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708" r:id="rId2"/>
    <p:sldMasterId id="2147483680" r:id="rId3"/>
    <p:sldMasterId id="2147483694" r:id="rId4"/>
  </p:sldMasterIdLst>
  <p:notesMasterIdLst>
    <p:notesMasterId r:id="rId25"/>
  </p:notesMasterIdLst>
  <p:handoutMasterIdLst>
    <p:handoutMasterId r:id="rId26"/>
  </p:handoutMasterIdLst>
  <p:sldIdLst>
    <p:sldId id="256" r:id="rId5"/>
    <p:sldId id="385" r:id="rId6"/>
    <p:sldId id="387" r:id="rId7"/>
    <p:sldId id="388" r:id="rId8"/>
    <p:sldId id="389" r:id="rId9"/>
    <p:sldId id="390"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Lst>
  <p:sldSz cx="9144000" cy="6858000" type="screen4x3"/>
  <p:notesSz cx="6805613" cy="9939338"/>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orient="horz" pos="682">
          <p15:clr>
            <a:srgbClr val="A4A3A4"/>
          </p15:clr>
        </p15:guide>
        <p15:guide id="3" orient="horz" pos="935" userDrawn="1">
          <p15:clr>
            <a:srgbClr val="A4A3A4"/>
          </p15:clr>
        </p15:guide>
        <p15:guide id="4" orient="horz" pos="3858">
          <p15:clr>
            <a:srgbClr val="A4A3A4"/>
          </p15:clr>
        </p15:guide>
        <p15:guide id="5" orient="horz" pos="127">
          <p15:clr>
            <a:srgbClr val="A4A3A4"/>
          </p15:clr>
        </p15:guide>
        <p15:guide id="6" orient="horz" pos="4315" userDrawn="1">
          <p15:clr>
            <a:srgbClr val="A4A3A4"/>
          </p15:clr>
        </p15:guide>
        <p15:guide id="7" orient="horz" pos="4111">
          <p15:clr>
            <a:srgbClr val="A4A3A4"/>
          </p15:clr>
        </p15:guide>
        <p15:guide id="8" pos="2880" userDrawn="1">
          <p15:clr>
            <a:srgbClr val="A4A3A4"/>
          </p15:clr>
        </p15:guide>
        <p15:guide id="9" pos="272" userDrawn="1">
          <p15:clr>
            <a:srgbClr val="A4A3A4"/>
          </p15:clr>
        </p15:guide>
        <p15:guide id="10" pos="5473">
          <p15:clr>
            <a:srgbClr val="A4A3A4"/>
          </p15:clr>
        </p15:guide>
        <p15:guide id="11" pos="3991" userDrawn="1">
          <p15:clr>
            <a:srgbClr val="A4A3A4"/>
          </p15:clr>
        </p15:guide>
        <p15:guide id="12" pos="2835" userDrawn="1">
          <p15:clr>
            <a:srgbClr val="A4A3A4"/>
          </p15:clr>
        </p15:guide>
        <p15:guide id="13" pos="521" userDrawn="1">
          <p15:clr>
            <a:srgbClr val="A4A3A4"/>
          </p15:clr>
        </p15:guide>
        <p15:guide id="14" pos="771"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FFFFF"/>
    <a:srgbClr val="FFD200"/>
    <a:srgbClr val="FFE600"/>
    <a:srgbClr val="000000"/>
    <a:srgbClr val="FF00FF"/>
    <a:srgbClr val="FF0090"/>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000" autoAdjust="0"/>
    <p:restoredTop sz="34938" autoAdjust="0"/>
  </p:normalViewPr>
  <p:slideViewPr>
    <p:cSldViewPr snapToGrid="0" snapToObjects="1" showGuides="1">
      <p:cViewPr varScale="1">
        <p:scale>
          <a:sx n="85" d="100"/>
          <a:sy n="85" d="100"/>
        </p:scale>
        <p:origin x="108" y="606"/>
      </p:cViewPr>
      <p:guideLst>
        <p:guide orient="horz" pos="2137"/>
        <p:guide orient="horz" pos="682"/>
        <p:guide orient="horz" pos="935"/>
        <p:guide orient="horz" pos="3858"/>
        <p:guide orient="horz" pos="127"/>
        <p:guide orient="horz" pos="4315"/>
        <p:guide orient="horz" pos="4111"/>
        <p:guide pos="2880"/>
        <p:guide pos="272"/>
        <p:guide pos="5473"/>
        <p:guide pos="3991"/>
        <p:guide pos="2835"/>
        <p:guide pos="521"/>
        <p:guide pos="77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200" d="100"/>
          <a:sy n="200" d="100"/>
        </p:scale>
        <p:origin x="612" y="274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3854939" y="0"/>
            <a:ext cx="2949099" cy="496967"/>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24/11/2017</a:t>
            </a:fld>
            <a:endParaRPr lang="en-GB" dirty="0">
              <a:latin typeface="Arial" pitchFamily="34" charset="0"/>
            </a:endParaRPr>
          </a:p>
        </p:txBody>
      </p:sp>
      <p:sp>
        <p:nvSpPr>
          <p:cNvPr id="4" name="Footer Placeholder 3"/>
          <p:cNvSpPr>
            <a:spLocks noGrp="1"/>
          </p:cNvSpPr>
          <p:nvPr>
            <p:ph type="ftr" sz="quarter" idx="2"/>
          </p:nvPr>
        </p:nvSpPr>
        <p:spPr>
          <a:xfrm>
            <a:off x="0" y="9440646"/>
            <a:ext cx="2949099" cy="496967"/>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854939" y="9440646"/>
            <a:ext cx="2949099" cy="496967"/>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3854939" y="0"/>
            <a:ext cx="2949099" cy="496967"/>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24/11/2017</a:t>
            </a:fld>
            <a:endParaRPr lang="en-GB" dirty="0"/>
          </a:p>
        </p:txBody>
      </p:sp>
      <p:sp>
        <p:nvSpPr>
          <p:cNvPr id="4" name="Slide Image Placeholder 3"/>
          <p:cNvSpPr>
            <a:spLocks noGrp="1" noRot="1" noChangeAspect="1"/>
          </p:cNvSpPr>
          <p:nvPr>
            <p:ph type="sldImg" idx="2"/>
          </p:nvPr>
        </p:nvSpPr>
        <p:spPr>
          <a:xfrm>
            <a:off x="919163" y="746125"/>
            <a:ext cx="4967287" cy="3727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440646"/>
            <a:ext cx="2949099" cy="496967"/>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3854939" y="9440646"/>
            <a:ext cx="2949099" cy="496967"/>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slideMaster" Target="../slideMasters/slideMaster2.xml"/><Relationship Id="rId4" Type="http://schemas.openxmlformats.org/officeDocument/2006/relationships/image" Target="../media/image7.w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wmf"/><Relationship Id="rId1" Type="http://schemas.openxmlformats.org/officeDocument/2006/relationships/slideMaster" Target="../slideMasters/slideMaster2.xml"/><Relationship Id="rId4" Type="http://schemas.openxmlformats.org/officeDocument/2006/relationships/image" Target="../media/image7.w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slideMaster" Target="../slideMasters/slideMaster3.xml"/><Relationship Id="rId4" Type="http://schemas.openxmlformats.org/officeDocument/2006/relationships/image" Target="../media/image14.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5.wmf"/><Relationship Id="rId1" Type="http://schemas.openxmlformats.org/officeDocument/2006/relationships/slideMaster" Target="../slideMasters/slideMaster3.xml"/><Relationship Id="rId4" Type="http://schemas.openxmlformats.org/officeDocument/2006/relationships/image" Target="../media/image13.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8.wmf"/><Relationship Id="rId1" Type="http://schemas.openxmlformats.org/officeDocument/2006/relationships/slideMaster" Target="../slideMasters/slideMaster4.xml"/><Relationship Id="rId4" Type="http://schemas.openxmlformats.org/officeDocument/2006/relationships/image" Target="../media/image20.emf"/></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0.wmf"/><Relationship Id="rId1" Type="http://schemas.openxmlformats.org/officeDocument/2006/relationships/slideMaster" Target="../slideMasters/slideMaster4.xml"/><Relationship Id="rId4" Type="http://schemas.openxmlformats.org/officeDocument/2006/relationships/image" Target="../media/image19.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2"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ja-JP" altLang="en-US" smtClean="0"/>
              <a:t>マスター タイトルの書式設定</a:t>
            </a:r>
            <a:endParaRPr lang="en-GB" dirty="0"/>
          </a:p>
        </p:txBody>
      </p:sp>
      <p:sp>
        <p:nvSpPr>
          <p:cNvPr id="15"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ja-JP" altLang="en-US" smtClean="0"/>
              <a:t>マスター テキストの書式設定</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Date Placeholder 5"/>
          <p:cNvSpPr>
            <a:spLocks noGrp="1"/>
          </p:cNvSpPr>
          <p:nvPr>
            <p:ph type="dt" sz="half" idx="12"/>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dirty="0" smtClean="0"/>
              <a:t>マスター タイトルの書式設定</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6" name="Footer Placeholder 5"/>
          <p:cNvSpPr>
            <a:spLocks noGrp="1"/>
          </p:cNvSpPr>
          <p:nvPr>
            <p:ph type="ftr" sz="quarter" idx="11"/>
          </p:nvPr>
        </p:nvSpPr>
        <p:spPr/>
        <p:txBody>
          <a:bodyPr/>
          <a:lstStyle/>
          <a:p>
            <a:r>
              <a:rPr lang="ja-JP" altLang="en-US" dirty="0" smtClean="0"/>
              <a:t>みんなの</a:t>
            </a:r>
            <a:r>
              <a:rPr lang="en-US" altLang="ja-JP" dirty="0" smtClean="0"/>
              <a:t>R</a:t>
            </a:r>
            <a:endParaRPr lang="en-GB" dirty="0"/>
          </a:p>
        </p:txBody>
      </p:sp>
    </p:spTree>
    <p:extLst>
      <p:ext uri="{BB962C8B-B14F-4D97-AF65-F5344CB8AC3E}">
        <p14:creationId xmlns:p14="http://schemas.microsoft.com/office/powerpoint/2010/main" val="199994089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6" name="Footer Placeholder 5"/>
          <p:cNvSpPr>
            <a:spLocks noGrp="1"/>
          </p:cNvSpPr>
          <p:nvPr>
            <p:ph type="ftr" sz="quarter" idx="11"/>
          </p:nvPr>
        </p:nvSpPr>
        <p:spPr/>
        <p:txBody>
          <a:bodyPr/>
          <a:lstStyle/>
          <a:p>
            <a:r>
              <a:rPr lang="ja-JP" altLang="en-US" dirty="0" smtClean="0"/>
              <a:t>みんなの</a:t>
            </a:r>
            <a:r>
              <a:rPr lang="en-US" altLang="ja-JP" dirty="0" smtClean="0"/>
              <a:t>R</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3000" b="0" cap="none" baseline="0"/>
            </a:lvl1pPr>
          </a:lstStyle>
          <a:p>
            <a:r>
              <a:rPr lang="ja-JP" altLang="en-US" smtClean="0"/>
              <a:t>マスター タイトルの書式設定</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5562600" y="6356350"/>
            <a:ext cx="1622612" cy="365125"/>
          </a:xfrm>
          <a:prstGeom prst="rect">
            <a:avLst/>
          </a:prstGeom>
        </p:spPr>
        <p:txBody>
          <a:bodyPr/>
          <a:lstStyle/>
          <a:p>
            <a:fld id="{B1A24CD3-204F-4468-8EE4-28A6668D006A}" type="datetimeFigureOut">
              <a:rPr lang="en-US" smtClean="0"/>
              <a:t>11/24/2017</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a:xfrm>
            <a:off x="8256494" y="361016"/>
            <a:ext cx="506506" cy="365125"/>
          </a:xfrm>
          <a:prstGeom prst="rect">
            <a:avLst/>
          </a:prstGeom>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3656232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3674158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Title 1"/>
          <p:cNvSpPr>
            <a:spLocks noGrp="1"/>
          </p:cNvSpPr>
          <p:nvPr>
            <p:ph type="ctrTitle"/>
          </p:nvPr>
        </p:nvSpPr>
        <p:spPr>
          <a:xfrm>
            <a:off x="3557109" y="1677507"/>
            <a:ext cx="4901184"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5" name="Subtitle 2"/>
          <p:cNvSpPr>
            <a:spLocks noGrp="1"/>
          </p:cNvSpPr>
          <p:nvPr>
            <p:ph type="subTitle" idx="1"/>
          </p:nvPr>
        </p:nvSpPr>
        <p:spPr>
          <a:xfrm>
            <a:off x="3557109" y="2685128"/>
            <a:ext cx="4901184"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Subtitle 2"/>
          <p:cNvSpPr>
            <a:spLocks noGrp="1"/>
          </p:cNvSpPr>
          <p:nvPr>
            <p:ph type="subTitle" idx="1"/>
          </p:nvPr>
        </p:nvSpPr>
        <p:spPr>
          <a:xfrm>
            <a:off x="886968" y="3258529"/>
            <a:ext cx="5943432"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8" name="Title 1"/>
          <p:cNvSpPr>
            <a:spLocks noGrp="1"/>
          </p:cNvSpPr>
          <p:nvPr>
            <p:ph type="ctrTitle"/>
          </p:nvPr>
        </p:nvSpPr>
        <p:spPr>
          <a:xfrm>
            <a:off x="886968" y="2288083"/>
            <a:ext cx="5943432"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499730"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99730"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568748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2891094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4619011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769335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54553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14642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87587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userDrawn="1">
            <p:custDataLst>
              <p:tags r:id="rId2"/>
            </p:custDataLst>
            <p:extLst>
              <p:ext uri="{D42A27DB-BD31-4B8C-83A1-F6EECF244321}">
                <p14:modId xmlns:p14="http://schemas.microsoft.com/office/powerpoint/2010/main" val="35605196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4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57200" y="201600"/>
            <a:ext cx="8232775" cy="860400"/>
          </a:xfrm>
          <a:prstGeom prst="rect">
            <a:avLst/>
          </a:prstGeom>
        </p:spPr>
        <p:txBody>
          <a:bodyPr/>
          <a:lstStyle>
            <a:lvl1pPr>
              <a:defRPr sz="2400">
                <a:solidFill>
                  <a:schemeClr val="bg1"/>
                </a:solidFill>
                <a:latin typeface="EYInterstate Light" panose="02000506000000020004" pitchFamily="2" charset="0"/>
                <a:ea typeface="ＭＳ Ｐゴシック" panose="020B0600070205080204" pitchFamily="50" charset="-128"/>
                <a:cs typeface="Arial" pitchFamily="34" charset="0"/>
              </a:defRPr>
            </a:lvl1pPr>
          </a:lstStyle>
          <a:p>
            <a:r>
              <a:rPr lang="ja-JP" altLang="en-US" dirty="0" smtClean="0"/>
              <a:t>マスター タイトルの書式設定</a:t>
            </a:r>
            <a:endParaRPr lang="en-GB" dirty="0"/>
          </a:p>
        </p:txBody>
      </p:sp>
      <p:sp>
        <p:nvSpPr>
          <p:cNvPr id="3" name="Content Placeholder 2"/>
          <p:cNvSpPr>
            <a:spLocks noGrp="1"/>
          </p:cNvSpPr>
          <p:nvPr>
            <p:ph idx="1"/>
          </p:nvPr>
        </p:nvSpPr>
        <p:spPr>
          <a:xfrm>
            <a:off x="445770" y="1277008"/>
            <a:ext cx="8229600" cy="4698977"/>
          </a:xfrm>
          <a:prstGeom prst="rect">
            <a:avLst/>
          </a:prstGeom>
        </p:spPr>
        <p:txBody>
          <a:bodyPr/>
          <a:lstStyle>
            <a:lvl1pPr>
              <a:defRPr sz="1200">
                <a:solidFill>
                  <a:schemeClr val="bg1"/>
                </a:solidFill>
                <a:latin typeface="EYInterstate Light" panose="02000506000000020004" pitchFamily="2" charset="0"/>
                <a:ea typeface="ＭＳ Ｐゴシック" panose="020B0600070205080204" pitchFamily="50" charset="-128"/>
                <a:cs typeface="Arial" pitchFamily="34" charset="0"/>
              </a:defRPr>
            </a:lvl1pPr>
            <a:lvl2pPr>
              <a:defRPr sz="1200">
                <a:solidFill>
                  <a:schemeClr val="bg1"/>
                </a:solidFill>
                <a:latin typeface="EYInterstate Light" panose="02000506000000020004" pitchFamily="2" charset="0"/>
                <a:ea typeface="ＭＳ Ｐゴシック" panose="020B0600070205080204" pitchFamily="50" charset="-128"/>
                <a:cs typeface="Arial" pitchFamily="34" charset="0"/>
              </a:defRPr>
            </a:lvl2pPr>
            <a:lvl3pPr>
              <a:defRPr sz="1200">
                <a:solidFill>
                  <a:schemeClr val="bg1"/>
                </a:solidFill>
                <a:latin typeface="EYInterstate Light" panose="02000506000000020004" pitchFamily="2" charset="0"/>
                <a:ea typeface="ＭＳ Ｐゴシック" panose="020B0600070205080204" pitchFamily="50" charset="-128"/>
                <a:cs typeface="Arial" pitchFamily="34" charset="0"/>
              </a:defRPr>
            </a:lvl3pPr>
            <a:lvl4pPr>
              <a:defRPr sz="1200">
                <a:solidFill>
                  <a:schemeClr val="bg1"/>
                </a:solidFill>
                <a:latin typeface="EYInterstate Light" panose="02000506000000020004" pitchFamily="2" charset="0"/>
                <a:ea typeface="ＭＳ Ｐゴシック" panose="020B0600070205080204" pitchFamily="50" charset="-128"/>
                <a:cs typeface="Arial" pitchFamily="34" charset="0"/>
              </a:defRPr>
            </a:lvl4pPr>
            <a:lvl5pPr>
              <a:defRPr sz="1200">
                <a:solidFill>
                  <a:schemeClr val="bg1"/>
                </a:solidFill>
                <a:latin typeface="EYInterstate Light" panose="02000506000000020004" pitchFamily="2" charset="0"/>
                <a:ea typeface="ＭＳ Ｐゴシック" panose="020B0600070205080204" pitchFamily="50" charset="-128"/>
                <a:cs typeface="Arial" pitchFamily="34" charset="0"/>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EYInterstate Light" panose="02000506000000020004" pitchFamily="2" charset="0"/>
              <a:ea typeface="ＭＳ Ｐゴシック" panose="020B0600070205080204" pitchFamily="50" charset="-128"/>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6" name="Date Placeholder 5"/>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615625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0448329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33272"/>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6112614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4193976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0372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en-US" dirty="0" smtClean="0"/>
              <a:t>Click to edit Master subtitle style</a:t>
            </a:r>
            <a:endParaRPr lang="en-GB"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p:nvPr>
        </p:nvSpPr>
        <p:spPr>
          <a:xfrm>
            <a:off x="3557109" y="1677507"/>
            <a:ext cx="493776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3557109" y="2685128"/>
            <a:ext cx="493776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8" name="Subtitle 2"/>
          <p:cNvSpPr>
            <a:spLocks noGrp="1"/>
          </p:cNvSpPr>
          <p:nvPr>
            <p:ph type="subTitle" idx="1"/>
          </p:nvPr>
        </p:nvSpPr>
        <p:spPr>
          <a:xfrm>
            <a:off x="888191"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9" name="Title 1"/>
          <p:cNvSpPr>
            <a:spLocks noGrp="1"/>
          </p:cNvSpPr>
          <p:nvPr>
            <p:ph type="ctrTitle"/>
          </p:nvPr>
        </p:nvSpPr>
        <p:spPr>
          <a:xfrm>
            <a:off x="888191"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56315184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8173977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04545405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Title 1"/>
          <p:cNvSpPr>
            <a:spLocks noGrp="1"/>
          </p:cNvSpPr>
          <p:nvPr>
            <p:ph type="ctrTitle"/>
          </p:nvPr>
        </p:nvSpPr>
        <p:spPr>
          <a:xfrm>
            <a:off x="3557109" y="1677507"/>
            <a:ext cx="4901184"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5" name="Subtitle 2"/>
          <p:cNvSpPr>
            <a:spLocks noGrp="1"/>
          </p:cNvSpPr>
          <p:nvPr>
            <p:ph type="subTitle" idx="1"/>
          </p:nvPr>
        </p:nvSpPr>
        <p:spPr>
          <a:xfrm>
            <a:off x="3557109" y="2685128"/>
            <a:ext cx="4901184"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12" name="Subtitle 2"/>
          <p:cNvSpPr>
            <a:spLocks noGrp="1"/>
          </p:cNvSpPr>
          <p:nvPr>
            <p:ph type="subTitle" idx="1"/>
          </p:nvPr>
        </p:nvSpPr>
        <p:spPr>
          <a:xfrm>
            <a:off x="886968"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13" name="Title 1"/>
          <p:cNvSpPr>
            <a:spLocks noGrp="1"/>
          </p:cNvSpPr>
          <p:nvPr>
            <p:ph type="ctrTitle"/>
          </p:nvPr>
        </p:nvSpPr>
        <p:spPr>
          <a:xfrm>
            <a:off x="886968"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382772"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82772"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050963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0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4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0000" y="1426464"/>
            <a:ext cx="4042800" cy="640800"/>
          </a:xfrm>
        </p:spPr>
        <p:txBody>
          <a:bodyPr anchor="t" anchorCtr="0"/>
          <a:lstStyle>
            <a:lvl1pPr>
              <a:buNone/>
              <a:defRPr b="0"/>
            </a:lvl1pPr>
          </a:lstStyle>
          <a:p>
            <a:pPr lvl="0"/>
            <a:endParaRPr lang="en-GB" dirty="0"/>
          </a:p>
        </p:txBody>
      </p:sp>
      <p:sp>
        <p:nvSpPr>
          <p:cNvPr id="11" name="Text Placeholder 9"/>
          <p:cNvSpPr>
            <a:spLocks noGrp="1"/>
          </p:cNvSpPr>
          <p:nvPr>
            <p:ph type="body" sz="quarter" idx="13"/>
          </p:nvPr>
        </p:nvSpPr>
        <p:spPr>
          <a:xfrm>
            <a:off x="4644000" y="1426464"/>
            <a:ext cx="4042800" cy="640800"/>
          </a:xfrm>
        </p:spPr>
        <p:txBody>
          <a:bodyPr anchor="t" anchorCtr="0"/>
          <a:lstStyle>
            <a:lvl1pPr>
              <a:buNone/>
              <a:defRPr b="0"/>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3" name="Footer Placeholder 12"/>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7281714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nchor="ctr"/>
          <a:lstStyle>
            <a:lvl1pPr>
              <a:defRPr sz="2400">
                <a:solidFill>
                  <a:schemeClr val="bg1"/>
                </a:solidFill>
                <a:latin typeface="+mn-lt"/>
                <a:cs typeface="Arial" pitchFamily="34" charset="0"/>
              </a:defRPr>
            </a:lvl1pPr>
          </a:lstStyle>
          <a:p>
            <a:r>
              <a:rPr lang="ja-JP" altLang="en-US" dirty="0" smtClean="0"/>
              <a:t>マスター タイトルの書式設定</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4"/>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2" name="Footer Placeholder 11"/>
          <p:cNvSpPr>
            <a:spLocks noGrp="1"/>
          </p:cNvSpPr>
          <p:nvPr>
            <p:ph type="ftr" sz="quarter" idx="15"/>
          </p:nvPr>
        </p:nvSpPr>
        <p:spPr/>
        <p:txBody>
          <a:bodyPr/>
          <a:lstStyle/>
          <a:p>
            <a:r>
              <a:rPr lang="ja-JP" altLang="en-US" smtClean="0"/>
              <a:t>プレゼンテーションタイトル</a:t>
            </a:r>
            <a:endParaRPr lang="en-GB" dirty="0"/>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6.wmf"/><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image" Target="../media/image11.wmf"/><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theme" Target="../theme/theme3.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 Type="http://schemas.openxmlformats.org/officeDocument/2006/relationships/slideLayout" Target="../slideLayouts/slideLayout58.xml"/><Relationship Id="rId21" Type="http://schemas.openxmlformats.org/officeDocument/2006/relationships/image" Target="../media/image18.wmf"/><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theme" Target="../theme/theme4.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20"/>
            </p:custDataLst>
            <p:extLst>
              <p:ext uri="{D42A27DB-BD31-4B8C-83A1-F6EECF244321}">
                <p14:modId xmlns:p14="http://schemas.microsoft.com/office/powerpoint/2010/main" val="211209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21"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ctr" anchorCtr="0">
            <a:noAutofit/>
          </a:bodyPr>
          <a:lstStyle/>
          <a:p>
            <a:r>
              <a:rPr lang="ja-JP" altLang="en-US" dirty="0" smtClean="0"/>
              <a:t>タイトル（</a:t>
            </a:r>
            <a:r>
              <a:rPr lang="en-US" altLang="ja-JP" dirty="0" smtClean="0"/>
              <a:t>30pt.</a:t>
            </a:r>
            <a:r>
              <a:rPr lang="ja-JP" altLang="en-US" dirty="0" smtClean="0"/>
              <a:t>）</a:t>
            </a:r>
            <a:r>
              <a:rPr lang="en-US" altLang="ja-JP" dirty="0" smtClean="0"/>
              <a:t/>
            </a:r>
            <a:br>
              <a:rPr lang="en-US" altLang="ja-JP" dirty="0" smtClean="0"/>
            </a:br>
            <a:r>
              <a:rPr lang="ja-JP" altLang="en-US" sz="2400" dirty="0" smtClean="0"/>
              <a:t>サブタイトル（</a:t>
            </a:r>
            <a:r>
              <a:rPr lang="en-US" altLang="ja-JP" sz="2400" dirty="0" smtClean="0"/>
              <a:t>24pt.</a:t>
            </a:r>
            <a:r>
              <a:rPr lang="ja-JP" altLang="en-US" sz="2400" dirty="0" smtClean="0"/>
              <a:t>以下）</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14" name="Footer Placeholder 4"/>
          <p:cNvSpPr>
            <a:spLocks noGrp="1"/>
          </p:cNvSpPr>
          <p:nvPr>
            <p:ph type="ftr" sz="quarter" idx="3"/>
          </p:nvPr>
        </p:nvSpPr>
        <p:spPr>
          <a:xfrm>
            <a:off x="2588400" y="6496184"/>
            <a:ext cx="3434400" cy="201168"/>
          </a:xfrm>
          <a:prstGeom prst="rect">
            <a:avLst/>
          </a:prstGeom>
        </p:spPr>
        <p:txBody>
          <a:bodyPr vert="horz" lIns="0" tIns="0" rIns="0" bIns="0" rtlCol="0" anchor="t" anchorCtr="0">
            <a:noAutofit/>
          </a:bodyPr>
          <a:lstStyle>
            <a:lvl1pPr algn="l">
              <a:defRPr sz="11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stStyle>
          <a:p>
            <a:r>
              <a:rPr lang="ja-JP" altLang="en-US" smtClean="0"/>
              <a:t>みんなの</a:t>
            </a:r>
            <a:r>
              <a:rPr lang="en-US" altLang="ja-JP" smtClean="0"/>
              <a:t>R</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ページ</a:t>
            </a:r>
            <a:r>
              <a:rPr lang="en-GB"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cs typeface="Arial" pitchFamily="34" charset="0"/>
              </a:rPr>
              <a:pPr/>
              <a:t>‹#›</a:t>
            </a:fld>
            <a:endParaRPr lang="en-GB" sz="1100" baseline="0" dirty="0">
              <a:solidFill>
                <a:schemeClr val="bg1"/>
              </a:solidFill>
              <a:latin typeface="Arial" panose="020B0604020202020204" pitchFamily="34" charset="0"/>
              <a:ea typeface="ＭＳ Ｐゴシック" panose="020B0600070205080204" pitchFamily="50" charset="-128"/>
              <a:cs typeface="Arial" pitchFamily="34" charset="0"/>
            </a:endParaRPr>
          </a:p>
        </p:txBody>
      </p:sp>
    </p:spTree>
  </p:cSld>
  <p:clrMap bg1="lt1" tx1="dk1" bg2="lt2" tx2="dk2" accent1="accent1" accent2="accent2" accent3="accent3" accent4="accent4" accent5="accent5" accent6="accent6" hlink="hlink" folHlink="folHlink"/>
  <p:sldLayoutIdLst>
    <p:sldLayoutId id="2147483667" r:id="rId1"/>
    <p:sldLayoutId id="2147483784" r:id="rId2"/>
    <p:sldLayoutId id="2147483668" r:id="rId3"/>
    <p:sldLayoutId id="2147483748" r:id="rId4"/>
    <p:sldLayoutId id="2147483749" r:id="rId5"/>
    <p:sldLayoutId id="2147483669" r:id="rId6"/>
    <p:sldLayoutId id="2147483780" r:id="rId7"/>
    <p:sldLayoutId id="2147483670" r:id="rId8"/>
    <p:sldLayoutId id="2147483671" r:id="rId9"/>
    <p:sldLayoutId id="2147483672" r:id="rId10"/>
    <p:sldLayoutId id="2147483673" r:id="rId11"/>
    <p:sldLayoutId id="2147483674" r:id="rId12"/>
    <p:sldLayoutId id="2147483726" r:id="rId13"/>
    <p:sldLayoutId id="2147483677" r:id="rId14"/>
    <p:sldLayoutId id="2147483678" r:id="rId15"/>
    <p:sldLayoutId id="2147483679" r:id="rId16"/>
    <p:sldLayoutId id="2147483788" r:id="rId17"/>
  </p:sldLayoutIdLst>
  <p:timing>
    <p:tnLst>
      <p:par>
        <p:cTn id="1" dur="indefinite" restart="never" nodeType="tmRoot"/>
      </p:par>
    </p:tnLst>
  </p:timing>
  <p:hf sldNum="0" hdr="0"/>
  <p:txStyles>
    <p:titleStyle>
      <a:lvl1pPr algn="l" defTabSz="914400" rtl="0" eaLnBrk="1" latinLnBrk="0" hangingPunct="1">
        <a:lnSpc>
          <a:spcPct val="85000"/>
        </a:lnSpc>
        <a:spcBef>
          <a:spcPct val="0"/>
        </a:spcBef>
        <a:buNone/>
        <a:defRPr kumimoji="1" sz="2400" b="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15"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Footer Placeholder 4"/>
          <p:cNvSpPr>
            <a:spLocks noGrp="1"/>
          </p:cNvSpPr>
          <p:nvPr>
            <p:ph type="ftr" sz="quarter" idx="3"/>
          </p:nvPr>
        </p:nvSpPr>
        <p:spPr>
          <a:xfrm>
            <a:off x="2588400" y="6492240"/>
            <a:ext cx="3434400" cy="201168"/>
          </a:xfrm>
          <a:prstGeom prst="rect">
            <a:avLst/>
          </a:prstGeom>
        </p:spPr>
        <p:txBody>
          <a:bodyPr vert="horz" wrap="square"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8" name="TextBox 17"/>
          <p:cNvSpPr txBox="1"/>
          <p:nvPr/>
        </p:nvSpPr>
        <p:spPr>
          <a:xfrm>
            <a:off x="457200" y="6492240"/>
            <a:ext cx="720000"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9" name="Date Placeholder 2"/>
          <p:cNvSpPr>
            <a:spLocks noGrp="1"/>
          </p:cNvSpPr>
          <p:nvPr>
            <p:ph type="dt" sz="half" idx="2"/>
          </p:nvPr>
        </p:nvSpPr>
        <p:spPr>
          <a:xfrm>
            <a:off x="1217792" y="6492240"/>
            <a:ext cx="1188720" cy="201168"/>
          </a:xfrm>
          <a:prstGeom prst="rect">
            <a:avLst/>
          </a:prstGeom>
        </p:spPr>
        <p:txBody>
          <a:bodyPr vert="horz" wrap="square"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20" name="Picture 1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extLst>
      <p:ext uri="{BB962C8B-B14F-4D97-AF65-F5344CB8AC3E}">
        <p14:creationId xmlns:p14="http://schemas.microsoft.com/office/powerpoint/2010/main" val="2074791551"/>
      </p:ext>
    </p:extLst>
  </p:cSld>
  <p:clrMap bg1="lt1" tx1="dk1" bg2="lt2" tx2="dk2" accent1="accent1" accent2="accent2" accent3="accent3" accent4="accent4" accent5="accent5" accent6="accent6" hlink="hlink" folHlink="folHlink"/>
  <p:sldLayoutIdLst>
    <p:sldLayoutId id="2147483709" r:id="rId1"/>
    <p:sldLayoutId id="2147483777" r:id="rId2"/>
    <p:sldLayoutId id="2147483763" r:id="rId3"/>
    <p:sldLayoutId id="2147483765" r:id="rId4"/>
    <p:sldLayoutId id="2147483785" r:id="rId5"/>
    <p:sldLayoutId id="2147483710" r:id="rId6"/>
    <p:sldLayoutId id="2147483750" r:id="rId7"/>
    <p:sldLayoutId id="2147483751" r:id="rId8"/>
    <p:sldLayoutId id="2147483711" r:id="rId9"/>
    <p:sldLayoutId id="2147483783" r:id="rId10"/>
    <p:sldLayoutId id="2147483712" r:id="rId11"/>
    <p:sldLayoutId id="2147483713" r:id="rId12"/>
    <p:sldLayoutId id="2147483714" r:id="rId13"/>
    <p:sldLayoutId id="2147483715" r:id="rId14"/>
    <p:sldLayoutId id="2147483716" r:id="rId15"/>
    <p:sldLayoutId id="2147483727" r:id="rId16"/>
    <p:sldLayoutId id="2147483719" r:id="rId17"/>
    <p:sldLayoutId id="2147483720" r:id="rId18"/>
    <p:sldLayoutId id="2147483721"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extBox 16"/>
          <p:cNvSpPr txBox="1"/>
          <p:nvPr/>
        </p:nvSpPr>
        <p:spPr>
          <a:xfrm>
            <a:off x="457200" y="6501764"/>
            <a:ext cx="720000" cy="201168"/>
          </a:xfrm>
          <a:prstGeom prst="rect">
            <a:avLst/>
          </a:prstGeom>
          <a:noFill/>
        </p:spPr>
        <p:txBody>
          <a:bodyPr wrap="square" lIns="0" tIns="0" rIns="0" bIns="0" rtlCol="0" anchor="t" anchorCtr="0">
            <a:noAutofit/>
          </a:bodyPr>
          <a:lstStyle/>
          <a:p>
            <a:r>
              <a:rPr lang="ja-JP" altLang="en-US" sz="1100" b="0" baseline="0" dirty="0" smtClean="0">
                <a:solidFill>
                  <a:schemeClr val="bg1"/>
                </a:solidFill>
                <a:latin typeface="Arial" panose="020B0604020202020204" pitchFamily="34" charset="0"/>
                <a:ea typeface="ＭＳ Ｐゴシック" panose="020B0600070205080204" pitchFamily="50" charset="-128"/>
              </a:rPr>
              <a:t>ページ</a:t>
            </a:r>
            <a:r>
              <a:rPr lang="en-GB" sz="1100" b="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0" baseline="0" smtClean="0">
                <a:solidFill>
                  <a:schemeClr val="bg1"/>
                </a:solidFill>
                <a:latin typeface="Arial" panose="020B0604020202020204" pitchFamily="34" charset="0"/>
                <a:ea typeface="ＭＳ Ｐゴシック" panose="020B0600070205080204" pitchFamily="50" charset="-128"/>
              </a:rPr>
              <a:pPr/>
              <a:t>‹#›</a:t>
            </a:fld>
            <a:endParaRPr lang="en-GB" sz="1100" b="0" baseline="0" dirty="0">
              <a:solidFill>
                <a:schemeClr val="bg1"/>
              </a:solidFill>
              <a:latin typeface="Arial" panose="020B0604020202020204" pitchFamily="34" charset="0"/>
              <a:ea typeface="ＭＳ Ｐゴシック" panose="020B0600070205080204" pitchFamily="50" charset="-128"/>
            </a:endParaRPr>
          </a:p>
        </p:txBody>
      </p:sp>
      <p:sp>
        <p:nvSpPr>
          <p:cNvPr id="19" name="Footer Placeholder 4"/>
          <p:cNvSpPr>
            <a:spLocks noGrp="1"/>
          </p:cNvSpPr>
          <p:nvPr>
            <p:ph type="ftr" sz="quarter" idx="3"/>
          </p:nvPr>
        </p:nvSpPr>
        <p:spPr>
          <a:xfrm>
            <a:off x="2588400" y="6501764"/>
            <a:ext cx="3434400" cy="201168"/>
          </a:xfrm>
          <a:prstGeom prst="rect">
            <a:avLst/>
          </a:prstGeom>
        </p:spPr>
        <p:txBody>
          <a:bodyPr vert="horz" lIns="0" tIns="0" rIns="0" bIns="0" rtlCol="0" anchor="t" anchorCtr="0">
            <a:noAutofit/>
          </a:bodyPr>
          <a:lstStyle>
            <a:lvl1pPr algn="l">
              <a:defRPr sz="1100" b="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2" name="Date Placeholder 2"/>
          <p:cNvSpPr>
            <a:spLocks noGrp="1"/>
          </p:cNvSpPr>
          <p:nvPr>
            <p:ph type="dt" sz="half" idx="2"/>
          </p:nvPr>
        </p:nvSpPr>
        <p:spPr>
          <a:xfrm>
            <a:off x="1217792" y="6501764"/>
            <a:ext cx="1188720" cy="201168"/>
          </a:xfrm>
          <a:prstGeom prst="rect">
            <a:avLst/>
          </a:prstGeom>
        </p:spPr>
        <p:txBody>
          <a:bodyPr lIns="0" tIns="0" rIns="0" bIns="0" anchor="t" anchorCtr="0"/>
          <a:lstStyle>
            <a:lvl1pPr>
              <a:defRPr sz="1100" b="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3" name="Picture 1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778" r:id="rId2"/>
    <p:sldLayoutId id="2147483768" r:id="rId3"/>
    <p:sldLayoutId id="2147483770" r:id="rId4"/>
    <p:sldLayoutId id="2147483786" r:id="rId5"/>
    <p:sldLayoutId id="2147483682" r:id="rId6"/>
    <p:sldLayoutId id="2147483752" r:id="rId7"/>
    <p:sldLayoutId id="2147483753" r:id="rId8"/>
    <p:sldLayoutId id="2147483683" r:id="rId9"/>
    <p:sldLayoutId id="2147483782" r:id="rId10"/>
    <p:sldLayoutId id="2147483684" r:id="rId11"/>
    <p:sldLayoutId id="2147483685" r:id="rId12"/>
    <p:sldLayoutId id="2147483686" r:id="rId13"/>
    <p:sldLayoutId id="2147483687" r:id="rId14"/>
    <p:sldLayoutId id="2147483688" r:id="rId15"/>
    <p:sldLayoutId id="2147483728" r:id="rId16"/>
    <p:sldLayoutId id="2147483691" r:id="rId17"/>
    <p:sldLayoutId id="2147483692" r:id="rId18"/>
    <p:sldLayoutId id="2147483693"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Footer Placeholder 4"/>
          <p:cNvSpPr>
            <a:spLocks noGrp="1"/>
          </p:cNvSpPr>
          <p:nvPr>
            <p:ph type="ftr" sz="quarter" idx="3"/>
          </p:nvPr>
        </p:nvSpPr>
        <p:spPr>
          <a:xfrm>
            <a:off x="2588400" y="6492240"/>
            <a:ext cx="3434400" cy="201168"/>
          </a:xfrm>
          <a:prstGeom prst="rect">
            <a:avLst/>
          </a:prstGeom>
        </p:spPr>
        <p:txBody>
          <a:bodyPr vert="horz"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3" name="TextBox 12"/>
          <p:cNvSpPr txBox="1"/>
          <p:nvPr/>
        </p:nvSpPr>
        <p:spPr>
          <a:xfrm>
            <a:off x="457200" y="6492240"/>
            <a:ext cx="720000" cy="201168"/>
          </a:xfrm>
          <a:prstGeom prst="rect">
            <a:avLst/>
          </a:prstGeom>
          <a:noFill/>
        </p:spPr>
        <p:txBody>
          <a:bodyPr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5" name="Date Placeholder 2"/>
          <p:cNvSpPr>
            <a:spLocks noGrp="1"/>
          </p:cNvSpPr>
          <p:nvPr>
            <p:ph type="dt" sz="half" idx="2"/>
          </p:nvPr>
        </p:nvSpPr>
        <p:spPr>
          <a:xfrm>
            <a:off x="1217792" y="6492240"/>
            <a:ext cx="1188720" cy="201168"/>
          </a:xfrm>
          <a:prstGeom prst="rect">
            <a:avLst/>
          </a:prstGeom>
        </p:spPr>
        <p:txBody>
          <a:bodyPr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4" name="Picture 1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779" r:id="rId2"/>
    <p:sldLayoutId id="2147483773" r:id="rId3"/>
    <p:sldLayoutId id="2147483775" r:id="rId4"/>
    <p:sldLayoutId id="2147483787" r:id="rId5"/>
    <p:sldLayoutId id="2147483696" r:id="rId6"/>
    <p:sldLayoutId id="2147483754" r:id="rId7"/>
    <p:sldLayoutId id="2147483755" r:id="rId8"/>
    <p:sldLayoutId id="2147483697" r:id="rId9"/>
    <p:sldLayoutId id="2147483781" r:id="rId10"/>
    <p:sldLayoutId id="2147483698" r:id="rId11"/>
    <p:sldLayoutId id="2147483699" r:id="rId12"/>
    <p:sldLayoutId id="2147483700" r:id="rId13"/>
    <p:sldLayoutId id="2147483701" r:id="rId14"/>
    <p:sldLayoutId id="2147483702" r:id="rId15"/>
    <p:sldLayoutId id="2147483729" r:id="rId16"/>
    <p:sldLayoutId id="2147483705" r:id="rId17"/>
    <p:sldLayoutId id="2147483706" r:id="rId18"/>
    <p:sldLayoutId id="2147483707"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l"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l"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l"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23.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5.pn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4.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26.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27.png"/><Relationship Id="rId5" Type="http://schemas.openxmlformats.org/officeDocument/2006/relationships/image" Target="../media/image1.e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28.png"/><Relationship Id="rId5" Type="http://schemas.openxmlformats.org/officeDocument/2006/relationships/image" Target="../media/image1.e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idx="1"/>
          </p:nvPr>
        </p:nvSpPr>
        <p:spPr>
          <a:xfrm>
            <a:off x="5181988" y="575635"/>
            <a:ext cx="3506400" cy="5210062"/>
          </a:xfrm>
        </p:spPr>
        <p:txBody>
          <a:bodyPr/>
          <a:lstStyle/>
          <a:p>
            <a:r>
              <a:rPr kumimoji="1" lang="en-US" altLang="ja-JP" dirty="0" smtClean="0">
                <a:latin typeface="EYInterstate Light" panose="02000506000000020004" pitchFamily="2" charset="0"/>
              </a:rPr>
              <a:t>Summary material 2017/07 ~</a:t>
            </a:r>
          </a:p>
          <a:p>
            <a:endParaRPr lang="en-US" altLang="ja-JP" dirty="0">
              <a:latin typeface="EYInterstate Light" panose="02000506000000020004" pitchFamily="2" charset="0"/>
            </a:endParaRPr>
          </a:p>
          <a:p>
            <a:endParaRPr kumimoji="1" lang="en-US" altLang="ja-JP" dirty="0" smtClean="0">
              <a:latin typeface="EYInterstate Light" panose="02000506000000020004" pitchFamily="2" charset="0"/>
            </a:endParaRP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13: </a:t>
            </a:r>
            <a:r>
              <a:rPr lang="ja-JP" altLang="en-US" dirty="0" smtClean="0">
                <a:latin typeface="EYInterstate Light" panose="02000506000000020004" pitchFamily="2" charset="0"/>
              </a:rPr>
              <a:t>文字列操作</a:t>
            </a:r>
            <a:endParaRPr lang="en-US" altLang="ja-JP" dirty="0" smtClean="0">
              <a:latin typeface="EYInterstate Light" panose="02000506000000020004" pitchFamily="2" charset="0"/>
            </a:endParaRPr>
          </a:p>
          <a:p>
            <a:r>
              <a:rPr kumimoji="1" lang="ja-JP" altLang="en-US" dirty="0" smtClean="0">
                <a:latin typeface="EYInterstate Light" panose="02000506000000020004" pitchFamily="2" charset="0"/>
              </a:rPr>
              <a:t>・</a:t>
            </a:r>
            <a:r>
              <a:rPr kumimoji="1" lang="en-US" altLang="ja-JP" dirty="0" smtClean="0">
                <a:latin typeface="EYInterstate Light" panose="02000506000000020004" pitchFamily="2" charset="0"/>
              </a:rPr>
              <a:t>Chap 14: </a:t>
            </a:r>
            <a:r>
              <a:rPr kumimoji="1" lang="ja-JP" altLang="en-US" dirty="0" smtClean="0">
                <a:latin typeface="EYInterstate Light" panose="02000506000000020004" pitchFamily="2" charset="0"/>
              </a:rPr>
              <a:t>確率分布</a:t>
            </a:r>
            <a:endParaRPr kumimoji="1" lang="en-US" altLang="ja-JP" dirty="0" smtClean="0">
              <a:latin typeface="EYInterstate Light" panose="02000506000000020004" pitchFamily="2" charset="0"/>
            </a:endParaRP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15: </a:t>
            </a:r>
            <a:r>
              <a:rPr lang="ja-JP" altLang="en-US" dirty="0" smtClean="0">
                <a:latin typeface="EYInterstate Light" panose="02000506000000020004" pitchFamily="2" charset="0"/>
              </a:rPr>
              <a:t>基本統計</a:t>
            </a:r>
            <a:endParaRPr lang="en-US" altLang="ja-JP" dirty="0" smtClean="0">
              <a:latin typeface="EYInterstate Light" panose="02000506000000020004" pitchFamily="2" charset="0"/>
            </a:endParaRPr>
          </a:p>
          <a:p>
            <a:r>
              <a:rPr kumimoji="1" lang="ja-JP" altLang="en-US" dirty="0" smtClean="0">
                <a:latin typeface="EYInterstate Light" panose="02000506000000020004" pitchFamily="2" charset="0"/>
              </a:rPr>
              <a:t>・</a:t>
            </a:r>
            <a:r>
              <a:rPr kumimoji="1" lang="en-US" altLang="ja-JP" dirty="0" smtClean="0">
                <a:latin typeface="EYInterstate Light" panose="02000506000000020004" pitchFamily="2" charset="0"/>
              </a:rPr>
              <a:t>Chap 16: </a:t>
            </a:r>
            <a:r>
              <a:rPr kumimoji="1" lang="ja-JP" altLang="en-US" dirty="0" smtClean="0">
                <a:latin typeface="EYInterstate Light" panose="02000506000000020004" pitchFamily="2" charset="0"/>
              </a:rPr>
              <a:t>線形モデル </a:t>
            </a:r>
            <a:r>
              <a:rPr kumimoji="1" lang="en-US" altLang="ja-JP" dirty="0" smtClean="0">
                <a:latin typeface="EYInterstate Light" panose="02000506000000020004" pitchFamily="2" charset="0"/>
              </a:rPr>
              <a:t>(10/26 ~10/30 )</a:t>
            </a: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17: </a:t>
            </a:r>
            <a:r>
              <a:rPr lang="ja-JP" altLang="en-US" dirty="0" smtClean="0">
                <a:latin typeface="EYInterstate Light" panose="02000506000000020004" pitchFamily="2" charset="0"/>
              </a:rPr>
              <a:t>一般化線形モデル </a:t>
            </a:r>
            <a:r>
              <a:rPr lang="en-US" altLang="ja-JP" dirty="0" smtClean="0">
                <a:latin typeface="EYInterstate Light" panose="02000506000000020004" pitchFamily="2" charset="0"/>
              </a:rPr>
              <a:t>(10/31 ~ 11/2)</a:t>
            </a:r>
          </a:p>
          <a:p>
            <a:r>
              <a:rPr kumimoji="1" lang="ja-JP" altLang="en-US" dirty="0" smtClean="0">
                <a:latin typeface="EYInterstate Light" panose="02000506000000020004" pitchFamily="2" charset="0"/>
              </a:rPr>
              <a:t>・</a:t>
            </a:r>
            <a:r>
              <a:rPr kumimoji="1" lang="en-US" altLang="ja-JP" dirty="0" smtClean="0">
                <a:latin typeface="EYInterstate Light" panose="02000506000000020004" pitchFamily="2" charset="0"/>
              </a:rPr>
              <a:t>Chap 18: </a:t>
            </a:r>
            <a:r>
              <a:rPr kumimoji="1" lang="ja-JP" altLang="en-US" dirty="0" smtClean="0">
                <a:latin typeface="EYInterstate Light" panose="02000506000000020004" pitchFamily="2" charset="0"/>
              </a:rPr>
              <a:t>モデル評価 </a:t>
            </a:r>
            <a:r>
              <a:rPr kumimoji="1" lang="en-US" altLang="ja-JP" dirty="0" smtClean="0">
                <a:latin typeface="EYInterstate Light" panose="02000506000000020004" pitchFamily="2" charset="0"/>
              </a:rPr>
              <a:t>(11/2 ~ )</a:t>
            </a: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19: </a:t>
            </a:r>
            <a:r>
              <a:rPr lang="ja-JP" altLang="en-US" dirty="0" smtClean="0">
                <a:latin typeface="EYInterstate Light" panose="02000506000000020004" pitchFamily="2" charset="0"/>
              </a:rPr>
              <a:t>正則化と縮小 </a:t>
            </a:r>
            <a:r>
              <a:rPr lang="en-US" altLang="ja-JP" dirty="0" smtClean="0">
                <a:latin typeface="EYInterstate Light" panose="02000506000000020004" pitchFamily="2" charset="0"/>
              </a:rPr>
              <a:t>(11/13 ~ )</a:t>
            </a:r>
          </a:p>
          <a:p>
            <a:r>
              <a:rPr lang="ja-JP" altLang="en-US" dirty="0" smtClean="0">
                <a:latin typeface="EYInterstate Light" panose="02000506000000020004" pitchFamily="2" charset="0"/>
              </a:rPr>
              <a:t>・</a:t>
            </a:r>
            <a:r>
              <a:rPr lang="en-US" altLang="ja-JP" dirty="0" smtClean="0">
                <a:latin typeface="EYInterstate Light" panose="02000506000000020004" pitchFamily="2" charset="0"/>
              </a:rPr>
              <a:t>Chap 20: </a:t>
            </a:r>
            <a:r>
              <a:rPr lang="ja-JP" altLang="en-US" dirty="0" smtClean="0">
                <a:latin typeface="EYInterstate Light" panose="02000506000000020004" pitchFamily="2" charset="0"/>
              </a:rPr>
              <a:t>非線形モデル</a:t>
            </a:r>
            <a:r>
              <a:rPr lang="en-US" altLang="ja-JP" dirty="0" smtClean="0">
                <a:latin typeface="EYInterstate Light" panose="02000506000000020004" pitchFamily="2" charset="0"/>
              </a:rPr>
              <a:t>(11/22 </a:t>
            </a:r>
            <a:r>
              <a:rPr lang="en-US" altLang="ja-JP" dirty="0" smtClean="0">
                <a:latin typeface="EYInterstate Light" panose="02000506000000020004" pitchFamily="2" charset="0"/>
              </a:rPr>
              <a:t>~)</a:t>
            </a:r>
            <a:endParaRPr kumimoji="1" lang="en-US" altLang="ja-JP" dirty="0" smtClean="0">
              <a:latin typeface="EYInterstate Light" panose="02000506000000020004" pitchFamily="2" charset="0"/>
            </a:endParaRPr>
          </a:p>
          <a:p>
            <a:r>
              <a:rPr kumimoji="1" lang="en-US" altLang="ja-JP" dirty="0" smtClean="0">
                <a:latin typeface="EYInterstate Light" panose="02000506000000020004" pitchFamily="2" charset="0"/>
              </a:rPr>
              <a:t> </a:t>
            </a:r>
            <a:endParaRPr kumimoji="1" lang="ja-JP" altLang="en-US" dirty="0">
              <a:latin typeface="EYInterstate Light" panose="02000506000000020004" pitchFamily="2" charset="0"/>
            </a:endParaRPr>
          </a:p>
        </p:txBody>
      </p:sp>
      <p:sp>
        <p:nvSpPr>
          <p:cNvPr id="2" name="タイトル 1"/>
          <p:cNvSpPr>
            <a:spLocks noGrp="1"/>
          </p:cNvSpPr>
          <p:nvPr>
            <p:ph type="ctrTitle" idx="4294967295"/>
          </p:nvPr>
        </p:nvSpPr>
        <p:spPr>
          <a:xfrm>
            <a:off x="2925763" y="2239963"/>
            <a:ext cx="6218237" cy="860425"/>
          </a:xfrm>
        </p:spPr>
        <p:txBody>
          <a:bodyPr/>
          <a:lstStyle/>
          <a:p>
            <a:r>
              <a:rPr kumimoji="1" lang="ja-JP" altLang="en-US" dirty="0" smtClean="0">
                <a:solidFill>
                  <a:schemeClr val="bg1"/>
                </a:solidFill>
              </a:rPr>
              <a:t>みんなの</a:t>
            </a:r>
            <a:r>
              <a:rPr kumimoji="1" lang="en-US" altLang="ja-JP" dirty="0" smtClean="0">
                <a:solidFill>
                  <a:schemeClr val="bg1"/>
                </a:solidFill>
              </a:rPr>
              <a:t>R –</a:t>
            </a:r>
            <a:br>
              <a:rPr kumimoji="1" lang="en-US" altLang="ja-JP" dirty="0" smtClean="0">
                <a:solidFill>
                  <a:schemeClr val="bg1"/>
                </a:solidFill>
              </a:rPr>
            </a:br>
            <a:r>
              <a:rPr lang="en-US" altLang="ja-JP" sz="1600" dirty="0" smtClean="0"/>
              <a:t>Koji Mizumura</a:t>
            </a:r>
            <a:r>
              <a:rPr kumimoji="1" lang="en-US" altLang="ja-JP" dirty="0" smtClean="0">
                <a:solidFill>
                  <a:schemeClr val="bg1"/>
                </a:solidFill>
              </a:rPr>
              <a:t> </a:t>
            </a:r>
            <a:endParaRPr kumimoji="1" lang="ja-JP" altLang="en-US" dirty="0">
              <a:solidFill>
                <a:schemeClr val="bg1"/>
              </a:solidFill>
            </a:endParaRPr>
          </a:p>
        </p:txBody>
      </p:sp>
    </p:spTree>
    <p:extLst>
      <p:ext uri="{BB962C8B-B14F-4D97-AF65-F5344CB8AC3E}">
        <p14:creationId xmlns:p14="http://schemas.microsoft.com/office/powerpoint/2010/main" val="338810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37549025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01"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a:t>19.1</a:t>
            </a:r>
            <a:r>
              <a:rPr lang="ja-JP" altLang="en-US" dirty="0"/>
              <a:t>　正則化と縮小（シュリンケージ）</a:t>
            </a:r>
            <a:r>
              <a:rPr lang="en-US" altLang="ja-JP" dirty="0"/>
              <a:t/>
            </a:r>
            <a:br>
              <a:rPr lang="en-US" altLang="ja-JP" dirty="0"/>
            </a:br>
            <a:r>
              <a:rPr lang="en-US" altLang="ja-JP" sz="2000" dirty="0"/>
              <a:t>Elastic Net</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kumimoji="1" lang="en-US" altLang="ja-JP" dirty="0" smtClean="0"/>
              <a:t>Elastic Net</a:t>
            </a:r>
            <a:endParaRPr kumimoji="1" lang="ja-JP" altLang="en-US" dirty="0"/>
          </a:p>
        </p:txBody>
      </p:sp>
      <p:pic>
        <p:nvPicPr>
          <p:cNvPr id="6" name="図 5"/>
          <p:cNvPicPr>
            <a:picLocks noChangeAspect="1"/>
          </p:cNvPicPr>
          <p:nvPr/>
        </p:nvPicPr>
        <p:blipFill>
          <a:blip r:embed="rId6"/>
          <a:stretch>
            <a:fillRect/>
          </a:stretch>
        </p:blipFill>
        <p:spPr>
          <a:xfrm>
            <a:off x="6082575" y="2514634"/>
            <a:ext cx="2485358" cy="1820985"/>
          </a:xfrm>
          <a:prstGeom prst="rect">
            <a:avLst/>
          </a:prstGeom>
        </p:spPr>
      </p:pic>
      <p:sp>
        <p:nvSpPr>
          <p:cNvPr id="4" name="正方形/長方形 3"/>
          <p:cNvSpPr/>
          <p:nvPr/>
        </p:nvSpPr>
        <p:spPr>
          <a:xfrm>
            <a:off x="827088" y="1478839"/>
            <a:ext cx="7862887" cy="46457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変数がどこでモデルに追加されたかを可視化できる（パスのプロット）</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rgbClr val="2C973E"/>
                </a:solidFill>
                <a:latin typeface="EYInterstate Light" panose="02000506000000020004" pitchFamily="2" charset="0"/>
                <a:ea typeface="ＭＳ Ｐゴシック" panose="020B0600070205080204" pitchFamily="50" charset="-128"/>
              </a:rPr>
              <a:t># coefficient path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plot</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λ</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の最適値を表す垂直線を追加</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acsCV1$glmnet.fit</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xvar</a:t>
            </a:r>
            <a:r>
              <a:rPr kumimoji="1" lang="en-US" altLang="ja-JP" sz="1100" dirty="0">
                <a:solidFill>
                  <a:schemeClr val="bg1"/>
                </a:solidFill>
                <a:latin typeface="EYInterstate Light" panose="02000506000000020004" pitchFamily="2" charset="0"/>
                <a:ea typeface="ＭＳ Ｐゴシック" panose="020B0600070205080204" pitchFamily="50" charset="-128"/>
              </a:rPr>
              <a:t>="lambda</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rgbClr val="2C973E"/>
                </a:solidFill>
                <a:latin typeface="EYInterstate Light" panose="02000506000000020004" pitchFamily="2" charset="0"/>
                <a:ea typeface="ＭＳ Ｐゴシック" panose="020B0600070205080204" pitchFamily="50" charset="-128"/>
              </a:rPr>
              <a:t>## insert a line </a:t>
            </a:r>
            <a:r>
              <a:rPr kumimoji="1" lang="el-GR" altLang="ja-JP" sz="1100" dirty="0">
                <a:solidFill>
                  <a:srgbClr val="2C973E"/>
                </a:solidFill>
                <a:latin typeface="EYInterstate Light" panose="02000506000000020004" pitchFamily="2" charset="0"/>
                <a:ea typeface="ＭＳ Ｐゴシック" panose="020B0600070205080204" pitchFamily="50" charset="-128"/>
              </a:rPr>
              <a:t>λ </a:t>
            </a:r>
            <a:r>
              <a:rPr kumimoji="1" lang="en-US" altLang="ja-JP" sz="1100" dirty="0">
                <a:solidFill>
                  <a:srgbClr val="2C973E"/>
                </a:solidFill>
                <a:latin typeface="EYInterstate Light" panose="02000506000000020004" pitchFamily="2" charset="0"/>
                <a:ea typeface="ＭＳ Ｐゴシック" panose="020B0600070205080204" pitchFamily="50" charset="-128"/>
              </a:rPr>
              <a:t>minimizing error, another line max </a:t>
            </a:r>
            <a:r>
              <a:rPr kumimoji="1" lang="el-GR" altLang="ja-JP" sz="1100" dirty="0">
                <a:solidFill>
                  <a:srgbClr val="2C973E"/>
                </a:solidFill>
                <a:latin typeface="EYInterstate Light" panose="02000506000000020004" pitchFamily="2" charset="0"/>
                <a:ea typeface="ＭＳ Ｐゴシック" panose="020B0600070205080204" pitchFamily="50" charset="-128"/>
              </a:rPr>
              <a:t>λ </a:t>
            </a:r>
            <a:r>
              <a:rPr kumimoji="1" lang="en-US" altLang="ja-JP" sz="1100" dirty="0" err="1">
                <a:solidFill>
                  <a:srgbClr val="2C973E"/>
                </a:solidFill>
                <a:latin typeface="EYInterstate Light" panose="02000506000000020004" pitchFamily="2" charset="0"/>
                <a:ea typeface="ＭＳ Ｐゴシック" panose="020B0600070205080204" pitchFamily="50" charset="-128"/>
              </a:rPr>
              <a:t>wityhin</a:t>
            </a:r>
            <a:r>
              <a:rPr kumimoji="1" lang="en-US" altLang="ja-JP" sz="1100" dirty="0">
                <a:solidFill>
                  <a:srgbClr val="2C973E"/>
                </a:solidFill>
                <a:latin typeface="EYInterstate Light" panose="02000506000000020004" pitchFamily="2" charset="0"/>
                <a:ea typeface="ＭＳ Ｐゴシック" panose="020B0600070205080204" pitchFamily="50" charset="-128"/>
              </a:rPr>
              <a:t> </a:t>
            </a:r>
            <a:r>
              <a:rPr kumimoji="1" lang="en-US" altLang="ja-JP" sz="1100" dirty="0" err="1">
                <a:solidFill>
                  <a:srgbClr val="2C973E"/>
                </a:solidFill>
                <a:latin typeface="EYInterstate Light" panose="02000506000000020004" pitchFamily="2" charset="0"/>
                <a:ea typeface="ＭＳ Ｐゴシック" panose="020B0600070205080204" pitchFamily="50" charset="-128"/>
              </a:rPr>
              <a:t>1se</a:t>
            </a:r>
            <a:r>
              <a:rPr kumimoji="1" lang="en-US" altLang="ja-JP" sz="1100" dirty="0">
                <a:solidFill>
                  <a:srgbClr val="2C973E"/>
                </a:solidFill>
                <a:latin typeface="EYInterstate Light" panose="02000506000000020004" pitchFamily="2" charset="0"/>
                <a:ea typeface="ＭＳ Ｐゴシック" panose="020B0600070205080204" pitchFamily="50" charset="-128"/>
              </a:rPr>
              <a:t> from error</a:t>
            </a:r>
          </a:p>
          <a:p>
            <a:r>
              <a:rPr kumimoji="1" lang="ja-JP" altLang="en-US" sz="1100" dirty="0">
                <a:solidFill>
                  <a:srgbClr val="2C973E"/>
                </a:solidFill>
                <a:latin typeface="EYInterstate Light" panose="02000506000000020004" pitchFamily="2" charset="0"/>
                <a:ea typeface="ＭＳ Ｐゴシック" panose="020B0600070205080204" pitchFamily="50" charset="-128"/>
              </a:rPr>
              <a:t>左垂直線：誤差が最小となる</a:t>
            </a:r>
            <a:r>
              <a:rPr kumimoji="1" lang="en-US" altLang="ja-JP" sz="1100" dirty="0">
                <a:solidFill>
                  <a:srgbClr val="2C973E"/>
                </a:solidFill>
                <a:latin typeface="EYInterstate Light" panose="02000506000000020004" pitchFamily="2" charset="0"/>
                <a:ea typeface="ＭＳ Ｐゴシック" panose="020B0600070205080204" pitchFamily="50" charset="-128"/>
              </a:rPr>
              <a:t>λ</a:t>
            </a:r>
            <a:r>
              <a:rPr kumimoji="1" lang="ja-JP" altLang="en-US" sz="1100" dirty="0">
                <a:solidFill>
                  <a:srgbClr val="2C973E"/>
                </a:solidFill>
                <a:latin typeface="EYInterstate Light" panose="02000506000000020004" pitchFamily="2" charset="0"/>
                <a:ea typeface="ＭＳ Ｐゴシック" panose="020B0600070205080204" pitchFamily="50" charset="-128"/>
              </a:rPr>
              <a:t>の値、右垂直線：誤差が最小から</a:t>
            </a:r>
            <a:r>
              <a:rPr kumimoji="1" lang="en-US" altLang="ja-JP" sz="1100" dirty="0">
                <a:solidFill>
                  <a:srgbClr val="2C973E"/>
                </a:solidFill>
                <a:latin typeface="EYInterstate Light" panose="02000506000000020004" pitchFamily="2" charset="0"/>
                <a:ea typeface="ＭＳ Ｐゴシック" panose="020B0600070205080204" pitchFamily="50" charset="-128"/>
              </a:rPr>
              <a:t>1</a:t>
            </a:r>
            <a:r>
              <a:rPr kumimoji="1" lang="ja-JP" altLang="en-US" sz="1100" dirty="0">
                <a:solidFill>
                  <a:srgbClr val="2C973E"/>
                </a:solidFill>
                <a:latin typeface="EYInterstate Light" panose="02000506000000020004" pitchFamily="2" charset="0"/>
                <a:ea typeface="ＭＳ Ｐゴシック" panose="020B0600070205080204" pitchFamily="50" charset="-128"/>
              </a:rPr>
              <a:t>標準偏差に収まる</a:t>
            </a:r>
            <a:r>
              <a:rPr kumimoji="1" lang="en-US" altLang="ja-JP" sz="1100" dirty="0">
                <a:solidFill>
                  <a:srgbClr val="2C973E"/>
                </a:solidFill>
                <a:latin typeface="EYInterstate Light" panose="02000506000000020004" pitchFamily="2" charset="0"/>
                <a:ea typeface="ＭＳ Ｐゴシック" panose="020B0600070205080204" pitchFamily="50" charset="-128"/>
              </a:rPr>
              <a:t>λ</a:t>
            </a:r>
            <a:r>
              <a:rPr kumimoji="1" lang="ja-JP" altLang="en-US" sz="1100" dirty="0">
                <a:solidFill>
                  <a:srgbClr val="2C973E"/>
                </a:solidFill>
                <a:latin typeface="EYInterstate Light" panose="02000506000000020004" pitchFamily="2" charset="0"/>
                <a:ea typeface="ＭＳ Ｐゴシック" panose="020B0600070205080204" pitchFamily="50" charset="-128"/>
              </a:rPr>
              <a:t>の</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最大値</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abline</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(v=log(c(</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acsCV1$lambda.min,acsCV1$lambda.1se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lty</a:t>
            </a:r>
            <a:r>
              <a:rPr kumimoji="1" lang="en-US" altLang="ja-JP" sz="1100" dirty="0">
                <a:solidFill>
                  <a:schemeClr val="bg1"/>
                </a:solidFill>
                <a:latin typeface="EYInterstate Light" panose="02000506000000020004" pitchFamily="2" charset="0"/>
                <a:ea typeface="ＭＳ Ｐゴシック" panose="020B0600070205080204" pitchFamily="50" charset="-128"/>
              </a:rPr>
              <a:t>=2)</a:t>
            </a:r>
          </a:p>
          <a:p>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a:solidFill>
                  <a:srgbClr val="2C973E"/>
                </a:solidFill>
                <a:latin typeface="EYInterstate Light" panose="02000506000000020004" pitchFamily="2" charset="0"/>
                <a:ea typeface="ＭＳ Ｐゴシック" panose="020B0600070205080204" pitchFamily="50" charset="-128"/>
              </a:rPr>
              <a:t>#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Application of Ridge model /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リッジモデルの適用</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p>
          <a:p>
            <a:r>
              <a:rPr kumimoji="1" lang="el-GR" altLang="ja-JP" sz="1100" dirty="0" smtClean="0">
                <a:solidFill>
                  <a:srgbClr val="2C973E"/>
                </a:solidFill>
                <a:latin typeface="EYInterstate Light" panose="02000506000000020004" pitchFamily="2" charset="0"/>
                <a:ea typeface="ＭＳ Ｐゴシック" panose="020B0600070205080204" pitchFamily="50" charset="-128"/>
              </a:rPr>
              <a:t>Α</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を</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0</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に設定するとリッジ回帰になるが、全変数はモデルに保持されるものの、</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0</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付近に縮小される。</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CV</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エラーでは</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λ</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がどんな値になっても全変数が残り、係数が変化</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set.seed</a:t>
            </a:r>
            <a:r>
              <a:rPr kumimoji="1" lang="en-US" altLang="ja-JP" sz="1100" dirty="0">
                <a:solidFill>
                  <a:schemeClr val="bg1"/>
                </a:solidFill>
                <a:latin typeface="EYInterstate Light" panose="02000506000000020004" pitchFamily="2" charset="0"/>
                <a:ea typeface="ＭＳ Ｐゴシック" panose="020B0600070205080204" pitchFamily="50" charset="-128"/>
              </a:rPr>
              <a:t>(71623)</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acsCv2</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cv.glmnet</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acsX,y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acsY</a:t>
            </a:r>
            <a:r>
              <a:rPr kumimoji="1" lang="en-US" altLang="ja-JP" sz="1100" dirty="0">
                <a:solidFill>
                  <a:schemeClr val="bg1"/>
                </a:solidFill>
                <a:latin typeface="EYInterstate Light" panose="02000506000000020004" pitchFamily="2" charset="0"/>
                <a:ea typeface="ＭＳ Ｐゴシック" panose="020B0600070205080204" pitchFamily="50" charset="-128"/>
              </a:rPr>
              <a:t>, family="binomial",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nfold</a:t>
            </a:r>
            <a:r>
              <a:rPr kumimoji="1" lang="en-US" altLang="ja-JP" sz="1100" dirty="0">
                <a:solidFill>
                  <a:schemeClr val="bg1"/>
                </a:solidFill>
                <a:latin typeface="EYInterstate Light" panose="02000506000000020004" pitchFamily="2" charset="0"/>
                <a:ea typeface="ＭＳ Ｐゴシック" panose="020B0600070205080204" pitchFamily="50" charset="-128"/>
              </a:rPr>
              <a:t>=5,</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alpha=0</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rgbClr val="2C973E"/>
                </a:solidFill>
                <a:latin typeface="EYInterstate Light" panose="02000506000000020004" pitchFamily="2" charset="0"/>
                <a:ea typeface="ＭＳ Ｐゴシック" panose="020B0600070205080204" pitchFamily="50" charset="-128"/>
              </a:rPr>
              <a:t>## check </a:t>
            </a:r>
            <a:r>
              <a:rPr kumimoji="1" lang="el-GR" altLang="ja-JP" sz="1100" dirty="0">
                <a:solidFill>
                  <a:srgbClr val="2C973E"/>
                </a:solidFill>
                <a:latin typeface="EYInterstate Light" panose="02000506000000020004" pitchFamily="2" charset="0"/>
                <a:ea typeface="ＭＳ Ｐゴシック" panose="020B0600070205080204" pitchFamily="50" charset="-128"/>
              </a:rPr>
              <a:t>λ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value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ラムダの値の確認</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acsCv2$lambda.min</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[1] 0.01396651</a:t>
            </a:r>
          </a:p>
          <a:p>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acsCv2$lambda.1se</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[1] 0.05137411</a:t>
            </a:r>
          </a:p>
          <a:p>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a:solidFill>
                  <a:srgbClr val="2C973E"/>
                </a:solidFill>
                <a:latin typeface="EYInterstate Light" panose="02000506000000020004" pitchFamily="2" charset="0"/>
                <a:ea typeface="ＭＳ Ｐゴシック" panose="020B0600070205080204" pitchFamily="50" charset="-128"/>
              </a:rPr>
              <a:t>## check coefficient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value /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係数の確認</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coef</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acsCv2</a:t>
            </a:r>
            <a:r>
              <a:rPr kumimoji="1" lang="en-US" altLang="ja-JP" sz="1100" dirty="0">
                <a:solidFill>
                  <a:schemeClr val="bg1"/>
                </a:solidFill>
                <a:latin typeface="EYInterstate Light" panose="02000506000000020004" pitchFamily="2" charset="0"/>
                <a:ea typeface="ＭＳ Ｐゴシック" panose="020B0600070205080204" pitchFamily="50" charset="-128"/>
              </a:rPr>
              <a:t>, 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lambda.1se</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90 </a:t>
            </a:r>
            <a:r>
              <a:rPr kumimoji="1" lang="en-US" altLang="ja-JP" sz="1100" dirty="0">
                <a:solidFill>
                  <a:schemeClr val="bg1"/>
                </a:solidFill>
                <a:latin typeface="EYInterstate Light" panose="02000506000000020004" pitchFamily="2" charset="0"/>
                <a:ea typeface="ＭＳ Ｐゴシック" panose="020B0600070205080204" pitchFamily="50" charset="-128"/>
              </a:rPr>
              <a:t>x 1 sparse Matrix of class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dgCMatrix</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1</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(Intercept)                          -4.735813763</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0.103277853…</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80017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37549025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1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a:t>19.1</a:t>
            </a:r>
            <a:r>
              <a:rPr lang="ja-JP" altLang="en-US" dirty="0"/>
              <a:t>　正則化と縮小（シュリンケージ）</a:t>
            </a:r>
            <a:r>
              <a:rPr lang="en-US" altLang="ja-JP" dirty="0"/>
              <a:t/>
            </a:r>
            <a:br>
              <a:rPr lang="en-US" altLang="ja-JP" dirty="0"/>
            </a:br>
            <a:r>
              <a:rPr lang="en-US" altLang="ja-JP" sz="2000" dirty="0"/>
              <a:t>Elastic Net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Elastic Net</a:t>
            </a:r>
          </a:p>
          <a:p>
            <a:endParaRPr lang="en-US" altLang="ja-JP" dirty="0"/>
          </a:p>
          <a:p>
            <a:endParaRPr kumimoji="1" lang="ja-JP" altLang="en-US" dirty="0"/>
          </a:p>
        </p:txBody>
      </p:sp>
      <p:sp>
        <p:nvSpPr>
          <p:cNvPr id="4" name="正方形/長方形 3"/>
          <p:cNvSpPr/>
          <p:nvPr/>
        </p:nvSpPr>
        <p:spPr>
          <a:xfrm>
            <a:off x="827088" y="1715909"/>
            <a:ext cx="7862887" cy="44086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a:solidFill>
                  <a:srgbClr val="2C973E"/>
                </a:solidFill>
                <a:latin typeface="EYInterstate Light" panose="02000506000000020004" pitchFamily="2" charset="0"/>
                <a:ea typeface="ＭＳ Ｐゴシック" panose="020B0600070205080204" pitchFamily="50" charset="-128"/>
              </a:rPr>
              <a:t>## cross-validation</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エラー</a:t>
            </a:r>
            <a:r>
              <a:rPr kumimoji="1" lang="ja-JP" altLang="en-US" sz="1100" dirty="0">
                <a:solidFill>
                  <a:srgbClr val="2C973E"/>
                </a:solidFill>
                <a:latin typeface="EYInterstate Light" panose="02000506000000020004" pitchFamily="2" charset="0"/>
                <a:ea typeface="ＭＳ Ｐゴシック" panose="020B0600070205080204" pitchFamily="50" charset="-128"/>
              </a:rPr>
              <a:t>パス</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の図示</a:t>
            </a:r>
            <a:r>
              <a:rPr kumimoji="1" lang="ja-JP" altLang="en-US" sz="1100" dirty="0">
                <a:solidFill>
                  <a:srgbClr val="2C973E"/>
                </a:solidFill>
                <a:latin typeface="EYInterstate Light" panose="02000506000000020004" pitchFamily="2" charset="0"/>
                <a:ea typeface="ＭＳ Ｐゴシック" panose="020B0600070205080204" pitchFamily="50" charset="-128"/>
              </a:rPr>
              <a:t>　</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a:solidFill>
                  <a:srgbClr val="2C973E"/>
                </a:solidFill>
                <a:latin typeface="EYInterstate Light" panose="02000506000000020004" pitchFamily="2" charset="0"/>
                <a:ea typeface="ＭＳ Ｐゴシック" panose="020B0600070205080204" pitchFamily="50" charset="-128"/>
              </a:rPr>
              <a:t>右図：</a:t>
            </a:r>
            <a:r>
              <a:rPr kumimoji="1" lang="en-US" altLang="ja-JP" sz="1100" dirty="0">
                <a:solidFill>
                  <a:srgbClr val="2C973E"/>
                </a:solidFill>
                <a:latin typeface="EYInterstate Light" panose="02000506000000020004" pitchFamily="2" charset="0"/>
                <a:ea typeface="ＭＳ Ｐゴシック" panose="020B0600070205080204" pitchFamily="50" charset="-128"/>
              </a:rPr>
              <a:t>ACS</a:t>
            </a:r>
            <a:r>
              <a:rPr kumimoji="1" lang="ja-JP" altLang="en-US" sz="1100" dirty="0">
                <a:solidFill>
                  <a:srgbClr val="2C973E"/>
                </a:solidFill>
                <a:latin typeface="EYInterstate Light" panose="02000506000000020004" pitchFamily="2" charset="0"/>
                <a:ea typeface="ＭＳ Ｐゴシック" panose="020B0600070205080204" pitchFamily="50" charset="-128"/>
              </a:rPr>
              <a:t>データにリッジ回帰を適用したときのクロスバリデーション曲線</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acsCv2</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係数のパスを描画</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100" dirty="0">
                <a:solidFill>
                  <a:srgbClr val="2C973E"/>
                </a:solidFill>
                <a:latin typeface="EYInterstate Light" panose="02000506000000020004" pitchFamily="2" charset="0"/>
                <a:ea typeface="ＭＳ Ｐゴシック" panose="020B0600070205080204" pitchFamily="50" charset="-128"/>
              </a:rPr>
              <a:t>coefficient path</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plot(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acsCv2$glmnet.fit,xvar</a:t>
            </a:r>
            <a:r>
              <a:rPr kumimoji="1" lang="en-US" altLang="ja-JP" sz="1100" dirty="0">
                <a:solidFill>
                  <a:schemeClr val="bg1"/>
                </a:solidFill>
                <a:latin typeface="EYInterstate Light" panose="02000506000000020004" pitchFamily="2" charset="0"/>
                <a:ea typeface="ＭＳ Ｐゴシック" panose="020B0600070205080204" pitchFamily="50" charset="-128"/>
              </a:rPr>
              <a:t>="lambda")</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abline</a:t>
            </a:r>
            <a:r>
              <a:rPr kumimoji="1" lang="en-US" altLang="ja-JP" sz="1100" dirty="0">
                <a:solidFill>
                  <a:schemeClr val="bg1"/>
                </a:solidFill>
                <a:latin typeface="EYInterstate Light" panose="02000506000000020004" pitchFamily="2" charset="0"/>
                <a:ea typeface="ＭＳ Ｐゴシック" panose="020B0600070205080204" pitchFamily="50" charset="-128"/>
              </a:rPr>
              <a:t>(v=log(c(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acsCv2$lambda.min,acsCv2$lambda.1se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lty</a:t>
            </a:r>
            <a:r>
              <a:rPr kumimoji="1" lang="en-US" altLang="ja-JP" sz="1100" dirty="0">
                <a:solidFill>
                  <a:schemeClr val="bg1"/>
                </a:solidFill>
                <a:latin typeface="EYInterstate Light" panose="02000506000000020004" pitchFamily="2" charset="0"/>
                <a:ea typeface="ＭＳ Ｐゴシック" panose="020B0600070205080204" pitchFamily="50" charset="-128"/>
              </a:rPr>
              <a:t>=2</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b="1" u="sng" dirty="0" smtClean="0">
                <a:solidFill>
                  <a:srgbClr val="2C973E"/>
                </a:solidFill>
                <a:latin typeface="EYInterstate Light" panose="02000506000000020004" pitchFamily="2" charset="0"/>
                <a:ea typeface="ＭＳ Ｐゴシック" panose="020B0600070205080204" pitchFamily="50" charset="-128"/>
              </a:rPr>
              <a:t># α</a:t>
            </a:r>
            <a:r>
              <a:rPr kumimoji="1" lang="ja-JP" altLang="en-US" sz="1100" b="1" u="sng" dirty="0" smtClean="0">
                <a:solidFill>
                  <a:srgbClr val="2C973E"/>
                </a:solidFill>
                <a:latin typeface="EYInterstate Light" panose="02000506000000020004" pitchFamily="2" charset="0"/>
                <a:ea typeface="ＭＳ Ｐゴシック" panose="020B0600070205080204" pitchFamily="50" charset="-128"/>
              </a:rPr>
              <a:t>の最適化</a:t>
            </a:r>
            <a:endParaRPr kumimoji="1" lang="en-US" altLang="ja-JP" sz="1100" b="1" u="sng" dirty="0">
              <a:solidFill>
                <a:srgbClr val="2C973E"/>
              </a:solidFill>
              <a:latin typeface="EYInterstate Light" panose="02000506000000020004" pitchFamily="2" charset="0"/>
              <a:ea typeface="ＭＳ Ｐゴシック" panose="020B0600070205080204" pitchFamily="50" charset="-128"/>
            </a:endParaRPr>
          </a:p>
          <a:p>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アルファに対してのクロスバリデーションを追加する必要があるが、</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smtClean="0">
                <a:solidFill>
                  <a:srgbClr val="2C973E"/>
                </a:solidFill>
                <a:latin typeface="EYInterstate Light" panose="02000506000000020004" pitchFamily="2" charset="0"/>
                <a:ea typeface="ＭＳ Ｐゴシック" panose="020B0600070205080204" pitchFamily="50" charset="-128"/>
              </a:rPr>
              <a:t>Glmnet</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は自動で算出しないため、複数の</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α</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に対して</a:t>
            </a:r>
            <a:r>
              <a:rPr kumimoji="1" lang="en-US" altLang="ja-JP" sz="1100" dirty="0" err="1" smtClean="0">
                <a:solidFill>
                  <a:srgbClr val="2C973E"/>
                </a:solidFill>
                <a:latin typeface="EYInterstate Light" panose="02000506000000020004" pitchFamily="2" charset="0"/>
                <a:ea typeface="ＭＳ Ｐゴシック" panose="020B0600070205080204" pitchFamily="50" charset="-128"/>
              </a:rPr>
              <a:t>cv.glmnet</a:t>
            </a:r>
            <a:r>
              <a:rPr kumimoji="1" lang="ja-JP" altLang="en-US" sz="1100" dirty="0" err="1" smtClean="0">
                <a:solidFill>
                  <a:srgbClr val="2C973E"/>
                </a:solidFill>
                <a:latin typeface="EYInterstate Light" panose="02000506000000020004" pitchFamily="2" charset="0"/>
                <a:ea typeface="ＭＳ Ｐゴシック" panose="020B0600070205080204" pitchFamily="50" charset="-128"/>
              </a:rPr>
              <a:t>を算</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出</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⇄逐次的に上記算出を行うのは時間を要するので、並列化</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➠並列化の方法：</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parallel</a:t>
            </a:r>
            <a:r>
              <a:rPr kumimoji="1" lang="ja-JP" altLang="en-US" sz="1100" dirty="0" err="1" smtClean="0">
                <a:solidFill>
                  <a:srgbClr val="2C973E"/>
                </a:solidFill>
                <a:latin typeface="EYInterstate Light" panose="02000506000000020004" pitchFamily="2" charset="0"/>
                <a:ea typeface="ＭＳ Ｐゴシック" panose="020B0600070205080204" pitchFamily="50" charset="-128"/>
              </a:rPr>
              <a:t>、</a:t>
            </a:r>
            <a:r>
              <a:rPr kumimoji="1" lang="en-US" altLang="ja-JP" sz="1100" dirty="0" err="1" smtClean="0">
                <a:solidFill>
                  <a:srgbClr val="2C973E"/>
                </a:solidFill>
                <a:latin typeface="EYInterstate Light" panose="02000506000000020004" pitchFamily="2" charset="0"/>
                <a:ea typeface="ＭＳ Ｐゴシック" panose="020B0600070205080204" pitchFamily="50" charset="-128"/>
              </a:rPr>
              <a:t>doParallel</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及び</a:t>
            </a:r>
            <a:r>
              <a:rPr kumimoji="1" lang="en-US" altLang="ja-JP" sz="1100" dirty="0" err="1" smtClean="0">
                <a:solidFill>
                  <a:srgbClr val="2C973E"/>
                </a:solidFill>
                <a:latin typeface="EYInterstate Light" panose="02000506000000020004" pitchFamily="2" charset="0"/>
                <a:ea typeface="ＭＳ Ｐゴシック" panose="020B0600070205080204" pitchFamily="50" charset="-128"/>
              </a:rPr>
              <a:t>foreach</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require(parallel)</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doParallel</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手順 </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処理速度を考慮して補助オブジェクトを作成</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つの</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レイヤーを持つ</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CV</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を行うときは、各観測値は各繰り返しに対して同じ組に入る必要がある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・組のメンバーを固定するための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vector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を作成する</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さらに</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foreach</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でループさせるための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α</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の値の数値を作成</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6"/>
          <a:stretch>
            <a:fillRect/>
          </a:stretch>
        </p:blipFill>
        <p:spPr>
          <a:xfrm>
            <a:off x="5949247" y="3603918"/>
            <a:ext cx="2415822" cy="1770037"/>
          </a:xfrm>
          <a:prstGeom prst="rect">
            <a:avLst/>
          </a:prstGeom>
        </p:spPr>
      </p:pic>
      <p:pic>
        <p:nvPicPr>
          <p:cNvPr id="7" name="図 6"/>
          <p:cNvPicPr>
            <a:picLocks noChangeAspect="1"/>
          </p:cNvPicPr>
          <p:nvPr/>
        </p:nvPicPr>
        <p:blipFill>
          <a:blip r:embed="rId7"/>
          <a:stretch>
            <a:fillRect/>
          </a:stretch>
        </p:blipFill>
        <p:spPr>
          <a:xfrm>
            <a:off x="5960534" y="1852985"/>
            <a:ext cx="2406336" cy="1763087"/>
          </a:xfrm>
          <a:prstGeom prst="rect">
            <a:avLst/>
          </a:prstGeom>
        </p:spPr>
      </p:pic>
    </p:spTree>
    <p:extLst>
      <p:ext uri="{BB962C8B-B14F-4D97-AF65-F5344CB8AC3E}">
        <p14:creationId xmlns:p14="http://schemas.microsoft.com/office/powerpoint/2010/main" val="146608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37549025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34"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a:t>19.1</a:t>
            </a:r>
            <a:r>
              <a:rPr lang="ja-JP" altLang="en-US" dirty="0"/>
              <a:t>　正則化と縮小（シュリンケージ）</a:t>
            </a:r>
            <a:r>
              <a:rPr lang="en-US" altLang="ja-JP" dirty="0"/>
              <a:t/>
            </a:r>
            <a:br>
              <a:rPr lang="en-US" altLang="ja-JP" dirty="0"/>
            </a:br>
            <a:r>
              <a:rPr lang="en-US" altLang="ja-JP" sz="2000" dirty="0"/>
              <a:t>Elastic Net</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kumimoji="1" lang="en-US" altLang="ja-JP" dirty="0" smtClean="0"/>
              <a:t>Elastic Net</a:t>
            </a:r>
          </a:p>
          <a:p>
            <a:endParaRPr lang="en-US" altLang="ja-JP" dirty="0"/>
          </a:p>
          <a:p>
            <a:endParaRPr kumimoji="1" lang="ja-JP" altLang="en-US" dirty="0"/>
          </a:p>
        </p:txBody>
      </p:sp>
      <p:sp>
        <p:nvSpPr>
          <p:cNvPr id="4" name="正方形/長方形 3"/>
          <p:cNvSpPr/>
          <p:nvPr/>
        </p:nvSpPr>
        <p:spPr>
          <a:xfrm>
            <a:off x="827088" y="1580441"/>
            <a:ext cx="7862887" cy="454413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a:solidFill>
                  <a:srgbClr val="2C973E"/>
                </a:solidFill>
                <a:latin typeface="EYInterstate Light" panose="02000506000000020004" pitchFamily="2" charset="0"/>
                <a:ea typeface="ＭＳ Ｐゴシック" panose="020B0600070205080204" pitchFamily="50" charset="-128"/>
              </a:rPr>
              <a:t>ランダムな結果に再現性</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を</a:t>
            </a:r>
            <a:r>
              <a:rPr kumimoji="1" lang="ja-JP" altLang="en-US" sz="1100" dirty="0">
                <a:solidFill>
                  <a:srgbClr val="2C973E"/>
                </a:solidFill>
                <a:latin typeface="EYInterstate Light" panose="02000506000000020004" pitchFamily="2" charset="0"/>
                <a:ea typeface="ＭＳ Ｐゴシック" panose="020B0600070205080204" pitchFamily="50" charset="-128"/>
              </a:rPr>
              <a:t>持</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たせるため</a:t>
            </a:r>
            <a:r>
              <a:rPr kumimoji="1" lang="ja-JP" altLang="en-US" sz="1100" dirty="0">
                <a:solidFill>
                  <a:srgbClr val="2C973E"/>
                </a:solidFill>
                <a:latin typeface="EYInterstate Light" panose="02000506000000020004" pitchFamily="2" charset="0"/>
                <a:ea typeface="ＭＳ Ｐゴシック" panose="020B0600070205080204" pitchFamily="50" charset="-128"/>
              </a:rPr>
              <a:t>に乱数の種を設定</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set.seed</a:t>
            </a:r>
            <a:r>
              <a:rPr kumimoji="1" lang="en-US" altLang="ja-JP" sz="1100" dirty="0">
                <a:solidFill>
                  <a:schemeClr val="bg1"/>
                </a:solidFill>
                <a:latin typeface="EYInterstate Light" panose="02000506000000020004" pitchFamily="2" charset="0"/>
                <a:ea typeface="ＭＳ Ｐゴシック" panose="020B0600070205080204" pitchFamily="50" charset="-128"/>
              </a:rPr>
              <a:t>(2834673)</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a:solidFill>
                  <a:srgbClr val="2C973E"/>
                </a:solidFill>
                <a:latin typeface="EYInterstate Light" panose="02000506000000020004" pitchFamily="2" charset="0"/>
                <a:ea typeface="ＭＳ Ｐゴシック" panose="020B0600070205080204" pitchFamily="50" charset="-128"/>
              </a:rPr>
              <a:t>組を作成 </a:t>
            </a:r>
            <a:r>
              <a:rPr kumimoji="1" lang="en-US" altLang="ja-JP" sz="1100" dirty="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a:solidFill>
                  <a:srgbClr val="2C973E"/>
                </a:solidFill>
                <a:latin typeface="EYInterstate Light" panose="02000506000000020004" pitchFamily="2" charset="0"/>
                <a:ea typeface="ＭＳ Ｐゴシック" panose="020B0600070205080204" pitchFamily="50" charset="-128"/>
              </a:rPr>
              <a:t>各繰り返しに対して観測値を常に同じ組に</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配分したい</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theFolds</a:t>
            </a:r>
            <a:r>
              <a:rPr kumimoji="1" lang="en-US" altLang="ja-JP" sz="1100" dirty="0">
                <a:solidFill>
                  <a:schemeClr val="bg1"/>
                </a:solidFill>
                <a:latin typeface="EYInterstate Light" panose="02000506000000020004" pitchFamily="2" charset="0"/>
                <a:ea typeface="ＭＳ Ｐゴシック" panose="020B0600070205080204" pitchFamily="50" charset="-128"/>
              </a:rPr>
              <a:t> &lt;-sample(rep(x=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1:5,length.out</a:t>
            </a:r>
            <a:r>
              <a:rPr kumimoji="1" lang="en-US" altLang="ja-JP" sz="1100" dirty="0">
                <a:solidFill>
                  <a:schemeClr val="bg1"/>
                </a:solidFill>
                <a:latin typeface="EYInterstate Light" panose="02000506000000020004" pitchFamily="2" charset="0"/>
                <a:ea typeface="ＭＳ Ｐゴシック" panose="020B0600070205080204" pitchFamily="50" charset="-128"/>
              </a:rPr>
              <a:t>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nrow</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acsX</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α</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の値の数列を作成</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alphas&lt;-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seq</a:t>
            </a:r>
            <a:r>
              <a:rPr kumimoji="1" lang="en-US" altLang="ja-JP" sz="1100" dirty="0">
                <a:solidFill>
                  <a:schemeClr val="bg1"/>
                </a:solidFill>
                <a:latin typeface="EYInterstate Light" panose="02000506000000020004" pitchFamily="2" charset="0"/>
                <a:ea typeface="ＭＳ Ｐゴシック" panose="020B0600070205080204" pitchFamily="50" charset="-128"/>
              </a:rPr>
              <a:t>(from=</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0.5,to</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1,by</a:t>
            </a:r>
            <a:r>
              <a:rPr kumimoji="1" lang="en-US" altLang="ja-JP" sz="1100" dirty="0">
                <a:solidFill>
                  <a:schemeClr val="bg1"/>
                </a:solidFill>
                <a:latin typeface="EYInterstate Light" panose="02000506000000020004" pitchFamily="2" charset="0"/>
                <a:ea typeface="ＭＳ Ｐゴシック" panose="020B0600070205080204" pitchFamily="50" charset="-128"/>
              </a:rPr>
              <a:t>=0.05)</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並列処理のための各種準備</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・並列処理の実行前に、クラスタの開始と登録を実施</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pPr marL="90488"/>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・クラスの開始：</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makeCluster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関数、クラスタの登録：</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registerDoParallel</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関数、クラスタの登録停止：</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stopCluster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errorhandling</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引数を</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remive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エラーが起きた反復処理をスキップする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inorder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引き数を</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FALSE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結果を結合する際の順序を気にしなくなる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multicombine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引数を</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TRUE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複数の引数を一気に結合してスピードを上げる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.package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引数を</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glmnet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を指定：各並列処理ワーカーが</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glmnet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を読み込んだ状態で実行（速度を改善）</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・演算子</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dopar</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foreach</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に並列実行</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.export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引数に</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acsX</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acsY</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alphas</a:t>
            </a:r>
            <a:r>
              <a:rPr kumimoji="1" lang="ja-JP" altLang="en-US" sz="1100" dirty="0" err="1"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theFolds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変数を指定：</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foreachenvironment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に変数を明示的に呼び込む</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ランダムな結果に再現性を持たせるた</a:t>
            </a:r>
            <a:r>
              <a:rPr kumimoji="1" lang="ja-JP" altLang="en-US" sz="1100" dirty="0">
                <a:solidFill>
                  <a:srgbClr val="2C973E"/>
                </a:solidFill>
                <a:latin typeface="EYInterstate Light" panose="02000506000000020004" pitchFamily="2" charset="0"/>
                <a:ea typeface="ＭＳ Ｐゴシック" panose="020B0600070205080204" pitchFamily="50" charset="-128"/>
              </a:rPr>
              <a:t>め</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に乱数の種を設定する</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set.seed</a:t>
            </a:r>
            <a:r>
              <a:rPr kumimoji="1" lang="en-US" altLang="ja-JP" sz="1100" dirty="0">
                <a:solidFill>
                  <a:schemeClr val="bg1"/>
                </a:solidFill>
                <a:latin typeface="EYInterstate Light" panose="02000506000000020004" pitchFamily="2" charset="0"/>
                <a:ea typeface="ＭＳ Ｐゴシック" panose="020B0600070205080204" pitchFamily="50" charset="-128"/>
              </a:rPr>
              <a:t>(5127151</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2</a:t>
            </a:r>
            <a:r>
              <a:rPr kumimoji="1" lang="ja-JP" altLang="en-US" sz="1100" dirty="0" err="1" smtClean="0">
                <a:solidFill>
                  <a:srgbClr val="2C973E"/>
                </a:solidFill>
                <a:latin typeface="EYInterstate Light" panose="02000506000000020004" pitchFamily="2" charset="0"/>
                <a:ea typeface="ＭＳ Ｐゴシック" panose="020B0600070205080204" pitchFamily="50" charset="-128"/>
              </a:rPr>
              <a:t>つの</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ワーカーでクラスタを開始</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cl &lt;-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makeCluster</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a:t>
            </a: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100" dirty="0" err="1">
                <a:solidFill>
                  <a:srgbClr val="2C973E"/>
                </a:solidFill>
                <a:latin typeface="EYInterstate Light" panose="02000506000000020004" pitchFamily="2" charset="0"/>
                <a:ea typeface="ＭＳ Ｐゴシック" panose="020B0600070205080204" pitchFamily="50" charset="-128"/>
              </a:rPr>
              <a:t>resiter</a:t>
            </a:r>
            <a:r>
              <a:rPr kumimoji="1" lang="en-US" altLang="ja-JP" sz="1100" dirty="0">
                <a:solidFill>
                  <a:srgbClr val="2C973E"/>
                </a:solidFill>
                <a:latin typeface="EYInterstate Light" panose="02000506000000020004" pitchFamily="2" charset="0"/>
                <a:ea typeface="ＭＳ Ｐゴシック" panose="020B0600070205080204" pitchFamily="50" charset="-128"/>
              </a:rPr>
              <a:t>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cluster</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　クラスタの登録</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registerDoParallel</a:t>
            </a:r>
            <a:r>
              <a:rPr kumimoji="1" lang="en-US" altLang="ja-JP" sz="1100" dirty="0">
                <a:solidFill>
                  <a:schemeClr val="bg1"/>
                </a:solidFill>
                <a:latin typeface="EYInterstate Light" panose="02000506000000020004" pitchFamily="2" charset="0"/>
                <a:ea typeface="ＭＳ Ｐゴシック" panose="020B0600070205080204" pitchFamily="50" charset="-128"/>
              </a:rPr>
              <a:t>(cl)</a:t>
            </a: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100" dirty="0">
                <a:solidFill>
                  <a:srgbClr val="2C973E"/>
                </a:solidFill>
                <a:latin typeface="EYInterstate Light" panose="02000506000000020004" pitchFamily="2" charset="0"/>
                <a:ea typeface="ＭＳ Ｐゴシック" panose="020B0600070205080204" pitchFamily="50" charset="-128"/>
              </a:rPr>
              <a:t>register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date</a:t>
            </a:r>
            <a:r>
              <a:rPr kumimoji="1" lang="ja-JP" altLang="en-US" sz="1100" dirty="0">
                <a:solidFill>
                  <a:srgbClr val="2C973E"/>
                </a:solidFill>
                <a:latin typeface="EYInterstate Light" panose="02000506000000020004" pitchFamily="2" charset="0"/>
                <a:ea typeface="ＭＳ Ｐゴシック" panose="020B0600070205080204" pitchFamily="50" charset="-128"/>
              </a:rPr>
              <a:t>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開始時刻</a:t>
            </a:r>
            <a:r>
              <a:rPr kumimoji="1" lang="ja-JP" altLang="en-US" sz="1100" dirty="0">
                <a:solidFill>
                  <a:srgbClr val="2C973E"/>
                </a:solidFill>
                <a:latin typeface="EYInterstate Light" panose="02000506000000020004" pitchFamily="2" charset="0"/>
                <a:ea typeface="ＭＳ Ｐゴシック" panose="020B0600070205080204" pitchFamily="50" charset="-128"/>
              </a:rPr>
              <a:t>の記入</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before </a:t>
            </a:r>
            <a:r>
              <a:rPr kumimoji="1" lang="en-US" altLang="ja-JP" sz="1100" dirty="0">
                <a:solidFill>
                  <a:schemeClr val="bg1"/>
                </a:solidFill>
                <a:latin typeface="EYInterstate Light" panose="02000506000000020004" pitchFamily="2" charset="0"/>
                <a:ea typeface="ＭＳ Ｐゴシック" panose="020B0600070205080204" pitchFamily="50" charset="-128"/>
              </a:rPr>
              <a:t>&lt;-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Sys.time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626315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37549025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0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a:t>19.1</a:t>
            </a:r>
            <a:r>
              <a:rPr lang="ja-JP" altLang="en-US" dirty="0"/>
              <a:t>　正則化と縮小（シュリンケージ）</a:t>
            </a:r>
            <a:r>
              <a:rPr lang="en-US" altLang="ja-JP" dirty="0"/>
              <a:t/>
            </a:r>
            <a:br>
              <a:rPr lang="en-US" altLang="ja-JP" dirty="0"/>
            </a:br>
            <a:r>
              <a:rPr lang="en-US" altLang="ja-JP" sz="2000" dirty="0"/>
              <a:t>Elastic Net</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kumimoji="1" lang="en-US" altLang="ja-JP" dirty="0" smtClean="0"/>
              <a:t>Elastic Net</a:t>
            </a:r>
          </a:p>
          <a:p>
            <a:endParaRPr lang="en-US" altLang="ja-JP" dirty="0"/>
          </a:p>
          <a:p>
            <a:endParaRPr kumimoji="1" lang="ja-JP" altLang="en-US" dirty="0"/>
          </a:p>
        </p:txBody>
      </p:sp>
      <p:sp>
        <p:nvSpPr>
          <p:cNvPr id="4" name="正方形/長方形 3"/>
          <p:cNvSpPr/>
          <p:nvPr/>
        </p:nvSpPr>
        <p:spPr>
          <a:xfrm>
            <a:off x="827088" y="1580441"/>
            <a:ext cx="7862887" cy="454413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並列実行のために</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foreach</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ループを作成</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引数の設定</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acsDouble</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foreach</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a:t>
            </a:r>
            <a:r>
              <a:rPr kumimoji="1" lang="en-US" altLang="ja-JP" sz="1100" dirty="0">
                <a:solidFill>
                  <a:schemeClr val="bg1"/>
                </a:solidFill>
                <a:latin typeface="EYInterstate Light" panose="02000506000000020004" pitchFamily="2" charset="0"/>
                <a:ea typeface="ＭＳ Ｐゴシック" panose="020B0600070205080204" pitchFamily="50" charset="-128"/>
              </a:rPr>
              <a:t>=1: length(alphas),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errorhandling</a:t>
            </a:r>
            <a:r>
              <a:rPr kumimoji="1" lang="en-US" altLang="ja-JP" sz="1100" dirty="0">
                <a:solidFill>
                  <a:schemeClr val="bg1"/>
                </a:solidFill>
                <a:latin typeface="EYInterstate Light" panose="02000506000000020004" pitchFamily="2" charset="0"/>
                <a:ea typeface="ＭＳ Ｐゴシック" panose="020B0600070205080204" pitchFamily="50" charset="-128"/>
              </a:rPr>
              <a:t> = "remove",</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inorder</a:t>
            </a:r>
            <a:r>
              <a:rPr kumimoji="1" lang="en-US" altLang="ja-JP" sz="1100" dirty="0">
                <a:solidFill>
                  <a:schemeClr val="bg1"/>
                </a:solidFill>
                <a:latin typeface="EYInterstate Light" panose="02000506000000020004" pitchFamily="2" charset="0"/>
                <a:ea typeface="ＭＳ Ｐゴシック" panose="020B0600070205080204" pitchFamily="50" charset="-128"/>
              </a:rPr>
              <a:t> = FALSE,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multicombine</a:t>
            </a:r>
            <a:r>
              <a:rPr kumimoji="1" lang="en-US" altLang="ja-JP" sz="1100" dirty="0">
                <a:solidFill>
                  <a:schemeClr val="bg1"/>
                </a:solidFill>
                <a:latin typeface="EYInterstate Light" panose="02000506000000020004" pitchFamily="2" charset="0"/>
                <a:ea typeface="ＭＳ Ｐゴシック" panose="020B0600070205080204" pitchFamily="50" charset="-128"/>
              </a:rPr>
              <a:t> = TRUE,</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.export=c("</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acsX</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acsY</a:t>
            </a:r>
            <a:r>
              <a:rPr kumimoji="1" lang="en-US" altLang="ja-JP" sz="1100" dirty="0">
                <a:solidFill>
                  <a:schemeClr val="bg1"/>
                </a:solidFill>
                <a:latin typeface="EYInterstate Light" panose="02000506000000020004" pitchFamily="2" charset="0"/>
                <a:ea typeface="ＭＳ Ｐゴシック" panose="020B0600070205080204" pitchFamily="50" charset="-128"/>
              </a:rPr>
              <a:t>","alphas","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theFolds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.packages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glmnet</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dopar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print(alphas[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cv.glmnet</a:t>
            </a:r>
            <a:r>
              <a:rPr kumimoji="1" lang="en-US" altLang="ja-JP" sz="1100" dirty="0">
                <a:solidFill>
                  <a:schemeClr val="bg1"/>
                </a:solidFill>
                <a:latin typeface="EYInterstate Light" panose="02000506000000020004" pitchFamily="2" charset="0"/>
                <a:ea typeface="ＭＳ Ｐゴシック" panose="020B0600070205080204" pitchFamily="50" charset="-128"/>
              </a:rPr>
              <a:t>(x=</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acsX</a:t>
            </a:r>
            <a:r>
              <a:rPr kumimoji="1" lang="en-US" altLang="ja-JP" sz="1100" dirty="0">
                <a:solidFill>
                  <a:schemeClr val="bg1"/>
                </a:solidFill>
                <a:latin typeface="EYInterstate Light" panose="02000506000000020004" pitchFamily="2" charset="0"/>
                <a:ea typeface="ＭＳ Ｐゴシック" panose="020B0600070205080204" pitchFamily="50" charset="-128"/>
              </a:rPr>
              <a:t>, y=</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acsY</a:t>
            </a:r>
            <a:r>
              <a:rPr kumimoji="1" lang="en-US" altLang="ja-JP" sz="1100" dirty="0">
                <a:solidFill>
                  <a:schemeClr val="bg1"/>
                </a:solidFill>
                <a:latin typeface="EYInterstate Light" panose="02000506000000020004" pitchFamily="2" charset="0"/>
                <a:ea typeface="ＭＳ Ｐゴシック" panose="020B0600070205080204" pitchFamily="50" charset="-128"/>
              </a:rPr>
              <a:t>, family="binomial",</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nfolds</a:t>
            </a:r>
            <a:r>
              <a:rPr kumimoji="1" lang="en-US" altLang="ja-JP" sz="1100" dirty="0">
                <a:solidFill>
                  <a:schemeClr val="bg1"/>
                </a:solidFill>
                <a:latin typeface="EYInterstate Light" panose="02000506000000020004" pitchFamily="2" charset="0"/>
                <a:ea typeface="ＭＳ Ｐゴシック" panose="020B0600070205080204" pitchFamily="50" charset="-128"/>
              </a:rPr>
              <a:t>=5,</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foldid</a:t>
            </a:r>
            <a:r>
              <a:rPr kumimoji="1" lang="en-US" altLang="ja-JP" sz="1100" dirty="0">
                <a:solidFill>
                  <a:schemeClr val="bg1"/>
                </a:solidFill>
                <a:latin typeface="EYInterstate Light" panose="02000506000000020004" pitchFamily="2" charset="0"/>
                <a:ea typeface="ＭＳ Ｐゴシック" panose="020B0600070205080204" pitchFamily="50" charset="-128"/>
              </a:rPr>
              <a:t>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theFolds</a:t>
            </a:r>
            <a:r>
              <a:rPr kumimoji="1" lang="en-US" altLang="ja-JP" sz="1100" dirty="0">
                <a:solidFill>
                  <a:schemeClr val="bg1"/>
                </a:solidFill>
                <a:latin typeface="EYInterstate Light" panose="02000506000000020004" pitchFamily="2" charset="0"/>
                <a:ea typeface="ＭＳ Ｐゴシック" panose="020B0600070205080204" pitchFamily="50" charset="-128"/>
              </a:rPr>
              <a:t>, alphas = alphas[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 record stop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time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停止時刻</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after &lt;-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Sys.time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stop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cluster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実行が完了したらクラスタを確実に停止させる</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stopCluster</a:t>
            </a:r>
            <a:r>
              <a:rPr kumimoji="1" lang="en-US" altLang="ja-JP" sz="1100" dirty="0">
                <a:solidFill>
                  <a:schemeClr val="bg1"/>
                </a:solidFill>
                <a:latin typeface="EYInterstate Light" panose="02000506000000020004" pitchFamily="2" charset="0"/>
                <a:ea typeface="ＭＳ Ｐゴシック" panose="020B0600070205080204" pitchFamily="50" charset="-128"/>
              </a:rPr>
              <a:t>(cl)</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 stop time - beginning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time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時刻の差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速度、メモリ、マシンのコア数に依存</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after - before</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Time </a:t>
            </a:r>
            <a:r>
              <a:rPr kumimoji="1" lang="en-US" altLang="ja-JP" sz="1100" dirty="0">
                <a:solidFill>
                  <a:schemeClr val="bg1"/>
                </a:solidFill>
                <a:latin typeface="EYInterstate Light" panose="02000506000000020004" pitchFamily="2" charset="0"/>
                <a:ea typeface="ＭＳ Ｐゴシック" panose="020B0600070205080204" pitchFamily="50" charset="-128"/>
              </a:rPr>
              <a:t>difference of 3.568303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secs</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結果である</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acsDouble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個の</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cv.glmnet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オブジェクトからなるリストになっており、</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sapply</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を用いて、</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list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の書くように</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class</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を適用して確認ができるはず</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sapply</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acsDouble</a:t>
            </a:r>
            <a:r>
              <a:rPr kumimoji="1" lang="en-US" altLang="ja-JP" sz="1100" dirty="0">
                <a:solidFill>
                  <a:schemeClr val="bg1"/>
                </a:solidFill>
                <a:latin typeface="EYInterstate Light" panose="02000506000000020004" pitchFamily="2" charset="0"/>
                <a:ea typeface="ＭＳ Ｐゴシック" panose="020B0600070205080204" pitchFamily="50" charset="-128"/>
              </a:rPr>
              <a:t>, class</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FF0000"/>
                </a:solidFill>
                <a:latin typeface="EYInterstate Light" panose="02000506000000020004" pitchFamily="2" charset="0"/>
                <a:ea typeface="ＭＳ Ｐゴシック" panose="020B0600070205080204" pitchFamily="50" charset="-128"/>
              </a:rPr>
              <a:t>Not Finished</a:t>
            </a:r>
            <a:endParaRPr kumimoji="1" lang="en-US" altLang="ja-JP" sz="1100" dirty="0">
              <a:solidFill>
                <a:srgbClr val="FF0000"/>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88065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37549025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25"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19.2</a:t>
            </a:r>
            <a:r>
              <a:rPr lang="ja-JP" altLang="en-US" dirty="0"/>
              <a:t>　正則化と縮小（シュリンケージ）</a:t>
            </a:r>
            <a:r>
              <a:rPr lang="en-US" altLang="ja-JP" dirty="0"/>
              <a:t/>
            </a:r>
            <a:br>
              <a:rPr lang="en-US" altLang="ja-JP" dirty="0"/>
            </a:br>
            <a:r>
              <a:rPr lang="en-US" altLang="ja-JP" sz="2000" dirty="0" smtClean="0"/>
              <a:t>Bayesian </a:t>
            </a:r>
            <a:r>
              <a:rPr lang="ja-JP" altLang="en-US" sz="2000" dirty="0" smtClean="0"/>
              <a:t>縮小</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B</a:t>
            </a:r>
            <a:r>
              <a:rPr kumimoji="1" lang="en-US" altLang="ja-JP" dirty="0" smtClean="0"/>
              <a:t>ayesian</a:t>
            </a:r>
            <a:r>
              <a:rPr kumimoji="1" lang="ja-JP" altLang="en-US" dirty="0" smtClean="0"/>
              <a:t>縮小</a:t>
            </a:r>
            <a:endParaRPr kumimoji="1" lang="en-US" altLang="ja-JP" dirty="0" smtClean="0"/>
          </a:p>
          <a:p>
            <a:pPr lvl="1"/>
            <a:r>
              <a:rPr kumimoji="1" lang="ja-JP" altLang="en-US" sz="1100" dirty="0" smtClean="0"/>
              <a:t>縮小は、弱情報事前分布の形で表現され、変数の数に比べて十分な観測数を持たないデータに対して、モデル構築に役立つ</a:t>
            </a:r>
            <a:endParaRPr kumimoji="1" lang="en-US" altLang="ja-JP" sz="1100" dirty="0" smtClean="0"/>
          </a:p>
          <a:p>
            <a:pPr lvl="2"/>
            <a:r>
              <a:rPr lang="en-US" altLang="ja-JP" sz="1100" dirty="0" smtClean="0"/>
              <a:t>Data: Data Analysis Using Regression and Multilevel / Hierarchical Models</a:t>
            </a:r>
            <a:r>
              <a:rPr lang="ja-JP" altLang="en-US" sz="1100" dirty="0" smtClean="0"/>
              <a:t>の有権者選択（</a:t>
            </a:r>
            <a:r>
              <a:rPr lang="en-US" altLang="ja-JP" sz="1100" dirty="0" smtClean="0"/>
              <a:t>http://jaredlander.com/data/ideo.rdata</a:t>
            </a:r>
            <a:r>
              <a:rPr lang="ja-JP" altLang="en-US" sz="1100" dirty="0" smtClean="0"/>
              <a:t>）</a:t>
            </a:r>
            <a:endParaRPr kumimoji="1" lang="en-US" altLang="ja-JP" sz="1100" dirty="0" smtClean="0"/>
          </a:p>
          <a:p>
            <a:endParaRPr lang="en-US" altLang="ja-JP" sz="1100" dirty="0"/>
          </a:p>
          <a:p>
            <a:endParaRPr kumimoji="1" lang="ja-JP" altLang="en-US" dirty="0"/>
          </a:p>
        </p:txBody>
      </p:sp>
      <p:sp>
        <p:nvSpPr>
          <p:cNvPr id="4" name="正方形/長方形 3"/>
          <p:cNvSpPr/>
          <p:nvPr/>
        </p:nvSpPr>
        <p:spPr>
          <a:xfrm>
            <a:off x="827088" y="2438399"/>
            <a:ext cx="7862887" cy="368617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&gt; load</a:t>
            </a:r>
            <a:r>
              <a:rPr kumimoji="1" lang="en-US" altLang="ja-JP" sz="1100" dirty="0">
                <a:solidFill>
                  <a:schemeClr val="bg1"/>
                </a:solidFill>
                <a:latin typeface="EYInterstate Light" panose="02000506000000020004" pitchFamily="2" charset="0"/>
                <a:ea typeface="ＭＳ Ｐゴシック" panose="020B0600070205080204" pitchFamily="50" charset="-128"/>
              </a:rPr>
              <a:t>("C:/Users/kojikm.mizumura/Downloads/ideo.rdata")</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&gt; head(</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ideo</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Year       Vote Age Gender  Race                             Education               Income                  Religion</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1 1948   democrat  NA   male white     grade school of less (0-8 grades)  34 to 67 percentile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protestant</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 </a:t>
            </a:r>
            <a:r>
              <a:rPr kumimoji="1" lang="en-US" altLang="ja-JP" sz="1100" dirty="0">
                <a:solidFill>
                  <a:schemeClr val="bg1"/>
                </a:solidFill>
                <a:latin typeface="EYInterstate Light" panose="02000506000000020004" pitchFamily="2" charset="0"/>
                <a:ea typeface="ＭＳ Ｐゴシック" panose="020B0600070205080204" pitchFamily="50" charset="-128"/>
              </a:rPr>
              <a:t>1948 republican  NA female white high school (12 grades or fewer,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incl</a:t>
            </a:r>
            <a:r>
              <a:rPr kumimoji="1" lang="en-US" altLang="ja-JP" sz="1100" dirty="0">
                <a:solidFill>
                  <a:schemeClr val="bg1"/>
                </a:solidFill>
                <a:latin typeface="EYInterstate Light" panose="02000506000000020004" pitchFamily="2" charset="0"/>
                <a:ea typeface="ＭＳ Ｐゴシック" panose="020B0600070205080204" pitchFamily="50" charset="-128"/>
              </a:rPr>
              <a:t> 96 to 100 percentile                protestant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3 1948   democrat  NA female white high school (12 grades or fewer,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incl</a:t>
            </a:r>
            <a:r>
              <a:rPr kumimoji="1" lang="en-US" altLang="ja-JP" sz="1100" dirty="0">
                <a:solidFill>
                  <a:schemeClr val="bg1"/>
                </a:solidFill>
                <a:latin typeface="EYInterstate Light" panose="02000506000000020004" pitchFamily="2" charset="0"/>
                <a:ea typeface="ＭＳ Ｐゴシック" panose="020B0600070205080204" pitchFamily="50" charset="-128"/>
              </a:rPr>
              <a:t>  68 to 95 percentile catholic (roman catholic)</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4 1948 republican  NA female white some college(13 grades or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more,but</a:t>
            </a:r>
            <a:r>
              <a:rPr kumimoji="1" lang="en-US" altLang="ja-JP" sz="1100" dirty="0">
                <a:solidFill>
                  <a:schemeClr val="bg1"/>
                </a:solidFill>
                <a:latin typeface="EYInterstate Light" panose="02000506000000020004" pitchFamily="2" charset="0"/>
                <a:ea typeface="ＭＳ Ｐゴシック" panose="020B0600070205080204" pitchFamily="50" charset="-128"/>
              </a:rPr>
              <a:t> no 96 to 100 percentile                protestant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5 1948   democrat  NA   male white some college(13 grades or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more,but</a:t>
            </a:r>
            <a:r>
              <a:rPr kumimoji="1" lang="en-US" altLang="ja-JP" sz="1100" dirty="0">
                <a:solidFill>
                  <a:schemeClr val="bg1"/>
                </a:solidFill>
                <a:latin typeface="EYInterstate Light" panose="02000506000000020004" pitchFamily="2" charset="0"/>
                <a:ea typeface="ＭＳ Ｐゴシック" panose="020B0600070205080204" pitchFamily="50" charset="-128"/>
              </a:rPr>
              <a:t> no  68 to 95 percentile catholic (roman catholic)</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6 1948 republican  NA female white high school (12 grades or fewer,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incl</a:t>
            </a:r>
            <a:r>
              <a:rPr kumimoji="1" lang="en-US" altLang="ja-JP" sz="1100" dirty="0">
                <a:solidFill>
                  <a:schemeClr val="bg1"/>
                </a:solidFill>
                <a:latin typeface="EYInterstate Light" panose="02000506000000020004" pitchFamily="2" charset="0"/>
                <a:ea typeface="ＭＳ Ｐゴシック" panose="020B0600070205080204" pitchFamily="50" charset="-128"/>
              </a:rPr>
              <a:t> 96 to 100 percentile                protestant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縮小の必要性を示すため、各選挙年に分割して</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glm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モデルを適合し、</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Race(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人種）変数の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Black</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に対する係数を表示する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theYears</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&lt;- unique(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ideo$Year</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結果を保持するために、上で作った年</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vector</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と同じ長さの空のリストを作成</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事前に長さを決めておけば実行速度が速くなる</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results &lt;- vector(mode="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list",length</a:t>
            </a:r>
            <a:r>
              <a:rPr kumimoji="1" lang="en-US" altLang="ja-JP" sz="1100" dirty="0">
                <a:solidFill>
                  <a:schemeClr val="bg1"/>
                </a:solidFill>
                <a:latin typeface="EYInterstate Light" panose="02000506000000020004" pitchFamily="2" charset="0"/>
                <a:ea typeface="ＭＳ Ｐゴシック" panose="020B0600070205080204" pitchFamily="50" charset="-128"/>
              </a:rPr>
              <a:t>=length(</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theYears</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この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list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の要素に適切な名前を与える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names(results</a:t>
            </a:r>
            <a:r>
              <a:rPr kumimoji="1" lang="en-US" altLang="ja-JP" sz="1100" dirty="0">
                <a:solidFill>
                  <a:schemeClr val="bg1"/>
                </a:solidFill>
                <a:latin typeface="EYInterstate Light" panose="02000506000000020004" pitchFamily="2" charset="0"/>
                <a:ea typeface="ＭＳ Ｐゴシック" panose="020B0600070205080204" pitchFamily="50" charset="-128"/>
              </a:rPr>
              <a:t>) &lt;-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theYears</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16461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37549025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4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19.2</a:t>
            </a:r>
            <a:r>
              <a:rPr lang="ja-JP" altLang="en-US" dirty="0"/>
              <a:t>　正則化と縮小（シュリンケージ）</a:t>
            </a:r>
            <a:r>
              <a:rPr lang="en-US" altLang="ja-JP" dirty="0"/>
              <a:t/>
            </a:r>
            <a:br>
              <a:rPr lang="en-US" altLang="ja-JP" dirty="0"/>
            </a:br>
            <a:r>
              <a:rPr lang="en-US" altLang="ja-JP" sz="2000" dirty="0" smtClean="0"/>
              <a:t>Bayesian </a:t>
            </a:r>
            <a:r>
              <a:rPr lang="ja-JP" altLang="en-US" sz="2000" dirty="0" smtClean="0"/>
              <a:t>縮小</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B</a:t>
            </a:r>
            <a:r>
              <a:rPr kumimoji="1" lang="en-US" altLang="ja-JP" dirty="0" smtClean="0"/>
              <a:t>ayesian</a:t>
            </a:r>
            <a:r>
              <a:rPr kumimoji="1" lang="ja-JP" altLang="en-US" dirty="0" smtClean="0"/>
              <a:t>縮小</a:t>
            </a:r>
            <a:endParaRPr kumimoji="1" lang="en-US" altLang="ja-JP" dirty="0" smtClean="0"/>
          </a:p>
          <a:p>
            <a:endParaRPr lang="en-US" altLang="ja-JP" dirty="0"/>
          </a:p>
          <a:p>
            <a:endParaRPr kumimoji="1" lang="ja-JP" altLang="en-US" dirty="0"/>
          </a:p>
        </p:txBody>
      </p:sp>
      <p:sp>
        <p:nvSpPr>
          <p:cNvPr id="4" name="正方形/長方形 3"/>
          <p:cNvSpPr/>
          <p:nvPr/>
        </p:nvSpPr>
        <p:spPr>
          <a:xfrm>
            <a:off x="827088" y="1490131"/>
            <a:ext cx="7862887" cy="463444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各年ごとに繰り返す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各年のデータに対してモデルを適合させる</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for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a:t>
            </a:r>
            <a:r>
              <a:rPr kumimoji="1" lang="en-US" altLang="ja-JP" sz="1100" dirty="0">
                <a:solidFill>
                  <a:schemeClr val="bg1"/>
                </a:solidFill>
                <a:latin typeface="EYInterstate Light" panose="02000506000000020004" pitchFamily="2" charset="0"/>
                <a:ea typeface="ＭＳ Ｐゴシック" panose="020B0600070205080204" pitchFamily="50" charset="-128"/>
              </a:rPr>
              <a:t> in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theYears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{results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as.character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a:t>
            </a:r>
            <a:r>
              <a:rPr kumimoji="1" lang="en-US" altLang="ja-JP" sz="1100" dirty="0">
                <a:solidFill>
                  <a:schemeClr val="bg1"/>
                </a:solidFill>
                <a:latin typeface="EYInterstate Light" panose="02000506000000020004" pitchFamily="2" charset="0"/>
                <a:ea typeface="ＭＳ Ｐゴシック" panose="020B0600070205080204" pitchFamily="50" charset="-128"/>
              </a:rPr>
              <a:t>)]] &lt;-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Vote~Race+Income+Gender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Education,</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ideo,subset</a:t>
            </a:r>
            <a:r>
              <a:rPr kumimoji="1" lang="en-US" altLang="ja-JP" sz="1100" dirty="0">
                <a:solidFill>
                  <a:schemeClr val="bg1"/>
                </a:solidFill>
                <a:latin typeface="EYInterstate Light" panose="02000506000000020004" pitchFamily="2" charset="0"/>
                <a:ea typeface="ＭＳ Ｐゴシック" panose="020B0600070205080204" pitchFamily="50" charset="-128"/>
              </a:rPr>
              <a:t>=Year==</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family=binomial(link="</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全てのモデルが作成されたので、</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multiplot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を使って係数のプロットが可能</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各モデルの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Race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変数の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Black</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に対する係数を見ると、</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1964</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円のモデルに対する結果が特出している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（標準誤差が他の年の変動がわかるようにするために描画領域を制限しなければならないほど、標準誤差が大きい）</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 一連のモデルを適合させて、時系列に係数をプロットすることが非常に強力</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rgbClr val="2C973E"/>
                </a:solidFill>
                <a:latin typeface="EYInterstate Light" panose="02000506000000020004" pitchFamily="2" charset="0"/>
                <a:ea typeface="ＭＳ Ｐゴシック" panose="020B0600070205080204" pitchFamily="50" charset="-128"/>
              </a:rPr>
              <a:t>#coefficient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plot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係数の情報を取得</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coefplot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voteInfo</a:t>
            </a:r>
            <a:r>
              <a:rPr kumimoji="1" lang="en-US" altLang="ja-JP" sz="1100" dirty="0">
                <a:solidFill>
                  <a:schemeClr val="bg1"/>
                </a:solidFill>
                <a:latin typeface="EYInterstate Light" panose="02000506000000020004" pitchFamily="2" charset="0"/>
                <a:ea typeface="ＭＳ Ｐゴシック" panose="020B0600070205080204" pitchFamily="50" charset="-128"/>
              </a:rPr>
              <a:t> &lt;-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multiplot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(results, coefficients="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Raceblack</a:t>
            </a:r>
            <a:r>
              <a:rPr kumimoji="1" lang="en-US" altLang="ja-JP" sz="1100" dirty="0">
                <a:solidFill>
                  <a:schemeClr val="bg1"/>
                </a:solidFill>
                <a:latin typeface="EYInterstate Light" panose="02000506000000020004" pitchFamily="2" charset="0"/>
                <a:ea typeface="ＭＳ Ｐゴシック" panose="020B0600070205080204" pitchFamily="50" charset="-128"/>
              </a:rPr>
              <a:t>",plot=FALSE)</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head(</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voteInfo</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描画領域を</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(-20, 10)</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に制限してプロット</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multiplot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(results</a:t>
            </a:r>
            <a:r>
              <a:rPr kumimoji="1" lang="en-US" altLang="ja-JP" sz="1100" dirty="0">
                <a:solidFill>
                  <a:schemeClr val="bg1"/>
                </a:solidFill>
                <a:latin typeface="EYInterstate Light" panose="02000506000000020004" pitchFamily="2" charset="0"/>
                <a:ea typeface="ＭＳ Ｐゴシック" panose="020B0600070205080204" pitchFamily="50" charset="-128"/>
              </a:rPr>
              <a:t>, coefficients="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Raceblack</a:t>
            </a:r>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secret.weapon</a:t>
            </a:r>
            <a:r>
              <a:rPr kumimoji="1" lang="en-US" altLang="ja-JP" sz="1100" dirty="0">
                <a:solidFill>
                  <a:schemeClr val="bg1"/>
                </a:solidFill>
                <a:latin typeface="EYInterstate Light" panose="02000506000000020004" pitchFamily="2" charset="0"/>
                <a:ea typeface="ＭＳ Ｐゴシック" panose="020B0600070205080204" pitchFamily="50" charset="-128"/>
              </a:rPr>
              <a:t> = TRUE)+</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coord_flip</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xlim</a:t>
            </a:r>
            <a:r>
              <a:rPr kumimoji="1" lang="en-US" altLang="ja-JP" sz="1100" dirty="0">
                <a:solidFill>
                  <a:schemeClr val="bg1"/>
                </a:solidFill>
                <a:latin typeface="EYInterstate Light" panose="02000506000000020004" pitchFamily="2" charset="0"/>
                <a:ea typeface="ＭＳ Ｐゴシック" panose="020B0600070205080204" pitchFamily="50" charset="-128"/>
              </a:rPr>
              <a:t>=c(-20,10))</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1964</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年のモデルと他のモデルを比較することで、推定に関して何かが</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悪いことが分かる。</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Gelman</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arm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パッケージにある</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bayesglm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関数を</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用いて、そのため、モデルの係数に事前分布を付ける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・デフォルトでは、尺度パラメーター</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2.5</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のコーシー分布が設定</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arm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namespace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coefplot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パッケージの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namespace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に干渉するため、</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演算子を使って関数を呼び出す</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6"/>
          <a:stretch>
            <a:fillRect/>
          </a:stretch>
        </p:blipFill>
        <p:spPr>
          <a:xfrm>
            <a:off x="5362222" y="3628329"/>
            <a:ext cx="3073448" cy="2290839"/>
          </a:xfrm>
          <a:prstGeom prst="rect">
            <a:avLst/>
          </a:prstGeom>
        </p:spPr>
      </p:pic>
    </p:spTree>
    <p:extLst>
      <p:ext uri="{BB962C8B-B14F-4D97-AF65-F5344CB8AC3E}">
        <p14:creationId xmlns:p14="http://schemas.microsoft.com/office/powerpoint/2010/main" val="305391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ext uri="{D42A27DB-BD31-4B8C-83A1-F6EECF244321}">
                <p14:modId xmlns:p14="http://schemas.microsoft.com/office/powerpoint/2010/main" val="37549025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4"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19.2</a:t>
            </a:r>
            <a:r>
              <a:rPr lang="ja-JP" altLang="en-US" dirty="0"/>
              <a:t>　正則化と縮小（シュリンケージ）</a:t>
            </a:r>
            <a:r>
              <a:rPr lang="en-US" altLang="ja-JP" dirty="0"/>
              <a:t/>
            </a:r>
            <a:br>
              <a:rPr lang="en-US" altLang="ja-JP" dirty="0"/>
            </a:br>
            <a:r>
              <a:rPr lang="en-US" altLang="ja-JP" sz="2000" dirty="0" smtClean="0"/>
              <a:t>Bayesian </a:t>
            </a:r>
            <a:r>
              <a:rPr lang="ja-JP" altLang="en-US" sz="2000" dirty="0" smtClean="0"/>
              <a:t>縮小</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B</a:t>
            </a:r>
            <a:r>
              <a:rPr kumimoji="1" lang="en-US" altLang="ja-JP" dirty="0" smtClean="0"/>
              <a:t>ayesian</a:t>
            </a:r>
            <a:r>
              <a:rPr kumimoji="1" lang="ja-JP" altLang="en-US" dirty="0" smtClean="0"/>
              <a:t>縮小</a:t>
            </a:r>
            <a:endParaRPr kumimoji="1" lang="en-US" altLang="ja-JP" dirty="0" smtClean="0"/>
          </a:p>
          <a:p>
            <a:endParaRPr lang="en-US" altLang="ja-JP" dirty="0"/>
          </a:p>
          <a:p>
            <a:endParaRPr kumimoji="1" lang="ja-JP" altLang="en-US" dirty="0"/>
          </a:p>
        </p:txBody>
      </p:sp>
      <p:sp>
        <p:nvSpPr>
          <p:cNvPr id="4" name="正方形/長方形 3"/>
          <p:cNvSpPr/>
          <p:nvPr/>
        </p:nvSpPr>
        <p:spPr>
          <a:xfrm>
            <a:off x="827088" y="1490131"/>
            <a:ext cx="7862887" cy="463444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err="1">
                <a:solidFill>
                  <a:schemeClr val="bg1"/>
                </a:solidFill>
                <a:latin typeface="EYInterstate Light" panose="02000506000000020004" pitchFamily="2" charset="0"/>
                <a:ea typeface="ＭＳ Ｐゴシック" panose="020B0600070205080204" pitchFamily="50" charset="-128"/>
              </a:rPr>
              <a:t>install.packages</a:t>
            </a:r>
            <a:r>
              <a:rPr kumimoji="1" lang="en-US" altLang="ja-JP" sz="1100" dirty="0">
                <a:solidFill>
                  <a:schemeClr val="bg1"/>
                </a:solidFill>
                <a:latin typeface="EYInterstate Light" panose="02000506000000020004" pitchFamily="2" charset="0"/>
                <a:ea typeface="ＭＳ Ｐゴシック" panose="020B0600070205080204" pitchFamily="50" charset="-128"/>
              </a:rPr>
              <a:t>("arm")</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resultsB</a:t>
            </a:r>
            <a:r>
              <a:rPr kumimoji="1" lang="en-US" altLang="ja-JP" sz="1100" dirty="0">
                <a:solidFill>
                  <a:schemeClr val="bg1"/>
                </a:solidFill>
                <a:latin typeface="EYInterstate Light" panose="02000506000000020004" pitchFamily="2" charset="0"/>
                <a:ea typeface="ＭＳ Ｐゴシック" panose="020B0600070205080204" pitchFamily="50" charset="-128"/>
              </a:rPr>
              <a:t> &lt;- vector(mode="</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list",length</a:t>
            </a:r>
            <a:r>
              <a:rPr kumimoji="1" lang="en-US" altLang="ja-JP" sz="1100" dirty="0">
                <a:solidFill>
                  <a:schemeClr val="bg1"/>
                </a:solidFill>
                <a:latin typeface="EYInterstate Light" panose="02000506000000020004" pitchFamily="2" charset="0"/>
                <a:ea typeface="ＭＳ Ｐゴシック" panose="020B0600070205080204" pitchFamily="50" charset="-128"/>
              </a:rPr>
              <a:t>=length(</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theYears</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list</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の要素に適切な名前を与える</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names(</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resultsB</a:t>
            </a:r>
            <a:r>
              <a:rPr kumimoji="1" lang="en-US" altLang="ja-JP" sz="1100" dirty="0">
                <a:solidFill>
                  <a:schemeClr val="bg1"/>
                </a:solidFill>
                <a:latin typeface="EYInterstate Light" panose="02000506000000020004" pitchFamily="2" charset="0"/>
                <a:ea typeface="ＭＳ Ｐゴシック" panose="020B0600070205080204" pitchFamily="50" charset="-128"/>
              </a:rPr>
              <a:t>) &lt;-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theYears</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尺度パラメーター</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2.5</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のコーシー事前分布を持つモデルに適合</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各年ごとの繰り返し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各年ごとのデータに対してモデルを適合</a:t>
            </a:r>
            <a:endParaRPr kumimoji="1" lang="en-US" altLang="ja-JP" sz="11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for(</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i</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100" dirty="0">
                <a:solidFill>
                  <a:schemeClr val="bg1"/>
                </a:solidFill>
                <a:latin typeface="EYInterstate Light" panose="02000506000000020004" pitchFamily="2" charset="0"/>
                <a:ea typeface="ＭＳ Ｐゴシック" panose="020B0600070205080204" pitchFamily="50" charset="-128"/>
              </a:rPr>
              <a:t>in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theYears</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resultsB</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as.character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a:t>
            </a:r>
            <a:r>
              <a:rPr kumimoji="1" lang="en-US" altLang="ja-JP" sz="1100" dirty="0">
                <a:solidFill>
                  <a:schemeClr val="bg1"/>
                </a:solidFill>
                <a:latin typeface="EYInterstate Light" panose="02000506000000020004" pitchFamily="2" charset="0"/>
                <a:ea typeface="ＭＳ Ｐゴシック" panose="020B0600070205080204" pitchFamily="50" charset="-128"/>
              </a:rPr>
              <a:t>)]&lt;-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arm::</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bayesglm</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Vote~Race+Income+Gender+Education</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ideo</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ideo$Year</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i</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family=binomial(link="</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logit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prior.scale</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2.5,prior.df</a:t>
            </a:r>
            <a:r>
              <a:rPr kumimoji="1" lang="en-US" altLang="ja-JP" sz="1100" dirty="0">
                <a:solidFill>
                  <a:schemeClr val="bg1"/>
                </a:solidFill>
                <a:latin typeface="EYInterstate Light" panose="02000506000000020004" pitchFamily="2" charset="0"/>
                <a:ea typeface="ＭＳ Ｐゴシック" panose="020B0600070205080204" pitchFamily="50" charset="-128"/>
              </a:rPr>
              <a:t>=1)}</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rgbClr val="2C973E"/>
                </a:solidFill>
                <a:latin typeface="EYInterstate Light" panose="02000506000000020004" pitchFamily="2" charset="0"/>
                <a:ea typeface="ＭＳ Ｐゴシック" panose="020B0600070205080204" pitchFamily="50" charset="-128"/>
              </a:rPr>
              <a:t># coefficient </a:t>
            </a:r>
            <a:r>
              <a:rPr kumimoji="1" lang="en-US" altLang="ja-JP" sz="1100" dirty="0" smtClean="0">
                <a:solidFill>
                  <a:srgbClr val="2C973E"/>
                </a:solidFill>
                <a:latin typeface="EYInterstate Light" panose="02000506000000020004" pitchFamily="2" charset="0"/>
                <a:ea typeface="ＭＳ Ｐゴシック" panose="020B0600070205080204" pitchFamily="50" charset="-128"/>
              </a:rPr>
              <a:t>plot </a:t>
            </a:r>
            <a:r>
              <a:rPr kumimoji="1" lang="ja-JP" altLang="en-US" sz="1100" dirty="0" smtClean="0">
                <a:solidFill>
                  <a:srgbClr val="2C973E"/>
                </a:solidFill>
                <a:latin typeface="EYInterstate Light" panose="02000506000000020004" pitchFamily="2" charset="0"/>
                <a:ea typeface="ＭＳ Ｐゴシック" panose="020B0600070205080204" pitchFamily="50" charset="-128"/>
              </a:rPr>
              <a:t>係数プロットの作成</a:t>
            </a:r>
            <a:endParaRPr kumimoji="1" lang="en-US" altLang="ja-JP" sz="11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multiplot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resultsB</a:t>
            </a:r>
            <a:r>
              <a:rPr kumimoji="1" lang="en-US" altLang="ja-JP" sz="1100" dirty="0">
                <a:solidFill>
                  <a:schemeClr val="bg1"/>
                </a:solidFill>
                <a:latin typeface="EYInterstate Light" panose="02000506000000020004" pitchFamily="2" charset="0"/>
                <a:ea typeface="ＭＳ Ｐゴシック" panose="020B0600070205080204" pitchFamily="50" charset="-128"/>
              </a:rPr>
              <a:t>, coefficients="</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Raceblack</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secret.weapon</a:t>
            </a:r>
            <a:r>
              <a:rPr kumimoji="1" lang="en-US" altLang="ja-JP" sz="1100" dirty="0">
                <a:solidFill>
                  <a:schemeClr val="bg1"/>
                </a:solidFill>
                <a:latin typeface="EYInterstate Light" panose="02000506000000020004" pitchFamily="2" charset="0"/>
                <a:ea typeface="ＭＳ Ｐゴシック" panose="020B0600070205080204" pitchFamily="50" charset="-128"/>
              </a:rPr>
              <a:t> = TRUE</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・コーシー事前分布を追加しただけで、係数の推定値と標準誤差は劇的に縮小</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・モデルが独立に適用する場合、事前分布は固定、他の年の情報を含まないことから、</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1964</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年に行われた調査は、</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黒人の回答者に対してサンプルに偏りがあり、非常に不正確な測定であったと導かれる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・デフォルトの事前分布は、尺度パラメーター</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2.5</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のコーシー分布で、自由度</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分布と同じ</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・引数</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prior.scale</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と</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prior.df</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を変更すれば、任意の自由度の</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分布の表示が可能（両方を無限大</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Inf</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にすれば、正規分布になり、通常の</a:t>
            </a:r>
            <a:r>
              <a:rPr kumimoji="1" lang="en-US" altLang="ja-JP" sz="1100" dirty="0" err="1" smtClean="0">
                <a:solidFill>
                  <a:schemeClr val="bg1"/>
                </a:solidFill>
                <a:latin typeface="EYInterstate Light" panose="02000506000000020004" pitchFamily="2" charset="0"/>
                <a:ea typeface="ＭＳ Ｐゴシック" panose="020B0600070205080204" pitchFamily="50" charset="-128"/>
              </a:rPr>
              <a:t>glm</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を走らせたものと一致）</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pic>
        <p:nvPicPr>
          <p:cNvPr id="6" name="図 5"/>
          <p:cNvPicPr>
            <a:picLocks noChangeAspect="1"/>
          </p:cNvPicPr>
          <p:nvPr/>
        </p:nvPicPr>
        <p:blipFill>
          <a:blip r:embed="rId6"/>
          <a:stretch>
            <a:fillRect/>
          </a:stretch>
        </p:blipFill>
        <p:spPr>
          <a:xfrm>
            <a:off x="5137038" y="1609285"/>
            <a:ext cx="3226265" cy="2544425"/>
          </a:xfrm>
          <a:prstGeom prst="rect">
            <a:avLst/>
          </a:prstGeom>
        </p:spPr>
      </p:pic>
    </p:spTree>
    <p:extLst>
      <p:ext uri="{BB962C8B-B14F-4D97-AF65-F5344CB8AC3E}">
        <p14:creationId xmlns:p14="http://schemas.microsoft.com/office/powerpoint/2010/main" val="2366041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smtClean="0"/>
              <a:t>20</a:t>
            </a:r>
            <a:r>
              <a:rPr kumimoji="1" lang="ja-JP" altLang="en-US" dirty="0" smtClean="0"/>
              <a:t>章：</a:t>
            </a:r>
            <a:r>
              <a:rPr lang="ja-JP" altLang="en-US" dirty="0" smtClean="0"/>
              <a:t>非線形モデル</a:t>
            </a:r>
            <a:endParaRPr kumimoji="1" lang="ja-JP" altLang="en-US" sz="2400"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11/24/2017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7894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8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20.1</a:t>
            </a:r>
            <a:r>
              <a:rPr lang="ja-JP" altLang="en-US" dirty="0" smtClean="0"/>
              <a:t> 非線形モデル</a:t>
            </a:r>
            <a:r>
              <a:rPr lang="en-US" altLang="ja-JP" dirty="0"/>
              <a:t/>
            </a:r>
            <a:br>
              <a:rPr lang="en-US" altLang="ja-JP" dirty="0"/>
            </a:br>
            <a:r>
              <a:rPr lang="ja-JP" altLang="en-US" sz="2000" dirty="0" smtClean="0"/>
              <a:t>非線形最小二乗法</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ja-JP" altLang="en-US" dirty="0" smtClean="0"/>
              <a:t>概要</a:t>
            </a:r>
            <a:endParaRPr lang="en-US" altLang="ja-JP" dirty="0" smtClean="0"/>
          </a:p>
          <a:p>
            <a:pPr lvl="1"/>
            <a:r>
              <a:rPr kumimoji="1" lang="ja-JP" altLang="en-US" sz="1100" dirty="0" smtClean="0"/>
              <a:t>線形モデルの前提は線形関係だが、線形関係は変数自身ではなく変数の係数として表現される</a:t>
            </a:r>
            <a:endParaRPr kumimoji="1" lang="en-US" altLang="ja-JP" sz="1100" dirty="0" smtClean="0"/>
          </a:p>
          <a:p>
            <a:pPr lvl="1"/>
            <a:r>
              <a:rPr lang="ja-JP" altLang="en-US" sz="1100" dirty="0" smtClean="0"/>
              <a:t>実際に扱うデータは、非線形関係であることがしばしばあるが、非線形モデルへのあてはめは、線形モデルへのあてはめと比較して難易度は低い</a:t>
            </a:r>
            <a:endParaRPr lang="en-US" altLang="ja-JP" sz="1100" dirty="0" smtClean="0"/>
          </a:p>
          <a:p>
            <a:pPr lvl="1"/>
            <a:r>
              <a:rPr kumimoji="1" lang="ja-JP" altLang="en-US" sz="1100" dirty="0"/>
              <a:t>典型的</a:t>
            </a:r>
            <a:r>
              <a:rPr kumimoji="1" lang="ja-JP" altLang="en-US" sz="1100" dirty="0" smtClean="0"/>
              <a:t>な実装は、非線形二乗法、スプライン、決定木、ランダムフォレスト、一般化加法モデル（</a:t>
            </a:r>
            <a:r>
              <a:rPr kumimoji="1" lang="en-US" altLang="ja-JP" sz="1100" dirty="0" smtClean="0"/>
              <a:t>GAM</a:t>
            </a:r>
            <a:r>
              <a:rPr kumimoji="1" lang="ja-JP" altLang="en-US" sz="1100" dirty="0" smtClean="0"/>
              <a:t>）</a:t>
            </a:r>
            <a:endParaRPr kumimoji="1" lang="en-US" altLang="ja-JP" sz="1100" dirty="0" smtClean="0"/>
          </a:p>
          <a:p>
            <a:r>
              <a:rPr lang="en-US" altLang="ja-JP" dirty="0" smtClean="0"/>
              <a:t>20.1 </a:t>
            </a:r>
            <a:r>
              <a:rPr lang="ja-JP" altLang="en-US" dirty="0" smtClean="0"/>
              <a:t>非線形最小二乗法</a:t>
            </a:r>
            <a:endParaRPr lang="en-US" altLang="ja-JP" dirty="0" smtClean="0"/>
          </a:p>
          <a:p>
            <a:pPr lvl="1"/>
            <a:r>
              <a:rPr lang="en-US" altLang="ja-JP" dirty="0" err="1"/>
              <a:t>y</a:t>
            </a:r>
            <a:r>
              <a:rPr lang="en-US" altLang="ja-JP" baseline="-25000" dirty="0" err="1" smtClean="0"/>
              <a:t>i</a:t>
            </a:r>
            <a:r>
              <a:rPr lang="en-US" altLang="ja-JP" dirty="0" smtClean="0"/>
              <a:t>=f(x</a:t>
            </a:r>
            <a:r>
              <a:rPr lang="en-US" altLang="ja-JP" baseline="-25000" dirty="0" smtClean="0"/>
              <a:t>i</a:t>
            </a:r>
            <a:r>
              <a:rPr lang="en-US" altLang="ja-JP" dirty="0" smtClean="0"/>
              <a:t>,β)</a:t>
            </a:r>
          </a:p>
          <a:p>
            <a:pPr lvl="1"/>
            <a:r>
              <a:rPr lang="ja-JP" altLang="en-US" dirty="0" smtClean="0"/>
              <a:t>応用ケース</a:t>
            </a:r>
            <a:endParaRPr lang="en-US" altLang="ja-JP" dirty="0" smtClean="0"/>
          </a:p>
          <a:p>
            <a:pPr lvl="2"/>
            <a:r>
              <a:rPr lang="en-US" altLang="ja-JP" dirty="0" err="1" smtClean="0"/>
              <a:t>wifi</a:t>
            </a:r>
            <a:r>
              <a:rPr lang="ja-JP" altLang="en-US" dirty="0" smtClean="0"/>
              <a:t>に接続されたデバイスの位置を使って</a:t>
            </a:r>
            <a:r>
              <a:rPr lang="en-US" altLang="ja-JP" dirty="0" err="1" smtClean="0"/>
              <a:t>wifi</a:t>
            </a:r>
            <a:r>
              <a:rPr lang="ja-JP" altLang="en-US" dirty="0" smtClean="0"/>
              <a:t>ホットスポットの位置を決定</a:t>
            </a:r>
            <a:endParaRPr lang="en-US" altLang="ja-JP" dirty="0" smtClean="0"/>
          </a:p>
          <a:p>
            <a:pPr lvl="2"/>
            <a:r>
              <a:rPr lang="ja-JP" altLang="en-US" dirty="0" smtClean="0"/>
              <a:t>二次元グリッド上のデバイスの位置が既知、各デバイスはホットスポットとの距離を通知（当該距離は信号強度を原因とするランダムノイズが加わっている）</a:t>
            </a:r>
            <a:endParaRPr lang="en-US" altLang="ja-JP" dirty="0" smtClean="0"/>
          </a:p>
          <a:p>
            <a:pPr lvl="2"/>
            <a:r>
              <a:rPr lang="en-US" altLang="ja-JP" dirty="0" smtClean="0"/>
              <a:t>Data source: http://jaredlander.com/data/wifi.rdata</a:t>
            </a:r>
          </a:p>
          <a:p>
            <a:pPr lvl="1"/>
            <a:endParaRPr kumimoji="1" lang="en-US" altLang="ja-JP" sz="1100" dirty="0" smtClean="0"/>
          </a:p>
          <a:p>
            <a:endParaRPr lang="en-US" altLang="ja-JP" dirty="0"/>
          </a:p>
          <a:p>
            <a:endParaRPr kumimoji="1" lang="ja-JP" altLang="en-US" dirty="0"/>
          </a:p>
        </p:txBody>
      </p:sp>
      <p:sp>
        <p:nvSpPr>
          <p:cNvPr id="4" name="正方形/長方形 3"/>
          <p:cNvSpPr/>
          <p:nvPr/>
        </p:nvSpPr>
        <p:spPr>
          <a:xfrm>
            <a:off x="827088" y="4301067"/>
            <a:ext cx="7862887" cy="183371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a:solidFill>
                  <a:schemeClr val="bg1"/>
                </a:solidFill>
                <a:latin typeface="EYInterstate Light" panose="02000506000000020004" pitchFamily="2" charset="0"/>
                <a:ea typeface="ＭＳ Ｐゴシック" panose="020B0600070205080204" pitchFamily="50" charset="-128"/>
              </a:rPr>
              <a:t># SS 20.1 Non-linear OLS</a:t>
            </a:r>
          </a:p>
          <a:p>
            <a:r>
              <a:rPr kumimoji="1" lang="en-US" altLang="ja-JP" sz="1100">
                <a:solidFill>
                  <a:schemeClr val="bg1"/>
                </a:solidFill>
                <a:latin typeface="EYInterstate Light" panose="02000506000000020004" pitchFamily="2" charset="0"/>
                <a:ea typeface="ＭＳ Ｐゴシック" panose="020B0600070205080204" pitchFamily="50" charset="-128"/>
              </a:rPr>
              <a:t>#http://jaredlander.com/data/wifi.rdata"</a:t>
            </a:r>
          </a:p>
          <a:p>
            <a:r>
              <a:rPr kumimoji="1" lang="en-US" altLang="ja-JP" sz="1100">
                <a:solidFill>
                  <a:schemeClr val="bg1"/>
                </a:solidFill>
                <a:latin typeface="EYInterstate Light" panose="02000506000000020004" pitchFamily="2" charset="0"/>
                <a:ea typeface="ＭＳ Ｐゴシック" panose="020B0600070205080204" pitchFamily="50" charset="-128"/>
              </a:rPr>
              <a:t>load("C:/Users/kojikm.mizumura/Downloads/wifi.rdata")</a:t>
            </a:r>
          </a:p>
          <a:p>
            <a:r>
              <a:rPr kumimoji="1" lang="en-US" altLang="ja-JP" sz="1100">
                <a:solidFill>
                  <a:schemeClr val="bg1"/>
                </a:solidFill>
                <a:latin typeface="EYInterstate Light" panose="02000506000000020004" pitchFamily="2" charset="0"/>
                <a:ea typeface="ＭＳ Ｐゴシック" panose="020B0600070205080204" pitchFamily="50" charset="-128"/>
              </a:rPr>
              <a:t>head(wifi)</a:t>
            </a:r>
          </a:p>
          <a:p>
            <a:endParaRPr kumimoji="1" lang="en-US" altLang="ja-JP" sz="1100">
              <a:solidFill>
                <a:schemeClr val="bg1"/>
              </a:solidFill>
              <a:latin typeface="EYInterstate Light" panose="02000506000000020004" pitchFamily="2" charset="0"/>
              <a:ea typeface="ＭＳ Ｐゴシック" panose="020B0600070205080204" pitchFamily="50" charset="-128"/>
            </a:endParaRPr>
          </a:p>
          <a:p>
            <a:r>
              <a:rPr kumimoji="1" lang="en-US" altLang="ja-JP" sz="1100">
                <a:solidFill>
                  <a:schemeClr val="bg1"/>
                </a:solidFill>
                <a:latin typeface="EYInterstate Light" panose="02000506000000020004" pitchFamily="2" charset="0"/>
                <a:ea typeface="ＭＳ Ｐゴシック" panose="020B0600070205080204" pitchFamily="50" charset="-128"/>
              </a:rPr>
              <a:t># ggplot x-axis:device location ,y-axis:device location, color:distance from hotspot</a:t>
            </a:r>
          </a:p>
          <a:p>
            <a:r>
              <a:rPr kumimoji="1" lang="en-US" altLang="ja-JP" sz="1100">
                <a:solidFill>
                  <a:schemeClr val="bg1"/>
                </a:solidFill>
                <a:latin typeface="EYInterstate Light" panose="02000506000000020004" pitchFamily="2" charset="0"/>
                <a:ea typeface="ＭＳ Ｐゴシック" panose="020B0600070205080204" pitchFamily="50" charset="-128"/>
              </a:rPr>
              <a:t>require(ggplot2)</a:t>
            </a:r>
          </a:p>
          <a:p>
            <a:r>
              <a:rPr kumimoji="1" lang="en-US" altLang="ja-JP" sz="1100">
                <a:solidFill>
                  <a:schemeClr val="bg1"/>
                </a:solidFill>
                <a:latin typeface="EYInterstate Light" panose="02000506000000020004" pitchFamily="2" charset="0"/>
                <a:ea typeface="ＭＳ Ｐゴシック" panose="020B0600070205080204" pitchFamily="50" charset="-128"/>
              </a:rPr>
              <a:t>ggplot(wifi,aes(x=x,y=y,color=Distance))+geom_point()+</a:t>
            </a:r>
          </a:p>
          <a:p>
            <a:r>
              <a:rPr kumimoji="1" lang="en-US" altLang="ja-JP" sz="1100">
                <a:solidFill>
                  <a:schemeClr val="bg1"/>
                </a:solidFill>
                <a:latin typeface="EYInterstate Light" panose="02000506000000020004" pitchFamily="2" charset="0"/>
                <a:ea typeface="ＭＳ Ｐゴシック" panose="020B0600070205080204" pitchFamily="50" charset="-128"/>
              </a:rPr>
              <a:t>  scale_color_gradient2(low="blue",mid="white",high="red",</a:t>
            </a:r>
          </a:p>
          <a:p>
            <a:r>
              <a:rPr kumimoji="1" lang="en-US" altLang="ja-JP" sz="1100">
                <a:solidFill>
                  <a:schemeClr val="bg1"/>
                </a:solidFill>
                <a:latin typeface="EYInterstate Light" panose="02000506000000020004" pitchFamily="2" charset="0"/>
                <a:ea typeface="ＭＳ Ｐゴシック" panose="020B0600070205080204" pitchFamily="50" charset="-128"/>
              </a:rPr>
              <a:t>                        midpoint=mean(wifi$Distance))</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6"/>
          <a:stretch>
            <a:fillRect/>
          </a:stretch>
        </p:blipFill>
        <p:spPr>
          <a:xfrm>
            <a:off x="6335713" y="4389036"/>
            <a:ext cx="2291148" cy="1657778"/>
          </a:xfrm>
          <a:prstGeom prst="rect">
            <a:avLst/>
          </a:prstGeom>
        </p:spPr>
      </p:pic>
    </p:spTree>
    <p:extLst>
      <p:ext uri="{BB962C8B-B14F-4D97-AF65-F5344CB8AC3E}">
        <p14:creationId xmlns:p14="http://schemas.microsoft.com/office/powerpoint/2010/main" val="349901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20.1</a:t>
            </a:r>
            <a:r>
              <a:rPr lang="ja-JP" altLang="en-US" dirty="0" smtClean="0"/>
              <a:t> 非線形モデル</a:t>
            </a:r>
            <a:r>
              <a:rPr lang="en-US" altLang="ja-JP" dirty="0"/>
              <a:t/>
            </a:r>
            <a:br>
              <a:rPr lang="en-US" altLang="ja-JP" dirty="0"/>
            </a:br>
            <a:r>
              <a:rPr lang="ja-JP" altLang="en-US" sz="2000" dirty="0" smtClean="0"/>
              <a:t>非線形最小二乗法</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a:t>20.1 </a:t>
            </a:r>
            <a:r>
              <a:rPr lang="ja-JP" altLang="en-US" dirty="0"/>
              <a:t>非線形最小二乗法</a:t>
            </a:r>
            <a:endParaRPr lang="en-US" altLang="ja-JP" dirty="0"/>
          </a:p>
          <a:p>
            <a:pPr lvl="1"/>
            <a:r>
              <a:rPr kumimoji="1" lang="ja-JP" altLang="en-US" sz="1100" dirty="0" smtClean="0"/>
              <a:t>デバイス</a:t>
            </a:r>
            <a:r>
              <a:rPr kumimoji="1" lang="en-US" altLang="ja-JP" sz="1100" dirty="0" err="1" smtClean="0"/>
              <a:t>i</a:t>
            </a:r>
            <a:r>
              <a:rPr kumimoji="1" lang="ja-JP" altLang="en-US" sz="1100" dirty="0" smtClean="0"/>
              <a:t>とホットスポットの距離：</a:t>
            </a:r>
            <a:r>
              <a:rPr kumimoji="1" lang="en-US" altLang="ja-JP" sz="1100" dirty="0" smtClean="0"/>
              <a:t>di</a:t>
            </a:r>
            <a:r>
              <a:rPr kumimoji="1" lang="ja-JP" altLang="en-US" sz="1100" dirty="0" smtClean="0"/>
              <a:t>　</a:t>
            </a:r>
            <a:r>
              <a:rPr kumimoji="1" lang="en-US" altLang="ja-JP" sz="1100" dirty="0" smtClean="0"/>
              <a:t>= </a:t>
            </a:r>
            <a:r>
              <a:rPr kumimoji="1" lang="ja-JP" altLang="en-US" sz="1100" dirty="0" smtClean="0"/>
              <a:t>√</a:t>
            </a:r>
            <a:r>
              <a:rPr kumimoji="1" lang="en-US" altLang="ja-JP" sz="1100" dirty="0" smtClean="0"/>
              <a:t>(β</a:t>
            </a:r>
            <a:r>
              <a:rPr kumimoji="1" lang="en-US" altLang="ja-JP" sz="1100" baseline="-25000" dirty="0" smtClean="0"/>
              <a:t>x</a:t>
            </a:r>
            <a:r>
              <a:rPr kumimoji="1" lang="en-US" altLang="ja-JP" sz="1100" dirty="0" smtClean="0"/>
              <a:t>-x</a:t>
            </a:r>
            <a:r>
              <a:rPr kumimoji="1" lang="en-US" altLang="ja-JP" sz="1100" baseline="-25000" dirty="0" smtClean="0"/>
              <a:t>i</a:t>
            </a:r>
            <a:r>
              <a:rPr kumimoji="1" lang="en-US" altLang="ja-JP" sz="1100" dirty="0" smtClean="0"/>
              <a:t>)</a:t>
            </a:r>
            <a:r>
              <a:rPr kumimoji="1" lang="en-US" altLang="ja-JP" sz="1100" baseline="30000" dirty="0" smtClean="0"/>
              <a:t>2</a:t>
            </a:r>
            <a:r>
              <a:rPr kumimoji="1" lang="en-US" altLang="ja-JP" sz="1100" dirty="0" smtClean="0"/>
              <a:t>+(β</a:t>
            </a:r>
            <a:r>
              <a:rPr kumimoji="1" lang="en-US" altLang="ja-JP" sz="1100" baseline="-25000" dirty="0" smtClean="0"/>
              <a:t>y</a:t>
            </a:r>
            <a:r>
              <a:rPr kumimoji="1" lang="en-US" altLang="ja-JP" sz="1100" dirty="0" smtClean="0"/>
              <a:t> – </a:t>
            </a:r>
            <a:r>
              <a:rPr kumimoji="1" lang="en-US" altLang="ja-JP" sz="1100" dirty="0" err="1" smtClean="0"/>
              <a:t>y</a:t>
            </a:r>
            <a:r>
              <a:rPr kumimoji="1" lang="en-US" altLang="ja-JP" sz="1100" baseline="-25000" dirty="0" err="1" smtClean="0"/>
              <a:t>i</a:t>
            </a:r>
            <a:r>
              <a:rPr kumimoji="1" lang="en-US" altLang="ja-JP" sz="1100" dirty="0" smtClean="0"/>
              <a:t>)</a:t>
            </a:r>
            <a:r>
              <a:rPr kumimoji="1" lang="en-US" altLang="ja-JP" sz="1100" baseline="30000" dirty="0" smtClean="0"/>
              <a:t>2</a:t>
            </a:r>
            <a:r>
              <a:rPr lang="ja-JP" altLang="en-US" sz="1100" baseline="-25000" dirty="0" err="1" smtClean="0"/>
              <a:t>、</a:t>
            </a:r>
            <a:r>
              <a:rPr lang="ja-JP" altLang="en-US" sz="1100" dirty="0" smtClean="0"/>
              <a:t>ただし</a:t>
            </a:r>
            <a:r>
              <a:rPr lang="en-US" altLang="ja-JP" sz="1100" dirty="0" smtClean="0"/>
              <a:t>β</a:t>
            </a:r>
            <a:r>
              <a:rPr lang="en-US" altLang="ja-JP" sz="1100" baseline="-25000" dirty="0" smtClean="0"/>
              <a:t>x</a:t>
            </a:r>
            <a:r>
              <a:rPr lang="ja-JP" altLang="en-US" sz="1100" dirty="0" smtClean="0"/>
              <a:t>と</a:t>
            </a:r>
            <a:r>
              <a:rPr lang="en-US" altLang="ja-JP" sz="1100" dirty="0" smtClean="0"/>
              <a:t>β</a:t>
            </a:r>
            <a:r>
              <a:rPr lang="en-US" altLang="ja-JP" sz="1100" baseline="-25000" dirty="0" smtClean="0"/>
              <a:t>y</a:t>
            </a:r>
            <a:r>
              <a:rPr lang="ja-JP" altLang="en-US" sz="1100" dirty="0" smtClean="0"/>
              <a:t>はホットスポットの</a:t>
            </a:r>
            <a:r>
              <a:rPr lang="en-US" altLang="ja-JP" sz="1100" dirty="0" smtClean="0"/>
              <a:t>x</a:t>
            </a:r>
            <a:r>
              <a:rPr lang="ja-JP" altLang="en-US" sz="1100" dirty="0" smtClean="0"/>
              <a:t>軸と</a:t>
            </a:r>
            <a:r>
              <a:rPr lang="en-US" altLang="ja-JP" sz="1100" dirty="0" smtClean="0"/>
              <a:t>y</a:t>
            </a:r>
            <a:r>
              <a:rPr lang="ja-JP" altLang="en-US" sz="1100" dirty="0" smtClean="0"/>
              <a:t>軸の値であり未知。</a:t>
            </a:r>
            <a:endParaRPr lang="en-US" altLang="ja-JP" sz="1100" dirty="0" smtClean="0"/>
          </a:p>
          <a:p>
            <a:pPr lvl="1" algn="l"/>
            <a:r>
              <a:rPr kumimoji="1" lang="ja-JP" altLang="en-US" sz="1100" dirty="0" smtClean="0"/>
              <a:t>非線形最小二乗法は、標準関数が</a:t>
            </a:r>
            <a:r>
              <a:rPr kumimoji="1" lang="en-US" altLang="ja-JP" sz="1100" dirty="0" err="1" smtClean="0"/>
              <a:t>nls</a:t>
            </a:r>
            <a:r>
              <a:rPr kumimoji="1" lang="ja-JP" altLang="en-US" sz="1100" dirty="0" smtClean="0"/>
              <a:t>になっており、通常解析的に解くことが困難ため、数値計算法を使用する</a:t>
            </a:r>
            <a:endParaRPr kumimoji="1" lang="en-US" altLang="ja-JP" sz="1100" dirty="0" smtClean="0"/>
          </a:p>
          <a:p>
            <a:pPr lvl="2" algn="l"/>
            <a:r>
              <a:rPr kumimoji="1" lang="ja-JP" altLang="en-US" sz="1100" dirty="0" smtClean="0"/>
              <a:t>数値計算法：初期値に敏感であり、良い推定値を指定する必要がある</a:t>
            </a:r>
            <a:endParaRPr kumimoji="1" lang="en-US" altLang="ja-JP" sz="1100" dirty="0" smtClean="0"/>
          </a:p>
          <a:p>
            <a:pPr lvl="2" algn="l"/>
            <a:r>
              <a:rPr lang="en-US" altLang="ja-JP" sz="1100" dirty="0" err="1" smtClean="0"/>
              <a:t>Nls</a:t>
            </a:r>
            <a:r>
              <a:rPr lang="ja-JP" altLang="en-US" sz="1100" dirty="0" smtClean="0"/>
              <a:t>関数：</a:t>
            </a:r>
            <a:r>
              <a:rPr lang="en-US" altLang="ja-JP" sz="1100" dirty="0" smtClean="0"/>
              <a:t>lm</a:t>
            </a:r>
            <a:r>
              <a:rPr lang="ja-JP" altLang="en-US" sz="1100" dirty="0" smtClean="0"/>
              <a:t>と同様にフォームらを引数に取るが、式と係数を明示的に指定する必要あり（係数の初期値は名前付</a:t>
            </a:r>
            <a:r>
              <a:rPr lang="en-US" altLang="ja-JP" sz="1100" dirty="0" smtClean="0"/>
              <a:t>list</a:t>
            </a:r>
            <a:r>
              <a:rPr lang="ja-JP" altLang="en-US" sz="1100" dirty="0" smtClean="0"/>
              <a:t>として与える）</a:t>
            </a:r>
            <a:endParaRPr kumimoji="1" lang="en-US" altLang="ja-JP" sz="1100" dirty="0" smtClean="0"/>
          </a:p>
          <a:p>
            <a:endParaRPr lang="en-US" altLang="ja-JP" dirty="0"/>
          </a:p>
          <a:p>
            <a:endParaRPr kumimoji="1" lang="ja-JP" altLang="en-US" dirty="0"/>
          </a:p>
        </p:txBody>
      </p:sp>
      <p:sp>
        <p:nvSpPr>
          <p:cNvPr id="4" name="正方形/長方形 3"/>
          <p:cNvSpPr/>
          <p:nvPr/>
        </p:nvSpPr>
        <p:spPr>
          <a:xfrm>
            <a:off x="827088" y="2720621"/>
            <a:ext cx="7862887" cy="340395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最小二乗モデルの設定</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初期値はグリッドの中央</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&gt; </a:t>
            </a:r>
            <a:r>
              <a:rPr kumimoji="1" lang="en-US" altLang="ja-JP" sz="1100" dirty="0" err="1" smtClean="0">
                <a:solidFill>
                  <a:srgbClr val="0070C0"/>
                </a:solidFill>
                <a:latin typeface="EYInterstate Light" panose="02000506000000020004" pitchFamily="2" charset="0"/>
                <a:ea typeface="ＭＳ Ｐゴシック" panose="020B0600070205080204" pitchFamily="50" charset="-128"/>
              </a:rPr>
              <a:t>wifitMod1</a:t>
            </a:r>
            <a:r>
              <a:rPr kumimoji="1" lang="en-US" altLang="ja-JP" sz="1100" dirty="0" smtClean="0">
                <a:solidFill>
                  <a:srgbClr val="0070C0"/>
                </a:solidFill>
                <a:latin typeface="EYInterstate Light" panose="02000506000000020004" pitchFamily="2" charset="0"/>
                <a:ea typeface="ＭＳ Ｐゴシック" panose="020B0600070205080204" pitchFamily="50" charset="-128"/>
              </a:rPr>
              <a:t> </a:t>
            </a:r>
            <a:r>
              <a:rPr kumimoji="1" lang="en-US" altLang="ja-JP" sz="1100" dirty="0">
                <a:solidFill>
                  <a:srgbClr val="0070C0"/>
                </a:solidFill>
                <a:latin typeface="EYInterstate Light" panose="02000506000000020004" pitchFamily="2" charset="0"/>
                <a:ea typeface="ＭＳ Ｐゴシック" panose="020B0600070205080204" pitchFamily="50" charset="-128"/>
              </a:rPr>
              <a:t>&lt;- </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nls</a:t>
            </a:r>
            <a:r>
              <a:rPr kumimoji="1" lang="en-US" altLang="ja-JP" sz="1100" dirty="0">
                <a:solidFill>
                  <a:srgbClr val="0070C0"/>
                </a:solidFill>
                <a:latin typeface="EYInterstate Light" panose="02000506000000020004" pitchFamily="2" charset="0"/>
                <a:ea typeface="ＭＳ Ｐゴシック" panose="020B0600070205080204" pitchFamily="50" charset="-128"/>
              </a:rPr>
              <a:t>(Distance ~ </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sqrt</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betaX</a:t>
            </a:r>
            <a:r>
              <a:rPr kumimoji="1" lang="en-US" altLang="ja-JP" sz="1100" dirty="0">
                <a:solidFill>
                  <a:srgbClr val="0070C0"/>
                </a:solidFill>
                <a:latin typeface="EYInterstate Light" panose="02000506000000020004" pitchFamily="2" charset="0"/>
                <a:ea typeface="ＭＳ Ｐゴシック" panose="020B0600070205080204" pitchFamily="50" charset="-128"/>
              </a:rPr>
              <a:t>-x)^2 +(</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betaY</a:t>
            </a:r>
            <a:r>
              <a:rPr kumimoji="1" lang="en-US" altLang="ja-JP" sz="1100" dirty="0">
                <a:solidFill>
                  <a:srgbClr val="0070C0"/>
                </a:solidFill>
                <a:latin typeface="EYInterstate Light" panose="02000506000000020004" pitchFamily="2" charset="0"/>
                <a:ea typeface="ＭＳ Ｐゴシック" panose="020B0600070205080204" pitchFamily="50" charset="-128"/>
              </a:rPr>
              <a:t>-y)^2),</a:t>
            </a:r>
          </a:p>
          <a:p>
            <a:r>
              <a:rPr kumimoji="1" lang="en-US" altLang="ja-JP" sz="1100" dirty="0">
                <a:solidFill>
                  <a:srgbClr val="0070C0"/>
                </a:solidFill>
                <a:latin typeface="EYInterstate Light" panose="02000506000000020004" pitchFamily="2" charset="0"/>
                <a:ea typeface="ＭＳ Ｐゴシック" panose="020B0600070205080204" pitchFamily="50" charset="-128"/>
              </a:rPr>
              <a:t>                 data=</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wifi</a:t>
            </a:r>
            <a:r>
              <a:rPr kumimoji="1" lang="en-US" altLang="ja-JP" sz="1100" dirty="0">
                <a:solidFill>
                  <a:srgbClr val="0070C0"/>
                </a:solidFill>
                <a:latin typeface="EYInterstate Light" panose="02000506000000020004" pitchFamily="2" charset="0"/>
                <a:ea typeface="ＭＳ Ｐゴシック" panose="020B0600070205080204" pitchFamily="50" charset="-128"/>
              </a:rPr>
              <a:t>, start=list(</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betaX</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50,betaY</a:t>
            </a:r>
            <a:r>
              <a:rPr kumimoji="1" lang="en-US" altLang="ja-JP" sz="1100" dirty="0">
                <a:solidFill>
                  <a:srgbClr val="0070C0"/>
                </a:solidFill>
                <a:latin typeface="EYInterstate Light" panose="02000506000000020004" pitchFamily="2" charset="0"/>
                <a:ea typeface="ＭＳ Ｐゴシック" panose="020B0600070205080204" pitchFamily="50" charset="-128"/>
              </a:rPr>
              <a:t>=50))</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rgbClr val="0070C0"/>
                </a:solidFill>
                <a:latin typeface="EYInterstate Light" panose="02000506000000020004" pitchFamily="2" charset="0"/>
                <a:ea typeface="ＭＳ Ｐゴシック" panose="020B0600070205080204" pitchFamily="50" charset="-128"/>
              </a:rPr>
              <a:t>&gt; summary(</a:t>
            </a:r>
            <a:r>
              <a:rPr kumimoji="1" lang="en-US" altLang="ja-JP" sz="1100" dirty="0" err="1">
                <a:solidFill>
                  <a:srgbClr val="0070C0"/>
                </a:solidFill>
                <a:latin typeface="EYInterstate Light" panose="02000506000000020004" pitchFamily="2" charset="0"/>
                <a:ea typeface="ＭＳ Ｐゴシック" panose="020B0600070205080204" pitchFamily="50" charset="-128"/>
              </a:rPr>
              <a:t>wifitMod1</a:t>
            </a:r>
            <a:r>
              <a:rPr kumimoji="1" lang="en-US" altLang="ja-JP" sz="11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Formula</a:t>
            </a:r>
            <a:r>
              <a:rPr kumimoji="1" lang="en-US" altLang="ja-JP" sz="1100" dirty="0">
                <a:solidFill>
                  <a:schemeClr val="bg1"/>
                </a:solidFill>
                <a:latin typeface="EYInterstate Light" panose="02000506000000020004" pitchFamily="2" charset="0"/>
                <a:ea typeface="ＭＳ Ｐゴシック" panose="020B0600070205080204" pitchFamily="50" charset="-128"/>
              </a:rPr>
              <a:t>: Distance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sqrt</a:t>
            </a:r>
            <a:r>
              <a:rPr kumimoji="1" lang="en-US" altLang="ja-JP" sz="1100" dirty="0">
                <a:solidFill>
                  <a:schemeClr val="bg1"/>
                </a:solidFill>
                <a:latin typeface="EYInterstate Light" panose="02000506000000020004" pitchFamily="2" charset="0"/>
                <a:ea typeface="ＭＳ Ｐゴシック" panose="020B0600070205080204" pitchFamily="50" charset="-128"/>
              </a:rPr>
              <a: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betaX</a:t>
            </a:r>
            <a:r>
              <a:rPr kumimoji="1" lang="en-US" altLang="ja-JP" sz="1100" dirty="0">
                <a:solidFill>
                  <a:schemeClr val="bg1"/>
                </a:solidFill>
                <a:latin typeface="EYInterstate Light" panose="02000506000000020004" pitchFamily="2" charset="0"/>
                <a:ea typeface="ＭＳ Ｐゴシック" panose="020B0600070205080204" pitchFamily="50" charset="-128"/>
              </a:rPr>
              <a:t> - x)^2 +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betaY</a:t>
            </a:r>
            <a:r>
              <a:rPr kumimoji="1" lang="en-US" altLang="ja-JP" sz="1100" dirty="0">
                <a:solidFill>
                  <a:schemeClr val="bg1"/>
                </a:solidFill>
                <a:latin typeface="EYInterstate Light" panose="02000506000000020004" pitchFamily="2" charset="0"/>
                <a:ea typeface="ＭＳ Ｐゴシック" panose="020B0600070205080204" pitchFamily="50" charset="-128"/>
              </a:rPr>
              <a:t> - y)^2)</a:t>
            </a:r>
          </a:p>
          <a:p>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a:solidFill>
                  <a:schemeClr val="bg1"/>
                </a:solidFill>
                <a:latin typeface="EYInterstate Light" panose="02000506000000020004" pitchFamily="2" charset="0"/>
                <a:ea typeface="ＭＳ Ｐゴシック" panose="020B0600070205080204" pitchFamily="50" charset="-128"/>
              </a:rPr>
              <a:t>Parameters:</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      Estimate Std. Error t value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Pr</a:t>
            </a:r>
            <a:r>
              <a:rPr kumimoji="1" lang="en-US" altLang="ja-JP" sz="1100" dirty="0">
                <a:solidFill>
                  <a:schemeClr val="bg1"/>
                </a:solidFill>
                <a:latin typeface="EYInterstate Light" panose="02000506000000020004" pitchFamily="2" charset="0"/>
                <a:ea typeface="ＭＳ Ｐゴシック" panose="020B0600070205080204" pitchFamily="50" charset="-128"/>
              </a:rPr>
              <a:t>(&gt;|t|)    </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betaX</a:t>
            </a:r>
            <a:r>
              <a:rPr kumimoji="1" lang="en-US" altLang="ja-JP" sz="1100" dirty="0">
                <a:solidFill>
                  <a:schemeClr val="bg1"/>
                </a:solidFill>
                <a:latin typeface="EYInterstate Light" panose="02000506000000020004" pitchFamily="2" charset="0"/>
                <a:ea typeface="ＭＳ Ｐゴシック" panose="020B0600070205080204" pitchFamily="50" charset="-128"/>
              </a:rPr>
              <a:t>   17.851      1.289   13.85   &lt;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1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betaY</a:t>
            </a:r>
            <a:r>
              <a:rPr kumimoji="1" lang="en-US" altLang="ja-JP" sz="1100" dirty="0">
                <a:solidFill>
                  <a:schemeClr val="bg1"/>
                </a:solidFill>
                <a:latin typeface="EYInterstate Light" panose="02000506000000020004" pitchFamily="2" charset="0"/>
                <a:ea typeface="ＭＳ Ｐゴシック" panose="020B0600070205080204" pitchFamily="50" charset="-128"/>
              </a:rPr>
              <a:t>   52.906      1.476   35.85   &lt;</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2e</a:t>
            </a:r>
            <a:r>
              <a:rPr kumimoji="1" lang="en-US" altLang="ja-JP" sz="1100" dirty="0">
                <a:solidFill>
                  <a:schemeClr val="bg1"/>
                </a:solidFill>
                <a:latin typeface="EYInterstate Light" panose="02000506000000020004" pitchFamily="2" charset="0"/>
                <a:ea typeface="ＭＳ Ｐゴシック" panose="020B0600070205080204" pitchFamily="50" charset="-128"/>
              </a:rPr>
              <a:t>-16 ***</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100" dirty="0" err="1">
                <a:solidFill>
                  <a:schemeClr val="bg1"/>
                </a:solidFill>
                <a:latin typeface="EYInterstate Light" panose="02000506000000020004" pitchFamily="2" charset="0"/>
                <a:ea typeface="ＭＳ Ｐゴシック" panose="020B0600070205080204" pitchFamily="50" charset="-128"/>
              </a:rPr>
              <a:t>Signif</a:t>
            </a:r>
            <a:r>
              <a:rPr kumimoji="1" lang="en-US" altLang="ja-JP" sz="1100" dirty="0">
                <a:solidFill>
                  <a:schemeClr val="bg1"/>
                </a:solidFill>
                <a:latin typeface="EYInterstate Light" panose="02000506000000020004" pitchFamily="2" charset="0"/>
                <a:ea typeface="ＭＳ Ｐゴシック" panose="020B0600070205080204" pitchFamily="50" charset="-128"/>
              </a:rPr>
              <a:t>. codes:  </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0 </a:t>
            </a:r>
            <a:r>
              <a:rPr kumimoji="1" lang="en-US" altLang="ja-JP" sz="1100" dirty="0">
                <a:solidFill>
                  <a:schemeClr val="bg1"/>
                </a:solidFill>
                <a:latin typeface="EYInterstate Light" panose="02000506000000020004" pitchFamily="2" charset="0"/>
                <a:ea typeface="ＭＳ Ｐゴシック" panose="020B0600070205080204" pitchFamily="50" charset="-128"/>
              </a:rPr>
              <a:t>‘***’ 0.001 ‘**’ 0.01 ‘*’ 0.05 ‘.’ 0.1 ‘ ’ 1</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Residual </a:t>
            </a:r>
            <a:r>
              <a:rPr kumimoji="1" lang="en-US" altLang="ja-JP" sz="1100" dirty="0">
                <a:solidFill>
                  <a:schemeClr val="bg1"/>
                </a:solidFill>
                <a:latin typeface="EYInterstate Light" panose="02000506000000020004" pitchFamily="2" charset="0"/>
                <a:ea typeface="ＭＳ Ｐゴシック" panose="020B0600070205080204" pitchFamily="50" charset="-128"/>
              </a:rPr>
              <a:t>standard error: 13.73 on 198 degrees of freedom</a:t>
            </a: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Number </a:t>
            </a:r>
            <a:r>
              <a:rPr kumimoji="1" lang="en-US" altLang="ja-JP" sz="1100" dirty="0">
                <a:solidFill>
                  <a:schemeClr val="bg1"/>
                </a:solidFill>
                <a:latin typeface="EYInterstate Light" panose="02000506000000020004" pitchFamily="2" charset="0"/>
                <a:ea typeface="ＭＳ Ｐゴシック" panose="020B0600070205080204" pitchFamily="50" charset="-128"/>
              </a:rPr>
              <a:t>of iterations to convergence: 6 </a:t>
            </a:r>
          </a:p>
          <a:p>
            <a:r>
              <a:rPr kumimoji="1" lang="en-US" altLang="ja-JP" sz="1100" dirty="0">
                <a:solidFill>
                  <a:schemeClr val="bg1"/>
                </a:solidFill>
                <a:latin typeface="EYInterstate Light" panose="02000506000000020004" pitchFamily="2" charset="0"/>
                <a:ea typeface="ＭＳ Ｐゴシック" panose="020B0600070205080204" pitchFamily="50" charset="-128"/>
              </a:rPr>
              <a:t>Achieved convergence tolerance: </a:t>
            </a:r>
            <a:r>
              <a:rPr kumimoji="1" lang="en-US" altLang="ja-JP" sz="1100" dirty="0" err="1">
                <a:solidFill>
                  <a:schemeClr val="bg1"/>
                </a:solidFill>
                <a:latin typeface="EYInterstate Light" panose="02000506000000020004" pitchFamily="2" charset="0"/>
                <a:ea typeface="ＭＳ Ｐゴシック" panose="020B0600070205080204" pitchFamily="50" charset="-128"/>
              </a:rPr>
              <a:t>3.846e</a:t>
            </a:r>
            <a:r>
              <a:rPr kumimoji="1" lang="en-US" altLang="ja-JP" sz="1100" dirty="0">
                <a:solidFill>
                  <a:schemeClr val="bg1"/>
                </a:solidFill>
                <a:latin typeface="EYInterstate Light" panose="02000506000000020004" pitchFamily="2" charset="0"/>
                <a:ea typeface="ＭＳ Ｐゴシック" panose="020B0600070205080204" pitchFamily="50" charset="-128"/>
              </a:rPr>
              <a:t>-06</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こちらにより、ホットスポットが</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17.85, 52.90</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にあることが推定された↓以下にて図示を試みる</a:t>
            </a:r>
            <a:endParaRPr kumimoji="1" lang="en-US" altLang="ja-JP" sz="11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76398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1</a:t>
            </a:r>
            <a:r>
              <a:rPr lang="en-US" altLang="ja-JP" dirty="0"/>
              <a:t>9</a:t>
            </a:r>
            <a:r>
              <a:rPr kumimoji="1" lang="ja-JP" altLang="en-US" dirty="0" smtClean="0"/>
              <a:t>章：</a:t>
            </a:r>
            <a:r>
              <a:rPr lang="ja-JP" altLang="en-US" dirty="0" smtClean="0"/>
              <a:t>正則化と縮小</a:t>
            </a:r>
            <a:r>
              <a:rPr lang="en-US" altLang="ja-JP" dirty="0" smtClean="0"/>
              <a:t/>
            </a:r>
            <a:br>
              <a:rPr lang="en-US" altLang="ja-JP" dirty="0" smtClean="0"/>
            </a:br>
            <a:r>
              <a:rPr lang="ja-JP" altLang="en-US" sz="2400" dirty="0" smtClean="0"/>
              <a:t>（シュリンケージ）</a:t>
            </a:r>
            <a:endParaRPr kumimoji="1" lang="ja-JP" altLang="en-US" sz="2400"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fld id="{30389368-96E3-415E-AAF8-0F8A262B32BC}" type="datetime1">
              <a:rPr lang="en-US" altLang="ja-JP" smtClean="0">
                <a:solidFill>
                  <a:schemeClr val="bg1"/>
                </a:solidFill>
                <a:latin typeface="EYInterstate Light" panose="02000506000000020004" pitchFamily="2" charset="0"/>
              </a:rPr>
              <a:t>11/24/2017</a:t>
            </a:fld>
            <a:endParaRPr lang="en-US">
              <a:solidFill>
                <a:schemeClr val="bg1"/>
              </a:solidFill>
              <a:latin typeface="EYInterstate Light" panose="02000506000000020004" pitchFamily="2" charset="0"/>
            </a:endParaRPr>
          </a:p>
        </p:txBody>
      </p:sp>
      <p:sp>
        <p:nvSpPr>
          <p:cNvPr id="5" name="フッター プレースホルダー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05778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オブジェクト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2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smtClean="0"/>
              <a:t>20.2</a:t>
            </a:r>
            <a:r>
              <a:rPr lang="ja-JP" altLang="en-US" dirty="0" smtClean="0"/>
              <a:t> </a:t>
            </a:r>
            <a:r>
              <a:rPr lang="ja-JP" altLang="en-US" dirty="0" smtClean="0"/>
              <a:t>非線形モデル</a:t>
            </a:r>
            <a:r>
              <a:rPr lang="en-US" altLang="ja-JP" dirty="0"/>
              <a:t/>
            </a:r>
            <a:br>
              <a:rPr lang="en-US" altLang="ja-JP" dirty="0"/>
            </a:br>
            <a:r>
              <a:rPr lang="ja-JP" altLang="en-US" sz="2000" dirty="0" smtClean="0"/>
              <a:t>スプライン</a:t>
            </a:r>
            <a:endParaRPr kumimoji="1" lang="ja-JP" altLang="en-US" dirty="0"/>
          </a:p>
        </p:txBody>
      </p:sp>
      <p:sp>
        <p:nvSpPr>
          <p:cNvPr id="3" name="コンテンツ プレースホルダー 2"/>
          <p:cNvSpPr>
            <a:spLocks noGrp="1"/>
          </p:cNvSpPr>
          <p:nvPr>
            <p:ph idx="1"/>
          </p:nvPr>
        </p:nvSpPr>
        <p:spPr>
          <a:xfrm>
            <a:off x="445770" y="1278841"/>
            <a:ext cx="8229600" cy="4698977"/>
          </a:xfrm>
        </p:spPr>
        <p:txBody>
          <a:bodyPr/>
          <a:lstStyle/>
          <a:p>
            <a:r>
              <a:rPr lang="en-US" altLang="ja-JP" dirty="0" smtClean="0"/>
              <a:t>20.2 </a:t>
            </a:r>
            <a:r>
              <a:rPr lang="ja-JP" altLang="en-US" dirty="0" smtClean="0"/>
              <a:t>スプライン</a:t>
            </a:r>
            <a:endParaRPr lang="en-US" altLang="ja-JP" dirty="0" smtClean="0"/>
          </a:p>
          <a:p>
            <a:pPr lvl="1"/>
            <a:r>
              <a:rPr lang="en-US" altLang="ja-JP" sz="1100" dirty="0" smtClean="0"/>
              <a:t> </a:t>
            </a:r>
            <a:r>
              <a:rPr lang="ja-JP" altLang="en-US" sz="1100" dirty="0"/>
              <a:t>平準化スプライン法：非線形な振る舞いを持つデータに対して、滑らかな適合を行う </a:t>
            </a:r>
            <a:r>
              <a:rPr lang="en-US" altLang="ja-JP" sz="1100" dirty="0"/>
              <a:t>/ </a:t>
            </a:r>
            <a:r>
              <a:rPr lang="ja-JP" altLang="en-US" sz="1100" dirty="0"/>
              <a:t>新規データの予測にも活用可能</a:t>
            </a:r>
            <a:endParaRPr lang="en-US" altLang="ja-JP" sz="1100" dirty="0"/>
          </a:p>
          <a:p>
            <a:pPr lvl="1"/>
            <a:r>
              <a:rPr lang="ja-JP" altLang="en-US" sz="1100" dirty="0" smtClean="0"/>
              <a:t>スプライン関数</a:t>
            </a:r>
            <a:r>
              <a:rPr lang="en-US" altLang="ja-JP" sz="1100" dirty="0" smtClean="0"/>
              <a:t>f</a:t>
            </a:r>
            <a:r>
              <a:rPr lang="ja-JP" altLang="en-US" sz="1100" dirty="0" smtClean="0"/>
              <a:t>：変数</a:t>
            </a:r>
            <a:r>
              <a:rPr lang="en-US" altLang="ja-JP" sz="1100" dirty="0" smtClean="0"/>
              <a:t>x</a:t>
            </a:r>
            <a:r>
              <a:rPr lang="ja-JP" altLang="en-US" sz="1100" dirty="0" smtClean="0"/>
              <a:t>を変換する</a:t>
            </a:r>
            <a:r>
              <a:rPr lang="en-US" altLang="ja-JP" sz="1100" dirty="0" smtClean="0"/>
              <a:t>N</a:t>
            </a:r>
            <a:r>
              <a:rPr lang="ja-JP" altLang="en-US" sz="1100" dirty="0" smtClean="0"/>
              <a:t>個の関数を線形結合した関数</a:t>
            </a:r>
            <a:r>
              <a:rPr lang="en-US" altLang="ja-JP" sz="1100" dirty="0" smtClean="0"/>
              <a:t>/N</a:t>
            </a:r>
            <a:r>
              <a:rPr lang="ja-JP" altLang="en-US" sz="1100" dirty="0" smtClean="0"/>
              <a:t>個の関数は、</a:t>
            </a:r>
            <a:r>
              <a:rPr lang="en-US" altLang="ja-JP" sz="1100" dirty="0" smtClean="0"/>
              <a:t>1</a:t>
            </a:r>
            <a:r>
              <a:rPr lang="ja-JP" altLang="en-US" sz="1100" dirty="0" err="1" smtClean="0"/>
              <a:t>つの</a:t>
            </a:r>
            <a:r>
              <a:rPr lang="ja-JP" altLang="en-US" sz="1100" dirty="0" smtClean="0"/>
              <a:t>データポイントにつき</a:t>
            </a:r>
            <a:r>
              <a:rPr lang="en-US" altLang="ja-JP" sz="1100" dirty="0" smtClean="0"/>
              <a:t>1</a:t>
            </a:r>
            <a:r>
              <a:rPr lang="ja-JP" altLang="en-US" sz="1100" dirty="0" smtClean="0"/>
              <a:t>関数が対応</a:t>
            </a:r>
            <a:endParaRPr lang="en-US" altLang="ja-JP" sz="1100" dirty="0" smtClean="0"/>
          </a:p>
          <a:p>
            <a:pPr lvl="2"/>
            <a:r>
              <a:rPr lang="en-US" altLang="ja-JP" sz="1100" dirty="0" smtClean="0"/>
              <a:t>f (x) = Σ N</a:t>
            </a:r>
            <a:r>
              <a:rPr lang="en-US" altLang="ja-JP" sz="1100" baseline="-25000" dirty="0" smtClean="0"/>
              <a:t>J </a:t>
            </a:r>
            <a:r>
              <a:rPr lang="en-US" altLang="ja-JP" sz="1100" dirty="0" smtClean="0"/>
              <a:t>(x) </a:t>
            </a:r>
            <a:r>
              <a:rPr lang="en-US" altLang="ja-JP" sz="1100" dirty="0" err="1" smtClean="0"/>
              <a:t>θ</a:t>
            </a:r>
            <a:r>
              <a:rPr lang="en-US" altLang="ja-JP" sz="1100" baseline="-25000" dirty="0" err="1" smtClean="0"/>
              <a:t>j</a:t>
            </a:r>
            <a:r>
              <a:rPr lang="en-US" altLang="ja-JP" sz="1100" dirty="0" smtClean="0"/>
              <a:t> </a:t>
            </a:r>
          </a:p>
          <a:p>
            <a:pPr lvl="2" algn="l"/>
            <a:r>
              <a:rPr lang="ja-JP" altLang="en-US" sz="1100" dirty="0" smtClean="0"/>
              <a:t>目的は、</a:t>
            </a:r>
            <a:r>
              <a:rPr lang="en-US" altLang="ja-JP" sz="1100" dirty="0" smtClean="0"/>
              <a:t>RSS (f, λ)  Σ (</a:t>
            </a:r>
            <a:r>
              <a:rPr lang="en-US" altLang="ja-JP" sz="1100" dirty="0" err="1" smtClean="0"/>
              <a:t>y</a:t>
            </a:r>
            <a:r>
              <a:rPr lang="en-US" altLang="ja-JP" sz="1100" baseline="-25000" dirty="0" err="1" smtClean="0"/>
              <a:t>i</a:t>
            </a:r>
            <a:r>
              <a:rPr lang="en-US" altLang="ja-JP" sz="1100" dirty="0" smtClean="0"/>
              <a:t> – f(x</a:t>
            </a:r>
            <a:r>
              <a:rPr lang="en-US" altLang="ja-JP" sz="1100" baseline="-25000" dirty="0" smtClean="0"/>
              <a:t>i</a:t>
            </a:r>
            <a:r>
              <a:rPr lang="en-US" altLang="ja-JP" sz="1100" dirty="0" smtClean="0"/>
              <a:t>))</a:t>
            </a:r>
            <a:r>
              <a:rPr lang="en-US" altLang="ja-JP" sz="1100" baseline="30000" dirty="0" smtClean="0"/>
              <a:t>2 </a:t>
            </a:r>
            <a:r>
              <a:rPr lang="en-US" altLang="ja-JP" sz="1100" dirty="0" smtClean="0"/>
              <a:t>+ λ </a:t>
            </a:r>
            <a:r>
              <a:rPr lang="ja-JP" altLang="en-US" sz="1100" dirty="0" smtClean="0"/>
              <a:t>∫ </a:t>
            </a:r>
            <a:r>
              <a:rPr lang="en-US" altLang="ja-JP" sz="1100" dirty="0" smtClean="0"/>
              <a:t>{f’’(t)}</a:t>
            </a:r>
            <a:r>
              <a:rPr lang="en-US" altLang="ja-JP" sz="1100" baseline="30000" dirty="0" err="1" smtClean="0"/>
              <a:t>2</a:t>
            </a:r>
            <a:r>
              <a:rPr lang="en-US" altLang="ja-JP" sz="1100" dirty="0" err="1" smtClean="0"/>
              <a:t>t</a:t>
            </a:r>
            <a:r>
              <a:rPr lang="ja-JP" altLang="en-US" sz="1100" dirty="0" smtClean="0"/>
              <a:t>を最小化する</a:t>
            </a:r>
            <a:r>
              <a:rPr lang="en-US" altLang="ja-JP" sz="1100" dirty="0" smtClean="0"/>
              <a:t>f</a:t>
            </a:r>
            <a:r>
              <a:rPr lang="ja-JP" altLang="en-US" sz="1100" dirty="0" smtClean="0"/>
              <a:t>を見つける</a:t>
            </a:r>
            <a:endParaRPr lang="en-US" altLang="ja-JP" sz="1100" dirty="0" smtClean="0"/>
          </a:p>
          <a:p>
            <a:pPr lvl="2" algn="l"/>
            <a:r>
              <a:rPr lang="ja-JP" altLang="en-US" sz="1100" dirty="0" smtClean="0"/>
              <a:t>ただし、</a:t>
            </a:r>
            <a:r>
              <a:rPr lang="en-US" altLang="ja-JP" sz="1100" dirty="0" smtClean="0"/>
              <a:t>λ</a:t>
            </a:r>
            <a:r>
              <a:rPr lang="ja-JP" altLang="en-US" sz="1100" dirty="0" smtClean="0"/>
              <a:t>は平準化パラメータで、</a:t>
            </a:r>
            <a:r>
              <a:rPr lang="en-US" altLang="ja-JP" sz="1100" dirty="0" smtClean="0"/>
              <a:t>λ</a:t>
            </a:r>
            <a:r>
              <a:rPr lang="ja-JP" altLang="en-US" sz="1100" dirty="0" smtClean="0"/>
              <a:t>が小さいときは粗くなり、</a:t>
            </a:r>
            <a:r>
              <a:rPr lang="en-US" altLang="ja-JP" sz="1100" dirty="0" smtClean="0"/>
              <a:t>λ</a:t>
            </a:r>
            <a:r>
              <a:rPr lang="ja-JP" altLang="en-US" sz="1100" dirty="0" smtClean="0"/>
              <a:t>が大きいときは滑らかになる</a:t>
            </a:r>
            <a:endParaRPr lang="en-US" altLang="ja-JP" sz="1100" dirty="0" smtClean="0"/>
          </a:p>
          <a:p>
            <a:pPr lvl="2" algn="l"/>
            <a:r>
              <a:rPr lang="ja-JP" altLang="en-US" sz="1100" dirty="0" smtClean="0"/>
              <a:t>使用関数は、</a:t>
            </a:r>
            <a:r>
              <a:rPr lang="en-US" altLang="ja-JP" sz="1100" dirty="0" err="1" smtClean="0"/>
              <a:t>smooth.spline</a:t>
            </a:r>
            <a:r>
              <a:rPr lang="ja-JP" altLang="en-US" sz="1100" dirty="0" smtClean="0"/>
              <a:t>関数で、返り値はリストで、</a:t>
            </a:r>
            <a:r>
              <a:rPr lang="en-US" altLang="ja-JP" sz="1100" dirty="0" smtClean="0"/>
              <a:t>x</a:t>
            </a:r>
            <a:r>
              <a:rPr lang="ja-JP" altLang="en-US" sz="1100" dirty="0" err="1" smtClean="0"/>
              <a:t>には</a:t>
            </a:r>
            <a:r>
              <a:rPr lang="ja-JP" altLang="en-US" sz="1100" dirty="0" smtClean="0"/>
              <a:t>データの重複のない値、</a:t>
            </a:r>
            <a:r>
              <a:rPr lang="en-US" altLang="ja-JP" sz="1100" dirty="0" smtClean="0"/>
              <a:t>y</a:t>
            </a:r>
            <a:r>
              <a:rPr lang="ja-JP" altLang="en-US" sz="1100" dirty="0" err="1" smtClean="0"/>
              <a:t>には</a:t>
            </a:r>
            <a:r>
              <a:rPr lang="ja-JP" altLang="en-US" sz="1100" dirty="0" smtClean="0"/>
              <a:t>それに対応する適合値、</a:t>
            </a:r>
            <a:r>
              <a:rPr lang="en-US" altLang="ja-JP" sz="1100" dirty="0" err="1" smtClean="0"/>
              <a:t>df</a:t>
            </a:r>
            <a:r>
              <a:rPr lang="ja-JP" altLang="en-US" sz="1100" dirty="0" err="1" smtClean="0"/>
              <a:t>には</a:t>
            </a:r>
            <a:r>
              <a:rPr lang="ja-JP" altLang="en-US" sz="1100" dirty="0" smtClean="0"/>
              <a:t>使用した自由度を持つ</a:t>
            </a:r>
            <a:endParaRPr lang="en-US" altLang="ja-JP" sz="1100" dirty="0" smtClean="0"/>
          </a:p>
          <a:p>
            <a:endParaRPr kumimoji="1" lang="ja-JP" altLang="en-US" dirty="0"/>
          </a:p>
        </p:txBody>
      </p:sp>
      <p:sp>
        <p:nvSpPr>
          <p:cNvPr id="4" name="正方形/長方形 3"/>
          <p:cNvSpPr/>
          <p:nvPr/>
        </p:nvSpPr>
        <p:spPr>
          <a:xfrm>
            <a:off x="827088" y="3239907"/>
            <a:ext cx="7862887" cy="288466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data(diamonds)</a:t>
            </a: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異なる自由度に対して適合させる</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自由度は</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より大きくないといけない</a:t>
            </a:r>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また、データ</a:t>
            </a:r>
            <a:r>
              <a:rPr kumimoji="1" lang="en-US" altLang="ja-JP" sz="1100" dirty="0" smtClean="0">
                <a:solidFill>
                  <a:schemeClr val="bg1"/>
                </a:solidFill>
                <a:latin typeface="EYInterstate Light" panose="02000506000000020004" pitchFamily="2" charset="0"/>
                <a:ea typeface="ＭＳ Ｐゴシック" panose="020B0600070205080204" pitchFamily="50" charset="-128"/>
              </a:rPr>
              <a:t>x</a:t>
            </a:r>
            <a:r>
              <a:rPr kumimoji="1" lang="ja-JP" altLang="en-US" sz="1100" dirty="0" smtClean="0">
                <a:solidFill>
                  <a:schemeClr val="bg1"/>
                </a:solidFill>
                <a:latin typeface="EYInterstate Light" panose="02000506000000020004" pitchFamily="2" charset="0"/>
                <a:ea typeface="ＭＳ Ｐゴシック" panose="020B0600070205080204" pitchFamily="50" charset="-128"/>
              </a:rPr>
              <a:t>の重複のない値の個数よりも小さくなければならない</a:t>
            </a:r>
            <a:endParaRPr kumimoji="1" lang="en-US" altLang="ja-JP" sz="110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1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75932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lang="en-US" altLang="ja-JP" dirty="0"/>
              <a:t>9</a:t>
            </a:r>
            <a:r>
              <a:rPr kumimoji="1" lang="en-US" altLang="ja-JP" dirty="0" smtClean="0"/>
              <a:t>.1</a:t>
            </a:r>
            <a:r>
              <a:rPr kumimoji="1" lang="ja-JP" altLang="en-US" dirty="0" smtClean="0"/>
              <a:t>　正則化と縮小（シュリンケージ）</a:t>
            </a:r>
            <a:r>
              <a:rPr kumimoji="1" lang="en-US" altLang="ja-JP" dirty="0" smtClean="0"/>
              <a:t/>
            </a:r>
            <a:br>
              <a:rPr kumimoji="1" lang="en-US" altLang="ja-JP" dirty="0" smtClean="0"/>
            </a:br>
            <a:r>
              <a:rPr kumimoji="1" lang="en-US" altLang="ja-JP" sz="2000" dirty="0" smtClean="0"/>
              <a:t>Elastic Net</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smtClean="0"/>
              <a:t>Elastic Net</a:t>
            </a:r>
          </a:p>
          <a:p>
            <a:pPr lvl="1"/>
            <a:r>
              <a:rPr lang="ja-JP" altLang="en-US" sz="1200" dirty="0" smtClean="0"/>
              <a:t>高次元（変数の多い）データを扱う場合、過学習（</a:t>
            </a:r>
            <a:r>
              <a:rPr lang="en-US" altLang="ja-JP" sz="1200" dirty="0" err="1" smtClean="0"/>
              <a:t>Overfitting</a:t>
            </a:r>
            <a:r>
              <a:rPr lang="ja-JP" altLang="en-US" sz="1200" dirty="0" smtClean="0"/>
              <a:t>）を防ぐ手法が求められ、</a:t>
            </a:r>
            <a:r>
              <a:rPr lang="en-US" altLang="ja-JP" sz="1200" dirty="0" smtClean="0"/>
              <a:t>18</a:t>
            </a:r>
            <a:r>
              <a:rPr lang="ja-JP" altLang="en-US" sz="1200" dirty="0" smtClean="0"/>
              <a:t>章：変数選択では計算資源的に厳しいため、正則化と縮小にフォーカスをあて、</a:t>
            </a:r>
            <a:r>
              <a:rPr lang="en-US" altLang="ja-JP" sz="1200" dirty="0" err="1" smtClean="0"/>
              <a:t>glmnet</a:t>
            </a:r>
            <a:r>
              <a:rPr lang="ja-JP" altLang="en-US" sz="1200" dirty="0" smtClean="0"/>
              <a:t>パッケージの</a:t>
            </a:r>
            <a:r>
              <a:rPr lang="en-US" altLang="ja-JP" sz="1200" dirty="0" err="1" smtClean="0"/>
              <a:t>glmnet</a:t>
            </a:r>
            <a:r>
              <a:rPr lang="ja-JP" altLang="en-US" sz="1200" dirty="0" smtClean="0"/>
              <a:t>関数と</a:t>
            </a:r>
            <a:r>
              <a:rPr lang="en-US" altLang="ja-JP" sz="1200" dirty="0" smtClean="0"/>
              <a:t>arm</a:t>
            </a:r>
            <a:r>
              <a:rPr lang="ja-JP" altLang="en-US" sz="1200" dirty="0" smtClean="0"/>
              <a:t>パッケージの</a:t>
            </a:r>
            <a:r>
              <a:rPr lang="en-US" altLang="ja-JP" sz="1200" dirty="0" err="1" smtClean="0"/>
              <a:t>bayesglm</a:t>
            </a:r>
            <a:r>
              <a:rPr lang="ja-JP" altLang="en-US" sz="1200" dirty="0" smtClean="0"/>
              <a:t>関数を使用する</a:t>
            </a:r>
            <a:endParaRPr lang="en-US" altLang="ja-JP" sz="1200" dirty="0" smtClean="0"/>
          </a:p>
          <a:p>
            <a:pPr lvl="1"/>
            <a:r>
              <a:rPr lang="en-US" altLang="ja-JP" sz="1200" dirty="0" smtClean="0"/>
              <a:t>Elastic Net</a:t>
            </a:r>
            <a:r>
              <a:rPr lang="ja-JP" altLang="en-US" sz="1200" dirty="0" smtClean="0"/>
              <a:t>は、ラッソー回帰とリッジ回帰を動的に混合させ、リッジ回帰は</a:t>
            </a:r>
            <a:r>
              <a:rPr lang="en-US" altLang="ja-JP" sz="1200" dirty="0" err="1" smtClean="0"/>
              <a:t>L2</a:t>
            </a:r>
            <a:r>
              <a:rPr lang="ja-JP" altLang="en-US" sz="1200" dirty="0" smtClean="0"/>
              <a:t>罰則を使って、より安定した予測のために係数を縮小するが、</a:t>
            </a:r>
            <a:r>
              <a:rPr lang="en-US" altLang="ja-JP" sz="1200" dirty="0" smtClean="0"/>
              <a:t>Elastic Net</a:t>
            </a:r>
            <a:r>
              <a:rPr lang="ja-JP" altLang="en-US" sz="1200" dirty="0" smtClean="0"/>
              <a:t>は、以下のとおり定式化する</a:t>
            </a:r>
            <a:endParaRPr lang="en-US" altLang="ja-JP" sz="1200" dirty="0" smtClean="0"/>
          </a:p>
          <a:p>
            <a:pPr lvl="1"/>
            <a:endParaRPr lang="en-US" altLang="ja-JP" sz="1200" dirty="0"/>
          </a:p>
          <a:p>
            <a:pPr lvl="1"/>
            <a:endParaRPr lang="en-US" altLang="ja-JP" sz="1200" dirty="0" smtClean="0"/>
          </a:p>
          <a:p>
            <a:pPr lvl="1"/>
            <a:r>
              <a:rPr lang="el-GR" altLang="ja-JP" sz="1200" dirty="0" smtClean="0"/>
              <a:t>Λ</a:t>
            </a:r>
            <a:r>
              <a:rPr lang="ja-JP" altLang="en-US" sz="1200" dirty="0" smtClean="0"/>
              <a:t>は縮小量を制御するための複雑度変数（</a:t>
            </a:r>
            <a:r>
              <a:rPr lang="en-US" altLang="ja-JP" sz="1200" dirty="0" smtClean="0"/>
              <a:t>0</a:t>
            </a:r>
            <a:r>
              <a:rPr lang="ja-JP" altLang="en-US" sz="1200" dirty="0" smtClean="0"/>
              <a:t>のとき罰則なし、∞のとき完全罰則）であり、</a:t>
            </a:r>
            <a:r>
              <a:rPr lang="en-US" altLang="ja-JP" sz="1200" dirty="0" smtClean="0"/>
              <a:t>α</a:t>
            </a:r>
            <a:r>
              <a:rPr lang="ja-JP" altLang="en-US" sz="1200" dirty="0" smtClean="0"/>
              <a:t>はモデルにおけるリッジ回帰とラッソー回帰の比率を調整。</a:t>
            </a:r>
            <a:r>
              <a:rPr lang="en-US" altLang="ja-JP" sz="1200" dirty="0" smtClean="0"/>
              <a:t>α=0</a:t>
            </a:r>
            <a:r>
              <a:rPr lang="ja-JP" altLang="en-US" sz="1200" dirty="0" smtClean="0"/>
              <a:t>のとき完全にリッジ回帰であり、</a:t>
            </a:r>
            <a:r>
              <a:rPr lang="en-US" altLang="ja-JP" sz="1200" dirty="0" smtClean="0"/>
              <a:t>α=1</a:t>
            </a:r>
            <a:r>
              <a:rPr lang="ja-JP" altLang="en-US" sz="1200" dirty="0" smtClean="0"/>
              <a:t>のとき完全にラッソー回帰になるが、</a:t>
            </a:r>
            <a:r>
              <a:rPr lang="en-US" altLang="ja-JP" sz="1200" dirty="0" smtClean="0"/>
              <a:t>Γ</a:t>
            </a:r>
            <a:r>
              <a:rPr lang="ja-JP" altLang="en-US" sz="1200" dirty="0" smtClean="0"/>
              <a:t>は罰則項のベクトル</a:t>
            </a:r>
            <a:endParaRPr lang="en-US" altLang="ja-JP" sz="1200" dirty="0" smtClean="0"/>
          </a:p>
          <a:p>
            <a:pPr lvl="1"/>
            <a:r>
              <a:rPr lang="en-US" altLang="ja-JP" sz="1200" dirty="0" err="1" smtClean="0"/>
              <a:t>Glmnet</a:t>
            </a:r>
            <a:r>
              <a:rPr lang="ja-JP" altLang="en-US" sz="1200" dirty="0" smtClean="0"/>
              <a:t>関数では、</a:t>
            </a:r>
            <a:r>
              <a:rPr lang="en-US" altLang="ja-JP" sz="1200" dirty="0" smtClean="0"/>
              <a:t>Elastic Net</a:t>
            </a:r>
            <a:r>
              <a:rPr lang="ja-JP" altLang="en-US" sz="1200" dirty="0" smtClean="0"/>
              <a:t>を使用した一般化線形モデルが利用できるが、予測因子（切片を含む）の</a:t>
            </a:r>
            <a:r>
              <a:rPr lang="en-US" altLang="ja-JP" sz="1200" dirty="0" smtClean="0"/>
              <a:t>matrix</a:t>
            </a:r>
            <a:r>
              <a:rPr lang="ja-JP" altLang="en-US" sz="1200" dirty="0" smtClean="0"/>
              <a:t>が必要になり、結果も</a:t>
            </a:r>
            <a:r>
              <a:rPr lang="en-US" altLang="ja-JP" sz="1200" dirty="0" smtClean="0"/>
              <a:t>matrix</a:t>
            </a:r>
            <a:r>
              <a:rPr lang="ja-JP" altLang="en-US" sz="1200" dirty="0" smtClean="0"/>
              <a:t>になる。</a:t>
            </a:r>
            <a:endParaRPr lang="en-US" altLang="ja-JP" sz="1200" dirty="0" smtClean="0"/>
          </a:p>
          <a:p>
            <a:pPr lvl="2"/>
            <a:endParaRPr lang="en-US" altLang="ja-JP" sz="1200" dirty="0"/>
          </a:p>
        </p:txBody>
      </p:sp>
      <p:sp>
        <p:nvSpPr>
          <p:cNvPr id="5" name="正方形/長方形 4"/>
          <p:cNvSpPr/>
          <p:nvPr/>
        </p:nvSpPr>
        <p:spPr>
          <a:xfrm>
            <a:off x="827088" y="4323645"/>
            <a:ext cx="7862887" cy="186866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最初の</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3</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列で数値の</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data.frame</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を作成</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000" dirty="0">
                <a:solidFill>
                  <a:schemeClr val="bg1"/>
                </a:solidFill>
                <a:latin typeface="EYInterstate Light" panose="02000506000000020004" pitchFamily="2" charset="0"/>
                <a:ea typeface="ＭＳ Ｐゴシック" panose="020B0600070205080204" pitchFamily="50" charset="-128"/>
              </a:rPr>
              <a:t> &lt;-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read.table</a:t>
            </a:r>
            <a:r>
              <a:rPr kumimoji="1" lang="en-US" altLang="ja-JP" sz="1000" dirty="0">
                <a:solidFill>
                  <a:schemeClr val="bg1"/>
                </a:solidFill>
                <a:latin typeface="EYInterstate Light" panose="02000506000000020004" pitchFamily="2" charset="0"/>
                <a:ea typeface="ＭＳ Ｐゴシック" panose="020B0600070205080204" pitchFamily="50" charset="-128"/>
              </a:rPr>
              <a:t>("http://jaredlander.com/data/acs_ny.csv",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sep</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header=TRUE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stringsAsFactors</a:t>
            </a:r>
            <a:r>
              <a:rPr kumimoji="1" lang="en-US" altLang="ja-JP" sz="1000" dirty="0">
                <a:solidFill>
                  <a:schemeClr val="bg1"/>
                </a:solidFill>
                <a:latin typeface="EYInterstate Light" panose="02000506000000020004" pitchFamily="2" charset="0"/>
                <a:ea typeface="ＭＳ Ｐゴシック" panose="020B0600070205080204" pitchFamily="50" charset="-128"/>
              </a:rPr>
              <a:t>=FALSE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err="1">
                <a:solidFill>
                  <a:schemeClr val="bg1"/>
                </a:solidFill>
                <a:latin typeface="EYInterstate Light" panose="02000506000000020004" pitchFamily="2" charset="0"/>
                <a:ea typeface="ＭＳ Ｐゴシック" panose="020B0600070205080204" pitchFamily="50" charset="-128"/>
              </a:rPr>
              <a:t>testFrame</a:t>
            </a:r>
            <a:r>
              <a:rPr kumimoji="1" lang="en-US" altLang="ja-JP" sz="1000" dirty="0">
                <a:solidFill>
                  <a:schemeClr val="bg1"/>
                </a:solidFill>
                <a:latin typeface="EYInterstate Light" panose="02000506000000020004" pitchFamily="2" charset="0"/>
                <a:ea typeface="ＭＳ Ｐゴシック" panose="020B0600070205080204" pitchFamily="50" charset="-128"/>
              </a:rPr>
              <a:t> &lt;-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000" dirty="0">
                <a:solidFill>
                  <a:schemeClr val="bg1"/>
                </a:solidFill>
                <a:latin typeface="EYInterstate Light" panose="02000506000000020004" pitchFamily="2" charset="0"/>
                <a:ea typeface="ＭＳ Ｐゴシック" panose="020B0600070205080204" pitchFamily="50" charset="-128"/>
              </a:rPr>
              <a:t>(First=sample(</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1:10,20,replace</a:t>
            </a:r>
            <a:r>
              <a:rPr kumimoji="1" lang="en-US" altLang="ja-JP" sz="1000" dirty="0">
                <a:solidFill>
                  <a:schemeClr val="bg1"/>
                </a:solidFill>
                <a:latin typeface="EYInterstate Light" panose="02000506000000020004" pitchFamily="2" charset="0"/>
                <a:ea typeface="ＭＳ Ｐゴシック" panose="020B0600070205080204" pitchFamily="50" charset="-128"/>
              </a:rPr>
              <a:t>=TRUE),</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Second=sample(</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1:20,20,replace</a:t>
            </a:r>
            <a:r>
              <a:rPr kumimoji="1" lang="en-US" altLang="ja-JP" sz="1000" dirty="0">
                <a:solidFill>
                  <a:schemeClr val="bg1"/>
                </a:solidFill>
                <a:latin typeface="EYInterstate Light" panose="02000506000000020004" pitchFamily="2" charset="0"/>
                <a:ea typeface="ＭＳ Ｐゴシック" panose="020B0600070205080204" pitchFamily="50" charset="-128"/>
              </a:rPr>
              <a:t>=TRUE),</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Third=sample(</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1:10,20,replace</a:t>
            </a:r>
            <a:r>
              <a:rPr kumimoji="1" lang="en-US" altLang="ja-JP" sz="1000" dirty="0">
                <a:solidFill>
                  <a:schemeClr val="bg1"/>
                </a:solidFill>
                <a:latin typeface="EYInterstate Light" panose="02000506000000020004" pitchFamily="2" charset="0"/>
                <a:ea typeface="ＭＳ Ｐゴシック" panose="020B0600070205080204" pitchFamily="50" charset="-128"/>
              </a:rPr>
              <a:t>=TRUE),</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Fourth=factor(rep(c("Alice", "Bob",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Charlie","David</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5)),</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Fifth=ordered(rep(c("</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Edward","Frank","Georgia","Hank","Isaac</a:t>
            </a:r>
            <a:r>
              <a:rPr kumimoji="1" lang="en-US" altLang="ja-JP" sz="1000" dirty="0">
                <a:solidFill>
                  <a:schemeClr val="bg1"/>
                </a:solidFill>
                <a:latin typeface="EYInterstate Light" panose="02000506000000020004" pitchFamily="2" charset="0"/>
                <a:ea typeface="ＭＳ Ｐゴシック" panose="020B0600070205080204" pitchFamily="50" charset="-128"/>
              </a:rPr>
              <a:t>"),4)),</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Sixth=rep(c("</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a","b</a:t>
            </a:r>
            <a:r>
              <a:rPr kumimoji="1" lang="en-US" altLang="ja-JP" sz="1000" dirty="0">
                <a:solidFill>
                  <a:schemeClr val="bg1"/>
                </a:solidFill>
                <a:latin typeface="EYInterstate Light" panose="02000506000000020004" pitchFamily="2" charset="0"/>
                <a:ea typeface="ＭＳ Ｐゴシック" panose="020B0600070205080204" pitchFamily="50" charset="-128"/>
              </a:rPr>
              <a:t>"),10),</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stringsAsFactors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F)</a:t>
            </a:r>
          </a:p>
        </p:txBody>
      </p:sp>
      <mc:AlternateContent xmlns:mc="http://schemas.openxmlformats.org/markup-compatibility/2006" xmlns:a14="http://schemas.microsoft.com/office/drawing/2010/main">
        <mc:Choice Requires="a14">
          <p:sp>
            <p:nvSpPr>
              <p:cNvPr id="4" name="テキスト ボックス 3"/>
              <p:cNvSpPr txBox="1"/>
              <p:nvPr/>
            </p:nvSpPr>
            <p:spPr>
              <a:xfrm>
                <a:off x="1196242" y="2841210"/>
                <a:ext cx="6120137" cy="244106"/>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func>
                      <m:funcPr>
                        <m:ctrlPr>
                          <a:rPr kumimoji="1" lang="en-US" altLang="ja-JP" sz="1200" b="0" i="1" smtClean="0">
                            <a:solidFill>
                              <a:schemeClr val="bg1"/>
                            </a:solidFill>
                            <a:latin typeface="Cambria Math" panose="02040503050406030204" pitchFamily="18" charset="0"/>
                          </a:rPr>
                        </m:ctrlPr>
                      </m:funcPr>
                      <m:fName>
                        <m:r>
                          <m:rPr>
                            <m:sty m:val="p"/>
                          </m:rPr>
                          <a:rPr kumimoji="1" lang="en-US" altLang="ja-JP" sz="1200" b="0" i="0" smtClean="0">
                            <a:solidFill>
                              <a:schemeClr val="bg1"/>
                            </a:solidFill>
                            <a:latin typeface="Cambria Math" panose="02040503050406030204" pitchFamily="18" charset="0"/>
                          </a:rPr>
                          <m:t>min</m:t>
                        </m:r>
                      </m:fName>
                      <m:e>
                        <m:r>
                          <a:rPr kumimoji="1" lang="en-US" altLang="ja-JP" sz="1200" b="0" i="1" smtClean="0">
                            <a:solidFill>
                              <a:schemeClr val="bg1"/>
                            </a:solidFill>
                            <a:latin typeface="Cambria Math" panose="02040503050406030204" pitchFamily="18" charset="0"/>
                          </a:rPr>
                          <m:t>= </m:t>
                        </m:r>
                        <m:d>
                          <m:dPr>
                            <m:begChr m:val="["/>
                            <m:endChr m:val="]"/>
                            <m:ctrlPr>
                              <a:rPr kumimoji="1" lang="en-US" altLang="ja-JP" sz="1200" b="0" i="1" smtClean="0">
                                <a:solidFill>
                                  <a:schemeClr val="bg1"/>
                                </a:solidFill>
                                <a:latin typeface="Cambria Math" panose="02040503050406030204" pitchFamily="18" charset="0"/>
                              </a:rPr>
                            </m:ctrlPr>
                          </m:dPr>
                          <m:e>
                            <m:f>
                              <m:fPr>
                                <m:type m:val="lin"/>
                                <m:ctrlPr>
                                  <a:rPr kumimoji="1" lang="en-US" altLang="ja-JP" sz="1200" b="0" i="1" smtClean="0">
                                    <a:solidFill>
                                      <a:schemeClr val="bg1"/>
                                    </a:solidFill>
                                    <a:latin typeface="Cambria Math" panose="02040503050406030204" pitchFamily="18" charset="0"/>
                                  </a:rPr>
                                </m:ctrlPr>
                              </m:fPr>
                              <m:num>
                                <m:r>
                                  <a:rPr kumimoji="1" lang="en-US" altLang="ja-JP" sz="1200" b="0" i="1" smtClean="0">
                                    <a:solidFill>
                                      <a:schemeClr val="bg1"/>
                                    </a:solidFill>
                                    <a:latin typeface="Cambria Math" panose="02040503050406030204" pitchFamily="18" charset="0"/>
                                  </a:rPr>
                                  <m:t>1</m:t>
                                </m:r>
                              </m:num>
                              <m:den>
                                <m:r>
                                  <a:rPr kumimoji="1" lang="en-US" altLang="ja-JP" sz="1200" b="0" i="1" smtClean="0">
                                    <a:solidFill>
                                      <a:schemeClr val="bg1"/>
                                    </a:solidFill>
                                    <a:latin typeface="Cambria Math" panose="02040503050406030204" pitchFamily="18" charset="0"/>
                                  </a:rPr>
                                  <m:t>2</m:t>
                                </m:r>
                                <m:r>
                                  <a:rPr kumimoji="1" lang="en-US" altLang="ja-JP" sz="1200" b="0" i="1" smtClean="0">
                                    <a:solidFill>
                                      <a:schemeClr val="bg1"/>
                                    </a:solidFill>
                                    <a:latin typeface="Cambria Math" panose="02040503050406030204" pitchFamily="18" charset="0"/>
                                  </a:rPr>
                                  <m:t>𝑁</m:t>
                                </m:r>
                              </m:den>
                            </m:f>
                            <m:nary>
                              <m:naryPr>
                                <m:chr m:val="∑"/>
                                <m:ctrlPr>
                                  <a:rPr kumimoji="1" lang="en-US" altLang="ja-JP" sz="1200" b="0" i="1" smtClean="0">
                                    <a:solidFill>
                                      <a:schemeClr val="bg1"/>
                                    </a:solidFill>
                                    <a:latin typeface="Cambria Math" panose="02040503050406030204" pitchFamily="18" charset="0"/>
                                  </a:rPr>
                                </m:ctrlPr>
                              </m:naryPr>
                              <m:sub>
                                <m:r>
                                  <m:rPr>
                                    <m:brk m:alnAt="23"/>
                                  </m:rPr>
                                  <a:rPr kumimoji="1" lang="en-US" altLang="ja-JP" sz="1200" b="0" i="1" smtClean="0">
                                    <a:solidFill>
                                      <a:schemeClr val="bg1"/>
                                    </a:solidFill>
                                    <a:latin typeface="Cambria Math" panose="02040503050406030204" pitchFamily="18" charset="0"/>
                                  </a:rPr>
                                  <m:t>𝑖</m:t>
                                </m:r>
                                <m:r>
                                  <a:rPr kumimoji="1" lang="en-US" altLang="ja-JP" sz="1200" b="0" i="1" smtClean="0">
                                    <a:solidFill>
                                      <a:schemeClr val="bg1"/>
                                    </a:solidFill>
                                    <a:latin typeface="Cambria Math" panose="02040503050406030204" pitchFamily="18" charset="0"/>
                                  </a:rPr>
                                  <m:t>=1</m:t>
                                </m:r>
                              </m:sub>
                              <m:sup>
                                <m:r>
                                  <a:rPr kumimoji="1" lang="en-US" altLang="ja-JP" sz="1200" b="0" i="1" smtClean="0">
                                    <a:solidFill>
                                      <a:schemeClr val="bg1"/>
                                    </a:solidFill>
                                    <a:latin typeface="Cambria Math" panose="02040503050406030204" pitchFamily="18" charset="0"/>
                                  </a:rPr>
                                  <m:t>𝑁</m:t>
                                </m:r>
                              </m:sup>
                              <m:e>
                                <m:sSup>
                                  <m:sSupPr>
                                    <m:ctrlPr>
                                      <a:rPr kumimoji="1" lang="en-US" altLang="ja-JP" sz="1200" b="0" i="1" smtClean="0">
                                        <a:solidFill>
                                          <a:schemeClr val="bg1"/>
                                        </a:solidFill>
                                        <a:latin typeface="Cambria Math" panose="02040503050406030204" pitchFamily="18" charset="0"/>
                                      </a:rPr>
                                    </m:ctrlPr>
                                  </m:sSupPr>
                                  <m:e>
                                    <m:r>
                                      <a:rPr kumimoji="1" lang="en-US" altLang="ja-JP" sz="1200" b="0" i="1" smtClean="0">
                                        <a:solidFill>
                                          <a:schemeClr val="bg1"/>
                                        </a:solidFill>
                                        <a:latin typeface="Cambria Math" panose="02040503050406030204" pitchFamily="18" charset="0"/>
                                      </a:rPr>
                                      <m:t>(</m:t>
                                    </m:r>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𝑦</m:t>
                                        </m:r>
                                      </m:e>
                                      <m:sub>
                                        <m:r>
                                          <a:rPr kumimoji="1" lang="en-US" altLang="ja-JP" sz="1200" b="0" i="1" smtClean="0">
                                            <a:solidFill>
                                              <a:schemeClr val="bg1"/>
                                            </a:solidFill>
                                            <a:latin typeface="Cambria Math" panose="02040503050406030204" pitchFamily="18" charset="0"/>
                                          </a:rPr>
                                          <m:t>𝑖</m:t>
                                        </m:r>
                                      </m:sub>
                                    </m:sSub>
                                    <m:r>
                                      <a:rPr kumimoji="1" lang="en-US" altLang="ja-JP" sz="1200" b="0" i="1" smtClean="0">
                                        <a:solidFill>
                                          <a:schemeClr val="bg1"/>
                                        </a:solidFill>
                                        <a:latin typeface="Cambria Math" panose="02040503050406030204" pitchFamily="18" charset="0"/>
                                      </a:rPr>
                                      <m:t>−</m:t>
                                    </m:r>
                                    <m:sSub>
                                      <m:sSubPr>
                                        <m:ctrlPr>
                                          <a:rPr kumimoji="1" lang="en-US" altLang="ja-JP" sz="1200" i="1">
                                            <a:solidFill>
                                              <a:schemeClr val="bg1"/>
                                            </a:solidFill>
                                            <a:latin typeface="Cambria Math" panose="02040503050406030204" pitchFamily="18" charset="0"/>
                                          </a:rPr>
                                        </m:ctrlPr>
                                      </m:sSubPr>
                                      <m:e>
                                        <m:r>
                                          <m:rPr>
                                            <m:sty m:val="p"/>
                                          </m:rPr>
                                          <a:rPr kumimoji="1" lang="en-US" altLang="ja-JP" sz="1200" i="1" smtClean="0">
                                            <a:solidFill>
                                              <a:schemeClr val="bg1"/>
                                            </a:solidFill>
                                            <a:latin typeface="Cambria Math" panose="02040503050406030204" pitchFamily="18" charset="0"/>
                                          </a:rPr>
                                          <m:t>β</m:t>
                                        </m:r>
                                      </m:e>
                                      <m:sub>
                                        <m:r>
                                          <a:rPr kumimoji="1" lang="en-US" altLang="ja-JP" sz="1200" b="0" i="1" smtClean="0">
                                            <a:solidFill>
                                              <a:schemeClr val="bg1"/>
                                            </a:solidFill>
                                            <a:latin typeface="Cambria Math" panose="02040503050406030204" pitchFamily="18" charset="0"/>
                                          </a:rPr>
                                          <m:t>0</m:t>
                                        </m:r>
                                      </m:sub>
                                    </m:sSub>
                                    <m:r>
                                      <a:rPr kumimoji="1" lang="en-US" altLang="ja-JP" sz="1200" b="0" i="1" smtClean="0">
                                        <a:solidFill>
                                          <a:schemeClr val="bg1"/>
                                        </a:solidFill>
                                        <a:latin typeface="Cambria Math" panose="02040503050406030204" pitchFamily="18" charset="0"/>
                                      </a:rPr>
                                      <m:t>−</m:t>
                                    </m:r>
                                    <m:sSubSup>
                                      <m:sSubSupPr>
                                        <m:ctrlPr>
                                          <a:rPr kumimoji="1" lang="en-US" altLang="ja-JP" sz="1200" b="0" i="1" smtClean="0">
                                            <a:solidFill>
                                              <a:schemeClr val="bg1"/>
                                            </a:solidFill>
                                            <a:latin typeface="Cambria Math" panose="02040503050406030204" pitchFamily="18" charset="0"/>
                                          </a:rPr>
                                        </m:ctrlPr>
                                      </m:sSubSupPr>
                                      <m:e>
                                        <m:r>
                                          <a:rPr kumimoji="1" lang="en-US" altLang="ja-JP" sz="1200" b="0" i="1" smtClean="0">
                                            <a:solidFill>
                                              <a:schemeClr val="bg1"/>
                                            </a:solidFill>
                                            <a:latin typeface="Cambria Math" panose="02040503050406030204" pitchFamily="18" charset="0"/>
                                          </a:rPr>
                                          <m:t>𝑥</m:t>
                                        </m:r>
                                      </m:e>
                                      <m:sub>
                                        <m:r>
                                          <a:rPr kumimoji="1" lang="en-US" altLang="ja-JP" sz="1200" b="0" i="1" smtClean="0">
                                            <a:solidFill>
                                              <a:schemeClr val="bg1"/>
                                            </a:solidFill>
                                            <a:latin typeface="Cambria Math" panose="02040503050406030204" pitchFamily="18" charset="0"/>
                                          </a:rPr>
                                          <m:t>𝑖</m:t>
                                        </m:r>
                                      </m:sub>
                                      <m:sup>
                                        <m:r>
                                          <a:rPr kumimoji="1" lang="en-US" altLang="ja-JP" sz="1200" b="0" i="1" smtClean="0">
                                            <a:solidFill>
                                              <a:schemeClr val="bg1"/>
                                            </a:solidFill>
                                            <a:latin typeface="Cambria Math" panose="02040503050406030204" pitchFamily="18" charset="0"/>
                                          </a:rPr>
                                          <m:t>𝑇</m:t>
                                        </m:r>
                                      </m:sup>
                                    </m:sSubSup>
                                    <m:r>
                                      <m:rPr>
                                        <m:sty m:val="p"/>
                                      </m:rPr>
                                      <a:rPr kumimoji="1" lang="en-US" altLang="ja-JP" sz="1200" i="1">
                                        <a:solidFill>
                                          <a:schemeClr val="bg1"/>
                                        </a:solidFill>
                                        <a:latin typeface="Cambria Math" panose="02040503050406030204" pitchFamily="18" charset="0"/>
                                      </a:rPr>
                                      <m:t>β</m:t>
                                    </m:r>
                                    <m:r>
                                      <a:rPr kumimoji="1" lang="en-US" altLang="ja-JP" sz="1200" b="0" i="1" smtClean="0">
                                        <a:solidFill>
                                          <a:schemeClr val="bg1"/>
                                        </a:solidFill>
                                        <a:latin typeface="Cambria Math" panose="02040503050406030204" pitchFamily="18" charset="0"/>
                                      </a:rPr>
                                      <m:t>)</m:t>
                                    </m:r>
                                  </m:e>
                                  <m:sup>
                                    <m:r>
                                      <a:rPr kumimoji="1" lang="en-US" altLang="ja-JP" sz="1200" b="0" i="1" smtClean="0">
                                        <a:solidFill>
                                          <a:schemeClr val="bg1"/>
                                        </a:solidFill>
                                        <a:latin typeface="Cambria Math" panose="02040503050406030204" pitchFamily="18" charset="0"/>
                                      </a:rPr>
                                      <m:t>2</m:t>
                                    </m:r>
                                  </m:sup>
                                </m:sSup>
                                <m:r>
                                  <a:rPr kumimoji="1" lang="en-US" altLang="ja-JP" sz="1200" b="0" i="1" smtClean="0">
                                    <a:solidFill>
                                      <a:schemeClr val="bg1"/>
                                    </a:solidFill>
                                    <a:latin typeface="Cambria Math" panose="02040503050406030204" pitchFamily="18" charset="0"/>
                                  </a:rPr>
                                  <m:t>+ </m:t>
                                </m:r>
                                <m:r>
                                  <m:rPr>
                                    <m:sty m:val="p"/>
                                  </m:rPr>
                                  <a:rPr kumimoji="1" lang="en-US" altLang="ja-JP" sz="1200" i="1">
                                    <a:solidFill>
                                      <a:schemeClr val="bg1"/>
                                    </a:solidFill>
                                    <a:latin typeface="Cambria Math" panose="02040503050406030204" pitchFamily="18" charset="0"/>
                                  </a:rPr>
                                  <m:t>λ</m:t>
                                </m:r>
                                <m:sSub>
                                  <m:sSubPr>
                                    <m:ctrlPr>
                                      <a:rPr kumimoji="1" lang="en-US" altLang="ja-JP" sz="120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𝑃</m:t>
                                    </m:r>
                                  </m:e>
                                  <m:sub>
                                    <m:r>
                                      <m:rPr>
                                        <m:sty m:val="p"/>
                                      </m:rPr>
                                      <a:rPr kumimoji="1" lang="en-US" altLang="ja-JP" sz="1200" i="1">
                                        <a:solidFill>
                                          <a:schemeClr val="bg1"/>
                                        </a:solidFill>
                                        <a:latin typeface="Cambria Math" panose="02040503050406030204" pitchFamily="18" charset="0"/>
                                      </a:rPr>
                                      <m:t>α</m:t>
                                    </m:r>
                                  </m:sub>
                                </m:sSub>
                                <m:r>
                                  <a:rPr kumimoji="1" lang="en-US" altLang="ja-JP" sz="1200" b="0" i="1" smtClean="0">
                                    <a:solidFill>
                                      <a:schemeClr val="bg1"/>
                                    </a:solidFill>
                                    <a:latin typeface="Cambria Math" panose="02040503050406030204" pitchFamily="18" charset="0"/>
                                  </a:rPr>
                                  <m:t>(</m:t>
                                </m:r>
                                <m:r>
                                  <m:rPr>
                                    <m:sty m:val="p"/>
                                  </m:rPr>
                                  <a:rPr kumimoji="1" lang="en-US" altLang="ja-JP" sz="1200" i="1">
                                    <a:solidFill>
                                      <a:schemeClr val="bg1"/>
                                    </a:solidFill>
                                    <a:latin typeface="Cambria Math" panose="02040503050406030204" pitchFamily="18" charset="0"/>
                                  </a:rPr>
                                  <m:t>β</m:t>
                                </m:r>
                                <m:r>
                                  <a:rPr kumimoji="1" lang="en-US" altLang="ja-JP" sz="1200" b="0" i="1" smtClean="0">
                                    <a:solidFill>
                                      <a:schemeClr val="bg1"/>
                                    </a:solidFill>
                                    <a:latin typeface="Cambria Math" panose="02040503050406030204" pitchFamily="18" charset="0"/>
                                  </a:rPr>
                                  <m:t>)</m:t>
                                </m:r>
                              </m:e>
                            </m:nary>
                            <m:r>
                              <a:rPr kumimoji="1" lang="en-US" altLang="ja-JP" sz="1200" b="0" i="1" smtClean="0">
                                <a:solidFill>
                                  <a:schemeClr val="bg1"/>
                                </a:solidFill>
                                <a:latin typeface="Cambria Math" panose="02040503050406030204" pitchFamily="18" charset="0"/>
                              </a:rPr>
                              <m:t>, </m:t>
                            </m:r>
                            <m:r>
                              <a:rPr kumimoji="1" lang="en-US" altLang="ja-JP" sz="1200" b="0" i="1" smtClean="0">
                                <a:solidFill>
                                  <a:schemeClr val="bg1"/>
                                </a:solidFill>
                                <a:latin typeface="Cambria Math" panose="02040503050406030204" pitchFamily="18" charset="0"/>
                              </a:rPr>
                              <m:t>𝑤h𝑒𝑟𝑒</m:t>
                            </m:r>
                            <m:r>
                              <a:rPr kumimoji="1" lang="en-US" altLang="ja-JP" sz="1200" b="0" i="1" smtClean="0">
                                <a:solidFill>
                                  <a:schemeClr val="bg1"/>
                                </a:solidFill>
                                <a:latin typeface="Cambria Math" panose="02040503050406030204" pitchFamily="18" charset="0"/>
                              </a:rPr>
                              <m:t> </m:t>
                            </m:r>
                            <m:sSub>
                              <m:sSubPr>
                                <m:ctrlPr>
                                  <a:rPr kumimoji="1" lang="en-US" altLang="ja-JP" sz="1200" b="0" i="1" smtClean="0">
                                    <a:solidFill>
                                      <a:schemeClr val="bg1"/>
                                    </a:solidFill>
                                    <a:latin typeface="Cambria Math" panose="02040503050406030204" pitchFamily="18" charset="0"/>
                                  </a:rPr>
                                </m:ctrlPr>
                              </m:sSubPr>
                              <m:e>
                                <m:r>
                                  <a:rPr kumimoji="1" lang="en-US" altLang="ja-JP" sz="1200" b="0" i="1" smtClean="0">
                                    <a:solidFill>
                                      <a:schemeClr val="bg1"/>
                                    </a:solidFill>
                                    <a:latin typeface="Cambria Math" panose="02040503050406030204" pitchFamily="18" charset="0"/>
                                  </a:rPr>
                                  <m:t>𝑃</m:t>
                                </m:r>
                              </m:e>
                              <m:sub>
                                <m:r>
                                  <a:rPr kumimoji="1" lang="en-US" altLang="ja-JP" sz="1200" i="1">
                                    <a:solidFill>
                                      <a:schemeClr val="bg1"/>
                                    </a:solidFill>
                                    <a:latin typeface="Cambria Math" panose="02040503050406030204" pitchFamily="18" charset="0"/>
                                    <a:ea typeface="Cambria Math" panose="02040503050406030204" pitchFamily="18" charset="0"/>
                                  </a:rPr>
                                  <m:t>𝛼</m:t>
                                </m:r>
                              </m:sub>
                            </m:sSub>
                            <m:d>
                              <m:dPr>
                                <m:ctrlPr>
                                  <a:rPr kumimoji="1" lang="en-US" altLang="ja-JP" sz="1200" b="0" i="1" smtClean="0">
                                    <a:solidFill>
                                      <a:schemeClr val="bg1"/>
                                    </a:solidFill>
                                    <a:latin typeface="Cambria Math" panose="02040503050406030204" pitchFamily="18" charset="0"/>
                                  </a:rPr>
                                </m:ctrlPr>
                              </m:dPr>
                              <m:e>
                                <m:r>
                                  <m:rPr>
                                    <m:sty m:val="p"/>
                                  </m:rPr>
                                  <a:rPr kumimoji="1" lang="en-US" altLang="ja-JP" sz="1200" i="1">
                                    <a:solidFill>
                                      <a:schemeClr val="bg1"/>
                                    </a:solidFill>
                                    <a:latin typeface="Cambria Math" panose="02040503050406030204" pitchFamily="18" charset="0"/>
                                  </a:rPr>
                                  <m:t>β</m:t>
                                </m:r>
                              </m:e>
                            </m:d>
                            <m:r>
                              <a:rPr kumimoji="1" lang="en-US" altLang="ja-JP" sz="1200" b="0" i="1" smtClean="0">
                                <a:solidFill>
                                  <a:schemeClr val="bg1"/>
                                </a:solidFill>
                                <a:latin typeface="Cambria Math" panose="02040503050406030204" pitchFamily="18" charset="0"/>
                              </a:rPr>
                              <m:t>=</m:t>
                            </m:r>
                            <m:d>
                              <m:dPr>
                                <m:ctrlPr>
                                  <a:rPr kumimoji="1" lang="en-US" altLang="ja-JP" sz="1200" b="0" i="1" smtClean="0">
                                    <a:solidFill>
                                      <a:schemeClr val="bg1"/>
                                    </a:solidFill>
                                    <a:latin typeface="Cambria Math" panose="02040503050406030204" pitchFamily="18" charset="0"/>
                                  </a:rPr>
                                </m:ctrlPr>
                              </m:dPr>
                              <m:e>
                                <m:r>
                                  <a:rPr kumimoji="1" lang="en-US" altLang="ja-JP" sz="1200" b="0" i="1" smtClean="0">
                                    <a:solidFill>
                                      <a:schemeClr val="bg1"/>
                                    </a:solidFill>
                                    <a:latin typeface="Cambria Math" panose="02040503050406030204" pitchFamily="18" charset="0"/>
                                  </a:rPr>
                                  <m:t>1−</m:t>
                                </m:r>
                                <m:r>
                                  <a:rPr kumimoji="1" lang="ja-JP" altLang="en-US" sz="1200" b="0" i="1" smtClean="0">
                                    <a:solidFill>
                                      <a:schemeClr val="bg1"/>
                                    </a:solidFill>
                                    <a:latin typeface="Cambria Math" panose="02040503050406030204" pitchFamily="18" charset="0"/>
                                  </a:rPr>
                                  <m:t>𝛼</m:t>
                                </m:r>
                              </m:e>
                            </m:d>
                            <m:f>
                              <m:fPr>
                                <m:ctrlPr>
                                  <a:rPr kumimoji="1" lang="en-US" altLang="ja-JP" sz="1200" b="0" i="1" smtClean="0">
                                    <a:solidFill>
                                      <a:schemeClr val="bg1"/>
                                    </a:solidFill>
                                    <a:latin typeface="Cambria Math" panose="02040503050406030204" pitchFamily="18" charset="0"/>
                                  </a:rPr>
                                </m:ctrlPr>
                              </m:fPr>
                              <m:num>
                                <m:r>
                                  <a:rPr kumimoji="1" lang="en-US" altLang="ja-JP" sz="1200" b="0" i="1" smtClean="0">
                                    <a:solidFill>
                                      <a:schemeClr val="bg1"/>
                                    </a:solidFill>
                                    <a:latin typeface="Cambria Math" panose="02040503050406030204" pitchFamily="18" charset="0"/>
                                  </a:rPr>
                                  <m:t>1</m:t>
                                </m:r>
                              </m:num>
                              <m:den>
                                <m:r>
                                  <a:rPr kumimoji="1" lang="en-US" altLang="ja-JP" sz="1200" b="0" i="1" smtClean="0">
                                    <a:solidFill>
                                      <a:schemeClr val="bg1"/>
                                    </a:solidFill>
                                    <a:latin typeface="Cambria Math" panose="02040503050406030204" pitchFamily="18" charset="0"/>
                                  </a:rPr>
                                  <m:t>2</m:t>
                                </m:r>
                              </m:den>
                            </m:f>
                            <m:sSubSup>
                              <m:sSubSupPr>
                                <m:ctrlPr>
                                  <a:rPr kumimoji="1" lang="en-US" altLang="ja-JP" sz="1200" i="1" smtClean="0">
                                    <a:solidFill>
                                      <a:schemeClr val="bg1"/>
                                    </a:solidFill>
                                    <a:latin typeface="Cambria Math" panose="02040503050406030204" pitchFamily="18" charset="0"/>
                                  </a:rPr>
                                </m:ctrlPr>
                              </m:sSubSupPr>
                              <m:e>
                                <m:d>
                                  <m:dPr>
                                    <m:begChr m:val="‖"/>
                                    <m:endChr m:val="‖"/>
                                    <m:ctrlPr>
                                      <a:rPr kumimoji="1" lang="en-US" altLang="ja-JP" sz="1200" i="1">
                                        <a:solidFill>
                                          <a:schemeClr val="bg1"/>
                                        </a:solidFill>
                                        <a:latin typeface="Cambria Math" panose="02040503050406030204" pitchFamily="18" charset="0"/>
                                      </a:rPr>
                                    </m:ctrlPr>
                                  </m:dPr>
                                  <m:e>
                                    <m:r>
                                      <a:rPr kumimoji="1" lang="ja-JP" altLang="en-US" sz="1200" i="1">
                                        <a:solidFill>
                                          <a:schemeClr val="bg1"/>
                                        </a:solidFill>
                                        <a:latin typeface="Cambria Math" panose="02040503050406030204" pitchFamily="18" charset="0"/>
                                      </a:rPr>
                                      <m:t>𝛽</m:t>
                                    </m:r>
                                  </m:e>
                                </m:d>
                              </m:e>
                              <m:sub>
                                <m:r>
                                  <a:rPr kumimoji="1" lang="en-US" altLang="ja-JP" sz="1200" b="0" i="1" smtClean="0">
                                    <a:solidFill>
                                      <a:schemeClr val="bg1"/>
                                    </a:solidFill>
                                    <a:latin typeface="Cambria Math" panose="02040503050406030204" pitchFamily="18" charset="0"/>
                                  </a:rPr>
                                  <m:t>𝑙</m:t>
                                </m:r>
                                <m:r>
                                  <a:rPr kumimoji="1" lang="en-US" altLang="ja-JP" sz="1200" b="0" i="1" baseline="-25000" smtClean="0">
                                    <a:solidFill>
                                      <a:schemeClr val="bg1"/>
                                    </a:solidFill>
                                    <a:latin typeface="Cambria Math" panose="02040503050406030204" pitchFamily="18" charset="0"/>
                                  </a:rPr>
                                  <m:t>2</m:t>
                                </m:r>
                              </m:sub>
                              <m:sup>
                                <m:r>
                                  <a:rPr kumimoji="1" lang="en-US" altLang="ja-JP" sz="1200" b="0" i="1" smtClean="0">
                                    <a:solidFill>
                                      <a:schemeClr val="bg1"/>
                                    </a:solidFill>
                                    <a:latin typeface="Cambria Math" panose="02040503050406030204" pitchFamily="18" charset="0"/>
                                  </a:rPr>
                                  <m:t>2</m:t>
                                </m:r>
                              </m:sup>
                            </m:sSubSup>
                            <m:r>
                              <a:rPr kumimoji="1" lang="en-US" altLang="ja-JP" sz="1200" b="0" i="1" smtClean="0">
                                <a:solidFill>
                                  <a:schemeClr val="bg1"/>
                                </a:solidFill>
                                <a:latin typeface="Cambria Math" panose="02040503050406030204" pitchFamily="18" charset="0"/>
                              </a:rPr>
                              <m:t>+ </m:t>
                            </m:r>
                            <m:r>
                              <a:rPr kumimoji="1" lang="ja-JP" altLang="en-US" sz="1200" b="0" i="1" smtClean="0">
                                <a:solidFill>
                                  <a:schemeClr val="bg1"/>
                                </a:solidFill>
                                <a:latin typeface="Cambria Math" panose="02040503050406030204" pitchFamily="18" charset="0"/>
                              </a:rPr>
                              <m:t>𝛼</m:t>
                            </m:r>
                            <m:sSub>
                              <m:sSubPr>
                                <m:ctrlPr>
                                  <a:rPr kumimoji="1" lang="en-US" altLang="ja-JP" sz="1200" b="0" i="1" smtClean="0">
                                    <a:solidFill>
                                      <a:schemeClr val="bg1"/>
                                    </a:solidFill>
                                    <a:latin typeface="Cambria Math" panose="02040503050406030204" pitchFamily="18" charset="0"/>
                                  </a:rPr>
                                </m:ctrlPr>
                              </m:sSubPr>
                              <m:e>
                                <m:d>
                                  <m:dPr>
                                    <m:begChr m:val="‖"/>
                                    <m:endChr m:val="‖"/>
                                    <m:ctrlPr>
                                      <a:rPr kumimoji="1" lang="en-US" altLang="ja-JP" sz="1200" i="1">
                                        <a:solidFill>
                                          <a:schemeClr val="bg1"/>
                                        </a:solidFill>
                                        <a:latin typeface="Cambria Math" panose="02040503050406030204" pitchFamily="18" charset="0"/>
                                      </a:rPr>
                                    </m:ctrlPr>
                                  </m:dPr>
                                  <m:e>
                                    <m:r>
                                      <m:rPr>
                                        <m:sty m:val="p"/>
                                      </m:rPr>
                                      <a:rPr kumimoji="1" lang="en-US" altLang="ja-JP" sz="1200" i="1">
                                        <a:solidFill>
                                          <a:schemeClr val="bg1"/>
                                        </a:solidFill>
                                        <a:latin typeface="Cambria Math" panose="02040503050406030204" pitchFamily="18" charset="0"/>
                                      </a:rPr>
                                      <m:t>β</m:t>
                                    </m:r>
                                  </m:e>
                                </m:d>
                              </m:e>
                              <m:sub>
                                <m:r>
                                  <a:rPr kumimoji="1" lang="en-US" altLang="ja-JP" sz="1200" b="0" i="1" smtClean="0">
                                    <a:solidFill>
                                      <a:schemeClr val="bg1"/>
                                    </a:solidFill>
                                    <a:latin typeface="Cambria Math" panose="02040503050406030204" pitchFamily="18" charset="0"/>
                                  </a:rPr>
                                  <m:t>𝑙</m:t>
                                </m:r>
                                <m:r>
                                  <a:rPr kumimoji="1" lang="en-US" altLang="ja-JP" sz="1200" b="0" i="1" baseline="-25000" smtClean="0">
                                    <a:solidFill>
                                      <a:schemeClr val="bg1"/>
                                    </a:solidFill>
                                    <a:latin typeface="Cambria Math" panose="02040503050406030204" pitchFamily="18" charset="0"/>
                                  </a:rPr>
                                  <m:t>2</m:t>
                                </m:r>
                              </m:sub>
                            </m:sSub>
                          </m:e>
                        </m:d>
                      </m:e>
                    </m:func>
                  </m:oMath>
                </a14:m>
                <a:endParaRPr kumimoji="1" lang="ja-JP" altLang="en-US" sz="1200" dirty="0" err="1" smtClean="0">
                  <a:solidFill>
                    <a:schemeClr val="bg1"/>
                  </a:solidFill>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196242" y="2841210"/>
                <a:ext cx="6120137" cy="244106"/>
              </a:xfrm>
              <a:prstGeom prst="rect">
                <a:avLst/>
              </a:prstGeom>
              <a:blipFill rotWithShape="0">
                <a:blip r:embed="rId2"/>
                <a:stretch>
                  <a:fillRect l="-996" t="-122500" b="-18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41778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lang="en-US" altLang="ja-JP" dirty="0"/>
              <a:t>9</a:t>
            </a:r>
            <a:r>
              <a:rPr kumimoji="1" lang="en-US" altLang="ja-JP" dirty="0" smtClean="0"/>
              <a:t>.1</a:t>
            </a:r>
            <a:r>
              <a:rPr kumimoji="1" lang="ja-JP" altLang="en-US" dirty="0" smtClean="0"/>
              <a:t>　正則化と縮小（シュリンケージ）</a:t>
            </a:r>
            <a:r>
              <a:rPr kumimoji="1" lang="en-US" altLang="ja-JP" dirty="0" smtClean="0"/>
              <a:t/>
            </a:r>
            <a:br>
              <a:rPr kumimoji="1" lang="en-US" altLang="ja-JP" dirty="0" smtClean="0"/>
            </a:br>
            <a:r>
              <a:rPr kumimoji="1" lang="en-US" altLang="ja-JP" sz="2000" dirty="0" smtClean="0"/>
              <a:t>Elastic Net</a:t>
            </a:r>
            <a:endParaRPr kumimoji="1" lang="ja-JP" altLang="en-US" sz="2000" dirty="0"/>
          </a:p>
        </p:txBody>
      </p:sp>
      <p:sp>
        <p:nvSpPr>
          <p:cNvPr id="3" name="コンテンツ プレースホルダー 2"/>
          <p:cNvSpPr>
            <a:spLocks noGrp="1"/>
          </p:cNvSpPr>
          <p:nvPr>
            <p:ph idx="1"/>
          </p:nvPr>
        </p:nvSpPr>
        <p:spPr>
          <a:xfrm>
            <a:off x="445911" y="1425598"/>
            <a:ext cx="8229600" cy="4698977"/>
          </a:xfrm>
        </p:spPr>
        <p:txBody>
          <a:bodyPr/>
          <a:lstStyle/>
          <a:p>
            <a:r>
              <a:rPr lang="en-US" altLang="ja-JP" dirty="0" smtClean="0"/>
              <a:t>Elastic Net</a:t>
            </a:r>
          </a:p>
          <a:p>
            <a:pPr lvl="2"/>
            <a:endParaRPr lang="en-US" altLang="ja-JP" sz="1200" dirty="0"/>
          </a:p>
        </p:txBody>
      </p:sp>
      <p:sp>
        <p:nvSpPr>
          <p:cNvPr id="5" name="正方形/長方形 4"/>
          <p:cNvSpPr/>
          <p:nvPr/>
        </p:nvSpPr>
        <p:spPr>
          <a:xfrm>
            <a:off x="827088" y="1715909"/>
            <a:ext cx="7862887" cy="387209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smtClean="0">
                <a:solidFill>
                  <a:srgbClr val="0070C0"/>
                </a:solidFill>
                <a:latin typeface="EYInterstate Light" panose="02000506000000020004" pitchFamily="2" charset="0"/>
                <a:ea typeface="ＭＳ Ｐゴシック" panose="020B0600070205080204" pitchFamily="50" charset="-128"/>
              </a:rPr>
              <a:t>&gt;head (</a:t>
            </a:r>
            <a:r>
              <a:rPr kumimoji="1" lang="en-US" altLang="ja-JP" sz="1000" dirty="0" err="1" smtClean="0">
                <a:solidFill>
                  <a:srgbClr val="0070C0"/>
                </a:solidFill>
                <a:latin typeface="EYInterstate Light" panose="02000506000000020004" pitchFamily="2" charset="0"/>
                <a:ea typeface="ＭＳ Ｐゴシック" panose="020B0600070205080204" pitchFamily="50" charset="-128"/>
              </a:rPr>
              <a:t>testFrame</a:t>
            </a:r>
            <a:r>
              <a:rPr kumimoji="1" lang="en-US" altLang="ja-JP" sz="1000" dirty="0" smtClean="0">
                <a:solidFill>
                  <a:srgbClr val="0070C0"/>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First Second Third  Fourth   Fifth Sixth</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3     11     7   Alice  Edward     a</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2     4     13     6     Bob   Frank     b</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3     3     20     2 Charlie Georgia     a</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4     1     16     3   David    Hank     b</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5    10     15     7   Alice   Isaac     a</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6     5     19    10     Bob  Edward     b</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rgbClr val="0070C0"/>
                </a:solidFill>
                <a:latin typeface="EYInterstate Light" panose="02000506000000020004" pitchFamily="2" charset="0"/>
                <a:ea typeface="ＭＳ Ｐゴシック" panose="020B0600070205080204" pitchFamily="50" charset="-128"/>
              </a:rPr>
              <a:t>&gt; head (</a:t>
            </a:r>
            <a:r>
              <a:rPr kumimoji="1" lang="en-US" altLang="ja-JP" sz="1000" dirty="0" err="1">
                <a:solidFill>
                  <a:srgbClr val="0070C0"/>
                </a:solidFill>
                <a:latin typeface="EYInterstate Light" panose="02000506000000020004" pitchFamily="2" charset="0"/>
                <a:ea typeface="ＭＳ Ｐゴシック" panose="020B0600070205080204" pitchFamily="50" charset="-128"/>
              </a:rPr>
              <a:t>model.matrix</a:t>
            </a:r>
            <a:r>
              <a:rPr kumimoji="1" lang="en-US" altLang="ja-JP" sz="1000" dirty="0">
                <a:solidFill>
                  <a:srgbClr val="0070C0"/>
                </a:solidFill>
                <a:latin typeface="EYInterstate Light" panose="02000506000000020004" pitchFamily="2" charset="0"/>
                <a:ea typeface="ＭＳ Ｐゴシック" panose="020B0600070205080204" pitchFamily="50" charset="-128"/>
              </a:rPr>
              <a:t>(</a:t>
            </a:r>
            <a:r>
              <a:rPr kumimoji="1" lang="en-US" altLang="ja-JP" sz="1000" dirty="0" err="1">
                <a:solidFill>
                  <a:srgbClr val="0070C0"/>
                </a:solidFill>
                <a:latin typeface="EYInterstate Light" panose="02000506000000020004" pitchFamily="2" charset="0"/>
                <a:ea typeface="ＭＳ Ｐゴシック" panose="020B0600070205080204" pitchFamily="50" charset="-128"/>
              </a:rPr>
              <a:t>First~Second+Fourth+Fifth,testFrame</a:t>
            </a:r>
            <a:r>
              <a:rPr kumimoji="1" lang="en-US" altLang="ja-JP" sz="1000" dirty="0" smtClean="0">
                <a:solidFill>
                  <a:srgbClr val="0070C0"/>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(Intercept) Second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FourthBob</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FourthCharlie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FourthDavid</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Fifth.L</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Fifth.Q</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Fifth.C</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Fifth^4</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           1     11         0             0           0 -0.6324555  0.5345225 -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3.162278e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-01  0.1195229</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2           1     13         1             0           0 -0.3162278 -0.2672612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6.324555e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-01 -0.4780914</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3           1     20         0             1           0  0.0000000 -0.5345225 -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4.095972e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-16  0.7171372</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4           1     16         0             0           1  0.3162278 -0.2672612 -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6.324555e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-01 -0.4780914</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5           1     15         0             0           0  0.6324555  0.5345225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3.162278e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-01  0.1195229</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6           1     19         1             0           0 -0.6324555  0.5345225 -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3.162278e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-01  0.1195229</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Fourth</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は期待した通りに、その</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level</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の数より</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つ少ない列数の</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indicator</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変数へ変換されており、</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Fifth</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の方は最初は奇妙に見える。</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Levels</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より</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つ少ない列数にはなるが、その値は</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や</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ではない。</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Fifth</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ordered factor</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なので、</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000" dirty="0" err="1" smtClean="0">
                <a:solidFill>
                  <a:schemeClr val="bg1"/>
                </a:solidFill>
                <a:latin typeface="EYInterstate Light" panose="02000506000000020004" pitchFamily="2" charset="0"/>
                <a:ea typeface="ＭＳ Ｐゴシック" panose="020B0600070205080204" pitchFamily="50" charset="-128"/>
              </a:rPr>
              <a:t>つの</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level</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が他の</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level</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よりも大きいか小さいかになる。</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Factor</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に対して基準となる</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level</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に対する</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indicator</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変数を作成しないのは、線形モデルにおいて多重共線性を避けるために不可欠</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ただし、</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Elastic Net</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に対しては、予測因子行列をこの方法で設計するため、望ましくなく、</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model.matrix</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factor</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の全ての</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level</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に対する変数を返すことが可能だが、</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useful package</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の</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build.x</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関数を用いたコーディングが必要</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337887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lang="en-US" altLang="ja-JP" dirty="0"/>
              <a:t>9</a:t>
            </a:r>
            <a:r>
              <a:rPr kumimoji="1" lang="en-US" altLang="ja-JP" dirty="0" smtClean="0"/>
              <a:t>.1</a:t>
            </a:r>
            <a:r>
              <a:rPr kumimoji="1" lang="ja-JP" altLang="en-US" dirty="0" smtClean="0"/>
              <a:t>　正則化と縮小（シュリンケージ）</a:t>
            </a:r>
            <a:r>
              <a:rPr kumimoji="1" lang="en-US" altLang="ja-JP" dirty="0" smtClean="0"/>
              <a:t/>
            </a:r>
            <a:br>
              <a:rPr kumimoji="1" lang="en-US" altLang="ja-JP" dirty="0" smtClean="0"/>
            </a:br>
            <a:r>
              <a:rPr kumimoji="1" lang="en-US" altLang="ja-JP" sz="2000" dirty="0" smtClean="0"/>
              <a:t>Elastic Net</a:t>
            </a:r>
            <a:endParaRPr kumimoji="1" lang="ja-JP" altLang="en-US" sz="2000" dirty="0"/>
          </a:p>
        </p:txBody>
      </p:sp>
      <p:sp>
        <p:nvSpPr>
          <p:cNvPr id="3" name="コンテンツ プレースホルダー 2"/>
          <p:cNvSpPr>
            <a:spLocks noGrp="1"/>
          </p:cNvSpPr>
          <p:nvPr>
            <p:ph idx="1"/>
          </p:nvPr>
        </p:nvSpPr>
        <p:spPr>
          <a:xfrm>
            <a:off x="445911" y="1425598"/>
            <a:ext cx="8229600" cy="4698977"/>
          </a:xfrm>
        </p:spPr>
        <p:txBody>
          <a:bodyPr/>
          <a:lstStyle/>
          <a:p>
            <a:r>
              <a:rPr lang="en-US" altLang="ja-JP" dirty="0" smtClean="0"/>
              <a:t>Elastic Net</a:t>
            </a:r>
          </a:p>
          <a:p>
            <a:pPr lvl="2"/>
            <a:endParaRPr lang="en-US" altLang="ja-JP" sz="1200" dirty="0"/>
          </a:p>
        </p:txBody>
      </p:sp>
      <p:sp>
        <p:nvSpPr>
          <p:cNvPr id="5" name="正方形/長方形 4"/>
          <p:cNvSpPr/>
          <p:nvPr/>
        </p:nvSpPr>
        <p:spPr>
          <a:xfrm>
            <a:off x="827088" y="1715909"/>
            <a:ext cx="7862887" cy="387209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000" dirty="0">
                <a:solidFill>
                  <a:srgbClr val="2C973E"/>
                </a:solidFill>
                <a:latin typeface="EYInterstate Light" panose="02000506000000020004" pitchFamily="2" charset="0"/>
                <a:ea typeface="ＭＳ Ｐゴシック" panose="020B0600070205080204" pitchFamily="50" charset="-128"/>
              </a:rPr>
              <a:t>use levels for all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variables</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　常に全ての</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level</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を使う</a:t>
            </a:r>
            <a:endParaRPr kumimoji="1" lang="en-US" altLang="ja-JP" sz="10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&gt; require(useful)</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&gt; head(</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build.x</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First~Second+Fourth+Fifth</a:t>
            </a:r>
            <a:r>
              <a:rPr kumimoji="1" lang="en-US" altLang="ja-JP" sz="10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testFrame</a:t>
            </a:r>
            <a:r>
              <a:rPr kumimoji="1" lang="en-US" altLang="ja-JP" sz="1000" dirty="0">
                <a:solidFill>
                  <a:schemeClr val="bg1"/>
                </a:solidFill>
                <a:latin typeface="EYInterstate Light" panose="02000506000000020004" pitchFamily="2" charset="0"/>
                <a:ea typeface="ＭＳ Ｐゴシック" panose="020B0600070205080204" pitchFamily="50" charset="-128"/>
              </a:rPr>
              <a:t>, contrasts=FALSE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(Intercept) Second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FourthAlice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FourthBob</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FourthCharlie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FourthDavid</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FifthEdward</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FifthFrank</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FifthGeorgia</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FifthHank</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FifthIsaac</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1           1     11           1         0             0           0           1          0            0         0          0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2           1     13           0         1             0           0           0          1            0         0          0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3           1     20           0         0             1           0           0          0            1         0          0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4           1     16           0         0             0           1           0          0            0         1          0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5           1     15           1         0             0           0           0          0            0         0          1</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6           1     19           0         1             0           0           1          0            0         0          0</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 Use levels only for Fourth variable</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Fourth</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に対してだけ全ての</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level</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を使う</a:t>
            </a:r>
            <a:endParaRPr kumimoji="1" lang="en-US" altLang="ja-JP" sz="10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a:solidFill>
                  <a:schemeClr val="bg1"/>
                </a:solidFill>
                <a:latin typeface="EYInterstate Light" panose="02000506000000020004" pitchFamily="2" charset="0"/>
                <a:ea typeface="ＭＳ Ｐゴシック" panose="020B0600070205080204" pitchFamily="50" charset="-128"/>
              </a:rPr>
              <a:t>head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build.x</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First~Second+Fourth+Fifth</a:t>
            </a:r>
            <a:r>
              <a:rPr kumimoji="1" lang="en-US" altLang="ja-JP" sz="1000" dirty="0">
                <a:solidFill>
                  <a:schemeClr val="bg1"/>
                </a:solidFill>
                <a:latin typeface="EYInterstate Light" panose="02000506000000020004" pitchFamily="2" charset="0"/>
                <a:ea typeface="ＭＳ Ｐゴシック" panose="020B0600070205080204" pitchFamily="50" charset="-128"/>
              </a:rPr>
              <a:t>, data=</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testFrame</a:t>
            </a:r>
            <a:r>
              <a:rPr kumimoji="1" lang="en-US" altLang="ja-JP" sz="1000" dirty="0">
                <a:solidFill>
                  <a:schemeClr val="bg1"/>
                </a:solidFill>
                <a:latin typeface="EYInterstate Light" panose="02000506000000020004" pitchFamily="2" charset="0"/>
                <a:ea typeface="ＭＳ Ｐゴシック" panose="020B0600070205080204" pitchFamily="50" charset="-128"/>
              </a:rPr>
              <a:t>, contrasts=c(</a:t>
            </a:r>
            <a:r>
              <a:rPr kumimoji="1" lang="en-US" altLang="ja-JP" sz="1000" dirty="0">
                <a:solidFill>
                  <a:srgbClr val="0070C0"/>
                </a:solidFill>
                <a:latin typeface="EYInterstate Light" panose="02000506000000020004" pitchFamily="2" charset="0"/>
                <a:ea typeface="ＭＳ Ｐゴシック" panose="020B0600070205080204" pitchFamily="50" charset="-128"/>
              </a:rPr>
              <a:t>Fourth=</a:t>
            </a:r>
            <a:r>
              <a:rPr kumimoji="1" lang="en-US" altLang="ja-JP" sz="1000" dirty="0" err="1">
                <a:solidFill>
                  <a:srgbClr val="0070C0"/>
                </a:solidFill>
                <a:latin typeface="EYInterstate Light" panose="02000506000000020004" pitchFamily="2" charset="0"/>
                <a:ea typeface="ＭＳ Ｐゴシック" panose="020B0600070205080204" pitchFamily="50" charset="-128"/>
              </a:rPr>
              <a:t>FALSE,Fifth</a:t>
            </a:r>
            <a:r>
              <a:rPr kumimoji="1" lang="en-US" altLang="ja-JP" sz="1000" dirty="0">
                <a:solidFill>
                  <a:srgbClr val="0070C0"/>
                </a:solidFill>
                <a:latin typeface="EYInterstate Light" panose="02000506000000020004" pitchFamily="2" charset="0"/>
                <a:ea typeface="ＭＳ Ｐゴシック" panose="020B0600070205080204" pitchFamily="50" charset="-128"/>
              </a:rPr>
              <a:t>=TRUE</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(Intercept) Second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FourthAlice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FourthBob</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FourthCharlie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FourthDavid</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Fifth.L</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Fifth.Q</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Fifth^4</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a:pP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000" dirty="0">
                <a:solidFill>
                  <a:schemeClr val="bg1"/>
                </a:solidFill>
                <a:latin typeface="EYInterstate Light" panose="02000506000000020004" pitchFamily="2" charset="0"/>
                <a:ea typeface="ＭＳ Ｐゴシック" panose="020B0600070205080204" pitchFamily="50" charset="-128"/>
              </a:rPr>
              <a:t>11           1         0             0           0 -0.6324555  0.5345225 -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3.162278e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0.1195229</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2"/>
            </a:pP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000" dirty="0">
                <a:solidFill>
                  <a:schemeClr val="bg1"/>
                </a:solidFill>
                <a:latin typeface="EYInterstate Light" panose="02000506000000020004" pitchFamily="2" charset="0"/>
                <a:ea typeface="ＭＳ Ｐゴシック" panose="020B0600070205080204" pitchFamily="50" charset="-128"/>
              </a:rPr>
              <a:t>13           0         1             0           0 -0.3162278 -0.2672612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6.324555e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0.4780914</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3"/>
            </a:pP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000" dirty="0">
                <a:solidFill>
                  <a:schemeClr val="bg1"/>
                </a:solidFill>
                <a:latin typeface="EYInterstate Light" panose="02000506000000020004" pitchFamily="2" charset="0"/>
                <a:ea typeface="ＭＳ Ｐゴシック" panose="020B0600070205080204" pitchFamily="50" charset="-128"/>
              </a:rPr>
              <a:t>20           0         0             1           0  0.0000000 -0.5345225 -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4.095972e</a:t>
            </a:r>
            <a:r>
              <a:rPr kumimoji="1" lang="en-US" altLang="ja-JP" sz="1000" dirty="0">
                <a:solidFill>
                  <a:schemeClr val="bg1"/>
                </a:solidFill>
                <a:latin typeface="EYInterstate Light" panose="02000506000000020004" pitchFamily="2" charset="0"/>
                <a:ea typeface="ＭＳ Ｐゴシック" panose="020B0600070205080204" pitchFamily="50" charset="-128"/>
              </a:rPr>
              <a:t>-16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0.7171372</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4"/>
            </a:pP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000" dirty="0">
                <a:solidFill>
                  <a:schemeClr val="bg1"/>
                </a:solidFill>
                <a:latin typeface="EYInterstate Light" panose="02000506000000020004" pitchFamily="2" charset="0"/>
                <a:ea typeface="ＭＳ Ｐゴシック" panose="020B0600070205080204" pitchFamily="50" charset="-128"/>
              </a:rPr>
              <a:t>16           0         0             0           1  0.3162278 -0.2672612 -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6.324555e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0.4780914</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5"/>
            </a:pP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000" dirty="0">
                <a:solidFill>
                  <a:schemeClr val="bg1"/>
                </a:solidFill>
                <a:latin typeface="EYInterstate Light" panose="02000506000000020004" pitchFamily="2" charset="0"/>
                <a:ea typeface="ＭＳ Ｐゴシック" panose="020B0600070205080204" pitchFamily="50" charset="-128"/>
              </a:rPr>
              <a:t>15           1         0             0           0  0.6324555  0.5345225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3.162278e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0.1195229</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6"/>
            </a:pP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     </a:t>
            </a:r>
            <a:r>
              <a:rPr kumimoji="1" lang="en-US" altLang="ja-JP" sz="1000" dirty="0">
                <a:solidFill>
                  <a:schemeClr val="bg1"/>
                </a:solidFill>
                <a:latin typeface="EYInterstate Light" panose="02000506000000020004" pitchFamily="2" charset="0"/>
                <a:ea typeface="ＭＳ Ｐゴシック" panose="020B0600070205080204" pitchFamily="50" charset="-128"/>
              </a:rPr>
              <a:t>19           0         1             0           0 -0.6324555  0.5345225 -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3.162278e</a:t>
            </a:r>
            <a:r>
              <a:rPr kumimoji="1" lang="en-US" altLang="ja-JP" sz="1000" dirty="0">
                <a:solidFill>
                  <a:schemeClr val="bg1"/>
                </a:solidFill>
                <a:latin typeface="EYInterstate Light" panose="02000506000000020004" pitchFamily="2" charset="0"/>
                <a:ea typeface="ＭＳ Ｐゴシック" panose="020B0600070205080204" pitchFamily="50" charset="-128"/>
              </a:rPr>
              <a:t>-01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0.1195229</a:t>
            </a:r>
          </a:p>
          <a:p>
            <a:endParaRPr kumimoji="1" lang="en-US" altLang="ja-JP" sz="10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 </a:t>
            </a:r>
            <a:r>
              <a:rPr kumimoji="1" lang="en-US" altLang="ja-JP" sz="1000" dirty="0" err="1" smtClean="0">
                <a:solidFill>
                  <a:srgbClr val="2C973E"/>
                </a:solidFill>
                <a:latin typeface="EYInterstate Light" panose="02000506000000020004" pitchFamily="2" charset="0"/>
                <a:ea typeface="ＭＳ Ｐゴシック" panose="020B0600070205080204" pitchFamily="50" charset="-128"/>
              </a:rPr>
              <a:t>acs</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に対して適切に</a:t>
            </a:r>
            <a:r>
              <a:rPr kumimoji="1" lang="en-US" altLang="ja-JP" sz="1000" dirty="0" err="1" smtClean="0">
                <a:solidFill>
                  <a:srgbClr val="2C973E"/>
                </a:solidFill>
                <a:latin typeface="EYInterstate Light" panose="02000506000000020004" pitchFamily="2" charset="0"/>
                <a:ea typeface="ＭＳ Ｐゴシック" panose="020B0600070205080204" pitchFamily="50" charset="-128"/>
              </a:rPr>
              <a:t>build.x</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を使用すれば</a:t>
            </a:r>
            <a:r>
              <a:rPr kumimoji="1" lang="en-US" altLang="ja-JP" sz="1000" dirty="0" err="1" smtClean="0">
                <a:solidFill>
                  <a:srgbClr val="2C973E"/>
                </a:solidFill>
                <a:latin typeface="EYInterstate Light" panose="02000506000000020004" pitchFamily="2" charset="0"/>
                <a:ea typeface="ＭＳ Ｐゴシック" panose="020B0600070205080204" pitchFamily="50" charset="-128"/>
              </a:rPr>
              <a:t>glmnet</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の入力に使う予測因子行列が作成できる</a:t>
            </a:r>
            <a:endParaRPr kumimoji="1" lang="en-US" altLang="ja-JP" sz="10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Matrix</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を作成するために</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formula</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を使用してモデルを記述する</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 </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smtClean="0">
              <a:solidFill>
                <a:srgbClr val="2C973E"/>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03415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19.1</a:t>
            </a:r>
            <a:r>
              <a:rPr lang="ja-JP" altLang="en-US" dirty="0"/>
              <a:t>　正則化と縮小（シュリンケージ）</a:t>
            </a:r>
            <a:r>
              <a:rPr lang="en-US" altLang="ja-JP" dirty="0"/>
              <a:t/>
            </a:r>
            <a:br>
              <a:rPr lang="en-US" altLang="ja-JP" dirty="0"/>
            </a:br>
            <a:r>
              <a:rPr lang="en-US" altLang="ja-JP" sz="2000" dirty="0"/>
              <a:t>Elastic Net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Elastic Net</a:t>
            </a:r>
            <a:endParaRPr kumimoji="1" lang="ja-JP" altLang="en-US" dirty="0"/>
          </a:p>
        </p:txBody>
      </p:sp>
      <p:sp>
        <p:nvSpPr>
          <p:cNvPr id="4" name="正方形/長方形 3"/>
          <p:cNvSpPr/>
          <p:nvPr/>
        </p:nvSpPr>
        <p:spPr>
          <a:xfrm>
            <a:off x="827088" y="1715909"/>
            <a:ext cx="7862887" cy="387209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 generate income variable (binary) for logistic regression </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ロジスティック回帰のために</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2</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値の</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Income</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変数を作成</a:t>
            </a:r>
            <a:endParaRPr kumimoji="1" lang="en-US" altLang="ja-JP" sz="1000" dirty="0" smtClean="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acs$Income</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a:solidFill>
                  <a:schemeClr val="bg1"/>
                </a:solidFill>
                <a:latin typeface="EYInterstate Light" panose="02000506000000020004" pitchFamily="2" charset="0"/>
                <a:ea typeface="ＭＳ Ｐゴシック" panose="020B0600070205080204" pitchFamily="50" charset="-128"/>
              </a:rPr>
              <a:t>&lt;- with(</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FamilyIncome</a:t>
            </a:r>
            <a:r>
              <a:rPr kumimoji="1" lang="en-US" altLang="ja-JP" sz="1000" dirty="0">
                <a:solidFill>
                  <a:schemeClr val="bg1"/>
                </a:solidFill>
                <a:latin typeface="EYInterstate Light" panose="02000506000000020004" pitchFamily="2" charset="0"/>
                <a:ea typeface="ＭＳ Ｐゴシック" panose="020B0600070205080204" pitchFamily="50" charset="-128"/>
              </a:rPr>
              <a:t>&gt;=150000)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head(</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800" dirty="0">
                <a:solidFill>
                  <a:schemeClr val="bg1"/>
                </a:solidFill>
                <a:latin typeface="EYInterstate Light" panose="02000506000000020004" pitchFamily="2" charset="0"/>
                <a:ea typeface="ＭＳ Ｐゴシック" panose="020B0600070205080204" pitchFamily="50" charset="-128"/>
              </a:rPr>
              <a:t> Acres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FamilyIncome</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FamilyType</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NumPeople</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NumRooms</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NumUnits</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NumVehicles</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NumWorkers</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OwnRent</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1-10          </a:t>
            </a:r>
            <a:r>
              <a:rPr kumimoji="1" lang="en-US" altLang="ja-JP" sz="800" dirty="0">
                <a:solidFill>
                  <a:schemeClr val="bg1"/>
                </a:solidFill>
                <a:latin typeface="EYInterstate Light" panose="02000506000000020004" pitchFamily="2" charset="0"/>
                <a:ea typeface="ＭＳ Ｐゴシック" panose="020B0600070205080204" pitchFamily="50" charset="-128"/>
              </a:rPr>
              <a:t>150     Married           4           1         3        9 Single detached           1          0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Mortgage</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2"/>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1-10          </a:t>
            </a:r>
            <a:r>
              <a:rPr kumimoji="1" lang="en-US" altLang="ja-JP" sz="800" dirty="0">
                <a:solidFill>
                  <a:schemeClr val="bg1"/>
                </a:solidFill>
                <a:latin typeface="EYInterstate Light" panose="02000506000000020004" pitchFamily="2" charset="0"/>
                <a:ea typeface="ＭＳ Ｐゴシック" panose="020B0600070205080204" pitchFamily="50" charset="-128"/>
              </a:rPr>
              <a:t>180 Female Head           3           2         4        6 Single detached           2          0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Rented</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3"/>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1-10          </a:t>
            </a:r>
            <a:r>
              <a:rPr kumimoji="1" lang="en-US" altLang="ja-JP" sz="800" dirty="0">
                <a:solidFill>
                  <a:schemeClr val="bg1"/>
                </a:solidFill>
                <a:latin typeface="EYInterstate Light" panose="02000506000000020004" pitchFamily="2" charset="0"/>
                <a:ea typeface="ＭＳ Ｐゴシック" panose="020B0600070205080204" pitchFamily="50" charset="-128"/>
              </a:rPr>
              <a:t>280 Female Head           4           0         2        8 Single detached           3          1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Mortgage</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4"/>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1-10          </a:t>
            </a:r>
            <a:r>
              <a:rPr kumimoji="1" lang="en-US" altLang="ja-JP" sz="800" dirty="0">
                <a:solidFill>
                  <a:schemeClr val="bg1"/>
                </a:solidFill>
                <a:latin typeface="EYInterstate Light" panose="02000506000000020004" pitchFamily="2" charset="0"/>
                <a:ea typeface="ＭＳ Ｐゴシック" panose="020B0600070205080204" pitchFamily="50" charset="-128"/>
              </a:rPr>
              <a:t>330 Female Head           2           1         2        4 Single detached           1          0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Rented</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5"/>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1-10          </a:t>
            </a:r>
            <a:r>
              <a:rPr kumimoji="1" lang="en-US" altLang="ja-JP" sz="800" dirty="0">
                <a:solidFill>
                  <a:schemeClr val="bg1"/>
                </a:solidFill>
                <a:latin typeface="EYInterstate Light" panose="02000506000000020004" pitchFamily="2" charset="0"/>
                <a:ea typeface="ＭＳ Ｐゴシック" panose="020B0600070205080204" pitchFamily="50" charset="-128"/>
              </a:rPr>
              <a:t>330   Male Head           3           1         2        5 Single attached           1          0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Mortgage</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6"/>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1-10          </a:t>
            </a:r>
            <a:r>
              <a:rPr kumimoji="1" lang="en-US" altLang="ja-JP" sz="800" dirty="0">
                <a:solidFill>
                  <a:schemeClr val="bg1"/>
                </a:solidFill>
                <a:latin typeface="EYInterstate Light" panose="02000506000000020004" pitchFamily="2" charset="0"/>
                <a:ea typeface="ＭＳ Ｐゴシック" panose="020B0600070205080204" pitchFamily="50" charset="-128"/>
              </a:rPr>
              <a:t>480   Male Head           0           3         4        1 Single detached           0          0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Rented</a:t>
            </a:r>
          </a:p>
          <a:p>
            <a:pPr marL="228600" indent="-228600">
              <a:buAutoNum type="arabicPlain" startAt="6"/>
            </a:pP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YearBuilt</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HouseCosts</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ElectricBill</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FoodStamp</a:t>
            </a:r>
            <a:r>
              <a:rPr kumimoji="1" lang="en-US" altLang="ja-JP" sz="800" dirty="0">
                <a:solidFill>
                  <a:schemeClr val="bg1"/>
                </a:solidFill>
                <a:latin typeface="EYInterstate Light" panose="02000506000000020004" pitchFamily="2" charset="0"/>
                <a:ea typeface="ＭＳ Ｐゴシック" panose="020B0600070205080204" pitchFamily="50" charset="-128"/>
              </a:rPr>
              <a:t> </a:t>
            </a:r>
            <a:r>
              <a:rPr kumimoji="1" lang="en-US" altLang="ja-JP" sz="800" dirty="0" err="1">
                <a:solidFill>
                  <a:schemeClr val="bg1"/>
                </a:solidFill>
                <a:latin typeface="EYInterstate Light" panose="02000506000000020004" pitchFamily="2" charset="0"/>
                <a:ea typeface="ＭＳ Ｐゴシック" panose="020B0600070205080204" pitchFamily="50" charset="-128"/>
              </a:rPr>
              <a:t>HeatingFuel</a:t>
            </a:r>
            <a:r>
              <a:rPr kumimoji="1" lang="en-US" altLang="ja-JP" sz="800" dirty="0">
                <a:solidFill>
                  <a:schemeClr val="bg1"/>
                </a:solidFill>
                <a:latin typeface="EYInterstate Light" panose="02000506000000020004" pitchFamily="2" charset="0"/>
                <a:ea typeface="ＭＳ Ｐゴシック" panose="020B0600070205080204" pitchFamily="50" charset="-128"/>
              </a:rPr>
              <a:t> Insurance       Language Income</a:t>
            </a:r>
          </a:p>
          <a:p>
            <a:pPr marL="228600" indent="-228600">
              <a:buAutoNum type="arabicPlain"/>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1950-1959       </a:t>
            </a:r>
            <a:r>
              <a:rPr kumimoji="1" lang="en-US" altLang="ja-JP" sz="800" dirty="0">
                <a:solidFill>
                  <a:schemeClr val="bg1"/>
                </a:solidFill>
                <a:latin typeface="EYInterstate Light" panose="02000506000000020004" pitchFamily="2" charset="0"/>
                <a:ea typeface="ＭＳ Ｐゴシック" panose="020B0600070205080204" pitchFamily="50" charset="-128"/>
              </a:rPr>
              <a:t>1800           90        No         Gas      2500        English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FALSE</a:t>
            </a:r>
          </a:p>
          <a:p>
            <a:pPr marL="228600" indent="-228600">
              <a:buAutoNum type="arabicPlain"/>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2 </a:t>
            </a:r>
            <a:r>
              <a:rPr kumimoji="1" lang="en-US" altLang="ja-JP" sz="800" dirty="0">
                <a:solidFill>
                  <a:schemeClr val="bg1"/>
                </a:solidFill>
                <a:latin typeface="EYInterstate Light" panose="02000506000000020004" pitchFamily="2" charset="0"/>
                <a:ea typeface="ＭＳ Ｐゴシック" panose="020B0600070205080204" pitchFamily="50" charset="-128"/>
              </a:rPr>
              <a:t>Before 1939        850           90        No         Oil         0        English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FALSE</a:t>
            </a:r>
          </a:p>
          <a:p>
            <a:pPr marL="228600" indent="-228600">
              <a:buAutoNum type="arabicPlain" startAt="3"/>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2000-2004       </a:t>
            </a:r>
            <a:r>
              <a:rPr kumimoji="1" lang="en-US" altLang="ja-JP" sz="800" dirty="0">
                <a:solidFill>
                  <a:schemeClr val="bg1"/>
                </a:solidFill>
                <a:latin typeface="EYInterstate Light" panose="02000506000000020004" pitchFamily="2" charset="0"/>
                <a:ea typeface="ＭＳ Ｐゴシック" panose="020B0600070205080204" pitchFamily="50" charset="-128"/>
              </a:rPr>
              <a:t>2600          260        No         Oil      6600 Other European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FALSE</a:t>
            </a:r>
            <a:endParaRPr kumimoji="1" lang="en-US" altLang="ja-JP" sz="800" dirty="0">
              <a:solidFill>
                <a:schemeClr val="bg1"/>
              </a:solidFill>
              <a:latin typeface="EYInterstate Light" panose="02000506000000020004" pitchFamily="2" charset="0"/>
              <a:ea typeface="ＭＳ Ｐゴシック" panose="020B0600070205080204" pitchFamily="50" charset="-128"/>
            </a:endParaRPr>
          </a:p>
          <a:p>
            <a:pPr marL="228600" indent="-228600">
              <a:buAutoNum type="arabicPlain" startAt="4"/>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1950-1959       </a:t>
            </a:r>
            <a:r>
              <a:rPr kumimoji="1" lang="en-US" altLang="ja-JP" sz="800" dirty="0">
                <a:solidFill>
                  <a:schemeClr val="bg1"/>
                </a:solidFill>
                <a:latin typeface="EYInterstate Light" panose="02000506000000020004" pitchFamily="2" charset="0"/>
                <a:ea typeface="ＭＳ Ｐゴシック" panose="020B0600070205080204" pitchFamily="50" charset="-128"/>
              </a:rPr>
              <a:t>1800          140        No         Oil         0        English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FALSE</a:t>
            </a:r>
          </a:p>
          <a:p>
            <a:pPr marL="228600" indent="-228600">
              <a:buAutoNum type="arabicPlain" startAt="4"/>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5 </a:t>
            </a:r>
            <a:r>
              <a:rPr kumimoji="1" lang="en-US" altLang="ja-JP" sz="800" dirty="0">
                <a:solidFill>
                  <a:schemeClr val="bg1"/>
                </a:solidFill>
                <a:latin typeface="EYInterstate Light" panose="02000506000000020004" pitchFamily="2" charset="0"/>
                <a:ea typeface="ＭＳ Ｐゴシック" panose="020B0600070205080204" pitchFamily="50" charset="-128"/>
              </a:rPr>
              <a:t>Before 1939        860          150        No         Gas       660        Spanish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FALSE</a:t>
            </a:r>
          </a:p>
          <a:p>
            <a:pPr marL="228600" indent="-228600">
              <a:buAutoNum type="arabicPlain" startAt="4"/>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6 </a:t>
            </a:r>
            <a:r>
              <a:rPr kumimoji="1" lang="en-US" altLang="ja-JP" sz="800" dirty="0">
                <a:solidFill>
                  <a:schemeClr val="bg1"/>
                </a:solidFill>
                <a:latin typeface="EYInterstate Light" panose="02000506000000020004" pitchFamily="2" charset="0"/>
                <a:ea typeface="ＭＳ Ｐゴシック" panose="020B0600070205080204" pitchFamily="50" charset="-128"/>
              </a:rPr>
              <a:t>Before 1939        700          140        No         Gas         0        English  </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FALSE</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 predicted </a:t>
            </a:r>
            <a:r>
              <a:rPr kumimoji="1" lang="en-US" altLang="ja-JP" sz="1000" dirty="0">
                <a:solidFill>
                  <a:srgbClr val="2C973E"/>
                </a:solidFill>
                <a:latin typeface="EYInterstate Light" panose="02000506000000020004" pitchFamily="2" charset="0"/>
                <a:ea typeface="ＭＳ Ｐゴシック" panose="020B0600070205080204" pitchFamily="50" charset="-128"/>
              </a:rPr>
              <a:t>matrix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予測</a:t>
            </a:r>
            <a:r>
              <a:rPr kumimoji="1" lang="ja-JP" altLang="en-US" sz="1000" dirty="0">
                <a:solidFill>
                  <a:srgbClr val="2C973E"/>
                </a:solidFill>
                <a:latin typeface="EYInterstate Light" panose="02000506000000020004" pitchFamily="2" charset="0"/>
                <a:ea typeface="ＭＳ Ｐゴシック" panose="020B0600070205080204" pitchFamily="50" charset="-128"/>
              </a:rPr>
              <a:t>因子</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行列</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の作成</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a:t>
            </a:r>
            <a:endParaRPr kumimoji="1" lang="en-US" altLang="ja-JP" sz="10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a:solidFill>
                  <a:srgbClr val="2C973E"/>
                </a:solidFill>
                <a:latin typeface="EYInterstate Light" panose="02000506000000020004" pitchFamily="2" charset="0"/>
                <a:ea typeface="ＭＳ Ｐゴシック" panose="020B0600070205080204" pitchFamily="50" charset="-128"/>
              </a:rPr>
              <a:t># axis is automatically added by </a:t>
            </a:r>
            <a:r>
              <a:rPr kumimoji="1" lang="en-US" altLang="ja-JP" sz="1000" dirty="0" err="1">
                <a:solidFill>
                  <a:srgbClr val="2C973E"/>
                </a:solidFill>
                <a:latin typeface="EYInterstate Light" panose="02000506000000020004" pitchFamily="2" charset="0"/>
                <a:ea typeface="ＭＳ Ｐゴシック" panose="020B0600070205080204" pitchFamily="50" charset="-128"/>
              </a:rPr>
              <a:t>glmnet</a:t>
            </a:r>
            <a:r>
              <a:rPr kumimoji="1" lang="en-US" altLang="ja-JP" sz="1000" dirty="0">
                <a:solidFill>
                  <a:srgbClr val="2C973E"/>
                </a:solidFill>
                <a:latin typeface="EYInterstate Light" panose="02000506000000020004" pitchFamily="2" charset="0"/>
                <a:ea typeface="ＭＳ Ｐゴシック" panose="020B0600070205080204" pitchFamily="50" charset="-128"/>
              </a:rPr>
              <a:t>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function / </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切片は</a:t>
            </a:r>
            <a:r>
              <a:rPr kumimoji="1" lang="en-US" altLang="ja-JP" sz="1000" dirty="0" err="1" smtClean="0">
                <a:solidFill>
                  <a:srgbClr val="2C973E"/>
                </a:solidFill>
                <a:latin typeface="EYInterstate Light" panose="02000506000000020004" pitchFamily="2" charset="0"/>
                <a:ea typeface="ＭＳ Ｐゴシック" panose="020B0600070205080204" pitchFamily="50" charset="-128"/>
              </a:rPr>
              <a:t>glmnet</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が自動的に追加するので含めない</a:t>
            </a:r>
            <a:endParaRPr kumimoji="1" lang="en-US" altLang="ja-JP" sz="1000" dirty="0" smtClean="0">
              <a:solidFill>
                <a:srgbClr val="2C973E"/>
              </a:solidFill>
              <a:latin typeface="EYInterstate Light" panose="02000506000000020004" pitchFamily="2" charset="0"/>
              <a:ea typeface="ＭＳ Ｐゴシック" panose="020B0600070205080204" pitchFamily="50" charset="-128"/>
            </a:endParaRP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acsX</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a:solidFill>
                  <a:schemeClr val="bg1"/>
                </a:solidFill>
                <a:latin typeface="EYInterstate Light" panose="02000506000000020004" pitchFamily="2" charset="0"/>
                <a:ea typeface="ＭＳ Ｐゴシック" panose="020B0600070205080204" pitchFamily="50" charset="-128"/>
              </a:rPr>
              <a:t>&lt;-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build.x</a:t>
            </a:r>
            <a:r>
              <a:rPr kumimoji="1" lang="en-US" altLang="ja-JP" sz="1000" dirty="0">
                <a:solidFill>
                  <a:schemeClr val="bg1"/>
                </a:solidFill>
                <a:latin typeface="EYInterstate Light" panose="02000506000000020004" pitchFamily="2" charset="0"/>
                <a:ea typeface="ＭＳ Ｐゴシック" panose="020B0600070205080204" pitchFamily="50" charset="-128"/>
              </a:rPr>
              <a:t>(Income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NumPeople</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NumRooms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NumUnits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NumVehicles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NumWorkers</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OwnRent</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YearBuilt</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ElectricBill</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FoodStamp</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HeatingFuel</a:t>
            </a:r>
            <a:r>
              <a:rPr kumimoji="1" lang="en-US" altLang="ja-JP" sz="1000" dirty="0">
                <a:solidFill>
                  <a:schemeClr val="bg1"/>
                </a:solidFill>
                <a:latin typeface="EYInterstate Light" panose="02000506000000020004" pitchFamily="2" charset="0"/>
                <a:ea typeface="ＭＳ Ｐゴシック" panose="020B0600070205080204" pitchFamily="50" charset="-128"/>
              </a:rPr>
              <a:t> + Insurance + Language -1,</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data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000" dirty="0">
                <a:solidFill>
                  <a:schemeClr val="bg1"/>
                </a:solidFill>
                <a:latin typeface="EYInterstate Light" panose="02000506000000020004" pitchFamily="2" charset="0"/>
                <a:ea typeface="ＭＳ Ｐゴシック" panose="020B0600070205080204" pitchFamily="50" charset="-128"/>
              </a:rPr>
              <a:t>, contrasts = FALSE)</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104541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19.1</a:t>
            </a:r>
            <a:r>
              <a:rPr lang="ja-JP" altLang="en-US" dirty="0"/>
              <a:t>　正則化と縮小（シュリンケージ）</a:t>
            </a:r>
            <a:r>
              <a:rPr lang="en-US" altLang="ja-JP" dirty="0"/>
              <a:t/>
            </a:r>
            <a:br>
              <a:rPr lang="en-US" altLang="ja-JP" dirty="0"/>
            </a:br>
            <a:r>
              <a:rPr lang="en-US" altLang="ja-JP" sz="2000" dirty="0"/>
              <a:t>Elastic Net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Elastic Net</a:t>
            </a:r>
            <a:endParaRPr kumimoji="1" lang="ja-JP" altLang="en-US" dirty="0"/>
          </a:p>
        </p:txBody>
      </p:sp>
      <p:sp>
        <p:nvSpPr>
          <p:cNvPr id="4" name="正方形/長方形 3"/>
          <p:cNvSpPr/>
          <p:nvPr/>
        </p:nvSpPr>
        <p:spPr>
          <a:xfrm>
            <a:off x="827088" y="1715909"/>
            <a:ext cx="7862887" cy="44086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a:solidFill>
                  <a:schemeClr val="bg1"/>
                </a:solidFill>
                <a:latin typeface="EYInterstate Light" panose="02000506000000020004" pitchFamily="2" charset="0"/>
                <a:ea typeface="ＭＳ Ｐゴシック" panose="020B0600070205080204" pitchFamily="50" charset="-128"/>
              </a:rPr>
              <a:t>&gt; class(</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acsX</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クラスの確認</a:t>
            </a:r>
            <a:endParaRPr kumimoji="1" lang="en-US" altLang="ja-JP" sz="10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"matrix"</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&gt; dim(</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acsX</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次元の確認</a:t>
            </a:r>
            <a:endParaRPr kumimoji="1" lang="en-US" altLang="ja-JP" sz="10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22745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89</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topleft</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acsX</a:t>
            </a:r>
            <a:r>
              <a:rPr kumimoji="1" lang="en-US" altLang="ja-JP" sz="1000" dirty="0">
                <a:solidFill>
                  <a:schemeClr val="bg1"/>
                </a:solidFill>
                <a:latin typeface="EYInterstate Light" panose="02000506000000020004" pitchFamily="2" charset="0"/>
                <a:ea typeface="ＭＳ Ｐゴシック" panose="020B0600070205080204" pitchFamily="50" charset="-128"/>
              </a:rPr>
              <a:t>, c=6</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データの左上の確認</a:t>
            </a:r>
            <a:endParaRPr kumimoji="1" lang="en-US" altLang="ja-JP" sz="10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NumPeople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NumRooms</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NumUnitsMobile</a:t>
            </a:r>
            <a:r>
              <a:rPr kumimoji="1" lang="en-US" altLang="ja-JP" sz="1000" dirty="0">
                <a:solidFill>
                  <a:schemeClr val="bg1"/>
                </a:solidFill>
                <a:latin typeface="EYInterstate Light" panose="02000506000000020004" pitchFamily="2" charset="0"/>
                <a:ea typeface="ＭＳ Ｐゴシック" panose="020B0600070205080204" pitchFamily="50" charset="-128"/>
              </a:rPr>
              <a:t> home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NumUnitsSingle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attached</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1           4           1         3        9                   0                       0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2           3           2         4        6                   0                       0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3           4           0         2        8                   0                       0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4           2           1         2        4                   0                       0</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5           3           1         2        5                   0                       1</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topright</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acsX</a:t>
            </a:r>
            <a:r>
              <a:rPr kumimoji="1" lang="en-US" altLang="ja-JP" sz="1000" dirty="0">
                <a:solidFill>
                  <a:schemeClr val="bg1"/>
                </a:solidFill>
                <a:latin typeface="EYInterstate Light" panose="02000506000000020004" pitchFamily="2" charset="0"/>
                <a:ea typeface="ＭＳ Ｐゴシック" panose="020B0600070205080204" pitchFamily="50" charset="-128"/>
              </a:rPr>
              <a:t>, c=6</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a:solidFill>
                  <a:srgbClr val="2C973E"/>
                </a:solidFill>
                <a:latin typeface="EYInterstate Light" panose="02000506000000020004" pitchFamily="2" charset="0"/>
                <a:ea typeface="ＭＳ Ｐゴシック" panose="020B0600070205080204" pitchFamily="50" charset="-128"/>
              </a:rPr>
              <a:t># </a:t>
            </a:r>
            <a:r>
              <a:rPr kumimoji="1" lang="ja-JP" altLang="en-US" sz="1000" dirty="0">
                <a:solidFill>
                  <a:srgbClr val="2C973E"/>
                </a:solidFill>
                <a:latin typeface="EYInterstate Light" panose="02000506000000020004" pitchFamily="2" charset="0"/>
                <a:ea typeface="ＭＳ Ｐゴシック" panose="020B0600070205080204" pitchFamily="50" charset="-128"/>
              </a:rPr>
              <a:t>データ</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の</a:t>
            </a:r>
            <a:r>
              <a:rPr kumimoji="1" lang="ja-JP" altLang="en-US" sz="1000" dirty="0">
                <a:solidFill>
                  <a:srgbClr val="2C973E"/>
                </a:solidFill>
                <a:latin typeface="EYInterstate Light" panose="02000506000000020004" pitchFamily="2" charset="0"/>
                <a:ea typeface="ＭＳ Ｐゴシック" panose="020B0600070205080204" pitchFamily="50" charset="-128"/>
              </a:rPr>
              <a:t>右上</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の</a:t>
            </a:r>
            <a:r>
              <a:rPr kumimoji="1" lang="ja-JP" altLang="en-US" sz="1000" dirty="0">
                <a:solidFill>
                  <a:srgbClr val="2C973E"/>
                </a:solidFill>
                <a:latin typeface="EYInterstate Light" panose="02000506000000020004" pitchFamily="2" charset="0"/>
                <a:ea typeface="ＭＳ Ｐゴシック" panose="020B0600070205080204" pitchFamily="50" charset="-128"/>
              </a:rPr>
              <a:t>確認</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err="1">
                <a:solidFill>
                  <a:schemeClr val="bg1"/>
                </a:solidFill>
                <a:latin typeface="EYInterstate Light" panose="02000506000000020004" pitchFamily="2" charset="0"/>
                <a:ea typeface="ＭＳ Ｐゴシック" panose="020B0600070205080204" pitchFamily="50" charset="-128"/>
              </a:rPr>
              <a:t>csY</a:t>
            </a:r>
            <a:r>
              <a:rPr kumimoji="1" lang="en-US" altLang="ja-JP" sz="1000" dirty="0">
                <a:solidFill>
                  <a:schemeClr val="bg1"/>
                </a:solidFill>
                <a:latin typeface="EYInterstate Light" panose="02000506000000020004" pitchFamily="2" charset="0"/>
                <a:ea typeface="ＭＳ Ｐゴシック" panose="020B0600070205080204" pitchFamily="50" charset="-128"/>
              </a:rPr>
              <a:t> &lt;-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build.y</a:t>
            </a:r>
            <a:r>
              <a:rPr kumimoji="1" lang="en-US" altLang="ja-JP" sz="1000" dirty="0">
                <a:solidFill>
                  <a:schemeClr val="bg1"/>
                </a:solidFill>
                <a:latin typeface="EYInterstate Light" panose="02000506000000020004" pitchFamily="2" charset="0"/>
                <a:ea typeface="ＭＳ Ｐゴシック" panose="020B0600070205080204" pitchFamily="50" charset="-128"/>
              </a:rPr>
              <a:t> (Income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NumPeople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NumRooms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NumUnits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NumVehicles</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NumWorkers</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OwnRent</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YearBuilt</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ElectricBill</a:t>
            </a:r>
            <a:r>
              <a:rPr kumimoji="1" lang="en-US" altLang="ja-JP" sz="1000" dirty="0">
                <a:solidFill>
                  <a:schemeClr val="bg1"/>
                </a:solidFill>
                <a:latin typeface="EYInterstate Light" panose="02000506000000020004" pitchFamily="2" charset="0"/>
                <a:ea typeface="ＭＳ Ｐゴシック" panose="020B0600070205080204" pitchFamily="50" charset="-128"/>
              </a:rPr>
              <a:t>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FoodStamp</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HeatingFuel</a:t>
            </a:r>
            <a:r>
              <a:rPr kumimoji="1" lang="en-US" altLang="ja-JP" sz="1000" dirty="0">
                <a:solidFill>
                  <a:schemeClr val="bg1"/>
                </a:solidFill>
                <a:latin typeface="EYInterstate Light" panose="02000506000000020004" pitchFamily="2" charset="0"/>
                <a:ea typeface="ＭＳ Ｐゴシック" panose="020B0600070205080204" pitchFamily="50" charset="-128"/>
              </a:rPr>
              <a:t> + Insurance + Language -1, data=</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&gt; head(</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acsY</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FALSE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FALSE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FALSE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FALSE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FALSE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FALSE</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&gt; tail(</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acsY</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TRUE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TRUE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TRUE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TRUE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TRUE</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TRUE</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データの格納も終わり、</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glmnet</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を使用できる環境になった。</a:t>
            </a:r>
            <a:r>
              <a:rPr kumimoji="1" lang="el-GR" altLang="ja-JP" sz="1000" dirty="0" smtClean="0">
                <a:solidFill>
                  <a:schemeClr val="bg1"/>
                </a:solidFill>
                <a:latin typeface="EYInterstate Light" panose="02000506000000020004" pitchFamily="2" charset="0"/>
                <a:ea typeface="ＭＳ Ｐゴシック" panose="020B0600070205080204" pitchFamily="50" charset="-128"/>
              </a:rPr>
              <a:t>Λ</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は縮小量を制御する。</a:t>
            </a:r>
            <a:r>
              <a:rPr kumimoji="1" lang="ja-JP" altLang="en-US" sz="1000" dirty="0" smtClean="0">
                <a:solidFill>
                  <a:srgbClr val="0070C0"/>
                </a:solidFill>
                <a:latin typeface="EYInterstate Light" panose="02000506000000020004" pitchFamily="2" charset="0"/>
                <a:ea typeface="ＭＳ Ｐゴシック" panose="020B0600070205080204" pitchFamily="50" charset="-128"/>
              </a:rPr>
              <a:t>デフォルトでは</a:t>
            </a:r>
            <a:r>
              <a:rPr kumimoji="1" lang="en-US" altLang="ja-JP" sz="1000" dirty="0" err="1" smtClean="0">
                <a:solidFill>
                  <a:srgbClr val="0070C0"/>
                </a:solidFill>
                <a:latin typeface="EYInterstate Light" panose="02000506000000020004" pitchFamily="2" charset="0"/>
                <a:ea typeface="ＭＳ Ｐゴシック" panose="020B0600070205080204" pitchFamily="50" charset="-128"/>
              </a:rPr>
              <a:t>glmnet</a:t>
            </a:r>
            <a:r>
              <a:rPr kumimoji="1" lang="ja-JP" altLang="en-US" sz="1000" dirty="0" smtClean="0">
                <a:solidFill>
                  <a:srgbClr val="0070C0"/>
                </a:solidFill>
                <a:latin typeface="EYInterstate Light" panose="02000506000000020004" pitchFamily="2" charset="0"/>
                <a:ea typeface="ＭＳ Ｐゴシック" panose="020B0600070205080204" pitchFamily="50" charset="-128"/>
              </a:rPr>
              <a:t>は</a:t>
            </a:r>
            <a:r>
              <a:rPr kumimoji="1" lang="en-US" altLang="ja-JP" sz="1000" dirty="0" smtClean="0">
                <a:solidFill>
                  <a:srgbClr val="0070C0"/>
                </a:solidFill>
                <a:latin typeface="EYInterstate Light" panose="02000506000000020004" pitchFamily="2" charset="0"/>
                <a:ea typeface="ＭＳ Ｐゴシック" panose="020B0600070205080204" pitchFamily="50" charset="-128"/>
              </a:rPr>
              <a:t>100</a:t>
            </a:r>
            <a:r>
              <a:rPr kumimoji="1" lang="ja-JP" altLang="en-US" sz="1000" dirty="0" smtClean="0">
                <a:solidFill>
                  <a:srgbClr val="0070C0"/>
                </a:solidFill>
                <a:latin typeface="EYInterstate Light" panose="02000506000000020004" pitchFamily="2" charset="0"/>
                <a:ea typeface="ＭＳ Ｐゴシック" panose="020B0600070205080204" pitchFamily="50" charset="-128"/>
              </a:rPr>
              <a:t>個の異なる</a:t>
            </a:r>
            <a:r>
              <a:rPr kumimoji="1" lang="en-US" altLang="ja-JP" sz="1000" dirty="0" smtClean="0">
                <a:solidFill>
                  <a:srgbClr val="0070C0"/>
                </a:solidFill>
                <a:latin typeface="EYInterstate Light" panose="02000506000000020004" pitchFamily="2" charset="0"/>
                <a:ea typeface="ＭＳ Ｐゴシック" panose="020B0600070205080204" pitchFamily="50" charset="-128"/>
              </a:rPr>
              <a:t>λ</a:t>
            </a:r>
            <a:r>
              <a:rPr kumimoji="1" lang="ja-JP" altLang="en-US" sz="1000" dirty="0" smtClean="0">
                <a:solidFill>
                  <a:srgbClr val="0070C0"/>
                </a:solidFill>
                <a:latin typeface="EYInterstate Light" panose="02000506000000020004" pitchFamily="2" charset="0"/>
                <a:ea typeface="ＭＳ Ｐゴシック" panose="020B0600070205080204" pitchFamily="50" charset="-128"/>
              </a:rPr>
              <a:t>値に対して、正則化パスを適合させる。どの値がベストなのかを決める必要が出てくるが、</a:t>
            </a:r>
            <a:r>
              <a:rPr kumimoji="1" lang="en-US" altLang="ja-JP" sz="1000" dirty="0" smtClean="0">
                <a:solidFill>
                  <a:srgbClr val="0070C0"/>
                </a:solidFill>
                <a:latin typeface="EYInterstate Light" panose="02000506000000020004" pitchFamily="2" charset="0"/>
                <a:ea typeface="ＭＳ Ｐゴシック" panose="020B0600070205080204" pitchFamily="50" charset="-128"/>
              </a:rPr>
              <a:t>cross-validation</a:t>
            </a:r>
            <a:r>
              <a:rPr kumimoji="1" lang="ja-JP" altLang="en-US" sz="1000" dirty="0" smtClean="0">
                <a:solidFill>
                  <a:srgbClr val="0070C0"/>
                </a:solidFill>
                <a:latin typeface="EYInterstate Light" panose="02000506000000020004" pitchFamily="2" charset="0"/>
                <a:ea typeface="ＭＳ Ｐゴシック" panose="020B0600070205080204" pitchFamily="50" charset="-128"/>
              </a:rPr>
              <a:t>が良い指標となる。</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glmnet</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パッケージには、</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cross-validation</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を行ってくれる</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cv.glmnet</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関数があり、デフォルトは</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α=1</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のラッソー回帰が計算され、ベストな</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α</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を選択するには</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cross-validation</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のレイヤーをもう</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つ追加する必要がある。</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330112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19.1</a:t>
            </a:r>
            <a:r>
              <a:rPr lang="ja-JP" altLang="en-US" dirty="0"/>
              <a:t>　正則化と縮小（シュリンケージ）</a:t>
            </a:r>
            <a:r>
              <a:rPr lang="en-US" altLang="ja-JP" dirty="0"/>
              <a:t/>
            </a:r>
            <a:br>
              <a:rPr lang="en-US" altLang="ja-JP" dirty="0"/>
            </a:br>
            <a:r>
              <a:rPr lang="en-US" altLang="ja-JP" sz="2000" dirty="0"/>
              <a:t>Elastic Net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Elastic Net</a:t>
            </a:r>
            <a:endParaRPr kumimoji="1" lang="ja-JP" altLang="en-US" dirty="0"/>
          </a:p>
        </p:txBody>
      </p:sp>
      <p:sp>
        <p:nvSpPr>
          <p:cNvPr id="4" name="正方形/長方形 3"/>
          <p:cNvSpPr/>
          <p:nvPr/>
        </p:nvSpPr>
        <p:spPr>
          <a:xfrm>
            <a:off x="827088" y="1715909"/>
            <a:ext cx="7862887" cy="44086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cross-validation </a:t>
            </a:r>
            <a:r>
              <a:rPr kumimoji="1" lang="en-US" altLang="ja-JP" sz="1200" dirty="0">
                <a:solidFill>
                  <a:srgbClr val="2C973E"/>
                </a:solidFill>
                <a:latin typeface="EYInterstate Light" panose="02000506000000020004" pitchFamily="2" charset="0"/>
                <a:ea typeface="ＭＳ Ｐゴシック" panose="020B0600070205080204" pitchFamily="50" charset="-128"/>
              </a:rPr>
              <a:t>package installation</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install.packages</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glmnet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require(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glmnet</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set.seed</a:t>
            </a:r>
            <a:r>
              <a:rPr kumimoji="1" lang="en-US" altLang="ja-JP" sz="1200" dirty="0">
                <a:solidFill>
                  <a:schemeClr val="bg1"/>
                </a:solidFill>
                <a:latin typeface="EYInterstate Light" panose="02000506000000020004" pitchFamily="2" charset="0"/>
                <a:ea typeface="ＭＳ Ｐゴシック" panose="020B0600070205080204" pitchFamily="50" charset="-128"/>
              </a:rPr>
              <a:t>(1863561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rgbClr val="2C973E"/>
                </a:solidFill>
                <a:latin typeface="EYInterstate Light" panose="02000506000000020004" pitchFamily="2" charset="0"/>
                <a:ea typeface="ＭＳ Ｐゴシック" panose="020B0600070205080204" pitchFamily="50" charset="-128"/>
              </a:rPr>
              <a:t># cross-validation </a:t>
            </a:r>
            <a:r>
              <a:rPr kumimoji="1" lang="en-US" altLang="ja-JP" sz="1200" dirty="0">
                <a:solidFill>
                  <a:srgbClr val="2C973E"/>
                </a:solidFill>
                <a:latin typeface="EYInterstate Light" panose="02000506000000020004" pitchFamily="2" charset="0"/>
                <a:ea typeface="ＭＳ Ｐゴシック" panose="020B0600070205080204" pitchFamily="50" charset="-128"/>
              </a:rPr>
              <a:t>by </a:t>
            </a:r>
            <a:r>
              <a:rPr kumimoji="1" lang="en-US" altLang="ja-JP" sz="1200" dirty="0" err="1">
                <a:solidFill>
                  <a:srgbClr val="2C973E"/>
                </a:solidFill>
                <a:latin typeface="EYInterstate Light" panose="02000506000000020004" pitchFamily="2" charset="0"/>
                <a:ea typeface="ＭＳ Ｐゴシック" panose="020B0600070205080204" pitchFamily="50" charset="-128"/>
              </a:rPr>
              <a:t>glmnet</a:t>
            </a:r>
            <a:endParaRPr kumimoji="1" lang="en-US" altLang="ja-JP" sz="12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acsCV1</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cv.glmnet</a:t>
            </a:r>
            <a:r>
              <a:rPr kumimoji="1" lang="en-US" altLang="ja-JP" sz="1200" dirty="0">
                <a:solidFill>
                  <a:schemeClr val="bg1"/>
                </a:solidFill>
                <a:latin typeface="EYInterstate Light" panose="02000506000000020004" pitchFamily="2" charset="0"/>
                <a:ea typeface="ＭＳ Ｐゴシック" panose="020B0600070205080204" pitchFamily="50" charset="-128"/>
              </a:rPr>
              <a:t>(x=</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acsX</a:t>
            </a:r>
            <a:r>
              <a:rPr kumimoji="1" lang="en-US" altLang="ja-JP" sz="1200" dirty="0">
                <a:solidFill>
                  <a:schemeClr val="bg1"/>
                </a:solidFill>
                <a:latin typeface="EYInterstate Light" panose="02000506000000020004" pitchFamily="2" charset="0"/>
                <a:ea typeface="ＭＳ Ｐゴシック" panose="020B0600070205080204" pitchFamily="50" charset="-128"/>
              </a:rPr>
              <a:t>, y=</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acsY</a:t>
            </a:r>
            <a:r>
              <a:rPr kumimoji="1" lang="en-US" altLang="ja-JP" sz="1200" dirty="0">
                <a:solidFill>
                  <a:schemeClr val="bg1"/>
                </a:solidFill>
                <a:latin typeface="EYInterstate Light" panose="02000506000000020004" pitchFamily="2" charset="0"/>
                <a:ea typeface="ＭＳ Ｐゴシック" panose="020B0600070205080204" pitchFamily="50" charset="-128"/>
              </a:rPr>
              <a:t>, family="binomial",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nfold</a:t>
            </a:r>
            <a:r>
              <a:rPr kumimoji="1" lang="en-US" altLang="ja-JP" sz="1200" dirty="0">
                <a:solidFill>
                  <a:schemeClr val="bg1"/>
                </a:solidFill>
                <a:latin typeface="EYInterstate Light" panose="02000506000000020004" pitchFamily="2" charset="0"/>
                <a:ea typeface="ＭＳ Ｐゴシック" panose="020B0600070205080204" pitchFamily="50" charset="-128"/>
              </a:rPr>
              <a:t>=5</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cv.glmnet</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の返</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値で重要なのは、</a:t>
            </a:r>
            <a:r>
              <a:rPr kumimoji="1" lang="ja-JP" altLang="en-US" sz="1200" b="1" u="sng" dirty="0" smtClean="0">
                <a:solidFill>
                  <a:schemeClr val="bg1"/>
                </a:solidFill>
                <a:latin typeface="EYInterstate Light" panose="02000506000000020004" pitchFamily="2" charset="0"/>
                <a:ea typeface="ＭＳ Ｐゴシック" panose="020B0600070205080204" pitchFamily="50" charset="-128"/>
              </a:rPr>
              <a:t>クロスバリデーション</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と</a:t>
            </a:r>
            <a:r>
              <a:rPr kumimoji="1" lang="ja-JP" altLang="en-US" sz="1200" b="1" u="sng" dirty="0" smtClean="0">
                <a:solidFill>
                  <a:schemeClr val="bg1"/>
                </a:solidFill>
                <a:latin typeface="EYInterstate Light" panose="02000506000000020004" pitchFamily="2" charset="0"/>
                <a:ea typeface="ＭＳ Ｐゴシック" panose="020B0600070205080204" pitchFamily="50" charset="-128"/>
              </a:rPr>
              <a:t>クロスバリデーションエラーを最小化する</a:t>
            </a:r>
            <a:r>
              <a:rPr kumimoji="1" lang="en-US" altLang="ja-JP" sz="1200" b="1" u="sng" dirty="0" smtClean="0">
                <a:solidFill>
                  <a:schemeClr val="bg1"/>
                </a:solidFill>
                <a:latin typeface="EYInterstate Light" panose="02000506000000020004" pitchFamily="2" charset="0"/>
                <a:ea typeface="ＭＳ Ｐゴシック" panose="020B0600070205080204" pitchFamily="50" charset="-128"/>
              </a:rPr>
              <a:t>λ</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cv.glmnet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cross-validation error</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が最終の値から</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標準偏差に収まる</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λ</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の最大値を返す（理論的に精度が少し悪くなったとしても単純なモデルが好まれるべき）</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acsCV1$lambda.min</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0.001605809</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acsCV1$lambda.1se</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[1] 0.007808408</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&gt; plot(</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acsCV1</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右図は、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λ</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の値を変えたときの</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cross-validation error</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を示す</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図上部の数字は、</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log(λ)</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に対するモデル中の変数の個数</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5063322" y="3638147"/>
            <a:ext cx="3420982" cy="2408968"/>
          </a:xfrm>
          <a:prstGeom prst="rect">
            <a:avLst/>
          </a:prstGeom>
        </p:spPr>
      </p:pic>
    </p:spTree>
    <p:extLst>
      <p:ext uri="{BB962C8B-B14F-4D97-AF65-F5344CB8AC3E}">
        <p14:creationId xmlns:p14="http://schemas.microsoft.com/office/powerpoint/2010/main" val="282780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19.1</a:t>
            </a:r>
            <a:r>
              <a:rPr lang="ja-JP" altLang="en-US" dirty="0"/>
              <a:t>　正則化と縮小（シュリンケージ）</a:t>
            </a:r>
            <a:r>
              <a:rPr lang="en-US" altLang="ja-JP" dirty="0"/>
              <a:t/>
            </a:r>
            <a:br>
              <a:rPr lang="en-US" altLang="ja-JP" dirty="0"/>
            </a:br>
            <a:r>
              <a:rPr lang="en-US" altLang="ja-JP" sz="2000" dirty="0"/>
              <a:t>Elastic Net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Elastic Net</a:t>
            </a:r>
            <a:endParaRPr kumimoji="1" lang="ja-JP" altLang="en-US" dirty="0"/>
          </a:p>
        </p:txBody>
      </p:sp>
      <p:sp>
        <p:nvSpPr>
          <p:cNvPr id="4" name="正方形/長方形 3"/>
          <p:cNvSpPr/>
          <p:nvPr/>
        </p:nvSpPr>
        <p:spPr>
          <a:xfrm>
            <a:off x="827088" y="1715909"/>
            <a:ext cx="7862887" cy="440866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ja-JP" altLang="en-US" sz="1200" b="1" u="sng" dirty="0" smtClean="0">
                <a:solidFill>
                  <a:schemeClr val="bg1"/>
                </a:solidFill>
                <a:latin typeface="EYInterstate Light" panose="02000506000000020004" pitchFamily="2" charset="0"/>
                <a:ea typeface="ＭＳ Ｐゴシック" panose="020B0600070205080204" pitchFamily="50" charset="-128"/>
              </a:rPr>
              <a:t>係数の抽出</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は、他モデルと同様に</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coef</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関数によって実施</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ただし、</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λ</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を特定する情報を与える必要があり、ドットは変数が選択されなかったことを表す</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70C0"/>
                </a:solidFill>
                <a:latin typeface="EYInterstate Light" panose="02000506000000020004" pitchFamily="2" charset="0"/>
                <a:ea typeface="ＭＳ Ｐゴシック" panose="020B0600070205080204" pitchFamily="50" charset="-128"/>
              </a:rPr>
              <a:t>&gt; </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coef</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acsCV1</a:t>
            </a:r>
            <a:r>
              <a:rPr kumimoji="1" lang="en-US" altLang="ja-JP" sz="1200" dirty="0">
                <a:solidFill>
                  <a:srgbClr val="0070C0"/>
                </a:solidFill>
                <a:latin typeface="EYInterstate Light" panose="02000506000000020004" pitchFamily="2" charset="0"/>
                <a:ea typeface="ＭＳ Ｐゴシック" panose="020B0600070205080204" pitchFamily="50" charset="-128"/>
              </a:rPr>
              <a:t>, s="</a:t>
            </a:r>
            <a:r>
              <a:rPr kumimoji="1" lang="en-US" altLang="ja-JP" sz="1200" dirty="0" err="1">
                <a:solidFill>
                  <a:srgbClr val="0070C0"/>
                </a:solidFill>
                <a:latin typeface="EYInterstate Light" panose="02000506000000020004" pitchFamily="2" charset="0"/>
                <a:ea typeface="ＭＳ Ｐゴシック" panose="020B0600070205080204" pitchFamily="50" charset="-128"/>
              </a:rPr>
              <a:t>lambda.1se</a:t>
            </a:r>
            <a:r>
              <a:rPr kumimoji="1" lang="en-US" altLang="ja-JP" sz="1200" dirty="0">
                <a:solidFill>
                  <a:srgbClr val="0070C0"/>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90 x 1 sparse Matrix of class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dgCMatrix</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                                                 1</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(Intercept)                          -4.9341549407</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NumBedrooms</a:t>
            </a:r>
            <a:r>
              <a:rPr kumimoji="1" lang="en-US" altLang="ja-JP" sz="1200" dirty="0">
                <a:solidFill>
                  <a:schemeClr val="bg1"/>
                </a:solidFill>
                <a:latin typeface="EYInterstate Light" panose="02000506000000020004" pitchFamily="2" charset="0"/>
                <a:ea typeface="ＭＳ Ｐゴシック" panose="020B0600070205080204" pitchFamily="50" charset="-128"/>
              </a:rPr>
              <a:t>                           0.0513772575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NumChildren</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NumPeople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NumRooms</a:t>
            </a:r>
            <a:r>
              <a:rPr kumimoji="1" lang="en-US" altLang="ja-JP" sz="1200" dirty="0">
                <a:solidFill>
                  <a:schemeClr val="bg1"/>
                </a:solidFill>
                <a:latin typeface="EYInterstate Light" panose="02000506000000020004" pitchFamily="2" charset="0"/>
                <a:ea typeface="ＭＳ Ｐゴシック" panose="020B0600070205080204" pitchFamily="50" charset="-128"/>
              </a:rPr>
              <a:t>                              0.1078824136</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NumUnitsMobile</a:t>
            </a:r>
            <a:r>
              <a:rPr kumimoji="1" lang="en-US" altLang="ja-JP" sz="1200" dirty="0">
                <a:solidFill>
                  <a:schemeClr val="bg1"/>
                </a:solidFill>
                <a:latin typeface="EYInterstate Light" panose="02000506000000020004" pitchFamily="2" charset="0"/>
                <a:ea typeface="ＭＳ Ｐゴシック" panose="020B0600070205080204" pitchFamily="50" charset="-128"/>
              </a:rPr>
              <a:t> home                  -0.7409707845</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NumUnitsSingle</a:t>
            </a:r>
            <a:r>
              <a:rPr kumimoji="1" lang="en-US" altLang="ja-JP" sz="1200" dirty="0">
                <a:solidFill>
                  <a:schemeClr val="bg1"/>
                </a:solidFill>
                <a:latin typeface="EYInterstate Light" panose="02000506000000020004" pitchFamily="2" charset="0"/>
                <a:ea typeface="ＭＳ Ｐゴシック" panose="020B0600070205080204" pitchFamily="50" charset="-128"/>
              </a:rPr>
              <a:t> attached               .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NumUnitsSingle</a:t>
            </a:r>
            <a:r>
              <a:rPr kumimoji="1" lang="en-US" altLang="ja-JP" sz="1200" dirty="0">
                <a:solidFill>
                  <a:schemeClr val="bg1"/>
                </a:solidFill>
                <a:latin typeface="EYInterstate Light" panose="02000506000000020004" pitchFamily="2" charset="0"/>
                <a:ea typeface="ＭＳ Ｐゴシック" panose="020B0600070205080204" pitchFamily="50" charset="-128"/>
              </a:rPr>
              <a:t> detached               .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NumVehicles</a:t>
            </a:r>
            <a:r>
              <a:rPr kumimoji="1" lang="en-US" altLang="ja-JP" sz="1200" dirty="0">
                <a:solidFill>
                  <a:schemeClr val="bg1"/>
                </a:solidFill>
                <a:latin typeface="EYInterstate Light" panose="02000506000000020004" pitchFamily="2" charset="0"/>
                <a:ea typeface="ＭＳ Ｐゴシック" panose="020B0600070205080204" pitchFamily="50" charset="-128"/>
              </a:rPr>
              <a:t>                           0.1244981460</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NumWorkers</a:t>
            </a:r>
            <a:r>
              <a:rPr kumimoji="1" lang="en-US" altLang="ja-JP" sz="1200" dirty="0">
                <a:solidFill>
                  <a:schemeClr val="bg1"/>
                </a:solidFill>
                <a:latin typeface="EYInterstate Light" panose="02000506000000020004" pitchFamily="2" charset="0"/>
                <a:ea typeface="ＭＳ Ｐゴシック" panose="020B0600070205080204" pitchFamily="50" charset="-128"/>
              </a:rPr>
              <a:t>                            0.4691657078</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OwnRentMortgage</a:t>
            </a:r>
            <a:r>
              <a:rPr kumimoji="1" lang="en-US" altLang="ja-JP" sz="1200" dirty="0">
                <a:solidFill>
                  <a:schemeClr val="bg1"/>
                </a:solidFill>
                <a:latin typeface="EYInterstate Light" panose="02000506000000020004" pitchFamily="2" charset="0"/>
                <a:ea typeface="ＭＳ Ｐゴシック" panose="020B0600070205080204" pitchFamily="50" charset="-128"/>
              </a:rPr>
              <a:t>                       .           </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OwnRentOutright</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0.0969329948</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a:t>
            </a:r>
            <a:r>
              <a:rPr kumimoji="1" lang="ja-JP" altLang="en-US" sz="1200" dirty="0" err="1" smtClean="0">
                <a:solidFill>
                  <a:schemeClr val="bg1"/>
                </a:solidFill>
                <a:latin typeface="EYInterstate Light" panose="02000506000000020004" pitchFamily="2" charset="0"/>
                <a:ea typeface="ＭＳ Ｐゴシック" panose="020B0600070205080204" pitchFamily="50" charset="-128"/>
              </a:rPr>
              <a:t>つの</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factor</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levels</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につき、いくつかが選ばれ、いくつかが選ばれていないが、ラッソー回帰の場合、他の変数と強く相関している変数を除外するので、合理的。注意点は、係数及び</a:t>
            </a:r>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glmnet</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の予測値には標準誤差やその信頼区間が</a:t>
            </a:r>
            <a:r>
              <a:rPr kumimoji="1" lang="ja-JP" altLang="en-US" sz="1200" dirty="0">
                <a:solidFill>
                  <a:schemeClr val="bg1"/>
                </a:solidFill>
                <a:latin typeface="EYInterstate Light" panose="02000506000000020004" pitchFamily="2" charset="0"/>
                <a:ea typeface="ＭＳ Ｐゴシック" panose="020B0600070205080204" pitchFamily="50" charset="-128"/>
              </a:rPr>
              <a:t>付</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いていない点。ラッソー回帰とリッジ回帰の理論的性質であり、解決策は不明。</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002065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EY light projection">
  <a:themeElements>
    <a:clrScheme name="EY light projection">
      <a:dk1>
        <a:srgbClr val="000000"/>
      </a:dk1>
      <a:lt1>
        <a:srgbClr val="646464"/>
      </a:lt1>
      <a:dk2>
        <a:srgbClr val="FFFFFF"/>
      </a:dk2>
      <a:lt2>
        <a:srgbClr val="646464"/>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EY dark print">
  <a:themeElements>
    <a:clrScheme name="EY dark print">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EY dark projection">
  <a:themeElements>
    <a:clrScheme name="EY dark projection">
      <a:dk1>
        <a:srgbClr val="FFFFFF"/>
      </a:dk1>
      <a:lt1>
        <a:srgbClr val="FFFFFF"/>
      </a:lt1>
      <a:dk2>
        <a:srgbClr val="333333"/>
      </a:dk2>
      <a:lt2>
        <a:srgbClr val="FFD20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baseline="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Japan Tax regular presentation 201611 Japanese</Template>
  <TotalTime>5890</TotalTime>
  <Words>3035</Words>
  <Application>Microsoft Office PowerPoint</Application>
  <PresentationFormat>画面に合わせる (4:3)</PresentationFormat>
  <Paragraphs>448</Paragraphs>
  <Slides>20</Slides>
  <Notes>0</Notes>
  <HiddenSlides>0</HiddenSlides>
  <MMClips>0</MMClips>
  <ScaleCrop>false</ScaleCrop>
  <HeadingPairs>
    <vt:vector size="8" baseType="variant">
      <vt:variant>
        <vt:lpstr>使用されているフォント</vt:lpstr>
      </vt:variant>
      <vt:variant>
        <vt:i4>4</vt:i4>
      </vt:variant>
      <vt:variant>
        <vt:lpstr>テーマ</vt:lpstr>
      </vt:variant>
      <vt:variant>
        <vt:i4>4</vt:i4>
      </vt:variant>
      <vt:variant>
        <vt:lpstr>埋め込まれた OLE サーバー</vt:lpstr>
      </vt:variant>
      <vt:variant>
        <vt:i4>1</vt:i4>
      </vt:variant>
      <vt:variant>
        <vt:lpstr>スライド タイトル</vt:lpstr>
      </vt:variant>
      <vt:variant>
        <vt:i4>20</vt:i4>
      </vt:variant>
    </vt:vector>
  </HeadingPairs>
  <TitlesOfParts>
    <vt:vector size="29" baseType="lpstr">
      <vt:lpstr>ＭＳ Ｐゴシック</vt:lpstr>
      <vt:lpstr>Arial</vt:lpstr>
      <vt:lpstr>Cambria Math</vt:lpstr>
      <vt:lpstr>EYInterstate Light</vt:lpstr>
      <vt:lpstr>EY regular presentation 2015 v1</vt:lpstr>
      <vt:lpstr>EY light projection</vt:lpstr>
      <vt:lpstr>EY dark print</vt:lpstr>
      <vt:lpstr>EY dark projection</vt:lpstr>
      <vt:lpstr>think-cell Slide</vt:lpstr>
      <vt:lpstr>みんなのR – Koji Mizumura </vt:lpstr>
      <vt:lpstr>第19章：正則化と縮小 （シュリンケージ）</vt:lpstr>
      <vt:lpstr>19.1　正則化と縮小（シュリンケージ） Elastic Net</vt:lpstr>
      <vt:lpstr>19.1　正則化と縮小（シュリンケージ） Elastic Net</vt:lpstr>
      <vt:lpstr>19.1　正則化と縮小（シュリンケージ） Elastic Net</vt:lpstr>
      <vt:lpstr>19.1　正則化と縮小（シュリンケージ） Elastic Net</vt:lpstr>
      <vt:lpstr>19.1　正則化と縮小（シュリンケージ） Elastic Net</vt:lpstr>
      <vt:lpstr>19.1　正則化と縮小（シュリンケージ） Elastic Net</vt:lpstr>
      <vt:lpstr>19.1　正則化と縮小（シュリンケージ） Elastic Net</vt:lpstr>
      <vt:lpstr>19.1　正則化と縮小（シュリンケージ） Elastic Net</vt:lpstr>
      <vt:lpstr>19.1　正則化と縮小（シュリンケージ） Elastic Net</vt:lpstr>
      <vt:lpstr>19.1　正則化と縮小（シュリンケージ） Elastic Net</vt:lpstr>
      <vt:lpstr>19.1　正則化と縮小（シュリンケージ） Elastic Net</vt:lpstr>
      <vt:lpstr>19.2　正則化と縮小（シュリンケージ） Bayesian 縮小</vt:lpstr>
      <vt:lpstr>19.2　正則化と縮小（シュリンケージ） Bayesian 縮小</vt:lpstr>
      <vt:lpstr>19.2　正則化と縮小（シュリンケージ） Bayesian 縮小</vt:lpstr>
      <vt:lpstr>第20章：非線形モデル</vt:lpstr>
      <vt:lpstr>20.1 非線形モデル 非線形最小二乗法</vt:lpstr>
      <vt:lpstr>20.1 非線形モデル 非線形最小二乗法</vt:lpstr>
      <vt:lpstr>20.2 非線形モデル スプライン</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みんなのR</dc:title>
  <dc:creator>EY Japan</dc:creator>
  <cp:keywords>global; PowerPoint; Templates; ribbon; Branding Zone; branding; brand; office</cp:keywords>
  <cp:lastModifiedBy>EY Japan</cp:lastModifiedBy>
  <cp:revision>451</cp:revision>
  <cp:lastPrinted>2017-10-26T00:43:42Z</cp:lastPrinted>
  <dcterms:created xsi:type="dcterms:W3CDTF">2017-09-20T00:15:06Z</dcterms:created>
  <dcterms:modified xsi:type="dcterms:W3CDTF">2017-11-24T05:09:31Z</dcterms:modified>
  <cp:contentStatus>Approved</cp:contentStatus>
</cp:coreProperties>
</file>