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 id="2147483708" r:id="rId2"/>
    <p:sldMasterId id="2147483680" r:id="rId3"/>
    <p:sldMasterId id="2147483694" r:id="rId4"/>
  </p:sldMasterIdLst>
  <p:notesMasterIdLst>
    <p:notesMasterId r:id="rId79"/>
  </p:notesMasterIdLst>
  <p:handoutMasterIdLst>
    <p:handoutMasterId r:id="rId80"/>
  </p:handoutMasterIdLst>
  <p:sldIdLst>
    <p:sldId id="256" r:id="rId5"/>
    <p:sldId id="385" r:id="rId6"/>
    <p:sldId id="387" r:id="rId7"/>
    <p:sldId id="388" r:id="rId8"/>
    <p:sldId id="389" r:id="rId9"/>
    <p:sldId id="390" r:id="rId10"/>
    <p:sldId id="391" r:id="rId11"/>
    <p:sldId id="392" r:id="rId12"/>
    <p:sldId id="393" r:id="rId13"/>
    <p:sldId id="394" r:id="rId14"/>
    <p:sldId id="395" r:id="rId15"/>
    <p:sldId id="396" r:id="rId16"/>
    <p:sldId id="397" r:id="rId17"/>
    <p:sldId id="398" r:id="rId18"/>
    <p:sldId id="399" r:id="rId19"/>
    <p:sldId id="400" r:id="rId20"/>
    <p:sldId id="401" r:id="rId21"/>
    <p:sldId id="402" r:id="rId22"/>
    <p:sldId id="403" r:id="rId23"/>
    <p:sldId id="407" r:id="rId24"/>
    <p:sldId id="404" r:id="rId25"/>
    <p:sldId id="405" r:id="rId26"/>
    <p:sldId id="406" r:id="rId27"/>
    <p:sldId id="408"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426" r:id="rId44"/>
    <p:sldId id="425" r:id="rId45"/>
    <p:sldId id="427" r:id="rId46"/>
    <p:sldId id="428" r:id="rId47"/>
    <p:sldId id="429" r:id="rId48"/>
    <p:sldId id="430" r:id="rId49"/>
    <p:sldId id="431" r:id="rId50"/>
    <p:sldId id="432" r:id="rId51"/>
    <p:sldId id="433" r:id="rId52"/>
    <p:sldId id="434" r:id="rId53"/>
    <p:sldId id="435" r:id="rId54"/>
    <p:sldId id="436" r:id="rId55"/>
    <p:sldId id="437" r:id="rId56"/>
    <p:sldId id="438" r:id="rId57"/>
    <p:sldId id="439" r:id="rId58"/>
    <p:sldId id="441" r:id="rId59"/>
    <p:sldId id="440" r:id="rId60"/>
    <p:sldId id="442" r:id="rId61"/>
    <p:sldId id="443" r:id="rId62"/>
    <p:sldId id="444" r:id="rId63"/>
    <p:sldId id="445" r:id="rId64"/>
    <p:sldId id="446" r:id="rId65"/>
    <p:sldId id="447" r:id="rId66"/>
    <p:sldId id="448" r:id="rId67"/>
    <p:sldId id="449" r:id="rId68"/>
    <p:sldId id="450" r:id="rId69"/>
    <p:sldId id="451" r:id="rId70"/>
    <p:sldId id="452" r:id="rId71"/>
    <p:sldId id="453" r:id="rId72"/>
    <p:sldId id="454" r:id="rId73"/>
    <p:sldId id="455" r:id="rId74"/>
    <p:sldId id="456" r:id="rId75"/>
    <p:sldId id="457" r:id="rId76"/>
    <p:sldId id="458" r:id="rId77"/>
    <p:sldId id="459" r:id="rId78"/>
  </p:sldIdLst>
  <p:sldSz cx="9144000" cy="6858000" type="screen4x3"/>
  <p:notesSz cx="6805613" cy="9939338"/>
  <p:custDataLst>
    <p:tags r:id="rId8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FB5BD72-5704-4226-9304-B3A2BEFA8A71}">
          <p14:sldIdLst>
            <p14:sldId id="256"/>
          </p14:sldIdLst>
        </p14:section>
        <p14:section name="タイトルなしのセクション" id="{0917ACA6-0100-43B2-A969-CC1E66B30106}">
          <p14:sldIdLst>
            <p14:sldId id="385"/>
            <p14:sldId id="387"/>
            <p14:sldId id="388"/>
            <p14:sldId id="389"/>
            <p14:sldId id="390"/>
            <p14:sldId id="391"/>
            <p14:sldId id="392"/>
            <p14:sldId id="393"/>
            <p14:sldId id="394"/>
            <p14:sldId id="395"/>
            <p14:sldId id="396"/>
            <p14:sldId id="397"/>
            <p14:sldId id="398"/>
            <p14:sldId id="399"/>
            <p14:sldId id="400"/>
          </p14:sldIdLst>
        </p14:section>
        <p14:section name="タイトルなしのセクション" id="{9F7BD83D-4807-4EB5-8176-C81DF8F7E64C}">
          <p14:sldIdLst>
            <p14:sldId id="401"/>
            <p14:sldId id="402"/>
            <p14:sldId id="403"/>
            <p14:sldId id="407"/>
            <p14:sldId id="404"/>
            <p14:sldId id="405"/>
            <p14:sldId id="406"/>
            <p14:sldId id="408"/>
            <p14:sldId id="410"/>
            <p14:sldId id="411"/>
            <p14:sldId id="412"/>
            <p14:sldId id="413"/>
            <p14:sldId id="414"/>
            <p14:sldId id="415"/>
            <p14:sldId id="416"/>
            <p14:sldId id="417"/>
            <p14:sldId id="418"/>
            <p14:sldId id="419"/>
            <p14:sldId id="420"/>
            <p14:sldId id="421"/>
          </p14:sldIdLst>
        </p14:section>
        <p14:section name="タイトルなしのセクション" id="{01DA4122-8F99-4D48-8450-CA9250AA5CF6}">
          <p14:sldIdLst>
            <p14:sldId id="422"/>
            <p14:sldId id="423"/>
            <p14:sldId id="424"/>
            <p14:sldId id="426"/>
            <p14:sldId id="425"/>
            <p14:sldId id="427"/>
            <p14:sldId id="428"/>
            <p14:sldId id="429"/>
            <p14:sldId id="430"/>
            <p14:sldId id="431"/>
            <p14:sldId id="432"/>
            <p14:sldId id="433"/>
            <p14:sldId id="434"/>
            <p14:sldId id="435"/>
            <p14:sldId id="436"/>
            <p14:sldId id="437"/>
            <p14:sldId id="438"/>
            <p14:sldId id="439"/>
          </p14:sldIdLst>
        </p14:section>
        <p14:section name="タイトルなしのセクション" id="{2C8CB335-712A-4D62-A7E5-CF756AD881D9}">
          <p14:sldIdLst>
            <p14:sldId id="441"/>
            <p14:sldId id="440"/>
            <p14:sldId id="442"/>
            <p14:sldId id="443"/>
            <p14:sldId id="444"/>
            <p14:sldId id="445"/>
            <p14:sldId id="446"/>
            <p14:sldId id="447"/>
            <p14:sldId id="448"/>
            <p14:sldId id="449"/>
            <p14:sldId id="450"/>
            <p14:sldId id="451"/>
            <p14:sldId id="452"/>
            <p14:sldId id="453"/>
            <p14:sldId id="454"/>
            <p14:sldId id="455"/>
            <p14:sldId id="456"/>
            <p14:sldId id="457"/>
            <p14:sldId id="458"/>
            <p14:sldId id="459"/>
          </p14:sldIdLst>
        </p14:section>
      </p14:sectionLst>
    </p:ext>
    <p:ext uri="{EFAFB233-063F-42B5-8137-9DF3F51BA10A}">
      <p15:sldGuideLst xmlns:p15="http://schemas.microsoft.com/office/powerpoint/2012/main">
        <p15:guide id="1" orient="horz" pos="2137" userDrawn="1">
          <p15:clr>
            <a:srgbClr val="A4A3A4"/>
          </p15:clr>
        </p15:guide>
        <p15:guide id="2" orient="horz" pos="682">
          <p15:clr>
            <a:srgbClr val="A4A3A4"/>
          </p15:clr>
        </p15:guide>
        <p15:guide id="3" orient="horz" pos="935" userDrawn="1">
          <p15:clr>
            <a:srgbClr val="A4A3A4"/>
          </p15:clr>
        </p15:guide>
        <p15:guide id="4" orient="horz" pos="3861" userDrawn="1">
          <p15:clr>
            <a:srgbClr val="A4A3A4"/>
          </p15:clr>
        </p15:guide>
        <p15:guide id="5" orient="horz" pos="127">
          <p15:clr>
            <a:srgbClr val="A4A3A4"/>
          </p15:clr>
        </p15:guide>
        <p15:guide id="6" orient="horz" pos="4315" userDrawn="1">
          <p15:clr>
            <a:srgbClr val="A4A3A4"/>
          </p15:clr>
        </p15:guide>
        <p15:guide id="7" orient="horz" pos="4111">
          <p15:clr>
            <a:srgbClr val="A4A3A4"/>
          </p15:clr>
        </p15:guide>
        <p15:guide id="8" pos="2880" userDrawn="1">
          <p15:clr>
            <a:srgbClr val="A4A3A4"/>
          </p15:clr>
        </p15:guide>
        <p15:guide id="9" pos="272" userDrawn="1">
          <p15:clr>
            <a:srgbClr val="A4A3A4"/>
          </p15:clr>
        </p15:guide>
        <p15:guide id="10" pos="5473">
          <p15:clr>
            <a:srgbClr val="A4A3A4"/>
          </p15:clr>
        </p15:guide>
        <p15:guide id="11" pos="3991" userDrawn="1">
          <p15:clr>
            <a:srgbClr val="A4A3A4"/>
          </p15:clr>
        </p15:guide>
        <p15:guide id="12" pos="2835" userDrawn="1">
          <p15:clr>
            <a:srgbClr val="A4A3A4"/>
          </p15:clr>
        </p15:guide>
        <p15:guide id="13" pos="521" userDrawn="1">
          <p15:clr>
            <a:srgbClr val="A4A3A4"/>
          </p15:clr>
        </p15:guide>
        <p15:guide id="14" pos="748"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FFFFF"/>
    <a:srgbClr val="FFD200"/>
    <a:srgbClr val="FFE600"/>
    <a:srgbClr val="000000"/>
    <a:srgbClr val="FF00FF"/>
    <a:srgbClr val="FF0090"/>
    <a:srgbClr val="FF006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000" autoAdjust="0"/>
    <p:restoredTop sz="34938" autoAdjust="0"/>
  </p:normalViewPr>
  <p:slideViewPr>
    <p:cSldViewPr snapToGrid="0" snapToObjects="1" showGuides="1">
      <p:cViewPr varScale="1">
        <p:scale>
          <a:sx n="84" d="100"/>
          <a:sy n="84" d="100"/>
        </p:scale>
        <p:origin x="96" y="636"/>
      </p:cViewPr>
      <p:guideLst>
        <p:guide orient="horz" pos="2137"/>
        <p:guide orient="horz" pos="682"/>
        <p:guide orient="horz" pos="935"/>
        <p:guide orient="horz" pos="3861"/>
        <p:guide orient="horz" pos="127"/>
        <p:guide orient="horz" pos="4315"/>
        <p:guide orient="horz" pos="4111"/>
        <p:guide pos="2880"/>
        <p:guide pos="272"/>
        <p:guide pos="5473"/>
        <p:guide pos="3991"/>
        <p:guide pos="2835"/>
        <p:guide pos="521"/>
        <p:guide pos="74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p:scale>
          <a:sx n="200" d="100"/>
          <a:sy n="200" d="100"/>
        </p:scale>
        <p:origin x="612" y="274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presProps" Target="presProps.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3854939" y="0"/>
            <a:ext cx="2949099" cy="496967"/>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15/12/2017</a:t>
            </a:fld>
            <a:endParaRPr lang="en-GB" dirty="0">
              <a:latin typeface="Arial" pitchFamily="34" charset="0"/>
            </a:endParaRPr>
          </a:p>
        </p:txBody>
      </p:sp>
      <p:sp>
        <p:nvSpPr>
          <p:cNvPr id="4" name="Footer Placeholder 3"/>
          <p:cNvSpPr>
            <a:spLocks noGrp="1"/>
          </p:cNvSpPr>
          <p:nvPr>
            <p:ph type="ftr" sz="quarter" idx="2"/>
          </p:nvPr>
        </p:nvSpPr>
        <p:spPr>
          <a:xfrm>
            <a:off x="0" y="9440646"/>
            <a:ext cx="2949099" cy="496967"/>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3854939" y="9440646"/>
            <a:ext cx="2949099" cy="496967"/>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3854939" y="0"/>
            <a:ext cx="2949099" cy="496967"/>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15/12/2017</a:t>
            </a:fld>
            <a:endParaRPr lang="en-GB" dirty="0"/>
          </a:p>
        </p:txBody>
      </p:sp>
      <p:sp>
        <p:nvSpPr>
          <p:cNvPr id="4" name="Slide Image Placeholder 3"/>
          <p:cNvSpPr>
            <a:spLocks noGrp="1" noRot="1" noChangeAspect="1"/>
          </p:cNvSpPr>
          <p:nvPr>
            <p:ph type="sldImg" idx="2"/>
          </p:nvPr>
        </p:nvSpPr>
        <p:spPr>
          <a:xfrm>
            <a:off x="919163" y="746125"/>
            <a:ext cx="4967287" cy="3727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680562" y="4721186"/>
            <a:ext cx="5444490" cy="4472702"/>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440646"/>
            <a:ext cx="2949099" cy="496967"/>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3854939" y="9440646"/>
            <a:ext cx="2949099" cy="496967"/>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slideMaster" Target="../slideMasters/slideMaster2.xml"/><Relationship Id="rId4" Type="http://schemas.openxmlformats.org/officeDocument/2006/relationships/image" Target="../media/image7.w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wmf"/><Relationship Id="rId1" Type="http://schemas.openxmlformats.org/officeDocument/2006/relationships/slideMaster" Target="../slideMasters/slideMaster2.xml"/><Relationship Id="rId4" Type="http://schemas.openxmlformats.org/officeDocument/2006/relationships/image" Target="../media/image7.w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slideMaster" Target="../slideMasters/slideMaster3.xml"/><Relationship Id="rId4" Type="http://schemas.openxmlformats.org/officeDocument/2006/relationships/image" Target="../media/image14.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5.wmf"/><Relationship Id="rId1" Type="http://schemas.openxmlformats.org/officeDocument/2006/relationships/slideMaster" Target="../slideMasters/slideMaster3.xml"/><Relationship Id="rId4" Type="http://schemas.openxmlformats.org/officeDocument/2006/relationships/image" Target="../media/image13.emf"/></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8.wmf"/><Relationship Id="rId1" Type="http://schemas.openxmlformats.org/officeDocument/2006/relationships/slideMaster" Target="../slideMasters/slideMaster4.xml"/><Relationship Id="rId4" Type="http://schemas.openxmlformats.org/officeDocument/2006/relationships/image" Target="../media/image20.emf"/></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0.wmf"/><Relationship Id="rId1" Type="http://schemas.openxmlformats.org/officeDocument/2006/relationships/slideMaster" Target="../slideMasters/slideMaster4.xml"/><Relationship Id="rId4" Type="http://schemas.openxmlformats.org/officeDocument/2006/relationships/image" Target="../media/image19.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0"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2"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ja-JP" altLang="en-US" smtClean="0"/>
              <a:t>マスター タイトルの書式設定</a:t>
            </a:r>
            <a:endParaRPr lang="en-GB" dirty="0"/>
          </a:p>
        </p:txBody>
      </p:sp>
      <p:sp>
        <p:nvSpPr>
          <p:cNvPr id="15"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ja-JP" altLang="en-US" smtClean="0"/>
              <a:t>マスター サブタイトルの書式設定</a:t>
            </a:r>
            <a:endParaRPr lang="en-GB"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ja-JP" altLang="en-US" smtClean="0"/>
              <a:t>マスター テキストの書式設定</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Date Placeholder 5"/>
          <p:cNvSpPr>
            <a:spLocks noGrp="1"/>
          </p:cNvSpPr>
          <p:nvPr>
            <p:ph type="dt" sz="half" idx="12"/>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dirty="0" smtClean="0"/>
              <a:t>マスター タイトルの書式設定</a:t>
            </a:r>
            <a:endParaRPr lang="en-US" dirty="0"/>
          </a:p>
        </p:txBody>
      </p:sp>
      <p:sp>
        <p:nvSpPr>
          <p:cNvPr id="3077"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6" name="Footer Placeholder 5"/>
          <p:cNvSpPr>
            <a:spLocks noGrp="1"/>
          </p:cNvSpPr>
          <p:nvPr>
            <p:ph type="ftr" sz="quarter" idx="11"/>
          </p:nvPr>
        </p:nvSpPr>
        <p:spPr/>
        <p:txBody>
          <a:bodyPr/>
          <a:lstStyle/>
          <a:p>
            <a:r>
              <a:rPr lang="ja-JP" altLang="en-US" dirty="0" smtClean="0"/>
              <a:t>みんなの</a:t>
            </a:r>
            <a:r>
              <a:rPr lang="en-US" altLang="ja-JP" dirty="0" smtClean="0"/>
              <a:t>R</a:t>
            </a:r>
            <a:endParaRPr lang="en-GB" dirty="0"/>
          </a:p>
        </p:txBody>
      </p:sp>
    </p:spTree>
    <p:extLst>
      <p:ext uri="{BB962C8B-B14F-4D97-AF65-F5344CB8AC3E}">
        <p14:creationId xmlns:p14="http://schemas.microsoft.com/office/powerpoint/2010/main" val="199994089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smtClean="0"/>
              <a:t>マスター タイトルの書式設定</a:t>
            </a:r>
            <a:endParaRPr lang="en-US" dirty="0"/>
          </a:p>
        </p:txBody>
      </p:sp>
      <p:sp>
        <p:nvSpPr>
          <p:cNvPr id="4101"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6" name="Footer Placeholder 5"/>
          <p:cNvSpPr>
            <a:spLocks noGrp="1"/>
          </p:cNvSpPr>
          <p:nvPr>
            <p:ph type="ftr" sz="quarter" idx="11"/>
          </p:nvPr>
        </p:nvSpPr>
        <p:spPr/>
        <p:txBody>
          <a:bodyPr/>
          <a:lstStyle/>
          <a:p>
            <a:r>
              <a:rPr lang="ja-JP" altLang="en-US" dirty="0" smtClean="0"/>
              <a:t>みんなの</a:t>
            </a:r>
            <a:r>
              <a:rPr lang="en-US" altLang="ja-JP" dirty="0" smtClean="0"/>
              <a:t>R</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smtClean="0"/>
              <a:t>マスター タイトルの書式設定</a:t>
            </a:r>
            <a:endParaRPr lang="en-US" dirty="0"/>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5" name="Date Placeholder 4"/>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3000" b="0" cap="none" baseline="0"/>
            </a:lvl1pPr>
          </a:lstStyle>
          <a:p>
            <a:r>
              <a:rPr lang="ja-JP" altLang="en-US" smtClean="0"/>
              <a:t>マスター タイトルの書式設定</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5562600" y="6356350"/>
            <a:ext cx="1622612" cy="365125"/>
          </a:xfrm>
          <a:prstGeom prst="rect">
            <a:avLst/>
          </a:prstGeom>
        </p:spPr>
        <p:txBody>
          <a:bodyPr/>
          <a:lstStyle/>
          <a:p>
            <a:fld id="{B1A24CD3-204F-4468-8EE4-28A6668D006A}" type="datetimeFigureOut">
              <a:rPr lang="en-US" smtClean="0"/>
              <a:t>12/15/2017</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a:xfrm>
            <a:off x="8256494" y="361016"/>
            <a:ext cx="506506" cy="365125"/>
          </a:xfrm>
          <a:prstGeom prst="rect">
            <a:avLst/>
          </a:prstGeom>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3656232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3674158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3"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 name="Title 1"/>
          <p:cNvSpPr>
            <a:spLocks noGrp="1"/>
          </p:cNvSpPr>
          <p:nvPr>
            <p:ph type="ctrTitle"/>
          </p:nvPr>
        </p:nvSpPr>
        <p:spPr>
          <a:xfrm>
            <a:off x="3557109" y="1677507"/>
            <a:ext cx="4901184" cy="860400"/>
          </a:xfr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5" name="Subtitle 2"/>
          <p:cNvSpPr>
            <a:spLocks noGrp="1"/>
          </p:cNvSpPr>
          <p:nvPr>
            <p:ph type="subTitle" idx="1"/>
          </p:nvPr>
        </p:nvSpPr>
        <p:spPr>
          <a:xfrm>
            <a:off x="3557109" y="2685128"/>
            <a:ext cx="4901184" cy="645742"/>
          </a:xfr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6532" y="2405084"/>
            <a:ext cx="9150532"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ja-JP" altLang="en-US" smtClean="0"/>
              <a:t>マスター サブタイトルの書式設定</a:t>
            </a:r>
            <a:endParaRPr lang="en-GB" dirty="0"/>
          </a:p>
        </p:txBody>
      </p:sp>
      <p:pic>
        <p:nvPicPr>
          <p:cNvPr id="10" name="Picture 9" descr="EY_Logo2.emf"/>
          <p:cNvPicPr>
            <a:picLocks noChangeAspect="1"/>
          </p:cNvPicPr>
          <p:nvPr userDrawn="1"/>
        </p:nvPicPr>
        <p:blipFill>
          <a:blip r:embed="rId3" cstate="print"/>
          <a:stretch>
            <a:fillRect/>
          </a:stretch>
        </p:blipFill>
        <p:spPr>
          <a:xfrm>
            <a:off x="2267712" y="5754254"/>
            <a:ext cx="989153" cy="749808"/>
          </a:xfrm>
          <a:prstGeom prst="rect">
            <a:avLst/>
          </a:prstGeom>
        </p:spPr>
      </p:pic>
    </p:spTree>
    <p:extLst>
      <p:ext uri="{BB962C8B-B14F-4D97-AF65-F5344CB8AC3E}">
        <p14:creationId xmlns:p14="http://schemas.microsoft.com/office/powerpoint/2010/main" val="232677800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9463"/>
            <a:ext cx="6753225" cy="3400425"/>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7" name="Subtitle 2"/>
          <p:cNvSpPr>
            <a:spLocks noGrp="1"/>
          </p:cNvSpPr>
          <p:nvPr>
            <p:ph type="subTitle" idx="1"/>
          </p:nvPr>
        </p:nvSpPr>
        <p:spPr>
          <a:xfrm>
            <a:off x="886968" y="3258529"/>
            <a:ext cx="5943432" cy="645742"/>
          </a:xfrm>
          <a:prstGeom prst="rect">
            <a:avLst/>
          </a:prstGeo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8" name="Title 1"/>
          <p:cNvSpPr>
            <a:spLocks noGrp="1"/>
          </p:cNvSpPr>
          <p:nvPr>
            <p:ph type="ctrTitle"/>
          </p:nvPr>
        </p:nvSpPr>
        <p:spPr>
          <a:xfrm>
            <a:off x="886968" y="2288083"/>
            <a:ext cx="5943432" cy="860400"/>
          </a:xfrm>
          <a:prstGeom prst="rect">
            <a:avLst/>
          </a:prstGeo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6532" y="2405084"/>
            <a:ext cx="9150532"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499730" y="777600"/>
            <a:ext cx="82080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99730" y="1753200"/>
            <a:ext cx="7200000"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0" name="Picture 9" descr="EY_Logo2.emf"/>
          <p:cNvPicPr>
            <a:picLocks noChangeAspect="1"/>
          </p:cNvPicPr>
          <p:nvPr userDrawn="1"/>
        </p:nvPicPr>
        <p:blipFill>
          <a:blip r:embed="rId3" cstate="print"/>
          <a:stretch>
            <a:fillRect/>
          </a:stretch>
        </p:blipFill>
        <p:spPr>
          <a:xfrm>
            <a:off x="2267712" y="5754254"/>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6" name="Date Placeholder 5"/>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5687483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2891094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4619011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769335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545533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Date Placeholder 6"/>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6146428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a:prstGeom prst="rect">
            <a:avLst/>
          </a:prstGeom>
        </p:spPr>
        <p:txBody>
          <a:bodyPr/>
          <a:lstStyle>
            <a:lvl1pPr>
              <a:defRPr sz="2400" baseline="0">
                <a:solidFill>
                  <a:schemeClr val="bg1"/>
                </a:solidFill>
              </a:defRPr>
            </a:lvl1pPr>
            <a:lvl2pPr>
              <a:defRPr sz="2400" baseline="0">
                <a:solidFill>
                  <a:schemeClr val="bg1"/>
                </a:solidFill>
              </a:defRPr>
            </a:lvl2pPr>
            <a:lvl3pPr>
              <a:defRPr sz="2000" baseline="0">
                <a:solidFill>
                  <a:schemeClr val="bg1"/>
                </a:solidFill>
              </a:defRPr>
            </a:lvl3pPr>
            <a:lvl4pPr>
              <a:defRPr sz="1800" baseline="0">
                <a:solidFill>
                  <a:schemeClr val="bg1"/>
                </a:solidFill>
              </a:defRPr>
            </a:lvl4pPr>
            <a:lvl5pPr>
              <a:defRPr sz="1800" baseline="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a:prstGeom prst="rect">
            <a:avLst/>
          </a:prstGeom>
        </p:spPr>
        <p:txBody>
          <a:bodyPr/>
          <a:lstStyle>
            <a:lvl1pPr>
              <a:defRPr sz="2400" baseline="0">
                <a:solidFill>
                  <a:schemeClr val="bg1"/>
                </a:solidFill>
              </a:defRPr>
            </a:lvl1pPr>
            <a:lvl2pPr>
              <a:defRPr sz="2400" baseline="0">
                <a:solidFill>
                  <a:schemeClr val="bg1"/>
                </a:solidFill>
              </a:defRPr>
            </a:lvl2pPr>
            <a:lvl3pPr>
              <a:defRPr sz="2000" baseline="0">
                <a:solidFill>
                  <a:schemeClr val="bg1"/>
                </a:solidFill>
              </a:defRPr>
            </a:lvl3pPr>
            <a:lvl4pPr>
              <a:defRPr sz="1800" baseline="0">
                <a:solidFill>
                  <a:schemeClr val="bg1"/>
                </a:solidFill>
              </a:defRPr>
            </a:lvl4pPr>
            <a:lvl5pPr>
              <a:defRPr sz="1800" baseline="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0" baseline="0">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0" baseline="0">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5"/>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87587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userDrawn="1">
            <p:custDataLst>
              <p:tags r:id="rId2"/>
            </p:custDataLst>
            <p:extLst>
              <p:ext uri="{D42A27DB-BD31-4B8C-83A1-F6EECF244321}">
                <p14:modId xmlns:p14="http://schemas.microsoft.com/office/powerpoint/2010/main" val="31499131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6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57200" y="201600"/>
            <a:ext cx="8232775" cy="860400"/>
          </a:xfrm>
          <a:prstGeom prst="rect">
            <a:avLst/>
          </a:prstGeom>
        </p:spPr>
        <p:txBody>
          <a:bodyPr/>
          <a:lstStyle>
            <a:lvl1pPr>
              <a:defRPr sz="2400">
                <a:solidFill>
                  <a:schemeClr val="bg1"/>
                </a:solidFill>
                <a:latin typeface="EYInterstate Light" panose="02000506000000020004" pitchFamily="2" charset="0"/>
                <a:ea typeface="ＭＳ Ｐゴシック" panose="020B0600070205080204" pitchFamily="50" charset="-128"/>
                <a:cs typeface="Arial" pitchFamily="34" charset="0"/>
              </a:defRPr>
            </a:lvl1pPr>
          </a:lstStyle>
          <a:p>
            <a:r>
              <a:rPr lang="ja-JP" altLang="en-US" dirty="0" smtClean="0"/>
              <a:t>マスター タイトルの書式設定</a:t>
            </a:r>
            <a:endParaRPr lang="en-GB" dirty="0"/>
          </a:p>
        </p:txBody>
      </p:sp>
      <p:sp>
        <p:nvSpPr>
          <p:cNvPr id="3" name="Content Placeholder 2"/>
          <p:cNvSpPr>
            <a:spLocks noGrp="1"/>
          </p:cNvSpPr>
          <p:nvPr>
            <p:ph idx="1"/>
          </p:nvPr>
        </p:nvSpPr>
        <p:spPr>
          <a:xfrm>
            <a:off x="445770" y="1277008"/>
            <a:ext cx="8229600" cy="4698977"/>
          </a:xfrm>
          <a:prstGeom prst="rect">
            <a:avLst/>
          </a:prstGeom>
        </p:spPr>
        <p:txBody>
          <a:bodyPr/>
          <a:lstStyle>
            <a:lvl1pPr>
              <a:defRPr sz="1200">
                <a:solidFill>
                  <a:schemeClr val="bg1"/>
                </a:solidFill>
                <a:latin typeface="EYInterstate Light" panose="02000506000000020004" pitchFamily="2" charset="0"/>
                <a:ea typeface="ＭＳ Ｐゴシック" panose="020B0600070205080204" pitchFamily="50" charset="-128"/>
                <a:cs typeface="Arial" pitchFamily="34" charset="0"/>
              </a:defRPr>
            </a:lvl1pPr>
            <a:lvl2pPr>
              <a:defRPr sz="1200">
                <a:solidFill>
                  <a:schemeClr val="bg1"/>
                </a:solidFill>
                <a:latin typeface="EYInterstate Light" panose="02000506000000020004" pitchFamily="2" charset="0"/>
                <a:ea typeface="ＭＳ Ｐゴシック" panose="020B0600070205080204" pitchFamily="50" charset="-128"/>
                <a:cs typeface="Arial" pitchFamily="34" charset="0"/>
              </a:defRPr>
            </a:lvl2pPr>
            <a:lvl3pPr>
              <a:defRPr sz="1200">
                <a:solidFill>
                  <a:schemeClr val="bg1"/>
                </a:solidFill>
                <a:latin typeface="EYInterstate Light" panose="02000506000000020004" pitchFamily="2" charset="0"/>
                <a:ea typeface="ＭＳ Ｐゴシック" panose="020B0600070205080204" pitchFamily="50" charset="-128"/>
                <a:cs typeface="Arial" pitchFamily="34" charset="0"/>
              </a:defRPr>
            </a:lvl3pPr>
            <a:lvl4pPr>
              <a:defRPr sz="1200">
                <a:solidFill>
                  <a:schemeClr val="bg1"/>
                </a:solidFill>
                <a:latin typeface="EYInterstate Light" panose="02000506000000020004" pitchFamily="2" charset="0"/>
                <a:ea typeface="ＭＳ Ｐゴシック" panose="020B0600070205080204" pitchFamily="50" charset="-128"/>
                <a:cs typeface="Arial" pitchFamily="34" charset="0"/>
              </a:defRPr>
            </a:lvl4pPr>
            <a:lvl5pPr>
              <a:defRPr sz="1200">
                <a:solidFill>
                  <a:schemeClr val="bg1"/>
                </a:solidFill>
                <a:latin typeface="EYInterstate Light" panose="02000506000000020004" pitchFamily="2" charset="0"/>
                <a:ea typeface="ＭＳ Ｐゴシック" panose="020B0600070205080204" pitchFamily="50" charset="-128"/>
                <a:cs typeface="Arial" pitchFamily="34" charset="0"/>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EYInterstate Light" panose="02000506000000020004" pitchFamily="2" charset="0"/>
              <a:ea typeface="ＭＳ Ｐゴシック" panose="020B0600070205080204" pitchFamily="50" charset="-128"/>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0" baseline="0">
                <a:solidFill>
                  <a:schemeClr val="bg2"/>
                </a:solidFill>
                <a:latin typeface="Arial" panose="020B0604020202020204" pitchFamily="34" charset="0"/>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6" name="Date Placeholder 5"/>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615625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0448329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3080655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33272"/>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6" name="Date Placeholder 5"/>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3080655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66112614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4193976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0372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1"/>
            <a:r>
              <a:rPr lang="en-US" dirty="0" smtClean="0"/>
              <a:t>Click to edit Master subtitle style</a:t>
            </a:r>
            <a:endParaRPr lang="en-GB"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p:nvPr>
        </p:nvSpPr>
        <p:spPr>
          <a:xfrm>
            <a:off x="3557109" y="1677507"/>
            <a:ext cx="493776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3557109" y="2685128"/>
            <a:ext cx="493776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8" name="Subtitle 2"/>
          <p:cNvSpPr>
            <a:spLocks noGrp="1"/>
          </p:cNvSpPr>
          <p:nvPr>
            <p:ph type="subTitle" idx="1"/>
          </p:nvPr>
        </p:nvSpPr>
        <p:spPr>
          <a:xfrm>
            <a:off x="888191"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9" name="Title 1"/>
          <p:cNvSpPr>
            <a:spLocks noGrp="1"/>
          </p:cNvSpPr>
          <p:nvPr>
            <p:ph type="ctrTitle"/>
          </p:nvPr>
        </p:nvSpPr>
        <p:spPr>
          <a:xfrm>
            <a:off x="888191"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56315184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7712" y="5751576"/>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8173977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p:spPr>
        <p:txBody>
          <a:bodyPr anchor="t" anchorCtr="0"/>
          <a:lstStyle>
            <a:lvl1pPr>
              <a:buNone/>
              <a:defRPr b="1">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5"/>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2" name="Date Placeholder 1"/>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04545405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3"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Title 1"/>
          <p:cNvSpPr>
            <a:spLocks noGrp="1"/>
          </p:cNvSpPr>
          <p:nvPr>
            <p:ph type="ctrTitle"/>
          </p:nvPr>
        </p:nvSpPr>
        <p:spPr>
          <a:xfrm>
            <a:off x="3557109" y="1677507"/>
            <a:ext cx="4901184"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5" name="Subtitle 2"/>
          <p:cNvSpPr>
            <a:spLocks noGrp="1"/>
          </p:cNvSpPr>
          <p:nvPr>
            <p:ph type="subTitle" idx="1"/>
          </p:nvPr>
        </p:nvSpPr>
        <p:spPr>
          <a:xfrm>
            <a:off x="3557109" y="2685128"/>
            <a:ext cx="4901184"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9463"/>
            <a:ext cx="6753225" cy="3400425"/>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12" name="Subtitle 2"/>
          <p:cNvSpPr>
            <a:spLocks noGrp="1"/>
          </p:cNvSpPr>
          <p:nvPr>
            <p:ph type="subTitle" idx="1"/>
          </p:nvPr>
        </p:nvSpPr>
        <p:spPr>
          <a:xfrm>
            <a:off x="886968"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13" name="Title 1"/>
          <p:cNvSpPr>
            <a:spLocks noGrp="1"/>
          </p:cNvSpPr>
          <p:nvPr>
            <p:ph type="ctrTitle"/>
          </p:nvPr>
        </p:nvSpPr>
        <p:spPr>
          <a:xfrm>
            <a:off x="886968"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0"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382772" y="777600"/>
            <a:ext cx="82080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82772" y="1753200"/>
            <a:ext cx="7200000"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7712" y="5751576"/>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8050963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0000" y="2121114"/>
            <a:ext cx="4042800" cy="400346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4000" y="2121114"/>
            <a:ext cx="4042800" cy="400346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0000" y="1426464"/>
            <a:ext cx="4042800" cy="640800"/>
          </a:xfrm>
        </p:spPr>
        <p:txBody>
          <a:bodyPr anchor="t" anchorCtr="0"/>
          <a:lstStyle>
            <a:lvl1pPr>
              <a:buNone/>
              <a:defRPr b="0"/>
            </a:lvl1pPr>
          </a:lstStyle>
          <a:p>
            <a:pPr lvl="0"/>
            <a:endParaRPr lang="en-GB" dirty="0"/>
          </a:p>
        </p:txBody>
      </p:sp>
      <p:sp>
        <p:nvSpPr>
          <p:cNvPr id="11" name="Text Placeholder 9"/>
          <p:cNvSpPr>
            <a:spLocks noGrp="1"/>
          </p:cNvSpPr>
          <p:nvPr>
            <p:ph type="body" sz="quarter" idx="13"/>
          </p:nvPr>
        </p:nvSpPr>
        <p:spPr>
          <a:xfrm>
            <a:off x="4644000" y="1426464"/>
            <a:ext cx="4042800" cy="640800"/>
          </a:xfrm>
        </p:spPr>
        <p:txBody>
          <a:bodyPr anchor="t" anchorCtr="0"/>
          <a:lstStyle>
            <a:lvl1pPr>
              <a:buNone/>
              <a:defRPr b="0"/>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Date Placeholder 6"/>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13" name="Footer Placeholder 12"/>
          <p:cNvSpPr>
            <a:spLocks noGrp="1"/>
          </p:cNvSpPr>
          <p:nvPr>
            <p:ph type="ftr" sz="quarter" idx="15"/>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0" baseline="0">
                <a:solidFill>
                  <a:schemeClr val="bg2"/>
                </a:solidFill>
                <a:latin typeface="Arial" panose="020B0604020202020204" pitchFamily="34" charset="0"/>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2" name="Date Placeholder 1"/>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872817142"/>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nchor="ctr"/>
          <a:lstStyle>
            <a:lvl1pPr>
              <a:defRPr sz="2400">
                <a:solidFill>
                  <a:schemeClr val="bg1"/>
                </a:solidFill>
                <a:latin typeface="+mn-lt"/>
                <a:cs typeface="Arial" pitchFamily="34" charset="0"/>
              </a:defRPr>
            </a:lvl1pPr>
          </a:lstStyle>
          <a:p>
            <a:r>
              <a:rPr lang="ja-JP" altLang="en-US" dirty="0" smtClean="0"/>
              <a:t>マスター タイトルの書式設定</a:t>
            </a:r>
            <a:endParaRPr lang="en-GB" dirty="0"/>
          </a:p>
        </p:txBody>
      </p:sp>
      <p:sp>
        <p:nvSpPr>
          <p:cNvPr id="3" name="Content Placeholder 2"/>
          <p:cNvSpPr>
            <a:spLocks noGrp="1"/>
          </p:cNvSpPr>
          <p:nvPr>
            <p:ph sz="half" idx="1"/>
          </p:nvPr>
        </p:nvSpPr>
        <p:spPr>
          <a:xfrm>
            <a:off x="457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4" name="Content Placeholder 3"/>
          <p:cNvSpPr>
            <a:spLocks noGrp="1"/>
          </p:cNvSpPr>
          <p:nvPr>
            <p:ph sz="half" idx="2"/>
          </p:nvPr>
        </p:nvSpPr>
        <p:spPr>
          <a:xfrm>
            <a:off x="4648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4"/>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12" name="Footer Placeholder 11"/>
          <p:cNvSpPr>
            <a:spLocks noGrp="1"/>
          </p:cNvSpPr>
          <p:nvPr>
            <p:ph type="ftr" sz="quarter" idx="15"/>
          </p:nvPr>
        </p:nvSpPr>
        <p:spPr/>
        <p:txBody>
          <a:bodyPr/>
          <a:lstStyle/>
          <a:p>
            <a:r>
              <a:rPr lang="ja-JP" altLang="en-US" smtClean="0"/>
              <a:t>プレゼンテーションタイトル</a:t>
            </a:r>
            <a:endParaRPr lang="en-GB" dirty="0"/>
          </a:p>
        </p:txBody>
      </p:sp>
      <p:sp>
        <p:nvSpPr>
          <p:cNvPr id="13" name="Content Placeholder 2"/>
          <p:cNvSpPr>
            <a:spLocks noGrp="1"/>
          </p:cNvSpPr>
          <p:nvPr>
            <p:ph sz="half" idx="1"/>
          </p:nvPr>
        </p:nvSpPr>
        <p:spPr>
          <a:xfrm>
            <a:off x="457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14" name="Content Placeholder 3"/>
          <p:cNvSpPr>
            <a:spLocks noGrp="1"/>
          </p:cNvSpPr>
          <p:nvPr>
            <p:ph sz="half" idx="2"/>
          </p:nvPr>
        </p:nvSpPr>
        <p:spPr>
          <a:xfrm>
            <a:off x="4651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15"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0">
                <a:solidFill>
                  <a:schemeClr val="bg1"/>
                </a:solidFill>
              </a:defRPr>
            </a:lvl1pPr>
          </a:lstStyle>
          <a:p>
            <a:pPr lvl="0"/>
            <a:r>
              <a:rPr lang="ja-JP" altLang="en-US" smtClean="0"/>
              <a:t>マスター テキストの書式設定</a:t>
            </a:r>
          </a:p>
        </p:txBody>
      </p:sp>
      <p:sp>
        <p:nvSpPr>
          <p:cNvPr id="16"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0">
                <a:solidFill>
                  <a:schemeClr val="bg1"/>
                </a:solidFill>
              </a:defRPr>
            </a:lvl1pPr>
          </a:lstStyle>
          <a:p>
            <a:pPr lvl="0"/>
            <a:r>
              <a:rPr lang="ja-JP" altLang="en-US" smtClean="0"/>
              <a:t>マスター テキストの書式設定</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6.wmf"/><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image" Target="../media/image11.wmf"/><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theme" Target="../theme/theme3.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3" Type="http://schemas.openxmlformats.org/officeDocument/2006/relationships/slideLayout" Target="../slideLayouts/slideLayout58.xml"/><Relationship Id="rId21" Type="http://schemas.openxmlformats.org/officeDocument/2006/relationships/image" Target="../media/image18.wmf"/><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theme" Target="../theme/theme4.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20"/>
            </p:custDataLst>
            <p:extLst>
              <p:ext uri="{D42A27DB-BD31-4B8C-83A1-F6EECF244321}">
                <p14:modId xmlns:p14="http://schemas.microsoft.com/office/powerpoint/2010/main" val="39183631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44"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12" name="Title Placeholder 1"/>
          <p:cNvSpPr>
            <a:spLocks noGrp="1"/>
          </p:cNvSpPr>
          <p:nvPr>
            <p:ph type="title"/>
          </p:nvPr>
        </p:nvSpPr>
        <p:spPr>
          <a:xfrm>
            <a:off x="457200" y="201600"/>
            <a:ext cx="8232775" cy="860400"/>
          </a:xfrm>
          <a:prstGeom prst="rect">
            <a:avLst/>
          </a:prstGeom>
        </p:spPr>
        <p:txBody>
          <a:bodyPr vert="horz" lIns="0" tIns="0" rIns="0" bIns="0" rtlCol="0" anchor="ctr" anchorCtr="0">
            <a:noAutofit/>
          </a:bodyPr>
          <a:lstStyle/>
          <a:p>
            <a:r>
              <a:rPr lang="ja-JP" altLang="en-US" dirty="0" smtClean="0"/>
              <a:t>タイトル（</a:t>
            </a:r>
            <a:r>
              <a:rPr lang="en-US" altLang="ja-JP" dirty="0" smtClean="0"/>
              <a:t>30pt.</a:t>
            </a:r>
            <a:r>
              <a:rPr lang="ja-JP" altLang="en-US" dirty="0" smtClean="0"/>
              <a:t>）</a:t>
            </a:r>
            <a:r>
              <a:rPr lang="en-US" altLang="ja-JP" dirty="0" smtClean="0"/>
              <a:t/>
            </a:r>
            <a:br>
              <a:rPr lang="en-US" altLang="ja-JP" dirty="0" smtClean="0"/>
            </a:br>
            <a:r>
              <a:rPr lang="ja-JP" altLang="en-US" sz="2400" dirty="0" smtClean="0"/>
              <a:t>サブタイトル（</a:t>
            </a:r>
            <a:r>
              <a:rPr lang="en-US" altLang="ja-JP" sz="2400" dirty="0" smtClean="0"/>
              <a:t>24pt.</a:t>
            </a:r>
            <a:r>
              <a:rPr lang="ja-JP" altLang="en-US" sz="2400" dirty="0" smtClean="0"/>
              <a:t>以下）</a:t>
            </a:r>
            <a:endParaRPr lang="en-GB" dirty="0"/>
          </a:p>
        </p:txBody>
      </p:sp>
      <p:sp>
        <p:nvSpPr>
          <p:cNvPr id="13" name="Text Placeholder 2"/>
          <p:cNvSpPr>
            <a:spLocks noGrp="1"/>
          </p:cNvSpPr>
          <p:nvPr>
            <p:ph type="body" idx="1"/>
          </p:nvPr>
        </p:nvSpPr>
        <p:spPr>
          <a:xfrm>
            <a:off x="457200" y="1425600"/>
            <a:ext cx="8229600" cy="4698976"/>
          </a:xfrm>
          <a:prstGeom prst="rect">
            <a:avLst/>
          </a:prstGeom>
        </p:spPr>
        <p:txBody>
          <a:bodyPr vert="horz" lIns="0" tIns="0" rIns="0" bIns="0" rtlCol="0" anchor="t" anchorCtr="0">
            <a:no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sp>
        <p:nvSpPr>
          <p:cNvPr id="14" name="Footer Placeholder 4"/>
          <p:cNvSpPr>
            <a:spLocks noGrp="1"/>
          </p:cNvSpPr>
          <p:nvPr>
            <p:ph type="ftr" sz="quarter" idx="3"/>
          </p:nvPr>
        </p:nvSpPr>
        <p:spPr>
          <a:xfrm>
            <a:off x="2588400" y="6496184"/>
            <a:ext cx="3434400" cy="201168"/>
          </a:xfrm>
          <a:prstGeom prst="rect">
            <a:avLst/>
          </a:prstGeom>
        </p:spPr>
        <p:txBody>
          <a:bodyPr vert="horz" lIns="0" tIns="0" rIns="0" bIns="0" rtlCol="0" anchor="t" anchorCtr="0">
            <a:noAutofit/>
          </a:bodyPr>
          <a:lstStyle>
            <a:lvl1pPr algn="l">
              <a:defRPr sz="11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stStyle>
          <a:p>
            <a:r>
              <a:rPr lang="ja-JP" altLang="en-US" smtClean="0"/>
              <a:t>みんなの</a:t>
            </a:r>
            <a:r>
              <a:rPr lang="en-US" altLang="ja-JP" smtClean="0"/>
              <a:t>R</a:t>
            </a:r>
            <a:endParaRPr lang="en-GB" dirty="0"/>
          </a:p>
        </p:txBody>
      </p:sp>
      <p:sp>
        <p:nvSpPr>
          <p:cNvPr id="15" name="TextBox 14"/>
          <p:cNvSpPr txBox="1"/>
          <p:nvPr/>
        </p:nvSpPr>
        <p:spPr>
          <a:xfrm>
            <a:off x="457200" y="6496184"/>
            <a:ext cx="722376" cy="201168"/>
          </a:xfrm>
          <a:prstGeom prst="rect">
            <a:avLst/>
          </a:prstGeom>
          <a:noFill/>
        </p:spPr>
        <p:txBody>
          <a:bodyPr vert="horz"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cs typeface="Arial" pitchFamily="34" charset="0"/>
              </a:rPr>
              <a:t>ページ</a:t>
            </a:r>
            <a:r>
              <a:rPr lang="en-GB" sz="1100" baseline="0" dirty="0" smtClean="0">
                <a:solidFill>
                  <a:schemeClr val="bg1"/>
                </a:solidFill>
                <a:latin typeface="Arial" panose="020B0604020202020204" pitchFamily="34" charset="0"/>
                <a:ea typeface="ＭＳ Ｐゴシック" panose="020B0600070205080204" pitchFamily="50" charset="-128"/>
                <a:cs typeface="Arial" pitchFamily="34" charset="0"/>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cs typeface="Arial" pitchFamily="34" charset="0"/>
              </a:rPr>
              <a:pPr/>
              <a:t>‹#›</a:t>
            </a:fld>
            <a:endParaRPr lang="en-GB" sz="1100" baseline="0" dirty="0">
              <a:solidFill>
                <a:schemeClr val="bg1"/>
              </a:solidFill>
              <a:latin typeface="Arial" panose="020B0604020202020204" pitchFamily="34" charset="0"/>
              <a:ea typeface="ＭＳ Ｐゴシック" panose="020B0600070205080204" pitchFamily="50" charset="-128"/>
              <a:cs typeface="Arial" pitchFamily="34" charset="0"/>
            </a:endParaRPr>
          </a:p>
        </p:txBody>
      </p:sp>
    </p:spTree>
  </p:cSld>
  <p:clrMap bg1="lt1" tx1="dk1" bg2="lt2" tx2="dk2" accent1="accent1" accent2="accent2" accent3="accent3" accent4="accent4" accent5="accent5" accent6="accent6" hlink="hlink" folHlink="folHlink"/>
  <p:sldLayoutIdLst>
    <p:sldLayoutId id="2147483667" r:id="rId1"/>
    <p:sldLayoutId id="2147483784" r:id="rId2"/>
    <p:sldLayoutId id="2147483668" r:id="rId3"/>
    <p:sldLayoutId id="2147483748" r:id="rId4"/>
    <p:sldLayoutId id="2147483749" r:id="rId5"/>
    <p:sldLayoutId id="2147483669" r:id="rId6"/>
    <p:sldLayoutId id="2147483780" r:id="rId7"/>
    <p:sldLayoutId id="2147483670" r:id="rId8"/>
    <p:sldLayoutId id="2147483671" r:id="rId9"/>
    <p:sldLayoutId id="2147483672" r:id="rId10"/>
    <p:sldLayoutId id="2147483673" r:id="rId11"/>
    <p:sldLayoutId id="2147483674" r:id="rId12"/>
    <p:sldLayoutId id="2147483726" r:id="rId13"/>
    <p:sldLayoutId id="2147483677" r:id="rId14"/>
    <p:sldLayoutId id="2147483678" r:id="rId15"/>
    <p:sldLayoutId id="2147483679" r:id="rId16"/>
    <p:sldLayoutId id="2147483788" r:id="rId17"/>
  </p:sldLayoutIdLst>
  <p:timing>
    <p:tnLst>
      <p:par>
        <p:cTn id="1" dur="indefinite" restart="never" nodeType="tmRoot"/>
      </p:par>
    </p:tnLst>
  </p:timing>
  <p:hf sldNum="0" hdr="0"/>
  <p:txStyles>
    <p:titleStyle>
      <a:lvl1pPr algn="l" defTabSz="914400" rtl="0" eaLnBrk="1" latinLnBrk="0" hangingPunct="1">
        <a:lnSpc>
          <a:spcPct val="85000"/>
        </a:lnSpc>
        <a:spcBef>
          <a:spcPct val="0"/>
        </a:spcBef>
        <a:buNone/>
        <a:defRPr kumimoji="1" sz="2400" b="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15"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Footer Placeholder 4"/>
          <p:cNvSpPr>
            <a:spLocks noGrp="1"/>
          </p:cNvSpPr>
          <p:nvPr>
            <p:ph type="ftr" sz="quarter" idx="3"/>
          </p:nvPr>
        </p:nvSpPr>
        <p:spPr>
          <a:xfrm>
            <a:off x="2588400" y="6492240"/>
            <a:ext cx="3434400" cy="201168"/>
          </a:xfrm>
          <a:prstGeom prst="rect">
            <a:avLst/>
          </a:prstGeom>
        </p:spPr>
        <p:txBody>
          <a:bodyPr vert="horz" wrap="square" lIns="0" tIns="0" rIns="0" bIns="0" rtlCol="0" anchor="t" anchorCtr="0">
            <a:noAutofit/>
          </a:bodyPr>
          <a:lstStyle>
            <a:lvl1pPr algn="l">
              <a:defRPr sz="110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8" name="TextBox 17"/>
          <p:cNvSpPr txBox="1"/>
          <p:nvPr/>
        </p:nvSpPr>
        <p:spPr>
          <a:xfrm>
            <a:off x="457200" y="6492240"/>
            <a:ext cx="720000" cy="201168"/>
          </a:xfrm>
          <a:prstGeom prst="rect">
            <a:avLst/>
          </a:prstGeom>
          <a:noFill/>
        </p:spPr>
        <p:txBody>
          <a:bodyPr vert="horz"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rPr>
              <a:t>ページ</a:t>
            </a:r>
            <a:r>
              <a:rPr lang="en-GB" sz="110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rPr>
              <a:pPr/>
              <a:t>‹#›</a:t>
            </a:fld>
            <a:endParaRPr lang="en-GB" sz="1100" baseline="0" dirty="0">
              <a:solidFill>
                <a:schemeClr val="bg1"/>
              </a:solidFill>
              <a:latin typeface="Arial" panose="020B0604020202020204" pitchFamily="34" charset="0"/>
              <a:ea typeface="ＭＳ Ｐゴシック" panose="020B0600070205080204" pitchFamily="50" charset="-128"/>
            </a:endParaRPr>
          </a:p>
        </p:txBody>
      </p:sp>
      <p:sp>
        <p:nvSpPr>
          <p:cNvPr id="19" name="Date Placeholder 2"/>
          <p:cNvSpPr>
            <a:spLocks noGrp="1"/>
          </p:cNvSpPr>
          <p:nvPr>
            <p:ph type="dt" sz="half" idx="2"/>
          </p:nvPr>
        </p:nvSpPr>
        <p:spPr>
          <a:xfrm>
            <a:off x="1217792" y="6492240"/>
            <a:ext cx="1188720" cy="201168"/>
          </a:xfrm>
          <a:prstGeom prst="rect">
            <a:avLst/>
          </a:prstGeom>
        </p:spPr>
        <p:txBody>
          <a:bodyPr vert="horz" wrap="square" lIns="0" tIns="0" rIns="0" bIns="0" anchor="t" anchorCtr="0"/>
          <a:lstStyle>
            <a:lvl1pPr>
              <a:defRPr sz="110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20" name="Picture 1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extLst>
      <p:ext uri="{BB962C8B-B14F-4D97-AF65-F5344CB8AC3E}">
        <p14:creationId xmlns:p14="http://schemas.microsoft.com/office/powerpoint/2010/main" val="2074791551"/>
      </p:ext>
    </p:extLst>
  </p:cSld>
  <p:clrMap bg1="lt1" tx1="dk1" bg2="lt2" tx2="dk2" accent1="accent1" accent2="accent2" accent3="accent3" accent4="accent4" accent5="accent5" accent6="accent6" hlink="hlink" folHlink="folHlink"/>
  <p:sldLayoutIdLst>
    <p:sldLayoutId id="2147483709" r:id="rId1"/>
    <p:sldLayoutId id="2147483777" r:id="rId2"/>
    <p:sldLayoutId id="2147483763" r:id="rId3"/>
    <p:sldLayoutId id="2147483765" r:id="rId4"/>
    <p:sldLayoutId id="2147483785" r:id="rId5"/>
    <p:sldLayoutId id="2147483710" r:id="rId6"/>
    <p:sldLayoutId id="2147483750" r:id="rId7"/>
    <p:sldLayoutId id="2147483751" r:id="rId8"/>
    <p:sldLayoutId id="2147483711" r:id="rId9"/>
    <p:sldLayoutId id="2147483783" r:id="rId10"/>
    <p:sldLayoutId id="2147483712" r:id="rId11"/>
    <p:sldLayoutId id="2147483713" r:id="rId12"/>
    <p:sldLayoutId id="2147483714" r:id="rId13"/>
    <p:sldLayoutId id="2147483715" r:id="rId14"/>
    <p:sldLayoutId id="2147483716" r:id="rId15"/>
    <p:sldLayoutId id="2147483727" r:id="rId16"/>
    <p:sldLayoutId id="2147483719" r:id="rId17"/>
    <p:sldLayoutId id="2147483720" r:id="rId18"/>
    <p:sldLayoutId id="2147483721"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sz="240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just" defTabSz="914400" rtl="0" eaLnBrk="1" latinLnBrk="0" hangingPunct="1">
        <a:spcBef>
          <a:spcPts val="600"/>
        </a:spcBef>
        <a:buClr>
          <a:schemeClr val="accent2"/>
        </a:buClr>
        <a:buSzPct val="70000"/>
        <a:buFont typeface="Arial" pitchFamily="34" charset="0"/>
        <a:buChar char="►"/>
        <a:defRPr sz="200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just" defTabSz="914400" rtl="0" eaLnBrk="1" latinLnBrk="0" hangingPunct="1">
        <a:spcBef>
          <a:spcPts val="600"/>
        </a:spcBef>
        <a:buClr>
          <a:schemeClr val="accent2"/>
        </a:buClr>
        <a:buSzPct val="70000"/>
        <a:buFont typeface="Arial" pitchFamily="34" charset="0"/>
        <a:buChar char="►"/>
        <a:defRPr sz="180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just" defTabSz="914400" rtl="0" eaLnBrk="1" latinLnBrk="0" hangingPunct="1">
        <a:spcBef>
          <a:spcPts val="600"/>
        </a:spcBef>
        <a:buClr>
          <a:schemeClr val="accent2"/>
        </a:buClr>
        <a:buSzPct val="70000"/>
        <a:buFont typeface="Arial" pitchFamily="34" charset="0"/>
        <a:buChar char="►"/>
        <a:defRPr sz="160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just" defTabSz="914400" rtl="0" eaLnBrk="1" latinLnBrk="0" hangingPunct="1">
        <a:spcBef>
          <a:spcPts val="600"/>
        </a:spcBef>
        <a:buClr>
          <a:schemeClr val="accent2"/>
        </a:buClr>
        <a:buSzPct val="70000"/>
        <a:buFont typeface="Arial" pitchFamily="34" charset="0"/>
        <a:buChar char="►"/>
        <a:defRPr sz="160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TextBox 16"/>
          <p:cNvSpPr txBox="1"/>
          <p:nvPr/>
        </p:nvSpPr>
        <p:spPr>
          <a:xfrm>
            <a:off x="457200" y="6501764"/>
            <a:ext cx="720000" cy="201168"/>
          </a:xfrm>
          <a:prstGeom prst="rect">
            <a:avLst/>
          </a:prstGeom>
          <a:noFill/>
        </p:spPr>
        <p:txBody>
          <a:bodyPr wrap="square" lIns="0" tIns="0" rIns="0" bIns="0" rtlCol="0" anchor="t" anchorCtr="0">
            <a:noAutofit/>
          </a:bodyPr>
          <a:lstStyle/>
          <a:p>
            <a:r>
              <a:rPr lang="ja-JP" altLang="en-US" sz="1100" b="0" baseline="0" dirty="0" smtClean="0">
                <a:solidFill>
                  <a:schemeClr val="bg1"/>
                </a:solidFill>
                <a:latin typeface="Arial" panose="020B0604020202020204" pitchFamily="34" charset="0"/>
                <a:ea typeface="ＭＳ Ｐゴシック" panose="020B0600070205080204" pitchFamily="50" charset="-128"/>
              </a:rPr>
              <a:t>ページ</a:t>
            </a:r>
            <a:r>
              <a:rPr lang="en-GB" sz="1100" b="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0" baseline="0" smtClean="0">
                <a:solidFill>
                  <a:schemeClr val="bg1"/>
                </a:solidFill>
                <a:latin typeface="Arial" panose="020B0604020202020204" pitchFamily="34" charset="0"/>
                <a:ea typeface="ＭＳ Ｐゴシック" panose="020B0600070205080204" pitchFamily="50" charset="-128"/>
              </a:rPr>
              <a:pPr/>
              <a:t>‹#›</a:t>
            </a:fld>
            <a:endParaRPr lang="en-GB" sz="1100" b="0" baseline="0" dirty="0">
              <a:solidFill>
                <a:schemeClr val="bg1"/>
              </a:solidFill>
              <a:latin typeface="Arial" panose="020B0604020202020204" pitchFamily="34" charset="0"/>
              <a:ea typeface="ＭＳ Ｐゴシック" panose="020B0600070205080204" pitchFamily="50" charset="-128"/>
            </a:endParaRPr>
          </a:p>
        </p:txBody>
      </p:sp>
      <p:sp>
        <p:nvSpPr>
          <p:cNvPr id="19" name="Footer Placeholder 4"/>
          <p:cNvSpPr>
            <a:spLocks noGrp="1"/>
          </p:cNvSpPr>
          <p:nvPr>
            <p:ph type="ftr" sz="quarter" idx="3"/>
          </p:nvPr>
        </p:nvSpPr>
        <p:spPr>
          <a:xfrm>
            <a:off x="2588400" y="6501764"/>
            <a:ext cx="3434400" cy="201168"/>
          </a:xfrm>
          <a:prstGeom prst="rect">
            <a:avLst/>
          </a:prstGeom>
        </p:spPr>
        <p:txBody>
          <a:bodyPr vert="horz" lIns="0" tIns="0" rIns="0" bIns="0" rtlCol="0" anchor="t" anchorCtr="0">
            <a:noAutofit/>
          </a:bodyPr>
          <a:lstStyle>
            <a:lvl1pPr algn="l">
              <a:defRPr sz="1100" b="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2" name="Date Placeholder 2"/>
          <p:cNvSpPr>
            <a:spLocks noGrp="1"/>
          </p:cNvSpPr>
          <p:nvPr>
            <p:ph type="dt" sz="half" idx="2"/>
          </p:nvPr>
        </p:nvSpPr>
        <p:spPr>
          <a:xfrm>
            <a:off x="1217792" y="6501764"/>
            <a:ext cx="1188720" cy="201168"/>
          </a:xfrm>
          <a:prstGeom prst="rect">
            <a:avLst/>
          </a:prstGeom>
        </p:spPr>
        <p:txBody>
          <a:bodyPr lIns="0" tIns="0" rIns="0" bIns="0" anchor="t" anchorCtr="0"/>
          <a:lstStyle>
            <a:lvl1pPr>
              <a:defRPr sz="1100" b="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13" name="Picture 1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778" r:id="rId2"/>
    <p:sldLayoutId id="2147483768" r:id="rId3"/>
    <p:sldLayoutId id="2147483770" r:id="rId4"/>
    <p:sldLayoutId id="2147483786" r:id="rId5"/>
    <p:sldLayoutId id="2147483682" r:id="rId6"/>
    <p:sldLayoutId id="2147483752" r:id="rId7"/>
    <p:sldLayoutId id="2147483753" r:id="rId8"/>
    <p:sldLayoutId id="2147483683" r:id="rId9"/>
    <p:sldLayoutId id="2147483782" r:id="rId10"/>
    <p:sldLayoutId id="2147483684" r:id="rId11"/>
    <p:sldLayoutId id="2147483685" r:id="rId12"/>
    <p:sldLayoutId id="2147483686" r:id="rId13"/>
    <p:sldLayoutId id="2147483687" r:id="rId14"/>
    <p:sldLayoutId id="2147483688" r:id="rId15"/>
    <p:sldLayoutId id="2147483728" r:id="rId16"/>
    <p:sldLayoutId id="2147483691" r:id="rId17"/>
    <p:sldLayoutId id="2147483692" r:id="rId18"/>
    <p:sldLayoutId id="2147483693"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sz="2400" b="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just" defTabSz="914400" rtl="0" eaLnBrk="1" latinLnBrk="0" hangingPunct="1">
        <a:spcBef>
          <a:spcPts val="600"/>
        </a:spcBef>
        <a:buClr>
          <a:schemeClr val="accent2"/>
        </a:buClr>
        <a:buSzPct val="70000"/>
        <a:buFont typeface="Arial" pitchFamily="34" charset="0"/>
        <a:buChar char="►"/>
        <a:defRPr sz="2000" b="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just" defTabSz="914400" rtl="0" eaLnBrk="1" latinLnBrk="0" hangingPunct="1">
        <a:spcBef>
          <a:spcPts val="600"/>
        </a:spcBef>
        <a:buClr>
          <a:schemeClr val="accent2"/>
        </a:buClr>
        <a:buSzPct val="70000"/>
        <a:buFont typeface="Arial" pitchFamily="34" charset="0"/>
        <a:buChar char="►"/>
        <a:defRPr sz="1800" b="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just"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just"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Footer Placeholder 4"/>
          <p:cNvSpPr>
            <a:spLocks noGrp="1"/>
          </p:cNvSpPr>
          <p:nvPr>
            <p:ph type="ftr" sz="quarter" idx="3"/>
          </p:nvPr>
        </p:nvSpPr>
        <p:spPr>
          <a:xfrm>
            <a:off x="2588400" y="6492240"/>
            <a:ext cx="3434400" cy="201168"/>
          </a:xfrm>
          <a:prstGeom prst="rect">
            <a:avLst/>
          </a:prstGeom>
        </p:spPr>
        <p:txBody>
          <a:bodyPr vert="horz" lIns="0" tIns="0" rIns="0" bIns="0" rtlCol="0" anchor="t" anchorCtr="0">
            <a:noAutofit/>
          </a:bodyPr>
          <a:lstStyle>
            <a:lvl1pPr algn="l">
              <a:defRPr sz="110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3" name="TextBox 12"/>
          <p:cNvSpPr txBox="1"/>
          <p:nvPr/>
        </p:nvSpPr>
        <p:spPr>
          <a:xfrm>
            <a:off x="457200" y="6492240"/>
            <a:ext cx="720000" cy="201168"/>
          </a:xfrm>
          <a:prstGeom prst="rect">
            <a:avLst/>
          </a:prstGeom>
          <a:noFill/>
        </p:spPr>
        <p:txBody>
          <a:bodyPr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rPr>
              <a:t>ページ</a:t>
            </a:r>
            <a:r>
              <a:rPr lang="en-GB" sz="110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rPr>
              <a:pPr/>
              <a:t>‹#›</a:t>
            </a:fld>
            <a:endParaRPr lang="en-GB" sz="1100" baseline="0" dirty="0">
              <a:solidFill>
                <a:schemeClr val="bg1"/>
              </a:solidFill>
              <a:latin typeface="Arial" panose="020B0604020202020204" pitchFamily="34" charset="0"/>
              <a:ea typeface="ＭＳ Ｐゴシック" panose="020B0600070205080204" pitchFamily="50" charset="-128"/>
            </a:endParaRPr>
          </a:p>
        </p:txBody>
      </p:sp>
      <p:sp>
        <p:nvSpPr>
          <p:cNvPr id="15" name="Date Placeholder 2"/>
          <p:cNvSpPr>
            <a:spLocks noGrp="1"/>
          </p:cNvSpPr>
          <p:nvPr>
            <p:ph type="dt" sz="half" idx="2"/>
          </p:nvPr>
        </p:nvSpPr>
        <p:spPr>
          <a:xfrm>
            <a:off x="1217792" y="6492240"/>
            <a:ext cx="1188720" cy="201168"/>
          </a:xfrm>
          <a:prstGeom prst="rect">
            <a:avLst/>
          </a:prstGeom>
        </p:spPr>
        <p:txBody>
          <a:bodyPr lIns="0" tIns="0" rIns="0" bIns="0" anchor="t" anchorCtr="0"/>
          <a:lstStyle>
            <a:lvl1pPr>
              <a:defRPr sz="110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14" name="Picture 1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 id="2147483779" r:id="rId2"/>
    <p:sldLayoutId id="2147483773" r:id="rId3"/>
    <p:sldLayoutId id="2147483775" r:id="rId4"/>
    <p:sldLayoutId id="2147483787" r:id="rId5"/>
    <p:sldLayoutId id="2147483696" r:id="rId6"/>
    <p:sldLayoutId id="2147483754" r:id="rId7"/>
    <p:sldLayoutId id="2147483755" r:id="rId8"/>
    <p:sldLayoutId id="2147483697" r:id="rId9"/>
    <p:sldLayoutId id="2147483781" r:id="rId10"/>
    <p:sldLayoutId id="2147483698" r:id="rId11"/>
    <p:sldLayoutId id="2147483699" r:id="rId12"/>
    <p:sldLayoutId id="2147483700" r:id="rId13"/>
    <p:sldLayoutId id="2147483701" r:id="rId14"/>
    <p:sldLayoutId id="2147483702" r:id="rId15"/>
    <p:sldLayoutId id="2147483729" r:id="rId16"/>
    <p:sldLayoutId id="2147483705" r:id="rId17"/>
    <p:sldLayoutId id="2147483706" r:id="rId18"/>
    <p:sldLayoutId id="2147483707"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l" defTabSz="914400" rtl="0" eaLnBrk="1" latinLnBrk="0" hangingPunct="1">
        <a:spcBef>
          <a:spcPts val="600"/>
        </a:spcBef>
        <a:buClr>
          <a:schemeClr val="accent2"/>
        </a:buClr>
        <a:buSzPct val="70000"/>
        <a:buFont typeface="Arial" pitchFamily="34" charset="0"/>
        <a:buChar char="►"/>
        <a:defRPr sz="2400" b="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l" defTabSz="914400" rtl="0" eaLnBrk="1" latinLnBrk="0" hangingPunct="1">
        <a:spcBef>
          <a:spcPts val="600"/>
        </a:spcBef>
        <a:buClr>
          <a:schemeClr val="accent2"/>
        </a:buClr>
        <a:buSzPct val="70000"/>
        <a:buFont typeface="Arial" pitchFamily="34" charset="0"/>
        <a:buChar char="►"/>
        <a:defRPr sz="2000" b="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l" defTabSz="914400" rtl="0" eaLnBrk="1" latinLnBrk="0" hangingPunct="1">
        <a:spcBef>
          <a:spcPts val="600"/>
        </a:spcBef>
        <a:buClr>
          <a:schemeClr val="accent2"/>
        </a:buClr>
        <a:buSzPct val="70000"/>
        <a:buFont typeface="Arial" pitchFamily="34" charset="0"/>
        <a:buChar char="►"/>
        <a:defRPr sz="1800" b="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l"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l"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23.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5.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4.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26.png"/><Relationship Id="rId5" Type="http://schemas.openxmlformats.org/officeDocument/2006/relationships/image" Target="../media/image1.e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27.png"/><Relationship Id="rId5" Type="http://schemas.openxmlformats.org/officeDocument/2006/relationships/image" Target="../media/image1.e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28.png"/><Relationship Id="rId5" Type="http://schemas.openxmlformats.org/officeDocument/2006/relationships/image" Target="../media/image1.e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29.png"/><Relationship Id="rId5" Type="http://schemas.openxmlformats.org/officeDocument/2006/relationships/image" Target="../media/image1.emf"/><Relationship Id="rId4" Type="http://schemas.openxmlformats.org/officeDocument/2006/relationships/oleObject" Target="../embeddings/oleObject14.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1.png"/><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30.png"/><Relationship Id="rId5" Type="http://schemas.openxmlformats.org/officeDocument/2006/relationships/image" Target="../media/image1.emf"/><Relationship Id="rId4" Type="http://schemas.openxmlformats.org/officeDocument/2006/relationships/oleObject" Target="../embeddings/oleObject16.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vmlDrawing" Target="../drawings/vmlDrawing17.vml"/><Relationship Id="rId6" Type="http://schemas.openxmlformats.org/officeDocument/2006/relationships/hyperlink" Target="http://archive.ics.uci.edu/ml/datasets/Statlog+(German+Credit+Data)" TargetMode="External"/><Relationship Id="rId5" Type="http://schemas.openxmlformats.org/officeDocument/2006/relationships/image" Target="../media/image1.emf"/><Relationship Id="rId4" Type="http://schemas.openxmlformats.org/officeDocument/2006/relationships/oleObject" Target="../embeddings/oleObject17.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xml"/><Relationship Id="rId1" Type="http://schemas.openxmlformats.org/officeDocument/2006/relationships/vmlDrawing" Target="../drawings/vmlDrawing20.vml"/><Relationship Id="rId6" Type="http://schemas.openxmlformats.org/officeDocument/2006/relationships/image" Target="../media/image32.png"/><Relationship Id="rId5" Type="http://schemas.openxmlformats.org/officeDocument/2006/relationships/image" Target="../media/image1.emf"/><Relationship Id="rId4" Type="http://schemas.openxmlformats.org/officeDocument/2006/relationships/oleObject" Target="../embeddings/oleObject20.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vmlDrawing" Target="../drawings/vmlDrawing21.vml"/><Relationship Id="rId6" Type="http://schemas.openxmlformats.org/officeDocument/2006/relationships/image" Target="../media/image33.png"/><Relationship Id="rId5" Type="http://schemas.openxmlformats.org/officeDocument/2006/relationships/image" Target="../media/image1.emf"/><Relationship Id="rId4" Type="http://schemas.openxmlformats.org/officeDocument/2006/relationships/oleObject" Target="../embeddings/oleObject21.bin"/></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3.xml"/><Relationship Id="rId1" Type="http://schemas.openxmlformats.org/officeDocument/2006/relationships/vmlDrawing" Target="../drawings/vmlDrawing22.vml"/><Relationship Id="rId5" Type="http://schemas.openxmlformats.org/officeDocument/2006/relationships/image" Target="../media/image1.emf"/><Relationship Id="rId4" Type="http://schemas.openxmlformats.org/officeDocument/2006/relationships/oleObject" Target="../embeddings/oleObject22.bin"/></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5.png"/><Relationship Id="rId2" Type="http://schemas.openxmlformats.org/officeDocument/2006/relationships/tags" Target="../tags/tag24.xml"/><Relationship Id="rId1" Type="http://schemas.openxmlformats.org/officeDocument/2006/relationships/vmlDrawing" Target="../drawings/vmlDrawing23.vml"/><Relationship Id="rId6" Type="http://schemas.openxmlformats.org/officeDocument/2006/relationships/image" Target="../media/image34.png"/><Relationship Id="rId5" Type="http://schemas.openxmlformats.org/officeDocument/2006/relationships/image" Target="../media/image1.emf"/><Relationship Id="rId4" Type="http://schemas.openxmlformats.org/officeDocument/2006/relationships/oleObject" Target="../embeddings/oleObject23.bin"/></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vmlDrawing" Target="../drawings/vmlDrawing24.vml"/><Relationship Id="rId5" Type="http://schemas.openxmlformats.org/officeDocument/2006/relationships/image" Target="../media/image1.emf"/><Relationship Id="rId4" Type="http://schemas.openxmlformats.org/officeDocument/2006/relationships/oleObject" Target="../embeddings/oleObject24.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vmlDrawing" Target="../drawings/vmlDrawing25.vml"/><Relationship Id="rId5" Type="http://schemas.openxmlformats.org/officeDocument/2006/relationships/image" Target="../media/image1.emf"/><Relationship Id="rId4" Type="http://schemas.openxmlformats.org/officeDocument/2006/relationships/oleObject" Target="../embeddings/oleObject25.bin"/></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7.xml"/><Relationship Id="rId1" Type="http://schemas.openxmlformats.org/officeDocument/2006/relationships/vmlDrawing" Target="../drawings/vmlDrawing26.vml"/><Relationship Id="rId6" Type="http://schemas.openxmlformats.org/officeDocument/2006/relationships/image" Target="../media/image36.png"/><Relationship Id="rId5" Type="http://schemas.openxmlformats.org/officeDocument/2006/relationships/image" Target="../media/image1.emf"/><Relationship Id="rId4" Type="http://schemas.openxmlformats.org/officeDocument/2006/relationships/oleObject" Target="../embeddings/oleObject26.bin"/></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vmlDrawing" Target="../drawings/vmlDrawing27.vml"/><Relationship Id="rId5" Type="http://schemas.openxmlformats.org/officeDocument/2006/relationships/image" Target="../media/image1.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9.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28.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0.xml"/><Relationship Id="rId1" Type="http://schemas.openxmlformats.org/officeDocument/2006/relationships/vmlDrawing" Target="../drawings/vmlDrawing29.vml"/><Relationship Id="rId6" Type="http://schemas.openxmlformats.org/officeDocument/2006/relationships/image" Target="../media/image37.pn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9.png"/><Relationship Id="rId2" Type="http://schemas.openxmlformats.org/officeDocument/2006/relationships/tags" Target="../tags/tag31.xml"/><Relationship Id="rId1" Type="http://schemas.openxmlformats.org/officeDocument/2006/relationships/vmlDrawing" Target="../drawings/vmlDrawing30.vml"/><Relationship Id="rId6" Type="http://schemas.openxmlformats.org/officeDocument/2006/relationships/image" Target="../media/image38.png"/><Relationship Id="rId5" Type="http://schemas.openxmlformats.org/officeDocument/2006/relationships/image" Target="../media/image1.emf"/><Relationship Id="rId4" Type="http://schemas.openxmlformats.org/officeDocument/2006/relationships/oleObject" Target="../embeddings/oleObject3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41.png"/><Relationship Id="rId2" Type="http://schemas.openxmlformats.org/officeDocument/2006/relationships/tags" Target="../tags/tag32.xml"/><Relationship Id="rId1" Type="http://schemas.openxmlformats.org/officeDocument/2006/relationships/vmlDrawing" Target="../drawings/vmlDrawing31.vml"/><Relationship Id="rId6" Type="http://schemas.openxmlformats.org/officeDocument/2006/relationships/image" Target="../media/image40.png"/><Relationship Id="rId5" Type="http://schemas.openxmlformats.org/officeDocument/2006/relationships/image" Target="../media/image1.emf"/><Relationship Id="rId4" Type="http://schemas.openxmlformats.org/officeDocument/2006/relationships/oleObject" Target="../embeddings/oleObject31.bin"/></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3.xml"/><Relationship Id="rId1" Type="http://schemas.openxmlformats.org/officeDocument/2006/relationships/vmlDrawing" Target="../drawings/vmlDrawing32.vml"/><Relationship Id="rId6" Type="http://schemas.openxmlformats.org/officeDocument/2006/relationships/image" Target="../media/image42.png"/><Relationship Id="rId5" Type="http://schemas.openxmlformats.org/officeDocument/2006/relationships/image" Target="../media/image1.emf"/><Relationship Id="rId4" Type="http://schemas.openxmlformats.org/officeDocument/2006/relationships/oleObject" Target="../embeddings/oleObject32.bin"/></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44.png"/><Relationship Id="rId2" Type="http://schemas.openxmlformats.org/officeDocument/2006/relationships/tags" Target="../tags/tag34.xml"/><Relationship Id="rId1" Type="http://schemas.openxmlformats.org/officeDocument/2006/relationships/vmlDrawing" Target="../drawings/vmlDrawing33.vml"/><Relationship Id="rId6" Type="http://schemas.openxmlformats.org/officeDocument/2006/relationships/image" Target="../media/image43.png"/><Relationship Id="rId5" Type="http://schemas.openxmlformats.org/officeDocument/2006/relationships/image" Target="../media/image1.emf"/><Relationship Id="rId4" Type="http://schemas.openxmlformats.org/officeDocument/2006/relationships/oleObject" Target="../embeddings/oleObject33.bin"/></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5.xml"/><Relationship Id="rId1" Type="http://schemas.openxmlformats.org/officeDocument/2006/relationships/vmlDrawing" Target="../drawings/vmlDrawing34.vml"/><Relationship Id="rId6" Type="http://schemas.openxmlformats.org/officeDocument/2006/relationships/image" Target="../media/image45.png"/><Relationship Id="rId5" Type="http://schemas.openxmlformats.org/officeDocument/2006/relationships/image" Target="../media/image1.emf"/><Relationship Id="rId4" Type="http://schemas.openxmlformats.org/officeDocument/2006/relationships/oleObject" Target="../embeddings/oleObject34.bin"/></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6.xml"/><Relationship Id="rId1" Type="http://schemas.openxmlformats.org/officeDocument/2006/relationships/vmlDrawing" Target="../drawings/vmlDrawing35.vml"/><Relationship Id="rId5" Type="http://schemas.openxmlformats.org/officeDocument/2006/relationships/image" Target="../media/image1.emf"/><Relationship Id="rId4" Type="http://schemas.openxmlformats.org/officeDocument/2006/relationships/oleObject" Target="../embeddings/oleObject35.bin"/></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7.xml"/><Relationship Id="rId1" Type="http://schemas.openxmlformats.org/officeDocument/2006/relationships/vmlDrawing" Target="../drawings/vmlDrawing36.vml"/><Relationship Id="rId6" Type="http://schemas.openxmlformats.org/officeDocument/2006/relationships/image" Target="../media/image46.png"/><Relationship Id="rId5" Type="http://schemas.openxmlformats.org/officeDocument/2006/relationships/image" Target="../media/image1.emf"/><Relationship Id="rId4" Type="http://schemas.openxmlformats.org/officeDocument/2006/relationships/oleObject" Target="../embeddings/oleObject36.bin"/></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8.xml"/><Relationship Id="rId1" Type="http://schemas.openxmlformats.org/officeDocument/2006/relationships/vmlDrawing" Target="../drawings/vmlDrawing37.vml"/><Relationship Id="rId6" Type="http://schemas.openxmlformats.org/officeDocument/2006/relationships/image" Target="../media/image47.png"/><Relationship Id="rId5" Type="http://schemas.openxmlformats.org/officeDocument/2006/relationships/image" Target="../media/image1.emf"/><Relationship Id="rId4" Type="http://schemas.openxmlformats.org/officeDocument/2006/relationships/oleObject" Target="../embeddings/oleObject37.bin"/></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49.png"/><Relationship Id="rId2" Type="http://schemas.openxmlformats.org/officeDocument/2006/relationships/tags" Target="../tags/tag39.xml"/><Relationship Id="rId1" Type="http://schemas.openxmlformats.org/officeDocument/2006/relationships/vmlDrawing" Target="../drawings/vmlDrawing38.vml"/><Relationship Id="rId6" Type="http://schemas.openxmlformats.org/officeDocument/2006/relationships/image" Target="../media/image48.png"/><Relationship Id="rId5" Type="http://schemas.openxmlformats.org/officeDocument/2006/relationships/image" Target="../media/image1.emf"/><Relationship Id="rId4" Type="http://schemas.openxmlformats.org/officeDocument/2006/relationships/oleObject" Target="../embeddings/oleObject38.bin"/></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0.xml"/><Relationship Id="rId1" Type="http://schemas.openxmlformats.org/officeDocument/2006/relationships/vmlDrawing" Target="../drawings/vmlDrawing39.vml"/><Relationship Id="rId5" Type="http://schemas.openxmlformats.org/officeDocument/2006/relationships/image" Target="../media/image1.emf"/><Relationship Id="rId4" Type="http://schemas.openxmlformats.org/officeDocument/2006/relationships/oleObject" Target="../embeddings/oleObject39.bin"/></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1.xml"/><Relationship Id="rId1" Type="http://schemas.openxmlformats.org/officeDocument/2006/relationships/vmlDrawing" Target="../drawings/vmlDrawing40.vml"/><Relationship Id="rId5" Type="http://schemas.openxmlformats.org/officeDocument/2006/relationships/image" Target="../media/image1.emf"/><Relationship Id="rId4" Type="http://schemas.openxmlformats.org/officeDocument/2006/relationships/oleObject" Target="../embeddings/oleObject4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2.xml"/><Relationship Id="rId1" Type="http://schemas.openxmlformats.org/officeDocument/2006/relationships/vmlDrawing" Target="../drawings/vmlDrawing41.vml"/><Relationship Id="rId6" Type="http://schemas.openxmlformats.org/officeDocument/2006/relationships/image" Target="../media/image50.png"/><Relationship Id="rId5" Type="http://schemas.openxmlformats.org/officeDocument/2006/relationships/image" Target="../media/image1.emf"/><Relationship Id="rId4" Type="http://schemas.openxmlformats.org/officeDocument/2006/relationships/oleObject" Target="../embeddings/oleObject41.bin"/></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3.xml"/><Relationship Id="rId1" Type="http://schemas.openxmlformats.org/officeDocument/2006/relationships/vmlDrawing" Target="../drawings/vmlDrawing42.vml"/><Relationship Id="rId5" Type="http://schemas.openxmlformats.org/officeDocument/2006/relationships/image" Target="../media/image1.emf"/><Relationship Id="rId4" Type="http://schemas.openxmlformats.org/officeDocument/2006/relationships/oleObject" Target="../embeddings/oleObject42.bin"/></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52.png"/><Relationship Id="rId2" Type="http://schemas.openxmlformats.org/officeDocument/2006/relationships/tags" Target="../tags/tag44.xml"/><Relationship Id="rId1" Type="http://schemas.openxmlformats.org/officeDocument/2006/relationships/vmlDrawing" Target="../drawings/vmlDrawing43.vml"/><Relationship Id="rId6" Type="http://schemas.openxmlformats.org/officeDocument/2006/relationships/image" Target="../media/image51.png"/><Relationship Id="rId5" Type="http://schemas.openxmlformats.org/officeDocument/2006/relationships/image" Target="../media/image1.emf"/><Relationship Id="rId4" Type="http://schemas.openxmlformats.org/officeDocument/2006/relationships/oleObject" Target="../embeddings/oleObject43.bin"/></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5.xml"/><Relationship Id="rId1" Type="http://schemas.openxmlformats.org/officeDocument/2006/relationships/vmlDrawing" Target="../drawings/vmlDrawing44.vml"/><Relationship Id="rId6" Type="http://schemas.openxmlformats.org/officeDocument/2006/relationships/image" Target="../media/image53.png"/><Relationship Id="rId5" Type="http://schemas.openxmlformats.org/officeDocument/2006/relationships/image" Target="../media/image1.emf"/><Relationship Id="rId4" Type="http://schemas.openxmlformats.org/officeDocument/2006/relationships/oleObject" Target="../embeddings/oleObject44.bin"/></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6.xml"/><Relationship Id="rId1" Type="http://schemas.openxmlformats.org/officeDocument/2006/relationships/vmlDrawing" Target="../drawings/vmlDrawing45.vml"/><Relationship Id="rId5" Type="http://schemas.openxmlformats.org/officeDocument/2006/relationships/image" Target="../media/image1.emf"/><Relationship Id="rId4" Type="http://schemas.openxmlformats.org/officeDocument/2006/relationships/oleObject" Target="../embeddings/oleObject45.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hyperlink" Target="https://archive.ics.uci.edu/ml/machine-learning-databases/wine/wine.names" TargetMode="External"/><Relationship Id="rId2" Type="http://schemas.openxmlformats.org/officeDocument/2006/relationships/tags" Target="../tags/tag47.xml"/><Relationship Id="rId1" Type="http://schemas.openxmlformats.org/officeDocument/2006/relationships/vmlDrawing" Target="../drawings/vmlDrawing46.vml"/><Relationship Id="rId6" Type="http://schemas.openxmlformats.org/officeDocument/2006/relationships/hyperlink" Target="http://archive.ics.uci.edu/ml/datasets/wine" TargetMode="External"/><Relationship Id="rId5" Type="http://schemas.openxmlformats.org/officeDocument/2006/relationships/image" Target="../media/image1.emf"/><Relationship Id="rId4" Type="http://schemas.openxmlformats.org/officeDocument/2006/relationships/oleObject" Target="../embeddings/oleObject46.bin"/></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8.xml"/><Relationship Id="rId1" Type="http://schemas.openxmlformats.org/officeDocument/2006/relationships/vmlDrawing" Target="../drawings/vmlDrawing47.vml"/><Relationship Id="rId5" Type="http://schemas.openxmlformats.org/officeDocument/2006/relationships/image" Target="../media/image1.emf"/><Relationship Id="rId4" Type="http://schemas.openxmlformats.org/officeDocument/2006/relationships/oleObject" Target="../embeddings/oleObject47.bin"/></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55.png"/><Relationship Id="rId2" Type="http://schemas.openxmlformats.org/officeDocument/2006/relationships/tags" Target="../tags/tag49.xml"/><Relationship Id="rId1" Type="http://schemas.openxmlformats.org/officeDocument/2006/relationships/vmlDrawing" Target="../drawings/vmlDrawing48.vml"/><Relationship Id="rId6" Type="http://schemas.openxmlformats.org/officeDocument/2006/relationships/image" Target="../media/image54.png"/><Relationship Id="rId5" Type="http://schemas.openxmlformats.org/officeDocument/2006/relationships/image" Target="../media/image1.emf"/><Relationship Id="rId4" Type="http://schemas.openxmlformats.org/officeDocument/2006/relationships/oleObject" Target="../embeddings/oleObject48.bin"/></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0.xml"/><Relationship Id="rId1" Type="http://schemas.openxmlformats.org/officeDocument/2006/relationships/vmlDrawing" Target="../drawings/vmlDrawing49.vml"/><Relationship Id="rId6" Type="http://schemas.openxmlformats.org/officeDocument/2006/relationships/image" Target="../media/image56.png"/><Relationship Id="rId5" Type="http://schemas.openxmlformats.org/officeDocument/2006/relationships/image" Target="../media/image1.emf"/><Relationship Id="rId4" Type="http://schemas.openxmlformats.org/officeDocument/2006/relationships/oleObject" Target="../embeddings/oleObject49.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1.xml"/><Relationship Id="rId1" Type="http://schemas.openxmlformats.org/officeDocument/2006/relationships/vmlDrawing" Target="../drawings/vmlDrawing50.vml"/><Relationship Id="rId6" Type="http://schemas.openxmlformats.org/officeDocument/2006/relationships/image" Target="../media/image57.png"/><Relationship Id="rId5" Type="http://schemas.openxmlformats.org/officeDocument/2006/relationships/image" Target="../media/image1.emf"/><Relationship Id="rId4" Type="http://schemas.openxmlformats.org/officeDocument/2006/relationships/oleObject" Target="../embeddings/oleObject50.bin"/></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59.png"/><Relationship Id="rId2" Type="http://schemas.openxmlformats.org/officeDocument/2006/relationships/tags" Target="../tags/tag52.xml"/><Relationship Id="rId1" Type="http://schemas.openxmlformats.org/officeDocument/2006/relationships/vmlDrawing" Target="../drawings/vmlDrawing51.vml"/><Relationship Id="rId6" Type="http://schemas.openxmlformats.org/officeDocument/2006/relationships/image" Target="../media/image58.png"/><Relationship Id="rId5" Type="http://schemas.openxmlformats.org/officeDocument/2006/relationships/image" Target="../media/image1.emf"/><Relationship Id="rId4" Type="http://schemas.openxmlformats.org/officeDocument/2006/relationships/oleObject" Target="../embeddings/oleObject51.bin"/></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3.xml"/><Relationship Id="rId1" Type="http://schemas.openxmlformats.org/officeDocument/2006/relationships/vmlDrawing" Target="../drawings/vmlDrawing52.vml"/><Relationship Id="rId5" Type="http://schemas.openxmlformats.org/officeDocument/2006/relationships/image" Target="../media/image1.emf"/><Relationship Id="rId4" Type="http://schemas.openxmlformats.org/officeDocument/2006/relationships/oleObject" Target="../embeddings/oleObject52.bin"/></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4.xml"/><Relationship Id="rId1" Type="http://schemas.openxmlformats.org/officeDocument/2006/relationships/vmlDrawing" Target="../drawings/vmlDrawing53.vml"/><Relationship Id="rId5" Type="http://schemas.openxmlformats.org/officeDocument/2006/relationships/image" Target="../media/image1.emf"/><Relationship Id="rId4" Type="http://schemas.openxmlformats.org/officeDocument/2006/relationships/oleObject" Target="../embeddings/oleObject53.bin"/></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5.xml"/><Relationship Id="rId1" Type="http://schemas.openxmlformats.org/officeDocument/2006/relationships/vmlDrawing" Target="../drawings/vmlDrawing54.vml"/><Relationship Id="rId5" Type="http://schemas.openxmlformats.org/officeDocument/2006/relationships/image" Target="../media/image1.emf"/><Relationship Id="rId4" Type="http://schemas.openxmlformats.org/officeDocument/2006/relationships/oleObject" Target="../embeddings/oleObject54.bin"/></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6.xml"/><Relationship Id="rId1" Type="http://schemas.openxmlformats.org/officeDocument/2006/relationships/vmlDrawing" Target="../drawings/vmlDrawing55.vml"/><Relationship Id="rId6" Type="http://schemas.openxmlformats.org/officeDocument/2006/relationships/image" Target="../media/image60.png"/><Relationship Id="rId5" Type="http://schemas.openxmlformats.org/officeDocument/2006/relationships/image" Target="../media/image1.emf"/><Relationship Id="rId4" Type="http://schemas.openxmlformats.org/officeDocument/2006/relationships/oleObject" Target="../embeddings/oleObject55.bin"/></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7.xml"/><Relationship Id="rId1" Type="http://schemas.openxmlformats.org/officeDocument/2006/relationships/vmlDrawing" Target="../drawings/vmlDrawing56.vml"/><Relationship Id="rId5" Type="http://schemas.openxmlformats.org/officeDocument/2006/relationships/image" Target="../media/image1.emf"/><Relationship Id="rId4" Type="http://schemas.openxmlformats.org/officeDocument/2006/relationships/oleObject" Target="../embeddings/oleObject56.bin"/></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8.xml"/><Relationship Id="rId1" Type="http://schemas.openxmlformats.org/officeDocument/2006/relationships/vmlDrawing" Target="../drawings/vmlDrawing57.vml"/><Relationship Id="rId5" Type="http://schemas.openxmlformats.org/officeDocument/2006/relationships/image" Target="../media/image1.emf"/><Relationship Id="rId4" Type="http://schemas.openxmlformats.org/officeDocument/2006/relationships/oleObject" Target="../embeddings/oleObject57.bin"/></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9.xml"/><Relationship Id="rId1" Type="http://schemas.openxmlformats.org/officeDocument/2006/relationships/vmlDrawing" Target="../drawings/vmlDrawing58.vml"/><Relationship Id="rId5" Type="http://schemas.openxmlformats.org/officeDocument/2006/relationships/image" Target="../media/image1.emf"/><Relationship Id="rId4" Type="http://schemas.openxmlformats.org/officeDocument/2006/relationships/oleObject" Target="../embeddings/oleObject58.bin"/></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0.xml"/><Relationship Id="rId1" Type="http://schemas.openxmlformats.org/officeDocument/2006/relationships/vmlDrawing" Target="../drawings/vmlDrawing59.vml"/><Relationship Id="rId6" Type="http://schemas.openxmlformats.org/officeDocument/2006/relationships/image" Target="../media/image61.png"/><Relationship Id="rId5" Type="http://schemas.openxmlformats.org/officeDocument/2006/relationships/image" Target="../media/image1.emf"/><Relationship Id="rId4" Type="http://schemas.openxmlformats.org/officeDocument/2006/relationships/oleObject" Target="../embeddings/oleObject59.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1.xml"/><Relationship Id="rId1" Type="http://schemas.openxmlformats.org/officeDocument/2006/relationships/vmlDrawing" Target="../drawings/vmlDrawing60.vml"/><Relationship Id="rId6" Type="http://schemas.openxmlformats.org/officeDocument/2006/relationships/image" Target="../media/image62.png"/><Relationship Id="rId5" Type="http://schemas.openxmlformats.org/officeDocument/2006/relationships/image" Target="../media/image1.emf"/><Relationship Id="rId4" Type="http://schemas.openxmlformats.org/officeDocument/2006/relationships/oleObject" Target="../embeddings/oleObject60.bin"/></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2.xml"/><Relationship Id="rId1" Type="http://schemas.openxmlformats.org/officeDocument/2006/relationships/vmlDrawing" Target="../drawings/vmlDrawing61.vml"/><Relationship Id="rId6" Type="http://schemas.openxmlformats.org/officeDocument/2006/relationships/image" Target="../media/image63.png"/><Relationship Id="rId5" Type="http://schemas.openxmlformats.org/officeDocument/2006/relationships/image" Target="../media/image1.emf"/><Relationship Id="rId4" Type="http://schemas.openxmlformats.org/officeDocument/2006/relationships/oleObject" Target="../embeddings/oleObject61.bin"/></Relationships>
</file>

<file path=ppt/slides/_rels/slide72.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slideLayout" Target="../slideLayouts/slideLayout3.xml"/><Relationship Id="rId7" Type="http://schemas.openxmlformats.org/officeDocument/2006/relationships/image" Target="../media/image65.png"/><Relationship Id="rId2" Type="http://schemas.openxmlformats.org/officeDocument/2006/relationships/tags" Target="../tags/tag63.xml"/><Relationship Id="rId1" Type="http://schemas.openxmlformats.org/officeDocument/2006/relationships/vmlDrawing" Target="../drawings/vmlDrawing62.vml"/><Relationship Id="rId6" Type="http://schemas.openxmlformats.org/officeDocument/2006/relationships/image" Target="../media/image64.png"/><Relationship Id="rId5" Type="http://schemas.openxmlformats.org/officeDocument/2006/relationships/image" Target="../media/image1.emf"/><Relationship Id="rId4" Type="http://schemas.openxmlformats.org/officeDocument/2006/relationships/oleObject" Target="../embeddings/oleObject62.bin"/><Relationship Id="rId9" Type="http://schemas.openxmlformats.org/officeDocument/2006/relationships/image" Target="../media/image67.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69.png"/><Relationship Id="rId2" Type="http://schemas.openxmlformats.org/officeDocument/2006/relationships/tags" Target="../tags/tag64.xml"/><Relationship Id="rId1" Type="http://schemas.openxmlformats.org/officeDocument/2006/relationships/vmlDrawing" Target="../drawings/vmlDrawing63.vml"/><Relationship Id="rId6" Type="http://schemas.openxmlformats.org/officeDocument/2006/relationships/image" Target="../media/image68.png"/><Relationship Id="rId5" Type="http://schemas.openxmlformats.org/officeDocument/2006/relationships/image" Target="../media/image1.emf"/><Relationship Id="rId4" Type="http://schemas.openxmlformats.org/officeDocument/2006/relationships/oleObject" Target="../embeddings/oleObject63.bin"/></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5.xml"/><Relationship Id="rId1" Type="http://schemas.openxmlformats.org/officeDocument/2006/relationships/vmlDrawing" Target="../drawings/vmlDrawing64.vml"/><Relationship Id="rId6" Type="http://schemas.openxmlformats.org/officeDocument/2006/relationships/image" Target="../media/image70.png"/><Relationship Id="rId5" Type="http://schemas.openxmlformats.org/officeDocument/2006/relationships/image" Target="../media/image1.emf"/><Relationship Id="rId4" Type="http://schemas.openxmlformats.org/officeDocument/2006/relationships/oleObject" Target="../embeddings/oleObject64.bin"/></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idx="1"/>
          </p:nvPr>
        </p:nvSpPr>
        <p:spPr>
          <a:xfrm>
            <a:off x="5181988" y="575635"/>
            <a:ext cx="3506400" cy="5210062"/>
          </a:xfrm>
        </p:spPr>
        <p:txBody>
          <a:bodyPr/>
          <a:lstStyle/>
          <a:p>
            <a:r>
              <a:rPr kumimoji="1" lang="en-US" altLang="ja-JP" dirty="0" smtClean="0">
                <a:latin typeface="EYInterstate Light" panose="02000506000000020004" pitchFamily="2" charset="0"/>
              </a:rPr>
              <a:t>Summary material 2017/07 ~</a:t>
            </a:r>
          </a:p>
          <a:p>
            <a:endParaRPr lang="en-US" altLang="ja-JP" dirty="0">
              <a:latin typeface="EYInterstate Light" panose="02000506000000020004" pitchFamily="2" charset="0"/>
            </a:endParaRPr>
          </a:p>
          <a:p>
            <a:endParaRPr kumimoji="1" lang="en-US" altLang="ja-JP" dirty="0" smtClean="0">
              <a:latin typeface="EYInterstate Light" panose="02000506000000020004" pitchFamily="2" charset="0"/>
            </a:endParaRPr>
          </a:p>
          <a:p>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13: </a:t>
            </a:r>
            <a:r>
              <a:rPr lang="ja-JP" altLang="en-US" dirty="0" smtClean="0">
                <a:latin typeface="EYInterstate Light" panose="02000506000000020004" pitchFamily="2" charset="0"/>
              </a:rPr>
              <a:t>文字列操作</a:t>
            </a:r>
            <a:endParaRPr lang="en-US" altLang="ja-JP" dirty="0" smtClean="0">
              <a:latin typeface="EYInterstate Light" panose="02000506000000020004" pitchFamily="2" charset="0"/>
            </a:endParaRPr>
          </a:p>
          <a:p>
            <a:r>
              <a:rPr kumimoji="1" lang="ja-JP" altLang="en-US" dirty="0" smtClean="0">
                <a:latin typeface="EYInterstate Light" panose="02000506000000020004" pitchFamily="2" charset="0"/>
              </a:rPr>
              <a:t>・</a:t>
            </a:r>
            <a:r>
              <a:rPr kumimoji="1" lang="en-US" altLang="ja-JP" dirty="0" smtClean="0">
                <a:latin typeface="EYInterstate Light" panose="02000506000000020004" pitchFamily="2" charset="0"/>
              </a:rPr>
              <a:t>Chap 14: </a:t>
            </a:r>
            <a:r>
              <a:rPr kumimoji="1" lang="ja-JP" altLang="en-US" dirty="0" smtClean="0">
                <a:latin typeface="EYInterstate Light" panose="02000506000000020004" pitchFamily="2" charset="0"/>
              </a:rPr>
              <a:t>確率分布</a:t>
            </a:r>
            <a:endParaRPr kumimoji="1" lang="en-US" altLang="ja-JP" dirty="0" smtClean="0">
              <a:latin typeface="EYInterstate Light" panose="02000506000000020004" pitchFamily="2" charset="0"/>
            </a:endParaRPr>
          </a:p>
          <a:p>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15: </a:t>
            </a:r>
            <a:r>
              <a:rPr lang="ja-JP" altLang="en-US" dirty="0" smtClean="0">
                <a:latin typeface="EYInterstate Light" panose="02000506000000020004" pitchFamily="2" charset="0"/>
              </a:rPr>
              <a:t>基本統計</a:t>
            </a:r>
            <a:endParaRPr lang="en-US" altLang="ja-JP" dirty="0" smtClean="0">
              <a:latin typeface="EYInterstate Light" panose="02000506000000020004" pitchFamily="2" charset="0"/>
            </a:endParaRPr>
          </a:p>
          <a:p>
            <a:r>
              <a:rPr kumimoji="1" lang="ja-JP" altLang="en-US" dirty="0" smtClean="0">
                <a:latin typeface="EYInterstate Light" panose="02000506000000020004" pitchFamily="2" charset="0"/>
              </a:rPr>
              <a:t>・</a:t>
            </a:r>
            <a:r>
              <a:rPr kumimoji="1" lang="en-US" altLang="ja-JP" dirty="0" smtClean="0">
                <a:latin typeface="EYInterstate Light" panose="02000506000000020004" pitchFamily="2" charset="0"/>
              </a:rPr>
              <a:t>Chap 16: </a:t>
            </a:r>
            <a:r>
              <a:rPr kumimoji="1" lang="ja-JP" altLang="en-US" dirty="0" smtClean="0">
                <a:latin typeface="EYInterstate Light" panose="02000506000000020004" pitchFamily="2" charset="0"/>
              </a:rPr>
              <a:t>線形モデル </a:t>
            </a:r>
            <a:r>
              <a:rPr kumimoji="1" lang="en-US" altLang="ja-JP" dirty="0" smtClean="0">
                <a:latin typeface="EYInterstate Light" panose="02000506000000020004" pitchFamily="2" charset="0"/>
              </a:rPr>
              <a:t>(10/26 ~10/30 )</a:t>
            </a:r>
          </a:p>
          <a:p>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17: </a:t>
            </a:r>
            <a:r>
              <a:rPr lang="ja-JP" altLang="en-US" dirty="0" smtClean="0">
                <a:latin typeface="EYInterstate Light" panose="02000506000000020004" pitchFamily="2" charset="0"/>
              </a:rPr>
              <a:t>一般化線形モデル </a:t>
            </a:r>
            <a:r>
              <a:rPr lang="en-US" altLang="ja-JP" dirty="0" smtClean="0">
                <a:latin typeface="EYInterstate Light" panose="02000506000000020004" pitchFamily="2" charset="0"/>
              </a:rPr>
              <a:t>(10/31 ~ 11/2)</a:t>
            </a:r>
          </a:p>
          <a:p>
            <a:r>
              <a:rPr kumimoji="1" lang="ja-JP" altLang="en-US" dirty="0" smtClean="0">
                <a:latin typeface="EYInterstate Light" panose="02000506000000020004" pitchFamily="2" charset="0"/>
              </a:rPr>
              <a:t>・</a:t>
            </a:r>
            <a:r>
              <a:rPr kumimoji="1" lang="en-US" altLang="ja-JP" dirty="0" smtClean="0">
                <a:latin typeface="EYInterstate Light" panose="02000506000000020004" pitchFamily="2" charset="0"/>
              </a:rPr>
              <a:t>Chap 18: </a:t>
            </a:r>
            <a:r>
              <a:rPr kumimoji="1" lang="ja-JP" altLang="en-US" dirty="0" smtClean="0">
                <a:latin typeface="EYInterstate Light" panose="02000506000000020004" pitchFamily="2" charset="0"/>
              </a:rPr>
              <a:t>モデル評価 </a:t>
            </a:r>
            <a:r>
              <a:rPr kumimoji="1" lang="en-US" altLang="ja-JP" dirty="0" smtClean="0">
                <a:latin typeface="EYInterstate Light" panose="02000506000000020004" pitchFamily="2" charset="0"/>
              </a:rPr>
              <a:t>(11/2 ~ )</a:t>
            </a:r>
          </a:p>
          <a:p>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19: </a:t>
            </a:r>
            <a:r>
              <a:rPr lang="ja-JP" altLang="en-US" dirty="0" smtClean="0">
                <a:latin typeface="EYInterstate Light" panose="02000506000000020004" pitchFamily="2" charset="0"/>
              </a:rPr>
              <a:t>正則化と縮小 </a:t>
            </a:r>
            <a:r>
              <a:rPr lang="en-US" altLang="ja-JP" dirty="0" smtClean="0">
                <a:latin typeface="EYInterstate Light" panose="02000506000000020004" pitchFamily="2" charset="0"/>
              </a:rPr>
              <a:t>(11/13 ~ )</a:t>
            </a:r>
          </a:p>
          <a:p>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20: </a:t>
            </a:r>
            <a:r>
              <a:rPr lang="ja-JP" altLang="en-US" dirty="0" smtClean="0">
                <a:latin typeface="EYInterstate Light" panose="02000506000000020004" pitchFamily="2" charset="0"/>
              </a:rPr>
              <a:t>非線形モデル</a:t>
            </a:r>
            <a:r>
              <a:rPr lang="en-US" altLang="ja-JP" dirty="0" smtClean="0">
                <a:latin typeface="EYInterstate Light" panose="02000506000000020004" pitchFamily="2" charset="0"/>
              </a:rPr>
              <a:t>(11/22 ~)</a:t>
            </a:r>
          </a:p>
          <a:p>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21: </a:t>
            </a:r>
            <a:r>
              <a:rPr lang="ja-JP" altLang="en-US" dirty="0" smtClean="0">
                <a:latin typeface="EYInterstate Light" panose="02000506000000020004" pitchFamily="2" charset="0"/>
              </a:rPr>
              <a:t>時系列・（</a:t>
            </a:r>
            <a:r>
              <a:rPr lang="en-US" altLang="ja-JP" dirty="0" smtClean="0">
                <a:latin typeface="EYInterstate Light" panose="02000506000000020004" pitchFamily="2" charset="0"/>
              </a:rPr>
              <a:t>11/30 ~ </a:t>
            </a:r>
            <a:r>
              <a:rPr lang="en-US" altLang="ja-JP" dirty="0" smtClean="0">
                <a:latin typeface="EYInterstate Light" panose="02000506000000020004" pitchFamily="2" charset="0"/>
              </a:rPr>
              <a:t>12/11</a:t>
            </a:r>
            <a:r>
              <a:rPr lang="ja-JP" altLang="en-US" dirty="0" smtClean="0">
                <a:latin typeface="EYInterstate Light" panose="02000506000000020004" pitchFamily="2" charset="0"/>
              </a:rPr>
              <a:t>）</a:t>
            </a:r>
            <a:endParaRPr kumimoji="1" lang="en-US" altLang="ja-JP" dirty="0" smtClean="0">
              <a:latin typeface="EYInterstate Light" panose="02000506000000020004" pitchFamily="2" charset="0"/>
            </a:endParaRPr>
          </a:p>
          <a:p>
            <a:r>
              <a:rPr kumimoji="1" lang="en-US" altLang="ja-JP" dirty="0" smtClean="0">
                <a:latin typeface="EYInterstate Light" panose="02000506000000020004" pitchFamily="2" charset="0"/>
              </a:rPr>
              <a:t> </a:t>
            </a:r>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22: </a:t>
            </a:r>
            <a:r>
              <a:rPr lang="ja-JP" altLang="en-US" dirty="0" smtClean="0">
                <a:latin typeface="EYInterstate Light" panose="02000506000000020004" pitchFamily="2" charset="0"/>
              </a:rPr>
              <a:t>クラスタリング </a:t>
            </a:r>
            <a:r>
              <a:rPr lang="en-US" altLang="ja-JP" dirty="0" smtClean="0">
                <a:latin typeface="EYInterstate Light" panose="02000506000000020004" pitchFamily="2" charset="0"/>
              </a:rPr>
              <a:t>(</a:t>
            </a:r>
            <a:r>
              <a:rPr lang="en-US" altLang="ja-JP" dirty="0" smtClean="0">
                <a:latin typeface="EYInterstate Light" panose="02000506000000020004" pitchFamily="2" charset="0"/>
              </a:rPr>
              <a:t>12/12~12/15)</a:t>
            </a:r>
            <a:endParaRPr kumimoji="1" lang="ja-JP" altLang="en-US" dirty="0">
              <a:latin typeface="EYInterstate Light" panose="02000506000000020004" pitchFamily="2" charset="0"/>
            </a:endParaRPr>
          </a:p>
        </p:txBody>
      </p:sp>
      <p:sp>
        <p:nvSpPr>
          <p:cNvPr id="2" name="タイトル 1"/>
          <p:cNvSpPr>
            <a:spLocks noGrp="1"/>
          </p:cNvSpPr>
          <p:nvPr>
            <p:ph type="ctrTitle" idx="4294967295"/>
          </p:nvPr>
        </p:nvSpPr>
        <p:spPr>
          <a:xfrm>
            <a:off x="2925763" y="2239963"/>
            <a:ext cx="6218237" cy="860425"/>
          </a:xfrm>
        </p:spPr>
        <p:txBody>
          <a:bodyPr/>
          <a:lstStyle/>
          <a:p>
            <a:r>
              <a:rPr kumimoji="1" lang="ja-JP" altLang="en-US" dirty="0" smtClean="0">
                <a:solidFill>
                  <a:schemeClr val="bg1"/>
                </a:solidFill>
              </a:rPr>
              <a:t>みんなの</a:t>
            </a:r>
            <a:r>
              <a:rPr kumimoji="1" lang="en-US" altLang="ja-JP" dirty="0" smtClean="0">
                <a:solidFill>
                  <a:schemeClr val="bg1"/>
                </a:solidFill>
              </a:rPr>
              <a:t>R –</a:t>
            </a:r>
            <a:br>
              <a:rPr kumimoji="1" lang="en-US" altLang="ja-JP" dirty="0" smtClean="0">
                <a:solidFill>
                  <a:schemeClr val="bg1"/>
                </a:solidFill>
              </a:rPr>
            </a:br>
            <a:r>
              <a:rPr lang="en-US" altLang="ja-JP" sz="1600" dirty="0" smtClean="0"/>
              <a:t>Koji Mizumura</a:t>
            </a:r>
            <a:r>
              <a:rPr kumimoji="1" lang="en-US" altLang="ja-JP" dirty="0" smtClean="0">
                <a:solidFill>
                  <a:schemeClr val="bg1"/>
                </a:solidFill>
              </a:rPr>
              <a:t> </a:t>
            </a:r>
            <a:endParaRPr kumimoji="1" lang="ja-JP" altLang="en-US" dirty="0">
              <a:solidFill>
                <a:schemeClr val="bg1"/>
              </a:solidFill>
            </a:endParaRPr>
          </a:p>
        </p:txBody>
      </p:sp>
    </p:spTree>
    <p:extLst>
      <p:ext uri="{BB962C8B-B14F-4D97-AF65-F5344CB8AC3E}">
        <p14:creationId xmlns:p14="http://schemas.microsoft.com/office/powerpoint/2010/main" val="3388103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37549025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24"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a:t>19.1</a:t>
            </a:r>
            <a:r>
              <a:rPr lang="ja-JP" altLang="en-US" dirty="0"/>
              <a:t>　正則化と縮小（シュリンケージ）</a:t>
            </a:r>
            <a:r>
              <a:rPr lang="en-US" altLang="ja-JP" dirty="0"/>
              <a:t/>
            </a:r>
            <a:br>
              <a:rPr lang="en-US" altLang="ja-JP" dirty="0"/>
            </a:br>
            <a:r>
              <a:rPr lang="en-US" altLang="ja-JP" sz="2000" dirty="0"/>
              <a:t>Elastic Net</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kumimoji="1" lang="en-US" altLang="ja-JP" dirty="0" smtClean="0"/>
              <a:t>Elastic Net</a:t>
            </a:r>
            <a:endParaRPr kumimoji="1" lang="ja-JP" altLang="en-US" dirty="0"/>
          </a:p>
        </p:txBody>
      </p:sp>
      <p:pic>
        <p:nvPicPr>
          <p:cNvPr id="6" name="図 5"/>
          <p:cNvPicPr>
            <a:picLocks noChangeAspect="1"/>
          </p:cNvPicPr>
          <p:nvPr/>
        </p:nvPicPr>
        <p:blipFill>
          <a:blip r:embed="rId6"/>
          <a:stretch>
            <a:fillRect/>
          </a:stretch>
        </p:blipFill>
        <p:spPr>
          <a:xfrm>
            <a:off x="6082575" y="2514634"/>
            <a:ext cx="2485358" cy="1820985"/>
          </a:xfrm>
          <a:prstGeom prst="rect">
            <a:avLst/>
          </a:prstGeom>
        </p:spPr>
      </p:pic>
      <p:sp>
        <p:nvSpPr>
          <p:cNvPr id="4" name="正方形/長方形 3"/>
          <p:cNvSpPr/>
          <p:nvPr/>
        </p:nvSpPr>
        <p:spPr>
          <a:xfrm>
            <a:off x="827088" y="1478839"/>
            <a:ext cx="7862887" cy="46457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変数がどこでモデルに追加されたかを可視化できる（パスのプロット）</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rgbClr val="2C973E"/>
                </a:solidFill>
                <a:latin typeface="EYInterstate Light" panose="02000506000000020004" pitchFamily="2" charset="0"/>
                <a:ea typeface="ＭＳ Ｐゴシック" panose="020B0600070205080204" pitchFamily="50" charset="-128"/>
              </a:rPr>
              <a:t># coefficient path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plot</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λ</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の最適値を表す垂直線を追加</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acsCV1$glmnet.fit</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xvar</a:t>
            </a:r>
            <a:r>
              <a:rPr kumimoji="1" lang="en-US" altLang="ja-JP" sz="1100" dirty="0">
                <a:solidFill>
                  <a:schemeClr val="bg1"/>
                </a:solidFill>
                <a:latin typeface="EYInterstate Light" panose="02000506000000020004" pitchFamily="2" charset="0"/>
                <a:ea typeface="ＭＳ Ｐゴシック" panose="020B0600070205080204" pitchFamily="50" charset="-128"/>
              </a:rPr>
              <a:t>="lambda</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rgbClr val="2C973E"/>
                </a:solidFill>
                <a:latin typeface="EYInterstate Light" panose="02000506000000020004" pitchFamily="2" charset="0"/>
                <a:ea typeface="ＭＳ Ｐゴシック" panose="020B0600070205080204" pitchFamily="50" charset="-128"/>
              </a:rPr>
              <a:t>## insert a line </a:t>
            </a:r>
            <a:r>
              <a:rPr kumimoji="1" lang="el-GR" altLang="ja-JP" sz="1100" dirty="0">
                <a:solidFill>
                  <a:srgbClr val="2C973E"/>
                </a:solidFill>
                <a:latin typeface="EYInterstate Light" panose="02000506000000020004" pitchFamily="2" charset="0"/>
                <a:ea typeface="ＭＳ Ｐゴシック" panose="020B0600070205080204" pitchFamily="50" charset="-128"/>
              </a:rPr>
              <a:t>λ </a:t>
            </a:r>
            <a:r>
              <a:rPr kumimoji="1" lang="en-US" altLang="ja-JP" sz="1100" dirty="0">
                <a:solidFill>
                  <a:srgbClr val="2C973E"/>
                </a:solidFill>
                <a:latin typeface="EYInterstate Light" panose="02000506000000020004" pitchFamily="2" charset="0"/>
                <a:ea typeface="ＭＳ Ｐゴシック" panose="020B0600070205080204" pitchFamily="50" charset="-128"/>
              </a:rPr>
              <a:t>minimizing error, another line max </a:t>
            </a:r>
            <a:r>
              <a:rPr kumimoji="1" lang="el-GR" altLang="ja-JP" sz="1100" dirty="0">
                <a:solidFill>
                  <a:srgbClr val="2C973E"/>
                </a:solidFill>
                <a:latin typeface="EYInterstate Light" panose="02000506000000020004" pitchFamily="2" charset="0"/>
                <a:ea typeface="ＭＳ Ｐゴシック" panose="020B0600070205080204" pitchFamily="50" charset="-128"/>
              </a:rPr>
              <a:t>λ </a:t>
            </a:r>
            <a:r>
              <a:rPr kumimoji="1" lang="en-US" altLang="ja-JP" sz="1100" dirty="0" err="1">
                <a:solidFill>
                  <a:srgbClr val="2C973E"/>
                </a:solidFill>
                <a:latin typeface="EYInterstate Light" panose="02000506000000020004" pitchFamily="2" charset="0"/>
                <a:ea typeface="ＭＳ Ｐゴシック" panose="020B0600070205080204" pitchFamily="50" charset="-128"/>
              </a:rPr>
              <a:t>wityhin</a:t>
            </a:r>
            <a:r>
              <a:rPr kumimoji="1" lang="en-US" altLang="ja-JP" sz="1100" dirty="0">
                <a:solidFill>
                  <a:srgbClr val="2C973E"/>
                </a:solidFill>
                <a:latin typeface="EYInterstate Light" panose="02000506000000020004" pitchFamily="2" charset="0"/>
                <a:ea typeface="ＭＳ Ｐゴシック" panose="020B0600070205080204" pitchFamily="50" charset="-128"/>
              </a:rPr>
              <a:t> </a:t>
            </a:r>
            <a:r>
              <a:rPr kumimoji="1" lang="en-US" altLang="ja-JP" sz="1100" dirty="0" err="1">
                <a:solidFill>
                  <a:srgbClr val="2C973E"/>
                </a:solidFill>
                <a:latin typeface="EYInterstate Light" panose="02000506000000020004" pitchFamily="2" charset="0"/>
                <a:ea typeface="ＭＳ Ｐゴシック" panose="020B0600070205080204" pitchFamily="50" charset="-128"/>
              </a:rPr>
              <a:t>1se</a:t>
            </a:r>
            <a:r>
              <a:rPr kumimoji="1" lang="en-US" altLang="ja-JP" sz="1100" dirty="0">
                <a:solidFill>
                  <a:srgbClr val="2C973E"/>
                </a:solidFill>
                <a:latin typeface="EYInterstate Light" panose="02000506000000020004" pitchFamily="2" charset="0"/>
                <a:ea typeface="ＭＳ Ｐゴシック" panose="020B0600070205080204" pitchFamily="50" charset="-128"/>
              </a:rPr>
              <a:t> from error</a:t>
            </a:r>
          </a:p>
          <a:p>
            <a:r>
              <a:rPr kumimoji="1" lang="ja-JP" altLang="en-US" sz="1100" dirty="0">
                <a:solidFill>
                  <a:srgbClr val="2C973E"/>
                </a:solidFill>
                <a:latin typeface="EYInterstate Light" panose="02000506000000020004" pitchFamily="2" charset="0"/>
                <a:ea typeface="ＭＳ Ｐゴシック" panose="020B0600070205080204" pitchFamily="50" charset="-128"/>
              </a:rPr>
              <a:t>左垂直線：誤差が最小となる</a:t>
            </a:r>
            <a:r>
              <a:rPr kumimoji="1" lang="en-US" altLang="ja-JP" sz="1100" dirty="0">
                <a:solidFill>
                  <a:srgbClr val="2C973E"/>
                </a:solidFill>
                <a:latin typeface="EYInterstate Light" panose="02000506000000020004" pitchFamily="2" charset="0"/>
                <a:ea typeface="ＭＳ Ｐゴシック" panose="020B0600070205080204" pitchFamily="50" charset="-128"/>
              </a:rPr>
              <a:t>λ</a:t>
            </a:r>
            <a:r>
              <a:rPr kumimoji="1" lang="ja-JP" altLang="en-US" sz="1100" dirty="0">
                <a:solidFill>
                  <a:srgbClr val="2C973E"/>
                </a:solidFill>
                <a:latin typeface="EYInterstate Light" panose="02000506000000020004" pitchFamily="2" charset="0"/>
                <a:ea typeface="ＭＳ Ｐゴシック" panose="020B0600070205080204" pitchFamily="50" charset="-128"/>
              </a:rPr>
              <a:t>の値、右垂直線：誤差が最小から</a:t>
            </a:r>
            <a:r>
              <a:rPr kumimoji="1" lang="en-US" altLang="ja-JP" sz="1100" dirty="0">
                <a:solidFill>
                  <a:srgbClr val="2C973E"/>
                </a:solidFill>
                <a:latin typeface="EYInterstate Light" panose="02000506000000020004" pitchFamily="2" charset="0"/>
                <a:ea typeface="ＭＳ Ｐゴシック" panose="020B0600070205080204" pitchFamily="50" charset="-128"/>
              </a:rPr>
              <a:t>1</a:t>
            </a:r>
            <a:r>
              <a:rPr kumimoji="1" lang="ja-JP" altLang="en-US" sz="1100" dirty="0">
                <a:solidFill>
                  <a:srgbClr val="2C973E"/>
                </a:solidFill>
                <a:latin typeface="EYInterstate Light" panose="02000506000000020004" pitchFamily="2" charset="0"/>
                <a:ea typeface="ＭＳ Ｐゴシック" panose="020B0600070205080204" pitchFamily="50" charset="-128"/>
              </a:rPr>
              <a:t>標準偏差に収まる</a:t>
            </a:r>
            <a:r>
              <a:rPr kumimoji="1" lang="en-US" altLang="ja-JP" sz="1100" dirty="0">
                <a:solidFill>
                  <a:srgbClr val="2C973E"/>
                </a:solidFill>
                <a:latin typeface="EYInterstate Light" panose="02000506000000020004" pitchFamily="2" charset="0"/>
                <a:ea typeface="ＭＳ Ｐゴシック" panose="020B0600070205080204" pitchFamily="50" charset="-128"/>
              </a:rPr>
              <a:t>λ</a:t>
            </a:r>
            <a:r>
              <a:rPr kumimoji="1" lang="ja-JP" altLang="en-US" sz="1100" dirty="0">
                <a:solidFill>
                  <a:srgbClr val="2C973E"/>
                </a:solidFill>
                <a:latin typeface="EYInterstate Light" panose="02000506000000020004" pitchFamily="2" charset="0"/>
                <a:ea typeface="ＭＳ Ｐゴシック" panose="020B0600070205080204" pitchFamily="50" charset="-128"/>
              </a:rPr>
              <a:t>の</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最大値</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abline</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(v=log(c(</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acsCV1$lambda.min,acsCV1$lambda.1se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lty</a:t>
            </a:r>
            <a:r>
              <a:rPr kumimoji="1" lang="en-US" altLang="ja-JP" sz="1100" dirty="0">
                <a:solidFill>
                  <a:schemeClr val="bg1"/>
                </a:solidFill>
                <a:latin typeface="EYInterstate Light" panose="02000506000000020004" pitchFamily="2" charset="0"/>
                <a:ea typeface="ＭＳ Ｐゴシック" panose="020B0600070205080204" pitchFamily="50" charset="-128"/>
              </a:rPr>
              <a:t>=2)</a:t>
            </a:r>
          </a:p>
          <a:p>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a:solidFill>
                  <a:srgbClr val="2C973E"/>
                </a:solidFill>
                <a:latin typeface="EYInterstate Light" panose="02000506000000020004" pitchFamily="2" charset="0"/>
                <a:ea typeface="ＭＳ Ｐゴシック" panose="020B0600070205080204" pitchFamily="50" charset="-128"/>
              </a:rPr>
              <a:t>#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Application of Ridge model /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リッジモデルの適用</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p>
          <a:p>
            <a:r>
              <a:rPr kumimoji="1" lang="el-GR" altLang="ja-JP" sz="1100" dirty="0" smtClean="0">
                <a:solidFill>
                  <a:srgbClr val="2C973E"/>
                </a:solidFill>
                <a:latin typeface="EYInterstate Light" panose="02000506000000020004" pitchFamily="2" charset="0"/>
                <a:ea typeface="ＭＳ Ｐゴシック" panose="020B0600070205080204" pitchFamily="50" charset="-128"/>
              </a:rPr>
              <a:t>Α</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を</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0</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に設定するとリッジ回帰になるが、全変数はモデルに保持されるものの、</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0</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付近に縮小される。</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CV</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エラーでは</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λ</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がどんな値になっても全変数が残り、係数が変化</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set.seed</a:t>
            </a:r>
            <a:r>
              <a:rPr kumimoji="1" lang="en-US" altLang="ja-JP" sz="1100" dirty="0">
                <a:solidFill>
                  <a:schemeClr val="bg1"/>
                </a:solidFill>
                <a:latin typeface="EYInterstate Light" panose="02000506000000020004" pitchFamily="2" charset="0"/>
                <a:ea typeface="ＭＳ Ｐゴシック" panose="020B0600070205080204" pitchFamily="50" charset="-128"/>
              </a:rPr>
              <a:t>(71623)</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acsCv2</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cv.glmnet</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acsX,y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acsY</a:t>
            </a:r>
            <a:r>
              <a:rPr kumimoji="1" lang="en-US" altLang="ja-JP" sz="1100" dirty="0">
                <a:solidFill>
                  <a:schemeClr val="bg1"/>
                </a:solidFill>
                <a:latin typeface="EYInterstate Light" panose="02000506000000020004" pitchFamily="2" charset="0"/>
                <a:ea typeface="ＭＳ Ｐゴシック" panose="020B0600070205080204" pitchFamily="50" charset="-128"/>
              </a:rPr>
              <a:t>, family="binomial",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nfold</a:t>
            </a:r>
            <a:r>
              <a:rPr kumimoji="1" lang="en-US" altLang="ja-JP" sz="1100" dirty="0">
                <a:solidFill>
                  <a:schemeClr val="bg1"/>
                </a:solidFill>
                <a:latin typeface="EYInterstate Light" panose="02000506000000020004" pitchFamily="2" charset="0"/>
                <a:ea typeface="ＭＳ Ｐゴシック" panose="020B0600070205080204" pitchFamily="50" charset="-128"/>
              </a:rPr>
              <a:t>=5,</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alpha=0</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rgbClr val="2C973E"/>
                </a:solidFill>
                <a:latin typeface="EYInterstate Light" panose="02000506000000020004" pitchFamily="2" charset="0"/>
                <a:ea typeface="ＭＳ Ｐゴシック" panose="020B0600070205080204" pitchFamily="50" charset="-128"/>
              </a:rPr>
              <a:t>## check </a:t>
            </a:r>
            <a:r>
              <a:rPr kumimoji="1" lang="el-GR" altLang="ja-JP" sz="1100" dirty="0">
                <a:solidFill>
                  <a:srgbClr val="2C973E"/>
                </a:solidFill>
                <a:latin typeface="EYInterstate Light" panose="02000506000000020004" pitchFamily="2" charset="0"/>
                <a:ea typeface="ＭＳ Ｐゴシック" panose="020B0600070205080204" pitchFamily="50" charset="-128"/>
              </a:rPr>
              <a:t>λ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value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ラムダの値の確認</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acsCv2$lambda.min</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[1] 0.01396651</a:t>
            </a:r>
          </a:p>
          <a:p>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acsCv2$lambda.1se</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[1] 0.05137411</a:t>
            </a:r>
          </a:p>
          <a:p>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a:solidFill>
                  <a:srgbClr val="2C973E"/>
                </a:solidFill>
                <a:latin typeface="EYInterstate Light" panose="02000506000000020004" pitchFamily="2" charset="0"/>
                <a:ea typeface="ＭＳ Ｐゴシック" panose="020B0600070205080204" pitchFamily="50" charset="-128"/>
              </a:rPr>
              <a:t>## check coefficient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value /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係数の確認</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acsCv2</a:t>
            </a:r>
            <a:r>
              <a:rPr kumimoji="1" lang="en-US" altLang="ja-JP" sz="1100" dirty="0">
                <a:solidFill>
                  <a:schemeClr val="bg1"/>
                </a:solidFill>
                <a:latin typeface="EYInterstate Light" panose="02000506000000020004" pitchFamily="2" charset="0"/>
                <a:ea typeface="ＭＳ Ｐゴシック" panose="020B0600070205080204" pitchFamily="50" charset="-128"/>
              </a:rPr>
              <a:t>, 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lambda.1se</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90 </a:t>
            </a:r>
            <a:r>
              <a:rPr kumimoji="1" lang="en-US" altLang="ja-JP" sz="1100" dirty="0">
                <a:solidFill>
                  <a:schemeClr val="bg1"/>
                </a:solidFill>
                <a:latin typeface="EYInterstate Light" panose="02000506000000020004" pitchFamily="2" charset="0"/>
                <a:ea typeface="ＭＳ Ｐゴシック" panose="020B0600070205080204" pitchFamily="50" charset="-128"/>
              </a:rPr>
              <a:t>x 1 sparse Matrix of class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dgCMatrix</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a:solidFill>
                  <a:schemeClr val="bg1"/>
                </a:solidFill>
                <a:latin typeface="EYInterstate Light" panose="02000506000000020004" pitchFamily="2" charset="0"/>
                <a:ea typeface="ＭＳ Ｐゴシック" panose="020B0600070205080204" pitchFamily="50" charset="-128"/>
              </a:rPr>
              <a:t>1</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(Intercept)                          -4.735813763</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NumBedrooms</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0.103277853…</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800175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37549025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41"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a:t>19.1</a:t>
            </a:r>
            <a:r>
              <a:rPr lang="ja-JP" altLang="en-US" dirty="0"/>
              <a:t>　正則化と縮小（シュリンケージ）</a:t>
            </a:r>
            <a:r>
              <a:rPr lang="en-US" altLang="ja-JP" dirty="0"/>
              <a:t/>
            </a:r>
            <a:br>
              <a:rPr lang="en-US" altLang="ja-JP" dirty="0"/>
            </a:br>
            <a:r>
              <a:rPr lang="en-US" altLang="ja-JP" sz="2000" dirty="0"/>
              <a:t>Elastic Net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Elastic Net</a:t>
            </a:r>
          </a:p>
          <a:p>
            <a:endParaRPr lang="en-US" altLang="ja-JP" dirty="0"/>
          </a:p>
          <a:p>
            <a:endParaRPr kumimoji="1" lang="ja-JP" altLang="en-US" dirty="0"/>
          </a:p>
        </p:txBody>
      </p:sp>
      <p:sp>
        <p:nvSpPr>
          <p:cNvPr id="4" name="正方形/長方形 3"/>
          <p:cNvSpPr/>
          <p:nvPr/>
        </p:nvSpPr>
        <p:spPr>
          <a:xfrm>
            <a:off x="827088" y="1715909"/>
            <a:ext cx="7862887" cy="440866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100" dirty="0">
                <a:solidFill>
                  <a:srgbClr val="2C973E"/>
                </a:solidFill>
                <a:latin typeface="EYInterstate Light" panose="02000506000000020004" pitchFamily="2" charset="0"/>
                <a:ea typeface="ＭＳ Ｐゴシック" panose="020B0600070205080204" pitchFamily="50" charset="-128"/>
              </a:rPr>
              <a:t>## cross-validation</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エラー</a:t>
            </a:r>
            <a:r>
              <a:rPr kumimoji="1" lang="ja-JP" altLang="en-US" sz="1100" dirty="0">
                <a:solidFill>
                  <a:srgbClr val="2C973E"/>
                </a:solidFill>
                <a:latin typeface="EYInterstate Light" panose="02000506000000020004" pitchFamily="2" charset="0"/>
                <a:ea typeface="ＭＳ Ｐゴシック" panose="020B0600070205080204" pitchFamily="50" charset="-128"/>
              </a:rPr>
              <a:t>パス</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の図示</a:t>
            </a:r>
            <a:r>
              <a:rPr kumimoji="1" lang="ja-JP" altLang="en-US" sz="1100" dirty="0">
                <a:solidFill>
                  <a:srgbClr val="2C973E"/>
                </a:solidFill>
                <a:latin typeface="EYInterstate Light" panose="02000506000000020004" pitchFamily="2" charset="0"/>
                <a:ea typeface="ＭＳ Ｐゴシック" panose="020B0600070205080204" pitchFamily="50" charset="-128"/>
              </a:rPr>
              <a:t>　</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a:solidFill>
                  <a:srgbClr val="2C973E"/>
                </a:solidFill>
                <a:latin typeface="EYInterstate Light" panose="02000506000000020004" pitchFamily="2" charset="0"/>
                <a:ea typeface="ＭＳ Ｐゴシック" panose="020B0600070205080204" pitchFamily="50" charset="-128"/>
              </a:rPr>
              <a:t>右図：</a:t>
            </a:r>
            <a:r>
              <a:rPr kumimoji="1" lang="en-US" altLang="ja-JP" sz="1100" dirty="0">
                <a:solidFill>
                  <a:srgbClr val="2C973E"/>
                </a:solidFill>
                <a:latin typeface="EYInterstate Light" panose="02000506000000020004" pitchFamily="2" charset="0"/>
                <a:ea typeface="ＭＳ Ｐゴシック" panose="020B0600070205080204" pitchFamily="50" charset="-128"/>
              </a:rPr>
              <a:t>ACS</a:t>
            </a:r>
            <a:r>
              <a:rPr kumimoji="1" lang="ja-JP" altLang="en-US" sz="1100" dirty="0">
                <a:solidFill>
                  <a:srgbClr val="2C973E"/>
                </a:solidFill>
                <a:latin typeface="EYInterstate Light" panose="02000506000000020004" pitchFamily="2" charset="0"/>
                <a:ea typeface="ＭＳ Ｐゴシック" panose="020B0600070205080204" pitchFamily="50" charset="-128"/>
              </a:rPr>
              <a:t>データにリッジ回帰を適用したときのクロスバリデーション曲線</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acsCv2</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係数のパスを描画</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100" dirty="0">
                <a:solidFill>
                  <a:srgbClr val="2C973E"/>
                </a:solidFill>
                <a:latin typeface="EYInterstate Light" panose="02000506000000020004" pitchFamily="2" charset="0"/>
                <a:ea typeface="ＭＳ Ｐゴシック" panose="020B0600070205080204" pitchFamily="50" charset="-128"/>
              </a:rPr>
              <a:t>coefficient path</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acsCv2$glmnet.fit,xvar</a:t>
            </a:r>
            <a:r>
              <a:rPr kumimoji="1" lang="en-US" altLang="ja-JP" sz="1100" dirty="0">
                <a:solidFill>
                  <a:schemeClr val="bg1"/>
                </a:solidFill>
                <a:latin typeface="EYInterstate Light" panose="02000506000000020004" pitchFamily="2" charset="0"/>
                <a:ea typeface="ＭＳ Ｐゴシック" panose="020B0600070205080204" pitchFamily="50" charset="-128"/>
              </a:rPr>
              <a:t>="lambda")</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abline</a:t>
            </a:r>
            <a:r>
              <a:rPr kumimoji="1" lang="en-US" altLang="ja-JP" sz="1100" dirty="0">
                <a:solidFill>
                  <a:schemeClr val="bg1"/>
                </a:solidFill>
                <a:latin typeface="EYInterstate Light" panose="02000506000000020004" pitchFamily="2" charset="0"/>
                <a:ea typeface="ＭＳ Ｐゴシック" panose="020B0600070205080204" pitchFamily="50" charset="-128"/>
              </a:rPr>
              <a:t>(v=log(c(</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acsCv2$lambda.min,acsCv2$lambda.1se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lty</a:t>
            </a:r>
            <a:r>
              <a:rPr kumimoji="1" lang="en-US" altLang="ja-JP" sz="1100" dirty="0">
                <a:solidFill>
                  <a:schemeClr val="bg1"/>
                </a:solidFill>
                <a:latin typeface="EYInterstate Light" panose="02000506000000020004" pitchFamily="2" charset="0"/>
                <a:ea typeface="ＭＳ Ｐゴシック" panose="020B0600070205080204" pitchFamily="50" charset="-128"/>
              </a:rPr>
              <a:t>=2</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b="1" u="sng" dirty="0" smtClean="0">
                <a:solidFill>
                  <a:srgbClr val="2C973E"/>
                </a:solidFill>
                <a:latin typeface="EYInterstate Light" panose="02000506000000020004" pitchFamily="2" charset="0"/>
                <a:ea typeface="ＭＳ Ｐゴシック" panose="020B0600070205080204" pitchFamily="50" charset="-128"/>
              </a:rPr>
              <a:t># α</a:t>
            </a:r>
            <a:r>
              <a:rPr kumimoji="1" lang="ja-JP" altLang="en-US" sz="1100" b="1" u="sng" dirty="0" smtClean="0">
                <a:solidFill>
                  <a:srgbClr val="2C973E"/>
                </a:solidFill>
                <a:latin typeface="EYInterstate Light" panose="02000506000000020004" pitchFamily="2" charset="0"/>
                <a:ea typeface="ＭＳ Ｐゴシック" panose="020B0600070205080204" pitchFamily="50" charset="-128"/>
              </a:rPr>
              <a:t>の最適化</a:t>
            </a:r>
            <a:endParaRPr kumimoji="1" lang="en-US" altLang="ja-JP" sz="1100" b="1" u="sng" dirty="0">
              <a:solidFill>
                <a:srgbClr val="2C973E"/>
              </a:solidFill>
              <a:latin typeface="EYInterstate Light" panose="02000506000000020004" pitchFamily="2" charset="0"/>
              <a:ea typeface="ＭＳ Ｐゴシック" panose="020B0600070205080204" pitchFamily="50" charset="-128"/>
            </a:endParaRPr>
          </a:p>
          <a:p>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アルファに対してのクロスバリデーションを追加する必要があるが、</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smtClean="0">
                <a:solidFill>
                  <a:srgbClr val="2C973E"/>
                </a:solidFill>
                <a:latin typeface="EYInterstate Light" panose="02000506000000020004" pitchFamily="2" charset="0"/>
                <a:ea typeface="ＭＳ Ｐゴシック" panose="020B0600070205080204" pitchFamily="50" charset="-128"/>
              </a:rPr>
              <a:t>Glmnet</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は自動で算出しないため、複数の</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α</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に対して</a:t>
            </a:r>
            <a:r>
              <a:rPr kumimoji="1" lang="en-US" altLang="ja-JP" sz="1100" dirty="0" err="1" smtClean="0">
                <a:solidFill>
                  <a:srgbClr val="2C973E"/>
                </a:solidFill>
                <a:latin typeface="EYInterstate Light" panose="02000506000000020004" pitchFamily="2" charset="0"/>
                <a:ea typeface="ＭＳ Ｐゴシック" panose="020B0600070205080204" pitchFamily="50" charset="-128"/>
              </a:rPr>
              <a:t>cv.glmnet</a:t>
            </a:r>
            <a:r>
              <a:rPr kumimoji="1" lang="ja-JP" altLang="en-US" sz="1100" dirty="0" err="1" smtClean="0">
                <a:solidFill>
                  <a:srgbClr val="2C973E"/>
                </a:solidFill>
                <a:latin typeface="EYInterstate Light" panose="02000506000000020004" pitchFamily="2" charset="0"/>
                <a:ea typeface="ＭＳ Ｐゴシック" panose="020B0600070205080204" pitchFamily="50" charset="-128"/>
              </a:rPr>
              <a:t>を算</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出</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⇄逐次的に上記算出を行うのは時間を要するので、並列化</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➠並列化の方法：</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parallel</a:t>
            </a:r>
            <a:r>
              <a:rPr kumimoji="1" lang="ja-JP" altLang="en-US" sz="1100" dirty="0" err="1" smtClean="0">
                <a:solidFill>
                  <a:srgbClr val="2C973E"/>
                </a:solidFill>
                <a:latin typeface="EYInterstate Light" panose="02000506000000020004" pitchFamily="2" charset="0"/>
                <a:ea typeface="ＭＳ Ｐゴシック" panose="020B0600070205080204" pitchFamily="50" charset="-128"/>
              </a:rPr>
              <a:t>、</a:t>
            </a:r>
            <a:r>
              <a:rPr kumimoji="1" lang="en-US" altLang="ja-JP" sz="1100" dirty="0" err="1" smtClean="0">
                <a:solidFill>
                  <a:srgbClr val="2C973E"/>
                </a:solidFill>
                <a:latin typeface="EYInterstate Light" panose="02000506000000020004" pitchFamily="2" charset="0"/>
                <a:ea typeface="ＭＳ Ｐゴシック" panose="020B0600070205080204" pitchFamily="50" charset="-128"/>
              </a:rPr>
              <a:t>doParallel</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及び</a:t>
            </a:r>
            <a:r>
              <a:rPr kumimoji="1" lang="en-US" altLang="ja-JP" sz="1100" dirty="0" err="1" smtClean="0">
                <a:solidFill>
                  <a:srgbClr val="2C973E"/>
                </a:solidFill>
                <a:latin typeface="EYInterstate Light" panose="02000506000000020004" pitchFamily="2" charset="0"/>
                <a:ea typeface="ＭＳ Ｐゴシック" panose="020B0600070205080204" pitchFamily="50" charset="-128"/>
              </a:rPr>
              <a:t>foreach</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require(parallel)</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doParallel</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手順 </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処理速度を考慮して補助オブジェクトを作成</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つの</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レイヤーを持つ</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CV</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を行うときは、各観測値は各繰り返しに対して同じ組に入る必要がある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・組のメンバーを固定するための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vector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を作成する</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さらに</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foreach</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でループさせるための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α</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の値の数値を作成</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6"/>
          <a:stretch>
            <a:fillRect/>
          </a:stretch>
        </p:blipFill>
        <p:spPr>
          <a:xfrm>
            <a:off x="5949247" y="3603918"/>
            <a:ext cx="2415822" cy="1770037"/>
          </a:xfrm>
          <a:prstGeom prst="rect">
            <a:avLst/>
          </a:prstGeom>
        </p:spPr>
      </p:pic>
      <p:pic>
        <p:nvPicPr>
          <p:cNvPr id="7" name="図 6"/>
          <p:cNvPicPr>
            <a:picLocks noChangeAspect="1"/>
          </p:cNvPicPr>
          <p:nvPr/>
        </p:nvPicPr>
        <p:blipFill>
          <a:blip r:embed="rId7"/>
          <a:stretch>
            <a:fillRect/>
          </a:stretch>
        </p:blipFill>
        <p:spPr>
          <a:xfrm>
            <a:off x="5960534" y="1852985"/>
            <a:ext cx="2406336" cy="1763087"/>
          </a:xfrm>
          <a:prstGeom prst="rect">
            <a:avLst/>
          </a:prstGeom>
        </p:spPr>
      </p:pic>
    </p:spTree>
    <p:extLst>
      <p:ext uri="{BB962C8B-B14F-4D97-AF65-F5344CB8AC3E}">
        <p14:creationId xmlns:p14="http://schemas.microsoft.com/office/powerpoint/2010/main" val="146608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37549025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5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a:t>19.1</a:t>
            </a:r>
            <a:r>
              <a:rPr lang="ja-JP" altLang="en-US" dirty="0"/>
              <a:t>　正則化と縮小（シュリンケージ）</a:t>
            </a:r>
            <a:r>
              <a:rPr lang="en-US" altLang="ja-JP" dirty="0"/>
              <a:t/>
            </a:r>
            <a:br>
              <a:rPr lang="en-US" altLang="ja-JP" dirty="0"/>
            </a:br>
            <a:r>
              <a:rPr lang="en-US" altLang="ja-JP" sz="2000" dirty="0"/>
              <a:t>Elastic Net</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kumimoji="1" lang="en-US" altLang="ja-JP" dirty="0" smtClean="0"/>
              <a:t>Elastic Net</a:t>
            </a:r>
          </a:p>
          <a:p>
            <a:endParaRPr lang="en-US" altLang="ja-JP" dirty="0"/>
          </a:p>
          <a:p>
            <a:endParaRPr kumimoji="1" lang="ja-JP" altLang="en-US" dirty="0"/>
          </a:p>
        </p:txBody>
      </p:sp>
      <p:sp>
        <p:nvSpPr>
          <p:cNvPr id="4" name="正方形/長方形 3"/>
          <p:cNvSpPr/>
          <p:nvPr/>
        </p:nvSpPr>
        <p:spPr>
          <a:xfrm>
            <a:off x="827088" y="1580441"/>
            <a:ext cx="7862887" cy="454413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a:solidFill>
                  <a:srgbClr val="2C973E"/>
                </a:solidFill>
                <a:latin typeface="EYInterstate Light" panose="02000506000000020004" pitchFamily="2" charset="0"/>
                <a:ea typeface="ＭＳ Ｐゴシック" panose="020B0600070205080204" pitchFamily="50" charset="-128"/>
              </a:rPr>
              <a:t>ランダムな結果に再現性</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を</a:t>
            </a:r>
            <a:r>
              <a:rPr kumimoji="1" lang="ja-JP" altLang="en-US" sz="1100" dirty="0">
                <a:solidFill>
                  <a:srgbClr val="2C973E"/>
                </a:solidFill>
                <a:latin typeface="EYInterstate Light" panose="02000506000000020004" pitchFamily="2" charset="0"/>
                <a:ea typeface="ＭＳ Ｐゴシック" panose="020B0600070205080204" pitchFamily="50" charset="-128"/>
              </a:rPr>
              <a:t>持</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たせるため</a:t>
            </a:r>
            <a:r>
              <a:rPr kumimoji="1" lang="ja-JP" altLang="en-US" sz="1100" dirty="0">
                <a:solidFill>
                  <a:srgbClr val="2C973E"/>
                </a:solidFill>
                <a:latin typeface="EYInterstate Light" panose="02000506000000020004" pitchFamily="2" charset="0"/>
                <a:ea typeface="ＭＳ Ｐゴシック" panose="020B0600070205080204" pitchFamily="50" charset="-128"/>
              </a:rPr>
              <a:t>に乱数の種を設定</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set.seed</a:t>
            </a:r>
            <a:r>
              <a:rPr kumimoji="1" lang="en-US" altLang="ja-JP" sz="1100" dirty="0">
                <a:solidFill>
                  <a:schemeClr val="bg1"/>
                </a:solidFill>
                <a:latin typeface="EYInterstate Light" panose="02000506000000020004" pitchFamily="2" charset="0"/>
                <a:ea typeface="ＭＳ Ｐゴシック" panose="020B0600070205080204" pitchFamily="50" charset="-128"/>
              </a:rPr>
              <a:t>(2834673)</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a:solidFill>
                  <a:srgbClr val="2C973E"/>
                </a:solidFill>
                <a:latin typeface="EYInterstate Light" panose="02000506000000020004" pitchFamily="2" charset="0"/>
                <a:ea typeface="ＭＳ Ｐゴシック" panose="020B0600070205080204" pitchFamily="50" charset="-128"/>
              </a:rPr>
              <a:t>組を作成 </a:t>
            </a:r>
            <a:r>
              <a:rPr kumimoji="1" lang="en-US" altLang="ja-JP" sz="1100" dirty="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a:solidFill>
                  <a:srgbClr val="2C973E"/>
                </a:solidFill>
                <a:latin typeface="EYInterstate Light" panose="02000506000000020004" pitchFamily="2" charset="0"/>
                <a:ea typeface="ＭＳ Ｐゴシック" panose="020B0600070205080204" pitchFamily="50" charset="-128"/>
              </a:rPr>
              <a:t>各繰り返しに対して観測値を常に同じ組に</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配分したい</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theFolds</a:t>
            </a:r>
            <a:r>
              <a:rPr kumimoji="1" lang="en-US" altLang="ja-JP" sz="1100" dirty="0">
                <a:solidFill>
                  <a:schemeClr val="bg1"/>
                </a:solidFill>
                <a:latin typeface="EYInterstate Light" panose="02000506000000020004" pitchFamily="2" charset="0"/>
                <a:ea typeface="ＭＳ Ｐゴシック" panose="020B0600070205080204" pitchFamily="50" charset="-128"/>
              </a:rPr>
              <a:t> &lt;-sample(rep(x=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1:5,length.out</a:t>
            </a:r>
            <a:r>
              <a:rPr kumimoji="1" lang="en-US" altLang="ja-JP" sz="1100" dirty="0">
                <a:solidFill>
                  <a:schemeClr val="bg1"/>
                </a:solidFill>
                <a:latin typeface="EYInterstate Light" panose="02000506000000020004" pitchFamily="2" charset="0"/>
                <a:ea typeface="ＭＳ Ｐゴシック" panose="020B0600070205080204" pitchFamily="50" charset="-128"/>
              </a:rPr>
              <a:t>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nrow</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acsX</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α</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の値の数列を作成</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alphas&lt;-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seq</a:t>
            </a:r>
            <a:r>
              <a:rPr kumimoji="1" lang="en-US" altLang="ja-JP" sz="1100" dirty="0">
                <a:solidFill>
                  <a:schemeClr val="bg1"/>
                </a:solidFill>
                <a:latin typeface="EYInterstate Light" panose="02000506000000020004" pitchFamily="2" charset="0"/>
                <a:ea typeface="ＭＳ Ｐゴシック" panose="020B0600070205080204" pitchFamily="50" charset="-128"/>
              </a:rPr>
              <a:t>(from=</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0.5,to</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1,by</a:t>
            </a:r>
            <a:r>
              <a:rPr kumimoji="1" lang="en-US" altLang="ja-JP" sz="1100" dirty="0">
                <a:solidFill>
                  <a:schemeClr val="bg1"/>
                </a:solidFill>
                <a:latin typeface="EYInterstate Light" panose="02000506000000020004" pitchFamily="2" charset="0"/>
                <a:ea typeface="ＭＳ Ｐゴシック" panose="020B0600070205080204" pitchFamily="50" charset="-128"/>
              </a:rPr>
              <a:t>=0.05)</a:t>
            </a: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並列処理のための各種準備</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・並列処理の実行前に、クラスタの開始と登録を実施</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90488"/>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・クラスの開始：</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makeCluster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関数、クラスタの登録：</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registerDoParallel</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関数、クラスタの登録停止：</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stopCluster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errorhandling</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引数を</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remive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エラーが起きた反復処理をスキップする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inorder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引き数を</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FALSE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結果を結合する際の順序を気にしなくなる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multicombine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引数を</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TRUE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複数の引数を一気に結合してスピードを上げる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.package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引数を</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glmnet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を指定：各並列処理ワーカーが</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glmnet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を読み込んだ状態で実行（速度を改善）</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・演算子</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dopar</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foreach</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に並列実行</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.export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引数に</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acsX</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acsY</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alphas</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theFolds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変数を指定：</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foreachenvironment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に変数を明示的に呼び込む</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ランダムな結果に再現性を持たせるた</a:t>
            </a:r>
            <a:r>
              <a:rPr kumimoji="1" lang="ja-JP" altLang="en-US" sz="1100" dirty="0">
                <a:solidFill>
                  <a:srgbClr val="2C973E"/>
                </a:solidFill>
                <a:latin typeface="EYInterstate Light" panose="02000506000000020004" pitchFamily="2" charset="0"/>
                <a:ea typeface="ＭＳ Ｐゴシック" panose="020B0600070205080204" pitchFamily="50" charset="-128"/>
              </a:rPr>
              <a:t>め</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に乱数の種を設定する</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set.seed</a:t>
            </a:r>
            <a:r>
              <a:rPr kumimoji="1" lang="en-US" altLang="ja-JP" sz="1100" dirty="0">
                <a:solidFill>
                  <a:schemeClr val="bg1"/>
                </a:solidFill>
                <a:latin typeface="EYInterstate Light" panose="02000506000000020004" pitchFamily="2" charset="0"/>
                <a:ea typeface="ＭＳ Ｐゴシック" panose="020B0600070205080204" pitchFamily="50" charset="-128"/>
              </a:rPr>
              <a:t>(5127151</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2</a:t>
            </a:r>
            <a:r>
              <a:rPr kumimoji="1" lang="ja-JP" altLang="en-US" sz="1100" dirty="0" err="1" smtClean="0">
                <a:solidFill>
                  <a:srgbClr val="2C973E"/>
                </a:solidFill>
                <a:latin typeface="EYInterstate Light" panose="02000506000000020004" pitchFamily="2" charset="0"/>
                <a:ea typeface="ＭＳ Ｐゴシック" panose="020B0600070205080204" pitchFamily="50" charset="-128"/>
              </a:rPr>
              <a:t>つの</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ワーカーでクラスタを開始</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cl &lt;-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makeCluster</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100" dirty="0" err="1">
                <a:solidFill>
                  <a:srgbClr val="2C973E"/>
                </a:solidFill>
                <a:latin typeface="EYInterstate Light" panose="02000506000000020004" pitchFamily="2" charset="0"/>
                <a:ea typeface="ＭＳ Ｐゴシック" panose="020B0600070205080204" pitchFamily="50" charset="-128"/>
              </a:rPr>
              <a:t>resiter</a:t>
            </a:r>
            <a:r>
              <a:rPr kumimoji="1" lang="en-US" altLang="ja-JP" sz="1100" dirty="0">
                <a:solidFill>
                  <a:srgbClr val="2C973E"/>
                </a:solidFill>
                <a:latin typeface="EYInterstate Light" panose="02000506000000020004" pitchFamily="2" charset="0"/>
                <a:ea typeface="ＭＳ Ｐゴシック" panose="020B0600070205080204" pitchFamily="50" charset="-128"/>
              </a:rPr>
              <a:t>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cluster</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　クラスタの登録</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registerDoParallel</a:t>
            </a:r>
            <a:r>
              <a:rPr kumimoji="1" lang="en-US" altLang="ja-JP" sz="1100" dirty="0">
                <a:solidFill>
                  <a:schemeClr val="bg1"/>
                </a:solidFill>
                <a:latin typeface="EYInterstate Light" panose="02000506000000020004" pitchFamily="2" charset="0"/>
                <a:ea typeface="ＭＳ Ｐゴシック" panose="020B0600070205080204" pitchFamily="50" charset="-128"/>
              </a:rPr>
              <a:t>(cl)</a:t>
            </a: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100" dirty="0">
                <a:solidFill>
                  <a:srgbClr val="2C973E"/>
                </a:solidFill>
                <a:latin typeface="EYInterstate Light" panose="02000506000000020004" pitchFamily="2" charset="0"/>
                <a:ea typeface="ＭＳ Ｐゴシック" panose="020B0600070205080204" pitchFamily="50" charset="-128"/>
              </a:rPr>
              <a:t>register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date</a:t>
            </a:r>
            <a:r>
              <a:rPr kumimoji="1" lang="ja-JP" altLang="en-US" sz="1100" dirty="0">
                <a:solidFill>
                  <a:srgbClr val="2C973E"/>
                </a:solidFill>
                <a:latin typeface="EYInterstate Light" panose="02000506000000020004" pitchFamily="2" charset="0"/>
                <a:ea typeface="ＭＳ Ｐゴシック" panose="020B0600070205080204" pitchFamily="50" charset="-128"/>
              </a:rPr>
              <a:t>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開始時刻</a:t>
            </a:r>
            <a:r>
              <a:rPr kumimoji="1" lang="ja-JP" altLang="en-US" sz="1100" dirty="0">
                <a:solidFill>
                  <a:srgbClr val="2C973E"/>
                </a:solidFill>
                <a:latin typeface="EYInterstate Light" panose="02000506000000020004" pitchFamily="2" charset="0"/>
                <a:ea typeface="ＭＳ Ｐゴシック" panose="020B0600070205080204" pitchFamily="50" charset="-128"/>
              </a:rPr>
              <a:t>の記入</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before </a:t>
            </a:r>
            <a:r>
              <a:rPr kumimoji="1" lang="en-US" altLang="ja-JP" sz="1100" dirty="0">
                <a:solidFill>
                  <a:schemeClr val="bg1"/>
                </a:solidFill>
                <a:latin typeface="EYInterstate Light" panose="02000506000000020004" pitchFamily="2" charset="0"/>
                <a:ea typeface="ＭＳ Ｐゴシック" panose="020B0600070205080204" pitchFamily="50" charset="-128"/>
              </a:rPr>
              <a:t>&lt;-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Sys.time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626315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37549025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30"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a:t>19.1</a:t>
            </a:r>
            <a:r>
              <a:rPr lang="ja-JP" altLang="en-US" dirty="0"/>
              <a:t>　正則化と縮小（シュリンケージ）</a:t>
            </a:r>
            <a:r>
              <a:rPr lang="en-US" altLang="ja-JP" dirty="0"/>
              <a:t/>
            </a:r>
            <a:br>
              <a:rPr lang="en-US" altLang="ja-JP" dirty="0"/>
            </a:br>
            <a:r>
              <a:rPr lang="en-US" altLang="ja-JP" sz="2000" dirty="0"/>
              <a:t>Elastic Net</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kumimoji="1" lang="en-US" altLang="ja-JP" dirty="0" smtClean="0"/>
              <a:t>Elastic Net</a:t>
            </a:r>
          </a:p>
          <a:p>
            <a:endParaRPr lang="en-US" altLang="ja-JP" dirty="0"/>
          </a:p>
          <a:p>
            <a:endParaRPr kumimoji="1" lang="ja-JP" altLang="en-US" dirty="0"/>
          </a:p>
        </p:txBody>
      </p:sp>
      <p:sp>
        <p:nvSpPr>
          <p:cNvPr id="4" name="正方形/長方形 3"/>
          <p:cNvSpPr/>
          <p:nvPr/>
        </p:nvSpPr>
        <p:spPr>
          <a:xfrm>
            <a:off x="827088" y="1580441"/>
            <a:ext cx="7862887" cy="454413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並列実行のために</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foreach</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ループを作成</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引数の設定</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acsDouble</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a:solidFill>
                  <a:schemeClr val="bg1"/>
                </a:solidFill>
                <a:latin typeface="EYInterstate Light" panose="02000506000000020004" pitchFamily="2" charset="0"/>
                <a:ea typeface="ＭＳ Ｐゴシック" panose="020B0600070205080204" pitchFamily="50" charset="-128"/>
              </a:rPr>
              <a:t>&lt;-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foreach</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a:t>
            </a:r>
            <a:r>
              <a:rPr kumimoji="1" lang="en-US" altLang="ja-JP" sz="1100" dirty="0">
                <a:solidFill>
                  <a:schemeClr val="bg1"/>
                </a:solidFill>
                <a:latin typeface="EYInterstate Light" panose="02000506000000020004" pitchFamily="2" charset="0"/>
                <a:ea typeface="ＭＳ Ｐゴシック" panose="020B0600070205080204" pitchFamily="50" charset="-128"/>
              </a:rPr>
              <a:t>=1: length(alphas),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errorhandling</a:t>
            </a:r>
            <a:r>
              <a:rPr kumimoji="1" lang="en-US" altLang="ja-JP" sz="1100" dirty="0">
                <a:solidFill>
                  <a:schemeClr val="bg1"/>
                </a:solidFill>
                <a:latin typeface="EYInterstate Light" panose="02000506000000020004" pitchFamily="2" charset="0"/>
                <a:ea typeface="ＭＳ Ｐゴシック" panose="020B0600070205080204" pitchFamily="50" charset="-128"/>
              </a:rPr>
              <a:t> = "remove",</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inorder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 = FALSE,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multicombine</a:t>
            </a:r>
            <a:r>
              <a:rPr kumimoji="1" lang="en-US" altLang="ja-JP" sz="1100" dirty="0">
                <a:solidFill>
                  <a:schemeClr val="bg1"/>
                </a:solidFill>
                <a:latin typeface="EYInterstate Light" panose="02000506000000020004" pitchFamily="2" charset="0"/>
                <a:ea typeface="ＭＳ Ｐゴシック" panose="020B0600070205080204" pitchFamily="50" charset="-128"/>
              </a:rPr>
              <a:t> = TRUE,</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.export=c("</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acsX</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acsY</a:t>
            </a:r>
            <a:r>
              <a:rPr kumimoji="1" lang="en-US" altLang="ja-JP" sz="1100" dirty="0">
                <a:solidFill>
                  <a:schemeClr val="bg1"/>
                </a:solidFill>
                <a:latin typeface="EYInterstate Light" panose="02000506000000020004" pitchFamily="2" charset="0"/>
                <a:ea typeface="ＭＳ Ｐゴシック" panose="020B0600070205080204" pitchFamily="50" charset="-128"/>
              </a:rPr>
              <a:t>","alphas","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theFolds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.packages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glmnet</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dopar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print(alphas[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cv.glmnet</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acsX</a:t>
            </a:r>
            <a:r>
              <a:rPr kumimoji="1" lang="en-US" altLang="ja-JP" sz="1100" dirty="0">
                <a:solidFill>
                  <a:schemeClr val="bg1"/>
                </a:solidFill>
                <a:latin typeface="EYInterstate Light" panose="02000506000000020004" pitchFamily="2" charset="0"/>
                <a:ea typeface="ＭＳ Ｐゴシック" panose="020B0600070205080204" pitchFamily="50" charset="-128"/>
              </a:rPr>
              <a:t>, y=</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acsY</a:t>
            </a:r>
            <a:r>
              <a:rPr kumimoji="1" lang="en-US" altLang="ja-JP" sz="1100" dirty="0">
                <a:solidFill>
                  <a:schemeClr val="bg1"/>
                </a:solidFill>
                <a:latin typeface="EYInterstate Light" panose="02000506000000020004" pitchFamily="2" charset="0"/>
                <a:ea typeface="ＭＳ Ｐゴシック" panose="020B0600070205080204" pitchFamily="50" charset="-128"/>
              </a:rPr>
              <a:t>, family="binomial",</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nfolds</a:t>
            </a:r>
            <a:r>
              <a:rPr kumimoji="1" lang="en-US" altLang="ja-JP" sz="1100" dirty="0">
                <a:solidFill>
                  <a:schemeClr val="bg1"/>
                </a:solidFill>
                <a:latin typeface="EYInterstate Light" panose="02000506000000020004" pitchFamily="2" charset="0"/>
                <a:ea typeface="ＭＳ Ｐゴシック" panose="020B0600070205080204" pitchFamily="50" charset="-128"/>
              </a:rPr>
              <a:t>=5,</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foldid</a:t>
            </a:r>
            <a:r>
              <a:rPr kumimoji="1" lang="en-US" altLang="ja-JP" sz="1100" dirty="0">
                <a:solidFill>
                  <a:schemeClr val="bg1"/>
                </a:solidFill>
                <a:latin typeface="EYInterstate Light" panose="02000506000000020004" pitchFamily="2" charset="0"/>
                <a:ea typeface="ＭＳ Ｐゴシック" panose="020B0600070205080204" pitchFamily="50" charset="-128"/>
              </a:rPr>
              <a:t>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theFolds</a:t>
            </a:r>
            <a:r>
              <a:rPr kumimoji="1" lang="en-US" altLang="ja-JP" sz="1100" dirty="0">
                <a:solidFill>
                  <a:schemeClr val="bg1"/>
                </a:solidFill>
                <a:latin typeface="EYInterstate Light" panose="02000506000000020004" pitchFamily="2" charset="0"/>
                <a:ea typeface="ＭＳ Ｐゴシック" panose="020B0600070205080204" pitchFamily="50" charset="-128"/>
              </a:rPr>
              <a:t>, alphas = alphas[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 record stop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time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停止時刻</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after &lt;-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Sys.time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stop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cluster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実行が完了したらクラスタを確実に停止させる</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stopCluster</a:t>
            </a:r>
            <a:r>
              <a:rPr kumimoji="1" lang="en-US" altLang="ja-JP" sz="1100" dirty="0">
                <a:solidFill>
                  <a:schemeClr val="bg1"/>
                </a:solidFill>
                <a:latin typeface="EYInterstate Light" panose="02000506000000020004" pitchFamily="2" charset="0"/>
                <a:ea typeface="ＭＳ Ｐゴシック" panose="020B0600070205080204" pitchFamily="50" charset="-128"/>
              </a:rPr>
              <a:t>(cl)</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 stop time - beginning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time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時刻の差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速度、メモリ、マシンのコア数に依存</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after - before</a:t>
            </a: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Time </a:t>
            </a:r>
            <a:r>
              <a:rPr kumimoji="1" lang="en-US" altLang="ja-JP" sz="1100" dirty="0">
                <a:solidFill>
                  <a:schemeClr val="bg1"/>
                </a:solidFill>
                <a:latin typeface="EYInterstate Light" panose="02000506000000020004" pitchFamily="2" charset="0"/>
                <a:ea typeface="ＭＳ Ｐゴシック" panose="020B0600070205080204" pitchFamily="50" charset="-128"/>
              </a:rPr>
              <a:t>difference of 3.568303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secs</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結果である</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acsDouble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個の</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cv.glmnet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オブジェクトからなるリストになっており、</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sapply</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を用いて、</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list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の書くように</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class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を適用して確認ができるはず</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sapply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acsDouble</a:t>
            </a:r>
            <a:r>
              <a:rPr kumimoji="1" lang="en-US" altLang="ja-JP" sz="1100" dirty="0">
                <a:solidFill>
                  <a:schemeClr val="bg1"/>
                </a:solidFill>
                <a:latin typeface="EYInterstate Light" panose="02000506000000020004" pitchFamily="2" charset="0"/>
                <a:ea typeface="ＭＳ Ｐゴシック" panose="020B0600070205080204" pitchFamily="50" charset="-128"/>
              </a:rPr>
              <a:t>, class</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FF0000"/>
                </a:solidFill>
                <a:latin typeface="EYInterstate Light" panose="02000506000000020004" pitchFamily="2" charset="0"/>
                <a:ea typeface="ＭＳ Ｐゴシック" panose="020B0600070205080204" pitchFamily="50" charset="-128"/>
              </a:rPr>
              <a:t>Not Finished</a:t>
            </a:r>
            <a:endParaRPr kumimoji="1" lang="en-US" altLang="ja-JP" sz="1100" dirty="0">
              <a:solidFill>
                <a:srgbClr val="FF0000"/>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88065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37549025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4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19.2</a:t>
            </a:r>
            <a:r>
              <a:rPr lang="ja-JP" altLang="en-US" dirty="0"/>
              <a:t>　正則化と縮小（シュリンケージ）</a:t>
            </a:r>
            <a:r>
              <a:rPr lang="en-US" altLang="ja-JP" dirty="0"/>
              <a:t/>
            </a:r>
            <a:br>
              <a:rPr lang="en-US" altLang="ja-JP" dirty="0"/>
            </a:br>
            <a:r>
              <a:rPr lang="en-US" altLang="ja-JP" sz="2000" dirty="0" smtClean="0"/>
              <a:t>Bayesian </a:t>
            </a:r>
            <a:r>
              <a:rPr lang="ja-JP" altLang="en-US" sz="2000" dirty="0" smtClean="0"/>
              <a:t>縮小</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B</a:t>
            </a:r>
            <a:r>
              <a:rPr kumimoji="1" lang="en-US" altLang="ja-JP" dirty="0" smtClean="0"/>
              <a:t>ayesian</a:t>
            </a:r>
            <a:r>
              <a:rPr kumimoji="1" lang="ja-JP" altLang="en-US" dirty="0" smtClean="0"/>
              <a:t>縮小</a:t>
            </a:r>
            <a:endParaRPr kumimoji="1" lang="en-US" altLang="ja-JP" dirty="0" smtClean="0"/>
          </a:p>
          <a:p>
            <a:pPr lvl="1"/>
            <a:r>
              <a:rPr kumimoji="1" lang="ja-JP" altLang="en-US" sz="1100" dirty="0" smtClean="0"/>
              <a:t>縮小は、弱情報事前分布の形で表現され、変数の数に比べて十分な観測数を持たないデータに対して、モデル構築に役立つ</a:t>
            </a:r>
            <a:endParaRPr kumimoji="1" lang="en-US" altLang="ja-JP" sz="1100" dirty="0" smtClean="0"/>
          </a:p>
          <a:p>
            <a:pPr lvl="2"/>
            <a:r>
              <a:rPr lang="en-US" altLang="ja-JP" sz="1100" dirty="0" smtClean="0"/>
              <a:t>Data: Data Analysis Using Regression and Multilevel / Hierarchical Models</a:t>
            </a:r>
            <a:r>
              <a:rPr lang="ja-JP" altLang="en-US" sz="1100" dirty="0" smtClean="0"/>
              <a:t>の有権者選択（</a:t>
            </a:r>
            <a:r>
              <a:rPr lang="en-US" altLang="ja-JP" sz="1100" dirty="0" smtClean="0"/>
              <a:t>http://jaredlander.com/data/ideo.rdata</a:t>
            </a:r>
            <a:r>
              <a:rPr lang="ja-JP" altLang="en-US" sz="1100" dirty="0" smtClean="0"/>
              <a:t>）</a:t>
            </a:r>
            <a:endParaRPr kumimoji="1" lang="en-US" altLang="ja-JP" sz="1100" dirty="0" smtClean="0"/>
          </a:p>
          <a:p>
            <a:endParaRPr lang="en-US" altLang="ja-JP" sz="1100" dirty="0"/>
          </a:p>
          <a:p>
            <a:endParaRPr kumimoji="1" lang="ja-JP" altLang="en-US" dirty="0"/>
          </a:p>
        </p:txBody>
      </p:sp>
      <p:sp>
        <p:nvSpPr>
          <p:cNvPr id="4" name="正方形/長方形 3"/>
          <p:cNvSpPr/>
          <p:nvPr/>
        </p:nvSpPr>
        <p:spPr>
          <a:xfrm>
            <a:off x="827088" y="2438399"/>
            <a:ext cx="7862887" cy="368617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&gt; load</a:t>
            </a:r>
            <a:r>
              <a:rPr kumimoji="1" lang="en-US" altLang="ja-JP" sz="1100" dirty="0">
                <a:solidFill>
                  <a:schemeClr val="bg1"/>
                </a:solidFill>
                <a:latin typeface="EYInterstate Light" panose="02000506000000020004" pitchFamily="2" charset="0"/>
                <a:ea typeface="ＭＳ Ｐゴシック" panose="020B0600070205080204" pitchFamily="50" charset="-128"/>
              </a:rPr>
              <a:t>("C:/Users/kojikm.mizumura/Downloads/ideo.rdata")</a:t>
            </a: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&gt; head(</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ideo</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Year       Vote Age Gender  Race                             Education               Income                  Religion</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1 1948   democrat  NA   male white     grade school of less (0-8 grades)  34 to 67 percentile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protestant</a:t>
            </a: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 </a:t>
            </a:r>
            <a:r>
              <a:rPr kumimoji="1" lang="en-US" altLang="ja-JP" sz="1100" dirty="0">
                <a:solidFill>
                  <a:schemeClr val="bg1"/>
                </a:solidFill>
                <a:latin typeface="EYInterstate Light" panose="02000506000000020004" pitchFamily="2" charset="0"/>
                <a:ea typeface="ＭＳ Ｐゴシック" panose="020B0600070205080204" pitchFamily="50" charset="-128"/>
              </a:rPr>
              <a:t>1948 republican  NA female white high school (12 grades or fewer,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incl</a:t>
            </a:r>
            <a:r>
              <a:rPr kumimoji="1" lang="en-US" altLang="ja-JP" sz="1100" dirty="0">
                <a:solidFill>
                  <a:schemeClr val="bg1"/>
                </a:solidFill>
                <a:latin typeface="EYInterstate Light" panose="02000506000000020004" pitchFamily="2" charset="0"/>
                <a:ea typeface="ＭＳ Ｐゴシック" panose="020B0600070205080204" pitchFamily="50" charset="-128"/>
              </a:rPr>
              <a:t> 96 to 100 percentile                protestant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3 1948   democrat  NA female white high school (12 grades or fewer,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incl</a:t>
            </a:r>
            <a:r>
              <a:rPr kumimoji="1" lang="en-US" altLang="ja-JP" sz="1100" dirty="0">
                <a:solidFill>
                  <a:schemeClr val="bg1"/>
                </a:solidFill>
                <a:latin typeface="EYInterstate Light" panose="02000506000000020004" pitchFamily="2" charset="0"/>
                <a:ea typeface="ＭＳ Ｐゴシック" panose="020B0600070205080204" pitchFamily="50" charset="-128"/>
              </a:rPr>
              <a:t>  68 to 95 percentile catholic (roman catholic)</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4 1948 republican  NA female white some college(13 grades or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more,but</a:t>
            </a:r>
            <a:r>
              <a:rPr kumimoji="1" lang="en-US" altLang="ja-JP" sz="1100" dirty="0">
                <a:solidFill>
                  <a:schemeClr val="bg1"/>
                </a:solidFill>
                <a:latin typeface="EYInterstate Light" panose="02000506000000020004" pitchFamily="2" charset="0"/>
                <a:ea typeface="ＭＳ Ｐゴシック" panose="020B0600070205080204" pitchFamily="50" charset="-128"/>
              </a:rPr>
              <a:t> no 96 to 100 percentile                protestant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5 1948   democrat  NA   male white some college(13 grades or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more,but</a:t>
            </a:r>
            <a:r>
              <a:rPr kumimoji="1" lang="en-US" altLang="ja-JP" sz="1100" dirty="0">
                <a:solidFill>
                  <a:schemeClr val="bg1"/>
                </a:solidFill>
                <a:latin typeface="EYInterstate Light" panose="02000506000000020004" pitchFamily="2" charset="0"/>
                <a:ea typeface="ＭＳ Ｐゴシック" panose="020B0600070205080204" pitchFamily="50" charset="-128"/>
              </a:rPr>
              <a:t> no  68 to 95 percentile catholic (roman catholic)</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6 1948 republican  NA female white high school (12 grades or fewer,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incl</a:t>
            </a:r>
            <a:r>
              <a:rPr kumimoji="1" lang="en-US" altLang="ja-JP" sz="1100" dirty="0">
                <a:solidFill>
                  <a:schemeClr val="bg1"/>
                </a:solidFill>
                <a:latin typeface="EYInterstate Light" panose="02000506000000020004" pitchFamily="2" charset="0"/>
                <a:ea typeface="ＭＳ Ｐゴシック" panose="020B0600070205080204" pitchFamily="50" charset="-128"/>
              </a:rPr>
              <a:t> 96 to 100 percentile                protestant</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縮小の必要性を示すため、各選挙年に分割して</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glm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モデルを適合し、</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Race(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人種）変数の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Black</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に対する係数を表示する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theYears</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a:solidFill>
                  <a:schemeClr val="bg1"/>
                </a:solidFill>
                <a:latin typeface="EYInterstate Light" panose="02000506000000020004" pitchFamily="2" charset="0"/>
                <a:ea typeface="ＭＳ Ｐゴシック" panose="020B0600070205080204" pitchFamily="50" charset="-128"/>
              </a:rPr>
              <a:t>&lt;- unique(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ideo$Year</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結果を保持するために、上で作った年</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vector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と同じ長さの空のリストを作成</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事前に長さを決めておけば実行速度が速くなる</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results &lt;- vector(mode="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list",length</a:t>
            </a:r>
            <a:r>
              <a:rPr kumimoji="1" lang="en-US" altLang="ja-JP" sz="1100" dirty="0">
                <a:solidFill>
                  <a:schemeClr val="bg1"/>
                </a:solidFill>
                <a:latin typeface="EYInterstate Light" panose="02000506000000020004" pitchFamily="2" charset="0"/>
                <a:ea typeface="ＭＳ Ｐゴシック" panose="020B0600070205080204" pitchFamily="50" charset="-128"/>
              </a:rPr>
              <a:t>=length(</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theYears</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この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list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の要素に適切な名前を与える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names(results</a:t>
            </a:r>
            <a:r>
              <a:rPr kumimoji="1" lang="en-US" altLang="ja-JP" sz="1100" dirty="0">
                <a:solidFill>
                  <a:schemeClr val="bg1"/>
                </a:solidFill>
                <a:latin typeface="EYInterstate Light" panose="02000506000000020004" pitchFamily="2" charset="0"/>
                <a:ea typeface="ＭＳ Ｐゴシック" panose="020B0600070205080204" pitchFamily="50" charset="-128"/>
              </a:rPr>
              <a:t>) &lt;-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theYears</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164616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37549025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70"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19.2</a:t>
            </a:r>
            <a:r>
              <a:rPr lang="ja-JP" altLang="en-US" dirty="0"/>
              <a:t>　正則化と縮小（シュリンケージ）</a:t>
            </a:r>
            <a:r>
              <a:rPr lang="en-US" altLang="ja-JP" dirty="0"/>
              <a:t/>
            </a:r>
            <a:br>
              <a:rPr lang="en-US" altLang="ja-JP" dirty="0"/>
            </a:br>
            <a:r>
              <a:rPr lang="en-US" altLang="ja-JP" sz="2000" dirty="0" smtClean="0"/>
              <a:t>Bayesian </a:t>
            </a:r>
            <a:r>
              <a:rPr lang="ja-JP" altLang="en-US" sz="2000" dirty="0" smtClean="0"/>
              <a:t>縮小</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B</a:t>
            </a:r>
            <a:r>
              <a:rPr kumimoji="1" lang="en-US" altLang="ja-JP" dirty="0" smtClean="0"/>
              <a:t>ayesian</a:t>
            </a:r>
            <a:r>
              <a:rPr kumimoji="1" lang="ja-JP" altLang="en-US" dirty="0" smtClean="0"/>
              <a:t>縮小</a:t>
            </a:r>
            <a:endParaRPr kumimoji="1" lang="en-US" altLang="ja-JP" dirty="0" smtClean="0"/>
          </a:p>
          <a:p>
            <a:endParaRPr lang="en-US" altLang="ja-JP" dirty="0"/>
          </a:p>
          <a:p>
            <a:endParaRPr kumimoji="1" lang="ja-JP" altLang="en-US" dirty="0"/>
          </a:p>
        </p:txBody>
      </p:sp>
      <p:sp>
        <p:nvSpPr>
          <p:cNvPr id="4" name="正方形/長方形 3"/>
          <p:cNvSpPr/>
          <p:nvPr/>
        </p:nvSpPr>
        <p:spPr>
          <a:xfrm>
            <a:off x="827088" y="1490131"/>
            <a:ext cx="7862887" cy="463444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各年ごとに繰り返す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各年のデータに対してモデルを適合させる</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for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a:t>
            </a:r>
            <a:r>
              <a:rPr kumimoji="1" lang="en-US" altLang="ja-JP" sz="1100" dirty="0">
                <a:solidFill>
                  <a:schemeClr val="bg1"/>
                </a:solidFill>
                <a:latin typeface="EYInterstate Light" panose="02000506000000020004" pitchFamily="2" charset="0"/>
                <a:ea typeface="ＭＳ Ｐゴシック" panose="020B0600070205080204" pitchFamily="50" charset="-128"/>
              </a:rPr>
              <a:t> in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theYears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{results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as.character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a:t>
            </a:r>
            <a:r>
              <a:rPr kumimoji="1" lang="en-US" altLang="ja-JP" sz="1100" dirty="0">
                <a:solidFill>
                  <a:schemeClr val="bg1"/>
                </a:solidFill>
                <a:latin typeface="EYInterstate Light" panose="02000506000000020004" pitchFamily="2" charset="0"/>
                <a:ea typeface="ＭＳ Ｐゴシック" panose="020B0600070205080204" pitchFamily="50" charset="-128"/>
              </a:rPr>
              <a:t>)]] &lt;-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Vote~Race+Income+Gender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Education,</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ideo,subset</a:t>
            </a:r>
            <a:r>
              <a:rPr kumimoji="1" lang="en-US" altLang="ja-JP" sz="1100" dirty="0">
                <a:solidFill>
                  <a:schemeClr val="bg1"/>
                </a:solidFill>
                <a:latin typeface="EYInterstate Light" panose="02000506000000020004" pitchFamily="2" charset="0"/>
                <a:ea typeface="ＭＳ Ｐゴシック" panose="020B0600070205080204" pitchFamily="50" charset="-128"/>
              </a:rPr>
              <a:t>=Year==</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family=binomial(link="</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logit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全てのモデルが作成されたので、</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multiplot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を使って係数のプロットが可能</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各モデルの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Race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変数の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Black</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に対する係数を見ると、</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1964</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円のモデルに対する結果が特出している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（標準誤差が他の年の変動がわかるようにするために描画領域を制限しなければならないほど、標準誤差が大きい）</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一連のモデルを適合させて、時系列に係数をプロットすることが非常に強力</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rgbClr val="2C973E"/>
                </a:solidFill>
                <a:latin typeface="EYInterstate Light" panose="02000506000000020004" pitchFamily="2" charset="0"/>
                <a:ea typeface="ＭＳ Ｐゴシック" panose="020B0600070205080204" pitchFamily="50" charset="-128"/>
              </a:rPr>
              <a:t>#coefficient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plot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係数の情報を取得</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coefplot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voteInfo</a:t>
            </a:r>
            <a:r>
              <a:rPr kumimoji="1" lang="en-US" altLang="ja-JP" sz="1100" dirty="0">
                <a:solidFill>
                  <a:schemeClr val="bg1"/>
                </a:solidFill>
                <a:latin typeface="EYInterstate Light" panose="02000506000000020004" pitchFamily="2" charset="0"/>
                <a:ea typeface="ＭＳ Ｐゴシック" panose="020B0600070205080204" pitchFamily="50" charset="-128"/>
              </a:rPr>
              <a:t> &lt;-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multiplot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(results, coefficients="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Raceblack</a:t>
            </a:r>
            <a:r>
              <a:rPr kumimoji="1" lang="en-US" altLang="ja-JP" sz="1100" dirty="0">
                <a:solidFill>
                  <a:schemeClr val="bg1"/>
                </a:solidFill>
                <a:latin typeface="EYInterstate Light" panose="02000506000000020004" pitchFamily="2" charset="0"/>
                <a:ea typeface="ＭＳ Ｐゴシック" panose="020B0600070205080204" pitchFamily="50" charset="-128"/>
              </a:rPr>
              <a:t>",plot=FALSE)</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head(</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voteInfo</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描画領域を</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(-20, 10)</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に制限してプロット</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multiplot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(results</a:t>
            </a:r>
            <a:r>
              <a:rPr kumimoji="1" lang="en-US" altLang="ja-JP" sz="1100" dirty="0">
                <a:solidFill>
                  <a:schemeClr val="bg1"/>
                </a:solidFill>
                <a:latin typeface="EYInterstate Light" panose="02000506000000020004" pitchFamily="2" charset="0"/>
                <a:ea typeface="ＭＳ Ｐゴシック" panose="020B0600070205080204" pitchFamily="50" charset="-128"/>
              </a:rPr>
              <a:t>, coefficients="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Raceblack</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secret.weapon</a:t>
            </a:r>
            <a:r>
              <a:rPr kumimoji="1" lang="en-US" altLang="ja-JP" sz="1100" dirty="0">
                <a:solidFill>
                  <a:schemeClr val="bg1"/>
                </a:solidFill>
                <a:latin typeface="EYInterstate Light" panose="02000506000000020004" pitchFamily="2" charset="0"/>
                <a:ea typeface="ＭＳ Ｐゴシック" panose="020B0600070205080204" pitchFamily="50" charset="-128"/>
              </a:rPr>
              <a:t> = TRUE)+</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coord_flip</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xlim</a:t>
            </a:r>
            <a:r>
              <a:rPr kumimoji="1" lang="en-US" altLang="ja-JP" sz="1100" dirty="0">
                <a:solidFill>
                  <a:schemeClr val="bg1"/>
                </a:solidFill>
                <a:latin typeface="EYInterstate Light" panose="02000506000000020004" pitchFamily="2" charset="0"/>
                <a:ea typeface="ＭＳ Ｐゴシック" panose="020B0600070205080204" pitchFamily="50" charset="-128"/>
              </a:rPr>
              <a:t>=c(-20,10))</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1964</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年のモデルと他のモデルを比較することで、推定に関して何かが</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悪いことが分かる。</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Gelman</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arm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パッケージにある</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bayesglm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関数を</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用いて、そのため、モデルの係数に事前分布を付ける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・デフォルトでは、尺度パラメーター</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2.5</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のコーシー分布が設定</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arm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パッケージの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namespace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は</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coefplot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パッケージの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namespace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に干渉するため、</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演算子を使って関数を呼び出す</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6"/>
          <a:stretch>
            <a:fillRect/>
          </a:stretch>
        </p:blipFill>
        <p:spPr>
          <a:xfrm>
            <a:off x="5362222" y="3628329"/>
            <a:ext cx="3073448" cy="2290839"/>
          </a:xfrm>
          <a:prstGeom prst="rect">
            <a:avLst/>
          </a:prstGeom>
        </p:spPr>
      </p:pic>
    </p:spTree>
    <p:extLst>
      <p:ext uri="{BB962C8B-B14F-4D97-AF65-F5344CB8AC3E}">
        <p14:creationId xmlns:p14="http://schemas.microsoft.com/office/powerpoint/2010/main" val="305391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37549025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8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19.2</a:t>
            </a:r>
            <a:r>
              <a:rPr lang="ja-JP" altLang="en-US" dirty="0"/>
              <a:t>　正則化と縮小（シュリンケージ）</a:t>
            </a:r>
            <a:r>
              <a:rPr lang="en-US" altLang="ja-JP" dirty="0"/>
              <a:t/>
            </a:r>
            <a:br>
              <a:rPr lang="en-US" altLang="ja-JP" dirty="0"/>
            </a:br>
            <a:r>
              <a:rPr lang="en-US" altLang="ja-JP" sz="2000" dirty="0" smtClean="0"/>
              <a:t>Bayesian </a:t>
            </a:r>
            <a:r>
              <a:rPr lang="ja-JP" altLang="en-US" sz="2000" dirty="0" smtClean="0"/>
              <a:t>縮小</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B</a:t>
            </a:r>
            <a:r>
              <a:rPr kumimoji="1" lang="en-US" altLang="ja-JP" dirty="0" smtClean="0"/>
              <a:t>ayesian</a:t>
            </a:r>
            <a:r>
              <a:rPr kumimoji="1" lang="ja-JP" altLang="en-US" dirty="0" smtClean="0"/>
              <a:t>縮小</a:t>
            </a:r>
            <a:endParaRPr kumimoji="1" lang="en-US" altLang="ja-JP" dirty="0" smtClean="0"/>
          </a:p>
          <a:p>
            <a:endParaRPr lang="en-US" altLang="ja-JP" dirty="0"/>
          </a:p>
          <a:p>
            <a:endParaRPr kumimoji="1" lang="ja-JP" altLang="en-US" dirty="0"/>
          </a:p>
        </p:txBody>
      </p:sp>
      <p:sp>
        <p:nvSpPr>
          <p:cNvPr id="4" name="正方形/長方形 3"/>
          <p:cNvSpPr/>
          <p:nvPr/>
        </p:nvSpPr>
        <p:spPr>
          <a:xfrm>
            <a:off x="827088" y="1490131"/>
            <a:ext cx="7862887" cy="463444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100" dirty="0" err="1">
                <a:solidFill>
                  <a:schemeClr val="bg1"/>
                </a:solidFill>
                <a:latin typeface="EYInterstate Light" panose="02000506000000020004" pitchFamily="2" charset="0"/>
                <a:ea typeface="ＭＳ Ｐゴシック" panose="020B0600070205080204" pitchFamily="50" charset="-128"/>
              </a:rPr>
              <a:t>install.packages</a:t>
            </a:r>
            <a:r>
              <a:rPr kumimoji="1" lang="en-US" altLang="ja-JP" sz="1100" dirty="0">
                <a:solidFill>
                  <a:schemeClr val="bg1"/>
                </a:solidFill>
                <a:latin typeface="EYInterstate Light" panose="02000506000000020004" pitchFamily="2" charset="0"/>
                <a:ea typeface="ＭＳ Ｐゴシック" panose="020B0600070205080204" pitchFamily="50" charset="-128"/>
              </a:rPr>
              <a:t>("arm")</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resultsB</a:t>
            </a:r>
            <a:r>
              <a:rPr kumimoji="1" lang="en-US" altLang="ja-JP" sz="1100" dirty="0">
                <a:solidFill>
                  <a:schemeClr val="bg1"/>
                </a:solidFill>
                <a:latin typeface="EYInterstate Light" panose="02000506000000020004" pitchFamily="2" charset="0"/>
                <a:ea typeface="ＭＳ Ｐゴシック" panose="020B0600070205080204" pitchFamily="50" charset="-128"/>
              </a:rPr>
              <a:t> &lt;- vector(mode="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list",length</a:t>
            </a:r>
            <a:r>
              <a:rPr kumimoji="1" lang="en-US" altLang="ja-JP" sz="1100" dirty="0">
                <a:solidFill>
                  <a:schemeClr val="bg1"/>
                </a:solidFill>
                <a:latin typeface="EYInterstate Light" panose="02000506000000020004" pitchFamily="2" charset="0"/>
                <a:ea typeface="ＭＳ Ｐゴシック" panose="020B0600070205080204" pitchFamily="50" charset="-128"/>
              </a:rPr>
              <a:t>=length(</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theYears</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list</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の要素に適切な名前を与える</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names(</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resultsB</a:t>
            </a:r>
            <a:r>
              <a:rPr kumimoji="1" lang="en-US" altLang="ja-JP" sz="1100" dirty="0">
                <a:solidFill>
                  <a:schemeClr val="bg1"/>
                </a:solidFill>
                <a:latin typeface="EYInterstate Light" panose="02000506000000020004" pitchFamily="2" charset="0"/>
                <a:ea typeface="ＭＳ Ｐゴシック" panose="020B0600070205080204" pitchFamily="50" charset="-128"/>
              </a:rPr>
              <a:t>) &lt;-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theYears</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尺度パラメーター</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2.5</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のコーシー事前分布を持つモデルに適合</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各年ごとの繰り返し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各年ごとのデータに対してモデルを適合</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for(</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i</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a:solidFill>
                  <a:schemeClr val="bg1"/>
                </a:solidFill>
                <a:latin typeface="EYInterstate Light" panose="02000506000000020004" pitchFamily="2" charset="0"/>
                <a:ea typeface="ＭＳ Ｐゴシック" panose="020B0600070205080204" pitchFamily="50" charset="-128"/>
              </a:rPr>
              <a:t>in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theYears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resultsB</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as.character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arm::</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bayesglm</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Vote~Race+Income+Gender+Education</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ideo</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ideo$Year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family=binomial(link="</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logit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prior.scale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2.5,prior.df</a:t>
            </a:r>
            <a:r>
              <a:rPr kumimoji="1" lang="en-US" altLang="ja-JP" sz="1100" dirty="0">
                <a:solidFill>
                  <a:schemeClr val="bg1"/>
                </a:solidFill>
                <a:latin typeface="EYInterstate Light" panose="02000506000000020004" pitchFamily="2" charset="0"/>
                <a:ea typeface="ＭＳ Ｐゴシック" panose="020B0600070205080204" pitchFamily="50" charset="-128"/>
              </a:rPr>
              <a:t>=1)}</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rgbClr val="2C973E"/>
                </a:solidFill>
                <a:latin typeface="EYInterstate Light" panose="02000506000000020004" pitchFamily="2" charset="0"/>
                <a:ea typeface="ＭＳ Ｐゴシック" panose="020B0600070205080204" pitchFamily="50" charset="-128"/>
              </a:rPr>
              <a:t># coefficient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plot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係数プロットの作成</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multiplot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resultsB</a:t>
            </a:r>
            <a:r>
              <a:rPr kumimoji="1" lang="en-US" altLang="ja-JP" sz="1100" dirty="0">
                <a:solidFill>
                  <a:schemeClr val="bg1"/>
                </a:solidFill>
                <a:latin typeface="EYInterstate Light" panose="02000506000000020004" pitchFamily="2" charset="0"/>
                <a:ea typeface="ＭＳ Ｐゴシック" panose="020B0600070205080204" pitchFamily="50" charset="-128"/>
              </a:rPr>
              <a:t>, coefficients="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Raceblack</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secret.weapon</a:t>
            </a:r>
            <a:r>
              <a:rPr kumimoji="1" lang="en-US" altLang="ja-JP" sz="1100" dirty="0">
                <a:solidFill>
                  <a:schemeClr val="bg1"/>
                </a:solidFill>
                <a:latin typeface="EYInterstate Light" panose="02000506000000020004" pitchFamily="2" charset="0"/>
                <a:ea typeface="ＭＳ Ｐゴシック" panose="020B0600070205080204" pitchFamily="50" charset="-128"/>
              </a:rPr>
              <a:t> = TRUE</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・コーシー事前分布を追加しただけで、係数の推定値と標準誤差は劇的に縮小</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・モデルが独立に適用する場合、事前分布は固定、他の年の情報を含まないことから、</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1964</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年に行われた調査は、</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黒人の回答者に対してサンプルに偏りがあり、非常に不正確な測定であったと導かれる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・デフォルトの事前分布は、尺度パラメーター</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2.5</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のコーシー分布で、自由度</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分布と同じ</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・引数</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prior.scale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と</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prior.df</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を変更すれば、任意の自由度の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分布の表示が可能（両方を無限大</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Inf</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にすれば、正規分布になり、通常の</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glm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を走らせたものと一致）</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pic>
        <p:nvPicPr>
          <p:cNvPr id="6" name="図 5"/>
          <p:cNvPicPr>
            <a:picLocks noChangeAspect="1"/>
          </p:cNvPicPr>
          <p:nvPr/>
        </p:nvPicPr>
        <p:blipFill>
          <a:blip r:embed="rId6"/>
          <a:stretch>
            <a:fillRect/>
          </a:stretch>
        </p:blipFill>
        <p:spPr>
          <a:xfrm>
            <a:off x="5137038" y="1609285"/>
            <a:ext cx="3226265" cy="2544425"/>
          </a:xfrm>
          <a:prstGeom prst="rect">
            <a:avLst/>
          </a:prstGeom>
        </p:spPr>
      </p:pic>
    </p:spTree>
    <p:extLst>
      <p:ext uri="{BB962C8B-B14F-4D97-AF65-F5344CB8AC3E}">
        <p14:creationId xmlns:p14="http://schemas.microsoft.com/office/powerpoint/2010/main" val="2366041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smtClean="0"/>
              <a:t>20</a:t>
            </a:r>
            <a:r>
              <a:rPr kumimoji="1" lang="ja-JP" altLang="en-US" dirty="0" smtClean="0"/>
              <a:t>章：</a:t>
            </a:r>
            <a:r>
              <a:rPr lang="ja-JP" altLang="en-US" dirty="0" smtClean="0"/>
              <a:t>非線形モデル</a:t>
            </a:r>
            <a:endParaRPr kumimoji="1" lang="ja-JP" altLang="en-US" sz="2400"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12/15/2017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7894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406"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20.1</a:t>
            </a:r>
            <a:r>
              <a:rPr lang="ja-JP" altLang="en-US" dirty="0" smtClean="0"/>
              <a:t> 非線形モデル</a:t>
            </a:r>
            <a:r>
              <a:rPr lang="en-US" altLang="ja-JP" dirty="0"/>
              <a:t/>
            </a:r>
            <a:br>
              <a:rPr lang="en-US" altLang="ja-JP" dirty="0"/>
            </a:br>
            <a:r>
              <a:rPr lang="ja-JP" altLang="en-US" sz="2000" dirty="0" smtClean="0"/>
              <a:t>非線形最小二乗法</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ja-JP" altLang="en-US" dirty="0" smtClean="0"/>
              <a:t>概要</a:t>
            </a:r>
            <a:endParaRPr lang="en-US" altLang="ja-JP" dirty="0" smtClean="0"/>
          </a:p>
          <a:p>
            <a:pPr lvl="1"/>
            <a:r>
              <a:rPr kumimoji="1" lang="ja-JP" altLang="en-US" sz="1100" dirty="0" smtClean="0"/>
              <a:t>線形モデルの前提は線形関係だが、線形関係は変数自身ではなく変数の係数として表現される</a:t>
            </a:r>
            <a:endParaRPr kumimoji="1" lang="en-US" altLang="ja-JP" sz="1100" dirty="0" smtClean="0"/>
          </a:p>
          <a:p>
            <a:pPr lvl="1"/>
            <a:r>
              <a:rPr lang="ja-JP" altLang="en-US" sz="1100" dirty="0" smtClean="0"/>
              <a:t>実際に扱うデータは、非線形関係であることがしばしばあるが、非線形モデルへのあてはめは、線形モデルへのあてはめと比較して難易度は低い</a:t>
            </a:r>
            <a:endParaRPr lang="en-US" altLang="ja-JP" sz="1100" dirty="0" smtClean="0"/>
          </a:p>
          <a:p>
            <a:pPr lvl="1"/>
            <a:r>
              <a:rPr kumimoji="1" lang="ja-JP" altLang="en-US" sz="1100" dirty="0"/>
              <a:t>典型的</a:t>
            </a:r>
            <a:r>
              <a:rPr kumimoji="1" lang="ja-JP" altLang="en-US" sz="1100" dirty="0" smtClean="0"/>
              <a:t>な実装は、非線形二乗法、スプライン、決定木、ランダムフォレスト、一般化加法モデル（</a:t>
            </a:r>
            <a:r>
              <a:rPr kumimoji="1" lang="en-US" altLang="ja-JP" sz="1100" dirty="0" smtClean="0"/>
              <a:t>GAM</a:t>
            </a:r>
            <a:r>
              <a:rPr kumimoji="1" lang="ja-JP" altLang="en-US" sz="1100" dirty="0" smtClean="0"/>
              <a:t>）</a:t>
            </a:r>
            <a:endParaRPr kumimoji="1" lang="en-US" altLang="ja-JP" sz="1100" dirty="0" smtClean="0"/>
          </a:p>
          <a:p>
            <a:r>
              <a:rPr lang="en-US" altLang="ja-JP" dirty="0" smtClean="0"/>
              <a:t>20.1 </a:t>
            </a:r>
            <a:r>
              <a:rPr lang="ja-JP" altLang="en-US" dirty="0" smtClean="0"/>
              <a:t>非線形最小二乗法</a:t>
            </a:r>
            <a:endParaRPr lang="en-US" altLang="ja-JP" dirty="0" smtClean="0"/>
          </a:p>
          <a:p>
            <a:pPr lvl="1"/>
            <a:r>
              <a:rPr lang="en-US" altLang="ja-JP" dirty="0" err="1"/>
              <a:t>y</a:t>
            </a:r>
            <a:r>
              <a:rPr lang="en-US" altLang="ja-JP" baseline="-25000" dirty="0" err="1" smtClean="0"/>
              <a:t>i</a:t>
            </a:r>
            <a:r>
              <a:rPr lang="en-US" altLang="ja-JP" dirty="0" smtClean="0"/>
              <a:t>=f(x</a:t>
            </a:r>
            <a:r>
              <a:rPr lang="en-US" altLang="ja-JP" baseline="-25000" dirty="0" smtClean="0"/>
              <a:t>i</a:t>
            </a:r>
            <a:r>
              <a:rPr lang="en-US" altLang="ja-JP" dirty="0" smtClean="0"/>
              <a:t>,β)</a:t>
            </a:r>
          </a:p>
          <a:p>
            <a:pPr lvl="1"/>
            <a:r>
              <a:rPr lang="ja-JP" altLang="en-US" dirty="0" smtClean="0"/>
              <a:t>応用ケース</a:t>
            </a:r>
            <a:endParaRPr lang="en-US" altLang="ja-JP" dirty="0" smtClean="0"/>
          </a:p>
          <a:p>
            <a:pPr lvl="2"/>
            <a:r>
              <a:rPr lang="en-US" altLang="ja-JP" dirty="0" err="1" smtClean="0"/>
              <a:t>wifi</a:t>
            </a:r>
            <a:r>
              <a:rPr lang="ja-JP" altLang="en-US" dirty="0" smtClean="0"/>
              <a:t>に接続されたデバイスの位置を使って</a:t>
            </a:r>
            <a:r>
              <a:rPr lang="en-US" altLang="ja-JP" dirty="0" err="1" smtClean="0"/>
              <a:t>wifi</a:t>
            </a:r>
            <a:r>
              <a:rPr lang="ja-JP" altLang="en-US" dirty="0" smtClean="0"/>
              <a:t>ホットスポットの位置を決定</a:t>
            </a:r>
            <a:endParaRPr lang="en-US" altLang="ja-JP" dirty="0" smtClean="0"/>
          </a:p>
          <a:p>
            <a:pPr lvl="2"/>
            <a:r>
              <a:rPr lang="ja-JP" altLang="en-US" dirty="0" smtClean="0"/>
              <a:t>二次元グリッド上のデバイスの位置が既知、各デバイスはホットスポットとの距離を通知（当該距離は信号強度を原因とするランダムノイズが加わっている）</a:t>
            </a:r>
            <a:endParaRPr lang="en-US" altLang="ja-JP" dirty="0" smtClean="0"/>
          </a:p>
          <a:p>
            <a:pPr lvl="2"/>
            <a:r>
              <a:rPr lang="en-US" altLang="ja-JP" dirty="0" smtClean="0"/>
              <a:t>Data source: http://jaredlander.com/data/wifi.rdata</a:t>
            </a:r>
          </a:p>
          <a:p>
            <a:pPr lvl="1"/>
            <a:endParaRPr kumimoji="1" lang="en-US" altLang="ja-JP" sz="1100" dirty="0" smtClean="0"/>
          </a:p>
          <a:p>
            <a:endParaRPr lang="en-US" altLang="ja-JP" dirty="0"/>
          </a:p>
          <a:p>
            <a:endParaRPr kumimoji="1" lang="ja-JP" altLang="en-US" dirty="0"/>
          </a:p>
        </p:txBody>
      </p:sp>
      <p:sp>
        <p:nvSpPr>
          <p:cNvPr id="4" name="正方形/長方形 3"/>
          <p:cNvSpPr/>
          <p:nvPr/>
        </p:nvSpPr>
        <p:spPr>
          <a:xfrm>
            <a:off x="827088" y="4301067"/>
            <a:ext cx="7862887" cy="183371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100" dirty="0">
                <a:solidFill>
                  <a:srgbClr val="2C973E"/>
                </a:solidFill>
                <a:latin typeface="EYInterstate Light" panose="02000506000000020004" pitchFamily="2" charset="0"/>
                <a:ea typeface="ＭＳ Ｐゴシック" panose="020B0600070205080204" pitchFamily="50" charset="-128"/>
              </a:rPr>
              <a:t># SS 20.1 Non-linear OLS</a:t>
            </a:r>
          </a:p>
          <a:p>
            <a:r>
              <a:rPr kumimoji="1" lang="en-US" altLang="ja-JP" sz="1100" dirty="0">
                <a:solidFill>
                  <a:srgbClr val="2C973E"/>
                </a:solidFill>
                <a:latin typeface="EYInterstate Light" panose="02000506000000020004" pitchFamily="2" charset="0"/>
                <a:ea typeface="ＭＳ Ｐゴシック" panose="020B0600070205080204" pitchFamily="50" charset="-128"/>
              </a:rPr>
              <a:t>#http://jaredlander.com/data/</a:t>
            </a:r>
            <a:r>
              <a:rPr kumimoji="1" lang="en-US" altLang="ja-JP" sz="1100" dirty="0" err="1">
                <a:solidFill>
                  <a:srgbClr val="2C973E"/>
                </a:solidFill>
                <a:latin typeface="EYInterstate Light" panose="02000506000000020004" pitchFamily="2" charset="0"/>
                <a:ea typeface="ＭＳ Ｐゴシック" panose="020B0600070205080204" pitchFamily="50" charset="-128"/>
              </a:rPr>
              <a:t>wifi.rdata</a:t>
            </a:r>
            <a:r>
              <a:rPr kumimoji="1" lang="en-US" altLang="ja-JP" sz="1100" dirty="0">
                <a:solidFill>
                  <a:srgbClr val="2C973E"/>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load("C:/Users/kojikm.mizumura/Downloads/wifi.rdata")</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head(</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wifi</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x-axis:device</a:t>
            </a:r>
            <a:r>
              <a:rPr kumimoji="1" lang="en-US" altLang="ja-JP" sz="1100" dirty="0">
                <a:solidFill>
                  <a:schemeClr val="bg1"/>
                </a:solidFill>
                <a:latin typeface="EYInterstate Light" panose="02000506000000020004" pitchFamily="2" charset="0"/>
                <a:ea typeface="ＭＳ Ｐゴシック" panose="020B0600070205080204" pitchFamily="50" charset="-128"/>
              </a:rPr>
              <a:t> location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y-axis:device</a:t>
            </a:r>
            <a:r>
              <a:rPr kumimoji="1" lang="en-US" altLang="ja-JP" sz="1100" dirty="0">
                <a:solidFill>
                  <a:schemeClr val="bg1"/>
                </a:solidFill>
                <a:latin typeface="EYInterstate Light" panose="02000506000000020004" pitchFamily="2" charset="0"/>
                <a:ea typeface="ＭＳ Ｐゴシック" panose="020B0600070205080204" pitchFamily="50" charset="-128"/>
              </a:rPr>
              <a:t> location,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color:distance</a:t>
            </a:r>
            <a:r>
              <a:rPr kumimoji="1" lang="en-US" altLang="ja-JP" sz="1100" dirty="0">
                <a:solidFill>
                  <a:schemeClr val="bg1"/>
                </a:solidFill>
                <a:latin typeface="EYInterstate Light" panose="02000506000000020004" pitchFamily="2" charset="0"/>
                <a:ea typeface="ＭＳ Ｐゴシック" panose="020B0600070205080204" pitchFamily="50" charset="-128"/>
              </a:rPr>
              <a:t> from hotspot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ggplot2</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wifi,aes</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x,y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y,color</a:t>
            </a:r>
            <a:r>
              <a:rPr kumimoji="1" lang="en-US" altLang="ja-JP" sz="1100" dirty="0">
                <a:solidFill>
                  <a:schemeClr val="bg1"/>
                </a:solidFill>
                <a:latin typeface="EYInterstate Light" panose="02000506000000020004" pitchFamily="2" charset="0"/>
                <a:ea typeface="ＭＳ Ｐゴシック" panose="020B0600070205080204" pitchFamily="50" charset="-128"/>
              </a:rPr>
              <a:t>=Distance))+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scale_color_gradient2</a:t>
            </a:r>
            <a:r>
              <a:rPr kumimoji="1" lang="en-US" altLang="ja-JP" sz="1100" dirty="0">
                <a:solidFill>
                  <a:schemeClr val="bg1"/>
                </a:solidFill>
                <a:latin typeface="EYInterstate Light" panose="02000506000000020004" pitchFamily="2" charset="0"/>
                <a:ea typeface="ＭＳ Ｐゴシック" panose="020B0600070205080204" pitchFamily="50" charset="-128"/>
              </a:rPr>
              <a:t>(low="</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blue",mid</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white",high</a:t>
            </a:r>
            <a:r>
              <a:rPr kumimoji="1" lang="en-US" altLang="ja-JP" sz="1100" dirty="0">
                <a:solidFill>
                  <a:schemeClr val="bg1"/>
                </a:solidFill>
                <a:latin typeface="EYInterstate Light" panose="02000506000000020004" pitchFamily="2" charset="0"/>
                <a:ea typeface="ＭＳ Ｐゴシック" panose="020B0600070205080204" pitchFamily="50" charset="-128"/>
              </a:rPr>
              <a:t>="red",</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midpoint=mean(</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wifi$Distance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p:txBody>
      </p:sp>
      <p:pic>
        <p:nvPicPr>
          <p:cNvPr id="5" name="図 4"/>
          <p:cNvPicPr>
            <a:picLocks noChangeAspect="1"/>
          </p:cNvPicPr>
          <p:nvPr/>
        </p:nvPicPr>
        <p:blipFill>
          <a:blip r:embed="rId6"/>
          <a:stretch>
            <a:fillRect/>
          </a:stretch>
        </p:blipFill>
        <p:spPr>
          <a:xfrm>
            <a:off x="6335713" y="4389036"/>
            <a:ext cx="2291148" cy="1657778"/>
          </a:xfrm>
          <a:prstGeom prst="rect">
            <a:avLst/>
          </a:prstGeom>
        </p:spPr>
      </p:pic>
    </p:spTree>
    <p:extLst>
      <p:ext uri="{BB962C8B-B14F-4D97-AF65-F5344CB8AC3E}">
        <p14:creationId xmlns:p14="http://schemas.microsoft.com/office/powerpoint/2010/main" val="349901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420"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20.1</a:t>
            </a:r>
            <a:r>
              <a:rPr lang="ja-JP" altLang="en-US" dirty="0" smtClean="0"/>
              <a:t> 非線形モデル</a:t>
            </a:r>
            <a:r>
              <a:rPr lang="en-US" altLang="ja-JP" dirty="0"/>
              <a:t/>
            </a:r>
            <a:br>
              <a:rPr lang="en-US" altLang="ja-JP" dirty="0"/>
            </a:br>
            <a:r>
              <a:rPr lang="ja-JP" altLang="en-US" sz="2000" dirty="0" smtClean="0"/>
              <a:t>非線形最小二乗法</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a:t>20.1 </a:t>
            </a:r>
            <a:r>
              <a:rPr lang="ja-JP" altLang="en-US" dirty="0"/>
              <a:t>非線形最小二乗法</a:t>
            </a:r>
            <a:endParaRPr lang="en-US" altLang="ja-JP" dirty="0"/>
          </a:p>
          <a:p>
            <a:pPr lvl="1"/>
            <a:r>
              <a:rPr kumimoji="1" lang="ja-JP" altLang="en-US" sz="1100" dirty="0" smtClean="0"/>
              <a:t>デバイス</a:t>
            </a:r>
            <a:r>
              <a:rPr kumimoji="1" lang="en-US" altLang="ja-JP" sz="1100" dirty="0" err="1" smtClean="0"/>
              <a:t>i</a:t>
            </a:r>
            <a:r>
              <a:rPr kumimoji="1" lang="ja-JP" altLang="en-US" sz="1100" dirty="0" smtClean="0"/>
              <a:t>とホットスポットの距離：</a:t>
            </a:r>
            <a:r>
              <a:rPr kumimoji="1" lang="en-US" altLang="ja-JP" sz="1100" dirty="0" smtClean="0"/>
              <a:t>di</a:t>
            </a:r>
            <a:r>
              <a:rPr kumimoji="1" lang="ja-JP" altLang="en-US" sz="1100" dirty="0" smtClean="0"/>
              <a:t>　</a:t>
            </a:r>
            <a:r>
              <a:rPr kumimoji="1" lang="en-US" altLang="ja-JP" sz="1100" dirty="0" smtClean="0"/>
              <a:t>= </a:t>
            </a:r>
            <a:r>
              <a:rPr kumimoji="1" lang="ja-JP" altLang="en-US" sz="1100" dirty="0" smtClean="0"/>
              <a:t>√</a:t>
            </a:r>
            <a:r>
              <a:rPr kumimoji="1" lang="en-US" altLang="ja-JP" sz="1100" dirty="0" smtClean="0"/>
              <a:t>(β</a:t>
            </a:r>
            <a:r>
              <a:rPr kumimoji="1" lang="en-US" altLang="ja-JP" sz="1100" baseline="-25000" dirty="0" smtClean="0"/>
              <a:t>x</a:t>
            </a:r>
            <a:r>
              <a:rPr kumimoji="1" lang="en-US" altLang="ja-JP" sz="1100" dirty="0" smtClean="0"/>
              <a:t>-x</a:t>
            </a:r>
            <a:r>
              <a:rPr kumimoji="1" lang="en-US" altLang="ja-JP" sz="1100" baseline="-25000" dirty="0" smtClean="0"/>
              <a:t>i</a:t>
            </a:r>
            <a:r>
              <a:rPr kumimoji="1" lang="en-US" altLang="ja-JP" sz="1100" dirty="0" smtClean="0"/>
              <a:t>)</a:t>
            </a:r>
            <a:r>
              <a:rPr kumimoji="1" lang="en-US" altLang="ja-JP" sz="1100" baseline="30000" dirty="0" smtClean="0"/>
              <a:t>2</a:t>
            </a:r>
            <a:r>
              <a:rPr kumimoji="1" lang="en-US" altLang="ja-JP" sz="1100" dirty="0" smtClean="0"/>
              <a:t>+(β</a:t>
            </a:r>
            <a:r>
              <a:rPr kumimoji="1" lang="en-US" altLang="ja-JP" sz="1100" baseline="-25000" dirty="0" smtClean="0"/>
              <a:t>y</a:t>
            </a:r>
            <a:r>
              <a:rPr kumimoji="1" lang="en-US" altLang="ja-JP" sz="1100" dirty="0" smtClean="0"/>
              <a:t> – </a:t>
            </a:r>
            <a:r>
              <a:rPr kumimoji="1" lang="en-US" altLang="ja-JP" sz="1100" dirty="0" err="1" smtClean="0"/>
              <a:t>y</a:t>
            </a:r>
            <a:r>
              <a:rPr kumimoji="1" lang="en-US" altLang="ja-JP" sz="1100" baseline="-25000" dirty="0" err="1" smtClean="0"/>
              <a:t>i</a:t>
            </a:r>
            <a:r>
              <a:rPr kumimoji="1" lang="en-US" altLang="ja-JP" sz="1100" dirty="0" smtClean="0"/>
              <a:t>)</a:t>
            </a:r>
            <a:r>
              <a:rPr kumimoji="1" lang="en-US" altLang="ja-JP" sz="1100" baseline="30000" dirty="0" smtClean="0"/>
              <a:t>2</a:t>
            </a:r>
            <a:r>
              <a:rPr lang="ja-JP" altLang="en-US" sz="1100" baseline="-25000" dirty="0" err="1" smtClean="0"/>
              <a:t>、</a:t>
            </a:r>
            <a:r>
              <a:rPr lang="ja-JP" altLang="en-US" sz="1100" dirty="0" smtClean="0"/>
              <a:t>ただし</a:t>
            </a:r>
            <a:r>
              <a:rPr lang="en-US" altLang="ja-JP" sz="1100" dirty="0" smtClean="0"/>
              <a:t>β</a:t>
            </a:r>
            <a:r>
              <a:rPr lang="en-US" altLang="ja-JP" sz="1100" baseline="-25000" dirty="0" smtClean="0"/>
              <a:t>x</a:t>
            </a:r>
            <a:r>
              <a:rPr lang="ja-JP" altLang="en-US" sz="1100" dirty="0" smtClean="0"/>
              <a:t>と</a:t>
            </a:r>
            <a:r>
              <a:rPr lang="en-US" altLang="ja-JP" sz="1100" dirty="0" smtClean="0"/>
              <a:t>β</a:t>
            </a:r>
            <a:r>
              <a:rPr lang="en-US" altLang="ja-JP" sz="1100" baseline="-25000" dirty="0" smtClean="0"/>
              <a:t>y</a:t>
            </a:r>
            <a:r>
              <a:rPr lang="ja-JP" altLang="en-US" sz="1100" dirty="0" smtClean="0"/>
              <a:t>はホットスポットの</a:t>
            </a:r>
            <a:r>
              <a:rPr lang="en-US" altLang="ja-JP" sz="1100" dirty="0" smtClean="0"/>
              <a:t>x</a:t>
            </a:r>
            <a:r>
              <a:rPr lang="ja-JP" altLang="en-US" sz="1100" dirty="0" smtClean="0"/>
              <a:t>軸と</a:t>
            </a:r>
            <a:r>
              <a:rPr lang="en-US" altLang="ja-JP" sz="1100" dirty="0" smtClean="0"/>
              <a:t>y</a:t>
            </a:r>
            <a:r>
              <a:rPr lang="ja-JP" altLang="en-US" sz="1100" dirty="0" smtClean="0"/>
              <a:t>軸の値であり未知。</a:t>
            </a:r>
            <a:endParaRPr lang="en-US" altLang="ja-JP" sz="1100" dirty="0" smtClean="0"/>
          </a:p>
          <a:p>
            <a:pPr lvl="1" algn="l"/>
            <a:r>
              <a:rPr kumimoji="1" lang="ja-JP" altLang="en-US" sz="1100" dirty="0" smtClean="0"/>
              <a:t>非線形最小二乗法は、標準関数が</a:t>
            </a:r>
            <a:r>
              <a:rPr kumimoji="1" lang="en-US" altLang="ja-JP" sz="1100" dirty="0" err="1" smtClean="0"/>
              <a:t>nls</a:t>
            </a:r>
            <a:r>
              <a:rPr kumimoji="1" lang="ja-JP" altLang="en-US" sz="1100" dirty="0" smtClean="0"/>
              <a:t>になっており、通常解析的に解くことが困難ため、数値計算法を使用する</a:t>
            </a:r>
            <a:endParaRPr kumimoji="1" lang="en-US" altLang="ja-JP" sz="1100" dirty="0" smtClean="0"/>
          </a:p>
          <a:p>
            <a:pPr lvl="2" algn="l"/>
            <a:r>
              <a:rPr kumimoji="1" lang="ja-JP" altLang="en-US" sz="1100" dirty="0" smtClean="0"/>
              <a:t>数値計算法：初期値に敏感であり、良い推定値を指定する必要がある</a:t>
            </a:r>
            <a:endParaRPr kumimoji="1" lang="en-US" altLang="ja-JP" sz="1100" dirty="0" smtClean="0"/>
          </a:p>
          <a:p>
            <a:pPr lvl="2" algn="l"/>
            <a:r>
              <a:rPr lang="en-US" altLang="ja-JP" sz="1100" dirty="0" err="1" smtClean="0"/>
              <a:t>Nls</a:t>
            </a:r>
            <a:r>
              <a:rPr lang="ja-JP" altLang="en-US" sz="1100" dirty="0" smtClean="0"/>
              <a:t>関数：</a:t>
            </a:r>
            <a:r>
              <a:rPr lang="en-US" altLang="ja-JP" sz="1100" dirty="0" smtClean="0"/>
              <a:t>lm</a:t>
            </a:r>
            <a:r>
              <a:rPr lang="ja-JP" altLang="en-US" sz="1100" dirty="0" smtClean="0"/>
              <a:t>と同様にフォームらを引数に取るが、式と係数を明示的に指定する必要あり（係数の初期値は名前付</a:t>
            </a:r>
            <a:r>
              <a:rPr lang="en-US" altLang="ja-JP" sz="1100" dirty="0" smtClean="0"/>
              <a:t>list</a:t>
            </a:r>
            <a:r>
              <a:rPr lang="ja-JP" altLang="en-US" sz="1100" dirty="0" smtClean="0"/>
              <a:t>として与える）</a:t>
            </a:r>
            <a:endParaRPr kumimoji="1" lang="en-US" altLang="ja-JP" sz="1100" dirty="0" smtClean="0"/>
          </a:p>
          <a:p>
            <a:endParaRPr lang="en-US" altLang="ja-JP" dirty="0"/>
          </a:p>
          <a:p>
            <a:endParaRPr kumimoji="1" lang="ja-JP" altLang="en-US" dirty="0"/>
          </a:p>
        </p:txBody>
      </p:sp>
      <p:sp>
        <p:nvSpPr>
          <p:cNvPr id="4" name="正方形/長方形 3"/>
          <p:cNvSpPr/>
          <p:nvPr/>
        </p:nvSpPr>
        <p:spPr>
          <a:xfrm>
            <a:off x="827088" y="2720621"/>
            <a:ext cx="7862887" cy="340395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最小二乗モデルの設定</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初期値はグリッドの中央</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100" dirty="0" err="1" smtClean="0">
                <a:solidFill>
                  <a:srgbClr val="0070C0"/>
                </a:solidFill>
                <a:latin typeface="EYInterstate Light" panose="02000506000000020004" pitchFamily="2" charset="0"/>
                <a:ea typeface="ＭＳ Ｐゴシック" panose="020B0600070205080204" pitchFamily="50" charset="-128"/>
              </a:rPr>
              <a:t>wifitMod1</a:t>
            </a: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100" dirty="0">
                <a:solidFill>
                  <a:srgbClr val="0070C0"/>
                </a:solidFill>
                <a:latin typeface="EYInterstate Light" panose="02000506000000020004" pitchFamily="2" charset="0"/>
                <a:ea typeface="ＭＳ Ｐゴシック" panose="020B0600070205080204" pitchFamily="50" charset="-128"/>
              </a:rPr>
              <a:t>&lt;- </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nls</a:t>
            </a:r>
            <a:r>
              <a:rPr kumimoji="1" lang="en-US" altLang="ja-JP" sz="1100" dirty="0">
                <a:solidFill>
                  <a:srgbClr val="0070C0"/>
                </a:solidFill>
                <a:latin typeface="EYInterstate Light" panose="02000506000000020004" pitchFamily="2" charset="0"/>
                <a:ea typeface="ＭＳ Ｐゴシック" panose="020B0600070205080204" pitchFamily="50" charset="-128"/>
              </a:rPr>
              <a:t>(Distance ~ </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sqrt</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betaX</a:t>
            </a:r>
            <a:r>
              <a:rPr kumimoji="1" lang="en-US" altLang="ja-JP" sz="1100" dirty="0">
                <a:solidFill>
                  <a:srgbClr val="0070C0"/>
                </a:solidFill>
                <a:latin typeface="EYInterstate Light" panose="02000506000000020004" pitchFamily="2" charset="0"/>
                <a:ea typeface="ＭＳ Ｐゴシック" panose="020B0600070205080204" pitchFamily="50" charset="-128"/>
              </a:rPr>
              <a:t>-x)^2 +(</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betaY</a:t>
            </a:r>
            <a:r>
              <a:rPr kumimoji="1" lang="en-US" altLang="ja-JP" sz="1100" dirty="0">
                <a:solidFill>
                  <a:srgbClr val="0070C0"/>
                </a:solidFill>
                <a:latin typeface="EYInterstate Light" panose="02000506000000020004" pitchFamily="2" charset="0"/>
                <a:ea typeface="ＭＳ Ｐゴシック" panose="020B0600070205080204" pitchFamily="50" charset="-128"/>
              </a:rPr>
              <a:t>-y)^2),</a:t>
            </a:r>
          </a:p>
          <a:p>
            <a:r>
              <a:rPr kumimoji="1" lang="en-US" altLang="ja-JP" sz="1100" dirty="0">
                <a:solidFill>
                  <a:srgbClr val="0070C0"/>
                </a:solidFill>
                <a:latin typeface="EYInterstate Light" panose="02000506000000020004" pitchFamily="2" charset="0"/>
                <a:ea typeface="ＭＳ Ｐゴシック" panose="020B0600070205080204" pitchFamily="50" charset="-128"/>
              </a:rPr>
              <a:t>                 data=</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wifi</a:t>
            </a:r>
            <a:r>
              <a:rPr kumimoji="1" lang="en-US" altLang="ja-JP" sz="1100" dirty="0">
                <a:solidFill>
                  <a:srgbClr val="0070C0"/>
                </a:solidFill>
                <a:latin typeface="EYInterstate Light" panose="02000506000000020004" pitchFamily="2" charset="0"/>
                <a:ea typeface="ＭＳ Ｐゴシック" panose="020B0600070205080204" pitchFamily="50" charset="-128"/>
              </a:rPr>
              <a:t>, start=list(</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betaX</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50,betaY</a:t>
            </a:r>
            <a:r>
              <a:rPr kumimoji="1" lang="en-US" altLang="ja-JP" sz="1100" dirty="0">
                <a:solidFill>
                  <a:srgbClr val="0070C0"/>
                </a:solidFill>
                <a:latin typeface="EYInterstate Light" panose="02000506000000020004" pitchFamily="2" charset="0"/>
                <a:ea typeface="ＭＳ Ｐゴシック" panose="020B0600070205080204" pitchFamily="50" charset="-128"/>
              </a:rPr>
              <a:t>=50))</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rgbClr val="0070C0"/>
                </a:solidFill>
                <a:latin typeface="EYInterstate Light" panose="02000506000000020004" pitchFamily="2" charset="0"/>
                <a:ea typeface="ＭＳ Ｐゴシック" panose="020B0600070205080204" pitchFamily="50" charset="-128"/>
              </a:rPr>
              <a:t>&gt; summary(</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wifitMod1</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Formula</a:t>
            </a:r>
            <a:r>
              <a:rPr kumimoji="1" lang="en-US" altLang="ja-JP" sz="1100" dirty="0">
                <a:solidFill>
                  <a:schemeClr val="bg1"/>
                </a:solidFill>
                <a:latin typeface="EYInterstate Light" panose="02000506000000020004" pitchFamily="2" charset="0"/>
                <a:ea typeface="ＭＳ Ｐゴシック" panose="020B0600070205080204" pitchFamily="50" charset="-128"/>
              </a:rPr>
              <a:t>: Distance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sqrt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betaX</a:t>
            </a:r>
            <a:r>
              <a:rPr kumimoji="1" lang="en-US" altLang="ja-JP" sz="1100" dirty="0">
                <a:solidFill>
                  <a:schemeClr val="bg1"/>
                </a:solidFill>
                <a:latin typeface="EYInterstate Light" panose="02000506000000020004" pitchFamily="2" charset="0"/>
                <a:ea typeface="ＭＳ Ｐゴシック" panose="020B0600070205080204" pitchFamily="50" charset="-128"/>
              </a:rPr>
              <a:t> - x)^2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betaY</a:t>
            </a:r>
            <a:r>
              <a:rPr kumimoji="1" lang="en-US" altLang="ja-JP" sz="1100" dirty="0">
                <a:solidFill>
                  <a:schemeClr val="bg1"/>
                </a:solidFill>
                <a:latin typeface="EYInterstate Light" panose="02000506000000020004" pitchFamily="2" charset="0"/>
                <a:ea typeface="ＭＳ Ｐゴシック" panose="020B0600070205080204" pitchFamily="50" charset="-128"/>
              </a:rPr>
              <a:t> - y)^2)</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Parameters:</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Estimate Std. Error t value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100" dirty="0">
                <a:solidFill>
                  <a:schemeClr val="bg1"/>
                </a:solidFill>
                <a:latin typeface="EYInterstate Light" panose="02000506000000020004" pitchFamily="2" charset="0"/>
                <a:ea typeface="ＭＳ Ｐゴシック" panose="020B0600070205080204" pitchFamily="50" charset="-128"/>
              </a:rPr>
              <a:t>(&gt;|t|)    </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betaX</a:t>
            </a:r>
            <a:r>
              <a:rPr kumimoji="1" lang="en-US" altLang="ja-JP" sz="1100" dirty="0">
                <a:solidFill>
                  <a:schemeClr val="bg1"/>
                </a:solidFill>
                <a:latin typeface="EYInterstate Light" panose="02000506000000020004" pitchFamily="2" charset="0"/>
                <a:ea typeface="ＭＳ Ｐゴシック" panose="020B0600070205080204" pitchFamily="50" charset="-128"/>
              </a:rPr>
              <a:t>   17.851      1.289   13.85   &lt;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1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betaY</a:t>
            </a:r>
            <a:r>
              <a:rPr kumimoji="1" lang="en-US" altLang="ja-JP" sz="1100" dirty="0">
                <a:solidFill>
                  <a:schemeClr val="bg1"/>
                </a:solidFill>
                <a:latin typeface="EYInterstate Light" panose="02000506000000020004" pitchFamily="2" charset="0"/>
                <a:ea typeface="ＭＳ Ｐゴシック" panose="020B0600070205080204" pitchFamily="50" charset="-128"/>
              </a:rPr>
              <a:t>   52.906      1.476   35.85   &lt;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1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100" dirty="0">
                <a:solidFill>
                  <a:schemeClr val="bg1"/>
                </a:solidFill>
                <a:latin typeface="EYInterstate Light" panose="02000506000000020004" pitchFamily="2" charset="0"/>
                <a:ea typeface="ＭＳ Ｐゴシック" panose="020B0600070205080204" pitchFamily="50" charset="-128"/>
              </a:rPr>
              <a:t>. codes: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0 </a:t>
            </a:r>
            <a:r>
              <a:rPr kumimoji="1" lang="en-US" altLang="ja-JP" sz="1100" dirty="0">
                <a:solidFill>
                  <a:schemeClr val="bg1"/>
                </a:solidFill>
                <a:latin typeface="EYInterstate Light" panose="02000506000000020004" pitchFamily="2" charset="0"/>
                <a:ea typeface="ＭＳ Ｐゴシック" panose="020B0600070205080204" pitchFamily="50" charset="-128"/>
              </a:rPr>
              <a:t>‘***’ 0.001 ‘**’ 0.01 ‘*’ 0.05 ‘.’ 0.1 ‘ ’ 1</a:t>
            </a: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Residual </a:t>
            </a:r>
            <a:r>
              <a:rPr kumimoji="1" lang="en-US" altLang="ja-JP" sz="1100" dirty="0">
                <a:solidFill>
                  <a:schemeClr val="bg1"/>
                </a:solidFill>
                <a:latin typeface="EYInterstate Light" panose="02000506000000020004" pitchFamily="2" charset="0"/>
                <a:ea typeface="ＭＳ Ｐゴシック" panose="020B0600070205080204" pitchFamily="50" charset="-128"/>
              </a:rPr>
              <a:t>standard error: 13.73 on 198 degrees of freedom</a:t>
            </a: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Number </a:t>
            </a:r>
            <a:r>
              <a:rPr kumimoji="1" lang="en-US" altLang="ja-JP" sz="1100" dirty="0">
                <a:solidFill>
                  <a:schemeClr val="bg1"/>
                </a:solidFill>
                <a:latin typeface="EYInterstate Light" panose="02000506000000020004" pitchFamily="2" charset="0"/>
                <a:ea typeface="ＭＳ Ｐゴシック" panose="020B0600070205080204" pitchFamily="50" charset="-128"/>
              </a:rPr>
              <a:t>of iterations to convergence: 6 </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Achieved convergence tolerance: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3.846e</a:t>
            </a:r>
            <a:r>
              <a:rPr kumimoji="1" lang="en-US" altLang="ja-JP" sz="1100" dirty="0">
                <a:solidFill>
                  <a:schemeClr val="bg1"/>
                </a:solidFill>
                <a:latin typeface="EYInterstate Light" panose="02000506000000020004" pitchFamily="2" charset="0"/>
                <a:ea typeface="ＭＳ Ｐゴシック" panose="020B0600070205080204" pitchFamily="50" charset="-128"/>
              </a:rPr>
              <a:t>-06</a:t>
            </a: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こちらにより、ホットスポットが</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17.85, 52.90</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にあることが推定された↓以下にて図示を試みる</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76398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1</a:t>
            </a:r>
            <a:r>
              <a:rPr lang="en-US" altLang="ja-JP" dirty="0"/>
              <a:t>9</a:t>
            </a:r>
            <a:r>
              <a:rPr kumimoji="1" lang="ja-JP" altLang="en-US" dirty="0" smtClean="0"/>
              <a:t>章：</a:t>
            </a:r>
            <a:r>
              <a:rPr lang="ja-JP" altLang="en-US" dirty="0" smtClean="0"/>
              <a:t>正則化と縮小</a:t>
            </a:r>
            <a:r>
              <a:rPr lang="en-US" altLang="ja-JP" dirty="0" smtClean="0"/>
              <a:t/>
            </a:r>
            <a:br>
              <a:rPr lang="en-US" altLang="ja-JP" dirty="0" smtClean="0"/>
            </a:br>
            <a:r>
              <a:rPr lang="ja-JP" altLang="en-US" sz="2400" dirty="0" smtClean="0"/>
              <a:t>（シュリンケージ）</a:t>
            </a:r>
            <a:endParaRPr kumimoji="1" lang="ja-JP" altLang="en-US" sz="2400"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12/15/2017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05778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481"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20.1</a:t>
            </a:r>
            <a:r>
              <a:rPr lang="ja-JP" altLang="en-US" dirty="0" smtClean="0"/>
              <a:t> 非線形モデル</a:t>
            </a:r>
            <a:r>
              <a:rPr lang="en-US" altLang="ja-JP" dirty="0"/>
              <a:t/>
            </a:r>
            <a:br>
              <a:rPr lang="en-US" altLang="ja-JP" dirty="0"/>
            </a:br>
            <a:r>
              <a:rPr lang="ja-JP" altLang="en-US" sz="2000" dirty="0" smtClean="0"/>
              <a:t>非線形最小二乗法</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a:t>20.1 </a:t>
            </a:r>
            <a:r>
              <a:rPr lang="ja-JP" altLang="en-US" dirty="0"/>
              <a:t>非線形最小二乗法</a:t>
            </a:r>
            <a:endParaRPr lang="en-US" altLang="ja-JP" dirty="0"/>
          </a:p>
          <a:p>
            <a:endParaRPr lang="en-US" altLang="ja-JP" dirty="0"/>
          </a:p>
          <a:p>
            <a:endParaRPr kumimoji="1" lang="ja-JP" altLang="en-US" dirty="0"/>
          </a:p>
        </p:txBody>
      </p:sp>
      <p:sp>
        <p:nvSpPr>
          <p:cNvPr id="4" name="正方形/長方形 3"/>
          <p:cNvSpPr/>
          <p:nvPr/>
        </p:nvSpPr>
        <p:spPr>
          <a:xfrm>
            <a:off x="827088" y="1580445"/>
            <a:ext cx="7862887" cy="155786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100" dirty="0">
                <a:solidFill>
                  <a:srgbClr val="2C973E"/>
                </a:solidFill>
                <a:latin typeface="EYInterstate Light" panose="02000506000000020004" pitchFamily="2" charset="0"/>
                <a:ea typeface="ＭＳ Ｐゴシック" panose="020B0600070205080204" pitchFamily="50" charset="-128"/>
              </a:rPr>
              <a:t># optimal point plotting in </a:t>
            </a:r>
            <a:r>
              <a:rPr kumimoji="1" lang="en-US" altLang="ja-JP" sz="1100" dirty="0" err="1">
                <a:solidFill>
                  <a:srgbClr val="2C973E"/>
                </a:solidFill>
                <a:latin typeface="EYInterstate Light" panose="02000506000000020004" pitchFamily="2" charset="0"/>
                <a:ea typeface="ＭＳ Ｐゴシック" panose="020B0600070205080204" pitchFamily="50" charset="-128"/>
              </a:rPr>
              <a:t>ggplot2</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wifi,aes</a:t>
            </a:r>
            <a:r>
              <a:rPr kumimoji="1" lang="en-US" altLang="ja-JP" sz="1100" dirty="0">
                <a:solidFill>
                  <a:schemeClr val="bg1"/>
                </a:solidFill>
                <a:latin typeface="EYInterstate Light" panose="02000506000000020004" pitchFamily="2" charset="0"/>
                <a:ea typeface="ＭＳ Ｐゴシック" panose="020B0600070205080204" pitchFamily="50" charset="-128"/>
              </a:rPr>
              <a:t>(x=x, y=y, color=Distance))+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scale_color_gradient2</a:t>
            </a:r>
            <a:r>
              <a:rPr kumimoji="1" lang="en-US" altLang="ja-JP" sz="1100" dirty="0">
                <a:solidFill>
                  <a:schemeClr val="bg1"/>
                </a:solidFill>
                <a:latin typeface="EYInterstate Light" panose="02000506000000020004" pitchFamily="2" charset="0"/>
                <a:ea typeface="ＭＳ Ｐゴシック" panose="020B0600070205080204" pitchFamily="50" charset="-128"/>
              </a:rPr>
              <a:t>(low="</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blue",mid</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white",high</a:t>
            </a:r>
            <a:r>
              <a:rPr kumimoji="1" lang="en-US" altLang="ja-JP" sz="1100" dirty="0">
                <a:solidFill>
                  <a:schemeClr val="bg1"/>
                </a:solidFill>
                <a:latin typeface="EYInterstate Light" panose="02000506000000020004" pitchFamily="2" charset="0"/>
                <a:ea typeface="ＭＳ Ｐゴシック" panose="020B0600070205080204" pitchFamily="50" charset="-128"/>
              </a:rPr>
              <a:t>="red",</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midpoint=mean(</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wifi$Distance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100" dirty="0">
                <a:solidFill>
                  <a:schemeClr val="bg1"/>
                </a:solidFill>
                <a:latin typeface="EYInterstate Light" panose="02000506000000020004" pitchFamily="2" charset="0"/>
                <a:ea typeface="ＭＳ Ｐゴシック" panose="020B0600070205080204" pitchFamily="50" charset="-128"/>
              </a:rPr>
              <a:t>(data=</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as.data.frame</a:t>
            </a:r>
            <a:r>
              <a:rPr kumimoji="1" lang="en-US" altLang="ja-JP" sz="1100" dirty="0">
                <a:solidFill>
                  <a:schemeClr val="bg1"/>
                </a:solidFill>
                <a:latin typeface="EYInterstate Light" panose="02000506000000020004" pitchFamily="2" charset="0"/>
                <a:ea typeface="ＭＳ Ｐゴシック" panose="020B0600070205080204" pitchFamily="50" charset="-128"/>
              </a:rPr>
              <a:t>(t(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wifitMod1</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betaX,y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betaY,size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5,color</a:t>
            </a:r>
            <a:r>
              <a:rPr kumimoji="1" lang="en-US" altLang="ja-JP" sz="1100" dirty="0">
                <a:solidFill>
                  <a:schemeClr val="bg1"/>
                </a:solidFill>
                <a:latin typeface="EYInterstate Light" panose="02000506000000020004" pitchFamily="2" charset="0"/>
                <a:ea typeface="ＭＳ Ｐゴシック" panose="020B0600070205080204" pitchFamily="50" charset="-128"/>
              </a:rPr>
              <a:t>="green</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FF0000"/>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FF0000"/>
                </a:solidFill>
                <a:latin typeface="EYInterstate Light" panose="02000506000000020004" pitchFamily="2" charset="0"/>
                <a:ea typeface="ＭＳ Ｐゴシック" panose="020B0600070205080204" pitchFamily="50" charset="-128"/>
              </a:rPr>
              <a:t>問題発生中</a:t>
            </a:r>
            <a:endParaRPr kumimoji="1" lang="en-US" altLang="ja-JP" sz="1100" dirty="0">
              <a:solidFill>
                <a:srgbClr val="FF0000"/>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4224505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43"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20.2</a:t>
            </a:r>
            <a:r>
              <a:rPr lang="ja-JP" altLang="en-US" dirty="0" smtClean="0"/>
              <a:t> 非線形モデル</a:t>
            </a:r>
            <a:r>
              <a:rPr lang="en-US" altLang="ja-JP" dirty="0"/>
              <a:t/>
            </a:r>
            <a:br>
              <a:rPr lang="en-US" altLang="ja-JP" dirty="0"/>
            </a:br>
            <a:r>
              <a:rPr lang="ja-JP" altLang="en-US" sz="2000" dirty="0" smtClean="0"/>
              <a:t>スプライン</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20.2 </a:t>
            </a:r>
            <a:r>
              <a:rPr lang="ja-JP" altLang="en-US" dirty="0" smtClean="0"/>
              <a:t>スプライン</a:t>
            </a:r>
            <a:endParaRPr lang="en-US" altLang="ja-JP" dirty="0" smtClean="0"/>
          </a:p>
          <a:p>
            <a:pPr lvl="1"/>
            <a:r>
              <a:rPr lang="en-US" altLang="ja-JP" sz="1100" dirty="0" smtClean="0"/>
              <a:t> </a:t>
            </a:r>
            <a:r>
              <a:rPr lang="ja-JP" altLang="en-US" sz="1100" dirty="0"/>
              <a:t>平準化スプライン法：非線形な振る舞いを持つデータに対して、滑らかな適合を行う </a:t>
            </a:r>
            <a:r>
              <a:rPr lang="en-US" altLang="ja-JP" sz="1100" dirty="0"/>
              <a:t>/ </a:t>
            </a:r>
            <a:r>
              <a:rPr lang="ja-JP" altLang="en-US" sz="1100" dirty="0"/>
              <a:t>新規データの予測にも活用可能</a:t>
            </a:r>
            <a:endParaRPr lang="en-US" altLang="ja-JP" sz="1100" dirty="0"/>
          </a:p>
          <a:p>
            <a:pPr lvl="1"/>
            <a:r>
              <a:rPr lang="ja-JP" altLang="en-US" sz="1100" dirty="0" smtClean="0"/>
              <a:t>スプライン関数</a:t>
            </a:r>
            <a:r>
              <a:rPr lang="en-US" altLang="ja-JP" sz="1100" dirty="0" smtClean="0"/>
              <a:t>f</a:t>
            </a:r>
            <a:r>
              <a:rPr lang="ja-JP" altLang="en-US" sz="1100" dirty="0" smtClean="0"/>
              <a:t>：変数</a:t>
            </a:r>
            <a:r>
              <a:rPr lang="en-US" altLang="ja-JP" sz="1100" dirty="0" smtClean="0"/>
              <a:t>x</a:t>
            </a:r>
            <a:r>
              <a:rPr lang="ja-JP" altLang="en-US" sz="1100" dirty="0" smtClean="0"/>
              <a:t>を変換する</a:t>
            </a:r>
            <a:r>
              <a:rPr lang="en-US" altLang="ja-JP" sz="1100" dirty="0" smtClean="0"/>
              <a:t>N</a:t>
            </a:r>
            <a:r>
              <a:rPr lang="ja-JP" altLang="en-US" sz="1100" dirty="0" smtClean="0"/>
              <a:t>個の関数を線形結合した関数</a:t>
            </a:r>
            <a:r>
              <a:rPr lang="en-US" altLang="ja-JP" sz="1100" dirty="0" smtClean="0"/>
              <a:t>/N</a:t>
            </a:r>
            <a:r>
              <a:rPr lang="ja-JP" altLang="en-US" sz="1100" dirty="0" smtClean="0"/>
              <a:t>個の関数は、</a:t>
            </a:r>
            <a:r>
              <a:rPr lang="en-US" altLang="ja-JP" sz="1100" dirty="0" smtClean="0"/>
              <a:t>1</a:t>
            </a:r>
            <a:r>
              <a:rPr lang="ja-JP" altLang="en-US" sz="1100" dirty="0" err="1" smtClean="0"/>
              <a:t>つの</a:t>
            </a:r>
            <a:r>
              <a:rPr lang="ja-JP" altLang="en-US" sz="1100" dirty="0" smtClean="0"/>
              <a:t>データポイントにつき</a:t>
            </a:r>
            <a:r>
              <a:rPr lang="en-US" altLang="ja-JP" sz="1100" dirty="0" smtClean="0"/>
              <a:t>1</a:t>
            </a:r>
            <a:r>
              <a:rPr lang="ja-JP" altLang="en-US" sz="1100" dirty="0" smtClean="0"/>
              <a:t>関数が対応</a:t>
            </a:r>
            <a:endParaRPr lang="en-US" altLang="ja-JP" sz="1100" dirty="0" smtClean="0"/>
          </a:p>
          <a:p>
            <a:pPr lvl="2"/>
            <a:r>
              <a:rPr lang="en-US" altLang="ja-JP" sz="1100" dirty="0" smtClean="0"/>
              <a:t>f (x) = Σ N</a:t>
            </a:r>
            <a:r>
              <a:rPr lang="en-US" altLang="ja-JP" sz="1100" baseline="-25000" dirty="0" smtClean="0"/>
              <a:t>J </a:t>
            </a:r>
            <a:r>
              <a:rPr lang="en-US" altLang="ja-JP" sz="1100" dirty="0" smtClean="0"/>
              <a:t>(x) </a:t>
            </a:r>
            <a:r>
              <a:rPr lang="en-US" altLang="ja-JP" sz="1100" dirty="0" err="1" smtClean="0"/>
              <a:t>θ</a:t>
            </a:r>
            <a:r>
              <a:rPr lang="en-US" altLang="ja-JP" sz="1100" baseline="-25000" dirty="0" err="1" smtClean="0"/>
              <a:t>j</a:t>
            </a:r>
            <a:r>
              <a:rPr lang="en-US" altLang="ja-JP" sz="1100" dirty="0" smtClean="0"/>
              <a:t> (j=1,2,…,N)</a:t>
            </a:r>
          </a:p>
          <a:p>
            <a:pPr lvl="2" algn="l"/>
            <a:r>
              <a:rPr lang="ja-JP" altLang="en-US" sz="1100" dirty="0" smtClean="0"/>
              <a:t>目的は、</a:t>
            </a:r>
            <a:r>
              <a:rPr lang="en-US" altLang="ja-JP" sz="1100" dirty="0" smtClean="0"/>
              <a:t>RSS (f, λ)  Σ (</a:t>
            </a:r>
            <a:r>
              <a:rPr lang="en-US" altLang="ja-JP" sz="1100" dirty="0" err="1" smtClean="0"/>
              <a:t>y</a:t>
            </a:r>
            <a:r>
              <a:rPr lang="en-US" altLang="ja-JP" sz="1100" baseline="-25000" dirty="0" err="1" smtClean="0"/>
              <a:t>i</a:t>
            </a:r>
            <a:r>
              <a:rPr lang="en-US" altLang="ja-JP" sz="1100" dirty="0" smtClean="0"/>
              <a:t> – f(x</a:t>
            </a:r>
            <a:r>
              <a:rPr lang="en-US" altLang="ja-JP" sz="1100" baseline="-25000" dirty="0" smtClean="0"/>
              <a:t>i</a:t>
            </a:r>
            <a:r>
              <a:rPr lang="en-US" altLang="ja-JP" sz="1100" dirty="0" smtClean="0"/>
              <a:t>))</a:t>
            </a:r>
            <a:r>
              <a:rPr lang="en-US" altLang="ja-JP" sz="1100" baseline="30000" dirty="0" smtClean="0"/>
              <a:t>2 </a:t>
            </a:r>
            <a:r>
              <a:rPr lang="en-US" altLang="ja-JP" sz="1100" dirty="0" smtClean="0"/>
              <a:t>+ λ </a:t>
            </a:r>
            <a:r>
              <a:rPr lang="ja-JP" altLang="en-US" sz="1100" dirty="0" smtClean="0"/>
              <a:t>∫ </a:t>
            </a:r>
            <a:r>
              <a:rPr lang="en-US" altLang="ja-JP" sz="1100" dirty="0" smtClean="0"/>
              <a:t>{f’’(t)}</a:t>
            </a:r>
            <a:r>
              <a:rPr lang="en-US" altLang="ja-JP" sz="1100" baseline="30000" dirty="0" err="1" smtClean="0"/>
              <a:t>2</a:t>
            </a:r>
            <a:r>
              <a:rPr lang="en-US" altLang="ja-JP" sz="1100" dirty="0" err="1" smtClean="0"/>
              <a:t>t</a:t>
            </a:r>
            <a:r>
              <a:rPr lang="ja-JP" altLang="en-US" sz="1100" dirty="0" smtClean="0"/>
              <a:t>を最小化する</a:t>
            </a:r>
            <a:r>
              <a:rPr lang="en-US" altLang="ja-JP" sz="1100" dirty="0" smtClean="0"/>
              <a:t>f</a:t>
            </a:r>
            <a:r>
              <a:rPr lang="ja-JP" altLang="en-US" sz="1100" dirty="0" smtClean="0"/>
              <a:t>を見つける</a:t>
            </a:r>
            <a:endParaRPr lang="en-US" altLang="ja-JP" sz="1100" dirty="0" smtClean="0"/>
          </a:p>
          <a:p>
            <a:pPr lvl="2" algn="l"/>
            <a:r>
              <a:rPr lang="ja-JP" altLang="en-US" sz="1100" dirty="0" smtClean="0"/>
              <a:t>ただし、</a:t>
            </a:r>
            <a:r>
              <a:rPr lang="en-US" altLang="ja-JP" sz="1100" dirty="0" smtClean="0"/>
              <a:t>λ</a:t>
            </a:r>
            <a:r>
              <a:rPr lang="ja-JP" altLang="en-US" sz="1100" dirty="0" smtClean="0"/>
              <a:t>は平準化パラメータで、</a:t>
            </a:r>
            <a:r>
              <a:rPr lang="en-US" altLang="ja-JP" sz="1100" dirty="0" smtClean="0"/>
              <a:t>λ</a:t>
            </a:r>
            <a:r>
              <a:rPr lang="ja-JP" altLang="en-US" sz="1100" dirty="0" smtClean="0"/>
              <a:t>が小さいときは粗くなり、</a:t>
            </a:r>
            <a:r>
              <a:rPr lang="en-US" altLang="ja-JP" sz="1100" dirty="0" smtClean="0"/>
              <a:t>λ</a:t>
            </a:r>
            <a:r>
              <a:rPr lang="ja-JP" altLang="en-US" sz="1100" dirty="0" smtClean="0"/>
              <a:t>が大きいときは滑らかになる</a:t>
            </a:r>
            <a:endParaRPr lang="en-US" altLang="ja-JP" sz="1100" dirty="0" smtClean="0"/>
          </a:p>
          <a:p>
            <a:pPr lvl="2" algn="l"/>
            <a:r>
              <a:rPr lang="ja-JP" altLang="en-US" sz="1100" dirty="0" smtClean="0"/>
              <a:t>使用関数は、</a:t>
            </a:r>
            <a:r>
              <a:rPr lang="en-US" altLang="ja-JP" sz="1100" dirty="0" err="1" smtClean="0"/>
              <a:t>smooth.spline</a:t>
            </a:r>
            <a:r>
              <a:rPr lang="ja-JP" altLang="en-US" sz="1100" dirty="0" smtClean="0"/>
              <a:t>関数で、返り値はリストで、</a:t>
            </a:r>
            <a:r>
              <a:rPr lang="en-US" altLang="ja-JP" sz="1100" dirty="0" smtClean="0"/>
              <a:t>x</a:t>
            </a:r>
            <a:r>
              <a:rPr lang="ja-JP" altLang="en-US" sz="1100" dirty="0" err="1" smtClean="0"/>
              <a:t>には</a:t>
            </a:r>
            <a:r>
              <a:rPr lang="ja-JP" altLang="en-US" sz="1100" dirty="0" smtClean="0"/>
              <a:t>データの重複のない値、</a:t>
            </a:r>
            <a:r>
              <a:rPr lang="en-US" altLang="ja-JP" sz="1100" dirty="0" smtClean="0"/>
              <a:t>y</a:t>
            </a:r>
            <a:r>
              <a:rPr lang="ja-JP" altLang="en-US" sz="1100" dirty="0" err="1" smtClean="0"/>
              <a:t>には</a:t>
            </a:r>
            <a:r>
              <a:rPr lang="ja-JP" altLang="en-US" sz="1100" dirty="0" smtClean="0"/>
              <a:t>それに対応する適合値、</a:t>
            </a:r>
            <a:r>
              <a:rPr lang="en-US" altLang="ja-JP" sz="1100" dirty="0" err="1" smtClean="0"/>
              <a:t>df</a:t>
            </a:r>
            <a:r>
              <a:rPr lang="ja-JP" altLang="en-US" sz="1100" dirty="0" err="1" smtClean="0"/>
              <a:t>には</a:t>
            </a:r>
            <a:r>
              <a:rPr lang="ja-JP" altLang="en-US" sz="1100" dirty="0" smtClean="0"/>
              <a:t>使用した自由度を持つ</a:t>
            </a:r>
            <a:endParaRPr lang="en-US" altLang="ja-JP" sz="1100" dirty="0" smtClean="0"/>
          </a:p>
          <a:p>
            <a:endParaRPr kumimoji="1" lang="ja-JP" altLang="en-US" dirty="0"/>
          </a:p>
        </p:txBody>
      </p:sp>
      <p:sp>
        <p:nvSpPr>
          <p:cNvPr id="4" name="正方形/長方形 3"/>
          <p:cNvSpPr/>
          <p:nvPr/>
        </p:nvSpPr>
        <p:spPr>
          <a:xfrm>
            <a:off x="827088" y="3239908"/>
            <a:ext cx="7862887" cy="182880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data(diamonds)</a:t>
            </a: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異なる自由度に対して適合させる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自由度は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より大きくないといけない</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また、データ</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x</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の重複のない値の個数よりも小さくなければならない</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diaSpline1</a:t>
            </a:r>
            <a:r>
              <a:rPr kumimoji="1" lang="en-US" altLang="ja-JP" sz="1100" dirty="0">
                <a:solidFill>
                  <a:schemeClr val="bg1"/>
                </a:solidFill>
                <a:latin typeface="EYInterstate Light" panose="02000506000000020004" pitchFamily="2" charset="0"/>
                <a:ea typeface="ＭＳ Ｐゴシック" panose="020B0600070205080204" pitchFamily="50" charset="-128"/>
              </a:rPr>
              <a:t>&lt;-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smooth.spline</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diamonds$carat,y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diamonds$price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diaSpline2</a:t>
            </a:r>
            <a:r>
              <a:rPr kumimoji="1" lang="en-US" altLang="ja-JP" sz="1100" dirty="0">
                <a:solidFill>
                  <a:schemeClr val="bg1"/>
                </a:solidFill>
                <a:latin typeface="EYInterstate Light" panose="02000506000000020004" pitchFamily="2" charset="0"/>
                <a:ea typeface="ＭＳ Ｐゴシック" panose="020B0600070205080204" pitchFamily="50" charset="-128"/>
              </a:rPr>
              <a:t>&lt;-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smooth.spline</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diamonds$carat,y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diamonds$price</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100" dirty="0">
                <a:solidFill>
                  <a:schemeClr val="bg1"/>
                </a:solidFill>
                <a:latin typeface="EYInterstate Light" panose="02000506000000020004" pitchFamily="2" charset="0"/>
                <a:ea typeface="ＭＳ Ｐゴシック" panose="020B0600070205080204" pitchFamily="50" charset="-128"/>
              </a:rPr>
              <a:t>=2)</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diaSpline3</a:t>
            </a:r>
            <a:r>
              <a:rPr kumimoji="1" lang="en-US" altLang="ja-JP" sz="1100" dirty="0">
                <a:solidFill>
                  <a:schemeClr val="bg1"/>
                </a:solidFill>
                <a:latin typeface="EYInterstate Light" panose="02000506000000020004" pitchFamily="2" charset="0"/>
                <a:ea typeface="ＭＳ Ｐゴシック" panose="020B0600070205080204" pitchFamily="50" charset="-128"/>
              </a:rPr>
              <a:t>&lt;-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smooth.spline</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diamonds$carat,y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diamonds$price</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100" dirty="0">
                <a:solidFill>
                  <a:schemeClr val="bg1"/>
                </a:solidFill>
                <a:latin typeface="EYInterstate Light" panose="02000506000000020004" pitchFamily="2" charset="0"/>
                <a:ea typeface="ＭＳ Ｐゴシック" panose="020B0600070205080204" pitchFamily="50" charset="-128"/>
              </a:rPr>
              <a:t>=10)</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diaSpline4</a:t>
            </a:r>
            <a:r>
              <a:rPr kumimoji="1" lang="en-US" altLang="ja-JP" sz="1100" dirty="0">
                <a:solidFill>
                  <a:schemeClr val="bg1"/>
                </a:solidFill>
                <a:latin typeface="EYInterstate Light" panose="02000506000000020004" pitchFamily="2" charset="0"/>
                <a:ea typeface="ＭＳ Ｐゴシック" panose="020B0600070205080204" pitchFamily="50" charset="-128"/>
              </a:rPr>
              <a:t>&lt;-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smooth.spline</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diamonds$carat,y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diamonds$price</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100" dirty="0">
                <a:solidFill>
                  <a:schemeClr val="bg1"/>
                </a:solidFill>
                <a:latin typeface="EYInterstate Light" panose="02000506000000020004" pitchFamily="2" charset="0"/>
                <a:ea typeface="ＭＳ Ｐゴシック" panose="020B0600070205080204" pitchFamily="50" charset="-128"/>
              </a:rPr>
              <a:t>=20)</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diaSpline5</a:t>
            </a:r>
            <a:r>
              <a:rPr kumimoji="1" lang="en-US" altLang="ja-JP" sz="1100" dirty="0">
                <a:solidFill>
                  <a:schemeClr val="bg1"/>
                </a:solidFill>
                <a:latin typeface="EYInterstate Light" panose="02000506000000020004" pitchFamily="2" charset="0"/>
                <a:ea typeface="ＭＳ Ｐゴシック" panose="020B0600070205080204" pitchFamily="50" charset="-128"/>
              </a:rPr>
              <a:t>&lt;-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smooth.spline</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diamonds$carat,y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diamonds$price</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100" dirty="0">
                <a:solidFill>
                  <a:schemeClr val="bg1"/>
                </a:solidFill>
                <a:latin typeface="EYInterstate Light" panose="02000506000000020004" pitchFamily="2" charset="0"/>
                <a:ea typeface="ＭＳ Ｐゴシック" panose="020B0600070205080204" pitchFamily="50" charset="-128"/>
              </a:rPr>
              <a:t>=50)</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diaSpline6</a:t>
            </a:r>
            <a:r>
              <a:rPr kumimoji="1" lang="en-US" altLang="ja-JP" sz="1100" dirty="0">
                <a:solidFill>
                  <a:schemeClr val="bg1"/>
                </a:solidFill>
                <a:latin typeface="EYInterstate Light" panose="02000506000000020004" pitchFamily="2" charset="0"/>
                <a:ea typeface="ＭＳ Ｐゴシック" panose="020B0600070205080204" pitchFamily="50" charset="-128"/>
              </a:rPr>
              <a:t>&lt;-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smooth.spline</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diamonds$carat,y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diamonds$price</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100" dirty="0">
                <a:solidFill>
                  <a:schemeClr val="bg1"/>
                </a:solidFill>
                <a:latin typeface="EYInterstate Light" panose="02000506000000020004" pitchFamily="2" charset="0"/>
                <a:ea typeface="ＭＳ Ｐゴシック" panose="020B0600070205080204" pitchFamily="50" charset="-128"/>
              </a:rPr>
              <a:t>=100)</a:t>
            </a: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759325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60"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20.2</a:t>
            </a:r>
            <a:r>
              <a:rPr lang="ja-JP" altLang="en-US" dirty="0" smtClean="0"/>
              <a:t> 非線形モデル</a:t>
            </a:r>
            <a:r>
              <a:rPr lang="en-US" altLang="ja-JP" dirty="0"/>
              <a:t/>
            </a:r>
            <a:br>
              <a:rPr lang="en-US" altLang="ja-JP" dirty="0"/>
            </a:br>
            <a:r>
              <a:rPr lang="ja-JP" altLang="en-US" sz="2000" dirty="0" smtClean="0"/>
              <a:t>スプライン</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20.2 </a:t>
            </a:r>
            <a:r>
              <a:rPr lang="ja-JP" altLang="en-US" dirty="0" smtClean="0"/>
              <a:t>スプライン</a:t>
            </a:r>
            <a:endParaRPr lang="en-US" altLang="ja-JP" dirty="0" smtClean="0"/>
          </a:p>
          <a:p>
            <a:endParaRPr kumimoji="1" lang="ja-JP" altLang="en-US" dirty="0"/>
          </a:p>
        </p:txBody>
      </p:sp>
      <p:sp>
        <p:nvSpPr>
          <p:cNvPr id="4" name="正方形/長方形 3"/>
          <p:cNvSpPr/>
          <p:nvPr/>
        </p:nvSpPr>
        <p:spPr>
          <a:xfrm>
            <a:off x="827088" y="1636883"/>
            <a:ext cx="7862887" cy="448769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結果をプロットするためにオブジェクトから情報を抜き出して、</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data.frame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を作成し、</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diamonds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データの通常の散布図上に新しいレイヤーを追加（自由度が小さいほど直線的な適合となり、自由度が大きいほど補完された線となる）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get.spline.info &lt;- function(object)</a:t>
            </a: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data.frame</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object$x,y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object$y</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object$df</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plyr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splineDF</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ldply</a:t>
            </a:r>
            <a:r>
              <a:rPr kumimoji="1" lang="en-US" altLang="ja-JP" sz="1100" dirty="0">
                <a:solidFill>
                  <a:schemeClr val="bg1"/>
                </a:solidFill>
                <a:latin typeface="EYInterstate Light" panose="02000506000000020004" pitchFamily="2" charset="0"/>
                <a:ea typeface="ＭＳ Ｐゴシック" panose="020B0600070205080204" pitchFamily="50" charset="-128"/>
              </a:rPr>
              <a:t>(list(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diaSpline1,diaSpline2,diaSpline3</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diaSpline4,diaSpline5,diaSpline6</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get.spline.info</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head(</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splineDF</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r>
              <a:rPr kumimoji="1" lang="es-ES" altLang="ja-JP" sz="1100" dirty="0">
                <a:solidFill>
                  <a:schemeClr val="bg1"/>
                </a:solidFill>
                <a:latin typeface="EYInterstate Light" panose="02000506000000020004" pitchFamily="2" charset="0"/>
                <a:ea typeface="ＭＳ Ｐゴシック" panose="020B0600070205080204" pitchFamily="50" charset="-128"/>
              </a:rPr>
              <a:t> x        y       </a:t>
            </a:r>
            <a:r>
              <a:rPr kumimoji="1" lang="es-ES" altLang="ja-JP" sz="1100" dirty="0" err="1">
                <a:solidFill>
                  <a:schemeClr val="bg1"/>
                </a:solidFill>
                <a:latin typeface="EYInterstate Light" panose="02000506000000020004" pitchFamily="2" charset="0"/>
                <a:ea typeface="ＭＳ Ｐゴシック" panose="020B0600070205080204" pitchFamily="50" charset="-128"/>
              </a:rPr>
              <a:t>df</a:t>
            </a:r>
            <a:endParaRPr kumimoji="1" lang="es-ES" altLang="ja-JP" sz="1100" dirty="0">
              <a:solidFill>
                <a:schemeClr val="bg1"/>
              </a:solidFill>
              <a:latin typeface="EYInterstate Light" panose="02000506000000020004" pitchFamily="2" charset="0"/>
              <a:ea typeface="ＭＳ Ｐゴシック" panose="020B0600070205080204" pitchFamily="50" charset="-128"/>
            </a:endParaRPr>
          </a:p>
          <a:p>
            <a:r>
              <a:rPr kumimoji="1" lang="es-ES" altLang="ja-JP" sz="1100" dirty="0">
                <a:solidFill>
                  <a:schemeClr val="bg1"/>
                </a:solidFill>
                <a:latin typeface="EYInterstate Light" panose="02000506000000020004" pitchFamily="2" charset="0"/>
                <a:ea typeface="ＭＳ Ｐゴシック" panose="020B0600070205080204" pitchFamily="50" charset="-128"/>
              </a:rPr>
              <a:t>1 0.20 361.9112 101.9053</a:t>
            </a:r>
          </a:p>
          <a:p>
            <a:r>
              <a:rPr kumimoji="1" lang="es-ES" altLang="ja-JP" sz="1100" dirty="0">
                <a:solidFill>
                  <a:schemeClr val="bg1"/>
                </a:solidFill>
                <a:latin typeface="EYInterstate Light" panose="02000506000000020004" pitchFamily="2" charset="0"/>
                <a:ea typeface="ＭＳ Ｐゴシック" panose="020B0600070205080204" pitchFamily="50" charset="-128"/>
              </a:rPr>
              <a:t>2 0.21 397.1761 101.9053</a:t>
            </a:r>
          </a:p>
          <a:p>
            <a:r>
              <a:rPr kumimoji="1" lang="es-ES" altLang="ja-JP" sz="1100" dirty="0">
                <a:solidFill>
                  <a:schemeClr val="bg1"/>
                </a:solidFill>
                <a:latin typeface="EYInterstate Light" panose="02000506000000020004" pitchFamily="2" charset="0"/>
                <a:ea typeface="ＭＳ Ｐゴシック" panose="020B0600070205080204" pitchFamily="50" charset="-128"/>
              </a:rPr>
              <a:t>3 0.22 437.9095 101.9053</a:t>
            </a:r>
          </a:p>
          <a:p>
            <a:r>
              <a:rPr kumimoji="1" lang="es-ES" altLang="ja-JP" sz="1100" dirty="0">
                <a:solidFill>
                  <a:schemeClr val="bg1"/>
                </a:solidFill>
                <a:latin typeface="EYInterstate Light" panose="02000506000000020004" pitchFamily="2" charset="0"/>
                <a:ea typeface="ＭＳ Ｐゴシック" panose="020B0600070205080204" pitchFamily="50" charset="-128"/>
              </a:rPr>
              <a:t>4 0.23 479.9756 101.9053</a:t>
            </a:r>
          </a:p>
          <a:p>
            <a:r>
              <a:rPr kumimoji="1" lang="es-ES" altLang="ja-JP" sz="1100" dirty="0">
                <a:solidFill>
                  <a:schemeClr val="bg1"/>
                </a:solidFill>
                <a:latin typeface="EYInterstate Light" panose="02000506000000020004" pitchFamily="2" charset="0"/>
                <a:ea typeface="ＭＳ Ｐゴシック" panose="020B0600070205080204" pitchFamily="50" charset="-128"/>
              </a:rPr>
              <a:t>5 0.24 517.0467 101.9053</a:t>
            </a:r>
          </a:p>
          <a:p>
            <a:r>
              <a:rPr kumimoji="1" lang="es-ES" altLang="ja-JP" sz="1100" dirty="0">
                <a:solidFill>
                  <a:schemeClr val="bg1"/>
                </a:solidFill>
                <a:latin typeface="EYInterstate Light" panose="02000506000000020004" pitchFamily="2" charset="0"/>
                <a:ea typeface="ＭＳ Ｐゴシック" panose="020B0600070205080204" pitchFamily="50" charset="-128"/>
              </a:rPr>
              <a:t>6 0.25 542.2470 101.9053</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g&lt;-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diamonds,aes</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carat,y</a:t>
            </a:r>
            <a:r>
              <a:rPr kumimoji="1" lang="en-US" altLang="ja-JP" sz="1100" dirty="0">
                <a:solidFill>
                  <a:schemeClr val="bg1"/>
                </a:solidFill>
                <a:latin typeface="EYInterstate Light" panose="02000506000000020004" pitchFamily="2" charset="0"/>
                <a:ea typeface="ＭＳ Ｐゴシック" panose="020B0600070205080204" pitchFamily="50" charset="-128"/>
              </a:rPr>
              <a:t>=price))+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g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geom_line</a:t>
            </a:r>
            <a:r>
              <a:rPr kumimoji="1" lang="en-US" altLang="ja-JP" sz="1100" dirty="0">
                <a:solidFill>
                  <a:schemeClr val="bg1"/>
                </a:solidFill>
                <a:latin typeface="EYInterstate Light" panose="02000506000000020004" pitchFamily="2" charset="0"/>
                <a:ea typeface="ＭＳ Ｐゴシック" panose="020B0600070205080204" pitchFamily="50" charset="-128"/>
              </a:rPr>
              <a:t>(data=</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splineDF</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x,y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y,color</a:t>
            </a:r>
            <a:r>
              <a:rPr kumimoji="1" lang="en-US" altLang="ja-JP" sz="1100" dirty="0">
                <a:solidFill>
                  <a:schemeClr val="bg1"/>
                </a:solidFill>
                <a:latin typeface="EYInterstate Light" panose="02000506000000020004" pitchFamily="2" charset="0"/>
                <a:ea typeface="ＭＳ Ｐゴシック" panose="020B0600070205080204" pitchFamily="50" charset="-128"/>
              </a:rPr>
              <a:t>=factor(round(</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df,0</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group=</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scale_color_discrete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Digrees</a:t>
            </a:r>
            <a:r>
              <a:rPr kumimoji="1" lang="en-US" altLang="ja-JP" sz="1100" dirty="0">
                <a:solidFill>
                  <a:schemeClr val="bg1"/>
                </a:solidFill>
                <a:latin typeface="EYInterstate Light" panose="02000506000000020004" pitchFamily="2" charset="0"/>
                <a:ea typeface="ＭＳ Ｐゴシック" panose="020B0600070205080204" pitchFamily="50" charset="-128"/>
              </a:rPr>
              <a:t> of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nFreedom</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ja-JP" altLang="en-US" sz="1100" dirty="0">
                <a:solidFill>
                  <a:schemeClr val="bg1"/>
                </a:solidFill>
                <a:latin typeface="EYInterstate Light" panose="02000506000000020004" pitchFamily="2" charset="0"/>
                <a:ea typeface="ＭＳ Ｐゴシック" panose="020B0600070205080204" pitchFamily="50" charset="-128"/>
              </a:rPr>
              <a:t>新しいデータに対する予測値を算出するには、本書で言及してきた</a:t>
            </a:r>
            <a:r>
              <a:rPr kumimoji="1" lang="en-US" altLang="ja-JP" sz="1100" dirty="0">
                <a:solidFill>
                  <a:schemeClr val="bg1"/>
                </a:solidFill>
                <a:latin typeface="EYInterstate Light" panose="02000506000000020004" pitchFamily="2" charset="0"/>
                <a:ea typeface="ＭＳ Ｐゴシック" panose="020B0600070205080204" pitchFamily="50" charset="-128"/>
              </a:rPr>
              <a:t>predict ()</a:t>
            </a:r>
            <a:r>
              <a:rPr kumimoji="1" lang="ja-JP" altLang="en-US" sz="1100" dirty="0">
                <a:solidFill>
                  <a:schemeClr val="bg1"/>
                </a:solidFill>
                <a:latin typeface="EYInterstate Light" panose="02000506000000020004" pitchFamily="2" charset="0"/>
                <a:ea typeface="ＭＳ Ｐゴシック" panose="020B0600070205080204" pitchFamily="50" charset="-128"/>
              </a:rPr>
              <a:t>を活用する</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6"/>
          <a:stretch>
            <a:fillRect/>
          </a:stretch>
        </p:blipFill>
        <p:spPr>
          <a:xfrm>
            <a:off x="5892364" y="3403777"/>
            <a:ext cx="2628276" cy="2585330"/>
          </a:xfrm>
          <a:prstGeom prst="rect">
            <a:avLst/>
          </a:prstGeom>
        </p:spPr>
      </p:pic>
    </p:spTree>
    <p:extLst>
      <p:ext uri="{BB962C8B-B14F-4D97-AF65-F5344CB8AC3E}">
        <p14:creationId xmlns:p14="http://schemas.microsoft.com/office/powerpoint/2010/main" val="3583163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505"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20.2</a:t>
            </a:r>
            <a:r>
              <a:rPr lang="ja-JP" altLang="en-US" dirty="0" smtClean="0"/>
              <a:t> 非線形モデル</a:t>
            </a:r>
            <a:r>
              <a:rPr lang="en-US" altLang="ja-JP" dirty="0"/>
              <a:t/>
            </a:r>
            <a:br>
              <a:rPr lang="en-US" altLang="ja-JP" dirty="0"/>
            </a:br>
            <a:r>
              <a:rPr lang="ja-JP" altLang="en-US" sz="2000" dirty="0" smtClean="0"/>
              <a:t>スプライン</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20.2 </a:t>
            </a:r>
            <a:r>
              <a:rPr lang="ja-JP" altLang="en-US" dirty="0" smtClean="0"/>
              <a:t>スプライン</a:t>
            </a:r>
            <a:endParaRPr lang="en-US" altLang="ja-JP" dirty="0" smtClean="0"/>
          </a:p>
          <a:p>
            <a:pPr lvl="1"/>
            <a:r>
              <a:rPr lang="ja-JP" altLang="en-US" dirty="0"/>
              <a:t> 別のタイプのスプラインに</a:t>
            </a:r>
            <a:r>
              <a:rPr lang="en-US" altLang="ja-JP" dirty="0"/>
              <a:t>B-spline</a:t>
            </a:r>
            <a:r>
              <a:rPr lang="ja-JP" altLang="en-US" dirty="0"/>
              <a:t>というものがあるが、オリジナルの予測因子を変換して、新しい予測因子を作成</a:t>
            </a:r>
          </a:p>
          <a:p>
            <a:pPr lvl="1"/>
            <a:r>
              <a:rPr lang="ja-JP" altLang="en-US" dirty="0" smtClean="0"/>
              <a:t>最も</a:t>
            </a:r>
            <a:r>
              <a:rPr lang="ja-JP" altLang="en-US" dirty="0"/>
              <a:t>良い</a:t>
            </a:r>
            <a:r>
              <a:rPr lang="en-US" altLang="ja-JP" dirty="0"/>
              <a:t>B-spline</a:t>
            </a:r>
            <a:r>
              <a:rPr lang="ja-JP" altLang="en-US" dirty="0"/>
              <a:t>は、三次自然スプラインと呼ばれるもので、内部の</a:t>
            </a:r>
            <a:r>
              <a:rPr lang="en-US" altLang="ja-JP" dirty="0"/>
              <a:t>break point</a:t>
            </a:r>
            <a:r>
              <a:rPr lang="ja-JP" altLang="en-US" dirty="0"/>
              <a:t>で滑らかに推移し、入力データの端点を超えた場合に線形の振り舞いをする</a:t>
            </a:r>
          </a:p>
          <a:p>
            <a:pPr lvl="1"/>
            <a:r>
              <a:rPr lang="ja-JP" altLang="en-US" dirty="0"/>
              <a:t>・</a:t>
            </a:r>
            <a:r>
              <a:rPr lang="en-US" altLang="ja-JP" dirty="0"/>
              <a:t>K</a:t>
            </a:r>
            <a:r>
              <a:rPr lang="ja-JP" altLang="en-US" dirty="0"/>
              <a:t>個の</a:t>
            </a:r>
            <a:r>
              <a:rPr lang="en-US" altLang="ja-JP" dirty="0"/>
              <a:t>Break Point (Knot)</a:t>
            </a:r>
            <a:r>
              <a:rPr lang="ja-JP" altLang="en-US" dirty="0"/>
              <a:t>を持つ三次自然スプラインは、</a:t>
            </a:r>
            <a:r>
              <a:rPr lang="en-US" altLang="ja-JP" dirty="0"/>
              <a:t>K</a:t>
            </a:r>
            <a:r>
              <a:rPr lang="ja-JP" altLang="en-US" dirty="0"/>
              <a:t>個の基底関数を作る</a:t>
            </a:r>
          </a:p>
          <a:p>
            <a:pPr lvl="1"/>
            <a:r>
              <a:rPr lang="en-US" altLang="ja-JP" dirty="0" err="1"/>
              <a:t>N1</a:t>
            </a:r>
            <a:r>
              <a:rPr lang="en-US" altLang="ja-JP" dirty="0"/>
              <a:t> (X) =  1, </a:t>
            </a:r>
            <a:r>
              <a:rPr lang="en-US" altLang="ja-JP" dirty="0" err="1"/>
              <a:t>N2</a:t>
            </a:r>
            <a:r>
              <a:rPr lang="en-US" altLang="ja-JP" dirty="0"/>
              <a:t> (X) = X, </a:t>
            </a:r>
            <a:r>
              <a:rPr lang="en-US" altLang="ja-JP" dirty="0" err="1"/>
              <a:t>Nk+2</a:t>
            </a:r>
            <a:r>
              <a:rPr lang="en-US" altLang="ja-JP" dirty="0"/>
              <a:t> = </a:t>
            </a:r>
            <a:r>
              <a:rPr lang="en-US" altLang="ja-JP" dirty="0" err="1"/>
              <a:t>dk</a:t>
            </a:r>
            <a:r>
              <a:rPr lang="en-US" altLang="ja-JP" dirty="0"/>
              <a:t> (X) – </a:t>
            </a:r>
            <a:r>
              <a:rPr lang="en-US" altLang="ja-JP" dirty="0" err="1"/>
              <a:t>dK</a:t>
            </a:r>
            <a:r>
              <a:rPr lang="en-US" altLang="ja-JP" dirty="0"/>
              <a:t>-1 (X), where </a:t>
            </a:r>
            <a:r>
              <a:rPr lang="en-US" altLang="ja-JP" dirty="0" err="1"/>
              <a:t>dk</a:t>
            </a:r>
            <a:r>
              <a:rPr lang="en-US" altLang="ja-JP" dirty="0"/>
              <a:t> (X) =( (X-</a:t>
            </a:r>
            <a:r>
              <a:rPr lang="en-US" altLang="ja-JP" dirty="0" err="1"/>
              <a:t>εk</a:t>
            </a:r>
            <a:r>
              <a:rPr lang="en-US" altLang="ja-JP" dirty="0"/>
              <a:t>)+3 + (X-</a:t>
            </a:r>
            <a:r>
              <a:rPr lang="en-US" altLang="ja-JP" dirty="0" err="1"/>
              <a:t>εK</a:t>
            </a:r>
            <a:r>
              <a:rPr lang="en-US" altLang="ja-JP" dirty="0"/>
              <a:t>)+3 ) / </a:t>
            </a:r>
            <a:r>
              <a:rPr lang="en-US" altLang="ja-JP" dirty="0" err="1"/>
              <a:t>εK</a:t>
            </a:r>
            <a:r>
              <a:rPr lang="en-US" altLang="ja-JP" dirty="0"/>
              <a:t> – </a:t>
            </a:r>
            <a:r>
              <a:rPr lang="en-US" altLang="ja-JP" dirty="0" err="1"/>
              <a:t>εk</a:t>
            </a:r>
            <a:r>
              <a:rPr lang="en-US" altLang="ja-JP" dirty="0"/>
              <a:t> (20.5) and (</a:t>
            </a:r>
            <a:r>
              <a:rPr lang="en-US" altLang="ja-JP" dirty="0" smtClean="0"/>
              <a:t>20.6) ※ ε</a:t>
            </a:r>
            <a:r>
              <a:rPr lang="ja-JP" altLang="en-US" dirty="0"/>
              <a:t>：ノットの位置、</a:t>
            </a:r>
            <a:r>
              <a:rPr lang="en-US" altLang="ja-JP" dirty="0"/>
              <a:t>t: t</a:t>
            </a:r>
            <a:r>
              <a:rPr lang="ja-JP" altLang="en-US" dirty="0"/>
              <a:t>の正数部</a:t>
            </a:r>
          </a:p>
          <a:p>
            <a:pPr lvl="1"/>
            <a:endParaRPr lang="en-US" altLang="ja-JP" dirty="0"/>
          </a:p>
          <a:p>
            <a:endParaRPr lang="en-US" altLang="ja-JP" dirty="0" smtClean="0"/>
          </a:p>
          <a:p>
            <a:endParaRPr kumimoji="1" lang="ja-JP" altLang="en-US" dirty="0"/>
          </a:p>
        </p:txBody>
      </p:sp>
      <p:sp>
        <p:nvSpPr>
          <p:cNvPr id="4" name="正方形/長方形 3"/>
          <p:cNvSpPr/>
          <p:nvPr/>
        </p:nvSpPr>
        <p:spPr>
          <a:xfrm>
            <a:off x="827088" y="3036706"/>
            <a:ext cx="7862887" cy="265289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三次スプライン：</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splines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パッケージの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ns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関数によって適用（引数には、予測因子変数と返値となる新しい変数の数を入力）</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171450" indent="-171450">
              <a:buClr>
                <a:schemeClr val="accent2"/>
              </a:buClr>
              <a:buSzPct val="70000"/>
              <a:buFont typeface="Arial" panose="020B0604020202020204" pitchFamily="34" charset="0"/>
              <a:buChar char="►"/>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B-Spline</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require(splines)</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head(ns(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diamonds$carat,df</a:t>
            </a:r>
            <a:r>
              <a:rPr kumimoji="1" lang="en-US" altLang="ja-JP" sz="1100" dirty="0">
                <a:solidFill>
                  <a:schemeClr val="bg1"/>
                </a:solidFill>
                <a:latin typeface="EYInterstate Light" panose="02000506000000020004" pitchFamily="2" charset="0"/>
                <a:ea typeface="ＭＳ Ｐゴシック" panose="020B0600070205080204" pitchFamily="50" charset="-128"/>
              </a:rPr>
              <a:t>=1))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head(ns(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diamonds$carat,df</a:t>
            </a:r>
            <a:r>
              <a:rPr kumimoji="1" lang="en-US" altLang="ja-JP" sz="1100" dirty="0">
                <a:solidFill>
                  <a:schemeClr val="bg1"/>
                </a:solidFill>
                <a:latin typeface="EYInterstate Light" panose="02000506000000020004" pitchFamily="2" charset="0"/>
                <a:ea typeface="ＭＳ Ｐゴシック" panose="020B0600070205080204" pitchFamily="50" charset="-128"/>
              </a:rPr>
              <a:t>=2))</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head(ns(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diamonds$carat,df</a:t>
            </a:r>
            <a:r>
              <a:rPr kumimoji="1" lang="en-US" altLang="ja-JP" sz="1100" dirty="0">
                <a:solidFill>
                  <a:schemeClr val="bg1"/>
                </a:solidFill>
                <a:latin typeface="EYInterstate Light" panose="02000506000000020004" pitchFamily="2" charset="0"/>
                <a:ea typeface="ＭＳ Ｐゴシック" panose="020B0600070205080204" pitchFamily="50" charset="-128"/>
              </a:rPr>
              <a:t>=3))</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head(ns(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diamonds$carat,df</a:t>
            </a:r>
            <a:r>
              <a:rPr kumimoji="1" lang="en-US" altLang="ja-JP" sz="1100" dirty="0">
                <a:solidFill>
                  <a:schemeClr val="bg1"/>
                </a:solidFill>
                <a:latin typeface="EYInterstate Light" panose="02000506000000020004" pitchFamily="2" charset="0"/>
                <a:ea typeface="ＭＳ Ｐゴシック" panose="020B0600070205080204" pitchFamily="50" charset="-128"/>
              </a:rPr>
              <a:t>=4</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df</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=4</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のみ下記のとおり、例示</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           </a:t>
            </a:r>
            <a:r>
              <a:rPr kumimoji="1" lang="en-US" altLang="ja-JP" sz="1100" dirty="0">
                <a:solidFill>
                  <a:schemeClr val="bg1"/>
                </a:solidFill>
                <a:latin typeface="EYInterstate Light" panose="02000506000000020004" pitchFamily="2" charset="0"/>
                <a:ea typeface="ＭＳ Ｐゴシック" panose="020B0600070205080204" pitchFamily="50" charset="-128"/>
              </a:rPr>
              <a:t>2          3           4</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3.214286e</a:t>
            </a:r>
            <a:r>
              <a:rPr kumimoji="1" lang="en-US" altLang="ja-JP" sz="1100" dirty="0">
                <a:solidFill>
                  <a:schemeClr val="bg1"/>
                </a:solidFill>
                <a:latin typeface="EYInterstate Light" panose="02000506000000020004" pitchFamily="2" charset="0"/>
                <a:ea typeface="ＭＳ Ｐゴシック" panose="020B0600070205080204" pitchFamily="50" charset="-128"/>
              </a:rPr>
              <a:t>-04 -0.04811737 0.10035562 -0.05223825</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[2,]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1.190476e</a:t>
            </a:r>
            <a:r>
              <a:rPr kumimoji="1" lang="en-US" altLang="ja-JP" sz="1100" dirty="0">
                <a:solidFill>
                  <a:schemeClr val="bg1"/>
                </a:solidFill>
                <a:latin typeface="EYInterstate Light" panose="02000506000000020004" pitchFamily="2" charset="0"/>
                <a:ea typeface="ＭＳ Ｐゴシック" panose="020B0600070205080204" pitchFamily="50" charset="-128"/>
              </a:rPr>
              <a:t>-05 -0.01611797 0.03361632 -0.01749835</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[3,]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3.214286e</a:t>
            </a:r>
            <a:r>
              <a:rPr kumimoji="1" lang="en-US" altLang="ja-JP" sz="1100" dirty="0">
                <a:solidFill>
                  <a:schemeClr val="bg1"/>
                </a:solidFill>
                <a:latin typeface="EYInterstate Light" panose="02000506000000020004" pitchFamily="2" charset="0"/>
                <a:ea typeface="ＭＳ Ｐゴシック" panose="020B0600070205080204" pitchFamily="50" charset="-128"/>
              </a:rPr>
              <a:t>-04 -0.04811737 0.10035562 -0.05223825</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[4,]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8.678571e</a:t>
            </a:r>
            <a:r>
              <a:rPr kumimoji="1" lang="en-US" altLang="ja-JP" sz="1100" dirty="0">
                <a:solidFill>
                  <a:schemeClr val="bg1"/>
                </a:solidFill>
                <a:latin typeface="EYInterstate Light" panose="02000506000000020004" pitchFamily="2" charset="0"/>
                <a:ea typeface="ＭＳ Ｐゴシック" panose="020B0600070205080204" pitchFamily="50" charset="-128"/>
              </a:rPr>
              <a:t>-03 -0.13796549 0.28774667 -0.14978118</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[5,]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1.584524e</a:t>
            </a:r>
            <a:r>
              <a:rPr kumimoji="1" lang="en-US" altLang="ja-JP" sz="1100" dirty="0">
                <a:solidFill>
                  <a:schemeClr val="bg1"/>
                </a:solidFill>
                <a:latin typeface="EYInterstate Light" panose="02000506000000020004" pitchFamily="2" charset="0"/>
                <a:ea typeface="ＭＳ Ｐゴシック" panose="020B0600070205080204" pitchFamily="50" charset="-128"/>
              </a:rPr>
              <a:t>-02 -0.16428790 0.34264579 -0.17835789</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[6,]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7.619048e</a:t>
            </a:r>
            <a:r>
              <a:rPr kumimoji="1" lang="en-US" altLang="ja-JP" sz="1100" dirty="0">
                <a:solidFill>
                  <a:schemeClr val="bg1"/>
                </a:solidFill>
                <a:latin typeface="EYInterstate Light" panose="02000506000000020004" pitchFamily="2" charset="0"/>
                <a:ea typeface="ＭＳ Ｐゴシック" panose="020B0600070205080204" pitchFamily="50" charset="-128"/>
              </a:rPr>
              <a:t>-04 -0.06388053 0.13323194 -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0.06935141</a:t>
            </a:r>
          </a:p>
        </p:txBody>
      </p:sp>
    </p:spTree>
    <p:extLst>
      <p:ext uri="{BB962C8B-B14F-4D97-AF65-F5344CB8AC3E}">
        <p14:creationId xmlns:p14="http://schemas.microsoft.com/office/powerpoint/2010/main" val="2058121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526"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20.2</a:t>
            </a:r>
            <a:r>
              <a:rPr lang="ja-JP" altLang="en-US" dirty="0" smtClean="0"/>
              <a:t> 非線形モデル</a:t>
            </a:r>
            <a:r>
              <a:rPr lang="en-US" altLang="ja-JP" dirty="0"/>
              <a:t/>
            </a:r>
            <a:br>
              <a:rPr lang="en-US" altLang="ja-JP" dirty="0"/>
            </a:br>
            <a:r>
              <a:rPr lang="ja-JP" altLang="en-US" sz="2000" dirty="0" smtClean="0"/>
              <a:t>スプライン</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20.2 </a:t>
            </a:r>
            <a:r>
              <a:rPr lang="ja-JP" altLang="en-US" dirty="0" smtClean="0"/>
              <a:t>スプライン</a:t>
            </a:r>
            <a:endParaRPr lang="en-US" altLang="ja-JP" dirty="0" smtClean="0"/>
          </a:p>
          <a:p>
            <a:pPr lvl="1"/>
            <a:r>
              <a:rPr lang="ja-JP" altLang="en-US" dirty="0"/>
              <a:t> </a:t>
            </a:r>
            <a:r>
              <a:rPr lang="ja-JP" altLang="en-US" dirty="0" smtClean="0"/>
              <a:t>新規予測因子は、どのモデルの予測因子としても通常とおりに活用が可能</a:t>
            </a:r>
            <a:endParaRPr lang="en-US" altLang="ja-JP" dirty="0" smtClean="0"/>
          </a:p>
          <a:p>
            <a:pPr lvl="1"/>
            <a:r>
              <a:rPr lang="ja-JP" altLang="en-US" dirty="0" smtClean="0"/>
              <a:t>ノットが多いほど内挿の多い適合となり、データ上の三次自然スプラインの結果のプロットも用意</a:t>
            </a:r>
            <a:endParaRPr lang="en-US" altLang="ja-JP" dirty="0"/>
          </a:p>
          <a:p>
            <a:endParaRPr lang="en-US" altLang="ja-JP" dirty="0" smtClean="0"/>
          </a:p>
          <a:p>
            <a:pPr marL="0" indent="0">
              <a:buNone/>
            </a:pPr>
            <a:endParaRPr kumimoji="1" lang="ja-JP" altLang="en-US" dirty="0"/>
          </a:p>
        </p:txBody>
      </p:sp>
      <p:sp>
        <p:nvSpPr>
          <p:cNvPr id="4" name="正方形/長方形 3"/>
          <p:cNvSpPr/>
          <p:nvPr/>
        </p:nvSpPr>
        <p:spPr>
          <a:xfrm>
            <a:off x="827088" y="2291635"/>
            <a:ext cx="7862887" cy="3832939"/>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B-Spline</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diamonds,aes</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carat,y</a:t>
            </a:r>
            <a:r>
              <a:rPr kumimoji="1" lang="en-US" altLang="ja-JP" sz="1100" dirty="0">
                <a:solidFill>
                  <a:schemeClr val="bg1"/>
                </a:solidFill>
                <a:latin typeface="EYInterstate Light" panose="02000506000000020004" pitchFamily="2" charset="0"/>
                <a:ea typeface="ＭＳ Ｐゴシック" panose="020B0600070205080204" pitchFamily="50" charset="-128"/>
              </a:rPr>
              <a:t>=price))+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g+stat_smooth</a:t>
            </a:r>
            <a:r>
              <a:rPr kumimoji="1" lang="en-US" altLang="ja-JP" sz="1100" dirty="0">
                <a:solidFill>
                  <a:schemeClr val="bg1"/>
                </a:solidFill>
                <a:latin typeface="EYInterstate Light" panose="02000506000000020004" pitchFamily="2" charset="0"/>
                <a:ea typeface="ＭＳ Ｐゴシック" panose="020B0600070205080204" pitchFamily="50" charset="-128"/>
              </a:rPr>
              <a:t>(method="</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lm",formula</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y~ns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x,6</a:t>
            </a:r>
            <a:r>
              <a:rPr kumimoji="1" lang="en-US" altLang="ja-JP" sz="1100" dirty="0">
                <a:solidFill>
                  <a:schemeClr val="bg1"/>
                </a:solidFill>
                <a:latin typeface="EYInterstate Light" panose="02000506000000020004" pitchFamily="2" charset="0"/>
                <a:ea typeface="ＭＳ Ｐゴシック" panose="020B0600070205080204" pitchFamily="50" charset="-128"/>
              </a:rPr>
              <a:t>),color="blue")</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g+stat_smooth</a:t>
            </a:r>
            <a:r>
              <a:rPr kumimoji="1" lang="en-US" altLang="ja-JP" sz="1100" dirty="0">
                <a:solidFill>
                  <a:schemeClr val="bg1"/>
                </a:solidFill>
                <a:latin typeface="EYInterstate Light" panose="02000506000000020004" pitchFamily="2" charset="0"/>
                <a:ea typeface="ＭＳ Ｐゴシック" panose="020B0600070205080204" pitchFamily="50" charset="-128"/>
              </a:rPr>
              <a:t>(method="</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lm",formula</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y~ns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x,3</a:t>
            </a:r>
            <a:r>
              <a:rPr kumimoji="1" lang="en-US" altLang="ja-JP" sz="1100" dirty="0">
                <a:solidFill>
                  <a:schemeClr val="bg1"/>
                </a:solidFill>
                <a:latin typeface="EYInterstate Light" panose="02000506000000020004" pitchFamily="2" charset="0"/>
                <a:ea typeface="ＭＳ Ｐゴシック" panose="020B0600070205080204" pitchFamily="50" charset="-128"/>
              </a:rPr>
              <a:t>),color="blue")</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左</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6 knot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のとき、右</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3 knot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のとき</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6"/>
          <a:stretch>
            <a:fillRect/>
          </a:stretch>
        </p:blipFill>
        <p:spPr>
          <a:xfrm>
            <a:off x="1952822" y="3644102"/>
            <a:ext cx="2370822" cy="2378872"/>
          </a:xfrm>
          <a:prstGeom prst="rect">
            <a:avLst/>
          </a:prstGeom>
        </p:spPr>
      </p:pic>
      <p:pic>
        <p:nvPicPr>
          <p:cNvPr id="6" name="図 5"/>
          <p:cNvPicPr>
            <a:picLocks noChangeAspect="1"/>
          </p:cNvPicPr>
          <p:nvPr/>
        </p:nvPicPr>
        <p:blipFill>
          <a:blip r:embed="rId7"/>
          <a:stretch>
            <a:fillRect/>
          </a:stretch>
        </p:blipFill>
        <p:spPr>
          <a:xfrm>
            <a:off x="4831531" y="3644102"/>
            <a:ext cx="2466628" cy="2475004"/>
          </a:xfrm>
          <a:prstGeom prst="rect">
            <a:avLst/>
          </a:prstGeom>
        </p:spPr>
      </p:pic>
    </p:spTree>
    <p:extLst>
      <p:ext uri="{BB962C8B-B14F-4D97-AF65-F5344CB8AC3E}">
        <p14:creationId xmlns:p14="http://schemas.microsoft.com/office/powerpoint/2010/main" val="421043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572"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20.3</a:t>
            </a:r>
            <a:r>
              <a:rPr lang="ja-JP" altLang="en-US" dirty="0" smtClean="0"/>
              <a:t> 非線形モデル</a:t>
            </a:r>
            <a:r>
              <a:rPr lang="en-US" altLang="ja-JP" dirty="0"/>
              <a:t/>
            </a:r>
            <a:br>
              <a:rPr lang="en-US" altLang="ja-JP" dirty="0"/>
            </a:br>
            <a:r>
              <a:rPr lang="ja-JP" altLang="en-US" sz="2000" dirty="0" smtClean="0"/>
              <a:t>一般化加法モデル</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20.3 </a:t>
            </a:r>
            <a:r>
              <a:rPr lang="ja-JP" altLang="en-US" dirty="0" smtClean="0"/>
              <a:t>一般化加法モデル</a:t>
            </a:r>
            <a:r>
              <a:rPr lang="en-US" altLang="ja-JP" dirty="0" smtClean="0"/>
              <a:t>(GAM)</a:t>
            </a:r>
          </a:p>
          <a:p>
            <a:pPr lvl="1"/>
            <a:r>
              <a:rPr lang="en-US" altLang="ja-JP" dirty="0" smtClean="0"/>
              <a:t>GAM</a:t>
            </a:r>
            <a:r>
              <a:rPr lang="ja-JP" altLang="en-US" dirty="0" smtClean="0"/>
              <a:t>は、独立した平準化関数を各予測因子に個別にあてはめを行う</a:t>
            </a:r>
            <a:endParaRPr lang="en-US" altLang="ja-JP" dirty="0" smtClean="0"/>
          </a:p>
          <a:p>
            <a:pPr lvl="1"/>
            <a:r>
              <a:rPr lang="en-US" altLang="ja-JP" dirty="0" smtClean="0"/>
              <a:t>GAM</a:t>
            </a:r>
            <a:r>
              <a:rPr lang="ja-JP" altLang="en-US" dirty="0" smtClean="0"/>
              <a:t>は、一般的であり、回帰が適用可能なさまざまな場面に適用ができる。応答変数は、連続・二値・カウントなどの場合で適用が可能</a:t>
            </a:r>
            <a:endParaRPr lang="en-US" altLang="ja-JP" dirty="0" smtClean="0"/>
          </a:p>
          <a:p>
            <a:pPr lvl="1"/>
            <a:r>
              <a:rPr lang="en-US" altLang="ja-JP" dirty="0" smtClean="0"/>
              <a:t>E (Y | </a:t>
            </a:r>
            <a:r>
              <a:rPr lang="en-US" altLang="ja-JP" dirty="0" err="1" smtClean="0"/>
              <a:t>X</a:t>
            </a:r>
            <a:r>
              <a:rPr lang="en-US" altLang="ja-JP" baseline="-25000" dirty="0" err="1" smtClean="0"/>
              <a:t>1</a:t>
            </a:r>
            <a:r>
              <a:rPr lang="en-US" altLang="ja-JP" dirty="0" smtClean="0"/>
              <a:t>, </a:t>
            </a:r>
            <a:r>
              <a:rPr lang="en-US" altLang="ja-JP" dirty="0" err="1" smtClean="0"/>
              <a:t>X</a:t>
            </a:r>
            <a:r>
              <a:rPr lang="en-US" altLang="ja-JP" baseline="-25000" dirty="0" err="1" smtClean="0"/>
              <a:t>2</a:t>
            </a:r>
            <a:r>
              <a:rPr lang="en-US" altLang="ja-JP" dirty="0" smtClean="0"/>
              <a:t>, …, </a:t>
            </a:r>
            <a:r>
              <a:rPr lang="en-US" altLang="ja-JP" dirty="0" err="1" smtClean="0"/>
              <a:t>X</a:t>
            </a:r>
            <a:r>
              <a:rPr lang="en-US" altLang="ja-JP" baseline="-25000" dirty="0" err="1" smtClean="0"/>
              <a:t>p</a:t>
            </a:r>
            <a:r>
              <a:rPr lang="en-US" altLang="ja-JP" dirty="0" smtClean="0"/>
              <a:t> ) = α + </a:t>
            </a:r>
            <a:r>
              <a:rPr lang="en-US" altLang="ja-JP" dirty="0" err="1" smtClean="0"/>
              <a:t>f</a:t>
            </a:r>
            <a:r>
              <a:rPr lang="en-US" altLang="ja-JP" baseline="-25000" dirty="0" err="1" smtClean="0"/>
              <a:t>1</a:t>
            </a:r>
            <a:r>
              <a:rPr lang="en-US" altLang="ja-JP" dirty="0" smtClean="0"/>
              <a:t>(</a:t>
            </a:r>
            <a:r>
              <a:rPr lang="en-US" altLang="ja-JP" dirty="0" err="1" smtClean="0"/>
              <a:t>X</a:t>
            </a:r>
            <a:r>
              <a:rPr lang="en-US" altLang="ja-JP" baseline="-25000" dirty="0" err="1" smtClean="0"/>
              <a:t>1</a:t>
            </a:r>
            <a:r>
              <a:rPr lang="en-US" altLang="ja-JP" dirty="0" smtClean="0"/>
              <a:t>) + </a:t>
            </a:r>
            <a:r>
              <a:rPr lang="en-US" altLang="ja-JP" dirty="0" err="1" smtClean="0"/>
              <a:t>f</a:t>
            </a:r>
            <a:r>
              <a:rPr lang="en-US" altLang="ja-JP" baseline="-25000" dirty="0" err="1" smtClean="0"/>
              <a:t>2</a:t>
            </a:r>
            <a:r>
              <a:rPr lang="en-US" altLang="ja-JP" dirty="0" smtClean="0"/>
              <a:t> (</a:t>
            </a:r>
            <a:r>
              <a:rPr lang="en-US" altLang="ja-JP" dirty="0" err="1" smtClean="0"/>
              <a:t>X</a:t>
            </a:r>
            <a:r>
              <a:rPr lang="en-US" altLang="ja-JP" baseline="-25000" dirty="0" err="1" smtClean="0"/>
              <a:t>2</a:t>
            </a:r>
            <a:r>
              <a:rPr lang="en-US" altLang="ja-JP" dirty="0" smtClean="0"/>
              <a:t>) + </a:t>
            </a:r>
            <a:r>
              <a:rPr lang="en-US" altLang="ja-JP" dirty="0" err="1" smtClean="0"/>
              <a:t>f</a:t>
            </a:r>
            <a:r>
              <a:rPr lang="en-US" altLang="ja-JP" baseline="-25000" dirty="0" err="1" smtClean="0"/>
              <a:t>p</a:t>
            </a:r>
            <a:r>
              <a:rPr lang="en-US" altLang="ja-JP" baseline="-25000" dirty="0" smtClean="0"/>
              <a:t> </a:t>
            </a:r>
            <a:r>
              <a:rPr lang="en-US" altLang="ja-JP" dirty="0" smtClean="0"/>
              <a:t>(</a:t>
            </a:r>
            <a:r>
              <a:rPr lang="en-US" altLang="ja-JP" dirty="0" err="1" smtClean="0"/>
              <a:t>X</a:t>
            </a:r>
            <a:r>
              <a:rPr lang="en-US" altLang="ja-JP" baseline="-25000" dirty="0" err="1" smtClean="0"/>
              <a:t>p</a:t>
            </a:r>
            <a:r>
              <a:rPr lang="en-US" altLang="ja-JP" dirty="0" smtClean="0"/>
              <a:t>)… (20.7), where X</a:t>
            </a:r>
            <a:r>
              <a:rPr lang="en-US" altLang="ja-JP" baseline="-25000" dirty="0" smtClean="0"/>
              <a:t>i</a:t>
            </a:r>
            <a:r>
              <a:rPr lang="en-US" altLang="ja-JP" dirty="0" smtClean="0"/>
              <a:t>: </a:t>
            </a:r>
            <a:r>
              <a:rPr lang="ja-JP" altLang="en-US" dirty="0" smtClean="0"/>
              <a:t>予測因子、 </a:t>
            </a:r>
            <a:r>
              <a:rPr lang="en-US" altLang="ja-JP" dirty="0" smtClean="0"/>
              <a:t>f</a:t>
            </a:r>
            <a:r>
              <a:rPr lang="en-US" altLang="ja-JP" baseline="-25000" dirty="0" smtClean="0"/>
              <a:t>i</a:t>
            </a:r>
            <a:r>
              <a:rPr lang="en-US" altLang="ja-JP" dirty="0" smtClean="0"/>
              <a:t>: </a:t>
            </a:r>
            <a:r>
              <a:rPr lang="ja-JP" altLang="en-US" dirty="0" smtClean="0"/>
              <a:t>平準化関数</a:t>
            </a:r>
            <a:endParaRPr lang="en-US" altLang="ja-JP" dirty="0" smtClean="0"/>
          </a:p>
          <a:p>
            <a:pPr lvl="1"/>
            <a:r>
              <a:rPr lang="en-US" altLang="ja-JP" dirty="0" err="1"/>
              <a:t>m</a:t>
            </a:r>
            <a:r>
              <a:rPr lang="en-US" altLang="ja-JP" dirty="0" err="1" smtClean="0"/>
              <a:t>gcv</a:t>
            </a:r>
            <a:r>
              <a:rPr lang="ja-JP" altLang="en-US" dirty="0" smtClean="0"/>
              <a:t>パッケージは、</a:t>
            </a:r>
            <a:r>
              <a:rPr lang="en-US" altLang="ja-JP" dirty="0" err="1" smtClean="0"/>
              <a:t>glm</a:t>
            </a:r>
            <a:r>
              <a:rPr lang="ja-JP" altLang="en-US" dirty="0" smtClean="0"/>
              <a:t>と非常に似た</a:t>
            </a:r>
            <a:r>
              <a:rPr lang="en-US" altLang="ja-JP" dirty="0" smtClean="0"/>
              <a:t>syntax</a:t>
            </a:r>
            <a:r>
              <a:rPr lang="ja-JP" altLang="en-US" dirty="0" smtClean="0"/>
              <a:t>で</a:t>
            </a:r>
            <a:r>
              <a:rPr lang="en-US" altLang="ja-JP" dirty="0" smtClean="0"/>
              <a:t>GAM</a:t>
            </a:r>
            <a:r>
              <a:rPr lang="ja-JP" altLang="en-US" dirty="0" smtClean="0"/>
              <a:t>を適用できる</a:t>
            </a:r>
            <a:endParaRPr lang="en-US" altLang="ja-JP" dirty="0" smtClean="0"/>
          </a:p>
          <a:p>
            <a:pPr lvl="1"/>
            <a:r>
              <a:rPr lang="en-US" altLang="ja-JP" dirty="0" smtClean="0"/>
              <a:t>Dataset: </a:t>
            </a:r>
            <a:r>
              <a:rPr lang="en-US" altLang="ja-JP" dirty="0" smtClean="0">
                <a:hlinkClick r:id="rId6"/>
              </a:rPr>
              <a:t>http://archive.ics.uci.edu/ml/datasets/Statlog+(German+Credit+Data)</a:t>
            </a:r>
            <a:endParaRPr lang="en-US" altLang="ja-JP" dirty="0" smtClean="0"/>
          </a:p>
          <a:p>
            <a:pPr lvl="2"/>
            <a:r>
              <a:rPr lang="ja-JP" altLang="en-US" sz="1100" dirty="0" smtClean="0"/>
              <a:t>スペースで区切られたテキストファイルで、ヘッダーなし、カテゴリカルデータはコード化</a:t>
            </a:r>
            <a:endParaRPr lang="en-US" altLang="ja-JP" sz="1100" dirty="0" smtClean="0"/>
          </a:p>
          <a:p>
            <a:pPr marL="0" indent="0">
              <a:buNone/>
            </a:pPr>
            <a:endParaRPr kumimoji="1" lang="ja-JP" altLang="en-US" dirty="0"/>
          </a:p>
        </p:txBody>
      </p:sp>
      <p:sp>
        <p:nvSpPr>
          <p:cNvPr id="4" name="正方形/長方形 3"/>
          <p:cNvSpPr/>
          <p:nvPr/>
        </p:nvSpPr>
        <p:spPr>
          <a:xfrm>
            <a:off x="827088" y="3290887"/>
            <a:ext cx="7862887" cy="283368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GAM Model</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20.3 GAM (Generalized Additive Model)</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creation of column vector</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creditNames</a:t>
            </a:r>
            <a:r>
              <a:rPr kumimoji="1" lang="en-US" altLang="ja-JP" sz="1100" dirty="0">
                <a:solidFill>
                  <a:schemeClr val="bg1"/>
                </a:solidFill>
                <a:latin typeface="EYInterstate Light" panose="02000506000000020004" pitchFamily="2" charset="0"/>
                <a:ea typeface="ＭＳ Ｐゴシック" panose="020B0600070205080204" pitchFamily="50" charset="-128"/>
              </a:rPr>
              <a:t> &lt;- c("Checking","Duration","</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CreditHistory</a:t>
            </a:r>
            <a:r>
              <a:rPr kumimoji="1" lang="en-US" altLang="ja-JP" sz="1100" dirty="0">
                <a:solidFill>
                  <a:schemeClr val="bg1"/>
                </a:solidFill>
                <a:latin typeface="EYInterstate Light" panose="02000506000000020004" pitchFamily="2" charset="0"/>
                <a:ea typeface="ＭＳ Ｐゴシック" panose="020B0600070205080204" pitchFamily="50" charset="-128"/>
              </a:rPr>
              <a:t>","Purpose",</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CreditAmount</a:t>
            </a:r>
            <a:r>
              <a:rPr kumimoji="1" lang="en-US" altLang="ja-JP" sz="1100" dirty="0">
                <a:solidFill>
                  <a:schemeClr val="bg1"/>
                </a:solidFill>
                <a:latin typeface="EYInterstate Light" panose="02000506000000020004" pitchFamily="2" charset="0"/>
                <a:ea typeface="ＭＳ Ｐゴシック" panose="020B0600070205080204" pitchFamily="50" charset="-128"/>
              </a:rPr>
              <a:t>","Savings","Employment","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InstallmentRate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GenderMartal</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OtherDebtors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YearsAtResidence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RealEstate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"Age","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OtherInstallment</a:t>
            </a:r>
            <a:r>
              <a:rPr kumimoji="1" lang="en-US" altLang="ja-JP" sz="1100" dirty="0">
                <a:solidFill>
                  <a:schemeClr val="bg1"/>
                </a:solidFill>
                <a:latin typeface="EYInterstate Light" panose="02000506000000020004" pitchFamily="2" charset="0"/>
                <a:ea typeface="ＭＳ Ｐゴシック" panose="020B0600070205080204" pitchFamily="50" charset="-128"/>
              </a:rPr>
              <a:t>","Housing","</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ExistingCredits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"Job","</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NumLiable</a:t>
            </a:r>
            <a:r>
              <a:rPr kumimoji="1" lang="en-US" altLang="ja-JP" sz="1100" dirty="0">
                <a:solidFill>
                  <a:schemeClr val="bg1"/>
                </a:solidFill>
                <a:latin typeface="EYInterstate Light" panose="02000506000000020004" pitchFamily="2" charset="0"/>
                <a:ea typeface="ＭＳ Ｐゴシック" panose="020B0600070205080204" pitchFamily="50" charset="-128"/>
              </a:rPr>
              <a:t>","Phone","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Foregin</a:t>
            </a:r>
            <a:r>
              <a:rPr kumimoji="1" lang="en-US" altLang="ja-JP" sz="1100" dirty="0">
                <a:solidFill>
                  <a:schemeClr val="bg1"/>
                </a:solidFill>
                <a:latin typeface="EYInterstate Light" panose="02000506000000020004" pitchFamily="2" charset="0"/>
                <a:ea typeface="ＭＳ Ｐゴシック" panose="020B0600070205080204" pitchFamily="50" charset="-128"/>
              </a:rPr>
              <a:t>","Credit")</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read.table</a:t>
            </a:r>
            <a:r>
              <a:rPr kumimoji="1" lang="en-US" altLang="ja-JP" sz="1100" dirty="0">
                <a:solidFill>
                  <a:schemeClr val="bg1"/>
                </a:solidFill>
                <a:latin typeface="EYInterstate Light" panose="02000506000000020004" pitchFamily="2" charset="0"/>
                <a:ea typeface="ＭＳ Ｐゴシック" panose="020B0600070205080204" pitchFamily="50" charset="-128"/>
              </a:rPr>
              <a:t>() to read the file (no header)</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CreditNames</a:t>
            </a:r>
            <a:r>
              <a:rPr kumimoji="1" lang="en-US" altLang="ja-JP" sz="1100" dirty="0">
                <a:solidFill>
                  <a:schemeClr val="bg1"/>
                </a:solidFill>
                <a:latin typeface="EYInterstate Light" panose="02000506000000020004" pitchFamily="2" charset="0"/>
                <a:ea typeface="ＭＳ Ｐゴシック" panose="020B0600070205080204" pitchFamily="50" charset="-128"/>
              </a:rPr>
              <a:t> is to be used for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columnName</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theURL</a:t>
            </a:r>
            <a:r>
              <a:rPr kumimoji="1" lang="en-US" altLang="ja-JP" sz="1100" dirty="0">
                <a:solidFill>
                  <a:schemeClr val="bg1"/>
                </a:solidFill>
                <a:latin typeface="EYInterstate Light" panose="02000506000000020004" pitchFamily="2" charset="0"/>
                <a:ea typeface="ＭＳ Ｐゴシック" panose="020B0600070205080204" pitchFamily="50" charset="-128"/>
              </a:rPr>
              <a:t>&lt;-"http://archive.ics.uci.edu/ml/machine-learning-databases/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statlog</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german</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german.data</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credit&lt;-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read.table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theURL</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sep</a:t>
            </a:r>
            <a:r>
              <a:rPr kumimoji="1" lang="en-US" altLang="ja-JP" sz="1100" dirty="0">
                <a:solidFill>
                  <a:schemeClr val="bg1"/>
                </a:solidFill>
                <a:latin typeface="EYInterstate Light" panose="02000506000000020004" pitchFamily="2" charset="0"/>
                <a:ea typeface="ＭＳ Ｐゴシック" panose="020B0600070205080204" pitchFamily="50" charset="-128"/>
              </a:rPr>
              <a:t>="",header=FALSE,</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col.names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creditNames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stringsAsFactors</a:t>
            </a:r>
            <a:r>
              <a:rPr kumimoji="1" lang="en-US" altLang="ja-JP" sz="1100" dirty="0">
                <a:solidFill>
                  <a:schemeClr val="bg1"/>
                </a:solidFill>
                <a:latin typeface="EYInterstate Light" panose="02000506000000020004" pitchFamily="2" charset="0"/>
                <a:ea typeface="ＭＳ Ｐゴシック" panose="020B0600070205080204" pitchFamily="50" charset="-128"/>
              </a:rPr>
              <a:t> = FALSE)</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798634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94"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20.3</a:t>
            </a:r>
            <a:r>
              <a:rPr lang="ja-JP" altLang="en-US" dirty="0" smtClean="0"/>
              <a:t> 非線形モデル</a:t>
            </a:r>
            <a:r>
              <a:rPr lang="en-US" altLang="ja-JP" dirty="0"/>
              <a:t/>
            </a:r>
            <a:br>
              <a:rPr lang="en-US" altLang="ja-JP" dirty="0"/>
            </a:br>
            <a:r>
              <a:rPr lang="ja-JP" altLang="en-US" sz="2000" dirty="0" smtClean="0"/>
              <a:t>一般化加法モデル</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20.3 </a:t>
            </a:r>
            <a:r>
              <a:rPr lang="ja-JP" altLang="en-US" dirty="0" smtClean="0"/>
              <a:t>一般化加法モデル</a:t>
            </a:r>
            <a:r>
              <a:rPr lang="en-US" altLang="ja-JP" dirty="0" smtClean="0"/>
              <a:t>(GAM)</a:t>
            </a:r>
          </a:p>
        </p:txBody>
      </p:sp>
      <p:sp>
        <p:nvSpPr>
          <p:cNvPr id="4" name="正方形/長方形 3"/>
          <p:cNvSpPr/>
          <p:nvPr/>
        </p:nvSpPr>
        <p:spPr>
          <a:xfrm>
            <a:off x="827088" y="1608839"/>
            <a:ext cx="7862887" cy="350037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GAM Model</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head(credit)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Checking Duration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CreditHistory</a:t>
            </a:r>
            <a:r>
              <a:rPr kumimoji="1" lang="en-US" altLang="ja-JP" sz="1100" dirty="0">
                <a:solidFill>
                  <a:schemeClr val="bg1"/>
                </a:solidFill>
                <a:latin typeface="EYInterstate Light" panose="02000506000000020004" pitchFamily="2" charset="0"/>
                <a:ea typeface="ＭＳ Ｐゴシック" panose="020B0600070205080204" pitchFamily="50" charset="-128"/>
              </a:rPr>
              <a:t> Purpose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CreditAmount</a:t>
            </a:r>
            <a:r>
              <a:rPr kumimoji="1" lang="en-US" altLang="ja-JP" sz="1100" dirty="0">
                <a:solidFill>
                  <a:schemeClr val="bg1"/>
                </a:solidFill>
                <a:latin typeface="EYInterstate Light" panose="02000506000000020004" pitchFamily="2" charset="0"/>
                <a:ea typeface="ＭＳ Ｐゴシック" panose="020B0600070205080204" pitchFamily="50" charset="-128"/>
              </a:rPr>
              <a:t> Savings Employment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InstallmentRate</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GenderMartal</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OtherDebtors</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A11</a:t>
            </a:r>
            <a:r>
              <a:rPr kumimoji="1" lang="en-US" altLang="ja-JP" sz="1100" dirty="0">
                <a:solidFill>
                  <a:schemeClr val="bg1"/>
                </a:solidFill>
                <a:latin typeface="EYInterstate Light" panose="02000506000000020004" pitchFamily="2" charset="0"/>
                <a:ea typeface="ＭＳ Ｐゴシック" panose="020B0600070205080204" pitchFamily="50" charset="-128"/>
              </a:rPr>
              <a:t>        6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A34</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A43</a:t>
            </a:r>
            <a:r>
              <a:rPr kumimoji="1" lang="en-US" altLang="ja-JP" sz="1100" dirty="0">
                <a:solidFill>
                  <a:schemeClr val="bg1"/>
                </a:solidFill>
                <a:latin typeface="EYInterstate Light" panose="02000506000000020004" pitchFamily="2" charset="0"/>
                <a:ea typeface="ＭＳ Ｐゴシック" panose="020B0600070205080204" pitchFamily="50" charset="-128"/>
              </a:rPr>
              <a:t>         1169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A65</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A75</a:t>
            </a:r>
            <a:r>
              <a:rPr kumimoji="1" lang="en-US" altLang="ja-JP" sz="1100" dirty="0">
                <a:solidFill>
                  <a:schemeClr val="bg1"/>
                </a:solidFill>
                <a:latin typeface="EYInterstate Light" panose="02000506000000020004" pitchFamily="2" charset="0"/>
                <a:ea typeface="ＭＳ Ｐゴシック" panose="020B0600070205080204" pitchFamily="50" charset="-128"/>
              </a:rPr>
              <a:t>               4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A93</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A101</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2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A12</a:t>
            </a:r>
            <a:r>
              <a:rPr kumimoji="1" lang="en-US" altLang="ja-JP" sz="1100" dirty="0">
                <a:solidFill>
                  <a:schemeClr val="bg1"/>
                </a:solidFill>
                <a:latin typeface="EYInterstate Light" panose="02000506000000020004" pitchFamily="2" charset="0"/>
                <a:ea typeface="ＭＳ Ｐゴシック" panose="020B0600070205080204" pitchFamily="50" charset="-128"/>
              </a:rPr>
              <a:t>       48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A32</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A43</a:t>
            </a:r>
            <a:r>
              <a:rPr kumimoji="1" lang="en-US" altLang="ja-JP" sz="1100" dirty="0">
                <a:solidFill>
                  <a:schemeClr val="bg1"/>
                </a:solidFill>
                <a:latin typeface="EYInterstate Light" panose="02000506000000020004" pitchFamily="2" charset="0"/>
                <a:ea typeface="ＭＳ Ｐゴシック" panose="020B0600070205080204" pitchFamily="50" charset="-128"/>
              </a:rPr>
              <a:t>         5951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A61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A73</a:t>
            </a:r>
            <a:r>
              <a:rPr kumimoji="1" lang="en-US" altLang="ja-JP" sz="1100" dirty="0">
                <a:solidFill>
                  <a:schemeClr val="bg1"/>
                </a:solidFill>
                <a:latin typeface="EYInterstate Light" panose="02000506000000020004" pitchFamily="2" charset="0"/>
                <a:ea typeface="ＭＳ Ｐゴシック" panose="020B0600070205080204" pitchFamily="50" charset="-128"/>
              </a:rPr>
              <a:t>               2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A92</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A101</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3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A14</a:t>
            </a:r>
            <a:r>
              <a:rPr kumimoji="1" lang="en-US" altLang="ja-JP" sz="1100" dirty="0">
                <a:solidFill>
                  <a:schemeClr val="bg1"/>
                </a:solidFill>
                <a:latin typeface="EYInterstate Light" panose="02000506000000020004" pitchFamily="2" charset="0"/>
                <a:ea typeface="ＭＳ Ｐゴシック" panose="020B0600070205080204" pitchFamily="50" charset="-128"/>
              </a:rPr>
              <a:t>       12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A34</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A46</a:t>
            </a:r>
            <a:r>
              <a:rPr kumimoji="1" lang="en-US" altLang="ja-JP" sz="1100" dirty="0">
                <a:solidFill>
                  <a:schemeClr val="bg1"/>
                </a:solidFill>
                <a:latin typeface="EYInterstate Light" panose="02000506000000020004" pitchFamily="2" charset="0"/>
                <a:ea typeface="ＭＳ Ｐゴシック" panose="020B0600070205080204" pitchFamily="50" charset="-128"/>
              </a:rPr>
              <a:t>         2096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A61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A74</a:t>
            </a:r>
            <a:r>
              <a:rPr kumimoji="1" lang="en-US" altLang="ja-JP" sz="1100" dirty="0">
                <a:solidFill>
                  <a:schemeClr val="bg1"/>
                </a:solidFill>
                <a:latin typeface="EYInterstate Light" panose="02000506000000020004" pitchFamily="2" charset="0"/>
                <a:ea typeface="ＭＳ Ｐゴシック" panose="020B0600070205080204" pitchFamily="50" charset="-128"/>
              </a:rPr>
              <a:t>               2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A93</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A101</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4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A11</a:t>
            </a:r>
            <a:r>
              <a:rPr kumimoji="1" lang="en-US" altLang="ja-JP" sz="1100" dirty="0">
                <a:solidFill>
                  <a:schemeClr val="bg1"/>
                </a:solidFill>
                <a:latin typeface="EYInterstate Light" panose="02000506000000020004" pitchFamily="2" charset="0"/>
                <a:ea typeface="ＭＳ Ｐゴシック" panose="020B0600070205080204" pitchFamily="50" charset="-128"/>
              </a:rPr>
              <a:t>       42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A32</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A42</a:t>
            </a:r>
            <a:r>
              <a:rPr kumimoji="1" lang="en-US" altLang="ja-JP" sz="1100" dirty="0">
                <a:solidFill>
                  <a:schemeClr val="bg1"/>
                </a:solidFill>
                <a:latin typeface="EYInterstate Light" panose="02000506000000020004" pitchFamily="2" charset="0"/>
                <a:ea typeface="ＭＳ Ｐゴシック" panose="020B0600070205080204" pitchFamily="50" charset="-128"/>
              </a:rPr>
              <a:t>         7882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A61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A74</a:t>
            </a:r>
            <a:r>
              <a:rPr kumimoji="1" lang="en-US" altLang="ja-JP" sz="1100" dirty="0">
                <a:solidFill>
                  <a:schemeClr val="bg1"/>
                </a:solidFill>
                <a:latin typeface="EYInterstate Light" panose="02000506000000020004" pitchFamily="2" charset="0"/>
                <a:ea typeface="ＭＳ Ｐゴシック" panose="020B0600070205080204" pitchFamily="50" charset="-128"/>
              </a:rPr>
              <a:t>               2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A93</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A103</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5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A11</a:t>
            </a:r>
            <a:r>
              <a:rPr kumimoji="1" lang="en-US" altLang="ja-JP" sz="1100" dirty="0">
                <a:solidFill>
                  <a:schemeClr val="bg1"/>
                </a:solidFill>
                <a:latin typeface="EYInterstate Light" panose="02000506000000020004" pitchFamily="2" charset="0"/>
                <a:ea typeface="ＭＳ Ｐゴシック" panose="020B0600070205080204" pitchFamily="50" charset="-128"/>
              </a:rPr>
              <a:t>       24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A33</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A40</a:t>
            </a:r>
            <a:r>
              <a:rPr kumimoji="1" lang="en-US" altLang="ja-JP" sz="1100" dirty="0">
                <a:solidFill>
                  <a:schemeClr val="bg1"/>
                </a:solidFill>
                <a:latin typeface="EYInterstate Light" panose="02000506000000020004" pitchFamily="2" charset="0"/>
                <a:ea typeface="ＭＳ Ｐゴシック" panose="020B0600070205080204" pitchFamily="50" charset="-128"/>
              </a:rPr>
              <a:t>         4870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A61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A73</a:t>
            </a:r>
            <a:r>
              <a:rPr kumimoji="1" lang="en-US" altLang="ja-JP" sz="1100" dirty="0">
                <a:solidFill>
                  <a:schemeClr val="bg1"/>
                </a:solidFill>
                <a:latin typeface="EYInterstate Light" panose="02000506000000020004" pitchFamily="2" charset="0"/>
                <a:ea typeface="ＭＳ Ｐゴシック" panose="020B0600070205080204" pitchFamily="50" charset="-128"/>
              </a:rPr>
              <a:t>               3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A93</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A101</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6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A14</a:t>
            </a:r>
            <a:r>
              <a:rPr kumimoji="1" lang="en-US" altLang="ja-JP" sz="1100" dirty="0">
                <a:solidFill>
                  <a:schemeClr val="bg1"/>
                </a:solidFill>
                <a:latin typeface="EYInterstate Light" panose="02000506000000020004" pitchFamily="2" charset="0"/>
                <a:ea typeface="ＭＳ Ｐゴシック" panose="020B0600070205080204" pitchFamily="50" charset="-128"/>
              </a:rPr>
              <a:t>       36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A32</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A46</a:t>
            </a:r>
            <a:r>
              <a:rPr kumimoji="1" lang="en-US" altLang="ja-JP" sz="1100" dirty="0">
                <a:solidFill>
                  <a:schemeClr val="bg1"/>
                </a:solidFill>
                <a:latin typeface="EYInterstate Light" panose="02000506000000020004" pitchFamily="2" charset="0"/>
                <a:ea typeface="ＭＳ Ｐゴシック" panose="020B0600070205080204" pitchFamily="50" charset="-128"/>
              </a:rPr>
              <a:t>         9055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A65</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A73</a:t>
            </a:r>
            <a:r>
              <a:rPr kumimoji="1" lang="en-US" altLang="ja-JP" sz="1100" dirty="0">
                <a:solidFill>
                  <a:schemeClr val="bg1"/>
                </a:solidFill>
                <a:latin typeface="EYInterstate Light" panose="02000506000000020004" pitchFamily="2" charset="0"/>
                <a:ea typeface="ＭＳ Ｐゴシック" panose="020B0600070205080204" pitchFamily="50" charset="-128"/>
              </a:rPr>
              <a:t>               2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A93</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A101</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YearsAtResidence</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RealEstate</a:t>
            </a:r>
            <a:r>
              <a:rPr kumimoji="1" lang="en-US" altLang="ja-JP" sz="1100" dirty="0">
                <a:solidFill>
                  <a:schemeClr val="bg1"/>
                </a:solidFill>
                <a:latin typeface="EYInterstate Light" panose="02000506000000020004" pitchFamily="2" charset="0"/>
                <a:ea typeface="ＭＳ Ｐゴシック" panose="020B0600070205080204" pitchFamily="50" charset="-128"/>
              </a:rPr>
              <a:t> Age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OtherInstallment</a:t>
            </a:r>
            <a:r>
              <a:rPr kumimoji="1" lang="en-US" altLang="ja-JP" sz="1100" dirty="0">
                <a:solidFill>
                  <a:schemeClr val="bg1"/>
                </a:solidFill>
                <a:latin typeface="EYInterstate Light" panose="02000506000000020004" pitchFamily="2" charset="0"/>
                <a:ea typeface="ＭＳ Ｐゴシック" panose="020B0600070205080204" pitchFamily="50" charset="-128"/>
              </a:rPr>
              <a:t> Housing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ExistingCredits</a:t>
            </a:r>
            <a:r>
              <a:rPr kumimoji="1" lang="en-US" altLang="ja-JP" sz="1100" dirty="0">
                <a:solidFill>
                  <a:schemeClr val="bg1"/>
                </a:solidFill>
                <a:latin typeface="EYInterstate Light" panose="02000506000000020004" pitchFamily="2" charset="0"/>
                <a:ea typeface="ＭＳ Ｐゴシック" panose="020B0600070205080204" pitchFamily="50" charset="-128"/>
              </a:rPr>
              <a:t>  Job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NumLiable</a:t>
            </a:r>
            <a:r>
              <a:rPr kumimoji="1" lang="en-US" altLang="ja-JP" sz="1100" dirty="0">
                <a:solidFill>
                  <a:schemeClr val="bg1"/>
                </a:solidFill>
                <a:latin typeface="EYInterstate Light" panose="02000506000000020004" pitchFamily="2" charset="0"/>
                <a:ea typeface="ＭＳ Ｐゴシック" panose="020B0600070205080204" pitchFamily="50" charset="-128"/>
              </a:rPr>
              <a:t> Phone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Foregin</a:t>
            </a:r>
            <a:r>
              <a:rPr kumimoji="1" lang="en-US" altLang="ja-JP" sz="1100" dirty="0">
                <a:solidFill>
                  <a:schemeClr val="bg1"/>
                </a:solidFill>
                <a:latin typeface="EYInterstate Light" panose="02000506000000020004" pitchFamily="2" charset="0"/>
                <a:ea typeface="ＭＳ Ｐゴシック" panose="020B0600070205080204" pitchFamily="50" charset="-128"/>
              </a:rPr>
              <a:t> Credit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1                4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A121</a:t>
            </a:r>
            <a:r>
              <a:rPr kumimoji="1" lang="en-US" altLang="ja-JP" sz="1100" dirty="0">
                <a:solidFill>
                  <a:schemeClr val="bg1"/>
                </a:solidFill>
                <a:latin typeface="EYInterstate Light" panose="02000506000000020004" pitchFamily="2" charset="0"/>
                <a:ea typeface="ＭＳ Ｐゴシック" panose="020B0600070205080204" pitchFamily="50" charset="-128"/>
              </a:rPr>
              <a:t>  67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A143</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A152</a:t>
            </a:r>
            <a:r>
              <a:rPr kumimoji="1" lang="en-US" altLang="ja-JP" sz="1100" dirty="0">
                <a:solidFill>
                  <a:schemeClr val="bg1"/>
                </a:solidFill>
                <a:latin typeface="EYInterstate Light" panose="02000506000000020004" pitchFamily="2" charset="0"/>
                <a:ea typeface="ＭＳ Ｐゴシック" panose="020B0600070205080204" pitchFamily="50" charset="-128"/>
              </a:rPr>
              <a:t>               2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A173</a:t>
            </a:r>
            <a:r>
              <a:rPr kumimoji="1" lang="en-US" altLang="ja-JP" sz="1100" dirty="0">
                <a:solidFill>
                  <a:schemeClr val="bg1"/>
                </a:solidFill>
                <a:latin typeface="EYInterstate Light" panose="02000506000000020004" pitchFamily="2" charset="0"/>
                <a:ea typeface="ＭＳ Ｐゴシック" panose="020B0600070205080204" pitchFamily="50" charset="-128"/>
              </a:rPr>
              <a:t>         1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A192</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A201</a:t>
            </a:r>
            <a:r>
              <a:rPr kumimoji="1" lang="en-US" altLang="ja-JP" sz="1100" dirty="0">
                <a:solidFill>
                  <a:schemeClr val="bg1"/>
                </a:solidFill>
                <a:latin typeface="EYInterstate Light" panose="02000506000000020004" pitchFamily="2" charset="0"/>
                <a:ea typeface="ＭＳ Ｐゴシック" panose="020B0600070205080204" pitchFamily="50" charset="-128"/>
              </a:rPr>
              <a:t>      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2                2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A121</a:t>
            </a:r>
            <a:r>
              <a:rPr kumimoji="1" lang="en-US" altLang="ja-JP" sz="1100" dirty="0">
                <a:solidFill>
                  <a:schemeClr val="bg1"/>
                </a:solidFill>
                <a:latin typeface="EYInterstate Light" panose="02000506000000020004" pitchFamily="2" charset="0"/>
                <a:ea typeface="ＭＳ Ｐゴシック" panose="020B0600070205080204" pitchFamily="50" charset="-128"/>
              </a:rPr>
              <a:t>  22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A143</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A152</a:t>
            </a:r>
            <a:r>
              <a:rPr kumimoji="1" lang="en-US" altLang="ja-JP" sz="1100" dirty="0">
                <a:solidFill>
                  <a:schemeClr val="bg1"/>
                </a:solidFill>
                <a:latin typeface="EYInterstate Light" panose="02000506000000020004" pitchFamily="2" charset="0"/>
                <a:ea typeface="ＭＳ Ｐゴシック" panose="020B0600070205080204" pitchFamily="50" charset="-128"/>
              </a:rPr>
              <a:t>               1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A173</a:t>
            </a:r>
            <a:r>
              <a:rPr kumimoji="1" lang="en-US" altLang="ja-JP" sz="1100" dirty="0">
                <a:solidFill>
                  <a:schemeClr val="bg1"/>
                </a:solidFill>
                <a:latin typeface="EYInterstate Light" panose="02000506000000020004" pitchFamily="2" charset="0"/>
                <a:ea typeface="ＭＳ Ｐゴシック" panose="020B0600070205080204" pitchFamily="50" charset="-128"/>
              </a:rPr>
              <a:t>         1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A191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A201</a:t>
            </a:r>
            <a:r>
              <a:rPr kumimoji="1" lang="en-US" altLang="ja-JP" sz="1100" dirty="0">
                <a:solidFill>
                  <a:schemeClr val="bg1"/>
                </a:solidFill>
                <a:latin typeface="EYInterstate Light" panose="02000506000000020004" pitchFamily="2" charset="0"/>
                <a:ea typeface="ＭＳ Ｐゴシック" panose="020B0600070205080204" pitchFamily="50" charset="-128"/>
              </a:rPr>
              <a:t>      2</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3                3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A121</a:t>
            </a:r>
            <a:r>
              <a:rPr kumimoji="1" lang="en-US" altLang="ja-JP" sz="1100" dirty="0">
                <a:solidFill>
                  <a:schemeClr val="bg1"/>
                </a:solidFill>
                <a:latin typeface="EYInterstate Light" panose="02000506000000020004" pitchFamily="2" charset="0"/>
                <a:ea typeface="ＭＳ Ｐゴシック" panose="020B0600070205080204" pitchFamily="50" charset="-128"/>
              </a:rPr>
              <a:t>  49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A143</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A152</a:t>
            </a:r>
            <a:r>
              <a:rPr kumimoji="1" lang="en-US" altLang="ja-JP" sz="1100" dirty="0">
                <a:solidFill>
                  <a:schemeClr val="bg1"/>
                </a:solidFill>
                <a:latin typeface="EYInterstate Light" panose="02000506000000020004" pitchFamily="2" charset="0"/>
                <a:ea typeface="ＭＳ Ｐゴシック" panose="020B0600070205080204" pitchFamily="50" charset="-128"/>
              </a:rPr>
              <a:t>               1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A172</a:t>
            </a:r>
            <a:r>
              <a:rPr kumimoji="1" lang="en-US" altLang="ja-JP" sz="1100" dirty="0">
                <a:solidFill>
                  <a:schemeClr val="bg1"/>
                </a:solidFill>
                <a:latin typeface="EYInterstate Light" panose="02000506000000020004" pitchFamily="2" charset="0"/>
                <a:ea typeface="ＭＳ Ｐゴシック" panose="020B0600070205080204" pitchFamily="50" charset="-128"/>
              </a:rPr>
              <a:t>         2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A191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A201</a:t>
            </a:r>
            <a:r>
              <a:rPr kumimoji="1" lang="en-US" altLang="ja-JP" sz="1100" dirty="0">
                <a:solidFill>
                  <a:schemeClr val="bg1"/>
                </a:solidFill>
                <a:latin typeface="EYInterstate Light" panose="02000506000000020004" pitchFamily="2" charset="0"/>
                <a:ea typeface="ＭＳ Ｐゴシック" panose="020B0600070205080204" pitchFamily="50" charset="-128"/>
              </a:rPr>
              <a:t>      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4                4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A122</a:t>
            </a:r>
            <a:r>
              <a:rPr kumimoji="1" lang="en-US" altLang="ja-JP" sz="1100" dirty="0">
                <a:solidFill>
                  <a:schemeClr val="bg1"/>
                </a:solidFill>
                <a:latin typeface="EYInterstate Light" panose="02000506000000020004" pitchFamily="2" charset="0"/>
                <a:ea typeface="ＭＳ Ｐゴシック" panose="020B0600070205080204" pitchFamily="50" charset="-128"/>
              </a:rPr>
              <a:t>  45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A143</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A153</a:t>
            </a:r>
            <a:r>
              <a:rPr kumimoji="1" lang="en-US" altLang="ja-JP" sz="1100" dirty="0">
                <a:solidFill>
                  <a:schemeClr val="bg1"/>
                </a:solidFill>
                <a:latin typeface="EYInterstate Light" panose="02000506000000020004" pitchFamily="2" charset="0"/>
                <a:ea typeface="ＭＳ Ｐゴシック" panose="020B0600070205080204" pitchFamily="50" charset="-128"/>
              </a:rPr>
              <a:t>               1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A173</a:t>
            </a:r>
            <a:r>
              <a:rPr kumimoji="1" lang="en-US" altLang="ja-JP" sz="1100" dirty="0">
                <a:solidFill>
                  <a:schemeClr val="bg1"/>
                </a:solidFill>
                <a:latin typeface="EYInterstate Light" panose="02000506000000020004" pitchFamily="2" charset="0"/>
                <a:ea typeface="ＭＳ Ｐゴシック" panose="020B0600070205080204" pitchFamily="50" charset="-128"/>
              </a:rPr>
              <a:t>         2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A191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A201</a:t>
            </a:r>
            <a:r>
              <a:rPr kumimoji="1" lang="en-US" altLang="ja-JP" sz="1100" dirty="0">
                <a:solidFill>
                  <a:schemeClr val="bg1"/>
                </a:solidFill>
                <a:latin typeface="EYInterstate Light" panose="02000506000000020004" pitchFamily="2" charset="0"/>
                <a:ea typeface="ＭＳ Ｐゴシック" panose="020B0600070205080204" pitchFamily="50" charset="-128"/>
              </a:rPr>
              <a:t>      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5                4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A124</a:t>
            </a:r>
            <a:r>
              <a:rPr kumimoji="1" lang="en-US" altLang="ja-JP" sz="1100" dirty="0">
                <a:solidFill>
                  <a:schemeClr val="bg1"/>
                </a:solidFill>
                <a:latin typeface="EYInterstate Light" panose="02000506000000020004" pitchFamily="2" charset="0"/>
                <a:ea typeface="ＭＳ Ｐゴシック" panose="020B0600070205080204" pitchFamily="50" charset="-128"/>
              </a:rPr>
              <a:t>  53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A143</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A153</a:t>
            </a:r>
            <a:r>
              <a:rPr kumimoji="1" lang="en-US" altLang="ja-JP" sz="1100" dirty="0">
                <a:solidFill>
                  <a:schemeClr val="bg1"/>
                </a:solidFill>
                <a:latin typeface="EYInterstate Light" panose="02000506000000020004" pitchFamily="2" charset="0"/>
                <a:ea typeface="ＭＳ Ｐゴシック" panose="020B0600070205080204" pitchFamily="50" charset="-128"/>
              </a:rPr>
              <a:t>               2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A173</a:t>
            </a:r>
            <a:r>
              <a:rPr kumimoji="1" lang="en-US" altLang="ja-JP" sz="1100" dirty="0">
                <a:solidFill>
                  <a:schemeClr val="bg1"/>
                </a:solidFill>
                <a:latin typeface="EYInterstate Light" panose="02000506000000020004" pitchFamily="2" charset="0"/>
                <a:ea typeface="ＭＳ Ｐゴシック" panose="020B0600070205080204" pitchFamily="50" charset="-128"/>
              </a:rPr>
              <a:t>         2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A191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A201</a:t>
            </a:r>
            <a:r>
              <a:rPr kumimoji="1" lang="en-US" altLang="ja-JP" sz="1100" dirty="0">
                <a:solidFill>
                  <a:schemeClr val="bg1"/>
                </a:solidFill>
                <a:latin typeface="EYInterstate Light" panose="02000506000000020004" pitchFamily="2" charset="0"/>
                <a:ea typeface="ＭＳ Ｐゴシック" panose="020B0600070205080204" pitchFamily="50" charset="-128"/>
              </a:rPr>
              <a:t>      2</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6                4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A124</a:t>
            </a:r>
            <a:r>
              <a:rPr kumimoji="1" lang="en-US" altLang="ja-JP" sz="1100" dirty="0">
                <a:solidFill>
                  <a:schemeClr val="bg1"/>
                </a:solidFill>
                <a:latin typeface="EYInterstate Light" panose="02000506000000020004" pitchFamily="2" charset="0"/>
                <a:ea typeface="ＭＳ Ｐゴシック" panose="020B0600070205080204" pitchFamily="50" charset="-128"/>
              </a:rPr>
              <a:t>  35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A143</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A153</a:t>
            </a:r>
            <a:r>
              <a:rPr kumimoji="1" lang="en-US" altLang="ja-JP" sz="1100" dirty="0">
                <a:solidFill>
                  <a:schemeClr val="bg1"/>
                </a:solidFill>
                <a:latin typeface="EYInterstate Light" panose="02000506000000020004" pitchFamily="2" charset="0"/>
                <a:ea typeface="ＭＳ Ｐゴシック" panose="020B0600070205080204" pitchFamily="50" charset="-128"/>
              </a:rPr>
              <a:t>               1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A172</a:t>
            </a:r>
            <a:r>
              <a:rPr kumimoji="1" lang="en-US" altLang="ja-JP" sz="1100" dirty="0">
                <a:solidFill>
                  <a:schemeClr val="bg1"/>
                </a:solidFill>
                <a:latin typeface="EYInterstate Light" panose="02000506000000020004" pitchFamily="2" charset="0"/>
                <a:ea typeface="ＭＳ Ｐゴシック" panose="020B0600070205080204" pitchFamily="50" charset="-128"/>
              </a:rPr>
              <a:t>         2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A192</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A201</a:t>
            </a:r>
            <a:r>
              <a:rPr kumimoji="1" lang="en-US" altLang="ja-JP" sz="1100" dirty="0">
                <a:solidFill>
                  <a:schemeClr val="bg1"/>
                </a:solidFill>
                <a:latin typeface="EYInterstate Light" panose="02000506000000020004" pitchFamily="2" charset="0"/>
                <a:ea typeface="ＭＳ Ｐゴシック" panose="020B0600070205080204" pitchFamily="50" charset="-128"/>
              </a:rPr>
              <a:t>      1</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コード化されたデータを意味あるデータに置き換える必要あり</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名前がコードで値が返還後のデータであるような名前付</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vector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を作成</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275014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615"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20.3</a:t>
            </a:r>
            <a:r>
              <a:rPr lang="ja-JP" altLang="en-US" dirty="0" smtClean="0"/>
              <a:t> 非線形モデル</a:t>
            </a:r>
            <a:r>
              <a:rPr lang="en-US" altLang="ja-JP" dirty="0"/>
              <a:t/>
            </a:r>
            <a:br>
              <a:rPr lang="en-US" altLang="ja-JP" dirty="0"/>
            </a:br>
            <a:r>
              <a:rPr lang="ja-JP" altLang="en-US" sz="2000" dirty="0" smtClean="0"/>
              <a:t>一般化加法モデル</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20.3 </a:t>
            </a:r>
            <a:r>
              <a:rPr lang="ja-JP" altLang="en-US" dirty="0" smtClean="0"/>
              <a:t>一般化加法モデル</a:t>
            </a:r>
            <a:r>
              <a:rPr lang="en-US" altLang="ja-JP" dirty="0" smtClean="0"/>
              <a:t>(GAM)</a:t>
            </a:r>
          </a:p>
        </p:txBody>
      </p:sp>
      <p:sp>
        <p:nvSpPr>
          <p:cNvPr id="4" name="正方形/長方形 3"/>
          <p:cNvSpPr/>
          <p:nvPr/>
        </p:nvSpPr>
        <p:spPr>
          <a:xfrm>
            <a:off x="827088" y="1551689"/>
            <a:ext cx="7862887" cy="451573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GAM Model</a:t>
            </a:r>
          </a:p>
          <a:p>
            <a:pPr>
              <a:buClr>
                <a:schemeClr val="accent2"/>
              </a:buClr>
              <a:buSzPct val="70000"/>
            </a:pPr>
            <a:r>
              <a:rPr kumimoji="1" lang="ja-JP" altLang="en-US" sz="1100" b="1" u="sng" dirty="0" smtClean="0">
                <a:solidFill>
                  <a:schemeClr val="bg1"/>
                </a:solidFill>
                <a:latin typeface="EYInterstate Light" panose="02000506000000020004" pitchFamily="2" charset="0"/>
                <a:ea typeface="ＭＳ Ｐゴシック" panose="020B0600070205080204" pitchFamily="50" charset="-128"/>
              </a:rPr>
              <a:t>変換前</a:t>
            </a:r>
            <a:endParaRPr kumimoji="1" lang="en-US" altLang="ja-JP" sz="1100" b="1" u="sng"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rgbClr val="0070C0"/>
                </a:solidFill>
                <a:latin typeface="EYInterstate Light" panose="02000506000000020004" pitchFamily="2" charset="0"/>
                <a:ea typeface="ＭＳ Ｐゴシック" panose="020B0600070205080204" pitchFamily="50" charset="-128"/>
              </a:rPr>
              <a:t>&gt; head(credit[,c("</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CreditHistory</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Purpose","Employment","Credit</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CreditHistory</a:t>
            </a:r>
            <a:r>
              <a:rPr kumimoji="1" lang="en-US" altLang="ja-JP" sz="1100" dirty="0">
                <a:solidFill>
                  <a:schemeClr val="bg1"/>
                </a:solidFill>
                <a:latin typeface="EYInterstate Light" panose="02000506000000020004" pitchFamily="2" charset="0"/>
                <a:ea typeface="ＭＳ Ｐゴシック" panose="020B0600070205080204" pitchFamily="50" charset="-128"/>
              </a:rPr>
              <a:t> Purpose Employment Credit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A34</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A43</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A75</a:t>
            </a:r>
            <a:r>
              <a:rPr kumimoji="1" lang="en-US" altLang="ja-JP" sz="1100" dirty="0">
                <a:solidFill>
                  <a:schemeClr val="bg1"/>
                </a:solidFill>
                <a:latin typeface="EYInterstate Light" panose="02000506000000020004" pitchFamily="2" charset="0"/>
                <a:ea typeface="ＭＳ Ｐゴシック" panose="020B0600070205080204" pitchFamily="50" charset="-128"/>
              </a:rPr>
              <a:t>      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2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A32</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A43</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A73</a:t>
            </a:r>
            <a:r>
              <a:rPr kumimoji="1" lang="en-US" altLang="ja-JP" sz="1100" dirty="0">
                <a:solidFill>
                  <a:schemeClr val="bg1"/>
                </a:solidFill>
                <a:latin typeface="EYInterstate Light" panose="02000506000000020004" pitchFamily="2" charset="0"/>
                <a:ea typeface="ＭＳ Ｐゴシック" panose="020B0600070205080204" pitchFamily="50" charset="-128"/>
              </a:rPr>
              <a:t>      2</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3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A34</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A46</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A74</a:t>
            </a:r>
            <a:r>
              <a:rPr kumimoji="1" lang="en-US" altLang="ja-JP" sz="1100" dirty="0">
                <a:solidFill>
                  <a:schemeClr val="bg1"/>
                </a:solidFill>
                <a:latin typeface="EYInterstate Light" panose="02000506000000020004" pitchFamily="2" charset="0"/>
                <a:ea typeface="ＭＳ Ｐゴシック" panose="020B0600070205080204" pitchFamily="50" charset="-128"/>
              </a:rPr>
              <a:t>      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4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A32</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A42</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A74</a:t>
            </a:r>
            <a:r>
              <a:rPr kumimoji="1" lang="en-US" altLang="ja-JP" sz="1100" dirty="0">
                <a:solidFill>
                  <a:schemeClr val="bg1"/>
                </a:solidFill>
                <a:latin typeface="EYInterstate Light" panose="02000506000000020004" pitchFamily="2" charset="0"/>
                <a:ea typeface="ＭＳ Ｐゴシック" panose="020B0600070205080204" pitchFamily="50" charset="-128"/>
              </a:rPr>
              <a:t>      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5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A33</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A40</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A73</a:t>
            </a:r>
            <a:r>
              <a:rPr kumimoji="1" lang="en-US" altLang="ja-JP" sz="1100" dirty="0">
                <a:solidFill>
                  <a:schemeClr val="bg1"/>
                </a:solidFill>
                <a:latin typeface="EYInterstate Light" panose="02000506000000020004" pitchFamily="2" charset="0"/>
                <a:ea typeface="ＭＳ Ｐゴシック" panose="020B0600070205080204" pitchFamily="50" charset="-128"/>
              </a:rPr>
              <a:t>      2</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6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A32</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A46</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A73</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creditHistory</a:t>
            </a:r>
            <a:r>
              <a:rPr kumimoji="1" lang="en-US" altLang="ja-JP" sz="1100" dirty="0">
                <a:solidFill>
                  <a:schemeClr val="bg1"/>
                </a:solidFill>
                <a:latin typeface="EYInterstate Light" panose="02000506000000020004" pitchFamily="2" charset="0"/>
                <a:ea typeface="ＭＳ Ｐゴシック" panose="020B0600070205080204" pitchFamily="50" charset="-128"/>
              </a:rPr>
              <a:t>&lt;-c(</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A30</a:t>
            </a:r>
            <a:r>
              <a:rPr kumimoji="1" lang="en-US" altLang="ja-JP" sz="1100" dirty="0">
                <a:solidFill>
                  <a:schemeClr val="bg1"/>
                </a:solidFill>
                <a:latin typeface="EYInterstate Light" panose="02000506000000020004" pitchFamily="2" charset="0"/>
                <a:ea typeface="ＭＳ Ｐゴシック" panose="020B0600070205080204" pitchFamily="50" charset="-128"/>
              </a:rPr>
              <a:t>="All Paid",</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A31</a:t>
            </a:r>
            <a:r>
              <a:rPr kumimoji="1" lang="en-US" altLang="ja-JP" sz="1100" dirty="0">
                <a:solidFill>
                  <a:schemeClr val="bg1"/>
                </a:solidFill>
                <a:latin typeface="EYInterstate Light" panose="02000506000000020004" pitchFamily="2" charset="0"/>
                <a:ea typeface="ＭＳ Ｐゴシック" panose="020B0600070205080204" pitchFamily="50" charset="-128"/>
              </a:rPr>
              <a:t>="All Paid This Bank</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A32</a:t>
            </a:r>
            <a:r>
              <a:rPr kumimoji="1" lang="en-US" altLang="ja-JP" sz="1100" dirty="0">
                <a:solidFill>
                  <a:schemeClr val="bg1"/>
                </a:solidFill>
                <a:latin typeface="EYInterstate Light" panose="02000506000000020004" pitchFamily="2" charset="0"/>
                <a:ea typeface="ＭＳ Ｐゴシック" panose="020B0600070205080204" pitchFamily="50" charset="-128"/>
              </a:rPr>
              <a:t>="Up To Date",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A33</a:t>
            </a:r>
            <a:r>
              <a:rPr kumimoji="1" lang="en-US" altLang="ja-JP" sz="1100" dirty="0">
                <a:solidFill>
                  <a:schemeClr val="bg1"/>
                </a:solidFill>
                <a:latin typeface="EYInterstate Light" panose="02000506000000020004" pitchFamily="2" charset="0"/>
                <a:ea typeface="ＭＳ Ｐゴシック" panose="020B0600070205080204" pitchFamily="50" charset="-128"/>
              </a:rPr>
              <a:t>="Late Payment",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A34</a:t>
            </a:r>
            <a:r>
              <a:rPr kumimoji="1" lang="en-US" altLang="ja-JP" sz="1100" dirty="0">
                <a:solidFill>
                  <a:schemeClr val="bg1"/>
                </a:solidFill>
                <a:latin typeface="EYInterstate Light" panose="02000506000000020004" pitchFamily="2" charset="0"/>
                <a:ea typeface="ＭＳ Ｐゴシック" panose="020B0600070205080204" pitchFamily="50" charset="-128"/>
              </a:rPr>
              <a:t>="Critical Account")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purpose&lt;-c(</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A40</a:t>
            </a:r>
            <a:r>
              <a:rPr kumimoji="1" lang="en-US" altLang="ja-JP" sz="1100" dirty="0">
                <a:solidFill>
                  <a:schemeClr val="bg1"/>
                </a:solidFill>
                <a:latin typeface="EYInterstate Light" panose="02000506000000020004" pitchFamily="2" charset="0"/>
                <a:ea typeface="ＭＳ Ｐゴシック" panose="020B0600070205080204" pitchFamily="50" charset="-128"/>
              </a:rPr>
              <a:t>="car(new)",</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A41</a:t>
            </a:r>
            <a:r>
              <a:rPr kumimoji="1" lang="en-US" altLang="ja-JP" sz="1100" dirty="0">
                <a:solidFill>
                  <a:schemeClr val="bg1"/>
                </a:solidFill>
                <a:latin typeface="EYInterstate Light" panose="02000506000000020004" pitchFamily="2" charset="0"/>
                <a:ea typeface="ＭＳ Ｐゴシック" panose="020B0600070205080204" pitchFamily="50" charset="-128"/>
              </a:rPr>
              <a:t>="car(used</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A42</a:t>
            </a:r>
            <a:r>
              <a:rPr kumimoji="1" lang="en-US" altLang="ja-JP" sz="1100" dirty="0">
                <a:solidFill>
                  <a:schemeClr val="bg1"/>
                </a:solidFill>
                <a:latin typeface="EYInterstate Light" panose="02000506000000020004" pitchFamily="2" charset="0"/>
                <a:ea typeface="ＭＳ Ｐゴシック" panose="020B0600070205080204" pitchFamily="50" charset="-128"/>
              </a:rPr>
              <a:t>="furniture/equipment",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A43</a:t>
            </a:r>
            <a:r>
              <a:rPr kumimoji="1" lang="en-US" altLang="ja-JP" sz="1100" dirty="0">
                <a:solidFill>
                  <a:schemeClr val="bg1"/>
                </a:solidFill>
                <a:latin typeface="EYInterstate Light" panose="02000506000000020004" pitchFamily="2" charset="0"/>
                <a:ea typeface="ＭＳ Ｐゴシック" panose="020B0600070205080204" pitchFamily="50" charset="-128"/>
              </a:rPr>
              <a:t>="radio/television",</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A44</a:t>
            </a:r>
            <a:r>
              <a:rPr kumimoji="1" lang="en-US" altLang="ja-JP" sz="1100" dirty="0">
                <a:solidFill>
                  <a:schemeClr val="bg1"/>
                </a:solidFill>
                <a:latin typeface="EYInterstate Light" panose="02000506000000020004" pitchFamily="2" charset="0"/>
                <a:ea typeface="ＭＳ Ｐゴシック" panose="020B0600070205080204" pitchFamily="50" charset="-128"/>
              </a:rPr>
              <a:t>="domestic appliances",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A45</a:t>
            </a:r>
            <a:r>
              <a:rPr kumimoji="1" lang="en-US" altLang="ja-JP" sz="1100" dirty="0">
                <a:solidFill>
                  <a:schemeClr val="bg1"/>
                </a:solidFill>
                <a:latin typeface="EYInterstate Light" panose="02000506000000020004" pitchFamily="2" charset="0"/>
                <a:ea typeface="ＭＳ Ｐゴシック" panose="020B0600070205080204" pitchFamily="50" charset="-128"/>
              </a:rPr>
              <a:t>="repairs</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A46</a:t>
            </a:r>
            <a:r>
              <a:rPr kumimoji="1" lang="en-US" altLang="ja-JP" sz="1100" dirty="0">
                <a:solidFill>
                  <a:schemeClr val="bg1"/>
                </a:solidFill>
                <a:latin typeface="EYInterstate Light" panose="02000506000000020004" pitchFamily="2" charset="0"/>
                <a:ea typeface="ＭＳ Ｐゴシック" panose="020B0600070205080204" pitchFamily="50" charset="-128"/>
              </a:rPr>
              <a:t>="education",</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A47</a:t>
            </a:r>
            <a:r>
              <a:rPr kumimoji="1" lang="en-US" altLang="ja-JP" sz="1100" dirty="0">
                <a:solidFill>
                  <a:schemeClr val="bg1"/>
                </a:solidFill>
                <a:latin typeface="EYInterstate Light" panose="02000506000000020004" pitchFamily="2" charset="0"/>
                <a:ea typeface="ＭＳ Ｐゴシック" panose="020B0600070205080204" pitchFamily="50" charset="-128"/>
              </a:rPr>
              <a:t>="(vacation - does not exist?)",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A48</a:t>
            </a:r>
            <a:r>
              <a:rPr kumimoji="1" lang="en-US" altLang="ja-JP" sz="1100" dirty="0">
                <a:solidFill>
                  <a:schemeClr val="bg1"/>
                </a:solidFill>
                <a:latin typeface="EYInterstate Light" panose="02000506000000020004" pitchFamily="2" charset="0"/>
                <a:ea typeface="ＭＳ Ｐゴシック" panose="020B0600070205080204" pitchFamily="50" charset="-128"/>
              </a:rPr>
              <a:t>="retraining",</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A49</a:t>
            </a:r>
            <a:r>
              <a:rPr kumimoji="1" lang="en-US" altLang="ja-JP" sz="1100" dirty="0">
                <a:solidFill>
                  <a:schemeClr val="bg1"/>
                </a:solidFill>
                <a:latin typeface="EYInterstate Light" panose="02000506000000020004" pitchFamily="2" charset="0"/>
                <a:ea typeface="ＭＳ Ｐゴシック" panose="020B0600070205080204" pitchFamily="50" charset="-128"/>
              </a:rPr>
              <a:t>="business",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A410</a:t>
            </a:r>
            <a:r>
              <a:rPr kumimoji="1" lang="en-US" altLang="ja-JP" sz="1100" dirty="0">
                <a:solidFill>
                  <a:schemeClr val="bg1"/>
                </a:solidFill>
                <a:latin typeface="EYInterstate Light" panose="02000506000000020004" pitchFamily="2" charset="0"/>
                <a:ea typeface="ＭＳ Ｐゴシック" panose="020B0600070205080204" pitchFamily="50" charset="-128"/>
              </a:rPr>
              <a:t>="others")</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employment&lt;-c(</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A71</a:t>
            </a:r>
            <a:r>
              <a:rPr kumimoji="1" lang="en-US" altLang="ja-JP" sz="1100" dirty="0">
                <a:solidFill>
                  <a:schemeClr val="bg1"/>
                </a:solidFill>
                <a:latin typeface="EYInterstate Light" panose="02000506000000020004" pitchFamily="2" charset="0"/>
                <a:ea typeface="ＭＳ Ｐゴシック" panose="020B0600070205080204" pitchFamily="50" charset="-128"/>
              </a:rPr>
              <a:t>="unemployed",</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A72</a:t>
            </a:r>
            <a:r>
              <a:rPr kumimoji="1" lang="en-US" altLang="ja-JP" sz="1100" dirty="0">
                <a:solidFill>
                  <a:schemeClr val="bg1"/>
                </a:solidFill>
                <a:latin typeface="EYInterstate Light" panose="02000506000000020004" pitchFamily="2" charset="0"/>
                <a:ea typeface="ＭＳ Ｐゴシック" panose="020B0600070205080204" pitchFamily="50" charset="-128"/>
              </a:rPr>
              <a:t>="&lt;1 year</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A73</a:t>
            </a:r>
            <a:r>
              <a:rPr kumimoji="1" lang="en-US" altLang="ja-JP" sz="1100" dirty="0">
                <a:solidFill>
                  <a:schemeClr val="bg1"/>
                </a:solidFill>
                <a:latin typeface="EYInterstate Light" panose="02000506000000020004" pitchFamily="2" charset="0"/>
                <a:ea typeface="ＭＳ Ｐゴシック" panose="020B0600070205080204" pitchFamily="50" charset="-128"/>
              </a:rPr>
              <a:t>="1-4 years",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A74</a:t>
            </a:r>
            <a:r>
              <a:rPr kumimoji="1" lang="en-US" altLang="ja-JP" sz="1100" dirty="0">
                <a:solidFill>
                  <a:schemeClr val="bg1"/>
                </a:solidFill>
                <a:latin typeface="EYInterstate Light" panose="02000506000000020004" pitchFamily="2" charset="0"/>
                <a:ea typeface="ＭＳ Ｐゴシック" panose="020B0600070205080204" pitchFamily="50" charset="-128"/>
              </a:rPr>
              <a:t>="4-7 years",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A75</a:t>
            </a:r>
            <a:r>
              <a:rPr kumimoji="1" lang="en-US" altLang="ja-JP" sz="1100" dirty="0">
                <a:solidFill>
                  <a:schemeClr val="bg1"/>
                </a:solidFill>
                <a:latin typeface="EYInterstate Light" panose="02000506000000020004" pitchFamily="2" charset="0"/>
                <a:ea typeface="ＭＳ Ｐゴシック" panose="020B0600070205080204" pitchFamily="50" charset="-128"/>
              </a:rPr>
              <a:t>="&gt;= 7 years")</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credit$CreditHistory</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creditHistory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credit$CreditHistory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credit$Purpose</a:t>
            </a:r>
            <a:r>
              <a:rPr kumimoji="1" lang="en-US" altLang="ja-JP" sz="1100" dirty="0">
                <a:solidFill>
                  <a:schemeClr val="bg1"/>
                </a:solidFill>
                <a:latin typeface="EYInterstate Light" panose="02000506000000020004" pitchFamily="2" charset="0"/>
                <a:ea typeface="ＭＳ Ｐゴシック" panose="020B0600070205080204" pitchFamily="50" charset="-128"/>
              </a:rPr>
              <a:t>&lt;-purpose[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credit$Purpose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credit$Employment</a:t>
            </a:r>
            <a:r>
              <a:rPr kumimoji="1" lang="en-US" altLang="ja-JP" sz="1100" dirty="0">
                <a:solidFill>
                  <a:schemeClr val="bg1"/>
                </a:solidFill>
                <a:latin typeface="EYInterstate Light" panose="02000506000000020004" pitchFamily="2" charset="0"/>
                <a:ea typeface="ＭＳ Ｐゴシック" panose="020B0600070205080204" pitchFamily="50" charset="-128"/>
              </a:rPr>
              <a:t>&lt;-employment[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credit$Employment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credit</a:t>
            </a:r>
            <a:r>
              <a:rPr kumimoji="1" lang="ja-JP" altLang="en-US" sz="1100" dirty="0">
                <a:solidFill>
                  <a:schemeClr val="bg1"/>
                </a:solidFill>
                <a:latin typeface="EYInterstate Light" panose="02000506000000020004" pitchFamily="2" charset="0"/>
                <a:ea typeface="ＭＳ Ｐゴシック" panose="020B0600070205080204" pitchFamily="50" charset="-128"/>
              </a:rPr>
              <a:t>を</a:t>
            </a:r>
            <a:r>
              <a:rPr kumimoji="1" lang="en-US" altLang="ja-JP" sz="1100" dirty="0">
                <a:solidFill>
                  <a:schemeClr val="bg1"/>
                </a:solidFill>
                <a:latin typeface="EYInterstate Light" panose="02000506000000020004" pitchFamily="2" charset="0"/>
                <a:ea typeface="ＭＳ Ｐゴシック" panose="020B0600070205080204" pitchFamily="50" charset="-128"/>
              </a:rPr>
              <a:t>good/bad</a:t>
            </a:r>
            <a:r>
              <a:rPr kumimoji="1" lang="ja-JP" altLang="en-US" sz="1100" dirty="0">
                <a:solidFill>
                  <a:schemeClr val="bg1"/>
                </a:solidFill>
                <a:latin typeface="EYInterstate Light" panose="02000506000000020004" pitchFamily="2" charset="0"/>
                <a:ea typeface="ＭＳ Ｐゴシック" panose="020B0600070205080204" pitchFamily="50" charset="-128"/>
              </a:rPr>
              <a:t>に変換</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credit$Credit</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ifelse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credit$Credit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1,"Good","Bad</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good</a:t>
            </a:r>
            <a:r>
              <a:rPr kumimoji="1" lang="ja-JP" altLang="en-US" sz="1100" dirty="0">
                <a:solidFill>
                  <a:schemeClr val="bg1"/>
                </a:solidFill>
                <a:latin typeface="EYInterstate Light" panose="02000506000000020004" pitchFamily="2" charset="0"/>
                <a:ea typeface="ＭＳ Ｐゴシック" panose="020B0600070205080204" pitchFamily="50" charset="-128"/>
              </a:rPr>
              <a:t>を基準レベルに設定</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credit$Credit</a:t>
            </a:r>
            <a:r>
              <a:rPr kumimoji="1" lang="en-US" altLang="ja-JP" sz="1100" dirty="0">
                <a:solidFill>
                  <a:schemeClr val="bg1"/>
                </a:solidFill>
                <a:latin typeface="EYInterstate Light" panose="02000506000000020004" pitchFamily="2" charset="0"/>
                <a:ea typeface="ＭＳ Ｐゴシック" panose="020B0600070205080204" pitchFamily="50" charset="-128"/>
              </a:rPr>
              <a:t>&lt;-factor(</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credit$Credit,levels</a:t>
            </a:r>
            <a:r>
              <a:rPr kumimoji="1" lang="en-US" altLang="ja-JP" sz="1100" dirty="0">
                <a:solidFill>
                  <a:schemeClr val="bg1"/>
                </a:solidFill>
                <a:latin typeface="EYInterstate Light" panose="02000506000000020004" pitchFamily="2" charset="0"/>
                <a:ea typeface="ＭＳ Ｐゴシック" panose="020B0600070205080204" pitchFamily="50" charset="-128"/>
              </a:rPr>
              <a:t>=c("</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Good","Bad</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104781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63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20.3</a:t>
            </a:r>
            <a:r>
              <a:rPr lang="ja-JP" altLang="en-US" dirty="0" smtClean="0"/>
              <a:t> 非線形モデル</a:t>
            </a:r>
            <a:r>
              <a:rPr lang="en-US" altLang="ja-JP" dirty="0"/>
              <a:t/>
            </a:r>
            <a:br>
              <a:rPr lang="en-US" altLang="ja-JP" dirty="0"/>
            </a:br>
            <a:r>
              <a:rPr lang="ja-JP" altLang="en-US" sz="2000" dirty="0" smtClean="0"/>
              <a:t>一般化加法モデル</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20.3 </a:t>
            </a:r>
            <a:r>
              <a:rPr lang="ja-JP" altLang="en-US" dirty="0" smtClean="0"/>
              <a:t>一般化加法モデル</a:t>
            </a:r>
            <a:r>
              <a:rPr lang="en-US" altLang="ja-JP" dirty="0" smtClean="0"/>
              <a:t>(GAM)</a:t>
            </a:r>
          </a:p>
        </p:txBody>
      </p:sp>
      <p:sp>
        <p:nvSpPr>
          <p:cNvPr id="4" name="正方形/長方形 3"/>
          <p:cNvSpPr/>
          <p:nvPr/>
        </p:nvSpPr>
        <p:spPr>
          <a:xfrm>
            <a:off x="827088" y="1608839"/>
            <a:ext cx="7862887" cy="451573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GAM Model</a:t>
            </a:r>
          </a:p>
          <a:p>
            <a:pPr>
              <a:buClr>
                <a:schemeClr val="accent2"/>
              </a:buClr>
              <a:buSzPct val="70000"/>
            </a:pPr>
            <a:r>
              <a:rPr kumimoji="1" lang="en-US" altLang="ja-JP" sz="1100" b="1" u="sng"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b="1" u="sng" dirty="0" smtClean="0">
                <a:solidFill>
                  <a:schemeClr val="bg1"/>
                </a:solidFill>
                <a:latin typeface="EYInterstate Light" panose="02000506000000020004" pitchFamily="2" charset="0"/>
                <a:ea typeface="ＭＳ Ｐゴシック" panose="020B0600070205080204" pitchFamily="50" charset="-128"/>
              </a:rPr>
              <a:t>変換後</a:t>
            </a:r>
            <a:endParaRPr kumimoji="1" lang="en-US" altLang="ja-JP" sz="1100" b="1" u="sng"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CreditHistory</a:t>
            </a:r>
            <a:r>
              <a:rPr kumimoji="1" lang="en-US" altLang="ja-JP" sz="1100" dirty="0">
                <a:solidFill>
                  <a:schemeClr val="bg1"/>
                </a:solidFill>
                <a:latin typeface="EYInterstate Light" panose="02000506000000020004" pitchFamily="2" charset="0"/>
                <a:ea typeface="ＭＳ Ｐゴシック" panose="020B0600070205080204" pitchFamily="50" charset="-128"/>
              </a:rPr>
              <a:t>             Purpose Employment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Credit</a:t>
            </a:r>
          </a:p>
          <a:p>
            <a:pPr marL="228600" indent="-228600">
              <a:buClr>
                <a:schemeClr val="accent2"/>
              </a:buClr>
              <a:buSzPct val="70000"/>
              <a:buFont typeface="+mj-lt"/>
              <a:buAutoNum type="arabicPeriod"/>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Critical </a:t>
            </a:r>
            <a:r>
              <a:rPr kumimoji="1" lang="en-US" altLang="ja-JP" sz="1100" dirty="0">
                <a:solidFill>
                  <a:schemeClr val="bg1"/>
                </a:solidFill>
                <a:latin typeface="EYInterstate Light" panose="02000506000000020004" pitchFamily="2" charset="0"/>
                <a:ea typeface="ＭＳ Ｐゴシック" panose="020B0600070205080204" pitchFamily="50" charset="-128"/>
              </a:rPr>
              <a:t>Account    radio/television &gt;= 7 years   Good</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228600" indent="-228600">
              <a:buClr>
                <a:schemeClr val="accent2"/>
              </a:buClr>
              <a:buSzPct val="70000"/>
              <a:buAutoNum type="arabicPeriod"/>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Up </a:t>
            </a:r>
            <a:r>
              <a:rPr kumimoji="1" lang="en-US" altLang="ja-JP" sz="1100" dirty="0">
                <a:solidFill>
                  <a:schemeClr val="bg1"/>
                </a:solidFill>
                <a:latin typeface="EYInterstate Light" panose="02000506000000020004" pitchFamily="2" charset="0"/>
                <a:ea typeface="ＭＳ Ｐゴシック" panose="020B0600070205080204" pitchFamily="50" charset="-128"/>
              </a:rPr>
              <a:t>To Date    radio/television  1-4 years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Bad</a:t>
            </a:r>
          </a:p>
          <a:p>
            <a:pPr marL="228600" indent="-228600">
              <a:buClr>
                <a:schemeClr val="accent2"/>
              </a:buClr>
              <a:buSzPct val="70000"/>
              <a:buAutoNum type="arabicPeriod"/>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3 </a:t>
            </a:r>
            <a:r>
              <a:rPr kumimoji="1" lang="en-US" altLang="ja-JP" sz="1100" dirty="0">
                <a:solidFill>
                  <a:schemeClr val="bg1"/>
                </a:solidFill>
                <a:latin typeface="EYInterstate Light" panose="02000506000000020004" pitchFamily="2" charset="0"/>
                <a:ea typeface="ＭＳ Ｐゴシック" panose="020B0600070205080204" pitchFamily="50" charset="-128"/>
              </a:rPr>
              <a:t>Critical Account           education  4-7 years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Good</a:t>
            </a:r>
          </a:p>
          <a:p>
            <a:pPr marL="228600" indent="-228600">
              <a:buClr>
                <a:schemeClr val="accent2"/>
              </a:buClr>
              <a:buSzPct val="70000"/>
              <a:buAutoNum type="arabicPlain" startAt="4"/>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Up </a:t>
            </a:r>
            <a:r>
              <a:rPr kumimoji="1" lang="en-US" altLang="ja-JP" sz="1100" dirty="0">
                <a:solidFill>
                  <a:schemeClr val="bg1"/>
                </a:solidFill>
                <a:latin typeface="EYInterstate Light" panose="02000506000000020004" pitchFamily="2" charset="0"/>
                <a:ea typeface="ＭＳ Ｐゴシック" panose="020B0600070205080204" pitchFamily="50" charset="-128"/>
              </a:rPr>
              <a:t>To Date furniture/equipment  4-7 years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Good</a:t>
            </a:r>
          </a:p>
          <a:p>
            <a:pPr marL="228600" indent="-228600">
              <a:buClr>
                <a:schemeClr val="accent2"/>
              </a:buClr>
              <a:buSzPct val="70000"/>
              <a:buAutoNum type="arabicPlain" startAt="4"/>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Late </a:t>
            </a:r>
            <a:r>
              <a:rPr kumimoji="1" lang="en-US" altLang="ja-JP" sz="1100" dirty="0">
                <a:solidFill>
                  <a:schemeClr val="bg1"/>
                </a:solidFill>
                <a:latin typeface="EYInterstate Light" panose="02000506000000020004" pitchFamily="2" charset="0"/>
                <a:ea typeface="ＭＳ Ｐゴシック" panose="020B0600070205080204" pitchFamily="50" charset="-128"/>
              </a:rPr>
              <a:t>Payment            car(new)  1-4 years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Bad</a:t>
            </a:r>
          </a:p>
          <a:p>
            <a:pPr marL="228600" indent="-228600">
              <a:buClr>
                <a:schemeClr val="accent2"/>
              </a:buClr>
              <a:buSzPct val="70000"/>
              <a:buAutoNum type="arabicPlain" startAt="5"/>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Up </a:t>
            </a:r>
            <a:r>
              <a:rPr kumimoji="1" lang="en-US" altLang="ja-JP" sz="1100" dirty="0">
                <a:solidFill>
                  <a:schemeClr val="bg1"/>
                </a:solidFill>
                <a:latin typeface="EYInterstate Light" panose="02000506000000020004" pitchFamily="2" charset="0"/>
                <a:ea typeface="ＭＳ Ｐゴシック" panose="020B0600070205080204" pitchFamily="50" charset="-128"/>
              </a:rPr>
              <a:t>To Date           education  1-4 years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Good</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データを眺めれば、変数間の関係について理解しやすく、明らかに線形関係にはないことが分かる→</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の適用</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require(useful)</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(credit,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CreditAmount,y</a:t>
            </a:r>
            <a:r>
              <a:rPr kumimoji="1" lang="en-US" altLang="ja-JP" sz="1100" dirty="0">
                <a:solidFill>
                  <a:schemeClr val="bg1"/>
                </a:solidFill>
                <a:latin typeface="EYInterstate Light" panose="02000506000000020004" pitchFamily="2" charset="0"/>
                <a:ea typeface="ＭＳ Ｐゴシック" panose="020B0600070205080204" pitchFamily="50" charset="-128"/>
              </a:rPr>
              <a:t>=Credit))+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geom_jitter</a:t>
            </a:r>
            <a:r>
              <a:rPr kumimoji="1" lang="en-US" altLang="ja-JP" sz="1100" dirty="0">
                <a:solidFill>
                  <a:schemeClr val="bg1"/>
                </a:solidFill>
                <a:latin typeface="EYInterstate Light" panose="02000506000000020004" pitchFamily="2" charset="0"/>
                <a:ea typeface="ＭＳ Ｐゴシック" panose="020B0600070205080204" pitchFamily="50" charset="-128"/>
              </a:rPr>
              <a:t>(position=</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position_jitter</a:t>
            </a:r>
            <a:r>
              <a:rPr kumimoji="1" lang="en-US" altLang="ja-JP" sz="1100" dirty="0">
                <a:solidFill>
                  <a:schemeClr val="bg1"/>
                </a:solidFill>
                <a:latin typeface="EYInterstate Light" panose="02000506000000020004" pitchFamily="2" charset="0"/>
                <a:ea typeface="ＭＳ Ｐゴシック" panose="020B0600070205080204" pitchFamily="50" charset="-128"/>
              </a:rPr>
              <a:t>(height=.2))+</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facet_grid</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CreditHistory</a:t>
            </a:r>
            <a:r>
              <a:rPr kumimoji="1" lang="en-US" altLang="ja-JP" sz="1100" dirty="0">
                <a:solidFill>
                  <a:schemeClr val="bg1"/>
                </a:solidFill>
                <a:latin typeface="EYInterstate Light" panose="02000506000000020004" pitchFamily="2" charset="0"/>
                <a:ea typeface="ＭＳ Ｐゴシック" panose="020B0600070205080204" pitchFamily="50" charset="-128"/>
              </a:rPr>
              <a:t> ~ Employment)+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xlab</a:t>
            </a:r>
            <a:r>
              <a:rPr kumimoji="1" lang="en-US" altLang="ja-JP" sz="1100" dirty="0">
                <a:solidFill>
                  <a:schemeClr val="bg1"/>
                </a:solidFill>
                <a:latin typeface="EYInterstate Light" panose="02000506000000020004" pitchFamily="2" charset="0"/>
                <a:ea typeface="ＭＳ Ｐゴシック" panose="020B0600070205080204" pitchFamily="50" charset="-128"/>
              </a:rPr>
              <a:t>("Credit Amount")+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theme(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axis.text.x</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element_text</a:t>
            </a:r>
            <a:r>
              <a:rPr kumimoji="1" lang="en-US" altLang="ja-JP" sz="1100" dirty="0">
                <a:solidFill>
                  <a:schemeClr val="bg1"/>
                </a:solidFill>
                <a:latin typeface="EYInterstate Light" panose="02000506000000020004" pitchFamily="2" charset="0"/>
                <a:ea typeface="ＭＳ Ｐゴシック" panose="020B0600070205080204" pitchFamily="50" charset="-128"/>
              </a:rPr>
              <a:t>(angle=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90,hjust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1,vjust</a:t>
            </a:r>
            <a:r>
              <a:rPr kumimoji="1" lang="en-US" altLang="ja-JP" sz="1100" dirty="0">
                <a:solidFill>
                  <a:schemeClr val="bg1"/>
                </a:solidFill>
                <a:latin typeface="EYInterstate Light" panose="02000506000000020004" pitchFamily="2" charset="0"/>
                <a:ea typeface="ＭＳ Ｐゴシック" panose="020B0600070205080204" pitchFamily="50" charset="-128"/>
              </a:rPr>
              <a:t>=.5))+</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scale_x_continuous</a:t>
            </a:r>
            <a:r>
              <a:rPr kumimoji="1" lang="en-US" altLang="ja-JP" sz="1100" dirty="0">
                <a:solidFill>
                  <a:schemeClr val="bg1"/>
                </a:solidFill>
                <a:latin typeface="EYInterstate Light" panose="02000506000000020004" pitchFamily="2" charset="0"/>
                <a:ea typeface="ＭＳ Ｐゴシック" panose="020B0600070205080204" pitchFamily="50" charset="-128"/>
              </a:rPr>
              <a:t>(labels=multiple)</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6"/>
          <a:stretch>
            <a:fillRect/>
          </a:stretch>
        </p:blipFill>
        <p:spPr>
          <a:xfrm>
            <a:off x="5133023" y="3793167"/>
            <a:ext cx="2719387" cy="2258029"/>
          </a:xfrm>
          <a:prstGeom prst="rect">
            <a:avLst/>
          </a:prstGeom>
        </p:spPr>
      </p:pic>
    </p:spTree>
    <p:extLst>
      <p:ext uri="{BB962C8B-B14F-4D97-AF65-F5344CB8AC3E}">
        <p14:creationId xmlns:p14="http://schemas.microsoft.com/office/powerpoint/2010/main" val="786393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5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20.3</a:t>
            </a:r>
            <a:r>
              <a:rPr lang="ja-JP" altLang="en-US" dirty="0" smtClean="0"/>
              <a:t> 非線形モデル</a:t>
            </a:r>
            <a:r>
              <a:rPr lang="en-US" altLang="ja-JP" dirty="0"/>
              <a:t/>
            </a:r>
            <a:br>
              <a:rPr lang="en-US" altLang="ja-JP" dirty="0"/>
            </a:br>
            <a:r>
              <a:rPr lang="ja-JP" altLang="en-US" sz="2000" dirty="0" smtClean="0"/>
              <a:t>一般化加法モデル</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20.3 </a:t>
            </a:r>
            <a:r>
              <a:rPr lang="ja-JP" altLang="en-US" dirty="0" smtClean="0"/>
              <a:t>一般化加法モデル</a:t>
            </a:r>
            <a:r>
              <a:rPr lang="en-US" altLang="ja-JP" dirty="0" smtClean="0"/>
              <a:t>(GAM)</a:t>
            </a:r>
          </a:p>
        </p:txBody>
      </p:sp>
      <p:sp>
        <p:nvSpPr>
          <p:cNvPr id="4" name="正方形/長方形 3"/>
          <p:cNvSpPr/>
          <p:nvPr/>
        </p:nvSpPr>
        <p:spPr>
          <a:xfrm>
            <a:off x="827088" y="1608839"/>
            <a:ext cx="7862887" cy="396900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GAM Model</a:t>
            </a:r>
          </a:p>
          <a:p>
            <a:pPr>
              <a:buClr>
                <a:schemeClr val="accent2"/>
              </a:buClr>
              <a:buSzPct val="70000"/>
            </a:pPr>
            <a:r>
              <a:rPr kumimoji="1" lang="en-US" altLang="ja-JP" sz="1100" b="1" u="sng"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b="1" u="sng" dirty="0" smtClean="0">
                <a:solidFill>
                  <a:schemeClr val="bg1"/>
                </a:solidFill>
                <a:latin typeface="EYInterstate Light" panose="02000506000000020004" pitchFamily="2" charset="0"/>
                <a:ea typeface="ＭＳ Ｐゴシック" panose="020B0600070205080204" pitchFamily="50" charset="-128"/>
              </a:rPr>
              <a:t>変換後</a:t>
            </a:r>
            <a:endParaRPr kumimoji="1" lang="en-US" altLang="ja-JP" sz="1100" b="1" u="sng"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データを眺めれば、変数間の関係について理解しやすく、明らかに線形関係にはないことが分かる→</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の適用</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credit,aes</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CreditAmount,y</a:t>
            </a:r>
            <a:r>
              <a:rPr kumimoji="1" lang="en-US" altLang="ja-JP" sz="1100" dirty="0">
                <a:solidFill>
                  <a:schemeClr val="bg1"/>
                </a:solidFill>
                <a:latin typeface="EYInterstate Light" panose="02000506000000020004" pitchFamily="2" charset="0"/>
                <a:ea typeface="ＭＳ Ｐゴシック" panose="020B0600070205080204" pitchFamily="50" charset="-128"/>
              </a:rPr>
              <a:t>=Age))+</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100" dirty="0">
                <a:solidFill>
                  <a:schemeClr val="bg1"/>
                </a:solidFill>
                <a:latin typeface="EYInterstate Light" panose="02000506000000020004" pitchFamily="2" charset="0"/>
                <a:ea typeface="ＭＳ Ｐゴシック" panose="020B0600070205080204" pitchFamily="50" charset="-128"/>
              </a:rPr>
              <a:t>(color=Credit))+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facet_grid</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CreditHistory~Employment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xlab</a:t>
            </a:r>
            <a:r>
              <a:rPr kumimoji="1" lang="en-US" altLang="ja-JP" sz="1100" dirty="0">
                <a:solidFill>
                  <a:schemeClr val="bg1"/>
                </a:solidFill>
                <a:latin typeface="EYInterstate Light" panose="02000506000000020004" pitchFamily="2" charset="0"/>
                <a:ea typeface="ＭＳ Ｐゴシック" panose="020B0600070205080204" pitchFamily="50" charset="-128"/>
              </a:rPr>
              <a:t>("Credit Amount")+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theme(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axis.text.x</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element_text</a:t>
            </a:r>
            <a:r>
              <a:rPr kumimoji="1" lang="en-US" altLang="ja-JP" sz="1100" dirty="0">
                <a:solidFill>
                  <a:schemeClr val="bg1"/>
                </a:solidFill>
                <a:latin typeface="EYInterstate Light" panose="02000506000000020004" pitchFamily="2" charset="0"/>
                <a:ea typeface="ＭＳ Ｐゴシック" panose="020B0600070205080204" pitchFamily="50" charset="-128"/>
              </a:rPr>
              <a:t>(angle=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90,hjust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1,vjust</a:t>
            </a:r>
            <a:r>
              <a:rPr kumimoji="1" lang="en-US" altLang="ja-JP" sz="1100" dirty="0">
                <a:solidFill>
                  <a:schemeClr val="bg1"/>
                </a:solidFill>
                <a:latin typeface="EYInterstate Light" panose="02000506000000020004" pitchFamily="2" charset="0"/>
                <a:ea typeface="ＭＳ Ｐゴシック" panose="020B0600070205080204" pitchFamily="50" charset="-128"/>
              </a:rPr>
              <a:t>=.5))+</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scale_x_continuous</a:t>
            </a:r>
            <a:r>
              <a:rPr kumimoji="1" lang="en-US" altLang="ja-JP" sz="1100" dirty="0">
                <a:solidFill>
                  <a:schemeClr val="bg1"/>
                </a:solidFill>
                <a:latin typeface="EYInterstate Light" panose="02000506000000020004" pitchFamily="2" charset="0"/>
                <a:ea typeface="ＭＳ Ｐゴシック" panose="020B0600070205080204" pitchFamily="50" charset="-128"/>
              </a:rPr>
              <a:t>(labels=multiple)</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GAM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は、</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glm</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/lm</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のような</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他のモデリング関数と非常に似ており、</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Formula</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を引数に取ります。</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CreditAmount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や</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Age</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のような</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連続変数は、</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b="1" u="sng" dirty="0">
                <a:solidFill>
                  <a:schemeClr val="bg1"/>
                </a:solidFill>
                <a:latin typeface="EYInterstate Light" panose="02000506000000020004" pitchFamily="2" charset="0"/>
                <a:ea typeface="ＭＳ Ｐゴシック" panose="020B0600070205080204" pitchFamily="50" charset="-128"/>
              </a:rPr>
              <a:t>スプライン</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や</a:t>
            </a:r>
            <a:r>
              <a:rPr kumimoji="1" lang="ja-JP" altLang="en-US" sz="1100" b="1" u="sng" dirty="0" smtClean="0">
                <a:solidFill>
                  <a:schemeClr val="bg1"/>
                </a:solidFill>
                <a:latin typeface="EYInterstate Light" panose="02000506000000020004" pitchFamily="2" charset="0"/>
                <a:ea typeface="ＭＳ Ｐゴシック" panose="020B0600070205080204" pitchFamily="50" charset="-128"/>
              </a:rPr>
              <a:t>テンソル積</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のようなノンパラメトリックは平滑化関数によって</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変換が可能</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ロジスティック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の適用</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CreditAmount</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には</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テンソル積を、</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Age</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には</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スプラインを適用</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require(</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mgcv</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creditGam</a:t>
            </a:r>
            <a:r>
              <a:rPr kumimoji="1" lang="en-US" altLang="ja-JP" sz="1100" dirty="0">
                <a:solidFill>
                  <a:schemeClr val="bg1"/>
                </a:solidFill>
                <a:latin typeface="EYInterstate Light" panose="02000506000000020004" pitchFamily="2" charset="0"/>
                <a:ea typeface="ＭＳ Ｐゴシック" panose="020B0600070205080204" pitchFamily="50" charset="-128"/>
              </a:rPr>
              <a:t>&lt;- gam(</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Credit~te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CreditAmount</a:t>
            </a:r>
            <a:r>
              <a:rPr kumimoji="1" lang="en-US" altLang="ja-JP" sz="1100" dirty="0">
                <a:solidFill>
                  <a:schemeClr val="bg1"/>
                </a:solidFill>
                <a:latin typeface="EYInterstate Light" panose="02000506000000020004" pitchFamily="2" charset="0"/>
                <a:ea typeface="ＭＳ Ｐゴシック" panose="020B0600070205080204" pitchFamily="50" charset="-128"/>
              </a:rPr>
              <a:t>)+s(Age)+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CreditHistory+Employment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credit,family</a:t>
            </a:r>
            <a:r>
              <a:rPr kumimoji="1" lang="en-US" altLang="ja-JP" sz="1100" dirty="0">
                <a:solidFill>
                  <a:schemeClr val="bg1"/>
                </a:solidFill>
                <a:latin typeface="EYInterstate Light" panose="02000506000000020004" pitchFamily="2" charset="0"/>
                <a:ea typeface="ＭＳ Ｐゴシック" panose="020B0600070205080204" pitchFamily="50" charset="-128"/>
              </a:rPr>
              <a:t>=binomial(link="</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logit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6" name="図 5"/>
          <p:cNvPicPr>
            <a:picLocks noChangeAspect="1"/>
          </p:cNvPicPr>
          <p:nvPr/>
        </p:nvPicPr>
        <p:blipFill>
          <a:blip r:embed="rId6"/>
          <a:stretch>
            <a:fillRect/>
          </a:stretch>
        </p:blipFill>
        <p:spPr>
          <a:xfrm>
            <a:off x="5227079" y="2441437"/>
            <a:ext cx="3094481" cy="2569486"/>
          </a:xfrm>
          <a:prstGeom prst="rect">
            <a:avLst/>
          </a:prstGeom>
        </p:spPr>
      </p:pic>
    </p:spTree>
    <p:extLst>
      <p:ext uri="{BB962C8B-B14F-4D97-AF65-F5344CB8AC3E}">
        <p14:creationId xmlns:p14="http://schemas.microsoft.com/office/powerpoint/2010/main" val="342300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lang="en-US" altLang="ja-JP" dirty="0"/>
              <a:t>9</a:t>
            </a:r>
            <a:r>
              <a:rPr kumimoji="1" lang="en-US" altLang="ja-JP" dirty="0" smtClean="0"/>
              <a:t>.1</a:t>
            </a:r>
            <a:r>
              <a:rPr kumimoji="1" lang="ja-JP" altLang="en-US" dirty="0" smtClean="0"/>
              <a:t>　正則化と縮小（シュリンケージ）</a:t>
            </a:r>
            <a:r>
              <a:rPr kumimoji="1" lang="en-US" altLang="ja-JP" dirty="0" smtClean="0"/>
              <a:t/>
            </a:r>
            <a:br>
              <a:rPr kumimoji="1" lang="en-US" altLang="ja-JP" dirty="0" smtClean="0"/>
            </a:br>
            <a:r>
              <a:rPr kumimoji="1" lang="en-US" altLang="ja-JP" sz="2000" dirty="0" smtClean="0"/>
              <a:t>Elastic Net</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smtClean="0"/>
              <a:t>Elastic Net</a:t>
            </a:r>
          </a:p>
          <a:p>
            <a:pPr lvl="1"/>
            <a:r>
              <a:rPr lang="ja-JP" altLang="en-US" sz="1200" dirty="0" smtClean="0"/>
              <a:t>高次元（変数の多い）データを扱う場合、過学習（</a:t>
            </a:r>
            <a:r>
              <a:rPr lang="en-US" altLang="ja-JP" sz="1200" dirty="0" err="1" smtClean="0"/>
              <a:t>Overfitting</a:t>
            </a:r>
            <a:r>
              <a:rPr lang="ja-JP" altLang="en-US" sz="1200" dirty="0" smtClean="0"/>
              <a:t>）を防ぐ手法が求められ、</a:t>
            </a:r>
            <a:r>
              <a:rPr lang="en-US" altLang="ja-JP" sz="1200" dirty="0" smtClean="0"/>
              <a:t>18</a:t>
            </a:r>
            <a:r>
              <a:rPr lang="ja-JP" altLang="en-US" sz="1200" dirty="0" smtClean="0"/>
              <a:t>章：変数選択では計算資源的に厳しいため、正則化と縮小にフォーカスをあて、</a:t>
            </a:r>
            <a:r>
              <a:rPr lang="en-US" altLang="ja-JP" sz="1200" dirty="0" err="1" smtClean="0"/>
              <a:t>glmnet</a:t>
            </a:r>
            <a:r>
              <a:rPr lang="ja-JP" altLang="en-US" sz="1200" dirty="0" smtClean="0"/>
              <a:t>パッケージの</a:t>
            </a:r>
            <a:r>
              <a:rPr lang="en-US" altLang="ja-JP" sz="1200" dirty="0" err="1" smtClean="0"/>
              <a:t>glmnet</a:t>
            </a:r>
            <a:r>
              <a:rPr lang="ja-JP" altLang="en-US" sz="1200" dirty="0" smtClean="0"/>
              <a:t>関数と</a:t>
            </a:r>
            <a:r>
              <a:rPr lang="en-US" altLang="ja-JP" sz="1200" dirty="0" smtClean="0"/>
              <a:t>arm</a:t>
            </a:r>
            <a:r>
              <a:rPr lang="ja-JP" altLang="en-US" sz="1200" dirty="0" smtClean="0"/>
              <a:t>パッケージの</a:t>
            </a:r>
            <a:r>
              <a:rPr lang="en-US" altLang="ja-JP" sz="1200" dirty="0" err="1" smtClean="0"/>
              <a:t>bayesglm</a:t>
            </a:r>
            <a:r>
              <a:rPr lang="ja-JP" altLang="en-US" sz="1200" dirty="0" smtClean="0"/>
              <a:t>関数を使用する</a:t>
            </a:r>
            <a:endParaRPr lang="en-US" altLang="ja-JP" sz="1200" dirty="0" smtClean="0"/>
          </a:p>
          <a:p>
            <a:pPr lvl="1"/>
            <a:r>
              <a:rPr lang="en-US" altLang="ja-JP" sz="1200" dirty="0" smtClean="0"/>
              <a:t>Elastic Net</a:t>
            </a:r>
            <a:r>
              <a:rPr lang="ja-JP" altLang="en-US" sz="1200" dirty="0" smtClean="0"/>
              <a:t>は、ラッソー回帰とリッジ回帰を動的に混合させ、リッジ回帰は</a:t>
            </a:r>
            <a:r>
              <a:rPr lang="en-US" altLang="ja-JP" sz="1200" dirty="0" err="1" smtClean="0"/>
              <a:t>L2</a:t>
            </a:r>
            <a:r>
              <a:rPr lang="ja-JP" altLang="en-US" sz="1200" dirty="0" smtClean="0"/>
              <a:t>罰則を使って、より安定した予測のために係数を縮小するが、</a:t>
            </a:r>
            <a:r>
              <a:rPr lang="en-US" altLang="ja-JP" sz="1200" dirty="0" smtClean="0"/>
              <a:t>Elastic Net</a:t>
            </a:r>
            <a:r>
              <a:rPr lang="ja-JP" altLang="en-US" sz="1200" dirty="0" smtClean="0"/>
              <a:t>は、以下のとおり定式化する</a:t>
            </a:r>
            <a:endParaRPr lang="en-US" altLang="ja-JP" sz="1200" dirty="0" smtClean="0"/>
          </a:p>
          <a:p>
            <a:pPr lvl="1"/>
            <a:endParaRPr lang="en-US" altLang="ja-JP" sz="1200" dirty="0"/>
          </a:p>
          <a:p>
            <a:pPr lvl="1"/>
            <a:endParaRPr lang="en-US" altLang="ja-JP" sz="1200" dirty="0" smtClean="0"/>
          </a:p>
          <a:p>
            <a:pPr lvl="1"/>
            <a:r>
              <a:rPr lang="el-GR" altLang="ja-JP" sz="1200" dirty="0" smtClean="0"/>
              <a:t>Λ</a:t>
            </a:r>
            <a:r>
              <a:rPr lang="ja-JP" altLang="en-US" sz="1200" dirty="0" smtClean="0"/>
              <a:t>は縮小量を制御するための複雑度変数（</a:t>
            </a:r>
            <a:r>
              <a:rPr lang="en-US" altLang="ja-JP" sz="1200" dirty="0" smtClean="0"/>
              <a:t>0</a:t>
            </a:r>
            <a:r>
              <a:rPr lang="ja-JP" altLang="en-US" sz="1200" dirty="0" smtClean="0"/>
              <a:t>のとき罰則なし、∞のとき完全罰則）であり、</a:t>
            </a:r>
            <a:r>
              <a:rPr lang="en-US" altLang="ja-JP" sz="1200" dirty="0" smtClean="0"/>
              <a:t>α</a:t>
            </a:r>
            <a:r>
              <a:rPr lang="ja-JP" altLang="en-US" sz="1200" dirty="0" smtClean="0"/>
              <a:t>はモデルにおけるリッジ回帰とラッソー回帰の比率を調整。</a:t>
            </a:r>
            <a:r>
              <a:rPr lang="en-US" altLang="ja-JP" sz="1200" dirty="0" smtClean="0"/>
              <a:t>α=0</a:t>
            </a:r>
            <a:r>
              <a:rPr lang="ja-JP" altLang="en-US" sz="1200" dirty="0" smtClean="0"/>
              <a:t>のとき完全にリッジ回帰であり、</a:t>
            </a:r>
            <a:r>
              <a:rPr lang="en-US" altLang="ja-JP" sz="1200" dirty="0" smtClean="0"/>
              <a:t>α=1</a:t>
            </a:r>
            <a:r>
              <a:rPr lang="ja-JP" altLang="en-US" sz="1200" dirty="0" smtClean="0"/>
              <a:t>のとき完全にラッソー回帰になるが、</a:t>
            </a:r>
            <a:r>
              <a:rPr lang="en-US" altLang="ja-JP" sz="1200" dirty="0" smtClean="0"/>
              <a:t>Γ</a:t>
            </a:r>
            <a:r>
              <a:rPr lang="ja-JP" altLang="en-US" sz="1200" dirty="0" smtClean="0"/>
              <a:t>は罰則項のベクトル</a:t>
            </a:r>
            <a:endParaRPr lang="en-US" altLang="ja-JP" sz="1200" dirty="0" smtClean="0"/>
          </a:p>
          <a:p>
            <a:pPr lvl="1"/>
            <a:r>
              <a:rPr lang="en-US" altLang="ja-JP" sz="1200" dirty="0" err="1" smtClean="0"/>
              <a:t>Glmnet</a:t>
            </a:r>
            <a:r>
              <a:rPr lang="ja-JP" altLang="en-US" sz="1200" dirty="0" smtClean="0"/>
              <a:t>関数では、</a:t>
            </a:r>
            <a:r>
              <a:rPr lang="en-US" altLang="ja-JP" sz="1200" dirty="0" smtClean="0"/>
              <a:t>Elastic Net</a:t>
            </a:r>
            <a:r>
              <a:rPr lang="ja-JP" altLang="en-US" sz="1200" dirty="0" smtClean="0"/>
              <a:t>を使用した一般化線形モデルが利用できるが、予測因子（切片を含む）の</a:t>
            </a:r>
            <a:r>
              <a:rPr lang="en-US" altLang="ja-JP" sz="1200" dirty="0" smtClean="0"/>
              <a:t>matrix</a:t>
            </a:r>
            <a:r>
              <a:rPr lang="ja-JP" altLang="en-US" sz="1200" dirty="0" smtClean="0"/>
              <a:t>が必要になり、結果も</a:t>
            </a:r>
            <a:r>
              <a:rPr lang="en-US" altLang="ja-JP" sz="1200" dirty="0" smtClean="0"/>
              <a:t>matrix</a:t>
            </a:r>
            <a:r>
              <a:rPr lang="ja-JP" altLang="en-US" sz="1200" dirty="0" smtClean="0"/>
              <a:t>になる。</a:t>
            </a:r>
            <a:endParaRPr lang="en-US" altLang="ja-JP" sz="1200" dirty="0" smtClean="0"/>
          </a:p>
          <a:p>
            <a:pPr lvl="2"/>
            <a:endParaRPr lang="en-US" altLang="ja-JP" sz="1200" dirty="0"/>
          </a:p>
        </p:txBody>
      </p:sp>
      <p:sp>
        <p:nvSpPr>
          <p:cNvPr id="5" name="正方形/長方形 4"/>
          <p:cNvSpPr/>
          <p:nvPr/>
        </p:nvSpPr>
        <p:spPr>
          <a:xfrm>
            <a:off x="827088" y="4323645"/>
            <a:ext cx="7862887" cy="186866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最初の</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3</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列で数値の</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data.frame</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を作成</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000" dirty="0">
                <a:solidFill>
                  <a:schemeClr val="bg1"/>
                </a:solidFill>
                <a:latin typeface="EYInterstate Light" panose="02000506000000020004" pitchFamily="2" charset="0"/>
                <a:ea typeface="ＭＳ Ｐゴシック" panose="020B0600070205080204" pitchFamily="50" charset="-128"/>
              </a:rPr>
              <a:t> &lt;-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read.table</a:t>
            </a:r>
            <a:r>
              <a:rPr kumimoji="1" lang="en-US" altLang="ja-JP" sz="1000" dirty="0">
                <a:solidFill>
                  <a:schemeClr val="bg1"/>
                </a:solidFill>
                <a:latin typeface="EYInterstate Light" panose="02000506000000020004" pitchFamily="2" charset="0"/>
                <a:ea typeface="ＭＳ Ｐゴシック" panose="020B0600070205080204" pitchFamily="50" charset="-128"/>
              </a:rPr>
              <a:t>("http://jaredlander.com/data/acs_ny.csv",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sep</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header=TRUE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stringsAsFactors</a:t>
            </a:r>
            <a:r>
              <a:rPr kumimoji="1" lang="en-US" altLang="ja-JP" sz="1000" dirty="0">
                <a:solidFill>
                  <a:schemeClr val="bg1"/>
                </a:solidFill>
                <a:latin typeface="EYInterstate Light" panose="02000506000000020004" pitchFamily="2" charset="0"/>
                <a:ea typeface="ＭＳ Ｐゴシック" panose="020B0600070205080204" pitchFamily="50" charset="-128"/>
              </a:rPr>
              <a:t>=FALSE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err="1">
                <a:solidFill>
                  <a:schemeClr val="bg1"/>
                </a:solidFill>
                <a:latin typeface="EYInterstate Light" panose="02000506000000020004" pitchFamily="2" charset="0"/>
                <a:ea typeface="ＭＳ Ｐゴシック" panose="020B0600070205080204" pitchFamily="50" charset="-128"/>
              </a:rPr>
              <a:t>testFrame</a:t>
            </a:r>
            <a:r>
              <a:rPr kumimoji="1" lang="en-US" altLang="ja-JP" sz="1000" dirty="0">
                <a:solidFill>
                  <a:schemeClr val="bg1"/>
                </a:solidFill>
                <a:latin typeface="EYInterstate Light" panose="02000506000000020004" pitchFamily="2" charset="0"/>
                <a:ea typeface="ＭＳ Ｐゴシック" panose="020B0600070205080204" pitchFamily="50" charset="-128"/>
              </a:rPr>
              <a:t> &lt;-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data.frame</a:t>
            </a:r>
            <a:r>
              <a:rPr kumimoji="1" lang="en-US" altLang="ja-JP" sz="1000" dirty="0">
                <a:solidFill>
                  <a:schemeClr val="bg1"/>
                </a:solidFill>
                <a:latin typeface="EYInterstate Light" panose="02000506000000020004" pitchFamily="2" charset="0"/>
                <a:ea typeface="ＭＳ Ｐゴシック" panose="020B0600070205080204" pitchFamily="50" charset="-128"/>
              </a:rPr>
              <a:t>(First=sample(</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1:10,20,replace</a:t>
            </a:r>
            <a:r>
              <a:rPr kumimoji="1" lang="en-US" altLang="ja-JP" sz="1000" dirty="0">
                <a:solidFill>
                  <a:schemeClr val="bg1"/>
                </a:solidFill>
                <a:latin typeface="EYInterstate Light" panose="02000506000000020004" pitchFamily="2" charset="0"/>
                <a:ea typeface="ＭＳ Ｐゴシック" panose="020B0600070205080204" pitchFamily="50" charset="-128"/>
              </a:rPr>
              <a:t>=TRUE),</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Second=sample(</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1:20,20,replace</a:t>
            </a:r>
            <a:r>
              <a:rPr kumimoji="1" lang="en-US" altLang="ja-JP" sz="1000" dirty="0">
                <a:solidFill>
                  <a:schemeClr val="bg1"/>
                </a:solidFill>
                <a:latin typeface="EYInterstate Light" panose="02000506000000020004" pitchFamily="2" charset="0"/>
                <a:ea typeface="ＭＳ Ｐゴシック" panose="020B0600070205080204" pitchFamily="50" charset="-128"/>
              </a:rPr>
              <a:t>=TRUE),</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Third=sample(</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1:10,20,replace</a:t>
            </a:r>
            <a:r>
              <a:rPr kumimoji="1" lang="en-US" altLang="ja-JP" sz="1000" dirty="0">
                <a:solidFill>
                  <a:schemeClr val="bg1"/>
                </a:solidFill>
                <a:latin typeface="EYInterstate Light" panose="02000506000000020004" pitchFamily="2" charset="0"/>
                <a:ea typeface="ＭＳ Ｐゴシック" panose="020B0600070205080204" pitchFamily="50" charset="-128"/>
              </a:rPr>
              <a:t>=TRUE),</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Fourth=factor(rep(c("Alice", "Bob",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Charlie","David</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5)),</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Fifth=ordered(rep(c("</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Edward","Frank","Georgia","Hank","Isaac</a:t>
            </a:r>
            <a:r>
              <a:rPr kumimoji="1" lang="en-US" altLang="ja-JP" sz="1000" dirty="0">
                <a:solidFill>
                  <a:schemeClr val="bg1"/>
                </a:solidFill>
                <a:latin typeface="EYInterstate Light" panose="02000506000000020004" pitchFamily="2" charset="0"/>
                <a:ea typeface="ＭＳ Ｐゴシック" panose="020B0600070205080204" pitchFamily="50" charset="-128"/>
              </a:rPr>
              <a:t>"),4)),</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Sixth=rep(c("</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a","b</a:t>
            </a:r>
            <a:r>
              <a:rPr kumimoji="1" lang="en-US" altLang="ja-JP" sz="1000" dirty="0">
                <a:solidFill>
                  <a:schemeClr val="bg1"/>
                </a:solidFill>
                <a:latin typeface="EYInterstate Light" panose="02000506000000020004" pitchFamily="2" charset="0"/>
                <a:ea typeface="ＭＳ Ｐゴシック" panose="020B0600070205080204" pitchFamily="50" charset="-128"/>
              </a:rPr>
              <a:t>"),10),</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stringsAsFactors</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F)</a:t>
            </a:r>
          </a:p>
        </p:txBody>
      </p:sp>
      <mc:AlternateContent xmlns:mc="http://schemas.openxmlformats.org/markup-compatibility/2006" xmlns:a14="http://schemas.microsoft.com/office/drawing/2010/main">
        <mc:Choice Requires="a14">
          <p:sp>
            <p:nvSpPr>
              <p:cNvPr id="4" name="テキスト ボックス 3"/>
              <p:cNvSpPr txBox="1"/>
              <p:nvPr/>
            </p:nvSpPr>
            <p:spPr>
              <a:xfrm>
                <a:off x="1196242" y="2841210"/>
                <a:ext cx="6120137" cy="244106"/>
              </a:xfrm>
              <a:prstGeom prst="rect">
                <a:avLst/>
              </a:prstGeom>
              <a:noFill/>
            </p:spPr>
            <p:txBody>
              <a:bodyPr wrap="none" lIns="0" tIns="0" rIns="0" bIns="0" rtlCol="0">
                <a:spAutoFit/>
              </a:bodyPr>
              <a:lstStyle/>
              <a:p>
                <a:pPr marL="356616" indent="-356616">
                  <a:lnSpc>
                    <a:spcPct val="85000"/>
                  </a:lnSpc>
                  <a:spcAft>
                    <a:spcPts val="600"/>
                  </a:spcAft>
                  <a:buClr>
                    <a:schemeClr val="accent2"/>
                  </a:buClr>
                  <a:buSzPct val="70000"/>
                  <a:buFont typeface="Arial" pitchFamily="34" charset="0"/>
                  <a:buChar char="►"/>
                </a:pPr>
                <a14:m>
                  <m:oMath xmlns:m="http://schemas.openxmlformats.org/officeDocument/2006/math">
                    <m:func>
                      <m:funcPr>
                        <m:ctrlPr>
                          <a:rPr kumimoji="1" lang="en-US" altLang="ja-JP" sz="1200" b="0" i="1" smtClean="0">
                            <a:solidFill>
                              <a:schemeClr val="bg1"/>
                            </a:solidFill>
                            <a:latin typeface="Cambria Math" panose="02040503050406030204" pitchFamily="18" charset="0"/>
                          </a:rPr>
                        </m:ctrlPr>
                      </m:funcPr>
                      <m:fName>
                        <m:r>
                          <m:rPr>
                            <m:sty m:val="p"/>
                          </m:rPr>
                          <a:rPr kumimoji="1" lang="en-US" altLang="ja-JP" sz="1200" b="0" i="0" smtClean="0">
                            <a:solidFill>
                              <a:schemeClr val="bg1"/>
                            </a:solidFill>
                            <a:latin typeface="Cambria Math" panose="02040503050406030204" pitchFamily="18" charset="0"/>
                          </a:rPr>
                          <m:t>min</m:t>
                        </m:r>
                      </m:fName>
                      <m:e>
                        <m:r>
                          <a:rPr kumimoji="1" lang="en-US" altLang="ja-JP" sz="1200" b="0" i="1" smtClean="0">
                            <a:solidFill>
                              <a:schemeClr val="bg1"/>
                            </a:solidFill>
                            <a:latin typeface="Cambria Math" panose="02040503050406030204" pitchFamily="18" charset="0"/>
                          </a:rPr>
                          <m:t>= </m:t>
                        </m:r>
                        <m:d>
                          <m:dPr>
                            <m:begChr m:val="["/>
                            <m:endChr m:val="]"/>
                            <m:ctrlPr>
                              <a:rPr kumimoji="1" lang="en-US" altLang="ja-JP" sz="1200" b="0" i="1" smtClean="0">
                                <a:solidFill>
                                  <a:schemeClr val="bg1"/>
                                </a:solidFill>
                                <a:latin typeface="Cambria Math" panose="02040503050406030204" pitchFamily="18" charset="0"/>
                              </a:rPr>
                            </m:ctrlPr>
                          </m:dPr>
                          <m:e>
                            <m:f>
                              <m:fPr>
                                <m:type m:val="lin"/>
                                <m:ctrlPr>
                                  <a:rPr kumimoji="1" lang="en-US" altLang="ja-JP" sz="1200" b="0" i="1" smtClean="0">
                                    <a:solidFill>
                                      <a:schemeClr val="bg1"/>
                                    </a:solidFill>
                                    <a:latin typeface="Cambria Math" panose="02040503050406030204" pitchFamily="18" charset="0"/>
                                  </a:rPr>
                                </m:ctrlPr>
                              </m:fPr>
                              <m:num>
                                <m:r>
                                  <a:rPr kumimoji="1" lang="en-US" altLang="ja-JP" sz="1200" b="0" i="1" smtClean="0">
                                    <a:solidFill>
                                      <a:schemeClr val="bg1"/>
                                    </a:solidFill>
                                    <a:latin typeface="Cambria Math" panose="02040503050406030204" pitchFamily="18" charset="0"/>
                                  </a:rPr>
                                  <m:t>1</m:t>
                                </m:r>
                              </m:num>
                              <m:den>
                                <m:r>
                                  <a:rPr kumimoji="1" lang="en-US" altLang="ja-JP" sz="1200" b="0" i="1" smtClean="0">
                                    <a:solidFill>
                                      <a:schemeClr val="bg1"/>
                                    </a:solidFill>
                                    <a:latin typeface="Cambria Math" panose="02040503050406030204" pitchFamily="18" charset="0"/>
                                  </a:rPr>
                                  <m:t>2</m:t>
                                </m:r>
                                <m:r>
                                  <a:rPr kumimoji="1" lang="en-US" altLang="ja-JP" sz="1200" b="0" i="1" smtClean="0">
                                    <a:solidFill>
                                      <a:schemeClr val="bg1"/>
                                    </a:solidFill>
                                    <a:latin typeface="Cambria Math" panose="02040503050406030204" pitchFamily="18" charset="0"/>
                                  </a:rPr>
                                  <m:t>𝑁</m:t>
                                </m:r>
                              </m:den>
                            </m:f>
                            <m:nary>
                              <m:naryPr>
                                <m:chr m:val="∑"/>
                                <m:ctrlPr>
                                  <a:rPr kumimoji="1" lang="en-US" altLang="ja-JP" sz="1200" b="0" i="1" smtClean="0">
                                    <a:solidFill>
                                      <a:schemeClr val="bg1"/>
                                    </a:solidFill>
                                    <a:latin typeface="Cambria Math" panose="02040503050406030204" pitchFamily="18" charset="0"/>
                                  </a:rPr>
                                </m:ctrlPr>
                              </m:naryPr>
                              <m:sub>
                                <m:r>
                                  <m:rPr>
                                    <m:brk m:alnAt="23"/>
                                  </m:rPr>
                                  <a:rPr kumimoji="1" lang="en-US" altLang="ja-JP" sz="1200" b="0" i="1" smtClean="0">
                                    <a:solidFill>
                                      <a:schemeClr val="bg1"/>
                                    </a:solidFill>
                                    <a:latin typeface="Cambria Math" panose="02040503050406030204" pitchFamily="18" charset="0"/>
                                  </a:rPr>
                                  <m:t>𝑖</m:t>
                                </m:r>
                                <m:r>
                                  <a:rPr kumimoji="1" lang="en-US" altLang="ja-JP" sz="1200" b="0" i="1" smtClean="0">
                                    <a:solidFill>
                                      <a:schemeClr val="bg1"/>
                                    </a:solidFill>
                                    <a:latin typeface="Cambria Math" panose="02040503050406030204" pitchFamily="18" charset="0"/>
                                  </a:rPr>
                                  <m:t>=1</m:t>
                                </m:r>
                              </m:sub>
                              <m:sup>
                                <m:r>
                                  <a:rPr kumimoji="1" lang="en-US" altLang="ja-JP" sz="1200" b="0" i="1" smtClean="0">
                                    <a:solidFill>
                                      <a:schemeClr val="bg1"/>
                                    </a:solidFill>
                                    <a:latin typeface="Cambria Math" panose="02040503050406030204" pitchFamily="18" charset="0"/>
                                  </a:rPr>
                                  <m:t>𝑁</m:t>
                                </m:r>
                              </m:sup>
                              <m:e>
                                <m:sSup>
                                  <m:sSupPr>
                                    <m:ctrlPr>
                                      <a:rPr kumimoji="1" lang="en-US" altLang="ja-JP" sz="1200" b="0" i="1" smtClean="0">
                                        <a:solidFill>
                                          <a:schemeClr val="bg1"/>
                                        </a:solidFill>
                                        <a:latin typeface="Cambria Math" panose="02040503050406030204" pitchFamily="18" charset="0"/>
                                      </a:rPr>
                                    </m:ctrlPr>
                                  </m:sSupPr>
                                  <m:e>
                                    <m:r>
                                      <a:rPr kumimoji="1" lang="en-US" altLang="ja-JP" sz="1200" b="0" i="1" smtClean="0">
                                        <a:solidFill>
                                          <a:schemeClr val="bg1"/>
                                        </a:solidFill>
                                        <a:latin typeface="Cambria Math" panose="02040503050406030204" pitchFamily="18" charset="0"/>
                                      </a:rPr>
                                      <m:t>(</m:t>
                                    </m:r>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𝑦</m:t>
                                        </m:r>
                                      </m:e>
                                      <m:sub>
                                        <m:r>
                                          <a:rPr kumimoji="1" lang="en-US" altLang="ja-JP" sz="1200" b="0" i="1" smtClean="0">
                                            <a:solidFill>
                                              <a:schemeClr val="bg1"/>
                                            </a:solidFill>
                                            <a:latin typeface="Cambria Math" panose="02040503050406030204" pitchFamily="18" charset="0"/>
                                          </a:rPr>
                                          <m:t>𝑖</m:t>
                                        </m:r>
                                      </m:sub>
                                    </m:sSub>
                                    <m:r>
                                      <a:rPr kumimoji="1" lang="en-US" altLang="ja-JP" sz="1200" b="0" i="1" smtClean="0">
                                        <a:solidFill>
                                          <a:schemeClr val="bg1"/>
                                        </a:solidFill>
                                        <a:latin typeface="Cambria Math" panose="02040503050406030204" pitchFamily="18" charset="0"/>
                                      </a:rPr>
                                      <m:t>−</m:t>
                                    </m:r>
                                    <m:sSub>
                                      <m:sSubPr>
                                        <m:ctrlPr>
                                          <a:rPr kumimoji="1" lang="en-US" altLang="ja-JP" sz="1200" i="1">
                                            <a:solidFill>
                                              <a:schemeClr val="bg1"/>
                                            </a:solidFill>
                                            <a:latin typeface="Cambria Math" panose="02040503050406030204" pitchFamily="18" charset="0"/>
                                          </a:rPr>
                                        </m:ctrlPr>
                                      </m:sSubPr>
                                      <m:e>
                                        <m:r>
                                          <m:rPr>
                                            <m:sty m:val="p"/>
                                          </m:rPr>
                                          <a:rPr kumimoji="1" lang="en-US" altLang="ja-JP" sz="1200" i="1" smtClean="0">
                                            <a:solidFill>
                                              <a:schemeClr val="bg1"/>
                                            </a:solidFill>
                                            <a:latin typeface="Cambria Math" panose="02040503050406030204" pitchFamily="18" charset="0"/>
                                          </a:rPr>
                                          <m:t>β</m:t>
                                        </m:r>
                                      </m:e>
                                      <m:sub>
                                        <m:r>
                                          <a:rPr kumimoji="1" lang="en-US" altLang="ja-JP" sz="1200" b="0" i="1" smtClean="0">
                                            <a:solidFill>
                                              <a:schemeClr val="bg1"/>
                                            </a:solidFill>
                                            <a:latin typeface="Cambria Math" panose="02040503050406030204" pitchFamily="18" charset="0"/>
                                          </a:rPr>
                                          <m:t>0</m:t>
                                        </m:r>
                                      </m:sub>
                                    </m:sSub>
                                    <m:r>
                                      <a:rPr kumimoji="1" lang="en-US" altLang="ja-JP" sz="1200" b="0" i="1" smtClean="0">
                                        <a:solidFill>
                                          <a:schemeClr val="bg1"/>
                                        </a:solidFill>
                                        <a:latin typeface="Cambria Math" panose="02040503050406030204" pitchFamily="18" charset="0"/>
                                      </a:rPr>
                                      <m:t>−</m:t>
                                    </m:r>
                                    <m:sSubSup>
                                      <m:sSubSupPr>
                                        <m:ctrlPr>
                                          <a:rPr kumimoji="1" lang="en-US" altLang="ja-JP" sz="1200" b="0" i="1" smtClean="0">
                                            <a:solidFill>
                                              <a:schemeClr val="bg1"/>
                                            </a:solidFill>
                                            <a:latin typeface="Cambria Math" panose="02040503050406030204" pitchFamily="18" charset="0"/>
                                          </a:rPr>
                                        </m:ctrlPr>
                                      </m:sSubSupPr>
                                      <m:e>
                                        <m:r>
                                          <a:rPr kumimoji="1" lang="en-US" altLang="ja-JP" sz="1200" b="0" i="1" smtClean="0">
                                            <a:solidFill>
                                              <a:schemeClr val="bg1"/>
                                            </a:solidFill>
                                            <a:latin typeface="Cambria Math" panose="02040503050406030204" pitchFamily="18" charset="0"/>
                                          </a:rPr>
                                          <m:t>𝑥</m:t>
                                        </m:r>
                                      </m:e>
                                      <m:sub>
                                        <m:r>
                                          <a:rPr kumimoji="1" lang="en-US" altLang="ja-JP" sz="1200" b="0" i="1" smtClean="0">
                                            <a:solidFill>
                                              <a:schemeClr val="bg1"/>
                                            </a:solidFill>
                                            <a:latin typeface="Cambria Math" panose="02040503050406030204" pitchFamily="18" charset="0"/>
                                          </a:rPr>
                                          <m:t>𝑖</m:t>
                                        </m:r>
                                      </m:sub>
                                      <m:sup>
                                        <m:r>
                                          <a:rPr kumimoji="1" lang="en-US" altLang="ja-JP" sz="1200" b="0" i="1" smtClean="0">
                                            <a:solidFill>
                                              <a:schemeClr val="bg1"/>
                                            </a:solidFill>
                                            <a:latin typeface="Cambria Math" panose="02040503050406030204" pitchFamily="18" charset="0"/>
                                          </a:rPr>
                                          <m:t>𝑇</m:t>
                                        </m:r>
                                      </m:sup>
                                    </m:sSubSup>
                                    <m:r>
                                      <m:rPr>
                                        <m:sty m:val="p"/>
                                      </m:rPr>
                                      <a:rPr kumimoji="1" lang="en-US" altLang="ja-JP" sz="1200" i="1">
                                        <a:solidFill>
                                          <a:schemeClr val="bg1"/>
                                        </a:solidFill>
                                        <a:latin typeface="Cambria Math" panose="02040503050406030204" pitchFamily="18" charset="0"/>
                                      </a:rPr>
                                      <m:t>β</m:t>
                                    </m:r>
                                    <m:r>
                                      <a:rPr kumimoji="1" lang="en-US" altLang="ja-JP" sz="1200" b="0" i="1" smtClean="0">
                                        <a:solidFill>
                                          <a:schemeClr val="bg1"/>
                                        </a:solidFill>
                                        <a:latin typeface="Cambria Math" panose="02040503050406030204" pitchFamily="18" charset="0"/>
                                      </a:rPr>
                                      <m:t>)</m:t>
                                    </m:r>
                                  </m:e>
                                  <m:sup>
                                    <m:r>
                                      <a:rPr kumimoji="1" lang="en-US" altLang="ja-JP" sz="1200" b="0" i="1" smtClean="0">
                                        <a:solidFill>
                                          <a:schemeClr val="bg1"/>
                                        </a:solidFill>
                                        <a:latin typeface="Cambria Math" panose="02040503050406030204" pitchFamily="18" charset="0"/>
                                      </a:rPr>
                                      <m:t>2</m:t>
                                    </m:r>
                                  </m:sup>
                                </m:sSup>
                                <m:r>
                                  <a:rPr kumimoji="1" lang="en-US" altLang="ja-JP" sz="1200" b="0" i="1" smtClean="0">
                                    <a:solidFill>
                                      <a:schemeClr val="bg1"/>
                                    </a:solidFill>
                                    <a:latin typeface="Cambria Math" panose="02040503050406030204" pitchFamily="18" charset="0"/>
                                  </a:rPr>
                                  <m:t>+ </m:t>
                                </m:r>
                                <m:r>
                                  <m:rPr>
                                    <m:sty m:val="p"/>
                                  </m:rPr>
                                  <a:rPr kumimoji="1" lang="en-US" altLang="ja-JP" sz="1200" i="1">
                                    <a:solidFill>
                                      <a:schemeClr val="bg1"/>
                                    </a:solidFill>
                                    <a:latin typeface="Cambria Math" panose="02040503050406030204" pitchFamily="18" charset="0"/>
                                  </a:rPr>
                                  <m:t>λ</m:t>
                                </m:r>
                                <m:sSub>
                                  <m:sSubPr>
                                    <m:ctrlPr>
                                      <a:rPr kumimoji="1" lang="en-US" altLang="ja-JP" sz="120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𝑃</m:t>
                                    </m:r>
                                  </m:e>
                                  <m:sub>
                                    <m:r>
                                      <m:rPr>
                                        <m:sty m:val="p"/>
                                      </m:rPr>
                                      <a:rPr kumimoji="1" lang="en-US" altLang="ja-JP" sz="1200" i="1">
                                        <a:solidFill>
                                          <a:schemeClr val="bg1"/>
                                        </a:solidFill>
                                        <a:latin typeface="Cambria Math" panose="02040503050406030204" pitchFamily="18" charset="0"/>
                                      </a:rPr>
                                      <m:t>α</m:t>
                                    </m:r>
                                  </m:sub>
                                </m:sSub>
                                <m:r>
                                  <a:rPr kumimoji="1" lang="en-US" altLang="ja-JP" sz="1200" b="0" i="1" smtClean="0">
                                    <a:solidFill>
                                      <a:schemeClr val="bg1"/>
                                    </a:solidFill>
                                    <a:latin typeface="Cambria Math" panose="02040503050406030204" pitchFamily="18" charset="0"/>
                                  </a:rPr>
                                  <m:t>(</m:t>
                                </m:r>
                                <m:r>
                                  <m:rPr>
                                    <m:sty m:val="p"/>
                                  </m:rPr>
                                  <a:rPr kumimoji="1" lang="en-US" altLang="ja-JP" sz="1200" i="1">
                                    <a:solidFill>
                                      <a:schemeClr val="bg1"/>
                                    </a:solidFill>
                                    <a:latin typeface="Cambria Math" panose="02040503050406030204" pitchFamily="18" charset="0"/>
                                  </a:rPr>
                                  <m:t>β</m:t>
                                </m:r>
                                <m:r>
                                  <a:rPr kumimoji="1" lang="en-US" altLang="ja-JP" sz="1200" b="0" i="1" smtClean="0">
                                    <a:solidFill>
                                      <a:schemeClr val="bg1"/>
                                    </a:solidFill>
                                    <a:latin typeface="Cambria Math" panose="02040503050406030204" pitchFamily="18" charset="0"/>
                                  </a:rPr>
                                  <m:t>)</m:t>
                                </m:r>
                              </m:e>
                            </m:nary>
                            <m:r>
                              <a:rPr kumimoji="1" lang="en-US" altLang="ja-JP" sz="1200" b="0" i="1" smtClean="0">
                                <a:solidFill>
                                  <a:schemeClr val="bg1"/>
                                </a:solidFill>
                                <a:latin typeface="Cambria Math" panose="02040503050406030204" pitchFamily="18" charset="0"/>
                              </a:rPr>
                              <m:t>, </m:t>
                            </m:r>
                            <m:r>
                              <a:rPr kumimoji="1" lang="en-US" altLang="ja-JP" sz="1200" b="0" i="1" smtClean="0">
                                <a:solidFill>
                                  <a:schemeClr val="bg1"/>
                                </a:solidFill>
                                <a:latin typeface="Cambria Math" panose="02040503050406030204" pitchFamily="18" charset="0"/>
                              </a:rPr>
                              <m:t>𝑤h𝑒𝑟𝑒</m:t>
                            </m:r>
                            <m:r>
                              <a:rPr kumimoji="1" lang="en-US" altLang="ja-JP" sz="1200" b="0" i="1" smtClean="0">
                                <a:solidFill>
                                  <a:schemeClr val="bg1"/>
                                </a:solidFill>
                                <a:latin typeface="Cambria Math" panose="02040503050406030204" pitchFamily="18" charset="0"/>
                              </a:rPr>
                              <m:t> </m:t>
                            </m:r>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𝑃</m:t>
                                </m:r>
                              </m:e>
                              <m:sub>
                                <m:r>
                                  <a:rPr kumimoji="1" lang="en-US" altLang="ja-JP" sz="1200" i="1">
                                    <a:solidFill>
                                      <a:schemeClr val="bg1"/>
                                    </a:solidFill>
                                    <a:latin typeface="Cambria Math" panose="02040503050406030204" pitchFamily="18" charset="0"/>
                                    <a:ea typeface="Cambria Math" panose="02040503050406030204" pitchFamily="18" charset="0"/>
                                  </a:rPr>
                                  <m:t>𝛼</m:t>
                                </m:r>
                              </m:sub>
                            </m:sSub>
                            <m:d>
                              <m:dPr>
                                <m:ctrlPr>
                                  <a:rPr kumimoji="1" lang="en-US" altLang="ja-JP" sz="1200" b="0" i="1" smtClean="0">
                                    <a:solidFill>
                                      <a:schemeClr val="bg1"/>
                                    </a:solidFill>
                                    <a:latin typeface="Cambria Math" panose="02040503050406030204" pitchFamily="18" charset="0"/>
                                  </a:rPr>
                                </m:ctrlPr>
                              </m:dPr>
                              <m:e>
                                <m:r>
                                  <m:rPr>
                                    <m:sty m:val="p"/>
                                  </m:rPr>
                                  <a:rPr kumimoji="1" lang="en-US" altLang="ja-JP" sz="1200" i="1">
                                    <a:solidFill>
                                      <a:schemeClr val="bg1"/>
                                    </a:solidFill>
                                    <a:latin typeface="Cambria Math" panose="02040503050406030204" pitchFamily="18" charset="0"/>
                                  </a:rPr>
                                  <m:t>β</m:t>
                                </m:r>
                              </m:e>
                            </m:d>
                            <m:r>
                              <a:rPr kumimoji="1" lang="en-US" altLang="ja-JP" sz="1200" b="0" i="1" smtClean="0">
                                <a:solidFill>
                                  <a:schemeClr val="bg1"/>
                                </a:solidFill>
                                <a:latin typeface="Cambria Math" panose="02040503050406030204" pitchFamily="18" charset="0"/>
                              </a:rPr>
                              <m:t>=</m:t>
                            </m:r>
                            <m:d>
                              <m:dPr>
                                <m:ctrlPr>
                                  <a:rPr kumimoji="1" lang="en-US" altLang="ja-JP" sz="1200" b="0" i="1" smtClean="0">
                                    <a:solidFill>
                                      <a:schemeClr val="bg1"/>
                                    </a:solidFill>
                                    <a:latin typeface="Cambria Math" panose="02040503050406030204" pitchFamily="18" charset="0"/>
                                  </a:rPr>
                                </m:ctrlPr>
                              </m:dPr>
                              <m:e>
                                <m:r>
                                  <a:rPr kumimoji="1" lang="en-US" altLang="ja-JP" sz="1200" b="0" i="1" smtClean="0">
                                    <a:solidFill>
                                      <a:schemeClr val="bg1"/>
                                    </a:solidFill>
                                    <a:latin typeface="Cambria Math" panose="02040503050406030204" pitchFamily="18" charset="0"/>
                                  </a:rPr>
                                  <m:t>1−</m:t>
                                </m:r>
                                <m:r>
                                  <a:rPr kumimoji="1" lang="ja-JP" altLang="en-US" sz="1200" b="0" i="1" smtClean="0">
                                    <a:solidFill>
                                      <a:schemeClr val="bg1"/>
                                    </a:solidFill>
                                    <a:latin typeface="Cambria Math" panose="02040503050406030204" pitchFamily="18" charset="0"/>
                                  </a:rPr>
                                  <m:t>𝛼</m:t>
                                </m:r>
                              </m:e>
                            </m:d>
                            <m:f>
                              <m:fPr>
                                <m:ctrlPr>
                                  <a:rPr kumimoji="1" lang="en-US" altLang="ja-JP" sz="1200" b="0" i="1" smtClean="0">
                                    <a:solidFill>
                                      <a:schemeClr val="bg1"/>
                                    </a:solidFill>
                                    <a:latin typeface="Cambria Math" panose="02040503050406030204" pitchFamily="18" charset="0"/>
                                  </a:rPr>
                                </m:ctrlPr>
                              </m:fPr>
                              <m:num>
                                <m:r>
                                  <a:rPr kumimoji="1" lang="en-US" altLang="ja-JP" sz="1200" b="0" i="1" smtClean="0">
                                    <a:solidFill>
                                      <a:schemeClr val="bg1"/>
                                    </a:solidFill>
                                    <a:latin typeface="Cambria Math" panose="02040503050406030204" pitchFamily="18" charset="0"/>
                                  </a:rPr>
                                  <m:t>1</m:t>
                                </m:r>
                              </m:num>
                              <m:den>
                                <m:r>
                                  <a:rPr kumimoji="1" lang="en-US" altLang="ja-JP" sz="1200" b="0" i="1" smtClean="0">
                                    <a:solidFill>
                                      <a:schemeClr val="bg1"/>
                                    </a:solidFill>
                                    <a:latin typeface="Cambria Math" panose="02040503050406030204" pitchFamily="18" charset="0"/>
                                  </a:rPr>
                                  <m:t>2</m:t>
                                </m:r>
                              </m:den>
                            </m:f>
                            <m:sSubSup>
                              <m:sSubSupPr>
                                <m:ctrlPr>
                                  <a:rPr kumimoji="1" lang="en-US" altLang="ja-JP" sz="1200" i="1" smtClean="0">
                                    <a:solidFill>
                                      <a:schemeClr val="bg1"/>
                                    </a:solidFill>
                                    <a:latin typeface="Cambria Math" panose="02040503050406030204" pitchFamily="18" charset="0"/>
                                  </a:rPr>
                                </m:ctrlPr>
                              </m:sSubSupPr>
                              <m:e>
                                <m:d>
                                  <m:dPr>
                                    <m:begChr m:val="‖"/>
                                    <m:endChr m:val="‖"/>
                                    <m:ctrlPr>
                                      <a:rPr kumimoji="1" lang="en-US" altLang="ja-JP" sz="1200" i="1">
                                        <a:solidFill>
                                          <a:schemeClr val="bg1"/>
                                        </a:solidFill>
                                        <a:latin typeface="Cambria Math" panose="02040503050406030204" pitchFamily="18" charset="0"/>
                                      </a:rPr>
                                    </m:ctrlPr>
                                  </m:dPr>
                                  <m:e>
                                    <m:r>
                                      <a:rPr kumimoji="1" lang="ja-JP" altLang="en-US" sz="1200" i="1">
                                        <a:solidFill>
                                          <a:schemeClr val="bg1"/>
                                        </a:solidFill>
                                        <a:latin typeface="Cambria Math" panose="02040503050406030204" pitchFamily="18" charset="0"/>
                                      </a:rPr>
                                      <m:t>𝛽</m:t>
                                    </m:r>
                                  </m:e>
                                </m:d>
                              </m:e>
                              <m:sub>
                                <m:r>
                                  <a:rPr kumimoji="1" lang="en-US" altLang="ja-JP" sz="1200" b="0" i="1" smtClean="0">
                                    <a:solidFill>
                                      <a:schemeClr val="bg1"/>
                                    </a:solidFill>
                                    <a:latin typeface="Cambria Math" panose="02040503050406030204" pitchFamily="18" charset="0"/>
                                  </a:rPr>
                                  <m:t>𝑙</m:t>
                                </m:r>
                                <m:r>
                                  <a:rPr kumimoji="1" lang="en-US" altLang="ja-JP" sz="1200" b="0" i="1" baseline="-25000" smtClean="0">
                                    <a:solidFill>
                                      <a:schemeClr val="bg1"/>
                                    </a:solidFill>
                                    <a:latin typeface="Cambria Math" panose="02040503050406030204" pitchFamily="18" charset="0"/>
                                  </a:rPr>
                                  <m:t>2</m:t>
                                </m:r>
                              </m:sub>
                              <m:sup>
                                <m:r>
                                  <a:rPr kumimoji="1" lang="en-US" altLang="ja-JP" sz="1200" b="0" i="1" smtClean="0">
                                    <a:solidFill>
                                      <a:schemeClr val="bg1"/>
                                    </a:solidFill>
                                    <a:latin typeface="Cambria Math" panose="02040503050406030204" pitchFamily="18" charset="0"/>
                                  </a:rPr>
                                  <m:t>2</m:t>
                                </m:r>
                              </m:sup>
                            </m:sSubSup>
                            <m:r>
                              <a:rPr kumimoji="1" lang="en-US" altLang="ja-JP" sz="1200" b="0" i="1" smtClean="0">
                                <a:solidFill>
                                  <a:schemeClr val="bg1"/>
                                </a:solidFill>
                                <a:latin typeface="Cambria Math" panose="02040503050406030204" pitchFamily="18" charset="0"/>
                              </a:rPr>
                              <m:t>+ </m:t>
                            </m:r>
                            <m:r>
                              <a:rPr kumimoji="1" lang="ja-JP" altLang="en-US" sz="1200" b="0" i="1" smtClean="0">
                                <a:solidFill>
                                  <a:schemeClr val="bg1"/>
                                </a:solidFill>
                                <a:latin typeface="Cambria Math" panose="02040503050406030204" pitchFamily="18" charset="0"/>
                              </a:rPr>
                              <m:t>𝛼</m:t>
                            </m:r>
                            <m:sSub>
                              <m:sSubPr>
                                <m:ctrlPr>
                                  <a:rPr kumimoji="1" lang="en-US" altLang="ja-JP" sz="1200" b="0" i="1" smtClean="0">
                                    <a:solidFill>
                                      <a:schemeClr val="bg1"/>
                                    </a:solidFill>
                                    <a:latin typeface="Cambria Math" panose="02040503050406030204" pitchFamily="18" charset="0"/>
                                  </a:rPr>
                                </m:ctrlPr>
                              </m:sSubPr>
                              <m:e>
                                <m:d>
                                  <m:dPr>
                                    <m:begChr m:val="‖"/>
                                    <m:endChr m:val="‖"/>
                                    <m:ctrlPr>
                                      <a:rPr kumimoji="1" lang="en-US" altLang="ja-JP" sz="1200" i="1">
                                        <a:solidFill>
                                          <a:schemeClr val="bg1"/>
                                        </a:solidFill>
                                        <a:latin typeface="Cambria Math" panose="02040503050406030204" pitchFamily="18" charset="0"/>
                                      </a:rPr>
                                    </m:ctrlPr>
                                  </m:dPr>
                                  <m:e>
                                    <m:r>
                                      <m:rPr>
                                        <m:sty m:val="p"/>
                                      </m:rPr>
                                      <a:rPr kumimoji="1" lang="en-US" altLang="ja-JP" sz="1200" i="1">
                                        <a:solidFill>
                                          <a:schemeClr val="bg1"/>
                                        </a:solidFill>
                                        <a:latin typeface="Cambria Math" panose="02040503050406030204" pitchFamily="18" charset="0"/>
                                      </a:rPr>
                                      <m:t>β</m:t>
                                    </m:r>
                                  </m:e>
                                </m:d>
                              </m:e>
                              <m:sub>
                                <m:r>
                                  <a:rPr kumimoji="1" lang="en-US" altLang="ja-JP" sz="1200" b="0" i="1" smtClean="0">
                                    <a:solidFill>
                                      <a:schemeClr val="bg1"/>
                                    </a:solidFill>
                                    <a:latin typeface="Cambria Math" panose="02040503050406030204" pitchFamily="18" charset="0"/>
                                  </a:rPr>
                                  <m:t>𝑙</m:t>
                                </m:r>
                                <m:r>
                                  <a:rPr kumimoji="1" lang="en-US" altLang="ja-JP" sz="1200" b="0" i="1" baseline="-25000" smtClean="0">
                                    <a:solidFill>
                                      <a:schemeClr val="bg1"/>
                                    </a:solidFill>
                                    <a:latin typeface="Cambria Math" panose="02040503050406030204" pitchFamily="18" charset="0"/>
                                  </a:rPr>
                                  <m:t>2</m:t>
                                </m:r>
                              </m:sub>
                            </m:sSub>
                          </m:e>
                        </m:d>
                      </m:e>
                    </m:func>
                  </m:oMath>
                </a14:m>
                <a:endParaRPr kumimoji="1" lang="ja-JP" altLang="en-US" sz="1200" dirty="0" err="1" smtClean="0">
                  <a:solidFill>
                    <a:schemeClr val="bg1"/>
                  </a:solidFill>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196242" y="2841210"/>
                <a:ext cx="6120137" cy="244106"/>
              </a:xfrm>
              <a:prstGeom prst="rect">
                <a:avLst/>
              </a:prstGeom>
              <a:blipFill rotWithShape="0">
                <a:blip r:embed="rId2"/>
                <a:stretch>
                  <a:fillRect l="-996" t="-122500" b="-182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417782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682"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20.3</a:t>
            </a:r>
            <a:r>
              <a:rPr lang="ja-JP" altLang="en-US" dirty="0" smtClean="0"/>
              <a:t> 非線形モデル</a:t>
            </a:r>
            <a:r>
              <a:rPr lang="en-US" altLang="ja-JP" dirty="0"/>
              <a:t/>
            </a:r>
            <a:br>
              <a:rPr lang="en-US" altLang="ja-JP" dirty="0"/>
            </a:br>
            <a:r>
              <a:rPr lang="ja-JP" altLang="en-US" sz="2000" dirty="0" smtClean="0"/>
              <a:t>一般化加法モデル</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20.3 </a:t>
            </a:r>
            <a:r>
              <a:rPr lang="ja-JP" altLang="en-US" dirty="0" smtClean="0"/>
              <a:t>一般化加法モデル</a:t>
            </a:r>
            <a:r>
              <a:rPr lang="en-US" altLang="ja-JP" dirty="0" smtClean="0"/>
              <a:t>(GAM)</a:t>
            </a:r>
          </a:p>
        </p:txBody>
      </p:sp>
      <p:sp>
        <p:nvSpPr>
          <p:cNvPr id="4" name="正方形/長方形 3"/>
          <p:cNvSpPr/>
          <p:nvPr/>
        </p:nvSpPr>
        <p:spPr>
          <a:xfrm>
            <a:off x="827088" y="1494539"/>
            <a:ext cx="7862887" cy="463003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GAM Model</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ロジスティック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の適用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平滑化関数は適合処理の中で自動的に計算</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なお、実際に使われた平滑化関数は確認することが可能</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summary(</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creditGam</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Family: binomial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Link </a:t>
            </a:r>
            <a:r>
              <a:rPr kumimoji="1" lang="en-US" altLang="ja-JP" sz="1100" dirty="0">
                <a:solidFill>
                  <a:schemeClr val="bg1"/>
                </a:solidFill>
                <a:latin typeface="EYInterstate Light" panose="02000506000000020004" pitchFamily="2" charset="0"/>
                <a:ea typeface="ＭＳ Ｐゴシック" panose="020B0600070205080204" pitchFamily="50" charset="-128"/>
              </a:rPr>
              <a:t>function: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logit</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p>
          <a:p>
            <a:pPr>
              <a:buClr>
                <a:schemeClr val="accent2"/>
              </a:buClr>
              <a:buSzPct val="70000"/>
            </a:pP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Formula:Credit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CreditAmount</a:t>
            </a:r>
            <a:r>
              <a:rPr kumimoji="1" lang="en-US" altLang="ja-JP" sz="1100" dirty="0">
                <a:solidFill>
                  <a:schemeClr val="bg1"/>
                </a:solidFill>
                <a:latin typeface="EYInterstate Light" panose="02000506000000020004" pitchFamily="2" charset="0"/>
                <a:ea typeface="ＭＳ Ｐゴシック" panose="020B0600070205080204" pitchFamily="50" charset="-128"/>
              </a:rPr>
              <a:t>) + s(Age)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CreditHistory</a:t>
            </a:r>
            <a:r>
              <a:rPr kumimoji="1" lang="en-US" altLang="ja-JP" sz="1100" dirty="0">
                <a:solidFill>
                  <a:schemeClr val="bg1"/>
                </a:solidFill>
                <a:latin typeface="EYInterstate Light" panose="02000506000000020004" pitchFamily="2" charset="0"/>
                <a:ea typeface="ＭＳ Ｐゴシック" panose="020B0600070205080204" pitchFamily="50" charset="-128"/>
              </a:rPr>
              <a:t> + Employment</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Parametric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coefficients: Estimate </a:t>
            </a:r>
            <a:r>
              <a:rPr kumimoji="1" lang="en-US" altLang="ja-JP" sz="1100" dirty="0">
                <a:solidFill>
                  <a:schemeClr val="bg1"/>
                </a:solidFill>
                <a:latin typeface="EYInterstate Light" panose="02000506000000020004" pitchFamily="2" charset="0"/>
                <a:ea typeface="ＭＳ Ｐゴシック" panose="020B0600070205080204" pitchFamily="50" charset="-128"/>
              </a:rPr>
              <a:t>Std. Error z value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100" dirty="0">
                <a:solidFill>
                  <a:schemeClr val="bg1"/>
                </a:solidFill>
                <a:latin typeface="EYInterstate Light" panose="02000506000000020004" pitchFamily="2" charset="0"/>
                <a:ea typeface="ＭＳ Ｐゴシック" panose="020B0600070205080204" pitchFamily="50" charset="-128"/>
              </a:rPr>
              <a:t>(&gt;|z|)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(Intercept)                      0.662840   0.372377   1.780  0.07507 .  </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CreditHistoryAll</a:t>
            </a:r>
            <a:r>
              <a:rPr kumimoji="1" lang="en-US" altLang="ja-JP" sz="1100" dirty="0">
                <a:solidFill>
                  <a:schemeClr val="bg1"/>
                </a:solidFill>
                <a:latin typeface="EYInterstate Light" panose="02000506000000020004" pitchFamily="2" charset="0"/>
                <a:ea typeface="ＭＳ Ｐゴシック" panose="020B0600070205080204" pitchFamily="50" charset="-128"/>
              </a:rPr>
              <a:t> Paid This Bank  0.008412   0.453267   0.019  0.98519    </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CreditHistoryCritical</a:t>
            </a:r>
            <a:r>
              <a:rPr kumimoji="1" lang="en-US" altLang="ja-JP" sz="1100" dirty="0">
                <a:solidFill>
                  <a:schemeClr val="bg1"/>
                </a:solidFill>
                <a:latin typeface="EYInterstate Light" panose="02000506000000020004" pitchFamily="2" charset="0"/>
                <a:ea typeface="ＭＳ Ｐゴシック" panose="020B0600070205080204" pitchFamily="50" charset="-128"/>
              </a:rPr>
              <a:t> Account   -1.809046   0.376326  -4.807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1.53e</a:t>
            </a:r>
            <a:r>
              <a:rPr kumimoji="1" lang="en-US" altLang="ja-JP" sz="1100" dirty="0">
                <a:solidFill>
                  <a:schemeClr val="bg1"/>
                </a:solidFill>
                <a:latin typeface="EYInterstate Light" panose="02000506000000020004" pitchFamily="2" charset="0"/>
                <a:ea typeface="ＭＳ Ｐゴシック" panose="020B0600070205080204" pitchFamily="50" charset="-128"/>
              </a:rPr>
              <a:t>-06 ***</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CreditHistoryLate</a:t>
            </a:r>
            <a:r>
              <a:rPr kumimoji="1" lang="en-US" altLang="ja-JP" sz="1100" dirty="0">
                <a:solidFill>
                  <a:schemeClr val="bg1"/>
                </a:solidFill>
                <a:latin typeface="EYInterstate Light" panose="02000506000000020004" pitchFamily="2" charset="0"/>
                <a:ea typeface="ＭＳ Ｐゴシック" panose="020B0600070205080204" pitchFamily="50" charset="-128"/>
              </a:rPr>
              <a:t> Payment       -1.136008   0.412776  -2.752  0.00592 ** </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CreditHistoryUp</a:t>
            </a:r>
            <a:r>
              <a:rPr kumimoji="1" lang="en-US" altLang="ja-JP" sz="1100" dirty="0">
                <a:solidFill>
                  <a:schemeClr val="bg1"/>
                </a:solidFill>
                <a:latin typeface="EYInterstate Light" panose="02000506000000020004" pitchFamily="2" charset="0"/>
                <a:ea typeface="ＭＳ Ｐゴシック" panose="020B0600070205080204" pitchFamily="50" charset="-128"/>
              </a:rPr>
              <a:t> To Date         -1.104274   0.355208  -3.109  0.00188 **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Employment&gt;= 7 years            -0.388518   0.240343  -1.617  0.10598    </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Employment1</a:t>
            </a:r>
            <a:r>
              <a:rPr kumimoji="1" lang="en-US" altLang="ja-JP" sz="1100" dirty="0">
                <a:solidFill>
                  <a:schemeClr val="bg1"/>
                </a:solidFill>
                <a:latin typeface="EYInterstate Light" panose="02000506000000020004" pitchFamily="2" charset="0"/>
                <a:ea typeface="ＭＳ Ｐゴシック" panose="020B0600070205080204" pitchFamily="50" charset="-128"/>
              </a:rPr>
              <a:t>-4 years             -0.380981   0.204292  -1.865  0.06220 .  </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Employment4</a:t>
            </a:r>
            <a:r>
              <a:rPr kumimoji="1" lang="en-US" altLang="ja-JP" sz="1100" dirty="0">
                <a:solidFill>
                  <a:schemeClr val="bg1"/>
                </a:solidFill>
                <a:latin typeface="EYInterstate Light" panose="02000506000000020004" pitchFamily="2" charset="0"/>
                <a:ea typeface="ＭＳ Ｐゴシック" panose="020B0600070205080204" pitchFamily="50" charset="-128"/>
              </a:rPr>
              <a:t>-7 years             -0.820943   0.252069  -3.257  0.00113 ** </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Employmentunemployed</a:t>
            </a:r>
            <a:r>
              <a:rPr kumimoji="1" lang="en-US" altLang="ja-JP" sz="1100" dirty="0">
                <a:solidFill>
                  <a:schemeClr val="bg1"/>
                </a:solidFill>
                <a:latin typeface="EYInterstate Light" panose="02000506000000020004" pitchFamily="2" charset="0"/>
                <a:ea typeface="ＭＳ Ｐゴシック" panose="020B0600070205080204" pitchFamily="50" charset="-128"/>
              </a:rPr>
              <a:t>            -0.092727   0.334975  -0.277  0.78192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100" dirty="0">
                <a:solidFill>
                  <a:schemeClr val="bg1"/>
                </a:solidFill>
                <a:latin typeface="EYInterstate Light" panose="02000506000000020004" pitchFamily="2" charset="0"/>
                <a:ea typeface="ＭＳ Ｐゴシック" panose="020B0600070205080204" pitchFamily="50" charset="-128"/>
              </a:rPr>
              <a:t>. codes:  0 ‘***’ 0.001 ‘**’ 0.01 ‘*’ 0.05 ‘.’ 0.1 ‘ ’ 1</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Approximate </a:t>
            </a:r>
            <a:r>
              <a:rPr kumimoji="1" lang="en-US" altLang="ja-JP" sz="1100" dirty="0">
                <a:solidFill>
                  <a:schemeClr val="bg1"/>
                </a:solidFill>
                <a:latin typeface="EYInterstate Light" panose="02000506000000020004" pitchFamily="2" charset="0"/>
                <a:ea typeface="ＭＳ Ｐゴシック" panose="020B0600070205080204" pitchFamily="50" charset="-128"/>
              </a:rPr>
              <a:t>significance of smooth terms:</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edf</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Ref.df</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Chi.sq</a:t>
            </a:r>
            <a:r>
              <a:rPr kumimoji="1" lang="en-US" altLang="ja-JP" sz="1100" dirty="0">
                <a:solidFill>
                  <a:schemeClr val="bg1"/>
                </a:solidFill>
                <a:latin typeface="EYInterstate Light" panose="02000506000000020004" pitchFamily="2" charset="0"/>
                <a:ea typeface="ＭＳ Ｐゴシック" panose="020B0600070205080204" pitchFamily="50" charset="-128"/>
              </a:rPr>
              <a:t>  p-value    </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te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CreditAmount</a:t>
            </a:r>
            <a:r>
              <a:rPr kumimoji="1" lang="en-US" altLang="ja-JP" sz="1100" dirty="0">
                <a:solidFill>
                  <a:schemeClr val="bg1"/>
                </a:solidFill>
                <a:latin typeface="EYInterstate Light" panose="02000506000000020004" pitchFamily="2" charset="0"/>
                <a:ea typeface="ＭＳ Ｐゴシック" panose="020B0600070205080204" pitchFamily="50" charset="-128"/>
              </a:rPr>
              <a:t>) 2.415  2.783 20.896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7.26e</a:t>
            </a:r>
            <a:r>
              <a:rPr kumimoji="1" lang="en-US" altLang="ja-JP" sz="1100" dirty="0">
                <a:solidFill>
                  <a:schemeClr val="bg1"/>
                </a:solidFill>
                <a:latin typeface="EYInterstate Light" panose="02000506000000020004" pitchFamily="2" charset="0"/>
                <a:ea typeface="ＭＳ Ｐゴシック" panose="020B0600070205080204" pitchFamily="50" charset="-128"/>
              </a:rPr>
              <a:t>-05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s(Age)           1.932  2.435  7.383   0.0495 *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100" dirty="0">
                <a:solidFill>
                  <a:schemeClr val="bg1"/>
                </a:solidFill>
                <a:latin typeface="EYInterstate Light" panose="02000506000000020004" pitchFamily="2" charset="0"/>
                <a:ea typeface="ＭＳ Ｐゴシック" panose="020B0600070205080204" pitchFamily="50" charset="-128"/>
              </a:rPr>
              <a:t>. codes:  0 ‘***’ 0.001 ‘**’ 0.01 ‘*’ 0.05 ‘.’ 0.1 ‘ ’ 1</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R-sq</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adj</a:t>
            </a:r>
            <a:r>
              <a:rPr kumimoji="1" lang="en-US" altLang="ja-JP" sz="1100" dirty="0">
                <a:solidFill>
                  <a:schemeClr val="bg1"/>
                </a:solidFill>
                <a:latin typeface="EYInterstate Light" panose="02000506000000020004" pitchFamily="2" charset="0"/>
                <a:ea typeface="ＭＳ Ｐゴシック" panose="020B0600070205080204" pitchFamily="50" charset="-128"/>
              </a:rPr>
              <a:t>) =  0.0922   Deviance explained = 8.57%</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UBRE = 0.1437  Scale est. = 1         n = 1000</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98363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703"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20.3</a:t>
            </a:r>
            <a:r>
              <a:rPr lang="ja-JP" altLang="en-US" dirty="0" smtClean="0"/>
              <a:t> 非線形モデル</a:t>
            </a:r>
            <a:r>
              <a:rPr lang="en-US" altLang="ja-JP" dirty="0"/>
              <a:t/>
            </a:r>
            <a:br>
              <a:rPr lang="en-US" altLang="ja-JP" dirty="0"/>
            </a:br>
            <a:r>
              <a:rPr lang="ja-JP" altLang="en-US" sz="2000" dirty="0" smtClean="0"/>
              <a:t>一般化加法モデル</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20.3 </a:t>
            </a:r>
            <a:r>
              <a:rPr lang="ja-JP" altLang="en-US" dirty="0" smtClean="0"/>
              <a:t>一般化加法モデル</a:t>
            </a:r>
            <a:r>
              <a:rPr lang="en-US" altLang="ja-JP" dirty="0" smtClean="0"/>
              <a:t>(GAM)</a:t>
            </a:r>
          </a:p>
        </p:txBody>
      </p:sp>
      <p:sp>
        <p:nvSpPr>
          <p:cNvPr id="4" name="正方形/長方形 3"/>
          <p:cNvSpPr/>
          <p:nvPr/>
        </p:nvSpPr>
        <p:spPr>
          <a:xfrm>
            <a:off x="827088" y="1494539"/>
            <a:ext cx="7862887" cy="463003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GAM Model</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平滑化関数の図示（テンソル積・スプライン）</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smoothing function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spline,tensor</a:t>
            </a:r>
            <a:r>
              <a:rPr kumimoji="1" lang="en-US" altLang="ja-JP" sz="1100" dirty="0">
                <a:solidFill>
                  <a:schemeClr val="bg1"/>
                </a:solidFill>
                <a:latin typeface="EYInterstate Light" panose="02000506000000020004" pitchFamily="2" charset="0"/>
                <a:ea typeface="ＭＳ Ｐゴシック" panose="020B0600070205080204" pitchFamily="50" charset="-128"/>
              </a:rPr>
              <a:t>) visualization</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creditGam,select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1,se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TRUE,shade</a:t>
            </a:r>
            <a:r>
              <a:rPr kumimoji="1" lang="en-US" altLang="ja-JP" sz="1100" dirty="0">
                <a:solidFill>
                  <a:schemeClr val="bg1"/>
                </a:solidFill>
                <a:latin typeface="EYInterstate Light" panose="02000506000000020004" pitchFamily="2" charset="0"/>
                <a:ea typeface="ＭＳ Ｐゴシック" panose="020B0600070205080204" pitchFamily="50" charset="-128"/>
              </a:rPr>
              <a:t>=TRUE)</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creditGam,select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2,se</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TRUE,shade</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=TRUE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6"/>
          <a:stretch>
            <a:fillRect/>
          </a:stretch>
        </p:blipFill>
        <p:spPr>
          <a:xfrm>
            <a:off x="1621113" y="2807248"/>
            <a:ext cx="2414198" cy="2004617"/>
          </a:xfrm>
          <a:prstGeom prst="rect">
            <a:avLst/>
          </a:prstGeom>
        </p:spPr>
      </p:pic>
      <p:pic>
        <p:nvPicPr>
          <p:cNvPr id="6" name="図 5"/>
          <p:cNvPicPr>
            <a:picLocks noChangeAspect="1"/>
          </p:cNvPicPr>
          <p:nvPr/>
        </p:nvPicPr>
        <p:blipFill>
          <a:blip r:embed="rId7"/>
          <a:stretch>
            <a:fillRect/>
          </a:stretch>
        </p:blipFill>
        <p:spPr>
          <a:xfrm>
            <a:off x="4225988" y="2807248"/>
            <a:ext cx="2430103" cy="2017823"/>
          </a:xfrm>
          <a:prstGeom prst="rect">
            <a:avLst/>
          </a:prstGeom>
        </p:spPr>
      </p:pic>
    </p:spTree>
    <p:extLst>
      <p:ext uri="{BB962C8B-B14F-4D97-AF65-F5344CB8AC3E}">
        <p14:creationId xmlns:p14="http://schemas.microsoft.com/office/powerpoint/2010/main" val="2476571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726"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20.4</a:t>
            </a:r>
            <a:r>
              <a:rPr lang="ja-JP" altLang="en-US" dirty="0" smtClean="0"/>
              <a:t> 非線形モデル</a:t>
            </a:r>
            <a:r>
              <a:rPr lang="en-US" altLang="ja-JP" dirty="0"/>
              <a:t/>
            </a:r>
            <a:br>
              <a:rPr lang="en-US" altLang="ja-JP" dirty="0"/>
            </a:br>
            <a:r>
              <a:rPr lang="ja-JP" altLang="en-US" sz="2000" dirty="0" smtClean="0"/>
              <a:t>決定木モデル</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20.4 </a:t>
            </a:r>
            <a:r>
              <a:rPr lang="ja-JP" altLang="en-US" dirty="0" smtClean="0"/>
              <a:t>決定木モデル</a:t>
            </a:r>
            <a:endParaRPr lang="en-US" altLang="ja-JP" dirty="0" smtClean="0"/>
          </a:p>
          <a:p>
            <a:pPr lvl="1"/>
            <a:r>
              <a:rPr lang="ja-JP" altLang="en-US" dirty="0" smtClean="0"/>
              <a:t>非線形モデルに対する新技術として、決定木モデルがあり、予測因子を再帰的に二分割するという手法で、回帰</a:t>
            </a:r>
            <a:r>
              <a:rPr lang="en-US" altLang="ja-JP" dirty="0" smtClean="0"/>
              <a:t>(Regression)</a:t>
            </a:r>
            <a:r>
              <a:rPr lang="ja-JP" altLang="en-US" dirty="0" smtClean="0"/>
              <a:t>と分類（</a:t>
            </a:r>
            <a:r>
              <a:rPr lang="en-US" altLang="ja-JP" dirty="0" smtClean="0"/>
              <a:t>Classification</a:t>
            </a:r>
            <a:r>
              <a:rPr lang="ja-JP" altLang="en-US" dirty="0" smtClean="0"/>
              <a:t>）の両方に適用が可能</a:t>
            </a:r>
            <a:endParaRPr lang="en-US" altLang="ja-JP" dirty="0" smtClean="0"/>
          </a:p>
          <a:p>
            <a:pPr lvl="1"/>
            <a:r>
              <a:rPr lang="ja-JP" altLang="en-US" dirty="0" smtClean="0"/>
              <a:t>回帰木において、予測因子は</a:t>
            </a:r>
            <a:r>
              <a:rPr lang="en-US" altLang="ja-JP" dirty="0" smtClean="0"/>
              <a:t>M</a:t>
            </a:r>
            <a:r>
              <a:rPr lang="ja-JP" altLang="en-US" dirty="0" smtClean="0"/>
              <a:t>個の領域、</a:t>
            </a:r>
            <a:r>
              <a:rPr lang="en-US" altLang="ja-JP" dirty="0" err="1" smtClean="0"/>
              <a:t>R</a:t>
            </a:r>
            <a:r>
              <a:rPr lang="en-US" altLang="ja-JP" baseline="-25000" dirty="0" err="1" smtClean="0"/>
              <a:t>1</a:t>
            </a:r>
            <a:r>
              <a:rPr lang="en-US" altLang="ja-JP" dirty="0" smtClean="0"/>
              <a:t>, </a:t>
            </a:r>
            <a:r>
              <a:rPr lang="en-US" altLang="ja-JP" dirty="0" err="1" smtClean="0"/>
              <a:t>R</a:t>
            </a:r>
            <a:r>
              <a:rPr lang="en-US" altLang="ja-JP" baseline="-25000" dirty="0" err="1" smtClean="0"/>
              <a:t>2</a:t>
            </a:r>
            <a:r>
              <a:rPr lang="en-US" altLang="ja-JP" dirty="0" smtClean="0"/>
              <a:t>,…,R</a:t>
            </a:r>
            <a:r>
              <a:rPr lang="en-US" altLang="ja-JP" baseline="-25000" dirty="0" smtClean="0"/>
              <a:t>M</a:t>
            </a:r>
            <a:r>
              <a:rPr lang="ja-JP" altLang="en-US" dirty="0" smtClean="0"/>
              <a:t>に分割され、応答変数</a:t>
            </a:r>
            <a:r>
              <a:rPr lang="en-US" altLang="ja-JP" dirty="0" smtClean="0"/>
              <a:t>y</a:t>
            </a:r>
            <a:r>
              <a:rPr lang="ja-JP" altLang="en-US" dirty="0" smtClean="0"/>
              <a:t>は各領域の平均値として次式のようにモデル化される</a:t>
            </a:r>
            <a:endParaRPr lang="en-US" altLang="ja-JP" dirty="0" smtClean="0"/>
          </a:p>
          <a:p>
            <a:pPr lvl="2" algn="l"/>
            <a:r>
              <a:rPr lang="en-US" altLang="ja-JP" i="1" dirty="0" smtClean="0"/>
              <a:t>F(x) = Σ </a:t>
            </a:r>
            <a:r>
              <a:rPr lang="en-US" altLang="ja-JP" i="1" dirty="0" err="1" smtClean="0"/>
              <a:t>c</a:t>
            </a:r>
            <a:r>
              <a:rPr lang="en-US" altLang="ja-JP" i="1" baseline="30000" dirty="0" err="1" smtClean="0"/>
              <a:t>~</a:t>
            </a:r>
            <a:r>
              <a:rPr lang="en-US" altLang="ja-JP" i="1" baseline="-25000" dirty="0" err="1" smtClean="0"/>
              <a:t>m</a:t>
            </a:r>
            <a:r>
              <a:rPr lang="en-US" altLang="ja-JP" i="1" dirty="0" smtClean="0"/>
              <a:t> I (x &lt;- R</a:t>
            </a:r>
            <a:r>
              <a:rPr lang="en-US" altLang="ja-JP" i="1" baseline="-25000" dirty="0" smtClean="0"/>
              <a:t>m</a:t>
            </a:r>
            <a:r>
              <a:rPr lang="en-US" altLang="ja-JP" i="1" dirty="0" smtClean="0"/>
              <a:t>) , m = 1,….M , where </a:t>
            </a:r>
            <a:r>
              <a:rPr lang="en-US" altLang="ja-JP" i="1" dirty="0" err="1" smtClean="0"/>
              <a:t>c</a:t>
            </a:r>
            <a:r>
              <a:rPr lang="en-US" altLang="ja-JP" i="1" baseline="30000" dirty="0" err="1" smtClean="0"/>
              <a:t>~</a:t>
            </a:r>
            <a:r>
              <a:rPr lang="en-US" altLang="ja-JP" i="1" baseline="-25000" dirty="0" err="1" smtClean="0"/>
              <a:t>m</a:t>
            </a:r>
            <a:r>
              <a:rPr lang="en-US" altLang="ja-JP" i="1" baseline="-25000" dirty="0" smtClean="0"/>
              <a:t> </a:t>
            </a:r>
            <a:r>
              <a:rPr lang="en-US" altLang="ja-JP" i="1" dirty="0" smtClean="0"/>
              <a:t>= </a:t>
            </a:r>
            <a:r>
              <a:rPr lang="en-US" altLang="ja-JP" i="1" dirty="0" err="1" smtClean="0"/>
              <a:t>avg</a:t>
            </a:r>
            <a:r>
              <a:rPr lang="en-US" altLang="ja-JP" i="1" dirty="0" smtClean="0"/>
              <a:t> (</a:t>
            </a:r>
            <a:r>
              <a:rPr lang="en-US" altLang="ja-JP" i="1" dirty="0" err="1" smtClean="0"/>
              <a:t>y</a:t>
            </a:r>
            <a:r>
              <a:rPr lang="en-US" altLang="ja-JP" i="1" baseline="-25000" dirty="0" err="1" smtClean="0"/>
              <a:t>i</a:t>
            </a:r>
            <a:r>
              <a:rPr lang="en-US" altLang="ja-JP" i="1" dirty="0" smtClean="0"/>
              <a:t> | x</a:t>
            </a:r>
            <a:r>
              <a:rPr lang="en-US" altLang="ja-JP" i="1" baseline="-25000" dirty="0" smtClean="0"/>
              <a:t>i</a:t>
            </a:r>
            <a:r>
              <a:rPr lang="en-US" altLang="ja-JP" i="1" dirty="0" smtClean="0"/>
              <a:t> &lt;- R</a:t>
            </a:r>
            <a:r>
              <a:rPr lang="en-US" altLang="ja-JP" i="1" baseline="-25000" dirty="0" smtClean="0"/>
              <a:t>m</a:t>
            </a:r>
            <a:r>
              <a:rPr lang="en-US" altLang="ja-JP" i="1" dirty="0" smtClean="0"/>
              <a:t>) </a:t>
            </a:r>
            <a:r>
              <a:rPr lang="en-US" altLang="ja-JP" dirty="0" smtClean="0"/>
              <a:t>…</a:t>
            </a:r>
            <a:r>
              <a:rPr lang="ja-JP" altLang="en-US" dirty="0" smtClean="0"/>
              <a:t>領域の平均値</a:t>
            </a:r>
            <a:endParaRPr lang="en-US" altLang="ja-JP" dirty="0" smtClean="0"/>
          </a:p>
          <a:p>
            <a:pPr lvl="1" algn="l"/>
            <a:r>
              <a:rPr lang="ja-JP" altLang="en-US" dirty="0" smtClean="0"/>
              <a:t>分類木の場合も同様で、予測因子は</a:t>
            </a:r>
            <a:r>
              <a:rPr lang="en-US" altLang="ja-JP" dirty="0" smtClean="0"/>
              <a:t>M</a:t>
            </a:r>
            <a:r>
              <a:rPr lang="ja-JP" altLang="en-US" dirty="0" smtClean="0"/>
              <a:t>個の領域に分割され、各領域における各クラスの比率 </a:t>
            </a:r>
            <a:r>
              <a:rPr lang="en-US" altLang="ja-JP" dirty="0" err="1" smtClean="0"/>
              <a:t>p</a:t>
            </a:r>
            <a:r>
              <a:rPr lang="en-US" altLang="ja-JP" baseline="30000" dirty="0" err="1" smtClean="0"/>
              <a:t>^</a:t>
            </a:r>
            <a:r>
              <a:rPr lang="en-US" altLang="ja-JP" baseline="-25000" dirty="0" err="1" smtClean="0"/>
              <a:t>mk</a:t>
            </a:r>
            <a:r>
              <a:rPr lang="ja-JP" altLang="en-US" dirty="0" smtClean="0"/>
              <a:t>は次のように算出</a:t>
            </a:r>
            <a:endParaRPr lang="en-US" altLang="ja-JP" baseline="-25000" dirty="0" smtClean="0"/>
          </a:p>
          <a:p>
            <a:pPr lvl="2" algn="l"/>
            <a:r>
              <a:rPr lang="en-US" altLang="ja-JP" dirty="0" err="1" smtClean="0"/>
              <a:t>P</a:t>
            </a:r>
            <a:r>
              <a:rPr lang="en-US" altLang="ja-JP" baseline="30000" dirty="0" err="1" smtClean="0"/>
              <a:t>~</a:t>
            </a:r>
            <a:r>
              <a:rPr lang="en-US" altLang="ja-JP" baseline="-25000" dirty="0" err="1" smtClean="0"/>
              <a:t>mk</a:t>
            </a:r>
            <a:r>
              <a:rPr lang="en-US" altLang="ja-JP" dirty="0" smtClean="0"/>
              <a:t> =</a:t>
            </a:r>
            <a:r>
              <a:rPr lang="ja-JP" altLang="en-US" dirty="0" smtClean="0"/>
              <a:t>　</a:t>
            </a:r>
            <a:r>
              <a:rPr lang="en-US" altLang="ja-JP" dirty="0" smtClean="0"/>
              <a:t>1/ N</a:t>
            </a:r>
            <a:r>
              <a:rPr lang="en-US" altLang="ja-JP" baseline="-25000" dirty="0" smtClean="0"/>
              <a:t>m</a:t>
            </a:r>
            <a:r>
              <a:rPr lang="en-US" altLang="ja-JP" dirty="0" smtClean="0"/>
              <a:t> * Σ I (</a:t>
            </a:r>
            <a:r>
              <a:rPr lang="en-US" altLang="ja-JP" dirty="0" err="1" smtClean="0"/>
              <a:t>y</a:t>
            </a:r>
            <a:r>
              <a:rPr lang="en-US" altLang="ja-JP" baseline="-25000" dirty="0" err="1" smtClean="0"/>
              <a:t>i</a:t>
            </a:r>
            <a:r>
              <a:rPr lang="en-US" altLang="ja-JP" baseline="-25000" dirty="0" smtClean="0"/>
              <a:t> </a:t>
            </a:r>
            <a:r>
              <a:rPr lang="en-US" altLang="ja-JP" dirty="0" smtClean="0"/>
              <a:t>= k), x</a:t>
            </a:r>
            <a:r>
              <a:rPr lang="en-US" altLang="ja-JP" baseline="-25000" dirty="0" smtClean="0"/>
              <a:t>i</a:t>
            </a:r>
            <a:r>
              <a:rPr lang="en-US" altLang="ja-JP" dirty="0" smtClean="0"/>
              <a:t>&lt;- R</a:t>
            </a:r>
            <a:r>
              <a:rPr lang="en-US" altLang="ja-JP" baseline="-25000" dirty="0" smtClean="0"/>
              <a:t>m</a:t>
            </a:r>
          </a:p>
          <a:p>
            <a:pPr lvl="2" algn="l"/>
            <a:r>
              <a:rPr lang="ja-JP" altLang="en-US" dirty="0" smtClean="0"/>
              <a:t>ただし、</a:t>
            </a:r>
            <a:r>
              <a:rPr lang="en-US" altLang="ja-JP" dirty="0" smtClean="0"/>
              <a:t>N</a:t>
            </a:r>
            <a:r>
              <a:rPr lang="en-US" altLang="ja-JP" baseline="-25000" dirty="0" smtClean="0"/>
              <a:t>m</a:t>
            </a:r>
            <a:r>
              <a:rPr lang="ja-JP" altLang="en-US" dirty="0" smtClean="0"/>
              <a:t>は領域</a:t>
            </a:r>
            <a:r>
              <a:rPr lang="en-US" altLang="ja-JP" dirty="0" smtClean="0"/>
              <a:t>m</a:t>
            </a:r>
            <a:r>
              <a:rPr lang="ja-JP" altLang="en-US" dirty="0" smtClean="0"/>
              <a:t>におけるアイテムの個数</a:t>
            </a:r>
            <a:r>
              <a:rPr lang="en-US" altLang="ja-JP" dirty="0" smtClean="0"/>
              <a:t>/</a:t>
            </a:r>
            <a:r>
              <a:rPr lang="ja-JP" altLang="en-US" dirty="0" smtClean="0"/>
              <a:t>総和の部分は領域</a:t>
            </a:r>
            <a:r>
              <a:rPr lang="en-US" altLang="ja-JP" dirty="0" smtClean="0"/>
              <a:t>m</a:t>
            </a:r>
            <a:r>
              <a:rPr lang="ja-JP" altLang="en-US" dirty="0" smtClean="0"/>
              <a:t>の中のクラス</a:t>
            </a:r>
            <a:r>
              <a:rPr lang="en-US" altLang="ja-JP" dirty="0" smtClean="0"/>
              <a:t>k</a:t>
            </a:r>
            <a:r>
              <a:rPr lang="ja-JP" altLang="en-US" dirty="0" smtClean="0"/>
              <a:t>の観測数</a:t>
            </a:r>
            <a:endParaRPr lang="en-US" altLang="ja-JP" dirty="0" smtClean="0"/>
          </a:p>
          <a:p>
            <a:pPr lvl="1" algn="l"/>
            <a:r>
              <a:rPr lang="ja-JP" altLang="en-US" dirty="0" smtClean="0"/>
              <a:t>決定木は</a:t>
            </a:r>
            <a:r>
              <a:rPr lang="en-US" altLang="ja-JP" dirty="0" err="1" smtClean="0"/>
              <a:t>rpart</a:t>
            </a:r>
            <a:r>
              <a:rPr lang="ja-JP" altLang="en-US" dirty="0" smtClean="0"/>
              <a:t>パッケージの</a:t>
            </a:r>
            <a:r>
              <a:rPr lang="en-US" altLang="ja-JP" dirty="0" err="1" smtClean="0"/>
              <a:t>rpart</a:t>
            </a:r>
            <a:r>
              <a:rPr lang="ja-JP" altLang="en-US" dirty="0" smtClean="0"/>
              <a:t>関数（交互作用の入力は不可）</a:t>
            </a:r>
            <a:endParaRPr lang="en-US" altLang="ja-JP" dirty="0" smtClean="0"/>
          </a:p>
        </p:txBody>
      </p:sp>
      <p:sp>
        <p:nvSpPr>
          <p:cNvPr id="4" name="正方形/長方形 3"/>
          <p:cNvSpPr/>
          <p:nvPr/>
        </p:nvSpPr>
        <p:spPr>
          <a:xfrm>
            <a:off x="827088" y="3849119"/>
            <a:ext cx="7862887" cy="71145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決定木モデル</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require(</a:t>
            </a:r>
            <a:r>
              <a:rPr kumimoji="1" lang="en-US" altLang="ja-JP" sz="1100" dirty="0" err="1" smtClean="0">
                <a:solidFill>
                  <a:srgbClr val="0070C0"/>
                </a:solidFill>
                <a:latin typeface="EYInterstate Light" panose="02000506000000020004" pitchFamily="2" charset="0"/>
                <a:ea typeface="ＭＳ Ｐゴシック" panose="020B0600070205080204" pitchFamily="50" charset="-128"/>
              </a:rPr>
              <a:t>rpart</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rgbClr val="0070C0"/>
                </a:solidFill>
                <a:latin typeface="EYInterstate Light" panose="02000506000000020004" pitchFamily="2" charset="0"/>
                <a:ea typeface="ＭＳ Ｐゴシック" panose="020B0600070205080204" pitchFamily="50" charset="-128"/>
              </a:rPr>
              <a:t>creditTree</a:t>
            </a:r>
            <a:r>
              <a:rPr kumimoji="1" lang="en-US" altLang="ja-JP" sz="1100" dirty="0">
                <a:solidFill>
                  <a:srgbClr val="0070C0"/>
                </a:solidFill>
                <a:latin typeface="EYInterstate Light" panose="02000506000000020004" pitchFamily="2" charset="0"/>
                <a:ea typeface="ＭＳ Ｐゴシック" panose="020B0600070205080204" pitchFamily="50" charset="-128"/>
              </a:rPr>
              <a:t> &lt;- </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rpart</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Credit~CreditAmount+Age+CreditHistory+Employment</a:t>
            </a:r>
            <a:r>
              <a:rPr kumimoji="1" lang="en-US" altLang="ja-JP" sz="1100" dirty="0">
                <a:solidFill>
                  <a:srgbClr val="0070C0"/>
                </a:solidFill>
                <a:latin typeface="EYInterstate Light" panose="02000506000000020004" pitchFamily="2" charset="0"/>
                <a:ea typeface="ＭＳ Ｐゴシック" panose="020B0600070205080204" pitchFamily="50" charset="-128"/>
              </a:rPr>
              <a:t>, data=credit</a:t>
            </a: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a:t>
            </a:r>
            <a:endParaRPr kumimoji="1" lang="en-US" altLang="ja-JP" sz="1100" dirty="0">
              <a:solidFill>
                <a:srgbClr val="0070C0"/>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997433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743"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20.4</a:t>
            </a:r>
            <a:r>
              <a:rPr lang="ja-JP" altLang="en-US" dirty="0" smtClean="0"/>
              <a:t> 非線形モデル</a:t>
            </a:r>
            <a:r>
              <a:rPr lang="en-US" altLang="ja-JP" dirty="0"/>
              <a:t/>
            </a:r>
            <a:br>
              <a:rPr lang="en-US" altLang="ja-JP" dirty="0"/>
            </a:br>
            <a:r>
              <a:rPr lang="ja-JP" altLang="en-US" sz="2000" dirty="0" smtClean="0"/>
              <a:t>決定木モデル</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20.4 </a:t>
            </a:r>
            <a:r>
              <a:rPr lang="ja-JP" altLang="en-US" dirty="0" smtClean="0"/>
              <a:t>決定木モデル</a:t>
            </a:r>
            <a:endParaRPr lang="en-US" altLang="ja-JP" dirty="0" smtClean="0"/>
          </a:p>
        </p:txBody>
      </p:sp>
      <p:sp>
        <p:nvSpPr>
          <p:cNvPr id="4" name="正方形/長方形 3"/>
          <p:cNvSpPr/>
          <p:nvPr/>
        </p:nvSpPr>
        <p:spPr>
          <a:xfrm>
            <a:off x="827088" y="1608839"/>
            <a:ext cx="7862887" cy="398043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決定木モデル</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rgbClr val="0070C0"/>
                </a:solidFill>
                <a:latin typeface="EYInterstate Light" panose="02000506000000020004" pitchFamily="2" charset="0"/>
                <a:ea typeface="ＭＳ Ｐゴシック" panose="020B0600070205080204" pitchFamily="50" charset="-128"/>
              </a:rPr>
              <a:t>creditTree</a:t>
            </a:r>
            <a:r>
              <a:rPr kumimoji="1" lang="en-US" altLang="ja-JP" sz="1100" dirty="0">
                <a:solidFill>
                  <a:srgbClr val="0070C0"/>
                </a:solidFill>
                <a:latin typeface="EYInterstate Light" panose="02000506000000020004" pitchFamily="2" charset="0"/>
                <a:ea typeface="ＭＳ Ｐゴシック" panose="020B0600070205080204" pitchFamily="50" charset="-128"/>
              </a:rPr>
              <a:t> &lt;- </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rpart</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Credit~CreditAmount+Age+CreditHistory+Employment</a:t>
            </a:r>
            <a:r>
              <a:rPr kumimoji="1" lang="en-US" altLang="ja-JP" sz="1100" dirty="0">
                <a:solidFill>
                  <a:srgbClr val="0070C0"/>
                </a:solidFill>
                <a:latin typeface="EYInterstate Light" panose="02000506000000020004" pitchFamily="2" charset="0"/>
                <a:ea typeface="ＭＳ Ｐゴシック" panose="020B0600070205080204" pitchFamily="50" charset="-128"/>
              </a:rPr>
              <a:t>, data=credit)</a:t>
            </a:r>
          </a:p>
          <a:p>
            <a:pPr>
              <a:buClr>
                <a:schemeClr val="accent2"/>
              </a:buClr>
              <a:buSzPct val="70000"/>
            </a:pP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creditTree</a:t>
            </a:r>
            <a:r>
              <a:rPr kumimoji="1" lang="en-US" altLang="ja-JP" sz="1100" dirty="0">
                <a:solidFill>
                  <a:srgbClr val="0070C0"/>
                </a:solidFill>
                <a:latin typeface="EYInterstate Light" panose="02000506000000020004" pitchFamily="2" charset="0"/>
                <a:ea typeface="ＭＳ Ｐゴシック" panose="020B0600070205080204" pitchFamily="50" charset="-128"/>
              </a:rPr>
              <a:t> </a:t>
            </a:r>
            <a:r>
              <a:rPr kumimoji="1" lang="en-US" altLang="ja-JP" sz="1100" dirty="0">
                <a:solidFill>
                  <a:srgbClr val="00B050"/>
                </a:solidFill>
                <a:latin typeface="EYInterstate Light" panose="02000506000000020004" pitchFamily="2" charset="0"/>
                <a:ea typeface="ＭＳ Ｐゴシック" panose="020B0600070205080204" pitchFamily="50" charset="-128"/>
              </a:rPr>
              <a:t>#</a:t>
            </a:r>
            <a:r>
              <a:rPr kumimoji="1" lang="ja-JP" altLang="en-US" sz="1100" dirty="0">
                <a:solidFill>
                  <a:srgbClr val="00B050"/>
                </a:solidFill>
                <a:latin typeface="EYInterstate Light" panose="02000506000000020004" pitchFamily="2" charset="0"/>
                <a:ea typeface="ＭＳ Ｐゴシック" panose="020B0600070205080204" pitchFamily="50" charset="-128"/>
              </a:rPr>
              <a:t>テキスト形式の決定木が出力</a:t>
            </a:r>
            <a:endParaRPr kumimoji="1" lang="en-US" altLang="ja-JP" sz="1100" dirty="0">
              <a:solidFill>
                <a:srgbClr val="00B050"/>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n= 1000 </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node</a:t>
            </a:r>
            <a:r>
              <a:rPr kumimoji="1" lang="en-US" altLang="ja-JP" sz="1100" dirty="0">
                <a:solidFill>
                  <a:schemeClr val="bg1"/>
                </a:solidFill>
                <a:latin typeface="EYInterstate Light" panose="02000506000000020004" pitchFamily="2" charset="0"/>
                <a:ea typeface="ＭＳ Ｐゴシック" panose="020B0600070205080204" pitchFamily="50" charset="-128"/>
              </a:rPr>
              <a:t>), split, n, loss,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yval</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yprob</a:t>
            </a:r>
            <a:r>
              <a:rPr kumimoji="1" lang="en-US" altLang="ja-JP" sz="1100" dirty="0">
                <a:solidFill>
                  <a:schemeClr val="bg1"/>
                </a:solidFill>
                <a:latin typeface="EYInterstate Light" panose="02000506000000020004" pitchFamily="2" charset="0"/>
                <a:ea typeface="ＭＳ Ｐゴシック" panose="020B0600070205080204" pitchFamily="50" charset="-128"/>
              </a:rPr>
              <a:t>)       * denotes terminal node</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root 1000 300 Good (0.7000000 0.3000000)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2)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CreditHistory</a:t>
            </a:r>
            <a:r>
              <a:rPr kumimoji="1" lang="en-US" altLang="ja-JP" sz="1100" dirty="0">
                <a:solidFill>
                  <a:schemeClr val="bg1"/>
                </a:solidFill>
                <a:latin typeface="EYInterstate Light" panose="02000506000000020004" pitchFamily="2" charset="0"/>
                <a:ea typeface="ＭＳ Ｐゴシック" panose="020B0600070205080204" pitchFamily="50" charset="-128"/>
              </a:rPr>
              <a:t>=Critical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Account,Late</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Payment,Up</a:t>
            </a:r>
            <a:r>
              <a:rPr kumimoji="1" lang="en-US" altLang="ja-JP" sz="1100" dirty="0">
                <a:solidFill>
                  <a:schemeClr val="bg1"/>
                </a:solidFill>
                <a:latin typeface="EYInterstate Light" panose="02000506000000020004" pitchFamily="2" charset="0"/>
                <a:ea typeface="ＭＳ Ｐゴシック" panose="020B0600070205080204" pitchFamily="50" charset="-128"/>
              </a:rPr>
              <a:t> To Date 911 247 Good (0.7288694 0.2711306)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4)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CreditAmount</a:t>
            </a:r>
            <a:r>
              <a:rPr kumimoji="1" lang="en-US" altLang="ja-JP" sz="1100" dirty="0">
                <a:solidFill>
                  <a:schemeClr val="bg1"/>
                </a:solidFill>
                <a:latin typeface="EYInterstate Light" panose="02000506000000020004" pitchFamily="2" charset="0"/>
                <a:ea typeface="ＭＳ Ｐゴシック" panose="020B0600070205080204" pitchFamily="50" charset="-128"/>
              </a:rPr>
              <a:t>&lt; 7760.5 846 211 Good (0.7505910 0.2494090)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5)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CreditAmount</a:t>
            </a:r>
            <a:r>
              <a:rPr kumimoji="1" lang="en-US" altLang="ja-JP" sz="1100" dirty="0">
                <a:solidFill>
                  <a:schemeClr val="bg1"/>
                </a:solidFill>
                <a:latin typeface="EYInterstate Light" panose="02000506000000020004" pitchFamily="2" charset="0"/>
                <a:ea typeface="ＭＳ Ｐゴシック" panose="020B0600070205080204" pitchFamily="50" charset="-128"/>
              </a:rPr>
              <a:t>&gt;=7760.5 65  29 Bad (0.4461538 0.5538462)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10) Age&gt;=29.5 40  17 Good (0.5750000 0.4250000)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20) Age&lt; 38.5 19   4 Good (0.7894737 0.2105263)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21) Age&gt;=38.5 21   8 Bad (0.3809524 0.6190476)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11) Age&lt; 29.5 25   6 Bad (0.2400000 0.7600000)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3)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CreditHistory</a:t>
            </a:r>
            <a:r>
              <a:rPr kumimoji="1" lang="en-US" altLang="ja-JP" sz="1100" dirty="0">
                <a:solidFill>
                  <a:schemeClr val="bg1"/>
                </a:solidFill>
                <a:latin typeface="EYInterstate Light" panose="02000506000000020004" pitchFamily="2" charset="0"/>
                <a:ea typeface="ＭＳ Ｐゴシック" panose="020B0600070205080204" pitchFamily="50" charset="-128"/>
              </a:rPr>
              <a:t>=All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Paid,All</a:t>
            </a:r>
            <a:r>
              <a:rPr kumimoji="1" lang="en-US" altLang="ja-JP" sz="1100" dirty="0">
                <a:solidFill>
                  <a:schemeClr val="bg1"/>
                </a:solidFill>
                <a:latin typeface="EYInterstate Light" panose="02000506000000020004" pitchFamily="2" charset="0"/>
                <a:ea typeface="ＭＳ Ｐゴシック" panose="020B0600070205080204" pitchFamily="50" charset="-128"/>
              </a:rPr>
              <a:t> Paid This Bank 89  36 Bad (0.4044944 0.5955056) *</a:t>
            </a:r>
          </a:p>
          <a:p>
            <a:pPr>
              <a:buClr>
                <a:schemeClr val="accent2"/>
              </a:buClr>
              <a:buSzPct val="70000"/>
            </a:pPr>
            <a:endParaRPr kumimoji="1" lang="en-US" altLang="ja-JP" sz="1100" dirty="0">
              <a:solidFill>
                <a:srgbClr val="0070C0"/>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表示された決定木は、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行につき</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ノードの情報を有しており、最初のノードは全データに対する</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root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になり、</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1000</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個の観測値のうち、</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300</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個が</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bad</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であることを示している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インデントされた次のレベルは、</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CreditHistory</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に対する最初の分割になり、</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”critical account”, “Late Payment”, “Up to Date”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のいずれかｎお場合、</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247</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個が</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Bad</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となっている（</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73%</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の確率で良いクレジットとなる）。一方、</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CreditHistory</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が</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”All Paid”</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又は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”All Paid This Bank”</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の場合、</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60%</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の確率で悪いクレジットとなる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上記分析結果は、プロットすれば解釈が容易になる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704375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764"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20.4</a:t>
            </a:r>
            <a:r>
              <a:rPr lang="ja-JP" altLang="en-US" dirty="0" smtClean="0"/>
              <a:t> 非線形モデル</a:t>
            </a:r>
            <a:r>
              <a:rPr lang="en-US" altLang="ja-JP" dirty="0"/>
              <a:t/>
            </a:r>
            <a:br>
              <a:rPr lang="en-US" altLang="ja-JP" dirty="0"/>
            </a:br>
            <a:r>
              <a:rPr lang="ja-JP" altLang="en-US" sz="2000" dirty="0" smtClean="0"/>
              <a:t>決定木モデル</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20.4 </a:t>
            </a:r>
            <a:r>
              <a:rPr lang="ja-JP" altLang="en-US" dirty="0" smtClean="0"/>
              <a:t>決定木モデル</a:t>
            </a:r>
            <a:endParaRPr lang="en-US" altLang="ja-JP" dirty="0" smtClean="0"/>
          </a:p>
        </p:txBody>
      </p:sp>
      <p:sp>
        <p:nvSpPr>
          <p:cNvPr id="4" name="正方形/長方形 3"/>
          <p:cNvSpPr/>
          <p:nvPr/>
        </p:nvSpPr>
        <p:spPr>
          <a:xfrm>
            <a:off x="827088" y="1608839"/>
            <a:ext cx="7862887" cy="398043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決定木モデル</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171450" indent="-171450">
              <a:buClr>
                <a:schemeClr val="accent2"/>
              </a:buClr>
              <a:buSzPct val="70000"/>
              <a:buFont typeface="Arial" panose="020B0604020202020204" pitchFamily="34" charset="0"/>
              <a:buChar char="►"/>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ノードは、条件式のあてはまるものを左、そうでないものを右に分割。末端のノードは、予測されたクラス（</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Good / Bad</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）でラベル付されている。パーセンテージは、左から右に読み、左は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Good</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の確率を表している。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decision tree visualization</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install.packages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rpart.plot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rpart.plot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rpart.plot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creditTree,extra</a:t>
            </a:r>
            <a:r>
              <a:rPr kumimoji="1" lang="en-US" altLang="ja-JP" sz="1100" dirty="0">
                <a:solidFill>
                  <a:schemeClr val="bg1"/>
                </a:solidFill>
                <a:latin typeface="EYInterstate Light" panose="02000506000000020004" pitchFamily="2" charset="0"/>
                <a:ea typeface="ＭＳ Ｐゴシック" panose="020B0600070205080204" pitchFamily="50" charset="-128"/>
              </a:rPr>
              <a:t>=4)</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決定木は表現が簡単でデータへの適合も良いが、</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適合のしすぎで分散が大きくなり、不安定になる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傾向がある、そのため、訓練データの変更により</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モデルが大きく変更となる場合がある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6"/>
          <a:stretch>
            <a:fillRect/>
          </a:stretch>
        </p:blipFill>
        <p:spPr>
          <a:xfrm>
            <a:off x="3966210" y="2354289"/>
            <a:ext cx="4535289" cy="3152707"/>
          </a:xfrm>
          <a:prstGeom prst="rect">
            <a:avLst/>
          </a:prstGeom>
        </p:spPr>
      </p:pic>
    </p:spTree>
    <p:extLst>
      <p:ext uri="{BB962C8B-B14F-4D97-AF65-F5344CB8AC3E}">
        <p14:creationId xmlns:p14="http://schemas.microsoft.com/office/powerpoint/2010/main" val="3799432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78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20.5</a:t>
            </a:r>
            <a:r>
              <a:rPr lang="ja-JP" altLang="en-US" dirty="0" smtClean="0"/>
              <a:t> 非線形モデル</a:t>
            </a:r>
            <a:r>
              <a:rPr lang="en-US" altLang="ja-JP" dirty="0"/>
              <a:t/>
            </a:r>
            <a:br>
              <a:rPr lang="en-US" altLang="ja-JP" dirty="0"/>
            </a:br>
            <a:r>
              <a:rPr lang="ja-JP" altLang="en-US" sz="2000" dirty="0" smtClean="0"/>
              <a:t>ランダムフォレストモデル</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20.5 </a:t>
            </a:r>
            <a:r>
              <a:rPr lang="ja-JP" altLang="en-US" dirty="0" smtClean="0"/>
              <a:t>ランダムフォレストモデル</a:t>
            </a:r>
            <a:endParaRPr lang="en-US" altLang="ja-JP" dirty="0" smtClean="0"/>
          </a:p>
          <a:p>
            <a:pPr lvl="1"/>
            <a:r>
              <a:rPr lang="ja-JP" altLang="en-US" dirty="0" smtClean="0"/>
              <a:t>アンサンブル学習の</a:t>
            </a:r>
            <a:r>
              <a:rPr lang="en-US" altLang="ja-JP" dirty="0" smtClean="0"/>
              <a:t>1</a:t>
            </a:r>
            <a:r>
              <a:rPr lang="ja-JP" altLang="en-US" dirty="0" smtClean="0"/>
              <a:t>つであり、多数のモデルに適合させた結果を結合して、より良い予測器を作成するが、予測精度は高くなるが、パラメータ推定には活用できず、モデルの説明力に欠けるところがある</a:t>
            </a:r>
            <a:endParaRPr lang="en-US" altLang="ja-JP" dirty="0" smtClean="0"/>
          </a:p>
          <a:p>
            <a:pPr lvl="1"/>
            <a:r>
              <a:rPr lang="ja-JP" altLang="en-US" dirty="0" smtClean="0"/>
              <a:t>ランダムフォレストは、ランダムに選ばれた予測因子を用いた複数の決定木から構成されており、ランダムフォレストの名称は、ランダムに作成される決定木が森を成すところからきている</a:t>
            </a:r>
            <a:endParaRPr lang="en-US" altLang="ja-JP" dirty="0" smtClean="0"/>
          </a:p>
          <a:p>
            <a:pPr lvl="1"/>
            <a:r>
              <a:rPr lang="ja-JP" altLang="en-US" dirty="0" smtClean="0"/>
              <a:t>クレジットデータの場合、予測因子には</a:t>
            </a:r>
            <a:r>
              <a:rPr lang="en-US" altLang="ja-JP" dirty="0" err="1" smtClean="0"/>
              <a:t>CreditHistory</a:t>
            </a:r>
            <a:r>
              <a:rPr lang="en-US" altLang="ja-JP" dirty="0" smtClean="0"/>
              <a:t>, Purpose, Employment, Duration, Age, </a:t>
            </a:r>
            <a:r>
              <a:rPr lang="en-US" altLang="ja-JP" dirty="0" err="1" smtClean="0"/>
              <a:t>CreditAmount</a:t>
            </a:r>
            <a:r>
              <a:rPr lang="ja-JP" altLang="en-US" dirty="0" smtClean="0"/>
              <a:t>があるが、</a:t>
            </a:r>
            <a:r>
              <a:rPr lang="en-US" altLang="ja-JP" dirty="0" smtClean="0"/>
              <a:t>RF</a:t>
            </a:r>
            <a:r>
              <a:rPr lang="ja-JP" altLang="en-US" dirty="0" smtClean="0"/>
              <a:t>中のいくつかの決定木は、</a:t>
            </a:r>
            <a:r>
              <a:rPr lang="en-US" altLang="ja-JP" dirty="0" err="1" smtClean="0"/>
              <a:t>CreditHistory</a:t>
            </a:r>
            <a:r>
              <a:rPr lang="ja-JP" altLang="en-US" dirty="0" smtClean="0"/>
              <a:t>と</a:t>
            </a:r>
            <a:r>
              <a:rPr lang="en-US" altLang="ja-JP" dirty="0" smtClean="0"/>
              <a:t>Employment</a:t>
            </a:r>
            <a:r>
              <a:rPr lang="ja-JP" altLang="en-US" dirty="0" smtClean="0"/>
              <a:t>を予測因子としてもつなど、異なる決定木によって、全ての予測因子が用いられ、強い予測力を持つランダムフォレストが作成される</a:t>
            </a:r>
            <a:endParaRPr lang="en-US" altLang="ja-JP" dirty="0" smtClean="0"/>
          </a:p>
          <a:p>
            <a:pPr lvl="1"/>
            <a:r>
              <a:rPr lang="ja-JP" altLang="en-US" dirty="0" smtClean="0"/>
              <a:t>ランダムフォレストを適用するには、</a:t>
            </a:r>
            <a:r>
              <a:rPr lang="en-US" altLang="ja-JP" dirty="0" err="1" smtClean="0"/>
              <a:t>randomForest</a:t>
            </a:r>
            <a:r>
              <a:rPr lang="ja-JP" altLang="en-US" dirty="0" smtClean="0"/>
              <a:t>パッケージの</a:t>
            </a:r>
            <a:r>
              <a:rPr lang="en-US" altLang="ja-JP" dirty="0" err="1" smtClean="0"/>
              <a:t>randomForest</a:t>
            </a:r>
            <a:r>
              <a:rPr lang="ja-JP" altLang="en-US" dirty="0" smtClean="0"/>
              <a:t>関数を用いる</a:t>
            </a:r>
            <a:endParaRPr lang="en-US" altLang="ja-JP" dirty="0" smtClean="0"/>
          </a:p>
          <a:p>
            <a:pPr lvl="2"/>
            <a:r>
              <a:rPr lang="ja-JP" altLang="en-US" dirty="0" smtClean="0"/>
              <a:t>通常、</a:t>
            </a:r>
            <a:r>
              <a:rPr lang="en-US" altLang="ja-JP" dirty="0" err="1" smtClean="0"/>
              <a:t>randomForest</a:t>
            </a:r>
            <a:r>
              <a:rPr lang="ja-JP" altLang="en-US" dirty="0" err="1" smtClean="0"/>
              <a:t>には</a:t>
            </a:r>
            <a:r>
              <a:rPr lang="en-US" altLang="ja-JP" dirty="0" smtClean="0"/>
              <a:t>formula</a:t>
            </a:r>
            <a:r>
              <a:rPr lang="ja-JP" altLang="en-US" dirty="0" smtClean="0"/>
              <a:t>を入力するが、たまに失敗するので、予測因子と応答変数の</a:t>
            </a:r>
            <a:r>
              <a:rPr lang="en-US" altLang="ja-JP" dirty="0" smtClean="0"/>
              <a:t>matrix</a:t>
            </a:r>
            <a:r>
              <a:rPr lang="ja-JP" altLang="en-US" dirty="0" smtClean="0"/>
              <a:t>を別々に入力する</a:t>
            </a:r>
            <a:endParaRPr lang="en-US" altLang="ja-JP" dirty="0"/>
          </a:p>
          <a:p>
            <a:pPr lvl="1"/>
            <a:endParaRPr lang="en-US" altLang="ja-JP" dirty="0" smtClean="0"/>
          </a:p>
          <a:p>
            <a:pPr lvl="1"/>
            <a:endParaRPr lang="en-US" altLang="ja-JP" dirty="0" smtClean="0"/>
          </a:p>
        </p:txBody>
      </p:sp>
      <p:sp>
        <p:nvSpPr>
          <p:cNvPr id="4" name="正方形/長方形 3"/>
          <p:cNvSpPr/>
          <p:nvPr/>
        </p:nvSpPr>
        <p:spPr>
          <a:xfrm>
            <a:off x="827088" y="3769109"/>
            <a:ext cx="7862887" cy="155727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ランダムフォレストモデル</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require(useful)</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install.packages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randomForest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randomForest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creditFormula</a:t>
            </a:r>
            <a:r>
              <a:rPr kumimoji="1" lang="en-US" altLang="ja-JP" sz="1100" dirty="0">
                <a:solidFill>
                  <a:schemeClr val="bg1"/>
                </a:solidFill>
                <a:latin typeface="EYInterstate Light" panose="02000506000000020004" pitchFamily="2" charset="0"/>
                <a:ea typeface="ＭＳ Ｐゴシック" panose="020B0600070205080204" pitchFamily="50" charset="-128"/>
              </a:rPr>
              <a:t>&lt;- Credit~CreditHistory+Purpose+Employment+Duration+Age+CreditAmount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creditX</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build.x</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creditFormula,data</a:t>
            </a:r>
            <a:r>
              <a:rPr kumimoji="1" lang="en-US" altLang="ja-JP" sz="1100" dirty="0">
                <a:solidFill>
                  <a:schemeClr val="bg1"/>
                </a:solidFill>
                <a:latin typeface="EYInterstate Light" panose="02000506000000020004" pitchFamily="2" charset="0"/>
                <a:ea typeface="ＭＳ Ｐゴシック" panose="020B0600070205080204" pitchFamily="50" charset="-128"/>
              </a:rPr>
              <a:t>=credit)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creditY</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build.y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creditFormula,data</a:t>
            </a:r>
            <a:r>
              <a:rPr kumimoji="1" lang="en-US" altLang="ja-JP" sz="1100" dirty="0">
                <a:solidFill>
                  <a:schemeClr val="bg1"/>
                </a:solidFill>
                <a:latin typeface="EYInterstate Light" panose="02000506000000020004" pitchFamily="2" charset="0"/>
                <a:ea typeface="ＭＳ Ｐゴシック" panose="020B0600070205080204" pitchFamily="50" charset="-128"/>
              </a:rPr>
              <a:t>=credit)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edit(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creditY</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934094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0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20.5</a:t>
            </a:r>
            <a:r>
              <a:rPr lang="ja-JP" altLang="en-US" dirty="0" smtClean="0"/>
              <a:t> 非線形モデル</a:t>
            </a:r>
            <a:r>
              <a:rPr lang="en-US" altLang="ja-JP" dirty="0"/>
              <a:t/>
            </a:r>
            <a:br>
              <a:rPr lang="en-US" altLang="ja-JP" dirty="0"/>
            </a:br>
            <a:r>
              <a:rPr lang="ja-JP" altLang="en-US" sz="2000" dirty="0" smtClean="0"/>
              <a:t>ランダムフォレストモデル</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20.5 </a:t>
            </a:r>
            <a:r>
              <a:rPr lang="ja-JP" altLang="en-US" dirty="0" smtClean="0"/>
              <a:t>ランダムフォレストモデル</a:t>
            </a:r>
            <a:endParaRPr lang="en-US" altLang="ja-JP" dirty="0" smtClean="0"/>
          </a:p>
          <a:p>
            <a:pPr lvl="1"/>
            <a:endParaRPr lang="en-US" altLang="ja-JP" dirty="0" smtClean="0"/>
          </a:p>
          <a:p>
            <a:pPr lvl="1"/>
            <a:endParaRPr lang="en-US" altLang="ja-JP" dirty="0" smtClean="0"/>
          </a:p>
        </p:txBody>
      </p:sp>
      <p:sp>
        <p:nvSpPr>
          <p:cNvPr id="4" name="正方形/長方形 3"/>
          <p:cNvSpPr/>
          <p:nvPr/>
        </p:nvSpPr>
        <p:spPr>
          <a:xfrm>
            <a:off x="827088" y="1597409"/>
            <a:ext cx="7862887" cy="318033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ランダムフォレストモデル</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random forest application</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creditForest</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randomForest</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creditX,y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creditForest</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Call</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randomForest</a:t>
            </a:r>
            <a:r>
              <a:rPr kumimoji="1" lang="en-US" altLang="ja-JP" sz="1100" dirty="0">
                <a:solidFill>
                  <a:schemeClr val="bg1"/>
                </a:solidFill>
                <a:latin typeface="EYInterstate Light" panose="02000506000000020004" pitchFamily="2" charset="0"/>
                <a:ea typeface="ＭＳ Ｐゴシック" panose="020B0600070205080204" pitchFamily="50" charset="-128"/>
              </a:rPr>
              <a:t>(x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creditX</a:t>
            </a:r>
            <a:r>
              <a:rPr kumimoji="1" lang="en-US" altLang="ja-JP" sz="1100" dirty="0">
                <a:solidFill>
                  <a:schemeClr val="bg1"/>
                </a:solidFill>
                <a:latin typeface="EYInterstate Light" panose="02000506000000020004" pitchFamily="2" charset="0"/>
                <a:ea typeface="ＭＳ Ｐゴシック" panose="020B0600070205080204" pitchFamily="50" charset="-128"/>
              </a:rPr>
              <a:t>, y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creditY</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Type </a:t>
            </a:r>
            <a:r>
              <a:rPr kumimoji="1" lang="en-US" altLang="ja-JP" sz="1100" dirty="0">
                <a:solidFill>
                  <a:schemeClr val="bg1"/>
                </a:solidFill>
                <a:latin typeface="EYInterstate Light" panose="02000506000000020004" pitchFamily="2" charset="0"/>
                <a:ea typeface="ＭＳ Ｐゴシック" panose="020B0600070205080204" pitchFamily="50" charset="-128"/>
              </a:rPr>
              <a:t>of random forest: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classification, Number </a:t>
            </a:r>
            <a:r>
              <a:rPr kumimoji="1" lang="en-US" altLang="ja-JP" sz="1100" dirty="0">
                <a:solidFill>
                  <a:schemeClr val="bg1"/>
                </a:solidFill>
                <a:latin typeface="EYInterstate Light" panose="02000506000000020004" pitchFamily="2" charset="0"/>
                <a:ea typeface="ＭＳ Ｐゴシック" panose="020B0600070205080204" pitchFamily="50" charset="-128"/>
              </a:rPr>
              <a:t>of trees: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500, No</a:t>
            </a:r>
            <a:r>
              <a:rPr kumimoji="1" lang="en-US" altLang="ja-JP" sz="1100" dirty="0">
                <a:solidFill>
                  <a:schemeClr val="bg1"/>
                </a:solidFill>
                <a:latin typeface="EYInterstate Light" panose="02000506000000020004" pitchFamily="2" charset="0"/>
                <a:ea typeface="ＭＳ Ｐゴシック" panose="020B0600070205080204" pitchFamily="50" charset="-128"/>
              </a:rPr>
              <a:t>. of variables tried at each split: 4</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OOB </a:t>
            </a:r>
            <a:r>
              <a:rPr kumimoji="1" lang="en-US" altLang="ja-JP" sz="1100" dirty="0">
                <a:solidFill>
                  <a:schemeClr val="bg1"/>
                </a:solidFill>
                <a:latin typeface="EYInterstate Light" panose="02000506000000020004" pitchFamily="2" charset="0"/>
                <a:ea typeface="ＭＳ Ｐゴシック" panose="020B0600070205080204" pitchFamily="50" charset="-128"/>
              </a:rPr>
              <a:t>estimate of  error rate: 28.4%</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Confusion matrix:</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Good Bad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class.error</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Good  642  58  0.08285714</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Bad   226  74  0.75333333</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500</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個の決定木が作成され、各分割に対して</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4</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つの</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変数が使用された</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混同行列（</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Confusion Matrix</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）を見ると、改善の余地があることが示されている </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012492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smtClean="0"/>
              <a:t>21</a:t>
            </a:r>
            <a:r>
              <a:rPr kumimoji="1" lang="ja-JP" altLang="en-US" dirty="0" smtClean="0"/>
              <a:t>章：</a:t>
            </a:r>
            <a:r>
              <a:rPr lang="ja-JP" altLang="en-US" dirty="0" smtClean="0"/>
              <a:t>時系列と自己相関</a:t>
            </a:r>
            <a:endParaRPr kumimoji="1" lang="ja-JP" altLang="en-US" sz="2400"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12/15/2017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102445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833"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21.1</a:t>
            </a:r>
            <a:r>
              <a:rPr lang="ja-JP" altLang="en-US" dirty="0" smtClean="0"/>
              <a:t> 時系列モデルと自己相関</a:t>
            </a:r>
            <a:r>
              <a:rPr lang="en-US" altLang="ja-JP" dirty="0"/>
              <a:t/>
            </a:r>
            <a:br>
              <a:rPr lang="en-US" altLang="ja-JP" dirty="0"/>
            </a:br>
            <a:r>
              <a:rPr lang="ja-JP" altLang="en-US" sz="2000" dirty="0" smtClean="0"/>
              <a:t>自己回帰移動平均</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21.1 </a:t>
            </a:r>
            <a:r>
              <a:rPr lang="ja-JP" altLang="en-US" dirty="0" smtClean="0"/>
              <a:t>自己回帰移動平均</a:t>
            </a:r>
            <a:endParaRPr lang="en-US" altLang="ja-JP" dirty="0" smtClean="0"/>
          </a:p>
          <a:p>
            <a:pPr lvl="1"/>
            <a:r>
              <a:rPr lang="ja-JP" altLang="en-US" dirty="0" smtClean="0"/>
              <a:t>時系列データモデルの一般的手法として、自己回帰</a:t>
            </a:r>
            <a:r>
              <a:rPr lang="en-US" altLang="ja-JP" dirty="0" smtClean="0"/>
              <a:t>(AR)</a:t>
            </a:r>
            <a:r>
              <a:rPr lang="ja-JP" altLang="en-US" dirty="0" err="1" smtClean="0"/>
              <a:t>、</a:t>
            </a:r>
            <a:r>
              <a:rPr lang="ja-JP" altLang="en-US" dirty="0" smtClean="0"/>
              <a:t>移動平均（</a:t>
            </a:r>
            <a:r>
              <a:rPr lang="en-US" altLang="ja-JP" dirty="0" smtClean="0"/>
              <a:t>M</a:t>
            </a:r>
            <a:r>
              <a:rPr lang="ja-JP" altLang="en-US" dirty="0" smtClean="0"/>
              <a:t>）とその両方</a:t>
            </a:r>
            <a:r>
              <a:rPr lang="en-US" altLang="ja-JP" dirty="0" smtClean="0"/>
              <a:t>(ARMA)</a:t>
            </a:r>
            <a:r>
              <a:rPr lang="ja-JP" altLang="en-US" dirty="0" smtClean="0"/>
              <a:t>が挙げられる</a:t>
            </a:r>
            <a:endParaRPr lang="en-US" altLang="ja-JP" dirty="0" smtClean="0"/>
          </a:p>
          <a:p>
            <a:pPr lvl="2"/>
            <a:r>
              <a:rPr lang="en-US" altLang="ja-JP" dirty="0" smtClean="0"/>
              <a:t>ARMA(</a:t>
            </a:r>
            <a:r>
              <a:rPr lang="en-US" altLang="ja-JP" dirty="0" err="1" smtClean="0"/>
              <a:t>p,q</a:t>
            </a:r>
            <a:r>
              <a:rPr lang="en-US" altLang="ja-JP" dirty="0" smtClean="0"/>
              <a:t>): </a:t>
            </a:r>
            <a:r>
              <a:rPr lang="en-US" altLang="ja-JP" dirty="0" err="1" smtClean="0"/>
              <a:t>X</a:t>
            </a:r>
            <a:r>
              <a:rPr lang="en-US" altLang="ja-JP" baseline="-25000" dirty="0" err="1" smtClean="0"/>
              <a:t>t</a:t>
            </a:r>
            <a:r>
              <a:rPr lang="en-US" altLang="ja-JP" dirty="0" smtClean="0"/>
              <a:t> ~ </a:t>
            </a:r>
            <a:r>
              <a:rPr lang="en-US" altLang="ja-JP" dirty="0" err="1" smtClean="0"/>
              <a:t>Φ</a:t>
            </a:r>
            <a:r>
              <a:rPr lang="en-US" altLang="ja-JP" baseline="-25000" dirty="0" err="1" smtClean="0"/>
              <a:t>1</a:t>
            </a:r>
            <a:r>
              <a:rPr lang="en-US" altLang="ja-JP" dirty="0" err="1" smtClean="0"/>
              <a:t>X</a:t>
            </a:r>
            <a:r>
              <a:rPr lang="en-US" altLang="ja-JP" baseline="-25000" dirty="0" err="1" smtClean="0"/>
              <a:t>t</a:t>
            </a:r>
            <a:r>
              <a:rPr lang="en-US" altLang="ja-JP" baseline="-25000" dirty="0" smtClean="0"/>
              <a:t>-1</a:t>
            </a:r>
            <a:r>
              <a:rPr lang="en-US" altLang="ja-JP" dirty="0" smtClean="0"/>
              <a:t> - … - </a:t>
            </a:r>
            <a:r>
              <a:rPr lang="en-US" altLang="ja-JP" dirty="0" err="1" smtClean="0"/>
              <a:t>Φ</a:t>
            </a:r>
            <a:r>
              <a:rPr lang="en-US" altLang="ja-JP" baseline="-25000" dirty="0" err="1" smtClean="0"/>
              <a:t>p</a:t>
            </a:r>
            <a:r>
              <a:rPr lang="en-US" altLang="ja-JP" dirty="0" err="1" smtClean="0"/>
              <a:t>X</a:t>
            </a:r>
            <a:r>
              <a:rPr lang="en-US" altLang="ja-JP" baseline="-25000" dirty="0" err="1" smtClean="0"/>
              <a:t>t</a:t>
            </a:r>
            <a:r>
              <a:rPr lang="en-US" altLang="ja-JP" baseline="-25000" dirty="0" smtClean="0"/>
              <a:t>-p</a:t>
            </a:r>
            <a:r>
              <a:rPr lang="en-US" altLang="ja-JP" dirty="0" smtClean="0"/>
              <a:t> = </a:t>
            </a:r>
            <a:r>
              <a:rPr lang="en-US" altLang="ja-JP" dirty="0" err="1" smtClean="0"/>
              <a:t>Z</a:t>
            </a:r>
            <a:r>
              <a:rPr lang="en-US" altLang="ja-JP" baseline="-25000" dirty="0" err="1" smtClean="0"/>
              <a:t>t</a:t>
            </a:r>
            <a:r>
              <a:rPr lang="en-US" altLang="ja-JP" dirty="0" smtClean="0"/>
              <a:t> + </a:t>
            </a:r>
            <a:r>
              <a:rPr lang="en-US" altLang="ja-JP" dirty="0" err="1" smtClean="0"/>
              <a:t>θ</a:t>
            </a:r>
            <a:r>
              <a:rPr lang="en-US" altLang="ja-JP" baseline="-25000" dirty="0" err="1" smtClean="0"/>
              <a:t>1</a:t>
            </a:r>
            <a:r>
              <a:rPr lang="en-US" altLang="ja-JP" dirty="0" err="1" smtClean="0"/>
              <a:t>Z</a:t>
            </a:r>
            <a:r>
              <a:rPr lang="en-US" altLang="ja-JP" baseline="-25000" dirty="0" err="1" smtClean="0"/>
              <a:t>t</a:t>
            </a:r>
            <a:r>
              <a:rPr lang="en-US" altLang="ja-JP" baseline="-25000" dirty="0" smtClean="0"/>
              <a:t>-1</a:t>
            </a:r>
            <a:r>
              <a:rPr lang="en-US" altLang="ja-JP" dirty="0" smtClean="0"/>
              <a:t> + … + </a:t>
            </a:r>
            <a:r>
              <a:rPr lang="en-US" altLang="ja-JP" dirty="0" err="1" smtClean="0"/>
              <a:t>θ</a:t>
            </a:r>
            <a:r>
              <a:rPr lang="en-US" altLang="ja-JP" baseline="-25000" dirty="0" err="1" smtClean="0"/>
              <a:t>q</a:t>
            </a:r>
            <a:r>
              <a:rPr lang="en-US" altLang="ja-JP" dirty="0" err="1" smtClean="0"/>
              <a:t>Z</a:t>
            </a:r>
            <a:r>
              <a:rPr lang="en-US" altLang="ja-JP" baseline="-25000" dirty="0" err="1" smtClean="0"/>
              <a:t>t</a:t>
            </a:r>
            <a:r>
              <a:rPr lang="en-US" altLang="ja-JP" baseline="-25000" dirty="0" smtClean="0"/>
              <a:t>-q </a:t>
            </a:r>
            <a:r>
              <a:rPr lang="en-US" altLang="ja-JP" dirty="0" smtClean="0"/>
              <a:t>:(21.1) </a:t>
            </a:r>
          </a:p>
          <a:p>
            <a:pPr lvl="2"/>
            <a:r>
              <a:rPr lang="en-US" altLang="ja-JP" dirty="0" err="1" smtClean="0"/>
              <a:t>Z</a:t>
            </a:r>
            <a:r>
              <a:rPr lang="en-US" altLang="ja-JP" baseline="-25000" dirty="0" err="1" smtClean="0"/>
              <a:t>t</a:t>
            </a:r>
            <a:r>
              <a:rPr lang="en-US" altLang="ja-JP" baseline="-25000" dirty="0" smtClean="0"/>
              <a:t> </a:t>
            </a:r>
            <a:r>
              <a:rPr lang="en-US" altLang="ja-JP" dirty="0" smtClean="0"/>
              <a:t>~ WN(0, </a:t>
            </a:r>
            <a:r>
              <a:rPr lang="en-US" altLang="ja-JP" dirty="0" err="1" smtClean="0"/>
              <a:t>σ</a:t>
            </a:r>
            <a:r>
              <a:rPr lang="en-US" altLang="ja-JP" baseline="30000" dirty="0" err="1" smtClean="0"/>
              <a:t>2</a:t>
            </a:r>
            <a:r>
              <a:rPr lang="en-US" altLang="ja-JP" dirty="0" smtClean="0"/>
              <a:t>) :(21.2) </a:t>
            </a:r>
            <a:r>
              <a:rPr lang="ja-JP" altLang="en-US" dirty="0" smtClean="0"/>
              <a:t>ホワイトノイズ（ランダムデータ）</a:t>
            </a:r>
            <a:endParaRPr lang="en-US" altLang="ja-JP" dirty="0" smtClean="0"/>
          </a:p>
          <a:p>
            <a:pPr lvl="1"/>
            <a:r>
              <a:rPr lang="en-US" altLang="ja-JP" dirty="0" smtClean="0"/>
              <a:t>AR</a:t>
            </a:r>
            <a:r>
              <a:rPr lang="ja-JP" altLang="en-US" dirty="0" smtClean="0"/>
              <a:t>モデルは、現時点のデータと</a:t>
            </a:r>
            <a:r>
              <a:rPr lang="en-US" altLang="ja-JP" dirty="0" smtClean="0"/>
              <a:t>1</a:t>
            </a:r>
            <a:r>
              <a:rPr lang="ja-JP" altLang="en-US" dirty="0" smtClean="0"/>
              <a:t>つ前のデータとの線形回帰と考えることができ、</a:t>
            </a:r>
            <a:r>
              <a:rPr lang="en-US" altLang="ja-JP" dirty="0" smtClean="0"/>
              <a:t>MA</a:t>
            </a:r>
            <a:r>
              <a:rPr lang="ja-JP" altLang="en-US" dirty="0" smtClean="0"/>
              <a:t>は</a:t>
            </a:r>
            <a:r>
              <a:rPr lang="en-US" altLang="ja-JP" dirty="0" smtClean="0"/>
              <a:t>AR</a:t>
            </a:r>
            <a:r>
              <a:rPr lang="ja-JP" altLang="en-US" dirty="0" smtClean="0"/>
              <a:t>と類似していて、現時点のデータと現時点と</a:t>
            </a:r>
            <a:r>
              <a:rPr lang="en-US" altLang="ja-JP" dirty="0" smtClean="0"/>
              <a:t>1</a:t>
            </a:r>
            <a:r>
              <a:rPr lang="ja-JP" altLang="en-US" dirty="0" smtClean="0"/>
              <a:t>つ前の時点の残差との線形回帰となる。例えば、世界銀行の</a:t>
            </a:r>
            <a:r>
              <a:rPr lang="en-US" altLang="ja-JP" dirty="0" smtClean="0"/>
              <a:t>API</a:t>
            </a:r>
            <a:r>
              <a:rPr lang="ja-JP" altLang="en-US" dirty="0" smtClean="0"/>
              <a:t>からダウンロードした、各国の</a:t>
            </a:r>
            <a:r>
              <a:rPr lang="en-US" altLang="ja-JP" dirty="0" smtClean="0"/>
              <a:t>1960</a:t>
            </a:r>
            <a:r>
              <a:rPr lang="ja-JP" altLang="en-US" dirty="0" smtClean="0"/>
              <a:t>年から</a:t>
            </a:r>
            <a:r>
              <a:rPr lang="en-US" altLang="ja-JP" dirty="0" smtClean="0"/>
              <a:t>2011</a:t>
            </a:r>
            <a:r>
              <a:rPr lang="ja-JP" altLang="en-US" dirty="0" smtClean="0"/>
              <a:t>年までの</a:t>
            </a:r>
            <a:r>
              <a:rPr lang="en-US" altLang="ja-JP" dirty="0" smtClean="0"/>
              <a:t>GDP</a:t>
            </a:r>
            <a:r>
              <a:rPr lang="ja-JP" altLang="en-US" dirty="0" smtClean="0"/>
              <a:t>データを使用する</a:t>
            </a:r>
            <a:endParaRPr lang="en-US" altLang="ja-JP" dirty="0" smtClean="0"/>
          </a:p>
        </p:txBody>
      </p:sp>
      <p:sp>
        <p:nvSpPr>
          <p:cNvPr id="4" name="正方形/長方形 3"/>
          <p:cNvSpPr/>
          <p:nvPr/>
        </p:nvSpPr>
        <p:spPr>
          <a:xfrm>
            <a:off x="827088" y="2969010"/>
            <a:ext cx="7862887" cy="315556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自己回帰移動平均</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World Bank API</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パッケージを読み込む</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install.packages</a:t>
            </a:r>
            <a:r>
              <a:rPr kumimoji="1" lang="en-US" altLang="ja-JP" sz="1100" dirty="0">
                <a:solidFill>
                  <a:schemeClr val="bg1"/>
                </a:solidFill>
                <a:latin typeface="EYInterstate Light" panose="02000506000000020004" pitchFamily="2" charset="0"/>
                <a:ea typeface="ＭＳ Ｐゴシック" panose="020B0600070205080204" pitchFamily="50" charset="-128"/>
              </a:rPr>
              <a:t>("WDI")</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require(WDI)</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a:solidFill>
                  <a:schemeClr val="bg1"/>
                </a:solidFill>
                <a:latin typeface="EYInterstate Light" panose="02000506000000020004" pitchFamily="2" charset="0"/>
                <a:ea typeface="ＭＳ Ｐゴシック" panose="020B0600070205080204" pitchFamily="50" charset="-128"/>
              </a:rPr>
              <a:t>data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collection</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データの取得</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変数名の変更</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a:t>
            </a:r>
            <a:r>
              <a:rPr kumimoji="1" lang="en-US" altLang="ja-JP" sz="1100" dirty="0">
                <a:solidFill>
                  <a:schemeClr val="bg1"/>
                </a:solidFill>
                <a:latin typeface="EYInterstate Light" panose="02000506000000020004" pitchFamily="2" charset="0"/>
                <a:ea typeface="ＭＳ Ｐゴシック" panose="020B0600070205080204" pitchFamily="50" charset="-128"/>
              </a:rPr>
              <a:t>&lt;-WDI(country=c("US","CA","GB","DE","CN","JP","SG","IL"),</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indicator=c("NY.GDP.PCAP.CD","NY.GDP.MKTP.CD"),</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start=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1960,end</a:t>
            </a:r>
            <a:r>
              <a:rPr kumimoji="1" lang="en-US" altLang="ja-JP" sz="1100" dirty="0">
                <a:solidFill>
                  <a:schemeClr val="bg1"/>
                </a:solidFill>
                <a:latin typeface="EYInterstate Light" panose="02000506000000020004" pitchFamily="2" charset="0"/>
                <a:ea typeface="ＭＳ Ｐゴシック" panose="020B0600070205080204" pitchFamily="50" charset="-128"/>
              </a:rPr>
              <a:t>=2011)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names(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a:t>
            </a:r>
            <a:r>
              <a:rPr kumimoji="1" lang="en-US" altLang="ja-JP" sz="1100" dirty="0">
                <a:solidFill>
                  <a:schemeClr val="bg1"/>
                </a:solidFill>
                <a:latin typeface="EYInterstate Light" panose="02000506000000020004" pitchFamily="2" charset="0"/>
                <a:ea typeface="ＭＳ Ｐゴシック" panose="020B0600070205080204" pitchFamily="50" charset="-128"/>
              </a:rPr>
              <a:t>)&lt;-c("</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iso2c</a:t>
            </a:r>
            <a:r>
              <a:rPr kumimoji="1" lang="en-US" altLang="ja-JP" sz="1100" dirty="0">
                <a:solidFill>
                  <a:schemeClr val="bg1"/>
                </a:solidFill>
                <a:latin typeface="EYInterstate Light" panose="02000506000000020004" pitchFamily="2" charset="0"/>
                <a:ea typeface="ＭＳ Ｐゴシック" panose="020B0600070205080204" pitchFamily="50" charset="-128"/>
              </a:rPr>
              <a:t>","country","Year","</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PerCapGDP</a:t>
            </a:r>
            <a:r>
              <a:rPr kumimoji="1" lang="en-US" altLang="ja-JP" sz="1100" dirty="0">
                <a:solidFill>
                  <a:schemeClr val="bg1"/>
                </a:solidFill>
                <a:latin typeface="EYInterstate Light" panose="02000506000000020004" pitchFamily="2" charset="0"/>
                <a:ea typeface="ＭＳ Ｐゴシック" panose="020B0600070205080204" pitchFamily="50" charset="-128"/>
              </a:rPr>
              <a:t>","GDP")</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国別の一人あたり</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GDP</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をチェックすることが可能</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GDP per capita</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head(</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ggplot2</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require(scales)</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(data=</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gdp,aes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Year,PerCapGDP,color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country,linetype</a:t>
            </a:r>
            <a:r>
              <a:rPr kumimoji="1" lang="en-US" altLang="ja-JP" sz="1100" dirty="0">
                <a:solidFill>
                  <a:schemeClr val="bg1"/>
                </a:solidFill>
                <a:latin typeface="EYInterstate Light" panose="02000506000000020004" pitchFamily="2" charset="0"/>
                <a:ea typeface="ＭＳ Ｐゴシック" panose="020B0600070205080204" pitchFamily="50" charset="-128"/>
              </a:rPr>
              <a:t>=country))+</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geom_line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scale_y_continuous</a:t>
            </a:r>
            <a:r>
              <a:rPr kumimoji="1" lang="en-US" altLang="ja-JP" sz="1100" dirty="0">
                <a:solidFill>
                  <a:schemeClr val="bg1"/>
                </a:solidFill>
                <a:latin typeface="EYInterstate Light" panose="02000506000000020004" pitchFamily="2" charset="0"/>
                <a:ea typeface="ＭＳ Ｐゴシック" panose="020B0600070205080204" pitchFamily="50" charset="-128"/>
              </a:rPr>
              <a:t>(label=dollar)</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pic>
        <p:nvPicPr>
          <p:cNvPr id="6" name="図 5"/>
          <p:cNvPicPr>
            <a:picLocks noChangeAspect="1"/>
          </p:cNvPicPr>
          <p:nvPr/>
        </p:nvPicPr>
        <p:blipFill>
          <a:blip r:embed="rId6"/>
          <a:stretch>
            <a:fillRect/>
          </a:stretch>
        </p:blipFill>
        <p:spPr>
          <a:xfrm>
            <a:off x="5268623" y="3392488"/>
            <a:ext cx="3177590" cy="2043706"/>
          </a:xfrm>
          <a:prstGeom prst="rect">
            <a:avLst/>
          </a:prstGeom>
        </p:spPr>
      </p:pic>
    </p:spTree>
    <p:extLst>
      <p:ext uri="{BB962C8B-B14F-4D97-AF65-F5344CB8AC3E}">
        <p14:creationId xmlns:p14="http://schemas.microsoft.com/office/powerpoint/2010/main" val="1224820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852"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21.1</a:t>
            </a:r>
            <a:r>
              <a:rPr lang="ja-JP" altLang="en-US" dirty="0" smtClean="0"/>
              <a:t> 時系列モデルと自己相関</a:t>
            </a:r>
            <a:r>
              <a:rPr lang="en-US" altLang="ja-JP" dirty="0"/>
              <a:t/>
            </a:r>
            <a:br>
              <a:rPr lang="en-US" altLang="ja-JP" dirty="0"/>
            </a:br>
            <a:r>
              <a:rPr lang="ja-JP" altLang="en-US" sz="2000" dirty="0" smtClean="0"/>
              <a:t>自己回帰移動平均</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21.1 </a:t>
            </a:r>
            <a:r>
              <a:rPr lang="ja-JP" altLang="en-US" dirty="0" smtClean="0"/>
              <a:t>自己回帰移動平均</a:t>
            </a:r>
            <a:endParaRPr lang="en-US" altLang="ja-JP" dirty="0" smtClean="0"/>
          </a:p>
        </p:txBody>
      </p:sp>
      <p:sp>
        <p:nvSpPr>
          <p:cNvPr id="4" name="正方形/長方形 3"/>
          <p:cNvSpPr/>
          <p:nvPr/>
        </p:nvSpPr>
        <p:spPr>
          <a:xfrm>
            <a:off x="827088" y="1494539"/>
            <a:ext cx="7862887" cy="46300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自己回帰移動平均</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Total GDP per country</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require(useful)</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(data=</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gdp,aes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Year,GDP,color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country,linetype</a:t>
            </a:r>
            <a:r>
              <a:rPr kumimoji="1" lang="en-US" altLang="ja-JP" sz="1100" dirty="0">
                <a:solidFill>
                  <a:schemeClr val="bg1"/>
                </a:solidFill>
                <a:latin typeface="EYInterstate Light" panose="02000506000000020004" pitchFamily="2" charset="0"/>
                <a:ea typeface="ＭＳ Ｐゴシック" panose="020B0600070205080204" pitchFamily="50" charset="-128"/>
              </a:rPr>
              <a:t>=country))+</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geom_line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scale_y_continuous</a:t>
            </a:r>
            <a:r>
              <a:rPr kumimoji="1" lang="en-US" altLang="ja-JP" sz="1100" dirty="0">
                <a:solidFill>
                  <a:schemeClr val="bg1"/>
                </a:solidFill>
                <a:latin typeface="EYInterstate Light" panose="02000506000000020004" pitchFamily="2" charset="0"/>
                <a:ea typeface="ＭＳ Ｐゴシック" panose="020B0600070205080204" pitchFamily="50" charset="-128"/>
              </a:rPr>
              <a:t>(label=</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multiple_format</a:t>
            </a:r>
            <a:r>
              <a:rPr kumimoji="1" lang="en-US" altLang="ja-JP" sz="1100" dirty="0">
                <a:solidFill>
                  <a:schemeClr val="bg1"/>
                </a:solidFill>
                <a:latin typeface="EYInterstate Light" panose="02000506000000020004" pitchFamily="2" charset="0"/>
                <a:ea typeface="ＭＳ Ｐゴシック" panose="020B0600070205080204" pitchFamily="50" charset="-128"/>
              </a:rPr>
              <a:t>(extra=</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dollar,multiple</a:t>
            </a:r>
            <a:r>
              <a:rPr kumimoji="1" lang="en-US" altLang="ja-JP" sz="1100" dirty="0">
                <a:solidFill>
                  <a:schemeClr val="bg1"/>
                </a:solidFill>
                <a:latin typeface="EYInterstate Light" panose="02000506000000020004" pitchFamily="2" charset="0"/>
                <a:ea typeface="ＭＳ Ｐゴシック" panose="020B0600070205080204" pitchFamily="50" charset="-128"/>
              </a:rPr>
              <a:t>="M"))</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“America” time-series data extract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us &lt;-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gdp$PerCapGDP</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gdp$country</a:t>
            </a:r>
            <a:r>
              <a:rPr kumimoji="1" lang="en-US" altLang="ja-JP" sz="1100" dirty="0">
                <a:solidFill>
                  <a:schemeClr val="bg1"/>
                </a:solidFill>
                <a:latin typeface="EYInterstate Light" panose="02000506000000020004" pitchFamily="2" charset="0"/>
                <a:ea typeface="ＭＳ Ｐゴシック" panose="020B0600070205080204" pitchFamily="50" charset="-128"/>
              </a:rPr>
              <a:t>=="United States"]</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data conversion to time-series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data </a:t>
            </a:r>
            <a:r>
              <a:rPr kumimoji="1" lang="ja-JP" altLang="en-US" sz="1100" dirty="0" smtClean="0">
                <a:solidFill>
                  <a:srgbClr val="00B050"/>
                </a:solidFill>
                <a:latin typeface="EYInterstate Light" panose="02000506000000020004" pitchFamily="2" charset="0"/>
                <a:ea typeface="ＭＳ Ｐゴシック" panose="020B0600070205080204" pitchFamily="50" charset="-128"/>
              </a:rPr>
              <a:t>時系列データへの変換</a:t>
            </a:r>
            <a:endParaRPr kumimoji="1" lang="en-US" altLang="ja-JP" sz="1100" dirty="0" smtClean="0">
              <a:solidFill>
                <a:srgbClr val="00B050"/>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us </a:t>
            </a:r>
            <a:r>
              <a:rPr kumimoji="1" lang="en-US" altLang="ja-JP" sz="1100" dirty="0">
                <a:solidFill>
                  <a:srgbClr val="0070C0"/>
                </a:solidFill>
                <a:latin typeface="EYInterstate Light" panose="02000506000000020004" pitchFamily="2" charset="0"/>
                <a:ea typeface="ＭＳ Ｐゴシック" panose="020B0600070205080204" pitchFamily="50" charset="-128"/>
              </a:rPr>
              <a:t>&lt;- </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ts</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us,start</a:t>
            </a:r>
            <a:r>
              <a:rPr kumimoji="1" lang="en-US" altLang="ja-JP" sz="1100" dirty="0">
                <a:solidFill>
                  <a:srgbClr val="0070C0"/>
                </a:solidFill>
                <a:latin typeface="EYInterstate Light" panose="02000506000000020004" pitchFamily="2" charset="0"/>
                <a:ea typeface="ＭＳ Ｐゴシック" panose="020B0600070205080204" pitchFamily="50" charset="-128"/>
              </a:rPr>
              <a:t>=min(</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gdp$Year</a:t>
            </a:r>
            <a:r>
              <a:rPr kumimoji="1" lang="en-US" altLang="ja-JP" sz="1100" dirty="0">
                <a:solidFill>
                  <a:srgbClr val="0070C0"/>
                </a:solidFill>
                <a:latin typeface="EYInterstate Light" panose="02000506000000020004" pitchFamily="2" charset="0"/>
                <a:ea typeface="ＭＳ Ｐゴシック" panose="020B0600070205080204" pitchFamily="50" charset="-128"/>
              </a:rPr>
              <a:t>),end=max(</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gdp$Year</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rgbClr val="0070C0"/>
                </a:solidFill>
                <a:latin typeface="EYInterstate Light" panose="02000506000000020004" pitchFamily="2" charset="0"/>
                <a:ea typeface="ＭＳ Ｐゴシック" panose="020B0600070205080204" pitchFamily="50" charset="-128"/>
              </a:rPr>
              <a:t>u</a:t>
            </a: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s</a:t>
            </a:r>
          </a:p>
          <a:p>
            <a:pPr>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Time Series:</a:t>
            </a:r>
          </a:p>
          <a:p>
            <a:pPr>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Start =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1960, End </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2011, Frequency </a:t>
            </a:r>
            <a:r>
              <a:rPr kumimoji="1" lang="en-US" altLang="ja-JP" sz="800" dirty="0">
                <a:solidFill>
                  <a:schemeClr val="bg1"/>
                </a:solidFill>
                <a:latin typeface="EYInterstate Light" panose="02000506000000020004" pitchFamily="2" charset="0"/>
                <a:ea typeface="ＭＳ Ｐゴシック" panose="020B0600070205080204" pitchFamily="50" charset="-128"/>
              </a:rPr>
              <a:t>= 1 </a:t>
            </a:r>
          </a:p>
          <a:p>
            <a:pPr>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 [1]  3007.123  3066.563  3243.843  3374.515  3573.941  3827.527  4146.317  4336.427  4695.923  5032.145</a:t>
            </a:r>
          </a:p>
          <a:p>
            <a:pPr>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[11]  5246.884  5623.444  6109.926  6741.332  7242.441  7820.065  8611.402  9471.306 10587.286 11695.554</a:t>
            </a:r>
          </a:p>
          <a:p>
            <a:pPr>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[21] 12597.668 13993.167 14438.976 15561.426 17134.286 18269.422 19115.053 20100.859 21483.233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22922.437 [31</a:t>
            </a:r>
            <a:r>
              <a:rPr kumimoji="1" lang="en-US" altLang="ja-JP" sz="800" dirty="0">
                <a:solidFill>
                  <a:schemeClr val="bg1"/>
                </a:solidFill>
                <a:latin typeface="EYInterstate Light" panose="02000506000000020004" pitchFamily="2" charset="0"/>
                <a:ea typeface="ＭＳ Ｐゴシック" panose="020B0600070205080204" pitchFamily="50" charset="-128"/>
              </a:rPr>
              <a:t>] 23954.479 24405.165 25492.952 26464.853 27776.636 28782.175 30068.231 31572.690 32949.198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34620.929 [41</a:t>
            </a:r>
            <a:r>
              <a:rPr kumimoji="1" lang="en-US" altLang="ja-JP" sz="800" dirty="0">
                <a:solidFill>
                  <a:schemeClr val="bg1"/>
                </a:solidFill>
                <a:latin typeface="EYInterstate Light" panose="02000506000000020004" pitchFamily="2" charset="0"/>
                <a:ea typeface="ＭＳ Ｐゴシック" panose="020B0600070205080204" pitchFamily="50" charset="-128"/>
              </a:rPr>
              <a:t>] 36449.855 37273.618 38166.038 39677.198 41921.810 44307.921 46437.067 48061.538 48401.427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47001.555 [51</a:t>
            </a:r>
            <a:r>
              <a:rPr kumimoji="1" lang="en-US" altLang="ja-JP" sz="800" dirty="0">
                <a:solidFill>
                  <a:schemeClr val="bg1"/>
                </a:solidFill>
                <a:latin typeface="EYInterstate Light" panose="02000506000000020004" pitchFamily="2" charset="0"/>
                <a:ea typeface="ＭＳ Ｐゴシック" panose="020B0600070205080204" pitchFamily="50" charset="-128"/>
              </a:rPr>
              <a:t>] 48373.879 49790.665</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us,xlab</a:t>
            </a:r>
            <a:r>
              <a:rPr kumimoji="1" lang="en-US" altLang="ja-JP" sz="1100" dirty="0">
                <a:solidFill>
                  <a:schemeClr val="bg1"/>
                </a:solidFill>
                <a:latin typeface="EYInterstate Light" panose="02000506000000020004" pitchFamily="2" charset="0"/>
                <a:ea typeface="ＭＳ Ｐゴシック" panose="020B0600070205080204" pitchFamily="50" charset="-128"/>
              </a:rPr>
              <a:t>="Year",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ylab</a:t>
            </a:r>
            <a:r>
              <a:rPr kumimoji="1" lang="en-US" altLang="ja-JP" sz="1100" dirty="0">
                <a:solidFill>
                  <a:schemeClr val="bg1"/>
                </a:solidFill>
                <a:latin typeface="EYInterstate Light" panose="02000506000000020004" pitchFamily="2" charset="0"/>
                <a:ea typeface="ＭＳ Ｐゴシック" panose="020B0600070205080204" pitchFamily="50" charset="-128"/>
              </a:rPr>
              <a:t>="Per capital GDP")</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pic>
        <p:nvPicPr>
          <p:cNvPr id="6" name="図 5"/>
          <p:cNvPicPr>
            <a:picLocks noChangeAspect="1"/>
          </p:cNvPicPr>
          <p:nvPr/>
        </p:nvPicPr>
        <p:blipFill>
          <a:blip r:embed="rId6"/>
          <a:stretch>
            <a:fillRect/>
          </a:stretch>
        </p:blipFill>
        <p:spPr>
          <a:xfrm>
            <a:off x="5338185" y="1747575"/>
            <a:ext cx="3182999" cy="2047185"/>
          </a:xfrm>
          <a:prstGeom prst="rect">
            <a:avLst/>
          </a:prstGeom>
        </p:spPr>
      </p:pic>
      <p:pic>
        <p:nvPicPr>
          <p:cNvPr id="7" name="図 6"/>
          <p:cNvPicPr>
            <a:picLocks noChangeAspect="1"/>
          </p:cNvPicPr>
          <p:nvPr/>
        </p:nvPicPr>
        <p:blipFill>
          <a:blip r:embed="rId7"/>
          <a:stretch>
            <a:fillRect/>
          </a:stretch>
        </p:blipFill>
        <p:spPr>
          <a:xfrm>
            <a:off x="5455603" y="4376914"/>
            <a:ext cx="2693430" cy="1732313"/>
          </a:xfrm>
          <a:prstGeom prst="rect">
            <a:avLst/>
          </a:prstGeom>
        </p:spPr>
      </p:pic>
    </p:spTree>
    <p:extLst>
      <p:ext uri="{BB962C8B-B14F-4D97-AF65-F5344CB8AC3E}">
        <p14:creationId xmlns:p14="http://schemas.microsoft.com/office/powerpoint/2010/main" val="1669282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lang="en-US" altLang="ja-JP" dirty="0"/>
              <a:t>9</a:t>
            </a:r>
            <a:r>
              <a:rPr kumimoji="1" lang="en-US" altLang="ja-JP" dirty="0" smtClean="0"/>
              <a:t>.1</a:t>
            </a:r>
            <a:r>
              <a:rPr kumimoji="1" lang="ja-JP" altLang="en-US" dirty="0" smtClean="0"/>
              <a:t>　正則化と縮小（シュリンケージ）</a:t>
            </a:r>
            <a:r>
              <a:rPr kumimoji="1" lang="en-US" altLang="ja-JP" dirty="0" smtClean="0"/>
              <a:t/>
            </a:r>
            <a:br>
              <a:rPr kumimoji="1" lang="en-US" altLang="ja-JP" dirty="0" smtClean="0"/>
            </a:br>
            <a:r>
              <a:rPr kumimoji="1" lang="en-US" altLang="ja-JP" sz="2000" dirty="0" smtClean="0"/>
              <a:t>Elastic Net</a:t>
            </a:r>
            <a:endParaRPr kumimoji="1" lang="ja-JP" altLang="en-US" sz="2000" dirty="0"/>
          </a:p>
        </p:txBody>
      </p:sp>
      <p:sp>
        <p:nvSpPr>
          <p:cNvPr id="3" name="コンテンツ プレースホルダー 2"/>
          <p:cNvSpPr>
            <a:spLocks noGrp="1"/>
          </p:cNvSpPr>
          <p:nvPr>
            <p:ph idx="1"/>
          </p:nvPr>
        </p:nvSpPr>
        <p:spPr>
          <a:xfrm>
            <a:off x="445911" y="1425598"/>
            <a:ext cx="8229600" cy="4698977"/>
          </a:xfrm>
        </p:spPr>
        <p:txBody>
          <a:bodyPr/>
          <a:lstStyle/>
          <a:p>
            <a:r>
              <a:rPr lang="en-US" altLang="ja-JP" dirty="0" smtClean="0"/>
              <a:t>Elastic Net</a:t>
            </a:r>
          </a:p>
          <a:p>
            <a:pPr lvl="2"/>
            <a:endParaRPr lang="en-US" altLang="ja-JP" sz="1200" dirty="0"/>
          </a:p>
        </p:txBody>
      </p:sp>
      <p:sp>
        <p:nvSpPr>
          <p:cNvPr id="5" name="正方形/長方形 4"/>
          <p:cNvSpPr/>
          <p:nvPr/>
        </p:nvSpPr>
        <p:spPr>
          <a:xfrm>
            <a:off x="827088" y="1715909"/>
            <a:ext cx="7862887" cy="387209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smtClean="0">
                <a:solidFill>
                  <a:srgbClr val="0070C0"/>
                </a:solidFill>
                <a:latin typeface="EYInterstate Light" panose="02000506000000020004" pitchFamily="2" charset="0"/>
                <a:ea typeface="ＭＳ Ｐゴシック" panose="020B0600070205080204" pitchFamily="50" charset="-128"/>
              </a:rPr>
              <a:t>&gt;head (</a:t>
            </a:r>
            <a:r>
              <a:rPr kumimoji="1" lang="en-US" altLang="ja-JP" sz="1000" dirty="0" err="1" smtClean="0">
                <a:solidFill>
                  <a:srgbClr val="0070C0"/>
                </a:solidFill>
                <a:latin typeface="EYInterstate Light" panose="02000506000000020004" pitchFamily="2" charset="0"/>
                <a:ea typeface="ＭＳ Ｐゴシック" panose="020B0600070205080204" pitchFamily="50" charset="-128"/>
              </a:rPr>
              <a:t>testFrame</a:t>
            </a:r>
            <a:r>
              <a:rPr kumimoji="1" lang="en-US" altLang="ja-JP" sz="1000" dirty="0" smtClean="0">
                <a:solidFill>
                  <a:srgbClr val="0070C0"/>
                </a:solidFill>
                <a:latin typeface="EYInterstate Light" panose="02000506000000020004" pitchFamily="2" charset="0"/>
                <a:ea typeface="ＭＳ Ｐゴシック" panose="020B0600070205080204" pitchFamily="50" charset="-128"/>
              </a:rPr>
              <a:t>)</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First Second Third  Fourth   Fifth Sixth</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3     11     7   Alice  Edward     a</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2     4     13     6     Bob   Frank     b</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3     3     20     2 Charlie Georgia     a</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4     1     16     3   David    Hank     b</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5    10     15     7   Alice   Isaac     a</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6     5     19    10     Bob  Edward     b</a:t>
            </a: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smtClean="0">
                <a:solidFill>
                  <a:srgbClr val="0070C0"/>
                </a:solidFill>
                <a:latin typeface="EYInterstate Light" panose="02000506000000020004" pitchFamily="2" charset="0"/>
                <a:ea typeface="ＭＳ Ｐゴシック" panose="020B0600070205080204" pitchFamily="50" charset="-128"/>
              </a:rPr>
              <a:t>&gt; head (</a:t>
            </a:r>
            <a:r>
              <a:rPr kumimoji="1" lang="en-US" altLang="ja-JP" sz="1000" dirty="0" err="1">
                <a:solidFill>
                  <a:srgbClr val="0070C0"/>
                </a:solidFill>
                <a:latin typeface="EYInterstate Light" panose="02000506000000020004" pitchFamily="2" charset="0"/>
                <a:ea typeface="ＭＳ Ｐゴシック" panose="020B0600070205080204" pitchFamily="50" charset="-128"/>
              </a:rPr>
              <a:t>model.matrix</a:t>
            </a:r>
            <a:r>
              <a:rPr kumimoji="1" lang="en-US" altLang="ja-JP" sz="1000" dirty="0">
                <a:solidFill>
                  <a:srgbClr val="0070C0"/>
                </a:solidFill>
                <a:latin typeface="EYInterstate Light" panose="02000506000000020004" pitchFamily="2" charset="0"/>
                <a:ea typeface="ＭＳ Ｐゴシック" panose="020B0600070205080204" pitchFamily="50" charset="-128"/>
              </a:rPr>
              <a:t>(</a:t>
            </a:r>
            <a:r>
              <a:rPr kumimoji="1" lang="en-US" altLang="ja-JP" sz="1000" dirty="0" err="1">
                <a:solidFill>
                  <a:srgbClr val="0070C0"/>
                </a:solidFill>
                <a:latin typeface="EYInterstate Light" panose="02000506000000020004" pitchFamily="2" charset="0"/>
                <a:ea typeface="ＭＳ Ｐゴシック" panose="020B0600070205080204" pitchFamily="50" charset="-128"/>
              </a:rPr>
              <a:t>First~Second+Fourth+Fifth,testFrame</a:t>
            </a:r>
            <a:r>
              <a:rPr kumimoji="1" lang="en-US" altLang="ja-JP" sz="1000" dirty="0" smtClean="0">
                <a:solidFill>
                  <a:srgbClr val="0070C0"/>
                </a:solidFill>
                <a:latin typeface="EYInterstate Light" panose="02000506000000020004" pitchFamily="2" charset="0"/>
                <a:ea typeface="ＭＳ Ｐゴシック" panose="020B0600070205080204" pitchFamily="50" charset="-128"/>
              </a:rPr>
              <a:t>))</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(Intercept) Second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FourthBob</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FourthCharlie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FourthDavid</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Fifth.L</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Fifth.Q</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Fifth.C</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Fifth^4</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           1     11         0             0           0 -0.6324555  0.5345225 -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3.162278e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-01  0.1195229</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2           1     13         1             0           0 -0.3162278 -0.2672612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6.324555e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-01 -0.4780914</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3           1     20         0             1           0  0.0000000 -0.5345225 -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4.095972e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-16  0.7171372</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4           1     16         0             0           1  0.3162278 -0.2672612 -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6.324555e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-01 -0.4780914</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5           1     15         0             0           0  0.6324555  0.5345225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3.162278e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-01  0.1195229</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6           1     19         1             0           0 -0.6324555  0.5345225 -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3.162278e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-01  0.1195229</a:t>
            </a: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Fourth</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は期待した通りに、その</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level</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の数より</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つ少ない列数の</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indicator</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変数へ変換されており、</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Fifth</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の方は最初は奇妙に見える。</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Levels</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より</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つ少ない列数にはなるが、その値は</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や</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ではない。</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Fifth</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は、</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ordered factor</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なので、</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000" dirty="0" err="1" smtClean="0">
                <a:solidFill>
                  <a:schemeClr val="bg1"/>
                </a:solidFill>
                <a:latin typeface="EYInterstate Light" panose="02000506000000020004" pitchFamily="2" charset="0"/>
                <a:ea typeface="ＭＳ Ｐゴシック" panose="020B0600070205080204" pitchFamily="50" charset="-128"/>
              </a:rPr>
              <a:t>つの</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level</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が他の</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level</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よりも大きいか小さいかになる。</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Factor</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に対して基準となる</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level</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に対する</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indicator</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変数を作成しないのは、線形モデルにおいて多重共線性を避けるために不可欠</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ただし、</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Elastic Net</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に対しては、予測因子行列をこの方法で設計するため、望ましくなく、</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model.matrix</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は</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factor</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の全ての</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level</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に対する変数を返すことが可能だが、</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useful package</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の</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build.x</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関数を用いたコーディングが必要</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3378873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89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21.1</a:t>
            </a:r>
            <a:r>
              <a:rPr lang="ja-JP" altLang="en-US" dirty="0" smtClean="0"/>
              <a:t> 時系列モデルと自己相関</a:t>
            </a:r>
            <a:r>
              <a:rPr lang="en-US" altLang="ja-JP" dirty="0"/>
              <a:t/>
            </a:r>
            <a:br>
              <a:rPr lang="en-US" altLang="ja-JP" dirty="0"/>
            </a:br>
            <a:r>
              <a:rPr lang="ja-JP" altLang="en-US" sz="2000" dirty="0" smtClean="0"/>
              <a:t>自己回帰移動平均</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21.1 </a:t>
            </a:r>
            <a:r>
              <a:rPr lang="ja-JP" altLang="en-US" dirty="0" smtClean="0"/>
              <a:t>自己回帰移動平均</a:t>
            </a:r>
            <a:endParaRPr lang="en-US" altLang="ja-JP" dirty="0" smtClean="0"/>
          </a:p>
        </p:txBody>
      </p:sp>
      <p:sp>
        <p:nvSpPr>
          <p:cNvPr id="4" name="正方形/長方形 3"/>
          <p:cNvSpPr/>
          <p:nvPr/>
        </p:nvSpPr>
        <p:spPr>
          <a:xfrm>
            <a:off x="827088" y="1494539"/>
            <a:ext cx="7862887" cy="46300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ACF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PACF</a:t>
            </a:r>
          </a:p>
          <a:p>
            <a:pPr marL="171450" indent="-171450">
              <a:buClr>
                <a:schemeClr val="accent2"/>
              </a:buClr>
              <a:buSzPct val="70000"/>
              <a:buFont typeface="Arial" panose="020B0604020202020204" pitchFamily="34" charset="0"/>
              <a:buChar char="►"/>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b="1" dirty="0" smtClean="0">
                <a:solidFill>
                  <a:schemeClr val="bg1"/>
                </a:solidFill>
                <a:latin typeface="EYInterstate Light" panose="02000506000000020004" pitchFamily="2" charset="0"/>
                <a:ea typeface="ＭＳ Ｐゴシック" panose="020B0600070205080204" pitchFamily="50" charset="-128"/>
              </a:rPr>
              <a:t>自己共分散関数（</a:t>
            </a:r>
            <a:r>
              <a:rPr kumimoji="1" lang="en-US" altLang="ja-JP" sz="1100" b="1" dirty="0" smtClean="0">
                <a:solidFill>
                  <a:schemeClr val="bg1"/>
                </a:solidFill>
                <a:latin typeface="EYInterstate Light" panose="02000506000000020004" pitchFamily="2" charset="0"/>
                <a:ea typeface="ＭＳ Ｐゴシック" panose="020B0600070205080204" pitchFamily="50" charset="-128"/>
              </a:rPr>
              <a:t>ACF</a:t>
            </a:r>
            <a:r>
              <a:rPr kumimoji="1" lang="ja-JP" altLang="en-US" sz="1100" b="1"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及び</a:t>
            </a:r>
            <a:r>
              <a:rPr kumimoji="1" lang="ja-JP" altLang="en-US" sz="1100" b="1" dirty="0" smtClean="0">
                <a:solidFill>
                  <a:schemeClr val="bg1"/>
                </a:solidFill>
                <a:latin typeface="EYInterstate Light" panose="02000506000000020004" pitchFamily="2" charset="0"/>
                <a:ea typeface="ＭＳ Ｐゴシック" panose="020B0600070205080204" pitchFamily="50" charset="-128"/>
              </a:rPr>
              <a:t>偏自己共分散関数（</a:t>
            </a:r>
            <a:r>
              <a:rPr kumimoji="1" lang="en-US" altLang="ja-JP" sz="1100" b="1" dirty="0" smtClean="0">
                <a:solidFill>
                  <a:schemeClr val="bg1"/>
                </a:solidFill>
                <a:latin typeface="EYInterstate Light" panose="02000506000000020004" pitchFamily="2" charset="0"/>
                <a:ea typeface="ＭＳ Ｐゴシック" panose="020B0600070205080204" pitchFamily="50" charset="-128"/>
              </a:rPr>
              <a:t>PACF</a:t>
            </a:r>
            <a:r>
              <a:rPr kumimoji="1" lang="ja-JP" altLang="en-US" sz="1100" b="1"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を見ることで時系列データを評価</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ACF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acf</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自身のラグの時系列の相関を表す</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(t-1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期、</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t-2</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期のように相関関係の時系列がいくらかを計算</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PACF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pacf</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ラグ</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の自己相関がラグ</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以降の自己相関へ影響を及ぼし、時系列と以前のラグでは説明できない自己のラグの相関量を表す（ラグ</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の部分的自己相関は、時系列とラグ</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で説明できないラグ</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の相関量となる）。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rgbClr val="2C973E"/>
                </a:solidFill>
                <a:latin typeface="EYInterstate Light" panose="02000506000000020004" pitchFamily="2" charset="0"/>
                <a:ea typeface="ＭＳ Ｐゴシック" panose="020B0600070205080204" pitchFamily="50" charset="-128"/>
              </a:rPr>
              <a:t>## ACF(auto covariance function) and PACF(partial ACF)</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acf</a:t>
            </a:r>
            <a:r>
              <a:rPr kumimoji="1" lang="en-US" altLang="ja-JP" sz="1100" dirty="0">
                <a:solidFill>
                  <a:schemeClr val="bg1"/>
                </a:solidFill>
                <a:latin typeface="EYInterstate Light" panose="02000506000000020004" pitchFamily="2" charset="0"/>
                <a:ea typeface="ＭＳ Ｐゴシック" panose="020B0600070205080204" pitchFamily="50" charset="-128"/>
              </a:rPr>
              <a:t>(us)</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pacf</a:t>
            </a:r>
            <a:r>
              <a:rPr kumimoji="1" lang="en-US" altLang="ja-JP" sz="1100" dirty="0">
                <a:solidFill>
                  <a:schemeClr val="bg1"/>
                </a:solidFill>
                <a:latin typeface="EYInterstate Light" panose="02000506000000020004" pitchFamily="2" charset="0"/>
                <a:ea typeface="ＭＳ Ｐゴシック" panose="020B0600070205080204" pitchFamily="50" charset="-128"/>
              </a:rPr>
              <a:t>(us)</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横線を超える縦線は自己相関を表しており、偏自己相関は、それらのラグで有意</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（アメリカの時系列データは、相関があり</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covariance stationary –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定常性を持たない）</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a:solidFill>
                  <a:schemeClr val="bg1"/>
                </a:solidFill>
                <a:latin typeface="EYInterstate Light" panose="02000506000000020004" pitchFamily="2" charset="0"/>
                <a:ea typeface="ＭＳ Ｐゴシック" panose="020B0600070205080204" pitchFamily="50" charset="-128"/>
              </a:rPr>
              <a:t>適切</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なモデルの適用には、変換が必要。一連の差分で修正するか、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他の変換を適応することで修正が可能</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差分：観測値を別の観測値から差し引き、どんな観測値にでも適用が可能</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rgbClr val="0070C0"/>
                </a:solidFill>
                <a:latin typeface="EYInterstate Light" panose="02000506000000020004" pitchFamily="2" charset="0"/>
                <a:ea typeface="ＭＳ Ｐゴシック" panose="020B0600070205080204" pitchFamily="50" charset="-128"/>
              </a:rPr>
              <a:t>・</a:t>
            </a: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diff </a:t>
            </a:r>
            <a:r>
              <a:rPr kumimoji="1" lang="ja-JP" altLang="en-US" sz="1100" dirty="0" smtClean="0">
                <a:solidFill>
                  <a:srgbClr val="0070C0"/>
                </a:solidFill>
                <a:latin typeface="EYInterstate Light" panose="02000506000000020004" pitchFamily="2" charset="0"/>
                <a:ea typeface="ＭＳ Ｐゴシック" panose="020B0600070205080204" pitchFamily="50" charset="-128"/>
              </a:rPr>
              <a:t>関数</a:t>
            </a: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 diff</a:t>
            </a:r>
            <a:r>
              <a:rPr kumimoji="1" lang="ja-JP" altLang="en-US" sz="1100" dirty="0" smtClean="0">
                <a:solidFill>
                  <a:srgbClr val="0070C0"/>
                </a:solidFill>
                <a:latin typeface="EYInterstate Light" panose="02000506000000020004" pitchFamily="2" charset="0"/>
                <a:ea typeface="ＭＳ Ｐゴシック" panose="020B0600070205080204" pitchFamily="50" charset="-128"/>
              </a:rPr>
              <a:t>引数</a:t>
            </a: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a:t>
            </a:r>
            <a:r>
              <a:rPr kumimoji="1" lang="ja-JP" altLang="en-US" sz="1100" dirty="0" smtClean="0">
                <a:solidFill>
                  <a:srgbClr val="0070C0"/>
                </a:solidFill>
                <a:latin typeface="EYInterstate Light" panose="02000506000000020004" pitchFamily="2" charset="0"/>
                <a:ea typeface="ＭＳ Ｐゴシック" panose="020B0600070205080204" pitchFamily="50" charset="-128"/>
              </a:rPr>
              <a:t>何回反復して差分を計算させるか、</a:t>
            </a: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lag</a:t>
            </a:r>
            <a:r>
              <a:rPr kumimoji="1" lang="ja-JP" altLang="en-US" sz="1100" dirty="0" smtClean="0">
                <a:solidFill>
                  <a:srgbClr val="0070C0"/>
                </a:solidFill>
                <a:latin typeface="EYInterstate Light" panose="02000506000000020004" pitchFamily="2" charset="0"/>
                <a:ea typeface="ＭＳ Ｐゴシック" panose="020B0600070205080204" pitchFamily="50" charset="-128"/>
              </a:rPr>
              <a:t>引数</a:t>
            </a: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a:t>
            </a:r>
            <a:r>
              <a:rPr kumimoji="1" lang="ja-JP" altLang="en-US" sz="1100" dirty="0" smtClean="0">
                <a:solidFill>
                  <a:srgbClr val="0070C0"/>
                </a:solidFill>
                <a:latin typeface="EYInterstate Light" panose="02000506000000020004" pitchFamily="2" charset="0"/>
                <a:ea typeface="ＭＳ Ｐゴシック" panose="020B0600070205080204" pitchFamily="50" charset="-128"/>
              </a:rPr>
              <a:t>どの要素から減算</a:t>
            </a:r>
            <a:endParaRPr kumimoji="1" lang="en-US" altLang="ja-JP" sz="1100" dirty="0" smtClean="0">
              <a:solidFill>
                <a:srgbClr val="0070C0"/>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rgbClr val="0070C0"/>
                </a:solidFill>
                <a:latin typeface="EYInterstate Light" panose="02000506000000020004" pitchFamily="2" charset="0"/>
                <a:ea typeface="ＭＳ Ｐゴシック" panose="020B0600070205080204" pitchFamily="50" charset="-128"/>
              </a:rPr>
              <a:t>するのかを決定</a:t>
            </a:r>
            <a:endParaRPr kumimoji="1" lang="en-US" altLang="ja-JP" sz="1100" dirty="0" smtClean="0">
              <a:solidFill>
                <a:srgbClr val="0070C0"/>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例：</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つの</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ラグは連続した要素から減算、</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つの</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ラグは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つ離れた要素から減算</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x&lt;-c(1,4,8,2,6,6,5,3)</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diff(</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x,differences</a:t>
            </a:r>
            <a:r>
              <a:rPr kumimoji="1" lang="en-US" altLang="ja-JP" sz="1100" dirty="0">
                <a:solidFill>
                  <a:schemeClr val="bg1"/>
                </a:solidFill>
                <a:latin typeface="EYInterstate Light" panose="02000506000000020004" pitchFamily="2" charset="0"/>
                <a:ea typeface="ＭＳ Ｐゴシック" panose="020B0600070205080204" pitchFamily="50" charset="-128"/>
              </a:rPr>
              <a:t> = 1</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a:solidFill>
                  <a:schemeClr val="bg1"/>
                </a:solidFill>
                <a:latin typeface="EYInterstate Light" panose="02000506000000020004" pitchFamily="2" charset="0"/>
                <a:ea typeface="ＭＳ Ｐゴシック" panose="020B0600070205080204" pitchFamily="50" charset="-128"/>
              </a:rPr>
              <a:t>1]  3  4 -6  4  0 -1 -2</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diff(</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x,differences</a:t>
            </a:r>
            <a:r>
              <a:rPr kumimoji="1" lang="en-US" altLang="ja-JP" sz="1100" dirty="0">
                <a:solidFill>
                  <a:schemeClr val="bg1"/>
                </a:solidFill>
                <a:latin typeface="EYInterstate Light" panose="02000506000000020004" pitchFamily="2" charset="0"/>
                <a:ea typeface="ＭＳ Ｐゴシック" panose="020B0600070205080204" pitchFamily="50" charset="-128"/>
              </a:rPr>
              <a:t> = 2</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a:solidFill>
                  <a:schemeClr val="bg1"/>
                </a:solidFill>
                <a:latin typeface="EYInterstate Light" panose="02000506000000020004" pitchFamily="2" charset="0"/>
                <a:ea typeface="ＭＳ Ｐゴシック" panose="020B0600070205080204" pitchFamily="50" charset="-128"/>
              </a:rPr>
              <a:t>1]   1 -10  10  -4  -1  -1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diff(</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x,lag</a:t>
            </a:r>
            <a:r>
              <a:rPr kumimoji="1" lang="en-US" altLang="ja-JP" sz="1100" dirty="0">
                <a:solidFill>
                  <a:schemeClr val="bg1"/>
                </a:solidFill>
                <a:latin typeface="EYInterstate Light" panose="02000506000000020004" pitchFamily="2" charset="0"/>
                <a:ea typeface="ＭＳ Ｐゴシック" panose="020B0600070205080204" pitchFamily="50" charset="-128"/>
              </a:rPr>
              <a:t> = 1</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a:solidFill>
                  <a:schemeClr val="bg1"/>
                </a:solidFill>
                <a:latin typeface="EYInterstate Light" panose="02000506000000020004" pitchFamily="2" charset="0"/>
                <a:ea typeface="ＭＳ Ｐゴシック" panose="020B0600070205080204" pitchFamily="50" charset="-128"/>
              </a:rPr>
              <a:t>1]  3  4 -6  4  0 -1 -2</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diff(</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x,lag</a:t>
            </a:r>
            <a:r>
              <a:rPr kumimoji="1" lang="en-US" altLang="ja-JP" sz="1100" dirty="0">
                <a:solidFill>
                  <a:schemeClr val="bg1"/>
                </a:solidFill>
                <a:latin typeface="EYInterstate Light" panose="02000506000000020004" pitchFamily="2" charset="0"/>
                <a:ea typeface="ＭＳ Ｐゴシック" panose="020B0600070205080204" pitchFamily="50" charset="-128"/>
              </a:rPr>
              <a:t> = 2</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a:solidFill>
                  <a:schemeClr val="bg1"/>
                </a:solidFill>
                <a:latin typeface="EYInterstate Light" panose="02000506000000020004" pitchFamily="2" charset="0"/>
                <a:ea typeface="ＭＳ Ｐゴシック" panose="020B0600070205080204" pitchFamily="50" charset="-128"/>
              </a:rPr>
              <a:t>1]  7 -2 -2  4 -1 -3</a:t>
            </a:r>
          </a:p>
        </p:txBody>
      </p:sp>
      <p:pic>
        <p:nvPicPr>
          <p:cNvPr id="5" name="図 4"/>
          <p:cNvPicPr>
            <a:picLocks noChangeAspect="1"/>
          </p:cNvPicPr>
          <p:nvPr/>
        </p:nvPicPr>
        <p:blipFill>
          <a:blip r:embed="rId6"/>
          <a:stretch>
            <a:fillRect/>
          </a:stretch>
        </p:blipFill>
        <p:spPr>
          <a:xfrm>
            <a:off x="5919671" y="2766964"/>
            <a:ext cx="2657140" cy="1708972"/>
          </a:xfrm>
          <a:prstGeom prst="rect">
            <a:avLst/>
          </a:prstGeom>
        </p:spPr>
      </p:pic>
      <p:pic>
        <p:nvPicPr>
          <p:cNvPr id="9" name="図 8"/>
          <p:cNvPicPr>
            <a:picLocks noChangeAspect="1"/>
          </p:cNvPicPr>
          <p:nvPr/>
        </p:nvPicPr>
        <p:blipFill>
          <a:blip r:embed="rId7"/>
          <a:stretch>
            <a:fillRect/>
          </a:stretch>
        </p:blipFill>
        <p:spPr>
          <a:xfrm>
            <a:off x="5919672" y="4391678"/>
            <a:ext cx="2657139" cy="1708972"/>
          </a:xfrm>
          <a:prstGeom prst="rect">
            <a:avLst/>
          </a:prstGeom>
        </p:spPr>
      </p:pic>
    </p:spTree>
    <p:extLst>
      <p:ext uri="{BB962C8B-B14F-4D97-AF65-F5344CB8AC3E}">
        <p14:creationId xmlns:p14="http://schemas.microsoft.com/office/powerpoint/2010/main" val="1619103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9037432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87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図 9"/>
          <p:cNvPicPr>
            <a:picLocks noChangeAspect="1"/>
          </p:cNvPicPr>
          <p:nvPr/>
        </p:nvPicPr>
        <p:blipFill>
          <a:blip r:embed="rId6"/>
          <a:stretch>
            <a:fillRect/>
          </a:stretch>
        </p:blipFill>
        <p:spPr>
          <a:xfrm>
            <a:off x="4492626" y="1787705"/>
            <a:ext cx="4172797" cy="2683786"/>
          </a:xfrm>
          <a:prstGeom prst="rect">
            <a:avLst/>
          </a:prstGeom>
        </p:spPr>
      </p:pic>
      <p:sp>
        <p:nvSpPr>
          <p:cNvPr id="2" name="タイトル 1"/>
          <p:cNvSpPr>
            <a:spLocks noGrp="1"/>
          </p:cNvSpPr>
          <p:nvPr>
            <p:ph type="title"/>
          </p:nvPr>
        </p:nvSpPr>
        <p:spPr/>
        <p:txBody>
          <a:bodyPr/>
          <a:lstStyle/>
          <a:p>
            <a:r>
              <a:rPr lang="en-US" altLang="ja-JP" dirty="0" smtClean="0"/>
              <a:t>21.1</a:t>
            </a:r>
            <a:r>
              <a:rPr lang="ja-JP" altLang="en-US" dirty="0" smtClean="0"/>
              <a:t> 時系列モデルと自己相関</a:t>
            </a:r>
            <a:r>
              <a:rPr lang="en-US" altLang="ja-JP" dirty="0"/>
              <a:t/>
            </a:r>
            <a:br>
              <a:rPr lang="en-US" altLang="ja-JP" dirty="0"/>
            </a:br>
            <a:r>
              <a:rPr lang="ja-JP" altLang="en-US" sz="2000" dirty="0" smtClean="0"/>
              <a:t>自己回帰移動平均</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21.1 </a:t>
            </a:r>
            <a:r>
              <a:rPr lang="ja-JP" altLang="en-US" dirty="0" smtClean="0"/>
              <a:t>自己回帰移動平均</a:t>
            </a:r>
            <a:endParaRPr lang="en-US" altLang="ja-JP" dirty="0" smtClean="0"/>
          </a:p>
        </p:txBody>
      </p:sp>
      <p:sp>
        <p:nvSpPr>
          <p:cNvPr id="4" name="正方形/長方形 3"/>
          <p:cNvSpPr/>
          <p:nvPr/>
        </p:nvSpPr>
        <p:spPr>
          <a:xfrm>
            <a:off x="827088" y="1494539"/>
            <a:ext cx="7862887" cy="46300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ACF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PACF</a:t>
            </a:r>
          </a:p>
          <a:p>
            <a:pPr marL="171450" indent="-171450">
              <a:buClr>
                <a:schemeClr val="accent2"/>
              </a:buClr>
              <a:buSzPct val="70000"/>
              <a:buFont typeface="Arial" panose="020B0604020202020204" pitchFamily="34" charset="0"/>
              <a:buChar char="►"/>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差分を見つける作業は煩雑なため、</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forecast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パッケージ中に時系列データを扱う関数が複数ある（適切な差分の数を決定する関数）</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install.packages</a:t>
            </a:r>
            <a:r>
              <a:rPr kumimoji="1" lang="en-US" altLang="ja-JP" sz="1100" dirty="0">
                <a:solidFill>
                  <a:schemeClr val="bg1"/>
                </a:solidFill>
                <a:latin typeface="EYInterstate Light" panose="02000506000000020004" pitchFamily="2" charset="0"/>
                <a:ea typeface="ＭＳ Ｐゴシック" panose="020B0600070205080204" pitchFamily="50" charset="-128"/>
              </a:rPr>
              <a:t>("forecast")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require(forecast)</a:t>
            </a:r>
          </a:p>
          <a:p>
            <a:pPr>
              <a:buClr>
                <a:schemeClr val="accent2"/>
              </a:buClr>
              <a:buSzPct val="70000"/>
            </a:pPr>
            <a:r>
              <a:rPr kumimoji="1" lang="en-US" altLang="ja-JP" sz="1100" dirty="0" err="1">
                <a:solidFill>
                  <a:srgbClr val="0070C0"/>
                </a:solidFill>
                <a:latin typeface="EYInterstate Light" panose="02000506000000020004" pitchFamily="2" charset="0"/>
                <a:ea typeface="ＭＳ Ｐゴシック" panose="020B0600070205080204" pitchFamily="50" charset="-128"/>
              </a:rPr>
              <a:t>ndiffs</a:t>
            </a:r>
            <a:r>
              <a:rPr kumimoji="1" lang="en-US" altLang="ja-JP" sz="1100" dirty="0">
                <a:solidFill>
                  <a:srgbClr val="0070C0"/>
                </a:solidFill>
                <a:latin typeface="EYInterstate Light" panose="02000506000000020004" pitchFamily="2" charset="0"/>
                <a:ea typeface="ＭＳ Ｐゴシック" panose="020B0600070205080204" pitchFamily="50" charset="-128"/>
              </a:rPr>
              <a:t>(x=us</a:t>
            </a: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 2</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rgbClr val="0070C0"/>
                </a:solidFill>
                <a:latin typeface="EYInterstate Light" panose="02000506000000020004" pitchFamily="2" charset="0"/>
                <a:ea typeface="ＭＳ Ｐゴシック" panose="020B0600070205080204" pitchFamily="50" charset="-128"/>
              </a:rPr>
              <a:t>plot(diff(</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us,2</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は</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と</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ma</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関数を提供しており、</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と</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MA</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モデルを</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融合させた</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ARMA</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モデルの</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arima</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関数も使用が可能</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ARIMA</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モデル：系列の差分や季節変動に強いモデル</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・モデルの各構成要素の正しい次数（</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order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ACF</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と</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PACF</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を分析・決定（</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forecast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パッケージに</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auto.arima</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が</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a:solidFill>
                  <a:schemeClr val="bg1"/>
                </a:solidFill>
                <a:latin typeface="EYInterstate Light" panose="02000506000000020004" pitchFamily="2" charset="0"/>
                <a:ea typeface="ＭＳ Ｐゴシック" panose="020B0600070205080204" pitchFamily="50" charset="-128"/>
              </a:rPr>
              <a:t>含</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まれており最適値を算出）</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100" dirty="0" err="1" smtClean="0">
                <a:solidFill>
                  <a:srgbClr val="0070C0"/>
                </a:solidFill>
                <a:latin typeface="EYInterstate Light" panose="02000506000000020004" pitchFamily="2" charset="0"/>
                <a:ea typeface="ＭＳ Ｐゴシック" panose="020B0600070205080204" pitchFamily="50" charset="-128"/>
              </a:rPr>
              <a:t>usBest</a:t>
            </a:r>
            <a:r>
              <a:rPr kumimoji="1" lang="en-US" altLang="ja-JP" sz="1100" dirty="0">
                <a:solidFill>
                  <a:srgbClr val="0070C0"/>
                </a:solidFill>
                <a:latin typeface="EYInterstate Light" panose="02000506000000020004" pitchFamily="2" charset="0"/>
                <a:ea typeface="ＭＳ Ｐゴシック" panose="020B0600070205080204" pitchFamily="50" charset="-128"/>
              </a:rPr>
              <a:t>&lt;-</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auto.arima</a:t>
            </a:r>
            <a:r>
              <a:rPr kumimoji="1" lang="en-US" altLang="ja-JP" sz="1100" dirty="0">
                <a:solidFill>
                  <a:srgbClr val="0070C0"/>
                </a:solidFill>
                <a:latin typeface="EYInterstate Light" panose="02000506000000020004" pitchFamily="2" charset="0"/>
                <a:ea typeface="ＭＳ Ｐゴシック" panose="020B0600070205080204" pitchFamily="50" charset="-128"/>
              </a:rPr>
              <a:t>(x=us)</a:t>
            </a:r>
          </a:p>
          <a:p>
            <a:pPr>
              <a:buClr>
                <a:schemeClr val="accent2"/>
              </a:buClr>
              <a:buSzPct val="70000"/>
            </a:pPr>
            <a:r>
              <a:rPr kumimoji="1" lang="en-US" altLang="ja-JP" sz="1100" dirty="0">
                <a:solidFill>
                  <a:srgbClr val="0070C0"/>
                </a:solidFill>
                <a:latin typeface="EYInterstate Light" panose="02000506000000020004" pitchFamily="2" charset="0"/>
                <a:ea typeface="ＭＳ Ｐゴシック" panose="020B0600070205080204" pitchFamily="50" charset="-128"/>
              </a:rPr>
              <a:t>&gt; </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usBest</a:t>
            </a:r>
            <a:endParaRPr kumimoji="1" lang="en-US" altLang="ja-JP" sz="1100" dirty="0">
              <a:solidFill>
                <a:srgbClr val="0070C0"/>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Series: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ARIMA(1,2,1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Coefficients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ar1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ma1</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0.4199  -0.8793</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s.e.</a:t>
            </a:r>
            <a:r>
              <a:rPr kumimoji="1" lang="en-US" altLang="ja-JP" sz="1100" dirty="0">
                <a:solidFill>
                  <a:schemeClr val="bg1"/>
                </a:solidFill>
                <a:latin typeface="EYInterstate Light" panose="02000506000000020004" pitchFamily="2" charset="0"/>
                <a:ea typeface="ＭＳ Ｐゴシック" panose="020B0600070205080204" pitchFamily="50" charset="-128"/>
              </a:rPr>
              <a:t>  0.1576   0.0752</a:t>
            </a:r>
          </a:p>
          <a:p>
            <a:pPr>
              <a:buClr>
                <a:schemeClr val="accent2"/>
              </a:buClr>
              <a:buSzPct val="70000"/>
            </a:pP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sigma^2</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a:solidFill>
                  <a:schemeClr val="bg1"/>
                </a:solidFill>
                <a:latin typeface="EYInterstate Light" panose="02000506000000020004" pitchFamily="2" charset="0"/>
                <a:ea typeface="ＭＳ Ｐゴシック" panose="020B0600070205080204" pitchFamily="50" charset="-128"/>
              </a:rPr>
              <a:t>estimated as 306635:  log likelihood=-386.14</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AIC=778.28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AICc</a:t>
            </a:r>
            <a:r>
              <a:rPr kumimoji="1" lang="en-US" altLang="ja-JP" sz="1100" dirty="0">
                <a:solidFill>
                  <a:schemeClr val="bg1"/>
                </a:solidFill>
                <a:latin typeface="EYInterstate Light" panose="02000506000000020004" pitchFamily="2" charset="0"/>
                <a:ea typeface="ＭＳ Ｐゴシック" panose="020B0600070205080204" pitchFamily="50" charset="-128"/>
              </a:rPr>
              <a:t>=778.8   BIC=784.02</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
        <p:nvSpPr>
          <p:cNvPr id="7" name="正方形/長方形 6"/>
          <p:cNvSpPr/>
          <p:nvPr/>
        </p:nvSpPr>
        <p:spPr>
          <a:xfrm>
            <a:off x="4758531" y="4600881"/>
            <a:ext cx="3648490" cy="126765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・この関数は、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AICC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モデルの複雑性に応じてペナルティが課される修正</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AIC)</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が最小になる条件に基づいて最適なモデルが差分</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を持つ</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ARMA (2,1) (AR(2)</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のコンポーネント、</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MA (1)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のコンポーネント）と決定</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・差分</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により、</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ARMA</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ではなく</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ARIMA</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I = Integrated</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）。モデルの適合が良い場合、残差はホワイトノイズに似ているはず</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661518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91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21.1</a:t>
            </a:r>
            <a:r>
              <a:rPr lang="ja-JP" altLang="en-US" dirty="0" smtClean="0"/>
              <a:t> 時系列モデルと自己相関</a:t>
            </a:r>
            <a:r>
              <a:rPr lang="en-US" altLang="ja-JP" dirty="0"/>
              <a:t/>
            </a:r>
            <a:br>
              <a:rPr lang="en-US" altLang="ja-JP" dirty="0"/>
            </a:br>
            <a:r>
              <a:rPr lang="ja-JP" altLang="en-US" sz="2000" dirty="0" smtClean="0"/>
              <a:t>自己回帰移動平均</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21.1 </a:t>
            </a:r>
            <a:r>
              <a:rPr lang="ja-JP" altLang="en-US" dirty="0" smtClean="0"/>
              <a:t>自己回帰移動平均</a:t>
            </a:r>
            <a:endParaRPr lang="en-US" altLang="ja-JP" dirty="0" smtClean="0"/>
          </a:p>
        </p:txBody>
      </p:sp>
      <p:pic>
        <p:nvPicPr>
          <p:cNvPr id="5" name="図 4"/>
          <p:cNvPicPr>
            <a:picLocks noChangeAspect="1"/>
          </p:cNvPicPr>
          <p:nvPr/>
        </p:nvPicPr>
        <p:blipFill>
          <a:blip r:embed="rId6"/>
          <a:stretch>
            <a:fillRect/>
          </a:stretch>
        </p:blipFill>
        <p:spPr>
          <a:xfrm>
            <a:off x="4992870" y="1439096"/>
            <a:ext cx="3653317" cy="2144458"/>
          </a:xfrm>
          <a:prstGeom prst="rect">
            <a:avLst/>
          </a:prstGeom>
        </p:spPr>
      </p:pic>
      <p:pic>
        <p:nvPicPr>
          <p:cNvPr id="6" name="図 5"/>
          <p:cNvPicPr>
            <a:picLocks noChangeAspect="1"/>
          </p:cNvPicPr>
          <p:nvPr/>
        </p:nvPicPr>
        <p:blipFill>
          <a:blip r:embed="rId7"/>
          <a:stretch>
            <a:fillRect/>
          </a:stretch>
        </p:blipFill>
        <p:spPr>
          <a:xfrm>
            <a:off x="4965573" y="3266147"/>
            <a:ext cx="3667231" cy="2152626"/>
          </a:xfrm>
          <a:prstGeom prst="rect">
            <a:avLst/>
          </a:prstGeom>
        </p:spPr>
      </p:pic>
      <p:sp>
        <p:nvSpPr>
          <p:cNvPr id="4" name="正方形/長方形 3"/>
          <p:cNvSpPr/>
          <p:nvPr/>
        </p:nvSpPr>
        <p:spPr>
          <a:xfrm>
            <a:off x="827088" y="1494539"/>
            <a:ext cx="7862887" cy="46300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ACF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PACF</a:t>
            </a:r>
          </a:p>
          <a:p>
            <a:pPr marL="171450" indent="-171450">
              <a:buClr>
                <a:schemeClr val="accent2"/>
              </a:buClr>
              <a:buSzPct val="70000"/>
              <a:buFont typeface="Arial" panose="020B0604020202020204" pitchFamily="34" charset="0"/>
              <a:buChar char="►"/>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モデルの残差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ACF/PACF</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を可視化する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→ホワイトノイズに似ており、モデル選択の確認ができる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residual ACF/PACF</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acf</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usBest$residuals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pacf</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usBest$residuals</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AR/MA</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コンポーネントの係数の確認</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summary(</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usBest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Series: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ARIMA(1,2,1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Coefficients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ar1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ma1</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0.4199  -0.8793</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s.e.</a:t>
            </a:r>
            <a:r>
              <a:rPr kumimoji="1" lang="en-US" altLang="ja-JP" sz="1100" dirty="0">
                <a:solidFill>
                  <a:schemeClr val="bg1"/>
                </a:solidFill>
                <a:latin typeface="EYInterstate Light" panose="02000506000000020004" pitchFamily="2" charset="0"/>
                <a:ea typeface="ＭＳ Ｐゴシック" panose="020B0600070205080204" pitchFamily="50" charset="-128"/>
              </a:rPr>
              <a:t>  0.1576   0.0752</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sigma^2</a:t>
            </a:r>
            <a:r>
              <a:rPr kumimoji="1" lang="en-US" altLang="ja-JP" sz="1100" dirty="0">
                <a:solidFill>
                  <a:schemeClr val="bg1"/>
                </a:solidFill>
                <a:latin typeface="EYInterstate Light" panose="02000506000000020004" pitchFamily="2" charset="0"/>
                <a:ea typeface="ＭＳ Ｐゴシック" panose="020B0600070205080204" pitchFamily="50" charset="-128"/>
              </a:rPr>
              <a:t> estimated as 306635:  log likelihood=-386.14</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AIC=778.28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AICc</a:t>
            </a:r>
            <a:r>
              <a:rPr kumimoji="1" lang="en-US" altLang="ja-JP" sz="1100" dirty="0">
                <a:solidFill>
                  <a:schemeClr val="bg1"/>
                </a:solidFill>
                <a:latin typeface="EYInterstate Light" panose="02000506000000020004" pitchFamily="2" charset="0"/>
                <a:ea typeface="ＭＳ Ｐゴシック" panose="020B0600070205080204" pitchFamily="50" charset="-128"/>
              </a:rPr>
              <a:t>=778.8   BIC=784.02</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Training </a:t>
            </a:r>
            <a:r>
              <a:rPr kumimoji="1" lang="en-US" altLang="ja-JP" sz="1100" dirty="0">
                <a:solidFill>
                  <a:schemeClr val="bg1"/>
                </a:solidFill>
                <a:latin typeface="EYInterstate Light" panose="02000506000000020004" pitchFamily="2" charset="0"/>
                <a:ea typeface="ＭＳ Ｐゴシック" panose="020B0600070205080204" pitchFamily="50" charset="-128"/>
              </a:rPr>
              <a:t>set error measures:</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ME    RMSE     MAE       MPE     MAPE      MASE       ACF1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Training set 94.68409 532.022 346.444 0.9408094 1.809975 0.3563428 0.04367834</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標準誤差を含んだ</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5</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年先の予測値の算出</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400495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940"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21.1</a:t>
            </a:r>
            <a:r>
              <a:rPr lang="ja-JP" altLang="en-US" dirty="0" smtClean="0"/>
              <a:t> 時系列モデルと自己相関</a:t>
            </a:r>
            <a:r>
              <a:rPr lang="en-US" altLang="ja-JP" dirty="0"/>
              <a:t/>
            </a:r>
            <a:br>
              <a:rPr lang="en-US" altLang="ja-JP" dirty="0"/>
            </a:br>
            <a:r>
              <a:rPr lang="ja-JP" altLang="en-US" sz="2000" dirty="0" smtClean="0"/>
              <a:t>自己回帰移動平均</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21.1 </a:t>
            </a:r>
            <a:r>
              <a:rPr lang="ja-JP" altLang="en-US" dirty="0" smtClean="0"/>
              <a:t>自己回帰移動平均</a:t>
            </a:r>
            <a:endParaRPr lang="en-US" altLang="ja-JP" dirty="0" smtClean="0"/>
          </a:p>
        </p:txBody>
      </p:sp>
      <p:sp>
        <p:nvSpPr>
          <p:cNvPr id="4" name="正方形/長方形 3"/>
          <p:cNvSpPr/>
          <p:nvPr/>
        </p:nvSpPr>
        <p:spPr>
          <a:xfrm>
            <a:off x="827088" y="1494539"/>
            <a:ext cx="7862887" cy="46300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ACF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PACF</a:t>
            </a:r>
          </a:p>
          <a:p>
            <a:pPr marL="171450" indent="-171450">
              <a:buClr>
                <a:schemeClr val="accent2"/>
              </a:buClr>
              <a:buSzPct val="70000"/>
              <a:buFont typeface="Arial" panose="020B0604020202020204" pitchFamily="34" charset="0"/>
              <a:buChar char="►"/>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標準誤差を含んだ</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5</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年先の予測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(prediction)</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predict(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usBest,n.ahead</a:t>
            </a:r>
            <a:r>
              <a:rPr kumimoji="1" lang="en-US" altLang="ja-JP" sz="1100" dirty="0">
                <a:solidFill>
                  <a:schemeClr val="bg1"/>
                </a:solidFill>
                <a:latin typeface="EYInterstate Light" panose="02000506000000020004" pitchFamily="2" charset="0"/>
                <a:ea typeface="ＭＳ Ｐゴシック" panose="020B0600070205080204" pitchFamily="50" charset="-128"/>
              </a:rPr>
              <a:t>=5,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se.fit</a:t>
            </a:r>
            <a:r>
              <a:rPr kumimoji="1" lang="en-US" altLang="ja-JP" sz="1100" dirty="0">
                <a:solidFill>
                  <a:schemeClr val="bg1"/>
                </a:solidFill>
                <a:latin typeface="EYInterstate Light" panose="02000506000000020004" pitchFamily="2" charset="0"/>
                <a:ea typeface="ＭＳ Ｐゴシック" panose="020B0600070205080204" pitchFamily="50" charset="-128"/>
              </a:rPr>
              <a:t>=TRUE)</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pred</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予測数値</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Time Series:</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Start = 2012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End = 2016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Frequency = 1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51065.52 52280.79 53471.03 54650.76 55826.08</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$se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標準誤差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Time Series:</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Start = 2012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End = 2016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Frequency = 1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553.7461 1017.0551 1458.6709 1884.5884 2302.1124</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5</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年先の予測値を作成</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predict(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usBest,n.ahead</a:t>
            </a:r>
            <a:r>
              <a:rPr kumimoji="1" lang="en-US" altLang="ja-JP" sz="1100" dirty="0">
                <a:solidFill>
                  <a:schemeClr val="bg1"/>
                </a:solidFill>
                <a:latin typeface="EYInterstate Light" panose="02000506000000020004" pitchFamily="2" charset="0"/>
                <a:ea typeface="ＭＳ Ｐゴシック" panose="020B0600070205080204" pitchFamily="50" charset="-128"/>
              </a:rPr>
              <a:t>=5,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se.fit</a:t>
            </a:r>
            <a:r>
              <a:rPr kumimoji="1" lang="en-US" altLang="ja-JP" sz="1100" dirty="0">
                <a:solidFill>
                  <a:schemeClr val="bg1"/>
                </a:solidFill>
                <a:latin typeface="EYInterstate Light" panose="02000506000000020004" pitchFamily="2" charset="0"/>
                <a:ea typeface="ＭＳ Ｐゴシック" panose="020B0600070205080204" pitchFamily="50" charset="-128"/>
              </a:rPr>
              <a:t>=TRUE)</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theForecast</a:t>
            </a:r>
            <a:r>
              <a:rPr kumimoji="1" lang="en-US" altLang="ja-JP" sz="1100" dirty="0">
                <a:solidFill>
                  <a:schemeClr val="bg1"/>
                </a:solidFill>
                <a:latin typeface="EYInterstate Light" panose="02000506000000020004" pitchFamily="2" charset="0"/>
                <a:ea typeface="ＭＳ Ｐゴシック" panose="020B0600070205080204" pitchFamily="50" charset="-128"/>
              </a:rPr>
              <a:t>&lt;-forecast(object=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usBest,h</a:t>
            </a:r>
            <a:r>
              <a:rPr kumimoji="1" lang="en-US" altLang="ja-JP" sz="1100" dirty="0">
                <a:solidFill>
                  <a:schemeClr val="bg1"/>
                </a:solidFill>
                <a:latin typeface="EYInterstate Light" panose="02000506000000020004" pitchFamily="2" charset="0"/>
                <a:ea typeface="ＭＳ Ｐゴシック" panose="020B0600070205080204" pitchFamily="50" charset="-128"/>
              </a:rPr>
              <a:t>=5)</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theForecast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pic>
        <p:nvPicPr>
          <p:cNvPr id="7" name="図 6"/>
          <p:cNvPicPr>
            <a:picLocks noChangeAspect="1"/>
          </p:cNvPicPr>
          <p:nvPr/>
        </p:nvPicPr>
        <p:blipFill>
          <a:blip r:embed="rId6"/>
          <a:stretch>
            <a:fillRect/>
          </a:stretch>
        </p:blipFill>
        <p:spPr>
          <a:xfrm>
            <a:off x="4577356" y="1704213"/>
            <a:ext cx="4002072" cy="2349174"/>
          </a:xfrm>
          <a:prstGeom prst="rect">
            <a:avLst/>
          </a:prstGeom>
        </p:spPr>
      </p:pic>
    </p:spTree>
    <p:extLst>
      <p:ext uri="{BB962C8B-B14F-4D97-AF65-F5344CB8AC3E}">
        <p14:creationId xmlns:p14="http://schemas.microsoft.com/office/powerpoint/2010/main" val="422851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963"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21.2</a:t>
            </a:r>
            <a:r>
              <a:rPr lang="ja-JP" altLang="en-US" dirty="0" smtClean="0"/>
              <a:t> 時系列モデルと自己相関</a:t>
            </a:r>
            <a:r>
              <a:rPr lang="en-US" altLang="ja-JP" dirty="0"/>
              <a:t/>
            </a:r>
            <a:br>
              <a:rPr lang="en-US" altLang="ja-JP" dirty="0"/>
            </a:br>
            <a:r>
              <a:rPr lang="en-US" altLang="ja-JP" sz="2000" dirty="0" smtClean="0"/>
              <a:t>VAR</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21.2 VAR</a:t>
            </a:r>
          </a:p>
          <a:p>
            <a:pPr lvl="1"/>
            <a:r>
              <a:rPr lang="ja-JP" altLang="en-US" dirty="0" smtClean="0"/>
              <a:t>変数の過去、その他系列の過去、他の系列の現在の値に依存する複数の時系列を扱う場合、より複雑な事態に</a:t>
            </a:r>
            <a:endParaRPr lang="en-US" altLang="ja-JP" dirty="0" smtClean="0"/>
          </a:p>
          <a:p>
            <a:pPr lvl="1"/>
            <a:r>
              <a:rPr lang="ja-JP" altLang="en-US" dirty="0" smtClean="0"/>
              <a:t>最初に全てのデータを多変量の時系列に変換する必要がある</a:t>
            </a:r>
            <a:endParaRPr lang="en-US" altLang="ja-JP" dirty="0" smtClean="0"/>
          </a:p>
          <a:p>
            <a:pPr lvl="2"/>
            <a:r>
              <a:rPr lang="ja-JP" altLang="en-US" dirty="0" smtClean="0"/>
              <a:t>ワイドフォーマットの</a:t>
            </a:r>
            <a:r>
              <a:rPr lang="en-US" altLang="ja-JP" dirty="0" err="1" smtClean="0"/>
              <a:t>data.frame</a:t>
            </a:r>
            <a:r>
              <a:rPr lang="ja-JP" altLang="en-US" dirty="0" smtClean="0"/>
              <a:t>に変換し、</a:t>
            </a:r>
            <a:r>
              <a:rPr lang="en-US" altLang="ja-JP" dirty="0" err="1" smtClean="0"/>
              <a:t>ts</a:t>
            </a:r>
            <a:r>
              <a:rPr lang="ja-JP" altLang="en-US" dirty="0" smtClean="0"/>
              <a:t>関数を呼び出す</a:t>
            </a:r>
            <a:endParaRPr lang="en-US" altLang="ja-JP" dirty="0" smtClean="0"/>
          </a:p>
        </p:txBody>
      </p:sp>
      <p:sp>
        <p:nvSpPr>
          <p:cNvPr id="4" name="正方形/長方形 3"/>
          <p:cNvSpPr/>
          <p:nvPr/>
        </p:nvSpPr>
        <p:spPr>
          <a:xfrm>
            <a:off x="827088" y="2388358"/>
            <a:ext cx="7862887" cy="373621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VAR</a:t>
            </a:r>
          </a:p>
          <a:p>
            <a:pPr marL="171450" indent="-171450">
              <a:buClr>
                <a:schemeClr val="accent2"/>
              </a:buClr>
              <a:buSzPct val="70000"/>
              <a:buFont typeface="Arial" panose="020B0604020202020204" pitchFamily="34" charset="0"/>
              <a:buChar char="►"/>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reshape2</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をロード</a:t>
            </a:r>
            <a:r>
              <a:rPr kumimoji="1" lang="ja-JP" altLang="en-US" sz="1100" dirty="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・ワイドフォーマットの</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data.frame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へ変換</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reshape2</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gdpCast</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dcast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Year~country,data</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a:t>
            </a:r>
            <a:r>
              <a:rPr kumimoji="1" lang="en-US" altLang="ja-JP" sz="1100" dirty="0">
                <a:solidFill>
                  <a:schemeClr val="bg1"/>
                </a:solidFill>
                <a:latin typeface="EYInterstate Light" panose="02000506000000020004" pitchFamily="2" charset="0"/>
                <a:ea typeface="ＭＳ Ｐゴシック" panose="020B0600070205080204" pitchFamily="50" charset="-128"/>
              </a:rPr>
              <a:t>[,c("country","Year","</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PerCapGDP</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value.var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PerCapGDP</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&gt;  head(</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gdpCast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Year   Canada    China Germany   Israel    Japan Singapore United Kingdom</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1960 2294.569 89.52054      NA 1229.175 478.9953  427.8804       1380.306</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2 1961 2231.294 75.80584      NA 1436.384 563.5868  448.9592       1452.545</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3 1962 2255.230 70.90941      NA 1094.636 633.6403  471.8805       1513.651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4 1963 2354.839 74.31364      NA 1257.811 717.8669  510.9872       1592.614</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5 1964 2529.518 85.49856      NA 1375.892 835.6573  485.3033       1729.400</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6 1965 2739.586 98.48678      NA 1429.315 919.7767  516.2929       1850.955</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Germany: insufficient data(10 years</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最初の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10</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行はドイツが</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GDP</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データが欠損しているため、除外</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gdpCast</a:t>
            </a:r>
            <a:r>
              <a:rPr kumimoji="1" lang="en-US" altLang="ja-JP" sz="1100" dirty="0">
                <a:solidFill>
                  <a:schemeClr val="bg1"/>
                </a:solidFill>
                <a:latin typeface="EYInterstate Light" panose="02000506000000020004" pitchFamily="2" charset="0"/>
                <a:ea typeface="ＭＳ Ｐゴシック" panose="020B0600070205080204" pitchFamily="50" charset="-128"/>
              </a:rPr>
              <a:t> &lt;-subset(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gdpCast,Germany</a:t>
            </a:r>
            <a:r>
              <a:rPr kumimoji="1" lang="en-US" altLang="ja-JP" sz="1100" dirty="0">
                <a:solidFill>
                  <a:schemeClr val="bg1"/>
                </a:solidFill>
                <a:latin typeface="EYInterstate Light" panose="02000506000000020004" pitchFamily="2" charset="0"/>
                <a:ea typeface="ＭＳ Ｐゴシック" panose="020B0600070205080204" pitchFamily="50" charset="-128"/>
              </a:rPr>
              <a:t> !="NA")</a:t>
            </a:r>
          </a:p>
          <a:p>
            <a:pPr>
              <a:buClr>
                <a:schemeClr val="accent2"/>
              </a:buClr>
              <a:buSzPct val="70000"/>
            </a:pPr>
            <a:r>
              <a:rPr kumimoji="1" lang="en-US" altLang="ja-JP" sz="1100" b="1"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b="1" dirty="0" smtClean="0">
                <a:solidFill>
                  <a:srgbClr val="2C973E"/>
                </a:solidFill>
                <a:latin typeface="EYInterstate Light" panose="02000506000000020004" pitchFamily="2" charset="0"/>
                <a:ea typeface="ＭＳ Ｐゴシック" panose="020B0600070205080204" pitchFamily="50" charset="-128"/>
              </a:rPr>
              <a:t>時系列データへの変換</a:t>
            </a:r>
            <a:endParaRPr kumimoji="1" lang="en-US" altLang="ja-JP" sz="1100" b="1" dirty="0" smtClean="0">
              <a:solidFill>
                <a:srgbClr val="2C973E"/>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gdpTS</a:t>
            </a:r>
            <a:r>
              <a:rPr kumimoji="1" lang="en-US" altLang="ja-JP" sz="1100" dirty="0">
                <a:solidFill>
                  <a:schemeClr val="bg1"/>
                </a:solidFill>
                <a:latin typeface="EYInterstate Light" panose="02000506000000020004" pitchFamily="2" charset="0"/>
                <a:ea typeface="ＭＳ Ｐゴシック" panose="020B0600070205080204" pitchFamily="50" charset="-128"/>
              </a:rPr>
              <a:t>&lt;-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ts</a:t>
            </a:r>
            <a:r>
              <a:rPr kumimoji="1" lang="en-US" altLang="ja-JP" sz="1100" dirty="0">
                <a:solidFill>
                  <a:schemeClr val="bg1"/>
                </a:solidFill>
                <a:latin typeface="EYInterstate Light" panose="02000506000000020004" pitchFamily="2" charset="0"/>
                <a:ea typeface="ＭＳ Ｐゴシック" panose="020B0600070205080204" pitchFamily="50" charset="-128"/>
              </a:rPr>
              <a:t>(data=</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gdpCast</a:t>
            </a:r>
            <a:r>
              <a:rPr kumimoji="1" lang="en-US" altLang="ja-JP" sz="1100" dirty="0">
                <a:solidFill>
                  <a:schemeClr val="bg1"/>
                </a:solidFill>
                <a:latin typeface="EYInterstate Light" panose="02000506000000020004" pitchFamily="2" charset="0"/>
                <a:ea typeface="ＭＳ Ｐゴシック" panose="020B0600070205080204" pitchFamily="50" charset="-128"/>
              </a:rPr>
              <a:t>[,-1],start=min(</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gdpCast$Year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end=max(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gdpCast$Year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382710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986"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21.2</a:t>
            </a:r>
            <a:r>
              <a:rPr lang="ja-JP" altLang="en-US" dirty="0" smtClean="0"/>
              <a:t> 時系列モデルと自己相関</a:t>
            </a:r>
            <a:r>
              <a:rPr lang="en-US" altLang="ja-JP" dirty="0"/>
              <a:t/>
            </a:r>
            <a:br>
              <a:rPr lang="en-US" altLang="ja-JP" dirty="0"/>
            </a:br>
            <a:r>
              <a:rPr lang="en-US" altLang="ja-JP" sz="2000" dirty="0" smtClean="0"/>
              <a:t>VAR</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21.2 VAR</a:t>
            </a:r>
          </a:p>
          <a:p>
            <a:endParaRPr lang="en-US" altLang="ja-JP" dirty="0" smtClean="0"/>
          </a:p>
        </p:txBody>
      </p:sp>
      <p:sp>
        <p:nvSpPr>
          <p:cNvPr id="4" name="正方形/長方形 3"/>
          <p:cNvSpPr/>
          <p:nvPr/>
        </p:nvSpPr>
        <p:spPr>
          <a:xfrm>
            <a:off x="827088" y="1596783"/>
            <a:ext cx="7862887" cy="452779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VAR</a:t>
            </a:r>
          </a:p>
          <a:p>
            <a:pPr marL="171450" indent="-171450">
              <a:buClr>
                <a:schemeClr val="accent2"/>
              </a:buClr>
              <a:buSzPct val="70000"/>
              <a:buFont typeface="Arial" panose="020B0604020202020204" pitchFamily="34" charset="0"/>
              <a:buChar char="►"/>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Base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グラフィックスを使って作図</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gdpTS</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plot.type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single",col</a:t>
            </a:r>
            <a:r>
              <a:rPr kumimoji="1" lang="en-US" altLang="ja-JP" sz="1100" dirty="0">
                <a:solidFill>
                  <a:schemeClr val="bg1"/>
                </a:solidFill>
                <a:latin typeface="EYInterstate Light" panose="02000506000000020004" pitchFamily="2" charset="0"/>
                <a:ea typeface="ＭＳ Ｐゴシック" panose="020B0600070205080204" pitchFamily="50" charset="-128"/>
              </a:rPr>
              <a:t>=1:8)</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legend("</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topleft</a:t>
            </a:r>
            <a:r>
              <a:rPr kumimoji="1" lang="en-US" altLang="ja-JP" sz="1100" dirty="0">
                <a:solidFill>
                  <a:schemeClr val="bg1"/>
                </a:solidFill>
                <a:latin typeface="EYInterstate Light" panose="02000506000000020004" pitchFamily="2" charset="0"/>
                <a:ea typeface="ＭＳ Ｐゴシック" panose="020B0600070205080204" pitchFamily="50" charset="-128"/>
              </a:rPr>
              <a:t>",legend=</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colnames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gdpTS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ncol</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2,lty</a:t>
            </a:r>
            <a:r>
              <a:rPr kumimoji="1" lang="en-US" altLang="ja-JP" sz="1100" dirty="0">
                <a:solidFill>
                  <a:schemeClr val="bg1"/>
                </a:solidFill>
                <a:latin typeface="EYInterstate Light" panose="02000506000000020004" pitchFamily="2" charset="0"/>
                <a:ea typeface="ＭＳ Ｐゴシック" panose="020B0600070205080204" pitchFamily="50" charset="-128"/>
              </a:rPr>
              <a:t>=1,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col=</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1:8,cex</a:t>
            </a:r>
            <a:r>
              <a:rPr kumimoji="1" lang="en-US" altLang="ja-JP" sz="1100" dirty="0">
                <a:solidFill>
                  <a:schemeClr val="bg1"/>
                </a:solidFill>
                <a:latin typeface="EYInterstate Light" panose="02000506000000020004" pitchFamily="2" charset="0"/>
                <a:ea typeface="ＭＳ Ｐゴシック" panose="020B0600070205080204" pitchFamily="50" charset="-128"/>
              </a:rPr>
              <a:t>=.9)</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欠損値の取扱について</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ドイツは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1970</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年以前のデータが欠損しており、ドイツ自体を</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対象国から除外する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gdpTS</a:t>
            </a:r>
            <a:r>
              <a:rPr kumimoji="1" lang="en-US" altLang="ja-JP" sz="1100" dirty="0">
                <a:solidFill>
                  <a:schemeClr val="bg1"/>
                </a:solidFill>
                <a:latin typeface="EYInterstate Light" panose="02000506000000020004" pitchFamily="2" charset="0"/>
                <a:ea typeface="ＭＳ Ｐゴシック" panose="020B0600070205080204" pitchFamily="50" charset="-128"/>
              </a:rPr>
              <a:t> &lt;-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gdpTS</a:t>
            </a:r>
            <a:r>
              <a:rPr kumimoji="1" lang="en-US" altLang="ja-JP" sz="1100" dirty="0">
                <a:solidFill>
                  <a:schemeClr val="bg1"/>
                </a:solidFill>
                <a:latin typeface="EYInterstate Light" panose="02000506000000020004" pitchFamily="2" charset="0"/>
                <a:ea typeface="ＭＳ Ｐゴシック" panose="020B0600070205080204" pitchFamily="50" charset="-128"/>
              </a:rPr>
              <a:t>[,which(</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colnames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gdpTS</a:t>
            </a:r>
            <a:r>
              <a:rPr kumimoji="1" lang="en-US" altLang="ja-JP" sz="1100" dirty="0">
                <a:solidFill>
                  <a:schemeClr val="bg1"/>
                </a:solidFill>
                <a:latin typeface="EYInterstate Light" panose="02000506000000020004" pitchFamily="2" charset="0"/>
                <a:ea typeface="ＭＳ Ｐゴシック" panose="020B0600070205080204" pitchFamily="50" charset="-128"/>
              </a:rPr>
              <a:t>)!="Germany")]</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複数の時系列データを用いてモデルを適用する一般的な手法は、</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ベクトル自己回帰モデル</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(Vector Autoregressive, VAR)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になる。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VAR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Xt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Φ</a:t>
            </a:r>
            <a:r>
              <a:rPr kumimoji="1" lang="en-US" altLang="ja-JP" sz="1100" baseline="-25000" dirty="0" err="1" smtClean="0">
                <a:solidFill>
                  <a:schemeClr val="bg1"/>
                </a:solidFill>
                <a:latin typeface="EYInterstate Light" panose="02000506000000020004" pitchFamily="2" charset="0"/>
                <a:ea typeface="ＭＳ Ｐゴシック" panose="020B0600070205080204" pitchFamily="50" charset="-128"/>
              </a:rPr>
              <a:t>1</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X</a:t>
            </a:r>
            <a:r>
              <a:rPr kumimoji="1" lang="en-US" altLang="ja-JP" sz="1100" baseline="-25000" dirty="0" err="1" smtClean="0">
                <a:solidFill>
                  <a:schemeClr val="bg1"/>
                </a:solidFill>
                <a:latin typeface="EYInterstate Light" panose="02000506000000020004" pitchFamily="2" charset="0"/>
                <a:ea typeface="ＭＳ Ｐゴシック" panose="020B0600070205080204" pitchFamily="50" charset="-128"/>
              </a:rPr>
              <a:t>t</a:t>
            </a:r>
            <a:r>
              <a:rPr kumimoji="1" lang="en-US" altLang="ja-JP" sz="1100" baseline="-25000" dirty="0" smtClean="0">
                <a:solidFill>
                  <a:schemeClr val="bg1"/>
                </a:solidFill>
                <a:latin typeface="EYInterstate Light" panose="02000506000000020004" pitchFamily="2" charset="0"/>
                <a:ea typeface="ＭＳ Ｐゴシック" panose="020B0600070205080204" pitchFamily="50" charset="-128"/>
              </a:rPr>
              <a:t>-1</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 … +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Φ</a:t>
            </a:r>
            <a:r>
              <a:rPr kumimoji="1" lang="en-US" altLang="ja-JP" sz="1100" baseline="-25000" dirty="0" err="1" smtClean="0">
                <a:solidFill>
                  <a:schemeClr val="bg1"/>
                </a:solidFill>
                <a:latin typeface="EYInterstate Light" panose="02000506000000020004" pitchFamily="2" charset="0"/>
                <a:ea typeface="ＭＳ Ｐゴシック" panose="020B0600070205080204" pitchFamily="50" charset="-128"/>
              </a:rPr>
              <a:t>p</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X</a:t>
            </a:r>
            <a:r>
              <a:rPr kumimoji="1" lang="en-US" altLang="ja-JP" sz="1100" baseline="-25000" dirty="0" err="1" smtClean="0">
                <a:solidFill>
                  <a:schemeClr val="bg1"/>
                </a:solidFill>
                <a:latin typeface="EYInterstate Light" panose="02000506000000020004" pitchFamily="2" charset="0"/>
                <a:ea typeface="ＭＳ Ｐゴシック" panose="020B0600070205080204" pitchFamily="50" charset="-128"/>
              </a:rPr>
              <a:t>t</a:t>
            </a:r>
            <a:r>
              <a:rPr kumimoji="1" lang="en-US" altLang="ja-JP" sz="1100" baseline="-25000" dirty="0" smtClean="0">
                <a:solidFill>
                  <a:schemeClr val="bg1"/>
                </a:solidFill>
                <a:latin typeface="EYInterstate Light" panose="02000506000000020004" pitchFamily="2" charset="0"/>
                <a:ea typeface="ＭＳ Ｐゴシック" panose="020B0600070205080204" pitchFamily="50" charset="-128"/>
              </a:rPr>
              <a:t>-p</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Z</a:t>
            </a:r>
            <a:r>
              <a:rPr kumimoji="1" lang="en-US" altLang="ja-JP" sz="1100" baseline="-25000" dirty="0" err="1" smtClean="0">
                <a:solidFill>
                  <a:schemeClr val="bg1"/>
                </a:solidFill>
                <a:latin typeface="EYInterstate Light" panose="02000506000000020004" pitchFamily="2" charset="0"/>
                <a:ea typeface="ＭＳ Ｐゴシック" panose="020B0600070205080204" pitchFamily="50" charset="-128"/>
              </a:rPr>
              <a:t>t</a:t>
            </a:r>
            <a:r>
              <a:rPr kumimoji="1" lang="en-US" altLang="ja-JP" sz="1100" baseline="-25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…(21.3)</a:t>
            </a:r>
            <a:endParaRPr kumimoji="1" lang="en-US" altLang="ja-JP" sz="1100" baseline="-250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Z</a:t>
            </a:r>
            <a:r>
              <a:rPr kumimoji="1" lang="en-US" altLang="ja-JP" sz="1100" baseline="-25000" dirty="0" err="1" smtClean="0">
                <a:solidFill>
                  <a:schemeClr val="bg1"/>
                </a:solidFill>
                <a:latin typeface="EYInterstate Light" panose="02000506000000020004" pitchFamily="2" charset="0"/>
                <a:ea typeface="ＭＳ Ｐゴシック" panose="020B0600070205080204" pitchFamily="50" charset="-128"/>
              </a:rPr>
              <a:t>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 WN (0, Σ) … (21.4)</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VAR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を計算できるが、</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の次数が高くなった場合、特異行列の問題が発生するため、</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vars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パッケージの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VAR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を利用するのが良い。データの差分を計算すべきかを確認し、適切な差分次数を得るため、</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gdpTS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データに対して、</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ndiffs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関数を適用し、その結果得られる差分次数を活用する。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numDiffs</a:t>
            </a:r>
            <a:r>
              <a:rPr kumimoji="1" lang="en-US" altLang="ja-JP" sz="1100" dirty="0">
                <a:solidFill>
                  <a:schemeClr val="bg1"/>
                </a:solidFill>
                <a:latin typeface="EYInterstate Light" panose="02000506000000020004" pitchFamily="2" charset="0"/>
                <a:ea typeface="ＭＳ Ｐゴシック" panose="020B0600070205080204" pitchFamily="50" charset="-128"/>
              </a:rPr>
              <a:t> &lt;-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ndiffs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gdpTS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numDiffs</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1</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6"/>
          <a:stretch>
            <a:fillRect/>
          </a:stretch>
        </p:blipFill>
        <p:spPr>
          <a:xfrm>
            <a:off x="4788483" y="1665024"/>
            <a:ext cx="3874196" cy="2274112"/>
          </a:xfrm>
          <a:prstGeom prst="rect">
            <a:avLst/>
          </a:prstGeom>
        </p:spPr>
      </p:pic>
    </p:spTree>
    <p:extLst>
      <p:ext uri="{BB962C8B-B14F-4D97-AF65-F5344CB8AC3E}">
        <p14:creationId xmlns:p14="http://schemas.microsoft.com/office/powerpoint/2010/main" val="248980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010"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21.2</a:t>
            </a:r>
            <a:r>
              <a:rPr lang="ja-JP" altLang="en-US" dirty="0" smtClean="0"/>
              <a:t> 時系列モデルと自己相関</a:t>
            </a:r>
            <a:r>
              <a:rPr lang="en-US" altLang="ja-JP" dirty="0"/>
              <a:t/>
            </a:r>
            <a:br>
              <a:rPr lang="en-US" altLang="ja-JP" dirty="0"/>
            </a:br>
            <a:r>
              <a:rPr lang="en-US" altLang="ja-JP" sz="2000" dirty="0" smtClean="0"/>
              <a:t>VAR</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21.2 VAR</a:t>
            </a:r>
          </a:p>
          <a:p>
            <a:endParaRPr lang="en-US" altLang="ja-JP" dirty="0" smtClean="0"/>
          </a:p>
        </p:txBody>
      </p:sp>
      <p:sp>
        <p:nvSpPr>
          <p:cNvPr id="4" name="正方形/長方形 3"/>
          <p:cNvSpPr/>
          <p:nvPr/>
        </p:nvSpPr>
        <p:spPr>
          <a:xfrm>
            <a:off x="827088" y="1596784"/>
            <a:ext cx="7862887" cy="361666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VAR</a:t>
            </a:r>
          </a:p>
          <a:p>
            <a:pPr marL="171450" indent="-171450">
              <a:buClr>
                <a:schemeClr val="accent2"/>
              </a:buClr>
              <a:buSzPct val="70000"/>
              <a:buFont typeface="Arial" panose="020B0604020202020204" pitchFamily="34" charset="0"/>
              <a:buChar char="►"/>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可</a:t>
            </a:r>
            <a:r>
              <a:rPr kumimoji="1" lang="ja-JP" altLang="en-US" sz="1100" dirty="0">
                <a:solidFill>
                  <a:srgbClr val="2C973E"/>
                </a:solidFill>
                <a:latin typeface="EYInterstate Light" panose="02000506000000020004" pitchFamily="2" charset="0"/>
                <a:ea typeface="ＭＳ Ｐゴシック" panose="020B0600070205080204" pitchFamily="50" charset="-128"/>
              </a:rPr>
              <a:t>視化</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gdpDiffed</a:t>
            </a:r>
            <a:r>
              <a:rPr kumimoji="1" lang="en-US" altLang="ja-JP" sz="1100" dirty="0">
                <a:solidFill>
                  <a:schemeClr val="bg1"/>
                </a:solidFill>
                <a:latin typeface="EYInterstate Light" panose="02000506000000020004" pitchFamily="2" charset="0"/>
                <a:ea typeface="ＭＳ Ｐゴシック" panose="020B0600070205080204" pitchFamily="50" charset="-128"/>
              </a:rPr>
              <a:t>&lt;-diff(</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gdpTS</a:t>
            </a:r>
            <a:r>
              <a:rPr kumimoji="1" lang="en-US" altLang="ja-JP" sz="1100" dirty="0">
                <a:solidFill>
                  <a:schemeClr val="bg1"/>
                </a:solidFill>
                <a:latin typeface="EYInterstate Light" panose="02000506000000020004" pitchFamily="2" charset="0"/>
                <a:ea typeface="ＭＳ Ｐゴシック" panose="020B0600070205080204" pitchFamily="50" charset="-128"/>
              </a:rPr>
              <a:t>, differences=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numDiffs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gdpDiffed</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plot.type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single",col</a:t>
            </a:r>
            <a:r>
              <a:rPr kumimoji="1" lang="en-US" altLang="ja-JP" sz="1100" dirty="0">
                <a:solidFill>
                  <a:schemeClr val="bg1"/>
                </a:solidFill>
                <a:latin typeface="EYInterstate Light" panose="02000506000000020004" pitchFamily="2" charset="0"/>
                <a:ea typeface="ＭＳ Ｐゴシック" panose="020B0600070205080204" pitchFamily="50" charset="-128"/>
              </a:rPr>
              <a:t>=1:7)</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legend("</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bottomleft</a:t>
            </a:r>
            <a:r>
              <a:rPr kumimoji="1" lang="en-US" altLang="ja-JP" sz="1100" dirty="0">
                <a:solidFill>
                  <a:schemeClr val="bg1"/>
                </a:solidFill>
                <a:latin typeface="EYInterstate Light" panose="02000506000000020004" pitchFamily="2" charset="0"/>
                <a:ea typeface="ＭＳ Ｐゴシック" panose="020B0600070205080204" pitchFamily="50" charset="-128"/>
              </a:rPr>
              <a:t>", legend=</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colnames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gdpDiffed</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ncol</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2,lty</a:t>
            </a:r>
            <a:r>
              <a:rPr kumimoji="1" lang="en-US" altLang="ja-JP" sz="1100" dirty="0">
                <a:solidFill>
                  <a:schemeClr val="bg1"/>
                </a:solidFill>
                <a:latin typeface="EYInterstate Light" panose="02000506000000020004" pitchFamily="2" charset="0"/>
                <a:ea typeface="ＭＳ Ｐゴシック" panose="020B0600070205080204" pitchFamily="50" charset="-128"/>
              </a:rPr>
              <a:t>=1,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col=</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1:7,cex</a:t>
            </a:r>
            <a:r>
              <a:rPr kumimoji="1" lang="en-US" altLang="ja-JP" sz="1100" dirty="0">
                <a:solidFill>
                  <a:schemeClr val="bg1"/>
                </a:solidFill>
                <a:latin typeface="EYInterstate Light" panose="02000506000000020004" pitchFamily="2" charset="0"/>
                <a:ea typeface="ＭＳ Ｐゴシック" panose="020B0600070205080204" pitchFamily="50" charset="-128"/>
              </a:rPr>
              <a:t>=.9)</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b="1" dirty="0" smtClean="0">
                <a:solidFill>
                  <a:schemeClr val="bg1"/>
                </a:solidFill>
                <a:latin typeface="EYInterstate Light" panose="02000506000000020004" pitchFamily="2" charset="0"/>
                <a:ea typeface="ＭＳ Ｐゴシック" panose="020B0600070205080204" pitchFamily="50" charset="-128"/>
              </a:rPr>
              <a:t>差分のデータを可視化した結果、明らかに定常性を示している</a:t>
            </a:r>
            <a:endParaRPr kumimoji="1" lang="en-US" altLang="ja-JP" sz="1100" b="1"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b="1" dirty="0" smtClean="0">
                <a:solidFill>
                  <a:schemeClr val="bg1"/>
                </a:solidFill>
                <a:latin typeface="EYInterstate Light" panose="02000506000000020004" pitchFamily="2" charset="0"/>
                <a:ea typeface="ＭＳ Ｐゴシック" panose="020B0600070205080204" pitchFamily="50" charset="-128"/>
              </a:rPr>
              <a:t># VAR</a:t>
            </a:r>
            <a:r>
              <a:rPr kumimoji="1" lang="ja-JP" altLang="en-US" sz="1100" b="1" dirty="0" smtClean="0">
                <a:solidFill>
                  <a:schemeClr val="bg1"/>
                </a:solidFill>
                <a:latin typeface="EYInterstate Light" panose="02000506000000020004" pitchFamily="2" charset="0"/>
                <a:ea typeface="ＭＳ Ｐゴシック" panose="020B0600070205080204" pitchFamily="50" charset="-128"/>
              </a:rPr>
              <a:t>モデルの適用</a:t>
            </a:r>
            <a:endParaRPr kumimoji="1" lang="en-US" altLang="ja-JP" sz="1100" b="1"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準備が整ったため、</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VAR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モデルを適用するが、</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変数とその他の系列のラグの時系列に対して、</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lm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を使って回帰した結果をあてはめる操作に対応</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カナダと日本のモデルの係数をプロットする</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&gt; require(</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vars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rgbClr val="0070C0"/>
                </a:solidFill>
                <a:latin typeface="EYInterstate Light" panose="02000506000000020004" pitchFamily="2" charset="0"/>
                <a:ea typeface="ＭＳ Ｐゴシック" panose="020B0600070205080204" pitchFamily="50" charset="-128"/>
              </a:rPr>
              <a:t>&gt; </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gdpVar</a:t>
            </a:r>
            <a:r>
              <a:rPr kumimoji="1" lang="en-US" altLang="ja-JP" sz="1100" dirty="0">
                <a:solidFill>
                  <a:srgbClr val="0070C0"/>
                </a:solidFill>
                <a:latin typeface="EYInterstate Light" panose="02000506000000020004" pitchFamily="2" charset="0"/>
                <a:ea typeface="ＭＳ Ｐゴシック" panose="020B0600070205080204" pitchFamily="50" charset="-128"/>
              </a:rPr>
              <a:t>&lt;-VAR(</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gdpDiffed,lag.max</a:t>
            </a:r>
            <a:r>
              <a:rPr kumimoji="1" lang="en-US" altLang="ja-JP" sz="1100" dirty="0">
                <a:solidFill>
                  <a:srgbClr val="0070C0"/>
                </a:solidFill>
                <a:latin typeface="EYInterstate Light" panose="02000506000000020004" pitchFamily="2" charset="0"/>
                <a:ea typeface="ＭＳ Ｐゴシック" panose="020B0600070205080204" pitchFamily="50" charset="-128"/>
              </a:rPr>
              <a:t>=12)</a:t>
            </a:r>
          </a:p>
          <a:p>
            <a:pPr>
              <a:buClr>
                <a:schemeClr val="accent2"/>
              </a:buClr>
              <a:buSzPct val="70000"/>
            </a:pPr>
            <a:r>
              <a:rPr kumimoji="1" lang="en-US" altLang="ja-JP" sz="1100" dirty="0">
                <a:solidFill>
                  <a:srgbClr val="0070C0"/>
                </a:solidFill>
                <a:latin typeface="EYInterstate Light" panose="02000506000000020004" pitchFamily="2" charset="0"/>
                <a:ea typeface="ＭＳ Ｐゴシック" panose="020B0600070205080204" pitchFamily="50" charset="-128"/>
              </a:rPr>
              <a:t>&gt; </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gdpVar$p</a:t>
            </a:r>
            <a:endParaRPr kumimoji="1" lang="en-US" altLang="ja-JP" sz="1100" dirty="0">
              <a:solidFill>
                <a:srgbClr val="0070C0"/>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AIC(n)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4 </a:t>
            </a:r>
          </a:p>
        </p:txBody>
      </p:sp>
      <p:pic>
        <p:nvPicPr>
          <p:cNvPr id="6" name="図 5"/>
          <p:cNvPicPr>
            <a:picLocks noChangeAspect="1"/>
          </p:cNvPicPr>
          <p:nvPr/>
        </p:nvPicPr>
        <p:blipFill>
          <a:blip r:embed="rId6"/>
          <a:stretch>
            <a:fillRect/>
          </a:stretch>
        </p:blipFill>
        <p:spPr>
          <a:xfrm>
            <a:off x="4940490" y="1658705"/>
            <a:ext cx="3707584" cy="2176313"/>
          </a:xfrm>
          <a:prstGeom prst="rect">
            <a:avLst/>
          </a:prstGeom>
        </p:spPr>
      </p:pic>
    </p:spTree>
    <p:extLst>
      <p:ext uri="{BB962C8B-B14F-4D97-AF65-F5344CB8AC3E}">
        <p14:creationId xmlns:p14="http://schemas.microsoft.com/office/powerpoint/2010/main" val="1660387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030"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21.2</a:t>
            </a:r>
            <a:r>
              <a:rPr lang="ja-JP" altLang="en-US" dirty="0" smtClean="0"/>
              <a:t> 時系列モデルと自己相関</a:t>
            </a:r>
            <a:r>
              <a:rPr lang="en-US" altLang="ja-JP" dirty="0"/>
              <a:t/>
            </a:r>
            <a:br>
              <a:rPr lang="en-US" altLang="ja-JP" dirty="0"/>
            </a:br>
            <a:r>
              <a:rPr lang="en-US" altLang="ja-JP" sz="2000" dirty="0" smtClean="0"/>
              <a:t>VAR</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21.2 VAR</a:t>
            </a:r>
          </a:p>
          <a:p>
            <a:endParaRPr lang="en-US" altLang="ja-JP" dirty="0" smtClean="0"/>
          </a:p>
        </p:txBody>
      </p:sp>
      <p:sp>
        <p:nvSpPr>
          <p:cNvPr id="4" name="正方形/長方形 3"/>
          <p:cNvSpPr/>
          <p:nvPr/>
        </p:nvSpPr>
        <p:spPr>
          <a:xfrm>
            <a:off x="827088" y="1596783"/>
            <a:ext cx="7862887" cy="452779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VAR</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a:solidFill>
                  <a:schemeClr val="bg1"/>
                </a:solidFill>
                <a:latin typeface="EYInterstate Light" panose="02000506000000020004" pitchFamily="2" charset="0"/>
                <a:ea typeface="ＭＳ Ｐゴシック" panose="020B0600070205080204" pitchFamily="50" charset="-128"/>
              </a:rPr>
              <a:t>各モデルの名前変更</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names(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gdpVar$varresult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"Canada“, [2] "China“, [3] "Israel“, [4] "Japan“, [5] "Singapore", [6]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United.Kingdom</a:t>
            </a:r>
            <a:r>
              <a:rPr kumimoji="1" lang="en-US" altLang="ja-JP" sz="1100" dirty="0">
                <a:solidFill>
                  <a:schemeClr val="bg1"/>
                </a:solidFill>
                <a:latin typeface="EYInterstate Light" panose="02000506000000020004" pitchFamily="2" charset="0"/>
                <a:ea typeface="ＭＳ Ｐゴシック" panose="020B0600070205080204" pitchFamily="50" charset="-128"/>
              </a:rPr>
              <a:t>“, [7]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United.States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各モデルは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lm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オブジェクト</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class(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gdpVar$varresult$Canada</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"lm"</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各モデルはそれぞれの係数を持っている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class(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gdpVar$varresult$Japan</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lm“</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各モデルはそれぞれの係数を持っている</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rgbClr val="0070C0"/>
                </a:solidFill>
                <a:latin typeface="EYInterstate Light" panose="02000506000000020004" pitchFamily="2" charset="0"/>
                <a:ea typeface="ＭＳ Ｐゴシック" panose="020B0600070205080204" pitchFamily="50" charset="-128"/>
              </a:rPr>
              <a:t>&gt; head(</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coef</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gdpVar$varresult$Canada</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Canada.l1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China.l1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Israel.l1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Japan.l1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0.3510761        -8.5290750        -0.7620328        -0.1902968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Singapore.l1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United.Kingdom.l1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-0.1737343         0.4292669 </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rgbClr val="0070C0"/>
                </a:solidFill>
                <a:latin typeface="EYInterstate Light" panose="02000506000000020004" pitchFamily="2" charset="0"/>
                <a:ea typeface="ＭＳ Ｐゴシック" panose="020B0600070205080204" pitchFamily="50" charset="-128"/>
              </a:rPr>
              <a:t>&gt; head(</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coef</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gdpVar$varresult$Japan</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Canada.l1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China.l1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Israel.l1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Japan.l1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0.4777468        24.9291222        -1.9356477         0.6218413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Singapore.l1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United.Kingdom.l1</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-0.9911695         1.0091793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coefplot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モデル別の係数プロット</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coefplot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gdpVar$varresult$Canada</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coefplot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gdpVar$varresult$Japan</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6"/>
          <a:stretch>
            <a:fillRect/>
          </a:stretch>
        </p:blipFill>
        <p:spPr>
          <a:xfrm>
            <a:off x="5573305" y="2550591"/>
            <a:ext cx="2956550" cy="1735464"/>
          </a:xfrm>
          <a:prstGeom prst="rect">
            <a:avLst/>
          </a:prstGeom>
        </p:spPr>
      </p:pic>
      <p:pic>
        <p:nvPicPr>
          <p:cNvPr id="7" name="図 6"/>
          <p:cNvPicPr>
            <a:picLocks noChangeAspect="1"/>
          </p:cNvPicPr>
          <p:nvPr/>
        </p:nvPicPr>
        <p:blipFill>
          <a:blip r:embed="rId7"/>
          <a:stretch>
            <a:fillRect/>
          </a:stretch>
        </p:blipFill>
        <p:spPr>
          <a:xfrm>
            <a:off x="5573305" y="4286055"/>
            <a:ext cx="2956550" cy="1735464"/>
          </a:xfrm>
          <a:prstGeom prst="rect">
            <a:avLst/>
          </a:prstGeom>
        </p:spPr>
      </p:pic>
    </p:spTree>
    <p:extLst>
      <p:ext uri="{BB962C8B-B14F-4D97-AF65-F5344CB8AC3E}">
        <p14:creationId xmlns:p14="http://schemas.microsoft.com/office/powerpoint/2010/main" val="669746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053"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21.2</a:t>
            </a:r>
            <a:r>
              <a:rPr lang="ja-JP" altLang="en-US" dirty="0" smtClean="0"/>
              <a:t> 時系列モデルと自己相関</a:t>
            </a:r>
            <a:r>
              <a:rPr lang="en-US" altLang="ja-JP" dirty="0"/>
              <a:t/>
            </a:r>
            <a:br>
              <a:rPr lang="en-US" altLang="ja-JP" dirty="0"/>
            </a:br>
            <a:r>
              <a:rPr lang="en-US" altLang="ja-JP" sz="2000" dirty="0" smtClean="0"/>
              <a:t>VAR</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21.2 VAR</a:t>
            </a:r>
          </a:p>
          <a:p>
            <a:endParaRPr lang="en-US" altLang="ja-JP" dirty="0" smtClean="0"/>
          </a:p>
        </p:txBody>
      </p:sp>
      <p:sp>
        <p:nvSpPr>
          <p:cNvPr id="4" name="正方形/長方形 3"/>
          <p:cNvSpPr/>
          <p:nvPr/>
        </p:nvSpPr>
        <p:spPr>
          <a:xfrm>
            <a:off x="827088" y="1596783"/>
            <a:ext cx="7862887" cy="227918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VAR</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モデル予測は、他モデルと同じで</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predict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関数を適用</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predict(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gdpVar,n.ahead</a:t>
            </a:r>
            <a:r>
              <a:rPr kumimoji="1" lang="en-US" altLang="ja-JP" sz="1100" dirty="0">
                <a:solidFill>
                  <a:schemeClr val="bg1"/>
                </a:solidFill>
                <a:latin typeface="EYInterstate Light" panose="02000506000000020004" pitchFamily="2" charset="0"/>
                <a:ea typeface="ＭＳ Ｐゴシック" panose="020B0600070205080204" pitchFamily="50" charset="-128"/>
              </a:rPr>
              <a:t>=5)</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$Canada</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fcst</a:t>
            </a:r>
            <a:r>
              <a:rPr kumimoji="1" lang="en-US" altLang="ja-JP" sz="1100" dirty="0">
                <a:solidFill>
                  <a:schemeClr val="bg1"/>
                </a:solidFill>
                <a:latin typeface="EYInterstate Light" panose="02000506000000020004" pitchFamily="2" charset="0"/>
                <a:ea typeface="ＭＳ Ｐゴシック" panose="020B0600070205080204" pitchFamily="50" charset="-128"/>
              </a:rPr>
              <a:t>      lower     upper       CI</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607.3916 -1410.8042  2625.587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2018.196</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r>
              <a:rPr kumimoji="1" lang="en-US" altLang="ja-JP" sz="1100" dirty="0">
                <a:solidFill>
                  <a:schemeClr val="bg1"/>
                </a:solidFill>
                <a:latin typeface="EYInterstate Light" panose="02000506000000020004" pitchFamily="2" charset="0"/>
                <a:ea typeface="ＭＳ Ｐゴシック" panose="020B0600070205080204" pitchFamily="50" charset="-128"/>
              </a:rPr>
              <a:t>,] 14818.7827 11971.6486 17665.917 2847.134</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[3,] 17797.6887 14173.7053 21421.672 3623.983</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[4,] 19403.4928 15462.1374 23344.848 3941.355</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[5,]  4910.3606   504.9368  9315.784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4405.424</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053210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07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21.3</a:t>
            </a:r>
            <a:r>
              <a:rPr lang="ja-JP" altLang="en-US" dirty="0" smtClean="0"/>
              <a:t> 時系列モデルと自己相関</a:t>
            </a:r>
            <a:r>
              <a:rPr lang="en-US" altLang="ja-JP" dirty="0"/>
              <a:t/>
            </a:r>
            <a:br>
              <a:rPr lang="en-US" altLang="ja-JP" dirty="0"/>
            </a:br>
            <a:r>
              <a:rPr lang="en-US" altLang="ja-JP" sz="2000" dirty="0" smtClean="0"/>
              <a:t>GARCH</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21.3 GARCH</a:t>
            </a:r>
          </a:p>
          <a:p>
            <a:pPr lvl="1"/>
            <a:r>
              <a:rPr lang="en-US" altLang="ja-JP" dirty="0" smtClean="0"/>
              <a:t>ARMA</a:t>
            </a:r>
            <a:r>
              <a:rPr lang="ja-JP" altLang="en-US" dirty="0" smtClean="0"/>
              <a:t>モデルは、突発的なイベントや高い変動（</a:t>
            </a:r>
            <a:r>
              <a:rPr lang="en-US" altLang="ja-JP" dirty="0" smtClean="0"/>
              <a:t>volatility</a:t>
            </a:r>
            <a:r>
              <a:rPr lang="ja-JP" altLang="en-US" dirty="0" smtClean="0"/>
              <a:t>）を扱えないため、一般化された</a:t>
            </a:r>
            <a:r>
              <a:rPr lang="en-US" altLang="ja-JP" dirty="0" smtClean="0"/>
              <a:t>ARCH</a:t>
            </a:r>
            <a:r>
              <a:rPr lang="ja-JP" altLang="en-US" dirty="0" smtClean="0"/>
              <a:t>モデル</a:t>
            </a:r>
            <a:r>
              <a:rPr lang="en-US" altLang="ja-JP" dirty="0" smtClean="0"/>
              <a:t>(Generalized Autoregressive Conditional Heteroskedasticity)</a:t>
            </a:r>
            <a:r>
              <a:rPr lang="ja-JP" altLang="en-US" dirty="0" smtClean="0"/>
              <a:t>モデルを用いて、プロセスの平均のモデル化に加えて、分散もモデル化する</a:t>
            </a:r>
            <a:endParaRPr lang="en-US" altLang="ja-JP" dirty="0" smtClean="0"/>
          </a:p>
          <a:p>
            <a:pPr lvl="2"/>
            <a:r>
              <a:rPr lang="en-US" altLang="ja-JP" dirty="0" err="1" smtClean="0"/>
              <a:t>ε</a:t>
            </a:r>
            <a:r>
              <a:rPr lang="en-US" altLang="ja-JP" baseline="-25000" dirty="0" err="1" smtClean="0"/>
              <a:t>t</a:t>
            </a:r>
            <a:r>
              <a:rPr lang="en-US" altLang="ja-JP" dirty="0" smtClean="0"/>
              <a:t> = </a:t>
            </a:r>
            <a:r>
              <a:rPr lang="en-US" altLang="ja-JP" dirty="0" err="1" smtClean="0"/>
              <a:t>σ</a:t>
            </a:r>
            <a:r>
              <a:rPr lang="en-US" altLang="ja-JP" baseline="-25000" dirty="0" err="1" smtClean="0"/>
              <a:t>t</a:t>
            </a:r>
            <a:r>
              <a:rPr lang="en-US" altLang="ja-JP" dirty="0" err="1" smtClean="0"/>
              <a:t>e</a:t>
            </a:r>
            <a:r>
              <a:rPr lang="en-US" altLang="ja-JP" baseline="-25000" dirty="0" err="1" smtClean="0"/>
              <a:t>t</a:t>
            </a:r>
            <a:r>
              <a:rPr lang="en-US" altLang="ja-JP" baseline="-25000" dirty="0" smtClean="0"/>
              <a:t> </a:t>
            </a:r>
            <a:r>
              <a:rPr lang="en-US" altLang="ja-JP" dirty="0" smtClean="0"/>
              <a:t>... (21.5)</a:t>
            </a:r>
          </a:p>
          <a:p>
            <a:pPr lvl="2" algn="l"/>
            <a:r>
              <a:rPr lang="en-US" altLang="ja-JP" dirty="0" err="1" smtClean="0"/>
              <a:t>σ</a:t>
            </a:r>
            <a:r>
              <a:rPr lang="en-US" altLang="ja-JP" baseline="-25000" dirty="0" err="1" smtClean="0"/>
              <a:t>t</a:t>
            </a:r>
            <a:r>
              <a:rPr lang="en-US" altLang="ja-JP" baseline="30000" dirty="0" err="1" smtClean="0"/>
              <a:t>2</a:t>
            </a:r>
            <a:r>
              <a:rPr lang="en-US" altLang="ja-JP" baseline="30000" dirty="0" smtClean="0"/>
              <a:t> </a:t>
            </a:r>
            <a:r>
              <a:rPr lang="en-US" altLang="ja-JP" baseline="-25000" dirty="0" smtClean="0"/>
              <a:t>= </a:t>
            </a:r>
            <a:r>
              <a:rPr lang="en-US" altLang="ja-JP" dirty="0" smtClean="0"/>
              <a:t>α</a:t>
            </a:r>
            <a:r>
              <a:rPr lang="en-US" altLang="ja-JP" baseline="-25000" dirty="0" smtClean="0"/>
              <a:t>0</a:t>
            </a:r>
            <a:r>
              <a:rPr lang="en-US" altLang="ja-JP" dirty="0" smtClean="0"/>
              <a:t> + α1 </a:t>
            </a:r>
            <a:r>
              <a:rPr lang="en-US" altLang="ja-JP" dirty="0" err="1" smtClean="0"/>
              <a:t>ε</a:t>
            </a:r>
            <a:r>
              <a:rPr lang="en-US" altLang="ja-JP" baseline="-25000" dirty="0" err="1" smtClean="0"/>
              <a:t>t</a:t>
            </a:r>
            <a:r>
              <a:rPr lang="en-US" altLang="ja-JP" baseline="-25000" dirty="0" smtClean="0"/>
              <a:t>-1</a:t>
            </a:r>
            <a:r>
              <a:rPr lang="en-US" altLang="ja-JP" baseline="30000" dirty="0" smtClean="0"/>
              <a:t>2</a:t>
            </a:r>
            <a:r>
              <a:rPr lang="en-US" altLang="ja-JP" dirty="0" smtClean="0"/>
              <a:t> + . . . </a:t>
            </a:r>
            <a:r>
              <a:rPr lang="en-US" altLang="ja-JP" dirty="0"/>
              <a:t>+ </a:t>
            </a:r>
            <a:r>
              <a:rPr lang="en-US" altLang="ja-JP" dirty="0" smtClean="0"/>
              <a:t>α</a:t>
            </a:r>
            <a:r>
              <a:rPr lang="en-US" altLang="ja-JP" baseline="-25000" dirty="0" err="1" smtClean="0"/>
              <a:t>m</a:t>
            </a:r>
            <a:r>
              <a:rPr lang="en-US" altLang="ja-JP" dirty="0" err="1" smtClean="0"/>
              <a:t>ε</a:t>
            </a:r>
            <a:r>
              <a:rPr lang="en-US" altLang="ja-JP" baseline="-25000" dirty="0" err="1" smtClean="0"/>
              <a:t>t</a:t>
            </a:r>
            <a:r>
              <a:rPr lang="en-US" altLang="ja-JP" baseline="-25000" dirty="0" smtClean="0"/>
              <a:t>-m</a:t>
            </a:r>
            <a:r>
              <a:rPr lang="en-US" altLang="ja-JP" dirty="0" smtClean="0"/>
              <a:t> </a:t>
            </a:r>
            <a:r>
              <a:rPr lang="en-US" altLang="ja-JP" baseline="30000" dirty="0" smtClean="0"/>
              <a:t>2</a:t>
            </a:r>
            <a:r>
              <a:rPr lang="en-US" altLang="ja-JP" dirty="0" smtClean="0"/>
              <a:t> + β</a:t>
            </a:r>
            <a:r>
              <a:rPr lang="en-US" altLang="ja-JP" baseline="-25000" dirty="0" smtClean="0"/>
              <a:t>1</a:t>
            </a:r>
            <a:r>
              <a:rPr lang="en-US" altLang="ja-JP" dirty="0" smtClean="0"/>
              <a:t> </a:t>
            </a:r>
            <a:r>
              <a:rPr lang="en-US" altLang="ja-JP" dirty="0" err="1" smtClean="0"/>
              <a:t>σ</a:t>
            </a:r>
            <a:r>
              <a:rPr lang="en-US" altLang="ja-JP" baseline="-25000" dirty="0" err="1" smtClean="0"/>
              <a:t>t</a:t>
            </a:r>
            <a:r>
              <a:rPr lang="en-US" altLang="ja-JP" baseline="-25000" dirty="0" smtClean="0"/>
              <a:t>-1</a:t>
            </a:r>
            <a:r>
              <a:rPr lang="en-US" altLang="ja-JP" baseline="30000" dirty="0" smtClean="0"/>
              <a:t>2</a:t>
            </a:r>
            <a:r>
              <a:rPr lang="en-US" altLang="ja-JP" dirty="0" smtClean="0"/>
              <a:t> + . . . + β</a:t>
            </a:r>
            <a:r>
              <a:rPr lang="en-US" altLang="ja-JP" baseline="-25000" dirty="0" smtClean="0"/>
              <a:t>s</a:t>
            </a:r>
            <a:r>
              <a:rPr lang="en-US" altLang="ja-JP" dirty="0" smtClean="0"/>
              <a:t> </a:t>
            </a:r>
            <a:r>
              <a:rPr lang="en-US" altLang="ja-JP" dirty="0" err="1" smtClean="0"/>
              <a:t>σ</a:t>
            </a:r>
            <a:r>
              <a:rPr lang="en-US" altLang="ja-JP" baseline="-25000" dirty="0" err="1" smtClean="0"/>
              <a:t>t-s</a:t>
            </a:r>
            <a:r>
              <a:rPr lang="en-US" altLang="ja-JP" baseline="30000" dirty="0" err="1" smtClean="0"/>
              <a:t>2</a:t>
            </a:r>
            <a:r>
              <a:rPr lang="en-US" altLang="ja-JP" baseline="30000" dirty="0" smtClean="0"/>
              <a:t>   </a:t>
            </a:r>
            <a:r>
              <a:rPr lang="en-US" altLang="ja-JP" dirty="0" smtClean="0"/>
              <a:t>… (21.6)</a:t>
            </a:r>
          </a:p>
          <a:p>
            <a:pPr lvl="2" algn="l"/>
            <a:r>
              <a:rPr lang="en-US" altLang="ja-JP" dirty="0" smtClean="0"/>
              <a:t>e ~ GWN(0,1) … (21.7) </a:t>
            </a:r>
          </a:p>
          <a:p>
            <a:endParaRPr lang="en-US" altLang="ja-JP" dirty="0" smtClean="0"/>
          </a:p>
        </p:txBody>
      </p:sp>
      <p:sp>
        <p:nvSpPr>
          <p:cNvPr id="4" name="正方形/長方形 3"/>
          <p:cNvSpPr/>
          <p:nvPr/>
        </p:nvSpPr>
        <p:spPr>
          <a:xfrm>
            <a:off x="827088" y="2991243"/>
            <a:ext cx="7862887" cy="313333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GARCH</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AT&amp;T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の株価データを</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quntmod</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パッケージを用いてダウンロードする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21.3 GARCH</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quantmod</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getSymbols</a:t>
            </a:r>
            <a:r>
              <a:rPr kumimoji="1" lang="en-US" altLang="ja-JP" sz="1100" dirty="0">
                <a:solidFill>
                  <a:schemeClr val="bg1"/>
                </a:solidFill>
                <a:latin typeface="EYInterstate Light" panose="02000506000000020004" pitchFamily="2" charset="0"/>
                <a:ea typeface="ＭＳ Ｐゴシック" panose="020B0600070205080204" pitchFamily="50" charset="-128"/>
              </a:rPr>
              <a:t>("T",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auto.assign</a:t>
            </a:r>
            <a:r>
              <a:rPr kumimoji="1" lang="en-US" altLang="ja-JP" sz="1100" dirty="0">
                <a:solidFill>
                  <a:schemeClr val="bg1"/>
                </a:solidFill>
                <a:latin typeface="EYInterstate Light" panose="02000506000000020004" pitchFamily="2" charset="0"/>
                <a:ea typeface="ＭＳ Ｐゴシック" panose="020B0600070205080204" pitchFamily="50" charset="-128"/>
              </a:rPr>
              <a:t>=FALSE)</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Xts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パッケージの</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xts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オブジェクトに変換されていて、時系列データにたいして頑健で、他の多くの改善点も含み、不規則な間隔イベントを処理することもできる。また、</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ts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よりも改善された作図が可能。</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データを確認</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1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xts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head(</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T.Open</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T.High</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T.Low</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T.Close</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T.Volume</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T.Adjusted</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2007-01-03  35.67  35.78 34.78   34.95 33694300   19.62646</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2007-01-04  34.95  35.24 34.07   34.50 44285400   19.37376</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2007-01-05  34.40  34.54 33.95   33.96 36561800   19.07052</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056163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lang="en-US" altLang="ja-JP" dirty="0"/>
              <a:t>9</a:t>
            </a:r>
            <a:r>
              <a:rPr kumimoji="1" lang="en-US" altLang="ja-JP" dirty="0" smtClean="0"/>
              <a:t>.1</a:t>
            </a:r>
            <a:r>
              <a:rPr kumimoji="1" lang="ja-JP" altLang="en-US" dirty="0" smtClean="0"/>
              <a:t>　正則化と縮小（シュリンケージ）</a:t>
            </a:r>
            <a:r>
              <a:rPr kumimoji="1" lang="en-US" altLang="ja-JP" dirty="0" smtClean="0"/>
              <a:t/>
            </a:r>
            <a:br>
              <a:rPr kumimoji="1" lang="en-US" altLang="ja-JP" dirty="0" smtClean="0"/>
            </a:br>
            <a:r>
              <a:rPr kumimoji="1" lang="en-US" altLang="ja-JP" sz="2000" dirty="0" smtClean="0"/>
              <a:t>Elastic Net</a:t>
            </a:r>
            <a:endParaRPr kumimoji="1" lang="ja-JP" altLang="en-US" sz="2000" dirty="0"/>
          </a:p>
        </p:txBody>
      </p:sp>
      <p:sp>
        <p:nvSpPr>
          <p:cNvPr id="3" name="コンテンツ プレースホルダー 2"/>
          <p:cNvSpPr>
            <a:spLocks noGrp="1"/>
          </p:cNvSpPr>
          <p:nvPr>
            <p:ph idx="1"/>
          </p:nvPr>
        </p:nvSpPr>
        <p:spPr>
          <a:xfrm>
            <a:off x="445911" y="1425598"/>
            <a:ext cx="8229600" cy="4698977"/>
          </a:xfrm>
        </p:spPr>
        <p:txBody>
          <a:bodyPr/>
          <a:lstStyle/>
          <a:p>
            <a:r>
              <a:rPr lang="en-US" altLang="ja-JP" dirty="0" smtClean="0"/>
              <a:t>Elastic Net</a:t>
            </a:r>
          </a:p>
          <a:p>
            <a:pPr lvl="2"/>
            <a:endParaRPr lang="en-US" altLang="ja-JP" sz="1200" dirty="0"/>
          </a:p>
        </p:txBody>
      </p:sp>
      <p:sp>
        <p:nvSpPr>
          <p:cNvPr id="5" name="正方形/長方形 4"/>
          <p:cNvSpPr/>
          <p:nvPr/>
        </p:nvSpPr>
        <p:spPr>
          <a:xfrm>
            <a:off x="827088" y="1715909"/>
            <a:ext cx="7862887" cy="387209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000" dirty="0">
                <a:solidFill>
                  <a:srgbClr val="2C973E"/>
                </a:solidFill>
                <a:latin typeface="EYInterstate Light" panose="02000506000000020004" pitchFamily="2" charset="0"/>
                <a:ea typeface="ＭＳ Ｐゴシック" panose="020B0600070205080204" pitchFamily="50" charset="-128"/>
              </a:rPr>
              <a:t>use levels for all </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variables</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　常に全ての</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level</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を使う</a:t>
            </a:r>
            <a:endParaRPr kumimoji="1" lang="en-US" altLang="ja-JP" sz="10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&gt; require(useful)</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&gt; head(</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build.x</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First~Second+Fourth+Fifth</a:t>
            </a:r>
            <a:r>
              <a:rPr kumimoji="1" lang="en-US" altLang="ja-JP" sz="10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testFrame</a:t>
            </a:r>
            <a:r>
              <a:rPr kumimoji="1" lang="en-US" altLang="ja-JP" sz="1000" dirty="0">
                <a:solidFill>
                  <a:schemeClr val="bg1"/>
                </a:solidFill>
                <a:latin typeface="EYInterstate Light" panose="02000506000000020004" pitchFamily="2" charset="0"/>
                <a:ea typeface="ＭＳ Ｐゴシック" panose="020B0600070205080204" pitchFamily="50" charset="-128"/>
              </a:rPr>
              <a:t>, contrasts=FALSE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(Intercept) Second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FourthAlice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FourthBob</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FourthCharlie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FourthDavid</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FifthEdward</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FifthFrank</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FifthGeorgia</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FifthHank</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FifthIsaac</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1           1     11           1         0             0           0           1          0            0         0          0</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2           1     13           0         1             0           0           0          1            0         0          0</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3           1     20           0         0             1           0           0          0            1         0          0</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4           1     16           0         0             0           1           0          0            0         1          0</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5           1     15           1         0             0           0           0          0            0         0          1</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6           1     19           0         1             0           0           1          0            0         0          0</a:t>
            </a: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0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 Use levels only for Fourth variable</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Fourth</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に対してだけ全ての</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level</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を使う</a:t>
            </a:r>
            <a:endParaRPr kumimoji="1" lang="en-US" altLang="ja-JP" sz="10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000" dirty="0">
                <a:solidFill>
                  <a:schemeClr val="bg1"/>
                </a:solidFill>
                <a:latin typeface="EYInterstate Light" panose="02000506000000020004" pitchFamily="2" charset="0"/>
                <a:ea typeface="ＭＳ Ｐゴシック" panose="020B0600070205080204" pitchFamily="50" charset="-128"/>
              </a:rPr>
              <a:t>head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build.x</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First~Second+Fourth+Fifth</a:t>
            </a:r>
            <a:r>
              <a:rPr kumimoji="1" lang="en-US" altLang="ja-JP" sz="10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testFrame</a:t>
            </a:r>
            <a:r>
              <a:rPr kumimoji="1" lang="en-US" altLang="ja-JP" sz="1000" dirty="0">
                <a:solidFill>
                  <a:schemeClr val="bg1"/>
                </a:solidFill>
                <a:latin typeface="EYInterstate Light" panose="02000506000000020004" pitchFamily="2" charset="0"/>
                <a:ea typeface="ＭＳ Ｐゴシック" panose="020B0600070205080204" pitchFamily="50" charset="-128"/>
              </a:rPr>
              <a:t>, contrasts=c(</a:t>
            </a:r>
            <a:r>
              <a:rPr kumimoji="1" lang="en-US" altLang="ja-JP" sz="1000" dirty="0">
                <a:solidFill>
                  <a:srgbClr val="0070C0"/>
                </a:solidFill>
                <a:latin typeface="EYInterstate Light" panose="02000506000000020004" pitchFamily="2" charset="0"/>
                <a:ea typeface="ＭＳ Ｐゴシック" panose="020B0600070205080204" pitchFamily="50" charset="-128"/>
              </a:rPr>
              <a:t>Fourth=</a:t>
            </a:r>
            <a:r>
              <a:rPr kumimoji="1" lang="en-US" altLang="ja-JP" sz="1000" dirty="0" err="1">
                <a:solidFill>
                  <a:srgbClr val="0070C0"/>
                </a:solidFill>
                <a:latin typeface="EYInterstate Light" panose="02000506000000020004" pitchFamily="2" charset="0"/>
                <a:ea typeface="ＭＳ Ｐゴシック" panose="020B0600070205080204" pitchFamily="50" charset="-128"/>
              </a:rPr>
              <a:t>FALSE,Fifth</a:t>
            </a:r>
            <a:r>
              <a:rPr kumimoji="1" lang="en-US" altLang="ja-JP" sz="1000" dirty="0">
                <a:solidFill>
                  <a:srgbClr val="0070C0"/>
                </a:solidFill>
                <a:latin typeface="EYInterstate Light" panose="02000506000000020004" pitchFamily="2" charset="0"/>
                <a:ea typeface="ＭＳ Ｐゴシック" panose="020B0600070205080204" pitchFamily="50" charset="-128"/>
              </a:rPr>
              <a:t>=TRUE</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(Intercept) Second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FourthAlice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FourthBob</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FourthCharlie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FourthDavid</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Fifth.L</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Fifth.Q</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Fifth.C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Fifth^4</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a:pP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     </a:t>
            </a:r>
            <a:r>
              <a:rPr kumimoji="1" lang="en-US" altLang="ja-JP" sz="1000" dirty="0">
                <a:solidFill>
                  <a:schemeClr val="bg1"/>
                </a:solidFill>
                <a:latin typeface="EYInterstate Light" panose="02000506000000020004" pitchFamily="2" charset="0"/>
                <a:ea typeface="ＭＳ Ｐゴシック" panose="020B0600070205080204" pitchFamily="50" charset="-128"/>
              </a:rPr>
              <a:t>11           1         0             0           0 -0.6324555  0.5345225 -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3.162278e</a:t>
            </a:r>
            <a:r>
              <a:rPr kumimoji="1" lang="en-US" altLang="ja-JP" sz="1000" dirty="0">
                <a:solidFill>
                  <a:schemeClr val="bg1"/>
                </a:solidFill>
                <a:latin typeface="EYInterstate Light" panose="02000506000000020004" pitchFamily="2" charset="0"/>
                <a:ea typeface="ＭＳ Ｐゴシック" panose="020B0600070205080204" pitchFamily="50" charset="-128"/>
              </a:rPr>
              <a:t>-01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0.1195229</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2"/>
            </a:pP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     </a:t>
            </a:r>
            <a:r>
              <a:rPr kumimoji="1" lang="en-US" altLang="ja-JP" sz="1000" dirty="0">
                <a:solidFill>
                  <a:schemeClr val="bg1"/>
                </a:solidFill>
                <a:latin typeface="EYInterstate Light" panose="02000506000000020004" pitchFamily="2" charset="0"/>
                <a:ea typeface="ＭＳ Ｐゴシック" panose="020B0600070205080204" pitchFamily="50" charset="-128"/>
              </a:rPr>
              <a:t>13           0         1             0           0 -0.3162278 -0.2672612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6.324555e</a:t>
            </a:r>
            <a:r>
              <a:rPr kumimoji="1" lang="en-US" altLang="ja-JP" sz="1000" dirty="0">
                <a:solidFill>
                  <a:schemeClr val="bg1"/>
                </a:solidFill>
                <a:latin typeface="EYInterstate Light" panose="02000506000000020004" pitchFamily="2" charset="0"/>
                <a:ea typeface="ＭＳ Ｐゴシック" panose="020B0600070205080204" pitchFamily="50" charset="-128"/>
              </a:rPr>
              <a:t>-01 -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0.4780914</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3"/>
            </a:pP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     </a:t>
            </a:r>
            <a:r>
              <a:rPr kumimoji="1" lang="en-US" altLang="ja-JP" sz="1000" dirty="0">
                <a:solidFill>
                  <a:schemeClr val="bg1"/>
                </a:solidFill>
                <a:latin typeface="EYInterstate Light" panose="02000506000000020004" pitchFamily="2" charset="0"/>
                <a:ea typeface="ＭＳ Ｐゴシック" panose="020B0600070205080204" pitchFamily="50" charset="-128"/>
              </a:rPr>
              <a:t>20           0         0             1           0  0.0000000 -0.5345225 -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4.095972e</a:t>
            </a:r>
            <a:r>
              <a:rPr kumimoji="1" lang="en-US" altLang="ja-JP" sz="1000" dirty="0">
                <a:solidFill>
                  <a:schemeClr val="bg1"/>
                </a:solidFill>
                <a:latin typeface="EYInterstate Light" panose="02000506000000020004" pitchFamily="2" charset="0"/>
                <a:ea typeface="ＭＳ Ｐゴシック" panose="020B0600070205080204" pitchFamily="50" charset="-128"/>
              </a:rPr>
              <a:t>-16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0.7171372</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4"/>
            </a:pP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     </a:t>
            </a:r>
            <a:r>
              <a:rPr kumimoji="1" lang="en-US" altLang="ja-JP" sz="1000" dirty="0">
                <a:solidFill>
                  <a:schemeClr val="bg1"/>
                </a:solidFill>
                <a:latin typeface="EYInterstate Light" panose="02000506000000020004" pitchFamily="2" charset="0"/>
                <a:ea typeface="ＭＳ Ｐゴシック" panose="020B0600070205080204" pitchFamily="50" charset="-128"/>
              </a:rPr>
              <a:t>16           0         0             0           1  0.3162278 -0.2672612 -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6.324555e</a:t>
            </a:r>
            <a:r>
              <a:rPr kumimoji="1" lang="en-US" altLang="ja-JP" sz="1000" dirty="0">
                <a:solidFill>
                  <a:schemeClr val="bg1"/>
                </a:solidFill>
                <a:latin typeface="EYInterstate Light" panose="02000506000000020004" pitchFamily="2" charset="0"/>
                <a:ea typeface="ＭＳ Ｐゴシック" panose="020B0600070205080204" pitchFamily="50" charset="-128"/>
              </a:rPr>
              <a:t>-01 -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0.4780914</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5"/>
            </a:pP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     </a:t>
            </a:r>
            <a:r>
              <a:rPr kumimoji="1" lang="en-US" altLang="ja-JP" sz="1000" dirty="0">
                <a:solidFill>
                  <a:schemeClr val="bg1"/>
                </a:solidFill>
                <a:latin typeface="EYInterstate Light" panose="02000506000000020004" pitchFamily="2" charset="0"/>
                <a:ea typeface="ＭＳ Ｐゴシック" panose="020B0600070205080204" pitchFamily="50" charset="-128"/>
              </a:rPr>
              <a:t>15           1         0             0           0  0.6324555  0.5345225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3.162278e</a:t>
            </a:r>
            <a:r>
              <a:rPr kumimoji="1" lang="en-US" altLang="ja-JP" sz="1000" dirty="0">
                <a:solidFill>
                  <a:schemeClr val="bg1"/>
                </a:solidFill>
                <a:latin typeface="EYInterstate Light" panose="02000506000000020004" pitchFamily="2" charset="0"/>
                <a:ea typeface="ＭＳ Ｐゴシック" panose="020B0600070205080204" pitchFamily="50" charset="-128"/>
              </a:rPr>
              <a:t>-01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0.1195229</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6"/>
            </a:pP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     </a:t>
            </a:r>
            <a:r>
              <a:rPr kumimoji="1" lang="en-US" altLang="ja-JP" sz="1000" dirty="0">
                <a:solidFill>
                  <a:schemeClr val="bg1"/>
                </a:solidFill>
                <a:latin typeface="EYInterstate Light" panose="02000506000000020004" pitchFamily="2" charset="0"/>
                <a:ea typeface="ＭＳ Ｐゴシック" panose="020B0600070205080204" pitchFamily="50" charset="-128"/>
              </a:rPr>
              <a:t>19           0         1             0           0 -0.6324555  0.5345225 -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3.162278e</a:t>
            </a:r>
            <a:r>
              <a:rPr kumimoji="1" lang="en-US" altLang="ja-JP" sz="1000" dirty="0">
                <a:solidFill>
                  <a:schemeClr val="bg1"/>
                </a:solidFill>
                <a:latin typeface="EYInterstate Light" panose="02000506000000020004" pitchFamily="2" charset="0"/>
                <a:ea typeface="ＭＳ Ｐゴシック" panose="020B0600070205080204" pitchFamily="50" charset="-128"/>
              </a:rPr>
              <a:t>-01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0.1195229</a:t>
            </a:r>
          </a:p>
          <a:p>
            <a:endParaRPr kumimoji="1" lang="en-US" altLang="ja-JP" sz="10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000" dirty="0" err="1" smtClean="0">
                <a:solidFill>
                  <a:srgbClr val="2C973E"/>
                </a:solidFill>
                <a:latin typeface="EYInterstate Light" panose="02000506000000020004" pitchFamily="2" charset="0"/>
                <a:ea typeface="ＭＳ Ｐゴシック" panose="020B0600070205080204" pitchFamily="50" charset="-128"/>
              </a:rPr>
              <a:t>acs</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に対して適切に</a:t>
            </a:r>
            <a:r>
              <a:rPr kumimoji="1" lang="en-US" altLang="ja-JP" sz="1000" dirty="0" err="1" smtClean="0">
                <a:solidFill>
                  <a:srgbClr val="2C973E"/>
                </a:solidFill>
                <a:latin typeface="EYInterstate Light" panose="02000506000000020004" pitchFamily="2" charset="0"/>
                <a:ea typeface="ＭＳ Ｐゴシック" panose="020B0600070205080204" pitchFamily="50" charset="-128"/>
              </a:rPr>
              <a:t>build.x</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を使用すれば</a:t>
            </a:r>
            <a:r>
              <a:rPr kumimoji="1" lang="en-US" altLang="ja-JP" sz="1000" dirty="0" err="1" smtClean="0">
                <a:solidFill>
                  <a:srgbClr val="2C973E"/>
                </a:solidFill>
                <a:latin typeface="EYInterstate Light" panose="02000506000000020004" pitchFamily="2" charset="0"/>
                <a:ea typeface="ＭＳ Ｐゴシック" panose="020B0600070205080204" pitchFamily="50" charset="-128"/>
              </a:rPr>
              <a:t>glmnet</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の入力に使う予測因子行列が作成できる</a:t>
            </a:r>
            <a:endParaRPr kumimoji="1" lang="en-US" altLang="ja-JP" sz="10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Matrix</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を作成するために</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formula</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を使用してモデルを記述する</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 </a:t>
            </a: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000" dirty="0" smtClean="0">
              <a:solidFill>
                <a:srgbClr val="2C973E"/>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034151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09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21.3</a:t>
            </a:r>
            <a:r>
              <a:rPr lang="ja-JP" altLang="en-US" dirty="0" smtClean="0"/>
              <a:t> 時系列モデルと自己相関</a:t>
            </a:r>
            <a:r>
              <a:rPr lang="en-US" altLang="ja-JP" dirty="0"/>
              <a:t/>
            </a:r>
            <a:br>
              <a:rPr lang="en-US" altLang="ja-JP" dirty="0"/>
            </a:br>
            <a:r>
              <a:rPr lang="en-US" altLang="ja-JP" sz="2000" dirty="0" smtClean="0"/>
              <a:t>GARCH</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21.3 GARCH</a:t>
            </a:r>
          </a:p>
          <a:p>
            <a:pPr lvl="1"/>
            <a:endParaRPr lang="en-US" altLang="ja-JP" dirty="0" smtClean="0"/>
          </a:p>
        </p:txBody>
      </p:sp>
      <p:sp>
        <p:nvSpPr>
          <p:cNvPr id="4" name="正方形/長方形 3"/>
          <p:cNvSpPr/>
          <p:nvPr/>
        </p:nvSpPr>
        <p:spPr>
          <a:xfrm>
            <a:off x="827088" y="1503635"/>
            <a:ext cx="7862887" cy="46209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GARCH</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plot data</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chartSeries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addBBands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addMACD</a:t>
            </a:r>
            <a:r>
              <a:rPr kumimoji="1" lang="en-US" altLang="ja-JP" sz="1100" dirty="0">
                <a:solidFill>
                  <a:schemeClr val="bg1"/>
                </a:solidFill>
                <a:latin typeface="EYInterstate Light" panose="02000506000000020004" pitchFamily="2" charset="0"/>
                <a:ea typeface="ＭＳ Ｐゴシック" panose="020B0600070205080204" pitchFamily="50" charset="-128"/>
              </a:rPr>
              <a:t>(32,50,12)</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終値</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(Closing Price)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に興味があるので、このデータのみを</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保持する変数を作成する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attClose</a:t>
            </a:r>
            <a:r>
              <a:rPr kumimoji="1" lang="en-US" altLang="ja-JP" sz="1100" dirty="0">
                <a:solidFill>
                  <a:schemeClr val="bg1"/>
                </a:solidFill>
                <a:latin typeface="EYInterstate Light" panose="02000506000000020004" pitchFamily="2" charset="0"/>
                <a:ea typeface="ＭＳ Ｐゴシック" panose="020B0600070205080204" pitchFamily="50" charset="-128"/>
              </a:rPr>
              <a:t> &lt;-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att$T.Close</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class(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attClose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xts</a:t>
            </a:r>
            <a:r>
              <a:rPr kumimoji="1" lang="en-US" altLang="ja-JP" sz="1100" dirty="0">
                <a:solidFill>
                  <a:schemeClr val="bg1"/>
                </a:solidFill>
                <a:latin typeface="EYInterstate Light" panose="02000506000000020004" pitchFamily="2" charset="0"/>
                <a:ea typeface="ＭＳ Ｐゴシック" panose="020B0600070205080204" pitchFamily="50" charset="-128"/>
              </a:rPr>
              <a:t>" "zoo"</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head(</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attClose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T.Close</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2007-01-03   34.95</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2007-01-04   34.50</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2007-01-05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33.96</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できるだけ幅広く</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GARCH</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モデルを適用できるように考えられれているパッケージは、</a:t>
            </a:r>
            <a:r>
              <a:rPr kumimoji="1" lang="en-US" altLang="ja-JP" sz="1100" b="1" u="sng" dirty="0" err="1" smtClean="0">
                <a:solidFill>
                  <a:schemeClr val="bg1"/>
                </a:solidFill>
                <a:latin typeface="EYInterstate Light" panose="02000506000000020004" pitchFamily="2" charset="0"/>
                <a:ea typeface="ＭＳ Ｐゴシック" panose="020B0600070205080204" pitchFamily="50" charset="-128"/>
              </a:rPr>
              <a:t>rugarch</a:t>
            </a:r>
            <a:endParaRPr kumimoji="1" lang="en-US" altLang="ja-JP" sz="1100" b="1" u="sng"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a:solidFill>
                  <a:schemeClr val="bg1"/>
                </a:solidFill>
                <a:latin typeface="EYInterstate Light" panose="02000506000000020004" pitchFamily="2" charset="0"/>
                <a:ea typeface="ＭＳ Ｐゴシック" panose="020B0600070205080204" pitchFamily="50" charset="-128"/>
              </a:rPr>
              <a:t>他</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にも</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tseries</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fGarch</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と</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bayseGARCH</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があるが、ここでは</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rugarch</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に焦点を当てる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一般的に、</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GARCH(1,1)</a:t>
            </a:r>
            <a:r>
              <a:rPr kumimoji="1" lang="ja-JP" altLang="en-US" sz="1100" dirty="0">
                <a:solidFill>
                  <a:schemeClr val="bg1"/>
                </a:solidFill>
                <a:latin typeface="EYInterstate Light" panose="02000506000000020004" pitchFamily="2" charset="0"/>
                <a:ea typeface="ＭＳ Ｐゴシック" panose="020B0600070205080204" pitchFamily="50" charset="-128"/>
              </a:rPr>
              <a:t>は</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データにモデルを適用させる</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よぬ</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十分で、最初のステップで</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ugarchspec</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を用いて、モデルの仕様を準備する。</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GARCH(1,1)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としてモデル化する変動を特定して、平均値は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ARIMA(1,1)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でモデル化する。イノベーション分布（ノイズの分布）を特定するのに</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分布（</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distribution.model</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std</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）を利用する。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6" name="図 5"/>
          <p:cNvPicPr>
            <a:picLocks noChangeAspect="1"/>
          </p:cNvPicPr>
          <p:nvPr/>
        </p:nvPicPr>
        <p:blipFill>
          <a:blip r:embed="rId6"/>
          <a:stretch>
            <a:fillRect/>
          </a:stretch>
        </p:blipFill>
        <p:spPr>
          <a:xfrm>
            <a:off x="4525755" y="1725008"/>
            <a:ext cx="3985658" cy="2342025"/>
          </a:xfrm>
          <a:prstGeom prst="rect">
            <a:avLst/>
          </a:prstGeom>
        </p:spPr>
      </p:pic>
    </p:spTree>
    <p:extLst>
      <p:ext uri="{BB962C8B-B14F-4D97-AF65-F5344CB8AC3E}">
        <p14:creationId xmlns:p14="http://schemas.microsoft.com/office/powerpoint/2010/main" val="6180259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121"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21.3</a:t>
            </a:r>
            <a:r>
              <a:rPr lang="ja-JP" altLang="en-US" dirty="0" smtClean="0"/>
              <a:t> 時系列モデルと自己相関</a:t>
            </a:r>
            <a:r>
              <a:rPr lang="en-US" altLang="ja-JP" dirty="0"/>
              <a:t/>
            </a:r>
            <a:br>
              <a:rPr lang="en-US" altLang="ja-JP" dirty="0"/>
            </a:br>
            <a:r>
              <a:rPr lang="en-US" altLang="ja-JP" sz="2000" dirty="0" smtClean="0"/>
              <a:t>GARCH</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21.3 GARCH</a:t>
            </a:r>
          </a:p>
          <a:p>
            <a:pPr lvl="1"/>
            <a:endParaRPr lang="en-US" altLang="ja-JP" dirty="0" smtClean="0"/>
          </a:p>
        </p:txBody>
      </p:sp>
      <p:sp>
        <p:nvSpPr>
          <p:cNvPr id="4" name="正方形/長方形 3"/>
          <p:cNvSpPr/>
          <p:nvPr/>
        </p:nvSpPr>
        <p:spPr>
          <a:xfrm>
            <a:off x="827088" y="1503635"/>
            <a:ext cx="7862887" cy="46209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GARCH</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rugarch</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モデルの適用</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install.packages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rugarch</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rugarch</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attSpec</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ugarchspec</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variance.model</a:t>
            </a:r>
            <a:r>
              <a:rPr kumimoji="1" lang="en-US" altLang="ja-JP" sz="1100" dirty="0">
                <a:solidFill>
                  <a:schemeClr val="bg1"/>
                </a:solidFill>
                <a:latin typeface="EYInterstate Light" panose="02000506000000020004" pitchFamily="2" charset="0"/>
                <a:ea typeface="ＭＳ Ｐゴシック" panose="020B0600070205080204" pitchFamily="50" charset="-128"/>
              </a:rPr>
              <a:t>=list(model="</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sGARCH</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garchOrder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=c(1,1)),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mean.model</a:t>
            </a:r>
            <a:r>
              <a:rPr kumimoji="1" lang="en-US" altLang="ja-JP" sz="1100" dirty="0">
                <a:solidFill>
                  <a:schemeClr val="bg1"/>
                </a:solidFill>
                <a:latin typeface="EYInterstate Light" panose="02000506000000020004" pitchFamily="2" charset="0"/>
                <a:ea typeface="ＭＳ Ｐゴシック" panose="020B0600070205080204" pitchFamily="50" charset="-128"/>
              </a:rPr>
              <a:t>=list(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armaOrder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=c(1,1)),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distribution.model</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std</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次のステップでは、</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ugarchfit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を使ってモデルを適用させる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attGarch</a:t>
            </a:r>
            <a:r>
              <a:rPr kumimoji="1" lang="en-US" altLang="ja-JP" sz="1100" dirty="0">
                <a:solidFill>
                  <a:schemeClr val="bg1"/>
                </a:solidFill>
                <a:latin typeface="EYInterstate Light" panose="02000506000000020004" pitchFamily="2" charset="0"/>
                <a:ea typeface="ＭＳ Ｐゴシック" panose="020B0600070205080204" pitchFamily="50" charset="-128"/>
              </a:rPr>
              <a:t> &lt;-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ugarchfit</a:t>
            </a:r>
            <a:r>
              <a:rPr kumimoji="1" lang="en-US" altLang="ja-JP" sz="1100" dirty="0">
                <a:solidFill>
                  <a:schemeClr val="bg1"/>
                </a:solidFill>
                <a:latin typeface="EYInterstate Light" panose="02000506000000020004" pitchFamily="2" charset="0"/>
                <a:ea typeface="ＭＳ Ｐゴシック" panose="020B0600070205080204" pitchFamily="50" charset="-128"/>
              </a:rPr>
              <a:t>(spec=</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attSpec,data</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attClose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・モデルをプリントすると、係数、標準偏差、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AIC</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BIC</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を含んだ情報が</a:t>
            </a:r>
            <a:r>
              <a:rPr kumimoji="1" lang="ja-JP" altLang="en-US" sz="1100" dirty="0">
                <a:solidFill>
                  <a:schemeClr val="bg1"/>
                </a:solidFill>
                <a:latin typeface="EYInterstate Light" panose="02000506000000020004" pitchFamily="2" charset="0"/>
                <a:ea typeface="ＭＳ Ｐゴシック" panose="020B0600070205080204" pitchFamily="50" charset="-128"/>
              </a:rPr>
              <a:t>出力</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・残差、検定、</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AIC</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BIC</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のほとんどがモデルが適合しているかの指標</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attGarch</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GARCH Model Fit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Conditional Variance Dynamics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GARCH Model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sGARCH</a:t>
            </a:r>
            <a:r>
              <a:rPr kumimoji="1" lang="en-US" altLang="ja-JP" sz="1100" dirty="0">
                <a:solidFill>
                  <a:schemeClr val="bg1"/>
                </a:solidFill>
                <a:latin typeface="EYInterstate Light" panose="02000506000000020004" pitchFamily="2" charset="0"/>
                <a:ea typeface="ＭＳ Ｐゴシック" panose="020B0600070205080204" pitchFamily="50" charset="-128"/>
              </a:rPr>
              <a:t>(1,1)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Mean Model	: ARFIMA(1,0,1)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Distribution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std</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
        <p:nvSpPr>
          <p:cNvPr id="5" name="正方形/長方形 4"/>
          <p:cNvSpPr/>
          <p:nvPr/>
        </p:nvSpPr>
        <p:spPr>
          <a:xfrm>
            <a:off x="5056495" y="1503635"/>
            <a:ext cx="4572000" cy="4662815"/>
          </a:xfrm>
          <a:prstGeom prst="rect">
            <a:avLst/>
          </a:prstGeom>
        </p:spPr>
        <p:txBody>
          <a:bodyPr>
            <a:spAutoFit/>
          </a:bodyPr>
          <a:lstStyle/>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Optimal Parameters</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Estimate  Std. Error    t value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100" dirty="0">
                <a:solidFill>
                  <a:schemeClr val="bg1"/>
                </a:solidFill>
                <a:latin typeface="EYInterstate Light" panose="02000506000000020004" pitchFamily="2" charset="0"/>
                <a:ea typeface="ＭＳ Ｐゴシック" panose="020B0600070205080204" pitchFamily="50" charset="-128"/>
              </a:rPr>
              <a:t>(&gt;|t|)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mu     35.014208    0.330639 105.898607 0.000000</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ar1</a:t>
            </a:r>
            <a:r>
              <a:rPr kumimoji="1" lang="en-US" altLang="ja-JP" sz="1100" dirty="0">
                <a:solidFill>
                  <a:schemeClr val="bg1"/>
                </a:solidFill>
                <a:latin typeface="EYInterstate Light" panose="02000506000000020004" pitchFamily="2" charset="0"/>
                <a:ea typeface="ＭＳ Ｐゴシック" panose="020B0600070205080204" pitchFamily="50" charset="-128"/>
              </a:rPr>
              <a:t>     0.996994    0.001186 840.476267 0.000000</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ma1</a:t>
            </a:r>
            <a:r>
              <a:rPr kumimoji="1" lang="en-US" altLang="ja-JP" sz="1100" dirty="0">
                <a:solidFill>
                  <a:schemeClr val="bg1"/>
                </a:solidFill>
                <a:latin typeface="EYInterstate Light" panose="02000506000000020004" pitchFamily="2" charset="0"/>
                <a:ea typeface="ＭＳ Ｐゴシック" panose="020B0600070205080204" pitchFamily="50" charset="-128"/>
              </a:rPr>
              <a:t>     0.000349    0.019325   0.018054 0.985596</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omega   0.001549    0.000674   2.298767 0.021518</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alpha1</a:t>
            </a:r>
            <a:r>
              <a:rPr kumimoji="1" lang="en-US" altLang="ja-JP" sz="1100" dirty="0">
                <a:solidFill>
                  <a:schemeClr val="bg1"/>
                </a:solidFill>
                <a:latin typeface="EYInterstate Light" panose="02000506000000020004" pitchFamily="2" charset="0"/>
                <a:ea typeface="ＭＳ Ｐゴシック" panose="020B0600070205080204" pitchFamily="50" charset="-128"/>
              </a:rPr>
              <a:t>  0.049403    0.011235   4.397226 0.000011</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beta1</a:t>
            </a:r>
            <a:r>
              <a:rPr kumimoji="1" lang="en-US" altLang="ja-JP" sz="1100" dirty="0">
                <a:solidFill>
                  <a:schemeClr val="bg1"/>
                </a:solidFill>
                <a:latin typeface="EYInterstate Light" panose="02000506000000020004" pitchFamily="2" charset="0"/>
                <a:ea typeface="ＭＳ Ｐゴシック" panose="020B0600070205080204" pitchFamily="50" charset="-128"/>
              </a:rPr>
              <a:t>   0.942514    0.013353  70.582594 0.000000</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shape   5.845305    0.625257   9.348641 0.000000</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Robust Standard Errors:</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Estimate  Std. Error    t value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100" dirty="0">
                <a:solidFill>
                  <a:schemeClr val="bg1"/>
                </a:solidFill>
                <a:latin typeface="EYInterstate Light" panose="02000506000000020004" pitchFamily="2" charset="0"/>
                <a:ea typeface="ＭＳ Ｐゴシック" panose="020B0600070205080204" pitchFamily="50" charset="-128"/>
              </a:rPr>
              <a:t>(&gt;|t|)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mu     35.014208    0.085154 411.187785 0.000000</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ar1</a:t>
            </a:r>
            <a:r>
              <a:rPr kumimoji="1" lang="en-US" altLang="ja-JP" sz="1100" dirty="0">
                <a:solidFill>
                  <a:schemeClr val="bg1"/>
                </a:solidFill>
                <a:latin typeface="EYInterstate Light" panose="02000506000000020004" pitchFamily="2" charset="0"/>
                <a:ea typeface="ＭＳ Ｐゴシック" panose="020B0600070205080204" pitchFamily="50" charset="-128"/>
              </a:rPr>
              <a:t>     0.996994    0.001107 900.919131 0.000000</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ma1</a:t>
            </a:r>
            <a:r>
              <a:rPr kumimoji="1" lang="en-US" altLang="ja-JP" sz="1100" dirty="0">
                <a:solidFill>
                  <a:schemeClr val="bg1"/>
                </a:solidFill>
                <a:latin typeface="EYInterstate Light" panose="02000506000000020004" pitchFamily="2" charset="0"/>
                <a:ea typeface="ＭＳ Ｐゴシック" panose="020B0600070205080204" pitchFamily="50" charset="-128"/>
              </a:rPr>
              <a:t>     0.000349    0.020266   0.017216 0.986264</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omega   0.001549    0.000911   1.699791 0.089170</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alpha1</a:t>
            </a:r>
            <a:r>
              <a:rPr kumimoji="1" lang="en-US" altLang="ja-JP" sz="1100" dirty="0">
                <a:solidFill>
                  <a:schemeClr val="bg1"/>
                </a:solidFill>
                <a:latin typeface="EYInterstate Light" panose="02000506000000020004" pitchFamily="2" charset="0"/>
                <a:ea typeface="ＭＳ Ｐゴシック" panose="020B0600070205080204" pitchFamily="50" charset="-128"/>
              </a:rPr>
              <a:t>  0.049403    0.017205   2.871344 0.004087</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beta1</a:t>
            </a:r>
            <a:r>
              <a:rPr kumimoji="1" lang="en-US" altLang="ja-JP" sz="1100" dirty="0">
                <a:solidFill>
                  <a:schemeClr val="bg1"/>
                </a:solidFill>
                <a:latin typeface="EYInterstate Light" panose="02000506000000020004" pitchFamily="2" charset="0"/>
                <a:ea typeface="ＭＳ Ｐゴシック" panose="020B0600070205080204" pitchFamily="50" charset="-128"/>
              </a:rPr>
              <a:t>   0.942514    0.020556  45.852009 0.000000</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shape   5.845305    0.641873   9.106632 0.000000</a:t>
            </a:r>
          </a:p>
          <a:p>
            <a:pPr>
              <a:buClr>
                <a:schemeClr val="accent2"/>
              </a:buClr>
              <a:buSzPct val="70000"/>
            </a:pP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LogLikelihood</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a:solidFill>
                  <a:schemeClr val="bg1"/>
                </a:solidFill>
                <a:latin typeface="EYInterstate Light" panose="02000506000000020004" pitchFamily="2" charset="0"/>
                <a:ea typeface="ＭＳ Ｐゴシック" panose="020B0600070205080204" pitchFamily="50" charset="-128"/>
              </a:rPr>
              <a:t>: -1185.829 </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Information Criteria</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Akaike</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a:solidFill>
                  <a:schemeClr val="bg1"/>
                </a:solidFill>
                <a:latin typeface="EYInterstate Light" panose="02000506000000020004" pitchFamily="2" charset="0"/>
                <a:ea typeface="ＭＳ Ｐゴシック" panose="020B0600070205080204" pitchFamily="50" charset="-128"/>
              </a:rPr>
              <a:t>0.86751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Bayes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0.88258</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4150011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142"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21.3</a:t>
            </a:r>
            <a:r>
              <a:rPr lang="ja-JP" altLang="en-US" dirty="0" smtClean="0"/>
              <a:t> 時系列モデルと自己相関</a:t>
            </a:r>
            <a:r>
              <a:rPr lang="en-US" altLang="ja-JP" dirty="0"/>
              <a:t/>
            </a:r>
            <a:br>
              <a:rPr lang="en-US" altLang="ja-JP" dirty="0"/>
            </a:br>
            <a:r>
              <a:rPr lang="en-US" altLang="ja-JP" sz="2000" dirty="0" smtClean="0"/>
              <a:t>GARCH</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21.3 GARCH</a:t>
            </a:r>
          </a:p>
          <a:p>
            <a:pPr lvl="1"/>
            <a:endParaRPr lang="en-US" altLang="ja-JP" dirty="0" smtClean="0"/>
          </a:p>
        </p:txBody>
      </p:sp>
      <p:sp>
        <p:nvSpPr>
          <p:cNvPr id="4" name="正方形/長方形 3"/>
          <p:cNvSpPr/>
          <p:nvPr/>
        </p:nvSpPr>
        <p:spPr>
          <a:xfrm>
            <a:off x="827088" y="1503635"/>
            <a:ext cx="7862887" cy="46209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GARCH</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attGarch</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は、</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S4</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オブジェクトでアクセスできる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スロットフィットは、リストであり、</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で要素にアクセスができる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attGarch@fit$residuals,type</a:t>
            </a:r>
            <a:r>
              <a:rPr kumimoji="1" lang="en-US" altLang="ja-JP" sz="1100" dirty="0">
                <a:solidFill>
                  <a:schemeClr val="bg1"/>
                </a:solidFill>
                <a:latin typeface="EYInterstate Light" panose="02000506000000020004" pitchFamily="2" charset="0"/>
                <a:ea typeface="ＭＳ Ｐゴシック" panose="020B0600070205080204" pitchFamily="50" charset="-128"/>
              </a:rPr>
              <a:t>="l")</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attGarch</a:t>
            </a:r>
            <a:r>
              <a:rPr kumimoji="1" lang="en-US" altLang="ja-JP" sz="1100" dirty="0">
                <a:solidFill>
                  <a:schemeClr val="bg1"/>
                </a:solidFill>
                <a:latin typeface="EYInterstate Light" panose="02000506000000020004" pitchFamily="2" charset="0"/>
                <a:ea typeface="ＭＳ Ｐゴシック" panose="020B0600070205080204" pitchFamily="50" charset="-128"/>
              </a:rPr>
              <a:t>, which=10)</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・このモデルの質を判断するには、変動部分を</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GARCH(1,1)</a:t>
            </a: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で記述したまま、平均のモデリング</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(ARMA</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部分）だけを少し</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変更したモデルを作り、それぞれの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AIC</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を比較する必要がある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ARMA(1,1)</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attSpec1</a:t>
            </a:r>
            <a:r>
              <a:rPr kumimoji="1" lang="en-US" altLang="ja-JP" sz="1100" dirty="0">
                <a:solidFill>
                  <a:schemeClr val="bg1"/>
                </a:solidFill>
                <a:latin typeface="EYInterstate Light" panose="02000506000000020004" pitchFamily="2" charset="0"/>
                <a:ea typeface="ＭＳ Ｐゴシック" panose="020B0600070205080204" pitchFamily="50" charset="-128"/>
              </a:rPr>
              <a:t> &lt;-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ugarchspec</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variance.model</a:t>
            </a:r>
            <a:r>
              <a:rPr kumimoji="1" lang="en-US" altLang="ja-JP" sz="1100" dirty="0">
                <a:solidFill>
                  <a:schemeClr val="bg1"/>
                </a:solidFill>
                <a:latin typeface="EYInterstate Light" panose="02000506000000020004" pitchFamily="2" charset="0"/>
                <a:ea typeface="ＭＳ Ｐゴシック" panose="020B0600070205080204" pitchFamily="50" charset="-128"/>
              </a:rPr>
              <a:t>=list(model="</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sGARCH</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garchOrder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=c(1,1)),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mean.model</a:t>
            </a:r>
            <a:r>
              <a:rPr kumimoji="1" lang="en-US" altLang="ja-JP" sz="1100" dirty="0">
                <a:solidFill>
                  <a:schemeClr val="bg1"/>
                </a:solidFill>
                <a:latin typeface="EYInterstate Light" panose="02000506000000020004" pitchFamily="2" charset="0"/>
                <a:ea typeface="ＭＳ Ｐゴシック" panose="020B0600070205080204" pitchFamily="50" charset="-128"/>
              </a:rPr>
              <a:t>=list(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armaOrder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=c(1,1)),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distribution.model</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std</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a:solidFill>
                  <a:schemeClr val="bg1"/>
                </a:solidFill>
                <a:latin typeface="EYInterstate Light" panose="02000506000000020004" pitchFamily="2" charset="0"/>
                <a:ea typeface="ＭＳ Ｐゴシック" panose="020B0600070205080204" pitchFamily="50" charset="-128"/>
              </a:rPr>
              <a:t>ARMA(0,0)</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attSpec2</a:t>
            </a:r>
            <a:r>
              <a:rPr kumimoji="1" lang="en-US" altLang="ja-JP" sz="1100" dirty="0">
                <a:solidFill>
                  <a:schemeClr val="bg1"/>
                </a:solidFill>
                <a:latin typeface="EYInterstate Light" panose="02000506000000020004" pitchFamily="2" charset="0"/>
                <a:ea typeface="ＭＳ Ｐゴシック" panose="020B0600070205080204" pitchFamily="50" charset="-128"/>
              </a:rPr>
              <a:t> &lt;-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ugarchspec</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variance.model</a:t>
            </a:r>
            <a:r>
              <a:rPr kumimoji="1" lang="en-US" altLang="ja-JP" sz="1100" dirty="0">
                <a:solidFill>
                  <a:schemeClr val="bg1"/>
                </a:solidFill>
                <a:latin typeface="EYInterstate Light" panose="02000506000000020004" pitchFamily="2" charset="0"/>
                <a:ea typeface="ＭＳ Ｐゴシック" panose="020B0600070205080204" pitchFamily="50" charset="-128"/>
              </a:rPr>
              <a:t>=list(model="</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sGARCH</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garchOrder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=c(1,1)),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mean.model</a:t>
            </a:r>
            <a:r>
              <a:rPr kumimoji="1" lang="en-US" altLang="ja-JP" sz="1100" dirty="0">
                <a:solidFill>
                  <a:schemeClr val="bg1"/>
                </a:solidFill>
                <a:latin typeface="EYInterstate Light" panose="02000506000000020004" pitchFamily="2" charset="0"/>
                <a:ea typeface="ＭＳ Ｐゴシック" panose="020B0600070205080204" pitchFamily="50" charset="-128"/>
              </a:rPr>
              <a:t>=list(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armaOrder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=c(0,0)),</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distribution.model</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std</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ARMA(0,2)</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attSpec3</a:t>
            </a:r>
            <a:r>
              <a:rPr kumimoji="1" lang="en-US" altLang="ja-JP" sz="1100" dirty="0">
                <a:solidFill>
                  <a:schemeClr val="bg1"/>
                </a:solidFill>
                <a:latin typeface="EYInterstate Light" panose="02000506000000020004" pitchFamily="2" charset="0"/>
                <a:ea typeface="ＭＳ Ｐゴシック" panose="020B0600070205080204" pitchFamily="50" charset="-128"/>
              </a:rPr>
              <a:t> &lt;-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ugarchspec</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variance.model</a:t>
            </a:r>
            <a:r>
              <a:rPr kumimoji="1" lang="en-US" altLang="ja-JP" sz="1100" dirty="0">
                <a:solidFill>
                  <a:schemeClr val="bg1"/>
                </a:solidFill>
                <a:latin typeface="EYInterstate Light" panose="02000506000000020004" pitchFamily="2" charset="0"/>
                <a:ea typeface="ＭＳ Ｐゴシック" panose="020B0600070205080204" pitchFamily="50" charset="-128"/>
              </a:rPr>
              <a:t>=list(model="</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sGARCH</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garchOrder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=c(1,1)),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mean.model</a:t>
            </a:r>
            <a:r>
              <a:rPr kumimoji="1" lang="en-US" altLang="ja-JP" sz="1100" dirty="0">
                <a:solidFill>
                  <a:schemeClr val="bg1"/>
                </a:solidFill>
                <a:latin typeface="EYInterstate Light" panose="02000506000000020004" pitchFamily="2" charset="0"/>
                <a:ea typeface="ＭＳ Ｐゴシック" panose="020B0600070205080204" pitchFamily="50" charset="-128"/>
              </a:rPr>
              <a:t>=list(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armaOrder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=c(0,2)),</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distribution.model</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std</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6" name="図 5"/>
          <p:cNvPicPr>
            <a:picLocks noChangeAspect="1"/>
          </p:cNvPicPr>
          <p:nvPr/>
        </p:nvPicPr>
        <p:blipFill>
          <a:blip r:embed="rId6"/>
          <a:stretch>
            <a:fillRect/>
          </a:stretch>
        </p:blipFill>
        <p:spPr>
          <a:xfrm>
            <a:off x="4826951" y="3927351"/>
            <a:ext cx="3739235" cy="2197224"/>
          </a:xfrm>
          <a:prstGeom prst="rect">
            <a:avLst/>
          </a:prstGeom>
        </p:spPr>
      </p:pic>
      <p:pic>
        <p:nvPicPr>
          <p:cNvPr id="7" name="図 6"/>
          <p:cNvPicPr>
            <a:picLocks noChangeAspect="1"/>
          </p:cNvPicPr>
          <p:nvPr/>
        </p:nvPicPr>
        <p:blipFill>
          <a:blip r:embed="rId7"/>
          <a:stretch>
            <a:fillRect/>
          </a:stretch>
        </p:blipFill>
        <p:spPr>
          <a:xfrm>
            <a:off x="4881947" y="1730364"/>
            <a:ext cx="3738831" cy="2196987"/>
          </a:xfrm>
          <a:prstGeom prst="rect">
            <a:avLst/>
          </a:prstGeom>
        </p:spPr>
      </p:pic>
    </p:spTree>
    <p:extLst>
      <p:ext uri="{BB962C8B-B14F-4D97-AF65-F5344CB8AC3E}">
        <p14:creationId xmlns:p14="http://schemas.microsoft.com/office/powerpoint/2010/main" val="3611546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162"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21.3</a:t>
            </a:r>
            <a:r>
              <a:rPr lang="ja-JP" altLang="en-US" dirty="0" smtClean="0"/>
              <a:t> 時系列モデルと自己相関</a:t>
            </a:r>
            <a:r>
              <a:rPr lang="en-US" altLang="ja-JP" dirty="0"/>
              <a:t/>
            </a:r>
            <a:br>
              <a:rPr lang="en-US" altLang="ja-JP" dirty="0"/>
            </a:br>
            <a:r>
              <a:rPr lang="en-US" altLang="ja-JP" sz="2000" dirty="0" smtClean="0"/>
              <a:t>GARCH</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21.3 GARCH</a:t>
            </a:r>
          </a:p>
          <a:p>
            <a:pPr lvl="1"/>
            <a:endParaRPr lang="en-US" altLang="ja-JP" dirty="0" smtClean="0"/>
          </a:p>
          <a:p>
            <a:pPr lvl="1"/>
            <a:endParaRPr lang="en-US" altLang="ja-JP" dirty="0" smtClean="0"/>
          </a:p>
        </p:txBody>
      </p:sp>
      <p:sp>
        <p:nvSpPr>
          <p:cNvPr id="4" name="正方形/長方形 3"/>
          <p:cNvSpPr/>
          <p:nvPr/>
        </p:nvSpPr>
        <p:spPr>
          <a:xfrm>
            <a:off x="827088" y="1503635"/>
            <a:ext cx="7862887" cy="46209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GARCH</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attSpec4</a:t>
            </a:r>
            <a:r>
              <a:rPr kumimoji="1" lang="en-US" altLang="ja-JP" sz="1100" dirty="0">
                <a:solidFill>
                  <a:schemeClr val="bg1"/>
                </a:solidFill>
                <a:latin typeface="EYInterstate Light" panose="02000506000000020004" pitchFamily="2" charset="0"/>
                <a:ea typeface="ＭＳ Ｐゴシック" panose="020B0600070205080204" pitchFamily="50" charset="-128"/>
              </a:rPr>
              <a:t> &lt;-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ugarchspec</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variance.model</a:t>
            </a:r>
            <a:r>
              <a:rPr kumimoji="1" lang="en-US" altLang="ja-JP" sz="1100" dirty="0">
                <a:solidFill>
                  <a:schemeClr val="bg1"/>
                </a:solidFill>
                <a:latin typeface="EYInterstate Light" panose="02000506000000020004" pitchFamily="2" charset="0"/>
                <a:ea typeface="ＭＳ Ｐゴシック" panose="020B0600070205080204" pitchFamily="50" charset="-128"/>
              </a:rPr>
              <a:t>=list(model="</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sGARCH</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garchOrder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=c(1,1)),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mean.model</a:t>
            </a:r>
            <a:r>
              <a:rPr kumimoji="1" lang="en-US" altLang="ja-JP" sz="1100" dirty="0">
                <a:solidFill>
                  <a:schemeClr val="bg1"/>
                </a:solidFill>
                <a:latin typeface="EYInterstate Light" panose="02000506000000020004" pitchFamily="2" charset="0"/>
                <a:ea typeface="ＭＳ Ｐゴシック" panose="020B0600070205080204" pitchFamily="50" charset="-128"/>
              </a:rPr>
              <a:t>=list(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armaOrder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=c(1,2)),</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distribution.model</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std</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attGarch1</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ugarchfit</a:t>
            </a:r>
            <a:r>
              <a:rPr kumimoji="1" lang="en-US" altLang="ja-JP" sz="1100" dirty="0">
                <a:solidFill>
                  <a:schemeClr val="bg1"/>
                </a:solidFill>
                <a:latin typeface="EYInterstate Light" panose="02000506000000020004" pitchFamily="2" charset="0"/>
                <a:ea typeface="ＭＳ Ｐゴシック" panose="020B0600070205080204" pitchFamily="50" charset="-128"/>
              </a:rPr>
              <a:t>(spec=</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attSpec1,data</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attClose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attGarch2</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ugarchfit</a:t>
            </a:r>
            <a:r>
              <a:rPr kumimoji="1" lang="en-US" altLang="ja-JP" sz="1100" dirty="0">
                <a:solidFill>
                  <a:schemeClr val="bg1"/>
                </a:solidFill>
                <a:latin typeface="EYInterstate Light" panose="02000506000000020004" pitchFamily="2" charset="0"/>
                <a:ea typeface="ＭＳ Ｐゴシック" panose="020B0600070205080204" pitchFamily="50" charset="-128"/>
              </a:rPr>
              <a:t>(spec=</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attSpec2,data</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attClose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attGarch3</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ugarchfit</a:t>
            </a:r>
            <a:r>
              <a:rPr kumimoji="1" lang="en-US" altLang="ja-JP" sz="1100" dirty="0">
                <a:solidFill>
                  <a:schemeClr val="bg1"/>
                </a:solidFill>
                <a:latin typeface="EYInterstate Light" panose="02000506000000020004" pitchFamily="2" charset="0"/>
                <a:ea typeface="ＭＳ Ｐゴシック" panose="020B0600070205080204" pitchFamily="50" charset="-128"/>
              </a:rPr>
              <a:t>(spec=</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attSpec3,data</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attClose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attGarch4</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ugarchfit</a:t>
            </a:r>
            <a:r>
              <a:rPr kumimoji="1" lang="en-US" altLang="ja-JP" sz="1100" dirty="0">
                <a:solidFill>
                  <a:schemeClr val="bg1"/>
                </a:solidFill>
                <a:latin typeface="EYInterstate Light" panose="02000506000000020004" pitchFamily="2" charset="0"/>
                <a:ea typeface="ＭＳ Ｐゴシック" panose="020B0600070205080204" pitchFamily="50" charset="-128"/>
              </a:rPr>
              <a:t>(spec=</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attSpec4,data</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attClose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infocriteria</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関数を用いて、各モデルを評価すると</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AIC</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と</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BIC</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その他の指標により、</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番目と</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4</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番目のモデルがベストと分かる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ugarchboot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関数を用いて、</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rucharch</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で作成し</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あ</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オブジェクトを</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a:solidFill>
                  <a:schemeClr val="bg1"/>
                </a:solidFill>
                <a:latin typeface="EYInterstate Light" panose="02000506000000020004" pitchFamily="2" charset="0"/>
                <a:ea typeface="ＭＳ Ｐゴシック" panose="020B0600070205080204" pitchFamily="50" charset="-128"/>
              </a:rPr>
              <a:t>予測</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に活用でき、以下にて可視化もできる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attPred</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ugarchboot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attGarch</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n.ahead</a:t>
            </a:r>
            <a:r>
              <a:rPr kumimoji="1" lang="en-US" altLang="ja-JP" sz="1100" dirty="0">
                <a:solidFill>
                  <a:schemeClr val="bg1"/>
                </a:solidFill>
                <a:latin typeface="EYInterstate Light" panose="02000506000000020004" pitchFamily="2" charset="0"/>
                <a:ea typeface="ＭＳ Ｐゴシック" panose="020B0600070205080204" pitchFamily="50" charset="-128"/>
              </a:rPr>
              <a:t>=50,</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method=c("</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Partial","Full</a:t>
            </a:r>
            <a:r>
              <a:rPr kumimoji="1" lang="en-US" altLang="ja-JP" sz="1100" dirty="0">
                <a:solidFill>
                  <a:schemeClr val="bg1"/>
                </a:solidFill>
                <a:latin typeface="EYInterstate Light" panose="02000506000000020004" pitchFamily="2" charset="0"/>
                <a:ea typeface="ＭＳ Ｐゴシック" panose="020B0600070205080204" pitchFamily="50" charset="-128"/>
              </a:rPr>
              <a:t>")[1])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attPred,which</a:t>
            </a:r>
            <a:r>
              <a:rPr kumimoji="1" lang="en-US" altLang="ja-JP" sz="1100" dirty="0">
                <a:solidFill>
                  <a:schemeClr val="bg1"/>
                </a:solidFill>
                <a:latin typeface="EYInterstate Light" panose="02000506000000020004" pitchFamily="2" charset="0"/>
                <a:ea typeface="ＭＳ Ｐゴシック" panose="020B0600070205080204" pitchFamily="50" charset="-128"/>
              </a:rPr>
              <a:t>=2)</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一方、このデータは株価データであるため、実際の終値よりも</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その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log</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リターンをモデル化する方が良い</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
        <p:nvSpPr>
          <p:cNvPr id="5" name="正方形/長方形 4"/>
          <p:cNvSpPr/>
          <p:nvPr/>
        </p:nvSpPr>
        <p:spPr>
          <a:xfrm>
            <a:off x="5154930" y="1627472"/>
            <a:ext cx="1543050" cy="1569660"/>
          </a:xfrm>
          <a:prstGeom prst="rect">
            <a:avLst/>
          </a:prstGeom>
          <a:ln>
            <a:solidFill>
              <a:schemeClr val="accent1"/>
            </a:solidFill>
          </a:ln>
        </p:spPr>
        <p:txBody>
          <a:bodyPr wrap="square">
            <a:spAutoFit/>
          </a:bodyPr>
          <a:lstStyle/>
          <a:p>
            <a:pPr>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&gt;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infocriteria</a:t>
            </a:r>
            <a:r>
              <a:rPr kumimoji="1" lang="en-US" altLang="ja-JP" sz="800" dirty="0">
                <a:solidFill>
                  <a:schemeClr val="bg1"/>
                </a:solidFill>
                <a:latin typeface="EYInterstate Light" panose="02000506000000020004" pitchFamily="2" charset="0"/>
                <a:ea typeface="ＭＳ Ｐゴシック" panose="020B0600070205080204" pitchFamily="50" charset="-128"/>
              </a:rPr>
              <a:t>(</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attGarch1</a:t>
            </a:r>
            <a:r>
              <a:rPr kumimoji="1" lang="en-US" altLang="ja-JP" sz="8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800" dirty="0" err="1" smtClean="0">
                <a:solidFill>
                  <a:schemeClr val="bg1"/>
                </a:solidFill>
                <a:latin typeface="EYInterstate Light" panose="02000506000000020004" pitchFamily="2" charset="0"/>
                <a:ea typeface="ＭＳ Ｐゴシック" panose="020B0600070205080204" pitchFamily="50" charset="-128"/>
              </a:rPr>
              <a:t>Akaike</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800" dirty="0">
                <a:solidFill>
                  <a:schemeClr val="bg1"/>
                </a:solidFill>
                <a:latin typeface="EYInterstate Light" panose="02000506000000020004" pitchFamily="2" charset="0"/>
                <a:ea typeface="ＭＳ Ｐゴシック" panose="020B0600070205080204" pitchFamily="50" charset="-128"/>
              </a:rPr>
              <a:t>0.8675123</a:t>
            </a:r>
          </a:p>
          <a:p>
            <a:pPr>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Bayes        0.8825797</a:t>
            </a:r>
          </a:p>
          <a:p>
            <a:pPr>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Shibata      0.8674994</a:t>
            </a:r>
          </a:p>
          <a:p>
            <a:pPr>
              <a:buClr>
                <a:schemeClr val="accent2"/>
              </a:buClr>
              <a:buSzPct val="70000"/>
            </a:pPr>
            <a:r>
              <a:rPr kumimoji="1" lang="en-US" altLang="ja-JP" sz="800" dirty="0" err="1">
                <a:solidFill>
                  <a:schemeClr val="bg1"/>
                </a:solidFill>
                <a:latin typeface="EYInterstate Light" panose="02000506000000020004" pitchFamily="2" charset="0"/>
                <a:ea typeface="ＭＳ Ｐゴシック" panose="020B0600070205080204" pitchFamily="50" charset="-128"/>
              </a:rPr>
              <a:t>Hannan</a:t>
            </a:r>
            <a:r>
              <a:rPr kumimoji="1" lang="en-US" altLang="ja-JP" sz="800" dirty="0">
                <a:solidFill>
                  <a:schemeClr val="bg1"/>
                </a:solidFill>
                <a:latin typeface="EYInterstate Light" panose="02000506000000020004" pitchFamily="2" charset="0"/>
                <a:ea typeface="ＭＳ Ｐゴシック" panose="020B0600070205080204" pitchFamily="50" charset="-128"/>
              </a:rPr>
              <a:t>-Quinn 0.8729561</a:t>
            </a:r>
          </a:p>
          <a:p>
            <a:pPr>
              <a:buClr>
                <a:schemeClr val="accent2"/>
              </a:buClr>
              <a:buSzPct val="70000"/>
            </a:pPr>
            <a:endParaRPr kumimoji="1" lang="en-US" altLang="ja-JP" sz="8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infocriteria</a:t>
            </a:r>
            <a:r>
              <a:rPr kumimoji="1" lang="en-US" altLang="ja-JP" sz="800" dirty="0">
                <a:solidFill>
                  <a:schemeClr val="bg1"/>
                </a:solidFill>
                <a:latin typeface="EYInterstate Light" panose="02000506000000020004" pitchFamily="2" charset="0"/>
                <a:ea typeface="ＭＳ Ｐゴシック" panose="020B0600070205080204" pitchFamily="50" charset="-128"/>
              </a:rPr>
              <a:t>(</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attGarch2</a:t>
            </a:r>
            <a:r>
              <a:rPr kumimoji="1" lang="en-US" altLang="ja-JP" sz="8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800" dirty="0" err="1" smtClean="0">
                <a:solidFill>
                  <a:schemeClr val="bg1"/>
                </a:solidFill>
                <a:latin typeface="EYInterstate Light" panose="02000506000000020004" pitchFamily="2" charset="0"/>
                <a:ea typeface="ＭＳ Ｐゴシック" panose="020B0600070205080204" pitchFamily="50" charset="-128"/>
              </a:rPr>
              <a:t>Akaike</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800" dirty="0">
                <a:solidFill>
                  <a:schemeClr val="bg1"/>
                </a:solidFill>
                <a:latin typeface="EYInterstate Light" panose="02000506000000020004" pitchFamily="2" charset="0"/>
                <a:ea typeface="ＭＳ Ｐゴシック" panose="020B0600070205080204" pitchFamily="50" charset="-128"/>
              </a:rPr>
              <a:t>4.927025</a:t>
            </a:r>
          </a:p>
          <a:p>
            <a:pPr>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Bayes        4.937787</a:t>
            </a:r>
          </a:p>
          <a:p>
            <a:pPr>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Shibata      4.927018</a:t>
            </a:r>
          </a:p>
          <a:p>
            <a:pPr>
              <a:buClr>
                <a:schemeClr val="accent2"/>
              </a:buClr>
              <a:buSzPct val="70000"/>
            </a:pPr>
            <a:r>
              <a:rPr kumimoji="1" lang="en-US" altLang="ja-JP" sz="800" dirty="0" err="1">
                <a:solidFill>
                  <a:schemeClr val="bg1"/>
                </a:solidFill>
                <a:latin typeface="EYInterstate Light" panose="02000506000000020004" pitchFamily="2" charset="0"/>
                <a:ea typeface="ＭＳ Ｐゴシック" panose="020B0600070205080204" pitchFamily="50" charset="-128"/>
              </a:rPr>
              <a:t>Hannan</a:t>
            </a:r>
            <a:r>
              <a:rPr kumimoji="1" lang="en-US" altLang="ja-JP" sz="800" dirty="0">
                <a:solidFill>
                  <a:schemeClr val="bg1"/>
                </a:solidFill>
                <a:latin typeface="EYInterstate Light" panose="02000506000000020004" pitchFamily="2" charset="0"/>
                <a:ea typeface="ＭＳ Ｐゴシック" panose="020B0600070205080204" pitchFamily="50" charset="-128"/>
              </a:rPr>
              <a:t>-Quinn 4.930913</a:t>
            </a:r>
          </a:p>
          <a:p>
            <a:pPr>
              <a:buClr>
                <a:schemeClr val="accent2"/>
              </a:buClr>
              <a:buSzPct val="70000"/>
            </a:pPr>
            <a:endParaRPr kumimoji="1" lang="en-US" altLang="ja-JP" sz="800" dirty="0" smtClean="0">
              <a:solidFill>
                <a:schemeClr val="bg1"/>
              </a:solidFill>
              <a:latin typeface="EYInterstate Light" panose="02000506000000020004" pitchFamily="2" charset="0"/>
              <a:ea typeface="ＭＳ Ｐゴシック" panose="020B0600070205080204" pitchFamily="50" charset="-128"/>
            </a:endParaRPr>
          </a:p>
        </p:txBody>
      </p:sp>
      <p:sp>
        <p:nvSpPr>
          <p:cNvPr id="9" name="正方形/長方形 8"/>
          <p:cNvSpPr/>
          <p:nvPr/>
        </p:nvSpPr>
        <p:spPr>
          <a:xfrm>
            <a:off x="6762162" y="1627215"/>
            <a:ext cx="1524588" cy="1569660"/>
          </a:xfrm>
          <a:prstGeom prst="rect">
            <a:avLst/>
          </a:prstGeom>
          <a:ln>
            <a:solidFill>
              <a:schemeClr val="accent1"/>
            </a:solidFill>
          </a:ln>
        </p:spPr>
        <p:txBody>
          <a:bodyPr wrap="square">
            <a:spAutoFit/>
          </a:bodyPr>
          <a:lstStyle/>
          <a:p>
            <a:pPr>
              <a:buClr>
                <a:schemeClr val="accent2"/>
              </a:buClr>
              <a:buSzPct val="70000"/>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800" dirty="0" err="1" smtClean="0">
                <a:solidFill>
                  <a:schemeClr val="bg1"/>
                </a:solidFill>
                <a:latin typeface="EYInterstate Light" panose="02000506000000020004" pitchFamily="2" charset="0"/>
                <a:ea typeface="ＭＳ Ｐゴシック" panose="020B0600070205080204" pitchFamily="50" charset="-128"/>
              </a:rPr>
              <a:t>infocriteria</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800" dirty="0" err="1" smtClean="0">
                <a:solidFill>
                  <a:schemeClr val="bg1"/>
                </a:solidFill>
                <a:latin typeface="EYInterstate Light" panose="02000506000000020004" pitchFamily="2" charset="0"/>
                <a:ea typeface="ＭＳ Ｐゴシック" panose="020B0600070205080204" pitchFamily="50" charset="-128"/>
              </a:rPr>
              <a:t>attGarch3</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800" dirty="0" err="1" smtClean="0">
                <a:solidFill>
                  <a:schemeClr val="bg1"/>
                </a:solidFill>
                <a:latin typeface="EYInterstate Light" panose="02000506000000020004" pitchFamily="2" charset="0"/>
                <a:ea typeface="ＭＳ Ｐゴシック" panose="020B0600070205080204" pitchFamily="50" charset="-128"/>
              </a:rPr>
              <a:t>Akaike</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       3.269967</a:t>
            </a:r>
          </a:p>
          <a:p>
            <a:pPr>
              <a:buClr>
                <a:schemeClr val="accent2"/>
              </a:buClr>
              <a:buSzPct val="70000"/>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Bayes        3.285034</a:t>
            </a:r>
          </a:p>
          <a:p>
            <a:pPr>
              <a:buClr>
                <a:schemeClr val="accent2"/>
              </a:buClr>
              <a:buSzPct val="70000"/>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Shibata      3.269954</a:t>
            </a:r>
          </a:p>
          <a:p>
            <a:pPr>
              <a:buClr>
                <a:schemeClr val="accent2"/>
              </a:buClr>
              <a:buSzPct val="70000"/>
            </a:pPr>
            <a:r>
              <a:rPr kumimoji="1" lang="en-US" altLang="ja-JP" sz="800" dirty="0" err="1" smtClean="0">
                <a:solidFill>
                  <a:schemeClr val="bg1"/>
                </a:solidFill>
                <a:latin typeface="EYInterstate Light" panose="02000506000000020004" pitchFamily="2" charset="0"/>
                <a:ea typeface="ＭＳ Ｐゴシック" panose="020B0600070205080204" pitchFamily="50" charset="-128"/>
              </a:rPr>
              <a:t>Hannan</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-Quinn 3.275411</a:t>
            </a:r>
          </a:p>
          <a:p>
            <a:pPr>
              <a:buClr>
                <a:schemeClr val="accent2"/>
              </a:buClr>
              <a:buSzPct val="70000"/>
            </a:pPr>
            <a:endParaRPr kumimoji="1" lang="en-US" altLang="ja-JP" sz="8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800" dirty="0" err="1" smtClean="0">
                <a:solidFill>
                  <a:schemeClr val="bg1"/>
                </a:solidFill>
                <a:latin typeface="EYInterstate Light" panose="02000506000000020004" pitchFamily="2" charset="0"/>
                <a:ea typeface="ＭＳ Ｐゴシック" panose="020B0600070205080204" pitchFamily="50" charset="-128"/>
              </a:rPr>
              <a:t>infocriteria</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800" dirty="0" err="1" smtClean="0">
                <a:solidFill>
                  <a:schemeClr val="bg1"/>
                </a:solidFill>
                <a:latin typeface="EYInterstate Light" panose="02000506000000020004" pitchFamily="2" charset="0"/>
                <a:ea typeface="ＭＳ Ｐゴシック" panose="020B0600070205080204" pitchFamily="50" charset="-128"/>
              </a:rPr>
              <a:t>attGarch4</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800" dirty="0" err="1" smtClean="0">
                <a:solidFill>
                  <a:schemeClr val="bg1"/>
                </a:solidFill>
                <a:latin typeface="EYInterstate Light" panose="02000506000000020004" pitchFamily="2" charset="0"/>
                <a:ea typeface="ＭＳ Ｐゴシック" panose="020B0600070205080204" pitchFamily="50" charset="-128"/>
              </a:rPr>
              <a:t>Akaike</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       0.8676717</a:t>
            </a:r>
          </a:p>
          <a:p>
            <a:pPr>
              <a:buClr>
                <a:schemeClr val="accent2"/>
              </a:buClr>
              <a:buSzPct val="70000"/>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Bayes        0.8848917</a:t>
            </a:r>
          </a:p>
          <a:p>
            <a:pPr>
              <a:buClr>
                <a:schemeClr val="accent2"/>
              </a:buClr>
              <a:buSzPct val="70000"/>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Shibata      0.8676549</a:t>
            </a:r>
          </a:p>
          <a:p>
            <a:pPr>
              <a:buClr>
                <a:schemeClr val="accent2"/>
              </a:buClr>
              <a:buSzPct val="70000"/>
            </a:pPr>
            <a:r>
              <a:rPr kumimoji="1" lang="en-US" altLang="ja-JP" sz="800" dirty="0" err="1" smtClean="0">
                <a:solidFill>
                  <a:schemeClr val="bg1"/>
                </a:solidFill>
                <a:latin typeface="EYInterstate Light" panose="02000506000000020004" pitchFamily="2" charset="0"/>
                <a:ea typeface="ＭＳ Ｐゴシック" panose="020B0600070205080204" pitchFamily="50" charset="-128"/>
              </a:rPr>
              <a:t>Hannan</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-Quinn 0.8738932</a:t>
            </a:r>
          </a:p>
          <a:p>
            <a:pPr>
              <a:buClr>
                <a:schemeClr val="accent2"/>
              </a:buClr>
              <a:buSzPct val="70000"/>
            </a:pP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p:txBody>
      </p:sp>
      <p:pic>
        <p:nvPicPr>
          <p:cNvPr id="10" name="図 9"/>
          <p:cNvPicPr>
            <a:picLocks noChangeAspect="1"/>
          </p:cNvPicPr>
          <p:nvPr/>
        </p:nvPicPr>
        <p:blipFill>
          <a:blip r:embed="rId6"/>
          <a:stretch>
            <a:fillRect/>
          </a:stretch>
        </p:blipFill>
        <p:spPr>
          <a:xfrm>
            <a:off x="5168389" y="3392488"/>
            <a:ext cx="3104901" cy="2615565"/>
          </a:xfrm>
          <a:prstGeom prst="rect">
            <a:avLst/>
          </a:prstGeom>
        </p:spPr>
      </p:pic>
    </p:spTree>
    <p:extLst>
      <p:ext uri="{BB962C8B-B14F-4D97-AF65-F5344CB8AC3E}">
        <p14:creationId xmlns:p14="http://schemas.microsoft.com/office/powerpoint/2010/main" val="38501332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186"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21.3</a:t>
            </a:r>
            <a:r>
              <a:rPr lang="ja-JP" altLang="en-US" dirty="0" smtClean="0"/>
              <a:t> 時系列モデルと自己相関</a:t>
            </a:r>
            <a:r>
              <a:rPr lang="en-US" altLang="ja-JP" dirty="0"/>
              <a:t/>
            </a:r>
            <a:br>
              <a:rPr lang="en-US" altLang="ja-JP" dirty="0"/>
            </a:br>
            <a:r>
              <a:rPr lang="en-US" altLang="ja-JP" sz="2000" dirty="0" smtClean="0"/>
              <a:t>GARCH</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21.3 GARCH</a:t>
            </a:r>
          </a:p>
          <a:p>
            <a:pPr lvl="1"/>
            <a:endParaRPr lang="en-US" altLang="ja-JP" dirty="0" smtClean="0"/>
          </a:p>
          <a:p>
            <a:pPr lvl="1"/>
            <a:endParaRPr lang="en-US" altLang="ja-JP" dirty="0" smtClean="0"/>
          </a:p>
        </p:txBody>
      </p:sp>
      <p:sp>
        <p:nvSpPr>
          <p:cNvPr id="4" name="正方形/長方形 3"/>
          <p:cNvSpPr/>
          <p:nvPr/>
        </p:nvSpPr>
        <p:spPr>
          <a:xfrm>
            <a:off x="827088" y="1503635"/>
            <a:ext cx="7862887" cy="375416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GARCH</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ログの差分を取り、最初の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NA</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を除く</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attLog</a:t>
            </a:r>
            <a:r>
              <a:rPr kumimoji="1" lang="en-US" altLang="ja-JP" sz="1100" dirty="0">
                <a:solidFill>
                  <a:schemeClr val="bg1"/>
                </a:solidFill>
                <a:latin typeface="EYInterstate Light" panose="02000506000000020004" pitchFamily="2" charset="0"/>
                <a:ea typeface="ＭＳ Ｐゴシック" panose="020B0600070205080204" pitchFamily="50" charset="-128"/>
              </a:rPr>
              <a:t> &lt;- diff(log(</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attClose</a:t>
            </a:r>
            <a:r>
              <a:rPr kumimoji="1" lang="en-US" altLang="ja-JP" sz="1100" dirty="0">
                <a:solidFill>
                  <a:schemeClr val="bg1"/>
                </a:solidFill>
                <a:latin typeface="EYInterstate Light" panose="02000506000000020004" pitchFamily="2" charset="0"/>
                <a:ea typeface="ＭＳ Ｐゴシック" panose="020B0600070205080204" pitchFamily="50" charset="-128"/>
              </a:rPr>
              <a:t>))[-1]</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仕様を作成</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attLogSpec</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ugarchspec</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variance.model</a:t>
            </a:r>
            <a:r>
              <a:rPr kumimoji="1" lang="en-US" altLang="ja-JP" sz="1100" dirty="0">
                <a:solidFill>
                  <a:schemeClr val="bg1"/>
                </a:solidFill>
                <a:latin typeface="EYInterstate Light" panose="02000506000000020004" pitchFamily="2" charset="0"/>
                <a:ea typeface="ＭＳ Ｐゴシック" panose="020B0600070205080204" pitchFamily="50" charset="-128"/>
              </a:rPr>
              <a:t>=list(model="</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sGARCH</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garchOrder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=c(1,1)),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mean.model</a:t>
            </a:r>
            <a:r>
              <a:rPr kumimoji="1" lang="en-US" altLang="ja-JP" sz="1100" dirty="0">
                <a:solidFill>
                  <a:schemeClr val="bg1"/>
                </a:solidFill>
                <a:latin typeface="EYInterstate Light" panose="02000506000000020004" pitchFamily="2" charset="0"/>
                <a:ea typeface="ＭＳ Ｐゴシック" panose="020B0600070205080204" pitchFamily="50" charset="-128"/>
              </a:rPr>
              <a:t>=list(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armaOrder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=c(1,1)),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distribution.model</a:t>
            </a:r>
            <a:r>
              <a:rPr kumimoji="1" lang="en-US" altLang="ja-JP" sz="1100" dirty="0">
                <a:solidFill>
                  <a:schemeClr val="bg1"/>
                </a:solidFill>
                <a:latin typeface="EYInterstate Light" panose="02000506000000020004" pitchFamily="2" charset="0"/>
                <a:ea typeface="ＭＳ Ｐゴシック" panose="020B0600070205080204" pitchFamily="50" charset="-128"/>
              </a:rPr>
              <a:t>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std</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モデルを適用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a:solidFill>
                  <a:schemeClr val="bg1"/>
                </a:solidFill>
                <a:latin typeface="EYInterstate Light" panose="02000506000000020004" pitchFamily="2" charset="0"/>
                <a:ea typeface="ＭＳ Ｐゴシック" panose="020B0600070205080204" pitchFamily="50" charset="-128"/>
              </a:rPr>
              <a:t>model application</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attLogGarch</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ugarchfit</a:t>
            </a:r>
            <a:r>
              <a:rPr kumimoji="1" lang="en-US" altLang="ja-JP" sz="1100" dirty="0">
                <a:solidFill>
                  <a:schemeClr val="bg1"/>
                </a:solidFill>
                <a:latin typeface="EYInterstate Light" panose="02000506000000020004" pitchFamily="2" charset="0"/>
                <a:ea typeface="ＭＳ Ｐゴシック" panose="020B0600070205080204" pitchFamily="50" charset="-128"/>
              </a:rPr>
              <a:t>(spec=</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attLogSpec,data</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attLog</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Infocriteria</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attLogGarch</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fi-FI" altLang="ja-JP" sz="1100" dirty="0">
                <a:solidFill>
                  <a:schemeClr val="bg1"/>
                </a:solidFill>
                <a:latin typeface="EYInterstate Light" panose="02000506000000020004" pitchFamily="2" charset="0"/>
                <a:ea typeface="ＭＳ Ｐゴシック" panose="020B0600070205080204" pitchFamily="50" charset="-128"/>
              </a:rPr>
              <a:t>Akaike       -6.131900</a:t>
            </a:r>
          </a:p>
          <a:p>
            <a:pPr>
              <a:buClr>
                <a:schemeClr val="accent2"/>
              </a:buClr>
              <a:buSzPct val="70000"/>
            </a:pPr>
            <a:r>
              <a:rPr kumimoji="1" lang="fi-FI" altLang="ja-JP" sz="1100" dirty="0">
                <a:solidFill>
                  <a:schemeClr val="bg1"/>
                </a:solidFill>
                <a:latin typeface="EYInterstate Light" panose="02000506000000020004" pitchFamily="2" charset="0"/>
                <a:ea typeface="ＭＳ Ｐゴシック" panose="020B0600070205080204" pitchFamily="50" charset="-128"/>
              </a:rPr>
              <a:t>Bayes        -6.116828</a:t>
            </a:r>
          </a:p>
          <a:p>
            <a:pPr>
              <a:buClr>
                <a:schemeClr val="accent2"/>
              </a:buClr>
              <a:buSzPct val="70000"/>
            </a:pPr>
            <a:r>
              <a:rPr kumimoji="1" lang="fi-FI" altLang="ja-JP" sz="1100" dirty="0">
                <a:solidFill>
                  <a:schemeClr val="bg1"/>
                </a:solidFill>
                <a:latin typeface="EYInterstate Light" panose="02000506000000020004" pitchFamily="2" charset="0"/>
                <a:ea typeface="ＭＳ Ｐゴシック" panose="020B0600070205080204" pitchFamily="50" charset="-128"/>
              </a:rPr>
              <a:t>Shibata      -6.131913</a:t>
            </a:r>
          </a:p>
          <a:p>
            <a:pPr>
              <a:buClr>
                <a:schemeClr val="accent2"/>
              </a:buClr>
              <a:buSzPct val="70000"/>
            </a:pPr>
            <a:r>
              <a:rPr kumimoji="1" lang="fi-FI" altLang="ja-JP" sz="1100" dirty="0">
                <a:solidFill>
                  <a:schemeClr val="bg1"/>
                </a:solidFill>
                <a:latin typeface="EYInterstate Light" panose="02000506000000020004" pitchFamily="2" charset="0"/>
                <a:ea typeface="ＭＳ Ｐゴシック" panose="020B0600070205080204" pitchFamily="50" charset="-128"/>
              </a:rPr>
              <a:t>Hannan-Quinn -6.126455</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AIC</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の有意な低下につながる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b="1" u="sng" dirty="0" smtClean="0">
                <a:solidFill>
                  <a:schemeClr val="bg1"/>
                </a:solidFill>
                <a:latin typeface="EYInterstate Light" panose="02000506000000020004" pitchFamily="2" charset="0"/>
                <a:ea typeface="ＭＳ Ｐゴシック" panose="020B0600070205080204" pitchFamily="50" charset="-128"/>
              </a:rPr>
              <a:t>GARCH</a:t>
            </a:r>
            <a:r>
              <a:rPr kumimoji="1" lang="ja-JP" altLang="en-US" sz="1100" b="1" u="sng" dirty="0" smtClean="0">
                <a:solidFill>
                  <a:schemeClr val="bg1"/>
                </a:solidFill>
                <a:latin typeface="EYInterstate Light" panose="02000506000000020004" pitchFamily="2" charset="0"/>
                <a:ea typeface="ＭＳ Ｐゴシック" panose="020B0600070205080204" pitchFamily="50" charset="-128"/>
              </a:rPr>
              <a:t>モデルの目的は、シグナル自身にモデルを合せることではなく、その変動をより良くとらえることであるという点が重要</a:t>
            </a:r>
            <a:endParaRPr kumimoji="1" lang="en-US" altLang="ja-JP" sz="1100" b="1" u="sng"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1064687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smtClean="0"/>
              <a:t>2</a:t>
            </a:r>
            <a:r>
              <a:rPr lang="en-US" altLang="ja-JP" dirty="0"/>
              <a:t>2</a:t>
            </a:r>
            <a:r>
              <a:rPr kumimoji="1" lang="ja-JP" altLang="en-US" dirty="0" smtClean="0"/>
              <a:t>章：</a:t>
            </a:r>
            <a:r>
              <a:rPr lang="ja-JP" altLang="en-US" dirty="0" smtClean="0"/>
              <a:t>クラスタリング</a:t>
            </a:r>
            <a:endParaRPr kumimoji="1" lang="ja-JP" altLang="en-US" sz="2400" dirty="0"/>
          </a:p>
        </p:txBody>
      </p:sp>
      <p:sp>
        <p:nvSpPr>
          <p:cNvPr id="3" name="テキスト プレースホルダー 2"/>
          <p:cNvSpPr>
            <a:spLocks noGrp="1"/>
          </p:cNvSpPr>
          <p:nvPr>
            <p:ph type="body" idx="1"/>
          </p:nvPr>
        </p:nvSpPr>
        <p:spPr/>
        <p:txBody>
          <a:bodyPr>
            <a:normAutofit/>
          </a:bodyPr>
          <a:lstStyle/>
          <a:p>
            <a:pPr algn="l"/>
            <a:endParaRPr lang="en-US" altLang="ja-JP" sz="1200" dirty="0" smtClean="0">
              <a:solidFill>
                <a:schemeClr val="bg1"/>
              </a:solidFill>
            </a:endParaRPr>
          </a:p>
          <a:p>
            <a:pPr algn="l"/>
            <a:r>
              <a:rPr lang="ja-JP" altLang="en-US" sz="1200" dirty="0" smtClean="0">
                <a:solidFill>
                  <a:schemeClr val="bg1"/>
                </a:solidFill>
              </a:rPr>
              <a:t>最新の機械学習で大きな役割を果たしているクラスタリングは、データをいくつかに分ける手法であり、代表的手法としては、</a:t>
            </a:r>
            <a:r>
              <a:rPr lang="en-US" altLang="ja-JP" sz="1200" dirty="0" smtClean="0">
                <a:solidFill>
                  <a:schemeClr val="bg1"/>
                </a:solidFill>
              </a:rPr>
              <a:t>k-means</a:t>
            </a:r>
            <a:r>
              <a:rPr lang="ja-JP" altLang="en-US" sz="1200" dirty="0" smtClean="0">
                <a:solidFill>
                  <a:schemeClr val="bg1"/>
                </a:solidFill>
              </a:rPr>
              <a:t>法と階層別クラスタリング手法がある。</a:t>
            </a:r>
            <a:r>
              <a:rPr lang="en-US" altLang="ja-JP" sz="1200" dirty="0" err="1" smtClean="0">
                <a:solidFill>
                  <a:schemeClr val="bg1"/>
                </a:solidFill>
              </a:rPr>
              <a:t>data.frame</a:t>
            </a:r>
            <a:r>
              <a:rPr lang="ja-JP" altLang="en-US" sz="1200" dirty="0" smtClean="0">
                <a:solidFill>
                  <a:schemeClr val="bg1"/>
                </a:solidFill>
              </a:rPr>
              <a:t>を想定した場合、クラスタリングアルゴリズムは、</a:t>
            </a:r>
            <a:r>
              <a:rPr lang="en-US" altLang="ja-JP" sz="1200" dirty="0" err="1" smtClean="0">
                <a:solidFill>
                  <a:schemeClr val="bg1"/>
                </a:solidFill>
              </a:rPr>
              <a:t>data.frame</a:t>
            </a:r>
            <a:r>
              <a:rPr lang="ja-JP" altLang="en-US" sz="1200" dirty="0" smtClean="0">
                <a:solidFill>
                  <a:schemeClr val="bg1"/>
                </a:solidFill>
              </a:rPr>
              <a:t>の中の他の行と似ている行を探す。クラスタリングによって、グループ化された行同士は、高い類似性を示すが、同じグループではない行は低い類似性を示している。</a:t>
            </a:r>
            <a:endParaRPr lang="en-US" altLang="ja-JP" sz="1200" dirty="0" smtClean="0">
              <a:solidFill>
                <a:schemeClr val="bg1"/>
              </a:solidFill>
            </a:endParaRPr>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12/15/2017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29276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20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22.1</a:t>
            </a:r>
            <a:r>
              <a:rPr lang="ja-JP" altLang="en-US" dirty="0" smtClean="0"/>
              <a:t> クラスタリング</a:t>
            </a:r>
            <a:r>
              <a:rPr lang="en-US" altLang="ja-JP" dirty="0"/>
              <a:t/>
            </a:r>
            <a:br>
              <a:rPr lang="en-US" altLang="ja-JP" dirty="0"/>
            </a:br>
            <a:r>
              <a:rPr lang="en-US" altLang="ja-JP" sz="2000" dirty="0" smtClean="0"/>
              <a:t>k-means</a:t>
            </a:r>
            <a:r>
              <a:rPr lang="ja-JP" altLang="en-US" sz="2000" dirty="0" smtClean="0"/>
              <a:t>法</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22.1 k-means</a:t>
            </a:r>
            <a:r>
              <a:rPr lang="ja-JP" altLang="en-US" dirty="0" smtClean="0"/>
              <a:t>法</a:t>
            </a:r>
            <a:endParaRPr lang="en-US" altLang="ja-JP" dirty="0" smtClean="0"/>
          </a:p>
          <a:p>
            <a:pPr lvl="1"/>
            <a:r>
              <a:rPr lang="en-US" altLang="ja-JP" dirty="0" smtClean="0"/>
              <a:t>K-means</a:t>
            </a:r>
            <a:r>
              <a:rPr lang="ja-JP" altLang="en-US" dirty="0" smtClean="0"/>
              <a:t>法は、いくつかの距離に基づいて、データを個別グループに分類する</a:t>
            </a:r>
            <a:endParaRPr lang="en-US" altLang="ja-JP" dirty="0" smtClean="0"/>
          </a:p>
          <a:p>
            <a:pPr lvl="1"/>
            <a:r>
              <a:rPr lang="ja-JP" altLang="en-US" dirty="0" smtClean="0"/>
              <a:t>データセット：</a:t>
            </a:r>
            <a:r>
              <a:rPr lang="en-US" altLang="ja-JP" dirty="0" smtClean="0">
                <a:hlinkClick r:id="rId6"/>
              </a:rPr>
              <a:t>http://archive.ics.uci.edu/ml/datasets/wine</a:t>
            </a:r>
            <a:endParaRPr lang="en-US" altLang="ja-JP" dirty="0" smtClean="0"/>
          </a:p>
          <a:p>
            <a:pPr lvl="2"/>
            <a:r>
              <a:rPr lang="ja-JP" altLang="en-US" sz="1100" dirty="0" smtClean="0"/>
              <a:t>こちらにはデータセットにヘッダーがないため、自分でつける必要がある。</a:t>
            </a:r>
            <a:r>
              <a:rPr lang="en-US" altLang="ja-JP" sz="1100" dirty="0" smtClean="0"/>
              <a:t>csv</a:t>
            </a:r>
            <a:r>
              <a:rPr lang="ja-JP" altLang="en-US" sz="1100" dirty="0" smtClean="0"/>
              <a:t>をダウンロードして、ヘッダーを付けるか、</a:t>
            </a:r>
            <a:r>
              <a:rPr lang="en-US" altLang="ja-JP" sz="1100" dirty="0" smtClean="0"/>
              <a:t>R</a:t>
            </a:r>
            <a:r>
              <a:rPr lang="ja-JP" altLang="en-US" sz="1100" dirty="0" smtClean="0"/>
              <a:t>へダウンロード後、</a:t>
            </a:r>
            <a:r>
              <a:rPr lang="en-US" altLang="ja-JP" sz="1100" dirty="0" smtClean="0"/>
              <a:t>names</a:t>
            </a:r>
            <a:r>
              <a:rPr lang="ja-JP" altLang="en-US" sz="1100" dirty="0" smtClean="0"/>
              <a:t>でヘッダーを追加</a:t>
            </a:r>
            <a:endParaRPr lang="en-US" altLang="ja-JP" sz="1100" dirty="0" smtClean="0"/>
          </a:p>
          <a:p>
            <a:pPr lvl="2"/>
            <a:endParaRPr lang="en-US" altLang="ja-JP" sz="1100" dirty="0" smtClean="0"/>
          </a:p>
          <a:p>
            <a:pPr lvl="1"/>
            <a:endParaRPr lang="en-US" altLang="ja-JP" dirty="0" smtClean="0"/>
          </a:p>
          <a:p>
            <a:pPr lvl="1"/>
            <a:endParaRPr lang="en-US" altLang="ja-JP" dirty="0" smtClean="0"/>
          </a:p>
        </p:txBody>
      </p:sp>
      <p:sp>
        <p:nvSpPr>
          <p:cNvPr id="4" name="正方形/長方形 3"/>
          <p:cNvSpPr/>
          <p:nvPr/>
        </p:nvSpPr>
        <p:spPr>
          <a:xfrm>
            <a:off x="827088" y="2734125"/>
            <a:ext cx="7862887" cy="339521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K-means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法</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rgbClr val="2C973E"/>
                </a:solidFill>
                <a:latin typeface="EYInterstate Light" panose="02000506000000020004" pitchFamily="2" charset="0"/>
                <a:ea typeface="ＭＳ Ｐゴシック" panose="020B0600070205080204" pitchFamily="50" charset="-128"/>
              </a:rPr>
              <a:t>## dataset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variable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変数名の追加</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hlinkClick r:id="rId7"/>
              </a:rPr>
              <a:t>https</a:t>
            </a:r>
            <a:r>
              <a:rPr kumimoji="1" lang="en-US" altLang="ja-JP" sz="1100" dirty="0">
                <a:solidFill>
                  <a:schemeClr val="bg1"/>
                </a:solidFill>
                <a:latin typeface="EYInterstate Light" panose="02000506000000020004" pitchFamily="2" charset="0"/>
                <a:ea typeface="ＭＳ Ｐゴシック" panose="020B0600070205080204" pitchFamily="50" charset="-128"/>
                <a:hlinkClick r:id="rId7"/>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hlinkClick r:id="rId7"/>
              </a:rPr>
              <a:t>archive.ics.uci.edu/ml/machine-learning-databases/wine/</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hlinkClick r:id="rId7"/>
              </a:rPr>
              <a:t>wine.names</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wineColumn</a:t>
            </a:r>
            <a:r>
              <a:rPr kumimoji="1" lang="en-US" altLang="ja-JP" sz="1100" dirty="0">
                <a:solidFill>
                  <a:schemeClr val="bg1"/>
                </a:solidFill>
                <a:latin typeface="EYInterstate Light" panose="02000506000000020004" pitchFamily="2" charset="0"/>
                <a:ea typeface="ＭＳ Ｐゴシック" panose="020B0600070205080204" pitchFamily="50" charset="-128"/>
              </a:rPr>
              <a:t>&lt;-c("</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Cultivar","Alcohol</a:t>
            </a:r>
            <a:r>
              <a:rPr kumimoji="1" lang="en-US" altLang="ja-JP" sz="1100" dirty="0">
                <a:solidFill>
                  <a:schemeClr val="bg1"/>
                </a:solidFill>
                <a:latin typeface="EYInterstate Light" panose="02000506000000020004" pitchFamily="2" charset="0"/>
                <a:ea typeface="ＭＳ Ｐゴシック" panose="020B0600070205080204" pitchFamily="50" charset="-128"/>
              </a:rPr>
              <a:t>", "Malic.acid","Ash","Alcalinity.of.ash","MAgnesium","Total.phenols","Flavanols","Nonflavanoid.phenols","Proanthocyanins","Color.intensity","Hue","OD280/OD315.of.diluted.wines","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Proline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データセットの読み込み</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theURL</a:t>
            </a:r>
            <a:r>
              <a:rPr kumimoji="1" lang="en-US" altLang="ja-JP" sz="1100" dirty="0">
                <a:solidFill>
                  <a:schemeClr val="bg1"/>
                </a:solidFill>
                <a:latin typeface="EYInterstate Light" panose="02000506000000020004" pitchFamily="2" charset="0"/>
                <a:ea typeface="ＭＳ Ｐゴシック" panose="020B0600070205080204" pitchFamily="50" charset="-128"/>
              </a:rPr>
              <a:t>&lt;-"https://archive.ics.uci.edu/ml/machine-learning-databases/wine/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wine.data</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wine&lt;-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read.table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theURL,header</a:t>
            </a:r>
            <a:r>
              <a:rPr kumimoji="1" lang="en-US" altLang="ja-JP" sz="1100" dirty="0">
                <a:solidFill>
                  <a:schemeClr val="bg1"/>
                </a:solidFill>
                <a:latin typeface="EYInterstate Light" panose="02000506000000020004" pitchFamily="2" charset="0"/>
                <a:ea typeface="ＭＳ Ｐゴシック" panose="020B0600070205080204" pitchFamily="50" charset="-128"/>
              </a:rPr>
              <a:t>=FALSE,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col.names</a:t>
            </a:r>
            <a:r>
              <a:rPr kumimoji="1" lang="en-US" altLang="ja-JP" sz="1100" dirty="0">
                <a:solidFill>
                  <a:schemeClr val="bg1"/>
                </a:solidFill>
                <a:latin typeface="EYInterstate Light" panose="02000506000000020004" pitchFamily="2" charset="0"/>
                <a:ea typeface="ＭＳ Ｐゴシック" panose="020B0600070205080204" pitchFamily="50" charset="-128"/>
              </a:rPr>
              <a:t>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wineColumn,sep</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head(wine)</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K-means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法では、クラスタの数を特定する必要があり、アルゴリズムは各データを多くのクラスタにアサインするよう設計されている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そのため、経験的なルールでクラスタ数を決定するが、</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では、</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kmeans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関数にて実装されており、データをクラスタ化するには、最初に</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つの</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引数を指定する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➊ 対象データ：全ての列が</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numeric</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型である必要がある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(categorical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データは動作しない</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➋ センター数（クラスタ数）</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9312587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22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22.1</a:t>
            </a:r>
            <a:r>
              <a:rPr lang="ja-JP" altLang="en-US" dirty="0" smtClean="0"/>
              <a:t> クラスタリング</a:t>
            </a:r>
            <a:r>
              <a:rPr lang="en-US" altLang="ja-JP" dirty="0"/>
              <a:t/>
            </a:r>
            <a:br>
              <a:rPr lang="en-US" altLang="ja-JP" dirty="0"/>
            </a:br>
            <a:r>
              <a:rPr lang="en-US" altLang="ja-JP" sz="2000" dirty="0" smtClean="0"/>
              <a:t>k-means</a:t>
            </a:r>
            <a:r>
              <a:rPr lang="ja-JP" altLang="en-US" sz="2000" dirty="0" smtClean="0"/>
              <a:t>法</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22.1 k-means</a:t>
            </a:r>
            <a:r>
              <a:rPr lang="ja-JP" altLang="en-US" dirty="0" smtClean="0"/>
              <a:t>法</a:t>
            </a:r>
            <a:endParaRPr lang="en-US" altLang="ja-JP" dirty="0" smtClean="0"/>
          </a:p>
          <a:p>
            <a:pPr lvl="2"/>
            <a:endParaRPr lang="en-US" altLang="ja-JP" sz="1100" dirty="0" smtClean="0"/>
          </a:p>
          <a:p>
            <a:pPr lvl="1"/>
            <a:endParaRPr lang="en-US" altLang="ja-JP" dirty="0" smtClean="0"/>
          </a:p>
          <a:p>
            <a:pPr lvl="1"/>
            <a:endParaRPr lang="en-US" altLang="ja-JP" dirty="0" smtClean="0"/>
          </a:p>
        </p:txBody>
      </p:sp>
      <p:sp>
        <p:nvSpPr>
          <p:cNvPr id="4" name="正方形/長方形 3"/>
          <p:cNvSpPr/>
          <p:nvPr/>
        </p:nvSpPr>
        <p:spPr>
          <a:xfrm>
            <a:off x="431973" y="1672968"/>
            <a:ext cx="8258002" cy="4456369"/>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K-means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法</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a:solidFill>
                  <a:schemeClr val="bg1"/>
                </a:solidFill>
                <a:latin typeface="EYInterstate Light" panose="02000506000000020004" pitchFamily="2" charset="0"/>
                <a:ea typeface="ＭＳ Ｐゴシック" panose="020B0600070205080204" pitchFamily="50" charset="-128"/>
              </a:rPr>
              <a:t>ランダムなコンポ</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ja-JP" altLang="en-US" sz="1100" dirty="0">
                <a:solidFill>
                  <a:schemeClr val="bg1"/>
                </a:solidFill>
                <a:latin typeface="EYInterstate Light" panose="02000506000000020004" pitchFamily="2" charset="0"/>
                <a:ea typeface="ＭＳ Ｐゴシック" panose="020B0600070205080204" pitchFamily="50" charset="-128"/>
              </a:rPr>
              <a:t>ネットを利用するので</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、同じ結果を得るために</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set.seed</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を使用する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set.seed</a:t>
            </a:r>
            <a:r>
              <a:rPr kumimoji="1" lang="en-US" altLang="ja-JP" sz="1100" dirty="0">
                <a:solidFill>
                  <a:schemeClr val="bg1"/>
                </a:solidFill>
                <a:latin typeface="EYInterstate Light" panose="02000506000000020004" pitchFamily="2" charset="0"/>
                <a:ea typeface="ＭＳ Ｐゴシック" panose="020B0600070205080204" pitchFamily="50" charset="-128"/>
              </a:rPr>
              <a:t>(278613)</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wineK3</a:t>
            </a:r>
            <a:r>
              <a:rPr kumimoji="1" lang="en-US" altLang="ja-JP" sz="1100" dirty="0">
                <a:solidFill>
                  <a:schemeClr val="bg1"/>
                </a:solidFill>
                <a:latin typeface="EYInterstate Light" panose="02000506000000020004" pitchFamily="2" charset="0"/>
                <a:ea typeface="ＭＳ Ｐゴシック" panose="020B0600070205080204" pitchFamily="50" charset="-128"/>
              </a:rPr>
              <a:t> &lt;-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kmeans</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wineTrain,centers</a:t>
            </a:r>
            <a:r>
              <a:rPr kumimoji="1" lang="en-US" altLang="ja-JP" sz="1100" dirty="0">
                <a:solidFill>
                  <a:schemeClr val="bg1"/>
                </a:solidFill>
                <a:latin typeface="EYInterstate Light" panose="02000506000000020004" pitchFamily="2" charset="0"/>
                <a:ea typeface="ＭＳ Ｐゴシック" panose="020B0600070205080204" pitchFamily="50" charset="-128"/>
              </a:rPr>
              <a:t>=3)</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k-means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オブジェクトを見ると、クラスタサイズ、各列のクラスタ</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平均、各行のクラスタ番号、クラスタ内分散が表示される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100" dirty="0" err="1" smtClean="0">
                <a:solidFill>
                  <a:srgbClr val="0070C0"/>
                </a:solidFill>
                <a:latin typeface="EYInterstate Light" panose="02000506000000020004" pitchFamily="2" charset="0"/>
                <a:ea typeface="ＭＳ Ｐゴシック" panose="020B0600070205080204" pitchFamily="50" charset="-128"/>
              </a:rPr>
              <a:t>wineK3</a:t>
            </a:r>
            <a:endParaRPr kumimoji="1" lang="en-US" altLang="ja-JP" sz="1100" dirty="0" smtClean="0">
              <a:solidFill>
                <a:srgbClr val="0070C0"/>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K-means </a:t>
            </a:r>
            <a:r>
              <a:rPr kumimoji="1" lang="en-US" altLang="ja-JP" sz="1100" dirty="0">
                <a:solidFill>
                  <a:schemeClr val="bg1"/>
                </a:solidFill>
                <a:latin typeface="EYInterstate Light" panose="02000506000000020004" pitchFamily="2" charset="0"/>
                <a:ea typeface="ＭＳ Ｐゴシック" panose="020B0600070205080204" pitchFamily="50" charset="-128"/>
              </a:rPr>
              <a:t>clustering with 3 clusters of sizes 62, 47, 69</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Cluster </a:t>
            </a:r>
            <a:r>
              <a:rPr kumimoji="1" lang="en-US" altLang="ja-JP" sz="1100" dirty="0">
                <a:solidFill>
                  <a:schemeClr val="bg1"/>
                </a:solidFill>
                <a:latin typeface="EYInterstate Light" panose="02000506000000020004" pitchFamily="2" charset="0"/>
                <a:ea typeface="ＭＳ Ｐゴシック" panose="020B0600070205080204" pitchFamily="50" charset="-128"/>
              </a:rPr>
              <a:t>means:</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Alcohol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Malic.acid</a:t>
            </a:r>
            <a:r>
              <a:rPr kumimoji="1" lang="en-US" altLang="ja-JP" sz="1100" dirty="0">
                <a:solidFill>
                  <a:schemeClr val="bg1"/>
                </a:solidFill>
                <a:latin typeface="EYInterstate Light" panose="02000506000000020004" pitchFamily="2" charset="0"/>
                <a:ea typeface="ＭＳ Ｐゴシック" panose="020B0600070205080204" pitchFamily="50" charset="-128"/>
              </a:rPr>
              <a:t>      Ash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Alcalinity.of.ash</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MAgnesium</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1 12.92984   2.504032 2.408065          19.89032 103.59677</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2 13.80447   1.883404 2.426170          17.02340 105.51064</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3 12.51667   2.494203 2.288551          20.82319  92.34783</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Total.phenols</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Flavanols</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Nonflavanoid.phenols</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Proanthocyanins</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1      2.111129  1.584032            0.3883871        1.503387</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2      2.867234  3.014255            0.2853191        1.910426</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3      2.070725  1.758406            0.3901449        1.451884</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Color.intensity</a:t>
            </a:r>
            <a:r>
              <a:rPr kumimoji="1" lang="en-US" altLang="ja-JP" sz="1100" dirty="0">
                <a:solidFill>
                  <a:schemeClr val="bg1"/>
                </a:solidFill>
                <a:latin typeface="EYInterstate Light" panose="02000506000000020004" pitchFamily="2" charset="0"/>
                <a:ea typeface="ＭＳ Ｐゴシック" panose="020B0600070205080204" pitchFamily="50" charset="-128"/>
              </a:rPr>
              <a:t>       Hue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OD280.OD315.of.diluted.wines</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1        5.650323 0.8839677                     2.365484</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2        5.702553 1.0782979                     3.114043</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3        4.086957 0.9411594                     2.490725</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
        <p:nvSpPr>
          <p:cNvPr id="5" name="正方形/長方形 4"/>
          <p:cNvSpPr/>
          <p:nvPr/>
        </p:nvSpPr>
        <p:spPr>
          <a:xfrm>
            <a:off x="4854488" y="2286628"/>
            <a:ext cx="3555737" cy="3816429"/>
          </a:xfrm>
          <a:prstGeom prst="rect">
            <a:avLst/>
          </a:prstGeom>
        </p:spPr>
        <p:txBody>
          <a:bodyPr wrap="square">
            <a:spAutoFit/>
          </a:bodyPr>
          <a:lstStyle/>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Clustering vector:</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[1] 2 2 2 2 1 2 2 2 2 2 2 2 2 2 2 2 2 2 2 1 1 1 2 2 1 1 2 2 1 2</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[31] 2 2 2 2 2 1 1 2 2 1 1 2 2 1 1 2 2 2 2 2 2 2 2 2 2 2 2 2 2 3</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[61] 1 3 1 3 3 1 3 3 1 1 1 3 3 2 1 3 3 3 1 3 3 1 1 3 3 3 3 3 1 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[91] 3 3 3 3 3 1 1 3 1 3 1 3 3 3 1 3 3 3 3 1 3 3 1 3 3 3 3 3 3 3</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[121] 1 3 3 3 3 3 3 3 3 3 1 3 3 1 1 1 1 3 3 3 1 1 3 3 1 1 3 1 1 3</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[151] 3 3 3 1 1 1 3 1 1 1 3 1 3 1 1 3 1 1 1 1 3 3 1 1 1 1 1 3</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Within cluster sum of squares by cluster:</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566572.5 1360950.5  443166.7</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between_SS</a:t>
            </a:r>
            <a:r>
              <a:rPr kumimoji="1" lang="en-US" altLang="ja-JP" sz="1100" dirty="0">
                <a:solidFill>
                  <a:schemeClr val="bg1"/>
                </a:solidFill>
                <a:latin typeface="EYInterstate Light" panose="02000506000000020004" pitchFamily="2" charset="0"/>
                <a:ea typeface="ＭＳ Ｐゴシック" panose="020B0600070205080204" pitchFamily="50" charset="-128"/>
              </a:rPr>
              <a:t>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total_SS</a:t>
            </a:r>
            <a:r>
              <a:rPr kumimoji="1" lang="en-US" altLang="ja-JP" sz="1100" dirty="0">
                <a:solidFill>
                  <a:schemeClr val="bg1"/>
                </a:solidFill>
                <a:latin typeface="EYInterstate Light" panose="02000506000000020004" pitchFamily="2" charset="0"/>
                <a:ea typeface="ＭＳ Ｐゴシック" panose="020B0600070205080204" pitchFamily="50" charset="-128"/>
              </a:rPr>
              <a:t> =  86.5 %)</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Available components:</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a:solidFill>
                  <a:schemeClr val="bg1"/>
                </a:solidFill>
                <a:latin typeface="EYInterstate Light" panose="02000506000000020004" pitchFamily="2" charset="0"/>
                <a:ea typeface="ＭＳ Ｐゴシック" panose="020B0600070205080204" pitchFamily="50" charset="-128"/>
              </a:rPr>
              <a:t>1] "cluster"      "centers"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totss</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withinss</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[5]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tot.withinss</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betweenss</a:t>
            </a:r>
            <a:r>
              <a:rPr kumimoji="1" lang="en-US" altLang="ja-JP" sz="1100" dirty="0">
                <a:solidFill>
                  <a:schemeClr val="bg1"/>
                </a:solidFill>
                <a:latin typeface="EYInterstate Light" panose="02000506000000020004" pitchFamily="2" charset="0"/>
                <a:ea typeface="ＭＳ Ｐゴシック" panose="020B0600070205080204" pitchFamily="50" charset="-128"/>
              </a:rPr>
              <a:t>"    "size"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iter</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[9]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ifault</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p>
        </p:txBody>
      </p:sp>
    </p:spTree>
    <p:extLst>
      <p:ext uri="{BB962C8B-B14F-4D97-AF65-F5344CB8AC3E}">
        <p14:creationId xmlns:p14="http://schemas.microsoft.com/office/powerpoint/2010/main" val="4281715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4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22.1</a:t>
            </a:r>
            <a:r>
              <a:rPr lang="ja-JP" altLang="en-US" dirty="0" smtClean="0"/>
              <a:t> クラスタリング</a:t>
            </a:r>
            <a:r>
              <a:rPr lang="en-US" altLang="ja-JP" dirty="0"/>
              <a:t/>
            </a:r>
            <a:br>
              <a:rPr lang="en-US" altLang="ja-JP" dirty="0"/>
            </a:br>
            <a:r>
              <a:rPr lang="en-US" altLang="ja-JP" sz="2000" dirty="0" smtClean="0"/>
              <a:t>k-means</a:t>
            </a:r>
            <a:r>
              <a:rPr lang="ja-JP" altLang="en-US" sz="2000" dirty="0" smtClean="0"/>
              <a:t>法</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22.1 k-means</a:t>
            </a:r>
            <a:r>
              <a:rPr lang="ja-JP" altLang="en-US" dirty="0" smtClean="0"/>
              <a:t>法</a:t>
            </a:r>
            <a:endParaRPr lang="en-US" altLang="ja-JP" dirty="0" smtClean="0"/>
          </a:p>
          <a:p>
            <a:pPr lvl="2"/>
            <a:endParaRPr lang="en-US" altLang="ja-JP" sz="1100" dirty="0" smtClean="0"/>
          </a:p>
          <a:p>
            <a:pPr lvl="1"/>
            <a:endParaRPr lang="en-US" altLang="ja-JP" dirty="0" smtClean="0"/>
          </a:p>
          <a:p>
            <a:pPr lvl="1"/>
            <a:endParaRPr lang="en-US" altLang="ja-JP" dirty="0" smtClean="0"/>
          </a:p>
        </p:txBody>
      </p:sp>
      <p:sp>
        <p:nvSpPr>
          <p:cNvPr id="4" name="正方形/長方形 3"/>
          <p:cNvSpPr/>
          <p:nvPr/>
        </p:nvSpPr>
        <p:spPr>
          <a:xfrm>
            <a:off x="431973" y="1672968"/>
            <a:ext cx="8258002" cy="4456369"/>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K-means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法</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K-means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クラスタリングを可視化するのは、データの高次元性のため難しいが、これを克服するために</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useful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パッケージの</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plot.kmeans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が多次元のデータを</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次元に可視化でき、色のポイントでクラスタ番号を示すことが可能</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require(useful)</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wineK3</a:t>
            </a:r>
            <a:r>
              <a:rPr kumimoji="1" lang="en-US" altLang="ja-JP" sz="11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wineTrain</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右図が</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次元に変換した</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wine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データで</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k-means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クラスタリング</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の結果を色で表示したもの（図</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22.1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wineK3</a:t>
            </a:r>
            <a:r>
              <a:rPr kumimoji="1" lang="en-US" altLang="ja-JP" sz="1100" dirty="0">
                <a:solidFill>
                  <a:schemeClr val="bg1"/>
                </a:solidFill>
                <a:latin typeface="EYInterstate Light" panose="02000506000000020004" pitchFamily="2" charset="0"/>
                <a:ea typeface="ＭＳ Ｐゴシック" panose="020B0600070205080204" pitchFamily="50" charset="-128"/>
              </a:rPr>
              <a:t>, data=wine, class="Cultivar")</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Cultivar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列が本当のメンバーシップ列である場合、</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Cultivar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列</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をポイントの形にすると図</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22.2</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のように</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色と形で比較することができる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色と形で強い関連性が見られ、クラスタリングが機能している</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K-means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はランダムな初期値の条件で実行することが可能であり、複数の</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ランダムな条件で計算することが良いと言われている</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b="1" u="sng" dirty="0" err="1" smtClean="0">
                <a:solidFill>
                  <a:schemeClr val="bg1"/>
                </a:solidFill>
                <a:latin typeface="EYInterstate Light" panose="02000506000000020004" pitchFamily="2" charset="0"/>
                <a:ea typeface="ＭＳ Ｐゴシック" panose="020B0600070205080204" pitchFamily="50" charset="-128"/>
              </a:rPr>
              <a:t>nstart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引数で実行が可能</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set.seed</a:t>
            </a:r>
            <a:r>
              <a:rPr kumimoji="1" lang="en-US" altLang="ja-JP" sz="1100" dirty="0">
                <a:solidFill>
                  <a:schemeClr val="bg1"/>
                </a:solidFill>
                <a:latin typeface="EYInterstate Light" panose="02000506000000020004" pitchFamily="2" charset="0"/>
                <a:ea typeface="ＭＳ Ｐゴシック" panose="020B0600070205080204" pitchFamily="50" charset="-128"/>
              </a:rPr>
              <a:t>(278613)</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wineK3N25</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kmeans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wineTrain,centers</a:t>
            </a:r>
            <a:r>
              <a:rPr kumimoji="1" lang="en-US" altLang="ja-JP" sz="1100" dirty="0">
                <a:solidFill>
                  <a:schemeClr val="bg1"/>
                </a:solidFill>
                <a:latin typeface="EYInterstate Light" panose="02000506000000020004" pitchFamily="2" charset="0"/>
                <a:ea typeface="ＭＳ Ｐゴシック" panose="020B0600070205080204" pitchFamily="50" charset="-128"/>
              </a:rPr>
              <a:t>=3,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nstart</a:t>
            </a:r>
            <a:r>
              <a:rPr kumimoji="1" lang="en-US" altLang="ja-JP" sz="1100" dirty="0">
                <a:solidFill>
                  <a:schemeClr val="bg1"/>
                </a:solidFill>
                <a:latin typeface="EYInterstate Light" panose="02000506000000020004" pitchFamily="2" charset="0"/>
                <a:ea typeface="ＭＳ Ｐゴシック" panose="020B0600070205080204" pitchFamily="50" charset="-128"/>
              </a:rPr>
              <a:t>=25)</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1</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でスタートした際のクラスタサイズ</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wineK3$size</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62 47 69</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6"/>
          <a:stretch>
            <a:fillRect/>
          </a:stretch>
        </p:blipFill>
        <p:spPr>
          <a:xfrm>
            <a:off x="5532120" y="2264200"/>
            <a:ext cx="3055495" cy="1936536"/>
          </a:xfrm>
          <a:prstGeom prst="rect">
            <a:avLst/>
          </a:prstGeom>
        </p:spPr>
      </p:pic>
      <p:pic>
        <p:nvPicPr>
          <p:cNvPr id="6" name="図 5"/>
          <p:cNvPicPr>
            <a:picLocks noChangeAspect="1"/>
          </p:cNvPicPr>
          <p:nvPr/>
        </p:nvPicPr>
        <p:blipFill>
          <a:blip r:embed="rId7"/>
          <a:stretch>
            <a:fillRect/>
          </a:stretch>
        </p:blipFill>
        <p:spPr>
          <a:xfrm>
            <a:off x="5566300" y="4213268"/>
            <a:ext cx="2987134" cy="1893210"/>
          </a:xfrm>
          <a:prstGeom prst="rect">
            <a:avLst/>
          </a:prstGeom>
        </p:spPr>
      </p:pic>
    </p:spTree>
    <p:extLst>
      <p:ext uri="{BB962C8B-B14F-4D97-AF65-F5344CB8AC3E}">
        <p14:creationId xmlns:p14="http://schemas.microsoft.com/office/powerpoint/2010/main" val="39864558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266"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22.1</a:t>
            </a:r>
            <a:r>
              <a:rPr lang="ja-JP" altLang="en-US" dirty="0" smtClean="0"/>
              <a:t> クラスタリング</a:t>
            </a:r>
            <a:r>
              <a:rPr lang="en-US" altLang="ja-JP" dirty="0"/>
              <a:t/>
            </a:r>
            <a:br>
              <a:rPr lang="en-US" altLang="ja-JP" dirty="0"/>
            </a:br>
            <a:r>
              <a:rPr lang="en-US" altLang="ja-JP" sz="2000" dirty="0" smtClean="0"/>
              <a:t>k-means</a:t>
            </a:r>
            <a:r>
              <a:rPr lang="ja-JP" altLang="en-US" sz="2000" dirty="0" smtClean="0"/>
              <a:t>法</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22.1 k-means</a:t>
            </a:r>
            <a:r>
              <a:rPr lang="ja-JP" altLang="en-US" dirty="0" smtClean="0"/>
              <a:t>法</a:t>
            </a:r>
            <a:endParaRPr lang="en-US" altLang="ja-JP" dirty="0" smtClean="0"/>
          </a:p>
          <a:p>
            <a:pPr lvl="2"/>
            <a:endParaRPr lang="en-US" altLang="ja-JP" sz="1100" dirty="0" smtClean="0"/>
          </a:p>
          <a:p>
            <a:pPr lvl="1"/>
            <a:endParaRPr lang="en-US" altLang="ja-JP" dirty="0" smtClean="0"/>
          </a:p>
          <a:p>
            <a:pPr lvl="1"/>
            <a:endParaRPr lang="en-US" altLang="ja-JP" dirty="0" smtClean="0"/>
          </a:p>
        </p:txBody>
      </p:sp>
      <p:sp>
        <p:nvSpPr>
          <p:cNvPr id="4" name="正方形/長方形 3"/>
          <p:cNvSpPr/>
          <p:nvPr/>
        </p:nvSpPr>
        <p:spPr>
          <a:xfrm>
            <a:off x="431973" y="1672968"/>
            <a:ext cx="8258002" cy="4456369"/>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K-means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法</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25</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でスタートした際のクラスタサイズ</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wineK3N25$size</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62 47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69</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marL="171450"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このデータでは結果に変更はないが、他のデータセットでは通常、初期値で大きく結果が変わる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171450"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クラスタ数の選択は、データの区切りのために重要であり、最適なクラスタ数を決定する際の良い指標は、</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Hartigan</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Rule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である。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354013" lvl="1"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K</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個のクラスタ内平方和と</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K+1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個の場合のクラスタ内平方和の比較をするもので、データ数・クラスタ数を用いて計算</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354013" lvl="1"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この数字が</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10</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を超過する場合、</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K+1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クラスタを使うことに意味があると解釈される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354013" lvl="1" indent="-171450">
              <a:buClr>
                <a:schemeClr val="accent2"/>
              </a:buClr>
              <a:buSzPct val="70000"/>
              <a:buFont typeface="Arial" panose="020B0604020202020204" pitchFamily="34" charset="0"/>
              <a:buChar char="►"/>
            </a:pPr>
            <a:r>
              <a:rPr kumimoji="1" lang="en-US" altLang="ja-JP" sz="1100" i="1" dirty="0" smtClean="0">
                <a:solidFill>
                  <a:schemeClr val="bg1"/>
                </a:solidFill>
                <a:latin typeface="EYInterstate Light" panose="02000506000000020004" pitchFamily="2" charset="0"/>
                <a:ea typeface="ＭＳ Ｐゴシック" panose="020B0600070205080204" pitchFamily="50" charset="-128"/>
              </a:rPr>
              <a:t>useful</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パッケージの</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FitKMeans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関数で計算が可能</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marL="182563" lvl="1">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0" lvl="1">
              <a:buClr>
                <a:schemeClr val="accent2"/>
              </a:buClr>
              <a:buSzPct val="70000"/>
            </a:pP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wineBest</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FitKMeans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wineTrain,max.clusters</a:t>
            </a:r>
            <a:r>
              <a:rPr kumimoji="1" lang="en-US" altLang="ja-JP" sz="1100" dirty="0">
                <a:solidFill>
                  <a:schemeClr val="bg1"/>
                </a:solidFill>
                <a:latin typeface="EYInterstate Light" panose="02000506000000020004" pitchFamily="2" charset="0"/>
                <a:ea typeface="ＭＳ Ｐゴシック" panose="020B0600070205080204" pitchFamily="50" charset="-128"/>
              </a:rPr>
              <a:t>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20,nstart</a:t>
            </a:r>
            <a:r>
              <a:rPr kumimoji="1" lang="en-US" altLang="ja-JP" sz="1100" dirty="0">
                <a:solidFill>
                  <a:schemeClr val="bg1"/>
                </a:solidFill>
                <a:latin typeface="EYInterstate Light" panose="02000506000000020004" pitchFamily="2" charset="0"/>
                <a:ea typeface="ＭＳ Ｐゴシック" panose="020B0600070205080204" pitchFamily="50" charset="-128"/>
              </a:rPr>
              <a:t>=25,</a:t>
            </a:r>
          </a:p>
          <a:p>
            <a:pPr marL="0" lvl="1">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seed=278613)</a:t>
            </a:r>
          </a:p>
          <a:p>
            <a:pPr marL="0" lvl="1">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100" dirty="0" err="1" smtClean="0">
                <a:solidFill>
                  <a:srgbClr val="0070C0"/>
                </a:solidFill>
                <a:latin typeface="EYInterstate Light" panose="02000506000000020004" pitchFamily="2" charset="0"/>
                <a:ea typeface="ＭＳ Ｐゴシック" panose="020B0600070205080204" pitchFamily="50" charset="-128"/>
              </a:rPr>
              <a:t>wineBest</a:t>
            </a:r>
            <a:endParaRPr kumimoji="1" lang="en-US" altLang="ja-JP" sz="1100" dirty="0" smtClean="0">
              <a:solidFill>
                <a:srgbClr val="0070C0"/>
              </a:solidFill>
              <a:latin typeface="EYInterstate Light" panose="02000506000000020004" pitchFamily="2" charset="0"/>
              <a:ea typeface="ＭＳ Ｐゴシック" panose="020B0600070205080204" pitchFamily="50" charset="-128"/>
            </a:endParaRPr>
          </a:p>
          <a:p>
            <a:pPr marL="0" lvl="1">
              <a:buClr>
                <a:schemeClr val="accent2"/>
              </a:buClr>
              <a:buSzPct val="70000"/>
            </a:pP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100" dirty="0" err="1" smtClean="0">
                <a:solidFill>
                  <a:srgbClr val="0070C0"/>
                </a:solidFill>
                <a:latin typeface="EYInterstate Light" panose="02000506000000020004" pitchFamily="2" charset="0"/>
                <a:ea typeface="ＭＳ Ｐゴシック" panose="020B0600070205080204" pitchFamily="50" charset="-128"/>
              </a:rPr>
              <a:t>PlotHartigan</a:t>
            </a: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a:t>
            </a:r>
            <a:r>
              <a:rPr kumimoji="1" lang="en-US" altLang="ja-JP" sz="1100" dirty="0" err="1" smtClean="0">
                <a:solidFill>
                  <a:srgbClr val="0070C0"/>
                </a:solidFill>
                <a:latin typeface="EYInterstate Light" panose="02000506000000020004" pitchFamily="2" charset="0"/>
                <a:ea typeface="ＭＳ Ｐゴシック" panose="020B0600070205080204" pitchFamily="50" charset="-128"/>
              </a:rPr>
              <a:t>wineBest</a:t>
            </a: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a:t>
            </a:r>
            <a:endParaRPr kumimoji="1" lang="en-US" altLang="ja-JP" sz="1100" dirty="0">
              <a:solidFill>
                <a:srgbClr val="0070C0"/>
              </a:solidFill>
              <a:latin typeface="EYInterstate Light" panose="02000506000000020004" pitchFamily="2" charset="0"/>
              <a:ea typeface="ＭＳ Ｐゴシック" panose="020B0600070205080204" pitchFamily="50" charset="-128"/>
            </a:endParaRPr>
          </a:p>
          <a:p>
            <a:pPr marL="0" lvl="1">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0" lvl="1">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この指標に基づけば、</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13</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クラスタを使用</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0" lvl="1">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すべきと結果になるが、あくまで経験則で</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0" lvl="1">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あり、厳密に適用する必要はない</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0" lvl="1">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0" lvl="1">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※3</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品種を取り扱う場合、</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3</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クラスタがあると</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0" lvl="1">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自明だが、</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ｔ</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系郷戸の観点から適切とは</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0" lvl="1">
              <a:buClr>
                <a:schemeClr val="accent2"/>
              </a:buClr>
              <a:buSzPct val="70000"/>
            </a:pPr>
            <a:r>
              <a:rPr kumimoji="1" lang="ja-JP" altLang="en-US" sz="1100" dirty="0">
                <a:solidFill>
                  <a:schemeClr val="bg1"/>
                </a:solidFill>
                <a:latin typeface="EYInterstate Light" panose="02000506000000020004" pitchFamily="2" charset="0"/>
                <a:ea typeface="ＭＳ Ｐゴシック" panose="020B0600070205080204" pitchFamily="50" charset="-128"/>
              </a:rPr>
              <a:t>限</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らない</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
        <p:nvSpPr>
          <p:cNvPr id="7" name="正方形/長方形 6"/>
          <p:cNvSpPr/>
          <p:nvPr/>
        </p:nvSpPr>
        <p:spPr>
          <a:xfrm>
            <a:off x="6187123" y="3334762"/>
            <a:ext cx="1897380" cy="2677656"/>
          </a:xfrm>
          <a:prstGeom prst="rect">
            <a:avLst/>
          </a:prstGeom>
        </p:spPr>
        <p:txBody>
          <a:bodyPr wrap="square">
            <a:spAutoFit/>
          </a:bodyPr>
          <a:lstStyle/>
          <a:p>
            <a:pPr marL="0" lvl="1">
              <a:buClr>
                <a:schemeClr val="accent2"/>
              </a:buClr>
              <a:buSzPct val="70000"/>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800" dirty="0" err="1" smtClean="0">
                <a:solidFill>
                  <a:schemeClr val="bg1"/>
                </a:solidFill>
                <a:latin typeface="EYInterstate Light" panose="02000506000000020004" pitchFamily="2" charset="0"/>
                <a:ea typeface="ＭＳ Ｐゴシック" panose="020B0600070205080204" pitchFamily="50" charset="-128"/>
              </a:rPr>
              <a:t>wineBest</a:t>
            </a:r>
            <a:endParaRPr kumimoji="1" lang="en-US" altLang="ja-JP" sz="800" dirty="0" smtClean="0">
              <a:solidFill>
                <a:schemeClr val="bg1"/>
              </a:solidFill>
              <a:latin typeface="EYInterstate Light" panose="02000506000000020004" pitchFamily="2" charset="0"/>
              <a:ea typeface="ＭＳ Ｐゴシック" panose="020B0600070205080204" pitchFamily="50" charset="-128"/>
            </a:endParaRPr>
          </a:p>
          <a:p>
            <a:pPr marL="0" lvl="1">
              <a:buClr>
                <a:schemeClr val="accent2"/>
              </a:buClr>
              <a:buSzPct val="70000"/>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Clusters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Hartigan</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AddCluster</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pPr marL="0" lvl="1">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1         2 505.429310       TRUE</a:t>
            </a:r>
          </a:p>
          <a:p>
            <a:pPr marL="0" lvl="1">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2         3 160.411331       TRUE</a:t>
            </a:r>
          </a:p>
          <a:p>
            <a:pPr marL="0" lvl="1">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3         4 135.707228       TRUE</a:t>
            </a:r>
          </a:p>
          <a:p>
            <a:pPr marL="0" lvl="1">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4         5  78.445289       TRUE</a:t>
            </a:r>
          </a:p>
          <a:p>
            <a:pPr marL="0" lvl="1">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5         6  71.489710       TRUE</a:t>
            </a:r>
          </a:p>
          <a:p>
            <a:pPr marL="0" lvl="1">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6         7  97.582072       TRUE</a:t>
            </a:r>
          </a:p>
          <a:p>
            <a:pPr marL="0" lvl="1">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7         8  46.772501       TRUE</a:t>
            </a:r>
          </a:p>
          <a:p>
            <a:pPr marL="0" lvl="1">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8         9  33.198650       TRUE</a:t>
            </a:r>
          </a:p>
          <a:p>
            <a:pPr marL="0" lvl="1">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9        10  33.277952       TRUE</a:t>
            </a:r>
          </a:p>
          <a:p>
            <a:pPr marL="0" lvl="1">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10       11  33.465424       TRUE</a:t>
            </a:r>
          </a:p>
          <a:p>
            <a:pPr marL="0" lvl="1">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11       12  17.940296       TRUE</a:t>
            </a:r>
          </a:p>
          <a:p>
            <a:pPr marL="0" lvl="1">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12       13  33.268151       TRUE</a:t>
            </a:r>
          </a:p>
          <a:p>
            <a:pPr marL="0" lvl="1">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13       14   6.434996      FALSE</a:t>
            </a:r>
          </a:p>
          <a:p>
            <a:pPr marL="0" lvl="1">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14       15   7.833562      FALSE</a:t>
            </a:r>
          </a:p>
          <a:p>
            <a:pPr marL="0" lvl="1">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15       16  46.783444       TRUE</a:t>
            </a:r>
          </a:p>
          <a:p>
            <a:pPr marL="0" lvl="1">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16       17  12.229408       TRUE</a:t>
            </a:r>
          </a:p>
          <a:p>
            <a:pPr marL="0" lvl="1">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17       18  10.261821       TRUE</a:t>
            </a:r>
          </a:p>
          <a:p>
            <a:pPr marL="0" lvl="1">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18       19 -13.576343      FALSE</a:t>
            </a:r>
          </a:p>
          <a:p>
            <a:pPr marL="0" lvl="1">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19       20  56.373939       TRUE</a:t>
            </a:r>
          </a:p>
        </p:txBody>
      </p:sp>
      <p:pic>
        <p:nvPicPr>
          <p:cNvPr id="9" name="図 8"/>
          <p:cNvPicPr>
            <a:picLocks noChangeAspect="1"/>
          </p:cNvPicPr>
          <p:nvPr/>
        </p:nvPicPr>
        <p:blipFill>
          <a:blip r:embed="rId6"/>
          <a:stretch>
            <a:fillRect/>
          </a:stretch>
        </p:blipFill>
        <p:spPr>
          <a:xfrm>
            <a:off x="3146358" y="4050617"/>
            <a:ext cx="3040765" cy="1927201"/>
          </a:xfrm>
          <a:prstGeom prst="rect">
            <a:avLst/>
          </a:prstGeom>
        </p:spPr>
      </p:pic>
    </p:spTree>
    <p:extLst>
      <p:ext uri="{BB962C8B-B14F-4D97-AF65-F5344CB8AC3E}">
        <p14:creationId xmlns:p14="http://schemas.microsoft.com/office/powerpoint/2010/main" val="3366381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19.1</a:t>
            </a:r>
            <a:r>
              <a:rPr lang="ja-JP" altLang="en-US" dirty="0"/>
              <a:t>　正則化と縮小（シュリンケージ）</a:t>
            </a:r>
            <a:r>
              <a:rPr lang="en-US" altLang="ja-JP" dirty="0"/>
              <a:t/>
            </a:r>
            <a:br>
              <a:rPr lang="en-US" altLang="ja-JP" dirty="0"/>
            </a:br>
            <a:r>
              <a:rPr lang="en-US" altLang="ja-JP" sz="2000" dirty="0"/>
              <a:t>Elastic Net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Elastic Net</a:t>
            </a:r>
            <a:endParaRPr kumimoji="1" lang="ja-JP" altLang="en-US" dirty="0"/>
          </a:p>
        </p:txBody>
      </p:sp>
      <p:sp>
        <p:nvSpPr>
          <p:cNvPr id="4" name="正方形/長方形 3"/>
          <p:cNvSpPr/>
          <p:nvPr/>
        </p:nvSpPr>
        <p:spPr>
          <a:xfrm>
            <a:off x="827088" y="1715909"/>
            <a:ext cx="7862887" cy="387209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 generate income variable (binary) for logistic regression </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ロジスティック回帰のために</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2</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値の</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Income</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変数を作成</a:t>
            </a:r>
            <a:endParaRPr kumimoji="1" lang="en-US" altLang="ja-JP" sz="10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&gt;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acs$Income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a:solidFill>
                  <a:schemeClr val="bg1"/>
                </a:solidFill>
                <a:latin typeface="EYInterstate Light" panose="02000506000000020004" pitchFamily="2" charset="0"/>
                <a:ea typeface="ＭＳ Ｐゴシック" panose="020B0600070205080204" pitchFamily="50" charset="-128"/>
              </a:rPr>
              <a:t>&lt;- with(</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FamilyIncome</a:t>
            </a:r>
            <a:r>
              <a:rPr kumimoji="1" lang="en-US" altLang="ja-JP" sz="1000" dirty="0">
                <a:solidFill>
                  <a:schemeClr val="bg1"/>
                </a:solidFill>
                <a:latin typeface="EYInterstate Light" panose="02000506000000020004" pitchFamily="2" charset="0"/>
                <a:ea typeface="ＭＳ Ｐゴシック" panose="020B0600070205080204" pitchFamily="50" charset="-128"/>
              </a:rPr>
              <a:t>&gt;=150000)</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head(</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Acres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FamilyIncome</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FamilyType</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NumBedrooms</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NumChildren</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NumPeople</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NumRooms</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NumUnits</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NumVehicles</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NumWorkers</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OwnRent</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1-10          </a:t>
            </a:r>
            <a:r>
              <a:rPr kumimoji="1" lang="en-US" altLang="ja-JP" sz="800" dirty="0">
                <a:solidFill>
                  <a:schemeClr val="bg1"/>
                </a:solidFill>
                <a:latin typeface="EYInterstate Light" panose="02000506000000020004" pitchFamily="2" charset="0"/>
                <a:ea typeface="ＭＳ Ｐゴシック" panose="020B0600070205080204" pitchFamily="50" charset="-128"/>
              </a:rPr>
              <a:t>150     Married           4           1         3        9 Single detached           1          0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Mortgage</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2"/>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1-10          </a:t>
            </a:r>
            <a:r>
              <a:rPr kumimoji="1" lang="en-US" altLang="ja-JP" sz="800" dirty="0">
                <a:solidFill>
                  <a:schemeClr val="bg1"/>
                </a:solidFill>
                <a:latin typeface="EYInterstate Light" panose="02000506000000020004" pitchFamily="2" charset="0"/>
                <a:ea typeface="ＭＳ Ｐゴシック" panose="020B0600070205080204" pitchFamily="50" charset="-128"/>
              </a:rPr>
              <a:t>180 Female Head           3           2         4        6 Single detached           2          0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Rented</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3"/>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1-10          </a:t>
            </a:r>
            <a:r>
              <a:rPr kumimoji="1" lang="en-US" altLang="ja-JP" sz="800" dirty="0">
                <a:solidFill>
                  <a:schemeClr val="bg1"/>
                </a:solidFill>
                <a:latin typeface="EYInterstate Light" panose="02000506000000020004" pitchFamily="2" charset="0"/>
                <a:ea typeface="ＭＳ Ｐゴシック" panose="020B0600070205080204" pitchFamily="50" charset="-128"/>
              </a:rPr>
              <a:t>280 Female Head           4           0         2        8 Single detached           3          1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Mortgage</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4"/>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1-10          </a:t>
            </a:r>
            <a:r>
              <a:rPr kumimoji="1" lang="en-US" altLang="ja-JP" sz="800" dirty="0">
                <a:solidFill>
                  <a:schemeClr val="bg1"/>
                </a:solidFill>
                <a:latin typeface="EYInterstate Light" panose="02000506000000020004" pitchFamily="2" charset="0"/>
                <a:ea typeface="ＭＳ Ｐゴシック" panose="020B0600070205080204" pitchFamily="50" charset="-128"/>
              </a:rPr>
              <a:t>330 Female Head           2           1         2        4 Single detached           1          0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Rented</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5"/>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1-10          </a:t>
            </a:r>
            <a:r>
              <a:rPr kumimoji="1" lang="en-US" altLang="ja-JP" sz="800" dirty="0">
                <a:solidFill>
                  <a:schemeClr val="bg1"/>
                </a:solidFill>
                <a:latin typeface="EYInterstate Light" panose="02000506000000020004" pitchFamily="2" charset="0"/>
                <a:ea typeface="ＭＳ Ｐゴシック" panose="020B0600070205080204" pitchFamily="50" charset="-128"/>
              </a:rPr>
              <a:t>330   Male Head           3           1         2        5 Single attached           1          0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Mortgage</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6"/>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1-10          </a:t>
            </a:r>
            <a:r>
              <a:rPr kumimoji="1" lang="en-US" altLang="ja-JP" sz="800" dirty="0">
                <a:solidFill>
                  <a:schemeClr val="bg1"/>
                </a:solidFill>
                <a:latin typeface="EYInterstate Light" panose="02000506000000020004" pitchFamily="2" charset="0"/>
                <a:ea typeface="ＭＳ Ｐゴシック" panose="020B0600070205080204" pitchFamily="50" charset="-128"/>
              </a:rPr>
              <a:t>480   Male Head           0           3         4        1 Single detached           0          0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Rented</a:t>
            </a:r>
          </a:p>
          <a:p>
            <a:pPr marL="228600" indent="-228600">
              <a:buAutoNum type="arabicPlain" startAt="6"/>
            </a:pP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YearBuilt</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HouseCosts</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ElectricBill</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FoodStamp</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HeatingFuel</a:t>
            </a:r>
            <a:r>
              <a:rPr kumimoji="1" lang="en-US" altLang="ja-JP" sz="800" dirty="0">
                <a:solidFill>
                  <a:schemeClr val="bg1"/>
                </a:solidFill>
                <a:latin typeface="EYInterstate Light" panose="02000506000000020004" pitchFamily="2" charset="0"/>
                <a:ea typeface="ＭＳ Ｐゴシック" panose="020B0600070205080204" pitchFamily="50" charset="-128"/>
              </a:rPr>
              <a:t> Insurance       Language Income</a:t>
            </a:r>
          </a:p>
          <a:p>
            <a:pPr marL="228600" indent="-228600">
              <a:buAutoNum type="arabicPlain"/>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1950-1959       </a:t>
            </a:r>
            <a:r>
              <a:rPr kumimoji="1" lang="en-US" altLang="ja-JP" sz="800" dirty="0">
                <a:solidFill>
                  <a:schemeClr val="bg1"/>
                </a:solidFill>
                <a:latin typeface="EYInterstate Light" panose="02000506000000020004" pitchFamily="2" charset="0"/>
                <a:ea typeface="ＭＳ Ｐゴシック" panose="020B0600070205080204" pitchFamily="50" charset="-128"/>
              </a:rPr>
              <a:t>1800           90        No         Gas      2500        English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FALSE</a:t>
            </a:r>
          </a:p>
          <a:p>
            <a:pPr marL="228600" indent="-228600">
              <a:buAutoNum type="arabicPlain"/>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2 </a:t>
            </a:r>
            <a:r>
              <a:rPr kumimoji="1" lang="en-US" altLang="ja-JP" sz="800" dirty="0">
                <a:solidFill>
                  <a:schemeClr val="bg1"/>
                </a:solidFill>
                <a:latin typeface="EYInterstate Light" panose="02000506000000020004" pitchFamily="2" charset="0"/>
                <a:ea typeface="ＭＳ Ｐゴシック" panose="020B0600070205080204" pitchFamily="50" charset="-128"/>
              </a:rPr>
              <a:t>Before 1939        850           90        No         Oil         0        English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FALSE</a:t>
            </a:r>
          </a:p>
          <a:p>
            <a:pPr marL="228600" indent="-228600">
              <a:buAutoNum type="arabicPlain" startAt="3"/>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2000-2004       </a:t>
            </a:r>
            <a:r>
              <a:rPr kumimoji="1" lang="en-US" altLang="ja-JP" sz="800" dirty="0">
                <a:solidFill>
                  <a:schemeClr val="bg1"/>
                </a:solidFill>
                <a:latin typeface="EYInterstate Light" panose="02000506000000020004" pitchFamily="2" charset="0"/>
                <a:ea typeface="ＭＳ Ｐゴシック" panose="020B0600070205080204" pitchFamily="50" charset="-128"/>
              </a:rPr>
              <a:t>2600          260        No         Oil      6600 Other European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FALSE</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4"/>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1950-1959       </a:t>
            </a:r>
            <a:r>
              <a:rPr kumimoji="1" lang="en-US" altLang="ja-JP" sz="800" dirty="0">
                <a:solidFill>
                  <a:schemeClr val="bg1"/>
                </a:solidFill>
                <a:latin typeface="EYInterstate Light" panose="02000506000000020004" pitchFamily="2" charset="0"/>
                <a:ea typeface="ＭＳ Ｐゴシック" panose="020B0600070205080204" pitchFamily="50" charset="-128"/>
              </a:rPr>
              <a:t>1800          140        No         Oil         0        English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FALSE</a:t>
            </a:r>
          </a:p>
          <a:p>
            <a:pPr marL="228600" indent="-228600">
              <a:buAutoNum type="arabicPlain" startAt="4"/>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5 </a:t>
            </a:r>
            <a:r>
              <a:rPr kumimoji="1" lang="en-US" altLang="ja-JP" sz="800" dirty="0">
                <a:solidFill>
                  <a:schemeClr val="bg1"/>
                </a:solidFill>
                <a:latin typeface="EYInterstate Light" panose="02000506000000020004" pitchFamily="2" charset="0"/>
                <a:ea typeface="ＭＳ Ｐゴシック" panose="020B0600070205080204" pitchFamily="50" charset="-128"/>
              </a:rPr>
              <a:t>Before 1939        860          150        No         Gas       660        Spanish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FALSE</a:t>
            </a:r>
          </a:p>
          <a:p>
            <a:pPr marL="228600" indent="-228600">
              <a:buAutoNum type="arabicPlain" startAt="4"/>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6 </a:t>
            </a:r>
            <a:r>
              <a:rPr kumimoji="1" lang="en-US" altLang="ja-JP" sz="800" dirty="0">
                <a:solidFill>
                  <a:schemeClr val="bg1"/>
                </a:solidFill>
                <a:latin typeface="EYInterstate Light" panose="02000506000000020004" pitchFamily="2" charset="0"/>
                <a:ea typeface="ＭＳ Ｐゴシック" panose="020B0600070205080204" pitchFamily="50" charset="-128"/>
              </a:rPr>
              <a:t>Before 1939        700          140        No         Gas         0        English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FALSE</a:t>
            </a: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 predicted </a:t>
            </a:r>
            <a:r>
              <a:rPr kumimoji="1" lang="en-US" altLang="ja-JP" sz="1000" dirty="0">
                <a:solidFill>
                  <a:srgbClr val="2C973E"/>
                </a:solidFill>
                <a:latin typeface="EYInterstate Light" panose="02000506000000020004" pitchFamily="2" charset="0"/>
                <a:ea typeface="ＭＳ Ｐゴシック" panose="020B0600070205080204" pitchFamily="50" charset="-128"/>
              </a:rPr>
              <a:t>matrix </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予測</a:t>
            </a:r>
            <a:r>
              <a:rPr kumimoji="1" lang="ja-JP" altLang="en-US" sz="1000" dirty="0">
                <a:solidFill>
                  <a:srgbClr val="2C973E"/>
                </a:solidFill>
                <a:latin typeface="EYInterstate Light" panose="02000506000000020004" pitchFamily="2" charset="0"/>
                <a:ea typeface="ＭＳ Ｐゴシック" panose="020B0600070205080204" pitchFamily="50" charset="-128"/>
              </a:rPr>
              <a:t>因子</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行列</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の作成</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a:t>
            </a:r>
            <a:endParaRPr kumimoji="1" lang="en-US" altLang="ja-JP" sz="10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a:solidFill>
                  <a:srgbClr val="2C973E"/>
                </a:solidFill>
                <a:latin typeface="EYInterstate Light" panose="02000506000000020004" pitchFamily="2" charset="0"/>
                <a:ea typeface="ＭＳ Ｐゴシック" panose="020B0600070205080204" pitchFamily="50" charset="-128"/>
              </a:rPr>
              <a:t># axis is automatically added by </a:t>
            </a:r>
            <a:r>
              <a:rPr kumimoji="1" lang="en-US" altLang="ja-JP" sz="1000" dirty="0" err="1">
                <a:solidFill>
                  <a:srgbClr val="2C973E"/>
                </a:solidFill>
                <a:latin typeface="EYInterstate Light" panose="02000506000000020004" pitchFamily="2" charset="0"/>
                <a:ea typeface="ＭＳ Ｐゴシック" panose="020B0600070205080204" pitchFamily="50" charset="-128"/>
              </a:rPr>
              <a:t>glmnet</a:t>
            </a:r>
            <a:r>
              <a:rPr kumimoji="1" lang="en-US" altLang="ja-JP" sz="1000" dirty="0">
                <a:solidFill>
                  <a:srgbClr val="2C973E"/>
                </a:solidFill>
                <a:latin typeface="EYInterstate Light" panose="02000506000000020004" pitchFamily="2" charset="0"/>
                <a:ea typeface="ＭＳ Ｐゴシック" panose="020B0600070205080204" pitchFamily="50" charset="-128"/>
              </a:rPr>
              <a:t> </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function / </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切片は</a:t>
            </a:r>
            <a:r>
              <a:rPr kumimoji="1" lang="en-US" altLang="ja-JP" sz="1000" dirty="0" err="1" smtClean="0">
                <a:solidFill>
                  <a:srgbClr val="2C973E"/>
                </a:solidFill>
                <a:latin typeface="EYInterstate Light" panose="02000506000000020004" pitchFamily="2" charset="0"/>
                <a:ea typeface="ＭＳ Ｐゴシック" panose="020B0600070205080204" pitchFamily="50" charset="-128"/>
              </a:rPr>
              <a:t>glmnet</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が自動的に追加するので含めない</a:t>
            </a:r>
            <a:endParaRPr kumimoji="1" lang="en-US" altLang="ja-JP" sz="10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acsX</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a:solidFill>
                  <a:schemeClr val="bg1"/>
                </a:solidFill>
                <a:latin typeface="EYInterstate Light" panose="02000506000000020004" pitchFamily="2" charset="0"/>
                <a:ea typeface="ＭＳ Ｐゴシック" panose="020B0600070205080204" pitchFamily="50" charset="-128"/>
              </a:rPr>
              <a:t>&lt;-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build.x</a:t>
            </a:r>
            <a:r>
              <a:rPr kumimoji="1" lang="en-US" altLang="ja-JP" sz="1000" dirty="0">
                <a:solidFill>
                  <a:schemeClr val="bg1"/>
                </a:solidFill>
                <a:latin typeface="EYInterstate Light" panose="02000506000000020004" pitchFamily="2" charset="0"/>
                <a:ea typeface="ＭＳ Ｐゴシック" panose="020B0600070205080204" pitchFamily="50" charset="-128"/>
              </a:rPr>
              <a:t>(Income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NumBedrooms</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NumChildren</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NumPeople</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NumRooms</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NumUnits</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NumVehicles</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NumWorkers</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OwnRent</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YearBuilt</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ElectricBill</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FoodStamp</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HeatingFuel</a:t>
            </a:r>
            <a:r>
              <a:rPr kumimoji="1" lang="en-US" altLang="ja-JP" sz="1000" dirty="0">
                <a:solidFill>
                  <a:schemeClr val="bg1"/>
                </a:solidFill>
                <a:latin typeface="EYInterstate Light" panose="02000506000000020004" pitchFamily="2" charset="0"/>
                <a:ea typeface="ＭＳ Ｐゴシック" panose="020B0600070205080204" pitchFamily="50" charset="-128"/>
              </a:rPr>
              <a:t> + Insurance + Language -1,</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data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000" dirty="0">
                <a:solidFill>
                  <a:schemeClr val="bg1"/>
                </a:solidFill>
                <a:latin typeface="EYInterstate Light" panose="02000506000000020004" pitchFamily="2" charset="0"/>
                <a:ea typeface="ＭＳ Ｐゴシック" panose="020B0600070205080204" pitchFamily="50" charset="-128"/>
              </a:rPr>
              <a:t>, contrasts = FALSE)</a:t>
            </a: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1045414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28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22.1</a:t>
            </a:r>
            <a:r>
              <a:rPr lang="ja-JP" altLang="en-US" dirty="0" smtClean="0"/>
              <a:t> クラスタリング</a:t>
            </a:r>
            <a:r>
              <a:rPr lang="en-US" altLang="ja-JP" dirty="0"/>
              <a:t/>
            </a:r>
            <a:br>
              <a:rPr lang="en-US" altLang="ja-JP" dirty="0"/>
            </a:br>
            <a:r>
              <a:rPr lang="en-US" altLang="ja-JP" sz="2000" dirty="0" smtClean="0"/>
              <a:t>k-means</a:t>
            </a:r>
            <a:r>
              <a:rPr lang="ja-JP" altLang="en-US" sz="2000" dirty="0" smtClean="0"/>
              <a:t>法</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22.1 k-means</a:t>
            </a:r>
            <a:r>
              <a:rPr lang="ja-JP" altLang="en-US" dirty="0" smtClean="0"/>
              <a:t>法</a:t>
            </a:r>
            <a:endParaRPr lang="en-US" altLang="ja-JP" dirty="0" smtClean="0"/>
          </a:p>
          <a:p>
            <a:pPr lvl="2"/>
            <a:endParaRPr lang="en-US" altLang="ja-JP" sz="1100" dirty="0" smtClean="0"/>
          </a:p>
          <a:p>
            <a:pPr lvl="1"/>
            <a:endParaRPr lang="en-US" altLang="ja-JP" dirty="0" smtClean="0"/>
          </a:p>
          <a:p>
            <a:pPr lvl="1"/>
            <a:endParaRPr lang="en-US" altLang="ja-JP" dirty="0" smtClean="0"/>
          </a:p>
        </p:txBody>
      </p:sp>
      <p:sp>
        <p:nvSpPr>
          <p:cNvPr id="4" name="正方形/長方形 3"/>
          <p:cNvSpPr/>
          <p:nvPr/>
        </p:nvSpPr>
        <p:spPr>
          <a:xfrm>
            <a:off x="431973" y="1672968"/>
            <a:ext cx="8258002" cy="4456369"/>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K-means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法</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図</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22.4</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では、クラスタの割振りが左側、品種が上部に表示されており、品種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は、精度（適合率、本当の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Cultivar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が</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の場合に正しくクラスタリングできた割合）が</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50%</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以下とやや低く、品種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はよくクラスタリングできており</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品種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3</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も精度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- 7</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割強とよくクラスタリングできている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図</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22.4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品種ごとの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wine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データのクラスタリングの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Confusion matrix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混同行列</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table(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wine$Cultivar,wineK3N25$cluster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a:solidFill>
                  <a:schemeClr val="bg1"/>
                </a:solidFill>
                <a:latin typeface="EYInterstate Light" panose="02000506000000020004" pitchFamily="2" charset="0"/>
                <a:ea typeface="ＭＳ Ｐゴシック" panose="020B0600070205080204" pitchFamily="50" charset="-128"/>
              </a:rPr>
              <a:t>1  2  3</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1 13 46  0</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2 20  1 50</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3 29  0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19</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Hartigan</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Rule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の代替案は、データを</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bootstrap</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したサンプルを使ったクラスタリング</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の内クラスター非類似度を比較するギャップ統計がある。実際の値と期待値の間の</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差を計測しており、</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cluster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パッケージの</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clusGap</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関数で計算できる。ただし、</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シミュレーションを実行するため、時間がかかる。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require(cluster)</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theGap</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clusGap</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wineTrain,FUNcluster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pam,K.max</a:t>
            </a:r>
            <a:r>
              <a:rPr kumimoji="1" lang="en-US" altLang="ja-JP" sz="1100" dirty="0">
                <a:solidFill>
                  <a:schemeClr val="bg1"/>
                </a:solidFill>
                <a:latin typeface="EYInterstate Light" panose="02000506000000020004" pitchFamily="2" charset="0"/>
                <a:ea typeface="ＭＳ Ｐゴシック" panose="020B0600070205080204" pitchFamily="50" charset="-128"/>
              </a:rPr>
              <a:t>=20)</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gapDF</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as.data.frame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theGap$Tab</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gapDF</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pic>
        <p:nvPicPr>
          <p:cNvPr id="26" name="図 25"/>
          <p:cNvPicPr>
            <a:picLocks noChangeAspect="1"/>
          </p:cNvPicPr>
          <p:nvPr/>
        </p:nvPicPr>
        <p:blipFill>
          <a:blip r:embed="rId6"/>
          <a:stretch>
            <a:fillRect/>
          </a:stretch>
        </p:blipFill>
        <p:spPr>
          <a:xfrm>
            <a:off x="5506330" y="2446020"/>
            <a:ext cx="2574680" cy="3304730"/>
          </a:xfrm>
          <a:prstGeom prst="rect">
            <a:avLst/>
          </a:prstGeom>
        </p:spPr>
      </p:pic>
    </p:spTree>
    <p:extLst>
      <p:ext uri="{BB962C8B-B14F-4D97-AF65-F5344CB8AC3E}">
        <p14:creationId xmlns:p14="http://schemas.microsoft.com/office/powerpoint/2010/main" val="41374627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305"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22.1</a:t>
            </a:r>
            <a:r>
              <a:rPr lang="ja-JP" altLang="en-US" dirty="0" smtClean="0"/>
              <a:t> クラスタリング</a:t>
            </a:r>
            <a:r>
              <a:rPr lang="en-US" altLang="ja-JP" dirty="0"/>
              <a:t/>
            </a:r>
            <a:br>
              <a:rPr lang="en-US" altLang="ja-JP" dirty="0"/>
            </a:br>
            <a:r>
              <a:rPr lang="en-US" altLang="ja-JP" sz="2000" dirty="0" smtClean="0"/>
              <a:t>k-means</a:t>
            </a:r>
            <a:r>
              <a:rPr lang="ja-JP" altLang="en-US" sz="2000" dirty="0" smtClean="0"/>
              <a:t>法</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22.1 k-means</a:t>
            </a:r>
            <a:r>
              <a:rPr lang="ja-JP" altLang="en-US" dirty="0" smtClean="0"/>
              <a:t>法</a:t>
            </a:r>
            <a:endParaRPr lang="en-US" altLang="ja-JP" dirty="0" smtClean="0"/>
          </a:p>
          <a:p>
            <a:pPr lvl="2"/>
            <a:endParaRPr lang="en-US" altLang="ja-JP" sz="1100" dirty="0" smtClean="0"/>
          </a:p>
          <a:p>
            <a:pPr lvl="1"/>
            <a:endParaRPr lang="en-US" altLang="ja-JP" dirty="0" smtClean="0"/>
          </a:p>
          <a:p>
            <a:pPr lvl="1"/>
            <a:endParaRPr lang="en-US" altLang="ja-JP" dirty="0" smtClean="0"/>
          </a:p>
        </p:txBody>
      </p:sp>
      <p:sp>
        <p:nvSpPr>
          <p:cNvPr id="4" name="正方形/長方形 3"/>
          <p:cNvSpPr/>
          <p:nvPr/>
        </p:nvSpPr>
        <p:spPr>
          <a:xfrm>
            <a:off x="431973" y="1672968"/>
            <a:ext cx="8258002" cy="4456369"/>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K-means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法</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clusgap</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関数を用いたクラスタリングのクラスター内の非類似度の比較（ギャップ統計）</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require(cluster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theGap</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clusGap</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wineTrain,FUNcluster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pam,K.max</a:t>
            </a:r>
            <a:r>
              <a:rPr kumimoji="1" lang="en-US" altLang="ja-JP" sz="1100" dirty="0">
                <a:solidFill>
                  <a:schemeClr val="bg1"/>
                </a:solidFill>
                <a:latin typeface="EYInterstate Light" panose="02000506000000020004" pitchFamily="2" charset="0"/>
                <a:ea typeface="ＭＳ Ｐゴシック" panose="020B0600070205080204" pitchFamily="50" charset="-128"/>
              </a:rPr>
              <a:t>=20)</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gapDF</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as.data.frame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theGap$Tab</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gapDF</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logW</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E.logW</a:t>
            </a:r>
            <a:r>
              <a:rPr kumimoji="1" lang="en-US" altLang="ja-JP" sz="800" dirty="0">
                <a:solidFill>
                  <a:schemeClr val="bg1"/>
                </a:solidFill>
                <a:latin typeface="EYInterstate Light" panose="02000506000000020004" pitchFamily="2" charset="0"/>
                <a:ea typeface="ＭＳ Ｐゴシック" panose="020B0600070205080204" pitchFamily="50" charset="-128"/>
              </a:rPr>
              <a:t>       gap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SE.sim</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1  9.655294 9.944693 0.2893993 0.03320653</a:t>
            </a:r>
          </a:p>
          <a:p>
            <a:pPr>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2  8.987942 9.252812 0.2648694 0.03327421</a:t>
            </a:r>
          </a:p>
          <a:p>
            <a:pPr>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3  8.617563 8.865717 0.2481538 0.02687448</a:t>
            </a:r>
          </a:p>
          <a:p>
            <a:pPr>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4  8.370194 8.597524 0.2273304 0.03099825</a:t>
            </a:r>
          </a:p>
          <a:p>
            <a:pPr>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5  8.193144 8.388296 0.1951522 0.02779128</a:t>
            </a:r>
          </a:p>
          <a:p>
            <a:pPr>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6  7.979259 8.237019 0.2577596 0.03359991</a:t>
            </a:r>
          </a:p>
          <a:p>
            <a:pPr>
              <a:buClr>
                <a:schemeClr val="accent2"/>
              </a:buClr>
              <a:buSzPct val="70000"/>
            </a:pPr>
            <a:r>
              <a:rPr kumimoji="1" lang="en-US" altLang="ja-JP" sz="800" dirty="0">
                <a:solidFill>
                  <a:schemeClr val="bg1"/>
                </a:solidFill>
                <a:latin typeface="EYInterstate Light" panose="02000506000000020004" pitchFamily="2" charset="0"/>
                <a:ea typeface="ＭＳ Ｐゴシック" panose="020B0600070205080204" pitchFamily="50" charset="-128"/>
              </a:rPr>
              <a:t>7  7.819287 8.101749 0.2824618 0.02749802</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171450"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また、異なるクラスタ数のギャップ統計を図示すると、クラスターの最適数は、</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ギャップを最小化するクラスタ数の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表十偏差内のギャップを生成する最小数</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GAP analysis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visualization</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logW</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の図示</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ggplot</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gapDF</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000" dirty="0">
                <a:solidFill>
                  <a:schemeClr val="bg1"/>
                </a:solidFill>
                <a:latin typeface="EYInterstate Light" panose="02000506000000020004" pitchFamily="2" charset="0"/>
                <a:ea typeface="ＭＳ Ｐゴシック" panose="020B0600070205080204" pitchFamily="50" charset="-128"/>
              </a:rPr>
              <a:t>(x=</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1:nrow</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gapDF</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geom_line</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000" dirty="0">
                <a:solidFill>
                  <a:schemeClr val="bg1"/>
                </a:solidFill>
                <a:latin typeface="EYInterstate Light" panose="02000506000000020004" pitchFamily="2" charset="0"/>
                <a:ea typeface="ＭＳ Ｐゴシック" panose="020B0600070205080204" pitchFamily="50" charset="-128"/>
              </a:rPr>
              <a:t>(y=</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logW</a:t>
            </a:r>
            <a:r>
              <a:rPr kumimoji="1" lang="en-US" altLang="ja-JP" sz="1000" dirty="0">
                <a:solidFill>
                  <a:schemeClr val="bg1"/>
                </a:solidFill>
                <a:latin typeface="EYInterstate Light" panose="02000506000000020004" pitchFamily="2" charset="0"/>
                <a:ea typeface="ＭＳ Ｐゴシック" panose="020B0600070205080204" pitchFamily="50" charset="-128"/>
              </a:rPr>
              <a:t>),color="blue")+</a:t>
            </a:r>
          </a:p>
          <a:p>
            <a:pPr>
              <a:buClr>
                <a:schemeClr val="accent2"/>
              </a:buClr>
              <a:buSzPct val="70000"/>
            </a:pP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000" dirty="0">
                <a:solidFill>
                  <a:schemeClr val="bg1"/>
                </a:solidFill>
                <a:latin typeface="EYInterstate Light" panose="02000506000000020004" pitchFamily="2" charset="0"/>
                <a:ea typeface="ＭＳ Ｐゴシック" panose="020B0600070205080204" pitchFamily="50" charset="-128"/>
              </a:rPr>
              <a:t>(y=</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logW</a:t>
            </a:r>
            <a:r>
              <a:rPr kumimoji="1" lang="en-US" altLang="ja-JP" sz="1000" dirty="0">
                <a:solidFill>
                  <a:schemeClr val="bg1"/>
                </a:solidFill>
                <a:latin typeface="EYInterstate Light" panose="02000506000000020004" pitchFamily="2" charset="0"/>
                <a:ea typeface="ＭＳ Ｐゴシック" panose="020B0600070205080204" pitchFamily="50" charset="-128"/>
              </a:rPr>
              <a:t>),color="blue")+</a:t>
            </a:r>
          </a:p>
          <a:p>
            <a:pPr>
              <a:buClr>
                <a:schemeClr val="accent2"/>
              </a:buClr>
              <a:buSzPct val="70000"/>
            </a:pP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geom_line</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000" dirty="0">
                <a:solidFill>
                  <a:schemeClr val="bg1"/>
                </a:solidFill>
                <a:latin typeface="EYInterstate Light" panose="02000506000000020004" pitchFamily="2" charset="0"/>
                <a:ea typeface="ＭＳ Ｐゴシック" panose="020B0600070205080204" pitchFamily="50" charset="-128"/>
              </a:rPr>
              <a:t>(y=</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E.logW</a:t>
            </a:r>
            <a:r>
              <a:rPr kumimoji="1" lang="en-US" altLang="ja-JP" sz="1000" dirty="0">
                <a:solidFill>
                  <a:schemeClr val="bg1"/>
                </a:solidFill>
                <a:latin typeface="EYInterstate Light" panose="02000506000000020004" pitchFamily="2" charset="0"/>
                <a:ea typeface="ＭＳ Ｐゴシック" panose="020B0600070205080204" pitchFamily="50" charset="-128"/>
              </a:rPr>
              <a:t>),color="green")+</a:t>
            </a:r>
          </a:p>
          <a:p>
            <a:pPr>
              <a:buClr>
                <a:schemeClr val="accent2"/>
              </a:buClr>
              <a:buSzPct val="70000"/>
            </a:pP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000" dirty="0">
                <a:solidFill>
                  <a:schemeClr val="bg1"/>
                </a:solidFill>
                <a:latin typeface="EYInterstate Light" panose="02000506000000020004" pitchFamily="2" charset="0"/>
                <a:ea typeface="ＭＳ Ｐゴシック" panose="020B0600070205080204" pitchFamily="50" charset="-128"/>
              </a:rPr>
              <a:t>(y=</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E.logW</a:t>
            </a:r>
            <a:r>
              <a:rPr kumimoji="1" lang="en-US" altLang="ja-JP" sz="1000" dirty="0">
                <a:solidFill>
                  <a:schemeClr val="bg1"/>
                </a:solidFill>
                <a:latin typeface="EYInterstate Light" panose="02000506000000020004" pitchFamily="2" charset="0"/>
                <a:ea typeface="ＭＳ Ｐゴシック" panose="020B0600070205080204" pitchFamily="50" charset="-128"/>
              </a:rPr>
              <a:t>),color="green")+</a:t>
            </a:r>
          </a:p>
          <a:p>
            <a:pPr>
              <a:buClr>
                <a:schemeClr val="accent2"/>
              </a:buClr>
              <a:buSzPct val="70000"/>
            </a:pPr>
            <a:r>
              <a:rPr kumimoji="1" lang="en-US" altLang="ja-JP" sz="1000" dirty="0">
                <a:solidFill>
                  <a:schemeClr val="bg1"/>
                </a:solidFill>
                <a:latin typeface="EYInterstate Light" panose="02000506000000020004" pitchFamily="2" charset="0"/>
                <a:ea typeface="ＭＳ Ｐゴシック" panose="020B0600070205080204" pitchFamily="50" charset="-128"/>
              </a:rPr>
              <a:t>  labs(x="Number of Clusters")</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p>
        </p:txBody>
      </p:sp>
      <p:pic>
        <p:nvPicPr>
          <p:cNvPr id="6" name="図 5"/>
          <p:cNvPicPr>
            <a:picLocks noChangeAspect="1"/>
          </p:cNvPicPr>
          <p:nvPr/>
        </p:nvPicPr>
        <p:blipFill>
          <a:blip r:embed="rId6"/>
          <a:stretch>
            <a:fillRect/>
          </a:stretch>
        </p:blipFill>
        <p:spPr>
          <a:xfrm>
            <a:off x="5992901" y="1787857"/>
            <a:ext cx="2498771" cy="2051623"/>
          </a:xfrm>
          <a:prstGeom prst="rect">
            <a:avLst/>
          </a:prstGeom>
        </p:spPr>
      </p:pic>
      <p:pic>
        <p:nvPicPr>
          <p:cNvPr id="7" name="図 6"/>
          <p:cNvPicPr>
            <a:picLocks noChangeAspect="1"/>
          </p:cNvPicPr>
          <p:nvPr/>
        </p:nvPicPr>
        <p:blipFill>
          <a:blip r:embed="rId7"/>
          <a:stretch>
            <a:fillRect/>
          </a:stretch>
        </p:blipFill>
        <p:spPr>
          <a:xfrm>
            <a:off x="5992901" y="3954369"/>
            <a:ext cx="2493916" cy="2047637"/>
          </a:xfrm>
          <a:prstGeom prst="rect">
            <a:avLst/>
          </a:prstGeom>
        </p:spPr>
      </p:pic>
      <p:sp>
        <p:nvSpPr>
          <p:cNvPr id="9" name="正方形/長方形 8"/>
          <p:cNvSpPr/>
          <p:nvPr/>
        </p:nvSpPr>
        <p:spPr>
          <a:xfrm>
            <a:off x="3272684" y="4771457"/>
            <a:ext cx="2474553" cy="1323439"/>
          </a:xfrm>
          <a:prstGeom prst="rect">
            <a:avLst/>
          </a:prstGeom>
        </p:spPr>
        <p:txBody>
          <a:bodyPr wrap="square">
            <a:spAutoFit/>
          </a:bodyPr>
          <a:lstStyle/>
          <a:p>
            <a:pPr>
              <a:buClr>
                <a:schemeClr val="accent2"/>
              </a:buClr>
              <a:buSzPct val="70000"/>
            </a:pP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gap</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の図示</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ggplot</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gapDF</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000" dirty="0">
                <a:solidFill>
                  <a:schemeClr val="bg1"/>
                </a:solidFill>
                <a:latin typeface="EYInterstate Light" panose="02000506000000020004" pitchFamily="2" charset="0"/>
                <a:ea typeface="ＭＳ Ｐゴシック" panose="020B0600070205080204" pitchFamily="50" charset="-128"/>
              </a:rPr>
              <a:t>(x=</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1:nrow</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gapDF</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geom_line</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000" dirty="0">
                <a:solidFill>
                  <a:schemeClr val="bg1"/>
                </a:solidFill>
                <a:latin typeface="EYInterstate Light" panose="02000506000000020004" pitchFamily="2" charset="0"/>
                <a:ea typeface="ＭＳ Ｐゴシック" panose="020B0600070205080204" pitchFamily="50" charset="-128"/>
              </a:rPr>
              <a:t>(y=gap),color="red")+</a:t>
            </a:r>
          </a:p>
          <a:p>
            <a:pPr>
              <a:buClr>
                <a:schemeClr val="accent2"/>
              </a:buClr>
              <a:buSzPct val="70000"/>
            </a:pP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000" dirty="0">
                <a:solidFill>
                  <a:schemeClr val="bg1"/>
                </a:solidFill>
                <a:latin typeface="EYInterstate Light" panose="02000506000000020004" pitchFamily="2" charset="0"/>
                <a:ea typeface="ＭＳ Ｐゴシック" panose="020B0600070205080204" pitchFamily="50" charset="-128"/>
              </a:rPr>
              <a:t>(y=gap),color="red")+</a:t>
            </a:r>
          </a:p>
          <a:p>
            <a:pPr>
              <a:buClr>
                <a:schemeClr val="accent2"/>
              </a:buClr>
              <a:buSzPct val="70000"/>
            </a:pP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geom_errorbar</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ymin</a:t>
            </a:r>
            <a:r>
              <a:rPr kumimoji="1" lang="en-US" altLang="ja-JP" sz="1000" dirty="0">
                <a:solidFill>
                  <a:schemeClr val="bg1"/>
                </a:solidFill>
                <a:latin typeface="EYInterstate Light" panose="02000506000000020004" pitchFamily="2" charset="0"/>
                <a:ea typeface="ＭＳ Ｐゴシック" panose="020B0600070205080204" pitchFamily="50" charset="-128"/>
              </a:rPr>
              <a:t>=gap-</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SE.sim,ymax</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gap+SE.sim</a:t>
            </a:r>
            <a:r>
              <a:rPr kumimoji="1" lang="en-US" altLang="ja-JP" sz="1000" dirty="0">
                <a:solidFill>
                  <a:schemeClr val="bg1"/>
                </a:solidFill>
                <a:latin typeface="EYInterstate Light" panose="02000506000000020004" pitchFamily="2" charset="0"/>
                <a:ea typeface="ＭＳ Ｐゴシック" panose="020B0600070205080204" pitchFamily="50" charset="-128"/>
              </a:rPr>
              <a:t>),color="red")+</a:t>
            </a:r>
          </a:p>
          <a:p>
            <a:pPr>
              <a:buClr>
                <a:schemeClr val="accent2"/>
              </a:buClr>
              <a:buSzPct val="70000"/>
            </a:pPr>
            <a:r>
              <a:rPr kumimoji="1" lang="en-US" altLang="ja-JP" sz="1000" dirty="0">
                <a:solidFill>
                  <a:schemeClr val="bg1"/>
                </a:solidFill>
                <a:latin typeface="EYInterstate Light" panose="02000506000000020004" pitchFamily="2" charset="0"/>
                <a:ea typeface="ＭＳ Ｐゴシック" panose="020B0600070205080204" pitchFamily="50" charset="-128"/>
              </a:rPr>
              <a:t>  labs(x="Number of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Clusters",y</a:t>
            </a:r>
            <a:r>
              <a:rPr kumimoji="1" lang="en-US" altLang="ja-JP" sz="1000" dirty="0">
                <a:solidFill>
                  <a:schemeClr val="bg1"/>
                </a:solidFill>
                <a:latin typeface="EYInterstate Light" panose="02000506000000020004" pitchFamily="2" charset="0"/>
                <a:ea typeface="ＭＳ Ｐゴシック" panose="020B0600070205080204" pitchFamily="50" charset="-128"/>
              </a:rPr>
              <a:t>="Gap")</a:t>
            </a:r>
          </a:p>
        </p:txBody>
      </p:sp>
    </p:spTree>
    <p:extLst>
      <p:ext uri="{BB962C8B-B14F-4D97-AF65-F5344CB8AC3E}">
        <p14:creationId xmlns:p14="http://schemas.microsoft.com/office/powerpoint/2010/main" val="11700176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5326"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22.2</a:t>
            </a:r>
            <a:r>
              <a:rPr lang="ja-JP" altLang="en-US" dirty="0" smtClean="0"/>
              <a:t> クラスタリング</a:t>
            </a:r>
            <a:r>
              <a:rPr lang="en-US" altLang="ja-JP" dirty="0"/>
              <a:t/>
            </a:r>
            <a:br>
              <a:rPr lang="en-US" altLang="ja-JP" dirty="0"/>
            </a:br>
            <a:r>
              <a:rPr lang="en-US" altLang="ja-JP" sz="2000" dirty="0" smtClean="0"/>
              <a:t>PAM</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22.2 PAM</a:t>
            </a:r>
          </a:p>
          <a:p>
            <a:pPr lvl="1"/>
            <a:r>
              <a:rPr lang="en-US" altLang="ja-JP" dirty="0" smtClean="0"/>
              <a:t>K-means</a:t>
            </a:r>
            <a:r>
              <a:rPr lang="ja-JP" altLang="en-US" dirty="0" smtClean="0"/>
              <a:t>の問題点は、</a:t>
            </a:r>
            <a:r>
              <a:rPr lang="en-US" altLang="ja-JP" dirty="0" smtClean="0"/>
              <a:t>2</a:t>
            </a:r>
            <a:r>
              <a:rPr lang="ja-JP" altLang="en-US" dirty="0" smtClean="0"/>
              <a:t>つあることから、代替手法として、</a:t>
            </a:r>
            <a:r>
              <a:rPr lang="en-US" altLang="ja-JP" dirty="0" smtClean="0"/>
              <a:t>k-</a:t>
            </a:r>
            <a:r>
              <a:rPr lang="en-US" altLang="ja-JP" dirty="0" err="1" smtClean="0"/>
              <a:t>medoids</a:t>
            </a:r>
            <a:r>
              <a:rPr lang="ja-JP" altLang="en-US" dirty="0" smtClean="0"/>
              <a:t>法がある</a:t>
            </a:r>
            <a:endParaRPr lang="en-US" altLang="ja-JP" dirty="0" smtClean="0"/>
          </a:p>
          <a:p>
            <a:pPr lvl="2"/>
            <a:r>
              <a:rPr lang="ja-JP" altLang="en-US" sz="1050" dirty="0" smtClean="0"/>
              <a:t>カテゴリカル・データは動作しない</a:t>
            </a:r>
            <a:endParaRPr lang="en-US" altLang="ja-JP" sz="1050" dirty="0" smtClean="0"/>
          </a:p>
          <a:p>
            <a:pPr lvl="2"/>
            <a:r>
              <a:rPr lang="ja-JP" altLang="en-US" sz="1050" dirty="0" smtClean="0"/>
              <a:t>外れ値</a:t>
            </a:r>
            <a:r>
              <a:rPr lang="en-US" altLang="ja-JP" sz="1050" dirty="0" smtClean="0"/>
              <a:t>(Outlier) </a:t>
            </a:r>
            <a:r>
              <a:rPr lang="ja-JP" altLang="en-US" sz="1050" dirty="0" smtClean="0"/>
              <a:t>に影響を受けやすい</a:t>
            </a:r>
            <a:endParaRPr lang="en-US" altLang="ja-JP" sz="1050" dirty="0" smtClean="0"/>
          </a:p>
          <a:p>
            <a:pPr lvl="1"/>
            <a:r>
              <a:rPr lang="en-US" altLang="ja-JP" dirty="0" smtClean="0"/>
              <a:t>K-</a:t>
            </a:r>
            <a:r>
              <a:rPr lang="en-US" altLang="ja-JP" dirty="0" err="1" smtClean="0"/>
              <a:t>medoids</a:t>
            </a:r>
            <a:r>
              <a:rPr lang="ja-JP" altLang="en-US" dirty="0" smtClean="0"/>
              <a:t>法は、クラスタ内の平均値を取る代わりに、クラスタ内の実際の値の</a:t>
            </a:r>
            <a:r>
              <a:rPr lang="en-US" altLang="ja-JP" dirty="0" smtClean="0"/>
              <a:t>1</a:t>
            </a:r>
            <a:r>
              <a:rPr lang="ja-JP" altLang="en-US" dirty="0" err="1" smtClean="0"/>
              <a:t>つを</a:t>
            </a:r>
            <a:r>
              <a:rPr lang="ja-JP" altLang="en-US" dirty="0" smtClean="0"/>
              <a:t>中心にする手法（中央値と同様に外れ値に対しても頑健）</a:t>
            </a:r>
            <a:endParaRPr lang="en-US" altLang="ja-JP" dirty="0" smtClean="0"/>
          </a:p>
          <a:p>
            <a:pPr lvl="1"/>
            <a:r>
              <a:rPr lang="en-US" altLang="ja-JP" dirty="0" smtClean="0"/>
              <a:t>K-</a:t>
            </a:r>
            <a:r>
              <a:rPr lang="en-US" altLang="ja-JP" dirty="0" err="1" smtClean="0"/>
              <a:t>mdoids</a:t>
            </a:r>
            <a:r>
              <a:rPr lang="ja-JP" altLang="en-US" dirty="0" smtClean="0"/>
              <a:t>で有名なアルゴリズムは、</a:t>
            </a:r>
            <a:r>
              <a:rPr lang="en-US" altLang="ja-JP" dirty="0" smtClean="0"/>
              <a:t>Partitioning Around </a:t>
            </a:r>
            <a:r>
              <a:rPr lang="en-US" altLang="ja-JP" dirty="0" err="1" smtClean="0"/>
              <a:t>Medoids</a:t>
            </a:r>
            <a:r>
              <a:rPr lang="en-US" altLang="ja-JP" dirty="0" smtClean="0"/>
              <a:t> (PAM)</a:t>
            </a:r>
            <a:r>
              <a:rPr lang="ja-JP" altLang="en-US" dirty="0" smtClean="0"/>
              <a:t>となっており、</a:t>
            </a:r>
            <a:r>
              <a:rPr lang="en-US" altLang="ja-JP" dirty="0" smtClean="0"/>
              <a:t>cluster</a:t>
            </a:r>
            <a:r>
              <a:rPr lang="ja-JP" altLang="en-US" dirty="0" smtClean="0"/>
              <a:t>パッケージは、</a:t>
            </a:r>
            <a:r>
              <a:rPr lang="en-US" altLang="ja-JP" dirty="0" smtClean="0"/>
              <a:t>pam</a:t>
            </a:r>
            <a:r>
              <a:rPr lang="ja-JP" altLang="en-US" dirty="0" smtClean="0"/>
              <a:t>関数（）を含んでおり、</a:t>
            </a:r>
            <a:r>
              <a:rPr lang="en-US" altLang="ja-JP" dirty="0" smtClean="0"/>
              <a:t>GDP</a:t>
            </a:r>
            <a:r>
              <a:rPr lang="ja-JP" altLang="en-US" dirty="0" smtClean="0"/>
              <a:t>等の</a:t>
            </a:r>
            <a:r>
              <a:rPr lang="en-US" altLang="ja-JP" dirty="0" smtClean="0"/>
              <a:t>numerical variable</a:t>
            </a:r>
            <a:r>
              <a:rPr lang="ja-JP" altLang="en-US" dirty="0" smtClean="0"/>
              <a:t>と地域・収入レベル等の</a:t>
            </a:r>
            <a:r>
              <a:rPr lang="en-US" altLang="ja-JP" dirty="0" smtClean="0"/>
              <a:t>categorical variable</a:t>
            </a:r>
            <a:r>
              <a:rPr lang="ja-JP" altLang="en-US" dirty="0" smtClean="0"/>
              <a:t>の両方を含んだ世界銀行のデータ </a:t>
            </a:r>
            <a:r>
              <a:rPr lang="en-US" altLang="ja-JP" dirty="0" smtClean="0"/>
              <a:t>(WDI</a:t>
            </a:r>
            <a:r>
              <a:rPr lang="ja-JP" altLang="en-US" dirty="0" smtClean="0"/>
              <a:t>パッケージ</a:t>
            </a:r>
            <a:r>
              <a:rPr lang="en-US" altLang="ja-JP" dirty="0" smtClean="0"/>
              <a:t>)</a:t>
            </a:r>
            <a:r>
              <a:rPr lang="ja-JP" altLang="en-US" dirty="0" smtClean="0"/>
              <a:t>を使って検証する。</a:t>
            </a:r>
            <a:endParaRPr lang="en-US" altLang="ja-JP" dirty="0" smtClean="0"/>
          </a:p>
          <a:p>
            <a:pPr marL="356616" lvl="1" indent="0">
              <a:buNone/>
            </a:pPr>
            <a:endParaRPr lang="en-US" altLang="ja-JP" dirty="0" smtClean="0"/>
          </a:p>
          <a:p>
            <a:pPr lvl="1"/>
            <a:endParaRPr lang="en-US" altLang="ja-JP" dirty="0" smtClean="0"/>
          </a:p>
        </p:txBody>
      </p:sp>
      <p:sp>
        <p:nvSpPr>
          <p:cNvPr id="4" name="正方形/長方形 3"/>
          <p:cNvSpPr/>
          <p:nvPr/>
        </p:nvSpPr>
        <p:spPr>
          <a:xfrm>
            <a:off x="431973" y="3411933"/>
            <a:ext cx="8258002" cy="223972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PAM</a:t>
            </a:r>
          </a:p>
          <a:p>
            <a:pPr marL="171450" indent="-171450">
              <a:buClr>
                <a:schemeClr val="accent2"/>
              </a:buClr>
              <a:buSzPct val="70000"/>
              <a:buFont typeface="Arial" panose="020B0604020202020204" pitchFamily="34" charset="0"/>
              <a:buChar char="►"/>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WDI data load</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indicators &lt;- c("BX.KLT.DINV.WD.GD.ZS","NY.GDP.DEFL.KD.ZG",</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"NY.GDP.MKTP.CD","NY.GDP.MKTP.KD.ZG",</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"NY.GDP.PCAP.CD","NY.GDP.PCAP.KD.ZG",</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"TG.VAL.TOTL.GD.ZS")</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require(WDI)</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リスト中にある全ての国の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indicator</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を抽</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出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全ての国が各指標を持っていない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いくつかの国はデータが全て欠損</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100" dirty="0" err="1" smtClean="0">
                <a:solidFill>
                  <a:srgbClr val="0070C0"/>
                </a:solidFill>
                <a:latin typeface="EYInterstate Light" panose="02000506000000020004" pitchFamily="2" charset="0"/>
                <a:ea typeface="ＭＳ Ｐゴシック" panose="020B0600070205080204" pitchFamily="50" charset="-128"/>
              </a:rPr>
              <a:t>wbIndo</a:t>
            </a: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100" dirty="0">
                <a:solidFill>
                  <a:srgbClr val="0070C0"/>
                </a:solidFill>
                <a:latin typeface="EYInterstate Light" panose="02000506000000020004" pitchFamily="2" charset="0"/>
                <a:ea typeface="ＭＳ Ｐゴシック" panose="020B0600070205080204" pitchFamily="50" charset="-128"/>
              </a:rPr>
              <a:t>&lt;- WDI(country="</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all",indicator</a:t>
            </a:r>
            <a:r>
              <a:rPr kumimoji="1" lang="en-US" altLang="ja-JP" sz="1100" dirty="0">
                <a:solidFill>
                  <a:srgbClr val="0070C0"/>
                </a:solidFill>
                <a:latin typeface="EYInterstate Light" panose="02000506000000020004" pitchFamily="2" charset="0"/>
                <a:ea typeface="ＭＳ Ｐゴシック" panose="020B0600070205080204" pitchFamily="50" charset="-128"/>
              </a:rPr>
              <a:t>=indicators, start=2011,</a:t>
            </a:r>
          </a:p>
          <a:p>
            <a:pPr>
              <a:buClr>
                <a:schemeClr val="accent2"/>
              </a:buClr>
              <a:buSzPct val="70000"/>
            </a:pPr>
            <a:r>
              <a:rPr kumimoji="1" lang="en-US" altLang="ja-JP" sz="1100" dirty="0">
                <a:solidFill>
                  <a:srgbClr val="0070C0"/>
                </a:solidFill>
                <a:latin typeface="EYInterstate Light" panose="02000506000000020004" pitchFamily="2" charset="0"/>
                <a:ea typeface="ＭＳ Ｐゴシック" panose="020B0600070205080204" pitchFamily="50" charset="-128"/>
              </a:rPr>
              <a:t>              end=</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2011,extra</a:t>
            </a:r>
            <a:r>
              <a:rPr kumimoji="1" lang="en-US" altLang="ja-JP" sz="1100" dirty="0">
                <a:solidFill>
                  <a:srgbClr val="0070C0"/>
                </a:solidFill>
                <a:latin typeface="EYInterstate Light" panose="02000506000000020004" pitchFamily="2" charset="0"/>
                <a:ea typeface="ＭＳ Ｐゴシック" panose="020B0600070205080204" pitchFamily="50" charset="-128"/>
              </a:rPr>
              <a:t>=TRUE)</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6224926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6350"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22.2</a:t>
            </a:r>
            <a:r>
              <a:rPr lang="ja-JP" altLang="en-US" dirty="0" smtClean="0"/>
              <a:t> クラスタリング</a:t>
            </a:r>
            <a:r>
              <a:rPr lang="en-US" altLang="ja-JP" dirty="0"/>
              <a:t/>
            </a:r>
            <a:br>
              <a:rPr lang="en-US" altLang="ja-JP" dirty="0"/>
            </a:br>
            <a:r>
              <a:rPr lang="en-US" altLang="ja-JP" sz="2000" dirty="0" smtClean="0"/>
              <a:t>PAM</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22.2 PAM</a:t>
            </a:r>
          </a:p>
          <a:p>
            <a:pPr marL="356616" lvl="1" indent="0">
              <a:buNone/>
            </a:pPr>
            <a:endParaRPr lang="en-US" altLang="ja-JP" dirty="0" smtClean="0"/>
          </a:p>
          <a:p>
            <a:pPr lvl="1"/>
            <a:endParaRPr lang="en-US" altLang="ja-JP" dirty="0" smtClean="0"/>
          </a:p>
        </p:txBody>
      </p:sp>
      <p:sp>
        <p:nvSpPr>
          <p:cNvPr id="4" name="正方形/長方形 3"/>
          <p:cNvSpPr/>
          <p:nvPr/>
        </p:nvSpPr>
        <p:spPr>
          <a:xfrm>
            <a:off x="431973" y="1501244"/>
            <a:ext cx="8258002" cy="462809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PAM</a:t>
            </a:r>
          </a:p>
          <a:p>
            <a:pPr marL="171450" indent="-171450">
              <a:buClr>
                <a:schemeClr val="accent2"/>
              </a:buClr>
              <a:buSzPct val="70000"/>
              <a:buFont typeface="Arial" panose="020B0604020202020204" pitchFamily="34" charset="0"/>
              <a:buChar char="►"/>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集約した情報を除く</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wbInfo</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a:solidFill>
                  <a:schemeClr val="bg1"/>
                </a:solidFill>
                <a:latin typeface="EYInterstate Light" panose="02000506000000020004" pitchFamily="2" charset="0"/>
                <a:ea typeface="ＭＳ Ｐゴシック" panose="020B0600070205080204" pitchFamily="50" charset="-128"/>
              </a:rPr>
              <a:t>&lt;-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wbInfo$region</a:t>
            </a:r>
            <a:r>
              <a:rPr kumimoji="1" lang="en-US" altLang="ja-JP" sz="1100" dirty="0">
                <a:solidFill>
                  <a:schemeClr val="bg1"/>
                </a:solidFill>
                <a:latin typeface="EYInterstate Light" panose="02000506000000020004" pitchFamily="2" charset="0"/>
                <a:ea typeface="ＭＳ Ｐゴシック" panose="020B0600070205080204" pitchFamily="50" charset="-128"/>
              </a:rPr>
              <a:t>!="Aggregates",]</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全ての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indicator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が</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NA</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の国を除く</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a:t>
            </a:r>
            <a:r>
              <a:rPr kumimoji="1" lang="en-US" altLang="ja-JP" sz="1100" dirty="0">
                <a:solidFill>
                  <a:schemeClr val="bg1"/>
                </a:solidFill>
                <a:latin typeface="EYInterstate Light" panose="02000506000000020004" pitchFamily="2" charset="0"/>
                <a:ea typeface="ＭＳ Ｐゴシック" panose="020B0600070205080204" pitchFamily="50" charset="-128"/>
              </a:rPr>
              <a:t>[which(</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rowSums</a:t>
            </a:r>
            <a:r>
              <a:rPr kumimoji="1" lang="en-US" altLang="ja-JP" sz="1100" dirty="0">
                <a:solidFill>
                  <a:schemeClr val="bg1"/>
                </a:solidFill>
                <a:latin typeface="EYInterstate Light" panose="02000506000000020004" pitchFamily="2" charset="0"/>
                <a:ea typeface="ＭＳ Ｐゴシック" panose="020B0600070205080204" pitchFamily="50" charset="-128"/>
              </a:rPr>
              <a:t>(!is.na(</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a:t>
            </a:r>
            <a:r>
              <a:rPr kumimoji="1" lang="en-US" altLang="ja-JP" sz="1100" dirty="0">
                <a:solidFill>
                  <a:schemeClr val="bg1"/>
                </a:solidFill>
                <a:latin typeface="EYInterstate Light" panose="02000506000000020004" pitchFamily="2" charset="0"/>
                <a:ea typeface="ＭＳ Ｐゴシック" panose="020B0600070205080204" pitchFamily="50" charset="-128"/>
              </a:rPr>
              <a:t>[,indicators]))&gt;0),]</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ISO</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が欠損している行を除く</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a:t>
            </a:r>
            <a:r>
              <a:rPr kumimoji="1" lang="en-US" altLang="ja-JP" sz="1100" dirty="0">
                <a:solidFill>
                  <a:schemeClr val="bg1"/>
                </a:solidFill>
                <a:latin typeface="EYInterstate Light" panose="02000506000000020004" pitchFamily="2" charset="0"/>
                <a:ea typeface="ＭＳ Ｐゴシック" panose="020B0600070205080204" pitchFamily="50" charset="-128"/>
              </a:rPr>
              <a:t>[!is.na(</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wbInfo$iso2c</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171450"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データは欠損値があるが、</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は欠損値の処理に優れており、クラスタリングアルゴリズムを実行する前に、</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データのクレンジングを行う。国名を</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data.frame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の行名にして、カテゴリカル変数を適切な水準のファクター型に変更</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国名を知ることができるように</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rownames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を設定</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rownames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a:t>
            </a:r>
            <a:r>
              <a:rPr kumimoji="1" lang="en-US" altLang="ja-JP" sz="1100" dirty="0">
                <a:solidFill>
                  <a:schemeClr val="bg1"/>
                </a:solidFill>
                <a:latin typeface="EYInterstate Light" panose="02000506000000020004" pitchFamily="2" charset="0"/>
                <a:ea typeface="ＭＳ Ｐゴシック" panose="020B0600070205080204" pitchFamily="50" charset="-128"/>
              </a:rPr>
              <a:t>)&lt;-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wbInfo$iso2c</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地域をサイドファクター型に、収入や貸付は水準の変化を考慮</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wbInfo$region</a:t>
            </a:r>
            <a:r>
              <a:rPr kumimoji="1" lang="en-US" altLang="ja-JP" sz="1100" dirty="0">
                <a:solidFill>
                  <a:schemeClr val="bg1"/>
                </a:solidFill>
                <a:latin typeface="EYInterstate Light" panose="02000506000000020004" pitchFamily="2" charset="0"/>
                <a:ea typeface="ＭＳ Ｐゴシック" panose="020B0600070205080204" pitchFamily="50" charset="-128"/>
              </a:rPr>
              <a:t>&lt;-factor(</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wbInfo$region</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wbInfo$income</a:t>
            </a:r>
            <a:r>
              <a:rPr kumimoji="1" lang="en-US" altLang="ja-JP" sz="1100" dirty="0">
                <a:solidFill>
                  <a:schemeClr val="bg1"/>
                </a:solidFill>
                <a:latin typeface="EYInterstate Light" panose="02000506000000020004" pitchFamily="2" charset="0"/>
                <a:ea typeface="ＭＳ Ｐゴシック" panose="020B0600070205080204" pitchFamily="50" charset="-128"/>
              </a:rPr>
              <a:t>&lt;-factor(</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wbInfo$income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wbInfo$lending</a:t>
            </a:r>
            <a:r>
              <a:rPr kumimoji="1" lang="en-US" altLang="ja-JP" sz="1100" dirty="0">
                <a:solidFill>
                  <a:schemeClr val="bg1"/>
                </a:solidFill>
                <a:latin typeface="EYInterstate Light" panose="02000506000000020004" pitchFamily="2" charset="0"/>
                <a:ea typeface="ＭＳ Ｐゴシック" panose="020B0600070205080204" pitchFamily="50" charset="-128"/>
              </a:rPr>
              <a:t>&lt;-factor(</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wbInfo$lending</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0790874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736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22.2</a:t>
            </a:r>
            <a:r>
              <a:rPr lang="ja-JP" altLang="en-US" dirty="0" smtClean="0"/>
              <a:t> クラスタリング</a:t>
            </a:r>
            <a:r>
              <a:rPr lang="en-US" altLang="ja-JP" dirty="0"/>
              <a:t/>
            </a:r>
            <a:br>
              <a:rPr lang="en-US" altLang="ja-JP" dirty="0"/>
            </a:br>
            <a:r>
              <a:rPr lang="en-US" altLang="ja-JP" sz="2000" dirty="0" smtClean="0"/>
              <a:t>PAM</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22.2 PAM</a:t>
            </a:r>
          </a:p>
          <a:p>
            <a:pPr marL="356616" lvl="1" indent="0">
              <a:buNone/>
            </a:pPr>
            <a:endParaRPr lang="en-US" altLang="ja-JP" dirty="0" smtClean="0"/>
          </a:p>
          <a:p>
            <a:pPr lvl="1"/>
            <a:endParaRPr lang="en-US" altLang="ja-JP" dirty="0" smtClean="0"/>
          </a:p>
        </p:txBody>
      </p:sp>
      <p:sp>
        <p:nvSpPr>
          <p:cNvPr id="4" name="正方形/長方形 3"/>
          <p:cNvSpPr/>
          <p:nvPr/>
        </p:nvSpPr>
        <p:spPr>
          <a:xfrm>
            <a:off x="431973" y="1501244"/>
            <a:ext cx="8258002" cy="462809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PAM</a:t>
            </a:r>
          </a:p>
          <a:p>
            <a:pPr marL="171450" indent="-171450">
              <a:buClr>
                <a:schemeClr val="accent2"/>
              </a:buClr>
              <a:buSzPct val="70000"/>
              <a:buFont typeface="Arial" panose="020B0604020202020204" pitchFamily="34" charset="0"/>
              <a:buChar char="►"/>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a:solidFill>
                  <a:schemeClr val="bg1"/>
                </a:solidFill>
                <a:latin typeface="EYInterstate Light" panose="02000506000000020004" pitchFamily="2" charset="0"/>
                <a:ea typeface="ＭＳ Ｐゴシック" panose="020B0600070205080204" pitchFamily="50" charset="-128"/>
              </a:rPr>
              <a:t>次に</a:t>
            </a:r>
            <a:r>
              <a:rPr kumimoji="1" lang="en-US" altLang="ja-JP" sz="1100" dirty="0">
                <a:solidFill>
                  <a:schemeClr val="bg1"/>
                </a:solidFill>
                <a:latin typeface="EYInterstate Light" panose="02000506000000020004" pitchFamily="2" charset="0"/>
                <a:ea typeface="ＭＳ Ｐゴシック" panose="020B0600070205080204" pitchFamily="50" charset="-128"/>
              </a:rPr>
              <a:t>cluster</a:t>
            </a:r>
            <a:r>
              <a:rPr kumimoji="1" lang="ja-JP" altLang="en-US" sz="1100" dirty="0">
                <a:solidFill>
                  <a:schemeClr val="bg1"/>
                </a:solidFill>
                <a:latin typeface="EYInterstate Light" panose="02000506000000020004" pitchFamily="2" charset="0"/>
                <a:ea typeface="ＭＳ Ｐゴシック" panose="020B0600070205080204" pitchFamily="50" charset="-128"/>
              </a:rPr>
              <a:t>パッケージの</a:t>
            </a:r>
            <a:r>
              <a:rPr kumimoji="1" lang="en-US" altLang="ja-JP" sz="1100" dirty="0">
                <a:solidFill>
                  <a:schemeClr val="bg1"/>
                </a:solidFill>
                <a:latin typeface="EYInterstate Light" panose="02000506000000020004" pitchFamily="2" charset="0"/>
                <a:ea typeface="ＭＳ Ｐゴシック" panose="020B0600070205080204" pitchFamily="50" charset="-128"/>
              </a:rPr>
              <a:t>PAM</a:t>
            </a:r>
            <a:r>
              <a:rPr kumimoji="1" lang="ja-JP" altLang="en-US" sz="1100" dirty="0">
                <a:solidFill>
                  <a:schemeClr val="bg1"/>
                </a:solidFill>
                <a:latin typeface="EYInterstate Light" panose="02000506000000020004" pitchFamily="2" charset="0"/>
                <a:ea typeface="ＭＳ Ｐゴシック" panose="020B0600070205080204" pitchFamily="50" charset="-128"/>
              </a:rPr>
              <a:t>関数を利用する</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各線は、データを表し、線のグループがクラスターになる（よく適合しているデータは、大きな正の線になり、うまく適合していない</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データは小さいか、負の線になる）大きな平均幅は良くクラスタ化されていることを指す</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保持する列を見つける</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a:solidFill>
                  <a:schemeClr val="bg1"/>
                </a:solidFill>
                <a:latin typeface="EYInterstate Light" panose="02000506000000020004" pitchFamily="2" charset="0"/>
                <a:ea typeface="ＭＳ Ｐゴシック" panose="020B0600070205080204" pitchFamily="50" charset="-128"/>
              </a:rPr>
              <a:t>decide columns to keep </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keep.cols</a:t>
            </a:r>
            <a:r>
              <a:rPr kumimoji="1" lang="en-US" altLang="ja-JP" sz="1100" dirty="0">
                <a:solidFill>
                  <a:schemeClr val="bg1"/>
                </a:solidFill>
                <a:latin typeface="EYInterstate Light" panose="02000506000000020004" pitchFamily="2" charset="0"/>
                <a:ea typeface="ＭＳ Ｐゴシック" panose="020B0600070205080204" pitchFamily="50" charset="-128"/>
              </a:rPr>
              <a:t>&lt;-which(!names(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a:t>
            </a:r>
            <a:r>
              <a:rPr kumimoji="1" lang="en-US" altLang="ja-JP" sz="1100" dirty="0">
                <a:solidFill>
                  <a:schemeClr val="bg1"/>
                </a:solidFill>
                <a:latin typeface="EYInterstate Light" panose="02000506000000020004" pitchFamily="2" charset="0"/>
                <a:ea typeface="ＭＳ Ｐゴシック" panose="020B0600070205080204" pitchFamily="50" charset="-128"/>
              </a:rPr>
              <a:t>) %in% c("</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iso2c</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country","year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"capital","</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iso3c</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a:solidFill>
                  <a:schemeClr val="bg1"/>
                </a:solidFill>
                <a:latin typeface="EYInterstate Light" panose="02000506000000020004" pitchFamily="2" charset="0"/>
                <a:ea typeface="ＭＳ Ｐゴシック" panose="020B0600070205080204" pitchFamily="50" charset="-128"/>
              </a:rPr>
              <a:t>clustering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adoption</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クラスタリングを適用</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wbPam</a:t>
            </a:r>
            <a:r>
              <a:rPr kumimoji="1" lang="en-US" altLang="ja-JP" sz="1100" dirty="0">
                <a:solidFill>
                  <a:schemeClr val="bg1"/>
                </a:solidFill>
                <a:latin typeface="EYInterstate Light" panose="02000506000000020004" pitchFamily="2" charset="0"/>
                <a:ea typeface="ＭＳ Ｐゴシック" panose="020B0600070205080204" pitchFamily="50" charset="-128"/>
              </a:rPr>
              <a:t>&lt;-pam(x=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keep.cols</a:t>
            </a:r>
            <a:r>
              <a:rPr kumimoji="1" lang="en-US" altLang="ja-JP" sz="1100" dirty="0">
                <a:solidFill>
                  <a:schemeClr val="bg1"/>
                </a:solidFill>
                <a:latin typeface="EYInterstate Light" panose="02000506000000020004" pitchFamily="2" charset="0"/>
                <a:ea typeface="ＭＳ Ｐゴシック" panose="020B0600070205080204" pitchFamily="50" charset="-128"/>
              </a:rPr>
              <a:t>],k=</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12,keep.diss</a:t>
            </a:r>
            <a:r>
              <a:rPr kumimoji="1" lang="en-US" altLang="ja-JP" sz="1100" dirty="0">
                <a:solidFill>
                  <a:schemeClr val="bg1"/>
                </a:solidFill>
                <a:latin typeface="EYInterstate Light" panose="02000506000000020004" pitchFamily="2" charset="0"/>
                <a:ea typeface="ＭＳ Ｐゴシック" panose="020B0600070205080204" pitchFamily="50" charset="-128"/>
              </a:rPr>
              <a:t>=TRUE,</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keep.data</a:t>
            </a:r>
            <a:r>
              <a:rPr kumimoji="1" lang="en-US" altLang="ja-JP" sz="1100" dirty="0">
                <a:solidFill>
                  <a:schemeClr val="bg1"/>
                </a:solidFill>
                <a:latin typeface="EYInterstate Light" panose="02000506000000020004" pitchFamily="2" charset="0"/>
                <a:ea typeface="ＭＳ Ｐゴシック" panose="020B0600070205080204" pitchFamily="50" charset="-128"/>
              </a:rPr>
              <a:t>=TRUE)</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medid</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データを確認</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wbPam$medoids</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900" dirty="0">
                <a:solidFill>
                  <a:schemeClr val="bg1"/>
                </a:solidFill>
                <a:latin typeface="EYInterstate Light" panose="02000506000000020004" pitchFamily="2" charset="0"/>
                <a:ea typeface="ＭＳ Ｐゴシック" panose="020B0600070205080204" pitchFamily="50" charset="-128"/>
              </a:rPr>
              <a:t>   BX.KLT.DINV.WD.GD.ZS NY.GDP.DEFL.KD.ZG NY.GDP.MKTP.CD NY.GDP.MKTP.KD.ZG</a:t>
            </a:r>
          </a:p>
          <a:p>
            <a:pPr>
              <a:buClr>
                <a:schemeClr val="accent2"/>
              </a:buClr>
              <a:buSzPct val="70000"/>
            </a:pPr>
            <a:r>
              <a:rPr kumimoji="1" lang="en-US" altLang="ja-JP" sz="900" dirty="0">
                <a:solidFill>
                  <a:schemeClr val="bg1"/>
                </a:solidFill>
                <a:latin typeface="EYInterstate Light" panose="02000506000000020004" pitchFamily="2" charset="0"/>
                <a:ea typeface="ＭＳ Ｐゴシック" panose="020B0600070205080204" pitchFamily="50" charset="-128"/>
              </a:rPr>
              <a:t>KG          11.31528984         22.481842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6.197766e+09</a:t>
            </a:r>
            <a:r>
              <a:rPr kumimoji="1" lang="en-US" altLang="ja-JP" sz="900" dirty="0">
                <a:solidFill>
                  <a:schemeClr val="bg1"/>
                </a:solidFill>
                <a:latin typeface="EYInterstate Light" panose="02000506000000020004" pitchFamily="2" charset="0"/>
                <a:ea typeface="ＭＳ Ｐゴシック" panose="020B0600070205080204" pitchFamily="50" charset="-128"/>
              </a:rPr>
              <a:t>         5.9562744</a:t>
            </a:r>
          </a:p>
          <a:p>
            <a:pPr>
              <a:buClr>
                <a:schemeClr val="accent2"/>
              </a:buClr>
              <a:buSzPct val="70000"/>
            </a:pPr>
            <a:r>
              <a:rPr kumimoji="1" lang="en-US" altLang="ja-JP" sz="900" dirty="0">
                <a:solidFill>
                  <a:schemeClr val="bg1"/>
                </a:solidFill>
                <a:latin typeface="EYInterstate Light" panose="02000506000000020004" pitchFamily="2" charset="0"/>
                <a:ea typeface="ＭＳ Ｐゴシック" panose="020B0600070205080204" pitchFamily="50" charset="-128"/>
              </a:rPr>
              <a:t>CO           4.36705231          6.725212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3.354152e+11</a:t>
            </a:r>
            <a:r>
              <a:rPr kumimoji="1" lang="en-US" altLang="ja-JP" sz="900" dirty="0">
                <a:solidFill>
                  <a:schemeClr val="bg1"/>
                </a:solidFill>
                <a:latin typeface="EYInterstate Light" panose="02000506000000020004" pitchFamily="2" charset="0"/>
                <a:ea typeface="ＭＳ Ｐゴシック" panose="020B0600070205080204" pitchFamily="50" charset="-128"/>
              </a:rPr>
              <a:t>         6.5895115</a:t>
            </a:r>
          </a:p>
          <a:p>
            <a:pPr>
              <a:buClr>
                <a:schemeClr val="accent2"/>
              </a:buClr>
              <a:buSzPct val="70000"/>
            </a:pPr>
            <a:r>
              <a:rPr kumimoji="1" lang="en-US" altLang="ja-JP" sz="900" dirty="0">
                <a:solidFill>
                  <a:schemeClr val="bg1"/>
                </a:solidFill>
                <a:latin typeface="EYInterstate Light" panose="02000506000000020004" pitchFamily="2" charset="0"/>
                <a:ea typeface="ＭＳ Ｐゴシック" panose="020B0600070205080204" pitchFamily="50" charset="-128"/>
              </a:rPr>
              <a:t>RS          10.60952358          9.561040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4.646673e+10</a:t>
            </a:r>
            <a:r>
              <a:rPr kumimoji="1" lang="en-US" altLang="ja-JP" sz="900" dirty="0">
                <a:solidFill>
                  <a:schemeClr val="bg1"/>
                </a:solidFill>
                <a:latin typeface="EYInterstate Light" panose="02000506000000020004" pitchFamily="2" charset="0"/>
                <a:ea typeface="ＭＳ Ｐゴシック" panose="020B0600070205080204" pitchFamily="50" charset="-128"/>
              </a:rPr>
              <a:t>         1.4014657</a:t>
            </a:r>
          </a:p>
          <a:p>
            <a:pPr>
              <a:buClr>
                <a:schemeClr val="accent2"/>
              </a:buClr>
              <a:buSzPct val="70000"/>
            </a:pPr>
            <a:r>
              <a:rPr kumimoji="1" lang="en-US" altLang="ja-JP" sz="900" dirty="0">
                <a:solidFill>
                  <a:schemeClr val="bg1"/>
                </a:solidFill>
                <a:latin typeface="EYInterstate Light" panose="02000506000000020004" pitchFamily="2" charset="0"/>
                <a:ea typeface="ＭＳ Ｐゴシック" panose="020B0600070205080204" pitchFamily="50" charset="-128"/>
              </a:rPr>
              <a:t>SE           1.23943065          1.184244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5.631097e+11</a:t>
            </a:r>
            <a:r>
              <a:rPr kumimoji="1" lang="en-US" altLang="ja-JP" sz="900" dirty="0">
                <a:solidFill>
                  <a:schemeClr val="bg1"/>
                </a:solidFill>
                <a:latin typeface="EYInterstate Light" panose="02000506000000020004" pitchFamily="2" charset="0"/>
                <a:ea typeface="ＭＳ Ｐゴシック" panose="020B0600070205080204" pitchFamily="50" charset="-128"/>
              </a:rPr>
              <a:t>         2.6644080</a:t>
            </a:r>
          </a:p>
          <a:p>
            <a:pPr>
              <a:buClr>
                <a:schemeClr val="accent2"/>
              </a:buClr>
              <a:buSzPct val="70000"/>
            </a:pPr>
            <a:r>
              <a:rPr kumimoji="1" lang="en-US" altLang="ja-JP" sz="900" dirty="0">
                <a:solidFill>
                  <a:schemeClr val="bg1"/>
                </a:solidFill>
                <a:latin typeface="EYInterstate Light" panose="02000506000000020004" pitchFamily="2" charset="0"/>
                <a:ea typeface="ＭＳ Ｐゴシック" panose="020B0600070205080204" pitchFamily="50" charset="-128"/>
              </a:rPr>
              <a:t>KR           0.81274804          1.584604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1.202464e+12</a:t>
            </a:r>
            <a:r>
              <a:rPr kumimoji="1" lang="en-US" altLang="ja-JP" sz="900" dirty="0">
                <a:solidFill>
                  <a:schemeClr val="bg1"/>
                </a:solidFill>
                <a:latin typeface="EYInterstate Light" panose="02000506000000020004" pitchFamily="2" charset="0"/>
                <a:ea typeface="ＭＳ Ｐゴシック" panose="020B0600070205080204" pitchFamily="50" charset="-128"/>
              </a:rPr>
              <a:t>         3.6816886</a:t>
            </a:r>
          </a:p>
          <a:p>
            <a:pPr>
              <a:buClr>
                <a:schemeClr val="accent2"/>
              </a:buClr>
              <a:buSzPct val="70000"/>
            </a:pPr>
            <a:r>
              <a:rPr kumimoji="1" lang="en-US" altLang="ja-JP" sz="900" dirty="0">
                <a:solidFill>
                  <a:schemeClr val="bg1"/>
                </a:solidFill>
                <a:latin typeface="EYInterstate Light" panose="02000506000000020004" pitchFamily="2" charset="0"/>
                <a:ea typeface="ＭＳ Ｐゴシック" panose="020B0600070205080204" pitchFamily="50" charset="-128"/>
              </a:rPr>
              <a:t>KZ           7.14350879         20.542958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1.926265e+11</a:t>
            </a:r>
            <a:r>
              <a:rPr kumimoji="1" lang="en-US" altLang="ja-JP" sz="900" dirty="0">
                <a:solidFill>
                  <a:schemeClr val="bg1"/>
                </a:solidFill>
                <a:latin typeface="EYInterstate Light" panose="02000506000000020004" pitchFamily="2" charset="0"/>
                <a:ea typeface="ＭＳ Ｐゴシック" panose="020B0600070205080204" pitchFamily="50" charset="-128"/>
              </a:rPr>
              <a:t>         7.4000000</a:t>
            </a:r>
          </a:p>
          <a:p>
            <a:pPr>
              <a:buClr>
                <a:schemeClr val="accent2"/>
              </a:buClr>
              <a:buSzPct val="70000"/>
            </a:pPr>
            <a:r>
              <a:rPr kumimoji="1" lang="en-US" altLang="ja-JP" sz="900" dirty="0">
                <a:solidFill>
                  <a:schemeClr val="bg1"/>
                </a:solidFill>
                <a:latin typeface="EYInterstate Light" panose="02000506000000020004" pitchFamily="2" charset="0"/>
                <a:ea typeface="ＭＳ Ｐゴシック" panose="020B0600070205080204" pitchFamily="50" charset="-128"/>
              </a:rPr>
              <a:t>GB           1.03541072          2.011438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2.608825e+12</a:t>
            </a:r>
            <a:r>
              <a:rPr kumimoji="1" lang="en-US" altLang="ja-JP" sz="900" dirty="0">
                <a:solidFill>
                  <a:schemeClr val="bg1"/>
                </a:solidFill>
                <a:latin typeface="EYInterstate Light" panose="02000506000000020004" pitchFamily="2" charset="0"/>
                <a:ea typeface="ＭＳ Ｐゴシック" panose="020B0600070205080204" pitchFamily="50" charset="-128"/>
              </a:rPr>
              <a:t>         1.5090618</a:t>
            </a:r>
          </a:p>
          <a:p>
            <a:pPr>
              <a:buClr>
                <a:schemeClr val="accent2"/>
              </a:buClr>
              <a:buSzPct val="70000"/>
            </a:pPr>
            <a:r>
              <a:rPr kumimoji="1" lang="en-US" altLang="ja-JP" sz="900" dirty="0">
                <a:solidFill>
                  <a:schemeClr val="bg1"/>
                </a:solidFill>
                <a:latin typeface="EYInterstate Light" panose="02000506000000020004" pitchFamily="2" charset="0"/>
                <a:ea typeface="ＭＳ Ｐゴシック" panose="020B0600070205080204" pitchFamily="50" charset="-128"/>
              </a:rPr>
              <a:t>IN           2.00206555          8.539714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1.823050e+12</a:t>
            </a:r>
            <a:r>
              <a:rPr kumimoji="1" lang="en-US" altLang="ja-JP" sz="900" dirty="0">
                <a:solidFill>
                  <a:schemeClr val="bg1"/>
                </a:solidFill>
                <a:latin typeface="EYInterstate Light" panose="02000506000000020004" pitchFamily="2" charset="0"/>
                <a:ea typeface="ＭＳ Ｐゴシック" panose="020B0600070205080204" pitchFamily="50" charset="-128"/>
              </a:rPr>
              <a:t>         6.6383638</a:t>
            </a:r>
          </a:p>
          <a:p>
            <a:pPr>
              <a:buClr>
                <a:schemeClr val="accent2"/>
              </a:buClr>
              <a:buSzPct val="70000"/>
            </a:pPr>
            <a:r>
              <a:rPr kumimoji="1" lang="en-US" altLang="ja-JP" sz="900" dirty="0">
                <a:solidFill>
                  <a:schemeClr val="bg1"/>
                </a:solidFill>
                <a:latin typeface="EYInterstate Light" panose="02000506000000020004" pitchFamily="2" charset="0"/>
                <a:ea typeface="ＭＳ Ｐゴシック" panose="020B0600070205080204" pitchFamily="50" charset="-128"/>
              </a:rPr>
              <a:t>CN           3.69851712          8.152161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7.572554e+12</a:t>
            </a:r>
            <a:r>
              <a:rPr kumimoji="1" lang="en-US" altLang="ja-JP" sz="900" dirty="0">
                <a:solidFill>
                  <a:schemeClr val="bg1"/>
                </a:solidFill>
                <a:latin typeface="EYInterstate Light" panose="02000506000000020004" pitchFamily="2" charset="0"/>
                <a:ea typeface="ＭＳ Ｐゴシック" panose="020B0600070205080204" pitchFamily="50" charset="-128"/>
              </a:rPr>
              <a:t>         9.5364430</a:t>
            </a:r>
          </a:p>
          <a:p>
            <a:pPr>
              <a:buClr>
                <a:schemeClr val="accent2"/>
              </a:buClr>
              <a:buSzPct val="70000"/>
            </a:pPr>
            <a:r>
              <a:rPr kumimoji="1" lang="en-US" altLang="ja-JP" sz="900" dirty="0">
                <a:solidFill>
                  <a:schemeClr val="bg1"/>
                </a:solidFill>
                <a:latin typeface="EYInterstate Light" panose="02000506000000020004" pitchFamily="2" charset="0"/>
                <a:ea typeface="ＭＳ Ｐゴシック" panose="020B0600070205080204" pitchFamily="50" charset="-128"/>
              </a:rPr>
              <a:t>DE           2.59416067          1.070477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3.757698e+12</a:t>
            </a:r>
            <a:r>
              <a:rPr kumimoji="1" lang="en-US" altLang="ja-JP" sz="900" dirty="0">
                <a:solidFill>
                  <a:schemeClr val="bg1"/>
                </a:solidFill>
                <a:latin typeface="EYInterstate Light" panose="02000506000000020004" pitchFamily="2" charset="0"/>
                <a:ea typeface="ＭＳ Ｐゴシック" panose="020B0600070205080204" pitchFamily="50" charset="-128"/>
              </a:rPr>
              <a:t>         3.6600002</a:t>
            </a:r>
          </a:p>
          <a:p>
            <a:pPr>
              <a:buClr>
                <a:schemeClr val="accent2"/>
              </a:buClr>
              <a:buSzPct val="70000"/>
            </a:pPr>
            <a:r>
              <a:rPr kumimoji="1" lang="en-US" altLang="ja-JP" sz="900" dirty="0">
                <a:solidFill>
                  <a:schemeClr val="bg1"/>
                </a:solidFill>
                <a:latin typeface="EYInterstate Light" panose="02000506000000020004" pitchFamily="2" charset="0"/>
                <a:ea typeface="ＭＳ Ｐゴシック" panose="020B0600070205080204" pitchFamily="50" charset="-128"/>
              </a:rPr>
              <a:t>JP          -0.01381604         -1.674286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6.157460e+12</a:t>
            </a:r>
            <a:r>
              <a:rPr kumimoji="1" lang="en-US" altLang="ja-JP" sz="900" dirty="0">
                <a:solidFill>
                  <a:schemeClr val="bg1"/>
                </a:solidFill>
                <a:latin typeface="EYInterstate Light" panose="02000506000000020004" pitchFamily="2" charset="0"/>
                <a:ea typeface="ＭＳ Ｐゴシック" panose="020B0600070205080204" pitchFamily="50" charset="-128"/>
              </a:rPr>
              <a:t>        -0.1154619</a:t>
            </a:r>
          </a:p>
          <a:p>
            <a:pPr>
              <a:buClr>
                <a:schemeClr val="accent2"/>
              </a:buClr>
              <a:buSzPct val="70000"/>
            </a:pPr>
            <a:r>
              <a:rPr kumimoji="1" lang="en-US" altLang="ja-JP" sz="900" dirty="0">
                <a:solidFill>
                  <a:schemeClr val="bg1"/>
                </a:solidFill>
                <a:latin typeface="EYInterstate Light" panose="02000506000000020004" pitchFamily="2" charset="0"/>
                <a:ea typeface="ＭＳ Ｐゴシック" panose="020B0600070205080204" pitchFamily="50" charset="-128"/>
              </a:rPr>
              <a:t>US           1.65879126          2.064627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1.551793e+13</a:t>
            </a:r>
            <a:r>
              <a:rPr kumimoji="1" lang="en-US" altLang="ja-JP" sz="900" dirty="0">
                <a:solidFill>
                  <a:schemeClr val="bg1"/>
                </a:solidFill>
                <a:latin typeface="EYInterstate Light" panose="02000506000000020004" pitchFamily="2" charset="0"/>
                <a:ea typeface="ＭＳ Ｐゴシック" panose="020B0600070205080204" pitchFamily="50" charset="-128"/>
              </a:rPr>
              <a:t>         </a:t>
            </a:r>
            <a:r>
              <a:rPr kumimoji="1" lang="en-US" altLang="ja-JP" sz="900" dirty="0" smtClean="0">
                <a:solidFill>
                  <a:schemeClr val="bg1"/>
                </a:solidFill>
                <a:latin typeface="EYInterstate Light" panose="02000506000000020004" pitchFamily="2" charset="0"/>
                <a:ea typeface="ＭＳ Ｐゴシック" panose="020B0600070205080204" pitchFamily="50" charset="-128"/>
              </a:rPr>
              <a:t>1.6014547…</a:t>
            </a:r>
            <a:endParaRPr kumimoji="1" lang="en-US" altLang="ja-JP" sz="9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9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9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9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9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9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6145938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8392"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22.2</a:t>
            </a:r>
            <a:r>
              <a:rPr lang="ja-JP" altLang="en-US" dirty="0" smtClean="0"/>
              <a:t> クラスタリング</a:t>
            </a:r>
            <a:r>
              <a:rPr lang="en-US" altLang="ja-JP" dirty="0"/>
              <a:t/>
            </a:r>
            <a:br>
              <a:rPr lang="en-US" altLang="ja-JP" dirty="0"/>
            </a:br>
            <a:r>
              <a:rPr lang="en-US" altLang="ja-JP" sz="2000" dirty="0" smtClean="0"/>
              <a:t>PAM</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22.2 PAM</a:t>
            </a:r>
          </a:p>
          <a:p>
            <a:pPr marL="356616" lvl="1" indent="0">
              <a:buNone/>
            </a:pPr>
            <a:endParaRPr lang="en-US" altLang="ja-JP" dirty="0" smtClean="0"/>
          </a:p>
          <a:p>
            <a:pPr lvl="1"/>
            <a:endParaRPr lang="en-US" altLang="ja-JP" dirty="0" smtClean="0"/>
          </a:p>
        </p:txBody>
      </p:sp>
      <p:sp>
        <p:nvSpPr>
          <p:cNvPr id="4" name="正方形/長方形 3"/>
          <p:cNvSpPr/>
          <p:nvPr/>
        </p:nvSpPr>
        <p:spPr>
          <a:xfrm>
            <a:off x="431973" y="1501244"/>
            <a:ext cx="8258002" cy="462809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PAM</a:t>
            </a:r>
          </a:p>
          <a:p>
            <a:pPr marL="171450" indent="-171450">
              <a:buClr>
                <a:schemeClr val="accent2"/>
              </a:buClr>
              <a:buSzPct val="70000"/>
              <a:buFont typeface="Arial" panose="020B0604020202020204" pitchFamily="34" charset="0"/>
              <a:buChar char="►"/>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シルエットプロットを作成</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wbPam</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which.plots</a:t>
            </a:r>
            <a:r>
              <a:rPr kumimoji="1" lang="en-US" altLang="ja-JP" sz="1100" dirty="0">
                <a:solidFill>
                  <a:schemeClr val="bg1"/>
                </a:solidFill>
                <a:latin typeface="EYInterstate Light" panose="02000506000000020004" pitchFamily="2" charset="0"/>
                <a:ea typeface="ＭＳ Ｐゴシック" panose="020B0600070205080204" pitchFamily="50" charset="-128"/>
              </a:rPr>
              <a:t>=2, main</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国別のクラスタリングのシルエットプロット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1</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つの</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線はデータで、</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グルーピングされた線はクラスタ。</a:t>
            </a:r>
            <a:r>
              <a:rPr kumimoji="1" lang="ja-JP" altLang="en-US" sz="1100" dirty="0">
                <a:solidFill>
                  <a:schemeClr val="bg1"/>
                </a:solidFill>
                <a:latin typeface="EYInterstate Light" panose="02000506000000020004" pitchFamily="2" charset="0"/>
                <a:ea typeface="ＭＳ Ｐゴシック" panose="020B0600070205080204" pitchFamily="50" charset="-128"/>
              </a:rPr>
              <a:t>よく適合しているデータ</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は</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a:solidFill>
                  <a:schemeClr val="bg1"/>
                </a:solidFill>
                <a:latin typeface="EYInterstate Light" panose="02000506000000020004" pitchFamily="2" charset="0"/>
                <a:ea typeface="ＭＳ Ｐゴシック" panose="020B0600070205080204" pitchFamily="50" charset="-128"/>
              </a:rPr>
              <a:t>大きな正の線になり、うまく適合して</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いないデータ</a:t>
            </a:r>
            <a:r>
              <a:rPr kumimoji="1" lang="ja-JP" altLang="en-US" sz="1100" dirty="0">
                <a:solidFill>
                  <a:schemeClr val="bg1"/>
                </a:solidFill>
                <a:latin typeface="EYInterstate Light" panose="02000506000000020004" pitchFamily="2" charset="0"/>
                <a:ea typeface="ＭＳ Ｐゴシック" panose="020B0600070205080204" pitchFamily="50" charset="-128"/>
              </a:rPr>
              <a:t>は小さいか</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負</a:t>
            </a:r>
            <a:r>
              <a:rPr kumimoji="1" lang="ja-JP" altLang="en-US" sz="1100" dirty="0">
                <a:solidFill>
                  <a:schemeClr val="bg1"/>
                </a:solidFill>
                <a:latin typeface="EYInterstate Light" panose="02000506000000020004" pitchFamily="2" charset="0"/>
                <a:ea typeface="ＭＳ Ｐゴシック" panose="020B0600070205080204" pitchFamily="50" charset="-128"/>
              </a:rPr>
              <a:t>の線になる）大きな平均幅は良くクラスタ化されていることを</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指す</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国レベルの情報を扱っているので、世界地図上でマッピングされた</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クラスタリングを表示するのは有益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世界銀行の</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shapefile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を活用</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download.file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url</a:t>
            </a:r>
            <a:r>
              <a:rPr kumimoji="1" lang="en-US" altLang="ja-JP" sz="1100" dirty="0">
                <a:solidFill>
                  <a:schemeClr val="bg1"/>
                </a:solidFill>
                <a:latin typeface="EYInterstate Light" panose="02000506000000020004" pitchFamily="2" charset="0"/>
                <a:ea typeface="ＭＳ Ｐゴシック" panose="020B0600070205080204" pitchFamily="50" charset="-128"/>
              </a:rPr>
              <a:t>="http://jaredlander.com/data/worldmap.zip",</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destfile</a:t>
            </a:r>
            <a:r>
              <a:rPr kumimoji="1" lang="en-US" altLang="ja-JP" sz="1100" dirty="0">
                <a:solidFill>
                  <a:schemeClr val="bg1"/>
                </a:solidFill>
                <a:latin typeface="EYInterstate Light" panose="02000506000000020004" pitchFamily="2" charset="0"/>
                <a:ea typeface="ＭＳ Ｐゴシック" panose="020B0600070205080204" pitchFamily="50" charset="-128"/>
              </a:rPr>
              <a:t>="C:/Users/kojikm.mizumura/Desktop/Data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Science",method</a:t>
            </a:r>
            <a:r>
              <a:rPr kumimoji="1" lang="en-US" altLang="ja-JP" sz="1100" dirty="0">
                <a:solidFill>
                  <a:schemeClr val="bg1"/>
                </a:solidFill>
                <a:latin typeface="EYInterstate Light" panose="02000506000000020004" pitchFamily="2" charset="0"/>
                <a:ea typeface="ＭＳ Ｐゴシック" panose="020B0600070205080204" pitchFamily="50" charset="-128"/>
              </a:rPr>
              <a:t>="curl")</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unzip(</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zipfile</a:t>
            </a:r>
            <a:r>
              <a:rPr kumimoji="1" lang="en-US" altLang="ja-JP" sz="1100" dirty="0">
                <a:solidFill>
                  <a:schemeClr val="bg1"/>
                </a:solidFill>
                <a:latin typeface="EYInterstate Light" panose="02000506000000020004" pitchFamily="2" charset="0"/>
                <a:ea typeface="ＭＳ Ｐゴシック" panose="020B0600070205080204" pitchFamily="50" charset="-128"/>
              </a:rPr>
              <a:t>="C:/Users/kojikm.mizumura/Desktop/Data Science/worldmap.zip",</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exdir</a:t>
            </a:r>
            <a:r>
              <a:rPr kumimoji="1" lang="en-US" altLang="ja-JP" sz="1100" dirty="0">
                <a:solidFill>
                  <a:schemeClr val="bg1"/>
                </a:solidFill>
                <a:latin typeface="EYInterstate Light" panose="02000506000000020004" pitchFamily="2" charset="0"/>
                <a:ea typeface="ＭＳ Ｐゴシック" panose="020B0600070205080204" pitchFamily="50" charset="-128"/>
              </a:rPr>
              <a:t>="data")</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4</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つの</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ファイルのうち、</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shp</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で終わるファイルは、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で処理が難しい</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smtClean="0">
                <a:solidFill>
                  <a:srgbClr val="0070C0"/>
                </a:solidFill>
                <a:latin typeface="EYInterstate Light" panose="02000506000000020004" pitchFamily="2" charset="0"/>
                <a:ea typeface="ＭＳ Ｐゴシック" panose="020B0600070205080204" pitchFamily="50" charset="-128"/>
              </a:rPr>
              <a:t>Maptools</a:t>
            </a:r>
            <a:r>
              <a:rPr kumimoji="1" lang="ja-JP" altLang="en-US" sz="1100" dirty="0" smtClean="0">
                <a:solidFill>
                  <a:srgbClr val="0070C0"/>
                </a:solidFill>
                <a:latin typeface="EYInterstate Light" panose="02000506000000020004" pitchFamily="2" charset="0"/>
                <a:ea typeface="ＭＳ Ｐゴシック" panose="020B0600070205080204" pitchFamily="50" charset="-128"/>
              </a:rPr>
              <a:t>パッケージ</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a:t>
            </a:r>
            <a:r>
              <a:rPr kumimoji="1" lang="en-US" altLang="ja-JP" sz="1100" dirty="0" err="1" smtClean="0">
                <a:solidFill>
                  <a:srgbClr val="0070C0"/>
                </a:solidFill>
                <a:latin typeface="EYInterstate Light" panose="02000506000000020004" pitchFamily="2" charset="0"/>
                <a:ea typeface="ＭＳ Ｐゴシック" panose="020B0600070205080204" pitchFamily="50" charset="-128"/>
              </a:rPr>
              <a:t>readShapeSpatial</a:t>
            </a:r>
            <a:r>
              <a:rPr kumimoji="1" lang="ja-JP" altLang="en-US" sz="1100" dirty="0" smtClean="0">
                <a:solidFill>
                  <a:srgbClr val="0070C0"/>
                </a:solidFill>
                <a:latin typeface="EYInterstate Light" panose="02000506000000020004" pitchFamily="2" charset="0"/>
                <a:ea typeface="ＭＳ Ｐゴシック" panose="020B0600070205080204" pitchFamily="50" charset="-128"/>
              </a:rPr>
              <a:t>関数</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を利用</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install.packages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maptools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maptools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world&lt;-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readShapeSpatial</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"C:/Users/kojikm.mizumura/Desktop/Data Science/</a:t>
            </a:r>
            <a:r>
              <a:rPr kumimoji="1" lang="ja-JP" altLang="en-US" sz="1100" dirty="0">
                <a:solidFill>
                  <a:schemeClr val="bg1"/>
                </a:solidFill>
                <a:latin typeface="EYInterstate Light" panose="02000506000000020004" pitchFamily="2" charset="0"/>
                <a:ea typeface="ＭＳ Ｐゴシック" panose="020B0600070205080204" pitchFamily="50" charset="-128"/>
              </a:rPr>
              <a:t>みんなの</a:t>
            </a:r>
            <a:r>
              <a:rPr kumimoji="1" lang="en-US" altLang="ja-JP" sz="1100" dirty="0">
                <a:solidFill>
                  <a:schemeClr val="bg1"/>
                </a:solidFill>
                <a:latin typeface="EYInterstate Light" panose="02000506000000020004" pitchFamily="2" charset="0"/>
                <a:ea typeface="ＭＳ Ｐゴシック" panose="020B0600070205080204" pitchFamily="50" charset="-128"/>
              </a:rPr>
              <a:t>R/</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world_country_admin_boundary_shapefile_with_fips_codes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head(</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world@data</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6"/>
          <a:stretch>
            <a:fillRect/>
          </a:stretch>
        </p:blipFill>
        <p:spPr>
          <a:xfrm>
            <a:off x="4723224" y="1691640"/>
            <a:ext cx="3766315" cy="3984748"/>
          </a:xfrm>
          <a:prstGeom prst="rect">
            <a:avLst/>
          </a:prstGeom>
        </p:spPr>
      </p:pic>
    </p:spTree>
    <p:extLst>
      <p:ext uri="{BB962C8B-B14F-4D97-AF65-F5344CB8AC3E}">
        <p14:creationId xmlns:p14="http://schemas.microsoft.com/office/powerpoint/2010/main" val="40770640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414"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22.2</a:t>
            </a:r>
            <a:r>
              <a:rPr lang="ja-JP" altLang="en-US" dirty="0" smtClean="0"/>
              <a:t> クラスタリング</a:t>
            </a:r>
            <a:r>
              <a:rPr lang="en-US" altLang="ja-JP" dirty="0"/>
              <a:t/>
            </a:r>
            <a:br>
              <a:rPr lang="en-US" altLang="ja-JP" dirty="0"/>
            </a:br>
            <a:r>
              <a:rPr lang="en-US" altLang="ja-JP" sz="2000" dirty="0" smtClean="0"/>
              <a:t>PAM</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22.2 PAM</a:t>
            </a:r>
          </a:p>
          <a:p>
            <a:pPr marL="356616" lvl="1" indent="0">
              <a:buNone/>
            </a:pPr>
            <a:endParaRPr lang="en-US" altLang="ja-JP" dirty="0" smtClean="0"/>
          </a:p>
          <a:p>
            <a:pPr lvl="1"/>
            <a:endParaRPr lang="en-US" altLang="ja-JP" dirty="0" smtClean="0"/>
          </a:p>
        </p:txBody>
      </p:sp>
      <p:sp>
        <p:nvSpPr>
          <p:cNvPr id="4" name="正方形/長方形 3"/>
          <p:cNvSpPr/>
          <p:nvPr/>
        </p:nvSpPr>
        <p:spPr>
          <a:xfrm>
            <a:off x="431973" y="1501244"/>
            <a:ext cx="8258002" cy="462809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PAM</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世界銀行の</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shapefile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桁コードと</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WDI</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パッケージを使った</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桁コードには、差異がある</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&lt;-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特に</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Austria “AT”, Australia “AI”, Myanmar(Burma) “MM,” Vietnam “VN”</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などがあるため、</a:t>
            </a:r>
            <a:r>
              <a:rPr kumimoji="1" lang="en-US" altLang="ja-JP" sz="1100" dirty="0" err="1" smtClean="0">
                <a:solidFill>
                  <a:srgbClr val="0070C0"/>
                </a:solidFill>
                <a:latin typeface="EYInterstate Light" panose="02000506000000020004" pitchFamily="2" charset="0"/>
                <a:ea typeface="ＭＳ Ｐゴシック" panose="020B0600070205080204" pitchFamily="50" charset="-128"/>
              </a:rPr>
              <a:t>as.character</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 </a:t>
            </a: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replace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で変更</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plyr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world@data$FipsCntry</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as.character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revalue(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world@data$FipsCntry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replace=c(AU="AT",AS="AU",VM="VN",BM="MM",SP="ES",</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PO="PT",IC="IL",SF="ZA",TU="TR",IZ="IQ",</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UK="GB",EI="IE",SU="SD",MA="MG",MO="MA",</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JA="JP",SW="SE",SN="SG"))</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なお、</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ggplot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を使うには、</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shapefile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data.frame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に変換する必要があり、いくつかのステップを要する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rownames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を使って</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id</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列を作成</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id col based on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rownames</a:t>
            </a:r>
            <a:r>
              <a:rPr kumimoji="1" lang="ja-JP" altLang="en-US"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rownames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を使って</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id</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列を作成</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world@data$id</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rownames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world@data</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tabLst>
                <a:tab pos="3051175" algn="l"/>
              </a:tabLst>
            </a:pPr>
            <a:r>
              <a:rPr kumimoji="1" lang="en-US" altLang="ja-JP" sz="1100" dirty="0">
                <a:solidFill>
                  <a:schemeClr val="bg1"/>
                </a:solidFill>
                <a:latin typeface="EYInterstate Light" panose="02000506000000020004" pitchFamily="2" charset="0"/>
                <a:ea typeface="ＭＳ Ｐゴシック" panose="020B0600070205080204" pitchFamily="50" charset="-128"/>
              </a:rPr>
              <a:t>## fortify in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 to form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data.frame</a:t>
            </a:r>
            <a:r>
              <a:rPr kumimoji="1" lang="en-US" altLang="ja-JP" sz="1100" dirty="0">
                <a:solidFill>
                  <a:schemeClr val="bg1"/>
                </a:solidFill>
                <a:latin typeface="EYInterstate Light" panose="02000506000000020004" pitchFamily="2" charset="0"/>
                <a:ea typeface="ＭＳ Ｐゴシック" panose="020B0600070205080204" pitchFamily="50" charset="-128"/>
              </a:rPr>
              <a:t> of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shapefile</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ggplot2</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の特別な関数の</a:t>
            </a: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fortify</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を使用して、</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shapefile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data.frame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に変換</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ggplot2</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install.packages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rgeos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rgeos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world.df</a:t>
            </a:r>
            <a:r>
              <a:rPr kumimoji="1" lang="en-US" altLang="ja-JP" sz="1100" dirty="0">
                <a:solidFill>
                  <a:schemeClr val="bg1"/>
                </a:solidFill>
                <a:latin typeface="EYInterstate Light" panose="02000506000000020004" pitchFamily="2" charset="0"/>
                <a:ea typeface="ＭＳ Ｐゴシック" panose="020B0600070205080204" pitchFamily="50" charset="-128"/>
              </a:rPr>
              <a:t>&lt;- fortify(world, region="id")</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6615843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0436"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22.2</a:t>
            </a:r>
            <a:r>
              <a:rPr lang="ja-JP" altLang="en-US" dirty="0" smtClean="0"/>
              <a:t> クラスタリング</a:t>
            </a:r>
            <a:r>
              <a:rPr lang="en-US" altLang="ja-JP" dirty="0"/>
              <a:t/>
            </a:r>
            <a:br>
              <a:rPr lang="en-US" altLang="ja-JP" dirty="0"/>
            </a:br>
            <a:r>
              <a:rPr lang="en-US" altLang="ja-JP" sz="2000" dirty="0" smtClean="0"/>
              <a:t>PAM</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22.2 PAM</a:t>
            </a:r>
          </a:p>
          <a:p>
            <a:pPr marL="356616" lvl="1" indent="0">
              <a:buNone/>
            </a:pPr>
            <a:endParaRPr lang="en-US" altLang="ja-JP" dirty="0" smtClean="0"/>
          </a:p>
          <a:p>
            <a:pPr lvl="1"/>
            <a:endParaRPr lang="en-US" altLang="ja-JP" dirty="0" smtClean="0"/>
          </a:p>
        </p:txBody>
      </p:sp>
      <p:sp>
        <p:nvSpPr>
          <p:cNvPr id="4" name="正方形/長方形 3"/>
          <p:cNvSpPr/>
          <p:nvPr/>
        </p:nvSpPr>
        <p:spPr>
          <a:xfrm>
            <a:off x="431973" y="1501244"/>
            <a:ext cx="8258002" cy="462809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PAM</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smtClean="0">
                <a:solidFill>
                  <a:srgbClr val="0070C0"/>
                </a:solidFill>
                <a:latin typeface="EYInterstate Light" panose="02000506000000020004" pitchFamily="2" charset="0"/>
                <a:ea typeface="ＭＳ Ｐゴシック" panose="020B0600070205080204" pitchFamily="50" charset="-128"/>
              </a:rPr>
              <a:t>world.df</a:t>
            </a:r>
            <a:r>
              <a:rPr kumimoji="1" lang="en-US" altLang="ja-JP" sz="1100" dirty="0">
                <a:solidFill>
                  <a:srgbClr val="0070C0"/>
                </a:solidFill>
                <a:latin typeface="EYInterstate Light" panose="02000506000000020004" pitchFamily="2" charset="0"/>
                <a:ea typeface="ＭＳ Ｐゴシック" panose="020B0600070205080204" pitchFamily="50" charset="-128"/>
              </a:rPr>
              <a:t>&lt;- fortify(world, region="id")</a:t>
            </a:r>
          </a:p>
          <a:p>
            <a:pPr>
              <a:buClr>
                <a:schemeClr val="accent2"/>
              </a:buClr>
              <a:buSzPct val="70000"/>
            </a:pPr>
            <a:r>
              <a:rPr kumimoji="1" lang="en-US" altLang="ja-JP" sz="1100" dirty="0">
                <a:solidFill>
                  <a:srgbClr val="0070C0"/>
                </a:solidFill>
                <a:latin typeface="EYInterstate Light" panose="02000506000000020004" pitchFamily="2" charset="0"/>
                <a:ea typeface="ＭＳ Ｐゴシック" panose="020B0600070205080204" pitchFamily="50" charset="-128"/>
              </a:rPr>
              <a:t>head(</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world.df</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long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lat</a:t>
            </a:r>
            <a:r>
              <a:rPr kumimoji="1" lang="en-US" altLang="ja-JP" sz="1100" dirty="0">
                <a:solidFill>
                  <a:schemeClr val="bg1"/>
                </a:solidFill>
                <a:latin typeface="EYInterstate Light" panose="02000506000000020004" pitchFamily="2" charset="0"/>
                <a:ea typeface="ＭＳ Ｐゴシック" panose="020B0600070205080204" pitchFamily="50" charset="-128"/>
              </a:rPr>
              <a:t> order  hole piece id group</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1 -69.88223 12.41111     1 FALSE     1  0   0.1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2 -69.94695 12.43667     2 FALSE     1  0   0.1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3 -70.05904 12.54021     3 FALSE     1  0   0.1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4 -70.05966 12.62778     4 FALSE     1  0   0.1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5 -70.03320 12.61833     5 FALSE     1  0   0.1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6 -69.93224 12.52806     6 FALSE     1  0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0.1</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rgbClr val="0070C0"/>
                </a:solidFill>
                <a:latin typeface="EYInterstate Light" panose="02000506000000020004" pitchFamily="2" charset="0"/>
                <a:ea typeface="ＭＳ Ｐゴシック" panose="020B0600070205080204" pitchFamily="50" charset="-128"/>
              </a:rPr>
              <a:t>require(</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plyr</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rgbClr val="0070C0"/>
                </a:solidFill>
                <a:latin typeface="EYInterstate Light" panose="02000506000000020004" pitchFamily="2" charset="0"/>
                <a:ea typeface="ＭＳ Ｐゴシック" panose="020B0600070205080204" pitchFamily="50" charset="-128"/>
              </a:rPr>
              <a:t>world.df</a:t>
            </a:r>
            <a:r>
              <a:rPr kumimoji="1" lang="en-US" altLang="ja-JP" sz="1100" dirty="0">
                <a:solidFill>
                  <a:srgbClr val="0070C0"/>
                </a:solidFill>
                <a:latin typeface="EYInterstate Light" panose="02000506000000020004" pitchFamily="2" charset="0"/>
                <a:ea typeface="ＭＳ Ｐゴシック" panose="020B0600070205080204" pitchFamily="50" charset="-128"/>
              </a:rPr>
              <a:t>&lt;-join(</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world.df</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rgbClr val="0070C0"/>
                </a:solidFill>
                <a:latin typeface="EYInterstate Light" panose="02000506000000020004" pitchFamily="2" charset="0"/>
                <a:ea typeface="ＭＳ Ｐゴシック" panose="020B0600070205080204" pitchFamily="50" charset="-128"/>
              </a:rPr>
              <a:t>               </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world@data</a:t>
            </a:r>
            <a:r>
              <a:rPr kumimoji="1" lang="en-US" altLang="ja-JP" sz="1100" dirty="0">
                <a:solidFill>
                  <a:srgbClr val="0070C0"/>
                </a:solidFill>
                <a:latin typeface="EYInterstate Light" panose="02000506000000020004" pitchFamily="2" charset="0"/>
                <a:ea typeface="ＭＳ Ｐゴシック" panose="020B0600070205080204" pitchFamily="50" charset="-128"/>
              </a:rPr>
              <a:t>[,c("id","</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CntryName</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FipsCntry</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rgbClr val="0070C0"/>
                </a:solidFill>
                <a:latin typeface="EYInterstate Light" panose="02000506000000020004" pitchFamily="2" charset="0"/>
                <a:ea typeface="ＭＳ Ｐゴシック" panose="020B0600070205080204" pitchFamily="50" charset="-128"/>
              </a:rPr>
              <a:t>               by="id")</a:t>
            </a:r>
          </a:p>
          <a:p>
            <a:pPr>
              <a:buClr>
                <a:schemeClr val="accent2"/>
              </a:buClr>
              <a:buSzPct val="70000"/>
            </a:pPr>
            <a:r>
              <a:rPr kumimoji="1" lang="en-US" altLang="ja-JP" sz="1100" dirty="0">
                <a:solidFill>
                  <a:srgbClr val="0070C0"/>
                </a:solidFill>
                <a:latin typeface="EYInterstate Light" panose="02000506000000020004" pitchFamily="2" charset="0"/>
                <a:ea typeface="ＭＳ Ｐゴシック" panose="020B0600070205080204" pitchFamily="50" charset="-128"/>
              </a:rPr>
              <a:t>head(</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world.df</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long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lat</a:t>
            </a:r>
            <a:r>
              <a:rPr kumimoji="1" lang="en-US" altLang="ja-JP" sz="1100" dirty="0">
                <a:solidFill>
                  <a:schemeClr val="bg1"/>
                </a:solidFill>
                <a:latin typeface="EYInterstate Light" panose="02000506000000020004" pitchFamily="2" charset="0"/>
                <a:ea typeface="ＭＳ Ｐゴシック" panose="020B0600070205080204" pitchFamily="50" charset="-128"/>
              </a:rPr>
              <a:t> order  hole piece id group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CntryName</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FipsCntry</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1 -69.88223 12.41111     1 FALSE     1  0   0.1     Aruba        AA</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2 -69.94695 12.43667     2 FALSE     1  0   0.1     Aruba        AA</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3 -70.05904 12.54021     3 FALSE     1  0   0.1     Aruba        AA</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4 -70.05966 12.62778     4 FALSE     1  0   0.1     Aruba        AA</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5 -70.03320 12.61833     5 FALSE     1  0   0.1     Aruba        AA</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6 -69.93224 12.52806     6 FALSE     1  0   0.1     Aruba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AA</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これでクラスタリング結果とオリジナルの世界銀行のデータを結合することに成功</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7083098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611973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5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22.2</a:t>
            </a:r>
            <a:r>
              <a:rPr lang="ja-JP" altLang="en-US" dirty="0" smtClean="0"/>
              <a:t> クラスタリング</a:t>
            </a:r>
            <a:r>
              <a:rPr lang="en-US" altLang="ja-JP" dirty="0"/>
              <a:t/>
            </a:r>
            <a:br>
              <a:rPr lang="en-US" altLang="ja-JP" dirty="0"/>
            </a:br>
            <a:r>
              <a:rPr lang="en-US" altLang="ja-JP" sz="2000" dirty="0" smtClean="0"/>
              <a:t>PAM</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22.2 PAM</a:t>
            </a:r>
          </a:p>
          <a:p>
            <a:pPr marL="356616" lvl="1" indent="0">
              <a:buNone/>
            </a:pPr>
            <a:endParaRPr lang="en-US" altLang="ja-JP" dirty="0" smtClean="0"/>
          </a:p>
          <a:p>
            <a:pPr lvl="1"/>
            <a:endParaRPr lang="en-US" altLang="ja-JP" dirty="0" smtClean="0"/>
          </a:p>
        </p:txBody>
      </p:sp>
      <p:sp>
        <p:nvSpPr>
          <p:cNvPr id="4" name="正方形/長方形 3"/>
          <p:cNvSpPr/>
          <p:nvPr/>
        </p:nvSpPr>
        <p:spPr>
          <a:xfrm>
            <a:off x="431973" y="1501244"/>
            <a:ext cx="8258002" cy="462809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PAM</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clusterMembership</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data.frame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FipsCntry</a:t>
            </a:r>
            <a:r>
              <a:rPr kumimoji="1" lang="en-US" altLang="ja-JP" sz="1100" dirty="0">
                <a:solidFill>
                  <a:schemeClr val="bg1"/>
                </a:solidFill>
                <a:latin typeface="EYInterstate Light" panose="02000506000000020004" pitchFamily="2" charset="0"/>
                <a:ea typeface="ＭＳ Ｐゴシック" panose="020B0600070205080204" pitchFamily="50" charset="-128"/>
              </a:rPr>
              <a:t>=names(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wbPam$clustering</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Cluster=</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wbPam$clustering</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stringsAsFactors</a:t>
            </a:r>
            <a:r>
              <a:rPr kumimoji="1" lang="en-US" altLang="ja-JP" sz="1100" dirty="0">
                <a:solidFill>
                  <a:schemeClr val="bg1"/>
                </a:solidFill>
                <a:latin typeface="EYInterstate Light" panose="02000506000000020004" pitchFamily="2" charset="0"/>
                <a:ea typeface="ＭＳ Ｐゴシック" panose="020B0600070205080204" pitchFamily="50" charset="-128"/>
              </a:rPr>
              <a:t>=FALSE)</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head(</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clusterMembership</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FipsCntry</a:t>
            </a:r>
            <a:r>
              <a:rPr kumimoji="1" lang="en-US" altLang="ja-JP" sz="1100" dirty="0">
                <a:solidFill>
                  <a:schemeClr val="bg1"/>
                </a:solidFill>
                <a:latin typeface="EYInterstate Light" panose="02000506000000020004" pitchFamily="2" charset="0"/>
                <a:ea typeface="ＭＳ Ｐゴシック" panose="020B0600070205080204" pitchFamily="50" charset="-128"/>
              </a:rPr>
              <a:t> Cluster</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AD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AD</a:t>
            </a:r>
            <a:r>
              <a:rPr kumimoji="1" lang="en-US" altLang="ja-JP" sz="1100" dirty="0">
                <a:solidFill>
                  <a:schemeClr val="bg1"/>
                </a:solidFill>
                <a:latin typeface="EYInterstate Light" panose="02000506000000020004" pitchFamily="2" charset="0"/>
                <a:ea typeface="ＭＳ Ｐゴシック" panose="020B0600070205080204" pitchFamily="50" charset="-128"/>
              </a:rPr>
              <a:t>       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AE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AE</a:t>
            </a:r>
            <a:r>
              <a:rPr kumimoji="1" lang="en-US" altLang="ja-JP" sz="1100" dirty="0">
                <a:solidFill>
                  <a:schemeClr val="bg1"/>
                </a:solidFill>
                <a:latin typeface="EYInterstate Light" panose="02000506000000020004" pitchFamily="2" charset="0"/>
                <a:ea typeface="ＭＳ Ｐゴシック" panose="020B0600070205080204" pitchFamily="50" charset="-128"/>
              </a:rPr>
              <a:t>       2</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AF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AF</a:t>
            </a:r>
            <a:r>
              <a:rPr kumimoji="1" lang="en-US" altLang="ja-JP" sz="1100" dirty="0">
                <a:solidFill>
                  <a:schemeClr val="bg1"/>
                </a:solidFill>
                <a:latin typeface="EYInterstate Light" panose="02000506000000020004" pitchFamily="2" charset="0"/>
                <a:ea typeface="ＭＳ Ｐゴシック" panose="020B0600070205080204" pitchFamily="50" charset="-128"/>
              </a:rPr>
              <a:t>       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AG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AG</a:t>
            </a:r>
            <a:r>
              <a:rPr kumimoji="1" lang="en-US" altLang="ja-JP" sz="1100" dirty="0">
                <a:solidFill>
                  <a:schemeClr val="bg1"/>
                </a:solidFill>
                <a:latin typeface="EYInterstate Light" panose="02000506000000020004" pitchFamily="2" charset="0"/>
                <a:ea typeface="ＭＳ Ｐゴシック" panose="020B0600070205080204" pitchFamily="50" charset="-128"/>
              </a:rPr>
              <a:t>       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AL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AL</a:t>
            </a:r>
            <a:r>
              <a:rPr kumimoji="1" lang="en-US" altLang="ja-JP" sz="1100" dirty="0">
                <a:solidFill>
                  <a:schemeClr val="bg1"/>
                </a:solidFill>
                <a:latin typeface="EYInterstate Light" panose="02000506000000020004" pitchFamily="2" charset="0"/>
                <a:ea typeface="ＭＳ Ｐゴシック" panose="020B0600070205080204" pitchFamily="50" charset="-128"/>
              </a:rPr>
              <a:t>       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AM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AM</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a:t>
            </a: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world.df</a:t>
            </a:r>
            <a:r>
              <a:rPr kumimoji="1" lang="en-US" altLang="ja-JP" sz="1100" dirty="0">
                <a:solidFill>
                  <a:schemeClr val="bg1"/>
                </a:solidFill>
                <a:latin typeface="EYInterstate Light" panose="02000506000000020004" pitchFamily="2" charset="0"/>
                <a:ea typeface="ＭＳ Ｐゴシック" panose="020B0600070205080204" pitchFamily="50" charset="-128"/>
              </a:rPr>
              <a:t>&lt;-join(</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world.df</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clusterMembership,by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FipsCntry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world.df$Cluster</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as.character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world.df$Cluster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world.df$Cluster</a:t>
            </a:r>
            <a:r>
              <a:rPr kumimoji="1" lang="en-US" altLang="ja-JP" sz="1100" dirty="0">
                <a:solidFill>
                  <a:schemeClr val="bg1"/>
                </a:solidFill>
                <a:latin typeface="EYInterstate Light" panose="02000506000000020004" pitchFamily="2" charset="0"/>
                <a:ea typeface="ＭＳ Ｐゴシック" panose="020B0600070205080204" pitchFamily="50" charset="-128"/>
              </a:rPr>
              <a:t>&lt;-factor(</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world.df$Cluster,level</a:t>
            </a:r>
            <a:r>
              <a:rPr kumimoji="1" lang="en-US" altLang="ja-JP" sz="1100" dirty="0">
                <a:solidFill>
                  <a:schemeClr val="bg1"/>
                </a:solidFill>
                <a:latin typeface="EYInterstate Light" panose="02000506000000020004" pitchFamily="2" charset="0"/>
                <a:ea typeface="ＭＳ Ｐゴシック" panose="020B0600070205080204" pitchFamily="50" charset="-128"/>
              </a:rPr>
              <a:t>=1:12)</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a:solidFill>
                  <a:schemeClr val="bg1"/>
                </a:solidFill>
                <a:latin typeface="EYInterstate Light" panose="02000506000000020004" pitchFamily="2" charset="0"/>
                <a:ea typeface="ＭＳ Ｐゴシック" panose="020B0600070205080204" pitchFamily="50" charset="-128"/>
              </a:rPr>
              <a:t>自分自身で可視化するには、多くの</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ggplot</a:t>
            </a:r>
            <a:r>
              <a:rPr kumimoji="1" lang="ja-JP" altLang="en-US" sz="1100" dirty="0">
                <a:solidFill>
                  <a:schemeClr val="bg1"/>
                </a:solidFill>
                <a:latin typeface="EYInterstate Light" panose="02000506000000020004" pitchFamily="2" charset="0"/>
                <a:ea typeface="ＭＳ Ｐゴシック" panose="020B0600070205080204" pitchFamily="50" charset="-128"/>
              </a:rPr>
              <a:t>コマンドを正しく入力必要がある</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9314801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279928741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476"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5" name="Picture 4"/>
          <p:cNvPicPr>
            <a:picLocks noChangeAspect="1"/>
          </p:cNvPicPr>
          <p:nvPr/>
        </p:nvPicPr>
        <p:blipFill>
          <a:blip r:embed="rId6"/>
          <a:stretch>
            <a:fillRect/>
          </a:stretch>
        </p:blipFill>
        <p:spPr>
          <a:xfrm>
            <a:off x="5055695" y="1278841"/>
            <a:ext cx="3540102" cy="4397180"/>
          </a:xfrm>
          <a:prstGeom prst="rect">
            <a:avLst/>
          </a:prstGeom>
        </p:spPr>
      </p:pic>
      <p:sp>
        <p:nvSpPr>
          <p:cNvPr id="2" name="タイトル 1"/>
          <p:cNvSpPr>
            <a:spLocks noGrp="1"/>
          </p:cNvSpPr>
          <p:nvPr>
            <p:ph type="title"/>
          </p:nvPr>
        </p:nvSpPr>
        <p:spPr/>
        <p:txBody>
          <a:bodyPr/>
          <a:lstStyle/>
          <a:p>
            <a:r>
              <a:rPr lang="en-US" altLang="ja-JP" dirty="0" smtClean="0"/>
              <a:t>22.2</a:t>
            </a:r>
            <a:r>
              <a:rPr lang="ja-JP" altLang="en-US" dirty="0" smtClean="0"/>
              <a:t> クラスタリング</a:t>
            </a:r>
            <a:r>
              <a:rPr lang="en-US" altLang="ja-JP" dirty="0"/>
              <a:t/>
            </a:r>
            <a:br>
              <a:rPr lang="en-US" altLang="ja-JP" dirty="0"/>
            </a:br>
            <a:r>
              <a:rPr lang="en-US" altLang="ja-JP" sz="2000" dirty="0" smtClean="0"/>
              <a:t>PAM</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22.2 PAM</a:t>
            </a:r>
          </a:p>
          <a:p>
            <a:pPr marL="356616" lvl="1" indent="0">
              <a:buNone/>
            </a:pPr>
            <a:endParaRPr lang="en-US" altLang="ja-JP" dirty="0" smtClean="0"/>
          </a:p>
          <a:p>
            <a:pPr lvl="1"/>
            <a:endParaRPr lang="en-US" altLang="ja-JP" dirty="0" smtClean="0"/>
          </a:p>
        </p:txBody>
      </p:sp>
      <p:sp>
        <p:nvSpPr>
          <p:cNvPr id="4" name="正方形/長方形 3"/>
          <p:cNvSpPr/>
          <p:nvPr/>
        </p:nvSpPr>
        <p:spPr>
          <a:xfrm>
            <a:off x="431973" y="1501244"/>
            <a:ext cx="8258002" cy="462809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PAM</a:t>
            </a:r>
          </a:p>
          <a:p>
            <a:pPr marL="171450" indent="-171450">
              <a:buClr>
                <a:schemeClr val="accent2"/>
              </a:buClr>
              <a:buSzPct val="70000"/>
              <a:buFont typeface="Arial" panose="020B0604020202020204" pitchFamily="34" charset="0"/>
              <a:buChar char="►"/>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自分</a:t>
            </a:r>
            <a:r>
              <a:rPr kumimoji="1" lang="ja-JP" altLang="en-US" sz="1100" dirty="0">
                <a:solidFill>
                  <a:schemeClr val="bg1"/>
                </a:solidFill>
                <a:latin typeface="EYInterstate Light" panose="02000506000000020004" pitchFamily="2" charset="0"/>
                <a:ea typeface="ＭＳ Ｐゴシック" panose="020B0600070205080204" pitchFamily="50" charset="-128"/>
              </a:rPr>
              <a:t>自身で可視化するには、多くの</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ggplot</a:t>
            </a:r>
            <a:r>
              <a:rPr kumimoji="1" lang="ja-JP" altLang="en-US" sz="1100" dirty="0">
                <a:solidFill>
                  <a:schemeClr val="bg1"/>
                </a:solidFill>
                <a:latin typeface="EYInterstate Light" panose="02000506000000020004" pitchFamily="2" charset="0"/>
                <a:ea typeface="ＭＳ Ｐゴシック" panose="020B0600070205080204" pitchFamily="50" charset="-128"/>
              </a:rPr>
              <a:t>コマンドを正しく入力必要がある</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geom_polygon</a:t>
            </a:r>
            <a:r>
              <a:rPr kumimoji="1" lang="en-US" altLang="ja-JP" sz="1100" dirty="0">
                <a:solidFill>
                  <a:schemeClr val="bg1"/>
                </a:solidFill>
                <a:latin typeface="EYInterstate Light" panose="02000506000000020004" pitchFamily="2" charset="0"/>
                <a:ea typeface="ＭＳ Ｐゴシック" panose="020B0600070205080204" pitchFamily="50" charset="-128"/>
              </a:rPr>
              <a:t>(data=</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world.df</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100" dirty="0">
                <a:solidFill>
                  <a:schemeClr val="bg1"/>
                </a:solidFill>
                <a:latin typeface="EYInterstate Light" panose="02000506000000020004" pitchFamily="2" charset="0"/>
                <a:ea typeface="ＭＳ Ｐゴシック" panose="020B0600070205080204" pitchFamily="50" charset="-128"/>
              </a:rPr>
              <a:t>(x=long, y=</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lat</a:t>
            </a:r>
            <a:r>
              <a:rPr kumimoji="1" lang="en-US" altLang="ja-JP" sz="1100" dirty="0">
                <a:solidFill>
                  <a:schemeClr val="bg1"/>
                </a:solidFill>
                <a:latin typeface="EYInterstate Light" panose="02000506000000020004" pitchFamily="2" charset="0"/>
                <a:ea typeface="ＭＳ Ｐゴシック" panose="020B0600070205080204" pitchFamily="50" charset="-128"/>
              </a:rPr>
              <a:t>, group=group,</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fill=</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Cluster,color</a:t>
            </a:r>
            <a:r>
              <a:rPr kumimoji="1" lang="en-US" altLang="ja-JP" sz="1100" dirty="0">
                <a:solidFill>
                  <a:schemeClr val="bg1"/>
                </a:solidFill>
                <a:latin typeface="EYInterstate Light" panose="02000506000000020004" pitchFamily="2" charset="0"/>
                <a:ea typeface="ＭＳ Ｐゴシック" panose="020B0600070205080204" pitchFamily="50" charset="-128"/>
              </a:rPr>
              <a:t>=Cluster))+</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labs(x=NULL, y=NULL)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coord_equal</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theme(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panel.grid.major.x</a:t>
            </a:r>
            <a:r>
              <a:rPr kumimoji="1" lang="en-US" altLang="ja-JP" sz="1100" dirty="0">
                <a:solidFill>
                  <a:schemeClr val="bg1"/>
                </a:solidFill>
                <a:latin typeface="EYInterstate Light" panose="02000506000000020004" pitchFamily="2" charset="0"/>
                <a:ea typeface="ＭＳ Ｐゴシック" panose="020B0600070205080204" pitchFamily="50" charset="-128"/>
              </a:rPr>
              <a:t>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element_blank</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panel.grid.minor</a:t>
            </a:r>
            <a:r>
              <a:rPr kumimoji="1" lang="en-US" altLang="ja-JP" sz="1100" dirty="0">
                <a:solidFill>
                  <a:schemeClr val="bg1"/>
                </a:solidFill>
                <a:latin typeface="EYInterstate Light" panose="02000506000000020004" pitchFamily="2" charset="0"/>
                <a:ea typeface="ＭＳ Ｐゴシック" panose="020B0600070205080204" pitchFamily="50" charset="-128"/>
              </a:rPr>
              <a:t>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element_blank</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axis.text.xelement_blank</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axis.text.y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element_blank</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axis.ticks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element_blank</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panel.background</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element_blank</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171450"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右図は、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クラスタリング結果の世界地図となっており、グレイに</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なっている箇所は世界銀行の情報がないか、</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つの</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データセットをうまく</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マッチできなかった国になる。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171450"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また、</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K-means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と同様に、</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k-</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medoids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クラスタリングでも、クラスタ数を指定する必要がある。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ハーティガンルールに似ており、</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によって非類似性の情報が返される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&gt;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wbPam$clusinfo</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size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max_diss</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av_diss</a:t>
            </a:r>
            <a:r>
              <a:rPr kumimoji="1" lang="en-US" altLang="ja-JP" sz="1100" dirty="0">
                <a:solidFill>
                  <a:schemeClr val="bg1"/>
                </a:solidFill>
                <a:latin typeface="EYInterstate Light" panose="02000506000000020004" pitchFamily="2" charset="0"/>
                <a:ea typeface="ＭＳ Ｐゴシック" panose="020B0600070205080204" pitchFamily="50" charset="-128"/>
              </a:rPr>
              <a:t>     diameter</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[1,]  101  19235245287   6043000482  26383230351</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[2,]   12  93622204812  44667462166 155363124742</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[3,]   39  59027995756  16888280920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80804806150 …</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819106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19.1</a:t>
            </a:r>
            <a:r>
              <a:rPr lang="ja-JP" altLang="en-US" dirty="0"/>
              <a:t>　正則化と縮小（シュリンケージ）</a:t>
            </a:r>
            <a:r>
              <a:rPr lang="en-US" altLang="ja-JP" dirty="0"/>
              <a:t/>
            </a:r>
            <a:br>
              <a:rPr lang="en-US" altLang="ja-JP" dirty="0"/>
            </a:br>
            <a:r>
              <a:rPr lang="en-US" altLang="ja-JP" sz="2000" dirty="0"/>
              <a:t>Elastic Net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Elastic Net</a:t>
            </a:r>
            <a:endParaRPr kumimoji="1" lang="ja-JP" altLang="en-US" dirty="0"/>
          </a:p>
        </p:txBody>
      </p:sp>
      <p:sp>
        <p:nvSpPr>
          <p:cNvPr id="4" name="正方形/長方形 3"/>
          <p:cNvSpPr/>
          <p:nvPr/>
        </p:nvSpPr>
        <p:spPr>
          <a:xfrm>
            <a:off x="827088" y="1715909"/>
            <a:ext cx="7862887" cy="440866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a:solidFill>
                  <a:schemeClr val="bg1"/>
                </a:solidFill>
                <a:latin typeface="EYInterstate Light" panose="02000506000000020004" pitchFamily="2" charset="0"/>
                <a:ea typeface="ＭＳ Ｐゴシック" panose="020B0600070205080204" pitchFamily="50" charset="-128"/>
              </a:rPr>
              <a:t>&gt; class(</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acsX</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クラスの確認</a:t>
            </a:r>
            <a:endParaRPr kumimoji="1" lang="en-US" altLang="ja-JP" sz="10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"matrix"</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&gt; dim(</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acsX</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次元の確認</a:t>
            </a:r>
            <a:endParaRPr kumimoji="1" lang="en-US" altLang="ja-JP" sz="10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22745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89</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&gt;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topleft</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acsX</a:t>
            </a:r>
            <a:r>
              <a:rPr kumimoji="1" lang="en-US" altLang="ja-JP" sz="1000" dirty="0">
                <a:solidFill>
                  <a:schemeClr val="bg1"/>
                </a:solidFill>
                <a:latin typeface="EYInterstate Light" panose="02000506000000020004" pitchFamily="2" charset="0"/>
                <a:ea typeface="ＭＳ Ｐゴシック" panose="020B0600070205080204" pitchFamily="50" charset="-128"/>
              </a:rPr>
              <a:t>, c=6</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データの左上の確認</a:t>
            </a:r>
            <a:endParaRPr kumimoji="1" lang="en-US" altLang="ja-JP" sz="10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NumBedrooms</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NumChildren</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NumPeople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NumRooms</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NumUnitsMobile</a:t>
            </a:r>
            <a:r>
              <a:rPr kumimoji="1" lang="en-US" altLang="ja-JP" sz="1000" dirty="0">
                <a:solidFill>
                  <a:schemeClr val="bg1"/>
                </a:solidFill>
                <a:latin typeface="EYInterstate Light" panose="02000506000000020004" pitchFamily="2" charset="0"/>
                <a:ea typeface="ＭＳ Ｐゴシック" panose="020B0600070205080204" pitchFamily="50" charset="-128"/>
              </a:rPr>
              <a:t> home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NumUnitsSingle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attached</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1           4           1         3        9                   0                       0</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2           3           2         4        6                   0                       0</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3           4           0         2        8                   0                       0</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4           2           1         2        4                   0                       0</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5           3           1         2        5                   0                       1</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topright</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acsX</a:t>
            </a:r>
            <a:r>
              <a:rPr kumimoji="1" lang="en-US" altLang="ja-JP" sz="1000" dirty="0">
                <a:solidFill>
                  <a:schemeClr val="bg1"/>
                </a:solidFill>
                <a:latin typeface="EYInterstate Light" panose="02000506000000020004" pitchFamily="2" charset="0"/>
                <a:ea typeface="ＭＳ Ｐゴシック" panose="020B0600070205080204" pitchFamily="50" charset="-128"/>
              </a:rPr>
              <a:t>, c=6</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a:solidFill>
                  <a:srgbClr val="2C973E"/>
                </a:solidFill>
                <a:latin typeface="EYInterstate Light" panose="02000506000000020004" pitchFamily="2" charset="0"/>
                <a:ea typeface="ＭＳ Ｐゴシック" panose="020B0600070205080204" pitchFamily="50" charset="-128"/>
              </a:rPr>
              <a:t># </a:t>
            </a:r>
            <a:r>
              <a:rPr kumimoji="1" lang="ja-JP" altLang="en-US" sz="1000" dirty="0">
                <a:solidFill>
                  <a:srgbClr val="2C973E"/>
                </a:solidFill>
                <a:latin typeface="EYInterstate Light" panose="02000506000000020004" pitchFamily="2" charset="0"/>
                <a:ea typeface="ＭＳ Ｐゴシック" panose="020B0600070205080204" pitchFamily="50" charset="-128"/>
              </a:rPr>
              <a:t>データ</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の</a:t>
            </a:r>
            <a:r>
              <a:rPr kumimoji="1" lang="ja-JP" altLang="en-US" sz="1000" dirty="0">
                <a:solidFill>
                  <a:srgbClr val="2C973E"/>
                </a:solidFill>
                <a:latin typeface="EYInterstate Light" panose="02000506000000020004" pitchFamily="2" charset="0"/>
                <a:ea typeface="ＭＳ Ｐゴシック" panose="020B0600070205080204" pitchFamily="50" charset="-128"/>
              </a:rPr>
              <a:t>右上</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の</a:t>
            </a:r>
            <a:r>
              <a:rPr kumimoji="1" lang="ja-JP" altLang="en-US" sz="1000" dirty="0">
                <a:solidFill>
                  <a:srgbClr val="2C973E"/>
                </a:solidFill>
                <a:latin typeface="EYInterstate Light" panose="02000506000000020004" pitchFamily="2" charset="0"/>
                <a:ea typeface="ＭＳ Ｐゴシック" panose="020B0600070205080204" pitchFamily="50" charset="-128"/>
              </a:rPr>
              <a:t>確認</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err="1">
                <a:solidFill>
                  <a:schemeClr val="bg1"/>
                </a:solidFill>
                <a:latin typeface="EYInterstate Light" panose="02000506000000020004" pitchFamily="2" charset="0"/>
                <a:ea typeface="ＭＳ Ｐゴシック" panose="020B0600070205080204" pitchFamily="50" charset="-128"/>
              </a:rPr>
              <a:t>csY</a:t>
            </a:r>
            <a:r>
              <a:rPr kumimoji="1" lang="en-US" altLang="ja-JP" sz="1000" dirty="0">
                <a:solidFill>
                  <a:schemeClr val="bg1"/>
                </a:solidFill>
                <a:latin typeface="EYInterstate Light" panose="02000506000000020004" pitchFamily="2" charset="0"/>
                <a:ea typeface="ＭＳ Ｐゴシック" panose="020B0600070205080204" pitchFamily="50" charset="-128"/>
              </a:rPr>
              <a:t> &lt;-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build.y</a:t>
            </a:r>
            <a:r>
              <a:rPr kumimoji="1" lang="en-US" altLang="ja-JP" sz="1000" dirty="0">
                <a:solidFill>
                  <a:schemeClr val="bg1"/>
                </a:solidFill>
                <a:latin typeface="EYInterstate Light" panose="02000506000000020004" pitchFamily="2" charset="0"/>
                <a:ea typeface="ＭＳ Ｐゴシック" panose="020B0600070205080204" pitchFamily="50" charset="-128"/>
              </a:rPr>
              <a:t> (Income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NumBedrooms</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NumChildren</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NumPeople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NumRooms</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NumUnits</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NumVehicles</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NumWorkers</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OwnRent</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YearBuilt</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ElectricBill</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FoodStamp</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HeatingFuel</a:t>
            </a:r>
            <a:r>
              <a:rPr kumimoji="1" lang="en-US" altLang="ja-JP" sz="1000" dirty="0">
                <a:solidFill>
                  <a:schemeClr val="bg1"/>
                </a:solidFill>
                <a:latin typeface="EYInterstate Light" panose="02000506000000020004" pitchFamily="2" charset="0"/>
                <a:ea typeface="ＭＳ Ｐゴシック" panose="020B0600070205080204" pitchFamily="50" charset="-128"/>
              </a:rPr>
              <a:t> + Insurance + Language -1, data=</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&gt; head(</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acsY</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FALSE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FALSE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FALSE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FALSE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FALSE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FALSE</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&gt; tail(</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acsY</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TRUE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TRUE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TRUE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TRUE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TRUE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TRUE</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データの格納も終わり、</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glmnet</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を使用できる環境になった。</a:t>
            </a:r>
            <a:r>
              <a:rPr kumimoji="1" lang="el-GR" altLang="ja-JP" sz="1000" dirty="0" smtClean="0">
                <a:solidFill>
                  <a:schemeClr val="bg1"/>
                </a:solidFill>
                <a:latin typeface="EYInterstate Light" panose="02000506000000020004" pitchFamily="2" charset="0"/>
                <a:ea typeface="ＭＳ Ｐゴシック" panose="020B0600070205080204" pitchFamily="50" charset="-128"/>
              </a:rPr>
              <a:t>Λ</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は縮小量を制御する。</a:t>
            </a:r>
            <a:r>
              <a:rPr kumimoji="1" lang="ja-JP" altLang="en-US" sz="1000" dirty="0" smtClean="0">
                <a:solidFill>
                  <a:srgbClr val="0070C0"/>
                </a:solidFill>
                <a:latin typeface="EYInterstate Light" panose="02000506000000020004" pitchFamily="2" charset="0"/>
                <a:ea typeface="ＭＳ Ｐゴシック" panose="020B0600070205080204" pitchFamily="50" charset="-128"/>
              </a:rPr>
              <a:t>デフォルトでは</a:t>
            </a:r>
            <a:r>
              <a:rPr kumimoji="1" lang="en-US" altLang="ja-JP" sz="1000" dirty="0" err="1" smtClean="0">
                <a:solidFill>
                  <a:srgbClr val="0070C0"/>
                </a:solidFill>
                <a:latin typeface="EYInterstate Light" panose="02000506000000020004" pitchFamily="2" charset="0"/>
                <a:ea typeface="ＭＳ Ｐゴシック" panose="020B0600070205080204" pitchFamily="50" charset="-128"/>
              </a:rPr>
              <a:t>glmnet</a:t>
            </a:r>
            <a:r>
              <a:rPr kumimoji="1" lang="ja-JP" altLang="en-US" sz="1000" dirty="0" smtClean="0">
                <a:solidFill>
                  <a:srgbClr val="0070C0"/>
                </a:solidFill>
                <a:latin typeface="EYInterstate Light" panose="02000506000000020004" pitchFamily="2" charset="0"/>
                <a:ea typeface="ＭＳ Ｐゴシック" panose="020B0600070205080204" pitchFamily="50" charset="-128"/>
              </a:rPr>
              <a:t>は</a:t>
            </a:r>
            <a:r>
              <a:rPr kumimoji="1" lang="en-US" altLang="ja-JP" sz="1000" dirty="0" smtClean="0">
                <a:solidFill>
                  <a:srgbClr val="0070C0"/>
                </a:solidFill>
                <a:latin typeface="EYInterstate Light" panose="02000506000000020004" pitchFamily="2" charset="0"/>
                <a:ea typeface="ＭＳ Ｐゴシック" panose="020B0600070205080204" pitchFamily="50" charset="-128"/>
              </a:rPr>
              <a:t>100</a:t>
            </a:r>
            <a:r>
              <a:rPr kumimoji="1" lang="ja-JP" altLang="en-US" sz="1000" dirty="0" smtClean="0">
                <a:solidFill>
                  <a:srgbClr val="0070C0"/>
                </a:solidFill>
                <a:latin typeface="EYInterstate Light" panose="02000506000000020004" pitchFamily="2" charset="0"/>
                <a:ea typeface="ＭＳ Ｐゴシック" panose="020B0600070205080204" pitchFamily="50" charset="-128"/>
              </a:rPr>
              <a:t>個の異なる</a:t>
            </a:r>
            <a:r>
              <a:rPr kumimoji="1" lang="en-US" altLang="ja-JP" sz="1000" dirty="0" smtClean="0">
                <a:solidFill>
                  <a:srgbClr val="0070C0"/>
                </a:solidFill>
                <a:latin typeface="EYInterstate Light" panose="02000506000000020004" pitchFamily="2" charset="0"/>
                <a:ea typeface="ＭＳ Ｐゴシック" panose="020B0600070205080204" pitchFamily="50" charset="-128"/>
              </a:rPr>
              <a:t>λ</a:t>
            </a:r>
            <a:r>
              <a:rPr kumimoji="1" lang="ja-JP" altLang="en-US" sz="1000" dirty="0" smtClean="0">
                <a:solidFill>
                  <a:srgbClr val="0070C0"/>
                </a:solidFill>
                <a:latin typeface="EYInterstate Light" panose="02000506000000020004" pitchFamily="2" charset="0"/>
                <a:ea typeface="ＭＳ Ｐゴシック" panose="020B0600070205080204" pitchFamily="50" charset="-128"/>
              </a:rPr>
              <a:t>値に対して、正則化パスを適合させる。どの値がベストなのかを決める必要が出てくるが、</a:t>
            </a:r>
            <a:r>
              <a:rPr kumimoji="1" lang="en-US" altLang="ja-JP" sz="1000" dirty="0" smtClean="0">
                <a:solidFill>
                  <a:srgbClr val="0070C0"/>
                </a:solidFill>
                <a:latin typeface="EYInterstate Light" panose="02000506000000020004" pitchFamily="2" charset="0"/>
                <a:ea typeface="ＭＳ Ｐゴシック" panose="020B0600070205080204" pitchFamily="50" charset="-128"/>
              </a:rPr>
              <a:t>cross-validation</a:t>
            </a:r>
            <a:r>
              <a:rPr kumimoji="1" lang="ja-JP" altLang="en-US" sz="1000" dirty="0" smtClean="0">
                <a:solidFill>
                  <a:srgbClr val="0070C0"/>
                </a:solidFill>
                <a:latin typeface="EYInterstate Light" panose="02000506000000020004" pitchFamily="2" charset="0"/>
                <a:ea typeface="ＭＳ Ｐゴシック" panose="020B0600070205080204" pitchFamily="50" charset="-128"/>
              </a:rPr>
              <a:t>が良い指標となる。</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glmnet</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パッケージには、</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cross-validation</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を行ってくれる</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cv.glmnet</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関数があり、デフォルトは</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α=1</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のラッソー回帰が計算され、ベストな</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α</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を選択するには</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cross-validation</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のレイヤーをもう</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つ追加する必要がある。</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3011232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215941246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49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5" name="Picture 4"/>
          <p:cNvPicPr>
            <a:picLocks noChangeAspect="1"/>
          </p:cNvPicPr>
          <p:nvPr/>
        </p:nvPicPr>
        <p:blipFill>
          <a:blip r:embed="rId6"/>
          <a:stretch>
            <a:fillRect/>
          </a:stretch>
        </p:blipFill>
        <p:spPr>
          <a:xfrm>
            <a:off x="3924838" y="2895314"/>
            <a:ext cx="4750532" cy="3158263"/>
          </a:xfrm>
          <a:prstGeom prst="rect">
            <a:avLst/>
          </a:prstGeom>
        </p:spPr>
      </p:pic>
      <p:sp>
        <p:nvSpPr>
          <p:cNvPr id="2" name="タイトル 1"/>
          <p:cNvSpPr>
            <a:spLocks noGrp="1"/>
          </p:cNvSpPr>
          <p:nvPr>
            <p:ph type="title"/>
          </p:nvPr>
        </p:nvSpPr>
        <p:spPr/>
        <p:txBody>
          <a:bodyPr/>
          <a:lstStyle/>
          <a:p>
            <a:r>
              <a:rPr lang="en-US" altLang="ja-JP" dirty="0" smtClean="0"/>
              <a:t>22.3</a:t>
            </a:r>
            <a:r>
              <a:rPr lang="ja-JP" altLang="en-US" dirty="0" smtClean="0"/>
              <a:t> クラスタリング</a:t>
            </a:r>
            <a:r>
              <a:rPr lang="en-US" altLang="ja-JP" dirty="0"/>
              <a:t/>
            </a:r>
            <a:br>
              <a:rPr lang="en-US" altLang="ja-JP" dirty="0"/>
            </a:br>
            <a:r>
              <a:rPr lang="ja-JP" altLang="en-US" sz="2000" dirty="0" smtClean="0"/>
              <a:t>階層型クラスタリング</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22.3 </a:t>
            </a:r>
            <a:r>
              <a:rPr lang="ja-JP" altLang="en-US" dirty="0" smtClean="0"/>
              <a:t>階層型クラスタリング</a:t>
            </a:r>
            <a:endParaRPr lang="en-US" altLang="ja-JP" dirty="0" smtClean="0"/>
          </a:p>
          <a:p>
            <a:pPr marL="356616" lvl="1" indent="0">
              <a:buNone/>
            </a:pPr>
            <a:endParaRPr lang="en-US" altLang="ja-JP" dirty="0" smtClean="0"/>
          </a:p>
          <a:p>
            <a:pPr lvl="1"/>
            <a:endParaRPr lang="en-US" altLang="ja-JP" dirty="0" smtClean="0"/>
          </a:p>
        </p:txBody>
      </p:sp>
      <p:sp>
        <p:nvSpPr>
          <p:cNvPr id="4" name="正方形/長方形 3"/>
          <p:cNvSpPr/>
          <p:nvPr/>
        </p:nvSpPr>
        <p:spPr>
          <a:xfrm>
            <a:off x="431973" y="1501244"/>
            <a:ext cx="8258002" cy="462809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階層型</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クラスタリング（</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Hierarchical Clustering</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171450" indent="-171450">
              <a:buClr>
                <a:schemeClr val="accent2"/>
              </a:buClr>
              <a:buSzPct val="70000"/>
              <a:buFont typeface="Arial" panose="020B0604020202020204" pitchFamily="34" charset="0"/>
              <a:buChar char="►"/>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・階層型クラスタリングは、クラスタ内にクラスタを作成する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K-means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や</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K-</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medoids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クラスタリングにように、あらかじめクラスタ数を指定する必要はなく、系統図のように表示が可能</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・系統図の最上部は全データが香料されており、各底にデータは全クラスタになる（下に向かうにつれてクラスタリングのデータのレベルが変わる）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wine dataset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を用いて、</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hclust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関数を使用して、クラスタリングを行うことが可能。なお、結果をテキスト表示することが難しく、データに最後のノードがラベリングされている。</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#22.3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Hierarchical </a:t>
            </a:r>
            <a:r>
              <a:rPr kumimoji="1" lang="en-US" altLang="ja-JP" sz="1100" dirty="0">
                <a:solidFill>
                  <a:schemeClr val="bg1"/>
                </a:solidFill>
                <a:latin typeface="EYInterstate Light" panose="02000506000000020004" pitchFamily="2" charset="0"/>
                <a:ea typeface="ＭＳ Ｐゴシック" panose="020B0600070205080204" pitchFamily="50" charset="-128"/>
              </a:rPr>
              <a:t>Clustering Method</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wineH</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hclust</a:t>
            </a:r>
            <a:r>
              <a:rPr kumimoji="1" lang="en-US" altLang="ja-JP" sz="1100" dirty="0">
                <a:solidFill>
                  <a:schemeClr val="bg1"/>
                </a:solidFill>
                <a:latin typeface="EYInterstate Light" panose="02000506000000020004" pitchFamily="2" charset="0"/>
                <a:ea typeface="ＭＳ Ｐゴシック" panose="020B0600070205080204" pitchFamily="50" charset="-128"/>
              </a:rPr>
              <a:t>(d=</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wineTrain</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wineH</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7237246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23109108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520"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5"/>
          <p:cNvPicPr>
            <a:picLocks noChangeAspect="1"/>
          </p:cNvPicPr>
          <p:nvPr/>
        </p:nvPicPr>
        <p:blipFill>
          <a:blip r:embed="rId6"/>
          <a:stretch>
            <a:fillRect/>
          </a:stretch>
        </p:blipFill>
        <p:spPr>
          <a:xfrm>
            <a:off x="5515498" y="1884748"/>
            <a:ext cx="2872908" cy="3861084"/>
          </a:xfrm>
          <a:prstGeom prst="rect">
            <a:avLst/>
          </a:prstGeom>
        </p:spPr>
      </p:pic>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22.3 </a:t>
            </a:r>
            <a:r>
              <a:rPr lang="ja-JP" altLang="en-US" dirty="0" smtClean="0"/>
              <a:t>階層型クラスタリング</a:t>
            </a:r>
            <a:endParaRPr lang="en-US" altLang="ja-JP" dirty="0" smtClean="0"/>
          </a:p>
          <a:p>
            <a:pPr marL="356616" lvl="1" indent="0">
              <a:buNone/>
            </a:pPr>
            <a:endParaRPr lang="en-US" altLang="ja-JP" dirty="0" smtClean="0"/>
          </a:p>
          <a:p>
            <a:pPr marL="356616" lvl="1" indent="0">
              <a:buNone/>
            </a:pPr>
            <a:endParaRPr lang="en-US" altLang="ja-JP" dirty="0" smtClean="0"/>
          </a:p>
        </p:txBody>
      </p:sp>
      <p:sp>
        <p:nvSpPr>
          <p:cNvPr id="2" name="タイトル 1"/>
          <p:cNvSpPr>
            <a:spLocks noGrp="1"/>
          </p:cNvSpPr>
          <p:nvPr>
            <p:ph type="title"/>
          </p:nvPr>
        </p:nvSpPr>
        <p:spPr/>
        <p:txBody>
          <a:bodyPr/>
          <a:lstStyle/>
          <a:p>
            <a:r>
              <a:rPr lang="en-US" altLang="ja-JP" dirty="0" smtClean="0"/>
              <a:t>22.3</a:t>
            </a:r>
            <a:r>
              <a:rPr lang="ja-JP" altLang="en-US" dirty="0" smtClean="0"/>
              <a:t> クラスタリング</a:t>
            </a:r>
            <a:r>
              <a:rPr lang="en-US" altLang="ja-JP" dirty="0"/>
              <a:t/>
            </a:r>
            <a:br>
              <a:rPr lang="en-US" altLang="ja-JP" dirty="0"/>
            </a:br>
            <a:r>
              <a:rPr lang="ja-JP" altLang="en-US" sz="2000" dirty="0" smtClean="0"/>
              <a:t>階層型クラスタリング</a:t>
            </a:r>
            <a:endParaRPr kumimoji="1" lang="ja-JP" altLang="en-US" dirty="0"/>
          </a:p>
        </p:txBody>
      </p:sp>
      <p:sp>
        <p:nvSpPr>
          <p:cNvPr id="4" name="正方形/長方形 3"/>
          <p:cNvSpPr/>
          <p:nvPr/>
        </p:nvSpPr>
        <p:spPr>
          <a:xfrm>
            <a:off x="431973" y="1501244"/>
            <a:ext cx="8258002" cy="462809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階層型</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クラスタリング（</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Hierarchical Clustering</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171450" indent="-171450">
              <a:buClr>
                <a:schemeClr val="accent2"/>
              </a:buClr>
              <a:buSzPct val="70000"/>
              <a:buFont typeface="Arial" panose="020B0604020202020204" pitchFamily="34" charset="0"/>
              <a:buChar char="►"/>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a:solidFill>
                  <a:schemeClr val="bg1"/>
                </a:solidFill>
                <a:latin typeface="EYInterstate Light" panose="02000506000000020004" pitchFamily="2" charset="0"/>
                <a:ea typeface="ＭＳ Ｐゴシック" panose="020B0600070205080204" pitchFamily="50" charset="-128"/>
              </a:rPr>
              <a:t>階層別クラスタリングは、国別情報のデータのように</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a:solidFill>
                  <a:schemeClr val="bg1"/>
                </a:solidFill>
                <a:latin typeface="EYInterstate Light" panose="02000506000000020004" pitchFamily="2" charset="0"/>
                <a:ea typeface="ＭＳ Ｐゴシック" panose="020B0600070205080204" pitchFamily="50" charset="-128"/>
              </a:rPr>
              <a:t>カテゴリカルデータでも動作。</a:t>
            </a:r>
            <a:r>
              <a:rPr kumimoji="1" lang="en-US" altLang="ja-JP" sz="1100" dirty="0">
                <a:solidFill>
                  <a:schemeClr val="bg1"/>
                </a:solidFill>
                <a:latin typeface="EYInterstate Light" panose="02000506000000020004" pitchFamily="2" charset="0"/>
                <a:ea typeface="ＭＳ Ｐゴシック" panose="020B0600070205080204" pitchFamily="50" charset="-128"/>
              </a:rPr>
              <a:t>Matrix </a:t>
            </a:r>
            <a:r>
              <a:rPr kumimoji="1" lang="ja-JP" altLang="en-US" sz="1100" dirty="0">
                <a:solidFill>
                  <a:schemeClr val="bg1"/>
                </a:solidFill>
                <a:latin typeface="EYInterstate Light" panose="02000506000000020004" pitchFamily="2" charset="0"/>
                <a:ea typeface="ＭＳ Ｐゴシック" panose="020B0600070205080204" pitchFamily="50" charset="-128"/>
              </a:rPr>
              <a:t>の非類似性は、</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a:solidFill>
                  <a:schemeClr val="bg1"/>
                </a:solidFill>
                <a:latin typeface="EYInterstate Light" panose="02000506000000020004" pitchFamily="2" charset="0"/>
                <a:ea typeface="ＭＳ Ｐゴシック" panose="020B0600070205080204" pitchFamily="50" charset="-128"/>
              </a:rPr>
              <a:t>異なる方法で計算が必要</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距離を計算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calculation </a:t>
            </a:r>
            <a:r>
              <a:rPr kumimoji="1" lang="en-US" altLang="ja-JP" sz="1100" dirty="0">
                <a:solidFill>
                  <a:schemeClr val="bg1"/>
                </a:solidFill>
                <a:latin typeface="EYInterstate Light" panose="02000506000000020004" pitchFamily="2" charset="0"/>
                <a:ea typeface="ＭＳ Ｐゴシック" panose="020B0600070205080204" pitchFamily="50" charset="-128"/>
              </a:rPr>
              <a:t>of distance</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keep.cols</a:t>
            </a:r>
            <a:r>
              <a:rPr kumimoji="1" lang="en-US" altLang="ja-JP" sz="1100" dirty="0">
                <a:solidFill>
                  <a:schemeClr val="bg1"/>
                </a:solidFill>
                <a:latin typeface="EYInterstate Light" panose="02000506000000020004" pitchFamily="2" charset="0"/>
                <a:ea typeface="ＭＳ Ｐゴシック" panose="020B0600070205080204" pitchFamily="50" charset="-128"/>
              </a:rPr>
              <a:t>&lt;-which(!names(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a:t>
            </a:r>
            <a:r>
              <a:rPr kumimoji="1" lang="en-US" altLang="ja-JP" sz="1100" dirty="0">
                <a:solidFill>
                  <a:schemeClr val="bg1"/>
                </a:solidFill>
                <a:latin typeface="EYInterstate Light" panose="02000506000000020004" pitchFamily="2" charset="0"/>
                <a:ea typeface="ＭＳ Ｐゴシック" panose="020B0600070205080204" pitchFamily="50" charset="-128"/>
              </a:rPr>
              <a:t>) %in% c("</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iso2c</a:t>
            </a:r>
            <a:r>
              <a:rPr kumimoji="1" lang="en-US" altLang="ja-JP" sz="1100" dirty="0">
                <a:solidFill>
                  <a:schemeClr val="bg1"/>
                </a:solidFill>
                <a:latin typeface="EYInterstate Light" panose="02000506000000020004" pitchFamily="2" charset="0"/>
                <a:ea typeface="ＭＳ Ｐゴシック" panose="020B0600070205080204" pitchFamily="50" charset="-128"/>
              </a:rPr>
              <a:t>","country","year","capital","</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iso3c</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require(cluster)</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wbDaisy</a:t>
            </a:r>
            <a:r>
              <a:rPr kumimoji="1" lang="en-US" altLang="ja-JP" sz="1100" dirty="0">
                <a:solidFill>
                  <a:schemeClr val="bg1"/>
                </a:solidFill>
                <a:latin typeface="EYInterstate Light" panose="02000506000000020004" pitchFamily="2" charset="0"/>
                <a:ea typeface="ＭＳ Ｐゴシック" panose="020B0600070205080204" pitchFamily="50" charset="-128"/>
              </a:rPr>
              <a:t>&lt;-daisy(x=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wbInfo</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keep.cols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wbH</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hclust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wbDaisy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wbH</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右図は、国別情報を含んだデータの階層別クラスタリング</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クラスタ間の距離を計算するのは、異なった方法があり、各階層別クラスタリングの</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結果に重大な影響を及ぼす。 異なったリンケージ方法は、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single/ average /</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Centroid</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の結果を確認する。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average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リンケージが一般的に最も望ましい。</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 different linkage method</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wineH1</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hclust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wineTrain</a:t>
            </a:r>
            <a:r>
              <a:rPr kumimoji="1" lang="en-US" altLang="ja-JP" sz="1100" dirty="0">
                <a:solidFill>
                  <a:schemeClr val="bg1"/>
                </a:solidFill>
                <a:latin typeface="EYInterstate Light" panose="02000506000000020004" pitchFamily="2" charset="0"/>
                <a:ea typeface="ＭＳ Ｐゴシック" panose="020B0600070205080204" pitchFamily="50" charset="-128"/>
              </a:rPr>
              <a:t>),method="single")</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wineH2</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hclust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wineTrain</a:t>
            </a:r>
            <a:r>
              <a:rPr kumimoji="1" lang="en-US" altLang="ja-JP" sz="1100" dirty="0">
                <a:solidFill>
                  <a:schemeClr val="bg1"/>
                </a:solidFill>
                <a:latin typeface="EYInterstate Light" panose="02000506000000020004" pitchFamily="2" charset="0"/>
                <a:ea typeface="ＭＳ Ｐゴシック" panose="020B0600070205080204" pitchFamily="50" charset="-128"/>
              </a:rPr>
              <a:t>),method="complete")</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wineH3</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hclust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wineTrain</a:t>
            </a:r>
            <a:r>
              <a:rPr kumimoji="1" lang="en-US" altLang="ja-JP" sz="1100" dirty="0">
                <a:solidFill>
                  <a:schemeClr val="bg1"/>
                </a:solidFill>
                <a:latin typeface="EYInterstate Light" panose="02000506000000020004" pitchFamily="2" charset="0"/>
                <a:ea typeface="ＭＳ Ｐゴシック" panose="020B0600070205080204" pitchFamily="50" charset="-128"/>
              </a:rPr>
              <a:t>),method="average")</a:t>
            </a: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wineH4</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hclust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dist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wineTrain</a:t>
            </a:r>
            <a:r>
              <a:rPr kumimoji="1" lang="en-US" altLang="ja-JP" sz="1100" dirty="0">
                <a:solidFill>
                  <a:schemeClr val="bg1"/>
                </a:solidFill>
                <a:latin typeface="EYInterstate Light" panose="02000506000000020004" pitchFamily="2" charset="0"/>
                <a:ea typeface="ＭＳ Ｐゴシック" panose="020B0600070205080204" pitchFamily="50" charset="-128"/>
              </a:rPr>
              <a:t>),method="centroid")</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460409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12659888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5542"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a:blip r:embed="rId6"/>
          <a:stretch>
            <a:fillRect/>
          </a:stretch>
        </p:blipFill>
        <p:spPr>
          <a:xfrm>
            <a:off x="6457000" y="2866708"/>
            <a:ext cx="2314876" cy="3111110"/>
          </a:xfrm>
          <a:prstGeom prst="rect">
            <a:avLst/>
          </a:prstGeom>
        </p:spPr>
      </p:pic>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22.3 </a:t>
            </a:r>
            <a:r>
              <a:rPr lang="ja-JP" altLang="en-US" dirty="0" smtClean="0"/>
              <a:t>階層型クラスタリング</a:t>
            </a:r>
            <a:endParaRPr lang="en-US" altLang="ja-JP" dirty="0" smtClean="0"/>
          </a:p>
          <a:p>
            <a:pPr marL="356616" lvl="1" indent="0">
              <a:buNone/>
            </a:pPr>
            <a:endParaRPr lang="en-US" altLang="ja-JP" dirty="0" smtClean="0"/>
          </a:p>
        </p:txBody>
      </p:sp>
      <p:sp>
        <p:nvSpPr>
          <p:cNvPr id="2" name="タイトル 1"/>
          <p:cNvSpPr>
            <a:spLocks noGrp="1"/>
          </p:cNvSpPr>
          <p:nvPr>
            <p:ph type="title"/>
          </p:nvPr>
        </p:nvSpPr>
        <p:spPr/>
        <p:txBody>
          <a:bodyPr/>
          <a:lstStyle/>
          <a:p>
            <a:r>
              <a:rPr lang="en-US" altLang="ja-JP" dirty="0" smtClean="0"/>
              <a:t>22.3</a:t>
            </a:r>
            <a:r>
              <a:rPr lang="ja-JP" altLang="en-US" dirty="0" smtClean="0"/>
              <a:t> クラスタリング</a:t>
            </a:r>
            <a:r>
              <a:rPr lang="en-US" altLang="ja-JP" dirty="0"/>
              <a:t/>
            </a:r>
            <a:br>
              <a:rPr lang="en-US" altLang="ja-JP" dirty="0"/>
            </a:br>
            <a:r>
              <a:rPr lang="ja-JP" altLang="en-US" sz="2000" dirty="0" smtClean="0"/>
              <a:t>階層型クラスタリング</a:t>
            </a:r>
            <a:endParaRPr kumimoji="1" lang="ja-JP" altLang="en-US" dirty="0"/>
          </a:p>
        </p:txBody>
      </p:sp>
      <p:sp>
        <p:nvSpPr>
          <p:cNvPr id="4" name="正方形/長方形 3"/>
          <p:cNvSpPr/>
          <p:nvPr/>
        </p:nvSpPr>
        <p:spPr>
          <a:xfrm>
            <a:off x="431973" y="1501244"/>
            <a:ext cx="8258002" cy="462809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階層型</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クラスタリング（</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Hierarchical Clustering</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171450" indent="-171450">
              <a:buClr>
                <a:schemeClr val="accent2"/>
              </a:buClr>
              <a:buSzPct val="70000"/>
              <a:buFont typeface="Arial" panose="020B0604020202020204" pitchFamily="34" charset="0"/>
              <a:buChar char="►"/>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wineH1</a:t>
            </a:r>
            <a:r>
              <a:rPr kumimoji="1" lang="en-US" altLang="ja-JP" sz="1100" dirty="0">
                <a:solidFill>
                  <a:schemeClr val="bg1"/>
                </a:solidFill>
                <a:latin typeface="EYInterstate Light" panose="02000506000000020004" pitchFamily="2" charset="0"/>
                <a:ea typeface="ＭＳ Ｐゴシック" panose="020B0600070205080204" pitchFamily="50" charset="-128"/>
              </a:rPr>
              <a:t>, labels=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FALSE,main</a:t>
            </a:r>
            <a:r>
              <a:rPr kumimoji="1" lang="en-US" altLang="ja-JP" sz="1100" dirty="0">
                <a:solidFill>
                  <a:schemeClr val="bg1"/>
                </a:solidFill>
                <a:latin typeface="EYInterstate Light" panose="02000506000000020004" pitchFamily="2" charset="0"/>
                <a:ea typeface="ＭＳ Ｐゴシック" panose="020B0600070205080204" pitchFamily="50" charset="-128"/>
              </a:rPr>
              <a:t>="Single")</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wineH2</a:t>
            </a:r>
            <a:r>
              <a:rPr kumimoji="1" lang="en-US" altLang="ja-JP" sz="1100" dirty="0">
                <a:solidFill>
                  <a:schemeClr val="bg1"/>
                </a:solidFill>
                <a:latin typeface="EYInterstate Light" panose="02000506000000020004" pitchFamily="2" charset="0"/>
                <a:ea typeface="ＭＳ Ｐゴシック" panose="020B0600070205080204" pitchFamily="50" charset="-128"/>
              </a:rPr>
              <a:t>, labels=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FALSE,main</a:t>
            </a:r>
            <a:r>
              <a:rPr kumimoji="1" lang="en-US" altLang="ja-JP" sz="1100" dirty="0">
                <a:solidFill>
                  <a:schemeClr val="bg1"/>
                </a:solidFill>
                <a:latin typeface="EYInterstate Light" panose="02000506000000020004" pitchFamily="2" charset="0"/>
                <a:ea typeface="ＭＳ Ｐゴシック" panose="020B0600070205080204" pitchFamily="50" charset="-128"/>
              </a:rPr>
              <a:t>="complete")</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wineH3</a:t>
            </a:r>
            <a:r>
              <a:rPr kumimoji="1" lang="en-US" altLang="ja-JP" sz="1100" dirty="0">
                <a:solidFill>
                  <a:schemeClr val="bg1"/>
                </a:solidFill>
                <a:latin typeface="EYInterstate Light" panose="02000506000000020004" pitchFamily="2" charset="0"/>
                <a:ea typeface="ＭＳ Ｐゴシック" panose="020B0600070205080204" pitchFamily="50" charset="-128"/>
              </a:rPr>
              <a:t>, labels=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FALSE,main</a:t>
            </a:r>
            <a:r>
              <a:rPr kumimoji="1" lang="en-US" altLang="ja-JP" sz="1100" dirty="0">
                <a:solidFill>
                  <a:schemeClr val="bg1"/>
                </a:solidFill>
                <a:latin typeface="EYInterstate Light" panose="02000506000000020004" pitchFamily="2" charset="0"/>
                <a:ea typeface="ＭＳ Ｐゴシック" panose="020B0600070205080204" pitchFamily="50" charset="-128"/>
              </a:rPr>
              <a:t>="average")</a:t>
            </a: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wineH4</a:t>
            </a:r>
            <a:r>
              <a:rPr kumimoji="1" lang="en-US" altLang="ja-JP" sz="1100" dirty="0">
                <a:solidFill>
                  <a:schemeClr val="bg1"/>
                </a:solidFill>
                <a:latin typeface="EYInterstate Light" panose="02000506000000020004" pitchFamily="2" charset="0"/>
                <a:ea typeface="ＭＳ Ｐゴシック" panose="020B0600070205080204" pitchFamily="50" charset="-128"/>
              </a:rPr>
              <a:t>, labels=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FALSE,main</a:t>
            </a:r>
            <a:r>
              <a:rPr kumimoji="1" lang="en-US" altLang="ja-JP" sz="1100" dirty="0">
                <a:solidFill>
                  <a:schemeClr val="bg1"/>
                </a:solidFill>
                <a:latin typeface="EYInterstate Light" panose="02000506000000020004" pitchFamily="2" charset="0"/>
                <a:ea typeface="ＭＳ Ｐゴシック" panose="020B0600070205080204" pitchFamily="50" charset="-128"/>
              </a:rPr>
              <a:t>="centroid")</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pic>
        <p:nvPicPr>
          <p:cNvPr id="7" name="Picture 6"/>
          <p:cNvPicPr>
            <a:picLocks noChangeAspect="1"/>
          </p:cNvPicPr>
          <p:nvPr/>
        </p:nvPicPr>
        <p:blipFill>
          <a:blip r:embed="rId7"/>
          <a:stretch>
            <a:fillRect/>
          </a:stretch>
        </p:blipFill>
        <p:spPr>
          <a:xfrm>
            <a:off x="537610" y="2866708"/>
            <a:ext cx="2117643" cy="2846036"/>
          </a:xfrm>
          <a:prstGeom prst="rect">
            <a:avLst/>
          </a:prstGeom>
        </p:spPr>
      </p:pic>
      <p:pic>
        <p:nvPicPr>
          <p:cNvPr id="9" name="Picture 8"/>
          <p:cNvPicPr>
            <a:picLocks noChangeAspect="1"/>
          </p:cNvPicPr>
          <p:nvPr/>
        </p:nvPicPr>
        <p:blipFill>
          <a:blip r:embed="rId8"/>
          <a:stretch>
            <a:fillRect/>
          </a:stretch>
        </p:blipFill>
        <p:spPr>
          <a:xfrm>
            <a:off x="2438483" y="2866708"/>
            <a:ext cx="2117643" cy="2846036"/>
          </a:xfrm>
          <a:prstGeom prst="rect">
            <a:avLst/>
          </a:prstGeom>
        </p:spPr>
      </p:pic>
      <p:pic>
        <p:nvPicPr>
          <p:cNvPr id="10" name="Picture 9"/>
          <p:cNvPicPr>
            <a:picLocks noChangeAspect="1"/>
          </p:cNvPicPr>
          <p:nvPr/>
        </p:nvPicPr>
        <p:blipFill>
          <a:blip r:embed="rId9"/>
          <a:stretch>
            <a:fillRect/>
          </a:stretch>
        </p:blipFill>
        <p:spPr>
          <a:xfrm>
            <a:off x="4374732" y="2866708"/>
            <a:ext cx="2314877" cy="3111110"/>
          </a:xfrm>
          <a:prstGeom prst="rect">
            <a:avLst/>
          </a:prstGeom>
        </p:spPr>
      </p:pic>
    </p:spTree>
    <p:extLst>
      <p:ext uri="{BB962C8B-B14F-4D97-AF65-F5344CB8AC3E}">
        <p14:creationId xmlns:p14="http://schemas.microsoft.com/office/powerpoint/2010/main" val="35973647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12204241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565"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22.3 </a:t>
            </a:r>
            <a:r>
              <a:rPr lang="ja-JP" altLang="en-US" dirty="0" smtClean="0"/>
              <a:t>階層型クラスタリング</a:t>
            </a:r>
            <a:endParaRPr lang="en-US" altLang="ja-JP" dirty="0" smtClean="0"/>
          </a:p>
          <a:p>
            <a:pPr marL="356616" lvl="1" indent="0">
              <a:buNone/>
            </a:pPr>
            <a:endParaRPr lang="en-US" altLang="ja-JP" dirty="0" smtClean="0"/>
          </a:p>
        </p:txBody>
      </p:sp>
      <p:sp>
        <p:nvSpPr>
          <p:cNvPr id="4" name="正方形/長方形 3"/>
          <p:cNvSpPr/>
          <p:nvPr/>
        </p:nvSpPr>
        <p:spPr>
          <a:xfrm>
            <a:off x="431973" y="1501244"/>
            <a:ext cx="8258002" cy="462809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階層型</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クラスタリング（</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Hierarchical Clustering</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171450" indent="-171450">
              <a:buClr>
                <a:schemeClr val="accent2"/>
              </a:buClr>
              <a:buSzPct val="70000"/>
              <a:buFont typeface="Arial" panose="020B0604020202020204" pitchFamily="34" charset="0"/>
              <a:buChar char="►"/>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・階層別クラスタリングによって、生成して得られた木を切断して、定義されたグループへデータを分割</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・分割方法は、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種類あり、</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カットが行われる場所のクラスタ数を指定する方法、</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いくつクラスタを作るのかを指定する方法</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以下では、クラスタ数を指定して、木を切断する</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方法の実装を見てみる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系統図をプロット</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wineH</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3</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つの</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クラスタに分割</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rect.hclust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wineH,k</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3,border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="red")</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13</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個のクラスタに分割</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rect.hclust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wineH,k</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13,border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="red")</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また、以下では、木の高さを指定して、木を切断する方法を実証</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系統図をプロット</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wineH</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3</a:t>
            </a:r>
            <a:r>
              <a:rPr kumimoji="1" lang="ja-JP" altLang="en-US" sz="1100" dirty="0">
                <a:solidFill>
                  <a:schemeClr val="bg1"/>
                </a:solidFill>
                <a:latin typeface="EYInterstate Light" panose="02000506000000020004" pitchFamily="2" charset="0"/>
                <a:ea typeface="ＭＳ Ｐゴシック" panose="020B0600070205080204" pitchFamily="50" charset="-128"/>
              </a:rPr>
              <a:t>個</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クラスタに分割</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rect.hclust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wineH,k</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3,border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="red")</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13</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個のクラスタ</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に分割</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rect.hclust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wineH,k</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13,border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="red")</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6" name="Picture 5"/>
          <p:cNvPicPr>
            <a:picLocks noChangeAspect="1"/>
          </p:cNvPicPr>
          <p:nvPr/>
        </p:nvPicPr>
        <p:blipFill>
          <a:blip r:embed="rId6"/>
          <a:stretch>
            <a:fillRect/>
          </a:stretch>
        </p:blipFill>
        <p:spPr>
          <a:xfrm>
            <a:off x="5440680" y="4193607"/>
            <a:ext cx="3143250" cy="1857516"/>
          </a:xfrm>
          <a:prstGeom prst="rect">
            <a:avLst/>
          </a:prstGeom>
        </p:spPr>
      </p:pic>
      <p:pic>
        <p:nvPicPr>
          <p:cNvPr id="5" name="Picture 4"/>
          <p:cNvPicPr>
            <a:picLocks noChangeAspect="1"/>
          </p:cNvPicPr>
          <p:nvPr/>
        </p:nvPicPr>
        <p:blipFill>
          <a:blip r:embed="rId7"/>
          <a:stretch>
            <a:fillRect/>
          </a:stretch>
        </p:blipFill>
        <p:spPr>
          <a:xfrm>
            <a:off x="5405690" y="2286034"/>
            <a:ext cx="3269680" cy="1932230"/>
          </a:xfrm>
          <a:prstGeom prst="rect">
            <a:avLst/>
          </a:prstGeom>
        </p:spPr>
      </p:pic>
      <p:sp>
        <p:nvSpPr>
          <p:cNvPr id="2" name="タイトル 1"/>
          <p:cNvSpPr>
            <a:spLocks noGrp="1"/>
          </p:cNvSpPr>
          <p:nvPr>
            <p:ph type="title"/>
          </p:nvPr>
        </p:nvSpPr>
        <p:spPr/>
        <p:txBody>
          <a:bodyPr/>
          <a:lstStyle/>
          <a:p>
            <a:r>
              <a:rPr lang="en-US" altLang="ja-JP" dirty="0" smtClean="0"/>
              <a:t>22.3</a:t>
            </a:r>
            <a:r>
              <a:rPr lang="ja-JP" altLang="en-US" dirty="0" smtClean="0"/>
              <a:t> クラスタリング</a:t>
            </a:r>
            <a:r>
              <a:rPr lang="en-US" altLang="ja-JP" dirty="0"/>
              <a:t/>
            </a:r>
            <a:br>
              <a:rPr lang="en-US" altLang="ja-JP" dirty="0"/>
            </a:br>
            <a:r>
              <a:rPr lang="ja-JP" altLang="en-US" sz="2000" dirty="0" smtClean="0"/>
              <a:t>階層型クラスタリング</a:t>
            </a:r>
            <a:endParaRPr kumimoji="1" lang="ja-JP" altLang="en-US" dirty="0"/>
          </a:p>
        </p:txBody>
      </p:sp>
    </p:spTree>
    <p:extLst>
      <p:ext uri="{BB962C8B-B14F-4D97-AF65-F5344CB8AC3E}">
        <p14:creationId xmlns:p14="http://schemas.microsoft.com/office/powerpoint/2010/main" val="18242282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24045730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58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22.3 </a:t>
            </a:r>
            <a:r>
              <a:rPr lang="ja-JP" altLang="en-US" dirty="0" smtClean="0"/>
              <a:t>階層型クラスタリング</a:t>
            </a:r>
            <a:endParaRPr lang="en-US" altLang="ja-JP" dirty="0" smtClean="0"/>
          </a:p>
          <a:p>
            <a:pPr marL="356616" lvl="1" indent="0">
              <a:buNone/>
            </a:pPr>
            <a:endParaRPr lang="en-US" altLang="ja-JP" dirty="0" smtClean="0"/>
          </a:p>
        </p:txBody>
      </p:sp>
      <p:pic>
        <p:nvPicPr>
          <p:cNvPr id="9" name="Picture 8"/>
          <p:cNvPicPr>
            <a:picLocks noChangeAspect="1"/>
          </p:cNvPicPr>
          <p:nvPr/>
        </p:nvPicPr>
        <p:blipFill>
          <a:blip r:embed="rId6"/>
          <a:stretch>
            <a:fillRect/>
          </a:stretch>
        </p:blipFill>
        <p:spPr>
          <a:xfrm>
            <a:off x="3049242" y="1920240"/>
            <a:ext cx="5500397" cy="3250480"/>
          </a:xfrm>
          <a:prstGeom prst="rect">
            <a:avLst/>
          </a:prstGeom>
        </p:spPr>
      </p:pic>
      <p:sp>
        <p:nvSpPr>
          <p:cNvPr id="4" name="正方形/長方形 3"/>
          <p:cNvSpPr/>
          <p:nvPr/>
        </p:nvSpPr>
        <p:spPr>
          <a:xfrm>
            <a:off x="431973" y="1501244"/>
            <a:ext cx="8258002" cy="462809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Clr>
                <a:schemeClr val="accent2"/>
              </a:buClr>
              <a:buSzPct val="70000"/>
              <a:buFont typeface="Arial" panose="020B0604020202020204" pitchFamily="34" charset="0"/>
              <a:buChar char="►"/>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階層型</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クラスタリング（</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Hierarchical Clustering</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171450" indent="-171450">
              <a:buClr>
                <a:schemeClr val="accent2"/>
              </a:buClr>
              <a:buSzPct val="70000"/>
              <a:buFont typeface="Arial" panose="020B0604020202020204" pitchFamily="34" charset="0"/>
              <a:buChar char="►"/>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また、以下では、木の高さを指定して、木を切断する方法を実証</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系統図をプロット</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wineH</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3</a:t>
            </a:r>
            <a:r>
              <a:rPr kumimoji="1" lang="ja-JP" altLang="en-US" sz="1100" dirty="0">
                <a:solidFill>
                  <a:schemeClr val="bg1"/>
                </a:solidFill>
                <a:latin typeface="EYInterstate Light" panose="02000506000000020004" pitchFamily="2" charset="0"/>
                <a:ea typeface="ＭＳ Ｐゴシック" panose="020B0600070205080204" pitchFamily="50" charset="-128"/>
              </a:rPr>
              <a:t>個</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クラスタに分割</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rect.hclust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wineH,k</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3,border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="red")</a:t>
            </a:r>
          </a:p>
          <a:p>
            <a:pPr>
              <a:buClr>
                <a:schemeClr val="accent2"/>
              </a:buClr>
              <a:buSzPct val="70000"/>
            </a:pP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13</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個のクラスタ</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に分割</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a:solidFill>
                  <a:schemeClr val="bg1"/>
                </a:solidFill>
                <a:latin typeface="EYInterstate Light" panose="02000506000000020004" pitchFamily="2" charset="0"/>
                <a:ea typeface="ＭＳ Ｐゴシック" panose="020B0600070205080204" pitchFamily="50" charset="-128"/>
              </a:rPr>
              <a:t>rect.hclust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wineH,k</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13,border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="red")</a:t>
            </a: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クラスタリングは、データのセグメントで一般的なテクニックである</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R</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での</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主な</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オプションは、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K-means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法の</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kmeans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K-</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medoids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法に相当する</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cluster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パッケージ中の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PAM, </a:t>
            </a:r>
          </a:p>
          <a:p>
            <a:pPr>
              <a:buClr>
                <a:schemeClr val="accent2"/>
              </a:buClr>
              <a:buSzPct val="70000"/>
            </a:pP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買う総べ</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クラスタリングの</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hclust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関数がある。特に、階層別クラスタリングは、</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スピードが問題になるが、</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a:buClr>
                <a:schemeClr val="accent2"/>
              </a:buClr>
              <a:buSzPct val="70000"/>
            </a:pP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Fastcluster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パッケージのような高速なパッケージへの置き換えが適宜望ましい</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
        <p:nvSpPr>
          <p:cNvPr id="2" name="タイトル 1"/>
          <p:cNvSpPr>
            <a:spLocks noGrp="1"/>
          </p:cNvSpPr>
          <p:nvPr>
            <p:ph type="title"/>
          </p:nvPr>
        </p:nvSpPr>
        <p:spPr/>
        <p:txBody>
          <a:bodyPr/>
          <a:lstStyle/>
          <a:p>
            <a:r>
              <a:rPr lang="en-US" altLang="ja-JP" dirty="0" smtClean="0"/>
              <a:t>22.3</a:t>
            </a:r>
            <a:r>
              <a:rPr lang="ja-JP" altLang="en-US" dirty="0" smtClean="0"/>
              <a:t> クラスタリング</a:t>
            </a:r>
            <a:r>
              <a:rPr lang="en-US" altLang="ja-JP" dirty="0"/>
              <a:t/>
            </a:r>
            <a:br>
              <a:rPr lang="en-US" altLang="ja-JP" dirty="0"/>
            </a:br>
            <a:r>
              <a:rPr lang="ja-JP" altLang="en-US" sz="2000" dirty="0" smtClean="0"/>
              <a:t>階層型クラスタリング</a:t>
            </a:r>
            <a:endParaRPr kumimoji="1" lang="ja-JP" altLang="en-US" dirty="0"/>
          </a:p>
        </p:txBody>
      </p:sp>
    </p:spTree>
    <p:extLst>
      <p:ext uri="{BB962C8B-B14F-4D97-AF65-F5344CB8AC3E}">
        <p14:creationId xmlns:p14="http://schemas.microsoft.com/office/powerpoint/2010/main" val="135252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19.1</a:t>
            </a:r>
            <a:r>
              <a:rPr lang="ja-JP" altLang="en-US" dirty="0"/>
              <a:t>　正則化と縮小（シュリンケージ）</a:t>
            </a:r>
            <a:r>
              <a:rPr lang="en-US" altLang="ja-JP" dirty="0"/>
              <a:t/>
            </a:r>
            <a:br>
              <a:rPr lang="en-US" altLang="ja-JP" dirty="0"/>
            </a:br>
            <a:r>
              <a:rPr lang="en-US" altLang="ja-JP" sz="2000" dirty="0"/>
              <a:t>Elastic Net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Elastic Net</a:t>
            </a:r>
            <a:endParaRPr kumimoji="1" lang="ja-JP" altLang="en-US" dirty="0"/>
          </a:p>
        </p:txBody>
      </p:sp>
      <p:sp>
        <p:nvSpPr>
          <p:cNvPr id="4" name="正方形/長方形 3"/>
          <p:cNvSpPr/>
          <p:nvPr/>
        </p:nvSpPr>
        <p:spPr>
          <a:xfrm>
            <a:off x="827088" y="1715909"/>
            <a:ext cx="7862887" cy="440866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cross-validation </a:t>
            </a:r>
            <a:r>
              <a:rPr kumimoji="1" lang="en-US" altLang="ja-JP" sz="1200" dirty="0">
                <a:solidFill>
                  <a:srgbClr val="2C973E"/>
                </a:solidFill>
                <a:latin typeface="EYInterstate Light" panose="02000506000000020004" pitchFamily="2" charset="0"/>
                <a:ea typeface="ＭＳ Ｐゴシック" panose="020B0600070205080204" pitchFamily="50" charset="-128"/>
              </a:rPr>
              <a:t>package installation</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install.packages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glmnet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glmnet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set.seed</a:t>
            </a:r>
            <a:r>
              <a:rPr kumimoji="1" lang="en-US" altLang="ja-JP" sz="1200" dirty="0">
                <a:solidFill>
                  <a:schemeClr val="bg1"/>
                </a:solidFill>
                <a:latin typeface="EYInterstate Light" panose="02000506000000020004" pitchFamily="2" charset="0"/>
                <a:ea typeface="ＭＳ Ｐゴシック" panose="020B0600070205080204" pitchFamily="50" charset="-128"/>
              </a:rPr>
              <a:t>(1863561</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cross-validation </a:t>
            </a:r>
            <a:r>
              <a:rPr kumimoji="1" lang="en-US" altLang="ja-JP" sz="1200" dirty="0">
                <a:solidFill>
                  <a:srgbClr val="2C973E"/>
                </a:solidFill>
                <a:latin typeface="EYInterstate Light" panose="02000506000000020004" pitchFamily="2" charset="0"/>
                <a:ea typeface="ＭＳ Ｐゴシック" panose="020B0600070205080204" pitchFamily="50" charset="-128"/>
              </a:rPr>
              <a:t>by </a:t>
            </a:r>
            <a:r>
              <a:rPr kumimoji="1" lang="en-US" altLang="ja-JP" sz="1200" dirty="0" err="1">
                <a:solidFill>
                  <a:srgbClr val="2C973E"/>
                </a:solidFill>
                <a:latin typeface="EYInterstate Light" panose="02000506000000020004" pitchFamily="2" charset="0"/>
                <a:ea typeface="ＭＳ Ｐゴシック" panose="020B0600070205080204" pitchFamily="50" charset="-128"/>
              </a:rPr>
              <a:t>glmnet</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acsCV1</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cv.glmnet</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acsX</a:t>
            </a:r>
            <a:r>
              <a:rPr kumimoji="1" lang="en-US" altLang="ja-JP" sz="1200" dirty="0">
                <a:solidFill>
                  <a:schemeClr val="bg1"/>
                </a:solidFill>
                <a:latin typeface="EYInterstate Light" panose="02000506000000020004" pitchFamily="2" charset="0"/>
                <a:ea typeface="ＭＳ Ｐゴシック" panose="020B0600070205080204" pitchFamily="50" charset="-128"/>
              </a:rPr>
              <a:t>, 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acsY</a:t>
            </a:r>
            <a:r>
              <a:rPr kumimoji="1" lang="en-US" altLang="ja-JP" sz="1200" dirty="0">
                <a:solidFill>
                  <a:schemeClr val="bg1"/>
                </a:solidFill>
                <a:latin typeface="EYInterstate Light" panose="02000506000000020004" pitchFamily="2" charset="0"/>
                <a:ea typeface="ＭＳ Ｐゴシック" panose="020B0600070205080204" pitchFamily="50" charset="-128"/>
              </a:rPr>
              <a:t>, family="binomial",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nfold</a:t>
            </a:r>
            <a:r>
              <a:rPr kumimoji="1" lang="en-US" altLang="ja-JP" sz="1200" dirty="0">
                <a:solidFill>
                  <a:schemeClr val="bg1"/>
                </a:solidFill>
                <a:latin typeface="EYInterstate Light" panose="02000506000000020004" pitchFamily="2" charset="0"/>
                <a:ea typeface="ＭＳ Ｐゴシック" panose="020B0600070205080204" pitchFamily="50" charset="-128"/>
              </a:rPr>
              <a:t>=5</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cv.glmnet</a:t>
            </a:r>
            <a:r>
              <a:rPr kumimoji="1" lang="ja-JP" altLang="en-US" sz="1200" dirty="0" err="1" smtClean="0">
                <a:solidFill>
                  <a:schemeClr val="bg1"/>
                </a:solidFill>
                <a:latin typeface="EYInterstate Light" panose="02000506000000020004" pitchFamily="2" charset="0"/>
                <a:ea typeface="ＭＳ Ｐゴシック" panose="020B0600070205080204" pitchFamily="50" charset="-128"/>
              </a:rPr>
              <a:t>の返</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値で重要なのは、</a:t>
            </a:r>
            <a:r>
              <a:rPr kumimoji="1" lang="ja-JP" altLang="en-US" sz="1200" b="1" u="sng" dirty="0" smtClean="0">
                <a:solidFill>
                  <a:schemeClr val="bg1"/>
                </a:solidFill>
                <a:latin typeface="EYInterstate Light" panose="02000506000000020004" pitchFamily="2" charset="0"/>
                <a:ea typeface="ＭＳ Ｐゴシック" panose="020B0600070205080204" pitchFamily="50" charset="-128"/>
              </a:rPr>
              <a:t>クロスバリデーション</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と</a:t>
            </a:r>
            <a:r>
              <a:rPr kumimoji="1" lang="ja-JP" altLang="en-US" sz="1200" b="1" u="sng" dirty="0" smtClean="0">
                <a:solidFill>
                  <a:schemeClr val="bg1"/>
                </a:solidFill>
                <a:latin typeface="EYInterstate Light" panose="02000506000000020004" pitchFamily="2" charset="0"/>
                <a:ea typeface="ＭＳ Ｐゴシック" panose="020B0600070205080204" pitchFamily="50" charset="-128"/>
              </a:rPr>
              <a:t>クロスバリデーションエラーを最小化する</a:t>
            </a:r>
            <a:r>
              <a:rPr kumimoji="1" lang="en-US" altLang="ja-JP" sz="1200" b="1" u="sng" dirty="0" smtClean="0">
                <a:solidFill>
                  <a:schemeClr val="bg1"/>
                </a:solidFill>
                <a:latin typeface="EYInterstate Light" panose="02000506000000020004" pitchFamily="2" charset="0"/>
                <a:ea typeface="ＭＳ Ｐゴシック" panose="020B0600070205080204" pitchFamily="50" charset="-128"/>
              </a:rPr>
              <a:t>λ</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cv.glmnet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cross-validation error</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が最終の値から</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標準偏差に収まる</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λ</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の最大値を返す（理論的に精度が少し悪くなったとしても単純なモデルが好まれるべき）</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acsCV1$lambda.min</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0.001605809</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acsCV1$lambda.1se</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0.007808408</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 plot(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acsCV1</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右図は、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λ</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の値を変えたときの</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cross-validation error</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を示す</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図上部の数字は、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log(λ)</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に対するモデル中の変数の個数</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5063322" y="3638147"/>
            <a:ext cx="3420982" cy="2408968"/>
          </a:xfrm>
          <a:prstGeom prst="rect">
            <a:avLst/>
          </a:prstGeom>
        </p:spPr>
      </p:pic>
    </p:spTree>
    <p:extLst>
      <p:ext uri="{BB962C8B-B14F-4D97-AF65-F5344CB8AC3E}">
        <p14:creationId xmlns:p14="http://schemas.microsoft.com/office/powerpoint/2010/main" val="282780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19.1</a:t>
            </a:r>
            <a:r>
              <a:rPr lang="ja-JP" altLang="en-US" dirty="0"/>
              <a:t>　正則化と縮小（シュリンケージ）</a:t>
            </a:r>
            <a:r>
              <a:rPr lang="en-US" altLang="ja-JP" dirty="0"/>
              <a:t/>
            </a:r>
            <a:br>
              <a:rPr lang="en-US" altLang="ja-JP" dirty="0"/>
            </a:br>
            <a:r>
              <a:rPr lang="en-US" altLang="ja-JP" sz="2000" dirty="0"/>
              <a:t>Elastic Net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Elastic Net</a:t>
            </a:r>
            <a:endParaRPr kumimoji="1" lang="ja-JP" altLang="en-US" dirty="0"/>
          </a:p>
        </p:txBody>
      </p:sp>
      <p:sp>
        <p:nvSpPr>
          <p:cNvPr id="4" name="正方形/長方形 3"/>
          <p:cNvSpPr/>
          <p:nvPr/>
        </p:nvSpPr>
        <p:spPr>
          <a:xfrm>
            <a:off x="827088" y="1715909"/>
            <a:ext cx="7862887" cy="440866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b="1" u="sng" dirty="0" smtClean="0">
                <a:solidFill>
                  <a:schemeClr val="bg1"/>
                </a:solidFill>
                <a:latin typeface="EYInterstate Light" panose="02000506000000020004" pitchFamily="2" charset="0"/>
                <a:ea typeface="ＭＳ Ｐゴシック" panose="020B0600070205080204" pitchFamily="50" charset="-128"/>
              </a:rPr>
              <a:t>係数の抽出</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は、他モデルと同様に</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coef</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関数によって実施</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ただし、</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λ</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を特定する情報を与える必要があり、ドットは変数が選択されなかったことを表す</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coef</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acsCV1</a:t>
            </a:r>
            <a:r>
              <a:rPr kumimoji="1" lang="en-US" altLang="ja-JP" sz="1200" dirty="0">
                <a:solidFill>
                  <a:srgbClr val="0070C0"/>
                </a:solidFill>
                <a:latin typeface="EYInterstate Light" panose="02000506000000020004" pitchFamily="2" charset="0"/>
                <a:ea typeface="ＭＳ Ｐゴシック" panose="020B0600070205080204" pitchFamily="50" charset="-128"/>
              </a:rPr>
              <a:t>, s="</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lambda.1se</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90 x 1 sparse Matrix of class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dgCMatrix</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(Intercept)                          -4.9341549407</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NumBedrooms</a:t>
            </a:r>
            <a:r>
              <a:rPr kumimoji="1" lang="en-US" altLang="ja-JP" sz="1200" dirty="0">
                <a:solidFill>
                  <a:schemeClr val="bg1"/>
                </a:solidFill>
                <a:latin typeface="EYInterstate Light" panose="02000506000000020004" pitchFamily="2" charset="0"/>
                <a:ea typeface="ＭＳ Ｐゴシック" panose="020B0600070205080204" pitchFamily="50" charset="-128"/>
              </a:rPr>
              <a:t>                           0.0513772575</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NumChildren</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NumPeople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NumRooms</a:t>
            </a:r>
            <a:r>
              <a:rPr kumimoji="1" lang="en-US" altLang="ja-JP" sz="1200" dirty="0">
                <a:solidFill>
                  <a:schemeClr val="bg1"/>
                </a:solidFill>
                <a:latin typeface="EYInterstate Light" panose="02000506000000020004" pitchFamily="2" charset="0"/>
                <a:ea typeface="ＭＳ Ｐゴシック" panose="020B0600070205080204" pitchFamily="50" charset="-128"/>
              </a:rPr>
              <a:t>                              0.1078824136</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NumUnitsMobile</a:t>
            </a:r>
            <a:r>
              <a:rPr kumimoji="1" lang="en-US" altLang="ja-JP" sz="1200" dirty="0">
                <a:solidFill>
                  <a:schemeClr val="bg1"/>
                </a:solidFill>
                <a:latin typeface="EYInterstate Light" panose="02000506000000020004" pitchFamily="2" charset="0"/>
                <a:ea typeface="ＭＳ Ｐゴシック" panose="020B0600070205080204" pitchFamily="50" charset="-128"/>
              </a:rPr>
              <a:t> home                  -0.7409707845</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NumUnitsSingle</a:t>
            </a:r>
            <a:r>
              <a:rPr kumimoji="1" lang="en-US" altLang="ja-JP" sz="1200" dirty="0">
                <a:solidFill>
                  <a:schemeClr val="bg1"/>
                </a:solidFill>
                <a:latin typeface="EYInterstate Light" panose="02000506000000020004" pitchFamily="2" charset="0"/>
                <a:ea typeface="ＭＳ Ｐゴシック" panose="020B0600070205080204" pitchFamily="50" charset="-128"/>
              </a:rPr>
              <a:t> attached               .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NumUnitsSingle</a:t>
            </a:r>
            <a:r>
              <a:rPr kumimoji="1" lang="en-US" altLang="ja-JP" sz="1200" dirty="0">
                <a:solidFill>
                  <a:schemeClr val="bg1"/>
                </a:solidFill>
                <a:latin typeface="EYInterstate Light" panose="02000506000000020004" pitchFamily="2" charset="0"/>
                <a:ea typeface="ＭＳ Ｐゴシック" panose="020B0600070205080204" pitchFamily="50" charset="-128"/>
              </a:rPr>
              <a:t> detached               .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NumVehicles</a:t>
            </a:r>
            <a:r>
              <a:rPr kumimoji="1" lang="en-US" altLang="ja-JP" sz="1200" dirty="0">
                <a:solidFill>
                  <a:schemeClr val="bg1"/>
                </a:solidFill>
                <a:latin typeface="EYInterstate Light" panose="02000506000000020004" pitchFamily="2" charset="0"/>
                <a:ea typeface="ＭＳ Ｐゴシック" panose="020B0600070205080204" pitchFamily="50" charset="-128"/>
              </a:rPr>
              <a:t>                           0.1244981460</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NumWorkers</a:t>
            </a:r>
            <a:r>
              <a:rPr kumimoji="1" lang="en-US" altLang="ja-JP" sz="1200" dirty="0">
                <a:solidFill>
                  <a:schemeClr val="bg1"/>
                </a:solidFill>
                <a:latin typeface="EYInterstate Light" panose="02000506000000020004" pitchFamily="2" charset="0"/>
                <a:ea typeface="ＭＳ Ｐゴシック" panose="020B0600070205080204" pitchFamily="50" charset="-128"/>
              </a:rPr>
              <a:t>                            0.4691657078</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OwnRentMortgage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OwnRentOutright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0.0969329948</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200" dirty="0" err="1" smtClean="0">
                <a:solidFill>
                  <a:schemeClr val="bg1"/>
                </a:solidFill>
                <a:latin typeface="EYInterstate Light" panose="02000506000000020004" pitchFamily="2" charset="0"/>
                <a:ea typeface="ＭＳ Ｐゴシック" panose="020B0600070205080204" pitchFamily="50" charset="-128"/>
              </a:rPr>
              <a:t>つの</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factor</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levels</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につき、いくつかが選ばれ、いくつかが選ばれていないが、ラッソー回帰の場合、他の変数と強く相関している変数を除外するので、合理的。注意点は、係数及び</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glmnet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の予測値には標準誤差やその信頼区間が</a:t>
            </a:r>
            <a:r>
              <a:rPr kumimoji="1" lang="ja-JP" altLang="en-US" sz="1200" dirty="0">
                <a:solidFill>
                  <a:schemeClr val="bg1"/>
                </a:solidFill>
                <a:latin typeface="EYInterstate Light" panose="02000506000000020004" pitchFamily="2" charset="0"/>
                <a:ea typeface="ＭＳ Ｐゴシック" panose="020B0600070205080204" pitchFamily="50" charset="-128"/>
              </a:rPr>
              <a:t>付</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いていない点。ラッソー回帰とリッジ回帰の理論的性質であり、解決策は不明。</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002065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EY light projection">
  <a:themeElements>
    <a:clrScheme name="EY light projection">
      <a:dk1>
        <a:srgbClr val="000000"/>
      </a:dk1>
      <a:lt1>
        <a:srgbClr val="646464"/>
      </a:lt1>
      <a:dk2>
        <a:srgbClr val="FFFFFF"/>
      </a:dk2>
      <a:lt2>
        <a:srgbClr val="646464"/>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EY dark print">
  <a:themeElements>
    <a:clrScheme name="EY dark print">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EY dark projection">
  <a:themeElements>
    <a:clrScheme name="EY dark projection">
      <a:dk1>
        <a:srgbClr val="FFFFFF"/>
      </a:dk1>
      <a:lt1>
        <a:srgbClr val="FFFFFF"/>
      </a:lt1>
      <a:dk2>
        <a:srgbClr val="333333"/>
      </a:dk2>
      <a:lt2>
        <a:srgbClr val="FFD20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baseline="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EY Japan Tax regular presentation 201611 Japanese</Template>
  <TotalTime>12389</TotalTime>
  <Words>11970</Words>
  <Application>Microsoft Office PowerPoint</Application>
  <PresentationFormat>On-screen Show (4:3)</PresentationFormat>
  <Paragraphs>1775</Paragraphs>
  <Slides>74</Slides>
  <Notes>0</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74</vt:i4>
      </vt:variant>
    </vt:vector>
  </HeadingPairs>
  <TitlesOfParts>
    <vt:vector size="83" baseType="lpstr">
      <vt:lpstr>ＭＳ Ｐゴシック</vt:lpstr>
      <vt:lpstr>Arial</vt:lpstr>
      <vt:lpstr>Cambria Math</vt:lpstr>
      <vt:lpstr>EYInterstate Light</vt:lpstr>
      <vt:lpstr>EY regular presentation 2015 v1</vt:lpstr>
      <vt:lpstr>EY light projection</vt:lpstr>
      <vt:lpstr>EY dark print</vt:lpstr>
      <vt:lpstr>EY dark projection</vt:lpstr>
      <vt:lpstr>think-cell Slide</vt:lpstr>
      <vt:lpstr>みんなのR – Koji Mizumura </vt:lpstr>
      <vt:lpstr>第19章：正則化と縮小 （シュリンケージ）</vt:lpstr>
      <vt:lpstr>19.1　正則化と縮小（シュリンケージ） Elastic Net</vt:lpstr>
      <vt:lpstr>19.1　正則化と縮小（シュリンケージ） Elastic Net</vt:lpstr>
      <vt:lpstr>19.1　正則化と縮小（シュリンケージ） Elastic Net</vt:lpstr>
      <vt:lpstr>19.1　正則化と縮小（シュリンケージ） Elastic Net</vt:lpstr>
      <vt:lpstr>19.1　正則化と縮小（シュリンケージ） Elastic Net</vt:lpstr>
      <vt:lpstr>19.1　正則化と縮小（シュリンケージ） Elastic Net</vt:lpstr>
      <vt:lpstr>19.1　正則化と縮小（シュリンケージ） Elastic Net</vt:lpstr>
      <vt:lpstr>19.1　正則化と縮小（シュリンケージ） Elastic Net</vt:lpstr>
      <vt:lpstr>19.1　正則化と縮小（シュリンケージ） Elastic Net</vt:lpstr>
      <vt:lpstr>19.1　正則化と縮小（シュリンケージ） Elastic Net</vt:lpstr>
      <vt:lpstr>19.1　正則化と縮小（シュリンケージ） Elastic Net</vt:lpstr>
      <vt:lpstr>19.2　正則化と縮小（シュリンケージ） Bayesian 縮小</vt:lpstr>
      <vt:lpstr>19.2　正則化と縮小（シュリンケージ） Bayesian 縮小</vt:lpstr>
      <vt:lpstr>19.2　正則化と縮小（シュリンケージ） Bayesian 縮小</vt:lpstr>
      <vt:lpstr>第20章：非線形モデル</vt:lpstr>
      <vt:lpstr>20.1 非線形モデル 非線形最小二乗法</vt:lpstr>
      <vt:lpstr>20.1 非線形モデル 非線形最小二乗法</vt:lpstr>
      <vt:lpstr>20.1 非線形モデル 非線形最小二乗法</vt:lpstr>
      <vt:lpstr>20.2 非線形モデル スプライン</vt:lpstr>
      <vt:lpstr>20.2 非線形モデル スプライン</vt:lpstr>
      <vt:lpstr>20.2 非線形モデル スプライン</vt:lpstr>
      <vt:lpstr>20.2 非線形モデル スプライン</vt:lpstr>
      <vt:lpstr>20.3 非線形モデル 一般化加法モデル</vt:lpstr>
      <vt:lpstr>20.3 非線形モデル 一般化加法モデル</vt:lpstr>
      <vt:lpstr>20.3 非線形モデル 一般化加法モデル</vt:lpstr>
      <vt:lpstr>20.3 非線形モデル 一般化加法モデル</vt:lpstr>
      <vt:lpstr>20.3 非線形モデル 一般化加法モデル</vt:lpstr>
      <vt:lpstr>20.3 非線形モデル 一般化加法モデル</vt:lpstr>
      <vt:lpstr>20.3 非線形モデル 一般化加法モデル</vt:lpstr>
      <vt:lpstr>20.4 非線形モデル 決定木モデル</vt:lpstr>
      <vt:lpstr>20.4 非線形モデル 決定木モデル</vt:lpstr>
      <vt:lpstr>20.4 非線形モデル 決定木モデル</vt:lpstr>
      <vt:lpstr>20.5 非線形モデル ランダムフォレストモデル</vt:lpstr>
      <vt:lpstr>20.5 非線形モデル ランダムフォレストモデル</vt:lpstr>
      <vt:lpstr>第21章：時系列と自己相関</vt:lpstr>
      <vt:lpstr>21.1 時系列モデルと自己相関 自己回帰移動平均</vt:lpstr>
      <vt:lpstr>21.1 時系列モデルと自己相関 自己回帰移動平均</vt:lpstr>
      <vt:lpstr>21.1 時系列モデルと自己相関 自己回帰移動平均</vt:lpstr>
      <vt:lpstr>21.1 時系列モデルと自己相関 自己回帰移動平均</vt:lpstr>
      <vt:lpstr>21.1 時系列モデルと自己相関 自己回帰移動平均</vt:lpstr>
      <vt:lpstr>21.1 時系列モデルと自己相関 自己回帰移動平均</vt:lpstr>
      <vt:lpstr>21.2 時系列モデルと自己相関 VAR</vt:lpstr>
      <vt:lpstr>21.2 時系列モデルと自己相関 VAR</vt:lpstr>
      <vt:lpstr>21.2 時系列モデルと自己相関 VAR</vt:lpstr>
      <vt:lpstr>21.2 時系列モデルと自己相関 VAR</vt:lpstr>
      <vt:lpstr>21.2 時系列モデルと自己相関 VAR</vt:lpstr>
      <vt:lpstr>21.3 時系列モデルと自己相関 GARCH</vt:lpstr>
      <vt:lpstr>21.3 時系列モデルと自己相関 GARCH</vt:lpstr>
      <vt:lpstr>21.3 時系列モデルと自己相関 GARCH</vt:lpstr>
      <vt:lpstr>21.3 時系列モデルと自己相関 GARCH</vt:lpstr>
      <vt:lpstr>21.3 時系列モデルと自己相関 GARCH</vt:lpstr>
      <vt:lpstr>21.3 時系列モデルと自己相関 GARCH</vt:lpstr>
      <vt:lpstr>第22章：クラスタリング</vt:lpstr>
      <vt:lpstr>22.1 クラスタリング k-means法</vt:lpstr>
      <vt:lpstr>22.1 クラスタリング k-means法</vt:lpstr>
      <vt:lpstr>22.1 クラスタリング k-means法</vt:lpstr>
      <vt:lpstr>22.1 クラスタリング k-means法</vt:lpstr>
      <vt:lpstr>22.1 クラスタリング k-means法</vt:lpstr>
      <vt:lpstr>22.1 クラスタリング k-means法</vt:lpstr>
      <vt:lpstr>22.2 クラスタリング PAM</vt:lpstr>
      <vt:lpstr>22.2 クラスタリング PAM</vt:lpstr>
      <vt:lpstr>22.2 クラスタリング PAM</vt:lpstr>
      <vt:lpstr>22.2 クラスタリング PAM</vt:lpstr>
      <vt:lpstr>22.2 クラスタリング PAM</vt:lpstr>
      <vt:lpstr>22.2 クラスタリング PAM</vt:lpstr>
      <vt:lpstr>22.2 クラスタリング PAM</vt:lpstr>
      <vt:lpstr>22.2 クラスタリング PAM</vt:lpstr>
      <vt:lpstr>22.3 クラスタリング 階層型クラスタリング</vt:lpstr>
      <vt:lpstr>22.3 クラスタリング 階層型クラスタリング</vt:lpstr>
      <vt:lpstr>22.3 クラスタリング 階層型クラスタリング</vt:lpstr>
      <vt:lpstr>22.3 クラスタリング 階層型クラスタリング</vt:lpstr>
      <vt:lpstr>22.3 クラスタリング 階層型クラスタリング</vt:lpstr>
    </vt:vector>
  </TitlesOfParts>
  <Company>Ernst &amp; Young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みんなのR</dc:title>
  <dc:creator>EY Japan</dc:creator>
  <cp:keywords>global; PowerPoint; Templates; ribbon; Branding Zone; branding; brand; office</cp:keywords>
  <cp:lastModifiedBy>EY Japan</cp:lastModifiedBy>
  <cp:revision>586</cp:revision>
  <cp:lastPrinted>2017-12-15T03:53:38Z</cp:lastPrinted>
  <dcterms:created xsi:type="dcterms:W3CDTF">2017-09-20T00:15:06Z</dcterms:created>
  <dcterms:modified xsi:type="dcterms:W3CDTF">2017-12-15T03:53:45Z</dcterms:modified>
  <cp:contentStatus>Approved</cp:contentStatus>
</cp:coreProperties>
</file>