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08" r:id="rId2"/>
    <p:sldMasterId id="2147483680" r:id="rId3"/>
    <p:sldMasterId id="2147483694" r:id="rId4"/>
  </p:sldMasterIdLst>
  <p:notesMasterIdLst>
    <p:notesMasterId r:id="rId95"/>
  </p:notesMasterIdLst>
  <p:handoutMasterIdLst>
    <p:handoutMasterId r:id="rId96"/>
  </p:handoutMasterIdLst>
  <p:sldIdLst>
    <p:sldId id="256" r:id="rId5"/>
    <p:sldId id="295" r:id="rId6"/>
    <p:sldId id="294" r:id="rId7"/>
    <p:sldId id="296"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4" r:id="rId24"/>
    <p:sldId id="313"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31" r:id="rId40"/>
    <p:sldId id="329" r:id="rId41"/>
    <p:sldId id="332" r:id="rId42"/>
    <p:sldId id="364" r:id="rId43"/>
    <p:sldId id="330" r:id="rId44"/>
    <p:sldId id="333" r:id="rId45"/>
    <p:sldId id="334" r:id="rId46"/>
    <p:sldId id="335" r:id="rId47"/>
    <p:sldId id="336" r:id="rId48"/>
    <p:sldId id="337" r:id="rId49"/>
    <p:sldId id="338" r:id="rId50"/>
    <p:sldId id="339" r:id="rId51"/>
    <p:sldId id="340" r:id="rId52"/>
    <p:sldId id="341"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 id="355" r:id="rId66"/>
    <p:sldId id="357" r:id="rId67"/>
    <p:sldId id="358" r:id="rId68"/>
    <p:sldId id="359" r:id="rId69"/>
    <p:sldId id="360" r:id="rId70"/>
    <p:sldId id="361" r:id="rId71"/>
    <p:sldId id="362" r:id="rId72"/>
    <p:sldId id="366" r:id="rId73"/>
    <p:sldId id="365"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Lst>
  <p:sldSz cx="9144000" cy="6858000" type="screen4x3"/>
  <p:notesSz cx="6805613" cy="9939338"/>
  <p:custDataLst>
    <p:tags r:id="rId9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EEF3C01-F9CF-4D75-8EF0-0EF481C3A887}">
          <p14:sldIdLst>
            <p14:sldId id="256"/>
            <p14:sldId id="295"/>
            <p14:sldId id="294"/>
            <p14:sldId id="296"/>
            <p14:sldId id="298"/>
            <p14:sldId id="299"/>
            <p14:sldId id="300"/>
            <p14:sldId id="301"/>
            <p14:sldId id="302"/>
            <p14:sldId id="303"/>
            <p14:sldId id="304"/>
            <p14:sldId id="305"/>
            <p14:sldId id="306"/>
            <p14:sldId id="307"/>
            <p14:sldId id="308"/>
            <p14:sldId id="309"/>
            <p14:sldId id="310"/>
            <p14:sldId id="311"/>
            <p14:sldId id="312"/>
            <p14:sldId id="314"/>
          </p14:sldIdLst>
        </p14:section>
        <p14:section name="Chap15: 基本統計" id="{9CCDEA63-B21D-4CFA-889A-3052BEF4AEAF}">
          <p14:sldIdLst>
            <p14:sldId id="313"/>
            <p14:sldId id="315"/>
            <p14:sldId id="316"/>
            <p14:sldId id="317"/>
            <p14:sldId id="318"/>
            <p14:sldId id="319"/>
            <p14:sldId id="320"/>
            <p14:sldId id="321"/>
            <p14:sldId id="322"/>
            <p14:sldId id="323"/>
            <p14:sldId id="324"/>
            <p14:sldId id="325"/>
            <p14:sldId id="326"/>
            <p14:sldId id="327"/>
            <p14:sldId id="328"/>
            <p14:sldId id="331"/>
            <p14:sldId id="329"/>
            <p14:sldId id="332"/>
          </p14:sldIdLst>
        </p14:section>
        <p14:section name="Chap16:単回帰" id="{872D1ACB-81FF-4086-8F06-A6B0F235489A}">
          <p14:sldIdLst>
            <p14:sldId id="364"/>
            <p14:sldId id="330"/>
            <p14:sldId id="333"/>
            <p14:sldId id="334"/>
            <p14:sldId id="335"/>
            <p14:sldId id="336"/>
            <p14:sldId id="337"/>
            <p14:sldId id="338"/>
            <p14:sldId id="339"/>
            <p14:sldId id="340"/>
            <p14:sldId id="341"/>
            <p14:sldId id="343"/>
            <p14:sldId id="344"/>
            <p14:sldId id="345"/>
            <p14:sldId id="346"/>
            <p14:sldId id="347"/>
          </p14:sldIdLst>
        </p14:section>
        <p14:section name="Chap17:GLM" id="{AF928221-DBF3-4773-BCEB-314579BD5A6E}">
          <p14:sldIdLst>
            <p14:sldId id="348"/>
            <p14:sldId id="349"/>
            <p14:sldId id="350"/>
            <p14:sldId id="351"/>
            <p14:sldId id="352"/>
            <p14:sldId id="353"/>
            <p14:sldId id="354"/>
            <p14:sldId id="355"/>
            <p14:sldId id="357"/>
            <p14:sldId id="358"/>
            <p14:sldId id="359"/>
          </p14:sldIdLst>
        </p14:section>
        <p14:section name="Chap18: Model Evaluation" id="{75165B73-5536-4B00-851F-68C6DF8F1B60}">
          <p14:sldIdLst>
            <p14:sldId id="360"/>
            <p14:sldId id="361"/>
            <p14:sldId id="362"/>
            <p14:sldId id="366"/>
            <p14:sldId id="365"/>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Lst>
        </p14:section>
      </p14:sectionLst>
    </p:ext>
    <p:ext uri="{EFAFB233-063F-42B5-8137-9DF3F51BA10A}">
      <p15:sldGuideLst xmlns:p15="http://schemas.microsoft.com/office/powerpoint/2012/main">
        <p15:guide id="1" orient="horz" pos="2137" userDrawn="1">
          <p15:clr>
            <a:srgbClr val="A4A3A4"/>
          </p15:clr>
        </p15:guide>
        <p15:guide id="2" orient="horz" pos="682">
          <p15:clr>
            <a:srgbClr val="A4A3A4"/>
          </p15:clr>
        </p15:guide>
        <p15:guide id="3" orient="horz" pos="935" userDrawn="1">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0" userDrawn="1">
          <p15:clr>
            <a:srgbClr val="A4A3A4"/>
          </p15:clr>
        </p15:guide>
        <p15:guide id="9" pos="272" userDrawn="1">
          <p15:clr>
            <a:srgbClr val="A4A3A4"/>
          </p15:clr>
        </p15:guide>
        <p15:guide id="10" pos="5473">
          <p15:clr>
            <a:srgbClr val="A4A3A4"/>
          </p15:clr>
        </p15:guide>
        <p15:guide id="11" pos="2925" userDrawn="1">
          <p15:clr>
            <a:srgbClr val="A4A3A4"/>
          </p15:clr>
        </p15:guide>
        <p15:guide id="12" pos="2835" userDrawn="1">
          <p15:clr>
            <a:srgbClr val="A4A3A4"/>
          </p15:clr>
        </p15:guide>
        <p15:guide id="13" pos="521" userDrawn="1">
          <p15:clr>
            <a:srgbClr val="A4A3A4"/>
          </p15:clr>
        </p15:guide>
        <p15:guide id="14" pos="748"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34938" autoAdjust="0"/>
  </p:normalViewPr>
  <p:slideViewPr>
    <p:cSldViewPr snapToGrid="0" snapToObjects="1" showGuides="1">
      <p:cViewPr varScale="1">
        <p:scale>
          <a:sx n="109" d="100"/>
          <a:sy n="109" d="100"/>
        </p:scale>
        <p:origin x="2262" y="108"/>
      </p:cViewPr>
      <p:guideLst>
        <p:guide orient="horz" pos="2137"/>
        <p:guide orient="horz" pos="682"/>
        <p:guide orient="horz" pos="935"/>
        <p:guide orient="horz" pos="3858"/>
        <p:guide orient="horz" pos="127"/>
        <p:guide orient="horz" pos="4319"/>
        <p:guide orient="horz" pos="4111"/>
        <p:guide pos="2880"/>
        <p:guide pos="272"/>
        <p:guide pos="5473"/>
        <p:guide pos="2925"/>
        <p:guide pos="2835"/>
        <p:guide pos="521"/>
        <p:guide pos="74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3854939" y="0"/>
            <a:ext cx="2949099" cy="496967"/>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18/12/2017</a:t>
            </a:fld>
            <a:endParaRPr lang="en-GB" dirty="0">
              <a:latin typeface="Arial" pitchFamily="34" charset="0"/>
            </a:endParaRPr>
          </a:p>
        </p:txBody>
      </p:sp>
      <p:sp>
        <p:nvSpPr>
          <p:cNvPr id="4" name="Footer Placeholder 3"/>
          <p:cNvSpPr>
            <a:spLocks noGrp="1"/>
          </p:cNvSpPr>
          <p:nvPr>
            <p:ph type="ftr" sz="quarter" idx="2"/>
          </p:nvPr>
        </p:nvSpPr>
        <p:spPr>
          <a:xfrm>
            <a:off x="0" y="9440646"/>
            <a:ext cx="2949099" cy="496967"/>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854939" y="9440646"/>
            <a:ext cx="2949099" cy="496967"/>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3854939" y="0"/>
            <a:ext cx="2949099" cy="496967"/>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18/12/2017</a:t>
            </a:fld>
            <a:endParaRPr lang="en-GB" dirty="0"/>
          </a:p>
        </p:txBody>
      </p:sp>
      <p:sp>
        <p:nvSpPr>
          <p:cNvPr id="4" name="Slide Image Placeholder 3"/>
          <p:cNvSpPr>
            <a:spLocks noGrp="1" noRot="1" noChangeAspect="1"/>
          </p:cNvSpPr>
          <p:nvPr>
            <p:ph type="sldImg" idx="2"/>
          </p:nvPr>
        </p:nvSpPr>
        <p:spPr>
          <a:xfrm>
            <a:off x="919163" y="746125"/>
            <a:ext cx="4967287" cy="3727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40646"/>
            <a:ext cx="2949099" cy="496967"/>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slideMaster" Target="../slideMasters/slideMaster3.xml"/><Relationship Id="rId4" Type="http://schemas.openxmlformats.org/officeDocument/2006/relationships/image" Target="../media/image14.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5.wmf"/><Relationship Id="rId1" Type="http://schemas.openxmlformats.org/officeDocument/2006/relationships/slideMaster" Target="../slideMasters/slideMaster3.xml"/><Relationship Id="rId4" Type="http://schemas.openxmlformats.org/officeDocument/2006/relationships/image" Target="../media/image13.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wmf"/><Relationship Id="rId1" Type="http://schemas.openxmlformats.org/officeDocument/2006/relationships/slideMaster" Target="../slideMasters/slideMaster4.xml"/><Relationship Id="rId4" Type="http://schemas.openxmlformats.org/officeDocument/2006/relationships/image" Target="../media/image20.e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0.wmf"/><Relationship Id="rId1" Type="http://schemas.openxmlformats.org/officeDocument/2006/relationships/slideMaster" Target="../slideMasters/slideMaster4.xml"/><Relationship Id="rId4" Type="http://schemas.openxmlformats.org/officeDocument/2006/relationships/image" Target="../media/image19.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ja-JP" altLang="en-US" smtClean="0"/>
              <a:t>マスター タイトルの書式設定</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ja-JP" altLang="en-US" smtClean="0"/>
              <a:t>マスター テキストの書式設定</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dirty="0" smtClean="0"/>
              <a:t>マスター タイトルの書式設定</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19999408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30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62600" y="6356350"/>
            <a:ext cx="1622612" cy="365125"/>
          </a:xfrm>
          <a:prstGeom prst="rect">
            <a:avLst/>
          </a:prstGeom>
        </p:spPr>
        <p:txBody>
          <a:bodyPr/>
          <a:lstStyle/>
          <a:p>
            <a:fld id="{B1A24CD3-204F-4468-8EE4-28A6668D006A}" type="datetimeFigureOut">
              <a:rPr lang="en-US" smtClean="0"/>
              <a:t>12/18/2017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a:xfrm>
            <a:off x="8256494" y="361016"/>
            <a:ext cx="506506" cy="365125"/>
          </a:xfrm>
          <a:prstGeom prst="rect">
            <a:avLst/>
          </a:prstGeo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656232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3674158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Title 1"/>
          <p:cNvSpPr>
            <a:spLocks noGrp="1"/>
          </p:cNvSpPr>
          <p:nvPr>
            <p:ph type="ctrTitle"/>
          </p:nvPr>
        </p:nvSpPr>
        <p:spPr>
          <a:xfrm>
            <a:off x="3557109" y="1677507"/>
            <a:ext cx="4901184"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5" name="Subtitle 2"/>
          <p:cNvSpPr>
            <a:spLocks noGrp="1"/>
          </p:cNvSpPr>
          <p:nvPr>
            <p:ph type="subTitle" idx="1"/>
          </p:nvPr>
        </p:nvSpPr>
        <p:spPr>
          <a:xfrm>
            <a:off x="3557109" y="2685128"/>
            <a:ext cx="4901184"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Subtitle 2"/>
          <p:cNvSpPr>
            <a:spLocks noGrp="1"/>
          </p:cNvSpPr>
          <p:nvPr>
            <p:ph type="subTitle" idx="1"/>
          </p:nvPr>
        </p:nvSpPr>
        <p:spPr>
          <a:xfrm>
            <a:off x="886968" y="3258529"/>
            <a:ext cx="5943432"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8" name="Title 1"/>
          <p:cNvSpPr>
            <a:spLocks noGrp="1"/>
          </p:cNvSpPr>
          <p:nvPr>
            <p:ph type="ctrTitle"/>
          </p:nvPr>
        </p:nvSpPr>
        <p:spPr>
          <a:xfrm>
            <a:off x="886968" y="2288083"/>
            <a:ext cx="5943432"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499730"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9730"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568748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289109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461901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76933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545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14642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87587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userDrawn="1">
            <p:custDataLst>
              <p:tags r:id="rId2"/>
            </p:custDataLst>
            <p:extLst>
              <p:ext uri="{D42A27DB-BD31-4B8C-83A1-F6EECF244321}">
                <p14:modId xmlns:p14="http://schemas.microsoft.com/office/powerpoint/2010/main" val="10169627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0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201600"/>
            <a:ext cx="8232775" cy="860400"/>
          </a:xfrm>
          <a:prstGeom prst="rect">
            <a:avLst/>
          </a:prstGeom>
        </p:spPr>
        <p:txBody>
          <a:bodyPr/>
          <a:lstStyle>
            <a:lvl1pPr>
              <a:defRPr sz="240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1pPr>
            <a:lvl2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2pPr>
            <a:lvl3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3pPr>
            <a:lvl4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4pPr>
            <a:lvl5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EYInterstate Light" panose="02000506000000020004" pitchFamily="2" charset="0"/>
              <a:ea typeface="ＭＳ Ｐゴシック" panose="020B0600070205080204" pitchFamily="50" charset="-128"/>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6" name="Date Placeholder 5"/>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615625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044832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33272"/>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5631518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8173977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04545405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5"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12"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13" name="Title 1"/>
          <p:cNvSpPr>
            <a:spLocks noGrp="1"/>
          </p:cNvSpPr>
          <p:nvPr>
            <p:ph type="ctrTitle"/>
          </p:nvPr>
        </p:nvSpPr>
        <p:spPr>
          <a:xfrm>
            <a:off x="886968"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382772"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82772"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05096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0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4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0000" y="1426464"/>
            <a:ext cx="4042800" cy="640800"/>
          </a:xfrm>
        </p:spPr>
        <p:txBody>
          <a:bodyPr anchor="t" anchorCtr="0"/>
          <a:lstStyle>
            <a:lvl1pPr>
              <a:buNone/>
              <a:defRPr b="0"/>
            </a:lvl1pPr>
          </a:lstStyle>
          <a:p>
            <a:pPr lvl="0"/>
            <a:endParaRPr lang="en-GB" dirty="0"/>
          </a:p>
        </p:txBody>
      </p:sp>
      <p:sp>
        <p:nvSpPr>
          <p:cNvPr id="11" name="Text Placeholder 9"/>
          <p:cNvSpPr>
            <a:spLocks noGrp="1"/>
          </p:cNvSpPr>
          <p:nvPr>
            <p:ph type="body" sz="quarter" idx="13"/>
          </p:nvPr>
        </p:nvSpPr>
        <p:spPr>
          <a:xfrm>
            <a:off x="4644000" y="1426464"/>
            <a:ext cx="4042800" cy="640800"/>
          </a:xfrm>
        </p:spPr>
        <p:txBody>
          <a:bodyPr anchor="t" anchorCtr="0"/>
          <a:lstStyle>
            <a:lvl1pPr>
              <a:buNone/>
              <a:defRPr b="0"/>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3" name="Footer Placeholder 12"/>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728171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nchor="ctr"/>
          <a:lstStyle>
            <a:lvl1pPr>
              <a:defRPr sz="2400">
                <a:solidFill>
                  <a:schemeClr val="bg1"/>
                </a:solidFill>
                <a:latin typeface="+mn-lt"/>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2" name="Footer Placeholder 11"/>
          <p:cNvSpPr>
            <a:spLocks noGrp="1"/>
          </p:cNvSpPr>
          <p:nvPr>
            <p:ph type="ftr" sz="quarter" idx="15"/>
          </p:nvPr>
        </p:nvSpPr>
        <p:spPr/>
        <p:txBody>
          <a:bodyPr/>
          <a:lstStyle/>
          <a:p>
            <a:r>
              <a:rPr lang="ja-JP" altLang="en-US" smtClean="0"/>
              <a:t>プレゼンテーションタイトル</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6.w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11.wmf"/><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3.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image" Target="../media/image18.wmf"/><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theme" Target="../theme/theme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20"/>
            </p:custDataLst>
            <p:extLst>
              <p:ext uri="{D42A27DB-BD31-4B8C-83A1-F6EECF244321}">
                <p14:modId xmlns:p14="http://schemas.microsoft.com/office/powerpoint/2010/main" val="2602745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5"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ctr" anchorCtr="0">
            <a:noAutofit/>
          </a:bodyPr>
          <a:lstStyle/>
          <a:p>
            <a:r>
              <a:rPr lang="ja-JP" altLang="en-US" dirty="0" smtClean="0"/>
              <a:t>タイトル（</a:t>
            </a:r>
            <a:r>
              <a:rPr lang="en-US" altLang="ja-JP" dirty="0" smtClean="0"/>
              <a:t>30pt.</a:t>
            </a:r>
            <a:r>
              <a:rPr lang="ja-JP" altLang="en-US" dirty="0" smtClean="0"/>
              <a:t>）</a:t>
            </a:r>
            <a:r>
              <a:rPr lang="en-US" altLang="ja-JP" dirty="0" smtClean="0"/>
              <a:t/>
            </a:r>
            <a:br>
              <a:rPr lang="en-US" altLang="ja-JP" dirty="0" smtClean="0"/>
            </a:br>
            <a:r>
              <a:rPr lang="ja-JP" altLang="en-US" sz="2400" dirty="0" smtClean="0"/>
              <a:t>サブタイトル（</a:t>
            </a:r>
            <a:r>
              <a:rPr lang="en-US" altLang="ja-JP" sz="2400" dirty="0" smtClean="0"/>
              <a:t>24pt.</a:t>
            </a:r>
            <a:r>
              <a:rPr lang="ja-JP" altLang="en-US" sz="2400" dirty="0" smtClean="0"/>
              <a:t>以下）</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14" name="Footer Placeholder 4"/>
          <p:cNvSpPr>
            <a:spLocks noGrp="1"/>
          </p:cNvSpPr>
          <p:nvPr>
            <p:ph type="ftr" sz="quarter" idx="3"/>
          </p:nvPr>
        </p:nvSpPr>
        <p:spPr>
          <a:xfrm>
            <a:off x="2588400" y="6496184"/>
            <a:ext cx="3434400" cy="201168"/>
          </a:xfrm>
          <a:prstGeom prst="rect">
            <a:avLst/>
          </a:prstGeom>
        </p:spPr>
        <p:txBody>
          <a:bodyPr vert="horz" lIns="0" tIns="0" rIns="0" bIns="0" rtlCol="0" anchor="t" anchorCtr="0">
            <a:noAutofit/>
          </a:bodyPr>
          <a:lstStyle>
            <a:lvl1pPr algn="l">
              <a:defRPr sz="11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smtClean="0"/>
              <a:t>みんなの</a:t>
            </a:r>
            <a:r>
              <a:rPr lang="en-US" altLang="ja-JP" smtClean="0"/>
              <a:t>R</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ページ</a:t>
            </a:r>
            <a:r>
              <a:rPr lang="en-GB"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cs typeface="Arial" pitchFamily="34" charset="0"/>
              </a:rPr>
              <a:pPr/>
              <a:t>‹#›</a:t>
            </a:fld>
            <a:endParaRPr lang="en-GB" sz="1100" baseline="0" dirty="0">
              <a:solidFill>
                <a:schemeClr val="bg1"/>
              </a:solidFill>
              <a:latin typeface="Arial" panose="020B0604020202020204" pitchFamily="34" charset="0"/>
              <a:ea typeface="ＭＳ Ｐゴシック" panose="020B0600070205080204"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8" r:id="rId17"/>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kumimoji="1" sz="2400" b="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15"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Footer Placeholder 4"/>
          <p:cNvSpPr>
            <a:spLocks noGrp="1"/>
          </p:cNvSpPr>
          <p:nvPr>
            <p:ph type="ftr" sz="quarter" idx="3"/>
          </p:nvPr>
        </p:nvSpPr>
        <p:spPr>
          <a:xfrm>
            <a:off x="2588400" y="6492240"/>
            <a:ext cx="3434400" cy="201168"/>
          </a:xfrm>
          <a:prstGeom prst="rect">
            <a:avLst/>
          </a:prstGeom>
        </p:spPr>
        <p:txBody>
          <a:bodyPr vert="horz" wrap="square"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8" name="TextBox 17"/>
          <p:cNvSpPr txBox="1"/>
          <p:nvPr/>
        </p:nvSpPr>
        <p:spPr>
          <a:xfrm>
            <a:off x="457200" y="6492240"/>
            <a:ext cx="720000"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9" name="Date Placeholder 2"/>
          <p:cNvSpPr>
            <a:spLocks noGrp="1"/>
          </p:cNvSpPr>
          <p:nvPr>
            <p:ph type="dt" sz="half" idx="2"/>
          </p:nvPr>
        </p:nvSpPr>
        <p:spPr>
          <a:xfrm>
            <a:off x="1217792" y="6492240"/>
            <a:ext cx="1188720" cy="201168"/>
          </a:xfrm>
          <a:prstGeom prst="rect">
            <a:avLst/>
          </a:prstGeom>
        </p:spPr>
        <p:txBody>
          <a:bodyPr vert="horz" wrap="square"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77" r:id="rId2"/>
    <p:sldLayoutId id="2147483763" r:id="rId3"/>
    <p:sldLayoutId id="2147483765" r:id="rId4"/>
    <p:sldLayoutId id="2147483785" r:id="rId5"/>
    <p:sldLayoutId id="2147483710" r:id="rId6"/>
    <p:sldLayoutId id="2147483750" r:id="rId7"/>
    <p:sldLayoutId id="2147483751" r:id="rId8"/>
    <p:sldLayoutId id="2147483711" r:id="rId9"/>
    <p:sldLayoutId id="2147483783" r:id="rId10"/>
    <p:sldLayoutId id="2147483712" r:id="rId11"/>
    <p:sldLayoutId id="2147483713" r:id="rId12"/>
    <p:sldLayoutId id="2147483714" r:id="rId13"/>
    <p:sldLayoutId id="2147483715" r:id="rId14"/>
    <p:sldLayoutId id="2147483716" r:id="rId15"/>
    <p:sldLayoutId id="2147483727" r:id="rId16"/>
    <p:sldLayoutId id="2147483719" r:id="rId17"/>
    <p:sldLayoutId id="2147483720" r:id="rId18"/>
    <p:sldLayoutId id="2147483721"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ja-JP" altLang="en-US" sz="1100" b="0" baseline="0" dirty="0" smtClean="0">
                <a:solidFill>
                  <a:schemeClr val="bg1"/>
                </a:solidFill>
                <a:latin typeface="Arial" panose="020B0604020202020204" pitchFamily="34" charset="0"/>
                <a:ea typeface="ＭＳ Ｐゴシック" panose="020B0600070205080204" pitchFamily="50" charset="-128"/>
              </a:rPr>
              <a:t>ページ</a:t>
            </a:r>
            <a:r>
              <a:rPr lang="en-GB" sz="1100" b="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0" baseline="0" smtClean="0">
                <a:solidFill>
                  <a:schemeClr val="bg1"/>
                </a:solidFill>
                <a:latin typeface="Arial" panose="020B0604020202020204" pitchFamily="34" charset="0"/>
                <a:ea typeface="ＭＳ Ｐゴシック" panose="020B0600070205080204" pitchFamily="50" charset="-128"/>
              </a:rPr>
              <a:pPr/>
              <a:t>‹#›</a:t>
            </a:fld>
            <a:endParaRPr lang="en-GB" sz="1100" b="0" baseline="0" dirty="0">
              <a:solidFill>
                <a:schemeClr val="bg1"/>
              </a:solidFill>
              <a:latin typeface="Arial" panose="020B0604020202020204" pitchFamily="34" charset="0"/>
              <a:ea typeface="ＭＳ Ｐゴシック" panose="020B0600070205080204" pitchFamily="50" charset="-128"/>
            </a:endParaRPr>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b="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b="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Footer Placeholder 4"/>
          <p:cNvSpPr>
            <a:spLocks noGrp="1"/>
          </p:cNvSpPr>
          <p:nvPr>
            <p:ph type="ftr" sz="quarter" idx="3"/>
          </p:nvPr>
        </p:nvSpPr>
        <p:spPr>
          <a:xfrm>
            <a:off x="2588400" y="6492240"/>
            <a:ext cx="3434400" cy="201168"/>
          </a:xfrm>
          <a:prstGeom prst="rect">
            <a:avLst/>
          </a:prstGeom>
        </p:spPr>
        <p:txBody>
          <a:bodyPr vert="horz"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3" name="TextBox 12"/>
          <p:cNvSpPr txBox="1"/>
          <p:nvPr/>
        </p:nvSpPr>
        <p:spPr>
          <a:xfrm>
            <a:off x="457200" y="6492240"/>
            <a:ext cx="720000" cy="201168"/>
          </a:xfrm>
          <a:prstGeom prst="rect">
            <a:avLst/>
          </a:prstGeom>
          <a:noFill/>
        </p:spPr>
        <p:txBody>
          <a:bodyPr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5" name="Date Placeholder 2"/>
          <p:cNvSpPr>
            <a:spLocks noGrp="1"/>
          </p:cNvSpPr>
          <p:nvPr>
            <p:ph type="dt" sz="half" idx="2"/>
          </p:nvPr>
        </p:nvSpPr>
        <p:spPr>
          <a:xfrm>
            <a:off x="1217792" y="6492240"/>
            <a:ext cx="1188720" cy="201168"/>
          </a:xfrm>
          <a:prstGeom prst="rect">
            <a:avLst/>
          </a:prstGeom>
        </p:spPr>
        <p:txBody>
          <a:bodyPr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779" r:id="rId2"/>
    <p:sldLayoutId id="2147483773" r:id="rId3"/>
    <p:sldLayoutId id="2147483775" r:id="rId4"/>
    <p:sldLayoutId id="2147483787" r:id="rId5"/>
    <p:sldLayoutId id="2147483696" r:id="rId6"/>
    <p:sldLayoutId id="2147483754" r:id="rId7"/>
    <p:sldLayoutId id="2147483755" r:id="rId8"/>
    <p:sldLayoutId id="2147483697" r:id="rId9"/>
    <p:sldLayoutId id="2147483781" r:id="rId10"/>
    <p:sldLayoutId id="2147483698" r:id="rId11"/>
    <p:sldLayoutId id="2147483699" r:id="rId12"/>
    <p:sldLayoutId id="2147483700" r:id="rId13"/>
    <p:sldLayoutId id="2147483701" r:id="rId14"/>
    <p:sldLayoutId id="2147483702" r:id="rId15"/>
    <p:sldLayoutId id="2147483729" r:id="rId16"/>
    <p:sldLayoutId id="2147483705" r:id="rId17"/>
    <p:sldLayoutId id="2147483706" r:id="rId18"/>
    <p:sldLayoutId id="2147483707"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l"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l"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l"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50.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9.png"/><Relationship Id="rId5" Type="http://schemas.openxmlformats.org/officeDocument/2006/relationships/image" Target="../media/image21.e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jaredlander.com/data/housing.csv"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xml"/><Relationship Id="rId4" Type="http://schemas.openxmlformats.org/officeDocument/2006/relationships/image" Target="../media/image90.png"/></Relationships>
</file>

<file path=ppt/slides/_rels/slide7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idx="1"/>
          </p:nvPr>
        </p:nvSpPr>
        <p:spPr>
          <a:xfrm>
            <a:off x="5181988" y="575635"/>
            <a:ext cx="3506400" cy="5210062"/>
          </a:xfrm>
        </p:spPr>
        <p:txBody>
          <a:bodyPr/>
          <a:lstStyle/>
          <a:p>
            <a:r>
              <a:rPr kumimoji="1" lang="en-US" altLang="ja-JP" dirty="0" smtClean="0">
                <a:latin typeface="EYInterstate Light" panose="02000506000000020004" pitchFamily="2" charset="0"/>
              </a:rPr>
              <a:t>Summary material 2017/07 ~</a:t>
            </a:r>
          </a:p>
          <a:p>
            <a:endParaRPr lang="en-US" altLang="ja-JP" dirty="0">
              <a:latin typeface="EYInterstate Light" panose="02000506000000020004" pitchFamily="2" charset="0"/>
            </a:endParaRPr>
          </a:p>
          <a:p>
            <a:endParaRPr kumimoji="1" lang="en-US" altLang="ja-JP" dirty="0" smtClean="0">
              <a:latin typeface="EYInterstate Light" panose="02000506000000020004" pitchFamily="2" charset="0"/>
            </a:endParaRP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13: </a:t>
            </a:r>
            <a:r>
              <a:rPr lang="ja-JP" altLang="en-US" dirty="0" smtClean="0">
                <a:latin typeface="EYInterstate Light" panose="02000506000000020004" pitchFamily="2" charset="0"/>
              </a:rPr>
              <a:t>文字列操作</a:t>
            </a:r>
            <a:endParaRPr lang="en-US" altLang="ja-JP" dirty="0" smtClean="0">
              <a:latin typeface="EYInterstate Light" panose="02000506000000020004" pitchFamily="2" charset="0"/>
            </a:endParaRP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14: </a:t>
            </a:r>
            <a:r>
              <a:rPr kumimoji="1" lang="ja-JP" altLang="en-US" dirty="0" smtClean="0">
                <a:latin typeface="EYInterstate Light" panose="02000506000000020004" pitchFamily="2" charset="0"/>
              </a:rPr>
              <a:t>確率分布</a:t>
            </a:r>
            <a:endParaRPr kumimoji="1" lang="en-US" altLang="ja-JP" dirty="0" smtClean="0">
              <a:latin typeface="EYInterstate Light" panose="02000506000000020004" pitchFamily="2" charset="0"/>
            </a:endParaRP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15: </a:t>
            </a:r>
            <a:r>
              <a:rPr lang="ja-JP" altLang="en-US" dirty="0" smtClean="0">
                <a:latin typeface="EYInterstate Light" panose="02000506000000020004" pitchFamily="2" charset="0"/>
              </a:rPr>
              <a:t>基本統計</a:t>
            </a:r>
            <a:endParaRPr lang="en-US" altLang="ja-JP" dirty="0" smtClean="0">
              <a:latin typeface="EYInterstate Light" panose="02000506000000020004" pitchFamily="2" charset="0"/>
            </a:endParaRP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16: </a:t>
            </a:r>
            <a:r>
              <a:rPr kumimoji="1" lang="ja-JP" altLang="en-US" dirty="0" smtClean="0">
                <a:latin typeface="EYInterstate Light" panose="02000506000000020004" pitchFamily="2" charset="0"/>
              </a:rPr>
              <a:t>線形モデル </a:t>
            </a:r>
            <a:r>
              <a:rPr kumimoji="1" lang="en-US" altLang="ja-JP" dirty="0" smtClean="0">
                <a:latin typeface="EYInterstate Light" panose="02000506000000020004" pitchFamily="2" charset="0"/>
              </a:rPr>
              <a:t>(10/26 ~10/30 )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17: </a:t>
            </a:r>
            <a:r>
              <a:rPr lang="ja-JP" altLang="en-US" dirty="0" smtClean="0">
                <a:latin typeface="EYInterstate Light" panose="02000506000000020004" pitchFamily="2" charset="0"/>
              </a:rPr>
              <a:t>一般化線形モデル </a:t>
            </a:r>
            <a:r>
              <a:rPr lang="en-US" altLang="ja-JP" dirty="0" smtClean="0">
                <a:latin typeface="EYInterstate Light" panose="02000506000000020004" pitchFamily="2" charset="0"/>
              </a:rPr>
              <a:t>(10/31 ~ 11/2)</a:t>
            </a: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18: </a:t>
            </a:r>
            <a:r>
              <a:rPr kumimoji="1" lang="ja-JP" altLang="en-US" dirty="0" smtClean="0">
                <a:latin typeface="EYInterstate Light" panose="02000506000000020004" pitchFamily="2" charset="0"/>
              </a:rPr>
              <a:t>モデル評価 </a:t>
            </a:r>
            <a:r>
              <a:rPr kumimoji="1" lang="en-US" altLang="ja-JP" dirty="0" smtClean="0">
                <a:latin typeface="EYInterstate Light" panose="02000506000000020004" pitchFamily="2" charset="0"/>
              </a:rPr>
              <a:t>(11/2 ~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19: </a:t>
            </a:r>
            <a:r>
              <a:rPr lang="ja-JP" altLang="en-US" dirty="0" smtClean="0">
                <a:latin typeface="EYInterstate Light" panose="02000506000000020004" pitchFamily="2" charset="0"/>
              </a:rPr>
              <a:t>正則化と縮小 </a:t>
            </a:r>
            <a:r>
              <a:rPr lang="en-US" altLang="ja-JP" dirty="0" smtClean="0">
                <a:latin typeface="EYInterstate Light" panose="02000506000000020004" pitchFamily="2" charset="0"/>
              </a:rPr>
              <a:t>(11/13 ~ )</a:t>
            </a:r>
            <a:endParaRPr kumimoji="1" lang="en-US" altLang="ja-JP" dirty="0" smtClean="0">
              <a:latin typeface="EYInterstate Light" panose="02000506000000020004" pitchFamily="2" charset="0"/>
            </a:endParaRPr>
          </a:p>
          <a:p>
            <a:r>
              <a:rPr kumimoji="1" lang="en-US" altLang="ja-JP" dirty="0" smtClean="0">
                <a:latin typeface="EYInterstate Light" panose="02000506000000020004" pitchFamily="2" charset="0"/>
              </a:rPr>
              <a:t> </a:t>
            </a:r>
            <a:endParaRPr kumimoji="1" lang="ja-JP" altLang="en-US" dirty="0">
              <a:latin typeface="EYInterstate Light" panose="02000506000000020004" pitchFamily="2" charset="0"/>
            </a:endParaRPr>
          </a:p>
        </p:txBody>
      </p:sp>
      <p:sp>
        <p:nvSpPr>
          <p:cNvPr id="2" name="タイトル 1"/>
          <p:cNvSpPr>
            <a:spLocks noGrp="1"/>
          </p:cNvSpPr>
          <p:nvPr>
            <p:ph type="ctrTitle" idx="4294967295"/>
          </p:nvPr>
        </p:nvSpPr>
        <p:spPr>
          <a:xfrm>
            <a:off x="2925763" y="2239963"/>
            <a:ext cx="6218237" cy="860425"/>
          </a:xfrm>
        </p:spPr>
        <p:txBody>
          <a:bodyPr/>
          <a:lstStyle/>
          <a:p>
            <a:r>
              <a:rPr kumimoji="1" lang="ja-JP" altLang="en-US" dirty="0" smtClean="0">
                <a:solidFill>
                  <a:schemeClr val="bg1"/>
                </a:solidFill>
              </a:rPr>
              <a:t>みんなの</a:t>
            </a:r>
            <a:r>
              <a:rPr kumimoji="1" lang="en-US" altLang="ja-JP" dirty="0" smtClean="0">
                <a:solidFill>
                  <a:schemeClr val="bg1"/>
                </a:solidFill>
              </a:rPr>
              <a:t>R –</a:t>
            </a:r>
            <a:br>
              <a:rPr kumimoji="1" lang="en-US" altLang="ja-JP" dirty="0" smtClean="0">
                <a:solidFill>
                  <a:schemeClr val="bg1"/>
                </a:solidFill>
              </a:rPr>
            </a:br>
            <a:r>
              <a:rPr lang="en-US" altLang="ja-JP" sz="1600" dirty="0" smtClean="0"/>
              <a:t>Koji Mizumura</a:t>
            </a:r>
            <a:r>
              <a:rPr kumimoji="1" lang="en-US" altLang="ja-JP" dirty="0" smtClean="0">
                <a:solidFill>
                  <a:schemeClr val="bg1"/>
                </a:solidFill>
              </a:rPr>
              <a:t> </a:t>
            </a:r>
            <a:endParaRPr kumimoji="1" lang="ja-JP" altLang="en-US" dirty="0">
              <a:solidFill>
                <a:schemeClr val="bg1"/>
              </a:solidFill>
            </a:endParaRPr>
          </a:p>
        </p:txBody>
      </p:sp>
    </p:spTree>
    <p:extLst>
      <p:ext uri="{BB962C8B-B14F-4D97-AF65-F5344CB8AC3E}">
        <p14:creationId xmlns:p14="http://schemas.microsoft.com/office/powerpoint/2010/main" val="338810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p:sp>
        <p:nvSpPr>
          <p:cNvPr id="3" name="コンテンツ プレースホルダー 2"/>
          <p:cNvSpPr>
            <a:spLocks noGrp="1"/>
          </p:cNvSpPr>
          <p:nvPr>
            <p:ph idx="1"/>
          </p:nvPr>
        </p:nvSpPr>
        <p:spPr/>
        <p:txBody>
          <a:bodyPr/>
          <a:lstStyle/>
          <a:p>
            <a:r>
              <a:rPr lang="en-US" altLang="ja-JP" dirty="0"/>
              <a:t>visualization </a:t>
            </a:r>
            <a:r>
              <a:rPr lang="en-US" altLang="ja-JP" dirty="0" smtClean="0"/>
              <a:t> by </a:t>
            </a:r>
            <a:r>
              <a:rPr lang="en-US" altLang="ja-JP" dirty="0" err="1" smtClean="0"/>
              <a:t>p</a:t>
            </a:r>
            <a:r>
              <a:rPr kumimoji="1" lang="en-US" altLang="ja-JP" dirty="0" err="1" smtClean="0"/>
              <a:t>norm</a:t>
            </a:r>
            <a:r>
              <a:rPr kumimoji="1" lang="en-US" altLang="ja-JP" dirty="0" smtClean="0"/>
              <a:t> function</a:t>
            </a:r>
            <a:endParaRPr kumimoji="1" lang="ja-JP" altLang="en-US" dirty="0"/>
          </a:p>
        </p:txBody>
      </p:sp>
      <p:sp>
        <p:nvSpPr>
          <p:cNvPr id="4" name="正方形/長方形 3"/>
          <p:cNvSpPr/>
          <p:nvPr/>
        </p:nvSpPr>
        <p:spPr>
          <a:xfrm>
            <a:off x="832481" y="1810879"/>
            <a:ext cx="7859712" cy="407557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2C973E"/>
                </a:solidFill>
                <a:latin typeface="EYInterstate Light" panose="02000506000000020004" pitchFamily="2" charset="0"/>
                <a:ea typeface="ＭＳ Ｐゴシック" panose="020B0600070205080204" pitchFamily="50" charset="-128"/>
              </a:rPr>
              <a:t>#pnorm function </a:t>
            </a:r>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visualization</a:t>
            </a:r>
          </a:p>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randNorm</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と</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randDensity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を</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に代入、</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xy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軸を宣言の上、</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geom_line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で線を追加</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labs</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でラベルを追加</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&lt;- ggplot(data.frame(x=randNorm, y=randDensity)) + aes(x=x, y=y) + geom_point() + labs(x="x", y="Density</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calculation of left edge to -1 for shadow space </a:t>
            </a:r>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generation</a:t>
            </a:r>
          </a:p>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影の部分を作成するために一番左から</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-1</a:t>
            </a:r>
            <a:r>
              <a:rPr kumimoji="1" lang="ja-JP" altLang="en-US" sz="1200" dirty="0" err="1" smtClean="0">
                <a:solidFill>
                  <a:srgbClr val="2C973E"/>
                </a:solidFill>
                <a:latin typeface="EYInterstate Light" panose="02000506000000020004" pitchFamily="2" charset="0"/>
                <a:ea typeface="ＭＳ Ｐゴシック" panose="020B0600070205080204" pitchFamily="50" charset="-128"/>
              </a:rPr>
              <a:t>まで</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連続した値を計算</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neg1Seq &lt;- seq(from=min(randNorm), to=-1, by=.1</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a:t>
            </a:r>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x-axis </a:t>
            </a:r>
            <a:r>
              <a:rPr kumimoji="1" lang="pt-BR" altLang="ja-JP" sz="1200" dirty="0">
                <a:solidFill>
                  <a:srgbClr val="2C973E"/>
                </a:solidFill>
                <a:latin typeface="EYInterstate Light" panose="02000506000000020004" pitchFamily="2" charset="0"/>
                <a:ea typeface="ＭＳ Ｐゴシック" panose="020B0600070205080204" pitchFamily="50" charset="-128"/>
              </a:rPr>
              <a:t>by data.frame / calcultion of y values based on </a:t>
            </a:r>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x-axis</a:t>
            </a:r>
          </a:p>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x</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値の連続値を</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で作成し、</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x</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軸の値に基づいた</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軸の分布値を計算</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lessThanNeg1 &lt;- data.frame(x=neg1Seq,y=dnorm(neg1Seq</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head (lessThanNeg1</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 x            y</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1 -3.763937 0.0003346080</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2 -3.663937 0.0004850991</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3 -3.563937 0.0006962766</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4 -3.463937 0.0009894416</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5 -3.363937 0.0013920525</a:t>
            </a:r>
          </a:p>
          <a:p>
            <a:r>
              <a:rPr kumimoji="1" lang="es-ES" altLang="ja-JP" sz="1200" dirty="0">
                <a:solidFill>
                  <a:schemeClr val="bg1"/>
                </a:solidFill>
                <a:latin typeface="EYInterstate Light" panose="02000506000000020004" pitchFamily="2" charset="0"/>
                <a:ea typeface="ＭＳ Ｐゴシック" panose="020B0600070205080204" pitchFamily="50" charset="-128"/>
              </a:rPr>
              <a:t>6 -3.263937 0.0019390012</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562186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Visualization by </a:t>
            </a:r>
            <a:r>
              <a:rPr lang="en-US" altLang="ja-JP" dirty="0" err="1" smtClean="0"/>
              <a:t>pnorm</a:t>
            </a:r>
            <a:r>
              <a:rPr lang="en-US" altLang="ja-JP" dirty="0" smtClean="0"/>
              <a:t> function</a:t>
            </a:r>
            <a:endParaRPr kumimoji="1" lang="ja-JP" altLang="en-US" dirty="0"/>
          </a:p>
        </p:txBody>
      </p:sp>
      <p:sp>
        <p:nvSpPr>
          <p:cNvPr id="4" name="正方形/長方形 3"/>
          <p:cNvSpPr/>
          <p:nvPr/>
        </p:nvSpPr>
        <p:spPr>
          <a:xfrm>
            <a:off x="832481" y="1810879"/>
            <a:ext cx="7859712" cy="407557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高さ</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0</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の一番左と一番右のエンドポイントを連結</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lessThanNeg1 </a:t>
            </a:r>
            <a:r>
              <a:rPr kumimoji="1" lang="pt-BR" altLang="ja-JP" sz="1200" dirty="0">
                <a:solidFill>
                  <a:schemeClr val="bg1"/>
                </a:solidFill>
                <a:latin typeface="EYInterstate Light" panose="02000506000000020004" pitchFamily="2" charset="0"/>
                <a:ea typeface="ＭＳ Ｐゴシック" panose="020B0600070205080204" pitchFamily="50" charset="-128"/>
              </a:rPr>
              <a:t>&lt;- rbind(c(min(randNorm), 0),lessThanNeg1,c(max(lessThanNeg1$x),0))</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B050"/>
                </a:solidFill>
                <a:latin typeface="EYInterstate Light" panose="02000506000000020004" pitchFamily="2" charset="0"/>
                <a:ea typeface="ＭＳ Ｐゴシック" panose="020B0600070205080204" pitchFamily="50" charset="-128"/>
              </a:rPr>
              <a:t>#</a:t>
            </a:r>
            <a:r>
              <a:rPr kumimoji="1" lang="ja-JP" altLang="en-US" sz="1200" dirty="0">
                <a:solidFill>
                  <a:srgbClr val="00B050"/>
                </a:solidFill>
                <a:latin typeface="EYInterstate Light" panose="02000506000000020004" pitchFamily="2" charset="0"/>
                <a:ea typeface="ＭＳ Ｐゴシック" panose="020B0600070205080204" pitchFamily="50" charset="-128"/>
              </a:rPr>
              <a:t>ポリゴンで影を作成</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p </a:t>
            </a:r>
            <a:r>
              <a:rPr kumimoji="1" lang="pt-BR" altLang="ja-JP" sz="1200" dirty="0">
                <a:solidFill>
                  <a:schemeClr val="bg1"/>
                </a:solidFill>
                <a:latin typeface="EYInterstate Light" panose="02000506000000020004" pitchFamily="2" charset="0"/>
                <a:ea typeface="ＭＳ Ｐゴシック" panose="020B0600070205080204" pitchFamily="50" charset="-128"/>
              </a:rPr>
              <a:t>+ geom_polygon(data=lessThanNeg1,aes(x=x,y=y</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から</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err="1" smtClean="0">
                <a:solidFill>
                  <a:srgbClr val="00B050"/>
                </a:solidFill>
                <a:latin typeface="EYInterstate Light" panose="02000506000000020004" pitchFamily="2" charset="0"/>
                <a:ea typeface="ＭＳ Ｐゴシック" panose="020B0600070205080204" pitchFamily="50" charset="-128"/>
              </a:rPr>
              <a:t>までの</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似た連続値を作成</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neg1Pos1Seq</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seq</a:t>
            </a:r>
            <a:r>
              <a:rPr kumimoji="1" lang="en-US" altLang="ja-JP" sz="1200" dirty="0">
                <a:solidFill>
                  <a:schemeClr val="bg1"/>
                </a:solidFill>
                <a:latin typeface="EYInterstate Light" panose="02000506000000020004" pitchFamily="2" charset="0"/>
                <a:ea typeface="ＭＳ Ｐゴシック" panose="020B0600070205080204" pitchFamily="50" charset="-128"/>
              </a:rPr>
              <a:t>(from=-1, to=1, by=.1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B050"/>
                </a:solidFill>
                <a:latin typeface="EYInterstate Light" panose="02000506000000020004" pitchFamily="2" charset="0"/>
                <a:ea typeface="ＭＳ Ｐゴシック" panose="020B0600070205080204" pitchFamily="50" charset="-128"/>
              </a:rPr>
              <a:t># x value by data frame and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calucation</a:t>
            </a:r>
            <a:r>
              <a:rPr kumimoji="1" lang="en-US" altLang="ja-JP" sz="1200" dirty="0">
                <a:solidFill>
                  <a:srgbClr val="00B050"/>
                </a:solidFill>
                <a:latin typeface="EYInterstate Light" panose="02000506000000020004" pitchFamily="2" charset="0"/>
                <a:ea typeface="ＭＳ Ｐゴシック" panose="020B0600070205080204" pitchFamily="50" charset="-128"/>
              </a:rPr>
              <a:t> of y value density</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軸の連続値を</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で作成し、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軸の値に基づいた</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軸の分布値を計算</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neg1To1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neg1Pos1Seq,y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dnorm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neg1Pos1Seq</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B050"/>
                </a:solidFill>
                <a:latin typeface="EYInterstate Light" panose="02000506000000020004" pitchFamily="2" charset="0"/>
                <a:ea typeface="ＭＳ Ｐゴシック" panose="020B0600070205080204" pitchFamily="50" charset="-128"/>
              </a:rPr>
              <a:t># consolidation of left-edge and right-edge end point at height of 0 </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高さ</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0</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の一番左と右のエンドポイントを連結</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neg1To1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rbind</a:t>
            </a:r>
            <a:r>
              <a:rPr kumimoji="1" lang="en-US" altLang="ja-JP" sz="1200" dirty="0">
                <a:solidFill>
                  <a:schemeClr val="bg1"/>
                </a:solidFill>
                <a:latin typeface="EYInterstate Light" panose="02000506000000020004" pitchFamily="2" charset="0"/>
                <a:ea typeface="ＭＳ Ｐゴシック" panose="020B0600070205080204" pitchFamily="50" charset="-128"/>
              </a:rPr>
              <a:t>(c(min(</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neg1To1$x</a:t>
            </a:r>
            <a:r>
              <a:rPr kumimoji="1" lang="en-US" altLang="ja-JP" sz="1200" dirty="0">
                <a:solidFill>
                  <a:schemeClr val="bg1"/>
                </a:solidFill>
                <a:latin typeface="EYInterstate Light" panose="02000506000000020004" pitchFamily="2" charset="0"/>
                <a:ea typeface="ＭＳ Ｐゴシック" panose="020B0600070205080204" pitchFamily="50" charset="-128"/>
              </a:rPr>
              <a:t>), 0),</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neg1To1,c</a:t>
            </a:r>
            <a:r>
              <a:rPr kumimoji="1" lang="en-US" altLang="ja-JP" sz="1200" dirty="0">
                <a:solidFill>
                  <a:schemeClr val="bg1"/>
                </a:solidFill>
                <a:latin typeface="EYInterstate Light" panose="02000506000000020004" pitchFamily="2" charset="0"/>
                <a:ea typeface="ＭＳ Ｐゴシック" panose="020B0600070205080204" pitchFamily="50" charset="-128"/>
              </a:rPr>
              <a:t>(max(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neg1To1$x</a:t>
            </a:r>
            <a:r>
              <a:rPr kumimoji="1" lang="en-US" altLang="ja-JP" sz="1200" dirty="0">
                <a:solidFill>
                  <a:schemeClr val="bg1"/>
                </a:solidFill>
                <a:latin typeface="EYInterstate Light" panose="02000506000000020004" pitchFamily="2" charset="0"/>
                <a:ea typeface="ＭＳ Ｐゴシック" panose="020B0600070205080204" pitchFamily="50" charset="-128"/>
              </a:rPr>
              <a:t>),0))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p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geom_polygon</a:t>
            </a:r>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neg1To1,aes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x,y</a:t>
            </a:r>
            <a:r>
              <a:rPr kumimoji="1" lang="en-US" altLang="ja-JP" sz="1200" dirty="0">
                <a:solidFill>
                  <a:schemeClr val="bg1"/>
                </a:solidFill>
                <a:latin typeface="EYInterstate Light" panose="02000506000000020004" pitchFamily="2" charset="0"/>
                <a:ea typeface="ＭＳ Ｐゴシック" panose="020B0600070205080204" pitchFamily="50" charset="-128"/>
              </a:rPr>
              <a:t>=y))</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997576" y="2439003"/>
            <a:ext cx="2317751" cy="1361290"/>
          </a:xfrm>
          <a:prstGeom prst="rect">
            <a:avLst/>
          </a:prstGeom>
        </p:spPr>
      </p:pic>
      <p:pic>
        <p:nvPicPr>
          <p:cNvPr id="7" name="図 6"/>
          <p:cNvPicPr>
            <a:picLocks noChangeAspect="1"/>
          </p:cNvPicPr>
          <p:nvPr/>
        </p:nvPicPr>
        <p:blipFill>
          <a:blip r:embed="rId3"/>
          <a:stretch>
            <a:fillRect/>
          </a:stretch>
        </p:blipFill>
        <p:spPr>
          <a:xfrm>
            <a:off x="5997576" y="4376999"/>
            <a:ext cx="2317751" cy="1361290"/>
          </a:xfrm>
          <a:prstGeom prst="rect">
            <a:avLst/>
          </a:prstGeom>
        </p:spPr>
      </p:pic>
    </p:spTree>
    <p:extLst>
      <p:ext uri="{BB962C8B-B14F-4D97-AF65-F5344CB8AC3E}">
        <p14:creationId xmlns:p14="http://schemas.microsoft.com/office/powerpoint/2010/main" val="1663905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14.1 </a:t>
            </a:r>
            <a:r>
              <a:rPr lang="ja-JP" altLang="en-US" dirty="0"/>
              <a:t>正規分布</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Visualization of cumulative density function</a:t>
            </a:r>
            <a:endParaRPr kumimoji="1" lang="ja-JP" altLang="en-US" dirty="0"/>
          </a:p>
        </p:txBody>
      </p:sp>
      <p:sp>
        <p:nvSpPr>
          <p:cNvPr id="4" name="正方形/長方形 3"/>
          <p:cNvSpPr/>
          <p:nvPr/>
        </p:nvSpPr>
        <p:spPr>
          <a:xfrm>
            <a:off x="832481" y="1810880"/>
            <a:ext cx="7859712" cy="90374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B050"/>
                </a:solidFill>
                <a:latin typeface="EYInterstate Light" panose="02000506000000020004" pitchFamily="2" charset="0"/>
                <a:ea typeface="ＭＳ Ｐゴシック" panose="020B0600070205080204" pitchFamily="50" charset="-128"/>
              </a:rPr>
              <a:t># cummulative density function</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randProb &lt;- pnorm(randNorm)</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ggplot (data.frame(x=randNorm, y=randProb)) +aes(x=x, y=y) + </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geom_point() + labs (x="Random Normal Variables", y="Probability")</a:t>
            </a:r>
          </a:p>
        </p:txBody>
      </p:sp>
      <p:pic>
        <p:nvPicPr>
          <p:cNvPr id="5" name="図 4"/>
          <p:cNvPicPr>
            <a:picLocks noChangeAspect="1"/>
          </p:cNvPicPr>
          <p:nvPr/>
        </p:nvPicPr>
        <p:blipFill>
          <a:blip r:embed="rId2"/>
          <a:stretch>
            <a:fillRect/>
          </a:stretch>
        </p:blipFill>
        <p:spPr>
          <a:xfrm>
            <a:off x="3579983" y="2968051"/>
            <a:ext cx="4944582" cy="2904111"/>
          </a:xfrm>
          <a:prstGeom prst="rect">
            <a:avLst/>
          </a:prstGeom>
        </p:spPr>
      </p:pic>
    </p:spTree>
    <p:extLst>
      <p:ext uri="{BB962C8B-B14F-4D97-AF65-F5344CB8AC3E}">
        <p14:creationId xmlns:p14="http://schemas.microsoft.com/office/powerpoint/2010/main" val="863101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14.2 </a:t>
            </a:r>
            <a:r>
              <a:rPr kumimoji="1" lang="ja-JP" altLang="en-US" dirty="0" smtClean="0"/>
              <a:t>確率分布 </a:t>
            </a:r>
            <a:r>
              <a:rPr kumimoji="1" lang="en-US" altLang="ja-JP" dirty="0" smtClean="0"/>
              <a:t>- </a:t>
            </a:r>
            <a:r>
              <a:rPr kumimoji="1" lang="ja-JP" altLang="en-US" dirty="0" smtClean="0"/>
              <a:t>二項分布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Binary Distribution</a:t>
                </a:r>
              </a:p>
              <a:p>
                <a:pPr lvl="1"/>
                <a14:m>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𝑛</m:t>
                              </m:r>
                            </m:e>
                          </m:mr>
                          <m:mr>
                            <m:e>
                              <m:r>
                                <a:rPr kumimoji="1" lang="en-US" altLang="ja-JP" b="0" i="1" smtClean="0">
                                  <a:latin typeface="Cambria Math" panose="02040503050406030204" pitchFamily="18" charset="0"/>
                                </a:rPr>
                                <m:t>𝑥</m:t>
                              </m:r>
                            </m:e>
                          </m:mr>
                        </m:m>
                      </m:e>
                    </m:d>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𝑝</m:t>
                        </m:r>
                      </m:e>
                      <m:sup>
                        <m:r>
                          <a:rPr kumimoji="1" lang="en-US" altLang="ja-JP" b="0" i="1" smtClean="0">
                            <a:latin typeface="Cambria Math" panose="02040503050406030204" pitchFamily="18" charset="0"/>
                          </a:rPr>
                          <m:t>𝑥</m:t>
                        </m:r>
                      </m:sup>
                    </m:sSup>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𝑤h𝑒𝑟𝑒</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𝑛</m:t>
                              </m:r>
                            </m:e>
                          </m:mr>
                          <m:mr>
                            <m:e>
                              <m:r>
                                <a:rPr kumimoji="1" lang="en-US" altLang="ja-JP" b="0" i="1" smtClean="0">
                                  <a:latin typeface="Cambria Math" panose="02040503050406030204" pitchFamily="18" charset="0"/>
                                </a:rPr>
                                <m:t>𝑥</m:t>
                              </m:r>
                            </m:e>
                          </m:mr>
                        </m:m>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en>
                    </m:f>
                  </m:oMath>
                </a14:m>
                <a:endParaRPr kumimoji="1" lang="en-US" altLang="ja-JP" dirty="0" smtClean="0"/>
              </a:p>
              <a:p>
                <a:pPr lvl="1"/>
                <a:r>
                  <a:rPr lang="ja-JP" altLang="en-US" dirty="0" smtClean="0"/>
                  <a:t>平均は</a:t>
                </a:r>
                <a:r>
                  <a:rPr lang="en-US" altLang="ja-JP" dirty="0" smtClean="0"/>
                  <a:t>np, </a:t>
                </a:r>
                <a:r>
                  <a:rPr lang="ja-JP" altLang="en-US" dirty="0" smtClean="0"/>
                  <a:t>分散は</a:t>
                </a:r>
                <a:r>
                  <a:rPr lang="en-US" altLang="ja-JP" dirty="0" smtClean="0"/>
                  <a:t>np (1-p)</a:t>
                </a:r>
                <a:r>
                  <a:rPr lang="ja-JP" altLang="en-US" dirty="0" smtClean="0"/>
                  <a:t>で表され、</a:t>
                </a:r>
                <a:r>
                  <a:rPr lang="en-US" altLang="ja-JP" dirty="0" smtClean="0"/>
                  <a:t>n=1</a:t>
                </a:r>
                <a:r>
                  <a:rPr lang="ja-JP" altLang="en-US" dirty="0" smtClean="0"/>
                  <a:t>のときベルヌーイ分布</a:t>
                </a:r>
                <a:endParaRPr lang="en-US" altLang="ja-JP" dirty="0" smtClean="0"/>
              </a:p>
              <a:p>
                <a:pPr lvl="1"/>
                <a:r>
                  <a:rPr kumimoji="1" lang="en-US" altLang="ja-JP" dirty="0" smtClean="0"/>
                  <a:t>2</a:t>
                </a:r>
                <a:r>
                  <a:rPr kumimoji="1" lang="ja-JP" altLang="en-US" dirty="0" smtClean="0"/>
                  <a:t>項分布からの乱数の発生は、繰り返した独立した施行のうちの成功した回数を生成する</a:t>
                </a:r>
                <a:endParaRPr kumimoji="1" lang="en-US" altLang="ja-JP" dirty="0" smtClean="0"/>
              </a:p>
              <a:p>
                <a:pPr lvl="1"/>
                <a:r>
                  <a:rPr lang="en-US" altLang="ja-JP" dirty="0" err="1" smtClean="0"/>
                  <a:t>rbiom</a:t>
                </a:r>
                <a:r>
                  <a:rPr lang="ja-JP" altLang="en-US" dirty="0" smtClean="0"/>
                  <a:t>関数で、</a:t>
                </a:r>
                <a:r>
                  <a:rPr lang="en-US" altLang="ja-JP" dirty="0" smtClean="0"/>
                  <a:t>n=1(1</a:t>
                </a:r>
                <a:r>
                  <a:rPr lang="ja-JP" altLang="en-US" dirty="0" smtClean="0"/>
                  <a:t>度の施行</a:t>
                </a:r>
                <a:r>
                  <a:rPr lang="en-US" altLang="ja-JP" dirty="0" smtClean="0"/>
                  <a:t>)</a:t>
                </a:r>
                <a:r>
                  <a:rPr lang="ja-JP" altLang="en-US" dirty="0" err="1" smtClean="0"/>
                  <a:t>、</a:t>
                </a:r>
                <a:r>
                  <a:rPr lang="en-US" altLang="ja-JP" dirty="0" smtClean="0"/>
                  <a:t>size=10(10</a:t>
                </a:r>
                <a:r>
                  <a:rPr lang="ja-JP" altLang="en-US" dirty="0" smtClean="0"/>
                  <a:t>回の施行サイズ</a:t>
                </a:r>
                <a:r>
                  <a:rPr lang="en-US" altLang="ja-JP" dirty="0" smtClean="0"/>
                  <a:t>)</a:t>
                </a:r>
                <a:r>
                  <a:rPr lang="ja-JP" altLang="en-US" dirty="0" err="1" smtClean="0"/>
                  <a:t>、</a:t>
                </a:r>
                <a:r>
                  <a:rPr lang="en-US" altLang="ja-JP" dirty="0" err="1" smtClean="0"/>
                  <a:t>prob</a:t>
                </a:r>
                <a:r>
                  <a:rPr lang="en-US" altLang="ja-JP" dirty="0" smtClean="0"/>
                  <a:t>=0.4(</a:t>
                </a:r>
                <a:r>
                  <a:rPr lang="ja-JP" altLang="en-US" dirty="0" smtClean="0"/>
                  <a:t>成功確率</a:t>
                </a:r>
                <a:r>
                  <a:rPr lang="en-US" altLang="ja-JP" dirty="0" smtClean="0"/>
                  <a:t>0.4)</a:t>
                </a:r>
                <a:r>
                  <a:rPr lang="ja-JP" altLang="en-US" dirty="0" smtClean="0"/>
                  <a:t>で実行</a:t>
                </a:r>
                <a:endParaRPr lang="en-US" altLang="ja-JP" dirty="0" smtClean="0"/>
              </a:p>
              <a:p>
                <a:pPr lvl="1"/>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167"/>
                </a:stretch>
              </a:blipFill>
            </p:spPr>
            <p:txBody>
              <a:bodyPr/>
              <a:lstStyle/>
              <a:p>
                <a:r>
                  <a:rPr lang="ja-JP" altLang="en-US">
                    <a:noFill/>
                  </a:rPr>
                  <a:t> </a:t>
                </a:r>
              </a:p>
            </p:txBody>
          </p:sp>
        </mc:Fallback>
      </mc:AlternateContent>
      <p:sp>
        <p:nvSpPr>
          <p:cNvPr id="4" name="正方形/長方形 3"/>
          <p:cNvSpPr/>
          <p:nvPr/>
        </p:nvSpPr>
        <p:spPr>
          <a:xfrm>
            <a:off x="832481" y="3182478"/>
            <a:ext cx="7859712" cy="294209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pt-BR" altLang="ja-JP" sz="1200" dirty="0">
                <a:solidFill>
                  <a:schemeClr val="bg1"/>
                </a:solidFill>
                <a:latin typeface="EYInterstate Light" panose="02000506000000020004" pitchFamily="2" charset="0"/>
                <a:ea typeface="ＭＳ Ｐゴシック" panose="020B0600070205080204" pitchFamily="50" charset="-128"/>
              </a:rPr>
              <a:t>rbinom(n=1, size=10, prob=0.4)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rbinom(n=5, size=10, prob=0.4)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3 4 5 7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6</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B050"/>
                </a:solidFill>
                <a:latin typeface="EYInterstate Light" panose="02000506000000020004" pitchFamily="2" charset="0"/>
                <a:ea typeface="ＭＳ Ｐゴシック" panose="020B0600070205080204" pitchFamily="50" charset="-128"/>
              </a:rPr>
              <a:t>#bernoulli distribution</a:t>
            </a:r>
          </a:p>
          <a:p>
            <a:r>
              <a:rPr kumimoji="1" lang="pt-BR" altLang="ja-JP" sz="1200" dirty="0">
                <a:solidFill>
                  <a:srgbClr val="00B050"/>
                </a:solidFill>
                <a:latin typeface="EYInterstate Light" panose="02000506000000020004" pitchFamily="2" charset="0"/>
                <a:ea typeface="ＭＳ Ｐゴシック" panose="020B0600070205080204" pitchFamily="50" charset="-128"/>
              </a:rPr>
              <a:t>#</a:t>
            </a:r>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Size = 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のときベルヌーイ試行となる</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rbinom(n=5, size=1, prob=0.4)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 1 0 0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B050"/>
                </a:solidFill>
                <a:latin typeface="EYInterstate Light" panose="02000506000000020004" pitchFamily="2" charset="0"/>
                <a:ea typeface="ＭＳ Ｐゴシック" panose="020B0600070205080204" pitchFamily="50" charset="-128"/>
              </a:rPr>
              <a:t>#visualization of binary distribution</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bnomData &lt;- data.frame(Success = rbinom(n=10000, size=10,prob=0.3</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ggplot(bnomData, aes(x=Success)) + geom_histogram(binwidth = 1)</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3"/>
          <a:stretch>
            <a:fillRect/>
          </a:stretch>
        </p:blipFill>
        <p:spPr>
          <a:xfrm>
            <a:off x="5080000" y="3276406"/>
            <a:ext cx="3416628" cy="2334586"/>
          </a:xfrm>
          <a:prstGeom prst="rect">
            <a:avLst/>
          </a:prstGeom>
        </p:spPr>
      </p:pic>
    </p:spTree>
    <p:extLst>
      <p:ext uri="{BB962C8B-B14F-4D97-AF65-F5344CB8AC3E}">
        <p14:creationId xmlns:p14="http://schemas.microsoft.com/office/powerpoint/2010/main" val="2565830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14.2 </a:t>
            </a:r>
            <a:r>
              <a:rPr kumimoji="1" lang="ja-JP" altLang="en-US" dirty="0" smtClean="0"/>
              <a:t>確率分布 </a:t>
            </a:r>
            <a:r>
              <a:rPr kumimoji="1" lang="en-US" altLang="ja-JP" dirty="0" smtClean="0"/>
              <a:t>– </a:t>
            </a:r>
            <a:r>
              <a:rPr kumimoji="1" lang="ja-JP" altLang="en-US" dirty="0" smtClean="0"/>
              <a:t>二項分布</a:t>
            </a:r>
            <a:endParaRPr kumimoji="1" lang="ja-JP" altLang="en-US" dirty="0"/>
          </a:p>
        </p:txBody>
      </p:sp>
      <p:sp>
        <p:nvSpPr>
          <p:cNvPr id="4" name="正方形/長方形 3"/>
          <p:cNvSpPr/>
          <p:nvPr/>
        </p:nvSpPr>
        <p:spPr>
          <a:xfrm>
            <a:off x="832481" y="1275855"/>
            <a:ext cx="7859712" cy="48487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で成功例を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万行ランダム生成</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万行すべての</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size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5</a:t>
            </a: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pt-BR" altLang="ja-JP" sz="1200" dirty="0">
                <a:solidFill>
                  <a:schemeClr val="bg1"/>
                </a:solidFill>
                <a:latin typeface="EYInterstate Light" panose="02000506000000020004" pitchFamily="2" charset="0"/>
                <a:ea typeface="ＭＳ Ｐゴシック" panose="020B0600070205080204" pitchFamily="50" charset="-128"/>
              </a:rPr>
              <a:t>binom5&lt;- data.frame(Successes = rbinom (n=10000,size=5,prob=0.3), size=5)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dim(binom5)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10000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2</a:t>
            </a: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&gt; </a:t>
            </a:r>
            <a:r>
              <a:rPr kumimoji="1" lang="pt-BR" altLang="ja-JP" sz="1200" dirty="0">
                <a:solidFill>
                  <a:srgbClr val="00B050"/>
                </a:solidFill>
                <a:latin typeface="EYInterstate Light" panose="02000506000000020004" pitchFamily="2" charset="0"/>
                <a:ea typeface="ＭＳ Ｐゴシック" panose="020B0600070205080204" pitchFamily="50" charset="-128"/>
              </a:rPr>
              <a:t>head(binom5)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Successes size</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1         2    5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2         1    5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3         3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5..</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binom10&lt;-data.frame(Successes = rbinom(n=10000,size=10,prob=0.3), Size=10)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dim(binom10)</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全てのデータを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err="1" smtClean="0">
                <a:solidFill>
                  <a:srgbClr val="00B050"/>
                </a:solidFill>
                <a:latin typeface="EYInterstate Light" panose="02000506000000020004" pitchFamily="2" charset="0"/>
                <a:ea typeface="ＭＳ Ｐゴシック" panose="020B0600070205080204" pitchFamily="50" charset="-128"/>
              </a:rPr>
              <a:t>つの</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データフレームに統合</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binom100&lt;-data.frame(Successes = rbinom(n=10000,size=100,prob=0.3), Size=10</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binom1000&lt;-data.frame(Successes = rbinom(n=10000,size=1000,prob=0.3), Size=10</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binomAll &lt;- rbind(binom5,binom10,binom100,binom1000</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dim(binomAll</a:t>
            </a:r>
            <a:r>
              <a:rPr kumimoji="1" lang="pt-BR" altLang="ja-JP" sz="1200" dirty="0">
                <a:solidFill>
                  <a:srgbClr val="0070C0"/>
                </a:solidFill>
                <a:latin typeface="EYInterstate Light" panose="02000506000000020004" pitchFamily="2" charset="0"/>
                <a:ea typeface="ＭＳ Ｐゴシック" panose="020B0600070205080204" pitchFamily="50" charset="-128"/>
              </a:rPr>
              <a: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40000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2</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plot </a:t>
            </a:r>
          </a:p>
          <a:p>
            <a:r>
              <a:rPr kumimoji="1" lang="pt-BR"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プロットの作成 </a:t>
            </a:r>
            <a:r>
              <a:rPr kumimoji="1" lang="en-US" altLang="ja-JP" sz="1200" dirty="0">
                <a:solidFill>
                  <a:srgbClr val="2C973E"/>
                </a:solidFill>
                <a:latin typeface="EYInterstate Light" panose="02000506000000020004" pitchFamily="2" charset="0"/>
                <a:ea typeface="ＭＳ Ｐゴシック" panose="020B0600070205080204" pitchFamily="50" charset="-128"/>
              </a:rPr>
              <a:t>/ x</a:t>
            </a:r>
            <a:r>
              <a:rPr kumimoji="1" lang="ja-JP" altLang="en-US" sz="1200" dirty="0">
                <a:solidFill>
                  <a:srgbClr val="2C973E"/>
                </a:solidFill>
                <a:latin typeface="EYInterstate Light" panose="02000506000000020004" pitchFamily="2" charset="0"/>
                <a:ea typeface="ＭＳ Ｐゴシック" panose="020B0600070205080204" pitchFamily="50" charset="-128"/>
              </a:rPr>
              <a:t>軸のみ指定したヒストグラム </a:t>
            </a:r>
            <a:r>
              <a:rPr kumimoji="1" lang="en-US" altLang="ja-JP" sz="1200" dirty="0">
                <a:solidFill>
                  <a:srgbClr val="2C973E"/>
                </a:solidFill>
                <a:latin typeface="EYInterstate Light" panose="02000506000000020004" pitchFamily="2" charset="0"/>
                <a:ea typeface="ＭＳ Ｐゴシック" panose="020B0600070205080204" pitchFamily="50" charset="-128"/>
              </a:rPr>
              <a:t>/ size(5,10,100,1000)</a:t>
            </a:r>
            <a:r>
              <a:rPr kumimoji="1" lang="ja-JP" altLang="en-US" sz="1200" dirty="0">
                <a:solidFill>
                  <a:srgbClr val="2C973E"/>
                </a:solidFill>
                <a:latin typeface="EYInterstate Light" panose="02000506000000020004" pitchFamily="2" charset="0"/>
                <a:ea typeface="ＭＳ Ｐゴシック" panose="020B0600070205080204" pitchFamily="50" charset="-128"/>
              </a:rPr>
              <a:t>ごとにグラフを分割</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b="1" dirty="0" smtClean="0">
                <a:solidFill>
                  <a:schemeClr val="bg1"/>
                </a:solidFill>
                <a:latin typeface="EYInterstate Light" panose="02000506000000020004" pitchFamily="2" charset="0"/>
                <a:ea typeface="ＭＳ Ｐゴシック" panose="020B0600070205080204" pitchFamily="50" charset="-128"/>
              </a:rPr>
              <a:t>ggplot(binomAll, aes(x=Successes)) + geom_histogram()+</a:t>
            </a:r>
          </a:p>
          <a:p>
            <a:r>
              <a:rPr kumimoji="1" lang="pt-BR" altLang="ja-JP" sz="1200" b="1" dirty="0" smtClean="0">
                <a:solidFill>
                  <a:schemeClr val="bg1"/>
                </a:solidFill>
                <a:latin typeface="EYInterstate Light" panose="02000506000000020004" pitchFamily="2" charset="0"/>
                <a:ea typeface="ＭＳ Ｐゴシック" panose="020B0600070205080204" pitchFamily="50" charset="-128"/>
              </a:rPr>
              <a:t>  facet_wrap(~Size, scales="free")</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p:txBody>
      </p:sp>
      <p:pic>
        <p:nvPicPr>
          <p:cNvPr id="3" name="図 2"/>
          <p:cNvPicPr>
            <a:picLocks noChangeAspect="1"/>
          </p:cNvPicPr>
          <p:nvPr/>
        </p:nvPicPr>
        <p:blipFill>
          <a:blip r:embed="rId2"/>
          <a:stretch>
            <a:fillRect/>
          </a:stretch>
        </p:blipFill>
        <p:spPr>
          <a:xfrm>
            <a:off x="5835004" y="1961214"/>
            <a:ext cx="2857189" cy="1948581"/>
          </a:xfrm>
          <a:prstGeom prst="rect">
            <a:avLst/>
          </a:prstGeom>
        </p:spPr>
      </p:pic>
    </p:spTree>
    <p:extLst>
      <p:ext uri="{BB962C8B-B14F-4D97-AF65-F5344CB8AC3E}">
        <p14:creationId xmlns:p14="http://schemas.microsoft.com/office/powerpoint/2010/main" val="680590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14.2 </a:t>
            </a:r>
            <a:r>
              <a:rPr lang="ja-JP" altLang="en-US" dirty="0"/>
              <a:t>確率分布 </a:t>
            </a:r>
            <a:r>
              <a:rPr lang="en-US" altLang="ja-JP" dirty="0"/>
              <a:t>– </a:t>
            </a:r>
            <a:r>
              <a:rPr lang="ja-JP" altLang="en-US" dirty="0"/>
              <a:t>二項分布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累積分布関数</a:t>
                </a:r>
                <a:endParaRPr lang="en-US" altLang="ja-JP" dirty="0" smtClean="0"/>
              </a:p>
              <a:p>
                <a:pPr lvl="1"/>
                <a14:m>
                  <m:oMath xmlns:m="http://schemas.openxmlformats.org/officeDocument/2006/math">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 </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𝑎</m:t>
                        </m:r>
                      </m:sup>
                      <m:e>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𝑛</m:t>
                                  </m:r>
                                </m:e>
                              </m:mr>
                              <m:mr>
                                <m:e>
                                  <m:r>
                                    <a:rPr kumimoji="1" lang="en-US" altLang="ja-JP" b="0" i="1" smtClean="0">
                                      <a:latin typeface="Cambria Math" panose="02040503050406030204" pitchFamily="18" charset="0"/>
                                    </a:rPr>
                                    <m:t>𝑖</m:t>
                                  </m:r>
                                </m:e>
                              </m:mr>
                            </m:m>
                          </m:e>
                        </m:d>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𝑝</m:t>
                            </m:r>
                          </m:e>
                          <m:sup>
                            <m:r>
                              <a:rPr lang="en-US" altLang="ja-JP" b="0" i="1" smtClean="0">
                                <a:latin typeface="Cambria Math" panose="02040503050406030204" pitchFamily="18" charset="0"/>
                              </a:rPr>
                              <m:t>𝑖</m:t>
                            </m:r>
                          </m:sup>
                        </m:sSup>
                        <m:sSup>
                          <m:sSupPr>
                            <m:ctrlPr>
                              <a:rPr lang="en-US" altLang="ja-JP" i="1">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en-US" altLang="ja-JP" b="0" i="1" smtClean="0">
                                    <a:latin typeface="Cambria Math" panose="02040503050406030204" pitchFamily="18" charset="0"/>
                                  </a:rPr>
                                  <m:t>𝑝</m:t>
                                </m:r>
                              </m:e>
                            </m:d>
                          </m:e>
                          <m:sup>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sup>
                        </m:sSup>
                      </m:e>
                    </m:nary>
                  </m:oMath>
                </a14:m>
                <a:endParaRPr kumimoji="1" lang="en-US" altLang="ja-JP" dirty="0" smtClean="0"/>
              </a:p>
              <a:p>
                <a:pPr lvl="1"/>
                <a:r>
                  <a:rPr lang="en-US" altLang="ja-JP" dirty="0" smtClean="0"/>
                  <a:t>N</a:t>
                </a:r>
                <a:r>
                  <a:rPr lang="ja-JP" altLang="en-US" dirty="0" smtClean="0"/>
                  <a:t>は</a:t>
                </a:r>
                <a:r>
                  <a:rPr lang="ja-JP" altLang="en-US" dirty="0"/>
                  <a:t>試行</a:t>
                </a:r>
                <a:r>
                  <a:rPr lang="ja-JP" altLang="en-US" dirty="0" smtClean="0"/>
                  <a:t>回数、</a:t>
                </a:r>
                <a:r>
                  <a:rPr lang="en-US" altLang="ja-JP" dirty="0" smtClean="0"/>
                  <a:t>p</a:t>
                </a:r>
                <a:r>
                  <a:rPr lang="ja-JP" altLang="en-US" dirty="0" smtClean="0"/>
                  <a:t>は成功確率を表し、</a:t>
                </a:r>
                <a:r>
                  <a:rPr lang="en-US" altLang="ja-JP" dirty="0" err="1" smtClean="0"/>
                  <a:t>dbinom</a:t>
                </a:r>
                <a:r>
                  <a:rPr lang="ja-JP" altLang="en-US" dirty="0" smtClean="0"/>
                  <a:t>関数、</a:t>
                </a:r>
                <a:r>
                  <a:rPr lang="en-US" altLang="ja-JP" dirty="0" err="1" smtClean="0"/>
                  <a:t>pbinom</a:t>
                </a:r>
                <a:r>
                  <a:rPr lang="ja-JP" altLang="en-US" dirty="0" smtClean="0"/>
                  <a:t>関数は二項分布から確率密度（確率分布）、分布（累積確率）を返す</a:t>
                </a: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r="-1333"/>
                </a:stretch>
              </a:blipFill>
            </p:spPr>
            <p:txBody>
              <a:bodyPr/>
              <a:lstStyle/>
              <a:p>
                <a:r>
                  <a:rPr lang="ja-JP" altLang="en-US">
                    <a:noFill/>
                  </a:rPr>
                  <a:t> </a:t>
                </a:r>
              </a:p>
            </p:txBody>
          </p:sp>
        </mc:Fallback>
      </mc:AlternateContent>
      <p:sp>
        <p:nvSpPr>
          <p:cNvPr id="5" name="正方形/長方形 4"/>
          <p:cNvSpPr/>
          <p:nvPr/>
        </p:nvSpPr>
        <p:spPr>
          <a:xfrm>
            <a:off x="832481" y="2600319"/>
            <a:ext cx="7859712" cy="352425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10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回の試行、</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0.3</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の成功確率の内、</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3</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が出る確率</a:t>
            </a:r>
            <a:endParaRPr kumimoji="1" lang="pt-BR" altLang="ja-JP" sz="1200" dirty="0">
              <a:solidFill>
                <a:srgbClr val="2C973E"/>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dbinom(x </a:t>
            </a:r>
            <a:r>
              <a:rPr kumimoji="1" lang="pt-BR" altLang="ja-JP" sz="1200" dirty="0">
                <a:solidFill>
                  <a:schemeClr val="bg1"/>
                </a:solidFill>
                <a:latin typeface="EYInterstate Light" panose="02000506000000020004" pitchFamily="2" charset="0"/>
                <a:ea typeface="ＭＳ Ｐゴシック" panose="020B0600070205080204" pitchFamily="50" charset="-128"/>
              </a:rPr>
              <a:t>=3, size = 10, prob = 0.3)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0.2668279</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2C973E"/>
                </a:solidFill>
                <a:latin typeface="EYInterstate Light" panose="02000506000000020004" pitchFamily="2" charset="0"/>
                <a:ea typeface="ＭＳ Ｐゴシック" panose="020B0600070205080204" pitchFamily="50" charset="-128"/>
              </a:rPr>
              <a:t># 10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回の試行、</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0.3</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の成功確率の内、</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3</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以下がでる累積確率</a:t>
            </a:r>
            <a:endParaRPr kumimoji="1" lang="pt-BR"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pbinom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(q </a:t>
            </a:r>
            <a:r>
              <a:rPr kumimoji="1" lang="en-US" altLang="ja-JP" sz="1200" dirty="0">
                <a:solidFill>
                  <a:schemeClr val="bg1"/>
                </a:solidFill>
                <a:latin typeface="EYInterstate Light" panose="02000506000000020004" pitchFamily="2" charset="0"/>
                <a:ea typeface="ＭＳ Ｐゴシック" panose="020B0600070205080204" pitchFamily="50" charset="-128"/>
              </a:rPr>
              <a:t>= 3, size = 10,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prob</a:t>
            </a:r>
            <a:r>
              <a:rPr kumimoji="1" lang="en-US" altLang="ja-JP" sz="1200" dirty="0">
                <a:solidFill>
                  <a:schemeClr val="bg1"/>
                </a:solidFill>
                <a:latin typeface="EYInterstate Light" panose="02000506000000020004" pitchFamily="2" charset="0"/>
                <a:ea typeface="ＭＳ Ｐゴシック" panose="020B0600070205080204" pitchFamily="50" charset="-128"/>
              </a:rPr>
              <a:t> = 0.3)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0.6496107</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#2</a:t>
            </a:r>
            <a:r>
              <a:rPr kumimoji="1" lang="ja-JP" altLang="en-US" sz="1200" dirty="0" err="1" smtClean="0">
                <a:solidFill>
                  <a:srgbClr val="2C973E"/>
                </a:solidFill>
                <a:latin typeface="EYInterstate Light" panose="02000506000000020004" pitchFamily="2" charset="0"/>
                <a:ea typeface="ＭＳ Ｐゴシック" panose="020B0600070205080204" pitchFamily="50" charset="-128"/>
              </a:rPr>
              <a:t>つの</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関数をベクトル化</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dbinom</a:t>
            </a:r>
            <a:r>
              <a:rPr kumimoji="1" lang="en-US" altLang="ja-JP" sz="1200" dirty="0">
                <a:solidFill>
                  <a:srgbClr val="0070C0"/>
                </a:solidFill>
                <a:latin typeface="EYInterstate Light" panose="02000506000000020004" pitchFamily="2" charset="0"/>
                <a:ea typeface="ＭＳ Ｐゴシック" panose="020B0600070205080204" pitchFamily="50" charset="-128"/>
              </a:rPr>
              <a:t> (x=1:10, size=10,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prob</a:t>
            </a:r>
            <a:r>
              <a:rPr kumimoji="1" lang="en-US" altLang="ja-JP" sz="1200" dirty="0">
                <a:solidFill>
                  <a:srgbClr val="0070C0"/>
                </a:solidFill>
                <a:latin typeface="EYInterstate Light" panose="02000506000000020004" pitchFamily="2" charset="0"/>
                <a:ea typeface="ＭＳ Ｐゴシック" panose="020B0600070205080204" pitchFamily="50" charset="-128"/>
              </a:rPr>
              <a:t> = 0.3)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0.1210608210 0.2334744405 0.2668279320 0.2001209490 0.1029193452 0.0367569090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[7] 0.0090016920 0.0014467005 0.0001377810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0.0000059049</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pbinom</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(q=1:10, size=10,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prob</a:t>
            </a:r>
            <a:r>
              <a:rPr kumimoji="1" lang="en-US" altLang="ja-JP" sz="1200" dirty="0">
                <a:solidFill>
                  <a:srgbClr val="0070C0"/>
                </a:solidFill>
                <a:latin typeface="EYInterstate Light" panose="02000506000000020004" pitchFamily="2" charset="0"/>
                <a:ea typeface="ＭＳ Ｐゴシック" panose="020B0600070205080204" pitchFamily="50" charset="-128"/>
              </a:rPr>
              <a:t>=0.3)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0.1493083 0.3827828 0.6496107 0.8497317 0.9526510 0.9894079 0.9984096 0.9998563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[9] 0.9999941 1.0000000</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qbinom</a:t>
            </a:r>
            <a:r>
              <a:rPr kumimoji="1" lang="en-US" altLang="ja-JP" sz="1200" dirty="0">
                <a:solidFill>
                  <a:srgbClr val="0070C0"/>
                </a:solidFill>
                <a:latin typeface="EYInterstate Light" panose="02000506000000020004" pitchFamily="2" charset="0"/>
                <a:ea typeface="ＭＳ Ｐゴシック" panose="020B0600070205080204" pitchFamily="50" charset="-128"/>
              </a:rPr>
              <a:t> (p=c(0.3, 0.35, 0.4,0.5,0.6), size=10,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prob</a:t>
            </a:r>
            <a:r>
              <a:rPr kumimoji="1" lang="en-US" altLang="ja-JP" sz="1200" dirty="0">
                <a:solidFill>
                  <a:srgbClr val="0070C0"/>
                </a:solidFill>
                <a:latin typeface="EYInterstate Light" panose="02000506000000020004" pitchFamily="2" charset="0"/>
                <a:ea typeface="ＭＳ Ｐゴシック" panose="020B0600070205080204" pitchFamily="50" charset="-128"/>
              </a:rPr>
              <a:t>=0.3</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qbinom</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関数は分布の成功する分位点を返す</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2 2 3 3 3</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436753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14.3 </a:t>
            </a:r>
            <a:r>
              <a:rPr kumimoji="1" lang="ja-JP" altLang="en-US" dirty="0" smtClean="0"/>
              <a:t>確率分布 </a:t>
            </a:r>
            <a:r>
              <a:rPr kumimoji="1" lang="en-US" altLang="ja-JP" dirty="0" smtClean="0"/>
              <a:t>– </a:t>
            </a:r>
            <a:r>
              <a:rPr kumimoji="1" lang="ja-JP" altLang="en-US" dirty="0" smtClean="0"/>
              <a:t>ポアソン分布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ポアソン分布</a:t>
                </a:r>
                <a:endParaRPr lang="en-US" altLang="ja-JP" dirty="0" smtClean="0"/>
              </a:p>
              <a:p>
                <a:pPr lvl="1"/>
                <a:r>
                  <a:rPr kumimoji="1" lang="ja-JP" altLang="en-US" dirty="0" smtClean="0"/>
                  <a:t>カウントデータで利用される確率分布であり、定義は以下のとおりである</a:t>
                </a:r>
                <a:endParaRPr kumimoji="1" lang="en-US" altLang="ja-JP" dirty="0" smtClean="0"/>
              </a:p>
              <a:p>
                <a:pPr lvl="2"/>
                <a:r>
                  <a:rPr kumimoji="1" lang="ja-JP" altLang="en-US" b="0" dirty="0" smtClean="0"/>
                  <a:t>確率分布：</a:t>
                </a:r>
                <a14:m>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m:rPr>
                            <m:sty m:val="p"/>
                          </m:rPr>
                          <a:rPr lang="en-US" altLang="ja-JP" i="1">
                            <a:latin typeface="Cambria Math" panose="02040503050406030204" pitchFamily="18" charset="0"/>
                          </a:rPr>
                          <m:t>λ</m:t>
                        </m:r>
                      </m:e>
                    </m:d>
                    <m:r>
                      <a:rPr kumimoji="1" lang="en-US" altLang="ja-JP" i="1" smtClean="0">
                        <a:latin typeface="Cambria Math" panose="02040503050406030204" pitchFamily="18" charset="0"/>
                      </a:rPr>
                      <m:t>=</m:t>
                    </m:r>
                    <m:f>
                      <m:fPr>
                        <m:ctrlPr>
                          <a:rPr kumimoji="1" lang="en-US" altLang="ja-JP" i="1" smtClean="0">
                            <a:latin typeface="Cambria Math" panose="02040503050406030204" pitchFamily="18" charset="0"/>
                          </a:rPr>
                        </m:ctrlPr>
                      </m:fPr>
                      <m:num>
                        <m:sSup>
                          <m:sSupPr>
                            <m:ctrlPr>
                              <a:rPr kumimoji="1" lang="en-US" altLang="ja-JP" i="1" smtClean="0">
                                <a:latin typeface="Cambria Math" panose="02040503050406030204" pitchFamily="18" charset="0"/>
                              </a:rPr>
                            </m:ctrlPr>
                          </m:sSupPr>
                          <m:e>
                            <m:r>
                              <m:rPr>
                                <m:sty m:val="p"/>
                              </m:rPr>
                              <a:rPr lang="en-US" altLang="ja-JP" i="1">
                                <a:latin typeface="Cambria Math" panose="02040503050406030204" pitchFamily="18" charset="0"/>
                              </a:rPr>
                              <m:t>λ</m:t>
                            </m:r>
                          </m:e>
                          <m:sup>
                            <m:r>
                              <a:rPr kumimoji="1" lang="en-US" altLang="ja-JP" b="0" i="1" smtClean="0">
                                <a:latin typeface="Cambria Math" panose="02040503050406030204" pitchFamily="18" charset="0"/>
                              </a:rPr>
                              <m:t>𝑥</m:t>
                            </m:r>
                          </m:sup>
                        </m:sSup>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m:rPr>
                                <m:sty m:val="p"/>
                              </m:rPr>
                              <a:rPr lang="en-US" altLang="ja-JP" i="1">
                                <a:latin typeface="Cambria Math" panose="02040503050406030204" pitchFamily="18" charset="0"/>
                              </a:rPr>
                              <m:t>λ</m:t>
                            </m:r>
                          </m:sup>
                        </m:sSup>
                      </m:num>
                      <m:den>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den>
                    </m:f>
                  </m:oMath>
                </a14:m>
                <a:endParaRPr kumimoji="1" lang="en-US" altLang="ja-JP" dirty="0" smtClean="0"/>
              </a:p>
              <a:p>
                <a:pPr lvl="2"/>
                <a:r>
                  <a:rPr lang="ja-JP" altLang="en-US" dirty="0" smtClean="0"/>
                  <a:t>累積分布：</a:t>
                </a:r>
                <a14:m>
                  <m:oMath xmlns:m="http://schemas.openxmlformats.org/officeDocument/2006/math">
                    <m:r>
                      <a:rPr lang="en-US" altLang="ja-JP" b="0" i="1" smtClean="0">
                        <a:latin typeface="Cambria Math" panose="02040503050406030204" pitchFamily="18" charset="0"/>
                      </a:rPr>
                      <m:t>𝐹</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m:rPr>
                            <m:sty m:val="p"/>
                          </m:rPr>
                          <a:rPr lang="en-US" altLang="ja-JP" i="1">
                            <a:latin typeface="Cambria Math" panose="02040503050406030204" pitchFamily="18" charset="0"/>
                          </a:rPr>
                          <m:t>λ</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e>
                    </m:d>
                    <m:r>
                      <a:rPr lang="en-US" altLang="ja-JP" b="0" i="1" smtClean="0">
                        <a:latin typeface="Cambria Math" panose="02040503050406030204" pitchFamily="18" charset="0"/>
                      </a:rPr>
                      <m:t>= </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𝑎</m:t>
                        </m:r>
                      </m:sup>
                      <m:e>
                        <m:f>
                          <m:fPr>
                            <m:ctrlPr>
                              <a:rPr lang="en-US" altLang="ja-JP" b="0" i="1" smtClean="0">
                                <a:latin typeface="Cambria Math" panose="02040503050406030204" pitchFamily="18" charset="0"/>
                              </a:rPr>
                            </m:ctrlPr>
                          </m:fPr>
                          <m:num>
                            <m:sSup>
                              <m:sSupPr>
                                <m:ctrlPr>
                                  <a:rPr lang="en-US" altLang="ja-JP" i="1">
                                    <a:latin typeface="Cambria Math" panose="02040503050406030204" pitchFamily="18" charset="0"/>
                                  </a:rPr>
                                </m:ctrlPr>
                              </m:sSupPr>
                              <m:e>
                                <m:r>
                                  <m:rPr>
                                    <m:sty m:val="p"/>
                                  </m:rPr>
                                  <a:rPr lang="en-US" altLang="ja-JP" i="1">
                                    <a:latin typeface="Cambria Math" panose="02040503050406030204" pitchFamily="18" charset="0"/>
                                  </a:rPr>
                                  <m:t>λ</m:t>
                                </m:r>
                              </m:e>
                              <m:sup>
                                <m:r>
                                  <a:rPr lang="en-US" altLang="ja-JP" i="1">
                                    <a:latin typeface="Cambria Math" panose="02040503050406030204" pitchFamily="18" charset="0"/>
                                  </a:rPr>
                                  <m:t>𝑥</m:t>
                                </m:r>
                              </m:sup>
                            </m:sSup>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m:rPr>
                                    <m:sty m:val="p"/>
                                  </m:rPr>
                                  <a:rPr lang="en-US" altLang="ja-JP" i="1">
                                    <a:latin typeface="Cambria Math" panose="02040503050406030204" pitchFamily="18" charset="0"/>
                                  </a:rPr>
                                  <m:t>λ</m:t>
                                </m:r>
                              </m:sup>
                            </m:sSup>
                          </m:num>
                          <m:den>
                            <m:r>
                              <a:rPr lang="en-US" altLang="ja-JP" b="0" i="1" smtClean="0">
                                <a:latin typeface="Cambria Math" panose="02040503050406030204" pitchFamily="18" charset="0"/>
                              </a:rPr>
                              <m:t>𝑖</m:t>
                            </m:r>
                            <m:r>
                              <a:rPr lang="en-US" altLang="ja-JP" b="0" i="1" smtClean="0">
                                <a:latin typeface="Cambria Math" panose="02040503050406030204" pitchFamily="18" charset="0"/>
                              </a:rPr>
                              <m:t>!</m:t>
                            </m:r>
                          </m:den>
                        </m:f>
                      </m:e>
                    </m:nary>
                  </m:oMath>
                </a14:m>
                <a:r>
                  <a:rPr kumimoji="1" lang="ja-JP" altLang="en-US" dirty="0" smtClean="0"/>
                  <a:t> </a:t>
                </a:r>
                <a:endParaRPr kumimoji="1" lang="en-US" altLang="ja-JP" dirty="0" smtClean="0"/>
              </a:p>
              <a:p>
                <a:pPr lvl="2"/>
                <a:r>
                  <a:rPr lang="el-GR" altLang="ja-JP" dirty="0" smtClean="0"/>
                  <a:t>Λ</a:t>
                </a:r>
                <a:r>
                  <a:rPr lang="ja-JP" altLang="en-US" dirty="0" smtClean="0"/>
                  <a:t>は平均と分散となり、</a:t>
                </a:r>
                <a:r>
                  <a:rPr lang="en-US" altLang="ja-JP" dirty="0" err="1" smtClean="0"/>
                  <a:t>rpois</a:t>
                </a:r>
                <a:r>
                  <a:rPr lang="ja-JP" altLang="en-US" dirty="0" smtClean="0"/>
                  <a:t>関数（ランダムなカウント）、</a:t>
                </a:r>
                <a:r>
                  <a:rPr lang="en-US" altLang="ja-JP" dirty="0" err="1" smtClean="0"/>
                  <a:t>dpois</a:t>
                </a:r>
                <a:r>
                  <a:rPr lang="ja-JP" altLang="en-US" dirty="0" smtClean="0"/>
                  <a:t>関数（密度）、</a:t>
                </a:r>
                <a:r>
                  <a:rPr lang="en-US" altLang="ja-JP" dirty="0" err="1" smtClean="0"/>
                  <a:t>ppois</a:t>
                </a:r>
                <a:r>
                  <a:rPr lang="ja-JP" altLang="en-US" dirty="0" smtClean="0"/>
                  <a:t>関数（分布）、</a:t>
                </a:r>
                <a:r>
                  <a:rPr lang="en-US" altLang="ja-JP" dirty="0" err="1" smtClean="0"/>
                  <a:t>qpois</a:t>
                </a:r>
                <a:r>
                  <a:rPr lang="ja-JP" altLang="en-US" dirty="0" smtClean="0"/>
                  <a:t>関数（分位点）を計算時に用いる</a:t>
                </a:r>
                <a:endParaRPr lang="en-US" altLang="ja-JP" dirty="0" smtClean="0"/>
              </a:p>
              <a:p>
                <a:pPr lvl="2"/>
                <a:r>
                  <a:rPr lang="el-GR" altLang="ja-JP" dirty="0" smtClean="0"/>
                  <a:t>Λ</a:t>
                </a:r>
                <a:r>
                  <a:rPr lang="ja-JP" altLang="en-US" dirty="0" smtClean="0"/>
                  <a:t>が大きくなるとポアソン分布は正規分布に近づく</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r="-1333"/>
                </a:stretch>
              </a:blipFill>
            </p:spPr>
            <p:txBody>
              <a:bodyPr/>
              <a:lstStyle/>
              <a:p>
                <a:r>
                  <a:rPr lang="ja-JP" altLang="en-US">
                    <a:noFill/>
                  </a:rPr>
                  <a:t> </a:t>
                </a:r>
              </a:p>
            </p:txBody>
          </p:sp>
        </mc:Fallback>
      </mc:AlternateContent>
      <p:sp>
        <p:nvSpPr>
          <p:cNvPr id="4" name="正方形/長方形 3"/>
          <p:cNvSpPr/>
          <p:nvPr/>
        </p:nvSpPr>
        <p:spPr>
          <a:xfrm>
            <a:off x="827088" y="3775086"/>
            <a:ext cx="7859712" cy="182561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a:solidFill>
                  <a:srgbClr val="00B050"/>
                </a:solidFill>
                <a:latin typeface="EYInterstate Light" panose="02000506000000020004" pitchFamily="2" charset="0"/>
                <a:ea typeface="ＭＳ Ｐゴシック" panose="020B0600070205080204" pitchFamily="50" charset="-128"/>
              </a:rPr>
              <a:t>5</a:t>
            </a:r>
            <a:r>
              <a:rPr kumimoji="1" lang="ja-JP" altLang="en-US" sz="1200" dirty="0" err="1" smtClean="0">
                <a:solidFill>
                  <a:srgbClr val="00B050"/>
                </a:solidFill>
                <a:latin typeface="EYInterstate Light" panose="02000506000000020004" pitchFamily="2" charset="0"/>
                <a:ea typeface="ＭＳ Ｐゴシック" panose="020B0600070205080204" pitchFamily="50" charset="-128"/>
              </a:rPr>
              <a:t>つの</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異なるポアソン分布から</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万個のランダムな数字を生成</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pois1 </a:t>
            </a:r>
            <a:r>
              <a:rPr kumimoji="1" lang="pt-BR" altLang="ja-JP" sz="1200" dirty="0">
                <a:solidFill>
                  <a:schemeClr val="bg1"/>
                </a:solidFill>
                <a:latin typeface="EYInterstate Light" panose="02000506000000020004" pitchFamily="2" charset="0"/>
                <a:ea typeface="ＭＳ Ｐゴシック" panose="020B0600070205080204" pitchFamily="50" charset="-128"/>
              </a:rPr>
              <a:t>&lt;- rpois(n=10000, lambda=1)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pois2 &lt;- rpois(n=10000, lambda=2)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pois5 &lt;- rpois(n=10000, lambda=5)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pois10 &lt;- rpois(n=10000, lambda=10)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pois20 &lt;- rpois(n=10000, lambda=20)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 &lt;-data.frame(lambda.1=pois1,lambda.2=pois2,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lambda.5=pois5,lambda.10=pois10, lambda.20=pois20)</a:t>
            </a:r>
          </a:p>
        </p:txBody>
      </p:sp>
    </p:spTree>
    <p:extLst>
      <p:ext uri="{BB962C8B-B14F-4D97-AF65-F5344CB8AC3E}">
        <p14:creationId xmlns:p14="http://schemas.microsoft.com/office/powerpoint/2010/main" val="1271662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14.3 </a:t>
            </a:r>
            <a:r>
              <a:rPr lang="ja-JP" altLang="en-US" dirty="0"/>
              <a:t>確率分布 </a:t>
            </a:r>
            <a:r>
              <a:rPr lang="en-US" altLang="ja-JP" dirty="0"/>
              <a:t>– </a:t>
            </a:r>
            <a:r>
              <a:rPr lang="ja-JP" altLang="en-US" dirty="0"/>
              <a:t>ポアソン分布</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ポアソン分布</a:t>
            </a:r>
            <a:endParaRPr kumimoji="1" lang="ja-JP" altLang="en-US" dirty="0"/>
          </a:p>
        </p:txBody>
      </p:sp>
      <p:sp>
        <p:nvSpPr>
          <p:cNvPr id="4" name="正方形/長方形 3"/>
          <p:cNvSpPr/>
          <p:nvPr/>
        </p:nvSpPr>
        <p:spPr>
          <a:xfrm>
            <a:off x="830263" y="1771669"/>
            <a:ext cx="7859712" cy="43529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グラフ作成のために</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reshape2</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パッケージをロード</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require(reshape2</a:t>
            </a:r>
            <a:r>
              <a:rPr kumimoji="1" lang="pt-BR" altLang="ja-JP" sz="1200" dirty="0">
                <a:solidFill>
                  <a:schemeClr val="bg1"/>
                </a:solidFill>
                <a:latin typeface="EYInterstate Light" panose="02000506000000020004" pitchFamily="2" charset="0"/>
                <a:ea typeface="ＭＳ Ｐゴシック" panose="020B0600070205080204" pitchFamily="50" charset="-128"/>
              </a:rPr>
              <a:t>)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#long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フォーマットへデータを変更</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pois&lt;- melt(data=pois, variable.name = "lambda", value.name = "x") # data format change to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long“</a:t>
            </a: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新しい別名をきれいにするため、</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stringr</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パッケージをダウンロード</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require(stringer</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λ</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を綺麗にして、値だけ表示する</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clean </a:t>
            </a:r>
            <a:r>
              <a:rPr kumimoji="1" lang="el-GR" altLang="ja-JP" sz="1200" dirty="0">
                <a:solidFill>
                  <a:schemeClr val="bg1"/>
                </a:solidFill>
                <a:latin typeface="EYInterstate Light" panose="02000506000000020004" pitchFamily="2" charset="0"/>
                <a:ea typeface="ＭＳ Ｐゴシック" panose="020B0600070205080204" pitchFamily="50" charset="-128"/>
              </a:rPr>
              <a:t>λ </a:t>
            </a:r>
            <a:r>
              <a:rPr kumimoji="1" lang="pt-BR" altLang="ja-JP" sz="1200" dirty="0">
                <a:solidFill>
                  <a:schemeClr val="bg1"/>
                </a:solidFill>
                <a:latin typeface="EYInterstate Light" panose="02000506000000020004" pitchFamily="2" charset="0"/>
                <a:ea typeface="ＭＳ Ｐゴシック" panose="020B0600070205080204" pitchFamily="50" charset="-128"/>
              </a:rPr>
              <a:t>and focus on values</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pois$lambda &lt; as.factor(as.numeric(str_extract(string = pois$lambda, pattern = "\\d</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rgbClr val="00B050"/>
                </a:solidFill>
                <a:latin typeface="EYInterstate Light" panose="02000506000000020004" pitchFamily="2" charset="0"/>
                <a:ea typeface="ＭＳ Ｐゴシック" panose="020B0600070205080204" pitchFamily="50" charset="-128"/>
              </a:rPr>
              <a:t>#graph by </a:t>
            </a:r>
            <a:r>
              <a:rPr kumimoji="1" lang="el-GR" altLang="ja-JP" sz="1200" dirty="0">
                <a:solidFill>
                  <a:srgbClr val="00B050"/>
                </a:solidFill>
                <a:latin typeface="EYInterstate Light" panose="02000506000000020004" pitchFamily="2" charset="0"/>
                <a:ea typeface="ＭＳ Ｐゴシック" panose="020B0600070205080204" pitchFamily="50" charset="-128"/>
              </a:rPr>
              <a:t>λ</a:t>
            </a:r>
            <a:endParaRPr kumimoji="1" lang="pt-BR"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require(ggplot2)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ggplot(pois, aes(x=x)) + geom_histogram(binwidth = 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pt-BR" altLang="ja-JP" sz="1200" dirty="0">
                <a:solidFill>
                  <a:schemeClr val="bg1"/>
                </a:solidFill>
                <a:latin typeface="EYInterstate Light" panose="02000506000000020004" pitchFamily="2" charset="0"/>
                <a:ea typeface="ＭＳ Ｐゴシック" panose="020B0600070205080204" pitchFamily="50" charset="-128"/>
              </a:rPr>
              <a:t>facet_wrap(~lambda)+ggtitle("Probability Mass Function")</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4980329" y="3929063"/>
            <a:ext cx="3706467" cy="2195512"/>
          </a:xfrm>
          <a:prstGeom prst="rect">
            <a:avLst/>
          </a:prstGeom>
          <a:solidFill>
            <a:schemeClr val="tx2">
              <a:alpha val="0"/>
            </a:schemeClr>
          </a:solidFill>
        </p:spPr>
      </p:pic>
    </p:spTree>
    <p:extLst>
      <p:ext uri="{BB962C8B-B14F-4D97-AF65-F5344CB8AC3E}">
        <p14:creationId xmlns:p14="http://schemas.microsoft.com/office/powerpoint/2010/main" val="3944880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14.2 </a:t>
            </a:r>
            <a:r>
              <a:rPr lang="ja-JP" altLang="en-US" dirty="0"/>
              <a:t>確率分布 </a:t>
            </a:r>
            <a:r>
              <a:rPr lang="en-US" altLang="ja-JP" dirty="0"/>
              <a:t>– </a:t>
            </a:r>
            <a:r>
              <a:rPr lang="ja-JP" altLang="en-US" dirty="0"/>
              <a:t>ポアソン分布</a:t>
            </a:r>
            <a:endParaRPr kumimoji="1" lang="ja-JP" altLang="en-US" dirty="0"/>
          </a:p>
        </p:txBody>
      </p:sp>
      <p:sp>
        <p:nvSpPr>
          <p:cNvPr id="4" name="正方形/長方形 3"/>
          <p:cNvSpPr/>
          <p:nvPr/>
        </p:nvSpPr>
        <p:spPr>
          <a:xfrm>
            <a:off x="830263" y="1270507"/>
            <a:ext cx="7859712" cy="43529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B050"/>
                </a:solidFill>
                <a:latin typeface="EYInterstate Light" panose="02000506000000020004" pitchFamily="2" charset="0"/>
                <a:ea typeface="ＭＳ Ｐゴシック" panose="020B0600070205080204" pitchFamily="50" charset="-128"/>
              </a:rPr>
              <a:t># overlapping graph of poisson distribution </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ggplot(pois, aes(x=x)) + geom_density(aes(group=lambda, color=lambda, fill=lambda</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adjust </a:t>
            </a:r>
            <a:r>
              <a:rPr kumimoji="1" lang="pt-BR" altLang="ja-JP" sz="1200" dirty="0">
                <a:solidFill>
                  <a:schemeClr val="bg1"/>
                </a:solidFill>
                <a:latin typeface="EYInterstate Light" panose="02000506000000020004" pitchFamily="2" charset="0"/>
                <a:ea typeface="ＭＳ Ｐゴシック" panose="020B0600070205080204" pitchFamily="50" charset="-128"/>
              </a:rPr>
              <a:t>=4, alpha = 1/2)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pt-BR" altLang="ja-JP" sz="1200" dirty="0">
                <a:solidFill>
                  <a:schemeClr val="bg1"/>
                </a:solidFill>
                <a:latin typeface="EYInterstate Light" panose="02000506000000020004" pitchFamily="2" charset="0"/>
                <a:ea typeface="ＭＳ Ｐゴシック" panose="020B0600070205080204" pitchFamily="50" charset="-128"/>
              </a:rPr>
              <a:t>scale_color_discrete() + scale_fill_discrete() + ggtitle("Probability Mass Function")</a:t>
            </a:r>
          </a:p>
        </p:txBody>
      </p:sp>
      <p:pic>
        <p:nvPicPr>
          <p:cNvPr id="5" name="図 4"/>
          <p:cNvPicPr>
            <a:picLocks noChangeAspect="1"/>
          </p:cNvPicPr>
          <p:nvPr/>
        </p:nvPicPr>
        <p:blipFill>
          <a:blip r:embed="rId2"/>
          <a:stretch>
            <a:fillRect/>
          </a:stretch>
        </p:blipFill>
        <p:spPr>
          <a:xfrm>
            <a:off x="2031141" y="2129258"/>
            <a:ext cx="5081718" cy="3321972"/>
          </a:xfrm>
          <a:prstGeom prst="rect">
            <a:avLst/>
          </a:prstGeom>
        </p:spPr>
      </p:pic>
    </p:spTree>
    <p:extLst>
      <p:ext uri="{BB962C8B-B14F-4D97-AF65-F5344CB8AC3E}">
        <p14:creationId xmlns:p14="http://schemas.microsoft.com/office/powerpoint/2010/main" val="18351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14.4 </a:t>
            </a:r>
            <a:r>
              <a:rPr kumimoji="1" lang="ja-JP" altLang="en-US" dirty="0" smtClean="0"/>
              <a:t>その他分布</a:t>
            </a:r>
            <a:r>
              <a:rPr kumimoji="1" lang="en-US" altLang="ja-JP" dirty="0" smtClean="0"/>
              <a:t/>
            </a:r>
            <a:br>
              <a:rPr kumimoji="1" lang="en-US" altLang="ja-JP" dirty="0" smtClean="0"/>
            </a:br>
            <a:r>
              <a:rPr lang="ja-JP" altLang="en-US" sz="2000" dirty="0" smtClean="0"/>
              <a:t>統計分布・関数</a:t>
            </a:r>
            <a:endParaRPr kumimoji="1" lang="ja-JP" altLang="en-US" sz="2000" dirty="0"/>
          </a:p>
        </p:txBody>
      </p:sp>
      <p:graphicFrame>
        <p:nvGraphicFramePr>
          <p:cNvPr id="4" name="表 3"/>
          <p:cNvGraphicFramePr>
            <a:graphicFrameLocks noGrp="1"/>
          </p:cNvGraphicFramePr>
          <p:nvPr>
            <p:extLst>
              <p:ext uri="{D42A27DB-BD31-4B8C-83A1-F6EECF244321}">
                <p14:modId xmlns:p14="http://schemas.microsoft.com/office/powerpoint/2010/main" val="773213588"/>
              </p:ext>
            </p:extLst>
          </p:nvPr>
        </p:nvGraphicFramePr>
        <p:xfrm>
          <a:off x="454022" y="1269822"/>
          <a:ext cx="8234365" cy="4632960"/>
        </p:xfrm>
        <a:graphic>
          <a:graphicData uri="http://schemas.openxmlformats.org/drawingml/2006/table">
            <a:tbl>
              <a:tblPr firstRow="1" bandRow="1">
                <a:tableStyleId>{5C22544A-7EE6-4342-B048-85BDC9FD1C3A}</a:tableStyleId>
              </a:tblPr>
              <a:tblGrid>
                <a:gridCol w="1646873"/>
                <a:gridCol w="1646873"/>
                <a:gridCol w="1646873"/>
                <a:gridCol w="1646873"/>
                <a:gridCol w="1646873"/>
              </a:tblGrid>
              <a:tr h="224730">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分布</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accent4"/>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ランダム値</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密度</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分布</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分位点</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R w="12700" cap="flat" cmpd="sng" algn="ctr">
                      <a:solidFill>
                        <a:schemeClr val="accent4"/>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rnom</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dnorm</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pnorm</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qnorm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qbinom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ポアソン分布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rpois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dpois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ppois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qpois</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en-US" altLang="ja-JP" sz="1000" b="0" dirty="0" smtClean="0">
                          <a:latin typeface="EYInterstate Light" panose="02000506000000020004" pitchFamily="2" charset="0"/>
                          <a:ea typeface="ＭＳ Ｐゴシック" panose="020B0600070205080204" pitchFamily="50" charset="-128"/>
                        </a:rPr>
                        <a:t>t</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rt</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dt</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pt</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qt</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en-US" altLang="ja-JP" sz="1000" b="0" dirty="0" smtClean="0">
                          <a:latin typeface="EYInterstate Light" panose="02000506000000020004" pitchFamily="2" charset="0"/>
                          <a:ea typeface="ＭＳ Ｐゴシック" panose="020B0600070205080204" pitchFamily="50" charset="-128"/>
                        </a:rPr>
                        <a:t>F</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pf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qf</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カイ二乗分布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rchisq</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dchisq</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pchisq</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qchisq</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ガンマ分布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rgamma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dgamma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pgamma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qgamma</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rgeom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dgeom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pgeom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qgeom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負の二項分布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rnbinom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dnbinom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pnbinom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qnbinom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指数分布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rexp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dexp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pexp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qexp</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ワイブル分布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rweibull</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dweibull</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pweibull</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qweibull</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一様分布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runif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dunif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punif</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qunif</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ベータ分布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rbeta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dbeta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pbeta</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qbeta</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コーシー分布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rcauchy</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dcauchy</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pcauchy</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qcauchy</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多項式分布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rmultinom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dmultinom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pmultinom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qmultinom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超幾何分布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rhyper</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dhyper</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phyper</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qhyper</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対数正規分布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rlnorm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dlnorm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plnorm</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qlnorm</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2473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ロジスティック分布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rlogis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dlogis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plogis</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err="1" smtClean="0">
                          <a:latin typeface="EYInterstate Light" panose="02000506000000020004" pitchFamily="2" charset="0"/>
                          <a:ea typeface="ＭＳ Ｐゴシック" panose="020B0600070205080204" pitchFamily="50" charset="-128"/>
                        </a:rPr>
                        <a:t>qlogis</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bl>
          </a:graphicData>
        </a:graphic>
      </p:graphicFrame>
    </p:spTree>
    <p:extLst>
      <p:ext uri="{BB962C8B-B14F-4D97-AF65-F5344CB8AC3E}">
        <p14:creationId xmlns:p14="http://schemas.microsoft.com/office/powerpoint/2010/main" val="2644797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13</a:t>
            </a:r>
            <a:r>
              <a:rPr kumimoji="1" lang="ja-JP" altLang="en-US" dirty="0" smtClean="0"/>
              <a:t>章：文字列操作</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12/18/2017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11899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14.4 </a:t>
            </a:r>
            <a:r>
              <a:rPr kumimoji="1" lang="ja-JP" altLang="en-US" dirty="0" smtClean="0"/>
              <a:t>その他分布</a:t>
            </a:r>
            <a:endParaRPr kumimoji="1" lang="ja-JP" altLang="en-US" dirty="0"/>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2982670346"/>
                  </p:ext>
                </p:extLst>
              </p:nvPr>
            </p:nvGraphicFramePr>
            <p:xfrm>
              <a:off x="454022" y="1269822"/>
              <a:ext cx="8235952" cy="5303901"/>
            </p:xfrm>
            <a:graphic>
              <a:graphicData uri="http://schemas.openxmlformats.org/drawingml/2006/table">
                <a:tbl>
                  <a:tblPr firstRow="1" bandRow="1">
                    <a:tableStyleId>{5C22544A-7EE6-4342-B048-85BDC9FD1C3A}</a:tableStyleId>
                  </a:tblPr>
                  <a:tblGrid>
                    <a:gridCol w="2058988"/>
                    <a:gridCol w="3018546"/>
                    <a:gridCol w="1579209"/>
                    <a:gridCol w="1579209"/>
                  </a:tblGrid>
                  <a:tr h="242746">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分布</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accent4"/>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数式</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平均</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分散</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R w="12700" cap="flat" cmpd="sng" algn="ctr">
                          <a:solidFill>
                            <a:schemeClr val="accent4"/>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ea typeface="ＭＳ Ｐゴシック" panose="020B0600070205080204" pitchFamily="50" charset="-128"/>
                                  </a:rPr>
                                  <m:t>𝑓</m:t>
                                </m:r>
                                <m:d>
                                  <m:dPr>
                                    <m:ctrlPr>
                                      <a:rPr kumimoji="1" lang="en-US" altLang="ja-JP" sz="1000" b="0" i="1" smtClean="0">
                                        <a:latin typeface="Cambria Math" panose="02040503050406030204" pitchFamily="18" charset="0"/>
                                        <a:ea typeface="ＭＳ Ｐゴシック" panose="020B0600070205080204" pitchFamily="50" charset="-128"/>
                                      </a:rPr>
                                    </m:ctrlPr>
                                  </m:dPr>
                                  <m:e>
                                    <m:r>
                                      <a:rPr kumimoji="1" lang="en-US" altLang="ja-JP" sz="1000" b="0" i="1" smtClean="0">
                                        <a:latin typeface="Cambria Math" panose="02040503050406030204" pitchFamily="18" charset="0"/>
                                        <a:ea typeface="ＭＳ Ｐゴシック" panose="020B0600070205080204" pitchFamily="50" charset="-128"/>
                                      </a:rPr>
                                      <m:t>𝑥</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μ</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σ</m:t>
                                    </m:r>
                                  </m:e>
                                </m:d>
                                <m:r>
                                  <a:rPr kumimoji="1" lang="en-US" altLang="ja-JP" sz="1000" b="0" i="1" smtClean="0">
                                    <a:latin typeface="Cambria Math" panose="02040503050406030204" pitchFamily="18" charset="0"/>
                                    <a:ea typeface="ＭＳ Ｐゴシック" panose="020B0600070205080204" pitchFamily="50" charset="-128"/>
                                  </a:rPr>
                                  <m:t>= </m:t>
                                </m:r>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1</m:t>
                                    </m:r>
                                  </m:num>
                                  <m:den>
                                    <m:rad>
                                      <m:radPr>
                                        <m:degHide m:val="on"/>
                                        <m:ctrlPr>
                                          <a:rPr kumimoji="1" lang="en-US" altLang="ja-JP" sz="1000" b="0" i="1" smtClean="0">
                                            <a:latin typeface="Cambria Math" panose="02040503050406030204" pitchFamily="18" charset="0"/>
                                            <a:ea typeface="ＭＳ Ｐゴシック" panose="020B0600070205080204" pitchFamily="50" charset="-128"/>
                                          </a:rPr>
                                        </m:ctrlPr>
                                      </m:radPr>
                                      <m:deg/>
                                      <m:e>
                                        <m:r>
                                          <a:rPr kumimoji="1" lang="en-US" altLang="ja-JP" sz="1000" b="0" i="1" smtClean="0">
                                            <a:latin typeface="Cambria Math" panose="02040503050406030204" pitchFamily="18" charset="0"/>
                                            <a:ea typeface="ＭＳ Ｐゴシック" panose="020B0600070205080204" pitchFamily="50" charset="-128"/>
                                          </a:rPr>
                                          <m:t>2</m:t>
                                        </m:r>
                                        <m:r>
                                          <m:rPr>
                                            <m:sty m:val="p"/>
                                          </m:rPr>
                                          <a:rPr kumimoji="1" lang="en-US" altLang="ja-JP" sz="1000" b="0" i="1" smtClean="0">
                                            <a:latin typeface="Cambria Math" panose="02040503050406030204" pitchFamily="18" charset="0"/>
                                            <a:ea typeface="ＭＳ Ｐゴシック" panose="020B0600070205080204" pitchFamily="50" charset="-128"/>
                                          </a:rPr>
                                          <m:t>π</m:t>
                                        </m:r>
                                      </m:e>
                                    </m:rad>
                                    <m:r>
                                      <a:rPr kumimoji="1" lang="en-US" altLang="ja-JP" sz="1000" b="0" i="1" smtClean="0">
                                        <a:latin typeface="Cambria Math" panose="02040503050406030204" pitchFamily="18" charset="0"/>
                                        <a:ea typeface="ＭＳ Ｐゴシック" panose="020B0600070205080204" pitchFamily="50" charset="-128"/>
                                      </a:rPr>
                                      <m:t> </m:t>
                                    </m:r>
                                    <m:r>
                                      <m:rPr>
                                        <m:sty m:val="p"/>
                                      </m:rPr>
                                      <a:rPr kumimoji="1" lang="en-US" altLang="ja-JP" sz="1000" b="0" i="1" smtClean="0">
                                        <a:latin typeface="Cambria Math" panose="02040503050406030204" pitchFamily="18" charset="0"/>
                                        <a:ea typeface="ＭＳ Ｐゴシック" panose="020B0600070205080204" pitchFamily="50" charset="-128"/>
                                      </a:rPr>
                                      <m:t>σ</m:t>
                                    </m:r>
                                  </m:den>
                                </m:f>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𝑒</m:t>
                                    </m:r>
                                  </m:e>
                                  <m:sup>
                                    <m:f>
                                      <m:fPr>
                                        <m:ctrlPr>
                                          <a:rPr kumimoji="1" lang="en-US" altLang="ja-JP" sz="1000" b="0" i="1" smtClean="0">
                                            <a:latin typeface="Cambria Math" panose="02040503050406030204" pitchFamily="18" charset="0"/>
                                            <a:ea typeface="ＭＳ Ｐゴシック" panose="020B0600070205080204" pitchFamily="50" charset="-128"/>
                                          </a:rPr>
                                        </m:ctrlPr>
                                      </m:fPr>
                                      <m:num>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𝑥</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μ</m:t>
                                            </m:r>
                                            <m:r>
                                              <a:rPr kumimoji="1" lang="en-US" altLang="ja-JP" sz="1000" b="0" i="1" smtClean="0">
                                                <a:latin typeface="Cambria Math" panose="02040503050406030204" pitchFamily="18" charset="0"/>
                                                <a:ea typeface="ＭＳ Ｐゴシック" panose="020B0600070205080204" pitchFamily="50" charset="-128"/>
                                              </a:rPr>
                                              <m:t>)</m:t>
                                            </m:r>
                                          </m:e>
                                          <m:sup>
                                            <m:r>
                                              <a:rPr kumimoji="1" lang="en-US" altLang="ja-JP" sz="1000" b="0" i="1" smtClean="0">
                                                <a:latin typeface="Cambria Math" panose="02040503050406030204" pitchFamily="18" charset="0"/>
                                                <a:ea typeface="ＭＳ Ｐゴシック" panose="020B0600070205080204" pitchFamily="50" charset="-128"/>
                                              </a:rPr>
                                              <m:t>2</m:t>
                                            </m:r>
                                          </m:sup>
                                        </m:sSup>
                                      </m:num>
                                      <m:den>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2</m:t>
                                            </m:r>
                                            <m:r>
                                              <m:rPr>
                                                <m:sty m:val="p"/>
                                              </m:rPr>
                                              <a:rPr kumimoji="1" lang="en-US" altLang="ja-JP" sz="1000" b="0" i="1" smtClean="0">
                                                <a:latin typeface="Cambria Math" panose="02040503050406030204" pitchFamily="18" charset="0"/>
                                                <a:ea typeface="ＭＳ Ｐゴシック" panose="020B0600070205080204" pitchFamily="50" charset="-128"/>
                                              </a:rPr>
                                              <m:t>π</m:t>
                                            </m:r>
                                          </m:e>
                                          <m:sup>
                                            <m:r>
                                              <a:rPr kumimoji="1" lang="en-US" altLang="ja-JP" sz="1000" b="0" i="1" smtClean="0">
                                                <a:latin typeface="Cambria Math" panose="02040503050406030204" pitchFamily="18" charset="0"/>
                                                <a:ea typeface="ＭＳ Ｐゴシック" panose="020B0600070205080204" pitchFamily="50" charset="-128"/>
                                              </a:rPr>
                                              <m:t>2</m:t>
                                            </m:r>
                                          </m:sup>
                                        </m:sSup>
                                      </m:den>
                                    </m:f>
                                  </m:sup>
                                </m:sSup>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d</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q</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ea typeface="ＭＳ Ｐゴシック" panose="020B0600070205080204" pitchFamily="50" charset="-128"/>
                                  </a:rPr>
                                  <m:t>𝑝</m:t>
                                </m:r>
                                <m:d>
                                  <m:dPr>
                                    <m:ctrlPr>
                                      <a:rPr kumimoji="1" lang="en-US" altLang="ja-JP" sz="1000" b="0" i="1" smtClean="0">
                                        <a:latin typeface="Cambria Math" panose="02040503050406030204" pitchFamily="18" charset="0"/>
                                        <a:ea typeface="ＭＳ Ｐゴシック" panose="020B0600070205080204" pitchFamily="50" charset="-128"/>
                                      </a:rPr>
                                    </m:ctrlPr>
                                  </m:dPr>
                                  <m:e>
                                    <m:r>
                                      <a:rPr kumimoji="1" lang="en-US" altLang="ja-JP" sz="1000" b="0" i="1" smtClean="0">
                                        <a:latin typeface="Cambria Math" panose="02040503050406030204" pitchFamily="18" charset="0"/>
                                        <a:ea typeface="ＭＳ Ｐゴシック" panose="020B0600070205080204" pitchFamily="50" charset="-128"/>
                                      </a:rPr>
                                      <m:t>𝑥</m:t>
                                    </m:r>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𝑝</m:t>
                                    </m:r>
                                  </m:e>
                                </m:d>
                                <m:r>
                                  <a:rPr kumimoji="1" lang="en-US" altLang="ja-JP" sz="1000" b="0" i="1" smtClean="0">
                                    <a:latin typeface="Cambria Math" panose="02040503050406030204" pitchFamily="18" charset="0"/>
                                    <a:ea typeface="ＭＳ Ｐゴシック" panose="020B0600070205080204" pitchFamily="50" charset="-128"/>
                                  </a:rPr>
                                  <m:t>=</m:t>
                                </m:r>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m:t>
                                    </m:r>
                                    <m:m>
                                      <m:mPr>
                                        <m:mcs>
                                          <m:mc>
                                            <m:mcPr>
                                              <m:count m:val="1"/>
                                              <m:mcJc m:val="center"/>
                                            </m:mcPr>
                                          </m:mc>
                                        </m:mcs>
                                        <m:ctrlPr>
                                          <a:rPr kumimoji="1" lang="en-US" altLang="ja-JP" sz="1000" b="0" i="1" smtClean="0">
                                            <a:latin typeface="Cambria Math" panose="02040503050406030204" pitchFamily="18" charset="0"/>
                                            <a:ea typeface="ＭＳ Ｐゴシック" panose="020B0600070205080204" pitchFamily="50" charset="-128"/>
                                          </a:rPr>
                                        </m:ctrlPr>
                                      </m:mPr>
                                      <m:mr>
                                        <m:e>
                                          <m:r>
                                            <m:rPr>
                                              <m:brk m:alnAt="7"/>
                                            </m:rPr>
                                            <a:rPr kumimoji="1" lang="en-US" altLang="ja-JP" sz="1000" b="0" i="1" smtClean="0">
                                              <a:latin typeface="Cambria Math" panose="02040503050406030204" pitchFamily="18" charset="0"/>
                                              <a:ea typeface="ＭＳ Ｐゴシック" panose="020B0600070205080204" pitchFamily="50" charset="-128"/>
                                            </a:rPr>
                                            <m:t>𝑛</m:t>
                                          </m:r>
                                        </m:e>
                                      </m:mr>
                                      <m:mr>
                                        <m:e>
                                          <m:r>
                                            <a:rPr kumimoji="1" lang="en-US" altLang="ja-JP" sz="1000" b="0" i="1" smtClean="0">
                                              <a:latin typeface="Cambria Math" panose="02040503050406030204" pitchFamily="18" charset="0"/>
                                              <a:ea typeface="ＭＳ Ｐゴシック" panose="020B0600070205080204" pitchFamily="50" charset="-128"/>
                                            </a:rPr>
                                            <m:t>𝑥</m:t>
                                          </m:r>
                                        </m:e>
                                      </m:mr>
                                    </m:m>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𝑝</m:t>
                                    </m:r>
                                  </m:e>
                                  <m:sup>
                                    <m:r>
                                      <a:rPr kumimoji="1" lang="en-US" altLang="ja-JP" sz="1000" b="0" i="1" smtClean="0">
                                        <a:latin typeface="Cambria Math" panose="02040503050406030204" pitchFamily="18" charset="0"/>
                                        <a:ea typeface="ＭＳ Ｐゴシック" panose="020B0600070205080204" pitchFamily="50" charset="-128"/>
                                      </a:rPr>
                                      <m:t>𝑥</m:t>
                                    </m:r>
                                  </m:sup>
                                </m:sSup>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(1−</m:t>
                                    </m:r>
                                    <m:r>
                                      <a:rPr kumimoji="1" lang="en-US" altLang="ja-JP" sz="1000" b="0" i="1" smtClean="0">
                                        <a:latin typeface="Cambria Math" panose="02040503050406030204" pitchFamily="18" charset="0"/>
                                        <a:ea typeface="ＭＳ Ｐゴシック" panose="020B0600070205080204" pitchFamily="50" charset="-128"/>
                                      </a:rPr>
                                      <m:t>𝑝</m:t>
                                    </m:r>
                                    <m:r>
                                      <a:rPr kumimoji="1" lang="en-US" altLang="ja-JP" sz="1000" b="0" i="1" smtClean="0">
                                        <a:latin typeface="Cambria Math" panose="02040503050406030204" pitchFamily="18" charset="0"/>
                                        <a:ea typeface="ＭＳ Ｐゴシック" panose="020B0600070205080204" pitchFamily="50" charset="-128"/>
                                      </a:rPr>
                                      <m:t>)</m:t>
                                    </m:r>
                                  </m:e>
                                  <m:sup>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𝑥</m:t>
                                    </m:r>
                                  </m:sup>
                                </m:sSup>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np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Np(1-p)</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ポアソン分布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ea typeface="ＭＳ Ｐゴシック" panose="020B0600070205080204" pitchFamily="50" charset="-128"/>
                                  </a:rPr>
                                  <m:t>𝑝</m:t>
                                </m:r>
                                <m:d>
                                  <m:dPr>
                                    <m:ctrlPr>
                                      <a:rPr kumimoji="1" lang="en-US" altLang="ja-JP" sz="1000" b="0" i="1" smtClean="0">
                                        <a:latin typeface="Cambria Math" panose="02040503050406030204" pitchFamily="18" charset="0"/>
                                        <a:ea typeface="ＭＳ Ｐゴシック" panose="020B0600070205080204" pitchFamily="50" charset="-128"/>
                                      </a:rPr>
                                    </m:ctrlPr>
                                  </m:dPr>
                                  <m:e>
                                    <m:r>
                                      <a:rPr kumimoji="1" lang="en-US" altLang="ja-JP" sz="1000" b="0" i="1" smtClean="0">
                                        <a:latin typeface="Cambria Math" panose="02040503050406030204" pitchFamily="18" charset="0"/>
                                        <a:ea typeface="ＭＳ Ｐゴシック" panose="020B0600070205080204" pitchFamily="50" charset="-128"/>
                                      </a:rPr>
                                      <m:t>𝑖</m:t>
                                    </m:r>
                                  </m:e>
                                </m:d>
                                <m:r>
                                  <a:rPr kumimoji="1" lang="en-US" altLang="ja-JP" sz="1000" b="0" i="1" smtClean="0">
                                    <a:latin typeface="Cambria Math" panose="02040503050406030204" pitchFamily="18" charset="0"/>
                                    <a:ea typeface="ＭＳ Ｐゴシック" panose="020B0600070205080204" pitchFamily="50" charset="-128"/>
                                  </a:rPr>
                                  <m:t>=</m:t>
                                </m:r>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m:t>
                                    </m:r>
                                    <m:m>
                                      <m:mPr>
                                        <m:mcs>
                                          <m:mc>
                                            <m:mcPr>
                                              <m:count m:val="1"/>
                                              <m:mcJc m:val="center"/>
                                            </m:mcPr>
                                          </m:mc>
                                        </m:mcs>
                                        <m:ctrlPr>
                                          <a:rPr kumimoji="1" lang="en-US" altLang="ja-JP" sz="1000" b="0" i="1" smtClean="0">
                                            <a:latin typeface="Cambria Math" panose="02040503050406030204" pitchFamily="18" charset="0"/>
                                            <a:ea typeface="ＭＳ Ｐゴシック" panose="020B0600070205080204" pitchFamily="50" charset="-128"/>
                                          </a:rPr>
                                        </m:ctrlPr>
                                      </m:mPr>
                                      <m:mr>
                                        <m:e>
                                          <m:r>
                                            <m:rPr>
                                              <m:brk m:alnAt="7"/>
                                            </m:rPr>
                                            <a:rPr kumimoji="1" lang="en-US" altLang="ja-JP" sz="1000" b="0" i="1" smtClean="0">
                                              <a:latin typeface="Cambria Math" panose="02040503050406030204" pitchFamily="18" charset="0"/>
                                              <a:ea typeface="ＭＳ Ｐゴシック" panose="020B0600070205080204" pitchFamily="50" charset="-128"/>
                                            </a:rPr>
                                            <m:t>𝑛</m:t>
                                          </m:r>
                                        </m:e>
                                      </m:mr>
                                      <m:mr>
                                        <m:e>
                                          <m:r>
                                            <a:rPr kumimoji="1" lang="en-US" altLang="ja-JP" sz="1000" b="0" i="1" smtClean="0">
                                              <a:latin typeface="Cambria Math" panose="02040503050406030204" pitchFamily="18" charset="0"/>
                                              <a:ea typeface="ＭＳ Ｐゴシック" panose="020B0600070205080204" pitchFamily="50" charset="-128"/>
                                            </a:rPr>
                                            <m:t>𝑖</m:t>
                                          </m:r>
                                        </m:e>
                                      </m:mr>
                                    </m:m>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𝑝</m:t>
                                    </m:r>
                                  </m:e>
                                  <m:sup>
                                    <m:r>
                                      <a:rPr kumimoji="1" lang="en-US" altLang="ja-JP" sz="1000" b="0" i="1" smtClean="0">
                                        <a:latin typeface="Cambria Math" panose="02040503050406030204" pitchFamily="18" charset="0"/>
                                        <a:ea typeface="ＭＳ Ｐゴシック" panose="020B0600070205080204" pitchFamily="50" charset="-128"/>
                                      </a:rPr>
                                      <m:t>𝑖</m:t>
                                    </m:r>
                                  </m:sup>
                                </m:sSup>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(1−</m:t>
                                    </m:r>
                                    <m:r>
                                      <a:rPr kumimoji="1" lang="en-US" altLang="ja-JP" sz="1000" b="0" i="1" smtClean="0">
                                        <a:latin typeface="Cambria Math" panose="02040503050406030204" pitchFamily="18" charset="0"/>
                                        <a:ea typeface="ＭＳ Ｐゴシック" panose="020B0600070205080204" pitchFamily="50" charset="-128"/>
                                      </a:rPr>
                                      <m:t>𝑝</m:t>
                                    </m:r>
                                    <m:r>
                                      <a:rPr kumimoji="1" lang="en-US" altLang="ja-JP" sz="1000" b="0" i="1" smtClean="0">
                                        <a:latin typeface="Cambria Math" panose="02040503050406030204" pitchFamily="18" charset="0"/>
                                        <a:ea typeface="ＭＳ Ｐゴシック" panose="020B0600070205080204" pitchFamily="50" charset="-128"/>
                                      </a:rPr>
                                      <m:t>)</m:t>
                                    </m:r>
                                  </m:e>
                                  <m:sup>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𝑖</m:t>
                                    </m:r>
                                  </m:sup>
                                </m:sSup>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λ</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λ</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en-US" altLang="ja-JP" sz="1000" b="0" dirty="0" smtClean="0">
                              <a:latin typeface="EYInterstate Light" panose="02000506000000020004" pitchFamily="2" charset="0"/>
                              <a:ea typeface="ＭＳ Ｐゴシック" panose="020B0600070205080204" pitchFamily="50" charset="-128"/>
                            </a:rPr>
                            <a:t>t</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ea typeface="ＭＳ Ｐゴシック" panose="020B0600070205080204" pitchFamily="50" charset="-128"/>
                                  </a:rPr>
                                  <m:t>𝑓</m:t>
                                </m:r>
                                <m:d>
                                  <m:dPr>
                                    <m:ctrlPr>
                                      <a:rPr kumimoji="1" lang="en-US" altLang="ja-JP" sz="1000" b="0" i="1" smtClean="0">
                                        <a:latin typeface="Cambria Math" panose="02040503050406030204" pitchFamily="18" charset="0"/>
                                        <a:ea typeface="ＭＳ Ｐゴシック" panose="020B0600070205080204" pitchFamily="50" charset="-128"/>
                                      </a:rPr>
                                    </m:ctrlPr>
                                  </m:dPr>
                                  <m:e>
                                    <m:r>
                                      <a:rPr kumimoji="1" lang="en-US" altLang="ja-JP" sz="1000" b="0" i="1" smtClean="0">
                                        <a:latin typeface="Cambria Math" panose="02040503050406030204" pitchFamily="18" charset="0"/>
                                        <a:ea typeface="ＭＳ Ｐゴシック" panose="020B0600070205080204" pitchFamily="50" charset="-128"/>
                                      </a:rPr>
                                      <m:t>𝑥</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μ</m:t>
                                    </m:r>
                                    <m:r>
                                      <a:rPr kumimoji="1" lang="en-US" altLang="ja-JP" sz="1000" b="0" i="1" smtClean="0">
                                        <a:latin typeface="Cambria Math" panose="02040503050406030204" pitchFamily="18" charset="0"/>
                                        <a:ea typeface="ＭＳ Ｐゴシック" panose="020B0600070205080204" pitchFamily="50" charset="-128"/>
                                      </a:rPr>
                                      <m:t>,</m:t>
                                    </m:r>
                                    <m:r>
                                      <m:rPr>
                                        <m:sty m:val="p"/>
                                      </m:rPr>
                                      <a:rPr kumimoji="1" lang="en-US" altLang="ja-JP" sz="1000" b="0" i="1" smtClean="0">
                                        <a:latin typeface="Cambria Math" panose="02040503050406030204" pitchFamily="18" charset="0"/>
                                        <a:ea typeface="ＭＳ Ｐゴシック" panose="020B0600070205080204" pitchFamily="50" charset="-128"/>
                                      </a:rPr>
                                      <m:t>σ</m:t>
                                    </m:r>
                                  </m:e>
                                </m:d>
                                <m:r>
                                  <a:rPr kumimoji="1" lang="en-US" altLang="ja-JP" sz="1000" b="0" i="1" smtClean="0">
                                    <a:latin typeface="Cambria Math" panose="02040503050406030204" pitchFamily="18" charset="0"/>
                                    <a:ea typeface="ＭＳ Ｐゴシック" panose="020B0600070205080204" pitchFamily="50" charset="-128"/>
                                  </a:rPr>
                                  <m:t>= </m:t>
                                </m:r>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𝐹</m:t>
                                    </m:r>
                                    <m:r>
                                      <a:rPr kumimoji="1" lang="en-US" altLang="ja-JP" sz="1000" b="0" i="1" smtClean="0">
                                        <a:latin typeface="Cambria Math" panose="02040503050406030204" pitchFamily="18" charset="0"/>
                                        <a:ea typeface="ＭＳ Ｐゴシック" panose="020B0600070205080204" pitchFamily="50" charset="-128"/>
                                      </a:rPr>
                                      <m:t>(</m:t>
                                    </m:r>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+1</m:t>
                                        </m:r>
                                      </m:num>
                                      <m:den>
                                        <m:r>
                                          <a:rPr kumimoji="1" lang="en-US" altLang="ja-JP" sz="1000" b="0" i="1" smtClean="0">
                                            <a:latin typeface="Cambria Math" panose="02040503050406030204" pitchFamily="18" charset="0"/>
                                            <a:ea typeface="ＭＳ Ｐゴシック" panose="020B0600070205080204" pitchFamily="50" charset="-128"/>
                                          </a:rPr>
                                          <m:t>2</m:t>
                                        </m:r>
                                      </m:den>
                                    </m:f>
                                    <m:r>
                                      <a:rPr kumimoji="1" lang="en-US" altLang="ja-JP" sz="1000" b="0" i="1" smtClean="0">
                                        <a:latin typeface="Cambria Math" panose="02040503050406030204" pitchFamily="18" charset="0"/>
                                        <a:ea typeface="ＭＳ Ｐゴシック" panose="020B0600070205080204" pitchFamily="50" charset="-128"/>
                                      </a:rPr>
                                      <m:t>)</m:t>
                                    </m:r>
                                  </m:num>
                                  <m:den>
                                    <m:rad>
                                      <m:radPr>
                                        <m:degHide m:val="on"/>
                                        <m:ctrlPr>
                                          <a:rPr kumimoji="1" lang="en-US" altLang="ja-JP" sz="1000" b="0" i="1" smtClean="0">
                                            <a:latin typeface="Cambria Math" panose="02040503050406030204" pitchFamily="18" charset="0"/>
                                            <a:ea typeface="ＭＳ Ｐゴシック" panose="020B0600070205080204" pitchFamily="50" charset="-128"/>
                                          </a:rPr>
                                        </m:ctrlPr>
                                      </m:radPr>
                                      <m:deg/>
                                      <m:e>
                                        <m:r>
                                          <a:rPr kumimoji="1" lang="en-US" altLang="ja-JP" sz="1000" b="0" i="1" smtClean="0">
                                            <a:latin typeface="Cambria Math" panose="02040503050406030204" pitchFamily="18" charset="0"/>
                                            <a:ea typeface="ＭＳ Ｐゴシック" panose="020B0600070205080204" pitchFamily="50" charset="-128"/>
                                          </a:rPr>
                                          <m:t>𝑛</m:t>
                                        </m:r>
                                        <m:r>
                                          <m:rPr>
                                            <m:sty m:val="p"/>
                                          </m:rPr>
                                          <a:rPr kumimoji="1" lang="en-US" altLang="ja-JP" sz="1000" b="0" i="1" smtClean="0">
                                            <a:latin typeface="Cambria Math" panose="02040503050406030204" pitchFamily="18" charset="0"/>
                                            <a:ea typeface="ＭＳ Ｐゴシック" panose="020B0600070205080204" pitchFamily="50" charset="-128"/>
                                          </a:rPr>
                                          <m:t>π</m:t>
                                        </m:r>
                                      </m:e>
                                    </m:rad>
                                    <m:r>
                                      <a:rPr kumimoji="1" lang="en-US" altLang="ja-JP" sz="1000" b="0" i="1" smtClean="0">
                                        <a:latin typeface="Cambria Math" panose="02040503050406030204" pitchFamily="18" charset="0"/>
                                        <a:ea typeface="ＭＳ Ｐゴシック" panose="020B0600070205080204" pitchFamily="50" charset="-128"/>
                                      </a:rPr>
                                      <m:t> </m:t>
                                    </m:r>
                                    <m:r>
                                      <a:rPr kumimoji="1" lang="en-US" altLang="ja-JP" sz="1000" b="0" i="1" smtClean="0">
                                        <a:latin typeface="Cambria Math" panose="02040503050406030204" pitchFamily="18" charset="0"/>
                                        <a:ea typeface="ＭＳ Ｐゴシック" panose="020B0600070205080204" pitchFamily="50" charset="-128"/>
                                      </a:rPr>
                                      <m:t>𝐹</m:t>
                                    </m:r>
                                    <m:r>
                                      <a:rPr kumimoji="1" lang="en-US" altLang="ja-JP" sz="1000" b="0" i="1" smtClean="0">
                                        <a:latin typeface="Cambria Math" panose="02040503050406030204" pitchFamily="18" charset="0"/>
                                        <a:ea typeface="ＭＳ Ｐゴシック" panose="020B0600070205080204" pitchFamily="50" charset="-128"/>
                                      </a:rPr>
                                      <m:t>(</m:t>
                                    </m:r>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𝑛</m:t>
                                        </m:r>
                                      </m:num>
                                      <m:den>
                                        <m:r>
                                          <a:rPr kumimoji="1" lang="en-US" altLang="ja-JP" sz="1000" b="0" i="1" smtClean="0">
                                            <a:latin typeface="Cambria Math" panose="02040503050406030204" pitchFamily="18" charset="0"/>
                                            <a:ea typeface="ＭＳ Ｐゴシック" panose="020B0600070205080204" pitchFamily="50" charset="-128"/>
                                          </a:rPr>
                                          <m:t>2</m:t>
                                        </m:r>
                                      </m:den>
                                    </m:f>
                                    <m:r>
                                      <a:rPr kumimoji="1" lang="en-US" altLang="ja-JP" sz="1000" b="0" i="1" smtClean="0">
                                        <a:latin typeface="Cambria Math" panose="02040503050406030204" pitchFamily="18" charset="0"/>
                                        <a:ea typeface="ＭＳ Ｐゴシック" panose="020B0600070205080204" pitchFamily="50" charset="-128"/>
                                      </a:rPr>
                                      <m:t>)</m:t>
                                    </m:r>
                                  </m:den>
                                </m:f>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(1+</m:t>
                                    </m:r>
                                    <m:f>
                                      <m:fPr>
                                        <m:ctrlPr>
                                          <a:rPr kumimoji="1" lang="en-US" altLang="ja-JP" sz="1000" b="0" i="1" smtClean="0">
                                            <a:latin typeface="Cambria Math" panose="02040503050406030204" pitchFamily="18" charset="0"/>
                                            <a:ea typeface="ＭＳ Ｐゴシック" panose="020B0600070205080204" pitchFamily="50" charset="-128"/>
                                          </a:rPr>
                                        </m:ctrlPr>
                                      </m:fPr>
                                      <m:num>
                                        <m:sSup>
                                          <m:sSupPr>
                                            <m:ctrlPr>
                                              <a:rPr kumimoji="1" lang="en-US" altLang="ja-JP" sz="1000" b="0" i="1" smtClean="0">
                                                <a:latin typeface="Cambria Math" panose="02040503050406030204" pitchFamily="18" charset="0"/>
                                                <a:ea typeface="ＭＳ Ｐゴシック" panose="020B0600070205080204" pitchFamily="50" charset="-128"/>
                                              </a:rPr>
                                            </m:ctrlPr>
                                          </m:sSupPr>
                                          <m:e>
                                            <m:r>
                                              <a:rPr kumimoji="1" lang="en-US" altLang="ja-JP" sz="1000" b="0" i="1" smtClean="0">
                                                <a:latin typeface="Cambria Math" panose="02040503050406030204" pitchFamily="18" charset="0"/>
                                                <a:ea typeface="ＭＳ Ｐゴシック" panose="020B0600070205080204" pitchFamily="50" charset="-128"/>
                                              </a:rPr>
                                              <m:t>𝑥</m:t>
                                            </m:r>
                                          </m:e>
                                          <m:sup>
                                            <m:r>
                                              <a:rPr kumimoji="1" lang="en-US" altLang="ja-JP" sz="1000" b="0" i="1" smtClean="0">
                                                <a:latin typeface="Cambria Math" panose="02040503050406030204" pitchFamily="18" charset="0"/>
                                                <a:ea typeface="ＭＳ Ｐゴシック" panose="020B0600070205080204" pitchFamily="50" charset="-128"/>
                                              </a:rPr>
                                              <m:t>2</m:t>
                                            </m:r>
                                          </m:sup>
                                        </m:sSup>
                                      </m:num>
                                      <m:den>
                                        <m:r>
                                          <a:rPr kumimoji="1" lang="en-US" altLang="ja-JP" sz="1000" b="0" i="1" smtClean="0">
                                            <a:latin typeface="Cambria Math" panose="02040503050406030204" pitchFamily="18" charset="0"/>
                                            <a:ea typeface="ＭＳ Ｐゴシック" panose="020B0600070205080204" pitchFamily="50" charset="-128"/>
                                          </a:rPr>
                                          <m:t>𝑛</m:t>
                                        </m:r>
                                      </m:den>
                                    </m:f>
                                    <m:r>
                                      <a:rPr kumimoji="1" lang="en-US" altLang="ja-JP" sz="1000" b="0" i="1" smtClean="0">
                                        <a:latin typeface="Cambria Math" panose="02040503050406030204" pitchFamily="18" charset="0"/>
                                        <a:ea typeface="ＭＳ Ｐゴシック" panose="020B0600070205080204" pitchFamily="50" charset="-128"/>
                                      </a:rPr>
                                      <m:t>)</m:t>
                                    </m:r>
                                  </m:e>
                                  <m:sup>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m:t>
                                        </m:r>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+1</m:t>
                                        </m:r>
                                      </m:num>
                                      <m:den>
                                        <m:r>
                                          <a:rPr kumimoji="1" lang="en-US" altLang="ja-JP" sz="1000" b="0" i="1" smtClean="0">
                                            <a:latin typeface="Cambria Math" panose="02040503050406030204" pitchFamily="18" charset="0"/>
                                            <a:ea typeface="ＭＳ Ｐゴシック" panose="020B0600070205080204" pitchFamily="50" charset="-128"/>
                                          </a:rPr>
                                          <m:t>2</m:t>
                                        </m:r>
                                      </m:den>
                                    </m:f>
                                  </m:sup>
                                </m:sSup>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0</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ja-JP" sz="1000" b="0" i="1" smtClean="0">
                                        <a:latin typeface="Cambria Math" panose="02040503050406030204" pitchFamily="18" charset="0"/>
                                        <a:ea typeface="ＭＳ Ｐゴシック" panose="020B0600070205080204" pitchFamily="50" charset="-128"/>
                                      </a:rPr>
                                    </m:ctrlPr>
                                  </m:fPr>
                                  <m:num>
                                    <m:r>
                                      <a:rPr kumimoji="1" lang="en-US" altLang="ja-JP" sz="1000" b="0" i="1" smtClean="0">
                                        <a:latin typeface="Cambria Math" panose="02040503050406030204" pitchFamily="18" charset="0"/>
                                        <a:ea typeface="ＭＳ Ｐゴシック" panose="020B0600070205080204" pitchFamily="50" charset="-128"/>
                                      </a:rPr>
                                      <m:t>𝑛</m:t>
                                    </m:r>
                                  </m:num>
                                  <m:den>
                                    <m:r>
                                      <a:rPr kumimoji="1" lang="en-US" altLang="ja-JP" sz="1000" b="0" i="1" smtClean="0">
                                        <a:latin typeface="Cambria Math" panose="02040503050406030204" pitchFamily="18" charset="0"/>
                                        <a:ea typeface="ＭＳ Ｐゴシック" panose="020B0600070205080204" pitchFamily="50" charset="-128"/>
                                      </a:rPr>
                                      <m:t>𝑛</m:t>
                                    </m:r>
                                    <m:r>
                                      <a:rPr kumimoji="1" lang="en-US" altLang="ja-JP" sz="1000" b="0" i="1" smtClean="0">
                                        <a:latin typeface="Cambria Math" panose="02040503050406030204" pitchFamily="18" charset="0"/>
                                        <a:ea typeface="ＭＳ Ｐゴシック" panose="020B0600070205080204" pitchFamily="50" charset="-128"/>
                                      </a:rPr>
                                      <m:t>−2</m:t>
                                    </m:r>
                                  </m:den>
                                </m:f>
                              </m:oMath>
                            </m:oMathPara>
                          </a14:m>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en-US" altLang="ja-JP" sz="1000" b="0" dirty="0" smtClean="0">
                              <a:latin typeface="EYInterstate Light" panose="02000506000000020004" pitchFamily="2" charset="0"/>
                              <a:ea typeface="ＭＳ Ｐゴシック" panose="020B0600070205080204" pitchFamily="50" charset="-128"/>
                            </a:rPr>
                            <a:t>F</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カイ二乗分布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ガンマ分布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負の二項分布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指数分布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ワイブル分布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一様分布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el-GR" altLang="ja-JP" sz="1000" b="0" dirty="0" smtClean="0">
                              <a:latin typeface="EYInterstate Light" panose="02000506000000020004" pitchFamily="2" charset="0"/>
                              <a:ea typeface="ＭＳ Ｐゴシック" panose="020B0600070205080204" pitchFamily="50" charset="-128"/>
                            </a:rPr>
                            <a:t>Β</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コーシー分布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多項式分布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超幾何分布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対数正規分布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2746">
                    <a:tc>
                      <a:txBody>
                        <a:bodyPr/>
                        <a:lstStyle/>
                        <a:p>
                          <a:r>
                            <a:rPr kumimoji="1" lang="ja-JP" altLang="en-US" sz="1000" b="0" dirty="0" smtClean="0">
                              <a:latin typeface="EYInterstate Light" panose="02000506000000020004" pitchFamily="2" charset="0"/>
                              <a:ea typeface="ＭＳ Ｐゴシック" panose="020B0600070205080204" pitchFamily="50" charset="-128"/>
                            </a:rPr>
                            <a:t>ロジスティック分布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2982670346"/>
                  </p:ext>
                </p:extLst>
              </p:nvPr>
            </p:nvGraphicFramePr>
            <p:xfrm>
              <a:off x="454022" y="1269822"/>
              <a:ext cx="8235952" cy="5303901"/>
            </p:xfrm>
            <a:graphic>
              <a:graphicData uri="http://schemas.openxmlformats.org/drawingml/2006/table">
                <a:tbl>
                  <a:tblPr firstRow="1" bandRow="1">
                    <a:tableStyleId>{5C22544A-7EE6-4342-B048-85BDC9FD1C3A}</a:tableStyleId>
                  </a:tblPr>
                  <a:tblGrid>
                    <a:gridCol w="2058988"/>
                    <a:gridCol w="3018546"/>
                    <a:gridCol w="1579209"/>
                    <a:gridCol w="1579209"/>
                  </a:tblGrid>
                  <a:tr h="243840">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分布</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accent4"/>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数式</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平均</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B w="12700" cap="flat" cmpd="sng" algn="ctr">
                          <a:solidFill>
                            <a:schemeClr val="bg1"/>
                          </a:solidFill>
                          <a:prstDash val="solid"/>
                          <a:round/>
                          <a:headEnd type="none" w="med" len="med"/>
                          <a:tailEnd type="none" w="med" len="med"/>
                        </a:lnB>
                        <a:solidFill>
                          <a:schemeClr val="bg1"/>
                        </a:solidFill>
                      </a:tcPr>
                    </a:tc>
                    <a:tc>
                      <a:txBody>
                        <a:bodyPr/>
                        <a:lstStyle/>
                        <a:p>
                          <a:pPr algn="ctr"/>
                          <a:r>
                            <a:rPr kumimoji="1" lang="ja-JP" altLang="en-US" sz="1000" b="0" dirty="0" smtClean="0">
                              <a:solidFill>
                                <a:schemeClr val="tx2"/>
                              </a:solidFill>
                              <a:latin typeface="EYInterstate Light" panose="02000506000000020004" pitchFamily="2" charset="0"/>
                              <a:ea typeface="ＭＳ Ｐゴシック" panose="020B0600070205080204" pitchFamily="50" charset="-128"/>
                            </a:rPr>
                            <a:t>分散</a:t>
                          </a:r>
                          <a:endParaRPr kumimoji="1" lang="ja-JP" altLang="en-US" sz="1000" b="0" dirty="0">
                            <a:solidFill>
                              <a:schemeClr val="tx2"/>
                            </a:solidFill>
                            <a:latin typeface="EYInterstate Light" panose="02000506000000020004" pitchFamily="2" charset="0"/>
                            <a:ea typeface="ＭＳ Ｐゴシック" panose="020B0600070205080204" pitchFamily="50" charset="-128"/>
                          </a:endParaRPr>
                        </a:p>
                      </a:txBody>
                      <a:tcPr anchor="ctr">
                        <a:lnR w="12700" cap="flat" cmpd="sng" algn="ctr">
                          <a:solidFill>
                            <a:schemeClr val="accent4"/>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r>
                  <a:tr h="432562">
                    <a:tc>
                      <a:txBody>
                        <a:bodyPr/>
                        <a:lstStyle/>
                        <a:p>
                          <a:r>
                            <a:rPr kumimoji="1" lang="ja-JP" altLang="en-US" sz="1000" b="0" dirty="0" smtClean="0">
                              <a:latin typeface="EYInterstate Light" panose="02000506000000020004" pitchFamily="2" charset="0"/>
                              <a:ea typeface="ＭＳ Ｐゴシック" panose="020B0600070205080204" pitchFamily="50" charset="-128"/>
                            </a:rPr>
                            <a:t>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solidFill>
                      </a:tcPr>
                    </a:tc>
                    <a:tc>
                      <a:txBody>
                        <a:bodyPr/>
                        <a:lstStyle/>
                        <a:p>
                          <a:endParaRPr lang="ja-JP"/>
                        </a:p>
                      </a:txBody>
                      <a:tcPr>
                        <a:lnT w="12700" cap="flat" cmpd="sng" algn="ctr">
                          <a:solidFill>
                            <a:schemeClr val="bg1"/>
                          </a:solidFill>
                          <a:prstDash val="solid"/>
                          <a:round/>
                          <a:headEnd type="none" w="med" len="med"/>
                          <a:tailEnd type="none" w="med" len="med"/>
                        </a:lnT>
                        <a:blipFill rotWithShape="0">
                          <a:blip r:embed="rId2"/>
                          <a:stretch>
                            <a:fillRect l="-68347" t="-57746" r="-104839" b="-1076056"/>
                          </a:stretch>
                        </a:blip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d</a:t>
                          </a:r>
                          <a:endParaRPr kumimoji="1" lang="ja-JP" altLang="en-US" sz="1000" b="0" dirty="0">
                            <a:latin typeface="EYInterstate Light" panose="02000506000000020004" pitchFamily="2" charset="0"/>
                            <a:ea typeface="ＭＳ Ｐゴシック" panose="020B0600070205080204" pitchFamily="50" charset="-128"/>
                          </a:endParaRPr>
                        </a:p>
                      </a:txBody>
                      <a:tcPr>
                        <a:lnT w="12700" cap="flat" cmpd="sng" algn="ctr">
                          <a:solidFill>
                            <a:schemeClr val="bg1"/>
                          </a:solidFill>
                          <a:prstDash val="solid"/>
                          <a:round/>
                          <a:headEnd type="none" w="med" len="med"/>
                          <a:tailEnd type="none" w="med" len="med"/>
                        </a:lnT>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q</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r>
                  <a:tr h="320294">
                    <a:tc>
                      <a:txBody>
                        <a:bodyPr/>
                        <a:lstStyle/>
                        <a:p>
                          <a:r>
                            <a:rPr kumimoji="1" lang="ja-JP" altLang="en-US" sz="1000" b="0" dirty="0" smtClean="0">
                              <a:latin typeface="EYInterstate Light" panose="02000506000000020004" pitchFamily="2" charset="0"/>
                              <a:ea typeface="ＭＳ Ｐゴシック" panose="020B0600070205080204" pitchFamily="50" charset="-128"/>
                            </a:rPr>
                            <a:t>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endParaRPr lang="ja-JP"/>
                        </a:p>
                      </a:txBody>
                      <a:tcPr>
                        <a:blipFill rotWithShape="0">
                          <a:blip r:embed="rId2"/>
                          <a:stretch>
                            <a:fillRect l="-68347" t="-211321" r="-104839" b="-1341509"/>
                          </a:stretch>
                        </a:blip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np</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Np(1-p)</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320294">
                    <a:tc>
                      <a:txBody>
                        <a:bodyPr/>
                        <a:lstStyle/>
                        <a:p>
                          <a:r>
                            <a:rPr kumimoji="1" lang="ja-JP" altLang="en-US" sz="1000" b="0" dirty="0" smtClean="0">
                              <a:latin typeface="EYInterstate Light" panose="02000506000000020004" pitchFamily="2" charset="0"/>
                              <a:ea typeface="ＭＳ Ｐゴシック" panose="020B0600070205080204" pitchFamily="50" charset="-128"/>
                            </a:rPr>
                            <a:t>ポアソン分布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endParaRPr lang="ja-JP"/>
                        </a:p>
                      </a:txBody>
                      <a:tcPr>
                        <a:blipFill rotWithShape="0">
                          <a:blip r:embed="rId2"/>
                          <a:stretch>
                            <a:fillRect l="-68347" t="-317308" r="-104839" b="-1267308"/>
                          </a:stretch>
                        </a:blip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λ</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λ</a:t>
                          </a: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573151">
                    <a:tc>
                      <a:txBody>
                        <a:bodyPr/>
                        <a:lstStyle/>
                        <a:p>
                          <a:r>
                            <a:rPr kumimoji="1" lang="en-US" altLang="ja-JP" sz="1000" b="0" dirty="0" smtClean="0">
                              <a:latin typeface="EYInterstate Light" panose="02000506000000020004" pitchFamily="2" charset="0"/>
                              <a:ea typeface="ＭＳ Ｐゴシック" panose="020B0600070205080204" pitchFamily="50" charset="-128"/>
                            </a:rPr>
                            <a:t>t</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endParaRPr lang="ja-JP"/>
                        </a:p>
                      </a:txBody>
                      <a:tcPr>
                        <a:blipFill rotWithShape="0">
                          <a:blip r:embed="rId2"/>
                          <a:stretch>
                            <a:fillRect l="-68347" t="-230851" r="-104839" b="-601064"/>
                          </a:stretch>
                        </a:blipFill>
                      </a:tcPr>
                    </a:tc>
                    <a:tc>
                      <a:txBody>
                        <a:bodyPr/>
                        <a:lstStyle/>
                        <a:p>
                          <a:pPr algn="ctr"/>
                          <a:r>
                            <a:rPr kumimoji="1" lang="en-US" altLang="ja-JP" sz="1000" b="0" dirty="0" smtClean="0">
                              <a:latin typeface="EYInterstate Light" panose="02000506000000020004" pitchFamily="2" charset="0"/>
                              <a:ea typeface="ＭＳ Ｐゴシック" panose="020B0600070205080204" pitchFamily="50" charset="-128"/>
                            </a:rPr>
                            <a:t>0</a:t>
                          </a: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endParaRPr lang="ja-JP"/>
                        </a:p>
                      </a:txBody>
                      <a:tcPr>
                        <a:lnR w="12700" cap="flat" cmpd="sng" algn="ctr">
                          <a:solidFill>
                            <a:schemeClr val="accent4"/>
                          </a:solidFill>
                          <a:prstDash val="solid"/>
                          <a:round/>
                          <a:headEnd type="none" w="med" len="med"/>
                          <a:tailEnd type="none" w="med" len="med"/>
                        </a:lnR>
                        <a:blipFill rotWithShape="0">
                          <a:blip r:embed="rId2"/>
                          <a:stretch>
                            <a:fillRect l="-422394" t="-230851" r="-772" b="-601064"/>
                          </a:stretch>
                        </a:blipFill>
                      </a:tcPr>
                    </a:tc>
                  </a:tr>
                  <a:tr h="243840">
                    <a:tc>
                      <a:txBody>
                        <a:bodyPr/>
                        <a:lstStyle/>
                        <a:p>
                          <a:r>
                            <a:rPr kumimoji="1" lang="en-US" altLang="ja-JP" sz="1000" b="0" dirty="0" smtClean="0">
                              <a:latin typeface="EYInterstate Light" panose="02000506000000020004" pitchFamily="2" charset="0"/>
                              <a:ea typeface="ＭＳ Ｐゴシック" panose="020B0600070205080204" pitchFamily="50" charset="-128"/>
                            </a:rPr>
                            <a:t>F</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カイ二乗分布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ガンマ分布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負の二項分布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指数分布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ワイブル分布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一様分布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el-GR" altLang="ja-JP" sz="1000" b="0" dirty="0" smtClean="0">
                              <a:latin typeface="EYInterstate Light" panose="02000506000000020004" pitchFamily="2" charset="0"/>
                              <a:ea typeface="ＭＳ Ｐゴシック" panose="020B0600070205080204" pitchFamily="50" charset="-128"/>
                            </a:rPr>
                            <a:t>Β</a:t>
                          </a:r>
                          <a:r>
                            <a:rPr kumimoji="1" lang="ja-JP" altLang="en-US" sz="1000" b="0" dirty="0" smtClean="0">
                              <a:latin typeface="EYInterstate Light" panose="02000506000000020004" pitchFamily="2" charset="0"/>
                              <a:ea typeface="ＭＳ Ｐゴシック" panose="020B0600070205080204" pitchFamily="50" charset="-128"/>
                            </a:rPr>
                            <a:t>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コーシー分布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多項式分布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超幾何分布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対数正規分布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r h="243840">
                    <a:tc>
                      <a:txBody>
                        <a:bodyPr/>
                        <a:lstStyle/>
                        <a:p>
                          <a:r>
                            <a:rPr kumimoji="1" lang="ja-JP" altLang="en-US" sz="1000" b="0" dirty="0" smtClean="0">
                              <a:latin typeface="EYInterstate Light" panose="02000506000000020004" pitchFamily="2" charset="0"/>
                              <a:ea typeface="ＭＳ Ｐゴシック" panose="020B0600070205080204" pitchFamily="50" charset="-128"/>
                            </a:rPr>
                            <a:t>ロジスティック分布</a:t>
                          </a:r>
                          <a:endParaRPr kumimoji="1" lang="ja-JP" altLang="en-US" sz="1000" b="0" dirty="0">
                            <a:latin typeface="EYInterstate Light" panose="02000506000000020004" pitchFamily="2" charset="0"/>
                            <a:ea typeface="ＭＳ Ｐゴシック" panose="020B0600070205080204" pitchFamily="50" charset="-128"/>
                          </a:endParaRPr>
                        </a:p>
                      </a:txBody>
                      <a:tcPr>
                        <a:lnL w="12700" cap="flat" cmpd="sng" algn="ctr">
                          <a:solidFill>
                            <a:schemeClr val="accent4"/>
                          </a:solidFill>
                          <a:prstDash val="solid"/>
                          <a:round/>
                          <a:headEnd type="none" w="med" len="med"/>
                          <a:tailEnd type="none" w="med" len="med"/>
                        </a:lnL>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solidFill>
                          <a:schemeClr val="tx2"/>
                        </a:solidFill>
                      </a:tcPr>
                    </a:tc>
                    <a:tc>
                      <a:txBody>
                        <a:bodyPr/>
                        <a:lstStyle/>
                        <a:p>
                          <a:pPr algn="ctr"/>
                          <a:endParaRPr kumimoji="1" lang="ja-JP" altLang="en-US" sz="1000" b="0" dirty="0">
                            <a:latin typeface="EYInterstate Light" panose="02000506000000020004" pitchFamily="2" charset="0"/>
                            <a:ea typeface="ＭＳ Ｐゴシック" panose="020B0600070205080204" pitchFamily="50" charset="-128"/>
                          </a:endParaRPr>
                        </a:p>
                      </a:txBody>
                      <a:tcPr>
                        <a:lnR w="12700" cap="flat" cmpd="sng" algn="ctr">
                          <a:solidFill>
                            <a:schemeClr val="accent4"/>
                          </a:solidFill>
                          <a:prstDash val="solid"/>
                          <a:round/>
                          <a:headEnd type="none" w="med" len="med"/>
                          <a:tailEnd type="none" w="med" len="med"/>
                        </a:lnR>
                        <a:solidFill>
                          <a:schemeClr val="tx2"/>
                        </a:solidFill>
                      </a:tcPr>
                    </a:tc>
                  </a:tr>
                </a:tbl>
              </a:graphicData>
            </a:graphic>
          </p:graphicFrame>
        </mc:Fallback>
      </mc:AlternateContent>
    </p:spTree>
    <p:extLst>
      <p:ext uri="{BB962C8B-B14F-4D97-AF65-F5344CB8AC3E}">
        <p14:creationId xmlns:p14="http://schemas.microsoft.com/office/powerpoint/2010/main" val="3759169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a:t>
            </a:r>
            <a:r>
              <a:rPr kumimoji="1" lang="en-US" altLang="ja-JP" dirty="0" smtClean="0"/>
              <a:t>5</a:t>
            </a:r>
            <a:r>
              <a:rPr kumimoji="1" lang="ja-JP" altLang="en-US" dirty="0" smtClean="0"/>
              <a:t>章：基本統計</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12/18/2017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21732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15.1 </a:t>
            </a:r>
            <a:r>
              <a:rPr kumimoji="1" lang="ja-JP" altLang="en-US" dirty="0" smtClean="0"/>
              <a:t>基本統計</a:t>
            </a:r>
            <a:r>
              <a:rPr kumimoji="1" lang="en-US" altLang="ja-JP" dirty="0" smtClean="0"/>
              <a:t/>
            </a:r>
            <a:br>
              <a:rPr kumimoji="1" lang="en-US" altLang="ja-JP" dirty="0" smtClean="0"/>
            </a:br>
            <a:r>
              <a:rPr lang="ja-JP" altLang="en-US" sz="2000" dirty="0" smtClean="0"/>
              <a:t>要約統計</a:t>
            </a:r>
            <a:endParaRPr kumimoji="1" lang="ja-JP" altLang="en-US" sz="2000" dirty="0"/>
          </a:p>
        </p:txBody>
      </p:sp>
      <p:sp>
        <p:nvSpPr>
          <p:cNvPr id="3" name="コンテンツ プレースホルダー 2"/>
          <p:cNvSpPr>
            <a:spLocks noGrp="1"/>
          </p:cNvSpPr>
          <p:nvPr>
            <p:ph idx="1"/>
          </p:nvPr>
        </p:nvSpPr>
        <p:spPr/>
        <p:txBody>
          <a:bodyPr/>
          <a:lstStyle/>
          <a:p>
            <a:r>
              <a:rPr kumimoji="1" lang="ja-JP" altLang="en-US" dirty="0" smtClean="0"/>
              <a:t>要約統計として算術平均値の算出から振り返る</a:t>
            </a:r>
            <a:endParaRPr kumimoji="1" lang="ja-JP" altLang="en-US" dirty="0"/>
          </a:p>
        </p:txBody>
      </p:sp>
      <p:sp>
        <p:nvSpPr>
          <p:cNvPr id="5" name="正方形/長方形 4"/>
          <p:cNvSpPr/>
          <p:nvPr/>
        </p:nvSpPr>
        <p:spPr>
          <a:xfrm>
            <a:off x="830263" y="1771669"/>
            <a:ext cx="7859712" cy="43529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算術平均を計算</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sample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size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に指定された数を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x</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から一様に抽出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replace = TRUE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は選んでくる数値で重複を許す</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x &lt;- sample(x=1:100, size=100, replace=TRUE)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(x</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51.4</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20</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個の要素をランダムに選択し、このサンプルに対して</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を設定する</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l-PL" altLang="ja-JP" sz="1200" dirty="0">
                <a:solidFill>
                  <a:schemeClr val="bg1"/>
                </a:solidFill>
                <a:latin typeface="EYInterstate Light" panose="02000506000000020004" pitchFamily="2" charset="0"/>
                <a:ea typeface="ＭＳ Ｐゴシック" panose="020B0600070205080204" pitchFamily="50" charset="-128"/>
              </a:rPr>
              <a:t>&gt; y[sample(x=1:100, size=20, replace=FALSE)] &lt;- NA</a:t>
            </a:r>
          </a:p>
          <a:p>
            <a:r>
              <a:rPr kumimoji="1" lang="pl-PL" altLang="ja-JP" sz="1200" dirty="0">
                <a:solidFill>
                  <a:schemeClr val="bg1"/>
                </a:solidFill>
                <a:latin typeface="EYInterstate Light" panose="02000506000000020004" pitchFamily="2" charset="0"/>
                <a:ea typeface="ＭＳ Ｐゴシック" panose="020B0600070205080204" pitchFamily="50" charset="-128"/>
              </a:rPr>
              <a:t>&gt; y</a:t>
            </a:r>
          </a:p>
          <a:p>
            <a:r>
              <a:rPr kumimoji="1" lang="pl-PL" altLang="ja-JP" sz="1200" dirty="0">
                <a:solidFill>
                  <a:schemeClr val="bg1"/>
                </a:solidFill>
                <a:latin typeface="EYInterstate Light" panose="02000506000000020004" pitchFamily="2" charset="0"/>
                <a:ea typeface="ＭＳ Ｐゴシック" panose="020B0600070205080204" pitchFamily="50" charset="-128"/>
              </a:rPr>
              <a:t>  [1]  56  68  NA  88  11  90  71  12</a:t>
            </a:r>
          </a:p>
          <a:p>
            <a:r>
              <a:rPr kumimoji="1" lang="pl-PL" altLang="ja-JP" sz="1200" dirty="0">
                <a:solidFill>
                  <a:schemeClr val="bg1"/>
                </a:solidFill>
                <a:latin typeface="EYInterstate Light" panose="02000506000000020004" pitchFamily="2" charset="0"/>
                <a:ea typeface="ＭＳ Ｐゴシック" panose="020B0600070205080204" pitchFamily="50" charset="-128"/>
              </a:rPr>
              <a:t>  [9]  73  NA  NA  72  27  47  73  46</a:t>
            </a:r>
          </a:p>
          <a:p>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mean</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関数は</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が</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つでもあると</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を返すため、下記のような形で</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err="1" smtClean="0">
                <a:solidFill>
                  <a:srgbClr val="00B050"/>
                </a:solidFill>
                <a:latin typeface="EYInterstate Light" panose="02000506000000020004" pitchFamily="2" charset="0"/>
                <a:ea typeface="ＭＳ Ｐゴシック" panose="020B0600070205080204" pitchFamily="50" charset="-128"/>
              </a:rPr>
              <a:t>を除</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外</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mean (y, na.rm=TRUE)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51.0125</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重み付け平均の計算</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grades &lt;- c(95,72,87,66)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weights &lt;- c(1/2,1/4,1/8,1/8)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mean(grades)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80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weighted.mean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grades,w</a:t>
            </a:r>
            <a:r>
              <a:rPr kumimoji="1" lang="en-US" altLang="ja-JP" sz="1200" dirty="0">
                <a:solidFill>
                  <a:schemeClr val="bg1"/>
                </a:solidFill>
                <a:latin typeface="EYInterstate Light" panose="02000506000000020004" pitchFamily="2" charset="0"/>
                <a:ea typeface="ＭＳ Ｐゴシック" panose="020B0600070205080204" pitchFamily="50" charset="-128"/>
              </a:rPr>
              <a:t>=weights)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84.625</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6" name="テキスト ボックス 5"/>
              <p:cNvSpPr txBox="1"/>
              <p:nvPr/>
            </p:nvSpPr>
            <p:spPr>
              <a:xfrm>
                <a:off x="3118513" y="4667534"/>
                <a:ext cx="1398973" cy="303416"/>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m:rPr>
                        <m:sty m:val="p"/>
                      </m:rPr>
                      <a:rPr kumimoji="1" lang="en-US" altLang="ja-JP" sz="1200" i="1" smtClean="0">
                        <a:solidFill>
                          <a:schemeClr val="bg1"/>
                        </a:solidFill>
                        <a:latin typeface="Cambria Math" panose="02040503050406030204" pitchFamily="18" charset="0"/>
                      </a:rPr>
                      <m:t>E</m:t>
                    </m:r>
                    <m:d>
                      <m:dPr>
                        <m:begChr m:val="["/>
                        <m:endChr m:val="]"/>
                        <m:ctrlPr>
                          <a:rPr kumimoji="1" lang="en-US" altLang="ja-JP" sz="1200" i="1" smtClean="0">
                            <a:solidFill>
                              <a:schemeClr val="bg1"/>
                            </a:solidFill>
                            <a:latin typeface="Cambria Math" panose="02040503050406030204" pitchFamily="18" charset="0"/>
                          </a:rPr>
                        </m:ctrlPr>
                      </m:dPr>
                      <m:e>
                        <m:r>
                          <m:rPr>
                            <m:sty m:val="p"/>
                          </m:rPr>
                          <a:rPr kumimoji="1" lang="en-US" altLang="ja-JP" sz="1200" i="1" smtClean="0">
                            <a:solidFill>
                              <a:schemeClr val="bg1"/>
                            </a:solidFill>
                            <a:latin typeface="Cambria Math" panose="02040503050406030204" pitchFamily="18" charset="0"/>
                          </a:rPr>
                          <m:t>x</m:t>
                        </m:r>
                      </m:e>
                    </m:d>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𝑤</m:t>
                                </m:r>
                              </m:e>
                              <m:sub>
                                <m:r>
                                  <a:rPr kumimoji="1" lang="en-US" altLang="ja-JP" sz="1200" b="0" i="1" smtClean="0">
                                    <a:solidFill>
                                      <a:schemeClr val="bg1"/>
                                    </a:solidFill>
                                    <a:latin typeface="Cambria Math" panose="02040503050406030204" pitchFamily="18" charset="0"/>
                                  </a:rPr>
                                  <m:t>𝑖</m:t>
                                </m:r>
                              </m:sub>
                            </m:sSub>
                          </m:e>
                        </m:nary>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𝑥</m:t>
                            </m:r>
                          </m:e>
                          <m:sub>
                            <m:r>
                              <a:rPr kumimoji="1" lang="en-US" altLang="ja-JP" sz="1200" b="0" i="1" smtClean="0">
                                <a:solidFill>
                                  <a:schemeClr val="bg1"/>
                                </a:solidFill>
                                <a:latin typeface="Cambria Math" panose="02040503050406030204" pitchFamily="18" charset="0"/>
                              </a:rPr>
                              <m:t>𝑖</m:t>
                            </m:r>
                          </m:sub>
                        </m:sSub>
                      </m:num>
                      <m:den>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𝑤</m:t>
                                </m:r>
                              </m:e>
                              <m:sub>
                                <m:r>
                                  <a:rPr kumimoji="1" lang="en-US" altLang="ja-JP" sz="1200" b="0" i="1" smtClean="0">
                                    <a:solidFill>
                                      <a:schemeClr val="bg1"/>
                                    </a:solidFill>
                                    <a:latin typeface="Cambria Math" panose="02040503050406030204" pitchFamily="18" charset="0"/>
                                  </a:rPr>
                                  <m:t>𝑖</m:t>
                                </m:r>
                              </m:sub>
                            </m:sSub>
                          </m:e>
                        </m:nary>
                      </m:den>
                    </m:f>
                    <m:r>
                      <a:rPr kumimoji="1" lang="ja-JP" altLang="en-US" sz="1200" i="1">
                        <a:solidFill>
                          <a:schemeClr val="bg1"/>
                        </a:solidFill>
                        <a:latin typeface="Cambria Math" panose="02040503050406030204" pitchFamily="18" charset="0"/>
                      </a:rPr>
                      <m:t> </m:t>
                    </m:r>
                  </m:oMath>
                </a14:m>
                <a:endParaRPr kumimoji="1" lang="ja-JP" altLang="en-US" sz="1200" dirty="0" err="1" smtClean="0">
                  <a:solidFill>
                    <a:schemeClr val="bg1"/>
                  </a:solidFill>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118513" y="4667534"/>
                <a:ext cx="1398973" cy="303416"/>
              </a:xfrm>
              <a:prstGeom prst="rect">
                <a:avLst/>
              </a:prstGeom>
              <a:blipFill rotWithShape="0">
                <a:blip r:embed="rId2"/>
                <a:stretch>
                  <a:fillRect l="-4803" t="-83673" r="-873" b="-1183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3182552" y="2404280"/>
                <a:ext cx="1267848" cy="269433"/>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m:rPr>
                        <m:sty m:val="p"/>
                      </m:rPr>
                      <a:rPr kumimoji="1" lang="en-US" altLang="ja-JP" sz="1200" i="1" smtClean="0">
                        <a:solidFill>
                          <a:schemeClr val="bg1"/>
                        </a:solidFill>
                        <a:latin typeface="Cambria Math" panose="02040503050406030204" pitchFamily="18" charset="0"/>
                      </a:rPr>
                      <m:t>E</m:t>
                    </m:r>
                    <m:d>
                      <m:dPr>
                        <m:begChr m:val="["/>
                        <m:endChr m:val="]"/>
                        <m:ctrlPr>
                          <a:rPr kumimoji="1" lang="en-US" altLang="ja-JP" sz="1200" i="1" smtClean="0">
                            <a:solidFill>
                              <a:schemeClr val="bg1"/>
                            </a:solidFill>
                            <a:latin typeface="Cambria Math" panose="02040503050406030204" pitchFamily="18" charset="0"/>
                          </a:rPr>
                        </m:ctrlPr>
                      </m:dPr>
                      <m:e>
                        <m:r>
                          <m:rPr>
                            <m:sty m:val="p"/>
                          </m:rPr>
                          <a:rPr kumimoji="1" lang="en-US" altLang="ja-JP" sz="1200" i="1" smtClean="0">
                            <a:solidFill>
                              <a:schemeClr val="bg1"/>
                            </a:solidFill>
                            <a:latin typeface="Cambria Math" panose="02040503050406030204" pitchFamily="18" charset="0"/>
                          </a:rPr>
                          <m:t>x</m:t>
                        </m:r>
                      </m:e>
                    </m:d>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b>
                              <m:sSubPr>
                                <m:ctrlPr>
                                  <a:rPr kumimoji="1" lang="en-US" altLang="ja-JP" sz="1200" i="1">
                                    <a:solidFill>
                                      <a:schemeClr val="bg1"/>
                                    </a:solidFill>
                                    <a:latin typeface="Cambria Math" panose="02040503050406030204" pitchFamily="18" charset="0"/>
                                  </a:rPr>
                                </m:ctrlPr>
                              </m:sSubPr>
                              <m:e>
                                <m:r>
                                  <a:rPr kumimoji="1" lang="en-US" altLang="ja-JP" sz="1200" i="1">
                                    <a:solidFill>
                                      <a:schemeClr val="bg1"/>
                                    </a:solidFill>
                                    <a:latin typeface="Cambria Math" panose="02040503050406030204" pitchFamily="18" charset="0"/>
                                  </a:rPr>
                                  <m:t>𝑥</m:t>
                                </m:r>
                              </m:e>
                              <m:sub>
                                <m:r>
                                  <a:rPr kumimoji="1" lang="en-US" altLang="ja-JP" sz="1200" i="1">
                                    <a:solidFill>
                                      <a:schemeClr val="bg1"/>
                                    </a:solidFill>
                                    <a:latin typeface="Cambria Math" panose="02040503050406030204" pitchFamily="18" charset="0"/>
                                  </a:rPr>
                                  <m:t>𝑖</m:t>
                                </m:r>
                              </m:sub>
                            </m:sSub>
                          </m:e>
                        </m:nary>
                      </m:num>
                      <m:den>
                        <m:r>
                          <a:rPr kumimoji="1" lang="en-US" altLang="ja-JP" sz="1200" b="0" i="1" smtClean="0">
                            <a:solidFill>
                              <a:schemeClr val="bg1"/>
                            </a:solidFill>
                            <a:latin typeface="Cambria Math" panose="02040503050406030204" pitchFamily="18" charset="0"/>
                          </a:rPr>
                          <m:t>𝑁</m:t>
                        </m:r>
                      </m:den>
                    </m:f>
                    <m:r>
                      <a:rPr kumimoji="1" lang="ja-JP" altLang="en-US" sz="1200" i="1">
                        <a:solidFill>
                          <a:schemeClr val="bg1"/>
                        </a:solidFill>
                        <a:latin typeface="Cambria Math" panose="02040503050406030204" pitchFamily="18" charset="0"/>
                      </a:rPr>
                      <m:t> </m:t>
                    </m:r>
                  </m:oMath>
                </a14:m>
                <a:endParaRPr kumimoji="1" lang="ja-JP" altLang="en-US" sz="1200" dirty="0" err="1" smtClean="0">
                  <a:solidFill>
                    <a:schemeClr val="bg1"/>
                  </a:solidFill>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3182552" y="2404280"/>
                <a:ext cx="1267848" cy="269433"/>
              </a:xfrm>
              <a:prstGeom prst="rect">
                <a:avLst/>
              </a:prstGeom>
              <a:blipFill rotWithShape="0">
                <a:blip r:embed="rId3"/>
                <a:stretch>
                  <a:fillRect l="-4808" t="-88889" r="-7212" b="-7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482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15.1 </a:t>
            </a:r>
            <a:r>
              <a:rPr kumimoji="1" lang="ja-JP" altLang="en-US" dirty="0" smtClean="0"/>
              <a:t>記述統計</a:t>
            </a:r>
            <a:r>
              <a:rPr kumimoji="1" lang="en-US" altLang="ja-JP" dirty="0" smtClean="0"/>
              <a:t/>
            </a:r>
            <a:br>
              <a:rPr kumimoji="1" lang="en-US" altLang="ja-JP" dirty="0" smtClean="0"/>
            </a:br>
            <a:r>
              <a:rPr lang="ja-JP" altLang="en-US" sz="2000" dirty="0" smtClean="0"/>
              <a:t>要約</a:t>
            </a:r>
            <a:r>
              <a:rPr kumimoji="1" lang="ja-JP" altLang="en-US" sz="2000" dirty="0" smtClean="0"/>
              <a:t>統計</a:t>
            </a:r>
            <a:endParaRPr kumimoji="1" lang="ja-JP" altLang="en-US" sz="2000" dirty="0"/>
          </a:p>
        </p:txBody>
      </p:sp>
      <p:sp>
        <p:nvSpPr>
          <p:cNvPr id="3" name="コンテンツ プレースホルダー 2"/>
          <p:cNvSpPr>
            <a:spLocks noGrp="1"/>
          </p:cNvSpPr>
          <p:nvPr>
            <p:ph idx="1"/>
          </p:nvPr>
        </p:nvSpPr>
        <p:spPr/>
        <p:txBody>
          <a:bodyPr/>
          <a:lstStyle/>
          <a:p>
            <a:r>
              <a:rPr kumimoji="1" lang="ja-JP" altLang="en-US" dirty="0" smtClean="0"/>
              <a:t>要約統計</a:t>
            </a:r>
            <a:endParaRPr kumimoji="1" lang="ja-JP" altLang="en-US" dirty="0"/>
          </a:p>
        </p:txBody>
      </p:sp>
      <p:sp>
        <p:nvSpPr>
          <p:cNvPr id="4" name="正方形/長方形 3"/>
          <p:cNvSpPr/>
          <p:nvPr/>
        </p:nvSpPr>
        <p:spPr>
          <a:xfrm>
            <a:off x="830263" y="1689781"/>
            <a:ext cx="7859712" cy="443479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分散の計算</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var(x)</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822.9697</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sum((x-mean(x))^2)/(length(x)-1)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822.9697</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標準偏差</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(standard deviation)</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の計算</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sqrt(var(x))</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28.68745</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&gt; sd(x)</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28.68745</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四分位範囲の計算</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a:solidFill>
                  <a:srgbClr val="0070C0"/>
                </a:solidFill>
                <a:latin typeface="EYInterstate Light" panose="02000506000000020004" pitchFamily="2" charset="0"/>
                <a:ea typeface="ＭＳ Ｐゴシック" panose="020B0600070205080204" pitchFamily="50" charset="-128"/>
              </a:rPr>
              <a:t>summary(x)</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 Min. 1st Qu.  Median    Mean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1.00   26.75   47.00   51.40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3rd Qu.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79.50  100.00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q</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uantile</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x,probs</a:t>
            </a:r>
            <a:r>
              <a:rPr kumimoji="1" lang="en-US" altLang="ja-JP" sz="1200" dirty="0">
                <a:solidFill>
                  <a:srgbClr val="0070C0"/>
                </a:solidFill>
                <a:latin typeface="EYInterstate Light" panose="02000506000000020004" pitchFamily="2" charset="0"/>
                <a:ea typeface="ＭＳ Ｐゴシック" panose="020B0600070205080204" pitchFamily="50" charset="-128"/>
              </a:rPr>
              <a:t>=c(0.25,0.75))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25%   75%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26.75 79.50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it-IT"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it-IT" altLang="ja-JP" sz="1200" dirty="0">
                <a:solidFill>
                  <a:srgbClr val="0070C0"/>
                </a:solidFill>
                <a:latin typeface="EYInterstate Light" panose="02000506000000020004" pitchFamily="2" charset="0"/>
                <a:ea typeface="ＭＳ Ｐゴシック" panose="020B0600070205080204" pitchFamily="50" charset="-128"/>
              </a:rPr>
              <a:t>quantile(x, probs=c(0.1, 0.25, 0.5, 0.75, 0.99))</a:t>
            </a:r>
          </a:p>
          <a:p>
            <a:r>
              <a:rPr kumimoji="1" lang="it-IT" altLang="ja-JP" sz="1200" dirty="0">
                <a:solidFill>
                  <a:schemeClr val="bg1"/>
                </a:solidFill>
                <a:latin typeface="EYInterstate Light" panose="02000506000000020004" pitchFamily="2" charset="0"/>
                <a:ea typeface="ＭＳ Ｐゴシック" panose="020B0600070205080204" pitchFamily="50" charset="-128"/>
              </a:rPr>
              <a:t>   10%    25%    50%    75%    99% </a:t>
            </a:r>
          </a:p>
          <a:p>
            <a:r>
              <a:rPr kumimoji="1" lang="it-IT" altLang="ja-JP" sz="1200" dirty="0">
                <a:solidFill>
                  <a:schemeClr val="bg1"/>
                </a:solidFill>
                <a:latin typeface="EYInterstate Light" panose="02000506000000020004" pitchFamily="2" charset="0"/>
                <a:ea typeface="ＭＳ Ｐゴシック" panose="020B0600070205080204" pitchFamily="50" charset="-128"/>
              </a:rPr>
              <a:t> 15.00  26.75  47.00  79.50 </a:t>
            </a:r>
            <a:r>
              <a:rPr kumimoji="1" lang="it-IT" altLang="ja-JP" sz="1200" dirty="0" smtClean="0">
                <a:solidFill>
                  <a:schemeClr val="bg1"/>
                </a:solidFill>
                <a:latin typeface="EYInterstate Light" panose="02000506000000020004" pitchFamily="2" charset="0"/>
                <a:ea typeface="ＭＳ Ｐゴシック" panose="020B0600070205080204" pitchFamily="50" charset="-128"/>
              </a:rPr>
              <a:t>100.00</a:t>
            </a:r>
            <a:endParaRPr kumimoji="1" lang="it-IT" altLang="ja-JP" sz="1200" dirty="0">
              <a:solidFill>
                <a:schemeClr val="bg1"/>
              </a:solidFill>
              <a:latin typeface="EYInterstate Light" panose="02000506000000020004" pitchFamily="2" charset="0"/>
              <a:ea typeface="ＭＳ Ｐゴシック" panose="020B0600070205080204" pitchFamily="50" charset="-128"/>
            </a:endParaRPr>
          </a:p>
          <a:p>
            <a:r>
              <a:rPr kumimoji="1" lang="it-IT" altLang="ja-JP" sz="1200" dirty="0">
                <a:solidFill>
                  <a:schemeClr val="bg1"/>
                </a:solidFill>
                <a:latin typeface="EYInterstate Light" panose="02000506000000020004" pitchFamily="2" charset="0"/>
                <a:ea typeface="ＭＳ Ｐゴシック" panose="020B0600070205080204" pitchFamily="50" charset="-128"/>
              </a:rPr>
              <a:t>&gt; </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1914704" y="1940256"/>
                <a:ext cx="1719573" cy="271036"/>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m:rPr>
                        <m:sty m:val="p"/>
                      </m:rPr>
                      <a:rPr kumimoji="1" lang="en-US" altLang="ja-JP" sz="1200" i="1" smtClean="0">
                        <a:solidFill>
                          <a:schemeClr val="bg1"/>
                        </a:solidFill>
                        <a:latin typeface="Cambria Math" panose="02040503050406030204" pitchFamily="18" charset="0"/>
                      </a:rPr>
                      <m:t>Var</m:t>
                    </m:r>
                    <m:d>
                      <m:dPr>
                        <m:begChr m:val="["/>
                        <m:endChr m:val="]"/>
                        <m:ctrlPr>
                          <a:rPr kumimoji="1" lang="en-US" altLang="ja-JP" sz="1200" i="1" smtClean="0">
                            <a:solidFill>
                              <a:schemeClr val="bg1"/>
                            </a:solidFill>
                            <a:latin typeface="Cambria Math" panose="02040503050406030204" pitchFamily="18" charset="0"/>
                          </a:rPr>
                        </m:ctrlPr>
                      </m:dPr>
                      <m:e>
                        <m:r>
                          <m:rPr>
                            <m:sty m:val="p"/>
                          </m:rPr>
                          <a:rPr kumimoji="1" lang="en-US" altLang="ja-JP" sz="1200" i="1" smtClean="0">
                            <a:solidFill>
                              <a:schemeClr val="bg1"/>
                            </a:solidFill>
                            <a:latin typeface="Cambria Math" panose="02040503050406030204" pitchFamily="18" charset="0"/>
                          </a:rPr>
                          <m:t>x</m:t>
                        </m:r>
                      </m:e>
                    </m:d>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p>
                              <m:sSupPr>
                                <m:ctrlPr>
                                  <a:rPr kumimoji="1" lang="en-US" altLang="ja-JP" sz="1200" b="0" i="1" smtClean="0">
                                    <a:solidFill>
                                      <a:schemeClr val="bg1"/>
                                    </a:solidFill>
                                    <a:latin typeface="Cambria Math" panose="02040503050406030204" pitchFamily="18" charset="0"/>
                                  </a:rPr>
                                </m:ctrlPr>
                              </m:sSupPr>
                              <m:e>
                                <m:sSub>
                                  <m:sSubPr>
                                    <m:ctrlPr>
                                      <a:rPr kumimoji="1" lang="en-US" altLang="ja-JP" sz="1200" i="1">
                                        <a:solidFill>
                                          <a:schemeClr val="bg1"/>
                                        </a:solidFill>
                                        <a:latin typeface="Cambria Math" panose="02040503050406030204" pitchFamily="18" charset="0"/>
                                      </a:rPr>
                                    </m:ctrlPr>
                                  </m:sSubPr>
                                  <m:e>
                                    <m:r>
                                      <a:rPr kumimoji="1" lang="en-US" altLang="ja-JP" sz="1200" i="1">
                                        <a:solidFill>
                                          <a:schemeClr val="bg1"/>
                                        </a:solidFill>
                                        <a:latin typeface="Cambria Math" panose="02040503050406030204" pitchFamily="18" charset="0"/>
                                      </a:rPr>
                                      <m:t>(</m:t>
                                    </m:r>
                                    <m:r>
                                      <a:rPr kumimoji="1" lang="en-US" altLang="ja-JP" sz="1200" i="1">
                                        <a:solidFill>
                                          <a:schemeClr val="bg1"/>
                                        </a:solidFill>
                                        <a:latin typeface="Cambria Math" panose="02040503050406030204" pitchFamily="18" charset="0"/>
                                      </a:rPr>
                                      <m:t>𝑥</m:t>
                                    </m:r>
                                  </m:e>
                                  <m:sub>
                                    <m:r>
                                      <a:rPr kumimoji="1" lang="en-US" altLang="ja-JP" sz="1200" i="1">
                                        <a:solidFill>
                                          <a:schemeClr val="bg1"/>
                                        </a:solidFill>
                                        <a:latin typeface="Cambria Math" panose="02040503050406030204" pitchFamily="18" charset="0"/>
                                      </a:rPr>
                                      <m:t>𝑖</m:t>
                                    </m:r>
                                  </m:sub>
                                </m:sSub>
                                <m:r>
                                  <a:rPr kumimoji="1" lang="en-US" altLang="ja-JP" sz="1200" i="1">
                                    <a:solidFill>
                                      <a:schemeClr val="bg1"/>
                                    </a:solidFill>
                                    <a:latin typeface="Cambria Math" panose="02040503050406030204" pitchFamily="18" charset="0"/>
                                  </a:rPr>
                                  <m:t>−</m:t>
                                </m:r>
                                <m:r>
                                  <a:rPr kumimoji="1" lang="en-US" altLang="ja-JP" sz="1200" i="1">
                                    <a:solidFill>
                                      <a:schemeClr val="bg1"/>
                                    </a:solidFill>
                                    <a:latin typeface="Cambria Math" panose="02040503050406030204" pitchFamily="18" charset="0"/>
                                  </a:rPr>
                                  <m:t>𝑥</m:t>
                                </m:r>
                                <m:r>
                                  <a:rPr kumimoji="1" lang="en-US" altLang="ja-JP" sz="1200" i="1">
                                    <a:solidFill>
                                      <a:schemeClr val="bg1"/>
                                    </a:solidFill>
                                    <a:latin typeface="Cambria Math" panose="02040503050406030204" pitchFamily="18" charset="0"/>
                                  </a:rPr>
                                  <m:t>)</m:t>
                                </m:r>
                              </m:e>
                              <m:sup>
                                <m:r>
                                  <a:rPr kumimoji="1" lang="en-US" altLang="ja-JP" sz="1200" b="0" i="1" smtClean="0">
                                    <a:solidFill>
                                      <a:schemeClr val="bg1"/>
                                    </a:solidFill>
                                    <a:latin typeface="Cambria Math" panose="02040503050406030204" pitchFamily="18" charset="0"/>
                                  </a:rPr>
                                  <m:t>2</m:t>
                                </m:r>
                              </m:sup>
                            </m:sSup>
                          </m:e>
                        </m:nary>
                      </m:num>
                      <m:den>
                        <m:r>
                          <a:rPr kumimoji="1" lang="en-US" altLang="ja-JP" sz="1200" b="0" i="1" smtClean="0">
                            <a:solidFill>
                              <a:schemeClr val="bg1"/>
                            </a:solidFill>
                            <a:latin typeface="Cambria Math" panose="02040503050406030204" pitchFamily="18" charset="0"/>
                          </a:rPr>
                          <m:t>𝑁</m:t>
                        </m:r>
                        <m:r>
                          <a:rPr kumimoji="1" lang="en-US" altLang="ja-JP" sz="1200" b="0" i="1" smtClean="0">
                            <a:solidFill>
                              <a:schemeClr val="bg1"/>
                            </a:solidFill>
                            <a:latin typeface="Cambria Math" panose="02040503050406030204" pitchFamily="18" charset="0"/>
                          </a:rPr>
                          <m:t>−1</m:t>
                        </m:r>
                      </m:den>
                    </m:f>
                    <m:r>
                      <a:rPr kumimoji="1" lang="ja-JP" altLang="en-US" sz="1200" i="1">
                        <a:solidFill>
                          <a:schemeClr val="bg1"/>
                        </a:solidFill>
                        <a:latin typeface="Cambria Math" panose="02040503050406030204" pitchFamily="18" charset="0"/>
                      </a:rPr>
                      <m:t> </m:t>
                    </m:r>
                  </m:oMath>
                </a14:m>
                <a:endParaRPr kumimoji="1" lang="ja-JP" altLang="en-US" sz="1200" dirty="0" err="1" smtClean="0">
                  <a:solidFill>
                    <a:schemeClr val="bg1"/>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914704" y="1940256"/>
                <a:ext cx="1719573" cy="271036"/>
              </a:xfrm>
              <a:prstGeom prst="rect">
                <a:avLst/>
              </a:prstGeom>
              <a:blipFill rotWithShape="0">
                <a:blip r:embed="rId2"/>
                <a:stretch>
                  <a:fillRect l="-3546" t="-88889" b="-7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02893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15.2 </a:t>
            </a:r>
            <a:r>
              <a:rPr kumimoji="1" lang="ja-JP" altLang="en-US" dirty="0" smtClean="0"/>
              <a:t>記述統計</a:t>
            </a:r>
            <a:r>
              <a:rPr kumimoji="1" lang="en-US" altLang="ja-JP" dirty="0" smtClean="0"/>
              <a:t/>
            </a:r>
            <a:br>
              <a:rPr kumimoji="1" lang="en-US" altLang="ja-JP" dirty="0" smtClean="0"/>
            </a:br>
            <a:r>
              <a:rPr lang="ja-JP" altLang="en-US" sz="2000" dirty="0" smtClean="0"/>
              <a:t>相関と共分散</a:t>
            </a:r>
            <a:endParaRPr kumimoji="1" lang="ja-JP" altLang="en-US" sz="2000" dirty="0"/>
          </a:p>
        </p:txBody>
      </p:sp>
      <p:sp>
        <p:nvSpPr>
          <p:cNvPr id="3" name="コンテンツ プレースホルダー 2"/>
          <p:cNvSpPr>
            <a:spLocks noGrp="1"/>
          </p:cNvSpPr>
          <p:nvPr>
            <p:ph idx="1"/>
          </p:nvPr>
        </p:nvSpPr>
        <p:spPr/>
        <p:txBody>
          <a:bodyPr/>
          <a:lstStyle/>
          <a:p>
            <a:r>
              <a:rPr kumimoji="1" lang="ja-JP" altLang="en-US" dirty="0" smtClean="0"/>
              <a:t>相関と共分散の算出</a:t>
            </a:r>
            <a:endParaRPr kumimoji="1" lang="ja-JP" altLang="en-US" dirty="0"/>
          </a:p>
        </p:txBody>
      </p:sp>
      <p:sp>
        <p:nvSpPr>
          <p:cNvPr id="4" name="正方形/長方形 3"/>
          <p:cNvSpPr/>
          <p:nvPr/>
        </p:nvSpPr>
        <p:spPr>
          <a:xfrm>
            <a:off x="830263" y="1689781"/>
            <a:ext cx="7859712" cy="443479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correlation and covariance </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require(ggplot2)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head(economics</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cor(economics$pce, economics$psavert)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0.837069</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correlation calculation by component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xPart &lt;- economics$pce - mean(economics$pce)</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yPart &lt;- economics$psavert - mean(economics$psavert)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nMinusOne &lt;- (nrow(economics)-1)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xSD &lt;- sd(economics$pce)</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ySD &lt;- sd(economics$psavert</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cor (economics[,c(2,4:6</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複数の列を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度に比較 </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cor</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matrix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で扱う</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(Long</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型のみ</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pce    psavert</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pce       1.0000000 -0.8370690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psavert  -0.8370690  1.0000000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uempmed   0.7273492 -0.3874159</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unemploy  0.6139997 -0.3540073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uempmed   unemploy</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pce       0.7273492  0.6139997</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psavert  -0.3874159 -0.3540073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uempmed   1.0000000  0.8694063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unemploy  0.8694063  1.0000000</a:t>
            </a:r>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3947601" y="2214971"/>
                <a:ext cx="1916679" cy="295337"/>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a:rPr kumimoji="1" lang="en-US" altLang="ja-JP" sz="1200" i="1" smtClean="0">
                        <a:solidFill>
                          <a:schemeClr val="bg1"/>
                        </a:solidFill>
                        <a:latin typeface="Cambria Math" panose="02040503050406030204" pitchFamily="18" charset="0"/>
                      </a:rPr>
                      <m:t>𝑟</m:t>
                    </m:r>
                    <m:d>
                      <m:dPr>
                        <m:ctrlPr>
                          <a:rPr kumimoji="1" lang="en-US" altLang="ja-JP" sz="1200" b="0" i="1" smtClean="0">
                            <a:solidFill>
                              <a:schemeClr val="bg1"/>
                            </a:solidFill>
                            <a:latin typeface="Cambria Math" panose="02040503050406030204" pitchFamily="18" charset="0"/>
                          </a:rPr>
                        </m:ctrlPr>
                      </m:dPr>
                      <m:e>
                        <m:r>
                          <a:rPr kumimoji="1" lang="en-US" altLang="ja-JP" sz="1200" b="0" i="1" smtClean="0">
                            <a:solidFill>
                              <a:schemeClr val="bg1"/>
                            </a:solidFill>
                            <a:latin typeface="Cambria Math" panose="02040503050406030204" pitchFamily="18" charset="0"/>
                          </a:rPr>
                          <m:t>𝑥𝑦</m:t>
                        </m:r>
                      </m:e>
                    </m:d>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𝑛</m:t>
                            </m:r>
                          </m:sup>
                          <m:e>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𝑥</m:t>
                                </m:r>
                              </m:e>
                              <m:sub>
                                <m:r>
                                  <a:rPr kumimoji="1" lang="en-US" altLang="ja-JP" sz="1200" b="0" i="1" smtClean="0">
                                    <a:solidFill>
                                      <a:schemeClr val="bg1"/>
                                    </a:solidFill>
                                    <a:latin typeface="Cambria Math" panose="02040503050406030204" pitchFamily="18" charset="0"/>
                                  </a:rPr>
                                  <m:t>𝑖</m:t>
                                </m:r>
                              </m:sub>
                            </m:sSub>
                            <m:r>
                              <a:rPr kumimoji="1" lang="en-US" altLang="ja-JP" sz="1200" b="0" i="1"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𝑥</m:t>
                            </m:r>
                            <m:r>
                              <a:rPr kumimoji="1" lang="en-US" altLang="ja-JP" sz="1200" b="0" i="1" smtClean="0">
                                <a:solidFill>
                                  <a:schemeClr val="bg1"/>
                                </a:solidFill>
                                <a:latin typeface="Cambria Math" panose="02040503050406030204" pitchFamily="18" charset="0"/>
                              </a:rPr>
                              <m:t>)(</m:t>
                            </m:r>
                            <m:sSub>
                              <m:sSubPr>
                                <m:ctrlPr>
                                  <a:rPr kumimoji="1" lang="en-US" altLang="ja-JP" sz="1200" i="1">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𝑦</m:t>
                                </m:r>
                              </m:e>
                              <m:sub>
                                <m:r>
                                  <a:rPr kumimoji="1" lang="en-US" altLang="ja-JP" sz="1200" b="0" i="1" smtClean="0">
                                    <a:solidFill>
                                      <a:schemeClr val="bg1"/>
                                    </a:solidFill>
                                    <a:latin typeface="Cambria Math" panose="02040503050406030204" pitchFamily="18" charset="0"/>
                                  </a:rPr>
                                  <m:t>𝑖</m:t>
                                </m:r>
                              </m:sub>
                            </m:sSub>
                            <m:r>
                              <a:rPr kumimoji="1" lang="en-US" altLang="ja-JP" sz="1200" b="0" i="1"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𝑦</m:t>
                            </m:r>
                            <m:r>
                              <a:rPr kumimoji="1" lang="en-US" altLang="ja-JP" sz="1200" b="0" i="1" smtClean="0">
                                <a:solidFill>
                                  <a:schemeClr val="bg1"/>
                                </a:solidFill>
                                <a:latin typeface="Cambria Math" panose="02040503050406030204" pitchFamily="18" charset="0"/>
                              </a:rPr>
                              <m:t>)</m:t>
                            </m:r>
                          </m:e>
                        </m:nary>
                      </m:num>
                      <m:den>
                        <m:d>
                          <m:dPr>
                            <m:ctrlPr>
                              <a:rPr kumimoji="1" lang="en-US" altLang="ja-JP" sz="1200" b="0" i="1" smtClean="0">
                                <a:solidFill>
                                  <a:schemeClr val="bg1"/>
                                </a:solidFill>
                                <a:latin typeface="Cambria Math" panose="02040503050406030204" pitchFamily="18" charset="0"/>
                              </a:rPr>
                            </m:ctrlPr>
                          </m:dPr>
                          <m:e>
                            <m:r>
                              <a:rPr kumimoji="1" lang="en-US" altLang="ja-JP" sz="1200" b="0" i="1" smtClean="0">
                                <a:solidFill>
                                  <a:schemeClr val="bg1"/>
                                </a:solidFill>
                                <a:latin typeface="Cambria Math" panose="02040503050406030204" pitchFamily="18" charset="0"/>
                              </a:rPr>
                              <m:t>𝑛</m:t>
                            </m:r>
                            <m:r>
                              <a:rPr kumimoji="1" lang="en-US" altLang="ja-JP" sz="1200" b="0" i="1" smtClean="0">
                                <a:solidFill>
                                  <a:schemeClr val="bg1"/>
                                </a:solidFill>
                                <a:latin typeface="Cambria Math" panose="02040503050406030204" pitchFamily="18" charset="0"/>
                              </a:rPr>
                              <m:t>−1</m:t>
                            </m:r>
                          </m:e>
                        </m:d>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𝑆</m:t>
                            </m:r>
                          </m:e>
                          <m:sub>
                            <m:r>
                              <a:rPr kumimoji="1" lang="en-US" altLang="ja-JP" sz="1200" b="0" i="1" smtClean="0">
                                <a:solidFill>
                                  <a:schemeClr val="bg1"/>
                                </a:solidFill>
                                <a:latin typeface="Cambria Math" panose="02040503050406030204" pitchFamily="18" charset="0"/>
                              </a:rPr>
                              <m:t>𝑥</m:t>
                            </m:r>
                          </m:sub>
                        </m:sSub>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𝑆</m:t>
                            </m:r>
                          </m:e>
                          <m:sub>
                            <m:r>
                              <a:rPr kumimoji="1" lang="en-US" altLang="ja-JP" sz="1200" b="0" i="1" smtClean="0">
                                <a:solidFill>
                                  <a:schemeClr val="bg1"/>
                                </a:solidFill>
                                <a:latin typeface="Cambria Math" panose="02040503050406030204" pitchFamily="18" charset="0"/>
                              </a:rPr>
                              <m:t>𝑦</m:t>
                            </m:r>
                          </m:sub>
                        </m:sSub>
                      </m:den>
                    </m:f>
                  </m:oMath>
                </a14:m>
                <a:endParaRPr kumimoji="1" lang="ja-JP" altLang="en-US" sz="1200" dirty="0" err="1" smtClean="0">
                  <a:solidFill>
                    <a:schemeClr val="bg1"/>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947601" y="2214971"/>
                <a:ext cx="1916679" cy="295337"/>
              </a:xfrm>
              <a:prstGeom prst="rect">
                <a:avLst/>
              </a:prstGeom>
              <a:blipFill rotWithShape="0">
                <a:blip r:embed="rId2"/>
                <a:stretch>
                  <a:fillRect l="-3503" t="-87755" r="-1911" b="-571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6940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相関と共分散の図示</a:t>
            </a:r>
            <a:endParaRPr kumimoji="1" lang="en-US" altLang="ja-JP" dirty="0" smtClean="0"/>
          </a:p>
          <a:p>
            <a:endParaRPr kumimoji="1" lang="ja-JP" altLang="en-US" dirty="0"/>
          </a:p>
        </p:txBody>
      </p:sp>
      <p:sp>
        <p:nvSpPr>
          <p:cNvPr id="4" name="正方形/長方形 3"/>
          <p:cNvSpPr/>
          <p:nvPr/>
        </p:nvSpPr>
        <p:spPr>
          <a:xfrm>
            <a:off x="830263" y="1689781"/>
            <a:ext cx="7859712" cy="443479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ggpairs</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reshape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パッケージをロードするが、</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reshape2</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とのネームスペース（</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namespace,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名前空間）と問題を起こすので、パッケージをロードしない「：：」オペレーターを活用する</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b="1" dirty="0" smtClean="0">
                <a:solidFill>
                  <a:srgbClr val="00B050"/>
                </a:solidFill>
                <a:latin typeface="EYInterstate Light" panose="02000506000000020004" pitchFamily="2" charset="0"/>
                <a:ea typeface="ＭＳ Ｐゴシック" panose="020B0600070205080204" pitchFamily="50" charset="-128"/>
              </a:rPr>
              <a:t>## economic</a:t>
            </a:r>
            <a:r>
              <a:rPr kumimoji="1" lang="ja-JP" altLang="en-US" sz="1200" b="1" dirty="0" smtClean="0">
                <a:solidFill>
                  <a:srgbClr val="00B050"/>
                </a:solidFill>
                <a:latin typeface="EYInterstate Light" panose="02000506000000020004" pitchFamily="2" charset="0"/>
                <a:ea typeface="ＭＳ Ｐゴシック" panose="020B0600070205080204" pitchFamily="50" charset="-128"/>
              </a:rPr>
              <a:t>データセットのペアプロットで、それぞれの変数の関係を散布図で図示、相関係数を数値で表示</a:t>
            </a:r>
            <a:endParaRPr kumimoji="1" lang="en-US" altLang="ja-JP" sz="1200" b="1"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GGally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ggpairs</a:t>
            </a:r>
            <a:r>
              <a:rPr kumimoji="1" lang="en-US" altLang="ja-JP" sz="1200" dirty="0">
                <a:solidFill>
                  <a:schemeClr val="bg1"/>
                </a:solidFill>
                <a:latin typeface="EYInterstate Light" panose="02000506000000020004" pitchFamily="2" charset="0"/>
                <a:ea typeface="ＭＳ Ｐゴシック" panose="020B0600070205080204" pitchFamily="50" charset="-128"/>
              </a:rPr>
              <a:t>(economics, economics[,c(2,4:6)],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parm</a:t>
            </a:r>
            <a:r>
              <a:rPr kumimoji="1" lang="en-US" altLang="ja-JP" sz="1200" dirty="0">
                <a:solidFill>
                  <a:schemeClr val="bg1"/>
                </a:solidFill>
                <a:latin typeface="EYInterstate Light" panose="02000506000000020004" pitchFamily="2" charset="0"/>
                <a:ea typeface="ＭＳ Ｐゴシック" panose="020B0600070205080204" pitchFamily="50" charset="-128"/>
              </a:rPr>
              <a:t>=list(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labelSize</a:t>
            </a:r>
            <a:r>
              <a:rPr kumimoji="1" lang="en-US" altLang="ja-JP" sz="1200" dirty="0">
                <a:solidFill>
                  <a:schemeClr val="bg1"/>
                </a:solidFill>
                <a:latin typeface="EYInterstate Light" panose="02000506000000020004" pitchFamily="2" charset="0"/>
                <a:ea typeface="ＭＳ Ｐゴシック" panose="020B0600070205080204" pitchFamily="50" charset="-128"/>
              </a:rPr>
              <a:t>=8</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各ペインは、異なる</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軸を持っている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ことを除いて、小さなマルチプルプロットに</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a:solidFill>
                  <a:schemeClr val="bg1"/>
                </a:solidFill>
                <a:latin typeface="EYInterstate Light" panose="02000506000000020004" pitchFamily="2" charset="0"/>
                <a:ea typeface="ＭＳ Ｐゴシック" panose="020B0600070205080204" pitchFamily="50" charset="-128"/>
              </a:rPr>
              <a:t>似</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ている。元のデータを示しているのみで、</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実際に相関は示していない。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3562991" y="2724575"/>
            <a:ext cx="5123809" cy="3400000"/>
          </a:xfrm>
          <a:prstGeom prst="rect">
            <a:avLst/>
          </a:prstGeom>
        </p:spPr>
      </p:pic>
    </p:spTree>
    <p:extLst>
      <p:ext uri="{BB962C8B-B14F-4D97-AF65-F5344CB8AC3E}">
        <p14:creationId xmlns:p14="http://schemas.microsoft.com/office/powerpoint/2010/main" val="3222659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相関関係のヒートマップ</a:t>
            </a:r>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相関係数のヒートマップの作成</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reshape2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require(scales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作図機能</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相関マトリックスを作成</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econCor</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cor</a:t>
            </a:r>
            <a:r>
              <a:rPr kumimoji="1" lang="en-US" altLang="ja-JP" sz="1200" dirty="0">
                <a:solidFill>
                  <a:schemeClr val="bg1"/>
                </a:solidFill>
                <a:latin typeface="EYInterstate Light" panose="02000506000000020004" pitchFamily="2" charset="0"/>
                <a:ea typeface="ＭＳ Ｐゴシック" panose="020B0600070205080204" pitchFamily="50" charset="-128"/>
              </a:rPr>
              <a:t>(economics[,c(2,4:6</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ロングフォーマットへ加工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(dataset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のデータ配置の転換</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melt(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econCor</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varnames</a:t>
            </a:r>
            <a:r>
              <a:rPr kumimoji="1" lang="en-US" altLang="ja-JP" sz="1200" dirty="0">
                <a:solidFill>
                  <a:schemeClr val="bg1"/>
                </a:solidFill>
                <a:latin typeface="EYInterstate Light" panose="02000506000000020004" pitchFamily="2" charset="0"/>
                <a:ea typeface="ＭＳ Ｐゴシック" panose="020B0600070205080204" pitchFamily="50" charset="-128"/>
              </a:rPr>
              <a:t> = c("</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value.name = "Correlation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相関係数順にソート</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[order(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econMelt$Correlation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加工したデータを表示</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ggplot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で作図、</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x,y</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x</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軸</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y</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軸へ設定</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econMelt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(x=x, y=y)) +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創刊係数に基づいた色でタイルを塗りつぶす</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geom_tile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(fill </a:t>
            </a:r>
            <a:r>
              <a:rPr kumimoji="1" lang="en-US" altLang="ja-JP" sz="1200" dirty="0">
                <a:solidFill>
                  <a:schemeClr val="bg1"/>
                </a:solidFill>
                <a:latin typeface="EYInterstate Light" panose="02000506000000020004" pitchFamily="2" charset="0"/>
                <a:ea typeface="ＭＳ Ｐゴシック" panose="020B0600070205080204" pitchFamily="50" charset="-128"/>
              </a:rPr>
              <a:t>=Correlation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赤</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相関係数が低い、白</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相関係数</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200" dirty="0" err="1"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青</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相関係数高いで塗り分ける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Ticker</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のない</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10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インチの高さのカラーバーでガイドを表示</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-1</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から</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1</a:t>
            </a:r>
            <a:r>
              <a:rPr kumimoji="1" lang="ja-JP" altLang="en-US" sz="1200" dirty="0" err="1" smtClean="0">
                <a:solidFill>
                  <a:srgbClr val="2C973E"/>
                </a:solidFill>
                <a:latin typeface="EYInterstate Light" panose="02000506000000020004" pitchFamily="2" charset="0"/>
                <a:ea typeface="ＭＳ Ｐゴシック" panose="020B0600070205080204" pitchFamily="50" charset="-128"/>
              </a:rPr>
              <a:t>までの</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間で色をつくる</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scale_fill_gradient2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(low=muted</a:t>
            </a:r>
            <a:r>
              <a:rPr kumimoji="1" lang="en-US" altLang="ja-JP" sz="1200" dirty="0">
                <a:solidFill>
                  <a:schemeClr val="bg1"/>
                </a:solidFill>
                <a:latin typeface="EYInterstate Light" panose="02000506000000020004" pitchFamily="2" charset="0"/>
                <a:ea typeface="ＭＳ Ｐゴシック" panose="020B0600070205080204" pitchFamily="50" charset="-128"/>
              </a:rPr>
              <a:t>("red"),mid="white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high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steelblue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guide=</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guide_colorbar</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(ticks=FALSE</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barheight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=10</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limits=c</a:t>
            </a:r>
            <a:r>
              <a:rPr kumimoji="1" lang="en-US" altLang="ja-JP" sz="1200" dirty="0">
                <a:solidFill>
                  <a:schemeClr val="bg1"/>
                </a:solidFill>
                <a:latin typeface="EYInterstate Light" panose="02000506000000020004" pitchFamily="2" charset="0"/>
                <a:ea typeface="ＭＳ Ｐゴシック" panose="020B0600070205080204" pitchFamily="50" charset="-128"/>
              </a:rPr>
              <a:t>(-1,1))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theme_minimal</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a:t>
            </a:r>
            <a:r>
              <a:rPr kumimoji="1" lang="ja-JP" altLang="en-US" sz="1200" dirty="0">
                <a:solidFill>
                  <a:srgbClr val="2C973E"/>
                </a:solidFill>
                <a:latin typeface="EYInterstate Light" panose="02000506000000020004" pitchFamily="2" charset="0"/>
                <a:ea typeface="ＭＳ Ｐゴシック" panose="020B0600070205080204" pitchFamily="50" charset="-128"/>
              </a:rPr>
              <a:t>最小限のテーマを表示</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labs(x=NULL, y=NULL</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#x</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軸のラベルは空白</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4968815" y="2195430"/>
            <a:ext cx="3717985" cy="2467139"/>
          </a:xfrm>
          <a:prstGeom prst="rect">
            <a:avLst/>
          </a:prstGeom>
        </p:spPr>
      </p:pic>
    </p:spTree>
    <p:extLst>
      <p:ext uri="{BB962C8B-B14F-4D97-AF65-F5344CB8AC3E}">
        <p14:creationId xmlns:p14="http://schemas.microsoft.com/office/powerpoint/2010/main" val="2956156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欠損値の取扱い</a:t>
            </a:r>
            <a:endParaRPr kumimoji="1" lang="en-US" altLang="ja-JP" dirty="0" smtClean="0"/>
          </a:p>
          <a:p>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欠損値は、</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cor</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の計算の際に問題となるが、複数の列の処理の場合、</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na.rm=TRUE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の代わりに</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all.obs</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complete.obs</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pairwise.complete.obs</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“everything”</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または</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na.or.complete</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を使用する。</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&lt;- c(9,9,NA,3,NA,5,8,1,10,4)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&lt;- c(2,NA,1,6,6,4,1,1,6,7)</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&lt;- c(8,4,3,9,10,NA,3,NA,9,9)</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&lt;- c(10,10,7,8,4,2,8,5,5,2)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&lt;- c(1,9,7,6,5,6,2,7,9,10)</a:t>
            </a:r>
          </a:p>
          <a:p>
            <a:r>
              <a:rPr kumimoji="1" lang="pt-BR" altLang="ja-JP" sz="1200" dirty="0">
                <a:solidFill>
                  <a:srgbClr val="00B050"/>
                </a:solidFill>
                <a:latin typeface="EYInterstate Light" panose="02000506000000020004" pitchFamily="2" charset="0"/>
                <a:ea typeface="ＭＳ Ｐゴシック" panose="020B0600070205080204" pitchFamily="50" charset="-128"/>
              </a:rPr>
              <a:t>#combine by cbind</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theMat &lt;- cbind(m,n,p,q,r</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#everything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で対処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対象列に</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つでも</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がある場合、</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を返す</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rgbClr val="0070C0"/>
                </a:solidFill>
                <a:latin typeface="EYInterstate Light" panose="02000506000000020004" pitchFamily="2" charset="0"/>
                <a:ea typeface="ＭＳ Ｐゴシック" panose="020B0600070205080204" pitchFamily="50" charset="-128"/>
              </a:rPr>
              <a:t>cor(theMat, use="everything")</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 NA NA         NA         NA</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NA  1 NA         NA         NA</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NA NA  1         NA         NA</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NA NA NA  1.0000000 -0.4242958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NA NA NA -0.4242958  1.0000000</a:t>
            </a:r>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509178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欠損値の取扱い</a:t>
            </a:r>
            <a:endParaRPr kumimoji="1" lang="en-US" altLang="ja-JP" dirty="0" smtClean="0"/>
          </a:p>
          <a:p>
            <a:endParaRPr kumimoji="1" lang="en-US" altLang="ja-JP" dirty="0" smtClean="0"/>
          </a:p>
          <a:p>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cor(theMat, use</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=“complete.obs”) </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　</a:t>
            </a:r>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が入っていない</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entry (row)</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のみを保持</a:t>
            </a:r>
            <a:endParaRPr kumimoji="1" lang="pt-BR" altLang="ja-JP" sz="1200" dirty="0">
              <a:solidFill>
                <a:srgbClr val="00B05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1.0000000 -0.5228840 -0.2893527  0.2974398 -0.3459470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-0.5228840  1.0000000  0.8090195 -0.7448453  0.9350718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-0.2893527  0.8090195  1.0000000 -0.3613720  0.6221470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0.2974398 -0.7448453 -0.3613720  1.0000000 -0.9059384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-0.3459470  0.9350718  0.6221470 -0.9059384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1.0000000</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cor(theMat, use="na.or.complete")</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1.0000000 -0.5228840 -0.2893527  0.2974398 -0.3459470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-0.5228840  1.0000000  0.8090195 -0.7448453  0.9350718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-0.2893527  0.8090195  1.0000000 -0.3613720  0.6221470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0.2974398 -0.7448453 -0.3613720  1.0000000 -0.9059384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-0.3459470  0.9350718  0.6221470 -0.9059384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1.0000000</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cor(theMat[c(1,4,7,9,10</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を含まない完全な行だけで相関係数を計算</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endParaRPr kumimoji="1" lang="pt-BR" altLang="ja-JP" sz="1200" dirty="0">
              <a:solidFill>
                <a:srgbClr val="0070C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1.0000000 -0.5228840 -0.2893527  0.2974398 -0.3459470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-0.5228840  1.0000000  0.8090195 -0.7448453  0.9350718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-0.2893527  0.8090195  1.0000000 -0.3613720  0.6221470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0.2974398 -0.7448453 -0.3613720  1.0000000 -0.9059384</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-0.3459470  0.9350718  0.6221470 -0.9059384  1.0000000</a:t>
            </a:r>
          </a:p>
        </p:txBody>
      </p:sp>
    </p:spTree>
    <p:extLst>
      <p:ext uri="{BB962C8B-B14F-4D97-AF65-F5344CB8AC3E}">
        <p14:creationId xmlns:p14="http://schemas.microsoft.com/office/powerpoint/2010/main" val="465255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欠損値の取扱い</a:t>
            </a:r>
            <a:endParaRPr kumimoji="1" lang="en-US" altLang="ja-JP" dirty="0" smtClean="0"/>
          </a:p>
          <a:p>
            <a:endParaRPr kumimoji="1" lang="en-US" altLang="ja-JP" dirty="0" smtClean="0"/>
          </a:p>
          <a:p>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 complete.obs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と完全な行だけ選んだ値との比較</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identical(</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cor</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theMat</a:t>
            </a:r>
            <a:r>
              <a:rPr kumimoji="1" lang="en-US" altLang="ja-JP" sz="1200" dirty="0">
                <a:solidFill>
                  <a:srgbClr val="0070C0"/>
                </a:solidFill>
                <a:latin typeface="EYInterstate Light" panose="02000506000000020004" pitchFamily="2" charset="0"/>
                <a:ea typeface="ＭＳ Ｐゴシック" panose="020B0600070205080204" pitchFamily="50" charset="-128"/>
              </a:rPr>
              <a:t>, use="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na.or.complete</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cor</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theMat</a:t>
            </a:r>
            <a:r>
              <a:rPr kumimoji="1" lang="en-US" altLang="ja-JP" sz="1200" dirty="0">
                <a:solidFill>
                  <a:srgbClr val="0070C0"/>
                </a:solidFill>
                <a:latin typeface="EYInterstate Light" panose="02000506000000020004" pitchFamily="2" charset="0"/>
                <a:ea typeface="ＭＳ Ｐゴシック" panose="020B0600070205080204" pitchFamily="50" charset="-128"/>
              </a:rPr>
              <a:t>[c(1,4,7,9,10),]))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TRUE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pairwise.complete</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の活用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より包括的</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parwise.compete</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は、一度に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列を比較し、どちらのエントリーも</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でない場合に行を保持</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そのため、</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complete.obs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を使用して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列をそれぞれ組み合わせて計算するのと同じ</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&gt; cor(theMat</a:t>
            </a:r>
            <a:r>
              <a:rPr kumimoji="1" lang="pt-BR" altLang="ja-JP" sz="1200" dirty="0">
                <a:solidFill>
                  <a:srgbClr val="0070C0"/>
                </a:solidFill>
                <a:latin typeface="EYInterstate Light" panose="02000506000000020004" pitchFamily="2" charset="0"/>
                <a:ea typeface="ＭＳ Ｐゴシック" panose="020B0600070205080204" pitchFamily="50" charset="-128"/>
              </a:rPr>
              <a:t>, use="pairwise.complete.obs")</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          p          q          r</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1.00000000 -0.02511812 -0.3965859  0.4622943 -0.2001722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-0.02511812  1.00000000  0.8717389 -0.5070416  0.5332259</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p -0.39658588  0.87173889  1.0000000 -0.5197292  0.1312506</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q  0.46229434 -0.50704163 -0.5197292  1.0000000 -0.4242958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r -0.20017222  0.53322585  0.1312506 -0.4242958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1.0000000</a:t>
            </a:r>
          </a:p>
          <a:p>
            <a:endParaRPr kumimoji="1" lang="pt-BR" altLang="ja-JP" sz="1200" dirty="0">
              <a:solidFill>
                <a:srgbClr val="0070C0"/>
              </a:solidFill>
              <a:latin typeface="EYInterstate Light" panose="02000506000000020004" pitchFamily="2" charset="0"/>
              <a:ea typeface="ＭＳ Ｐゴシック" panose="020B0600070205080204" pitchFamily="50" charset="-128"/>
            </a:endParaRPr>
          </a:p>
          <a:p>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&gt; cor(theMat</a:t>
            </a:r>
            <a:r>
              <a:rPr kumimoji="1" lang="pt-BR" altLang="ja-JP" sz="1200" dirty="0">
                <a:solidFill>
                  <a:srgbClr val="0070C0"/>
                </a:solidFill>
                <a:latin typeface="EYInterstate Light" panose="02000506000000020004" pitchFamily="2" charset="0"/>
                <a:ea typeface="ＭＳ Ｐゴシック" panose="020B0600070205080204" pitchFamily="50" charset="-128"/>
              </a:rPr>
              <a:t>[,c</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(“m”,“n”)], </a:t>
            </a:r>
            <a:r>
              <a:rPr kumimoji="1" lang="pt-BR" altLang="ja-JP" sz="1200" dirty="0">
                <a:solidFill>
                  <a:srgbClr val="0070C0"/>
                </a:solidFill>
                <a:latin typeface="EYInterstate Light" panose="02000506000000020004" pitchFamily="2" charset="0"/>
                <a:ea typeface="ＭＳ Ｐゴシック" panose="020B0600070205080204" pitchFamily="50" charset="-128"/>
              </a:rPr>
              <a:t>use</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=“complete.obs”) </a:t>
            </a:r>
            <a:r>
              <a:rPr kumimoji="1" lang="ja-JP" altLang="en-US" sz="1200" dirty="0">
                <a:solidFill>
                  <a:srgbClr val="0070C0"/>
                </a:solidFill>
                <a:latin typeface="EYInterstate Light" panose="02000506000000020004" pitchFamily="2" charset="0"/>
                <a:ea typeface="ＭＳ Ｐゴシック" panose="020B0600070205080204" pitchFamily="50" charset="-128"/>
              </a:rPr>
              <a:t> </a:t>
            </a:r>
            <a:r>
              <a:rPr kumimoji="1" lang="pt-BR" altLang="ja-JP" sz="1200" dirty="0" smtClean="0">
                <a:solidFill>
                  <a:srgbClr val="00B050"/>
                </a:solidFill>
                <a:latin typeface="EYInterstate Light" panose="02000506000000020004" pitchFamily="2" charset="0"/>
                <a:ea typeface="ＭＳ Ｐゴシック" panose="020B0600070205080204" pitchFamily="50" charset="-128"/>
              </a:rPr>
              <a:t>#matrix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から</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m</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列と</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n</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列を比較</a:t>
            </a:r>
            <a:r>
              <a:rPr kumimoji="1" lang="pt-BR" altLang="ja-JP" sz="1200" dirty="0" smtClean="0">
                <a:solidFill>
                  <a:srgbClr val="0070C0"/>
                </a:solidFill>
                <a:latin typeface="EYInterstate Light" panose="02000506000000020004" pitchFamily="2" charset="0"/>
                <a:ea typeface="ＭＳ Ｐゴシック" panose="020B0600070205080204" pitchFamily="50" charset="-128"/>
              </a:rPr>
              <a:t> </a:t>
            </a:r>
            <a:endParaRPr kumimoji="1" lang="pt-BR" altLang="ja-JP" sz="1200" dirty="0">
              <a:solidFill>
                <a:srgbClr val="0070C0"/>
              </a:solidFill>
              <a:latin typeface="EYInterstate Light" panose="02000506000000020004" pitchFamily="2" charset="0"/>
              <a:ea typeface="ＭＳ Ｐゴシック" panose="020B0600070205080204" pitchFamily="50" charset="-128"/>
            </a:endParaRPr>
          </a:p>
          <a:p>
            <a:r>
              <a:rPr kumimoji="1" lang="pt-BR" altLang="ja-JP" sz="1200" dirty="0">
                <a:solidFill>
                  <a:schemeClr val="bg1"/>
                </a:solidFill>
                <a:latin typeface="EYInterstate Light" panose="02000506000000020004" pitchFamily="2" charset="0"/>
                <a:ea typeface="ＭＳ Ｐゴシック" panose="020B0600070205080204" pitchFamily="50" charset="-128"/>
              </a:rPr>
              <a:t>            m           n</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m  1.00000000 -0.02511812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n -0.02511812  </a:t>
            </a:r>
            <a:r>
              <a:rPr kumimoji="1" lang="pt-BR" altLang="ja-JP" sz="1200" dirty="0" smtClean="0">
                <a:solidFill>
                  <a:schemeClr val="bg1"/>
                </a:solidFill>
                <a:latin typeface="EYInterstate Light" panose="02000506000000020004" pitchFamily="2" charset="0"/>
                <a:ea typeface="ＭＳ Ｐゴシック" panose="020B0600070205080204" pitchFamily="50" charset="-128"/>
              </a:rPr>
              <a:t>1.00000000</a:t>
            </a:r>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cor</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theMat</a:t>
            </a:r>
            <a:r>
              <a:rPr kumimoji="1" lang="en-US" altLang="ja-JP" sz="1200" dirty="0">
                <a:solidFill>
                  <a:srgbClr val="0070C0"/>
                </a:solidFill>
                <a:latin typeface="EYInterstate Light" panose="02000506000000020004" pitchFamily="2" charset="0"/>
                <a:ea typeface="ＭＳ Ｐゴシック" panose="020B0600070205080204" pitchFamily="50" charset="-128"/>
              </a:rPr>
              <a:t>[,c("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m","p</a:t>
            </a:r>
            <a:r>
              <a:rPr kumimoji="1" lang="en-US" altLang="ja-JP" sz="1200" dirty="0">
                <a:solidFill>
                  <a:srgbClr val="0070C0"/>
                </a:solidFill>
                <a:latin typeface="EYInterstate Light" panose="02000506000000020004" pitchFamily="2" charset="0"/>
                <a:ea typeface="ＭＳ Ｐゴシック" panose="020B0600070205080204" pitchFamily="50" charset="-128"/>
              </a:rPr>
              <a:t>")],use="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complete.obs</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          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  1.0000000 -0.3965859</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p -0.3965859  1.0000000</a:t>
            </a:r>
          </a:p>
          <a:p>
            <a:endParaRPr kumimoji="1" lang="pt-BR"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91471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13.1 paste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200" dirty="0" smtClean="0"/>
              <a:t>Paste</a:t>
            </a:r>
            <a:r>
              <a:rPr kumimoji="1" lang="ja-JP" altLang="en-US" sz="1200" dirty="0" smtClean="0"/>
              <a:t>関数：文字列を一緒に結合</a:t>
            </a:r>
            <a:endParaRPr kumimoji="1" lang="en-US" altLang="ja-JP" sz="1200" dirty="0" smtClean="0"/>
          </a:p>
          <a:p>
            <a:pPr lvl="1"/>
            <a:r>
              <a:rPr lang="ja-JP" altLang="en-US" sz="1200" dirty="0" smtClean="0"/>
              <a:t>複数の文字列、文字列として評価される式を引数にとり、</a:t>
            </a:r>
            <a:r>
              <a:rPr lang="en-US" altLang="ja-JP" sz="1200" dirty="0" smtClean="0"/>
              <a:t>1</a:t>
            </a:r>
            <a:r>
              <a:rPr lang="ja-JP" altLang="en-US" sz="1200" dirty="0" err="1" smtClean="0"/>
              <a:t>つの</a:t>
            </a:r>
            <a:r>
              <a:rPr lang="ja-JP" altLang="en-US" sz="1200" dirty="0" smtClean="0"/>
              <a:t>文字列へ結合</a:t>
            </a:r>
            <a:endParaRPr lang="en-US" altLang="ja-JP" sz="1200" dirty="0" smtClean="0"/>
          </a:p>
          <a:p>
            <a:pPr lvl="1"/>
            <a:endParaRPr kumimoji="1" lang="en-US" altLang="ja-JP" sz="1200" dirty="0" smtClean="0"/>
          </a:p>
          <a:p>
            <a:pPr lvl="1"/>
            <a:endParaRPr kumimoji="1" lang="en-US" altLang="ja-JP" sz="1200" dirty="0"/>
          </a:p>
          <a:p>
            <a:pPr lvl="1"/>
            <a:endParaRPr lang="en-US" altLang="ja-JP" sz="1200" dirty="0" smtClean="0"/>
          </a:p>
          <a:p>
            <a:pPr lvl="1"/>
            <a:endParaRPr kumimoji="1" lang="en-US" altLang="ja-JP" sz="1200" dirty="0"/>
          </a:p>
          <a:p>
            <a:pPr lvl="1"/>
            <a:endParaRPr lang="en-US" altLang="ja-JP" sz="1200" dirty="0" smtClean="0"/>
          </a:p>
          <a:p>
            <a:pPr lvl="1"/>
            <a:endParaRPr kumimoji="1" lang="en-US" altLang="ja-JP" sz="1200" dirty="0"/>
          </a:p>
          <a:p>
            <a:pPr lvl="1"/>
            <a:r>
              <a:rPr lang="ja-JP" altLang="en-US" sz="1200" dirty="0" smtClean="0"/>
              <a:t>空白が文字列の間に挿入されているので、</a:t>
            </a:r>
            <a:r>
              <a:rPr lang="en-US" altLang="ja-JP" sz="1200" dirty="0" smtClean="0"/>
              <a:t>paste</a:t>
            </a:r>
            <a:r>
              <a:rPr lang="ja-JP" altLang="en-US" sz="1200" dirty="0" smtClean="0"/>
              <a:t>関数の引数に含まれている</a:t>
            </a:r>
            <a:r>
              <a:rPr lang="en-US" altLang="ja-JP" sz="1200" dirty="0" err="1" smtClean="0"/>
              <a:t>sep</a:t>
            </a:r>
            <a:r>
              <a:rPr lang="ja-JP" altLang="en-US" sz="1200" dirty="0" smtClean="0"/>
              <a:t>を用いて、文字列の間に何を挿入するか変更が可能 </a:t>
            </a:r>
            <a:r>
              <a:rPr lang="en-US" altLang="ja-JP" sz="1200" dirty="0" smtClean="0"/>
              <a:t>(</a:t>
            </a:r>
            <a:r>
              <a:rPr lang="ja-JP" altLang="en-US" sz="1200" dirty="0" smtClean="0"/>
              <a:t>空のテキストの場合、</a:t>
            </a:r>
            <a:r>
              <a:rPr lang="en-US" altLang="ja-JP" sz="1200" dirty="0" smtClean="0"/>
              <a:t>””)</a:t>
            </a:r>
          </a:p>
          <a:p>
            <a:pPr lvl="1"/>
            <a:r>
              <a:rPr kumimoji="1" lang="en-US" altLang="ja-JP" sz="1200" dirty="0" smtClean="0"/>
              <a:t>Paste</a:t>
            </a:r>
            <a:r>
              <a:rPr kumimoji="1" lang="ja-JP" altLang="en-US" sz="1200" dirty="0" smtClean="0"/>
              <a:t>関数もベクトル化されとえり、</a:t>
            </a:r>
            <a:r>
              <a:rPr lang="en-US" altLang="ja-JP" sz="1200" dirty="0" smtClean="0"/>
              <a:t>paste</a:t>
            </a:r>
            <a:r>
              <a:rPr lang="ja-JP" altLang="en-US" sz="1200" dirty="0" smtClean="0"/>
              <a:t>関数の</a:t>
            </a:r>
            <a:r>
              <a:rPr kumimoji="1" lang="ja-JP" altLang="en-US" sz="1200" dirty="0" smtClean="0"/>
              <a:t>引数の各要素がベクトル・データになる </a:t>
            </a:r>
            <a:r>
              <a:rPr kumimoji="1" lang="en-US" altLang="ja-JP" sz="1200" dirty="0" smtClean="0"/>
              <a:t>(</a:t>
            </a:r>
            <a:r>
              <a:rPr kumimoji="1" lang="ja-JP" altLang="en-US" sz="1200" dirty="0" smtClean="0"/>
              <a:t>ベクトルが同じ長さを持っていない場合、値が繰り返し使用される</a:t>
            </a:r>
            <a:r>
              <a:rPr kumimoji="1" lang="en-US" altLang="ja-JP" sz="1200" dirty="0" smtClean="0"/>
              <a:t>)</a:t>
            </a:r>
          </a:p>
          <a:p>
            <a:pPr lvl="1"/>
            <a:r>
              <a:rPr lang="en-US" altLang="ja-JP" sz="1200" dirty="0" smtClean="0"/>
              <a:t>Paste</a:t>
            </a:r>
            <a:r>
              <a:rPr lang="ja-JP" altLang="en-US" sz="1200" dirty="0" smtClean="0"/>
              <a:t>関数は、</a:t>
            </a:r>
            <a:r>
              <a:rPr lang="en-US" altLang="ja-JP" sz="1200" dirty="0" smtClean="0"/>
              <a:t>collapse</a:t>
            </a:r>
            <a:r>
              <a:rPr lang="ja-JP" altLang="en-US" sz="1200" dirty="0" smtClean="0"/>
              <a:t>引数を使用することで、テキストのベクトルを全ての要素を任意の区切文字（セパレータ）で結合して</a:t>
            </a:r>
            <a:r>
              <a:rPr lang="en-US" altLang="ja-JP" sz="1200" dirty="0" smtClean="0"/>
              <a:t>1</a:t>
            </a:r>
            <a:r>
              <a:rPr lang="ja-JP" altLang="en-US" sz="1200" dirty="0" err="1" smtClean="0"/>
              <a:t>つの</a:t>
            </a:r>
            <a:r>
              <a:rPr lang="ja-JP" altLang="en-US" sz="1200" dirty="0" smtClean="0"/>
              <a:t>ベクトルに変換する機能がある</a:t>
            </a:r>
            <a:endParaRPr kumimoji="1" lang="en-US" altLang="ja-JP" sz="1200" dirty="0" smtClean="0"/>
          </a:p>
          <a:p>
            <a:pPr lvl="1"/>
            <a:endParaRPr kumimoji="1" lang="ja-JP" altLang="en-US" sz="1200" dirty="0"/>
          </a:p>
        </p:txBody>
      </p:sp>
      <p:sp>
        <p:nvSpPr>
          <p:cNvPr id="4" name="正方形/長方形 3"/>
          <p:cNvSpPr/>
          <p:nvPr/>
        </p:nvSpPr>
        <p:spPr>
          <a:xfrm>
            <a:off x="827088" y="2002030"/>
            <a:ext cx="7859712" cy="135795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Hello","Jared","and</a:t>
            </a:r>
            <a:r>
              <a:rPr kumimoji="1" lang="en-US" altLang="ja-JP" sz="1200" dirty="0">
                <a:solidFill>
                  <a:srgbClr val="0070C0"/>
                </a:solidFill>
                <a:latin typeface="EYInterstate Light" panose="02000506000000020004" pitchFamily="2" charset="0"/>
                <a:ea typeface="ＭＳ Ｐゴシック" panose="020B0600070205080204" pitchFamily="50" charset="-128"/>
              </a:rPr>
              <a:t> Others")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and Others"</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Hello","Jared","and</a:t>
            </a:r>
            <a:r>
              <a:rPr kumimoji="1" lang="en-US" altLang="ja-JP" sz="1200" dirty="0">
                <a:solidFill>
                  <a:srgbClr val="0070C0"/>
                </a:solidFill>
                <a:latin typeface="EYInterstate Light" panose="02000506000000020004" pitchFamily="2" charset="0"/>
                <a:ea typeface="ＭＳ Ｐゴシック" panose="020B0600070205080204" pitchFamily="50" charset="-128"/>
              </a:rPr>
              <a:t> Others",</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sep</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"Hello/Jared/and Others"</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paste(c("Hello","</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Hej</a:t>
            </a:r>
            <a:r>
              <a:rPr kumimoji="1" lang="en-US" altLang="ja-JP" sz="1200" dirty="0">
                <a:solidFill>
                  <a:srgbClr val="0070C0"/>
                </a:solidFill>
                <a:latin typeface="EYInterstate Light" panose="02000506000000020004" pitchFamily="2" charset="0"/>
                <a:ea typeface="ＭＳ Ｐゴシック" panose="020B0600070205080204" pitchFamily="50" charset="-128"/>
              </a:rPr>
              <a:t>","Howdy"), 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Jared","Bob","David</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Hej</a:t>
            </a:r>
            <a:r>
              <a:rPr kumimoji="1" lang="en-US" altLang="ja-JP" sz="1200" dirty="0">
                <a:solidFill>
                  <a:schemeClr val="bg1"/>
                </a:solidFill>
                <a:latin typeface="EYInterstate Light" panose="02000506000000020004" pitchFamily="2" charset="0"/>
                <a:ea typeface="ＭＳ Ｐゴシック" panose="020B0600070205080204" pitchFamily="50" charset="-128"/>
              </a:rPr>
              <a:t> Bob"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"Howdy David"</a:t>
            </a:r>
            <a:endParaRPr kumimoji="1" lang="ja-JP" altLang="en-US" sz="1200" dirty="0">
              <a:solidFill>
                <a:schemeClr val="bg1"/>
              </a:solidFill>
              <a:latin typeface="EYInterstate Light" panose="02000506000000020004" pitchFamily="2" charset="0"/>
              <a:ea typeface="ＭＳ Ｐゴシック" panose="020B0600070205080204" pitchFamily="50" charset="-128"/>
            </a:endParaRPr>
          </a:p>
        </p:txBody>
      </p:sp>
      <p:sp>
        <p:nvSpPr>
          <p:cNvPr id="5" name="正方形/長方形 4"/>
          <p:cNvSpPr/>
          <p:nvPr/>
        </p:nvSpPr>
        <p:spPr>
          <a:xfrm>
            <a:off x="830263" y="5048316"/>
            <a:ext cx="7859712" cy="9780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vectorOfText</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Hello","Everyone","out</a:t>
            </a:r>
            <a:r>
              <a:rPr kumimoji="1" lang="en-US" altLang="ja-JP" sz="1200" dirty="0">
                <a:solidFill>
                  <a:srgbClr val="0070C0"/>
                </a:solidFill>
                <a:latin typeface="EYInterstate Light" panose="02000506000000020004" pitchFamily="2" charset="0"/>
                <a:ea typeface="ＭＳ Ｐゴシック" panose="020B0600070205080204" pitchFamily="50" charset="-128"/>
              </a:rPr>
              <a:t> there",".")</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vectorOfText</a:t>
            </a:r>
            <a:r>
              <a:rPr kumimoji="1" lang="en-US" altLang="ja-JP" sz="1200" dirty="0">
                <a:solidFill>
                  <a:srgbClr val="0070C0"/>
                </a:solidFill>
                <a:latin typeface="EYInterstate Light" panose="02000506000000020004" pitchFamily="2" charset="0"/>
                <a:ea typeface="ＭＳ Ｐゴシック" panose="020B0600070205080204" pitchFamily="50" charset="-128"/>
              </a:rPr>
              <a:t>, collapse =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Everyone out there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paste(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vectorOfText</a:t>
            </a:r>
            <a:r>
              <a:rPr kumimoji="1" lang="en-US" altLang="ja-JP" sz="1200" dirty="0">
                <a:solidFill>
                  <a:srgbClr val="0070C0"/>
                </a:solidFill>
                <a:latin typeface="EYInterstate Light" panose="02000506000000020004" pitchFamily="2" charset="0"/>
                <a:ea typeface="ＭＳ Ｐゴシック" panose="020B0600070205080204" pitchFamily="50" charset="-128"/>
              </a:rPr>
              <a:t>, collapse=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"Hello*Everyone*out there*."</a:t>
            </a:r>
            <a:endParaRPr kumimoji="1" lang="ja-JP" altLang="en-US"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72675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15.2 </a:t>
            </a:r>
            <a:r>
              <a:rPr lang="ja-JP" altLang="en-US" dirty="0"/>
              <a:t>記述統計</a:t>
            </a:r>
            <a:r>
              <a:rPr lang="en-US" altLang="ja-JP" dirty="0"/>
              <a:t/>
            </a:r>
            <a:br>
              <a:rPr lang="en-US" altLang="ja-JP" dirty="0"/>
            </a:br>
            <a:r>
              <a:rPr lang="ja-JP" altLang="en-US" sz="2000" dirty="0"/>
              <a:t>相関と共分散</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a:t>
            </a:r>
            <a:r>
              <a:rPr kumimoji="1" lang="en-US" altLang="ja-JP" dirty="0" err="1" smtClean="0"/>
              <a:t>gpairs</a:t>
            </a:r>
            <a:r>
              <a:rPr lang="ja-JP" altLang="en-US" dirty="0" smtClean="0"/>
              <a:t>を用いた</a:t>
            </a:r>
            <a:r>
              <a:rPr kumimoji="1" lang="ja-JP" altLang="en-US" dirty="0" smtClean="0"/>
              <a:t>図示</a:t>
            </a:r>
            <a:endParaRPr kumimoji="1" lang="ja-JP" altLang="en-US" dirty="0"/>
          </a:p>
        </p:txBody>
      </p:sp>
      <p:sp>
        <p:nvSpPr>
          <p:cNvPr id="4" name="正方形/長方形 3"/>
          <p:cNvSpPr/>
          <p:nvPr/>
        </p:nvSpPr>
        <p:spPr>
          <a:xfrm>
            <a:off x="830263" y="1793299"/>
            <a:ext cx="7859712" cy="43312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ggpairs</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charts</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ggpairs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では列の組合せの関係を連続値、離散地に基づいてヒストグラム、箱</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ひげ</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図、散布図での確認が可能</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reshape2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tips",package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reshape2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head(tips)</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GGally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ggpairs</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a:t>
            </a:r>
          </a:p>
        </p:txBody>
      </p:sp>
      <p:pic>
        <p:nvPicPr>
          <p:cNvPr id="5" name="図 4"/>
          <p:cNvPicPr>
            <a:picLocks noChangeAspect="1"/>
          </p:cNvPicPr>
          <p:nvPr/>
        </p:nvPicPr>
        <p:blipFill>
          <a:blip r:embed="rId2"/>
          <a:stretch>
            <a:fillRect/>
          </a:stretch>
        </p:blipFill>
        <p:spPr>
          <a:xfrm>
            <a:off x="1359484" y="2962211"/>
            <a:ext cx="6436811" cy="3162364"/>
          </a:xfrm>
          <a:prstGeom prst="rect">
            <a:avLst/>
          </a:prstGeom>
        </p:spPr>
      </p:pic>
    </p:spTree>
    <p:extLst>
      <p:ext uri="{BB962C8B-B14F-4D97-AF65-F5344CB8AC3E}">
        <p14:creationId xmlns:p14="http://schemas.microsoft.com/office/powerpoint/2010/main" val="22441264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t</a:t>
            </a:r>
            <a:r>
              <a:rPr lang="ja-JP" altLang="en-US" dirty="0" smtClean="0"/>
              <a:t>検定</a:t>
            </a:r>
            <a:endParaRPr lang="en-US" altLang="ja-JP" dirty="0" smtClean="0"/>
          </a:p>
          <a:p>
            <a:pPr lvl="1"/>
            <a:r>
              <a:rPr kumimoji="1" lang="en-US" altLang="ja-JP" dirty="0" smtClean="0"/>
              <a:t>15.3.1 1</a:t>
            </a:r>
            <a:r>
              <a:rPr kumimoji="1" lang="ja-JP" altLang="en-US" dirty="0" smtClean="0"/>
              <a:t>標本の</a:t>
            </a:r>
            <a:r>
              <a:rPr lang="en-US" altLang="ja-JP" dirty="0"/>
              <a:t>t</a:t>
            </a:r>
            <a:r>
              <a:rPr kumimoji="1" lang="ja-JP" altLang="en-US" dirty="0" smtClean="0"/>
              <a:t>検定</a:t>
            </a:r>
            <a:endParaRPr kumimoji="1" lang="en-US" altLang="ja-JP" dirty="0" smtClean="0"/>
          </a:p>
          <a:p>
            <a:pPr lvl="2"/>
            <a:r>
              <a:rPr lang="en-US" altLang="ja-JP" dirty="0" smtClean="0"/>
              <a:t>1</a:t>
            </a:r>
            <a:r>
              <a:rPr lang="ja-JP" altLang="en-US" dirty="0" smtClean="0"/>
              <a:t>群の</a:t>
            </a:r>
            <a:r>
              <a:rPr lang="en-US" altLang="ja-JP" dirty="0" smtClean="0"/>
              <a:t>t</a:t>
            </a:r>
            <a:r>
              <a:rPr lang="ja-JP" altLang="en-US" dirty="0" smtClean="0"/>
              <a:t>検定で平均が</a:t>
            </a:r>
            <a:r>
              <a:rPr lang="en-US" altLang="ja-JP" dirty="0" smtClean="0"/>
              <a:t>2.5</a:t>
            </a:r>
            <a:r>
              <a:rPr lang="ja-JP" altLang="en-US" dirty="0" smtClean="0"/>
              <a:t>と等しいか検証を行う</a:t>
            </a:r>
            <a:endParaRPr kumimoji="1" lang="ja-JP" altLang="en-US" dirty="0"/>
          </a:p>
        </p:txBody>
      </p:sp>
      <p:sp>
        <p:nvSpPr>
          <p:cNvPr id="4" name="正方形/長方形 3"/>
          <p:cNvSpPr/>
          <p:nvPr/>
        </p:nvSpPr>
        <p:spPr>
          <a:xfrm>
            <a:off x="830263" y="2293365"/>
            <a:ext cx="7859712" cy="209289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t.test</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 alternative="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two.sided",mu</a:t>
            </a:r>
            <a:r>
              <a:rPr kumimoji="1" lang="en-US" altLang="ja-JP" sz="1200" dirty="0">
                <a:solidFill>
                  <a:srgbClr val="0070C0"/>
                </a:solidFill>
                <a:latin typeface="EYInterstate Light" panose="02000506000000020004" pitchFamily="2" charset="0"/>
                <a:ea typeface="ＭＳ Ｐゴシック" panose="020B0600070205080204" pitchFamily="50" charset="-128"/>
              </a:rPr>
              <a:t>=2.5</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92D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92D050"/>
                </a:solidFill>
                <a:latin typeface="EYInterstate Light" panose="02000506000000020004" pitchFamily="2" charset="0"/>
                <a:ea typeface="ＭＳ Ｐゴシック" panose="020B0600070205080204" pitchFamily="50" charset="-128"/>
              </a:rPr>
              <a:t>信頼区間、変数平均値が与えられ、帰無仮説を棄却</a:t>
            </a:r>
            <a:endParaRPr kumimoji="1" lang="en-US" altLang="ja-JP" sz="1200" dirty="0">
              <a:solidFill>
                <a:srgbClr val="92D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One Sample t-test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t = 5.6253,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243, p-value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5.08e</a:t>
            </a:r>
            <a:r>
              <a:rPr kumimoji="1" lang="en-US" altLang="ja-JP" sz="1200" dirty="0">
                <a:solidFill>
                  <a:schemeClr val="bg1"/>
                </a:solidFill>
                <a:latin typeface="EYInterstate Light" panose="02000506000000020004" pitchFamily="2" charset="0"/>
                <a:ea typeface="ＭＳ Ｐゴシック" panose="020B0600070205080204" pitchFamily="50" charset="-128"/>
              </a:rPr>
              <a:t>-08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mean is not equal to 2.5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95 percent confidence interval: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2.823799 3.172758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sample estimates: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of 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2.998279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1543050" y="1405830"/>
                <a:ext cx="1928285" cy="267381"/>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a:rPr kumimoji="1" lang="en-US" altLang="ja-JP" sz="1200" b="0" i="1" smtClean="0">
                        <a:solidFill>
                          <a:schemeClr val="bg1"/>
                        </a:solidFill>
                        <a:latin typeface="Cambria Math" panose="02040503050406030204" pitchFamily="18" charset="0"/>
                      </a:rPr>
                      <m:t>𝑡</m:t>
                    </m:r>
                    <m:r>
                      <a:rPr kumimoji="1" lang="en-US" altLang="ja-JP" sz="1200" b="0" i="1"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𝑠𝑡𝑎𝑡𝑖𝑠𝑡𝑖𝑐𝑠</m:t>
                    </m:r>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m:t>
                        </m:r>
                        <m:acc>
                          <m:accPr>
                            <m:chr m:val="̅"/>
                            <m:ctrlPr>
                              <a:rPr kumimoji="1" lang="en-US" altLang="ja-JP" sz="1200" i="1">
                                <a:solidFill>
                                  <a:schemeClr val="bg1"/>
                                </a:solidFill>
                                <a:latin typeface="Cambria Math" panose="02040503050406030204" pitchFamily="18" charset="0"/>
                              </a:rPr>
                            </m:ctrlPr>
                          </m:accPr>
                          <m:e>
                            <m:r>
                              <a:rPr kumimoji="1" lang="en-US" altLang="ja-JP" sz="1200" i="1">
                                <a:solidFill>
                                  <a:schemeClr val="bg1"/>
                                </a:solidFill>
                                <a:latin typeface="Cambria Math" panose="02040503050406030204" pitchFamily="18" charset="0"/>
                              </a:rPr>
                              <m:t>𝑥</m:t>
                            </m:r>
                          </m:e>
                        </m:acc>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ja-JP" altLang="en-US" sz="1200" b="0" i="1" smtClean="0">
                                <a:solidFill>
                                  <a:schemeClr val="bg1"/>
                                </a:solidFill>
                                <a:latin typeface="Cambria Math" panose="02040503050406030204" pitchFamily="18" charset="0"/>
                              </a:rPr>
                              <m:t>𝜇</m:t>
                            </m:r>
                          </m:e>
                          <m:sub>
                            <m:r>
                              <a:rPr kumimoji="1" lang="en-US" altLang="ja-JP" sz="1200" b="0" i="1" smtClean="0">
                                <a:solidFill>
                                  <a:schemeClr val="bg1"/>
                                </a:solidFill>
                                <a:latin typeface="Cambria Math" panose="02040503050406030204" pitchFamily="18" charset="0"/>
                              </a:rPr>
                              <m:t>0</m:t>
                            </m:r>
                          </m:sub>
                        </m:sSub>
                        <m:r>
                          <a:rPr kumimoji="1" lang="en-US" altLang="ja-JP" sz="1200" b="0" i="1" smtClean="0">
                            <a:solidFill>
                              <a:schemeClr val="bg1"/>
                            </a:solidFill>
                            <a:latin typeface="Cambria Math" panose="02040503050406030204" pitchFamily="18" charset="0"/>
                          </a:rPr>
                          <m:t>)</m:t>
                        </m:r>
                      </m:num>
                      <m:den>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𝑆</m:t>
                            </m:r>
                          </m:e>
                          <m:sub>
                            <m:acc>
                              <m:accPr>
                                <m:chr m:val="̅"/>
                                <m:ctrlPr>
                                  <a:rPr kumimoji="1" lang="en-US" altLang="ja-JP" sz="1200" b="0" i="1" smtClean="0">
                                    <a:solidFill>
                                      <a:schemeClr val="bg1"/>
                                    </a:solidFill>
                                    <a:latin typeface="Cambria Math" panose="02040503050406030204" pitchFamily="18" charset="0"/>
                                  </a:rPr>
                                </m:ctrlPr>
                              </m:accPr>
                              <m:e>
                                <m:r>
                                  <a:rPr kumimoji="1" lang="en-US" altLang="ja-JP" sz="1200" b="0" i="1" smtClean="0">
                                    <a:solidFill>
                                      <a:schemeClr val="bg1"/>
                                    </a:solidFill>
                                    <a:latin typeface="Cambria Math" panose="02040503050406030204" pitchFamily="18" charset="0"/>
                                  </a:rPr>
                                  <m:t>𝑥</m:t>
                                </m:r>
                              </m:e>
                            </m:acc>
                          </m:sub>
                        </m:sSub>
                        <m:rad>
                          <m:radPr>
                            <m:degHide m:val="on"/>
                            <m:ctrlPr>
                              <a:rPr kumimoji="1" lang="en-US" altLang="ja-JP" sz="1200" b="0" i="1" smtClean="0">
                                <a:solidFill>
                                  <a:schemeClr val="bg1"/>
                                </a:solidFill>
                                <a:latin typeface="Cambria Math" panose="02040503050406030204" pitchFamily="18" charset="0"/>
                              </a:rPr>
                            </m:ctrlPr>
                          </m:radPr>
                          <m:deg/>
                          <m:e>
                            <m:r>
                              <a:rPr kumimoji="1" lang="en-US" altLang="ja-JP" sz="1200" b="0" i="1" smtClean="0">
                                <a:solidFill>
                                  <a:schemeClr val="bg1"/>
                                </a:solidFill>
                                <a:latin typeface="Cambria Math" panose="02040503050406030204" pitchFamily="18" charset="0"/>
                              </a:rPr>
                              <m:t>𝑛</m:t>
                            </m:r>
                          </m:e>
                        </m:rad>
                      </m:den>
                    </m:f>
                  </m:oMath>
                </a14:m>
                <a:endParaRPr kumimoji="1" lang="ja-JP" altLang="en-US" sz="1200" dirty="0" err="1" smtClean="0">
                  <a:solidFill>
                    <a:schemeClr val="bg1"/>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43050" y="1405830"/>
                <a:ext cx="1928285" cy="267381"/>
              </a:xfrm>
              <a:prstGeom prst="rect">
                <a:avLst/>
              </a:prstGeom>
              <a:blipFill rotWithShape="0">
                <a:blip r:embed="rId2"/>
                <a:stretch>
                  <a:fillRect l="-3165" t="-16279" b="-9302"/>
                </a:stretch>
              </a:blipFill>
            </p:spPr>
            <p:txBody>
              <a:bodyPr/>
              <a:lstStyle/>
              <a:p>
                <a:r>
                  <a:rPr lang="ja-JP" altLang="en-US">
                    <a:noFill/>
                  </a:rPr>
                  <a:t> </a:t>
                </a:r>
              </a:p>
            </p:txBody>
          </p:sp>
        </mc:Fallback>
      </mc:AlternateContent>
      <p:sp>
        <p:nvSpPr>
          <p:cNvPr id="6" name="正方形/長方形 5"/>
          <p:cNvSpPr/>
          <p:nvPr/>
        </p:nvSpPr>
        <p:spPr>
          <a:xfrm>
            <a:off x="830263" y="4436073"/>
            <a:ext cx="7859712" cy="168850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randT</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3000,df</a:t>
            </a:r>
            <a:r>
              <a:rPr kumimoji="1" lang="en-US" altLang="ja-JP" sz="1200" dirty="0">
                <a:solidFill>
                  <a:schemeClr val="bg1"/>
                </a:solidFill>
                <a:latin typeface="EYInterstate Light" panose="02000506000000020004" pitchFamily="2" charset="0"/>
                <a:ea typeface="ＭＳ Ｐゴシック" panose="020B0600070205080204" pitchFamily="50" charset="-128"/>
              </a:rPr>
              <a:t>=NROW(tips)-1)</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tipTTest</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t.test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r>
              <a:rPr kumimoji="1" lang="en-US" altLang="ja-JP" sz="1200" dirty="0">
                <a:solidFill>
                  <a:schemeClr val="bg1"/>
                </a:solidFill>
                <a:latin typeface="EYInterstate Light" panose="02000506000000020004" pitchFamily="2" charset="0"/>
                <a:ea typeface="ＭＳ Ｐゴシック" panose="020B0600070205080204" pitchFamily="50" charset="-128"/>
              </a:rPr>
              <a:t>, alternative="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two.sided",mu</a:t>
            </a:r>
            <a:r>
              <a:rPr kumimoji="1" lang="en-US" altLang="ja-JP" sz="1200" dirty="0">
                <a:solidFill>
                  <a:schemeClr val="bg1"/>
                </a:solidFill>
                <a:latin typeface="EYInterstate Light" panose="02000506000000020004" pitchFamily="2" charset="0"/>
                <a:ea typeface="ＭＳ Ｐゴシック" panose="020B0600070205080204" pitchFamily="50" charset="-128"/>
              </a:rPr>
              <a:t>=2.50)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randT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geom_density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(x=x), fill="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grey",color</a:t>
            </a:r>
            <a:r>
              <a:rPr kumimoji="1" lang="en-US" altLang="ja-JP" sz="1200" dirty="0">
                <a:solidFill>
                  <a:schemeClr val="bg1"/>
                </a:solidFill>
                <a:latin typeface="EYInterstate Light" panose="02000506000000020004" pitchFamily="2" charset="0"/>
                <a:ea typeface="ＭＳ Ｐゴシック" panose="020B0600070205080204" pitchFamily="50" charset="-128"/>
              </a:rPr>
              <a:t>="grey")+</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geom_vline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tipTTest$statistic</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geom_vline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 mean(</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randT</a:t>
            </a:r>
            <a:r>
              <a:rPr kumimoji="1" lang="en-US" altLang="ja-JP" sz="1200" dirty="0">
                <a:solidFill>
                  <a:schemeClr val="bg1"/>
                </a:solidFill>
                <a:latin typeface="EYInterstate Light" panose="02000506000000020004" pitchFamily="2" charset="0"/>
                <a:ea typeface="ＭＳ Ｐゴシック" panose="020B0600070205080204" pitchFamily="50" charset="-128"/>
              </a:rPr>
              <a:t>)+c(-2,2)*</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randT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linetype</a:t>
            </a:r>
            <a:r>
              <a:rPr kumimoji="1" lang="en-US" altLang="ja-JP" sz="1200" dirty="0">
                <a:solidFill>
                  <a:schemeClr val="bg1"/>
                </a:solidFill>
                <a:latin typeface="EYInterstate Light" panose="02000506000000020004" pitchFamily="2" charset="0"/>
                <a:ea typeface="ＭＳ Ｐゴシック" panose="020B0600070205080204" pitchFamily="50" charset="-128"/>
              </a:rPr>
              <a:t>=2)</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8" name="図 7"/>
          <p:cNvPicPr>
            <a:picLocks noChangeAspect="1"/>
          </p:cNvPicPr>
          <p:nvPr/>
        </p:nvPicPr>
        <p:blipFill>
          <a:blip r:embed="rId3"/>
          <a:stretch>
            <a:fillRect/>
          </a:stretch>
        </p:blipFill>
        <p:spPr>
          <a:xfrm>
            <a:off x="5438274" y="2338553"/>
            <a:ext cx="3199648" cy="2031931"/>
          </a:xfrm>
          <a:prstGeom prst="rect">
            <a:avLst/>
          </a:prstGeom>
        </p:spPr>
      </p:pic>
    </p:spTree>
    <p:extLst>
      <p:ext uri="{BB962C8B-B14F-4D97-AF65-F5344CB8AC3E}">
        <p14:creationId xmlns:p14="http://schemas.microsoft.com/office/powerpoint/2010/main" val="3683269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t</a:t>
            </a:r>
            <a:r>
              <a:rPr lang="ja-JP" altLang="en-US" dirty="0" smtClean="0"/>
              <a:t>検定</a:t>
            </a:r>
            <a:endParaRPr lang="en-US" altLang="ja-JP" dirty="0" smtClean="0"/>
          </a:p>
          <a:p>
            <a:pPr lvl="1"/>
            <a:r>
              <a:rPr kumimoji="1" lang="en-US" altLang="ja-JP" dirty="0" smtClean="0"/>
              <a:t>15.3.1 1</a:t>
            </a:r>
            <a:r>
              <a:rPr kumimoji="1" lang="ja-JP" altLang="en-US" dirty="0" smtClean="0"/>
              <a:t>標本の</a:t>
            </a:r>
            <a:r>
              <a:rPr lang="en-US" altLang="ja-JP" dirty="0"/>
              <a:t>t</a:t>
            </a:r>
            <a:r>
              <a:rPr kumimoji="1" lang="ja-JP" altLang="en-US" dirty="0" smtClean="0"/>
              <a:t>検定</a:t>
            </a:r>
            <a:endParaRPr kumimoji="1" lang="en-US" altLang="ja-JP" dirty="0" smtClean="0"/>
          </a:p>
          <a:p>
            <a:pPr lvl="2"/>
            <a:r>
              <a:rPr lang="en-US" altLang="ja-JP" dirty="0" smtClean="0"/>
              <a:t>1</a:t>
            </a:r>
            <a:r>
              <a:rPr lang="ja-JP" altLang="en-US" dirty="0" smtClean="0"/>
              <a:t>群の</a:t>
            </a:r>
            <a:r>
              <a:rPr lang="en-US" altLang="ja-JP" dirty="0" smtClean="0"/>
              <a:t>t</a:t>
            </a:r>
            <a:r>
              <a:rPr lang="ja-JP" altLang="en-US" dirty="0" smtClean="0"/>
              <a:t>検定で平均が</a:t>
            </a:r>
            <a:r>
              <a:rPr lang="en-US" altLang="ja-JP" dirty="0" smtClean="0"/>
              <a:t>2.5</a:t>
            </a:r>
            <a:r>
              <a:rPr lang="ja-JP" altLang="en-US" dirty="0" smtClean="0"/>
              <a:t>から大きいか検証を行う</a:t>
            </a:r>
            <a:endParaRPr kumimoji="1" lang="ja-JP" altLang="en-US" dirty="0"/>
          </a:p>
        </p:txBody>
      </p:sp>
      <p:sp>
        <p:nvSpPr>
          <p:cNvPr id="4" name="正方形/長方形 3"/>
          <p:cNvSpPr/>
          <p:nvPr/>
        </p:nvSpPr>
        <p:spPr>
          <a:xfrm>
            <a:off x="830263" y="2293364"/>
            <a:ext cx="7859712" cy="260618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t.test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 alternative="greater", mu=2.5)</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a:solidFill>
                  <a:srgbClr val="00B050"/>
                </a:solidFill>
                <a:latin typeface="EYInterstate Light" panose="02000506000000020004" pitchFamily="2" charset="0"/>
                <a:ea typeface="ＭＳ Ｐゴシック" panose="020B0600070205080204" pitchFamily="50" charset="-128"/>
              </a:rPr>
              <a:t>帰</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無仮説の棄却できる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p</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値が表示され、平均値は</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$2.5</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よりも大きい</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One Sample t-test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t = 5.6253,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243, p-value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2.54e</a:t>
            </a:r>
            <a:r>
              <a:rPr kumimoji="1" lang="en-US" altLang="ja-JP" sz="1200" dirty="0">
                <a:solidFill>
                  <a:schemeClr val="bg1"/>
                </a:solidFill>
                <a:latin typeface="EYInterstate Light" panose="02000506000000020004" pitchFamily="2" charset="0"/>
                <a:ea typeface="ＭＳ Ｐゴシック" panose="020B0600070205080204" pitchFamily="50" charset="-128"/>
              </a:rPr>
              <a:t>-08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mean is greater than 2.5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95 percent confidence interval: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2.852023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Inf</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sample estimates: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of 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2.998279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1543050" y="1405830"/>
                <a:ext cx="1928285" cy="267381"/>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a:rPr kumimoji="1" lang="en-US" altLang="ja-JP" sz="1200" b="0" i="1" smtClean="0">
                        <a:solidFill>
                          <a:schemeClr val="bg1"/>
                        </a:solidFill>
                        <a:latin typeface="Cambria Math" panose="02040503050406030204" pitchFamily="18" charset="0"/>
                      </a:rPr>
                      <m:t>𝑡</m:t>
                    </m:r>
                    <m:r>
                      <a:rPr kumimoji="1" lang="en-US" altLang="ja-JP" sz="1200" b="0" i="1"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𝑠𝑡𝑎𝑡𝑖𝑠𝑡𝑖𝑐𝑠</m:t>
                    </m:r>
                    <m:r>
                      <a:rPr kumimoji="1" lang="en-US" altLang="ja-JP" sz="1200" b="0" i="1" smtClean="0">
                        <a:solidFill>
                          <a:schemeClr val="bg1"/>
                        </a:solidFill>
                        <a:latin typeface="Cambria Math" panose="02040503050406030204" pitchFamily="18" charset="0"/>
                      </a:rPr>
                      <m:t>= </m:t>
                    </m:r>
                    <m:f>
                      <m:fPr>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m:t>
                        </m:r>
                        <m:acc>
                          <m:accPr>
                            <m:chr m:val="̅"/>
                            <m:ctrlPr>
                              <a:rPr kumimoji="1" lang="en-US" altLang="ja-JP" sz="1200" i="1">
                                <a:solidFill>
                                  <a:schemeClr val="bg1"/>
                                </a:solidFill>
                                <a:latin typeface="Cambria Math" panose="02040503050406030204" pitchFamily="18" charset="0"/>
                              </a:rPr>
                            </m:ctrlPr>
                          </m:accPr>
                          <m:e>
                            <m:r>
                              <a:rPr kumimoji="1" lang="en-US" altLang="ja-JP" sz="1200" i="1">
                                <a:solidFill>
                                  <a:schemeClr val="bg1"/>
                                </a:solidFill>
                                <a:latin typeface="Cambria Math" panose="02040503050406030204" pitchFamily="18" charset="0"/>
                              </a:rPr>
                              <m:t>𝑥</m:t>
                            </m:r>
                          </m:e>
                        </m:acc>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ja-JP" altLang="en-US" sz="1200" b="0" i="1" smtClean="0">
                                <a:solidFill>
                                  <a:schemeClr val="bg1"/>
                                </a:solidFill>
                                <a:latin typeface="Cambria Math" panose="02040503050406030204" pitchFamily="18" charset="0"/>
                              </a:rPr>
                              <m:t>𝜇</m:t>
                            </m:r>
                          </m:e>
                          <m:sub>
                            <m:r>
                              <a:rPr kumimoji="1" lang="en-US" altLang="ja-JP" sz="1200" b="0" i="1" smtClean="0">
                                <a:solidFill>
                                  <a:schemeClr val="bg1"/>
                                </a:solidFill>
                                <a:latin typeface="Cambria Math" panose="02040503050406030204" pitchFamily="18" charset="0"/>
                              </a:rPr>
                              <m:t>0</m:t>
                            </m:r>
                          </m:sub>
                        </m:sSub>
                        <m:r>
                          <a:rPr kumimoji="1" lang="en-US" altLang="ja-JP" sz="1200" b="0" i="1" smtClean="0">
                            <a:solidFill>
                              <a:schemeClr val="bg1"/>
                            </a:solidFill>
                            <a:latin typeface="Cambria Math" panose="02040503050406030204" pitchFamily="18" charset="0"/>
                          </a:rPr>
                          <m:t>)</m:t>
                        </m:r>
                      </m:num>
                      <m:den>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𝑆</m:t>
                            </m:r>
                          </m:e>
                          <m:sub>
                            <m:acc>
                              <m:accPr>
                                <m:chr m:val="̅"/>
                                <m:ctrlPr>
                                  <a:rPr kumimoji="1" lang="en-US" altLang="ja-JP" sz="1200" b="0" i="1" smtClean="0">
                                    <a:solidFill>
                                      <a:schemeClr val="bg1"/>
                                    </a:solidFill>
                                    <a:latin typeface="Cambria Math" panose="02040503050406030204" pitchFamily="18" charset="0"/>
                                  </a:rPr>
                                </m:ctrlPr>
                              </m:accPr>
                              <m:e>
                                <m:r>
                                  <a:rPr kumimoji="1" lang="en-US" altLang="ja-JP" sz="1200" b="0" i="1" smtClean="0">
                                    <a:solidFill>
                                      <a:schemeClr val="bg1"/>
                                    </a:solidFill>
                                    <a:latin typeface="Cambria Math" panose="02040503050406030204" pitchFamily="18" charset="0"/>
                                  </a:rPr>
                                  <m:t>𝑥</m:t>
                                </m:r>
                              </m:e>
                            </m:acc>
                          </m:sub>
                        </m:sSub>
                        <m:rad>
                          <m:radPr>
                            <m:degHide m:val="on"/>
                            <m:ctrlPr>
                              <a:rPr kumimoji="1" lang="en-US" altLang="ja-JP" sz="1200" b="0" i="1" smtClean="0">
                                <a:solidFill>
                                  <a:schemeClr val="bg1"/>
                                </a:solidFill>
                                <a:latin typeface="Cambria Math" panose="02040503050406030204" pitchFamily="18" charset="0"/>
                              </a:rPr>
                            </m:ctrlPr>
                          </m:radPr>
                          <m:deg/>
                          <m:e>
                            <m:r>
                              <a:rPr kumimoji="1" lang="en-US" altLang="ja-JP" sz="1200" b="0" i="1" smtClean="0">
                                <a:solidFill>
                                  <a:schemeClr val="bg1"/>
                                </a:solidFill>
                                <a:latin typeface="Cambria Math" panose="02040503050406030204" pitchFamily="18" charset="0"/>
                              </a:rPr>
                              <m:t>𝑛</m:t>
                            </m:r>
                          </m:e>
                        </m:rad>
                      </m:den>
                    </m:f>
                  </m:oMath>
                </a14:m>
                <a:endParaRPr kumimoji="1" lang="ja-JP" altLang="en-US" sz="1200" dirty="0" err="1" smtClean="0">
                  <a:solidFill>
                    <a:schemeClr val="bg1"/>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43050" y="1405830"/>
                <a:ext cx="1928285" cy="267381"/>
              </a:xfrm>
              <a:prstGeom prst="rect">
                <a:avLst/>
              </a:prstGeom>
              <a:blipFill rotWithShape="0">
                <a:blip r:embed="rId2"/>
                <a:stretch>
                  <a:fillRect l="-3165" t="-16279" b="-930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3708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a:xfrm>
            <a:off x="457200" y="1289120"/>
            <a:ext cx="8229600" cy="4698977"/>
          </a:xfrm>
        </p:spPr>
        <p:txBody>
          <a:bodyPr/>
          <a:lstStyle/>
          <a:p>
            <a:r>
              <a:rPr lang="en-US" altLang="ja-JP" dirty="0" smtClean="0"/>
              <a:t>15.3.2</a:t>
            </a:r>
            <a:r>
              <a:rPr lang="ja-JP" altLang="en-US" dirty="0" smtClean="0"/>
              <a:t>：</a:t>
            </a:r>
            <a:r>
              <a:rPr lang="en-US" altLang="ja-JP" dirty="0" smtClean="0"/>
              <a:t> 2</a:t>
            </a:r>
            <a:r>
              <a:rPr lang="ja-JP" altLang="en-US" dirty="0" smtClean="0"/>
              <a:t>標本の</a:t>
            </a:r>
            <a:r>
              <a:rPr lang="en-US" altLang="ja-JP" dirty="0" smtClean="0"/>
              <a:t>t</a:t>
            </a:r>
            <a:r>
              <a:rPr lang="ja-JP" altLang="en-US" dirty="0" smtClean="0"/>
              <a:t>検定</a:t>
            </a:r>
            <a:endParaRPr lang="en-US" altLang="ja-JP" dirty="0" smtClean="0"/>
          </a:p>
          <a:p>
            <a:pPr lvl="1"/>
            <a:r>
              <a:rPr lang="en-US" altLang="ja-JP" dirty="0" smtClean="0"/>
              <a:t>2</a:t>
            </a:r>
            <a:r>
              <a:rPr lang="ja-JP" altLang="en-US" dirty="0" smtClean="0"/>
              <a:t>サンプルを比較する際に</a:t>
            </a:r>
            <a:r>
              <a:rPr lang="en-US" altLang="ja-JP" dirty="0" smtClean="0"/>
              <a:t>t</a:t>
            </a:r>
            <a:r>
              <a:rPr lang="ja-JP" altLang="en-US" dirty="0" smtClean="0"/>
              <a:t>検定を活用</a:t>
            </a:r>
            <a:endParaRPr lang="en-US" altLang="ja-JP" dirty="0" smtClean="0"/>
          </a:p>
          <a:p>
            <a:pPr lvl="2"/>
            <a:r>
              <a:rPr lang="ja-JP" altLang="en-US" dirty="0"/>
              <a:t>伝統的</a:t>
            </a:r>
            <a:r>
              <a:rPr lang="ja-JP" altLang="en-US" dirty="0" smtClean="0"/>
              <a:t>な</a:t>
            </a:r>
            <a:r>
              <a:rPr lang="en-US" altLang="ja-JP" dirty="0" smtClean="0"/>
              <a:t>t</a:t>
            </a:r>
            <a:r>
              <a:rPr lang="ja-JP" altLang="en-US" dirty="0" smtClean="0"/>
              <a:t>検定：</a:t>
            </a:r>
            <a:r>
              <a:rPr lang="en-US" altLang="ja-JP" dirty="0" smtClean="0"/>
              <a:t>2</a:t>
            </a:r>
            <a:r>
              <a:rPr lang="ja-JP" altLang="en-US" dirty="0" smtClean="0"/>
              <a:t>サンプルの分散が同じであることが必要</a:t>
            </a:r>
            <a:endParaRPr lang="en-US" altLang="ja-JP" dirty="0" smtClean="0"/>
          </a:p>
          <a:p>
            <a:pPr lvl="2"/>
            <a:r>
              <a:rPr lang="ja-JP" altLang="en-US" dirty="0" smtClean="0"/>
              <a:t>ウェルチ：分散が異なっても扱うことが可能</a:t>
            </a:r>
            <a:endParaRPr lang="en-US" altLang="ja-JP" dirty="0" smtClean="0"/>
          </a:p>
        </p:txBody>
      </p:sp>
      <p:sp>
        <p:nvSpPr>
          <p:cNvPr id="4" name="正方形/長方形 3"/>
          <p:cNvSpPr/>
          <p:nvPr/>
        </p:nvSpPr>
        <p:spPr>
          <a:xfrm>
            <a:off x="830263" y="2416190"/>
            <a:ext cx="7859712" cy="373894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#2</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グループの分散を確認</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a:solidFill>
                  <a:schemeClr val="bg1"/>
                </a:solidFill>
                <a:latin typeface="EYInterstate Light" panose="02000506000000020004" pitchFamily="2" charset="0"/>
                <a:ea typeface="ＭＳ Ｐゴシック" panose="020B0600070205080204" pitchFamily="50" charset="-128"/>
              </a:rPr>
              <a:t>aggregate(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tip~sex</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tips,var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sex      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Female 1.344428</a:t>
            </a:r>
          </a:p>
          <a:p>
            <a:pPr marL="228600" indent="-228600">
              <a:buAutoNum type="arabicPlain" startAt="2"/>
            </a:pP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Male 2.217424</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tip</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の分布の正規性検定</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shapiro.test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Shapiro-</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Wilk</a:t>
            </a:r>
            <a:r>
              <a:rPr kumimoji="1" lang="en-US" altLang="ja-JP" sz="1200" dirty="0">
                <a:solidFill>
                  <a:schemeClr val="bg1"/>
                </a:solidFill>
                <a:latin typeface="EYInterstate Light" panose="02000506000000020004" pitchFamily="2" charset="0"/>
                <a:ea typeface="ＭＳ Ｐゴシック" panose="020B0600070205080204" pitchFamily="50" charset="-128"/>
              </a:rPr>
              <a:t> normality 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W = 0.89781, p-value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8.2e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-12</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shapiro.test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tips$sex</a:t>
            </a:r>
            <a:r>
              <a:rPr kumimoji="1" lang="en-US" altLang="ja-JP" sz="1200" dirty="0">
                <a:solidFill>
                  <a:srgbClr val="0070C0"/>
                </a:solidFill>
                <a:latin typeface="EYInterstate Light" panose="02000506000000020004" pitchFamily="2" charset="0"/>
                <a:ea typeface="ＭＳ Ｐゴシック" panose="020B0600070205080204" pitchFamily="50" charset="-128"/>
              </a:rPr>
              <a:t> == "Female"])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Shapiro-</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Wilk</a:t>
            </a:r>
            <a:r>
              <a:rPr kumimoji="1" lang="en-US" altLang="ja-JP" sz="1200" dirty="0">
                <a:solidFill>
                  <a:schemeClr val="bg1"/>
                </a:solidFill>
                <a:latin typeface="EYInterstate Light" panose="02000506000000020004" pitchFamily="2" charset="0"/>
                <a:ea typeface="ＭＳ Ｐゴシック" panose="020B0600070205080204" pitchFamily="50" charset="-128"/>
              </a:rPr>
              <a:t> normality 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tips$sex</a:t>
            </a:r>
            <a:r>
              <a:rPr kumimoji="1" lang="en-US" altLang="ja-JP" sz="1200" dirty="0">
                <a:solidFill>
                  <a:schemeClr val="bg1"/>
                </a:solidFill>
                <a:latin typeface="EYInterstate Light" panose="02000506000000020004" pitchFamily="2" charset="0"/>
                <a:ea typeface="ＭＳ Ｐゴシック" panose="020B0600070205080204" pitchFamily="50" charset="-128"/>
              </a:rPr>
              <a:t> == "Female"]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W = 0.95678, p-value = 0.005448</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shapiro.test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tips$tip</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tips$sex</a:t>
            </a:r>
            <a:r>
              <a:rPr kumimoji="1" lang="en-US" altLang="ja-JP" sz="1200" dirty="0">
                <a:solidFill>
                  <a:srgbClr val="0070C0"/>
                </a:solidFill>
                <a:latin typeface="EYInterstate Light" panose="02000506000000020004" pitchFamily="2" charset="0"/>
                <a:ea typeface="ＭＳ Ｐゴシック" panose="020B0600070205080204" pitchFamily="50" charset="-128"/>
              </a:rPr>
              <a:t> == "Male"])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Shapiro-</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Wilk</a:t>
            </a:r>
            <a:r>
              <a:rPr kumimoji="1" lang="en-US" altLang="ja-JP" sz="1200" dirty="0">
                <a:solidFill>
                  <a:schemeClr val="bg1"/>
                </a:solidFill>
                <a:latin typeface="EYInterstate Light" panose="02000506000000020004" pitchFamily="2" charset="0"/>
                <a:ea typeface="ＭＳ Ｐゴシック" panose="020B0600070205080204" pitchFamily="50" charset="-128"/>
              </a:rPr>
              <a:t> normality 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tips$tip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tips$sex</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“Male”]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正規性検定を満たしていない</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W = 0.87587, p-value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3.708e</a:t>
            </a:r>
            <a:r>
              <a:rPr kumimoji="1" lang="en-US" altLang="ja-JP" sz="1200" dirty="0">
                <a:solidFill>
                  <a:schemeClr val="bg1"/>
                </a:solidFill>
                <a:latin typeface="EYInterstate Light" panose="02000506000000020004" pitchFamily="2" charset="0"/>
                <a:ea typeface="ＭＳ Ｐゴシック" panose="020B0600070205080204" pitchFamily="50" charset="-128"/>
              </a:rPr>
              <a:t>-10</a:t>
            </a:r>
          </a:p>
        </p:txBody>
      </p:sp>
      <p:pic>
        <p:nvPicPr>
          <p:cNvPr id="6" name="図 5"/>
          <p:cNvPicPr>
            <a:picLocks noChangeAspect="1"/>
          </p:cNvPicPr>
          <p:nvPr/>
        </p:nvPicPr>
        <p:blipFill>
          <a:blip r:embed="rId2"/>
          <a:stretch>
            <a:fillRect/>
          </a:stretch>
        </p:blipFill>
        <p:spPr>
          <a:xfrm>
            <a:off x="4403615" y="2834609"/>
            <a:ext cx="4283185" cy="2720029"/>
          </a:xfrm>
          <a:prstGeom prst="rect">
            <a:avLst/>
          </a:prstGeom>
        </p:spPr>
      </p:pic>
    </p:spTree>
    <p:extLst>
      <p:ext uri="{BB962C8B-B14F-4D97-AF65-F5344CB8AC3E}">
        <p14:creationId xmlns:p14="http://schemas.microsoft.com/office/powerpoint/2010/main" val="3472218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15.3.2</a:t>
            </a:r>
            <a:r>
              <a:rPr lang="ja-JP" altLang="en-US" dirty="0" smtClean="0"/>
              <a:t>：</a:t>
            </a:r>
            <a:r>
              <a:rPr lang="en-US" altLang="ja-JP" dirty="0" smtClean="0"/>
              <a:t> 2</a:t>
            </a:r>
            <a:r>
              <a:rPr lang="ja-JP" altLang="en-US" dirty="0" smtClean="0"/>
              <a:t>標本の</a:t>
            </a:r>
            <a:r>
              <a:rPr lang="en-US" altLang="ja-JP" dirty="0" smtClean="0"/>
              <a:t>t</a:t>
            </a:r>
            <a:r>
              <a:rPr lang="ja-JP" altLang="en-US" dirty="0" smtClean="0"/>
              <a:t>検定</a:t>
            </a:r>
            <a:endParaRPr lang="en-US" altLang="ja-JP" dirty="0" smtClean="0"/>
          </a:p>
        </p:txBody>
      </p:sp>
      <p:sp>
        <p:nvSpPr>
          <p:cNvPr id="4" name="正方形/長方形 3"/>
          <p:cNvSpPr/>
          <p:nvPr/>
        </p:nvSpPr>
        <p:spPr>
          <a:xfrm>
            <a:off x="830263" y="1761097"/>
            <a:ext cx="7859712" cy="476511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全検定に通らなかったため可視化</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tip,fill</a:t>
            </a:r>
            <a:r>
              <a:rPr kumimoji="1" lang="en-US" altLang="ja-JP" sz="1200" dirty="0">
                <a:solidFill>
                  <a:schemeClr val="bg1"/>
                </a:solidFill>
                <a:latin typeface="EYInterstate Light" panose="02000506000000020004" pitchFamily="2" charset="0"/>
                <a:ea typeface="ＭＳ Ｐゴシック" panose="020B0600070205080204" pitchFamily="50" charset="-128"/>
              </a:rPr>
              <a:t>=sex))+</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5,alpha</a:t>
            </a:r>
            <a:r>
              <a:rPr kumimoji="1" lang="en-US" altLang="ja-JP" sz="1200" dirty="0">
                <a:solidFill>
                  <a:schemeClr val="bg1"/>
                </a:solidFill>
                <a:latin typeface="EYInterstate Light" panose="02000506000000020004" pitchFamily="2" charset="0"/>
                <a:ea typeface="ＭＳ Ｐゴシック" panose="020B0600070205080204" pitchFamily="50" charset="-128"/>
              </a:rPr>
              <a:t>=1/2)</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データに正規性が見られないため、</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検定</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var.test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関数）やバートレット検定（</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bartlett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,.test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でも十分な検定は行えないことからノンパラメトリックのアンサリブラッドリー検定を行って分散を検定</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ansari.test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tip~sex,tips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Ansari-Bradley 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tip by sex</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AB = 5582.5, p-value = 0.376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ratio of scales is not equal to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var.equal</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=TRUE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は従来の</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検定、</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var.equal</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=FALSE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はウェルチの検定を実施</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t.test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tip~sex</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tips,var.equal</a:t>
            </a:r>
            <a:r>
              <a:rPr kumimoji="1" lang="en-US" altLang="ja-JP" sz="1200" dirty="0">
                <a:solidFill>
                  <a:schemeClr val="bg1"/>
                </a:solidFill>
                <a:latin typeface="EYInterstate Light" panose="02000506000000020004" pitchFamily="2" charset="0"/>
                <a:ea typeface="ＭＳ Ｐゴシック" panose="020B0600070205080204" pitchFamily="50" charset="-128"/>
              </a:rPr>
              <a:t> = TRUE)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Two Sample t-test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tip by sex</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t = -1.3879,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242, p-value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=0.1665</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difference in means is not equal to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95 percent confidence interval: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-0.6197558  0.1074167</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sample estimates: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in group Female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2.833448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mean in group Male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3.089618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テストの結果は有意ではないため、男女の労働者に同様にチップが渡されたと結論づける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544523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15.3.2</a:t>
            </a:r>
            <a:r>
              <a:rPr lang="ja-JP" altLang="en-US" dirty="0" smtClean="0"/>
              <a:t>：</a:t>
            </a:r>
            <a:r>
              <a:rPr lang="en-US" altLang="ja-JP" dirty="0" smtClean="0"/>
              <a:t> 2</a:t>
            </a:r>
            <a:r>
              <a:rPr lang="ja-JP" altLang="en-US" dirty="0" smtClean="0"/>
              <a:t>標本の</a:t>
            </a:r>
            <a:r>
              <a:rPr lang="en-US" altLang="ja-JP" dirty="0" smtClean="0"/>
              <a:t>t</a:t>
            </a:r>
            <a:r>
              <a:rPr lang="ja-JP" altLang="en-US" dirty="0" smtClean="0"/>
              <a:t>検定</a:t>
            </a:r>
            <a:endParaRPr lang="en-US" altLang="ja-JP" dirty="0" smtClean="0"/>
          </a:p>
        </p:txBody>
      </p:sp>
      <p:sp>
        <p:nvSpPr>
          <p:cNvPr id="4" name="正方形/長方形 3"/>
          <p:cNvSpPr/>
          <p:nvPr/>
        </p:nvSpPr>
        <p:spPr>
          <a:xfrm>
            <a:off x="830263" y="1761098"/>
            <a:ext cx="7859712" cy="436347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簡単な方法は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平均値がお互い</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標準偏差の中に入っていることも確認</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rgbClr val="FF0000"/>
                </a:solidFill>
                <a:latin typeface="EYInterstate Light" panose="02000506000000020004" pitchFamily="2" charset="0"/>
                <a:ea typeface="ＭＳ Ｐゴシック" panose="020B0600070205080204" pitchFamily="50" charset="-128"/>
              </a:rPr>
              <a:t>plyr</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tipsummary</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rgbClr val="FF0000"/>
                </a:solidFill>
                <a:latin typeface="EYInterstate Light" panose="02000506000000020004" pitchFamily="2" charset="0"/>
                <a:ea typeface="ＭＳ Ｐゴシック" panose="020B0600070205080204" pitchFamily="50" charset="-128"/>
              </a:rPr>
              <a:t>ddply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,“sex”,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summarize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ddploy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パッケージを用いて</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sex</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の水準ごとに分割 </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=mean(tip),tip.sd=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sd</a:t>
            </a:r>
            <a:r>
              <a:rPr kumimoji="1" lang="en-US" altLang="ja-JP" sz="1200" dirty="0">
                <a:solidFill>
                  <a:schemeClr val="bg1"/>
                </a:solidFill>
                <a:latin typeface="EYInterstate Light" panose="02000506000000020004" pitchFamily="2" charset="0"/>
                <a:ea typeface="ＭＳ Ｐゴシック" panose="020B0600070205080204" pitchFamily="50" charset="-128"/>
              </a:rPr>
              <a:t>(tip</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#summarize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でそれぞれ集計</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Lower=tip.mean-2*tip.sd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(NROW(tip)),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Upper=tip.mean+2*tip.sd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(NROW(tip)))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tipsummary</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sex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tip.sd    Lower    Upper</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Female 2.833448 1.159495 2.584827 3.082070</a:t>
            </a:r>
          </a:p>
          <a:p>
            <a:pPr marL="228600" indent="-228600">
              <a:buAutoNum type="arabicPlain" startAt="2"/>
            </a:pP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Male </a:t>
            </a:r>
            <a:r>
              <a:rPr kumimoji="1" lang="en-US" altLang="ja-JP" sz="1200" dirty="0">
                <a:solidFill>
                  <a:schemeClr val="bg1"/>
                </a:solidFill>
                <a:latin typeface="EYInterstate Light" panose="02000506000000020004" pitchFamily="2" charset="0"/>
                <a:ea typeface="ＭＳ Ｐゴシック" panose="020B0600070205080204" pitchFamily="50" charset="-128"/>
              </a:rPr>
              <a:t>3.089618 1.489102 2.851931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3.327304</a:t>
            </a:r>
          </a:p>
          <a:p>
            <a:pPr marL="228600" indent="-228600">
              <a:buAutoNum type="arabicPlain" startAt="2"/>
            </a:pP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データを可視化</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tipsummary</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y=sex))+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geom_errorbarh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xmin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Lower,xmax</a:t>
            </a:r>
            <a:r>
              <a:rPr kumimoji="1" lang="en-US" altLang="ja-JP" sz="1200" dirty="0">
                <a:solidFill>
                  <a:schemeClr val="bg1"/>
                </a:solidFill>
                <a:latin typeface="EYInterstate Light" panose="02000506000000020004" pitchFamily="2" charset="0"/>
                <a:ea typeface="ＭＳ Ｐゴシック" panose="020B0600070205080204" pitchFamily="50" charset="-128"/>
              </a:rPr>
              <a:t>=Upper), height=.2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#15.3.3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対応のある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2</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群の</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検定</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ja-JP" altLang="en-US" sz="1200" dirty="0">
                <a:solidFill>
                  <a:srgbClr val="00B050"/>
                </a:solidFill>
                <a:latin typeface="EYInterstate Light" panose="02000506000000020004" pitchFamily="2" charset="0"/>
                <a:ea typeface="ＭＳ Ｐゴシック" panose="020B0600070205080204" pitchFamily="50" charset="-128"/>
              </a:rPr>
              <a:t>対</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になるデータ検定する場合、</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t.test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関数に</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pared=TRUE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引数を加えるだけで利用が可能</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UsingR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t.test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father.son$fheight,father.son$sheight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paried</a:t>
            </a:r>
            <a:r>
              <a:rPr kumimoji="1" lang="en-US" altLang="ja-JP" sz="1200" dirty="0">
                <a:solidFill>
                  <a:schemeClr val="bg1"/>
                </a:solidFill>
                <a:latin typeface="EYInterstate Light" panose="02000506000000020004" pitchFamily="2" charset="0"/>
                <a:ea typeface="ＭＳ Ｐゴシック" panose="020B0600070205080204" pitchFamily="50" charset="-128"/>
              </a:rPr>
              <a:t>=TRUE)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217899" y="2593070"/>
            <a:ext cx="3325940" cy="2112133"/>
          </a:xfrm>
          <a:prstGeom prst="rect">
            <a:avLst/>
          </a:prstGeom>
        </p:spPr>
      </p:pic>
    </p:spTree>
    <p:extLst>
      <p:ext uri="{BB962C8B-B14F-4D97-AF65-F5344CB8AC3E}">
        <p14:creationId xmlns:p14="http://schemas.microsoft.com/office/powerpoint/2010/main" val="3233081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15.3 </a:t>
            </a:r>
            <a:r>
              <a:rPr kumimoji="1" lang="ja-JP" altLang="en-US" dirty="0" smtClean="0"/>
              <a:t>記述統計</a:t>
            </a:r>
            <a:r>
              <a:rPr kumimoji="1" lang="en-US" altLang="ja-JP" dirty="0" smtClean="0"/>
              <a:t/>
            </a:r>
            <a:br>
              <a:rPr kumimoji="1" lang="en-US" altLang="ja-JP" dirty="0" smtClean="0"/>
            </a:br>
            <a:r>
              <a:rPr kumimoji="1" lang="en-US" altLang="ja-JP" dirty="0" smtClean="0"/>
              <a:t>t</a:t>
            </a:r>
            <a:r>
              <a:rPr kumimoji="1" lang="ja-JP" altLang="en-US" dirty="0" smtClean="0"/>
              <a:t>検定</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15.3.3</a:t>
            </a:r>
            <a:r>
              <a:rPr lang="ja-JP" altLang="en-US" dirty="0" smtClean="0"/>
              <a:t>：</a:t>
            </a:r>
            <a:r>
              <a:rPr lang="en-US" altLang="ja-JP" dirty="0" smtClean="0"/>
              <a:t> </a:t>
            </a:r>
            <a:r>
              <a:rPr lang="ja-JP" altLang="en-US" dirty="0" smtClean="0"/>
              <a:t>対応のある</a:t>
            </a:r>
            <a:r>
              <a:rPr lang="en-US" altLang="ja-JP" dirty="0" smtClean="0"/>
              <a:t>2</a:t>
            </a:r>
            <a:r>
              <a:rPr lang="ja-JP" altLang="en-US" dirty="0" smtClean="0"/>
              <a:t>群の</a:t>
            </a:r>
            <a:r>
              <a:rPr lang="en-US" altLang="ja-JP" dirty="0" smtClean="0"/>
              <a:t>t</a:t>
            </a:r>
            <a:r>
              <a:rPr lang="ja-JP" altLang="en-US" dirty="0" smtClean="0"/>
              <a:t>検定</a:t>
            </a:r>
            <a:endParaRPr lang="en-US" altLang="ja-JP" dirty="0" smtClean="0"/>
          </a:p>
        </p:txBody>
      </p:sp>
      <p:sp>
        <p:nvSpPr>
          <p:cNvPr id="4" name="正方形/長方形 3"/>
          <p:cNvSpPr/>
          <p:nvPr/>
        </p:nvSpPr>
        <p:spPr>
          <a:xfrm>
            <a:off x="830263" y="1761098"/>
            <a:ext cx="7859712" cy="436347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#15.3.3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対応のある</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2</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群の</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検定</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ja-JP" altLang="en-US" sz="1200" dirty="0">
                <a:solidFill>
                  <a:srgbClr val="2C973E"/>
                </a:solidFill>
                <a:latin typeface="EYInterstate Light" panose="02000506000000020004" pitchFamily="2" charset="0"/>
                <a:ea typeface="ＭＳ Ｐゴシック" panose="020B0600070205080204" pitchFamily="50" charset="-128"/>
              </a:rPr>
              <a:t>対</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になるデータ検定する場合、</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t.test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関数に</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pared=TRUE</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引数を加えるだけで利用が可能</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336699"/>
                </a:solidFill>
                <a:latin typeface="EYInterstate Light" panose="02000506000000020004" pitchFamily="2" charset="0"/>
                <a:ea typeface="ＭＳ Ｐゴシック" panose="020B0600070205080204" pitchFamily="50" charset="-128"/>
              </a:rPr>
              <a:t>require(</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UsingR</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p>
          <a:p>
            <a:r>
              <a:rPr kumimoji="1" lang="en-US" altLang="ja-JP" sz="1200" dirty="0">
                <a:solidFill>
                  <a:srgbClr val="336699"/>
                </a:solidFill>
                <a:latin typeface="EYInterstate Light" panose="02000506000000020004" pitchFamily="2" charset="0"/>
                <a:ea typeface="ＭＳ Ｐゴシック" panose="020B0600070205080204" pitchFamily="50" charset="-128"/>
              </a:rPr>
              <a:t>head(</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father.son</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p>
          <a:p>
            <a:r>
              <a:rPr kumimoji="1" lang="en-US" altLang="ja-JP" sz="1200" dirty="0" err="1">
                <a:solidFill>
                  <a:srgbClr val="336699"/>
                </a:solidFill>
                <a:latin typeface="EYInterstate Light" panose="02000506000000020004" pitchFamily="2" charset="0"/>
                <a:ea typeface="ＭＳ Ｐゴシック" panose="020B0600070205080204" pitchFamily="50" charset="-128"/>
              </a:rPr>
              <a:t>t.test</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father.son$fheight,father.son$sheight</a:t>
            </a:r>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paried</a:t>
            </a:r>
            <a:r>
              <a:rPr kumimoji="1" lang="en-US" altLang="ja-JP" sz="1200" dirty="0">
                <a:solidFill>
                  <a:srgbClr val="336699"/>
                </a:solidFill>
                <a:latin typeface="EYInterstate Light" panose="02000506000000020004" pitchFamily="2" charset="0"/>
                <a:ea typeface="ＭＳ Ｐゴシック" panose="020B0600070205080204" pitchFamily="50" charset="-128"/>
              </a:rPr>
              <a:t>=TRUE</a:t>
            </a:r>
            <a:r>
              <a:rPr kumimoji="1" lang="en-US" altLang="ja-JP" sz="1200" dirty="0" smtClean="0">
                <a:solidFill>
                  <a:srgbClr val="336699"/>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Welch </a:t>
            </a:r>
            <a:r>
              <a:rPr kumimoji="1" lang="en-US" altLang="ja-JP" sz="1200" dirty="0">
                <a:solidFill>
                  <a:schemeClr val="bg1"/>
                </a:solidFill>
                <a:latin typeface="EYInterstate Light" panose="02000506000000020004" pitchFamily="2" charset="0"/>
                <a:ea typeface="ＭＳ Ｐゴシック" panose="020B0600070205080204" pitchFamily="50" charset="-128"/>
              </a:rPr>
              <a:t>Two Sample t-test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data: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father.son$sheight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t = -8.3259,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2152.6, p-value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alternative hypothesis: true difference in means is not equal to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95 percent confidence interval: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-1.2317973 -0.7621483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sample estimates: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mean of x mean of y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67.68710  68.68407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帰無仮説を棄却し父と息子の身長は異なっている結果</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平均の分布は</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ではなく、信頼区間も</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ではないので検定結果は正しいと思われる。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rgbClr val="336699"/>
                </a:solidFill>
                <a:latin typeface="EYInterstate Light" panose="02000506000000020004" pitchFamily="2" charset="0"/>
                <a:ea typeface="ＭＳ Ｐゴシック" panose="020B0600070205080204" pitchFamily="50" charset="-128"/>
              </a:rPr>
              <a:t>ggplot</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father.son</a:t>
            </a:r>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aes</a:t>
            </a:r>
            <a:r>
              <a:rPr kumimoji="1" lang="en-US" altLang="ja-JP" sz="1200" dirty="0">
                <a:solidFill>
                  <a:srgbClr val="336699"/>
                </a:solidFill>
                <a:latin typeface="EYInterstate Light" panose="02000506000000020004" pitchFamily="2" charset="0"/>
                <a:ea typeface="ＭＳ Ｐゴシック" panose="020B0600070205080204" pitchFamily="50" charset="-128"/>
              </a:rPr>
              <a:t>(x=</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fheight</a:t>
            </a:r>
            <a:r>
              <a:rPr kumimoji="1" lang="en-US" altLang="ja-JP" sz="1200" dirty="0">
                <a:solidFill>
                  <a:srgbClr val="336699"/>
                </a:solidFill>
                <a:latin typeface="EYInterstate Light" panose="02000506000000020004" pitchFamily="2" charset="0"/>
                <a:ea typeface="ＭＳ Ｐゴシック" panose="020B0600070205080204" pitchFamily="50" charset="-128"/>
              </a:rPr>
              <a:t> -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sheight</a:t>
            </a:r>
            <a:r>
              <a:rPr kumimoji="1" lang="en-US" altLang="ja-JP" sz="1200" dirty="0">
                <a:solidFill>
                  <a:srgbClr val="336699"/>
                </a:solidFill>
                <a:latin typeface="EYInterstate Light" panose="02000506000000020004" pitchFamily="2" charset="0"/>
                <a:ea typeface="ＭＳ Ｐゴシック" panose="020B0600070205080204" pitchFamily="50" charset="-128"/>
              </a:rPr>
              <a:t>)) + </a:t>
            </a:r>
          </a:p>
          <a:p>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geom_density</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p>
          <a:p>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geom_vline</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xintercept</a:t>
            </a:r>
            <a:r>
              <a:rPr kumimoji="1" lang="en-US" altLang="ja-JP" sz="1200" dirty="0">
                <a:solidFill>
                  <a:srgbClr val="336699"/>
                </a:solidFill>
                <a:latin typeface="EYInterstate Light" panose="02000506000000020004" pitchFamily="2" charset="0"/>
                <a:ea typeface="ＭＳ Ｐゴシック" panose="020B0600070205080204" pitchFamily="50" charset="-128"/>
              </a:rPr>
              <a:t> = mean(</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heightDiff</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p>
          <a:p>
            <a:r>
              <a:rPr kumimoji="1" lang="en-US" altLang="ja-JP" sz="1200" dirty="0">
                <a:solidFill>
                  <a:srgbClr val="336699"/>
                </a:solidFill>
                <a:latin typeface="EYInterstate Light" panose="02000506000000020004" pitchFamily="2" charset="0"/>
                <a:ea typeface="ＭＳ Ｐゴシック" panose="020B0600070205080204" pitchFamily="50" charset="-128"/>
              </a:rPr>
              <a:t>  </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geom_vline</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xintercept</a:t>
            </a:r>
            <a:r>
              <a:rPr kumimoji="1" lang="en-US" altLang="ja-JP" sz="1200" dirty="0">
                <a:solidFill>
                  <a:srgbClr val="336699"/>
                </a:solidFill>
                <a:latin typeface="EYInterstate Light" panose="02000506000000020004" pitchFamily="2" charset="0"/>
                <a:ea typeface="ＭＳ Ｐゴシック" panose="020B0600070205080204" pitchFamily="50" charset="-128"/>
              </a:rPr>
              <a:t> = mean(</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heightDiff</a:t>
            </a:r>
            <a:r>
              <a:rPr kumimoji="1" lang="en-US" altLang="ja-JP" sz="1200" dirty="0">
                <a:solidFill>
                  <a:srgbClr val="336699"/>
                </a:solidFill>
                <a:latin typeface="EYInterstate Light" panose="02000506000000020004" pitchFamily="2" charset="0"/>
                <a:ea typeface="ＭＳ Ｐゴシック" panose="020B0600070205080204" pitchFamily="50" charset="-128"/>
              </a:rPr>
              <a:t>) + 2*c(-1,1)*</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sd</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heightDiff</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sqrt</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nrow</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father.son</a:t>
            </a:r>
            <a:r>
              <a:rPr kumimoji="1" lang="en-US" altLang="ja-JP" sz="1200" dirty="0">
                <a:solidFill>
                  <a:srgbClr val="336699"/>
                </a:solidFill>
                <a:latin typeface="EYInterstate Light" panose="02000506000000020004" pitchFamily="2" charset="0"/>
                <a:ea typeface="ＭＳ Ｐゴシック" panose="020B0600070205080204" pitchFamily="50" charset="-128"/>
              </a:rPr>
              <a:t>)),</a:t>
            </a:r>
            <a:r>
              <a:rPr kumimoji="1" lang="en-US" altLang="ja-JP" sz="1200" dirty="0" err="1">
                <a:solidFill>
                  <a:srgbClr val="336699"/>
                </a:solidFill>
                <a:latin typeface="EYInterstate Light" panose="02000506000000020004" pitchFamily="2" charset="0"/>
                <a:ea typeface="ＭＳ Ｐゴシック" panose="020B0600070205080204" pitchFamily="50" charset="-128"/>
              </a:rPr>
              <a:t>linetype</a:t>
            </a:r>
            <a:r>
              <a:rPr kumimoji="1" lang="en-US" altLang="ja-JP" sz="1200" dirty="0">
                <a:solidFill>
                  <a:srgbClr val="336699"/>
                </a:solidFill>
                <a:latin typeface="EYInterstate Light" panose="02000506000000020004" pitchFamily="2" charset="0"/>
                <a:ea typeface="ＭＳ Ｐゴシック" panose="020B0600070205080204" pitchFamily="50" charset="-128"/>
              </a:rPr>
              <a:t> = 2)</a:t>
            </a:r>
          </a:p>
          <a:p>
            <a:endParaRPr kumimoji="1" lang="en-US" altLang="ja-JP" sz="1200" dirty="0" smtClean="0">
              <a:solidFill>
                <a:srgbClr val="336699"/>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7" name="図 6"/>
          <p:cNvPicPr>
            <a:picLocks noChangeAspect="1"/>
          </p:cNvPicPr>
          <p:nvPr/>
        </p:nvPicPr>
        <p:blipFill>
          <a:blip r:embed="rId2"/>
          <a:stretch>
            <a:fillRect/>
          </a:stretch>
        </p:blipFill>
        <p:spPr>
          <a:xfrm>
            <a:off x="5225234" y="2329869"/>
            <a:ext cx="3461566" cy="2198262"/>
          </a:xfrm>
          <a:prstGeom prst="rect">
            <a:avLst/>
          </a:prstGeom>
        </p:spPr>
      </p:pic>
    </p:spTree>
    <p:extLst>
      <p:ext uri="{BB962C8B-B14F-4D97-AF65-F5344CB8AC3E}">
        <p14:creationId xmlns:p14="http://schemas.microsoft.com/office/powerpoint/2010/main" val="7338960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15.4 </a:t>
            </a:r>
            <a:r>
              <a:rPr kumimoji="1" lang="ja-JP" altLang="en-US" dirty="0" smtClean="0"/>
              <a:t>記述統計</a:t>
            </a:r>
            <a:r>
              <a:rPr kumimoji="1" lang="en-US" altLang="ja-JP" dirty="0" smtClean="0"/>
              <a:t/>
            </a:r>
            <a:br>
              <a:rPr kumimoji="1" lang="en-US" altLang="ja-JP" dirty="0" smtClean="0"/>
            </a:br>
            <a:r>
              <a:rPr lang="ja-JP" altLang="en-US" sz="2000" dirty="0" smtClean="0"/>
              <a:t>分散分析</a:t>
            </a:r>
            <a:endParaRPr kumimoji="1" lang="ja-JP" altLang="en-US" sz="2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ANOVA(</a:t>
                </a:r>
                <a:r>
                  <a:rPr kumimoji="1" lang="ja-JP" altLang="en-US" dirty="0" smtClean="0"/>
                  <a:t>分散分析</a:t>
                </a:r>
                <a:r>
                  <a:rPr kumimoji="1" lang="en-US" altLang="ja-JP" dirty="0" smtClean="0"/>
                  <a:t>)</a:t>
                </a:r>
              </a:p>
              <a:p>
                <a:pPr lvl="1"/>
                <a:r>
                  <a:rPr lang="ja-JP" altLang="en-US" dirty="0" smtClean="0"/>
                  <a:t>グループ間比較の方法</a:t>
                </a:r>
                <a:endParaRPr kumimoji="1" lang="en-US" altLang="ja-JP" dirty="0" smtClean="0"/>
              </a:p>
              <a:p>
                <a:pPr lvl="1"/>
                <a14:m>
                  <m:oMath xmlns:m="http://schemas.openxmlformats.org/officeDocument/2006/math">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𝑖</m:t>
                            </m:r>
                          </m:sub>
                          <m:sup/>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lang="en-US" altLang="ja-JP" i="1">
                                        <a:latin typeface="Cambria Math" panose="02040503050406030204" pitchFamily="18" charset="0"/>
                                      </a:rPr>
                                      <m:t>𝑌</m:t>
                                    </m:r>
                                  </m:e>
                                </m:acc>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−1)</m:t>
                            </m:r>
                          </m:e>
                        </m:nary>
                      </m:num>
                      <m:den>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𝑗</m:t>
                            </m:r>
                          </m:sub>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𝑌</m:t>
                                    </m:r>
                                  </m:e>
                                  <m:sub>
                                    <m:r>
                                      <a:rPr lang="en-US" altLang="ja-JP" i="1">
                                        <a:latin typeface="Cambria Math" panose="02040503050406030204" pitchFamily="18" charset="0"/>
                                      </a:rPr>
                                      <m:t>𝑖</m:t>
                                    </m:r>
                                    <m:r>
                                      <a:rPr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𝑌</m:t>
                                    </m:r>
                                  </m:e>
                                </m:acc>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e>
                        </m:nary>
                      </m:den>
                    </m:f>
                  </m:oMath>
                </a14:m>
                <a:r>
                  <a:rPr kumimoji="1" lang="en-US" altLang="ja-JP" dirty="0" smtClean="0"/>
                  <a:t>, </a:t>
                </a:r>
                <a:r>
                  <a:rPr kumimoji="1" lang="en-US" altLang="ja-JP" sz="1050" dirty="0" smtClean="0"/>
                  <a:t>N</a:t>
                </a:r>
                <a:r>
                  <a:rPr kumimoji="1" lang="ja-JP" altLang="en-US" sz="1050" dirty="0" smtClean="0"/>
                  <a:t>：全体の観測数、</a:t>
                </a:r>
                <a:r>
                  <a:rPr kumimoji="1" lang="en-US" altLang="ja-JP" sz="1050" dirty="0" smtClean="0"/>
                  <a:t>K:</a:t>
                </a:r>
                <a:r>
                  <a:rPr kumimoji="1" lang="ja-JP" altLang="en-US" sz="1050" dirty="0" smtClean="0"/>
                  <a:t>グループ数、</a:t>
                </a:r>
                <a:r>
                  <a:rPr kumimoji="1" lang="en-US" altLang="ja-JP" sz="1050" dirty="0" smtClean="0"/>
                  <a:t>Yi:</a:t>
                </a:r>
                <a:r>
                  <a:rPr lang="ja-JP" altLang="en-US" sz="1050" dirty="0" smtClean="0"/>
                  <a:t>グループ</a:t>
                </a:r>
                <a:r>
                  <a:rPr lang="en-US" altLang="ja-JP" sz="1050" dirty="0" err="1" smtClean="0"/>
                  <a:t>i</a:t>
                </a:r>
                <a:r>
                  <a:rPr lang="ja-JP" altLang="en-US" sz="1050" dirty="0" smtClean="0"/>
                  <a:t>の平均、</a:t>
                </a:r>
                <a:r>
                  <a:rPr lang="en-US" altLang="ja-JP" sz="1050" dirty="0" err="1" smtClean="0"/>
                  <a:t>Yij</a:t>
                </a:r>
                <a:r>
                  <a:rPr lang="en-US" altLang="ja-JP" sz="1050" dirty="0" smtClean="0"/>
                  <a:t>: </a:t>
                </a:r>
                <a:r>
                  <a:rPr lang="ja-JP" altLang="en-US" sz="1050" dirty="0" smtClean="0"/>
                  <a:t>グループ</a:t>
                </a:r>
                <a:r>
                  <a:rPr lang="en-US" altLang="ja-JP" sz="1050" dirty="0" err="1" smtClean="0"/>
                  <a:t>i</a:t>
                </a:r>
                <a:r>
                  <a:rPr lang="ja-JP" altLang="en-US" sz="1050" dirty="0" smtClean="0"/>
                  <a:t>の中の</a:t>
                </a:r>
                <a:r>
                  <a:rPr lang="en-US" altLang="ja-JP" sz="1050" dirty="0" smtClean="0"/>
                  <a:t>j</a:t>
                </a:r>
                <a:r>
                  <a:rPr lang="ja-JP" altLang="en-US" sz="1050" dirty="0" smtClean="0"/>
                  <a:t>観測値</a:t>
                </a:r>
                <a:endParaRPr lang="en-US" altLang="ja-JP" sz="1050" dirty="0" smtClean="0"/>
              </a:p>
              <a:p>
                <a:pPr lvl="1"/>
                <a:endParaRPr lang="en-US" altLang="ja-JP" sz="1050" dirty="0"/>
              </a:p>
              <a:p>
                <a:pPr lvl="1"/>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a:stretch>
              </a:blipFill>
            </p:spPr>
            <p:txBody>
              <a:bodyPr/>
              <a:lstStyle/>
              <a:p>
                <a:r>
                  <a:rPr lang="ja-JP" altLang="en-US">
                    <a:noFill/>
                  </a:rPr>
                  <a:t> </a:t>
                </a:r>
              </a:p>
            </p:txBody>
          </p:sp>
        </mc:Fallback>
      </mc:AlternateContent>
      <p:sp>
        <p:nvSpPr>
          <p:cNvPr id="4" name="正方形/長方形 3"/>
          <p:cNvSpPr/>
          <p:nvPr/>
        </p:nvSpPr>
        <p:spPr>
          <a:xfrm>
            <a:off x="830263" y="2620910"/>
            <a:ext cx="7859712" cy="25515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tipAnova</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aov</a:t>
            </a:r>
            <a:r>
              <a:rPr kumimoji="1" lang="en-US" altLang="ja-JP" sz="1200" dirty="0">
                <a:solidFill>
                  <a:srgbClr val="0070C0"/>
                </a:solidFill>
                <a:latin typeface="EYInterstate Light" panose="02000506000000020004" pitchFamily="2" charset="0"/>
                <a:ea typeface="ＭＳ Ｐゴシック" panose="020B0600070205080204" pitchFamily="50" charset="-128"/>
              </a:rPr>
              <a:t>(tip ~ day -1, tips</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tipAnova$coefficients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dayFri</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daySat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daySun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dayThur</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2.734737 2.993103 3.255132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2.771452</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tipintersept</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aov</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tip~day</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tips)</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tipintersept$coefficients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b="1" u="sng" dirty="0">
                <a:solidFill>
                  <a:schemeClr val="bg1"/>
                </a:solidFill>
                <a:latin typeface="EYInterstate Light" panose="02000506000000020004" pitchFamily="2" charset="0"/>
                <a:ea typeface="ＭＳ Ｐゴシック" panose="020B0600070205080204" pitchFamily="50" charset="-128"/>
              </a:rPr>
              <a:t>(Intercept)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daySat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daySun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dayThur</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b="1" u="sng" dirty="0">
                <a:solidFill>
                  <a:schemeClr val="bg1"/>
                </a:solidFill>
                <a:latin typeface="EYInterstate Light" panose="02000506000000020004" pitchFamily="2" charset="0"/>
                <a:ea typeface="ＭＳ Ｐゴシック" panose="020B0600070205080204" pitchFamily="50" charset="-128"/>
              </a:rPr>
              <a:t> 2.73473684 </a:t>
            </a:r>
            <a:r>
              <a:rPr kumimoji="1" lang="en-US" altLang="ja-JP" sz="1200" dirty="0">
                <a:solidFill>
                  <a:schemeClr val="bg1"/>
                </a:solidFill>
                <a:latin typeface="EYInterstate Light" panose="02000506000000020004" pitchFamily="2" charset="0"/>
                <a:ea typeface="ＭＳ Ｐゴシック" panose="020B0600070205080204" pitchFamily="50" charset="-128"/>
              </a:rPr>
              <a:t> 0.25836661  0.52039474  0.03671477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tip~day</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は土曜日、日曜日、木曜日と切片を含み、</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tip~day-1</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は金曜日、土曜日、日曜日と木曜日（但し、切片は含まない）状態で結果を返す。</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302441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15.4 </a:t>
            </a:r>
            <a:r>
              <a:rPr kumimoji="1" lang="ja-JP" altLang="en-US" dirty="0" smtClean="0"/>
              <a:t>記述統計</a:t>
            </a:r>
            <a:r>
              <a:rPr kumimoji="1" lang="en-US" altLang="ja-JP" dirty="0" smtClean="0"/>
              <a:t/>
            </a:r>
            <a:br>
              <a:rPr kumimoji="1" lang="en-US" altLang="ja-JP" dirty="0" smtClean="0"/>
            </a:br>
            <a:r>
              <a:rPr lang="ja-JP" altLang="en-US" sz="2000" dirty="0" smtClean="0"/>
              <a:t>分散分析</a:t>
            </a:r>
            <a:endParaRPr kumimoji="1" lang="ja-JP" altLang="en-US" sz="2000" dirty="0"/>
          </a:p>
        </p:txBody>
      </p:sp>
      <p:sp>
        <p:nvSpPr>
          <p:cNvPr id="3" name="コンテンツ プレースホルダー 2"/>
          <p:cNvSpPr>
            <a:spLocks noGrp="1"/>
          </p:cNvSpPr>
          <p:nvPr>
            <p:ph idx="1"/>
          </p:nvPr>
        </p:nvSpPr>
        <p:spPr/>
        <p:txBody>
          <a:bodyPr/>
          <a:lstStyle/>
          <a:p>
            <a:r>
              <a:rPr kumimoji="1" lang="en-US" altLang="ja-JP" dirty="0" smtClean="0"/>
              <a:t>ANOVA(</a:t>
            </a:r>
            <a:r>
              <a:rPr kumimoji="1" lang="ja-JP" altLang="en-US" dirty="0" smtClean="0"/>
              <a:t>分散分析</a:t>
            </a:r>
            <a:r>
              <a:rPr kumimoji="1" lang="en-US" altLang="ja-JP" dirty="0" smtClean="0"/>
              <a:t>) </a:t>
            </a:r>
          </a:p>
        </p:txBody>
      </p:sp>
      <p:sp>
        <p:nvSpPr>
          <p:cNvPr id="4" name="正方形/長方形 3"/>
          <p:cNvSpPr/>
          <p:nvPr/>
        </p:nvSpPr>
        <p:spPr>
          <a:xfrm>
            <a:off x="830263" y="1856631"/>
            <a:ext cx="7859712" cy="426794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tipAnova</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分散分析は他グループと差があることは分かるものの、どのグループと差があるかは特定されず</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ただし下記結果であれば</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p</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値に有意な差が出たので、どのグループと差があったか確認すべき</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Sum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Mean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F </a:t>
            </a:r>
            <a:r>
              <a:rPr kumimoji="1" lang="en-US" altLang="ja-JP" sz="1200" dirty="0">
                <a:solidFill>
                  <a:schemeClr val="bg1"/>
                </a:solidFill>
                <a:latin typeface="EYInterstate Light" panose="02000506000000020004" pitchFamily="2" charset="0"/>
                <a:ea typeface="ＭＳ Ｐゴシック" panose="020B0600070205080204" pitchFamily="50" charset="-128"/>
              </a:rPr>
              <a:t>value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(&gt;F)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day         4 2203.0   550.8   290.1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 240  455.7     1.9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シンプルな方法</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グループ平均・信頼区間をプロットして確認</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tipsByDay</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ddply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tips,"day",summarize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=mean(tip), 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sd</a:t>
            </a:r>
            <a:r>
              <a:rPr kumimoji="1" lang="en-US" altLang="ja-JP" sz="1200" dirty="0">
                <a:solidFill>
                  <a:schemeClr val="bg1"/>
                </a:solidFill>
                <a:latin typeface="EYInterstate Light" panose="02000506000000020004" pitchFamily="2" charset="0"/>
                <a:ea typeface="ＭＳ Ｐゴシック" panose="020B0600070205080204" pitchFamily="50" charset="-128"/>
              </a:rPr>
              <a:t>(tip),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Length = NROW(tip),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tfrac</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qt</a:t>
            </a:r>
            <a:r>
              <a:rPr kumimoji="1" lang="en-US" altLang="ja-JP" sz="1200" dirty="0">
                <a:solidFill>
                  <a:schemeClr val="bg1"/>
                </a:solidFill>
                <a:latin typeface="EYInterstate Light" panose="02000506000000020004" pitchFamily="2" charset="0"/>
                <a:ea typeface="ＭＳ Ｐゴシック" panose="020B0600070205080204" pitchFamily="50" charset="-128"/>
              </a:rPr>
              <a:t>(p=.90,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 Length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Lower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tfrac</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(Length),</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Upper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tfrac</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(Length</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tipsByDay</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day))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geom_errorbarh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xmin</a:t>
            </a:r>
            <a:r>
              <a:rPr kumimoji="1" lang="en-US" altLang="ja-JP" sz="1200" dirty="0">
                <a:solidFill>
                  <a:schemeClr val="bg1"/>
                </a:solidFill>
                <a:latin typeface="EYInterstate Light" panose="02000506000000020004" pitchFamily="2" charset="0"/>
                <a:ea typeface="ＭＳ Ｐゴシック" panose="020B0600070205080204" pitchFamily="50" charset="-128"/>
              </a:rPr>
              <a:t> = Lower,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xmax</a:t>
            </a:r>
            <a:r>
              <a:rPr kumimoji="1" lang="en-US" altLang="ja-JP" sz="1200" dirty="0">
                <a:solidFill>
                  <a:schemeClr val="bg1"/>
                </a:solidFill>
                <a:latin typeface="EYInterstate Light" panose="02000506000000020004" pitchFamily="2" charset="0"/>
                <a:ea typeface="ＭＳ Ｐゴシック" panose="020B0600070205080204" pitchFamily="50" charset="-128"/>
              </a:rPr>
              <a:t> = Upper), height=0.3</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*NROW</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やマト</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リックスのみで利用可能であり、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NROW</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は１次元のオブジェクトの長さを返す</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p:txBody>
      </p:sp>
      <p:pic>
        <p:nvPicPr>
          <p:cNvPr id="5" name="図 4"/>
          <p:cNvPicPr>
            <a:picLocks noChangeAspect="1"/>
          </p:cNvPicPr>
          <p:nvPr/>
        </p:nvPicPr>
        <p:blipFill>
          <a:blip r:embed="rId2"/>
          <a:stretch>
            <a:fillRect/>
          </a:stretch>
        </p:blipFill>
        <p:spPr>
          <a:xfrm>
            <a:off x="4942498" y="3105509"/>
            <a:ext cx="3471300" cy="2204443"/>
          </a:xfrm>
          <a:prstGeom prst="rect">
            <a:avLst/>
          </a:prstGeom>
        </p:spPr>
      </p:pic>
    </p:spTree>
    <p:extLst>
      <p:ext uri="{BB962C8B-B14F-4D97-AF65-F5344CB8AC3E}">
        <p14:creationId xmlns:p14="http://schemas.microsoft.com/office/powerpoint/2010/main" val="35116365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16</a:t>
            </a:r>
            <a:r>
              <a:rPr kumimoji="1" lang="ja-JP" altLang="en-US" dirty="0" smtClean="0"/>
              <a:t>章：単回帰</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12/18/2017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54918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28125760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6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en-US" altLang="ja-JP" dirty="0" smtClean="0"/>
              <a:t>13.2: </a:t>
            </a:r>
            <a:r>
              <a:rPr kumimoji="1" lang="en-US" altLang="ja-JP" dirty="0" err="1" smtClean="0"/>
              <a:t>sprintf</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200" dirty="0" smtClean="0"/>
              <a:t>Paste</a:t>
            </a:r>
            <a:r>
              <a:rPr kumimoji="1" lang="ja-JP" altLang="en-US" sz="1200" dirty="0" smtClean="0"/>
              <a:t>関数が短いテキストをまとめる機能を有する一方、</a:t>
            </a:r>
            <a:r>
              <a:rPr kumimoji="1" lang="en-US" altLang="ja-JP" sz="1200" dirty="0" err="1" smtClean="0"/>
              <a:t>sprintf</a:t>
            </a:r>
            <a:r>
              <a:rPr kumimoji="1" lang="ja-JP" altLang="en-US" sz="1200" dirty="0" smtClean="0"/>
              <a:t>はいくつかの変数を長いテキストに挿入していくように、長いテキストをつなぐ際に使いにくい</a:t>
            </a:r>
            <a:endParaRPr kumimoji="1" lang="en-US" altLang="ja-JP" sz="1200" dirty="0" smtClean="0"/>
          </a:p>
          <a:p>
            <a:r>
              <a:rPr lang="ja-JP" altLang="en-US" sz="1200" dirty="0" smtClean="0"/>
              <a:t>長文の一部の内容を変更する場合などでは、</a:t>
            </a:r>
            <a:r>
              <a:rPr lang="en-US" altLang="ja-JP" sz="1200" dirty="0" err="1" smtClean="0"/>
              <a:t>sprintf</a:t>
            </a:r>
            <a:r>
              <a:rPr lang="ja-JP" altLang="en-US" sz="1200" dirty="0" smtClean="0"/>
              <a:t>関数は、どこに変数を挿入すれば良いかを表す特殊な目印をもった</a:t>
            </a:r>
            <a:r>
              <a:rPr lang="en-US" altLang="ja-JP" sz="1200" dirty="0" smtClean="0"/>
              <a:t>1</a:t>
            </a:r>
            <a:r>
              <a:rPr lang="ja-JP" altLang="en-US" sz="1200" dirty="0" err="1" smtClean="0"/>
              <a:t>つの</a:t>
            </a:r>
            <a:r>
              <a:rPr lang="ja-JP" altLang="en-US" sz="1200" dirty="0" smtClean="0"/>
              <a:t>長い文字列を生成する</a:t>
            </a:r>
            <a:endParaRPr lang="en-US" altLang="ja-JP" sz="1200" dirty="0" smtClean="0"/>
          </a:p>
          <a:p>
            <a:endParaRPr lang="en-US" altLang="ja-JP" sz="1200" dirty="0" smtClean="0"/>
          </a:p>
          <a:p>
            <a:endParaRPr kumimoji="1" lang="en-US" altLang="ja-JP" sz="1200" dirty="0"/>
          </a:p>
          <a:p>
            <a:endParaRPr lang="en-US" altLang="ja-JP" sz="1200" dirty="0" smtClean="0"/>
          </a:p>
          <a:p>
            <a:endParaRPr kumimoji="1" lang="en-US" altLang="ja-JP" sz="1200" dirty="0"/>
          </a:p>
          <a:p>
            <a:endParaRPr lang="en-US" altLang="ja-JP" sz="1200" dirty="0" smtClean="0"/>
          </a:p>
          <a:p>
            <a:pPr lvl="1"/>
            <a:r>
              <a:rPr kumimoji="1" lang="ja-JP" altLang="en-US" sz="1200" dirty="0" smtClean="0"/>
              <a:t>それぞれの</a:t>
            </a:r>
            <a:r>
              <a:rPr kumimoji="1" lang="en-US" altLang="ja-JP" sz="1200" dirty="0" smtClean="0"/>
              <a:t>%s</a:t>
            </a:r>
            <a:r>
              <a:rPr kumimoji="1" lang="ja-JP" altLang="en-US" sz="1200" dirty="0" smtClean="0"/>
              <a:t>が対応した変数の値へ置き換えており、</a:t>
            </a:r>
            <a:r>
              <a:rPr kumimoji="1" lang="en-US" altLang="ja-JP" sz="1200" dirty="0" smtClean="0"/>
              <a:t>%s</a:t>
            </a:r>
            <a:r>
              <a:rPr kumimoji="1" lang="ja-JP" altLang="en-US" sz="1200" dirty="0" smtClean="0"/>
              <a:t>と対応した変数の順番に</a:t>
            </a:r>
            <a:r>
              <a:rPr lang="ja-JP" altLang="en-US" sz="1200" dirty="0" smtClean="0"/>
              <a:t>従う</a:t>
            </a:r>
            <a:endParaRPr lang="en-US" altLang="ja-JP" sz="1200" dirty="0" smtClean="0"/>
          </a:p>
          <a:p>
            <a:pPr lvl="1"/>
            <a:endParaRPr lang="en-US" altLang="ja-JP" sz="1200" dirty="0" smtClean="0"/>
          </a:p>
          <a:p>
            <a:r>
              <a:rPr lang="en-US" altLang="ja-JP" sz="1200" dirty="0" smtClean="0"/>
              <a:t>sprint</a:t>
            </a:r>
            <a:r>
              <a:rPr lang="ja-JP" altLang="en-US" sz="1200" dirty="0" smtClean="0"/>
              <a:t>関数もベクトル化されており、各ベクトルの長さは、お互いの長さの倍数（長い方から見て）になる必要がある</a:t>
            </a:r>
            <a:endParaRPr kumimoji="1" lang="en-US" altLang="ja-JP" sz="1200" dirty="0"/>
          </a:p>
          <a:p>
            <a:endParaRPr kumimoji="1" lang="ja-JP" altLang="en-US" sz="1200" dirty="0"/>
          </a:p>
        </p:txBody>
      </p:sp>
      <p:sp>
        <p:nvSpPr>
          <p:cNvPr id="4" name="正方形/長方形 3"/>
          <p:cNvSpPr/>
          <p:nvPr/>
        </p:nvSpPr>
        <p:spPr>
          <a:xfrm>
            <a:off x="818833" y="2450933"/>
            <a:ext cx="7859712" cy="9780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person &lt;- "Jared"</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partySize</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"eight"</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waitTime</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&lt;- 25</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sprintf</a:t>
            </a:r>
            <a:r>
              <a:rPr kumimoji="1" lang="en-US" altLang="ja-JP" sz="1200" dirty="0">
                <a:solidFill>
                  <a:srgbClr val="0070C0"/>
                </a:solidFill>
                <a:latin typeface="EYInterstate Light" panose="02000506000000020004" pitchFamily="2" charset="0"/>
                <a:ea typeface="ＭＳ Ｐゴシック" panose="020B0600070205080204" pitchFamily="50" charset="-128"/>
              </a:rPr>
              <a:t>("Hello %s your party of %s will be seated in %s minutes",</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person,partySize,waitTime</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your party of eight will be seated in 25 minutes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818833" y="4380702"/>
            <a:ext cx="7859712" cy="122571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sprintf</a:t>
            </a:r>
            <a:r>
              <a:rPr kumimoji="1" lang="en-US" altLang="ja-JP" sz="1200" dirty="0">
                <a:solidFill>
                  <a:srgbClr val="0070C0"/>
                </a:solidFill>
                <a:latin typeface="EYInterstate Light" panose="02000506000000020004" pitchFamily="2" charset="0"/>
                <a:ea typeface="ＭＳ Ｐゴシック" panose="020B0600070205080204" pitchFamily="50" charset="-128"/>
              </a:rPr>
              <a:t>("Hello %s, your party of %s will be seated in %s minutes",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Jared","Bob</a:t>
            </a:r>
            <a:r>
              <a:rPr kumimoji="1" lang="en-US" altLang="ja-JP" sz="1200" dirty="0">
                <a:solidFill>
                  <a:srgbClr val="0070C0"/>
                </a:solidFill>
                <a:latin typeface="EYInterstate Light" panose="02000506000000020004" pitchFamily="2" charset="0"/>
                <a:ea typeface="ＭＳ Ｐゴシック" panose="020B0600070205080204" pitchFamily="50" charset="-128"/>
              </a:rPr>
              <a:t>"),c("</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eight",16,"four",10</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waitTime</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"Hello Jared, your party of eight will be seated in 25 minutes" "Hello Bob, your party of 16 will be seated in 25 minutes"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"Hello Jared, your party of four will be seated in 25 minutes"  "Hello Bob, your party of 10 will be seated in 25 minutes"     </a:t>
            </a:r>
          </a:p>
        </p:txBody>
      </p:sp>
    </p:spTree>
    <p:extLst>
      <p:ext uri="{BB962C8B-B14F-4D97-AF65-F5344CB8AC3E}">
        <p14:creationId xmlns:p14="http://schemas.microsoft.com/office/powerpoint/2010/main" val="2629814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571175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0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4902128" y="3429000"/>
            <a:ext cx="3647268" cy="2316192"/>
          </a:xfrm>
          <a:prstGeom prst="rect">
            <a:avLst/>
          </a:prstGeom>
        </p:spPr>
      </p:pic>
      <p:sp>
        <p:nvSpPr>
          <p:cNvPr id="2" name="タイトル 1"/>
          <p:cNvSpPr>
            <a:spLocks noGrp="1"/>
          </p:cNvSpPr>
          <p:nvPr>
            <p:ph type="title"/>
          </p:nvPr>
        </p:nvSpPr>
        <p:spPr/>
        <p:txBody>
          <a:bodyPr/>
          <a:lstStyle/>
          <a:p>
            <a:r>
              <a:rPr kumimoji="1" lang="en-US" altLang="ja-JP" dirty="0" smtClean="0"/>
              <a:t>16.1 </a:t>
            </a:r>
            <a:r>
              <a:rPr lang="ja-JP" altLang="en-US" dirty="0" smtClean="0"/>
              <a:t>線形モデル</a:t>
            </a:r>
            <a:r>
              <a:rPr lang="en-US" altLang="ja-JP" dirty="0" smtClean="0"/>
              <a:t/>
            </a:r>
            <a:br>
              <a:rPr lang="en-US" altLang="ja-JP" dirty="0" smtClean="0"/>
            </a:br>
            <a:r>
              <a:rPr lang="ja-JP" altLang="en-US" sz="2000" dirty="0" smtClean="0"/>
              <a:t>単回帰</a:t>
            </a:r>
            <a:endParaRPr kumimoji="1" lang="ja-JP" altLang="en-US" sz="2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単</a:t>
                </a:r>
                <a:r>
                  <a:rPr lang="ja-JP" altLang="en-US" dirty="0" smtClean="0"/>
                  <a:t>回帰は、</a:t>
                </a:r>
                <a:r>
                  <a:rPr lang="en-US" altLang="ja-JP" dirty="0" smtClean="0"/>
                  <a:t>2</a:t>
                </a:r>
                <a:r>
                  <a:rPr lang="ja-JP" altLang="en-US" dirty="0" err="1" smtClean="0"/>
                  <a:t>つの</a:t>
                </a:r>
                <a:r>
                  <a:rPr lang="ja-JP" altLang="en-US" dirty="0" smtClean="0"/>
                  <a:t>変数間の関係を決定するのに使用</a:t>
                </a:r>
                <a:endParaRPr lang="en-US" altLang="ja-JP" dirty="0" smtClean="0"/>
              </a:p>
              <a:p>
                <a:pPr lvl="1"/>
                <a:r>
                  <a:rPr kumimoji="1" lang="ja-JP" altLang="en-US" dirty="0" smtClean="0"/>
                  <a:t>結果変数（予測したい項目）：応答変数（被説明変数）</a:t>
                </a:r>
                <a:endParaRPr kumimoji="1" lang="en-US" altLang="ja-JP" dirty="0" smtClean="0"/>
              </a:p>
              <a:p>
                <a:pPr lvl="1"/>
                <a:r>
                  <a:rPr lang="ja-JP" altLang="en-US" dirty="0" smtClean="0"/>
                  <a:t>入力変数（予測に利用）：予測因子（説明変数）</a:t>
                </a:r>
                <a:endParaRPr lang="en-US" altLang="ja-JP" dirty="0" smtClean="0"/>
              </a:p>
              <a:p>
                <a:pPr lvl="1"/>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r>
                      <a:rPr kumimoji="1" lang="en-US" altLang="ja-JP" b="0" i="1" smtClean="0">
                        <a:latin typeface="Cambria Math" panose="02040503050406030204" pitchFamily="18" charset="0"/>
                      </a:rPr>
                      <m:t>+ </m:t>
                    </m:r>
                    <m:r>
                      <m:rPr>
                        <m:sty m:val="p"/>
                      </m:rPr>
                      <a:rPr lang="en-US" altLang="ja-JP" i="1">
                        <a:latin typeface="Cambria Math" panose="02040503050406030204" pitchFamily="18" charset="0"/>
                      </a:rPr>
                      <m:t>ε</m:t>
                    </m:r>
                  </m:oMath>
                </a14:m>
                <a:endParaRPr lang="en-US" altLang="ja-JP" dirty="0" smtClean="0"/>
              </a:p>
              <a:p>
                <a:pPr lvl="1"/>
                <a14:m>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f>
                      <m:fPr>
                        <m:type m:val="lin"/>
                        <m:ctrlPr>
                          <a:rPr lang="en-US" altLang="ja-JP" i="1" smtClean="0">
                            <a:latin typeface="Cambria Math" panose="02040503050406030204" pitchFamily="18" charset="0"/>
                          </a:rPr>
                        </m:ctrlPr>
                      </m:fPr>
                      <m:num>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𝑛</m:t>
                            </m:r>
                          </m:sup>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r>
                              <a:rPr lang="en-US" altLang="ja-JP" i="1">
                                <a:latin typeface="Cambria Math" panose="02040503050406030204" pitchFamily="18" charset="0"/>
                              </a:rPr>
                              <m:t>)</m:t>
                            </m:r>
                          </m:e>
                        </m:nary>
                      </m:num>
                      <m:den>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𝑛</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i="1">
                                    <a:latin typeface="Cambria Math" panose="02040503050406030204" pitchFamily="18" charset="0"/>
                                  </a:rPr>
                                  <m:t>)</m:t>
                                </m:r>
                              </m:e>
                              <m:sup>
                                <m:r>
                                  <a:rPr lang="en-US" altLang="ja-JP" i="1">
                                    <a:latin typeface="Cambria Math" panose="02040503050406030204" pitchFamily="18" charset="0"/>
                                  </a:rPr>
                                  <m:t>2</m:t>
                                </m:r>
                              </m:sup>
                            </m:sSup>
                          </m:e>
                        </m:nary>
                      </m:den>
                    </m:f>
                  </m:oMath>
                </a14:m>
                <a:r>
                  <a:rPr kumimoji="1" lang="en-US" altLang="ja-JP" dirty="0" smtClean="0"/>
                  <a:t>, </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r>
                      <m:rPr>
                        <m:sty m:val="p"/>
                      </m:rPr>
                      <a:rPr lang="en-US" altLang="ja-JP" i="1">
                        <a:latin typeface="Cambria Math" panose="02040503050406030204" pitchFamily="18" charset="0"/>
                      </a:rPr>
                      <m:t>ε</m:t>
                    </m:r>
                  </m:oMath>
                </a14:m>
                <a:r>
                  <a:rPr kumimoji="1" lang="en-US" altLang="ja-JP" dirty="0" smtClean="0"/>
                  <a:t> ~ N(0,1) ※</a:t>
                </a:r>
                <a:r>
                  <a:rPr kumimoji="1" lang="ja-JP" altLang="en-US" dirty="0" smtClean="0"/>
                  <a:t>正規分布の誤差</a:t>
                </a:r>
                <a:endParaRPr kumimoji="1" lang="en-US" altLang="ja-JP" dirty="0" smtClean="0"/>
              </a:p>
              <a:p>
                <a:pPr lvl="1"/>
                <a:endParaRPr kumimoji="1"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7"/>
                <a:stretch>
                  <a:fillRect l="-815" t="-1427"/>
                </a:stretch>
              </a:blipFill>
            </p:spPr>
            <p:txBody>
              <a:bodyPr/>
              <a:lstStyle/>
              <a:p>
                <a:r>
                  <a:rPr lang="ja-JP" altLang="en-US">
                    <a:noFill/>
                  </a:rPr>
                  <a:t> </a:t>
                </a:r>
              </a:p>
            </p:txBody>
          </p:sp>
        </mc:Fallback>
      </mc:AlternateContent>
      <p:sp>
        <p:nvSpPr>
          <p:cNvPr id="4" name="正方形/長方形 3"/>
          <p:cNvSpPr/>
          <p:nvPr/>
        </p:nvSpPr>
        <p:spPr>
          <a:xfrm>
            <a:off x="830263" y="2962110"/>
            <a:ext cx="7859712" cy="316246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単回帰での予測</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UsingR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visualization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b="1" dirty="0">
                <a:solidFill>
                  <a:schemeClr val="bg1"/>
                </a:solidFill>
                <a:latin typeface="EYInterstate Light" panose="02000506000000020004" pitchFamily="2" charset="0"/>
                <a:ea typeface="ＭＳ Ｐゴシック" panose="020B0600070205080204" pitchFamily="50" charset="-128"/>
              </a:rPr>
              <a:t>  </a:t>
            </a:r>
            <a:r>
              <a:rPr kumimoji="1" lang="en-US" altLang="ja-JP" sz="1200" b="1" dirty="0" err="1">
                <a:solidFill>
                  <a:schemeClr val="bg1"/>
                </a:solidFill>
                <a:latin typeface="EYInterstate Light" panose="02000506000000020004" pitchFamily="2" charset="0"/>
                <a:ea typeface="ＭＳ Ｐゴシック" panose="020B0600070205080204" pitchFamily="50" charset="-128"/>
              </a:rPr>
              <a:t>geom_smooth</a:t>
            </a:r>
            <a:r>
              <a:rPr kumimoji="1" lang="en-US" altLang="ja-JP" sz="1200" b="1" dirty="0">
                <a:solidFill>
                  <a:schemeClr val="bg1"/>
                </a:solidFill>
                <a:latin typeface="EYInterstate Light" panose="02000506000000020004" pitchFamily="2" charset="0"/>
                <a:ea typeface="ＭＳ Ｐゴシック" panose="020B0600070205080204" pitchFamily="50" charset="-128"/>
              </a:rPr>
              <a:t>(method = "lm") </a:t>
            </a:r>
            <a:r>
              <a:rPr kumimoji="1" lang="en-US" altLang="ja-JP" sz="1200" dirty="0">
                <a:solidFill>
                  <a:schemeClr val="bg1"/>
                </a:solidFill>
                <a:latin typeface="EYInterstate Light" panose="02000506000000020004" pitchFamily="2" charset="0"/>
                <a:ea typeface="ＭＳ Ｐゴシック" panose="020B0600070205080204" pitchFamily="50" charset="-128"/>
              </a:rPr>
              <a:t>+ labs (x = "Fathers", y = "sons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heightLM</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heightLM</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Call: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lm(formula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Coefficients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FF0000"/>
                </a:solidFill>
                <a:latin typeface="EYInterstate Light" panose="02000506000000020004" pitchFamily="2" charset="0"/>
                <a:ea typeface="ＭＳ Ｐゴシック" panose="020B0600070205080204" pitchFamily="50" charset="-128"/>
              </a:rPr>
              <a:t> 33.8866       0.5141 </a:t>
            </a:r>
          </a:p>
        </p:txBody>
      </p:sp>
    </p:spTree>
    <p:extLst>
      <p:ext uri="{BB962C8B-B14F-4D97-AF65-F5344CB8AC3E}">
        <p14:creationId xmlns:p14="http://schemas.microsoft.com/office/powerpoint/2010/main" val="3288979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16.1 </a:t>
            </a:r>
            <a:r>
              <a:rPr lang="ja-JP" altLang="en-US" dirty="0"/>
              <a:t>線形モデル</a:t>
            </a:r>
            <a:r>
              <a:rPr lang="en-US" altLang="ja-JP" dirty="0"/>
              <a:t/>
            </a:r>
            <a:br>
              <a:rPr lang="en-US" altLang="ja-JP" dirty="0"/>
            </a:br>
            <a:r>
              <a:rPr lang="ja-JP" altLang="en-US" sz="2000" dirty="0"/>
              <a:t>単回帰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モデルに関する詳細な記述を得るには</a:t>
            </a:r>
            <a:r>
              <a:rPr kumimoji="1" lang="en-US" altLang="ja-JP" dirty="0" smtClean="0"/>
              <a:t>summary</a:t>
            </a:r>
            <a:r>
              <a:rPr kumimoji="1" lang="ja-JP" altLang="en-US" dirty="0" smtClean="0"/>
              <a:t>関数を利用</a:t>
            </a:r>
            <a:endParaRPr kumimoji="1" lang="ja-JP" altLang="en-US" dirty="0"/>
          </a:p>
        </p:txBody>
      </p:sp>
      <p:sp>
        <p:nvSpPr>
          <p:cNvPr id="4" name="正方形/長方形 3"/>
          <p:cNvSpPr/>
          <p:nvPr/>
        </p:nvSpPr>
        <p:spPr>
          <a:xfrm>
            <a:off x="830263" y="1800121"/>
            <a:ext cx="7859712" cy="361014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&gt; summary(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heightLM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lm(formula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father.son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-8.8772 -1.5144 -0.0079  1.6285  8.9685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Coefficients: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Estimate Std. Error 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a:solidFill>
                  <a:srgbClr val="FF0000"/>
                </a:solidFill>
                <a:latin typeface="EYInterstate Light" panose="02000506000000020004" pitchFamily="2" charset="0"/>
                <a:ea typeface="ＭＳ Ｐゴシック" panose="020B0600070205080204" pitchFamily="50" charset="-128"/>
              </a:rPr>
              <a:t>33.88660    </a:t>
            </a:r>
            <a:r>
              <a:rPr kumimoji="1" lang="en-US" altLang="ja-JP" sz="1200" dirty="0">
                <a:solidFill>
                  <a:schemeClr val="bg1"/>
                </a:solidFill>
                <a:latin typeface="EYInterstate Light" panose="02000506000000020004" pitchFamily="2" charset="0"/>
                <a:ea typeface="ＭＳ Ｐゴシック" panose="020B0600070205080204" pitchFamily="50" charset="-128"/>
              </a:rPr>
              <a:t>1.83235   18.49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fheight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FF0000"/>
                </a:solidFill>
                <a:latin typeface="EYInterstate Light" panose="02000506000000020004" pitchFamily="2" charset="0"/>
                <a:ea typeface="ＭＳ Ｐゴシック" panose="020B0600070205080204" pitchFamily="50" charset="-128"/>
              </a:rPr>
              <a:t>0.51409 </a:t>
            </a:r>
            <a:r>
              <a:rPr kumimoji="1" lang="en-US" altLang="ja-JP" sz="1200" dirty="0">
                <a:solidFill>
                  <a:schemeClr val="bg1"/>
                </a:solidFill>
                <a:latin typeface="EYInterstate Light" panose="02000506000000020004" pitchFamily="2" charset="0"/>
                <a:ea typeface="ＭＳ Ｐゴシック" panose="020B0600070205080204" pitchFamily="50" charset="-128"/>
              </a:rPr>
              <a:t>   0.02705   19.01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standard error: 2.437 on 1076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Multiple R-squared:  0.2513,	Adjusted R-squared:  0.2506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F-statistic: 361.2 on 1 and 1076 DF,  p-value: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a:t>
            </a:r>
          </a:p>
        </p:txBody>
      </p:sp>
    </p:spTree>
    <p:extLst>
      <p:ext uri="{BB962C8B-B14F-4D97-AF65-F5344CB8AC3E}">
        <p14:creationId xmlns:p14="http://schemas.microsoft.com/office/powerpoint/2010/main" val="1560811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16.1.1 </a:t>
            </a:r>
            <a:r>
              <a:rPr lang="ja-JP" altLang="en-US" dirty="0"/>
              <a:t>線形</a:t>
            </a:r>
            <a:r>
              <a:rPr lang="ja-JP" altLang="en-US" dirty="0" smtClean="0"/>
              <a:t>モデル</a:t>
            </a:r>
            <a:r>
              <a:rPr lang="en-US" altLang="ja-JP" dirty="0" smtClean="0"/>
              <a:t/>
            </a:r>
            <a:br>
              <a:rPr lang="en-US" altLang="ja-JP" dirty="0" smtClean="0"/>
            </a:br>
            <a:r>
              <a:rPr lang="ja-JP" altLang="en-US" sz="2000" dirty="0" smtClean="0"/>
              <a:t>分散分析の代替手段</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分散分析の代替手段：切片のない</a:t>
            </a:r>
            <a:r>
              <a:rPr lang="en-US" altLang="ja-JP" dirty="0" smtClean="0"/>
              <a:t>1</a:t>
            </a:r>
            <a:r>
              <a:rPr lang="ja-JP" altLang="en-US" dirty="0" err="1" smtClean="0"/>
              <a:t>つの</a:t>
            </a:r>
            <a:r>
              <a:rPr lang="ja-JP" altLang="en-US" dirty="0" smtClean="0"/>
              <a:t>カテゴリ変数の回帰をあてはめ</a:t>
            </a:r>
            <a:endParaRPr kumimoji="1" lang="ja-JP" altLang="en-US" dirty="0"/>
          </a:p>
        </p:txBody>
      </p:sp>
      <p:sp>
        <p:nvSpPr>
          <p:cNvPr id="4" name="正方形/長方形 3"/>
          <p:cNvSpPr/>
          <p:nvPr/>
        </p:nvSpPr>
        <p:spPr>
          <a:xfrm>
            <a:off x="4643437" y="1800121"/>
            <a:ext cx="4046537" cy="432445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tipsLM</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 lm(tip ~ day - 1, data = tips)</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tipsLM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Call:lm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tip ~ day - 1, data = tips)</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-2.2451 -0.9931 -0.2347  0.5382  7.0069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Coefficients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Estimate Std. Error 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dayFri</a:t>
            </a:r>
            <a:r>
              <a:rPr kumimoji="1" lang="en-US" altLang="ja-JP" sz="1200" dirty="0">
                <a:solidFill>
                  <a:schemeClr val="bg1"/>
                </a:solidFill>
                <a:latin typeface="EYInterstate Light" panose="02000506000000020004" pitchFamily="2" charset="0"/>
                <a:ea typeface="ＭＳ Ｐゴシック" panose="020B0600070205080204" pitchFamily="50" charset="-128"/>
              </a:rPr>
              <a:t>    2.7347     0.3161   8.651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7.46e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daySat</a:t>
            </a:r>
            <a:r>
              <a:rPr kumimoji="1" lang="en-US" altLang="ja-JP" sz="1200" dirty="0">
                <a:solidFill>
                  <a:schemeClr val="bg1"/>
                </a:solidFill>
                <a:latin typeface="EYInterstate Light" panose="02000506000000020004" pitchFamily="2" charset="0"/>
                <a:ea typeface="ＭＳ Ｐゴシック" panose="020B0600070205080204" pitchFamily="50" charset="-128"/>
              </a:rPr>
              <a:t>    2.9931     0.1477  20.261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daySun</a:t>
            </a:r>
            <a:r>
              <a:rPr kumimoji="1" lang="en-US" altLang="ja-JP" sz="1200" dirty="0">
                <a:solidFill>
                  <a:schemeClr val="bg1"/>
                </a:solidFill>
                <a:latin typeface="EYInterstate Light" panose="02000506000000020004" pitchFamily="2" charset="0"/>
                <a:ea typeface="ＭＳ Ｐゴシック" panose="020B0600070205080204" pitchFamily="50" charset="-128"/>
              </a:rPr>
              <a:t>    3.2551     0.1581  20.594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dayThur</a:t>
            </a:r>
            <a:r>
              <a:rPr kumimoji="1" lang="en-US" altLang="ja-JP" sz="1200" dirty="0">
                <a:solidFill>
                  <a:schemeClr val="bg1"/>
                </a:solidFill>
                <a:latin typeface="EYInterstate Light" panose="02000506000000020004" pitchFamily="2" charset="0"/>
                <a:ea typeface="ＭＳ Ｐゴシック" panose="020B0600070205080204" pitchFamily="50" charset="-128"/>
              </a:rPr>
              <a:t>   2.7715     0.1750  15.837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standard error: 1.378 on 240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Multiple R-squared:  0.8286,	Adjusted R-squared:  0.8257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F-statistic: 290.1 on 4 and 240 DF,  p-value: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a:t>
            </a:r>
          </a:p>
        </p:txBody>
      </p:sp>
      <p:sp>
        <p:nvSpPr>
          <p:cNvPr id="5" name="正方形/長方形 4"/>
          <p:cNvSpPr/>
          <p:nvPr/>
        </p:nvSpPr>
        <p:spPr>
          <a:xfrm>
            <a:off x="431800" y="1800121"/>
            <a:ext cx="4046537" cy="432445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#-1</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を式に含むことでモデルに切片を含まないようにする</a:t>
            </a:r>
            <a:endParaRPr kumimoji="1" lang="en-US" altLang="ja-JP" sz="1200" dirty="0" smtClean="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カテゴリ変数である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day</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はそれぞれの曜日に自動的に係数を算出してくれる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&lt;linear model</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の場合</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&gt;</a:t>
            </a:r>
          </a:p>
          <a:p>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tipAnova</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aov</a:t>
            </a:r>
            <a:r>
              <a:rPr kumimoji="1" lang="en-US" altLang="ja-JP" sz="1200" dirty="0">
                <a:solidFill>
                  <a:srgbClr val="0070C0"/>
                </a:solidFill>
                <a:latin typeface="EYInterstate Light" panose="02000506000000020004" pitchFamily="2" charset="0"/>
                <a:ea typeface="ＭＳ Ｐゴシック" panose="020B0600070205080204" pitchFamily="50" charset="-128"/>
              </a:rPr>
              <a:t>(tip ~ day -1, tips</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tipAnova</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Sum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1200" dirty="0">
                <a:solidFill>
                  <a:schemeClr val="bg1"/>
                </a:solidFill>
                <a:latin typeface="EYInterstate Light" panose="02000506000000020004" pitchFamily="2" charset="0"/>
                <a:ea typeface="ＭＳ Ｐゴシック" panose="020B0600070205080204" pitchFamily="50" charset="-128"/>
              </a:rPr>
              <a:t> F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(&gt;F)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day         4 2203.0   550.8   290.1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 240  455.7     1.9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＃回帰・分散分析において、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値（統計量）及び自由度がまったく同じ値になっており、同じ分析を達成することができる。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係数と標準偏差を可視化してみれば</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ANOVA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の算式を用いた計算結果と同じになるはずで、ただし信頼区間は計算方法が異なるため微妙に異なる結果となる（次頁にて確認）。</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7316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16.1.1 </a:t>
            </a:r>
            <a:r>
              <a:rPr lang="ja-JP" altLang="en-US" dirty="0"/>
              <a:t>線形モデル</a:t>
            </a:r>
            <a:r>
              <a:rPr lang="en-US" altLang="ja-JP" dirty="0"/>
              <a:t/>
            </a:r>
            <a:br>
              <a:rPr lang="en-US" altLang="ja-JP" dirty="0"/>
            </a:br>
            <a:r>
              <a:rPr lang="ja-JP" altLang="en-US" sz="2000" dirty="0" smtClean="0"/>
              <a:t>分散分析の代替手段</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信頼区間を図示</a:t>
            </a:r>
            <a:endParaRPr kumimoji="1" lang="ja-JP" altLang="en-US" dirty="0"/>
          </a:p>
        </p:txBody>
      </p:sp>
      <p:sp>
        <p:nvSpPr>
          <p:cNvPr id="4" name="正方形/長方形 3"/>
          <p:cNvSpPr/>
          <p:nvPr/>
        </p:nvSpPr>
        <p:spPr>
          <a:xfrm>
            <a:off x="830263" y="1663641"/>
            <a:ext cx="7859712" cy="446093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plyr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tipsByDay</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ddply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tips,"day",summarize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mean(tip), tip.sd=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sd</a:t>
            </a:r>
            <a:r>
              <a:rPr kumimoji="1" lang="en-US" altLang="ja-JP" sz="1200" dirty="0">
                <a:solidFill>
                  <a:schemeClr val="bg1"/>
                </a:solidFill>
                <a:latin typeface="EYInterstate Light" panose="02000506000000020004" pitchFamily="2" charset="0"/>
                <a:ea typeface="ＭＳ Ｐゴシック" panose="020B0600070205080204" pitchFamily="50" charset="-128"/>
              </a:rPr>
              <a:t>(tip),</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Length = NROW(tip),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tfrac</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qt</a:t>
            </a:r>
            <a:r>
              <a:rPr kumimoji="1" lang="en-US" altLang="ja-JP" sz="1200" dirty="0">
                <a:solidFill>
                  <a:schemeClr val="bg1"/>
                </a:solidFill>
                <a:latin typeface="EYInterstate Light" panose="02000506000000020004" pitchFamily="2" charset="0"/>
                <a:ea typeface="ＭＳ Ｐゴシック" panose="020B0600070205080204" pitchFamily="50" charset="-128"/>
              </a:rPr>
              <a:t>(p=.90,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Length-1),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Lower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tfrac*tip.sd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(Length),</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Upper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 tfrac*tip.sd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(Length)</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tipsByDay</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tip.mean</a:t>
            </a:r>
            <a:r>
              <a:rPr kumimoji="1" lang="en-US" altLang="ja-JP" sz="1200" dirty="0">
                <a:solidFill>
                  <a:schemeClr val="bg1"/>
                </a:solidFill>
                <a:latin typeface="EYInterstate Light" panose="02000506000000020004" pitchFamily="2" charset="0"/>
                <a:ea typeface="ＭＳ Ｐゴシック" panose="020B0600070205080204" pitchFamily="50" charset="-128"/>
              </a:rPr>
              <a:t>, y=day))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geom_errorbarh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xmin</a:t>
            </a:r>
            <a:r>
              <a:rPr kumimoji="1" lang="en-US" altLang="ja-JP" sz="1200" dirty="0">
                <a:solidFill>
                  <a:schemeClr val="bg1"/>
                </a:solidFill>
                <a:latin typeface="EYInterstate Light" panose="02000506000000020004" pitchFamily="2" charset="0"/>
                <a:ea typeface="ＭＳ Ｐゴシック" panose="020B0600070205080204" pitchFamily="50" charset="-128"/>
              </a:rPr>
              <a:t>=Lower,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xmax</a:t>
            </a:r>
            <a:r>
              <a:rPr kumimoji="1" lang="en-US" altLang="ja-JP" sz="1200" dirty="0">
                <a:solidFill>
                  <a:schemeClr val="bg1"/>
                </a:solidFill>
                <a:latin typeface="EYInterstate Light" panose="02000506000000020004" pitchFamily="2" charset="0"/>
                <a:ea typeface="ＭＳ Ｐゴシック" panose="020B0600070205080204" pitchFamily="50" charset="-128"/>
              </a:rPr>
              <a:t>=Upper), height =.3)+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ggtitle</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 by day calculated manually</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FF0000"/>
                </a:solidFill>
                <a:latin typeface="EYInterstate Light" panose="02000506000000020004" pitchFamily="2" charset="0"/>
                <a:ea typeface="ＭＳ Ｐゴシック" panose="020B0600070205080204" pitchFamily="50" charset="-128"/>
              </a:rPr>
              <a:t># Regression </a:t>
            </a:r>
            <a:r>
              <a:rPr kumimoji="1" lang="ja-JP" altLang="en-US" sz="1200" dirty="0" smtClean="0">
                <a:solidFill>
                  <a:srgbClr val="FF0000"/>
                </a:solidFill>
                <a:latin typeface="EYInterstate Light" panose="02000506000000020004" pitchFamily="2" charset="0"/>
                <a:ea typeface="ＭＳ Ｐゴシック" panose="020B0600070205080204" pitchFamily="50" charset="-128"/>
              </a:rPr>
              <a:t>からの信頼区間導出には以下がエラー表示中</a:t>
            </a:r>
            <a:endParaRPr kumimoji="1" lang="en-US" altLang="ja-JP" sz="1200" dirty="0" smtClean="0">
              <a:solidFill>
                <a:srgbClr val="FF0000"/>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tipsInfo</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summary(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tipsInfo$coefficients</a:t>
            </a:r>
            <a:r>
              <a:rPr kumimoji="1" lang="en-US" altLang="ja-JP" sz="1200" dirty="0">
                <a:solidFill>
                  <a:schemeClr val="bg1"/>
                </a:solidFill>
                <a:latin typeface="EYInterstate Light" panose="02000506000000020004" pitchFamily="2" charset="0"/>
                <a:ea typeface="ＭＳ Ｐゴシック" panose="020B0600070205080204" pitchFamily="50" charset="-128"/>
              </a:rPr>
              <a:t>[,1:2])</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within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#within: </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の名前を参照する</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with</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関数に似ており、</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data.frame</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で新規に列を作成</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Lower &lt;- </a:t>
            </a:r>
            <a:r>
              <a:rPr kumimoji="1" lang="en-US" altLang="ja-JP" sz="1200" dirty="0">
                <a:solidFill>
                  <a:srgbClr val="FF0000"/>
                </a:solidFill>
                <a:latin typeface="EYInterstate Light" panose="02000506000000020004" pitchFamily="2" charset="0"/>
                <a:ea typeface="ＭＳ Ｐゴシック" panose="020B0600070205080204" pitchFamily="50" charset="-128"/>
              </a:rPr>
              <a:t>Estimate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qt</a:t>
            </a:r>
            <a:r>
              <a:rPr kumimoji="1" lang="en-US" altLang="ja-JP" sz="1200" dirty="0">
                <a:solidFill>
                  <a:schemeClr val="bg1"/>
                </a:solidFill>
                <a:latin typeface="EYInterstate Light" panose="02000506000000020004" pitchFamily="2" charset="0"/>
                <a:ea typeface="ＭＳ Ｐゴシック" panose="020B0600070205080204" pitchFamily="50" charset="-128"/>
              </a:rPr>
              <a:t>(p=.90,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tipsInfo$df</a:t>
            </a:r>
            <a:r>
              <a:rPr kumimoji="1" lang="en-US" altLang="ja-JP" sz="1200" dirty="0">
                <a:solidFill>
                  <a:schemeClr val="bg1"/>
                </a:solidFill>
                <a:latin typeface="EYInterstate Light" panose="02000506000000020004" pitchFamily="2" charset="0"/>
                <a:ea typeface="ＭＳ Ｐゴシック" panose="020B0600070205080204" pitchFamily="50" charset="-128"/>
              </a:rPr>
              <a:t>[2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smtClean="0">
                <a:solidFill>
                  <a:srgbClr val="FF000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FF0000"/>
                </a:solidFill>
                <a:latin typeface="EYInterstate Light" panose="02000506000000020004" pitchFamily="2" charset="0"/>
                <a:ea typeface="ＭＳ Ｐゴシック" panose="020B0600070205080204" pitchFamily="50" charset="-128"/>
              </a:rPr>
              <a:t>Std.Error</a:t>
            </a:r>
            <a:r>
              <a:rPr kumimoji="1" lang="en-US" altLang="ja-JP" sz="1200" dirty="0" smtClean="0">
                <a:solidFill>
                  <a:srgbClr val="FF0000"/>
                </a:solidFill>
                <a:latin typeface="EYInterstate Light" panose="02000506000000020004" pitchFamily="2" charset="0"/>
                <a:ea typeface="ＭＳ Ｐゴシック" panose="020B0600070205080204" pitchFamily="50" charset="-128"/>
              </a:rPr>
              <a: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r>
              <a:rPr kumimoji="1" lang="ja-JP" altLang="en-US" sz="1200" dirty="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B050"/>
                </a:solidFill>
                <a:latin typeface="EYInterstate Light" panose="02000506000000020004" pitchFamily="2" charset="0"/>
                <a:ea typeface="ＭＳ Ｐゴシック" panose="020B0600070205080204" pitchFamily="50" charset="-128"/>
              </a:rPr>
              <a:t>Std.Error</a:t>
            </a:r>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00B050"/>
                </a:solidFill>
                <a:latin typeface="EYInterstate Light" panose="02000506000000020004" pitchFamily="2" charset="0"/>
                <a:ea typeface="ＭＳ Ｐゴシック" panose="020B0600070205080204" pitchFamily="50" charset="-128"/>
              </a:rPr>
              <a:t>空白を含む列を参照するのにバックオートで囲む</a:t>
            </a:r>
            <a:endParaRPr kumimoji="1" lang="en-US" altLang="ja-JP" sz="1200" dirty="0">
              <a:solidFill>
                <a:srgbClr val="00B050"/>
              </a:solidFill>
              <a:latin typeface="EYInterstate Light" panose="02000506000000020004" pitchFamily="2" charset="0"/>
              <a:ea typeface="ＭＳ Ｐゴシック" panose="020B0600070205080204" pitchFamily="50" charset="-128"/>
            </a:endParaRPr>
          </a:p>
          <a:p>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   Upper &lt;- </a:t>
            </a:r>
            <a:r>
              <a:rPr kumimoji="1" lang="en-US" altLang="ja-JP" sz="1200" dirty="0">
                <a:solidFill>
                  <a:srgbClr val="FF0000"/>
                </a:solidFill>
                <a:latin typeface="EYInterstate Light" panose="02000506000000020004" pitchFamily="2" charset="0"/>
                <a:ea typeface="ＭＳ Ｐゴシック" panose="020B0600070205080204" pitchFamily="50" charset="-128"/>
              </a:rPr>
              <a:t>Estimate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qt</a:t>
            </a:r>
            <a:r>
              <a:rPr kumimoji="1" lang="en-US" altLang="ja-JP" sz="1200" dirty="0">
                <a:solidFill>
                  <a:schemeClr val="bg1"/>
                </a:solidFill>
                <a:latin typeface="EYInterstate Light" panose="02000506000000020004" pitchFamily="2" charset="0"/>
                <a:ea typeface="ＭＳ Ｐゴシック" panose="020B0600070205080204" pitchFamily="50" charset="-128"/>
              </a:rPr>
              <a:t>(p=.90,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tipsInfo$df</a:t>
            </a:r>
            <a:r>
              <a:rPr kumimoji="1" lang="en-US" altLang="ja-JP" sz="1200" dirty="0">
                <a:solidFill>
                  <a:schemeClr val="bg1"/>
                </a:solidFill>
                <a:latin typeface="EYInterstate Light" panose="02000506000000020004" pitchFamily="2" charset="0"/>
                <a:ea typeface="ＭＳ Ｐゴシック" panose="020B0600070205080204" pitchFamily="50" charset="-128"/>
              </a:rPr>
              <a:t>[2])*</a:t>
            </a:r>
            <a:r>
              <a:rPr kumimoji="1" lang="en-US" altLang="ja-JP" sz="1200" dirty="0">
                <a:solidFill>
                  <a:srgbClr val="FF0000"/>
                </a:solidFill>
                <a:latin typeface="EYInterstate Light" panose="02000506000000020004" pitchFamily="2" charset="0"/>
                <a:ea typeface="ＭＳ Ｐゴシック" panose="020B0600070205080204" pitchFamily="50" charset="-128"/>
              </a:rPr>
              <a:t>'</a:t>
            </a:r>
            <a:r>
              <a:rPr kumimoji="1" lang="en-US" altLang="ja-JP" sz="1200" dirty="0" err="1">
                <a:solidFill>
                  <a:srgbClr val="FF0000"/>
                </a:solidFill>
                <a:latin typeface="EYInterstate Light" panose="02000506000000020004" pitchFamily="2" charset="0"/>
                <a:ea typeface="ＭＳ Ｐゴシック" panose="020B0600070205080204" pitchFamily="50" charset="-128"/>
              </a:rPr>
              <a:t>Std.Error</a:t>
            </a:r>
            <a:r>
              <a:rPr kumimoji="1" lang="en-US" altLang="ja-JP" sz="1200" dirty="0">
                <a:solidFill>
                  <a:srgbClr val="FF0000"/>
                </a:solidFill>
                <a:latin typeface="EYInterstate Light" panose="02000506000000020004" pitchFamily="2" charset="0"/>
                <a:ea typeface="ＭＳ Ｐゴシック" panose="020B0600070205080204" pitchFamily="50" charset="-128"/>
              </a:rPr>
              <a: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day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rownames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tipsCoef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(x=Estimate, y=day))+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geom_errorbarh</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xmin</a:t>
            </a:r>
            <a:r>
              <a:rPr kumimoji="1" lang="en-US" altLang="ja-JP" sz="1200" dirty="0">
                <a:solidFill>
                  <a:schemeClr val="bg1"/>
                </a:solidFill>
                <a:latin typeface="EYInterstate Light" panose="02000506000000020004" pitchFamily="2" charset="0"/>
                <a:ea typeface="ＭＳ Ｐゴシック" panose="020B0600070205080204" pitchFamily="50" charset="-128"/>
              </a:rPr>
              <a:t> = Lower,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xmax</a:t>
            </a:r>
            <a:r>
              <a:rPr kumimoji="1" lang="en-US" altLang="ja-JP" sz="1200" dirty="0">
                <a:solidFill>
                  <a:schemeClr val="bg1"/>
                </a:solidFill>
                <a:latin typeface="EYInterstate Light" panose="02000506000000020004" pitchFamily="2" charset="0"/>
                <a:ea typeface="ＭＳ Ｐゴシック" panose="020B0600070205080204" pitchFamily="50" charset="-128"/>
              </a:rPr>
              <a:t> = Upper), height=.3)+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ggtitle</a:t>
            </a:r>
            <a:r>
              <a:rPr kumimoji="1" lang="en-US" altLang="ja-JP" sz="1200" dirty="0">
                <a:solidFill>
                  <a:schemeClr val="bg1"/>
                </a:solidFill>
                <a:latin typeface="EYInterstate Light" panose="02000506000000020004" pitchFamily="2" charset="0"/>
                <a:ea typeface="ＭＳ Ｐゴシック" panose="020B0600070205080204" pitchFamily="50" charset="-128"/>
              </a:rPr>
              <a:t>("Tips by day calculated from regression model")</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240740" y="1999903"/>
            <a:ext cx="3180269" cy="2019625"/>
          </a:xfrm>
          <a:prstGeom prst="rect">
            <a:avLst/>
          </a:prstGeom>
        </p:spPr>
      </p:pic>
    </p:spTree>
    <p:extLst>
      <p:ext uri="{BB962C8B-B14F-4D97-AF65-F5344CB8AC3E}">
        <p14:creationId xmlns:p14="http://schemas.microsoft.com/office/powerpoint/2010/main" val="3285944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 </a:t>
            </a:r>
            <a:r>
              <a:rPr kumimoji="1" lang="ja-JP" altLang="en-US" dirty="0" smtClean="0"/>
              <a:t>線形モデル</a:t>
            </a:r>
            <a:r>
              <a:rPr kumimoji="1" lang="en-US" altLang="ja-JP" dirty="0" smtClean="0"/>
              <a:t/>
            </a:r>
            <a:br>
              <a:rPr kumimoji="1" lang="en-US" altLang="ja-JP" dirty="0" smtClean="0"/>
            </a:br>
            <a:r>
              <a:rPr kumimoji="1" lang="ja-JP" altLang="en-US" sz="2000" dirty="0" smtClean="0"/>
              <a:t>重回帰</a:t>
            </a:r>
            <a:endParaRPr kumimoji="1" lang="ja-JP" altLang="en-US" sz="2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推計式</a:t>
                </a:r>
                <a:endParaRPr kumimoji="1" lang="en-US" altLang="ja-JP" dirty="0" smtClean="0"/>
              </a:p>
              <a:p>
                <a:pPr lvl="1"/>
                <a14:m>
                  <m:oMath xmlns:m="http://schemas.openxmlformats.org/officeDocument/2006/math">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lang="en-US" altLang="ja-JP" i="1">
                        <a:latin typeface="Cambria Math" panose="02040503050406030204" pitchFamily="18" charset="0"/>
                      </a:rPr>
                      <m:t>𝛽</m:t>
                    </m:r>
                    <m:r>
                      <a:rPr lang="en-US" altLang="ja-JP" b="0" i="1" smtClean="0">
                        <a:latin typeface="Cambria Math" panose="02040503050406030204" pitchFamily="18" charset="0"/>
                      </a:rPr>
                      <m:t> </m:t>
                    </m:r>
                    <m:r>
                      <a:rPr lang="en-US" altLang="ja-JP" b="0" i="1" smtClean="0">
                        <a:latin typeface="Cambria Math" panose="02040503050406030204" pitchFamily="18" charset="0"/>
                      </a:rPr>
                      <m:t>𝑋</m:t>
                    </m:r>
                    <m:r>
                      <a:rPr lang="en-US" altLang="ja-JP" b="0" i="1" smtClean="0">
                        <a:latin typeface="Cambria Math" panose="02040503050406030204" pitchFamily="18" charset="0"/>
                      </a:rPr>
                      <m:t>+ </m:t>
                    </m:r>
                    <m:r>
                      <m:rPr>
                        <m:sty m:val="p"/>
                      </m:rPr>
                      <a:rPr lang="en-US" altLang="ja-JP" i="1">
                        <a:latin typeface="Cambria Math" panose="02040503050406030204" pitchFamily="18" charset="0"/>
                      </a:rPr>
                      <m:t>ε</m:t>
                    </m:r>
                    <m:r>
                      <a:rPr lang="en-US" altLang="ja-JP" b="0" i="1" smtClean="0">
                        <a:latin typeface="Cambria Math" panose="02040503050406030204" pitchFamily="18" charset="0"/>
                      </a:rPr>
                      <m:t> , </m:t>
                    </m:r>
                    <m:r>
                      <a:rPr lang="en-US" altLang="ja-JP" b="0" i="1" smtClean="0">
                        <a:latin typeface="Cambria Math" panose="02040503050406030204" pitchFamily="18" charset="0"/>
                      </a:rPr>
                      <m:t>𝑤h𝑒𝑟𝑒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𝑌</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𝑌</m:t>
                                  </m:r>
                                </m:e>
                                <m:sub>
                                  <m:r>
                                    <a:rPr lang="en-US" altLang="ja-JP" b="0" i="1" smtClean="0">
                                      <a:latin typeface="Cambria Math" panose="02040503050406030204" pitchFamily="18" charset="0"/>
                                    </a:rPr>
                                    <m:t>2</m:t>
                                  </m:r>
                                </m:sub>
                              </m:sSub>
                            </m:e>
                          </m:mr>
                          <m:mr>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𝑌</m:t>
                                  </m:r>
                                </m:e>
                                <m:sub>
                                  <m:r>
                                    <a:rPr lang="en-US" altLang="ja-JP" b="0" i="1" smtClean="0">
                                      <a:latin typeface="Cambria Math" panose="02040503050406030204" pitchFamily="18" charset="0"/>
                                    </a:rPr>
                                    <m:t>3</m:t>
                                  </m:r>
                                </m:sub>
                              </m:sSub>
                            </m:e>
                          </m:mr>
                        </m:m>
                      </m:e>
                    </m:d>
                    <m:r>
                      <a:rPr lang="en-US" altLang="ja-JP" b="0" i="1" smtClean="0">
                        <a:latin typeface="Cambria Math" panose="02040503050406030204" pitchFamily="18" charset="0"/>
                      </a:rPr>
                      <m:t>, </m:t>
                    </m:r>
                    <m:r>
                      <a:rPr lang="en-US" altLang="ja-JP" b="0" i="1" smtClean="0">
                        <a:latin typeface="Cambria Math" panose="02040503050406030204" pitchFamily="18" charset="0"/>
                      </a:rPr>
                      <m:t>𝑋</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11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i="1">
                                      <a:latin typeface="Cambria Math" panose="02040503050406030204" pitchFamily="18" charset="0"/>
                                    </a:rPr>
                                    <m:t>1</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e>
                          </m:mr>
                          <m:mr>
                            <m:e>
                              <m:r>
                                <a:rPr lang="en-US" altLang="ja-JP" b="0" i="1" smtClean="0">
                                  <a:latin typeface="Cambria Math" panose="02040503050406030204" pitchFamily="18" charset="0"/>
                                </a:rPr>
                                <m:t>1</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b="0" i="1" smtClean="0">
                                      <a:latin typeface="Cambria Math" panose="02040503050406030204" pitchFamily="18" charset="0"/>
                                    </a:rPr>
                                    <m:t>2</m:t>
                                  </m:r>
                                  <m:r>
                                    <a:rPr lang="en-US" altLang="ja-JP" b="0" i="1" smtClean="0">
                                      <a:latin typeface="Cambria Math" panose="02040503050406030204" pitchFamily="18" charset="0"/>
                                    </a:rPr>
                                    <m:t>𝑝</m:t>
                                  </m:r>
                                  <m:r>
                                    <a:rPr lang="en-US" altLang="ja-JP" b="0" i="1" smtClean="0">
                                      <a:latin typeface="Cambria Math" panose="02040503050406030204" pitchFamily="18" charset="0"/>
                                    </a:rPr>
                                    <m:t>−2</m:t>
                                  </m:r>
                                </m:sub>
                              </m:sSub>
                            </m:e>
                          </m:mr>
                          <m:mr>
                            <m:e>
                              <m:r>
                                <a:rPr lang="en-US" altLang="ja-JP" b="0" i="1" smtClean="0">
                                  <a:latin typeface="Cambria Math" panose="02040503050406030204" pitchFamily="18" charset="0"/>
                                </a:rPr>
                                <m:t>1</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b="0" i="1" smtClean="0">
                                      <a:latin typeface="Cambria Math" panose="02040503050406030204" pitchFamily="18" charset="0"/>
                                    </a:rPr>
                                    <m:t>3</m:t>
                                  </m:r>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3</m:t>
                                  </m:r>
                                  <m:r>
                                    <a:rPr lang="en-US" altLang="ja-JP" b="0" i="1" smtClean="0">
                                      <a:latin typeface="Cambria Math" panose="02040503050406030204" pitchFamily="18" charset="0"/>
                                    </a:rPr>
                                    <m:t>𝑝</m:t>
                                  </m:r>
                                  <m:r>
                                    <a:rPr lang="en-US" altLang="ja-JP" b="0" i="1" smtClean="0">
                                      <a:latin typeface="Cambria Math" panose="02040503050406030204" pitchFamily="18" charset="0"/>
                                    </a:rPr>
                                    <m:t>−3</m:t>
                                  </m:r>
                                </m:sub>
                              </m:sSub>
                            </m:e>
                          </m:mr>
                        </m:m>
                      </m:e>
                    </m:d>
                    <m:r>
                      <a:rPr lang="en-US" altLang="ja-JP" b="0" i="1" smtClean="0">
                        <a:latin typeface="Cambria Math" panose="02040503050406030204" pitchFamily="18" charset="0"/>
                      </a:rPr>
                      <m:t>, </m:t>
                    </m:r>
                    <m:r>
                      <a:rPr lang="en-US" altLang="ja-JP" i="1">
                        <a:latin typeface="Cambria Math" panose="02040503050406030204" pitchFamily="18" charset="0"/>
                      </a:rPr>
                      <m:t>𝛽</m:t>
                    </m:r>
                    <m:r>
                      <a:rPr lang="en-US" altLang="ja-JP" b="0" i="0"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e>
                          </m:mr>
                        </m:m>
                      </m:e>
                    </m:d>
                    <m:r>
                      <a:rPr lang="en-US" altLang="ja-JP" b="0" i="0" smtClean="0">
                        <a:latin typeface="Cambria Math" panose="02040503050406030204" pitchFamily="18" charset="0"/>
                      </a:rPr>
                      <m:t>, </m:t>
                    </m:r>
                    <m:r>
                      <m:rPr>
                        <m:sty m:val="p"/>
                      </m:rPr>
                      <a:rPr lang="en-US" altLang="ja-JP" i="1">
                        <a:latin typeface="Cambria Math" panose="02040503050406030204" pitchFamily="18" charset="0"/>
                      </a:rPr>
                      <m:t>ε</m:t>
                    </m:r>
                  </m:oMath>
                </a14:m>
                <a:r>
                  <a:rPr lang="en-US" altLang="ja-JP" b="0" dirty="0" smtClean="0"/>
                  <a:t> =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ε</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ε</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ε</m:t>
                                  </m:r>
                                </m:e>
                                <m:sub>
                                  <m:r>
                                    <a:rPr lang="en-US" altLang="ja-JP" i="1">
                                      <a:latin typeface="Cambria Math" panose="02040503050406030204" pitchFamily="18" charset="0"/>
                                    </a:rPr>
                                    <m:t>3</m:t>
                                  </m:r>
                                </m:sub>
                              </m:sSub>
                            </m:e>
                          </m:mr>
                        </m:m>
                      </m:e>
                    </m:d>
                  </m:oMath>
                </a14:m>
                <a:endParaRPr lang="en-US" altLang="ja-JP" b="0" dirty="0" smtClean="0"/>
              </a:p>
              <a:p>
                <a:pPr lvl="1"/>
                <a:r>
                  <a:rPr lang="en-US" altLang="ja-JP" b="0" dirty="0" smtClean="0"/>
                  <a:t> </a:t>
                </a:r>
                <a14:m>
                  <m:oMath xmlns:m="http://schemas.openxmlformats.org/officeDocument/2006/math">
                    <m:r>
                      <a:rPr lang="en-US" altLang="ja-JP" i="1">
                        <a:latin typeface="Cambria Math" panose="02040503050406030204" pitchFamily="18" charset="0"/>
                      </a:rPr>
                      <m:t>𝛽</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𝑋</m:t>
                            </m:r>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𝑋</m:t>
                        </m:r>
                        <m:r>
                          <a:rPr lang="en-US" altLang="ja-JP" b="0" i="1" smtClean="0">
                            <a:latin typeface="Cambria Math" panose="02040503050406030204" pitchFamily="18" charset="0"/>
                          </a:rPr>
                          <m:t>)</m:t>
                        </m:r>
                      </m:e>
                      <m:sup>
                        <m:r>
                          <a:rPr lang="en-US" altLang="ja-JP" b="0" i="1" smtClean="0">
                            <a:latin typeface="Cambria Math" panose="02040503050406030204" pitchFamily="18" charset="0"/>
                          </a:rPr>
                          <m:t>−1</m:t>
                        </m:r>
                      </m:sup>
                    </m:s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𝑋</m:t>
                        </m:r>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𝑌</m:t>
                    </m:r>
                  </m:oMath>
                </a14:m>
                <a:r>
                  <a:rPr kumimoji="1" lang="ja-JP" altLang="en-US" dirty="0" smtClean="0"/>
                  <a:t>で推計される</a:t>
                </a:r>
                <a:endParaRPr kumimoji="1" lang="en-US" altLang="ja-JP" dirty="0" smtClean="0"/>
              </a:p>
              <a:p>
                <a:pPr lvl="1"/>
                <a:r>
                  <a:rPr lang="ja-JP" altLang="en-US" dirty="0" smtClean="0"/>
                  <a:t>詳細はニューヨーク市のコンドミニアム評価データを使用して確認する</a:t>
                </a:r>
                <a:endParaRPr lang="en-US" altLang="ja-JP" dirty="0" smtClean="0"/>
              </a:p>
              <a:p>
                <a:pPr lvl="2"/>
                <a:r>
                  <a:rPr lang="ja-JP" altLang="en-US" dirty="0" smtClean="0"/>
                  <a:t>データセットは、</a:t>
                </a:r>
                <a:r>
                  <a:rPr lang="en-US" altLang="ja-JP" dirty="0" smtClean="0"/>
                  <a:t>Manhattan, Brooklyn, Queens, the Bronx, Staten Island</a:t>
                </a:r>
                <a:r>
                  <a:rPr lang="ja-JP" altLang="en-US" dirty="0" smtClean="0"/>
                  <a:t>の行政区ごとの</a:t>
                </a:r>
                <a:r>
                  <a:rPr lang="en-US" altLang="ja-JP" dirty="0"/>
                  <a:t>5</a:t>
                </a:r>
                <a:r>
                  <a:rPr lang="ja-JP" altLang="en-US" dirty="0" err="1" smtClean="0"/>
                  <a:t>つの</a:t>
                </a:r>
                <a:r>
                  <a:rPr lang="ja-JP" altLang="en-US" dirty="0" smtClean="0"/>
                  <a:t>ファイルに分かれており、列情報を整えた統合データは、以下の</a:t>
                </a:r>
                <a:r>
                  <a:rPr lang="en-US" altLang="ja-JP" dirty="0" smtClean="0"/>
                  <a:t>URL</a:t>
                </a:r>
                <a:r>
                  <a:rPr lang="ja-JP" altLang="en-US" dirty="0" smtClean="0"/>
                  <a:t>に保存</a:t>
                </a:r>
                <a:endParaRPr lang="en-US" altLang="ja-JP" dirty="0" smtClean="0"/>
              </a:p>
              <a:p>
                <a:pPr lvl="2"/>
                <a:r>
                  <a:rPr lang="en-US" altLang="ja-JP" dirty="0" smtClean="0">
                    <a:hlinkClick r:id="rId2"/>
                  </a:rPr>
                  <a:t>http://jaredlander.com/data/housing.csv</a:t>
                </a:r>
                <a:endParaRPr lang="en-US" altLang="ja-JP" dirty="0" smtClean="0"/>
              </a:p>
              <a:p>
                <a:pPr lvl="2"/>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815" t="-1427" r="-1333"/>
                </a:stretch>
              </a:blipFill>
            </p:spPr>
            <p:txBody>
              <a:bodyPr/>
              <a:lstStyle/>
              <a:p>
                <a:r>
                  <a:rPr lang="ja-JP" altLang="en-US">
                    <a:noFill/>
                  </a:rPr>
                  <a:t> </a:t>
                </a:r>
              </a:p>
            </p:txBody>
          </p:sp>
        </mc:Fallback>
      </mc:AlternateContent>
      <p:sp>
        <p:nvSpPr>
          <p:cNvPr id="4" name="正方形/長方形 3"/>
          <p:cNvSpPr/>
          <p:nvPr/>
        </p:nvSpPr>
        <p:spPr>
          <a:xfrm>
            <a:off x="830263" y="3894108"/>
            <a:ext cx="7859712" cy="22304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#16.2 Multiple Regression</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("http://jaredlander.com/data/housing.csv</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 = ",", header = TRUE,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200" dirty="0">
                <a:solidFill>
                  <a:schemeClr val="bg1"/>
                </a:solidFill>
                <a:latin typeface="EYInterstate Light" panose="02000506000000020004" pitchFamily="2" charset="0"/>
                <a:ea typeface="ＭＳ Ｐゴシック" panose="020B0600070205080204" pitchFamily="50" charset="-128"/>
              </a:rPr>
              <a:t> = FALSE)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pPr marL="171450" indent="-171450">
              <a:buFont typeface="Arial" panose="020B0604020202020204" pitchFamily="34" charset="0"/>
              <a:buChar char="•"/>
            </a:pP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列を分けるカンマを指定、</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header: 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番最初の行が列名、</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データローディングの速さとデータの扱いやすさを行うために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factor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へ変更をせずに文字列型のまま残しておく</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pPr marL="171450" indent="-171450">
              <a:buFont typeface="Arial" panose="020B0604020202020204" pitchFamily="34" charset="0"/>
              <a:buChar char="•"/>
            </a:pP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変数名の変更</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names(housing)</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names(housing) &lt;- c</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(“Neighborhood”, “Class”, “Units”,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YearBuilt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“Income”,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IncomePerSqFt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“Expense”,</a:t>
            </a:r>
            <a:r>
              <a:rPr kumimoji="1" lang="ja-JP" altLang="en-US"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ExpensePerSqFt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NetIncome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2337089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a:t>重回帰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8" y="1789263"/>
            <a:ext cx="5140617"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データ探索を行うため可視化を行う</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 = 10) + labs(x = "Value per Squire Foot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二峰性の性質が見られるため、何か探索をすべき</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行政区）ごとにデータを分割・可視化してみる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rgbClr val="0070C0"/>
                </a:solidFill>
                <a:latin typeface="EYInterstate Light" panose="02000506000000020004" pitchFamily="2" charset="0"/>
                <a:ea typeface="ＭＳ Ｐゴシック" panose="020B0600070205080204" pitchFamily="50" charset="-128"/>
              </a:rPr>
              <a:t>, fill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 = 10)+ labs(x="Value per Square Foot")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行政区ごとに分割をすると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Brooklyn/</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Quessns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山を作っていて、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Manhattan</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が別の山を作っている</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the Bronx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Staten Island</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はデータが小さい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fill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 = 10)+ labs(x="Value per Square Foot")+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facet_wrap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6036717" y="1345071"/>
            <a:ext cx="2581071" cy="1566088"/>
          </a:xfrm>
          <a:prstGeom prst="rect">
            <a:avLst/>
          </a:prstGeom>
        </p:spPr>
      </p:pic>
      <p:pic>
        <p:nvPicPr>
          <p:cNvPr id="7" name="図 6"/>
          <p:cNvPicPr>
            <a:picLocks noChangeAspect="1"/>
          </p:cNvPicPr>
          <p:nvPr/>
        </p:nvPicPr>
        <p:blipFill>
          <a:blip r:embed="rId3"/>
          <a:stretch>
            <a:fillRect/>
          </a:stretch>
        </p:blipFill>
        <p:spPr>
          <a:xfrm>
            <a:off x="6036717" y="3031930"/>
            <a:ext cx="3051021" cy="1486009"/>
          </a:xfrm>
          <a:prstGeom prst="rect">
            <a:avLst/>
          </a:prstGeom>
        </p:spPr>
      </p:pic>
      <p:pic>
        <p:nvPicPr>
          <p:cNvPr id="9" name="図 8"/>
          <p:cNvPicPr>
            <a:picLocks noChangeAspect="1"/>
          </p:cNvPicPr>
          <p:nvPr/>
        </p:nvPicPr>
        <p:blipFill>
          <a:blip r:embed="rId4"/>
          <a:stretch>
            <a:fillRect/>
          </a:stretch>
        </p:blipFill>
        <p:spPr>
          <a:xfrm>
            <a:off x="6073342" y="4538211"/>
            <a:ext cx="3070658" cy="1495574"/>
          </a:xfrm>
          <a:prstGeom prst="rect">
            <a:avLst/>
          </a:prstGeom>
        </p:spPr>
      </p:pic>
    </p:spTree>
    <p:extLst>
      <p:ext uri="{BB962C8B-B14F-4D97-AF65-F5344CB8AC3E}">
        <p14:creationId xmlns:p14="http://schemas.microsoft.com/office/powerpoint/2010/main" val="2343975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a:t>重回帰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9" y="1789263"/>
            <a:ext cx="4158980" cy="30840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面積とユニット数を見てみる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分析の中で除いた方が良い外れ値の検討をつける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→ユニットの少ないビルが信じられない数存在している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&lt;1000,],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&lt;1000,],</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5095913" y="1789263"/>
            <a:ext cx="1800658" cy="1446491"/>
          </a:xfrm>
          <a:prstGeom prst="rect">
            <a:avLst/>
          </a:prstGeom>
        </p:spPr>
      </p:pic>
      <p:pic>
        <p:nvPicPr>
          <p:cNvPr id="10" name="図 9"/>
          <p:cNvPicPr>
            <a:picLocks noChangeAspect="1"/>
          </p:cNvPicPr>
          <p:nvPr/>
        </p:nvPicPr>
        <p:blipFill>
          <a:blip r:embed="rId3"/>
          <a:stretch>
            <a:fillRect/>
          </a:stretch>
        </p:blipFill>
        <p:spPr>
          <a:xfrm>
            <a:off x="6910972" y="1789263"/>
            <a:ext cx="1800658" cy="1446491"/>
          </a:xfrm>
          <a:prstGeom prst="rect">
            <a:avLst/>
          </a:prstGeom>
        </p:spPr>
      </p:pic>
      <p:pic>
        <p:nvPicPr>
          <p:cNvPr id="11" name="図 10"/>
          <p:cNvPicPr>
            <a:picLocks noChangeAspect="1"/>
          </p:cNvPicPr>
          <p:nvPr/>
        </p:nvPicPr>
        <p:blipFill>
          <a:blip r:embed="rId4"/>
          <a:stretch>
            <a:fillRect/>
          </a:stretch>
        </p:blipFill>
        <p:spPr>
          <a:xfrm>
            <a:off x="5095913" y="3426822"/>
            <a:ext cx="1800658" cy="1446491"/>
          </a:xfrm>
          <a:prstGeom prst="rect">
            <a:avLst/>
          </a:prstGeom>
        </p:spPr>
      </p:pic>
      <p:pic>
        <p:nvPicPr>
          <p:cNvPr id="12" name="図 11"/>
          <p:cNvPicPr>
            <a:picLocks noChangeAspect="1"/>
          </p:cNvPicPr>
          <p:nvPr/>
        </p:nvPicPr>
        <p:blipFill>
          <a:blip r:embed="rId5"/>
          <a:stretch>
            <a:fillRect/>
          </a:stretch>
        </p:blipFill>
        <p:spPr>
          <a:xfrm>
            <a:off x="6941064" y="3426822"/>
            <a:ext cx="1800658" cy="1446491"/>
          </a:xfrm>
          <a:prstGeom prst="rect">
            <a:avLst/>
          </a:prstGeom>
        </p:spPr>
      </p:pic>
    </p:spTree>
    <p:extLst>
      <p:ext uri="{BB962C8B-B14F-4D97-AF65-F5344CB8AC3E}">
        <p14:creationId xmlns:p14="http://schemas.microsoft.com/office/powerpoint/2010/main" val="1293345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a:t>重回帰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9" y="1789263"/>
            <a:ext cx="4158980" cy="325422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 - point by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/Units</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=Units,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&lt;1000,],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&lt;1000,],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=Units,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外れ値を除く</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#exclude outlier</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sum(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&gt;=1000</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[1] 6</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1000,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036226" y="1811082"/>
            <a:ext cx="1867494" cy="1407048"/>
          </a:xfrm>
          <a:prstGeom prst="rect">
            <a:avLst/>
          </a:prstGeom>
        </p:spPr>
      </p:pic>
      <p:pic>
        <p:nvPicPr>
          <p:cNvPr id="7" name="図 6"/>
          <p:cNvPicPr>
            <a:picLocks noChangeAspect="1"/>
          </p:cNvPicPr>
          <p:nvPr/>
        </p:nvPicPr>
        <p:blipFill>
          <a:blip r:embed="rId3"/>
          <a:stretch>
            <a:fillRect/>
          </a:stretch>
        </p:blipFill>
        <p:spPr>
          <a:xfrm>
            <a:off x="6953877" y="1811082"/>
            <a:ext cx="1867496" cy="1407049"/>
          </a:xfrm>
          <a:prstGeom prst="rect">
            <a:avLst/>
          </a:prstGeom>
        </p:spPr>
      </p:pic>
      <p:pic>
        <p:nvPicPr>
          <p:cNvPr id="9" name="図 8"/>
          <p:cNvPicPr>
            <a:picLocks noChangeAspect="1"/>
          </p:cNvPicPr>
          <p:nvPr/>
        </p:nvPicPr>
        <p:blipFill>
          <a:blip r:embed="rId4"/>
          <a:stretch>
            <a:fillRect/>
          </a:stretch>
        </p:blipFill>
        <p:spPr>
          <a:xfrm>
            <a:off x="5036226" y="3235716"/>
            <a:ext cx="1867495" cy="1407048"/>
          </a:xfrm>
          <a:prstGeom prst="rect">
            <a:avLst/>
          </a:prstGeom>
        </p:spPr>
      </p:pic>
      <p:pic>
        <p:nvPicPr>
          <p:cNvPr id="13" name="図 12"/>
          <p:cNvPicPr>
            <a:picLocks noChangeAspect="1"/>
          </p:cNvPicPr>
          <p:nvPr/>
        </p:nvPicPr>
        <p:blipFill>
          <a:blip r:embed="rId5"/>
          <a:stretch>
            <a:fillRect/>
          </a:stretch>
        </p:blipFill>
        <p:spPr>
          <a:xfrm>
            <a:off x="6953877" y="3235715"/>
            <a:ext cx="1867496" cy="1407049"/>
          </a:xfrm>
          <a:prstGeom prst="rect">
            <a:avLst/>
          </a:prstGeom>
        </p:spPr>
      </p:pic>
    </p:spTree>
    <p:extLst>
      <p:ext uri="{BB962C8B-B14F-4D97-AF65-F5344CB8AC3E}">
        <p14:creationId xmlns:p14="http://schemas.microsoft.com/office/powerpoint/2010/main" val="743409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a:t>重回帰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9" y="1789263"/>
            <a:ext cx="4158980" cy="405432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特定の変数はログ変換をすると分かりやすくなる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の場合</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y =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=Units,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=log(Units), 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=Units, y =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(housing,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 =log(Units), y = log(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5038296" y="1260624"/>
            <a:ext cx="1882218" cy="1211112"/>
          </a:xfrm>
          <a:prstGeom prst="rect">
            <a:avLst/>
          </a:prstGeom>
        </p:spPr>
      </p:pic>
      <p:pic>
        <p:nvPicPr>
          <p:cNvPr id="8" name="図 7"/>
          <p:cNvPicPr>
            <a:picLocks noChangeAspect="1"/>
          </p:cNvPicPr>
          <p:nvPr/>
        </p:nvPicPr>
        <p:blipFill>
          <a:blip r:embed="rId3"/>
          <a:stretch>
            <a:fillRect/>
          </a:stretch>
        </p:blipFill>
        <p:spPr>
          <a:xfrm>
            <a:off x="6807755" y="1260622"/>
            <a:ext cx="1882220" cy="1211113"/>
          </a:xfrm>
          <a:prstGeom prst="rect">
            <a:avLst/>
          </a:prstGeom>
        </p:spPr>
      </p:pic>
      <p:pic>
        <p:nvPicPr>
          <p:cNvPr id="10" name="図 9"/>
          <p:cNvPicPr>
            <a:picLocks noChangeAspect="1"/>
          </p:cNvPicPr>
          <p:nvPr/>
        </p:nvPicPr>
        <p:blipFill>
          <a:blip r:embed="rId4"/>
          <a:stretch>
            <a:fillRect/>
          </a:stretch>
        </p:blipFill>
        <p:spPr>
          <a:xfrm>
            <a:off x="5038296" y="2563139"/>
            <a:ext cx="1769459" cy="1138557"/>
          </a:xfrm>
          <a:prstGeom prst="rect">
            <a:avLst/>
          </a:prstGeom>
        </p:spPr>
      </p:pic>
      <p:pic>
        <p:nvPicPr>
          <p:cNvPr id="11" name="図 10"/>
          <p:cNvPicPr>
            <a:picLocks noChangeAspect="1"/>
          </p:cNvPicPr>
          <p:nvPr/>
        </p:nvPicPr>
        <p:blipFill>
          <a:blip r:embed="rId5"/>
          <a:stretch>
            <a:fillRect/>
          </a:stretch>
        </p:blipFill>
        <p:spPr>
          <a:xfrm>
            <a:off x="6859982" y="2558653"/>
            <a:ext cx="1826817" cy="1175465"/>
          </a:xfrm>
          <a:prstGeom prst="rect">
            <a:avLst/>
          </a:prstGeom>
        </p:spPr>
      </p:pic>
      <p:pic>
        <p:nvPicPr>
          <p:cNvPr id="12" name="図 11"/>
          <p:cNvPicPr>
            <a:picLocks noChangeAspect="1"/>
          </p:cNvPicPr>
          <p:nvPr/>
        </p:nvPicPr>
        <p:blipFill>
          <a:blip r:embed="rId6"/>
          <a:stretch>
            <a:fillRect/>
          </a:stretch>
        </p:blipFill>
        <p:spPr>
          <a:xfrm>
            <a:off x="5005324" y="3835726"/>
            <a:ext cx="1959598" cy="1260903"/>
          </a:xfrm>
          <a:prstGeom prst="rect">
            <a:avLst/>
          </a:prstGeom>
        </p:spPr>
      </p:pic>
      <p:pic>
        <p:nvPicPr>
          <p:cNvPr id="14" name="図 13"/>
          <p:cNvPicPr>
            <a:picLocks noChangeAspect="1"/>
          </p:cNvPicPr>
          <p:nvPr/>
        </p:nvPicPr>
        <p:blipFill>
          <a:blip r:embed="rId7"/>
          <a:stretch>
            <a:fillRect/>
          </a:stretch>
        </p:blipFill>
        <p:spPr>
          <a:xfrm>
            <a:off x="6757128" y="3866670"/>
            <a:ext cx="1929672" cy="1241646"/>
          </a:xfrm>
          <a:prstGeom prst="rect">
            <a:avLst/>
          </a:prstGeom>
        </p:spPr>
      </p:pic>
      <p:pic>
        <p:nvPicPr>
          <p:cNvPr id="15" name="図 14"/>
          <p:cNvPicPr>
            <a:picLocks noChangeAspect="1"/>
          </p:cNvPicPr>
          <p:nvPr/>
        </p:nvPicPr>
        <p:blipFill>
          <a:blip r:embed="rId8"/>
          <a:stretch>
            <a:fillRect/>
          </a:stretch>
        </p:blipFill>
        <p:spPr>
          <a:xfrm>
            <a:off x="5005325" y="5029246"/>
            <a:ext cx="1751803" cy="1127197"/>
          </a:xfrm>
          <a:prstGeom prst="rect">
            <a:avLst/>
          </a:prstGeom>
        </p:spPr>
      </p:pic>
      <p:pic>
        <p:nvPicPr>
          <p:cNvPr id="16" name="図 15"/>
          <p:cNvPicPr>
            <a:picLocks noChangeAspect="1"/>
          </p:cNvPicPr>
          <p:nvPr/>
        </p:nvPicPr>
        <p:blipFill>
          <a:blip r:embed="rId9"/>
          <a:stretch>
            <a:fillRect/>
          </a:stretch>
        </p:blipFill>
        <p:spPr>
          <a:xfrm>
            <a:off x="6807755" y="5009010"/>
            <a:ext cx="1879044" cy="1209070"/>
          </a:xfrm>
          <a:prstGeom prst="rect">
            <a:avLst/>
          </a:prstGeom>
        </p:spPr>
      </p:pic>
    </p:spTree>
    <p:extLst>
      <p:ext uri="{BB962C8B-B14F-4D97-AF65-F5344CB8AC3E}">
        <p14:creationId xmlns:p14="http://schemas.microsoft.com/office/powerpoint/2010/main" val="23863255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27088" y="1789263"/>
            <a:ext cx="6545261"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summary(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 lm(formula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-168.458  -22.680    1.493   26.290  261.761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Coefficients: Estimate </a:t>
            </a:r>
            <a:r>
              <a:rPr kumimoji="1" lang="en-US" altLang="ja-JP" sz="1200" dirty="0">
                <a:solidFill>
                  <a:schemeClr val="bg1"/>
                </a:solidFill>
                <a:latin typeface="EYInterstate Light" panose="02000506000000020004" pitchFamily="2" charset="0"/>
                <a:ea typeface="ＭＳ Ｐゴシック" panose="020B0600070205080204" pitchFamily="50" charset="-128"/>
              </a:rPr>
              <a:t>Std. Error 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4.430e+01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5.342e+00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8.293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1.532e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2.421e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-6.330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2.88e</a:t>
            </a:r>
            <a:r>
              <a:rPr kumimoji="1" lang="en-US" altLang="ja-JP" sz="1200" dirty="0">
                <a:solidFill>
                  <a:schemeClr val="bg1"/>
                </a:solidFill>
                <a:latin typeface="EYInterstate Light" panose="02000506000000020004" pitchFamily="2" charset="0"/>
                <a:ea typeface="ＭＳ Ｐゴシック" panose="020B0600070205080204" pitchFamily="50" charset="-128"/>
              </a:rPr>
              <a:t>-10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2.070e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2.129e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9.723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3.258e+01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5.561e+00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5.858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5.28e</a:t>
            </a:r>
            <a:r>
              <a:rPr kumimoji="1" lang="en-US" altLang="ja-JP" sz="1200" dirty="0">
                <a:solidFill>
                  <a:schemeClr val="bg1"/>
                </a:solidFill>
                <a:latin typeface="EYInterstate Light" panose="02000506000000020004" pitchFamily="2" charset="0"/>
                <a:ea typeface="ＭＳ Ｐゴシック" panose="020B0600070205080204" pitchFamily="50" charset="-128"/>
              </a:rPr>
              <a:t>-09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1.274e+02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5.459e+00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23.343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3.011e+01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5.711e+00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5.272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1.46e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7.114e+00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1.001e+01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-0.711    0.477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Residual </a:t>
            </a:r>
            <a:r>
              <a:rPr kumimoji="1" lang="en-US" altLang="ja-JP" sz="1200" dirty="0">
                <a:solidFill>
                  <a:schemeClr val="bg1"/>
                </a:solidFill>
                <a:latin typeface="EYInterstate Light" panose="02000506000000020004" pitchFamily="2" charset="0"/>
                <a:ea typeface="ＭＳ Ｐゴシック" panose="020B0600070205080204" pitchFamily="50" charset="-128"/>
              </a:rPr>
              <a:t>standard error: 43.2 on 2613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Multiple R-squared:  0.6034,	Adjusted R-squared:  0.6025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F-statistic: 662.6 on 6 and 2613 DF,  p-value: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158909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13.3 </a:t>
            </a:r>
            <a:r>
              <a:rPr kumimoji="1" lang="ja-JP" altLang="en-US" dirty="0" smtClean="0"/>
              <a:t>テキストの抽出</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Data set</a:t>
            </a:r>
            <a:r>
              <a:rPr kumimoji="1" lang="ja-JP" altLang="en-US" dirty="0" smtClean="0"/>
              <a:t>のリンクが不明のため、後日作業</a:t>
            </a:r>
            <a:r>
              <a:rPr lang="ja-JP" altLang="en-US" dirty="0" smtClean="0"/>
              <a:t>が必要</a:t>
            </a:r>
            <a:endParaRPr kumimoji="1" lang="ja-JP" altLang="en-US" dirty="0"/>
          </a:p>
        </p:txBody>
      </p:sp>
    </p:spTree>
    <p:extLst>
      <p:ext uri="{BB962C8B-B14F-4D97-AF65-F5344CB8AC3E}">
        <p14:creationId xmlns:p14="http://schemas.microsoft.com/office/powerpoint/2010/main" val="2701228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係数のテーブル表示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house2$coefficients</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coef</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house2</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coefficients(</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house2</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4.430325e+01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1.532405e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2.069727e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3.257554e+01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1.274259e+02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3.011000e+01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7.113688e+00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係数の図示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##Manhattan</a:t>
            </a:r>
            <a:r>
              <a:rPr kumimoji="1" lang="ja-JP" altLang="en-US" sz="1200" dirty="0">
                <a:solidFill>
                  <a:schemeClr val="bg1"/>
                </a:solidFill>
                <a:latin typeface="EYInterstate Light" panose="02000506000000020004" pitchFamily="2" charset="0"/>
                <a:ea typeface="ＭＳ Ｐゴシック" panose="020B0600070205080204" pitchFamily="50" charset="-128"/>
              </a:rPr>
              <a:t>は</a:t>
            </a:r>
            <a:r>
              <a:rPr kumimoji="1" lang="en-US" altLang="ja-JP" sz="1200" dirty="0">
                <a:solidFill>
                  <a:schemeClr val="bg1"/>
                </a:solidFill>
                <a:latin typeface="EYInterstate Light" panose="02000506000000020004" pitchFamily="2" charset="0"/>
                <a:ea typeface="ＭＳ Ｐゴシック" panose="020B0600070205080204" pitchFamily="50" charset="-128"/>
              </a:rPr>
              <a:t>1</a:t>
            </a:r>
            <a:r>
              <a:rPr kumimoji="1" lang="ja-JP" altLang="en-US" sz="1200" dirty="0">
                <a:solidFill>
                  <a:schemeClr val="bg1"/>
                </a:solidFill>
                <a:latin typeface="EYInterstate Light" panose="02000506000000020004" pitchFamily="2" charset="0"/>
                <a:ea typeface="ＭＳ Ｐゴシック" panose="020B0600070205080204" pitchFamily="50" charset="-128"/>
              </a:rPr>
              <a:t>平方フィートあたりの価値に大きな影響を与えているが</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、ユニットや建物面積は小さな影響のみ</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a:solidFill>
                  <a:schemeClr val="bg1"/>
                </a:solidFill>
                <a:latin typeface="EYInterstate Light" panose="02000506000000020004" pitchFamily="2" charset="0"/>
                <a:ea typeface="ＭＳ Ｐゴシック" panose="020B0600070205080204" pitchFamily="50" charset="-128"/>
              </a:rPr>
              <a:t>変</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数間の交差関係（相互作用）を見るために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を用いて交差変数を用いる。なお、相互作用と各変数を入れたくない場合、代わりに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を活用する。</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4945736" y="2127523"/>
            <a:ext cx="3683914" cy="2602953"/>
          </a:xfrm>
          <a:prstGeom prst="rect">
            <a:avLst/>
          </a:prstGeom>
        </p:spPr>
      </p:pic>
    </p:spTree>
    <p:extLst>
      <p:ext uri="{BB962C8B-B14F-4D97-AF65-F5344CB8AC3E}">
        <p14:creationId xmlns:p14="http://schemas.microsoft.com/office/powerpoint/2010/main" val="41188459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交差効果を盛り込んだ線形モデル</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house3$coefficients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4.093685e+01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1.024579e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2.362293e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3.394544e+01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1.272102e+02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3.040115e+01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8.419682e+00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1.809587e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house3</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交差項と独立変数</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house4$coefficients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4.804972e+01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3.141208e+01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1.302084e+02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2.841669e+01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7.199902e+00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1.088059e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house4</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交差項のみ</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532120" y="2001382"/>
            <a:ext cx="3051810" cy="2156325"/>
          </a:xfrm>
          <a:prstGeom prst="rect">
            <a:avLst/>
          </a:prstGeom>
        </p:spPr>
      </p:pic>
      <p:pic>
        <p:nvPicPr>
          <p:cNvPr id="7" name="図 6"/>
          <p:cNvPicPr>
            <a:picLocks noChangeAspect="1"/>
          </p:cNvPicPr>
          <p:nvPr/>
        </p:nvPicPr>
        <p:blipFill>
          <a:blip r:embed="rId3"/>
          <a:stretch>
            <a:fillRect/>
          </a:stretch>
        </p:blipFill>
        <p:spPr>
          <a:xfrm>
            <a:off x="5554981" y="4094730"/>
            <a:ext cx="3005582" cy="2123662"/>
          </a:xfrm>
          <a:prstGeom prst="rect">
            <a:avLst/>
          </a:prstGeom>
        </p:spPr>
      </p:pic>
    </p:spTree>
    <p:extLst>
      <p:ext uri="{BB962C8B-B14F-4D97-AF65-F5344CB8AC3E}">
        <p14:creationId xmlns:p14="http://schemas.microsoft.com/office/powerpoint/2010/main" val="39936296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House5$coefficients</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5.629372e+01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2.984558e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4.813506e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2.167039e+01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1.061714e+02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3.060044e+01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1.719602e+01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8.868773e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4.281227e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2.311502e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5.895565e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5.462305e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8.506897e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2.371038e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8.160990e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1.927308e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Units:SqFt:BoroStaten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1.079695e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1.186999e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4.317837e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1.428067e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Boro</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変数のような</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factor</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を持つ面積のような連続値の相互作用は、連続変数のための独立変数と連続値型変数と</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factor</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のベースラインではない水準の間の相互効果を結果として返す</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house6</a:t>
            </a:r>
            <a:r>
              <a:rPr kumimoji="1" lang="en-US" altLang="ja-JP" sz="1200" dirty="0">
                <a:solidFill>
                  <a:schemeClr val="bg1"/>
                </a:solidFill>
                <a:latin typeface="EYInterstate Light" panose="02000506000000020004" pitchFamily="2" charset="0"/>
                <a:ea typeface="ＭＳ Ｐゴシック" panose="020B0600070205080204" pitchFamily="50" charset="-128"/>
              </a:rPr>
              <a:t>&lt;-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house6$coefficients</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47.041481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ClassR4</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-CONDOMINIUM 4.023852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ClassR9</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-CONDOMINIUM -</a:t>
            </a:r>
            <a:r>
              <a:rPr kumimoji="1" lang="en-US" altLang="ja-JP" sz="1200" dirty="0">
                <a:solidFill>
                  <a:schemeClr val="bg1"/>
                </a:solidFill>
                <a:latin typeface="EYInterstate Light" panose="02000506000000020004" pitchFamily="2" charset="0"/>
                <a:ea typeface="ＭＳ Ｐゴシック" panose="020B0600070205080204" pitchFamily="50" charset="-128"/>
              </a:rPr>
              <a:t>2.838624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ClassRR</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-CONDOMINIUM 3.688519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27.627141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89.598397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19.144780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Island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a:solidFill>
                  <a:schemeClr val="bg1"/>
                </a:solidFill>
                <a:latin typeface="EYInterstate Light" panose="02000506000000020004" pitchFamily="2" charset="0"/>
                <a:ea typeface="ＭＳ Ｐゴシック" panose="020B0600070205080204" pitchFamily="50" charset="-128"/>
              </a:rPr>
              <a:t>9.203410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ClassR4-CONDOMINIUM:BoroBrooklyn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4.117977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ClassR9-CONDOMINIUM:BoroBrooklyn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2.660419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ClassRR-CONDOMINIUM:BoroBrooklyn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25.607141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ClassR4-CONDOMINIUM:BoroManhattan</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47.198900…</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8073283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33531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面積とユニットは共にどのモデルでも重要でないという結果であることから、それらの割合を計算</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I</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関数</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（算式内で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変数を別の変数で割る）を活用</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house7</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I(</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/Units)+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house7$coefficients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I(</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43.754838763       0.004017039      30.774343209     130.769502685      29.767922792      -6.134446417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##I</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関数は算式中の数式表現の維持に活用され、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(Units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units*</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と解釈されてしまうが、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I (Units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とすれば、括弧内の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変数の合計を計算して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乗して計算することが可能</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house8</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)^2,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house8$coefficients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house9</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identical(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house8$coefficients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house9$coefficients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TRUE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house10</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I(Units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)^2,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house10$coefficients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I(Units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1.147034e+02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2.107231e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1750836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16.2</a:t>
            </a:r>
            <a:r>
              <a:rPr kumimoji="1" lang="ja-JP" altLang="en-US" dirty="0" smtClean="0"/>
              <a:t>　線形モデル</a:t>
            </a:r>
            <a:r>
              <a:rPr kumimoji="1" lang="en-US" altLang="ja-JP" dirty="0" smtClean="0"/>
              <a:t/>
            </a:r>
            <a:br>
              <a:rPr kumimoji="1" lang="en-US" altLang="ja-JP" dirty="0" smtClean="0"/>
            </a:br>
            <a:r>
              <a:rPr lang="ja-JP" altLang="en-US" sz="2000" dirty="0" smtClean="0"/>
              <a:t>重回帰分析</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ValuePerSqFt</a:t>
            </a:r>
            <a:r>
              <a:rPr lang="ja-JP" altLang="en-US" dirty="0" smtClean="0"/>
              <a:t>を目的変数とした重回帰分析を行う</a:t>
            </a:r>
            <a:endParaRPr kumimoji="1" lang="ja-JP" altLang="en-US" dirty="0"/>
          </a:p>
        </p:txBody>
      </p:sp>
      <p:sp>
        <p:nvSpPr>
          <p:cNvPr id="4" name="正方形/長方形 3"/>
          <p:cNvSpPr/>
          <p:nvPr/>
        </p:nvSpPr>
        <p:spPr>
          <a:xfrm>
            <a:off x="838517" y="1789262"/>
            <a:ext cx="7848283" cy="442865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coefficient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comparison</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各モデルの係数比較をプロット図で表現できる</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housingNew</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("http://www.jaredlander.com/data</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+housingNew.csv</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=",",header=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TRUE,stringsAsFactors</a:t>
            </a:r>
            <a:r>
              <a:rPr kumimoji="1" lang="en-US" altLang="ja-JP" sz="1200" dirty="0">
                <a:solidFill>
                  <a:schemeClr val="bg1"/>
                </a:solidFill>
                <a:latin typeface="EYInterstate Light" panose="02000506000000020004" pitchFamily="2" charset="0"/>
                <a:ea typeface="ＭＳ Ｐゴシック" panose="020B0600070205080204" pitchFamily="50" charset="-128"/>
              </a:rPr>
              <a:t>=FALSE)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predict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関数を活用して信頼区間を図示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新しいデータを活用して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95%</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の信頼区間を図示</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housePredict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predict(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newdata</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housingNew</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se.fit</a:t>
            </a:r>
            <a:r>
              <a:rPr kumimoji="1" lang="en-US" altLang="ja-JP" sz="1200" dirty="0">
                <a:solidFill>
                  <a:schemeClr val="bg1"/>
                </a:solidFill>
                <a:latin typeface="EYInterstate Light" panose="02000506000000020004" pitchFamily="2" charset="0"/>
                <a:ea typeface="ＭＳ Ｐゴシック" panose="020B0600070205080204" pitchFamily="50" charset="-128"/>
              </a:rPr>
              <a:t> = TRUE, interval ="prediction", level=.95)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housePredict$fit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標準偏差に基づいた上限と下限の予測を確認</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fr-FR" altLang="ja-JP" sz="1200" dirty="0">
                <a:solidFill>
                  <a:schemeClr val="bg1"/>
                </a:solidFill>
                <a:latin typeface="EYInterstate Light" panose="02000506000000020004" pitchFamily="2" charset="0"/>
                <a:ea typeface="ＭＳ Ｐゴシック" panose="020B0600070205080204" pitchFamily="50" charset="-128"/>
              </a:rPr>
              <a:t> fit        </a:t>
            </a:r>
            <a:r>
              <a:rPr kumimoji="1" lang="fr-FR" altLang="ja-JP" sz="1200" dirty="0" err="1">
                <a:solidFill>
                  <a:schemeClr val="bg1"/>
                </a:solidFill>
                <a:latin typeface="EYInterstate Light" panose="02000506000000020004" pitchFamily="2" charset="0"/>
                <a:ea typeface="ＭＳ Ｐゴシック" panose="020B0600070205080204" pitchFamily="50" charset="-128"/>
              </a:rPr>
              <a:t>lwr</a:t>
            </a:r>
            <a:r>
              <a:rPr kumimoji="1" lang="fr-FR" altLang="ja-JP" sz="1200" dirty="0">
                <a:solidFill>
                  <a:schemeClr val="bg1"/>
                </a:solidFill>
                <a:latin typeface="EYInterstate Light" panose="02000506000000020004" pitchFamily="2" charset="0"/>
                <a:ea typeface="ＭＳ Ｐゴシック" panose="020B0600070205080204" pitchFamily="50" charset="-128"/>
              </a:rPr>
              <a:t>      </a:t>
            </a:r>
            <a:r>
              <a:rPr kumimoji="1" lang="fr-FR" altLang="ja-JP" sz="1200" dirty="0" err="1">
                <a:solidFill>
                  <a:schemeClr val="bg1"/>
                </a:solidFill>
                <a:latin typeface="EYInterstate Light" panose="02000506000000020004" pitchFamily="2" charset="0"/>
                <a:ea typeface="ＭＳ Ｐゴシック" panose="020B0600070205080204" pitchFamily="50" charset="-128"/>
              </a:rPr>
              <a:t>upr</a:t>
            </a:r>
            <a:endParaRPr kumimoji="1" lang="fr-FR" altLang="ja-JP" sz="1200" dirty="0">
              <a:solidFill>
                <a:schemeClr val="bg1"/>
              </a:solidFill>
              <a:latin typeface="EYInterstate Light" panose="02000506000000020004" pitchFamily="2" charset="0"/>
              <a:ea typeface="ＭＳ Ｐゴシック" panose="020B0600070205080204" pitchFamily="50" charset="-128"/>
            </a:endParaRPr>
          </a:p>
          <a:p>
            <a:r>
              <a:rPr kumimoji="1" lang="fr-FR" altLang="ja-JP" sz="1200" dirty="0">
                <a:solidFill>
                  <a:schemeClr val="bg1"/>
                </a:solidFill>
                <a:latin typeface="EYInterstate Light" panose="02000506000000020004" pitchFamily="2" charset="0"/>
                <a:ea typeface="ＭＳ Ｐゴシック" panose="020B0600070205080204" pitchFamily="50" charset="-128"/>
              </a:rPr>
              <a:t>1  74.00645 -10.813887 158.8268</a:t>
            </a:r>
          </a:p>
          <a:p>
            <a:r>
              <a:rPr kumimoji="1" lang="fr-FR" altLang="ja-JP" sz="1200" dirty="0">
                <a:solidFill>
                  <a:schemeClr val="bg1"/>
                </a:solidFill>
                <a:latin typeface="EYInterstate Light" panose="02000506000000020004" pitchFamily="2" charset="0"/>
                <a:ea typeface="ＭＳ Ｐゴシック" panose="020B0600070205080204" pitchFamily="50" charset="-128"/>
              </a:rPr>
              <a:t>2  82.04988  -2.728506 166.8283</a:t>
            </a:r>
          </a:p>
          <a:p>
            <a:r>
              <a:rPr kumimoji="1" lang="fr-FR" altLang="ja-JP" sz="1200" dirty="0">
                <a:solidFill>
                  <a:schemeClr val="bg1"/>
                </a:solidFill>
                <a:latin typeface="EYInterstate Light" panose="02000506000000020004" pitchFamily="2" charset="0"/>
                <a:ea typeface="ＭＳ Ｐゴシック" panose="020B0600070205080204" pitchFamily="50" charset="-128"/>
              </a:rPr>
              <a:t>3 166.65975  81.808078 251.5114</a:t>
            </a:r>
          </a:p>
          <a:p>
            <a:r>
              <a:rPr kumimoji="1" lang="fr-FR" altLang="ja-JP" sz="1200" dirty="0">
                <a:solidFill>
                  <a:schemeClr val="bg1"/>
                </a:solidFill>
                <a:latin typeface="EYInterstate Light" panose="02000506000000020004" pitchFamily="2" charset="0"/>
                <a:ea typeface="ＭＳ Ｐゴシック" panose="020B0600070205080204" pitchFamily="50" charset="-128"/>
              </a:rPr>
              <a:t>4 169.00970  84.222648 253.7968</a:t>
            </a:r>
          </a:p>
          <a:p>
            <a:r>
              <a:rPr kumimoji="1" lang="fr-FR" altLang="ja-JP" sz="1200" dirty="0">
                <a:solidFill>
                  <a:schemeClr val="bg1"/>
                </a:solidFill>
                <a:latin typeface="EYInterstate Light" panose="02000506000000020004" pitchFamily="2" charset="0"/>
                <a:ea typeface="ＭＳ Ｐゴシック" panose="020B0600070205080204" pitchFamily="50" charset="-128"/>
              </a:rPr>
              <a:t>5  80.00129  -4.777303 164.7799</a:t>
            </a:r>
          </a:p>
          <a:p>
            <a:pPr marL="228600" indent="-228600">
              <a:buAutoNum type="arabicPlain" startAt="6"/>
            </a:pPr>
            <a:r>
              <a:rPr kumimoji="1" lang="fr-FR" altLang="ja-JP" sz="1200" dirty="0" smtClean="0">
                <a:solidFill>
                  <a:schemeClr val="bg1"/>
                </a:solidFill>
                <a:latin typeface="EYInterstate Light" panose="02000506000000020004" pitchFamily="2" charset="0"/>
                <a:ea typeface="ＭＳ Ｐゴシック" panose="020B0600070205080204" pitchFamily="50" charset="-128"/>
              </a:rPr>
              <a:t>47.87795 </a:t>
            </a:r>
            <a:r>
              <a:rPr kumimoji="1" lang="fr-FR" altLang="ja-JP" sz="1200" dirty="0">
                <a:solidFill>
                  <a:schemeClr val="bg1"/>
                </a:solidFill>
                <a:latin typeface="EYInterstate Light" panose="02000506000000020004" pitchFamily="2" charset="0"/>
                <a:ea typeface="ＭＳ Ｐゴシック" panose="020B0600070205080204" pitchFamily="50" charset="-128"/>
              </a:rPr>
              <a:t>-37.480170 </a:t>
            </a:r>
            <a:r>
              <a:rPr kumimoji="1" lang="fr-FR" altLang="ja-JP" sz="1200" dirty="0" smtClean="0">
                <a:solidFill>
                  <a:schemeClr val="bg1"/>
                </a:solidFill>
                <a:latin typeface="EYInterstate Light" panose="02000506000000020004" pitchFamily="2" charset="0"/>
                <a:ea typeface="ＭＳ Ｐゴシック" panose="020B0600070205080204" pitchFamily="50" charset="-128"/>
              </a:rPr>
              <a:t>133.2361</a:t>
            </a:r>
          </a:p>
          <a:p>
            <a:r>
              <a:rPr kumimoji="1" lang="fr-FR"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予測値の標準偏差を確認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head(</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housePredict$se.fit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fr-FR"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a:solidFill>
                  <a:schemeClr val="bg1"/>
                </a:solidFill>
                <a:latin typeface="EYInterstate Light" panose="02000506000000020004" pitchFamily="2" charset="0"/>
                <a:ea typeface="ＭＳ Ｐゴシック" panose="020B0600070205080204" pitchFamily="50" charset="-128"/>
              </a:rPr>
              <a:t>2        3        4        5        6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2.118509 1.624063 2.423006 1.737799 1.626923 5.318813 </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726430" y="1812788"/>
            <a:ext cx="2822702" cy="1994444"/>
          </a:xfrm>
          <a:prstGeom prst="rect">
            <a:avLst/>
          </a:prstGeom>
        </p:spPr>
      </p:pic>
    </p:spTree>
    <p:extLst>
      <p:ext uri="{BB962C8B-B14F-4D97-AF65-F5344CB8AC3E}">
        <p14:creationId xmlns:p14="http://schemas.microsoft.com/office/powerpoint/2010/main" val="4132915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17</a:t>
            </a:r>
            <a:r>
              <a:rPr kumimoji="1" lang="ja-JP" altLang="en-US" dirty="0" smtClean="0"/>
              <a:t>章：一般化線形モデル</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12/18/2017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349184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17.1</a:t>
            </a:r>
            <a:r>
              <a:rPr kumimoji="1" lang="ja-JP" altLang="en-US" dirty="0" smtClean="0"/>
              <a:t>　一般化線形モデル</a:t>
            </a:r>
            <a:r>
              <a:rPr kumimoji="1" lang="en-US" altLang="ja-JP" dirty="0" smtClean="0"/>
              <a:t/>
            </a:r>
            <a:br>
              <a:rPr kumimoji="1" lang="en-US" altLang="ja-JP" dirty="0" smtClean="0"/>
            </a:br>
            <a:r>
              <a:rPr lang="ja-JP" altLang="en-US" sz="2000" dirty="0" smtClean="0"/>
              <a:t>ロジスティック回帰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AIC (The 2010 American Community Survey)</a:t>
            </a:r>
            <a:r>
              <a:rPr kumimoji="1" lang="ja-JP" altLang="en-US" dirty="0" smtClean="0"/>
              <a:t>の一部のデータを活用</a:t>
            </a:r>
            <a:endParaRPr kumimoji="1" lang="en-US" altLang="ja-JP" dirty="0" smtClean="0"/>
          </a:p>
          <a:p>
            <a:r>
              <a:rPr kumimoji="1" lang="ja-JP" altLang="en-US" dirty="0" smtClean="0"/>
              <a:t>ロジスティック回帰モデルを適用</a:t>
            </a:r>
            <a:endParaRPr kumimoji="1" lang="en-US" altLang="ja-JP" dirty="0" smtClean="0"/>
          </a:p>
          <a:p>
            <a:pPr lvl="1"/>
            <a:r>
              <a:rPr kumimoji="1" lang="en-US" altLang="ja-JP" dirty="0" smtClean="0"/>
              <a:t>P (</a:t>
            </a:r>
            <a:r>
              <a:rPr kumimoji="1" lang="en-US" altLang="ja-JP" dirty="0" err="1" smtClean="0"/>
              <a:t>y</a:t>
            </a:r>
            <a:r>
              <a:rPr kumimoji="1" lang="en-US" altLang="ja-JP" baseline="-25000" dirty="0" err="1" smtClean="0"/>
              <a:t>i</a:t>
            </a:r>
            <a:r>
              <a:rPr kumimoji="1" lang="en-US" altLang="ja-JP" dirty="0" smtClean="0"/>
              <a:t> = 1) = </a:t>
            </a:r>
            <a:r>
              <a:rPr kumimoji="1" lang="en-US" altLang="ja-JP" dirty="0" err="1" smtClean="0"/>
              <a:t>logit</a:t>
            </a:r>
            <a:r>
              <a:rPr kumimoji="1" lang="en-US" altLang="ja-JP" baseline="30000" dirty="0" smtClean="0"/>
              <a:t>-1</a:t>
            </a:r>
            <a:r>
              <a:rPr kumimoji="1" lang="en-US" altLang="ja-JP" dirty="0" smtClean="0"/>
              <a:t>(X</a:t>
            </a:r>
            <a:r>
              <a:rPr kumimoji="1" lang="en-US" altLang="ja-JP" baseline="-25000" dirty="0" smtClean="0"/>
              <a:t>i</a:t>
            </a:r>
            <a:r>
              <a:rPr kumimoji="1" lang="en-US" altLang="ja-JP" dirty="0" smtClean="0"/>
              <a:t>β)</a:t>
            </a:r>
          </a:p>
          <a:p>
            <a:pPr lvl="2"/>
            <a:r>
              <a:rPr lang="en-US" altLang="ja-JP" dirty="0" smtClean="0"/>
              <a:t>Yi</a:t>
            </a:r>
            <a:r>
              <a:rPr lang="ja-JP" altLang="en-US" dirty="0" smtClean="0"/>
              <a:t>は</a:t>
            </a:r>
            <a:r>
              <a:rPr lang="en-US" altLang="ja-JP" dirty="0" err="1" smtClean="0"/>
              <a:t>i</a:t>
            </a:r>
            <a:r>
              <a:rPr lang="ja-JP" altLang="en-US" dirty="0" smtClean="0"/>
              <a:t>番目の目的変数、</a:t>
            </a:r>
            <a:r>
              <a:rPr lang="en-US" altLang="ja-JP" dirty="0" smtClean="0"/>
              <a:t>Xiβ</a:t>
            </a:r>
            <a:r>
              <a:rPr lang="ja-JP" altLang="en-US" dirty="0" smtClean="0"/>
              <a:t>は線形の予測因子</a:t>
            </a:r>
            <a:endParaRPr lang="en-US" altLang="ja-JP" dirty="0" smtClean="0"/>
          </a:p>
          <a:p>
            <a:pPr lvl="1"/>
            <a:r>
              <a:rPr lang="ja-JP" altLang="en-US" dirty="0" smtClean="0"/>
              <a:t>逆ロジット関数</a:t>
            </a:r>
            <a:endParaRPr lang="en-US" altLang="ja-JP" dirty="0" smtClean="0"/>
          </a:p>
          <a:p>
            <a:pPr lvl="2"/>
            <a:r>
              <a:rPr lang="en-US" altLang="ja-JP" dirty="0" err="1" smtClean="0"/>
              <a:t>Logit</a:t>
            </a:r>
            <a:r>
              <a:rPr lang="en-US" altLang="ja-JP" baseline="30000" dirty="0" smtClean="0"/>
              <a:t>-1</a:t>
            </a:r>
            <a:r>
              <a:rPr lang="en-US" altLang="ja-JP" dirty="0" smtClean="0"/>
              <a:t> (x) = e</a:t>
            </a:r>
            <a:r>
              <a:rPr lang="en-US" altLang="ja-JP" baseline="30000" dirty="0" smtClean="0"/>
              <a:t>x</a:t>
            </a:r>
            <a:r>
              <a:rPr lang="en-US" altLang="ja-JP" dirty="0" smtClean="0"/>
              <a:t> / 1 + e</a:t>
            </a:r>
            <a:r>
              <a:rPr lang="en-US" altLang="ja-JP" baseline="30000" dirty="0" smtClean="0"/>
              <a:t>x </a:t>
            </a:r>
            <a:r>
              <a:rPr lang="en-US" altLang="ja-JP" dirty="0" smtClean="0"/>
              <a:t>= 1 /1 + e</a:t>
            </a:r>
            <a:r>
              <a:rPr lang="en-US" altLang="ja-JP" baseline="30000" dirty="0" smtClean="0"/>
              <a:t>-x</a:t>
            </a:r>
          </a:p>
          <a:p>
            <a:pPr lvl="2"/>
            <a:r>
              <a:rPr lang="ja-JP" altLang="en-US" dirty="0" smtClean="0"/>
              <a:t>線形予測子からの連続出力を</a:t>
            </a:r>
            <a:r>
              <a:rPr lang="en-US" altLang="ja-JP" dirty="0" smtClean="0"/>
              <a:t>0</a:t>
            </a:r>
            <a:r>
              <a:rPr lang="ja-JP" altLang="en-US" dirty="0" smtClean="0"/>
              <a:t>から</a:t>
            </a:r>
            <a:r>
              <a:rPr lang="en-US" altLang="ja-JP" dirty="0" smtClean="0"/>
              <a:t>1</a:t>
            </a:r>
            <a:r>
              <a:rPr lang="ja-JP" altLang="en-US" dirty="0" smtClean="0"/>
              <a:t>の間に変換し、リンク関数の逆数に相当</a:t>
            </a:r>
            <a:endParaRPr lang="en-US" altLang="ja-JP" dirty="0" smtClean="0"/>
          </a:p>
        </p:txBody>
      </p:sp>
      <p:sp>
        <p:nvSpPr>
          <p:cNvPr id="4" name="正方形/長方形 3"/>
          <p:cNvSpPr/>
          <p:nvPr/>
        </p:nvSpPr>
        <p:spPr>
          <a:xfrm>
            <a:off x="838517" y="3425560"/>
            <a:ext cx="7848283" cy="268297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データの読み込み</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("http://jaredlander.com/data/acs_ny.csv",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 header=TRUE,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200" dirty="0">
                <a:solidFill>
                  <a:schemeClr val="bg1"/>
                </a:solidFill>
                <a:latin typeface="EYInterstate Light" panose="02000506000000020004" pitchFamily="2" charset="0"/>
                <a:ea typeface="ＭＳ Ｐゴシック" panose="020B0600070205080204" pitchFamily="50" charset="-128"/>
              </a:rPr>
              <a:t> = FALSE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#15</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万ドルより大きな</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family income</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があるかどうか検証</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acs$income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with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&gt;= 150000</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a:t>
            </a:r>
            <a:r>
              <a:rPr kumimoji="1" lang="ja-JP" altLang="en-US" sz="1200" dirty="0">
                <a:solidFill>
                  <a:schemeClr val="bg1"/>
                </a:solidFill>
                <a:latin typeface="EYInterstate Light" panose="02000506000000020004" pitchFamily="2" charset="0"/>
                <a:ea typeface="ＭＳ Ｐゴシック" panose="020B0600070205080204" pitchFamily="50" charset="-128"/>
              </a:rPr>
              <a:t>可視化</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require(useful)</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geom_density</a:t>
            </a:r>
            <a:r>
              <a:rPr kumimoji="1" lang="en-US" altLang="ja-JP" sz="1200" dirty="0">
                <a:solidFill>
                  <a:schemeClr val="bg1"/>
                </a:solidFill>
                <a:latin typeface="EYInterstate Light" panose="02000506000000020004" pitchFamily="2" charset="0"/>
                <a:ea typeface="ＭＳ Ｐゴシック" panose="020B0600070205080204" pitchFamily="50" charset="-128"/>
              </a:rPr>
              <a:t>(fill = "grey", color = "grey")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geom_vline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 150000)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scale_x_continuous</a:t>
            </a:r>
            <a:r>
              <a:rPr kumimoji="1" lang="en-US" altLang="ja-JP" sz="1200" dirty="0">
                <a:solidFill>
                  <a:schemeClr val="bg1"/>
                </a:solidFill>
                <a:latin typeface="EYInterstate Light" panose="02000506000000020004" pitchFamily="2" charset="0"/>
                <a:ea typeface="ＭＳ Ｐゴシック" panose="020B0600070205080204" pitchFamily="50" charset="-128"/>
              </a:rPr>
              <a:t>(label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multiple.dollar</a:t>
            </a:r>
            <a:r>
              <a:rPr kumimoji="1" lang="en-US" altLang="ja-JP" sz="1200" dirty="0">
                <a:solidFill>
                  <a:schemeClr val="bg1"/>
                </a:solidFill>
                <a:latin typeface="EYInterstate Light" panose="02000506000000020004" pitchFamily="2" charset="0"/>
                <a:ea typeface="ＭＳ Ｐゴシック" panose="020B0600070205080204" pitchFamily="50" charset="-128"/>
              </a:rPr>
              <a:t>, limits = c(0,1000000))</a:t>
            </a:r>
          </a:p>
        </p:txBody>
      </p:sp>
      <p:pic>
        <p:nvPicPr>
          <p:cNvPr id="6" name="図 5"/>
          <p:cNvPicPr>
            <a:picLocks noChangeAspect="1"/>
          </p:cNvPicPr>
          <p:nvPr/>
        </p:nvPicPr>
        <p:blipFill>
          <a:blip r:embed="rId2"/>
          <a:stretch>
            <a:fillRect/>
          </a:stretch>
        </p:blipFill>
        <p:spPr>
          <a:xfrm>
            <a:off x="5815371" y="4086726"/>
            <a:ext cx="2871429" cy="1847619"/>
          </a:xfrm>
          <a:prstGeom prst="rect">
            <a:avLst/>
          </a:prstGeom>
        </p:spPr>
      </p:pic>
    </p:spTree>
    <p:extLst>
      <p:ext uri="{BB962C8B-B14F-4D97-AF65-F5344CB8AC3E}">
        <p14:creationId xmlns:p14="http://schemas.microsoft.com/office/powerpoint/2010/main" val="25223914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17.1</a:t>
            </a:r>
            <a:r>
              <a:rPr kumimoji="1" lang="ja-JP" altLang="en-US" dirty="0" smtClean="0"/>
              <a:t>　一般化線形モデル</a:t>
            </a:r>
            <a:r>
              <a:rPr kumimoji="1" lang="en-US" altLang="ja-JP" dirty="0" smtClean="0"/>
              <a:t/>
            </a:r>
            <a:br>
              <a:rPr kumimoji="1" lang="en-US" altLang="ja-JP" dirty="0" smtClean="0"/>
            </a:br>
            <a:r>
              <a:rPr lang="ja-JP" altLang="en-US" sz="2000" dirty="0" smtClean="0"/>
              <a:t>ロジスティック回帰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ロジスティック回帰分析</a:t>
            </a:r>
            <a:endParaRPr lang="en-US" altLang="ja-JP" dirty="0" smtClean="0"/>
          </a:p>
        </p:txBody>
      </p:sp>
      <p:sp>
        <p:nvSpPr>
          <p:cNvPr id="4" name="正方形/長方形 3"/>
          <p:cNvSpPr/>
          <p:nvPr/>
        </p:nvSpPr>
        <p:spPr>
          <a:xfrm>
            <a:off x="838517" y="1652337"/>
            <a:ext cx="7848283" cy="447223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income1</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glm</a:t>
            </a:r>
            <a:r>
              <a:rPr kumimoji="1" lang="en-US" altLang="ja-JP" sz="1200" dirty="0">
                <a:solidFill>
                  <a:srgbClr val="0070C0"/>
                </a:solidFill>
                <a:latin typeface="EYInterstate Light" panose="02000506000000020004" pitchFamily="2" charset="0"/>
                <a:ea typeface="ＭＳ Ｐゴシック" panose="020B0600070205080204" pitchFamily="50" charset="-128"/>
              </a:rPr>
              <a:t>(income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HouseCosts</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NumWorkers</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OwnRent</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NumBedrooms</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FamilyType</a:t>
            </a:r>
            <a:r>
              <a:rPr kumimoji="1" lang="en-US" altLang="ja-JP" sz="1200" dirty="0">
                <a:solidFill>
                  <a:srgbClr val="0070C0"/>
                </a:solidFill>
                <a:latin typeface="EYInterstate Light" panose="02000506000000020004" pitchFamily="2" charset="0"/>
                <a:ea typeface="ＭＳ Ｐゴシック" panose="020B0600070205080204" pitchFamily="50" charset="-128"/>
              </a:rPr>
              <a:t>, family = binomial(link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logit</a:t>
            </a:r>
            <a:r>
              <a:rPr kumimoji="1" lang="en-US" altLang="ja-JP" sz="1200" dirty="0">
                <a:solidFill>
                  <a:srgbClr val="0070C0"/>
                </a:solidFill>
                <a:latin typeface="EYInterstate Light" panose="02000506000000020004" pitchFamily="2" charset="0"/>
                <a:ea typeface="ＭＳ Ｐゴシック" panose="020B0600070205080204" pitchFamily="50" charset="-128"/>
              </a:rPr>
              <a:t>"), data=</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acs</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income1</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income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HouseCosts</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1200" dirty="0">
                <a:solidFill>
                  <a:schemeClr val="bg1"/>
                </a:solidFill>
                <a:latin typeface="EYInterstate Light" panose="02000506000000020004" pitchFamily="2" charset="0"/>
                <a:ea typeface="ＭＳ Ｐゴシック" panose="020B0600070205080204" pitchFamily="50" charset="-128"/>
              </a:rPr>
              <a:t>, family = 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b="1" u="sng" dirty="0" smtClean="0">
                <a:solidFill>
                  <a:schemeClr val="bg1"/>
                </a:solidFill>
                <a:latin typeface="EYInterstate Light" panose="02000506000000020004" pitchFamily="2" charset="0"/>
                <a:ea typeface="ＭＳ Ｐゴシック" panose="020B0600070205080204" pitchFamily="50" charset="-128"/>
              </a:rPr>
              <a:t>Deviance </a:t>
            </a:r>
            <a:r>
              <a:rPr kumimoji="1" lang="en-US" altLang="ja-JP" sz="1200" b="1" u="sng" dirty="0">
                <a:solidFill>
                  <a:schemeClr val="bg1"/>
                </a:solidFill>
                <a:latin typeface="EYInterstate Light" panose="02000506000000020004" pitchFamily="2" charset="0"/>
                <a:ea typeface="ＭＳ Ｐゴシック" panose="020B0600070205080204" pitchFamily="50" charset="-128"/>
              </a:rPr>
              <a:t>Residuals: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-2.8452  -0.6246  -0.4231  -0.1743   2.9503  </a:t>
            </a:r>
          </a:p>
          <a:p>
            <a:r>
              <a:rPr kumimoji="1" lang="en-US" altLang="ja-JP" sz="1200" b="1" u="sng" dirty="0" smtClean="0">
                <a:solidFill>
                  <a:schemeClr val="bg1"/>
                </a:solidFill>
                <a:latin typeface="EYInterstate Light" panose="02000506000000020004" pitchFamily="2" charset="0"/>
                <a:ea typeface="ＭＳ Ｐゴシック" panose="020B0600070205080204" pitchFamily="50" charset="-128"/>
              </a:rPr>
              <a:t>Coefficients: Estimate </a:t>
            </a:r>
            <a:r>
              <a:rPr kumimoji="1" lang="en-US" altLang="ja-JP" sz="1200" b="1" u="sng" dirty="0">
                <a:solidFill>
                  <a:schemeClr val="bg1"/>
                </a:solidFill>
                <a:latin typeface="EYInterstate Light" panose="02000506000000020004" pitchFamily="2" charset="0"/>
                <a:ea typeface="ＭＳ Ｐゴシック" panose="020B0600070205080204" pitchFamily="50" charset="-128"/>
              </a:rPr>
              <a:t>Std. Error z value </a:t>
            </a:r>
            <a:r>
              <a:rPr kumimoji="1" lang="en-US" altLang="ja-JP" sz="1200" b="1" u="sng"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b="1" u="sng" dirty="0">
                <a:solidFill>
                  <a:schemeClr val="bg1"/>
                </a:solidFill>
                <a:latin typeface="EYInterstate Light" panose="02000506000000020004" pitchFamily="2" charset="0"/>
                <a:ea typeface="ＭＳ Ｐゴシック" panose="020B0600070205080204" pitchFamily="50" charset="-128"/>
              </a:rPr>
              <a:t>(&gt;|z|)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5.738e+00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1.185e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-01 -48.421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HouseCosts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7.398e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1.724e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42.908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5.611e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2.588e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21.684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OwnRentOutright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1.772e+00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2.075e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8.541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OwnRentRented</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8.886e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1.002e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-8.872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2.339e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1.683e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13.895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FamilyTypeMale</a:t>
            </a:r>
            <a:r>
              <a:rPr kumimoji="1" lang="en-US" altLang="ja-JP" sz="1200" dirty="0">
                <a:solidFill>
                  <a:schemeClr val="bg1"/>
                </a:solidFill>
                <a:latin typeface="EYInterstate Light" panose="02000506000000020004" pitchFamily="2" charset="0"/>
                <a:ea typeface="ＭＳ Ｐゴシック" panose="020B0600070205080204" pitchFamily="50" charset="-128"/>
              </a:rPr>
              <a:t> Head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3.336e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1.472e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2.266   0.0235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FamilyTypeMarried</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1.405e+00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8.704e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16.143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Null </a:t>
            </a:r>
            <a:r>
              <a:rPr kumimoji="1" lang="en-US" altLang="ja-JP" sz="1200" dirty="0">
                <a:solidFill>
                  <a:schemeClr val="bg1"/>
                </a:solidFill>
                <a:latin typeface="EYInterstate Light" panose="02000506000000020004" pitchFamily="2" charset="0"/>
                <a:ea typeface="ＭＳ Ｐゴシック" panose="020B0600070205080204" pitchFamily="50" charset="-128"/>
              </a:rPr>
              <a:t>deviance: 22808  on 22744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deviance: 18073  on 22737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AIC: 18089</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Number </a:t>
            </a:r>
            <a:r>
              <a:rPr kumimoji="1" lang="en-US" altLang="ja-JP" sz="1200" dirty="0">
                <a:solidFill>
                  <a:schemeClr val="bg1"/>
                </a:solidFill>
                <a:latin typeface="EYInterstate Light" panose="02000506000000020004" pitchFamily="2" charset="0"/>
                <a:ea typeface="ＭＳ Ｐゴシック" panose="020B0600070205080204" pitchFamily="50" charset="-128"/>
              </a:rPr>
              <a:t>of Fisher Scoring iterations: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6</a:t>
            </a:r>
          </a:p>
        </p:txBody>
      </p:sp>
    </p:spTree>
    <p:extLst>
      <p:ext uri="{BB962C8B-B14F-4D97-AF65-F5344CB8AC3E}">
        <p14:creationId xmlns:p14="http://schemas.microsoft.com/office/powerpoint/2010/main" val="36093325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17.1</a:t>
            </a:r>
            <a:r>
              <a:rPr kumimoji="1" lang="ja-JP" altLang="en-US" dirty="0" smtClean="0"/>
              <a:t>　一般化線形モデル</a:t>
            </a:r>
            <a:r>
              <a:rPr kumimoji="1" lang="en-US" altLang="ja-JP" dirty="0" smtClean="0"/>
              <a:t/>
            </a:r>
            <a:br>
              <a:rPr kumimoji="1" lang="en-US" altLang="ja-JP" dirty="0" smtClean="0"/>
            </a:br>
            <a:r>
              <a:rPr lang="ja-JP" altLang="en-US" sz="2000" dirty="0" smtClean="0"/>
              <a:t>ロジスティック回帰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ロジスティック回帰分析</a:t>
            </a:r>
            <a:endParaRPr lang="en-US" altLang="ja-JP" dirty="0" smtClean="0"/>
          </a:p>
        </p:txBody>
      </p:sp>
      <p:sp>
        <p:nvSpPr>
          <p:cNvPr id="4" name="正方形/長方形 3"/>
          <p:cNvSpPr/>
          <p:nvPr/>
        </p:nvSpPr>
        <p:spPr>
          <a:xfrm>
            <a:off x="838517" y="1652337"/>
            <a:ext cx="7848283" cy="447223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coefplot</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income1</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lm</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の分析結果と似ており、推定係数、標準誤差、</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値は、全ての係数にあり、逸脱値と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AIC</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が正しさの</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尺度として表示されている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一般的には変数を追加し、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だけ</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逸脱度が望ましい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というルールがあり、そうでなければモデルの中で</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有用な変数ではない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ロジスティック回帰の係数を解釈するには逆ロジット</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変換を行う必要がある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nl-NL" altLang="ja-JP" sz="1200" dirty="0">
                <a:solidFill>
                  <a:srgbClr val="0070C0"/>
                </a:solidFill>
                <a:latin typeface="EYInterstate Light" panose="02000506000000020004" pitchFamily="2" charset="0"/>
                <a:ea typeface="ＭＳ Ｐゴシック" panose="020B0600070205080204" pitchFamily="50" charset="-128"/>
              </a:rPr>
              <a:t>invlogit &lt;- function (x</a:t>
            </a:r>
            <a:r>
              <a:rPr kumimoji="1" lang="nl-NL" altLang="ja-JP" sz="1200" dirty="0" smtClean="0">
                <a:solidFill>
                  <a:srgbClr val="0070C0"/>
                </a:solidFill>
                <a:latin typeface="EYInterstate Light" panose="02000506000000020004" pitchFamily="2" charset="0"/>
                <a:ea typeface="ＭＳ Ｐゴシック" panose="020B0600070205080204" pitchFamily="50" charset="-128"/>
              </a:rPr>
              <a:t>) {1</a:t>
            </a:r>
            <a:r>
              <a:rPr kumimoji="1" lang="nl-NL" altLang="ja-JP" sz="1200" dirty="0">
                <a:solidFill>
                  <a:srgbClr val="0070C0"/>
                </a:solidFill>
                <a:latin typeface="EYInterstate Light" panose="02000506000000020004" pitchFamily="2" charset="0"/>
                <a:ea typeface="ＭＳ Ｐゴシック" panose="020B0600070205080204" pitchFamily="50" charset="-128"/>
              </a:rPr>
              <a:t>/(1+exp(-x</a:t>
            </a:r>
            <a:r>
              <a:rPr kumimoji="1" lang="nl-NL" altLang="ja-JP" sz="1200" dirty="0" smtClean="0">
                <a:solidFill>
                  <a:srgbClr val="0070C0"/>
                </a:solidFill>
                <a:latin typeface="EYInterstate Light" panose="02000506000000020004" pitchFamily="2" charset="0"/>
                <a:ea typeface="ＭＳ Ｐゴシック" panose="020B0600070205080204" pitchFamily="50" charset="-128"/>
              </a:rPr>
              <a:t>)) }</a:t>
            </a:r>
            <a:endParaRPr kumimoji="1" lang="nl-NL"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invlogit</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income1$coefficients</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HouseCosts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OwnRentOutright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0.003211572         0.500184950         0.636702036         0.854753527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OwnRentRented</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FamilyTypeMale</a:t>
            </a:r>
            <a:r>
              <a:rPr kumimoji="1" lang="en-US" altLang="ja-JP" sz="1200" dirty="0">
                <a:solidFill>
                  <a:schemeClr val="bg1"/>
                </a:solidFill>
                <a:latin typeface="EYInterstate Light" panose="02000506000000020004" pitchFamily="2" charset="0"/>
                <a:ea typeface="ＭＳ Ｐゴシック" panose="020B0600070205080204" pitchFamily="50" charset="-128"/>
              </a:rPr>
              <a:t> Head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FamilyTypeMarried</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0.291408659         0.558200010         0.582624773         0.802983719 </a:t>
            </a:r>
          </a:p>
        </p:txBody>
      </p:sp>
      <p:pic>
        <p:nvPicPr>
          <p:cNvPr id="6" name="図 5"/>
          <p:cNvPicPr>
            <a:picLocks noChangeAspect="1"/>
          </p:cNvPicPr>
          <p:nvPr/>
        </p:nvPicPr>
        <p:blipFill>
          <a:blip r:embed="rId2"/>
          <a:stretch>
            <a:fillRect/>
          </a:stretch>
        </p:blipFill>
        <p:spPr>
          <a:xfrm>
            <a:off x="4347412" y="1680411"/>
            <a:ext cx="4211052" cy="2709598"/>
          </a:xfrm>
          <a:prstGeom prst="rect">
            <a:avLst/>
          </a:prstGeom>
        </p:spPr>
      </p:pic>
    </p:spTree>
    <p:extLst>
      <p:ext uri="{BB962C8B-B14F-4D97-AF65-F5344CB8AC3E}">
        <p14:creationId xmlns:p14="http://schemas.microsoft.com/office/powerpoint/2010/main" val="4226915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17.2</a:t>
            </a:r>
            <a:r>
              <a:rPr kumimoji="1" lang="ja-JP" altLang="en-US" dirty="0" smtClean="0"/>
              <a:t>　一般化線形モデル</a:t>
            </a:r>
            <a:r>
              <a:rPr kumimoji="1" lang="en-US" altLang="ja-JP" dirty="0" smtClean="0"/>
              <a:t/>
            </a:r>
            <a:br>
              <a:rPr kumimoji="1" lang="en-US" altLang="ja-JP" dirty="0" smtClean="0"/>
            </a:br>
            <a:r>
              <a:rPr lang="ja-JP" altLang="en-US" sz="2000" dirty="0" smtClean="0"/>
              <a:t>ポアソン回帰</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457200" y="1152884"/>
            <a:ext cx="8229600" cy="4698977"/>
          </a:xfrm>
        </p:spPr>
        <p:txBody>
          <a:bodyPr/>
          <a:lstStyle/>
          <a:p>
            <a:r>
              <a:rPr lang="ja-JP" altLang="en-US" dirty="0"/>
              <a:t>ポアソン</a:t>
            </a:r>
            <a:r>
              <a:rPr lang="ja-JP" altLang="en-US" dirty="0" smtClean="0"/>
              <a:t>回帰</a:t>
            </a:r>
            <a:endParaRPr lang="en-US" altLang="ja-JP" dirty="0" smtClean="0"/>
          </a:p>
          <a:p>
            <a:pPr lvl="1"/>
            <a:r>
              <a:rPr lang="en-US" altLang="ja-JP" dirty="0" smtClean="0"/>
              <a:t>ACS</a:t>
            </a:r>
            <a:r>
              <a:rPr lang="ja-JP" altLang="en-US" dirty="0" smtClean="0"/>
              <a:t>データの</a:t>
            </a:r>
            <a:r>
              <a:rPr lang="en-US" altLang="ja-JP" dirty="0" err="1" smtClean="0"/>
              <a:t>NumChildren</a:t>
            </a:r>
            <a:r>
              <a:rPr lang="ja-JP" altLang="en-US" dirty="0" smtClean="0"/>
              <a:t>を目的変数とする</a:t>
            </a:r>
            <a:endParaRPr lang="en-US" altLang="ja-JP" dirty="0" smtClean="0"/>
          </a:p>
          <a:p>
            <a:pPr lvl="1"/>
            <a:r>
              <a:rPr lang="ja-JP" altLang="en-US" dirty="0" smtClean="0"/>
              <a:t>ポアソン分布： </a:t>
            </a:r>
            <a:r>
              <a:rPr lang="en-US" altLang="ja-JP" dirty="0" err="1" smtClean="0"/>
              <a:t>y</a:t>
            </a:r>
            <a:r>
              <a:rPr lang="en-US" altLang="ja-JP" baseline="-25000" dirty="0" err="1" smtClean="0"/>
              <a:t>i</a:t>
            </a:r>
            <a:r>
              <a:rPr lang="en-US" altLang="ja-JP" dirty="0" smtClean="0"/>
              <a:t> ~ </a:t>
            </a:r>
            <a:r>
              <a:rPr lang="en-US" altLang="ja-JP" dirty="0" err="1" smtClean="0"/>
              <a:t>pois</a:t>
            </a:r>
            <a:r>
              <a:rPr lang="en-US" altLang="ja-JP" dirty="0" smtClean="0"/>
              <a:t> (</a:t>
            </a:r>
            <a:r>
              <a:rPr lang="en-US" altLang="ja-JP" dirty="0" err="1" smtClean="0"/>
              <a:t>θ</a:t>
            </a:r>
            <a:r>
              <a:rPr lang="en-US" altLang="ja-JP" baseline="-25000" dirty="0" err="1" smtClean="0"/>
              <a:t>i</a:t>
            </a:r>
            <a:r>
              <a:rPr lang="en-US" altLang="ja-JP" baseline="-25000" dirty="0" smtClean="0"/>
              <a:t> </a:t>
            </a:r>
            <a:r>
              <a:rPr lang="en-US" altLang="ja-JP" dirty="0" smtClean="0"/>
              <a:t>), where </a:t>
            </a:r>
            <a:r>
              <a:rPr lang="en-US" altLang="ja-JP" dirty="0" err="1" smtClean="0"/>
              <a:t>θ</a:t>
            </a:r>
            <a:r>
              <a:rPr lang="en-US" altLang="ja-JP" baseline="-25000" dirty="0" err="1" smtClean="0"/>
              <a:t>i</a:t>
            </a:r>
            <a:r>
              <a:rPr lang="en-US" altLang="ja-JP" dirty="0" smtClean="0"/>
              <a:t> = </a:t>
            </a:r>
            <a:r>
              <a:rPr lang="en-US" altLang="ja-JP" dirty="0" err="1" smtClean="0"/>
              <a:t>e</a:t>
            </a:r>
            <a:r>
              <a:rPr lang="en-US" altLang="ja-JP" baseline="30000" dirty="0" err="1" smtClean="0"/>
              <a:t>xi</a:t>
            </a:r>
            <a:r>
              <a:rPr lang="en-US" altLang="ja-JP" baseline="30000" dirty="0" smtClean="0"/>
              <a:t>β </a:t>
            </a:r>
            <a:endParaRPr lang="en-US" altLang="ja-JP" dirty="0" smtClean="0"/>
          </a:p>
        </p:txBody>
      </p:sp>
      <p:sp>
        <p:nvSpPr>
          <p:cNvPr id="4" name="正方形/長方形 3"/>
          <p:cNvSpPr/>
          <p:nvPr/>
        </p:nvSpPr>
        <p:spPr>
          <a:xfrm>
            <a:off x="838517" y="2037345"/>
            <a:ext cx="7848283" cy="42190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i="1" dirty="0" smtClean="0">
                <a:solidFill>
                  <a:srgbClr val="2C973E"/>
                </a:solidFill>
                <a:latin typeface="EYInterstate Light" panose="02000506000000020004" pitchFamily="2" charset="0"/>
                <a:ea typeface="ＭＳ Ｐゴシック" panose="020B0600070205080204" pitchFamily="50" charset="-128"/>
              </a:rPr>
              <a:t># histogram chart</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geom_histogram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binwidth</a:t>
            </a:r>
            <a:r>
              <a:rPr kumimoji="1" lang="en-US" altLang="ja-JP" sz="1200" dirty="0">
                <a:solidFill>
                  <a:schemeClr val="bg1"/>
                </a:solidFill>
                <a:latin typeface="EYInterstate Light" panose="02000506000000020004" pitchFamily="2" charset="0"/>
                <a:ea typeface="ＭＳ Ｐゴシック" panose="020B0600070205080204" pitchFamily="50" charset="-128"/>
              </a:rPr>
              <a:t> = 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完全なポアソン分布になっていないが、良いモデルに近づける</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ことが可能</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i="1" dirty="0" smtClean="0">
                <a:solidFill>
                  <a:srgbClr val="2C973E"/>
                </a:solidFill>
                <a:latin typeface="EYInterstate Light" panose="02000506000000020004" pitchFamily="2" charset="0"/>
                <a:ea typeface="ＭＳ Ｐゴシック" panose="020B0600070205080204" pitchFamily="50" charset="-128"/>
              </a:rPr>
              <a:t># Poisson Regression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family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poisson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"log</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summary(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Call: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glm</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family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poisson</a:t>
            </a:r>
            <a:r>
              <a:rPr kumimoji="1" lang="en-US" altLang="ja-JP" sz="1000" dirty="0">
                <a:solidFill>
                  <a:schemeClr val="bg1"/>
                </a:solidFill>
                <a:latin typeface="EYInterstate Light" panose="02000506000000020004" pitchFamily="2" charset="0"/>
                <a:ea typeface="ＭＳ Ｐゴシック" panose="020B0600070205080204" pitchFamily="50" charset="-128"/>
              </a:rPr>
              <a:t>(link = "log"), data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Deviance Residuals: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Min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0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0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-1.9950  -1.3235  -1.2045   0.9464   6.3781  </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Coefficients: Estimate </a:t>
            </a:r>
            <a:r>
              <a:rPr kumimoji="1" lang="en-US" altLang="ja-JP" sz="1000" dirty="0">
                <a:solidFill>
                  <a:schemeClr val="bg1"/>
                </a:solidFill>
                <a:latin typeface="EYInterstate Light" panose="02000506000000020004" pitchFamily="2" charset="0"/>
                <a:ea typeface="ＭＳ Ｐゴシック" panose="020B0600070205080204" pitchFamily="50" charset="-128"/>
              </a:rPr>
              <a:t>Std. Error z value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000" dirty="0">
                <a:solidFill>
                  <a:schemeClr val="bg1"/>
                </a:solidFill>
                <a:latin typeface="EYInterstate Light" panose="02000506000000020004" pitchFamily="2" charset="0"/>
                <a:ea typeface="ＭＳ Ｐゴシック" panose="020B0600070205080204" pitchFamily="50" charset="-128"/>
              </a:rPr>
              <a:t>(&gt;|z|)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3.257e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2.103e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-02 -15.491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5.420e</a:t>
            </a:r>
            <a:r>
              <a:rPr kumimoji="1" lang="en-US" altLang="ja-JP" sz="1000" dirty="0">
                <a:solidFill>
                  <a:schemeClr val="bg1"/>
                </a:solidFill>
                <a:latin typeface="EYInterstate Light" panose="02000506000000020004" pitchFamily="2" charset="0"/>
                <a:ea typeface="ＭＳ Ｐゴシック" panose="020B0600070205080204" pitchFamily="50" charset="-128"/>
              </a:rPr>
              <a:t>-07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6.572e</a:t>
            </a:r>
            <a:r>
              <a:rPr kumimoji="1" lang="en-US" altLang="ja-JP" sz="1000" dirty="0">
                <a:solidFill>
                  <a:schemeClr val="bg1"/>
                </a:solidFill>
                <a:latin typeface="EYInterstate Light" panose="02000506000000020004" pitchFamily="2" charset="0"/>
                <a:ea typeface="ＭＳ Ｐゴシック" panose="020B0600070205080204" pitchFamily="50" charset="-128"/>
              </a:rPr>
              <a:t>-08   8.247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FamilyTypeMale</a:t>
            </a:r>
            <a:r>
              <a:rPr kumimoji="1" lang="en-US" altLang="ja-JP" sz="1000" dirty="0">
                <a:solidFill>
                  <a:schemeClr val="bg1"/>
                </a:solidFill>
                <a:latin typeface="EYInterstate Light" panose="02000506000000020004" pitchFamily="2" charset="0"/>
                <a:ea typeface="ＭＳ Ｐゴシック" panose="020B0600070205080204" pitchFamily="50" charset="-128"/>
              </a:rPr>
              <a:t> Head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6.298e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3.847e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-1.637    0.102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FamilyTypeMarried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1.440e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2.147e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-02   6.707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1.98e</a:t>
            </a:r>
            <a:r>
              <a:rPr kumimoji="1" lang="en-US" altLang="ja-JP" sz="1000" dirty="0">
                <a:solidFill>
                  <a:schemeClr val="bg1"/>
                </a:solidFill>
                <a:latin typeface="EYInterstate Light" panose="02000506000000020004" pitchFamily="2" charset="0"/>
                <a:ea typeface="ＭＳ Ｐゴシック" panose="020B0600070205080204" pitchFamily="50" charset="-128"/>
              </a:rPr>
              <a:t>-11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OwnRentOutright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1.974e+00</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2.292e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-8.611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OwnRentRented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4.086e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2.067e</a:t>
            </a:r>
            <a:r>
              <a:rPr kumimoji="1" lang="en-US" altLang="ja-JP" sz="1000" dirty="0">
                <a:solidFill>
                  <a:schemeClr val="bg1"/>
                </a:solidFill>
                <a:latin typeface="EYInterstate Light" panose="02000506000000020004" pitchFamily="2" charset="0"/>
                <a:ea typeface="ＭＳ Ｐゴシック" panose="020B0600070205080204" pitchFamily="50" charset="-128"/>
              </a:rPr>
              <a:t>-02  19.773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Signif</a:t>
            </a:r>
            <a:r>
              <a:rPr kumimoji="1" lang="en-US" altLang="ja-JP" sz="1000" dirty="0">
                <a:solidFill>
                  <a:schemeClr val="bg1"/>
                </a:solidFill>
                <a:latin typeface="EYInterstate Light" panose="02000506000000020004" pitchFamily="2" charset="0"/>
                <a:ea typeface="ＭＳ Ｐゴシック" panose="020B0600070205080204" pitchFamily="50" charset="-128"/>
              </a:rPr>
              <a:t>. codes:  0 ‘***’ 0.001 ‘**’ 0.01 ‘*’ 0.05 ‘.’ 0.1 ‘ ’ 1</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000" dirty="0">
                <a:solidFill>
                  <a:schemeClr val="bg1"/>
                </a:solidFill>
                <a:latin typeface="EYInterstate Light" panose="02000506000000020004" pitchFamily="2" charset="0"/>
                <a:ea typeface="ＭＳ Ｐゴシック" panose="020B0600070205080204" pitchFamily="50" charset="-128"/>
              </a:rPr>
              <a:t>Dispersion parameter for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poisson</a:t>
            </a:r>
            <a:r>
              <a:rPr kumimoji="1" lang="en-US" altLang="ja-JP" sz="1000" dirty="0">
                <a:solidFill>
                  <a:schemeClr val="bg1"/>
                </a:solidFill>
                <a:latin typeface="EYInterstate Light" panose="02000506000000020004" pitchFamily="2" charset="0"/>
                <a:ea typeface="ＭＳ Ｐゴシック" panose="020B0600070205080204" pitchFamily="50" charset="-128"/>
              </a:rPr>
              <a:t> family taken to be 1)</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200056" y="2390269"/>
            <a:ext cx="3438618" cy="2212577"/>
          </a:xfrm>
          <a:prstGeom prst="rect">
            <a:avLst/>
          </a:prstGeom>
        </p:spPr>
      </p:pic>
      <p:sp>
        <p:nvSpPr>
          <p:cNvPr id="8" name="正方形/長方形 7"/>
          <p:cNvSpPr/>
          <p:nvPr/>
        </p:nvSpPr>
        <p:spPr>
          <a:xfrm>
            <a:off x="4932948" y="4927082"/>
            <a:ext cx="3424989" cy="1015663"/>
          </a:xfrm>
          <a:prstGeom prst="rect">
            <a:avLst/>
          </a:prstGeom>
          <a:ln>
            <a:solidFill>
              <a:schemeClr val="accent1"/>
            </a:solidFill>
          </a:ln>
        </p:spPr>
        <p:txBody>
          <a:bodyPr wrap="square">
            <a:spAutoFit/>
          </a:bodyPr>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Null deviance: 35240  on 22744  degrees of freedom</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Residual deviance: 34643  on 22739  degrees of freedom</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AIC: 61370</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Number of Fisher Scoring iterations: 5</a:t>
            </a:r>
          </a:p>
        </p:txBody>
      </p:sp>
    </p:spTree>
    <p:extLst>
      <p:ext uri="{BB962C8B-B14F-4D97-AF65-F5344CB8AC3E}">
        <p14:creationId xmlns:p14="http://schemas.microsoft.com/office/powerpoint/2010/main" val="4197811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１４章：確率分布</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12/18/2017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44728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17.2</a:t>
            </a:r>
            <a:r>
              <a:rPr lang="ja-JP" altLang="en-US" dirty="0"/>
              <a:t>　一般化線形モデル</a:t>
            </a:r>
            <a:r>
              <a:rPr lang="en-US" altLang="ja-JP" dirty="0"/>
              <a:t/>
            </a:r>
            <a:br>
              <a:rPr lang="en-US" altLang="ja-JP" dirty="0"/>
            </a:br>
            <a:r>
              <a:rPr lang="ja-JP" altLang="en-US" sz="2000" dirty="0"/>
              <a:t>ポアソン回帰</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分析結果は、ロジスティック回帰と類似</a:t>
            </a:r>
            <a:endParaRPr kumimoji="1" lang="en-US" altLang="ja-JP" dirty="0" smtClean="0"/>
          </a:p>
          <a:p>
            <a:r>
              <a:rPr kumimoji="1" lang="ja-JP" altLang="en-US" dirty="0" smtClean="0"/>
              <a:t>ポアソン回帰の懸念点は、過分散であり、平均と分散がお同じになるべきポアソン分布で理論化されるよりも大きい変動がみられる</a:t>
            </a:r>
            <a:r>
              <a:rPr lang="ja-JP" altLang="en-US" dirty="0" smtClean="0"/>
              <a:t>場合</a:t>
            </a:r>
            <a:endParaRPr lang="en-US" altLang="ja-JP" dirty="0" smtClean="0"/>
          </a:p>
          <a:p>
            <a:pPr lvl="1"/>
            <a:r>
              <a:rPr kumimoji="1" lang="en-US" altLang="ja-JP" dirty="0" smtClean="0"/>
              <a:t>OD = 1 / n –p * Σ </a:t>
            </a:r>
            <a:r>
              <a:rPr kumimoji="1" lang="en-US" altLang="ja-JP" dirty="0" err="1" smtClean="0"/>
              <a:t>z</a:t>
            </a:r>
            <a:r>
              <a:rPr kumimoji="1" lang="en-US" altLang="ja-JP" baseline="-25000" dirty="0" err="1" smtClean="0"/>
              <a:t>i</a:t>
            </a:r>
            <a:r>
              <a:rPr kumimoji="1" lang="en-US" altLang="ja-JP" baseline="30000" dirty="0" err="1" smtClean="0"/>
              <a:t>2</a:t>
            </a:r>
            <a:endParaRPr kumimoji="1" lang="en-US" altLang="ja-JP" baseline="30000" dirty="0" smtClean="0"/>
          </a:p>
          <a:p>
            <a:pPr lvl="1"/>
            <a:r>
              <a:rPr lang="en-US" altLang="ja-JP" dirty="0" smtClean="0"/>
              <a:t>, where </a:t>
            </a:r>
            <a:r>
              <a:rPr lang="en-US" altLang="ja-JP" dirty="0" err="1" smtClean="0"/>
              <a:t>z</a:t>
            </a:r>
            <a:r>
              <a:rPr lang="en-US" altLang="ja-JP" baseline="-25000" dirty="0" err="1" smtClean="0"/>
              <a:t>i</a:t>
            </a:r>
            <a:r>
              <a:rPr lang="en-US" altLang="ja-JP" dirty="0" smtClean="0"/>
              <a:t> = (</a:t>
            </a:r>
            <a:r>
              <a:rPr lang="en-US" altLang="ja-JP" dirty="0" err="1" smtClean="0"/>
              <a:t>y</a:t>
            </a:r>
            <a:r>
              <a:rPr lang="en-US" altLang="ja-JP" baseline="-25000" dirty="0" err="1" smtClean="0"/>
              <a:t>i</a:t>
            </a:r>
            <a:r>
              <a:rPr lang="en-US" altLang="ja-JP" dirty="0" smtClean="0"/>
              <a:t> – </a:t>
            </a:r>
            <a:r>
              <a:rPr lang="en-US" altLang="ja-JP" dirty="0" err="1" smtClean="0"/>
              <a:t>y</a:t>
            </a:r>
            <a:r>
              <a:rPr lang="en-US" altLang="ja-JP" baseline="30000" dirty="0" err="1" smtClean="0"/>
              <a:t>^</a:t>
            </a:r>
            <a:r>
              <a:rPr lang="en-US" altLang="ja-JP" baseline="-25000" dirty="0" err="1" smtClean="0"/>
              <a:t>i</a:t>
            </a:r>
            <a:r>
              <a:rPr lang="en-US" altLang="ja-JP" dirty="0" smtClean="0"/>
              <a:t>)/ </a:t>
            </a:r>
            <a:r>
              <a:rPr lang="en-US" altLang="ja-JP" dirty="0" err="1" smtClean="0"/>
              <a:t>sd</a:t>
            </a:r>
            <a:r>
              <a:rPr lang="en-US" altLang="ja-JP" dirty="0" smtClean="0"/>
              <a:t> (</a:t>
            </a:r>
            <a:r>
              <a:rPr lang="en-US" altLang="ja-JP" dirty="0" err="1" smtClean="0"/>
              <a:t>y</a:t>
            </a:r>
            <a:r>
              <a:rPr lang="en-US" altLang="ja-JP" baseline="30000" dirty="0" err="1" smtClean="0"/>
              <a:t>^</a:t>
            </a:r>
            <a:r>
              <a:rPr lang="en-US" altLang="ja-JP" baseline="-25000" dirty="0" err="1" smtClean="0"/>
              <a:t>i</a:t>
            </a:r>
            <a:r>
              <a:rPr lang="en-US" altLang="ja-JP" dirty="0" smtClean="0"/>
              <a:t>) = (</a:t>
            </a:r>
            <a:r>
              <a:rPr lang="en-US" altLang="ja-JP" dirty="0" err="1" smtClean="0"/>
              <a:t>y</a:t>
            </a:r>
            <a:r>
              <a:rPr lang="en-US" altLang="ja-JP" baseline="-25000" dirty="0" err="1" smtClean="0"/>
              <a:t>i</a:t>
            </a:r>
            <a:r>
              <a:rPr lang="en-US" altLang="ja-JP" dirty="0" smtClean="0"/>
              <a:t> – </a:t>
            </a:r>
            <a:r>
              <a:rPr lang="en-US" altLang="ja-JP" dirty="0" err="1" smtClean="0"/>
              <a:t>u</a:t>
            </a:r>
            <a:r>
              <a:rPr lang="en-US" altLang="ja-JP" baseline="-25000" dirty="0" err="1" smtClean="0"/>
              <a:t>i</a:t>
            </a:r>
            <a:r>
              <a:rPr lang="en-US" altLang="ja-JP" dirty="0" err="1" smtClean="0"/>
              <a:t>θ</a:t>
            </a:r>
            <a:r>
              <a:rPr lang="en-US" altLang="ja-JP" baseline="30000" dirty="0" err="1" smtClean="0"/>
              <a:t>^</a:t>
            </a:r>
            <a:r>
              <a:rPr lang="en-US" altLang="ja-JP" baseline="-25000" dirty="0" err="1" smtClean="0"/>
              <a:t>i</a:t>
            </a:r>
            <a:r>
              <a:rPr lang="en-US" altLang="ja-JP" dirty="0" smtClean="0"/>
              <a:t> ) / </a:t>
            </a:r>
            <a:r>
              <a:rPr lang="ja-JP" altLang="en-US" dirty="0" smtClean="0"/>
              <a:t>√</a:t>
            </a:r>
            <a:r>
              <a:rPr lang="en-US" altLang="ja-JP" dirty="0" err="1" smtClean="0"/>
              <a:t>u</a:t>
            </a:r>
            <a:r>
              <a:rPr lang="en-US" altLang="ja-JP" baseline="-25000" dirty="0" err="1" smtClean="0"/>
              <a:t>i</a:t>
            </a:r>
            <a:r>
              <a:rPr lang="en-US" altLang="ja-JP" dirty="0" err="1" smtClean="0"/>
              <a:t>θ</a:t>
            </a:r>
            <a:r>
              <a:rPr lang="en-US" altLang="ja-JP" baseline="30000" dirty="0" err="1" smtClean="0"/>
              <a:t>^</a:t>
            </a:r>
            <a:r>
              <a:rPr lang="en-US" altLang="ja-JP" baseline="-25000" dirty="0" err="1" smtClean="0"/>
              <a:t>I</a:t>
            </a:r>
            <a:endParaRPr lang="en-US" altLang="ja-JP" baseline="-25000" dirty="0" smtClean="0"/>
          </a:p>
          <a:p>
            <a:pPr lvl="1"/>
            <a:r>
              <a:rPr kumimoji="1" lang="ja-JP" altLang="en-US" dirty="0" smtClean="0"/>
              <a:t>上記はスチューデント化残差</a:t>
            </a:r>
            <a:endParaRPr kumimoji="1" lang="en-US" altLang="ja-JP" dirty="0" smtClean="0"/>
          </a:p>
          <a:p>
            <a:endParaRPr lang="en-US" altLang="ja-JP" dirty="0"/>
          </a:p>
        </p:txBody>
      </p:sp>
      <p:pic>
        <p:nvPicPr>
          <p:cNvPr id="4" name="図 3"/>
          <p:cNvPicPr>
            <a:picLocks noChangeAspect="1"/>
          </p:cNvPicPr>
          <p:nvPr/>
        </p:nvPicPr>
        <p:blipFill>
          <a:blip r:embed="rId2"/>
          <a:stretch>
            <a:fillRect/>
          </a:stretch>
        </p:blipFill>
        <p:spPr>
          <a:xfrm>
            <a:off x="5154991" y="2045783"/>
            <a:ext cx="3427425" cy="2205375"/>
          </a:xfrm>
          <a:prstGeom prst="rect">
            <a:avLst/>
          </a:prstGeom>
        </p:spPr>
      </p:pic>
      <p:sp>
        <p:nvSpPr>
          <p:cNvPr id="5" name="正方形/長方形 4"/>
          <p:cNvSpPr/>
          <p:nvPr/>
        </p:nvSpPr>
        <p:spPr>
          <a:xfrm>
            <a:off x="838517" y="3209024"/>
            <a:ext cx="3733483" cy="291555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 residual standardization </a:t>
            </a:r>
            <a:r>
              <a:rPr kumimoji="1" lang="ja-JP" altLang="en-US" sz="1200" dirty="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残差の標準化</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z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Children1$fitted.values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Children1$fitted.values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over-variance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factor</a:t>
            </a:r>
            <a:r>
              <a:rPr kumimoji="1" lang="ja-JP" altLang="en-US" sz="1200" dirty="0">
                <a:solidFill>
                  <a:schemeClr val="bg1"/>
                </a:solidFill>
                <a:latin typeface="EYInterstate Light" panose="02000506000000020004" pitchFamily="2" charset="0"/>
                <a:ea typeface="ＭＳ Ｐゴシック" panose="020B0600070205080204" pitchFamily="50" charset="-128"/>
              </a:rPr>
              <a:t>過</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分散ファクター</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sum(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z^2</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Children1$df.residual</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1.469747</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over-variance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p-value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過分散</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pchisq</a:t>
            </a:r>
            <a:r>
              <a:rPr kumimoji="1" lang="en-US" altLang="ja-JP" sz="1200" dirty="0">
                <a:solidFill>
                  <a:schemeClr val="bg1"/>
                </a:solidFill>
                <a:latin typeface="EYInterstate Light" panose="02000506000000020004" pitchFamily="2" charset="0"/>
                <a:ea typeface="ＭＳ Ｐゴシック" panose="020B0600070205080204" pitchFamily="50" charset="-128"/>
              </a:rPr>
              <a:t>(sum(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z^2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Children1$df.residual</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過分散割合が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より大きいとき、過分散を示しており、過分散割合が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よりも小さく、</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の場合、過分散は統計的に有意</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1426934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17.2</a:t>
            </a:r>
            <a:r>
              <a:rPr lang="ja-JP" altLang="en-US" dirty="0"/>
              <a:t>　一般化線形モデル</a:t>
            </a:r>
            <a:r>
              <a:rPr lang="en-US" altLang="ja-JP" dirty="0"/>
              <a:t/>
            </a:r>
            <a:br>
              <a:rPr lang="en-US" altLang="ja-JP" dirty="0"/>
            </a:br>
            <a:r>
              <a:rPr lang="ja-JP" altLang="en-US" sz="2000" dirty="0"/>
              <a:t>ポアソン回帰</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負の二項分布を利用する</a:t>
            </a:r>
            <a:r>
              <a:rPr lang="en-US" altLang="ja-JP" dirty="0" smtClean="0"/>
              <a:t>Quasi-</a:t>
            </a:r>
            <a:r>
              <a:rPr lang="en-US" altLang="ja-JP" dirty="0" err="1" smtClean="0"/>
              <a:t>poisson</a:t>
            </a:r>
            <a:r>
              <a:rPr lang="ja-JP" altLang="en-US" dirty="0" smtClean="0"/>
              <a:t>ファミリを使って、過分散に対して再モデル化</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smtClean="0"/>
              <a:t>17.3 </a:t>
            </a:r>
            <a:r>
              <a:rPr lang="ja-JP" altLang="en-US" dirty="0" smtClean="0"/>
              <a:t>その他の一般化線形モデル</a:t>
            </a:r>
            <a:endParaRPr lang="en-US" altLang="ja-JP" dirty="0" smtClean="0"/>
          </a:p>
          <a:p>
            <a:pPr lvl="1"/>
            <a:r>
              <a:rPr lang="ja-JP" altLang="en-US" dirty="0" smtClean="0"/>
              <a:t>その他の一般化線形モデルの</a:t>
            </a:r>
            <a:r>
              <a:rPr lang="en-US" altLang="ja-JP" dirty="0" err="1" smtClean="0"/>
              <a:t>glm</a:t>
            </a:r>
            <a:r>
              <a:rPr lang="ja-JP" altLang="en-US" dirty="0" smtClean="0"/>
              <a:t>関数は、ガンマ（</a:t>
            </a:r>
            <a:r>
              <a:rPr lang="en-US" altLang="ja-JP" dirty="0" smtClean="0"/>
              <a:t>Gamma</a:t>
            </a:r>
            <a:r>
              <a:rPr lang="ja-JP" altLang="en-US" dirty="0" smtClean="0"/>
              <a:t>）、逆ガウス（</a:t>
            </a:r>
            <a:r>
              <a:rPr lang="en-US" altLang="ja-JP" dirty="0" smtClean="0"/>
              <a:t>inverse Gaussian</a:t>
            </a:r>
            <a:r>
              <a:rPr lang="ja-JP" altLang="en-US" dirty="0" smtClean="0"/>
              <a:t>）、疑似ニ項分布（</a:t>
            </a:r>
            <a:r>
              <a:rPr lang="en-US" altLang="ja-JP" dirty="0" smtClean="0"/>
              <a:t>Quasi-binomial</a:t>
            </a:r>
            <a:r>
              <a:rPr lang="ja-JP" altLang="en-US" dirty="0" smtClean="0"/>
              <a:t>）をサポートしており、以下のような異なるリンク関数も提供</a:t>
            </a:r>
            <a:endParaRPr lang="en-US" altLang="ja-JP" dirty="0" smtClean="0"/>
          </a:p>
          <a:p>
            <a:pPr lvl="2"/>
            <a:r>
              <a:rPr lang="en-US" altLang="ja-JP" dirty="0" smtClean="0"/>
              <a:t>Binomial</a:t>
            </a:r>
            <a:r>
              <a:rPr lang="ja-JP" altLang="en-US" dirty="0" smtClean="0"/>
              <a:t>の</a:t>
            </a:r>
            <a:r>
              <a:rPr lang="en-US" altLang="ja-JP" dirty="0" err="1" smtClean="0"/>
              <a:t>logit</a:t>
            </a:r>
            <a:r>
              <a:rPr lang="ja-JP" altLang="en-US" dirty="0" err="1" smtClean="0"/>
              <a:t>、</a:t>
            </a:r>
            <a:r>
              <a:rPr lang="en-US" altLang="ja-JP" dirty="0" err="1" smtClean="0"/>
              <a:t>Probit</a:t>
            </a:r>
            <a:r>
              <a:rPr lang="ja-JP" altLang="en-US" dirty="0" err="1" smtClean="0"/>
              <a:t>、</a:t>
            </a:r>
            <a:r>
              <a:rPr lang="en-US" altLang="ja-JP" dirty="0" err="1" smtClean="0"/>
              <a:t>Caushit</a:t>
            </a:r>
            <a:r>
              <a:rPr lang="ja-JP" altLang="en-US" dirty="0" err="1" smtClean="0"/>
              <a:t>、</a:t>
            </a:r>
            <a:r>
              <a:rPr lang="en-US" altLang="ja-JP" dirty="0" err="1" smtClean="0"/>
              <a:t>cloglog</a:t>
            </a:r>
            <a:r>
              <a:rPr lang="ja-JP" altLang="en-US" dirty="0" smtClean="0"/>
              <a:t>と</a:t>
            </a:r>
            <a:r>
              <a:rPr lang="en-US" altLang="ja-JP" dirty="0" smtClean="0"/>
              <a:t>log</a:t>
            </a:r>
            <a:r>
              <a:rPr lang="ja-JP" altLang="en-US" dirty="0" smtClean="0"/>
              <a:t>：ガンマの</a:t>
            </a:r>
            <a:r>
              <a:rPr lang="en-US" altLang="ja-JP" dirty="0" smtClean="0"/>
              <a:t>inverse</a:t>
            </a:r>
            <a:r>
              <a:rPr lang="ja-JP" altLang="en-US" dirty="0" err="1" smtClean="0"/>
              <a:t>、</a:t>
            </a:r>
            <a:r>
              <a:rPr lang="en-US" altLang="ja-JP" dirty="0" smtClean="0"/>
              <a:t>identity</a:t>
            </a:r>
            <a:r>
              <a:rPr lang="ja-JP" altLang="en-US" dirty="0" smtClean="0"/>
              <a:t>と</a:t>
            </a:r>
            <a:r>
              <a:rPr lang="en-US" altLang="ja-JP" dirty="0" smtClean="0"/>
              <a:t>log: </a:t>
            </a:r>
            <a:r>
              <a:rPr lang="ja-JP" altLang="en-US" dirty="0" smtClean="0"/>
              <a:t>ポアソンの</a:t>
            </a:r>
            <a:r>
              <a:rPr lang="en-US" altLang="ja-JP" dirty="0" smtClean="0"/>
              <a:t>log</a:t>
            </a:r>
            <a:r>
              <a:rPr lang="ja-JP" altLang="en-US" dirty="0" err="1" smtClean="0"/>
              <a:t>、</a:t>
            </a:r>
            <a:r>
              <a:rPr lang="en-US" altLang="ja-JP" dirty="0" smtClean="0"/>
              <a:t>identity</a:t>
            </a:r>
            <a:r>
              <a:rPr lang="ja-JP" altLang="en-US" dirty="0" smtClean="0"/>
              <a:t>と</a:t>
            </a:r>
            <a:r>
              <a:rPr lang="en-US" altLang="ja-JP" dirty="0" err="1" smtClean="0"/>
              <a:t>sqrt</a:t>
            </a:r>
            <a:r>
              <a:rPr lang="ja-JP" altLang="en-US" dirty="0" smtClean="0"/>
              <a:t>：逆が</a:t>
            </a:r>
            <a:r>
              <a:rPr lang="ja-JP" altLang="en-US" dirty="0" err="1" smtClean="0"/>
              <a:t>う</a:t>
            </a:r>
            <a:r>
              <a:rPr lang="ja-JP" altLang="en-US" dirty="0" smtClean="0"/>
              <a:t>思案の</a:t>
            </a:r>
            <a:r>
              <a:rPr lang="en-US" altLang="ja-JP" dirty="0" smtClean="0"/>
              <a:t>1/</a:t>
            </a:r>
            <a:r>
              <a:rPr lang="en-US" altLang="ja-JP" dirty="0" err="1" smtClean="0"/>
              <a:t>mu^2</a:t>
            </a:r>
            <a:r>
              <a:rPr lang="ja-JP" altLang="en-US" dirty="0" err="1" smtClean="0"/>
              <a:t>、</a:t>
            </a:r>
            <a:r>
              <a:rPr lang="en-US" altLang="ja-JP" dirty="0" smtClean="0"/>
              <a:t>identity</a:t>
            </a:r>
            <a:r>
              <a:rPr lang="ja-JP" altLang="en-US" dirty="0" smtClean="0"/>
              <a:t>と</a:t>
            </a:r>
            <a:r>
              <a:rPr lang="en-US" altLang="ja-JP" dirty="0" smtClean="0"/>
              <a:t>log</a:t>
            </a:r>
            <a:endParaRPr lang="en-US" altLang="ja-JP" dirty="0"/>
          </a:p>
        </p:txBody>
      </p:sp>
      <p:sp>
        <p:nvSpPr>
          <p:cNvPr id="5" name="正方形/長方形 4"/>
          <p:cNvSpPr/>
          <p:nvPr/>
        </p:nvSpPr>
        <p:spPr>
          <a:xfrm>
            <a:off x="838517" y="1880556"/>
            <a:ext cx="7848283" cy="251891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B050"/>
                </a:solidFill>
                <a:latin typeface="EYInterstate Light" panose="02000506000000020004" pitchFamily="2" charset="0"/>
                <a:ea typeface="ＭＳ Ｐゴシック" panose="020B0600070205080204" pitchFamily="50" charset="-128"/>
              </a:rPr>
              <a:t># Poisson regression</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Children2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OwnRent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200" dirty="0">
                <a:solidFill>
                  <a:schemeClr val="bg1"/>
                </a:solidFill>
                <a:latin typeface="EYInterstate Light" panose="02000506000000020004" pitchFamily="2" charset="0"/>
                <a:ea typeface="ＭＳ Ｐゴシック" panose="020B0600070205080204" pitchFamily="50" charset="-128"/>
              </a:rPr>
              <a:t>,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quasipoisson</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lin</a:t>
            </a:r>
            <a:r>
              <a:rPr kumimoji="1" lang="en-US" altLang="ja-JP" sz="1200" dirty="0">
                <a:solidFill>
                  <a:schemeClr val="bg1"/>
                </a:solidFill>
                <a:latin typeface="EYInterstate Light" panose="02000506000000020004" pitchFamily="2" charset="0"/>
                <a:ea typeface="ＭＳ Ｐゴシック" panose="020B0600070205080204" pitchFamily="50" charset="-128"/>
              </a:rPr>
              <a:t> = "log"))</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Children2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ポアソン回帰の係数プロット。最初の</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Children1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モデルは過分散を</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考慮しておらず、</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Children2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は考慮して</a:t>
            </a:r>
            <a:r>
              <a:rPr kumimoji="1" lang="ja-JP" altLang="en-US" sz="1200" dirty="0">
                <a:solidFill>
                  <a:schemeClr val="bg1"/>
                </a:solidFill>
                <a:latin typeface="EYInterstate Light" panose="02000506000000020004" pitchFamily="2" charset="0"/>
                <a:ea typeface="ＭＳ Ｐゴシック" panose="020B0600070205080204" pitchFamily="50" charset="-128"/>
              </a:rPr>
              <a:t>い</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る。過分散が大きくないため、</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つ目のモデルの係数の推定は不確かになっている。</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2"/>
          <a:stretch>
            <a:fillRect/>
          </a:stretch>
        </p:blipFill>
        <p:spPr>
          <a:xfrm>
            <a:off x="5613821" y="2488343"/>
            <a:ext cx="2947926" cy="1896841"/>
          </a:xfrm>
          <a:prstGeom prst="rect">
            <a:avLst/>
          </a:prstGeom>
        </p:spPr>
      </p:pic>
    </p:spTree>
    <p:extLst>
      <p:ext uri="{BB962C8B-B14F-4D97-AF65-F5344CB8AC3E}">
        <p14:creationId xmlns:p14="http://schemas.microsoft.com/office/powerpoint/2010/main" val="21669806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17.4 </a:t>
            </a:r>
            <a:r>
              <a:rPr kumimoji="1" lang="ja-JP" altLang="en-US" dirty="0" smtClean="0"/>
              <a:t>一般化線形モデル</a:t>
            </a:r>
            <a:r>
              <a:rPr kumimoji="1" lang="en-US" altLang="ja-JP" dirty="0" smtClean="0"/>
              <a:t/>
            </a:r>
            <a:br>
              <a:rPr kumimoji="1" lang="en-US" altLang="ja-JP" dirty="0" smtClean="0"/>
            </a:br>
            <a:r>
              <a:rPr lang="ja-JP" altLang="en-US" sz="2000" dirty="0" smtClean="0"/>
              <a:t>生存時間分析</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生存時間分析のデータは、途中での打ち切り・不明な情報があり、一般的には被験者に一定時間後に何が起こったのかが記録されている。</a:t>
            </a:r>
            <a:endParaRPr lang="en-US" altLang="ja-JP" dirty="0" smtClean="0"/>
          </a:p>
          <a:p>
            <a:pPr lvl="1"/>
            <a:r>
              <a:rPr lang="ja-JP" altLang="en-US" dirty="0" smtClean="0"/>
              <a:t>使用データは、</a:t>
            </a:r>
            <a:r>
              <a:rPr lang="en-US" altLang="ja-JP" dirty="0" smtClean="0"/>
              <a:t>bladder</a:t>
            </a:r>
            <a:r>
              <a:rPr lang="ja-JP" altLang="en-US" dirty="0" smtClean="0"/>
              <a:t>データ</a:t>
            </a:r>
            <a:endParaRPr lang="en-US" altLang="ja-JP" dirty="0"/>
          </a:p>
        </p:txBody>
      </p:sp>
      <p:sp>
        <p:nvSpPr>
          <p:cNvPr id="5" name="正方形/長方形 4"/>
          <p:cNvSpPr/>
          <p:nvPr/>
        </p:nvSpPr>
        <p:spPr>
          <a:xfrm>
            <a:off x="838517" y="2311873"/>
            <a:ext cx="7848283" cy="381270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17.4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生存時間分析</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require(survival)</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head(bladder)</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stop</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はイベントが発生したか、患者が実験から離れた場合、</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Even</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はその時に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event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が発生したか、たとえ</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event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であっても、後で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event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が発生したかどうか不明（</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打ち切り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bladder[100:105,]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number size stop event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100 25  1      2    1   12     1    4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101 26  1      1    3   12     1    1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102 26  1      1    3   15     1    2</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103 26  1      1    3   24     1    3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104 26  1      1    3   31     0    4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105 27  1      1    2   32     0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survObject</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&lt;-with(bladder[100:105,],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stop,event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5148850" y="3585704"/>
            <a:ext cx="3236026" cy="241809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survObject</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12  12  15  24  31+ 32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survObject</a:t>
            </a:r>
            <a:r>
              <a:rPr kumimoji="1" lang="en-US" altLang="ja-JP" sz="1200" dirty="0">
                <a:solidFill>
                  <a:srgbClr val="0070C0"/>
                </a:solidFill>
                <a:latin typeface="EYInterstate Light" panose="02000506000000020004" pitchFamily="2" charset="0"/>
                <a:ea typeface="ＭＳ Ｐゴシック" panose="020B0600070205080204" pitchFamily="50" charset="-128"/>
              </a:rPr>
              <a:t>[,1:2]</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time status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12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12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15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24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[5,]   31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   32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a:t>
            </a: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最初</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行：イベント発生した時点で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time = 12</a:t>
            </a: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最後の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行：イベントが発生せず打ち切り</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4242183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17.4 </a:t>
            </a:r>
            <a:r>
              <a:rPr kumimoji="1" lang="ja-JP" altLang="en-US" dirty="0" smtClean="0"/>
              <a:t>一般化線形モデル</a:t>
            </a:r>
            <a:r>
              <a:rPr kumimoji="1" lang="en-US" altLang="ja-JP" dirty="0" smtClean="0"/>
              <a:t/>
            </a:r>
            <a:br>
              <a:rPr kumimoji="1" lang="en-US" altLang="ja-JP" dirty="0" smtClean="0"/>
            </a:br>
            <a:r>
              <a:rPr lang="ja-JP" altLang="en-US" sz="2000" dirty="0" smtClean="0"/>
              <a:t>生存時間分析</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生存時間分析</a:t>
            </a:r>
            <a:endParaRPr lang="en-US" altLang="ja-JP" dirty="0" smtClean="0"/>
          </a:p>
          <a:p>
            <a:pPr lvl="1"/>
            <a:r>
              <a:rPr lang="en-US" altLang="ja-JP" dirty="0" err="1" smtClean="0"/>
              <a:t>Coxph</a:t>
            </a:r>
            <a:r>
              <a:rPr lang="ja-JP" altLang="en-US" dirty="0" smtClean="0"/>
              <a:t>関数：</a:t>
            </a:r>
            <a:r>
              <a:rPr lang="en-US" altLang="ja-JP" dirty="0" smtClean="0"/>
              <a:t>Cox</a:t>
            </a:r>
            <a:r>
              <a:rPr lang="ja-JP" altLang="en-US" dirty="0" smtClean="0"/>
              <a:t>比例ハザードモデルを利用</a:t>
            </a:r>
            <a:endParaRPr lang="en-US" altLang="ja-JP" dirty="0" smtClean="0"/>
          </a:p>
          <a:p>
            <a:pPr lvl="1"/>
            <a:endParaRPr lang="en-US" altLang="ja-JP" dirty="0"/>
          </a:p>
        </p:txBody>
      </p:sp>
      <p:sp>
        <p:nvSpPr>
          <p:cNvPr id="5" name="正方形/長方形 4"/>
          <p:cNvSpPr/>
          <p:nvPr/>
        </p:nvSpPr>
        <p:spPr>
          <a:xfrm>
            <a:off x="838517" y="2070331"/>
            <a:ext cx="7848283" cy="405424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Survfit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関数：生存時間曲線を図示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生存時間曲線は、実験参加者の生存時間の割合を表す</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cox1</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coxph</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stop,event</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rx</a:t>
            </a:r>
            <a:r>
              <a:rPr kumimoji="1" lang="en-US" altLang="ja-JP" sz="1200" dirty="0">
                <a:solidFill>
                  <a:srgbClr val="0070C0"/>
                </a:solidFill>
                <a:latin typeface="EYInterstate Light" panose="02000506000000020004" pitchFamily="2" charset="0"/>
                <a:ea typeface="ＭＳ Ｐゴシック" panose="020B0600070205080204" pitchFamily="50" charset="-128"/>
              </a:rPr>
              <a:t> + number + size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enum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data = bladder)</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cox1</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coxph</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Surv</a:t>
            </a:r>
            <a:r>
              <a:rPr kumimoji="1" lang="en-US" altLang="ja-JP" sz="1200" dirty="0">
                <a:solidFill>
                  <a:schemeClr val="bg1"/>
                </a:solidFill>
                <a:latin typeface="EYInterstate Light" panose="02000506000000020004" pitchFamily="2" charset="0"/>
                <a:ea typeface="ＭＳ Ｐゴシック" panose="020B0600070205080204" pitchFamily="50" charset="-128"/>
              </a:rPr>
              <a:t>(stop, event)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 number + size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data = bladder)</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n= 340, number of events= 112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z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(&gt;|z|)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-0.59739   0.55024  0.20088 -2.974  0.00294 **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number  0.21754   1.24301  0.04653  4.675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2.93e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size   -0.05677   0.94481  0.07091 -0.801  0.42333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-0.60385   0.54670  0.09401 -6.423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1.34e</a:t>
            </a:r>
            <a:r>
              <a:rPr kumimoji="1" lang="en-US" altLang="ja-JP" sz="1200" dirty="0">
                <a:solidFill>
                  <a:schemeClr val="bg1"/>
                </a:solidFill>
                <a:latin typeface="EYInterstate Light" panose="02000506000000020004" pitchFamily="2" charset="0"/>
                <a:ea typeface="ＭＳ Ｐゴシック" panose="020B0600070205080204" pitchFamily="50" charset="-128"/>
              </a:rPr>
              <a:t>-10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lower .95 upper .95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0.5502     1.8174    0.3712    0.8157</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number    1.2430     0.8045    1.1347    1.3617</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size      0.9448     1.0584    0.8222    1.0857</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0.5467     1.8291    0.4547    0.6573</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5148850" y="3585704"/>
            <a:ext cx="3236026" cy="183168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Concordance</a:t>
            </a:r>
            <a:r>
              <a:rPr kumimoji="1" lang="en-US" altLang="ja-JP" sz="1200" dirty="0">
                <a:solidFill>
                  <a:schemeClr val="bg1"/>
                </a:solidFill>
                <a:latin typeface="EYInterstate Light" panose="02000506000000020004" pitchFamily="2" charset="0"/>
                <a:ea typeface="ＭＳ Ｐゴシック" panose="020B0600070205080204" pitchFamily="50" charset="-128"/>
              </a:rPr>
              <a:t>= 0.753  (se = 0.029 )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Rsquare</a:t>
            </a:r>
            <a:r>
              <a:rPr kumimoji="1" lang="en-US" altLang="ja-JP" sz="1200" dirty="0">
                <a:solidFill>
                  <a:schemeClr val="bg1"/>
                </a:solidFill>
                <a:latin typeface="EYInterstate Light" panose="02000506000000020004" pitchFamily="2" charset="0"/>
                <a:ea typeface="ＭＳ Ｐゴシック" panose="020B0600070205080204" pitchFamily="50" charset="-128"/>
              </a:rPr>
              <a:t>= 0.179   (max possible= 0.971 )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Likelihood ratio test= 67.21  on 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8.804e</a:t>
            </a:r>
            <a:r>
              <a:rPr kumimoji="1" lang="en-US" altLang="ja-JP" sz="1200" dirty="0">
                <a:solidFill>
                  <a:schemeClr val="bg1"/>
                </a:solidFill>
                <a:latin typeface="EYInterstate Light" panose="02000506000000020004" pitchFamily="2" charset="0"/>
                <a:ea typeface="ＭＳ Ｐゴシック" panose="020B0600070205080204" pitchFamily="50" charset="-128"/>
              </a:rPr>
              <a:t>-14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Wald test            = 64.73  on 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2.932e</a:t>
            </a:r>
            <a:r>
              <a:rPr kumimoji="1" lang="en-US" altLang="ja-JP" sz="1200" dirty="0">
                <a:solidFill>
                  <a:schemeClr val="bg1"/>
                </a:solidFill>
                <a:latin typeface="EYInterstate Light" panose="02000506000000020004" pitchFamily="2" charset="0"/>
                <a:ea typeface="ＭＳ Ｐゴシック" panose="020B0600070205080204" pitchFamily="50" charset="-128"/>
              </a:rPr>
              <a:t>-13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Score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logrank</a:t>
            </a:r>
            <a:r>
              <a:rPr kumimoji="1" lang="en-US" altLang="ja-JP" sz="1200" dirty="0">
                <a:solidFill>
                  <a:schemeClr val="bg1"/>
                </a:solidFill>
                <a:latin typeface="EYInterstate Light" panose="02000506000000020004" pitchFamily="2" charset="0"/>
                <a:ea typeface="ＭＳ Ｐゴシック" panose="020B0600070205080204" pitchFamily="50" charset="-128"/>
              </a:rPr>
              <a:t>) test = 69.42  on 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2.998e</a:t>
            </a:r>
            <a:r>
              <a:rPr kumimoji="1" lang="en-US" altLang="ja-JP" sz="1200" dirty="0">
                <a:solidFill>
                  <a:schemeClr val="bg1"/>
                </a:solidFill>
                <a:latin typeface="EYInterstate Light" panose="02000506000000020004" pitchFamily="2" charset="0"/>
                <a:ea typeface="ＭＳ Ｐゴシック" panose="020B0600070205080204" pitchFamily="50" charset="-128"/>
              </a:rPr>
              <a:t>-14</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3649408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17.4 </a:t>
            </a:r>
            <a:r>
              <a:rPr kumimoji="1" lang="ja-JP" altLang="en-US" dirty="0" smtClean="0"/>
              <a:t>一般化線形モデル</a:t>
            </a:r>
            <a:r>
              <a:rPr kumimoji="1" lang="en-US" altLang="ja-JP" dirty="0" smtClean="0"/>
              <a:t/>
            </a:r>
            <a:br>
              <a:rPr kumimoji="1" lang="en-US" altLang="ja-JP" dirty="0" smtClean="0"/>
            </a:br>
            <a:r>
              <a:rPr lang="ja-JP" altLang="en-US" sz="2000" dirty="0" smtClean="0"/>
              <a:t>生存時間分析</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生存時間分析</a:t>
            </a:r>
            <a:endParaRPr lang="en-US" altLang="ja-JP" dirty="0" smtClean="0"/>
          </a:p>
          <a:p>
            <a:pPr lvl="1"/>
            <a:r>
              <a:rPr lang="en-US" altLang="ja-JP" dirty="0" err="1" smtClean="0"/>
              <a:t>Coxph</a:t>
            </a:r>
            <a:r>
              <a:rPr lang="ja-JP" altLang="en-US" dirty="0" smtClean="0"/>
              <a:t>関数：</a:t>
            </a:r>
            <a:r>
              <a:rPr lang="en-US" altLang="ja-JP" dirty="0" smtClean="0"/>
              <a:t>Cox</a:t>
            </a:r>
            <a:r>
              <a:rPr lang="ja-JP" altLang="en-US" dirty="0" smtClean="0"/>
              <a:t>比例ハザードモデルを利用</a:t>
            </a:r>
            <a:endParaRPr lang="en-US" altLang="ja-JP" dirty="0" smtClean="0"/>
          </a:p>
          <a:p>
            <a:pPr lvl="1"/>
            <a:endParaRPr lang="en-US" altLang="ja-JP" dirty="0"/>
          </a:p>
        </p:txBody>
      </p:sp>
      <p:sp>
        <p:nvSpPr>
          <p:cNvPr id="5" name="正方形/長方形 4"/>
          <p:cNvSpPr/>
          <p:nvPr/>
        </p:nvSpPr>
        <p:spPr>
          <a:xfrm>
            <a:off x="838517" y="2015739"/>
            <a:ext cx="7848283" cy="41113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Survfit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関数を用いて生存曲線を図示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plot(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survfit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cox1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xlab</a:t>
            </a:r>
            <a:r>
              <a:rPr kumimoji="1" lang="en-US" altLang="ja-JP" sz="1200" dirty="0">
                <a:solidFill>
                  <a:schemeClr val="bg1"/>
                </a:solidFill>
                <a:latin typeface="EYInterstate Light" panose="02000506000000020004" pitchFamily="2" charset="0"/>
                <a:ea typeface="ＭＳ Ｐゴシック" panose="020B0600070205080204" pitchFamily="50" charset="-128"/>
              </a:rPr>
              <a:t>="Days",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ylab</a:t>
            </a:r>
            <a:r>
              <a:rPr kumimoji="1" lang="en-US" altLang="ja-JP" sz="1200" dirty="0">
                <a:solidFill>
                  <a:schemeClr val="bg1"/>
                </a:solidFill>
                <a:latin typeface="EYInterstate Light" panose="02000506000000020004" pitchFamily="2" charset="0"/>
                <a:ea typeface="ＭＳ Ｐゴシック" panose="020B0600070205080204" pitchFamily="50" charset="-128"/>
              </a:rPr>
              <a:t>="Survival Rate",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conf.int=TRUE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データ中において、</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変数は治療に対するプラセボ</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であり患者を識別している。</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Strata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関数を用いて</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rx</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変数を、</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表現し、分析を分けることが可能</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cox2</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coxph</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Surv</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stop,event</a:t>
            </a:r>
            <a:r>
              <a:rPr kumimoji="1" lang="en-US" altLang="ja-JP" sz="1200" dirty="0">
                <a:solidFill>
                  <a:srgbClr val="0070C0"/>
                </a:solidFill>
                <a:latin typeface="EYInterstate Light" panose="02000506000000020004" pitchFamily="2" charset="0"/>
                <a:ea typeface="ＭＳ Ｐゴシック" panose="020B0600070205080204" pitchFamily="50" charset="-128"/>
              </a:rPr>
              <a:t>) ~ strata(</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rx</a:t>
            </a:r>
            <a:r>
              <a:rPr kumimoji="1" lang="en-US" altLang="ja-JP" sz="1200" dirty="0">
                <a:solidFill>
                  <a:srgbClr val="0070C0"/>
                </a:solidFill>
                <a:latin typeface="EYInterstate Light" panose="02000506000000020004" pitchFamily="2" charset="0"/>
                <a:ea typeface="ＭＳ Ｐゴシック" panose="020B0600070205080204" pitchFamily="50" charset="-128"/>
              </a:rPr>
              <a:t>) + number + size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enum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    data =bladder)</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summary(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cox2</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Call</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coxph</a:t>
            </a:r>
            <a:r>
              <a:rPr kumimoji="1" lang="en-US" altLang="ja-JP" sz="1200" dirty="0">
                <a:solidFill>
                  <a:schemeClr val="bg1"/>
                </a:solidFill>
                <a:latin typeface="EYInterstate Light" panose="02000506000000020004" pitchFamily="2" charset="0"/>
                <a:ea typeface="ＭＳ Ｐゴシック" panose="020B0600070205080204" pitchFamily="50" charset="-128"/>
              </a:rPr>
              <a:t>(formula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Surv</a:t>
            </a:r>
            <a:r>
              <a:rPr kumimoji="1" lang="en-US" altLang="ja-JP" sz="1200" dirty="0">
                <a:solidFill>
                  <a:schemeClr val="bg1"/>
                </a:solidFill>
                <a:latin typeface="EYInterstate Light" panose="02000506000000020004" pitchFamily="2" charset="0"/>
                <a:ea typeface="ＭＳ Ｐゴシック" panose="020B0600070205080204" pitchFamily="50" charset="-128"/>
              </a:rPr>
              <a:t>(stop, event) ~ strata(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a:solidFill>
                  <a:schemeClr val="bg1"/>
                </a:solidFill>
                <a:latin typeface="EYInterstate Light" panose="02000506000000020004" pitchFamily="2" charset="0"/>
                <a:ea typeface="ＭＳ Ｐゴシック" panose="020B0600070205080204" pitchFamily="50" charset="-128"/>
              </a:rPr>
              <a:t>) + number + size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bladder)</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n= 340, number of events= 112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z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(&gt;|z|)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number  0.21371   1.23826  0.04648  4.598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4.27e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size   -0.05485   0.94662  0.07097 -0.773     0.44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-0.60695   0.54501  0.09408 -6.451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1.11e</a:t>
            </a:r>
            <a:r>
              <a:rPr kumimoji="1" lang="en-US" altLang="ja-JP" sz="1200" dirty="0">
                <a:solidFill>
                  <a:schemeClr val="bg1"/>
                </a:solidFill>
                <a:latin typeface="EYInterstate Light" panose="02000506000000020004" pitchFamily="2" charset="0"/>
                <a:ea typeface="ＭＳ Ｐゴシック" panose="020B0600070205080204" pitchFamily="50" charset="-128"/>
              </a:rPr>
              <a:t>-10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 lower .95 upper .95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number    1.2383     0.8076    1.1304    1.3564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size      0.9466     1.0564    0.8237    1.0879</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enum</a:t>
            </a:r>
            <a:r>
              <a:rPr kumimoji="1" lang="en-US" altLang="ja-JP" sz="1200" dirty="0">
                <a:solidFill>
                  <a:schemeClr val="bg1"/>
                </a:solidFill>
                <a:latin typeface="EYInterstate Light" panose="02000506000000020004" pitchFamily="2" charset="0"/>
                <a:ea typeface="ＭＳ Ｐゴシック" panose="020B0600070205080204" pitchFamily="50" charset="-128"/>
              </a:rPr>
              <a:t>      0.5450     1.8348    0.4532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0.6554</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7" name="図 6"/>
          <p:cNvPicPr>
            <a:picLocks noChangeAspect="1"/>
          </p:cNvPicPr>
          <p:nvPr/>
        </p:nvPicPr>
        <p:blipFill>
          <a:blip r:embed="rId2"/>
          <a:stretch>
            <a:fillRect/>
          </a:stretch>
        </p:blipFill>
        <p:spPr>
          <a:xfrm>
            <a:off x="5472752" y="2138571"/>
            <a:ext cx="3096937" cy="1992722"/>
          </a:xfrm>
          <a:prstGeom prst="rect">
            <a:avLst/>
          </a:prstGeom>
        </p:spPr>
      </p:pic>
      <p:sp>
        <p:nvSpPr>
          <p:cNvPr id="8" name="正方形/長方形 7"/>
          <p:cNvSpPr/>
          <p:nvPr/>
        </p:nvSpPr>
        <p:spPr>
          <a:xfrm>
            <a:off x="5148850" y="4312691"/>
            <a:ext cx="3236026" cy="170520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Concordance= 0.74  (se = 0.04 )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Rsquare</a:t>
            </a:r>
            <a:r>
              <a:rPr kumimoji="1" lang="en-US" altLang="ja-JP" sz="1200" dirty="0">
                <a:solidFill>
                  <a:schemeClr val="bg1"/>
                </a:solidFill>
                <a:latin typeface="EYInterstate Light" panose="02000506000000020004" pitchFamily="2" charset="0"/>
                <a:ea typeface="ＭＳ Ｐゴシック" panose="020B0600070205080204" pitchFamily="50" charset="-128"/>
              </a:rPr>
              <a:t>= 0.166   (max possible= 0.954 )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Likelihood ratio test= 61.84  on 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2.379e</a:t>
            </a:r>
            <a:r>
              <a:rPr kumimoji="1" lang="en-US" altLang="ja-JP" sz="1200" dirty="0">
                <a:solidFill>
                  <a:schemeClr val="bg1"/>
                </a:solidFill>
                <a:latin typeface="EYInterstate Light" panose="02000506000000020004" pitchFamily="2" charset="0"/>
                <a:ea typeface="ＭＳ Ｐゴシック" panose="020B0600070205080204" pitchFamily="50" charset="-128"/>
              </a:rPr>
              <a:t>-13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Wald test            = 60.04  on 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5.751e</a:t>
            </a:r>
            <a:r>
              <a:rPr kumimoji="1" lang="en-US" altLang="ja-JP" sz="1200" dirty="0">
                <a:solidFill>
                  <a:schemeClr val="bg1"/>
                </a:solidFill>
                <a:latin typeface="EYInterstate Light" panose="02000506000000020004" pitchFamily="2" charset="0"/>
                <a:ea typeface="ＭＳ Ｐゴシック" panose="020B0600070205080204" pitchFamily="50" charset="-128"/>
              </a:rPr>
              <a:t>-13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Score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logrank</a:t>
            </a:r>
            <a:r>
              <a:rPr kumimoji="1" lang="en-US" altLang="ja-JP" sz="1200" dirty="0">
                <a:solidFill>
                  <a:schemeClr val="bg1"/>
                </a:solidFill>
                <a:latin typeface="EYInterstate Light" panose="02000506000000020004" pitchFamily="2" charset="0"/>
                <a:ea typeface="ＭＳ Ｐゴシック" panose="020B0600070205080204" pitchFamily="50" charset="-128"/>
              </a:rPr>
              <a:t>) test = 65.05  on 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4.896e</a:t>
            </a:r>
            <a:r>
              <a:rPr kumimoji="1" lang="en-US" altLang="ja-JP" sz="1200" dirty="0">
                <a:solidFill>
                  <a:schemeClr val="bg1"/>
                </a:solidFill>
                <a:latin typeface="EYInterstate Light" panose="02000506000000020004" pitchFamily="2" charset="0"/>
                <a:ea typeface="ＭＳ Ｐゴシック" panose="020B0600070205080204" pitchFamily="50" charset="-128"/>
              </a:rPr>
              <a:t>-14</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300540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17.4 </a:t>
            </a:r>
            <a:r>
              <a:rPr kumimoji="1" lang="ja-JP" altLang="en-US" dirty="0" smtClean="0"/>
              <a:t>一般化線形モデル</a:t>
            </a:r>
            <a:r>
              <a:rPr kumimoji="1" lang="en-US" altLang="ja-JP" dirty="0" smtClean="0"/>
              <a:t/>
            </a:r>
            <a:br>
              <a:rPr kumimoji="1" lang="en-US" altLang="ja-JP" dirty="0" smtClean="0"/>
            </a:br>
            <a:r>
              <a:rPr lang="ja-JP" altLang="en-US" sz="2000" dirty="0" smtClean="0"/>
              <a:t>生存時間分析</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生存時間分析</a:t>
            </a:r>
            <a:endParaRPr lang="en-US" altLang="ja-JP" dirty="0" smtClean="0"/>
          </a:p>
          <a:p>
            <a:pPr lvl="1"/>
            <a:r>
              <a:rPr lang="en-US" altLang="ja-JP" dirty="0" err="1" smtClean="0"/>
              <a:t>Coxph</a:t>
            </a:r>
            <a:r>
              <a:rPr lang="ja-JP" altLang="en-US" dirty="0" smtClean="0"/>
              <a:t>関数：</a:t>
            </a:r>
            <a:r>
              <a:rPr lang="en-US" altLang="ja-JP" dirty="0" smtClean="0"/>
              <a:t>Cox</a:t>
            </a:r>
            <a:r>
              <a:rPr lang="ja-JP" altLang="en-US" dirty="0" smtClean="0"/>
              <a:t>比例ハザードモデルを利用</a:t>
            </a:r>
            <a:endParaRPr lang="en-US" altLang="ja-JP" dirty="0" smtClean="0"/>
          </a:p>
          <a:p>
            <a:pPr lvl="1"/>
            <a:endParaRPr lang="en-US" altLang="ja-JP" dirty="0"/>
          </a:p>
        </p:txBody>
      </p:sp>
      <p:sp>
        <p:nvSpPr>
          <p:cNvPr id="5" name="正方形/長方形 4"/>
          <p:cNvSpPr/>
          <p:nvPr/>
        </p:nvSpPr>
        <p:spPr>
          <a:xfrm>
            <a:off x="838517" y="2015739"/>
            <a:ext cx="7848283" cy="41113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plot(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survfit</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cox2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xlab</a:t>
            </a:r>
            <a:r>
              <a:rPr kumimoji="1" lang="en-US" altLang="ja-JP" sz="1200" dirty="0">
                <a:solidFill>
                  <a:schemeClr val="bg1"/>
                </a:solidFill>
                <a:latin typeface="EYInterstate Light" panose="02000506000000020004" pitchFamily="2" charset="0"/>
                <a:ea typeface="ＭＳ Ｐゴシック" panose="020B0600070205080204" pitchFamily="50" charset="-128"/>
              </a:rPr>
              <a:t>="Days",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ylab</a:t>
            </a:r>
            <a:r>
              <a:rPr kumimoji="1" lang="en-US" altLang="ja-JP" sz="1200" dirty="0">
                <a:solidFill>
                  <a:schemeClr val="bg1"/>
                </a:solidFill>
                <a:latin typeface="EYInterstate Light" panose="02000506000000020004" pitchFamily="2" charset="0"/>
                <a:ea typeface="ＭＳ Ｐゴシック" panose="020B0600070205080204" pitchFamily="50" charset="-128"/>
              </a:rPr>
              <a:t>="Survival Rate", conf.int=TRUE, col=1:2)</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legend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bottomleft</a:t>
            </a:r>
            <a:r>
              <a:rPr kumimoji="1" lang="en-US" altLang="ja-JP" sz="1200" dirty="0">
                <a:solidFill>
                  <a:schemeClr val="bg1"/>
                </a:solidFill>
                <a:latin typeface="EYInterstate Light" panose="02000506000000020004" pitchFamily="2" charset="0"/>
                <a:ea typeface="ＭＳ Ｐゴシック" panose="020B0600070205080204" pitchFamily="50" charset="-128"/>
              </a:rPr>
              <a:t>", legend=c(1,2),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lty</a:t>
            </a:r>
            <a:r>
              <a:rPr kumimoji="1" lang="en-US" altLang="ja-JP" sz="1200" dirty="0">
                <a:solidFill>
                  <a:schemeClr val="bg1"/>
                </a:solidFill>
                <a:latin typeface="EYInterstate Light" panose="02000506000000020004" pitchFamily="2" charset="0"/>
                <a:ea typeface="ＭＳ Ｐゴシック" panose="020B0600070205080204" pitchFamily="50" charset="-128"/>
              </a:rPr>
              <a:t>=1, col=1:2,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text.col</a:t>
            </a:r>
            <a:r>
              <a:rPr kumimoji="1" lang="en-US" altLang="ja-JP" sz="1200" dirty="0">
                <a:solidFill>
                  <a:schemeClr val="bg1"/>
                </a:solidFill>
                <a:latin typeface="EYInterstate Light" panose="02000506000000020004" pitchFamily="2" charset="0"/>
                <a:ea typeface="ＭＳ Ｐゴシック" panose="020B0600070205080204" pitchFamily="50" charset="-128"/>
              </a:rPr>
              <a:t>=1:2, title="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rx</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4" name="図 3"/>
          <p:cNvPicPr>
            <a:picLocks noChangeAspect="1"/>
          </p:cNvPicPr>
          <p:nvPr/>
        </p:nvPicPr>
        <p:blipFill>
          <a:blip r:embed="rId2"/>
          <a:stretch>
            <a:fillRect/>
          </a:stretch>
        </p:blipFill>
        <p:spPr>
          <a:xfrm>
            <a:off x="4732578" y="2688611"/>
            <a:ext cx="3831195" cy="2465180"/>
          </a:xfrm>
          <a:prstGeom prst="rect">
            <a:avLst/>
          </a:prstGeom>
        </p:spPr>
      </p:pic>
    </p:spTree>
    <p:extLst>
      <p:ext uri="{BB962C8B-B14F-4D97-AF65-F5344CB8AC3E}">
        <p14:creationId xmlns:p14="http://schemas.microsoft.com/office/powerpoint/2010/main" val="8982057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a:t>
            </a:r>
            <a:r>
              <a:rPr kumimoji="1" lang="ja-JP" altLang="en-US" dirty="0" smtClean="0"/>
              <a:t>８章：モデル評価</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12/18/2017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359522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ほとんどのケースは、他モデルとの関係を見ることで、評価を行う</a:t>
            </a:r>
            <a:endParaRPr lang="en-US" altLang="ja-JP" dirty="0" smtClean="0"/>
          </a:p>
          <a:p>
            <a:pPr lvl="1"/>
            <a:r>
              <a:rPr lang="ja-JP" altLang="en-US" dirty="0" smtClean="0"/>
              <a:t>残差分析、</a:t>
            </a:r>
            <a:r>
              <a:rPr lang="en-US" altLang="ja-JP" dirty="0" smtClean="0"/>
              <a:t>ANOVA</a:t>
            </a:r>
            <a:r>
              <a:rPr lang="ja-JP" altLang="en-US" dirty="0" smtClean="0"/>
              <a:t>テスト、</a:t>
            </a:r>
            <a:r>
              <a:rPr lang="en-US" altLang="ja-JP" dirty="0" smtClean="0"/>
              <a:t>Wald</a:t>
            </a:r>
            <a:r>
              <a:rPr lang="ja-JP" altLang="en-US" dirty="0" smtClean="0"/>
              <a:t>テスト、逸脱度の低下、</a:t>
            </a:r>
            <a:r>
              <a:rPr lang="en-US" altLang="ja-JP" dirty="0" smtClean="0"/>
              <a:t>AIC</a:t>
            </a:r>
            <a:r>
              <a:rPr lang="ja-JP" altLang="en-US" dirty="0" err="1" smtClean="0"/>
              <a:t>、</a:t>
            </a:r>
            <a:r>
              <a:rPr lang="en-US" altLang="ja-JP" dirty="0" smtClean="0"/>
              <a:t>BIC</a:t>
            </a:r>
            <a:r>
              <a:rPr lang="ja-JP" altLang="en-US" dirty="0" smtClean="0"/>
              <a:t>スコア、クロスバリデーションエラー、ブートストラップ</a:t>
            </a:r>
            <a:endParaRPr lang="en-US" altLang="ja-JP" dirty="0" smtClean="0"/>
          </a:p>
          <a:p>
            <a:r>
              <a:rPr lang="ja-JP" altLang="en-US" dirty="0" smtClean="0"/>
              <a:t>残差分析は、実際の目的変数と予測した値との差を分析する。</a:t>
            </a:r>
            <a:endParaRPr lang="en-US" altLang="ja-JP" dirty="0" smtClean="0"/>
          </a:p>
          <a:p>
            <a:pPr lvl="1"/>
            <a:r>
              <a:rPr lang="ja-JP" altLang="en-US" dirty="0" smtClean="0"/>
              <a:t>モデルが綺麗に適合していればきれいに正規分布になるという基本的な考え方に基づく</a:t>
            </a:r>
            <a:endParaRPr lang="en-US" altLang="ja-JP" dirty="0" smtClean="0"/>
          </a:p>
        </p:txBody>
      </p:sp>
      <p:sp>
        <p:nvSpPr>
          <p:cNvPr id="4" name="正方形/長方形 3"/>
          <p:cNvSpPr/>
          <p:nvPr/>
        </p:nvSpPr>
        <p:spPr>
          <a:xfrm>
            <a:off x="838517" y="2975184"/>
            <a:ext cx="7848283" cy="222461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2C973E"/>
                </a:solidFill>
                <a:latin typeface="EYInterstate Light" panose="02000506000000020004" pitchFamily="2" charset="0"/>
                <a:ea typeface="ＭＳ Ｐゴシック" panose="020B0600070205080204" pitchFamily="50" charset="-128"/>
              </a:rPr>
              <a:t>##dataset: housing 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housing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("http://jaredlander.com/data/housing.csv",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 = ",", header = TRUE,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200" dirty="0">
                <a:solidFill>
                  <a:schemeClr val="bg1"/>
                </a:solidFill>
                <a:latin typeface="EYInterstate Light" panose="02000506000000020004" pitchFamily="2" charset="0"/>
                <a:ea typeface="ＭＳ Ｐゴシック" panose="020B0600070205080204" pitchFamily="50" charset="-128"/>
              </a:rPr>
              <a:t> = FALSE)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names(housing) &lt;- c("Neighborhood", "Class",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YearBuilt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"Income",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IncomePerSqFt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"Expense",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ExpensePerSqFt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NetIncome</a:t>
            </a:r>
            <a:r>
              <a:rPr kumimoji="1" lang="en-US" altLang="ja-JP" sz="1200" dirty="0">
                <a:solidFill>
                  <a:schemeClr val="bg1"/>
                </a:solidFill>
                <a:latin typeface="EYInterstate Light" panose="02000506000000020004" pitchFamily="2" charset="0"/>
                <a:ea typeface="ＭＳ Ｐゴシック" panose="020B0600070205080204" pitchFamily="50" charset="-128"/>
              </a:rPr>
              <a: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##outlier exclusion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housing &lt;-housing[</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housing$Units</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1000,]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head(housing</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p:txBody>
      </p:sp>
    </p:spTree>
    <p:extLst>
      <p:ext uri="{BB962C8B-B14F-4D97-AF65-F5344CB8AC3E}">
        <p14:creationId xmlns:p14="http://schemas.microsoft.com/office/powerpoint/2010/main" val="12586561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残差を用いたモデル評価</a:t>
            </a:r>
            <a:endParaRPr lang="en-US" altLang="ja-JP" dirty="0" smtClean="0"/>
          </a:p>
        </p:txBody>
      </p:sp>
      <p:sp>
        <p:nvSpPr>
          <p:cNvPr id="4" name="正方形/長方形 3"/>
          <p:cNvSpPr/>
          <p:nvPr/>
        </p:nvSpPr>
        <p:spPr>
          <a:xfrm>
            <a:off x="838517" y="1682739"/>
            <a:ext cx="7848283" cy="444183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a:solidFill>
                  <a:srgbClr val="2C973E"/>
                </a:solidFill>
                <a:latin typeface="EYInterstate Light" panose="02000506000000020004" pitchFamily="2" charset="0"/>
                <a:ea typeface="ＭＳ Ｐゴシック" panose="020B0600070205080204" pitchFamily="50" charset="-128"/>
              </a:rPr>
              <a:t>house1</a:t>
            </a:r>
            <a:r>
              <a:rPr kumimoji="1" lang="en-US" altLang="ja-JP" sz="1200" dirty="0">
                <a:solidFill>
                  <a:srgbClr val="2C973E"/>
                </a:solidFill>
                <a:latin typeface="EYInterstate Light" panose="02000506000000020004" pitchFamily="2" charset="0"/>
                <a:ea typeface="ＭＳ Ｐゴシック" panose="020B0600070205080204" pitchFamily="50" charset="-128"/>
              </a:rPr>
              <a:t> &lt;- lm(</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ValuePerSqFt</a:t>
            </a:r>
            <a:r>
              <a:rPr kumimoji="1" lang="en-US" altLang="ja-JP" sz="1200" dirty="0">
                <a:solidFill>
                  <a:srgbClr val="2C973E"/>
                </a:solidFill>
                <a:latin typeface="EYInterstate Light" panose="02000506000000020004" pitchFamily="2" charset="0"/>
                <a:ea typeface="ＭＳ Ｐゴシック" panose="020B0600070205080204" pitchFamily="50" charset="-128"/>
              </a:rPr>
              <a:t> ~ Units +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SqFt</a:t>
            </a:r>
            <a:r>
              <a:rPr kumimoji="1" lang="en-US" altLang="ja-JP" sz="1200" dirty="0">
                <a:solidFill>
                  <a:srgbClr val="2C973E"/>
                </a:solidFill>
                <a:latin typeface="EYInterstate Light" panose="02000506000000020004" pitchFamily="2" charset="0"/>
                <a:ea typeface="ＭＳ Ｐゴシック" panose="020B0600070205080204" pitchFamily="50" charset="-128"/>
              </a:rPr>
              <a:t> +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Boro</a:t>
            </a:r>
            <a:r>
              <a:rPr kumimoji="1" lang="en-US" altLang="ja-JP" sz="1200" dirty="0">
                <a:solidFill>
                  <a:srgbClr val="2C973E"/>
                </a:solidFill>
                <a:latin typeface="EYInterstate Light" panose="02000506000000020004" pitchFamily="2" charset="0"/>
                <a:ea typeface="ＭＳ Ｐゴシック" panose="020B0600070205080204" pitchFamily="50" charset="-128"/>
              </a:rPr>
              <a:t>, data = housing)</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summary(</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house1</a:t>
            </a:r>
            <a:r>
              <a:rPr kumimoji="1" lang="en-US" altLang="ja-JP" sz="1200" dirty="0">
                <a:solidFill>
                  <a:srgbClr val="2C973E"/>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Call:lm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(formula </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housing)</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Min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1Q</a:t>
            </a:r>
            <a:r>
              <a:rPr kumimoji="1" lang="en-US" altLang="ja-JP" sz="1200" dirty="0">
                <a:solidFill>
                  <a:schemeClr val="bg1"/>
                </a:solidFill>
                <a:latin typeface="EYInterstate Light" panose="02000506000000020004" pitchFamily="2" charset="0"/>
                <a:ea typeface="ＭＳ Ｐゴシック" panose="020B0600070205080204" pitchFamily="50" charset="-128"/>
              </a:rPr>
              <a:t>   Median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3Q</a:t>
            </a:r>
            <a:r>
              <a:rPr kumimoji="1" lang="en-US" altLang="ja-JP" sz="1200" dirty="0">
                <a:solidFill>
                  <a:schemeClr val="bg1"/>
                </a:solidFill>
                <a:latin typeface="EYInterstate Light" panose="02000506000000020004" pitchFamily="2" charset="0"/>
                <a:ea typeface="ＭＳ Ｐゴシック" panose="020B0600070205080204" pitchFamily="50" charset="-128"/>
              </a:rPr>
              <a:t>      Max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-168.458  -22.680    1.493   26.290  261.761 </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Coefficients: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Estimate </a:t>
            </a:r>
            <a:r>
              <a:rPr kumimoji="1" lang="en-US" altLang="ja-JP" sz="1200" dirty="0">
                <a:solidFill>
                  <a:schemeClr val="bg1"/>
                </a:solidFill>
                <a:latin typeface="EYInterstate Light" panose="02000506000000020004" pitchFamily="2" charset="0"/>
                <a:ea typeface="ＭＳ Ｐゴシック" panose="020B0600070205080204" pitchFamily="50" charset="-128"/>
              </a:rPr>
              <a:t>Std. Error t value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4.430e+01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5.342e+00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8.293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1.532e</a:t>
            </a:r>
            <a:r>
              <a:rPr kumimoji="1" lang="en-US" altLang="ja-JP" sz="1200" dirty="0">
                <a:solidFill>
                  <a:schemeClr val="bg1"/>
                </a:solidFill>
                <a:latin typeface="EYInterstate Light" panose="02000506000000020004" pitchFamily="2" charset="0"/>
                <a:ea typeface="ＭＳ Ｐゴシック" panose="020B0600070205080204" pitchFamily="50" charset="-128"/>
              </a:rPr>
              <a:t>-01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2.421e</a:t>
            </a:r>
            <a:r>
              <a:rPr kumimoji="1" lang="en-US" altLang="ja-JP" sz="1200" dirty="0">
                <a:solidFill>
                  <a:schemeClr val="bg1"/>
                </a:solidFill>
                <a:latin typeface="EYInterstate Light" panose="02000506000000020004" pitchFamily="2" charset="0"/>
                <a:ea typeface="ＭＳ Ｐゴシック" panose="020B0600070205080204" pitchFamily="50" charset="-128"/>
              </a:rPr>
              <a:t>-02  -6.330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2.88e</a:t>
            </a:r>
            <a:r>
              <a:rPr kumimoji="1" lang="en-US" altLang="ja-JP" sz="1200" dirty="0">
                <a:solidFill>
                  <a:schemeClr val="bg1"/>
                </a:solidFill>
                <a:latin typeface="EYInterstate Light" panose="02000506000000020004" pitchFamily="2" charset="0"/>
                <a:ea typeface="ＭＳ Ｐゴシック" panose="020B0600070205080204" pitchFamily="50" charset="-128"/>
              </a:rPr>
              <a:t>-10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2.070e</a:t>
            </a:r>
            <a:r>
              <a:rPr kumimoji="1" lang="en-US" altLang="ja-JP" sz="1200" dirty="0">
                <a:solidFill>
                  <a:schemeClr val="bg1"/>
                </a:solidFill>
                <a:latin typeface="EYInterstate Light" panose="02000506000000020004" pitchFamily="2" charset="0"/>
                <a:ea typeface="ＭＳ Ｐゴシック" panose="020B0600070205080204" pitchFamily="50" charset="-128"/>
              </a:rPr>
              <a:t>-04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2.129e</a:t>
            </a:r>
            <a:r>
              <a:rPr kumimoji="1" lang="en-US" altLang="ja-JP" sz="1200" dirty="0">
                <a:solidFill>
                  <a:schemeClr val="bg1"/>
                </a:solidFill>
                <a:latin typeface="EYInterstate Light" panose="02000506000000020004" pitchFamily="2" charset="0"/>
                <a:ea typeface="ＭＳ Ｐゴシック" panose="020B0600070205080204" pitchFamily="50" charset="-128"/>
              </a:rPr>
              <a:t>-05   9.723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3.258e+01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5.561e+00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5.858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5.28e</a:t>
            </a:r>
            <a:r>
              <a:rPr kumimoji="1" lang="en-US" altLang="ja-JP" sz="1200" dirty="0">
                <a:solidFill>
                  <a:schemeClr val="bg1"/>
                </a:solidFill>
                <a:latin typeface="EYInterstate Light" panose="02000506000000020004" pitchFamily="2" charset="0"/>
                <a:ea typeface="ＭＳ Ｐゴシック" panose="020B0600070205080204" pitchFamily="50" charset="-128"/>
              </a:rPr>
              <a:t>-09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1.274e+02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5.459e+00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23.343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3.011e+01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5.711e+00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5.272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1.46e</a:t>
            </a:r>
            <a:r>
              <a:rPr kumimoji="1" lang="en-US" altLang="ja-JP" sz="1200" dirty="0">
                <a:solidFill>
                  <a:schemeClr val="bg1"/>
                </a:solidFill>
                <a:latin typeface="EYInterstate Light" panose="02000506000000020004" pitchFamily="2" charset="0"/>
                <a:ea typeface="ＭＳ Ｐゴシック" panose="020B0600070205080204" pitchFamily="50" charset="-128"/>
              </a:rPr>
              <a:t>-07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7.114e+00</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1.001e+01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-0.711    0.477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standard error: 43.2 on 2613 degrees of freedom</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Multiple R-squared:  0.6034,	Adjusted R-squared:  0.6025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F-statistic: 662.6 on 6 and 2613 DF,  p-value: &lt;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-16</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require(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coefplot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coefplot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house1</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492872" y="2887383"/>
            <a:ext cx="3098392" cy="2123986"/>
          </a:xfrm>
          <a:prstGeom prst="rect">
            <a:avLst/>
          </a:prstGeom>
        </p:spPr>
      </p:pic>
    </p:spTree>
    <p:extLst>
      <p:ext uri="{BB962C8B-B14F-4D97-AF65-F5344CB8AC3E}">
        <p14:creationId xmlns:p14="http://schemas.microsoft.com/office/powerpoint/2010/main" val="25002651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残差を用いたモデル評価</a:t>
            </a:r>
            <a:endParaRPr lang="en-US" altLang="ja-JP" dirty="0" smtClean="0"/>
          </a:p>
          <a:p>
            <a:pPr lvl="1"/>
            <a:r>
              <a:rPr lang="ja-JP" altLang="en-US" dirty="0" smtClean="0"/>
              <a:t>線形回帰では、</a:t>
            </a:r>
            <a:r>
              <a:rPr lang="ja-JP" altLang="en-US" b="1" u="sng" dirty="0" smtClean="0"/>
              <a:t>➊ 残差に対する適合値</a:t>
            </a:r>
            <a:r>
              <a:rPr lang="ja-JP" altLang="en-US" dirty="0" smtClean="0"/>
              <a:t>、➋ </a:t>
            </a:r>
            <a:r>
              <a:rPr lang="en-US" altLang="ja-JP" dirty="0" smtClean="0"/>
              <a:t>Q-Q</a:t>
            </a:r>
            <a:r>
              <a:rPr lang="ja-JP" altLang="en-US" dirty="0" smtClean="0"/>
              <a:t>プロット、➌残差のヒストグラムの残差プロットがある</a:t>
            </a:r>
            <a:endParaRPr lang="en-US" altLang="ja-JP" dirty="0" smtClean="0"/>
          </a:p>
          <a:p>
            <a:pPr marL="356616" lvl="1" indent="0">
              <a:buNone/>
            </a:pPr>
            <a:endParaRPr lang="en-US" altLang="ja-JP" dirty="0" smtClean="0"/>
          </a:p>
        </p:txBody>
      </p:sp>
      <p:sp>
        <p:nvSpPr>
          <p:cNvPr id="4" name="正方形/長方形 3"/>
          <p:cNvSpPr/>
          <p:nvPr/>
        </p:nvSpPr>
        <p:spPr>
          <a:xfrm>
            <a:off x="838517" y="199325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➊　残差に対する適合値は、</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ggplot2</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で可視化が可能</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residual plot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check enforced linear model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head(fortify(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(x=.fitted, 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resid</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geom_hline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yintercept</a:t>
            </a:r>
            <a:r>
              <a:rPr kumimoji="1" lang="en-US" altLang="ja-JP" sz="1200" dirty="0">
                <a:solidFill>
                  <a:schemeClr val="bg1"/>
                </a:solidFill>
                <a:latin typeface="EYInterstate Light" panose="02000506000000020004" pitchFamily="2" charset="0"/>
                <a:ea typeface="ＭＳ Ｐゴシック" panose="020B0600070205080204" pitchFamily="50" charset="-128"/>
              </a:rPr>
              <a:t> =0)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geom_smooth</a:t>
            </a:r>
            <a:r>
              <a:rPr kumimoji="1" lang="en-US" altLang="ja-JP" sz="1200" dirty="0">
                <a:solidFill>
                  <a:schemeClr val="bg1"/>
                </a:solidFill>
                <a:latin typeface="EYInterstate Light" panose="02000506000000020004" pitchFamily="2" charset="0"/>
                <a:ea typeface="ＭＳ Ｐゴシック" panose="020B0600070205080204" pitchFamily="50" charset="-128"/>
              </a:rPr>
              <a:t>(se = FALSE)+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labs(x="Fitted Value", y="Residuals")</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h1</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残差とモデル適応値のグラフは、残差が思ったよりも分散していないが、</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変数によって構成されたデータの構造に起因している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h1</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geom_point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(color=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6079204" y="2016115"/>
            <a:ext cx="2596166" cy="1951176"/>
          </a:xfrm>
          <a:prstGeom prst="rect">
            <a:avLst/>
          </a:prstGeom>
        </p:spPr>
      </p:pic>
      <p:pic>
        <p:nvPicPr>
          <p:cNvPr id="6" name="図 5"/>
          <p:cNvPicPr>
            <a:picLocks noChangeAspect="1"/>
          </p:cNvPicPr>
          <p:nvPr/>
        </p:nvPicPr>
        <p:blipFill>
          <a:blip r:embed="rId3"/>
          <a:stretch>
            <a:fillRect/>
          </a:stretch>
        </p:blipFill>
        <p:spPr>
          <a:xfrm>
            <a:off x="5625179" y="4303963"/>
            <a:ext cx="3064796" cy="1779178"/>
          </a:xfrm>
          <a:prstGeom prst="rect">
            <a:avLst/>
          </a:prstGeom>
        </p:spPr>
      </p:pic>
    </p:spTree>
    <p:extLst>
      <p:ext uri="{BB962C8B-B14F-4D97-AF65-F5344CB8AC3E}">
        <p14:creationId xmlns:p14="http://schemas.microsoft.com/office/powerpoint/2010/main" val="2278908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正規分布（ガウス分布）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𝜇</m:t>
                        </m:r>
                        <m:r>
                          <a:rPr lang="en-US" altLang="ja-JP" b="0" i="1" smtClean="0">
                            <a:latin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b="0" i="1" smtClean="0">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ea typeface="Cambria Math" panose="02040503050406030204" pitchFamily="18" charset="0"/>
                              </a:rPr>
                              <m:t>2</m:t>
                            </m:r>
                            <m:r>
                              <m:rPr>
                                <m:sty m:val="p"/>
                              </m:rPr>
                              <a:rPr lang="en-US" altLang="ja-JP" i="1">
                                <a:latin typeface="Cambria Math" panose="02040503050406030204" pitchFamily="18" charset="0"/>
                                <a:ea typeface="Cambria Math" panose="02040503050406030204" pitchFamily="18" charset="0"/>
                              </a:rPr>
                              <m:t>π</m:t>
                            </m:r>
                          </m:e>
                        </m:rad>
                        <m:r>
                          <a:rPr lang="ja-JP" altLang="en-US" b="0" i="1" smtClean="0">
                            <a:latin typeface="Cambria Math" panose="02040503050406030204" pitchFamily="18" charset="0"/>
                            <a:ea typeface="Cambria Math" panose="02040503050406030204" pitchFamily="18" charset="0"/>
                          </a:rPr>
                          <m:t>𝜎</m:t>
                        </m:r>
                      </m:den>
                    </m:f>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ja-JP" altLang="en-US" i="1">
                                    <a:latin typeface="Cambria Math" panose="02040503050406030204" pitchFamily="18" charset="0"/>
                                  </a:rPr>
                                  <m:t>𝜇</m:t>
                                </m:r>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num>
                          <m:den>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ja-JP" altLang="en-US" b="0" i="1" smtClean="0">
                                    <a:latin typeface="Cambria Math" panose="02040503050406030204" pitchFamily="18" charset="0"/>
                                  </a:rPr>
                                  <m:t>𝜎</m:t>
                                </m:r>
                              </m:e>
                              <m:sup>
                                <m:r>
                                  <a:rPr lang="en-US" altLang="ja-JP" b="0" i="1" smtClean="0">
                                    <a:latin typeface="Cambria Math" panose="02040503050406030204" pitchFamily="18" charset="0"/>
                                  </a:rPr>
                                  <m:t>2</m:t>
                                </m:r>
                              </m:sup>
                            </m:sSup>
                          </m:den>
                        </m:f>
                      </m:sup>
                    </m:sSup>
                    <m:r>
                      <a:rPr lang="en-US" altLang="ja-JP" b="0" i="1" smtClean="0">
                        <a:latin typeface="Cambria Math" panose="02040503050406030204" pitchFamily="18" charset="0"/>
                      </a:rPr>
                      <m:t> </m:t>
                    </m:r>
                  </m:oMath>
                </a14:m>
                <a:endParaRPr kumimoji="1" lang="en-US" altLang="ja-JP" dirty="0" smtClean="0"/>
              </a:p>
              <a:p>
                <a:pPr lvl="1"/>
                <a:r>
                  <a:rPr lang="el-GR" altLang="ja-JP" dirty="0" smtClean="0"/>
                  <a:t>Μ</a:t>
                </a:r>
                <a:r>
                  <a:rPr lang="ja-JP" altLang="en-US" dirty="0" smtClean="0"/>
                  <a:t>は平均、</a:t>
                </a:r>
                <a:r>
                  <a:rPr lang="en-US" altLang="ja-JP" dirty="0" smtClean="0"/>
                  <a:t>σ</a:t>
                </a:r>
                <a:r>
                  <a:rPr lang="ja-JP" altLang="en-US" dirty="0" smtClean="0"/>
                  <a:t>は標準偏差を表しており、ベルカーブ</a:t>
                </a:r>
                <a:r>
                  <a:rPr lang="en-US" altLang="ja-JP" dirty="0" smtClean="0"/>
                  <a:t>(</a:t>
                </a:r>
                <a:r>
                  <a:rPr lang="ja-JP" altLang="en-US" dirty="0" smtClean="0"/>
                  <a:t>釣鐘型曲線）</a:t>
                </a:r>
                <a:endParaRPr lang="en-US" altLang="ja-JP" dirty="0" smtClean="0"/>
              </a:p>
              <a:p>
                <a:pPr lvl="1"/>
                <a:r>
                  <a:rPr kumimoji="1" lang="ja-JP" altLang="en-US" dirty="0" smtClean="0"/>
                  <a:t>ランダムに正規分布から数字を生成した場合、</a:t>
                </a:r>
                <a:r>
                  <a:rPr kumimoji="1" lang="en-US" altLang="ja-JP" dirty="0" err="1" smtClean="0"/>
                  <a:t>rnorm</a:t>
                </a:r>
                <a:r>
                  <a:rPr kumimoji="1" lang="ja-JP" altLang="en-US" dirty="0" smtClean="0"/>
                  <a:t>関数を使用</a:t>
                </a:r>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r>
                  <a:rPr lang="ja-JP" altLang="en-US" dirty="0" smtClean="0"/>
                  <a:t>正規分布の確率密度（特定の値の確率）を計算する場合、</a:t>
                </a:r>
                <a:r>
                  <a:rPr lang="en-US" altLang="ja-JP" dirty="0" err="1" smtClean="0"/>
                  <a:t>dnorm</a:t>
                </a:r>
                <a:r>
                  <a:rPr lang="ja-JP" altLang="en-US" dirty="0" smtClean="0"/>
                  <a:t>関数を使用</a:t>
                </a:r>
                <a:endParaRPr lang="en-US" altLang="ja-JP" dirty="0" smtClean="0"/>
              </a:p>
              <a:p>
                <a:pPr lvl="2"/>
                <a:r>
                  <a:rPr lang="en-US" altLang="ja-JP" dirty="0" err="1" smtClean="0"/>
                  <a:t>dnorm</a:t>
                </a:r>
                <a:r>
                  <a:rPr lang="ja-JP" altLang="en-US" dirty="0" smtClean="0"/>
                  <a:t>関数は指定された数値が生起する確率</a:t>
                </a:r>
                <a:endParaRPr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a:stretch>
              </a:blipFill>
            </p:spPr>
            <p:txBody>
              <a:bodyPr/>
              <a:lstStyle/>
              <a:p>
                <a:r>
                  <a:rPr lang="ja-JP" altLang="en-US">
                    <a:noFill/>
                  </a:rPr>
                  <a:t> </a:t>
                </a:r>
              </a:p>
            </p:txBody>
          </p:sp>
        </mc:Fallback>
      </mc:AlternateContent>
      <p:sp>
        <p:nvSpPr>
          <p:cNvPr id="4" name="正方形/長方形 3"/>
          <p:cNvSpPr/>
          <p:nvPr/>
        </p:nvSpPr>
        <p:spPr>
          <a:xfrm>
            <a:off x="832481" y="2478229"/>
            <a:ext cx="7859712" cy="97806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rnorm(n=10)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[1] -0.1074365  0.1503632 -0.3941198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[4] -1.5784947  0.7068465  0.9905588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[7] -0.2669391  1.6010505  0.5369311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[10] -0.5883099</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5" name="正方形/長方形 4"/>
          <p:cNvSpPr/>
          <p:nvPr/>
        </p:nvSpPr>
        <p:spPr>
          <a:xfrm>
            <a:off x="830263" y="4279205"/>
            <a:ext cx="7859712" cy="184864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randNorm10</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(10)</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randNorm10</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-0.7054968 -0.9768437 -1.2239968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 -0.2455213  1.9239081 -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1.4632757…</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randNorm10</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 0.31105006 0.24757287 0.18861966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 0.38709742 0.06268396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0.13676019…</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(c(-1,0,1))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0.2419707 0.3989423 0.2419707</a:t>
            </a:r>
          </a:p>
        </p:txBody>
      </p:sp>
    </p:spTree>
    <p:extLst>
      <p:ext uri="{BB962C8B-B14F-4D97-AF65-F5344CB8AC3E}">
        <p14:creationId xmlns:p14="http://schemas.microsoft.com/office/powerpoint/2010/main" val="41369855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残差を用いたモデル評価</a:t>
            </a:r>
            <a:endParaRPr lang="en-US" altLang="ja-JP" dirty="0" smtClean="0"/>
          </a:p>
          <a:p>
            <a:pPr lvl="1"/>
            <a:r>
              <a:rPr lang="ja-JP" altLang="en-US" dirty="0" smtClean="0"/>
              <a:t>線形回帰では、</a:t>
            </a:r>
            <a:r>
              <a:rPr lang="ja-JP" altLang="en-US" b="1" u="sng" dirty="0" smtClean="0"/>
              <a:t>➊ 残差に対する適合値</a:t>
            </a:r>
            <a:r>
              <a:rPr lang="ja-JP" altLang="en-US" dirty="0" smtClean="0"/>
              <a:t>、➋ </a:t>
            </a:r>
            <a:r>
              <a:rPr lang="en-US" altLang="ja-JP" dirty="0" smtClean="0"/>
              <a:t>Q-Q</a:t>
            </a:r>
            <a:r>
              <a:rPr lang="ja-JP" altLang="en-US" dirty="0" smtClean="0"/>
              <a:t>プロット、➌残差のヒストグラムの残差プロットがある</a:t>
            </a:r>
            <a:endParaRPr lang="en-US" altLang="ja-JP" dirty="0" smtClean="0"/>
          </a:p>
          <a:p>
            <a:pPr marL="356616" lvl="1" indent="0">
              <a:buNone/>
            </a:pPr>
            <a:endParaRPr lang="en-US" altLang="ja-JP" dirty="0" smtClean="0"/>
          </a:p>
        </p:txBody>
      </p:sp>
      <p:sp>
        <p:nvSpPr>
          <p:cNvPr id="4" name="正方形/長方形 3"/>
          <p:cNvSpPr/>
          <p:nvPr/>
        </p:nvSpPr>
        <p:spPr>
          <a:xfrm>
            <a:off x="838517" y="199325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基本機能で可視化も可能</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#Visualization </a:t>
            </a:r>
            <a:r>
              <a:rPr kumimoji="1" lang="en-US" altLang="ja-JP" sz="1200" dirty="0">
                <a:solidFill>
                  <a:srgbClr val="2C973E"/>
                </a:solidFill>
                <a:latin typeface="EYInterstate Light" panose="02000506000000020004" pitchFamily="2" charset="0"/>
                <a:ea typeface="ＭＳ Ｐゴシック" panose="020B0600070205080204" pitchFamily="50" charset="-128"/>
              </a:rPr>
              <a:t>by basic function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plot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which=1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基本プロットで</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Boro</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変数で色分け</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color change by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Boro</a:t>
            </a:r>
            <a:r>
              <a:rPr kumimoji="1" lang="en-US" altLang="ja-JP" sz="1200" dirty="0">
                <a:solidFill>
                  <a:srgbClr val="2C973E"/>
                </a:solidFill>
                <a:latin typeface="EYInterstate Light" panose="02000506000000020004" pitchFamily="2" charset="0"/>
                <a:ea typeface="ＭＳ Ｐゴシック" panose="020B0600070205080204" pitchFamily="50" charset="-128"/>
              </a:rPr>
              <a:t> function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plot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which=1, col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as.numeric</a:t>
            </a:r>
            <a:r>
              <a:rPr kumimoji="1" lang="en-US" altLang="ja-JP" sz="1200" dirty="0">
                <a:solidFill>
                  <a:schemeClr val="bg1"/>
                </a:solidFill>
                <a:latin typeface="EYInterstate Light" panose="02000506000000020004" pitchFamily="2" charset="0"/>
                <a:ea typeface="ＭＳ Ｐゴシック" panose="020B0600070205080204" pitchFamily="50" charset="-128"/>
              </a:rPr>
              <a:t>(factor(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house1$model$Boro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#label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legend("</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topright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legend=levels(factor(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house1$model$Boro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pch</a:t>
            </a:r>
            <a:r>
              <a:rPr kumimoji="1" lang="en-US" altLang="ja-JP" sz="1200" dirty="0">
                <a:solidFill>
                  <a:schemeClr val="bg1"/>
                </a:solidFill>
                <a:latin typeface="EYInterstate Light" panose="02000506000000020004" pitchFamily="2" charset="0"/>
                <a:ea typeface="ＭＳ Ｐゴシック" panose="020B0600070205080204" pitchFamily="50" charset="-128"/>
              </a:rPr>
              <a:t>=1,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col=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as.numeric</a:t>
            </a:r>
            <a:r>
              <a:rPr kumimoji="1" lang="en-US" altLang="ja-JP" sz="1200" dirty="0">
                <a:solidFill>
                  <a:schemeClr val="bg1"/>
                </a:solidFill>
                <a:latin typeface="EYInterstate Light" panose="02000506000000020004" pitchFamily="2" charset="0"/>
                <a:ea typeface="ＭＳ Ｐゴシック" panose="020B0600070205080204" pitchFamily="50" charset="-128"/>
              </a:rPr>
              <a:t>(factor(levels(factor(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house1$model$Boro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text.col</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as.numeric</a:t>
            </a:r>
            <a:r>
              <a:rPr kumimoji="1" lang="en-US" altLang="ja-JP" sz="1200" dirty="0">
                <a:solidFill>
                  <a:schemeClr val="bg1"/>
                </a:solidFill>
                <a:latin typeface="EYInterstate Light" panose="02000506000000020004" pitchFamily="2" charset="0"/>
                <a:ea typeface="ＭＳ Ｐゴシック" panose="020B0600070205080204" pitchFamily="50" charset="-128"/>
              </a:rPr>
              <a:t>(factor(levels(factor(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house1$model$Boro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)))),title="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9" name="図 8"/>
          <p:cNvPicPr>
            <a:picLocks noChangeAspect="1"/>
          </p:cNvPicPr>
          <p:nvPr/>
        </p:nvPicPr>
        <p:blipFill>
          <a:blip r:embed="rId2"/>
          <a:stretch>
            <a:fillRect/>
          </a:stretch>
        </p:blipFill>
        <p:spPr>
          <a:xfrm>
            <a:off x="6093033" y="3960977"/>
            <a:ext cx="2546570" cy="2135147"/>
          </a:xfrm>
          <a:prstGeom prst="rect">
            <a:avLst/>
          </a:prstGeom>
        </p:spPr>
      </p:pic>
      <p:pic>
        <p:nvPicPr>
          <p:cNvPr id="10" name="図 9"/>
          <p:cNvPicPr>
            <a:picLocks noChangeAspect="1"/>
          </p:cNvPicPr>
          <p:nvPr/>
        </p:nvPicPr>
        <p:blipFill>
          <a:blip r:embed="rId3"/>
          <a:stretch>
            <a:fillRect/>
          </a:stretch>
        </p:blipFill>
        <p:spPr>
          <a:xfrm>
            <a:off x="6093033" y="2013944"/>
            <a:ext cx="2546570" cy="2135146"/>
          </a:xfrm>
          <a:prstGeom prst="rect">
            <a:avLst/>
          </a:prstGeom>
        </p:spPr>
      </p:pic>
    </p:spTree>
    <p:extLst>
      <p:ext uri="{BB962C8B-B14F-4D97-AF65-F5344CB8AC3E}">
        <p14:creationId xmlns:p14="http://schemas.microsoft.com/office/powerpoint/2010/main" val="30157595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.1</a:t>
            </a:r>
            <a:r>
              <a:rPr kumimoji="1" lang="ja-JP" altLang="en-US" dirty="0" smtClean="0"/>
              <a:t>　モデル評価</a:t>
            </a:r>
            <a:r>
              <a:rPr kumimoji="1" lang="en-US" altLang="ja-JP" dirty="0" smtClean="0"/>
              <a:t/>
            </a:r>
            <a:br>
              <a:rPr kumimoji="1" lang="en-US" altLang="ja-JP" dirty="0" smtClean="0"/>
            </a:br>
            <a:r>
              <a:rPr lang="ja-JP" altLang="en-US" sz="2000" dirty="0"/>
              <a:t>残差</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残差を用いたモデル評価</a:t>
            </a:r>
            <a:endParaRPr lang="en-US" altLang="ja-JP" dirty="0" smtClean="0"/>
          </a:p>
          <a:p>
            <a:pPr lvl="1"/>
            <a:r>
              <a:rPr lang="ja-JP" altLang="en-US" dirty="0" smtClean="0"/>
              <a:t>線形回帰では、➊ 残差に対する適合値、</a:t>
            </a:r>
            <a:r>
              <a:rPr lang="ja-JP" altLang="en-US" b="1" u="sng" dirty="0" smtClean="0"/>
              <a:t>➋ </a:t>
            </a:r>
            <a:r>
              <a:rPr lang="en-US" altLang="ja-JP" b="1" u="sng" dirty="0" smtClean="0"/>
              <a:t>Q-Q</a:t>
            </a:r>
            <a:r>
              <a:rPr lang="ja-JP" altLang="en-US" b="1" u="sng" dirty="0" smtClean="0"/>
              <a:t>プロット</a:t>
            </a:r>
            <a:r>
              <a:rPr lang="ja-JP" altLang="en-US" dirty="0" smtClean="0"/>
              <a:t>、➌残差のヒストグラムの残差プロットがある</a:t>
            </a:r>
            <a:endParaRPr lang="en-US" altLang="ja-JP" dirty="0" smtClean="0"/>
          </a:p>
          <a:p>
            <a:pPr marL="356616" lvl="1" indent="0">
              <a:buNone/>
            </a:pPr>
            <a:endParaRPr lang="en-US" altLang="ja-JP" dirty="0" smtClean="0"/>
          </a:p>
        </p:txBody>
      </p:sp>
      <p:sp>
        <p:nvSpPr>
          <p:cNvPr id="4" name="正方形/長方形 3"/>
          <p:cNvSpPr/>
          <p:nvPr/>
        </p:nvSpPr>
        <p:spPr>
          <a:xfrm>
            <a:off x="838517" y="199325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➋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Q-Q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プロット図：良いモデルに適合できた場合、標準化された残差は、</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正規分布の理論上の直線に対して綺麗に乗るはず</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基本グラフ</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plot(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which = 2)</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(B)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ggplot2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によるグラフ</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(sample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stdresid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stat_qq</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geom_abline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➌ もう一つの診断方法は、残差のヒストグラム</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下記のヒストグラムに基づけば、正規分布ではないため、作成したモデルは</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完全に完成していない</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6183629" y="2071679"/>
            <a:ext cx="2426335" cy="2034337"/>
          </a:xfrm>
          <a:prstGeom prst="rect">
            <a:avLst/>
          </a:prstGeom>
        </p:spPr>
      </p:pic>
      <p:pic>
        <p:nvPicPr>
          <p:cNvPr id="6" name="図 5"/>
          <p:cNvPicPr>
            <a:picLocks noChangeAspect="1"/>
          </p:cNvPicPr>
          <p:nvPr/>
        </p:nvPicPr>
        <p:blipFill>
          <a:blip r:embed="rId3"/>
          <a:stretch>
            <a:fillRect/>
          </a:stretch>
        </p:blipFill>
        <p:spPr>
          <a:xfrm>
            <a:off x="6183629" y="4138792"/>
            <a:ext cx="2426335" cy="2034336"/>
          </a:xfrm>
          <a:prstGeom prst="rect">
            <a:avLst/>
          </a:prstGeom>
        </p:spPr>
      </p:pic>
      <p:pic>
        <p:nvPicPr>
          <p:cNvPr id="7" name="図 6"/>
          <p:cNvPicPr>
            <a:picLocks noChangeAspect="1"/>
          </p:cNvPicPr>
          <p:nvPr/>
        </p:nvPicPr>
        <p:blipFill>
          <a:blip r:embed="rId4"/>
          <a:stretch>
            <a:fillRect/>
          </a:stretch>
        </p:blipFill>
        <p:spPr>
          <a:xfrm>
            <a:off x="1198880" y="4493364"/>
            <a:ext cx="1863736" cy="1562631"/>
          </a:xfrm>
          <a:prstGeom prst="rect">
            <a:avLst/>
          </a:prstGeom>
        </p:spPr>
      </p:pic>
    </p:spTree>
    <p:extLst>
      <p:ext uri="{BB962C8B-B14F-4D97-AF65-F5344CB8AC3E}">
        <p14:creationId xmlns:p14="http://schemas.microsoft.com/office/powerpoint/2010/main" val="34453622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sz="1200" dirty="0" smtClean="0"/>
          </a:p>
          <a:p>
            <a:pPr lvl="1"/>
            <a:r>
              <a:rPr lang="ja-JP" altLang="en-US" sz="1200" dirty="0" smtClean="0"/>
              <a:t>複数モデルを比較する際にモデルのあてはまりの計算手法を活用する</a:t>
            </a:r>
            <a:endParaRPr lang="en-US" altLang="ja-JP" sz="1200" dirty="0" smtClean="0"/>
          </a:p>
        </p:txBody>
      </p:sp>
      <p:sp>
        <p:nvSpPr>
          <p:cNvPr id="4" name="正方形/長方形 3"/>
          <p:cNvSpPr/>
          <p:nvPr/>
        </p:nvSpPr>
        <p:spPr>
          <a:xfrm>
            <a:off x="838517" y="201611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18.2 Model comparison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housing)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*Class, data = housing)</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coefplot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multiplot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関数を用いて複数のモデルを可視化</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coefficient comparison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pointSize</a:t>
            </a:r>
            <a:r>
              <a:rPr kumimoji="1" lang="en-US" altLang="ja-JP" sz="1200" dirty="0">
                <a:solidFill>
                  <a:schemeClr val="bg1"/>
                </a:solidFill>
                <a:latin typeface="EYInterstate Light" panose="02000506000000020004" pitchFamily="2" charset="0"/>
                <a:ea typeface="ＭＳ Ｐゴシック" panose="020B0600070205080204" pitchFamily="50" charset="-128"/>
              </a:rPr>
              <a:t> = 2)</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8" name="図 7"/>
          <p:cNvPicPr>
            <a:picLocks noChangeAspect="1"/>
          </p:cNvPicPr>
          <p:nvPr/>
        </p:nvPicPr>
        <p:blipFill>
          <a:blip r:embed="rId2"/>
          <a:stretch>
            <a:fillRect/>
          </a:stretch>
        </p:blipFill>
        <p:spPr>
          <a:xfrm>
            <a:off x="5076000" y="3064636"/>
            <a:ext cx="3488245" cy="2924684"/>
          </a:xfrm>
          <a:prstGeom prst="rect">
            <a:avLst/>
          </a:prstGeom>
        </p:spPr>
      </p:pic>
    </p:spTree>
    <p:extLst>
      <p:ext uri="{BB962C8B-B14F-4D97-AF65-F5344CB8AC3E}">
        <p14:creationId xmlns:p14="http://schemas.microsoft.com/office/powerpoint/2010/main" val="27125479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sz="1200" dirty="0" smtClean="0"/>
          </a:p>
          <a:p>
            <a:pPr lvl="1"/>
            <a:r>
              <a:rPr lang="ja-JP" altLang="en-US" sz="1200" dirty="0" smtClean="0"/>
              <a:t>複数モデルを比較する際にモデルのあてはまりの計算手法を活用する</a:t>
            </a:r>
            <a:endParaRPr lang="en-US" altLang="ja-JP" sz="1200" dirty="0" smtClean="0"/>
          </a:p>
        </p:txBody>
      </p:sp>
      <p:sp>
        <p:nvSpPr>
          <p:cNvPr id="4" name="正方形/長方形 3"/>
          <p:cNvSpPr/>
          <p:nvPr/>
        </p:nvSpPr>
        <p:spPr>
          <a:xfrm>
            <a:off x="838517" y="2016115"/>
            <a:ext cx="7848283" cy="413132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ANOVA analysis</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なお、マルチサンプルテストに分散分析を利用することは望ましくないが、異なるモデル間で相対的なメリットを検定するためには有用（複数のモデルを</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anova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関数に入れることで、残差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乗和（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RSS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））を含んだ結果を表示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Analysis of Variance Table</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Model 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Res.Df</a:t>
            </a:r>
            <a:r>
              <a:rPr kumimoji="1" lang="en-US" altLang="ja-JP" sz="1200" dirty="0">
                <a:solidFill>
                  <a:schemeClr val="bg1"/>
                </a:solidFill>
                <a:latin typeface="EYInterstate Light" panose="02000506000000020004" pitchFamily="2" charset="0"/>
                <a:ea typeface="ＭＳ Ｐゴシック" panose="020B0600070205080204" pitchFamily="50" charset="-128"/>
              </a:rPr>
              <a:t>     RSS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Sum of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1200" dirty="0">
                <a:solidFill>
                  <a:schemeClr val="bg1"/>
                </a:solidFill>
                <a:latin typeface="EYInterstate Light" panose="02000506000000020004" pitchFamily="2" charset="0"/>
                <a:ea typeface="ＭＳ Ｐゴシック" panose="020B0600070205080204" pitchFamily="50" charset="-128"/>
              </a:rPr>
              <a:t>       F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200" dirty="0">
                <a:solidFill>
                  <a:schemeClr val="bg1"/>
                </a:solidFill>
                <a:latin typeface="EYInterstate Light" panose="02000506000000020004" pitchFamily="2" charset="0"/>
                <a:ea typeface="ＭＳ Ｐゴシック" panose="020B0600070205080204" pitchFamily="50" charset="-128"/>
              </a:rPr>
              <a:t>(&gt;F)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1   2613 4877506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2606 4576769  7    300737 24.7098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3   2603 4525783  3     50986  9.7749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2.066e</a:t>
            </a:r>
            <a:r>
              <a:rPr kumimoji="1" lang="en-US" altLang="ja-JP" sz="1200" dirty="0">
                <a:solidFill>
                  <a:schemeClr val="bg1"/>
                </a:solidFill>
                <a:latin typeface="EYInterstate Light" panose="02000506000000020004" pitchFamily="2" charset="0"/>
                <a:ea typeface="ＭＳ Ｐゴシック" panose="020B0600070205080204" pitchFamily="50" charset="-128"/>
              </a:rPr>
              <a:t>-06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2612 4895630 -9   -369847 23.6353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2.2e</a:t>
            </a:r>
            <a:r>
              <a:rPr kumimoji="1" lang="en-US" altLang="ja-JP" sz="12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200" dirty="0">
                <a:solidFill>
                  <a:schemeClr val="bg1"/>
                </a:solidFill>
                <a:latin typeface="EYInterstate Light" panose="02000506000000020004" pitchFamily="2" charset="0"/>
                <a:ea typeface="ＭＳ Ｐゴシック" panose="020B0600070205080204" pitchFamily="50" charset="-128"/>
              </a:rPr>
              <a:t>. codes:  0 ‘***’ 0.001 ‘**’ 0.01 ‘*’ 0.05 ‘.’ 0.1 ‘ ’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上記分散分析では、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Model 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RSS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残差平方和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が一番低く、一番良いモデルを意味している。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0759231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sz="1200" dirty="0" smtClean="0"/>
          </a:p>
          <a:p>
            <a:pPr lvl="1"/>
            <a:r>
              <a:rPr lang="ja-JP" altLang="en-US" sz="1200" dirty="0" smtClean="0"/>
              <a:t>複数モデルを比較する際にモデルのあてはまりの計算手法を活用する</a:t>
            </a:r>
            <a:endParaRPr lang="en-US" altLang="ja-JP" sz="1200" dirty="0" smtClean="0"/>
          </a:p>
          <a:p>
            <a:pPr lvl="2"/>
            <a:r>
              <a:rPr lang="ja-JP" altLang="en-US" sz="1200" dirty="0" smtClean="0"/>
              <a:t>前述の残差平方和のモデルは、モデルに変数を追加することが改善され、オーバーフィッティングを引き起こしてしまう。</a:t>
            </a:r>
            <a:endParaRPr lang="en-US" altLang="ja-JP" sz="1200" dirty="0" smtClean="0"/>
          </a:p>
          <a:p>
            <a:pPr lvl="2"/>
            <a:r>
              <a:rPr lang="ja-JP" altLang="en-US" sz="1200" dirty="0" smtClean="0"/>
              <a:t>その他、</a:t>
            </a:r>
            <a:r>
              <a:rPr lang="en-US" altLang="ja-JP" sz="1200" dirty="0" smtClean="0"/>
              <a:t>AIC (</a:t>
            </a:r>
            <a:r>
              <a:rPr lang="ja-JP" altLang="en-US" sz="1200" dirty="0" smtClean="0"/>
              <a:t>赤池情報量基準</a:t>
            </a:r>
            <a:r>
              <a:rPr lang="en-US" altLang="ja-JP" sz="1200" dirty="0" smtClean="0"/>
              <a:t>)</a:t>
            </a:r>
            <a:r>
              <a:rPr lang="ja-JP" altLang="en-US" sz="1200" dirty="0" smtClean="0"/>
              <a:t>というモデルの複雑性に対してペナルティを加える指標があり、負の値であるほど良いモデル。</a:t>
            </a:r>
            <a:r>
              <a:rPr lang="en-US" altLang="ja-JP" sz="1200" dirty="0" smtClean="0"/>
              <a:t>BIC</a:t>
            </a:r>
            <a:r>
              <a:rPr lang="ja-JP" altLang="en-US" sz="1200" dirty="0" smtClean="0"/>
              <a:t>と同様に、一番低い値が良いモデルとなる。</a:t>
            </a:r>
            <a:endParaRPr lang="en-US" altLang="ja-JP" sz="1200" dirty="0" smtClean="0"/>
          </a:p>
          <a:p>
            <a:pPr lvl="3"/>
            <a:r>
              <a:rPr lang="en-US" altLang="ja-JP" sz="1200" dirty="0" smtClean="0"/>
              <a:t>AIC = -2 </a:t>
            </a:r>
            <a:r>
              <a:rPr lang="en-US" altLang="ja-JP" sz="1200" dirty="0" err="1" smtClean="0"/>
              <a:t>logL</a:t>
            </a:r>
            <a:r>
              <a:rPr lang="en-US" altLang="ja-JP" sz="1200" dirty="0" smtClean="0"/>
              <a:t>*  + </a:t>
            </a:r>
            <a:r>
              <a:rPr lang="en-US" altLang="ja-JP" sz="1200" dirty="0" err="1" smtClean="0"/>
              <a:t>2p</a:t>
            </a:r>
            <a:r>
              <a:rPr lang="en-US" altLang="ja-JP" sz="1200" dirty="0" smtClean="0"/>
              <a:t>, where </a:t>
            </a:r>
            <a:r>
              <a:rPr lang="en-US" altLang="ja-JP" sz="1200" dirty="0" err="1" smtClean="0"/>
              <a:t>logL</a:t>
            </a:r>
            <a:r>
              <a:rPr lang="en-US" altLang="ja-JP" sz="1200" dirty="0" smtClean="0"/>
              <a:t>* is maximum likelihood, p = number of coefficients in the model</a:t>
            </a:r>
          </a:p>
          <a:p>
            <a:pPr lvl="3"/>
            <a:r>
              <a:rPr lang="ja-JP" altLang="en-US" sz="1200" dirty="0" smtClean="0"/>
              <a:t>モデルの対数尤度が改善されれば</a:t>
            </a:r>
            <a:r>
              <a:rPr lang="en-US" altLang="ja-JP" sz="1200" dirty="0" smtClean="0"/>
              <a:t>AIC</a:t>
            </a:r>
            <a:r>
              <a:rPr lang="ja-JP" altLang="en-US" sz="1200" dirty="0" smtClean="0"/>
              <a:t>は低くなるが、係数を追加すると</a:t>
            </a:r>
            <a:r>
              <a:rPr lang="en-US" altLang="ja-JP" sz="1200" dirty="0" smtClean="0"/>
              <a:t>AIC</a:t>
            </a:r>
            <a:r>
              <a:rPr lang="ja-JP" altLang="en-US" sz="1200" dirty="0" smtClean="0"/>
              <a:t>が増加する算式となり、モデルの複雑性にペナルティを課している</a:t>
            </a:r>
            <a:endParaRPr lang="en-US" altLang="ja-JP" sz="1200" dirty="0" smtClean="0"/>
          </a:p>
          <a:p>
            <a:pPr lvl="3"/>
            <a:r>
              <a:rPr lang="en-US" altLang="ja-JP" sz="1200" dirty="0" smtClean="0"/>
              <a:t>BIC</a:t>
            </a:r>
            <a:r>
              <a:rPr lang="ja-JP" altLang="en-US" sz="1200" dirty="0" smtClean="0"/>
              <a:t>は、係数の数の</a:t>
            </a:r>
            <a:r>
              <a:rPr lang="en-US" altLang="ja-JP" sz="1200" dirty="0" smtClean="0"/>
              <a:t>2</a:t>
            </a:r>
            <a:r>
              <a:rPr lang="ja-JP" altLang="en-US" sz="1200" dirty="0" smtClean="0"/>
              <a:t>倍の変わるに行数の自然対数を取っている。</a:t>
            </a:r>
            <a:endParaRPr lang="en-US" altLang="ja-JP" sz="1200" dirty="0" smtClean="0"/>
          </a:p>
          <a:p>
            <a:pPr lvl="3"/>
            <a:r>
              <a:rPr lang="en-US" altLang="ja-JP" sz="1200" dirty="0" smtClean="0"/>
              <a:t>BIC = -2 log L* + log N </a:t>
            </a:r>
            <a:r>
              <a:rPr lang="ja-JP" altLang="en-US" sz="1200" dirty="0" smtClean="0"/>
              <a:t>・ </a:t>
            </a:r>
            <a:r>
              <a:rPr lang="en-US" altLang="ja-JP" sz="1200" dirty="0" smtClean="0"/>
              <a:t>p</a:t>
            </a:r>
          </a:p>
        </p:txBody>
      </p:sp>
      <p:sp>
        <p:nvSpPr>
          <p:cNvPr id="5" name="正方形/長方形 4"/>
          <p:cNvSpPr/>
          <p:nvPr/>
        </p:nvSpPr>
        <p:spPr>
          <a:xfrm>
            <a:off x="838518" y="4162562"/>
            <a:ext cx="3662046" cy="161638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B050"/>
                </a:solidFill>
                <a:latin typeface="EYInterstate Light" panose="02000506000000020004" pitchFamily="2" charset="0"/>
                <a:ea typeface="ＭＳ Ｐゴシック" panose="020B0600070205080204" pitchFamily="50" charset="-128"/>
              </a:rPr>
              <a:t>&gt; AIC(</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house2</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house3</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house4</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house5</a:t>
            </a:r>
            <a:r>
              <a:rPr kumimoji="1" lang="en-US" altLang="ja-JP" sz="1200" dirty="0">
                <a:solidFill>
                  <a:srgbClr val="00B05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AIC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8 27177.78</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15 27025.04</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18 27001.69</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  9 27189.50</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4659436" y="4162562"/>
            <a:ext cx="3662046" cy="161638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00B050"/>
                </a:solidFill>
                <a:latin typeface="EYInterstate Light" panose="02000506000000020004" pitchFamily="2" charset="0"/>
                <a:ea typeface="ＭＳ Ｐゴシック" panose="020B0600070205080204" pitchFamily="50" charset="-128"/>
              </a:rPr>
              <a:t>&gt; BIC(</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house2</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house3</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house4</a:t>
            </a:r>
            <a:r>
              <a:rPr kumimoji="1" lang="en-US" altLang="ja-JP" sz="1200" dirty="0">
                <a:solidFill>
                  <a:srgbClr val="00B05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B050"/>
                </a:solidFill>
                <a:latin typeface="EYInterstate Light" panose="02000506000000020004" pitchFamily="2" charset="0"/>
                <a:ea typeface="ＭＳ Ｐゴシック" panose="020B0600070205080204" pitchFamily="50" charset="-128"/>
              </a:rPr>
              <a:t>house5</a:t>
            </a:r>
            <a:r>
              <a:rPr kumimoji="1" lang="en-US" altLang="ja-JP" sz="1200" dirty="0">
                <a:solidFill>
                  <a:srgbClr val="00B05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BIC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8 27224.75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15 27113.11</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18 27107.37</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  9 27242.34</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2600094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dirty="0" smtClean="0"/>
          </a:p>
          <a:p>
            <a:pPr lvl="1"/>
            <a:r>
              <a:rPr lang="ja-JP" altLang="en-US" sz="1200" dirty="0"/>
              <a:t>複数モデルを比較する際にモデルのあてはまりの計算手法を活用する</a:t>
            </a:r>
            <a:endParaRPr lang="en-US" altLang="ja-JP" sz="1200" dirty="0"/>
          </a:p>
          <a:p>
            <a:pPr lvl="1"/>
            <a:endParaRPr lang="en-US" altLang="ja-JP" sz="1200" dirty="0" smtClean="0"/>
          </a:p>
        </p:txBody>
      </p:sp>
      <p:sp>
        <p:nvSpPr>
          <p:cNvPr id="5" name="正方形/長方形 4"/>
          <p:cNvSpPr/>
          <p:nvPr/>
        </p:nvSpPr>
        <p:spPr>
          <a:xfrm>
            <a:off x="838517" y="2047153"/>
            <a:ext cx="7851457" cy="407742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GLM</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モデルを活用して、</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anova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はモデルの誤差の指標である逸脱値を算出できる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a:solidFill>
                  <a:schemeClr val="bg1"/>
                </a:solidFill>
                <a:latin typeface="EYInterstate Light" panose="02000506000000020004" pitchFamily="2" charset="0"/>
                <a:ea typeface="ＭＳ Ｐゴシック" panose="020B0600070205080204" pitchFamily="50" charset="-128"/>
              </a:rPr>
              <a:t>一般的</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に変数を追加すると逸脱値が</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下がると言われているが、カテゴリカル変数の場合は、追加変数のレベルごとに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下がる。</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ValuePerSqFt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値変数を使用して、ロジスティック回帰モデルを考える。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モデルの適用</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high1</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high2</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high3</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high4</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high5</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HighValue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 = housing, family=binomial(link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分散分析</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anova</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high5</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Analysis of Deviance Table</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Resid</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Df</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Resid</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Dev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Df</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Deviance</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a:solidFill>
                  <a:schemeClr val="bg1"/>
                </a:solidFill>
                <a:latin typeface="EYInterstate Light" panose="02000506000000020004" pitchFamily="2" charset="0"/>
                <a:ea typeface="ＭＳ Ｐゴシック" panose="020B0600070205080204" pitchFamily="50" charset="-128"/>
              </a:rPr>
              <a:t>2613     1687.5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2      2612     1678.8  1    8.648</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3      2606     1627.5  6   51.331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4      2603     1606.1  3   21.420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5      2612     1662.3 -9  -56.205</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0234870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.2</a:t>
            </a:r>
            <a:r>
              <a:rPr kumimoji="1" lang="ja-JP" altLang="en-US" dirty="0" smtClean="0"/>
              <a:t>　モデル評価</a:t>
            </a:r>
            <a:r>
              <a:rPr kumimoji="1" lang="en-US" altLang="ja-JP" dirty="0" smtClean="0"/>
              <a:t/>
            </a:r>
            <a:br>
              <a:rPr kumimoji="1" lang="en-US" altLang="ja-JP" dirty="0" smtClean="0"/>
            </a:br>
            <a:r>
              <a:rPr lang="ja-JP" altLang="en-US" sz="2000" dirty="0" smtClean="0"/>
              <a:t>モデル比較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モデル比較</a:t>
            </a:r>
            <a:endParaRPr lang="en-US" altLang="ja-JP" dirty="0" smtClean="0"/>
          </a:p>
          <a:p>
            <a:pPr lvl="1"/>
            <a:r>
              <a:rPr lang="ja-JP" altLang="en-US" sz="1200" dirty="0"/>
              <a:t>複数モデルを比較する際にモデルのあてはまりの計算手法を活用する</a:t>
            </a:r>
            <a:endParaRPr lang="en-US" altLang="ja-JP" sz="1200" dirty="0"/>
          </a:p>
          <a:p>
            <a:pPr lvl="1"/>
            <a:endParaRPr lang="en-US" altLang="ja-JP" sz="1200" dirty="0" smtClean="0"/>
          </a:p>
        </p:txBody>
      </p:sp>
      <p:sp>
        <p:nvSpPr>
          <p:cNvPr id="5" name="正方形/長方形 4"/>
          <p:cNvSpPr/>
          <p:nvPr/>
        </p:nvSpPr>
        <p:spPr>
          <a:xfrm>
            <a:off x="838517" y="2047153"/>
            <a:ext cx="7851457" cy="341195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AIC – BIC</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AIC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high1</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high2</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high3</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high4</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high5</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AIC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high1</a:t>
            </a:r>
            <a:r>
              <a:rPr kumimoji="1" lang="en-US" altLang="ja-JP" sz="1200" dirty="0">
                <a:solidFill>
                  <a:schemeClr val="bg1"/>
                </a:solidFill>
                <a:latin typeface="EYInterstate Light" panose="02000506000000020004" pitchFamily="2" charset="0"/>
                <a:ea typeface="ＭＳ Ｐゴシック" panose="020B0600070205080204" pitchFamily="50" charset="-128"/>
              </a:rPr>
              <a:t>  7 1701.484</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high2</a:t>
            </a:r>
            <a:r>
              <a:rPr kumimoji="1" lang="en-US" altLang="ja-JP" sz="1200" dirty="0">
                <a:solidFill>
                  <a:schemeClr val="bg1"/>
                </a:solidFill>
                <a:latin typeface="EYInterstate Light" panose="02000506000000020004" pitchFamily="2" charset="0"/>
                <a:ea typeface="ＭＳ Ｐゴシック" panose="020B0600070205080204" pitchFamily="50" charset="-128"/>
              </a:rPr>
              <a:t>  8 1694.835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high3</a:t>
            </a:r>
            <a:r>
              <a:rPr kumimoji="1" lang="en-US" altLang="ja-JP" sz="1200" dirty="0">
                <a:solidFill>
                  <a:schemeClr val="bg1"/>
                </a:solidFill>
                <a:latin typeface="EYInterstate Light" panose="02000506000000020004" pitchFamily="2" charset="0"/>
                <a:ea typeface="ＭＳ Ｐゴシック" panose="020B0600070205080204" pitchFamily="50" charset="-128"/>
              </a:rPr>
              <a:t> 14 1655.504</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high4</a:t>
            </a:r>
            <a:r>
              <a:rPr kumimoji="1" lang="en-US" altLang="ja-JP" sz="1200" dirty="0">
                <a:solidFill>
                  <a:schemeClr val="bg1"/>
                </a:solidFill>
                <a:latin typeface="EYInterstate Light" panose="02000506000000020004" pitchFamily="2" charset="0"/>
                <a:ea typeface="ＭＳ Ｐゴシック" panose="020B0600070205080204" pitchFamily="50" charset="-128"/>
              </a:rPr>
              <a:t> 17 1640.084</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high5</a:t>
            </a:r>
            <a:r>
              <a:rPr kumimoji="1" lang="en-US" altLang="ja-JP" sz="1200" dirty="0">
                <a:solidFill>
                  <a:schemeClr val="bg1"/>
                </a:solidFill>
                <a:latin typeface="EYInterstate Light" panose="02000506000000020004" pitchFamily="2" charset="0"/>
                <a:ea typeface="ＭＳ Ｐゴシック" panose="020B0600070205080204" pitchFamily="50" charset="-128"/>
              </a:rPr>
              <a:t>  8 1678.290</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BIC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high1</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high2</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high3</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high4</a:t>
            </a:r>
            <a:r>
              <a:rPr kumimoji="1" lang="en-US" altLang="ja-JP" sz="1200" dirty="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high5</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200" dirty="0">
                <a:solidFill>
                  <a:schemeClr val="bg1"/>
                </a:solidFill>
                <a:latin typeface="EYInterstate Light" panose="02000506000000020004" pitchFamily="2" charset="0"/>
                <a:ea typeface="ＭＳ Ｐゴシック" panose="020B0600070205080204" pitchFamily="50" charset="-128"/>
              </a:rPr>
              <a:t>      BIC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high1</a:t>
            </a:r>
            <a:r>
              <a:rPr kumimoji="1" lang="en-US" altLang="ja-JP" sz="1200" dirty="0">
                <a:solidFill>
                  <a:schemeClr val="bg1"/>
                </a:solidFill>
                <a:latin typeface="EYInterstate Light" panose="02000506000000020004" pitchFamily="2" charset="0"/>
                <a:ea typeface="ＭＳ Ｐゴシック" panose="020B0600070205080204" pitchFamily="50" charset="-128"/>
              </a:rPr>
              <a:t>  7 1742.580</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high2</a:t>
            </a:r>
            <a:r>
              <a:rPr kumimoji="1" lang="en-US" altLang="ja-JP" sz="1200" dirty="0">
                <a:solidFill>
                  <a:schemeClr val="bg1"/>
                </a:solidFill>
                <a:latin typeface="EYInterstate Light" panose="02000506000000020004" pitchFamily="2" charset="0"/>
                <a:ea typeface="ＭＳ Ｐゴシック" panose="020B0600070205080204" pitchFamily="50" charset="-128"/>
              </a:rPr>
              <a:t>  8 1741.803</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high3</a:t>
            </a:r>
            <a:r>
              <a:rPr kumimoji="1" lang="en-US" altLang="ja-JP" sz="1200" dirty="0">
                <a:solidFill>
                  <a:schemeClr val="bg1"/>
                </a:solidFill>
                <a:latin typeface="EYInterstate Light" panose="02000506000000020004" pitchFamily="2" charset="0"/>
                <a:ea typeface="ＭＳ Ｐゴシック" panose="020B0600070205080204" pitchFamily="50" charset="-128"/>
              </a:rPr>
              <a:t> 14 1737.697</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high4</a:t>
            </a:r>
            <a:r>
              <a:rPr kumimoji="1" lang="en-US" altLang="ja-JP" sz="1200" dirty="0">
                <a:solidFill>
                  <a:schemeClr val="bg1"/>
                </a:solidFill>
                <a:latin typeface="EYInterstate Light" panose="02000506000000020004" pitchFamily="2" charset="0"/>
                <a:ea typeface="ＭＳ Ｐゴシック" panose="020B0600070205080204" pitchFamily="50" charset="-128"/>
              </a:rPr>
              <a:t> 17 1739.890</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high5</a:t>
            </a:r>
            <a:r>
              <a:rPr kumimoji="1" lang="en-US" altLang="ja-JP" sz="1200" dirty="0">
                <a:solidFill>
                  <a:schemeClr val="bg1"/>
                </a:solidFill>
                <a:latin typeface="EYInterstate Light" panose="02000506000000020004" pitchFamily="2" charset="0"/>
                <a:ea typeface="ＭＳ Ｐゴシック" panose="020B0600070205080204" pitchFamily="50" charset="-128"/>
              </a:rPr>
              <a:t>  8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1725.257</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がベストなモデルであり、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つ目のモデルは、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Class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SqFt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の相互作用の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変数を追加し、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変数を追加した場合よりも大きく、</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現象している。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8233127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1"/>
            <a:r>
              <a:rPr lang="en-US" altLang="ja-JP" sz="1200" dirty="0" smtClean="0"/>
              <a:t>ANOVA</a:t>
            </a:r>
            <a:r>
              <a:rPr lang="ja-JP" altLang="en-US" sz="1200" dirty="0" smtClean="0"/>
              <a:t>や</a:t>
            </a:r>
            <a:r>
              <a:rPr lang="en-US" altLang="ja-JP" sz="1200" dirty="0" smtClean="0"/>
              <a:t>AIC</a:t>
            </a:r>
            <a:r>
              <a:rPr lang="ja-JP" altLang="en-US" sz="1200" dirty="0" smtClean="0"/>
              <a:t>などの残差評価やモデル検定は、少々古い手法になり、クロスバリデーションを用いて、モデルの質を評価するのが一般的</a:t>
            </a:r>
            <a:endParaRPr lang="en-US" altLang="ja-JP" sz="1200" dirty="0" smtClean="0"/>
          </a:p>
          <a:p>
            <a:pPr lvl="2"/>
            <a:r>
              <a:rPr lang="ja-JP" altLang="en-US" sz="1200" dirty="0" smtClean="0"/>
              <a:t>データを重複させない</a:t>
            </a:r>
            <a:r>
              <a:rPr lang="en-US" altLang="ja-JP" sz="1200" dirty="0" smtClean="0"/>
              <a:t>k</a:t>
            </a:r>
            <a:r>
              <a:rPr lang="ja-JP" altLang="en-US" sz="1200" dirty="0" smtClean="0"/>
              <a:t>個（一般的に</a:t>
            </a:r>
            <a:r>
              <a:rPr lang="en-US" altLang="ja-JP" sz="1200" dirty="0" smtClean="0"/>
              <a:t>5 ~ 10</a:t>
            </a:r>
            <a:r>
              <a:rPr lang="ja-JP" altLang="en-US" sz="1200" dirty="0" smtClean="0"/>
              <a:t>個）に分割し、</a:t>
            </a:r>
            <a:r>
              <a:rPr lang="en-US" altLang="ja-JP" sz="1200" dirty="0" smtClean="0"/>
              <a:t>k-1</a:t>
            </a:r>
            <a:r>
              <a:rPr lang="ja-JP" altLang="en-US" sz="1200" dirty="0" smtClean="0"/>
              <a:t>個のデータにモデルを適合させ、</a:t>
            </a:r>
            <a:r>
              <a:rPr lang="en-US" altLang="ja-JP" sz="1200" dirty="0" smtClean="0"/>
              <a:t>k</a:t>
            </a:r>
            <a:r>
              <a:rPr lang="ja-JP" altLang="en-US" sz="1200" dirty="0" smtClean="0"/>
              <a:t>個目のデータの予測に活用。各セクションは、</a:t>
            </a:r>
            <a:r>
              <a:rPr lang="en-US" altLang="ja-JP" sz="1200" dirty="0" smtClean="0"/>
              <a:t>1</a:t>
            </a:r>
            <a:r>
              <a:rPr lang="ja-JP" altLang="en-US" sz="1200" dirty="0" smtClean="0"/>
              <a:t>度はテストされ、</a:t>
            </a:r>
            <a:r>
              <a:rPr lang="en-US" altLang="ja-JP" sz="1200" dirty="0" smtClean="0"/>
              <a:t>k-1</a:t>
            </a:r>
            <a:r>
              <a:rPr lang="ja-JP" altLang="en-US" sz="1200" dirty="0" smtClean="0"/>
              <a:t>回モデル的項されるまで</a:t>
            </a:r>
            <a:r>
              <a:rPr lang="en-US" altLang="ja-JP" sz="1200" dirty="0" smtClean="0"/>
              <a:t>k</a:t>
            </a:r>
            <a:r>
              <a:rPr lang="ja-JP" altLang="en-US" sz="1200" dirty="0" smtClean="0"/>
              <a:t>回繰り返される</a:t>
            </a:r>
            <a:endParaRPr lang="en-US" altLang="ja-JP" sz="1200" dirty="0" smtClean="0"/>
          </a:p>
          <a:p>
            <a:pPr lvl="2"/>
            <a:r>
              <a:rPr lang="ja-JP" altLang="en-US" sz="1200" dirty="0" smtClean="0"/>
              <a:t>クロスバリデーションは、モデルの予測値の正確さの指標を提供し、モデルの質を評価する方法だと考えられる</a:t>
            </a:r>
            <a:endParaRPr lang="en-US" altLang="ja-JP" sz="1200" dirty="0" smtClean="0"/>
          </a:p>
          <a:p>
            <a:pPr lvl="2"/>
            <a:r>
              <a:rPr lang="ja-JP" altLang="en-US" sz="1200" dirty="0" smtClean="0"/>
              <a:t>一般化線形モデル（単回帰も含む）にのみ動作する関数を紹介し、任意のモデルに使用できる一般的なフレームワークを構築する。</a:t>
            </a:r>
            <a:endParaRPr lang="en-US" altLang="ja-JP" sz="1200" dirty="0" smtClean="0"/>
          </a:p>
          <a:p>
            <a:pPr lvl="2"/>
            <a:r>
              <a:rPr lang="en-US" altLang="ja-JP" sz="1200" dirty="0" smtClean="0"/>
              <a:t>Brian Ripley</a:t>
            </a:r>
            <a:r>
              <a:rPr lang="ja-JP" altLang="en-US" sz="1200" dirty="0" smtClean="0"/>
              <a:t>が作成した、</a:t>
            </a:r>
            <a:r>
              <a:rPr lang="en-US" altLang="ja-JP" sz="1200" dirty="0" smtClean="0"/>
              <a:t>boot</a:t>
            </a:r>
            <a:r>
              <a:rPr lang="ja-JP" altLang="en-US" sz="1200" dirty="0" smtClean="0"/>
              <a:t>パッケージの</a:t>
            </a:r>
            <a:r>
              <a:rPr lang="en-US" altLang="ja-JP" sz="1200" dirty="0" err="1" smtClean="0"/>
              <a:t>cv.glm</a:t>
            </a:r>
            <a:r>
              <a:rPr lang="ja-JP" altLang="en-US" sz="1200" dirty="0" smtClean="0"/>
              <a:t>関数は、一般化線形モデルのみだが、</a:t>
            </a:r>
            <a:r>
              <a:rPr lang="ja-JP" altLang="en-US" sz="1200" dirty="0"/>
              <a:t>クロスバリデーションを実行できる</a:t>
            </a:r>
            <a:endParaRPr lang="en-US" altLang="ja-JP" sz="1200" dirty="0" smtClean="0"/>
          </a:p>
          <a:p>
            <a:pPr lvl="3"/>
            <a:endParaRPr lang="en-US" altLang="ja-JP" sz="1200" dirty="0"/>
          </a:p>
          <a:p>
            <a:pPr lvl="1"/>
            <a:endParaRPr lang="en-US" altLang="ja-JP" sz="1200" dirty="0" smtClean="0"/>
          </a:p>
        </p:txBody>
      </p:sp>
      <p:sp>
        <p:nvSpPr>
          <p:cNvPr id="5" name="正方形/長方形 4"/>
          <p:cNvSpPr/>
          <p:nvPr/>
        </p:nvSpPr>
        <p:spPr>
          <a:xfrm>
            <a:off x="838517" y="3862313"/>
            <a:ext cx="7851457" cy="226226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2C973E"/>
                </a:solidFill>
                <a:latin typeface="EYInterstate Light" panose="02000506000000020004" pitchFamily="2" charset="0"/>
                <a:ea typeface="ＭＳ Ｐゴシック" panose="020B0600070205080204" pitchFamily="50" charset="-128"/>
              </a:rPr>
              <a:t>##</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Cross-validation</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require(boot)</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glm</a:t>
            </a:r>
            <a:r>
              <a:rPr kumimoji="1" lang="en-US" altLang="ja-JP" sz="1200" dirty="0">
                <a:solidFill>
                  <a:srgbClr val="2C973E"/>
                </a:solidFill>
                <a:latin typeface="EYInterstate Light" panose="02000506000000020004" pitchFamily="2" charset="0"/>
                <a:ea typeface="ＭＳ Ｐゴシック" panose="020B0600070205080204" pitchFamily="50" charset="-128"/>
              </a:rPr>
              <a:t> model set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houseG1</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Coefficients:      </a:t>
            </a:r>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Units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44.303252          -0.153241           0.000207          32.575539         127.425866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12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30.109996          -7.113688  </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Degrees </a:t>
            </a:r>
            <a:r>
              <a:rPr kumimoji="1" lang="en-US" altLang="ja-JP" sz="1200" dirty="0">
                <a:solidFill>
                  <a:schemeClr val="bg1"/>
                </a:solidFill>
                <a:latin typeface="EYInterstate Light" panose="02000506000000020004" pitchFamily="2" charset="0"/>
                <a:ea typeface="ＭＳ Ｐゴシック" panose="020B0600070205080204" pitchFamily="50" charset="-128"/>
              </a:rPr>
              <a:t>of Freedom: 2619 Total (i.e. Null);  2613 Residual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Null Deviance:	    12300000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Residual Deviance: 4878000 	AIC: 27180</a:t>
            </a:r>
          </a:p>
        </p:txBody>
      </p:sp>
    </p:spTree>
    <p:extLst>
      <p:ext uri="{BB962C8B-B14F-4D97-AF65-F5344CB8AC3E}">
        <p14:creationId xmlns:p14="http://schemas.microsoft.com/office/powerpoint/2010/main" val="20893037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661839"/>
            <a:ext cx="7851457" cy="44627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Error check between liner model and GLM</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identical(</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by k = 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housing,houseG1</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Error check</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houseCV1$delta</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1867.411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1866.767</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cv.glm</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の分析結果は、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delta</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値を</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つ含んでおり、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つめは、全分割データに対するコスト関数に基づく、</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Cross-validation error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（推定量の正しさの指標となる平均平方誤差であり、下記の方程式となる）であり、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つめは、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leave-one-out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クロスバリデーションを使用していないことを調整した値で、当該手法は、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データポイントを抜き出して、残りすべてに適合させることを除いて、</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K-fold</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クロスバリデーションの手法に似ている。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・とても性格だが高い計算量が必要。誤差の数値が得られた一方、これらの数値は他のモデルと比較しても有用なので、構築した他のモデルにも同様のプロセスを適用する。</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MSE = 1/n Σ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y</a:t>
            </a:r>
            <a:r>
              <a:rPr kumimoji="1" lang="en-US" altLang="ja-JP" sz="1200" baseline="-25000" dirty="0" err="1" smtClean="0">
                <a:solidFill>
                  <a:schemeClr val="bg1"/>
                </a:solidFill>
                <a:latin typeface="EYInterstate Light" panose="02000506000000020004" pitchFamily="2" charset="0"/>
                <a:ea typeface="ＭＳ Ｐゴシック" panose="020B0600070205080204" pitchFamily="50" charset="-128"/>
              </a:rPr>
              <a:t>i</a:t>
            </a:r>
            <a:r>
              <a:rPr kumimoji="1" lang="en-US" altLang="ja-JP" sz="1200" baseline="30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y</a:t>
            </a:r>
            <a:r>
              <a:rPr kumimoji="1" lang="en-US" altLang="ja-JP" sz="1200" baseline="-25000" dirty="0" err="1" smtClean="0">
                <a:solidFill>
                  <a:schemeClr val="bg1"/>
                </a:solidFill>
                <a:latin typeface="EYInterstate Light" panose="02000506000000020004" pitchFamily="2" charset="0"/>
                <a:ea typeface="ＭＳ Ｐゴシック" panose="020B0600070205080204" pitchFamily="50" charset="-128"/>
              </a:rPr>
              <a:t>i</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baseline="30000" dirty="0" smtClean="0">
                <a:solidFill>
                  <a:schemeClr val="bg1"/>
                </a:solidFill>
                <a:latin typeface="EYInterstate Light" panose="02000506000000020004" pitchFamily="2" charset="0"/>
                <a:ea typeface="ＭＳ Ｐゴシック" panose="020B0600070205080204" pitchFamily="50" charset="-128"/>
              </a:rPr>
              <a:t>2</a:t>
            </a:r>
          </a:p>
          <a:p>
            <a:endParaRPr kumimoji="1" lang="en-US" altLang="ja-JP" sz="1200" baseline="30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a:solidFill>
                  <a:srgbClr val="2C973E"/>
                </a:solidFill>
                <a:latin typeface="EYInterstate Light" panose="02000506000000020004" pitchFamily="2" charset="0"/>
                <a:ea typeface="ＭＳ Ｐゴシック" panose="020B0600070205080204" pitchFamily="50" charset="-128"/>
              </a:rPr>
              <a:t>model selection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1200" dirty="0">
                <a:solidFill>
                  <a:schemeClr val="bg1"/>
                </a:solidFill>
                <a:latin typeface="EYInterstate Light" panose="02000506000000020004" pitchFamily="2" charset="0"/>
                <a:ea typeface="ＭＳ Ｐゴシック" panose="020B0600070205080204" pitchFamily="50" charset="-128"/>
              </a:rPr>
              <a:t> &lt;-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 data=housing, family=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gaussian</a:t>
            </a:r>
            <a:r>
              <a:rPr kumimoji="1" lang="en-US" altLang="ja-JP" sz="1200" dirty="0">
                <a:solidFill>
                  <a:schemeClr val="bg1"/>
                </a:solidFill>
                <a:latin typeface="EYInterstate Light" panose="02000506000000020004" pitchFamily="2" charset="0"/>
                <a:ea typeface="ＭＳ Ｐゴシック" panose="020B0600070205080204" pitchFamily="50" charset="-128"/>
              </a:rPr>
              <a:t>(link = "identity"))</a:t>
            </a:r>
          </a:p>
          <a:p>
            <a:endParaRPr kumimoji="1" lang="en-US" altLang="ja-JP" sz="1200" baseline="300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2540107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661839"/>
            <a:ext cx="7851457" cy="44627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cv.glm</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calculation</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houseCV2</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housing,houseG2</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houseCV3</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housing,houseG3</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houseCV4</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housing,houseG4</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houseCV5</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housing,houseG5</a:t>
            </a:r>
            <a:r>
              <a:rPr kumimoji="1" lang="en-US" altLang="ja-JP" sz="1200" dirty="0">
                <a:solidFill>
                  <a:schemeClr val="bg1"/>
                </a:solidFill>
                <a:latin typeface="EYInterstate Light" panose="02000506000000020004" pitchFamily="2" charset="0"/>
                <a:ea typeface="ＭＳ Ｐゴシック" panose="020B0600070205080204" pitchFamily="50" charset="-128"/>
              </a:rPr>
              <a:t>, K=5)</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error by model</a:t>
            </a: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cvResults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as.data.frame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rbind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houseCV1$delta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houseCV2$delta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houseCV3$delta</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houseCV4$delta</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houseCV5$delta</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names(</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cvResults</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c("Error",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Ajudsted.Error</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cvResults$Model</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200" dirty="0">
                <a:solidFill>
                  <a:srgbClr val="0070C0"/>
                </a:solidFill>
                <a:latin typeface="EYInterstate Light" panose="02000506000000020004" pitchFamily="2" charset="0"/>
                <a:ea typeface="ＭＳ Ｐゴシック" panose="020B0600070205080204" pitchFamily="50" charset="-128"/>
              </a:rPr>
              <a:t>&lt;-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sprintf</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houseG%s</a:t>
            </a:r>
            <a:r>
              <a:rPr kumimoji="1" lang="en-US" altLang="ja-JP" sz="1200" dirty="0">
                <a:solidFill>
                  <a:srgbClr val="0070C0"/>
                </a:solidFill>
                <a:latin typeface="EYInterstate Light" panose="02000506000000020004" pitchFamily="2" charset="0"/>
                <a:ea typeface="ＭＳ Ｐゴシック" panose="020B0600070205080204" pitchFamily="50" charset="-128"/>
              </a:rPr>
              <a:t>", 1:5)</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cvResults</a:t>
            </a:r>
            <a:endParaRPr kumimoji="1" lang="en-US" altLang="ja-JP" sz="1200" dirty="0">
              <a:solidFill>
                <a:srgbClr val="0070C0"/>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Error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1200" dirty="0">
                <a:solidFill>
                  <a:schemeClr val="bg1"/>
                </a:solidFill>
                <a:latin typeface="EYInterstate Light" panose="02000506000000020004" pitchFamily="2" charset="0"/>
                <a:ea typeface="ＭＳ Ｐゴシック" panose="020B0600070205080204" pitchFamily="50" charset="-128"/>
              </a:rPr>
              <a:t>   Model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1 1867.411       1866.767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2 1876.451       1874.815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houseG2</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3 1765.206       1763.116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houseG3</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4 1786.083       1783.541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houseG4</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5 1883.683       1882.005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houseG5</a:t>
            </a:r>
            <a:endParaRPr kumimoji="1" lang="es-E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s-ES" altLang="ja-JP" sz="1200" dirty="0">
              <a:solidFill>
                <a:schemeClr val="bg1"/>
              </a:solidFill>
              <a:latin typeface="EYInterstate Light" panose="02000506000000020004" pitchFamily="2" charset="0"/>
              <a:ea typeface="ＭＳ Ｐゴシック" panose="020B0600070205080204" pitchFamily="50" charset="-128"/>
            </a:endParaRPr>
          </a:p>
          <a:p>
            <a:r>
              <a:rPr kumimoji="1" lang="es-E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s-ES" altLang="ja-JP" sz="1200" dirty="0" err="1" smtClean="0">
                <a:solidFill>
                  <a:schemeClr val="bg1"/>
                </a:solidFill>
                <a:latin typeface="EYInterstate Light" panose="02000506000000020004" pitchFamily="2" charset="0"/>
                <a:ea typeface="ＭＳ Ｐゴシック" panose="020B0600070205080204" pitchFamily="50" charset="-128"/>
              </a:rPr>
              <a:t>houseG4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がより良いモデルという分析結果になった。</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756737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223859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2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図 4"/>
          <p:cNvPicPr>
            <a:picLocks noChangeAspect="1"/>
          </p:cNvPicPr>
          <p:nvPr/>
        </p:nvPicPr>
        <p:blipFill>
          <a:blip r:embed="rId6"/>
          <a:stretch>
            <a:fillRect/>
          </a:stretch>
        </p:blipFill>
        <p:spPr>
          <a:xfrm>
            <a:off x="4254506" y="3680624"/>
            <a:ext cx="4432294" cy="2325393"/>
          </a:xfrm>
          <a:prstGeom prst="rect">
            <a:avLst/>
          </a:prstGeom>
        </p:spPr>
      </p:pic>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正規分布から生成されたランダム数字を可視化するには分布を計算して作図</a:t>
            </a:r>
            <a:endParaRPr lang="en-US" altLang="ja-JP" dirty="0" smtClean="0"/>
          </a:p>
          <a:p>
            <a:endParaRPr kumimoji="1" lang="ja-JP" altLang="en-US" dirty="0"/>
          </a:p>
        </p:txBody>
      </p:sp>
      <p:sp>
        <p:nvSpPr>
          <p:cNvPr id="4" name="正方形/長方形 3"/>
          <p:cNvSpPr/>
          <p:nvPr/>
        </p:nvSpPr>
        <p:spPr>
          <a:xfrm>
            <a:off x="832481" y="1741248"/>
            <a:ext cx="7859712" cy="182081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 data generation from normal distribution</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(30000)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distribution density calculation</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randDensity</a:t>
            </a:r>
            <a:r>
              <a:rPr kumimoji="1" lang="en-US" altLang="ja-JP" sz="1200" dirty="0">
                <a:solidFill>
                  <a:srgbClr val="0070C0"/>
                </a:solidFill>
                <a:latin typeface="EYInterstate Light" panose="02000506000000020004" pitchFamily="2" charset="0"/>
                <a:ea typeface="ＭＳ Ｐゴシック" panose="020B0600070205080204" pitchFamily="50" charset="-128"/>
              </a:rPr>
              <a:t> &lt;-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ggplot2</a:t>
            </a:r>
            <a:r>
              <a:rPr kumimoji="1" lang="en-US" altLang="ja-JP" sz="1200" dirty="0">
                <a:solidFill>
                  <a:schemeClr val="bg1"/>
                </a:solidFill>
                <a:latin typeface="EYInterstate Light" panose="02000506000000020004" pitchFamily="2" charset="0"/>
                <a:ea typeface="ＭＳ Ｐゴシック" panose="020B0600070205080204" pitchFamily="50" charset="-128"/>
              </a:rPr>
              <a:t> download</a:t>
            </a:r>
          </a:p>
          <a:p>
            <a:r>
              <a:rPr kumimoji="1" lang="en-US" altLang="ja-JP" sz="1200" dirty="0">
                <a:solidFill>
                  <a:srgbClr val="0070C0"/>
                </a:solidFill>
                <a:latin typeface="EYInterstate Light" panose="02000506000000020004" pitchFamily="2" charset="0"/>
                <a:ea typeface="ＭＳ Ｐゴシック" panose="020B0600070205080204" pitchFamily="50" charset="-128"/>
              </a:rPr>
              <a:t>require(</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ggplot2</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#chart generation</a:t>
            </a:r>
          </a:p>
          <a:p>
            <a:r>
              <a:rPr kumimoji="1" lang="en-US" altLang="ja-JP" sz="1200" dirty="0" err="1">
                <a:solidFill>
                  <a:srgbClr val="0070C0"/>
                </a:solidFill>
                <a:latin typeface="EYInterstate Light" panose="02000506000000020004" pitchFamily="2" charset="0"/>
                <a:ea typeface="ＭＳ Ｐゴシック" panose="020B0600070205080204" pitchFamily="50" charset="-128"/>
              </a:rPr>
              <a:t>ggplot</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data.frame</a:t>
            </a:r>
            <a:r>
              <a:rPr kumimoji="1" lang="en-US" altLang="ja-JP" sz="1200" dirty="0">
                <a:solidFill>
                  <a:srgbClr val="0070C0"/>
                </a:solidFill>
                <a:latin typeface="EYInterstate Light" panose="02000506000000020004" pitchFamily="2" charset="0"/>
                <a:ea typeface="ＭＳ Ｐゴシック" panose="020B0600070205080204" pitchFamily="50" charset="-128"/>
              </a:rPr>
              <a:t>(x=</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randNorm</a:t>
            </a:r>
            <a:r>
              <a:rPr kumimoji="1" lang="en-US" altLang="ja-JP" sz="1200" dirty="0">
                <a:solidFill>
                  <a:srgbClr val="0070C0"/>
                </a:solidFill>
                <a:latin typeface="EYInterstate Light" panose="02000506000000020004" pitchFamily="2" charset="0"/>
                <a:ea typeface="ＭＳ Ｐゴシック" panose="020B0600070205080204" pitchFamily="50" charset="-128"/>
              </a:rPr>
              <a:t>, y=</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randDensity</a:t>
            </a:r>
            <a:r>
              <a:rPr kumimoji="1" lang="en-US" altLang="ja-JP" sz="1200" dirty="0">
                <a:solidFill>
                  <a:srgbClr val="0070C0"/>
                </a:solidFill>
                <a:latin typeface="EYInterstate Light" panose="02000506000000020004" pitchFamily="2" charset="0"/>
                <a:ea typeface="ＭＳ Ｐゴシック" panose="020B0600070205080204" pitchFamily="50" charset="-128"/>
              </a:rPr>
              <a:t>))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aes</a:t>
            </a:r>
            <a:r>
              <a:rPr kumimoji="1" lang="en-US" altLang="ja-JP" sz="1200" dirty="0">
                <a:solidFill>
                  <a:srgbClr val="0070C0"/>
                </a:solidFill>
                <a:latin typeface="EYInterstate Light" panose="02000506000000020004" pitchFamily="2" charset="0"/>
                <a:ea typeface="ＭＳ Ｐゴシック" panose="020B0600070205080204" pitchFamily="50" charset="-128"/>
              </a:rPr>
              <a:t>(x=x, y=y) +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geom_point</a:t>
            </a:r>
            <a:r>
              <a:rPr kumimoji="1" lang="en-US" altLang="ja-JP" sz="1200" dirty="0">
                <a:solidFill>
                  <a:srgbClr val="0070C0"/>
                </a:solidFill>
                <a:latin typeface="EYInterstate Light" panose="02000506000000020004" pitchFamily="2" charset="0"/>
                <a:ea typeface="ＭＳ Ｐゴシック" panose="020B0600070205080204" pitchFamily="50" charset="-128"/>
              </a:rPr>
              <a:t>() + labs(x="Random Normal Variables", y="Density")</a:t>
            </a:r>
          </a:p>
        </p:txBody>
      </p:sp>
    </p:spTree>
    <p:extLst>
      <p:ext uri="{BB962C8B-B14F-4D97-AF65-F5344CB8AC3E}">
        <p14:creationId xmlns:p14="http://schemas.microsoft.com/office/powerpoint/2010/main" val="37267014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736270"/>
            <a:ext cx="7851457"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今までの分析結果を図示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##visualization model comparison (ANOVA, AC, cross-validation)</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#ANOVA test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cvANOVA</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Resid</a:t>
            </a:r>
            <a:r>
              <a:rPr kumimoji="1" lang="en-US" altLang="ja-JP" sz="1200" dirty="0">
                <a:solidFill>
                  <a:schemeClr val="bg1"/>
                </a:solidFill>
                <a:latin typeface="EYInterstate Light" panose="02000506000000020004" pitchFamily="2" charset="0"/>
                <a:ea typeface="ＭＳ Ｐゴシック" panose="020B0600070205080204" pitchFamily="50" charset="-128"/>
              </a:rPr>
              <a:t>. Dev`</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edit(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AIC calculation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cvResults$AIC</a:t>
            </a:r>
            <a:r>
              <a:rPr kumimoji="1" lang="en-US" altLang="ja-JP" sz="1200" dirty="0">
                <a:solidFill>
                  <a:schemeClr val="bg1"/>
                </a:solidFill>
                <a:latin typeface="EYInterstate Light" panose="02000506000000020004" pitchFamily="2" charset="0"/>
                <a:ea typeface="ＭＳ Ｐゴシック" panose="020B0600070205080204" pitchFamily="50" charset="-128"/>
              </a:rPr>
              <a:t>&lt;-AIC(</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b="1" u="sng" dirty="0">
                <a:solidFill>
                  <a:srgbClr val="0070C0"/>
                </a:solidFill>
                <a:latin typeface="EYInterstate Light" panose="02000506000000020004" pitchFamily="2" charset="0"/>
                <a:ea typeface="ＭＳ Ｐゴシック" panose="020B0600070205080204" pitchFamily="50" charset="-128"/>
              </a:rPr>
              <a:t>$AIC</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Data.frame</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forming</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reshape2</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&lt;-melt(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id.vars</a:t>
            </a:r>
            <a:r>
              <a:rPr kumimoji="1" lang="en-US" altLang="ja-JP" sz="1200" dirty="0">
                <a:solidFill>
                  <a:schemeClr val="bg1"/>
                </a:solidFill>
                <a:latin typeface="EYInterstate Light" panose="02000506000000020004" pitchFamily="2" charset="0"/>
                <a:ea typeface="ＭＳ Ｐゴシック" panose="020B0600070205080204" pitchFamily="50" charset="-128"/>
              </a:rPr>
              <a:t>="Model", variable.name="Measure",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value.name="Value")</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cvMelt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6177515" y="1892595"/>
            <a:ext cx="2377887" cy="388634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900" dirty="0">
              <a:solidFill>
                <a:schemeClr val="bg1"/>
              </a:solidFill>
              <a:latin typeface="EYInterstate Light" panose="02000506000000020004" pitchFamily="2" charset="0"/>
              <a:ea typeface="ＭＳ Ｐゴシック" panose="020B0600070205080204" pitchFamily="50" charset="-128"/>
            </a:endParaRPr>
          </a:p>
          <a:p>
            <a:r>
              <a:rPr kumimoji="1" lang="en-US" altLang="ja-JP" sz="900" dirty="0">
                <a:solidFill>
                  <a:schemeClr val="bg1"/>
                </a:solidFill>
                <a:latin typeface="EYInterstate Light" panose="02000506000000020004" pitchFamily="2" charset="0"/>
                <a:ea typeface="ＭＳ Ｐゴシック" panose="020B0600070205080204" pitchFamily="50" charset="-128"/>
              </a:rPr>
              <a:t>&gt;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cvMelt</a:t>
            </a:r>
            <a:endParaRPr kumimoji="1" lang="en-US" altLang="ja-JP" sz="900" dirty="0">
              <a:solidFill>
                <a:schemeClr val="bg1"/>
              </a:solidFill>
              <a:latin typeface="EYInterstate Light" panose="02000506000000020004" pitchFamily="2" charset="0"/>
              <a:ea typeface="ＭＳ Ｐゴシック" panose="020B0600070205080204" pitchFamily="50" charset="-128"/>
            </a:endParaRPr>
          </a:p>
          <a:p>
            <a:r>
              <a:rPr kumimoji="1" lang="en-US" altLang="ja-JP" sz="900" dirty="0">
                <a:solidFill>
                  <a:schemeClr val="bg1"/>
                </a:solidFill>
                <a:latin typeface="EYInterstate Light" panose="02000506000000020004" pitchFamily="2" charset="0"/>
                <a:ea typeface="ＭＳ Ｐゴシック" panose="020B0600070205080204" pitchFamily="50" charset="-128"/>
              </a:rPr>
              <a:t>     Model        Measure       Value</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1867.411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2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1876.451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3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1765.206</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4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1786.083</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5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900" dirty="0">
                <a:solidFill>
                  <a:schemeClr val="bg1"/>
                </a:solidFill>
                <a:latin typeface="EYInterstate Light" panose="02000506000000020004" pitchFamily="2" charset="0"/>
                <a:ea typeface="ＭＳ Ｐゴシック" panose="020B0600070205080204" pitchFamily="50" charset="-128"/>
              </a:rPr>
              <a:t>          Error    1883.683</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6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1866.767</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7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1874.815</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8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1763.116</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9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1783.541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10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900" dirty="0">
                <a:solidFill>
                  <a:schemeClr val="bg1"/>
                </a:solidFill>
                <a:latin typeface="EYInterstate Light" panose="02000506000000020004" pitchFamily="2" charset="0"/>
                <a:ea typeface="ＭＳ Ｐゴシック" panose="020B0600070205080204" pitchFamily="50" charset="-128"/>
              </a:rPr>
              <a:t>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Ajudsted.Error</a:t>
            </a:r>
            <a:r>
              <a:rPr kumimoji="1" lang="en-US" altLang="ja-JP" sz="900" dirty="0">
                <a:solidFill>
                  <a:schemeClr val="bg1"/>
                </a:solidFill>
                <a:latin typeface="EYInterstate Light" panose="02000506000000020004" pitchFamily="2" charset="0"/>
                <a:ea typeface="ＭＳ Ｐゴシック" panose="020B0600070205080204" pitchFamily="50" charset="-128"/>
              </a:rPr>
              <a:t>    1882.005</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11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4877506.411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12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4877506.411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13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4576768.981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14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4619950.342</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15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900" dirty="0">
                <a:solidFill>
                  <a:schemeClr val="bg1"/>
                </a:solidFill>
                <a:latin typeface="EYInterstate Light" panose="02000506000000020004" pitchFamily="2" charset="0"/>
                <a:ea typeface="ＭＳ Ｐゴシック" panose="020B0600070205080204" pitchFamily="50" charset="-128"/>
              </a:rPr>
              <a:t>          ANOVA 4895630.307</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16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houseG1</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27177.781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17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houseG2</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27177.781</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18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houseG3</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27025.042</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19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houseG4</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27047.646</a:t>
            </a:r>
          </a:p>
          <a:p>
            <a:r>
              <a:rPr kumimoji="1" lang="en-US" altLang="ja-JP" sz="900" dirty="0">
                <a:solidFill>
                  <a:schemeClr val="bg1"/>
                </a:solidFill>
                <a:latin typeface="EYInterstate Light" panose="02000506000000020004" pitchFamily="2" charset="0"/>
                <a:ea typeface="ＭＳ Ｐゴシック" panose="020B0600070205080204" pitchFamily="50" charset="-128"/>
              </a:rPr>
              <a:t>20 </a:t>
            </a:r>
            <a:r>
              <a:rPr kumimoji="1" lang="en-US" altLang="ja-JP" sz="900" dirty="0" err="1">
                <a:solidFill>
                  <a:schemeClr val="bg1"/>
                </a:solidFill>
                <a:latin typeface="EYInterstate Light" panose="02000506000000020004" pitchFamily="2" charset="0"/>
                <a:ea typeface="ＭＳ Ｐゴシック" panose="020B0600070205080204" pitchFamily="50" charset="-128"/>
              </a:rPr>
              <a:t>houseG5</a:t>
            </a:r>
            <a:r>
              <a:rPr kumimoji="1" lang="en-US" altLang="ja-JP" sz="900" dirty="0">
                <a:solidFill>
                  <a:schemeClr val="bg1"/>
                </a:solidFill>
                <a:latin typeface="EYInterstate Light" panose="02000506000000020004" pitchFamily="2" charset="0"/>
                <a:ea typeface="ＭＳ Ｐゴシック" panose="020B0600070205080204" pitchFamily="50" charset="-128"/>
              </a:rPr>
              <a:t>            AIC   27189.499</a:t>
            </a:r>
          </a:p>
        </p:txBody>
      </p:sp>
    </p:spTree>
    <p:extLst>
      <p:ext uri="{BB962C8B-B14F-4D97-AF65-F5344CB8AC3E}">
        <p14:creationId xmlns:p14="http://schemas.microsoft.com/office/powerpoint/2010/main" val="14266699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736270"/>
            <a:ext cx="7851457"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今までの分析結果を図示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ggplot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cvMelt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(x=Model, y=Value))+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geom_line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aes</a:t>
            </a:r>
            <a:r>
              <a:rPr kumimoji="1" lang="en-US" altLang="ja-JP" sz="1200" dirty="0">
                <a:solidFill>
                  <a:schemeClr val="bg1"/>
                </a:solidFill>
                <a:latin typeface="EYInterstate Light" panose="02000506000000020004" pitchFamily="2" charset="0"/>
                <a:ea typeface="ＭＳ Ｐゴシック" panose="020B0600070205080204" pitchFamily="50" charset="-128"/>
              </a:rPr>
              <a:t>(group=Measure, color=Measure))+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facet_wrap</a:t>
            </a:r>
            <a:r>
              <a:rPr kumimoji="1" lang="en-US" altLang="ja-JP" sz="1200" dirty="0">
                <a:solidFill>
                  <a:schemeClr val="bg1"/>
                </a:solidFill>
                <a:latin typeface="EYInterstate Light" panose="02000506000000020004" pitchFamily="2" charset="0"/>
                <a:ea typeface="ＭＳ Ｐゴシック" panose="020B0600070205080204" pitchFamily="50" charset="-128"/>
              </a:rPr>
              <a:t>(~Measure, scales="</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free_y</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theme(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axis.text.x</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element_text</a:t>
            </a:r>
            <a:r>
              <a:rPr kumimoji="1" lang="en-US" altLang="ja-JP" sz="1200" dirty="0">
                <a:solidFill>
                  <a:schemeClr val="bg1"/>
                </a:solidFill>
                <a:latin typeface="EYInterstate Light" panose="02000506000000020004" pitchFamily="2" charset="0"/>
                <a:ea typeface="ＭＳ Ｐゴシック" panose="020B0600070205080204" pitchFamily="50" charset="-128"/>
              </a:rPr>
              <a:t>(angle=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90,vjust</a:t>
            </a:r>
            <a:r>
              <a:rPr kumimoji="1" lang="en-US" altLang="ja-JP" sz="1200" dirty="0">
                <a:solidFill>
                  <a:schemeClr val="bg1"/>
                </a:solidFill>
                <a:latin typeface="EYInterstate Light" panose="02000506000000020004" pitchFamily="2" charset="0"/>
                <a:ea typeface="ＭＳ Ｐゴシック" panose="020B0600070205080204" pitchFamily="50" charset="-128"/>
              </a:rPr>
              <a:t>=.5))+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guides(color=FALSE</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cCross</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validation error, ANOVA, AIC</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のチャートから</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a:solidFill>
                  <a:schemeClr val="bg1"/>
                </a:solidFill>
                <a:latin typeface="EYInterstate Light" panose="02000506000000020004" pitchFamily="2" charset="0"/>
                <a:ea typeface="ＭＳ Ｐゴシック" panose="020B0600070205080204" pitchFamily="50" charset="-128"/>
              </a:rPr>
              <a:t>軸</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は違うものの形状は同じであり、</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houseG4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がベストモデル</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4" name="図 3"/>
          <p:cNvPicPr>
            <a:picLocks noChangeAspect="1"/>
          </p:cNvPicPr>
          <p:nvPr/>
        </p:nvPicPr>
        <p:blipFill>
          <a:blip r:embed="rId2"/>
          <a:stretch>
            <a:fillRect/>
          </a:stretch>
        </p:blipFill>
        <p:spPr>
          <a:xfrm>
            <a:off x="4764245" y="2225628"/>
            <a:ext cx="3778673" cy="3183980"/>
          </a:xfrm>
          <a:prstGeom prst="rect">
            <a:avLst/>
          </a:prstGeom>
        </p:spPr>
      </p:pic>
    </p:spTree>
    <p:extLst>
      <p:ext uri="{BB962C8B-B14F-4D97-AF65-F5344CB8AC3E}">
        <p14:creationId xmlns:p14="http://schemas.microsoft.com/office/powerpoint/2010/main" val="31954694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736270"/>
            <a:ext cx="3733483"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glm</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に代わる一般的なクロスバリデーションの方法は、一般的なものではなく、全モデルには動かないが、どのように動いているかの一般的なアイディアが分かる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general cross-validation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&lt;-function(fun, k=5, data,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cost = function(</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y,yhat</a:t>
            </a:r>
            <a:r>
              <a:rPr kumimoji="1" lang="en-US" altLang="ja-JP" sz="1200" dirty="0">
                <a:solidFill>
                  <a:schemeClr val="bg1"/>
                </a:solidFill>
                <a:latin typeface="EYInterstate Light" panose="02000506000000020004" pitchFamily="2" charset="0"/>
                <a:ea typeface="ＭＳ Ｐゴシック" panose="020B0600070205080204" pitchFamily="50" charset="-128"/>
              </a:rPr>
              <a:t>) mean((y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yhat</a:t>
            </a:r>
            <a:r>
              <a:rPr kumimoji="1" lang="en-US" altLang="ja-JP" sz="1200" dirty="0">
                <a:solidFill>
                  <a:schemeClr val="bg1"/>
                </a:solidFill>
                <a:latin typeface="EYInterstate Light" panose="02000506000000020004" pitchFamily="2" charset="0"/>
                <a:ea typeface="ＭＳ Ｐゴシック" panose="020B0600070205080204" pitchFamily="50" charset="-128"/>
              </a:rPr>
              <a:t>)^2),</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response="y",...)</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 generation of folds variables</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folds&lt;-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(Fold=sample(rep(x=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1:k</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length.out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nrow</a:t>
            </a:r>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Row=</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1:nrow</a:t>
            </a:r>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rgbClr val="2C973E"/>
                </a:solidFill>
                <a:latin typeface="EYInterstate Light" panose="02000506000000020004" pitchFamily="2" charset="0"/>
                <a:ea typeface="ＭＳ Ｐゴシック" panose="020B0600070205080204" pitchFamily="50" charset="-128"/>
              </a:rPr>
              <a:t># takes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error=0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error&lt;- 0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#loop each folds and model application to training </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data, </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and forecast </a:t>
            </a:r>
            <a:r>
              <a:rPr kumimoji="1" lang="en-US" altLang="ja-JP" sz="1200" dirty="0">
                <a:solidFill>
                  <a:srgbClr val="2C973E"/>
                </a:solidFill>
                <a:latin typeface="EYInterstate Light" panose="02000506000000020004" pitchFamily="2" charset="0"/>
                <a:ea typeface="ＭＳ Ｐゴシック" panose="020B0600070205080204" pitchFamily="50" charset="-128"/>
              </a:rPr>
              <a:t>based on test data</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#error calculation</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for(f in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1:max</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folds$Fold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4643438" y="1736269"/>
            <a:ext cx="4046537"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a:solidFill>
                  <a:srgbClr val="2C973E"/>
                </a:solidFill>
                <a:latin typeface="EYInterstate Light" panose="02000506000000020004" pitchFamily="2" charset="0"/>
                <a:ea typeface="ＭＳ Ｐゴシック" panose="020B0600070205080204" pitchFamily="50" charset="-128"/>
              </a:rPr>
              <a:t>extract rows corresponding to test 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folds$Row</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folds$Fold</a:t>
            </a:r>
            <a:r>
              <a:rPr kumimoji="1" lang="en-US" altLang="ja-JP" sz="1200" dirty="0">
                <a:solidFill>
                  <a:schemeClr val="bg1"/>
                </a:solidFill>
                <a:latin typeface="EYInterstate Light" panose="02000506000000020004" pitchFamily="2" charset="0"/>
                <a:ea typeface="ＭＳ Ｐゴシック" panose="020B0600070205080204" pitchFamily="50" charset="-128"/>
              </a:rPr>
              <a:t> == f]</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 application of fun to data[-</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theRows</a:t>
            </a:r>
            <a:r>
              <a:rPr kumimoji="1" lang="en-US" altLang="ja-JP" sz="1200" dirty="0">
                <a:solidFill>
                  <a:srgbClr val="2C973E"/>
                </a:solidFill>
                <a:latin typeface="EYInterstate Light" panose="02000506000000020004" pitchFamily="2" charset="0"/>
                <a:ea typeface="ＭＳ Ｐゴシック" panose="020B0600070205080204" pitchFamily="50" charset="-128"/>
              </a:rPr>
              <a:t>,]</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 forecast against data[</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theRows</a:t>
            </a:r>
            <a:r>
              <a:rPr kumimoji="1" lang="en-US" altLang="ja-JP" sz="1200" dirty="0">
                <a:solidFill>
                  <a:srgbClr val="2C973E"/>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mod &lt;- fun(data=data[-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pred</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predict(mod, 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 accumulate error weighted by rows corresponding to fold</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error &lt;- error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cost(data[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theRows,response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pred</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(length(</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theRows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nrow</a:t>
            </a:r>
            <a:r>
              <a:rPr kumimoji="1" lang="en-US" altLang="ja-JP" sz="1200" dirty="0">
                <a:solidFill>
                  <a:schemeClr val="bg1"/>
                </a:solidFill>
                <a:latin typeface="EYInterstate Light" panose="02000506000000020004" pitchFamily="2" charset="0"/>
                <a:ea typeface="ＭＳ Ｐゴシック" panose="020B0600070205080204" pitchFamily="50" charset="-128"/>
              </a:rPr>
              <a:t>(data))</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return(error)</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Cross-validation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誤差を得るために</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housing</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モデルに関数を適応</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cv1</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7734129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.3</a:t>
            </a:r>
            <a:r>
              <a:rPr kumimoji="1" lang="ja-JP" altLang="en-US" dirty="0" smtClean="0"/>
              <a:t>　モデル評価</a:t>
            </a:r>
            <a:r>
              <a:rPr kumimoji="1" lang="en-US" altLang="ja-JP" dirty="0" smtClean="0"/>
              <a:t/>
            </a:r>
            <a:br>
              <a:rPr kumimoji="1" lang="en-US" altLang="ja-JP" dirty="0" smtClean="0"/>
            </a:br>
            <a:r>
              <a:rPr lang="ja-JP" altLang="en-US" sz="2000" dirty="0" smtClean="0"/>
              <a:t>クロスバリデーション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クロスバリデーション</a:t>
            </a:r>
            <a:endParaRPr lang="en-US" altLang="ja-JP" dirty="0" smtClean="0"/>
          </a:p>
          <a:p>
            <a:pPr lvl="3"/>
            <a:endParaRPr lang="en-US" altLang="ja-JP" sz="1200" dirty="0"/>
          </a:p>
          <a:p>
            <a:pPr lvl="1"/>
            <a:endParaRPr lang="en-US" altLang="ja-JP" sz="1200" dirty="0" smtClean="0"/>
          </a:p>
        </p:txBody>
      </p:sp>
      <p:sp>
        <p:nvSpPr>
          <p:cNvPr id="5" name="正方形/長方形 4"/>
          <p:cNvSpPr/>
          <p:nvPr/>
        </p:nvSpPr>
        <p:spPr>
          <a:xfrm>
            <a:off x="838517" y="1736270"/>
            <a:ext cx="3733483"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#Housing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モデルに適応</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cv2</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cv3</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cv4</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cv5</a:t>
            </a:r>
            <a:r>
              <a:rPr kumimoji="1" lang="en-US" altLang="ja-JP" sz="1200" dirty="0">
                <a:solidFill>
                  <a:schemeClr val="bg1"/>
                </a:solidFill>
                <a:latin typeface="EYInterstate Light" panose="02000506000000020004" pitchFamily="2" charset="0"/>
                <a:ea typeface="ＭＳ Ｐゴシック" panose="020B0600070205080204" pitchFamily="50" charset="-128"/>
              </a:rPr>
              <a:t>&lt;-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cv.work</a:t>
            </a:r>
            <a:r>
              <a:rPr kumimoji="1" lang="en-US" altLang="ja-JP" sz="1200" dirty="0">
                <a:solidFill>
                  <a:schemeClr val="bg1"/>
                </a:solidFill>
                <a:latin typeface="EYInterstate Light" panose="02000506000000020004" pitchFamily="2" charset="0"/>
                <a:ea typeface="ＭＳ Ｐゴシック" panose="020B0600070205080204" pitchFamily="50" charset="-128"/>
              </a:rPr>
              <a:t>(fun=lm, k=5, data=housing, response="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formula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 + Class)</a:t>
            </a:r>
          </a:p>
        </p:txBody>
      </p:sp>
      <p:sp>
        <p:nvSpPr>
          <p:cNvPr id="7" name="正方形/長方形 6"/>
          <p:cNvSpPr/>
          <p:nvPr/>
        </p:nvSpPr>
        <p:spPr>
          <a:xfrm>
            <a:off x="4643438" y="1736270"/>
            <a:ext cx="4046537" cy="438830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pPr>
              <a:tabLst>
                <a:tab pos="85725" algn="l"/>
              </a:tabLst>
            </a:pP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error</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の計算を取り纏める</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cvResults</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(Model=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sprintf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house%s</a:t>
            </a:r>
            <a:r>
              <a:rPr kumimoji="1" lang="en-US" altLang="ja-JP" sz="1200" dirty="0">
                <a:solidFill>
                  <a:schemeClr val="bg1"/>
                </a:solidFill>
                <a:latin typeface="EYInterstate Light" panose="02000506000000020004" pitchFamily="2" charset="0"/>
                <a:ea typeface="ＭＳ Ｐゴシック" panose="020B0600070205080204" pitchFamily="50" charset="-128"/>
              </a:rPr>
              <a:t>", 1:5),</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Error=c(</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cv1</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cv2</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cv3</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cv4</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cv5</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cvResults</a:t>
            </a:r>
            <a:endParaRPr kumimoji="1" lang="en-US" altLang="ja-JP" sz="1200" dirty="0" smtClean="0">
              <a:solidFill>
                <a:srgbClr val="0070C0"/>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   Model    Error</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house1</a:t>
            </a:r>
            <a:r>
              <a:rPr kumimoji="1" lang="en-US" altLang="ja-JP" sz="1200" dirty="0">
                <a:solidFill>
                  <a:schemeClr val="bg1"/>
                </a:solidFill>
                <a:latin typeface="EYInterstate Light" panose="02000506000000020004" pitchFamily="2" charset="0"/>
                <a:ea typeface="ＭＳ Ｐゴシック" panose="020B0600070205080204" pitchFamily="50" charset="-128"/>
              </a:rPr>
              <a:t> 1872.463</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house2</a:t>
            </a:r>
            <a:r>
              <a:rPr kumimoji="1" lang="en-US" altLang="ja-JP" sz="1200" dirty="0">
                <a:solidFill>
                  <a:schemeClr val="bg1"/>
                </a:solidFill>
                <a:latin typeface="EYInterstate Light" panose="02000506000000020004" pitchFamily="2" charset="0"/>
                <a:ea typeface="ＭＳ Ｐゴシック" panose="020B0600070205080204" pitchFamily="50" charset="-128"/>
              </a:rPr>
              <a:t> 1871.427</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3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house3</a:t>
            </a:r>
            <a:r>
              <a:rPr kumimoji="1" lang="en-US" altLang="ja-JP" sz="1200" dirty="0">
                <a:solidFill>
                  <a:schemeClr val="bg1"/>
                </a:solidFill>
                <a:latin typeface="EYInterstate Light" panose="02000506000000020004" pitchFamily="2" charset="0"/>
                <a:ea typeface="ＭＳ Ｐゴシック" panose="020B0600070205080204" pitchFamily="50" charset="-128"/>
              </a:rPr>
              <a:t> 1764.560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house4</a:t>
            </a:r>
            <a:r>
              <a:rPr kumimoji="1" lang="en-US" altLang="ja-JP" sz="1200" dirty="0">
                <a:solidFill>
                  <a:schemeClr val="bg1"/>
                </a:solidFill>
                <a:latin typeface="EYInterstate Light" panose="02000506000000020004" pitchFamily="2" charset="0"/>
                <a:ea typeface="ＭＳ Ｐゴシック" panose="020B0600070205080204" pitchFamily="50" charset="-128"/>
              </a:rPr>
              <a:t> 1750.316</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5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house5</a:t>
            </a:r>
            <a:r>
              <a:rPr kumimoji="1" lang="en-US" altLang="ja-JP" sz="1200" dirty="0">
                <a:solidFill>
                  <a:schemeClr val="bg1"/>
                </a:solidFill>
                <a:latin typeface="EYInterstate Light" panose="02000506000000020004" pitchFamily="2" charset="0"/>
                <a:ea typeface="ＭＳ Ｐゴシック" panose="020B0600070205080204" pitchFamily="50" charset="-128"/>
              </a:rPr>
              <a:t> 1881.183</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5634894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ブートストラップ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ブートストラップ：信頼区間の不確実性を計測する際に活用（</a:t>
            </a:r>
            <a:r>
              <a:rPr lang="en-US" altLang="ja-JP" dirty="0" smtClean="0"/>
              <a:t>boot package</a:t>
            </a:r>
            <a:r>
              <a:rPr lang="ja-JP" altLang="en-US" dirty="0" smtClean="0"/>
              <a:t>）</a:t>
            </a:r>
            <a:endParaRPr lang="en-US" altLang="ja-JP" sz="1200" dirty="0"/>
          </a:p>
          <a:p>
            <a:pPr lvl="1"/>
            <a:r>
              <a:rPr lang="ja-JP" altLang="en-US" sz="1200" dirty="0" smtClean="0"/>
              <a:t>良い解析的な解決策がない場合があり、特に信頼区間の不確実性を計測する場合などに戦術的な解決策が必要</a:t>
            </a:r>
            <a:endParaRPr lang="en-US" altLang="ja-JP" sz="1200" dirty="0" smtClean="0"/>
          </a:p>
          <a:p>
            <a:pPr lvl="1"/>
            <a:endParaRPr lang="en-US" altLang="ja-JP" sz="1200" dirty="0" smtClean="0"/>
          </a:p>
          <a:p>
            <a:pPr lvl="1"/>
            <a:r>
              <a:rPr lang="en-US" altLang="ja-JP" sz="1200" dirty="0" smtClean="0"/>
              <a:t>N</a:t>
            </a:r>
            <a:r>
              <a:rPr lang="ja-JP" altLang="en-US" sz="1200" dirty="0" smtClean="0"/>
              <a:t>行を持つデータにおいて、平均や回帰、任意の関数等の統計関数をデータに適応</a:t>
            </a:r>
            <a:endParaRPr lang="en-US" altLang="ja-JP" sz="1200" dirty="0" smtClean="0"/>
          </a:p>
          <a:p>
            <a:pPr lvl="1"/>
            <a:r>
              <a:rPr lang="ja-JP" altLang="en-US" sz="1200" dirty="0" smtClean="0"/>
              <a:t>データをサンプリングし、新規データセット（重複と欠損値のない</a:t>
            </a:r>
            <a:r>
              <a:rPr lang="en-US" altLang="ja-JP" sz="1200" dirty="0" smtClean="0"/>
              <a:t>n</a:t>
            </a:r>
            <a:r>
              <a:rPr lang="ja-JP" altLang="en-US" sz="1200" dirty="0" smtClean="0"/>
              <a:t>行のデータを持つ）</a:t>
            </a:r>
            <a:r>
              <a:rPr lang="ja-JP" altLang="en-US" sz="1200" dirty="0"/>
              <a:t>を作成</a:t>
            </a:r>
            <a:r>
              <a:rPr lang="ja-JP" altLang="en-US" sz="1200" dirty="0" smtClean="0"/>
              <a:t>、統計関数を新規データセットの適応</a:t>
            </a:r>
            <a:endParaRPr lang="en-US" altLang="ja-JP" sz="1200" dirty="0" smtClean="0"/>
          </a:p>
          <a:p>
            <a:pPr lvl="1"/>
            <a:r>
              <a:rPr lang="ja-JP" altLang="en-US" sz="1200" dirty="0" smtClean="0"/>
              <a:t>上記プロセスを</a:t>
            </a:r>
            <a:r>
              <a:rPr lang="en-US" altLang="ja-JP" sz="1200" dirty="0" smtClean="0"/>
              <a:t>R</a:t>
            </a:r>
            <a:r>
              <a:rPr lang="ja-JP" altLang="en-US" sz="1200" dirty="0" smtClean="0"/>
              <a:t>回（一般的には</a:t>
            </a:r>
            <a:r>
              <a:rPr lang="en-US" altLang="ja-JP" sz="1200" dirty="0" smtClean="0"/>
              <a:t>1200</a:t>
            </a:r>
            <a:r>
              <a:rPr lang="ja-JP" altLang="en-US" sz="1200" dirty="0" smtClean="0"/>
              <a:t>回程度）繰り返し、分布を生成する。この分布は、平均と信頼区間（一般的に</a:t>
            </a:r>
            <a:r>
              <a:rPr lang="en-US" altLang="ja-JP" sz="1200" dirty="0" smtClean="0"/>
              <a:t>95%</a:t>
            </a:r>
            <a:r>
              <a:rPr lang="ja-JP" altLang="en-US" sz="1200" dirty="0" smtClean="0"/>
              <a:t>）を見つけるために利用</a:t>
            </a:r>
            <a:endParaRPr lang="en-US" altLang="ja-JP" sz="1200" dirty="0" smtClean="0"/>
          </a:p>
        </p:txBody>
      </p:sp>
      <p:sp>
        <p:nvSpPr>
          <p:cNvPr id="5" name="正方形/長方形 4"/>
          <p:cNvSpPr/>
          <p:nvPr/>
        </p:nvSpPr>
        <p:spPr>
          <a:xfrm>
            <a:off x="838517" y="3398809"/>
            <a:ext cx="7851458" cy="2553419"/>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a:solidFill>
                  <a:srgbClr val="2C973E"/>
                </a:solidFill>
                <a:latin typeface="EYInterstate Light" panose="02000506000000020004" pitchFamily="2" charset="0"/>
                <a:ea typeface="ＭＳ Ｐゴシック" panose="020B0600070205080204" pitchFamily="50" charset="-128"/>
              </a:rPr>
              <a:t>18.4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Bootsrap</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plyr</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baseball &lt;- baseball[</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baseball$year</a:t>
            </a:r>
            <a:r>
              <a:rPr kumimoji="1" lang="en-US" altLang="ja-JP" sz="1200" dirty="0">
                <a:solidFill>
                  <a:schemeClr val="bg1"/>
                </a:solidFill>
                <a:latin typeface="EYInterstate Light" panose="02000506000000020004" pitchFamily="2" charset="0"/>
                <a:ea typeface="ＭＳ Ｐゴシック" panose="020B0600070205080204" pitchFamily="50" charset="-128"/>
              </a:rPr>
              <a:t>&gt;=1990</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head(baseball)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id year stint team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lg</a:t>
            </a:r>
            <a:r>
              <a:rPr kumimoji="1" lang="en-US" altLang="ja-JP" sz="1200" dirty="0">
                <a:solidFill>
                  <a:schemeClr val="bg1"/>
                </a:solidFill>
                <a:latin typeface="EYInterstate Light" panose="02000506000000020004" pitchFamily="2" charset="0"/>
                <a:ea typeface="ＭＳ Ｐゴシック" panose="020B0600070205080204" pitchFamily="50" charset="-128"/>
              </a:rPr>
              <a:t>   g  ab  r   h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X2b</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X3b</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hr</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rbi</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sb</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cs</a:t>
            </a:r>
            <a:r>
              <a:rPr kumimoji="1" lang="en-US" altLang="ja-JP" sz="1200" dirty="0">
                <a:solidFill>
                  <a:schemeClr val="bg1"/>
                </a:solidFill>
                <a:latin typeface="EYInterstate Light" panose="02000506000000020004" pitchFamily="2" charset="0"/>
                <a:ea typeface="ＭＳ Ｐゴシック" panose="020B0600070205080204" pitchFamily="50" charset="-128"/>
              </a:rPr>
              <a:t> bb so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ibb</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hbp</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sh</a:t>
            </a:r>
            <a:r>
              <a:rPr kumimoji="1" lang="en-US" altLang="ja-JP" sz="1200" dirty="0">
                <a:solidFill>
                  <a:schemeClr val="bg1"/>
                </a:solidFill>
                <a:latin typeface="EYInterstate Light" panose="02000506000000020004" pitchFamily="2" charset="0"/>
                <a:ea typeface="ＭＳ Ｐゴシック" panose="020B0600070205080204" pitchFamily="50" charset="-128"/>
              </a:rPr>
              <a:t> sf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gidp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67407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aguilri01</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MIN AL  56   0  0   0   0   0  0   0  0  0  0  0   0   0  0  0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67412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alomasa02</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CLE AL 132 445 60 129  26   2  9  66  4  1 25 46   2   2  5  6   10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67414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anderbr01</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BAL AL  89 234 24  54   5   2  3  24 15  2 31 46   2   5  4  5    4</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67416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anderla02</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2  BOS AL  15   0  0   0   0   0  0   0  0  0  0  0   0   0  0  0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67417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appieke01</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KCA AL  32   0  0   0   0   0  0   0  0  0  0  0   0   0  0  0    0</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67422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baergca01</a:t>
            </a:r>
            <a:r>
              <a:rPr kumimoji="1" lang="en-US" altLang="ja-JP" sz="1200" dirty="0">
                <a:solidFill>
                  <a:schemeClr val="bg1"/>
                </a:solidFill>
                <a:latin typeface="EYInterstate Light" panose="02000506000000020004" pitchFamily="2" charset="0"/>
                <a:ea typeface="ＭＳ Ｐゴシック" panose="020B0600070205080204" pitchFamily="50" charset="-128"/>
              </a:rPr>
              <a:t> 1990     1  CLE AL 108 312 46  81  17   2  7  47  0  2 16 57   2   4  1  5    4</a:t>
            </a:r>
          </a:p>
        </p:txBody>
      </p:sp>
    </p:spTree>
    <p:extLst>
      <p:ext uri="{BB962C8B-B14F-4D97-AF65-F5344CB8AC3E}">
        <p14:creationId xmlns:p14="http://schemas.microsoft.com/office/powerpoint/2010/main" val="14234587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ブートストラップ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ブートストラップ：信頼区間の不確実性を計測する際に活用（</a:t>
            </a:r>
            <a:r>
              <a:rPr lang="en-US" altLang="ja-JP" dirty="0" smtClean="0"/>
              <a:t>boot package</a:t>
            </a:r>
            <a:r>
              <a:rPr lang="ja-JP" altLang="en-US" dirty="0" smtClean="0"/>
              <a:t>）</a:t>
            </a:r>
            <a:endParaRPr lang="en-US" altLang="ja-JP" sz="1200" dirty="0"/>
          </a:p>
        </p:txBody>
      </p:sp>
      <p:sp>
        <p:nvSpPr>
          <p:cNvPr id="5" name="正方形/長方形 4"/>
          <p:cNvSpPr/>
          <p:nvPr/>
        </p:nvSpPr>
        <p:spPr>
          <a:xfrm>
            <a:off x="838517" y="1834942"/>
            <a:ext cx="7851458" cy="41577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平均打率の計算方法は、合計ヒット数を合計打数で割って算出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ただし、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mean(h/ab)</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や</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sd</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(h/ab)</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で平均や標準偏差を簡単に計算できるわけではなく、一方で、打率は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sum(h)/sum(ab)</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で計算できるものの、標準偏差は簡単に計算できない　→ ブートストラップを使うのに絶好の機会</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➊ オリジナルデータから全体の打率を計算、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n</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行をサンプル抽出して平均打率を再度計算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分布が形成されるまで繰返</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Boot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パッケージを利用</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➋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boot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関数の最初の引数は、データ、</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番目はデータで計算をさせたい関数を指定</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sim</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 “parametric”</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出ない限り、</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番目の引数は必須</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➌ 最初はオリジナルデータで、</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番目は索引のベクトル、回数又はウェイト。引数に名前を加えると</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boot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パッケージから参照できる</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bat.avg</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function(data, indices=1:NROW(data), hits="h",</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at.bats</a:t>
            </a:r>
            <a:r>
              <a:rPr kumimoji="1" lang="en-US" altLang="ja-JP" sz="1200" dirty="0">
                <a:solidFill>
                  <a:schemeClr val="bg1"/>
                </a:solidFill>
                <a:latin typeface="EYInterstate Light" panose="02000506000000020004" pitchFamily="2" charset="0"/>
                <a:ea typeface="ＭＳ Ｐゴシック" panose="020B0600070205080204" pitchFamily="50" charset="-128"/>
              </a:rPr>
              <a:t>="ab")</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sum(data[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indices,hits</a:t>
            </a:r>
            <a:r>
              <a:rPr kumimoji="1" lang="en-US" altLang="ja-JP" sz="1200" dirty="0">
                <a:solidFill>
                  <a:schemeClr val="bg1"/>
                </a:solidFill>
                <a:latin typeface="EYInterstate Light" panose="02000506000000020004" pitchFamily="2" charset="0"/>
                <a:ea typeface="ＭＳ Ｐゴシック" panose="020B0600070205080204" pitchFamily="50" charset="-128"/>
              </a:rPr>
              <a:t>], na.rm=TRUE) /</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sum(data[</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indices,at.bats</a:t>
            </a:r>
            <a:r>
              <a:rPr kumimoji="1" lang="en-US" altLang="ja-JP" sz="1200" dirty="0">
                <a:solidFill>
                  <a:schemeClr val="bg1"/>
                </a:solidFill>
                <a:latin typeface="EYInterstate Light" panose="02000506000000020004" pitchFamily="2" charset="0"/>
                <a:ea typeface="ＭＳ Ｐゴシック" panose="020B0600070205080204" pitchFamily="50" charset="-128"/>
              </a:rPr>
              <a:t>],nar.rm=TRUE)</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オリジナルデータでテスト</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bat.avg</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(baseball)</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0.2729969</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
        <p:nvSpPr>
          <p:cNvPr id="4" name="正方形/長方形 3"/>
          <p:cNvSpPr/>
          <p:nvPr/>
        </p:nvSpPr>
        <p:spPr>
          <a:xfrm>
            <a:off x="5247289" y="4214601"/>
            <a:ext cx="3648974" cy="1384995"/>
          </a:xfrm>
          <a:prstGeom prst="rect">
            <a:avLst/>
          </a:prstGeom>
        </p:spPr>
        <p:txBody>
          <a:bodyPr wrap="square">
            <a:spAutoFit/>
          </a:bodyPr>
          <a:lstStyle/>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平均打率を計算する関数を作成</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data</a:t>
            </a:r>
            <a:r>
              <a:rPr kumimoji="1" lang="ja-JP" altLang="en-US" sz="1200" dirty="0">
                <a:solidFill>
                  <a:srgbClr val="2C973E"/>
                </a:solidFill>
                <a:latin typeface="EYInterstate Light" panose="02000506000000020004" pitchFamily="2" charset="0"/>
                <a:ea typeface="ＭＳ Ｐゴシック" panose="020B0600070205080204" pitchFamily="50" charset="-128"/>
              </a:rPr>
              <a:t>はデータを指定</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boot</a:t>
            </a:r>
            <a:r>
              <a:rPr kumimoji="1" lang="ja-JP" altLang="en-US" sz="1200" dirty="0" err="1">
                <a:solidFill>
                  <a:srgbClr val="2C973E"/>
                </a:solidFill>
                <a:latin typeface="EYInterstate Light" panose="02000506000000020004" pitchFamily="2" charset="0"/>
                <a:ea typeface="ＭＳ Ｐゴシック" panose="020B0600070205080204" pitchFamily="50" charset="-128"/>
              </a:rPr>
              <a:t>はイン</a:t>
            </a:r>
            <a:r>
              <a:rPr kumimoji="1" lang="ja-JP" altLang="en-US" sz="1200" dirty="0">
                <a:solidFill>
                  <a:srgbClr val="2C973E"/>
                </a:solidFill>
                <a:latin typeface="EYInterstate Light" panose="02000506000000020004" pitchFamily="2" charset="0"/>
                <a:ea typeface="ＭＳ Ｐゴシック" panose="020B0600070205080204" pitchFamily="50" charset="-128"/>
              </a:rPr>
              <a:t>デックスのデータを渡す</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いくつかの行は</a:t>
            </a:r>
            <a:r>
              <a:rPr kumimoji="1" lang="en-US" altLang="ja-JP" sz="1200" dirty="0">
                <a:solidFill>
                  <a:srgbClr val="2C973E"/>
                </a:solidFill>
                <a:latin typeface="EYInterstate Light" panose="02000506000000020004" pitchFamily="2" charset="0"/>
                <a:ea typeface="ＭＳ Ｐゴシック" panose="020B0600070205080204" pitchFamily="50" charset="-128"/>
              </a:rPr>
              <a:t>1</a:t>
            </a:r>
            <a:r>
              <a:rPr kumimoji="1" lang="ja-JP" altLang="en-US" sz="1200" dirty="0" err="1">
                <a:solidFill>
                  <a:srgbClr val="2C973E"/>
                </a:solidFill>
                <a:latin typeface="EYInterstate Light" panose="02000506000000020004" pitchFamily="2" charset="0"/>
                <a:ea typeface="ＭＳ Ｐゴシック" panose="020B0600070205080204" pitchFamily="50" charset="-128"/>
              </a:rPr>
              <a:t>つの</a:t>
            </a:r>
            <a:r>
              <a:rPr kumimoji="1" lang="ja-JP" altLang="en-US" sz="1200" dirty="0">
                <a:solidFill>
                  <a:srgbClr val="2C973E"/>
                </a:solidFill>
                <a:latin typeface="EYInterstate Light" panose="02000506000000020004" pitchFamily="2" charset="0"/>
                <a:ea typeface="ＭＳ Ｐゴシック" panose="020B0600070205080204" pitchFamily="50" charset="-128"/>
              </a:rPr>
              <a:t>パスの中で複数登場する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その他の行は全く登場しない</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平均</a:t>
            </a:r>
            <a:r>
              <a:rPr kumimoji="1" lang="en-US" altLang="ja-JP" sz="1200" dirty="0">
                <a:solidFill>
                  <a:srgbClr val="2C973E"/>
                </a:solidFill>
                <a:latin typeface="EYInterstate Light" panose="02000506000000020004" pitchFamily="2" charset="0"/>
                <a:ea typeface="ＭＳ Ｐゴシック" panose="020B0600070205080204" pitchFamily="50" charset="-128"/>
              </a:rPr>
              <a:t>63%</a:t>
            </a:r>
            <a:r>
              <a:rPr kumimoji="1" lang="ja-JP" altLang="en-US" sz="1200" dirty="0">
                <a:solidFill>
                  <a:srgbClr val="2C973E"/>
                </a:solidFill>
                <a:latin typeface="EYInterstate Light" panose="02000506000000020004" pitchFamily="2" charset="0"/>
                <a:ea typeface="ＭＳ Ｐゴシック" panose="020B0600070205080204" pitchFamily="50" charset="-128"/>
              </a:rPr>
              <a:t>の行が登場する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 </a:t>
            </a:r>
            <a:r>
              <a:rPr kumimoji="1" lang="ja-JP" altLang="en-US" sz="1200" dirty="0">
                <a:solidFill>
                  <a:srgbClr val="2C973E"/>
                </a:solidFill>
                <a:latin typeface="EYInterstate Light" panose="02000506000000020004" pitchFamily="2" charset="0"/>
                <a:ea typeface="ＭＳ Ｐゴシック" panose="020B0600070205080204" pitchFamily="50" charset="-128"/>
              </a:rPr>
              <a:t>この関数を</a:t>
            </a:r>
            <a:r>
              <a:rPr kumimoji="1" lang="en-US" altLang="ja-JP" sz="1200" dirty="0">
                <a:solidFill>
                  <a:srgbClr val="2C973E"/>
                </a:solidFill>
                <a:latin typeface="EYInterstate Light" panose="02000506000000020004" pitchFamily="2" charset="0"/>
                <a:ea typeface="ＭＳ Ｐゴシック" panose="020B0600070205080204" pitchFamily="50" charset="-128"/>
              </a:rPr>
              <a:t>boot</a:t>
            </a:r>
            <a:r>
              <a:rPr kumimoji="1" lang="ja-JP" altLang="en-US" sz="1200" dirty="0">
                <a:solidFill>
                  <a:srgbClr val="2C973E"/>
                </a:solidFill>
                <a:latin typeface="EYInterstate Light" panose="02000506000000020004" pitchFamily="2" charset="0"/>
                <a:ea typeface="ＭＳ Ｐゴシック" panose="020B0600070205080204" pitchFamily="50" charset="-128"/>
              </a:rPr>
              <a:t>関数で繰り返す呼び出す</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637440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ブートストラップ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ブートストラップ：信頼区間の不確実性を計測する際に活用（</a:t>
            </a:r>
            <a:r>
              <a:rPr lang="en-US" altLang="ja-JP" dirty="0" smtClean="0"/>
              <a:t>boot package</a:t>
            </a:r>
            <a:r>
              <a:rPr lang="ja-JP" altLang="en-US" dirty="0" smtClean="0"/>
              <a:t>）</a:t>
            </a:r>
            <a:endParaRPr lang="en-US" altLang="ja-JP" sz="1200" dirty="0"/>
          </a:p>
        </p:txBody>
      </p:sp>
      <p:sp>
        <p:nvSpPr>
          <p:cNvPr id="5" name="正方形/長方形 4"/>
          <p:cNvSpPr/>
          <p:nvPr/>
        </p:nvSpPr>
        <p:spPr>
          <a:xfrm>
            <a:off x="827088" y="1811545"/>
            <a:ext cx="7862887" cy="431303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0376397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ステップワイズ変数選択法</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ステップワイズ変数選択法</a:t>
            </a:r>
            <a:endParaRPr lang="en-US" altLang="ja-JP" dirty="0" smtClean="0"/>
          </a:p>
          <a:p>
            <a:pPr lvl="1"/>
            <a:r>
              <a:rPr lang="ja-JP" altLang="en-US" sz="1200" dirty="0" smtClean="0"/>
              <a:t>一般に推奨されなくなってきているが、モデルの変数選択手法の</a:t>
            </a:r>
            <a:r>
              <a:rPr lang="en-US" altLang="ja-JP" sz="1200" dirty="0" smtClean="0"/>
              <a:t>1</a:t>
            </a:r>
            <a:r>
              <a:rPr lang="ja-JP" altLang="en-US" sz="1200" dirty="0" smtClean="0"/>
              <a:t>つ</a:t>
            </a:r>
            <a:endParaRPr lang="en-US" altLang="ja-JP" sz="1200" dirty="0" smtClean="0"/>
          </a:p>
          <a:p>
            <a:pPr lvl="1"/>
            <a:r>
              <a:rPr lang="en-US" altLang="ja-JP" sz="1200" dirty="0" smtClean="0"/>
              <a:t>AIC</a:t>
            </a:r>
            <a:r>
              <a:rPr lang="ja-JP" altLang="en-US" sz="1200" dirty="0" smtClean="0"/>
              <a:t>を利用してモデルの変数を加減し、各ステップごとにテストを繰り返すプロセス</a:t>
            </a:r>
            <a:endParaRPr lang="en-US" altLang="ja-JP" sz="1200" dirty="0" smtClean="0"/>
          </a:p>
          <a:p>
            <a:pPr lvl="1"/>
            <a:r>
              <a:rPr lang="en-US" altLang="ja-JP" sz="1200" dirty="0" smtClean="0"/>
              <a:t>Step</a:t>
            </a:r>
            <a:r>
              <a:rPr lang="ja-JP" altLang="en-US" sz="1200" dirty="0" smtClean="0"/>
              <a:t>関数：候補となり得るモデルを通して反復を行い、</a:t>
            </a:r>
            <a:r>
              <a:rPr lang="en-US" altLang="ja-JP" sz="1200" dirty="0" smtClean="0"/>
              <a:t>scope</a:t>
            </a:r>
            <a:r>
              <a:rPr lang="ja-JP" altLang="en-US" sz="1200" dirty="0" smtClean="0"/>
              <a:t>引数は候補モデルの下限と上限を特定、</a:t>
            </a:r>
            <a:r>
              <a:rPr lang="en-US" altLang="ja-JP" sz="1200" dirty="0" smtClean="0"/>
              <a:t>direction</a:t>
            </a:r>
            <a:r>
              <a:rPr lang="ja-JP" altLang="en-US" sz="1200" dirty="0" smtClean="0"/>
              <a:t>引数は、変数の加減につき必要に応じて増減させるか指定</a:t>
            </a:r>
            <a:endParaRPr lang="en-US" altLang="ja-JP" sz="1200" dirty="0" smtClean="0"/>
          </a:p>
          <a:p>
            <a:pPr lvl="1"/>
            <a:r>
              <a:rPr lang="ja-JP" altLang="en-US" sz="1200" dirty="0" smtClean="0"/>
              <a:t>実行の際、</a:t>
            </a:r>
            <a:r>
              <a:rPr lang="en-US" altLang="ja-JP" sz="1200" dirty="0" smtClean="0"/>
              <a:t>step</a:t>
            </a:r>
            <a:r>
              <a:rPr lang="ja-JP" altLang="en-US" sz="1200" dirty="0" smtClean="0"/>
              <a:t>関数は何が考慮されて最適なモデルになったのかを反復ごとに表示</a:t>
            </a:r>
            <a:endParaRPr lang="en-US" altLang="ja-JP" sz="1200" dirty="0"/>
          </a:p>
        </p:txBody>
      </p:sp>
      <p:sp>
        <p:nvSpPr>
          <p:cNvPr id="5" name="正方形/長方形 4"/>
          <p:cNvSpPr/>
          <p:nvPr/>
        </p:nvSpPr>
        <p:spPr>
          <a:xfrm>
            <a:off x="827088" y="3017519"/>
            <a:ext cx="7862887" cy="245554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rgbClr val="2C973E"/>
                </a:solidFill>
                <a:latin typeface="EYInterstate Light" panose="02000506000000020004" pitchFamily="2" charset="0"/>
                <a:ea typeface="ＭＳ Ｐゴシック" panose="020B0600070205080204" pitchFamily="50" charset="-128"/>
              </a:rPr>
              <a:t>##18.5 stepwise variable selection method </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下限のモデルは</a:t>
            </a:r>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Null</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モデルで、基本的にまっすぐな平均を指す</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 ~1, data=housing</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最大限のモデルを受け入れる</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fullModel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&lt;-lm(</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ValuePerSqFt~Units+SqFt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Boro+Boro</a:t>
            </a:r>
            <a:r>
              <a:rPr kumimoji="1" lang="en-US" altLang="ja-JP" sz="1200" dirty="0">
                <a:solidFill>
                  <a:schemeClr val="bg1"/>
                </a:solidFill>
                <a:latin typeface="EYInterstate Light" panose="02000506000000020004" pitchFamily="2" charset="0"/>
                <a:ea typeface="ＭＳ Ｐゴシック" panose="020B0600070205080204" pitchFamily="50" charset="-128"/>
              </a:rPr>
              <a:t>*Class, data=housing)</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異なるモデルを実行</a:t>
            </a:r>
            <a:endParaRPr kumimoji="1" lang="en-US" altLang="ja-JP" sz="12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nullModel</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からスタートし、</a:t>
            </a:r>
            <a:r>
              <a:rPr kumimoji="1" lang="en-US" altLang="ja-JP" sz="1200" dirty="0" err="1" smtClean="0">
                <a:solidFill>
                  <a:srgbClr val="2C973E"/>
                </a:solidFill>
                <a:latin typeface="EYInterstate Light" panose="02000506000000020004" pitchFamily="2" charset="0"/>
                <a:ea typeface="ＭＳ Ｐゴシック" panose="020B0600070205080204" pitchFamily="50" charset="-128"/>
              </a:rPr>
              <a:t>fullModel</a:t>
            </a:r>
            <a:r>
              <a:rPr kumimoji="1" lang="ja-JP" altLang="en-US" sz="1200" dirty="0" smtClean="0">
                <a:solidFill>
                  <a:srgbClr val="2C973E"/>
                </a:solidFill>
                <a:latin typeface="EYInterstate Light" panose="02000506000000020004" pitchFamily="2" charset="0"/>
                <a:ea typeface="ＭＳ Ｐゴシック" panose="020B0600070205080204" pitchFamily="50" charset="-128"/>
              </a:rPr>
              <a:t>を超えないように、変数増減の両方を指定</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houseStep</a:t>
            </a:r>
            <a:r>
              <a:rPr kumimoji="1" lang="en-US" altLang="ja-JP" sz="1200" dirty="0">
                <a:solidFill>
                  <a:schemeClr val="bg1"/>
                </a:solidFill>
                <a:latin typeface="EYInterstate Light" panose="02000506000000020004" pitchFamily="2" charset="0"/>
                <a:ea typeface="ＭＳ Ｐゴシック" panose="020B0600070205080204" pitchFamily="50" charset="-128"/>
              </a:rPr>
              <a:t>&lt;-step(</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 scope=list(lower=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 upper=</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fullModel</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direction="both")</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houseStep</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6865646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８</a:t>
            </a:r>
            <a:r>
              <a:rPr kumimoji="1" lang="en-US" altLang="ja-JP" dirty="0" smtClean="0"/>
              <a:t>.4</a:t>
            </a:r>
            <a:r>
              <a:rPr kumimoji="1" lang="ja-JP" altLang="en-US" dirty="0" smtClean="0"/>
              <a:t>　モデル評価</a:t>
            </a:r>
            <a:r>
              <a:rPr kumimoji="1" lang="en-US" altLang="ja-JP" dirty="0" smtClean="0"/>
              <a:t/>
            </a:r>
            <a:br>
              <a:rPr kumimoji="1" lang="en-US" altLang="ja-JP" dirty="0" smtClean="0"/>
            </a:br>
            <a:r>
              <a:rPr lang="ja-JP" altLang="en-US" sz="2000" dirty="0" smtClean="0"/>
              <a:t>ステップワイズ変数選択法</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ステップワイズ変数選択法</a:t>
            </a:r>
            <a:endParaRPr lang="en-US" altLang="ja-JP" dirty="0" smtClean="0"/>
          </a:p>
        </p:txBody>
      </p:sp>
      <p:sp>
        <p:nvSpPr>
          <p:cNvPr id="5" name="正方形/長方形 4"/>
          <p:cNvSpPr/>
          <p:nvPr/>
        </p:nvSpPr>
        <p:spPr>
          <a:xfrm>
            <a:off x="827089" y="1680209"/>
            <a:ext cx="3744912" cy="44443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800" dirty="0">
                <a:solidFill>
                  <a:srgbClr val="0070C0"/>
                </a:solidFill>
                <a:latin typeface="EYInterstate Light" panose="02000506000000020004" pitchFamily="2" charset="0"/>
                <a:ea typeface="ＭＳ Ｐゴシック" panose="020B0600070205080204" pitchFamily="50" charset="-128"/>
              </a:rPr>
              <a:t>&gt; </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houseStep</a:t>
            </a:r>
            <a:r>
              <a:rPr kumimoji="1" lang="en-US" altLang="ja-JP" sz="800" dirty="0">
                <a:solidFill>
                  <a:srgbClr val="0070C0"/>
                </a:solidFill>
                <a:latin typeface="EYInterstate Light" panose="02000506000000020004" pitchFamily="2" charset="0"/>
                <a:ea typeface="ＭＳ Ｐゴシック" panose="020B0600070205080204" pitchFamily="50" charset="-128"/>
              </a:rPr>
              <a:t>&lt;-step(</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nullModel</a:t>
            </a:r>
            <a:r>
              <a:rPr kumimoji="1" lang="en-US" altLang="ja-JP" sz="800" dirty="0">
                <a:solidFill>
                  <a:srgbClr val="0070C0"/>
                </a:solidFill>
                <a:latin typeface="EYInterstate Light" panose="02000506000000020004" pitchFamily="2" charset="0"/>
                <a:ea typeface="ＭＳ Ｐゴシック" panose="020B0600070205080204" pitchFamily="50" charset="-128"/>
              </a:rPr>
              <a:t>, scope=list(lower=</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nullModel</a:t>
            </a:r>
            <a:r>
              <a:rPr kumimoji="1" lang="en-US" altLang="ja-JP" sz="800" dirty="0">
                <a:solidFill>
                  <a:srgbClr val="0070C0"/>
                </a:solidFill>
                <a:latin typeface="EYInterstate Light" panose="02000506000000020004" pitchFamily="2" charset="0"/>
                <a:ea typeface="ＭＳ Ｐゴシック" panose="020B0600070205080204" pitchFamily="50" charset="-128"/>
              </a:rPr>
              <a:t>, upper=</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fullModel</a:t>
            </a:r>
            <a:r>
              <a:rPr kumimoji="1" lang="en-US" altLang="ja-JP" sz="8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800" dirty="0">
                <a:solidFill>
                  <a:srgbClr val="0070C0"/>
                </a:solidFill>
                <a:latin typeface="EYInterstate Light" panose="02000506000000020004" pitchFamily="2" charset="0"/>
                <a:ea typeface="ＭＳ Ｐゴシック" panose="020B0600070205080204" pitchFamily="50" charset="-128"/>
              </a:rPr>
              <a:t>+                 direction="both")</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Start:  AIC=22151.56</a:t>
            </a:r>
          </a:p>
          <a:p>
            <a:r>
              <a:rPr kumimoji="1" lang="en-US" altLang="ja-JP" sz="8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1</a:t>
            </a: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800" dirty="0">
                <a:solidFill>
                  <a:schemeClr val="bg1"/>
                </a:solidFill>
                <a:latin typeface="EYInterstate Light" panose="02000506000000020004" pitchFamily="2" charset="0"/>
                <a:ea typeface="ＭＳ Ｐゴシック" panose="020B0600070205080204" pitchFamily="50" charset="-128"/>
              </a:rPr>
              <a:t> Sum of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800" dirty="0">
                <a:solidFill>
                  <a:schemeClr val="bg1"/>
                </a:solidFill>
                <a:latin typeface="EYInterstate Light" panose="02000506000000020004" pitchFamily="2" charset="0"/>
                <a:ea typeface="ＭＳ Ｐゴシック" panose="020B0600070205080204" pitchFamily="50" charset="-128"/>
              </a:rPr>
              <a:t>      RSS   AIC</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800" dirty="0">
                <a:solidFill>
                  <a:schemeClr val="bg1"/>
                </a:solidFill>
                <a:latin typeface="EYInterstate Light" panose="02000506000000020004" pitchFamily="2" charset="0"/>
                <a:ea typeface="ＭＳ Ｐゴシック" panose="020B0600070205080204" pitchFamily="50" charset="-128"/>
              </a:rPr>
              <a:t>   4   7160206  5137931 19873</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1   1310379 10987758 21858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Class  3   1264662 11033475 21873</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Units  1    778093 11520044 21982</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&lt;none&gt;               12298137 22152</a:t>
            </a: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Step:  AIC=19872.83</a:t>
            </a:r>
          </a:p>
          <a:p>
            <a:r>
              <a:rPr kumimoji="1" lang="en-US" altLang="ja-JP" sz="8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800" dirty="0">
                <a:solidFill>
                  <a:schemeClr val="bg1"/>
                </a:solidFill>
                <a:latin typeface="EYInterstate Light" panose="02000506000000020004" pitchFamily="2" charset="0"/>
                <a:ea typeface="ＭＳ Ｐゴシック" panose="020B0600070205080204" pitchFamily="50" charset="-128"/>
              </a:rPr>
              <a:t> Sum of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800" dirty="0">
                <a:solidFill>
                  <a:schemeClr val="bg1"/>
                </a:solidFill>
                <a:latin typeface="EYInterstate Light" panose="02000506000000020004" pitchFamily="2" charset="0"/>
                <a:ea typeface="ＭＳ Ｐゴシック" panose="020B0600070205080204" pitchFamily="50" charset="-128"/>
              </a:rPr>
              <a:t>      RSS   AIC</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Class  3    242301  4895630 19752</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1    185635  4952296 19778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Units  1     83948  5053983 19832</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&lt;none&gt;                5137931 19873</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800" dirty="0">
                <a:solidFill>
                  <a:schemeClr val="bg1"/>
                </a:solidFill>
                <a:latin typeface="EYInterstate Light" panose="02000506000000020004" pitchFamily="2" charset="0"/>
                <a:ea typeface="ＭＳ Ｐゴシック" panose="020B0600070205080204" pitchFamily="50" charset="-128"/>
              </a:rPr>
              <a:t>   4   7160206 12298137 22152</a:t>
            </a:r>
          </a:p>
          <a:p>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Step</a:t>
            </a:r>
            <a:r>
              <a:rPr kumimoji="1" lang="en-US" altLang="ja-JP" sz="800" dirty="0">
                <a:solidFill>
                  <a:schemeClr val="bg1"/>
                </a:solidFill>
                <a:latin typeface="EYInterstate Light" panose="02000506000000020004" pitchFamily="2" charset="0"/>
                <a:ea typeface="ＭＳ Ｐゴシック" panose="020B0600070205080204" pitchFamily="50" charset="-128"/>
              </a:rPr>
              <a:t>:  AIC=19568.14</a:t>
            </a:r>
          </a:p>
          <a:p>
            <a:r>
              <a:rPr kumimoji="1" lang="en-US" altLang="ja-JP" sz="8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800" dirty="0">
                <a:solidFill>
                  <a:schemeClr val="bg1"/>
                </a:solidFill>
                <a:latin typeface="EYInterstate Light" panose="02000506000000020004" pitchFamily="2" charset="0"/>
                <a:ea typeface="ＭＳ Ｐゴシック" panose="020B0600070205080204" pitchFamily="50" charset="-128"/>
              </a:rPr>
              <a:t> + Class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Boro:Class</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800" dirty="0">
                <a:solidFill>
                  <a:schemeClr val="bg1"/>
                </a:solidFill>
                <a:latin typeface="EYInterstate Light" panose="02000506000000020004" pitchFamily="2" charset="0"/>
                <a:ea typeface="ＭＳ Ｐゴシック" panose="020B0600070205080204" pitchFamily="50" charset="-128"/>
              </a:rPr>
              <a:t> Sum of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a:t>
            </a:r>
            <a:r>
              <a:rPr kumimoji="1" lang="en-US" altLang="ja-JP" sz="800" dirty="0">
                <a:solidFill>
                  <a:schemeClr val="bg1"/>
                </a:solidFill>
                <a:latin typeface="EYInterstate Light" panose="02000506000000020004" pitchFamily="2" charset="0"/>
                <a:ea typeface="ＭＳ Ｐゴシック" panose="020B0600070205080204" pitchFamily="50" charset="-128"/>
              </a:rPr>
              <a:t>     RSS   AIC</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&lt;none&gt;                    4511450 19568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Units       1     20131 4531581 19578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Boro:Class</a:t>
            </a:r>
            <a:r>
              <a:rPr kumimoji="1" lang="en-US" altLang="ja-JP" sz="800" dirty="0">
                <a:solidFill>
                  <a:schemeClr val="bg1"/>
                </a:solidFill>
                <a:latin typeface="EYInterstate Light" panose="02000506000000020004" pitchFamily="2" charset="0"/>
                <a:ea typeface="ＭＳ Ｐゴシック" panose="020B0600070205080204" pitchFamily="50" charset="-128"/>
              </a:rPr>
              <a:t>  9     65319 4576769 19588</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4     75955 4587405 19604</a:t>
            </a:r>
          </a:p>
        </p:txBody>
      </p:sp>
      <p:sp>
        <p:nvSpPr>
          <p:cNvPr id="6" name="正方形/長方形 5"/>
          <p:cNvSpPr/>
          <p:nvPr/>
        </p:nvSpPr>
        <p:spPr>
          <a:xfrm>
            <a:off x="4643438" y="1680209"/>
            <a:ext cx="4043362" cy="44443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選ばれたモデルを明らかにする ➠ </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Step</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関数は</a:t>
            </a:r>
            <a:r>
              <a:rPr kumimoji="1" lang="en-US" altLang="ja-JP" sz="1200" dirty="0" err="1" smtClean="0">
                <a:solidFill>
                  <a:srgbClr val="0070C0"/>
                </a:solidFill>
                <a:latin typeface="EYInterstate Light" panose="02000506000000020004" pitchFamily="2" charset="0"/>
                <a:ea typeface="ＭＳ Ｐゴシック" panose="020B0600070205080204" pitchFamily="50" charset="-128"/>
              </a:rPr>
              <a:t>fullModel</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を</a:t>
            </a:r>
            <a:r>
              <a:rPr kumimoji="1" lang="en-US" altLang="ja-JP" sz="1200" dirty="0" smtClean="0">
                <a:solidFill>
                  <a:srgbClr val="0070C0"/>
                </a:solidFill>
                <a:latin typeface="EYInterstate Light" panose="02000506000000020004" pitchFamily="2" charset="0"/>
                <a:ea typeface="ＭＳ Ｐゴシック" panose="020B0600070205080204" pitchFamily="50" charset="-128"/>
              </a:rPr>
              <a:t>AIC</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が一番低い最適なモデルお</a:t>
            </a:r>
            <a:r>
              <a:rPr kumimoji="1" lang="ja-JP" altLang="en-US" sz="1200" dirty="0" err="1" smtClean="0">
                <a:solidFill>
                  <a:srgbClr val="0070C0"/>
                </a:solidFill>
                <a:latin typeface="EYInterstate Light" panose="02000506000000020004" pitchFamily="2" charset="0"/>
                <a:ea typeface="ＭＳ Ｐゴシック" panose="020B0600070205080204" pitchFamily="50" charset="-128"/>
              </a:rPr>
              <a:t>ｔ</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して選択。この作業ではっ少し強引な方法と独自の理論的な問題あり（</a:t>
            </a:r>
            <a:r>
              <a:rPr kumimoji="1" lang="ja-JP" altLang="en-US" sz="1200" b="1" u="sng" dirty="0" smtClean="0">
                <a:solidFill>
                  <a:srgbClr val="0070C0"/>
                </a:solidFill>
                <a:latin typeface="EYInterstate Light" panose="02000506000000020004" pitchFamily="2" charset="0"/>
                <a:ea typeface="ＭＳ Ｐゴシック" panose="020B0600070205080204" pitchFamily="50" charset="-128"/>
              </a:rPr>
              <a:t>ラッソー回帰がモデル選択で一番良い</a:t>
            </a:r>
            <a:r>
              <a:rPr kumimoji="1" lang="ja-JP" altLang="en-US" sz="1200" dirty="0" smtClean="0">
                <a:solidFill>
                  <a:srgbClr val="0070C0"/>
                </a:solidFill>
                <a:latin typeface="EYInterstate Light" panose="02000506000000020004" pitchFamily="2" charset="0"/>
                <a:ea typeface="ＭＳ Ｐゴシック" panose="020B0600070205080204" pitchFamily="50" charset="-128"/>
              </a:rPr>
              <a:t>）</a:t>
            </a:r>
            <a:endParaRPr kumimoji="1" lang="en-US" altLang="ja-JP" sz="1200" dirty="0" smtClean="0">
              <a:solidFill>
                <a:srgbClr val="0070C0"/>
              </a:solidFill>
              <a:latin typeface="EYInterstate Light" panose="02000506000000020004" pitchFamily="2" charset="0"/>
              <a:ea typeface="ＭＳ Ｐゴシック" panose="020B0600070205080204" pitchFamily="50" charset="-128"/>
            </a:endParaRPr>
          </a:p>
          <a:p>
            <a:endParaRPr kumimoji="1" lang="en-US" altLang="ja-JP" sz="800" dirty="0" smtClean="0">
              <a:solidFill>
                <a:srgbClr val="0070C0"/>
              </a:solidFill>
              <a:latin typeface="EYInterstate Light" panose="02000506000000020004" pitchFamily="2" charset="0"/>
              <a:ea typeface="ＭＳ Ｐゴシック" panose="020B0600070205080204" pitchFamily="50" charset="-128"/>
            </a:endParaRPr>
          </a:p>
          <a:p>
            <a:r>
              <a:rPr kumimoji="1" lang="en-US" altLang="ja-JP" sz="8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800" dirty="0" err="1">
                <a:solidFill>
                  <a:srgbClr val="0070C0"/>
                </a:solidFill>
                <a:latin typeface="EYInterstate Light" panose="02000506000000020004" pitchFamily="2" charset="0"/>
                <a:ea typeface="ＭＳ Ｐゴシック" panose="020B0600070205080204" pitchFamily="50" charset="-128"/>
              </a:rPr>
              <a:t>houseStep</a:t>
            </a:r>
            <a:endParaRPr kumimoji="1" lang="en-US" altLang="ja-JP" sz="800" dirty="0">
              <a:solidFill>
                <a:srgbClr val="0070C0"/>
              </a:solidFill>
              <a:latin typeface="EYInterstate Light" panose="02000506000000020004" pitchFamily="2" charset="0"/>
              <a:ea typeface="ＭＳ Ｐゴシック" panose="020B0600070205080204" pitchFamily="50" charset="-128"/>
            </a:endParaRP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Call:</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lm(formula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ValuePerSqFt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a:t>
            </a:r>
            <a:r>
              <a:rPr kumimoji="1" lang="en-US" altLang="ja-JP" sz="800" dirty="0">
                <a:solidFill>
                  <a:schemeClr val="bg1"/>
                </a:solidFill>
                <a:latin typeface="EYInterstate Light" panose="02000506000000020004" pitchFamily="2" charset="0"/>
                <a:ea typeface="ＭＳ Ｐゴシック" panose="020B0600070205080204" pitchFamily="50" charset="-128"/>
              </a:rPr>
              <a:t> + Class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Units +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Boro:Class</a:t>
            </a:r>
            <a:r>
              <a:rPr kumimoji="1" lang="en-US" altLang="ja-JP" sz="800" dirty="0">
                <a:solidFill>
                  <a:schemeClr val="bg1"/>
                </a:solidFill>
                <a:latin typeface="EYInterstate Light" panose="02000506000000020004" pitchFamily="2" charset="0"/>
                <a:ea typeface="ＭＳ Ｐゴシック" panose="020B0600070205080204" pitchFamily="50" charset="-128"/>
              </a:rPr>
              <a:t>, data = housing)</a:t>
            </a:r>
          </a:p>
          <a:p>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Coefficients:</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(Intercept)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4.848e+01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BoroBrooklyn</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2.655e+01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BoroManhattan</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8.672e+01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BoroQueens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1.999e+01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BoroStaten</a:t>
            </a:r>
            <a:r>
              <a:rPr kumimoji="1" lang="en-US" altLang="ja-JP" sz="800" dirty="0">
                <a:solidFill>
                  <a:schemeClr val="bg1"/>
                </a:solidFill>
                <a:latin typeface="EYInterstate Light" panose="02000506000000020004" pitchFamily="2" charset="0"/>
                <a:ea typeface="ＭＳ Ｐゴシック" panose="020B0600070205080204" pitchFamily="50" charset="-128"/>
              </a:rPr>
              <a:t> Island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1.132e+01</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ClassR4</a:t>
            </a:r>
            <a:r>
              <a:rPr kumimoji="1" lang="en-US" altLang="ja-JP" sz="800" dirty="0">
                <a:solidFill>
                  <a:schemeClr val="bg1"/>
                </a:solidFill>
                <a:latin typeface="EYInterstate Light" panose="02000506000000020004" pitchFamily="2" charset="0"/>
                <a:ea typeface="ＭＳ Ｐゴシック" panose="020B0600070205080204" pitchFamily="50" charset="-128"/>
              </a:rPr>
              <a:t>-CONDOMINIUM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6.586e+00</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ClassR9</a:t>
            </a:r>
            <a:r>
              <a:rPr kumimoji="1" lang="en-US" altLang="ja-JP" sz="800" dirty="0">
                <a:solidFill>
                  <a:schemeClr val="bg1"/>
                </a:solidFill>
                <a:latin typeface="EYInterstate Light" panose="02000506000000020004" pitchFamily="2" charset="0"/>
                <a:ea typeface="ＭＳ Ｐゴシック" panose="020B0600070205080204" pitchFamily="50" charset="-128"/>
              </a:rPr>
              <a:t>-CONDOMINIUM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4.553e+00</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ClassRR</a:t>
            </a:r>
            <a:r>
              <a:rPr kumimoji="1" lang="en-US" altLang="ja-JP" sz="800" dirty="0">
                <a:solidFill>
                  <a:schemeClr val="bg1"/>
                </a:solidFill>
                <a:latin typeface="EYInterstate Light" panose="02000506000000020004" pitchFamily="2" charset="0"/>
                <a:ea typeface="ＭＳ Ｐゴシック" panose="020B0600070205080204" pitchFamily="50" charset="-128"/>
              </a:rPr>
              <a:t>-CONDOMINIUM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8.130e+00</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SqFt</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1.373e</a:t>
            </a:r>
            <a:r>
              <a:rPr kumimoji="1" lang="en-US" altLang="ja-JP" sz="800" dirty="0">
                <a:solidFill>
                  <a:schemeClr val="bg1"/>
                </a:solidFill>
                <a:latin typeface="EYInterstate Light" panose="02000506000000020004" pitchFamily="2" charset="0"/>
                <a:ea typeface="ＭＳ Ｐゴシック" panose="020B0600070205080204" pitchFamily="50" charset="-128"/>
              </a:rPr>
              <a:t>-05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Units  </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8.296e</a:t>
            </a:r>
            <a:r>
              <a:rPr kumimoji="1" lang="en-US" altLang="ja-JP" sz="800" dirty="0">
                <a:solidFill>
                  <a:schemeClr val="bg1"/>
                </a:solidFill>
                <a:latin typeface="EYInterstate Light" panose="02000506000000020004" pitchFamily="2" charset="0"/>
                <a:ea typeface="ＭＳ Ｐゴシック" panose="020B0600070205080204" pitchFamily="50" charset="-128"/>
              </a:rPr>
              <a:t>-02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4296471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a:t>
            </a:r>
            <a:r>
              <a:rPr lang="en-US" altLang="ja-JP" dirty="0"/>
              <a:t>9</a:t>
            </a:r>
            <a:r>
              <a:rPr kumimoji="1" lang="ja-JP" altLang="en-US" dirty="0" smtClean="0"/>
              <a:t>章：</a:t>
            </a:r>
            <a:r>
              <a:rPr lang="ja-JP" altLang="en-US" dirty="0" smtClean="0"/>
              <a:t>正則化と縮小</a:t>
            </a:r>
            <a:r>
              <a:rPr lang="en-US" altLang="ja-JP" dirty="0" smtClean="0"/>
              <a:t/>
            </a:r>
            <a:br>
              <a:rPr lang="en-US" altLang="ja-JP" dirty="0" smtClean="0"/>
            </a:br>
            <a:r>
              <a:rPr lang="ja-JP" altLang="en-US" sz="2400" dirty="0" smtClean="0"/>
              <a:t>（シュリンケージ）</a:t>
            </a:r>
            <a:endParaRPr kumimoji="1" lang="ja-JP" altLang="en-US" sz="24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12/18/2017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0577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a:t>
            </a:r>
            <a:r>
              <a:rPr kumimoji="1" lang="ja-JP" altLang="en-US" dirty="0" smtClean="0"/>
              <a:t>正規分布</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pnorm</a:t>
                </a:r>
                <a:r>
                  <a:rPr kumimoji="1" lang="ja-JP" altLang="en-US" dirty="0" smtClean="0"/>
                  <a:t>確率：累積確率を返す関数で以下が定義である</a:t>
                </a:r>
                <a:endParaRPr kumimoji="1" lang="en-US" altLang="ja-JP" dirty="0" smtClean="0"/>
              </a:p>
              <a:p>
                <a:pPr lvl="1"/>
                <a14:m>
                  <m:oMath xmlns:m="http://schemas.openxmlformats.org/officeDocument/2006/math">
                    <m:r>
                      <m:rPr>
                        <m:sty m:val="p"/>
                      </m:rPr>
                      <a:rPr lang="en-US" altLang="ja-JP" b="0" i="1" dirty="0">
                        <a:latin typeface="Cambria Math" panose="02040503050406030204" pitchFamily="18" charset="0"/>
                      </a:rPr>
                      <m:t>Φ</m:t>
                    </m:r>
                    <m:r>
                      <a:rPr lang="en-US" altLang="ja-JP" b="0" i="1" dirty="0" smtClean="0">
                        <a:latin typeface="Cambria Math" panose="02040503050406030204" pitchFamily="18" charset="0"/>
                      </a:rPr>
                      <m:t> ∗ </m:t>
                    </m:r>
                    <m:r>
                      <a:rPr lang="ja-JP" altLang="en-US" i="1" dirty="0">
                        <a:latin typeface="Cambria Math" panose="02040503050406030204" pitchFamily="18" charset="0"/>
                      </a:rPr>
                      <m:t>ファイ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m:t>
                        </m:r>
                      </m:sub>
                      <m:sup>
                        <m:r>
                          <a:rPr kumimoji="1" lang="en-US" altLang="ja-JP" b="0" i="1" smtClean="0">
                            <a:latin typeface="Cambria Math" panose="02040503050406030204" pitchFamily="18" charset="0"/>
                            <a:ea typeface="Cambria Math" panose="02040503050406030204" pitchFamily="18" charset="0"/>
                          </a:rPr>
                          <m:t>∞</m:t>
                        </m:r>
                      </m:sup>
                      <m:e>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r>
                                  <m:rPr>
                                    <m:sty m:val="p"/>
                                  </m:rPr>
                                  <a:rPr lang="en-US" altLang="ja-JP" i="1">
                                    <a:latin typeface="Cambria Math" panose="02040503050406030204" pitchFamily="18" charset="0"/>
                                    <a:ea typeface="Cambria Math" panose="02040503050406030204" pitchFamily="18" charset="0"/>
                                  </a:rPr>
                                  <m:t>π</m:t>
                                </m:r>
                              </m:e>
                            </m:rad>
                            <m:r>
                              <a:rPr lang="ja-JP" altLang="en-US" i="1">
                                <a:latin typeface="Cambria Math" panose="02040503050406030204" pitchFamily="18" charset="0"/>
                                <a:ea typeface="Cambria Math" panose="02040503050406030204" pitchFamily="18" charset="0"/>
                              </a:rPr>
                              <m:t>𝜎</m:t>
                            </m:r>
                          </m:den>
                        </m:f>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f>
                              <m:fPr>
                                <m:ctrlPr>
                                  <a:rPr lang="en-US" altLang="ja-JP" i="1">
                                    <a:latin typeface="Cambria Math" panose="02040503050406030204" pitchFamily="18" charset="0"/>
                                  </a:rPr>
                                </m:ctrlPr>
                              </m:fPr>
                              <m:num>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ja-JP" altLang="en-US" i="1">
                                        <a:latin typeface="Cambria Math" panose="02040503050406030204" pitchFamily="18" charset="0"/>
                                      </a:rPr>
                                      <m:t>𝜇</m:t>
                                    </m:r>
                                    <m:r>
                                      <a:rPr lang="en-US" altLang="ja-JP" i="1">
                                        <a:latin typeface="Cambria Math" panose="02040503050406030204" pitchFamily="18" charset="0"/>
                                      </a:rPr>
                                      <m:t>)</m:t>
                                    </m:r>
                                  </m:e>
                                  <m:sup>
                                    <m:r>
                                      <a:rPr lang="en-US" altLang="ja-JP" i="1">
                                        <a:latin typeface="Cambria Math" panose="02040503050406030204" pitchFamily="18" charset="0"/>
                                      </a:rPr>
                                      <m:t>2</m:t>
                                    </m:r>
                                  </m:sup>
                                </m:sSup>
                              </m:num>
                              <m:den>
                                <m:r>
                                  <a:rPr lang="en-US" altLang="ja-JP" i="1">
                                    <a:latin typeface="Cambria Math" panose="02040503050406030204" pitchFamily="18" charset="0"/>
                                  </a:rPr>
                                  <m:t>2</m:t>
                                </m:r>
                                <m:sSup>
                                  <m:sSupPr>
                                    <m:ctrlPr>
                                      <a:rPr lang="en-US" altLang="ja-JP" i="1">
                                        <a:latin typeface="Cambria Math" panose="02040503050406030204" pitchFamily="18" charset="0"/>
                                      </a:rPr>
                                    </m:ctrlPr>
                                  </m:sSupPr>
                                  <m:e>
                                    <m:r>
                                      <a:rPr lang="ja-JP" altLang="en-US" i="1">
                                        <a:latin typeface="Cambria Math" panose="02040503050406030204" pitchFamily="18" charset="0"/>
                                      </a:rPr>
                                      <m:t>𝜎</m:t>
                                    </m:r>
                                  </m:e>
                                  <m:sup>
                                    <m:r>
                                      <a:rPr lang="en-US" altLang="ja-JP" i="1">
                                        <a:latin typeface="Cambria Math" panose="02040503050406030204" pitchFamily="18" charset="0"/>
                                      </a:rPr>
                                      <m:t>2</m:t>
                                    </m:r>
                                  </m:sup>
                                </m:sSup>
                              </m:den>
                            </m:f>
                          </m:sup>
                        </m:sSup>
                      </m:e>
                    </m:nary>
                  </m:oMath>
                </a14:m>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r>
                  <a:rPr lang="en-US" altLang="ja-JP" dirty="0" err="1" smtClean="0"/>
                  <a:t>pnorm</a:t>
                </a:r>
                <a:r>
                  <a:rPr lang="ja-JP" altLang="en-US" dirty="0" smtClean="0"/>
                  <a:t>は、標準で左側の無限遠を基準として確立を計算しており、変数が</a:t>
                </a:r>
                <a:r>
                  <a:rPr lang="en-US" altLang="ja-JP" dirty="0" smtClean="0"/>
                  <a:t>2</a:t>
                </a:r>
                <a:r>
                  <a:rPr lang="ja-JP" altLang="en-US" dirty="0" err="1" smtClean="0"/>
                  <a:t>つの</a:t>
                </a:r>
                <a:r>
                  <a:rPr lang="ja-JP" altLang="en-US" dirty="0" smtClean="0"/>
                  <a:t>点の間に入る確率を求めるには、各点における累積確率を計算し、差分を算出。この確率は、</a:t>
                </a:r>
                <a:r>
                  <a:rPr lang="en-US" altLang="ja-JP" dirty="0" err="1" smtClean="0"/>
                  <a:t>P.14</a:t>
                </a:r>
                <a:r>
                  <a:rPr lang="ja-JP" altLang="en-US" dirty="0" smtClean="0"/>
                  <a:t>記載のグラフ曲線の下側の面積を表している</a:t>
                </a:r>
                <a:endParaRPr lang="en-US" altLang="ja-JP" dirty="0" smtClean="0"/>
              </a:p>
              <a:p>
                <a:pPr lvl="1"/>
                <a:endParaRPr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r="-1333"/>
                </a:stretch>
              </a:blipFill>
            </p:spPr>
            <p:txBody>
              <a:bodyPr/>
              <a:lstStyle/>
              <a:p>
                <a:r>
                  <a:rPr lang="ja-JP" altLang="en-US">
                    <a:noFill/>
                  </a:rPr>
                  <a:t> </a:t>
                </a:r>
              </a:p>
            </p:txBody>
          </p:sp>
        </mc:Fallback>
      </mc:AlternateContent>
      <p:sp>
        <p:nvSpPr>
          <p:cNvPr id="4" name="正方形/長方形 3"/>
          <p:cNvSpPr/>
          <p:nvPr/>
        </p:nvSpPr>
        <p:spPr>
          <a:xfrm>
            <a:off x="832481" y="2123381"/>
            <a:ext cx="7859712" cy="11554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pnorm(randNorm10)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[1] 0.24025056 0.16432328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[3] 0.11047671 0.40302642</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[5] 0.97281695 0.07169598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[7] 0.31780194 0.41596218</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 [9] 0.11220453 0.29214786</a:t>
            </a:r>
          </a:p>
        </p:txBody>
      </p:sp>
      <p:sp>
        <p:nvSpPr>
          <p:cNvPr id="5" name="正方形/長方形 4"/>
          <p:cNvSpPr/>
          <p:nvPr/>
        </p:nvSpPr>
        <p:spPr>
          <a:xfrm>
            <a:off x="832481" y="4100298"/>
            <a:ext cx="7859712" cy="17648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pnorm(c(-3,0,3))</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0.001349898 0.500000000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[3] 0.998650102</a:t>
            </a: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0.1586553</a:t>
            </a: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pnorm(1) - pnorm(0)</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0.3413447</a:t>
            </a:r>
          </a:p>
          <a:p>
            <a:r>
              <a:rPr kumimoji="1" lang="pt-BR" altLang="ja-JP" sz="1200" dirty="0">
                <a:solidFill>
                  <a:srgbClr val="0070C0"/>
                </a:solidFill>
                <a:latin typeface="EYInterstate Light" panose="02000506000000020004" pitchFamily="2" charset="0"/>
                <a:ea typeface="ＭＳ Ｐゴシック" panose="020B0600070205080204" pitchFamily="50" charset="-128"/>
              </a:rPr>
              <a:t>&gt; pnorm(1) - pnorm(-1)</a:t>
            </a:r>
          </a:p>
          <a:p>
            <a:r>
              <a:rPr kumimoji="1" lang="pt-BR" altLang="ja-JP" sz="1200" dirty="0">
                <a:solidFill>
                  <a:schemeClr val="bg1"/>
                </a:solidFill>
                <a:latin typeface="EYInterstate Light" panose="02000506000000020004" pitchFamily="2" charset="0"/>
                <a:ea typeface="ＭＳ Ｐゴシック" panose="020B0600070205080204" pitchFamily="50" charset="-128"/>
              </a:rPr>
              <a:t>[1] 0.6826895</a:t>
            </a:r>
          </a:p>
        </p:txBody>
      </p:sp>
    </p:spTree>
    <p:extLst>
      <p:ext uri="{BB962C8B-B14F-4D97-AF65-F5344CB8AC3E}">
        <p14:creationId xmlns:p14="http://schemas.microsoft.com/office/powerpoint/2010/main" val="34555451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lang="en-US" altLang="ja-JP" dirty="0"/>
              <a:t>9</a:t>
            </a:r>
            <a:r>
              <a:rPr kumimoji="1" lang="en-US" altLang="ja-JP" dirty="0" smtClean="0"/>
              <a:t>.1</a:t>
            </a:r>
            <a:r>
              <a:rPr kumimoji="1" lang="ja-JP" altLang="en-US" dirty="0" smtClean="0"/>
              <a:t>　正則化と縮小（シュリンケージ）</a:t>
            </a:r>
            <a:r>
              <a:rPr kumimoji="1" lang="en-US" altLang="ja-JP" dirty="0" smtClean="0"/>
              <a:t/>
            </a:r>
            <a:br>
              <a:rPr kumimoji="1" lang="en-US" altLang="ja-JP" dirty="0" smtClean="0"/>
            </a:br>
            <a:r>
              <a:rPr kumimoji="1" lang="en-US" altLang="ja-JP" sz="2000" dirty="0" smtClean="0"/>
              <a:t>Elastic Net</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Elastic Net</a:t>
            </a:r>
          </a:p>
          <a:p>
            <a:pPr lvl="1"/>
            <a:r>
              <a:rPr lang="ja-JP" altLang="en-US" sz="1200" dirty="0" smtClean="0"/>
              <a:t>高次元（変数の多い）データを扱う場合、過学習（</a:t>
            </a:r>
            <a:r>
              <a:rPr lang="en-US" altLang="ja-JP" sz="1200" dirty="0" err="1" smtClean="0"/>
              <a:t>Overfitting</a:t>
            </a:r>
            <a:r>
              <a:rPr lang="ja-JP" altLang="en-US" sz="1200" dirty="0" smtClean="0"/>
              <a:t>）を防ぐ手法が求められ、</a:t>
            </a:r>
            <a:r>
              <a:rPr lang="en-US" altLang="ja-JP" sz="1200" dirty="0" smtClean="0"/>
              <a:t>18</a:t>
            </a:r>
            <a:r>
              <a:rPr lang="ja-JP" altLang="en-US" sz="1200" dirty="0" smtClean="0"/>
              <a:t>章：変数選択では計算資源的に厳しいため、正則化と縮小にフォーカスをあて、</a:t>
            </a:r>
            <a:r>
              <a:rPr lang="en-US" altLang="ja-JP" sz="1200" dirty="0" err="1" smtClean="0"/>
              <a:t>glmnet</a:t>
            </a:r>
            <a:r>
              <a:rPr lang="ja-JP" altLang="en-US" sz="1200" dirty="0" smtClean="0"/>
              <a:t>パッケージの</a:t>
            </a:r>
            <a:r>
              <a:rPr lang="en-US" altLang="ja-JP" sz="1200" dirty="0" err="1" smtClean="0"/>
              <a:t>glmnet</a:t>
            </a:r>
            <a:r>
              <a:rPr lang="ja-JP" altLang="en-US" sz="1200" dirty="0" smtClean="0"/>
              <a:t>関数と</a:t>
            </a:r>
            <a:r>
              <a:rPr lang="en-US" altLang="ja-JP" sz="1200" dirty="0" smtClean="0"/>
              <a:t>arm</a:t>
            </a:r>
            <a:r>
              <a:rPr lang="ja-JP" altLang="en-US" sz="1200" dirty="0" smtClean="0"/>
              <a:t>パッケージの</a:t>
            </a:r>
            <a:r>
              <a:rPr lang="en-US" altLang="ja-JP" sz="1200" dirty="0" err="1" smtClean="0"/>
              <a:t>bayesglm</a:t>
            </a:r>
            <a:r>
              <a:rPr lang="ja-JP" altLang="en-US" sz="1200" dirty="0" smtClean="0"/>
              <a:t>関数を使用する</a:t>
            </a:r>
            <a:endParaRPr lang="en-US" altLang="ja-JP" sz="1200" dirty="0" smtClean="0"/>
          </a:p>
          <a:p>
            <a:pPr lvl="1"/>
            <a:r>
              <a:rPr lang="en-US" altLang="ja-JP" sz="1200" dirty="0" smtClean="0"/>
              <a:t>Elastic Net</a:t>
            </a:r>
            <a:r>
              <a:rPr lang="ja-JP" altLang="en-US" sz="1200" dirty="0" smtClean="0"/>
              <a:t>は、ラッソー回帰とリッジ回帰を動的に混合させ、リッジ回帰は</a:t>
            </a:r>
            <a:r>
              <a:rPr lang="en-US" altLang="ja-JP" sz="1200" dirty="0" err="1" smtClean="0"/>
              <a:t>L2</a:t>
            </a:r>
            <a:r>
              <a:rPr lang="ja-JP" altLang="en-US" sz="1200" dirty="0" smtClean="0"/>
              <a:t>罰則を使って、より安定した予測のために係数を縮小するが、</a:t>
            </a:r>
            <a:r>
              <a:rPr lang="en-US" altLang="ja-JP" sz="1200" dirty="0" smtClean="0"/>
              <a:t>Elastic Net</a:t>
            </a:r>
            <a:r>
              <a:rPr lang="ja-JP" altLang="en-US" sz="1200" dirty="0" smtClean="0"/>
              <a:t>は、以下のとおり定式化する</a:t>
            </a:r>
            <a:endParaRPr lang="en-US" altLang="ja-JP" sz="1200" dirty="0" smtClean="0"/>
          </a:p>
          <a:p>
            <a:pPr lvl="1"/>
            <a:endParaRPr lang="en-US" altLang="ja-JP" sz="1200" dirty="0"/>
          </a:p>
          <a:p>
            <a:pPr lvl="1"/>
            <a:endParaRPr lang="en-US" altLang="ja-JP" sz="1200" dirty="0" smtClean="0"/>
          </a:p>
          <a:p>
            <a:pPr lvl="1"/>
            <a:r>
              <a:rPr lang="el-GR" altLang="ja-JP" sz="1200" dirty="0" smtClean="0"/>
              <a:t>Λ</a:t>
            </a:r>
            <a:r>
              <a:rPr lang="ja-JP" altLang="en-US" sz="1200" dirty="0" smtClean="0"/>
              <a:t>は縮小量を制御するための複雑度変数（</a:t>
            </a:r>
            <a:r>
              <a:rPr lang="en-US" altLang="ja-JP" sz="1200" dirty="0" smtClean="0"/>
              <a:t>0</a:t>
            </a:r>
            <a:r>
              <a:rPr lang="ja-JP" altLang="en-US" sz="1200" dirty="0" smtClean="0"/>
              <a:t>のとき罰則なし、∞のとき完全罰則）であり、</a:t>
            </a:r>
            <a:r>
              <a:rPr lang="en-US" altLang="ja-JP" sz="1200" dirty="0" smtClean="0"/>
              <a:t>α</a:t>
            </a:r>
            <a:r>
              <a:rPr lang="ja-JP" altLang="en-US" sz="1200" dirty="0" smtClean="0"/>
              <a:t>はモデルにおけるリッジ回帰とラッソー回帰の比率を調整。</a:t>
            </a:r>
            <a:r>
              <a:rPr lang="en-US" altLang="ja-JP" sz="1200" dirty="0" smtClean="0"/>
              <a:t>α=0</a:t>
            </a:r>
            <a:r>
              <a:rPr lang="ja-JP" altLang="en-US" sz="1200" dirty="0" smtClean="0"/>
              <a:t>のとき完全にリッジ回帰であり、</a:t>
            </a:r>
            <a:r>
              <a:rPr lang="en-US" altLang="ja-JP" sz="1200" dirty="0" smtClean="0"/>
              <a:t>α=1</a:t>
            </a:r>
            <a:r>
              <a:rPr lang="ja-JP" altLang="en-US" sz="1200" dirty="0" smtClean="0"/>
              <a:t>のとき完全にラッソー回帰になるが、</a:t>
            </a:r>
            <a:r>
              <a:rPr lang="en-US" altLang="ja-JP" sz="1200" dirty="0" smtClean="0"/>
              <a:t>Γ</a:t>
            </a:r>
            <a:r>
              <a:rPr lang="ja-JP" altLang="en-US" sz="1200" dirty="0" smtClean="0"/>
              <a:t>は罰則項のベクトル</a:t>
            </a:r>
            <a:endParaRPr lang="en-US" altLang="ja-JP" sz="1200" dirty="0" smtClean="0"/>
          </a:p>
          <a:p>
            <a:pPr lvl="1"/>
            <a:r>
              <a:rPr lang="en-US" altLang="ja-JP" sz="1200" dirty="0" err="1" smtClean="0"/>
              <a:t>Glmnet</a:t>
            </a:r>
            <a:r>
              <a:rPr lang="ja-JP" altLang="en-US" sz="1200" dirty="0" smtClean="0"/>
              <a:t>関数では、</a:t>
            </a:r>
            <a:r>
              <a:rPr lang="en-US" altLang="ja-JP" sz="1200" dirty="0" smtClean="0"/>
              <a:t>Elastic Net</a:t>
            </a:r>
            <a:r>
              <a:rPr lang="ja-JP" altLang="en-US" sz="1200" dirty="0" smtClean="0"/>
              <a:t>を使用した一般化線形モデルが</a:t>
            </a:r>
            <a:r>
              <a:rPr lang="ja-JP" altLang="en-US" sz="1200" smtClean="0"/>
              <a:t>利用できるが、</a:t>
            </a:r>
            <a:endParaRPr lang="en-US" altLang="ja-JP" sz="1200" dirty="0" smtClean="0"/>
          </a:p>
          <a:p>
            <a:pPr lvl="2"/>
            <a:endParaRPr lang="en-US" altLang="ja-JP" sz="1200" dirty="0"/>
          </a:p>
        </p:txBody>
      </p:sp>
      <p:sp>
        <p:nvSpPr>
          <p:cNvPr id="5" name="正方形/長方形 4"/>
          <p:cNvSpPr/>
          <p:nvPr/>
        </p:nvSpPr>
        <p:spPr>
          <a:xfrm>
            <a:off x="827088" y="4732020"/>
            <a:ext cx="7862887" cy="139255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1196242" y="2841210"/>
                <a:ext cx="6094489" cy="244106"/>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func>
                      <m:funcPr>
                        <m:ctrlPr>
                          <a:rPr kumimoji="1" lang="en-US" altLang="ja-JP" sz="1200" b="0" i="1" smtClean="0">
                            <a:solidFill>
                              <a:schemeClr val="bg1"/>
                            </a:solidFill>
                            <a:latin typeface="Cambria Math" panose="02040503050406030204" pitchFamily="18" charset="0"/>
                          </a:rPr>
                        </m:ctrlPr>
                      </m:funcPr>
                      <m:fName>
                        <m:r>
                          <m:rPr>
                            <m:sty m:val="p"/>
                          </m:rPr>
                          <a:rPr kumimoji="1" lang="en-US" altLang="ja-JP" sz="1200" b="0" i="0" smtClean="0">
                            <a:solidFill>
                              <a:schemeClr val="bg1"/>
                            </a:solidFill>
                            <a:latin typeface="Cambria Math" panose="02040503050406030204" pitchFamily="18" charset="0"/>
                          </a:rPr>
                          <m:t>min</m:t>
                        </m:r>
                      </m:fName>
                      <m:e>
                        <m:r>
                          <a:rPr kumimoji="1" lang="en-US" altLang="ja-JP" sz="1200" b="0" i="1" smtClean="0">
                            <a:solidFill>
                              <a:schemeClr val="bg1"/>
                            </a:solidFill>
                            <a:latin typeface="Cambria Math" panose="02040503050406030204" pitchFamily="18" charset="0"/>
                          </a:rPr>
                          <m:t>= </m:t>
                        </m:r>
                        <m:d>
                          <m:dPr>
                            <m:begChr m:val="["/>
                            <m:endChr m:val="]"/>
                            <m:ctrlPr>
                              <a:rPr kumimoji="1" lang="en-US" altLang="ja-JP" sz="1200" b="0" i="1" smtClean="0">
                                <a:solidFill>
                                  <a:schemeClr val="bg1"/>
                                </a:solidFill>
                                <a:latin typeface="Cambria Math" panose="02040503050406030204" pitchFamily="18" charset="0"/>
                              </a:rPr>
                            </m:ctrlPr>
                          </m:dPr>
                          <m:e>
                            <m:f>
                              <m:fPr>
                                <m:type m:val="lin"/>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1</m:t>
                                </m:r>
                              </m:num>
                              <m:den>
                                <m:r>
                                  <a:rPr kumimoji="1" lang="en-US" altLang="ja-JP" sz="1200" b="0" i="1" smtClean="0">
                                    <a:solidFill>
                                      <a:schemeClr val="bg1"/>
                                    </a:solidFill>
                                    <a:latin typeface="Cambria Math" panose="02040503050406030204" pitchFamily="18" charset="0"/>
                                  </a:rPr>
                                  <m:t>2</m:t>
                                </m:r>
                                <m:r>
                                  <a:rPr kumimoji="1" lang="en-US" altLang="ja-JP" sz="1200" b="0" i="1" smtClean="0">
                                    <a:solidFill>
                                      <a:schemeClr val="bg1"/>
                                    </a:solidFill>
                                    <a:latin typeface="Cambria Math" panose="02040503050406030204" pitchFamily="18" charset="0"/>
                                  </a:rPr>
                                  <m:t>𝑁</m:t>
                                </m:r>
                              </m:den>
                            </m:f>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p>
                                  <m:sSupPr>
                                    <m:ctrlPr>
                                      <a:rPr kumimoji="1" lang="en-US" altLang="ja-JP" sz="1200" b="0" i="1" smtClean="0">
                                        <a:solidFill>
                                          <a:schemeClr val="bg1"/>
                                        </a:solidFill>
                                        <a:latin typeface="Cambria Math" panose="02040503050406030204" pitchFamily="18" charset="0"/>
                                      </a:rPr>
                                    </m:ctrlPr>
                                  </m:sSupPr>
                                  <m:e>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𝑦</m:t>
                                        </m:r>
                                      </m:e>
                                      <m:sub>
                                        <m:r>
                                          <a:rPr kumimoji="1" lang="en-US" altLang="ja-JP" sz="1200" b="0" i="1" smtClean="0">
                                            <a:solidFill>
                                              <a:schemeClr val="bg1"/>
                                            </a:solidFill>
                                            <a:latin typeface="Cambria Math" panose="02040503050406030204" pitchFamily="18" charset="0"/>
                                          </a:rPr>
                                          <m:t>𝑖</m:t>
                                        </m:r>
                                      </m:sub>
                                    </m:sSub>
                                    <m:r>
                                      <a:rPr kumimoji="1" lang="en-US" altLang="ja-JP" sz="1200" b="0" i="1" smtClean="0">
                                        <a:solidFill>
                                          <a:schemeClr val="bg1"/>
                                        </a:solidFill>
                                        <a:latin typeface="Cambria Math" panose="02040503050406030204" pitchFamily="18" charset="0"/>
                                      </a:rPr>
                                      <m:t>−</m:t>
                                    </m:r>
                                    <m:sSub>
                                      <m:sSubPr>
                                        <m:ctrlPr>
                                          <a:rPr kumimoji="1" lang="en-US" altLang="ja-JP" sz="1200" i="1">
                                            <a:solidFill>
                                              <a:schemeClr val="bg1"/>
                                            </a:solidFill>
                                            <a:latin typeface="Cambria Math" panose="02040503050406030204" pitchFamily="18" charset="0"/>
                                          </a:rPr>
                                        </m:ctrlPr>
                                      </m:sSubPr>
                                      <m:e>
                                        <m:r>
                                          <m:rPr>
                                            <m:sty m:val="p"/>
                                          </m:rPr>
                                          <a:rPr kumimoji="1" lang="en-US" altLang="ja-JP" sz="1200" i="1" smtClean="0">
                                            <a:solidFill>
                                              <a:schemeClr val="bg1"/>
                                            </a:solidFill>
                                            <a:latin typeface="Cambria Math" panose="02040503050406030204" pitchFamily="18" charset="0"/>
                                          </a:rPr>
                                          <m:t>β</m:t>
                                        </m:r>
                                      </m:e>
                                      <m:sub>
                                        <m:r>
                                          <a:rPr kumimoji="1" lang="en-US" altLang="ja-JP" sz="1200" b="0" i="1" smtClean="0">
                                            <a:solidFill>
                                              <a:schemeClr val="bg1"/>
                                            </a:solidFill>
                                            <a:latin typeface="Cambria Math" panose="02040503050406030204" pitchFamily="18" charset="0"/>
                                          </a:rPr>
                                          <m:t>0</m:t>
                                        </m:r>
                                      </m:sub>
                                    </m:sSub>
                                    <m:r>
                                      <a:rPr kumimoji="1" lang="en-US" altLang="ja-JP" sz="1200" b="0" i="1" smtClean="0">
                                        <a:solidFill>
                                          <a:schemeClr val="bg1"/>
                                        </a:solidFill>
                                        <a:latin typeface="Cambria Math" panose="02040503050406030204" pitchFamily="18" charset="0"/>
                                      </a:rPr>
                                      <m:t>−</m:t>
                                    </m:r>
                                    <m:sSubSup>
                                      <m:sSubSupPr>
                                        <m:ctrlPr>
                                          <a:rPr kumimoji="1" lang="en-US" altLang="ja-JP" sz="1200" b="0" i="1" smtClean="0">
                                            <a:solidFill>
                                              <a:schemeClr val="bg1"/>
                                            </a:solidFill>
                                            <a:latin typeface="Cambria Math" panose="02040503050406030204" pitchFamily="18" charset="0"/>
                                          </a:rPr>
                                        </m:ctrlPr>
                                      </m:sSubSupPr>
                                      <m:e>
                                        <m:r>
                                          <a:rPr kumimoji="1" lang="en-US" altLang="ja-JP" sz="1200" b="0" i="1" smtClean="0">
                                            <a:solidFill>
                                              <a:schemeClr val="bg1"/>
                                            </a:solidFill>
                                            <a:latin typeface="Cambria Math" panose="02040503050406030204" pitchFamily="18" charset="0"/>
                                          </a:rPr>
                                          <m:t>𝑥</m:t>
                                        </m:r>
                                      </m:e>
                                      <m:sub>
                                        <m:r>
                                          <a:rPr kumimoji="1" lang="en-US" altLang="ja-JP" sz="1200" b="0" i="1" smtClean="0">
                                            <a:solidFill>
                                              <a:schemeClr val="bg1"/>
                                            </a:solidFill>
                                            <a:latin typeface="Cambria Math" panose="02040503050406030204" pitchFamily="18" charset="0"/>
                                          </a:rPr>
                                          <m:t>𝑖</m:t>
                                        </m:r>
                                      </m:sub>
                                      <m:sup>
                                        <m:r>
                                          <a:rPr kumimoji="1" lang="en-US" altLang="ja-JP" sz="1200" b="0" i="1" smtClean="0">
                                            <a:solidFill>
                                              <a:schemeClr val="bg1"/>
                                            </a:solidFill>
                                            <a:latin typeface="Cambria Math" panose="02040503050406030204" pitchFamily="18" charset="0"/>
                                          </a:rPr>
                                          <m:t>𝑇</m:t>
                                        </m:r>
                                      </m:sup>
                                    </m:sSubSup>
                                    <m:r>
                                      <m:rPr>
                                        <m:sty m:val="p"/>
                                      </m:rPr>
                                      <a:rPr kumimoji="1" lang="en-US" altLang="ja-JP" sz="1200" i="1">
                                        <a:solidFill>
                                          <a:schemeClr val="bg1"/>
                                        </a:solidFill>
                                        <a:latin typeface="Cambria Math" panose="02040503050406030204" pitchFamily="18" charset="0"/>
                                      </a:rPr>
                                      <m:t>β</m:t>
                                    </m:r>
                                  </m:e>
                                  <m:sup>
                                    <m:r>
                                      <a:rPr kumimoji="1" lang="en-US" altLang="ja-JP" sz="1200" b="0" i="1" smtClean="0">
                                        <a:solidFill>
                                          <a:schemeClr val="bg1"/>
                                        </a:solidFill>
                                        <a:latin typeface="Cambria Math" panose="02040503050406030204" pitchFamily="18" charset="0"/>
                                      </a:rPr>
                                      <m:t>2</m:t>
                                    </m:r>
                                  </m:sup>
                                </m:sSup>
                                <m:r>
                                  <a:rPr kumimoji="1" lang="en-US" altLang="ja-JP" sz="1200" b="0" i="1" smtClean="0">
                                    <a:solidFill>
                                      <a:schemeClr val="bg1"/>
                                    </a:solidFill>
                                    <a:latin typeface="Cambria Math" panose="02040503050406030204" pitchFamily="18" charset="0"/>
                                  </a:rPr>
                                  <m:t>+ </m:t>
                                </m:r>
                                <m:r>
                                  <m:rPr>
                                    <m:sty m:val="p"/>
                                  </m:rPr>
                                  <a:rPr kumimoji="1" lang="en-US" altLang="ja-JP" sz="1200" i="1">
                                    <a:solidFill>
                                      <a:schemeClr val="bg1"/>
                                    </a:solidFill>
                                    <a:latin typeface="Cambria Math" panose="02040503050406030204" pitchFamily="18" charset="0"/>
                                  </a:rPr>
                                  <m:t>λ</m:t>
                                </m:r>
                                <m:sSub>
                                  <m:sSubPr>
                                    <m:ctrlPr>
                                      <a:rPr kumimoji="1" lang="en-US" altLang="ja-JP" sz="120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𝑃</m:t>
                                    </m:r>
                                  </m:e>
                                  <m:sub>
                                    <m:r>
                                      <m:rPr>
                                        <m:sty m:val="p"/>
                                      </m:rPr>
                                      <a:rPr kumimoji="1" lang="en-US" altLang="ja-JP" sz="1200" i="1">
                                        <a:solidFill>
                                          <a:schemeClr val="bg1"/>
                                        </a:solidFill>
                                        <a:latin typeface="Cambria Math" panose="02040503050406030204" pitchFamily="18" charset="0"/>
                                      </a:rPr>
                                      <m:t>α</m:t>
                                    </m:r>
                                  </m:sub>
                                </m:sSub>
                                <m:r>
                                  <a:rPr kumimoji="1" lang="en-US" altLang="ja-JP" sz="1200" b="0" i="1" smtClean="0">
                                    <a:solidFill>
                                      <a:schemeClr val="bg1"/>
                                    </a:solidFill>
                                    <a:latin typeface="Cambria Math" panose="02040503050406030204" pitchFamily="18" charset="0"/>
                                  </a:rPr>
                                  <m:t>(</m:t>
                                </m:r>
                                <m:r>
                                  <m:rPr>
                                    <m:sty m:val="p"/>
                                  </m:rPr>
                                  <a:rPr kumimoji="1" lang="en-US" altLang="ja-JP" sz="1200" i="1">
                                    <a:solidFill>
                                      <a:schemeClr val="bg1"/>
                                    </a:solidFill>
                                    <a:latin typeface="Cambria Math" panose="02040503050406030204" pitchFamily="18" charset="0"/>
                                  </a:rPr>
                                  <m:t>β</m:t>
                                </m:r>
                                <m:r>
                                  <a:rPr kumimoji="1" lang="en-US" altLang="ja-JP" sz="1200" b="0" i="1" smtClean="0">
                                    <a:solidFill>
                                      <a:schemeClr val="bg1"/>
                                    </a:solidFill>
                                    <a:latin typeface="Cambria Math" panose="02040503050406030204" pitchFamily="18" charset="0"/>
                                  </a:rPr>
                                  <m:t>)</m:t>
                                </m:r>
                              </m:e>
                            </m:nary>
                            <m:r>
                              <a:rPr kumimoji="1" lang="en-US" altLang="ja-JP" sz="1200" b="0" i="1" smtClean="0">
                                <a:solidFill>
                                  <a:schemeClr val="bg1"/>
                                </a:solidFill>
                                <a:latin typeface="Cambria Math" panose="02040503050406030204" pitchFamily="18" charset="0"/>
                              </a:rPr>
                              <m:t>, </m:t>
                            </m:r>
                            <m:r>
                              <a:rPr kumimoji="1" lang="en-US" altLang="ja-JP" sz="1200" b="0" i="1" smtClean="0">
                                <a:solidFill>
                                  <a:schemeClr val="bg1"/>
                                </a:solidFill>
                                <a:latin typeface="Cambria Math" panose="02040503050406030204" pitchFamily="18" charset="0"/>
                              </a:rPr>
                              <m:t>𝑤h𝑒𝑟𝑒</m:t>
                            </m:r>
                            <m:r>
                              <a:rPr kumimoji="1" lang="en-US" altLang="ja-JP" sz="1200" b="0" i="1" smtClean="0">
                                <a:solidFill>
                                  <a:schemeClr val="bg1"/>
                                </a:solidFill>
                                <a:latin typeface="Cambria Math" panose="02040503050406030204" pitchFamily="18" charset="0"/>
                              </a:rPr>
                              <m:t> </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𝑃</m:t>
                                </m:r>
                              </m:e>
                              <m:sub>
                                <m:r>
                                  <a:rPr kumimoji="1" lang="en-US" altLang="ja-JP" sz="1200" i="1">
                                    <a:solidFill>
                                      <a:schemeClr val="bg1"/>
                                    </a:solidFill>
                                    <a:latin typeface="Cambria Math" panose="02040503050406030204" pitchFamily="18" charset="0"/>
                                    <a:ea typeface="Cambria Math" panose="02040503050406030204" pitchFamily="18" charset="0"/>
                                  </a:rPr>
                                  <m:t>𝛼</m:t>
                                </m:r>
                              </m:sub>
                            </m:sSub>
                            <m:d>
                              <m:dPr>
                                <m:ctrlPr>
                                  <a:rPr kumimoji="1" lang="en-US" altLang="ja-JP" sz="1200" b="0" i="1" smtClean="0">
                                    <a:solidFill>
                                      <a:schemeClr val="bg1"/>
                                    </a:solidFill>
                                    <a:latin typeface="Cambria Math" panose="02040503050406030204" pitchFamily="18" charset="0"/>
                                  </a:rPr>
                                </m:ctrlPr>
                              </m:dPr>
                              <m:e>
                                <m:r>
                                  <m:rPr>
                                    <m:sty m:val="p"/>
                                  </m:rPr>
                                  <a:rPr kumimoji="1" lang="en-US" altLang="ja-JP" sz="1200" i="1">
                                    <a:solidFill>
                                      <a:schemeClr val="bg1"/>
                                    </a:solidFill>
                                    <a:latin typeface="Cambria Math" panose="02040503050406030204" pitchFamily="18" charset="0"/>
                                  </a:rPr>
                                  <m:t>β</m:t>
                                </m:r>
                              </m:e>
                            </m:d>
                            <m:r>
                              <a:rPr kumimoji="1" lang="en-US" altLang="ja-JP" sz="1200" b="0" i="1" smtClean="0">
                                <a:solidFill>
                                  <a:schemeClr val="bg1"/>
                                </a:solidFill>
                                <a:latin typeface="Cambria Math" panose="02040503050406030204" pitchFamily="18" charset="0"/>
                              </a:rPr>
                              <m:t>=</m:t>
                            </m:r>
                            <m:d>
                              <m:dPr>
                                <m:ctrlPr>
                                  <a:rPr kumimoji="1" lang="en-US" altLang="ja-JP" sz="1200" b="0" i="1" smtClean="0">
                                    <a:solidFill>
                                      <a:schemeClr val="bg1"/>
                                    </a:solidFill>
                                    <a:latin typeface="Cambria Math" panose="02040503050406030204" pitchFamily="18" charset="0"/>
                                  </a:rPr>
                                </m:ctrlPr>
                              </m:dPr>
                              <m:e>
                                <m:r>
                                  <a:rPr kumimoji="1" lang="en-US" altLang="ja-JP" sz="1200" b="0" i="1" smtClean="0">
                                    <a:solidFill>
                                      <a:schemeClr val="bg1"/>
                                    </a:solidFill>
                                    <a:latin typeface="Cambria Math" panose="02040503050406030204" pitchFamily="18" charset="0"/>
                                  </a:rPr>
                                  <m:t>1−</m:t>
                                </m:r>
                                <m:r>
                                  <a:rPr kumimoji="1" lang="ja-JP" altLang="en-US" sz="1200" b="0" i="1" smtClean="0">
                                    <a:solidFill>
                                      <a:schemeClr val="bg1"/>
                                    </a:solidFill>
                                    <a:latin typeface="Cambria Math" panose="02040503050406030204" pitchFamily="18" charset="0"/>
                                  </a:rPr>
                                  <m:t>𝛼</m:t>
                                </m:r>
                              </m:e>
                            </m:d>
                            <m:f>
                              <m:fPr>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1</m:t>
                                </m:r>
                              </m:num>
                              <m:den>
                                <m:r>
                                  <a:rPr kumimoji="1" lang="en-US" altLang="ja-JP" sz="1200" b="0" i="1" smtClean="0">
                                    <a:solidFill>
                                      <a:schemeClr val="bg1"/>
                                    </a:solidFill>
                                    <a:latin typeface="Cambria Math" panose="02040503050406030204" pitchFamily="18" charset="0"/>
                                  </a:rPr>
                                  <m:t>2</m:t>
                                </m:r>
                              </m:den>
                            </m:f>
                            <m:sSubSup>
                              <m:sSubSupPr>
                                <m:ctrlPr>
                                  <a:rPr kumimoji="1" lang="en-US" altLang="ja-JP" sz="1200" i="1" smtClean="0">
                                    <a:solidFill>
                                      <a:schemeClr val="bg1"/>
                                    </a:solidFill>
                                    <a:latin typeface="Cambria Math" panose="02040503050406030204" pitchFamily="18" charset="0"/>
                                  </a:rPr>
                                </m:ctrlPr>
                              </m:sSubSupPr>
                              <m:e>
                                <m:d>
                                  <m:dPr>
                                    <m:begChr m:val="‖"/>
                                    <m:endChr m:val="‖"/>
                                    <m:ctrlPr>
                                      <a:rPr kumimoji="1" lang="en-US" altLang="ja-JP" sz="1200" i="1">
                                        <a:solidFill>
                                          <a:schemeClr val="bg1"/>
                                        </a:solidFill>
                                        <a:latin typeface="Cambria Math" panose="02040503050406030204" pitchFamily="18" charset="0"/>
                                      </a:rPr>
                                    </m:ctrlPr>
                                  </m:dPr>
                                  <m:e>
                                    <m:r>
                                      <a:rPr kumimoji="1" lang="ja-JP" altLang="en-US" sz="1200" i="1">
                                        <a:solidFill>
                                          <a:schemeClr val="bg1"/>
                                        </a:solidFill>
                                        <a:latin typeface="Cambria Math" panose="02040503050406030204" pitchFamily="18" charset="0"/>
                                      </a:rPr>
                                      <m:t>𝛽</m:t>
                                    </m:r>
                                  </m:e>
                                </m:d>
                              </m:e>
                              <m:sub>
                                <m:r>
                                  <a:rPr kumimoji="1" lang="en-US" altLang="ja-JP" sz="1200" b="0" i="1" smtClean="0">
                                    <a:solidFill>
                                      <a:schemeClr val="bg1"/>
                                    </a:solidFill>
                                    <a:latin typeface="Cambria Math" panose="02040503050406030204" pitchFamily="18" charset="0"/>
                                  </a:rPr>
                                  <m:t>𝑙</m:t>
                                </m:r>
                                <m:r>
                                  <a:rPr kumimoji="1" lang="en-US" altLang="ja-JP" sz="1200" b="0" i="1" baseline="-25000" smtClean="0">
                                    <a:solidFill>
                                      <a:schemeClr val="bg1"/>
                                    </a:solidFill>
                                    <a:latin typeface="Cambria Math" panose="02040503050406030204" pitchFamily="18" charset="0"/>
                                  </a:rPr>
                                  <m:t>2</m:t>
                                </m:r>
                              </m:sub>
                              <m:sup>
                                <m:r>
                                  <a:rPr kumimoji="1" lang="en-US" altLang="ja-JP" sz="1200" b="0" i="1" smtClean="0">
                                    <a:solidFill>
                                      <a:schemeClr val="bg1"/>
                                    </a:solidFill>
                                    <a:latin typeface="Cambria Math" panose="02040503050406030204" pitchFamily="18" charset="0"/>
                                  </a:rPr>
                                  <m:t>2</m:t>
                                </m:r>
                              </m:sup>
                            </m:sSubSup>
                            <m:r>
                              <a:rPr kumimoji="1" lang="en-US" altLang="ja-JP" sz="1200" b="0" i="1" smtClean="0">
                                <a:solidFill>
                                  <a:schemeClr val="bg1"/>
                                </a:solidFill>
                                <a:latin typeface="Cambria Math" panose="02040503050406030204" pitchFamily="18" charset="0"/>
                              </a:rPr>
                              <m:t>+ </m:t>
                            </m:r>
                            <m:r>
                              <a:rPr kumimoji="1" lang="ja-JP" altLang="en-US" sz="1200" b="0" i="1" smtClean="0">
                                <a:solidFill>
                                  <a:schemeClr val="bg1"/>
                                </a:solidFill>
                                <a:latin typeface="Cambria Math" panose="02040503050406030204" pitchFamily="18" charset="0"/>
                              </a:rPr>
                              <m:t>𝛼</m:t>
                            </m:r>
                            <m:sSub>
                              <m:sSubPr>
                                <m:ctrlPr>
                                  <a:rPr kumimoji="1" lang="en-US" altLang="ja-JP" sz="1200" b="0" i="1" smtClean="0">
                                    <a:solidFill>
                                      <a:schemeClr val="bg1"/>
                                    </a:solidFill>
                                    <a:latin typeface="Cambria Math" panose="02040503050406030204" pitchFamily="18" charset="0"/>
                                  </a:rPr>
                                </m:ctrlPr>
                              </m:sSubPr>
                              <m:e>
                                <m:d>
                                  <m:dPr>
                                    <m:begChr m:val="‖"/>
                                    <m:endChr m:val="‖"/>
                                    <m:ctrlPr>
                                      <a:rPr kumimoji="1" lang="en-US" altLang="ja-JP" sz="1200" i="1">
                                        <a:solidFill>
                                          <a:schemeClr val="bg1"/>
                                        </a:solidFill>
                                        <a:latin typeface="Cambria Math" panose="02040503050406030204" pitchFamily="18" charset="0"/>
                                      </a:rPr>
                                    </m:ctrlPr>
                                  </m:dPr>
                                  <m:e/>
                                </m:d>
                              </m:e>
                              <m:sub>
                                <m:r>
                                  <a:rPr kumimoji="1" lang="en-US" altLang="ja-JP" sz="1200" b="0" i="1" smtClean="0">
                                    <a:solidFill>
                                      <a:schemeClr val="bg1"/>
                                    </a:solidFill>
                                    <a:latin typeface="Cambria Math" panose="02040503050406030204" pitchFamily="18" charset="0"/>
                                  </a:rPr>
                                  <m:t>𝑙</m:t>
                                </m:r>
                                <m:r>
                                  <a:rPr kumimoji="1" lang="en-US" altLang="ja-JP" sz="1200" b="0" i="1" baseline="-25000" smtClean="0">
                                    <a:solidFill>
                                      <a:schemeClr val="bg1"/>
                                    </a:solidFill>
                                    <a:latin typeface="Cambria Math" panose="02040503050406030204" pitchFamily="18" charset="0"/>
                                  </a:rPr>
                                  <m:t>2</m:t>
                                </m:r>
                              </m:sub>
                            </m:sSub>
                          </m:e>
                        </m:d>
                      </m:e>
                    </m:func>
                  </m:oMath>
                </a14:m>
                <a:endParaRPr kumimoji="1" lang="ja-JP" altLang="en-US" sz="1200" dirty="0" err="1" smtClean="0">
                  <a:solidFill>
                    <a:schemeClr val="bg1"/>
                  </a:solidFill>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96242" y="2841210"/>
                <a:ext cx="6094489" cy="244106"/>
              </a:xfrm>
              <a:prstGeom prst="rect">
                <a:avLst/>
              </a:prstGeom>
              <a:blipFill rotWithShape="0">
                <a:blip r:embed="rId2"/>
                <a:stretch>
                  <a:fillRect l="-1000" t="-122500" b="-18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14702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EY light projection">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EY dark projection">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baseline="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Japan Tax regular presentation 201611 Japanese</Template>
  <TotalTime>4736</TotalTime>
  <Words>11596</Words>
  <Application>Microsoft Office PowerPoint</Application>
  <PresentationFormat>On-screen Show (4:3)</PresentationFormat>
  <Paragraphs>1903</Paragraphs>
  <Slides>90</Slides>
  <Notes>0</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90</vt:i4>
      </vt:variant>
    </vt:vector>
  </HeadingPairs>
  <TitlesOfParts>
    <vt:vector size="99" baseType="lpstr">
      <vt:lpstr>ＭＳ Ｐゴシック</vt:lpstr>
      <vt:lpstr>Arial</vt:lpstr>
      <vt:lpstr>Cambria Math</vt:lpstr>
      <vt:lpstr>EYInterstate Light</vt:lpstr>
      <vt:lpstr>EY regular presentation 2015 v1</vt:lpstr>
      <vt:lpstr>EY light projection</vt:lpstr>
      <vt:lpstr>EY dark print</vt:lpstr>
      <vt:lpstr>EY dark projection</vt:lpstr>
      <vt:lpstr>think-cell Slide</vt:lpstr>
      <vt:lpstr>みんなのR – Koji Mizumura </vt:lpstr>
      <vt:lpstr>第13章：文字列操作</vt:lpstr>
      <vt:lpstr>13.1 paste</vt:lpstr>
      <vt:lpstr>13.2: sprintf</vt:lpstr>
      <vt:lpstr>13.3 テキストの抽出</vt:lpstr>
      <vt:lpstr>１４章：確率分布</vt:lpstr>
      <vt:lpstr>14.1 正規分布</vt:lpstr>
      <vt:lpstr>14.1 正規分布</vt:lpstr>
      <vt:lpstr>14.1 正規分布</vt:lpstr>
      <vt:lpstr>14.1 正規分布</vt:lpstr>
      <vt:lpstr>14.1 正規分布</vt:lpstr>
      <vt:lpstr>14.1 正規分布</vt:lpstr>
      <vt:lpstr>14.2 確率分布 - 二項分布</vt:lpstr>
      <vt:lpstr>14.2 確率分布 – 二項分布</vt:lpstr>
      <vt:lpstr>14.2 確率分布 – 二項分布</vt:lpstr>
      <vt:lpstr>14.3 確率分布 – ポアソン分布</vt:lpstr>
      <vt:lpstr>14.3 確率分布 – ポアソン分布</vt:lpstr>
      <vt:lpstr>14.2 確率分布 – ポアソン分布</vt:lpstr>
      <vt:lpstr>14.4 その他分布 統計分布・関数</vt:lpstr>
      <vt:lpstr>14.4 その他分布</vt:lpstr>
      <vt:lpstr>１5章：基本統計</vt:lpstr>
      <vt:lpstr>15.1 基本統計 要約統計</vt:lpstr>
      <vt:lpstr>15.1 記述統計 要約統計</vt:lpstr>
      <vt:lpstr>15.2 記述統計 相関と共分散</vt:lpstr>
      <vt:lpstr>15.2 記述統計 相関と共分散</vt:lpstr>
      <vt:lpstr>15.2 記述統計 相関と共分散</vt:lpstr>
      <vt:lpstr>15.2 記述統計 相関と共分散</vt:lpstr>
      <vt:lpstr>15.2 記述統計 相関と共分散</vt:lpstr>
      <vt:lpstr>15.2 記述統計 相関と共分散</vt:lpstr>
      <vt:lpstr>15.2 記述統計 相関と共分散</vt:lpstr>
      <vt:lpstr>15.3 記述統計 t検定</vt:lpstr>
      <vt:lpstr>15.3 記述統計 t検定</vt:lpstr>
      <vt:lpstr>15.3 記述統計 t検定</vt:lpstr>
      <vt:lpstr>15.3 記述統計 t検定</vt:lpstr>
      <vt:lpstr>15.3 記述統計 t検定</vt:lpstr>
      <vt:lpstr>15.3 記述統計 t検定</vt:lpstr>
      <vt:lpstr>15.4 記述統計 分散分析</vt:lpstr>
      <vt:lpstr>15.4 記述統計 分散分析</vt:lpstr>
      <vt:lpstr>第16章：単回帰</vt:lpstr>
      <vt:lpstr>16.1 線形モデル 単回帰</vt:lpstr>
      <vt:lpstr>16.1 線形モデル 単回帰</vt:lpstr>
      <vt:lpstr>16.1.1 線形モデル 分散分析の代替手段</vt:lpstr>
      <vt:lpstr>16.1.1 線形モデル 分散分析の代替手段</vt:lpstr>
      <vt:lpstr>16.2 線形モデル 重回帰</vt:lpstr>
      <vt:lpstr>16.2　線形モデル 重回帰 </vt:lpstr>
      <vt:lpstr>16.2　線形モデル 重回帰 </vt:lpstr>
      <vt:lpstr>16.2　線形モデル 重回帰 </vt:lpstr>
      <vt:lpstr>16.2　線形モデル 重回帰 </vt:lpstr>
      <vt:lpstr>16.2　線形モデル 重回帰分析 </vt:lpstr>
      <vt:lpstr>16.2　線形モデル 重回帰分析 </vt:lpstr>
      <vt:lpstr>16.2　線形モデル 重回帰分析 </vt:lpstr>
      <vt:lpstr>16.2　線形モデル 重回帰分析 </vt:lpstr>
      <vt:lpstr>16.2　線形モデル 重回帰分析 </vt:lpstr>
      <vt:lpstr>16.2　線形モデル 重回帰分析 </vt:lpstr>
      <vt:lpstr>第17章：一般化線形モデル</vt:lpstr>
      <vt:lpstr>17.1　一般化線形モデル ロジスティック回帰 </vt:lpstr>
      <vt:lpstr>17.1　一般化線形モデル ロジスティック回帰 </vt:lpstr>
      <vt:lpstr>17.1　一般化線形モデル ロジスティック回帰 </vt:lpstr>
      <vt:lpstr>17.2　一般化線形モデル ポアソン回帰 </vt:lpstr>
      <vt:lpstr>17.2　一般化線形モデル ポアソン回帰 </vt:lpstr>
      <vt:lpstr>17.2　一般化線形モデル ポアソン回帰 </vt:lpstr>
      <vt:lpstr>17.4 一般化線形モデル 生存時間分析</vt:lpstr>
      <vt:lpstr>17.4 一般化線形モデル 生存時間分析</vt:lpstr>
      <vt:lpstr>17.4 一般化線形モデル 生存時間分析</vt:lpstr>
      <vt:lpstr>17.4 一般化線形モデル 生存時間分析</vt:lpstr>
      <vt:lpstr>第1８章：モデル評価</vt:lpstr>
      <vt:lpstr>1８.1　モデル評価 残差</vt:lpstr>
      <vt:lpstr>1８.1　モデル評価 残差</vt:lpstr>
      <vt:lpstr>1８.1　モデル評価 残差</vt:lpstr>
      <vt:lpstr>1８.1　モデル評価 残差</vt:lpstr>
      <vt:lpstr>1８.1　モデル評価 残差</vt:lpstr>
      <vt:lpstr>1８.2　モデル評価 モデル比較</vt:lpstr>
      <vt:lpstr>1８.2　モデル評価 モデル比較</vt:lpstr>
      <vt:lpstr>1８.2　モデル評価 モデル比較</vt:lpstr>
      <vt:lpstr>1８.2　モデル評価 モデル比較</vt:lpstr>
      <vt:lpstr>1８.2　モデル評価 モデル比較</vt:lpstr>
      <vt:lpstr>1８.3　モデル評価 クロスバリデーション</vt:lpstr>
      <vt:lpstr>1８.3　モデル評価 クロスバリデーション</vt:lpstr>
      <vt:lpstr>1８.3　モデル評価 クロスバリデーション</vt:lpstr>
      <vt:lpstr>1８.3　モデル評価 クロスバリデーション</vt:lpstr>
      <vt:lpstr>1８.3　モデル評価 クロスバリデーション</vt:lpstr>
      <vt:lpstr>1８.3　モデル評価 クロスバリデーション</vt:lpstr>
      <vt:lpstr>1８.3　モデル評価 クロスバリデーション</vt:lpstr>
      <vt:lpstr>1８.4　モデル評価 ブートストラップ</vt:lpstr>
      <vt:lpstr>1８.4　モデル評価 ブートストラップ</vt:lpstr>
      <vt:lpstr>1８.4　モデル評価 ブートストラップ</vt:lpstr>
      <vt:lpstr>1８.4　モデル評価 ステップワイズ変数選択法</vt:lpstr>
      <vt:lpstr>1８.4　モデル評価 ステップワイズ変数選択法</vt:lpstr>
      <vt:lpstr>第19章：正則化と縮小 （シュリンケージ）</vt:lpstr>
      <vt:lpstr>19.1　正則化と縮小（シュリンケージ） Elastic Net</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みんなのR</dc:title>
  <dc:creator>EY Japan</dc:creator>
  <cp:keywords>global; PowerPoint; Templates; ribbon; Branding Zone; branding; brand; office</cp:keywords>
  <cp:lastModifiedBy>EY Japan</cp:lastModifiedBy>
  <cp:revision>330</cp:revision>
  <cp:lastPrinted>2017-10-26T00:43:42Z</cp:lastPrinted>
  <dcterms:created xsi:type="dcterms:W3CDTF">2017-09-20T00:15:06Z</dcterms:created>
  <dcterms:modified xsi:type="dcterms:W3CDTF">2017-12-18T04:04:19Z</dcterms:modified>
  <cp:contentStatus>Approved</cp:contentStatus>
</cp:coreProperties>
</file>