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708" r:id="rId2"/>
    <p:sldMasterId id="2147483680" r:id="rId3"/>
    <p:sldMasterId id="2147483694" r:id="rId4"/>
  </p:sldMasterIdLst>
  <p:notesMasterIdLst>
    <p:notesMasterId r:id="rId95"/>
  </p:notesMasterIdLst>
  <p:handoutMasterIdLst>
    <p:handoutMasterId r:id="rId96"/>
  </p:handoutMasterIdLst>
  <p:sldIdLst>
    <p:sldId id="256" r:id="rId5"/>
    <p:sldId id="295" r:id="rId6"/>
    <p:sldId id="294" r:id="rId7"/>
    <p:sldId id="296"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4" r:id="rId24"/>
    <p:sldId id="313"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31" r:id="rId40"/>
    <p:sldId id="329" r:id="rId41"/>
    <p:sldId id="332" r:id="rId42"/>
    <p:sldId id="364" r:id="rId43"/>
    <p:sldId id="330" r:id="rId44"/>
    <p:sldId id="333" r:id="rId45"/>
    <p:sldId id="334" r:id="rId46"/>
    <p:sldId id="335" r:id="rId47"/>
    <p:sldId id="336" r:id="rId48"/>
    <p:sldId id="337" r:id="rId49"/>
    <p:sldId id="338" r:id="rId50"/>
    <p:sldId id="339" r:id="rId51"/>
    <p:sldId id="340" r:id="rId52"/>
    <p:sldId id="341" r:id="rId53"/>
    <p:sldId id="343" r:id="rId54"/>
    <p:sldId id="344" r:id="rId55"/>
    <p:sldId id="345" r:id="rId56"/>
    <p:sldId id="346" r:id="rId57"/>
    <p:sldId id="347" r:id="rId58"/>
    <p:sldId id="348" r:id="rId59"/>
    <p:sldId id="349" r:id="rId60"/>
    <p:sldId id="350" r:id="rId61"/>
    <p:sldId id="351" r:id="rId62"/>
    <p:sldId id="352" r:id="rId63"/>
    <p:sldId id="353" r:id="rId64"/>
    <p:sldId id="354" r:id="rId65"/>
    <p:sldId id="355" r:id="rId66"/>
    <p:sldId id="357" r:id="rId67"/>
    <p:sldId id="358" r:id="rId68"/>
    <p:sldId id="359" r:id="rId69"/>
    <p:sldId id="360" r:id="rId70"/>
    <p:sldId id="361" r:id="rId71"/>
    <p:sldId id="362" r:id="rId72"/>
    <p:sldId id="366" r:id="rId73"/>
    <p:sldId id="365" r:id="rId74"/>
    <p:sldId id="367" r:id="rId75"/>
    <p:sldId id="368" r:id="rId76"/>
    <p:sldId id="369" r:id="rId77"/>
    <p:sldId id="370"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4" r:id="rId92"/>
    <p:sldId id="385" r:id="rId93"/>
    <p:sldId id="386" r:id="rId94"/>
  </p:sldIdLst>
  <p:sldSz cx="9144000" cy="6858000" type="screen4x3"/>
  <p:notesSz cx="6805613" cy="9939338"/>
  <p:custDataLst>
    <p:tags r:id="rId9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EEF3C01-F9CF-4D75-8EF0-0EF481C3A887}">
          <p14:sldIdLst>
            <p14:sldId id="256"/>
            <p14:sldId id="295"/>
            <p14:sldId id="294"/>
            <p14:sldId id="296"/>
            <p14:sldId id="298"/>
            <p14:sldId id="299"/>
            <p14:sldId id="300"/>
            <p14:sldId id="301"/>
            <p14:sldId id="302"/>
            <p14:sldId id="303"/>
            <p14:sldId id="304"/>
            <p14:sldId id="305"/>
            <p14:sldId id="306"/>
            <p14:sldId id="307"/>
            <p14:sldId id="308"/>
            <p14:sldId id="309"/>
            <p14:sldId id="310"/>
            <p14:sldId id="311"/>
            <p14:sldId id="312"/>
            <p14:sldId id="314"/>
          </p14:sldIdLst>
        </p14:section>
        <p14:section name="Chap15: 基本統計" id="{9CCDEA63-B21D-4CFA-889A-3052BEF4AEAF}">
          <p14:sldIdLst>
            <p14:sldId id="313"/>
            <p14:sldId id="315"/>
            <p14:sldId id="316"/>
            <p14:sldId id="317"/>
            <p14:sldId id="318"/>
            <p14:sldId id="319"/>
            <p14:sldId id="320"/>
            <p14:sldId id="321"/>
            <p14:sldId id="322"/>
            <p14:sldId id="323"/>
            <p14:sldId id="324"/>
            <p14:sldId id="325"/>
            <p14:sldId id="326"/>
            <p14:sldId id="327"/>
            <p14:sldId id="328"/>
            <p14:sldId id="331"/>
            <p14:sldId id="329"/>
            <p14:sldId id="332"/>
          </p14:sldIdLst>
        </p14:section>
        <p14:section name="Chap16:単回帰" id="{872D1ACB-81FF-4086-8F06-A6B0F235489A}">
          <p14:sldIdLst>
            <p14:sldId id="364"/>
            <p14:sldId id="330"/>
            <p14:sldId id="333"/>
            <p14:sldId id="334"/>
            <p14:sldId id="335"/>
            <p14:sldId id="336"/>
            <p14:sldId id="337"/>
            <p14:sldId id="338"/>
            <p14:sldId id="339"/>
            <p14:sldId id="340"/>
            <p14:sldId id="341"/>
            <p14:sldId id="343"/>
            <p14:sldId id="344"/>
            <p14:sldId id="345"/>
            <p14:sldId id="346"/>
            <p14:sldId id="347"/>
          </p14:sldIdLst>
        </p14:section>
        <p14:section name="Chap17:GLM" id="{AF928221-DBF3-4773-BCEB-314579BD5A6E}">
          <p14:sldIdLst>
            <p14:sldId id="348"/>
            <p14:sldId id="349"/>
            <p14:sldId id="350"/>
            <p14:sldId id="351"/>
            <p14:sldId id="352"/>
            <p14:sldId id="353"/>
            <p14:sldId id="354"/>
            <p14:sldId id="355"/>
            <p14:sldId id="357"/>
            <p14:sldId id="358"/>
            <p14:sldId id="359"/>
          </p14:sldIdLst>
        </p14:section>
        <p14:section name="Chap18: Model Evaluation" id="{75165B73-5536-4B00-851F-68C6DF8F1B60}">
          <p14:sldIdLst>
            <p14:sldId id="360"/>
            <p14:sldId id="361"/>
            <p14:sldId id="362"/>
            <p14:sldId id="366"/>
            <p14:sldId id="365"/>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Lst>
        </p14:section>
      </p14:sectionLst>
    </p:ext>
    <p:ext uri="{EFAFB233-063F-42B5-8137-9DF3F51BA10A}">
      <p15:sldGuideLst xmlns:p15="http://schemas.microsoft.com/office/powerpoint/2012/main">
        <p15:guide id="1" orient="horz" pos="2137" userDrawn="1">
          <p15:clr>
            <a:srgbClr val="A4A3A4"/>
          </p15:clr>
        </p15:guide>
        <p15:guide id="2" orient="horz" pos="682">
          <p15:clr>
            <a:srgbClr val="A4A3A4"/>
          </p15:clr>
        </p15:guide>
        <p15:guide id="3" orient="horz" pos="935" userDrawn="1">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11">
          <p15:clr>
            <a:srgbClr val="A4A3A4"/>
          </p15:clr>
        </p15:guide>
        <p15:guide id="8" pos="2880" userDrawn="1">
          <p15:clr>
            <a:srgbClr val="A4A3A4"/>
          </p15:clr>
        </p15:guide>
        <p15:guide id="9" pos="272" userDrawn="1">
          <p15:clr>
            <a:srgbClr val="A4A3A4"/>
          </p15:clr>
        </p15:guide>
        <p15:guide id="10" pos="5473">
          <p15:clr>
            <a:srgbClr val="A4A3A4"/>
          </p15:clr>
        </p15:guide>
        <p15:guide id="11" pos="2925" userDrawn="1">
          <p15:clr>
            <a:srgbClr val="A4A3A4"/>
          </p15:clr>
        </p15:guide>
        <p15:guide id="12" pos="2835" userDrawn="1">
          <p15:clr>
            <a:srgbClr val="A4A3A4"/>
          </p15:clr>
        </p15:guide>
        <p15:guide id="13" pos="521" userDrawn="1">
          <p15:clr>
            <a:srgbClr val="A4A3A4"/>
          </p15:clr>
        </p15:guide>
        <p15:guide id="14" pos="748"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000" autoAdjust="0"/>
    <p:restoredTop sz="34938" autoAdjust="0"/>
  </p:normalViewPr>
  <p:slideViewPr>
    <p:cSldViewPr snapToGrid="0" snapToObjects="1" showGuides="1">
      <p:cViewPr varScale="1">
        <p:scale>
          <a:sx n="84" d="100"/>
          <a:sy n="84" d="100"/>
        </p:scale>
        <p:origin x="90" y="630"/>
      </p:cViewPr>
      <p:guideLst>
        <p:guide orient="horz" pos="2137"/>
        <p:guide orient="horz" pos="682"/>
        <p:guide orient="horz" pos="935"/>
        <p:guide orient="horz" pos="3858"/>
        <p:guide orient="horz" pos="127"/>
        <p:guide orient="horz" pos="4319"/>
        <p:guide orient="horz" pos="4111"/>
        <p:guide pos="2880"/>
        <p:guide pos="272"/>
        <p:guide pos="5473"/>
        <p:guide pos="2925"/>
        <p:guide pos="2835"/>
        <p:guide pos="521"/>
        <p:guide pos="74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ags" Target="tags/tag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3854939" y="0"/>
            <a:ext cx="2949099" cy="496967"/>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13/11/2017</a:t>
            </a:fld>
            <a:endParaRPr lang="en-GB" dirty="0">
              <a:latin typeface="Arial" pitchFamily="34" charset="0"/>
            </a:endParaRPr>
          </a:p>
        </p:txBody>
      </p:sp>
      <p:sp>
        <p:nvSpPr>
          <p:cNvPr id="4" name="Footer Placeholder 3"/>
          <p:cNvSpPr>
            <a:spLocks noGrp="1"/>
          </p:cNvSpPr>
          <p:nvPr>
            <p:ph type="ftr" sz="quarter" idx="2"/>
          </p:nvPr>
        </p:nvSpPr>
        <p:spPr>
          <a:xfrm>
            <a:off x="0" y="9440646"/>
            <a:ext cx="2949099" cy="496967"/>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854939" y="9440646"/>
            <a:ext cx="2949099" cy="496967"/>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3854939" y="0"/>
            <a:ext cx="2949099" cy="496967"/>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13/11/2017</a:t>
            </a:fld>
            <a:endParaRPr lang="en-GB" dirty="0"/>
          </a:p>
        </p:txBody>
      </p:sp>
      <p:sp>
        <p:nvSpPr>
          <p:cNvPr id="4" name="Slide Image Placeholder 3"/>
          <p:cNvSpPr>
            <a:spLocks noGrp="1" noRot="1" noChangeAspect="1"/>
          </p:cNvSpPr>
          <p:nvPr>
            <p:ph type="sldImg" idx="2"/>
          </p:nvPr>
        </p:nvSpPr>
        <p:spPr>
          <a:xfrm>
            <a:off x="919163" y="746125"/>
            <a:ext cx="4967287" cy="3727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440646"/>
            <a:ext cx="2949099" cy="496967"/>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slideMaster" Target="../slideMasters/slideMaster3.xml"/><Relationship Id="rId4" Type="http://schemas.openxmlformats.org/officeDocument/2006/relationships/image" Target="../media/image14.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5.wmf"/><Relationship Id="rId1" Type="http://schemas.openxmlformats.org/officeDocument/2006/relationships/slideMaster" Target="../slideMasters/slideMaster3.xml"/><Relationship Id="rId4" Type="http://schemas.openxmlformats.org/officeDocument/2006/relationships/image" Target="../media/image13.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wmf"/><Relationship Id="rId1" Type="http://schemas.openxmlformats.org/officeDocument/2006/relationships/slideMaster" Target="../slideMasters/slideMaster4.xml"/><Relationship Id="rId4" Type="http://schemas.openxmlformats.org/officeDocument/2006/relationships/image" Target="../media/image20.emf"/></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0.wmf"/><Relationship Id="rId1" Type="http://schemas.openxmlformats.org/officeDocument/2006/relationships/slideMaster" Target="../slideMasters/slideMaster4.xml"/><Relationship Id="rId4" Type="http://schemas.openxmlformats.org/officeDocument/2006/relationships/image" Target="../media/image19.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ja-JP" altLang="en-US" smtClean="0"/>
              <a:t>マスター タイトルの書式設定</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ja-JP" altLang="en-US" smtClean="0"/>
              <a:t>マスター テキストの書式設定</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Date Placeholder 5"/>
          <p:cNvSpPr>
            <a:spLocks noGrp="1"/>
          </p:cNvSpPr>
          <p:nvPr>
            <p:ph type="dt" sz="half" idx="12"/>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dirty="0" smtClean="0"/>
              <a:t>マスター タイトルの書式設定</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19999408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3000" b="0" cap="none" baseline="0"/>
            </a:lvl1pPr>
          </a:lstStyle>
          <a:p>
            <a:r>
              <a:rPr lang="ja-JP" altLang="en-US" smtClean="0"/>
              <a:t>マスター タイトルの書式設定</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5562600" y="6356350"/>
            <a:ext cx="1622612" cy="365125"/>
          </a:xfrm>
          <a:prstGeom prst="rect">
            <a:avLst/>
          </a:prstGeom>
        </p:spPr>
        <p:txBody>
          <a:bodyPr/>
          <a:lstStyle/>
          <a:p>
            <a:fld id="{B1A24CD3-204F-4468-8EE4-28A6668D006A}" type="datetimeFigureOut">
              <a:rPr lang="en-US" smtClean="0"/>
              <a:t>11/13/2017</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a:xfrm>
            <a:off x="8256494" y="361016"/>
            <a:ext cx="506506" cy="365125"/>
          </a:xfrm>
          <a:prstGeom prst="rect">
            <a:avLst/>
          </a:prstGeo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3656232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3674158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Title 1"/>
          <p:cNvSpPr>
            <a:spLocks noGrp="1"/>
          </p:cNvSpPr>
          <p:nvPr>
            <p:ph type="ctrTitle"/>
          </p:nvPr>
        </p:nvSpPr>
        <p:spPr>
          <a:xfrm>
            <a:off x="3557109" y="1677507"/>
            <a:ext cx="4901184"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5" name="Subtitle 2"/>
          <p:cNvSpPr>
            <a:spLocks noGrp="1"/>
          </p:cNvSpPr>
          <p:nvPr>
            <p:ph type="subTitle" idx="1"/>
          </p:nvPr>
        </p:nvSpPr>
        <p:spPr>
          <a:xfrm>
            <a:off x="3557109" y="2685128"/>
            <a:ext cx="4901184"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Subtitle 2"/>
          <p:cNvSpPr>
            <a:spLocks noGrp="1"/>
          </p:cNvSpPr>
          <p:nvPr>
            <p:ph type="subTitle" idx="1"/>
          </p:nvPr>
        </p:nvSpPr>
        <p:spPr>
          <a:xfrm>
            <a:off x="886968" y="3258529"/>
            <a:ext cx="5943432"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8" name="Title 1"/>
          <p:cNvSpPr>
            <a:spLocks noGrp="1"/>
          </p:cNvSpPr>
          <p:nvPr>
            <p:ph type="ctrTitle"/>
          </p:nvPr>
        </p:nvSpPr>
        <p:spPr>
          <a:xfrm>
            <a:off x="886968" y="2288083"/>
            <a:ext cx="5943432"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499730"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9730"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568748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289109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4619011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769335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545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14642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87587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userDrawn="1">
            <p:custDataLst>
              <p:tags r:id="rId2"/>
            </p:custDataLst>
            <p:extLst>
              <p:ext uri="{D42A27DB-BD31-4B8C-83A1-F6EECF244321}">
                <p14:modId xmlns:p14="http://schemas.microsoft.com/office/powerpoint/2010/main" val="10169627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0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201600"/>
            <a:ext cx="8232775" cy="860400"/>
          </a:xfrm>
          <a:prstGeom prst="rect">
            <a:avLst/>
          </a:prstGeom>
        </p:spPr>
        <p:txBody>
          <a:bodyPr/>
          <a:lstStyle>
            <a:lvl1pPr>
              <a:defRPr sz="240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1pPr>
            <a:lvl2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2pPr>
            <a:lvl3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3pPr>
            <a:lvl4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4pPr>
            <a:lvl5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EYInterstate Light" panose="02000506000000020004" pitchFamily="2" charset="0"/>
              <a:ea typeface="ＭＳ Ｐゴシック" panose="020B0600070205080204" pitchFamily="50" charset="-128"/>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6" name="Date Placeholder 5"/>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615625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044832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33272"/>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6112614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19397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372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smtClean="0"/>
              <a:t>Click to edit Master subtitle style</a:t>
            </a:r>
            <a:endParaRPr lang="en-GB"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56315184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8173977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04545405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Title 1"/>
          <p:cNvSpPr>
            <a:spLocks noGrp="1"/>
          </p:cNvSpPr>
          <p:nvPr>
            <p:ph type="ctrTitle"/>
          </p:nvPr>
        </p:nvSpPr>
        <p:spPr>
          <a:xfrm>
            <a:off x="3557109" y="1677507"/>
            <a:ext cx="4901184"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5" name="Subtitle 2"/>
          <p:cNvSpPr>
            <a:spLocks noGrp="1"/>
          </p:cNvSpPr>
          <p:nvPr>
            <p:ph type="subTitle" idx="1"/>
          </p:nvPr>
        </p:nvSpPr>
        <p:spPr>
          <a:xfrm>
            <a:off x="3557109" y="2685128"/>
            <a:ext cx="4901184"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12" name="Subtitle 2"/>
          <p:cNvSpPr>
            <a:spLocks noGrp="1"/>
          </p:cNvSpPr>
          <p:nvPr>
            <p:ph type="subTitle" idx="1"/>
          </p:nvPr>
        </p:nvSpPr>
        <p:spPr>
          <a:xfrm>
            <a:off x="886968"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13" name="Title 1"/>
          <p:cNvSpPr>
            <a:spLocks noGrp="1"/>
          </p:cNvSpPr>
          <p:nvPr>
            <p:ph type="ctrTitle"/>
          </p:nvPr>
        </p:nvSpPr>
        <p:spPr>
          <a:xfrm>
            <a:off x="886968"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382772"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82772"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050963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0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4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0000" y="1426464"/>
            <a:ext cx="4042800" cy="640800"/>
          </a:xfrm>
        </p:spPr>
        <p:txBody>
          <a:bodyPr anchor="t" anchorCtr="0"/>
          <a:lstStyle>
            <a:lvl1pPr>
              <a:buNone/>
              <a:defRPr b="0"/>
            </a:lvl1pPr>
          </a:lstStyle>
          <a:p>
            <a:pPr lvl="0"/>
            <a:endParaRPr lang="en-GB" dirty="0"/>
          </a:p>
        </p:txBody>
      </p:sp>
      <p:sp>
        <p:nvSpPr>
          <p:cNvPr id="11" name="Text Placeholder 9"/>
          <p:cNvSpPr>
            <a:spLocks noGrp="1"/>
          </p:cNvSpPr>
          <p:nvPr>
            <p:ph type="body" sz="quarter" idx="13"/>
          </p:nvPr>
        </p:nvSpPr>
        <p:spPr>
          <a:xfrm>
            <a:off x="4644000" y="1426464"/>
            <a:ext cx="4042800" cy="640800"/>
          </a:xfrm>
        </p:spPr>
        <p:txBody>
          <a:bodyPr anchor="t" anchorCtr="0"/>
          <a:lstStyle>
            <a:lvl1pPr>
              <a:buNone/>
              <a:defRPr b="0"/>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3" name="Footer Placeholder 12"/>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7281714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nchor="ctr"/>
          <a:lstStyle>
            <a:lvl1pPr>
              <a:defRPr sz="2400">
                <a:solidFill>
                  <a:schemeClr val="bg1"/>
                </a:solidFill>
                <a:latin typeface="+mn-lt"/>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4"/>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2" name="Footer Placeholder 11"/>
          <p:cNvSpPr>
            <a:spLocks noGrp="1"/>
          </p:cNvSpPr>
          <p:nvPr>
            <p:ph type="ftr" sz="quarter" idx="15"/>
          </p:nvPr>
        </p:nvSpPr>
        <p:spPr/>
        <p:txBody>
          <a:bodyPr/>
          <a:lstStyle/>
          <a:p>
            <a:r>
              <a:rPr lang="ja-JP" altLang="en-US" smtClean="0"/>
              <a:t>プレゼンテーションタイトル</a:t>
            </a:r>
            <a:endParaRPr lang="en-GB" dirty="0"/>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6.wmf"/><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image" Target="../media/image11.wmf"/><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theme" Target="../theme/theme3.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image" Target="../media/image18.wmf"/><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theme" Target="../theme/theme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20"/>
            </p:custDataLst>
            <p:extLst>
              <p:ext uri="{D42A27DB-BD31-4B8C-83A1-F6EECF244321}">
                <p14:modId xmlns:p14="http://schemas.microsoft.com/office/powerpoint/2010/main" val="26027456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3"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ctr" anchorCtr="0">
            <a:noAutofit/>
          </a:bodyPr>
          <a:lstStyle/>
          <a:p>
            <a:r>
              <a:rPr lang="ja-JP" altLang="en-US" dirty="0" smtClean="0"/>
              <a:t>タイトル（</a:t>
            </a:r>
            <a:r>
              <a:rPr lang="en-US" altLang="ja-JP" dirty="0" smtClean="0"/>
              <a:t>30pt.</a:t>
            </a:r>
            <a:r>
              <a:rPr lang="ja-JP" altLang="en-US" dirty="0" smtClean="0"/>
              <a:t>）</a:t>
            </a:r>
            <a:r>
              <a:rPr lang="en-US" altLang="ja-JP" dirty="0" smtClean="0"/>
              <a:t/>
            </a:r>
            <a:br>
              <a:rPr lang="en-US" altLang="ja-JP" dirty="0" smtClean="0"/>
            </a:br>
            <a:r>
              <a:rPr lang="ja-JP" altLang="en-US" sz="2400" dirty="0" smtClean="0"/>
              <a:t>サブタイトル（</a:t>
            </a:r>
            <a:r>
              <a:rPr lang="en-US" altLang="ja-JP" sz="2400" dirty="0" smtClean="0"/>
              <a:t>24pt.</a:t>
            </a:r>
            <a:r>
              <a:rPr lang="ja-JP" altLang="en-US" sz="2400" dirty="0" smtClean="0"/>
              <a:t>以下）</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14" name="Footer Placeholder 4"/>
          <p:cNvSpPr>
            <a:spLocks noGrp="1"/>
          </p:cNvSpPr>
          <p:nvPr>
            <p:ph type="ftr" sz="quarter" idx="3"/>
          </p:nvPr>
        </p:nvSpPr>
        <p:spPr>
          <a:xfrm>
            <a:off x="2588400" y="6496184"/>
            <a:ext cx="3434400" cy="201168"/>
          </a:xfrm>
          <a:prstGeom prst="rect">
            <a:avLst/>
          </a:prstGeom>
        </p:spPr>
        <p:txBody>
          <a:bodyPr vert="horz" lIns="0" tIns="0" rIns="0" bIns="0" rtlCol="0" anchor="t" anchorCtr="0">
            <a:noAutofit/>
          </a:bodyPr>
          <a:lstStyle>
            <a:lvl1pPr algn="l">
              <a:defRPr sz="11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smtClean="0"/>
              <a:t>みんなの</a:t>
            </a:r>
            <a:r>
              <a:rPr lang="en-US" altLang="ja-JP" smtClean="0"/>
              <a:t>R</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ページ</a:t>
            </a:r>
            <a:r>
              <a:rPr lang="en-GB"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cs typeface="Arial" pitchFamily="34" charset="0"/>
              </a:rPr>
              <a:pPr/>
              <a:t>‹#›</a:t>
            </a:fld>
            <a:endParaRPr lang="en-GB" sz="1100" baseline="0" dirty="0">
              <a:solidFill>
                <a:schemeClr val="bg1"/>
              </a:solidFill>
              <a:latin typeface="Arial" panose="020B0604020202020204" pitchFamily="34" charset="0"/>
              <a:ea typeface="ＭＳ Ｐゴシック" panose="020B0600070205080204" pitchFamily="50" charset="-128"/>
              <a:cs typeface="Arial"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784"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 id="2147483788" r:id="rId17"/>
  </p:sldLayoutIdLst>
  <p:timing>
    <p:tnLst>
      <p:par>
        <p:cTn id="1" dur="indefinite" restart="never" nodeType="tmRoot"/>
      </p:par>
    </p:tnLst>
  </p:timing>
  <p:hf sldNum="0" hdr="0"/>
  <p:txStyles>
    <p:titleStyle>
      <a:lvl1pPr algn="l" defTabSz="914400" rtl="0" eaLnBrk="1" latinLnBrk="0" hangingPunct="1">
        <a:lnSpc>
          <a:spcPct val="85000"/>
        </a:lnSpc>
        <a:spcBef>
          <a:spcPct val="0"/>
        </a:spcBef>
        <a:buNone/>
        <a:defRPr kumimoji="1" sz="2400" b="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15"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Footer Placeholder 4"/>
          <p:cNvSpPr>
            <a:spLocks noGrp="1"/>
          </p:cNvSpPr>
          <p:nvPr>
            <p:ph type="ftr" sz="quarter" idx="3"/>
          </p:nvPr>
        </p:nvSpPr>
        <p:spPr>
          <a:xfrm>
            <a:off x="2588400" y="6492240"/>
            <a:ext cx="3434400" cy="201168"/>
          </a:xfrm>
          <a:prstGeom prst="rect">
            <a:avLst/>
          </a:prstGeom>
        </p:spPr>
        <p:txBody>
          <a:bodyPr vert="horz" wrap="square"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8" name="TextBox 17"/>
          <p:cNvSpPr txBox="1"/>
          <p:nvPr/>
        </p:nvSpPr>
        <p:spPr>
          <a:xfrm>
            <a:off x="457200" y="6492240"/>
            <a:ext cx="720000"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9" name="Date Placeholder 2"/>
          <p:cNvSpPr>
            <a:spLocks noGrp="1"/>
          </p:cNvSpPr>
          <p:nvPr>
            <p:ph type="dt" sz="half" idx="2"/>
          </p:nvPr>
        </p:nvSpPr>
        <p:spPr>
          <a:xfrm>
            <a:off x="1217792" y="6492240"/>
            <a:ext cx="1188720" cy="201168"/>
          </a:xfrm>
          <a:prstGeom prst="rect">
            <a:avLst/>
          </a:prstGeom>
        </p:spPr>
        <p:txBody>
          <a:bodyPr vert="horz" wrap="square"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extLst>
      <p:ext uri="{BB962C8B-B14F-4D97-AF65-F5344CB8AC3E}">
        <p14:creationId xmlns:p14="http://schemas.microsoft.com/office/powerpoint/2010/main" val="2074791551"/>
      </p:ext>
    </p:extLst>
  </p:cSld>
  <p:clrMap bg1="lt1" tx1="dk1" bg2="lt2" tx2="dk2" accent1="accent1" accent2="accent2" accent3="accent3" accent4="accent4" accent5="accent5" accent6="accent6" hlink="hlink" folHlink="folHlink"/>
  <p:sldLayoutIdLst>
    <p:sldLayoutId id="2147483709" r:id="rId1"/>
    <p:sldLayoutId id="2147483777" r:id="rId2"/>
    <p:sldLayoutId id="2147483763" r:id="rId3"/>
    <p:sldLayoutId id="2147483765" r:id="rId4"/>
    <p:sldLayoutId id="2147483785" r:id="rId5"/>
    <p:sldLayoutId id="2147483710" r:id="rId6"/>
    <p:sldLayoutId id="2147483750" r:id="rId7"/>
    <p:sldLayoutId id="2147483751" r:id="rId8"/>
    <p:sldLayoutId id="2147483711" r:id="rId9"/>
    <p:sldLayoutId id="2147483783" r:id="rId10"/>
    <p:sldLayoutId id="2147483712" r:id="rId11"/>
    <p:sldLayoutId id="2147483713" r:id="rId12"/>
    <p:sldLayoutId id="2147483714" r:id="rId13"/>
    <p:sldLayoutId id="2147483715" r:id="rId14"/>
    <p:sldLayoutId id="2147483716" r:id="rId15"/>
    <p:sldLayoutId id="2147483727" r:id="rId16"/>
    <p:sldLayoutId id="2147483719" r:id="rId17"/>
    <p:sldLayoutId id="2147483720" r:id="rId18"/>
    <p:sldLayoutId id="2147483721"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Box 16"/>
          <p:cNvSpPr txBox="1"/>
          <p:nvPr/>
        </p:nvSpPr>
        <p:spPr>
          <a:xfrm>
            <a:off x="457200" y="6501764"/>
            <a:ext cx="720000" cy="201168"/>
          </a:xfrm>
          <a:prstGeom prst="rect">
            <a:avLst/>
          </a:prstGeom>
          <a:noFill/>
        </p:spPr>
        <p:txBody>
          <a:bodyPr wrap="square" lIns="0" tIns="0" rIns="0" bIns="0" rtlCol="0" anchor="t" anchorCtr="0">
            <a:noAutofit/>
          </a:bodyPr>
          <a:lstStyle/>
          <a:p>
            <a:r>
              <a:rPr lang="ja-JP" altLang="en-US" sz="1100" b="0" baseline="0" dirty="0" smtClean="0">
                <a:solidFill>
                  <a:schemeClr val="bg1"/>
                </a:solidFill>
                <a:latin typeface="Arial" panose="020B0604020202020204" pitchFamily="34" charset="0"/>
                <a:ea typeface="ＭＳ Ｐゴシック" panose="020B0600070205080204" pitchFamily="50" charset="-128"/>
              </a:rPr>
              <a:t>ページ</a:t>
            </a:r>
            <a:r>
              <a:rPr lang="en-GB" sz="1100" b="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0" baseline="0" smtClean="0">
                <a:solidFill>
                  <a:schemeClr val="bg1"/>
                </a:solidFill>
                <a:latin typeface="Arial" panose="020B0604020202020204" pitchFamily="34" charset="0"/>
                <a:ea typeface="ＭＳ Ｐゴシック" panose="020B0600070205080204" pitchFamily="50" charset="-128"/>
              </a:rPr>
              <a:pPr/>
              <a:t>‹#›</a:t>
            </a:fld>
            <a:endParaRPr lang="en-GB" sz="1100" b="0" baseline="0" dirty="0">
              <a:solidFill>
                <a:schemeClr val="bg1"/>
              </a:solidFill>
              <a:latin typeface="Arial" panose="020B0604020202020204" pitchFamily="34" charset="0"/>
              <a:ea typeface="ＭＳ Ｐゴシック" panose="020B0600070205080204" pitchFamily="50" charset="-128"/>
            </a:endParaRPr>
          </a:p>
        </p:txBody>
      </p:sp>
      <p:sp>
        <p:nvSpPr>
          <p:cNvPr id="19" name="Footer Placeholder 4"/>
          <p:cNvSpPr>
            <a:spLocks noGrp="1"/>
          </p:cNvSpPr>
          <p:nvPr>
            <p:ph type="ftr" sz="quarter" idx="3"/>
          </p:nvPr>
        </p:nvSpPr>
        <p:spPr>
          <a:xfrm>
            <a:off x="2588400" y="6501764"/>
            <a:ext cx="3434400" cy="201168"/>
          </a:xfrm>
          <a:prstGeom prst="rect">
            <a:avLst/>
          </a:prstGeom>
        </p:spPr>
        <p:txBody>
          <a:bodyPr vert="horz" lIns="0" tIns="0" rIns="0" bIns="0" rtlCol="0" anchor="t" anchorCtr="0">
            <a:noAutofit/>
          </a:bodyPr>
          <a:lstStyle>
            <a:lvl1pPr algn="l">
              <a:defRPr sz="1100" b="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2" name="Date Placeholder 2"/>
          <p:cNvSpPr>
            <a:spLocks noGrp="1"/>
          </p:cNvSpPr>
          <p:nvPr>
            <p:ph type="dt" sz="half" idx="2"/>
          </p:nvPr>
        </p:nvSpPr>
        <p:spPr>
          <a:xfrm>
            <a:off x="1217792" y="6501764"/>
            <a:ext cx="1188720" cy="201168"/>
          </a:xfrm>
          <a:prstGeom prst="rect">
            <a:avLst/>
          </a:prstGeom>
        </p:spPr>
        <p:txBody>
          <a:bodyPr lIns="0" tIns="0" rIns="0" bIns="0" anchor="t" anchorCtr="0"/>
          <a:lstStyle>
            <a:lvl1pPr>
              <a:defRPr sz="1100" b="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3" name="Picture 1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786" r:id="rId5"/>
    <p:sldLayoutId id="2147483682" r:id="rId6"/>
    <p:sldLayoutId id="2147483752" r:id="rId7"/>
    <p:sldLayoutId id="2147483753" r:id="rId8"/>
    <p:sldLayoutId id="2147483683" r:id="rId9"/>
    <p:sldLayoutId id="2147483782" r:id="rId10"/>
    <p:sldLayoutId id="2147483684" r:id="rId11"/>
    <p:sldLayoutId id="2147483685" r:id="rId12"/>
    <p:sldLayoutId id="2147483686" r:id="rId13"/>
    <p:sldLayoutId id="2147483687" r:id="rId14"/>
    <p:sldLayoutId id="2147483688" r:id="rId15"/>
    <p:sldLayoutId id="2147483728" r:id="rId16"/>
    <p:sldLayoutId id="2147483691" r:id="rId17"/>
    <p:sldLayoutId id="2147483692" r:id="rId18"/>
    <p:sldLayoutId id="2147483693"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Footer Placeholder 4"/>
          <p:cNvSpPr>
            <a:spLocks noGrp="1"/>
          </p:cNvSpPr>
          <p:nvPr>
            <p:ph type="ftr" sz="quarter" idx="3"/>
          </p:nvPr>
        </p:nvSpPr>
        <p:spPr>
          <a:xfrm>
            <a:off x="2588400" y="6492240"/>
            <a:ext cx="3434400" cy="201168"/>
          </a:xfrm>
          <a:prstGeom prst="rect">
            <a:avLst/>
          </a:prstGeom>
        </p:spPr>
        <p:txBody>
          <a:bodyPr vert="horz"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3" name="TextBox 12"/>
          <p:cNvSpPr txBox="1"/>
          <p:nvPr/>
        </p:nvSpPr>
        <p:spPr>
          <a:xfrm>
            <a:off x="457200" y="6492240"/>
            <a:ext cx="720000" cy="201168"/>
          </a:xfrm>
          <a:prstGeom prst="rect">
            <a:avLst/>
          </a:prstGeom>
          <a:noFill/>
        </p:spPr>
        <p:txBody>
          <a:bodyPr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5" name="Date Placeholder 2"/>
          <p:cNvSpPr>
            <a:spLocks noGrp="1"/>
          </p:cNvSpPr>
          <p:nvPr>
            <p:ph type="dt" sz="half" idx="2"/>
          </p:nvPr>
        </p:nvSpPr>
        <p:spPr>
          <a:xfrm>
            <a:off x="1217792" y="6492240"/>
            <a:ext cx="1188720" cy="201168"/>
          </a:xfrm>
          <a:prstGeom prst="rect">
            <a:avLst/>
          </a:prstGeom>
        </p:spPr>
        <p:txBody>
          <a:bodyPr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4" name="Picture 1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779" r:id="rId2"/>
    <p:sldLayoutId id="2147483773" r:id="rId3"/>
    <p:sldLayoutId id="2147483775" r:id="rId4"/>
    <p:sldLayoutId id="2147483787" r:id="rId5"/>
    <p:sldLayoutId id="2147483696" r:id="rId6"/>
    <p:sldLayoutId id="2147483754" r:id="rId7"/>
    <p:sldLayoutId id="2147483755" r:id="rId8"/>
    <p:sldLayoutId id="2147483697" r:id="rId9"/>
    <p:sldLayoutId id="2147483781" r:id="rId10"/>
    <p:sldLayoutId id="2147483698" r:id="rId11"/>
    <p:sldLayoutId id="2147483699" r:id="rId12"/>
    <p:sldLayoutId id="2147483700" r:id="rId13"/>
    <p:sldLayoutId id="2147483701" r:id="rId14"/>
    <p:sldLayoutId id="2147483702" r:id="rId15"/>
    <p:sldLayoutId id="2147483729" r:id="rId16"/>
    <p:sldLayoutId id="2147483705" r:id="rId17"/>
    <p:sldLayoutId id="2147483706" r:id="rId18"/>
    <p:sldLayoutId id="2147483707"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l"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l"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l"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50.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9.png"/><Relationship Id="rId5" Type="http://schemas.openxmlformats.org/officeDocument/2006/relationships/image" Target="../media/image21.emf"/><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jaredlander.com/data/housing.csv"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3.xml"/><Relationship Id="rId4" Type="http://schemas.openxmlformats.org/officeDocument/2006/relationships/image" Target="../media/image90.png"/></Relationships>
</file>

<file path=ppt/slides/_rels/slide7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idx="1"/>
          </p:nvPr>
        </p:nvSpPr>
        <p:spPr>
          <a:xfrm>
            <a:off x="5181988" y="575635"/>
            <a:ext cx="3506400" cy="5210062"/>
          </a:xfrm>
        </p:spPr>
        <p:txBody>
          <a:bodyPr/>
          <a:lstStyle/>
          <a:p>
            <a:r>
              <a:rPr kumimoji="1" lang="en-US" altLang="ja-JP" dirty="0" smtClean="0">
                <a:latin typeface="EYInterstate Light" panose="02000506000000020004" pitchFamily="2" charset="0"/>
              </a:rPr>
              <a:t>Summary material 2017/07 ~</a:t>
            </a:r>
          </a:p>
          <a:p>
            <a:endParaRPr lang="en-US" altLang="ja-JP" dirty="0">
              <a:latin typeface="EYInterstate Light" panose="02000506000000020004" pitchFamily="2" charset="0"/>
            </a:endParaRPr>
          </a:p>
          <a:p>
            <a:endParaRPr kumimoji="1" lang="en-US" altLang="ja-JP" dirty="0" smtClean="0">
              <a:latin typeface="EYInterstate Light" panose="02000506000000020004" pitchFamily="2" charset="0"/>
            </a:endParaRP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13: </a:t>
            </a:r>
            <a:r>
              <a:rPr lang="ja-JP" altLang="en-US" dirty="0" smtClean="0">
                <a:latin typeface="EYInterstate Light" panose="02000506000000020004" pitchFamily="2" charset="0"/>
              </a:rPr>
              <a:t>文字列操作</a:t>
            </a:r>
            <a:endParaRPr lang="en-US" altLang="ja-JP" dirty="0" smtClean="0">
              <a:latin typeface="EYInterstate Light" panose="02000506000000020004" pitchFamily="2" charset="0"/>
            </a:endParaRPr>
          </a:p>
          <a:p>
            <a:r>
              <a:rPr kumimoji="1" lang="ja-JP" altLang="en-US" dirty="0" smtClean="0">
                <a:latin typeface="EYInterstate Light" panose="02000506000000020004" pitchFamily="2" charset="0"/>
              </a:rPr>
              <a:t>・</a:t>
            </a:r>
            <a:r>
              <a:rPr kumimoji="1" lang="en-US" altLang="ja-JP" dirty="0" smtClean="0">
                <a:latin typeface="EYInterstate Light" panose="02000506000000020004" pitchFamily="2" charset="0"/>
              </a:rPr>
              <a:t>Chap 14: </a:t>
            </a:r>
            <a:r>
              <a:rPr kumimoji="1" lang="ja-JP" altLang="en-US" dirty="0" smtClean="0">
                <a:latin typeface="EYInterstate Light" panose="02000506000000020004" pitchFamily="2" charset="0"/>
              </a:rPr>
              <a:t>確率分布</a:t>
            </a:r>
            <a:endParaRPr kumimoji="1" lang="en-US" altLang="ja-JP" dirty="0" smtClean="0">
              <a:latin typeface="EYInterstate Light" panose="02000506000000020004" pitchFamily="2" charset="0"/>
            </a:endParaRP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15: </a:t>
            </a:r>
            <a:r>
              <a:rPr lang="ja-JP" altLang="en-US" dirty="0" smtClean="0">
                <a:latin typeface="EYInterstate Light" panose="02000506000000020004" pitchFamily="2" charset="0"/>
              </a:rPr>
              <a:t>基本統計</a:t>
            </a:r>
            <a:endParaRPr lang="en-US" altLang="ja-JP" dirty="0" smtClean="0">
              <a:latin typeface="EYInterstate Light" panose="02000506000000020004" pitchFamily="2" charset="0"/>
            </a:endParaRPr>
          </a:p>
          <a:p>
            <a:r>
              <a:rPr kumimoji="1" lang="ja-JP" altLang="en-US" dirty="0" smtClean="0">
                <a:latin typeface="EYInterstate Light" panose="02000506000000020004" pitchFamily="2" charset="0"/>
              </a:rPr>
              <a:t>・</a:t>
            </a:r>
            <a:r>
              <a:rPr kumimoji="1" lang="en-US" altLang="ja-JP" dirty="0" smtClean="0">
                <a:latin typeface="EYInterstate Light" panose="02000506000000020004" pitchFamily="2" charset="0"/>
              </a:rPr>
              <a:t>Chap 16: </a:t>
            </a:r>
            <a:r>
              <a:rPr kumimoji="1" lang="ja-JP" altLang="en-US" dirty="0" smtClean="0">
                <a:latin typeface="EYInterstate Light" panose="02000506000000020004" pitchFamily="2" charset="0"/>
              </a:rPr>
              <a:t>線形モデル </a:t>
            </a:r>
            <a:r>
              <a:rPr kumimoji="1" lang="en-US" altLang="ja-JP" dirty="0" smtClean="0">
                <a:latin typeface="EYInterstate Light" panose="02000506000000020004" pitchFamily="2" charset="0"/>
              </a:rPr>
              <a:t>(10/26 ~10/30 )</a:t>
            </a: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17: </a:t>
            </a:r>
            <a:r>
              <a:rPr lang="ja-JP" altLang="en-US" dirty="0" smtClean="0">
                <a:latin typeface="EYInterstate Light" panose="02000506000000020004" pitchFamily="2" charset="0"/>
              </a:rPr>
              <a:t>一般化線形モデル </a:t>
            </a:r>
            <a:r>
              <a:rPr lang="en-US" altLang="ja-JP" dirty="0" smtClean="0">
                <a:latin typeface="EYInterstate Light" panose="02000506000000020004" pitchFamily="2" charset="0"/>
              </a:rPr>
              <a:t>(10/31 ~ 11/2)</a:t>
            </a:r>
          </a:p>
          <a:p>
            <a:r>
              <a:rPr kumimoji="1" lang="ja-JP" altLang="en-US" dirty="0" smtClean="0">
                <a:latin typeface="EYInterstate Light" panose="02000506000000020004" pitchFamily="2" charset="0"/>
              </a:rPr>
              <a:t>・</a:t>
            </a:r>
            <a:r>
              <a:rPr kumimoji="1" lang="en-US" altLang="ja-JP" dirty="0" smtClean="0">
                <a:latin typeface="EYInterstate Light" panose="02000506000000020004" pitchFamily="2" charset="0"/>
              </a:rPr>
              <a:t>Chap 18: </a:t>
            </a:r>
            <a:r>
              <a:rPr kumimoji="1" lang="ja-JP" altLang="en-US" dirty="0" smtClean="0">
                <a:latin typeface="EYInterstate Light" panose="02000506000000020004" pitchFamily="2" charset="0"/>
              </a:rPr>
              <a:t>モデル評価 </a:t>
            </a:r>
            <a:r>
              <a:rPr kumimoji="1" lang="en-US" altLang="ja-JP" dirty="0" smtClean="0">
                <a:latin typeface="EYInterstate Light" panose="02000506000000020004" pitchFamily="2" charset="0"/>
              </a:rPr>
              <a:t>(11/2 ~ </a:t>
            </a:r>
            <a:r>
              <a:rPr kumimoji="1" lang="en-US" altLang="ja-JP" dirty="0" smtClean="0">
                <a:latin typeface="EYInterstate Light" panose="02000506000000020004" pitchFamily="2" charset="0"/>
              </a:rPr>
              <a:t>)</a:t>
            </a: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19: </a:t>
            </a:r>
            <a:r>
              <a:rPr lang="ja-JP" altLang="en-US" dirty="0" smtClean="0">
                <a:latin typeface="EYInterstate Light" panose="02000506000000020004" pitchFamily="2" charset="0"/>
              </a:rPr>
              <a:t>正則化と縮小 </a:t>
            </a:r>
            <a:r>
              <a:rPr lang="en-US" altLang="ja-JP" dirty="0" smtClean="0">
                <a:latin typeface="EYInterstate Light" panose="02000506000000020004" pitchFamily="2" charset="0"/>
              </a:rPr>
              <a:t>(11/13 ~ )</a:t>
            </a:r>
            <a:endParaRPr kumimoji="1" lang="en-US" altLang="ja-JP" dirty="0" smtClean="0">
              <a:latin typeface="EYInterstate Light" panose="02000506000000020004" pitchFamily="2" charset="0"/>
            </a:endParaRPr>
          </a:p>
          <a:p>
            <a:r>
              <a:rPr kumimoji="1" lang="en-US" altLang="ja-JP" dirty="0" smtClean="0">
                <a:latin typeface="EYInterstate Light" panose="02000506000000020004" pitchFamily="2" charset="0"/>
              </a:rPr>
              <a:t> </a:t>
            </a:r>
            <a:endParaRPr kumimoji="1" lang="ja-JP" altLang="en-US" dirty="0">
              <a:latin typeface="EYInterstate Light" panose="02000506000000020004" pitchFamily="2" charset="0"/>
            </a:endParaRPr>
          </a:p>
        </p:txBody>
      </p:sp>
      <p:sp>
        <p:nvSpPr>
          <p:cNvPr id="2" name="タイトル 1"/>
          <p:cNvSpPr>
            <a:spLocks noGrp="1"/>
          </p:cNvSpPr>
          <p:nvPr>
            <p:ph type="ctrTitle" idx="4294967295"/>
          </p:nvPr>
        </p:nvSpPr>
        <p:spPr>
          <a:xfrm>
            <a:off x="2925763" y="2239963"/>
            <a:ext cx="6218237" cy="860425"/>
          </a:xfrm>
        </p:spPr>
        <p:txBody>
          <a:bodyPr/>
          <a:lstStyle/>
          <a:p>
            <a:r>
              <a:rPr kumimoji="1" lang="ja-JP" altLang="en-US" dirty="0" smtClean="0">
                <a:solidFill>
                  <a:schemeClr val="bg1"/>
                </a:solidFill>
              </a:rPr>
              <a:t>みんなの</a:t>
            </a:r>
            <a:r>
              <a:rPr kumimoji="1" lang="en-US" altLang="ja-JP" dirty="0" smtClean="0">
                <a:solidFill>
                  <a:schemeClr val="bg1"/>
                </a:solidFill>
              </a:rPr>
              <a:t>R –</a:t>
            </a:r>
            <a:br>
              <a:rPr kumimoji="1" lang="en-US" altLang="ja-JP" dirty="0" smtClean="0">
                <a:solidFill>
                  <a:schemeClr val="bg1"/>
                </a:solidFill>
              </a:rPr>
            </a:br>
            <a:r>
              <a:rPr lang="en-US" altLang="ja-JP" sz="1600" dirty="0" smtClean="0"/>
              <a:t>Koji Mizumura</a:t>
            </a:r>
            <a:r>
              <a:rPr kumimoji="1" lang="en-US" altLang="ja-JP" dirty="0" smtClean="0">
                <a:solidFill>
                  <a:schemeClr val="bg1"/>
                </a:solidFill>
              </a:rPr>
              <a:t> </a:t>
            </a:r>
            <a:endParaRPr kumimoji="1" lang="ja-JP" altLang="en-US" dirty="0">
              <a:solidFill>
                <a:schemeClr val="bg1"/>
              </a:solidFill>
            </a:endParaRPr>
          </a:p>
        </p:txBody>
      </p:sp>
    </p:spTree>
    <p:extLst>
      <p:ext uri="{BB962C8B-B14F-4D97-AF65-F5344CB8AC3E}">
        <p14:creationId xmlns:p14="http://schemas.microsoft.com/office/powerpoint/2010/main" val="338810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p:sp>
        <p:nvSpPr>
          <p:cNvPr id="3" name="コンテンツ プレースホルダー 2"/>
          <p:cNvSpPr>
            <a:spLocks noGrp="1"/>
          </p:cNvSpPr>
          <p:nvPr>
            <p:ph idx="1"/>
          </p:nvPr>
        </p:nvSpPr>
        <p:spPr/>
        <p:txBody>
          <a:bodyPr/>
          <a:lstStyle/>
          <a:p>
            <a:r>
              <a:rPr lang="en-US" altLang="ja-JP" dirty="0"/>
              <a:t>visualization </a:t>
            </a:r>
            <a:r>
              <a:rPr lang="en-US" altLang="ja-JP" dirty="0" smtClean="0"/>
              <a:t> by </a:t>
            </a:r>
            <a:r>
              <a:rPr lang="en-US" altLang="ja-JP" dirty="0" err="1" smtClean="0"/>
              <a:t>p</a:t>
            </a:r>
            <a:r>
              <a:rPr kumimoji="1" lang="en-US" altLang="ja-JP" dirty="0" err="1" smtClean="0"/>
              <a:t>norm</a:t>
            </a:r>
            <a:r>
              <a:rPr kumimoji="1" lang="en-US" altLang="ja-JP" dirty="0" smtClean="0"/>
              <a:t> function</a:t>
            </a:r>
            <a:endParaRPr kumimoji="1" lang="ja-JP" altLang="en-US" dirty="0"/>
          </a:p>
        </p:txBody>
      </p:sp>
      <p:sp>
        <p:nvSpPr>
          <p:cNvPr id="4" name="正方形/長方形 3"/>
          <p:cNvSpPr/>
          <p:nvPr/>
        </p:nvSpPr>
        <p:spPr>
          <a:xfrm>
            <a:off x="832481" y="1810879"/>
            <a:ext cx="7859712" cy="407557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2C973E"/>
                </a:solidFill>
                <a:latin typeface="EYInterstate Light" panose="02000506000000020004" pitchFamily="2" charset="0"/>
                <a:ea typeface="ＭＳ Ｐゴシック" panose="020B0600070205080204" pitchFamily="50" charset="-128"/>
              </a:rPr>
              <a:t>#pnorm function </a:t>
            </a:r>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visualization</a:t>
            </a:r>
          </a:p>
          <a:p>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 randNorm</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と</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randDensity</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を</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data.frame</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に代入、</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xy</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軸を宣言の上、</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geom_line</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で線を追加</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labs</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でラベルを追加</a:t>
            </a:r>
            <a:endParaRPr kumimoji="1" lang="pt-BR" altLang="ja-JP" sz="1200" dirty="0">
              <a:solidFill>
                <a:srgbClr val="2C973E"/>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&lt;- ggplot(data.frame(x=randNorm, y=randDensity)) + aes(x=x, y=y) + geom_point() + labs(x="x", y="Density</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2C973E"/>
                </a:solidFill>
                <a:latin typeface="EYInterstate Light" panose="02000506000000020004" pitchFamily="2" charset="0"/>
                <a:ea typeface="ＭＳ Ｐゴシック" panose="020B0600070205080204" pitchFamily="50" charset="-128"/>
              </a:rPr>
              <a:t># calculation of left edge to -1 for shadow space </a:t>
            </a:r>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generation</a:t>
            </a:r>
          </a:p>
          <a:p>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影の部分を作成するために一番左から</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-1</a:t>
            </a:r>
            <a:r>
              <a:rPr kumimoji="1" lang="ja-JP" altLang="en-US" sz="1200" dirty="0" err="1" smtClean="0">
                <a:solidFill>
                  <a:srgbClr val="2C973E"/>
                </a:solidFill>
                <a:latin typeface="EYInterstate Light" panose="02000506000000020004" pitchFamily="2" charset="0"/>
                <a:ea typeface="ＭＳ Ｐゴシック" panose="020B0600070205080204" pitchFamily="50" charset="-128"/>
              </a:rPr>
              <a:t>まで</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連続した値を計算</a:t>
            </a:r>
            <a:endParaRPr kumimoji="1" lang="pt-BR" altLang="ja-JP" sz="1200" dirty="0">
              <a:solidFill>
                <a:srgbClr val="2C973E"/>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neg1Seq &lt;- seq(from=min(randNorm), to=-1, by=.1</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2C973E"/>
                </a:solidFill>
                <a:latin typeface="EYInterstate Light" panose="02000506000000020004" pitchFamily="2" charset="0"/>
                <a:ea typeface="ＭＳ Ｐゴシック" panose="020B0600070205080204" pitchFamily="50" charset="-128"/>
              </a:rPr>
              <a:t># </a:t>
            </a:r>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x-axis </a:t>
            </a:r>
            <a:r>
              <a:rPr kumimoji="1" lang="pt-BR" altLang="ja-JP" sz="1200" dirty="0">
                <a:solidFill>
                  <a:srgbClr val="2C973E"/>
                </a:solidFill>
                <a:latin typeface="EYInterstate Light" panose="02000506000000020004" pitchFamily="2" charset="0"/>
                <a:ea typeface="ＭＳ Ｐゴシック" panose="020B0600070205080204" pitchFamily="50" charset="-128"/>
              </a:rPr>
              <a:t>by data.frame / calcultion of y values based on </a:t>
            </a:r>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x-axis</a:t>
            </a:r>
          </a:p>
          <a:p>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 x</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値の連続値を</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data.frame</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で作成し、</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x</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軸の値に基づいた</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y</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軸の分布値を計算</a:t>
            </a:r>
            <a:endParaRPr kumimoji="1" lang="pt-BR" altLang="ja-JP" sz="1200" dirty="0">
              <a:solidFill>
                <a:srgbClr val="2C973E"/>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lessThanNeg1 &lt;- data.frame(x=neg1Seq,y=dnorm(neg1Seq</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head (lessThanNeg1</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 x            y</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1 -3.763937 0.0003346080</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2 -3.663937 0.0004850991</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3 -3.563937 0.0006962766</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4 -3.463937 0.0009894416</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5 -3.363937 0.0013920525</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6 -3.263937 0.0019390012</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562186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Visualization by </a:t>
            </a:r>
            <a:r>
              <a:rPr lang="en-US" altLang="ja-JP" dirty="0" err="1" smtClean="0"/>
              <a:t>pnorm</a:t>
            </a:r>
            <a:r>
              <a:rPr lang="en-US" altLang="ja-JP" dirty="0" smtClean="0"/>
              <a:t> function</a:t>
            </a:r>
            <a:endParaRPr kumimoji="1" lang="ja-JP" altLang="en-US" dirty="0"/>
          </a:p>
        </p:txBody>
      </p:sp>
      <p:sp>
        <p:nvSpPr>
          <p:cNvPr id="4" name="正方形/長方形 3"/>
          <p:cNvSpPr/>
          <p:nvPr/>
        </p:nvSpPr>
        <p:spPr>
          <a:xfrm>
            <a:off x="832481" y="1810879"/>
            <a:ext cx="7859712" cy="407557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高さ</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0</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の一番左と一番右のエンドポイントを連結</a:t>
            </a:r>
            <a:endParaRPr kumimoji="1" lang="pt-BR"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lessThanNeg1 </a:t>
            </a:r>
            <a:r>
              <a:rPr kumimoji="1" lang="pt-BR" altLang="ja-JP" sz="1200" dirty="0">
                <a:solidFill>
                  <a:schemeClr val="bg1"/>
                </a:solidFill>
                <a:latin typeface="EYInterstate Light" panose="02000506000000020004" pitchFamily="2" charset="0"/>
                <a:ea typeface="ＭＳ Ｐゴシック" panose="020B0600070205080204" pitchFamily="50" charset="-128"/>
              </a:rPr>
              <a:t>&lt;- rbind(c(min(randNorm), 0),lessThanNeg1,c(max(lessThanNeg1$x),0))</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B050"/>
                </a:solidFill>
                <a:latin typeface="EYInterstate Light" panose="02000506000000020004" pitchFamily="2" charset="0"/>
                <a:ea typeface="ＭＳ Ｐゴシック" panose="020B0600070205080204" pitchFamily="50" charset="-128"/>
              </a:rPr>
              <a:t>#</a:t>
            </a:r>
            <a:r>
              <a:rPr kumimoji="1" lang="ja-JP" altLang="en-US" sz="1200" dirty="0">
                <a:solidFill>
                  <a:srgbClr val="00B050"/>
                </a:solidFill>
                <a:latin typeface="EYInterstate Light" panose="02000506000000020004" pitchFamily="2" charset="0"/>
                <a:ea typeface="ＭＳ Ｐゴシック" panose="020B0600070205080204" pitchFamily="50" charset="-128"/>
              </a:rPr>
              <a:t>ポリゴンで影を作成</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p </a:t>
            </a:r>
            <a:r>
              <a:rPr kumimoji="1" lang="pt-BR" altLang="ja-JP" sz="1200" dirty="0">
                <a:solidFill>
                  <a:schemeClr val="bg1"/>
                </a:solidFill>
                <a:latin typeface="EYInterstate Light" panose="02000506000000020004" pitchFamily="2" charset="0"/>
                <a:ea typeface="ＭＳ Ｐゴシック" panose="020B0600070205080204" pitchFamily="50" charset="-128"/>
              </a:rPr>
              <a:t>+ geom_polygon(data=lessThanNeg1,aes(x=x,y=y</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から</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err="1" smtClean="0">
                <a:solidFill>
                  <a:srgbClr val="00B050"/>
                </a:solidFill>
                <a:latin typeface="EYInterstate Light" panose="02000506000000020004" pitchFamily="2" charset="0"/>
                <a:ea typeface="ＭＳ Ｐゴシック" panose="020B0600070205080204" pitchFamily="50" charset="-128"/>
              </a:rPr>
              <a:t>までの</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似た連続値を作成</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neg1Pos1Seq</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seq</a:t>
            </a:r>
            <a:r>
              <a:rPr kumimoji="1" lang="en-US" altLang="ja-JP" sz="1200" dirty="0">
                <a:solidFill>
                  <a:schemeClr val="bg1"/>
                </a:solidFill>
                <a:latin typeface="EYInterstate Light" panose="02000506000000020004" pitchFamily="2" charset="0"/>
                <a:ea typeface="ＭＳ Ｐゴシック" panose="020B0600070205080204" pitchFamily="50" charset="-128"/>
              </a:rPr>
              <a:t>(from=-1, to=1, by=.1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B050"/>
                </a:solidFill>
                <a:latin typeface="EYInterstate Light" panose="02000506000000020004" pitchFamily="2" charset="0"/>
                <a:ea typeface="ＭＳ Ｐゴシック" panose="020B0600070205080204" pitchFamily="50" charset="-128"/>
              </a:rPr>
              <a:t># x value by data frame and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calucation</a:t>
            </a:r>
            <a:r>
              <a:rPr kumimoji="1" lang="en-US" altLang="ja-JP" sz="1200" dirty="0">
                <a:solidFill>
                  <a:srgbClr val="00B050"/>
                </a:solidFill>
                <a:latin typeface="EYInterstate Light" panose="02000506000000020004" pitchFamily="2" charset="0"/>
                <a:ea typeface="ＭＳ Ｐゴシック" panose="020B0600070205080204" pitchFamily="50" charset="-128"/>
              </a:rPr>
              <a:t> of y value density</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##x</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軸の連続値を</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で作成し、</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x</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軸の値に基づいた</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y</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軸の分布値を計算</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neg1To1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neg1Pos1Seq,y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dnorm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neg1Pos1Seq</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neg1To1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B050"/>
                </a:solidFill>
                <a:latin typeface="EYInterstate Light" panose="02000506000000020004" pitchFamily="2" charset="0"/>
                <a:ea typeface="ＭＳ Ｐゴシック" panose="020B0600070205080204" pitchFamily="50" charset="-128"/>
              </a:rPr>
              <a:t># consolidation of left-edge and right-edge end point at height of 0 </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高さ</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0</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の一番左と右のエンドポイントを連結</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neg1To1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rbind</a:t>
            </a:r>
            <a:r>
              <a:rPr kumimoji="1" lang="en-US" altLang="ja-JP" sz="1200" dirty="0">
                <a:solidFill>
                  <a:schemeClr val="bg1"/>
                </a:solidFill>
                <a:latin typeface="EYInterstate Light" panose="02000506000000020004" pitchFamily="2" charset="0"/>
                <a:ea typeface="ＭＳ Ｐゴシック" panose="020B0600070205080204" pitchFamily="50" charset="-128"/>
              </a:rPr>
              <a:t>(c(min(</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neg1To1$x</a:t>
            </a:r>
            <a:r>
              <a:rPr kumimoji="1" lang="en-US" altLang="ja-JP" sz="1200" dirty="0">
                <a:solidFill>
                  <a:schemeClr val="bg1"/>
                </a:solidFill>
                <a:latin typeface="EYInterstate Light" panose="02000506000000020004" pitchFamily="2" charset="0"/>
                <a:ea typeface="ＭＳ Ｐゴシック" panose="020B0600070205080204" pitchFamily="50" charset="-128"/>
              </a:rPr>
              <a:t>), 0),</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neg1To1,c</a:t>
            </a:r>
            <a:r>
              <a:rPr kumimoji="1" lang="en-US" altLang="ja-JP" sz="1200" dirty="0">
                <a:solidFill>
                  <a:schemeClr val="bg1"/>
                </a:solidFill>
                <a:latin typeface="EYInterstate Light" panose="02000506000000020004" pitchFamily="2" charset="0"/>
                <a:ea typeface="ＭＳ Ｐゴシック" panose="020B0600070205080204" pitchFamily="50" charset="-128"/>
              </a:rPr>
              <a:t>(max(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neg1To1$x</a:t>
            </a:r>
            <a:r>
              <a:rPr kumimoji="1" lang="en-US" altLang="ja-JP" sz="1200" dirty="0">
                <a:solidFill>
                  <a:schemeClr val="bg1"/>
                </a:solidFill>
                <a:latin typeface="EYInterstate Light" panose="02000506000000020004" pitchFamily="2" charset="0"/>
                <a:ea typeface="ＭＳ Ｐゴシック" panose="020B0600070205080204" pitchFamily="50" charset="-128"/>
              </a:rPr>
              <a:t>),0))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p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geom_polygon</a:t>
            </a:r>
            <a:r>
              <a:rPr kumimoji="1" lang="en-US" altLang="ja-JP" sz="1200" dirty="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neg1To1,aes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x,y</a:t>
            </a:r>
            <a:r>
              <a:rPr kumimoji="1" lang="en-US" altLang="ja-JP" sz="1200" dirty="0">
                <a:solidFill>
                  <a:schemeClr val="bg1"/>
                </a:solidFill>
                <a:latin typeface="EYInterstate Light" panose="02000506000000020004" pitchFamily="2" charset="0"/>
                <a:ea typeface="ＭＳ Ｐゴシック" panose="020B0600070205080204" pitchFamily="50" charset="-128"/>
              </a:rPr>
              <a:t>=y))</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997576" y="2439003"/>
            <a:ext cx="2317751" cy="1361290"/>
          </a:xfrm>
          <a:prstGeom prst="rect">
            <a:avLst/>
          </a:prstGeom>
        </p:spPr>
      </p:pic>
      <p:pic>
        <p:nvPicPr>
          <p:cNvPr id="7" name="図 6"/>
          <p:cNvPicPr>
            <a:picLocks noChangeAspect="1"/>
          </p:cNvPicPr>
          <p:nvPr/>
        </p:nvPicPr>
        <p:blipFill>
          <a:blip r:embed="rId3"/>
          <a:stretch>
            <a:fillRect/>
          </a:stretch>
        </p:blipFill>
        <p:spPr>
          <a:xfrm>
            <a:off x="5997576" y="4376999"/>
            <a:ext cx="2317751" cy="1361290"/>
          </a:xfrm>
          <a:prstGeom prst="rect">
            <a:avLst/>
          </a:prstGeom>
        </p:spPr>
      </p:pic>
    </p:spTree>
    <p:extLst>
      <p:ext uri="{BB962C8B-B14F-4D97-AF65-F5344CB8AC3E}">
        <p14:creationId xmlns:p14="http://schemas.microsoft.com/office/powerpoint/2010/main" val="1663905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14.1 </a:t>
            </a:r>
            <a:r>
              <a:rPr lang="ja-JP" altLang="en-US" dirty="0"/>
              <a:t>正規分布</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Visualization of cumulative density function</a:t>
            </a:r>
            <a:endParaRPr kumimoji="1" lang="ja-JP" altLang="en-US" dirty="0"/>
          </a:p>
        </p:txBody>
      </p:sp>
      <p:sp>
        <p:nvSpPr>
          <p:cNvPr id="4" name="正方形/長方形 3"/>
          <p:cNvSpPr/>
          <p:nvPr/>
        </p:nvSpPr>
        <p:spPr>
          <a:xfrm>
            <a:off x="832481" y="1810880"/>
            <a:ext cx="7859712" cy="90374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B050"/>
                </a:solidFill>
                <a:latin typeface="EYInterstate Light" panose="02000506000000020004" pitchFamily="2" charset="0"/>
                <a:ea typeface="ＭＳ Ｐゴシック" panose="020B0600070205080204" pitchFamily="50" charset="-128"/>
              </a:rPr>
              <a:t># cummulative density function</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randProb &lt;- pnorm(randNorm)</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ggplot (data.frame(x=randNorm, y=randProb)) +aes(x=x, y=y) + </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geom_point() + labs (x="Random Normal Variables", y="Probability")</a:t>
            </a:r>
          </a:p>
        </p:txBody>
      </p:sp>
      <p:pic>
        <p:nvPicPr>
          <p:cNvPr id="5" name="図 4"/>
          <p:cNvPicPr>
            <a:picLocks noChangeAspect="1"/>
          </p:cNvPicPr>
          <p:nvPr/>
        </p:nvPicPr>
        <p:blipFill>
          <a:blip r:embed="rId2"/>
          <a:stretch>
            <a:fillRect/>
          </a:stretch>
        </p:blipFill>
        <p:spPr>
          <a:xfrm>
            <a:off x="3579983" y="2968051"/>
            <a:ext cx="4944582" cy="2904111"/>
          </a:xfrm>
          <a:prstGeom prst="rect">
            <a:avLst/>
          </a:prstGeom>
        </p:spPr>
      </p:pic>
    </p:spTree>
    <p:extLst>
      <p:ext uri="{BB962C8B-B14F-4D97-AF65-F5344CB8AC3E}">
        <p14:creationId xmlns:p14="http://schemas.microsoft.com/office/powerpoint/2010/main" val="863101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14.2 </a:t>
            </a:r>
            <a:r>
              <a:rPr kumimoji="1" lang="ja-JP" altLang="en-US" dirty="0" smtClean="0"/>
              <a:t>確率分布 </a:t>
            </a:r>
            <a:r>
              <a:rPr kumimoji="1" lang="en-US" altLang="ja-JP" dirty="0" smtClean="0"/>
              <a:t>- </a:t>
            </a:r>
            <a:r>
              <a:rPr kumimoji="1" lang="ja-JP" altLang="en-US" dirty="0" smtClean="0"/>
              <a:t>二項分布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Binary Distribution</a:t>
                </a:r>
              </a:p>
              <a:p>
                <a:pPr lvl="1"/>
                <a14:m>
                  <m:oMath xmlns:m="http://schemas.openxmlformats.org/officeDocument/2006/math">
                    <m:r>
                      <a:rPr kumimoji="1" lang="en-US" altLang="ja-JP" b="0" i="1" smtClean="0">
                        <a:latin typeface="Cambria Math" panose="02040503050406030204" pitchFamily="18" charset="0"/>
                      </a:rPr>
                      <m:t>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e>
                    </m:d>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𝑛</m:t>
                              </m:r>
                            </m:e>
                          </m:mr>
                          <m:mr>
                            <m:e>
                              <m:r>
                                <a:rPr kumimoji="1" lang="en-US" altLang="ja-JP" b="0" i="1" smtClean="0">
                                  <a:latin typeface="Cambria Math" panose="02040503050406030204" pitchFamily="18" charset="0"/>
                                </a:rPr>
                                <m:t>𝑥</m:t>
                              </m:r>
                            </m:e>
                          </m:mr>
                        </m:m>
                      </m:e>
                    </m:d>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𝑝</m:t>
                        </m:r>
                      </m:e>
                      <m:sup>
                        <m:r>
                          <a:rPr kumimoji="1" lang="en-US" altLang="ja-JP" b="0" i="1" smtClean="0">
                            <a:latin typeface="Cambria Math" panose="02040503050406030204" pitchFamily="18" charset="0"/>
                          </a:rPr>
                          <m:t>𝑥</m:t>
                        </m:r>
                      </m:sup>
                    </m:sSup>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sup>
                    </m:sSup>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𝑤h𝑒𝑟𝑒</m:t>
                    </m:r>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𝑛</m:t>
                              </m:r>
                            </m:e>
                          </m:mr>
                          <m:mr>
                            <m:e>
                              <m:r>
                                <a:rPr kumimoji="1" lang="en-US" altLang="ja-JP" b="0" i="1" smtClean="0">
                                  <a:latin typeface="Cambria Math" panose="02040503050406030204" pitchFamily="18" charset="0"/>
                                </a:rPr>
                                <m:t>𝑥</m:t>
                              </m:r>
                            </m:e>
                          </m:mr>
                        </m:m>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en>
                    </m:f>
                  </m:oMath>
                </a14:m>
                <a:endParaRPr kumimoji="1" lang="en-US" altLang="ja-JP" dirty="0" smtClean="0"/>
              </a:p>
              <a:p>
                <a:pPr lvl="1"/>
                <a:r>
                  <a:rPr lang="ja-JP" altLang="en-US" dirty="0" smtClean="0"/>
                  <a:t>平均は</a:t>
                </a:r>
                <a:r>
                  <a:rPr lang="en-US" altLang="ja-JP" dirty="0" smtClean="0"/>
                  <a:t>np, </a:t>
                </a:r>
                <a:r>
                  <a:rPr lang="ja-JP" altLang="en-US" dirty="0" smtClean="0"/>
                  <a:t>分散は</a:t>
                </a:r>
                <a:r>
                  <a:rPr lang="en-US" altLang="ja-JP" dirty="0" smtClean="0"/>
                  <a:t>np (1-p)</a:t>
                </a:r>
                <a:r>
                  <a:rPr lang="ja-JP" altLang="en-US" dirty="0" smtClean="0"/>
                  <a:t>で表され、</a:t>
                </a:r>
                <a:r>
                  <a:rPr lang="en-US" altLang="ja-JP" dirty="0" smtClean="0"/>
                  <a:t>n=1</a:t>
                </a:r>
                <a:r>
                  <a:rPr lang="ja-JP" altLang="en-US" dirty="0" smtClean="0"/>
                  <a:t>のときベルヌーイ分布</a:t>
                </a:r>
                <a:endParaRPr lang="en-US" altLang="ja-JP" dirty="0" smtClean="0"/>
              </a:p>
              <a:p>
                <a:pPr lvl="1"/>
                <a:r>
                  <a:rPr kumimoji="1" lang="en-US" altLang="ja-JP" dirty="0" smtClean="0"/>
                  <a:t>2</a:t>
                </a:r>
                <a:r>
                  <a:rPr kumimoji="1" lang="ja-JP" altLang="en-US" dirty="0" smtClean="0"/>
                  <a:t>項分布からの乱数の発生は、繰り返した独立した施行のうちの成功した回数を生成する</a:t>
                </a:r>
                <a:endParaRPr kumimoji="1" lang="en-US" altLang="ja-JP" dirty="0" smtClean="0"/>
              </a:p>
              <a:p>
                <a:pPr lvl="1"/>
                <a:r>
                  <a:rPr lang="en-US" altLang="ja-JP" dirty="0" err="1" smtClean="0"/>
                  <a:t>rbiom</a:t>
                </a:r>
                <a:r>
                  <a:rPr lang="ja-JP" altLang="en-US" dirty="0" smtClean="0"/>
                  <a:t>関数で、</a:t>
                </a:r>
                <a:r>
                  <a:rPr lang="en-US" altLang="ja-JP" dirty="0" smtClean="0"/>
                  <a:t>n=1(1</a:t>
                </a:r>
                <a:r>
                  <a:rPr lang="ja-JP" altLang="en-US" dirty="0" smtClean="0"/>
                  <a:t>度の施行</a:t>
                </a:r>
                <a:r>
                  <a:rPr lang="en-US" altLang="ja-JP" dirty="0" smtClean="0"/>
                  <a:t>)</a:t>
                </a:r>
                <a:r>
                  <a:rPr lang="ja-JP" altLang="en-US" dirty="0" err="1" smtClean="0"/>
                  <a:t>、</a:t>
                </a:r>
                <a:r>
                  <a:rPr lang="en-US" altLang="ja-JP" dirty="0" smtClean="0"/>
                  <a:t>size=10(10</a:t>
                </a:r>
                <a:r>
                  <a:rPr lang="ja-JP" altLang="en-US" dirty="0" smtClean="0"/>
                  <a:t>回の施行サイズ</a:t>
                </a:r>
                <a:r>
                  <a:rPr lang="en-US" altLang="ja-JP" dirty="0" smtClean="0"/>
                  <a:t>)</a:t>
                </a:r>
                <a:r>
                  <a:rPr lang="ja-JP" altLang="en-US" dirty="0" err="1" smtClean="0"/>
                  <a:t>、</a:t>
                </a:r>
                <a:r>
                  <a:rPr lang="en-US" altLang="ja-JP" dirty="0" err="1" smtClean="0"/>
                  <a:t>prob</a:t>
                </a:r>
                <a:r>
                  <a:rPr lang="en-US" altLang="ja-JP" dirty="0" smtClean="0"/>
                  <a:t>=0.4(</a:t>
                </a:r>
                <a:r>
                  <a:rPr lang="ja-JP" altLang="en-US" dirty="0" smtClean="0"/>
                  <a:t>成功確率</a:t>
                </a:r>
                <a:r>
                  <a:rPr lang="en-US" altLang="ja-JP" dirty="0" smtClean="0"/>
                  <a:t>0.4)</a:t>
                </a:r>
                <a:r>
                  <a:rPr lang="ja-JP" altLang="en-US" dirty="0" smtClean="0"/>
                  <a:t>で実行</a:t>
                </a:r>
                <a:endParaRPr lang="en-US" altLang="ja-JP" dirty="0" smtClean="0"/>
              </a:p>
              <a:p>
                <a:pPr lvl="1"/>
                <a:endParaRPr kumimoji="1"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167"/>
                </a:stretch>
              </a:blipFill>
            </p:spPr>
            <p:txBody>
              <a:bodyPr/>
              <a:lstStyle/>
              <a:p>
                <a:r>
                  <a:rPr lang="ja-JP" altLang="en-US">
                    <a:noFill/>
                  </a:rPr>
                  <a:t> </a:t>
                </a:r>
              </a:p>
            </p:txBody>
          </p:sp>
        </mc:Fallback>
      </mc:AlternateContent>
      <p:sp>
        <p:nvSpPr>
          <p:cNvPr id="4" name="正方形/長方形 3"/>
          <p:cNvSpPr/>
          <p:nvPr/>
        </p:nvSpPr>
        <p:spPr>
          <a:xfrm>
            <a:off x="832481" y="3182478"/>
            <a:ext cx="7859712" cy="294209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pt-BR" altLang="ja-JP" sz="1200" dirty="0">
                <a:solidFill>
                  <a:schemeClr val="bg1"/>
                </a:solidFill>
                <a:latin typeface="EYInterstate Light" panose="02000506000000020004" pitchFamily="2" charset="0"/>
                <a:ea typeface="ＭＳ Ｐゴシック" panose="020B0600070205080204" pitchFamily="50" charset="-128"/>
              </a:rPr>
              <a:t>rbinom(n=1, size=10, prob=0.4)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rbinom(n=5, size=10, prob=0.4)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3 4 5 7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6</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00B050"/>
                </a:solidFill>
                <a:latin typeface="EYInterstate Light" panose="02000506000000020004" pitchFamily="2" charset="0"/>
                <a:ea typeface="ＭＳ Ｐゴシック" panose="020B0600070205080204" pitchFamily="50" charset="-128"/>
              </a:rPr>
              <a:t>#bernoulli distribution</a:t>
            </a:r>
          </a:p>
          <a:p>
            <a:r>
              <a:rPr kumimoji="1" lang="pt-BR" altLang="ja-JP" sz="1200" dirty="0">
                <a:solidFill>
                  <a:srgbClr val="00B050"/>
                </a:solidFill>
                <a:latin typeface="EYInterstate Light" panose="02000506000000020004" pitchFamily="2" charset="0"/>
                <a:ea typeface="ＭＳ Ｐゴシック" panose="020B0600070205080204" pitchFamily="50" charset="-128"/>
              </a:rPr>
              <a:t>#</a:t>
            </a:r>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Size = 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のときベルヌーイ試行となる</a:t>
            </a:r>
            <a:endParaRPr kumimoji="1" lang="pt-BR"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rbinom(n=5, size=1, prob=0.4)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 1 0 0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1</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00B050"/>
                </a:solidFill>
                <a:latin typeface="EYInterstate Light" panose="02000506000000020004" pitchFamily="2" charset="0"/>
                <a:ea typeface="ＭＳ Ｐゴシック" panose="020B0600070205080204" pitchFamily="50" charset="-128"/>
              </a:rPr>
              <a:t>#visualization of binary distribution</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bnomData &lt;- data.frame(Success = rbinom(n=10000, size=10,prob=0.3</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ggplot(bnomData, aes(x=Success)) + geom_histogram(binwidth = 1)</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3"/>
          <a:stretch>
            <a:fillRect/>
          </a:stretch>
        </p:blipFill>
        <p:spPr>
          <a:xfrm>
            <a:off x="5080000" y="3276406"/>
            <a:ext cx="3416628" cy="2334586"/>
          </a:xfrm>
          <a:prstGeom prst="rect">
            <a:avLst/>
          </a:prstGeom>
        </p:spPr>
      </p:pic>
    </p:spTree>
    <p:extLst>
      <p:ext uri="{BB962C8B-B14F-4D97-AF65-F5344CB8AC3E}">
        <p14:creationId xmlns:p14="http://schemas.microsoft.com/office/powerpoint/2010/main" val="2565830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14.2 </a:t>
            </a:r>
            <a:r>
              <a:rPr kumimoji="1" lang="ja-JP" altLang="en-US" dirty="0" smtClean="0"/>
              <a:t>確率分布 </a:t>
            </a:r>
            <a:r>
              <a:rPr kumimoji="1" lang="en-US" altLang="ja-JP" dirty="0" smtClean="0"/>
              <a:t>– </a:t>
            </a:r>
            <a:r>
              <a:rPr kumimoji="1" lang="ja-JP" altLang="en-US" dirty="0" smtClean="0"/>
              <a:t>二項分布</a:t>
            </a:r>
            <a:endParaRPr kumimoji="1" lang="ja-JP" altLang="en-US" dirty="0"/>
          </a:p>
        </p:txBody>
      </p:sp>
      <p:sp>
        <p:nvSpPr>
          <p:cNvPr id="4" name="正方形/長方形 3"/>
          <p:cNvSpPr/>
          <p:nvPr/>
        </p:nvSpPr>
        <p:spPr>
          <a:xfrm>
            <a:off x="832481" y="1275855"/>
            <a:ext cx="7859712" cy="48487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#data.frame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で成功例を</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万行ランダム生成</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万行すべての</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size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は</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5</a:t>
            </a: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pt-BR" altLang="ja-JP" sz="1200" dirty="0">
                <a:solidFill>
                  <a:schemeClr val="bg1"/>
                </a:solidFill>
                <a:latin typeface="EYInterstate Light" panose="02000506000000020004" pitchFamily="2" charset="0"/>
                <a:ea typeface="ＭＳ Ｐゴシック" panose="020B0600070205080204" pitchFamily="50" charset="-128"/>
              </a:rPr>
              <a:t>binom5&lt;- data.frame(Successes = rbinom (n=10000,size=5,prob=0.3), size=5)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dim(binom5)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10000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2</a:t>
            </a: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&gt; </a:t>
            </a:r>
            <a:r>
              <a:rPr kumimoji="1" lang="pt-BR" altLang="ja-JP" sz="1200" dirty="0">
                <a:solidFill>
                  <a:srgbClr val="00B050"/>
                </a:solidFill>
                <a:latin typeface="EYInterstate Light" panose="02000506000000020004" pitchFamily="2" charset="0"/>
                <a:ea typeface="ＭＳ Ｐゴシック" panose="020B0600070205080204" pitchFamily="50" charset="-128"/>
              </a:rPr>
              <a:t>head(binom5)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Successes size</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1         2    5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2         1    5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3         3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5..</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binom10&lt;-data.frame(Successes = rbinom(n=10000,size=10,prob=0.3), Size=10)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dim(binom10)</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全てのデータを</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err="1" smtClean="0">
                <a:solidFill>
                  <a:srgbClr val="00B050"/>
                </a:solidFill>
                <a:latin typeface="EYInterstate Light" panose="02000506000000020004" pitchFamily="2" charset="0"/>
                <a:ea typeface="ＭＳ Ｐゴシック" panose="020B0600070205080204" pitchFamily="50" charset="-128"/>
              </a:rPr>
              <a:t>つの</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データフレームに統合</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binom100&lt;-data.frame(Successes = rbinom(n=10000,size=100,prob=0.3), Size=10</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binom1000&lt;-data.frame(Successes = rbinom(n=10000,size=1000,prob=0.3), Size=10</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binomAll &lt;- rbind(binom5,binom10,binom100,binom1000</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dim(binomAll</a:t>
            </a:r>
            <a:r>
              <a:rPr kumimoji="1" lang="pt-BR" altLang="ja-JP" sz="1200" dirty="0">
                <a:solidFill>
                  <a:srgbClr val="0070C0"/>
                </a:solidFill>
                <a:latin typeface="EYInterstate Light" panose="02000506000000020004" pitchFamily="2" charset="0"/>
                <a:ea typeface="ＭＳ Ｐゴシック" panose="020B0600070205080204" pitchFamily="50" charset="-128"/>
              </a:rPr>
              <a: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40000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2</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2C973E"/>
                </a:solidFill>
                <a:latin typeface="EYInterstate Light" panose="02000506000000020004" pitchFamily="2" charset="0"/>
                <a:ea typeface="ＭＳ Ｐゴシック" panose="020B0600070205080204" pitchFamily="50" charset="-128"/>
              </a:rPr>
              <a:t># plot </a:t>
            </a:r>
          </a:p>
          <a:p>
            <a:r>
              <a:rPr kumimoji="1" lang="pt-BR" altLang="ja-JP" sz="1200" dirty="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a:solidFill>
                  <a:srgbClr val="2C973E"/>
                </a:solidFill>
                <a:latin typeface="EYInterstate Light" panose="02000506000000020004" pitchFamily="2" charset="0"/>
                <a:ea typeface="ＭＳ Ｐゴシック" panose="020B0600070205080204" pitchFamily="50" charset="-128"/>
              </a:rPr>
              <a:t>プロットの作成 </a:t>
            </a:r>
            <a:r>
              <a:rPr kumimoji="1" lang="en-US" altLang="ja-JP" sz="1200" dirty="0">
                <a:solidFill>
                  <a:srgbClr val="2C973E"/>
                </a:solidFill>
                <a:latin typeface="EYInterstate Light" panose="02000506000000020004" pitchFamily="2" charset="0"/>
                <a:ea typeface="ＭＳ Ｐゴシック" panose="020B0600070205080204" pitchFamily="50" charset="-128"/>
              </a:rPr>
              <a:t>/ x</a:t>
            </a:r>
            <a:r>
              <a:rPr kumimoji="1" lang="ja-JP" altLang="en-US" sz="1200" dirty="0">
                <a:solidFill>
                  <a:srgbClr val="2C973E"/>
                </a:solidFill>
                <a:latin typeface="EYInterstate Light" panose="02000506000000020004" pitchFamily="2" charset="0"/>
                <a:ea typeface="ＭＳ Ｐゴシック" panose="020B0600070205080204" pitchFamily="50" charset="-128"/>
              </a:rPr>
              <a:t>軸のみ指定したヒストグラム </a:t>
            </a:r>
            <a:r>
              <a:rPr kumimoji="1" lang="en-US" altLang="ja-JP" sz="1200" dirty="0">
                <a:solidFill>
                  <a:srgbClr val="2C973E"/>
                </a:solidFill>
                <a:latin typeface="EYInterstate Light" panose="02000506000000020004" pitchFamily="2" charset="0"/>
                <a:ea typeface="ＭＳ Ｐゴシック" panose="020B0600070205080204" pitchFamily="50" charset="-128"/>
              </a:rPr>
              <a:t>/ size(5,10,100,1000)</a:t>
            </a:r>
            <a:r>
              <a:rPr kumimoji="1" lang="ja-JP" altLang="en-US" sz="1200" dirty="0">
                <a:solidFill>
                  <a:srgbClr val="2C973E"/>
                </a:solidFill>
                <a:latin typeface="EYInterstate Light" panose="02000506000000020004" pitchFamily="2" charset="0"/>
                <a:ea typeface="ＭＳ Ｐゴシック" panose="020B0600070205080204" pitchFamily="50" charset="-128"/>
              </a:rPr>
              <a:t>ごとにグラフを分割</a:t>
            </a:r>
            <a:endParaRPr kumimoji="1" lang="pt-BR" altLang="ja-JP" sz="1200" dirty="0">
              <a:solidFill>
                <a:srgbClr val="2C973E"/>
              </a:solidFill>
              <a:latin typeface="EYInterstate Light" panose="02000506000000020004" pitchFamily="2" charset="0"/>
              <a:ea typeface="ＭＳ Ｐゴシック" panose="020B0600070205080204" pitchFamily="50" charset="-128"/>
            </a:endParaRPr>
          </a:p>
          <a:p>
            <a:r>
              <a:rPr kumimoji="1" lang="pt-BR" altLang="ja-JP" sz="1200" b="1" dirty="0" smtClean="0">
                <a:solidFill>
                  <a:schemeClr val="bg1"/>
                </a:solidFill>
                <a:latin typeface="EYInterstate Light" panose="02000506000000020004" pitchFamily="2" charset="0"/>
                <a:ea typeface="ＭＳ Ｐゴシック" panose="020B0600070205080204" pitchFamily="50" charset="-128"/>
              </a:rPr>
              <a:t>ggplot(binomAll, aes(x=Successes)) + geom_histogram()+</a:t>
            </a:r>
          </a:p>
          <a:p>
            <a:r>
              <a:rPr kumimoji="1" lang="pt-BR" altLang="ja-JP" sz="1200" b="1" dirty="0" smtClean="0">
                <a:solidFill>
                  <a:schemeClr val="bg1"/>
                </a:solidFill>
                <a:latin typeface="EYInterstate Light" panose="02000506000000020004" pitchFamily="2" charset="0"/>
                <a:ea typeface="ＭＳ Ｐゴシック" panose="020B0600070205080204" pitchFamily="50" charset="-128"/>
              </a:rPr>
              <a:t>  facet_wrap(~Size, scales="free")</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p:txBody>
      </p:sp>
      <p:pic>
        <p:nvPicPr>
          <p:cNvPr id="3" name="図 2"/>
          <p:cNvPicPr>
            <a:picLocks noChangeAspect="1"/>
          </p:cNvPicPr>
          <p:nvPr/>
        </p:nvPicPr>
        <p:blipFill>
          <a:blip r:embed="rId2"/>
          <a:stretch>
            <a:fillRect/>
          </a:stretch>
        </p:blipFill>
        <p:spPr>
          <a:xfrm>
            <a:off x="5835004" y="1961214"/>
            <a:ext cx="2857189" cy="1948581"/>
          </a:xfrm>
          <a:prstGeom prst="rect">
            <a:avLst/>
          </a:prstGeom>
        </p:spPr>
      </p:pic>
    </p:spTree>
    <p:extLst>
      <p:ext uri="{BB962C8B-B14F-4D97-AF65-F5344CB8AC3E}">
        <p14:creationId xmlns:p14="http://schemas.microsoft.com/office/powerpoint/2010/main" val="680590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14.2 </a:t>
            </a:r>
            <a:r>
              <a:rPr lang="ja-JP" altLang="en-US" dirty="0"/>
              <a:t>確率分布 </a:t>
            </a:r>
            <a:r>
              <a:rPr lang="en-US" altLang="ja-JP" dirty="0"/>
              <a:t>– </a:t>
            </a:r>
            <a:r>
              <a:rPr lang="ja-JP" altLang="en-US" dirty="0"/>
              <a:t>二項分布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累積分布関数</a:t>
                </a:r>
                <a:endParaRPr lang="en-US" altLang="ja-JP" dirty="0" smtClean="0"/>
              </a:p>
              <a:p>
                <a:pPr lvl="1"/>
                <a14:m>
                  <m:oMath xmlns:m="http://schemas.openxmlformats.org/officeDocument/2006/math">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 </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𝑎</m:t>
                        </m:r>
                      </m:sup>
                      <m:e>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𝑛</m:t>
                                  </m:r>
                                </m:e>
                              </m:mr>
                              <m:mr>
                                <m:e>
                                  <m:r>
                                    <a:rPr kumimoji="1" lang="en-US" altLang="ja-JP" b="0" i="1" smtClean="0">
                                      <a:latin typeface="Cambria Math" panose="02040503050406030204" pitchFamily="18" charset="0"/>
                                    </a:rPr>
                                    <m:t>𝑖</m:t>
                                  </m:r>
                                </m:e>
                              </m:mr>
                            </m:m>
                          </m:e>
                        </m:d>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𝑝</m:t>
                            </m:r>
                          </m:e>
                          <m:sup>
                            <m:r>
                              <a:rPr lang="en-US" altLang="ja-JP" b="0" i="1" smtClean="0">
                                <a:latin typeface="Cambria Math" panose="02040503050406030204" pitchFamily="18" charset="0"/>
                              </a:rPr>
                              <m:t>𝑖</m:t>
                            </m:r>
                          </m:sup>
                        </m:sSup>
                        <m:sSup>
                          <m:sSupPr>
                            <m:ctrlPr>
                              <a:rPr lang="en-US" altLang="ja-JP" i="1">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r>
                                  <a:rPr lang="en-US" altLang="ja-JP" b="0" i="1" smtClean="0">
                                    <a:latin typeface="Cambria Math" panose="02040503050406030204" pitchFamily="18" charset="0"/>
                                  </a:rPr>
                                  <m:t>𝑝</m:t>
                                </m:r>
                              </m:e>
                            </m:d>
                          </m:e>
                          <m:sup>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sup>
                        </m:sSup>
                      </m:e>
                    </m:nary>
                  </m:oMath>
                </a14:m>
                <a:endParaRPr kumimoji="1" lang="en-US" altLang="ja-JP" dirty="0" smtClean="0"/>
              </a:p>
              <a:p>
                <a:pPr lvl="1"/>
                <a:r>
                  <a:rPr lang="en-US" altLang="ja-JP" dirty="0" smtClean="0"/>
                  <a:t>N</a:t>
                </a:r>
                <a:r>
                  <a:rPr lang="ja-JP" altLang="en-US" dirty="0" smtClean="0"/>
                  <a:t>は</a:t>
                </a:r>
                <a:r>
                  <a:rPr lang="ja-JP" altLang="en-US" dirty="0"/>
                  <a:t>試行</a:t>
                </a:r>
                <a:r>
                  <a:rPr lang="ja-JP" altLang="en-US" dirty="0" smtClean="0"/>
                  <a:t>回数、</a:t>
                </a:r>
                <a:r>
                  <a:rPr lang="en-US" altLang="ja-JP" dirty="0" smtClean="0"/>
                  <a:t>p</a:t>
                </a:r>
                <a:r>
                  <a:rPr lang="ja-JP" altLang="en-US" dirty="0" smtClean="0"/>
                  <a:t>は成功確率を表し、</a:t>
                </a:r>
                <a:r>
                  <a:rPr lang="en-US" altLang="ja-JP" dirty="0" err="1" smtClean="0"/>
                  <a:t>dbinom</a:t>
                </a:r>
                <a:r>
                  <a:rPr lang="ja-JP" altLang="en-US" dirty="0" smtClean="0"/>
                  <a:t>関数、</a:t>
                </a:r>
                <a:r>
                  <a:rPr lang="en-US" altLang="ja-JP" dirty="0" err="1" smtClean="0"/>
                  <a:t>pbinom</a:t>
                </a:r>
                <a:r>
                  <a:rPr lang="ja-JP" altLang="en-US" dirty="0" smtClean="0"/>
                  <a:t>関数は二項分布から確率密度（確率分布）、分布（累積確率）を返す</a:t>
                </a:r>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427" r="-1333"/>
                </a:stretch>
              </a:blipFill>
            </p:spPr>
            <p:txBody>
              <a:bodyPr/>
              <a:lstStyle/>
              <a:p>
                <a:r>
                  <a:rPr lang="ja-JP" altLang="en-US">
                    <a:noFill/>
                  </a:rPr>
                  <a:t> </a:t>
                </a:r>
              </a:p>
            </p:txBody>
          </p:sp>
        </mc:Fallback>
      </mc:AlternateContent>
      <p:sp>
        <p:nvSpPr>
          <p:cNvPr id="5" name="正方形/長方形 4"/>
          <p:cNvSpPr/>
          <p:nvPr/>
        </p:nvSpPr>
        <p:spPr>
          <a:xfrm>
            <a:off x="832481" y="2600319"/>
            <a:ext cx="7859712" cy="352425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 10</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回の試行、</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0.3</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の成功確率の内、</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3</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が出る確率</a:t>
            </a:r>
            <a:endParaRPr kumimoji="1" lang="pt-BR" altLang="ja-JP" sz="1200" dirty="0">
              <a:solidFill>
                <a:srgbClr val="2C973E"/>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dbinom(x </a:t>
            </a:r>
            <a:r>
              <a:rPr kumimoji="1" lang="pt-BR" altLang="ja-JP" sz="1200" dirty="0">
                <a:solidFill>
                  <a:schemeClr val="bg1"/>
                </a:solidFill>
                <a:latin typeface="EYInterstate Light" panose="02000506000000020004" pitchFamily="2" charset="0"/>
                <a:ea typeface="ＭＳ Ｐゴシック" panose="020B0600070205080204" pitchFamily="50" charset="-128"/>
              </a:rPr>
              <a:t>=3, size = 10, prob = 0.3)</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0.2668279</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 10</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回の試行、</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0.3</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の成功確率の内、</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3</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以下がでる累積確率</a:t>
            </a:r>
            <a:endParaRPr kumimoji="1" lang="pt-BR"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pbinom</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(q </a:t>
            </a:r>
            <a:r>
              <a:rPr kumimoji="1" lang="en-US" altLang="ja-JP" sz="1200" dirty="0">
                <a:solidFill>
                  <a:schemeClr val="bg1"/>
                </a:solidFill>
                <a:latin typeface="EYInterstate Light" panose="02000506000000020004" pitchFamily="2" charset="0"/>
                <a:ea typeface="ＭＳ Ｐゴシック" panose="020B0600070205080204" pitchFamily="50" charset="-128"/>
              </a:rPr>
              <a:t>= 3, size = 10,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prob</a:t>
            </a:r>
            <a:r>
              <a:rPr kumimoji="1" lang="en-US" altLang="ja-JP" sz="1200" dirty="0">
                <a:solidFill>
                  <a:schemeClr val="bg1"/>
                </a:solidFill>
                <a:latin typeface="EYInterstate Light" panose="02000506000000020004" pitchFamily="2" charset="0"/>
                <a:ea typeface="ＭＳ Ｐゴシック" panose="020B0600070205080204" pitchFamily="50" charset="-128"/>
              </a:rPr>
              <a:t> = 0.3)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0.6496107</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#2</a:t>
            </a:r>
            <a:r>
              <a:rPr kumimoji="1" lang="ja-JP" altLang="en-US" sz="1200" dirty="0" err="1" smtClean="0">
                <a:solidFill>
                  <a:srgbClr val="2C973E"/>
                </a:solidFill>
                <a:latin typeface="EYInterstate Light" panose="02000506000000020004" pitchFamily="2" charset="0"/>
                <a:ea typeface="ＭＳ Ｐゴシック" panose="020B0600070205080204" pitchFamily="50" charset="-128"/>
              </a:rPr>
              <a:t>つの</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関数をベクトル化</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dbinom</a:t>
            </a:r>
            <a:r>
              <a:rPr kumimoji="1" lang="en-US" altLang="ja-JP" sz="1200" dirty="0">
                <a:solidFill>
                  <a:srgbClr val="0070C0"/>
                </a:solidFill>
                <a:latin typeface="EYInterstate Light" panose="02000506000000020004" pitchFamily="2" charset="0"/>
                <a:ea typeface="ＭＳ Ｐゴシック" panose="020B0600070205080204" pitchFamily="50" charset="-128"/>
              </a:rPr>
              <a:t> (x=1:10, size=10,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prob</a:t>
            </a:r>
            <a:r>
              <a:rPr kumimoji="1" lang="en-US" altLang="ja-JP" sz="1200" dirty="0">
                <a:solidFill>
                  <a:srgbClr val="0070C0"/>
                </a:solidFill>
                <a:latin typeface="EYInterstate Light" panose="02000506000000020004" pitchFamily="2" charset="0"/>
                <a:ea typeface="ＭＳ Ｐゴシック" panose="020B0600070205080204" pitchFamily="50" charset="-128"/>
              </a:rPr>
              <a:t> = 0.3)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 0.1210608210 0.2334744405 0.2668279320 0.2001209490 0.1029193452 0.0367569090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[7] 0.0090016920 0.0014467005 0.0001377810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0.0000059049</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pbinom</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(q=1:10, size=10,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prob</a:t>
            </a:r>
            <a:r>
              <a:rPr kumimoji="1" lang="en-US" altLang="ja-JP" sz="1200" dirty="0">
                <a:solidFill>
                  <a:srgbClr val="0070C0"/>
                </a:solidFill>
                <a:latin typeface="EYInterstate Light" panose="02000506000000020004" pitchFamily="2" charset="0"/>
                <a:ea typeface="ＭＳ Ｐゴシック" panose="020B0600070205080204" pitchFamily="50" charset="-128"/>
              </a:rPr>
              <a:t>=0.3)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 0.1493083 0.3827828 0.6496107 0.8497317 0.9526510 0.9894079 0.9984096 0.9998563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[9] 0.9999941 1.0000000</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qbinom</a:t>
            </a:r>
            <a:r>
              <a:rPr kumimoji="1" lang="en-US" altLang="ja-JP" sz="1200" dirty="0">
                <a:solidFill>
                  <a:srgbClr val="0070C0"/>
                </a:solidFill>
                <a:latin typeface="EYInterstate Light" panose="02000506000000020004" pitchFamily="2" charset="0"/>
                <a:ea typeface="ＭＳ Ｐゴシック" panose="020B0600070205080204" pitchFamily="50" charset="-128"/>
              </a:rPr>
              <a:t> (p=c(0.3, 0.35, 0.4,0.5,0.6), size=10,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prob</a:t>
            </a:r>
            <a:r>
              <a:rPr kumimoji="1" lang="en-US" altLang="ja-JP" sz="1200" dirty="0">
                <a:solidFill>
                  <a:srgbClr val="0070C0"/>
                </a:solidFill>
                <a:latin typeface="EYInterstate Light" panose="02000506000000020004" pitchFamily="2" charset="0"/>
                <a:ea typeface="ＭＳ Ｐゴシック" panose="020B0600070205080204" pitchFamily="50" charset="-128"/>
              </a:rPr>
              <a:t>=0.3</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qbinom</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関数は分布の成功する分位点を返す</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2 2 3 3 3</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436753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14.3 </a:t>
            </a:r>
            <a:r>
              <a:rPr kumimoji="1" lang="ja-JP" altLang="en-US" dirty="0" smtClean="0"/>
              <a:t>確率分布 </a:t>
            </a:r>
            <a:r>
              <a:rPr kumimoji="1" lang="en-US" altLang="ja-JP" dirty="0" smtClean="0"/>
              <a:t>– </a:t>
            </a:r>
            <a:r>
              <a:rPr kumimoji="1" lang="ja-JP" altLang="en-US" dirty="0" smtClean="0"/>
              <a:t>ポアソン分布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ポアソン分布</a:t>
                </a:r>
                <a:endParaRPr lang="en-US" altLang="ja-JP" dirty="0" smtClean="0"/>
              </a:p>
              <a:p>
                <a:pPr lvl="1"/>
                <a:r>
                  <a:rPr kumimoji="1" lang="ja-JP" altLang="en-US" dirty="0" smtClean="0"/>
                  <a:t>カウントデータで利用される確率分布であり、定義は以下のとおりである</a:t>
                </a:r>
                <a:endParaRPr kumimoji="1" lang="en-US" altLang="ja-JP" dirty="0" smtClean="0"/>
              </a:p>
              <a:p>
                <a:pPr lvl="2"/>
                <a:r>
                  <a:rPr kumimoji="1" lang="ja-JP" altLang="en-US" b="0" dirty="0" smtClean="0"/>
                  <a:t>確率分布：</a:t>
                </a:r>
                <a14:m>
                  <m:oMath xmlns:m="http://schemas.openxmlformats.org/officeDocument/2006/math">
                    <m:r>
                      <a:rPr kumimoji="1" lang="en-US" altLang="ja-JP" b="0" i="1" smtClean="0">
                        <a:latin typeface="Cambria Math" panose="02040503050406030204" pitchFamily="18" charset="0"/>
                      </a:rPr>
                      <m:t>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m:rPr>
                            <m:sty m:val="p"/>
                          </m:rPr>
                          <a:rPr lang="en-US" altLang="ja-JP" i="1">
                            <a:latin typeface="Cambria Math" panose="02040503050406030204" pitchFamily="18" charset="0"/>
                          </a:rPr>
                          <m:t>λ</m:t>
                        </m:r>
                      </m:e>
                    </m:d>
                    <m:r>
                      <a:rPr kumimoji="1" lang="en-US" altLang="ja-JP" i="1" smtClean="0">
                        <a:latin typeface="Cambria Math" panose="02040503050406030204" pitchFamily="18" charset="0"/>
                      </a:rPr>
                      <m:t>=</m:t>
                    </m:r>
                    <m:f>
                      <m:fPr>
                        <m:ctrlPr>
                          <a:rPr kumimoji="1" lang="en-US" altLang="ja-JP" i="1" smtClean="0">
                            <a:latin typeface="Cambria Math" panose="02040503050406030204" pitchFamily="18" charset="0"/>
                          </a:rPr>
                        </m:ctrlPr>
                      </m:fPr>
                      <m:num>
                        <m:sSup>
                          <m:sSupPr>
                            <m:ctrlPr>
                              <a:rPr kumimoji="1" lang="en-US" altLang="ja-JP" i="1" smtClean="0">
                                <a:latin typeface="Cambria Math" panose="02040503050406030204" pitchFamily="18" charset="0"/>
                              </a:rPr>
                            </m:ctrlPr>
                          </m:sSupPr>
                          <m:e>
                            <m:r>
                              <m:rPr>
                                <m:sty m:val="p"/>
                              </m:rPr>
                              <a:rPr lang="en-US" altLang="ja-JP" i="1">
                                <a:latin typeface="Cambria Math" panose="02040503050406030204" pitchFamily="18" charset="0"/>
                              </a:rPr>
                              <m:t>λ</m:t>
                            </m:r>
                          </m:e>
                          <m:sup>
                            <m:r>
                              <a:rPr kumimoji="1" lang="en-US" altLang="ja-JP" b="0" i="1" smtClean="0">
                                <a:latin typeface="Cambria Math" panose="02040503050406030204" pitchFamily="18" charset="0"/>
                              </a:rPr>
                              <m:t>𝑥</m:t>
                            </m:r>
                          </m:sup>
                        </m:sSup>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m:rPr>
                                <m:sty m:val="p"/>
                              </m:rPr>
                              <a:rPr lang="en-US" altLang="ja-JP" i="1">
                                <a:latin typeface="Cambria Math" panose="02040503050406030204" pitchFamily="18" charset="0"/>
                              </a:rPr>
                              <m:t>λ</m:t>
                            </m:r>
                          </m:sup>
                        </m:sSup>
                      </m:num>
                      <m:den>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den>
                    </m:f>
                  </m:oMath>
                </a14:m>
                <a:endParaRPr kumimoji="1" lang="en-US" altLang="ja-JP" dirty="0" smtClean="0"/>
              </a:p>
              <a:p>
                <a:pPr lvl="2"/>
                <a:r>
                  <a:rPr lang="ja-JP" altLang="en-US" dirty="0" smtClean="0"/>
                  <a:t>累積分布：</a:t>
                </a:r>
                <a14:m>
                  <m:oMath xmlns:m="http://schemas.openxmlformats.org/officeDocument/2006/math">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m:rPr>
                            <m:sty m:val="p"/>
                          </m:rPr>
                          <a:rPr lang="en-US" altLang="ja-JP" i="1">
                            <a:latin typeface="Cambria Math" panose="02040503050406030204" pitchFamily="18" charset="0"/>
                          </a:rPr>
                          <m:t>λ</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𝑃</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𝑋</m:t>
                        </m:r>
                        <m:r>
                          <a:rPr lang="en-US" altLang="ja-JP" b="0" i="1" smtClean="0">
                            <a:latin typeface="Cambria Math" panose="02040503050406030204" pitchFamily="18" charset="0"/>
                          </a:rPr>
                          <m:t>≤</m:t>
                        </m:r>
                        <m:r>
                          <a:rPr lang="en-US" altLang="ja-JP" b="0" i="1" smtClean="0">
                            <a:latin typeface="Cambria Math" panose="02040503050406030204" pitchFamily="18" charset="0"/>
                          </a:rPr>
                          <m:t>𝑎</m:t>
                        </m:r>
                      </m:e>
                    </m:d>
                    <m:r>
                      <a:rPr lang="en-US" altLang="ja-JP" b="0" i="1" smtClean="0">
                        <a:latin typeface="Cambria Math" panose="02040503050406030204" pitchFamily="18" charset="0"/>
                      </a:rPr>
                      <m:t>= </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𝑎</m:t>
                        </m:r>
                      </m:sup>
                      <m:e>
                        <m:f>
                          <m:fPr>
                            <m:ctrlPr>
                              <a:rPr lang="en-US" altLang="ja-JP" b="0" i="1" smtClean="0">
                                <a:latin typeface="Cambria Math" panose="02040503050406030204" pitchFamily="18" charset="0"/>
                              </a:rPr>
                            </m:ctrlPr>
                          </m:fPr>
                          <m:num>
                            <m:sSup>
                              <m:sSupPr>
                                <m:ctrlPr>
                                  <a:rPr lang="en-US" altLang="ja-JP" i="1">
                                    <a:latin typeface="Cambria Math" panose="02040503050406030204" pitchFamily="18" charset="0"/>
                                  </a:rPr>
                                </m:ctrlPr>
                              </m:sSupPr>
                              <m:e>
                                <m:r>
                                  <m:rPr>
                                    <m:sty m:val="p"/>
                                  </m:rPr>
                                  <a:rPr lang="en-US" altLang="ja-JP" i="1">
                                    <a:latin typeface="Cambria Math" panose="02040503050406030204" pitchFamily="18" charset="0"/>
                                  </a:rPr>
                                  <m:t>λ</m:t>
                                </m:r>
                              </m:e>
                              <m:sup>
                                <m:r>
                                  <a:rPr lang="en-US" altLang="ja-JP" i="1">
                                    <a:latin typeface="Cambria Math" panose="02040503050406030204" pitchFamily="18" charset="0"/>
                                  </a:rPr>
                                  <m:t>𝑥</m:t>
                                </m:r>
                              </m:sup>
                            </m:sSup>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m:rPr>
                                    <m:sty m:val="p"/>
                                  </m:rPr>
                                  <a:rPr lang="en-US" altLang="ja-JP" i="1">
                                    <a:latin typeface="Cambria Math" panose="02040503050406030204" pitchFamily="18" charset="0"/>
                                  </a:rPr>
                                  <m:t>λ</m:t>
                                </m:r>
                              </m:sup>
                            </m:sSup>
                          </m:num>
                          <m:den>
                            <m:r>
                              <a:rPr lang="en-US" altLang="ja-JP" b="0" i="1" smtClean="0">
                                <a:latin typeface="Cambria Math" panose="02040503050406030204" pitchFamily="18" charset="0"/>
                              </a:rPr>
                              <m:t>𝑖</m:t>
                            </m:r>
                            <m:r>
                              <a:rPr lang="en-US" altLang="ja-JP" b="0" i="1" smtClean="0">
                                <a:latin typeface="Cambria Math" panose="02040503050406030204" pitchFamily="18" charset="0"/>
                              </a:rPr>
                              <m:t>!</m:t>
                            </m:r>
                          </m:den>
                        </m:f>
                      </m:e>
                    </m:nary>
                  </m:oMath>
                </a14:m>
                <a:r>
                  <a:rPr kumimoji="1" lang="ja-JP" altLang="en-US" dirty="0" smtClean="0"/>
                  <a:t> </a:t>
                </a:r>
                <a:endParaRPr kumimoji="1" lang="en-US" altLang="ja-JP" dirty="0" smtClean="0"/>
              </a:p>
              <a:p>
                <a:pPr lvl="2"/>
                <a:r>
                  <a:rPr lang="el-GR" altLang="ja-JP" dirty="0" smtClean="0"/>
                  <a:t>Λ</a:t>
                </a:r>
                <a:r>
                  <a:rPr lang="ja-JP" altLang="en-US" dirty="0" smtClean="0"/>
                  <a:t>は平均と分散となり、</a:t>
                </a:r>
                <a:r>
                  <a:rPr lang="en-US" altLang="ja-JP" dirty="0" err="1" smtClean="0"/>
                  <a:t>rpois</a:t>
                </a:r>
                <a:r>
                  <a:rPr lang="ja-JP" altLang="en-US" dirty="0" smtClean="0"/>
                  <a:t>関数（ランダムなカウント）、</a:t>
                </a:r>
                <a:r>
                  <a:rPr lang="en-US" altLang="ja-JP" dirty="0" err="1" smtClean="0"/>
                  <a:t>dpois</a:t>
                </a:r>
                <a:r>
                  <a:rPr lang="ja-JP" altLang="en-US" dirty="0" smtClean="0"/>
                  <a:t>関数（密度）、</a:t>
                </a:r>
                <a:r>
                  <a:rPr lang="en-US" altLang="ja-JP" dirty="0" err="1" smtClean="0"/>
                  <a:t>ppois</a:t>
                </a:r>
                <a:r>
                  <a:rPr lang="ja-JP" altLang="en-US" dirty="0" smtClean="0"/>
                  <a:t>関数（分布）、</a:t>
                </a:r>
                <a:r>
                  <a:rPr lang="en-US" altLang="ja-JP" dirty="0" err="1" smtClean="0"/>
                  <a:t>qpois</a:t>
                </a:r>
                <a:r>
                  <a:rPr lang="ja-JP" altLang="en-US" dirty="0" smtClean="0"/>
                  <a:t>関数（分位点）を計算時に用いる</a:t>
                </a:r>
                <a:endParaRPr lang="en-US" altLang="ja-JP" dirty="0" smtClean="0"/>
              </a:p>
              <a:p>
                <a:pPr lvl="2"/>
                <a:r>
                  <a:rPr lang="el-GR" altLang="ja-JP" dirty="0" smtClean="0"/>
                  <a:t>Λ</a:t>
                </a:r>
                <a:r>
                  <a:rPr lang="ja-JP" altLang="en-US" dirty="0" smtClean="0"/>
                  <a:t>が大きくなるとポアソン分布は正規分布に近づく</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427" r="-1333"/>
                </a:stretch>
              </a:blipFill>
            </p:spPr>
            <p:txBody>
              <a:bodyPr/>
              <a:lstStyle/>
              <a:p>
                <a:r>
                  <a:rPr lang="ja-JP" altLang="en-US">
                    <a:noFill/>
                  </a:rPr>
                  <a:t> </a:t>
                </a:r>
              </a:p>
            </p:txBody>
          </p:sp>
        </mc:Fallback>
      </mc:AlternateContent>
      <p:sp>
        <p:nvSpPr>
          <p:cNvPr id="4" name="正方形/長方形 3"/>
          <p:cNvSpPr/>
          <p:nvPr/>
        </p:nvSpPr>
        <p:spPr>
          <a:xfrm>
            <a:off x="827088" y="3775086"/>
            <a:ext cx="7859712" cy="182561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a:solidFill>
                  <a:srgbClr val="00B050"/>
                </a:solidFill>
                <a:latin typeface="EYInterstate Light" panose="02000506000000020004" pitchFamily="2" charset="0"/>
                <a:ea typeface="ＭＳ Ｐゴシック" panose="020B0600070205080204" pitchFamily="50" charset="-128"/>
              </a:rPr>
              <a:t>5</a:t>
            </a:r>
            <a:r>
              <a:rPr kumimoji="1" lang="ja-JP" altLang="en-US" sz="1200" dirty="0" err="1" smtClean="0">
                <a:solidFill>
                  <a:srgbClr val="00B050"/>
                </a:solidFill>
                <a:latin typeface="EYInterstate Light" panose="02000506000000020004" pitchFamily="2" charset="0"/>
                <a:ea typeface="ＭＳ Ｐゴシック" panose="020B0600070205080204" pitchFamily="50" charset="-128"/>
              </a:rPr>
              <a:t>つの</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異なるポアソン分布から</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万個のランダムな数字を生成</a:t>
            </a:r>
            <a:endParaRPr kumimoji="1" lang="pt-BR" altLang="ja-JP" sz="1200" dirty="0" smtClean="0">
              <a:solidFill>
                <a:srgbClr val="00B050"/>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pois1 </a:t>
            </a:r>
            <a:r>
              <a:rPr kumimoji="1" lang="pt-BR" altLang="ja-JP" sz="1200" dirty="0">
                <a:solidFill>
                  <a:schemeClr val="bg1"/>
                </a:solidFill>
                <a:latin typeface="EYInterstate Light" panose="02000506000000020004" pitchFamily="2" charset="0"/>
                <a:ea typeface="ＭＳ Ｐゴシック" panose="020B0600070205080204" pitchFamily="50" charset="-128"/>
              </a:rPr>
              <a:t>&lt;- rpois(n=10000, lambda=1)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pois2 &lt;- rpois(n=10000, lambda=2)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pois5 &lt;- rpois(n=10000, lambda=5)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pois10 &lt;- rpois(n=10000, lambda=10)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pois20 &lt;- rpois(n=10000, lambda=20)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 &lt;-data.frame(lambda.1=pois1,lambda.2=pois2,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lambda.5=pois5,lambda.10=pois10, lambda.20=pois20)</a:t>
            </a:r>
          </a:p>
        </p:txBody>
      </p:sp>
    </p:spTree>
    <p:extLst>
      <p:ext uri="{BB962C8B-B14F-4D97-AF65-F5344CB8AC3E}">
        <p14:creationId xmlns:p14="http://schemas.microsoft.com/office/powerpoint/2010/main" val="1271662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14.3 </a:t>
            </a:r>
            <a:r>
              <a:rPr lang="ja-JP" altLang="en-US" dirty="0"/>
              <a:t>確率分布 </a:t>
            </a:r>
            <a:r>
              <a:rPr lang="en-US" altLang="ja-JP" dirty="0"/>
              <a:t>– </a:t>
            </a:r>
            <a:r>
              <a:rPr lang="ja-JP" altLang="en-US" dirty="0"/>
              <a:t>ポアソン分布</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ポアソン分布</a:t>
            </a:r>
            <a:endParaRPr kumimoji="1" lang="ja-JP" altLang="en-US" dirty="0"/>
          </a:p>
        </p:txBody>
      </p:sp>
      <p:sp>
        <p:nvSpPr>
          <p:cNvPr id="4" name="正方形/長方形 3"/>
          <p:cNvSpPr/>
          <p:nvPr/>
        </p:nvSpPr>
        <p:spPr>
          <a:xfrm>
            <a:off x="830263" y="1771669"/>
            <a:ext cx="7859712" cy="43529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グラフ作成のために</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reshape2</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パッケージをロード</a:t>
            </a:r>
            <a:endParaRPr kumimoji="1" lang="pt-BR"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require(reshape2</a:t>
            </a:r>
            <a:r>
              <a:rPr kumimoji="1" lang="pt-BR" altLang="ja-JP" sz="1200" dirty="0">
                <a:solidFill>
                  <a:schemeClr val="bg1"/>
                </a:solidFill>
                <a:latin typeface="EYInterstate Light" panose="02000506000000020004" pitchFamily="2" charset="0"/>
                <a:ea typeface="ＭＳ Ｐゴシック" panose="020B0600070205080204" pitchFamily="50" charset="-128"/>
              </a:rPr>
              <a:t>)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#long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フォーマットへデータを変更</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pois&lt;- melt(data=pois, variable.name = "lambda", value.name = "x") # data format change to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long“</a:t>
            </a: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新しい別名をきれいにするため、</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stringr</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パッケージをダウンロード</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require(stringer</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λ</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を綺麗にして、値だけ表示する</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 clean </a:t>
            </a:r>
            <a:r>
              <a:rPr kumimoji="1" lang="el-GR" altLang="ja-JP" sz="1200" dirty="0">
                <a:solidFill>
                  <a:schemeClr val="bg1"/>
                </a:solidFill>
                <a:latin typeface="EYInterstate Light" panose="02000506000000020004" pitchFamily="2" charset="0"/>
                <a:ea typeface="ＭＳ Ｐゴシック" panose="020B0600070205080204" pitchFamily="50" charset="-128"/>
              </a:rPr>
              <a:t>λ </a:t>
            </a:r>
            <a:r>
              <a:rPr kumimoji="1" lang="pt-BR" altLang="ja-JP" sz="1200" dirty="0">
                <a:solidFill>
                  <a:schemeClr val="bg1"/>
                </a:solidFill>
                <a:latin typeface="EYInterstate Light" panose="02000506000000020004" pitchFamily="2" charset="0"/>
                <a:ea typeface="ＭＳ Ｐゴシック" panose="020B0600070205080204" pitchFamily="50" charset="-128"/>
              </a:rPr>
              <a:t>and focus on values</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pois$lambda &lt; as.factor(as.numeric(str_extract(string = pois$lambda, pattern = "\\d</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rgbClr val="00B050"/>
                </a:solidFill>
                <a:latin typeface="EYInterstate Light" panose="02000506000000020004" pitchFamily="2" charset="0"/>
                <a:ea typeface="ＭＳ Ｐゴシック" panose="020B0600070205080204" pitchFamily="50" charset="-128"/>
              </a:rPr>
              <a:t>#graph by </a:t>
            </a:r>
            <a:r>
              <a:rPr kumimoji="1" lang="el-GR" altLang="ja-JP" sz="1200" dirty="0">
                <a:solidFill>
                  <a:srgbClr val="00B050"/>
                </a:solidFill>
                <a:latin typeface="EYInterstate Light" panose="02000506000000020004" pitchFamily="2" charset="0"/>
                <a:ea typeface="ＭＳ Ｐゴシック" panose="020B0600070205080204" pitchFamily="50" charset="-128"/>
              </a:rPr>
              <a:t>λ</a:t>
            </a:r>
            <a:endParaRPr kumimoji="1" lang="pt-BR"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require(ggplot2)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ggplot(pois, aes(x=x)) + geom_histogram(binwidth = 1)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pt-BR" altLang="ja-JP" sz="1200" dirty="0">
                <a:solidFill>
                  <a:schemeClr val="bg1"/>
                </a:solidFill>
                <a:latin typeface="EYInterstate Light" panose="02000506000000020004" pitchFamily="2" charset="0"/>
                <a:ea typeface="ＭＳ Ｐゴシック" panose="020B0600070205080204" pitchFamily="50" charset="-128"/>
              </a:rPr>
              <a:t>facet_wrap(~lambda)+ggtitle("Probability Mass Function")</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 </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4980329" y="3929063"/>
            <a:ext cx="3706467" cy="2195512"/>
          </a:xfrm>
          <a:prstGeom prst="rect">
            <a:avLst/>
          </a:prstGeom>
          <a:solidFill>
            <a:schemeClr val="tx2">
              <a:alpha val="0"/>
            </a:schemeClr>
          </a:solidFill>
        </p:spPr>
      </p:pic>
    </p:spTree>
    <p:extLst>
      <p:ext uri="{BB962C8B-B14F-4D97-AF65-F5344CB8AC3E}">
        <p14:creationId xmlns:p14="http://schemas.microsoft.com/office/powerpoint/2010/main" val="3944880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14.2 </a:t>
            </a:r>
            <a:r>
              <a:rPr lang="ja-JP" altLang="en-US" dirty="0"/>
              <a:t>確率分布 </a:t>
            </a:r>
            <a:r>
              <a:rPr lang="en-US" altLang="ja-JP" dirty="0"/>
              <a:t>– </a:t>
            </a:r>
            <a:r>
              <a:rPr lang="ja-JP" altLang="en-US" dirty="0"/>
              <a:t>ポアソン分布</a:t>
            </a:r>
            <a:endParaRPr kumimoji="1" lang="ja-JP" altLang="en-US" dirty="0"/>
          </a:p>
        </p:txBody>
      </p:sp>
      <p:sp>
        <p:nvSpPr>
          <p:cNvPr id="4" name="正方形/長方形 3"/>
          <p:cNvSpPr/>
          <p:nvPr/>
        </p:nvSpPr>
        <p:spPr>
          <a:xfrm>
            <a:off x="830263" y="1270507"/>
            <a:ext cx="7859712" cy="43529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B050"/>
                </a:solidFill>
                <a:latin typeface="EYInterstate Light" panose="02000506000000020004" pitchFamily="2" charset="0"/>
                <a:ea typeface="ＭＳ Ｐゴシック" panose="020B0600070205080204" pitchFamily="50" charset="-128"/>
              </a:rPr>
              <a:t># overlapping graph of poisson distribution </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ggplot(pois, aes(x=x)) + geom_density(aes(group=lambda, color=lambda, fill=lambda</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adjust </a:t>
            </a:r>
            <a:r>
              <a:rPr kumimoji="1" lang="pt-BR" altLang="ja-JP" sz="1200" dirty="0">
                <a:solidFill>
                  <a:schemeClr val="bg1"/>
                </a:solidFill>
                <a:latin typeface="EYInterstate Light" panose="02000506000000020004" pitchFamily="2" charset="0"/>
                <a:ea typeface="ＭＳ Ｐゴシック" panose="020B0600070205080204" pitchFamily="50" charset="-128"/>
              </a:rPr>
              <a:t>=4, alpha = 1/2)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pt-BR" altLang="ja-JP" sz="1200" dirty="0">
                <a:solidFill>
                  <a:schemeClr val="bg1"/>
                </a:solidFill>
                <a:latin typeface="EYInterstate Light" panose="02000506000000020004" pitchFamily="2" charset="0"/>
                <a:ea typeface="ＭＳ Ｐゴシック" panose="020B0600070205080204" pitchFamily="50" charset="-128"/>
              </a:rPr>
              <a:t>scale_color_discrete() + scale_fill_discrete() + ggtitle("Probability Mass Function")</a:t>
            </a:r>
          </a:p>
        </p:txBody>
      </p:sp>
      <p:pic>
        <p:nvPicPr>
          <p:cNvPr id="5" name="図 4"/>
          <p:cNvPicPr>
            <a:picLocks noChangeAspect="1"/>
          </p:cNvPicPr>
          <p:nvPr/>
        </p:nvPicPr>
        <p:blipFill>
          <a:blip r:embed="rId2"/>
          <a:stretch>
            <a:fillRect/>
          </a:stretch>
        </p:blipFill>
        <p:spPr>
          <a:xfrm>
            <a:off x="2031141" y="2129258"/>
            <a:ext cx="5081718" cy="3321972"/>
          </a:xfrm>
          <a:prstGeom prst="rect">
            <a:avLst/>
          </a:prstGeom>
        </p:spPr>
      </p:pic>
    </p:spTree>
    <p:extLst>
      <p:ext uri="{BB962C8B-B14F-4D97-AF65-F5344CB8AC3E}">
        <p14:creationId xmlns:p14="http://schemas.microsoft.com/office/powerpoint/2010/main" val="18351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14.4 </a:t>
            </a:r>
            <a:r>
              <a:rPr kumimoji="1" lang="ja-JP" altLang="en-US" dirty="0" smtClean="0"/>
              <a:t>その他分布</a:t>
            </a:r>
            <a:r>
              <a:rPr kumimoji="1" lang="en-US" altLang="ja-JP" dirty="0" smtClean="0"/>
              <a:t/>
            </a:r>
            <a:br>
              <a:rPr kumimoji="1" lang="en-US" altLang="ja-JP" dirty="0" smtClean="0"/>
            </a:br>
            <a:r>
              <a:rPr lang="ja-JP" altLang="en-US" sz="2000" dirty="0" smtClean="0"/>
              <a:t>統計分布・関数</a:t>
            </a:r>
            <a:endParaRPr kumimoji="1" lang="ja-JP" altLang="en-US" sz="2000" dirty="0"/>
          </a:p>
        </p:txBody>
      </p:sp>
      <p:graphicFrame>
        <p:nvGraphicFramePr>
          <p:cNvPr id="4" name="表 3"/>
          <p:cNvGraphicFramePr>
            <a:graphicFrameLocks noGrp="1"/>
          </p:cNvGraphicFramePr>
          <p:nvPr>
            <p:extLst>
              <p:ext uri="{D42A27DB-BD31-4B8C-83A1-F6EECF244321}">
                <p14:modId xmlns:p14="http://schemas.microsoft.com/office/powerpoint/2010/main" val="773213588"/>
              </p:ext>
            </p:extLst>
          </p:nvPr>
        </p:nvGraphicFramePr>
        <p:xfrm>
          <a:off x="454022" y="1269822"/>
          <a:ext cx="8234365" cy="4632960"/>
        </p:xfrm>
        <a:graphic>
          <a:graphicData uri="http://schemas.openxmlformats.org/drawingml/2006/table">
            <a:tbl>
              <a:tblPr firstRow="1" bandRow="1">
                <a:tableStyleId>{5C22544A-7EE6-4342-B048-85BDC9FD1C3A}</a:tableStyleId>
              </a:tblPr>
              <a:tblGrid>
                <a:gridCol w="1646873"/>
                <a:gridCol w="1646873"/>
                <a:gridCol w="1646873"/>
                <a:gridCol w="1646873"/>
                <a:gridCol w="1646873"/>
              </a:tblGrid>
              <a:tr h="224730">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分布</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accent4"/>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ランダム値</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密度</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分布</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分位点</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R w="12700" cap="flat" cmpd="sng" algn="ctr">
                      <a:solidFill>
                        <a:schemeClr val="accent4"/>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正規分布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rnom</a:t>
                      </a:r>
                      <a:endParaRPr kumimoji="1" lang="ja-JP" altLang="en-US" sz="1000" b="0" dirty="0">
                        <a:latin typeface="EYInterstate Light" panose="02000506000000020004" pitchFamily="2" charset="0"/>
                        <a:ea typeface="ＭＳ Ｐゴシック" panose="020B0600070205080204" pitchFamily="50" charset="-128"/>
                      </a:endParaRPr>
                    </a:p>
                  </a:txBody>
                  <a:tcPr>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dnorm</a:t>
                      </a:r>
                      <a:endParaRPr kumimoji="1" lang="ja-JP" altLang="en-US" sz="1000" b="0" dirty="0">
                        <a:latin typeface="EYInterstate Light" panose="02000506000000020004" pitchFamily="2" charset="0"/>
                        <a:ea typeface="ＭＳ Ｐゴシック" panose="020B0600070205080204" pitchFamily="50" charset="-128"/>
                      </a:endParaRPr>
                    </a:p>
                  </a:txBody>
                  <a:tcPr>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pnorm</a:t>
                      </a:r>
                      <a:endParaRPr kumimoji="1" lang="ja-JP" altLang="en-US" sz="1000" b="0" dirty="0">
                        <a:latin typeface="EYInterstate Light" panose="02000506000000020004" pitchFamily="2" charset="0"/>
                        <a:ea typeface="ＭＳ Ｐゴシック" panose="020B0600070205080204" pitchFamily="50" charset="-128"/>
                      </a:endParaRPr>
                    </a:p>
                  </a:txBody>
                  <a:tcPr>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qnorm</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二項分布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rbinom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dbinom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pbinom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qbinom</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ポアソン分布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rpois</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dpois</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ppois</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qpois</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en-US" altLang="ja-JP" sz="1000" b="0" dirty="0" smtClean="0">
                          <a:latin typeface="EYInterstate Light" panose="02000506000000020004" pitchFamily="2" charset="0"/>
                          <a:ea typeface="ＭＳ Ｐゴシック" panose="020B0600070205080204" pitchFamily="50" charset="-128"/>
                        </a:rPr>
                        <a:t>t</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rt</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dt</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pt</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qt</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en-US" altLang="ja-JP" sz="1000" b="0" dirty="0" smtClean="0">
                          <a:latin typeface="EYInterstate Light" panose="02000506000000020004" pitchFamily="2" charset="0"/>
                          <a:ea typeface="ＭＳ Ｐゴシック" panose="020B0600070205080204" pitchFamily="50" charset="-128"/>
                        </a:rPr>
                        <a:t>F</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rf</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df</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pf</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qf</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カイ二乗分布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rchisq</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dchisq</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pchisq</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qchisq</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ガンマ分布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rgamma</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dgamma</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pgamma</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qgamma</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幾何分布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rgeom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dgeom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pgeom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qgeom</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負の二項分布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rnbinom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dnbinom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pnbinom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qnbinom</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指数分布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rexp</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dexp</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pexp</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qexp</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ワイブル分布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rweibull</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dweibull</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pweibull</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qweibull</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一様分布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runif</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dunif</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punif</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qunif</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ベータ分布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rbeta</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dbeta</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pbeta</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qbeta</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コーシー分布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rcauchy</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dcauchy</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pcauchy</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qcauchy</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多項式分布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rmultinom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dmultinom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pmultinom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qmultinom</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超幾何分布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rhyper</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dhyper</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phyper</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qhyper</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対数正規分布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rlnorm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dlnorm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plnorm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qlnorm</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ロジスティック分布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rlogis</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dlogis</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plogis</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qlogis</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bl>
          </a:graphicData>
        </a:graphic>
      </p:graphicFrame>
    </p:spTree>
    <p:extLst>
      <p:ext uri="{BB962C8B-B14F-4D97-AF65-F5344CB8AC3E}">
        <p14:creationId xmlns:p14="http://schemas.microsoft.com/office/powerpoint/2010/main" val="2644797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13</a:t>
            </a:r>
            <a:r>
              <a:rPr kumimoji="1" lang="ja-JP" altLang="en-US" dirty="0" smtClean="0"/>
              <a:t>章：文字列操作</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11/13/2017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11899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14.4 </a:t>
            </a:r>
            <a:r>
              <a:rPr kumimoji="1" lang="ja-JP" altLang="en-US" dirty="0" smtClean="0"/>
              <a:t>その他分布</a:t>
            </a:r>
            <a:endParaRPr kumimoji="1" lang="ja-JP" altLang="en-US" dirty="0"/>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2982670346"/>
                  </p:ext>
                </p:extLst>
              </p:nvPr>
            </p:nvGraphicFramePr>
            <p:xfrm>
              <a:off x="454022" y="1269822"/>
              <a:ext cx="8235952" cy="5303901"/>
            </p:xfrm>
            <a:graphic>
              <a:graphicData uri="http://schemas.openxmlformats.org/drawingml/2006/table">
                <a:tbl>
                  <a:tblPr firstRow="1" bandRow="1">
                    <a:tableStyleId>{5C22544A-7EE6-4342-B048-85BDC9FD1C3A}</a:tableStyleId>
                  </a:tblPr>
                  <a:tblGrid>
                    <a:gridCol w="2058988"/>
                    <a:gridCol w="3018546"/>
                    <a:gridCol w="1579209"/>
                    <a:gridCol w="1579209"/>
                  </a:tblGrid>
                  <a:tr h="242746">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分布</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accent4"/>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数式</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平均</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分散</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R w="12700" cap="flat" cmpd="sng" algn="ctr">
                          <a:solidFill>
                            <a:schemeClr val="accent4"/>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正規分布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2"/>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ea typeface="ＭＳ Ｐゴシック" panose="020B0600070205080204" pitchFamily="50" charset="-128"/>
                                  </a:rPr>
                                  <m:t>𝑓</m:t>
                                </m:r>
                                <m:d>
                                  <m:dPr>
                                    <m:ctrlPr>
                                      <a:rPr kumimoji="1" lang="en-US" altLang="ja-JP" sz="1000" b="0" i="1" smtClean="0">
                                        <a:latin typeface="Cambria Math" panose="02040503050406030204" pitchFamily="18" charset="0"/>
                                        <a:ea typeface="ＭＳ Ｐゴシック" panose="020B0600070205080204" pitchFamily="50" charset="-128"/>
                                      </a:rPr>
                                    </m:ctrlPr>
                                  </m:dPr>
                                  <m:e>
                                    <m:r>
                                      <a:rPr kumimoji="1" lang="en-US" altLang="ja-JP" sz="1000" b="0" i="1" smtClean="0">
                                        <a:latin typeface="Cambria Math" panose="02040503050406030204" pitchFamily="18" charset="0"/>
                                        <a:ea typeface="ＭＳ Ｐゴシック" panose="020B0600070205080204" pitchFamily="50" charset="-128"/>
                                      </a:rPr>
                                      <m:t>𝑥</m:t>
                                    </m:r>
                                    <m:r>
                                      <a:rPr kumimoji="1" lang="en-US" altLang="ja-JP" sz="1000" b="0" i="1" smtClean="0">
                                        <a:latin typeface="Cambria Math" panose="02040503050406030204" pitchFamily="18" charset="0"/>
                                        <a:ea typeface="ＭＳ Ｐゴシック" panose="020B0600070205080204" pitchFamily="50" charset="-128"/>
                                      </a:rPr>
                                      <m:t>;</m:t>
                                    </m:r>
                                    <m:r>
                                      <m:rPr>
                                        <m:sty m:val="p"/>
                                      </m:rPr>
                                      <a:rPr kumimoji="1" lang="en-US" altLang="ja-JP" sz="1000" b="0" i="1" smtClean="0">
                                        <a:latin typeface="Cambria Math" panose="02040503050406030204" pitchFamily="18" charset="0"/>
                                        <a:ea typeface="ＭＳ Ｐゴシック" panose="020B0600070205080204" pitchFamily="50" charset="-128"/>
                                      </a:rPr>
                                      <m:t>μ</m:t>
                                    </m:r>
                                    <m:r>
                                      <a:rPr kumimoji="1" lang="en-US" altLang="ja-JP" sz="1000" b="0" i="1" smtClean="0">
                                        <a:latin typeface="Cambria Math" panose="02040503050406030204" pitchFamily="18" charset="0"/>
                                        <a:ea typeface="ＭＳ Ｐゴシック" panose="020B0600070205080204" pitchFamily="50" charset="-128"/>
                                      </a:rPr>
                                      <m:t>,</m:t>
                                    </m:r>
                                    <m:r>
                                      <m:rPr>
                                        <m:sty m:val="p"/>
                                      </m:rPr>
                                      <a:rPr kumimoji="1" lang="en-US" altLang="ja-JP" sz="1000" b="0" i="1" smtClean="0">
                                        <a:latin typeface="Cambria Math" panose="02040503050406030204" pitchFamily="18" charset="0"/>
                                        <a:ea typeface="ＭＳ Ｐゴシック" panose="020B0600070205080204" pitchFamily="50" charset="-128"/>
                                      </a:rPr>
                                      <m:t>σ</m:t>
                                    </m:r>
                                  </m:e>
                                </m:d>
                                <m:r>
                                  <a:rPr kumimoji="1" lang="en-US" altLang="ja-JP" sz="1000" b="0" i="1" smtClean="0">
                                    <a:latin typeface="Cambria Math" panose="02040503050406030204" pitchFamily="18" charset="0"/>
                                    <a:ea typeface="ＭＳ Ｐゴシック" panose="020B0600070205080204" pitchFamily="50" charset="-128"/>
                                  </a:rPr>
                                  <m:t>= </m:t>
                                </m:r>
                                <m:f>
                                  <m:fPr>
                                    <m:ctrlPr>
                                      <a:rPr kumimoji="1" lang="en-US" altLang="ja-JP" sz="1000" b="0" i="1" smtClean="0">
                                        <a:latin typeface="Cambria Math" panose="02040503050406030204" pitchFamily="18" charset="0"/>
                                        <a:ea typeface="ＭＳ Ｐゴシック" panose="020B0600070205080204" pitchFamily="50" charset="-128"/>
                                      </a:rPr>
                                    </m:ctrlPr>
                                  </m:fPr>
                                  <m:num>
                                    <m:r>
                                      <a:rPr kumimoji="1" lang="en-US" altLang="ja-JP" sz="1000" b="0" i="1" smtClean="0">
                                        <a:latin typeface="Cambria Math" panose="02040503050406030204" pitchFamily="18" charset="0"/>
                                        <a:ea typeface="ＭＳ Ｐゴシック" panose="020B0600070205080204" pitchFamily="50" charset="-128"/>
                                      </a:rPr>
                                      <m:t>1</m:t>
                                    </m:r>
                                  </m:num>
                                  <m:den>
                                    <m:rad>
                                      <m:radPr>
                                        <m:degHide m:val="on"/>
                                        <m:ctrlPr>
                                          <a:rPr kumimoji="1" lang="en-US" altLang="ja-JP" sz="1000" b="0" i="1" smtClean="0">
                                            <a:latin typeface="Cambria Math" panose="02040503050406030204" pitchFamily="18" charset="0"/>
                                            <a:ea typeface="ＭＳ Ｐゴシック" panose="020B0600070205080204" pitchFamily="50" charset="-128"/>
                                          </a:rPr>
                                        </m:ctrlPr>
                                      </m:radPr>
                                      <m:deg/>
                                      <m:e>
                                        <m:r>
                                          <a:rPr kumimoji="1" lang="en-US" altLang="ja-JP" sz="1000" b="0" i="1" smtClean="0">
                                            <a:latin typeface="Cambria Math" panose="02040503050406030204" pitchFamily="18" charset="0"/>
                                            <a:ea typeface="ＭＳ Ｐゴシック" panose="020B0600070205080204" pitchFamily="50" charset="-128"/>
                                          </a:rPr>
                                          <m:t>2</m:t>
                                        </m:r>
                                        <m:r>
                                          <m:rPr>
                                            <m:sty m:val="p"/>
                                          </m:rPr>
                                          <a:rPr kumimoji="1" lang="en-US" altLang="ja-JP" sz="1000" b="0" i="1" smtClean="0">
                                            <a:latin typeface="Cambria Math" panose="02040503050406030204" pitchFamily="18" charset="0"/>
                                            <a:ea typeface="ＭＳ Ｐゴシック" panose="020B0600070205080204" pitchFamily="50" charset="-128"/>
                                          </a:rPr>
                                          <m:t>π</m:t>
                                        </m:r>
                                      </m:e>
                                    </m:rad>
                                    <m:r>
                                      <a:rPr kumimoji="1" lang="en-US" altLang="ja-JP" sz="1000" b="0" i="1" smtClean="0">
                                        <a:latin typeface="Cambria Math" panose="02040503050406030204" pitchFamily="18" charset="0"/>
                                        <a:ea typeface="ＭＳ Ｐゴシック" panose="020B0600070205080204" pitchFamily="50" charset="-128"/>
                                      </a:rPr>
                                      <m:t> </m:t>
                                    </m:r>
                                    <m:r>
                                      <m:rPr>
                                        <m:sty m:val="p"/>
                                      </m:rPr>
                                      <a:rPr kumimoji="1" lang="en-US" altLang="ja-JP" sz="1000" b="0" i="1" smtClean="0">
                                        <a:latin typeface="Cambria Math" panose="02040503050406030204" pitchFamily="18" charset="0"/>
                                        <a:ea typeface="ＭＳ Ｐゴシック" panose="020B0600070205080204" pitchFamily="50" charset="-128"/>
                                      </a:rPr>
                                      <m:t>σ</m:t>
                                    </m:r>
                                  </m:den>
                                </m:f>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𝑒</m:t>
                                    </m:r>
                                  </m:e>
                                  <m:sup>
                                    <m:f>
                                      <m:fPr>
                                        <m:ctrlPr>
                                          <a:rPr kumimoji="1" lang="en-US" altLang="ja-JP" sz="1000" b="0" i="1" smtClean="0">
                                            <a:latin typeface="Cambria Math" panose="02040503050406030204" pitchFamily="18" charset="0"/>
                                            <a:ea typeface="ＭＳ Ｐゴシック" panose="020B0600070205080204" pitchFamily="50" charset="-128"/>
                                          </a:rPr>
                                        </m:ctrlPr>
                                      </m:fPr>
                                      <m:num>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𝑥</m:t>
                                            </m:r>
                                            <m:r>
                                              <a:rPr kumimoji="1" lang="en-US" altLang="ja-JP" sz="1000" b="0" i="1" smtClean="0">
                                                <a:latin typeface="Cambria Math" panose="02040503050406030204" pitchFamily="18" charset="0"/>
                                                <a:ea typeface="ＭＳ Ｐゴシック" panose="020B0600070205080204" pitchFamily="50" charset="-128"/>
                                              </a:rPr>
                                              <m:t>−</m:t>
                                            </m:r>
                                            <m:r>
                                              <m:rPr>
                                                <m:sty m:val="p"/>
                                              </m:rPr>
                                              <a:rPr kumimoji="1" lang="en-US" altLang="ja-JP" sz="1000" b="0" i="1" smtClean="0">
                                                <a:latin typeface="Cambria Math" panose="02040503050406030204" pitchFamily="18" charset="0"/>
                                                <a:ea typeface="ＭＳ Ｐゴシック" panose="020B0600070205080204" pitchFamily="50" charset="-128"/>
                                              </a:rPr>
                                              <m:t>μ</m:t>
                                            </m:r>
                                            <m:r>
                                              <a:rPr kumimoji="1" lang="en-US" altLang="ja-JP" sz="1000" b="0" i="1" smtClean="0">
                                                <a:latin typeface="Cambria Math" panose="02040503050406030204" pitchFamily="18" charset="0"/>
                                                <a:ea typeface="ＭＳ Ｐゴシック" panose="020B0600070205080204" pitchFamily="50" charset="-128"/>
                                              </a:rPr>
                                              <m:t>)</m:t>
                                            </m:r>
                                          </m:e>
                                          <m:sup>
                                            <m:r>
                                              <a:rPr kumimoji="1" lang="en-US" altLang="ja-JP" sz="1000" b="0" i="1" smtClean="0">
                                                <a:latin typeface="Cambria Math" panose="02040503050406030204" pitchFamily="18" charset="0"/>
                                                <a:ea typeface="ＭＳ Ｐゴシック" panose="020B0600070205080204" pitchFamily="50" charset="-128"/>
                                              </a:rPr>
                                              <m:t>2</m:t>
                                            </m:r>
                                          </m:sup>
                                        </m:sSup>
                                      </m:num>
                                      <m:den>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2</m:t>
                                            </m:r>
                                            <m:r>
                                              <m:rPr>
                                                <m:sty m:val="p"/>
                                              </m:rPr>
                                              <a:rPr kumimoji="1" lang="en-US" altLang="ja-JP" sz="1000" b="0" i="1" smtClean="0">
                                                <a:latin typeface="Cambria Math" panose="02040503050406030204" pitchFamily="18" charset="0"/>
                                                <a:ea typeface="ＭＳ Ｐゴシック" panose="020B0600070205080204" pitchFamily="50" charset="-128"/>
                                              </a:rPr>
                                              <m:t>π</m:t>
                                            </m:r>
                                          </m:e>
                                          <m:sup>
                                            <m:r>
                                              <a:rPr kumimoji="1" lang="en-US" altLang="ja-JP" sz="1000" b="0" i="1" smtClean="0">
                                                <a:latin typeface="Cambria Math" panose="02040503050406030204" pitchFamily="18" charset="0"/>
                                                <a:ea typeface="ＭＳ Ｐゴシック" panose="020B0600070205080204" pitchFamily="50" charset="-128"/>
                                              </a:rPr>
                                              <m:t>2</m:t>
                                            </m:r>
                                          </m:sup>
                                        </m:sSup>
                                      </m:den>
                                    </m:f>
                                  </m:sup>
                                </m:sSup>
                              </m:oMath>
                            </m:oMathPara>
                          </a14:m>
                          <a:endParaRPr kumimoji="1" lang="ja-JP" altLang="en-US" sz="1000" b="0" dirty="0">
                            <a:latin typeface="EYInterstate Light" panose="02000506000000020004" pitchFamily="2" charset="0"/>
                            <a:ea typeface="ＭＳ Ｐゴシック" panose="020B0600070205080204" pitchFamily="50" charset="-128"/>
                          </a:endParaRPr>
                        </a:p>
                      </a:txBody>
                      <a:tcPr>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d</a:t>
                          </a:r>
                          <a:endParaRPr kumimoji="1" lang="ja-JP" altLang="en-US" sz="1000" b="0" dirty="0">
                            <a:latin typeface="EYInterstate Light" panose="02000506000000020004" pitchFamily="2" charset="0"/>
                            <a:ea typeface="ＭＳ Ｐゴシック" panose="020B0600070205080204" pitchFamily="50" charset="-128"/>
                          </a:endParaRPr>
                        </a:p>
                      </a:txBody>
                      <a:tcPr>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q</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二項分布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ea typeface="ＭＳ Ｐゴシック" panose="020B0600070205080204" pitchFamily="50" charset="-128"/>
                                  </a:rPr>
                                  <m:t>𝑝</m:t>
                                </m:r>
                                <m:d>
                                  <m:dPr>
                                    <m:ctrlPr>
                                      <a:rPr kumimoji="1" lang="en-US" altLang="ja-JP" sz="1000" b="0" i="1" smtClean="0">
                                        <a:latin typeface="Cambria Math" panose="02040503050406030204" pitchFamily="18" charset="0"/>
                                        <a:ea typeface="ＭＳ Ｐゴシック" panose="020B0600070205080204" pitchFamily="50" charset="-128"/>
                                      </a:rPr>
                                    </m:ctrlPr>
                                  </m:dPr>
                                  <m:e>
                                    <m:r>
                                      <a:rPr kumimoji="1" lang="en-US" altLang="ja-JP" sz="1000" b="0" i="1" smtClean="0">
                                        <a:latin typeface="Cambria Math" panose="02040503050406030204" pitchFamily="18" charset="0"/>
                                        <a:ea typeface="ＭＳ Ｐゴシック" panose="020B0600070205080204" pitchFamily="50" charset="-128"/>
                                      </a:rPr>
                                      <m:t>𝑥</m:t>
                                    </m:r>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𝑛</m:t>
                                    </m:r>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𝑝</m:t>
                                    </m:r>
                                  </m:e>
                                </m:d>
                                <m:r>
                                  <a:rPr kumimoji="1" lang="en-US" altLang="ja-JP" sz="1000" b="0" i="1" smtClean="0">
                                    <a:latin typeface="Cambria Math" panose="02040503050406030204" pitchFamily="18" charset="0"/>
                                    <a:ea typeface="ＭＳ Ｐゴシック" panose="020B0600070205080204" pitchFamily="50" charset="-128"/>
                                  </a:rPr>
                                  <m:t>=</m:t>
                                </m:r>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m:t>
                                    </m:r>
                                    <m:m>
                                      <m:mPr>
                                        <m:mcs>
                                          <m:mc>
                                            <m:mcPr>
                                              <m:count m:val="1"/>
                                              <m:mcJc m:val="center"/>
                                            </m:mcPr>
                                          </m:mc>
                                        </m:mcs>
                                        <m:ctrlPr>
                                          <a:rPr kumimoji="1" lang="en-US" altLang="ja-JP" sz="1000" b="0" i="1" smtClean="0">
                                            <a:latin typeface="Cambria Math" panose="02040503050406030204" pitchFamily="18" charset="0"/>
                                            <a:ea typeface="ＭＳ Ｐゴシック" panose="020B0600070205080204" pitchFamily="50" charset="-128"/>
                                          </a:rPr>
                                        </m:ctrlPr>
                                      </m:mPr>
                                      <m:mr>
                                        <m:e>
                                          <m:r>
                                            <m:rPr>
                                              <m:brk m:alnAt="7"/>
                                            </m:rPr>
                                            <a:rPr kumimoji="1" lang="en-US" altLang="ja-JP" sz="1000" b="0" i="1" smtClean="0">
                                              <a:latin typeface="Cambria Math" panose="02040503050406030204" pitchFamily="18" charset="0"/>
                                              <a:ea typeface="ＭＳ Ｐゴシック" panose="020B0600070205080204" pitchFamily="50" charset="-128"/>
                                            </a:rPr>
                                            <m:t>𝑛</m:t>
                                          </m:r>
                                        </m:e>
                                      </m:mr>
                                      <m:mr>
                                        <m:e>
                                          <m:r>
                                            <a:rPr kumimoji="1" lang="en-US" altLang="ja-JP" sz="1000" b="0" i="1" smtClean="0">
                                              <a:latin typeface="Cambria Math" panose="02040503050406030204" pitchFamily="18" charset="0"/>
                                              <a:ea typeface="ＭＳ Ｐゴシック" panose="020B0600070205080204" pitchFamily="50" charset="-128"/>
                                            </a:rPr>
                                            <m:t>𝑥</m:t>
                                          </m:r>
                                        </m:e>
                                      </m:mr>
                                    </m:m>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𝑝</m:t>
                                    </m:r>
                                  </m:e>
                                  <m:sup>
                                    <m:r>
                                      <a:rPr kumimoji="1" lang="en-US" altLang="ja-JP" sz="1000" b="0" i="1" smtClean="0">
                                        <a:latin typeface="Cambria Math" panose="02040503050406030204" pitchFamily="18" charset="0"/>
                                        <a:ea typeface="ＭＳ Ｐゴシック" panose="020B0600070205080204" pitchFamily="50" charset="-128"/>
                                      </a:rPr>
                                      <m:t>𝑥</m:t>
                                    </m:r>
                                  </m:sup>
                                </m:sSup>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(1−</m:t>
                                    </m:r>
                                    <m:r>
                                      <a:rPr kumimoji="1" lang="en-US" altLang="ja-JP" sz="1000" b="0" i="1" smtClean="0">
                                        <a:latin typeface="Cambria Math" panose="02040503050406030204" pitchFamily="18" charset="0"/>
                                        <a:ea typeface="ＭＳ Ｐゴシック" panose="020B0600070205080204" pitchFamily="50" charset="-128"/>
                                      </a:rPr>
                                      <m:t>𝑝</m:t>
                                    </m:r>
                                    <m:r>
                                      <a:rPr kumimoji="1" lang="en-US" altLang="ja-JP" sz="1000" b="0" i="1" smtClean="0">
                                        <a:latin typeface="Cambria Math" panose="02040503050406030204" pitchFamily="18" charset="0"/>
                                        <a:ea typeface="ＭＳ Ｐゴシック" panose="020B0600070205080204" pitchFamily="50" charset="-128"/>
                                      </a:rPr>
                                      <m:t>)</m:t>
                                    </m:r>
                                  </m:e>
                                  <m:sup>
                                    <m:r>
                                      <a:rPr kumimoji="1" lang="en-US" altLang="ja-JP" sz="1000" b="0" i="1" smtClean="0">
                                        <a:latin typeface="Cambria Math" panose="02040503050406030204" pitchFamily="18" charset="0"/>
                                        <a:ea typeface="ＭＳ Ｐゴシック" panose="020B0600070205080204" pitchFamily="50" charset="-128"/>
                                      </a:rPr>
                                      <m:t>𝑛</m:t>
                                    </m:r>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𝑥</m:t>
                                    </m:r>
                                  </m:sup>
                                </m:sSup>
                              </m:oMath>
                            </m:oMathPara>
                          </a14:m>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np</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Np(1-p)</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ポアソン分布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ea typeface="ＭＳ Ｐゴシック" panose="020B0600070205080204" pitchFamily="50" charset="-128"/>
                                  </a:rPr>
                                  <m:t>𝑝</m:t>
                                </m:r>
                                <m:d>
                                  <m:dPr>
                                    <m:ctrlPr>
                                      <a:rPr kumimoji="1" lang="en-US" altLang="ja-JP" sz="1000" b="0" i="1" smtClean="0">
                                        <a:latin typeface="Cambria Math" panose="02040503050406030204" pitchFamily="18" charset="0"/>
                                        <a:ea typeface="ＭＳ Ｐゴシック" panose="020B0600070205080204" pitchFamily="50" charset="-128"/>
                                      </a:rPr>
                                    </m:ctrlPr>
                                  </m:dPr>
                                  <m:e>
                                    <m:r>
                                      <a:rPr kumimoji="1" lang="en-US" altLang="ja-JP" sz="1000" b="0" i="1" smtClean="0">
                                        <a:latin typeface="Cambria Math" panose="02040503050406030204" pitchFamily="18" charset="0"/>
                                        <a:ea typeface="ＭＳ Ｐゴシック" panose="020B0600070205080204" pitchFamily="50" charset="-128"/>
                                      </a:rPr>
                                      <m:t>𝑖</m:t>
                                    </m:r>
                                  </m:e>
                                </m:d>
                                <m:r>
                                  <a:rPr kumimoji="1" lang="en-US" altLang="ja-JP" sz="1000" b="0" i="1" smtClean="0">
                                    <a:latin typeface="Cambria Math" panose="02040503050406030204" pitchFamily="18" charset="0"/>
                                    <a:ea typeface="ＭＳ Ｐゴシック" panose="020B0600070205080204" pitchFamily="50" charset="-128"/>
                                  </a:rPr>
                                  <m:t>=</m:t>
                                </m:r>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m:t>
                                    </m:r>
                                    <m:m>
                                      <m:mPr>
                                        <m:mcs>
                                          <m:mc>
                                            <m:mcPr>
                                              <m:count m:val="1"/>
                                              <m:mcJc m:val="center"/>
                                            </m:mcPr>
                                          </m:mc>
                                        </m:mcs>
                                        <m:ctrlPr>
                                          <a:rPr kumimoji="1" lang="en-US" altLang="ja-JP" sz="1000" b="0" i="1" smtClean="0">
                                            <a:latin typeface="Cambria Math" panose="02040503050406030204" pitchFamily="18" charset="0"/>
                                            <a:ea typeface="ＭＳ Ｐゴシック" panose="020B0600070205080204" pitchFamily="50" charset="-128"/>
                                          </a:rPr>
                                        </m:ctrlPr>
                                      </m:mPr>
                                      <m:mr>
                                        <m:e>
                                          <m:r>
                                            <m:rPr>
                                              <m:brk m:alnAt="7"/>
                                            </m:rPr>
                                            <a:rPr kumimoji="1" lang="en-US" altLang="ja-JP" sz="1000" b="0" i="1" smtClean="0">
                                              <a:latin typeface="Cambria Math" panose="02040503050406030204" pitchFamily="18" charset="0"/>
                                              <a:ea typeface="ＭＳ Ｐゴシック" panose="020B0600070205080204" pitchFamily="50" charset="-128"/>
                                            </a:rPr>
                                            <m:t>𝑛</m:t>
                                          </m:r>
                                        </m:e>
                                      </m:mr>
                                      <m:mr>
                                        <m:e>
                                          <m:r>
                                            <a:rPr kumimoji="1" lang="en-US" altLang="ja-JP" sz="1000" b="0" i="1" smtClean="0">
                                              <a:latin typeface="Cambria Math" panose="02040503050406030204" pitchFamily="18" charset="0"/>
                                              <a:ea typeface="ＭＳ Ｐゴシック" panose="020B0600070205080204" pitchFamily="50" charset="-128"/>
                                            </a:rPr>
                                            <m:t>𝑖</m:t>
                                          </m:r>
                                        </m:e>
                                      </m:mr>
                                    </m:m>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𝑝</m:t>
                                    </m:r>
                                  </m:e>
                                  <m:sup>
                                    <m:r>
                                      <a:rPr kumimoji="1" lang="en-US" altLang="ja-JP" sz="1000" b="0" i="1" smtClean="0">
                                        <a:latin typeface="Cambria Math" panose="02040503050406030204" pitchFamily="18" charset="0"/>
                                        <a:ea typeface="ＭＳ Ｐゴシック" panose="020B0600070205080204" pitchFamily="50" charset="-128"/>
                                      </a:rPr>
                                      <m:t>𝑖</m:t>
                                    </m:r>
                                  </m:sup>
                                </m:sSup>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(1−</m:t>
                                    </m:r>
                                    <m:r>
                                      <a:rPr kumimoji="1" lang="en-US" altLang="ja-JP" sz="1000" b="0" i="1" smtClean="0">
                                        <a:latin typeface="Cambria Math" panose="02040503050406030204" pitchFamily="18" charset="0"/>
                                        <a:ea typeface="ＭＳ Ｐゴシック" panose="020B0600070205080204" pitchFamily="50" charset="-128"/>
                                      </a:rPr>
                                      <m:t>𝑝</m:t>
                                    </m:r>
                                    <m:r>
                                      <a:rPr kumimoji="1" lang="en-US" altLang="ja-JP" sz="1000" b="0" i="1" smtClean="0">
                                        <a:latin typeface="Cambria Math" panose="02040503050406030204" pitchFamily="18" charset="0"/>
                                        <a:ea typeface="ＭＳ Ｐゴシック" panose="020B0600070205080204" pitchFamily="50" charset="-128"/>
                                      </a:rPr>
                                      <m:t>)</m:t>
                                    </m:r>
                                  </m:e>
                                  <m:sup>
                                    <m:r>
                                      <a:rPr kumimoji="1" lang="en-US" altLang="ja-JP" sz="1000" b="0" i="1" smtClean="0">
                                        <a:latin typeface="Cambria Math" panose="02040503050406030204" pitchFamily="18" charset="0"/>
                                        <a:ea typeface="ＭＳ Ｐゴシック" panose="020B0600070205080204" pitchFamily="50" charset="-128"/>
                                      </a:rPr>
                                      <m:t>𝑛</m:t>
                                    </m:r>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𝑖</m:t>
                                    </m:r>
                                  </m:sup>
                                </m:sSup>
                              </m:oMath>
                            </m:oMathPara>
                          </a14:m>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λ</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λ</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en-US" altLang="ja-JP" sz="1000" b="0" dirty="0" smtClean="0">
                              <a:latin typeface="EYInterstate Light" panose="02000506000000020004" pitchFamily="2" charset="0"/>
                              <a:ea typeface="ＭＳ Ｐゴシック" panose="020B0600070205080204" pitchFamily="50" charset="-128"/>
                            </a:rPr>
                            <a:t>t</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ea typeface="ＭＳ Ｐゴシック" panose="020B0600070205080204" pitchFamily="50" charset="-128"/>
                                  </a:rPr>
                                  <m:t>𝑓</m:t>
                                </m:r>
                                <m:d>
                                  <m:dPr>
                                    <m:ctrlPr>
                                      <a:rPr kumimoji="1" lang="en-US" altLang="ja-JP" sz="1000" b="0" i="1" smtClean="0">
                                        <a:latin typeface="Cambria Math" panose="02040503050406030204" pitchFamily="18" charset="0"/>
                                        <a:ea typeface="ＭＳ Ｐゴシック" panose="020B0600070205080204" pitchFamily="50" charset="-128"/>
                                      </a:rPr>
                                    </m:ctrlPr>
                                  </m:dPr>
                                  <m:e>
                                    <m:r>
                                      <a:rPr kumimoji="1" lang="en-US" altLang="ja-JP" sz="1000" b="0" i="1" smtClean="0">
                                        <a:latin typeface="Cambria Math" panose="02040503050406030204" pitchFamily="18" charset="0"/>
                                        <a:ea typeface="ＭＳ Ｐゴシック" panose="020B0600070205080204" pitchFamily="50" charset="-128"/>
                                      </a:rPr>
                                      <m:t>𝑥</m:t>
                                    </m:r>
                                    <m:r>
                                      <a:rPr kumimoji="1" lang="en-US" altLang="ja-JP" sz="1000" b="0" i="1" smtClean="0">
                                        <a:latin typeface="Cambria Math" panose="02040503050406030204" pitchFamily="18" charset="0"/>
                                        <a:ea typeface="ＭＳ Ｐゴシック" panose="020B0600070205080204" pitchFamily="50" charset="-128"/>
                                      </a:rPr>
                                      <m:t>;</m:t>
                                    </m:r>
                                    <m:r>
                                      <m:rPr>
                                        <m:sty m:val="p"/>
                                      </m:rPr>
                                      <a:rPr kumimoji="1" lang="en-US" altLang="ja-JP" sz="1000" b="0" i="1" smtClean="0">
                                        <a:latin typeface="Cambria Math" panose="02040503050406030204" pitchFamily="18" charset="0"/>
                                        <a:ea typeface="ＭＳ Ｐゴシック" panose="020B0600070205080204" pitchFamily="50" charset="-128"/>
                                      </a:rPr>
                                      <m:t>μ</m:t>
                                    </m:r>
                                    <m:r>
                                      <a:rPr kumimoji="1" lang="en-US" altLang="ja-JP" sz="1000" b="0" i="1" smtClean="0">
                                        <a:latin typeface="Cambria Math" panose="02040503050406030204" pitchFamily="18" charset="0"/>
                                        <a:ea typeface="ＭＳ Ｐゴシック" panose="020B0600070205080204" pitchFamily="50" charset="-128"/>
                                      </a:rPr>
                                      <m:t>,</m:t>
                                    </m:r>
                                    <m:r>
                                      <m:rPr>
                                        <m:sty m:val="p"/>
                                      </m:rPr>
                                      <a:rPr kumimoji="1" lang="en-US" altLang="ja-JP" sz="1000" b="0" i="1" smtClean="0">
                                        <a:latin typeface="Cambria Math" panose="02040503050406030204" pitchFamily="18" charset="0"/>
                                        <a:ea typeface="ＭＳ Ｐゴシック" panose="020B0600070205080204" pitchFamily="50" charset="-128"/>
                                      </a:rPr>
                                      <m:t>σ</m:t>
                                    </m:r>
                                  </m:e>
                                </m:d>
                                <m:r>
                                  <a:rPr kumimoji="1" lang="en-US" altLang="ja-JP" sz="1000" b="0" i="1" smtClean="0">
                                    <a:latin typeface="Cambria Math" panose="02040503050406030204" pitchFamily="18" charset="0"/>
                                    <a:ea typeface="ＭＳ Ｐゴシック" panose="020B0600070205080204" pitchFamily="50" charset="-128"/>
                                  </a:rPr>
                                  <m:t>= </m:t>
                                </m:r>
                                <m:f>
                                  <m:fPr>
                                    <m:ctrlPr>
                                      <a:rPr kumimoji="1" lang="en-US" altLang="ja-JP" sz="1000" b="0" i="1" smtClean="0">
                                        <a:latin typeface="Cambria Math" panose="02040503050406030204" pitchFamily="18" charset="0"/>
                                        <a:ea typeface="ＭＳ Ｐゴシック" panose="020B0600070205080204" pitchFamily="50" charset="-128"/>
                                      </a:rPr>
                                    </m:ctrlPr>
                                  </m:fPr>
                                  <m:num>
                                    <m:r>
                                      <a:rPr kumimoji="1" lang="en-US" altLang="ja-JP" sz="1000" b="0" i="1" smtClean="0">
                                        <a:latin typeface="Cambria Math" panose="02040503050406030204" pitchFamily="18" charset="0"/>
                                        <a:ea typeface="ＭＳ Ｐゴシック" panose="020B0600070205080204" pitchFamily="50" charset="-128"/>
                                      </a:rPr>
                                      <m:t>𝐹</m:t>
                                    </m:r>
                                    <m:r>
                                      <a:rPr kumimoji="1" lang="en-US" altLang="ja-JP" sz="1000" b="0" i="1" smtClean="0">
                                        <a:latin typeface="Cambria Math" panose="02040503050406030204" pitchFamily="18" charset="0"/>
                                        <a:ea typeface="ＭＳ Ｐゴシック" panose="020B0600070205080204" pitchFamily="50" charset="-128"/>
                                      </a:rPr>
                                      <m:t>(</m:t>
                                    </m:r>
                                    <m:f>
                                      <m:fPr>
                                        <m:ctrlPr>
                                          <a:rPr kumimoji="1" lang="en-US" altLang="ja-JP" sz="1000" b="0" i="1" smtClean="0">
                                            <a:latin typeface="Cambria Math" panose="02040503050406030204" pitchFamily="18" charset="0"/>
                                            <a:ea typeface="ＭＳ Ｐゴシック" panose="020B0600070205080204" pitchFamily="50" charset="-128"/>
                                          </a:rPr>
                                        </m:ctrlPr>
                                      </m:fPr>
                                      <m:num>
                                        <m:r>
                                          <a:rPr kumimoji="1" lang="en-US" altLang="ja-JP" sz="1000" b="0" i="1" smtClean="0">
                                            <a:latin typeface="Cambria Math" panose="02040503050406030204" pitchFamily="18" charset="0"/>
                                            <a:ea typeface="ＭＳ Ｐゴシック" panose="020B0600070205080204" pitchFamily="50" charset="-128"/>
                                          </a:rPr>
                                          <m:t>𝑛</m:t>
                                        </m:r>
                                        <m:r>
                                          <a:rPr kumimoji="1" lang="en-US" altLang="ja-JP" sz="1000" b="0" i="1" smtClean="0">
                                            <a:latin typeface="Cambria Math" panose="02040503050406030204" pitchFamily="18" charset="0"/>
                                            <a:ea typeface="ＭＳ Ｐゴシック" panose="020B0600070205080204" pitchFamily="50" charset="-128"/>
                                          </a:rPr>
                                          <m:t>+1</m:t>
                                        </m:r>
                                      </m:num>
                                      <m:den>
                                        <m:r>
                                          <a:rPr kumimoji="1" lang="en-US" altLang="ja-JP" sz="1000" b="0" i="1" smtClean="0">
                                            <a:latin typeface="Cambria Math" panose="02040503050406030204" pitchFamily="18" charset="0"/>
                                            <a:ea typeface="ＭＳ Ｐゴシック" panose="020B0600070205080204" pitchFamily="50" charset="-128"/>
                                          </a:rPr>
                                          <m:t>2</m:t>
                                        </m:r>
                                      </m:den>
                                    </m:f>
                                    <m:r>
                                      <a:rPr kumimoji="1" lang="en-US" altLang="ja-JP" sz="1000" b="0" i="1" smtClean="0">
                                        <a:latin typeface="Cambria Math" panose="02040503050406030204" pitchFamily="18" charset="0"/>
                                        <a:ea typeface="ＭＳ Ｐゴシック" panose="020B0600070205080204" pitchFamily="50" charset="-128"/>
                                      </a:rPr>
                                      <m:t>)</m:t>
                                    </m:r>
                                  </m:num>
                                  <m:den>
                                    <m:rad>
                                      <m:radPr>
                                        <m:degHide m:val="on"/>
                                        <m:ctrlPr>
                                          <a:rPr kumimoji="1" lang="en-US" altLang="ja-JP" sz="1000" b="0" i="1" smtClean="0">
                                            <a:latin typeface="Cambria Math" panose="02040503050406030204" pitchFamily="18" charset="0"/>
                                            <a:ea typeface="ＭＳ Ｐゴシック" panose="020B0600070205080204" pitchFamily="50" charset="-128"/>
                                          </a:rPr>
                                        </m:ctrlPr>
                                      </m:radPr>
                                      <m:deg/>
                                      <m:e>
                                        <m:r>
                                          <a:rPr kumimoji="1" lang="en-US" altLang="ja-JP" sz="1000" b="0" i="1" smtClean="0">
                                            <a:latin typeface="Cambria Math" panose="02040503050406030204" pitchFamily="18" charset="0"/>
                                            <a:ea typeface="ＭＳ Ｐゴシック" panose="020B0600070205080204" pitchFamily="50" charset="-128"/>
                                          </a:rPr>
                                          <m:t>𝑛</m:t>
                                        </m:r>
                                        <m:r>
                                          <m:rPr>
                                            <m:sty m:val="p"/>
                                          </m:rPr>
                                          <a:rPr kumimoji="1" lang="en-US" altLang="ja-JP" sz="1000" b="0" i="1" smtClean="0">
                                            <a:latin typeface="Cambria Math" panose="02040503050406030204" pitchFamily="18" charset="0"/>
                                            <a:ea typeface="ＭＳ Ｐゴシック" panose="020B0600070205080204" pitchFamily="50" charset="-128"/>
                                          </a:rPr>
                                          <m:t>π</m:t>
                                        </m:r>
                                      </m:e>
                                    </m:rad>
                                    <m:r>
                                      <a:rPr kumimoji="1" lang="en-US" altLang="ja-JP" sz="1000" b="0" i="1" smtClean="0">
                                        <a:latin typeface="Cambria Math" panose="02040503050406030204" pitchFamily="18" charset="0"/>
                                        <a:ea typeface="ＭＳ Ｐゴシック" panose="020B0600070205080204" pitchFamily="50" charset="-128"/>
                                      </a:rPr>
                                      <m:t> </m:t>
                                    </m:r>
                                    <m:r>
                                      <a:rPr kumimoji="1" lang="en-US" altLang="ja-JP" sz="1000" b="0" i="1" smtClean="0">
                                        <a:latin typeface="Cambria Math" panose="02040503050406030204" pitchFamily="18" charset="0"/>
                                        <a:ea typeface="ＭＳ Ｐゴシック" panose="020B0600070205080204" pitchFamily="50" charset="-128"/>
                                      </a:rPr>
                                      <m:t>𝐹</m:t>
                                    </m:r>
                                    <m:r>
                                      <a:rPr kumimoji="1" lang="en-US" altLang="ja-JP" sz="1000" b="0" i="1" smtClean="0">
                                        <a:latin typeface="Cambria Math" panose="02040503050406030204" pitchFamily="18" charset="0"/>
                                        <a:ea typeface="ＭＳ Ｐゴシック" panose="020B0600070205080204" pitchFamily="50" charset="-128"/>
                                      </a:rPr>
                                      <m:t>(</m:t>
                                    </m:r>
                                    <m:f>
                                      <m:fPr>
                                        <m:ctrlPr>
                                          <a:rPr kumimoji="1" lang="en-US" altLang="ja-JP" sz="1000" b="0" i="1" smtClean="0">
                                            <a:latin typeface="Cambria Math" panose="02040503050406030204" pitchFamily="18" charset="0"/>
                                            <a:ea typeface="ＭＳ Ｐゴシック" panose="020B0600070205080204" pitchFamily="50" charset="-128"/>
                                          </a:rPr>
                                        </m:ctrlPr>
                                      </m:fPr>
                                      <m:num>
                                        <m:r>
                                          <a:rPr kumimoji="1" lang="en-US" altLang="ja-JP" sz="1000" b="0" i="1" smtClean="0">
                                            <a:latin typeface="Cambria Math" panose="02040503050406030204" pitchFamily="18" charset="0"/>
                                            <a:ea typeface="ＭＳ Ｐゴシック" panose="020B0600070205080204" pitchFamily="50" charset="-128"/>
                                          </a:rPr>
                                          <m:t>𝑛</m:t>
                                        </m:r>
                                      </m:num>
                                      <m:den>
                                        <m:r>
                                          <a:rPr kumimoji="1" lang="en-US" altLang="ja-JP" sz="1000" b="0" i="1" smtClean="0">
                                            <a:latin typeface="Cambria Math" panose="02040503050406030204" pitchFamily="18" charset="0"/>
                                            <a:ea typeface="ＭＳ Ｐゴシック" panose="020B0600070205080204" pitchFamily="50" charset="-128"/>
                                          </a:rPr>
                                          <m:t>2</m:t>
                                        </m:r>
                                      </m:den>
                                    </m:f>
                                    <m:r>
                                      <a:rPr kumimoji="1" lang="en-US" altLang="ja-JP" sz="1000" b="0" i="1" smtClean="0">
                                        <a:latin typeface="Cambria Math" panose="02040503050406030204" pitchFamily="18" charset="0"/>
                                        <a:ea typeface="ＭＳ Ｐゴシック" panose="020B0600070205080204" pitchFamily="50" charset="-128"/>
                                      </a:rPr>
                                      <m:t>)</m:t>
                                    </m:r>
                                  </m:den>
                                </m:f>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(1+</m:t>
                                    </m:r>
                                    <m:f>
                                      <m:fPr>
                                        <m:ctrlPr>
                                          <a:rPr kumimoji="1" lang="en-US" altLang="ja-JP" sz="1000" b="0" i="1" smtClean="0">
                                            <a:latin typeface="Cambria Math" panose="02040503050406030204" pitchFamily="18" charset="0"/>
                                            <a:ea typeface="ＭＳ Ｐゴシック" panose="020B0600070205080204" pitchFamily="50" charset="-128"/>
                                          </a:rPr>
                                        </m:ctrlPr>
                                      </m:fPr>
                                      <m:num>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𝑥</m:t>
                                            </m:r>
                                          </m:e>
                                          <m:sup>
                                            <m:r>
                                              <a:rPr kumimoji="1" lang="en-US" altLang="ja-JP" sz="1000" b="0" i="1" smtClean="0">
                                                <a:latin typeface="Cambria Math" panose="02040503050406030204" pitchFamily="18" charset="0"/>
                                                <a:ea typeface="ＭＳ Ｐゴシック" panose="020B0600070205080204" pitchFamily="50" charset="-128"/>
                                              </a:rPr>
                                              <m:t>2</m:t>
                                            </m:r>
                                          </m:sup>
                                        </m:sSup>
                                      </m:num>
                                      <m:den>
                                        <m:r>
                                          <a:rPr kumimoji="1" lang="en-US" altLang="ja-JP" sz="1000" b="0" i="1" smtClean="0">
                                            <a:latin typeface="Cambria Math" panose="02040503050406030204" pitchFamily="18" charset="0"/>
                                            <a:ea typeface="ＭＳ Ｐゴシック" panose="020B0600070205080204" pitchFamily="50" charset="-128"/>
                                          </a:rPr>
                                          <m:t>𝑛</m:t>
                                        </m:r>
                                      </m:den>
                                    </m:f>
                                    <m:r>
                                      <a:rPr kumimoji="1" lang="en-US" altLang="ja-JP" sz="1000" b="0" i="1" smtClean="0">
                                        <a:latin typeface="Cambria Math" panose="02040503050406030204" pitchFamily="18" charset="0"/>
                                        <a:ea typeface="ＭＳ Ｐゴシック" panose="020B0600070205080204" pitchFamily="50" charset="-128"/>
                                      </a:rPr>
                                      <m:t>)</m:t>
                                    </m:r>
                                  </m:e>
                                  <m:sup>
                                    <m:f>
                                      <m:fPr>
                                        <m:ctrlPr>
                                          <a:rPr kumimoji="1" lang="en-US" altLang="ja-JP" sz="1000" b="0" i="1" smtClean="0">
                                            <a:latin typeface="Cambria Math" panose="02040503050406030204" pitchFamily="18" charset="0"/>
                                            <a:ea typeface="ＭＳ Ｐゴシック" panose="020B0600070205080204" pitchFamily="50" charset="-128"/>
                                          </a:rPr>
                                        </m:ctrlPr>
                                      </m:fPr>
                                      <m:num>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𝑛</m:t>
                                        </m:r>
                                        <m:r>
                                          <a:rPr kumimoji="1" lang="en-US" altLang="ja-JP" sz="1000" b="0" i="1" smtClean="0">
                                            <a:latin typeface="Cambria Math" panose="02040503050406030204" pitchFamily="18" charset="0"/>
                                            <a:ea typeface="ＭＳ Ｐゴシック" panose="020B0600070205080204" pitchFamily="50" charset="-128"/>
                                          </a:rPr>
                                          <m:t>+1</m:t>
                                        </m:r>
                                      </m:num>
                                      <m:den>
                                        <m:r>
                                          <a:rPr kumimoji="1" lang="en-US" altLang="ja-JP" sz="1000" b="0" i="1" smtClean="0">
                                            <a:latin typeface="Cambria Math" panose="02040503050406030204" pitchFamily="18" charset="0"/>
                                            <a:ea typeface="ＭＳ Ｐゴシック" panose="020B0600070205080204" pitchFamily="50" charset="-128"/>
                                          </a:rPr>
                                          <m:t>2</m:t>
                                        </m:r>
                                      </m:den>
                                    </m:f>
                                  </m:sup>
                                </m:sSup>
                              </m:oMath>
                            </m:oMathPara>
                          </a14:m>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0</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sz="1000" b="0" i="1" smtClean="0">
                                        <a:latin typeface="Cambria Math" panose="02040503050406030204" pitchFamily="18" charset="0"/>
                                        <a:ea typeface="ＭＳ Ｐゴシック" panose="020B0600070205080204" pitchFamily="50" charset="-128"/>
                                      </a:rPr>
                                    </m:ctrlPr>
                                  </m:fPr>
                                  <m:num>
                                    <m:r>
                                      <a:rPr kumimoji="1" lang="en-US" altLang="ja-JP" sz="1000" b="0" i="1" smtClean="0">
                                        <a:latin typeface="Cambria Math" panose="02040503050406030204" pitchFamily="18" charset="0"/>
                                        <a:ea typeface="ＭＳ Ｐゴシック" panose="020B0600070205080204" pitchFamily="50" charset="-128"/>
                                      </a:rPr>
                                      <m:t>𝑛</m:t>
                                    </m:r>
                                  </m:num>
                                  <m:den>
                                    <m:r>
                                      <a:rPr kumimoji="1" lang="en-US" altLang="ja-JP" sz="1000" b="0" i="1" smtClean="0">
                                        <a:latin typeface="Cambria Math" panose="02040503050406030204" pitchFamily="18" charset="0"/>
                                        <a:ea typeface="ＭＳ Ｐゴシック" panose="020B0600070205080204" pitchFamily="50" charset="-128"/>
                                      </a:rPr>
                                      <m:t>𝑛</m:t>
                                    </m:r>
                                    <m:r>
                                      <a:rPr kumimoji="1" lang="en-US" altLang="ja-JP" sz="1000" b="0" i="1" smtClean="0">
                                        <a:latin typeface="Cambria Math" panose="02040503050406030204" pitchFamily="18" charset="0"/>
                                        <a:ea typeface="ＭＳ Ｐゴシック" panose="020B0600070205080204" pitchFamily="50" charset="-128"/>
                                      </a:rPr>
                                      <m:t>−2</m:t>
                                    </m:r>
                                  </m:den>
                                </m:f>
                              </m:oMath>
                            </m:oMathPara>
                          </a14:m>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en-US" altLang="ja-JP" sz="1000" b="0" dirty="0" smtClean="0">
                              <a:latin typeface="EYInterstate Light" panose="02000506000000020004" pitchFamily="2" charset="0"/>
                              <a:ea typeface="ＭＳ Ｐゴシック" panose="020B0600070205080204" pitchFamily="50" charset="-128"/>
                            </a:rPr>
                            <a:t>F</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カイ二乗分布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ガンマ分布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幾何分布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負の二項分布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指数分布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ワイブル分布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一様分布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el-GR" altLang="ja-JP" sz="1000" b="0" dirty="0" smtClean="0">
                              <a:latin typeface="EYInterstate Light" panose="02000506000000020004" pitchFamily="2" charset="0"/>
                              <a:ea typeface="ＭＳ Ｐゴシック" panose="020B0600070205080204" pitchFamily="50" charset="-128"/>
                            </a:rPr>
                            <a:t>Β</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コーシー分布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多項式分布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超幾何分布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対数正規分布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ロジスティック分布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2982670346"/>
                  </p:ext>
                </p:extLst>
              </p:nvPr>
            </p:nvGraphicFramePr>
            <p:xfrm>
              <a:off x="454022" y="1269822"/>
              <a:ext cx="8235952" cy="5303901"/>
            </p:xfrm>
            <a:graphic>
              <a:graphicData uri="http://schemas.openxmlformats.org/drawingml/2006/table">
                <a:tbl>
                  <a:tblPr firstRow="1" bandRow="1">
                    <a:tableStyleId>{5C22544A-7EE6-4342-B048-85BDC9FD1C3A}</a:tableStyleId>
                  </a:tblPr>
                  <a:tblGrid>
                    <a:gridCol w="2058988"/>
                    <a:gridCol w="3018546"/>
                    <a:gridCol w="1579209"/>
                    <a:gridCol w="1579209"/>
                  </a:tblGrid>
                  <a:tr h="243840">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分布</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accent4"/>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数式</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平均</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分散</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R w="12700" cap="flat" cmpd="sng" algn="ctr">
                          <a:solidFill>
                            <a:schemeClr val="accent4"/>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r>
                  <a:tr h="432562">
                    <a:tc>
                      <a:txBody>
                        <a:bodyPr/>
                        <a:lstStyle/>
                        <a:p>
                          <a:r>
                            <a:rPr kumimoji="1" lang="ja-JP" altLang="en-US" sz="1000" b="0" dirty="0" smtClean="0">
                              <a:latin typeface="EYInterstate Light" panose="02000506000000020004" pitchFamily="2" charset="0"/>
                              <a:ea typeface="ＭＳ Ｐゴシック" panose="020B0600070205080204" pitchFamily="50" charset="-128"/>
                            </a:rPr>
                            <a:t>正規分布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2"/>
                        </a:solidFill>
                      </a:tcPr>
                    </a:tc>
                    <a:tc>
                      <a:txBody>
                        <a:bodyPr/>
                        <a:lstStyle/>
                        <a:p>
                          <a:endParaRPr lang="ja-JP"/>
                        </a:p>
                      </a:txBody>
                      <a:tcPr>
                        <a:lnT w="12700" cap="flat" cmpd="sng" algn="ctr">
                          <a:solidFill>
                            <a:schemeClr val="bg1"/>
                          </a:solidFill>
                          <a:prstDash val="solid"/>
                          <a:round/>
                          <a:headEnd type="none" w="med" len="med"/>
                          <a:tailEnd type="none" w="med" len="med"/>
                        </a:lnT>
                        <a:blipFill rotWithShape="0">
                          <a:blip r:embed="rId2"/>
                          <a:stretch>
                            <a:fillRect l="-68347" t="-57746" r="-104839" b="-1076056"/>
                          </a:stretch>
                        </a:blip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d</a:t>
                          </a:r>
                          <a:endParaRPr kumimoji="1" lang="ja-JP" altLang="en-US" sz="1000" b="0" dirty="0">
                            <a:latin typeface="EYInterstate Light" panose="02000506000000020004" pitchFamily="2" charset="0"/>
                            <a:ea typeface="ＭＳ Ｐゴシック" panose="020B0600070205080204" pitchFamily="50" charset="-128"/>
                          </a:endParaRPr>
                        </a:p>
                      </a:txBody>
                      <a:tcPr>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q</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solidFill>
                      </a:tcPr>
                    </a:tc>
                  </a:tr>
                  <a:tr h="320294">
                    <a:tc>
                      <a:txBody>
                        <a:bodyPr/>
                        <a:lstStyle/>
                        <a:p>
                          <a:r>
                            <a:rPr kumimoji="1" lang="ja-JP" altLang="en-US" sz="1000" b="0" dirty="0" smtClean="0">
                              <a:latin typeface="EYInterstate Light" panose="02000506000000020004" pitchFamily="2" charset="0"/>
                              <a:ea typeface="ＭＳ Ｐゴシック" panose="020B0600070205080204" pitchFamily="50" charset="-128"/>
                            </a:rPr>
                            <a:t>二項分布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endParaRPr lang="ja-JP"/>
                        </a:p>
                      </a:txBody>
                      <a:tcPr>
                        <a:blipFill rotWithShape="0">
                          <a:blip r:embed="rId2"/>
                          <a:stretch>
                            <a:fillRect l="-68347" t="-211321" r="-104839" b="-1341509"/>
                          </a:stretch>
                        </a:blip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np</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Np(1-p)</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320294">
                    <a:tc>
                      <a:txBody>
                        <a:bodyPr/>
                        <a:lstStyle/>
                        <a:p>
                          <a:r>
                            <a:rPr kumimoji="1" lang="ja-JP" altLang="en-US" sz="1000" b="0" dirty="0" smtClean="0">
                              <a:latin typeface="EYInterstate Light" panose="02000506000000020004" pitchFamily="2" charset="0"/>
                              <a:ea typeface="ＭＳ Ｐゴシック" panose="020B0600070205080204" pitchFamily="50" charset="-128"/>
                            </a:rPr>
                            <a:t>ポアソン分布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endParaRPr lang="ja-JP"/>
                        </a:p>
                      </a:txBody>
                      <a:tcPr>
                        <a:blipFill rotWithShape="0">
                          <a:blip r:embed="rId2"/>
                          <a:stretch>
                            <a:fillRect l="-68347" t="-317308" r="-104839" b="-1267308"/>
                          </a:stretch>
                        </a:blip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λ</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λ</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573151">
                    <a:tc>
                      <a:txBody>
                        <a:bodyPr/>
                        <a:lstStyle/>
                        <a:p>
                          <a:r>
                            <a:rPr kumimoji="1" lang="en-US" altLang="ja-JP" sz="1000" b="0" dirty="0" smtClean="0">
                              <a:latin typeface="EYInterstate Light" panose="02000506000000020004" pitchFamily="2" charset="0"/>
                              <a:ea typeface="ＭＳ Ｐゴシック" panose="020B0600070205080204" pitchFamily="50" charset="-128"/>
                            </a:rPr>
                            <a:t>t</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endParaRPr lang="ja-JP"/>
                        </a:p>
                      </a:txBody>
                      <a:tcPr>
                        <a:blipFill rotWithShape="0">
                          <a:blip r:embed="rId2"/>
                          <a:stretch>
                            <a:fillRect l="-68347" t="-230851" r="-104839" b="-601064"/>
                          </a:stretch>
                        </a:blip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0</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endParaRPr lang="ja-JP"/>
                        </a:p>
                      </a:txBody>
                      <a:tcPr>
                        <a:lnR w="12700" cap="flat" cmpd="sng" algn="ctr">
                          <a:solidFill>
                            <a:schemeClr val="accent4"/>
                          </a:solidFill>
                          <a:prstDash val="solid"/>
                          <a:round/>
                          <a:headEnd type="none" w="med" len="med"/>
                          <a:tailEnd type="none" w="med" len="med"/>
                        </a:lnR>
                        <a:blipFill rotWithShape="0">
                          <a:blip r:embed="rId2"/>
                          <a:stretch>
                            <a:fillRect l="-422394" t="-230851" r="-772" b="-601064"/>
                          </a:stretch>
                        </a:blipFill>
                      </a:tcPr>
                    </a:tc>
                  </a:tr>
                  <a:tr h="243840">
                    <a:tc>
                      <a:txBody>
                        <a:bodyPr/>
                        <a:lstStyle/>
                        <a:p>
                          <a:r>
                            <a:rPr kumimoji="1" lang="en-US" altLang="ja-JP" sz="1000" b="0" dirty="0" smtClean="0">
                              <a:latin typeface="EYInterstate Light" panose="02000506000000020004" pitchFamily="2" charset="0"/>
                              <a:ea typeface="ＭＳ Ｐゴシック" panose="020B0600070205080204" pitchFamily="50" charset="-128"/>
                            </a:rPr>
                            <a:t>F</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カイ二乗分布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ガンマ分布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幾何分布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負の二項分布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指数分布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ワイブル分布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一様分布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el-GR" altLang="ja-JP" sz="1000" b="0" dirty="0" smtClean="0">
                              <a:latin typeface="EYInterstate Light" panose="02000506000000020004" pitchFamily="2" charset="0"/>
                              <a:ea typeface="ＭＳ Ｐゴシック" panose="020B0600070205080204" pitchFamily="50" charset="-128"/>
                            </a:rPr>
                            <a:t>Β</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コーシー分布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多項式分布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超幾何分布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対数正規分布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ロジスティック分布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bl>
              </a:graphicData>
            </a:graphic>
          </p:graphicFrame>
        </mc:Fallback>
      </mc:AlternateContent>
    </p:spTree>
    <p:extLst>
      <p:ext uri="{BB962C8B-B14F-4D97-AF65-F5344CB8AC3E}">
        <p14:creationId xmlns:p14="http://schemas.microsoft.com/office/powerpoint/2010/main" val="3759169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a:t>
            </a:r>
            <a:r>
              <a:rPr kumimoji="1" lang="en-US" altLang="ja-JP" dirty="0" smtClean="0"/>
              <a:t>5</a:t>
            </a:r>
            <a:r>
              <a:rPr kumimoji="1" lang="ja-JP" altLang="en-US" dirty="0" smtClean="0"/>
              <a:t>章：基本統計</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11/13/2017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21732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15.1 </a:t>
            </a:r>
            <a:r>
              <a:rPr kumimoji="1" lang="ja-JP" altLang="en-US" dirty="0" smtClean="0"/>
              <a:t>基本統計</a:t>
            </a:r>
            <a:r>
              <a:rPr kumimoji="1" lang="en-US" altLang="ja-JP" dirty="0" smtClean="0"/>
              <a:t/>
            </a:r>
            <a:br>
              <a:rPr kumimoji="1" lang="en-US" altLang="ja-JP" dirty="0" smtClean="0"/>
            </a:br>
            <a:r>
              <a:rPr lang="ja-JP" altLang="en-US" sz="2000" dirty="0" smtClean="0"/>
              <a:t>要約統計</a:t>
            </a:r>
            <a:endParaRPr kumimoji="1" lang="ja-JP" altLang="en-US" sz="2000" dirty="0"/>
          </a:p>
        </p:txBody>
      </p:sp>
      <p:sp>
        <p:nvSpPr>
          <p:cNvPr id="3" name="コンテンツ プレースホルダー 2"/>
          <p:cNvSpPr>
            <a:spLocks noGrp="1"/>
          </p:cNvSpPr>
          <p:nvPr>
            <p:ph idx="1"/>
          </p:nvPr>
        </p:nvSpPr>
        <p:spPr/>
        <p:txBody>
          <a:bodyPr/>
          <a:lstStyle/>
          <a:p>
            <a:r>
              <a:rPr kumimoji="1" lang="ja-JP" altLang="en-US" dirty="0" smtClean="0"/>
              <a:t>要約統計として算術平均値の算出から振り返る</a:t>
            </a:r>
            <a:endParaRPr kumimoji="1" lang="ja-JP" altLang="en-US" dirty="0"/>
          </a:p>
        </p:txBody>
      </p:sp>
      <p:sp>
        <p:nvSpPr>
          <p:cNvPr id="5" name="正方形/長方形 4"/>
          <p:cNvSpPr/>
          <p:nvPr/>
        </p:nvSpPr>
        <p:spPr>
          <a:xfrm>
            <a:off x="830263" y="1771669"/>
            <a:ext cx="7859712" cy="43529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算術平均を計算</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sample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size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に指定された数を</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x</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から一様に抽出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replace = TRUE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は選んでくる数値で重複を許す</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x &lt;- sample(x=1:100, size=100, replace=TRUE)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mean (x</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51.4</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20</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個の要素をランダムに選択し、このサンプルに対して</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を設定する</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l-PL" altLang="ja-JP" sz="1200" dirty="0">
                <a:solidFill>
                  <a:schemeClr val="bg1"/>
                </a:solidFill>
                <a:latin typeface="EYInterstate Light" panose="02000506000000020004" pitchFamily="2" charset="0"/>
                <a:ea typeface="ＭＳ Ｐゴシック" panose="020B0600070205080204" pitchFamily="50" charset="-128"/>
              </a:rPr>
              <a:t>&gt; y[sample(x=1:100, size=20, replace=FALSE)] &lt;- NA</a:t>
            </a:r>
          </a:p>
          <a:p>
            <a:r>
              <a:rPr kumimoji="1" lang="pl-PL" altLang="ja-JP" sz="1200" dirty="0">
                <a:solidFill>
                  <a:schemeClr val="bg1"/>
                </a:solidFill>
                <a:latin typeface="EYInterstate Light" panose="02000506000000020004" pitchFamily="2" charset="0"/>
                <a:ea typeface="ＭＳ Ｐゴシック" panose="020B0600070205080204" pitchFamily="50" charset="-128"/>
              </a:rPr>
              <a:t>&gt; y</a:t>
            </a:r>
          </a:p>
          <a:p>
            <a:r>
              <a:rPr kumimoji="1" lang="pl-PL" altLang="ja-JP" sz="1200" dirty="0">
                <a:solidFill>
                  <a:schemeClr val="bg1"/>
                </a:solidFill>
                <a:latin typeface="EYInterstate Light" panose="02000506000000020004" pitchFamily="2" charset="0"/>
                <a:ea typeface="ＭＳ Ｐゴシック" panose="020B0600070205080204" pitchFamily="50" charset="-128"/>
              </a:rPr>
              <a:t>  [1]  56  68  NA  88  11  90  71  12</a:t>
            </a:r>
          </a:p>
          <a:p>
            <a:r>
              <a:rPr kumimoji="1" lang="pl-PL" altLang="ja-JP" sz="1200" dirty="0">
                <a:solidFill>
                  <a:schemeClr val="bg1"/>
                </a:solidFill>
                <a:latin typeface="EYInterstate Light" panose="02000506000000020004" pitchFamily="2" charset="0"/>
                <a:ea typeface="ＭＳ Ｐゴシック" panose="020B0600070205080204" pitchFamily="50" charset="-128"/>
              </a:rPr>
              <a:t>  [9]  73  NA  NA  72  27  47  73  46</a:t>
            </a:r>
          </a:p>
          <a:p>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mean</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関数は</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が</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つでもあると</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を返すため、下記のような形で</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err="1" smtClean="0">
                <a:solidFill>
                  <a:srgbClr val="00B050"/>
                </a:solidFill>
                <a:latin typeface="EYInterstate Light" panose="02000506000000020004" pitchFamily="2" charset="0"/>
                <a:ea typeface="ＭＳ Ｐゴシック" panose="020B0600070205080204" pitchFamily="50" charset="-128"/>
              </a:rPr>
              <a:t>を除</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外</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mean (y, na.rm=TRUE)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51.0125</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重み付け平均の計算</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grades &lt;- c(95,72,87,66)</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weights &lt;- c(1/2,1/4,1/8,1/8)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mean(grades)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80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weighted.mean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grades,w</a:t>
            </a:r>
            <a:r>
              <a:rPr kumimoji="1" lang="en-US" altLang="ja-JP" sz="1200" dirty="0">
                <a:solidFill>
                  <a:schemeClr val="bg1"/>
                </a:solidFill>
                <a:latin typeface="EYInterstate Light" panose="02000506000000020004" pitchFamily="2" charset="0"/>
                <a:ea typeface="ＭＳ Ｐゴシック" panose="020B0600070205080204" pitchFamily="50" charset="-128"/>
              </a:rPr>
              <a:t>=weights)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84.625</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6" name="テキスト ボックス 5"/>
              <p:cNvSpPr txBox="1"/>
              <p:nvPr/>
            </p:nvSpPr>
            <p:spPr>
              <a:xfrm>
                <a:off x="3118513" y="4667534"/>
                <a:ext cx="1398973" cy="303416"/>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m:rPr>
                        <m:sty m:val="p"/>
                      </m:rPr>
                      <a:rPr kumimoji="1" lang="en-US" altLang="ja-JP" sz="1200" i="1" smtClean="0">
                        <a:solidFill>
                          <a:schemeClr val="bg1"/>
                        </a:solidFill>
                        <a:latin typeface="Cambria Math" panose="02040503050406030204" pitchFamily="18" charset="0"/>
                      </a:rPr>
                      <m:t>E</m:t>
                    </m:r>
                    <m:d>
                      <m:dPr>
                        <m:begChr m:val="["/>
                        <m:endChr m:val="]"/>
                        <m:ctrlPr>
                          <a:rPr kumimoji="1" lang="en-US" altLang="ja-JP" sz="1200" i="1" smtClean="0">
                            <a:solidFill>
                              <a:schemeClr val="bg1"/>
                            </a:solidFill>
                            <a:latin typeface="Cambria Math" panose="02040503050406030204" pitchFamily="18" charset="0"/>
                          </a:rPr>
                        </m:ctrlPr>
                      </m:dPr>
                      <m:e>
                        <m:r>
                          <m:rPr>
                            <m:sty m:val="p"/>
                          </m:rPr>
                          <a:rPr kumimoji="1" lang="en-US" altLang="ja-JP" sz="1200" i="1" smtClean="0">
                            <a:solidFill>
                              <a:schemeClr val="bg1"/>
                            </a:solidFill>
                            <a:latin typeface="Cambria Math" panose="02040503050406030204" pitchFamily="18" charset="0"/>
                          </a:rPr>
                          <m:t>x</m:t>
                        </m:r>
                      </m:e>
                    </m:d>
                    <m:r>
                      <a:rPr kumimoji="1" lang="en-US" altLang="ja-JP" sz="1200" b="0" i="1" smtClean="0">
                        <a:solidFill>
                          <a:schemeClr val="bg1"/>
                        </a:solidFill>
                        <a:latin typeface="Cambria Math" panose="02040503050406030204" pitchFamily="18" charset="0"/>
                      </a:rPr>
                      <m:t>= </m:t>
                    </m:r>
                    <m:f>
                      <m:fPr>
                        <m:ctrlPr>
                          <a:rPr kumimoji="1" lang="en-US" altLang="ja-JP" sz="1200" b="0" i="1" smtClean="0">
                            <a:solidFill>
                              <a:schemeClr val="bg1"/>
                            </a:solidFill>
                            <a:latin typeface="Cambria Math" panose="02040503050406030204" pitchFamily="18" charset="0"/>
                          </a:rPr>
                        </m:ctrlPr>
                      </m:fPr>
                      <m:num>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𝑁</m:t>
                            </m:r>
                          </m:sup>
                          <m:e>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𝑤</m:t>
                                </m:r>
                              </m:e>
                              <m:sub>
                                <m:r>
                                  <a:rPr kumimoji="1" lang="en-US" altLang="ja-JP" sz="1200" b="0" i="1" smtClean="0">
                                    <a:solidFill>
                                      <a:schemeClr val="bg1"/>
                                    </a:solidFill>
                                    <a:latin typeface="Cambria Math" panose="02040503050406030204" pitchFamily="18" charset="0"/>
                                  </a:rPr>
                                  <m:t>𝑖</m:t>
                                </m:r>
                              </m:sub>
                            </m:sSub>
                          </m:e>
                        </m:nary>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𝑥</m:t>
                            </m:r>
                          </m:e>
                          <m:sub>
                            <m:r>
                              <a:rPr kumimoji="1" lang="en-US" altLang="ja-JP" sz="1200" b="0" i="1" smtClean="0">
                                <a:solidFill>
                                  <a:schemeClr val="bg1"/>
                                </a:solidFill>
                                <a:latin typeface="Cambria Math" panose="02040503050406030204" pitchFamily="18" charset="0"/>
                              </a:rPr>
                              <m:t>𝑖</m:t>
                            </m:r>
                          </m:sub>
                        </m:sSub>
                      </m:num>
                      <m:den>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𝑁</m:t>
                            </m:r>
                          </m:sup>
                          <m:e>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𝑤</m:t>
                                </m:r>
                              </m:e>
                              <m:sub>
                                <m:r>
                                  <a:rPr kumimoji="1" lang="en-US" altLang="ja-JP" sz="1200" b="0" i="1" smtClean="0">
                                    <a:solidFill>
                                      <a:schemeClr val="bg1"/>
                                    </a:solidFill>
                                    <a:latin typeface="Cambria Math" panose="02040503050406030204" pitchFamily="18" charset="0"/>
                                  </a:rPr>
                                  <m:t>𝑖</m:t>
                                </m:r>
                              </m:sub>
                            </m:sSub>
                          </m:e>
                        </m:nary>
                      </m:den>
                    </m:f>
                    <m:r>
                      <a:rPr kumimoji="1" lang="ja-JP" altLang="en-US" sz="1200" i="1">
                        <a:solidFill>
                          <a:schemeClr val="bg1"/>
                        </a:solidFill>
                        <a:latin typeface="Cambria Math" panose="02040503050406030204" pitchFamily="18" charset="0"/>
                      </a:rPr>
                      <m:t> </m:t>
                    </m:r>
                  </m:oMath>
                </a14:m>
                <a:endParaRPr kumimoji="1" lang="ja-JP" altLang="en-US" sz="1200" dirty="0" err="1" smtClean="0">
                  <a:solidFill>
                    <a:schemeClr val="bg1"/>
                  </a:solidFill>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118513" y="4667534"/>
                <a:ext cx="1398973" cy="303416"/>
              </a:xfrm>
              <a:prstGeom prst="rect">
                <a:avLst/>
              </a:prstGeom>
              <a:blipFill rotWithShape="0">
                <a:blip r:embed="rId2"/>
                <a:stretch>
                  <a:fillRect l="-4803" t="-83673" r="-873" b="-1183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3182552" y="2404280"/>
                <a:ext cx="1267848" cy="269433"/>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m:rPr>
                        <m:sty m:val="p"/>
                      </m:rPr>
                      <a:rPr kumimoji="1" lang="en-US" altLang="ja-JP" sz="1200" i="1" smtClean="0">
                        <a:solidFill>
                          <a:schemeClr val="bg1"/>
                        </a:solidFill>
                        <a:latin typeface="Cambria Math" panose="02040503050406030204" pitchFamily="18" charset="0"/>
                      </a:rPr>
                      <m:t>E</m:t>
                    </m:r>
                    <m:d>
                      <m:dPr>
                        <m:begChr m:val="["/>
                        <m:endChr m:val="]"/>
                        <m:ctrlPr>
                          <a:rPr kumimoji="1" lang="en-US" altLang="ja-JP" sz="1200" i="1" smtClean="0">
                            <a:solidFill>
                              <a:schemeClr val="bg1"/>
                            </a:solidFill>
                            <a:latin typeface="Cambria Math" panose="02040503050406030204" pitchFamily="18" charset="0"/>
                          </a:rPr>
                        </m:ctrlPr>
                      </m:dPr>
                      <m:e>
                        <m:r>
                          <m:rPr>
                            <m:sty m:val="p"/>
                          </m:rPr>
                          <a:rPr kumimoji="1" lang="en-US" altLang="ja-JP" sz="1200" i="1" smtClean="0">
                            <a:solidFill>
                              <a:schemeClr val="bg1"/>
                            </a:solidFill>
                            <a:latin typeface="Cambria Math" panose="02040503050406030204" pitchFamily="18" charset="0"/>
                          </a:rPr>
                          <m:t>x</m:t>
                        </m:r>
                      </m:e>
                    </m:d>
                    <m:r>
                      <a:rPr kumimoji="1" lang="en-US" altLang="ja-JP" sz="1200" b="0" i="1" smtClean="0">
                        <a:solidFill>
                          <a:schemeClr val="bg1"/>
                        </a:solidFill>
                        <a:latin typeface="Cambria Math" panose="02040503050406030204" pitchFamily="18" charset="0"/>
                      </a:rPr>
                      <m:t>= </m:t>
                    </m:r>
                    <m:f>
                      <m:fPr>
                        <m:ctrlPr>
                          <a:rPr kumimoji="1" lang="en-US" altLang="ja-JP" sz="1200" b="0" i="1" smtClean="0">
                            <a:solidFill>
                              <a:schemeClr val="bg1"/>
                            </a:solidFill>
                            <a:latin typeface="Cambria Math" panose="02040503050406030204" pitchFamily="18" charset="0"/>
                          </a:rPr>
                        </m:ctrlPr>
                      </m:fPr>
                      <m:num>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𝑁</m:t>
                            </m:r>
                          </m:sup>
                          <m:e>
                            <m:sSub>
                              <m:sSubPr>
                                <m:ctrlPr>
                                  <a:rPr kumimoji="1" lang="en-US" altLang="ja-JP" sz="1200" i="1">
                                    <a:solidFill>
                                      <a:schemeClr val="bg1"/>
                                    </a:solidFill>
                                    <a:latin typeface="Cambria Math" panose="02040503050406030204" pitchFamily="18" charset="0"/>
                                  </a:rPr>
                                </m:ctrlPr>
                              </m:sSubPr>
                              <m:e>
                                <m:r>
                                  <a:rPr kumimoji="1" lang="en-US" altLang="ja-JP" sz="1200" i="1">
                                    <a:solidFill>
                                      <a:schemeClr val="bg1"/>
                                    </a:solidFill>
                                    <a:latin typeface="Cambria Math" panose="02040503050406030204" pitchFamily="18" charset="0"/>
                                  </a:rPr>
                                  <m:t>𝑥</m:t>
                                </m:r>
                              </m:e>
                              <m:sub>
                                <m:r>
                                  <a:rPr kumimoji="1" lang="en-US" altLang="ja-JP" sz="1200" i="1">
                                    <a:solidFill>
                                      <a:schemeClr val="bg1"/>
                                    </a:solidFill>
                                    <a:latin typeface="Cambria Math" panose="02040503050406030204" pitchFamily="18" charset="0"/>
                                  </a:rPr>
                                  <m:t>𝑖</m:t>
                                </m:r>
                              </m:sub>
                            </m:sSub>
                          </m:e>
                        </m:nary>
                      </m:num>
                      <m:den>
                        <m:r>
                          <a:rPr kumimoji="1" lang="en-US" altLang="ja-JP" sz="1200" b="0" i="1" smtClean="0">
                            <a:solidFill>
                              <a:schemeClr val="bg1"/>
                            </a:solidFill>
                            <a:latin typeface="Cambria Math" panose="02040503050406030204" pitchFamily="18" charset="0"/>
                          </a:rPr>
                          <m:t>𝑁</m:t>
                        </m:r>
                      </m:den>
                    </m:f>
                    <m:r>
                      <a:rPr kumimoji="1" lang="ja-JP" altLang="en-US" sz="1200" i="1">
                        <a:solidFill>
                          <a:schemeClr val="bg1"/>
                        </a:solidFill>
                        <a:latin typeface="Cambria Math" panose="02040503050406030204" pitchFamily="18" charset="0"/>
                      </a:rPr>
                      <m:t> </m:t>
                    </m:r>
                  </m:oMath>
                </a14:m>
                <a:endParaRPr kumimoji="1" lang="ja-JP" altLang="en-US" sz="1200" dirty="0" err="1" smtClean="0">
                  <a:solidFill>
                    <a:schemeClr val="bg1"/>
                  </a:solidFill>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3182552" y="2404280"/>
                <a:ext cx="1267848" cy="269433"/>
              </a:xfrm>
              <a:prstGeom prst="rect">
                <a:avLst/>
              </a:prstGeom>
              <a:blipFill rotWithShape="0">
                <a:blip r:embed="rId3"/>
                <a:stretch>
                  <a:fillRect l="-4808" t="-88889" r="-7212" b="-7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0482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15.1 </a:t>
            </a:r>
            <a:r>
              <a:rPr kumimoji="1" lang="ja-JP" altLang="en-US" dirty="0" smtClean="0"/>
              <a:t>記述統計</a:t>
            </a:r>
            <a:r>
              <a:rPr kumimoji="1" lang="en-US" altLang="ja-JP" dirty="0" smtClean="0"/>
              <a:t/>
            </a:r>
            <a:br>
              <a:rPr kumimoji="1" lang="en-US" altLang="ja-JP" dirty="0" smtClean="0"/>
            </a:br>
            <a:r>
              <a:rPr lang="ja-JP" altLang="en-US" sz="2000" dirty="0" smtClean="0"/>
              <a:t>要約</a:t>
            </a:r>
            <a:r>
              <a:rPr kumimoji="1" lang="ja-JP" altLang="en-US" sz="2000" dirty="0" smtClean="0"/>
              <a:t>統計</a:t>
            </a:r>
            <a:endParaRPr kumimoji="1" lang="ja-JP" altLang="en-US" sz="2000" dirty="0"/>
          </a:p>
        </p:txBody>
      </p:sp>
      <p:sp>
        <p:nvSpPr>
          <p:cNvPr id="3" name="コンテンツ プレースホルダー 2"/>
          <p:cNvSpPr>
            <a:spLocks noGrp="1"/>
          </p:cNvSpPr>
          <p:nvPr>
            <p:ph idx="1"/>
          </p:nvPr>
        </p:nvSpPr>
        <p:spPr/>
        <p:txBody>
          <a:bodyPr/>
          <a:lstStyle/>
          <a:p>
            <a:r>
              <a:rPr kumimoji="1" lang="ja-JP" altLang="en-US" dirty="0" smtClean="0"/>
              <a:t>要約統計</a:t>
            </a:r>
            <a:endParaRPr kumimoji="1" lang="ja-JP" altLang="en-US" dirty="0"/>
          </a:p>
        </p:txBody>
      </p:sp>
      <p:sp>
        <p:nvSpPr>
          <p:cNvPr id="4" name="正方形/長方形 3"/>
          <p:cNvSpPr/>
          <p:nvPr/>
        </p:nvSpPr>
        <p:spPr>
          <a:xfrm>
            <a:off x="830263" y="1689781"/>
            <a:ext cx="7859712" cy="443479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分散の計算</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var(x)</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822.9697</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sum((x-mean(x))^2)/(length(x)-1)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822.9697</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標準偏差</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(standard deviation)</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の計算</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sqrt(var(x))</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28.68745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sd(x)</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28.68745</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四分位範囲の計算</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a:solidFill>
                  <a:srgbClr val="0070C0"/>
                </a:solidFill>
                <a:latin typeface="EYInterstate Light" panose="02000506000000020004" pitchFamily="2" charset="0"/>
                <a:ea typeface="ＭＳ Ｐゴシック" panose="020B0600070205080204" pitchFamily="50" charset="-128"/>
              </a:rPr>
              <a:t>summary(x)</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 Min. 1st Qu.  Median    Mean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1.00   26.75   47.00   51.40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3rd Qu.    Max.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79.50  100.00 </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q</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uantile</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x,probs</a:t>
            </a:r>
            <a:r>
              <a:rPr kumimoji="1" lang="en-US" altLang="ja-JP" sz="1200" dirty="0">
                <a:solidFill>
                  <a:srgbClr val="0070C0"/>
                </a:solidFill>
                <a:latin typeface="EYInterstate Light" panose="02000506000000020004" pitchFamily="2" charset="0"/>
                <a:ea typeface="ＭＳ Ｐゴシック" panose="020B0600070205080204" pitchFamily="50" charset="-128"/>
              </a:rPr>
              <a:t>=c(0.25,0.75))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25%   75%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26.75 79.50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it-IT"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it-IT" altLang="ja-JP" sz="1200" dirty="0">
                <a:solidFill>
                  <a:srgbClr val="0070C0"/>
                </a:solidFill>
                <a:latin typeface="EYInterstate Light" panose="02000506000000020004" pitchFamily="2" charset="0"/>
                <a:ea typeface="ＭＳ Ｐゴシック" panose="020B0600070205080204" pitchFamily="50" charset="-128"/>
              </a:rPr>
              <a:t>quantile(x, probs=c(0.1, 0.25, 0.5, 0.75, 0.99))</a:t>
            </a:r>
          </a:p>
          <a:p>
            <a:r>
              <a:rPr kumimoji="1" lang="it-IT" altLang="ja-JP" sz="1200" dirty="0">
                <a:solidFill>
                  <a:schemeClr val="bg1"/>
                </a:solidFill>
                <a:latin typeface="EYInterstate Light" panose="02000506000000020004" pitchFamily="2" charset="0"/>
                <a:ea typeface="ＭＳ Ｐゴシック" panose="020B0600070205080204" pitchFamily="50" charset="-128"/>
              </a:rPr>
              <a:t>   10%    25%    50%    75%    99% </a:t>
            </a:r>
          </a:p>
          <a:p>
            <a:r>
              <a:rPr kumimoji="1" lang="it-IT" altLang="ja-JP" sz="1200" dirty="0">
                <a:solidFill>
                  <a:schemeClr val="bg1"/>
                </a:solidFill>
                <a:latin typeface="EYInterstate Light" panose="02000506000000020004" pitchFamily="2" charset="0"/>
                <a:ea typeface="ＭＳ Ｐゴシック" panose="020B0600070205080204" pitchFamily="50" charset="-128"/>
              </a:rPr>
              <a:t> 15.00  26.75  47.00  79.50 </a:t>
            </a:r>
            <a:r>
              <a:rPr kumimoji="1" lang="it-IT" altLang="ja-JP" sz="1200" dirty="0" smtClean="0">
                <a:solidFill>
                  <a:schemeClr val="bg1"/>
                </a:solidFill>
                <a:latin typeface="EYInterstate Light" panose="02000506000000020004" pitchFamily="2" charset="0"/>
                <a:ea typeface="ＭＳ Ｐゴシック" panose="020B0600070205080204" pitchFamily="50" charset="-128"/>
              </a:rPr>
              <a:t>100.00</a:t>
            </a:r>
            <a:endParaRPr kumimoji="1" lang="it-IT" altLang="ja-JP" sz="1200" dirty="0">
              <a:solidFill>
                <a:schemeClr val="bg1"/>
              </a:solidFill>
              <a:latin typeface="EYInterstate Light" panose="02000506000000020004" pitchFamily="2" charset="0"/>
              <a:ea typeface="ＭＳ Ｐゴシック" panose="020B0600070205080204" pitchFamily="50" charset="-128"/>
            </a:endParaRPr>
          </a:p>
          <a:p>
            <a:r>
              <a:rPr kumimoji="1" lang="it-IT" altLang="ja-JP" sz="1200" dirty="0">
                <a:solidFill>
                  <a:schemeClr val="bg1"/>
                </a:solidFill>
                <a:latin typeface="EYInterstate Light" panose="02000506000000020004" pitchFamily="2" charset="0"/>
                <a:ea typeface="ＭＳ Ｐゴシック" panose="020B0600070205080204" pitchFamily="50" charset="-128"/>
              </a:rPr>
              <a:t>&gt; </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1914704" y="1940256"/>
                <a:ext cx="1719573" cy="271036"/>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m:rPr>
                        <m:sty m:val="p"/>
                      </m:rPr>
                      <a:rPr kumimoji="1" lang="en-US" altLang="ja-JP" sz="1200" i="1" smtClean="0">
                        <a:solidFill>
                          <a:schemeClr val="bg1"/>
                        </a:solidFill>
                        <a:latin typeface="Cambria Math" panose="02040503050406030204" pitchFamily="18" charset="0"/>
                      </a:rPr>
                      <m:t>Var</m:t>
                    </m:r>
                    <m:d>
                      <m:dPr>
                        <m:begChr m:val="["/>
                        <m:endChr m:val="]"/>
                        <m:ctrlPr>
                          <a:rPr kumimoji="1" lang="en-US" altLang="ja-JP" sz="1200" i="1" smtClean="0">
                            <a:solidFill>
                              <a:schemeClr val="bg1"/>
                            </a:solidFill>
                            <a:latin typeface="Cambria Math" panose="02040503050406030204" pitchFamily="18" charset="0"/>
                          </a:rPr>
                        </m:ctrlPr>
                      </m:dPr>
                      <m:e>
                        <m:r>
                          <m:rPr>
                            <m:sty m:val="p"/>
                          </m:rPr>
                          <a:rPr kumimoji="1" lang="en-US" altLang="ja-JP" sz="1200" i="1" smtClean="0">
                            <a:solidFill>
                              <a:schemeClr val="bg1"/>
                            </a:solidFill>
                            <a:latin typeface="Cambria Math" panose="02040503050406030204" pitchFamily="18" charset="0"/>
                          </a:rPr>
                          <m:t>x</m:t>
                        </m:r>
                      </m:e>
                    </m:d>
                    <m:r>
                      <a:rPr kumimoji="1" lang="en-US" altLang="ja-JP" sz="1200" b="0" i="1" smtClean="0">
                        <a:solidFill>
                          <a:schemeClr val="bg1"/>
                        </a:solidFill>
                        <a:latin typeface="Cambria Math" panose="02040503050406030204" pitchFamily="18" charset="0"/>
                      </a:rPr>
                      <m:t>= </m:t>
                    </m:r>
                    <m:f>
                      <m:fPr>
                        <m:ctrlPr>
                          <a:rPr kumimoji="1" lang="en-US" altLang="ja-JP" sz="1200" b="0" i="1" smtClean="0">
                            <a:solidFill>
                              <a:schemeClr val="bg1"/>
                            </a:solidFill>
                            <a:latin typeface="Cambria Math" panose="02040503050406030204" pitchFamily="18" charset="0"/>
                          </a:rPr>
                        </m:ctrlPr>
                      </m:fPr>
                      <m:num>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𝑁</m:t>
                            </m:r>
                          </m:sup>
                          <m:e>
                            <m:sSup>
                              <m:sSupPr>
                                <m:ctrlPr>
                                  <a:rPr kumimoji="1" lang="en-US" altLang="ja-JP" sz="1200" b="0" i="1" smtClean="0">
                                    <a:solidFill>
                                      <a:schemeClr val="bg1"/>
                                    </a:solidFill>
                                    <a:latin typeface="Cambria Math" panose="02040503050406030204" pitchFamily="18" charset="0"/>
                                  </a:rPr>
                                </m:ctrlPr>
                              </m:sSupPr>
                              <m:e>
                                <m:sSub>
                                  <m:sSubPr>
                                    <m:ctrlPr>
                                      <a:rPr kumimoji="1" lang="en-US" altLang="ja-JP" sz="1200" i="1">
                                        <a:solidFill>
                                          <a:schemeClr val="bg1"/>
                                        </a:solidFill>
                                        <a:latin typeface="Cambria Math" panose="02040503050406030204" pitchFamily="18" charset="0"/>
                                      </a:rPr>
                                    </m:ctrlPr>
                                  </m:sSubPr>
                                  <m:e>
                                    <m:r>
                                      <a:rPr kumimoji="1" lang="en-US" altLang="ja-JP" sz="1200" i="1">
                                        <a:solidFill>
                                          <a:schemeClr val="bg1"/>
                                        </a:solidFill>
                                        <a:latin typeface="Cambria Math" panose="02040503050406030204" pitchFamily="18" charset="0"/>
                                      </a:rPr>
                                      <m:t>(</m:t>
                                    </m:r>
                                    <m:r>
                                      <a:rPr kumimoji="1" lang="en-US" altLang="ja-JP" sz="1200" i="1">
                                        <a:solidFill>
                                          <a:schemeClr val="bg1"/>
                                        </a:solidFill>
                                        <a:latin typeface="Cambria Math" panose="02040503050406030204" pitchFamily="18" charset="0"/>
                                      </a:rPr>
                                      <m:t>𝑥</m:t>
                                    </m:r>
                                  </m:e>
                                  <m:sub>
                                    <m:r>
                                      <a:rPr kumimoji="1" lang="en-US" altLang="ja-JP" sz="1200" i="1">
                                        <a:solidFill>
                                          <a:schemeClr val="bg1"/>
                                        </a:solidFill>
                                        <a:latin typeface="Cambria Math" panose="02040503050406030204" pitchFamily="18" charset="0"/>
                                      </a:rPr>
                                      <m:t>𝑖</m:t>
                                    </m:r>
                                  </m:sub>
                                </m:sSub>
                                <m:r>
                                  <a:rPr kumimoji="1" lang="en-US" altLang="ja-JP" sz="1200" i="1">
                                    <a:solidFill>
                                      <a:schemeClr val="bg1"/>
                                    </a:solidFill>
                                    <a:latin typeface="Cambria Math" panose="02040503050406030204" pitchFamily="18" charset="0"/>
                                  </a:rPr>
                                  <m:t>−</m:t>
                                </m:r>
                                <m:r>
                                  <a:rPr kumimoji="1" lang="en-US" altLang="ja-JP" sz="1200" i="1">
                                    <a:solidFill>
                                      <a:schemeClr val="bg1"/>
                                    </a:solidFill>
                                    <a:latin typeface="Cambria Math" panose="02040503050406030204" pitchFamily="18" charset="0"/>
                                  </a:rPr>
                                  <m:t>𝑥</m:t>
                                </m:r>
                                <m:r>
                                  <a:rPr kumimoji="1" lang="en-US" altLang="ja-JP" sz="1200" i="1">
                                    <a:solidFill>
                                      <a:schemeClr val="bg1"/>
                                    </a:solidFill>
                                    <a:latin typeface="Cambria Math" panose="02040503050406030204" pitchFamily="18" charset="0"/>
                                  </a:rPr>
                                  <m:t>)</m:t>
                                </m:r>
                              </m:e>
                              <m:sup>
                                <m:r>
                                  <a:rPr kumimoji="1" lang="en-US" altLang="ja-JP" sz="1200" b="0" i="1" smtClean="0">
                                    <a:solidFill>
                                      <a:schemeClr val="bg1"/>
                                    </a:solidFill>
                                    <a:latin typeface="Cambria Math" panose="02040503050406030204" pitchFamily="18" charset="0"/>
                                  </a:rPr>
                                  <m:t>2</m:t>
                                </m:r>
                              </m:sup>
                            </m:sSup>
                          </m:e>
                        </m:nary>
                      </m:num>
                      <m:den>
                        <m:r>
                          <a:rPr kumimoji="1" lang="en-US" altLang="ja-JP" sz="1200" b="0" i="1" smtClean="0">
                            <a:solidFill>
                              <a:schemeClr val="bg1"/>
                            </a:solidFill>
                            <a:latin typeface="Cambria Math" panose="02040503050406030204" pitchFamily="18" charset="0"/>
                          </a:rPr>
                          <m:t>𝑁</m:t>
                        </m:r>
                        <m:r>
                          <a:rPr kumimoji="1" lang="en-US" altLang="ja-JP" sz="1200" b="0" i="1" smtClean="0">
                            <a:solidFill>
                              <a:schemeClr val="bg1"/>
                            </a:solidFill>
                            <a:latin typeface="Cambria Math" panose="02040503050406030204" pitchFamily="18" charset="0"/>
                          </a:rPr>
                          <m:t>−1</m:t>
                        </m:r>
                      </m:den>
                    </m:f>
                    <m:r>
                      <a:rPr kumimoji="1" lang="ja-JP" altLang="en-US" sz="1200" i="1">
                        <a:solidFill>
                          <a:schemeClr val="bg1"/>
                        </a:solidFill>
                        <a:latin typeface="Cambria Math" panose="02040503050406030204" pitchFamily="18" charset="0"/>
                      </a:rPr>
                      <m:t> </m:t>
                    </m:r>
                  </m:oMath>
                </a14:m>
                <a:endParaRPr kumimoji="1" lang="ja-JP" altLang="en-US" sz="1200" dirty="0" err="1" smtClean="0">
                  <a:solidFill>
                    <a:schemeClr val="bg1"/>
                  </a:solidFill>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914704" y="1940256"/>
                <a:ext cx="1719573" cy="271036"/>
              </a:xfrm>
              <a:prstGeom prst="rect">
                <a:avLst/>
              </a:prstGeom>
              <a:blipFill rotWithShape="0">
                <a:blip r:embed="rId2"/>
                <a:stretch>
                  <a:fillRect l="-3546" t="-88889" b="-7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02893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15.2 </a:t>
            </a:r>
            <a:r>
              <a:rPr kumimoji="1" lang="ja-JP" altLang="en-US" dirty="0" smtClean="0"/>
              <a:t>記述統計</a:t>
            </a:r>
            <a:r>
              <a:rPr kumimoji="1" lang="en-US" altLang="ja-JP" dirty="0" smtClean="0"/>
              <a:t/>
            </a:r>
            <a:br>
              <a:rPr kumimoji="1" lang="en-US" altLang="ja-JP" dirty="0" smtClean="0"/>
            </a:br>
            <a:r>
              <a:rPr lang="ja-JP" altLang="en-US" sz="2000" dirty="0" smtClean="0"/>
              <a:t>相関と共分散</a:t>
            </a:r>
            <a:endParaRPr kumimoji="1" lang="ja-JP" altLang="en-US" sz="2000" dirty="0"/>
          </a:p>
        </p:txBody>
      </p:sp>
      <p:sp>
        <p:nvSpPr>
          <p:cNvPr id="3" name="コンテンツ プレースホルダー 2"/>
          <p:cNvSpPr>
            <a:spLocks noGrp="1"/>
          </p:cNvSpPr>
          <p:nvPr>
            <p:ph idx="1"/>
          </p:nvPr>
        </p:nvSpPr>
        <p:spPr/>
        <p:txBody>
          <a:bodyPr/>
          <a:lstStyle/>
          <a:p>
            <a:r>
              <a:rPr kumimoji="1" lang="ja-JP" altLang="en-US" dirty="0" smtClean="0"/>
              <a:t>相関と共分散の算出</a:t>
            </a:r>
            <a:endParaRPr kumimoji="1" lang="ja-JP" altLang="en-US" dirty="0"/>
          </a:p>
        </p:txBody>
      </p:sp>
      <p:sp>
        <p:nvSpPr>
          <p:cNvPr id="4" name="正方形/長方形 3"/>
          <p:cNvSpPr/>
          <p:nvPr/>
        </p:nvSpPr>
        <p:spPr>
          <a:xfrm>
            <a:off x="830263" y="1689781"/>
            <a:ext cx="7859712" cy="443479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correlation and covariance </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require(ggplot2)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head(economics</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cor(economics$pce, economics$psavert)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0.837069</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correlation calculation by component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xPart &lt;- economics$pce - mean(economics$pce)</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yPart &lt;- economics$psavert - mean(economics$psavert)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nMinusOne &lt;- (nrow(economics)-1)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xSD &lt;- sd(economics$pce)</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ySD &lt;- sd(economics$psavert</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cor (economics[,c(2,4:6</a:t>
            </a:r>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複数の列を</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度に比較 </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cor</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関数を</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matrix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で扱う</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(Long</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型のみ</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                pce    psavert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pce       1.0000000 -0.8370690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psavert  -0.8370690  1.0000000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uempmed   0.7273492 -0.3874159</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unemploy  0.6139997 -0.3540073</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uempmed   unemploy</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pce       0.7273492  0.6139997</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psavert  -0.3874159 -0.3540073</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uempmed   1.0000000  0.8694063</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unemploy  0.8694063  1.0000000</a:t>
            </a:r>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3947601" y="2214971"/>
                <a:ext cx="1916679" cy="295337"/>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a:rPr kumimoji="1" lang="en-US" altLang="ja-JP" sz="1200" i="1" smtClean="0">
                        <a:solidFill>
                          <a:schemeClr val="bg1"/>
                        </a:solidFill>
                        <a:latin typeface="Cambria Math" panose="02040503050406030204" pitchFamily="18" charset="0"/>
                      </a:rPr>
                      <m:t>𝑟</m:t>
                    </m:r>
                    <m:d>
                      <m:dPr>
                        <m:ctrlPr>
                          <a:rPr kumimoji="1" lang="en-US" altLang="ja-JP" sz="1200" b="0" i="1" smtClean="0">
                            <a:solidFill>
                              <a:schemeClr val="bg1"/>
                            </a:solidFill>
                            <a:latin typeface="Cambria Math" panose="02040503050406030204" pitchFamily="18" charset="0"/>
                          </a:rPr>
                        </m:ctrlPr>
                      </m:dPr>
                      <m:e>
                        <m:r>
                          <a:rPr kumimoji="1" lang="en-US" altLang="ja-JP" sz="1200" b="0" i="1" smtClean="0">
                            <a:solidFill>
                              <a:schemeClr val="bg1"/>
                            </a:solidFill>
                            <a:latin typeface="Cambria Math" panose="02040503050406030204" pitchFamily="18" charset="0"/>
                          </a:rPr>
                          <m:t>𝑥𝑦</m:t>
                        </m:r>
                      </m:e>
                    </m:d>
                    <m:r>
                      <a:rPr kumimoji="1" lang="en-US" altLang="ja-JP" sz="1200" b="0" i="1" smtClean="0">
                        <a:solidFill>
                          <a:schemeClr val="bg1"/>
                        </a:solidFill>
                        <a:latin typeface="Cambria Math" panose="02040503050406030204" pitchFamily="18" charset="0"/>
                      </a:rPr>
                      <m:t>= </m:t>
                    </m:r>
                    <m:f>
                      <m:fPr>
                        <m:ctrlPr>
                          <a:rPr kumimoji="1" lang="en-US" altLang="ja-JP" sz="1200" b="0" i="1" smtClean="0">
                            <a:solidFill>
                              <a:schemeClr val="bg1"/>
                            </a:solidFill>
                            <a:latin typeface="Cambria Math" panose="02040503050406030204" pitchFamily="18" charset="0"/>
                          </a:rPr>
                        </m:ctrlPr>
                      </m:fPr>
                      <m:num>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𝑛</m:t>
                            </m:r>
                          </m:sup>
                          <m:e>
                            <m:r>
                              <a:rPr kumimoji="1" lang="en-US" altLang="ja-JP" sz="1200" b="0" i="1" smtClean="0">
                                <a:solidFill>
                                  <a:schemeClr val="bg1"/>
                                </a:solidFill>
                                <a:latin typeface="Cambria Math" panose="02040503050406030204" pitchFamily="18" charset="0"/>
                              </a:rPr>
                              <m:t>(</m:t>
                            </m:r>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𝑥</m:t>
                                </m:r>
                              </m:e>
                              <m:sub>
                                <m:r>
                                  <a:rPr kumimoji="1" lang="en-US" altLang="ja-JP" sz="1200" b="0" i="1" smtClean="0">
                                    <a:solidFill>
                                      <a:schemeClr val="bg1"/>
                                    </a:solidFill>
                                    <a:latin typeface="Cambria Math" panose="02040503050406030204" pitchFamily="18" charset="0"/>
                                  </a:rPr>
                                  <m:t>𝑖</m:t>
                                </m:r>
                              </m:sub>
                            </m:sSub>
                            <m:r>
                              <a:rPr kumimoji="1" lang="en-US" altLang="ja-JP" sz="1200" b="0" i="1" smtClean="0">
                                <a:solidFill>
                                  <a:schemeClr val="bg1"/>
                                </a:solidFill>
                                <a:latin typeface="Cambria Math" panose="02040503050406030204" pitchFamily="18" charset="0"/>
                              </a:rPr>
                              <m:t>−</m:t>
                            </m:r>
                            <m:r>
                              <a:rPr kumimoji="1" lang="en-US" altLang="ja-JP" sz="1200" b="0" i="1" smtClean="0">
                                <a:solidFill>
                                  <a:schemeClr val="bg1"/>
                                </a:solidFill>
                                <a:latin typeface="Cambria Math" panose="02040503050406030204" pitchFamily="18" charset="0"/>
                              </a:rPr>
                              <m:t>𝑥</m:t>
                            </m:r>
                            <m:r>
                              <a:rPr kumimoji="1" lang="en-US" altLang="ja-JP" sz="1200" b="0" i="1" smtClean="0">
                                <a:solidFill>
                                  <a:schemeClr val="bg1"/>
                                </a:solidFill>
                                <a:latin typeface="Cambria Math" panose="02040503050406030204" pitchFamily="18" charset="0"/>
                              </a:rPr>
                              <m:t>)(</m:t>
                            </m:r>
                            <m:sSub>
                              <m:sSubPr>
                                <m:ctrlPr>
                                  <a:rPr kumimoji="1" lang="en-US" altLang="ja-JP" sz="1200" i="1">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𝑦</m:t>
                                </m:r>
                              </m:e>
                              <m:sub>
                                <m:r>
                                  <a:rPr kumimoji="1" lang="en-US" altLang="ja-JP" sz="1200" b="0" i="1" smtClean="0">
                                    <a:solidFill>
                                      <a:schemeClr val="bg1"/>
                                    </a:solidFill>
                                    <a:latin typeface="Cambria Math" panose="02040503050406030204" pitchFamily="18" charset="0"/>
                                  </a:rPr>
                                  <m:t>𝑖</m:t>
                                </m:r>
                              </m:sub>
                            </m:sSub>
                            <m:r>
                              <a:rPr kumimoji="1" lang="en-US" altLang="ja-JP" sz="1200" b="0" i="1" smtClean="0">
                                <a:solidFill>
                                  <a:schemeClr val="bg1"/>
                                </a:solidFill>
                                <a:latin typeface="Cambria Math" panose="02040503050406030204" pitchFamily="18" charset="0"/>
                              </a:rPr>
                              <m:t>−</m:t>
                            </m:r>
                            <m:r>
                              <a:rPr kumimoji="1" lang="en-US" altLang="ja-JP" sz="1200" b="0" i="1" smtClean="0">
                                <a:solidFill>
                                  <a:schemeClr val="bg1"/>
                                </a:solidFill>
                                <a:latin typeface="Cambria Math" panose="02040503050406030204" pitchFamily="18" charset="0"/>
                              </a:rPr>
                              <m:t>𝑦</m:t>
                            </m:r>
                            <m:r>
                              <a:rPr kumimoji="1" lang="en-US" altLang="ja-JP" sz="1200" b="0" i="1" smtClean="0">
                                <a:solidFill>
                                  <a:schemeClr val="bg1"/>
                                </a:solidFill>
                                <a:latin typeface="Cambria Math" panose="02040503050406030204" pitchFamily="18" charset="0"/>
                              </a:rPr>
                              <m:t>)</m:t>
                            </m:r>
                          </m:e>
                        </m:nary>
                      </m:num>
                      <m:den>
                        <m:d>
                          <m:dPr>
                            <m:ctrlPr>
                              <a:rPr kumimoji="1" lang="en-US" altLang="ja-JP" sz="1200" b="0" i="1" smtClean="0">
                                <a:solidFill>
                                  <a:schemeClr val="bg1"/>
                                </a:solidFill>
                                <a:latin typeface="Cambria Math" panose="02040503050406030204" pitchFamily="18" charset="0"/>
                              </a:rPr>
                            </m:ctrlPr>
                          </m:dPr>
                          <m:e>
                            <m:r>
                              <a:rPr kumimoji="1" lang="en-US" altLang="ja-JP" sz="1200" b="0" i="1" smtClean="0">
                                <a:solidFill>
                                  <a:schemeClr val="bg1"/>
                                </a:solidFill>
                                <a:latin typeface="Cambria Math" panose="02040503050406030204" pitchFamily="18" charset="0"/>
                              </a:rPr>
                              <m:t>𝑛</m:t>
                            </m:r>
                            <m:r>
                              <a:rPr kumimoji="1" lang="en-US" altLang="ja-JP" sz="1200" b="0" i="1" smtClean="0">
                                <a:solidFill>
                                  <a:schemeClr val="bg1"/>
                                </a:solidFill>
                                <a:latin typeface="Cambria Math" panose="02040503050406030204" pitchFamily="18" charset="0"/>
                              </a:rPr>
                              <m:t>−1</m:t>
                            </m:r>
                          </m:e>
                        </m:d>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𝑆</m:t>
                            </m:r>
                          </m:e>
                          <m:sub>
                            <m:r>
                              <a:rPr kumimoji="1" lang="en-US" altLang="ja-JP" sz="1200" b="0" i="1" smtClean="0">
                                <a:solidFill>
                                  <a:schemeClr val="bg1"/>
                                </a:solidFill>
                                <a:latin typeface="Cambria Math" panose="02040503050406030204" pitchFamily="18" charset="0"/>
                              </a:rPr>
                              <m:t>𝑥</m:t>
                            </m:r>
                          </m:sub>
                        </m:sSub>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𝑆</m:t>
                            </m:r>
                          </m:e>
                          <m:sub>
                            <m:r>
                              <a:rPr kumimoji="1" lang="en-US" altLang="ja-JP" sz="1200" b="0" i="1" smtClean="0">
                                <a:solidFill>
                                  <a:schemeClr val="bg1"/>
                                </a:solidFill>
                                <a:latin typeface="Cambria Math" panose="02040503050406030204" pitchFamily="18" charset="0"/>
                              </a:rPr>
                              <m:t>𝑦</m:t>
                            </m:r>
                          </m:sub>
                        </m:sSub>
                      </m:den>
                    </m:f>
                  </m:oMath>
                </a14:m>
                <a:endParaRPr kumimoji="1" lang="ja-JP" altLang="en-US" sz="1200" dirty="0" err="1" smtClean="0">
                  <a:solidFill>
                    <a:schemeClr val="bg1"/>
                  </a:solidFill>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947601" y="2214971"/>
                <a:ext cx="1916679" cy="295337"/>
              </a:xfrm>
              <a:prstGeom prst="rect">
                <a:avLst/>
              </a:prstGeom>
              <a:blipFill rotWithShape="0">
                <a:blip r:embed="rId2"/>
                <a:stretch>
                  <a:fillRect l="-3503" t="-87755" r="-1911" b="-571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36940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記述統計</a:t>
            </a:r>
            <a:r>
              <a:rPr lang="en-US" altLang="ja-JP" dirty="0"/>
              <a:t/>
            </a:r>
            <a:br>
              <a:rPr lang="en-US" altLang="ja-JP" dirty="0"/>
            </a:br>
            <a:r>
              <a:rPr lang="ja-JP" altLang="en-US" sz="2000" dirty="0"/>
              <a:t>相関と共分散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相関と共分散の図示</a:t>
            </a:r>
            <a:endParaRPr kumimoji="1" lang="en-US" altLang="ja-JP" dirty="0" smtClean="0"/>
          </a:p>
          <a:p>
            <a:endParaRPr kumimoji="1" lang="ja-JP" altLang="en-US" dirty="0"/>
          </a:p>
        </p:txBody>
      </p:sp>
      <p:sp>
        <p:nvSpPr>
          <p:cNvPr id="4" name="正方形/長方形 3"/>
          <p:cNvSpPr/>
          <p:nvPr/>
        </p:nvSpPr>
        <p:spPr>
          <a:xfrm>
            <a:off x="830263" y="1689781"/>
            <a:ext cx="7859712" cy="443479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ggpairs</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reshape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パッケージをロードするが、</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reshape2</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とのネームスペース（</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namespace,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名前空間）と問題を起こすので、パッケージをロードしない「：：」オペレーターを活用する</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b="1" dirty="0" smtClean="0">
                <a:solidFill>
                  <a:srgbClr val="00B050"/>
                </a:solidFill>
                <a:latin typeface="EYInterstate Light" panose="02000506000000020004" pitchFamily="2" charset="0"/>
                <a:ea typeface="ＭＳ Ｐゴシック" panose="020B0600070205080204" pitchFamily="50" charset="-128"/>
              </a:rPr>
              <a:t>## economic</a:t>
            </a:r>
            <a:r>
              <a:rPr kumimoji="1" lang="ja-JP" altLang="en-US" sz="1200" b="1" dirty="0" smtClean="0">
                <a:solidFill>
                  <a:srgbClr val="00B050"/>
                </a:solidFill>
                <a:latin typeface="EYInterstate Light" panose="02000506000000020004" pitchFamily="2" charset="0"/>
                <a:ea typeface="ＭＳ Ｐゴシック" panose="020B0600070205080204" pitchFamily="50" charset="-128"/>
              </a:rPr>
              <a:t>データセットのペアプロットで、それぞれの変数の関係を散布図で図示、相関係数を数値で表示</a:t>
            </a:r>
            <a:endParaRPr kumimoji="1" lang="en-US" altLang="ja-JP" sz="1200" b="1"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GGally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ggpairs</a:t>
            </a:r>
            <a:r>
              <a:rPr kumimoji="1" lang="en-US" altLang="ja-JP" sz="1200" dirty="0">
                <a:solidFill>
                  <a:schemeClr val="bg1"/>
                </a:solidFill>
                <a:latin typeface="EYInterstate Light" panose="02000506000000020004" pitchFamily="2" charset="0"/>
                <a:ea typeface="ＭＳ Ｐゴシック" panose="020B0600070205080204" pitchFamily="50" charset="-128"/>
              </a:rPr>
              <a:t>(economics, economics[,c(2,4:6)],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parm</a:t>
            </a:r>
            <a:r>
              <a:rPr kumimoji="1" lang="en-US" altLang="ja-JP" sz="1200" dirty="0">
                <a:solidFill>
                  <a:schemeClr val="bg1"/>
                </a:solidFill>
                <a:latin typeface="EYInterstate Light" panose="02000506000000020004" pitchFamily="2" charset="0"/>
                <a:ea typeface="ＭＳ Ｐゴシック" panose="020B0600070205080204" pitchFamily="50" charset="-128"/>
              </a:rPr>
              <a:t>=list(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labelSize</a:t>
            </a:r>
            <a:r>
              <a:rPr kumimoji="1" lang="en-US" altLang="ja-JP" sz="1200" dirty="0">
                <a:solidFill>
                  <a:schemeClr val="bg1"/>
                </a:solidFill>
                <a:latin typeface="EYInterstate Light" panose="02000506000000020004" pitchFamily="2" charset="0"/>
                <a:ea typeface="ＭＳ Ｐゴシック" panose="020B0600070205080204" pitchFamily="50" charset="-128"/>
              </a:rPr>
              <a:t>=8</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各ペインは、異なる</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x</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軸と</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y</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軸を持っている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ことを除いて、小さなマルチプルプロットに</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a:solidFill>
                  <a:schemeClr val="bg1"/>
                </a:solidFill>
                <a:latin typeface="EYInterstate Light" panose="02000506000000020004" pitchFamily="2" charset="0"/>
                <a:ea typeface="ＭＳ Ｐゴシック" panose="020B0600070205080204" pitchFamily="50" charset="-128"/>
              </a:rPr>
              <a:t>似</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ている。元のデータを示しているのみで、</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実際に相関は示していない。</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3562991" y="2724575"/>
            <a:ext cx="5123809" cy="3400000"/>
          </a:xfrm>
          <a:prstGeom prst="rect">
            <a:avLst/>
          </a:prstGeom>
        </p:spPr>
      </p:pic>
    </p:spTree>
    <p:extLst>
      <p:ext uri="{BB962C8B-B14F-4D97-AF65-F5344CB8AC3E}">
        <p14:creationId xmlns:p14="http://schemas.microsoft.com/office/powerpoint/2010/main" val="3222659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記述統計</a:t>
            </a:r>
            <a:r>
              <a:rPr lang="en-US" altLang="ja-JP" dirty="0"/>
              <a:t/>
            </a:r>
            <a:br>
              <a:rPr lang="en-US" altLang="ja-JP" dirty="0"/>
            </a:br>
            <a:r>
              <a:rPr lang="ja-JP" altLang="en-US" sz="2000" dirty="0"/>
              <a:t>相関と共分散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相関関係のヒートマップ</a:t>
            </a:r>
            <a:endParaRPr kumimoji="1" lang="ja-JP" altLang="en-US" dirty="0"/>
          </a:p>
        </p:txBody>
      </p:sp>
      <p:sp>
        <p:nvSpPr>
          <p:cNvPr id="4" name="正方形/長方形 3"/>
          <p:cNvSpPr/>
          <p:nvPr/>
        </p:nvSpPr>
        <p:spPr>
          <a:xfrm>
            <a:off x="830263" y="1793299"/>
            <a:ext cx="7859712" cy="43312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相関係数のヒートマップの作成</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reshape2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require(scales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作図機能</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相関マトリックスを作成</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econCor</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cor</a:t>
            </a:r>
            <a:r>
              <a:rPr kumimoji="1" lang="en-US" altLang="ja-JP" sz="1200" dirty="0">
                <a:solidFill>
                  <a:schemeClr val="bg1"/>
                </a:solidFill>
                <a:latin typeface="EYInterstate Light" panose="02000506000000020004" pitchFamily="2" charset="0"/>
                <a:ea typeface="ＭＳ Ｐゴシック" panose="020B0600070205080204" pitchFamily="50" charset="-128"/>
              </a:rPr>
              <a:t>(economics[,c(2,4:6</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ロングフォーマットへ加工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(dataset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のデータ配置の転換</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econMelt</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melt(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econCor</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varnames</a:t>
            </a:r>
            <a:r>
              <a:rPr kumimoji="1" lang="en-US" altLang="ja-JP" sz="1200" dirty="0">
                <a:solidFill>
                  <a:schemeClr val="bg1"/>
                </a:solidFill>
                <a:latin typeface="EYInterstate Light" panose="02000506000000020004" pitchFamily="2" charset="0"/>
                <a:ea typeface="ＭＳ Ｐゴシック" panose="020B0600070205080204" pitchFamily="50" charset="-128"/>
              </a:rPr>
              <a:t> = c("</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value.name = "Correlation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相関係数順にソート</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econMelt</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econMelt</a:t>
            </a:r>
            <a:r>
              <a:rPr kumimoji="1" lang="en-US" altLang="ja-JP" sz="1200" dirty="0">
                <a:solidFill>
                  <a:schemeClr val="bg1"/>
                </a:solidFill>
                <a:latin typeface="EYInterstate Light" panose="02000506000000020004" pitchFamily="2" charset="0"/>
                <a:ea typeface="ＭＳ Ｐゴシック" panose="020B0600070205080204" pitchFamily="50" charset="-128"/>
              </a:rPr>
              <a:t>[order(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econMelt$Correlation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加工したデータを表示</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ggplot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で作図、</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x,y</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x</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軸</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y</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軸へ設定</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econMelt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(x=x, y=y)) + </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創刊係数に基づいた色でタイルを塗りつぶす</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geom_tile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(fill </a:t>
            </a:r>
            <a:r>
              <a:rPr kumimoji="1" lang="en-US" altLang="ja-JP" sz="1200" dirty="0">
                <a:solidFill>
                  <a:schemeClr val="bg1"/>
                </a:solidFill>
                <a:latin typeface="EYInterstate Light" panose="02000506000000020004" pitchFamily="2" charset="0"/>
                <a:ea typeface="ＭＳ Ｐゴシック" panose="020B0600070205080204" pitchFamily="50" charset="-128"/>
              </a:rPr>
              <a:t>=Correlation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赤</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相関係数が低い、白</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相関係数</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0</a:t>
            </a:r>
            <a:r>
              <a:rPr kumimoji="1" lang="ja-JP" altLang="en-US" sz="1200" dirty="0" err="1"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青</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相関係数高いで塗り分ける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Ticker</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のない</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10</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インチの高さのカラーバーでガイドを表示</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-1</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から</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1</a:t>
            </a:r>
            <a:r>
              <a:rPr kumimoji="1" lang="ja-JP" altLang="en-US" sz="1200" dirty="0" err="1" smtClean="0">
                <a:solidFill>
                  <a:srgbClr val="2C973E"/>
                </a:solidFill>
                <a:latin typeface="EYInterstate Light" panose="02000506000000020004" pitchFamily="2" charset="0"/>
                <a:ea typeface="ＭＳ Ｐゴシック" panose="020B0600070205080204" pitchFamily="50" charset="-128"/>
              </a:rPr>
              <a:t>までの</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間で色をつくる</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scale_fill_gradient2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(low=muted</a:t>
            </a:r>
            <a:r>
              <a:rPr kumimoji="1" lang="en-US" altLang="ja-JP" sz="1200" dirty="0">
                <a:solidFill>
                  <a:schemeClr val="bg1"/>
                </a:solidFill>
                <a:latin typeface="EYInterstate Light" panose="02000506000000020004" pitchFamily="2" charset="0"/>
                <a:ea typeface="ＭＳ Ｐゴシック" panose="020B0600070205080204" pitchFamily="50" charset="-128"/>
              </a:rPr>
              <a:t>("red"),mid="white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high </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steelblue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guide=</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guide_colorbar</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(ticks=FALSE</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barheight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=10</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limits=c</a:t>
            </a:r>
            <a:r>
              <a:rPr kumimoji="1" lang="en-US" altLang="ja-JP" sz="1200" dirty="0">
                <a:solidFill>
                  <a:schemeClr val="bg1"/>
                </a:solidFill>
                <a:latin typeface="EYInterstate Light" panose="02000506000000020004" pitchFamily="2" charset="0"/>
                <a:ea typeface="ＭＳ Ｐゴシック" panose="020B0600070205080204" pitchFamily="50" charset="-128"/>
              </a:rPr>
              <a:t>(-1,1))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theme_minimal</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a:t>
            </a:r>
            <a:r>
              <a:rPr kumimoji="1" lang="ja-JP" altLang="en-US" sz="1200" dirty="0">
                <a:solidFill>
                  <a:srgbClr val="2C973E"/>
                </a:solidFill>
                <a:latin typeface="EYInterstate Light" panose="02000506000000020004" pitchFamily="2" charset="0"/>
                <a:ea typeface="ＭＳ Ｐゴシック" panose="020B0600070205080204" pitchFamily="50" charset="-128"/>
              </a:rPr>
              <a:t>最小限のテーマを表示</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labs(x=NULL, y=NULL</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#x</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軸</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,y</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軸のラベルは空白</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2"/>
          <a:stretch>
            <a:fillRect/>
          </a:stretch>
        </p:blipFill>
        <p:spPr>
          <a:xfrm>
            <a:off x="4968815" y="2195430"/>
            <a:ext cx="3717985" cy="2467139"/>
          </a:xfrm>
          <a:prstGeom prst="rect">
            <a:avLst/>
          </a:prstGeom>
        </p:spPr>
      </p:pic>
    </p:spTree>
    <p:extLst>
      <p:ext uri="{BB962C8B-B14F-4D97-AF65-F5344CB8AC3E}">
        <p14:creationId xmlns:p14="http://schemas.microsoft.com/office/powerpoint/2010/main" val="2956156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記述統計</a:t>
            </a:r>
            <a:r>
              <a:rPr lang="en-US" altLang="ja-JP" dirty="0"/>
              <a:t/>
            </a:r>
            <a:br>
              <a:rPr lang="en-US" altLang="ja-JP" dirty="0"/>
            </a:br>
            <a:r>
              <a:rPr lang="ja-JP" altLang="en-US" sz="2000" dirty="0"/>
              <a:t>相関と共分散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欠損値の取扱い</a:t>
            </a:r>
            <a:endParaRPr kumimoji="1" lang="en-US" altLang="ja-JP" dirty="0" smtClean="0"/>
          </a:p>
          <a:p>
            <a:endParaRPr kumimoji="1" lang="ja-JP" altLang="en-US" dirty="0"/>
          </a:p>
        </p:txBody>
      </p:sp>
      <p:sp>
        <p:nvSpPr>
          <p:cNvPr id="4" name="正方形/長方形 3"/>
          <p:cNvSpPr/>
          <p:nvPr/>
        </p:nvSpPr>
        <p:spPr>
          <a:xfrm>
            <a:off x="830263" y="1793299"/>
            <a:ext cx="7859712" cy="43312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欠損値は、</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cor</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の計算の際に問題となるが、複数の列の処理の場合、</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na.rm=TRUE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の代わりに</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all.obs</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complete.obs</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pairwise.complete.obs</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“everything”</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または</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na.or.complete</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を使用する。</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&lt;- c(9,9,NA,3,NA,5,8,1,10,4)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&lt;- c(2,NA,1,6,6,4,1,1,6,7)</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&lt;- c(8,4,3,9,10,NA,3,NA,9,9)</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q &lt;- c(10,10,7,8,4,2,8,5,5,2)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 &lt;- c(1,9,7,6,5,6,2,7,9,10)</a:t>
            </a:r>
          </a:p>
          <a:p>
            <a:r>
              <a:rPr kumimoji="1" lang="pt-BR" altLang="ja-JP" sz="1200" dirty="0">
                <a:solidFill>
                  <a:srgbClr val="00B050"/>
                </a:solidFill>
                <a:latin typeface="EYInterstate Light" panose="02000506000000020004" pitchFamily="2" charset="0"/>
                <a:ea typeface="ＭＳ Ｐゴシック" panose="020B0600070205080204" pitchFamily="50" charset="-128"/>
              </a:rPr>
              <a:t>#combine by cbind</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theMat &lt;- cbind(m,n,p,q,r</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#everything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で対処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対象列に</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つでも</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がある場合、</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を返す</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rgbClr val="0070C0"/>
                </a:solidFill>
                <a:latin typeface="EYInterstate Light" panose="02000506000000020004" pitchFamily="2" charset="0"/>
                <a:ea typeface="ＭＳ Ｐゴシック" panose="020B0600070205080204" pitchFamily="50" charset="-128"/>
              </a:rPr>
              <a:t>cor(theMat, use="everything")</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m  n  p          q          r</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1 NA NA         NA         NA</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NA  1 NA         NA         NA</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NA NA  1         NA         NA</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q NA NA NA  1.0000000 -0.4242958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 NA NA NA -0.4242958  1.0000000</a:t>
            </a:r>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509178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記述統計</a:t>
            </a:r>
            <a:r>
              <a:rPr lang="en-US" altLang="ja-JP" dirty="0"/>
              <a:t/>
            </a:r>
            <a:br>
              <a:rPr lang="en-US" altLang="ja-JP" dirty="0"/>
            </a:br>
            <a:r>
              <a:rPr lang="ja-JP" altLang="en-US" sz="2000" dirty="0"/>
              <a:t>相関と共分散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欠損値の取扱い</a:t>
            </a:r>
            <a:endParaRPr kumimoji="1" lang="en-US" altLang="ja-JP" dirty="0" smtClean="0"/>
          </a:p>
          <a:p>
            <a:endParaRPr kumimoji="1" lang="en-US" altLang="ja-JP" dirty="0" smtClean="0"/>
          </a:p>
          <a:p>
            <a:endParaRPr kumimoji="1" lang="ja-JP" altLang="en-US" dirty="0"/>
          </a:p>
        </p:txBody>
      </p:sp>
      <p:sp>
        <p:nvSpPr>
          <p:cNvPr id="4" name="正方形/長方形 3"/>
          <p:cNvSpPr/>
          <p:nvPr/>
        </p:nvSpPr>
        <p:spPr>
          <a:xfrm>
            <a:off x="830263" y="1793299"/>
            <a:ext cx="7859712" cy="43312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70C0"/>
                </a:solidFill>
                <a:latin typeface="EYInterstate Light" panose="02000506000000020004" pitchFamily="2" charset="0"/>
                <a:ea typeface="ＭＳ Ｐゴシック" panose="020B0600070205080204" pitchFamily="50" charset="-128"/>
              </a:rPr>
              <a:t>&gt; cor(theMat, use</a:t>
            </a:r>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=“complete.obs”) </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　</a:t>
            </a:r>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が入っていない</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entry (row)</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のみを保持</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           m          n          p          q          r</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1.0000000 -0.5228840 -0.2893527  0.2974398 -0.3459470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-0.5228840  1.0000000  0.8090195 -0.7448453  0.9350718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-0.2893527  0.8090195  1.0000000 -0.3613720  0.6221470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q  0.2974398 -0.7448453 -0.3613720  1.0000000 -0.9059384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 -0.3459470  0.9350718  0.6221470 -0.9059384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1.0000000</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cor(theMat, use="na.or.complete")</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m          n          p          q          r</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1.0000000 -0.5228840 -0.2893527  0.2974398 -0.3459470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-0.5228840  1.0000000  0.8090195 -0.7448453  0.9350718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-0.2893527  0.8090195  1.0000000 -0.3613720  0.6221470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q  0.2974398 -0.7448453 -0.3613720  1.0000000 -0.9059384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 -0.3459470  0.9350718  0.6221470 -0.9059384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1.0000000</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cor(theMat[c(1,4,7,9,10</a:t>
            </a:r>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を含まない完全な行だけで相関係数を計算</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endParaRPr kumimoji="1" lang="pt-BR" altLang="ja-JP" sz="1200" dirty="0">
              <a:solidFill>
                <a:srgbClr val="0070C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           m          n          p          q          r</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1.0000000 -0.5228840 -0.2893527  0.2974398 -0.3459470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-0.5228840  1.0000000  0.8090195 -0.7448453  0.9350718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-0.2893527  0.8090195  1.0000000 -0.3613720  0.6221470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q  0.2974398 -0.7448453 -0.3613720  1.0000000 -0.9059384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 -0.3459470  0.9350718  0.6221470 -0.9059384  1.0000000</a:t>
            </a:r>
          </a:p>
        </p:txBody>
      </p:sp>
    </p:spTree>
    <p:extLst>
      <p:ext uri="{BB962C8B-B14F-4D97-AF65-F5344CB8AC3E}">
        <p14:creationId xmlns:p14="http://schemas.microsoft.com/office/powerpoint/2010/main" val="4652553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記述統計</a:t>
            </a:r>
            <a:r>
              <a:rPr lang="en-US" altLang="ja-JP" dirty="0"/>
              <a:t/>
            </a:r>
            <a:br>
              <a:rPr lang="en-US" altLang="ja-JP" dirty="0"/>
            </a:br>
            <a:r>
              <a:rPr lang="ja-JP" altLang="en-US" sz="2000" dirty="0"/>
              <a:t>相関と共分散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欠損値の取扱い</a:t>
            </a:r>
            <a:endParaRPr kumimoji="1" lang="en-US" altLang="ja-JP" dirty="0" smtClean="0"/>
          </a:p>
          <a:p>
            <a:endParaRPr kumimoji="1" lang="en-US" altLang="ja-JP" dirty="0" smtClean="0"/>
          </a:p>
          <a:p>
            <a:endParaRPr kumimoji="1" lang="ja-JP" altLang="en-US" dirty="0"/>
          </a:p>
        </p:txBody>
      </p:sp>
      <p:sp>
        <p:nvSpPr>
          <p:cNvPr id="4" name="正方形/長方形 3"/>
          <p:cNvSpPr/>
          <p:nvPr/>
        </p:nvSpPr>
        <p:spPr>
          <a:xfrm>
            <a:off x="830263" y="1793299"/>
            <a:ext cx="7859712" cy="43312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 complete.obs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と完全な行だけ選んだ値との比較</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identical(</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cor</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theMat</a:t>
            </a:r>
            <a:r>
              <a:rPr kumimoji="1" lang="en-US" altLang="ja-JP" sz="1200" dirty="0">
                <a:solidFill>
                  <a:srgbClr val="0070C0"/>
                </a:solidFill>
                <a:latin typeface="EYInterstate Light" panose="02000506000000020004" pitchFamily="2" charset="0"/>
                <a:ea typeface="ＭＳ Ｐゴシック" panose="020B0600070205080204" pitchFamily="50" charset="-128"/>
              </a:rPr>
              <a:t>, use="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na.or.complete</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cor</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theMat</a:t>
            </a:r>
            <a:r>
              <a:rPr kumimoji="1" lang="en-US" altLang="ja-JP" sz="1200" dirty="0">
                <a:solidFill>
                  <a:srgbClr val="0070C0"/>
                </a:solidFill>
                <a:latin typeface="EYInterstate Light" panose="02000506000000020004" pitchFamily="2" charset="0"/>
                <a:ea typeface="ＭＳ Ｐゴシック" panose="020B0600070205080204" pitchFamily="50" charset="-128"/>
              </a:rPr>
              <a:t>[c(1,4,7,9,10),]))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TRUE</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pairwise.complete</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の活用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より包括的</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parwise.compete</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は、一度に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列を比較し、どちらのエントリーも</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NA</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でない場合に行を保持</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そのため、</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complete.obs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を使用して</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列をそれぞれ組み合わせて計算するのと同じ</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&gt; cor(theMat</a:t>
            </a:r>
            <a:r>
              <a:rPr kumimoji="1" lang="pt-BR" altLang="ja-JP" sz="1200" dirty="0">
                <a:solidFill>
                  <a:srgbClr val="0070C0"/>
                </a:solidFill>
                <a:latin typeface="EYInterstate Light" panose="02000506000000020004" pitchFamily="2" charset="0"/>
                <a:ea typeface="ＭＳ Ｐゴシック" panose="020B0600070205080204" pitchFamily="50" charset="-128"/>
              </a:rPr>
              <a:t>, use="pairwise.complete.obs")</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m           n          p          q          r</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1.00000000 -0.02511812 -0.3965859  0.4622943 -0.2001722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-0.02511812  1.00000000  0.8717389 -0.5070416  0.5332259</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-0.39658588  0.87173889  1.0000000 -0.5197292  0.1312506</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q  0.46229434 -0.50704163 -0.5197292  1.0000000 -0.4242958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 -0.20017222  0.53322585  0.1312506 -0.4242958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1.0000000</a:t>
            </a:r>
          </a:p>
          <a:p>
            <a:endParaRPr kumimoji="1" lang="pt-BR" altLang="ja-JP" sz="1200" dirty="0">
              <a:solidFill>
                <a:srgbClr val="0070C0"/>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&gt; cor(theMat</a:t>
            </a:r>
            <a:r>
              <a:rPr kumimoji="1" lang="pt-BR" altLang="ja-JP" sz="1200" dirty="0">
                <a:solidFill>
                  <a:srgbClr val="0070C0"/>
                </a:solidFill>
                <a:latin typeface="EYInterstate Light" panose="02000506000000020004" pitchFamily="2" charset="0"/>
                <a:ea typeface="ＭＳ Ｐゴシック" panose="020B0600070205080204" pitchFamily="50" charset="-128"/>
              </a:rPr>
              <a:t>[,c</a:t>
            </a:r>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(“m”,“n”)], </a:t>
            </a:r>
            <a:r>
              <a:rPr kumimoji="1" lang="pt-BR" altLang="ja-JP" sz="1200" dirty="0">
                <a:solidFill>
                  <a:srgbClr val="0070C0"/>
                </a:solidFill>
                <a:latin typeface="EYInterstate Light" panose="02000506000000020004" pitchFamily="2" charset="0"/>
                <a:ea typeface="ＭＳ Ｐゴシック" panose="020B0600070205080204" pitchFamily="50" charset="-128"/>
              </a:rPr>
              <a:t>use</a:t>
            </a:r>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=“complete.obs”) </a:t>
            </a:r>
            <a:r>
              <a:rPr kumimoji="1" lang="ja-JP" altLang="en-US" sz="1200" dirty="0">
                <a:solidFill>
                  <a:srgbClr val="0070C0"/>
                </a:solidFill>
                <a:latin typeface="EYInterstate Light" panose="02000506000000020004" pitchFamily="2" charset="0"/>
                <a:ea typeface="ＭＳ Ｐゴシック" panose="020B0600070205080204" pitchFamily="50" charset="-128"/>
              </a:rPr>
              <a:t> </a:t>
            </a:r>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#matrix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から</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m</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列と</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列を比較</a:t>
            </a:r>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 </a:t>
            </a:r>
            <a:endParaRPr kumimoji="1" lang="pt-BR" altLang="ja-JP" sz="1200" dirty="0">
              <a:solidFill>
                <a:srgbClr val="0070C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            m           n</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1.00000000 -0.02511812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-0.02511812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1.00000000</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cor</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theMat</a:t>
            </a:r>
            <a:r>
              <a:rPr kumimoji="1" lang="en-US" altLang="ja-JP" sz="1200" dirty="0">
                <a:solidFill>
                  <a:srgbClr val="0070C0"/>
                </a:solidFill>
                <a:latin typeface="EYInterstate Light" panose="02000506000000020004" pitchFamily="2" charset="0"/>
                <a:ea typeface="ＭＳ Ｐゴシック" panose="020B0600070205080204" pitchFamily="50" charset="-128"/>
              </a:rPr>
              <a:t>[,c("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m","p</a:t>
            </a:r>
            <a:r>
              <a:rPr kumimoji="1" lang="en-US" altLang="ja-JP" sz="1200" dirty="0">
                <a:solidFill>
                  <a:srgbClr val="0070C0"/>
                </a:solidFill>
                <a:latin typeface="EYInterstate Light" panose="02000506000000020004" pitchFamily="2" charset="0"/>
                <a:ea typeface="ＭＳ Ｐゴシック" panose="020B0600070205080204" pitchFamily="50" charset="-128"/>
              </a:rPr>
              <a:t>")],use="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complete.obs</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          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  1.0000000 -0.3965859</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p -0.3965859  1.0000000</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91471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13.1 paste</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Paste</a:t>
            </a:r>
            <a:r>
              <a:rPr kumimoji="1" lang="ja-JP" altLang="en-US" dirty="0" smtClean="0"/>
              <a:t>関数：文字列を一緒に結合</a:t>
            </a:r>
            <a:endParaRPr kumimoji="1" lang="en-US" altLang="ja-JP" dirty="0" smtClean="0"/>
          </a:p>
          <a:p>
            <a:pPr lvl="1"/>
            <a:r>
              <a:rPr lang="ja-JP" altLang="en-US" dirty="0" smtClean="0"/>
              <a:t>複数の文字列、文字列として評価される式を引数にとり、</a:t>
            </a:r>
            <a:r>
              <a:rPr lang="en-US" altLang="ja-JP" dirty="0" smtClean="0"/>
              <a:t>1</a:t>
            </a:r>
            <a:r>
              <a:rPr lang="ja-JP" altLang="en-US" dirty="0" err="1" smtClean="0"/>
              <a:t>つの</a:t>
            </a:r>
            <a:r>
              <a:rPr lang="ja-JP" altLang="en-US" dirty="0" smtClean="0"/>
              <a:t>文字列へ結合</a:t>
            </a:r>
            <a:endParaRPr lang="en-US" altLang="ja-JP" dirty="0" smtClean="0"/>
          </a:p>
          <a:p>
            <a:pPr lvl="1"/>
            <a:endParaRPr kumimoji="1" lang="en-US" altLang="ja-JP" dirty="0"/>
          </a:p>
          <a:p>
            <a:pPr lvl="1"/>
            <a:endParaRPr lang="en-US" altLang="ja-JP" dirty="0" smtClean="0"/>
          </a:p>
          <a:p>
            <a:pPr lvl="1"/>
            <a:endParaRPr kumimoji="1" lang="en-US" altLang="ja-JP" dirty="0"/>
          </a:p>
          <a:p>
            <a:pPr lvl="1"/>
            <a:endParaRPr lang="en-US" altLang="ja-JP" dirty="0" smtClean="0"/>
          </a:p>
          <a:p>
            <a:pPr lvl="1"/>
            <a:endParaRPr kumimoji="1" lang="en-US" altLang="ja-JP" dirty="0"/>
          </a:p>
          <a:p>
            <a:pPr lvl="1"/>
            <a:r>
              <a:rPr lang="ja-JP" altLang="en-US" dirty="0" smtClean="0"/>
              <a:t>空白が文字列の間に挿入されているので、</a:t>
            </a:r>
            <a:r>
              <a:rPr lang="en-US" altLang="ja-JP" dirty="0" smtClean="0"/>
              <a:t>paste</a:t>
            </a:r>
            <a:r>
              <a:rPr lang="ja-JP" altLang="en-US" dirty="0" smtClean="0"/>
              <a:t>関数の引数に含まれている</a:t>
            </a:r>
            <a:r>
              <a:rPr lang="en-US" altLang="ja-JP" dirty="0" err="1" smtClean="0"/>
              <a:t>sep</a:t>
            </a:r>
            <a:r>
              <a:rPr lang="ja-JP" altLang="en-US" dirty="0" smtClean="0"/>
              <a:t>を用いて、文字列の間に何を挿入するか変更が可能 </a:t>
            </a:r>
            <a:r>
              <a:rPr lang="en-US" altLang="ja-JP" dirty="0" smtClean="0"/>
              <a:t>(</a:t>
            </a:r>
            <a:r>
              <a:rPr lang="ja-JP" altLang="en-US" dirty="0" smtClean="0"/>
              <a:t>空のテキストの場合、</a:t>
            </a:r>
            <a:r>
              <a:rPr lang="en-US" altLang="ja-JP" dirty="0" smtClean="0"/>
              <a:t>””)</a:t>
            </a:r>
          </a:p>
          <a:p>
            <a:pPr lvl="1"/>
            <a:r>
              <a:rPr kumimoji="1" lang="en-US" altLang="ja-JP" dirty="0" smtClean="0"/>
              <a:t>Paste</a:t>
            </a:r>
            <a:r>
              <a:rPr kumimoji="1" lang="ja-JP" altLang="en-US" dirty="0" smtClean="0"/>
              <a:t>関数もベクトル化されとえり、</a:t>
            </a:r>
            <a:r>
              <a:rPr lang="en-US" altLang="ja-JP" dirty="0" smtClean="0"/>
              <a:t>paste</a:t>
            </a:r>
            <a:r>
              <a:rPr lang="ja-JP" altLang="en-US" dirty="0" smtClean="0"/>
              <a:t>関数の</a:t>
            </a:r>
            <a:r>
              <a:rPr kumimoji="1" lang="ja-JP" altLang="en-US" dirty="0" smtClean="0"/>
              <a:t>引数の各要素がベクトル・データになる </a:t>
            </a:r>
            <a:r>
              <a:rPr kumimoji="1" lang="en-US" altLang="ja-JP" dirty="0" smtClean="0"/>
              <a:t>(</a:t>
            </a:r>
            <a:r>
              <a:rPr kumimoji="1" lang="ja-JP" altLang="en-US" dirty="0" smtClean="0"/>
              <a:t>ベクトルが同じ長さを持っていない場合、値が繰り返し使用される</a:t>
            </a:r>
            <a:r>
              <a:rPr kumimoji="1" lang="en-US" altLang="ja-JP" dirty="0" smtClean="0"/>
              <a:t>)</a:t>
            </a:r>
          </a:p>
          <a:p>
            <a:pPr lvl="1"/>
            <a:r>
              <a:rPr lang="en-US" altLang="ja-JP" dirty="0" smtClean="0"/>
              <a:t>Paste</a:t>
            </a:r>
            <a:r>
              <a:rPr lang="ja-JP" altLang="en-US" dirty="0" smtClean="0"/>
              <a:t>関数は、</a:t>
            </a:r>
            <a:r>
              <a:rPr lang="en-US" altLang="ja-JP" dirty="0" smtClean="0"/>
              <a:t>collapse</a:t>
            </a:r>
            <a:r>
              <a:rPr lang="ja-JP" altLang="en-US" dirty="0" smtClean="0"/>
              <a:t>引数を使用することで、テキストのベクトルを全ての要素を任意の区切文字（セパレータ）で結合して</a:t>
            </a:r>
            <a:r>
              <a:rPr lang="en-US" altLang="ja-JP" dirty="0" smtClean="0"/>
              <a:t>1</a:t>
            </a:r>
            <a:r>
              <a:rPr lang="ja-JP" altLang="en-US" dirty="0" err="1" smtClean="0"/>
              <a:t>つの</a:t>
            </a:r>
            <a:r>
              <a:rPr lang="ja-JP" altLang="en-US" dirty="0" smtClean="0"/>
              <a:t>ベクトルに変換する機能がある</a:t>
            </a:r>
            <a:endParaRPr kumimoji="1" lang="en-US" altLang="ja-JP" dirty="0" smtClean="0"/>
          </a:p>
          <a:p>
            <a:pPr lvl="1"/>
            <a:endParaRPr kumimoji="1" lang="ja-JP" altLang="en-US" dirty="0"/>
          </a:p>
        </p:txBody>
      </p:sp>
      <p:sp>
        <p:nvSpPr>
          <p:cNvPr id="4" name="正方形/長方形 3"/>
          <p:cNvSpPr/>
          <p:nvPr/>
        </p:nvSpPr>
        <p:spPr>
          <a:xfrm>
            <a:off x="827088" y="2002030"/>
            <a:ext cx="7859712" cy="135795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Hello","Jared","and</a:t>
            </a:r>
            <a:r>
              <a:rPr kumimoji="1" lang="en-US" altLang="ja-JP" sz="1200" dirty="0">
                <a:solidFill>
                  <a:srgbClr val="0070C0"/>
                </a:solidFill>
                <a:latin typeface="EYInterstate Light" panose="02000506000000020004" pitchFamily="2" charset="0"/>
                <a:ea typeface="ＭＳ Ｐゴシック" panose="020B0600070205080204" pitchFamily="50" charset="-128"/>
              </a:rPr>
              <a:t> Others")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Jared and Others"</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Hello","Jared","and</a:t>
            </a:r>
            <a:r>
              <a:rPr kumimoji="1" lang="en-US" altLang="ja-JP" sz="1200" dirty="0">
                <a:solidFill>
                  <a:srgbClr val="0070C0"/>
                </a:solidFill>
                <a:latin typeface="EYInterstate Light" panose="02000506000000020004" pitchFamily="2" charset="0"/>
                <a:ea typeface="ＭＳ Ｐゴシック" panose="020B0600070205080204" pitchFamily="50" charset="-128"/>
              </a:rPr>
              <a:t> Others",</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sep</a:t>
            </a:r>
            <a:r>
              <a:rPr kumimoji="1" lang="en-US" altLang="ja-JP" sz="1200" dirty="0">
                <a:solidFill>
                  <a:srgbClr val="0070C0"/>
                </a:solidFill>
                <a:latin typeface="EYInterstate Light" panose="02000506000000020004" pitchFamily="2" charset="0"/>
                <a:ea typeface="ＭＳ Ｐゴシック" panose="020B0600070205080204" pitchFamily="50" charset="-128"/>
              </a:rPr>
              <a:t> =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"Hello/Jared/and Others"</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paste(c("Hello","</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Hej</a:t>
            </a:r>
            <a:r>
              <a:rPr kumimoji="1" lang="en-US" altLang="ja-JP" sz="1200" dirty="0">
                <a:solidFill>
                  <a:srgbClr val="0070C0"/>
                </a:solidFill>
                <a:latin typeface="EYInterstate Light" panose="02000506000000020004" pitchFamily="2" charset="0"/>
                <a:ea typeface="ＭＳ Ｐゴシック" panose="020B0600070205080204" pitchFamily="50" charset="-128"/>
              </a:rPr>
              <a:t>","Howdy"), 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Jared","Bob","David</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Jared"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Hej</a:t>
            </a:r>
            <a:r>
              <a:rPr kumimoji="1" lang="en-US" altLang="ja-JP" sz="1200" dirty="0">
                <a:solidFill>
                  <a:schemeClr val="bg1"/>
                </a:solidFill>
                <a:latin typeface="EYInterstate Light" panose="02000506000000020004" pitchFamily="2" charset="0"/>
                <a:ea typeface="ＭＳ Ｐゴシック" panose="020B0600070205080204" pitchFamily="50" charset="-128"/>
              </a:rPr>
              <a:t> Bob"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"Howdy David"</a:t>
            </a:r>
            <a:endParaRPr kumimoji="1" lang="ja-JP" altLang="en-US" sz="1200" dirty="0">
              <a:solidFill>
                <a:schemeClr val="bg1"/>
              </a:solidFill>
              <a:latin typeface="EYInterstate Light" panose="02000506000000020004" pitchFamily="2" charset="0"/>
              <a:ea typeface="ＭＳ Ｐゴシック" panose="020B0600070205080204" pitchFamily="50" charset="-128"/>
            </a:endParaRPr>
          </a:p>
        </p:txBody>
      </p:sp>
      <p:sp>
        <p:nvSpPr>
          <p:cNvPr id="5" name="正方形/長方形 4"/>
          <p:cNvSpPr/>
          <p:nvPr/>
        </p:nvSpPr>
        <p:spPr>
          <a:xfrm>
            <a:off x="830263" y="5048316"/>
            <a:ext cx="7859712" cy="97806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vectorOfText</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Hello","Everyone","out</a:t>
            </a:r>
            <a:r>
              <a:rPr kumimoji="1" lang="en-US" altLang="ja-JP" sz="1200" dirty="0">
                <a:solidFill>
                  <a:srgbClr val="0070C0"/>
                </a:solidFill>
                <a:latin typeface="EYInterstate Light" panose="02000506000000020004" pitchFamily="2" charset="0"/>
                <a:ea typeface="ＭＳ Ｐゴシック" panose="020B0600070205080204" pitchFamily="50" charset="-128"/>
              </a:rPr>
              <a:t> there",".")</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vectorOfText</a:t>
            </a:r>
            <a:r>
              <a:rPr kumimoji="1" lang="en-US" altLang="ja-JP" sz="1200" dirty="0">
                <a:solidFill>
                  <a:srgbClr val="0070C0"/>
                </a:solidFill>
                <a:latin typeface="EYInterstate Light" panose="02000506000000020004" pitchFamily="2" charset="0"/>
                <a:ea typeface="ＭＳ Ｐゴシック" panose="020B0600070205080204" pitchFamily="50" charset="-128"/>
              </a:rPr>
              <a:t>, collapse = "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Everyone out there ."</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vectorOfText</a:t>
            </a:r>
            <a:r>
              <a:rPr kumimoji="1" lang="en-US" altLang="ja-JP" sz="1200" dirty="0">
                <a:solidFill>
                  <a:srgbClr val="0070C0"/>
                </a:solidFill>
                <a:latin typeface="EYInterstate Light" panose="02000506000000020004" pitchFamily="2" charset="0"/>
                <a:ea typeface="ＭＳ Ｐゴシック" panose="020B0600070205080204" pitchFamily="50" charset="-128"/>
              </a:rPr>
              <a:t>, collapse=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"Hello*Everyone*out there*."</a:t>
            </a:r>
            <a:endParaRPr kumimoji="1" lang="ja-JP" altLang="en-US"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0726750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記述統計</a:t>
            </a:r>
            <a:r>
              <a:rPr lang="en-US" altLang="ja-JP" dirty="0"/>
              <a:t/>
            </a:r>
            <a:br>
              <a:rPr lang="en-US" altLang="ja-JP" dirty="0"/>
            </a:br>
            <a:r>
              <a:rPr lang="ja-JP" altLang="en-US" sz="2000" dirty="0"/>
              <a:t>相関と共分散</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g</a:t>
            </a:r>
            <a:r>
              <a:rPr kumimoji="1" lang="en-US" altLang="ja-JP" dirty="0" err="1" smtClean="0"/>
              <a:t>gpairs</a:t>
            </a:r>
            <a:r>
              <a:rPr lang="ja-JP" altLang="en-US" dirty="0" smtClean="0"/>
              <a:t>を用いた</a:t>
            </a:r>
            <a:r>
              <a:rPr kumimoji="1" lang="ja-JP" altLang="en-US" dirty="0" smtClean="0"/>
              <a:t>図示</a:t>
            </a:r>
            <a:endParaRPr kumimoji="1" lang="ja-JP" altLang="en-US" dirty="0"/>
          </a:p>
        </p:txBody>
      </p:sp>
      <p:sp>
        <p:nvSpPr>
          <p:cNvPr id="4" name="正方形/長方形 3"/>
          <p:cNvSpPr/>
          <p:nvPr/>
        </p:nvSpPr>
        <p:spPr>
          <a:xfrm>
            <a:off x="830263" y="1793299"/>
            <a:ext cx="7859712" cy="43312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ggpairs</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charts</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ggpairs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では列の組合せの関係を連続値、離散地に基づいてヒストグラム、箱</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ひげ</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図、散布図での確認が可能</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reshape2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tips",package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reshape2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head(tips)</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GGally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ggpairs</a:t>
            </a:r>
            <a:r>
              <a:rPr kumimoji="1" lang="en-US" altLang="ja-JP" sz="1200" dirty="0">
                <a:solidFill>
                  <a:schemeClr val="bg1"/>
                </a:solidFill>
                <a:latin typeface="EYInterstate Light" panose="02000506000000020004" pitchFamily="2" charset="0"/>
                <a:ea typeface="ＭＳ Ｐゴシック" panose="020B0600070205080204" pitchFamily="50" charset="-128"/>
              </a:rPr>
              <a:t>(tips)</a:t>
            </a:r>
          </a:p>
        </p:txBody>
      </p:sp>
      <p:pic>
        <p:nvPicPr>
          <p:cNvPr id="5" name="図 4"/>
          <p:cNvPicPr>
            <a:picLocks noChangeAspect="1"/>
          </p:cNvPicPr>
          <p:nvPr/>
        </p:nvPicPr>
        <p:blipFill>
          <a:blip r:embed="rId2"/>
          <a:stretch>
            <a:fillRect/>
          </a:stretch>
        </p:blipFill>
        <p:spPr>
          <a:xfrm>
            <a:off x="1359484" y="2962211"/>
            <a:ext cx="6436811" cy="3162364"/>
          </a:xfrm>
          <a:prstGeom prst="rect">
            <a:avLst/>
          </a:prstGeom>
        </p:spPr>
      </p:pic>
    </p:spTree>
    <p:extLst>
      <p:ext uri="{BB962C8B-B14F-4D97-AF65-F5344CB8AC3E}">
        <p14:creationId xmlns:p14="http://schemas.microsoft.com/office/powerpoint/2010/main" val="22441264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15.3 </a:t>
            </a:r>
            <a:r>
              <a:rPr kumimoji="1" lang="ja-JP" altLang="en-US" dirty="0" smtClean="0"/>
              <a:t>記述統計</a:t>
            </a:r>
            <a:r>
              <a:rPr kumimoji="1" lang="en-US" altLang="ja-JP" dirty="0" smtClean="0"/>
              <a:t/>
            </a:r>
            <a:br>
              <a:rPr kumimoji="1" lang="en-US" altLang="ja-JP" dirty="0" smtClean="0"/>
            </a:br>
            <a:r>
              <a:rPr kumimoji="1" lang="en-US" altLang="ja-JP" dirty="0" smtClean="0"/>
              <a:t>t</a:t>
            </a:r>
            <a:r>
              <a:rPr kumimoji="1" lang="ja-JP" altLang="en-US" dirty="0" smtClean="0"/>
              <a:t>検定</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t</a:t>
            </a:r>
            <a:r>
              <a:rPr lang="ja-JP" altLang="en-US" dirty="0" smtClean="0"/>
              <a:t>検定</a:t>
            </a:r>
            <a:endParaRPr lang="en-US" altLang="ja-JP" dirty="0" smtClean="0"/>
          </a:p>
          <a:p>
            <a:pPr lvl="1"/>
            <a:r>
              <a:rPr kumimoji="1" lang="en-US" altLang="ja-JP" dirty="0" smtClean="0"/>
              <a:t>15.3.1 1</a:t>
            </a:r>
            <a:r>
              <a:rPr kumimoji="1" lang="ja-JP" altLang="en-US" dirty="0" smtClean="0"/>
              <a:t>標本の</a:t>
            </a:r>
            <a:r>
              <a:rPr lang="en-US" altLang="ja-JP" dirty="0"/>
              <a:t>t</a:t>
            </a:r>
            <a:r>
              <a:rPr kumimoji="1" lang="ja-JP" altLang="en-US" dirty="0" smtClean="0"/>
              <a:t>検定</a:t>
            </a:r>
            <a:endParaRPr kumimoji="1" lang="en-US" altLang="ja-JP" dirty="0" smtClean="0"/>
          </a:p>
          <a:p>
            <a:pPr lvl="2"/>
            <a:r>
              <a:rPr lang="en-US" altLang="ja-JP" dirty="0" smtClean="0"/>
              <a:t>1</a:t>
            </a:r>
            <a:r>
              <a:rPr lang="ja-JP" altLang="en-US" dirty="0" smtClean="0"/>
              <a:t>群の</a:t>
            </a:r>
            <a:r>
              <a:rPr lang="en-US" altLang="ja-JP" dirty="0" smtClean="0"/>
              <a:t>t</a:t>
            </a:r>
            <a:r>
              <a:rPr lang="ja-JP" altLang="en-US" dirty="0" smtClean="0"/>
              <a:t>検定で平均が</a:t>
            </a:r>
            <a:r>
              <a:rPr lang="en-US" altLang="ja-JP" dirty="0" smtClean="0"/>
              <a:t>2.5</a:t>
            </a:r>
            <a:r>
              <a:rPr lang="ja-JP" altLang="en-US" dirty="0" smtClean="0"/>
              <a:t>と等しいか検証を行う</a:t>
            </a:r>
            <a:endParaRPr kumimoji="1" lang="ja-JP" altLang="en-US" dirty="0"/>
          </a:p>
        </p:txBody>
      </p:sp>
      <p:sp>
        <p:nvSpPr>
          <p:cNvPr id="4" name="正方形/長方形 3"/>
          <p:cNvSpPr/>
          <p:nvPr/>
        </p:nvSpPr>
        <p:spPr>
          <a:xfrm>
            <a:off x="830263" y="2293365"/>
            <a:ext cx="7859712" cy="209289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t.test</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tips$tip</a:t>
            </a:r>
            <a:r>
              <a:rPr kumimoji="1" lang="en-US" altLang="ja-JP" sz="1200" dirty="0">
                <a:solidFill>
                  <a:srgbClr val="0070C0"/>
                </a:solidFill>
                <a:latin typeface="EYInterstate Light" panose="02000506000000020004" pitchFamily="2" charset="0"/>
                <a:ea typeface="ＭＳ Ｐゴシック" panose="020B0600070205080204" pitchFamily="50" charset="-128"/>
              </a:rPr>
              <a:t>, alternative="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two.sided",mu</a:t>
            </a:r>
            <a:r>
              <a:rPr kumimoji="1" lang="en-US" altLang="ja-JP" sz="1200" dirty="0">
                <a:solidFill>
                  <a:srgbClr val="0070C0"/>
                </a:solidFill>
                <a:latin typeface="EYInterstate Light" panose="02000506000000020004" pitchFamily="2" charset="0"/>
                <a:ea typeface="ＭＳ Ｐゴシック" panose="020B0600070205080204" pitchFamily="50" charset="-128"/>
              </a:rPr>
              <a:t>=2.5</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92D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92D050"/>
                </a:solidFill>
                <a:latin typeface="EYInterstate Light" panose="02000506000000020004" pitchFamily="2" charset="0"/>
                <a:ea typeface="ＭＳ Ｐゴシック" panose="020B0600070205080204" pitchFamily="50" charset="-128"/>
              </a:rPr>
              <a:t>信頼区間、変数平均値が与えられ、帰無仮説を棄却</a:t>
            </a:r>
            <a:endParaRPr kumimoji="1" lang="en-US" altLang="ja-JP" sz="1200" dirty="0">
              <a:solidFill>
                <a:srgbClr val="92D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One Sample t-test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tips$tip</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t = 5.6253,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 243, p-value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5.08e</a:t>
            </a:r>
            <a:r>
              <a:rPr kumimoji="1" lang="en-US" altLang="ja-JP" sz="1200" dirty="0">
                <a:solidFill>
                  <a:schemeClr val="bg1"/>
                </a:solidFill>
                <a:latin typeface="EYInterstate Light" panose="02000506000000020004" pitchFamily="2" charset="0"/>
                <a:ea typeface="ＭＳ Ｐゴシック" panose="020B0600070205080204" pitchFamily="50" charset="-128"/>
              </a:rPr>
              <a:t>-08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alternative hypothesis: true mean is not equal to 2.5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95 percent confidence interval: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2.823799 3.172758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sample estimates: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mean of 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2.998279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1543050" y="1405830"/>
                <a:ext cx="1928285" cy="267381"/>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a:rPr kumimoji="1" lang="en-US" altLang="ja-JP" sz="1200" b="0" i="1" smtClean="0">
                        <a:solidFill>
                          <a:schemeClr val="bg1"/>
                        </a:solidFill>
                        <a:latin typeface="Cambria Math" panose="02040503050406030204" pitchFamily="18" charset="0"/>
                      </a:rPr>
                      <m:t>𝑡</m:t>
                    </m:r>
                    <m:r>
                      <a:rPr kumimoji="1" lang="en-US" altLang="ja-JP" sz="1200" b="0" i="1" smtClean="0">
                        <a:solidFill>
                          <a:schemeClr val="bg1"/>
                        </a:solidFill>
                        <a:latin typeface="Cambria Math" panose="02040503050406030204" pitchFamily="18" charset="0"/>
                      </a:rPr>
                      <m:t>−</m:t>
                    </m:r>
                    <m:r>
                      <a:rPr kumimoji="1" lang="en-US" altLang="ja-JP" sz="1200" b="0" i="1" smtClean="0">
                        <a:solidFill>
                          <a:schemeClr val="bg1"/>
                        </a:solidFill>
                        <a:latin typeface="Cambria Math" panose="02040503050406030204" pitchFamily="18" charset="0"/>
                      </a:rPr>
                      <m:t>𝑠𝑡𝑎𝑡𝑖𝑠𝑡𝑖𝑐𝑠</m:t>
                    </m:r>
                    <m:r>
                      <a:rPr kumimoji="1" lang="en-US" altLang="ja-JP" sz="1200" b="0" i="1" smtClean="0">
                        <a:solidFill>
                          <a:schemeClr val="bg1"/>
                        </a:solidFill>
                        <a:latin typeface="Cambria Math" panose="02040503050406030204" pitchFamily="18" charset="0"/>
                      </a:rPr>
                      <m:t>= </m:t>
                    </m:r>
                    <m:f>
                      <m:fPr>
                        <m:ctrlPr>
                          <a:rPr kumimoji="1" lang="en-US" altLang="ja-JP" sz="1200" b="0" i="1" smtClean="0">
                            <a:solidFill>
                              <a:schemeClr val="bg1"/>
                            </a:solidFill>
                            <a:latin typeface="Cambria Math" panose="02040503050406030204" pitchFamily="18" charset="0"/>
                          </a:rPr>
                        </m:ctrlPr>
                      </m:fPr>
                      <m:num>
                        <m:r>
                          <a:rPr kumimoji="1" lang="en-US" altLang="ja-JP" sz="1200" b="0" i="1" smtClean="0">
                            <a:solidFill>
                              <a:schemeClr val="bg1"/>
                            </a:solidFill>
                            <a:latin typeface="Cambria Math" panose="02040503050406030204" pitchFamily="18" charset="0"/>
                          </a:rPr>
                          <m:t>(</m:t>
                        </m:r>
                        <m:acc>
                          <m:accPr>
                            <m:chr m:val="̅"/>
                            <m:ctrlPr>
                              <a:rPr kumimoji="1" lang="en-US" altLang="ja-JP" sz="1200" i="1">
                                <a:solidFill>
                                  <a:schemeClr val="bg1"/>
                                </a:solidFill>
                                <a:latin typeface="Cambria Math" panose="02040503050406030204" pitchFamily="18" charset="0"/>
                              </a:rPr>
                            </m:ctrlPr>
                          </m:accPr>
                          <m:e>
                            <m:r>
                              <a:rPr kumimoji="1" lang="en-US" altLang="ja-JP" sz="1200" i="1">
                                <a:solidFill>
                                  <a:schemeClr val="bg1"/>
                                </a:solidFill>
                                <a:latin typeface="Cambria Math" panose="02040503050406030204" pitchFamily="18" charset="0"/>
                              </a:rPr>
                              <m:t>𝑥</m:t>
                            </m:r>
                          </m:e>
                        </m:acc>
                        <m:r>
                          <a:rPr kumimoji="1" lang="en-US" altLang="ja-JP" sz="1200" b="0" i="1" smtClean="0">
                            <a:solidFill>
                              <a:schemeClr val="bg1"/>
                            </a:solidFill>
                            <a:latin typeface="Cambria Math" panose="02040503050406030204" pitchFamily="18" charset="0"/>
                          </a:rPr>
                          <m:t>−</m:t>
                        </m:r>
                        <m:sSub>
                          <m:sSubPr>
                            <m:ctrlPr>
                              <a:rPr kumimoji="1" lang="en-US" altLang="ja-JP" sz="1200" b="0" i="1" smtClean="0">
                                <a:solidFill>
                                  <a:schemeClr val="bg1"/>
                                </a:solidFill>
                                <a:latin typeface="Cambria Math" panose="02040503050406030204" pitchFamily="18" charset="0"/>
                              </a:rPr>
                            </m:ctrlPr>
                          </m:sSubPr>
                          <m:e>
                            <m:r>
                              <a:rPr kumimoji="1" lang="ja-JP" altLang="en-US" sz="1200" b="0" i="1" smtClean="0">
                                <a:solidFill>
                                  <a:schemeClr val="bg1"/>
                                </a:solidFill>
                                <a:latin typeface="Cambria Math" panose="02040503050406030204" pitchFamily="18" charset="0"/>
                              </a:rPr>
                              <m:t>𝜇</m:t>
                            </m:r>
                          </m:e>
                          <m:sub>
                            <m:r>
                              <a:rPr kumimoji="1" lang="en-US" altLang="ja-JP" sz="1200" b="0" i="1" smtClean="0">
                                <a:solidFill>
                                  <a:schemeClr val="bg1"/>
                                </a:solidFill>
                                <a:latin typeface="Cambria Math" panose="02040503050406030204" pitchFamily="18" charset="0"/>
                              </a:rPr>
                              <m:t>0</m:t>
                            </m:r>
                          </m:sub>
                        </m:sSub>
                        <m:r>
                          <a:rPr kumimoji="1" lang="en-US" altLang="ja-JP" sz="1200" b="0" i="1" smtClean="0">
                            <a:solidFill>
                              <a:schemeClr val="bg1"/>
                            </a:solidFill>
                            <a:latin typeface="Cambria Math" panose="02040503050406030204" pitchFamily="18" charset="0"/>
                          </a:rPr>
                          <m:t>)</m:t>
                        </m:r>
                      </m:num>
                      <m:den>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𝑆</m:t>
                            </m:r>
                          </m:e>
                          <m:sub>
                            <m:acc>
                              <m:accPr>
                                <m:chr m:val="̅"/>
                                <m:ctrlPr>
                                  <a:rPr kumimoji="1" lang="en-US" altLang="ja-JP" sz="1200" b="0" i="1" smtClean="0">
                                    <a:solidFill>
                                      <a:schemeClr val="bg1"/>
                                    </a:solidFill>
                                    <a:latin typeface="Cambria Math" panose="02040503050406030204" pitchFamily="18" charset="0"/>
                                  </a:rPr>
                                </m:ctrlPr>
                              </m:accPr>
                              <m:e>
                                <m:r>
                                  <a:rPr kumimoji="1" lang="en-US" altLang="ja-JP" sz="1200" b="0" i="1" smtClean="0">
                                    <a:solidFill>
                                      <a:schemeClr val="bg1"/>
                                    </a:solidFill>
                                    <a:latin typeface="Cambria Math" panose="02040503050406030204" pitchFamily="18" charset="0"/>
                                  </a:rPr>
                                  <m:t>𝑥</m:t>
                                </m:r>
                              </m:e>
                            </m:acc>
                          </m:sub>
                        </m:sSub>
                        <m:rad>
                          <m:radPr>
                            <m:degHide m:val="on"/>
                            <m:ctrlPr>
                              <a:rPr kumimoji="1" lang="en-US" altLang="ja-JP" sz="1200" b="0" i="1" smtClean="0">
                                <a:solidFill>
                                  <a:schemeClr val="bg1"/>
                                </a:solidFill>
                                <a:latin typeface="Cambria Math" panose="02040503050406030204" pitchFamily="18" charset="0"/>
                              </a:rPr>
                            </m:ctrlPr>
                          </m:radPr>
                          <m:deg/>
                          <m:e>
                            <m:r>
                              <a:rPr kumimoji="1" lang="en-US" altLang="ja-JP" sz="1200" b="0" i="1" smtClean="0">
                                <a:solidFill>
                                  <a:schemeClr val="bg1"/>
                                </a:solidFill>
                                <a:latin typeface="Cambria Math" panose="02040503050406030204" pitchFamily="18" charset="0"/>
                              </a:rPr>
                              <m:t>𝑛</m:t>
                            </m:r>
                          </m:e>
                        </m:rad>
                      </m:den>
                    </m:f>
                  </m:oMath>
                </a14:m>
                <a:endParaRPr kumimoji="1" lang="ja-JP" altLang="en-US" sz="1200" dirty="0" err="1" smtClean="0">
                  <a:solidFill>
                    <a:schemeClr val="bg1"/>
                  </a:solidFill>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543050" y="1405830"/>
                <a:ext cx="1928285" cy="267381"/>
              </a:xfrm>
              <a:prstGeom prst="rect">
                <a:avLst/>
              </a:prstGeom>
              <a:blipFill rotWithShape="0">
                <a:blip r:embed="rId2"/>
                <a:stretch>
                  <a:fillRect l="-3165" t="-16279" b="-9302"/>
                </a:stretch>
              </a:blipFill>
            </p:spPr>
            <p:txBody>
              <a:bodyPr/>
              <a:lstStyle/>
              <a:p>
                <a:r>
                  <a:rPr lang="ja-JP" altLang="en-US">
                    <a:noFill/>
                  </a:rPr>
                  <a:t> </a:t>
                </a:r>
              </a:p>
            </p:txBody>
          </p:sp>
        </mc:Fallback>
      </mc:AlternateContent>
      <p:sp>
        <p:nvSpPr>
          <p:cNvPr id="6" name="正方形/長方形 5"/>
          <p:cNvSpPr/>
          <p:nvPr/>
        </p:nvSpPr>
        <p:spPr>
          <a:xfrm>
            <a:off x="830263" y="4436073"/>
            <a:ext cx="7859712" cy="168850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err="1">
                <a:solidFill>
                  <a:schemeClr val="bg1"/>
                </a:solidFill>
                <a:latin typeface="EYInterstate Light" panose="02000506000000020004" pitchFamily="2" charset="0"/>
                <a:ea typeface="ＭＳ Ｐゴシック" panose="020B0600070205080204" pitchFamily="50" charset="-128"/>
              </a:rPr>
              <a:t>randT</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3000,df</a:t>
            </a:r>
            <a:r>
              <a:rPr kumimoji="1" lang="en-US" altLang="ja-JP" sz="1200" dirty="0">
                <a:solidFill>
                  <a:schemeClr val="bg1"/>
                </a:solidFill>
                <a:latin typeface="EYInterstate Light" panose="02000506000000020004" pitchFamily="2" charset="0"/>
                <a:ea typeface="ＭＳ Ｐゴシック" panose="020B0600070205080204" pitchFamily="50" charset="-128"/>
              </a:rPr>
              <a:t>=NROW(tips)-1)</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tipTTest</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t.test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tips$tip</a:t>
            </a:r>
            <a:r>
              <a:rPr kumimoji="1" lang="en-US" altLang="ja-JP" sz="1200" dirty="0">
                <a:solidFill>
                  <a:schemeClr val="bg1"/>
                </a:solidFill>
                <a:latin typeface="EYInterstate Light" panose="02000506000000020004" pitchFamily="2" charset="0"/>
                <a:ea typeface="ＭＳ Ｐゴシック" panose="020B0600070205080204" pitchFamily="50" charset="-128"/>
              </a:rPr>
              <a:t>, alternative="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two.sided",mu</a:t>
            </a:r>
            <a:r>
              <a:rPr kumimoji="1" lang="en-US" altLang="ja-JP" sz="1200" dirty="0">
                <a:solidFill>
                  <a:schemeClr val="bg1"/>
                </a:solidFill>
                <a:latin typeface="EYInterstate Light" panose="02000506000000020004" pitchFamily="2" charset="0"/>
                <a:ea typeface="ＭＳ Ｐゴシック" panose="020B0600070205080204" pitchFamily="50" charset="-128"/>
              </a:rPr>
              <a:t>=2.50)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randT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geom_density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(x=x), fill="</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grey",color</a:t>
            </a:r>
            <a:r>
              <a:rPr kumimoji="1" lang="en-US" altLang="ja-JP" sz="1200" dirty="0">
                <a:solidFill>
                  <a:schemeClr val="bg1"/>
                </a:solidFill>
                <a:latin typeface="EYInterstate Light" panose="02000506000000020004" pitchFamily="2" charset="0"/>
                <a:ea typeface="ＭＳ Ｐゴシック" panose="020B0600070205080204" pitchFamily="50" charset="-128"/>
              </a:rPr>
              <a:t>="grey")+</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geom_vline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xintercept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tipTTest$statistic</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geom_vline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xintercept</a:t>
            </a:r>
            <a:r>
              <a:rPr kumimoji="1" lang="en-US" altLang="ja-JP" sz="1200" dirty="0">
                <a:solidFill>
                  <a:schemeClr val="bg1"/>
                </a:solidFill>
                <a:latin typeface="EYInterstate Light" panose="02000506000000020004" pitchFamily="2" charset="0"/>
                <a:ea typeface="ＭＳ Ｐゴシック" panose="020B0600070205080204" pitchFamily="50" charset="-128"/>
              </a:rPr>
              <a:t> = mean(</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randT</a:t>
            </a:r>
            <a:r>
              <a:rPr kumimoji="1" lang="en-US" altLang="ja-JP" sz="1200" dirty="0">
                <a:solidFill>
                  <a:schemeClr val="bg1"/>
                </a:solidFill>
                <a:latin typeface="EYInterstate Light" panose="02000506000000020004" pitchFamily="2" charset="0"/>
                <a:ea typeface="ＭＳ Ｐゴシック" panose="020B0600070205080204" pitchFamily="50" charset="-128"/>
              </a:rPr>
              <a:t>)+c(-2,2)*</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sd</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randT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linetype</a:t>
            </a:r>
            <a:r>
              <a:rPr kumimoji="1" lang="en-US" altLang="ja-JP" sz="1200" dirty="0">
                <a:solidFill>
                  <a:schemeClr val="bg1"/>
                </a:solidFill>
                <a:latin typeface="EYInterstate Light" panose="02000506000000020004" pitchFamily="2" charset="0"/>
                <a:ea typeface="ＭＳ Ｐゴシック" panose="020B0600070205080204" pitchFamily="50" charset="-128"/>
              </a:rPr>
              <a:t>=2)</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8" name="図 7"/>
          <p:cNvPicPr>
            <a:picLocks noChangeAspect="1"/>
          </p:cNvPicPr>
          <p:nvPr/>
        </p:nvPicPr>
        <p:blipFill>
          <a:blip r:embed="rId3"/>
          <a:stretch>
            <a:fillRect/>
          </a:stretch>
        </p:blipFill>
        <p:spPr>
          <a:xfrm>
            <a:off x="5438274" y="2338553"/>
            <a:ext cx="3199648" cy="2031931"/>
          </a:xfrm>
          <a:prstGeom prst="rect">
            <a:avLst/>
          </a:prstGeom>
        </p:spPr>
      </p:pic>
    </p:spTree>
    <p:extLst>
      <p:ext uri="{BB962C8B-B14F-4D97-AF65-F5344CB8AC3E}">
        <p14:creationId xmlns:p14="http://schemas.microsoft.com/office/powerpoint/2010/main" val="3683269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15.3 </a:t>
            </a:r>
            <a:r>
              <a:rPr kumimoji="1" lang="ja-JP" altLang="en-US" dirty="0" smtClean="0"/>
              <a:t>記述統計</a:t>
            </a:r>
            <a:r>
              <a:rPr kumimoji="1" lang="en-US" altLang="ja-JP" dirty="0" smtClean="0"/>
              <a:t/>
            </a:r>
            <a:br>
              <a:rPr kumimoji="1" lang="en-US" altLang="ja-JP" dirty="0" smtClean="0"/>
            </a:br>
            <a:r>
              <a:rPr kumimoji="1" lang="en-US" altLang="ja-JP" dirty="0" smtClean="0"/>
              <a:t>t</a:t>
            </a:r>
            <a:r>
              <a:rPr kumimoji="1" lang="ja-JP" altLang="en-US" dirty="0" smtClean="0"/>
              <a:t>検定</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t</a:t>
            </a:r>
            <a:r>
              <a:rPr lang="ja-JP" altLang="en-US" dirty="0" smtClean="0"/>
              <a:t>検定</a:t>
            </a:r>
            <a:endParaRPr lang="en-US" altLang="ja-JP" dirty="0" smtClean="0"/>
          </a:p>
          <a:p>
            <a:pPr lvl="1"/>
            <a:r>
              <a:rPr kumimoji="1" lang="en-US" altLang="ja-JP" dirty="0" smtClean="0"/>
              <a:t>15.3.1 1</a:t>
            </a:r>
            <a:r>
              <a:rPr kumimoji="1" lang="ja-JP" altLang="en-US" dirty="0" smtClean="0"/>
              <a:t>標本の</a:t>
            </a:r>
            <a:r>
              <a:rPr lang="en-US" altLang="ja-JP" dirty="0"/>
              <a:t>t</a:t>
            </a:r>
            <a:r>
              <a:rPr kumimoji="1" lang="ja-JP" altLang="en-US" dirty="0" smtClean="0"/>
              <a:t>検定</a:t>
            </a:r>
            <a:endParaRPr kumimoji="1" lang="en-US" altLang="ja-JP" dirty="0" smtClean="0"/>
          </a:p>
          <a:p>
            <a:pPr lvl="2"/>
            <a:r>
              <a:rPr lang="en-US" altLang="ja-JP" dirty="0" smtClean="0"/>
              <a:t>1</a:t>
            </a:r>
            <a:r>
              <a:rPr lang="ja-JP" altLang="en-US" dirty="0" smtClean="0"/>
              <a:t>群の</a:t>
            </a:r>
            <a:r>
              <a:rPr lang="en-US" altLang="ja-JP" dirty="0" smtClean="0"/>
              <a:t>t</a:t>
            </a:r>
            <a:r>
              <a:rPr lang="ja-JP" altLang="en-US" dirty="0" smtClean="0"/>
              <a:t>検定で平均が</a:t>
            </a:r>
            <a:r>
              <a:rPr lang="en-US" altLang="ja-JP" dirty="0" smtClean="0"/>
              <a:t>2.5</a:t>
            </a:r>
            <a:r>
              <a:rPr lang="ja-JP" altLang="en-US" dirty="0" smtClean="0"/>
              <a:t>から大きいか検証を行う</a:t>
            </a:r>
            <a:endParaRPr kumimoji="1" lang="ja-JP" altLang="en-US" dirty="0"/>
          </a:p>
        </p:txBody>
      </p:sp>
      <p:sp>
        <p:nvSpPr>
          <p:cNvPr id="4" name="正方形/長方形 3"/>
          <p:cNvSpPr/>
          <p:nvPr/>
        </p:nvSpPr>
        <p:spPr>
          <a:xfrm>
            <a:off x="830263" y="2293364"/>
            <a:ext cx="7859712" cy="260618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t.test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tips$tip</a:t>
            </a:r>
            <a:r>
              <a:rPr kumimoji="1" lang="en-US" altLang="ja-JP" sz="1200" dirty="0">
                <a:solidFill>
                  <a:srgbClr val="0070C0"/>
                </a:solidFill>
                <a:latin typeface="EYInterstate Light" panose="02000506000000020004" pitchFamily="2" charset="0"/>
                <a:ea typeface="ＭＳ Ｐゴシック" panose="020B0600070205080204" pitchFamily="50" charset="-128"/>
              </a:rPr>
              <a:t>, alternative="greater", mu=2.5)</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a:solidFill>
                  <a:srgbClr val="00B050"/>
                </a:solidFill>
                <a:latin typeface="EYInterstate Light" panose="02000506000000020004" pitchFamily="2" charset="0"/>
                <a:ea typeface="ＭＳ Ｐゴシック" panose="020B0600070205080204" pitchFamily="50" charset="-128"/>
              </a:rPr>
              <a:t>帰</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無仮説の棄却できる</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p</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値が表示され、平均値は</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$2.5</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よりも大きい</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One Sample t-test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tips$tip</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t = 5.6253,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 243, p-value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2.54e</a:t>
            </a:r>
            <a:r>
              <a:rPr kumimoji="1" lang="en-US" altLang="ja-JP" sz="1200" dirty="0">
                <a:solidFill>
                  <a:schemeClr val="bg1"/>
                </a:solidFill>
                <a:latin typeface="EYInterstate Light" panose="02000506000000020004" pitchFamily="2" charset="0"/>
                <a:ea typeface="ＭＳ Ｐゴシック" panose="020B0600070205080204" pitchFamily="50" charset="-128"/>
              </a:rPr>
              <a:t>-08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alternative hypothesis: true mean is greater than 2.5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95 percent confidence interval: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2.852023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Inf</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sample estimates: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mean of 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2.998279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1543050" y="1405830"/>
                <a:ext cx="1928285" cy="267381"/>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a:rPr kumimoji="1" lang="en-US" altLang="ja-JP" sz="1200" b="0" i="1" smtClean="0">
                        <a:solidFill>
                          <a:schemeClr val="bg1"/>
                        </a:solidFill>
                        <a:latin typeface="Cambria Math" panose="02040503050406030204" pitchFamily="18" charset="0"/>
                      </a:rPr>
                      <m:t>𝑡</m:t>
                    </m:r>
                    <m:r>
                      <a:rPr kumimoji="1" lang="en-US" altLang="ja-JP" sz="1200" b="0" i="1" smtClean="0">
                        <a:solidFill>
                          <a:schemeClr val="bg1"/>
                        </a:solidFill>
                        <a:latin typeface="Cambria Math" panose="02040503050406030204" pitchFamily="18" charset="0"/>
                      </a:rPr>
                      <m:t>−</m:t>
                    </m:r>
                    <m:r>
                      <a:rPr kumimoji="1" lang="en-US" altLang="ja-JP" sz="1200" b="0" i="1" smtClean="0">
                        <a:solidFill>
                          <a:schemeClr val="bg1"/>
                        </a:solidFill>
                        <a:latin typeface="Cambria Math" panose="02040503050406030204" pitchFamily="18" charset="0"/>
                      </a:rPr>
                      <m:t>𝑠𝑡𝑎𝑡𝑖𝑠𝑡𝑖𝑐𝑠</m:t>
                    </m:r>
                    <m:r>
                      <a:rPr kumimoji="1" lang="en-US" altLang="ja-JP" sz="1200" b="0" i="1" smtClean="0">
                        <a:solidFill>
                          <a:schemeClr val="bg1"/>
                        </a:solidFill>
                        <a:latin typeface="Cambria Math" panose="02040503050406030204" pitchFamily="18" charset="0"/>
                      </a:rPr>
                      <m:t>= </m:t>
                    </m:r>
                    <m:f>
                      <m:fPr>
                        <m:ctrlPr>
                          <a:rPr kumimoji="1" lang="en-US" altLang="ja-JP" sz="1200" b="0" i="1" smtClean="0">
                            <a:solidFill>
                              <a:schemeClr val="bg1"/>
                            </a:solidFill>
                            <a:latin typeface="Cambria Math" panose="02040503050406030204" pitchFamily="18" charset="0"/>
                          </a:rPr>
                        </m:ctrlPr>
                      </m:fPr>
                      <m:num>
                        <m:r>
                          <a:rPr kumimoji="1" lang="en-US" altLang="ja-JP" sz="1200" b="0" i="1" smtClean="0">
                            <a:solidFill>
                              <a:schemeClr val="bg1"/>
                            </a:solidFill>
                            <a:latin typeface="Cambria Math" panose="02040503050406030204" pitchFamily="18" charset="0"/>
                          </a:rPr>
                          <m:t>(</m:t>
                        </m:r>
                        <m:acc>
                          <m:accPr>
                            <m:chr m:val="̅"/>
                            <m:ctrlPr>
                              <a:rPr kumimoji="1" lang="en-US" altLang="ja-JP" sz="1200" i="1">
                                <a:solidFill>
                                  <a:schemeClr val="bg1"/>
                                </a:solidFill>
                                <a:latin typeface="Cambria Math" panose="02040503050406030204" pitchFamily="18" charset="0"/>
                              </a:rPr>
                            </m:ctrlPr>
                          </m:accPr>
                          <m:e>
                            <m:r>
                              <a:rPr kumimoji="1" lang="en-US" altLang="ja-JP" sz="1200" i="1">
                                <a:solidFill>
                                  <a:schemeClr val="bg1"/>
                                </a:solidFill>
                                <a:latin typeface="Cambria Math" panose="02040503050406030204" pitchFamily="18" charset="0"/>
                              </a:rPr>
                              <m:t>𝑥</m:t>
                            </m:r>
                          </m:e>
                        </m:acc>
                        <m:r>
                          <a:rPr kumimoji="1" lang="en-US" altLang="ja-JP" sz="1200" b="0" i="1" smtClean="0">
                            <a:solidFill>
                              <a:schemeClr val="bg1"/>
                            </a:solidFill>
                            <a:latin typeface="Cambria Math" panose="02040503050406030204" pitchFamily="18" charset="0"/>
                          </a:rPr>
                          <m:t>−</m:t>
                        </m:r>
                        <m:sSub>
                          <m:sSubPr>
                            <m:ctrlPr>
                              <a:rPr kumimoji="1" lang="en-US" altLang="ja-JP" sz="1200" b="0" i="1" smtClean="0">
                                <a:solidFill>
                                  <a:schemeClr val="bg1"/>
                                </a:solidFill>
                                <a:latin typeface="Cambria Math" panose="02040503050406030204" pitchFamily="18" charset="0"/>
                              </a:rPr>
                            </m:ctrlPr>
                          </m:sSubPr>
                          <m:e>
                            <m:r>
                              <a:rPr kumimoji="1" lang="ja-JP" altLang="en-US" sz="1200" b="0" i="1" smtClean="0">
                                <a:solidFill>
                                  <a:schemeClr val="bg1"/>
                                </a:solidFill>
                                <a:latin typeface="Cambria Math" panose="02040503050406030204" pitchFamily="18" charset="0"/>
                              </a:rPr>
                              <m:t>𝜇</m:t>
                            </m:r>
                          </m:e>
                          <m:sub>
                            <m:r>
                              <a:rPr kumimoji="1" lang="en-US" altLang="ja-JP" sz="1200" b="0" i="1" smtClean="0">
                                <a:solidFill>
                                  <a:schemeClr val="bg1"/>
                                </a:solidFill>
                                <a:latin typeface="Cambria Math" panose="02040503050406030204" pitchFamily="18" charset="0"/>
                              </a:rPr>
                              <m:t>0</m:t>
                            </m:r>
                          </m:sub>
                        </m:sSub>
                        <m:r>
                          <a:rPr kumimoji="1" lang="en-US" altLang="ja-JP" sz="1200" b="0" i="1" smtClean="0">
                            <a:solidFill>
                              <a:schemeClr val="bg1"/>
                            </a:solidFill>
                            <a:latin typeface="Cambria Math" panose="02040503050406030204" pitchFamily="18" charset="0"/>
                          </a:rPr>
                          <m:t>)</m:t>
                        </m:r>
                      </m:num>
                      <m:den>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𝑆</m:t>
                            </m:r>
                          </m:e>
                          <m:sub>
                            <m:acc>
                              <m:accPr>
                                <m:chr m:val="̅"/>
                                <m:ctrlPr>
                                  <a:rPr kumimoji="1" lang="en-US" altLang="ja-JP" sz="1200" b="0" i="1" smtClean="0">
                                    <a:solidFill>
                                      <a:schemeClr val="bg1"/>
                                    </a:solidFill>
                                    <a:latin typeface="Cambria Math" panose="02040503050406030204" pitchFamily="18" charset="0"/>
                                  </a:rPr>
                                </m:ctrlPr>
                              </m:accPr>
                              <m:e>
                                <m:r>
                                  <a:rPr kumimoji="1" lang="en-US" altLang="ja-JP" sz="1200" b="0" i="1" smtClean="0">
                                    <a:solidFill>
                                      <a:schemeClr val="bg1"/>
                                    </a:solidFill>
                                    <a:latin typeface="Cambria Math" panose="02040503050406030204" pitchFamily="18" charset="0"/>
                                  </a:rPr>
                                  <m:t>𝑥</m:t>
                                </m:r>
                              </m:e>
                            </m:acc>
                          </m:sub>
                        </m:sSub>
                        <m:rad>
                          <m:radPr>
                            <m:degHide m:val="on"/>
                            <m:ctrlPr>
                              <a:rPr kumimoji="1" lang="en-US" altLang="ja-JP" sz="1200" b="0" i="1" smtClean="0">
                                <a:solidFill>
                                  <a:schemeClr val="bg1"/>
                                </a:solidFill>
                                <a:latin typeface="Cambria Math" panose="02040503050406030204" pitchFamily="18" charset="0"/>
                              </a:rPr>
                            </m:ctrlPr>
                          </m:radPr>
                          <m:deg/>
                          <m:e>
                            <m:r>
                              <a:rPr kumimoji="1" lang="en-US" altLang="ja-JP" sz="1200" b="0" i="1" smtClean="0">
                                <a:solidFill>
                                  <a:schemeClr val="bg1"/>
                                </a:solidFill>
                                <a:latin typeface="Cambria Math" panose="02040503050406030204" pitchFamily="18" charset="0"/>
                              </a:rPr>
                              <m:t>𝑛</m:t>
                            </m:r>
                          </m:e>
                        </m:rad>
                      </m:den>
                    </m:f>
                  </m:oMath>
                </a14:m>
                <a:endParaRPr kumimoji="1" lang="ja-JP" altLang="en-US" sz="1200" dirty="0" err="1" smtClean="0">
                  <a:solidFill>
                    <a:schemeClr val="bg1"/>
                  </a:solidFill>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543050" y="1405830"/>
                <a:ext cx="1928285" cy="267381"/>
              </a:xfrm>
              <a:prstGeom prst="rect">
                <a:avLst/>
              </a:prstGeom>
              <a:blipFill rotWithShape="0">
                <a:blip r:embed="rId2"/>
                <a:stretch>
                  <a:fillRect l="-3165" t="-16279" b="-930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3708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15.3 </a:t>
            </a:r>
            <a:r>
              <a:rPr kumimoji="1" lang="ja-JP" altLang="en-US" dirty="0" smtClean="0"/>
              <a:t>記述統計</a:t>
            </a:r>
            <a:r>
              <a:rPr kumimoji="1" lang="en-US" altLang="ja-JP" dirty="0" smtClean="0"/>
              <a:t/>
            </a:r>
            <a:br>
              <a:rPr kumimoji="1" lang="en-US" altLang="ja-JP" dirty="0" smtClean="0"/>
            </a:br>
            <a:r>
              <a:rPr kumimoji="1" lang="en-US" altLang="ja-JP" dirty="0" smtClean="0"/>
              <a:t>t</a:t>
            </a:r>
            <a:r>
              <a:rPr kumimoji="1" lang="ja-JP" altLang="en-US" dirty="0" smtClean="0"/>
              <a:t>検定</a:t>
            </a:r>
            <a:endParaRPr kumimoji="1" lang="ja-JP" altLang="en-US" sz="2000" dirty="0"/>
          </a:p>
        </p:txBody>
      </p:sp>
      <p:sp>
        <p:nvSpPr>
          <p:cNvPr id="3" name="コンテンツ プレースホルダー 2"/>
          <p:cNvSpPr>
            <a:spLocks noGrp="1"/>
          </p:cNvSpPr>
          <p:nvPr>
            <p:ph idx="1"/>
          </p:nvPr>
        </p:nvSpPr>
        <p:spPr>
          <a:xfrm>
            <a:off x="457200" y="1289120"/>
            <a:ext cx="8229600" cy="4698977"/>
          </a:xfrm>
        </p:spPr>
        <p:txBody>
          <a:bodyPr/>
          <a:lstStyle/>
          <a:p>
            <a:r>
              <a:rPr lang="en-US" altLang="ja-JP" dirty="0" smtClean="0"/>
              <a:t>15.3.2</a:t>
            </a:r>
            <a:r>
              <a:rPr lang="ja-JP" altLang="en-US" dirty="0" smtClean="0"/>
              <a:t>：</a:t>
            </a:r>
            <a:r>
              <a:rPr lang="en-US" altLang="ja-JP" dirty="0" smtClean="0"/>
              <a:t> 2</a:t>
            </a:r>
            <a:r>
              <a:rPr lang="ja-JP" altLang="en-US" dirty="0" smtClean="0"/>
              <a:t>標本の</a:t>
            </a:r>
            <a:r>
              <a:rPr lang="en-US" altLang="ja-JP" dirty="0" smtClean="0"/>
              <a:t>t</a:t>
            </a:r>
            <a:r>
              <a:rPr lang="ja-JP" altLang="en-US" dirty="0" smtClean="0"/>
              <a:t>検定</a:t>
            </a:r>
            <a:endParaRPr lang="en-US" altLang="ja-JP" dirty="0" smtClean="0"/>
          </a:p>
          <a:p>
            <a:pPr lvl="1"/>
            <a:r>
              <a:rPr lang="en-US" altLang="ja-JP" dirty="0" smtClean="0"/>
              <a:t>2</a:t>
            </a:r>
            <a:r>
              <a:rPr lang="ja-JP" altLang="en-US" dirty="0" smtClean="0"/>
              <a:t>サンプルを比較する際に</a:t>
            </a:r>
            <a:r>
              <a:rPr lang="en-US" altLang="ja-JP" dirty="0" smtClean="0"/>
              <a:t>t</a:t>
            </a:r>
            <a:r>
              <a:rPr lang="ja-JP" altLang="en-US" dirty="0" smtClean="0"/>
              <a:t>検定を活用</a:t>
            </a:r>
            <a:endParaRPr lang="en-US" altLang="ja-JP" dirty="0" smtClean="0"/>
          </a:p>
          <a:p>
            <a:pPr lvl="2"/>
            <a:r>
              <a:rPr lang="ja-JP" altLang="en-US" dirty="0"/>
              <a:t>伝統的</a:t>
            </a:r>
            <a:r>
              <a:rPr lang="ja-JP" altLang="en-US" dirty="0" smtClean="0"/>
              <a:t>な</a:t>
            </a:r>
            <a:r>
              <a:rPr lang="en-US" altLang="ja-JP" dirty="0" smtClean="0"/>
              <a:t>t</a:t>
            </a:r>
            <a:r>
              <a:rPr lang="ja-JP" altLang="en-US" dirty="0" smtClean="0"/>
              <a:t>検定：</a:t>
            </a:r>
            <a:r>
              <a:rPr lang="en-US" altLang="ja-JP" dirty="0" smtClean="0"/>
              <a:t>2</a:t>
            </a:r>
            <a:r>
              <a:rPr lang="ja-JP" altLang="en-US" dirty="0" smtClean="0"/>
              <a:t>サンプルの分散が同じであることが必要</a:t>
            </a:r>
            <a:endParaRPr lang="en-US" altLang="ja-JP" dirty="0" smtClean="0"/>
          </a:p>
          <a:p>
            <a:pPr lvl="2"/>
            <a:r>
              <a:rPr lang="ja-JP" altLang="en-US" dirty="0" smtClean="0"/>
              <a:t>ウェルチ：分散が異なっても扱うことが可能</a:t>
            </a:r>
            <a:endParaRPr lang="en-US" altLang="ja-JP" dirty="0" smtClean="0"/>
          </a:p>
        </p:txBody>
      </p:sp>
      <p:sp>
        <p:nvSpPr>
          <p:cNvPr id="4" name="正方形/長方形 3"/>
          <p:cNvSpPr/>
          <p:nvPr/>
        </p:nvSpPr>
        <p:spPr>
          <a:xfrm>
            <a:off x="830263" y="2416190"/>
            <a:ext cx="7859712" cy="373894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#2</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グループの分散を確認</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a:solidFill>
                  <a:schemeClr val="bg1"/>
                </a:solidFill>
                <a:latin typeface="EYInterstate Light" panose="02000506000000020004" pitchFamily="2" charset="0"/>
                <a:ea typeface="ＭＳ Ｐゴシック" panose="020B0600070205080204" pitchFamily="50" charset="-128"/>
              </a:rPr>
              <a:t>aggregate(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tip~sex</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tips,var</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sex      tip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Female 1.344428</a:t>
            </a:r>
          </a:p>
          <a:p>
            <a:pPr marL="228600" indent="-228600">
              <a:buAutoNum type="arabicPlain" startAt="2"/>
            </a:pP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Male 2.217424</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tip</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の分布の正規性検定</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shapiro.test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tips$tip</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Shapiro-</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Wilk</a:t>
            </a:r>
            <a:r>
              <a:rPr kumimoji="1" lang="en-US" altLang="ja-JP" sz="1200" dirty="0">
                <a:solidFill>
                  <a:schemeClr val="bg1"/>
                </a:solidFill>
                <a:latin typeface="EYInterstate Light" panose="02000506000000020004" pitchFamily="2" charset="0"/>
                <a:ea typeface="ＭＳ Ｐゴシック" panose="020B0600070205080204" pitchFamily="50" charset="-128"/>
              </a:rPr>
              <a:t> normality 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tips$tip</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W = 0.89781, p-value =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8.2e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-12</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shapiro.test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tips$tip</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tips$sex</a:t>
            </a:r>
            <a:r>
              <a:rPr kumimoji="1" lang="en-US" altLang="ja-JP" sz="1200" dirty="0">
                <a:solidFill>
                  <a:srgbClr val="0070C0"/>
                </a:solidFill>
                <a:latin typeface="EYInterstate Light" panose="02000506000000020004" pitchFamily="2" charset="0"/>
                <a:ea typeface="ＭＳ Ｐゴシック" panose="020B0600070205080204" pitchFamily="50" charset="-128"/>
              </a:rPr>
              <a:t> == "Female"])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Shapiro-</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Wilk</a:t>
            </a:r>
            <a:r>
              <a:rPr kumimoji="1" lang="en-US" altLang="ja-JP" sz="1200" dirty="0">
                <a:solidFill>
                  <a:schemeClr val="bg1"/>
                </a:solidFill>
                <a:latin typeface="EYInterstate Light" panose="02000506000000020004" pitchFamily="2" charset="0"/>
                <a:ea typeface="ＭＳ Ｐゴシック" panose="020B0600070205080204" pitchFamily="50" charset="-128"/>
              </a:rPr>
              <a:t> normality 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tips$tip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tips$sex</a:t>
            </a:r>
            <a:r>
              <a:rPr kumimoji="1" lang="en-US" altLang="ja-JP" sz="1200" dirty="0">
                <a:solidFill>
                  <a:schemeClr val="bg1"/>
                </a:solidFill>
                <a:latin typeface="EYInterstate Light" panose="02000506000000020004" pitchFamily="2" charset="0"/>
                <a:ea typeface="ＭＳ Ｐゴシック" panose="020B0600070205080204" pitchFamily="50" charset="-128"/>
              </a:rPr>
              <a:t> == "Female"]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W = 0.95678, p-value = 0.005448</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shapiro.test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tips$tip</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tips$sex</a:t>
            </a:r>
            <a:r>
              <a:rPr kumimoji="1" lang="en-US" altLang="ja-JP" sz="1200" dirty="0">
                <a:solidFill>
                  <a:srgbClr val="0070C0"/>
                </a:solidFill>
                <a:latin typeface="EYInterstate Light" panose="02000506000000020004" pitchFamily="2" charset="0"/>
                <a:ea typeface="ＭＳ Ｐゴシック" panose="020B0600070205080204" pitchFamily="50" charset="-128"/>
              </a:rPr>
              <a:t> == "Male"])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Shapiro-</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Wilk</a:t>
            </a:r>
            <a:r>
              <a:rPr kumimoji="1" lang="en-US" altLang="ja-JP" sz="1200" dirty="0">
                <a:solidFill>
                  <a:schemeClr val="bg1"/>
                </a:solidFill>
                <a:latin typeface="EYInterstate Light" panose="02000506000000020004" pitchFamily="2" charset="0"/>
                <a:ea typeface="ＭＳ Ｐゴシック" panose="020B0600070205080204" pitchFamily="50" charset="-128"/>
              </a:rPr>
              <a:t> normality 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tips$tip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tips$sex</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“Male”]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正規性検定を満たしていない</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W = 0.87587, p-value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3.708e</a:t>
            </a:r>
            <a:r>
              <a:rPr kumimoji="1" lang="en-US" altLang="ja-JP" sz="1200" dirty="0">
                <a:solidFill>
                  <a:schemeClr val="bg1"/>
                </a:solidFill>
                <a:latin typeface="EYInterstate Light" panose="02000506000000020004" pitchFamily="2" charset="0"/>
                <a:ea typeface="ＭＳ Ｐゴシック" panose="020B0600070205080204" pitchFamily="50" charset="-128"/>
              </a:rPr>
              <a:t>-10</a:t>
            </a:r>
          </a:p>
        </p:txBody>
      </p:sp>
      <p:pic>
        <p:nvPicPr>
          <p:cNvPr id="6" name="図 5"/>
          <p:cNvPicPr>
            <a:picLocks noChangeAspect="1"/>
          </p:cNvPicPr>
          <p:nvPr/>
        </p:nvPicPr>
        <p:blipFill>
          <a:blip r:embed="rId2"/>
          <a:stretch>
            <a:fillRect/>
          </a:stretch>
        </p:blipFill>
        <p:spPr>
          <a:xfrm>
            <a:off x="4403615" y="2834609"/>
            <a:ext cx="4283185" cy="2720029"/>
          </a:xfrm>
          <a:prstGeom prst="rect">
            <a:avLst/>
          </a:prstGeom>
        </p:spPr>
      </p:pic>
    </p:spTree>
    <p:extLst>
      <p:ext uri="{BB962C8B-B14F-4D97-AF65-F5344CB8AC3E}">
        <p14:creationId xmlns:p14="http://schemas.microsoft.com/office/powerpoint/2010/main" val="3472218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15.3 </a:t>
            </a:r>
            <a:r>
              <a:rPr kumimoji="1" lang="ja-JP" altLang="en-US" dirty="0" smtClean="0"/>
              <a:t>記述統計</a:t>
            </a:r>
            <a:r>
              <a:rPr kumimoji="1" lang="en-US" altLang="ja-JP" dirty="0" smtClean="0"/>
              <a:t/>
            </a:r>
            <a:br>
              <a:rPr kumimoji="1" lang="en-US" altLang="ja-JP" dirty="0" smtClean="0"/>
            </a:br>
            <a:r>
              <a:rPr kumimoji="1" lang="en-US" altLang="ja-JP" dirty="0" smtClean="0"/>
              <a:t>t</a:t>
            </a:r>
            <a:r>
              <a:rPr kumimoji="1" lang="ja-JP" altLang="en-US" dirty="0" smtClean="0"/>
              <a:t>検定</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15.3.2</a:t>
            </a:r>
            <a:r>
              <a:rPr lang="ja-JP" altLang="en-US" dirty="0" smtClean="0"/>
              <a:t>：</a:t>
            </a:r>
            <a:r>
              <a:rPr lang="en-US" altLang="ja-JP" dirty="0" smtClean="0"/>
              <a:t> 2</a:t>
            </a:r>
            <a:r>
              <a:rPr lang="ja-JP" altLang="en-US" dirty="0" smtClean="0"/>
              <a:t>標本の</a:t>
            </a:r>
            <a:r>
              <a:rPr lang="en-US" altLang="ja-JP" dirty="0" smtClean="0"/>
              <a:t>t</a:t>
            </a:r>
            <a:r>
              <a:rPr lang="ja-JP" altLang="en-US" dirty="0" smtClean="0"/>
              <a:t>検定</a:t>
            </a:r>
            <a:endParaRPr lang="en-US" altLang="ja-JP" dirty="0" smtClean="0"/>
          </a:p>
        </p:txBody>
      </p:sp>
      <p:sp>
        <p:nvSpPr>
          <p:cNvPr id="4" name="正方形/長方形 3"/>
          <p:cNvSpPr/>
          <p:nvPr/>
        </p:nvSpPr>
        <p:spPr>
          <a:xfrm>
            <a:off x="830263" y="1761097"/>
            <a:ext cx="7859712" cy="476511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全検定に通らなかったため可視化</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(tips,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tip,fill</a:t>
            </a:r>
            <a:r>
              <a:rPr kumimoji="1" lang="en-US" altLang="ja-JP" sz="1200" dirty="0">
                <a:solidFill>
                  <a:schemeClr val="bg1"/>
                </a:solidFill>
                <a:latin typeface="EYInterstate Light" panose="02000506000000020004" pitchFamily="2" charset="0"/>
                <a:ea typeface="ＭＳ Ｐゴシック" panose="020B0600070205080204" pitchFamily="50" charset="-128"/>
              </a:rPr>
              <a:t>=sex))+</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binwidth</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5,alpha</a:t>
            </a:r>
            <a:r>
              <a:rPr kumimoji="1" lang="en-US" altLang="ja-JP" sz="1200" dirty="0">
                <a:solidFill>
                  <a:schemeClr val="bg1"/>
                </a:solidFill>
                <a:latin typeface="EYInterstate Light" panose="02000506000000020004" pitchFamily="2" charset="0"/>
                <a:ea typeface="ＭＳ Ｐゴシック" panose="020B0600070205080204" pitchFamily="50" charset="-128"/>
              </a:rPr>
              <a:t>=1/2)</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データに正規性が見られないため、</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検定</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var.test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関数）やバートレット検定（</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bartlett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,.test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でも十分な検定は行えないことからノンパラメトリックのアンサリブラッドリー検定を行って分散を検定</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ansari.test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tip~sex,tips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Ansari-Bradley 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tip by sex</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AB = 5582.5, p-value = 0.376</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alternative hypothesis: true ratio of scales is not equal to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var.equal</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=TRUE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は従来の</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検定、</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var.equal</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=FALSE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はウェルチの検定を実施</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t.test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tip~sex</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tips,var.equal</a:t>
            </a:r>
            <a:r>
              <a:rPr kumimoji="1" lang="en-US" altLang="ja-JP" sz="1200" dirty="0">
                <a:solidFill>
                  <a:schemeClr val="bg1"/>
                </a:solidFill>
                <a:latin typeface="EYInterstate Light" panose="02000506000000020004" pitchFamily="2" charset="0"/>
                <a:ea typeface="ＭＳ Ｐゴシック" panose="020B0600070205080204" pitchFamily="50" charset="-128"/>
              </a:rPr>
              <a:t> = TRUE)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Two Sample t-test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tip by sex</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t = -1.3879,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 242, p-value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=0.1665</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alternative hypothesis: true difference in means is not equal to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95 percent confidence interval: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-0.6197558  0.1074167</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sample estimates: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mean in group Female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2.833448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mean in group Male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3.089618 </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テストの結果は有意ではないため、男女の労働者に同様にチップが渡されたと結論づける</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5445239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15.3 </a:t>
            </a:r>
            <a:r>
              <a:rPr kumimoji="1" lang="ja-JP" altLang="en-US" dirty="0" smtClean="0"/>
              <a:t>記述統計</a:t>
            </a:r>
            <a:r>
              <a:rPr kumimoji="1" lang="en-US" altLang="ja-JP" dirty="0" smtClean="0"/>
              <a:t/>
            </a:r>
            <a:br>
              <a:rPr kumimoji="1" lang="en-US" altLang="ja-JP" dirty="0" smtClean="0"/>
            </a:br>
            <a:r>
              <a:rPr kumimoji="1" lang="en-US" altLang="ja-JP" dirty="0" smtClean="0"/>
              <a:t>t</a:t>
            </a:r>
            <a:r>
              <a:rPr kumimoji="1" lang="ja-JP" altLang="en-US" dirty="0" smtClean="0"/>
              <a:t>検定</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15.3.2</a:t>
            </a:r>
            <a:r>
              <a:rPr lang="ja-JP" altLang="en-US" dirty="0" smtClean="0"/>
              <a:t>：</a:t>
            </a:r>
            <a:r>
              <a:rPr lang="en-US" altLang="ja-JP" dirty="0" smtClean="0"/>
              <a:t> 2</a:t>
            </a:r>
            <a:r>
              <a:rPr lang="ja-JP" altLang="en-US" dirty="0" smtClean="0"/>
              <a:t>標本の</a:t>
            </a:r>
            <a:r>
              <a:rPr lang="en-US" altLang="ja-JP" dirty="0" smtClean="0"/>
              <a:t>t</a:t>
            </a:r>
            <a:r>
              <a:rPr lang="ja-JP" altLang="en-US" dirty="0" smtClean="0"/>
              <a:t>検定</a:t>
            </a:r>
            <a:endParaRPr lang="en-US" altLang="ja-JP" dirty="0" smtClean="0"/>
          </a:p>
        </p:txBody>
      </p:sp>
      <p:sp>
        <p:nvSpPr>
          <p:cNvPr id="4" name="正方形/長方形 3"/>
          <p:cNvSpPr/>
          <p:nvPr/>
        </p:nvSpPr>
        <p:spPr>
          <a:xfrm>
            <a:off x="830263" y="1761098"/>
            <a:ext cx="7859712" cy="436347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簡単な方法は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平均値がお互い</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標準偏差の中に入っていることも確認</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rgbClr val="FF0000"/>
                </a:solidFill>
                <a:latin typeface="EYInterstate Light" panose="02000506000000020004" pitchFamily="2" charset="0"/>
                <a:ea typeface="ＭＳ Ｐゴシック" panose="020B0600070205080204" pitchFamily="50" charset="-128"/>
              </a:rPr>
              <a:t>plyr</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tipsummary</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rgbClr val="FF0000"/>
                </a:solidFill>
                <a:latin typeface="EYInterstate Light" panose="02000506000000020004" pitchFamily="2" charset="0"/>
                <a:ea typeface="ＭＳ Ｐゴシック" panose="020B0600070205080204" pitchFamily="50" charset="-128"/>
              </a:rPr>
              <a:t>ddply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,“sex”,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summarize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ddploy</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パッケージを用いて</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sex</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の水準ごとに分割 </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=mean(tip),tip.sd=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sd</a:t>
            </a:r>
            <a:r>
              <a:rPr kumimoji="1" lang="en-US" altLang="ja-JP" sz="1200" dirty="0">
                <a:solidFill>
                  <a:schemeClr val="bg1"/>
                </a:solidFill>
                <a:latin typeface="EYInterstate Light" panose="02000506000000020004" pitchFamily="2" charset="0"/>
                <a:ea typeface="ＭＳ Ｐゴシック" panose="020B0600070205080204" pitchFamily="50" charset="-128"/>
              </a:rPr>
              <a:t>(tip</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#summarize</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でそれぞれ集計</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Lower=tip.mean-2*tip.sd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(NROW(tip)),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Upper=tip.mean+2*tip.sd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(NROW(tip)))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tipsummary</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sex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tip.sd    Lower    Upper</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Female 2.833448 1.159495 2.584827 3.082070</a:t>
            </a:r>
          </a:p>
          <a:p>
            <a:pPr marL="228600" indent="-228600">
              <a:buAutoNum type="arabicPlain" startAt="2"/>
            </a:pP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Male </a:t>
            </a:r>
            <a:r>
              <a:rPr kumimoji="1" lang="en-US" altLang="ja-JP" sz="1200" dirty="0">
                <a:solidFill>
                  <a:schemeClr val="bg1"/>
                </a:solidFill>
                <a:latin typeface="EYInterstate Light" panose="02000506000000020004" pitchFamily="2" charset="0"/>
                <a:ea typeface="ＭＳ Ｐゴシック" panose="020B0600070205080204" pitchFamily="50" charset="-128"/>
              </a:rPr>
              <a:t>3.089618 1.489102 2.851931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3.327304</a:t>
            </a:r>
          </a:p>
          <a:p>
            <a:pPr marL="228600" indent="-228600">
              <a:buAutoNum type="arabicPlain" startAt="2"/>
            </a:pP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データを可視化</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tipsummary</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y=sex))+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geom_errorbarh</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xmin</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Lower,xmax</a:t>
            </a:r>
            <a:r>
              <a:rPr kumimoji="1" lang="en-US" altLang="ja-JP" sz="1200" dirty="0">
                <a:solidFill>
                  <a:schemeClr val="bg1"/>
                </a:solidFill>
                <a:latin typeface="EYInterstate Light" panose="02000506000000020004" pitchFamily="2" charset="0"/>
                <a:ea typeface="ＭＳ Ｐゴシック" panose="020B0600070205080204" pitchFamily="50" charset="-128"/>
              </a:rPr>
              <a:t>=Upper), height=.2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#15.3.3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対応のある</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2</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群の</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検定</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ja-JP" altLang="en-US" sz="1200" dirty="0">
                <a:solidFill>
                  <a:srgbClr val="00B050"/>
                </a:solidFill>
                <a:latin typeface="EYInterstate Light" panose="02000506000000020004" pitchFamily="2" charset="0"/>
                <a:ea typeface="ＭＳ Ｐゴシック" panose="020B0600070205080204" pitchFamily="50" charset="-128"/>
              </a:rPr>
              <a:t>対</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になるデータ検定する場合、</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t.test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関数に</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pared=TRUE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引数を加えるだけで利用が可能</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UsingR</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t.test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father.son$fheight,father.son$sheight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paried</a:t>
            </a:r>
            <a:r>
              <a:rPr kumimoji="1" lang="en-US" altLang="ja-JP" sz="1200" dirty="0">
                <a:solidFill>
                  <a:schemeClr val="bg1"/>
                </a:solidFill>
                <a:latin typeface="EYInterstate Light" panose="02000506000000020004" pitchFamily="2" charset="0"/>
                <a:ea typeface="ＭＳ Ｐゴシック" panose="020B0600070205080204" pitchFamily="50" charset="-128"/>
              </a:rPr>
              <a:t>=TRUE)</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217899" y="2593070"/>
            <a:ext cx="3325940" cy="2112133"/>
          </a:xfrm>
          <a:prstGeom prst="rect">
            <a:avLst/>
          </a:prstGeom>
        </p:spPr>
      </p:pic>
    </p:spTree>
    <p:extLst>
      <p:ext uri="{BB962C8B-B14F-4D97-AF65-F5344CB8AC3E}">
        <p14:creationId xmlns:p14="http://schemas.microsoft.com/office/powerpoint/2010/main" val="32330816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15.3 </a:t>
            </a:r>
            <a:r>
              <a:rPr kumimoji="1" lang="ja-JP" altLang="en-US" dirty="0" smtClean="0"/>
              <a:t>記述統計</a:t>
            </a:r>
            <a:r>
              <a:rPr kumimoji="1" lang="en-US" altLang="ja-JP" dirty="0" smtClean="0"/>
              <a:t/>
            </a:r>
            <a:br>
              <a:rPr kumimoji="1" lang="en-US" altLang="ja-JP" dirty="0" smtClean="0"/>
            </a:br>
            <a:r>
              <a:rPr kumimoji="1" lang="en-US" altLang="ja-JP" dirty="0" smtClean="0"/>
              <a:t>t</a:t>
            </a:r>
            <a:r>
              <a:rPr kumimoji="1" lang="ja-JP" altLang="en-US" dirty="0" smtClean="0"/>
              <a:t>検定</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15.3.3</a:t>
            </a:r>
            <a:r>
              <a:rPr lang="ja-JP" altLang="en-US" dirty="0" smtClean="0"/>
              <a:t>：</a:t>
            </a:r>
            <a:r>
              <a:rPr lang="en-US" altLang="ja-JP" dirty="0" smtClean="0"/>
              <a:t> </a:t>
            </a:r>
            <a:r>
              <a:rPr lang="ja-JP" altLang="en-US" dirty="0" smtClean="0"/>
              <a:t>対応のある</a:t>
            </a:r>
            <a:r>
              <a:rPr lang="en-US" altLang="ja-JP" dirty="0" smtClean="0"/>
              <a:t>2</a:t>
            </a:r>
            <a:r>
              <a:rPr lang="ja-JP" altLang="en-US" dirty="0" smtClean="0"/>
              <a:t>群の</a:t>
            </a:r>
            <a:r>
              <a:rPr lang="en-US" altLang="ja-JP" dirty="0" smtClean="0"/>
              <a:t>t</a:t>
            </a:r>
            <a:r>
              <a:rPr lang="ja-JP" altLang="en-US" dirty="0" smtClean="0"/>
              <a:t>検定</a:t>
            </a:r>
            <a:endParaRPr lang="en-US" altLang="ja-JP" dirty="0" smtClean="0"/>
          </a:p>
        </p:txBody>
      </p:sp>
      <p:sp>
        <p:nvSpPr>
          <p:cNvPr id="4" name="正方形/長方形 3"/>
          <p:cNvSpPr/>
          <p:nvPr/>
        </p:nvSpPr>
        <p:spPr>
          <a:xfrm>
            <a:off x="830263" y="1761098"/>
            <a:ext cx="7859712" cy="436347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#15.3.3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対応のある</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2</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群の</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検定</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ja-JP" altLang="en-US" sz="1200" dirty="0">
                <a:solidFill>
                  <a:srgbClr val="2C973E"/>
                </a:solidFill>
                <a:latin typeface="EYInterstate Light" panose="02000506000000020004" pitchFamily="2" charset="0"/>
                <a:ea typeface="ＭＳ Ｐゴシック" panose="020B0600070205080204" pitchFamily="50" charset="-128"/>
              </a:rPr>
              <a:t>対</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になるデータ検定する場合、</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t.test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関数に</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pared=TRUE</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引数を加えるだけで利用が可能</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336699"/>
                </a:solidFill>
                <a:latin typeface="EYInterstate Light" panose="02000506000000020004" pitchFamily="2" charset="0"/>
                <a:ea typeface="ＭＳ Ｐゴシック" panose="020B0600070205080204" pitchFamily="50" charset="-128"/>
              </a:rPr>
              <a:t>require(</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UsingR</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p>
          <a:p>
            <a:r>
              <a:rPr kumimoji="1" lang="en-US" altLang="ja-JP" sz="1200" dirty="0">
                <a:solidFill>
                  <a:srgbClr val="336699"/>
                </a:solidFill>
                <a:latin typeface="EYInterstate Light" panose="02000506000000020004" pitchFamily="2" charset="0"/>
                <a:ea typeface="ＭＳ Ｐゴシック" panose="020B0600070205080204" pitchFamily="50" charset="-128"/>
              </a:rPr>
              <a:t>head(</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father.son</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p>
          <a:p>
            <a:r>
              <a:rPr kumimoji="1" lang="en-US" altLang="ja-JP" sz="1200" dirty="0" err="1">
                <a:solidFill>
                  <a:srgbClr val="336699"/>
                </a:solidFill>
                <a:latin typeface="EYInterstate Light" panose="02000506000000020004" pitchFamily="2" charset="0"/>
                <a:ea typeface="ＭＳ Ｐゴシック" panose="020B0600070205080204" pitchFamily="50" charset="-128"/>
              </a:rPr>
              <a:t>t.test</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father.son$fheight,father.son$sheight</a:t>
            </a:r>
            <a:r>
              <a:rPr kumimoji="1" lang="en-US" altLang="ja-JP" sz="1200" dirty="0">
                <a:solidFill>
                  <a:srgbClr val="336699"/>
                </a:solidFill>
                <a:latin typeface="EYInterstate Light" panose="02000506000000020004" pitchFamily="2" charset="0"/>
                <a:ea typeface="ＭＳ Ｐゴシック" panose="020B0600070205080204" pitchFamily="50" charset="-128"/>
              </a:rPr>
              <a:t>, </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paried</a:t>
            </a:r>
            <a:r>
              <a:rPr kumimoji="1" lang="en-US" altLang="ja-JP" sz="1200" dirty="0">
                <a:solidFill>
                  <a:srgbClr val="336699"/>
                </a:solidFill>
                <a:latin typeface="EYInterstate Light" panose="02000506000000020004" pitchFamily="2" charset="0"/>
                <a:ea typeface="ＭＳ Ｐゴシック" panose="020B0600070205080204" pitchFamily="50" charset="-128"/>
              </a:rPr>
              <a:t>=TRUE</a:t>
            </a:r>
            <a:r>
              <a:rPr kumimoji="1" lang="en-US" altLang="ja-JP" sz="1200" dirty="0" smtClean="0">
                <a:solidFill>
                  <a:srgbClr val="336699"/>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Welch </a:t>
            </a:r>
            <a:r>
              <a:rPr kumimoji="1" lang="en-US" altLang="ja-JP" sz="1200" dirty="0">
                <a:solidFill>
                  <a:schemeClr val="bg1"/>
                </a:solidFill>
                <a:latin typeface="EYInterstate Light" panose="02000506000000020004" pitchFamily="2" charset="0"/>
                <a:ea typeface="ＭＳ Ｐゴシック" panose="020B0600070205080204" pitchFamily="50" charset="-128"/>
              </a:rPr>
              <a:t>Two Sample t-test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data: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father.son$sheight</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t = -8.3259,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 2152.6, p-value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alternative hypothesis: true difference in means is not equal to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95 percent confidence interval: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-1.2317973 -0.7621483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sample estimates: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mean of x mean of y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67.68710  68.68407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帰無仮説を棄却し父と息子の身長は異なっている結果</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平均の分布は</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0</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ではなく、信頼区間も</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0</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ではないので検定結果は正しいと思われる。</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a:solidFill>
                  <a:srgbClr val="336699"/>
                </a:solidFill>
                <a:latin typeface="EYInterstate Light" panose="02000506000000020004" pitchFamily="2" charset="0"/>
                <a:ea typeface="ＭＳ Ｐゴシック" panose="020B0600070205080204" pitchFamily="50" charset="-128"/>
              </a:rPr>
              <a:t>ggplot</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father.son</a:t>
            </a:r>
            <a:r>
              <a:rPr kumimoji="1" lang="en-US" altLang="ja-JP" sz="1200" dirty="0">
                <a:solidFill>
                  <a:srgbClr val="336699"/>
                </a:solidFill>
                <a:latin typeface="EYInterstate Light" panose="02000506000000020004" pitchFamily="2" charset="0"/>
                <a:ea typeface="ＭＳ Ｐゴシック" panose="020B0600070205080204" pitchFamily="50" charset="-128"/>
              </a:rPr>
              <a:t>, </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aes</a:t>
            </a:r>
            <a:r>
              <a:rPr kumimoji="1" lang="en-US" altLang="ja-JP" sz="1200" dirty="0">
                <a:solidFill>
                  <a:srgbClr val="336699"/>
                </a:solidFill>
                <a:latin typeface="EYInterstate Light" panose="02000506000000020004" pitchFamily="2" charset="0"/>
                <a:ea typeface="ＭＳ Ｐゴシック" panose="020B0600070205080204" pitchFamily="50" charset="-128"/>
              </a:rPr>
              <a:t>(x=</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fheight</a:t>
            </a:r>
            <a:r>
              <a:rPr kumimoji="1" lang="en-US" altLang="ja-JP" sz="1200" dirty="0">
                <a:solidFill>
                  <a:srgbClr val="336699"/>
                </a:solidFill>
                <a:latin typeface="EYInterstate Light" panose="02000506000000020004" pitchFamily="2" charset="0"/>
                <a:ea typeface="ＭＳ Ｐゴシック" panose="020B0600070205080204" pitchFamily="50" charset="-128"/>
              </a:rPr>
              <a:t> - </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sheight</a:t>
            </a:r>
            <a:r>
              <a:rPr kumimoji="1" lang="en-US" altLang="ja-JP" sz="1200" dirty="0">
                <a:solidFill>
                  <a:srgbClr val="336699"/>
                </a:solidFill>
                <a:latin typeface="EYInterstate Light" panose="02000506000000020004" pitchFamily="2" charset="0"/>
                <a:ea typeface="ＭＳ Ｐゴシック" panose="020B0600070205080204" pitchFamily="50" charset="-128"/>
              </a:rPr>
              <a:t>)) + </a:t>
            </a:r>
          </a:p>
          <a:p>
            <a:r>
              <a:rPr kumimoji="1" lang="en-US" altLang="ja-JP" sz="1200" dirty="0">
                <a:solidFill>
                  <a:srgbClr val="336699"/>
                </a:solidFill>
                <a:latin typeface="EYInterstate Light" panose="02000506000000020004" pitchFamily="2" charset="0"/>
                <a:ea typeface="ＭＳ Ｐゴシック" panose="020B0600070205080204" pitchFamily="50" charset="-128"/>
              </a:rPr>
              <a:t>  </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geom_density</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p>
          <a:p>
            <a:r>
              <a:rPr kumimoji="1" lang="en-US" altLang="ja-JP" sz="1200" dirty="0">
                <a:solidFill>
                  <a:srgbClr val="336699"/>
                </a:solidFill>
                <a:latin typeface="EYInterstate Light" panose="02000506000000020004" pitchFamily="2" charset="0"/>
                <a:ea typeface="ＭＳ Ｐゴシック" panose="020B0600070205080204" pitchFamily="50" charset="-128"/>
              </a:rPr>
              <a:t>  </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geom_vline</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xintercept</a:t>
            </a:r>
            <a:r>
              <a:rPr kumimoji="1" lang="en-US" altLang="ja-JP" sz="1200" dirty="0">
                <a:solidFill>
                  <a:srgbClr val="336699"/>
                </a:solidFill>
                <a:latin typeface="EYInterstate Light" panose="02000506000000020004" pitchFamily="2" charset="0"/>
                <a:ea typeface="ＭＳ Ｐゴシック" panose="020B0600070205080204" pitchFamily="50" charset="-128"/>
              </a:rPr>
              <a:t> = mean(</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heightDiff</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p>
          <a:p>
            <a:r>
              <a:rPr kumimoji="1" lang="en-US" altLang="ja-JP" sz="1200" dirty="0">
                <a:solidFill>
                  <a:srgbClr val="336699"/>
                </a:solidFill>
                <a:latin typeface="EYInterstate Light" panose="02000506000000020004" pitchFamily="2" charset="0"/>
                <a:ea typeface="ＭＳ Ｐゴシック" panose="020B0600070205080204" pitchFamily="50" charset="-128"/>
              </a:rPr>
              <a:t>  </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geom_vline</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xintercept</a:t>
            </a:r>
            <a:r>
              <a:rPr kumimoji="1" lang="en-US" altLang="ja-JP" sz="1200" dirty="0">
                <a:solidFill>
                  <a:srgbClr val="336699"/>
                </a:solidFill>
                <a:latin typeface="EYInterstate Light" panose="02000506000000020004" pitchFamily="2" charset="0"/>
                <a:ea typeface="ＭＳ Ｐゴシック" panose="020B0600070205080204" pitchFamily="50" charset="-128"/>
              </a:rPr>
              <a:t> = mean(</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heightDiff</a:t>
            </a:r>
            <a:r>
              <a:rPr kumimoji="1" lang="en-US" altLang="ja-JP" sz="1200" dirty="0">
                <a:solidFill>
                  <a:srgbClr val="336699"/>
                </a:solidFill>
                <a:latin typeface="EYInterstate Light" panose="02000506000000020004" pitchFamily="2" charset="0"/>
                <a:ea typeface="ＭＳ Ｐゴシック" panose="020B0600070205080204" pitchFamily="50" charset="-128"/>
              </a:rPr>
              <a:t>) + 2*c(-1,1)*</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sd</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heightDiff</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sqrt</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nrow</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father.son</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linetype</a:t>
            </a:r>
            <a:r>
              <a:rPr kumimoji="1" lang="en-US" altLang="ja-JP" sz="1200" dirty="0">
                <a:solidFill>
                  <a:srgbClr val="336699"/>
                </a:solidFill>
                <a:latin typeface="EYInterstate Light" panose="02000506000000020004" pitchFamily="2" charset="0"/>
                <a:ea typeface="ＭＳ Ｐゴシック" panose="020B0600070205080204" pitchFamily="50" charset="-128"/>
              </a:rPr>
              <a:t> = 2)</a:t>
            </a:r>
          </a:p>
          <a:p>
            <a:endParaRPr kumimoji="1" lang="en-US" altLang="ja-JP" sz="1200" dirty="0" smtClean="0">
              <a:solidFill>
                <a:srgbClr val="336699"/>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7" name="図 6"/>
          <p:cNvPicPr>
            <a:picLocks noChangeAspect="1"/>
          </p:cNvPicPr>
          <p:nvPr/>
        </p:nvPicPr>
        <p:blipFill>
          <a:blip r:embed="rId2"/>
          <a:stretch>
            <a:fillRect/>
          </a:stretch>
        </p:blipFill>
        <p:spPr>
          <a:xfrm>
            <a:off x="5225234" y="2329869"/>
            <a:ext cx="3461566" cy="2198262"/>
          </a:xfrm>
          <a:prstGeom prst="rect">
            <a:avLst/>
          </a:prstGeom>
        </p:spPr>
      </p:pic>
    </p:spTree>
    <p:extLst>
      <p:ext uri="{BB962C8B-B14F-4D97-AF65-F5344CB8AC3E}">
        <p14:creationId xmlns:p14="http://schemas.microsoft.com/office/powerpoint/2010/main" val="7338960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15.4 </a:t>
            </a:r>
            <a:r>
              <a:rPr kumimoji="1" lang="ja-JP" altLang="en-US" dirty="0" smtClean="0"/>
              <a:t>記述統計</a:t>
            </a:r>
            <a:r>
              <a:rPr kumimoji="1" lang="en-US" altLang="ja-JP" dirty="0" smtClean="0"/>
              <a:t/>
            </a:r>
            <a:br>
              <a:rPr kumimoji="1" lang="en-US" altLang="ja-JP" dirty="0" smtClean="0"/>
            </a:br>
            <a:r>
              <a:rPr lang="ja-JP" altLang="en-US" sz="2000" dirty="0" smtClean="0"/>
              <a:t>分散分析</a:t>
            </a:r>
            <a:endParaRPr kumimoji="1" lang="ja-JP" altLang="en-US" sz="2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ANOVA(</a:t>
                </a:r>
                <a:r>
                  <a:rPr kumimoji="1" lang="ja-JP" altLang="en-US" dirty="0" smtClean="0"/>
                  <a:t>分散分析</a:t>
                </a:r>
                <a:r>
                  <a:rPr kumimoji="1" lang="en-US" altLang="ja-JP" dirty="0" smtClean="0"/>
                  <a:t>)</a:t>
                </a:r>
              </a:p>
              <a:p>
                <a:pPr lvl="1"/>
                <a:r>
                  <a:rPr lang="ja-JP" altLang="en-US" dirty="0" smtClean="0"/>
                  <a:t>グループ間比較の方法</a:t>
                </a:r>
                <a:endParaRPr kumimoji="1" lang="en-US" altLang="ja-JP" dirty="0" smtClean="0"/>
              </a:p>
              <a:p>
                <a:pPr lvl="1"/>
                <a14:m>
                  <m:oMath xmlns:m="http://schemas.openxmlformats.org/officeDocument/2006/math">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𝑖</m:t>
                            </m:r>
                          </m:sub>
                          <m:sup/>
                          <m:e>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lang="en-US" altLang="ja-JP" i="1">
                                        <a:latin typeface="Cambria Math" panose="02040503050406030204" pitchFamily="18" charset="0"/>
                                      </a:rPr>
                                      <m:t>𝑌</m:t>
                                    </m:r>
                                  </m:e>
                                </m:acc>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−1)</m:t>
                            </m:r>
                          </m:e>
                        </m:nary>
                      </m:num>
                      <m:den>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𝑗</m:t>
                            </m:r>
                          </m:sub>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𝑌</m:t>
                                    </m:r>
                                  </m:e>
                                  <m:sub>
                                    <m:r>
                                      <a:rPr lang="en-US" altLang="ja-JP" i="1">
                                        <a:latin typeface="Cambria Math" panose="02040503050406030204" pitchFamily="18" charset="0"/>
                                      </a:rPr>
                                      <m:t>𝑖</m:t>
                                    </m:r>
                                    <m:r>
                                      <a:rPr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𝑌</m:t>
                                    </m:r>
                                  </m:e>
                                </m:acc>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e>
                        </m:nary>
                      </m:den>
                    </m:f>
                  </m:oMath>
                </a14:m>
                <a:r>
                  <a:rPr kumimoji="1" lang="en-US" altLang="ja-JP" dirty="0" smtClean="0"/>
                  <a:t>, </a:t>
                </a:r>
                <a:r>
                  <a:rPr kumimoji="1" lang="en-US" altLang="ja-JP" sz="1050" dirty="0" smtClean="0"/>
                  <a:t>N</a:t>
                </a:r>
                <a:r>
                  <a:rPr kumimoji="1" lang="ja-JP" altLang="en-US" sz="1050" dirty="0" smtClean="0"/>
                  <a:t>：全体の観測数、</a:t>
                </a:r>
                <a:r>
                  <a:rPr kumimoji="1" lang="en-US" altLang="ja-JP" sz="1050" dirty="0" smtClean="0"/>
                  <a:t>K:</a:t>
                </a:r>
                <a:r>
                  <a:rPr kumimoji="1" lang="ja-JP" altLang="en-US" sz="1050" dirty="0" smtClean="0"/>
                  <a:t>グループ数、</a:t>
                </a:r>
                <a:r>
                  <a:rPr kumimoji="1" lang="en-US" altLang="ja-JP" sz="1050" dirty="0" smtClean="0"/>
                  <a:t>Yi:</a:t>
                </a:r>
                <a:r>
                  <a:rPr lang="ja-JP" altLang="en-US" sz="1050" dirty="0" smtClean="0"/>
                  <a:t>グループ</a:t>
                </a:r>
                <a:r>
                  <a:rPr lang="en-US" altLang="ja-JP" sz="1050" dirty="0" err="1" smtClean="0"/>
                  <a:t>i</a:t>
                </a:r>
                <a:r>
                  <a:rPr lang="ja-JP" altLang="en-US" sz="1050" dirty="0" smtClean="0"/>
                  <a:t>の平均、</a:t>
                </a:r>
                <a:r>
                  <a:rPr lang="en-US" altLang="ja-JP" sz="1050" dirty="0" err="1" smtClean="0"/>
                  <a:t>Yij</a:t>
                </a:r>
                <a:r>
                  <a:rPr lang="en-US" altLang="ja-JP" sz="1050" dirty="0" smtClean="0"/>
                  <a:t>: </a:t>
                </a:r>
                <a:r>
                  <a:rPr lang="ja-JP" altLang="en-US" sz="1050" dirty="0" smtClean="0"/>
                  <a:t>グループ</a:t>
                </a:r>
                <a:r>
                  <a:rPr lang="en-US" altLang="ja-JP" sz="1050" dirty="0" err="1" smtClean="0"/>
                  <a:t>i</a:t>
                </a:r>
                <a:r>
                  <a:rPr lang="ja-JP" altLang="en-US" sz="1050" dirty="0" smtClean="0"/>
                  <a:t>の中の</a:t>
                </a:r>
                <a:r>
                  <a:rPr lang="en-US" altLang="ja-JP" sz="1050" dirty="0" smtClean="0"/>
                  <a:t>j</a:t>
                </a:r>
                <a:r>
                  <a:rPr lang="ja-JP" altLang="en-US" sz="1050" dirty="0" smtClean="0"/>
                  <a:t>観測値</a:t>
                </a:r>
                <a:endParaRPr lang="en-US" altLang="ja-JP" sz="1050" dirty="0" smtClean="0"/>
              </a:p>
              <a:p>
                <a:pPr lvl="1"/>
                <a:endParaRPr lang="en-US" altLang="ja-JP" sz="1050" dirty="0"/>
              </a:p>
              <a:p>
                <a:pPr lvl="1"/>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427"/>
                </a:stretch>
              </a:blipFill>
            </p:spPr>
            <p:txBody>
              <a:bodyPr/>
              <a:lstStyle/>
              <a:p>
                <a:r>
                  <a:rPr lang="ja-JP" altLang="en-US">
                    <a:noFill/>
                  </a:rPr>
                  <a:t> </a:t>
                </a:r>
              </a:p>
            </p:txBody>
          </p:sp>
        </mc:Fallback>
      </mc:AlternateContent>
      <p:sp>
        <p:nvSpPr>
          <p:cNvPr id="4" name="正方形/長方形 3"/>
          <p:cNvSpPr/>
          <p:nvPr/>
        </p:nvSpPr>
        <p:spPr>
          <a:xfrm>
            <a:off x="830263" y="2620910"/>
            <a:ext cx="7859712" cy="25515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tipAnova</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&lt;-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aov</a:t>
            </a:r>
            <a:r>
              <a:rPr kumimoji="1" lang="en-US" altLang="ja-JP" sz="1200" dirty="0">
                <a:solidFill>
                  <a:srgbClr val="0070C0"/>
                </a:solidFill>
                <a:latin typeface="EYInterstate Light" panose="02000506000000020004" pitchFamily="2" charset="0"/>
                <a:ea typeface="ＭＳ Ｐゴシック" panose="020B0600070205080204" pitchFamily="50" charset="-128"/>
              </a:rPr>
              <a:t>(tip ~ day -1, tips</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tipAnova$coefficients</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dayFri</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daySat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daySun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dayThur</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2.734737 2.993103 3.255132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2.771452</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tipintersept</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aov</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tip~day</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tips)</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tipintersept$coefficients</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b="1" u="sng" dirty="0">
                <a:solidFill>
                  <a:schemeClr val="bg1"/>
                </a:solidFill>
                <a:latin typeface="EYInterstate Light" panose="02000506000000020004" pitchFamily="2" charset="0"/>
                <a:ea typeface="ＭＳ Ｐゴシック" panose="020B0600070205080204" pitchFamily="50" charset="-128"/>
              </a:rPr>
              <a:t>(Intercept)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daySat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daySun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dayThur</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b="1" u="sng" dirty="0">
                <a:solidFill>
                  <a:schemeClr val="bg1"/>
                </a:solidFill>
                <a:latin typeface="EYInterstate Light" panose="02000506000000020004" pitchFamily="2" charset="0"/>
                <a:ea typeface="ＭＳ Ｐゴシック" panose="020B0600070205080204" pitchFamily="50" charset="-128"/>
              </a:rPr>
              <a:t> 2.73473684 </a:t>
            </a:r>
            <a:r>
              <a:rPr kumimoji="1" lang="en-US" altLang="ja-JP" sz="1200" dirty="0">
                <a:solidFill>
                  <a:schemeClr val="bg1"/>
                </a:solidFill>
                <a:latin typeface="EYInterstate Light" panose="02000506000000020004" pitchFamily="2" charset="0"/>
                <a:ea typeface="ＭＳ Ｐゴシック" panose="020B0600070205080204" pitchFamily="50" charset="-128"/>
              </a:rPr>
              <a:t> 0.25836661  0.52039474  0.03671477 </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tip~day</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は土曜日、日曜日、木曜日と切片を含み、</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tip~day-1</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は金曜日、土曜日、日曜日と木曜日（但し、切片は含まない）状態で結果を返す。</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302441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15.4 </a:t>
            </a:r>
            <a:r>
              <a:rPr kumimoji="1" lang="ja-JP" altLang="en-US" dirty="0" smtClean="0"/>
              <a:t>記述統計</a:t>
            </a:r>
            <a:r>
              <a:rPr kumimoji="1" lang="en-US" altLang="ja-JP" dirty="0" smtClean="0"/>
              <a:t/>
            </a:r>
            <a:br>
              <a:rPr kumimoji="1" lang="en-US" altLang="ja-JP" dirty="0" smtClean="0"/>
            </a:br>
            <a:r>
              <a:rPr lang="ja-JP" altLang="en-US" sz="2000" dirty="0" smtClean="0"/>
              <a:t>分散分析</a:t>
            </a:r>
            <a:endParaRPr kumimoji="1" lang="ja-JP" altLang="en-US" sz="2000" dirty="0"/>
          </a:p>
        </p:txBody>
      </p:sp>
      <p:sp>
        <p:nvSpPr>
          <p:cNvPr id="3" name="コンテンツ プレースホルダー 2"/>
          <p:cNvSpPr>
            <a:spLocks noGrp="1"/>
          </p:cNvSpPr>
          <p:nvPr>
            <p:ph idx="1"/>
          </p:nvPr>
        </p:nvSpPr>
        <p:spPr/>
        <p:txBody>
          <a:bodyPr/>
          <a:lstStyle/>
          <a:p>
            <a:r>
              <a:rPr kumimoji="1" lang="en-US" altLang="ja-JP" dirty="0" smtClean="0"/>
              <a:t>ANOVA(</a:t>
            </a:r>
            <a:r>
              <a:rPr kumimoji="1" lang="ja-JP" altLang="en-US" dirty="0" smtClean="0"/>
              <a:t>分散分析</a:t>
            </a:r>
            <a:r>
              <a:rPr kumimoji="1" lang="en-US" altLang="ja-JP" dirty="0" smtClean="0"/>
              <a:t>) </a:t>
            </a:r>
          </a:p>
        </p:txBody>
      </p:sp>
      <p:sp>
        <p:nvSpPr>
          <p:cNvPr id="4" name="正方形/長方形 3"/>
          <p:cNvSpPr/>
          <p:nvPr/>
        </p:nvSpPr>
        <p:spPr>
          <a:xfrm>
            <a:off x="830263" y="1856631"/>
            <a:ext cx="7859712" cy="426794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Summary(</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tipAnova</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分散分析は他グループと差があることは分かるものの、どのグループと差があるかは特定されず</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ただし下記結果であれば</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p</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値に有意な差が出たので、どのグループと差があったか確認すべき</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Sum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Mean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F </a:t>
            </a:r>
            <a:r>
              <a:rPr kumimoji="1" lang="en-US" altLang="ja-JP" sz="1200" dirty="0">
                <a:solidFill>
                  <a:schemeClr val="bg1"/>
                </a:solidFill>
                <a:latin typeface="EYInterstate Light" panose="02000506000000020004" pitchFamily="2" charset="0"/>
                <a:ea typeface="ＭＳ Ｐゴシック" panose="020B0600070205080204" pitchFamily="50" charset="-128"/>
              </a:rPr>
              <a:t>value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(&gt;F)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day         4 2203.0   550.8   290.1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Residuals 240  455.7     1.9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シンプルな方法</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グループ平均・信頼区間をプロットして確認</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tipsByDay</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ddply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tips,"day",summarize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=mean(tip), tip.sd=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sd</a:t>
            </a:r>
            <a:r>
              <a:rPr kumimoji="1" lang="en-US" altLang="ja-JP" sz="1200" dirty="0">
                <a:solidFill>
                  <a:schemeClr val="bg1"/>
                </a:solidFill>
                <a:latin typeface="EYInterstate Light" panose="02000506000000020004" pitchFamily="2" charset="0"/>
                <a:ea typeface="ＭＳ Ｐゴシック" panose="020B0600070205080204" pitchFamily="50" charset="-128"/>
              </a:rPr>
              <a:t>(tip),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Length = NROW(tip),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tfrac</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qt</a:t>
            </a:r>
            <a:r>
              <a:rPr kumimoji="1" lang="en-US" altLang="ja-JP" sz="1200" dirty="0">
                <a:solidFill>
                  <a:schemeClr val="bg1"/>
                </a:solidFill>
                <a:latin typeface="EYInterstate Light" panose="02000506000000020004" pitchFamily="2" charset="0"/>
                <a:ea typeface="ＭＳ Ｐゴシック" panose="020B0600070205080204" pitchFamily="50" charset="-128"/>
              </a:rPr>
              <a:t>(p=.90,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 Length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Lower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tfrac</a:t>
            </a:r>
            <a:r>
              <a:rPr kumimoji="1" lang="en-US" altLang="ja-JP" sz="1200" dirty="0">
                <a:solidFill>
                  <a:schemeClr val="bg1"/>
                </a:solidFill>
                <a:latin typeface="EYInterstate Light" panose="02000506000000020004" pitchFamily="2" charset="0"/>
                <a:ea typeface="ＭＳ Ｐゴシック" panose="020B0600070205080204" pitchFamily="50" charset="-128"/>
              </a:rPr>
              <a:t>*tip.sd/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(Length),</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Upper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tfrac</a:t>
            </a:r>
            <a:r>
              <a:rPr kumimoji="1" lang="en-US" altLang="ja-JP" sz="1200" dirty="0">
                <a:solidFill>
                  <a:schemeClr val="bg1"/>
                </a:solidFill>
                <a:latin typeface="EYInterstate Light" panose="02000506000000020004" pitchFamily="2" charset="0"/>
                <a:ea typeface="ＭＳ Ｐゴシック" panose="020B0600070205080204" pitchFamily="50" charset="-128"/>
              </a:rPr>
              <a:t>*tip.sd/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(Length</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tipsByDay</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day))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geom_errorbarh</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xmin</a:t>
            </a:r>
            <a:r>
              <a:rPr kumimoji="1" lang="en-US" altLang="ja-JP" sz="1200" dirty="0">
                <a:solidFill>
                  <a:schemeClr val="bg1"/>
                </a:solidFill>
                <a:latin typeface="EYInterstate Light" panose="02000506000000020004" pitchFamily="2" charset="0"/>
                <a:ea typeface="ＭＳ Ｐゴシック" panose="020B0600070205080204" pitchFamily="50" charset="-128"/>
              </a:rPr>
              <a:t> = Lower,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xmax</a:t>
            </a:r>
            <a:r>
              <a:rPr kumimoji="1" lang="en-US" altLang="ja-JP" sz="1200" dirty="0">
                <a:solidFill>
                  <a:schemeClr val="bg1"/>
                </a:solidFill>
                <a:latin typeface="EYInterstate Light" panose="02000506000000020004" pitchFamily="2" charset="0"/>
                <a:ea typeface="ＭＳ Ｐゴシック" panose="020B0600070205080204" pitchFamily="50" charset="-128"/>
              </a:rPr>
              <a:t> = Upper), height=0.3</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*NROW</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やマト</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リックスのみで利用可能であり、</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NROW</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は１次元のオブジェクトの長さを返す</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p:txBody>
      </p:sp>
      <p:pic>
        <p:nvPicPr>
          <p:cNvPr id="5" name="図 4"/>
          <p:cNvPicPr>
            <a:picLocks noChangeAspect="1"/>
          </p:cNvPicPr>
          <p:nvPr/>
        </p:nvPicPr>
        <p:blipFill>
          <a:blip r:embed="rId2"/>
          <a:stretch>
            <a:fillRect/>
          </a:stretch>
        </p:blipFill>
        <p:spPr>
          <a:xfrm>
            <a:off x="4942498" y="3105509"/>
            <a:ext cx="3471300" cy="2204443"/>
          </a:xfrm>
          <a:prstGeom prst="rect">
            <a:avLst/>
          </a:prstGeom>
        </p:spPr>
      </p:pic>
    </p:spTree>
    <p:extLst>
      <p:ext uri="{BB962C8B-B14F-4D97-AF65-F5344CB8AC3E}">
        <p14:creationId xmlns:p14="http://schemas.microsoft.com/office/powerpoint/2010/main" val="35116365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16</a:t>
            </a:r>
            <a:r>
              <a:rPr kumimoji="1" lang="ja-JP" altLang="en-US" dirty="0" smtClean="0"/>
              <a:t>章：単回帰</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11/13/2017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54918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28125760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5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kumimoji="1" lang="en-US" altLang="ja-JP" dirty="0" smtClean="0"/>
              <a:t>13.2: </a:t>
            </a:r>
            <a:r>
              <a:rPr kumimoji="1" lang="en-US" altLang="ja-JP" dirty="0" err="1" smtClean="0"/>
              <a:t>sprintf</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200" dirty="0" smtClean="0"/>
              <a:t>Paste</a:t>
            </a:r>
            <a:r>
              <a:rPr kumimoji="1" lang="ja-JP" altLang="en-US" sz="1200" dirty="0" smtClean="0"/>
              <a:t>関数が短いテキストをまとめる機能を有する一方、</a:t>
            </a:r>
            <a:r>
              <a:rPr kumimoji="1" lang="en-US" altLang="ja-JP" sz="1200" dirty="0" err="1" smtClean="0"/>
              <a:t>sprintf</a:t>
            </a:r>
            <a:r>
              <a:rPr kumimoji="1" lang="ja-JP" altLang="en-US" sz="1200" dirty="0" smtClean="0"/>
              <a:t>はいくつかの変数を長いテキストに挿入していくように、長いテキストをつなぐ際に使いにくい</a:t>
            </a:r>
            <a:endParaRPr kumimoji="1" lang="en-US" altLang="ja-JP" sz="1200" dirty="0" smtClean="0"/>
          </a:p>
          <a:p>
            <a:r>
              <a:rPr lang="ja-JP" altLang="en-US" sz="1200" dirty="0" smtClean="0"/>
              <a:t>長文の一部の内容を変更する場合などでは、</a:t>
            </a:r>
            <a:r>
              <a:rPr lang="en-US" altLang="ja-JP" sz="1200" dirty="0" err="1" smtClean="0"/>
              <a:t>sprintf</a:t>
            </a:r>
            <a:r>
              <a:rPr lang="ja-JP" altLang="en-US" sz="1200" dirty="0" smtClean="0"/>
              <a:t>関数は、どこに変数を挿入すれば良いかを表す特殊な目印をもった</a:t>
            </a:r>
            <a:r>
              <a:rPr lang="en-US" altLang="ja-JP" sz="1200" dirty="0" smtClean="0"/>
              <a:t>1</a:t>
            </a:r>
            <a:r>
              <a:rPr lang="ja-JP" altLang="en-US" sz="1200" dirty="0" err="1" smtClean="0"/>
              <a:t>つの</a:t>
            </a:r>
            <a:r>
              <a:rPr lang="ja-JP" altLang="en-US" sz="1200" dirty="0" smtClean="0"/>
              <a:t>長い文字列を生成する</a:t>
            </a:r>
            <a:endParaRPr lang="en-US" altLang="ja-JP" sz="1200" dirty="0" smtClean="0"/>
          </a:p>
          <a:p>
            <a:endParaRPr lang="en-US" altLang="ja-JP" sz="1200" dirty="0" smtClean="0"/>
          </a:p>
          <a:p>
            <a:endParaRPr kumimoji="1" lang="en-US" altLang="ja-JP" sz="1200" dirty="0"/>
          </a:p>
          <a:p>
            <a:endParaRPr lang="en-US" altLang="ja-JP" sz="1200" dirty="0" smtClean="0"/>
          </a:p>
          <a:p>
            <a:endParaRPr kumimoji="1" lang="en-US" altLang="ja-JP" sz="1200" dirty="0"/>
          </a:p>
          <a:p>
            <a:endParaRPr lang="en-US" altLang="ja-JP" sz="1200" dirty="0" smtClean="0"/>
          </a:p>
          <a:p>
            <a:pPr lvl="1"/>
            <a:r>
              <a:rPr kumimoji="1" lang="ja-JP" altLang="en-US" sz="1200" dirty="0" smtClean="0"/>
              <a:t>それぞれの</a:t>
            </a:r>
            <a:r>
              <a:rPr kumimoji="1" lang="en-US" altLang="ja-JP" sz="1200" dirty="0" smtClean="0"/>
              <a:t>%s</a:t>
            </a:r>
            <a:r>
              <a:rPr kumimoji="1" lang="ja-JP" altLang="en-US" sz="1200" dirty="0" smtClean="0"/>
              <a:t>が対応した変数の値へ置き換えており、</a:t>
            </a:r>
            <a:r>
              <a:rPr kumimoji="1" lang="en-US" altLang="ja-JP" sz="1200" dirty="0" smtClean="0"/>
              <a:t>%s</a:t>
            </a:r>
            <a:r>
              <a:rPr kumimoji="1" lang="ja-JP" altLang="en-US" sz="1200" dirty="0" smtClean="0"/>
              <a:t>と対応した変数の順番に</a:t>
            </a:r>
            <a:r>
              <a:rPr lang="ja-JP" altLang="en-US" sz="1200" dirty="0" smtClean="0"/>
              <a:t>従う</a:t>
            </a:r>
            <a:endParaRPr lang="en-US" altLang="ja-JP" sz="1200" dirty="0" smtClean="0"/>
          </a:p>
          <a:p>
            <a:pPr lvl="1"/>
            <a:endParaRPr lang="en-US" altLang="ja-JP" sz="1200" dirty="0" smtClean="0"/>
          </a:p>
          <a:p>
            <a:r>
              <a:rPr lang="en-US" altLang="ja-JP" sz="1200" dirty="0" smtClean="0"/>
              <a:t>sprint</a:t>
            </a:r>
            <a:r>
              <a:rPr lang="ja-JP" altLang="en-US" sz="1200" dirty="0" smtClean="0"/>
              <a:t>関数もベクトル化されており、各ベクトルの長さは、お互いの長さの倍数（長い方から見て）になる必要がある</a:t>
            </a:r>
            <a:endParaRPr kumimoji="1" lang="en-US" altLang="ja-JP" sz="1200" dirty="0"/>
          </a:p>
          <a:p>
            <a:endParaRPr kumimoji="1" lang="ja-JP" altLang="en-US" sz="1200" dirty="0"/>
          </a:p>
        </p:txBody>
      </p:sp>
      <p:sp>
        <p:nvSpPr>
          <p:cNvPr id="4" name="正方形/長方形 3"/>
          <p:cNvSpPr/>
          <p:nvPr/>
        </p:nvSpPr>
        <p:spPr>
          <a:xfrm>
            <a:off x="818833" y="2450933"/>
            <a:ext cx="7859712" cy="97806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person &lt;- "Jared"</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partySize</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"eight"</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waitTime</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&lt;- 25</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sprintf</a:t>
            </a:r>
            <a:r>
              <a:rPr kumimoji="1" lang="en-US" altLang="ja-JP" sz="1200" dirty="0">
                <a:solidFill>
                  <a:srgbClr val="0070C0"/>
                </a:solidFill>
                <a:latin typeface="EYInterstate Light" panose="02000506000000020004" pitchFamily="2" charset="0"/>
                <a:ea typeface="ＭＳ Ｐゴシック" panose="020B0600070205080204" pitchFamily="50" charset="-128"/>
              </a:rPr>
              <a:t>("Hello %s your party of %s will be seated in %s minutes",</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person,partySize,waitTime</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Jared your party of eight will be seated in 25 minutes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7" name="正方形/長方形 6"/>
          <p:cNvSpPr/>
          <p:nvPr/>
        </p:nvSpPr>
        <p:spPr>
          <a:xfrm>
            <a:off x="818833" y="4380702"/>
            <a:ext cx="7859712" cy="122571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sprintf</a:t>
            </a:r>
            <a:r>
              <a:rPr kumimoji="1" lang="en-US" altLang="ja-JP" sz="1200" dirty="0">
                <a:solidFill>
                  <a:srgbClr val="0070C0"/>
                </a:solidFill>
                <a:latin typeface="EYInterstate Light" panose="02000506000000020004" pitchFamily="2" charset="0"/>
                <a:ea typeface="ＭＳ Ｐゴシック" panose="020B0600070205080204" pitchFamily="50" charset="-128"/>
              </a:rPr>
              <a:t>("Hello %s, your party of %s will be seated in %s minutes", </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         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Jared","Bob</a:t>
            </a:r>
            <a:r>
              <a:rPr kumimoji="1" lang="en-US" altLang="ja-JP" sz="1200" dirty="0">
                <a:solidFill>
                  <a:srgbClr val="0070C0"/>
                </a:solidFill>
                <a:latin typeface="EYInterstate Light" panose="02000506000000020004" pitchFamily="2" charset="0"/>
                <a:ea typeface="ＭＳ Ｐゴシック" panose="020B0600070205080204" pitchFamily="50" charset="-128"/>
              </a:rPr>
              <a:t>"),c("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eight",16,"four",10</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waitTime</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Jared, your party of eight will be seated in 25 minutes" "Hello Bob, your party of 16 will be seated in 25 minutes"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"Hello Jared, your party of four will be seated in 25 minutes"  "Hello Bob, your party of 10 will be seated in 25 minutes"     </a:t>
            </a:r>
          </a:p>
        </p:txBody>
      </p:sp>
    </p:spTree>
    <p:extLst>
      <p:ext uri="{BB962C8B-B14F-4D97-AF65-F5344CB8AC3E}">
        <p14:creationId xmlns:p14="http://schemas.microsoft.com/office/powerpoint/2010/main" val="2629814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571175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0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図 4"/>
          <p:cNvPicPr>
            <a:picLocks noChangeAspect="1"/>
          </p:cNvPicPr>
          <p:nvPr/>
        </p:nvPicPr>
        <p:blipFill>
          <a:blip r:embed="rId6"/>
          <a:stretch>
            <a:fillRect/>
          </a:stretch>
        </p:blipFill>
        <p:spPr>
          <a:xfrm>
            <a:off x="4902128" y="3429000"/>
            <a:ext cx="3647268" cy="2316192"/>
          </a:xfrm>
          <a:prstGeom prst="rect">
            <a:avLst/>
          </a:prstGeom>
        </p:spPr>
      </p:pic>
      <p:sp>
        <p:nvSpPr>
          <p:cNvPr id="2" name="タイトル 1"/>
          <p:cNvSpPr>
            <a:spLocks noGrp="1"/>
          </p:cNvSpPr>
          <p:nvPr>
            <p:ph type="title"/>
          </p:nvPr>
        </p:nvSpPr>
        <p:spPr/>
        <p:txBody>
          <a:bodyPr/>
          <a:lstStyle/>
          <a:p>
            <a:r>
              <a:rPr kumimoji="1" lang="en-US" altLang="ja-JP" dirty="0" smtClean="0"/>
              <a:t>16.1 </a:t>
            </a:r>
            <a:r>
              <a:rPr lang="ja-JP" altLang="en-US" dirty="0" smtClean="0"/>
              <a:t>線形モデル</a:t>
            </a:r>
            <a:r>
              <a:rPr lang="en-US" altLang="ja-JP" dirty="0" smtClean="0"/>
              <a:t/>
            </a:r>
            <a:br>
              <a:rPr lang="en-US" altLang="ja-JP" dirty="0" smtClean="0"/>
            </a:br>
            <a:r>
              <a:rPr lang="ja-JP" altLang="en-US" sz="2000" dirty="0" smtClean="0"/>
              <a:t>単回帰</a:t>
            </a:r>
            <a:endParaRPr kumimoji="1" lang="ja-JP" altLang="en-US" sz="2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単</a:t>
                </a:r>
                <a:r>
                  <a:rPr lang="ja-JP" altLang="en-US" dirty="0" smtClean="0"/>
                  <a:t>回帰は、</a:t>
                </a:r>
                <a:r>
                  <a:rPr lang="en-US" altLang="ja-JP" dirty="0" smtClean="0"/>
                  <a:t>2</a:t>
                </a:r>
                <a:r>
                  <a:rPr lang="ja-JP" altLang="en-US" dirty="0" err="1" smtClean="0"/>
                  <a:t>つの</a:t>
                </a:r>
                <a:r>
                  <a:rPr lang="ja-JP" altLang="en-US" dirty="0" smtClean="0"/>
                  <a:t>変数間の関係を決定するのに使用</a:t>
                </a:r>
                <a:endParaRPr lang="en-US" altLang="ja-JP" dirty="0" smtClean="0"/>
              </a:p>
              <a:p>
                <a:pPr lvl="1"/>
                <a:r>
                  <a:rPr kumimoji="1" lang="ja-JP" altLang="en-US" dirty="0" smtClean="0"/>
                  <a:t>結果変数（予測したい項目）：応答変数（被説明変数）</a:t>
                </a:r>
                <a:endParaRPr kumimoji="1" lang="en-US" altLang="ja-JP" dirty="0" smtClean="0"/>
              </a:p>
              <a:p>
                <a:pPr lvl="1"/>
                <a:r>
                  <a:rPr lang="ja-JP" altLang="en-US" dirty="0" smtClean="0"/>
                  <a:t>入力変数（予測に利用）：予測因子（説明変数）</a:t>
                </a:r>
                <a:endParaRPr lang="en-US" altLang="ja-JP" dirty="0" smtClean="0"/>
              </a:p>
              <a:p>
                <a:pPr lvl="1"/>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𝑏𝑥</m:t>
                    </m:r>
                    <m:r>
                      <a:rPr kumimoji="1" lang="en-US" altLang="ja-JP" b="0" i="1" smtClean="0">
                        <a:latin typeface="Cambria Math" panose="02040503050406030204" pitchFamily="18" charset="0"/>
                      </a:rPr>
                      <m:t>+ </m:t>
                    </m:r>
                    <m:r>
                      <m:rPr>
                        <m:sty m:val="p"/>
                      </m:rPr>
                      <a:rPr lang="en-US" altLang="ja-JP" i="1">
                        <a:latin typeface="Cambria Math" panose="02040503050406030204" pitchFamily="18" charset="0"/>
                      </a:rPr>
                      <m:t>ε</m:t>
                    </m:r>
                  </m:oMath>
                </a14:m>
                <a:endParaRPr lang="en-US" altLang="ja-JP" dirty="0" smtClean="0"/>
              </a:p>
              <a:p>
                <a:pPr lvl="1"/>
                <a14:m>
                  <m:oMath xmlns:m="http://schemas.openxmlformats.org/officeDocument/2006/math">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f>
                      <m:fPr>
                        <m:type m:val="lin"/>
                        <m:ctrlPr>
                          <a:rPr lang="en-US" altLang="ja-JP" i="1" smtClean="0">
                            <a:latin typeface="Cambria Math" panose="02040503050406030204" pitchFamily="18" charset="0"/>
                          </a:rPr>
                        </m:ctrlPr>
                      </m:fPr>
                      <m:num>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𝑛</m:t>
                            </m:r>
                          </m:sup>
                          <m:e>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r>
                              <a:rPr lang="en-US" altLang="ja-JP" i="1">
                                <a:latin typeface="Cambria Math" panose="02040503050406030204" pitchFamily="18" charset="0"/>
                              </a:rPr>
                              <m:t>)</m:t>
                            </m:r>
                          </m:e>
                        </m:nary>
                      </m:num>
                      <m:den>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𝑛</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r>
                                  <a:rPr lang="en-US" altLang="ja-JP" i="1">
                                    <a:latin typeface="Cambria Math" panose="02040503050406030204" pitchFamily="18" charset="0"/>
                                  </a:rPr>
                                  <m:t>)</m:t>
                                </m:r>
                              </m:e>
                              <m:sup>
                                <m:r>
                                  <a:rPr lang="en-US" altLang="ja-JP" i="1">
                                    <a:latin typeface="Cambria Math" panose="02040503050406030204" pitchFamily="18" charset="0"/>
                                  </a:rPr>
                                  <m:t>2</m:t>
                                </m:r>
                              </m:sup>
                            </m:sSup>
                          </m:e>
                        </m:nary>
                      </m:den>
                    </m:f>
                  </m:oMath>
                </a14:m>
                <a:r>
                  <a:rPr kumimoji="1" lang="en-US" altLang="ja-JP" dirty="0" smtClean="0"/>
                  <a:t>, </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 </m:t>
                    </m:r>
                    <m:r>
                      <m:rPr>
                        <m:sty m:val="p"/>
                      </m:rPr>
                      <a:rPr lang="en-US" altLang="ja-JP" i="1">
                        <a:latin typeface="Cambria Math" panose="02040503050406030204" pitchFamily="18" charset="0"/>
                      </a:rPr>
                      <m:t>ε</m:t>
                    </m:r>
                  </m:oMath>
                </a14:m>
                <a:r>
                  <a:rPr kumimoji="1" lang="en-US" altLang="ja-JP" dirty="0" smtClean="0"/>
                  <a:t> ~ N(0,1) ※</a:t>
                </a:r>
                <a:r>
                  <a:rPr kumimoji="1" lang="ja-JP" altLang="en-US" dirty="0" smtClean="0"/>
                  <a:t>正規分布の誤差</a:t>
                </a:r>
                <a:endParaRPr kumimoji="1" lang="en-US" altLang="ja-JP" dirty="0" smtClean="0"/>
              </a:p>
              <a:p>
                <a:pPr lvl="1"/>
                <a:endParaRPr kumimoji="1" lang="en-US" altLang="ja-JP"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7"/>
                <a:stretch>
                  <a:fillRect l="-815" t="-1427"/>
                </a:stretch>
              </a:blipFill>
            </p:spPr>
            <p:txBody>
              <a:bodyPr/>
              <a:lstStyle/>
              <a:p>
                <a:r>
                  <a:rPr lang="ja-JP" altLang="en-US">
                    <a:noFill/>
                  </a:rPr>
                  <a:t> </a:t>
                </a:r>
              </a:p>
            </p:txBody>
          </p:sp>
        </mc:Fallback>
      </mc:AlternateContent>
      <p:sp>
        <p:nvSpPr>
          <p:cNvPr id="4" name="正方形/長方形 3"/>
          <p:cNvSpPr/>
          <p:nvPr/>
        </p:nvSpPr>
        <p:spPr>
          <a:xfrm>
            <a:off x="830263" y="2962110"/>
            <a:ext cx="7859712" cy="316246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単回帰での予測</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UsingR</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visualization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b="1" dirty="0">
                <a:solidFill>
                  <a:schemeClr val="bg1"/>
                </a:solidFill>
                <a:latin typeface="EYInterstate Light" panose="02000506000000020004" pitchFamily="2" charset="0"/>
                <a:ea typeface="ＭＳ Ｐゴシック" panose="020B0600070205080204" pitchFamily="50" charset="-128"/>
              </a:rPr>
              <a:t>  </a:t>
            </a:r>
            <a:r>
              <a:rPr kumimoji="1" lang="en-US" altLang="ja-JP" sz="1200" b="1" dirty="0" err="1">
                <a:solidFill>
                  <a:schemeClr val="bg1"/>
                </a:solidFill>
                <a:latin typeface="EYInterstate Light" panose="02000506000000020004" pitchFamily="2" charset="0"/>
                <a:ea typeface="ＭＳ Ｐゴシック" panose="020B0600070205080204" pitchFamily="50" charset="-128"/>
              </a:rPr>
              <a:t>geom_smooth</a:t>
            </a:r>
            <a:r>
              <a:rPr kumimoji="1" lang="en-US" altLang="ja-JP" sz="1200" b="1" dirty="0">
                <a:solidFill>
                  <a:schemeClr val="bg1"/>
                </a:solidFill>
                <a:latin typeface="EYInterstate Light" panose="02000506000000020004" pitchFamily="2" charset="0"/>
                <a:ea typeface="ＭＳ Ｐゴシック" panose="020B0600070205080204" pitchFamily="50" charset="-128"/>
              </a:rPr>
              <a:t>(method = "lm") </a:t>
            </a:r>
            <a:r>
              <a:rPr kumimoji="1" lang="en-US" altLang="ja-JP" sz="1200" dirty="0">
                <a:solidFill>
                  <a:schemeClr val="bg1"/>
                </a:solidFill>
                <a:latin typeface="EYInterstate Light" panose="02000506000000020004" pitchFamily="2" charset="0"/>
                <a:ea typeface="ＭＳ Ｐゴシック" panose="020B0600070205080204" pitchFamily="50" charset="-128"/>
              </a:rPr>
              <a:t>+ labs (x = "Fathers", y = "sons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heightLM</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heightLM</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Call: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lm(formula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Coefficients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rgbClr val="FF0000"/>
                </a:solidFill>
                <a:latin typeface="EYInterstate Light" panose="02000506000000020004" pitchFamily="2" charset="0"/>
                <a:ea typeface="ＭＳ Ｐゴシック" panose="020B0600070205080204" pitchFamily="50" charset="-128"/>
              </a:rPr>
              <a:t> 33.8866       0.5141 </a:t>
            </a:r>
          </a:p>
        </p:txBody>
      </p:sp>
    </p:spTree>
    <p:extLst>
      <p:ext uri="{BB962C8B-B14F-4D97-AF65-F5344CB8AC3E}">
        <p14:creationId xmlns:p14="http://schemas.microsoft.com/office/powerpoint/2010/main" val="3288979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16.1 </a:t>
            </a:r>
            <a:r>
              <a:rPr lang="ja-JP" altLang="en-US" dirty="0"/>
              <a:t>線形モデル</a:t>
            </a:r>
            <a:r>
              <a:rPr lang="en-US" altLang="ja-JP" dirty="0"/>
              <a:t/>
            </a:r>
            <a:br>
              <a:rPr lang="en-US" altLang="ja-JP" dirty="0"/>
            </a:br>
            <a:r>
              <a:rPr lang="ja-JP" altLang="en-US" sz="2000" dirty="0"/>
              <a:t>単回帰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モデルに関する詳細な記述を得るには</a:t>
            </a:r>
            <a:r>
              <a:rPr kumimoji="1" lang="en-US" altLang="ja-JP" dirty="0" smtClean="0"/>
              <a:t>summary</a:t>
            </a:r>
            <a:r>
              <a:rPr kumimoji="1" lang="ja-JP" altLang="en-US" dirty="0" smtClean="0"/>
              <a:t>関数を利用</a:t>
            </a:r>
            <a:endParaRPr kumimoji="1" lang="ja-JP" altLang="en-US" dirty="0"/>
          </a:p>
        </p:txBody>
      </p:sp>
      <p:sp>
        <p:nvSpPr>
          <p:cNvPr id="4" name="正方形/長方形 3"/>
          <p:cNvSpPr/>
          <p:nvPr/>
        </p:nvSpPr>
        <p:spPr>
          <a:xfrm>
            <a:off x="830263" y="1800121"/>
            <a:ext cx="7859712" cy="361014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&gt; summary(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heightLM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Call:</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lm(formula </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1Q</a:t>
            </a:r>
            <a:r>
              <a:rPr kumimoji="1" lang="en-US" altLang="ja-JP" sz="1200" dirty="0">
                <a:solidFill>
                  <a:schemeClr val="bg1"/>
                </a:solidFill>
                <a:latin typeface="EYInterstate Light" panose="02000506000000020004" pitchFamily="2" charset="0"/>
                <a:ea typeface="ＭＳ Ｐゴシック" panose="020B0600070205080204" pitchFamily="50" charset="-128"/>
              </a:rPr>
              <a:t>  Median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3Q</a:t>
            </a:r>
            <a:r>
              <a:rPr kumimoji="1" lang="en-US" altLang="ja-JP" sz="1200" dirty="0">
                <a:solidFill>
                  <a:schemeClr val="bg1"/>
                </a:solidFill>
                <a:latin typeface="EYInterstate Light" panose="02000506000000020004" pitchFamily="2" charset="0"/>
                <a:ea typeface="ＭＳ Ｐゴシック" panose="020B0600070205080204" pitchFamily="50" charset="-128"/>
              </a:rPr>
              <a:t>     Max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-8.8772 -1.5144 -0.0079  1.6285  8.9685 </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Coefficients: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Estimate Std. Error t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200" dirty="0">
                <a:solidFill>
                  <a:srgbClr val="FF0000"/>
                </a:solidFill>
                <a:latin typeface="EYInterstate Light" panose="02000506000000020004" pitchFamily="2" charset="0"/>
                <a:ea typeface="ＭＳ Ｐゴシック" panose="020B0600070205080204" pitchFamily="50" charset="-128"/>
              </a:rPr>
              <a:t>33.88660    </a:t>
            </a:r>
            <a:r>
              <a:rPr kumimoji="1" lang="en-US" altLang="ja-JP" sz="1200" dirty="0">
                <a:solidFill>
                  <a:schemeClr val="bg1"/>
                </a:solidFill>
                <a:latin typeface="EYInterstate Light" panose="02000506000000020004" pitchFamily="2" charset="0"/>
                <a:ea typeface="ＭＳ Ｐゴシック" panose="020B0600070205080204" pitchFamily="50" charset="-128"/>
              </a:rPr>
              <a:t>1.83235   18.49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rgbClr val="FF0000"/>
                </a:solidFill>
                <a:latin typeface="EYInterstate Light" panose="02000506000000020004" pitchFamily="2" charset="0"/>
                <a:ea typeface="ＭＳ Ｐゴシック" panose="020B0600070205080204" pitchFamily="50" charset="-128"/>
              </a:rPr>
              <a:t>0.51409 </a:t>
            </a:r>
            <a:r>
              <a:rPr kumimoji="1" lang="en-US" altLang="ja-JP" sz="1200" dirty="0">
                <a:solidFill>
                  <a:schemeClr val="bg1"/>
                </a:solidFill>
                <a:latin typeface="EYInterstate Light" panose="02000506000000020004" pitchFamily="2" charset="0"/>
                <a:ea typeface="ＭＳ Ｐゴシック" panose="020B0600070205080204" pitchFamily="50" charset="-128"/>
              </a:rPr>
              <a:t>   0.02705   19.01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 standard error: 2.437 on 1076 degrees of freedom</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Multiple R-squared:  0.2513,	Adjusted R-squared:  0.2506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F-statistic: 361.2 on 1 and 1076 DF,  p-value: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a:t>
            </a:r>
          </a:p>
        </p:txBody>
      </p:sp>
    </p:spTree>
    <p:extLst>
      <p:ext uri="{BB962C8B-B14F-4D97-AF65-F5344CB8AC3E}">
        <p14:creationId xmlns:p14="http://schemas.microsoft.com/office/powerpoint/2010/main" val="1560811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16.1.1 </a:t>
            </a:r>
            <a:r>
              <a:rPr lang="ja-JP" altLang="en-US" dirty="0"/>
              <a:t>線形</a:t>
            </a:r>
            <a:r>
              <a:rPr lang="ja-JP" altLang="en-US" dirty="0" smtClean="0"/>
              <a:t>モデル</a:t>
            </a:r>
            <a:r>
              <a:rPr lang="en-US" altLang="ja-JP" dirty="0" smtClean="0"/>
              <a:t/>
            </a:r>
            <a:br>
              <a:rPr lang="en-US" altLang="ja-JP" dirty="0" smtClean="0"/>
            </a:br>
            <a:r>
              <a:rPr lang="ja-JP" altLang="en-US" sz="2000" dirty="0" smtClean="0"/>
              <a:t>分散分析の代替手段</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分散分析の代替手段：切片のない</a:t>
            </a:r>
            <a:r>
              <a:rPr lang="en-US" altLang="ja-JP" dirty="0" smtClean="0"/>
              <a:t>1</a:t>
            </a:r>
            <a:r>
              <a:rPr lang="ja-JP" altLang="en-US" dirty="0" err="1" smtClean="0"/>
              <a:t>つの</a:t>
            </a:r>
            <a:r>
              <a:rPr lang="ja-JP" altLang="en-US" dirty="0" smtClean="0"/>
              <a:t>カテゴリ変数の回帰をあてはめ</a:t>
            </a:r>
            <a:endParaRPr kumimoji="1" lang="ja-JP" altLang="en-US" dirty="0"/>
          </a:p>
        </p:txBody>
      </p:sp>
      <p:sp>
        <p:nvSpPr>
          <p:cNvPr id="4" name="正方形/長方形 3"/>
          <p:cNvSpPr/>
          <p:nvPr/>
        </p:nvSpPr>
        <p:spPr>
          <a:xfrm>
            <a:off x="4643437" y="1800121"/>
            <a:ext cx="4046537" cy="432445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tipsLM</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&lt;- lm(tip ~ day - 1, data = tips)</a:t>
            </a: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a:solidFill>
                  <a:srgbClr val="0070C0"/>
                </a:solidFill>
                <a:latin typeface="EYInterstate Light" panose="02000506000000020004" pitchFamily="2" charset="0"/>
                <a:ea typeface="ＭＳ Ｐゴシック" panose="020B0600070205080204" pitchFamily="50" charset="-128"/>
              </a:rPr>
              <a:t>summary(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tipsLM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Call:lm</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(formula </a:t>
            </a:r>
            <a:r>
              <a:rPr kumimoji="1" lang="en-US" altLang="ja-JP" sz="1200" dirty="0">
                <a:solidFill>
                  <a:schemeClr val="bg1"/>
                </a:solidFill>
                <a:latin typeface="EYInterstate Light" panose="02000506000000020004" pitchFamily="2" charset="0"/>
                <a:ea typeface="ＭＳ Ｐゴシック" panose="020B0600070205080204" pitchFamily="50" charset="-128"/>
              </a:rPr>
              <a:t>= tip ~ day - 1, data = tips)</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1Q</a:t>
            </a:r>
            <a:r>
              <a:rPr kumimoji="1" lang="en-US" altLang="ja-JP" sz="1200" dirty="0">
                <a:solidFill>
                  <a:schemeClr val="bg1"/>
                </a:solidFill>
                <a:latin typeface="EYInterstate Light" panose="02000506000000020004" pitchFamily="2" charset="0"/>
                <a:ea typeface="ＭＳ Ｐゴシック" panose="020B0600070205080204" pitchFamily="50" charset="-128"/>
              </a:rPr>
              <a:t>  Median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3Q</a:t>
            </a:r>
            <a:r>
              <a:rPr kumimoji="1" lang="en-US" altLang="ja-JP" sz="1200" dirty="0">
                <a:solidFill>
                  <a:schemeClr val="bg1"/>
                </a:solidFill>
                <a:latin typeface="EYInterstate Light" panose="02000506000000020004" pitchFamily="2" charset="0"/>
                <a:ea typeface="ＭＳ Ｐゴシック" panose="020B0600070205080204" pitchFamily="50" charset="-128"/>
              </a:rPr>
              <a:t>     Max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-2.2451 -0.9931 -0.2347  0.5382  7.0069 </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Coefficients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Estimate Std. Error t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dayFri</a:t>
            </a:r>
            <a:r>
              <a:rPr kumimoji="1" lang="en-US" altLang="ja-JP" sz="1200" dirty="0">
                <a:solidFill>
                  <a:schemeClr val="bg1"/>
                </a:solidFill>
                <a:latin typeface="EYInterstate Light" panose="02000506000000020004" pitchFamily="2" charset="0"/>
                <a:ea typeface="ＭＳ Ｐゴシック" panose="020B0600070205080204" pitchFamily="50" charset="-128"/>
              </a:rPr>
              <a:t>    2.7347     0.3161   8.651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7.46e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daySat</a:t>
            </a:r>
            <a:r>
              <a:rPr kumimoji="1" lang="en-US" altLang="ja-JP" sz="1200" dirty="0">
                <a:solidFill>
                  <a:schemeClr val="bg1"/>
                </a:solidFill>
                <a:latin typeface="EYInterstate Light" panose="02000506000000020004" pitchFamily="2" charset="0"/>
                <a:ea typeface="ＭＳ Ｐゴシック" panose="020B0600070205080204" pitchFamily="50" charset="-128"/>
              </a:rPr>
              <a:t>    2.9931     0.1477  20.261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daySun</a:t>
            </a:r>
            <a:r>
              <a:rPr kumimoji="1" lang="en-US" altLang="ja-JP" sz="1200" dirty="0">
                <a:solidFill>
                  <a:schemeClr val="bg1"/>
                </a:solidFill>
                <a:latin typeface="EYInterstate Light" panose="02000506000000020004" pitchFamily="2" charset="0"/>
                <a:ea typeface="ＭＳ Ｐゴシック" panose="020B0600070205080204" pitchFamily="50" charset="-128"/>
              </a:rPr>
              <a:t>    3.2551     0.1581  20.594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dayThur</a:t>
            </a:r>
            <a:r>
              <a:rPr kumimoji="1" lang="en-US" altLang="ja-JP" sz="1200" dirty="0">
                <a:solidFill>
                  <a:schemeClr val="bg1"/>
                </a:solidFill>
                <a:latin typeface="EYInterstate Light" panose="02000506000000020004" pitchFamily="2" charset="0"/>
                <a:ea typeface="ＭＳ Ｐゴシック" panose="020B0600070205080204" pitchFamily="50" charset="-128"/>
              </a:rPr>
              <a:t>   2.7715     0.1750  15.837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 standard error: 1.378 on 240 degrees of freedom</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Multiple R-squared:  0.8286,	Adjusted R-squared:  0.8257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F-statistic: 290.1 on 4 and 240 DF,  p-value: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a:t>
            </a:r>
          </a:p>
        </p:txBody>
      </p:sp>
      <p:sp>
        <p:nvSpPr>
          <p:cNvPr id="5" name="正方形/長方形 4"/>
          <p:cNvSpPr/>
          <p:nvPr/>
        </p:nvSpPr>
        <p:spPr>
          <a:xfrm>
            <a:off x="431800" y="1800121"/>
            <a:ext cx="4046537" cy="432445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を式に含むことでモデルに切片を含まないようにする</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カテゴリ変数である</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day</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はそれぞれの曜日に自動的に係数を算出してくれる</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&lt;linear model</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の場合</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&gt;</a:t>
            </a:r>
          </a:p>
          <a:p>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tipAnova</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&lt;-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aov</a:t>
            </a:r>
            <a:r>
              <a:rPr kumimoji="1" lang="en-US" altLang="ja-JP" sz="1200" dirty="0">
                <a:solidFill>
                  <a:srgbClr val="0070C0"/>
                </a:solidFill>
                <a:latin typeface="EYInterstate Light" panose="02000506000000020004" pitchFamily="2" charset="0"/>
                <a:ea typeface="ＭＳ Ｐゴシック" panose="020B0600070205080204" pitchFamily="50" charset="-128"/>
              </a:rPr>
              <a:t>(tip ~ day -1, tips</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summary(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tipAnova</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Sum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1200" dirty="0">
                <a:solidFill>
                  <a:schemeClr val="bg1"/>
                </a:solidFill>
                <a:latin typeface="EYInterstate Light" panose="02000506000000020004" pitchFamily="2" charset="0"/>
                <a:ea typeface="ＭＳ Ｐゴシック" panose="020B0600070205080204" pitchFamily="50" charset="-128"/>
              </a:rPr>
              <a:t> Mean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1200" dirty="0">
                <a:solidFill>
                  <a:schemeClr val="bg1"/>
                </a:solidFill>
                <a:latin typeface="EYInterstate Light" panose="02000506000000020004" pitchFamily="2" charset="0"/>
                <a:ea typeface="ＭＳ Ｐゴシック" panose="020B0600070205080204" pitchFamily="50" charset="-128"/>
              </a:rPr>
              <a:t> F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(&gt;F)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day         4 2203.0   550.8   290.1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Residuals 240  455.7     1.9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＃回帰・分散分析において、</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値（統計量）及び自由度がまったく同じ値になっており、同じ分析を達成することができる。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係数と標準偏差を可視化してみれば</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ANOVA</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の算式を用いた計算結果と同じになるはずで、ただし信頼区間は計算方法が異なるため微妙に異なる結果となる（次頁にて確認）。</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7316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16.1.1 </a:t>
            </a:r>
            <a:r>
              <a:rPr lang="ja-JP" altLang="en-US" dirty="0"/>
              <a:t>線形モデル</a:t>
            </a:r>
            <a:r>
              <a:rPr lang="en-US" altLang="ja-JP" dirty="0"/>
              <a:t/>
            </a:r>
            <a:br>
              <a:rPr lang="en-US" altLang="ja-JP" dirty="0"/>
            </a:br>
            <a:r>
              <a:rPr lang="ja-JP" altLang="en-US" sz="2000" dirty="0" smtClean="0"/>
              <a:t>分散分析の代替手段</a:t>
            </a:r>
            <a:endParaRPr kumimoji="1" lang="ja-JP" altLang="en-US" sz="2000" dirty="0"/>
          </a:p>
        </p:txBody>
      </p:sp>
      <p:sp>
        <p:nvSpPr>
          <p:cNvPr id="3" name="コンテンツ プレースホルダー 2"/>
          <p:cNvSpPr>
            <a:spLocks noGrp="1"/>
          </p:cNvSpPr>
          <p:nvPr>
            <p:ph idx="1"/>
          </p:nvPr>
        </p:nvSpPr>
        <p:spPr/>
        <p:txBody>
          <a:bodyPr/>
          <a:lstStyle/>
          <a:p>
            <a:r>
              <a:rPr lang="ja-JP" altLang="en-US" dirty="0" smtClean="0"/>
              <a:t>信頼区間を図示</a:t>
            </a:r>
            <a:endParaRPr kumimoji="1" lang="ja-JP" altLang="en-US" dirty="0"/>
          </a:p>
        </p:txBody>
      </p:sp>
      <p:sp>
        <p:nvSpPr>
          <p:cNvPr id="4" name="正方形/長方形 3"/>
          <p:cNvSpPr/>
          <p:nvPr/>
        </p:nvSpPr>
        <p:spPr>
          <a:xfrm>
            <a:off x="830263" y="1663641"/>
            <a:ext cx="7859712" cy="446093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plyr</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tipsByDay</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ddply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tips,"day",summarize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 mean(tip), tip.sd=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sd</a:t>
            </a:r>
            <a:r>
              <a:rPr kumimoji="1" lang="en-US" altLang="ja-JP" sz="1200" dirty="0">
                <a:solidFill>
                  <a:schemeClr val="bg1"/>
                </a:solidFill>
                <a:latin typeface="EYInterstate Light" panose="02000506000000020004" pitchFamily="2" charset="0"/>
                <a:ea typeface="ＭＳ Ｐゴシック" panose="020B0600070205080204" pitchFamily="50" charset="-128"/>
              </a:rPr>
              <a:t>(tip),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Length = NROW(tip),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tfrac</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qt</a:t>
            </a:r>
            <a:r>
              <a:rPr kumimoji="1" lang="en-US" altLang="ja-JP" sz="1200" dirty="0">
                <a:solidFill>
                  <a:schemeClr val="bg1"/>
                </a:solidFill>
                <a:latin typeface="EYInterstate Light" panose="02000506000000020004" pitchFamily="2" charset="0"/>
                <a:ea typeface="ＭＳ Ｐゴシック" panose="020B0600070205080204" pitchFamily="50" charset="-128"/>
              </a:rPr>
              <a:t>(p=.90,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Length-1),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Lower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 tfrac*tip.sd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(Length),</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Upper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 tfrac*tip.sd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(Length)</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tipsByDay</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y=day))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geom_errorbarh</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xmin</a:t>
            </a:r>
            <a:r>
              <a:rPr kumimoji="1" lang="en-US" altLang="ja-JP" sz="1200" dirty="0">
                <a:solidFill>
                  <a:schemeClr val="bg1"/>
                </a:solidFill>
                <a:latin typeface="EYInterstate Light" panose="02000506000000020004" pitchFamily="2" charset="0"/>
                <a:ea typeface="ＭＳ Ｐゴシック" panose="020B0600070205080204" pitchFamily="50" charset="-128"/>
              </a:rPr>
              <a:t>=Lower,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xmax</a:t>
            </a:r>
            <a:r>
              <a:rPr kumimoji="1" lang="en-US" altLang="ja-JP" sz="1200" dirty="0">
                <a:solidFill>
                  <a:schemeClr val="bg1"/>
                </a:solidFill>
                <a:latin typeface="EYInterstate Light" panose="02000506000000020004" pitchFamily="2" charset="0"/>
                <a:ea typeface="ＭＳ Ｐゴシック" panose="020B0600070205080204" pitchFamily="50" charset="-128"/>
              </a:rPr>
              <a:t>=Upper), height =.3)+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ggtitle</a:t>
            </a:r>
            <a:r>
              <a:rPr kumimoji="1" lang="en-US" altLang="ja-JP" sz="1200" dirty="0">
                <a:solidFill>
                  <a:schemeClr val="bg1"/>
                </a:solidFill>
                <a:latin typeface="EYInterstate Light" panose="02000506000000020004" pitchFamily="2" charset="0"/>
                <a:ea typeface="ＭＳ Ｐゴシック" panose="020B0600070205080204" pitchFamily="50" charset="-128"/>
              </a:rPr>
              <a:t>("Tips by day calculated manually</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FF0000"/>
                </a:solidFill>
                <a:latin typeface="EYInterstate Light" panose="02000506000000020004" pitchFamily="2" charset="0"/>
                <a:ea typeface="ＭＳ Ｐゴシック" panose="020B0600070205080204" pitchFamily="50" charset="-128"/>
              </a:rPr>
              <a:t># Regression </a:t>
            </a:r>
            <a:r>
              <a:rPr kumimoji="1" lang="ja-JP" altLang="en-US" sz="1200" dirty="0" smtClean="0">
                <a:solidFill>
                  <a:srgbClr val="FF0000"/>
                </a:solidFill>
                <a:latin typeface="EYInterstate Light" panose="02000506000000020004" pitchFamily="2" charset="0"/>
                <a:ea typeface="ＭＳ Ｐゴシック" panose="020B0600070205080204" pitchFamily="50" charset="-128"/>
              </a:rPr>
              <a:t>からの信頼区間導出には以下がエラー表示中</a:t>
            </a:r>
            <a:endParaRPr kumimoji="1" lang="en-US" altLang="ja-JP" sz="1200" dirty="0" smtClean="0">
              <a:solidFill>
                <a:srgbClr val="FF0000"/>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tipsInfo</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summary(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as.data.frame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tipsInfo$coefficients</a:t>
            </a:r>
            <a:r>
              <a:rPr kumimoji="1" lang="en-US" altLang="ja-JP" sz="1200" dirty="0">
                <a:solidFill>
                  <a:schemeClr val="bg1"/>
                </a:solidFill>
                <a:latin typeface="EYInterstate Light" panose="02000506000000020004" pitchFamily="2" charset="0"/>
                <a:ea typeface="ＭＳ Ｐゴシック" panose="020B0600070205080204" pitchFamily="50" charset="-128"/>
              </a:rPr>
              <a:t>[,1:2])</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within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#within: </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data.frame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の名前を参照する</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with</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関数に似ており、</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data.frame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で新規に列を作成</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Lower &lt;- </a:t>
            </a:r>
            <a:r>
              <a:rPr kumimoji="1" lang="en-US" altLang="ja-JP" sz="1200" dirty="0">
                <a:solidFill>
                  <a:srgbClr val="FF0000"/>
                </a:solidFill>
                <a:latin typeface="EYInterstate Light" panose="02000506000000020004" pitchFamily="2" charset="0"/>
                <a:ea typeface="ＭＳ Ｐゴシック" panose="020B0600070205080204" pitchFamily="50" charset="-128"/>
              </a:rPr>
              <a:t>Estimate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qt</a:t>
            </a:r>
            <a:r>
              <a:rPr kumimoji="1" lang="en-US" altLang="ja-JP" sz="1200" dirty="0">
                <a:solidFill>
                  <a:schemeClr val="bg1"/>
                </a:solidFill>
                <a:latin typeface="EYInterstate Light" panose="02000506000000020004" pitchFamily="2" charset="0"/>
                <a:ea typeface="ＭＳ Ｐゴシック" panose="020B0600070205080204" pitchFamily="50" charset="-128"/>
              </a:rPr>
              <a:t>(p=.90,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tipsInfo$df</a:t>
            </a:r>
            <a:r>
              <a:rPr kumimoji="1" lang="en-US" altLang="ja-JP" sz="1200" dirty="0">
                <a:solidFill>
                  <a:schemeClr val="bg1"/>
                </a:solidFill>
                <a:latin typeface="EYInterstate Light" panose="02000506000000020004" pitchFamily="2" charset="0"/>
                <a:ea typeface="ＭＳ Ｐゴシック" panose="020B0600070205080204" pitchFamily="50" charset="-128"/>
              </a:rPr>
              <a:t>[2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smtClean="0">
                <a:solidFill>
                  <a:srgbClr val="FF000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FF0000"/>
                </a:solidFill>
                <a:latin typeface="EYInterstate Light" panose="02000506000000020004" pitchFamily="2" charset="0"/>
                <a:ea typeface="ＭＳ Ｐゴシック" panose="020B0600070205080204" pitchFamily="50" charset="-128"/>
              </a:rPr>
              <a:t>Std.Error</a:t>
            </a:r>
            <a:r>
              <a:rPr kumimoji="1" lang="en-US" altLang="ja-JP" sz="1200" dirty="0" smtClean="0">
                <a:solidFill>
                  <a:srgbClr val="FF0000"/>
                </a:solidFill>
                <a:latin typeface="EYInterstate Light" panose="02000506000000020004" pitchFamily="2" charset="0"/>
                <a:ea typeface="ＭＳ Ｐゴシック" panose="020B0600070205080204" pitchFamily="50" charset="-128"/>
              </a:rPr>
              <a: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a:p>
            <a:r>
              <a:rPr kumimoji="1" lang="ja-JP" altLang="en-US" sz="1200" dirty="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Std.Error</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空白を含む列を参照するのにバックオートで囲む</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   Upper &lt;- </a:t>
            </a:r>
            <a:r>
              <a:rPr kumimoji="1" lang="en-US" altLang="ja-JP" sz="1200" dirty="0">
                <a:solidFill>
                  <a:srgbClr val="FF0000"/>
                </a:solidFill>
                <a:latin typeface="EYInterstate Light" panose="02000506000000020004" pitchFamily="2" charset="0"/>
                <a:ea typeface="ＭＳ Ｐゴシック" panose="020B0600070205080204" pitchFamily="50" charset="-128"/>
              </a:rPr>
              <a:t>Estimate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qt</a:t>
            </a:r>
            <a:r>
              <a:rPr kumimoji="1" lang="en-US" altLang="ja-JP" sz="1200" dirty="0">
                <a:solidFill>
                  <a:schemeClr val="bg1"/>
                </a:solidFill>
                <a:latin typeface="EYInterstate Light" panose="02000506000000020004" pitchFamily="2" charset="0"/>
                <a:ea typeface="ＭＳ Ｐゴシック" panose="020B0600070205080204" pitchFamily="50" charset="-128"/>
              </a:rPr>
              <a:t>(p=.90,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tipsInfo$df</a:t>
            </a:r>
            <a:r>
              <a:rPr kumimoji="1" lang="en-US" altLang="ja-JP" sz="1200" dirty="0">
                <a:solidFill>
                  <a:schemeClr val="bg1"/>
                </a:solidFill>
                <a:latin typeface="EYInterstate Light" panose="02000506000000020004" pitchFamily="2" charset="0"/>
                <a:ea typeface="ＭＳ Ｐゴシック" panose="020B0600070205080204" pitchFamily="50" charset="-128"/>
              </a:rPr>
              <a:t>[2])*</a:t>
            </a:r>
            <a:r>
              <a:rPr kumimoji="1" lang="en-US" altLang="ja-JP" sz="1200" dirty="0">
                <a:solidFill>
                  <a:srgbClr val="FF0000"/>
                </a:solidFill>
                <a:latin typeface="EYInterstate Light" panose="02000506000000020004" pitchFamily="2" charset="0"/>
                <a:ea typeface="ＭＳ Ｐゴシック" panose="020B0600070205080204" pitchFamily="50" charset="-128"/>
              </a:rPr>
              <a:t>'</a:t>
            </a:r>
            <a:r>
              <a:rPr kumimoji="1" lang="en-US" altLang="ja-JP" sz="1200" dirty="0" err="1">
                <a:solidFill>
                  <a:srgbClr val="FF0000"/>
                </a:solidFill>
                <a:latin typeface="EYInterstate Light" panose="02000506000000020004" pitchFamily="2" charset="0"/>
                <a:ea typeface="ＭＳ Ｐゴシック" panose="020B0600070205080204" pitchFamily="50" charset="-128"/>
              </a:rPr>
              <a:t>Std.Error</a:t>
            </a:r>
            <a:r>
              <a:rPr kumimoji="1" lang="en-US" altLang="ja-JP" sz="1200" dirty="0">
                <a:solidFill>
                  <a:srgbClr val="FF0000"/>
                </a:solidFill>
                <a:latin typeface="EYInterstate Light" panose="02000506000000020004" pitchFamily="2" charset="0"/>
                <a:ea typeface="ＭＳ Ｐゴシック" panose="020B0600070205080204" pitchFamily="50" charset="-128"/>
              </a:rPr>
              <a: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day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rownames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tipsCoef</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tipsCoef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(x=Estimate, y=day))+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geom_errorbarh</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xmin</a:t>
            </a:r>
            <a:r>
              <a:rPr kumimoji="1" lang="en-US" altLang="ja-JP" sz="1200" dirty="0">
                <a:solidFill>
                  <a:schemeClr val="bg1"/>
                </a:solidFill>
                <a:latin typeface="EYInterstate Light" panose="02000506000000020004" pitchFamily="2" charset="0"/>
                <a:ea typeface="ＭＳ Ｐゴシック" panose="020B0600070205080204" pitchFamily="50" charset="-128"/>
              </a:rPr>
              <a:t> = Lower,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xmax</a:t>
            </a:r>
            <a:r>
              <a:rPr kumimoji="1" lang="en-US" altLang="ja-JP" sz="1200" dirty="0">
                <a:solidFill>
                  <a:schemeClr val="bg1"/>
                </a:solidFill>
                <a:latin typeface="EYInterstate Light" panose="02000506000000020004" pitchFamily="2" charset="0"/>
                <a:ea typeface="ＭＳ Ｐゴシック" panose="020B0600070205080204" pitchFamily="50" charset="-128"/>
              </a:rPr>
              <a:t> = Upper), height=.3)+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ggtitle</a:t>
            </a:r>
            <a:r>
              <a:rPr kumimoji="1" lang="en-US" altLang="ja-JP" sz="1200" dirty="0">
                <a:solidFill>
                  <a:schemeClr val="bg1"/>
                </a:solidFill>
                <a:latin typeface="EYInterstate Light" panose="02000506000000020004" pitchFamily="2" charset="0"/>
                <a:ea typeface="ＭＳ Ｐゴシック" panose="020B0600070205080204" pitchFamily="50" charset="-128"/>
              </a:rPr>
              <a:t>("Tips by day calculated from regression model")</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240740" y="1999903"/>
            <a:ext cx="3180269" cy="2019625"/>
          </a:xfrm>
          <a:prstGeom prst="rect">
            <a:avLst/>
          </a:prstGeom>
        </p:spPr>
      </p:pic>
    </p:spTree>
    <p:extLst>
      <p:ext uri="{BB962C8B-B14F-4D97-AF65-F5344CB8AC3E}">
        <p14:creationId xmlns:p14="http://schemas.microsoft.com/office/powerpoint/2010/main" val="3285944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 </a:t>
            </a:r>
            <a:r>
              <a:rPr kumimoji="1" lang="ja-JP" altLang="en-US" dirty="0" smtClean="0"/>
              <a:t>線形モデル</a:t>
            </a:r>
            <a:r>
              <a:rPr kumimoji="1" lang="en-US" altLang="ja-JP" dirty="0" smtClean="0"/>
              <a:t/>
            </a:r>
            <a:br>
              <a:rPr kumimoji="1" lang="en-US" altLang="ja-JP" dirty="0" smtClean="0"/>
            </a:br>
            <a:r>
              <a:rPr kumimoji="1" lang="ja-JP" altLang="en-US" sz="2000" dirty="0" smtClean="0"/>
              <a:t>重回帰</a:t>
            </a:r>
            <a:endParaRPr kumimoji="1" lang="ja-JP" altLang="en-US" sz="2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推計式</a:t>
                </a:r>
                <a:endParaRPr kumimoji="1" lang="en-US" altLang="ja-JP" dirty="0" smtClean="0"/>
              </a:p>
              <a:p>
                <a:pPr lvl="1"/>
                <a14:m>
                  <m:oMath xmlns:m="http://schemas.openxmlformats.org/officeDocument/2006/math">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lang="en-US" altLang="ja-JP" i="1">
                        <a:latin typeface="Cambria Math" panose="02040503050406030204" pitchFamily="18" charset="0"/>
                      </a:rPr>
                      <m:t>𝛽</m:t>
                    </m:r>
                    <m:r>
                      <a:rPr lang="en-US" altLang="ja-JP" b="0" i="1" smtClean="0">
                        <a:latin typeface="Cambria Math" panose="02040503050406030204" pitchFamily="18" charset="0"/>
                      </a:rPr>
                      <m:t> </m:t>
                    </m:r>
                    <m:r>
                      <a:rPr lang="en-US" altLang="ja-JP" b="0" i="1" smtClean="0">
                        <a:latin typeface="Cambria Math" panose="02040503050406030204" pitchFamily="18" charset="0"/>
                      </a:rPr>
                      <m:t>𝑋</m:t>
                    </m:r>
                    <m:r>
                      <a:rPr lang="en-US" altLang="ja-JP" b="0" i="1" smtClean="0">
                        <a:latin typeface="Cambria Math" panose="02040503050406030204" pitchFamily="18" charset="0"/>
                      </a:rPr>
                      <m:t>+ </m:t>
                    </m:r>
                    <m:r>
                      <m:rPr>
                        <m:sty m:val="p"/>
                      </m:rPr>
                      <a:rPr lang="en-US" altLang="ja-JP" i="1">
                        <a:latin typeface="Cambria Math" panose="02040503050406030204" pitchFamily="18" charset="0"/>
                      </a:rPr>
                      <m:t>ε</m:t>
                    </m:r>
                    <m:r>
                      <a:rPr lang="en-US" altLang="ja-JP" b="0" i="1" smtClean="0">
                        <a:latin typeface="Cambria Math" panose="02040503050406030204" pitchFamily="18" charset="0"/>
                      </a:rPr>
                      <m:t> , </m:t>
                    </m:r>
                    <m:r>
                      <a:rPr lang="en-US" altLang="ja-JP" b="0" i="1" smtClean="0">
                        <a:latin typeface="Cambria Math" panose="02040503050406030204" pitchFamily="18" charset="0"/>
                      </a:rPr>
                      <m:t>𝑤h𝑒𝑟𝑒</m:t>
                    </m:r>
                    <m:r>
                      <a:rPr lang="en-US" altLang="ja-JP" b="0" i="1" smtClean="0">
                        <a:latin typeface="Cambria Math" panose="02040503050406030204" pitchFamily="18" charset="0"/>
                      </a:rPr>
                      <m:t> </m:t>
                    </m:r>
                    <m:r>
                      <a:rPr lang="en-US" altLang="ja-JP" b="0" i="1" smtClean="0">
                        <a:latin typeface="Cambria Math" panose="02040503050406030204" pitchFamily="18" charset="0"/>
                      </a:rPr>
                      <m:t>𝑌</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𝑌</m:t>
                                  </m:r>
                                </m:e>
                                <m:sub>
                                  <m:r>
                                    <a:rPr lang="en-US" altLang="ja-JP" b="0" i="1" smtClean="0">
                                      <a:latin typeface="Cambria Math" panose="02040503050406030204" pitchFamily="18" charset="0"/>
                                    </a:rPr>
                                    <m:t>2</m:t>
                                  </m:r>
                                </m:sub>
                              </m:sSub>
                            </m:e>
                          </m:mr>
                          <m:mr>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𝑌</m:t>
                                  </m:r>
                                </m:e>
                                <m:sub>
                                  <m:r>
                                    <a:rPr lang="en-US" altLang="ja-JP" b="0" i="1" smtClean="0">
                                      <a:latin typeface="Cambria Math" panose="02040503050406030204" pitchFamily="18" charset="0"/>
                                    </a:rPr>
                                    <m:t>3</m:t>
                                  </m:r>
                                </m:sub>
                              </m:sSub>
                            </m:e>
                          </m:mr>
                        </m:m>
                      </m:e>
                    </m:d>
                    <m:r>
                      <a:rPr lang="en-US" altLang="ja-JP" b="0" i="1" smtClean="0">
                        <a:latin typeface="Cambria Math" panose="02040503050406030204" pitchFamily="18" charset="0"/>
                      </a:rPr>
                      <m:t>, </m:t>
                    </m:r>
                    <m:r>
                      <a:rPr lang="en-US" altLang="ja-JP" b="0" i="1" smtClean="0">
                        <a:latin typeface="Cambria Math" panose="02040503050406030204" pitchFamily="18" charset="0"/>
                      </a:rPr>
                      <m:t>𝑋</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i="1">
                                      <a:latin typeface="Cambria Math" panose="02040503050406030204" pitchFamily="18" charset="0"/>
                                    </a:rPr>
                                    <m:t>1</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e>
                          </m:mr>
                          <m:mr>
                            <m:e>
                              <m:r>
                                <a:rPr lang="en-US" altLang="ja-JP" b="0" i="1" smtClean="0">
                                  <a:latin typeface="Cambria Math" panose="02040503050406030204" pitchFamily="18" charset="0"/>
                                </a:rPr>
                                <m:t>1</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𝑝</m:t>
                                  </m:r>
                                  <m:r>
                                    <a:rPr lang="en-US" altLang="ja-JP" b="0" i="1" smtClean="0">
                                      <a:latin typeface="Cambria Math" panose="02040503050406030204" pitchFamily="18" charset="0"/>
                                    </a:rPr>
                                    <m:t>−2</m:t>
                                  </m:r>
                                </m:sub>
                              </m:sSub>
                            </m:e>
                          </m:mr>
                          <m:mr>
                            <m:e>
                              <m:r>
                                <a:rPr lang="en-US" altLang="ja-JP" b="0" i="1" smtClean="0">
                                  <a:latin typeface="Cambria Math" panose="02040503050406030204" pitchFamily="18" charset="0"/>
                                </a:rPr>
                                <m:t>1</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b="0" i="1" smtClean="0">
                                      <a:latin typeface="Cambria Math" panose="02040503050406030204" pitchFamily="18" charset="0"/>
                                    </a:rPr>
                                    <m:t>3</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3</m:t>
                                  </m:r>
                                  <m:r>
                                    <a:rPr lang="en-US" altLang="ja-JP" b="0" i="1" smtClean="0">
                                      <a:latin typeface="Cambria Math" panose="02040503050406030204" pitchFamily="18" charset="0"/>
                                    </a:rPr>
                                    <m:t>𝑝</m:t>
                                  </m:r>
                                  <m:r>
                                    <a:rPr lang="en-US" altLang="ja-JP" b="0" i="1" smtClean="0">
                                      <a:latin typeface="Cambria Math" panose="02040503050406030204" pitchFamily="18" charset="0"/>
                                    </a:rPr>
                                    <m:t>−3</m:t>
                                  </m:r>
                                </m:sub>
                              </m:sSub>
                            </m:e>
                          </m:mr>
                        </m:m>
                      </m:e>
                    </m:d>
                    <m:r>
                      <a:rPr lang="en-US" altLang="ja-JP" b="0" i="1" smtClean="0">
                        <a:latin typeface="Cambria Math" panose="02040503050406030204" pitchFamily="18" charset="0"/>
                      </a:rPr>
                      <m:t>, </m:t>
                    </m:r>
                    <m:r>
                      <a:rPr lang="en-US" altLang="ja-JP" i="1">
                        <a:latin typeface="Cambria Math" panose="02040503050406030204" pitchFamily="18" charset="0"/>
                      </a:rPr>
                      <m:t>𝛽</m:t>
                    </m:r>
                    <m:r>
                      <a:rPr lang="en-US" altLang="ja-JP" b="0" i="0"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sub>
                              </m:sSub>
                            </m:e>
                          </m:mr>
                        </m:m>
                      </m:e>
                    </m:d>
                    <m:r>
                      <a:rPr lang="en-US" altLang="ja-JP" b="0" i="0" smtClean="0">
                        <a:latin typeface="Cambria Math" panose="02040503050406030204" pitchFamily="18" charset="0"/>
                      </a:rPr>
                      <m:t>, </m:t>
                    </m:r>
                    <m:r>
                      <m:rPr>
                        <m:sty m:val="p"/>
                      </m:rPr>
                      <a:rPr lang="en-US" altLang="ja-JP" i="1">
                        <a:latin typeface="Cambria Math" panose="02040503050406030204" pitchFamily="18" charset="0"/>
                      </a:rPr>
                      <m:t>ε</m:t>
                    </m:r>
                  </m:oMath>
                </a14:m>
                <a:r>
                  <a:rPr lang="en-US" altLang="ja-JP" b="0" dirty="0" smtClean="0"/>
                  <a:t> =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ε</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ε</m:t>
                                  </m:r>
                                </m:e>
                                <m:sub>
                                  <m:r>
                                    <a:rPr lang="en-US" altLang="ja-JP" i="1">
                                      <a:latin typeface="Cambria Math" panose="02040503050406030204" pitchFamily="18" charset="0"/>
                                    </a:rPr>
                                    <m:t>2</m:t>
                                  </m:r>
                                </m:sub>
                              </m:sSub>
                            </m:e>
                          </m:mr>
                          <m:mr>
                            <m:e>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ε</m:t>
                                  </m:r>
                                </m:e>
                                <m:sub>
                                  <m:r>
                                    <a:rPr lang="en-US" altLang="ja-JP" i="1">
                                      <a:latin typeface="Cambria Math" panose="02040503050406030204" pitchFamily="18" charset="0"/>
                                    </a:rPr>
                                    <m:t>3</m:t>
                                  </m:r>
                                </m:sub>
                              </m:sSub>
                            </m:e>
                          </m:mr>
                        </m:m>
                      </m:e>
                    </m:d>
                  </m:oMath>
                </a14:m>
                <a:endParaRPr lang="en-US" altLang="ja-JP" b="0" dirty="0" smtClean="0"/>
              </a:p>
              <a:p>
                <a:pPr lvl="1"/>
                <a:r>
                  <a:rPr lang="en-US" altLang="ja-JP" b="0" dirty="0" smtClean="0"/>
                  <a:t> </a:t>
                </a:r>
                <a14:m>
                  <m:oMath xmlns:m="http://schemas.openxmlformats.org/officeDocument/2006/math">
                    <m:r>
                      <a:rPr lang="en-US" altLang="ja-JP" i="1">
                        <a:latin typeface="Cambria Math" panose="02040503050406030204" pitchFamily="18" charset="0"/>
                      </a:rPr>
                      <m:t>𝛽</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𝑋</m:t>
                            </m:r>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𝑋</m:t>
                        </m:r>
                        <m:r>
                          <a:rPr lang="en-US" altLang="ja-JP" b="0" i="1" smtClean="0">
                            <a:latin typeface="Cambria Math" panose="02040503050406030204" pitchFamily="18" charset="0"/>
                          </a:rPr>
                          <m:t>)</m:t>
                        </m:r>
                      </m:e>
                      <m:sup>
                        <m:r>
                          <a:rPr lang="en-US" altLang="ja-JP" b="0" i="1" smtClean="0">
                            <a:latin typeface="Cambria Math" panose="02040503050406030204" pitchFamily="18" charset="0"/>
                          </a:rPr>
                          <m:t>−1</m:t>
                        </m:r>
                      </m:sup>
                    </m:s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𝑋</m:t>
                        </m:r>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𝑌</m:t>
                    </m:r>
                  </m:oMath>
                </a14:m>
                <a:r>
                  <a:rPr kumimoji="1" lang="ja-JP" altLang="en-US" dirty="0" smtClean="0"/>
                  <a:t>で推計される</a:t>
                </a:r>
                <a:endParaRPr kumimoji="1" lang="en-US" altLang="ja-JP" dirty="0" smtClean="0"/>
              </a:p>
              <a:p>
                <a:pPr lvl="1"/>
                <a:r>
                  <a:rPr lang="ja-JP" altLang="en-US" dirty="0" smtClean="0"/>
                  <a:t>詳細はニューヨーク市のコンドミニアム評価データを使用して確認する</a:t>
                </a:r>
                <a:endParaRPr lang="en-US" altLang="ja-JP" dirty="0" smtClean="0"/>
              </a:p>
              <a:p>
                <a:pPr lvl="2"/>
                <a:r>
                  <a:rPr lang="ja-JP" altLang="en-US" dirty="0" smtClean="0"/>
                  <a:t>データセットは、</a:t>
                </a:r>
                <a:r>
                  <a:rPr lang="en-US" altLang="ja-JP" dirty="0" smtClean="0"/>
                  <a:t>Manhattan, Brooklyn, Queens, the Bronx, Staten Island</a:t>
                </a:r>
                <a:r>
                  <a:rPr lang="ja-JP" altLang="en-US" dirty="0" smtClean="0"/>
                  <a:t>の行政区ごとの</a:t>
                </a:r>
                <a:r>
                  <a:rPr lang="en-US" altLang="ja-JP" dirty="0"/>
                  <a:t>5</a:t>
                </a:r>
                <a:r>
                  <a:rPr lang="ja-JP" altLang="en-US" dirty="0" err="1" smtClean="0"/>
                  <a:t>つの</a:t>
                </a:r>
                <a:r>
                  <a:rPr lang="ja-JP" altLang="en-US" dirty="0" smtClean="0"/>
                  <a:t>ファイルに分かれており、列情報を整えた統合データは、以下の</a:t>
                </a:r>
                <a:r>
                  <a:rPr lang="en-US" altLang="ja-JP" dirty="0" smtClean="0"/>
                  <a:t>URL</a:t>
                </a:r>
                <a:r>
                  <a:rPr lang="ja-JP" altLang="en-US" dirty="0" smtClean="0"/>
                  <a:t>に保存</a:t>
                </a:r>
                <a:endParaRPr lang="en-US" altLang="ja-JP" dirty="0" smtClean="0"/>
              </a:p>
              <a:p>
                <a:pPr lvl="2"/>
                <a:r>
                  <a:rPr lang="en-US" altLang="ja-JP" dirty="0" smtClean="0">
                    <a:hlinkClick r:id="rId2"/>
                  </a:rPr>
                  <a:t>http://jaredlander.com/data/housing.csv</a:t>
                </a:r>
                <a:endParaRPr lang="en-US" altLang="ja-JP" dirty="0" smtClean="0"/>
              </a:p>
              <a:p>
                <a:pPr lvl="2"/>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815" t="-1427" r="-1333"/>
                </a:stretch>
              </a:blipFill>
            </p:spPr>
            <p:txBody>
              <a:bodyPr/>
              <a:lstStyle/>
              <a:p>
                <a:r>
                  <a:rPr lang="ja-JP" altLang="en-US">
                    <a:noFill/>
                  </a:rPr>
                  <a:t> </a:t>
                </a:r>
              </a:p>
            </p:txBody>
          </p:sp>
        </mc:Fallback>
      </mc:AlternateContent>
      <p:sp>
        <p:nvSpPr>
          <p:cNvPr id="4" name="正方形/長方形 3"/>
          <p:cNvSpPr/>
          <p:nvPr/>
        </p:nvSpPr>
        <p:spPr>
          <a:xfrm>
            <a:off x="830263" y="3894108"/>
            <a:ext cx="7859712" cy="223046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#16.2 Multiple Regression</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200" dirty="0">
                <a:solidFill>
                  <a:schemeClr val="bg1"/>
                </a:solidFill>
                <a:latin typeface="EYInterstate Light" panose="02000506000000020004" pitchFamily="2" charset="0"/>
                <a:ea typeface="ＭＳ Ｐゴシック" panose="020B0600070205080204" pitchFamily="50" charset="-128"/>
              </a:rPr>
              <a:t>("http://jaredlander.com/data/housing.csv</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200" dirty="0">
                <a:solidFill>
                  <a:schemeClr val="bg1"/>
                </a:solidFill>
                <a:latin typeface="EYInterstate Light" panose="02000506000000020004" pitchFamily="2" charset="0"/>
                <a:ea typeface="ＭＳ Ｐゴシック" panose="020B0600070205080204" pitchFamily="50" charset="-128"/>
              </a:rPr>
              <a:t> = ",", header = TRUE,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200" dirty="0">
                <a:solidFill>
                  <a:schemeClr val="bg1"/>
                </a:solidFill>
                <a:latin typeface="EYInterstate Light" panose="02000506000000020004" pitchFamily="2" charset="0"/>
                <a:ea typeface="ＭＳ Ｐゴシック" panose="020B0600070205080204" pitchFamily="50" charset="-128"/>
              </a:rPr>
              <a:t> = FALSE)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pPr marL="171450" indent="-171450">
              <a:buFont typeface="Arial" panose="020B0604020202020204" pitchFamily="34" charset="0"/>
              <a:buChar char="•"/>
            </a:pP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sep</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列を分けるカンマを指定、</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header: 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番最初の行が列名、</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データローディングの速さとデータの扱いやすさを行うために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factor</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へ変更をせずに文字列型のまま残しておく</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Font typeface="Arial" panose="020B0604020202020204" pitchFamily="34" charset="0"/>
              <a:buChar char="•"/>
            </a:pP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変数名の変更</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names(housing)</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names(housing) &lt;- c</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(“Neighborhood”, “Class”, “Units”,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YearBuilt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“Income”,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IncomePerSqFt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“Expense”,</a:t>
            </a:r>
            <a:r>
              <a:rPr kumimoji="1" lang="ja-JP" altLang="en-US"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ExpensePerSqFt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NetIncome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2337089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a:t>重回帰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27088" y="1789263"/>
            <a:ext cx="5140617" cy="433531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データ探索を行うため可視化を行う</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binwidth</a:t>
            </a:r>
            <a:r>
              <a:rPr kumimoji="1" lang="en-US" altLang="ja-JP" sz="1200" dirty="0">
                <a:solidFill>
                  <a:schemeClr val="bg1"/>
                </a:solidFill>
                <a:latin typeface="EYInterstate Light" panose="02000506000000020004" pitchFamily="2" charset="0"/>
                <a:ea typeface="ＭＳ Ｐゴシック" panose="020B0600070205080204" pitchFamily="50" charset="-128"/>
              </a:rPr>
              <a:t> = 10) + labs(x = "Value per Squire Foot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二峰性の性質が見られるため、何か探索をすべき</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行政区）ごとにデータを分割・可視化してみる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(housing</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rgbClr val="0070C0"/>
                </a:solidFill>
                <a:latin typeface="EYInterstate Light" panose="02000506000000020004" pitchFamily="2" charset="0"/>
                <a:ea typeface="ＭＳ Ｐゴシック" panose="020B0600070205080204" pitchFamily="50" charset="-128"/>
              </a:rPr>
              <a:t>, fill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binwidth</a:t>
            </a:r>
            <a:r>
              <a:rPr kumimoji="1" lang="en-US" altLang="ja-JP" sz="1200" dirty="0">
                <a:solidFill>
                  <a:schemeClr val="bg1"/>
                </a:solidFill>
                <a:latin typeface="EYInterstate Light" panose="02000506000000020004" pitchFamily="2" charset="0"/>
                <a:ea typeface="ＭＳ Ｐゴシック" panose="020B0600070205080204" pitchFamily="50" charset="-128"/>
              </a:rPr>
              <a:t> = 10)+ labs(x="Value per Square Foot")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行政区ごとに分割をすると</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Brooklyn/</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Quessns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山を作っていて、</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Manhattan</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が別の山を作っている</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the Bronx</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Staten Island</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はデータが小さい</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fill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binwidth</a:t>
            </a:r>
            <a:r>
              <a:rPr kumimoji="1" lang="en-US" altLang="ja-JP" sz="1200" dirty="0">
                <a:solidFill>
                  <a:schemeClr val="bg1"/>
                </a:solidFill>
                <a:latin typeface="EYInterstate Light" panose="02000506000000020004" pitchFamily="2" charset="0"/>
                <a:ea typeface="ＭＳ Ｐゴシック" panose="020B0600070205080204" pitchFamily="50" charset="-128"/>
              </a:rPr>
              <a:t> = 10)+ labs(x="Value per Square Foot")+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facet_wrap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6036717" y="1345071"/>
            <a:ext cx="2581071" cy="1566088"/>
          </a:xfrm>
          <a:prstGeom prst="rect">
            <a:avLst/>
          </a:prstGeom>
        </p:spPr>
      </p:pic>
      <p:pic>
        <p:nvPicPr>
          <p:cNvPr id="7" name="図 6"/>
          <p:cNvPicPr>
            <a:picLocks noChangeAspect="1"/>
          </p:cNvPicPr>
          <p:nvPr/>
        </p:nvPicPr>
        <p:blipFill>
          <a:blip r:embed="rId3"/>
          <a:stretch>
            <a:fillRect/>
          </a:stretch>
        </p:blipFill>
        <p:spPr>
          <a:xfrm>
            <a:off x="6036717" y="3031930"/>
            <a:ext cx="3051021" cy="1486009"/>
          </a:xfrm>
          <a:prstGeom prst="rect">
            <a:avLst/>
          </a:prstGeom>
        </p:spPr>
      </p:pic>
      <p:pic>
        <p:nvPicPr>
          <p:cNvPr id="9" name="図 8"/>
          <p:cNvPicPr>
            <a:picLocks noChangeAspect="1"/>
          </p:cNvPicPr>
          <p:nvPr/>
        </p:nvPicPr>
        <p:blipFill>
          <a:blip r:embed="rId4"/>
          <a:stretch>
            <a:fillRect/>
          </a:stretch>
        </p:blipFill>
        <p:spPr>
          <a:xfrm>
            <a:off x="6073342" y="4538211"/>
            <a:ext cx="3070658" cy="1495574"/>
          </a:xfrm>
          <a:prstGeom prst="rect">
            <a:avLst/>
          </a:prstGeom>
        </p:spPr>
      </p:pic>
    </p:spTree>
    <p:extLst>
      <p:ext uri="{BB962C8B-B14F-4D97-AF65-F5344CB8AC3E}">
        <p14:creationId xmlns:p14="http://schemas.microsoft.com/office/powerpoint/2010/main" val="23439759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a:t>重回帰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27089" y="1789263"/>
            <a:ext cx="4158980" cy="30840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面積とユニット数を見てみる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分析の中で除いた方が良い外れ値の検討をつける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→ユニットの少ないビルが信じられない数存在している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&lt;1000,],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&lt;1000,],</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2"/>
          <a:stretch>
            <a:fillRect/>
          </a:stretch>
        </p:blipFill>
        <p:spPr>
          <a:xfrm>
            <a:off x="5095913" y="1789263"/>
            <a:ext cx="1800658" cy="1446491"/>
          </a:xfrm>
          <a:prstGeom prst="rect">
            <a:avLst/>
          </a:prstGeom>
        </p:spPr>
      </p:pic>
      <p:pic>
        <p:nvPicPr>
          <p:cNvPr id="10" name="図 9"/>
          <p:cNvPicPr>
            <a:picLocks noChangeAspect="1"/>
          </p:cNvPicPr>
          <p:nvPr/>
        </p:nvPicPr>
        <p:blipFill>
          <a:blip r:embed="rId3"/>
          <a:stretch>
            <a:fillRect/>
          </a:stretch>
        </p:blipFill>
        <p:spPr>
          <a:xfrm>
            <a:off x="6910972" y="1789263"/>
            <a:ext cx="1800658" cy="1446491"/>
          </a:xfrm>
          <a:prstGeom prst="rect">
            <a:avLst/>
          </a:prstGeom>
        </p:spPr>
      </p:pic>
      <p:pic>
        <p:nvPicPr>
          <p:cNvPr id="11" name="図 10"/>
          <p:cNvPicPr>
            <a:picLocks noChangeAspect="1"/>
          </p:cNvPicPr>
          <p:nvPr/>
        </p:nvPicPr>
        <p:blipFill>
          <a:blip r:embed="rId4"/>
          <a:stretch>
            <a:fillRect/>
          </a:stretch>
        </p:blipFill>
        <p:spPr>
          <a:xfrm>
            <a:off x="5095913" y="3426822"/>
            <a:ext cx="1800658" cy="1446491"/>
          </a:xfrm>
          <a:prstGeom prst="rect">
            <a:avLst/>
          </a:prstGeom>
        </p:spPr>
      </p:pic>
      <p:pic>
        <p:nvPicPr>
          <p:cNvPr id="12" name="図 11"/>
          <p:cNvPicPr>
            <a:picLocks noChangeAspect="1"/>
          </p:cNvPicPr>
          <p:nvPr/>
        </p:nvPicPr>
        <p:blipFill>
          <a:blip r:embed="rId5"/>
          <a:stretch>
            <a:fillRect/>
          </a:stretch>
        </p:blipFill>
        <p:spPr>
          <a:xfrm>
            <a:off x="6941064" y="3426822"/>
            <a:ext cx="1800658" cy="1446491"/>
          </a:xfrm>
          <a:prstGeom prst="rect">
            <a:avLst/>
          </a:prstGeom>
        </p:spPr>
      </p:pic>
    </p:spTree>
    <p:extLst>
      <p:ext uri="{BB962C8B-B14F-4D97-AF65-F5344CB8AC3E}">
        <p14:creationId xmlns:p14="http://schemas.microsoft.com/office/powerpoint/2010/main" val="12933454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a:t>重回帰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27089" y="1789263"/>
            <a:ext cx="4158980" cy="325422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 - point by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/Units</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=Units,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&lt;1000,],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&lt;1000,],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=Units,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外れ値を除く</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#exclude outlier</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sum(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&gt;=1000</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[1] 6</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housing[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1000, ]</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036226" y="1811082"/>
            <a:ext cx="1867494" cy="1407048"/>
          </a:xfrm>
          <a:prstGeom prst="rect">
            <a:avLst/>
          </a:prstGeom>
        </p:spPr>
      </p:pic>
      <p:pic>
        <p:nvPicPr>
          <p:cNvPr id="7" name="図 6"/>
          <p:cNvPicPr>
            <a:picLocks noChangeAspect="1"/>
          </p:cNvPicPr>
          <p:nvPr/>
        </p:nvPicPr>
        <p:blipFill>
          <a:blip r:embed="rId3"/>
          <a:stretch>
            <a:fillRect/>
          </a:stretch>
        </p:blipFill>
        <p:spPr>
          <a:xfrm>
            <a:off x="6953877" y="1811082"/>
            <a:ext cx="1867496" cy="1407049"/>
          </a:xfrm>
          <a:prstGeom prst="rect">
            <a:avLst/>
          </a:prstGeom>
        </p:spPr>
      </p:pic>
      <p:pic>
        <p:nvPicPr>
          <p:cNvPr id="9" name="図 8"/>
          <p:cNvPicPr>
            <a:picLocks noChangeAspect="1"/>
          </p:cNvPicPr>
          <p:nvPr/>
        </p:nvPicPr>
        <p:blipFill>
          <a:blip r:embed="rId4"/>
          <a:stretch>
            <a:fillRect/>
          </a:stretch>
        </p:blipFill>
        <p:spPr>
          <a:xfrm>
            <a:off x="5036226" y="3235716"/>
            <a:ext cx="1867495" cy="1407048"/>
          </a:xfrm>
          <a:prstGeom prst="rect">
            <a:avLst/>
          </a:prstGeom>
        </p:spPr>
      </p:pic>
      <p:pic>
        <p:nvPicPr>
          <p:cNvPr id="13" name="図 12"/>
          <p:cNvPicPr>
            <a:picLocks noChangeAspect="1"/>
          </p:cNvPicPr>
          <p:nvPr/>
        </p:nvPicPr>
        <p:blipFill>
          <a:blip r:embed="rId5"/>
          <a:stretch>
            <a:fillRect/>
          </a:stretch>
        </p:blipFill>
        <p:spPr>
          <a:xfrm>
            <a:off x="6953877" y="3235715"/>
            <a:ext cx="1867496" cy="1407049"/>
          </a:xfrm>
          <a:prstGeom prst="rect">
            <a:avLst/>
          </a:prstGeom>
        </p:spPr>
      </p:pic>
    </p:spTree>
    <p:extLst>
      <p:ext uri="{BB962C8B-B14F-4D97-AF65-F5344CB8AC3E}">
        <p14:creationId xmlns:p14="http://schemas.microsoft.com/office/powerpoint/2010/main" val="743409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a:t>重回帰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27089" y="1789263"/>
            <a:ext cx="4158980" cy="405432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特定の変数はログ変換をすると分かりやすくなる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SqFt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の場合</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=log(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log(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=log(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log(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=Units,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=log(Units),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=Units, y = log(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=log(Units), y = log(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2"/>
          <a:stretch>
            <a:fillRect/>
          </a:stretch>
        </p:blipFill>
        <p:spPr>
          <a:xfrm>
            <a:off x="5038296" y="1260624"/>
            <a:ext cx="1882218" cy="1211112"/>
          </a:xfrm>
          <a:prstGeom prst="rect">
            <a:avLst/>
          </a:prstGeom>
        </p:spPr>
      </p:pic>
      <p:pic>
        <p:nvPicPr>
          <p:cNvPr id="8" name="図 7"/>
          <p:cNvPicPr>
            <a:picLocks noChangeAspect="1"/>
          </p:cNvPicPr>
          <p:nvPr/>
        </p:nvPicPr>
        <p:blipFill>
          <a:blip r:embed="rId3"/>
          <a:stretch>
            <a:fillRect/>
          </a:stretch>
        </p:blipFill>
        <p:spPr>
          <a:xfrm>
            <a:off x="6807755" y="1260622"/>
            <a:ext cx="1882220" cy="1211113"/>
          </a:xfrm>
          <a:prstGeom prst="rect">
            <a:avLst/>
          </a:prstGeom>
        </p:spPr>
      </p:pic>
      <p:pic>
        <p:nvPicPr>
          <p:cNvPr id="10" name="図 9"/>
          <p:cNvPicPr>
            <a:picLocks noChangeAspect="1"/>
          </p:cNvPicPr>
          <p:nvPr/>
        </p:nvPicPr>
        <p:blipFill>
          <a:blip r:embed="rId4"/>
          <a:stretch>
            <a:fillRect/>
          </a:stretch>
        </p:blipFill>
        <p:spPr>
          <a:xfrm>
            <a:off x="5038296" y="2563139"/>
            <a:ext cx="1769459" cy="1138557"/>
          </a:xfrm>
          <a:prstGeom prst="rect">
            <a:avLst/>
          </a:prstGeom>
        </p:spPr>
      </p:pic>
      <p:pic>
        <p:nvPicPr>
          <p:cNvPr id="11" name="図 10"/>
          <p:cNvPicPr>
            <a:picLocks noChangeAspect="1"/>
          </p:cNvPicPr>
          <p:nvPr/>
        </p:nvPicPr>
        <p:blipFill>
          <a:blip r:embed="rId5"/>
          <a:stretch>
            <a:fillRect/>
          </a:stretch>
        </p:blipFill>
        <p:spPr>
          <a:xfrm>
            <a:off x="6859982" y="2558653"/>
            <a:ext cx="1826817" cy="1175465"/>
          </a:xfrm>
          <a:prstGeom prst="rect">
            <a:avLst/>
          </a:prstGeom>
        </p:spPr>
      </p:pic>
      <p:pic>
        <p:nvPicPr>
          <p:cNvPr id="12" name="図 11"/>
          <p:cNvPicPr>
            <a:picLocks noChangeAspect="1"/>
          </p:cNvPicPr>
          <p:nvPr/>
        </p:nvPicPr>
        <p:blipFill>
          <a:blip r:embed="rId6"/>
          <a:stretch>
            <a:fillRect/>
          </a:stretch>
        </p:blipFill>
        <p:spPr>
          <a:xfrm>
            <a:off x="5005324" y="3835726"/>
            <a:ext cx="1959598" cy="1260903"/>
          </a:xfrm>
          <a:prstGeom prst="rect">
            <a:avLst/>
          </a:prstGeom>
        </p:spPr>
      </p:pic>
      <p:pic>
        <p:nvPicPr>
          <p:cNvPr id="14" name="図 13"/>
          <p:cNvPicPr>
            <a:picLocks noChangeAspect="1"/>
          </p:cNvPicPr>
          <p:nvPr/>
        </p:nvPicPr>
        <p:blipFill>
          <a:blip r:embed="rId7"/>
          <a:stretch>
            <a:fillRect/>
          </a:stretch>
        </p:blipFill>
        <p:spPr>
          <a:xfrm>
            <a:off x="6757128" y="3866670"/>
            <a:ext cx="1929672" cy="1241646"/>
          </a:xfrm>
          <a:prstGeom prst="rect">
            <a:avLst/>
          </a:prstGeom>
        </p:spPr>
      </p:pic>
      <p:pic>
        <p:nvPicPr>
          <p:cNvPr id="15" name="図 14"/>
          <p:cNvPicPr>
            <a:picLocks noChangeAspect="1"/>
          </p:cNvPicPr>
          <p:nvPr/>
        </p:nvPicPr>
        <p:blipFill>
          <a:blip r:embed="rId8"/>
          <a:stretch>
            <a:fillRect/>
          </a:stretch>
        </p:blipFill>
        <p:spPr>
          <a:xfrm>
            <a:off x="5005325" y="5029246"/>
            <a:ext cx="1751803" cy="1127197"/>
          </a:xfrm>
          <a:prstGeom prst="rect">
            <a:avLst/>
          </a:prstGeom>
        </p:spPr>
      </p:pic>
      <p:pic>
        <p:nvPicPr>
          <p:cNvPr id="16" name="図 15"/>
          <p:cNvPicPr>
            <a:picLocks noChangeAspect="1"/>
          </p:cNvPicPr>
          <p:nvPr/>
        </p:nvPicPr>
        <p:blipFill>
          <a:blip r:embed="rId9"/>
          <a:stretch>
            <a:fillRect/>
          </a:stretch>
        </p:blipFill>
        <p:spPr>
          <a:xfrm>
            <a:off x="6807755" y="5009010"/>
            <a:ext cx="1879044" cy="1209070"/>
          </a:xfrm>
          <a:prstGeom prst="rect">
            <a:avLst/>
          </a:prstGeom>
        </p:spPr>
      </p:pic>
    </p:spTree>
    <p:extLst>
      <p:ext uri="{BB962C8B-B14F-4D97-AF65-F5344CB8AC3E}">
        <p14:creationId xmlns:p14="http://schemas.microsoft.com/office/powerpoint/2010/main" val="23863255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smtClean="0"/>
              <a:t>重回帰分析</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27088" y="1789263"/>
            <a:ext cx="6545261" cy="433531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summary(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Call: lm(formula </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1Q</a:t>
            </a:r>
            <a:r>
              <a:rPr kumimoji="1" lang="en-US" altLang="ja-JP" sz="1200" dirty="0">
                <a:solidFill>
                  <a:schemeClr val="bg1"/>
                </a:solidFill>
                <a:latin typeface="EYInterstate Light" panose="02000506000000020004" pitchFamily="2" charset="0"/>
                <a:ea typeface="ＭＳ Ｐゴシック" panose="020B0600070205080204" pitchFamily="50" charset="-128"/>
              </a:rPr>
              <a:t>   Median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3Q</a:t>
            </a:r>
            <a:r>
              <a:rPr kumimoji="1" lang="en-US" altLang="ja-JP" sz="1200" dirty="0">
                <a:solidFill>
                  <a:schemeClr val="bg1"/>
                </a:solidFill>
                <a:latin typeface="EYInterstate Light" panose="02000506000000020004" pitchFamily="2" charset="0"/>
                <a:ea typeface="ＭＳ Ｐゴシック" panose="020B0600070205080204" pitchFamily="50" charset="-128"/>
              </a:rPr>
              <a:t>      Max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-168.458  -22.680    1.493   26.290  261.761 </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Coefficients: Estimate </a:t>
            </a:r>
            <a:r>
              <a:rPr kumimoji="1" lang="en-US" altLang="ja-JP" sz="1200" dirty="0">
                <a:solidFill>
                  <a:schemeClr val="bg1"/>
                </a:solidFill>
                <a:latin typeface="EYInterstate Light" panose="02000506000000020004" pitchFamily="2" charset="0"/>
                <a:ea typeface="ＭＳ Ｐゴシック" panose="020B0600070205080204" pitchFamily="50" charset="-128"/>
              </a:rPr>
              <a:t>Std. Error t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4.430e+01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5.342e+00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8.293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1.532e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2.421e</a:t>
            </a:r>
            <a:r>
              <a:rPr kumimoji="1" lang="en-US" altLang="ja-JP" sz="1200" dirty="0">
                <a:solidFill>
                  <a:schemeClr val="bg1"/>
                </a:solidFill>
                <a:latin typeface="EYInterstate Light" panose="02000506000000020004" pitchFamily="2" charset="0"/>
                <a:ea typeface="ＭＳ Ｐゴシック" panose="020B0600070205080204" pitchFamily="50" charset="-128"/>
              </a:rPr>
              <a:t>-02  -6.330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2.88e</a:t>
            </a:r>
            <a:r>
              <a:rPr kumimoji="1" lang="en-US" altLang="ja-JP" sz="1200" dirty="0">
                <a:solidFill>
                  <a:schemeClr val="bg1"/>
                </a:solidFill>
                <a:latin typeface="EYInterstate Light" panose="02000506000000020004" pitchFamily="2" charset="0"/>
                <a:ea typeface="ＭＳ Ｐゴシック" panose="020B0600070205080204" pitchFamily="50" charset="-128"/>
              </a:rPr>
              <a:t>-10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2.070e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2.129e</a:t>
            </a:r>
            <a:r>
              <a:rPr kumimoji="1" lang="en-US" altLang="ja-JP" sz="1200" dirty="0">
                <a:solidFill>
                  <a:schemeClr val="bg1"/>
                </a:solidFill>
                <a:latin typeface="EYInterstate Light" panose="02000506000000020004" pitchFamily="2" charset="0"/>
                <a:ea typeface="ＭＳ Ｐゴシック" panose="020B0600070205080204" pitchFamily="50" charset="-128"/>
              </a:rPr>
              <a:t>-05   9.723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3.258e+01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5.561e+00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5.858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5.28e</a:t>
            </a:r>
            <a:r>
              <a:rPr kumimoji="1" lang="en-US" altLang="ja-JP" sz="1200" dirty="0">
                <a:solidFill>
                  <a:schemeClr val="bg1"/>
                </a:solidFill>
                <a:latin typeface="EYInterstate Light" panose="02000506000000020004" pitchFamily="2" charset="0"/>
                <a:ea typeface="ＭＳ Ｐゴシック" panose="020B0600070205080204" pitchFamily="50" charset="-128"/>
              </a:rPr>
              <a:t>-09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1.274e+02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5.459e+00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23.343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3.011e+01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5.711e+00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5.272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1.46e</a:t>
            </a:r>
            <a:r>
              <a:rPr kumimoji="1" lang="en-US" altLang="ja-JP" sz="1200" dirty="0">
                <a:solidFill>
                  <a:schemeClr val="bg1"/>
                </a:solidFill>
                <a:latin typeface="EYInterstate Light" panose="02000506000000020004" pitchFamily="2" charset="0"/>
                <a:ea typeface="ＭＳ Ｐゴシック" panose="020B0600070205080204" pitchFamily="50" charset="-128"/>
              </a:rPr>
              <a:t>-07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7.114e+00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1.001e+01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-0.711    0.477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Residual </a:t>
            </a:r>
            <a:r>
              <a:rPr kumimoji="1" lang="en-US" altLang="ja-JP" sz="1200" dirty="0">
                <a:solidFill>
                  <a:schemeClr val="bg1"/>
                </a:solidFill>
                <a:latin typeface="EYInterstate Light" panose="02000506000000020004" pitchFamily="2" charset="0"/>
                <a:ea typeface="ＭＳ Ｐゴシック" panose="020B0600070205080204" pitchFamily="50" charset="-128"/>
              </a:rPr>
              <a:t>standard error: 43.2 on 2613 degrees of freedom</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Multiple R-squared:  0.6034,	Adjusted R-squared:  0.6025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F-statistic: 662.6 on 6 and 2613 DF,  p-value: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4158909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13.3 </a:t>
            </a:r>
            <a:r>
              <a:rPr kumimoji="1" lang="ja-JP" altLang="en-US" dirty="0" smtClean="0"/>
              <a:t>テキストの抽出</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Data set</a:t>
            </a:r>
            <a:r>
              <a:rPr kumimoji="1" lang="ja-JP" altLang="en-US" dirty="0" smtClean="0"/>
              <a:t>のリンクが不明のため、後日作業</a:t>
            </a:r>
            <a:r>
              <a:rPr lang="ja-JP" altLang="en-US" dirty="0" smtClean="0"/>
              <a:t>が必要</a:t>
            </a:r>
            <a:endParaRPr kumimoji="1" lang="ja-JP" altLang="en-US" dirty="0"/>
          </a:p>
        </p:txBody>
      </p:sp>
    </p:spTree>
    <p:extLst>
      <p:ext uri="{BB962C8B-B14F-4D97-AF65-F5344CB8AC3E}">
        <p14:creationId xmlns:p14="http://schemas.microsoft.com/office/powerpoint/2010/main" val="2701228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smtClean="0"/>
              <a:t>重回帰分析</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38517" y="1789262"/>
            <a:ext cx="7848283" cy="433531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係数のテーブル表示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house2$coefficients</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coef</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house2</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coefficients(</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house2</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4.430325e+01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1.532405e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2.069727e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3.257554e+01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1.274259e+02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3.011000e+01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7.113688e+00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係数の図示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##Manhattan</a:t>
            </a:r>
            <a:r>
              <a:rPr kumimoji="1" lang="ja-JP" altLang="en-US" sz="1200" dirty="0">
                <a:solidFill>
                  <a:schemeClr val="bg1"/>
                </a:solidFill>
                <a:latin typeface="EYInterstate Light" panose="02000506000000020004" pitchFamily="2" charset="0"/>
                <a:ea typeface="ＭＳ Ｐゴシック" panose="020B0600070205080204" pitchFamily="50" charset="-128"/>
              </a:rPr>
              <a:t>は</a:t>
            </a:r>
            <a:r>
              <a:rPr kumimoji="1" lang="en-US" altLang="ja-JP" sz="1200" dirty="0">
                <a:solidFill>
                  <a:schemeClr val="bg1"/>
                </a:solidFill>
                <a:latin typeface="EYInterstate Light" panose="02000506000000020004" pitchFamily="2" charset="0"/>
                <a:ea typeface="ＭＳ Ｐゴシック" panose="020B0600070205080204" pitchFamily="50" charset="-128"/>
              </a:rPr>
              <a:t>1</a:t>
            </a:r>
            <a:r>
              <a:rPr kumimoji="1" lang="ja-JP" altLang="en-US" sz="1200" dirty="0">
                <a:solidFill>
                  <a:schemeClr val="bg1"/>
                </a:solidFill>
                <a:latin typeface="EYInterstate Light" panose="02000506000000020004" pitchFamily="2" charset="0"/>
                <a:ea typeface="ＭＳ Ｐゴシック" panose="020B0600070205080204" pitchFamily="50" charset="-128"/>
              </a:rPr>
              <a:t>平方フィートあたりの価値に大きな影響を与えているが</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、ユニットや建物面積は小さな影響のみ</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a:solidFill>
                  <a:schemeClr val="bg1"/>
                </a:solidFill>
                <a:latin typeface="EYInterstate Light" panose="02000506000000020004" pitchFamily="2" charset="0"/>
                <a:ea typeface="ＭＳ Ｐゴシック" panose="020B0600070205080204" pitchFamily="50" charset="-128"/>
              </a:rPr>
              <a:t>変</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数間の交差関係（相互作用）を見るために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を用いて交差変数を用いる。なお、相互作用と各変数を入れたくない場合、代わりに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を活用する。</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2"/>
          <a:stretch>
            <a:fillRect/>
          </a:stretch>
        </p:blipFill>
        <p:spPr>
          <a:xfrm>
            <a:off x="4945736" y="2127523"/>
            <a:ext cx="3683914" cy="2602953"/>
          </a:xfrm>
          <a:prstGeom prst="rect">
            <a:avLst/>
          </a:prstGeom>
        </p:spPr>
      </p:pic>
    </p:spTree>
    <p:extLst>
      <p:ext uri="{BB962C8B-B14F-4D97-AF65-F5344CB8AC3E}">
        <p14:creationId xmlns:p14="http://schemas.microsoft.com/office/powerpoint/2010/main" val="41188459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smtClean="0"/>
              <a:t>重回帰分析</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38517" y="1789262"/>
            <a:ext cx="7848283" cy="433531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交差効果を盛り込んだ線形モデル</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house3$coefficients</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house4$coefficients</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house3$coefficients</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4.093685e+01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1.024579e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2.362293e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3.394544e+01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1.272102e+02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3.040115e+01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8.419682e+00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1.809587e</a:t>
            </a:r>
            <a:r>
              <a:rPr kumimoji="1" lang="en-US" altLang="ja-JP" sz="1200" dirty="0">
                <a:solidFill>
                  <a:schemeClr val="bg1"/>
                </a:solidFill>
                <a:latin typeface="EYInterstate Light" panose="02000506000000020004" pitchFamily="2" charset="0"/>
                <a:ea typeface="ＭＳ Ｐゴシック" panose="020B0600070205080204" pitchFamily="50" charset="-128"/>
              </a:rPr>
              <a:t>-07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house3</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交差項と独立変数</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house4$coefficients</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4.804972e+01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3.141208e+01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1.302084e+02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2.841669e+01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7.199902e+00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1.088059e</a:t>
            </a:r>
            <a:r>
              <a:rPr kumimoji="1" lang="en-US" altLang="ja-JP" sz="1200" dirty="0">
                <a:solidFill>
                  <a:schemeClr val="bg1"/>
                </a:solidFill>
                <a:latin typeface="EYInterstate Light" panose="02000506000000020004" pitchFamily="2" charset="0"/>
                <a:ea typeface="ＭＳ Ｐゴシック" panose="020B0600070205080204" pitchFamily="50" charset="-128"/>
              </a:rPr>
              <a:t>-07 </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house4</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交差項のみ</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532120" y="2001382"/>
            <a:ext cx="3051810" cy="2156325"/>
          </a:xfrm>
          <a:prstGeom prst="rect">
            <a:avLst/>
          </a:prstGeom>
        </p:spPr>
      </p:pic>
      <p:pic>
        <p:nvPicPr>
          <p:cNvPr id="7" name="図 6"/>
          <p:cNvPicPr>
            <a:picLocks noChangeAspect="1"/>
          </p:cNvPicPr>
          <p:nvPr/>
        </p:nvPicPr>
        <p:blipFill>
          <a:blip r:embed="rId3"/>
          <a:stretch>
            <a:fillRect/>
          </a:stretch>
        </p:blipFill>
        <p:spPr>
          <a:xfrm>
            <a:off x="5554981" y="4094730"/>
            <a:ext cx="3005582" cy="2123662"/>
          </a:xfrm>
          <a:prstGeom prst="rect">
            <a:avLst/>
          </a:prstGeom>
        </p:spPr>
      </p:pic>
    </p:spTree>
    <p:extLst>
      <p:ext uri="{BB962C8B-B14F-4D97-AF65-F5344CB8AC3E}">
        <p14:creationId xmlns:p14="http://schemas.microsoft.com/office/powerpoint/2010/main" val="39936296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smtClean="0"/>
              <a:t>重回帰分析</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38517" y="1789262"/>
            <a:ext cx="7848283" cy="433531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House5$coefficients</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5.629372e+01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2.984558e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4.813506e</a:t>
            </a:r>
            <a:r>
              <a:rPr kumimoji="1" lang="en-US" altLang="ja-JP" sz="1200" dirty="0">
                <a:solidFill>
                  <a:schemeClr val="bg1"/>
                </a:solidFill>
                <a:latin typeface="EYInterstate Light" panose="02000506000000020004" pitchFamily="2" charset="0"/>
                <a:ea typeface="ＭＳ Ｐゴシック" panose="020B0600070205080204" pitchFamily="50" charset="-128"/>
              </a:rPr>
              <a:t>-05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2.167039e+01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1.061714e+02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3.060044e+01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1.719602e+01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8.868773e</a:t>
            </a:r>
            <a:r>
              <a:rPr kumimoji="1" lang="en-US" altLang="ja-JP" sz="1200" dirty="0">
                <a:solidFill>
                  <a:schemeClr val="bg1"/>
                </a:solidFill>
                <a:latin typeface="EYInterstate Light" panose="02000506000000020004" pitchFamily="2" charset="0"/>
                <a:ea typeface="ＭＳ Ｐゴシック" panose="020B0600070205080204" pitchFamily="50" charset="-128"/>
              </a:rPr>
              <a:t>-07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4.281227e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2.311502e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5.895565e</a:t>
            </a:r>
            <a:r>
              <a:rPr kumimoji="1" lang="en-US" altLang="ja-JP" sz="1200" dirty="0">
                <a:solidFill>
                  <a:schemeClr val="bg1"/>
                </a:solidFill>
                <a:latin typeface="EYInterstate Light" panose="02000506000000020004" pitchFamily="2" charset="0"/>
                <a:ea typeface="ＭＳ Ｐゴシック" panose="020B0600070205080204" pitchFamily="50" charset="-128"/>
              </a:rPr>
              <a:t>-02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5.462305e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8.506897e</a:t>
            </a:r>
            <a:r>
              <a:rPr kumimoji="1" lang="en-US" altLang="ja-JP" sz="1200" dirty="0">
                <a:solidFill>
                  <a:schemeClr val="bg1"/>
                </a:solidFill>
                <a:latin typeface="EYInterstate Light" panose="02000506000000020004" pitchFamily="2" charset="0"/>
                <a:ea typeface="ＭＳ Ｐゴシック" panose="020B0600070205080204" pitchFamily="50" charset="-128"/>
              </a:rPr>
              <a:t>-05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2.371038e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8.160990e</a:t>
            </a:r>
            <a:r>
              <a:rPr kumimoji="1" lang="en-US" altLang="ja-JP" sz="1200" dirty="0">
                <a:solidFill>
                  <a:schemeClr val="bg1"/>
                </a:solidFill>
                <a:latin typeface="EYInterstate Light" panose="02000506000000020004" pitchFamily="2" charset="0"/>
                <a:ea typeface="ＭＳ Ｐゴシック" panose="020B0600070205080204" pitchFamily="50" charset="-128"/>
              </a:rPr>
              <a:t>-05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1.927308e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1.079695e</a:t>
            </a:r>
            <a:r>
              <a:rPr kumimoji="1" lang="en-US" altLang="ja-JP" sz="1200" dirty="0">
                <a:solidFill>
                  <a:schemeClr val="bg1"/>
                </a:solidFill>
                <a:latin typeface="EYInterstate Light" panose="02000506000000020004" pitchFamily="2" charset="0"/>
                <a:ea typeface="ＭＳ Ｐゴシック" panose="020B0600070205080204" pitchFamily="50" charset="-128"/>
              </a:rPr>
              <a:t>-06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1.186999e</a:t>
            </a:r>
            <a:r>
              <a:rPr kumimoji="1" lang="en-US" altLang="ja-JP" sz="1200" dirty="0">
                <a:solidFill>
                  <a:schemeClr val="bg1"/>
                </a:solidFill>
                <a:latin typeface="EYInterstate Light" panose="02000506000000020004" pitchFamily="2" charset="0"/>
                <a:ea typeface="ＭＳ Ｐゴシック" panose="020B0600070205080204" pitchFamily="50" charset="-128"/>
              </a:rPr>
              <a:t>-06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4.317837e</a:t>
            </a:r>
            <a:r>
              <a:rPr kumimoji="1" lang="en-US" altLang="ja-JP" sz="1200" dirty="0">
                <a:solidFill>
                  <a:schemeClr val="bg1"/>
                </a:solidFill>
                <a:latin typeface="EYInterstate Light" panose="02000506000000020004" pitchFamily="2" charset="0"/>
                <a:ea typeface="ＭＳ Ｐゴシック" panose="020B0600070205080204" pitchFamily="50" charset="-128"/>
              </a:rPr>
              <a:t>-07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1.428067e</a:t>
            </a:r>
            <a:r>
              <a:rPr kumimoji="1" lang="en-US" altLang="ja-JP" sz="1200" dirty="0">
                <a:solidFill>
                  <a:schemeClr val="bg1"/>
                </a:solidFill>
                <a:latin typeface="EYInterstate Light" panose="02000506000000020004" pitchFamily="2" charset="0"/>
                <a:ea typeface="ＭＳ Ｐゴシック" panose="020B0600070205080204" pitchFamily="50" charset="-128"/>
              </a:rPr>
              <a:t>-06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Boro</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変数のような</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factor</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を持つ面積のような連続値の相互作用は、連続変数のための独立変数と連続値型変数と</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factor</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のベースラインではない水準の間の相互効果を結果として返す</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house6</a:t>
            </a:r>
            <a:r>
              <a:rPr kumimoji="1" lang="en-US" altLang="ja-JP" sz="1200" dirty="0">
                <a:solidFill>
                  <a:schemeClr val="bg1"/>
                </a:solidFill>
                <a:latin typeface="EYInterstate Light" panose="02000506000000020004" pitchFamily="2" charset="0"/>
                <a:ea typeface="ＭＳ Ｐゴシック" panose="020B0600070205080204" pitchFamily="50" charset="-128"/>
              </a:rPr>
              <a:t>&lt;-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house6$coefficients</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47.041481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ClassR4</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-CONDOMINIUM 4.023852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ClassR9</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-CONDOMINIUM -</a:t>
            </a:r>
            <a:r>
              <a:rPr kumimoji="1" lang="en-US" altLang="ja-JP" sz="1200" dirty="0">
                <a:solidFill>
                  <a:schemeClr val="bg1"/>
                </a:solidFill>
                <a:latin typeface="EYInterstate Light" panose="02000506000000020004" pitchFamily="2" charset="0"/>
                <a:ea typeface="ＭＳ Ｐゴシック" panose="020B0600070205080204" pitchFamily="50" charset="-128"/>
              </a:rPr>
              <a:t>2.838624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ClassRR</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-CONDOMINIUM 3.688519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27.627141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89.598397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19.144780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Island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a:solidFill>
                  <a:schemeClr val="bg1"/>
                </a:solidFill>
                <a:latin typeface="EYInterstate Light" panose="02000506000000020004" pitchFamily="2" charset="0"/>
                <a:ea typeface="ＭＳ Ｐゴシック" panose="020B0600070205080204" pitchFamily="50" charset="-128"/>
              </a:rPr>
              <a:t>9.203410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ClassR4-CONDOMINIUM:BoroBrooklyn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4.117977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ClassR9-CONDOMINIUM:BoroBrooklyn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2.660419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ClassRR-CONDOMINIUM:BoroBrooklyn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25.607141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ClassR4-CONDOMINIUM:BoroManhattan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47.198900…</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8073283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smtClean="0"/>
              <a:t>重回帰分析</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38517" y="1789262"/>
            <a:ext cx="7848283" cy="433531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面積とユニットは共にどのモデルでも重要でないという結果であることから、それらの割合を計算</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I</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関数</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（算式内で</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変数を別の変数で割る）を活用</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house7</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I(</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/Units)+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house7$coefficients</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I(</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43.754838763       0.004017039      30.774343209     130.769502685      29.767922792      -6.134446417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##I</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関数は算式中の数式表現の維持に活用され、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(Units +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units*</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SqFt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と解釈されてしまうが、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I (Units +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とすれば、括弧内の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変数の合計を計算して</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乗して計算することが可能</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house8</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)^2,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house8$coefficients</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house9</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identical(</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house8$coefficients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house9$coefficients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TRUE</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house10</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I(Units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)^2,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house10$coefficients</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I(Units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1.147034e+02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2.107231e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1750836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smtClean="0"/>
              <a:t>重回帰分析</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38517" y="1789262"/>
            <a:ext cx="7848283" cy="442865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#model coefficient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comparison</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各モデルの係数比較をプロット図で表現できる</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multiplot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housingNew</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200" dirty="0">
                <a:solidFill>
                  <a:schemeClr val="bg1"/>
                </a:solidFill>
                <a:latin typeface="EYInterstate Light" panose="02000506000000020004" pitchFamily="2" charset="0"/>
                <a:ea typeface="ＭＳ Ｐゴシック" panose="020B0600070205080204" pitchFamily="50" charset="-128"/>
              </a:rPr>
              <a:t>("http://www.jaredlander.com/data</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+housingNew.csv</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200" dirty="0">
                <a:solidFill>
                  <a:schemeClr val="bg1"/>
                </a:solidFill>
                <a:latin typeface="EYInterstate Light" panose="02000506000000020004" pitchFamily="2" charset="0"/>
                <a:ea typeface="ＭＳ Ｐゴシック" panose="020B0600070205080204" pitchFamily="50" charset="-128"/>
              </a:rPr>
              <a:t>=",",header=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TRUE,stringsAsFactors</a:t>
            </a:r>
            <a:r>
              <a:rPr kumimoji="1" lang="en-US" altLang="ja-JP" sz="1200" dirty="0">
                <a:solidFill>
                  <a:schemeClr val="bg1"/>
                </a:solidFill>
                <a:latin typeface="EYInterstate Light" panose="02000506000000020004" pitchFamily="2" charset="0"/>
                <a:ea typeface="ＭＳ Ｐゴシック" panose="020B0600070205080204" pitchFamily="50" charset="-128"/>
              </a:rPr>
              <a:t>=FALSE)</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predict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関数を活用して信頼区間を図示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新しいデータを活用して</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95%</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の信頼区間を図示</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housePredict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predict(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newdata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housingNew</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se.fit</a:t>
            </a:r>
            <a:r>
              <a:rPr kumimoji="1" lang="en-US" altLang="ja-JP" sz="1200" dirty="0">
                <a:solidFill>
                  <a:schemeClr val="bg1"/>
                </a:solidFill>
                <a:latin typeface="EYInterstate Light" panose="02000506000000020004" pitchFamily="2" charset="0"/>
                <a:ea typeface="ＭＳ Ｐゴシック" panose="020B0600070205080204" pitchFamily="50" charset="-128"/>
              </a:rPr>
              <a:t> = TRUE, interval ="prediction", level=.95)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housePredict$fit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標準偏差に基づいた上限と下限の予測を確認</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fr-FR" altLang="ja-JP" sz="1200" dirty="0">
                <a:solidFill>
                  <a:schemeClr val="bg1"/>
                </a:solidFill>
                <a:latin typeface="EYInterstate Light" panose="02000506000000020004" pitchFamily="2" charset="0"/>
                <a:ea typeface="ＭＳ Ｐゴシック" panose="020B0600070205080204" pitchFamily="50" charset="-128"/>
              </a:rPr>
              <a:t> fit        </a:t>
            </a:r>
            <a:r>
              <a:rPr kumimoji="1" lang="fr-FR" altLang="ja-JP" sz="1200" dirty="0" err="1">
                <a:solidFill>
                  <a:schemeClr val="bg1"/>
                </a:solidFill>
                <a:latin typeface="EYInterstate Light" panose="02000506000000020004" pitchFamily="2" charset="0"/>
                <a:ea typeface="ＭＳ Ｐゴシック" panose="020B0600070205080204" pitchFamily="50" charset="-128"/>
              </a:rPr>
              <a:t>lwr</a:t>
            </a:r>
            <a:r>
              <a:rPr kumimoji="1" lang="fr-FR" altLang="ja-JP" sz="1200" dirty="0">
                <a:solidFill>
                  <a:schemeClr val="bg1"/>
                </a:solidFill>
                <a:latin typeface="EYInterstate Light" panose="02000506000000020004" pitchFamily="2" charset="0"/>
                <a:ea typeface="ＭＳ Ｐゴシック" panose="020B0600070205080204" pitchFamily="50" charset="-128"/>
              </a:rPr>
              <a:t>      </a:t>
            </a:r>
            <a:r>
              <a:rPr kumimoji="1" lang="fr-FR" altLang="ja-JP" sz="1200" dirty="0" err="1">
                <a:solidFill>
                  <a:schemeClr val="bg1"/>
                </a:solidFill>
                <a:latin typeface="EYInterstate Light" panose="02000506000000020004" pitchFamily="2" charset="0"/>
                <a:ea typeface="ＭＳ Ｐゴシック" panose="020B0600070205080204" pitchFamily="50" charset="-128"/>
              </a:rPr>
              <a:t>upr</a:t>
            </a:r>
            <a:endParaRPr kumimoji="1" lang="fr-FR" altLang="ja-JP" sz="1200" dirty="0">
              <a:solidFill>
                <a:schemeClr val="bg1"/>
              </a:solidFill>
              <a:latin typeface="EYInterstate Light" panose="02000506000000020004" pitchFamily="2" charset="0"/>
              <a:ea typeface="ＭＳ Ｐゴシック" panose="020B0600070205080204" pitchFamily="50" charset="-128"/>
            </a:endParaRPr>
          </a:p>
          <a:p>
            <a:r>
              <a:rPr kumimoji="1" lang="fr-FR" altLang="ja-JP" sz="1200" dirty="0">
                <a:solidFill>
                  <a:schemeClr val="bg1"/>
                </a:solidFill>
                <a:latin typeface="EYInterstate Light" panose="02000506000000020004" pitchFamily="2" charset="0"/>
                <a:ea typeface="ＭＳ Ｐゴシック" panose="020B0600070205080204" pitchFamily="50" charset="-128"/>
              </a:rPr>
              <a:t>1  74.00645 -10.813887 158.8268</a:t>
            </a:r>
          </a:p>
          <a:p>
            <a:r>
              <a:rPr kumimoji="1" lang="fr-FR" altLang="ja-JP" sz="1200" dirty="0">
                <a:solidFill>
                  <a:schemeClr val="bg1"/>
                </a:solidFill>
                <a:latin typeface="EYInterstate Light" panose="02000506000000020004" pitchFamily="2" charset="0"/>
                <a:ea typeface="ＭＳ Ｐゴシック" panose="020B0600070205080204" pitchFamily="50" charset="-128"/>
              </a:rPr>
              <a:t>2  82.04988  -2.728506 166.8283</a:t>
            </a:r>
          </a:p>
          <a:p>
            <a:r>
              <a:rPr kumimoji="1" lang="fr-FR" altLang="ja-JP" sz="1200" dirty="0">
                <a:solidFill>
                  <a:schemeClr val="bg1"/>
                </a:solidFill>
                <a:latin typeface="EYInterstate Light" panose="02000506000000020004" pitchFamily="2" charset="0"/>
                <a:ea typeface="ＭＳ Ｐゴシック" panose="020B0600070205080204" pitchFamily="50" charset="-128"/>
              </a:rPr>
              <a:t>3 166.65975  81.808078 251.5114</a:t>
            </a:r>
          </a:p>
          <a:p>
            <a:r>
              <a:rPr kumimoji="1" lang="fr-FR" altLang="ja-JP" sz="1200" dirty="0">
                <a:solidFill>
                  <a:schemeClr val="bg1"/>
                </a:solidFill>
                <a:latin typeface="EYInterstate Light" panose="02000506000000020004" pitchFamily="2" charset="0"/>
                <a:ea typeface="ＭＳ Ｐゴシック" panose="020B0600070205080204" pitchFamily="50" charset="-128"/>
              </a:rPr>
              <a:t>4 169.00970  84.222648 253.7968</a:t>
            </a:r>
          </a:p>
          <a:p>
            <a:r>
              <a:rPr kumimoji="1" lang="fr-FR" altLang="ja-JP" sz="1200" dirty="0">
                <a:solidFill>
                  <a:schemeClr val="bg1"/>
                </a:solidFill>
                <a:latin typeface="EYInterstate Light" panose="02000506000000020004" pitchFamily="2" charset="0"/>
                <a:ea typeface="ＭＳ Ｐゴシック" panose="020B0600070205080204" pitchFamily="50" charset="-128"/>
              </a:rPr>
              <a:t>5  80.00129  -4.777303 164.7799</a:t>
            </a:r>
          </a:p>
          <a:p>
            <a:pPr marL="228600" indent="-228600">
              <a:buAutoNum type="arabicPlain" startAt="6"/>
            </a:pPr>
            <a:r>
              <a:rPr kumimoji="1" lang="fr-FR" altLang="ja-JP" sz="1200" dirty="0" smtClean="0">
                <a:solidFill>
                  <a:schemeClr val="bg1"/>
                </a:solidFill>
                <a:latin typeface="EYInterstate Light" panose="02000506000000020004" pitchFamily="2" charset="0"/>
                <a:ea typeface="ＭＳ Ｐゴシック" panose="020B0600070205080204" pitchFamily="50" charset="-128"/>
              </a:rPr>
              <a:t>47.87795 </a:t>
            </a:r>
            <a:r>
              <a:rPr kumimoji="1" lang="fr-FR" altLang="ja-JP" sz="1200" dirty="0">
                <a:solidFill>
                  <a:schemeClr val="bg1"/>
                </a:solidFill>
                <a:latin typeface="EYInterstate Light" panose="02000506000000020004" pitchFamily="2" charset="0"/>
                <a:ea typeface="ＭＳ Ｐゴシック" panose="020B0600070205080204" pitchFamily="50" charset="-128"/>
              </a:rPr>
              <a:t>-37.480170 </a:t>
            </a:r>
            <a:r>
              <a:rPr kumimoji="1" lang="fr-FR" altLang="ja-JP" sz="1200" dirty="0" smtClean="0">
                <a:solidFill>
                  <a:schemeClr val="bg1"/>
                </a:solidFill>
                <a:latin typeface="EYInterstate Light" panose="02000506000000020004" pitchFamily="2" charset="0"/>
                <a:ea typeface="ＭＳ Ｐゴシック" panose="020B0600070205080204" pitchFamily="50" charset="-128"/>
              </a:rPr>
              <a:t>133.2361</a:t>
            </a:r>
          </a:p>
          <a:p>
            <a:r>
              <a:rPr kumimoji="1" lang="fr-FR"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予測値の標準偏差を確認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head(</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housePredict$se.fit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fr-FR"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a:solidFill>
                  <a:schemeClr val="bg1"/>
                </a:solidFill>
                <a:latin typeface="EYInterstate Light" panose="02000506000000020004" pitchFamily="2" charset="0"/>
                <a:ea typeface="ＭＳ Ｐゴシック" panose="020B0600070205080204" pitchFamily="50" charset="-128"/>
              </a:rPr>
              <a:t>2        3        4        5        6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2.118509 1.624063 2.423006 1.737799 1.626923 5.318813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726430" y="1812788"/>
            <a:ext cx="2822702" cy="1994444"/>
          </a:xfrm>
          <a:prstGeom prst="rect">
            <a:avLst/>
          </a:prstGeom>
        </p:spPr>
      </p:pic>
    </p:spTree>
    <p:extLst>
      <p:ext uri="{BB962C8B-B14F-4D97-AF65-F5344CB8AC3E}">
        <p14:creationId xmlns:p14="http://schemas.microsoft.com/office/powerpoint/2010/main" val="41329152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17</a:t>
            </a:r>
            <a:r>
              <a:rPr kumimoji="1" lang="ja-JP" altLang="en-US" dirty="0" smtClean="0"/>
              <a:t>章：一般化線形モデル</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11/13/2017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349184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17.1</a:t>
            </a:r>
            <a:r>
              <a:rPr kumimoji="1" lang="ja-JP" altLang="en-US" dirty="0" smtClean="0"/>
              <a:t>　一般化線形モデル</a:t>
            </a:r>
            <a:r>
              <a:rPr kumimoji="1" lang="en-US" altLang="ja-JP" dirty="0" smtClean="0"/>
              <a:t/>
            </a:r>
            <a:br>
              <a:rPr kumimoji="1" lang="en-US" altLang="ja-JP" dirty="0" smtClean="0"/>
            </a:br>
            <a:r>
              <a:rPr lang="ja-JP" altLang="en-US" sz="2000" dirty="0" smtClean="0"/>
              <a:t>ロジスティック回帰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AIC (The 2010 American Community Survey)</a:t>
            </a:r>
            <a:r>
              <a:rPr kumimoji="1" lang="ja-JP" altLang="en-US" dirty="0" smtClean="0"/>
              <a:t>の一部のデータを活用</a:t>
            </a:r>
            <a:endParaRPr kumimoji="1" lang="en-US" altLang="ja-JP" dirty="0" smtClean="0"/>
          </a:p>
          <a:p>
            <a:r>
              <a:rPr kumimoji="1" lang="ja-JP" altLang="en-US" dirty="0" smtClean="0"/>
              <a:t>ロジスティック回帰モデルを適用</a:t>
            </a:r>
            <a:endParaRPr kumimoji="1" lang="en-US" altLang="ja-JP" dirty="0" smtClean="0"/>
          </a:p>
          <a:p>
            <a:pPr lvl="1"/>
            <a:r>
              <a:rPr kumimoji="1" lang="en-US" altLang="ja-JP" dirty="0" smtClean="0"/>
              <a:t>P (</a:t>
            </a:r>
            <a:r>
              <a:rPr kumimoji="1" lang="en-US" altLang="ja-JP" dirty="0" err="1" smtClean="0"/>
              <a:t>y</a:t>
            </a:r>
            <a:r>
              <a:rPr kumimoji="1" lang="en-US" altLang="ja-JP" baseline="-25000" dirty="0" err="1" smtClean="0"/>
              <a:t>i</a:t>
            </a:r>
            <a:r>
              <a:rPr kumimoji="1" lang="en-US" altLang="ja-JP" dirty="0" smtClean="0"/>
              <a:t> = 1) = </a:t>
            </a:r>
            <a:r>
              <a:rPr kumimoji="1" lang="en-US" altLang="ja-JP" dirty="0" err="1" smtClean="0"/>
              <a:t>logit</a:t>
            </a:r>
            <a:r>
              <a:rPr kumimoji="1" lang="en-US" altLang="ja-JP" baseline="30000" dirty="0" smtClean="0"/>
              <a:t>-1</a:t>
            </a:r>
            <a:r>
              <a:rPr kumimoji="1" lang="en-US" altLang="ja-JP" dirty="0" smtClean="0"/>
              <a:t>(X</a:t>
            </a:r>
            <a:r>
              <a:rPr kumimoji="1" lang="en-US" altLang="ja-JP" baseline="-25000" dirty="0" smtClean="0"/>
              <a:t>i</a:t>
            </a:r>
            <a:r>
              <a:rPr kumimoji="1" lang="en-US" altLang="ja-JP" dirty="0" smtClean="0"/>
              <a:t>β)</a:t>
            </a:r>
          </a:p>
          <a:p>
            <a:pPr lvl="2"/>
            <a:r>
              <a:rPr lang="en-US" altLang="ja-JP" dirty="0" smtClean="0"/>
              <a:t>Yi</a:t>
            </a:r>
            <a:r>
              <a:rPr lang="ja-JP" altLang="en-US" dirty="0" smtClean="0"/>
              <a:t>は</a:t>
            </a:r>
            <a:r>
              <a:rPr lang="en-US" altLang="ja-JP" dirty="0" err="1" smtClean="0"/>
              <a:t>i</a:t>
            </a:r>
            <a:r>
              <a:rPr lang="ja-JP" altLang="en-US" dirty="0" smtClean="0"/>
              <a:t>番目の目的変数、</a:t>
            </a:r>
            <a:r>
              <a:rPr lang="en-US" altLang="ja-JP" dirty="0" smtClean="0"/>
              <a:t>Xiβ</a:t>
            </a:r>
            <a:r>
              <a:rPr lang="ja-JP" altLang="en-US" dirty="0" smtClean="0"/>
              <a:t>は線形の予測因子</a:t>
            </a:r>
            <a:endParaRPr lang="en-US" altLang="ja-JP" dirty="0" smtClean="0"/>
          </a:p>
          <a:p>
            <a:pPr lvl="1"/>
            <a:r>
              <a:rPr lang="ja-JP" altLang="en-US" dirty="0" smtClean="0"/>
              <a:t>逆ロジット関数</a:t>
            </a:r>
            <a:endParaRPr lang="en-US" altLang="ja-JP" dirty="0" smtClean="0"/>
          </a:p>
          <a:p>
            <a:pPr lvl="2"/>
            <a:r>
              <a:rPr lang="en-US" altLang="ja-JP" dirty="0" err="1" smtClean="0"/>
              <a:t>Logit</a:t>
            </a:r>
            <a:r>
              <a:rPr lang="en-US" altLang="ja-JP" baseline="30000" dirty="0" smtClean="0"/>
              <a:t>-1</a:t>
            </a:r>
            <a:r>
              <a:rPr lang="en-US" altLang="ja-JP" dirty="0" smtClean="0"/>
              <a:t> (x) = e</a:t>
            </a:r>
            <a:r>
              <a:rPr lang="en-US" altLang="ja-JP" baseline="30000" dirty="0" smtClean="0"/>
              <a:t>x</a:t>
            </a:r>
            <a:r>
              <a:rPr lang="en-US" altLang="ja-JP" dirty="0" smtClean="0"/>
              <a:t> / 1 + e</a:t>
            </a:r>
            <a:r>
              <a:rPr lang="en-US" altLang="ja-JP" baseline="30000" dirty="0" smtClean="0"/>
              <a:t>x </a:t>
            </a:r>
            <a:r>
              <a:rPr lang="en-US" altLang="ja-JP" dirty="0" smtClean="0"/>
              <a:t>= 1 /1 + e</a:t>
            </a:r>
            <a:r>
              <a:rPr lang="en-US" altLang="ja-JP" baseline="30000" dirty="0" smtClean="0"/>
              <a:t>-x</a:t>
            </a:r>
          </a:p>
          <a:p>
            <a:pPr lvl="2"/>
            <a:r>
              <a:rPr lang="ja-JP" altLang="en-US" dirty="0" smtClean="0"/>
              <a:t>線形予測子からの連続出力を</a:t>
            </a:r>
            <a:r>
              <a:rPr lang="en-US" altLang="ja-JP" dirty="0" smtClean="0"/>
              <a:t>0</a:t>
            </a:r>
            <a:r>
              <a:rPr lang="ja-JP" altLang="en-US" dirty="0" smtClean="0"/>
              <a:t>から</a:t>
            </a:r>
            <a:r>
              <a:rPr lang="en-US" altLang="ja-JP" dirty="0" smtClean="0"/>
              <a:t>1</a:t>
            </a:r>
            <a:r>
              <a:rPr lang="ja-JP" altLang="en-US" dirty="0" smtClean="0"/>
              <a:t>の間に変換し、リンク関数の逆数に相当</a:t>
            </a:r>
            <a:endParaRPr lang="en-US" altLang="ja-JP" dirty="0" smtClean="0"/>
          </a:p>
        </p:txBody>
      </p:sp>
      <p:sp>
        <p:nvSpPr>
          <p:cNvPr id="4" name="正方形/長方形 3"/>
          <p:cNvSpPr/>
          <p:nvPr/>
        </p:nvSpPr>
        <p:spPr>
          <a:xfrm>
            <a:off x="838517" y="3425560"/>
            <a:ext cx="7848283" cy="268297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データの読み込み</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200" dirty="0">
                <a:solidFill>
                  <a:schemeClr val="bg1"/>
                </a:solidFill>
                <a:latin typeface="EYInterstate Light" panose="02000506000000020004" pitchFamily="2" charset="0"/>
                <a:ea typeface="ＭＳ Ｐゴシック" panose="020B0600070205080204" pitchFamily="50" charset="-128"/>
              </a:rPr>
              <a:t>("http://jaredlander.com/data/acs_ny.csv",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200" dirty="0">
                <a:solidFill>
                  <a:schemeClr val="bg1"/>
                </a:solidFill>
                <a:latin typeface="EYInterstate Light" panose="02000506000000020004" pitchFamily="2" charset="0"/>
                <a:ea typeface="ＭＳ Ｐゴシック" panose="020B0600070205080204" pitchFamily="50" charset="-128"/>
              </a:rPr>
              <a:t>=",", header=TRUE,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200" dirty="0">
                <a:solidFill>
                  <a:schemeClr val="bg1"/>
                </a:solidFill>
                <a:latin typeface="EYInterstate Light" panose="02000506000000020004" pitchFamily="2" charset="0"/>
                <a:ea typeface="ＭＳ Ｐゴシック" panose="020B0600070205080204" pitchFamily="50" charset="-128"/>
              </a:rPr>
              <a:t> = FALSE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#15</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万ドルより大きな</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family income</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があるかどうか検証</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acs$income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with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&gt;= 150000</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a:t>
            </a:r>
            <a:r>
              <a:rPr kumimoji="1" lang="ja-JP" altLang="en-US" sz="1200" dirty="0">
                <a:solidFill>
                  <a:schemeClr val="bg1"/>
                </a:solidFill>
                <a:latin typeface="EYInterstate Light" panose="02000506000000020004" pitchFamily="2" charset="0"/>
                <a:ea typeface="ＭＳ Ｐゴシック" panose="020B0600070205080204" pitchFamily="50" charset="-128"/>
              </a:rPr>
              <a:t>可視化</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require(useful)</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geom_density</a:t>
            </a:r>
            <a:r>
              <a:rPr kumimoji="1" lang="en-US" altLang="ja-JP" sz="1200" dirty="0">
                <a:solidFill>
                  <a:schemeClr val="bg1"/>
                </a:solidFill>
                <a:latin typeface="EYInterstate Light" panose="02000506000000020004" pitchFamily="2" charset="0"/>
                <a:ea typeface="ＭＳ Ｐゴシック" panose="020B0600070205080204" pitchFamily="50" charset="-128"/>
              </a:rPr>
              <a:t>(fill = "grey", color = "grey")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geom_vline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xintercept</a:t>
            </a:r>
            <a:r>
              <a:rPr kumimoji="1" lang="en-US" altLang="ja-JP" sz="1200" dirty="0">
                <a:solidFill>
                  <a:schemeClr val="bg1"/>
                </a:solidFill>
                <a:latin typeface="EYInterstate Light" panose="02000506000000020004" pitchFamily="2" charset="0"/>
                <a:ea typeface="ＭＳ Ｐゴシック" panose="020B0600070205080204" pitchFamily="50" charset="-128"/>
              </a:rPr>
              <a:t> = 150000)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scale_x_continuous</a:t>
            </a:r>
            <a:r>
              <a:rPr kumimoji="1" lang="en-US" altLang="ja-JP" sz="1200" dirty="0">
                <a:solidFill>
                  <a:schemeClr val="bg1"/>
                </a:solidFill>
                <a:latin typeface="EYInterstate Light" panose="02000506000000020004" pitchFamily="2" charset="0"/>
                <a:ea typeface="ＭＳ Ｐゴシック" panose="020B0600070205080204" pitchFamily="50" charset="-128"/>
              </a:rPr>
              <a:t>(label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multiple.dollar</a:t>
            </a:r>
            <a:r>
              <a:rPr kumimoji="1" lang="en-US" altLang="ja-JP" sz="1200" dirty="0">
                <a:solidFill>
                  <a:schemeClr val="bg1"/>
                </a:solidFill>
                <a:latin typeface="EYInterstate Light" panose="02000506000000020004" pitchFamily="2" charset="0"/>
                <a:ea typeface="ＭＳ Ｐゴシック" panose="020B0600070205080204" pitchFamily="50" charset="-128"/>
              </a:rPr>
              <a:t>, limits = c(0,1000000))</a:t>
            </a:r>
          </a:p>
        </p:txBody>
      </p:sp>
      <p:pic>
        <p:nvPicPr>
          <p:cNvPr id="6" name="図 5"/>
          <p:cNvPicPr>
            <a:picLocks noChangeAspect="1"/>
          </p:cNvPicPr>
          <p:nvPr/>
        </p:nvPicPr>
        <p:blipFill>
          <a:blip r:embed="rId2"/>
          <a:stretch>
            <a:fillRect/>
          </a:stretch>
        </p:blipFill>
        <p:spPr>
          <a:xfrm>
            <a:off x="5815371" y="4086726"/>
            <a:ext cx="2871429" cy="1847619"/>
          </a:xfrm>
          <a:prstGeom prst="rect">
            <a:avLst/>
          </a:prstGeom>
        </p:spPr>
      </p:pic>
    </p:spTree>
    <p:extLst>
      <p:ext uri="{BB962C8B-B14F-4D97-AF65-F5344CB8AC3E}">
        <p14:creationId xmlns:p14="http://schemas.microsoft.com/office/powerpoint/2010/main" val="25223914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17.1</a:t>
            </a:r>
            <a:r>
              <a:rPr kumimoji="1" lang="ja-JP" altLang="en-US" dirty="0" smtClean="0"/>
              <a:t>　一般化線形モデル</a:t>
            </a:r>
            <a:r>
              <a:rPr kumimoji="1" lang="en-US" altLang="ja-JP" dirty="0" smtClean="0"/>
              <a:t/>
            </a:r>
            <a:br>
              <a:rPr kumimoji="1" lang="en-US" altLang="ja-JP" dirty="0" smtClean="0"/>
            </a:br>
            <a:r>
              <a:rPr lang="ja-JP" altLang="en-US" sz="2000" dirty="0" smtClean="0"/>
              <a:t>ロジスティック回帰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ロジスティック回帰分析</a:t>
            </a:r>
            <a:endParaRPr lang="en-US" altLang="ja-JP" dirty="0" smtClean="0"/>
          </a:p>
        </p:txBody>
      </p:sp>
      <p:sp>
        <p:nvSpPr>
          <p:cNvPr id="4" name="正方形/長方形 3"/>
          <p:cNvSpPr/>
          <p:nvPr/>
        </p:nvSpPr>
        <p:spPr>
          <a:xfrm>
            <a:off x="838517" y="1652337"/>
            <a:ext cx="7848283" cy="447223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income1</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glm</a:t>
            </a:r>
            <a:r>
              <a:rPr kumimoji="1" lang="en-US" altLang="ja-JP" sz="1200" dirty="0">
                <a:solidFill>
                  <a:srgbClr val="0070C0"/>
                </a:solidFill>
                <a:latin typeface="EYInterstate Light" panose="02000506000000020004" pitchFamily="2" charset="0"/>
                <a:ea typeface="ＭＳ Ｐゴシック" panose="020B0600070205080204" pitchFamily="50" charset="-128"/>
              </a:rPr>
              <a:t>(income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HouseCosts</a:t>
            </a:r>
            <a:r>
              <a:rPr kumimoji="1" lang="en-US" altLang="ja-JP" sz="1200" dirty="0">
                <a:solidFill>
                  <a:srgbClr val="0070C0"/>
                </a:solidFill>
                <a:latin typeface="EYInterstate Light" panose="02000506000000020004" pitchFamily="2" charset="0"/>
                <a:ea typeface="ＭＳ Ｐゴシック" panose="020B0600070205080204" pitchFamily="50" charset="-128"/>
              </a:rPr>
              <a:t>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NumWorkers</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OwnRent</a:t>
            </a:r>
            <a:r>
              <a:rPr kumimoji="1" lang="en-US" altLang="ja-JP" sz="1200" dirty="0">
                <a:solidFill>
                  <a:srgbClr val="0070C0"/>
                </a:solidFill>
                <a:latin typeface="EYInterstate Light" panose="02000506000000020004" pitchFamily="2" charset="0"/>
                <a:ea typeface="ＭＳ Ｐゴシック" panose="020B0600070205080204" pitchFamily="50" charset="-128"/>
              </a:rPr>
              <a:t>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NumBedrooms</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FamilyType</a:t>
            </a:r>
            <a:r>
              <a:rPr kumimoji="1" lang="en-US" altLang="ja-JP" sz="1200" dirty="0">
                <a:solidFill>
                  <a:srgbClr val="0070C0"/>
                </a:solidFill>
                <a:latin typeface="EYInterstate Light" panose="02000506000000020004" pitchFamily="2" charset="0"/>
                <a:ea typeface="ＭＳ Ｐゴシック" panose="020B0600070205080204" pitchFamily="50" charset="-128"/>
              </a:rPr>
              <a:t>, family = binomial(link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logit</a:t>
            </a:r>
            <a:r>
              <a:rPr kumimoji="1" lang="en-US" altLang="ja-JP" sz="1200" dirty="0">
                <a:solidFill>
                  <a:srgbClr val="0070C0"/>
                </a:solidFill>
                <a:latin typeface="EYInterstate Light" panose="02000506000000020004" pitchFamily="2" charset="0"/>
                <a:ea typeface="ＭＳ Ｐゴシック" panose="020B0600070205080204" pitchFamily="50" charset="-128"/>
              </a:rPr>
              <a:t>"), data=</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acs</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a:solidFill>
                  <a:srgbClr val="0070C0"/>
                </a:solidFill>
                <a:latin typeface="EYInterstate Light" panose="02000506000000020004" pitchFamily="2" charset="0"/>
                <a:ea typeface="ＭＳ Ｐゴシック" panose="020B0600070205080204" pitchFamily="50" charset="-128"/>
              </a:rPr>
              <a:t>summary(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income1</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Call: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(formula </a:t>
            </a:r>
            <a:r>
              <a:rPr kumimoji="1" lang="en-US" altLang="ja-JP" sz="1200" dirty="0">
                <a:solidFill>
                  <a:schemeClr val="bg1"/>
                </a:solidFill>
                <a:latin typeface="EYInterstate Light" panose="02000506000000020004" pitchFamily="2" charset="0"/>
                <a:ea typeface="ＭＳ Ｐゴシック" panose="020B0600070205080204" pitchFamily="50" charset="-128"/>
              </a:rPr>
              <a:t>= income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HouseCosts</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a:t>
            </a:r>
            <a:r>
              <a:rPr kumimoji="1" lang="en-US" altLang="ja-JP" sz="1200" dirty="0">
                <a:solidFill>
                  <a:schemeClr val="bg1"/>
                </a:solidFill>
                <a:latin typeface="EYInterstate Light" panose="02000506000000020004" pitchFamily="2" charset="0"/>
                <a:ea typeface="ＭＳ Ｐゴシック" panose="020B0600070205080204" pitchFamily="50" charset="-128"/>
              </a:rPr>
              <a:t>, family = binomial(link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b="1" u="sng" dirty="0" smtClean="0">
                <a:solidFill>
                  <a:schemeClr val="bg1"/>
                </a:solidFill>
                <a:latin typeface="EYInterstate Light" panose="02000506000000020004" pitchFamily="2" charset="0"/>
                <a:ea typeface="ＭＳ Ｐゴシック" panose="020B0600070205080204" pitchFamily="50" charset="-128"/>
              </a:rPr>
              <a:t>Deviance </a:t>
            </a:r>
            <a:r>
              <a:rPr kumimoji="1" lang="en-US" altLang="ja-JP" sz="1200" b="1" u="sng" dirty="0">
                <a:solidFill>
                  <a:schemeClr val="bg1"/>
                </a:solidFill>
                <a:latin typeface="EYInterstate Light" panose="02000506000000020004" pitchFamily="2" charset="0"/>
                <a:ea typeface="ＭＳ Ｐゴシック" panose="020B0600070205080204" pitchFamily="50" charset="-128"/>
              </a:rPr>
              <a:t>Residuals: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1Q</a:t>
            </a:r>
            <a:r>
              <a:rPr kumimoji="1" lang="en-US" altLang="ja-JP" sz="1200" dirty="0">
                <a:solidFill>
                  <a:schemeClr val="bg1"/>
                </a:solidFill>
                <a:latin typeface="EYInterstate Light" panose="02000506000000020004" pitchFamily="2" charset="0"/>
                <a:ea typeface="ＭＳ Ｐゴシック" panose="020B0600070205080204" pitchFamily="50" charset="-128"/>
              </a:rPr>
              <a:t>   Median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3Q</a:t>
            </a:r>
            <a:r>
              <a:rPr kumimoji="1" lang="en-US" altLang="ja-JP" sz="1200" dirty="0">
                <a:solidFill>
                  <a:schemeClr val="bg1"/>
                </a:solidFill>
                <a:latin typeface="EYInterstate Light" panose="02000506000000020004" pitchFamily="2" charset="0"/>
                <a:ea typeface="ＭＳ Ｐゴシック" panose="020B0600070205080204" pitchFamily="50" charset="-128"/>
              </a:rPr>
              <a:t>      Max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-2.8452  -0.6246  -0.4231  -0.1743   2.9503  </a:t>
            </a:r>
          </a:p>
          <a:p>
            <a:r>
              <a:rPr kumimoji="1" lang="en-US" altLang="ja-JP" sz="1200" b="1" u="sng" dirty="0" smtClean="0">
                <a:solidFill>
                  <a:schemeClr val="bg1"/>
                </a:solidFill>
                <a:latin typeface="EYInterstate Light" panose="02000506000000020004" pitchFamily="2" charset="0"/>
                <a:ea typeface="ＭＳ Ｐゴシック" panose="020B0600070205080204" pitchFamily="50" charset="-128"/>
              </a:rPr>
              <a:t>Coefficients: Estimate </a:t>
            </a:r>
            <a:r>
              <a:rPr kumimoji="1" lang="en-US" altLang="ja-JP" sz="1200" b="1" u="sng" dirty="0">
                <a:solidFill>
                  <a:schemeClr val="bg1"/>
                </a:solidFill>
                <a:latin typeface="EYInterstate Light" panose="02000506000000020004" pitchFamily="2" charset="0"/>
                <a:ea typeface="ＭＳ Ｐゴシック" panose="020B0600070205080204" pitchFamily="50" charset="-128"/>
              </a:rPr>
              <a:t>Std. Error z value </a:t>
            </a:r>
            <a:r>
              <a:rPr kumimoji="1" lang="en-US" altLang="ja-JP" sz="1200" b="1" u="sng"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b="1" u="sng" dirty="0">
                <a:solidFill>
                  <a:schemeClr val="bg1"/>
                </a:solidFill>
                <a:latin typeface="EYInterstate Light" panose="02000506000000020004" pitchFamily="2" charset="0"/>
                <a:ea typeface="ＭＳ Ｐゴシック" panose="020B0600070205080204" pitchFamily="50" charset="-128"/>
              </a:rPr>
              <a:t>(&gt;|z|)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5.738e+00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1.185e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-01 -48.421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HouseCosts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7.398e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1.724e</a:t>
            </a:r>
            <a:r>
              <a:rPr kumimoji="1" lang="en-US" altLang="ja-JP" sz="1200" dirty="0">
                <a:solidFill>
                  <a:schemeClr val="bg1"/>
                </a:solidFill>
                <a:latin typeface="EYInterstate Light" panose="02000506000000020004" pitchFamily="2" charset="0"/>
                <a:ea typeface="ＭＳ Ｐゴシック" panose="020B0600070205080204" pitchFamily="50" charset="-128"/>
              </a:rPr>
              <a:t>-05  42.908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5.611e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2.588e</a:t>
            </a:r>
            <a:r>
              <a:rPr kumimoji="1" lang="en-US" altLang="ja-JP" sz="1200" dirty="0">
                <a:solidFill>
                  <a:schemeClr val="bg1"/>
                </a:solidFill>
                <a:latin typeface="EYInterstate Light" panose="02000506000000020004" pitchFamily="2" charset="0"/>
                <a:ea typeface="ＭＳ Ｐゴシック" panose="020B0600070205080204" pitchFamily="50" charset="-128"/>
              </a:rPr>
              <a:t>-02  21.684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OwnRentOutright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1.772e+00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2.075e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8.541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OwnRentRented</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8.886e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1.002e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-8.872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2.339e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1.683e</a:t>
            </a:r>
            <a:r>
              <a:rPr kumimoji="1" lang="en-US" altLang="ja-JP" sz="1200" dirty="0">
                <a:solidFill>
                  <a:schemeClr val="bg1"/>
                </a:solidFill>
                <a:latin typeface="EYInterstate Light" panose="02000506000000020004" pitchFamily="2" charset="0"/>
                <a:ea typeface="ＭＳ Ｐゴシック" panose="020B0600070205080204" pitchFamily="50" charset="-128"/>
              </a:rPr>
              <a:t>-02  13.895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FamilyTypeMale</a:t>
            </a:r>
            <a:r>
              <a:rPr kumimoji="1" lang="en-US" altLang="ja-JP" sz="1200" dirty="0">
                <a:solidFill>
                  <a:schemeClr val="bg1"/>
                </a:solidFill>
                <a:latin typeface="EYInterstate Light" panose="02000506000000020004" pitchFamily="2" charset="0"/>
                <a:ea typeface="ＭＳ Ｐゴシック" panose="020B0600070205080204" pitchFamily="50" charset="-128"/>
              </a:rPr>
              <a:t> Head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3.336e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1.472e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2.266   0.0235 *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FamilyTypeMarried</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1.405e+00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8.704e</a:t>
            </a:r>
            <a:r>
              <a:rPr kumimoji="1" lang="en-US" altLang="ja-JP" sz="1200" dirty="0">
                <a:solidFill>
                  <a:schemeClr val="bg1"/>
                </a:solidFill>
                <a:latin typeface="EYInterstate Light" panose="02000506000000020004" pitchFamily="2" charset="0"/>
                <a:ea typeface="ＭＳ Ｐゴシック" panose="020B0600070205080204" pitchFamily="50" charset="-128"/>
              </a:rPr>
              <a:t>-02  16.143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Null </a:t>
            </a:r>
            <a:r>
              <a:rPr kumimoji="1" lang="en-US" altLang="ja-JP" sz="1200" dirty="0">
                <a:solidFill>
                  <a:schemeClr val="bg1"/>
                </a:solidFill>
                <a:latin typeface="EYInterstate Light" panose="02000506000000020004" pitchFamily="2" charset="0"/>
                <a:ea typeface="ＭＳ Ｐゴシック" panose="020B0600070205080204" pitchFamily="50" charset="-128"/>
              </a:rPr>
              <a:t>deviance: 22808  on 22744  degrees of freedom</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 deviance: 18073  on 22737  degrees of freedom</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AIC: 18089</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Number </a:t>
            </a:r>
            <a:r>
              <a:rPr kumimoji="1" lang="en-US" altLang="ja-JP" sz="1200" dirty="0">
                <a:solidFill>
                  <a:schemeClr val="bg1"/>
                </a:solidFill>
                <a:latin typeface="EYInterstate Light" panose="02000506000000020004" pitchFamily="2" charset="0"/>
                <a:ea typeface="ＭＳ Ｐゴシック" panose="020B0600070205080204" pitchFamily="50" charset="-128"/>
              </a:rPr>
              <a:t>of Fisher Scoring iterations: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6</a:t>
            </a:r>
          </a:p>
        </p:txBody>
      </p:sp>
    </p:spTree>
    <p:extLst>
      <p:ext uri="{BB962C8B-B14F-4D97-AF65-F5344CB8AC3E}">
        <p14:creationId xmlns:p14="http://schemas.microsoft.com/office/powerpoint/2010/main" val="36093325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17.1</a:t>
            </a:r>
            <a:r>
              <a:rPr kumimoji="1" lang="ja-JP" altLang="en-US" dirty="0" smtClean="0"/>
              <a:t>　一般化線形モデル</a:t>
            </a:r>
            <a:r>
              <a:rPr kumimoji="1" lang="en-US" altLang="ja-JP" dirty="0" smtClean="0"/>
              <a:t/>
            </a:r>
            <a:br>
              <a:rPr kumimoji="1" lang="en-US" altLang="ja-JP" dirty="0" smtClean="0"/>
            </a:br>
            <a:r>
              <a:rPr lang="ja-JP" altLang="en-US" sz="2000" dirty="0" smtClean="0"/>
              <a:t>ロジスティック回帰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ロジスティック回帰分析</a:t>
            </a:r>
            <a:endParaRPr lang="en-US" altLang="ja-JP" dirty="0" smtClean="0"/>
          </a:p>
        </p:txBody>
      </p:sp>
      <p:sp>
        <p:nvSpPr>
          <p:cNvPr id="4" name="正方形/長方形 3"/>
          <p:cNvSpPr/>
          <p:nvPr/>
        </p:nvSpPr>
        <p:spPr>
          <a:xfrm>
            <a:off x="838517" y="1652337"/>
            <a:ext cx="7848283" cy="447223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coefplot</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income1</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lm</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の分析結果と似ており、推定係数、標準誤差、</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P</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値は、全ての係数にあり、逸脱値と</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AIC</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が正しさの</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尺度として表示されている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一般的には変数を追加し、</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だけ</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逸脱度が望ましい</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というルールがあり、そうでなければモデルの中で</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有用な変数ではない</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ロジスティック回帰の係数を解釈するには逆ロジット</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変換を行う必要がある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nl-NL" altLang="ja-JP" sz="1200" dirty="0">
                <a:solidFill>
                  <a:srgbClr val="0070C0"/>
                </a:solidFill>
                <a:latin typeface="EYInterstate Light" panose="02000506000000020004" pitchFamily="2" charset="0"/>
                <a:ea typeface="ＭＳ Ｐゴシック" panose="020B0600070205080204" pitchFamily="50" charset="-128"/>
              </a:rPr>
              <a:t>invlogit &lt;- function (x</a:t>
            </a:r>
            <a:r>
              <a:rPr kumimoji="1" lang="nl-NL" altLang="ja-JP" sz="1200" dirty="0" smtClean="0">
                <a:solidFill>
                  <a:srgbClr val="0070C0"/>
                </a:solidFill>
                <a:latin typeface="EYInterstate Light" panose="02000506000000020004" pitchFamily="2" charset="0"/>
                <a:ea typeface="ＭＳ Ｐゴシック" panose="020B0600070205080204" pitchFamily="50" charset="-128"/>
              </a:rPr>
              <a:t>) {1</a:t>
            </a:r>
            <a:r>
              <a:rPr kumimoji="1" lang="nl-NL" altLang="ja-JP" sz="1200" dirty="0">
                <a:solidFill>
                  <a:srgbClr val="0070C0"/>
                </a:solidFill>
                <a:latin typeface="EYInterstate Light" panose="02000506000000020004" pitchFamily="2" charset="0"/>
                <a:ea typeface="ＭＳ Ｐゴシック" panose="020B0600070205080204" pitchFamily="50" charset="-128"/>
              </a:rPr>
              <a:t>/(1+exp(-x</a:t>
            </a:r>
            <a:r>
              <a:rPr kumimoji="1" lang="nl-NL" altLang="ja-JP" sz="1200" dirty="0" smtClean="0">
                <a:solidFill>
                  <a:srgbClr val="0070C0"/>
                </a:solidFill>
                <a:latin typeface="EYInterstate Light" panose="02000506000000020004" pitchFamily="2" charset="0"/>
                <a:ea typeface="ＭＳ Ｐゴシック" panose="020B0600070205080204" pitchFamily="50" charset="-128"/>
              </a:rPr>
              <a:t>)) }</a:t>
            </a:r>
            <a:endParaRPr kumimoji="1" lang="nl-NL"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invlogit</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income1$coefficients</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HouseCosts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OwnRentOutright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0.003211572         0.500184950         0.636702036         0.854753527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OwnRentRented</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FamilyTypeMale</a:t>
            </a:r>
            <a:r>
              <a:rPr kumimoji="1" lang="en-US" altLang="ja-JP" sz="1200" dirty="0">
                <a:solidFill>
                  <a:schemeClr val="bg1"/>
                </a:solidFill>
                <a:latin typeface="EYInterstate Light" panose="02000506000000020004" pitchFamily="2" charset="0"/>
                <a:ea typeface="ＭＳ Ｐゴシック" panose="020B0600070205080204" pitchFamily="50" charset="-128"/>
              </a:rPr>
              <a:t> Head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FamilyTypeMarried</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0.291408659         0.558200010         0.582624773         0.802983719 </a:t>
            </a:r>
          </a:p>
        </p:txBody>
      </p:sp>
      <p:pic>
        <p:nvPicPr>
          <p:cNvPr id="6" name="図 5"/>
          <p:cNvPicPr>
            <a:picLocks noChangeAspect="1"/>
          </p:cNvPicPr>
          <p:nvPr/>
        </p:nvPicPr>
        <p:blipFill>
          <a:blip r:embed="rId2"/>
          <a:stretch>
            <a:fillRect/>
          </a:stretch>
        </p:blipFill>
        <p:spPr>
          <a:xfrm>
            <a:off x="4347412" y="1680411"/>
            <a:ext cx="4211052" cy="2709598"/>
          </a:xfrm>
          <a:prstGeom prst="rect">
            <a:avLst/>
          </a:prstGeom>
        </p:spPr>
      </p:pic>
    </p:spTree>
    <p:extLst>
      <p:ext uri="{BB962C8B-B14F-4D97-AF65-F5344CB8AC3E}">
        <p14:creationId xmlns:p14="http://schemas.microsoft.com/office/powerpoint/2010/main" val="4226915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17.2</a:t>
            </a:r>
            <a:r>
              <a:rPr kumimoji="1" lang="ja-JP" altLang="en-US" dirty="0" smtClean="0"/>
              <a:t>　一般化線形モデル</a:t>
            </a:r>
            <a:r>
              <a:rPr kumimoji="1" lang="en-US" altLang="ja-JP" dirty="0" smtClean="0"/>
              <a:t/>
            </a:r>
            <a:br>
              <a:rPr kumimoji="1" lang="en-US" altLang="ja-JP" dirty="0" smtClean="0"/>
            </a:br>
            <a:r>
              <a:rPr lang="ja-JP" altLang="en-US" sz="2000" dirty="0" smtClean="0"/>
              <a:t>ポアソン回帰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a:xfrm>
            <a:off x="457200" y="1152884"/>
            <a:ext cx="8229600" cy="4698977"/>
          </a:xfrm>
        </p:spPr>
        <p:txBody>
          <a:bodyPr/>
          <a:lstStyle/>
          <a:p>
            <a:r>
              <a:rPr lang="ja-JP" altLang="en-US" dirty="0"/>
              <a:t>ポアソン</a:t>
            </a:r>
            <a:r>
              <a:rPr lang="ja-JP" altLang="en-US" dirty="0" smtClean="0"/>
              <a:t>回帰</a:t>
            </a:r>
            <a:endParaRPr lang="en-US" altLang="ja-JP" dirty="0" smtClean="0"/>
          </a:p>
          <a:p>
            <a:pPr lvl="1"/>
            <a:r>
              <a:rPr lang="en-US" altLang="ja-JP" dirty="0" smtClean="0"/>
              <a:t>ACS</a:t>
            </a:r>
            <a:r>
              <a:rPr lang="ja-JP" altLang="en-US" dirty="0" smtClean="0"/>
              <a:t>データの</a:t>
            </a:r>
            <a:r>
              <a:rPr lang="en-US" altLang="ja-JP" dirty="0" err="1" smtClean="0"/>
              <a:t>NumChildren</a:t>
            </a:r>
            <a:r>
              <a:rPr lang="ja-JP" altLang="en-US" dirty="0" smtClean="0"/>
              <a:t>を目的変数とする</a:t>
            </a:r>
            <a:endParaRPr lang="en-US" altLang="ja-JP" dirty="0" smtClean="0"/>
          </a:p>
          <a:p>
            <a:pPr lvl="1"/>
            <a:r>
              <a:rPr lang="ja-JP" altLang="en-US" dirty="0" smtClean="0"/>
              <a:t>ポアソン分布： </a:t>
            </a:r>
            <a:r>
              <a:rPr lang="en-US" altLang="ja-JP" dirty="0" err="1" smtClean="0"/>
              <a:t>y</a:t>
            </a:r>
            <a:r>
              <a:rPr lang="en-US" altLang="ja-JP" baseline="-25000" dirty="0" err="1" smtClean="0"/>
              <a:t>i</a:t>
            </a:r>
            <a:r>
              <a:rPr lang="en-US" altLang="ja-JP" dirty="0" smtClean="0"/>
              <a:t> ~ </a:t>
            </a:r>
            <a:r>
              <a:rPr lang="en-US" altLang="ja-JP" dirty="0" err="1" smtClean="0"/>
              <a:t>pois</a:t>
            </a:r>
            <a:r>
              <a:rPr lang="en-US" altLang="ja-JP" dirty="0" smtClean="0"/>
              <a:t> (</a:t>
            </a:r>
            <a:r>
              <a:rPr lang="en-US" altLang="ja-JP" dirty="0" err="1" smtClean="0"/>
              <a:t>θ</a:t>
            </a:r>
            <a:r>
              <a:rPr lang="en-US" altLang="ja-JP" baseline="-25000" dirty="0" err="1" smtClean="0"/>
              <a:t>i</a:t>
            </a:r>
            <a:r>
              <a:rPr lang="en-US" altLang="ja-JP" baseline="-25000" dirty="0" smtClean="0"/>
              <a:t> </a:t>
            </a:r>
            <a:r>
              <a:rPr lang="en-US" altLang="ja-JP" dirty="0" smtClean="0"/>
              <a:t>), where </a:t>
            </a:r>
            <a:r>
              <a:rPr lang="en-US" altLang="ja-JP" dirty="0" err="1" smtClean="0"/>
              <a:t>θ</a:t>
            </a:r>
            <a:r>
              <a:rPr lang="en-US" altLang="ja-JP" baseline="-25000" dirty="0" err="1" smtClean="0"/>
              <a:t>i</a:t>
            </a:r>
            <a:r>
              <a:rPr lang="en-US" altLang="ja-JP" dirty="0" smtClean="0"/>
              <a:t> = </a:t>
            </a:r>
            <a:r>
              <a:rPr lang="en-US" altLang="ja-JP" dirty="0" err="1" smtClean="0"/>
              <a:t>e</a:t>
            </a:r>
            <a:r>
              <a:rPr lang="en-US" altLang="ja-JP" baseline="30000" dirty="0" err="1" smtClean="0"/>
              <a:t>xi</a:t>
            </a:r>
            <a:r>
              <a:rPr lang="en-US" altLang="ja-JP" baseline="30000" dirty="0" smtClean="0"/>
              <a:t>β </a:t>
            </a:r>
            <a:endParaRPr lang="en-US" altLang="ja-JP" dirty="0" smtClean="0"/>
          </a:p>
        </p:txBody>
      </p:sp>
      <p:sp>
        <p:nvSpPr>
          <p:cNvPr id="4" name="正方形/長方形 3"/>
          <p:cNvSpPr/>
          <p:nvPr/>
        </p:nvSpPr>
        <p:spPr>
          <a:xfrm>
            <a:off x="838517" y="2037345"/>
            <a:ext cx="7848283" cy="42190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i="1" dirty="0" smtClean="0">
                <a:solidFill>
                  <a:srgbClr val="2C973E"/>
                </a:solidFill>
                <a:latin typeface="EYInterstate Light" panose="02000506000000020004" pitchFamily="2" charset="0"/>
                <a:ea typeface="ＭＳ Ｐゴシック" panose="020B0600070205080204" pitchFamily="50" charset="-128"/>
              </a:rPr>
              <a:t># histogram chart</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binwidth</a:t>
            </a:r>
            <a:r>
              <a:rPr kumimoji="1" lang="en-US" altLang="ja-JP" sz="1200" dirty="0">
                <a:solidFill>
                  <a:schemeClr val="bg1"/>
                </a:solidFill>
                <a:latin typeface="EYInterstate Light" panose="02000506000000020004" pitchFamily="2" charset="0"/>
                <a:ea typeface="ＭＳ Ｐゴシック" panose="020B0600070205080204" pitchFamily="50" charset="-128"/>
              </a:rPr>
              <a:t> = 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完全なポアソン分布になっていないが、良いモデルに近づける</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ことが可能</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i="1" dirty="0" smtClean="0">
                <a:solidFill>
                  <a:srgbClr val="2C973E"/>
                </a:solidFill>
                <a:latin typeface="EYInterstate Light" panose="02000506000000020004" pitchFamily="2" charset="0"/>
                <a:ea typeface="ＭＳ Ｐゴシック" panose="020B0600070205080204" pitchFamily="50" charset="-128"/>
              </a:rPr>
              <a:t># Poisson Regression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Children1</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a:solidFill>
                  <a:schemeClr val="bg1"/>
                </a:solidFill>
                <a:latin typeface="EYInterstate Light" panose="02000506000000020004" pitchFamily="2" charset="0"/>
                <a:ea typeface="ＭＳ Ｐゴシック" panose="020B0600070205080204" pitchFamily="50" charset="-128"/>
              </a:rPr>
              <a:t>, family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poisson</a:t>
            </a:r>
            <a:r>
              <a:rPr kumimoji="1" lang="en-US" altLang="ja-JP" sz="1200" dirty="0">
                <a:solidFill>
                  <a:schemeClr val="bg1"/>
                </a:solidFill>
                <a:latin typeface="EYInterstate Light" panose="02000506000000020004" pitchFamily="2" charset="0"/>
                <a:ea typeface="ＭＳ Ｐゴシック" panose="020B0600070205080204" pitchFamily="50" charset="-128"/>
              </a:rPr>
              <a:t>(link = "log</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summary(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Call: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glm</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(formula </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FamilyType</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OwnRent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family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poisson</a:t>
            </a:r>
            <a:r>
              <a:rPr kumimoji="1" lang="en-US" altLang="ja-JP" sz="1000" dirty="0">
                <a:solidFill>
                  <a:schemeClr val="bg1"/>
                </a:solidFill>
                <a:latin typeface="EYInterstate Light" panose="02000506000000020004" pitchFamily="2" charset="0"/>
                <a:ea typeface="ＭＳ Ｐゴシック" panose="020B0600070205080204" pitchFamily="50" charset="-128"/>
              </a:rPr>
              <a:t>(link = "log"), data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Deviance Residuals: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Min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1Q</a:t>
            </a:r>
            <a:r>
              <a:rPr kumimoji="1" lang="en-US" altLang="ja-JP" sz="1000" dirty="0">
                <a:solidFill>
                  <a:schemeClr val="bg1"/>
                </a:solidFill>
                <a:latin typeface="EYInterstate Light" panose="02000506000000020004" pitchFamily="2" charset="0"/>
                <a:ea typeface="ＭＳ Ｐゴシック" panose="020B0600070205080204" pitchFamily="50" charset="-128"/>
              </a:rPr>
              <a:t>   Median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3Q</a:t>
            </a:r>
            <a:r>
              <a:rPr kumimoji="1" lang="en-US" altLang="ja-JP" sz="1000" dirty="0">
                <a:solidFill>
                  <a:schemeClr val="bg1"/>
                </a:solidFill>
                <a:latin typeface="EYInterstate Light" panose="02000506000000020004" pitchFamily="2" charset="0"/>
                <a:ea typeface="ＭＳ Ｐゴシック" panose="020B0600070205080204" pitchFamily="50" charset="-128"/>
              </a:rPr>
              <a:t>      Max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-1.9950  -1.3235  -1.2045   0.9464   6.3781  </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Coefficients: Estimate </a:t>
            </a:r>
            <a:r>
              <a:rPr kumimoji="1" lang="en-US" altLang="ja-JP" sz="1000" dirty="0">
                <a:solidFill>
                  <a:schemeClr val="bg1"/>
                </a:solidFill>
                <a:latin typeface="EYInterstate Light" panose="02000506000000020004" pitchFamily="2" charset="0"/>
                <a:ea typeface="ＭＳ Ｐゴシック" panose="020B0600070205080204" pitchFamily="50" charset="-128"/>
              </a:rPr>
              <a:t>Std. Error z value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000" dirty="0">
                <a:solidFill>
                  <a:schemeClr val="bg1"/>
                </a:solidFill>
                <a:latin typeface="EYInterstate Light" panose="02000506000000020004" pitchFamily="2" charset="0"/>
                <a:ea typeface="ＭＳ Ｐゴシック" panose="020B0600070205080204" pitchFamily="50" charset="-128"/>
              </a:rPr>
              <a:t>(&gt;|z|)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3.257e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2.103e</a:t>
            </a:r>
            <a:r>
              <a:rPr kumimoji="1" lang="en-US" altLang="ja-JP" sz="1000" dirty="0">
                <a:solidFill>
                  <a:schemeClr val="bg1"/>
                </a:solidFill>
                <a:latin typeface="EYInterstate Light" panose="02000506000000020004" pitchFamily="2" charset="0"/>
                <a:ea typeface="ＭＳ Ｐゴシック" panose="020B0600070205080204" pitchFamily="50" charset="-128"/>
              </a:rPr>
              <a:t>-02 -15.491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0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5.420e</a:t>
            </a:r>
            <a:r>
              <a:rPr kumimoji="1" lang="en-US" altLang="ja-JP" sz="1000" dirty="0">
                <a:solidFill>
                  <a:schemeClr val="bg1"/>
                </a:solidFill>
                <a:latin typeface="EYInterstate Light" panose="02000506000000020004" pitchFamily="2" charset="0"/>
                <a:ea typeface="ＭＳ Ｐゴシック" panose="020B0600070205080204" pitchFamily="50" charset="-128"/>
              </a:rPr>
              <a:t>-07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6.572e</a:t>
            </a:r>
            <a:r>
              <a:rPr kumimoji="1" lang="en-US" altLang="ja-JP" sz="1000" dirty="0">
                <a:solidFill>
                  <a:schemeClr val="bg1"/>
                </a:solidFill>
                <a:latin typeface="EYInterstate Light" panose="02000506000000020004" pitchFamily="2" charset="0"/>
                <a:ea typeface="ＭＳ Ｐゴシック" panose="020B0600070205080204" pitchFamily="50" charset="-128"/>
              </a:rPr>
              <a:t>-08   8.247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0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FamilyTypeMale</a:t>
            </a:r>
            <a:r>
              <a:rPr kumimoji="1" lang="en-US" altLang="ja-JP" sz="1000" dirty="0">
                <a:solidFill>
                  <a:schemeClr val="bg1"/>
                </a:solidFill>
                <a:latin typeface="EYInterstate Light" panose="02000506000000020004" pitchFamily="2" charset="0"/>
                <a:ea typeface="ＭＳ Ｐゴシック" panose="020B0600070205080204" pitchFamily="50" charset="-128"/>
              </a:rPr>
              <a:t> Head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6.298e</a:t>
            </a:r>
            <a:r>
              <a:rPr kumimoji="1" lang="en-US" altLang="ja-JP" sz="1000" dirty="0">
                <a:solidFill>
                  <a:schemeClr val="bg1"/>
                </a:solidFill>
                <a:latin typeface="EYInterstate Light" panose="02000506000000020004" pitchFamily="2" charset="0"/>
                <a:ea typeface="ＭＳ Ｐゴシック" panose="020B0600070205080204" pitchFamily="50" charset="-128"/>
              </a:rPr>
              <a:t>-02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3.847e</a:t>
            </a:r>
            <a:r>
              <a:rPr kumimoji="1" lang="en-US" altLang="ja-JP" sz="1000" dirty="0">
                <a:solidFill>
                  <a:schemeClr val="bg1"/>
                </a:solidFill>
                <a:latin typeface="EYInterstate Light" panose="02000506000000020004" pitchFamily="2" charset="0"/>
                <a:ea typeface="ＭＳ Ｐゴシック" panose="020B0600070205080204" pitchFamily="50" charset="-128"/>
              </a:rPr>
              <a:t>-02  -1.637    0.102    </a:t>
            </a: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FamilyTypeMarried</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1.440e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2.147e</a:t>
            </a:r>
            <a:r>
              <a:rPr kumimoji="1" lang="en-US" altLang="ja-JP" sz="1000" dirty="0">
                <a:solidFill>
                  <a:schemeClr val="bg1"/>
                </a:solidFill>
                <a:latin typeface="EYInterstate Light" panose="02000506000000020004" pitchFamily="2" charset="0"/>
                <a:ea typeface="ＭＳ Ｐゴシック" panose="020B0600070205080204" pitchFamily="50" charset="-128"/>
              </a:rPr>
              <a:t>-02   6.707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1.98e</a:t>
            </a:r>
            <a:r>
              <a:rPr kumimoji="1" lang="en-US" altLang="ja-JP" sz="1000" dirty="0">
                <a:solidFill>
                  <a:schemeClr val="bg1"/>
                </a:solidFill>
                <a:latin typeface="EYInterstate Light" panose="02000506000000020004" pitchFamily="2" charset="0"/>
                <a:ea typeface="ＭＳ Ｐゴシック" panose="020B0600070205080204" pitchFamily="50" charset="-128"/>
              </a:rPr>
              <a:t>-11 ***</a:t>
            </a: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OwnRentOutright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1.974e+00</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2.292e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-8.611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0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OwnRentRented</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4.086e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2.067e</a:t>
            </a:r>
            <a:r>
              <a:rPr kumimoji="1" lang="en-US" altLang="ja-JP" sz="1000" dirty="0">
                <a:solidFill>
                  <a:schemeClr val="bg1"/>
                </a:solidFill>
                <a:latin typeface="EYInterstate Light" panose="02000506000000020004" pitchFamily="2" charset="0"/>
                <a:ea typeface="ＭＳ Ｐゴシック" panose="020B0600070205080204" pitchFamily="50" charset="-128"/>
              </a:rPr>
              <a:t>-02  19.773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0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Signif</a:t>
            </a:r>
            <a:r>
              <a:rPr kumimoji="1" lang="en-US" altLang="ja-JP" sz="1000" dirty="0">
                <a:solidFill>
                  <a:schemeClr val="bg1"/>
                </a:solidFill>
                <a:latin typeface="EYInterstate Light" panose="02000506000000020004" pitchFamily="2" charset="0"/>
                <a:ea typeface="ＭＳ Ｐゴシック" panose="020B0600070205080204" pitchFamily="50" charset="-128"/>
              </a:rPr>
              <a:t>. codes:  0 ‘***’ 0.001 ‘**’ 0.01 ‘*’ 0.05 ‘.’ 0.1 ‘ ’ 1</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000" dirty="0">
                <a:solidFill>
                  <a:schemeClr val="bg1"/>
                </a:solidFill>
                <a:latin typeface="EYInterstate Light" panose="02000506000000020004" pitchFamily="2" charset="0"/>
                <a:ea typeface="ＭＳ Ｐゴシック" panose="020B0600070205080204" pitchFamily="50" charset="-128"/>
              </a:rPr>
              <a:t>Dispersion parameter for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poisson</a:t>
            </a:r>
            <a:r>
              <a:rPr kumimoji="1" lang="en-US" altLang="ja-JP" sz="1000" dirty="0">
                <a:solidFill>
                  <a:schemeClr val="bg1"/>
                </a:solidFill>
                <a:latin typeface="EYInterstate Light" panose="02000506000000020004" pitchFamily="2" charset="0"/>
                <a:ea typeface="ＭＳ Ｐゴシック" panose="020B0600070205080204" pitchFamily="50" charset="-128"/>
              </a:rPr>
              <a:t> family taken to be 1)</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200056" y="2390269"/>
            <a:ext cx="3438618" cy="2212577"/>
          </a:xfrm>
          <a:prstGeom prst="rect">
            <a:avLst/>
          </a:prstGeom>
        </p:spPr>
      </p:pic>
      <p:sp>
        <p:nvSpPr>
          <p:cNvPr id="8" name="正方形/長方形 7"/>
          <p:cNvSpPr/>
          <p:nvPr/>
        </p:nvSpPr>
        <p:spPr>
          <a:xfrm>
            <a:off x="4932948" y="4927082"/>
            <a:ext cx="3424989" cy="1015663"/>
          </a:xfrm>
          <a:prstGeom prst="rect">
            <a:avLst/>
          </a:prstGeom>
          <a:ln>
            <a:solidFill>
              <a:schemeClr val="accent1"/>
            </a:solidFill>
          </a:ln>
        </p:spPr>
        <p:txBody>
          <a:bodyPr wrap="square">
            <a:spAutoFit/>
          </a:bodyPr>
          <a:lstStyle/>
          <a:p>
            <a:r>
              <a:rPr kumimoji="1" lang="en-US" altLang="ja-JP" sz="1000" dirty="0">
                <a:solidFill>
                  <a:schemeClr val="bg1"/>
                </a:solidFill>
                <a:latin typeface="EYInterstate Light" panose="02000506000000020004" pitchFamily="2" charset="0"/>
                <a:ea typeface="ＭＳ Ｐゴシック" panose="020B0600070205080204" pitchFamily="50" charset="-128"/>
              </a:rPr>
              <a:t>Null deviance: 35240  on 22744  degrees of freedom</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Residual deviance: 34643  on 22739  degrees of freedom</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AIC: 61370</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Number of Fisher Scoring iterations: 5</a:t>
            </a:r>
          </a:p>
        </p:txBody>
      </p:sp>
    </p:spTree>
    <p:extLst>
      <p:ext uri="{BB962C8B-B14F-4D97-AF65-F5344CB8AC3E}">
        <p14:creationId xmlns:p14="http://schemas.microsoft.com/office/powerpoint/2010/main" val="4197811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１４章：確率分布</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11/13/2017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944728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17.2</a:t>
            </a:r>
            <a:r>
              <a:rPr lang="ja-JP" altLang="en-US" dirty="0"/>
              <a:t>　一般化線形モデル</a:t>
            </a:r>
            <a:r>
              <a:rPr lang="en-US" altLang="ja-JP" dirty="0"/>
              <a:t/>
            </a:r>
            <a:br>
              <a:rPr lang="en-US" altLang="ja-JP" dirty="0"/>
            </a:br>
            <a:r>
              <a:rPr lang="ja-JP" altLang="en-US" sz="2000" dirty="0"/>
              <a:t>ポアソン回帰</a:t>
            </a: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分析結果は、ロジスティック回帰と類似</a:t>
            </a:r>
            <a:endParaRPr kumimoji="1" lang="en-US" altLang="ja-JP" dirty="0" smtClean="0"/>
          </a:p>
          <a:p>
            <a:r>
              <a:rPr kumimoji="1" lang="ja-JP" altLang="en-US" dirty="0" smtClean="0"/>
              <a:t>ポアソン回帰の懸念点は、過分散であり、平均と分散がお同じになるべきポアソン分布で理論化されるよりも大きい変動がみられる</a:t>
            </a:r>
            <a:r>
              <a:rPr lang="ja-JP" altLang="en-US" dirty="0" smtClean="0"/>
              <a:t>場合</a:t>
            </a:r>
            <a:endParaRPr lang="en-US" altLang="ja-JP" dirty="0" smtClean="0"/>
          </a:p>
          <a:p>
            <a:pPr lvl="1"/>
            <a:r>
              <a:rPr kumimoji="1" lang="en-US" altLang="ja-JP" dirty="0" smtClean="0"/>
              <a:t>OD = 1 / n –p * Σ </a:t>
            </a:r>
            <a:r>
              <a:rPr kumimoji="1" lang="en-US" altLang="ja-JP" dirty="0" err="1" smtClean="0"/>
              <a:t>z</a:t>
            </a:r>
            <a:r>
              <a:rPr kumimoji="1" lang="en-US" altLang="ja-JP" baseline="-25000" dirty="0" err="1" smtClean="0"/>
              <a:t>i</a:t>
            </a:r>
            <a:r>
              <a:rPr kumimoji="1" lang="en-US" altLang="ja-JP" baseline="30000" dirty="0" err="1" smtClean="0"/>
              <a:t>2</a:t>
            </a:r>
            <a:endParaRPr kumimoji="1" lang="en-US" altLang="ja-JP" baseline="30000" dirty="0" smtClean="0"/>
          </a:p>
          <a:p>
            <a:pPr lvl="1"/>
            <a:r>
              <a:rPr lang="en-US" altLang="ja-JP" dirty="0" smtClean="0"/>
              <a:t>, where </a:t>
            </a:r>
            <a:r>
              <a:rPr lang="en-US" altLang="ja-JP" dirty="0" err="1" smtClean="0"/>
              <a:t>z</a:t>
            </a:r>
            <a:r>
              <a:rPr lang="en-US" altLang="ja-JP" baseline="-25000" dirty="0" err="1" smtClean="0"/>
              <a:t>i</a:t>
            </a:r>
            <a:r>
              <a:rPr lang="en-US" altLang="ja-JP" dirty="0" smtClean="0"/>
              <a:t> = (</a:t>
            </a:r>
            <a:r>
              <a:rPr lang="en-US" altLang="ja-JP" dirty="0" err="1" smtClean="0"/>
              <a:t>y</a:t>
            </a:r>
            <a:r>
              <a:rPr lang="en-US" altLang="ja-JP" baseline="-25000" dirty="0" err="1" smtClean="0"/>
              <a:t>i</a:t>
            </a:r>
            <a:r>
              <a:rPr lang="en-US" altLang="ja-JP" dirty="0" smtClean="0"/>
              <a:t> – </a:t>
            </a:r>
            <a:r>
              <a:rPr lang="en-US" altLang="ja-JP" dirty="0" err="1" smtClean="0"/>
              <a:t>y</a:t>
            </a:r>
            <a:r>
              <a:rPr lang="en-US" altLang="ja-JP" baseline="30000" dirty="0" err="1" smtClean="0"/>
              <a:t>^</a:t>
            </a:r>
            <a:r>
              <a:rPr lang="en-US" altLang="ja-JP" baseline="-25000" dirty="0" err="1" smtClean="0"/>
              <a:t>i</a:t>
            </a:r>
            <a:r>
              <a:rPr lang="en-US" altLang="ja-JP" dirty="0" smtClean="0"/>
              <a:t>)/ </a:t>
            </a:r>
            <a:r>
              <a:rPr lang="en-US" altLang="ja-JP" dirty="0" err="1" smtClean="0"/>
              <a:t>sd</a:t>
            </a:r>
            <a:r>
              <a:rPr lang="en-US" altLang="ja-JP" dirty="0" smtClean="0"/>
              <a:t> (</a:t>
            </a:r>
            <a:r>
              <a:rPr lang="en-US" altLang="ja-JP" dirty="0" err="1" smtClean="0"/>
              <a:t>y</a:t>
            </a:r>
            <a:r>
              <a:rPr lang="en-US" altLang="ja-JP" baseline="30000" dirty="0" err="1" smtClean="0"/>
              <a:t>^</a:t>
            </a:r>
            <a:r>
              <a:rPr lang="en-US" altLang="ja-JP" baseline="-25000" dirty="0" err="1" smtClean="0"/>
              <a:t>i</a:t>
            </a:r>
            <a:r>
              <a:rPr lang="en-US" altLang="ja-JP" dirty="0" smtClean="0"/>
              <a:t>) = (</a:t>
            </a:r>
            <a:r>
              <a:rPr lang="en-US" altLang="ja-JP" dirty="0" err="1" smtClean="0"/>
              <a:t>y</a:t>
            </a:r>
            <a:r>
              <a:rPr lang="en-US" altLang="ja-JP" baseline="-25000" dirty="0" err="1" smtClean="0"/>
              <a:t>i</a:t>
            </a:r>
            <a:r>
              <a:rPr lang="en-US" altLang="ja-JP" dirty="0" smtClean="0"/>
              <a:t> – </a:t>
            </a:r>
            <a:r>
              <a:rPr lang="en-US" altLang="ja-JP" dirty="0" err="1" smtClean="0"/>
              <a:t>u</a:t>
            </a:r>
            <a:r>
              <a:rPr lang="en-US" altLang="ja-JP" baseline="-25000" dirty="0" err="1" smtClean="0"/>
              <a:t>i</a:t>
            </a:r>
            <a:r>
              <a:rPr lang="en-US" altLang="ja-JP" dirty="0" err="1" smtClean="0"/>
              <a:t>θ</a:t>
            </a:r>
            <a:r>
              <a:rPr lang="en-US" altLang="ja-JP" baseline="30000" dirty="0" err="1" smtClean="0"/>
              <a:t>^</a:t>
            </a:r>
            <a:r>
              <a:rPr lang="en-US" altLang="ja-JP" baseline="-25000" dirty="0" err="1" smtClean="0"/>
              <a:t>i</a:t>
            </a:r>
            <a:r>
              <a:rPr lang="en-US" altLang="ja-JP" dirty="0" smtClean="0"/>
              <a:t> ) / </a:t>
            </a:r>
            <a:r>
              <a:rPr lang="ja-JP" altLang="en-US" dirty="0" smtClean="0"/>
              <a:t>√</a:t>
            </a:r>
            <a:r>
              <a:rPr lang="en-US" altLang="ja-JP" dirty="0" err="1" smtClean="0"/>
              <a:t>u</a:t>
            </a:r>
            <a:r>
              <a:rPr lang="en-US" altLang="ja-JP" baseline="-25000" dirty="0" err="1" smtClean="0"/>
              <a:t>i</a:t>
            </a:r>
            <a:r>
              <a:rPr lang="en-US" altLang="ja-JP" dirty="0" err="1" smtClean="0"/>
              <a:t>θ</a:t>
            </a:r>
            <a:r>
              <a:rPr lang="en-US" altLang="ja-JP" baseline="30000" dirty="0" err="1" smtClean="0"/>
              <a:t>^</a:t>
            </a:r>
            <a:r>
              <a:rPr lang="en-US" altLang="ja-JP" baseline="-25000" dirty="0" err="1" smtClean="0"/>
              <a:t>I</a:t>
            </a:r>
            <a:endParaRPr lang="en-US" altLang="ja-JP" baseline="-25000" dirty="0" smtClean="0"/>
          </a:p>
          <a:p>
            <a:pPr lvl="1"/>
            <a:r>
              <a:rPr kumimoji="1" lang="ja-JP" altLang="en-US" dirty="0" smtClean="0"/>
              <a:t>上記はスチューデント化残差</a:t>
            </a:r>
            <a:endParaRPr kumimoji="1" lang="en-US" altLang="ja-JP" dirty="0" smtClean="0"/>
          </a:p>
          <a:p>
            <a:endParaRPr lang="en-US" altLang="ja-JP" dirty="0"/>
          </a:p>
        </p:txBody>
      </p:sp>
      <p:pic>
        <p:nvPicPr>
          <p:cNvPr id="4" name="図 3"/>
          <p:cNvPicPr>
            <a:picLocks noChangeAspect="1"/>
          </p:cNvPicPr>
          <p:nvPr/>
        </p:nvPicPr>
        <p:blipFill>
          <a:blip r:embed="rId2"/>
          <a:stretch>
            <a:fillRect/>
          </a:stretch>
        </p:blipFill>
        <p:spPr>
          <a:xfrm>
            <a:off x="5154991" y="2045783"/>
            <a:ext cx="3427425" cy="2205375"/>
          </a:xfrm>
          <a:prstGeom prst="rect">
            <a:avLst/>
          </a:prstGeom>
        </p:spPr>
      </p:pic>
      <p:sp>
        <p:nvSpPr>
          <p:cNvPr id="5" name="正方形/長方形 4"/>
          <p:cNvSpPr/>
          <p:nvPr/>
        </p:nvSpPr>
        <p:spPr>
          <a:xfrm>
            <a:off x="838517" y="3209024"/>
            <a:ext cx="3733483" cy="291555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 residual standardization </a:t>
            </a:r>
            <a:r>
              <a:rPr kumimoji="1" lang="ja-JP" altLang="en-US" sz="1200" dirty="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残差の標準化</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z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acs$NumChildren</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Children1$fitted.values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Children1$fitted.values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over-variance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factor</a:t>
            </a:r>
            <a:r>
              <a:rPr kumimoji="1" lang="ja-JP" altLang="en-US" sz="1200" dirty="0">
                <a:solidFill>
                  <a:schemeClr val="bg1"/>
                </a:solidFill>
                <a:latin typeface="EYInterstate Light" panose="02000506000000020004" pitchFamily="2" charset="0"/>
                <a:ea typeface="ＭＳ Ｐゴシック" panose="020B0600070205080204" pitchFamily="50" charset="-128"/>
              </a:rPr>
              <a:t>過</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分散ファクター</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sum(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z^2</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Children1$df.residual</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1.469747</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over-variance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p-value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過分散</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p</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pchisq</a:t>
            </a:r>
            <a:r>
              <a:rPr kumimoji="1" lang="en-US" altLang="ja-JP" sz="1200" dirty="0">
                <a:solidFill>
                  <a:schemeClr val="bg1"/>
                </a:solidFill>
                <a:latin typeface="EYInterstate Light" panose="02000506000000020004" pitchFamily="2" charset="0"/>
                <a:ea typeface="ＭＳ Ｐゴシック" panose="020B0600070205080204" pitchFamily="50" charset="-128"/>
              </a:rPr>
              <a:t>(sum(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z^2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Children1$df.residual</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過分散割合が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より大きいとき、過分散を示しており、過分散割合が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よりも小さく、</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p</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の場合、過分散は統計的に有意</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1426934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17.2</a:t>
            </a:r>
            <a:r>
              <a:rPr lang="ja-JP" altLang="en-US" dirty="0"/>
              <a:t>　一般化線形モデル</a:t>
            </a:r>
            <a:r>
              <a:rPr lang="en-US" altLang="ja-JP" dirty="0"/>
              <a:t/>
            </a:r>
            <a:br>
              <a:rPr lang="en-US" altLang="ja-JP" dirty="0"/>
            </a:br>
            <a:r>
              <a:rPr lang="ja-JP" altLang="en-US" sz="2000" dirty="0"/>
              <a:t>ポアソン回帰</a:t>
            </a: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負の二項分布を利用する</a:t>
            </a:r>
            <a:r>
              <a:rPr lang="en-US" altLang="ja-JP" dirty="0" smtClean="0"/>
              <a:t>Quasi-</a:t>
            </a:r>
            <a:r>
              <a:rPr lang="en-US" altLang="ja-JP" dirty="0" err="1" smtClean="0"/>
              <a:t>poisson</a:t>
            </a:r>
            <a:r>
              <a:rPr lang="ja-JP" altLang="en-US" dirty="0" smtClean="0"/>
              <a:t>ファミリを使って、過分散に対して再モデル化</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r>
              <a:rPr lang="en-US" altLang="ja-JP" dirty="0" smtClean="0"/>
              <a:t>17.3 </a:t>
            </a:r>
            <a:r>
              <a:rPr lang="ja-JP" altLang="en-US" dirty="0" smtClean="0"/>
              <a:t>その他の一般化線形モデル</a:t>
            </a:r>
            <a:endParaRPr lang="en-US" altLang="ja-JP" dirty="0" smtClean="0"/>
          </a:p>
          <a:p>
            <a:pPr lvl="1"/>
            <a:r>
              <a:rPr lang="ja-JP" altLang="en-US" dirty="0" smtClean="0"/>
              <a:t>その他の一般化線形モデルの</a:t>
            </a:r>
            <a:r>
              <a:rPr lang="en-US" altLang="ja-JP" dirty="0" err="1" smtClean="0"/>
              <a:t>glm</a:t>
            </a:r>
            <a:r>
              <a:rPr lang="ja-JP" altLang="en-US" dirty="0" smtClean="0"/>
              <a:t>関数は、ガンマ（</a:t>
            </a:r>
            <a:r>
              <a:rPr lang="en-US" altLang="ja-JP" dirty="0" smtClean="0"/>
              <a:t>Gamma</a:t>
            </a:r>
            <a:r>
              <a:rPr lang="ja-JP" altLang="en-US" dirty="0" smtClean="0"/>
              <a:t>）、逆ガウス（</a:t>
            </a:r>
            <a:r>
              <a:rPr lang="en-US" altLang="ja-JP" dirty="0" smtClean="0"/>
              <a:t>inverse Gaussian</a:t>
            </a:r>
            <a:r>
              <a:rPr lang="ja-JP" altLang="en-US" dirty="0" smtClean="0"/>
              <a:t>）、疑似ニ項分布（</a:t>
            </a:r>
            <a:r>
              <a:rPr lang="en-US" altLang="ja-JP" dirty="0" smtClean="0"/>
              <a:t>Quasi-binomial</a:t>
            </a:r>
            <a:r>
              <a:rPr lang="ja-JP" altLang="en-US" dirty="0" smtClean="0"/>
              <a:t>）をサポートしており、以下のような異なるリンク関数も提供</a:t>
            </a:r>
            <a:endParaRPr lang="en-US" altLang="ja-JP" dirty="0" smtClean="0"/>
          </a:p>
          <a:p>
            <a:pPr lvl="2"/>
            <a:r>
              <a:rPr lang="en-US" altLang="ja-JP" dirty="0" smtClean="0"/>
              <a:t>Binomial</a:t>
            </a:r>
            <a:r>
              <a:rPr lang="ja-JP" altLang="en-US" dirty="0" smtClean="0"/>
              <a:t>の</a:t>
            </a:r>
            <a:r>
              <a:rPr lang="en-US" altLang="ja-JP" dirty="0" err="1" smtClean="0"/>
              <a:t>logit</a:t>
            </a:r>
            <a:r>
              <a:rPr lang="ja-JP" altLang="en-US" dirty="0" err="1" smtClean="0"/>
              <a:t>、</a:t>
            </a:r>
            <a:r>
              <a:rPr lang="en-US" altLang="ja-JP" dirty="0" err="1" smtClean="0"/>
              <a:t>Probit</a:t>
            </a:r>
            <a:r>
              <a:rPr lang="ja-JP" altLang="en-US" dirty="0" err="1" smtClean="0"/>
              <a:t>、</a:t>
            </a:r>
            <a:r>
              <a:rPr lang="en-US" altLang="ja-JP" dirty="0" err="1" smtClean="0"/>
              <a:t>Caushit</a:t>
            </a:r>
            <a:r>
              <a:rPr lang="ja-JP" altLang="en-US" dirty="0" err="1" smtClean="0"/>
              <a:t>、</a:t>
            </a:r>
            <a:r>
              <a:rPr lang="en-US" altLang="ja-JP" dirty="0" err="1" smtClean="0"/>
              <a:t>cloglog</a:t>
            </a:r>
            <a:r>
              <a:rPr lang="ja-JP" altLang="en-US" dirty="0" smtClean="0"/>
              <a:t>と</a:t>
            </a:r>
            <a:r>
              <a:rPr lang="en-US" altLang="ja-JP" dirty="0" smtClean="0"/>
              <a:t>log</a:t>
            </a:r>
            <a:r>
              <a:rPr lang="ja-JP" altLang="en-US" dirty="0" smtClean="0"/>
              <a:t>：ガンマの</a:t>
            </a:r>
            <a:r>
              <a:rPr lang="en-US" altLang="ja-JP" dirty="0" smtClean="0"/>
              <a:t>inverse</a:t>
            </a:r>
            <a:r>
              <a:rPr lang="ja-JP" altLang="en-US" dirty="0" err="1" smtClean="0"/>
              <a:t>、</a:t>
            </a:r>
            <a:r>
              <a:rPr lang="en-US" altLang="ja-JP" dirty="0" smtClean="0"/>
              <a:t>identity</a:t>
            </a:r>
            <a:r>
              <a:rPr lang="ja-JP" altLang="en-US" dirty="0" smtClean="0"/>
              <a:t>と</a:t>
            </a:r>
            <a:r>
              <a:rPr lang="en-US" altLang="ja-JP" dirty="0" smtClean="0"/>
              <a:t>log: </a:t>
            </a:r>
            <a:r>
              <a:rPr lang="ja-JP" altLang="en-US" dirty="0" smtClean="0"/>
              <a:t>ポアソンの</a:t>
            </a:r>
            <a:r>
              <a:rPr lang="en-US" altLang="ja-JP" dirty="0" smtClean="0"/>
              <a:t>log</a:t>
            </a:r>
            <a:r>
              <a:rPr lang="ja-JP" altLang="en-US" dirty="0" err="1" smtClean="0"/>
              <a:t>、</a:t>
            </a:r>
            <a:r>
              <a:rPr lang="en-US" altLang="ja-JP" dirty="0" smtClean="0"/>
              <a:t>identity</a:t>
            </a:r>
            <a:r>
              <a:rPr lang="ja-JP" altLang="en-US" dirty="0" smtClean="0"/>
              <a:t>と</a:t>
            </a:r>
            <a:r>
              <a:rPr lang="en-US" altLang="ja-JP" dirty="0" err="1" smtClean="0"/>
              <a:t>sqrt</a:t>
            </a:r>
            <a:r>
              <a:rPr lang="ja-JP" altLang="en-US" dirty="0" smtClean="0"/>
              <a:t>：逆が</a:t>
            </a:r>
            <a:r>
              <a:rPr lang="ja-JP" altLang="en-US" dirty="0" err="1" smtClean="0"/>
              <a:t>う</a:t>
            </a:r>
            <a:r>
              <a:rPr lang="ja-JP" altLang="en-US" dirty="0" smtClean="0"/>
              <a:t>思案の</a:t>
            </a:r>
            <a:r>
              <a:rPr lang="en-US" altLang="ja-JP" dirty="0" smtClean="0"/>
              <a:t>1/</a:t>
            </a:r>
            <a:r>
              <a:rPr lang="en-US" altLang="ja-JP" dirty="0" err="1" smtClean="0"/>
              <a:t>mu^2</a:t>
            </a:r>
            <a:r>
              <a:rPr lang="ja-JP" altLang="en-US" dirty="0" err="1" smtClean="0"/>
              <a:t>、</a:t>
            </a:r>
            <a:r>
              <a:rPr lang="en-US" altLang="ja-JP" dirty="0" smtClean="0"/>
              <a:t>identity</a:t>
            </a:r>
            <a:r>
              <a:rPr lang="ja-JP" altLang="en-US" dirty="0" smtClean="0"/>
              <a:t>と</a:t>
            </a:r>
            <a:r>
              <a:rPr lang="en-US" altLang="ja-JP" dirty="0" smtClean="0"/>
              <a:t>log</a:t>
            </a:r>
            <a:endParaRPr lang="en-US" altLang="ja-JP" dirty="0"/>
          </a:p>
        </p:txBody>
      </p:sp>
      <p:sp>
        <p:nvSpPr>
          <p:cNvPr id="5" name="正方形/長方形 4"/>
          <p:cNvSpPr/>
          <p:nvPr/>
        </p:nvSpPr>
        <p:spPr>
          <a:xfrm>
            <a:off x="838517" y="1880556"/>
            <a:ext cx="7848283" cy="251891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Poisson regression</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Children2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OwnRent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a:solidFill>
                  <a:schemeClr val="bg1"/>
                </a:solidFill>
                <a:latin typeface="EYInterstate Light" panose="02000506000000020004" pitchFamily="2" charset="0"/>
                <a:ea typeface="ＭＳ Ｐゴシック" panose="020B0600070205080204" pitchFamily="50" charset="-128"/>
              </a:rPr>
              <a:t>, family=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quasipoisson</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lin</a:t>
            </a:r>
            <a:r>
              <a:rPr kumimoji="1" lang="en-US" altLang="ja-JP" sz="1200" dirty="0">
                <a:solidFill>
                  <a:schemeClr val="bg1"/>
                </a:solidFill>
                <a:latin typeface="EYInterstate Light" panose="02000506000000020004" pitchFamily="2" charset="0"/>
                <a:ea typeface="ＭＳ Ｐゴシック" panose="020B0600070205080204" pitchFamily="50" charset="-128"/>
              </a:rPr>
              <a:t> = "log"))</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multiplot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ポアソン回帰の係数プロット。最初の</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Children1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モデルは過分散を</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考慮しておらず、</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Children2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は考慮して</a:t>
            </a:r>
            <a:r>
              <a:rPr kumimoji="1" lang="ja-JP" altLang="en-US" sz="1200" dirty="0">
                <a:solidFill>
                  <a:schemeClr val="bg1"/>
                </a:solidFill>
                <a:latin typeface="EYInterstate Light" panose="02000506000000020004" pitchFamily="2" charset="0"/>
                <a:ea typeface="ＭＳ Ｐゴシック" panose="020B0600070205080204" pitchFamily="50" charset="-128"/>
              </a:rPr>
              <a:t>い</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る。過分散が大きくないため、</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つ目のモデルの係数の推定は不確かになっている。</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2"/>
          <a:stretch>
            <a:fillRect/>
          </a:stretch>
        </p:blipFill>
        <p:spPr>
          <a:xfrm>
            <a:off x="5613821" y="2488343"/>
            <a:ext cx="2947926" cy="1896841"/>
          </a:xfrm>
          <a:prstGeom prst="rect">
            <a:avLst/>
          </a:prstGeom>
        </p:spPr>
      </p:pic>
    </p:spTree>
    <p:extLst>
      <p:ext uri="{BB962C8B-B14F-4D97-AF65-F5344CB8AC3E}">
        <p14:creationId xmlns:p14="http://schemas.microsoft.com/office/powerpoint/2010/main" val="21669806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17.4 </a:t>
            </a:r>
            <a:r>
              <a:rPr kumimoji="1" lang="ja-JP" altLang="en-US" dirty="0" smtClean="0"/>
              <a:t>一般化線形モデル</a:t>
            </a:r>
            <a:r>
              <a:rPr kumimoji="1" lang="en-US" altLang="ja-JP" dirty="0" smtClean="0"/>
              <a:t/>
            </a:r>
            <a:br>
              <a:rPr kumimoji="1" lang="en-US" altLang="ja-JP" dirty="0" smtClean="0"/>
            </a:br>
            <a:r>
              <a:rPr lang="ja-JP" altLang="en-US" sz="2000" dirty="0" smtClean="0"/>
              <a:t>生存時間分析</a:t>
            </a:r>
            <a:endParaRPr kumimoji="1" lang="ja-JP" altLang="en-US" sz="2000" dirty="0"/>
          </a:p>
        </p:txBody>
      </p:sp>
      <p:sp>
        <p:nvSpPr>
          <p:cNvPr id="3" name="コンテンツ プレースホルダー 2"/>
          <p:cNvSpPr>
            <a:spLocks noGrp="1"/>
          </p:cNvSpPr>
          <p:nvPr>
            <p:ph idx="1"/>
          </p:nvPr>
        </p:nvSpPr>
        <p:spPr/>
        <p:txBody>
          <a:bodyPr/>
          <a:lstStyle/>
          <a:p>
            <a:r>
              <a:rPr lang="ja-JP" altLang="en-US" dirty="0" smtClean="0"/>
              <a:t>生存時間分析のデータは、途中での打ち切り・不明な情報があり、一般的には被験者に一定時間後に何が起こったのかが記録されている。</a:t>
            </a:r>
            <a:endParaRPr lang="en-US" altLang="ja-JP" dirty="0" smtClean="0"/>
          </a:p>
          <a:p>
            <a:pPr lvl="1"/>
            <a:r>
              <a:rPr lang="ja-JP" altLang="en-US" dirty="0" smtClean="0"/>
              <a:t>使用データは、</a:t>
            </a:r>
            <a:r>
              <a:rPr lang="en-US" altLang="ja-JP" dirty="0" smtClean="0"/>
              <a:t>bladder</a:t>
            </a:r>
            <a:r>
              <a:rPr lang="ja-JP" altLang="en-US" dirty="0" smtClean="0"/>
              <a:t>データ</a:t>
            </a:r>
            <a:endParaRPr lang="en-US" altLang="ja-JP" dirty="0"/>
          </a:p>
        </p:txBody>
      </p:sp>
      <p:sp>
        <p:nvSpPr>
          <p:cNvPr id="5" name="正方形/長方形 4"/>
          <p:cNvSpPr/>
          <p:nvPr/>
        </p:nvSpPr>
        <p:spPr>
          <a:xfrm>
            <a:off x="838517" y="2311873"/>
            <a:ext cx="7848283" cy="381270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17.4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生存時間分析</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require(survival)</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head(bladder)</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stop</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はイベントが発生したか、患者が実験から離れた場合、</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Even</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はその時に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event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が発生したか、たとえ</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event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であっても、後で</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event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が発生したかどうか不明（</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打ち切り</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bladder[100:105,]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rx</a:t>
            </a:r>
            <a:r>
              <a:rPr kumimoji="1" lang="en-US" altLang="ja-JP" sz="1200" dirty="0">
                <a:solidFill>
                  <a:schemeClr val="bg1"/>
                </a:solidFill>
                <a:latin typeface="EYInterstate Light" panose="02000506000000020004" pitchFamily="2" charset="0"/>
                <a:ea typeface="ＭＳ Ｐゴシック" panose="020B0600070205080204" pitchFamily="50" charset="-128"/>
              </a:rPr>
              <a:t> number size stop event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100 25  1      2    1   12     1    4</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101 26  1      1    3   12     1    1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102 26  1      1    3   15     1    2</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103 26  1      1    3   24     1    3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104 26  1      1    3   31     0    4</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105 27  1      1    2   32     0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survObject</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&lt;-with(bladder[100:105,],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Surv</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stop,event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7" name="正方形/長方形 6"/>
          <p:cNvSpPr/>
          <p:nvPr/>
        </p:nvSpPr>
        <p:spPr>
          <a:xfrm>
            <a:off x="5148850" y="3585704"/>
            <a:ext cx="3236026" cy="2418099"/>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survObject</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12  12  15  24  31+ 32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survObject</a:t>
            </a:r>
            <a:r>
              <a:rPr kumimoji="1" lang="en-US" altLang="ja-JP" sz="1200" dirty="0">
                <a:solidFill>
                  <a:srgbClr val="0070C0"/>
                </a:solidFill>
                <a:latin typeface="EYInterstate Light" panose="02000506000000020004" pitchFamily="2" charset="0"/>
                <a:ea typeface="ＭＳ Ｐゴシック" panose="020B0600070205080204" pitchFamily="50" charset="-128"/>
              </a:rPr>
              <a:t>[,1:2]</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time status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12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   12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15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[4,]   24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[5,]   31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[6,]   32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a:t>
            </a: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最初</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3</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行：イベント発生した時点で</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time = 12</a:t>
            </a: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最後の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行：イベントが発生せず打ち切り</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4242183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17.4 </a:t>
            </a:r>
            <a:r>
              <a:rPr kumimoji="1" lang="ja-JP" altLang="en-US" dirty="0" smtClean="0"/>
              <a:t>一般化線形モデル</a:t>
            </a:r>
            <a:r>
              <a:rPr kumimoji="1" lang="en-US" altLang="ja-JP" dirty="0" smtClean="0"/>
              <a:t/>
            </a:r>
            <a:br>
              <a:rPr kumimoji="1" lang="en-US" altLang="ja-JP" dirty="0" smtClean="0"/>
            </a:br>
            <a:r>
              <a:rPr lang="ja-JP" altLang="en-US" sz="2000" dirty="0" smtClean="0"/>
              <a:t>生存時間分析</a:t>
            </a:r>
            <a:endParaRPr kumimoji="1" lang="ja-JP" altLang="en-US" sz="2000" dirty="0"/>
          </a:p>
        </p:txBody>
      </p:sp>
      <p:sp>
        <p:nvSpPr>
          <p:cNvPr id="3" name="コンテンツ プレースホルダー 2"/>
          <p:cNvSpPr>
            <a:spLocks noGrp="1"/>
          </p:cNvSpPr>
          <p:nvPr>
            <p:ph idx="1"/>
          </p:nvPr>
        </p:nvSpPr>
        <p:spPr/>
        <p:txBody>
          <a:bodyPr/>
          <a:lstStyle/>
          <a:p>
            <a:r>
              <a:rPr lang="ja-JP" altLang="en-US" dirty="0" smtClean="0"/>
              <a:t>生存時間分析</a:t>
            </a:r>
            <a:endParaRPr lang="en-US" altLang="ja-JP" dirty="0" smtClean="0"/>
          </a:p>
          <a:p>
            <a:pPr lvl="1"/>
            <a:r>
              <a:rPr lang="en-US" altLang="ja-JP" dirty="0" err="1" smtClean="0"/>
              <a:t>Coxph</a:t>
            </a:r>
            <a:r>
              <a:rPr lang="ja-JP" altLang="en-US" dirty="0" smtClean="0"/>
              <a:t>関数：</a:t>
            </a:r>
            <a:r>
              <a:rPr lang="en-US" altLang="ja-JP" dirty="0" smtClean="0"/>
              <a:t>Cox</a:t>
            </a:r>
            <a:r>
              <a:rPr lang="ja-JP" altLang="en-US" dirty="0" smtClean="0"/>
              <a:t>比例ハザードモデルを利用</a:t>
            </a:r>
            <a:endParaRPr lang="en-US" altLang="ja-JP" dirty="0" smtClean="0"/>
          </a:p>
          <a:p>
            <a:pPr lvl="1"/>
            <a:endParaRPr lang="en-US" altLang="ja-JP" dirty="0"/>
          </a:p>
        </p:txBody>
      </p:sp>
      <p:sp>
        <p:nvSpPr>
          <p:cNvPr id="5" name="正方形/長方形 4"/>
          <p:cNvSpPr/>
          <p:nvPr/>
        </p:nvSpPr>
        <p:spPr>
          <a:xfrm>
            <a:off x="838517" y="2070331"/>
            <a:ext cx="7848283" cy="405424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Survfit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関数：生存時間曲線を図示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生存時間曲線は、実験参加者の生存時間の割合を表す</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cox1</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coxph</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Surv</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stop,event</a:t>
            </a:r>
            <a:r>
              <a:rPr kumimoji="1" lang="en-US" altLang="ja-JP" sz="1200" dirty="0">
                <a:solidFill>
                  <a:srgbClr val="0070C0"/>
                </a:solidFill>
                <a:latin typeface="EYInterstate Light" panose="02000506000000020004" pitchFamily="2" charset="0"/>
                <a:ea typeface="ＭＳ Ｐゴシック" panose="020B0600070205080204" pitchFamily="50" charset="-128"/>
              </a:rPr>
              <a:t>)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rx</a:t>
            </a:r>
            <a:r>
              <a:rPr kumimoji="1" lang="en-US" altLang="ja-JP" sz="1200" dirty="0">
                <a:solidFill>
                  <a:srgbClr val="0070C0"/>
                </a:solidFill>
                <a:latin typeface="EYInterstate Light" panose="02000506000000020004" pitchFamily="2" charset="0"/>
                <a:ea typeface="ＭＳ Ｐゴシック" panose="020B0600070205080204" pitchFamily="50" charset="-128"/>
              </a:rPr>
              <a:t> + number + size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enum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              data = bladder)</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a:solidFill>
                  <a:srgbClr val="0070C0"/>
                </a:solidFill>
                <a:latin typeface="EYInterstate Light" panose="02000506000000020004" pitchFamily="2" charset="0"/>
                <a:ea typeface="ＭＳ Ｐゴシック" panose="020B0600070205080204" pitchFamily="50" charset="-128"/>
              </a:rPr>
              <a:t>summary(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cox1</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Call:</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coxph</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(formula </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Surv</a:t>
            </a:r>
            <a:r>
              <a:rPr kumimoji="1" lang="en-US" altLang="ja-JP" sz="1200" dirty="0">
                <a:solidFill>
                  <a:schemeClr val="bg1"/>
                </a:solidFill>
                <a:latin typeface="EYInterstate Light" panose="02000506000000020004" pitchFamily="2" charset="0"/>
                <a:ea typeface="ＭＳ Ｐゴシック" panose="020B0600070205080204" pitchFamily="50" charset="-128"/>
              </a:rPr>
              <a:t>(stop, event)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rx</a:t>
            </a:r>
            <a:r>
              <a:rPr kumimoji="1" lang="en-US" altLang="ja-JP" sz="1200" dirty="0">
                <a:solidFill>
                  <a:schemeClr val="bg1"/>
                </a:solidFill>
                <a:latin typeface="EYInterstate Light" panose="02000506000000020004" pitchFamily="2" charset="0"/>
                <a:ea typeface="ＭＳ Ｐゴシック" panose="020B0600070205080204" pitchFamily="50" charset="-128"/>
              </a:rPr>
              <a:t> + number + size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data = bladder)</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n= 340, number of events= 112 </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z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(&gt;|z|)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rx</a:t>
            </a:r>
            <a:r>
              <a:rPr kumimoji="1" lang="en-US" altLang="ja-JP" sz="1200" dirty="0">
                <a:solidFill>
                  <a:schemeClr val="bg1"/>
                </a:solidFill>
                <a:latin typeface="EYInterstate Light" panose="02000506000000020004" pitchFamily="2" charset="0"/>
                <a:ea typeface="ＭＳ Ｐゴシック" panose="020B0600070205080204" pitchFamily="50" charset="-128"/>
              </a:rPr>
              <a:t>     -0.59739   0.55024  0.20088 -2.974  0.00294 **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number  0.21754   1.24301  0.04653  4.675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2.93e</a:t>
            </a:r>
            <a:r>
              <a:rPr kumimoji="1" lang="en-US" altLang="ja-JP" sz="1200" dirty="0">
                <a:solidFill>
                  <a:schemeClr val="bg1"/>
                </a:solidFill>
                <a:latin typeface="EYInterstate Light" panose="02000506000000020004" pitchFamily="2" charset="0"/>
                <a:ea typeface="ＭＳ Ｐゴシック" panose="020B0600070205080204" pitchFamily="50" charset="-128"/>
              </a:rPr>
              <a:t>-06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size   -0.05677   0.94481  0.07091 -0.801  0.42333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r>
              <a:rPr kumimoji="1" lang="en-US" altLang="ja-JP" sz="1200" dirty="0">
                <a:solidFill>
                  <a:schemeClr val="bg1"/>
                </a:solidFill>
                <a:latin typeface="EYInterstate Light" panose="02000506000000020004" pitchFamily="2" charset="0"/>
                <a:ea typeface="ＭＳ Ｐゴシック" panose="020B0600070205080204" pitchFamily="50" charset="-128"/>
              </a:rPr>
              <a:t>   -0.60385   0.54670  0.09401 -6.423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1.34e</a:t>
            </a:r>
            <a:r>
              <a:rPr kumimoji="1" lang="en-US" altLang="ja-JP" sz="1200" dirty="0">
                <a:solidFill>
                  <a:schemeClr val="bg1"/>
                </a:solidFill>
                <a:latin typeface="EYInterstate Light" panose="02000506000000020004" pitchFamily="2" charset="0"/>
                <a:ea typeface="ＭＳ Ｐゴシック" panose="020B0600070205080204" pitchFamily="50" charset="-128"/>
              </a:rPr>
              <a:t>-10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lower .95 upper .95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rx</a:t>
            </a:r>
            <a:r>
              <a:rPr kumimoji="1" lang="en-US" altLang="ja-JP" sz="1200" dirty="0">
                <a:solidFill>
                  <a:schemeClr val="bg1"/>
                </a:solidFill>
                <a:latin typeface="EYInterstate Light" panose="02000506000000020004" pitchFamily="2" charset="0"/>
                <a:ea typeface="ＭＳ Ｐゴシック" panose="020B0600070205080204" pitchFamily="50" charset="-128"/>
              </a:rPr>
              <a:t>        0.5502     1.8174    0.3712    0.8157</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number    1.2430     0.8045    1.1347    1.3617</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size      0.9448     1.0584    0.8222    1.0857</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r>
              <a:rPr kumimoji="1" lang="en-US" altLang="ja-JP" sz="1200" dirty="0">
                <a:solidFill>
                  <a:schemeClr val="bg1"/>
                </a:solidFill>
                <a:latin typeface="EYInterstate Light" panose="02000506000000020004" pitchFamily="2" charset="0"/>
                <a:ea typeface="ＭＳ Ｐゴシック" panose="020B0600070205080204" pitchFamily="50" charset="-128"/>
              </a:rPr>
              <a:t>      0.5467     1.8291    0.4547    0.6573</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6" name="正方形/長方形 5"/>
          <p:cNvSpPr/>
          <p:nvPr/>
        </p:nvSpPr>
        <p:spPr>
          <a:xfrm>
            <a:off x="5148850" y="3585704"/>
            <a:ext cx="3236026" cy="183168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Concordance</a:t>
            </a:r>
            <a:r>
              <a:rPr kumimoji="1" lang="en-US" altLang="ja-JP" sz="1200" dirty="0">
                <a:solidFill>
                  <a:schemeClr val="bg1"/>
                </a:solidFill>
                <a:latin typeface="EYInterstate Light" panose="02000506000000020004" pitchFamily="2" charset="0"/>
                <a:ea typeface="ＭＳ Ｐゴシック" panose="020B0600070205080204" pitchFamily="50" charset="-128"/>
              </a:rPr>
              <a:t>= 0.753  (se = 0.029 )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Rsquare</a:t>
            </a:r>
            <a:r>
              <a:rPr kumimoji="1" lang="en-US" altLang="ja-JP" sz="1200" dirty="0">
                <a:solidFill>
                  <a:schemeClr val="bg1"/>
                </a:solidFill>
                <a:latin typeface="EYInterstate Light" panose="02000506000000020004" pitchFamily="2" charset="0"/>
                <a:ea typeface="ＭＳ Ｐゴシック" panose="020B0600070205080204" pitchFamily="50" charset="-128"/>
              </a:rPr>
              <a:t>= 0.179   (max possible= 0.971 )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Likelihood ratio test= 67.21  on 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8.804e</a:t>
            </a:r>
            <a:r>
              <a:rPr kumimoji="1" lang="en-US" altLang="ja-JP" sz="1200" dirty="0">
                <a:solidFill>
                  <a:schemeClr val="bg1"/>
                </a:solidFill>
                <a:latin typeface="EYInterstate Light" panose="02000506000000020004" pitchFamily="2" charset="0"/>
                <a:ea typeface="ＭＳ Ｐゴシック" panose="020B0600070205080204" pitchFamily="50" charset="-128"/>
              </a:rPr>
              <a:t>-14</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Wald test            = 64.73  on 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2.932e</a:t>
            </a:r>
            <a:r>
              <a:rPr kumimoji="1" lang="en-US" altLang="ja-JP" sz="1200" dirty="0">
                <a:solidFill>
                  <a:schemeClr val="bg1"/>
                </a:solidFill>
                <a:latin typeface="EYInterstate Light" panose="02000506000000020004" pitchFamily="2" charset="0"/>
                <a:ea typeface="ＭＳ Ｐゴシック" panose="020B0600070205080204" pitchFamily="50" charset="-128"/>
              </a:rPr>
              <a:t>-13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Score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logrank</a:t>
            </a:r>
            <a:r>
              <a:rPr kumimoji="1" lang="en-US" altLang="ja-JP" sz="1200" dirty="0">
                <a:solidFill>
                  <a:schemeClr val="bg1"/>
                </a:solidFill>
                <a:latin typeface="EYInterstate Light" panose="02000506000000020004" pitchFamily="2" charset="0"/>
                <a:ea typeface="ＭＳ Ｐゴシック" panose="020B0600070205080204" pitchFamily="50" charset="-128"/>
              </a:rPr>
              <a:t>) test = 69.42  on 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2.998e</a:t>
            </a:r>
            <a:r>
              <a:rPr kumimoji="1" lang="en-US" altLang="ja-JP" sz="1200" dirty="0">
                <a:solidFill>
                  <a:schemeClr val="bg1"/>
                </a:solidFill>
                <a:latin typeface="EYInterstate Light" panose="02000506000000020004" pitchFamily="2" charset="0"/>
                <a:ea typeface="ＭＳ Ｐゴシック" panose="020B0600070205080204" pitchFamily="50" charset="-128"/>
              </a:rPr>
              <a:t>-14</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3649408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17.4 </a:t>
            </a:r>
            <a:r>
              <a:rPr kumimoji="1" lang="ja-JP" altLang="en-US" dirty="0" smtClean="0"/>
              <a:t>一般化線形モデル</a:t>
            </a:r>
            <a:r>
              <a:rPr kumimoji="1" lang="en-US" altLang="ja-JP" dirty="0" smtClean="0"/>
              <a:t/>
            </a:r>
            <a:br>
              <a:rPr kumimoji="1" lang="en-US" altLang="ja-JP" dirty="0" smtClean="0"/>
            </a:br>
            <a:r>
              <a:rPr lang="ja-JP" altLang="en-US" sz="2000" dirty="0" smtClean="0"/>
              <a:t>生存時間分析</a:t>
            </a:r>
            <a:endParaRPr kumimoji="1" lang="ja-JP" altLang="en-US" sz="2000" dirty="0"/>
          </a:p>
        </p:txBody>
      </p:sp>
      <p:sp>
        <p:nvSpPr>
          <p:cNvPr id="3" name="コンテンツ プレースホルダー 2"/>
          <p:cNvSpPr>
            <a:spLocks noGrp="1"/>
          </p:cNvSpPr>
          <p:nvPr>
            <p:ph idx="1"/>
          </p:nvPr>
        </p:nvSpPr>
        <p:spPr/>
        <p:txBody>
          <a:bodyPr/>
          <a:lstStyle/>
          <a:p>
            <a:r>
              <a:rPr lang="ja-JP" altLang="en-US" dirty="0" smtClean="0"/>
              <a:t>生存時間分析</a:t>
            </a:r>
            <a:endParaRPr lang="en-US" altLang="ja-JP" dirty="0" smtClean="0"/>
          </a:p>
          <a:p>
            <a:pPr lvl="1"/>
            <a:r>
              <a:rPr lang="en-US" altLang="ja-JP" dirty="0" err="1" smtClean="0"/>
              <a:t>Coxph</a:t>
            </a:r>
            <a:r>
              <a:rPr lang="ja-JP" altLang="en-US" dirty="0" smtClean="0"/>
              <a:t>関数：</a:t>
            </a:r>
            <a:r>
              <a:rPr lang="en-US" altLang="ja-JP" dirty="0" smtClean="0"/>
              <a:t>Cox</a:t>
            </a:r>
            <a:r>
              <a:rPr lang="ja-JP" altLang="en-US" dirty="0" smtClean="0"/>
              <a:t>比例ハザードモデルを利用</a:t>
            </a:r>
            <a:endParaRPr lang="en-US" altLang="ja-JP" dirty="0" smtClean="0"/>
          </a:p>
          <a:p>
            <a:pPr lvl="1"/>
            <a:endParaRPr lang="en-US" altLang="ja-JP" dirty="0"/>
          </a:p>
        </p:txBody>
      </p:sp>
      <p:sp>
        <p:nvSpPr>
          <p:cNvPr id="5" name="正方形/長方形 4"/>
          <p:cNvSpPr/>
          <p:nvPr/>
        </p:nvSpPr>
        <p:spPr>
          <a:xfrm>
            <a:off x="838517" y="2015739"/>
            <a:ext cx="7848283" cy="41113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Survfit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関数を用いて生存曲線を図示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plot(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survfit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cox1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xlab</a:t>
            </a:r>
            <a:r>
              <a:rPr kumimoji="1" lang="en-US" altLang="ja-JP" sz="1200" dirty="0">
                <a:solidFill>
                  <a:schemeClr val="bg1"/>
                </a:solidFill>
                <a:latin typeface="EYInterstate Light" panose="02000506000000020004" pitchFamily="2" charset="0"/>
                <a:ea typeface="ＭＳ Ｐゴシック" panose="020B0600070205080204" pitchFamily="50" charset="-128"/>
              </a:rPr>
              <a:t>="Days",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ylab</a:t>
            </a:r>
            <a:r>
              <a:rPr kumimoji="1" lang="en-US" altLang="ja-JP" sz="1200" dirty="0">
                <a:solidFill>
                  <a:schemeClr val="bg1"/>
                </a:solidFill>
                <a:latin typeface="EYInterstate Light" panose="02000506000000020004" pitchFamily="2" charset="0"/>
                <a:ea typeface="ＭＳ Ｐゴシック" panose="020B0600070205080204" pitchFamily="50" charset="-128"/>
              </a:rPr>
              <a:t>="Survival Rate",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conf.int=TRUE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データ中において、</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rx</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変数は治療に対するプラセボ</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であり患者を識別している。</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Strata</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関数を用いて</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rx</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変数を、</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表現し、分析を分けることが可能</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cox2</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coxph</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Surv</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stop,event</a:t>
            </a:r>
            <a:r>
              <a:rPr kumimoji="1" lang="en-US" altLang="ja-JP" sz="1200" dirty="0">
                <a:solidFill>
                  <a:srgbClr val="0070C0"/>
                </a:solidFill>
                <a:latin typeface="EYInterstate Light" panose="02000506000000020004" pitchFamily="2" charset="0"/>
                <a:ea typeface="ＭＳ Ｐゴシック" panose="020B0600070205080204" pitchFamily="50" charset="-128"/>
              </a:rPr>
              <a:t>) ~ strata(</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rx</a:t>
            </a:r>
            <a:r>
              <a:rPr kumimoji="1" lang="en-US" altLang="ja-JP" sz="1200" dirty="0">
                <a:solidFill>
                  <a:srgbClr val="0070C0"/>
                </a:solidFill>
                <a:latin typeface="EYInterstate Light" panose="02000506000000020004" pitchFamily="2" charset="0"/>
                <a:ea typeface="ＭＳ Ｐゴシック" panose="020B0600070205080204" pitchFamily="50" charset="-128"/>
              </a:rPr>
              <a:t>) + number + size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enum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    data =bladder)</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summary(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cox2</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Call</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coxph</a:t>
            </a:r>
            <a:r>
              <a:rPr kumimoji="1" lang="en-US" altLang="ja-JP" sz="1200" dirty="0">
                <a:solidFill>
                  <a:schemeClr val="bg1"/>
                </a:solidFill>
                <a:latin typeface="EYInterstate Light" panose="02000506000000020004" pitchFamily="2" charset="0"/>
                <a:ea typeface="ＭＳ Ｐゴシック" panose="020B0600070205080204" pitchFamily="50" charset="-128"/>
              </a:rPr>
              <a:t>(formula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Surv</a:t>
            </a:r>
            <a:r>
              <a:rPr kumimoji="1" lang="en-US" altLang="ja-JP" sz="1200" dirty="0">
                <a:solidFill>
                  <a:schemeClr val="bg1"/>
                </a:solidFill>
                <a:latin typeface="EYInterstate Light" panose="02000506000000020004" pitchFamily="2" charset="0"/>
                <a:ea typeface="ＭＳ Ｐゴシック" panose="020B0600070205080204" pitchFamily="50" charset="-128"/>
              </a:rPr>
              <a:t>(stop, event) ~ strata(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rx</a:t>
            </a:r>
            <a:r>
              <a:rPr kumimoji="1" lang="en-US" altLang="ja-JP" sz="1200" dirty="0">
                <a:solidFill>
                  <a:schemeClr val="bg1"/>
                </a:solidFill>
                <a:latin typeface="EYInterstate Light" panose="02000506000000020004" pitchFamily="2" charset="0"/>
                <a:ea typeface="ＭＳ Ｐゴシック" panose="020B0600070205080204" pitchFamily="50" charset="-128"/>
              </a:rPr>
              <a:t>) + number + size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bladder)</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n= 340, number of events= 112 </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z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(&gt;|z|)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number  0.21371   1.23826  0.04648  4.598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4.27e</a:t>
            </a:r>
            <a:r>
              <a:rPr kumimoji="1" lang="en-US" altLang="ja-JP" sz="1200" dirty="0">
                <a:solidFill>
                  <a:schemeClr val="bg1"/>
                </a:solidFill>
                <a:latin typeface="EYInterstate Light" panose="02000506000000020004" pitchFamily="2" charset="0"/>
                <a:ea typeface="ＭＳ Ｐゴシック" panose="020B0600070205080204" pitchFamily="50" charset="-128"/>
              </a:rPr>
              <a:t>-06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size   -0.05485   0.94662  0.07097 -0.773     0.44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r>
              <a:rPr kumimoji="1" lang="en-US" altLang="ja-JP" sz="1200" dirty="0">
                <a:solidFill>
                  <a:schemeClr val="bg1"/>
                </a:solidFill>
                <a:latin typeface="EYInterstate Light" panose="02000506000000020004" pitchFamily="2" charset="0"/>
                <a:ea typeface="ＭＳ Ｐゴシック" panose="020B0600070205080204" pitchFamily="50" charset="-128"/>
              </a:rPr>
              <a:t>   -0.60695   0.54501  0.09408 -6.451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1.11e</a:t>
            </a:r>
            <a:r>
              <a:rPr kumimoji="1" lang="en-US" altLang="ja-JP" sz="1200" dirty="0">
                <a:solidFill>
                  <a:schemeClr val="bg1"/>
                </a:solidFill>
                <a:latin typeface="EYInterstate Light" panose="02000506000000020004" pitchFamily="2" charset="0"/>
                <a:ea typeface="ＭＳ Ｐゴシック" panose="020B0600070205080204" pitchFamily="50" charset="-128"/>
              </a:rPr>
              <a:t>-10 ***</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lower .95 upper .95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number    1.2383     0.8076    1.1304    1.3564</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size      0.9466     1.0564    0.8237    1.0879</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r>
              <a:rPr kumimoji="1" lang="en-US" altLang="ja-JP" sz="1200" dirty="0">
                <a:solidFill>
                  <a:schemeClr val="bg1"/>
                </a:solidFill>
                <a:latin typeface="EYInterstate Light" panose="02000506000000020004" pitchFamily="2" charset="0"/>
                <a:ea typeface="ＭＳ Ｐゴシック" panose="020B0600070205080204" pitchFamily="50" charset="-128"/>
              </a:rPr>
              <a:t>      0.5450     1.8348    0.4532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0.6554</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7" name="図 6"/>
          <p:cNvPicPr>
            <a:picLocks noChangeAspect="1"/>
          </p:cNvPicPr>
          <p:nvPr/>
        </p:nvPicPr>
        <p:blipFill>
          <a:blip r:embed="rId2"/>
          <a:stretch>
            <a:fillRect/>
          </a:stretch>
        </p:blipFill>
        <p:spPr>
          <a:xfrm>
            <a:off x="5472752" y="2138571"/>
            <a:ext cx="3096937" cy="1992722"/>
          </a:xfrm>
          <a:prstGeom prst="rect">
            <a:avLst/>
          </a:prstGeom>
        </p:spPr>
      </p:pic>
      <p:sp>
        <p:nvSpPr>
          <p:cNvPr id="8" name="正方形/長方形 7"/>
          <p:cNvSpPr/>
          <p:nvPr/>
        </p:nvSpPr>
        <p:spPr>
          <a:xfrm>
            <a:off x="5148850" y="4312691"/>
            <a:ext cx="3236026" cy="170520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Concordance= 0.74  (se = 0.04 )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Rsquare</a:t>
            </a:r>
            <a:r>
              <a:rPr kumimoji="1" lang="en-US" altLang="ja-JP" sz="1200" dirty="0">
                <a:solidFill>
                  <a:schemeClr val="bg1"/>
                </a:solidFill>
                <a:latin typeface="EYInterstate Light" panose="02000506000000020004" pitchFamily="2" charset="0"/>
                <a:ea typeface="ＭＳ Ｐゴシック" panose="020B0600070205080204" pitchFamily="50" charset="-128"/>
              </a:rPr>
              <a:t>= 0.166   (max possible= 0.954 )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Likelihood ratio test= 61.84  on 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2.379e</a:t>
            </a:r>
            <a:r>
              <a:rPr kumimoji="1" lang="en-US" altLang="ja-JP" sz="1200" dirty="0">
                <a:solidFill>
                  <a:schemeClr val="bg1"/>
                </a:solidFill>
                <a:latin typeface="EYInterstate Light" panose="02000506000000020004" pitchFamily="2" charset="0"/>
                <a:ea typeface="ＭＳ Ｐゴシック" panose="020B0600070205080204" pitchFamily="50" charset="-128"/>
              </a:rPr>
              <a:t>-13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Wald test            = 60.04  on 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5.751e</a:t>
            </a:r>
            <a:r>
              <a:rPr kumimoji="1" lang="en-US" altLang="ja-JP" sz="1200" dirty="0">
                <a:solidFill>
                  <a:schemeClr val="bg1"/>
                </a:solidFill>
                <a:latin typeface="EYInterstate Light" panose="02000506000000020004" pitchFamily="2" charset="0"/>
                <a:ea typeface="ＭＳ Ｐゴシック" panose="020B0600070205080204" pitchFamily="50" charset="-128"/>
              </a:rPr>
              <a:t>-13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Score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logrank</a:t>
            </a:r>
            <a:r>
              <a:rPr kumimoji="1" lang="en-US" altLang="ja-JP" sz="1200" dirty="0">
                <a:solidFill>
                  <a:schemeClr val="bg1"/>
                </a:solidFill>
                <a:latin typeface="EYInterstate Light" panose="02000506000000020004" pitchFamily="2" charset="0"/>
                <a:ea typeface="ＭＳ Ｐゴシック" panose="020B0600070205080204" pitchFamily="50" charset="-128"/>
              </a:rPr>
              <a:t>) test = 65.05  on 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4.896e</a:t>
            </a:r>
            <a:r>
              <a:rPr kumimoji="1" lang="en-US" altLang="ja-JP" sz="1200" dirty="0">
                <a:solidFill>
                  <a:schemeClr val="bg1"/>
                </a:solidFill>
                <a:latin typeface="EYInterstate Light" panose="02000506000000020004" pitchFamily="2" charset="0"/>
                <a:ea typeface="ＭＳ Ｐゴシック" panose="020B0600070205080204" pitchFamily="50" charset="-128"/>
              </a:rPr>
              <a:t>-14</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300540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17.4 </a:t>
            </a:r>
            <a:r>
              <a:rPr kumimoji="1" lang="ja-JP" altLang="en-US" dirty="0" smtClean="0"/>
              <a:t>一般化線形モデル</a:t>
            </a:r>
            <a:r>
              <a:rPr kumimoji="1" lang="en-US" altLang="ja-JP" dirty="0" smtClean="0"/>
              <a:t/>
            </a:r>
            <a:br>
              <a:rPr kumimoji="1" lang="en-US" altLang="ja-JP" dirty="0" smtClean="0"/>
            </a:br>
            <a:r>
              <a:rPr lang="ja-JP" altLang="en-US" sz="2000" dirty="0" smtClean="0"/>
              <a:t>生存時間分析</a:t>
            </a:r>
            <a:endParaRPr kumimoji="1" lang="ja-JP" altLang="en-US" sz="2000" dirty="0"/>
          </a:p>
        </p:txBody>
      </p:sp>
      <p:sp>
        <p:nvSpPr>
          <p:cNvPr id="3" name="コンテンツ プレースホルダー 2"/>
          <p:cNvSpPr>
            <a:spLocks noGrp="1"/>
          </p:cNvSpPr>
          <p:nvPr>
            <p:ph idx="1"/>
          </p:nvPr>
        </p:nvSpPr>
        <p:spPr/>
        <p:txBody>
          <a:bodyPr/>
          <a:lstStyle/>
          <a:p>
            <a:r>
              <a:rPr lang="ja-JP" altLang="en-US" dirty="0" smtClean="0"/>
              <a:t>生存時間分析</a:t>
            </a:r>
            <a:endParaRPr lang="en-US" altLang="ja-JP" dirty="0" smtClean="0"/>
          </a:p>
          <a:p>
            <a:pPr lvl="1"/>
            <a:r>
              <a:rPr lang="en-US" altLang="ja-JP" dirty="0" err="1" smtClean="0"/>
              <a:t>Coxph</a:t>
            </a:r>
            <a:r>
              <a:rPr lang="ja-JP" altLang="en-US" dirty="0" smtClean="0"/>
              <a:t>関数：</a:t>
            </a:r>
            <a:r>
              <a:rPr lang="en-US" altLang="ja-JP" dirty="0" smtClean="0"/>
              <a:t>Cox</a:t>
            </a:r>
            <a:r>
              <a:rPr lang="ja-JP" altLang="en-US" dirty="0" smtClean="0"/>
              <a:t>比例ハザードモデルを利用</a:t>
            </a:r>
            <a:endParaRPr lang="en-US" altLang="ja-JP" dirty="0" smtClean="0"/>
          </a:p>
          <a:p>
            <a:pPr lvl="1"/>
            <a:endParaRPr lang="en-US" altLang="ja-JP" dirty="0"/>
          </a:p>
        </p:txBody>
      </p:sp>
      <p:sp>
        <p:nvSpPr>
          <p:cNvPr id="5" name="正方形/長方形 4"/>
          <p:cNvSpPr/>
          <p:nvPr/>
        </p:nvSpPr>
        <p:spPr>
          <a:xfrm>
            <a:off x="838517" y="2015739"/>
            <a:ext cx="7848283" cy="41113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plot(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survfit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cox2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xlab</a:t>
            </a:r>
            <a:r>
              <a:rPr kumimoji="1" lang="en-US" altLang="ja-JP" sz="1200" dirty="0">
                <a:solidFill>
                  <a:schemeClr val="bg1"/>
                </a:solidFill>
                <a:latin typeface="EYInterstate Light" panose="02000506000000020004" pitchFamily="2" charset="0"/>
                <a:ea typeface="ＭＳ Ｐゴシック" panose="020B0600070205080204" pitchFamily="50" charset="-128"/>
              </a:rPr>
              <a:t>="Days",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ylab</a:t>
            </a:r>
            <a:r>
              <a:rPr kumimoji="1" lang="en-US" altLang="ja-JP" sz="1200" dirty="0">
                <a:solidFill>
                  <a:schemeClr val="bg1"/>
                </a:solidFill>
                <a:latin typeface="EYInterstate Light" panose="02000506000000020004" pitchFamily="2" charset="0"/>
                <a:ea typeface="ＭＳ Ｐゴシック" panose="020B0600070205080204" pitchFamily="50" charset="-128"/>
              </a:rPr>
              <a:t>="Survival Rate", conf.int=TRUE, col=1:2)</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legend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bottomleft</a:t>
            </a:r>
            <a:r>
              <a:rPr kumimoji="1" lang="en-US" altLang="ja-JP" sz="1200" dirty="0">
                <a:solidFill>
                  <a:schemeClr val="bg1"/>
                </a:solidFill>
                <a:latin typeface="EYInterstate Light" panose="02000506000000020004" pitchFamily="2" charset="0"/>
                <a:ea typeface="ＭＳ Ｐゴシック" panose="020B0600070205080204" pitchFamily="50" charset="-128"/>
              </a:rPr>
              <a:t>", legend=c(1,2),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lty</a:t>
            </a:r>
            <a:r>
              <a:rPr kumimoji="1" lang="en-US" altLang="ja-JP" sz="1200" dirty="0">
                <a:solidFill>
                  <a:schemeClr val="bg1"/>
                </a:solidFill>
                <a:latin typeface="EYInterstate Light" panose="02000506000000020004" pitchFamily="2" charset="0"/>
                <a:ea typeface="ＭＳ Ｐゴシック" panose="020B0600070205080204" pitchFamily="50" charset="-128"/>
              </a:rPr>
              <a:t>=1, col=1:2,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text.col</a:t>
            </a:r>
            <a:r>
              <a:rPr kumimoji="1" lang="en-US" altLang="ja-JP" sz="1200" dirty="0">
                <a:solidFill>
                  <a:schemeClr val="bg1"/>
                </a:solidFill>
                <a:latin typeface="EYInterstate Light" panose="02000506000000020004" pitchFamily="2" charset="0"/>
                <a:ea typeface="ＭＳ Ｐゴシック" panose="020B0600070205080204" pitchFamily="50" charset="-128"/>
              </a:rPr>
              <a:t>=1:2, title="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rx</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4" name="図 3"/>
          <p:cNvPicPr>
            <a:picLocks noChangeAspect="1"/>
          </p:cNvPicPr>
          <p:nvPr/>
        </p:nvPicPr>
        <p:blipFill>
          <a:blip r:embed="rId2"/>
          <a:stretch>
            <a:fillRect/>
          </a:stretch>
        </p:blipFill>
        <p:spPr>
          <a:xfrm>
            <a:off x="4732578" y="2688611"/>
            <a:ext cx="3831195" cy="2465180"/>
          </a:xfrm>
          <a:prstGeom prst="rect">
            <a:avLst/>
          </a:prstGeom>
        </p:spPr>
      </p:pic>
    </p:spTree>
    <p:extLst>
      <p:ext uri="{BB962C8B-B14F-4D97-AF65-F5344CB8AC3E}">
        <p14:creationId xmlns:p14="http://schemas.microsoft.com/office/powerpoint/2010/main" val="8982057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a:t>
            </a:r>
            <a:r>
              <a:rPr kumimoji="1" lang="ja-JP" altLang="en-US" dirty="0" smtClean="0"/>
              <a:t>８章：モデル評価</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11/13/2017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359522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.1</a:t>
            </a:r>
            <a:r>
              <a:rPr kumimoji="1" lang="ja-JP" altLang="en-US" dirty="0" smtClean="0"/>
              <a:t>　モデル評価</a:t>
            </a:r>
            <a:r>
              <a:rPr kumimoji="1" lang="en-US" altLang="ja-JP" dirty="0" smtClean="0"/>
              <a:t/>
            </a:r>
            <a:br>
              <a:rPr kumimoji="1" lang="en-US" altLang="ja-JP" dirty="0" smtClean="0"/>
            </a:br>
            <a:r>
              <a:rPr lang="ja-JP" altLang="en-US" sz="2000" dirty="0"/>
              <a:t>残差</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ほとんどのケースは、他モデルとの関係を見ることで、評価を行う</a:t>
            </a:r>
            <a:endParaRPr lang="en-US" altLang="ja-JP" dirty="0" smtClean="0"/>
          </a:p>
          <a:p>
            <a:pPr lvl="1"/>
            <a:r>
              <a:rPr lang="ja-JP" altLang="en-US" dirty="0" smtClean="0"/>
              <a:t>残差分析、</a:t>
            </a:r>
            <a:r>
              <a:rPr lang="en-US" altLang="ja-JP" dirty="0" smtClean="0"/>
              <a:t>ANOVA</a:t>
            </a:r>
            <a:r>
              <a:rPr lang="ja-JP" altLang="en-US" dirty="0" smtClean="0"/>
              <a:t>テスト、</a:t>
            </a:r>
            <a:r>
              <a:rPr lang="en-US" altLang="ja-JP" dirty="0" smtClean="0"/>
              <a:t>Wald</a:t>
            </a:r>
            <a:r>
              <a:rPr lang="ja-JP" altLang="en-US" dirty="0" smtClean="0"/>
              <a:t>テスト、逸脱度の低下、</a:t>
            </a:r>
            <a:r>
              <a:rPr lang="en-US" altLang="ja-JP" dirty="0" smtClean="0"/>
              <a:t>AIC</a:t>
            </a:r>
            <a:r>
              <a:rPr lang="ja-JP" altLang="en-US" dirty="0" err="1" smtClean="0"/>
              <a:t>、</a:t>
            </a:r>
            <a:r>
              <a:rPr lang="en-US" altLang="ja-JP" dirty="0" smtClean="0"/>
              <a:t>BIC</a:t>
            </a:r>
            <a:r>
              <a:rPr lang="ja-JP" altLang="en-US" dirty="0" smtClean="0"/>
              <a:t>スコア、クロスバリデーションエラー、ブートストラップ</a:t>
            </a:r>
            <a:endParaRPr lang="en-US" altLang="ja-JP" dirty="0" smtClean="0"/>
          </a:p>
          <a:p>
            <a:r>
              <a:rPr lang="ja-JP" altLang="en-US" dirty="0" smtClean="0"/>
              <a:t>残差分析は、実際の目的変数と予測した値との差を分析する。</a:t>
            </a:r>
            <a:endParaRPr lang="en-US" altLang="ja-JP" dirty="0" smtClean="0"/>
          </a:p>
          <a:p>
            <a:pPr lvl="1"/>
            <a:r>
              <a:rPr lang="ja-JP" altLang="en-US" dirty="0" smtClean="0"/>
              <a:t>モデルが綺麗に適合していればきれいに正規分布になるという基本的な考え方に基づく</a:t>
            </a:r>
            <a:endParaRPr lang="en-US" altLang="ja-JP" dirty="0" smtClean="0"/>
          </a:p>
        </p:txBody>
      </p:sp>
      <p:sp>
        <p:nvSpPr>
          <p:cNvPr id="4" name="正方形/長方形 3"/>
          <p:cNvSpPr/>
          <p:nvPr/>
        </p:nvSpPr>
        <p:spPr>
          <a:xfrm>
            <a:off x="838517" y="2975184"/>
            <a:ext cx="7848283" cy="222461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2C973E"/>
                </a:solidFill>
                <a:latin typeface="EYInterstate Light" panose="02000506000000020004" pitchFamily="2" charset="0"/>
                <a:ea typeface="ＭＳ Ｐゴシック" panose="020B0600070205080204" pitchFamily="50" charset="-128"/>
              </a:rPr>
              <a:t>##dataset: housing data</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housing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200" dirty="0">
                <a:solidFill>
                  <a:schemeClr val="bg1"/>
                </a:solidFill>
                <a:latin typeface="EYInterstate Light" panose="02000506000000020004" pitchFamily="2" charset="0"/>
                <a:ea typeface="ＭＳ Ｐゴシック" panose="020B0600070205080204" pitchFamily="50" charset="-128"/>
              </a:rPr>
              <a:t>("http://jaredlander.com/data/housing.csv",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200" dirty="0">
                <a:solidFill>
                  <a:schemeClr val="bg1"/>
                </a:solidFill>
                <a:latin typeface="EYInterstate Light" panose="02000506000000020004" pitchFamily="2" charset="0"/>
                <a:ea typeface="ＭＳ Ｐゴシック" panose="020B0600070205080204" pitchFamily="50" charset="-128"/>
              </a:rPr>
              <a:t> = ",", header = TRUE,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200" dirty="0">
                <a:solidFill>
                  <a:schemeClr val="bg1"/>
                </a:solidFill>
                <a:latin typeface="EYInterstate Light" panose="02000506000000020004" pitchFamily="2" charset="0"/>
                <a:ea typeface="ＭＳ Ｐゴシック" panose="020B0600070205080204" pitchFamily="50" charset="-128"/>
              </a:rPr>
              <a:t> = FALSE)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names(housing) &lt;- c("Neighborhood", "Class", "Units",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YearBuilt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"Income",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IncomePerSqFt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"Expense",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ExpensePerSqFt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NetIncome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##outlier exclusion</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housing &lt;-housing[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1000,]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head(housing</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p:txBody>
      </p:sp>
    </p:spTree>
    <p:extLst>
      <p:ext uri="{BB962C8B-B14F-4D97-AF65-F5344CB8AC3E}">
        <p14:creationId xmlns:p14="http://schemas.microsoft.com/office/powerpoint/2010/main" val="12586561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.1</a:t>
            </a:r>
            <a:r>
              <a:rPr kumimoji="1" lang="ja-JP" altLang="en-US" dirty="0" smtClean="0"/>
              <a:t>　モデル評価</a:t>
            </a:r>
            <a:r>
              <a:rPr kumimoji="1" lang="en-US" altLang="ja-JP" dirty="0" smtClean="0"/>
              <a:t/>
            </a:r>
            <a:br>
              <a:rPr kumimoji="1" lang="en-US" altLang="ja-JP" dirty="0" smtClean="0"/>
            </a:br>
            <a:r>
              <a:rPr lang="ja-JP" altLang="en-US" sz="2000" dirty="0"/>
              <a:t>残差</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残差を用いたモデル評価</a:t>
            </a:r>
            <a:endParaRPr lang="en-US" altLang="ja-JP" dirty="0" smtClean="0"/>
          </a:p>
        </p:txBody>
      </p:sp>
      <p:sp>
        <p:nvSpPr>
          <p:cNvPr id="4" name="正方形/長方形 3"/>
          <p:cNvSpPr/>
          <p:nvPr/>
        </p:nvSpPr>
        <p:spPr>
          <a:xfrm>
            <a:off x="838517" y="1682739"/>
            <a:ext cx="7848283" cy="444183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err="1">
                <a:solidFill>
                  <a:srgbClr val="2C973E"/>
                </a:solidFill>
                <a:latin typeface="EYInterstate Light" panose="02000506000000020004" pitchFamily="2" charset="0"/>
                <a:ea typeface="ＭＳ Ｐゴシック" panose="020B0600070205080204" pitchFamily="50" charset="-128"/>
              </a:rPr>
              <a:t>house1</a:t>
            </a:r>
            <a:r>
              <a:rPr kumimoji="1" lang="en-US" altLang="ja-JP" sz="1200" dirty="0">
                <a:solidFill>
                  <a:srgbClr val="2C973E"/>
                </a:solidFill>
                <a:latin typeface="EYInterstate Light" panose="02000506000000020004" pitchFamily="2" charset="0"/>
                <a:ea typeface="ＭＳ Ｐゴシック" panose="020B0600070205080204" pitchFamily="50" charset="-128"/>
              </a:rPr>
              <a:t> &lt;- lm(</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ValuePerSqFt</a:t>
            </a:r>
            <a:r>
              <a:rPr kumimoji="1" lang="en-US" altLang="ja-JP" sz="1200" dirty="0">
                <a:solidFill>
                  <a:srgbClr val="2C973E"/>
                </a:solidFill>
                <a:latin typeface="EYInterstate Light" panose="02000506000000020004" pitchFamily="2" charset="0"/>
                <a:ea typeface="ＭＳ Ｐゴシック" panose="020B0600070205080204" pitchFamily="50" charset="-128"/>
              </a:rPr>
              <a:t> ~ Units + </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SqFt</a:t>
            </a:r>
            <a:r>
              <a:rPr kumimoji="1" lang="en-US" altLang="ja-JP" sz="1200" dirty="0">
                <a:solidFill>
                  <a:srgbClr val="2C973E"/>
                </a:solidFill>
                <a:latin typeface="EYInterstate Light" panose="02000506000000020004" pitchFamily="2" charset="0"/>
                <a:ea typeface="ＭＳ Ｐゴシック" panose="020B0600070205080204" pitchFamily="50" charset="-128"/>
              </a:rPr>
              <a:t> + </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Boro</a:t>
            </a:r>
            <a:r>
              <a:rPr kumimoji="1" lang="en-US" altLang="ja-JP" sz="1200" dirty="0">
                <a:solidFill>
                  <a:srgbClr val="2C973E"/>
                </a:solidFill>
                <a:latin typeface="EYInterstate Light" panose="02000506000000020004" pitchFamily="2" charset="0"/>
                <a:ea typeface="ＭＳ Ｐゴシック" panose="020B0600070205080204" pitchFamily="50" charset="-128"/>
              </a:rPr>
              <a:t>, data = housing)</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summary(</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house1</a:t>
            </a:r>
            <a:r>
              <a:rPr kumimoji="1" lang="en-US" altLang="ja-JP" sz="1200" dirty="0">
                <a:solidFill>
                  <a:srgbClr val="2C973E"/>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Call:lm</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(formula </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housing)</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Min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1Q</a:t>
            </a:r>
            <a:r>
              <a:rPr kumimoji="1" lang="en-US" altLang="ja-JP" sz="1200" dirty="0">
                <a:solidFill>
                  <a:schemeClr val="bg1"/>
                </a:solidFill>
                <a:latin typeface="EYInterstate Light" panose="02000506000000020004" pitchFamily="2" charset="0"/>
                <a:ea typeface="ＭＳ Ｐゴシック" panose="020B0600070205080204" pitchFamily="50" charset="-128"/>
              </a:rPr>
              <a:t>   Median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3Q</a:t>
            </a:r>
            <a:r>
              <a:rPr kumimoji="1" lang="en-US" altLang="ja-JP" sz="1200" dirty="0">
                <a:solidFill>
                  <a:schemeClr val="bg1"/>
                </a:solidFill>
                <a:latin typeface="EYInterstate Light" panose="02000506000000020004" pitchFamily="2" charset="0"/>
                <a:ea typeface="ＭＳ Ｐゴシック" panose="020B0600070205080204" pitchFamily="50" charset="-128"/>
              </a:rPr>
              <a:t>      Max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-168.458  -22.680    1.493   26.290  261.761 </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Coefficients: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Estimate </a:t>
            </a:r>
            <a:r>
              <a:rPr kumimoji="1" lang="en-US" altLang="ja-JP" sz="1200" dirty="0">
                <a:solidFill>
                  <a:schemeClr val="bg1"/>
                </a:solidFill>
                <a:latin typeface="EYInterstate Light" panose="02000506000000020004" pitchFamily="2" charset="0"/>
                <a:ea typeface="ＭＳ Ｐゴシック" panose="020B0600070205080204" pitchFamily="50" charset="-128"/>
              </a:rPr>
              <a:t>Std. Error t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4.430e+01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5.342e+00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8.293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1.532e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2.421e</a:t>
            </a:r>
            <a:r>
              <a:rPr kumimoji="1" lang="en-US" altLang="ja-JP" sz="1200" dirty="0">
                <a:solidFill>
                  <a:schemeClr val="bg1"/>
                </a:solidFill>
                <a:latin typeface="EYInterstate Light" panose="02000506000000020004" pitchFamily="2" charset="0"/>
                <a:ea typeface="ＭＳ Ｐゴシック" panose="020B0600070205080204" pitchFamily="50" charset="-128"/>
              </a:rPr>
              <a:t>-02  -6.330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2.88e</a:t>
            </a:r>
            <a:r>
              <a:rPr kumimoji="1" lang="en-US" altLang="ja-JP" sz="1200" dirty="0">
                <a:solidFill>
                  <a:schemeClr val="bg1"/>
                </a:solidFill>
                <a:latin typeface="EYInterstate Light" panose="02000506000000020004" pitchFamily="2" charset="0"/>
                <a:ea typeface="ＭＳ Ｐゴシック" panose="020B0600070205080204" pitchFamily="50" charset="-128"/>
              </a:rPr>
              <a:t>-10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2.070e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2.129e</a:t>
            </a:r>
            <a:r>
              <a:rPr kumimoji="1" lang="en-US" altLang="ja-JP" sz="1200" dirty="0">
                <a:solidFill>
                  <a:schemeClr val="bg1"/>
                </a:solidFill>
                <a:latin typeface="EYInterstate Light" panose="02000506000000020004" pitchFamily="2" charset="0"/>
                <a:ea typeface="ＭＳ Ｐゴシック" panose="020B0600070205080204" pitchFamily="50" charset="-128"/>
              </a:rPr>
              <a:t>-05   9.723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3.258e+01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5.561e+00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5.858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5.28e</a:t>
            </a:r>
            <a:r>
              <a:rPr kumimoji="1" lang="en-US" altLang="ja-JP" sz="1200" dirty="0">
                <a:solidFill>
                  <a:schemeClr val="bg1"/>
                </a:solidFill>
                <a:latin typeface="EYInterstate Light" panose="02000506000000020004" pitchFamily="2" charset="0"/>
                <a:ea typeface="ＭＳ Ｐゴシック" panose="020B0600070205080204" pitchFamily="50" charset="-128"/>
              </a:rPr>
              <a:t>-09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1.274e+02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5.459e+00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23.343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3.011e+01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5.711e+00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5.272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1.46e</a:t>
            </a:r>
            <a:r>
              <a:rPr kumimoji="1" lang="en-US" altLang="ja-JP" sz="1200" dirty="0">
                <a:solidFill>
                  <a:schemeClr val="bg1"/>
                </a:solidFill>
                <a:latin typeface="EYInterstate Light" panose="02000506000000020004" pitchFamily="2" charset="0"/>
                <a:ea typeface="ＭＳ Ｐゴシック" panose="020B0600070205080204" pitchFamily="50" charset="-128"/>
              </a:rPr>
              <a:t>-07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7.114e+00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1.001e+01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-0.711    0.477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 standard error: 43.2 on 2613 degrees of freedom</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Multiple R-squared:  0.6034,	Adjusted R-squared:  0.6025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F-statistic: 662.6 on 6 and 2613 DF,  p-value: &lt;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-16</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require(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coefplot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coefplot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house1</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492872" y="2887383"/>
            <a:ext cx="3098392" cy="2123986"/>
          </a:xfrm>
          <a:prstGeom prst="rect">
            <a:avLst/>
          </a:prstGeom>
        </p:spPr>
      </p:pic>
    </p:spTree>
    <p:extLst>
      <p:ext uri="{BB962C8B-B14F-4D97-AF65-F5344CB8AC3E}">
        <p14:creationId xmlns:p14="http://schemas.microsoft.com/office/powerpoint/2010/main" val="25002651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.1</a:t>
            </a:r>
            <a:r>
              <a:rPr kumimoji="1" lang="ja-JP" altLang="en-US" dirty="0" smtClean="0"/>
              <a:t>　モデル評価</a:t>
            </a:r>
            <a:r>
              <a:rPr kumimoji="1" lang="en-US" altLang="ja-JP" dirty="0" smtClean="0"/>
              <a:t/>
            </a:r>
            <a:br>
              <a:rPr kumimoji="1" lang="en-US" altLang="ja-JP" dirty="0" smtClean="0"/>
            </a:br>
            <a:r>
              <a:rPr lang="ja-JP" altLang="en-US" sz="2000" dirty="0"/>
              <a:t>残差</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残差を用いたモデル評価</a:t>
            </a:r>
            <a:endParaRPr lang="en-US" altLang="ja-JP" dirty="0" smtClean="0"/>
          </a:p>
          <a:p>
            <a:pPr lvl="1"/>
            <a:r>
              <a:rPr lang="ja-JP" altLang="en-US" dirty="0" smtClean="0"/>
              <a:t>線形回帰では、</a:t>
            </a:r>
            <a:r>
              <a:rPr lang="ja-JP" altLang="en-US" b="1" u="sng" dirty="0" smtClean="0"/>
              <a:t>➊ 残差に対する適合値</a:t>
            </a:r>
            <a:r>
              <a:rPr lang="ja-JP" altLang="en-US" dirty="0" smtClean="0"/>
              <a:t>、➋ </a:t>
            </a:r>
            <a:r>
              <a:rPr lang="en-US" altLang="ja-JP" dirty="0" smtClean="0"/>
              <a:t>Q-Q</a:t>
            </a:r>
            <a:r>
              <a:rPr lang="ja-JP" altLang="en-US" dirty="0" smtClean="0"/>
              <a:t>プロット、➌残差のヒストグラムの残差プロットがある</a:t>
            </a:r>
            <a:endParaRPr lang="en-US" altLang="ja-JP" dirty="0" smtClean="0"/>
          </a:p>
          <a:p>
            <a:pPr marL="356616" lvl="1" indent="0">
              <a:buNone/>
            </a:pPr>
            <a:endParaRPr lang="en-US" altLang="ja-JP" dirty="0" smtClean="0"/>
          </a:p>
        </p:txBody>
      </p:sp>
      <p:sp>
        <p:nvSpPr>
          <p:cNvPr id="4" name="正方形/長方形 3"/>
          <p:cNvSpPr/>
          <p:nvPr/>
        </p:nvSpPr>
        <p:spPr>
          <a:xfrm>
            <a:off x="838517" y="1993255"/>
            <a:ext cx="7848283" cy="41313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➊　残差に対する適合値は、</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ggplot2</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で可視化が可能</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residual plot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check enforced linear model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head(fortify(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h1</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(x=.fitted, 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resid</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geom_hline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yintercept</a:t>
            </a:r>
            <a:r>
              <a:rPr kumimoji="1" lang="en-US" altLang="ja-JP" sz="1200" dirty="0">
                <a:solidFill>
                  <a:schemeClr val="bg1"/>
                </a:solidFill>
                <a:latin typeface="EYInterstate Light" panose="02000506000000020004" pitchFamily="2" charset="0"/>
                <a:ea typeface="ＭＳ Ｐゴシック" panose="020B0600070205080204" pitchFamily="50" charset="-128"/>
              </a:rPr>
              <a:t> =0)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geom_smooth</a:t>
            </a:r>
            <a:r>
              <a:rPr kumimoji="1" lang="en-US" altLang="ja-JP" sz="1200" dirty="0">
                <a:solidFill>
                  <a:schemeClr val="bg1"/>
                </a:solidFill>
                <a:latin typeface="EYInterstate Light" panose="02000506000000020004" pitchFamily="2" charset="0"/>
                <a:ea typeface="ＭＳ Ｐゴシック" panose="020B0600070205080204" pitchFamily="50" charset="-128"/>
              </a:rPr>
              <a:t>(se = FALSE)+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labs(x="Fitted Value", y="Residuals")</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h1</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残差とモデル適応値のグラフは、残差が思ったよりも分散していないが、</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変数によって構成されたデータの構造に起因している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h1</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(color=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6079204" y="2016115"/>
            <a:ext cx="2596166" cy="1951176"/>
          </a:xfrm>
          <a:prstGeom prst="rect">
            <a:avLst/>
          </a:prstGeom>
        </p:spPr>
      </p:pic>
      <p:pic>
        <p:nvPicPr>
          <p:cNvPr id="6" name="図 5"/>
          <p:cNvPicPr>
            <a:picLocks noChangeAspect="1"/>
          </p:cNvPicPr>
          <p:nvPr/>
        </p:nvPicPr>
        <p:blipFill>
          <a:blip r:embed="rId3"/>
          <a:stretch>
            <a:fillRect/>
          </a:stretch>
        </p:blipFill>
        <p:spPr>
          <a:xfrm>
            <a:off x="5625179" y="4303963"/>
            <a:ext cx="3064796" cy="1779178"/>
          </a:xfrm>
          <a:prstGeom prst="rect">
            <a:avLst/>
          </a:prstGeom>
        </p:spPr>
      </p:pic>
    </p:spTree>
    <p:extLst>
      <p:ext uri="{BB962C8B-B14F-4D97-AF65-F5344CB8AC3E}">
        <p14:creationId xmlns:p14="http://schemas.microsoft.com/office/powerpoint/2010/main" val="2278908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正規分布（ガウス分布）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lang="en-US" altLang="ja-JP" i="1" smtClean="0">
                            <a:latin typeface="Cambria Math" panose="02040503050406030204" pitchFamily="18" charset="0"/>
                            <a:ea typeface="Cambria Math" panose="02040503050406030204" pitchFamily="18" charset="0"/>
                          </a:rPr>
                          <m:t>𝜇</m:t>
                        </m:r>
                        <m:r>
                          <a:rPr lang="en-US" altLang="ja-JP" b="0" i="1" smtClean="0">
                            <a:latin typeface="Cambria Math" panose="02040503050406030204" pitchFamily="18" charset="0"/>
                          </a:rPr>
                          <m:t>, </m:t>
                        </m:r>
                        <m:r>
                          <a:rPr lang="en-US" altLang="ja-JP"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rPr>
                          <m:t> </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ad>
                          <m:radPr>
                            <m:degHide m:val="on"/>
                            <m:ctrlPr>
                              <a:rPr lang="en-US" altLang="ja-JP" b="0" i="1" smtClean="0">
                                <a:latin typeface="Cambria Math" panose="02040503050406030204" pitchFamily="18" charset="0"/>
                                <a:ea typeface="Cambria Math" panose="02040503050406030204" pitchFamily="18" charset="0"/>
                              </a:rPr>
                            </m:ctrlPr>
                          </m:radPr>
                          <m:deg/>
                          <m:e>
                            <m:r>
                              <a:rPr lang="en-US" altLang="ja-JP" b="0" i="1" smtClean="0">
                                <a:latin typeface="Cambria Math" panose="02040503050406030204" pitchFamily="18" charset="0"/>
                                <a:ea typeface="Cambria Math" panose="02040503050406030204" pitchFamily="18" charset="0"/>
                              </a:rPr>
                              <m:t>2</m:t>
                            </m:r>
                            <m:r>
                              <m:rPr>
                                <m:sty m:val="p"/>
                              </m:rPr>
                              <a:rPr lang="en-US" altLang="ja-JP" i="1">
                                <a:latin typeface="Cambria Math" panose="02040503050406030204" pitchFamily="18" charset="0"/>
                                <a:ea typeface="Cambria Math" panose="02040503050406030204" pitchFamily="18" charset="0"/>
                              </a:rPr>
                              <m:t>π</m:t>
                            </m:r>
                          </m:e>
                        </m:rad>
                        <m:r>
                          <a:rPr lang="ja-JP" altLang="en-US" b="0" i="1" smtClean="0">
                            <a:latin typeface="Cambria Math" panose="02040503050406030204" pitchFamily="18" charset="0"/>
                            <a:ea typeface="Cambria Math" panose="02040503050406030204" pitchFamily="18" charset="0"/>
                          </a:rPr>
                          <m:t>𝜎</m:t>
                        </m:r>
                      </m:den>
                    </m:f>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ja-JP" altLang="en-US" i="1">
                                    <a:latin typeface="Cambria Math" panose="02040503050406030204" pitchFamily="18" charset="0"/>
                                  </a:rPr>
                                  <m:t>𝜇</m:t>
                                </m:r>
                                <m:r>
                                  <a:rPr lang="en-US" altLang="ja-JP" i="1">
                                    <a:latin typeface="Cambria Math" panose="02040503050406030204" pitchFamily="18" charset="0"/>
                                  </a:rPr>
                                  <m:t>)</m:t>
                                </m:r>
                              </m:e>
                              <m:sup>
                                <m:r>
                                  <a:rPr lang="en-US" altLang="ja-JP" b="0" i="1" smtClean="0">
                                    <a:latin typeface="Cambria Math" panose="02040503050406030204" pitchFamily="18" charset="0"/>
                                  </a:rPr>
                                  <m:t>2</m:t>
                                </m:r>
                              </m:sup>
                            </m:sSup>
                          </m:num>
                          <m:den>
                            <m:r>
                              <a:rPr lang="en-US" altLang="ja-JP" b="0" i="1" smtClean="0">
                                <a:latin typeface="Cambria Math" panose="02040503050406030204" pitchFamily="18" charset="0"/>
                              </a:rPr>
                              <m:t>2</m:t>
                            </m:r>
                            <m:sSup>
                              <m:sSupPr>
                                <m:ctrlPr>
                                  <a:rPr lang="en-US" altLang="ja-JP" b="0" i="1" smtClean="0">
                                    <a:latin typeface="Cambria Math" panose="02040503050406030204" pitchFamily="18" charset="0"/>
                                  </a:rPr>
                                </m:ctrlPr>
                              </m:sSupPr>
                              <m:e>
                                <m:r>
                                  <a:rPr lang="ja-JP" altLang="en-US" b="0" i="1" smtClean="0">
                                    <a:latin typeface="Cambria Math" panose="02040503050406030204" pitchFamily="18" charset="0"/>
                                  </a:rPr>
                                  <m:t>𝜎</m:t>
                                </m:r>
                              </m:e>
                              <m:sup>
                                <m:r>
                                  <a:rPr lang="en-US" altLang="ja-JP" b="0" i="1" smtClean="0">
                                    <a:latin typeface="Cambria Math" panose="02040503050406030204" pitchFamily="18" charset="0"/>
                                  </a:rPr>
                                  <m:t>2</m:t>
                                </m:r>
                              </m:sup>
                            </m:sSup>
                          </m:den>
                        </m:f>
                      </m:sup>
                    </m:sSup>
                    <m:r>
                      <a:rPr lang="en-US" altLang="ja-JP" b="0" i="1" smtClean="0">
                        <a:latin typeface="Cambria Math" panose="02040503050406030204" pitchFamily="18" charset="0"/>
                      </a:rPr>
                      <m:t> </m:t>
                    </m:r>
                  </m:oMath>
                </a14:m>
                <a:endParaRPr kumimoji="1" lang="en-US" altLang="ja-JP" dirty="0" smtClean="0"/>
              </a:p>
              <a:p>
                <a:pPr lvl="1"/>
                <a:r>
                  <a:rPr lang="el-GR" altLang="ja-JP" dirty="0" smtClean="0"/>
                  <a:t>Μ</a:t>
                </a:r>
                <a:r>
                  <a:rPr lang="ja-JP" altLang="en-US" dirty="0" smtClean="0"/>
                  <a:t>は平均、</a:t>
                </a:r>
                <a:r>
                  <a:rPr lang="en-US" altLang="ja-JP" dirty="0" smtClean="0"/>
                  <a:t>σ</a:t>
                </a:r>
                <a:r>
                  <a:rPr lang="ja-JP" altLang="en-US" dirty="0" smtClean="0"/>
                  <a:t>は標準偏差を表しており、ベルカーブ</a:t>
                </a:r>
                <a:r>
                  <a:rPr lang="en-US" altLang="ja-JP" dirty="0" smtClean="0"/>
                  <a:t>(</a:t>
                </a:r>
                <a:r>
                  <a:rPr lang="ja-JP" altLang="en-US" dirty="0" smtClean="0"/>
                  <a:t>釣鐘型曲線）</a:t>
                </a:r>
                <a:endParaRPr lang="en-US" altLang="ja-JP" dirty="0" smtClean="0"/>
              </a:p>
              <a:p>
                <a:pPr lvl="1"/>
                <a:r>
                  <a:rPr kumimoji="1" lang="ja-JP" altLang="en-US" dirty="0" smtClean="0"/>
                  <a:t>ランダムに正規分布から数字を生成した場合、</a:t>
                </a:r>
                <a:r>
                  <a:rPr kumimoji="1" lang="en-US" altLang="ja-JP" dirty="0" err="1" smtClean="0"/>
                  <a:t>rnorm</a:t>
                </a:r>
                <a:r>
                  <a:rPr kumimoji="1" lang="ja-JP" altLang="en-US" dirty="0" smtClean="0"/>
                  <a:t>関数を使用</a:t>
                </a:r>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r>
                  <a:rPr lang="ja-JP" altLang="en-US" dirty="0" smtClean="0"/>
                  <a:t>正規分布の確率密度（特定の値の確率）を計算する場合、</a:t>
                </a:r>
                <a:r>
                  <a:rPr lang="en-US" altLang="ja-JP" dirty="0" err="1" smtClean="0"/>
                  <a:t>dnorm</a:t>
                </a:r>
                <a:r>
                  <a:rPr lang="ja-JP" altLang="en-US" dirty="0" smtClean="0"/>
                  <a:t>関数を使用</a:t>
                </a:r>
                <a:endParaRPr lang="en-US" altLang="ja-JP" dirty="0" smtClean="0"/>
              </a:p>
              <a:p>
                <a:pPr lvl="2"/>
                <a:r>
                  <a:rPr lang="en-US" altLang="ja-JP" dirty="0" err="1" smtClean="0"/>
                  <a:t>dnorm</a:t>
                </a:r>
                <a:r>
                  <a:rPr lang="ja-JP" altLang="en-US" dirty="0" smtClean="0"/>
                  <a:t>関数は指定された数値が生起する確率</a:t>
                </a:r>
                <a:endParaRPr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a:stretch>
              </a:blipFill>
            </p:spPr>
            <p:txBody>
              <a:bodyPr/>
              <a:lstStyle/>
              <a:p>
                <a:r>
                  <a:rPr lang="ja-JP" altLang="en-US">
                    <a:noFill/>
                  </a:rPr>
                  <a:t> </a:t>
                </a:r>
              </a:p>
            </p:txBody>
          </p:sp>
        </mc:Fallback>
      </mc:AlternateContent>
      <p:sp>
        <p:nvSpPr>
          <p:cNvPr id="4" name="正方形/長方形 3"/>
          <p:cNvSpPr/>
          <p:nvPr/>
        </p:nvSpPr>
        <p:spPr>
          <a:xfrm>
            <a:off x="832481" y="2478229"/>
            <a:ext cx="7859712" cy="97806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70C0"/>
                </a:solidFill>
                <a:latin typeface="EYInterstate Light" panose="02000506000000020004" pitchFamily="2" charset="0"/>
                <a:ea typeface="ＭＳ Ｐゴシック" panose="020B0600070205080204" pitchFamily="50" charset="-128"/>
              </a:rPr>
              <a:t>&gt; rnorm(n=10)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[1] -0.1074365  0.1503632 -0.3941198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[4] -1.5784947  0.7068465  0.9905588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[7] -0.2669391  1.6010505  0.5369311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[10] -0.5883099</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5" name="正方形/長方形 4"/>
          <p:cNvSpPr/>
          <p:nvPr/>
        </p:nvSpPr>
        <p:spPr>
          <a:xfrm>
            <a:off x="830263" y="4279205"/>
            <a:ext cx="7859712" cy="184864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randNorm10</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(10)</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randNorm10</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 -0.7054968 -0.9768437 -1.2239968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[4] -0.2455213  1.9239081 -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1.4632757…</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randNorm10</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 0.31105006 0.24757287 0.18861966</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[4] 0.38709742 0.06268396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0.13676019…</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(c(-1,0,1))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0.2419707 0.3989423 0.2419707</a:t>
            </a:r>
          </a:p>
        </p:txBody>
      </p:sp>
    </p:spTree>
    <p:extLst>
      <p:ext uri="{BB962C8B-B14F-4D97-AF65-F5344CB8AC3E}">
        <p14:creationId xmlns:p14="http://schemas.microsoft.com/office/powerpoint/2010/main" val="41369855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.1</a:t>
            </a:r>
            <a:r>
              <a:rPr kumimoji="1" lang="ja-JP" altLang="en-US" dirty="0" smtClean="0"/>
              <a:t>　モデル評価</a:t>
            </a:r>
            <a:r>
              <a:rPr kumimoji="1" lang="en-US" altLang="ja-JP" dirty="0" smtClean="0"/>
              <a:t/>
            </a:r>
            <a:br>
              <a:rPr kumimoji="1" lang="en-US" altLang="ja-JP" dirty="0" smtClean="0"/>
            </a:br>
            <a:r>
              <a:rPr lang="ja-JP" altLang="en-US" sz="2000" dirty="0"/>
              <a:t>残差</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残差を用いたモデル評価</a:t>
            </a:r>
            <a:endParaRPr lang="en-US" altLang="ja-JP" dirty="0" smtClean="0"/>
          </a:p>
          <a:p>
            <a:pPr lvl="1"/>
            <a:r>
              <a:rPr lang="ja-JP" altLang="en-US" dirty="0" smtClean="0"/>
              <a:t>線形回帰では、</a:t>
            </a:r>
            <a:r>
              <a:rPr lang="ja-JP" altLang="en-US" b="1" u="sng" dirty="0" smtClean="0"/>
              <a:t>➊ 残差に対する適合値</a:t>
            </a:r>
            <a:r>
              <a:rPr lang="ja-JP" altLang="en-US" dirty="0" smtClean="0"/>
              <a:t>、➋ </a:t>
            </a:r>
            <a:r>
              <a:rPr lang="en-US" altLang="ja-JP" dirty="0" smtClean="0"/>
              <a:t>Q-Q</a:t>
            </a:r>
            <a:r>
              <a:rPr lang="ja-JP" altLang="en-US" dirty="0" smtClean="0"/>
              <a:t>プロット、➌残差のヒストグラムの残差プロットがある</a:t>
            </a:r>
            <a:endParaRPr lang="en-US" altLang="ja-JP" dirty="0" smtClean="0"/>
          </a:p>
          <a:p>
            <a:pPr marL="356616" lvl="1" indent="0">
              <a:buNone/>
            </a:pPr>
            <a:endParaRPr lang="en-US" altLang="ja-JP" dirty="0" smtClean="0"/>
          </a:p>
        </p:txBody>
      </p:sp>
      <p:sp>
        <p:nvSpPr>
          <p:cNvPr id="4" name="正方形/長方形 3"/>
          <p:cNvSpPr/>
          <p:nvPr/>
        </p:nvSpPr>
        <p:spPr>
          <a:xfrm>
            <a:off x="838517" y="1993255"/>
            <a:ext cx="7848283" cy="41313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基本機能で可視化も可能</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#Visualization </a:t>
            </a:r>
            <a:r>
              <a:rPr kumimoji="1" lang="en-US" altLang="ja-JP" sz="1200" dirty="0">
                <a:solidFill>
                  <a:srgbClr val="2C973E"/>
                </a:solidFill>
                <a:latin typeface="EYInterstate Light" panose="02000506000000020004" pitchFamily="2" charset="0"/>
                <a:ea typeface="ＭＳ Ｐゴシック" panose="020B0600070205080204" pitchFamily="50" charset="-128"/>
              </a:rPr>
              <a:t>by basic function</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plot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 which=1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基本プロットで</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Boro</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変数で色分け</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color change by </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Boro</a:t>
            </a:r>
            <a:r>
              <a:rPr kumimoji="1" lang="en-US" altLang="ja-JP" sz="1200" dirty="0">
                <a:solidFill>
                  <a:srgbClr val="2C973E"/>
                </a:solidFill>
                <a:latin typeface="EYInterstate Light" panose="02000506000000020004" pitchFamily="2" charset="0"/>
                <a:ea typeface="ＭＳ Ｐゴシック" panose="020B0600070205080204" pitchFamily="50" charset="-128"/>
              </a:rPr>
              <a:t> function</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plot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 which=1, col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as.numeric</a:t>
            </a:r>
            <a:r>
              <a:rPr kumimoji="1" lang="en-US" altLang="ja-JP" sz="1200" dirty="0">
                <a:solidFill>
                  <a:schemeClr val="bg1"/>
                </a:solidFill>
                <a:latin typeface="EYInterstate Light" panose="02000506000000020004" pitchFamily="2" charset="0"/>
                <a:ea typeface="ＭＳ Ｐゴシック" panose="020B0600070205080204" pitchFamily="50" charset="-128"/>
              </a:rPr>
              <a:t>(factor(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house1$model$Boro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#label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legend("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topright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legend=levels(factor(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house1$model$Boro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pch</a:t>
            </a:r>
            <a:r>
              <a:rPr kumimoji="1" lang="en-US" altLang="ja-JP" sz="1200" dirty="0">
                <a:solidFill>
                  <a:schemeClr val="bg1"/>
                </a:solidFill>
                <a:latin typeface="EYInterstate Light" panose="02000506000000020004" pitchFamily="2" charset="0"/>
                <a:ea typeface="ＭＳ Ｐゴシック" panose="020B0600070205080204" pitchFamily="50" charset="-128"/>
              </a:rPr>
              <a:t>=1,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col=</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as.numeric</a:t>
            </a:r>
            <a:r>
              <a:rPr kumimoji="1" lang="en-US" altLang="ja-JP" sz="1200" dirty="0">
                <a:solidFill>
                  <a:schemeClr val="bg1"/>
                </a:solidFill>
                <a:latin typeface="EYInterstate Light" panose="02000506000000020004" pitchFamily="2" charset="0"/>
                <a:ea typeface="ＭＳ Ｐゴシック" panose="020B0600070205080204" pitchFamily="50" charset="-128"/>
              </a:rPr>
              <a:t>(factor(levels(factor(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house1$model$Boro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text.col</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as.numeric</a:t>
            </a:r>
            <a:r>
              <a:rPr kumimoji="1" lang="en-US" altLang="ja-JP" sz="1200" dirty="0">
                <a:solidFill>
                  <a:schemeClr val="bg1"/>
                </a:solidFill>
                <a:latin typeface="EYInterstate Light" panose="02000506000000020004" pitchFamily="2" charset="0"/>
                <a:ea typeface="ＭＳ Ｐゴシック" panose="020B0600070205080204" pitchFamily="50" charset="-128"/>
              </a:rPr>
              <a:t>(factor(levels(factor(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house1$model$Boro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)))),title="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9" name="図 8"/>
          <p:cNvPicPr>
            <a:picLocks noChangeAspect="1"/>
          </p:cNvPicPr>
          <p:nvPr/>
        </p:nvPicPr>
        <p:blipFill>
          <a:blip r:embed="rId2"/>
          <a:stretch>
            <a:fillRect/>
          </a:stretch>
        </p:blipFill>
        <p:spPr>
          <a:xfrm>
            <a:off x="6093033" y="3960977"/>
            <a:ext cx="2546570" cy="2135147"/>
          </a:xfrm>
          <a:prstGeom prst="rect">
            <a:avLst/>
          </a:prstGeom>
        </p:spPr>
      </p:pic>
      <p:pic>
        <p:nvPicPr>
          <p:cNvPr id="10" name="図 9"/>
          <p:cNvPicPr>
            <a:picLocks noChangeAspect="1"/>
          </p:cNvPicPr>
          <p:nvPr/>
        </p:nvPicPr>
        <p:blipFill>
          <a:blip r:embed="rId3"/>
          <a:stretch>
            <a:fillRect/>
          </a:stretch>
        </p:blipFill>
        <p:spPr>
          <a:xfrm>
            <a:off x="6093033" y="2013944"/>
            <a:ext cx="2546570" cy="2135146"/>
          </a:xfrm>
          <a:prstGeom prst="rect">
            <a:avLst/>
          </a:prstGeom>
        </p:spPr>
      </p:pic>
    </p:spTree>
    <p:extLst>
      <p:ext uri="{BB962C8B-B14F-4D97-AF65-F5344CB8AC3E}">
        <p14:creationId xmlns:p14="http://schemas.microsoft.com/office/powerpoint/2010/main" val="30157595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.1</a:t>
            </a:r>
            <a:r>
              <a:rPr kumimoji="1" lang="ja-JP" altLang="en-US" dirty="0" smtClean="0"/>
              <a:t>　モデル評価</a:t>
            </a:r>
            <a:r>
              <a:rPr kumimoji="1" lang="en-US" altLang="ja-JP" dirty="0" smtClean="0"/>
              <a:t/>
            </a:r>
            <a:br>
              <a:rPr kumimoji="1" lang="en-US" altLang="ja-JP" dirty="0" smtClean="0"/>
            </a:br>
            <a:r>
              <a:rPr lang="ja-JP" altLang="en-US" sz="2000" dirty="0"/>
              <a:t>残差</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残差を用いたモデル評価</a:t>
            </a:r>
            <a:endParaRPr lang="en-US" altLang="ja-JP" dirty="0" smtClean="0"/>
          </a:p>
          <a:p>
            <a:pPr lvl="1"/>
            <a:r>
              <a:rPr lang="ja-JP" altLang="en-US" dirty="0" smtClean="0"/>
              <a:t>線形回帰では、➊ 残差に対する適合値、</a:t>
            </a:r>
            <a:r>
              <a:rPr lang="ja-JP" altLang="en-US" b="1" u="sng" dirty="0" smtClean="0"/>
              <a:t>➋ </a:t>
            </a:r>
            <a:r>
              <a:rPr lang="en-US" altLang="ja-JP" b="1" u="sng" dirty="0" smtClean="0"/>
              <a:t>Q-Q</a:t>
            </a:r>
            <a:r>
              <a:rPr lang="ja-JP" altLang="en-US" b="1" u="sng" dirty="0" smtClean="0"/>
              <a:t>プロット</a:t>
            </a:r>
            <a:r>
              <a:rPr lang="ja-JP" altLang="en-US" dirty="0" smtClean="0"/>
              <a:t>、➌残差のヒストグラムの残差プロットがある</a:t>
            </a:r>
            <a:endParaRPr lang="en-US" altLang="ja-JP" dirty="0" smtClean="0"/>
          </a:p>
          <a:p>
            <a:pPr marL="356616" lvl="1" indent="0">
              <a:buNone/>
            </a:pPr>
            <a:endParaRPr lang="en-US" altLang="ja-JP" dirty="0" smtClean="0"/>
          </a:p>
        </p:txBody>
      </p:sp>
      <p:sp>
        <p:nvSpPr>
          <p:cNvPr id="4" name="正方形/長方形 3"/>
          <p:cNvSpPr/>
          <p:nvPr/>
        </p:nvSpPr>
        <p:spPr>
          <a:xfrm>
            <a:off x="838517" y="1993255"/>
            <a:ext cx="7848283" cy="41313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➋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Q-Q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プロット図：良いモデルに適合できた場合、標準化された残差は、</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正規分布の理論上の直線に対して綺麗に乗るはず</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基本グラフ</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plot(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 which = 2)</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(B)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によるグラフ</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(sample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stdresid</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stat_qq</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geom_abline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➌ もう一つの診断方法は、残差のヒストグラム</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下記のヒストグラムに基づけば、正規分布ではないため、作成したモデルは</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完全に完成していない</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6183629" y="2071679"/>
            <a:ext cx="2426335" cy="2034337"/>
          </a:xfrm>
          <a:prstGeom prst="rect">
            <a:avLst/>
          </a:prstGeom>
        </p:spPr>
      </p:pic>
      <p:pic>
        <p:nvPicPr>
          <p:cNvPr id="6" name="図 5"/>
          <p:cNvPicPr>
            <a:picLocks noChangeAspect="1"/>
          </p:cNvPicPr>
          <p:nvPr/>
        </p:nvPicPr>
        <p:blipFill>
          <a:blip r:embed="rId3"/>
          <a:stretch>
            <a:fillRect/>
          </a:stretch>
        </p:blipFill>
        <p:spPr>
          <a:xfrm>
            <a:off x="6183629" y="4138792"/>
            <a:ext cx="2426335" cy="2034336"/>
          </a:xfrm>
          <a:prstGeom prst="rect">
            <a:avLst/>
          </a:prstGeom>
        </p:spPr>
      </p:pic>
      <p:pic>
        <p:nvPicPr>
          <p:cNvPr id="7" name="図 6"/>
          <p:cNvPicPr>
            <a:picLocks noChangeAspect="1"/>
          </p:cNvPicPr>
          <p:nvPr/>
        </p:nvPicPr>
        <p:blipFill>
          <a:blip r:embed="rId4"/>
          <a:stretch>
            <a:fillRect/>
          </a:stretch>
        </p:blipFill>
        <p:spPr>
          <a:xfrm>
            <a:off x="1198880" y="4493364"/>
            <a:ext cx="1863736" cy="1562631"/>
          </a:xfrm>
          <a:prstGeom prst="rect">
            <a:avLst/>
          </a:prstGeom>
        </p:spPr>
      </p:pic>
    </p:spTree>
    <p:extLst>
      <p:ext uri="{BB962C8B-B14F-4D97-AF65-F5344CB8AC3E}">
        <p14:creationId xmlns:p14="http://schemas.microsoft.com/office/powerpoint/2010/main" val="34453622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.2</a:t>
            </a:r>
            <a:r>
              <a:rPr kumimoji="1" lang="ja-JP" altLang="en-US" dirty="0" smtClean="0"/>
              <a:t>　モデル評価</a:t>
            </a:r>
            <a:r>
              <a:rPr kumimoji="1" lang="en-US" altLang="ja-JP" dirty="0" smtClean="0"/>
              <a:t/>
            </a:r>
            <a:br>
              <a:rPr kumimoji="1" lang="en-US" altLang="ja-JP" dirty="0" smtClean="0"/>
            </a:br>
            <a:r>
              <a:rPr lang="ja-JP" altLang="en-US" sz="2000" dirty="0" smtClean="0"/>
              <a:t>モデル比較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モデル比較</a:t>
            </a:r>
            <a:endParaRPr lang="en-US" altLang="ja-JP" sz="1200" dirty="0" smtClean="0"/>
          </a:p>
          <a:p>
            <a:pPr lvl="1"/>
            <a:r>
              <a:rPr lang="ja-JP" altLang="en-US" sz="1200" dirty="0" smtClean="0"/>
              <a:t>複数モデルを比較する際にモデルのあてはまりの計算手法を活用する</a:t>
            </a:r>
            <a:endParaRPr lang="en-US" altLang="ja-JP" sz="1200" dirty="0" smtClean="0"/>
          </a:p>
        </p:txBody>
      </p:sp>
      <p:sp>
        <p:nvSpPr>
          <p:cNvPr id="4" name="正方形/長方形 3"/>
          <p:cNvSpPr/>
          <p:nvPr/>
        </p:nvSpPr>
        <p:spPr>
          <a:xfrm>
            <a:off x="838517" y="2016115"/>
            <a:ext cx="7848283" cy="41313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18.2 Model comparison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&lt;-lm(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housing)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&lt;-lm(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 = housing)</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&lt;-lm(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*Class, data = housing)</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a:solidFill>
                  <a:schemeClr val="bg1"/>
                </a:solidFill>
                <a:latin typeface="EYInterstate Light" panose="02000506000000020004" pitchFamily="2" charset="0"/>
                <a:ea typeface="ＭＳ Ｐゴシック" panose="020B0600070205080204" pitchFamily="50" charset="-128"/>
              </a:rPr>
              <a:t>&lt;-lm(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 = housing</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coefplot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multiplot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関数を用いて複数のモデルを可視化</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coefficient comparison</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multiplot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pointSize</a:t>
            </a:r>
            <a:r>
              <a:rPr kumimoji="1" lang="en-US" altLang="ja-JP" sz="1200" dirty="0">
                <a:solidFill>
                  <a:schemeClr val="bg1"/>
                </a:solidFill>
                <a:latin typeface="EYInterstate Light" panose="02000506000000020004" pitchFamily="2" charset="0"/>
                <a:ea typeface="ＭＳ Ｐゴシック" panose="020B0600070205080204" pitchFamily="50" charset="-128"/>
              </a:rPr>
              <a:t> = 2)</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8" name="図 7"/>
          <p:cNvPicPr>
            <a:picLocks noChangeAspect="1"/>
          </p:cNvPicPr>
          <p:nvPr/>
        </p:nvPicPr>
        <p:blipFill>
          <a:blip r:embed="rId2"/>
          <a:stretch>
            <a:fillRect/>
          </a:stretch>
        </p:blipFill>
        <p:spPr>
          <a:xfrm>
            <a:off x="5076000" y="3064636"/>
            <a:ext cx="3488245" cy="2924684"/>
          </a:xfrm>
          <a:prstGeom prst="rect">
            <a:avLst/>
          </a:prstGeom>
        </p:spPr>
      </p:pic>
    </p:spTree>
    <p:extLst>
      <p:ext uri="{BB962C8B-B14F-4D97-AF65-F5344CB8AC3E}">
        <p14:creationId xmlns:p14="http://schemas.microsoft.com/office/powerpoint/2010/main" val="27125479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.2</a:t>
            </a:r>
            <a:r>
              <a:rPr kumimoji="1" lang="ja-JP" altLang="en-US" dirty="0" smtClean="0"/>
              <a:t>　モデル評価</a:t>
            </a:r>
            <a:r>
              <a:rPr kumimoji="1" lang="en-US" altLang="ja-JP" dirty="0" smtClean="0"/>
              <a:t/>
            </a:r>
            <a:br>
              <a:rPr kumimoji="1" lang="en-US" altLang="ja-JP" dirty="0" smtClean="0"/>
            </a:br>
            <a:r>
              <a:rPr lang="ja-JP" altLang="en-US" sz="2000" dirty="0" smtClean="0"/>
              <a:t>モデル比較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モデル比較</a:t>
            </a:r>
            <a:endParaRPr lang="en-US" altLang="ja-JP" sz="1200" dirty="0" smtClean="0"/>
          </a:p>
          <a:p>
            <a:pPr lvl="1"/>
            <a:r>
              <a:rPr lang="ja-JP" altLang="en-US" sz="1200" dirty="0" smtClean="0"/>
              <a:t>複数モデルを比較する際にモデルのあてはまりの計算手法を活用する</a:t>
            </a:r>
            <a:endParaRPr lang="en-US" altLang="ja-JP" sz="1200" dirty="0" smtClean="0"/>
          </a:p>
        </p:txBody>
      </p:sp>
      <p:sp>
        <p:nvSpPr>
          <p:cNvPr id="4" name="正方形/長方形 3"/>
          <p:cNvSpPr/>
          <p:nvPr/>
        </p:nvSpPr>
        <p:spPr>
          <a:xfrm>
            <a:off x="838517" y="2016115"/>
            <a:ext cx="7848283" cy="41313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ANOVA analysis</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なお、マルチサンプルテストに分散分析を利用することは望ましくないが、異なるモデル間で相対的なメリットを検定するためには有用（複数のモデルを</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anova</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関数に入れることで、残差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乗和（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RSS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））を含んだ結果を表示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anova</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Analysis of Variance Table</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Model 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Model 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Model 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Model 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Res.Df</a:t>
            </a:r>
            <a:r>
              <a:rPr kumimoji="1" lang="en-US" altLang="ja-JP" sz="1200" dirty="0">
                <a:solidFill>
                  <a:schemeClr val="bg1"/>
                </a:solidFill>
                <a:latin typeface="EYInterstate Light" panose="02000506000000020004" pitchFamily="2" charset="0"/>
                <a:ea typeface="ＭＳ Ｐゴシック" panose="020B0600070205080204" pitchFamily="50" charset="-128"/>
              </a:rPr>
              <a:t>     RSS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Sum of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1200" dirty="0">
                <a:solidFill>
                  <a:schemeClr val="bg1"/>
                </a:solidFill>
                <a:latin typeface="EYInterstate Light" panose="02000506000000020004" pitchFamily="2" charset="0"/>
                <a:ea typeface="ＭＳ Ｐゴシック" panose="020B0600070205080204" pitchFamily="50" charset="-128"/>
              </a:rPr>
              <a:t>       F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(&gt;F)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1   2613 4877506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   2606 4576769  7    300737 24.7098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3   2603 4525783  3     50986  9.7749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2.066e</a:t>
            </a:r>
            <a:r>
              <a:rPr kumimoji="1" lang="en-US" altLang="ja-JP" sz="1200" dirty="0">
                <a:solidFill>
                  <a:schemeClr val="bg1"/>
                </a:solidFill>
                <a:latin typeface="EYInterstate Light" panose="02000506000000020004" pitchFamily="2" charset="0"/>
                <a:ea typeface="ＭＳ Ｐゴシック" panose="020B0600070205080204" pitchFamily="50" charset="-128"/>
              </a:rPr>
              <a:t>-06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4   2612 4895630 -9   -369847 23.6353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上記分散分析では、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Model 4</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RSS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残差平方和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が一番低く、一番良いモデルを意味している。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40759231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.2</a:t>
            </a:r>
            <a:r>
              <a:rPr kumimoji="1" lang="ja-JP" altLang="en-US" dirty="0" smtClean="0"/>
              <a:t>　モデル評価</a:t>
            </a:r>
            <a:r>
              <a:rPr kumimoji="1" lang="en-US" altLang="ja-JP" dirty="0" smtClean="0"/>
              <a:t/>
            </a:r>
            <a:br>
              <a:rPr kumimoji="1" lang="en-US" altLang="ja-JP" dirty="0" smtClean="0"/>
            </a:br>
            <a:r>
              <a:rPr lang="ja-JP" altLang="en-US" sz="2000" dirty="0" smtClean="0"/>
              <a:t>モデル比較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モデル比較</a:t>
            </a:r>
            <a:endParaRPr lang="en-US" altLang="ja-JP" sz="1200" dirty="0" smtClean="0"/>
          </a:p>
          <a:p>
            <a:pPr lvl="1"/>
            <a:r>
              <a:rPr lang="ja-JP" altLang="en-US" sz="1200" dirty="0" smtClean="0"/>
              <a:t>複数モデルを比較する際にモデルのあてはまりの計算手法を活用する</a:t>
            </a:r>
            <a:endParaRPr lang="en-US" altLang="ja-JP" sz="1200" dirty="0" smtClean="0"/>
          </a:p>
          <a:p>
            <a:pPr lvl="2"/>
            <a:r>
              <a:rPr lang="ja-JP" altLang="en-US" sz="1200" dirty="0" smtClean="0"/>
              <a:t>前述の残差平方和のモデルは、モデルに変数を追加することが改善され、オーバーフィッティングを引き起こしてしまう。</a:t>
            </a:r>
            <a:endParaRPr lang="en-US" altLang="ja-JP" sz="1200" dirty="0" smtClean="0"/>
          </a:p>
          <a:p>
            <a:pPr lvl="2"/>
            <a:r>
              <a:rPr lang="ja-JP" altLang="en-US" sz="1200" dirty="0" smtClean="0"/>
              <a:t>その他、</a:t>
            </a:r>
            <a:r>
              <a:rPr lang="en-US" altLang="ja-JP" sz="1200" dirty="0" smtClean="0"/>
              <a:t>AIC (</a:t>
            </a:r>
            <a:r>
              <a:rPr lang="ja-JP" altLang="en-US" sz="1200" dirty="0" smtClean="0"/>
              <a:t>赤池情報量基準</a:t>
            </a:r>
            <a:r>
              <a:rPr lang="en-US" altLang="ja-JP" sz="1200" dirty="0" smtClean="0"/>
              <a:t>)</a:t>
            </a:r>
            <a:r>
              <a:rPr lang="ja-JP" altLang="en-US" sz="1200" dirty="0" smtClean="0"/>
              <a:t>というモデルの複雑性に対してペナルティを加える指標があり、負の値であるほど良いモデル。</a:t>
            </a:r>
            <a:r>
              <a:rPr lang="en-US" altLang="ja-JP" sz="1200" dirty="0" smtClean="0"/>
              <a:t>BIC</a:t>
            </a:r>
            <a:r>
              <a:rPr lang="ja-JP" altLang="en-US" sz="1200" dirty="0" smtClean="0"/>
              <a:t>と同様に、一番低い値が良いモデルとなる。</a:t>
            </a:r>
            <a:endParaRPr lang="en-US" altLang="ja-JP" sz="1200" dirty="0" smtClean="0"/>
          </a:p>
          <a:p>
            <a:pPr lvl="3"/>
            <a:r>
              <a:rPr lang="en-US" altLang="ja-JP" sz="1200" dirty="0" smtClean="0"/>
              <a:t>AIC = -2 </a:t>
            </a:r>
            <a:r>
              <a:rPr lang="en-US" altLang="ja-JP" sz="1200" dirty="0" err="1" smtClean="0"/>
              <a:t>logL</a:t>
            </a:r>
            <a:r>
              <a:rPr lang="en-US" altLang="ja-JP" sz="1200" dirty="0" smtClean="0"/>
              <a:t>*  + </a:t>
            </a:r>
            <a:r>
              <a:rPr lang="en-US" altLang="ja-JP" sz="1200" dirty="0" err="1" smtClean="0"/>
              <a:t>2p</a:t>
            </a:r>
            <a:r>
              <a:rPr lang="en-US" altLang="ja-JP" sz="1200" dirty="0" smtClean="0"/>
              <a:t>, where </a:t>
            </a:r>
            <a:r>
              <a:rPr lang="en-US" altLang="ja-JP" sz="1200" dirty="0" err="1" smtClean="0"/>
              <a:t>logL</a:t>
            </a:r>
            <a:r>
              <a:rPr lang="en-US" altLang="ja-JP" sz="1200" dirty="0" smtClean="0"/>
              <a:t>* is maximum likelihood, p = number of coefficients in the model</a:t>
            </a:r>
          </a:p>
          <a:p>
            <a:pPr lvl="3"/>
            <a:r>
              <a:rPr lang="ja-JP" altLang="en-US" sz="1200" dirty="0" smtClean="0"/>
              <a:t>モデルの対数尤度が改善されれば</a:t>
            </a:r>
            <a:r>
              <a:rPr lang="en-US" altLang="ja-JP" sz="1200" dirty="0" smtClean="0"/>
              <a:t>AIC</a:t>
            </a:r>
            <a:r>
              <a:rPr lang="ja-JP" altLang="en-US" sz="1200" dirty="0" smtClean="0"/>
              <a:t>は低くなるが、係数を追加すると</a:t>
            </a:r>
            <a:r>
              <a:rPr lang="en-US" altLang="ja-JP" sz="1200" dirty="0" smtClean="0"/>
              <a:t>AIC</a:t>
            </a:r>
            <a:r>
              <a:rPr lang="ja-JP" altLang="en-US" sz="1200" dirty="0" smtClean="0"/>
              <a:t>が増加する算式となり、モデルの複雑性にペナルティを課している</a:t>
            </a:r>
            <a:endParaRPr lang="en-US" altLang="ja-JP" sz="1200" dirty="0" smtClean="0"/>
          </a:p>
          <a:p>
            <a:pPr lvl="3"/>
            <a:r>
              <a:rPr lang="en-US" altLang="ja-JP" sz="1200" dirty="0" smtClean="0"/>
              <a:t>BIC</a:t>
            </a:r>
            <a:r>
              <a:rPr lang="ja-JP" altLang="en-US" sz="1200" dirty="0" smtClean="0"/>
              <a:t>は、係数の数の</a:t>
            </a:r>
            <a:r>
              <a:rPr lang="en-US" altLang="ja-JP" sz="1200" dirty="0" smtClean="0"/>
              <a:t>2</a:t>
            </a:r>
            <a:r>
              <a:rPr lang="ja-JP" altLang="en-US" sz="1200" dirty="0" smtClean="0"/>
              <a:t>倍の変わるに行数の自然対数を取っている。</a:t>
            </a:r>
            <a:endParaRPr lang="en-US" altLang="ja-JP" sz="1200" dirty="0" smtClean="0"/>
          </a:p>
          <a:p>
            <a:pPr lvl="3"/>
            <a:r>
              <a:rPr lang="en-US" altLang="ja-JP" sz="1200" dirty="0" smtClean="0"/>
              <a:t>BIC = -2 log L* + log N </a:t>
            </a:r>
            <a:r>
              <a:rPr lang="ja-JP" altLang="en-US" sz="1200" dirty="0" smtClean="0"/>
              <a:t>・ </a:t>
            </a:r>
            <a:r>
              <a:rPr lang="en-US" altLang="ja-JP" sz="1200" dirty="0" smtClean="0"/>
              <a:t>p</a:t>
            </a:r>
          </a:p>
        </p:txBody>
      </p:sp>
      <p:sp>
        <p:nvSpPr>
          <p:cNvPr id="5" name="正方形/長方形 4"/>
          <p:cNvSpPr/>
          <p:nvPr/>
        </p:nvSpPr>
        <p:spPr>
          <a:xfrm>
            <a:off x="838518" y="4162562"/>
            <a:ext cx="3662046" cy="161638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B050"/>
                </a:solidFill>
                <a:latin typeface="EYInterstate Light" panose="02000506000000020004" pitchFamily="2" charset="0"/>
                <a:ea typeface="ＭＳ Ｐゴシック" panose="020B0600070205080204" pitchFamily="50" charset="-128"/>
              </a:rPr>
              <a:t>&gt; AIC(</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house2</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house3</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house4</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house5</a:t>
            </a:r>
            <a:r>
              <a:rPr kumimoji="1" lang="en-US" altLang="ja-JP" sz="1200" dirty="0">
                <a:solidFill>
                  <a:srgbClr val="00B05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AIC</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8 27177.78</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15 27025.04</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 18 27001.69</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a:solidFill>
                  <a:schemeClr val="bg1"/>
                </a:solidFill>
                <a:latin typeface="EYInterstate Light" panose="02000506000000020004" pitchFamily="2" charset="0"/>
                <a:ea typeface="ＭＳ Ｐゴシック" panose="020B0600070205080204" pitchFamily="50" charset="-128"/>
              </a:rPr>
              <a:t>  9 27189.50</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
        <p:nvSpPr>
          <p:cNvPr id="6" name="正方形/長方形 5"/>
          <p:cNvSpPr/>
          <p:nvPr/>
        </p:nvSpPr>
        <p:spPr>
          <a:xfrm>
            <a:off x="4659436" y="4162562"/>
            <a:ext cx="3662046" cy="161638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B050"/>
                </a:solidFill>
                <a:latin typeface="EYInterstate Light" panose="02000506000000020004" pitchFamily="2" charset="0"/>
                <a:ea typeface="ＭＳ Ｐゴシック" panose="020B0600070205080204" pitchFamily="50" charset="-128"/>
              </a:rPr>
              <a:t>&gt; BIC(</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house2</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house3</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house4</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house5</a:t>
            </a:r>
            <a:r>
              <a:rPr kumimoji="1" lang="en-US" altLang="ja-JP" sz="1200" dirty="0">
                <a:solidFill>
                  <a:srgbClr val="00B05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BIC</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8 27224.75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15 27113.11</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 18 27107.37</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a:solidFill>
                  <a:schemeClr val="bg1"/>
                </a:solidFill>
                <a:latin typeface="EYInterstate Light" panose="02000506000000020004" pitchFamily="2" charset="0"/>
                <a:ea typeface="ＭＳ Ｐゴシック" panose="020B0600070205080204" pitchFamily="50" charset="-128"/>
              </a:rPr>
              <a:t>  9 27242.34</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2600094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.2</a:t>
            </a:r>
            <a:r>
              <a:rPr kumimoji="1" lang="ja-JP" altLang="en-US" dirty="0" smtClean="0"/>
              <a:t>　モデル評価</a:t>
            </a:r>
            <a:r>
              <a:rPr kumimoji="1" lang="en-US" altLang="ja-JP" dirty="0" smtClean="0"/>
              <a:t/>
            </a:r>
            <a:br>
              <a:rPr kumimoji="1" lang="en-US" altLang="ja-JP" dirty="0" smtClean="0"/>
            </a:br>
            <a:r>
              <a:rPr lang="ja-JP" altLang="en-US" sz="2000" dirty="0" smtClean="0"/>
              <a:t>モデル比較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モデル比較</a:t>
            </a:r>
            <a:endParaRPr lang="en-US" altLang="ja-JP" dirty="0" smtClean="0"/>
          </a:p>
          <a:p>
            <a:pPr lvl="1"/>
            <a:r>
              <a:rPr lang="ja-JP" altLang="en-US" sz="1200" dirty="0"/>
              <a:t>複数モデルを比較する際にモデルのあてはまりの計算手法を活用する</a:t>
            </a:r>
            <a:endParaRPr lang="en-US" altLang="ja-JP" sz="1200" dirty="0"/>
          </a:p>
          <a:p>
            <a:pPr lvl="1"/>
            <a:endParaRPr lang="en-US" altLang="ja-JP" sz="1200" dirty="0" smtClean="0"/>
          </a:p>
        </p:txBody>
      </p:sp>
      <p:sp>
        <p:nvSpPr>
          <p:cNvPr id="5" name="正方形/長方形 4"/>
          <p:cNvSpPr/>
          <p:nvPr/>
        </p:nvSpPr>
        <p:spPr>
          <a:xfrm>
            <a:off x="838517" y="2047153"/>
            <a:ext cx="7851457" cy="407742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GLM</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モデルを活用して、</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anova</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はモデルの誤差の指標である逸脱値を算出できる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a:solidFill>
                  <a:schemeClr val="bg1"/>
                </a:solidFill>
                <a:latin typeface="EYInterstate Light" panose="02000506000000020004" pitchFamily="2" charset="0"/>
                <a:ea typeface="ＭＳ Ｐゴシック" panose="020B0600070205080204" pitchFamily="50" charset="-128"/>
              </a:rPr>
              <a:t>一般的</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に変数を追加すると逸脱値が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下がると言われているが、カテゴリカル変数の場合は、追加変数のレベルごとに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下がる。</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ValuePerSqFt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値変数を使用して、ロジスティック回帰モデルを考える。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モデルの適用</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high1</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HighValue</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housing, family=binomial(link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high2</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HighValue</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housing, family=binomial(link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high3</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HighValue</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 = housing, family=binomial(link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high4</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HighValue</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 = housing, family=binomial(link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high5</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HighValue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 = housing, family=binomial(link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分散分析</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anova</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high4</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high5</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Analysis of Deviance Table</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Resid</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Df</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Resid</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Dev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Df</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Deviance</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a:solidFill>
                  <a:schemeClr val="bg1"/>
                </a:solidFill>
                <a:latin typeface="EYInterstate Light" panose="02000506000000020004" pitchFamily="2" charset="0"/>
                <a:ea typeface="ＭＳ Ｐゴシック" panose="020B0600070205080204" pitchFamily="50" charset="-128"/>
              </a:rPr>
              <a:t>2613     1687.5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2      2612     1678.8  1    8.648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3      2606     1627.5  6   51.331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4      2603     1606.1  3   21.420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5      2612     1662.3 -9  -56.205</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40234870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.2</a:t>
            </a:r>
            <a:r>
              <a:rPr kumimoji="1" lang="ja-JP" altLang="en-US" dirty="0" smtClean="0"/>
              <a:t>　モデル評価</a:t>
            </a:r>
            <a:r>
              <a:rPr kumimoji="1" lang="en-US" altLang="ja-JP" dirty="0" smtClean="0"/>
              <a:t/>
            </a:r>
            <a:br>
              <a:rPr kumimoji="1" lang="en-US" altLang="ja-JP" dirty="0" smtClean="0"/>
            </a:br>
            <a:r>
              <a:rPr lang="ja-JP" altLang="en-US" sz="2000" dirty="0" smtClean="0"/>
              <a:t>モデル比較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モデル比較</a:t>
            </a:r>
            <a:endParaRPr lang="en-US" altLang="ja-JP" dirty="0" smtClean="0"/>
          </a:p>
          <a:p>
            <a:pPr lvl="1"/>
            <a:r>
              <a:rPr lang="ja-JP" altLang="en-US" sz="1200" dirty="0"/>
              <a:t>複数モデルを比較する際にモデルのあてはまりの計算手法を活用する</a:t>
            </a:r>
            <a:endParaRPr lang="en-US" altLang="ja-JP" sz="1200" dirty="0"/>
          </a:p>
          <a:p>
            <a:pPr lvl="1"/>
            <a:endParaRPr lang="en-US" altLang="ja-JP" sz="1200" dirty="0" smtClean="0"/>
          </a:p>
        </p:txBody>
      </p:sp>
      <p:sp>
        <p:nvSpPr>
          <p:cNvPr id="5" name="正方形/長方形 4"/>
          <p:cNvSpPr/>
          <p:nvPr/>
        </p:nvSpPr>
        <p:spPr>
          <a:xfrm>
            <a:off x="838517" y="2047153"/>
            <a:ext cx="7851457" cy="341195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AIC – BIC</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AIC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high1</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high2</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high3</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high4</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high5</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AIC</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high1</a:t>
            </a:r>
            <a:r>
              <a:rPr kumimoji="1" lang="en-US" altLang="ja-JP" sz="1200" dirty="0">
                <a:solidFill>
                  <a:schemeClr val="bg1"/>
                </a:solidFill>
                <a:latin typeface="EYInterstate Light" panose="02000506000000020004" pitchFamily="2" charset="0"/>
                <a:ea typeface="ＭＳ Ｐゴシック" panose="020B0600070205080204" pitchFamily="50" charset="-128"/>
              </a:rPr>
              <a:t>  7 1701.484</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high2</a:t>
            </a:r>
            <a:r>
              <a:rPr kumimoji="1" lang="en-US" altLang="ja-JP" sz="1200" dirty="0">
                <a:solidFill>
                  <a:schemeClr val="bg1"/>
                </a:solidFill>
                <a:latin typeface="EYInterstate Light" panose="02000506000000020004" pitchFamily="2" charset="0"/>
                <a:ea typeface="ＭＳ Ｐゴシック" panose="020B0600070205080204" pitchFamily="50" charset="-128"/>
              </a:rPr>
              <a:t>  8 1694.835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high3</a:t>
            </a:r>
            <a:r>
              <a:rPr kumimoji="1" lang="en-US" altLang="ja-JP" sz="1200" dirty="0">
                <a:solidFill>
                  <a:schemeClr val="bg1"/>
                </a:solidFill>
                <a:latin typeface="EYInterstate Light" panose="02000506000000020004" pitchFamily="2" charset="0"/>
                <a:ea typeface="ＭＳ Ｐゴシック" panose="020B0600070205080204" pitchFamily="50" charset="-128"/>
              </a:rPr>
              <a:t> 14 1655.504</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high4</a:t>
            </a:r>
            <a:r>
              <a:rPr kumimoji="1" lang="en-US" altLang="ja-JP" sz="1200" dirty="0">
                <a:solidFill>
                  <a:schemeClr val="bg1"/>
                </a:solidFill>
                <a:latin typeface="EYInterstate Light" panose="02000506000000020004" pitchFamily="2" charset="0"/>
                <a:ea typeface="ＭＳ Ｐゴシック" panose="020B0600070205080204" pitchFamily="50" charset="-128"/>
              </a:rPr>
              <a:t> 17 1640.084</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high5</a:t>
            </a:r>
            <a:r>
              <a:rPr kumimoji="1" lang="en-US" altLang="ja-JP" sz="1200" dirty="0">
                <a:solidFill>
                  <a:schemeClr val="bg1"/>
                </a:solidFill>
                <a:latin typeface="EYInterstate Light" panose="02000506000000020004" pitchFamily="2" charset="0"/>
                <a:ea typeface="ＭＳ Ｐゴシック" panose="020B0600070205080204" pitchFamily="50" charset="-128"/>
              </a:rPr>
              <a:t>  8 1678.290</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BIC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high1</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high2</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high3</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high4</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high5</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BIC</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high1</a:t>
            </a:r>
            <a:r>
              <a:rPr kumimoji="1" lang="en-US" altLang="ja-JP" sz="1200" dirty="0">
                <a:solidFill>
                  <a:schemeClr val="bg1"/>
                </a:solidFill>
                <a:latin typeface="EYInterstate Light" panose="02000506000000020004" pitchFamily="2" charset="0"/>
                <a:ea typeface="ＭＳ Ｐゴシック" panose="020B0600070205080204" pitchFamily="50" charset="-128"/>
              </a:rPr>
              <a:t>  7 1742.580</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high2</a:t>
            </a:r>
            <a:r>
              <a:rPr kumimoji="1" lang="en-US" altLang="ja-JP" sz="1200" dirty="0">
                <a:solidFill>
                  <a:schemeClr val="bg1"/>
                </a:solidFill>
                <a:latin typeface="EYInterstate Light" panose="02000506000000020004" pitchFamily="2" charset="0"/>
                <a:ea typeface="ＭＳ Ｐゴシック" panose="020B0600070205080204" pitchFamily="50" charset="-128"/>
              </a:rPr>
              <a:t>  8 1741.803</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high3</a:t>
            </a:r>
            <a:r>
              <a:rPr kumimoji="1" lang="en-US" altLang="ja-JP" sz="1200" dirty="0">
                <a:solidFill>
                  <a:schemeClr val="bg1"/>
                </a:solidFill>
                <a:latin typeface="EYInterstate Light" panose="02000506000000020004" pitchFamily="2" charset="0"/>
                <a:ea typeface="ＭＳ Ｐゴシック" panose="020B0600070205080204" pitchFamily="50" charset="-128"/>
              </a:rPr>
              <a:t> 14 1737.697</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high4</a:t>
            </a:r>
            <a:r>
              <a:rPr kumimoji="1" lang="en-US" altLang="ja-JP" sz="1200" dirty="0">
                <a:solidFill>
                  <a:schemeClr val="bg1"/>
                </a:solidFill>
                <a:latin typeface="EYInterstate Light" panose="02000506000000020004" pitchFamily="2" charset="0"/>
                <a:ea typeface="ＭＳ Ｐゴシック" panose="020B0600070205080204" pitchFamily="50" charset="-128"/>
              </a:rPr>
              <a:t> 17 1739.890</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high5</a:t>
            </a:r>
            <a:r>
              <a:rPr kumimoji="1" lang="en-US" altLang="ja-JP" sz="1200" dirty="0">
                <a:solidFill>
                  <a:schemeClr val="bg1"/>
                </a:solidFill>
                <a:latin typeface="EYInterstate Light" panose="02000506000000020004" pitchFamily="2" charset="0"/>
                <a:ea typeface="ＭＳ Ｐゴシック" panose="020B0600070205080204" pitchFamily="50" charset="-128"/>
              </a:rPr>
              <a:t>  8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1725.257</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モデル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4</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がベストなモデルであり、</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4</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つ目のモデルは、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Class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SqFt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の相互作用の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3</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変数を追加し、</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変数を追加した場合よりも大きく、</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現象している。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8233127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1"/>
            <a:r>
              <a:rPr lang="en-US" altLang="ja-JP" sz="1200" dirty="0" smtClean="0"/>
              <a:t>ANOVA</a:t>
            </a:r>
            <a:r>
              <a:rPr lang="ja-JP" altLang="en-US" sz="1200" dirty="0" smtClean="0"/>
              <a:t>や</a:t>
            </a:r>
            <a:r>
              <a:rPr lang="en-US" altLang="ja-JP" sz="1200" dirty="0" smtClean="0"/>
              <a:t>AIC</a:t>
            </a:r>
            <a:r>
              <a:rPr lang="ja-JP" altLang="en-US" sz="1200" dirty="0" smtClean="0"/>
              <a:t>などの残差評価やモデル検定は、少々古い手法になり、クロスバリデーションを用いて、モデルの質を評価するのが一般的</a:t>
            </a:r>
            <a:endParaRPr lang="en-US" altLang="ja-JP" sz="1200" dirty="0" smtClean="0"/>
          </a:p>
          <a:p>
            <a:pPr lvl="2"/>
            <a:r>
              <a:rPr lang="ja-JP" altLang="en-US" sz="1200" dirty="0" smtClean="0"/>
              <a:t>データを重複させない</a:t>
            </a:r>
            <a:r>
              <a:rPr lang="en-US" altLang="ja-JP" sz="1200" dirty="0" smtClean="0"/>
              <a:t>k</a:t>
            </a:r>
            <a:r>
              <a:rPr lang="ja-JP" altLang="en-US" sz="1200" dirty="0" smtClean="0"/>
              <a:t>個（一般的に</a:t>
            </a:r>
            <a:r>
              <a:rPr lang="en-US" altLang="ja-JP" sz="1200" dirty="0" smtClean="0"/>
              <a:t>5 ~ 10</a:t>
            </a:r>
            <a:r>
              <a:rPr lang="ja-JP" altLang="en-US" sz="1200" dirty="0" smtClean="0"/>
              <a:t>個）に分割し、</a:t>
            </a:r>
            <a:r>
              <a:rPr lang="en-US" altLang="ja-JP" sz="1200" dirty="0" smtClean="0"/>
              <a:t>k-1</a:t>
            </a:r>
            <a:r>
              <a:rPr lang="ja-JP" altLang="en-US" sz="1200" dirty="0" smtClean="0"/>
              <a:t>個のデータにモデルを適合させ、</a:t>
            </a:r>
            <a:r>
              <a:rPr lang="en-US" altLang="ja-JP" sz="1200" dirty="0" smtClean="0"/>
              <a:t>k</a:t>
            </a:r>
            <a:r>
              <a:rPr lang="ja-JP" altLang="en-US" sz="1200" dirty="0" smtClean="0"/>
              <a:t>個目のデータの予測に活用。各セクションは、</a:t>
            </a:r>
            <a:r>
              <a:rPr lang="en-US" altLang="ja-JP" sz="1200" dirty="0" smtClean="0"/>
              <a:t>1</a:t>
            </a:r>
            <a:r>
              <a:rPr lang="ja-JP" altLang="en-US" sz="1200" dirty="0" smtClean="0"/>
              <a:t>度はテストされ、</a:t>
            </a:r>
            <a:r>
              <a:rPr lang="en-US" altLang="ja-JP" sz="1200" dirty="0" smtClean="0"/>
              <a:t>k-1</a:t>
            </a:r>
            <a:r>
              <a:rPr lang="ja-JP" altLang="en-US" sz="1200" dirty="0" smtClean="0"/>
              <a:t>回モデル的項されるまで</a:t>
            </a:r>
            <a:r>
              <a:rPr lang="en-US" altLang="ja-JP" sz="1200" dirty="0" smtClean="0"/>
              <a:t>k</a:t>
            </a:r>
            <a:r>
              <a:rPr lang="ja-JP" altLang="en-US" sz="1200" dirty="0" smtClean="0"/>
              <a:t>回繰り返される</a:t>
            </a:r>
            <a:endParaRPr lang="en-US" altLang="ja-JP" sz="1200" dirty="0" smtClean="0"/>
          </a:p>
          <a:p>
            <a:pPr lvl="2"/>
            <a:r>
              <a:rPr lang="ja-JP" altLang="en-US" sz="1200" dirty="0" smtClean="0"/>
              <a:t>クロスバリデーションは、モデルの予測値の正確さの指標を提供し、モデルの質を評価する方法だと考えられる</a:t>
            </a:r>
            <a:endParaRPr lang="en-US" altLang="ja-JP" sz="1200" dirty="0" smtClean="0"/>
          </a:p>
          <a:p>
            <a:pPr lvl="2"/>
            <a:r>
              <a:rPr lang="ja-JP" altLang="en-US" sz="1200" dirty="0" smtClean="0"/>
              <a:t>一般化線形モデル（単回帰も含む）にのみ動作する関数を紹介し、任意のモデルに使用できる一般的なフレームワークを構築する。</a:t>
            </a:r>
            <a:endParaRPr lang="en-US" altLang="ja-JP" sz="1200" dirty="0" smtClean="0"/>
          </a:p>
          <a:p>
            <a:pPr lvl="2"/>
            <a:r>
              <a:rPr lang="en-US" altLang="ja-JP" sz="1200" dirty="0" smtClean="0"/>
              <a:t>Brian Ripley</a:t>
            </a:r>
            <a:r>
              <a:rPr lang="ja-JP" altLang="en-US" sz="1200" dirty="0" smtClean="0"/>
              <a:t>が作成した、</a:t>
            </a:r>
            <a:r>
              <a:rPr lang="en-US" altLang="ja-JP" sz="1200" dirty="0" smtClean="0"/>
              <a:t>boot</a:t>
            </a:r>
            <a:r>
              <a:rPr lang="ja-JP" altLang="en-US" sz="1200" dirty="0" smtClean="0"/>
              <a:t>パッケージの</a:t>
            </a:r>
            <a:r>
              <a:rPr lang="en-US" altLang="ja-JP" sz="1200" dirty="0" err="1" smtClean="0"/>
              <a:t>cv.glm</a:t>
            </a:r>
            <a:r>
              <a:rPr lang="ja-JP" altLang="en-US" sz="1200" dirty="0" smtClean="0"/>
              <a:t>関数は、一般化線形モデルのみだが、</a:t>
            </a:r>
            <a:r>
              <a:rPr lang="ja-JP" altLang="en-US" sz="1200" dirty="0"/>
              <a:t>クロスバリデーションを実行できる</a:t>
            </a:r>
            <a:endParaRPr lang="en-US" altLang="ja-JP" sz="1200" dirty="0" smtClean="0"/>
          </a:p>
          <a:p>
            <a:pPr lvl="3"/>
            <a:endParaRPr lang="en-US" altLang="ja-JP" sz="1200" dirty="0"/>
          </a:p>
          <a:p>
            <a:pPr lvl="1"/>
            <a:endParaRPr lang="en-US" altLang="ja-JP" sz="1200" dirty="0" smtClean="0"/>
          </a:p>
        </p:txBody>
      </p:sp>
      <p:sp>
        <p:nvSpPr>
          <p:cNvPr id="5" name="正方形/長方形 4"/>
          <p:cNvSpPr/>
          <p:nvPr/>
        </p:nvSpPr>
        <p:spPr>
          <a:xfrm>
            <a:off x="838517" y="3862313"/>
            <a:ext cx="7851457" cy="226226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2C973E"/>
                </a:solidFill>
                <a:latin typeface="EYInterstate Light" panose="02000506000000020004" pitchFamily="2" charset="0"/>
                <a:ea typeface="ＭＳ Ｐゴシック" panose="020B0600070205080204" pitchFamily="50" charset="-128"/>
              </a:rPr>
              <a:t>##</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Cross-validation</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require(boot)</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glm</a:t>
            </a:r>
            <a:r>
              <a:rPr kumimoji="1" lang="en-US" altLang="ja-JP" sz="1200" dirty="0">
                <a:solidFill>
                  <a:srgbClr val="2C973E"/>
                </a:solidFill>
                <a:latin typeface="EYInterstate Light" panose="02000506000000020004" pitchFamily="2" charset="0"/>
                <a:ea typeface="ＭＳ Ｐゴシック" panose="020B0600070205080204" pitchFamily="50" charset="-128"/>
              </a:rPr>
              <a:t> model set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data=housing, family=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gaussian</a:t>
            </a:r>
            <a:r>
              <a:rPr kumimoji="1" lang="en-US" altLang="ja-JP" sz="1200" dirty="0">
                <a:solidFill>
                  <a:schemeClr val="bg1"/>
                </a:solidFill>
                <a:latin typeface="EYInterstate Light" panose="02000506000000020004" pitchFamily="2" charset="0"/>
                <a:ea typeface="ＭＳ Ｐゴシック" panose="020B0600070205080204" pitchFamily="50" charset="-128"/>
              </a:rPr>
              <a:t>(link = "identity"))</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houseG1</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Coefficients:      </a:t>
            </a:r>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44.303252          -0.153241           0.000207          32.575539         127.425866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30.109996          -7.113688  </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Degrees </a:t>
            </a:r>
            <a:r>
              <a:rPr kumimoji="1" lang="en-US" altLang="ja-JP" sz="1200" dirty="0">
                <a:solidFill>
                  <a:schemeClr val="bg1"/>
                </a:solidFill>
                <a:latin typeface="EYInterstate Light" panose="02000506000000020004" pitchFamily="2" charset="0"/>
                <a:ea typeface="ＭＳ Ｐゴシック" panose="020B0600070205080204" pitchFamily="50" charset="-128"/>
              </a:rPr>
              <a:t>of Freedom: 2619 Total (i.e. Null);  2613 Residual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Null Deviance:	    12300000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 Deviance: 4878000 	AIC: 27180</a:t>
            </a:r>
          </a:p>
        </p:txBody>
      </p:sp>
    </p:spTree>
    <p:extLst>
      <p:ext uri="{BB962C8B-B14F-4D97-AF65-F5344CB8AC3E}">
        <p14:creationId xmlns:p14="http://schemas.microsoft.com/office/powerpoint/2010/main" val="20893037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3"/>
            <a:endParaRPr lang="en-US" altLang="ja-JP" sz="1200" dirty="0"/>
          </a:p>
          <a:p>
            <a:pPr lvl="1"/>
            <a:endParaRPr lang="en-US" altLang="ja-JP" sz="1200" dirty="0" smtClean="0"/>
          </a:p>
        </p:txBody>
      </p:sp>
      <p:sp>
        <p:nvSpPr>
          <p:cNvPr id="5" name="正方形/長方形 4"/>
          <p:cNvSpPr/>
          <p:nvPr/>
        </p:nvSpPr>
        <p:spPr>
          <a:xfrm>
            <a:off x="838517" y="1661839"/>
            <a:ext cx="7851457" cy="44627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Error check between liner model and GLM</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identical(</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Cross-validation by k = 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houseCV1</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housing,houseG1</a:t>
            </a:r>
            <a:r>
              <a:rPr kumimoji="1" lang="en-US" altLang="ja-JP" sz="1200" dirty="0">
                <a:solidFill>
                  <a:schemeClr val="bg1"/>
                </a:solidFill>
                <a:latin typeface="EYInterstate Light" panose="02000506000000020004" pitchFamily="2" charset="0"/>
                <a:ea typeface="ＭＳ Ｐゴシック" panose="020B0600070205080204" pitchFamily="50" charset="-128"/>
              </a:rPr>
              <a:t>, K=5)</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Error check</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houseCV1$delta</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1867.411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1866.767</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cv.glm</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の分析結果は、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delta</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値を</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つ含んでおり、</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つめは、全分割データに対するコスト関数に基づく、</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Cross-validation error</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（推定量の正しさの指標となる平均平方誤差であり、下記の方程式となる）であり、</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つめは、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leave-one-out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クロスバリデーションを使用していないことを調整した値で、当該手法は、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データポイントを抜き出して、残りすべてに適合させることを除いて、</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K-fold</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クロスバリデーションの手法に似ている。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・とても性格だが高い計算量が必要。誤差の数値が得られた一方、これらの数値は他のモデルと比較しても有用なので、構築した他のモデルにも同様のプロセスを適用する。</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MSE = 1/n Σ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y</a:t>
            </a:r>
            <a:r>
              <a:rPr kumimoji="1" lang="en-US" altLang="ja-JP" sz="1200" baseline="-25000" dirty="0" err="1" smtClean="0">
                <a:solidFill>
                  <a:schemeClr val="bg1"/>
                </a:solidFill>
                <a:latin typeface="EYInterstate Light" panose="02000506000000020004" pitchFamily="2" charset="0"/>
                <a:ea typeface="ＭＳ Ｐゴシック" panose="020B0600070205080204" pitchFamily="50" charset="-128"/>
              </a:rPr>
              <a:t>i</a:t>
            </a:r>
            <a:r>
              <a:rPr kumimoji="1" lang="en-US" altLang="ja-JP" sz="1200" baseline="30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y</a:t>
            </a:r>
            <a:r>
              <a:rPr kumimoji="1" lang="en-US" altLang="ja-JP" sz="1200" baseline="-25000" dirty="0" err="1" smtClean="0">
                <a:solidFill>
                  <a:schemeClr val="bg1"/>
                </a:solidFill>
                <a:latin typeface="EYInterstate Light" panose="02000506000000020004" pitchFamily="2" charset="0"/>
                <a:ea typeface="ＭＳ Ｐゴシック" panose="020B0600070205080204" pitchFamily="50" charset="-128"/>
              </a:rPr>
              <a:t>i</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baseline="30000" dirty="0" smtClean="0">
                <a:solidFill>
                  <a:schemeClr val="bg1"/>
                </a:solidFill>
                <a:latin typeface="EYInterstate Light" panose="02000506000000020004" pitchFamily="2" charset="0"/>
                <a:ea typeface="ＭＳ Ｐゴシック" panose="020B0600070205080204" pitchFamily="50" charset="-128"/>
              </a:rPr>
              <a:t>2</a:t>
            </a:r>
          </a:p>
          <a:p>
            <a:endParaRPr kumimoji="1" lang="en-US" altLang="ja-JP" sz="1200" baseline="30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en-US" altLang="ja-JP" sz="1200" dirty="0">
                <a:solidFill>
                  <a:srgbClr val="2C973E"/>
                </a:solidFill>
                <a:latin typeface="EYInterstate Light" panose="02000506000000020004" pitchFamily="2" charset="0"/>
                <a:ea typeface="ＭＳ Ｐゴシック" panose="020B0600070205080204" pitchFamily="50" charset="-128"/>
              </a:rPr>
              <a:t>model selection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data=housing, family=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gaussian</a:t>
            </a:r>
            <a:r>
              <a:rPr kumimoji="1" lang="en-US" altLang="ja-JP" sz="1200" dirty="0">
                <a:solidFill>
                  <a:schemeClr val="bg1"/>
                </a:solidFill>
                <a:latin typeface="EYInterstate Light" panose="02000506000000020004" pitchFamily="2" charset="0"/>
                <a:ea typeface="ＭＳ Ｐゴシック" panose="020B0600070205080204" pitchFamily="50" charset="-128"/>
              </a:rPr>
              <a:t>(link = "identity"))</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data=housing, family=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gaussian</a:t>
            </a:r>
            <a:r>
              <a:rPr kumimoji="1" lang="en-US" altLang="ja-JP" sz="1200" dirty="0">
                <a:solidFill>
                  <a:schemeClr val="bg1"/>
                </a:solidFill>
                <a:latin typeface="EYInterstate Light" panose="02000506000000020004" pitchFamily="2" charset="0"/>
                <a:ea typeface="ＭＳ Ｐゴシック" panose="020B0600070205080204" pitchFamily="50" charset="-128"/>
              </a:rPr>
              <a:t>(link = "identity"))</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data=housing, family=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gaussian</a:t>
            </a:r>
            <a:r>
              <a:rPr kumimoji="1" lang="en-US" altLang="ja-JP" sz="1200" dirty="0">
                <a:solidFill>
                  <a:schemeClr val="bg1"/>
                </a:solidFill>
                <a:latin typeface="EYInterstate Light" panose="02000506000000020004" pitchFamily="2" charset="0"/>
                <a:ea typeface="ＭＳ Ｐゴシック" panose="020B0600070205080204" pitchFamily="50" charset="-128"/>
              </a:rPr>
              <a:t>(link = "identity"))</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data=housing, family=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gaussian</a:t>
            </a:r>
            <a:r>
              <a:rPr kumimoji="1" lang="en-US" altLang="ja-JP" sz="1200" dirty="0">
                <a:solidFill>
                  <a:schemeClr val="bg1"/>
                </a:solidFill>
                <a:latin typeface="EYInterstate Light" panose="02000506000000020004" pitchFamily="2" charset="0"/>
                <a:ea typeface="ＭＳ Ｐゴシック" panose="020B0600070205080204" pitchFamily="50" charset="-128"/>
              </a:rPr>
              <a:t>(link = "identity"))</a:t>
            </a:r>
          </a:p>
          <a:p>
            <a:endParaRPr kumimoji="1" lang="en-US" altLang="ja-JP" sz="1200" baseline="300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2540107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3"/>
            <a:endParaRPr lang="en-US" altLang="ja-JP" sz="1200" dirty="0"/>
          </a:p>
          <a:p>
            <a:pPr lvl="1"/>
            <a:endParaRPr lang="en-US" altLang="ja-JP" sz="1200" dirty="0" smtClean="0"/>
          </a:p>
        </p:txBody>
      </p:sp>
      <p:sp>
        <p:nvSpPr>
          <p:cNvPr id="5" name="正方形/長方形 4"/>
          <p:cNvSpPr/>
          <p:nvPr/>
        </p:nvSpPr>
        <p:spPr>
          <a:xfrm>
            <a:off x="838517" y="1661839"/>
            <a:ext cx="7851457" cy="44627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cv.glm</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calculation</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houseCV2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housing,houseG2</a:t>
            </a:r>
            <a:r>
              <a:rPr kumimoji="1" lang="en-US" altLang="ja-JP" sz="1200" dirty="0">
                <a:solidFill>
                  <a:schemeClr val="bg1"/>
                </a:solidFill>
                <a:latin typeface="EYInterstate Light" panose="02000506000000020004" pitchFamily="2" charset="0"/>
                <a:ea typeface="ＭＳ Ｐゴシック" panose="020B0600070205080204" pitchFamily="50" charset="-128"/>
              </a:rPr>
              <a:t>, K=5)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houseCV3</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housing,houseG3</a:t>
            </a:r>
            <a:r>
              <a:rPr kumimoji="1" lang="en-US" altLang="ja-JP" sz="1200" dirty="0">
                <a:solidFill>
                  <a:schemeClr val="bg1"/>
                </a:solidFill>
                <a:latin typeface="EYInterstate Light" panose="02000506000000020004" pitchFamily="2" charset="0"/>
                <a:ea typeface="ＭＳ Ｐゴシック" panose="020B0600070205080204" pitchFamily="50" charset="-128"/>
              </a:rPr>
              <a:t>, K=5)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houseCV4</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housing,houseG4</a:t>
            </a:r>
            <a:r>
              <a:rPr kumimoji="1" lang="en-US" altLang="ja-JP" sz="1200" dirty="0">
                <a:solidFill>
                  <a:schemeClr val="bg1"/>
                </a:solidFill>
                <a:latin typeface="EYInterstate Light" panose="02000506000000020004" pitchFamily="2" charset="0"/>
                <a:ea typeface="ＭＳ Ｐゴシック" panose="020B0600070205080204" pitchFamily="50" charset="-128"/>
              </a:rPr>
              <a:t>, K=5)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houseCV5</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housing,houseG5</a:t>
            </a:r>
            <a:r>
              <a:rPr kumimoji="1" lang="en-US" altLang="ja-JP" sz="1200" dirty="0">
                <a:solidFill>
                  <a:schemeClr val="bg1"/>
                </a:solidFill>
                <a:latin typeface="EYInterstate Light" panose="02000506000000020004" pitchFamily="2" charset="0"/>
                <a:ea typeface="ＭＳ Ｐゴシック" panose="020B0600070205080204" pitchFamily="50" charset="-128"/>
              </a:rPr>
              <a:t>, K=5)</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cross-validation error by model</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cvResults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as.data.frame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rbind</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houseCV1$delta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houseCV2$delta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houseCV3$delta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houseCV4$delta</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houseCV5$delta</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names(</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cvResults</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c("Error",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Ajudsted.Error</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cvResults$Model</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sprintf</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houseG%s</a:t>
            </a:r>
            <a:r>
              <a:rPr kumimoji="1" lang="en-US" altLang="ja-JP" sz="1200" dirty="0">
                <a:solidFill>
                  <a:srgbClr val="0070C0"/>
                </a:solidFill>
                <a:latin typeface="EYInterstate Light" panose="02000506000000020004" pitchFamily="2" charset="0"/>
                <a:ea typeface="ＭＳ Ｐゴシック" panose="020B0600070205080204" pitchFamily="50" charset="-128"/>
              </a:rPr>
              <a:t>", 1:5)</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cvResults</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Error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Ajudsted.Error</a:t>
            </a:r>
            <a:r>
              <a:rPr kumimoji="1" lang="en-US" altLang="ja-JP" sz="1200" dirty="0">
                <a:solidFill>
                  <a:schemeClr val="bg1"/>
                </a:solidFill>
                <a:latin typeface="EYInterstate Light" panose="02000506000000020004" pitchFamily="2" charset="0"/>
                <a:ea typeface="ＭＳ Ｐゴシック" panose="020B0600070205080204" pitchFamily="50" charset="-128"/>
              </a:rPr>
              <a:t>   Model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1 1867.411       1866.767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houseG1</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2 1876.451       1874.815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houseG2</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3 1765.206       1763.116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houseG3</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4 1786.083       1783.541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houseG4</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5 1883.683       1882.005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houseG5</a:t>
            </a:r>
            <a:endParaRPr kumimoji="1" lang="es-E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s-ES" altLang="ja-JP" sz="1200" dirty="0">
              <a:solidFill>
                <a:schemeClr val="bg1"/>
              </a:solidFill>
              <a:latin typeface="EYInterstate Light" panose="02000506000000020004" pitchFamily="2" charset="0"/>
              <a:ea typeface="ＭＳ Ｐゴシック" panose="020B0600070205080204" pitchFamily="50" charset="-128"/>
            </a:endParaRPr>
          </a:p>
          <a:p>
            <a:r>
              <a:rPr kumimoji="1" lang="es-E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s-ES" altLang="ja-JP" sz="1200" dirty="0" err="1" smtClean="0">
                <a:solidFill>
                  <a:schemeClr val="bg1"/>
                </a:solidFill>
                <a:latin typeface="EYInterstate Light" panose="02000506000000020004" pitchFamily="2" charset="0"/>
                <a:ea typeface="ＭＳ Ｐゴシック" panose="020B0600070205080204" pitchFamily="50" charset="-128"/>
              </a:rPr>
              <a:t>houseG4</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がより良いモデルという分析結果になった。</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756737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223859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2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図 4"/>
          <p:cNvPicPr>
            <a:picLocks noChangeAspect="1"/>
          </p:cNvPicPr>
          <p:nvPr/>
        </p:nvPicPr>
        <p:blipFill>
          <a:blip r:embed="rId6"/>
          <a:stretch>
            <a:fillRect/>
          </a:stretch>
        </p:blipFill>
        <p:spPr>
          <a:xfrm>
            <a:off x="4254506" y="3680624"/>
            <a:ext cx="4432294" cy="2325393"/>
          </a:xfrm>
          <a:prstGeom prst="rect">
            <a:avLst/>
          </a:prstGeom>
        </p:spPr>
      </p:pic>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正規分布から生成されたランダム数字を可視化するには分布を計算して作図</a:t>
            </a:r>
            <a:endParaRPr lang="en-US" altLang="ja-JP" dirty="0" smtClean="0"/>
          </a:p>
          <a:p>
            <a:endParaRPr kumimoji="1" lang="ja-JP" altLang="en-US" dirty="0"/>
          </a:p>
        </p:txBody>
      </p:sp>
      <p:sp>
        <p:nvSpPr>
          <p:cNvPr id="4" name="正方形/長方形 3"/>
          <p:cNvSpPr/>
          <p:nvPr/>
        </p:nvSpPr>
        <p:spPr>
          <a:xfrm>
            <a:off x="832481" y="1741248"/>
            <a:ext cx="7859712" cy="182081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 data generation from normal distribution</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(30000)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distribution density calculation</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randDensity</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200" dirty="0">
                <a:solidFill>
                  <a:schemeClr val="bg1"/>
                </a:solidFill>
                <a:latin typeface="EYInterstate Light" panose="02000506000000020004" pitchFamily="2" charset="0"/>
                <a:ea typeface="ＭＳ Ｐゴシック" panose="020B0600070205080204" pitchFamily="50" charset="-128"/>
              </a:rPr>
              <a:t> download</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require(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ggplot2</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#chart generation</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ggplot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data.frame</a:t>
            </a:r>
            <a:r>
              <a:rPr kumimoji="1" lang="en-US" altLang="ja-JP" sz="1200" dirty="0">
                <a:solidFill>
                  <a:srgbClr val="0070C0"/>
                </a:solidFill>
                <a:latin typeface="EYInterstate Light" panose="02000506000000020004" pitchFamily="2" charset="0"/>
                <a:ea typeface="ＭＳ Ｐゴシック" panose="020B0600070205080204" pitchFamily="50" charset="-128"/>
              </a:rPr>
              <a:t>(x=</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 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randDensity</a:t>
            </a:r>
            <a:r>
              <a:rPr kumimoji="1" lang="en-US" altLang="ja-JP" sz="1200" dirty="0">
                <a:solidFill>
                  <a:srgbClr val="0070C0"/>
                </a:solidFill>
                <a:latin typeface="EYInterstate Light" panose="02000506000000020004" pitchFamily="2" charset="0"/>
                <a:ea typeface="ＭＳ Ｐゴシック" panose="020B0600070205080204" pitchFamily="50" charset="-128"/>
              </a:rPr>
              <a:t>))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aes</a:t>
            </a:r>
            <a:r>
              <a:rPr kumimoji="1" lang="en-US" altLang="ja-JP" sz="1200" dirty="0">
                <a:solidFill>
                  <a:srgbClr val="0070C0"/>
                </a:solidFill>
                <a:latin typeface="EYInterstate Light" panose="02000506000000020004" pitchFamily="2" charset="0"/>
                <a:ea typeface="ＭＳ Ｐゴシック" panose="020B0600070205080204" pitchFamily="50" charset="-128"/>
              </a:rPr>
              <a:t>(x=x, y=y)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geom_point</a:t>
            </a:r>
            <a:r>
              <a:rPr kumimoji="1" lang="en-US" altLang="ja-JP" sz="1200" dirty="0">
                <a:solidFill>
                  <a:srgbClr val="0070C0"/>
                </a:solidFill>
                <a:latin typeface="EYInterstate Light" panose="02000506000000020004" pitchFamily="2" charset="0"/>
                <a:ea typeface="ＭＳ Ｐゴシック" panose="020B0600070205080204" pitchFamily="50" charset="-128"/>
              </a:rPr>
              <a:t>() + labs(x="Random Normal Variables", y="Density")</a:t>
            </a:r>
          </a:p>
        </p:txBody>
      </p:sp>
    </p:spTree>
    <p:extLst>
      <p:ext uri="{BB962C8B-B14F-4D97-AF65-F5344CB8AC3E}">
        <p14:creationId xmlns:p14="http://schemas.microsoft.com/office/powerpoint/2010/main" val="37267014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3"/>
            <a:endParaRPr lang="en-US" altLang="ja-JP" sz="1200" dirty="0"/>
          </a:p>
          <a:p>
            <a:pPr lvl="1"/>
            <a:endParaRPr lang="en-US" altLang="ja-JP" sz="1200" dirty="0" smtClean="0"/>
          </a:p>
        </p:txBody>
      </p:sp>
      <p:sp>
        <p:nvSpPr>
          <p:cNvPr id="5" name="正方形/長方形 4"/>
          <p:cNvSpPr/>
          <p:nvPr/>
        </p:nvSpPr>
        <p:spPr>
          <a:xfrm>
            <a:off x="838517" y="1736270"/>
            <a:ext cx="7851457" cy="43883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今までの分析結果を図示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##visualization model comparison (ANOVA, AC, cross-validation)</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#ANOVA test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cvANOVA</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anova</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cvResults$ANOVA</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cvANOVA</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Resid</a:t>
            </a:r>
            <a:r>
              <a:rPr kumimoji="1" lang="en-US" altLang="ja-JP" sz="1200" dirty="0">
                <a:solidFill>
                  <a:schemeClr val="bg1"/>
                </a:solidFill>
                <a:latin typeface="EYInterstate Light" panose="02000506000000020004" pitchFamily="2" charset="0"/>
                <a:ea typeface="ＭＳ Ｐゴシック" panose="020B0600070205080204" pitchFamily="50" charset="-128"/>
              </a:rPr>
              <a:t>. Dev`</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edit(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cvResults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AIC calculation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cvResults$AIC</a:t>
            </a:r>
            <a:r>
              <a:rPr kumimoji="1" lang="en-US" altLang="ja-JP" sz="1200" dirty="0">
                <a:solidFill>
                  <a:schemeClr val="bg1"/>
                </a:solidFill>
                <a:latin typeface="EYInterstate Light" panose="02000506000000020004" pitchFamily="2" charset="0"/>
                <a:ea typeface="ＭＳ Ｐゴシック" panose="020B0600070205080204" pitchFamily="50" charset="-128"/>
              </a:rPr>
              <a:t>&lt;-AIC(</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b="1" u="sng" dirty="0">
                <a:solidFill>
                  <a:srgbClr val="0070C0"/>
                </a:solidFill>
                <a:latin typeface="EYInterstate Light" panose="02000506000000020004" pitchFamily="2" charset="0"/>
                <a:ea typeface="ＭＳ Ｐゴシック" panose="020B0600070205080204" pitchFamily="50" charset="-128"/>
              </a:rPr>
              <a:t>$AIC</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cvResults</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Data.frame</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forming</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reshape2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cvMelt</a:t>
            </a:r>
            <a:r>
              <a:rPr kumimoji="1" lang="en-US" altLang="ja-JP" sz="1200" dirty="0">
                <a:solidFill>
                  <a:schemeClr val="bg1"/>
                </a:solidFill>
                <a:latin typeface="EYInterstate Light" panose="02000506000000020004" pitchFamily="2" charset="0"/>
                <a:ea typeface="ＭＳ Ｐゴシック" panose="020B0600070205080204" pitchFamily="50" charset="-128"/>
              </a:rPr>
              <a:t> &lt;-melt(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cvResults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id.vars</a:t>
            </a:r>
            <a:r>
              <a:rPr kumimoji="1" lang="en-US" altLang="ja-JP" sz="1200" dirty="0">
                <a:solidFill>
                  <a:schemeClr val="bg1"/>
                </a:solidFill>
                <a:latin typeface="EYInterstate Light" panose="02000506000000020004" pitchFamily="2" charset="0"/>
                <a:ea typeface="ＭＳ Ｐゴシック" panose="020B0600070205080204" pitchFamily="50" charset="-128"/>
              </a:rPr>
              <a:t>="Model", variable.name="Measure",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value.name="Value")</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cvMelt</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6" name="正方形/長方形 5"/>
          <p:cNvSpPr/>
          <p:nvPr/>
        </p:nvSpPr>
        <p:spPr>
          <a:xfrm>
            <a:off x="6177515" y="1892595"/>
            <a:ext cx="2377887" cy="388634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900" dirty="0">
              <a:solidFill>
                <a:schemeClr val="bg1"/>
              </a:solidFill>
              <a:latin typeface="EYInterstate Light" panose="02000506000000020004" pitchFamily="2" charset="0"/>
              <a:ea typeface="ＭＳ Ｐゴシック" panose="020B0600070205080204" pitchFamily="50" charset="-128"/>
            </a:endParaRPr>
          </a:p>
          <a:p>
            <a:r>
              <a:rPr kumimoji="1" lang="en-US" altLang="ja-JP" sz="900" dirty="0">
                <a:solidFill>
                  <a:schemeClr val="bg1"/>
                </a:solidFill>
                <a:latin typeface="EYInterstate Light" panose="02000506000000020004" pitchFamily="2" charset="0"/>
                <a:ea typeface="ＭＳ Ｐゴシック" panose="020B0600070205080204" pitchFamily="50" charset="-128"/>
              </a:rPr>
              <a:t>&gt;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cvMelt</a:t>
            </a:r>
            <a:endParaRPr kumimoji="1" lang="en-US" altLang="ja-JP" sz="900" dirty="0">
              <a:solidFill>
                <a:schemeClr val="bg1"/>
              </a:solidFill>
              <a:latin typeface="EYInterstate Light" panose="02000506000000020004" pitchFamily="2" charset="0"/>
              <a:ea typeface="ＭＳ Ｐゴシック" panose="020B0600070205080204" pitchFamily="50" charset="-128"/>
            </a:endParaRPr>
          </a:p>
          <a:p>
            <a:r>
              <a:rPr kumimoji="1" lang="en-US" altLang="ja-JP" sz="900" dirty="0">
                <a:solidFill>
                  <a:schemeClr val="bg1"/>
                </a:solidFill>
                <a:latin typeface="EYInterstate Light" panose="02000506000000020004" pitchFamily="2" charset="0"/>
                <a:ea typeface="ＭＳ Ｐゴシック" panose="020B0600070205080204" pitchFamily="50" charset="-128"/>
              </a:rPr>
              <a:t>     Model        Measure       Value</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900" dirty="0">
                <a:solidFill>
                  <a:schemeClr val="bg1"/>
                </a:solidFill>
                <a:latin typeface="EYInterstate Light" panose="02000506000000020004" pitchFamily="2" charset="0"/>
                <a:ea typeface="ＭＳ Ｐゴシック" panose="020B0600070205080204" pitchFamily="50" charset="-128"/>
              </a:rPr>
              <a:t>          Error    1867.411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2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900" dirty="0">
                <a:solidFill>
                  <a:schemeClr val="bg1"/>
                </a:solidFill>
                <a:latin typeface="EYInterstate Light" panose="02000506000000020004" pitchFamily="2" charset="0"/>
                <a:ea typeface="ＭＳ Ｐゴシック" panose="020B0600070205080204" pitchFamily="50" charset="-128"/>
              </a:rPr>
              <a:t>          Error    1876.451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3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900" dirty="0">
                <a:solidFill>
                  <a:schemeClr val="bg1"/>
                </a:solidFill>
                <a:latin typeface="EYInterstate Light" panose="02000506000000020004" pitchFamily="2" charset="0"/>
                <a:ea typeface="ＭＳ Ｐゴシック" panose="020B0600070205080204" pitchFamily="50" charset="-128"/>
              </a:rPr>
              <a:t>          Error    1765.206</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4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900" dirty="0">
                <a:solidFill>
                  <a:schemeClr val="bg1"/>
                </a:solidFill>
                <a:latin typeface="EYInterstate Light" panose="02000506000000020004" pitchFamily="2" charset="0"/>
                <a:ea typeface="ＭＳ Ｐゴシック" panose="020B0600070205080204" pitchFamily="50" charset="-128"/>
              </a:rPr>
              <a:t>          Error    1786.083</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5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900" dirty="0">
                <a:solidFill>
                  <a:schemeClr val="bg1"/>
                </a:solidFill>
                <a:latin typeface="EYInterstate Light" panose="02000506000000020004" pitchFamily="2" charset="0"/>
                <a:ea typeface="ＭＳ Ｐゴシック" panose="020B0600070205080204" pitchFamily="50" charset="-128"/>
              </a:rPr>
              <a:t>          Error    1883.683</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6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900" dirty="0">
                <a:solidFill>
                  <a:schemeClr val="bg1"/>
                </a:solidFill>
                <a:latin typeface="EYInterstate Light" panose="02000506000000020004" pitchFamily="2" charset="0"/>
                <a:ea typeface="ＭＳ Ｐゴシック" panose="020B0600070205080204" pitchFamily="50" charset="-128"/>
              </a:rPr>
              <a:t>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Ajudsted.Error</a:t>
            </a:r>
            <a:r>
              <a:rPr kumimoji="1" lang="en-US" altLang="ja-JP" sz="900" dirty="0">
                <a:solidFill>
                  <a:schemeClr val="bg1"/>
                </a:solidFill>
                <a:latin typeface="EYInterstate Light" panose="02000506000000020004" pitchFamily="2" charset="0"/>
                <a:ea typeface="ＭＳ Ｐゴシック" panose="020B0600070205080204" pitchFamily="50" charset="-128"/>
              </a:rPr>
              <a:t>    1866.767</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7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900" dirty="0">
                <a:solidFill>
                  <a:schemeClr val="bg1"/>
                </a:solidFill>
                <a:latin typeface="EYInterstate Light" panose="02000506000000020004" pitchFamily="2" charset="0"/>
                <a:ea typeface="ＭＳ Ｐゴシック" panose="020B0600070205080204" pitchFamily="50" charset="-128"/>
              </a:rPr>
              <a:t>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Ajudsted.Error</a:t>
            </a:r>
            <a:r>
              <a:rPr kumimoji="1" lang="en-US" altLang="ja-JP" sz="900" dirty="0">
                <a:solidFill>
                  <a:schemeClr val="bg1"/>
                </a:solidFill>
                <a:latin typeface="EYInterstate Light" panose="02000506000000020004" pitchFamily="2" charset="0"/>
                <a:ea typeface="ＭＳ Ｐゴシック" panose="020B0600070205080204" pitchFamily="50" charset="-128"/>
              </a:rPr>
              <a:t>    1874.815</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8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900" dirty="0">
                <a:solidFill>
                  <a:schemeClr val="bg1"/>
                </a:solidFill>
                <a:latin typeface="EYInterstate Light" panose="02000506000000020004" pitchFamily="2" charset="0"/>
                <a:ea typeface="ＭＳ Ｐゴシック" panose="020B0600070205080204" pitchFamily="50" charset="-128"/>
              </a:rPr>
              <a:t>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Ajudsted.Error</a:t>
            </a:r>
            <a:r>
              <a:rPr kumimoji="1" lang="en-US" altLang="ja-JP" sz="900" dirty="0">
                <a:solidFill>
                  <a:schemeClr val="bg1"/>
                </a:solidFill>
                <a:latin typeface="EYInterstate Light" panose="02000506000000020004" pitchFamily="2" charset="0"/>
                <a:ea typeface="ＭＳ Ｐゴシック" panose="020B0600070205080204" pitchFamily="50" charset="-128"/>
              </a:rPr>
              <a:t>    1763.116</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9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900" dirty="0">
                <a:solidFill>
                  <a:schemeClr val="bg1"/>
                </a:solidFill>
                <a:latin typeface="EYInterstate Light" panose="02000506000000020004" pitchFamily="2" charset="0"/>
                <a:ea typeface="ＭＳ Ｐゴシック" panose="020B0600070205080204" pitchFamily="50" charset="-128"/>
              </a:rPr>
              <a:t>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Ajudsted.Error</a:t>
            </a:r>
            <a:r>
              <a:rPr kumimoji="1" lang="en-US" altLang="ja-JP" sz="900" dirty="0">
                <a:solidFill>
                  <a:schemeClr val="bg1"/>
                </a:solidFill>
                <a:latin typeface="EYInterstate Light" panose="02000506000000020004" pitchFamily="2" charset="0"/>
                <a:ea typeface="ＭＳ Ｐゴシック" panose="020B0600070205080204" pitchFamily="50" charset="-128"/>
              </a:rPr>
              <a:t>    1783.541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10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900" dirty="0">
                <a:solidFill>
                  <a:schemeClr val="bg1"/>
                </a:solidFill>
                <a:latin typeface="EYInterstate Light" panose="02000506000000020004" pitchFamily="2" charset="0"/>
                <a:ea typeface="ＭＳ Ｐゴシック" panose="020B0600070205080204" pitchFamily="50" charset="-128"/>
              </a:rPr>
              <a:t>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Ajudsted.Error</a:t>
            </a:r>
            <a:r>
              <a:rPr kumimoji="1" lang="en-US" altLang="ja-JP" sz="900" dirty="0">
                <a:solidFill>
                  <a:schemeClr val="bg1"/>
                </a:solidFill>
                <a:latin typeface="EYInterstate Light" panose="02000506000000020004" pitchFamily="2" charset="0"/>
                <a:ea typeface="ＭＳ Ｐゴシック" panose="020B0600070205080204" pitchFamily="50" charset="-128"/>
              </a:rPr>
              <a:t>    1882.005</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11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900" dirty="0">
                <a:solidFill>
                  <a:schemeClr val="bg1"/>
                </a:solidFill>
                <a:latin typeface="EYInterstate Light" panose="02000506000000020004" pitchFamily="2" charset="0"/>
                <a:ea typeface="ＭＳ Ｐゴシック" panose="020B0600070205080204" pitchFamily="50" charset="-128"/>
              </a:rPr>
              <a:t>          ANOVA 4877506.411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12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900" dirty="0">
                <a:solidFill>
                  <a:schemeClr val="bg1"/>
                </a:solidFill>
                <a:latin typeface="EYInterstate Light" panose="02000506000000020004" pitchFamily="2" charset="0"/>
                <a:ea typeface="ＭＳ Ｐゴシック" panose="020B0600070205080204" pitchFamily="50" charset="-128"/>
              </a:rPr>
              <a:t>          ANOVA 4877506.411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13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900" dirty="0">
                <a:solidFill>
                  <a:schemeClr val="bg1"/>
                </a:solidFill>
                <a:latin typeface="EYInterstate Light" panose="02000506000000020004" pitchFamily="2" charset="0"/>
                <a:ea typeface="ＭＳ Ｐゴシック" panose="020B0600070205080204" pitchFamily="50" charset="-128"/>
              </a:rPr>
              <a:t>          ANOVA 4576768.981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14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900" dirty="0">
                <a:solidFill>
                  <a:schemeClr val="bg1"/>
                </a:solidFill>
                <a:latin typeface="EYInterstate Light" panose="02000506000000020004" pitchFamily="2" charset="0"/>
                <a:ea typeface="ＭＳ Ｐゴシック" panose="020B0600070205080204" pitchFamily="50" charset="-128"/>
              </a:rPr>
              <a:t>          ANOVA 4619950.342</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15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900" dirty="0">
                <a:solidFill>
                  <a:schemeClr val="bg1"/>
                </a:solidFill>
                <a:latin typeface="EYInterstate Light" panose="02000506000000020004" pitchFamily="2" charset="0"/>
                <a:ea typeface="ＭＳ Ｐゴシック" panose="020B0600070205080204" pitchFamily="50" charset="-128"/>
              </a:rPr>
              <a:t>          ANOVA 4895630.307</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16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900" dirty="0">
                <a:solidFill>
                  <a:schemeClr val="bg1"/>
                </a:solidFill>
                <a:latin typeface="EYInterstate Light" panose="02000506000000020004" pitchFamily="2" charset="0"/>
                <a:ea typeface="ＭＳ Ｐゴシック" panose="020B0600070205080204" pitchFamily="50" charset="-128"/>
              </a:rPr>
              <a:t>            AIC   27177.781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17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900" dirty="0">
                <a:solidFill>
                  <a:schemeClr val="bg1"/>
                </a:solidFill>
                <a:latin typeface="EYInterstate Light" panose="02000506000000020004" pitchFamily="2" charset="0"/>
                <a:ea typeface="ＭＳ Ｐゴシック" panose="020B0600070205080204" pitchFamily="50" charset="-128"/>
              </a:rPr>
              <a:t>            AIC   27177.781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18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900" dirty="0">
                <a:solidFill>
                  <a:schemeClr val="bg1"/>
                </a:solidFill>
                <a:latin typeface="EYInterstate Light" panose="02000506000000020004" pitchFamily="2" charset="0"/>
                <a:ea typeface="ＭＳ Ｐゴシック" panose="020B0600070205080204" pitchFamily="50" charset="-128"/>
              </a:rPr>
              <a:t>            AIC   27025.042</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19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900" dirty="0">
                <a:solidFill>
                  <a:schemeClr val="bg1"/>
                </a:solidFill>
                <a:latin typeface="EYInterstate Light" panose="02000506000000020004" pitchFamily="2" charset="0"/>
                <a:ea typeface="ＭＳ Ｐゴシック" panose="020B0600070205080204" pitchFamily="50" charset="-128"/>
              </a:rPr>
              <a:t>            AIC   27047.646</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20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900" dirty="0">
                <a:solidFill>
                  <a:schemeClr val="bg1"/>
                </a:solidFill>
                <a:latin typeface="EYInterstate Light" panose="02000506000000020004" pitchFamily="2" charset="0"/>
                <a:ea typeface="ＭＳ Ｐゴシック" panose="020B0600070205080204" pitchFamily="50" charset="-128"/>
              </a:rPr>
              <a:t>            AIC   27189.499</a:t>
            </a:r>
          </a:p>
        </p:txBody>
      </p:sp>
    </p:spTree>
    <p:extLst>
      <p:ext uri="{BB962C8B-B14F-4D97-AF65-F5344CB8AC3E}">
        <p14:creationId xmlns:p14="http://schemas.microsoft.com/office/powerpoint/2010/main" val="14266699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3"/>
            <a:endParaRPr lang="en-US" altLang="ja-JP" sz="1200" dirty="0"/>
          </a:p>
          <a:p>
            <a:pPr lvl="1"/>
            <a:endParaRPr lang="en-US" altLang="ja-JP" sz="1200" dirty="0" smtClean="0"/>
          </a:p>
        </p:txBody>
      </p:sp>
      <p:sp>
        <p:nvSpPr>
          <p:cNvPr id="5" name="正方形/長方形 4"/>
          <p:cNvSpPr/>
          <p:nvPr/>
        </p:nvSpPr>
        <p:spPr>
          <a:xfrm>
            <a:off x="838517" y="1736270"/>
            <a:ext cx="7851457" cy="43883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今までの分析結果を図示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cvMelt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(x=Model, y=Value))+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geom_line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(group=Measure, color=Measure))+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facet_wrap</a:t>
            </a:r>
            <a:r>
              <a:rPr kumimoji="1" lang="en-US" altLang="ja-JP" sz="1200" dirty="0">
                <a:solidFill>
                  <a:schemeClr val="bg1"/>
                </a:solidFill>
                <a:latin typeface="EYInterstate Light" panose="02000506000000020004" pitchFamily="2" charset="0"/>
                <a:ea typeface="ＭＳ Ｐゴシック" panose="020B0600070205080204" pitchFamily="50" charset="-128"/>
              </a:rPr>
              <a:t>(~Measure, scales="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free_y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theme(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axis.text.x</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element_text</a:t>
            </a:r>
            <a:r>
              <a:rPr kumimoji="1" lang="en-US" altLang="ja-JP" sz="1200" dirty="0">
                <a:solidFill>
                  <a:schemeClr val="bg1"/>
                </a:solidFill>
                <a:latin typeface="EYInterstate Light" panose="02000506000000020004" pitchFamily="2" charset="0"/>
                <a:ea typeface="ＭＳ Ｐゴシック" panose="020B0600070205080204" pitchFamily="50" charset="-128"/>
              </a:rPr>
              <a:t>(angle=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90,vjust</a:t>
            </a:r>
            <a:r>
              <a:rPr kumimoji="1" lang="en-US" altLang="ja-JP" sz="1200" dirty="0">
                <a:solidFill>
                  <a:schemeClr val="bg1"/>
                </a:solidFill>
                <a:latin typeface="EYInterstate Light" panose="02000506000000020004" pitchFamily="2" charset="0"/>
                <a:ea typeface="ＭＳ Ｐゴシック" panose="020B0600070205080204" pitchFamily="50" charset="-128"/>
              </a:rPr>
              <a:t>=.5))+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guides(color=FALSE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cCross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validation error, ANOVA, AIC</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のチャートから</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a:solidFill>
                  <a:schemeClr val="bg1"/>
                </a:solidFill>
                <a:latin typeface="EYInterstate Light" panose="02000506000000020004" pitchFamily="2" charset="0"/>
                <a:ea typeface="ＭＳ Ｐゴシック" panose="020B0600070205080204" pitchFamily="50" charset="-128"/>
              </a:rPr>
              <a:t>軸</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は違うものの形状は同じであり、</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houseG4</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がベストモデル</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4" name="図 3"/>
          <p:cNvPicPr>
            <a:picLocks noChangeAspect="1"/>
          </p:cNvPicPr>
          <p:nvPr/>
        </p:nvPicPr>
        <p:blipFill>
          <a:blip r:embed="rId2"/>
          <a:stretch>
            <a:fillRect/>
          </a:stretch>
        </p:blipFill>
        <p:spPr>
          <a:xfrm>
            <a:off x="4764245" y="2225628"/>
            <a:ext cx="3778673" cy="3183980"/>
          </a:xfrm>
          <a:prstGeom prst="rect">
            <a:avLst/>
          </a:prstGeom>
        </p:spPr>
      </p:pic>
    </p:spTree>
    <p:extLst>
      <p:ext uri="{BB962C8B-B14F-4D97-AF65-F5344CB8AC3E}">
        <p14:creationId xmlns:p14="http://schemas.microsoft.com/office/powerpoint/2010/main" val="31954694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3"/>
            <a:endParaRPr lang="en-US" altLang="ja-JP" sz="1200" dirty="0"/>
          </a:p>
          <a:p>
            <a:pPr lvl="1"/>
            <a:endParaRPr lang="en-US" altLang="ja-JP" sz="1200" dirty="0" smtClean="0"/>
          </a:p>
        </p:txBody>
      </p:sp>
      <p:sp>
        <p:nvSpPr>
          <p:cNvPr id="5" name="正方形/長方形 4"/>
          <p:cNvSpPr/>
          <p:nvPr/>
        </p:nvSpPr>
        <p:spPr>
          <a:xfrm>
            <a:off x="838517" y="1736270"/>
            <a:ext cx="3733483" cy="43883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glm</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に代わる一般的なクロスバリデーションの方法は、一般的なものではなく、全モデルには動かないが、どのように動いているかの一般的なアイディアが分かる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general cross-validation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cv.work</a:t>
            </a:r>
            <a:r>
              <a:rPr kumimoji="1" lang="en-US" altLang="ja-JP" sz="1200" dirty="0">
                <a:solidFill>
                  <a:schemeClr val="bg1"/>
                </a:solidFill>
                <a:latin typeface="EYInterstate Light" panose="02000506000000020004" pitchFamily="2" charset="0"/>
                <a:ea typeface="ＭＳ Ｐゴシック" panose="020B0600070205080204" pitchFamily="50" charset="-128"/>
              </a:rPr>
              <a:t>&lt;-function(fun, k=5, data,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cost = function(</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y,yhat</a:t>
            </a:r>
            <a:r>
              <a:rPr kumimoji="1" lang="en-US" altLang="ja-JP" sz="1200" dirty="0">
                <a:solidFill>
                  <a:schemeClr val="bg1"/>
                </a:solidFill>
                <a:latin typeface="EYInterstate Light" panose="02000506000000020004" pitchFamily="2" charset="0"/>
                <a:ea typeface="ＭＳ Ｐゴシック" panose="020B0600070205080204" pitchFamily="50" charset="-128"/>
              </a:rPr>
              <a:t>) mean((y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yhat</a:t>
            </a:r>
            <a:r>
              <a:rPr kumimoji="1" lang="en-US" altLang="ja-JP" sz="1200" dirty="0">
                <a:solidFill>
                  <a:schemeClr val="bg1"/>
                </a:solidFill>
                <a:latin typeface="EYInterstate Light" panose="02000506000000020004" pitchFamily="2" charset="0"/>
                <a:ea typeface="ＭＳ Ｐゴシック" panose="020B0600070205080204" pitchFamily="50" charset="-128"/>
              </a:rPr>
              <a:t>)^2),</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response="y",...)</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 generation of folds variables</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folds&lt;-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(Fold=sample(rep(x=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1:k</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length.out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nrow</a:t>
            </a:r>
            <a:r>
              <a:rPr kumimoji="1" lang="en-US" altLang="ja-JP" sz="1200" dirty="0">
                <a:solidFill>
                  <a:schemeClr val="bg1"/>
                </a:solidFill>
                <a:latin typeface="EYInterstate Light" panose="02000506000000020004" pitchFamily="2" charset="0"/>
                <a:ea typeface="ＭＳ Ｐゴシック" panose="020B0600070205080204" pitchFamily="50" charset="-128"/>
              </a:rPr>
              <a:t>(data))),</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Row=</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1:nrow</a:t>
            </a:r>
            <a:r>
              <a:rPr kumimoji="1" lang="en-US" altLang="ja-JP" sz="1200" dirty="0">
                <a:solidFill>
                  <a:schemeClr val="bg1"/>
                </a:solidFill>
                <a:latin typeface="EYInterstate Light" panose="02000506000000020004" pitchFamily="2" charset="0"/>
                <a:ea typeface="ＭＳ Ｐゴシック" panose="020B0600070205080204" pitchFamily="50" charset="-128"/>
              </a:rPr>
              <a:t>(data))</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 takes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error=0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error&lt;- 0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#loop each folds and model application to training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data, </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and forecast </a:t>
            </a:r>
            <a:r>
              <a:rPr kumimoji="1" lang="en-US" altLang="ja-JP" sz="1200" dirty="0">
                <a:solidFill>
                  <a:srgbClr val="2C973E"/>
                </a:solidFill>
                <a:latin typeface="EYInterstate Light" panose="02000506000000020004" pitchFamily="2" charset="0"/>
                <a:ea typeface="ＭＳ Ｐゴシック" panose="020B0600070205080204" pitchFamily="50" charset="-128"/>
              </a:rPr>
              <a:t>based on test data</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#error calculation</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for(f 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1:max</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folds$Fold</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6" name="正方形/長方形 5"/>
          <p:cNvSpPr/>
          <p:nvPr/>
        </p:nvSpPr>
        <p:spPr>
          <a:xfrm>
            <a:off x="4643438" y="1736269"/>
            <a:ext cx="4046537" cy="43883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en-US" altLang="ja-JP" sz="1200" dirty="0">
                <a:solidFill>
                  <a:srgbClr val="2C973E"/>
                </a:solidFill>
                <a:latin typeface="EYInterstate Light" panose="02000506000000020004" pitchFamily="2" charset="0"/>
                <a:ea typeface="ＭＳ Ｐゴシック" panose="020B0600070205080204" pitchFamily="50" charset="-128"/>
              </a:rPr>
              <a:t>extract rows corresponding to test data</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theRows</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folds$Row</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folds$Fold</a:t>
            </a:r>
            <a:r>
              <a:rPr kumimoji="1" lang="en-US" altLang="ja-JP" sz="1200" dirty="0">
                <a:solidFill>
                  <a:schemeClr val="bg1"/>
                </a:solidFill>
                <a:latin typeface="EYInterstate Light" panose="02000506000000020004" pitchFamily="2" charset="0"/>
                <a:ea typeface="ＭＳ Ｐゴシック" panose="020B0600070205080204" pitchFamily="50" charset="-128"/>
              </a:rPr>
              <a:t> == f]</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 application of fun to data[-</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theRows</a:t>
            </a:r>
            <a:r>
              <a:rPr kumimoji="1" lang="en-US" altLang="ja-JP" sz="1200" dirty="0">
                <a:solidFill>
                  <a:srgbClr val="2C973E"/>
                </a:solidFill>
                <a:latin typeface="EYInterstate Light" panose="02000506000000020004" pitchFamily="2" charset="0"/>
                <a:ea typeface="ＭＳ Ｐゴシック" panose="020B0600070205080204" pitchFamily="50" charset="-128"/>
              </a:rPr>
              <a:t>,]</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 forecast against data[</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theRows</a:t>
            </a:r>
            <a:r>
              <a:rPr kumimoji="1" lang="en-US" altLang="ja-JP" sz="1200" dirty="0">
                <a:solidFill>
                  <a:srgbClr val="2C973E"/>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mod &lt;- fun(data=data[-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theRows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pred</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predict(mod,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theRows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 accumulate error weighted by rows corresponding to fold</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error &lt;- error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cost(data[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theRows,response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pred</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(length(</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theRows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nrow</a:t>
            </a:r>
            <a:r>
              <a:rPr kumimoji="1" lang="en-US" altLang="ja-JP" sz="1200" dirty="0">
                <a:solidFill>
                  <a:schemeClr val="bg1"/>
                </a:solidFill>
                <a:latin typeface="EYInterstate Light" panose="02000506000000020004" pitchFamily="2" charset="0"/>
                <a:ea typeface="ＭＳ Ｐゴシック" panose="020B0600070205080204" pitchFamily="50" charset="-128"/>
              </a:rPr>
              <a:t>(data))</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return(error)</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Cross-validation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誤差を得るために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housing</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モデルに関数を適応</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cv1</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cv.work</a:t>
            </a:r>
            <a:r>
              <a:rPr kumimoji="1" lang="en-US" altLang="ja-JP" sz="1200" dirty="0">
                <a:solidFill>
                  <a:schemeClr val="bg1"/>
                </a:solidFill>
                <a:latin typeface="EYInterstate Light" panose="02000506000000020004" pitchFamily="2" charset="0"/>
                <a:ea typeface="ＭＳ Ｐゴシック" panose="020B0600070205080204" pitchFamily="50" charset="-128"/>
              </a:rPr>
              <a:t>(fun=lm, k=5, data=housing, response="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formula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7734129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3"/>
            <a:endParaRPr lang="en-US" altLang="ja-JP" sz="1200" dirty="0"/>
          </a:p>
          <a:p>
            <a:pPr lvl="1"/>
            <a:endParaRPr lang="en-US" altLang="ja-JP" sz="1200" dirty="0" smtClean="0"/>
          </a:p>
        </p:txBody>
      </p:sp>
      <p:sp>
        <p:nvSpPr>
          <p:cNvPr id="5" name="正方形/長方形 4"/>
          <p:cNvSpPr/>
          <p:nvPr/>
        </p:nvSpPr>
        <p:spPr>
          <a:xfrm>
            <a:off x="838517" y="1736270"/>
            <a:ext cx="3733483" cy="43883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#Housing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モデルに適応</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cv2</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cv.work</a:t>
            </a:r>
            <a:r>
              <a:rPr kumimoji="1" lang="en-US" altLang="ja-JP" sz="1200" dirty="0">
                <a:solidFill>
                  <a:schemeClr val="bg1"/>
                </a:solidFill>
                <a:latin typeface="EYInterstate Light" panose="02000506000000020004" pitchFamily="2" charset="0"/>
                <a:ea typeface="ＭＳ Ｐゴシック" panose="020B0600070205080204" pitchFamily="50" charset="-128"/>
              </a:rPr>
              <a:t>(fun=lm, k=5, data=housing, response="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formula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cv3</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cv.work</a:t>
            </a:r>
            <a:r>
              <a:rPr kumimoji="1" lang="en-US" altLang="ja-JP" sz="1200" dirty="0">
                <a:solidFill>
                  <a:schemeClr val="bg1"/>
                </a:solidFill>
                <a:latin typeface="EYInterstate Light" panose="02000506000000020004" pitchFamily="2" charset="0"/>
                <a:ea typeface="ＭＳ Ｐゴシック" panose="020B0600070205080204" pitchFamily="50" charset="-128"/>
              </a:rPr>
              <a:t>(fun=lm, k=5, data=housing, response="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formula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cv4</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cv.work</a:t>
            </a:r>
            <a:r>
              <a:rPr kumimoji="1" lang="en-US" altLang="ja-JP" sz="1200" dirty="0">
                <a:solidFill>
                  <a:schemeClr val="bg1"/>
                </a:solidFill>
                <a:latin typeface="EYInterstate Light" panose="02000506000000020004" pitchFamily="2" charset="0"/>
                <a:ea typeface="ＭＳ Ｐゴシック" panose="020B0600070205080204" pitchFamily="50" charset="-128"/>
              </a:rPr>
              <a:t>(fun=lm, k=5, data=housing, response="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formula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cv5</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cv.work</a:t>
            </a:r>
            <a:r>
              <a:rPr kumimoji="1" lang="en-US" altLang="ja-JP" sz="1200" dirty="0">
                <a:solidFill>
                  <a:schemeClr val="bg1"/>
                </a:solidFill>
                <a:latin typeface="EYInterstate Light" panose="02000506000000020004" pitchFamily="2" charset="0"/>
                <a:ea typeface="ＭＳ Ｐゴシック" panose="020B0600070205080204" pitchFamily="50" charset="-128"/>
              </a:rPr>
              <a:t>(fun=lm, k=5, data=housing, response="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formula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p>
        </p:txBody>
      </p:sp>
      <p:sp>
        <p:nvSpPr>
          <p:cNvPr id="7" name="正方形/長方形 6"/>
          <p:cNvSpPr/>
          <p:nvPr/>
        </p:nvSpPr>
        <p:spPr>
          <a:xfrm>
            <a:off x="4643438" y="1736270"/>
            <a:ext cx="4046537" cy="43883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pPr>
              <a:tabLst>
                <a:tab pos="85725" algn="l"/>
              </a:tabLst>
            </a:pP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Cross-validation error</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の計算を取り纏める</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cvResults</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(Model=</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sprintf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house%s</a:t>
            </a:r>
            <a:r>
              <a:rPr kumimoji="1" lang="en-US" altLang="ja-JP" sz="1200" dirty="0">
                <a:solidFill>
                  <a:schemeClr val="bg1"/>
                </a:solidFill>
                <a:latin typeface="EYInterstate Light" panose="02000506000000020004" pitchFamily="2" charset="0"/>
                <a:ea typeface="ＭＳ Ｐゴシック" panose="020B0600070205080204" pitchFamily="50" charset="-128"/>
              </a:rPr>
              <a:t>", 1:5),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Error=c(</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cv4</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cv5</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cvResults</a:t>
            </a:r>
            <a:endParaRPr kumimoji="1" lang="en-US" altLang="ja-JP" sz="1200" dirty="0" smtClean="0">
              <a:solidFill>
                <a:srgbClr val="0070C0"/>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Model    Error</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 1872.463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1871.427</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1764.560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 1750.316</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5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a:solidFill>
                  <a:schemeClr val="bg1"/>
                </a:solidFill>
                <a:latin typeface="EYInterstate Light" panose="02000506000000020004" pitchFamily="2" charset="0"/>
                <a:ea typeface="ＭＳ Ｐゴシック" panose="020B0600070205080204" pitchFamily="50" charset="-128"/>
              </a:rPr>
              <a:t> 1881.183</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5634894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.4</a:t>
            </a:r>
            <a:r>
              <a:rPr kumimoji="1" lang="ja-JP" altLang="en-US" dirty="0" smtClean="0"/>
              <a:t>　モデル評価</a:t>
            </a:r>
            <a:r>
              <a:rPr kumimoji="1" lang="en-US" altLang="ja-JP" dirty="0" smtClean="0"/>
              <a:t/>
            </a:r>
            <a:br>
              <a:rPr kumimoji="1" lang="en-US" altLang="ja-JP" dirty="0" smtClean="0"/>
            </a:br>
            <a:r>
              <a:rPr lang="ja-JP" altLang="en-US" sz="2000" dirty="0" smtClean="0"/>
              <a:t>ブートストラップ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ブートストラップ：信頼区間の不確実性を計測する際に活用（</a:t>
            </a:r>
            <a:r>
              <a:rPr lang="en-US" altLang="ja-JP" dirty="0" smtClean="0"/>
              <a:t>boot package</a:t>
            </a:r>
            <a:r>
              <a:rPr lang="ja-JP" altLang="en-US" dirty="0" smtClean="0"/>
              <a:t>）</a:t>
            </a:r>
            <a:endParaRPr lang="en-US" altLang="ja-JP" sz="1200" dirty="0"/>
          </a:p>
          <a:p>
            <a:pPr lvl="1"/>
            <a:r>
              <a:rPr lang="ja-JP" altLang="en-US" sz="1200" dirty="0" smtClean="0"/>
              <a:t>良い解析的な解決策がない場合があり、特に信頼区間の不確実性を計測する場合などに戦術的な解決策が必要</a:t>
            </a:r>
            <a:endParaRPr lang="en-US" altLang="ja-JP" sz="1200" dirty="0" smtClean="0"/>
          </a:p>
          <a:p>
            <a:pPr lvl="1"/>
            <a:endParaRPr lang="en-US" altLang="ja-JP" sz="1200" dirty="0" smtClean="0"/>
          </a:p>
          <a:p>
            <a:pPr lvl="1"/>
            <a:r>
              <a:rPr lang="en-US" altLang="ja-JP" sz="1200" dirty="0" smtClean="0"/>
              <a:t>N</a:t>
            </a:r>
            <a:r>
              <a:rPr lang="ja-JP" altLang="en-US" sz="1200" dirty="0" smtClean="0"/>
              <a:t>行を持つデータにおいて、平均や回帰、任意の関数等の統計関数をデータに適応</a:t>
            </a:r>
            <a:endParaRPr lang="en-US" altLang="ja-JP" sz="1200" dirty="0" smtClean="0"/>
          </a:p>
          <a:p>
            <a:pPr lvl="1"/>
            <a:r>
              <a:rPr lang="ja-JP" altLang="en-US" sz="1200" dirty="0" smtClean="0"/>
              <a:t>データをサンプリングし、新規データセット（重複と欠損値のない</a:t>
            </a:r>
            <a:r>
              <a:rPr lang="en-US" altLang="ja-JP" sz="1200" dirty="0" smtClean="0"/>
              <a:t>n</a:t>
            </a:r>
            <a:r>
              <a:rPr lang="ja-JP" altLang="en-US" sz="1200" dirty="0" smtClean="0"/>
              <a:t>行のデータを持つ）</a:t>
            </a:r>
            <a:r>
              <a:rPr lang="ja-JP" altLang="en-US" sz="1200" dirty="0"/>
              <a:t>を作成</a:t>
            </a:r>
            <a:r>
              <a:rPr lang="ja-JP" altLang="en-US" sz="1200" dirty="0" smtClean="0"/>
              <a:t>、統計関数を新規データセットの適応</a:t>
            </a:r>
            <a:endParaRPr lang="en-US" altLang="ja-JP" sz="1200" dirty="0" smtClean="0"/>
          </a:p>
          <a:p>
            <a:pPr lvl="1"/>
            <a:r>
              <a:rPr lang="ja-JP" altLang="en-US" sz="1200" dirty="0" smtClean="0"/>
              <a:t>上記プロセスを</a:t>
            </a:r>
            <a:r>
              <a:rPr lang="en-US" altLang="ja-JP" sz="1200" dirty="0" smtClean="0"/>
              <a:t>R</a:t>
            </a:r>
            <a:r>
              <a:rPr lang="ja-JP" altLang="en-US" sz="1200" dirty="0" smtClean="0"/>
              <a:t>回（一般的には</a:t>
            </a:r>
            <a:r>
              <a:rPr lang="en-US" altLang="ja-JP" sz="1200" dirty="0" smtClean="0"/>
              <a:t>1200</a:t>
            </a:r>
            <a:r>
              <a:rPr lang="ja-JP" altLang="en-US" sz="1200" dirty="0" smtClean="0"/>
              <a:t>回程度）繰り返し、分布を生成する。この分布は、平均と信頼区間（一般的に</a:t>
            </a:r>
            <a:r>
              <a:rPr lang="en-US" altLang="ja-JP" sz="1200" dirty="0" smtClean="0"/>
              <a:t>95%</a:t>
            </a:r>
            <a:r>
              <a:rPr lang="ja-JP" altLang="en-US" sz="1200" dirty="0" smtClean="0"/>
              <a:t>）を見つけるために利用</a:t>
            </a:r>
            <a:endParaRPr lang="en-US" altLang="ja-JP" sz="1200" dirty="0" smtClean="0"/>
          </a:p>
        </p:txBody>
      </p:sp>
      <p:sp>
        <p:nvSpPr>
          <p:cNvPr id="5" name="正方形/長方形 4"/>
          <p:cNvSpPr/>
          <p:nvPr/>
        </p:nvSpPr>
        <p:spPr>
          <a:xfrm>
            <a:off x="838517" y="3398809"/>
            <a:ext cx="7851458" cy="2553419"/>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en-US" altLang="ja-JP" sz="1200" dirty="0">
                <a:solidFill>
                  <a:srgbClr val="2C973E"/>
                </a:solidFill>
                <a:latin typeface="EYInterstate Light" panose="02000506000000020004" pitchFamily="2" charset="0"/>
                <a:ea typeface="ＭＳ Ｐゴシック" panose="020B0600070205080204" pitchFamily="50" charset="-128"/>
              </a:rPr>
              <a:t>18.4 </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Bootsrap</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plyr</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baseball &lt;- baseball[</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baseball$year</a:t>
            </a:r>
            <a:r>
              <a:rPr kumimoji="1" lang="en-US" altLang="ja-JP" sz="1200" dirty="0">
                <a:solidFill>
                  <a:schemeClr val="bg1"/>
                </a:solidFill>
                <a:latin typeface="EYInterstate Light" panose="02000506000000020004" pitchFamily="2" charset="0"/>
                <a:ea typeface="ＭＳ Ｐゴシック" panose="020B0600070205080204" pitchFamily="50" charset="-128"/>
              </a:rPr>
              <a:t>&gt;=1990</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head(baseball)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id year stint team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lg</a:t>
            </a:r>
            <a:r>
              <a:rPr kumimoji="1" lang="en-US" altLang="ja-JP" sz="1200" dirty="0">
                <a:solidFill>
                  <a:schemeClr val="bg1"/>
                </a:solidFill>
                <a:latin typeface="EYInterstate Light" panose="02000506000000020004" pitchFamily="2" charset="0"/>
                <a:ea typeface="ＭＳ Ｐゴシック" panose="020B0600070205080204" pitchFamily="50" charset="-128"/>
              </a:rPr>
              <a:t>   g  ab  r   h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X2b</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X3b</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hr</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rbi</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sb</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cs</a:t>
            </a:r>
            <a:r>
              <a:rPr kumimoji="1" lang="en-US" altLang="ja-JP" sz="1200" dirty="0">
                <a:solidFill>
                  <a:schemeClr val="bg1"/>
                </a:solidFill>
                <a:latin typeface="EYInterstate Light" panose="02000506000000020004" pitchFamily="2" charset="0"/>
                <a:ea typeface="ＭＳ Ｐゴシック" panose="020B0600070205080204" pitchFamily="50" charset="-128"/>
              </a:rPr>
              <a:t> bb so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ibb</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hbp</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sh</a:t>
            </a:r>
            <a:r>
              <a:rPr kumimoji="1" lang="en-US" altLang="ja-JP" sz="1200" dirty="0">
                <a:solidFill>
                  <a:schemeClr val="bg1"/>
                </a:solidFill>
                <a:latin typeface="EYInterstate Light" panose="02000506000000020004" pitchFamily="2" charset="0"/>
                <a:ea typeface="ＭＳ Ｐゴシック" panose="020B0600070205080204" pitchFamily="50" charset="-128"/>
              </a:rPr>
              <a:t> sf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gidp</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67407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aguilri01</a:t>
            </a:r>
            <a:r>
              <a:rPr kumimoji="1" lang="en-US" altLang="ja-JP" sz="1200" dirty="0">
                <a:solidFill>
                  <a:schemeClr val="bg1"/>
                </a:solidFill>
                <a:latin typeface="EYInterstate Light" panose="02000506000000020004" pitchFamily="2" charset="0"/>
                <a:ea typeface="ＭＳ Ｐゴシック" panose="020B0600070205080204" pitchFamily="50" charset="-128"/>
              </a:rPr>
              <a:t> 1990     1  MIN AL  56   0  0   0   0   0  0   0  0  0  0  0   0   0  0  0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67412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alomasa02</a:t>
            </a:r>
            <a:r>
              <a:rPr kumimoji="1" lang="en-US" altLang="ja-JP" sz="1200" dirty="0">
                <a:solidFill>
                  <a:schemeClr val="bg1"/>
                </a:solidFill>
                <a:latin typeface="EYInterstate Light" panose="02000506000000020004" pitchFamily="2" charset="0"/>
                <a:ea typeface="ＭＳ Ｐゴシック" panose="020B0600070205080204" pitchFamily="50" charset="-128"/>
              </a:rPr>
              <a:t> 1990     1  CLE AL 132 445 60 129  26   2  9  66  4  1 25 46   2   2  5  6   10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67414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anderbr01</a:t>
            </a:r>
            <a:r>
              <a:rPr kumimoji="1" lang="en-US" altLang="ja-JP" sz="1200" dirty="0">
                <a:solidFill>
                  <a:schemeClr val="bg1"/>
                </a:solidFill>
                <a:latin typeface="EYInterstate Light" panose="02000506000000020004" pitchFamily="2" charset="0"/>
                <a:ea typeface="ＭＳ Ｐゴシック" panose="020B0600070205080204" pitchFamily="50" charset="-128"/>
              </a:rPr>
              <a:t> 1990     1  BAL AL  89 234 24  54   5   2  3  24 15  2 31 46   2   5  4  5    4</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67416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anderla02</a:t>
            </a:r>
            <a:r>
              <a:rPr kumimoji="1" lang="en-US" altLang="ja-JP" sz="1200" dirty="0">
                <a:solidFill>
                  <a:schemeClr val="bg1"/>
                </a:solidFill>
                <a:latin typeface="EYInterstate Light" panose="02000506000000020004" pitchFamily="2" charset="0"/>
                <a:ea typeface="ＭＳ Ｐゴシック" panose="020B0600070205080204" pitchFamily="50" charset="-128"/>
              </a:rPr>
              <a:t> 1990     2  BOS AL  15   0  0   0   0   0  0   0  0  0  0  0   0   0  0  0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67417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appieke01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1990     1  KCA AL  32   0  0   0   0   0  0   0  0  0  0  0   0   0  0  0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67422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baergca01</a:t>
            </a:r>
            <a:r>
              <a:rPr kumimoji="1" lang="en-US" altLang="ja-JP" sz="1200" dirty="0">
                <a:solidFill>
                  <a:schemeClr val="bg1"/>
                </a:solidFill>
                <a:latin typeface="EYInterstate Light" panose="02000506000000020004" pitchFamily="2" charset="0"/>
                <a:ea typeface="ＭＳ Ｐゴシック" panose="020B0600070205080204" pitchFamily="50" charset="-128"/>
              </a:rPr>
              <a:t> 1990     1  CLE AL 108 312 46  81  17   2  7  47  0  2 16 57   2   4  1  5    4</a:t>
            </a:r>
          </a:p>
        </p:txBody>
      </p:sp>
    </p:spTree>
    <p:extLst>
      <p:ext uri="{BB962C8B-B14F-4D97-AF65-F5344CB8AC3E}">
        <p14:creationId xmlns:p14="http://schemas.microsoft.com/office/powerpoint/2010/main" val="14234587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.4</a:t>
            </a:r>
            <a:r>
              <a:rPr kumimoji="1" lang="ja-JP" altLang="en-US" dirty="0" smtClean="0"/>
              <a:t>　モデル評価</a:t>
            </a:r>
            <a:r>
              <a:rPr kumimoji="1" lang="en-US" altLang="ja-JP" dirty="0" smtClean="0"/>
              <a:t/>
            </a:r>
            <a:br>
              <a:rPr kumimoji="1" lang="en-US" altLang="ja-JP" dirty="0" smtClean="0"/>
            </a:br>
            <a:r>
              <a:rPr lang="ja-JP" altLang="en-US" sz="2000" dirty="0" smtClean="0"/>
              <a:t>ブートストラップ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ブートストラップ：信頼区間の不確実性を計測する際に活用（</a:t>
            </a:r>
            <a:r>
              <a:rPr lang="en-US" altLang="ja-JP" dirty="0" smtClean="0"/>
              <a:t>boot package</a:t>
            </a:r>
            <a:r>
              <a:rPr lang="ja-JP" altLang="en-US" dirty="0" smtClean="0"/>
              <a:t>）</a:t>
            </a:r>
            <a:endParaRPr lang="en-US" altLang="ja-JP" sz="1200" dirty="0"/>
          </a:p>
        </p:txBody>
      </p:sp>
      <p:sp>
        <p:nvSpPr>
          <p:cNvPr id="5" name="正方形/長方形 4"/>
          <p:cNvSpPr/>
          <p:nvPr/>
        </p:nvSpPr>
        <p:spPr>
          <a:xfrm>
            <a:off x="838517" y="1834942"/>
            <a:ext cx="7851458" cy="41577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平均打率の計算方法は、合計ヒット数を合計打数で割って算出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ただし、</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mean(h/ab)</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や</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sd</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(h/ab)</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で平均や標準偏差を簡単に計算できるわけではなく、一方で、打率は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sum(h)/sum(ab)</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で計算できるものの、標準偏差は簡単に計算できない　→ ブートストラップを使うのに絶好の機会</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➊ オリジナルデータから全体の打率を計算、</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行をサンプル抽出して平均打率を再度計算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分布が形成されるまで繰返</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Boot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パッケージを利用</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➋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boot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関数の最初の引数は、データ、</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番目はデータで計算をさせたい関数を指定</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sim</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 “parametric”</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出ない限り、</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番目の引数は必須</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➌ 最初はオリジナルデータで、</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番目は索引のベクトル、回数又はウェイト。引数に名前を加えると</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boot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パッケージから参照できる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bat.avg</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function(data, indices=1:NROW(data), hits="h",</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at.bats</a:t>
            </a:r>
            <a:r>
              <a:rPr kumimoji="1" lang="en-US" altLang="ja-JP" sz="1200" dirty="0">
                <a:solidFill>
                  <a:schemeClr val="bg1"/>
                </a:solidFill>
                <a:latin typeface="EYInterstate Light" panose="02000506000000020004" pitchFamily="2" charset="0"/>
                <a:ea typeface="ＭＳ Ｐゴシック" panose="020B0600070205080204" pitchFamily="50" charset="-128"/>
              </a:rPr>
              <a:t>="ab")</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sum(data[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indices,hits</a:t>
            </a:r>
            <a:r>
              <a:rPr kumimoji="1" lang="en-US" altLang="ja-JP" sz="1200" dirty="0">
                <a:solidFill>
                  <a:schemeClr val="bg1"/>
                </a:solidFill>
                <a:latin typeface="EYInterstate Light" panose="02000506000000020004" pitchFamily="2" charset="0"/>
                <a:ea typeface="ＭＳ Ｐゴシック" panose="020B0600070205080204" pitchFamily="50" charset="-128"/>
              </a:rPr>
              <a:t>], na.rm=TRUE)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sum(data[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indices,at.bats</a:t>
            </a:r>
            <a:r>
              <a:rPr kumimoji="1" lang="en-US" altLang="ja-JP" sz="1200" dirty="0">
                <a:solidFill>
                  <a:schemeClr val="bg1"/>
                </a:solidFill>
                <a:latin typeface="EYInterstate Light" panose="02000506000000020004" pitchFamily="2" charset="0"/>
                <a:ea typeface="ＭＳ Ｐゴシック" panose="020B0600070205080204" pitchFamily="50" charset="-128"/>
              </a:rPr>
              <a:t>],nar.rm=TRUE)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オリジナルデータでテスト</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bat.avg</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(baseball)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0.2729969</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
        <p:nvSpPr>
          <p:cNvPr id="4" name="正方形/長方形 3"/>
          <p:cNvSpPr/>
          <p:nvPr/>
        </p:nvSpPr>
        <p:spPr>
          <a:xfrm>
            <a:off x="5247289" y="4214601"/>
            <a:ext cx="3648974" cy="1384995"/>
          </a:xfrm>
          <a:prstGeom prst="rect">
            <a:avLst/>
          </a:prstGeom>
        </p:spPr>
        <p:txBody>
          <a:bodyPr wrap="square">
            <a:spAutoFit/>
          </a:bodyPr>
          <a:lstStyle/>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a:solidFill>
                  <a:srgbClr val="2C973E"/>
                </a:solidFill>
                <a:latin typeface="EYInterstate Light" panose="02000506000000020004" pitchFamily="2" charset="0"/>
                <a:ea typeface="ＭＳ Ｐゴシック" panose="020B0600070205080204" pitchFamily="50" charset="-128"/>
              </a:rPr>
              <a:t>平均打率を計算する関数を作成</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data</a:t>
            </a:r>
            <a:r>
              <a:rPr kumimoji="1" lang="ja-JP" altLang="en-US" sz="1200" dirty="0">
                <a:solidFill>
                  <a:srgbClr val="2C973E"/>
                </a:solidFill>
                <a:latin typeface="EYInterstate Light" panose="02000506000000020004" pitchFamily="2" charset="0"/>
                <a:ea typeface="ＭＳ Ｐゴシック" panose="020B0600070205080204" pitchFamily="50" charset="-128"/>
              </a:rPr>
              <a:t>はデータを指定</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boot</a:t>
            </a:r>
            <a:r>
              <a:rPr kumimoji="1" lang="ja-JP" altLang="en-US" sz="1200" dirty="0" err="1">
                <a:solidFill>
                  <a:srgbClr val="2C973E"/>
                </a:solidFill>
                <a:latin typeface="EYInterstate Light" panose="02000506000000020004" pitchFamily="2" charset="0"/>
                <a:ea typeface="ＭＳ Ｐゴシック" panose="020B0600070205080204" pitchFamily="50" charset="-128"/>
              </a:rPr>
              <a:t>はイン</a:t>
            </a:r>
            <a:r>
              <a:rPr kumimoji="1" lang="ja-JP" altLang="en-US" sz="1200" dirty="0">
                <a:solidFill>
                  <a:srgbClr val="2C973E"/>
                </a:solidFill>
                <a:latin typeface="EYInterstate Light" panose="02000506000000020004" pitchFamily="2" charset="0"/>
                <a:ea typeface="ＭＳ Ｐゴシック" panose="020B0600070205080204" pitchFamily="50" charset="-128"/>
              </a:rPr>
              <a:t>デックスのデータを渡す</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a:solidFill>
                  <a:srgbClr val="2C973E"/>
                </a:solidFill>
                <a:latin typeface="EYInterstate Light" panose="02000506000000020004" pitchFamily="2" charset="0"/>
                <a:ea typeface="ＭＳ Ｐゴシック" panose="020B0600070205080204" pitchFamily="50" charset="-128"/>
              </a:rPr>
              <a:t>いくつかの行は</a:t>
            </a:r>
            <a:r>
              <a:rPr kumimoji="1" lang="en-US" altLang="ja-JP" sz="1200" dirty="0">
                <a:solidFill>
                  <a:srgbClr val="2C973E"/>
                </a:solidFill>
                <a:latin typeface="EYInterstate Light" panose="02000506000000020004" pitchFamily="2" charset="0"/>
                <a:ea typeface="ＭＳ Ｐゴシック" panose="020B0600070205080204" pitchFamily="50" charset="-128"/>
              </a:rPr>
              <a:t>1</a:t>
            </a:r>
            <a:r>
              <a:rPr kumimoji="1" lang="ja-JP" altLang="en-US" sz="1200" dirty="0" err="1">
                <a:solidFill>
                  <a:srgbClr val="2C973E"/>
                </a:solidFill>
                <a:latin typeface="EYInterstate Light" panose="02000506000000020004" pitchFamily="2" charset="0"/>
                <a:ea typeface="ＭＳ Ｐゴシック" panose="020B0600070205080204" pitchFamily="50" charset="-128"/>
              </a:rPr>
              <a:t>つの</a:t>
            </a:r>
            <a:r>
              <a:rPr kumimoji="1" lang="ja-JP" altLang="en-US" sz="1200" dirty="0">
                <a:solidFill>
                  <a:srgbClr val="2C973E"/>
                </a:solidFill>
                <a:latin typeface="EYInterstate Light" panose="02000506000000020004" pitchFamily="2" charset="0"/>
                <a:ea typeface="ＭＳ Ｐゴシック" panose="020B0600070205080204" pitchFamily="50" charset="-128"/>
              </a:rPr>
              <a:t>パスの中で複数登場する</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a:solidFill>
                  <a:srgbClr val="2C973E"/>
                </a:solidFill>
                <a:latin typeface="EYInterstate Light" panose="02000506000000020004" pitchFamily="2" charset="0"/>
                <a:ea typeface="ＭＳ Ｐゴシック" panose="020B0600070205080204" pitchFamily="50" charset="-128"/>
              </a:rPr>
              <a:t>その他の行は全く登場しない</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a:solidFill>
                  <a:srgbClr val="2C973E"/>
                </a:solidFill>
                <a:latin typeface="EYInterstate Light" panose="02000506000000020004" pitchFamily="2" charset="0"/>
                <a:ea typeface="ＭＳ Ｐゴシック" panose="020B0600070205080204" pitchFamily="50" charset="-128"/>
              </a:rPr>
              <a:t>平均</a:t>
            </a:r>
            <a:r>
              <a:rPr kumimoji="1" lang="en-US" altLang="ja-JP" sz="1200" dirty="0">
                <a:solidFill>
                  <a:srgbClr val="2C973E"/>
                </a:solidFill>
                <a:latin typeface="EYInterstate Light" panose="02000506000000020004" pitchFamily="2" charset="0"/>
                <a:ea typeface="ＭＳ Ｐゴシック" panose="020B0600070205080204" pitchFamily="50" charset="-128"/>
              </a:rPr>
              <a:t>63%</a:t>
            </a:r>
            <a:r>
              <a:rPr kumimoji="1" lang="ja-JP" altLang="en-US" sz="1200" dirty="0">
                <a:solidFill>
                  <a:srgbClr val="2C973E"/>
                </a:solidFill>
                <a:latin typeface="EYInterstate Light" panose="02000506000000020004" pitchFamily="2" charset="0"/>
                <a:ea typeface="ＭＳ Ｐゴシック" panose="020B0600070205080204" pitchFamily="50" charset="-128"/>
              </a:rPr>
              <a:t>の行が登場する</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a:solidFill>
                  <a:srgbClr val="2C973E"/>
                </a:solidFill>
                <a:latin typeface="EYInterstate Light" panose="02000506000000020004" pitchFamily="2" charset="0"/>
                <a:ea typeface="ＭＳ Ｐゴシック" panose="020B0600070205080204" pitchFamily="50" charset="-128"/>
              </a:rPr>
              <a:t>この関数を</a:t>
            </a:r>
            <a:r>
              <a:rPr kumimoji="1" lang="en-US" altLang="ja-JP" sz="1200" dirty="0">
                <a:solidFill>
                  <a:srgbClr val="2C973E"/>
                </a:solidFill>
                <a:latin typeface="EYInterstate Light" panose="02000506000000020004" pitchFamily="2" charset="0"/>
                <a:ea typeface="ＭＳ Ｐゴシック" panose="020B0600070205080204" pitchFamily="50" charset="-128"/>
              </a:rPr>
              <a:t>boot</a:t>
            </a:r>
            <a:r>
              <a:rPr kumimoji="1" lang="ja-JP" altLang="en-US" sz="1200" dirty="0">
                <a:solidFill>
                  <a:srgbClr val="2C973E"/>
                </a:solidFill>
                <a:latin typeface="EYInterstate Light" panose="02000506000000020004" pitchFamily="2" charset="0"/>
                <a:ea typeface="ＭＳ Ｐゴシック" panose="020B0600070205080204" pitchFamily="50" charset="-128"/>
              </a:rPr>
              <a:t>関数で繰り返す呼び出す</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6374409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.4</a:t>
            </a:r>
            <a:r>
              <a:rPr kumimoji="1" lang="ja-JP" altLang="en-US" dirty="0" smtClean="0"/>
              <a:t>　モデル評価</a:t>
            </a:r>
            <a:r>
              <a:rPr kumimoji="1" lang="en-US" altLang="ja-JP" dirty="0" smtClean="0"/>
              <a:t/>
            </a:r>
            <a:br>
              <a:rPr kumimoji="1" lang="en-US" altLang="ja-JP" dirty="0" smtClean="0"/>
            </a:br>
            <a:r>
              <a:rPr lang="ja-JP" altLang="en-US" sz="2000" dirty="0" smtClean="0"/>
              <a:t>ブートストラップ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ブートストラップ：信頼区間の不確実性を計測する際に活用（</a:t>
            </a:r>
            <a:r>
              <a:rPr lang="en-US" altLang="ja-JP" dirty="0" smtClean="0"/>
              <a:t>boot package</a:t>
            </a:r>
            <a:r>
              <a:rPr lang="ja-JP" altLang="en-US" dirty="0" smtClean="0"/>
              <a:t>）</a:t>
            </a:r>
            <a:endParaRPr lang="en-US" altLang="ja-JP" sz="1200" dirty="0"/>
          </a:p>
        </p:txBody>
      </p:sp>
      <p:sp>
        <p:nvSpPr>
          <p:cNvPr id="5" name="正方形/長方形 4"/>
          <p:cNvSpPr/>
          <p:nvPr/>
        </p:nvSpPr>
        <p:spPr>
          <a:xfrm>
            <a:off x="827088" y="1811545"/>
            <a:ext cx="7862887" cy="431303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0376397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.4</a:t>
            </a:r>
            <a:r>
              <a:rPr kumimoji="1" lang="ja-JP" altLang="en-US" dirty="0" smtClean="0"/>
              <a:t>　モデル評価</a:t>
            </a:r>
            <a:r>
              <a:rPr kumimoji="1" lang="en-US" altLang="ja-JP" dirty="0" smtClean="0"/>
              <a:t/>
            </a:r>
            <a:br>
              <a:rPr kumimoji="1" lang="en-US" altLang="ja-JP" dirty="0" smtClean="0"/>
            </a:br>
            <a:r>
              <a:rPr lang="ja-JP" altLang="en-US" sz="2000" dirty="0" smtClean="0"/>
              <a:t>ステップワイズ変数選択法</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ステップワイズ変数選択法</a:t>
            </a:r>
            <a:endParaRPr lang="en-US" altLang="ja-JP" dirty="0" smtClean="0"/>
          </a:p>
          <a:p>
            <a:pPr lvl="1"/>
            <a:r>
              <a:rPr lang="ja-JP" altLang="en-US" sz="1200" dirty="0" smtClean="0"/>
              <a:t>一般に推奨されなくなってきているが、モデルの変数選択手法の</a:t>
            </a:r>
            <a:r>
              <a:rPr lang="en-US" altLang="ja-JP" sz="1200" dirty="0" smtClean="0"/>
              <a:t>1</a:t>
            </a:r>
            <a:r>
              <a:rPr lang="ja-JP" altLang="en-US" sz="1200" dirty="0" smtClean="0"/>
              <a:t>つ</a:t>
            </a:r>
            <a:endParaRPr lang="en-US" altLang="ja-JP" sz="1200" dirty="0" smtClean="0"/>
          </a:p>
          <a:p>
            <a:pPr lvl="1"/>
            <a:r>
              <a:rPr lang="en-US" altLang="ja-JP" sz="1200" dirty="0" smtClean="0"/>
              <a:t>AIC</a:t>
            </a:r>
            <a:r>
              <a:rPr lang="ja-JP" altLang="en-US" sz="1200" dirty="0" smtClean="0"/>
              <a:t>を利用してモデルの変数を加減し、各ステップごとにテストを繰り返すプロセス</a:t>
            </a:r>
            <a:endParaRPr lang="en-US" altLang="ja-JP" sz="1200" dirty="0" smtClean="0"/>
          </a:p>
          <a:p>
            <a:pPr lvl="1"/>
            <a:r>
              <a:rPr lang="en-US" altLang="ja-JP" sz="1200" dirty="0" smtClean="0"/>
              <a:t>Step</a:t>
            </a:r>
            <a:r>
              <a:rPr lang="ja-JP" altLang="en-US" sz="1200" dirty="0" smtClean="0"/>
              <a:t>関数：候補となり得るモデルを通して反復を行い、</a:t>
            </a:r>
            <a:r>
              <a:rPr lang="en-US" altLang="ja-JP" sz="1200" dirty="0" smtClean="0"/>
              <a:t>scope</a:t>
            </a:r>
            <a:r>
              <a:rPr lang="ja-JP" altLang="en-US" sz="1200" dirty="0" smtClean="0"/>
              <a:t>引数は候補モデルの下限と上限を特定、</a:t>
            </a:r>
            <a:r>
              <a:rPr lang="en-US" altLang="ja-JP" sz="1200" dirty="0" smtClean="0"/>
              <a:t>direction</a:t>
            </a:r>
            <a:r>
              <a:rPr lang="ja-JP" altLang="en-US" sz="1200" dirty="0" smtClean="0"/>
              <a:t>引数は、変数の加減につき必要に応じて増減させるか指定</a:t>
            </a:r>
            <a:endParaRPr lang="en-US" altLang="ja-JP" sz="1200" dirty="0" smtClean="0"/>
          </a:p>
          <a:p>
            <a:pPr lvl="1"/>
            <a:r>
              <a:rPr lang="ja-JP" altLang="en-US" sz="1200" dirty="0" smtClean="0"/>
              <a:t>実行の際、</a:t>
            </a:r>
            <a:r>
              <a:rPr lang="en-US" altLang="ja-JP" sz="1200" dirty="0" smtClean="0"/>
              <a:t>step</a:t>
            </a:r>
            <a:r>
              <a:rPr lang="ja-JP" altLang="en-US" sz="1200" dirty="0" smtClean="0"/>
              <a:t>関数は何が考慮されて最適なモデルになったのかを反復ごとに表示</a:t>
            </a:r>
            <a:endParaRPr lang="en-US" altLang="ja-JP" sz="1200" dirty="0"/>
          </a:p>
        </p:txBody>
      </p:sp>
      <p:sp>
        <p:nvSpPr>
          <p:cNvPr id="5" name="正方形/長方形 4"/>
          <p:cNvSpPr/>
          <p:nvPr/>
        </p:nvSpPr>
        <p:spPr>
          <a:xfrm>
            <a:off x="827088" y="3017519"/>
            <a:ext cx="7862887" cy="245554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2C973E"/>
                </a:solidFill>
                <a:latin typeface="EYInterstate Light" panose="02000506000000020004" pitchFamily="2" charset="0"/>
                <a:ea typeface="ＭＳ Ｐゴシック" panose="020B0600070205080204" pitchFamily="50" charset="-128"/>
              </a:rPr>
              <a:t>##18.5 stepwise variable selection method </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下限のモデルは</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Null</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モデルで、基本的にまっすぐな平均を指す</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nullModel</a:t>
            </a:r>
            <a:r>
              <a:rPr kumimoji="1" lang="en-US" altLang="ja-JP" sz="1200" dirty="0">
                <a:solidFill>
                  <a:schemeClr val="bg1"/>
                </a:solidFill>
                <a:latin typeface="EYInterstate Light" panose="02000506000000020004" pitchFamily="2" charset="0"/>
                <a:ea typeface="ＭＳ Ｐゴシック" panose="020B0600070205080204" pitchFamily="50" charset="-128"/>
              </a:rPr>
              <a:t>&lt;-lm(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~1, data=housing</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最大限のモデルを受け入れる</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fullModel</a:t>
            </a:r>
            <a:r>
              <a:rPr kumimoji="1" lang="en-US" altLang="ja-JP" sz="1200" dirty="0">
                <a:solidFill>
                  <a:schemeClr val="bg1"/>
                </a:solidFill>
                <a:latin typeface="EYInterstate Light" panose="02000506000000020004" pitchFamily="2" charset="0"/>
                <a:ea typeface="ＭＳ Ｐゴシック" panose="020B0600070205080204" pitchFamily="50" charset="-128"/>
              </a:rPr>
              <a:t>&lt;-lm(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ValuePerSqFt~Units+SqFt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*Class, data=housing)</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異なるモデルを実行</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nullModel</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からスタートし、</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fullModel</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を超えないように、変数増減の両方を指定</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houseStep</a:t>
            </a:r>
            <a:r>
              <a:rPr kumimoji="1" lang="en-US" altLang="ja-JP" sz="1200" dirty="0">
                <a:solidFill>
                  <a:schemeClr val="bg1"/>
                </a:solidFill>
                <a:latin typeface="EYInterstate Light" panose="02000506000000020004" pitchFamily="2" charset="0"/>
                <a:ea typeface="ＭＳ Ｐゴシック" panose="020B0600070205080204" pitchFamily="50" charset="-128"/>
              </a:rPr>
              <a:t>&lt;-step(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nullModel</a:t>
            </a:r>
            <a:r>
              <a:rPr kumimoji="1" lang="en-US" altLang="ja-JP" sz="1200" dirty="0">
                <a:solidFill>
                  <a:schemeClr val="bg1"/>
                </a:solidFill>
                <a:latin typeface="EYInterstate Light" panose="02000506000000020004" pitchFamily="2" charset="0"/>
                <a:ea typeface="ＭＳ Ｐゴシック" panose="020B0600070205080204" pitchFamily="50" charset="-128"/>
              </a:rPr>
              <a:t>, scope=list(lower=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nullModel</a:t>
            </a:r>
            <a:r>
              <a:rPr kumimoji="1" lang="en-US" altLang="ja-JP" sz="1200" dirty="0">
                <a:solidFill>
                  <a:schemeClr val="bg1"/>
                </a:solidFill>
                <a:latin typeface="EYInterstate Light" panose="02000506000000020004" pitchFamily="2" charset="0"/>
                <a:ea typeface="ＭＳ Ｐゴシック" panose="020B0600070205080204" pitchFamily="50" charset="-128"/>
              </a:rPr>
              <a:t>, upper=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fullModel</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direction="both")</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houseStep</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6865646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.4</a:t>
            </a:r>
            <a:r>
              <a:rPr kumimoji="1" lang="ja-JP" altLang="en-US" dirty="0" smtClean="0"/>
              <a:t>　モデル評価</a:t>
            </a:r>
            <a:r>
              <a:rPr kumimoji="1" lang="en-US" altLang="ja-JP" dirty="0" smtClean="0"/>
              <a:t/>
            </a:r>
            <a:br>
              <a:rPr kumimoji="1" lang="en-US" altLang="ja-JP" dirty="0" smtClean="0"/>
            </a:br>
            <a:r>
              <a:rPr lang="ja-JP" altLang="en-US" sz="2000" dirty="0" smtClean="0"/>
              <a:t>ステップワイズ変数選択法</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ステップワイズ変数選択法</a:t>
            </a:r>
            <a:endParaRPr lang="en-US" altLang="ja-JP" dirty="0" smtClean="0"/>
          </a:p>
        </p:txBody>
      </p:sp>
      <p:sp>
        <p:nvSpPr>
          <p:cNvPr id="5" name="正方形/長方形 4"/>
          <p:cNvSpPr/>
          <p:nvPr/>
        </p:nvSpPr>
        <p:spPr>
          <a:xfrm>
            <a:off x="827089" y="1680209"/>
            <a:ext cx="3744912" cy="44443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800" dirty="0">
                <a:solidFill>
                  <a:srgbClr val="0070C0"/>
                </a:solidFill>
                <a:latin typeface="EYInterstate Light" panose="02000506000000020004" pitchFamily="2" charset="0"/>
                <a:ea typeface="ＭＳ Ｐゴシック" panose="020B0600070205080204" pitchFamily="50" charset="-128"/>
              </a:rPr>
              <a:t>&gt; </a:t>
            </a:r>
            <a:r>
              <a:rPr kumimoji="1" lang="en-US" altLang="ja-JP" sz="800" dirty="0" err="1">
                <a:solidFill>
                  <a:srgbClr val="0070C0"/>
                </a:solidFill>
                <a:latin typeface="EYInterstate Light" panose="02000506000000020004" pitchFamily="2" charset="0"/>
                <a:ea typeface="ＭＳ Ｐゴシック" panose="020B0600070205080204" pitchFamily="50" charset="-128"/>
              </a:rPr>
              <a:t>houseStep</a:t>
            </a:r>
            <a:r>
              <a:rPr kumimoji="1" lang="en-US" altLang="ja-JP" sz="800" dirty="0">
                <a:solidFill>
                  <a:srgbClr val="0070C0"/>
                </a:solidFill>
                <a:latin typeface="EYInterstate Light" panose="02000506000000020004" pitchFamily="2" charset="0"/>
                <a:ea typeface="ＭＳ Ｐゴシック" panose="020B0600070205080204" pitchFamily="50" charset="-128"/>
              </a:rPr>
              <a:t>&lt;-step(</a:t>
            </a:r>
            <a:r>
              <a:rPr kumimoji="1" lang="en-US" altLang="ja-JP" sz="800" dirty="0" err="1">
                <a:solidFill>
                  <a:srgbClr val="0070C0"/>
                </a:solidFill>
                <a:latin typeface="EYInterstate Light" panose="02000506000000020004" pitchFamily="2" charset="0"/>
                <a:ea typeface="ＭＳ Ｐゴシック" panose="020B0600070205080204" pitchFamily="50" charset="-128"/>
              </a:rPr>
              <a:t>nullModel</a:t>
            </a:r>
            <a:r>
              <a:rPr kumimoji="1" lang="en-US" altLang="ja-JP" sz="800" dirty="0">
                <a:solidFill>
                  <a:srgbClr val="0070C0"/>
                </a:solidFill>
                <a:latin typeface="EYInterstate Light" panose="02000506000000020004" pitchFamily="2" charset="0"/>
                <a:ea typeface="ＭＳ Ｐゴシック" panose="020B0600070205080204" pitchFamily="50" charset="-128"/>
              </a:rPr>
              <a:t>, scope=list(lower=</a:t>
            </a:r>
            <a:r>
              <a:rPr kumimoji="1" lang="en-US" altLang="ja-JP" sz="800" dirty="0" err="1">
                <a:solidFill>
                  <a:srgbClr val="0070C0"/>
                </a:solidFill>
                <a:latin typeface="EYInterstate Light" panose="02000506000000020004" pitchFamily="2" charset="0"/>
                <a:ea typeface="ＭＳ Ｐゴシック" panose="020B0600070205080204" pitchFamily="50" charset="-128"/>
              </a:rPr>
              <a:t>nullModel</a:t>
            </a:r>
            <a:r>
              <a:rPr kumimoji="1" lang="en-US" altLang="ja-JP" sz="800" dirty="0">
                <a:solidFill>
                  <a:srgbClr val="0070C0"/>
                </a:solidFill>
                <a:latin typeface="EYInterstate Light" panose="02000506000000020004" pitchFamily="2" charset="0"/>
                <a:ea typeface="ＭＳ Ｐゴシック" panose="020B0600070205080204" pitchFamily="50" charset="-128"/>
              </a:rPr>
              <a:t>, upper=</a:t>
            </a:r>
            <a:r>
              <a:rPr kumimoji="1" lang="en-US" altLang="ja-JP" sz="800" dirty="0" err="1">
                <a:solidFill>
                  <a:srgbClr val="0070C0"/>
                </a:solidFill>
                <a:latin typeface="EYInterstate Light" panose="02000506000000020004" pitchFamily="2" charset="0"/>
                <a:ea typeface="ＭＳ Ｐゴシック" panose="020B0600070205080204" pitchFamily="50" charset="-128"/>
              </a:rPr>
              <a:t>fullModel</a:t>
            </a:r>
            <a:r>
              <a:rPr kumimoji="1" lang="en-US" altLang="ja-JP" sz="8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800" dirty="0">
                <a:solidFill>
                  <a:srgbClr val="0070C0"/>
                </a:solidFill>
                <a:latin typeface="EYInterstate Light" panose="02000506000000020004" pitchFamily="2" charset="0"/>
                <a:ea typeface="ＭＳ Ｐゴシック" panose="020B0600070205080204" pitchFamily="50" charset="-128"/>
              </a:rPr>
              <a:t>+                 direction="both")</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Start:  AIC=22151.56</a:t>
            </a:r>
          </a:p>
          <a:p>
            <a:r>
              <a:rPr kumimoji="1" lang="en-US" altLang="ja-JP" sz="8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1</a:t>
            </a:r>
          </a:p>
          <a:p>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800" dirty="0">
                <a:solidFill>
                  <a:schemeClr val="bg1"/>
                </a:solidFill>
                <a:latin typeface="EYInterstate Light" panose="02000506000000020004" pitchFamily="2" charset="0"/>
                <a:ea typeface="ＭＳ Ｐゴシック" panose="020B0600070205080204" pitchFamily="50" charset="-128"/>
              </a:rPr>
              <a:t> Sum of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800" dirty="0">
                <a:solidFill>
                  <a:schemeClr val="bg1"/>
                </a:solidFill>
                <a:latin typeface="EYInterstate Light" panose="02000506000000020004" pitchFamily="2" charset="0"/>
                <a:ea typeface="ＭＳ Ｐゴシック" panose="020B0600070205080204" pitchFamily="50" charset="-128"/>
              </a:rPr>
              <a:t>      RSS   AIC</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800" dirty="0">
                <a:solidFill>
                  <a:schemeClr val="bg1"/>
                </a:solidFill>
                <a:latin typeface="EYInterstate Light" panose="02000506000000020004" pitchFamily="2" charset="0"/>
                <a:ea typeface="ＭＳ Ｐゴシック" panose="020B0600070205080204" pitchFamily="50" charset="-128"/>
              </a:rPr>
              <a:t>   4   7160206  5137931 19873</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1   1310379 10987758 21858</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Class  3   1264662 11033475 21873</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Units  1    778093 11520044 21982</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&lt;none&gt;               12298137 22152</a:t>
            </a:r>
          </a:p>
          <a:p>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Step:  AIC=19872.83</a:t>
            </a:r>
          </a:p>
          <a:p>
            <a:r>
              <a:rPr kumimoji="1" lang="en-US" altLang="ja-JP" sz="8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800" dirty="0">
                <a:solidFill>
                  <a:schemeClr val="bg1"/>
                </a:solidFill>
                <a:latin typeface="EYInterstate Light" panose="02000506000000020004" pitchFamily="2" charset="0"/>
                <a:ea typeface="ＭＳ Ｐゴシック" panose="020B0600070205080204" pitchFamily="50" charset="-128"/>
              </a:rPr>
              <a:t> Sum of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800" dirty="0">
                <a:solidFill>
                  <a:schemeClr val="bg1"/>
                </a:solidFill>
                <a:latin typeface="EYInterstate Light" panose="02000506000000020004" pitchFamily="2" charset="0"/>
                <a:ea typeface="ＭＳ Ｐゴシック" panose="020B0600070205080204" pitchFamily="50" charset="-128"/>
              </a:rPr>
              <a:t>      RSS   AIC</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Class  3    242301  4895630 19752</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1    185635  4952296 19778</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Units  1     83948  5053983 19832</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&lt;none&gt;                5137931 19873</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800" dirty="0">
                <a:solidFill>
                  <a:schemeClr val="bg1"/>
                </a:solidFill>
                <a:latin typeface="EYInterstate Light" panose="02000506000000020004" pitchFamily="2" charset="0"/>
                <a:ea typeface="ＭＳ Ｐゴシック" panose="020B0600070205080204" pitchFamily="50" charset="-128"/>
              </a:rPr>
              <a:t>   4   7160206 12298137 22152</a:t>
            </a:r>
          </a:p>
          <a:p>
            <a:endParaRPr kumimoji="1" lang="en-US" altLang="ja-JP" sz="8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8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Step</a:t>
            </a:r>
            <a:r>
              <a:rPr kumimoji="1" lang="en-US" altLang="ja-JP" sz="800" dirty="0">
                <a:solidFill>
                  <a:schemeClr val="bg1"/>
                </a:solidFill>
                <a:latin typeface="EYInterstate Light" panose="02000506000000020004" pitchFamily="2" charset="0"/>
                <a:ea typeface="ＭＳ Ｐゴシック" panose="020B0600070205080204" pitchFamily="50" charset="-128"/>
              </a:rPr>
              <a:t>:  AIC=19568.14</a:t>
            </a:r>
          </a:p>
          <a:p>
            <a:r>
              <a:rPr kumimoji="1" lang="en-US" altLang="ja-JP" sz="8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800" dirty="0">
                <a:solidFill>
                  <a:schemeClr val="bg1"/>
                </a:solidFill>
                <a:latin typeface="EYInterstate Light" panose="02000506000000020004" pitchFamily="2" charset="0"/>
                <a:ea typeface="ＭＳ Ｐゴシック" panose="020B0600070205080204" pitchFamily="50" charset="-128"/>
              </a:rPr>
              <a:t> + Class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Boro:Class</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800" dirty="0">
                <a:solidFill>
                  <a:schemeClr val="bg1"/>
                </a:solidFill>
                <a:latin typeface="EYInterstate Light" panose="02000506000000020004" pitchFamily="2" charset="0"/>
                <a:ea typeface="ＭＳ Ｐゴシック" panose="020B0600070205080204" pitchFamily="50" charset="-128"/>
              </a:rPr>
              <a:t> Sum of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800" dirty="0">
                <a:solidFill>
                  <a:schemeClr val="bg1"/>
                </a:solidFill>
                <a:latin typeface="EYInterstate Light" panose="02000506000000020004" pitchFamily="2" charset="0"/>
                <a:ea typeface="ＭＳ Ｐゴシック" panose="020B0600070205080204" pitchFamily="50" charset="-128"/>
              </a:rPr>
              <a:t>     RSS   AIC</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&lt;none&gt;                    4511450 19568</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Units       1     20131 4531581 19578</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Boro:Class</a:t>
            </a:r>
            <a:r>
              <a:rPr kumimoji="1" lang="en-US" altLang="ja-JP" sz="800" dirty="0">
                <a:solidFill>
                  <a:schemeClr val="bg1"/>
                </a:solidFill>
                <a:latin typeface="EYInterstate Light" panose="02000506000000020004" pitchFamily="2" charset="0"/>
                <a:ea typeface="ＭＳ Ｐゴシック" panose="020B0600070205080204" pitchFamily="50" charset="-128"/>
              </a:rPr>
              <a:t>  9     65319 4576769 19588</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4     75955 4587405 19604</a:t>
            </a:r>
          </a:p>
        </p:txBody>
      </p:sp>
      <p:sp>
        <p:nvSpPr>
          <p:cNvPr id="6" name="正方形/長方形 5"/>
          <p:cNvSpPr/>
          <p:nvPr/>
        </p:nvSpPr>
        <p:spPr>
          <a:xfrm>
            <a:off x="4643438" y="1680209"/>
            <a:ext cx="4043362" cy="44443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選ばれたモデルを明らかにする ➠ </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Step</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関数は</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fullModel</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を</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AIC</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が一番低い最適なモデルお</a:t>
            </a:r>
            <a:r>
              <a:rPr kumimoji="1" lang="ja-JP" altLang="en-US" sz="1200" dirty="0" err="1" smtClean="0">
                <a:solidFill>
                  <a:srgbClr val="0070C0"/>
                </a:solidFill>
                <a:latin typeface="EYInterstate Light" panose="02000506000000020004" pitchFamily="2" charset="0"/>
                <a:ea typeface="ＭＳ Ｐゴシック" panose="020B0600070205080204" pitchFamily="50" charset="-128"/>
              </a:rPr>
              <a:t>ｔ</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して選択。この作業ではっ少し強引な方法と独自の理論的な問題あり（</a:t>
            </a:r>
            <a:r>
              <a:rPr kumimoji="1" lang="ja-JP" altLang="en-US" sz="1200" b="1" u="sng" dirty="0" smtClean="0">
                <a:solidFill>
                  <a:srgbClr val="0070C0"/>
                </a:solidFill>
                <a:latin typeface="EYInterstate Light" panose="02000506000000020004" pitchFamily="2" charset="0"/>
                <a:ea typeface="ＭＳ Ｐゴシック" panose="020B0600070205080204" pitchFamily="50" charset="-128"/>
              </a:rPr>
              <a:t>ラッソー回帰がモデル選択で一番良い</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a:t>
            </a:r>
            <a:endParaRPr kumimoji="1" lang="en-US" altLang="ja-JP" sz="1200" dirty="0" smtClean="0">
              <a:solidFill>
                <a:srgbClr val="0070C0"/>
              </a:solidFill>
              <a:latin typeface="EYInterstate Light" panose="02000506000000020004" pitchFamily="2" charset="0"/>
              <a:ea typeface="ＭＳ Ｐゴシック" panose="020B0600070205080204" pitchFamily="50" charset="-128"/>
            </a:endParaRPr>
          </a:p>
          <a:p>
            <a:endParaRPr kumimoji="1" lang="en-US" altLang="ja-JP" sz="800" dirty="0" smtClean="0">
              <a:solidFill>
                <a:srgbClr val="0070C0"/>
              </a:solidFill>
              <a:latin typeface="EYInterstate Light" panose="02000506000000020004" pitchFamily="2" charset="0"/>
              <a:ea typeface="ＭＳ Ｐゴシック" panose="020B0600070205080204" pitchFamily="50" charset="-128"/>
            </a:endParaRPr>
          </a:p>
          <a:p>
            <a:r>
              <a:rPr kumimoji="1" lang="en-US" altLang="ja-JP" sz="8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800" dirty="0" err="1">
                <a:solidFill>
                  <a:srgbClr val="0070C0"/>
                </a:solidFill>
                <a:latin typeface="EYInterstate Light" panose="02000506000000020004" pitchFamily="2" charset="0"/>
                <a:ea typeface="ＭＳ Ｐゴシック" panose="020B0600070205080204" pitchFamily="50" charset="-128"/>
              </a:rPr>
              <a:t>houseStep</a:t>
            </a:r>
            <a:endParaRPr kumimoji="1" lang="en-US" altLang="ja-JP" sz="800" dirty="0">
              <a:solidFill>
                <a:srgbClr val="0070C0"/>
              </a:solidFill>
              <a:latin typeface="EYInterstate Light" panose="02000506000000020004" pitchFamily="2" charset="0"/>
              <a:ea typeface="ＭＳ Ｐゴシック" panose="020B0600070205080204" pitchFamily="50" charset="-128"/>
            </a:endParaRPr>
          </a:p>
          <a:p>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Call:</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lm(formula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800" dirty="0">
                <a:solidFill>
                  <a:schemeClr val="bg1"/>
                </a:solidFill>
                <a:latin typeface="EYInterstate Light" panose="02000506000000020004" pitchFamily="2" charset="0"/>
                <a:ea typeface="ＭＳ Ｐゴシック" panose="020B0600070205080204" pitchFamily="50" charset="-128"/>
              </a:rPr>
              <a:t> + Class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Boro:Class</a:t>
            </a:r>
            <a:r>
              <a:rPr kumimoji="1" lang="en-US" altLang="ja-JP" sz="800" dirty="0">
                <a:solidFill>
                  <a:schemeClr val="bg1"/>
                </a:solidFill>
                <a:latin typeface="EYInterstate Light" panose="02000506000000020004" pitchFamily="2" charset="0"/>
                <a:ea typeface="ＭＳ Ｐゴシック" panose="020B0600070205080204" pitchFamily="50" charset="-128"/>
              </a:rPr>
              <a:t>, data = housing)</a:t>
            </a:r>
          </a:p>
          <a:p>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Coefficients:</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(Intercept)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4.848e+01</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2.655e+01</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8.672e+01</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1.999e+01</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800" dirty="0">
                <a:solidFill>
                  <a:schemeClr val="bg1"/>
                </a:solidFill>
                <a:latin typeface="EYInterstate Light" panose="02000506000000020004" pitchFamily="2" charset="0"/>
                <a:ea typeface="ＭＳ Ｐゴシック" panose="020B0600070205080204" pitchFamily="50" charset="-128"/>
              </a:rPr>
              <a:t> Island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1.132e+01</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ClassR4</a:t>
            </a:r>
            <a:r>
              <a:rPr kumimoji="1" lang="en-US" altLang="ja-JP" sz="800" dirty="0">
                <a:solidFill>
                  <a:schemeClr val="bg1"/>
                </a:solidFill>
                <a:latin typeface="EYInterstate Light" panose="02000506000000020004" pitchFamily="2" charset="0"/>
                <a:ea typeface="ＭＳ Ｐゴシック" panose="020B0600070205080204" pitchFamily="50" charset="-128"/>
              </a:rPr>
              <a:t>-CONDOMINIUM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6.586e+00</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ClassR9</a:t>
            </a:r>
            <a:r>
              <a:rPr kumimoji="1" lang="en-US" altLang="ja-JP" sz="800" dirty="0">
                <a:solidFill>
                  <a:schemeClr val="bg1"/>
                </a:solidFill>
                <a:latin typeface="EYInterstate Light" panose="02000506000000020004" pitchFamily="2" charset="0"/>
                <a:ea typeface="ＭＳ Ｐゴシック" panose="020B0600070205080204" pitchFamily="50" charset="-128"/>
              </a:rPr>
              <a:t>-CONDOMINIUM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4.553e+00</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ClassRR</a:t>
            </a:r>
            <a:r>
              <a:rPr kumimoji="1" lang="en-US" altLang="ja-JP" sz="800" dirty="0">
                <a:solidFill>
                  <a:schemeClr val="bg1"/>
                </a:solidFill>
                <a:latin typeface="EYInterstate Light" panose="02000506000000020004" pitchFamily="2" charset="0"/>
                <a:ea typeface="ＭＳ Ｐゴシック" panose="020B0600070205080204" pitchFamily="50" charset="-128"/>
              </a:rPr>
              <a:t>-CONDOMINIUM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8.130e+00</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1.373e</a:t>
            </a:r>
            <a:r>
              <a:rPr kumimoji="1" lang="en-US" altLang="ja-JP" sz="800" dirty="0">
                <a:solidFill>
                  <a:schemeClr val="bg1"/>
                </a:solidFill>
                <a:latin typeface="EYInterstate Light" panose="02000506000000020004" pitchFamily="2" charset="0"/>
                <a:ea typeface="ＭＳ Ｐゴシック" panose="020B0600070205080204" pitchFamily="50" charset="-128"/>
              </a:rPr>
              <a:t>-05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Units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8.296e</a:t>
            </a:r>
            <a:r>
              <a:rPr kumimoji="1" lang="en-US" altLang="ja-JP" sz="800" dirty="0">
                <a:solidFill>
                  <a:schemeClr val="bg1"/>
                </a:solidFill>
                <a:latin typeface="EYInterstate Light" panose="02000506000000020004" pitchFamily="2" charset="0"/>
                <a:ea typeface="ＭＳ Ｐゴシック" panose="020B0600070205080204" pitchFamily="50" charset="-128"/>
              </a:rPr>
              <a:t>-02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4296471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a:t>
            </a:r>
            <a:r>
              <a:rPr lang="en-US" altLang="ja-JP" dirty="0"/>
              <a:t>9</a:t>
            </a:r>
            <a:r>
              <a:rPr kumimoji="1" lang="ja-JP" altLang="en-US" dirty="0" smtClean="0"/>
              <a:t>章：</a:t>
            </a:r>
            <a:r>
              <a:rPr lang="ja-JP" altLang="en-US" dirty="0" smtClean="0"/>
              <a:t>正則化と縮小</a:t>
            </a:r>
            <a:r>
              <a:rPr lang="en-US" altLang="ja-JP" dirty="0" smtClean="0"/>
              <a:t/>
            </a:r>
            <a:br>
              <a:rPr lang="en-US" altLang="ja-JP" dirty="0" smtClean="0"/>
            </a:br>
            <a:r>
              <a:rPr lang="ja-JP" altLang="en-US" sz="2400" dirty="0" smtClean="0"/>
              <a:t>（シュリンケージ）</a:t>
            </a:r>
            <a:endParaRPr kumimoji="1" lang="ja-JP" altLang="en-US" sz="2400"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11/13/2017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05778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pnorm</a:t>
                </a:r>
                <a:r>
                  <a:rPr kumimoji="1" lang="ja-JP" altLang="en-US" dirty="0" smtClean="0"/>
                  <a:t>確率：累積確率を返す関数で以下が定義である</a:t>
                </a:r>
                <a:endParaRPr kumimoji="1" lang="en-US" altLang="ja-JP" dirty="0" smtClean="0"/>
              </a:p>
              <a:p>
                <a:pPr lvl="1"/>
                <a14:m>
                  <m:oMath xmlns:m="http://schemas.openxmlformats.org/officeDocument/2006/math">
                    <m:r>
                      <m:rPr>
                        <m:sty m:val="p"/>
                      </m:rPr>
                      <a:rPr lang="en-US" altLang="ja-JP" b="0" i="1" dirty="0">
                        <a:latin typeface="Cambria Math" panose="02040503050406030204" pitchFamily="18" charset="0"/>
                      </a:rPr>
                      <m:t>Φ</m:t>
                    </m:r>
                    <m:r>
                      <a:rPr lang="en-US" altLang="ja-JP" b="0" i="1" dirty="0" smtClean="0">
                        <a:latin typeface="Cambria Math" panose="02040503050406030204" pitchFamily="18" charset="0"/>
                      </a:rPr>
                      <m:t> ∗ </m:t>
                    </m:r>
                    <m:r>
                      <a:rPr lang="ja-JP" altLang="en-US" i="1" dirty="0">
                        <a:latin typeface="Cambria Math" panose="02040503050406030204" pitchFamily="18" charset="0"/>
                      </a:rPr>
                      <m:t>ファイ</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sub>
                      <m:sup>
                        <m:r>
                          <a:rPr kumimoji="1" lang="en-US" altLang="ja-JP" b="0" i="1" smtClean="0">
                            <a:latin typeface="Cambria Math" panose="02040503050406030204" pitchFamily="18" charset="0"/>
                            <a:ea typeface="Cambria Math" panose="02040503050406030204" pitchFamily="18" charset="0"/>
                          </a:rPr>
                          <m:t>∞</m:t>
                        </m:r>
                      </m:sup>
                      <m:e>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r>
                                  <m:rPr>
                                    <m:sty m:val="p"/>
                                  </m:rPr>
                                  <a:rPr lang="en-US" altLang="ja-JP" i="1">
                                    <a:latin typeface="Cambria Math" panose="02040503050406030204" pitchFamily="18" charset="0"/>
                                    <a:ea typeface="Cambria Math" panose="02040503050406030204" pitchFamily="18" charset="0"/>
                                  </a:rPr>
                                  <m:t>π</m:t>
                                </m:r>
                              </m:e>
                            </m:rad>
                            <m:r>
                              <a:rPr lang="ja-JP" altLang="en-US" i="1">
                                <a:latin typeface="Cambria Math" panose="02040503050406030204" pitchFamily="18" charset="0"/>
                                <a:ea typeface="Cambria Math" panose="02040503050406030204" pitchFamily="18" charset="0"/>
                              </a:rPr>
                              <m:t>𝜎</m:t>
                            </m:r>
                          </m:den>
                        </m:f>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f>
                              <m:fPr>
                                <m:ctrlPr>
                                  <a:rPr lang="en-US" altLang="ja-JP" i="1">
                                    <a:latin typeface="Cambria Math" panose="02040503050406030204" pitchFamily="18" charset="0"/>
                                  </a:rPr>
                                </m:ctrlPr>
                              </m:fPr>
                              <m:num>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ja-JP" altLang="en-US" i="1">
                                        <a:latin typeface="Cambria Math" panose="02040503050406030204" pitchFamily="18" charset="0"/>
                                      </a:rPr>
                                      <m:t>𝜇</m:t>
                                    </m:r>
                                    <m:r>
                                      <a:rPr lang="en-US" altLang="ja-JP" i="1">
                                        <a:latin typeface="Cambria Math" panose="02040503050406030204" pitchFamily="18" charset="0"/>
                                      </a:rPr>
                                      <m:t>)</m:t>
                                    </m:r>
                                  </m:e>
                                  <m:sup>
                                    <m:r>
                                      <a:rPr lang="en-US" altLang="ja-JP" i="1">
                                        <a:latin typeface="Cambria Math" panose="02040503050406030204" pitchFamily="18" charset="0"/>
                                      </a:rPr>
                                      <m:t>2</m:t>
                                    </m:r>
                                  </m:sup>
                                </m:sSup>
                              </m:num>
                              <m:den>
                                <m:r>
                                  <a:rPr lang="en-US" altLang="ja-JP" i="1">
                                    <a:latin typeface="Cambria Math" panose="02040503050406030204" pitchFamily="18" charset="0"/>
                                  </a:rPr>
                                  <m:t>2</m:t>
                                </m:r>
                                <m:sSup>
                                  <m:sSupPr>
                                    <m:ctrlPr>
                                      <a:rPr lang="en-US" altLang="ja-JP" i="1">
                                        <a:latin typeface="Cambria Math" panose="02040503050406030204" pitchFamily="18" charset="0"/>
                                      </a:rPr>
                                    </m:ctrlPr>
                                  </m:sSupPr>
                                  <m:e>
                                    <m:r>
                                      <a:rPr lang="ja-JP" altLang="en-US" i="1">
                                        <a:latin typeface="Cambria Math" panose="02040503050406030204" pitchFamily="18" charset="0"/>
                                      </a:rPr>
                                      <m:t>𝜎</m:t>
                                    </m:r>
                                  </m:e>
                                  <m:sup>
                                    <m:r>
                                      <a:rPr lang="en-US" altLang="ja-JP" i="1">
                                        <a:latin typeface="Cambria Math" panose="02040503050406030204" pitchFamily="18" charset="0"/>
                                      </a:rPr>
                                      <m:t>2</m:t>
                                    </m:r>
                                  </m:sup>
                                </m:sSup>
                              </m:den>
                            </m:f>
                          </m:sup>
                        </m:sSup>
                      </m:e>
                    </m:nary>
                  </m:oMath>
                </a14:m>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r>
                  <a:rPr lang="en-US" altLang="ja-JP" dirty="0" err="1" smtClean="0"/>
                  <a:t>pnorm</a:t>
                </a:r>
                <a:r>
                  <a:rPr lang="ja-JP" altLang="en-US" dirty="0" smtClean="0"/>
                  <a:t>は、標準で左側の無限遠を基準として確立を計算しており、変数が</a:t>
                </a:r>
                <a:r>
                  <a:rPr lang="en-US" altLang="ja-JP" dirty="0" smtClean="0"/>
                  <a:t>2</a:t>
                </a:r>
                <a:r>
                  <a:rPr lang="ja-JP" altLang="en-US" dirty="0" err="1" smtClean="0"/>
                  <a:t>つの</a:t>
                </a:r>
                <a:r>
                  <a:rPr lang="ja-JP" altLang="en-US" dirty="0" smtClean="0"/>
                  <a:t>点の間に入る確率を求めるには、各点における累積確率を計算し、差分を算出。この確率は、</a:t>
                </a:r>
                <a:r>
                  <a:rPr lang="en-US" altLang="ja-JP" dirty="0" err="1" smtClean="0"/>
                  <a:t>P.14</a:t>
                </a:r>
                <a:r>
                  <a:rPr lang="ja-JP" altLang="en-US" dirty="0" smtClean="0"/>
                  <a:t>記載のグラフ曲線の下側の面積を表している</a:t>
                </a:r>
                <a:endParaRPr lang="en-US" altLang="ja-JP" dirty="0" smtClean="0"/>
              </a:p>
              <a:p>
                <a:pPr lvl="1"/>
                <a:endParaRPr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427" r="-1333"/>
                </a:stretch>
              </a:blipFill>
            </p:spPr>
            <p:txBody>
              <a:bodyPr/>
              <a:lstStyle/>
              <a:p>
                <a:r>
                  <a:rPr lang="ja-JP" altLang="en-US">
                    <a:noFill/>
                  </a:rPr>
                  <a:t> </a:t>
                </a:r>
              </a:p>
            </p:txBody>
          </p:sp>
        </mc:Fallback>
      </mc:AlternateContent>
      <p:sp>
        <p:nvSpPr>
          <p:cNvPr id="4" name="正方形/長方形 3"/>
          <p:cNvSpPr/>
          <p:nvPr/>
        </p:nvSpPr>
        <p:spPr>
          <a:xfrm>
            <a:off x="832481" y="2123381"/>
            <a:ext cx="7859712" cy="11554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pnorm(randNorm10)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[1] 0.24025056 0.16432328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[3] 0.11047671 0.40302642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[5] 0.97281695 0.07169598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[7] 0.31780194 0.41596218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[9] 0.11220453 0.29214786</a:t>
            </a:r>
          </a:p>
        </p:txBody>
      </p:sp>
      <p:sp>
        <p:nvSpPr>
          <p:cNvPr id="5" name="正方形/長方形 4"/>
          <p:cNvSpPr/>
          <p:nvPr/>
        </p:nvSpPr>
        <p:spPr>
          <a:xfrm>
            <a:off x="832481" y="4100298"/>
            <a:ext cx="7859712" cy="17648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pnorm(c(-3,0,3))</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0.001349898 0.500000000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[3] 0.998650102</a:t>
            </a: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0.1586553</a:t>
            </a: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pnorm(1) - pnorm(0)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0.3413447</a:t>
            </a: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pnorm(1) - pnorm(-1)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0.6826895</a:t>
            </a:r>
          </a:p>
        </p:txBody>
      </p:sp>
    </p:spTree>
    <p:extLst>
      <p:ext uri="{BB962C8B-B14F-4D97-AF65-F5344CB8AC3E}">
        <p14:creationId xmlns:p14="http://schemas.microsoft.com/office/powerpoint/2010/main" val="34555451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lang="en-US" altLang="ja-JP" dirty="0"/>
              <a:t>9</a:t>
            </a:r>
            <a:r>
              <a:rPr kumimoji="1" lang="en-US" altLang="ja-JP" dirty="0" smtClean="0"/>
              <a:t>.1</a:t>
            </a:r>
            <a:r>
              <a:rPr kumimoji="1" lang="ja-JP" altLang="en-US" dirty="0" smtClean="0"/>
              <a:t>　</a:t>
            </a:r>
            <a:r>
              <a:rPr kumimoji="1" lang="ja-JP" altLang="en-US" dirty="0" smtClean="0"/>
              <a:t>正則化と縮小（シュリンケージ）</a:t>
            </a:r>
            <a:r>
              <a:rPr kumimoji="1" lang="en-US" altLang="ja-JP" dirty="0" smtClean="0"/>
              <a:t/>
            </a:r>
            <a:br>
              <a:rPr kumimoji="1" lang="en-US" altLang="ja-JP" dirty="0" smtClean="0"/>
            </a:br>
            <a:r>
              <a:rPr kumimoji="1" lang="en-US" altLang="ja-JP" sz="2000" dirty="0" smtClean="0"/>
              <a:t>Elastic Net</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Elastic Net</a:t>
            </a:r>
            <a:endParaRPr lang="en-US" altLang="ja-JP" dirty="0" smtClean="0"/>
          </a:p>
          <a:p>
            <a:pPr lvl="1"/>
            <a:r>
              <a:rPr lang="ja-JP" altLang="en-US" sz="1200" dirty="0" smtClean="0"/>
              <a:t>高次元（変数の多い）データを扱う場合、過学習（</a:t>
            </a:r>
            <a:r>
              <a:rPr lang="en-US" altLang="ja-JP" sz="1200" dirty="0" err="1" smtClean="0"/>
              <a:t>Overfitting</a:t>
            </a:r>
            <a:r>
              <a:rPr lang="ja-JP" altLang="en-US" sz="1200" dirty="0" smtClean="0"/>
              <a:t>）を防ぐ手法が求められ、</a:t>
            </a:r>
            <a:r>
              <a:rPr lang="en-US" altLang="ja-JP" sz="1200" dirty="0" smtClean="0"/>
              <a:t>18</a:t>
            </a:r>
            <a:r>
              <a:rPr lang="ja-JP" altLang="en-US" sz="1200" dirty="0" smtClean="0"/>
              <a:t>章：変数選択では計算資源的に厳しいため、正則化と縮小にフォーカスをあて、</a:t>
            </a:r>
            <a:r>
              <a:rPr lang="en-US" altLang="ja-JP" sz="1200" dirty="0" err="1" smtClean="0"/>
              <a:t>glmnet</a:t>
            </a:r>
            <a:r>
              <a:rPr lang="ja-JP" altLang="en-US" sz="1200" dirty="0" smtClean="0"/>
              <a:t>パッケージの</a:t>
            </a:r>
            <a:r>
              <a:rPr lang="en-US" altLang="ja-JP" sz="1200" dirty="0" err="1" smtClean="0"/>
              <a:t>glmnet</a:t>
            </a:r>
            <a:r>
              <a:rPr lang="ja-JP" altLang="en-US" sz="1200" dirty="0" smtClean="0"/>
              <a:t>関数と</a:t>
            </a:r>
            <a:r>
              <a:rPr lang="en-US" altLang="ja-JP" sz="1200" dirty="0" smtClean="0"/>
              <a:t>arm</a:t>
            </a:r>
            <a:r>
              <a:rPr lang="ja-JP" altLang="en-US" sz="1200" dirty="0" smtClean="0"/>
              <a:t>パッケージの</a:t>
            </a:r>
            <a:r>
              <a:rPr lang="en-US" altLang="ja-JP" sz="1200" dirty="0" err="1" smtClean="0"/>
              <a:t>bayesglm</a:t>
            </a:r>
            <a:r>
              <a:rPr lang="ja-JP" altLang="en-US" sz="1200" dirty="0" smtClean="0"/>
              <a:t>関数を使用する</a:t>
            </a:r>
            <a:endParaRPr lang="en-US" altLang="ja-JP" sz="1200" dirty="0" smtClean="0"/>
          </a:p>
          <a:p>
            <a:pPr lvl="1"/>
            <a:r>
              <a:rPr lang="en-US" altLang="ja-JP" sz="1200" dirty="0" smtClean="0"/>
              <a:t>Elastic Net</a:t>
            </a:r>
            <a:r>
              <a:rPr lang="ja-JP" altLang="en-US" sz="1200" dirty="0" smtClean="0"/>
              <a:t>は、ラッソー回帰とリッジ回帰を動的に混合させ、リッジ回帰は</a:t>
            </a:r>
            <a:r>
              <a:rPr lang="en-US" altLang="ja-JP" sz="1200" dirty="0" err="1" smtClean="0"/>
              <a:t>L2</a:t>
            </a:r>
            <a:r>
              <a:rPr lang="ja-JP" altLang="en-US" sz="1200" dirty="0" smtClean="0"/>
              <a:t>罰則を使って、より安定した予測のために係数を縮小するが、</a:t>
            </a:r>
            <a:r>
              <a:rPr lang="en-US" altLang="ja-JP" sz="1200" dirty="0" smtClean="0"/>
              <a:t>Elastic Net</a:t>
            </a:r>
            <a:r>
              <a:rPr lang="ja-JP" altLang="en-US" sz="1200" dirty="0" smtClean="0"/>
              <a:t>は、以下のとおり定式化する</a:t>
            </a:r>
            <a:endParaRPr lang="en-US" altLang="ja-JP" sz="1200" dirty="0" smtClean="0"/>
          </a:p>
          <a:p>
            <a:pPr lvl="1"/>
            <a:endParaRPr lang="en-US" altLang="ja-JP" sz="1200" dirty="0"/>
          </a:p>
          <a:p>
            <a:pPr lvl="1"/>
            <a:endParaRPr lang="en-US" altLang="ja-JP" sz="1200" dirty="0" smtClean="0"/>
          </a:p>
          <a:p>
            <a:pPr lvl="1"/>
            <a:r>
              <a:rPr lang="el-GR" altLang="ja-JP" sz="1200" dirty="0" smtClean="0"/>
              <a:t>Λ</a:t>
            </a:r>
            <a:r>
              <a:rPr lang="ja-JP" altLang="en-US" sz="1200" dirty="0" smtClean="0"/>
              <a:t>は縮小量を制御するための複雑度変数（</a:t>
            </a:r>
            <a:r>
              <a:rPr lang="en-US" altLang="ja-JP" sz="1200" dirty="0" smtClean="0"/>
              <a:t>0</a:t>
            </a:r>
            <a:r>
              <a:rPr lang="ja-JP" altLang="en-US" sz="1200" dirty="0" smtClean="0"/>
              <a:t>のとき罰則なし、∞のとき完全罰則）であり、</a:t>
            </a:r>
            <a:r>
              <a:rPr lang="en-US" altLang="ja-JP" sz="1200" dirty="0" smtClean="0"/>
              <a:t>α</a:t>
            </a:r>
            <a:r>
              <a:rPr lang="ja-JP" altLang="en-US" sz="1200" dirty="0" smtClean="0"/>
              <a:t>はモデルにおけるリッジ回帰とラッソー回帰の比率を調整。</a:t>
            </a:r>
            <a:r>
              <a:rPr lang="en-US" altLang="ja-JP" sz="1200" dirty="0" smtClean="0"/>
              <a:t>α=0</a:t>
            </a:r>
            <a:r>
              <a:rPr lang="ja-JP" altLang="en-US" sz="1200" dirty="0" smtClean="0"/>
              <a:t>のとき完全にリッジ回帰であり、</a:t>
            </a:r>
            <a:r>
              <a:rPr lang="en-US" altLang="ja-JP" sz="1200" dirty="0" smtClean="0"/>
              <a:t>α=1</a:t>
            </a:r>
            <a:r>
              <a:rPr lang="ja-JP" altLang="en-US" sz="1200" dirty="0" smtClean="0"/>
              <a:t>のとき完全にラッソー回帰になるが、</a:t>
            </a:r>
            <a:r>
              <a:rPr lang="en-US" altLang="ja-JP" sz="1200" dirty="0" smtClean="0"/>
              <a:t>Γ</a:t>
            </a:r>
            <a:r>
              <a:rPr lang="ja-JP" altLang="en-US" sz="1200" dirty="0" smtClean="0"/>
              <a:t>は罰則項のベクトル</a:t>
            </a:r>
            <a:endParaRPr lang="en-US" altLang="ja-JP" sz="1200" dirty="0" smtClean="0"/>
          </a:p>
          <a:p>
            <a:pPr lvl="1"/>
            <a:r>
              <a:rPr lang="en-US" altLang="ja-JP" sz="1200" dirty="0" err="1" smtClean="0"/>
              <a:t>Glmnet</a:t>
            </a:r>
            <a:r>
              <a:rPr lang="ja-JP" altLang="en-US" sz="1200" dirty="0" smtClean="0"/>
              <a:t>関数では、</a:t>
            </a:r>
            <a:r>
              <a:rPr lang="en-US" altLang="ja-JP" sz="1200" dirty="0" smtClean="0"/>
              <a:t>Elastic Net</a:t>
            </a:r>
            <a:r>
              <a:rPr lang="ja-JP" altLang="en-US" sz="1200" dirty="0" smtClean="0"/>
              <a:t>を使用した一般化線形モデルが</a:t>
            </a:r>
            <a:r>
              <a:rPr lang="ja-JP" altLang="en-US" sz="1200" smtClean="0"/>
              <a:t>利用できるが、</a:t>
            </a:r>
            <a:endParaRPr lang="en-US" altLang="ja-JP" sz="1200" dirty="0" smtClean="0"/>
          </a:p>
          <a:p>
            <a:pPr lvl="2"/>
            <a:endParaRPr lang="en-US" altLang="ja-JP" sz="1200" dirty="0"/>
          </a:p>
        </p:txBody>
      </p:sp>
      <p:sp>
        <p:nvSpPr>
          <p:cNvPr id="5" name="正方形/長方形 4"/>
          <p:cNvSpPr/>
          <p:nvPr/>
        </p:nvSpPr>
        <p:spPr>
          <a:xfrm>
            <a:off x="827088" y="4732020"/>
            <a:ext cx="7862887" cy="139255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mc:AlternateContent xmlns:mc="http://schemas.openxmlformats.org/markup-compatibility/2006">
        <mc:Choice xmlns:a14="http://schemas.microsoft.com/office/drawing/2010/main" Requires="a14">
          <p:sp>
            <p:nvSpPr>
              <p:cNvPr id="4" name="テキスト ボックス 3"/>
              <p:cNvSpPr txBox="1"/>
              <p:nvPr/>
            </p:nvSpPr>
            <p:spPr>
              <a:xfrm>
                <a:off x="1196242" y="2841210"/>
                <a:ext cx="6094489" cy="244106"/>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func>
                      <m:funcPr>
                        <m:ctrlPr>
                          <a:rPr kumimoji="1" lang="en-US" altLang="ja-JP" sz="1200" b="0" i="1" smtClean="0">
                            <a:solidFill>
                              <a:schemeClr val="bg1"/>
                            </a:solidFill>
                            <a:latin typeface="Cambria Math" panose="02040503050406030204" pitchFamily="18" charset="0"/>
                          </a:rPr>
                        </m:ctrlPr>
                      </m:funcPr>
                      <m:fName>
                        <m:r>
                          <m:rPr>
                            <m:sty m:val="p"/>
                          </m:rPr>
                          <a:rPr kumimoji="1" lang="en-US" altLang="ja-JP" sz="1200" b="0" i="0" smtClean="0">
                            <a:solidFill>
                              <a:schemeClr val="bg1"/>
                            </a:solidFill>
                            <a:latin typeface="Cambria Math" panose="02040503050406030204" pitchFamily="18" charset="0"/>
                          </a:rPr>
                          <m:t>min</m:t>
                        </m:r>
                      </m:fName>
                      <m:e>
                        <m:r>
                          <a:rPr kumimoji="1" lang="en-US" altLang="ja-JP" sz="1200" b="0" i="1" smtClean="0">
                            <a:solidFill>
                              <a:schemeClr val="bg1"/>
                            </a:solidFill>
                            <a:latin typeface="Cambria Math" panose="02040503050406030204" pitchFamily="18" charset="0"/>
                          </a:rPr>
                          <m:t>= </m:t>
                        </m:r>
                        <m:d>
                          <m:dPr>
                            <m:begChr m:val="["/>
                            <m:endChr m:val="]"/>
                            <m:ctrlPr>
                              <a:rPr kumimoji="1" lang="en-US" altLang="ja-JP" sz="1200" b="0" i="1" smtClean="0">
                                <a:solidFill>
                                  <a:schemeClr val="bg1"/>
                                </a:solidFill>
                                <a:latin typeface="Cambria Math" panose="02040503050406030204" pitchFamily="18" charset="0"/>
                              </a:rPr>
                            </m:ctrlPr>
                          </m:dPr>
                          <m:e>
                            <m:f>
                              <m:fPr>
                                <m:type m:val="lin"/>
                                <m:ctrlPr>
                                  <a:rPr kumimoji="1" lang="en-US" altLang="ja-JP" sz="1200" b="0" i="1" smtClean="0">
                                    <a:solidFill>
                                      <a:schemeClr val="bg1"/>
                                    </a:solidFill>
                                    <a:latin typeface="Cambria Math" panose="02040503050406030204" pitchFamily="18" charset="0"/>
                                  </a:rPr>
                                </m:ctrlPr>
                              </m:fPr>
                              <m:num>
                                <m:r>
                                  <a:rPr kumimoji="1" lang="en-US" altLang="ja-JP" sz="1200" b="0" i="1" smtClean="0">
                                    <a:solidFill>
                                      <a:schemeClr val="bg1"/>
                                    </a:solidFill>
                                    <a:latin typeface="Cambria Math" panose="02040503050406030204" pitchFamily="18" charset="0"/>
                                  </a:rPr>
                                  <m:t>1</m:t>
                                </m:r>
                              </m:num>
                              <m:den>
                                <m:r>
                                  <a:rPr kumimoji="1" lang="en-US" altLang="ja-JP" sz="1200" b="0" i="1" smtClean="0">
                                    <a:solidFill>
                                      <a:schemeClr val="bg1"/>
                                    </a:solidFill>
                                    <a:latin typeface="Cambria Math" panose="02040503050406030204" pitchFamily="18" charset="0"/>
                                  </a:rPr>
                                  <m:t>2</m:t>
                                </m:r>
                                <m:r>
                                  <a:rPr kumimoji="1" lang="en-US" altLang="ja-JP" sz="1200" b="0" i="1" smtClean="0">
                                    <a:solidFill>
                                      <a:schemeClr val="bg1"/>
                                    </a:solidFill>
                                    <a:latin typeface="Cambria Math" panose="02040503050406030204" pitchFamily="18" charset="0"/>
                                  </a:rPr>
                                  <m:t>𝑁</m:t>
                                </m:r>
                              </m:den>
                            </m:f>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𝑁</m:t>
                                </m:r>
                              </m:sup>
                              <m:e>
                                <m:sSup>
                                  <m:sSupPr>
                                    <m:ctrlPr>
                                      <a:rPr kumimoji="1" lang="en-US" altLang="ja-JP" sz="1200" b="0" i="1" smtClean="0">
                                        <a:solidFill>
                                          <a:schemeClr val="bg1"/>
                                        </a:solidFill>
                                        <a:latin typeface="Cambria Math" panose="02040503050406030204" pitchFamily="18" charset="0"/>
                                      </a:rPr>
                                    </m:ctrlPr>
                                  </m:sSupPr>
                                  <m:e>
                                    <m:r>
                                      <a:rPr kumimoji="1" lang="en-US" altLang="ja-JP" sz="1200" b="0" i="1" smtClean="0">
                                        <a:solidFill>
                                          <a:schemeClr val="bg1"/>
                                        </a:solidFill>
                                        <a:latin typeface="Cambria Math" panose="02040503050406030204" pitchFamily="18" charset="0"/>
                                      </a:rPr>
                                      <m:t>(</m:t>
                                    </m:r>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𝑦</m:t>
                                        </m:r>
                                      </m:e>
                                      <m:sub>
                                        <m:r>
                                          <a:rPr kumimoji="1" lang="en-US" altLang="ja-JP" sz="1200" b="0" i="1" smtClean="0">
                                            <a:solidFill>
                                              <a:schemeClr val="bg1"/>
                                            </a:solidFill>
                                            <a:latin typeface="Cambria Math" panose="02040503050406030204" pitchFamily="18" charset="0"/>
                                          </a:rPr>
                                          <m:t>𝑖</m:t>
                                        </m:r>
                                      </m:sub>
                                    </m:sSub>
                                    <m:r>
                                      <a:rPr kumimoji="1" lang="en-US" altLang="ja-JP" sz="1200" b="0" i="1" smtClean="0">
                                        <a:solidFill>
                                          <a:schemeClr val="bg1"/>
                                        </a:solidFill>
                                        <a:latin typeface="Cambria Math" panose="02040503050406030204" pitchFamily="18" charset="0"/>
                                      </a:rPr>
                                      <m:t>−</m:t>
                                    </m:r>
                                    <m:sSub>
                                      <m:sSubPr>
                                        <m:ctrlPr>
                                          <a:rPr kumimoji="1" lang="en-US" altLang="ja-JP" sz="1200" i="1">
                                            <a:solidFill>
                                              <a:schemeClr val="bg1"/>
                                            </a:solidFill>
                                            <a:latin typeface="Cambria Math" panose="02040503050406030204" pitchFamily="18" charset="0"/>
                                          </a:rPr>
                                        </m:ctrlPr>
                                      </m:sSubPr>
                                      <m:e>
                                        <m:r>
                                          <m:rPr>
                                            <m:sty m:val="p"/>
                                          </m:rPr>
                                          <a:rPr kumimoji="1" lang="en-US" altLang="ja-JP" sz="1200" i="1" smtClean="0">
                                            <a:solidFill>
                                              <a:schemeClr val="bg1"/>
                                            </a:solidFill>
                                            <a:latin typeface="Cambria Math" panose="02040503050406030204" pitchFamily="18" charset="0"/>
                                          </a:rPr>
                                          <m:t>β</m:t>
                                        </m:r>
                                      </m:e>
                                      <m:sub>
                                        <m:r>
                                          <a:rPr kumimoji="1" lang="en-US" altLang="ja-JP" sz="1200" b="0" i="1" smtClean="0">
                                            <a:solidFill>
                                              <a:schemeClr val="bg1"/>
                                            </a:solidFill>
                                            <a:latin typeface="Cambria Math" panose="02040503050406030204" pitchFamily="18" charset="0"/>
                                          </a:rPr>
                                          <m:t>0</m:t>
                                        </m:r>
                                      </m:sub>
                                    </m:sSub>
                                    <m:r>
                                      <a:rPr kumimoji="1" lang="en-US" altLang="ja-JP" sz="1200" b="0" i="1" smtClean="0">
                                        <a:solidFill>
                                          <a:schemeClr val="bg1"/>
                                        </a:solidFill>
                                        <a:latin typeface="Cambria Math" panose="02040503050406030204" pitchFamily="18" charset="0"/>
                                      </a:rPr>
                                      <m:t>−</m:t>
                                    </m:r>
                                    <m:sSubSup>
                                      <m:sSubSupPr>
                                        <m:ctrlPr>
                                          <a:rPr kumimoji="1" lang="en-US" altLang="ja-JP" sz="1200" b="0" i="1" smtClean="0">
                                            <a:solidFill>
                                              <a:schemeClr val="bg1"/>
                                            </a:solidFill>
                                            <a:latin typeface="Cambria Math" panose="02040503050406030204" pitchFamily="18" charset="0"/>
                                          </a:rPr>
                                        </m:ctrlPr>
                                      </m:sSubSupPr>
                                      <m:e>
                                        <m:r>
                                          <a:rPr kumimoji="1" lang="en-US" altLang="ja-JP" sz="1200" b="0" i="1" smtClean="0">
                                            <a:solidFill>
                                              <a:schemeClr val="bg1"/>
                                            </a:solidFill>
                                            <a:latin typeface="Cambria Math" panose="02040503050406030204" pitchFamily="18" charset="0"/>
                                          </a:rPr>
                                          <m:t>𝑥</m:t>
                                        </m:r>
                                      </m:e>
                                      <m:sub>
                                        <m:r>
                                          <a:rPr kumimoji="1" lang="en-US" altLang="ja-JP" sz="1200" b="0" i="1" smtClean="0">
                                            <a:solidFill>
                                              <a:schemeClr val="bg1"/>
                                            </a:solidFill>
                                            <a:latin typeface="Cambria Math" panose="02040503050406030204" pitchFamily="18" charset="0"/>
                                          </a:rPr>
                                          <m:t>𝑖</m:t>
                                        </m:r>
                                      </m:sub>
                                      <m:sup>
                                        <m:r>
                                          <a:rPr kumimoji="1" lang="en-US" altLang="ja-JP" sz="1200" b="0" i="1" smtClean="0">
                                            <a:solidFill>
                                              <a:schemeClr val="bg1"/>
                                            </a:solidFill>
                                            <a:latin typeface="Cambria Math" panose="02040503050406030204" pitchFamily="18" charset="0"/>
                                          </a:rPr>
                                          <m:t>𝑇</m:t>
                                        </m:r>
                                      </m:sup>
                                    </m:sSubSup>
                                    <m:r>
                                      <m:rPr>
                                        <m:sty m:val="p"/>
                                      </m:rPr>
                                      <a:rPr kumimoji="1" lang="en-US" altLang="ja-JP" sz="1200" i="1">
                                        <a:solidFill>
                                          <a:schemeClr val="bg1"/>
                                        </a:solidFill>
                                        <a:latin typeface="Cambria Math" panose="02040503050406030204" pitchFamily="18" charset="0"/>
                                      </a:rPr>
                                      <m:t>β</m:t>
                                    </m:r>
                                  </m:e>
                                  <m:sup>
                                    <m:r>
                                      <a:rPr kumimoji="1" lang="en-US" altLang="ja-JP" sz="1200" b="0" i="1" smtClean="0">
                                        <a:solidFill>
                                          <a:schemeClr val="bg1"/>
                                        </a:solidFill>
                                        <a:latin typeface="Cambria Math" panose="02040503050406030204" pitchFamily="18" charset="0"/>
                                      </a:rPr>
                                      <m:t>2</m:t>
                                    </m:r>
                                  </m:sup>
                                </m:sSup>
                                <m:r>
                                  <a:rPr kumimoji="1" lang="en-US" altLang="ja-JP" sz="1200" b="0" i="1" smtClean="0">
                                    <a:solidFill>
                                      <a:schemeClr val="bg1"/>
                                    </a:solidFill>
                                    <a:latin typeface="Cambria Math" panose="02040503050406030204" pitchFamily="18" charset="0"/>
                                  </a:rPr>
                                  <m:t>+ </m:t>
                                </m:r>
                                <m:r>
                                  <m:rPr>
                                    <m:sty m:val="p"/>
                                  </m:rPr>
                                  <a:rPr kumimoji="1" lang="en-US" altLang="ja-JP" sz="1200" i="1">
                                    <a:solidFill>
                                      <a:schemeClr val="bg1"/>
                                    </a:solidFill>
                                    <a:latin typeface="Cambria Math" panose="02040503050406030204" pitchFamily="18" charset="0"/>
                                  </a:rPr>
                                  <m:t>λ</m:t>
                                </m:r>
                                <m:sSub>
                                  <m:sSubPr>
                                    <m:ctrlPr>
                                      <a:rPr kumimoji="1" lang="en-US" altLang="ja-JP" sz="120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𝑃</m:t>
                                    </m:r>
                                  </m:e>
                                  <m:sub>
                                    <m:r>
                                      <m:rPr>
                                        <m:sty m:val="p"/>
                                      </m:rPr>
                                      <a:rPr kumimoji="1" lang="en-US" altLang="ja-JP" sz="1200" i="1">
                                        <a:solidFill>
                                          <a:schemeClr val="bg1"/>
                                        </a:solidFill>
                                        <a:latin typeface="Cambria Math" panose="02040503050406030204" pitchFamily="18" charset="0"/>
                                      </a:rPr>
                                      <m:t>α</m:t>
                                    </m:r>
                                  </m:sub>
                                </m:sSub>
                                <m:r>
                                  <a:rPr kumimoji="1" lang="en-US" altLang="ja-JP" sz="1200" b="0" i="1" smtClean="0">
                                    <a:solidFill>
                                      <a:schemeClr val="bg1"/>
                                    </a:solidFill>
                                    <a:latin typeface="Cambria Math" panose="02040503050406030204" pitchFamily="18" charset="0"/>
                                  </a:rPr>
                                  <m:t>(</m:t>
                                </m:r>
                                <m:r>
                                  <m:rPr>
                                    <m:sty m:val="p"/>
                                  </m:rPr>
                                  <a:rPr kumimoji="1" lang="en-US" altLang="ja-JP" sz="1200" i="1">
                                    <a:solidFill>
                                      <a:schemeClr val="bg1"/>
                                    </a:solidFill>
                                    <a:latin typeface="Cambria Math" panose="02040503050406030204" pitchFamily="18" charset="0"/>
                                  </a:rPr>
                                  <m:t>β</m:t>
                                </m:r>
                                <m:r>
                                  <a:rPr kumimoji="1" lang="en-US" altLang="ja-JP" sz="1200" b="0" i="1" smtClean="0">
                                    <a:solidFill>
                                      <a:schemeClr val="bg1"/>
                                    </a:solidFill>
                                    <a:latin typeface="Cambria Math" panose="02040503050406030204" pitchFamily="18" charset="0"/>
                                  </a:rPr>
                                  <m:t>)</m:t>
                                </m:r>
                              </m:e>
                            </m:nary>
                            <m:r>
                              <a:rPr kumimoji="1" lang="en-US" altLang="ja-JP" sz="1200" b="0" i="1" smtClean="0">
                                <a:solidFill>
                                  <a:schemeClr val="bg1"/>
                                </a:solidFill>
                                <a:latin typeface="Cambria Math" panose="02040503050406030204" pitchFamily="18" charset="0"/>
                              </a:rPr>
                              <m:t>, </m:t>
                            </m:r>
                            <m:r>
                              <a:rPr kumimoji="1" lang="en-US" altLang="ja-JP" sz="1200" b="0" i="1" smtClean="0">
                                <a:solidFill>
                                  <a:schemeClr val="bg1"/>
                                </a:solidFill>
                                <a:latin typeface="Cambria Math" panose="02040503050406030204" pitchFamily="18" charset="0"/>
                              </a:rPr>
                              <m:t>𝑤h𝑒𝑟𝑒</m:t>
                            </m:r>
                            <m:r>
                              <a:rPr kumimoji="1" lang="en-US" altLang="ja-JP" sz="1200" b="0" i="1" smtClean="0">
                                <a:solidFill>
                                  <a:schemeClr val="bg1"/>
                                </a:solidFill>
                                <a:latin typeface="Cambria Math" panose="02040503050406030204" pitchFamily="18" charset="0"/>
                              </a:rPr>
                              <m:t> </m:t>
                            </m:r>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𝑃</m:t>
                                </m:r>
                              </m:e>
                              <m:sub>
                                <m:r>
                                  <a:rPr kumimoji="1" lang="en-US" altLang="ja-JP" sz="1200" i="1">
                                    <a:solidFill>
                                      <a:schemeClr val="bg1"/>
                                    </a:solidFill>
                                    <a:latin typeface="Cambria Math" panose="02040503050406030204" pitchFamily="18" charset="0"/>
                                    <a:ea typeface="Cambria Math" panose="02040503050406030204" pitchFamily="18" charset="0"/>
                                  </a:rPr>
                                  <m:t>𝛼</m:t>
                                </m:r>
                              </m:sub>
                            </m:sSub>
                            <m:d>
                              <m:dPr>
                                <m:ctrlPr>
                                  <a:rPr kumimoji="1" lang="en-US" altLang="ja-JP" sz="1200" b="0" i="1" smtClean="0">
                                    <a:solidFill>
                                      <a:schemeClr val="bg1"/>
                                    </a:solidFill>
                                    <a:latin typeface="Cambria Math" panose="02040503050406030204" pitchFamily="18" charset="0"/>
                                  </a:rPr>
                                </m:ctrlPr>
                              </m:dPr>
                              <m:e>
                                <m:r>
                                  <m:rPr>
                                    <m:sty m:val="p"/>
                                  </m:rPr>
                                  <a:rPr kumimoji="1" lang="en-US" altLang="ja-JP" sz="1200" i="1">
                                    <a:solidFill>
                                      <a:schemeClr val="bg1"/>
                                    </a:solidFill>
                                    <a:latin typeface="Cambria Math" panose="02040503050406030204" pitchFamily="18" charset="0"/>
                                  </a:rPr>
                                  <m:t>β</m:t>
                                </m:r>
                              </m:e>
                            </m:d>
                            <m:r>
                              <a:rPr kumimoji="1" lang="en-US" altLang="ja-JP" sz="1200" b="0" i="1" smtClean="0">
                                <a:solidFill>
                                  <a:schemeClr val="bg1"/>
                                </a:solidFill>
                                <a:latin typeface="Cambria Math" panose="02040503050406030204" pitchFamily="18" charset="0"/>
                              </a:rPr>
                              <m:t>=</m:t>
                            </m:r>
                            <m:d>
                              <m:dPr>
                                <m:ctrlPr>
                                  <a:rPr kumimoji="1" lang="en-US" altLang="ja-JP" sz="1200" b="0" i="1" smtClean="0">
                                    <a:solidFill>
                                      <a:schemeClr val="bg1"/>
                                    </a:solidFill>
                                    <a:latin typeface="Cambria Math" panose="02040503050406030204" pitchFamily="18" charset="0"/>
                                  </a:rPr>
                                </m:ctrlPr>
                              </m:dPr>
                              <m:e>
                                <m:r>
                                  <a:rPr kumimoji="1" lang="en-US" altLang="ja-JP" sz="1200" b="0" i="1" smtClean="0">
                                    <a:solidFill>
                                      <a:schemeClr val="bg1"/>
                                    </a:solidFill>
                                    <a:latin typeface="Cambria Math" panose="02040503050406030204" pitchFamily="18" charset="0"/>
                                  </a:rPr>
                                  <m:t>1−</m:t>
                                </m:r>
                                <m:r>
                                  <a:rPr kumimoji="1" lang="ja-JP" altLang="en-US" sz="1200" b="0" i="1" smtClean="0">
                                    <a:solidFill>
                                      <a:schemeClr val="bg1"/>
                                    </a:solidFill>
                                    <a:latin typeface="Cambria Math" panose="02040503050406030204" pitchFamily="18" charset="0"/>
                                  </a:rPr>
                                  <m:t>𝛼</m:t>
                                </m:r>
                              </m:e>
                            </m:d>
                            <m:f>
                              <m:fPr>
                                <m:ctrlPr>
                                  <a:rPr kumimoji="1" lang="en-US" altLang="ja-JP" sz="1200" b="0" i="1" smtClean="0">
                                    <a:solidFill>
                                      <a:schemeClr val="bg1"/>
                                    </a:solidFill>
                                    <a:latin typeface="Cambria Math" panose="02040503050406030204" pitchFamily="18" charset="0"/>
                                  </a:rPr>
                                </m:ctrlPr>
                              </m:fPr>
                              <m:num>
                                <m:r>
                                  <a:rPr kumimoji="1" lang="en-US" altLang="ja-JP" sz="1200" b="0" i="1" smtClean="0">
                                    <a:solidFill>
                                      <a:schemeClr val="bg1"/>
                                    </a:solidFill>
                                    <a:latin typeface="Cambria Math" panose="02040503050406030204" pitchFamily="18" charset="0"/>
                                  </a:rPr>
                                  <m:t>1</m:t>
                                </m:r>
                              </m:num>
                              <m:den>
                                <m:r>
                                  <a:rPr kumimoji="1" lang="en-US" altLang="ja-JP" sz="1200" b="0" i="1" smtClean="0">
                                    <a:solidFill>
                                      <a:schemeClr val="bg1"/>
                                    </a:solidFill>
                                    <a:latin typeface="Cambria Math" panose="02040503050406030204" pitchFamily="18" charset="0"/>
                                  </a:rPr>
                                  <m:t>2</m:t>
                                </m:r>
                              </m:den>
                            </m:f>
                            <m:sSubSup>
                              <m:sSubSupPr>
                                <m:ctrlPr>
                                  <a:rPr kumimoji="1" lang="en-US" altLang="ja-JP" sz="1200" i="1" smtClean="0">
                                    <a:solidFill>
                                      <a:schemeClr val="bg1"/>
                                    </a:solidFill>
                                    <a:latin typeface="Cambria Math" panose="02040503050406030204" pitchFamily="18" charset="0"/>
                                  </a:rPr>
                                </m:ctrlPr>
                              </m:sSubSupPr>
                              <m:e>
                                <m:d>
                                  <m:dPr>
                                    <m:begChr m:val="‖"/>
                                    <m:endChr m:val="‖"/>
                                    <m:ctrlPr>
                                      <a:rPr kumimoji="1" lang="en-US" altLang="ja-JP" sz="1200" i="1">
                                        <a:solidFill>
                                          <a:schemeClr val="bg1"/>
                                        </a:solidFill>
                                        <a:latin typeface="Cambria Math" panose="02040503050406030204" pitchFamily="18" charset="0"/>
                                      </a:rPr>
                                    </m:ctrlPr>
                                  </m:dPr>
                                  <m:e>
                                    <m:r>
                                      <a:rPr kumimoji="1" lang="ja-JP" altLang="en-US" sz="1200" i="1">
                                        <a:solidFill>
                                          <a:schemeClr val="bg1"/>
                                        </a:solidFill>
                                        <a:latin typeface="Cambria Math" panose="02040503050406030204" pitchFamily="18" charset="0"/>
                                      </a:rPr>
                                      <m:t>𝛽</m:t>
                                    </m:r>
                                  </m:e>
                                </m:d>
                              </m:e>
                              <m:sub>
                                <m:r>
                                  <a:rPr kumimoji="1" lang="en-US" altLang="ja-JP" sz="1200" b="0" i="1" smtClean="0">
                                    <a:solidFill>
                                      <a:schemeClr val="bg1"/>
                                    </a:solidFill>
                                    <a:latin typeface="Cambria Math" panose="02040503050406030204" pitchFamily="18" charset="0"/>
                                  </a:rPr>
                                  <m:t>𝑙</m:t>
                                </m:r>
                                <m:r>
                                  <a:rPr kumimoji="1" lang="en-US" altLang="ja-JP" sz="1200" b="0" i="1" baseline="-25000" smtClean="0">
                                    <a:solidFill>
                                      <a:schemeClr val="bg1"/>
                                    </a:solidFill>
                                    <a:latin typeface="Cambria Math" panose="02040503050406030204" pitchFamily="18" charset="0"/>
                                  </a:rPr>
                                  <m:t>2</m:t>
                                </m:r>
                              </m:sub>
                              <m:sup>
                                <m:r>
                                  <a:rPr kumimoji="1" lang="en-US" altLang="ja-JP" sz="1200" b="0" i="1" smtClean="0">
                                    <a:solidFill>
                                      <a:schemeClr val="bg1"/>
                                    </a:solidFill>
                                    <a:latin typeface="Cambria Math" panose="02040503050406030204" pitchFamily="18" charset="0"/>
                                  </a:rPr>
                                  <m:t>2</m:t>
                                </m:r>
                              </m:sup>
                            </m:sSubSup>
                            <m:r>
                              <a:rPr kumimoji="1" lang="en-US" altLang="ja-JP" sz="1200" b="0" i="1" smtClean="0">
                                <a:solidFill>
                                  <a:schemeClr val="bg1"/>
                                </a:solidFill>
                                <a:latin typeface="Cambria Math" panose="02040503050406030204" pitchFamily="18" charset="0"/>
                              </a:rPr>
                              <m:t>+ </m:t>
                            </m:r>
                            <m:r>
                              <a:rPr kumimoji="1" lang="ja-JP" altLang="en-US" sz="1200" b="0" i="1" smtClean="0">
                                <a:solidFill>
                                  <a:schemeClr val="bg1"/>
                                </a:solidFill>
                                <a:latin typeface="Cambria Math" panose="02040503050406030204" pitchFamily="18" charset="0"/>
                              </a:rPr>
                              <m:t>𝛼</m:t>
                            </m:r>
                            <m:sSub>
                              <m:sSubPr>
                                <m:ctrlPr>
                                  <a:rPr kumimoji="1" lang="en-US" altLang="ja-JP" sz="1200" b="0" i="1" smtClean="0">
                                    <a:solidFill>
                                      <a:schemeClr val="bg1"/>
                                    </a:solidFill>
                                    <a:latin typeface="Cambria Math" panose="02040503050406030204" pitchFamily="18" charset="0"/>
                                  </a:rPr>
                                </m:ctrlPr>
                              </m:sSubPr>
                              <m:e>
                                <m:d>
                                  <m:dPr>
                                    <m:begChr m:val="‖"/>
                                    <m:endChr m:val="‖"/>
                                    <m:ctrlPr>
                                      <a:rPr kumimoji="1" lang="en-US" altLang="ja-JP" sz="1200" i="1">
                                        <a:solidFill>
                                          <a:schemeClr val="bg1"/>
                                        </a:solidFill>
                                        <a:latin typeface="Cambria Math" panose="02040503050406030204" pitchFamily="18" charset="0"/>
                                      </a:rPr>
                                    </m:ctrlPr>
                                  </m:dPr>
                                  <m:e/>
                                </m:d>
                              </m:e>
                              <m:sub>
                                <m:r>
                                  <a:rPr kumimoji="1" lang="en-US" altLang="ja-JP" sz="1200" b="0" i="1" smtClean="0">
                                    <a:solidFill>
                                      <a:schemeClr val="bg1"/>
                                    </a:solidFill>
                                    <a:latin typeface="Cambria Math" panose="02040503050406030204" pitchFamily="18" charset="0"/>
                                  </a:rPr>
                                  <m:t>𝑙</m:t>
                                </m:r>
                                <m:r>
                                  <a:rPr kumimoji="1" lang="en-US" altLang="ja-JP" sz="1200" b="0" i="1" baseline="-25000" smtClean="0">
                                    <a:solidFill>
                                      <a:schemeClr val="bg1"/>
                                    </a:solidFill>
                                    <a:latin typeface="Cambria Math" panose="02040503050406030204" pitchFamily="18" charset="0"/>
                                  </a:rPr>
                                  <m:t>2</m:t>
                                </m:r>
                              </m:sub>
                            </m:sSub>
                          </m:e>
                        </m:d>
                      </m:e>
                    </m:func>
                  </m:oMath>
                </a14:m>
                <a:endParaRPr kumimoji="1" lang="ja-JP" altLang="en-US" sz="1200" dirty="0" err="1" smtClean="0">
                  <a:solidFill>
                    <a:schemeClr val="bg1"/>
                  </a:solidFill>
                </a:endParaRPr>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1196242" y="2841210"/>
                <a:ext cx="6094489" cy="244106"/>
              </a:xfrm>
              <a:prstGeom prst="rect">
                <a:avLst/>
              </a:prstGeom>
              <a:blipFill rotWithShape="0">
                <a:blip r:embed="rId2"/>
                <a:stretch>
                  <a:fillRect l="-1000" t="-122500" b="-18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14702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light projection">
  <a:themeElements>
    <a:clrScheme name="EY light projection">
      <a:dk1>
        <a:srgbClr val="000000"/>
      </a:dk1>
      <a:lt1>
        <a:srgbClr val="646464"/>
      </a:lt1>
      <a:dk2>
        <a:srgbClr val="FFFFFF"/>
      </a:dk2>
      <a:lt2>
        <a:srgbClr val="646464"/>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dark projection">
  <a:themeElements>
    <a:clrScheme name="EY dark projection">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baseline="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Japan Tax regular presentation 201611 Japanese</Template>
  <TotalTime>4706</TotalTime>
  <Words>11596</Words>
  <Application>Microsoft Office PowerPoint</Application>
  <PresentationFormat>画面に合わせる (4:3)</PresentationFormat>
  <Paragraphs>1902</Paragraphs>
  <Slides>90</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4</vt:i4>
      </vt:variant>
      <vt:variant>
        <vt:lpstr>埋め込まれた OLE サーバー</vt:lpstr>
      </vt:variant>
      <vt:variant>
        <vt:i4>1</vt:i4>
      </vt:variant>
      <vt:variant>
        <vt:lpstr>スライド タイトル</vt:lpstr>
      </vt:variant>
      <vt:variant>
        <vt:i4>90</vt:i4>
      </vt:variant>
    </vt:vector>
  </HeadingPairs>
  <TitlesOfParts>
    <vt:vector size="99" baseType="lpstr">
      <vt:lpstr>ＭＳ Ｐゴシック</vt:lpstr>
      <vt:lpstr>Arial</vt:lpstr>
      <vt:lpstr>Cambria Math</vt:lpstr>
      <vt:lpstr>EYInterstate Light</vt:lpstr>
      <vt:lpstr>EY regular presentation 2015 v1</vt:lpstr>
      <vt:lpstr>EY light projection</vt:lpstr>
      <vt:lpstr>EY dark print</vt:lpstr>
      <vt:lpstr>EY dark projection</vt:lpstr>
      <vt:lpstr>think-cell Slide</vt:lpstr>
      <vt:lpstr>みんなのR – Koji Mizumura </vt:lpstr>
      <vt:lpstr>第13章：文字列操作</vt:lpstr>
      <vt:lpstr>13.1 paste</vt:lpstr>
      <vt:lpstr>13.2: sprintf</vt:lpstr>
      <vt:lpstr>13.3 テキストの抽出</vt:lpstr>
      <vt:lpstr>１４章：確率分布</vt:lpstr>
      <vt:lpstr>14.1 正規分布</vt:lpstr>
      <vt:lpstr>14.1 正規分布</vt:lpstr>
      <vt:lpstr>14.1 正規分布</vt:lpstr>
      <vt:lpstr>14.1 正規分布</vt:lpstr>
      <vt:lpstr>14.1 正規分布</vt:lpstr>
      <vt:lpstr>14.1 正規分布</vt:lpstr>
      <vt:lpstr>14.2 確率分布 - 二項分布</vt:lpstr>
      <vt:lpstr>14.2 確率分布 – 二項分布</vt:lpstr>
      <vt:lpstr>14.2 確率分布 – 二項分布</vt:lpstr>
      <vt:lpstr>14.3 確率分布 – ポアソン分布</vt:lpstr>
      <vt:lpstr>14.3 確率分布 – ポアソン分布</vt:lpstr>
      <vt:lpstr>14.2 確率分布 – ポアソン分布</vt:lpstr>
      <vt:lpstr>14.4 その他分布 統計分布・関数</vt:lpstr>
      <vt:lpstr>14.4 その他分布</vt:lpstr>
      <vt:lpstr>１5章：基本統計</vt:lpstr>
      <vt:lpstr>15.1 基本統計 要約統計</vt:lpstr>
      <vt:lpstr>15.1 記述統計 要約統計</vt:lpstr>
      <vt:lpstr>15.2 記述統計 相関と共分散</vt:lpstr>
      <vt:lpstr>15.2 記述統計 相関と共分散</vt:lpstr>
      <vt:lpstr>15.2 記述統計 相関と共分散</vt:lpstr>
      <vt:lpstr>15.2 記述統計 相関と共分散</vt:lpstr>
      <vt:lpstr>15.2 記述統計 相関と共分散</vt:lpstr>
      <vt:lpstr>15.2 記述統計 相関と共分散</vt:lpstr>
      <vt:lpstr>15.2 記述統計 相関と共分散</vt:lpstr>
      <vt:lpstr>15.3 記述統計 t検定</vt:lpstr>
      <vt:lpstr>15.3 記述統計 t検定</vt:lpstr>
      <vt:lpstr>15.3 記述統計 t検定</vt:lpstr>
      <vt:lpstr>15.3 記述統計 t検定</vt:lpstr>
      <vt:lpstr>15.3 記述統計 t検定</vt:lpstr>
      <vt:lpstr>15.3 記述統計 t検定</vt:lpstr>
      <vt:lpstr>15.4 記述統計 分散分析</vt:lpstr>
      <vt:lpstr>15.4 記述統計 分散分析</vt:lpstr>
      <vt:lpstr>第16章：単回帰</vt:lpstr>
      <vt:lpstr>16.1 線形モデル 単回帰</vt:lpstr>
      <vt:lpstr>16.1 線形モデル 単回帰</vt:lpstr>
      <vt:lpstr>16.1.1 線形モデル 分散分析の代替手段</vt:lpstr>
      <vt:lpstr>16.1.1 線形モデル 分散分析の代替手段</vt:lpstr>
      <vt:lpstr>16.2 線形モデル 重回帰</vt:lpstr>
      <vt:lpstr>16.2　線形モデル 重回帰 </vt:lpstr>
      <vt:lpstr>16.2　線形モデル 重回帰 </vt:lpstr>
      <vt:lpstr>16.2　線形モデル 重回帰 </vt:lpstr>
      <vt:lpstr>16.2　線形モデル 重回帰 </vt:lpstr>
      <vt:lpstr>16.2　線形モデル 重回帰分析 </vt:lpstr>
      <vt:lpstr>16.2　線形モデル 重回帰分析 </vt:lpstr>
      <vt:lpstr>16.2　線形モデル 重回帰分析 </vt:lpstr>
      <vt:lpstr>16.2　線形モデル 重回帰分析 </vt:lpstr>
      <vt:lpstr>16.2　線形モデル 重回帰分析 </vt:lpstr>
      <vt:lpstr>16.2　線形モデル 重回帰分析 </vt:lpstr>
      <vt:lpstr>第17章：一般化線形モデル</vt:lpstr>
      <vt:lpstr>17.1　一般化線形モデル ロジスティック回帰 </vt:lpstr>
      <vt:lpstr>17.1　一般化線形モデル ロジスティック回帰 </vt:lpstr>
      <vt:lpstr>17.1　一般化線形モデル ロジスティック回帰 </vt:lpstr>
      <vt:lpstr>17.2　一般化線形モデル ポアソン回帰 </vt:lpstr>
      <vt:lpstr>17.2　一般化線形モデル ポアソン回帰 </vt:lpstr>
      <vt:lpstr>17.2　一般化線形モデル ポアソン回帰 </vt:lpstr>
      <vt:lpstr>17.4 一般化線形モデル 生存時間分析</vt:lpstr>
      <vt:lpstr>17.4 一般化線形モデル 生存時間分析</vt:lpstr>
      <vt:lpstr>17.4 一般化線形モデル 生存時間分析</vt:lpstr>
      <vt:lpstr>17.4 一般化線形モデル 生存時間分析</vt:lpstr>
      <vt:lpstr>第1８章：モデル評価</vt:lpstr>
      <vt:lpstr>1８.1　モデル評価 残差</vt:lpstr>
      <vt:lpstr>1８.1　モデル評価 残差</vt:lpstr>
      <vt:lpstr>1８.1　モデル評価 残差</vt:lpstr>
      <vt:lpstr>1８.1　モデル評価 残差</vt:lpstr>
      <vt:lpstr>1８.1　モデル評価 残差</vt:lpstr>
      <vt:lpstr>1８.2　モデル評価 モデル比較</vt:lpstr>
      <vt:lpstr>1８.2　モデル評価 モデル比較</vt:lpstr>
      <vt:lpstr>1８.2　モデル評価 モデル比較</vt:lpstr>
      <vt:lpstr>1８.2　モデル評価 モデル比較</vt:lpstr>
      <vt:lpstr>1８.2　モデル評価 モデル比較</vt:lpstr>
      <vt:lpstr>1８.3　モデル評価 クロスバリデーション</vt:lpstr>
      <vt:lpstr>1８.3　モデル評価 クロスバリデーション</vt:lpstr>
      <vt:lpstr>1８.3　モデル評価 クロスバリデーション</vt:lpstr>
      <vt:lpstr>1８.3　モデル評価 クロスバリデーション</vt:lpstr>
      <vt:lpstr>1８.3　モデル評価 クロスバリデーション</vt:lpstr>
      <vt:lpstr>1８.3　モデル評価 クロスバリデーション</vt:lpstr>
      <vt:lpstr>1８.3　モデル評価 クロスバリデーション</vt:lpstr>
      <vt:lpstr>1８.4　モデル評価 ブートストラップ</vt:lpstr>
      <vt:lpstr>1８.4　モデル評価 ブートストラップ</vt:lpstr>
      <vt:lpstr>1８.4　モデル評価 ブートストラップ</vt:lpstr>
      <vt:lpstr>1８.4　モデル評価 ステップワイズ変数選択法</vt:lpstr>
      <vt:lpstr>1８.4　モデル評価 ステップワイズ変数選択法</vt:lpstr>
      <vt:lpstr>第19章：正則化と縮小 （シュリンケージ）</vt:lpstr>
      <vt:lpstr>19.1　正則化と縮小（シュリンケージ） Elastic Net</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みんなのR</dc:title>
  <dc:creator>EY Japan</dc:creator>
  <cp:keywords>global; PowerPoint; Templates; ribbon; Branding Zone; branding; brand; office</cp:keywords>
  <cp:lastModifiedBy>EY Japan</cp:lastModifiedBy>
  <cp:revision>329</cp:revision>
  <cp:lastPrinted>2017-10-26T00:43:42Z</cp:lastPrinted>
  <dcterms:created xsi:type="dcterms:W3CDTF">2017-09-20T00:15:06Z</dcterms:created>
  <dcterms:modified xsi:type="dcterms:W3CDTF">2017-11-13T03:31:12Z</dcterms:modified>
  <cp:contentStatus>Approved</cp:contentStatus>
</cp:coreProperties>
</file>