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804" r:id="rId2"/>
  </p:sldMasterIdLst>
  <p:notesMasterIdLst>
    <p:notesMasterId r:id="rId68"/>
  </p:notesMasterIdLst>
  <p:sldIdLst>
    <p:sldId id="332" r:id="rId3"/>
    <p:sldId id="325" r:id="rId4"/>
    <p:sldId id="331" r:id="rId5"/>
    <p:sldId id="328" r:id="rId6"/>
    <p:sldId id="330" r:id="rId7"/>
    <p:sldId id="323" r:id="rId8"/>
    <p:sldId id="326" r:id="rId9"/>
    <p:sldId id="327" r:id="rId10"/>
    <p:sldId id="319" r:id="rId11"/>
    <p:sldId id="320" r:id="rId12"/>
    <p:sldId id="321" r:id="rId13"/>
    <p:sldId id="322" r:id="rId14"/>
    <p:sldId id="306" r:id="rId15"/>
    <p:sldId id="316" r:id="rId16"/>
    <p:sldId id="315" r:id="rId17"/>
    <p:sldId id="305" r:id="rId18"/>
    <p:sldId id="307" r:id="rId19"/>
    <p:sldId id="311" r:id="rId20"/>
    <p:sldId id="314" r:id="rId21"/>
    <p:sldId id="312" r:id="rId22"/>
    <p:sldId id="313" r:id="rId23"/>
    <p:sldId id="309" r:id="rId24"/>
    <p:sldId id="310" r:id="rId25"/>
    <p:sldId id="308" r:id="rId26"/>
    <p:sldId id="302" r:id="rId27"/>
    <p:sldId id="298" r:id="rId28"/>
    <p:sldId id="303" r:id="rId29"/>
    <p:sldId id="304" r:id="rId30"/>
    <p:sldId id="299" r:id="rId31"/>
    <p:sldId id="300" r:id="rId32"/>
    <p:sldId id="301" r:id="rId33"/>
    <p:sldId id="297" r:id="rId34"/>
    <p:sldId id="256" r:id="rId35"/>
    <p:sldId id="294" r:id="rId36"/>
    <p:sldId id="295" r:id="rId37"/>
    <p:sldId id="296" r:id="rId38"/>
    <p:sldId id="266" r:id="rId39"/>
    <p:sldId id="259" r:id="rId40"/>
    <p:sldId id="263" r:id="rId41"/>
    <p:sldId id="269" r:id="rId42"/>
    <p:sldId id="285" r:id="rId43"/>
    <p:sldId id="267" r:id="rId44"/>
    <p:sldId id="270" r:id="rId45"/>
    <p:sldId id="262" r:id="rId46"/>
    <p:sldId id="271" r:id="rId47"/>
    <p:sldId id="272" r:id="rId48"/>
    <p:sldId id="276" r:id="rId49"/>
    <p:sldId id="289" r:id="rId50"/>
    <p:sldId id="292" r:id="rId51"/>
    <p:sldId id="293" r:id="rId52"/>
    <p:sldId id="287" r:id="rId53"/>
    <p:sldId id="260" r:id="rId54"/>
    <p:sldId id="281" r:id="rId55"/>
    <p:sldId id="282" r:id="rId56"/>
    <p:sldId id="284" r:id="rId57"/>
    <p:sldId id="283" r:id="rId58"/>
    <p:sldId id="280" r:id="rId59"/>
    <p:sldId id="273" r:id="rId60"/>
    <p:sldId id="274" r:id="rId61"/>
    <p:sldId id="288" r:id="rId62"/>
    <p:sldId id="275" r:id="rId63"/>
    <p:sldId id="277" r:id="rId64"/>
    <p:sldId id="290" r:id="rId65"/>
    <p:sldId id="291" r:id="rId66"/>
    <p:sldId id="279" r:id="rId67"/>
  </p:sldIdLst>
  <p:sldSz cx="9144000" cy="6858000" type="screen4x3"/>
  <p:notesSz cx="68580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853" autoAdjust="0"/>
  </p:normalViewPr>
  <p:slideViewPr>
    <p:cSldViewPr>
      <p:cViewPr varScale="1">
        <p:scale>
          <a:sx n="95" d="100"/>
          <a:sy n="95" d="100"/>
        </p:scale>
        <p:origin x="-840" y="-108"/>
      </p:cViewPr>
      <p:guideLst>
        <p:guide orient="horz" pos="2160"/>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2856" y="-96"/>
      </p:cViewPr>
      <p:guideLst>
        <p:guide orient="horz" pos="3132"/>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3611C6B-F175-4D11-94F9-4B53D946E2E0}" type="datetimeFigureOut">
              <a:rPr kumimoji="1" lang="ja-JP" altLang="en-US" smtClean="0"/>
              <a:pPr/>
              <a:t>2014/6/22</a:t>
            </a:fld>
            <a:endParaRPr kumimoji="1" lang="ja-JP" altLang="en-US"/>
          </a:p>
        </p:txBody>
      </p:sp>
      <p:sp>
        <p:nvSpPr>
          <p:cNvPr id="4" name="スライド イメージ プレースホルダ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724400"/>
            <a:ext cx="5486400" cy="44751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447213"/>
            <a:ext cx="29718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9447213"/>
            <a:ext cx="2971800" cy="496887"/>
          </a:xfrm>
          <a:prstGeom prst="rect">
            <a:avLst/>
          </a:prstGeom>
        </p:spPr>
        <p:txBody>
          <a:bodyPr vert="horz" lIns="91440" tIns="45720" rIns="91440" bIns="45720" rtlCol="0" anchor="b"/>
          <a:lstStyle>
            <a:lvl1pPr algn="r">
              <a:defRPr sz="1200"/>
            </a:lvl1pPr>
          </a:lstStyle>
          <a:p>
            <a:fld id="{0913DD66-335D-4286-850F-623686115236}" type="slidenum">
              <a:rPr kumimoji="1" lang="ja-JP" altLang="en-US" smtClean="0"/>
              <a:pPr/>
              <a:t>&lt;#&gt;</a:t>
            </a:fld>
            <a:endParaRPr kumimoji="1" lang="ja-JP" altLang="en-US"/>
          </a:p>
        </p:txBody>
      </p:sp>
    </p:spTree>
    <p:extLst>
      <p:ext uri="{BB962C8B-B14F-4D97-AF65-F5344CB8AC3E}">
        <p14:creationId xmlns:p14="http://schemas.microsoft.com/office/powerpoint/2010/main" xmlns="" val="38218582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lang="ja-JP" altLang="en-US" smtClean="0"/>
              <a:pPr/>
              <a:t>2014/6/22</a:t>
            </a:fld>
            <a:endParaRPr lang="ja-JP" altLang="en-US"/>
          </a:p>
        </p:txBody>
      </p:sp>
      <p:sp>
        <p:nvSpPr>
          <p:cNvPr id="4" name="フッター プレースホルダ 3"/>
          <p:cNvSpPr>
            <a:spLocks noGrp="1"/>
          </p:cNvSpPr>
          <p:nvPr>
            <p:ph type="ftr" sz="quarter" idx="11"/>
          </p:nvPr>
        </p:nvSpPr>
        <p:spPr/>
        <p:txBody>
          <a:bodyPr/>
          <a:lstStyle/>
          <a:p>
            <a:endParaRPr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lang="ja-JP" altLang="en-US" smtClean="0"/>
              <a:pPr/>
              <a:t>2014/6/22</a:t>
            </a:fld>
            <a:endParaRPr lang="ja-JP" altLang="en-US"/>
          </a:p>
        </p:txBody>
      </p:sp>
      <p:sp>
        <p:nvSpPr>
          <p:cNvPr id="4" name="フッター プレースホルダ 3"/>
          <p:cNvSpPr>
            <a:spLocks noGrp="1"/>
          </p:cNvSpPr>
          <p:nvPr>
            <p:ph type="ftr" sz="quarter" idx="11"/>
          </p:nvPr>
        </p:nvSpPr>
        <p:spPr/>
        <p:txBody>
          <a:bodyPr/>
          <a:lstStyle/>
          <a:p>
            <a:endParaRPr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2014/6/22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2014/6/22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a:p>
        </p:txBody>
      </p:sp>
      <p:sp>
        <p:nvSpPr>
          <p:cNvPr id="5" name="コンテンツ プレースホルダ 4"/>
          <p:cNvSpPr>
            <a:spLocks noGrp="1"/>
          </p:cNvSpPr>
          <p:nvPr>
            <p:ph idx="1"/>
          </p:nvPr>
        </p:nvSpPr>
        <p:spPr/>
        <p:txBody>
          <a:bodyPr>
            <a:normAutofit lnSpcReduction="10000"/>
          </a:bodyPr>
          <a:lstStyle/>
          <a:p>
            <a:r>
              <a:rPr kumimoji="1" lang="en-US" altLang="ja-JP" dirty="0" smtClean="0"/>
              <a:t>2014-06-22 </a:t>
            </a:r>
            <a:r>
              <a:rPr kumimoji="1" lang="ja-JP" altLang="en-US" dirty="0" smtClean="0"/>
              <a:t>目標</a:t>
            </a:r>
            <a:endParaRPr kumimoji="1" lang="en-US" altLang="ja-JP" dirty="0" smtClean="0"/>
          </a:p>
          <a:p>
            <a:pPr lvl="1"/>
            <a:r>
              <a:rPr lang="ja-JP" altLang="en-US" dirty="0" smtClean="0"/>
              <a:t>マルチスレッド化</a:t>
            </a:r>
            <a:endParaRPr lang="en-US" altLang="ja-JP" dirty="0" smtClean="0"/>
          </a:p>
          <a:p>
            <a:pPr lvl="1"/>
            <a:r>
              <a:rPr lang="ja-JP" altLang="en-US" dirty="0" smtClean="0"/>
              <a:t>プラガブルな評価</a:t>
            </a:r>
            <a:r>
              <a:rPr lang="ja-JP" altLang="en-US" dirty="0" smtClean="0"/>
              <a:t>関数</a:t>
            </a:r>
            <a:endParaRPr lang="en-US" altLang="ja-JP" dirty="0" smtClean="0"/>
          </a:p>
          <a:p>
            <a:pPr lvl="2"/>
            <a:r>
              <a:rPr lang="en-US" altLang="ja-JP" dirty="0" smtClean="0"/>
              <a:t>Face </a:t>
            </a:r>
            <a:r>
              <a:rPr lang="en-US" altLang="ja-JP" dirty="0" smtClean="0"/>
              <a:t>Detection</a:t>
            </a:r>
            <a:r>
              <a:rPr lang="ja-JP" altLang="en-US" dirty="0" smtClean="0"/>
              <a:t>を</a:t>
            </a:r>
            <a:r>
              <a:rPr lang="ja-JP" altLang="en-US" dirty="0" smtClean="0"/>
              <a:t>使いたい</a:t>
            </a:r>
            <a:endParaRPr lang="en-US" altLang="ja-JP" dirty="0" smtClean="0"/>
          </a:p>
          <a:p>
            <a:pPr lvl="1"/>
            <a:r>
              <a:rPr lang="ja-JP" altLang="en-US" dirty="0" smtClean="0"/>
              <a:t>疎結合化</a:t>
            </a:r>
            <a:endParaRPr lang="en-US" altLang="ja-JP" dirty="0" smtClean="0"/>
          </a:p>
          <a:p>
            <a:pPr lvl="2"/>
            <a:r>
              <a:rPr lang="en-US" altLang="ja-JP" dirty="0" smtClean="0"/>
              <a:t>Evaluator</a:t>
            </a:r>
            <a:r>
              <a:rPr lang="ja-JP" altLang="en-US" dirty="0" smtClean="0"/>
              <a:t>の入出力</a:t>
            </a:r>
            <a:endParaRPr lang="en-US" altLang="ja-JP" dirty="0" smtClean="0"/>
          </a:p>
          <a:p>
            <a:pPr lvl="3"/>
            <a:r>
              <a:rPr lang="en-US" altLang="ja-JP" dirty="0" smtClean="0"/>
              <a:t>Trees (Individual</a:t>
            </a:r>
            <a:r>
              <a:rPr lang="ja-JP" altLang="en-US" dirty="0" smtClean="0"/>
              <a:t>として</a:t>
            </a:r>
            <a:r>
              <a:rPr lang="en-US" altLang="ja-JP" dirty="0" smtClean="0"/>
              <a:t>)</a:t>
            </a:r>
            <a:endParaRPr kumimoji="1" lang="en-US" altLang="ja-JP" dirty="0" smtClean="0"/>
          </a:p>
          <a:p>
            <a:pPr lvl="3"/>
            <a:r>
              <a:rPr kumimoji="1" lang="en-US" altLang="ja-JP" dirty="0" smtClean="0"/>
              <a:t>Fitness Vector (Individual</a:t>
            </a:r>
            <a:r>
              <a:rPr kumimoji="1" lang="ja-JP" altLang="en-US" dirty="0" smtClean="0"/>
              <a:t>として</a:t>
            </a:r>
            <a:r>
              <a:rPr kumimoji="1" lang="en-US" altLang="ja-JP" dirty="0" smtClean="0"/>
              <a:t>)</a:t>
            </a:r>
          </a:p>
          <a:p>
            <a:pPr lvl="2"/>
            <a:r>
              <a:rPr lang="en-US" altLang="ja-JP" dirty="0" err="1" smtClean="0"/>
              <a:t>IVTreeEvaluator</a:t>
            </a:r>
            <a:endParaRPr lang="en-US" altLang="ja-JP" dirty="0" smtClean="0"/>
          </a:p>
          <a:p>
            <a:pPr lvl="3"/>
            <a:r>
              <a:rPr kumimoji="1" lang="en-US" altLang="ja-JP" dirty="0" smtClean="0"/>
              <a:t>Grouping</a:t>
            </a:r>
            <a:endParaRPr kumimoji="1" lang="ja-JP" altLang="en-US" dirty="0"/>
          </a:p>
        </p:txBody>
      </p:sp>
    </p:spTree>
    <p:extLst>
      <p:ext uri="{BB962C8B-B14F-4D97-AF65-F5344CB8AC3E}">
        <p14:creationId xmlns:p14="http://schemas.microsoft.com/office/powerpoint/2010/main" xmlns="" val="227520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0"/>
            <a:ext cx="8229600" cy="914400"/>
          </a:xfrm>
        </p:spPr>
        <p:txBody>
          <a:bodyPr/>
          <a:lstStyle/>
          <a:p>
            <a:r>
              <a:rPr kumimoji="1" lang="en-US" altLang="ja-JP" dirty="0" err="1" smtClean="0"/>
              <a:t>IVTree</a:t>
            </a:r>
            <a:r>
              <a:rPr kumimoji="1" lang="en-US" altLang="ja-JP" dirty="0" smtClean="0"/>
              <a:t> Evaluation</a:t>
            </a:r>
            <a:endParaRPr kumimoji="1" lang="ja-JP" altLang="en-US" dirty="0"/>
          </a:p>
        </p:txBody>
      </p:sp>
      <p:sp>
        <p:nvSpPr>
          <p:cNvPr id="92" name="正方形/長方形 91"/>
          <p:cNvSpPr/>
          <p:nvPr/>
        </p:nvSpPr>
        <p:spPr>
          <a:xfrm>
            <a:off x="4842414" y="2344520"/>
            <a:ext cx="1385561" cy="2048039"/>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050" dirty="0" smtClean="0"/>
          </a:p>
        </p:txBody>
      </p:sp>
      <p:sp>
        <p:nvSpPr>
          <p:cNvPr id="58" name="テキスト ボックス 57"/>
          <p:cNvSpPr txBox="1"/>
          <p:nvPr/>
        </p:nvSpPr>
        <p:spPr>
          <a:xfrm>
            <a:off x="107504" y="2348561"/>
            <a:ext cx="2344670" cy="2516073"/>
          </a:xfrm>
          <a:prstGeom prst="rect">
            <a:avLst/>
          </a:prstGeom>
          <a:noFill/>
        </p:spPr>
        <p:txBody>
          <a:bodyPr wrap="square" rtlCol="0">
            <a:spAutoFit/>
          </a:bodyPr>
          <a:lstStyle/>
          <a:p>
            <a:r>
              <a:rPr lang="ja-JP" altLang="en-US" sz="1050" dirty="0"/>
              <a:t>並列</a:t>
            </a:r>
            <a:r>
              <a:rPr lang="ja-JP" altLang="en-US" sz="1050" dirty="0" smtClean="0"/>
              <a:t>実行するところ</a:t>
            </a:r>
            <a:endParaRPr lang="en-US" altLang="ja-JP" sz="1050" dirty="0" smtClean="0"/>
          </a:p>
          <a:p>
            <a:pPr marL="285750" indent="-285750">
              <a:buFont typeface="Arial" charset="0"/>
              <a:buChar char="•"/>
            </a:pPr>
            <a:r>
              <a:rPr lang="en-US" altLang="ja-JP" sz="1050" dirty="0" smtClean="0"/>
              <a:t>compile</a:t>
            </a:r>
          </a:p>
          <a:p>
            <a:pPr marL="285750" indent="-285750">
              <a:buFont typeface="Arial" charset="0"/>
              <a:buChar char="•"/>
            </a:pPr>
            <a:r>
              <a:rPr kumimoji="1" lang="en-US" altLang="ja-JP" sz="1050" dirty="0" smtClean="0"/>
              <a:t>execute (Raw Fitness)</a:t>
            </a:r>
          </a:p>
          <a:p>
            <a:pPr marL="285750" indent="-285750">
              <a:buFont typeface="Arial" charset="0"/>
              <a:buChar char="•"/>
            </a:pPr>
            <a:r>
              <a:rPr lang="en-US" altLang="ja-JP" sz="1050" dirty="0" smtClean="0"/>
              <a:t>execute (Standardized </a:t>
            </a:r>
            <a:r>
              <a:rPr lang="en-US" altLang="ja-JP" sz="1050" dirty="0" err="1" smtClean="0"/>
              <a:t>Fitiness</a:t>
            </a:r>
            <a:r>
              <a:rPr lang="en-US" altLang="ja-JP" sz="1050" dirty="0" smtClean="0"/>
              <a:t>)</a:t>
            </a:r>
          </a:p>
          <a:p>
            <a:pPr marL="285750" indent="-285750">
              <a:buFont typeface="Wingdings"/>
              <a:buChar char="à"/>
            </a:pPr>
            <a:r>
              <a:rPr lang="en-US" altLang="ja-JP" sz="1050" dirty="0" err="1" smtClean="0">
                <a:sym typeface="Wingdings" panose="05000000000000000000" pitchFamily="2" charset="2"/>
              </a:rPr>
              <a:t>IVGraphProcessor</a:t>
            </a:r>
            <a:endParaRPr lang="en-US" altLang="ja-JP" sz="1050" dirty="0" smtClean="0">
              <a:sym typeface="Wingdings" panose="05000000000000000000" pitchFamily="2" charset="2"/>
            </a:endParaRPr>
          </a:p>
          <a:p>
            <a:endParaRPr lang="en-US" altLang="ja-JP" sz="1050" dirty="0">
              <a:sym typeface="Wingdings" panose="05000000000000000000" pitchFamily="2" charset="2"/>
            </a:endParaRPr>
          </a:p>
          <a:p>
            <a:r>
              <a:rPr lang="ja-JP" altLang="en-US" sz="1050" dirty="0">
                <a:sym typeface="Wingdings" panose="05000000000000000000" pitchFamily="2" charset="2"/>
              </a:rPr>
              <a:t>複数</a:t>
            </a:r>
            <a:r>
              <a:rPr lang="ja-JP" altLang="en-US" sz="1050" dirty="0" smtClean="0">
                <a:sym typeface="Wingdings" panose="05000000000000000000" pitchFamily="2" charset="2"/>
              </a:rPr>
              <a:t>の</a:t>
            </a:r>
            <a:r>
              <a:rPr lang="en-US" altLang="ja-JP" sz="1050" dirty="0" err="1">
                <a:sym typeface="Wingdings" panose="05000000000000000000" pitchFamily="2" charset="2"/>
              </a:rPr>
              <a:t>IVGraphProcessor</a:t>
            </a:r>
            <a:r>
              <a:rPr lang="ja-JP" altLang="en-US" sz="1050" dirty="0" smtClean="0">
                <a:sym typeface="Wingdings" panose="05000000000000000000" pitchFamily="2" charset="2"/>
              </a:rPr>
              <a:t>を実行する</a:t>
            </a:r>
            <a:endParaRPr lang="en-US" altLang="ja-JP" sz="1050" dirty="0" smtClean="0">
              <a:sym typeface="Wingdings" panose="05000000000000000000" pitchFamily="2" charset="2"/>
            </a:endParaRPr>
          </a:p>
          <a:p>
            <a:endParaRPr lang="en-US" altLang="ja-JP" sz="1050" dirty="0">
              <a:sym typeface="Wingdings" panose="05000000000000000000" pitchFamily="2" charset="2"/>
            </a:endParaRPr>
          </a:p>
          <a:p>
            <a:r>
              <a:rPr lang="en-US" altLang="ja-JP" sz="1050" dirty="0" err="1" smtClean="0">
                <a:sym typeface="Wingdings" panose="05000000000000000000" pitchFamily="2" charset="2"/>
              </a:rPr>
              <a:t>IVGraph</a:t>
            </a:r>
            <a:r>
              <a:rPr lang="ja-JP" altLang="en-US" sz="1050" dirty="0" smtClean="0">
                <a:sym typeface="Wingdings" panose="05000000000000000000" pitchFamily="2" charset="2"/>
              </a:rPr>
              <a:t>は</a:t>
            </a:r>
            <a:r>
              <a:rPr lang="en-US" altLang="ja-JP" sz="1050" dirty="0" err="1" smtClean="0">
                <a:sym typeface="Wingdings" panose="05000000000000000000" pitchFamily="2" charset="2"/>
              </a:rPr>
              <a:t>IVGraphProcessor</a:t>
            </a:r>
            <a:r>
              <a:rPr lang="ja-JP" altLang="en-US" sz="1050" dirty="0" smtClean="0">
                <a:sym typeface="Wingdings" panose="05000000000000000000" pitchFamily="2" charset="2"/>
              </a:rPr>
              <a:t>の内部ステートとして考える</a:t>
            </a:r>
            <a:endParaRPr lang="en-US" altLang="ja-JP" sz="1050" dirty="0" smtClean="0">
              <a:sym typeface="Wingdings" panose="05000000000000000000" pitchFamily="2" charset="2"/>
            </a:endParaRPr>
          </a:p>
          <a:p>
            <a:r>
              <a:rPr lang="en-US" altLang="ja-JP" sz="1050" dirty="0" err="1" smtClean="0">
                <a:sym typeface="Wingdings" panose="05000000000000000000" pitchFamily="2" charset="2"/>
              </a:rPr>
              <a:t>IVGraphProcessor</a:t>
            </a:r>
            <a:r>
              <a:rPr lang="ja-JP" altLang="en-US" sz="1050" dirty="0" smtClean="0">
                <a:sym typeface="Wingdings" panose="05000000000000000000" pitchFamily="2" charset="2"/>
              </a:rPr>
              <a:t>はグループの数だけつくり、</a:t>
            </a:r>
            <a:endParaRPr lang="en-US" altLang="ja-JP" sz="1050" dirty="0" smtClean="0">
              <a:sym typeface="Wingdings" panose="05000000000000000000" pitchFamily="2" charset="2"/>
            </a:endParaRPr>
          </a:p>
          <a:p>
            <a:r>
              <a:rPr lang="ja-JP" altLang="en-US" sz="1050" dirty="0" smtClean="0">
                <a:sym typeface="Wingdings" panose="05000000000000000000" pitchFamily="2" charset="2"/>
              </a:rPr>
              <a:t>各スレッドは、</a:t>
            </a:r>
            <a:r>
              <a:rPr lang="en-US" altLang="ja-JP" sz="1050" dirty="0" err="1" smtClean="0">
                <a:sym typeface="Wingdings" panose="05000000000000000000" pitchFamily="2" charset="2"/>
              </a:rPr>
              <a:t>ivprocessor</a:t>
            </a:r>
            <a:r>
              <a:rPr lang="en-US" altLang="ja-JP" sz="1050" dirty="0" smtClean="0">
                <a:sym typeface="Wingdings" panose="05000000000000000000" pitchFamily="2" charset="2"/>
              </a:rPr>
              <a:t>[</a:t>
            </a:r>
            <a:r>
              <a:rPr lang="en-US" altLang="ja-JP" sz="1050" dirty="0" err="1" smtClean="0">
                <a:sym typeface="Wingdings" panose="05000000000000000000" pitchFamily="2" charset="2"/>
              </a:rPr>
              <a:t>numGroups</a:t>
            </a:r>
            <a:r>
              <a:rPr lang="en-US" altLang="ja-JP" sz="1050" dirty="0" smtClean="0">
                <a:sym typeface="Wingdings" panose="05000000000000000000" pitchFamily="2" charset="2"/>
              </a:rPr>
              <a:t> % </a:t>
            </a:r>
            <a:r>
              <a:rPr lang="en-US" altLang="ja-JP" sz="1050" dirty="0" err="1" smtClean="0">
                <a:sym typeface="Wingdings" panose="05000000000000000000" pitchFamily="2" charset="2"/>
              </a:rPr>
              <a:t>numThreads</a:t>
            </a:r>
            <a:r>
              <a:rPr lang="en-US" altLang="ja-JP" sz="1050" dirty="0" smtClean="0">
                <a:sym typeface="Wingdings" panose="05000000000000000000" pitchFamily="2" charset="2"/>
              </a:rPr>
              <a:t>]</a:t>
            </a:r>
            <a:r>
              <a:rPr lang="ja-JP" altLang="en-US" sz="1050" dirty="0" smtClean="0">
                <a:sym typeface="Wingdings" panose="05000000000000000000" pitchFamily="2" charset="2"/>
              </a:rPr>
              <a:t>を実行する</a:t>
            </a:r>
            <a:endParaRPr lang="en-US" altLang="ja-JP" sz="1050" dirty="0" smtClean="0">
              <a:sym typeface="Wingdings" panose="05000000000000000000" pitchFamily="2" charset="2"/>
            </a:endParaRPr>
          </a:p>
        </p:txBody>
      </p:sp>
      <p:sp>
        <p:nvSpPr>
          <p:cNvPr id="8" name="正方形/長方形 7"/>
          <p:cNvSpPr/>
          <p:nvPr/>
        </p:nvSpPr>
        <p:spPr>
          <a:xfrm>
            <a:off x="4943387" y="2939091"/>
            <a:ext cx="1163940"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Convert To </a:t>
            </a:r>
            <a:r>
              <a:rPr lang="en-US" altLang="ja-JP" sz="1050" dirty="0" err="1" smtClean="0"/>
              <a:t>IVGraph</a:t>
            </a:r>
            <a:endParaRPr kumimoji="1" lang="en-US" altLang="ja-JP" sz="1050" dirty="0" smtClean="0"/>
          </a:p>
        </p:txBody>
      </p:sp>
      <p:sp>
        <p:nvSpPr>
          <p:cNvPr id="10" name="正方形/長方形 9"/>
          <p:cNvSpPr/>
          <p:nvPr/>
        </p:nvSpPr>
        <p:spPr>
          <a:xfrm>
            <a:off x="4943386" y="2368024"/>
            <a:ext cx="1167459"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050" dirty="0" smtClean="0"/>
              <a:t>Grouping</a:t>
            </a:r>
            <a:endParaRPr kumimoji="1" lang="ja-JP" altLang="en-US" sz="1050" dirty="0" smtClean="0"/>
          </a:p>
        </p:txBody>
      </p:sp>
      <p:sp>
        <p:nvSpPr>
          <p:cNvPr id="12" name="正方形/長方形 11"/>
          <p:cNvSpPr/>
          <p:nvPr/>
        </p:nvSpPr>
        <p:spPr>
          <a:xfrm>
            <a:off x="1902642" y="1840027"/>
            <a:ext cx="6228031"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err="1" smtClean="0"/>
              <a:t>IVTreeEvaluator</a:t>
            </a:r>
            <a:endParaRPr lang="en-US" altLang="ja-JP" sz="1050" dirty="0" smtClean="0"/>
          </a:p>
        </p:txBody>
      </p:sp>
      <p:sp>
        <p:nvSpPr>
          <p:cNvPr id="17" name="テキスト ボックス 16"/>
          <p:cNvSpPr txBox="1"/>
          <p:nvPr/>
        </p:nvSpPr>
        <p:spPr>
          <a:xfrm>
            <a:off x="5001382" y="1605113"/>
            <a:ext cx="1021433" cy="261610"/>
          </a:xfrm>
          <a:prstGeom prst="rect">
            <a:avLst/>
          </a:prstGeom>
          <a:noFill/>
        </p:spPr>
        <p:txBody>
          <a:bodyPr wrap="none" rtlCol="0">
            <a:spAutoFit/>
          </a:bodyPr>
          <a:lstStyle/>
          <a:p>
            <a:r>
              <a:rPr kumimoji="1" lang="en-US" altLang="ja-JP" sz="1050" dirty="0" smtClean="0"/>
              <a:t>Individual[Ni]</a:t>
            </a:r>
            <a:endParaRPr kumimoji="1" lang="ja-JP" altLang="en-US" sz="1050" dirty="0"/>
          </a:p>
        </p:txBody>
      </p:sp>
      <p:sp>
        <p:nvSpPr>
          <p:cNvPr id="18" name="テキスト ボックス 17"/>
          <p:cNvSpPr txBox="1"/>
          <p:nvPr/>
        </p:nvSpPr>
        <p:spPr>
          <a:xfrm>
            <a:off x="7819923" y="1613722"/>
            <a:ext cx="1293944" cy="261610"/>
          </a:xfrm>
          <a:prstGeom prst="rect">
            <a:avLst/>
          </a:prstGeom>
          <a:noFill/>
        </p:spPr>
        <p:txBody>
          <a:bodyPr wrap="none" rtlCol="0">
            <a:spAutoFit/>
          </a:bodyPr>
          <a:lstStyle/>
          <a:p>
            <a:r>
              <a:rPr kumimoji="1" lang="en-US" altLang="ja-JP" sz="1050" dirty="0" smtClean="0"/>
              <a:t>Fitness Vector[Ni]</a:t>
            </a:r>
            <a:endParaRPr kumimoji="1" lang="ja-JP" altLang="en-US" sz="1050" dirty="0"/>
          </a:p>
        </p:txBody>
      </p:sp>
      <p:cxnSp>
        <p:nvCxnSpPr>
          <p:cNvPr id="33" name="直線矢印コネクタ 32"/>
          <p:cNvCxnSpPr/>
          <p:nvPr/>
        </p:nvCxnSpPr>
        <p:spPr>
          <a:xfrm>
            <a:off x="3929967" y="1628618"/>
            <a:ext cx="0" cy="7494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5" name="テキスト ボックス 34"/>
          <p:cNvSpPr txBox="1"/>
          <p:nvPr/>
        </p:nvSpPr>
        <p:spPr>
          <a:xfrm>
            <a:off x="5042470" y="2156615"/>
            <a:ext cx="976549" cy="253916"/>
          </a:xfrm>
          <a:prstGeom prst="rect">
            <a:avLst/>
          </a:prstGeom>
          <a:noFill/>
        </p:spPr>
        <p:txBody>
          <a:bodyPr wrap="none" rtlCol="0">
            <a:spAutoFit/>
          </a:bodyPr>
          <a:lstStyle/>
          <a:p>
            <a:r>
              <a:rPr lang="en-US" altLang="ja-JP" sz="1050" dirty="0" smtClean="0"/>
              <a:t>Tree</a:t>
            </a:r>
            <a:r>
              <a:rPr kumimoji="1" lang="en-US" altLang="ja-JP" sz="1050" dirty="0" smtClean="0"/>
              <a:t>[Ni * </a:t>
            </a:r>
            <a:r>
              <a:rPr kumimoji="1" lang="en-US" altLang="ja-JP" sz="1050" dirty="0" err="1" smtClean="0"/>
              <a:t>Nc</a:t>
            </a:r>
            <a:r>
              <a:rPr kumimoji="1" lang="en-US" altLang="ja-JP" sz="1050" dirty="0" smtClean="0"/>
              <a:t>]</a:t>
            </a:r>
            <a:endParaRPr kumimoji="1" lang="ja-JP" altLang="en-US" sz="1050" dirty="0"/>
          </a:p>
        </p:txBody>
      </p:sp>
      <p:sp>
        <p:nvSpPr>
          <p:cNvPr id="40" name="テキスト ボックス 39"/>
          <p:cNvSpPr txBox="1"/>
          <p:nvPr/>
        </p:nvSpPr>
        <p:spPr>
          <a:xfrm>
            <a:off x="5017048" y="2671154"/>
            <a:ext cx="1380506" cy="261610"/>
          </a:xfrm>
          <a:prstGeom prst="rect">
            <a:avLst/>
          </a:prstGeom>
          <a:noFill/>
        </p:spPr>
        <p:txBody>
          <a:bodyPr wrap="none" rtlCol="0">
            <a:spAutoFit/>
          </a:bodyPr>
          <a:lstStyle/>
          <a:p>
            <a:r>
              <a:rPr lang="en-US" altLang="ja-JP" sz="1050" dirty="0" smtClean="0"/>
              <a:t>vector&lt;Tree&gt; [Ng]</a:t>
            </a:r>
            <a:endParaRPr kumimoji="1" lang="ja-JP" altLang="en-US" sz="1050" dirty="0"/>
          </a:p>
        </p:txBody>
      </p:sp>
      <p:sp>
        <p:nvSpPr>
          <p:cNvPr id="42" name="正方形/長方形 41"/>
          <p:cNvSpPr/>
          <p:nvPr/>
        </p:nvSpPr>
        <p:spPr>
          <a:xfrm>
            <a:off x="4946905" y="3476496"/>
            <a:ext cx="1163940"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Convert To </a:t>
            </a:r>
            <a:r>
              <a:rPr lang="en-US" altLang="ja-JP" sz="1050" dirty="0" err="1" smtClean="0"/>
              <a:t>PPEGraph</a:t>
            </a:r>
            <a:endParaRPr kumimoji="1" lang="en-US" altLang="ja-JP" sz="1050" dirty="0" smtClean="0"/>
          </a:p>
        </p:txBody>
      </p:sp>
      <p:sp>
        <p:nvSpPr>
          <p:cNvPr id="45" name="テキスト ボックス 44"/>
          <p:cNvSpPr txBox="1"/>
          <p:nvPr/>
        </p:nvSpPr>
        <p:spPr>
          <a:xfrm>
            <a:off x="5092420" y="3259113"/>
            <a:ext cx="986167" cy="261610"/>
          </a:xfrm>
          <a:prstGeom prst="rect">
            <a:avLst/>
          </a:prstGeom>
          <a:noFill/>
        </p:spPr>
        <p:txBody>
          <a:bodyPr wrap="none" rtlCol="0">
            <a:spAutoFit/>
          </a:bodyPr>
          <a:lstStyle/>
          <a:p>
            <a:r>
              <a:rPr lang="en-US" altLang="ja-JP" sz="1050" dirty="0" err="1" smtClean="0"/>
              <a:t>IVGraph</a:t>
            </a:r>
            <a:r>
              <a:rPr lang="en-US" altLang="ja-JP" sz="1050" dirty="0" smtClean="0"/>
              <a:t>[Ng]</a:t>
            </a:r>
            <a:endParaRPr kumimoji="1" lang="ja-JP" altLang="en-US" sz="1050" dirty="0"/>
          </a:p>
        </p:txBody>
      </p:sp>
      <p:sp>
        <p:nvSpPr>
          <p:cNvPr id="50" name="テキスト ボックス 49"/>
          <p:cNvSpPr txBox="1"/>
          <p:nvPr/>
        </p:nvSpPr>
        <p:spPr>
          <a:xfrm>
            <a:off x="3996725" y="1652122"/>
            <a:ext cx="1180131" cy="261610"/>
          </a:xfrm>
          <a:prstGeom prst="rect">
            <a:avLst/>
          </a:prstGeom>
          <a:noFill/>
        </p:spPr>
        <p:txBody>
          <a:bodyPr wrap="none" rtlCol="0">
            <a:spAutoFit/>
          </a:bodyPr>
          <a:lstStyle/>
          <a:p>
            <a:r>
              <a:rPr lang="en-US" altLang="ja-JP" sz="1050" dirty="0" smtClean="0"/>
              <a:t>Training Set[</a:t>
            </a:r>
            <a:r>
              <a:rPr lang="en-US" altLang="ja-JP" sz="1050" dirty="0" err="1" smtClean="0"/>
              <a:t>Nt</a:t>
            </a:r>
            <a:r>
              <a:rPr lang="en-US" altLang="ja-JP" sz="1050" dirty="0" smtClean="0"/>
              <a:t>]</a:t>
            </a:r>
            <a:endParaRPr kumimoji="1" lang="ja-JP" altLang="en-US" sz="1050" dirty="0"/>
          </a:p>
        </p:txBody>
      </p:sp>
      <p:cxnSp>
        <p:nvCxnSpPr>
          <p:cNvPr id="52" name="直線矢印コネクタ 51"/>
          <p:cNvCxnSpPr/>
          <p:nvPr/>
        </p:nvCxnSpPr>
        <p:spPr>
          <a:xfrm>
            <a:off x="5001382" y="1615159"/>
            <a:ext cx="0" cy="22486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テキスト ボックス 52"/>
          <p:cNvSpPr txBox="1"/>
          <p:nvPr/>
        </p:nvSpPr>
        <p:spPr>
          <a:xfrm>
            <a:off x="4000726" y="2954091"/>
            <a:ext cx="1189749" cy="415498"/>
          </a:xfrm>
          <a:prstGeom prst="rect">
            <a:avLst/>
          </a:prstGeom>
          <a:noFill/>
        </p:spPr>
        <p:txBody>
          <a:bodyPr wrap="none" rtlCol="0">
            <a:spAutoFit/>
          </a:bodyPr>
          <a:lstStyle/>
          <a:p>
            <a:r>
              <a:rPr lang="en-US" altLang="ja-JP" sz="1050" u="sng" dirty="0" err="1" smtClean="0"/>
              <a:t>IVPairArchive</a:t>
            </a:r>
            <a:endParaRPr lang="en-US" altLang="ja-JP" sz="1050" u="sng" dirty="0" smtClean="0"/>
          </a:p>
          <a:p>
            <a:r>
              <a:rPr kumimoji="1" lang="en-US" altLang="ja-JP" sz="1050" u="sng" dirty="0" smtClean="0"/>
              <a:t>*Source[</a:t>
            </a:r>
            <a:r>
              <a:rPr kumimoji="1" lang="en-US" altLang="ja-JP" sz="1050" u="sng" dirty="0" err="1" smtClean="0"/>
              <a:t>Nt</a:t>
            </a:r>
            <a:r>
              <a:rPr kumimoji="1" lang="en-US" altLang="ja-JP" sz="1050" u="sng" dirty="0" smtClean="0"/>
              <a:t> * Ns]</a:t>
            </a:r>
            <a:endParaRPr kumimoji="1" lang="ja-JP" altLang="en-US" sz="1050" u="sng" dirty="0"/>
          </a:p>
        </p:txBody>
      </p:sp>
      <p:cxnSp>
        <p:nvCxnSpPr>
          <p:cNvPr id="54" name="直線矢印コネクタ 53"/>
          <p:cNvCxnSpPr/>
          <p:nvPr/>
        </p:nvCxnSpPr>
        <p:spPr>
          <a:xfrm>
            <a:off x="5001382" y="2661108"/>
            <a:ext cx="0" cy="2880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6" name="直線矢印コネクタ 55"/>
          <p:cNvCxnSpPr/>
          <p:nvPr/>
        </p:nvCxnSpPr>
        <p:spPr>
          <a:xfrm>
            <a:off x="5001382" y="3256737"/>
            <a:ext cx="0" cy="2349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テキスト ボックス 56"/>
          <p:cNvSpPr txBox="1"/>
          <p:nvPr/>
        </p:nvSpPr>
        <p:spPr>
          <a:xfrm>
            <a:off x="5041513" y="3763519"/>
            <a:ext cx="1059906" cy="253916"/>
          </a:xfrm>
          <a:prstGeom prst="rect">
            <a:avLst/>
          </a:prstGeom>
          <a:noFill/>
        </p:spPr>
        <p:txBody>
          <a:bodyPr wrap="none" rtlCol="0">
            <a:spAutoFit/>
          </a:bodyPr>
          <a:lstStyle/>
          <a:p>
            <a:r>
              <a:rPr lang="en-US" altLang="ja-JP" sz="1050" dirty="0" err="1" smtClean="0"/>
              <a:t>PPEGraph</a:t>
            </a:r>
            <a:r>
              <a:rPr lang="en-US" altLang="ja-JP" sz="1050" dirty="0" smtClean="0"/>
              <a:t>[Ng]</a:t>
            </a:r>
            <a:endParaRPr kumimoji="1" lang="ja-JP" altLang="en-US" sz="1050" dirty="0"/>
          </a:p>
        </p:txBody>
      </p:sp>
      <p:cxnSp>
        <p:nvCxnSpPr>
          <p:cNvPr id="60" name="直線矢印コネクタ 59"/>
          <p:cNvCxnSpPr/>
          <p:nvPr/>
        </p:nvCxnSpPr>
        <p:spPr>
          <a:xfrm>
            <a:off x="3897828" y="3788447"/>
            <a:ext cx="0" cy="78783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1" name="直線矢印コネクタ 60"/>
          <p:cNvCxnSpPr/>
          <p:nvPr/>
        </p:nvCxnSpPr>
        <p:spPr>
          <a:xfrm>
            <a:off x="5009140" y="3769580"/>
            <a:ext cx="0" cy="2537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正方形/長方形 37"/>
          <p:cNvSpPr/>
          <p:nvPr/>
        </p:nvSpPr>
        <p:spPr>
          <a:xfrm>
            <a:off x="4946905" y="4023361"/>
            <a:ext cx="1163940"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Convert To Executable</a:t>
            </a:r>
            <a:br>
              <a:rPr lang="en-US" altLang="ja-JP" sz="1050" dirty="0" smtClean="0"/>
            </a:br>
            <a:r>
              <a:rPr lang="en-US" altLang="ja-JP" sz="1050" dirty="0" smtClean="0"/>
              <a:t>(compile)</a:t>
            </a:r>
            <a:endParaRPr kumimoji="1" lang="en-US" altLang="ja-JP" sz="1050" dirty="0" smtClean="0"/>
          </a:p>
        </p:txBody>
      </p:sp>
      <p:sp>
        <p:nvSpPr>
          <p:cNvPr id="39" name="テキスト ボックス 38"/>
          <p:cNvSpPr txBox="1"/>
          <p:nvPr/>
        </p:nvSpPr>
        <p:spPr>
          <a:xfrm>
            <a:off x="5025153" y="4355443"/>
            <a:ext cx="1146468" cy="261610"/>
          </a:xfrm>
          <a:prstGeom prst="rect">
            <a:avLst/>
          </a:prstGeom>
          <a:noFill/>
        </p:spPr>
        <p:txBody>
          <a:bodyPr wrap="none" rtlCol="0">
            <a:spAutoFit/>
          </a:bodyPr>
          <a:lstStyle/>
          <a:p>
            <a:r>
              <a:rPr lang="en-US" altLang="ja-JP" sz="1050" dirty="0" smtClean="0"/>
              <a:t>Executable[Ng]</a:t>
            </a:r>
            <a:endParaRPr kumimoji="1" lang="ja-JP" altLang="en-US" sz="1050" dirty="0"/>
          </a:p>
        </p:txBody>
      </p:sp>
      <p:cxnSp>
        <p:nvCxnSpPr>
          <p:cNvPr id="41" name="直線矢印コネクタ 40"/>
          <p:cNvCxnSpPr/>
          <p:nvPr/>
        </p:nvCxnSpPr>
        <p:spPr>
          <a:xfrm>
            <a:off x="5009140" y="4322505"/>
            <a:ext cx="0" cy="2537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3" name="正方形/長方形 62"/>
          <p:cNvSpPr/>
          <p:nvPr/>
        </p:nvSpPr>
        <p:spPr>
          <a:xfrm>
            <a:off x="3844323" y="4566676"/>
            <a:ext cx="3443874"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Execute Tree Fitness [</a:t>
            </a:r>
            <a:r>
              <a:rPr lang="en-US" altLang="ja-JP" sz="1050" dirty="0" err="1" smtClean="0"/>
              <a:t>Nt</a:t>
            </a:r>
            <a:r>
              <a:rPr lang="en-US" altLang="ja-JP" sz="1050" dirty="0" smtClean="0"/>
              <a:t> * Ng]</a:t>
            </a:r>
            <a:endParaRPr kumimoji="1" lang="en-US" altLang="ja-JP" sz="1050" dirty="0" smtClean="0"/>
          </a:p>
        </p:txBody>
      </p:sp>
      <p:sp>
        <p:nvSpPr>
          <p:cNvPr id="64" name="正方形/長方形 63"/>
          <p:cNvSpPr/>
          <p:nvPr/>
        </p:nvSpPr>
        <p:spPr>
          <a:xfrm>
            <a:off x="2965071" y="5068362"/>
            <a:ext cx="4426843"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Execute Raw Fitness [</a:t>
            </a:r>
            <a:r>
              <a:rPr lang="en-US" altLang="ja-JP" sz="1050" dirty="0" err="1" smtClean="0"/>
              <a:t>Nt</a:t>
            </a:r>
            <a:r>
              <a:rPr lang="en-US" altLang="ja-JP" sz="1050" dirty="0" smtClean="0"/>
              <a:t> * 1]</a:t>
            </a:r>
            <a:endParaRPr kumimoji="1" lang="en-US" altLang="ja-JP" sz="1050" dirty="0" smtClean="0"/>
          </a:p>
        </p:txBody>
      </p:sp>
      <p:cxnSp>
        <p:nvCxnSpPr>
          <p:cNvPr id="65" name="直線矢印コネクタ 64"/>
          <p:cNvCxnSpPr/>
          <p:nvPr/>
        </p:nvCxnSpPr>
        <p:spPr>
          <a:xfrm>
            <a:off x="3485303" y="4392559"/>
            <a:ext cx="0" cy="67580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6" name="テキスト ボックス 65"/>
          <p:cNvSpPr txBox="1"/>
          <p:nvPr/>
        </p:nvSpPr>
        <p:spPr>
          <a:xfrm>
            <a:off x="2871477" y="4693519"/>
            <a:ext cx="1007007" cy="261610"/>
          </a:xfrm>
          <a:prstGeom prst="rect">
            <a:avLst/>
          </a:prstGeom>
          <a:noFill/>
        </p:spPr>
        <p:txBody>
          <a:bodyPr wrap="none" rtlCol="0">
            <a:spAutoFit/>
          </a:bodyPr>
          <a:lstStyle/>
          <a:p>
            <a:r>
              <a:rPr lang="en-US" altLang="ja-JP" sz="1050" u="sng" dirty="0" smtClean="0"/>
              <a:t>Executable[1]</a:t>
            </a:r>
            <a:endParaRPr kumimoji="1" lang="ja-JP" altLang="en-US" sz="1050" u="sng" dirty="0"/>
          </a:p>
        </p:txBody>
      </p:sp>
      <p:sp>
        <p:nvSpPr>
          <p:cNvPr id="69" name="テキスト ボックス 68"/>
          <p:cNvSpPr txBox="1"/>
          <p:nvPr/>
        </p:nvSpPr>
        <p:spPr>
          <a:xfrm>
            <a:off x="7794214" y="4870990"/>
            <a:ext cx="885179" cy="261610"/>
          </a:xfrm>
          <a:prstGeom prst="rect">
            <a:avLst/>
          </a:prstGeom>
          <a:noFill/>
        </p:spPr>
        <p:txBody>
          <a:bodyPr wrap="none" rtlCol="0">
            <a:spAutoFit/>
          </a:bodyPr>
          <a:lstStyle/>
          <a:p>
            <a:r>
              <a:rPr lang="en-US" altLang="ja-JP" sz="1050" dirty="0" smtClean="0"/>
              <a:t>Archive[Ni]</a:t>
            </a:r>
            <a:endParaRPr kumimoji="1" lang="ja-JP" altLang="en-US" sz="1050" dirty="0"/>
          </a:p>
        </p:txBody>
      </p:sp>
      <p:sp>
        <p:nvSpPr>
          <p:cNvPr id="74" name="正方形/長方形 73"/>
          <p:cNvSpPr/>
          <p:nvPr/>
        </p:nvSpPr>
        <p:spPr>
          <a:xfrm>
            <a:off x="7548011" y="2595806"/>
            <a:ext cx="1163940"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Form Fitness Vector</a:t>
            </a:r>
            <a:endParaRPr kumimoji="1" lang="en-US" altLang="ja-JP" sz="1050" dirty="0" smtClean="0"/>
          </a:p>
        </p:txBody>
      </p:sp>
      <p:sp>
        <p:nvSpPr>
          <p:cNvPr id="77" name="正方形/長方形 76"/>
          <p:cNvSpPr/>
          <p:nvPr/>
        </p:nvSpPr>
        <p:spPr>
          <a:xfrm>
            <a:off x="3661145" y="2378070"/>
            <a:ext cx="1163940"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Load To </a:t>
            </a:r>
            <a:r>
              <a:rPr lang="en-US" altLang="ja-JP" sz="1050" dirty="0" err="1" smtClean="0"/>
              <a:t>IVPairArchive</a:t>
            </a:r>
            <a:endParaRPr kumimoji="1" lang="en-US" altLang="ja-JP" sz="1050" dirty="0" smtClean="0"/>
          </a:p>
        </p:txBody>
      </p:sp>
      <p:cxnSp>
        <p:nvCxnSpPr>
          <p:cNvPr id="78" name="直線矢印コネクタ 77"/>
          <p:cNvCxnSpPr/>
          <p:nvPr/>
        </p:nvCxnSpPr>
        <p:spPr>
          <a:xfrm>
            <a:off x="3927673" y="2671154"/>
            <a:ext cx="0" cy="7615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9" name="正方形/長方形 78"/>
          <p:cNvSpPr/>
          <p:nvPr/>
        </p:nvSpPr>
        <p:spPr>
          <a:xfrm>
            <a:off x="3661145" y="3476496"/>
            <a:ext cx="1163940"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Divide To Archives</a:t>
            </a:r>
            <a:endParaRPr kumimoji="1" lang="en-US" altLang="ja-JP" sz="1050" dirty="0" smtClean="0"/>
          </a:p>
        </p:txBody>
      </p:sp>
      <p:cxnSp>
        <p:nvCxnSpPr>
          <p:cNvPr id="80" name="直線矢印コネクタ 79"/>
          <p:cNvCxnSpPr/>
          <p:nvPr/>
        </p:nvCxnSpPr>
        <p:spPr>
          <a:xfrm flipH="1" flipV="1">
            <a:off x="7800954" y="1628618"/>
            <a:ext cx="7331" cy="96718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2" name="テキスト ボックス 81"/>
          <p:cNvSpPr txBox="1"/>
          <p:nvPr/>
        </p:nvSpPr>
        <p:spPr>
          <a:xfrm>
            <a:off x="7819923" y="2251571"/>
            <a:ext cx="1293944" cy="261610"/>
          </a:xfrm>
          <a:prstGeom prst="rect">
            <a:avLst/>
          </a:prstGeom>
          <a:noFill/>
        </p:spPr>
        <p:txBody>
          <a:bodyPr wrap="none" rtlCol="0">
            <a:spAutoFit/>
          </a:bodyPr>
          <a:lstStyle/>
          <a:p>
            <a:r>
              <a:rPr kumimoji="1" lang="en-US" altLang="ja-JP" sz="1050" dirty="0" smtClean="0"/>
              <a:t>Fitness Vector[Ni]</a:t>
            </a:r>
            <a:endParaRPr kumimoji="1" lang="ja-JP" altLang="en-US" sz="1050" dirty="0"/>
          </a:p>
        </p:txBody>
      </p:sp>
      <p:sp>
        <p:nvSpPr>
          <p:cNvPr id="83" name="テキスト ボックス 82"/>
          <p:cNvSpPr txBox="1"/>
          <p:nvPr/>
        </p:nvSpPr>
        <p:spPr>
          <a:xfrm>
            <a:off x="4006690" y="2180119"/>
            <a:ext cx="1180131" cy="261610"/>
          </a:xfrm>
          <a:prstGeom prst="rect">
            <a:avLst/>
          </a:prstGeom>
          <a:noFill/>
        </p:spPr>
        <p:txBody>
          <a:bodyPr wrap="none" rtlCol="0">
            <a:spAutoFit/>
          </a:bodyPr>
          <a:lstStyle/>
          <a:p>
            <a:r>
              <a:rPr lang="en-US" altLang="ja-JP" sz="1050" dirty="0" smtClean="0"/>
              <a:t>Training Set[</a:t>
            </a:r>
            <a:r>
              <a:rPr lang="en-US" altLang="ja-JP" sz="1050" dirty="0" err="1" smtClean="0"/>
              <a:t>Nt</a:t>
            </a:r>
            <a:r>
              <a:rPr lang="en-US" altLang="ja-JP" sz="1050" dirty="0" smtClean="0"/>
              <a:t>]</a:t>
            </a:r>
            <a:endParaRPr kumimoji="1" lang="ja-JP" altLang="en-US" sz="1050" dirty="0"/>
          </a:p>
        </p:txBody>
      </p:sp>
      <p:cxnSp>
        <p:nvCxnSpPr>
          <p:cNvPr id="84" name="直線矢印コネクタ 83"/>
          <p:cNvCxnSpPr/>
          <p:nvPr/>
        </p:nvCxnSpPr>
        <p:spPr>
          <a:xfrm>
            <a:off x="2607764" y="4410397"/>
            <a:ext cx="0" cy="160336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5" name="テキスト ボックス 84"/>
          <p:cNvSpPr txBox="1"/>
          <p:nvPr/>
        </p:nvSpPr>
        <p:spPr>
          <a:xfrm>
            <a:off x="1902642" y="4693519"/>
            <a:ext cx="1007007" cy="261610"/>
          </a:xfrm>
          <a:prstGeom prst="rect">
            <a:avLst/>
          </a:prstGeom>
          <a:noFill/>
        </p:spPr>
        <p:txBody>
          <a:bodyPr wrap="none" rtlCol="0">
            <a:spAutoFit/>
          </a:bodyPr>
          <a:lstStyle/>
          <a:p>
            <a:r>
              <a:rPr lang="en-US" altLang="ja-JP" sz="1050" u="sng" dirty="0" smtClean="0"/>
              <a:t>Executable[1]</a:t>
            </a:r>
            <a:endParaRPr kumimoji="1" lang="ja-JP" altLang="en-US" sz="1050" u="sng" dirty="0"/>
          </a:p>
        </p:txBody>
      </p:sp>
      <p:cxnSp>
        <p:nvCxnSpPr>
          <p:cNvPr id="86" name="直線矢印コネクタ 85"/>
          <p:cNvCxnSpPr/>
          <p:nvPr/>
        </p:nvCxnSpPr>
        <p:spPr>
          <a:xfrm>
            <a:off x="2562081" y="1628618"/>
            <a:ext cx="0" cy="7494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7" name="直線矢印コネクタ 86"/>
          <p:cNvCxnSpPr/>
          <p:nvPr/>
        </p:nvCxnSpPr>
        <p:spPr>
          <a:xfrm>
            <a:off x="3503362" y="1628618"/>
            <a:ext cx="0" cy="7494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8" name="テキスト ボックス 87"/>
          <p:cNvSpPr txBox="1"/>
          <p:nvPr/>
        </p:nvSpPr>
        <p:spPr>
          <a:xfrm>
            <a:off x="1914028" y="1652122"/>
            <a:ext cx="829073" cy="261610"/>
          </a:xfrm>
          <a:prstGeom prst="rect">
            <a:avLst/>
          </a:prstGeom>
          <a:noFill/>
        </p:spPr>
        <p:txBody>
          <a:bodyPr wrap="none" rtlCol="0">
            <a:spAutoFit/>
          </a:bodyPr>
          <a:lstStyle/>
          <a:p>
            <a:r>
              <a:rPr lang="en-US" altLang="ja-JP" sz="1050" dirty="0" err="1" smtClean="0"/>
              <a:t>Vectorizer</a:t>
            </a:r>
            <a:endParaRPr kumimoji="1" lang="ja-JP" altLang="en-US" sz="1050" dirty="0"/>
          </a:p>
        </p:txBody>
      </p:sp>
      <p:sp>
        <p:nvSpPr>
          <p:cNvPr id="89" name="テキスト ボックス 88"/>
          <p:cNvSpPr txBox="1"/>
          <p:nvPr/>
        </p:nvSpPr>
        <p:spPr>
          <a:xfrm>
            <a:off x="2871477" y="1652122"/>
            <a:ext cx="986167" cy="261610"/>
          </a:xfrm>
          <a:prstGeom prst="rect">
            <a:avLst/>
          </a:prstGeom>
          <a:noFill/>
        </p:spPr>
        <p:txBody>
          <a:bodyPr wrap="none" rtlCol="0">
            <a:spAutoFit/>
          </a:bodyPr>
          <a:lstStyle/>
          <a:p>
            <a:r>
              <a:rPr lang="en-US" altLang="ja-JP" sz="1050" dirty="0" smtClean="0"/>
              <a:t>Standardizer</a:t>
            </a:r>
            <a:endParaRPr kumimoji="1" lang="ja-JP" altLang="en-US" sz="1050" dirty="0"/>
          </a:p>
        </p:txBody>
      </p:sp>
      <p:sp>
        <p:nvSpPr>
          <p:cNvPr id="90" name="正方形/長方形 89"/>
          <p:cNvSpPr/>
          <p:nvPr/>
        </p:nvSpPr>
        <p:spPr>
          <a:xfrm>
            <a:off x="1915002" y="2378071"/>
            <a:ext cx="778393" cy="201448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050" dirty="0" smtClean="0"/>
              <a:t>Compile</a:t>
            </a:r>
            <a:endParaRPr kumimoji="1" lang="ja-JP" altLang="en-US" sz="1050" dirty="0" smtClean="0"/>
          </a:p>
        </p:txBody>
      </p:sp>
      <p:sp>
        <p:nvSpPr>
          <p:cNvPr id="91" name="正方形/長方形 90"/>
          <p:cNvSpPr/>
          <p:nvPr/>
        </p:nvSpPr>
        <p:spPr>
          <a:xfrm>
            <a:off x="2809481" y="2378071"/>
            <a:ext cx="778393" cy="201448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050" dirty="0" smtClean="0"/>
              <a:t>Compile</a:t>
            </a:r>
          </a:p>
        </p:txBody>
      </p:sp>
      <p:sp>
        <p:nvSpPr>
          <p:cNvPr id="93" name="正方形/長方形 92"/>
          <p:cNvSpPr/>
          <p:nvPr/>
        </p:nvSpPr>
        <p:spPr>
          <a:xfrm>
            <a:off x="2122455" y="6020699"/>
            <a:ext cx="5934947"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Execute Fitness Vector[Ni * 1]</a:t>
            </a:r>
            <a:endParaRPr kumimoji="1" lang="en-US" altLang="ja-JP" sz="1050" dirty="0" smtClean="0"/>
          </a:p>
        </p:txBody>
      </p:sp>
      <p:cxnSp>
        <p:nvCxnSpPr>
          <p:cNvPr id="94" name="直線矢印コネクタ 93"/>
          <p:cNvCxnSpPr/>
          <p:nvPr/>
        </p:nvCxnSpPr>
        <p:spPr>
          <a:xfrm>
            <a:off x="4243115" y="5361446"/>
            <a:ext cx="0" cy="2537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5" name="テキスト ボックス 94"/>
          <p:cNvSpPr txBox="1"/>
          <p:nvPr/>
        </p:nvSpPr>
        <p:spPr>
          <a:xfrm>
            <a:off x="4359069" y="5394384"/>
            <a:ext cx="898003" cy="261610"/>
          </a:xfrm>
          <a:prstGeom prst="rect">
            <a:avLst/>
          </a:prstGeom>
          <a:noFill/>
        </p:spPr>
        <p:txBody>
          <a:bodyPr wrap="none" rtlCol="0">
            <a:spAutoFit/>
          </a:bodyPr>
          <a:lstStyle/>
          <a:p>
            <a:r>
              <a:rPr lang="en-US" altLang="ja-JP" sz="1050" dirty="0" smtClean="0"/>
              <a:t>Archive[</a:t>
            </a:r>
            <a:r>
              <a:rPr lang="en-US" altLang="ja-JP" sz="1050" dirty="0" err="1" smtClean="0"/>
              <a:t>Nt</a:t>
            </a:r>
            <a:r>
              <a:rPr lang="en-US" altLang="ja-JP" sz="1050" dirty="0" smtClean="0"/>
              <a:t>]</a:t>
            </a:r>
            <a:endParaRPr kumimoji="1" lang="ja-JP" altLang="en-US" sz="1050" dirty="0"/>
          </a:p>
        </p:txBody>
      </p:sp>
      <p:cxnSp>
        <p:nvCxnSpPr>
          <p:cNvPr id="97" name="直線矢印コネクタ 96"/>
          <p:cNvCxnSpPr/>
          <p:nvPr/>
        </p:nvCxnSpPr>
        <p:spPr>
          <a:xfrm>
            <a:off x="5001382" y="2143157"/>
            <a:ext cx="0" cy="22486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8" name="テキスト ボックス 97"/>
          <p:cNvSpPr txBox="1"/>
          <p:nvPr/>
        </p:nvSpPr>
        <p:spPr>
          <a:xfrm>
            <a:off x="2009308" y="2110846"/>
            <a:ext cx="704039" cy="261610"/>
          </a:xfrm>
          <a:prstGeom prst="rect">
            <a:avLst/>
          </a:prstGeom>
          <a:noFill/>
        </p:spPr>
        <p:txBody>
          <a:bodyPr wrap="none" rtlCol="0">
            <a:spAutoFit/>
          </a:bodyPr>
          <a:lstStyle/>
          <a:p>
            <a:r>
              <a:rPr lang="en-US" altLang="ja-JP" sz="1050" dirty="0" smtClean="0"/>
              <a:t>Tree[</a:t>
            </a:r>
            <a:r>
              <a:rPr lang="en-US" altLang="ja-JP" sz="1050" dirty="0" err="1" smtClean="0"/>
              <a:t>Nf</a:t>
            </a:r>
            <a:r>
              <a:rPr lang="en-US" altLang="ja-JP" sz="1050" dirty="0" smtClean="0"/>
              <a:t>]</a:t>
            </a:r>
            <a:endParaRPr kumimoji="1" lang="ja-JP" altLang="en-US" sz="1050" dirty="0"/>
          </a:p>
        </p:txBody>
      </p:sp>
      <p:sp>
        <p:nvSpPr>
          <p:cNvPr id="99" name="テキスト ボックス 98"/>
          <p:cNvSpPr txBox="1"/>
          <p:nvPr/>
        </p:nvSpPr>
        <p:spPr>
          <a:xfrm>
            <a:off x="2921348" y="2112212"/>
            <a:ext cx="712054" cy="261610"/>
          </a:xfrm>
          <a:prstGeom prst="rect">
            <a:avLst/>
          </a:prstGeom>
          <a:noFill/>
        </p:spPr>
        <p:txBody>
          <a:bodyPr wrap="none" rtlCol="0">
            <a:spAutoFit/>
          </a:bodyPr>
          <a:lstStyle/>
          <a:p>
            <a:r>
              <a:rPr lang="en-US" altLang="ja-JP" sz="1050" dirty="0" smtClean="0"/>
              <a:t>Tree[Nr]</a:t>
            </a:r>
            <a:endParaRPr kumimoji="1" lang="ja-JP" altLang="en-US" sz="1050" dirty="0"/>
          </a:p>
        </p:txBody>
      </p:sp>
      <p:sp>
        <p:nvSpPr>
          <p:cNvPr id="103" name="テキスト ボックス 102"/>
          <p:cNvSpPr txBox="1"/>
          <p:nvPr/>
        </p:nvSpPr>
        <p:spPr>
          <a:xfrm>
            <a:off x="4330548" y="4850469"/>
            <a:ext cx="898003" cy="261610"/>
          </a:xfrm>
          <a:prstGeom prst="rect">
            <a:avLst/>
          </a:prstGeom>
          <a:noFill/>
        </p:spPr>
        <p:txBody>
          <a:bodyPr wrap="none" rtlCol="0">
            <a:spAutoFit/>
          </a:bodyPr>
          <a:lstStyle/>
          <a:p>
            <a:r>
              <a:rPr lang="en-US" altLang="ja-JP" sz="1050" dirty="0" smtClean="0"/>
              <a:t>Archive[</a:t>
            </a:r>
            <a:r>
              <a:rPr lang="en-US" altLang="ja-JP" sz="1050" dirty="0" err="1" smtClean="0"/>
              <a:t>Nt</a:t>
            </a:r>
            <a:r>
              <a:rPr lang="en-US" altLang="ja-JP" sz="1050" dirty="0" smtClean="0"/>
              <a:t>]</a:t>
            </a:r>
            <a:endParaRPr kumimoji="1" lang="ja-JP" altLang="en-US" sz="1050" dirty="0"/>
          </a:p>
        </p:txBody>
      </p:sp>
      <p:cxnSp>
        <p:nvCxnSpPr>
          <p:cNvPr id="104" name="直線矢印コネクタ 103"/>
          <p:cNvCxnSpPr/>
          <p:nvPr/>
        </p:nvCxnSpPr>
        <p:spPr>
          <a:xfrm>
            <a:off x="4243115" y="4855582"/>
            <a:ext cx="0" cy="2537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0" name="直線矢印コネクタ 109"/>
          <p:cNvCxnSpPr/>
          <p:nvPr/>
        </p:nvCxnSpPr>
        <p:spPr>
          <a:xfrm flipV="1">
            <a:off x="7791804" y="2939091"/>
            <a:ext cx="0" cy="30746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9" name="右中かっこ 118"/>
          <p:cNvSpPr/>
          <p:nvPr/>
        </p:nvSpPr>
        <p:spPr>
          <a:xfrm rot="16200000">
            <a:off x="3195718" y="-76198"/>
            <a:ext cx="350634" cy="2984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050"/>
          </a:p>
        </p:txBody>
      </p:sp>
      <p:sp>
        <p:nvSpPr>
          <p:cNvPr id="120" name="右中かっこ 119"/>
          <p:cNvSpPr/>
          <p:nvPr/>
        </p:nvSpPr>
        <p:spPr>
          <a:xfrm rot="16200000">
            <a:off x="6260225" y="-76197"/>
            <a:ext cx="350634" cy="2984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050"/>
          </a:p>
        </p:txBody>
      </p:sp>
      <p:sp>
        <p:nvSpPr>
          <p:cNvPr id="121" name="テキスト ボックス 120"/>
          <p:cNvSpPr txBox="1"/>
          <p:nvPr/>
        </p:nvSpPr>
        <p:spPr>
          <a:xfrm>
            <a:off x="3039836" y="1052736"/>
            <a:ext cx="939681" cy="261610"/>
          </a:xfrm>
          <a:prstGeom prst="rect">
            <a:avLst/>
          </a:prstGeom>
          <a:noFill/>
        </p:spPr>
        <p:txBody>
          <a:bodyPr wrap="none" rtlCol="0">
            <a:spAutoFit/>
          </a:bodyPr>
          <a:lstStyle/>
          <a:p>
            <a:r>
              <a:rPr lang="en-US" altLang="ja-JP" sz="1050" dirty="0" smtClean="0"/>
              <a:t>Initialization</a:t>
            </a:r>
            <a:endParaRPr kumimoji="1" lang="ja-JP" altLang="en-US" sz="1050" dirty="0"/>
          </a:p>
        </p:txBody>
      </p:sp>
      <p:sp>
        <p:nvSpPr>
          <p:cNvPr id="122" name="テキスト ボックス 121"/>
          <p:cNvSpPr txBox="1"/>
          <p:nvPr/>
        </p:nvSpPr>
        <p:spPr>
          <a:xfrm>
            <a:off x="6005816" y="1052736"/>
            <a:ext cx="1125629" cy="261610"/>
          </a:xfrm>
          <a:prstGeom prst="rect">
            <a:avLst/>
          </a:prstGeom>
          <a:noFill/>
        </p:spPr>
        <p:txBody>
          <a:bodyPr wrap="none" rtlCol="0">
            <a:spAutoFit/>
          </a:bodyPr>
          <a:lstStyle/>
          <a:p>
            <a:r>
              <a:rPr lang="en-US" altLang="ja-JP" sz="1050" dirty="0" smtClean="0"/>
              <a:t>Per generation</a:t>
            </a:r>
            <a:endParaRPr kumimoji="1" lang="ja-JP" altLang="en-US" sz="1050" dirty="0"/>
          </a:p>
        </p:txBody>
      </p:sp>
      <p:sp>
        <p:nvSpPr>
          <p:cNvPr id="123" name="テキスト ボックス 122"/>
          <p:cNvSpPr txBox="1"/>
          <p:nvPr/>
        </p:nvSpPr>
        <p:spPr>
          <a:xfrm>
            <a:off x="3938953" y="4026007"/>
            <a:ext cx="898003" cy="261610"/>
          </a:xfrm>
          <a:prstGeom prst="rect">
            <a:avLst/>
          </a:prstGeom>
          <a:noFill/>
        </p:spPr>
        <p:txBody>
          <a:bodyPr wrap="none" rtlCol="0">
            <a:spAutoFit/>
          </a:bodyPr>
          <a:lstStyle/>
          <a:p>
            <a:r>
              <a:rPr lang="en-US" altLang="ja-JP" sz="1050" dirty="0" smtClean="0"/>
              <a:t>Archive[</a:t>
            </a:r>
            <a:r>
              <a:rPr lang="en-US" altLang="ja-JP" sz="1050" dirty="0" err="1" smtClean="0"/>
              <a:t>Nt</a:t>
            </a:r>
            <a:r>
              <a:rPr lang="en-US" altLang="ja-JP" sz="1050" dirty="0" smtClean="0"/>
              <a:t>]</a:t>
            </a:r>
            <a:endParaRPr kumimoji="1" lang="ja-JP" altLang="en-US" sz="1050" dirty="0"/>
          </a:p>
        </p:txBody>
      </p:sp>
      <p:sp>
        <p:nvSpPr>
          <p:cNvPr id="126" name="右中かっこ 125"/>
          <p:cNvSpPr/>
          <p:nvPr/>
        </p:nvSpPr>
        <p:spPr>
          <a:xfrm>
            <a:off x="6192499" y="2671154"/>
            <a:ext cx="243043" cy="17012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050"/>
          </a:p>
        </p:txBody>
      </p:sp>
      <p:cxnSp>
        <p:nvCxnSpPr>
          <p:cNvPr id="132" name="直線矢印コネクタ 131"/>
          <p:cNvCxnSpPr/>
          <p:nvPr/>
        </p:nvCxnSpPr>
        <p:spPr>
          <a:xfrm flipH="1" flipV="1">
            <a:off x="6705074" y="3814859"/>
            <a:ext cx="1" cy="7419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5" name="テキスト ボックス 134"/>
          <p:cNvSpPr txBox="1"/>
          <p:nvPr/>
        </p:nvSpPr>
        <p:spPr>
          <a:xfrm>
            <a:off x="6701890" y="4088414"/>
            <a:ext cx="1189749" cy="253916"/>
          </a:xfrm>
          <a:prstGeom prst="rect">
            <a:avLst/>
          </a:prstGeom>
          <a:noFill/>
        </p:spPr>
        <p:txBody>
          <a:bodyPr wrap="none" rtlCol="0">
            <a:spAutoFit/>
          </a:bodyPr>
          <a:lstStyle/>
          <a:p>
            <a:r>
              <a:rPr lang="en-US" altLang="ja-JP" sz="1050" dirty="0" smtClean="0"/>
              <a:t>Archive[</a:t>
            </a:r>
            <a:r>
              <a:rPr lang="en-US" altLang="ja-JP" sz="1050" dirty="0" err="1" smtClean="0"/>
              <a:t>Nt</a:t>
            </a:r>
            <a:r>
              <a:rPr lang="en-US" altLang="ja-JP" sz="1050" dirty="0" smtClean="0"/>
              <a:t> * Ng]</a:t>
            </a:r>
            <a:endParaRPr kumimoji="1" lang="ja-JP" altLang="en-US" sz="1050" dirty="0"/>
          </a:p>
        </p:txBody>
      </p:sp>
      <p:sp>
        <p:nvSpPr>
          <p:cNvPr id="136" name="正方形/長方形 135"/>
          <p:cNvSpPr/>
          <p:nvPr/>
        </p:nvSpPr>
        <p:spPr>
          <a:xfrm>
            <a:off x="6401606" y="2657951"/>
            <a:ext cx="1163940"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Map To </a:t>
            </a:r>
            <a:r>
              <a:rPr lang="en-US" altLang="ja-JP" sz="1050" dirty="0" err="1" smtClean="0"/>
              <a:t>IVPairArchive</a:t>
            </a:r>
            <a:endParaRPr kumimoji="1" lang="en-US" altLang="ja-JP" sz="1050" dirty="0" smtClean="0"/>
          </a:p>
        </p:txBody>
      </p:sp>
      <p:cxnSp>
        <p:nvCxnSpPr>
          <p:cNvPr id="137" name="直線矢印コネクタ 136"/>
          <p:cNvCxnSpPr/>
          <p:nvPr/>
        </p:nvCxnSpPr>
        <p:spPr>
          <a:xfrm flipH="1" flipV="1">
            <a:off x="6705073" y="2939091"/>
            <a:ext cx="1" cy="53740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8" name="テキスト ボックス 137"/>
          <p:cNvSpPr txBox="1"/>
          <p:nvPr/>
        </p:nvSpPr>
        <p:spPr>
          <a:xfrm>
            <a:off x="6701890" y="3082905"/>
            <a:ext cx="1138453" cy="253916"/>
          </a:xfrm>
          <a:prstGeom prst="rect">
            <a:avLst/>
          </a:prstGeom>
          <a:noFill/>
        </p:spPr>
        <p:txBody>
          <a:bodyPr wrap="none" rtlCol="0">
            <a:spAutoFit/>
          </a:bodyPr>
          <a:lstStyle/>
          <a:p>
            <a:r>
              <a:rPr lang="en-US" altLang="ja-JP" sz="1050" dirty="0" smtClean="0"/>
              <a:t>Archive[</a:t>
            </a:r>
            <a:r>
              <a:rPr lang="en-US" altLang="ja-JP" sz="1050" dirty="0" err="1" smtClean="0"/>
              <a:t>Nt</a:t>
            </a:r>
            <a:r>
              <a:rPr lang="en-US" altLang="ja-JP" sz="1050" dirty="0" smtClean="0"/>
              <a:t> * Ni]</a:t>
            </a:r>
            <a:endParaRPr kumimoji="1" lang="ja-JP" altLang="en-US" sz="1050" dirty="0"/>
          </a:p>
        </p:txBody>
      </p:sp>
      <p:sp>
        <p:nvSpPr>
          <p:cNvPr id="140" name="正方形/長方形 139"/>
          <p:cNvSpPr/>
          <p:nvPr/>
        </p:nvSpPr>
        <p:spPr>
          <a:xfrm>
            <a:off x="6465101" y="3521775"/>
            <a:ext cx="1163940"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Ungroup</a:t>
            </a:r>
            <a:endParaRPr kumimoji="1" lang="en-US" altLang="ja-JP" sz="1050" dirty="0" smtClean="0"/>
          </a:p>
        </p:txBody>
      </p:sp>
      <p:cxnSp>
        <p:nvCxnSpPr>
          <p:cNvPr id="144" name="直線矢印コネクタ 143"/>
          <p:cNvCxnSpPr/>
          <p:nvPr/>
        </p:nvCxnSpPr>
        <p:spPr>
          <a:xfrm flipV="1">
            <a:off x="6555348" y="1616460"/>
            <a:ext cx="1" cy="10414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5" name="テキスト ボックス 144"/>
          <p:cNvSpPr txBox="1"/>
          <p:nvPr/>
        </p:nvSpPr>
        <p:spPr>
          <a:xfrm>
            <a:off x="6555350" y="1605113"/>
            <a:ext cx="1516762" cy="261610"/>
          </a:xfrm>
          <a:prstGeom prst="rect">
            <a:avLst/>
          </a:prstGeom>
          <a:noFill/>
        </p:spPr>
        <p:txBody>
          <a:bodyPr wrap="none" rtlCol="0">
            <a:spAutoFit/>
          </a:bodyPr>
          <a:lstStyle/>
          <a:p>
            <a:r>
              <a:rPr kumimoji="1" lang="en-US" altLang="ja-JP" sz="1050" dirty="0" smtClean="0"/>
              <a:t>Intermediate[</a:t>
            </a:r>
            <a:r>
              <a:rPr kumimoji="1" lang="en-US" altLang="ja-JP" sz="1050" dirty="0" err="1" smtClean="0"/>
              <a:t>Nt</a:t>
            </a:r>
            <a:r>
              <a:rPr kumimoji="1" lang="en-US" altLang="ja-JP" sz="1050" dirty="0" smtClean="0"/>
              <a:t> * Ni]</a:t>
            </a:r>
            <a:endParaRPr kumimoji="1" lang="ja-JP" altLang="en-US" sz="1050" dirty="0"/>
          </a:p>
        </p:txBody>
      </p:sp>
      <p:sp>
        <p:nvSpPr>
          <p:cNvPr id="148" name="テキスト ボックス 147"/>
          <p:cNvSpPr txBox="1"/>
          <p:nvPr/>
        </p:nvSpPr>
        <p:spPr>
          <a:xfrm>
            <a:off x="6613834" y="2273157"/>
            <a:ext cx="1518364" cy="415498"/>
          </a:xfrm>
          <a:prstGeom prst="rect">
            <a:avLst/>
          </a:prstGeom>
          <a:noFill/>
        </p:spPr>
        <p:txBody>
          <a:bodyPr wrap="none" rtlCol="0">
            <a:spAutoFit/>
          </a:bodyPr>
          <a:lstStyle/>
          <a:p>
            <a:r>
              <a:rPr lang="en-US" altLang="ja-JP" sz="1050" u="sng" dirty="0" err="1" smtClean="0"/>
              <a:t>IVPairArchive</a:t>
            </a:r>
            <a:r>
              <a:rPr lang="en-US" altLang="ja-JP" sz="1050" u="sng" dirty="0" smtClean="0"/>
              <a:t/>
            </a:r>
            <a:br>
              <a:rPr lang="en-US" altLang="ja-JP" sz="1050" u="sng" dirty="0" smtClean="0"/>
            </a:br>
            <a:r>
              <a:rPr lang="en-US" altLang="ja-JP" sz="1050" u="sng" dirty="0" smtClean="0"/>
              <a:t>*Intermediate[</a:t>
            </a:r>
            <a:r>
              <a:rPr lang="en-US" altLang="ja-JP" sz="1050" u="sng" dirty="0" err="1" smtClean="0"/>
              <a:t>Nt</a:t>
            </a:r>
            <a:r>
              <a:rPr lang="en-US" altLang="ja-JP" sz="1050" u="sng" dirty="0" smtClean="0"/>
              <a:t> * Ni]</a:t>
            </a:r>
            <a:endParaRPr kumimoji="1" lang="ja-JP" altLang="en-US" sz="1050" u="sng" dirty="0"/>
          </a:p>
        </p:txBody>
      </p:sp>
      <p:sp>
        <p:nvSpPr>
          <p:cNvPr id="152" name="正方形/長方形 151"/>
          <p:cNvSpPr/>
          <p:nvPr/>
        </p:nvSpPr>
        <p:spPr>
          <a:xfrm>
            <a:off x="2965071" y="5615227"/>
            <a:ext cx="4426843" cy="29308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50" dirty="0" smtClean="0"/>
              <a:t>Collect Raw Fitness</a:t>
            </a:r>
            <a:endParaRPr kumimoji="1" lang="en-US" altLang="ja-JP" sz="1050" dirty="0" smtClean="0"/>
          </a:p>
        </p:txBody>
      </p:sp>
      <p:cxnSp>
        <p:nvCxnSpPr>
          <p:cNvPr id="153" name="直線矢印コネクタ 152"/>
          <p:cNvCxnSpPr/>
          <p:nvPr/>
        </p:nvCxnSpPr>
        <p:spPr>
          <a:xfrm>
            <a:off x="4243115" y="5830734"/>
            <a:ext cx="0" cy="2537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4" name="テキスト ボックス 153"/>
          <p:cNvSpPr txBox="1"/>
          <p:nvPr/>
        </p:nvSpPr>
        <p:spPr>
          <a:xfrm>
            <a:off x="4359069" y="5863672"/>
            <a:ext cx="885179" cy="261610"/>
          </a:xfrm>
          <a:prstGeom prst="rect">
            <a:avLst/>
          </a:prstGeom>
          <a:noFill/>
        </p:spPr>
        <p:txBody>
          <a:bodyPr wrap="none" rtlCol="0">
            <a:spAutoFit/>
          </a:bodyPr>
          <a:lstStyle/>
          <a:p>
            <a:r>
              <a:rPr lang="en-US" altLang="ja-JP" sz="1050" dirty="0" smtClean="0"/>
              <a:t>Archive[Ni]</a:t>
            </a:r>
            <a:endParaRPr kumimoji="1" lang="ja-JP" altLang="en-US" sz="1050" dirty="0"/>
          </a:p>
        </p:txBody>
      </p:sp>
    </p:spTree>
    <p:extLst>
      <p:ext uri="{BB962C8B-B14F-4D97-AF65-F5344CB8AC3E}">
        <p14:creationId xmlns:p14="http://schemas.microsoft.com/office/powerpoint/2010/main" xmlns="" val="202266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Address Space</a:t>
            </a:r>
            <a:endParaRPr kumimoji="1" lang="ja-JP" altLang="en-US" dirty="0"/>
          </a:p>
        </p:txBody>
      </p:sp>
      <p:sp>
        <p:nvSpPr>
          <p:cNvPr id="8" name="正方形/長方形 7"/>
          <p:cNvSpPr/>
          <p:nvPr/>
        </p:nvSpPr>
        <p:spPr>
          <a:xfrm>
            <a:off x="1259632" y="1844824"/>
            <a:ext cx="1080119" cy="108012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V1D</a:t>
            </a:r>
            <a:endParaRPr kumimoji="1" lang="ja-JP" altLang="en-US" dirty="0" smtClean="0"/>
          </a:p>
        </p:txBody>
      </p:sp>
      <p:sp>
        <p:nvSpPr>
          <p:cNvPr id="9" name="テキスト ボックス 8"/>
          <p:cNvSpPr txBox="1"/>
          <p:nvPr/>
        </p:nvSpPr>
        <p:spPr>
          <a:xfrm>
            <a:off x="1043608" y="1484784"/>
            <a:ext cx="1575175" cy="369332"/>
          </a:xfrm>
          <a:prstGeom prst="rect">
            <a:avLst/>
          </a:prstGeom>
          <a:noFill/>
        </p:spPr>
        <p:txBody>
          <a:bodyPr wrap="none" rtlCol="0">
            <a:spAutoFit/>
          </a:bodyPr>
          <a:lstStyle/>
          <a:p>
            <a:r>
              <a:rPr kumimoji="1" lang="en-US" altLang="ja-JP" dirty="0" smtClean="0"/>
              <a:t>Storage (32bit)</a:t>
            </a:r>
            <a:endParaRPr kumimoji="1" lang="ja-JP" altLang="en-US" dirty="0"/>
          </a:p>
        </p:txBody>
      </p:sp>
      <p:sp>
        <p:nvSpPr>
          <p:cNvPr id="10" name="テキスト ボックス 9"/>
          <p:cNvSpPr txBox="1"/>
          <p:nvPr/>
        </p:nvSpPr>
        <p:spPr>
          <a:xfrm>
            <a:off x="3275856" y="1484784"/>
            <a:ext cx="1564018" cy="369332"/>
          </a:xfrm>
          <a:prstGeom prst="rect">
            <a:avLst/>
          </a:prstGeom>
          <a:noFill/>
        </p:spPr>
        <p:txBody>
          <a:bodyPr wrap="none" rtlCol="0">
            <a:spAutoFit/>
          </a:bodyPr>
          <a:lstStyle/>
          <a:p>
            <a:r>
              <a:rPr kumimoji="1" lang="en-US" altLang="ja-JP" dirty="0" smtClean="0"/>
              <a:t>Archive (30bit)</a:t>
            </a:r>
            <a:endParaRPr kumimoji="1" lang="ja-JP" altLang="en-US" dirty="0"/>
          </a:p>
        </p:txBody>
      </p:sp>
      <p:sp>
        <p:nvSpPr>
          <p:cNvPr id="11" name="正方形/長方形 10"/>
          <p:cNvSpPr/>
          <p:nvPr/>
        </p:nvSpPr>
        <p:spPr>
          <a:xfrm>
            <a:off x="3491880" y="1844824"/>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V1D</a:t>
            </a:r>
            <a:endParaRPr kumimoji="1" lang="ja-JP" altLang="en-US" dirty="0" smtClean="0"/>
          </a:p>
        </p:txBody>
      </p:sp>
      <p:sp>
        <p:nvSpPr>
          <p:cNvPr id="14" name="テキスト ボックス 13"/>
          <p:cNvSpPr txBox="1"/>
          <p:nvPr/>
        </p:nvSpPr>
        <p:spPr>
          <a:xfrm>
            <a:off x="395536" y="2996952"/>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180</a:t>
            </a:r>
            <a:r>
              <a:rPr kumimoji="1" lang="en-US" altLang="ja-JP" sz="1100" dirty="0" smtClean="0">
                <a:latin typeface="Consolas" pitchFamily="49" charset="0"/>
                <a:cs typeface="Consolas" pitchFamily="49" charset="0"/>
              </a:rPr>
              <a:t>0 0000</a:t>
            </a:r>
            <a:endParaRPr kumimoji="1" lang="ja-JP" altLang="en-US" sz="1100" dirty="0">
              <a:latin typeface="Consolas" pitchFamily="49" charset="0"/>
              <a:cs typeface="Consolas" pitchFamily="49" charset="0"/>
            </a:endParaRPr>
          </a:p>
        </p:txBody>
      </p:sp>
      <p:sp>
        <p:nvSpPr>
          <p:cNvPr id="15" name="テキスト ボックス 14"/>
          <p:cNvSpPr txBox="1"/>
          <p:nvPr/>
        </p:nvSpPr>
        <p:spPr>
          <a:xfrm>
            <a:off x="2627784" y="1844824"/>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0000 0000</a:t>
            </a:r>
            <a:endParaRPr kumimoji="1" lang="ja-JP" altLang="en-US" sz="1100" dirty="0">
              <a:latin typeface="Consolas" pitchFamily="49" charset="0"/>
              <a:cs typeface="Consolas" pitchFamily="49" charset="0"/>
            </a:endParaRPr>
          </a:p>
        </p:txBody>
      </p:sp>
      <p:sp>
        <p:nvSpPr>
          <p:cNvPr id="18" name="テキスト ボックス 17"/>
          <p:cNvSpPr txBox="1"/>
          <p:nvPr/>
        </p:nvSpPr>
        <p:spPr>
          <a:xfrm>
            <a:off x="5220072" y="1484784"/>
            <a:ext cx="2110514" cy="369332"/>
          </a:xfrm>
          <a:prstGeom prst="rect">
            <a:avLst/>
          </a:prstGeom>
          <a:noFill/>
        </p:spPr>
        <p:txBody>
          <a:bodyPr wrap="none" rtlCol="0">
            <a:spAutoFit/>
          </a:bodyPr>
          <a:lstStyle/>
          <a:p>
            <a:r>
              <a:rPr kumimoji="1" lang="en-US" altLang="ja-JP" dirty="0" err="1" smtClean="0"/>
              <a:t>IVPairArchive</a:t>
            </a:r>
            <a:r>
              <a:rPr kumimoji="1" lang="en-US" altLang="ja-JP" dirty="0" smtClean="0"/>
              <a:t> (26bit)</a:t>
            </a:r>
            <a:endParaRPr kumimoji="1" lang="ja-JP" altLang="en-US" dirty="0"/>
          </a:p>
        </p:txBody>
      </p:sp>
      <p:sp>
        <p:nvSpPr>
          <p:cNvPr id="19" name="正方形/長方形 18"/>
          <p:cNvSpPr/>
          <p:nvPr/>
        </p:nvSpPr>
        <p:spPr>
          <a:xfrm>
            <a:off x="1259632" y="2996952"/>
            <a:ext cx="1080119" cy="108012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I1B</a:t>
            </a:r>
            <a:endParaRPr kumimoji="1" lang="ja-JP" altLang="en-US" dirty="0" smtClean="0"/>
          </a:p>
        </p:txBody>
      </p:sp>
      <p:sp>
        <p:nvSpPr>
          <p:cNvPr id="20" name="正方形/長方形 19"/>
          <p:cNvSpPr/>
          <p:nvPr/>
        </p:nvSpPr>
        <p:spPr>
          <a:xfrm>
            <a:off x="1259632" y="4077072"/>
            <a:ext cx="1080119" cy="108012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I3B</a:t>
            </a:r>
            <a:endParaRPr kumimoji="1" lang="ja-JP" altLang="en-US" dirty="0" smtClean="0"/>
          </a:p>
        </p:txBody>
      </p:sp>
      <p:sp>
        <p:nvSpPr>
          <p:cNvPr id="21" name="正方形/長方形 20"/>
          <p:cNvSpPr/>
          <p:nvPr/>
        </p:nvSpPr>
        <p:spPr>
          <a:xfrm>
            <a:off x="1259632" y="5229200"/>
            <a:ext cx="1080119" cy="108012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A1D</a:t>
            </a:r>
            <a:endParaRPr kumimoji="1" lang="ja-JP" altLang="en-US" dirty="0" smtClean="0"/>
          </a:p>
        </p:txBody>
      </p:sp>
      <p:sp>
        <p:nvSpPr>
          <p:cNvPr id="22" name="テキスト ボックス 21"/>
          <p:cNvSpPr txBox="1"/>
          <p:nvPr/>
        </p:nvSpPr>
        <p:spPr>
          <a:xfrm>
            <a:off x="395536" y="1844824"/>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00</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23" name="テキスト ボックス 22"/>
          <p:cNvSpPr txBox="1"/>
          <p:nvPr/>
        </p:nvSpPr>
        <p:spPr>
          <a:xfrm>
            <a:off x="395536" y="4077072"/>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1C0</a:t>
            </a:r>
            <a:r>
              <a:rPr kumimoji="1" lang="en-US" altLang="ja-JP" sz="1100" dirty="0" smtClean="0">
                <a:latin typeface="Consolas" pitchFamily="49" charset="0"/>
                <a:cs typeface="Consolas" pitchFamily="49" charset="0"/>
              </a:rPr>
              <a:t>0 0000</a:t>
            </a:r>
            <a:endParaRPr kumimoji="1" lang="ja-JP" altLang="en-US" sz="1100" dirty="0">
              <a:latin typeface="Consolas" pitchFamily="49" charset="0"/>
              <a:cs typeface="Consolas" pitchFamily="49" charset="0"/>
            </a:endParaRPr>
          </a:p>
        </p:txBody>
      </p:sp>
      <p:sp>
        <p:nvSpPr>
          <p:cNvPr id="24" name="テキスト ボックス 23"/>
          <p:cNvSpPr txBox="1"/>
          <p:nvPr/>
        </p:nvSpPr>
        <p:spPr>
          <a:xfrm>
            <a:off x="395536" y="5229200"/>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280</a:t>
            </a:r>
            <a:r>
              <a:rPr kumimoji="1" lang="en-US" altLang="ja-JP" sz="1100" dirty="0" smtClean="0">
                <a:latin typeface="Consolas" pitchFamily="49" charset="0"/>
                <a:cs typeface="Consolas" pitchFamily="49" charset="0"/>
              </a:rPr>
              <a:t>0 0000</a:t>
            </a:r>
            <a:endParaRPr kumimoji="1" lang="ja-JP" altLang="en-US" sz="1100" dirty="0">
              <a:latin typeface="Consolas" pitchFamily="49" charset="0"/>
              <a:cs typeface="Consolas" pitchFamily="49" charset="0"/>
            </a:endParaRPr>
          </a:p>
        </p:txBody>
      </p:sp>
      <p:sp>
        <p:nvSpPr>
          <p:cNvPr id="26" name="正方形/長方形 25"/>
          <p:cNvSpPr/>
          <p:nvPr/>
        </p:nvSpPr>
        <p:spPr>
          <a:xfrm>
            <a:off x="3491880" y="2204864"/>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dirty="0" smtClean="0"/>
              <a:t>S</a:t>
            </a:r>
            <a:r>
              <a:rPr kumimoji="1" lang="en-US" altLang="ja-JP" dirty="0" smtClean="0"/>
              <a:t>V1D</a:t>
            </a:r>
            <a:endParaRPr kumimoji="1" lang="ja-JP" altLang="en-US" dirty="0" smtClean="0"/>
          </a:p>
        </p:txBody>
      </p:sp>
      <p:sp>
        <p:nvSpPr>
          <p:cNvPr id="27" name="正方形/長方形 26"/>
          <p:cNvSpPr/>
          <p:nvPr/>
        </p:nvSpPr>
        <p:spPr>
          <a:xfrm>
            <a:off x="3491880" y="2564904"/>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RV1D</a:t>
            </a:r>
            <a:endParaRPr kumimoji="1" lang="ja-JP" altLang="en-US" dirty="0" smtClean="0"/>
          </a:p>
        </p:txBody>
      </p:sp>
      <p:sp>
        <p:nvSpPr>
          <p:cNvPr id="41" name="正方形/長方形 40"/>
          <p:cNvSpPr/>
          <p:nvPr/>
        </p:nvSpPr>
        <p:spPr>
          <a:xfrm>
            <a:off x="3491880" y="2996952"/>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I1B</a:t>
            </a:r>
            <a:endParaRPr kumimoji="1" lang="ja-JP" altLang="en-US" dirty="0" smtClean="0"/>
          </a:p>
        </p:txBody>
      </p:sp>
      <p:sp>
        <p:nvSpPr>
          <p:cNvPr id="42" name="正方形/長方形 41"/>
          <p:cNvSpPr/>
          <p:nvPr/>
        </p:nvSpPr>
        <p:spPr>
          <a:xfrm>
            <a:off x="3491880" y="3356992"/>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SI1B</a:t>
            </a:r>
            <a:endParaRPr kumimoji="1" lang="ja-JP" altLang="en-US" dirty="0" smtClean="0"/>
          </a:p>
        </p:txBody>
      </p:sp>
      <p:sp>
        <p:nvSpPr>
          <p:cNvPr id="43" name="正方形/長方形 42"/>
          <p:cNvSpPr/>
          <p:nvPr/>
        </p:nvSpPr>
        <p:spPr>
          <a:xfrm>
            <a:off x="3491880" y="3717032"/>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RI1B</a:t>
            </a:r>
            <a:endParaRPr kumimoji="1" lang="ja-JP" altLang="en-US" dirty="0" smtClean="0"/>
          </a:p>
        </p:txBody>
      </p:sp>
      <p:sp>
        <p:nvSpPr>
          <p:cNvPr id="44" name="正方形/長方形 43"/>
          <p:cNvSpPr/>
          <p:nvPr/>
        </p:nvSpPr>
        <p:spPr>
          <a:xfrm>
            <a:off x="3491880" y="4077072"/>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I3B</a:t>
            </a:r>
            <a:endParaRPr kumimoji="1" lang="ja-JP" altLang="en-US" dirty="0" smtClean="0"/>
          </a:p>
        </p:txBody>
      </p:sp>
      <p:sp>
        <p:nvSpPr>
          <p:cNvPr id="45" name="正方形/長方形 44"/>
          <p:cNvSpPr/>
          <p:nvPr/>
        </p:nvSpPr>
        <p:spPr>
          <a:xfrm>
            <a:off x="3491880" y="4437112"/>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SI3B</a:t>
            </a:r>
            <a:endParaRPr kumimoji="1" lang="ja-JP" altLang="en-US" dirty="0" smtClean="0"/>
          </a:p>
        </p:txBody>
      </p:sp>
      <p:sp>
        <p:nvSpPr>
          <p:cNvPr id="46" name="正方形/長方形 45"/>
          <p:cNvSpPr/>
          <p:nvPr/>
        </p:nvSpPr>
        <p:spPr>
          <a:xfrm>
            <a:off x="3491880" y="4797152"/>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RI3B</a:t>
            </a:r>
            <a:endParaRPr kumimoji="1" lang="ja-JP" altLang="en-US" dirty="0" smtClean="0"/>
          </a:p>
        </p:txBody>
      </p:sp>
      <p:sp>
        <p:nvSpPr>
          <p:cNvPr id="47" name="正方形/長方形 46"/>
          <p:cNvSpPr/>
          <p:nvPr/>
        </p:nvSpPr>
        <p:spPr>
          <a:xfrm>
            <a:off x="3491880" y="5229200"/>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A1D</a:t>
            </a:r>
            <a:endParaRPr kumimoji="1" lang="ja-JP" altLang="en-US" dirty="0" smtClean="0"/>
          </a:p>
        </p:txBody>
      </p:sp>
      <p:sp>
        <p:nvSpPr>
          <p:cNvPr id="48" name="正方形/長方形 47"/>
          <p:cNvSpPr/>
          <p:nvPr/>
        </p:nvSpPr>
        <p:spPr>
          <a:xfrm>
            <a:off x="3491880" y="5589240"/>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SA1D</a:t>
            </a:r>
            <a:endParaRPr kumimoji="1" lang="ja-JP" altLang="en-US" dirty="0" smtClean="0"/>
          </a:p>
        </p:txBody>
      </p:sp>
      <p:sp>
        <p:nvSpPr>
          <p:cNvPr id="49" name="正方形/長方形 48"/>
          <p:cNvSpPr/>
          <p:nvPr/>
        </p:nvSpPr>
        <p:spPr>
          <a:xfrm>
            <a:off x="3491880" y="5949280"/>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RA1D</a:t>
            </a:r>
            <a:endParaRPr kumimoji="1" lang="ja-JP" altLang="en-US" dirty="0" smtClean="0"/>
          </a:p>
        </p:txBody>
      </p:sp>
      <p:sp>
        <p:nvSpPr>
          <p:cNvPr id="50" name="テキスト ボックス 49"/>
          <p:cNvSpPr txBox="1"/>
          <p:nvPr/>
        </p:nvSpPr>
        <p:spPr>
          <a:xfrm>
            <a:off x="2627784" y="2204864"/>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0100 0000</a:t>
            </a:r>
            <a:endParaRPr kumimoji="1" lang="ja-JP" altLang="en-US" sz="1100" dirty="0">
              <a:latin typeface="Consolas" pitchFamily="49" charset="0"/>
              <a:cs typeface="Consolas" pitchFamily="49" charset="0"/>
            </a:endParaRPr>
          </a:p>
        </p:txBody>
      </p:sp>
      <p:sp>
        <p:nvSpPr>
          <p:cNvPr id="51" name="テキスト ボックス 50"/>
          <p:cNvSpPr txBox="1"/>
          <p:nvPr/>
        </p:nvSpPr>
        <p:spPr>
          <a:xfrm>
            <a:off x="2627784" y="2564904"/>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0200 0000</a:t>
            </a:r>
            <a:endParaRPr kumimoji="1" lang="ja-JP" altLang="en-US" sz="1100" dirty="0">
              <a:latin typeface="Consolas" pitchFamily="49" charset="0"/>
              <a:cs typeface="Consolas" pitchFamily="49" charset="0"/>
            </a:endParaRPr>
          </a:p>
        </p:txBody>
      </p:sp>
      <p:sp>
        <p:nvSpPr>
          <p:cNvPr id="52" name="正方形/長方形 51"/>
          <p:cNvSpPr/>
          <p:nvPr/>
        </p:nvSpPr>
        <p:spPr>
          <a:xfrm>
            <a:off x="1259632" y="6453336"/>
            <a:ext cx="1080119" cy="4046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GPU</a:t>
            </a:r>
            <a:endParaRPr kumimoji="1" lang="ja-JP" altLang="en-US" dirty="0" smtClean="0"/>
          </a:p>
        </p:txBody>
      </p:sp>
      <p:sp>
        <p:nvSpPr>
          <p:cNvPr id="53" name="テキスト ボックス 52"/>
          <p:cNvSpPr txBox="1"/>
          <p:nvPr/>
        </p:nvSpPr>
        <p:spPr>
          <a:xfrm>
            <a:off x="395536" y="6453336"/>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80</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54" name="テキスト ボックス 53"/>
          <p:cNvSpPr txBox="1"/>
          <p:nvPr/>
        </p:nvSpPr>
        <p:spPr>
          <a:xfrm>
            <a:off x="2627784" y="2996952"/>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1800 0000</a:t>
            </a:r>
            <a:endParaRPr kumimoji="1" lang="ja-JP" altLang="en-US" sz="1100" dirty="0">
              <a:latin typeface="Consolas" pitchFamily="49" charset="0"/>
              <a:cs typeface="Consolas" pitchFamily="49" charset="0"/>
            </a:endParaRPr>
          </a:p>
        </p:txBody>
      </p:sp>
      <p:sp>
        <p:nvSpPr>
          <p:cNvPr id="55" name="テキスト ボックス 54"/>
          <p:cNvSpPr txBox="1"/>
          <p:nvPr/>
        </p:nvSpPr>
        <p:spPr>
          <a:xfrm>
            <a:off x="2627784" y="3356992"/>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19</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56" name="テキスト ボックス 55"/>
          <p:cNvSpPr txBox="1"/>
          <p:nvPr/>
        </p:nvSpPr>
        <p:spPr>
          <a:xfrm>
            <a:off x="2627784" y="3717032"/>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1A</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57" name="テキスト ボックス 56"/>
          <p:cNvSpPr txBox="1"/>
          <p:nvPr/>
        </p:nvSpPr>
        <p:spPr>
          <a:xfrm>
            <a:off x="2627784" y="4077072"/>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1C00 0000</a:t>
            </a:r>
            <a:endParaRPr kumimoji="1" lang="ja-JP" altLang="en-US" sz="1100" dirty="0">
              <a:latin typeface="Consolas" pitchFamily="49" charset="0"/>
              <a:cs typeface="Consolas" pitchFamily="49" charset="0"/>
            </a:endParaRPr>
          </a:p>
        </p:txBody>
      </p:sp>
      <p:sp>
        <p:nvSpPr>
          <p:cNvPr id="58" name="テキスト ボックス 57"/>
          <p:cNvSpPr txBox="1"/>
          <p:nvPr/>
        </p:nvSpPr>
        <p:spPr>
          <a:xfrm>
            <a:off x="2627784" y="4437112"/>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1D</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59" name="テキスト ボックス 58"/>
          <p:cNvSpPr txBox="1"/>
          <p:nvPr/>
        </p:nvSpPr>
        <p:spPr>
          <a:xfrm>
            <a:off x="2627784" y="4797152"/>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1E</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60" name="テキスト ボックス 59"/>
          <p:cNvSpPr txBox="1"/>
          <p:nvPr/>
        </p:nvSpPr>
        <p:spPr>
          <a:xfrm>
            <a:off x="2627784" y="5229200"/>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28</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61" name="テキスト ボックス 60"/>
          <p:cNvSpPr txBox="1"/>
          <p:nvPr/>
        </p:nvSpPr>
        <p:spPr>
          <a:xfrm>
            <a:off x="2627784" y="5589240"/>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2900 0000</a:t>
            </a:r>
            <a:endParaRPr kumimoji="1" lang="ja-JP" altLang="en-US" sz="1100" dirty="0">
              <a:latin typeface="Consolas" pitchFamily="49" charset="0"/>
              <a:cs typeface="Consolas" pitchFamily="49" charset="0"/>
            </a:endParaRPr>
          </a:p>
        </p:txBody>
      </p:sp>
      <p:sp>
        <p:nvSpPr>
          <p:cNvPr id="62" name="テキスト ボックス 61"/>
          <p:cNvSpPr txBox="1"/>
          <p:nvPr/>
        </p:nvSpPr>
        <p:spPr>
          <a:xfrm>
            <a:off x="2627784" y="5949280"/>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2A</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71" name="正方形/長方形 70"/>
          <p:cNvSpPr/>
          <p:nvPr/>
        </p:nvSpPr>
        <p:spPr>
          <a:xfrm>
            <a:off x="5796136" y="1854116"/>
            <a:ext cx="1080119" cy="1061536"/>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IV</a:t>
            </a:r>
            <a:endParaRPr kumimoji="1" lang="ja-JP" altLang="en-US" dirty="0" smtClean="0"/>
          </a:p>
        </p:txBody>
      </p:sp>
      <p:sp>
        <p:nvSpPr>
          <p:cNvPr id="73" name="テキスト ボックス 72"/>
          <p:cNvSpPr txBox="1"/>
          <p:nvPr/>
        </p:nvSpPr>
        <p:spPr>
          <a:xfrm>
            <a:off x="4932040" y="1854116"/>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 </a:t>
            </a:r>
            <a:r>
              <a:rPr lang="en-US" altLang="ja-JP" sz="1100" dirty="0">
                <a:latin typeface="Consolas" pitchFamily="49" charset="0"/>
                <a:cs typeface="Consolas" pitchFamily="49" charset="0"/>
              </a:rPr>
              <a:t>0</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50355" y="2408114"/>
            <a:ext cx="778393" cy="201448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050" dirty="0" smtClean="0"/>
              <a:t>Executable</a:t>
            </a:r>
            <a:endParaRPr kumimoji="1" lang="ja-JP" altLang="en-US" sz="1050" dirty="0" smtClean="0"/>
          </a:p>
        </p:txBody>
      </p:sp>
      <p:sp>
        <p:nvSpPr>
          <p:cNvPr id="4" name="正方形/長方形 3"/>
          <p:cNvSpPr/>
          <p:nvPr/>
        </p:nvSpPr>
        <p:spPr>
          <a:xfrm>
            <a:off x="1979712" y="1472010"/>
            <a:ext cx="1080119" cy="108012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V1D</a:t>
            </a:r>
            <a:endParaRPr kumimoji="1" lang="ja-JP" altLang="en-US" dirty="0" smtClean="0"/>
          </a:p>
        </p:txBody>
      </p:sp>
      <p:sp>
        <p:nvSpPr>
          <p:cNvPr id="5" name="テキスト ボックス 4"/>
          <p:cNvSpPr txBox="1"/>
          <p:nvPr/>
        </p:nvSpPr>
        <p:spPr>
          <a:xfrm>
            <a:off x="1763688" y="1111970"/>
            <a:ext cx="1429879" cy="369332"/>
          </a:xfrm>
          <a:prstGeom prst="rect">
            <a:avLst/>
          </a:prstGeom>
          <a:noFill/>
        </p:spPr>
        <p:txBody>
          <a:bodyPr wrap="none" rtlCol="0">
            <a:spAutoFit/>
          </a:bodyPr>
          <a:lstStyle/>
          <a:p>
            <a:r>
              <a:rPr kumimoji="1" lang="en-US" altLang="ja-JP" dirty="0" smtClean="0"/>
              <a:t>Logical Space</a:t>
            </a:r>
            <a:endParaRPr kumimoji="1" lang="ja-JP" altLang="en-US" dirty="0"/>
          </a:p>
        </p:txBody>
      </p:sp>
      <p:sp>
        <p:nvSpPr>
          <p:cNvPr id="6" name="テキスト ボックス 5"/>
          <p:cNvSpPr txBox="1"/>
          <p:nvPr/>
        </p:nvSpPr>
        <p:spPr>
          <a:xfrm>
            <a:off x="1115616" y="2624138"/>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180</a:t>
            </a:r>
            <a:r>
              <a:rPr kumimoji="1" lang="en-US" altLang="ja-JP" sz="1100" dirty="0" smtClean="0">
                <a:latin typeface="Consolas" pitchFamily="49" charset="0"/>
                <a:cs typeface="Consolas" pitchFamily="49" charset="0"/>
              </a:rPr>
              <a:t>0 0000</a:t>
            </a:r>
            <a:endParaRPr kumimoji="1" lang="ja-JP" altLang="en-US" sz="1100" dirty="0">
              <a:latin typeface="Consolas" pitchFamily="49" charset="0"/>
              <a:cs typeface="Consolas" pitchFamily="49" charset="0"/>
            </a:endParaRPr>
          </a:p>
        </p:txBody>
      </p:sp>
      <p:sp>
        <p:nvSpPr>
          <p:cNvPr id="7" name="正方形/長方形 6"/>
          <p:cNvSpPr/>
          <p:nvPr/>
        </p:nvSpPr>
        <p:spPr>
          <a:xfrm>
            <a:off x="1979712" y="2624138"/>
            <a:ext cx="1080119" cy="108012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I1B</a:t>
            </a:r>
            <a:endParaRPr kumimoji="1" lang="ja-JP" altLang="en-US" dirty="0" smtClean="0"/>
          </a:p>
        </p:txBody>
      </p:sp>
      <p:sp>
        <p:nvSpPr>
          <p:cNvPr id="8" name="正方形/長方形 7"/>
          <p:cNvSpPr/>
          <p:nvPr/>
        </p:nvSpPr>
        <p:spPr>
          <a:xfrm>
            <a:off x="1979712" y="3704258"/>
            <a:ext cx="1080119" cy="108012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I3B</a:t>
            </a:r>
            <a:endParaRPr kumimoji="1" lang="ja-JP" altLang="en-US" dirty="0" smtClean="0"/>
          </a:p>
        </p:txBody>
      </p:sp>
      <p:sp>
        <p:nvSpPr>
          <p:cNvPr id="9" name="正方形/長方形 8"/>
          <p:cNvSpPr/>
          <p:nvPr/>
        </p:nvSpPr>
        <p:spPr>
          <a:xfrm>
            <a:off x="1979712" y="4856386"/>
            <a:ext cx="1080119" cy="108012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A1D</a:t>
            </a:r>
            <a:endParaRPr kumimoji="1" lang="ja-JP" altLang="en-US" dirty="0" smtClean="0"/>
          </a:p>
        </p:txBody>
      </p:sp>
      <p:sp>
        <p:nvSpPr>
          <p:cNvPr id="10" name="テキスト ボックス 9"/>
          <p:cNvSpPr txBox="1"/>
          <p:nvPr/>
        </p:nvSpPr>
        <p:spPr>
          <a:xfrm>
            <a:off x="1115616" y="1472010"/>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00</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11" name="テキスト ボックス 10"/>
          <p:cNvSpPr txBox="1"/>
          <p:nvPr/>
        </p:nvSpPr>
        <p:spPr>
          <a:xfrm>
            <a:off x="1115616" y="3704258"/>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1C0</a:t>
            </a:r>
            <a:r>
              <a:rPr kumimoji="1" lang="en-US" altLang="ja-JP" sz="1100" dirty="0" smtClean="0">
                <a:latin typeface="Consolas" pitchFamily="49" charset="0"/>
                <a:cs typeface="Consolas" pitchFamily="49" charset="0"/>
              </a:rPr>
              <a:t>0 0000</a:t>
            </a:r>
            <a:endParaRPr kumimoji="1" lang="ja-JP" altLang="en-US" sz="1100" dirty="0">
              <a:latin typeface="Consolas" pitchFamily="49" charset="0"/>
              <a:cs typeface="Consolas" pitchFamily="49" charset="0"/>
            </a:endParaRPr>
          </a:p>
        </p:txBody>
      </p:sp>
      <p:sp>
        <p:nvSpPr>
          <p:cNvPr id="12" name="テキスト ボックス 11"/>
          <p:cNvSpPr txBox="1"/>
          <p:nvPr/>
        </p:nvSpPr>
        <p:spPr>
          <a:xfrm>
            <a:off x="1115616" y="4856386"/>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280</a:t>
            </a:r>
            <a:r>
              <a:rPr kumimoji="1" lang="en-US" altLang="ja-JP" sz="1100" dirty="0" smtClean="0">
                <a:latin typeface="Consolas" pitchFamily="49" charset="0"/>
                <a:cs typeface="Consolas" pitchFamily="49" charset="0"/>
              </a:rPr>
              <a:t>0 0000</a:t>
            </a:r>
            <a:endParaRPr kumimoji="1" lang="ja-JP" altLang="en-US" sz="1100" dirty="0">
              <a:latin typeface="Consolas" pitchFamily="49" charset="0"/>
              <a:cs typeface="Consolas" pitchFamily="49" charset="0"/>
            </a:endParaRPr>
          </a:p>
        </p:txBody>
      </p:sp>
      <p:sp>
        <p:nvSpPr>
          <p:cNvPr id="13" name="正方形/長方形 12"/>
          <p:cNvSpPr/>
          <p:nvPr/>
        </p:nvSpPr>
        <p:spPr>
          <a:xfrm>
            <a:off x="1979712" y="6080522"/>
            <a:ext cx="1080119" cy="4046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GPU</a:t>
            </a:r>
            <a:endParaRPr kumimoji="1" lang="ja-JP" altLang="en-US" dirty="0" smtClean="0"/>
          </a:p>
        </p:txBody>
      </p:sp>
      <p:sp>
        <p:nvSpPr>
          <p:cNvPr id="14" name="テキスト ボックス 13"/>
          <p:cNvSpPr txBox="1"/>
          <p:nvPr/>
        </p:nvSpPr>
        <p:spPr>
          <a:xfrm>
            <a:off x="1115616" y="6080522"/>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80</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26" name="正方形/長方形 25"/>
          <p:cNvSpPr/>
          <p:nvPr/>
        </p:nvSpPr>
        <p:spPr>
          <a:xfrm>
            <a:off x="4067944" y="1472010"/>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V1D</a:t>
            </a:r>
            <a:endParaRPr kumimoji="1" lang="ja-JP" altLang="en-US" dirty="0" smtClean="0"/>
          </a:p>
        </p:txBody>
      </p:sp>
      <p:sp>
        <p:nvSpPr>
          <p:cNvPr id="27" name="テキスト ボックス 26"/>
          <p:cNvSpPr txBox="1"/>
          <p:nvPr/>
        </p:nvSpPr>
        <p:spPr>
          <a:xfrm>
            <a:off x="3203848" y="1472010"/>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0000 0000</a:t>
            </a:r>
            <a:endParaRPr kumimoji="1" lang="ja-JP" altLang="en-US" sz="1100" dirty="0">
              <a:latin typeface="Consolas" pitchFamily="49" charset="0"/>
              <a:cs typeface="Consolas" pitchFamily="49" charset="0"/>
            </a:endParaRPr>
          </a:p>
        </p:txBody>
      </p:sp>
      <p:sp>
        <p:nvSpPr>
          <p:cNvPr id="30" name="正方形/長方形 29"/>
          <p:cNvSpPr/>
          <p:nvPr/>
        </p:nvSpPr>
        <p:spPr>
          <a:xfrm>
            <a:off x="4067944" y="2624138"/>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I1B</a:t>
            </a:r>
            <a:endParaRPr kumimoji="1" lang="ja-JP" altLang="en-US" dirty="0" smtClean="0"/>
          </a:p>
        </p:txBody>
      </p:sp>
      <p:sp>
        <p:nvSpPr>
          <p:cNvPr id="33" name="正方形/長方形 32"/>
          <p:cNvSpPr/>
          <p:nvPr/>
        </p:nvSpPr>
        <p:spPr>
          <a:xfrm>
            <a:off x="4067944" y="3704258"/>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I3B</a:t>
            </a:r>
            <a:endParaRPr kumimoji="1" lang="ja-JP" altLang="en-US" dirty="0" smtClean="0"/>
          </a:p>
        </p:txBody>
      </p:sp>
      <p:sp>
        <p:nvSpPr>
          <p:cNvPr id="36" name="正方形/長方形 35"/>
          <p:cNvSpPr/>
          <p:nvPr/>
        </p:nvSpPr>
        <p:spPr>
          <a:xfrm>
            <a:off x="4067944" y="4856386"/>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A1D</a:t>
            </a:r>
            <a:endParaRPr kumimoji="1" lang="ja-JP" altLang="en-US" dirty="0" smtClean="0"/>
          </a:p>
        </p:txBody>
      </p:sp>
      <p:sp>
        <p:nvSpPr>
          <p:cNvPr id="41" name="テキスト ボックス 40"/>
          <p:cNvSpPr txBox="1"/>
          <p:nvPr/>
        </p:nvSpPr>
        <p:spPr>
          <a:xfrm>
            <a:off x="3203848" y="2624138"/>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1800 0000</a:t>
            </a:r>
            <a:endParaRPr kumimoji="1" lang="ja-JP" altLang="en-US" sz="1100" dirty="0">
              <a:latin typeface="Consolas" pitchFamily="49" charset="0"/>
              <a:cs typeface="Consolas" pitchFamily="49" charset="0"/>
            </a:endParaRPr>
          </a:p>
        </p:txBody>
      </p:sp>
      <p:sp>
        <p:nvSpPr>
          <p:cNvPr id="44" name="テキスト ボックス 43"/>
          <p:cNvSpPr txBox="1"/>
          <p:nvPr/>
        </p:nvSpPr>
        <p:spPr>
          <a:xfrm>
            <a:off x="3203848" y="3704258"/>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1C00 0000</a:t>
            </a:r>
            <a:endParaRPr kumimoji="1" lang="ja-JP" altLang="en-US" sz="1100" dirty="0">
              <a:latin typeface="Consolas" pitchFamily="49" charset="0"/>
              <a:cs typeface="Consolas" pitchFamily="49" charset="0"/>
            </a:endParaRPr>
          </a:p>
        </p:txBody>
      </p:sp>
      <p:sp>
        <p:nvSpPr>
          <p:cNvPr id="47" name="テキスト ボックス 46"/>
          <p:cNvSpPr txBox="1"/>
          <p:nvPr/>
        </p:nvSpPr>
        <p:spPr>
          <a:xfrm>
            <a:off x="3203848" y="4856386"/>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28</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52" name="正方形/長方形 51"/>
          <p:cNvSpPr/>
          <p:nvPr/>
        </p:nvSpPr>
        <p:spPr>
          <a:xfrm>
            <a:off x="6156176" y="1832050"/>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dirty="0" smtClean="0"/>
              <a:t>S</a:t>
            </a:r>
            <a:r>
              <a:rPr kumimoji="1" lang="en-US" altLang="ja-JP" dirty="0" smtClean="0"/>
              <a:t>V1D</a:t>
            </a:r>
            <a:endParaRPr kumimoji="1" lang="ja-JP" altLang="en-US" dirty="0" smtClean="0"/>
          </a:p>
        </p:txBody>
      </p:sp>
      <p:sp>
        <p:nvSpPr>
          <p:cNvPr id="53" name="正方形/長方形 52"/>
          <p:cNvSpPr/>
          <p:nvPr/>
        </p:nvSpPr>
        <p:spPr>
          <a:xfrm>
            <a:off x="6156176" y="2192090"/>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RV1D</a:t>
            </a:r>
            <a:endParaRPr kumimoji="1" lang="ja-JP" altLang="en-US" dirty="0" smtClean="0"/>
          </a:p>
        </p:txBody>
      </p:sp>
      <p:sp>
        <p:nvSpPr>
          <p:cNvPr id="55" name="正方形/長方形 54"/>
          <p:cNvSpPr/>
          <p:nvPr/>
        </p:nvSpPr>
        <p:spPr>
          <a:xfrm>
            <a:off x="6156176" y="2984178"/>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SI1B</a:t>
            </a:r>
            <a:endParaRPr kumimoji="1" lang="ja-JP" altLang="en-US" dirty="0" smtClean="0"/>
          </a:p>
        </p:txBody>
      </p:sp>
      <p:sp>
        <p:nvSpPr>
          <p:cNvPr id="56" name="正方形/長方形 55"/>
          <p:cNvSpPr/>
          <p:nvPr/>
        </p:nvSpPr>
        <p:spPr>
          <a:xfrm>
            <a:off x="6156176" y="3344218"/>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RI1B</a:t>
            </a:r>
            <a:endParaRPr kumimoji="1" lang="ja-JP" altLang="en-US" dirty="0" smtClean="0"/>
          </a:p>
        </p:txBody>
      </p:sp>
      <p:sp>
        <p:nvSpPr>
          <p:cNvPr id="58" name="正方形/長方形 57"/>
          <p:cNvSpPr/>
          <p:nvPr/>
        </p:nvSpPr>
        <p:spPr>
          <a:xfrm>
            <a:off x="6156176" y="4064298"/>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SI3B</a:t>
            </a:r>
            <a:endParaRPr kumimoji="1" lang="ja-JP" altLang="en-US" dirty="0" smtClean="0"/>
          </a:p>
        </p:txBody>
      </p:sp>
      <p:sp>
        <p:nvSpPr>
          <p:cNvPr id="59" name="正方形/長方形 58"/>
          <p:cNvSpPr/>
          <p:nvPr/>
        </p:nvSpPr>
        <p:spPr>
          <a:xfrm>
            <a:off x="6156176" y="4424338"/>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RI3B</a:t>
            </a:r>
            <a:endParaRPr kumimoji="1" lang="ja-JP" altLang="en-US" dirty="0" smtClean="0"/>
          </a:p>
        </p:txBody>
      </p:sp>
      <p:sp>
        <p:nvSpPr>
          <p:cNvPr id="61" name="正方形/長方形 60"/>
          <p:cNvSpPr/>
          <p:nvPr/>
        </p:nvSpPr>
        <p:spPr>
          <a:xfrm>
            <a:off x="6156176" y="5216426"/>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SA1D</a:t>
            </a:r>
            <a:endParaRPr kumimoji="1" lang="ja-JP" altLang="en-US" dirty="0" smtClean="0"/>
          </a:p>
        </p:txBody>
      </p:sp>
      <p:sp>
        <p:nvSpPr>
          <p:cNvPr id="62" name="正方形/長方形 61"/>
          <p:cNvSpPr/>
          <p:nvPr/>
        </p:nvSpPr>
        <p:spPr>
          <a:xfrm>
            <a:off x="6156176" y="5576466"/>
            <a:ext cx="1080119"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RA1D</a:t>
            </a:r>
            <a:endParaRPr kumimoji="1" lang="ja-JP" altLang="en-US" dirty="0" smtClean="0"/>
          </a:p>
        </p:txBody>
      </p:sp>
      <p:sp>
        <p:nvSpPr>
          <p:cNvPr id="63" name="テキスト ボックス 62"/>
          <p:cNvSpPr txBox="1"/>
          <p:nvPr/>
        </p:nvSpPr>
        <p:spPr>
          <a:xfrm>
            <a:off x="5292080" y="1832050"/>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0100 0000</a:t>
            </a:r>
            <a:endParaRPr kumimoji="1" lang="ja-JP" altLang="en-US" sz="1100" dirty="0">
              <a:latin typeface="Consolas" pitchFamily="49" charset="0"/>
              <a:cs typeface="Consolas" pitchFamily="49" charset="0"/>
            </a:endParaRPr>
          </a:p>
        </p:txBody>
      </p:sp>
      <p:sp>
        <p:nvSpPr>
          <p:cNvPr id="64" name="テキスト ボックス 63"/>
          <p:cNvSpPr txBox="1"/>
          <p:nvPr/>
        </p:nvSpPr>
        <p:spPr>
          <a:xfrm>
            <a:off x="5292080" y="2192090"/>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0200 0000</a:t>
            </a:r>
            <a:endParaRPr kumimoji="1" lang="ja-JP" altLang="en-US" sz="1100" dirty="0">
              <a:latin typeface="Consolas" pitchFamily="49" charset="0"/>
              <a:cs typeface="Consolas" pitchFamily="49" charset="0"/>
            </a:endParaRPr>
          </a:p>
        </p:txBody>
      </p:sp>
      <p:sp>
        <p:nvSpPr>
          <p:cNvPr id="66" name="テキスト ボックス 65"/>
          <p:cNvSpPr txBox="1"/>
          <p:nvPr/>
        </p:nvSpPr>
        <p:spPr>
          <a:xfrm>
            <a:off x="5292080" y="2984178"/>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19</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67" name="テキスト ボックス 66"/>
          <p:cNvSpPr txBox="1"/>
          <p:nvPr/>
        </p:nvSpPr>
        <p:spPr>
          <a:xfrm>
            <a:off x="5292080" y="3344218"/>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1A</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69" name="テキスト ボックス 68"/>
          <p:cNvSpPr txBox="1"/>
          <p:nvPr/>
        </p:nvSpPr>
        <p:spPr>
          <a:xfrm>
            <a:off x="5292080" y="4064298"/>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1D</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70" name="テキスト ボックス 69"/>
          <p:cNvSpPr txBox="1"/>
          <p:nvPr/>
        </p:nvSpPr>
        <p:spPr>
          <a:xfrm>
            <a:off x="5292080" y="4424338"/>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1E</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72" name="テキスト ボックス 71"/>
          <p:cNvSpPr txBox="1"/>
          <p:nvPr/>
        </p:nvSpPr>
        <p:spPr>
          <a:xfrm>
            <a:off x="5292080" y="5216426"/>
            <a:ext cx="877163" cy="261610"/>
          </a:xfrm>
          <a:prstGeom prst="rect">
            <a:avLst/>
          </a:prstGeom>
          <a:noFill/>
        </p:spPr>
        <p:txBody>
          <a:bodyPr wrap="none" rtlCol="0">
            <a:spAutoFit/>
          </a:bodyPr>
          <a:lstStyle/>
          <a:p>
            <a:r>
              <a:rPr kumimoji="1" lang="en-US" altLang="ja-JP" sz="1100" dirty="0" smtClean="0">
                <a:latin typeface="Consolas" pitchFamily="49" charset="0"/>
                <a:cs typeface="Consolas" pitchFamily="49" charset="0"/>
              </a:rPr>
              <a:t>2900 0000</a:t>
            </a:r>
            <a:endParaRPr kumimoji="1" lang="ja-JP" altLang="en-US" sz="1100" dirty="0">
              <a:latin typeface="Consolas" pitchFamily="49" charset="0"/>
              <a:cs typeface="Consolas" pitchFamily="49" charset="0"/>
            </a:endParaRPr>
          </a:p>
        </p:txBody>
      </p:sp>
      <p:sp>
        <p:nvSpPr>
          <p:cNvPr id="73" name="テキスト ボックス 72"/>
          <p:cNvSpPr txBox="1"/>
          <p:nvPr/>
        </p:nvSpPr>
        <p:spPr>
          <a:xfrm>
            <a:off x="5292080" y="5576466"/>
            <a:ext cx="877163" cy="261610"/>
          </a:xfrm>
          <a:prstGeom prst="rect">
            <a:avLst/>
          </a:prstGeom>
          <a:noFill/>
        </p:spPr>
        <p:txBody>
          <a:bodyPr wrap="none" rtlCol="0">
            <a:spAutoFit/>
          </a:bodyPr>
          <a:lstStyle/>
          <a:p>
            <a:r>
              <a:rPr lang="en-US" altLang="ja-JP" sz="1100" dirty="0" smtClean="0">
                <a:latin typeface="Consolas" pitchFamily="49" charset="0"/>
                <a:cs typeface="Consolas" pitchFamily="49" charset="0"/>
              </a:rPr>
              <a:t>2A</a:t>
            </a:r>
            <a:r>
              <a:rPr kumimoji="1" lang="en-US" altLang="ja-JP" sz="1100" dirty="0" smtClean="0">
                <a:latin typeface="Consolas" pitchFamily="49" charset="0"/>
                <a:cs typeface="Consolas" pitchFamily="49" charset="0"/>
              </a:rPr>
              <a:t>00 0000</a:t>
            </a:r>
            <a:endParaRPr kumimoji="1" lang="ja-JP" altLang="en-US" sz="1100" dirty="0">
              <a:latin typeface="Consolas" pitchFamily="49" charset="0"/>
              <a:cs typeface="Consolas" pitchFamily="49" charset="0"/>
            </a:endParaRPr>
          </a:p>
        </p:txBody>
      </p:sp>
      <p:sp>
        <p:nvSpPr>
          <p:cNvPr id="74" name="テキスト ボックス 73"/>
          <p:cNvSpPr txBox="1"/>
          <p:nvPr/>
        </p:nvSpPr>
        <p:spPr>
          <a:xfrm>
            <a:off x="3658619" y="548680"/>
            <a:ext cx="1529265" cy="923330"/>
          </a:xfrm>
          <a:prstGeom prst="rect">
            <a:avLst/>
          </a:prstGeom>
          <a:noFill/>
        </p:spPr>
        <p:txBody>
          <a:bodyPr wrap="none" rtlCol="0">
            <a:spAutoFit/>
          </a:bodyPr>
          <a:lstStyle/>
          <a:p>
            <a:pPr algn="ctr"/>
            <a:r>
              <a:rPr kumimoji="1" lang="en-US" altLang="ja-JP" dirty="0" smtClean="0"/>
              <a:t>PPE Managed</a:t>
            </a:r>
          </a:p>
          <a:p>
            <a:pPr algn="ctr"/>
            <a:r>
              <a:rPr kumimoji="1" lang="en-US" altLang="ja-JP" dirty="0" smtClean="0"/>
              <a:t>Physical Space</a:t>
            </a:r>
            <a:endParaRPr lang="en-US" altLang="ja-JP" dirty="0"/>
          </a:p>
          <a:p>
            <a:pPr algn="ctr"/>
            <a:r>
              <a:rPr kumimoji="1" lang="en-US" altLang="ja-JP" dirty="0" smtClean="0"/>
              <a:t>(Register)</a:t>
            </a:r>
          </a:p>
        </p:txBody>
      </p:sp>
      <p:sp>
        <p:nvSpPr>
          <p:cNvPr id="75" name="テキスト ボックス 74"/>
          <p:cNvSpPr txBox="1"/>
          <p:nvPr/>
        </p:nvSpPr>
        <p:spPr>
          <a:xfrm>
            <a:off x="5654131" y="548680"/>
            <a:ext cx="1805879" cy="923330"/>
          </a:xfrm>
          <a:prstGeom prst="rect">
            <a:avLst/>
          </a:prstGeom>
          <a:noFill/>
        </p:spPr>
        <p:txBody>
          <a:bodyPr wrap="none" rtlCol="0">
            <a:spAutoFit/>
          </a:bodyPr>
          <a:lstStyle/>
          <a:p>
            <a:pPr algn="ctr"/>
            <a:r>
              <a:rPr kumimoji="1" lang="en-US" altLang="ja-JP" dirty="0" smtClean="0"/>
              <a:t>Caller Managed</a:t>
            </a:r>
          </a:p>
          <a:p>
            <a:pPr algn="ctr"/>
            <a:r>
              <a:rPr kumimoji="1" lang="en-US" altLang="ja-JP" dirty="0" smtClean="0"/>
              <a:t>Logical Space</a:t>
            </a:r>
          </a:p>
          <a:p>
            <a:pPr algn="ctr"/>
            <a:r>
              <a:rPr lang="en-US" altLang="ja-JP" dirty="0" smtClean="0"/>
              <a:t>(Source &amp; Result)</a:t>
            </a:r>
            <a:endParaRPr kumimoji="1" lang="ja-JP" altLang="en-US" dirty="0"/>
          </a:p>
        </p:txBody>
      </p:sp>
      <p:sp>
        <p:nvSpPr>
          <p:cNvPr id="76" name="テキスト ボックス 75"/>
          <p:cNvSpPr txBox="1"/>
          <p:nvPr/>
        </p:nvSpPr>
        <p:spPr>
          <a:xfrm>
            <a:off x="1763688" y="24119"/>
            <a:ext cx="164250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kumimoji="1" lang="en-US" altLang="ja-JP" dirty="0" err="1" smtClean="0"/>
              <a:t>StorageMapper</a:t>
            </a:r>
            <a:endParaRPr kumimoji="1" lang="ja-JP" altLang="en-US" dirty="0"/>
          </a:p>
        </p:txBody>
      </p:sp>
      <p:sp>
        <p:nvSpPr>
          <p:cNvPr id="78" name="テキスト ボックス 77"/>
          <p:cNvSpPr txBox="1"/>
          <p:nvPr/>
        </p:nvSpPr>
        <p:spPr>
          <a:xfrm>
            <a:off x="3592319" y="24119"/>
            <a:ext cx="16997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kumimoji="1" lang="en-US" altLang="ja-JP" dirty="0" err="1" smtClean="0"/>
              <a:t>MemoryStorage</a:t>
            </a:r>
            <a:endParaRPr kumimoji="1" lang="ja-JP" altLang="en-US" dirty="0"/>
          </a:p>
        </p:txBody>
      </p:sp>
      <p:sp>
        <p:nvSpPr>
          <p:cNvPr id="79" name="テキスト ボックス 78"/>
          <p:cNvSpPr txBox="1"/>
          <p:nvPr/>
        </p:nvSpPr>
        <p:spPr>
          <a:xfrm>
            <a:off x="5735819" y="24119"/>
            <a:ext cx="164250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ja-JP" dirty="0" err="1"/>
              <a:t>StorageMapper</a:t>
            </a:r>
            <a:endParaRPr kumimoji="1" lang="ja-JP" altLang="en-US" dirty="0"/>
          </a:p>
        </p:txBody>
      </p:sp>
      <p:sp>
        <p:nvSpPr>
          <p:cNvPr id="80" name="正方形/長方形 79"/>
          <p:cNvSpPr/>
          <p:nvPr/>
        </p:nvSpPr>
        <p:spPr>
          <a:xfrm>
            <a:off x="8211960" y="1553599"/>
            <a:ext cx="1080119" cy="769295"/>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dirty="0" smtClean="0"/>
              <a:t>V1D</a:t>
            </a:r>
            <a:endParaRPr kumimoji="1" lang="ja-JP" altLang="en-US" dirty="0" smtClean="0"/>
          </a:p>
        </p:txBody>
      </p:sp>
      <p:sp>
        <p:nvSpPr>
          <p:cNvPr id="82" name="正方形/長方形 81"/>
          <p:cNvSpPr/>
          <p:nvPr/>
        </p:nvSpPr>
        <p:spPr>
          <a:xfrm>
            <a:off x="8259049" y="2624138"/>
            <a:ext cx="1080119" cy="72008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SI1B</a:t>
            </a:r>
            <a:endParaRPr kumimoji="1" lang="ja-JP" altLang="en-US" dirty="0" smtClean="0"/>
          </a:p>
        </p:txBody>
      </p:sp>
      <p:sp>
        <p:nvSpPr>
          <p:cNvPr id="84" name="正方形/長方形 83"/>
          <p:cNvSpPr/>
          <p:nvPr/>
        </p:nvSpPr>
        <p:spPr>
          <a:xfrm>
            <a:off x="8259049" y="3704258"/>
            <a:ext cx="1080119" cy="72008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SI3B</a:t>
            </a:r>
            <a:endParaRPr kumimoji="1" lang="ja-JP" altLang="en-US" dirty="0" smtClean="0"/>
          </a:p>
        </p:txBody>
      </p:sp>
      <p:sp>
        <p:nvSpPr>
          <p:cNvPr id="86" name="正方形/長方形 85"/>
          <p:cNvSpPr/>
          <p:nvPr/>
        </p:nvSpPr>
        <p:spPr>
          <a:xfrm>
            <a:off x="8259049" y="4856386"/>
            <a:ext cx="1080119" cy="72008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SA1D</a:t>
            </a:r>
            <a:endParaRPr kumimoji="1" lang="ja-JP" altLang="en-US" dirty="0" smtClean="0"/>
          </a:p>
        </p:txBody>
      </p:sp>
      <p:sp>
        <p:nvSpPr>
          <p:cNvPr id="96" name="テキスト ボックス 95"/>
          <p:cNvSpPr txBox="1"/>
          <p:nvPr/>
        </p:nvSpPr>
        <p:spPr>
          <a:xfrm>
            <a:off x="7757004" y="548680"/>
            <a:ext cx="1805879" cy="923330"/>
          </a:xfrm>
          <a:prstGeom prst="rect">
            <a:avLst/>
          </a:prstGeom>
          <a:noFill/>
        </p:spPr>
        <p:txBody>
          <a:bodyPr wrap="none" rtlCol="0">
            <a:spAutoFit/>
          </a:bodyPr>
          <a:lstStyle/>
          <a:p>
            <a:pPr algn="ctr"/>
            <a:r>
              <a:rPr kumimoji="1" lang="en-US" altLang="ja-JP" dirty="0" smtClean="0"/>
              <a:t>Caller Managed</a:t>
            </a:r>
          </a:p>
          <a:p>
            <a:pPr algn="ctr"/>
            <a:r>
              <a:rPr kumimoji="1" lang="en-US" altLang="ja-JP" dirty="0" smtClean="0"/>
              <a:t>Physical Space</a:t>
            </a:r>
          </a:p>
          <a:p>
            <a:pPr algn="ctr"/>
            <a:r>
              <a:rPr lang="en-US" altLang="ja-JP" dirty="0" smtClean="0"/>
              <a:t>(Source &amp; Result)</a:t>
            </a:r>
            <a:endParaRPr kumimoji="1" lang="ja-JP" altLang="en-US" dirty="0"/>
          </a:p>
        </p:txBody>
      </p:sp>
      <p:sp>
        <p:nvSpPr>
          <p:cNvPr id="97" name="テキスト ボックス 96"/>
          <p:cNvSpPr txBox="1"/>
          <p:nvPr/>
        </p:nvSpPr>
        <p:spPr>
          <a:xfrm>
            <a:off x="7838692" y="24119"/>
            <a:ext cx="16997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ja-JP" dirty="0" err="1" smtClean="0"/>
              <a:t>MemoryStorage</a:t>
            </a:r>
            <a:endParaRPr kumimoji="1" lang="ja-JP" altLang="en-US" dirty="0"/>
          </a:p>
        </p:txBody>
      </p:sp>
      <p:cxnSp>
        <p:nvCxnSpPr>
          <p:cNvPr id="102" name="曲線コネクタ 101"/>
          <p:cNvCxnSpPr/>
          <p:nvPr/>
        </p:nvCxnSpPr>
        <p:spPr>
          <a:xfrm rot="10800000" flipV="1">
            <a:off x="7265579" y="1733620"/>
            <a:ext cx="993470" cy="21769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曲線コネクタ 102"/>
          <p:cNvCxnSpPr/>
          <p:nvPr/>
        </p:nvCxnSpPr>
        <p:spPr>
          <a:xfrm rot="10800000" flipV="1">
            <a:off x="7293244" y="2102080"/>
            <a:ext cx="893796" cy="18002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flipH="1">
            <a:off x="3096747" y="1733620"/>
            <a:ext cx="1008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flipH="1">
            <a:off x="3096747" y="2984178"/>
            <a:ext cx="1008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a:off x="3059831" y="3965868"/>
            <a:ext cx="1008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flipH="1">
            <a:off x="3059831" y="5085184"/>
            <a:ext cx="1008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flipH="1">
            <a:off x="3059832" y="5465251"/>
            <a:ext cx="31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flipH="1">
            <a:off x="3059832" y="5854268"/>
            <a:ext cx="31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3059832" y="4293785"/>
            <a:ext cx="31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3059832" y="4682802"/>
            <a:ext cx="31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flipH="1">
            <a:off x="3059832" y="3240705"/>
            <a:ext cx="31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H="1">
            <a:off x="3059832" y="3629722"/>
            <a:ext cx="31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flipH="1">
            <a:off x="3059832" y="2032030"/>
            <a:ext cx="31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3059832" y="2421047"/>
            <a:ext cx="3109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899592" y="3475023"/>
            <a:ext cx="57606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7" name="右中かっこ 136"/>
          <p:cNvSpPr/>
          <p:nvPr/>
        </p:nvSpPr>
        <p:spPr>
          <a:xfrm rot="5400000">
            <a:off x="3054451" y="4529970"/>
            <a:ext cx="194600" cy="40722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右中かっこ 137"/>
          <p:cNvSpPr/>
          <p:nvPr/>
        </p:nvSpPr>
        <p:spPr>
          <a:xfrm rot="5400000">
            <a:off x="7297653" y="4529970"/>
            <a:ext cx="194600" cy="40722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テキスト ボックス 138"/>
          <p:cNvSpPr txBox="1"/>
          <p:nvPr/>
        </p:nvSpPr>
        <p:spPr>
          <a:xfrm>
            <a:off x="2488908" y="6566105"/>
            <a:ext cx="1471557" cy="369332"/>
          </a:xfrm>
          <a:prstGeom prst="rect">
            <a:avLst/>
          </a:prstGeom>
          <a:noFill/>
        </p:spPr>
        <p:txBody>
          <a:bodyPr wrap="none" rtlCol="0">
            <a:spAutoFit/>
          </a:bodyPr>
          <a:lstStyle/>
          <a:p>
            <a:r>
              <a:rPr kumimoji="1" lang="en-US" altLang="ja-JP" dirty="0" smtClean="0"/>
              <a:t>PPE Managed</a:t>
            </a:r>
            <a:endParaRPr kumimoji="1" lang="ja-JP" altLang="en-US" dirty="0"/>
          </a:p>
        </p:txBody>
      </p:sp>
      <p:sp>
        <p:nvSpPr>
          <p:cNvPr id="140" name="テキスト ボックス 139"/>
          <p:cNvSpPr txBox="1"/>
          <p:nvPr/>
        </p:nvSpPr>
        <p:spPr>
          <a:xfrm>
            <a:off x="6657047" y="6566105"/>
            <a:ext cx="1554913" cy="369332"/>
          </a:xfrm>
          <a:prstGeom prst="rect">
            <a:avLst/>
          </a:prstGeom>
          <a:noFill/>
        </p:spPr>
        <p:txBody>
          <a:bodyPr wrap="none" rtlCol="0">
            <a:spAutoFit/>
          </a:bodyPr>
          <a:lstStyle/>
          <a:p>
            <a:r>
              <a:rPr kumimoji="1" lang="en-US" altLang="ja-JP" dirty="0" smtClean="0"/>
              <a:t>User Managed</a:t>
            </a:r>
            <a:endParaRPr kumimoji="1" lang="ja-JP" altLang="en-US" dirty="0"/>
          </a:p>
        </p:txBody>
      </p:sp>
      <p:cxnSp>
        <p:nvCxnSpPr>
          <p:cNvPr id="142" name="曲線コネクタ 141"/>
          <p:cNvCxnSpPr/>
          <p:nvPr/>
        </p:nvCxnSpPr>
        <p:spPr>
          <a:xfrm rot="10800000" flipV="1">
            <a:off x="7265579" y="3016877"/>
            <a:ext cx="993470" cy="21769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曲線コネクタ 142"/>
          <p:cNvCxnSpPr/>
          <p:nvPr/>
        </p:nvCxnSpPr>
        <p:spPr>
          <a:xfrm rot="10800000" flipV="1">
            <a:off x="7293244" y="3385337"/>
            <a:ext cx="893796" cy="18002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曲線コネクタ 143"/>
          <p:cNvCxnSpPr/>
          <p:nvPr/>
        </p:nvCxnSpPr>
        <p:spPr>
          <a:xfrm rot="10800000" flipV="1">
            <a:off x="7265579" y="3965868"/>
            <a:ext cx="993470" cy="21769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曲線コネクタ 144"/>
          <p:cNvCxnSpPr/>
          <p:nvPr/>
        </p:nvCxnSpPr>
        <p:spPr>
          <a:xfrm rot="10800000" flipV="1">
            <a:off x="7293244" y="4334328"/>
            <a:ext cx="893796" cy="18002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曲線コネクタ 145"/>
          <p:cNvCxnSpPr/>
          <p:nvPr/>
        </p:nvCxnSpPr>
        <p:spPr>
          <a:xfrm rot="10800000" flipV="1">
            <a:off x="7265579" y="5096791"/>
            <a:ext cx="993470" cy="21769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曲線コネクタ 146"/>
          <p:cNvCxnSpPr/>
          <p:nvPr/>
        </p:nvCxnSpPr>
        <p:spPr>
          <a:xfrm rot="10800000" flipV="1">
            <a:off x="7293244" y="5465251"/>
            <a:ext cx="893796" cy="18002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5461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Garnet</a:t>
            </a:r>
            <a:r>
              <a:rPr kumimoji="1" lang="ja-JP" altLang="en-US" dirty="0" smtClean="0"/>
              <a:t>処理フロー</a:t>
            </a:r>
            <a:endParaRPr kumimoji="1" lang="ja-JP" altLang="en-US" dirty="0"/>
          </a:p>
        </p:txBody>
      </p:sp>
      <p:sp>
        <p:nvSpPr>
          <p:cNvPr id="7" name="正方形/長方形 6"/>
          <p:cNvSpPr/>
          <p:nvPr/>
        </p:nvSpPr>
        <p:spPr>
          <a:xfrm>
            <a:off x="4067944" y="2204864"/>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100" dirty="0" smtClean="0"/>
              <a:t>Raw Fitness</a:t>
            </a:r>
            <a:r>
              <a:rPr kumimoji="1" lang="ja-JP" altLang="en-US" sz="1100" dirty="0" smtClean="0"/>
              <a:t>評価</a:t>
            </a:r>
            <a:endParaRPr kumimoji="1" lang="en-US" altLang="ja-JP" sz="1100" dirty="0" smtClean="0"/>
          </a:p>
          <a:p>
            <a:pPr algn="ctr"/>
            <a:r>
              <a:rPr lang="en-US" altLang="ja-JP" sz="1100" dirty="0" smtClean="0"/>
              <a:t>Fitness Vector </a:t>
            </a:r>
            <a:r>
              <a:rPr lang="ja-JP" altLang="en-US" sz="1100" dirty="0" smtClean="0"/>
              <a:t>構築</a:t>
            </a:r>
            <a:endParaRPr kumimoji="1" lang="ja-JP" altLang="en-US" sz="1100" dirty="0" smtClean="0"/>
          </a:p>
        </p:txBody>
      </p:sp>
      <p:sp>
        <p:nvSpPr>
          <p:cNvPr id="8" name="正方形/長方形 7"/>
          <p:cNvSpPr/>
          <p:nvPr/>
        </p:nvSpPr>
        <p:spPr>
          <a:xfrm>
            <a:off x="1403648" y="1988840"/>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100" dirty="0" err="1" smtClean="0"/>
              <a:t>produceInitialGeneation</a:t>
            </a:r>
            <a:r>
              <a:rPr lang="en-US" altLang="ja-JP" sz="1100" dirty="0" smtClean="0"/>
              <a:t>()</a:t>
            </a:r>
          </a:p>
          <a:p>
            <a:pPr algn="ctr"/>
            <a:r>
              <a:rPr lang="ja-JP" altLang="en-US" sz="1100" dirty="0" smtClean="0"/>
              <a:t>初期個体の生成</a:t>
            </a:r>
            <a:endParaRPr kumimoji="1" lang="ja-JP" altLang="en-US" sz="1100" dirty="0" smtClean="0"/>
          </a:p>
        </p:txBody>
      </p:sp>
      <p:cxnSp>
        <p:nvCxnSpPr>
          <p:cNvPr id="22" name="図形 21"/>
          <p:cNvCxnSpPr>
            <a:stCxn id="8" idx="2"/>
            <a:endCxn id="174" idx="0"/>
          </p:cNvCxnSpPr>
          <p:nvPr/>
        </p:nvCxnSpPr>
        <p:spPr>
          <a:xfrm rot="5400000">
            <a:off x="2159732" y="2528900"/>
            <a:ext cx="216024"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図形 23"/>
          <p:cNvCxnSpPr>
            <a:stCxn id="208" idx="2"/>
          </p:cNvCxnSpPr>
          <p:nvPr/>
        </p:nvCxnSpPr>
        <p:spPr>
          <a:xfrm rot="5400000">
            <a:off x="6984268" y="2528900"/>
            <a:ext cx="36004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角丸四角形 24"/>
          <p:cNvSpPr/>
          <p:nvPr/>
        </p:nvSpPr>
        <p:spPr>
          <a:xfrm>
            <a:off x="1547664" y="3284984"/>
            <a:ext cx="1440160" cy="432048"/>
          </a:xfrm>
          <a:prstGeom prst="round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100" dirty="0" err="1" smtClean="0"/>
              <a:t>isFinished</a:t>
            </a:r>
            <a:r>
              <a:rPr kumimoji="1" lang="en-US" altLang="ja-JP" sz="1100" dirty="0" smtClean="0"/>
              <a:t>()</a:t>
            </a:r>
          </a:p>
          <a:p>
            <a:pPr algn="ctr"/>
            <a:r>
              <a:rPr kumimoji="1" lang="ja-JP" altLang="en-US" sz="1100" dirty="0" smtClean="0"/>
              <a:t>終了条件チェック</a:t>
            </a:r>
          </a:p>
        </p:txBody>
      </p:sp>
      <p:cxnSp>
        <p:nvCxnSpPr>
          <p:cNvPr id="34" name="図形 33"/>
          <p:cNvCxnSpPr>
            <a:stCxn id="25" idx="2"/>
            <a:endCxn id="60" idx="0"/>
          </p:cNvCxnSpPr>
          <p:nvPr/>
        </p:nvCxnSpPr>
        <p:spPr>
          <a:xfrm rot="5400000">
            <a:off x="2123728" y="3861048"/>
            <a:ext cx="288032"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カギ線コネクタ 45"/>
          <p:cNvCxnSpPr>
            <a:stCxn id="159" idx="2"/>
            <a:endCxn id="38" idx="0"/>
          </p:cNvCxnSpPr>
          <p:nvPr/>
        </p:nvCxnSpPr>
        <p:spPr>
          <a:xfrm rot="5400000">
            <a:off x="4752020" y="3609020"/>
            <a:ext cx="36004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a:stCxn id="44" idx="2"/>
            <a:endCxn id="25" idx="1"/>
          </p:cNvCxnSpPr>
          <p:nvPr/>
        </p:nvCxnSpPr>
        <p:spPr>
          <a:xfrm rot="5400000" flipH="1">
            <a:off x="1115616" y="3933056"/>
            <a:ext cx="1584176" cy="720080"/>
          </a:xfrm>
          <a:prstGeom prst="bentConnector4">
            <a:avLst>
              <a:gd name="adj1" fmla="val -14430"/>
              <a:gd name="adj2" fmla="val 151746"/>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円/楕円 63"/>
          <p:cNvSpPr/>
          <p:nvPr/>
        </p:nvSpPr>
        <p:spPr>
          <a:xfrm>
            <a:off x="2123728" y="5517232"/>
            <a:ext cx="288032" cy="288032"/>
          </a:xfrm>
          <a:prstGeom prst="ellips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65" name="円/楕円 64"/>
          <p:cNvSpPr/>
          <p:nvPr/>
        </p:nvSpPr>
        <p:spPr>
          <a:xfrm>
            <a:off x="2195736" y="5589240"/>
            <a:ext cx="144016" cy="144016"/>
          </a:xfrm>
          <a:prstGeom prst="ellipse">
            <a:avLst/>
          </a:prstGeom>
          <a:solidFill>
            <a:schemeClr val="tx2"/>
          </a:solidFill>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cxnSp>
        <p:nvCxnSpPr>
          <p:cNvPr id="67" name="図形 66"/>
          <p:cNvCxnSpPr>
            <a:stCxn id="25" idx="3"/>
            <a:endCxn id="64" idx="0"/>
          </p:cNvCxnSpPr>
          <p:nvPr/>
        </p:nvCxnSpPr>
        <p:spPr>
          <a:xfrm flipH="1">
            <a:off x="2267744" y="3501008"/>
            <a:ext cx="720080" cy="2016224"/>
          </a:xfrm>
          <a:prstGeom prst="bentConnector4">
            <a:avLst>
              <a:gd name="adj1" fmla="val -31746"/>
              <a:gd name="adj2" fmla="val 94794"/>
            </a:avLst>
          </a:prstGeom>
          <a:ln>
            <a:tailEnd type="arrow"/>
          </a:ln>
        </p:spPr>
        <p:style>
          <a:lnRef idx="1">
            <a:schemeClr val="accent1"/>
          </a:lnRef>
          <a:fillRef idx="0">
            <a:schemeClr val="accent1"/>
          </a:fillRef>
          <a:effectRef idx="0">
            <a:schemeClr val="accent1"/>
          </a:effectRef>
          <a:fontRef idx="minor">
            <a:schemeClr val="tx1"/>
          </a:fontRef>
        </p:style>
      </p:cxnSp>
      <p:sp>
        <p:nvSpPr>
          <p:cNvPr id="159" name="正方形/長方形 158"/>
          <p:cNvSpPr/>
          <p:nvPr/>
        </p:nvSpPr>
        <p:spPr>
          <a:xfrm>
            <a:off x="4067944" y="2996952"/>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100" dirty="0" smtClean="0"/>
              <a:t>Standardize/Adjust/Normalize</a:t>
            </a:r>
            <a:endParaRPr kumimoji="1" lang="ja-JP" altLang="en-US" sz="1100" dirty="0" smtClean="0"/>
          </a:p>
        </p:txBody>
      </p:sp>
      <p:cxnSp>
        <p:nvCxnSpPr>
          <p:cNvPr id="162" name="図形 161"/>
          <p:cNvCxnSpPr>
            <a:stCxn id="205" idx="2"/>
            <a:endCxn id="7" idx="0"/>
          </p:cNvCxnSpPr>
          <p:nvPr/>
        </p:nvCxnSpPr>
        <p:spPr>
          <a:xfrm rot="5400000">
            <a:off x="4752020" y="2024844"/>
            <a:ext cx="36004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カギ線コネクタ 163"/>
          <p:cNvCxnSpPr>
            <a:stCxn id="7" idx="2"/>
            <a:endCxn id="159" idx="0"/>
          </p:cNvCxnSpPr>
          <p:nvPr/>
        </p:nvCxnSpPr>
        <p:spPr>
          <a:xfrm rot="5400000">
            <a:off x="4752020" y="2816932"/>
            <a:ext cx="36004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1403648" y="2636912"/>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100" dirty="0" smtClean="0"/>
              <a:t>初期 </a:t>
            </a:r>
            <a:r>
              <a:rPr kumimoji="1" lang="en-US" altLang="ja-JP" sz="1100" dirty="0" smtClean="0"/>
              <a:t>evaluate()</a:t>
            </a:r>
          </a:p>
        </p:txBody>
      </p:sp>
      <p:cxnSp>
        <p:nvCxnSpPr>
          <p:cNvPr id="198" name="カギ線コネクタ 197"/>
          <p:cNvCxnSpPr>
            <a:stCxn id="174" idx="2"/>
            <a:endCxn id="25" idx="0"/>
          </p:cNvCxnSpPr>
          <p:nvPr/>
        </p:nvCxnSpPr>
        <p:spPr>
          <a:xfrm rot="5400000">
            <a:off x="2159732" y="3176972"/>
            <a:ext cx="216024"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5" name="角丸四角形 204"/>
          <p:cNvSpPr/>
          <p:nvPr/>
        </p:nvSpPr>
        <p:spPr>
          <a:xfrm>
            <a:off x="4355976" y="1556792"/>
            <a:ext cx="1152128" cy="288032"/>
          </a:xfrm>
          <a:prstGeom prst="round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evaluate()</a:t>
            </a:r>
            <a:endParaRPr kumimoji="1" lang="ja-JP" altLang="en-US" sz="1400" dirty="0" smtClean="0"/>
          </a:p>
        </p:txBody>
      </p:sp>
      <p:sp>
        <p:nvSpPr>
          <p:cNvPr id="208" name="角丸四角形 207"/>
          <p:cNvSpPr/>
          <p:nvPr/>
        </p:nvSpPr>
        <p:spPr>
          <a:xfrm>
            <a:off x="6588224" y="2060848"/>
            <a:ext cx="1152128" cy="288032"/>
          </a:xfrm>
          <a:prstGeom prst="round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reproduce()</a:t>
            </a:r>
            <a:endParaRPr kumimoji="1" lang="ja-JP" altLang="en-US" sz="1400" dirty="0" smtClean="0"/>
          </a:p>
        </p:txBody>
      </p:sp>
      <p:sp>
        <p:nvSpPr>
          <p:cNvPr id="215" name="円/楕円 214"/>
          <p:cNvSpPr/>
          <p:nvPr/>
        </p:nvSpPr>
        <p:spPr>
          <a:xfrm>
            <a:off x="4788024" y="5229200"/>
            <a:ext cx="288032" cy="288032"/>
          </a:xfrm>
          <a:prstGeom prst="ellips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216" name="円/楕円 215"/>
          <p:cNvSpPr/>
          <p:nvPr/>
        </p:nvSpPr>
        <p:spPr>
          <a:xfrm>
            <a:off x="4860032" y="5301208"/>
            <a:ext cx="144016" cy="144016"/>
          </a:xfrm>
          <a:prstGeom prst="ellipse">
            <a:avLst/>
          </a:prstGeom>
          <a:solidFill>
            <a:schemeClr val="tx2"/>
          </a:solidFill>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217" name="円/楕円 216"/>
          <p:cNvSpPr/>
          <p:nvPr/>
        </p:nvSpPr>
        <p:spPr>
          <a:xfrm>
            <a:off x="7020272" y="5301208"/>
            <a:ext cx="288032" cy="288032"/>
          </a:xfrm>
          <a:prstGeom prst="ellips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218" name="円/楕円 217"/>
          <p:cNvSpPr/>
          <p:nvPr/>
        </p:nvSpPr>
        <p:spPr>
          <a:xfrm>
            <a:off x="7092280" y="5373216"/>
            <a:ext cx="144016" cy="144016"/>
          </a:xfrm>
          <a:prstGeom prst="ellipse">
            <a:avLst/>
          </a:prstGeom>
          <a:solidFill>
            <a:schemeClr val="tx2"/>
          </a:solidFill>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226" name="角丸四角形 225"/>
          <p:cNvSpPr/>
          <p:nvPr/>
        </p:nvSpPr>
        <p:spPr>
          <a:xfrm>
            <a:off x="1691680" y="1556792"/>
            <a:ext cx="1152128" cy="288032"/>
          </a:xfrm>
          <a:prstGeom prst="round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main()</a:t>
            </a:r>
            <a:endParaRPr kumimoji="1" lang="ja-JP" altLang="en-US" sz="1400" dirty="0" smtClean="0"/>
          </a:p>
        </p:txBody>
      </p:sp>
      <p:sp>
        <p:nvSpPr>
          <p:cNvPr id="38" name="正方形/長方形 37"/>
          <p:cNvSpPr/>
          <p:nvPr/>
        </p:nvSpPr>
        <p:spPr>
          <a:xfrm>
            <a:off x="4067944" y="3789040"/>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100" dirty="0" smtClean="0"/>
              <a:t>Rank/Sort</a:t>
            </a:r>
          </a:p>
          <a:p>
            <a:pPr algn="ctr"/>
            <a:r>
              <a:rPr lang="ja-JP" altLang="en-US" sz="1100" dirty="0" smtClean="0"/>
              <a:t>リニア</a:t>
            </a:r>
            <a:r>
              <a:rPr lang="en-US" altLang="ja-JP" sz="1100" dirty="0" smtClean="0"/>
              <a:t>/</a:t>
            </a:r>
            <a:r>
              <a:rPr lang="ja-JP" altLang="en-US" sz="1100" dirty="0" smtClean="0"/>
              <a:t>パレートスコア</a:t>
            </a:r>
            <a:endParaRPr lang="en-US" altLang="ja-JP" sz="1100" dirty="0" smtClean="0"/>
          </a:p>
        </p:txBody>
      </p:sp>
      <p:cxnSp>
        <p:nvCxnSpPr>
          <p:cNvPr id="40" name="カギ線コネクタ 39"/>
          <p:cNvCxnSpPr>
            <a:stCxn id="53" idx="2"/>
            <a:endCxn id="215" idx="0"/>
          </p:cNvCxnSpPr>
          <p:nvPr/>
        </p:nvCxnSpPr>
        <p:spPr>
          <a:xfrm rot="5400000">
            <a:off x="4788024" y="5085184"/>
            <a:ext cx="288032"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403648" y="4005064"/>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100" dirty="0" smtClean="0"/>
              <a:t>reproduce()</a:t>
            </a:r>
            <a:endParaRPr kumimoji="1" lang="ja-JP" altLang="en-US" sz="1100" dirty="0" smtClean="0"/>
          </a:p>
        </p:txBody>
      </p:sp>
      <p:sp>
        <p:nvSpPr>
          <p:cNvPr id="74" name="正方形/長方形 73"/>
          <p:cNvSpPr/>
          <p:nvPr/>
        </p:nvSpPr>
        <p:spPr>
          <a:xfrm>
            <a:off x="6300192" y="4365104"/>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100" dirty="0" smtClean="0"/>
              <a:t>Mutation</a:t>
            </a:r>
          </a:p>
          <a:p>
            <a:pPr algn="ctr"/>
            <a:r>
              <a:rPr lang="en-US" altLang="ja-JP" sz="1100" dirty="0" smtClean="0"/>
              <a:t>(apply to Children)</a:t>
            </a:r>
            <a:endParaRPr kumimoji="1" lang="ja-JP" altLang="en-US" sz="1100" dirty="0" smtClean="0"/>
          </a:p>
        </p:txBody>
      </p:sp>
      <p:cxnSp>
        <p:nvCxnSpPr>
          <p:cNvPr id="76" name="カギ線コネクタ 75"/>
          <p:cNvCxnSpPr>
            <a:stCxn id="74" idx="2"/>
            <a:endCxn id="217" idx="0"/>
          </p:cNvCxnSpPr>
          <p:nvPr/>
        </p:nvCxnSpPr>
        <p:spPr>
          <a:xfrm rot="5400000">
            <a:off x="6912260" y="5049180"/>
            <a:ext cx="504056"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6300192" y="3573016"/>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100" dirty="0" smtClean="0"/>
              <a:t>Crossover</a:t>
            </a:r>
          </a:p>
          <a:p>
            <a:pPr algn="ctr"/>
            <a:r>
              <a:rPr lang="en-US" altLang="ja-JP" sz="1100" dirty="0" smtClean="0"/>
              <a:t>(apply to Mating Pool)</a:t>
            </a:r>
            <a:endParaRPr kumimoji="1" lang="ja-JP" altLang="en-US" sz="1100" dirty="0" smtClean="0"/>
          </a:p>
        </p:txBody>
      </p:sp>
      <p:cxnSp>
        <p:nvCxnSpPr>
          <p:cNvPr id="86" name="図形 23"/>
          <p:cNvCxnSpPr>
            <a:stCxn id="85" idx="2"/>
            <a:endCxn id="74" idx="0"/>
          </p:cNvCxnSpPr>
          <p:nvPr/>
        </p:nvCxnSpPr>
        <p:spPr>
          <a:xfrm rot="5400000">
            <a:off x="6984268" y="4185084"/>
            <a:ext cx="36004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正方形/長方形 109"/>
          <p:cNvSpPr/>
          <p:nvPr/>
        </p:nvSpPr>
        <p:spPr>
          <a:xfrm>
            <a:off x="6300192" y="2780928"/>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100" dirty="0" smtClean="0"/>
              <a:t>Environmental Selection</a:t>
            </a:r>
          </a:p>
          <a:p>
            <a:pPr algn="ctr"/>
            <a:r>
              <a:rPr lang="en-US" altLang="ja-JP" sz="1100" dirty="0" smtClean="0"/>
              <a:t>Archive(Elite), Mating Pool, </a:t>
            </a:r>
            <a:r>
              <a:rPr lang="ja-JP" altLang="en-US" sz="1100" dirty="0" smtClean="0"/>
              <a:t>淘汰に分類</a:t>
            </a:r>
            <a:endParaRPr lang="en-US" altLang="ja-JP" sz="1100" dirty="0" smtClean="0"/>
          </a:p>
        </p:txBody>
      </p:sp>
      <p:cxnSp>
        <p:nvCxnSpPr>
          <p:cNvPr id="144" name="図形 23"/>
          <p:cNvCxnSpPr>
            <a:stCxn id="110" idx="2"/>
            <a:endCxn id="85" idx="0"/>
          </p:cNvCxnSpPr>
          <p:nvPr/>
        </p:nvCxnSpPr>
        <p:spPr>
          <a:xfrm rot="5400000">
            <a:off x="6984268" y="3392996"/>
            <a:ext cx="36004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251520" y="6165304"/>
            <a:ext cx="5915017" cy="523220"/>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SPEA2: 2N</a:t>
            </a:r>
            <a:r>
              <a:rPr kumimoji="1" lang="ja-JP" altLang="en-US" sz="1400" dirty="0" smtClean="0">
                <a:latin typeface="メイリオ" pitchFamily="50" charset="-128"/>
                <a:ea typeface="メイリオ" pitchFamily="50" charset="-128"/>
              </a:rPr>
              <a:t>のサイズで</a:t>
            </a:r>
            <a:r>
              <a:rPr kumimoji="1" lang="en-US" altLang="ja-JP" sz="1400" dirty="0" smtClean="0">
                <a:latin typeface="メイリオ" pitchFamily="50" charset="-128"/>
                <a:ea typeface="メイリオ" pitchFamily="50" charset="-128"/>
              </a:rPr>
              <a:t>Population</a:t>
            </a:r>
            <a:r>
              <a:rPr kumimoji="1" lang="ja-JP" altLang="en-US" sz="1400" dirty="0" smtClean="0">
                <a:latin typeface="メイリオ" pitchFamily="50" charset="-128"/>
                <a:ea typeface="メイリオ" pitchFamily="50" charset="-128"/>
              </a:rPr>
              <a:t>つくればよい</a:t>
            </a:r>
            <a:r>
              <a:rPr lang="en-US" altLang="ja-JP" sz="1400" dirty="0" smtClean="0">
                <a:latin typeface="メイリオ" pitchFamily="50" charset="-128"/>
                <a:ea typeface="メイリオ" pitchFamily="50" charset="-128"/>
              </a:rPr>
              <a:t> (Population, Archive)</a:t>
            </a:r>
            <a:endParaRPr kumimoji="1" lang="en-US" altLang="ja-JP" sz="1400" dirty="0" smtClean="0">
              <a:latin typeface="メイリオ" pitchFamily="50" charset="-128"/>
              <a:ea typeface="メイリオ" pitchFamily="50" charset="-128"/>
            </a:endParaRPr>
          </a:p>
          <a:p>
            <a:r>
              <a:rPr lang="en-US" altLang="ja-JP" sz="1400" dirty="0" smtClean="0">
                <a:latin typeface="メイリオ" pitchFamily="50" charset="-128"/>
                <a:ea typeface="メイリオ" pitchFamily="50" charset="-128"/>
              </a:rPr>
              <a:t>NSGA-II: N</a:t>
            </a:r>
            <a:r>
              <a:rPr lang="ja-JP" altLang="en-US" sz="1400" dirty="0" smtClean="0">
                <a:latin typeface="メイリオ" pitchFamily="50" charset="-128"/>
                <a:ea typeface="メイリオ" pitchFamily="50" charset="-128"/>
              </a:rPr>
              <a:t>で</a:t>
            </a:r>
            <a:r>
              <a:rPr lang="en-US" altLang="ja-JP" sz="1400" dirty="0" smtClean="0">
                <a:latin typeface="メイリオ" pitchFamily="50" charset="-128"/>
                <a:ea typeface="メイリオ" pitchFamily="50" charset="-128"/>
              </a:rPr>
              <a:t>Population</a:t>
            </a:r>
            <a:r>
              <a:rPr lang="ja-JP" altLang="en-US" sz="1400" dirty="0" smtClean="0">
                <a:latin typeface="メイリオ" pitchFamily="50" charset="-128"/>
                <a:ea typeface="メイリオ" pitchFamily="50" charset="-128"/>
              </a:rPr>
              <a:t>作る．</a:t>
            </a:r>
            <a:r>
              <a:rPr lang="en-US" altLang="ja-JP" sz="1400" dirty="0" smtClean="0">
                <a:latin typeface="メイリオ" pitchFamily="50" charset="-128"/>
                <a:ea typeface="メイリオ" pitchFamily="50" charset="-128"/>
              </a:rPr>
              <a:t>Archive</a:t>
            </a:r>
            <a:r>
              <a:rPr lang="ja-JP" altLang="en-US" sz="1400" dirty="0" smtClean="0">
                <a:latin typeface="メイリオ" pitchFamily="50" charset="-128"/>
                <a:ea typeface="メイリオ" pitchFamily="50" charset="-128"/>
              </a:rPr>
              <a:t>は中間的にしか使わない</a:t>
            </a:r>
            <a:endParaRPr kumimoji="1" lang="ja-JP" altLang="en-US" sz="1400" dirty="0">
              <a:latin typeface="メイリオ" pitchFamily="50" charset="-128"/>
              <a:ea typeface="メイリオ" pitchFamily="50" charset="-128"/>
            </a:endParaRPr>
          </a:p>
        </p:txBody>
      </p:sp>
      <p:sp>
        <p:nvSpPr>
          <p:cNvPr id="44" name="正方形/長方形 43"/>
          <p:cNvSpPr/>
          <p:nvPr/>
        </p:nvSpPr>
        <p:spPr>
          <a:xfrm>
            <a:off x="1403648" y="4653136"/>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100" dirty="0" smtClean="0"/>
              <a:t>evaluate()</a:t>
            </a:r>
          </a:p>
        </p:txBody>
      </p:sp>
      <p:sp>
        <p:nvSpPr>
          <p:cNvPr id="53" name="正方形/長方形 52"/>
          <p:cNvSpPr/>
          <p:nvPr/>
        </p:nvSpPr>
        <p:spPr>
          <a:xfrm>
            <a:off x="4067944" y="4509120"/>
            <a:ext cx="172819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100" dirty="0" smtClean="0"/>
              <a:t>ログ保存</a:t>
            </a:r>
            <a:endParaRPr lang="en-US" altLang="ja-JP" sz="1100" dirty="0" smtClean="0"/>
          </a:p>
        </p:txBody>
      </p:sp>
      <p:cxnSp>
        <p:nvCxnSpPr>
          <p:cNvPr id="55" name="カギ線コネクタ 54"/>
          <p:cNvCxnSpPr>
            <a:stCxn id="38" idx="2"/>
            <a:endCxn id="53" idx="0"/>
          </p:cNvCxnSpPr>
          <p:nvPr/>
        </p:nvCxnSpPr>
        <p:spPr>
          <a:xfrm rot="5400000">
            <a:off x="4788024" y="4365104"/>
            <a:ext cx="288032"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図形 33"/>
          <p:cNvCxnSpPr>
            <a:stCxn id="60" idx="2"/>
            <a:endCxn id="44" idx="0"/>
          </p:cNvCxnSpPr>
          <p:nvPr/>
        </p:nvCxnSpPr>
        <p:spPr>
          <a:xfrm rot="5400000">
            <a:off x="2159732" y="4545124"/>
            <a:ext cx="216024"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Garnet:</a:t>
            </a:r>
            <a:endParaRPr kumimoji="1" lang="ja-JP" altLang="en-US" dirty="0"/>
          </a:p>
        </p:txBody>
      </p:sp>
      <p:sp>
        <p:nvSpPr>
          <p:cNvPr id="3" name="正方形/長方形 2"/>
          <p:cNvSpPr/>
          <p:nvPr/>
        </p:nvSpPr>
        <p:spPr>
          <a:xfrm>
            <a:off x="2411760" y="1700808"/>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Initialize Random Generator</a:t>
            </a:r>
            <a:endParaRPr kumimoji="1" lang="ja-JP" altLang="en-US" sz="1400" dirty="0" smtClean="0"/>
          </a:p>
        </p:txBody>
      </p:sp>
      <p:sp>
        <p:nvSpPr>
          <p:cNvPr id="5" name="正方形/長方形 4"/>
          <p:cNvSpPr/>
          <p:nvPr/>
        </p:nvSpPr>
        <p:spPr>
          <a:xfrm>
            <a:off x="2411760" y="1196752"/>
            <a:ext cx="1207446" cy="461665"/>
          </a:xfrm>
          <a:prstGeom prst="rect">
            <a:avLst/>
          </a:prstGeom>
        </p:spPr>
        <p:txBody>
          <a:bodyPr wrap="none">
            <a:spAutoFit/>
          </a:bodyPr>
          <a:lstStyle/>
          <a:p>
            <a:r>
              <a:rPr lang="en-US" altLang="ja-JP" sz="1200" b="1" dirty="0" smtClean="0"/>
              <a:t>Reproduction</a:t>
            </a:r>
          </a:p>
          <a:p>
            <a:r>
              <a:rPr lang="en-US" altLang="ja-JP" sz="1200" dirty="0" smtClean="0"/>
              <a:t>For a generation</a:t>
            </a:r>
            <a:endParaRPr lang="ja-JP" altLang="en-US" sz="1200" dirty="0" smtClean="0"/>
          </a:p>
        </p:txBody>
      </p:sp>
      <p:sp>
        <p:nvSpPr>
          <p:cNvPr id="6" name="正方形/長方形 5"/>
          <p:cNvSpPr/>
          <p:nvPr/>
        </p:nvSpPr>
        <p:spPr>
          <a:xfrm>
            <a:off x="2411760" y="2204864"/>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Selection</a:t>
            </a:r>
            <a:endParaRPr kumimoji="1" lang="ja-JP" altLang="en-US" sz="1400" dirty="0" smtClean="0"/>
          </a:p>
        </p:txBody>
      </p:sp>
      <p:sp>
        <p:nvSpPr>
          <p:cNvPr id="7" name="正方形/長方形 6"/>
          <p:cNvSpPr/>
          <p:nvPr/>
        </p:nvSpPr>
        <p:spPr>
          <a:xfrm>
            <a:off x="2450456" y="3212976"/>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err="1" smtClean="0"/>
              <a:t>CrossOver</a:t>
            </a:r>
            <a:endParaRPr kumimoji="1" lang="ja-JP" altLang="en-US" sz="1400" dirty="0" smtClean="0"/>
          </a:p>
        </p:txBody>
      </p:sp>
      <p:sp>
        <p:nvSpPr>
          <p:cNvPr id="8" name="正方形/長方形 7"/>
          <p:cNvSpPr/>
          <p:nvPr/>
        </p:nvSpPr>
        <p:spPr>
          <a:xfrm>
            <a:off x="2450455" y="3736392"/>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Mutation</a:t>
            </a:r>
            <a:endParaRPr kumimoji="1" lang="ja-JP" altLang="en-US" sz="1400" dirty="0" smtClean="0"/>
          </a:p>
        </p:txBody>
      </p:sp>
      <p:sp>
        <p:nvSpPr>
          <p:cNvPr id="9" name="正方形/長方形 8"/>
          <p:cNvSpPr/>
          <p:nvPr/>
        </p:nvSpPr>
        <p:spPr>
          <a:xfrm>
            <a:off x="2438004" y="4902720"/>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Rank/Sort</a:t>
            </a:r>
            <a:endParaRPr kumimoji="1" lang="ja-JP" altLang="en-US" sz="1400" dirty="0" smtClean="0"/>
          </a:p>
        </p:txBody>
      </p:sp>
      <p:sp>
        <p:nvSpPr>
          <p:cNvPr id="11" name="正方形/長方形 10"/>
          <p:cNvSpPr/>
          <p:nvPr/>
        </p:nvSpPr>
        <p:spPr>
          <a:xfrm>
            <a:off x="2444056" y="5373216"/>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Generate next random seed</a:t>
            </a:r>
            <a:endParaRPr kumimoji="1" lang="ja-JP" altLang="en-US" sz="1400" dirty="0" smtClean="0"/>
          </a:p>
        </p:txBody>
      </p:sp>
      <p:sp>
        <p:nvSpPr>
          <p:cNvPr id="12" name="正方形/長方形 11"/>
          <p:cNvSpPr/>
          <p:nvPr/>
        </p:nvSpPr>
        <p:spPr>
          <a:xfrm>
            <a:off x="5076056" y="1700808"/>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Generate </a:t>
            </a:r>
            <a:r>
              <a:rPr lang="en-US" altLang="ja-JP" sz="1400" dirty="0" err="1" smtClean="0"/>
              <a:t>TSScript</a:t>
            </a:r>
            <a:endParaRPr kumimoji="1" lang="ja-JP" altLang="en-US" sz="1400" dirty="0" smtClean="0"/>
          </a:p>
        </p:txBody>
      </p:sp>
      <p:sp>
        <p:nvSpPr>
          <p:cNvPr id="13" name="正方形/長方形 12"/>
          <p:cNvSpPr/>
          <p:nvPr/>
        </p:nvSpPr>
        <p:spPr>
          <a:xfrm>
            <a:off x="5076056" y="2276872"/>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Run TS</a:t>
            </a:r>
            <a:endParaRPr kumimoji="1" lang="ja-JP" altLang="en-US" sz="1400" dirty="0" smtClean="0"/>
          </a:p>
        </p:txBody>
      </p:sp>
      <p:sp>
        <p:nvSpPr>
          <p:cNvPr id="14" name="正方形/長方形 13"/>
          <p:cNvSpPr/>
          <p:nvPr/>
        </p:nvSpPr>
        <p:spPr>
          <a:xfrm>
            <a:off x="4860032" y="1196752"/>
            <a:ext cx="1207446" cy="461665"/>
          </a:xfrm>
          <a:prstGeom prst="rect">
            <a:avLst/>
          </a:prstGeom>
        </p:spPr>
        <p:txBody>
          <a:bodyPr wrap="none">
            <a:spAutoFit/>
          </a:bodyPr>
          <a:lstStyle/>
          <a:p>
            <a:r>
              <a:rPr lang="en-US" altLang="ja-JP" sz="1200" b="1" dirty="0" smtClean="0"/>
              <a:t>Evaluation</a:t>
            </a:r>
          </a:p>
          <a:p>
            <a:r>
              <a:rPr lang="en-US" altLang="ja-JP" sz="1200" dirty="0" smtClean="0"/>
              <a:t>For a generation</a:t>
            </a:r>
            <a:endParaRPr lang="ja-JP" altLang="en-US" sz="1200" dirty="0" smtClean="0"/>
          </a:p>
        </p:txBody>
      </p:sp>
      <p:sp>
        <p:nvSpPr>
          <p:cNvPr id="15" name="正方形/長方形 14"/>
          <p:cNvSpPr/>
          <p:nvPr/>
        </p:nvSpPr>
        <p:spPr>
          <a:xfrm>
            <a:off x="5076056" y="2852936"/>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Run PPE</a:t>
            </a:r>
            <a:endParaRPr kumimoji="1" lang="ja-JP" altLang="en-US" sz="1400" dirty="0" smtClean="0"/>
          </a:p>
        </p:txBody>
      </p:sp>
      <p:sp>
        <p:nvSpPr>
          <p:cNvPr id="16" name="正方形/長方形 15"/>
          <p:cNvSpPr/>
          <p:nvPr/>
        </p:nvSpPr>
        <p:spPr>
          <a:xfrm>
            <a:off x="5220072" y="3789040"/>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Retrieve Value</a:t>
            </a:r>
            <a:endParaRPr kumimoji="1" lang="ja-JP" altLang="en-US" sz="1400" dirty="0" smtClean="0"/>
          </a:p>
        </p:txBody>
      </p:sp>
      <p:sp>
        <p:nvSpPr>
          <p:cNvPr id="17" name="正方形/長方形 16"/>
          <p:cNvSpPr/>
          <p:nvPr/>
        </p:nvSpPr>
        <p:spPr>
          <a:xfrm>
            <a:off x="5076056" y="4293096"/>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Save Trace Log</a:t>
            </a:r>
            <a:endParaRPr kumimoji="1" lang="ja-JP" altLang="en-US" sz="1400" dirty="0" smtClean="0"/>
          </a:p>
        </p:txBody>
      </p:sp>
      <p:sp>
        <p:nvSpPr>
          <p:cNvPr id="18" name="正方形/長方形 17"/>
          <p:cNvSpPr/>
          <p:nvPr/>
        </p:nvSpPr>
        <p:spPr>
          <a:xfrm>
            <a:off x="4812673" y="5738216"/>
            <a:ext cx="4129592" cy="830997"/>
          </a:xfrm>
          <a:prstGeom prst="rect">
            <a:avLst/>
          </a:prstGeom>
        </p:spPr>
        <p:txBody>
          <a:bodyPr wrap="none">
            <a:spAutoFit/>
          </a:bodyPr>
          <a:lstStyle/>
          <a:p>
            <a:r>
              <a:rPr lang="en-US" altLang="ja-JP" sz="1200" b="1" dirty="0" smtClean="0"/>
              <a:t>Task</a:t>
            </a:r>
          </a:p>
          <a:p>
            <a:r>
              <a:rPr lang="ja-JP" altLang="en-US" sz="1200" dirty="0" smtClean="0"/>
              <a:t>複数の教師セットの結果を｛平均｝して</a:t>
            </a:r>
            <a:r>
              <a:rPr lang="en-US" altLang="ja-JP" sz="1200" dirty="0" smtClean="0"/>
              <a:t>Fitness</a:t>
            </a:r>
            <a:r>
              <a:rPr lang="ja-JP" altLang="en-US" sz="1200" dirty="0" smtClean="0"/>
              <a:t>とする</a:t>
            </a:r>
            <a:endParaRPr lang="en-US" altLang="ja-JP" sz="1200" dirty="0" smtClean="0"/>
          </a:p>
          <a:p>
            <a:r>
              <a:rPr lang="en-US" altLang="ja-JP" sz="1200" dirty="0" smtClean="0"/>
              <a:t>TS</a:t>
            </a:r>
            <a:r>
              <a:rPr lang="ja-JP" altLang="en-US" sz="1200" dirty="0" err="1" smtClean="0"/>
              <a:t>には</a:t>
            </a:r>
            <a:r>
              <a:rPr lang="ja-JP" altLang="en-US" sz="1200" dirty="0" smtClean="0"/>
              <a:t>同じ</a:t>
            </a:r>
            <a:r>
              <a:rPr lang="en-US" altLang="ja-JP" sz="1200" dirty="0" smtClean="0"/>
              <a:t>Leaf</a:t>
            </a:r>
            <a:r>
              <a:rPr lang="ja-JP" altLang="en-US" sz="1200" dirty="0" smtClean="0"/>
              <a:t>のツリーを同時に実行するのが効率が良い</a:t>
            </a:r>
            <a:endParaRPr lang="en-US" altLang="ja-JP" sz="1200" dirty="0" smtClean="0"/>
          </a:p>
          <a:p>
            <a:r>
              <a:rPr lang="ja-JP" altLang="en-US" sz="1200" dirty="0" smtClean="0"/>
              <a:t>全</a:t>
            </a:r>
            <a:r>
              <a:rPr lang="en-US" altLang="ja-JP" sz="1200" dirty="0" smtClean="0"/>
              <a:t>Individual * </a:t>
            </a:r>
            <a:r>
              <a:rPr lang="ja-JP" altLang="en-US" sz="1200" dirty="0" smtClean="0"/>
              <a:t>全</a:t>
            </a:r>
            <a:r>
              <a:rPr lang="en-US" altLang="ja-JP" sz="1200" dirty="0" smtClean="0"/>
              <a:t>Task</a:t>
            </a:r>
            <a:r>
              <a:rPr lang="ja-JP" altLang="en-US" sz="1200" dirty="0" smtClean="0"/>
              <a:t>を</a:t>
            </a:r>
            <a:r>
              <a:rPr lang="en-US" altLang="ja-JP" sz="1200" dirty="0" smtClean="0"/>
              <a:t>1</a:t>
            </a:r>
            <a:r>
              <a:rPr lang="ja-JP" altLang="en-US" sz="1200" dirty="0" err="1" smtClean="0"/>
              <a:t>つの</a:t>
            </a:r>
            <a:r>
              <a:rPr lang="en-US" altLang="ja-JP" sz="1200" dirty="0" smtClean="0"/>
              <a:t>TS</a:t>
            </a:r>
            <a:r>
              <a:rPr lang="ja-JP" altLang="en-US" sz="1200" dirty="0" smtClean="0"/>
              <a:t>にして実行しよう</a:t>
            </a:r>
          </a:p>
        </p:txBody>
      </p:sp>
      <p:sp>
        <p:nvSpPr>
          <p:cNvPr id="19" name="正方形/長方形 18"/>
          <p:cNvSpPr/>
          <p:nvPr/>
        </p:nvSpPr>
        <p:spPr>
          <a:xfrm>
            <a:off x="5076056" y="3356992"/>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Calculate Fitness (if </a:t>
            </a:r>
            <a:r>
              <a:rPr kumimoji="1" lang="en-US" altLang="ja-JP" sz="1400" dirty="0" err="1" smtClean="0"/>
              <a:t>mutliple</a:t>
            </a:r>
            <a:r>
              <a:rPr kumimoji="1" lang="en-US" altLang="ja-JP" sz="1400" dirty="0" smtClean="0"/>
              <a:t> tasks)</a:t>
            </a:r>
            <a:endParaRPr kumimoji="1" lang="ja-JP" altLang="en-US" sz="1400" dirty="0" smtClean="0"/>
          </a:p>
        </p:txBody>
      </p:sp>
      <p:sp>
        <p:nvSpPr>
          <p:cNvPr id="20" name="正方形/長方形 19"/>
          <p:cNvSpPr/>
          <p:nvPr/>
        </p:nvSpPr>
        <p:spPr>
          <a:xfrm>
            <a:off x="2450456" y="4293096"/>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Evaluate (Calculate Fitness)</a:t>
            </a:r>
            <a:endParaRPr kumimoji="1" lang="ja-JP" altLang="en-US" sz="1400" dirty="0" smtClean="0"/>
          </a:p>
        </p:txBody>
      </p:sp>
      <p:sp>
        <p:nvSpPr>
          <p:cNvPr id="22" name="正方形/長方形 21"/>
          <p:cNvSpPr/>
          <p:nvPr/>
        </p:nvSpPr>
        <p:spPr>
          <a:xfrm>
            <a:off x="2423840" y="2708920"/>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Mating</a:t>
            </a:r>
            <a:endParaRPr kumimoji="1" lang="ja-JP" altLang="en-US" sz="1400" dirty="0" smtClean="0"/>
          </a:p>
        </p:txBody>
      </p:sp>
    </p:spTree>
    <p:extLst>
      <p:ext uri="{BB962C8B-B14F-4D97-AF65-F5344CB8AC3E}">
        <p14:creationId xmlns:p14="http://schemas.microsoft.com/office/powerpoint/2010/main" xmlns="" val="294508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Garnet: Program Flow</a:t>
            </a:r>
            <a:endParaRPr kumimoji="1" lang="ja-JP" altLang="en-US" dirty="0"/>
          </a:p>
        </p:txBody>
      </p:sp>
      <p:sp>
        <p:nvSpPr>
          <p:cNvPr id="3" name="正方形/長方形 2"/>
          <p:cNvSpPr/>
          <p:nvPr/>
        </p:nvSpPr>
        <p:spPr>
          <a:xfrm>
            <a:off x="755575" y="2492896"/>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Configuration</a:t>
            </a:r>
            <a:endParaRPr kumimoji="1" lang="ja-JP" altLang="en-US" sz="1400" dirty="0" smtClean="0"/>
          </a:p>
        </p:txBody>
      </p:sp>
      <p:sp>
        <p:nvSpPr>
          <p:cNvPr id="4" name="正方形/長方形 3"/>
          <p:cNvSpPr/>
          <p:nvPr/>
        </p:nvSpPr>
        <p:spPr>
          <a:xfrm>
            <a:off x="755576" y="4221088"/>
            <a:ext cx="1800200" cy="360039"/>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Routine Works</a:t>
            </a:r>
            <a:endParaRPr kumimoji="1" lang="ja-JP" altLang="en-US" sz="1400" dirty="0" smtClean="0"/>
          </a:p>
        </p:txBody>
      </p:sp>
      <p:sp>
        <p:nvSpPr>
          <p:cNvPr id="5" name="正方形/長方形 4"/>
          <p:cNvSpPr/>
          <p:nvPr/>
        </p:nvSpPr>
        <p:spPr>
          <a:xfrm>
            <a:off x="755576" y="5085183"/>
            <a:ext cx="1800200" cy="369065"/>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Cleaning up</a:t>
            </a:r>
            <a:endParaRPr kumimoji="1" lang="ja-JP" altLang="en-US" sz="1400" dirty="0" smtClean="0"/>
          </a:p>
        </p:txBody>
      </p:sp>
      <p:cxnSp>
        <p:nvCxnSpPr>
          <p:cNvPr id="7" name="直線矢印コネクタ 6"/>
          <p:cNvCxnSpPr>
            <a:stCxn id="50" idx="2"/>
            <a:endCxn id="4" idx="0"/>
          </p:cNvCxnSpPr>
          <p:nvPr/>
        </p:nvCxnSpPr>
        <p:spPr>
          <a:xfrm flipH="1">
            <a:off x="1655676" y="3717032"/>
            <a:ext cx="607"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4" idx="2"/>
            <a:endCxn id="5" idx="0"/>
          </p:cNvCxnSpPr>
          <p:nvPr/>
        </p:nvCxnSpPr>
        <p:spPr>
          <a:xfrm>
            <a:off x="1655676" y="4581127"/>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6228184" y="2348880"/>
            <a:ext cx="1800200" cy="360040"/>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en-US" altLang="ja-JP" sz="1400" dirty="0" err="1" smtClean="0"/>
              <a:t>Subtree</a:t>
            </a:r>
            <a:r>
              <a:rPr kumimoji="1" lang="en-US" altLang="ja-JP" sz="1400" dirty="0" smtClean="0"/>
              <a:t> </a:t>
            </a:r>
            <a:r>
              <a:rPr lang="en-US" altLang="ja-JP" sz="1400" dirty="0" smtClean="0"/>
              <a:t>Reduction</a:t>
            </a:r>
            <a:endParaRPr kumimoji="1" lang="ja-JP" altLang="en-US" sz="1400" dirty="0" smtClean="0"/>
          </a:p>
        </p:txBody>
      </p:sp>
      <p:sp>
        <p:nvSpPr>
          <p:cNvPr id="20" name="正方形/長方形 19"/>
          <p:cNvSpPr/>
          <p:nvPr/>
        </p:nvSpPr>
        <p:spPr>
          <a:xfrm>
            <a:off x="6228184" y="3789040"/>
            <a:ext cx="1800200" cy="360040"/>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ja-JP" sz="1400" dirty="0" smtClean="0"/>
              <a:t>Serialization</a:t>
            </a:r>
            <a:endParaRPr kumimoji="1" lang="ja-JP" altLang="en-US" sz="1400" dirty="0" smtClean="0"/>
          </a:p>
        </p:txBody>
      </p:sp>
      <p:sp>
        <p:nvSpPr>
          <p:cNvPr id="21" name="正方形/長方形 20"/>
          <p:cNvSpPr/>
          <p:nvPr/>
        </p:nvSpPr>
        <p:spPr>
          <a:xfrm>
            <a:off x="6228184" y="3068960"/>
            <a:ext cx="1800200" cy="360040"/>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en-US" altLang="ja-JP" sz="1400" dirty="0" err="1" smtClean="0"/>
              <a:t>Subtree</a:t>
            </a:r>
            <a:r>
              <a:rPr kumimoji="1" lang="en-US" altLang="ja-JP" sz="1400" dirty="0" smtClean="0"/>
              <a:t> </a:t>
            </a:r>
            <a:r>
              <a:rPr lang="en-US" altLang="ja-JP" sz="1400" dirty="0" smtClean="0"/>
              <a:t>Caching</a:t>
            </a:r>
            <a:endParaRPr kumimoji="1" lang="ja-JP" altLang="en-US" sz="1400" dirty="0" smtClean="0"/>
          </a:p>
        </p:txBody>
      </p:sp>
      <p:cxnSp>
        <p:nvCxnSpPr>
          <p:cNvPr id="23" name="直線矢印コネクタ 22"/>
          <p:cNvCxnSpPr>
            <a:stCxn id="17" idx="2"/>
            <a:endCxn id="21" idx="0"/>
          </p:cNvCxnSpPr>
          <p:nvPr/>
        </p:nvCxnSpPr>
        <p:spPr>
          <a:xfrm>
            <a:off x="7128284" y="270892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21" idx="2"/>
            <a:endCxn id="20" idx="0"/>
          </p:cNvCxnSpPr>
          <p:nvPr/>
        </p:nvCxnSpPr>
        <p:spPr>
          <a:xfrm>
            <a:off x="7128284" y="342900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2555776" y="3645024"/>
            <a:ext cx="864096" cy="5760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555776" y="4581128"/>
            <a:ext cx="864096" cy="5760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103" idx="4"/>
            <a:endCxn id="3" idx="0"/>
          </p:cNvCxnSpPr>
          <p:nvPr/>
        </p:nvCxnSpPr>
        <p:spPr>
          <a:xfrm>
            <a:off x="1655676" y="2060848"/>
            <a:ext cx="60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5" idx="2"/>
            <a:endCxn id="104" idx="0"/>
          </p:cNvCxnSpPr>
          <p:nvPr/>
        </p:nvCxnSpPr>
        <p:spPr>
          <a:xfrm>
            <a:off x="1655676" y="5454248"/>
            <a:ext cx="0" cy="495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6228184" y="4509120"/>
            <a:ext cx="1800200" cy="360040"/>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ja-JP" sz="1400" dirty="0" smtClean="0"/>
              <a:t>Image Processing</a:t>
            </a:r>
            <a:endParaRPr kumimoji="1" lang="ja-JP" altLang="en-US" sz="1400" dirty="0" smtClean="0"/>
          </a:p>
        </p:txBody>
      </p:sp>
      <p:sp>
        <p:nvSpPr>
          <p:cNvPr id="50" name="正方形/長方形 49"/>
          <p:cNvSpPr/>
          <p:nvPr/>
        </p:nvSpPr>
        <p:spPr>
          <a:xfrm>
            <a:off x="755576" y="3356992"/>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Gene Initialization</a:t>
            </a:r>
            <a:endParaRPr kumimoji="1" lang="ja-JP" altLang="en-US" sz="1400" dirty="0" smtClean="0"/>
          </a:p>
        </p:txBody>
      </p:sp>
      <p:cxnSp>
        <p:nvCxnSpPr>
          <p:cNvPr id="55" name="直線矢印コネクタ 54"/>
          <p:cNvCxnSpPr>
            <a:stCxn id="3" idx="2"/>
            <a:endCxn id="50" idx="0"/>
          </p:cNvCxnSpPr>
          <p:nvPr/>
        </p:nvCxnSpPr>
        <p:spPr>
          <a:xfrm>
            <a:off x="1656282" y="2852936"/>
            <a:ext cx="1"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3419872" y="4797152"/>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Save State</a:t>
            </a:r>
            <a:endParaRPr kumimoji="1" lang="ja-JP" altLang="en-US" sz="1400" dirty="0" smtClean="0"/>
          </a:p>
        </p:txBody>
      </p:sp>
      <p:sp>
        <p:nvSpPr>
          <p:cNvPr id="103" name="円/楕円 102"/>
          <p:cNvSpPr/>
          <p:nvPr/>
        </p:nvSpPr>
        <p:spPr>
          <a:xfrm>
            <a:off x="1475656" y="1700808"/>
            <a:ext cx="360040" cy="360040"/>
          </a:xfrm>
          <a:prstGeom prst="ellips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04" name="円/楕円 103"/>
          <p:cNvSpPr/>
          <p:nvPr/>
        </p:nvSpPr>
        <p:spPr>
          <a:xfrm>
            <a:off x="1475656" y="5949280"/>
            <a:ext cx="360040" cy="360040"/>
          </a:xfrm>
          <a:prstGeom prst="ellips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cxnSp>
        <p:nvCxnSpPr>
          <p:cNvPr id="126" name="カギ線コネクタ 125"/>
          <p:cNvCxnSpPr>
            <a:stCxn id="99" idx="3"/>
            <a:endCxn id="45" idx="3"/>
          </p:cNvCxnSpPr>
          <p:nvPr/>
        </p:nvCxnSpPr>
        <p:spPr>
          <a:xfrm flipV="1">
            <a:off x="5220072" y="4041068"/>
            <a:ext cx="12700" cy="936104"/>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20" idx="2"/>
            <a:endCxn id="24" idx="0"/>
          </p:cNvCxnSpPr>
          <p:nvPr/>
        </p:nvCxnSpPr>
        <p:spPr>
          <a:xfrm>
            <a:off x="7128284" y="414908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5220072" y="2348880"/>
            <a:ext cx="1008112" cy="12961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5220072" y="4437112"/>
            <a:ext cx="1008112" cy="50405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1" name="正方形/長方形 150"/>
          <p:cNvSpPr/>
          <p:nvPr/>
        </p:nvSpPr>
        <p:spPr>
          <a:xfrm>
            <a:off x="5004048" y="5661248"/>
            <a:ext cx="1008112" cy="28803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52" name="正方形/長方形 151"/>
          <p:cNvSpPr/>
          <p:nvPr/>
        </p:nvSpPr>
        <p:spPr>
          <a:xfrm>
            <a:off x="6029820" y="5661248"/>
            <a:ext cx="616644" cy="276999"/>
          </a:xfrm>
          <a:prstGeom prst="rect">
            <a:avLst/>
          </a:prstGeom>
        </p:spPr>
        <p:txBody>
          <a:bodyPr wrap="none">
            <a:spAutoFit/>
          </a:bodyPr>
          <a:lstStyle/>
          <a:p>
            <a:r>
              <a:rPr lang="en-US" altLang="ja-JP" sz="1200" dirty="0" smtClean="0"/>
              <a:t>Garnet</a:t>
            </a:r>
            <a:endParaRPr lang="ja-JP" altLang="en-US" sz="1200" dirty="0" smtClean="0"/>
          </a:p>
        </p:txBody>
      </p:sp>
      <p:sp>
        <p:nvSpPr>
          <p:cNvPr id="153" name="正方形/長方形 152"/>
          <p:cNvSpPr/>
          <p:nvPr/>
        </p:nvSpPr>
        <p:spPr>
          <a:xfrm>
            <a:off x="5004048" y="6021288"/>
            <a:ext cx="1008112" cy="288032"/>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kumimoji="1" lang="ja-JP" altLang="en-US" sz="1400" dirty="0" smtClean="0"/>
          </a:p>
        </p:txBody>
      </p:sp>
      <p:sp>
        <p:nvSpPr>
          <p:cNvPr id="154" name="正方形/長方形 153"/>
          <p:cNvSpPr/>
          <p:nvPr/>
        </p:nvSpPr>
        <p:spPr>
          <a:xfrm>
            <a:off x="6029820" y="6021288"/>
            <a:ext cx="1022396" cy="276999"/>
          </a:xfrm>
          <a:prstGeom prst="rect">
            <a:avLst/>
          </a:prstGeom>
        </p:spPr>
        <p:txBody>
          <a:bodyPr wrap="none">
            <a:spAutoFit/>
          </a:bodyPr>
          <a:lstStyle/>
          <a:p>
            <a:r>
              <a:rPr lang="en-US" altLang="ja-JP" sz="1200" dirty="0" err="1" smtClean="0"/>
              <a:t>TreeSerializer</a:t>
            </a:r>
            <a:endParaRPr lang="ja-JP" altLang="en-US" sz="1200" dirty="0" smtClean="0"/>
          </a:p>
        </p:txBody>
      </p:sp>
      <p:sp>
        <p:nvSpPr>
          <p:cNvPr id="155" name="正方形/長方形 154"/>
          <p:cNvSpPr/>
          <p:nvPr/>
        </p:nvSpPr>
        <p:spPr>
          <a:xfrm>
            <a:off x="5004048" y="6381328"/>
            <a:ext cx="1008112" cy="288032"/>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lstStyle/>
          <a:p>
            <a:pPr algn="ctr"/>
            <a:endParaRPr kumimoji="1" lang="ja-JP" altLang="en-US" sz="1400" dirty="0" smtClean="0"/>
          </a:p>
        </p:txBody>
      </p:sp>
      <p:sp>
        <p:nvSpPr>
          <p:cNvPr id="156" name="正方形/長方形 155"/>
          <p:cNvSpPr/>
          <p:nvPr/>
        </p:nvSpPr>
        <p:spPr>
          <a:xfrm>
            <a:off x="6029820" y="6381328"/>
            <a:ext cx="1068562" cy="276999"/>
          </a:xfrm>
          <a:prstGeom prst="rect">
            <a:avLst/>
          </a:prstGeom>
        </p:spPr>
        <p:txBody>
          <a:bodyPr wrap="none">
            <a:spAutoFit/>
          </a:bodyPr>
          <a:lstStyle/>
          <a:p>
            <a:r>
              <a:rPr lang="en-US" altLang="ja-JP" sz="1200" dirty="0" err="1" smtClean="0"/>
              <a:t>PicturePerfect</a:t>
            </a:r>
            <a:endParaRPr lang="ja-JP" altLang="en-US" sz="1200" dirty="0" smtClean="0"/>
          </a:p>
        </p:txBody>
      </p:sp>
      <p:sp>
        <p:nvSpPr>
          <p:cNvPr id="160" name="テキスト ボックス 159"/>
          <p:cNvSpPr txBox="1"/>
          <p:nvPr/>
        </p:nvSpPr>
        <p:spPr>
          <a:xfrm>
            <a:off x="3347864" y="1484784"/>
            <a:ext cx="4913525" cy="307777"/>
          </a:xfrm>
          <a:prstGeom prst="rect">
            <a:avLst/>
          </a:prstGeom>
          <a:noFill/>
        </p:spPr>
        <p:txBody>
          <a:bodyPr wrap="none" rtlCol="0">
            <a:spAutoFit/>
          </a:bodyPr>
          <a:lstStyle/>
          <a:p>
            <a:r>
              <a:rPr lang="ja-JP" altLang="en-US" sz="1400" dirty="0" smtClean="0">
                <a:latin typeface="メイリオ" pitchFamily="50" charset="-128"/>
                <a:ea typeface="メイリオ" pitchFamily="50" charset="-128"/>
              </a:rPr>
              <a:t>世代内全てのツリーを一度に評価する （教師セットごと）</a:t>
            </a:r>
            <a:endParaRPr kumimoji="1" lang="ja-JP" altLang="en-US" sz="1400" dirty="0">
              <a:latin typeface="メイリオ" pitchFamily="50" charset="-128"/>
              <a:ea typeface="メイリオ" pitchFamily="50" charset="-128"/>
            </a:endParaRPr>
          </a:p>
        </p:txBody>
      </p:sp>
      <p:sp>
        <p:nvSpPr>
          <p:cNvPr id="36" name="テキスト ボックス 35"/>
          <p:cNvSpPr txBox="1"/>
          <p:nvPr/>
        </p:nvSpPr>
        <p:spPr>
          <a:xfrm>
            <a:off x="2555776" y="2564904"/>
            <a:ext cx="486030" cy="246221"/>
          </a:xfrm>
          <a:prstGeom prst="rect">
            <a:avLst/>
          </a:prstGeom>
          <a:noFill/>
        </p:spPr>
        <p:txBody>
          <a:bodyPr wrap="none" rtlCol="0">
            <a:spAutoFit/>
          </a:bodyPr>
          <a:lstStyle/>
          <a:p>
            <a:r>
              <a:rPr kumimoji="1" lang="en-US" altLang="ja-JP" sz="1000" dirty="0" smtClean="0">
                <a:latin typeface="メイリオ" pitchFamily="50" charset="-128"/>
                <a:ea typeface="メイリオ" pitchFamily="50" charset="-128"/>
              </a:rPr>
              <a:t>Load</a:t>
            </a:r>
          </a:p>
        </p:txBody>
      </p:sp>
      <p:sp>
        <p:nvSpPr>
          <p:cNvPr id="38" name="テキスト ボックス 37"/>
          <p:cNvSpPr txBox="1"/>
          <p:nvPr/>
        </p:nvSpPr>
        <p:spPr>
          <a:xfrm>
            <a:off x="2555776" y="3356992"/>
            <a:ext cx="1358064" cy="246221"/>
          </a:xfrm>
          <a:prstGeom prst="rect">
            <a:avLst/>
          </a:prstGeom>
          <a:noFill/>
        </p:spPr>
        <p:txBody>
          <a:bodyPr wrap="none" rtlCol="0">
            <a:spAutoFit/>
          </a:bodyPr>
          <a:lstStyle/>
          <a:p>
            <a:r>
              <a:rPr kumimoji="1" lang="en-US" altLang="ja-JP" sz="1000" dirty="0" smtClean="0">
                <a:latin typeface="メイリオ" pitchFamily="50" charset="-128"/>
                <a:ea typeface="メイリオ" pitchFamily="50" charset="-128"/>
              </a:rPr>
              <a:t>Generate/Load(-g)</a:t>
            </a:r>
          </a:p>
        </p:txBody>
      </p:sp>
      <p:sp>
        <p:nvSpPr>
          <p:cNvPr id="45" name="正方形/長方形 44"/>
          <p:cNvSpPr/>
          <p:nvPr/>
        </p:nvSpPr>
        <p:spPr>
          <a:xfrm>
            <a:off x="3419872" y="3645024"/>
            <a:ext cx="1800200" cy="79208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400" dirty="0" smtClean="0"/>
              <a:t>Gene Reproduction</a:t>
            </a:r>
          </a:p>
          <a:p>
            <a:pPr algn="ctr"/>
            <a:r>
              <a:rPr kumimoji="1" lang="ja-JP" altLang="en-US" sz="1400" dirty="0" smtClean="0"/>
              <a:t>（</a:t>
            </a:r>
            <a:r>
              <a:rPr kumimoji="1" lang="en-US" altLang="ja-JP" sz="1400" dirty="0" smtClean="0"/>
              <a:t>Including Fitness Evaluation</a:t>
            </a:r>
            <a:r>
              <a:rPr kumimoji="1" lang="ja-JP" altLang="en-US" sz="1400" dirty="0" smtClean="0"/>
              <a:t>）</a:t>
            </a:r>
          </a:p>
        </p:txBody>
      </p:sp>
      <p:cxnSp>
        <p:nvCxnSpPr>
          <p:cNvPr id="46" name="直線矢印コネクタ 45"/>
          <p:cNvCxnSpPr>
            <a:stCxn id="45" idx="2"/>
            <a:endCxn id="99" idx="0"/>
          </p:cNvCxnSpPr>
          <p:nvPr/>
        </p:nvCxnSpPr>
        <p:spPr>
          <a:xfrm>
            <a:off x="4319972" y="443711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0" y="3717032"/>
            <a:ext cx="3291286" cy="553998"/>
          </a:xfrm>
          <a:prstGeom prst="rect">
            <a:avLst/>
          </a:prstGeom>
          <a:noFill/>
        </p:spPr>
        <p:txBody>
          <a:bodyPr wrap="none" rtlCol="0">
            <a:spAutoFit/>
          </a:bodyPr>
          <a:lstStyle/>
          <a:p>
            <a:r>
              <a:rPr lang="en-US" altLang="ja-JP" sz="1000" dirty="0" smtClean="0">
                <a:latin typeface="メイリオ" pitchFamily="50" charset="-128"/>
                <a:ea typeface="メイリオ" pitchFamily="50" charset="-128"/>
              </a:rPr>
              <a:t>Fitness </a:t>
            </a:r>
            <a:r>
              <a:rPr lang="en-US" altLang="ja-JP" sz="1000" dirty="0" err="1" smtClean="0">
                <a:latin typeface="メイリオ" pitchFamily="50" charset="-128"/>
                <a:ea typeface="メイリオ" pitchFamily="50" charset="-128"/>
              </a:rPr>
              <a:t>Eval</a:t>
            </a:r>
            <a:r>
              <a:rPr lang="en-US" altLang="ja-JP" sz="1000" dirty="0" smtClean="0">
                <a:latin typeface="メイリオ" pitchFamily="50" charset="-128"/>
                <a:ea typeface="メイリオ" pitchFamily="50" charset="-128"/>
              </a:rPr>
              <a:t> + Save</a:t>
            </a:r>
          </a:p>
          <a:p>
            <a:r>
              <a:rPr kumimoji="1" lang="en-US" altLang="ja-JP" sz="1000" dirty="0" smtClean="0">
                <a:latin typeface="メイリオ" pitchFamily="50" charset="-128"/>
                <a:ea typeface="メイリオ" pitchFamily="50" charset="-128"/>
              </a:rPr>
              <a:t>Load</a:t>
            </a:r>
            <a:r>
              <a:rPr kumimoji="1" lang="ja-JP" altLang="en-US" sz="1000" dirty="0" smtClean="0">
                <a:latin typeface="メイリオ" pitchFamily="50" charset="-128"/>
                <a:ea typeface="メイリオ" pitchFamily="50" charset="-128"/>
              </a:rPr>
              <a:t>の場合でも</a:t>
            </a:r>
            <a:r>
              <a:rPr kumimoji="1" lang="en-US" altLang="ja-JP" sz="1000" dirty="0" err="1" smtClean="0">
                <a:latin typeface="メイリオ" pitchFamily="50" charset="-128"/>
                <a:ea typeface="メイリオ" pitchFamily="50" charset="-128"/>
              </a:rPr>
              <a:t>Eval</a:t>
            </a:r>
            <a:r>
              <a:rPr kumimoji="1" lang="ja-JP" altLang="en-US" sz="1000" dirty="0" smtClean="0">
                <a:latin typeface="メイリオ" pitchFamily="50" charset="-128"/>
                <a:ea typeface="メイリオ" pitchFamily="50" charset="-128"/>
              </a:rPr>
              <a:t>はする</a:t>
            </a:r>
            <a:r>
              <a:rPr kumimoji="1" lang="en-US" altLang="ja-JP" sz="1000" dirty="0" smtClean="0">
                <a:latin typeface="メイリオ" pitchFamily="50" charset="-128"/>
                <a:ea typeface="メイリオ" pitchFamily="50" charset="-128"/>
              </a:rPr>
              <a:t>(</a:t>
            </a:r>
            <a:r>
              <a:rPr kumimoji="1" lang="ja-JP" altLang="en-US" sz="1000" dirty="0" smtClean="0">
                <a:latin typeface="メイリオ" pitchFamily="50" charset="-128"/>
                <a:ea typeface="メイリオ" pitchFamily="50" charset="-128"/>
              </a:rPr>
              <a:t>計算精度を維持するため</a:t>
            </a:r>
            <a:r>
              <a:rPr kumimoji="1" lang="en-US" altLang="ja-JP" sz="1000" dirty="0" smtClean="0">
                <a:latin typeface="メイリオ" pitchFamily="50" charset="-128"/>
                <a:ea typeface="メイリオ" pitchFamily="50" charset="-128"/>
              </a:rPr>
              <a:t>)</a:t>
            </a:r>
          </a:p>
          <a:p>
            <a:r>
              <a:rPr kumimoji="1" lang="en-US" altLang="ja-JP" sz="1000" dirty="0" smtClean="0">
                <a:latin typeface="メイリオ" pitchFamily="50" charset="-128"/>
                <a:ea typeface="メイリオ" pitchFamily="50" charset="-128"/>
              </a:rPr>
              <a:t>Load</a:t>
            </a:r>
            <a:r>
              <a:rPr kumimoji="1" lang="ja-JP" altLang="en-US" sz="1000" dirty="0" smtClean="0">
                <a:latin typeface="メイリオ" pitchFamily="50" charset="-128"/>
                <a:ea typeface="メイリオ" pitchFamily="50" charset="-128"/>
              </a:rPr>
              <a:t>の場合は</a:t>
            </a:r>
            <a:r>
              <a:rPr kumimoji="1" lang="en-US" altLang="ja-JP" sz="1000" dirty="0" smtClean="0">
                <a:latin typeface="メイリオ" pitchFamily="50" charset="-128"/>
                <a:ea typeface="メイリオ" pitchFamily="50" charset="-128"/>
              </a:rPr>
              <a:t>Save</a:t>
            </a:r>
            <a:r>
              <a:rPr kumimoji="1" lang="ja-JP" altLang="en-US" sz="1000" dirty="0" smtClean="0">
                <a:latin typeface="メイリオ" pitchFamily="50" charset="-128"/>
                <a:ea typeface="メイリオ" pitchFamily="50" charset="-128"/>
              </a:rPr>
              <a:t>はしない</a:t>
            </a:r>
            <a:endParaRPr kumimoji="1" lang="en-US" altLang="ja-JP" sz="1000" dirty="0" smtClean="0">
              <a:latin typeface="メイリオ" pitchFamily="50" charset="-128"/>
              <a:ea typeface="メイリオ" pitchFamily="50" charset="-128"/>
            </a:endParaRPr>
          </a:p>
        </p:txBody>
      </p:sp>
    </p:spTree>
    <p:extLst>
      <p:ext uri="{BB962C8B-B14F-4D97-AF65-F5344CB8AC3E}">
        <p14:creationId xmlns:p14="http://schemas.microsoft.com/office/powerpoint/2010/main" xmlns="" val="787790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Fitness Vector</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ベクトルで</a:t>
            </a:r>
            <a:r>
              <a:rPr kumimoji="1" lang="en-US" altLang="ja-JP" dirty="0" smtClean="0"/>
              <a:t>Fitness</a:t>
            </a:r>
            <a:r>
              <a:rPr kumimoji="1" lang="ja-JP" altLang="en-US" dirty="0" smtClean="0"/>
              <a:t>を表す</a:t>
            </a:r>
            <a:endParaRPr kumimoji="1" lang="en-US" altLang="ja-JP" dirty="0" smtClean="0"/>
          </a:p>
          <a:p>
            <a:pPr lvl="1"/>
            <a:r>
              <a:rPr lang="ja-JP" altLang="en-US" dirty="0" smtClean="0"/>
              <a:t>各要素の計算式は，</a:t>
            </a:r>
            <a:r>
              <a:rPr lang="en-US" altLang="ja-JP" dirty="0" smtClean="0"/>
              <a:t>GP</a:t>
            </a:r>
            <a:r>
              <a:rPr lang="ja-JP" altLang="en-US" dirty="0" smtClean="0"/>
              <a:t>で生成される</a:t>
            </a:r>
            <a:r>
              <a:rPr lang="en-US" altLang="ja-JP" dirty="0" smtClean="0"/>
              <a:t>_</a:t>
            </a:r>
            <a:r>
              <a:rPr lang="en-US" altLang="ja-JP" dirty="0" err="1" smtClean="0"/>
              <a:t>TreeN</a:t>
            </a:r>
            <a:r>
              <a:rPr lang="ja-JP" altLang="en-US" dirty="0" smtClean="0"/>
              <a:t>を含む，拡大</a:t>
            </a:r>
            <a:r>
              <a:rPr lang="en-US" altLang="ja-JP" dirty="0" err="1" smtClean="0"/>
              <a:t>FilterTree</a:t>
            </a:r>
            <a:r>
              <a:rPr lang="ja-JP" altLang="en-US" dirty="0" smtClean="0"/>
              <a:t>として指定</a:t>
            </a:r>
            <a:endParaRPr lang="en-US" altLang="ja-JP" dirty="0" smtClean="0"/>
          </a:p>
          <a:p>
            <a:endParaRPr kumimoji="1" lang="en-US" altLang="ja-JP" dirty="0" smtClean="0"/>
          </a:p>
          <a:p>
            <a:r>
              <a:rPr lang="en-US" altLang="ja-JP" dirty="0" err="1" smtClean="0"/>
              <a:t>Chromosome.score</a:t>
            </a:r>
            <a:r>
              <a:rPr lang="en-US" altLang="ja-JP" dirty="0" smtClean="0"/>
              <a:t>[M] = </a:t>
            </a:r>
            <a:r>
              <a:rPr lang="ja-JP" altLang="en-US" dirty="0" smtClean="0"/>
              <a:t>生のスコア</a:t>
            </a:r>
            <a:endParaRPr lang="en-US" altLang="ja-JP" dirty="0" smtClean="0"/>
          </a:p>
          <a:p>
            <a:r>
              <a:rPr kumimoji="1" lang="en-US" altLang="ja-JP" dirty="0" err="1" smtClean="0"/>
              <a:t>Individual.fitness</a:t>
            </a:r>
            <a:r>
              <a:rPr kumimoji="1" lang="en-US" altLang="ja-JP" dirty="0" smtClean="0"/>
              <a:t>[L] = </a:t>
            </a:r>
            <a:r>
              <a:rPr kumimoji="1" lang="ja-JP" altLang="en-US" dirty="0" smtClean="0"/>
              <a:t>変換されたスコア</a:t>
            </a:r>
            <a:endParaRPr kumimoji="1" lang="en-US" altLang="ja-JP" dirty="0" smtClean="0"/>
          </a:p>
          <a:p>
            <a:r>
              <a:rPr lang="en-US" altLang="ja-JP" dirty="0" err="1" smtClean="0"/>
              <a:t>Individual.rank</a:t>
            </a:r>
            <a:r>
              <a:rPr lang="en-US" altLang="ja-JP" dirty="0" smtClean="0"/>
              <a:t> = </a:t>
            </a:r>
            <a:r>
              <a:rPr lang="en-US" altLang="ja-JP" dirty="0" err="1" smtClean="0"/>
              <a:t>Individual.fitness</a:t>
            </a:r>
            <a:r>
              <a:rPr lang="ja-JP" altLang="en-US" dirty="0" smtClean="0"/>
              <a:t>で順位付け</a:t>
            </a:r>
            <a:endParaRPr lang="en-US" altLang="ja-JP" dirty="0" smtClean="0"/>
          </a:p>
          <a:p>
            <a:r>
              <a:rPr lang="en-US" altLang="ja-JP" dirty="0" smtClean="0"/>
              <a:t>N: </a:t>
            </a:r>
            <a:r>
              <a:rPr lang="ja-JP" altLang="en-US" dirty="0" smtClean="0"/>
              <a:t>人口 </a:t>
            </a:r>
            <a:r>
              <a:rPr lang="en-US" altLang="ja-JP" dirty="0" smtClean="0"/>
              <a:t>(population, individual</a:t>
            </a:r>
            <a:r>
              <a:rPr lang="ja-JP" altLang="en-US" dirty="0" smtClean="0"/>
              <a:t>の数</a:t>
            </a:r>
            <a:r>
              <a:rPr lang="en-US" altLang="ja-JP" dirty="0" smtClean="0"/>
              <a:t>) (n)</a:t>
            </a:r>
          </a:p>
          <a:p>
            <a:r>
              <a:rPr lang="en-US" altLang="ja-JP" dirty="0" smtClean="0"/>
              <a:t>L: Fitness</a:t>
            </a:r>
            <a:r>
              <a:rPr lang="ja-JP" altLang="en-US" dirty="0" smtClean="0"/>
              <a:t>ベクトル長 </a:t>
            </a:r>
            <a:r>
              <a:rPr lang="en-US" altLang="ja-JP" dirty="0" smtClean="0"/>
              <a:t>(l)</a:t>
            </a:r>
          </a:p>
          <a:p>
            <a:r>
              <a:rPr lang="en-US" altLang="ja-JP" dirty="0" err="1" smtClean="0"/>
              <a:t>N</a:t>
            </a:r>
            <a:r>
              <a:rPr lang="en-US" altLang="ja-JP" baseline="-25000" dirty="0" err="1" smtClean="0"/>
              <a:t>c</a:t>
            </a:r>
            <a:r>
              <a:rPr kumimoji="1" lang="en-US" altLang="ja-JP" dirty="0" smtClean="0"/>
              <a:t>: Chromosome</a:t>
            </a:r>
            <a:r>
              <a:rPr kumimoji="1" lang="ja-JP" altLang="en-US" dirty="0" smtClean="0"/>
              <a:t>の数 </a:t>
            </a:r>
            <a:r>
              <a:rPr kumimoji="1" lang="en-US" altLang="ja-JP" dirty="0" smtClean="0"/>
              <a:t>(</a:t>
            </a:r>
            <a:r>
              <a:rPr kumimoji="1" lang="en-US" altLang="ja-JP" dirty="0" err="1" smtClean="0"/>
              <a:t>nc</a:t>
            </a:r>
            <a:r>
              <a:rPr kumimoji="1" lang="en-US" altLang="ja-JP" dirty="0" smtClean="0"/>
              <a:t>)</a:t>
            </a:r>
          </a:p>
          <a:p>
            <a:r>
              <a:rPr lang="en-US" altLang="ja-JP" dirty="0" smtClean="0"/>
              <a:t>N</a:t>
            </a:r>
            <a:r>
              <a:rPr lang="en-US" altLang="ja-JP" baseline="-25000" dirty="0" smtClean="0"/>
              <a:t>T</a:t>
            </a:r>
            <a:r>
              <a:rPr lang="en-US" altLang="ja-JP" dirty="0" smtClean="0"/>
              <a:t>: </a:t>
            </a:r>
            <a:r>
              <a:rPr lang="ja-JP" altLang="en-US" dirty="0" smtClean="0"/>
              <a:t>タスク（例題の数）</a:t>
            </a:r>
            <a:r>
              <a:rPr lang="en-US" altLang="ja-JP" dirty="0" smtClean="0"/>
              <a:t>(</a:t>
            </a:r>
            <a:r>
              <a:rPr lang="en-US" altLang="ja-JP" dirty="0" err="1" smtClean="0"/>
              <a:t>nt</a:t>
            </a:r>
            <a:r>
              <a:rPr lang="en-US" altLang="ja-JP" dirty="0" smtClean="0"/>
              <a:t>)</a:t>
            </a:r>
          </a:p>
          <a:p>
            <a:endParaRPr kumimoji="1" lang="en-US" altLang="ja-JP" dirty="0" smtClean="0"/>
          </a:p>
          <a:p>
            <a:endParaRPr kumimoji="1" lang="ja-JP"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a:p>
        </p:txBody>
      </p:sp>
      <p:sp>
        <p:nvSpPr>
          <p:cNvPr id="5" name="正方形/長方形 4"/>
          <p:cNvSpPr/>
          <p:nvPr/>
        </p:nvSpPr>
        <p:spPr>
          <a:xfrm>
            <a:off x="1547664" y="1988840"/>
            <a:ext cx="1656184"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Engine</a:t>
            </a:r>
            <a:endParaRPr kumimoji="1" lang="ja-JP" altLang="en-US" sz="1200" dirty="0" smtClean="0"/>
          </a:p>
        </p:txBody>
      </p:sp>
      <p:sp>
        <p:nvSpPr>
          <p:cNvPr id="6" name="正方形/長方形 5"/>
          <p:cNvSpPr/>
          <p:nvPr/>
        </p:nvSpPr>
        <p:spPr>
          <a:xfrm>
            <a:off x="5150497" y="2980472"/>
            <a:ext cx="1512168" cy="55797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Generation</a:t>
            </a:r>
            <a:endParaRPr kumimoji="1" lang="ja-JP" altLang="en-US" sz="1200" dirty="0" smtClean="0"/>
          </a:p>
        </p:txBody>
      </p:sp>
      <p:sp>
        <p:nvSpPr>
          <p:cNvPr id="7" name="正方形/長方形 6"/>
          <p:cNvSpPr/>
          <p:nvPr/>
        </p:nvSpPr>
        <p:spPr>
          <a:xfrm>
            <a:off x="5150497" y="4254398"/>
            <a:ext cx="1512168" cy="55797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Individual</a:t>
            </a:r>
            <a:endParaRPr kumimoji="1" lang="ja-JP" altLang="en-US" sz="1200" dirty="0" smtClean="0"/>
          </a:p>
        </p:txBody>
      </p:sp>
      <p:sp>
        <p:nvSpPr>
          <p:cNvPr id="8" name="正方形/長方形 7"/>
          <p:cNvSpPr/>
          <p:nvPr/>
        </p:nvSpPr>
        <p:spPr>
          <a:xfrm>
            <a:off x="5144147" y="5600120"/>
            <a:ext cx="1512168" cy="55797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err="1" smtClean="0"/>
              <a:t>Choromosome</a:t>
            </a:r>
            <a:endParaRPr kumimoji="1" lang="ja-JP" altLang="en-US" sz="1200" dirty="0" smtClean="0"/>
          </a:p>
        </p:txBody>
      </p:sp>
      <p:sp>
        <p:nvSpPr>
          <p:cNvPr id="9" name="正方形/長方形 8"/>
          <p:cNvSpPr/>
          <p:nvPr/>
        </p:nvSpPr>
        <p:spPr>
          <a:xfrm>
            <a:off x="1619672" y="3356992"/>
            <a:ext cx="1512168" cy="55797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200" dirty="0" err="1" smtClean="0"/>
              <a:t>CrossoverOperator</a:t>
            </a:r>
            <a:endParaRPr kumimoji="1" lang="ja-JP" altLang="en-US" sz="1200" dirty="0" smtClean="0"/>
          </a:p>
        </p:txBody>
      </p:sp>
      <p:cxnSp>
        <p:nvCxnSpPr>
          <p:cNvPr id="15" name="カギ線コネクタ 14"/>
          <p:cNvCxnSpPr>
            <a:stCxn id="63" idx="2"/>
            <a:endCxn id="6" idx="0"/>
          </p:cNvCxnSpPr>
          <p:nvPr/>
        </p:nvCxnSpPr>
        <p:spPr>
          <a:xfrm rot="16200000" flipH="1">
            <a:off x="4347020" y="1420911"/>
            <a:ext cx="1513780" cy="16053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4" name="カギ線コネクタ 23"/>
          <p:cNvCxnSpPr>
            <a:stCxn id="7" idx="2"/>
            <a:endCxn id="8" idx="0"/>
          </p:cNvCxnSpPr>
          <p:nvPr/>
        </p:nvCxnSpPr>
        <p:spPr>
          <a:xfrm rot="5400000">
            <a:off x="5509531" y="5203070"/>
            <a:ext cx="787750" cy="635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カギ線コネクタ 26"/>
          <p:cNvCxnSpPr>
            <a:stCxn id="6" idx="2"/>
            <a:endCxn id="7" idx="0"/>
          </p:cNvCxnSpPr>
          <p:nvPr/>
        </p:nvCxnSpPr>
        <p:spPr>
          <a:xfrm rot="5400000">
            <a:off x="5548604" y="3896421"/>
            <a:ext cx="715954" cy="12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6056947" y="3575827"/>
            <a:ext cx="360040" cy="276999"/>
          </a:xfrm>
          <a:prstGeom prst="rect">
            <a:avLst/>
          </a:prstGeom>
          <a:noFill/>
        </p:spPr>
        <p:txBody>
          <a:bodyPr wrap="square" rtlCol="0">
            <a:spAutoFit/>
          </a:bodyPr>
          <a:lstStyle/>
          <a:p>
            <a:r>
              <a:rPr lang="en-US" altLang="ja-JP" sz="1200" dirty="0">
                <a:latin typeface="メイリオ" pitchFamily="50" charset="-128"/>
                <a:ea typeface="メイリオ" pitchFamily="50" charset="-128"/>
              </a:rPr>
              <a:t>1</a:t>
            </a:r>
            <a:endParaRPr kumimoji="1" lang="ja-JP" altLang="en-US" sz="1200" dirty="0">
              <a:latin typeface="メイリオ" pitchFamily="50" charset="-128"/>
              <a:ea typeface="メイリオ" pitchFamily="50" charset="-128"/>
            </a:endParaRPr>
          </a:p>
        </p:txBody>
      </p:sp>
      <p:sp>
        <p:nvSpPr>
          <p:cNvPr id="36" name="テキスト ボックス 35"/>
          <p:cNvSpPr txBox="1"/>
          <p:nvPr/>
        </p:nvSpPr>
        <p:spPr>
          <a:xfrm>
            <a:off x="4437360" y="1572971"/>
            <a:ext cx="280846" cy="276999"/>
          </a:xfrm>
          <a:prstGeom prst="rect">
            <a:avLst/>
          </a:prstGeom>
          <a:noFill/>
        </p:spPr>
        <p:txBody>
          <a:bodyPr wrap="none" rtlCol="0">
            <a:spAutoFit/>
          </a:bodyPr>
          <a:lstStyle/>
          <a:p>
            <a:r>
              <a:rPr lang="en-US" altLang="ja-JP" sz="1200" dirty="0">
                <a:latin typeface="メイリオ" pitchFamily="50" charset="-128"/>
                <a:ea typeface="メイリオ" pitchFamily="50" charset="-128"/>
              </a:rPr>
              <a:t>1</a:t>
            </a:r>
            <a:endParaRPr kumimoji="1" lang="ja-JP" altLang="en-US" sz="1200" dirty="0">
              <a:latin typeface="メイリオ" pitchFamily="50" charset="-128"/>
              <a:ea typeface="メイリオ" pitchFamily="50" charset="-128"/>
            </a:endParaRPr>
          </a:p>
        </p:txBody>
      </p:sp>
      <p:sp>
        <p:nvSpPr>
          <p:cNvPr id="37" name="テキスト ボックス 36"/>
          <p:cNvSpPr txBox="1"/>
          <p:nvPr/>
        </p:nvSpPr>
        <p:spPr>
          <a:xfrm>
            <a:off x="6056947" y="2707990"/>
            <a:ext cx="280846" cy="276999"/>
          </a:xfrm>
          <a:prstGeom prst="rect">
            <a:avLst/>
          </a:prstGeom>
          <a:noFill/>
        </p:spPr>
        <p:txBody>
          <a:bodyPr wrap="none" rtlCol="0">
            <a:spAutoFit/>
          </a:bodyPr>
          <a:lstStyle/>
          <a:p>
            <a:r>
              <a:rPr lang="en-US" altLang="ja-JP" sz="1200" dirty="0">
                <a:latin typeface="メイリオ" pitchFamily="50" charset="-128"/>
                <a:ea typeface="メイリオ" pitchFamily="50" charset="-128"/>
              </a:rPr>
              <a:t>1</a:t>
            </a:r>
            <a:endParaRPr kumimoji="1" lang="ja-JP" altLang="en-US" sz="1200" dirty="0">
              <a:latin typeface="メイリオ" pitchFamily="50" charset="-128"/>
              <a:ea typeface="メイリオ" pitchFamily="50" charset="-128"/>
            </a:endParaRPr>
          </a:p>
        </p:txBody>
      </p:sp>
      <p:sp>
        <p:nvSpPr>
          <p:cNvPr id="38" name="テキスト ボックス 37"/>
          <p:cNvSpPr txBox="1"/>
          <p:nvPr/>
        </p:nvSpPr>
        <p:spPr>
          <a:xfrm>
            <a:off x="6056947" y="3939026"/>
            <a:ext cx="360040" cy="276999"/>
          </a:xfrm>
          <a:prstGeom prst="rect">
            <a:avLst/>
          </a:prstGeom>
          <a:noFill/>
        </p:spPr>
        <p:txBody>
          <a:bodyPr wrap="square" rtlCol="0">
            <a:spAutoFit/>
          </a:bodyPr>
          <a:lstStyle/>
          <a:p>
            <a:r>
              <a:rPr lang="en-US" altLang="ja-JP" sz="1200" dirty="0">
                <a:latin typeface="メイリオ" pitchFamily="50" charset="-128"/>
                <a:ea typeface="メイリオ" pitchFamily="50" charset="-128"/>
              </a:rPr>
              <a:t>*</a:t>
            </a:r>
            <a:endParaRPr kumimoji="1" lang="ja-JP" altLang="en-US" sz="1200" dirty="0">
              <a:latin typeface="メイリオ" pitchFamily="50" charset="-128"/>
              <a:ea typeface="メイリオ" pitchFamily="50" charset="-128"/>
            </a:endParaRPr>
          </a:p>
        </p:txBody>
      </p:sp>
      <p:sp>
        <p:nvSpPr>
          <p:cNvPr id="39" name="テキスト ボックス 38"/>
          <p:cNvSpPr txBox="1"/>
          <p:nvPr/>
        </p:nvSpPr>
        <p:spPr>
          <a:xfrm>
            <a:off x="6056947" y="4951608"/>
            <a:ext cx="360040" cy="276999"/>
          </a:xfrm>
          <a:prstGeom prst="rect">
            <a:avLst/>
          </a:prstGeom>
          <a:noFill/>
        </p:spPr>
        <p:txBody>
          <a:bodyPr wrap="square" rtlCol="0">
            <a:spAutoFit/>
          </a:bodyPr>
          <a:lstStyle/>
          <a:p>
            <a:r>
              <a:rPr lang="en-US" altLang="ja-JP" sz="1200" dirty="0"/>
              <a:t>1</a:t>
            </a:r>
            <a:endParaRPr lang="ja-JP" altLang="en-US" sz="1200" dirty="0"/>
          </a:p>
        </p:txBody>
      </p:sp>
      <p:sp>
        <p:nvSpPr>
          <p:cNvPr id="40" name="テキスト ボックス 39"/>
          <p:cNvSpPr txBox="1"/>
          <p:nvPr/>
        </p:nvSpPr>
        <p:spPr>
          <a:xfrm>
            <a:off x="6056947" y="5314807"/>
            <a:ext cx="360040" cy="276999"/>
          </a:xfrm>
          <a:prstGeom prst="rect">
            <a:avLst/>
          </a:prstGeom>
          <a:noFill/>
        </p:spPr>
        <p:txBody>
          <a:bodyPr wrap="square" rtlCol="0">
            <a:spAutoFit/>
          </a:bodyPr>
          <a:lstStyle/>
          <a:p>
            <a:r>
              <a:rPr lang="en-US" altLang="ja-JP" sz="1200" dirty="0"/>
              <a:t>*</a:t>
            </a:r>
            <a:endParaRPr lang="ja-JP" altLang="en-US" sz="1200" dirty="0"/>
          </a:p>
        </p:txBody>
      </p:sp>
      <p:sp>
        <p:nvSpPr>
          <p:cNvPr id="41" name="正方形/長方形 40"/>
          <p:cNvSpPr/>
          <p:nvPr/>
        </p:nvSpPr>
        <p:spPr>
          <a:xfrm>
            <a:off x="3203848" y="3356992"/>
            <a:ext cx="1512168" cy="55797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200" dirty="0" err="1" smtClean="0"/>
              <a:t>MutationOperator</a:t>
            </a:r>
            <a:endParaRPr kumimoji="1" lang="ja-JP" altLang="en-US" sz="1200" dirty="0" smtClean="0"/>
          </a:p>
        </p:txBody>
      </p:sp>
      <p:sp>
        <p:nvSpPr>
          <p:cNvPr id="42" name="正方形/長方形 41"/>
          <p:cNvSpPr/>
          <p:nvPr/>
        </p:nvSpPr>
        <p:spPr>
          <a:xfrm>
            <a:off x="35496" y="3356992"/>
            <a:ext cx="1512168" cy="55797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err="1" smtClean="0"/>
              <a:t>SortingOperator</a:t>
            </a:r>
            <a:endParaRPr kumimoji="1" lang="ja-JP" altLang="en-US" sz="1200" dirty="0" smtClean="0"/>
          </a:p>
        </p:txBody>
      </p:sp>
      <p:cxnSp>
        <p:nvCxnSpPr>
          <p:cNvPr id="44" name="カギ線コネクタ 43"/>
          <p:cNvCxnSpPr>
            <a:stCxn id="5" idx="2"/>
            <a:endCxn id="42" idx="0"/>
          </p:cNvCxnSpPr>
          <p:nvPr/>
        </p:nvCxnSpPr>
        <p:spPr>
          <a:xfrm rot="5400000">
            <a:off x="1187624" y="2168860"/>
            <a:ext cx="792088" cy="15841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カギ線コネクタ 45"/>
          <p:cNvCxnSpPr>
            <a:stCxn id="5" idx="2"/>
            <a:endCxn id="9" idx="0"/>
          </p:cNvCxnSpPr>
          <p:nvPr/>
        </p:nvCxnSpPr>
        <p:spPr>
          <a:xfrm rot="5400000">
            <a:off x="1979712" y="2960948"/>
            <a:ext cx="792088" cy="12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8" name="カギ線コネクタ 47"/>
          <p:cNvCxnSpPr>
            <a:stCxn id="5" idx="2"/>
            <a:endCxn id="41" idx="0"/>
          </p:cNvCxnSpPr>
          <p:nvPr/>
        </p:nvCxnSpPr>
        <p:spPr>
          <a:xfrm rot="16200000" flipH="1">
            <a:off x="2771800" y="2168860"/>
            <a:ext cx="792088" cy="15841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678062" y="2981157"/>
            <a:ext cx="1129861" cy="646331"/>
          </a:xfrm>
          <a:prstGeom prst="rect">
            <a:avLst/>
          </a:prstGeom>
          <a:noFill/>
        </p:spPr>
        <p:txBody>
          <a:bodyPr wrap="none" rtlCol="0">
            <a:spAutoFit/>
          </a:bodyPr>
          <a:lstStyle/>
          <a:p>
            <a:r>
              <a:rPr lang="en-US" altLang="ja-JP" sz="1200" dirty="0" smtClean="0">
                <a:latin typeface="メイリオ" pitchFamily="50" charset="-128"/>
                <a:ea typeface="メイリオ" pitchFamily="50" charset="-128"/>
              </a:rPr>
              <a:t>individuals</a:t>
            </a:r>
            <a:endParaRPr kumimoji="1" lang="en-US" altLang="ja-JP" sz="1200" dirty="0" smtClean="0">
              <a:latin typeface="メイリオ" pitchFamily="50" charset="-128"/>
              <a:ea typeface="メイリオ" pitchFamily="50" charset="-128"/>
            </a:endParaRPr>
          </a:p>
          <a:p>
            <a:r>
              <a:rPr kumimoji="1" lang="en-US" altLang="ja-JP" sz="1200" dirty="0" smtClean="0">
                <a:latin typeface="メイリオ" pitchFamily="50" charset="-128"/>
                <a:ea typeface="メイリオ" pitchFamily="50" charset="-128"/>
              </a:rPr>
              <a:t>generation</a:t>
            </a:r>
          </a:p>
          <a:p>
            <a:r>
              <a:rPr kumimoji="1" lang="en-US" altLang="ja-JP" sz="1200" dirty="0" err="1" smtClean="0">
                <a:latin typeface="メイリオ" pitchFamily="50" charset="-128"/>
                <a:ea typeface="メイリオ" pitchFamily="50" charset="-128"/>
              </a:rPr>
              <a:t>randomSeed</a:t>
            </a:r>
            <a:endParaRPr kumimoji="1" lang="ja-JP" altLang="en-US" sz="1200" dirty="0">
              <a:latin typeface="メイリオ" pitchFamily="50" charset="-128"/>
              <a:ea typeface="メイリオ" pitchFamily="50" charset="-128"/>
            </a:endParaRPr>
          </a:p>
        </p:txBody>
      </p:sp>
      <p:sp>
        <p:nvSpPr>
          <p:cNvPr id="50" name="テキスト ボックス 49"/>
          <p:cNvSpPr txBox="1"/>
          <p:nvPr/>
        </p:nvSpPr>
        <p:spPr>
          <a:xfrm>
            <a:off x="6717492" y="4260748"/>
            <a:ext cx="2288447" cy="646331"/>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rPr>
              <a:t>chromosomes</a:t>
            </a:r>
          </a:p>
          <a:p>
            <a:r>
              <a:rPr lang="en-US" altLang="ja-JP" sz="1200" dirty="0" smtClean="0">
                <a:latin typeface="メイリオ" pitchFamily="50" charset="-128"/>
                <a:ea typeface="メイリオ" pitchFamily="50" charset="-128"/>
              </a:rPr>
              <a:t>fitness</a:t>
            </a:r>
          </a:p>
          <a:p>
            <a:r>
              <a:rPr kumimoji="1" lang="en-US" altLang="ja-JP" sz="1200" dirty="0" smtClean="0">
                <a:latin typeface="メイリオ" pitchFamily="50" charset="-128"/>
                <a:ea typeface="メイリオ" pitchFamily="50" charset="-128"/>
              </a:rPr>
              <a:t>rank 1=best, 2=2</a:t>
            </a:r>
            <a:r>
              <a:rPr kumimoji="1" lang="en-US" altLang="ja-JP" sz="1200" baseline="30000" dirty="0" smtClean="0">
                <a:latin typeface="メイリオ" pitchFamily="50" charset="-128"/>
                <a:ea typeface="メイリオ" pitchFamily="50" charset="-128"/>
              </a:rPr>
              <a:t>nd</a:t>
            </a:r>
            <a:r>
              <a:rPr kumimoji="1" lang="en-US" altLang="ja-JP" sz="1200" dirty="0" smtClean="0">
                <a:latin typeface="メイリオ" pitchFamily="50" charset="-128"/>
                <a:ea typeface="メイリオ" pitchFamily="50" charset="-128"/>
              </a:rPr>
              <a:t> best, …</a:t>
            </a:r>
            <a:endParaRPr kumimoji="1" lang="ja-JP" altLang="en-US" sz="1200" dirty="0">
              <a:latin typeface="メイリオ" pitchFamily="50" charset="-128"/>
              <a:ea typeface="メイリオ" pitchFamily="50" charset="-128"/>
            </a:endParaRPr>
          </a:p>
        </p:txBody>
      </p:sp>
      <p:sp>
        <p:nvSpPr>
          <p:cNvPr id="51" name="テキスト ボックス 50"/>
          <p:cNvSpPr txBox="1"/>
          <p:nvPr/>
        </p:nvSpPr>
        <p:spPr>
          <a:xfrm>
            <a:off x="6660232" y="5600120"/>
            <a:ext cx="1388522" cy="461665"/>
          </a:xfrm>
          <a:prstGeom prst="rect">
            <a:avLst/>
          </a:prstGeom>
          <a:noFill/>
        </p:spPr>
        <p:txBody>
          <a:bodyPr wrap="none" rtlCol="0">
            <a:spAutoFit/>
          </a:bodyPr>
          <a:lstStyle/>
          <a:p>
            <a:r>
              <a:rPr lang="en-US" altLang="ja-JP" sz="1200" dirty="0" smtClean="0">
                <a:latin typeface="メイリオ" pitchFamily="50" charset="-128"/>
                <a:ea typeface="メイリオ" pitchFamily="50" charset="-128"/>
              </a:rPr>
              <a:t>_g : Tree</a:t>
            </a:r>
          </a:p>
          <a:p>
            <a:r>
              <a:rPr kumimoji="1" lang="en-US" altLang="ja-JP" sz="1200" dirty="0" smtClean="0">
                <a:latin typeface="メイリオ" pitchFamily="50" charset="-128"/>
                <a:ea typeface="メイリオ" pitchFamily="50" charset="-128"/>
              </a:rPr>
              <a:t>score : double[]</a:t>
            </a:r>
          </a:p>
        </p:txBody>
      </p:sp>
      <p:sp>
        <p:nvSpPr>
          <p:cNvPr id="52" name="テキスト ボックス 51"/>
          <p:cNvSpPr txBox="1"/>
          <p:nvPr/>
        </p:nvSpPr>
        <p:spPr>
          <a:xfrm>
            <a:off x="6835311" y="6425136"/>
            <a:ext cx="2207336" cy="276999"/>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rPr>
              <a:t>Raw score : </a:t>
            </a:r>
            <a:r>
              <a:rPr kumimoji="1" lang="ja-JP" altLang="en-US" sz="1200" dirty="0" smtClean="0">
                <a:latin typeface="メイリオ" pitchFamily="50" charset="-128"/>
                <a:ea typeface="メイリオ" pitchFamily="50" charset="-128"/>
              </a:rPr>
              <a:t>タスクの数だけ</a:t>
            </a:r>
            <a:endParaRPr kumimoji="1" lang="ja-JP" altLang="en-US" sz="1200" dirty="0">
              <a:latin typeface="メイリオ" pitchFamily="50" charset="-128"/>
              <a:ea typeface="メイリオ" pitchFamily="50" charset="-128"/>
            </a:endParaRPr>
          </a:p>
        </p:txBody>
      </p:sp>
      <p:sp>
        <p:nvSpPr>
          <p:cNvPr id="53" name="テキスト ボックス 52"/>
          <p:cNvSpPr txBox="1"/>
          <p:nvPr/>
        </p:nvSpPr>
        <p:spPr>
          <a:xfrm>
            <a:off x="7111478" y="5013163"/>
            <a:ext cx="3060325" cy="276999"/>
          </a:xfrm>
          <a:prstGeom prst="rect">
            <a:avLst/>
          </a:prstGeom>
          <a:noFill/>
        </p:spPr>
        <p:txBody>
          <a:bodyPr wrap="none" rtlCol="0">
            <a:spAutoFit/>
          </a:bodyPr>
          <a:lstStyle/>
          <a:p>
            <a:r>
              <a:rPr lang="en-US" altLang="ja-JP" sz="1200" dirty="0" smtClean="0">
                <a:latin typeface="メイリオ" pitchFamily="50" charset="-128"/>
                <a:ea typeface="メイリオ" pitchFamily="50" charset="-128"/>
              </a:rPr>
              <a:t>Values calculated by fitness definitions</a:t>
            </a:r>
            <a:endParaRPr kumimoji="1" lang="ja-JP" altLang="en-US" sz="1200" dirty="0">
              <a:latin typeface="メイリオ" pitchFamily="50" charset="-128"/>
              <a:ea typeface="メイリオ" pitchFamily="50" charset="-128"/>
            </a:endParaRPr>
          </a:p>
        </p:txBody>
      </p:sp>
      <p:cxnSp>
        <p:nvCxnSpPr>
          <p:cNvPr id="55" name="直線矢印コネクタ 54"/>
          <p:cNvCxnSpPr/>
          <p:nvPr/>
        </p:nvCxnSpPr>
        <p:spPr>
          <a:xfrm flipH="1" flipV="1">
            <a:off x="7422172" y="4630080"/>
            <a:ext cx="333577" cy="3215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H="1" flipV="1">
            <a:off x="7156161" y="6103608"/>
            <a:ext cx="333577" cy="3215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3484669" y="908720"/>
            <a:ext cx="1633141" cy="55797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main</a:t>
            </a:r>
            <a:endParaRPr kumimoji="1" lang="ja-JP" altLang="en-US" sz="1200" dirty="0" smtClean="0"/>
          </a:p>
        </p:txBody>
      </p:sp>
      <p:cxnSp>
        <p:nvCxnSpPr>
          <p:cNvPr id="68" name="カギ線コネクタ 67"/>
          <p:cNvCxnSpPr>
            <a:stCxn id="63" idx="2"/>
            <a:endCxn id="5" idx="0"/>
          </p:cNvCxnSpPr>
          <p:nvPr/>
        </p:nvCxnSpPr>
        <p:spPr>
          <a:xfrm rot="5400000">
            <a:off x="3077424" y="765024"/>
            <a:ext cx="522148" cy="19254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0393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Configurations</a:t>
            </a:r>
            <a:endParaRPr kumimoji="1" lang="ja-JP" altLang="en-US" dirty="0"/>
          </a:p>
        </p:txBody>
      </p:sp>
      <p:sp>
        <p:nvSpPr>
          <p:cNvPr id="3" name="テキスト ボックス 2"/>
          <p:cNvSpPr txBox="1"/>
          <p:nvPr/>
        </p:nvSpPr>
        <p:spPr>
          <a:xfrm>
            <a:off x="611560" y="1196752"/>
            <a:ext cx="3336747" cy="5693866"/>
          </a:xfrm>
          <a:prstGeom prst="rect">
            <a:avLst/>
          </a:prstGeom>
          <a:noFill/>
        </p:spPr>
        <p:txBody>
          <a:bodyPr wrap="none" rtlCol="0">
            <a:spAutoFit/>
          </a:bodyPr>
          <a:lstStyle/>
          <a:p>
            <a:r>
              <a:rPr lang="en-US" altLang="ja-JP" sz="1400" dirty="0"/>
              <a:t> // Filter Tree Parameters</a:t>
            </a:r>
          </a:p>
          <a:p>
            <a:r>
              <a:rPr lang="en-US" altLang="ja-JP" sz="1400" dirty="0"/>
              <a:t>    Integer            </a:t>
            </a:r>
            <a:r>
              <a:rPr lang="en-US" altLang="ja-JP" sz="1400" dirty="0" err="1"/>
              <a:t>imageWidth</a:t>
            </a:r>
            <a:r>
              <a:rPr lang="en-US" altLang="ja-JP" sz="1400" dirty="0"/>
              <a:t>;</a:t>
            </a:r>
          </a:p>
          <a:p>
            <a:r>
              <a:rPr lang="en-US" altLang="ja-JP" sz="1400" dirty="0"/>
              <a:t>    Integer            </a:t>
            </a:r>
            <a:r>
              <a:rPr lang="en-US" altLang="ja-JP" sz="1400" dirty="0" err="1"/>
              <a:t>imageHeight</a:t>
            </a:r>
            <a:r>
              <a:rPr lang="en-US" altLang="ja-JP" sz="1400" dirty="0"/>
              <a:t>;</a:t>
            </a:r>
          </a:p>
          <a:p>
            <a:r>
              <a:rPr lang="en-US" altLang="ja-JP" sz="1400" dirty="0"/>
              <a:t>    </a:t>
            </a:r>
            <a:r>
              <a:rPr lang="en-US" altLang="ja-JP" sz="1400" dirty="0" err="1"/>
              <a:t>BuildingBlockList</a:t>
            </a:r>
            <a:r>
              <a:rPr lang="en-US" altLang="ja-JP" sz="1400" dirty="0"/>
              <a:t>  units;</a:t>
            </a:r>
          </a:p>
          <a:p>
            <a:r>
              <a:rPr lang="en-US" altLang="ja-JP" sz="1400" dirty="0"/>
              <a:t>    </a:t>
            </a:r>
            <a:r>
              <a:rPr lang="en-US" altLang="ja-JP" sz="1400" dirty="0" err="1"/>
              <a:t>StringMap</a:t>
            </a:r>
            <a:r>
              <a:rPr lang="en-US" altLang="ja-JP" sz="1400" dirty="0"/>
              <a:t>          aliases;</a:t>
            </a:r>
          </a:p>
          <a:p>
            <a:r>
              <a:rPr lang="en-US" altLang="ja-JP" sz="1400" dirty="0"/>
              <a:t>String             </a:t>
            </a:r>
            <a:r>
              <a:rPr lang="en-US" altLang="ja-JP" sz="1400" dirty="0" err="1"/>
              <a:t>scoringMethod</a:t>
            </a:r>
            <a:r>
              <a:rPr lang="en-US" altLang="ja-JP" sz="1400" dirty="0"/>
              <a:t>;</a:t>
            </a:r>
          </a:p>
          <a:p>
            <a:r>
              <a:rPr lang="en-US" altLang="ja-JP" sz="1400" dirty="0"/>
              <a:t>    String             </a:t>
            </a:r>
            <a:r>
              <a:rPr lang="en-US" altLang="ja-JP" sz="1400" dirty="0" err="1"/>
              <a:t>evaluationFunction</a:t>
            </a:r>
            <a:r>
              <a:rPr lang="en-US" altLang="ja-JP" sz="1400" dirty="0"/>
              <a:t>;</a:t>
            </a:r>
          </a:p>
          <a:p>
            <a:r>
              <a:rPr lang="en-US" altLang="ja-JP" sz="1400" dirty="0"/>
              <a:t>    </a:t>
            </a:r>
            <a:r>
              <a:rPr lang="en-US" altLang="ja-JP" sz="1400" dirty="0" err="1"/>
              <a:t>TaskList</a:t>
            </a:r>
            <a:r>
              <a:rPr lang="en-US" altLang="ja-JP" sz="1400" dirty="0"/>
              <a:t>           tasks;</a:t>
            </a:r>
          </a:p>
          <a:p>
            <a:r>
              <a:rPr lang="en-US" altLang="ja-JP" sz="1400" dirty="0"/>
              <a:t>    </a:t>
            </a:r>
            <a:r>
              <a:rPr lang="en-US" altLang="ja-JP" sz="1400" dirty="0" err="1"/>
              <a:t>TaskList</a:t>
            </a:r>
            <a:r>
              <a:rPr lang="en-US" altLang="ja-JP" sz="1400" dirty="0"/>
              <a:t>           tests;</a:t>
            </a:r>
          </a:p>
          <a:p>
            <a:r>
              <a:rPr lang="en-US" altLang="ja-JP" sz="1400" dirty="0"/>
              <a:t>    Integer            </a:t>
            </a:r>
            <a:r>
              <a:rPr lang="en-US" altLang="ja-JP" sz="1400" dirty="0" err="1"/>
              <a:t>maxInitialDepth</a:t>
            </a:r>
            <a:r>
              <a:rPr lang="en-US" altLang="ja-JP" sz="1400" dirty="0"/>
              <a:t>;</a:t>
            </a:r>
          </a:p>
          <a:p>
            <a:endParaRPr lang="ja-JP" altLang="en-US" sz="1400" dirty="0"/>
          </a:p>
          <a:p>
            <a:r>
              <a:rPr lang="en-US" altLang="ja-JP" sz="1400" dirty="0"/>
              <a:t>    // GA Parameters</a:t>
            </a:r>
          </a:p>
          <a:p>
            <a:r>
              <a:rPr lang="en-US" altLang="ja-JP" sz="1400" dirty="0"/>
              <a:t>String             engine;</a:t>
            </a:r>
          </a:p>
          <a:p>
            <a:r>
              <a:rPr lang="en-US" altLang="ja-JP" sz="1400" dirty="0" err="1"/>
              <a:t>StringTuple</a:t>
            </a:r>
            <a:r>
              <a:rPr lang="en-US" altLang="ja-JP" sz="1400" dirty="0"/>
              <a:t>        fitness;</a:t>
            </a:r>
          </a:p>
          <a:p>
            <a:r>
              <a:rPr lang="en-US" altLang="ja-JP" sz="1400" dirty="0"/>
              <a:t>    Integer            </a:t>
            </a:r>
            <a:r>
              <a:rPr lang="en-US" altLang="ja-JP" sz="1400" dirty="0" err="1"/>
              <a:t>maxGeneration</a:t>
            </a:r>
            <a:r>
              <a:rPr lang="en-US" altLang="ja-JP" sz="1400" dirty="0"/>
              <a:t>;</a:t>
            </a:r>
          </a:p>
          <a:p>
            <a:r>
              <a:rPr lang="en-US" altLang="ja-JP" sz="1400" dirty="0"/>
              <a:t>    Integer            </a:t>
            </a:r>
            <a:r>
              <a:rPr lang="en-US" altLang="ja-JP" sz="1400" dirty="0" err="1"/>
              <a:t>populationSize</a:t>
            </a:r>
            <a:r>
              <a:rPr lang="en-US" altLang="ja-JP" sz="1400" dirty="0"/>
              <a:t>;</a:t>
            </a:r>
          </a:p>
          <a:p>
            <a:r>
              <a:rPr lang="en-US" altLang="ja-JP" sz="1400" dirty="0"/>
              <a:t>    String             </a:t>
            </a:r>
            <a:r>
              <a:rPr lang="en-US" altLang="ja-JP" sz="1400" dirty="0" err="1"/>
              <a:t>selectionMethod</a:t>
            </a:r>
            <a:r>
              <a:rPr lang="en-US" altLang="ja-JP" sz="1400" dirty="0"/>
              <a:t>;</a:t>
            </a:r>
          </a:p>
          <a:p>
            <a:r>
              <a:rPr lang="en-US" altLang="ja-JP" sz="1400" dirty="0"/>
              <a:t>    Boolean            </a:t>
            </a:r>
            <a:r>
              <a:rPr lang="en-US" altLang="ja-JP" sz="1400" dirty="0" err="1"/>
              <a:t>preserveElite</a:t>
            </a:r>
            <a:r>
              <a:rPr lang="en-US" altLang="ja-JP" sz="1400" dirty="0"/>
              <a:t>;</a:t>
            </a:r>
          </a:p>
          <a:p>
            <a:r>
              <a:rPr lang="en-US" altLang="ja-JP" sz="1400" dirty="0"/>
              <a:t>    Double             </a:t>
            </a:r>
            <a:r>
              <a:rPr lang="en-US" altLang="ja-JP" sz="1400" dirty="0" err="1"/>
              <a:t>crossoverRate</a:t>
            </a:r>
            <a:r>
              <a:rPr lang="en-US" altLang="ja-JP" sz="1400" dirty="0"/>
              <a:t>;</a:t>
            </a:r>
          </a:p>
          <a:p>
            <a:r>
              <a:rPr lang="en-US" altLang="ja-JP" sz="1400" dirty="0"/>
              <a:t>    String             </a:t>
            </a:r>
            <a:r>
              <a:rPr lang="en-US" altLang="ja-JP" sz="1400" dirty="0" err="1"/>
              <a:t>crossoverMethod</a:t>
            </a:r>
            <a:r>
              <a:rPr lang="en-US" altLang="ja-JP" sz="1400" dirty="0"/>
              <a:t>;</a:t>
            </a:r>
          </a:p>
          <a:p>
            <a:r>
              <a:rPr lang="en-US" altLang="ja-JP" sz="1400" dirty="0"/>
              <a:t>    Double             </a:t>
            </a:r>
            <a:r>
              <a:rPr lang="en-US" altLang="ja-JP" sz="1400" dirty="0" err="1"/>
              <a:t>mutationRate</a:t>
            </a:r>
            <a:r>
              <a:rPr lang="en-US" altLang="ja-JP" sz="1400" dirty="0"/>
              <a:t>;</a:t>
            </a:r>
          </a:p>
          <a:p>
            <a:r>
              <a:rPr lang="en-US" altLang="ja-JP" sz="1400" dirty="0"/>
              <a:t>    String             </a:t>
            </a:r>
            <a:r>
              <a:rPr lang="en-US" altLang="ja-JP" sz="1400" dirty="0" err="1"/>
              <a:t>mutationMethod</a:t>
            </a:r>
            <a:r>
              <a:rPr lang="en-US" altLang="ja-JP" sz="1400" dirty="0"/>
              <a:t>;</a:t>
            </a:r>
          </a:p>
          <a:p>
            <a:r>
              <a:rPr lang="en-US" altLang="ja-JP" sz="1400" dirty="0"/>
              <a:t>    Long               </a:t>
            </a:r>
            <a:r>
              <a:rPr lang="en-US" altLang="ja-JP" sz="1400" dirty="0" err="1"/>
              <a:t>randomSeed</a:t>
            </a:r>
            <a:r>
              <a:rPr lang="en-US" altLang="ja-JP" sz="1400" dirty="0"/>
              <a:t>;</a:t>
            </a:r>
          </a:p>
          <a:p>
            <a:r>
              <a:rPr lang="en-US" altLang="ja-JP" sz="1400" dirty="0"/>
              <a:t>    String             </a:t>
            </a:r>
            <a:r>
              <a:rPr lang="en-US" altLang="ja-JP" sz="1400" dirty="0" err="1"/>
              <a:t>randomAlgorithm</a:t>
            </a:r>
            <a:r>
              <a:rPr lang="en-US" altLang="ja-JP" sz="1400" dirty="0"/>
              <a:t>;</a:t>
            </a:r>
          </a:p>
          <a:p>
            <a:r>
              <a:rPr lang="en-US" altLang="ja-JP" sz="1400" dirty="0"/>
              <a:t>Integer            </a:t>
            </a:r>
            <a:r>
              <a:rPr lang="en-US" altLang="ja-JP" sz="1400" dirty="0" err="1"/>
              <a:t>numChromosomes</a:t>
            </a:r>
            <a:r>
              <a:rPr lang="en-US" altLang="ja-JP" sz="1400" dirty="0"/>
              <a:t>;</a:t>
            </a:r>
          </a:p>
          <a:p>
            <a:r>
              <a:rPr lang="en-US" altLang="ja-JP" sz="1400" dirty="0"/>
              <a:t>    Double             </a:t>
            </a:r>
            <a:r>
              <a:rPr lang="en-US" altLang="ja-JP" sz="1400" dirty="0" err="1"/>
              <a:t>filterCountPenaltyWeight</a:t>
            </a:r>
            <a:r>
              <a:rPr lang="en-US" altLang="ja-JP" sz="1400" dirty="0" smtClean="0"/>
              <a:t>;</a:t>
            </a:r>
            <a:r>
              <a:rPr lang="ja-JP" altLang="en-US" sz="1400" dirty="0" smtClean="0"/>
              <a:t> </a:t>
            </a:r>
            <a:endParaRPr lang="ja-JP" altLang="en-US" sz="1400" dirty="0"/>
          </a:p>
        </p:txBody>
      </p:sp>
      <p:sp>
        <p:nvSpPr>
          <p:cNvPr id="4" name="テキスト ボックス 3"/>
          <p:cNvSpPr txBox="1"/>
          <p:nvPr/>
        </p:nvSpPr>
        <p:spPr>
          <a:xfrm>
            <a:off x="5004048" y="1196752"/>
            <a:ext cx="2985817" cy="4185761"/>
          </a:xfrm>
          <a:prstGeom prst="rect">
            <a:avLst/>
          </a:prstGeom>
          <a:noFill/>
        </p:spPr>
        <p:txBody>
          <a:bodyPr wrap="none" rtlCol="0">
            <a:spAutoFit/>
          </a:bodyPr>
          <a:lstStyle/>
          <a:p>
            <a:r>
              <a:rPr lang="en-US" altLang="ja-JP" sz="1400" dirty="0" smtClean="0"/>
              <a:t>// </a:t>
            </a:r>
            <a:r>
              <a:rPr lang="en-US" altLang="ja-JP" sz="1400" dirty="0"/>
              <a:t>Cache Control Parameters</a:t>
            </a:r>
          </a:p>
          <a:p>
            <a:r>
              <a:rPr lang="en-US" altLang="ja-JP" sz="1400" dirty="0"/>
              <a:t>Boolean            </a:t>
            </a:r>
            <a:r>
              <a:rPr lang="en-US" altLang="ja-JP" sz="1400" dirty="0" err="1"/>
              <a:t>leafCache</a:t>
            </a:r>
            <a:r>
              <a:rPr lang="en-US" altLang="ja-JP" sz="1400" dirty="0"/>
              <a:t>;</a:t>
            </a:r>
          </a:p>
          <a:p>
            <a:r>
              <a:rPr lang="en-US" altLang="ja-JP" sz="1400" dirty="0"/>
              <a:t>Boolean            </a:t>
            </a:r>
            <a:r>
              <a:rPr lang="en-US" altLang="ja-JP" sz="1400" dirty="0" err="1"/>
              <a:t>subtreeReduction</a:t>
            </a:r>
            <a:r>
              <a:rPr lang="en-US" altLang="ja-JP" sz="1400" dirty="0"/>
              <a:t>;</a:t>
            </a:r>
          </a:p>
          <a:p>
            <a:r>
              <a:rPr lang="en-US" altLang="ja-JP" sz="1400" dirty="0"/>
              <a:t>String             </a:t>
            </a:r>
            <a:r>
              <a:rPr lang="en-US" altLang="ja-JP" sz="1400" dirty="0" err="1"/>
              <a:t>subtreeReductionType</a:t>
            </a:r>
            <a:r>
              <a:rPr lang="en-US" altLang="ja-JP" sz="1400" dirty="0"/>
              <a:t>;</a:t>
            </a:r>
          </a:p>
          <a:p>
            <a:r>
              <a:rPr lang="en-US" altLang="ja-JP" sz="1400" dirty="0"/>
              <a:t>Integer            </a:t>
            </a:r>
            <a:r>
              <a:rPr lang="en-US" altLang="ja-JP" sz="1400" dirty="0" err="1"/>
              <a:t>subtreeReductionDepth</a:t>
            </a:r>
            <a:r>
              <a:rPr lang="en-US" altLang="ja-JP" sz="1400" dirty="0"/>
              <a:t>;</a:t>
            </a:r>
          </a:p>
          <a:p>
            <a:r>
              <a:rPr lang="en-US" altLang="ja-JP" sz="1400" dirty="0"/>
              <a:t>Boolean            </a:t>
            </a:r>
            <a:r>
              <a:rPr lang="en-US" altLang="ja-JP" sz="1400" dirty="0" err="1"/>
              <a:t>subtreeCache</a:t>
            </a:r>
            <a:r>
              <a:rPr lang="en-US" altLang="ja-JP" sz="1400" dirty="0"/>
              <a:t>;</a:t>
            </a:r>
          </a:p>
          <a:p>
            <a:r>
              <a:rPr lang="en-US" altLang="ja-JP" sz="1400" dirty="0"/>
              <a:t>Integer            </a:t>
            </a:r>
            <a:r>
              <a:rPr lang="en-US" altLang="ja-JP" sz="1400" dirty="0" err="1"/>
              <a:t>subtreeCacheDepth</a:t>
            </a:r>
            <a:r>
              <a:rPr lang="en-US" altLang="ja-JP" sz="1400" dirty="0"/>
              <a:t>;</a:t>
            </a:r>
          </a:p>
          <a:p>
            <a:r>
              <a:rPr lang="en-US" altLang="ja-JP" sz="1400" dirty="0"/>
              <a:t>Integer            </a:t>
            </a:r>
            <a:r>
              <a:rPr lang="en-US" altLang="ja-JP" sz="1400" dirty="0" err="1"/>
              <a:t>subtreeCacheLife</a:t>
            </a:r>
            <a:r>
              <a:rPr lang="en-US" altLang="ja-JP" sz="1400" dirty="0"/>
              <a:t>;</a:t>
            </a:r>
          </a:p>
          <a:p>
            <a:r>
              <a:rPr lang="ja-JP" altLang="en-US" sz="1400" dirty="0"/>
              <a:t>       </a:t>
            </a:r>
          </a:p>
          <a:p>
            <a:r>
              <a:rPr lang="en-US" altLang="ja-JP" sz="1400" dirty="0"/>
              <a:t>    // Execution Control Parameters</a:t>
            </a:r>
          </a:p>
          <a:p>
            <a:r>
              <a:rPr lang="en-US" altLang="ja-JP" sz="1400" dirty="0"/>
              <a:t>    Integer            </a:t>
            </a:r>
            <a:r>
              <a:rPr lang="en-US" altLang="ja-JP" sz="1400" dirty="0" err="1"/>
              <a:t>reportInterval</a:t>
            </a:r>
            <a:r>
              <a:rPr lang="en-US" altLang="ja-JP" sz="1400" dirty="0"/>
              <a:t>;</a:t>
            </a:r>
          </a:p>
          <a:p>
            <a:r>
              <a:rPr lang="en-US" altLang="ja-JP" sz="1400" dirty="0"/>
              <a:t>    Boolean            trace;</a:t>
            </a:r>
          </a:p>
          <a:p>
            <a:r>
              <a:rPr lang="en-US" altLang="ja-JP" sz="1400" dirty="0"/>
              <a:t>Integer            </a:t>
            </a:r>
            <a:r>
              <a:rPr lang="en-US" altLang="ja-JP" sz="1400" dirty="0" err="1"/>
              <a:t>numThreads</a:t>
            </a:r>
            <a:r>
              <a:rPr lang="en-US" altLang="ja-JP" sz="1400" dirty="0"/>
              <a:t>;</a:t>
            </a:r>
          </a:p>
          <a:p>
            <a:r>
              <a:rPr lang="en-US" altLang="ja-JP" sz="1400" dirty="0"/>
              <a:t>    Integer            </a:t>
            </a:r>
            <a:r>
              <a:rPr lang="en-US" altLang="ja-JP" sz="1400" dirty="0" err="1"/>
              <a:t>numMaxCPUs</a:t>
            </a:r>
            <a:r>
              <a:rPr lang="en-US" altLang="ja-JP" sz="1400" dirty="0"/>
              <a:t>;</a:t>
            </a:r>
          </a:p>
          <a:p>
            <a:r>
              <a:rPr lang="en-US" altLang="ja-JP" sz="1400" dirty="0"/>
              <a:t>    Boolean            </a:t>
            </a:r>
            <a:r>
              <a:rPr lang="en-US" altLang="ja-JP" sz="1400" dirty="0" err="1"/>
              <a:t>simpleComparator</a:t>
            </a:r>
            <a:r>
              <a:rPr lang="en-US" altLang="ja-JP" sz="1400" dirty="0"/>
              <a:t>;</a:t>
            </a:r>
          </a:p>
          <a:p>
            <a:r>
              <a:rPr lang="ja-JP" altLang="en-US" sz="1400" dirty="0"/>
              <a:t>       </a:t>
            </a:r>
          </a:p>
          <a:p>
            <a:r>
              <a:rPr lang="en-US" altLang="ja-JP" sz="1400" dirty="0"/>
              <a:t>    // Working Parameters</a:t>
            </a:r>
          </a:p>
          <a:p>
            <a:r>
              <a:rPr lang="en-US" altLang="ja-JP" sz="1400" dirty="0"/>
              <a:t>    String             </a:t>
            </a:r>
            <a:r>
              <a:rPr lang="en-US" altLang="ja-JP" sz="1400" dirty="0" err="1"/>
              <a:t>dir</a:t>
            </a:r>
            <a:r>
              <a:rPr lang="en-US" altLang="ja-JP" sz="1400" dirty="0"/>
              <a:t>;</a:t>
            </a:r>
          </a:p>
          <a:p>
            <a:r>
              <a:rPr lang="en-US" altLang="ja-JP" sz="1400" dirty="0"/>
              <a:t>    String             title;</a:t>
            </a:r>
            <a:endParaRPr kumimoji="1" lang="ja-JP" altLang="en-US" sz="1400" dirty="0">
              <a:latin typeface="メイリオ" pitchFamily="50" charset="-128"/>
              <a:ea typeface="メイリオ" pitchFamily="50" charset="-128"/>
            </a:endParaRPr>
          </a:p>
        </p:txBody>
      </p:sp>
    </p:spTree>
    <p:extLst>
      <p:ext uri="{BB962C8B-B14F-4D97-AF65-F5344CB8AC3E}">
        <p14:creationId xmlns:p14="http://schemas.microsoft.com/office/powerpoint/2010/main" xmlns="" val="114818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デバッグ</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1440" y="0"/>
            <a:ext cx="2716513" cy="461665"/>
          </a:xfrm>
          <a:prstGeom prst="rect">
            <a:avLst/>
          </a:prstGeom>
        </p:spPr>
        <p:txBody>
          <a:bodyPr wrap="none">
            <a:spAutoFit/>
          </a:bodyPr>
          <a:lstStyle/>
          <a:p>
            <a:r>
              <a:rPr lang="en-US" altLang="ja-JP" sz="2400" b="1" u="sng" dirty="0" smtClean="0"/>
              <a:t>Garnet Architecture</a:t>
            </a:r>
            <a:endParaRPr lang="ja-JP" altLang="en-US" sz="2400" b="1" u="sng" dirty="0"/>
          </a:p>
        </p:txBody>
      </p:sp>
      <p:sp>
        <p:nvSpPr>
          <p:cNvPr id="5" name="正方形/長方形 4"/>
          <p:cNvSpPr/>
          <p:nvPr/>
        </p:nvSpPr>
        <p:spPr>
          <a:xfrm>
            <a:off x="178024" y="3328088"/>
            <a:ext cx="1906997" cy="38102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Genetic Programming</a:t>
            </a:r>
            <a:endParaRPr kumimoji="1" lang="ja-JP" altLang="en-US" sz="1400" dirty="0"/>
          </a:p>
        </p:txBody>
      </p:sp>
      <p:sp>
        <p:nvSpPr>
          <p:cNvPr id="9" name="正方形/長方形 8"/>
          <p:cNvSpPr/>
          <p:nvPr/>
        </p:nvSpPr>
        <p:spPr>
          <a:xfrm>
            <a:off x="1906077" y="1063879"/>
            <a:ext cx="3386462" cy="7060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Garnet Dashboard</a:t>
            </a:r>
          </a:p>
          <a:p>
            <a:pPr algn="ctr"/>
            <a:r>
              <a:rPr lang="en-US" altLang="ja-JP" sz="1400" dirty="0" smtClean="0"/>
              <a:t>(GarnetDashboard.exe)</a:t>
            </a:r>
            <a:endParaRPr kumimoji="1" lang="ja-JP" altLang="en-US" sz="1400" dirty="0"/>
          </a:p>
        </p:txBody>
      </p:sp>
      <p:sp>
        <p:nvSpPr>
          <p:cNvPr id="11" name="テキスト ボックス 10"/>
          <p:cNvSpPr txBox="1"/>
          <p:nvPr/>
        </p:nvSpPr>
        <p:spPr>
          <a:xfrm>
            <a:off x="712488" y="578927"/>
            <a:ext cx="575094" cy="307777"/>
          </a:xfrm>
          <a:prstGeom prst="rect">
            <a:avLst/>
          </a:prstGeom>
          <a:noFill/>
        </p:spPr>
        <p:txBody>
          <a:bodyPr wrap="none" rtlCol="0">
            <a:spAutoFit/>
          </a:bodyPr>
          <a:lstStyle/>
          <a:p>
            <a:r>
              <a:rPr kumimoji="1" lang="en-US" altLang="ja-JP" sz="1400" dirty="0" smtClean="0"/>
              <a:t>Layer</a:t>
            </a:r>
            <a:endParaRPr kumimoji="1" lang="ja-JP" altLang="en-US" sz="1400" dirty="0"/>
          </a:p>
        </p:txBody>
      </p:sp>
      <p:sp>
        <p:nvSpPr>
          <p:cNvPr id="12" name="テキスト ボックス 11"/>
          <p:cNvSpPr txBox="1"/>
          <p:nvPr/>
        </p:nvSpPr>
        <p:spPr>
          <a:xfrm>
            <a:off x="2939611" y="461665"/>
            <a:ext cx="1358962" cy="307777"/>
          </a:xfrm>
          <a:prstGeom prst="rect">
            <a:avLst/>
          </a:prstGeom>
          <a:noFill/>
        </p:spPr>
        <p:txBody>
          <a:bodyPr wrap="none" rtlCol="0">
            <a:spAutoFit/>
          </a:bodyPr>
          <a:lstStyle/>
          <a:p>
            <a:r>
              <a:rPr kumimoji="1" lang="en-US" altLang="ja-JP" sz="1400" dirty="0" smtClean="0"/>
              <a:t>Implementation</a:t>
            </a:r>
            <a:endParaRPr kumimoji="1" lang="ja-JP" altLang="en-US" sz="1400" dirty="0"/>
          </a:p>
        </p:txBody>
      </p:sp>
      <p:sp>
        <p:nvSpPr>
          <p:cNvPr id="13" name="正方形/長方形 12"/>
          <p:cNvSpPr/>
          <p:nvPr/>
        </p:nvSpPr>
        <p:spPr>
          <a:xfrm>
            <a:off x="200426" y="1218154"/>
            <a:ext cx="1906997" cy="39746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Graphical User Interface</a:t>
            </a:r>
            <a:endParaRPr kumimoji="1" lang="ja-JP" altLang="en-US" sz="1400" dirty="0"/>
          </a:p>
        </p:txBody>
      </p:sp>
      <p:sp>
        <p:nvSpPr>
          <p:cNvPr id="15" name="正方形/長方形 14"/>
          <p:cNvSpPr/>
          <p:nvPr/>
        </p:nvSpPr>
        <p:spPr>
          <a:xfrm>
            <a:off x="1883093" y="3147477"/>
            <a:ext cx="4148409" cy="8186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Garnet Engine</a:t>
            </a:r>
            <a:endParaRPr kumimoji="1" lang="ja-JP" altLang="en-US" sz="1400" dirty="0"/>
          </a:p>
        </p:txBody>
      </p:sp>
      <p:sp>
        <p:nvSpPr>
          <p:cNvPr id="16" name="正方形/長方形 15"/>
          <p:cNvSpPr/>
          <p:nvPr/>
        </p:nvSpPr>
        <p:spPr>
          <a:xfrm>
            <a:off x="-1628" y="4430832"/>
            <a:ext cx="1907704" cy="38102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Strategy</a:t>
            </a:r>
            <a:endParaRPr kumimoji="1" lang="ja-JP" altLang="en-US" sz="1400" dirty="0"/>
          </a:p>
        </p:txBody>
      </p:sp>
      <p:sp>
        <p:nvSpPr>
          <p:cNvPr id="19" name="正方形/長方形 18"/>
          <p:cNvSpPr/>
          <p:nvPr/>
        </p:nvSpPr>
        <p:spPr>
          <a:xfrm>
            <a:off x="46537" y="2252793"/>
            <a:ext cx="1906997" cy="39746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Command Line User Interface</a:t>
            </a:r>
            <a:endParaRPr kumimoji="1" lang="ja-JP" altLang="en-US" sz="1400" dirty="0"/>
          </a:p>
        </p:txBody>
      </p:sp>
      <p:sp>
        <p:nvSpPr>
          <p:cNvPr id="21" name="正方形/長方形 20"/>
          <p:cNvSpPr/>
          <p:nvPr/>
        </p:nvSpPr>
        <p:spPr>
          <a:xfrm>
            <a:off x="1894859" y="2116346"/>
            <a:ext cx="3313298" cy="670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Garnet</a:t>
            </a:r>
          </a:p>
          <a:p>
            <a:pPr algn="ctr"/>
            <a:r>
              <a:rPr lang="en-US" altLang="ja-JP" sz="1400" dirty="0" smtClean="0"/>
              <a:t>(Garnet.exe)</a:t>
            </a:r>
            <a:endParaRPr kumimoji="1" lang="ja-JP" altLang="en-US" sz="1400" dirty="0"/>
          </a:p>
        </p:txBody>
      </p:sp>
      <p:sp>
        <p:nvSpPr>
          <p:cNvPr id="31" name="正方形/長方形 30"/>
          <p:cNvSpPr/>
          <p:nvPr/>
        </p:nvSpPr>
        <p:spPr>
          <a:xfrm>
            <a:off x="2841471" y="4339951"/>
            <a:ext cx="5762977" cy="5627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Strategy Chain</a:t>
            </a:r>
            <a:endParaRPr kumimoji="1" lang="ja-JP" altLang="en-US" sz="1400" dirty="0"/>
          </a:p>
        </p:txBody>
      </p:sp>
      <p:sp>
        <p:nvSpPr>
          <p:cNvPr id="32" name="正方形/長方形 31"/>
          <p:cNvSpPr/>
          <p:nvPr/>
        </p:nvSpPr>
        <p:spPr>
          <a:xfrm>
            <a:off x="4844753" y="4652732"/>
            <a:ext cx="2194845"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Evaluator</a:t>
            </a:r>
            <a:endParaRPr kumimoji="1" lang="ja-JP" altLang="en-US" sz="1400" dirty="0"/>
          </a:p>
        </p:txBody>
      </p:sp>
      <p:sp>
        <p:nvSpPr>
          <p:cNvPr id="33" name="正方形/長方形 32"/>
          <p:cNvSpPr/>
          <p:nvPr/>
        </p:nvSpPr>
        <p:spPr>
          <a:xfrm>
            <a:off x="4858275" y="6093296"/>
            <a:ext cx="1387453" cy="396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Picture Perfect Engine</a:t>
            </a:r>
            <a:endParaRPr kumimoji="1" lang="ja-JP" altLang="en-US" sz="1400" dirty="0"/>
          </a:p>
        </p:txBody>
      </p:sp>
      <p:sp>
        <p:nvSpPr>
          <p:cNvPr id="39" name="正方形/長方形 38"/>
          <p:cNvSpPr/>
          <p:nvPr/>
        </p:nvSpPr>
        <p:spPr>
          <a:xfrm>
            <a:off x="-1628" y="5384065"/>
            <a:ext cx="1907704" cy="38102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Image Processing</a:t>
            </a:r>
            <a:endParaRPr kumimoji="1" lang="ja-JP" altLang="en-US" sz="1400" dirty="0"/>
          </a:p>
        </p:txBody>
      </p:sp>
      <p:sp>
        <p:nvSpPr>
          <p:cNvPr id="40" name="テキスト ボックス 39"/>
          <p:cNvSpPr txBox="1"/>
          <p:nvPr/>
        </p:nvSpPr>
        <p:spPr>
          <a:xfrm>
            <a:off x="2350069" y="1813938"/>
            <a:ext cx="936475" cy="307777"/>
          </a:xfrm>
          <a:prstGeom prst="rect">
            <a:avLst/>
          </a:prstGeom>
          <a:noFill/>
        </p:spPr>
        <p:txBody>
          <a:bodyPr wrap="none" rtlCol="0">
            <a:spAutoFit/>
          </a:bodyPr>
          <a:lstStyle/>
          <a:p>
            <a:r>
              <a:rPr kumimoji="1" lang="en-US" altLang="ja-JP" sz="1400" dirty="0" smtClean="0"/>
              <a:t>Command</a:t>
            </a:r>
            <a:endParaRPr kumimoji="1" lang="ja-JP" altLang="en-US" sz="1400" dirty="0"/>
          </a:p>
        </p:txBody>
      </p:sp>
      <p:cxnSp>
        <p:nvCxnSpPr>
          <p:cNvPr id="42" name="直線矢印コネクタ 41"/>
          <p:cNvCxnSpPr/>
          <p:nvPr/>
        </p:nvCxnSpPr>
        <p:spPr>
          <a:xfrm>
            <a:off x="3419872" y="1769899"/>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3" name="直線矢印コネクタ 42"/>
          <p:cNvCxnSpPr/>
          <p:nvPr/>
        </p:nvCxnSpPr>
        <p:spPr>
          <a:xfrm flipV="1">
            <a:off x="3779912" y="1769899"/>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4" name="直線矢印コネクタ 43"/>
          <p:cNvCxnSpPr/>
          <p:nvPr/>
        </p:nvCxnSpPr>
        <p:spPr>
          <a:xfrm>
            <a:off x="3419872" y="2801030"/>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5" name="直線矢印コネクタ 44"/>
          <p:cNvCxnSpPr/>
          <p:nvPr/>
        </p:nvCxnSpPr>
        <p:spPr>
          <a:xfrm flipV="1">
            <a:off x="3779912" y="2801030"/>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6" name="直線矢印コネクタ 45"/>
          <p:cNvCxnSpPr/>
          <p:nvPr/>
        </p:nvCxnSpPr>
        <p:spPr>
          <a:xfrm>
            <a:off x="4355976" y="4015913"/>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7" name="直線矢印コネクタ 46"/>
          <p:cNvCxnSpPr/>
          <p:nvPr/>
        </p:nvCxnSpPr>
        <p:spPr>
          <a:xfrm flipV="1">
            <a:off x="5940152" y="4015913"/>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8" name="直線矢印コネクタ 47"/>
          <p:cNvCxnSpPr/>
          <p:nvPr/>
        </p:nvCxnSpPr>
        <p:spPr>
          <a:xfrm>
            <a:off x="5220072" y="5746849"/>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9" name="直線矢印コネクタ 48"/>
          <p:cNvCxnSpPr/>
          <p:nvPr/>
        </p:nvCxnSpPr>
        <p:spPr>
          <a:xfrm flipV="1">
            <a:off x="5364088" y="5746849"/>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テキスト ボックス 49"/>
          <p:cNvSpPr txBox="1"/>
          <p:nvPr/>
        </p:nvSpPr>
        <p:spPr>
          <a:xfrm>
            <a:off x="4067944" y="1813938"/>
            <a:ext cx="1047146" cy="307777"/>
          </a:xfrm>
          <a:prstGeom prst="rect">
            <a:avLst/>
          </a:prstGeom>
          <a:noFill/>
        </p:spPr>
        <p:txBody>
          <a:bodyPr wrap="none" rtlCol="0">
            <a:spAutoFit/>
          </a:bodyPr>
          <a:lstStyle/>
          <a:p>
            <a:r>
              <a:rPr kumimoji="1" lang="en-US" altLang="ja-JP" sz="1400" dirty="0" smtClean="0"/>
              <a:t>Report Files</a:t>
            </a:r>
            <a:endParaRPr kumimoji="1" lang="ja-JP" altLang="en-US" sz="1400" dirty="0"/>
          </a:p>
        </p:txBody>
      </p:sp>
      <p:sp>
        <p:nvSpPr>
          <p:cNvPr id="51" name="テキスト ボックス 50"/>
          <p:cNvSpPr txBox="1"/>
          <p:nvPr/>
        </p:nvSpPr>
        <p:spPr>
          <a:xfrm>
            <a:off x="2051720" y="2820364"/>
            <a:ext cx="1327608" cy="307777"/>
          </a:xfrm>
          <a:prstGeom prst="rect">
            <a:avLst/>
          </a:prstGeom>
          <a:noFill/>
        </p:spPr>
        <p:txBody>
          <a:bodyPr wrap="none" rtlCol="0">
            <a:spAutoFit/>
          </a:bodyPr>
          <a:lstStyle/>
          <a:p>
            <a:r>
              <a:rPr kumimoji="1" lang="en-US" altLang="ja-JP" sz="1400" dirty="0" smtClean="0"/>
              <a:t>Command (API)</a:t>
            </a:r>
            <a:endParaRPr kumimoji="1" lang="ja-JP" altLang="en-US" sz="1400" dirty="0"/>
          </a:p>
        </p:txBody>
      </p:sp>
      <p:sp>
        <p:nvSpPr>
          <p:cNvPr id="52" name="テキスト ボックス 51"/>
          <p:cNvSpPr txBox="1"/>
          <p:nvPr/>
        </p:nvSpPr>
        <p:spPr>
          <a:xfrm>
            <a:off x="3345434" y="3997691"/>
            <a:ext cx="1008096" cy="307777"/>
          </a:xfrm>
          <a:prstGeom prst="rect">
            <a:avLst/>
          </a:prstGeom>
          <a:noFill/>
        </p:spPr>
        <p:txBody>
          <a:bodyPr wrap="none" rtlCol="0">
            <a:spAutoFit/>
          </a:bodyPr>
          <a:lstStyle/>
          <a:p>
            <a:r>
              <a:rPr kumimoji="1" lang="en-US" altLang="ja-JP" sz="1400" dirty="0" smtClean="0"/>
              <a:t>Generation</a:t>
            </a:r>
            <a:endParaRPr kumimoji="1" lang="ja-JP" altLang="en-US" sz="1400" dirty="0"/>
          </a:p>
        </p:txBody>
      </p:sp>
      <p:sp>
        <p:nvSpPr>
          <p:cNvPr id="53" name="テキスト ボックス 52"/>
          <p:cNvSpPr txBox="1"/>
          <p:nvPr/>
        </p:nvSpPr>
        <p:spPr>
          <a:xfrm>
            <a:off x="6031502" y="3997691"/>
            <a:ext cx="1008096" cy="307777"/>
          </a:xfrm>
          <a:prstGeom prst="rect">
            <a:avLst/>
          </a:prstGeom>
          <a:noFill/>
        </p:spPr>
        <p:txBody>
          <a:bodyPr wrap="none" rtlCol="0">
            <a:spAutoFit/>
          </a:bodyPr>
          <a:lstStyle/>
          <a:p>
            <a:r>
              <a:rPr kumimoji="1" lang="en-US" altLang="ja-JP" sz="1400" dirty="0" smtClean="0"/>
              <a:t>Generation</a:t>
            </a:r>
            <a:endParaRPr kumimoji="1" lang="ja-JP" altLang="en-US" sz="1400" dirty="0"/>
          </a:p>
        </p:txBody>
      </p:sp>
      <p:sp>
        <p:nvSpPr>
          <p:cNvPr id="54" name="正方形/長方形 53"/>
          <p:cNvSpPr/>
          <p:nvPr/>
        </p:nvSpPr>
        <p:spPr>
          <a:xfrm>
            <a:off x="2841471" y="4652732"/>
            <a:ext cx="1585933" cy="4055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Generator</a:t>
            </a:r>
            <a:endParaRPr kumimoji="1" lang="ja-JP" altLang="en-US" sz="1400" dirty="0"/>
          </a:p>
        </p:txBody>
      </p:sp>
      <p:sp>
        <p:nvSpPr>
          <p:cNvPr id="55" name="正方形/長方形 54"/>
          <p:cNvSpPr/>
          <p:nvPr/>
        </p:nvSpPr>
        <p:spPr>
          <a:xfrm>
            <a:off x="7464543" y="4652732"/>
            <a:ext cx="1585933" cy="4055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Ranker</a:t>
            </a:r>
            <a:endParaRPr kumimoji="1" lang="ja-JP" altLang="en-US" sz="1400" dirty="0"/>
          </a:p>
        </p:txBody>
      </p:sp>
      <p:cxnSp>
        <p:nvCxnSpPr>
          <p:cNvPr id="56" name="直線矢印コネクタ 55"/>
          <p:cNvCxnSpPr/>
          <p:nvPr/>
        </p:nvCxnSpPr>
        <p:spPr>
          <a:xfrm>
            <a:off x="4355984" y="4874134"/>
            <a:ext cx="50404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61" name="直線矢印コネクタ 60"/>
          <p:cNvCxnSpPr/>
          <p:nvPr/>
        </p:nvCxnSpPr>
        <p:spPr>
          <a:xfrm>
            <a:off x="7039598" y="4874134"/>
            <a:ext cx="50404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2" name="テキスト ボックス 61"/>
          <p:cNvSpPr txBox="1"/>
          <p:nvPr/>
        </p:nvSpPr>
        <p:spPr>
          <a:xfrm>
            <a:off x="3908017" y="2820364"/>
            <a:ext cx="636777" cy="307777"/>
          </a:xfrm>
          <a:prstGeom prst="rect">
            <a:avLst/>
          </a:prstGeom>
          <a:noFill/>
        </p:spPr>
        <p:txBody>
          <a:bodyPr wrap="none" rtlCol="0">
            <a:spAutoFit/>
          </a:bodyPr>
          <a:lstStyle/>
          <a:p>
            <a:r>
              <a:rPr kumimoji="1" lang="en-US" altLang="ja-JP" sz="1400" dirty="0" smtClean="0"/>
              <a:t>Result</a:t>
            </a:r>
            <a:endParaRPr kumimoji="1" lang="ja-JP" altLang="en-US" sz="1400" dirty="0"/>
          </a:p>
        </p:txBody>
      </p:sp>
      <p:sp>
        <p:nvSpPr>
          <p:cNvPr id="63" name="テキスト ボックス 62"/>
          <p:cNvSpPr txBox="1"/>
          <p:nvPr/>
        </p:nvSpPr>
        <p:spPr>
          <a:xfrm>
            <a:off x="4499992" y="5746849"/>
            <a:ext cx="804900" cy="307777"/>
          </a:xfrm>
          <a:prstGeom prst="rect">
            <a:avLst/>
          </a:prstGeom>
          <a:noFill/>
        </p:spPr>
        <p:txBody>
          <a:bodyPr wrap="none" rtlCol="0">
            <a:spAutoFit/>
          </a:bodyPr>
          <a:lstStyle/>
          <a:p>
            <a:r>
              <a:rPr kumimoji="1" lang="en-US" altLang="ja-JP" sz="1400" dirty="0" smtClean="0"/>
              <a:t>Program</a:t>
            </a:r>
            <a:endParaRPr kumimoji="1" lang="ja-JP" altLang="en-US" sz="1400" dirty="0"/>
          </a:p>
        </p:txBody>
      </p:sp>
      <p:sp>
        <p:nvSpPr>
          <p:cNvPr id="64" name="テキスト ボックス 63"/>
          <p:cNvSpPr txBox="1"/>
          <p:nvPr/>
        </p:nvSpPr>
        <p:spPr>
          <a:xfrm>
            <a:off x="6167471" y="5746849"/>
            <a:ext cx="679481" cy="307777"/>
          </a:xfrm>
          <a:prstGeom prst="rect">
            <a:avLst/>
          </a:prstGeom>
          <a:noFill/>
        </p:spPr>
        <p:txBody>
          <a:bodyPr wrap="none" rtlCol="0">
            <a:spAutoFit/>
          </a:bodyPr>
          <a:lstStyle/>
          <a:p>
            <a:r>
              <a:rPr kumimoji="1" lang="en-US" altLang="ja-JP" sz="1400" dirty="0" err="1" smtClean="0"/>
              <a:t>IVPair</a:t>
            </a:r>
            <a:r>
              <a:rPr lang="en-US" altLang="ja-JP" sz="1400" dirty="0" err="1" smtClean="0"/>
              <a:t>s</a:t>
            </a:r>
            <a:endParaRPr kumimoji="1" lang="ja-JP" altLang="en-US" sz="1400" dirty="0"/>
          </a:p>
        </p:txBody>
      </p:sp>
      <p:sp>
        <p:nvSpPr>
          <p:cNvPr id="72" name="正方形/長方形 71"/>
          <p:cNvSpPr/>
          <p:nvPr/>
        </p:nvSpPr>
        <p:spPr>
          <a:xfrm>
            <a:off x="1172002" y="4339951"/>
            <a:ext cx="1563063" cy="5627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Garnet Strategy</a:t>
            </a:r>
          </a:p>
          <a:p>
            <a:pPr algn="ctr"/>
            <a:r>
              <a:rPr lang="en-US" altLang="ja-JP" sz="1400" dirty="0" smtClean="0"/>
              <a:t>/Factory</a:t>
            </a:r>
            <a:endParaRPr kumimoji="1" lang="ja-JP" altLang="en-US" sz="1400" dirty="0"/>
          </a:p>
        </p:txBody>
      </p:sp>
      <p:cxnSp>
        <p:nvCxnSpPr>
          <p:cNvPr id="73" name="直線矢印コネクタ 72"/>
          <p:cNvCxnSpPr/>
          <p:nvPr/>
        </p:nvCxnSpPr>
        <p:spPr>
          <a:xfrm>
            <a:off x="1883093" y="3993504"/>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74" name="直線矢印コネクタ 73"/>
          <p:cNvCxnSpPr/>
          <p:nvPr/>
        </p:nvCxnSpPr>
        <p:spPr>
          <a:xfrm flipV="1">
            <a:off x="2085021" y="4042902"/>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5" name="テキスト ボックス 74"/>
          <p:cNvSpPr txBox="1"/>
          <p:nvPr/>
        </p:nvSpPr>
        <p:spPr>
          <a:xfrm>
            <a:off x="1288624" y="4042902"/>
            <a:ext cx="619080" cy="307777"/>
          </a:xfrm>
          <a:prstGeom prst="rect">
            <a:avLst/>
          </a:prstGeom>
          <a:noFill/>
        </p:spPr>
        <p:txBody>
          <a:bodyPr wrap="none" rtlCol="0">
            <a:spAutoFit/>
          </a:bodyPr>
          <a:lstStyle/>
          <a:p>
            <a:r>
              <a:rPr kumimoji="1" lang="en-US" altLang="ja-JP" sz="1400" dirty="0" smtClean="0"/>
              <a:t>Name</a:t>
            </a:r>
            <a:endParaRPr kumimoji="1" lang="ja-JP" altLang="en-US" sz="1400" dirty="0"/>
          </a:p>
        </p:txBody>
      </p:sp>
      <p:sp>
        <p:nvSpPr>
          <p:cNvPr id="76" name="テキスト ボックス 75"/>
          <p:cNvSpPr txBox="1"/>
          <p:nvPr/>
        </p:nvSpPr>
        <p:spPr>
          <a:xfrm>
            <a:off x="2039031" y="4054583"/>
            <a:ext cx="1439625" cy="307777"/>
          </a:xfrm>
          <a:prstGeom prst="rect">
            <a:avLst/>
          </a:prstGeom>
          <a:noFill/>
        </p:spPr>
        <p:txBody>
          <a:bodyPr wrap="none" rtlCol="0">
            <a:spAutoFit/>
          </a:bodyPr>
          <a:lstStyle/>
          <a:p>
            <a:r>
              <a:rPr kumimoji="1" lang="en-US" altLang="ja-JP" sz="1400" dirty="0" smtClean="0"/>
              <a:t>Strategy Instance</a:t>
            </a:r>
            <a:endParaRPr kumimoji="1" lang="ja-JP" altLang="en-US" sz="1400" dirty="0"/>
          </a:p>
        </p:txBody>
      </p:sp>
      <p:sp>
        <p:nvSpPr>
          <p:cNvPr id="77" name="正方形/長方形 76"/>
          <p:cNvSpPr/>
          <p:nvPr/>
        </p:nvSpPr>
        <p:spPr>
          <a:xfrm>
            <a:off x="9614308" y="2116347"/>
            <a:ext cx="1454116" cy="29572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Garnet Utility</a:t>
            </a:r>
          </a:p>
          <a:p>
            <a:pPr algn="ctr"/>
            <a:r>
              <a:rPr kumimoji="1" lang="en-US" altLang="ja-JP" sz="1400" dirty="0" smtClean="0"/>
              <a:t>Tree Manipulator</a:t>
            </a:r>
          </a:p>
          <a:p>
            <a:pPr algn="ctr"/>
            <a:r>
              <a:rPr lang="en-US" altLang="ja-JP" sz="1400" dirty="0" smtClean="0"/>
              <a:t>Trace</a:t>
            </a:r>
            <a:endParaRPr kumimoji="1" lang="ja-JP" altLang="en-US" sz="1400" dirty="0"/>
          </a:p>
        </p:txBody>
      </p:sp>
      <p:cxnSp>
        <p:nvCxnSpPr>
          <p:cNvPr id="78" name="直線矢印コネクタ 77"/>
          <p:cNvCxnSpPr/>
          <p:nvPr/>
        </p:nvCxnSpPr>
        <p:spPr>
          <a:xfrm>
            <a:off x="6031502" y="3808082"/>
            <a:ext cx="358280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87" name="正方形/長方形 86"/>
          <p:cNvSpPr/>
          <p:nvPr/>
        </p:nvSpPr>
        <p:spPr>
          <a:xfrm>
            <a:off x="6428358" y="6093296"/>
            <a:ext cx="1394548" cy="396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Value </a:t>
            </a:r>
            <a:endParaRPr kumimoji="1" lang="ja-JP" altLang="en-US" sz="1400" dirty="0"/>
          </a:p>
        </p:txBody>
      </p:sp>
      <p:sp>
        <p:nvSpPr>
          <p:cNvPr id="88" name="テキスト ボックス 87"/>
          <p:cNvSpPr txBox="1"/>
          <p:nvPr/>
        </p:nvSpPr>
        <p:spPr>
          <a:xfrm>
            <a:off x="7992704" y="-1"/>
            <a:ext cx="1165704" cy="261610"/>
          </a:xfrm>
          <a:prstGeom prst="rect">
            <a:avLst/>
          </a:prstGeom>
          <a:noFill/>
        </p:spPr>
        <p:txBody>
          <a:bodyPr wrap="none" rtlCol="0">
            <a:spAutoFit/>
          </a:bodyPr>
          <a:lstStyle/>
          <a:p>
            <a:pPr algn="r"/>
            <a:r>
              <a:rPr kumimoji="1" lang="en-US" altLang="ja-JP" sz="1050" dirty="0" smtClean="0"/>
              <a:t>As of 2014-06-08</a:t>
            </a:r>
            <a:endParaRPr kumimoji="1" lang="ja-JP" altLang="en-US" sz="1050" dirty="0"/>
          </a:p>
        </p:txBody>
      </p:sp>
      <p:cxnSp>
        <p:nvCxnSpPr>
          <p:cNvPr id="57" name="直線矢印コネクタ 56"/>
          <p:cNvCxnSpPr/>
          <p:nvPr/>
        </p:nvCxnSpPr>
        <p:spPr>
          <a:xfrm>
            <a:off x="6765984" y="5746849"/>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8" name="直線矢印コネクタ 57"/>
          <p:cNvCxnSpPr/>
          <p:nvPr/>
        </p:nvCxnSpPr>
        <p:spPr>
          <a:xfrm flipV="1">
            <a:off x="6948264" y="5746849"/>
            <a:ext cx="0" cy="34644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9" name="テキスト ボックス 58"/>
          <p:cNvSpPr txBox="1"/>
          <p:nvPr/>
        </p:nvSpPr>
        <p:spPr>
          <a:xfrm>
            <a:off x="5397832" y="5746849"/>
            <a:ext cx="636777" cy="307777"/>
          </a:xfrm>
          <a:prstGeom prst="rect">
            <a:avLst/>
          </a:prstGeom>
          <a:noFill/>
        </p:spPr>
        <p:txBody>
          <a:bodyPr wrap="none" rtlCol="0">
            <a:spAutoFit/>
          </a:bodyPr>
          <a:lstStyle/>
          <a:p>
            <a:r>
              <a:rPr kumimoji="1" lang="en-US" altLang="ja-JP" sz="1400" dirty="0" smtClean="0"/>
              <a:t>Result</a:t>
            </a:r>
            <a:endParaRPr kumimoji="1" lang="ja-JP" altLang="en-US" sz="1400" dirty="0"/>
          </a:p>
        </p:txBody>
      </p:sp>
      <p:sp>
        <p:nvSpPr>
          <p:cNvPr id="60" name="テキスト ボックス 59"/>
          <p:cNvSpPr txBox="1"/>
          <p:nvPr/>
        </p:nvSpPr>
        <p:spPr>
          <a:xfrm>
            <a:off x="7010521" y="5746849"/>
            <a:ext cx="636777" cy="307777"/>
          </a:xfrm>
          <a:prstGeom prst="rect">
            <a:avLst/>
          </a:prstGeom>
          <a:noFill/>
        </p:spPr>
        <p:txBody>
          <a:bodyPr wrap="none" rtlCol="0">
            <a:spAutoFit/>
          </a:bodyPr>
          <a:lstStyle/>
          <a:p>
            <a:r>
              <a:rPr kumimoji="1" lang="en-US" altLang="ja-JP" sz="1400" dirty="0" smtClean="0"/>
              <a:t>Result</a:t>
            </a:r>
            <a:endParaRPr kumimoji="1" lang="ja-JP" altLang="en-US" sz="1400" dirty="0"/>
          </a:p>
        </p:txBody>
      </p:sp>
      <p:cxnSp>
        <p:nvCxnSpPr>
          <p:cNvPr id="67" name="直線矢印コネクタ 66"/>
          <p:cNvCxnSpPr>
            <a:stCxn id="21" idx="3"/>
          </p:cNvCxnSpPr>
          <p:nvPr/>
        </p:nvCxnSpPr>
        <p:spPr>
          <a:xfrm flipV="1">
            <a:off x="5208157" y="2451527"/>
            <a:ext cx="4406151" cy="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69" name="直線矢印コネクタ 68"/>
          <p:cNvCxnSpPr>
            <a:stCxn id="31" idx="3"/>
          </p:cNvCxnSpPr>
          <p:nvPr/>
        </p:nvCxnSpPr>
        <p:spPr>
          <a:xfrm flipV="1">
            <a:off x="8604448" y="4590932"/>
            <a:ext cx="1009860" cy="3041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9" name="正方形/長方形 78"/>
          <p:cNvSpPr/>
          <p:nvPr/>
        </p:nvSpPr>
        <p:spPr>
          <a:xfrm>
            <a:off x="6594348" y="6316230"/>
            <a:ext cx="1394548" cy="396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Face Detector</a:t>
            </a:r>
            <a:endParaRPr kumimoji="1" lang="ja-JP" altLang="en-US" sz="1400" dirty="0"/>
          </a:p>
        </p:txBody>
      </p:sp>
      <p:sp>
        <p:nvSpPr>
          <p:cNvPr id="65" name="正方形/長方形 64"/>
          <p:cNvSpPr/>
          <p:nvPr/>
        </p:nvSpPr>
        <p:spPr>
          <a:xfrm>
            <a:off x="4860033" y="5373216"/>
            <a:ext cx="2160240"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IVFilter</a:t>
            </a:r>
            <a:r>
              <a:rPr lang="en-US" altLang="ja-JP" sz="1400" dirty="0" smtClean="0"/>
              <a:t> Evaluator</a:t>
            </a:r>
            <a:endParaRPr kumimoji="1" lang="ja-JP" altLang="en-US" sz="1400" dirty="0"/>
          </a:p>
        </p:txBody>
      </p:sp>
      <p:sp>
        <p:nvSpPr>
          <p:cNvPr id="66" name="正方形/長方形 65"/>
          <p:cNvSpPr/>
          <p:nvPr/>
        </p:nvSpPr>
        <p:spPr>
          <a:xfrm>
            <a:off x="4860033" y="5013176"/>
            <a:ext cx="2160240"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Alias Resolver</a:t>
            </a:r>
            <a:endParaRPr kumimoji="1" lang="ja-JP" altLang="en-US" sz="1400" dirty="0"/>
          </a:p>
        </p:txBody>
      </p:sp>
    </p:spTree>
    <p:extLst>
      <p:ext uri="{BB962C8B-B14F-4D97-AF65-F5344CB8AC3E}">
        <p14:creationId xmlns:p14="http://schemas.microsoft.com/office/powerpoint/2010/main" xmlns="" val="407881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Engine</a:t>
            </a:r>
            <a:endParaRPr kumimoji="1" lang="ja-JP" altLang="en-US" dirty="0"/>
          </a:p>
        </p:txBody>
      </p:sp>
      <p:sp>
        <p:nvSpPr>
          <p:cNvPr id="3" name="テキスト ボックス 2"/>
          <p:cNvSpPr txBox="1"/>
          <p:nvPr/>
        </p:nvSpPr>
        <p:spPr>
          <a:xfrm>
            <a:off x="827584" y="1916832"/>
            <a:ext cx="5459828" cy="2246769"/>
          </a:xfrm>
          <a:prstGeom prst="rect">
            <a:avLst/>
          </a:prstGeom>
          <a:noFill/>
        </p:spPr>
        <p:txBody>
          <a:bodyPr wrap="none" rtlCol="0">
            <a:spAutoFit/>
          </a:bodyPr>
          <a:lstStyle/>
          <a:p>
            <a:r>
              <a:rPr lang="en-US" altLang="ja-JP" sz="1400" dirty="0" err="1" smtClean="0">
                <a:latin typeface="メイリオ" pitchFamily="50" charset="-128"/>
                <a:ea typeface="メイリオ" pitchFamily="50" charset="-128"/>
              </a:rPr>
              <a:t>const</a:t>
            </a:r>
            <a:r>
              <a:rPr lang="en-US" altLang="ja-JP" sz="1400" dirty="0" smtClean="0">
                <a:latin typeface="メイリオ" pitchFamily="50" charset="-128"/>
                <a:ea typeface="メイリオ" pitchFamily="50" charset="-128"/>
              </a:rPr>
              <a:t> Report&amp; </a:t>
            </a:r>
            <a:r>
              <a:rPr lang="en-US" altLang="ja-JP" sz="1400" dirty="0" err="1" smtClean="0">
                <a:latin typeface="メイリオ" pitchFamily="50" charset="-128"/>
                <a:ea typeface="メイリオ" pitchFamily="50" charset="-128"/>
              </a:rPr>
              <a:t>getLastReport</a:t>
            </a:r>
            <a:r>
              <a:rPr lang="en-US" altLang="ja-JP" sz="1400" dirty="0" smtClean="0">
                <a:latin typeface="メイリオ" pitchFamily="50" charset="-128"/>
                <a:ea typeface="メイリオ" pitchFamily="50" charset="-128"/>
              </a:rPr>
              <a:t>() </a:t>
            </a:r>
            <a:r>
              <a:rPr lang="en-US" altLang="ja-JP" sz="1400" dirty="0" err="1" smtClean="0">
                <a:latin typeface="メイリオ" pitchFamily="50" charset="-128"/>
                <a:ea typeface="メイリオ" pitchFamily="50" charset="-128"/>
              </a:rPr>
              <a:t>const</a:t>
            </a:r>
            <a:r>
              <a:rPr lang="en-US" altLang="ja-JP" sz="1400" dirty="0" smtClean="0">
                <a:latin typeface="メイリオ" pitchFamily="50" charset="-128"/>
                <a:ea typeface="メイリオ" pitchFamily="50" charset="-128"/>
              </a:rPr>
              <a:t>;</a:t>
            </a:r>
          </a:p>
          <a:p>
            <a:endParaRPr lang="en-US" altLang="ja-JP" sz="1400" dirty="0" smtClean="0">
              <a:latin typeface="メイリオ" pitchFamily="50" charset="-128"/>
              <a:ea typeface="メイリオ" pitchFamily="50" charset="-128"/>
            </a:endParaRPr>
          </a:p>
          <a:p>
            <a:r>
              <a:rPr lang="en-US" altLang="ja-JP" sz="1400" dirty="0" smtClean="0">
                <a:latin typeface="メイリオ" pitchFamily="50" charset="-128"/>
                <a:ea typeface="メイリオ" pitchFamily="50" charset="-128"/>
              </a:rPr>
              <a:t>virtual Generation</a:t>
            </a:r>
            <a:r>
              <a:rPr kumimoji="1" lang="en-US" altLang="ja-JP" sz="1400" dirty="0" smtClean="0">
                <a:latin typeface="メイリオ" pitchFamily="50" charset="-128"/>
                <a:ea typeface="メイリオ" pitchFamily="50" charset="-128"/>
              </a:rPr>
              <a:t> reproduce(</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 Generation&amp; generation)</a:t>
            </a:r>
          </a:p>
          <a:p>
            <a:endParaRPr lang="en-US" altLang="ja-JP" sz="1400" dirty="0">
              <a:latin typeface="メイリオ" pitchFamily="50" charset="-128"/>
              <a:ea typeface="メイリオ" pitchFamily="50" charset="-128"/>
            </a:endParaRPr>
          </a:p>
          <a:p>
            <a:r>
              <a:rPr kumimoji="1" lang="en-US" altLang="ja-JP" sz="1400" dirty="0" smtClean="0">
                <a:latin typeface="メイリオ" pitchFamily="50" charset="-128"/>
                <a:ea typeface="メイリオ" pitchFamily="50" charset="-128"/>
              </a:rPr>
              <a:t>virtual void evaluate(Generation&amp; generation) </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a:t>
            </a:r>
          </a:p>
          <a:p>
            <a:endParaRPr lang="en-US" altLang="ja-JP" sz="1400" dirty="0">
              <a:latin typeface="メイリオ" pitchFamily="50" charset="-128"/>
              <a:ea typeface="メイリオ" pitchFamily="50" charset="-128"/>
            </a:endParaRPr>
          </a:p>
          <a:p>
            <a:r>
              <a:rPr kumimoji="1" lang="en-US" altLang="ja-JP" sz="1400" dirty="0" smtClean="0">
                <a:latin typeface="メイリオ" pitchFamily="50" charset="-128"/>
                <a:ea typeface="メイリオ" pitchFamily="50" charset="-128"/>
              </a:rPr>
              <a:t>virtual </a:t>
            </a:r>
            <a:r>
              <a:rPr kumimoji="1" lang="en-US" altLang="ja-JP" sz="1400" dirty="0" err="1" smtClean="0">
                <a:latin typeface="メイリオ" pitchFamily="50" charset="-128"/>
                <a:ea typeface="メイリオ" pitchFamily="50" charset="-128"/>
              </a:rPr>
              <a:t>bool</a:t>
            </a:r>
            <a:r>
              <a:rPr kumimoji="1" lang="en-US" altLang="ja-JP" sz="1400" dirty="0" smtClean="0">
                <a:latin typeface="メイリオ" pitchFamily="50" charset="-128"/>
                <a:ea typeface="メイリオ" pitchFamily="50" charset="-128"/>
              </a:rPr>
              <a:t> </a:t>
            </a:r>
            <a:r>
              <a:rPr kumimoji="1" lang="en-US" altLang="ja-JP" sz="1400" dirty="0" err="1" smtClean="0">
                <a:latin typeface="メイリオ" pitchFamily="50" charset="-128"/>
                <a:ea typeface="メイリオ" pitchFamily="50" charset="-128"/>
              </a:rPr>
              <a:t>isFinished</a:t>
            </a:r>
            <a:r>
              <a:rPr kumimoji="1" lang="en-US" altLang="ja-JP" sz="1400" dirty="0" smtClean="0">
                <a:latin typeface="メイリオ" pitchFamily="50" charset="-128"/>
                <a:ea typeface="メイリオ" pitchFamily="50" charset="-128"/>
              </a:rPr>
              <a:t>(</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 Generation&amp; generation) </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a:t>
            </a:r>
          </a:p>
          <a:p>
            <a:endParaRPr lang="en-US" altLang="ja-JP" sz="1400" dirty="0">
              <a:latin typeface="メイリオ" pitchFamily="50" charset="-128"/>
              <a:ea typeface="メイリオ" pitchFamily="50" charset="-128"/>
            </a:endParaRPr>
          </a:p>
          <a:p>
            <a:endParaRPr kumimoji="1" lang="en-US" altLang="ja-JP" sz="1400" dirty="0" smtClean="0">
              <a:latin typeface="メイリオ" pitchFamily="50" charset="-128"/>
              <a:ea typeface="メイリオ" pitchFamily="50" charset="-128"/>
            </a:endParaRPr>
          </a:p>
          <a:p>
            <a:r>
              <a:rPr lang="en-US" altLang="ja-JP" sz="1400" dirty="0" smtClean="0">
                <a:latin typeface="メイリオ" pitchFamily="50" charset="-128"/>
                <a:ea typeface="メイリオ" pitchFamily="50" charset="-128"/>
              </a:rPr>
              <a:t>static</a:t>
            </a:r>
            <a:r>
              <a:rPr lang="en-US" altLang="ja-JP" sz="1400" dirty="0">
                <a:latin typeface="メイリオ" pitchFamily="50" charset="-128"/>
                <a:ea typeface="メイリオ" pitchFamily="50" charset="-128"/>
              </a:rPr>
              <a:t> </a:t>
            </a:r>
            <a:r>
              <a:rPr lang="en-US" altLang="ja-JP" sz="1400" dirty="0" smtClean="0">
                <a:latin typeface="メイリオ" pitchFamily="50" charset="-128"/>
                <a:ea typeface="メイリオ" pitchFamily="50" charset="-128"/>
              </a:rPr>
              <a:t> </a:t>
            </a:r>
            <a:r>
              <a:rPr lang="en-US" altLang="ja-JP" sz="1400" dirty="0" err="1" smtClean="0">
                <a:latin typeface="メイリオ" pitchFamily="50" charset="-128"/>
                <a:ea typeface="メイリオ" pitchFamily="50" charset="-128"/>
              </a:rPr>
              <a:t>EnginePtr</a:t>
            </a:r>
            <a:r>
              <a:rPr lang="en-US" altLang="ja-JP" sz="1400" dirty="0" smtClean="0">
                <a:latin typeface="メイリオ" pitchFamily="50" charset="-128"/>
                <a:ea typeface="メイリオ" pitchFamily="50" charset="-128"/>
              </a:rPr>
              <a:t>  create(</a:t>
            </a:r>
            <a:r>
              <a:rPr lang="en-US" altLang="ja-JP" sz="1400" dirty="0" err="1" smtClean="0">
                <a:latin typeface="メイリオ" pitchFamily="50" charset="-128"/>
                <a:ea typeface="メイリオ" pitchFamily="50" charset="-128"/>
              </a:rPr>
              <a:t>const</a:t>
            </a:r>
            <a:r>
              <a:rPr lang="en-US" altLang="ja-JP" sz="1400" dirty="0" smtClean="0">
                <a:latin typeface="メイリオ" pitchFamily="50" charset="-128"/>
                <a:ea typeface="メイリオ" pitchFamily="50" charset="-128"/>
              </a:rPr>
              <a:t> Configuration&amp; </a:t>
            </a:r>
            <a:r>
              <a:rPr lang="en-US" altLang="ja-JP" sz="1400" dirty="0" err="1" smtClean="0">
                <a:latin typeface="メイリオ" pitchFamily="50" charset="-128"/>
                <a:ea typeface="メイリオ" pitchFamily="50" charset="-128"/>
              </a:rPr>
              <a:t>conf</a:t>
            </a:r>
            <a:r>
              <a:rPr lang="en-US" altLang="ja-JP" sz="1400" dirty="0" smtClean="0">
                <a:latin typeface="メイリオ" pitchFamily="50" charset="-128"/>
                <a:ea typeface="メイリオ" pitchFamily="50" charset="-128"/>
              </a:rPr>
              <a:t>);</a:t>
            </a:r>
          </a:p>
        </p:txBody>
      </p:sp>
    </p:spTree>
    <p:extLst>
      <p:ext uri="{BB962C8B-B14F-4D97-AF65-F5344CB8AC3E}">
        <p14:creationId xmlns:p14="http://schemas.microsoft.com/office/powerpoint/2010/main" xmlns="" val="233979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UniversalEngine</a:t>
            </a:r>
            <a:endParaRPr kumimoji="1" lang="ja-JP" altLang="en-US" dirty="0"/>
          </a:p>
        </p:txBody>
      </p:sp>
      <p:sp>
        <p:nvSpPr>
          <p:cNvPr id="3" name="テキスト ボックス 2"/>
          <p:cNvSpPr txBox="1"/>
          <p:nvPr/>
        </p:nvSpPr>
        <p:spPr>
          <a:xfrm>
            <a:off x="539552" y="2132856"/>
            <a:ext cx="8280920" cy="954107"/>
          </a:xfrm>
          <a:prstGeom prst="rect">
            <a:avLst/>
          </a:prstGeom>
          <a:noFill/>
        </p:spPr>
        <p:txBody>
          <a:bodyPr wrap="square" rtlCol="0">
            <a:spAutoFit/>
          </a:bodyPr>
          <a:lstStyle/>
          <a:p>
            <a:r>
              <a:rPr kumimoji="1" lang="en-US" altLang="ja-JP" sz="1400" dirty="0" err="1" smtClean="0">
                <a:latin typeface="メイリオ" pitchFamily="50" charset="-128"/>
                <a:ea typeface="メイリオ" pitchFamily="50" charset="-128"/>
              </a:rPr>
              <a:t>UniversalEngine</a:t>
            </a:r>
            <a:r>
              <a:rPr kumimoji="1" lang="en-US" altLang="ja-JP" sz="1400" dirty="0" smtClean="0">
                <a:latin typeface="メイリオ" pitchFamily="50" charset="-128"/>
                <a:ea typeface="メイリオ" pitchFamily="50" charset="-128"/>
              </a:rPr>
              <a:t>(</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 </a:t>
            </a:r>
            <a:r>
              <a:rPr kumimoji="1" lang="en-US" altLang="ja-JP" sz="1400" dirty="0" err="1" smtClean="0">
                <a:latin typeface="メイリオ" pitchFamily="50" charset="-128"/>
                <a:ea typeface="メイリオ" pitchFamily="50" charset="-128"/>
              </a:rPr>
              <a:t>Configuratin</a:t>
            </a:r>
            <a:r>
              <a:rPr kumimoji="1" lang="en-US" altLang="ja-JP" sz="1400" dirty="0" smtClean="0">
                <a:latin typeface="メイリオ" pitchFamily="50" charset="-128"/>
                <a:ea typeface="メイリオ" pitchFamily="50" charset="-128"/>
              </a:rPr>
              <a:t>&amp; </a:t>
            </a:r>
            <a:r>
              <a:rPr kumimoji="1" lang="en-US" altLang="ja-JP" sz="1400" dirty="0" err="1" smtClean="0">
                <a:latin typeface="メイリオ" pitchFamily="50" charset="-128"/>
                <a:ea typeface="メイリオ" pitchFamily="50" charset="-128"/>
              </a:rPr>
              <a:t>conf</a:t>
            </a:r>
            <a:r>
              <a:rPr kumimoji="1" lang="en-US" altLang="ja-JP" sz="1400" dirty="0" smtClean="0">
                <a:latin typeface="メイリオ" pitchFamily="50" charset="-128"/>
                <a:ea typeface="メイリオ" pitchFamily="50" charset="-128"/>
              </a:rPr>
              <a:t>, </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 Evaluator* evaluator, </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 Sorter* sorter, </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 Selector* selector, </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 Terminator* terminator, </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 </a:t>
            </a:r>
            <a:r>
              <a:rPr kumimoji="1" lang="en-US" altLang="ja-JP" sz="1400" dirty="0" err="1" smtClean="0">
                <a:latin typeface="メイリオ" pitchFamily="50" charset="-128"/>
                <a:ea typeface="メイリオ" pitchFamily="50" charset="-128"/>
              </a:rPr>
              <a:t>PairMaker</a:t>
            </a:r>
            <a:r>
              <a:rPr kumimoji="1" lang="en-US" altLang="ja-JP" sz="1400" dirty="0" smtClean="0">
                <a:latin typeface="メイリオ" pitchFamily="50" charset="-128"/>
                <a:ea typeface="メイリオ" pitchFamily="50" charset="-128"/>
              </a:rPr>
              <a:t>* </a:t>
            </a:r>
            <a:r>
              <a:rPr kumimoji="1" lang="en-US" altLang="ja-JP" sz="1400" dirty="0" err="1" smtClean="0">
                <a:latin typeface="メイリオ" pitchFamily="50" charset="-128"/>
                <a:ea typeface="メイリオ" pitchFamily="50" charset="-128"/>
              </a:rPr>
              <a:t>pairMaker</a:t>
            </a:r>
            <a:r>
              <a:rPr kumimoji="1" lang="en-US" altLang="ja-JP" sz="1400" dirty="0" smtClean="0">
                <a:latin typeface="メイリオ" pitchFamily="50" charset="-128"/>
                <a:ea typeface="メイリオ" pitchFamily="50" charset="-128"/>
              </a:rPr>
              <a:t>, </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 </a:t>
            </a:r>
            <a:r>
              <a:rPr kumimoji="1" lang="en-US" altLang="ja-JP" sz="1400" dirty="0" err="1" smtClean="0">
                <a:latin typeface="メイリオ" pitchFamily="50" charset="-128"/>
                <a:ea typeface="メイリオ" pitchFamily="50" charset="-128"/>
              </a:rPr>
              <a:t>CrossoverOperator</a:t>
            </a:r>
            <a:r>
              <a:rPr kumimoji="1" lang="en-US" altLang="ja-JP" sz="1400" dirty="0" smtClean="0">
                <a:latin typeface="メイリオ" pitchFamily="50" charset="-128"/>
                <a:ea typeface="メイリオ" pitchFamily="50" charset="-128"/>
              </a:rPr>
              <a:t>* crossover, </a:t>
            </a:r>
            <a:r>
              <a:rPr kumimoji="1" lang="en-US" altLang="ja-JP" sz="1400" dirty="0" err="1" smtClean="0">
                <a:latin typeface="メイリオ" pitchFamily="50" charset="-128"/>
                <a:ea typeface="メイリオ" pitchFamily="50" charset="-128"/>
              </a:rPr>
              <a:t>const</a:t>
            </a:r>
            <a:r>
              <a:rPr kumimoji="1" lang="en-US" altLang="ja-JP" sz="1400" dirty="0" smtClean="0">
                <a:latin typeface="メイリオ" pitchFamily="50" charset="-128"/>
                <a:ea typeface="メイリオ" pitchFamily="50" charset="-128"/>
              </a:rPr>
              <a:t> </a:t>
            </a:r>
            <a:r>
              <a:rPr kumimoji="1" lang="en-US" altLang="ja-JP" sz="1400" dirty="0" err="1" smtClean="0">
                <a:latin typeface="メイリオ" pitchFamily="50" charset="-128"/>
                <a:ea typeface="メイリオ" pitchFamily="50" charset="-128"/>
              </a:rPr>
              <a:t>MutationOperator</a:t>
            </a:r>
            <a:r>
              <a:rPr kumimoji="1" lang="en-US" altLang="ja-JP" sz="1400" dirty="0" smtClean="0">
                <a:latin typeface="メイリオ" pitchFamily="50" charset="-128"/>
                <a:ea typeface="メイリオ" pitchFamily="50" charset="-128"/>
              </a:rPr>
              <a:t>* mutation)</a:t>
            </a:r>
          </a:p>
          <a:p>
            <a:endParaRPr kumimoji="1" lang="ja-JP" altLang="en-US" sz="1400" dirty="0">
              <a:latin typeface="メイリオ" pitchFamily="50" charset="-128"/>
              <a:ea typeface="メイリオ" pitchFamily="50" charset="-128"/>
            </a:endParaRPr>
          </a:p>
        </p:txBody>
      </p:sp>
    </p:spTree>
    <p:extLst>
      <p:ext uri="{BB962C8B-B14F-4D97-AF65-F5344CB8AC3E}">
        <p14:creationId xmlns:p14="http://schemas.microsoft.com/office/powerpoint/2010/main" xmlns="" val="2247590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err="1" smtClean="0"/>
              <a:t>BuildingBlocks</a:t>
            </a:r>
            <a:r>
              <a:rPr kumimoji="1" lang="en-US" altLang="ja-JP" dirty="0" smtClean="0"/>
              <a:t>/</a:t>
            </a:r>
            <a:r>
              <a:rPr kumimoji="1" lang="en-US" altLang="ja-JP" dirty="0" err="1" smtClean="0"/>
              <a:t>TreeBuilder</a:t>
            </a:r>
            <a:endParaRPr kumimoji="1" lang="ja-JP" altLang="en-US" dirty="0"/>
          </a:p>
        </p:txBody>
      </p:sp>
      <p:sp>
        <p:nvSpPr>
          <p:cNvPr id="3" name="テキスト ボックス 2"/>
          <p:cNvSpPr txBox="1"/>
          <p:nvPr/>
        </p:nvSpPr>
        <p:spPr>
          <a:xfrm>
            <a:off x="467544" y="2420888"/>
            <a:ext cx="7832978" cy="2677656"/>
          </a:xfrm>
          <a:prstGeom prst="rect">
            <a:avLst/>
          </a:prstGeom>
          <a:noFill/>
        </p:spPr>
        <p:txBody>
          <a:bodyPr wrap="none" rtlCol="0">
            <a:spAutoFit/>
          </a:bodyPr>
          <a:lstStyle/>
          <a:p>
            <a:r>
              <a:rPr kumimoji="1" lang="en-US" altLang="ja-JP" sz="1400" dirty="0" err="1" smtClean="0">
                <a:latin typeface="メイリオ" pitchFamily="50" charset="-128"/>
                <a:ea typeface="メイリオ" pitchFamily="50" charset="-128"/>
              </a:rPr>
              <a:t>BuildingBlock</a:t>
            </a:r>
            <a:endParaRPr kumimoji="1"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a:t>
            </a:r>
            <a:r>
              <a:rPr lang="en-US" altLang="ja-JP" sz="1400" dirty="0" smtClean="0">
                <a:latin typeface="メイリオ" pitchFamily="50" charset="-128"/>
                <a:ea typeface="メイリオ" pitchFamily="50" charset="-128"/>
              </a:rPr>
              <a:t>Configuration</a:t>
            </a:r>
            <a:r>
              <a:rPr lang="ja-JP" altLang="en-US" sz="1400" dirty="0" smtClean="0">
                <a:latin typeface="メイリオ" pitchFamily="50" charset="-128"/>
                <a:ea typeface="メイリオ" pitchFamily="50" charset="-128"/>
              </a:rPr>
              <a:t>で定義される</a:t>
            </a:r>
            <a:endParaRPr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a:t>
            </a:r>
            <a:r>
              <a:rPr lang="en-US" altLang="ja-JP" sz="1400" dirty="0" smtClean="0">
                <a:latin typeface="メイリオ" pitchFamily="50" charset="-128"/>
                <a:ea typeface="メイリオ" pitchFamily="50" charset="-128"/>
              </a:rPr>
              <a:t>Chromosome</a:t>
            </a:r>
            <a:r>
              <a:rPr lang="ja-JP" altLang="en-US" sz="1400" dirty="0" smtClean="0">
                <a:latin typeface="メイリオ" pitchFamily="50" charset="-128"/>
                <a:ea typeface="メイリオ" pitchFamily="50" charset="-128"/>
              </a:rPr>
              <a:t>ごとに変えられる</a:t>
            </a:r>
            <a:endParaRPr lang="en-US" altLang="ja-JP" sz="1400" dirty="0" smtClean="0">
              <a:latin typeface="メイリオ" pitchFamily="50" charset="-128"/>
              <a:ea typeface="メイリオ" pitchFamily="50" charset="-128"/>
            </a:endParaRPr>
          </a:p>
          <a:p>
            <a:endParaRPr lang="en-US" altLang="ja-JP" sz="1400" dirty="0">
              <a:latin typeface="メイリオ" pitchFamily="50" charset="-128"/>
              <a:ea typeface="メイリオ" pitchFamily="50" charset="-128"/>
            </a:endParaRPr>
          </a:p>
          <a:p>
            <a:r>
              <a:rPr lang="en-US" altLang="ja-JP" sz="1400" dirty="0" err="1" smtClean="0">
                <a:latin typeface="メイリオ" pitchFamily="50" charset="-128"/>
                <a:ea typeface="メイリオ" pitchFamily="50" charset="-128"/>
              </a:rPr>
              <a:t>BuildingBlocks</a:t>
            </a:r>
            <a:r>
              <a:rPr lang="ja-JP" altLang="en-US" sz="1400" dirty="0" smtClean="0">
                <a:latin typeface="メイリオ" pitchFamily="50" charset="-128"/>
                <a:ea typeface="メイリオ" pitchFamily="50" charset="-128"/>
              </a:rPr>
              <a:t>・・・</a:t>
            </a:r>
            <a:r>
              <a:rPr lang="en-US" altLang="ja-JP" sz="1400" dirty="0" smtClean="0">
                <a:latin typeface="メイリオ" pitchFamily="50" charset="-128"/>
                <a:ea typeface="メイリオ" pitchFamily="50" charset="-128"/>
              </a:rPr>
              <a:t>1</a:t>
            </a:r>
            <a:r>
              <a:rPr lang="ja-JP" altLang="en-US" sz="1400" dirty="0" err="1" smtClean="0">
                <a:latin typeface="メイリオ" pitchFamily="50" charset="-128"/>
                <a:ea typeface="メイリオ" pitchFamily="50" charset="-128"/>
              </a:rPr>
              <a:t>つの</a:t>
            </a:r>
            <a:r>
              <a:rPr lang="ja-JP" altLang="en-US" sz="1400" dirty="0" smtClean="0">
                <a:latin typeface="メイリオ" pitchFamily="50" charset="-128"/>
                <a:ea typeface="メイリオ" pitchFamily="50" charset="-128"/>
              </a:rPr>
              <a:t>セット．</a:t>
            </a:r>
            <a:r>
              <a:rPr lang="en-US" altLang="ja-JP" sz="1400" dirty="0" err="1" smtClean="0">
                <a:latin typeface="メイリオ" pitchFamily="50" charset="-128"/>
                <a:ea typeface="メイリオ" pitchFamily="50" charset="-128"/>
              </a:rPr>
              <a:t>ConfigLoader</a:t>
            </a:r>
            <a:r>
              <a:rPr lang="ja-JP" altLang="en-US" sz="1400" dirty="0" smtClean="0">
                <a:latin typeface="メイリオ" pitchFamily="50" charset="-128"/>
                <a:ea typeface="メイリオ" pitchFamily="50" charset="-128"/>
              </a:rPr>
              <a:t>インターフェース．</a:t>
            </a:r>
            <a:endParaRPr lang="en-US" altLang="ja-JP" sz="1400" dirty="0" smtClean="0">
              <a:latin typeface="メイリオ" pitchFamily="50" charset="-128"/>
              <a:ea typeface="メイリオ" pitchFamily="50" charset="-128"/>
            </a:endParaRPr>
          </a:p>
          <a:p>
            <a:r>
              <a:rPr lang="en-US" altLang="ja-JP" sz="1400" dirty="0" err="1" smtClean="0">
                <a:latin typeface="メイリオ" pitchFamily="50" charset="-128"/>
                <a:ea typeface="メイリオ" pitchFamily="50" charset="-128"/>
              </a:rPr>
              <a:t>BuildingBlockList</a:t>
            </a:r>
            <a:r>
              <a:rPr lang="ja-JP" altLang="en-US" sz="1400" dirty="0" smtClean="0">
                <a:latin typeface="メイリオ" pitchFamily="50" charset="-128"/>
                <a:ea typeface="メイリオ" pitchFamily="50" charset="-128"/>
              </a:rPr>
              <a:t>・・・</a:t>
            </a:r>
            <a:r>
              <a:rPr lang="en-US" altLang="ja-JP" sz="1400" dirty="0" err="1" smtClean="0">
                <a:latin typeface="メイリオ" pitchFamily="50" charset="-128"/>
                <a:ea typeface="メイリオ" pitchFamily="50" charset="-128"/>
              </a:rPr>
              <a:t>BuildingBlocks</a:t>
            </a:r>
            <a:r>
              <a:rPr lang="ja-JP" altLang="en-US" sz="1400" dirty="0" smtClean="0">
                <a:latin typeface="メイリオ" pitchFamily="50" charset="-128"/>
                <a:ea typeface="メイリオ" pitchFamily="50" charset="-128"/>
              </a:rPr>
              <a:t>のリスト．</a:t>
            </a:r>
            <a:r>
              <a:rPr lang="en-US" altLang="ja-JP" sz="1400" dirty="0" err="1" smtClean="0">
                <a:latin typeface="メイリオ" pitchFamily="50" charset="-128"/>
                <a:ea typeface="メイリオ" pitchFamily="50" charset="-128"/>
              </a:rPr>
              <a:t>ConfigLoader</a:t>
            </a:r>
            <a:r>
              <a:rPr lang="ja-JP" altLang="en-US" sz="1400" dirty="0" smtClean="0">
                <a:latin typeface="メイリオ" pitchFamily="50" charset="-128"/>
                <a:ea typeface="メイリオ" pitchFamily="50" charset="-128"/>
              </a:rPr>
              <a:t>インターフェース．</a:t>
            </a:r>
            <a:endParaRPr lang="en-US" altLang="ja-JP" sz="1400" dirty="0" smtClean="0">
              <a:latin typeface="メイリオ" pitchFamily="50" charset="-128"/>
              <a:ea typeface="メイリオ" pitchFamily="50" charset="-128"/>
            </a:endParaRPr>
          </a:p>
          <a:p>
            <a:endParaRPr lang="en-US" altLang="ja-JP" sz="1400" dirty="0">
              <a:latin typeface="メイリオ" pitchFamily="50" charset="-128"/>
              <a:ea typeface="メイリオ" pitchFamily="50" charset="-128"/>
            </a:endParaRPr>
          </a:p>
          <a:p>
            <a:r>
              <a:rPr lang="en-US" altLang="ja-JP" sz="1400" dirty="0" err="1" smtClean="0">
                <a:latin typeface="メイリオ" pitchFamily="50" charset="-128"/>
                <a:ea typeface="メイリオ" pitchFamily="50" charset="-128"/>
              </a:rPr>
              <a:t>TreeBuilder</a:t>
            </a:r>
            <a:r>
              <a:rPr lang="ja-JP" altLang="en-US" sz="1400" dirty="0" smtClean="0">
                <a:latin typeface="メイリオ" pitchFamily="50" charset="-128"/>
                <a:ea typeface="メイリオ" pitchFamily="50" charset="-128"/>
              </a:rPr>
              <a:t>・・・ビルディングブロックを組み合わせて，</a:t>
            </a:r>
            <a:r>
              <a:rPr lang="en-US" altLang="ja-JP" sz="1400" dirty="0" smtClean="0">
                <a:latin typeface="メイリオ" pitchFamily="50" charset="-128"/>
                <a:ea typeface="メイリオ" pitchFamily="50" charset="-128"/>
              </a:rPr>
              <a:t>Tree</a:t>
            </a:r>
            <a:r>
              <a:rPr lang="ja-JP" altLang="en-US" sz="1400" dirty="0" smtClean="0">
                <a:latin typeface="メイリオ" pitchFamily="50" charset="-128"/>
                <a:ea typeface="メイリオ" pitchFamily="50" charset="-128"/>
              </a:rPr>
              <a:t>形式で生成するためのクラス．</a:t>
            </a:r>
            <a:endParaRPr lang="en-US" altLang="ja-JP" sz="1400" dirty="0" smtClean="0">
              <a:latin typeface="メイリオ" pitchFamily="50" charset="-128"/>
              <a:ea typeface="メイリオ" pitchFamily="50" charset="-128"/>
            </a:endParaRPr>
          </a:p>
          <a:p>
            <a:endParaRPr kumimoji="1" lang="en-US" altLang="ja-JP" sz="1400" dirty="0">
              <a:latin typeface="メイリオ" pitchFamily="50" charset="-128"/>
              <a:ea typeface="メイリオ" pitchFamily="50" charset="-128"/>
            </a:endParaRPr>
          </a:p>
          <a:p>
            <a:r>
              <a:rPr lang="en-US" altLang="ja-JP" sz="1400" dirty="0" err="1" smtClean="0">
                <a:latin typeface="メイリオ" pitchFamily="50" charset="-128"/>
                <a:ea typeface="メイリオ" pitchFamily="50" charset="-128"/>
              </a:rPr>
              <a:t>TreeBuilderPtr</a:t>
            </a:r>
            <a:r>
              <a:rPr lang="en-US" altLang="ja-JP" sz="1400" dirty="0" smtClean="0">
                <a:latin typeface="メイリオ" pitchFamily="50" charset="-128"/>
                <a:ea typeface="メイリオ" pitchFamily="50" charset="-128"/>
              </a:rPr>
              <a:t> </a:t>
            </a:r>
            <a:r>
              <a:rPr lang="en-US" altLang="ja-JP" sz="1400" dirty="0" err="1" smtClean="0">
                <a:latin typeface="メイリオ" pitchFamily="50" charset="-128"/>
                <a:ea typeface="メイリオ" pitchFamily="50" charset="-128"/>
              </a:rPr>
              <a:t>newBuilder</a:t>
            </a:r>
            <a:r>
              <a:rPr lang="en-US" altLang="ja-JP" sz="1400" dirty="0" smtClean="0">
                <a:latin typeface="メイリオ" pitchFamily="50" charset="-128"/>
                <a:ea typeface="メイリオ" pitchFamily="50" charset="-128"/>
              </a:rPr>
              <a:t> = </a:t>
            </a:r>
            <a:r>
              <a:rPr lang="en-US" altLang="ja-JP" sz="1400" dirty="0" err="1" smtClean="0">
                <a:latin typeface="メイリオ" pitchFamily="50" charset="-128"/>
                <a:ea typeface="メイリオ" pitchFamily="50" charset="-128"/>
              </a:rPr>
              <a:t>TreeBuilder</a:t>
            </a:r>
            <a:r>
              <a:rPr lang="en-US" altLang="ja-JP" sz="1400" dirty="0" smtClean="0">
                <a:latin typeface="メイリオ" pitchFamily="50" charset="-128"/>
                <a:ea typeface="メイリオ" pitchFamily="50" charset="-128"/>
              </a:rPr>
              <a:t>::</a:t>
            </a:r>
            <a:r>
              <a:rPr lang="en-US" altLang="ja-JP" sz="1400" dirty="0" err="1" smtClean="0">
                <a:latin typeface="メイリオ" pitchFamily="50" charset="-128"/>
                <a:ea typeface="メイリオ" pitchFamily="50" charset="-128"/>
              </a:rPr>
              <a:t>createInstance</a:t>
            </a:r>
            <a:r>
              <a:rPr lang="en-US" altLang="ja-JP" sz="1400" dirty="0" smtClean="0">
                <a:latin typeface="メイリオ" pitchFamily="50" charset="-128"/>
                <a:ea typeface="メイリオ" pitchFamily="50" charset="-128"/>
              </a:rPr>
              <a:t>(</a:t>
            </a:r>
            <a:r>
              <a:rPr lang="en-US" altLang="ja-JP" sz="1400" dirty="0" err="1" smtClean="0">
                <a:latin typeface="メイリオ" pitchFamily="50" charset="-128"/>
                <a:ea typeface="メイリオ" pitchFamily="50" charset="-128"/>
              </a:rPr>
              <a:t>conf</a:t>
            </a:r>
            <a:r>
              <a:rPr lang="en-US" altLang="ja-JP" sz="1400" dirty="0" smtClean="0">
                <a:latin typeface="メイリオ" pitchFamily="50" charset="-128"/>
                <a:ea typeface="メイリオ" pitchFamily="50" charset="-128"/>
              </a:rPr>
              <a:t>)</a:t>
            </a:r>
          </a:p>
          <a:p>
            <a:r>
              <a:rPr lang="en-US" altLang="ja-JP" sz="1400" dirty="0" err="1" smtClean="0">
                <a:latin typeface="メイリオ" pitchFamily="50" charset="-128"/>
                <a:ea typeface="メイリオ" pitchFamily="50" charset="-128"/>
              </a:rPr>
              <a:t>TreeBuilderPtr</a:t>
            </a:r>
            <a:r>
              <a:rPr lang="en-US" altLang="ja-JP" sz="1400" dirty="0">
                <a:latin typeface="メイリオ" pitchFamily="50" charset="-128"/>
                <a:ea typeface="メイリオ" pitchFamily="50" charset="-128"/>
              </a:rPr>
              <a:t> </a:t>
            </a:r>
            <a:r>
              <a:rPr lang="en-US" altLang="ja-JP" sz="1400" dirty="0" smtClean="0">
                <a:latin typeface="メイリオ" pitchFamily="50" charset="-128"/>
                <a:ea typeface="メイリオ" pitchFamily="50" charset="-128"/>
              </a:rPr>
              <a:t>= boost::</a:t>
            </a:r>
            <a:r>
              <a:rPr lang="en-US" altLang="ja-JP" sz="1400" dirty="0" err="1" smtClean="0">
                <a:latin typeface="メイリオ" pitchFamily="50" charset="-128"/>
                <a:ea typeface="メイリオ" pitchFamily="50" charset="-128"/>
              </a:rPr>
              <a:t>shared_ptr</a:t>
            </a:r>
            <a:r>
              <a:rPr lang="en-US" altLang="ja-JP" sz="1400" dirty="0" smtClean="0">
                <a:latin typeface="メイリオ" pitchFamily="50" charset="-128"/>
                <a:ea typeface="メイリオ" pitchFamily="50" charset="-128"/>
              </a:rPr>
              <a:t>&lt;</a:t>
            </a:r>
            <a:r>
              <a:rPr lang="en-US" altLang="ja-JP" sz="1400" dirty="0" err="1" smtClean="0">
                <a:latin typeface="メイリオ" pitchFamily="50" charset="-128"/>
                <a:ea typeface="メイリオ" pitchFamily="50" charset="-128"/>
              </a:rPr>
              <a:t>TreeBuilder</a:t>
            </a:r>
            <a:r>
              <a:rPr lang="en-US" altLang="ja-JP" sz="1400" dirty="0" smtClean="0">
                <a:latin typeface="メイリオ" pitchFamily="50" charset="-128"/>
                <a:ea typeface="メイリオ" pitchFamily="50" charset="-128"/>
              </a:rPr>
              <a:t>&gt;</a:t>
            </a:r>
            <a:endParaRPr lang="en-US" altLang="ja-JP" sz="1400" dirty="0">
              <a:latin typeface="メイリオ" pitchFamily="50" charset="-128"/>
              <a:ea typeface="メイリオ" pitchFamily="50" charset="-128"/>
            </a:endParaRPr>
          </a:p>
          <a:p>
            <a:endParaRPr lang="en-US" altLang="ja-JP"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xmlns="" val="67536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Generation</a:t>
            </a:r>
            <a:endParaRPr kumimoji="1" lang="ja-JP" altLang="en-US" dirty="0"/>
          </a:p>
        </p:txBody>
      </p:sp>
      <p:sp>
        <p:nvSpPr>
          <p:cNvPr id="4" name="テキスト ボックス 3"/>
          <p:cNvSpPr txBox="1"/>
          <p:nvPr/>
        </p:nvSpPr>
        <p:spPr>
          <a:xfrm>
            <a:off x="251521" y="2420888"/>
            <a:ext cx="8892480" cy="3323987"/>
          </a:xfrm>
          <a:prstGeom prst="rect">
            <a:avLst/>
          </a:prstGeom>
          <a:noFill/>
        </p:spPr>
        <p:txBody>
          <a:bodyPr wrap="square" rtlCol="0">
            <a:spAutoFit/>
          </a:bodyPr>
          <a:lstStyle/>
          <a:p>
            <a:r>
              <a:rPr lang="en-US" altLang="ja-JP" sz="1400" dirty="0">
                <a:latin typeface="メイリオ" pitchFamily="50" charset="-128"/>
                <a:ea typeface="メイリオ" pitchFamily="50" charset="-128"/>
              </a:rPr>
              <a:t>Generation </a:t>
            </a:r>
            <a:r>
              <a:rPr lang="en-US" altLang="ja-JP" sz="1400" dirty="0" err="1">
                <a:latin typeface="メイリオ" pitchFamily="50" charset="-128"/>
                <a:ea typeface="メイリオ" pitchFamily="50" charset="-128"/>
              </a:rPr>
              <a:t>generation</a:t>
            </a:r>
            <a:r>
              <a:rPr lang="en-US" altLang="ja-JP" sz="1400" dirty="0">
                <a:latin typeface="メイリオ" pitchFamily="50" charset="-128"/>
                <a:ea typeface="メイリオ" pitchFamily="50" charset="-128"/>
              </a:rPr>
              <a:t> = Generation::</a:t>
            </a:r>
            <a:r>
              <a:rPr lang="en-US" altLang="ja-JP" sz="1400" dirty="0" smtClean="0">
                <a:latin typeface="メイリオ" pitchFamily="50" charset="-128"/>
                <a:ea typeface="メイリオ" pitchFamily="50" charset="-128"/>
              </a:rPr>
              <a:t>create (</a:t>
            </a:r>
            <a:r>
              <a:rPr lang="en-US" altLang="ja-JP" sz="1400" dirty="0" err="1">
                <a:latin typeface="メイリオ" pitchFamily="50" charset="-128"/>
                <a:ea typeface="メイリオ" pitchFamily="50" charset="-128"/>
              </a:rPr>
              <a:t>conf</a:t>
            </a:r>
            <a:r>
              <a:rPr lang="en-US" altLang="ja-JP" sz="1400" dirty="0">
                <a:latin typeface="メイリオ" pitchFamily="50" charset="-128"/>
                <a:ea typeface="メイリオ" pitchFamily="50" charset="-128"/>
              </a:rPr>
              <a:t>)</a:t>
            </a:r>
          </a:p>
          <a:p>
            <a:r>
              <a:rPr lang="en-US" altLang="ja-JP" sz="1400" dirty="0">
                <a:latin typeface="メイリオ" pitchFamily="50" charset="-128"/>
                <a:ea typeface="メイリオ" pitchFamily="50" charset="-128"/>
              </a:rPr>
              <a:t>  </a:t>
            </a:r>
            <a:r>
              <a:rPr lang="en-US" altLang="ja-JP" sz="1400" dirty="0">
                <a:latin typeface="メイリオ" pitchFamily="50" charset="-128"/>
                <a:ea typeface="メイリオ" pitchFamily="50" charset="-128"/>
                <a:sym typeface="Wingdings" pitchFamily="2" charset="2"/>
              </a:rPr>
              <a:t> </a:t>
            </a:r>
            <a:r>
              <a:rPr lang="ja-JP" altLang="en-US" sz="1400" dirty="0">
                <a:latin typeface="メイリオ" pitchFamily="50" charset="-128"/>
                <a:ea typeface="メイリオ" pitchFamily="50" charset="-128"/>
                <a:sym typeface="Wingdings" pitchFamily="2" charset="2"/>
              </a:rPr>
              <a:t>内部で</a:t>
            </a:r>
            <a:r>
              <a:rPr lang="en-US" altLang="ja-JP" sz="1400" dirty="0" err="1">
                <a:latin typeface="メイリオ" pitchFamily="50" charset="-128"/>
                <a:ea typeface="メイリオ" pitchFamily="50" charset="-128"/>
                <a:sym typeface="Wingdings" pitchFamily="2" charset="2"/>
              </a:rPr>
              <a:t>TreeBuilder</a:t>
            </a:r>
            <a:r>
              <a:rPr lang="ja-JP" altLang="en-US" sz="1400" dirty="0">
                <a:latin typeface="メイリオ" pitchFamily="50" charset="-128"/>
                <a:ea typeface="メイリオ" pitchFamily="50" charset="-128"/>
                <a:sym typeface="Wingdings" pitchFamily="2" charset="2"/>
              </a:rPr>
              <a:t>も作る．この</a:t>
            </a:r>
            <a:r>
              <a:rPr lang="en-US" altLang="ja-JP" sz="1400" dirty="0" err="1">
                <a:latin typeface="メイリオ" pitchFamily="50" charset="-128"/>
                <a:ea typeface="メイリオ" pitchFamily="50" charset="-128"/>
                <a:sym typeface="Wingdings" pitchFamily="2" charset="2"/>
              </a:rPr>
              <a:t>TreeBuilder</a:t>
            </a:r>
            <a:r>
              <a:rPr lang="ja-JP" altLang="en-US" sz="1400" dirty="0">
                <a:latin typeface="メイリオ" pitchFamily="50" charset="-128"/>
                <a:ea typeface="メイリオ" pitchFamily="50" charset="-128"/>
                <a:sym typeface="Wingdings" pitchFamily="2" charset="2"/>
              </a:rPr>
              <a:t>はここで捨てられる．（</a:t>
            </a:r>
            <a:r>
              <a:rPr lang="en-US" altLang="ja-JP" sz="1400" dirty="0">
                <a:latin typeface="メイリオ" pitchFamily="50" charset="-128"/>
                <a:ea typeface="メイリオ" pitchFamily="50" charset="-128"/>
                <a:sym typeface="Wingdings" pitchFamily="2" charset="2"/>
              </a:rPr>
              <a:t>Engine</a:t>
            </a:r>
            <a:r>
              <a:rPr lang="ja-JP" altLang="en-US" sz="1400" dirty="0">
                <a:latin typeface="メイリオ" pitchFamily="50" charset="-128"/>
                <a:ea typeface="メイリオ" pitchFamily="50" charset="-128"/>
                <a:sym typeface="Wingdings" pitchFamily="2" charset="2"/>
              </a:rPr>
              <a:t>とは別の</a:t>
            </a:r>
            <a:r>
              <a:rPr lang="ja-JP" altLang="en-US" sz="1400" dirty="0" smtClean="0">
                <a:latin typeface="メイリオ" pitchFamily="50" charset="-128"/>
                <a:ea typeface="メイリオ" pitchFamily="50" charset="-128"/>
                <a:sym typeface="Wingdings" pitchFamily="2" charset="2"/>
              </a:rPr>
              <a:t>インスタンス</a:t>
            </a:r>
            <a:r>
              <a:rPr lang="ja-JP" altLang="en-US" sz="1400" dirty="0">
                <a:latin typeface="メイリオ" pitchFamily="50" charset="-128"/>
                <a:ea typeface="メイリオ" pitchFamily="50" charset="-128"/>
                <a:sym typeface="Wingdings" pitchFamily="2" charset="2"/>
              </a:rPr>
              <a:t>だが</a:t>
            </a:r>
            <a:r>
              <a:rPr lang="ja-JP" altLang="en-US" sz="1400" dirty="0" smtClean="0">
                <a:latin typeface="メイリオ" pitchFamily="50" charset="-128"/>
                <a:ea typeface="メイリオ" pitchFamily="50" charset="-128"/>
                <a:sym typeface="Wingdings" pitchFamily="2" charset="2"/>
              </a:rPr>
              <a:t>，同じ設定を持つ）</a:t>
            </a:r>
            <a:endParaRPr lang="en-US" altLang="ja-JP" sz="1400" dirty="0">
              <a:latin typeface="メイリオ" pitchFamily="50" charset="-128"/>
              <a:ea typeface="メイリオ" pitchFamily="50" charset="-128"/>
              <a:sym typeface="Wingdings" pitchFamily="2" charset="2"/>
            </a:endParaRPr>
          </a:p>
          <a:p>
            <a:endParaRPr lang="en-US" altLang="ja-JP" sz="1400" dirty="0">
              <a:latin typeface="メイリオ" pitchFamily="50" charset="-128"/>
              <a:ea typeface="メイリオ" pitchFamily="50" charset="-128"/>
            </a:endParaRPr>
          </a:p>
          <a:p>
            <a:endParaRPr kumimoji="1" lang="en-US" altLang="ja-JP" sz="1400" dirty="0" smtClean="0">
              <a:latin typeface="メイリオ" pitchFamily="50" charset="-128"/>
              <a:ea typeface="メイリオ" pitchFamily="50" charset="-128"/>
            </a:endParaRPr>
          </a:p>
          <a:p>
            <a:r>
              <a:rPr lang="en-US" altLang="ja-JP" sz="1400" dirty="0" smtClean="0">
                <a:latin typeface="メイリオ" pitchFamily="50" charset="-128"/>
                <a:ea typeface="メイリオ" pitchFamily="50" charset="-128"/>
              </a:rPr>
              <a:t>Generation </a:t>
            </a:r>
            <a:r>
              <a:rPr lang="en-US" altLang="ja-JP" sz="1400" dirty="0" err="1" smtClean="0">
                <a:latin typeface="メイリオ" pitchFamily="50" charset="-128"/>
                <a:ea typeface="メイリオ" pitchFamily="50" charset="-128"/>
              </a:rPr>
              <a:t>generation</a:t>
            </a:r>
            <a:r>
              <a:rPr lang="en-US" altLang="ja-JP" sz="1400" dirty="0" smtClean="0">
                <a:latin typeface="メイリオ" pitchFamily="50" charset="-128"/>
                <a:ea typeface="メイリオ" pitchFamily="50" charset="-128"/>
              </a:rPr>
              <a:t> = Generation::</a:t>
            </a:r>
            <a:r>
              <a:rPr lang="en-US" altLang="ja-JP" sz="1400" dirty="0" err="1" smtClean="0">
                <a:latin typeface="メイリオ" pitchFamily="50" charset="-128"/>
                <a:ea typeface="メイリオ" pitchFamily="50" charset="-128"/>
              </a:rPr>
              <a:t>createFromFile</a:t>
            </a:r>
            <a:r>
              <a:rPr lang="en-US" altLang="ja-JP" sz="1400" dirty="0" smtClean="0">
                <a:latin typeface="メイリオ" pitchFamily="50" charset="-128"/>
                <a:ea typeface="メイリオ" pitchFamily="50" charset="-128"/>
              </a:rPr>
              <a:t>(</a:t>
            </a:r>
            <a:r>
              <a:rPr lang="en-US" altLang="ja-JP" sz="1400" dirty="0" err="1" smtClean="0">
                <a:latin typeface="メイリオ" pitchFamily="50" charset="-128"/>
                <a:ea typeface="メイリオ" pitchFamily="50" charset="-128"/>
              </a:rPr>
              <a:t>istream</a:t>
            </a:r>
            <a:r>
              <a:rPr lang="en-US" altLang="ja-JP" sz="1400" dirty="0" smtClean="0">
                <a:latin typeface="メイリオ" pitchFamily="50" charset="-128"/>
                <a:ea typeface="メイリオ" pitchFamily="50" charset="-128"/>
              </a:rPr>
              <a:t>)</a:t>
            </a:r>
          </a:p>
          <a:p>
            <a:r>
              <a:rPr lang="en-US" altLang="ja-JP" sz="1400" dirty="0" err="1" smtClean="0">
                <a:latin typeface="メイリオ" pitchFamily="50" charset="-128"/>
                <a:ea typeface="メイリオ" pitchFamily="50" charset="-128"/>
              </a:rPr>
              <a:t>generation.</a:t>
            </a:r>
            <a:r>
              <a:rPr kumimoji="1" lang="en-US" altLang="ja-JP" sz="1400" dirty="0" err="1" smtClean="0">
                <a:latin typeface="メイリオ" pitchFamily="50" charset="-128"/>
                <a:ea typeface="メイリオ" pitchFamily="50" charset="-128"/>
              </a:rPr>
              <a:t>save</a:t>
            </a:r>
            <a:r>
              <a:rPr kumimoji="1" lang="en-US" altLang="ja-JP" sz="1400" dirty="0" smtClean="0">
                <a:latin typeface="メイリオ" pitchFamily="50" charset="-128"/>
                <a:ea typeface="メイリオ" pitchFamily="50" charset="-128"/>
              </a:rPr>
              <a:t>(</a:t>
            </a:r>
            <a:r>
              <a:rPr kumimoji="1" lang="en-US" altLang="ja-JP" sz="1400" dirty="0" err="1" smtClean="0">
                <a:latin typeface="メイリオ" pitchFamily="50" charset="-128"/>
                <a:ea typeface="メイリオ" pitchFamily="50" charset="-128"/>
              </a:rPr>
              <a:t>ostream</a:t>
            </a:r>
            <a:r>
              <a:rPr kumimoji="1" lang="en-US" altLang="ja-JP" sz="1400" dirty="0" smtClean="0">
                <a:latin typeface="メイリオ" pitchFamily="50" charset="-128"/>
                <a:ea typeface="メイリオ" pitchFamily="50" charset="-128"/>
              </a:rPr>
              <a:t>)</a:t>
            </a:r>
          </a:p>
          <a:p>
            <a:r>
              <a:rPr lang="en-US" altLang="ja-JP" sz="1400" dirty="0" err="1" smtClean="0">
                <a:latin typeface="メイリオ" pitchFamily="50" charset="-128"/>
                <a:ea typeface="メイリオ" pitchFamily="50" charset="-128"/>
              </a:rPr>
              <a:t>generation.load</a:t>
            </a:r>
            <a:r>
              <a:rPr lang="en-US" altLang="ja-JP" sz="1400" dirty="0" smtClean="0">
                <a:latin typeface="メイリオ" pitchFamily="50" charset="-128"/>
                <a:ea typeface="メイリオ" pitchFamily="50" charset="-128"/>
              </a:rPr>
              <a:t>(</a:t>
            </a:r>
            <a:r>
              <a:rPr lang="en-US" altLang="ja-JP" sz="1400" dirty="0" err="1" smtClean="0">
                <a:latin typeface="メイリオ" pitchFamily="50" charset="-128"/>
                <a:ea typeface="メイリオ" pitchFamily="50" charset="-128"/>
              </a:rPr>
              <a:t>istream</a:t>
            </a:r>
            <a:r>
              <a:rPr lang="en-US" altLang="ja-JP" sz="1400" dirty="0" smtClean="0">
                <a:latin typeface="メイリオ" pitchFamily="50" charset="-128"/>
                <a:ea typeface="メイリオ" pitchFamily="50" charset="-128"/>
              </a:rPr>
              <a:t>, void*)</a:t>
            </a:r>
            <a:r>
              <a:rPr lang="ja-JP" altLang="en-US" sz="1400" dirty="0" smtClean="0">
                <a:latin typeface="メイリオ" pitchFamily="50" charset="-128"/>
                <a:ea typeface="メイリオ" pitchFamily="50" charset="-128"/>
              </a:rPr>
              <a:t>もあるが，</a:t>
            </a:r>
            <a:r>
              <a:rPr lang="en-US" altLang="ja-JP" sz="1400" dirty="0" smtClean="0">
                <a:latin typeface="メイリオ" pitchFamily="50" charset="-128"/>
                <a:ea typeface="メイリオ" pitchFamily="50" charset="-128"/>
              </a:rPr>
              <a:t>protected</a:t>
            </a:r>
            <a:r>
              <a:rPr lang="ja-JP" altLang="en-US" sz="1400" dirty="0" smtClean="0">
                <a:latin typeface="メイリオ" pitchFamily="50" charset="-128"/>
                <a:ea typeface="メイリオ" pitchFamily="50" charset="-128"/>
              </a:rPr>
              <a:t>で，</a:t>
            </a:r>
            <a:r>
              <a:rPr lang="en-US" altLang="ja-JP" sz="1400" dirty="0" err="1" smtClean="0">
                <a:latin typeface="メイリオ" pitchFamily="50" charset="-128"/>
                <a:ea typeface="メイリオ" pitchFamily="50" charset="-128"/>
              </a:rPr>
              <a:t>createFromFile</a:t>
            </a:r>
            <a:r>
              <a:rPr lang="en-US" altLang="ja-JP" sz="1400" dirty="0" smtClean="0">
                <a:latin typeface="メイリオ" pitchFamily="50" charset="-128"/>
                <a:ea typeface="メイリオ" pitchFamily="50" charset="-128"/>
              </a:rPr>
              <a:t>()</a:t>
            </a:r>
            <a:r>
              <a:rPr lang="ja-JP" altLang="en-US" sz="1400" dirty="0" smtClean="0">
                <a:latin typeface="メイリオ" pitchFamily="50" charset="-128"/>
                <a:ea typeface="メイリオ" pitchFamily="50" charset="-128"/>
              </a:rPr>
              <a:t>から間接的に呼ばれる</a:t>
            </a:r>
            <a:endParaRPr kumimoji="1" lang="en-US" altLang="ja-JP" sz="1400" dirty="0" smtClean="0">
              <a:latin typeface="メイリオ" pitchFamily="50" charset="-128"/>
              <a:ea typeface="メイリオ" pitchFamily="50" charset="-128"/>
            </a:endParaRPr>
          </a:p>
          <a:p>
            <a:endParaRPr kumimoji="1" lang="en-US" altLang="ja-JP" sz="1400" dirty="0" smtClean="0">
              <a:latin typeface="メイリオ" pitchFamily="50" charset="-128"/>
              <a:ea typeface="メイリオ" pitchFamily="50" charset="-128"/>
            </a:endParaRPr>
          </a:p>
          <a:p>
            <a:endParaRPr lang="en-US" altLang="ja-JP" sz="1400" dirty="0">
              <a:latin typeface="メイリオ" pitchFamily="50" charset="-128"/>
              <a:ea typeface="メイリオ" pitchFamily="50" charset="-128"/>
            </a:endParaRPr>
          </a:p>
          <a:p>
            <a:r>
              <a:rPr kumimoji="1" lang="en-US" altLang="ja-JP" sz="1400" dirty="0" err="1" smtClean="0">
                <a:latin typeface="メイリオ" pitchFamily="50" charset="-128"/>
                <a:ea typeface="メイリオ" pitchFamily="50" charset="-128"/>
              </a:rPr>
              <a:t>IndividualList</a:t>
            </a:r>
            <a:r>
              <a:rPr kumimoji="1" lang="en-US" altLang="ja-JP" sz="1400" dirty="0" smtClean="0">
                <a:latin typeface="メイリオ" pitchFamily="50" charset="-128"/>
                <a:ea typeface="メイリオ" pitchFamily="50" charset="-128"/>
              </a:rPr>
              <a:t> </a:t>
            </a:r>
            <a:r>
              <a:rPr kumimoji="1" lang="en-US" altLang="ja-JP" sz="1400" dirty="0" err="1" smtClean="0">
                <a:latin typeface="メイリオ" pitchFamily="50" charset="-128"/>
                <a:ea typeface="メイリオ" pitchFamily="50" charset="-128"/>
              </a:rPr>
              <a:t>getBestIndividuals</a:t>
            </a:r>
            <a:r>
              <a:rPr kumimoji="1" lang="en-US" altLang="ja-JP" sz="1400" dirty="0" smtClean="0">
                <a:latin typeface="メイリオ" pitchFamily="50" charset="-128"/>
                <a:ea typeface="メイリオ" pitchFamily="50" charset="-128"/>
              </a:rPr>
              <a:t>()</a:t>
            </a:r>
          </a:p>
          <a:p>
            <a:r>
              <a:rPr lang="en-US" altLang="ja-JP" sz="1400" dirty="0">
                <a:latin typeface="メイリオ" pitchFamily="50" charset="-128"/>
                <a:ea typeface="メイリオ" pitchFamily="50" charset="-128"/>
              </a:rPr>
              <a:t> </a:t>
            </a:r>
            <a:r>
              <a:rPr lang="en-US" altLang="ja-JP" sz="1400" dirty="0" smtClean="0">
                <a:latin typeface="メイリオ" pitchFamily="50" charset="-128"/>
                <a:ea typeface="メイリオ" pitchFamily="50" charset="-128"/>
                <a:sym typeface="Wingdings" pitchFamily="2" charset="2"/>
              </a:rPr>
              <a:t> rank=</a:t>
            </a:r>
            <a:r>
              <a:rPr lang="ja-JP" altLang="en-US" sz="1400" dirty="0" smtClean="0">
                <a:latin typeface="メイリオ" pitchFamily="50" charset="-128"/>
                <a:ea typeface="メイリオ" pitchFamily="50" charset="-128"/>
                <a:sym typeface="Wingdings" pitchFamily="2" charset="2"/>
              </a:rPr>
              <a:t>最小の個体を返す．複数の場合がある．</a:t>
            </a:r>
            <a:r>
              <a:rPr lang="en-US" altLang="ja-JP" sz="1400" dirty="0" smtClean="0">
                <a:latin typeface="メイリオ" pitchFamily="50" charset="-128"/>
                <a:ea typeface="メイリオ" pitchFamily="50" charset="-128"/>
                <a:sym typeface="Wingdings" pitchFamily="2" charset="2"/>
              </a:rPr>
              <a:t>rank</a:t>
            </a:r>
            <a:r>
              <a:rPr lang="ja-JP" altLang="en-US" sz="1400" dirty="0" smtClean="0">
                <a:latin typeface="メイリオ" pitchFamily="50" charset="-128"/>
                <a:ea typeface="メイリオ" pitchFamily="50" charset="-128"/>
                <a:sym typeface="Wingdings" pitchFamily="2" charset="2"/>
              </a:rPr>
              <a:t>は</a:t>
            </a:r>
            <a:r>
              <a:rPr lang="en-US" altLang="ja-JP" sz="1400" dirty="0" smtClean="0">
                <a:latin typeface="メイリオ" pitchFamily="50" charset="-128"/>
                <a:ea typeface="メイリオ" pitchFamily="50" charset="-128"/>
                <a:sym typeface="Wingdings" pitchFamily="2" charset="2"/>
              </a:rPr>
              <a:t>1</a:t>
            </a:r>
            <a:r>
              <a:rPr lang="ja-JP" altLang="en-US" sz="1400" dirty="0" smtClean="0">
                <a:latin typeface="メイリオ" pitchFamily="50" charset="-128"/>
                <a:ea typeface="メイリオ" pitchFamily="50" charset="-128"/>
                <a:sym typeface="Wingdings" pitchFamily="2" charset="2"/>
              </a:rPr>
              <a:t>が最良．以下，</a:t>
            </a:r>
            <a:r>
              <a:rPr lang="en-US" altLang="ja-JP" sz="1400" dirty="0" smtClean="0">
                <a:latin typeface="メイリオ" pitchFamily="50" charset="-128"/>
                <a:ea typeface="メイリオ" pitchFamily="50" charset="-128"/>
                <a:sym typeface="Wingdings" pitchFamily="2" charset="2"/>
              </a:rPr>
              <a:t>2,3,4</a:t>
            </a:r>
            <a:r>
              <a:rPr lang="ja-JP" altLang="en-US" sz="1400" dirty="0" smtClean="0">
                <a:latin typeface="メイリオ" pitchFamily="50" charset="-128"/>
                <a:ea typeface="メイリオ" pitchFamily="50" charset="-128"/>
                <a:sym typeface="Wingdings" pitchFamily="2" charset="2"/>
              </a:rPr>
              <a:t>・・・</a:t>
            </a:r>
            <a:endParaRPr lang="en-US" altLang="ja-JP" sz="1400" dirty="0" smtClean="0">
              <a:latin typeface="メイリオ" pitchFamily="50" charset="-128"/>
              <a:ea typeface="メイリオ" pitchFamily="50" charset="-128"/>
              <a:sym typeface="Wingdings" pitchFamily="2" charset="2"/>
            </a:endParaRPr>
          </a:p>
          <a:p>
            <a:endParaRPr kumimoji="1" lang="en-US" altLang="ja-JP" sz="1400" dirty="0">
              <a:latin typeface="メイリオ" pitchFamily="50" charset="-128"/>
              <a:ea typeface="メイリオ" pitchFamily="50" charset="-128"/>
              <a:sym typeface="Wingdings" pitchFamily="2" charset="2"/>
            </a:endParaRPr>
          </a:p>
          <a:p>
            <a:r>
              <a:rPr lang="en-US" altLang="ja-JP" sz="1400" dirty="0" err="1" smtClean="0">
                <a:latin typeface="メイリオ" pitchFamily="50" charset="-128"/>
                <a:ea typeface="メイリオ" pitchFamily="50" charset="-128"/>
                <a:sym typeface="Wingdings" pitchFamily="2" charset="2"/>
              </a:rPr>
              <a:t>bool</a:t>
            </a:r>
            <a:r>
              <a:rPr lang="en-US" altLang="ja-JP" sz="1400" dirty="0" smtClean="0">
                <a:latin typeface="メイリオ" pitchFamily="50" charset="-128"/>
                <a:ea typeface="メイリオ" pitchFamily="50" charset="-128"/>
                <a:sym typeface="Wingdings" pitchFamily="2" charset="2"/>
              </a:rPr>
              <a:t> _</a:t>
            </a:r>
            <a:r>
              <a:rPr lang="en-US" altLang="ja-JP" sz="1400" dirty="0" err="1" smtClean="0">
                <a:latin typeface="メイリオ" pitchFamily="50" charset="-128"/>
                <a:ea typeface="メイリオ" pitchFamily="50" charset="-128"/>
                <a:sym typeface="Wingdings" pitchFamily="2" charset="2"/>
              </a:rPr>
              <a:t>isEvaluated</a:t>
            </a:r>
            <a:r>
              <a:rPr lang="en-US" altLang="ja-JP" sz="1400" dirty="0" smtClean="0">
                <a:latin typeface="メイリオ" pitchFamily="50" charset="-128"/>
                <a:ea typeface="メイリオ" pitchFamily="50" charset="-128"/>
                <a:sym typeface="Wingdings" pitchFamily="2" charset="2"/>
              </a:rPr>
              <a:t>;</a:t>
            </a:r>
          </a:p>
          <a:p>
            <a:r>
              <a:rPr kumimoji="1" lang="en-US" altLang="ja-JP" sz="1400" dirty="0">
                <a:latin typeface="メイリオ" pitchFamily="50" charset="-128"/>
                <a:ea typeface="メイリオ" pitchFamily="50" charset="-128"/>
                <a:sym typeface="Wingdings" pitchFamily="2" charset="2"/>
              </a:rPr>
              <a:t> </a:t>
            </a:r>
            <a:r>
              <a:rPr kumimoji="1" lang="en-US" altLang="ja-JP" sz="1400" dirty="0" smtClean="0">
                <a:latin typeface="メイリオ" pitchFamily="50" charset="-128"/>
                <a:ea typeface="メイリオ" pitchFamily="50" charset="-128"/>
                <a:sym typeface="Wingdings" pitchFamily="2" charset="2"/>
              </a:rPr>
              <a:t> </a:t>
            </a:r>
            <a:r>
              <a:rPr kumimoji="1" lang="ja-JP" altLang="en-US" sz="1400" dirty="0" smtClean="0">
                <a:latin typeface="メイリオ" pitchFamily="50" charset="-128"/>
                <a:ea typeface="メイリオ" pitchFamily="50" charset="-128"/>
                <a:sym typeface="Wingdings" pitchFamily="2" charset="2"/>
              </a:rPr>
              <a:t>評価されていれば</a:t>
            </a:r>
            <a:r>
              <a:rPr kumimoji="1" lang="en-US" altLang="ja-JP" sz="1400" dirty="0" smtClean="0">
                <a:latin typeface="メイリオ" pitchFamily="50" charset="-128"/>
                <a:ea typeface="メイリオ" pitchFamily="50" charset="-128"/>
                <a:sym typeface="Wingdings" pitchFamily="2" charset="2"/>
              </a:rPr>
              <a:t>true</a:t>
            </a:r>
            <a:r>
              <a:rPr kumimoji="1" lang="ja-JP" altLang="en-US" sz="1400" dirty="0" err="1" smtClean="0">
                <a:latin typeface="メイリオ" pitchFamily="50" charset="-128"/>
                <a:ea typeface="メイリオ" pitchFamily="50" charset="-128"/>
                <a:sym typeface="Wingdings" pitchFamily="2" charset="2"/>
              </a:rPr>
              <a:t>．</a:t>
            </a:r>
            <a:r>
              <a:rPr kumimoji="1" lang="ja-JP" altLang="en-US" sz="1400" dirty="0" smtClean="0">
                <a:latin typeface="メイリオ" pitchFamily="50" charset="-128"/>
                <a:ea typeface="メイリオ" pitchFamily="50" charset="-128"/>
                <a:sym typeface="Wingdings" pitchFamily="2" charset="2"/>
              </a:rPr>
              <a:t>その場合は，</a:t>
            </a:r>
            <a:r>
              <a:rPr lang="en-US" altLang="ja-JP" sz="1400" dirty="0" smtClean="0">
                <a:latin typeface="メイリオ" pitchFamily="50" charset="-128"/>
                <a:ea typeface="メイリオ" pitchFamily="50" charset="-128"/>
                <a:sym typeface="Wingdings" pitchFamily="2" charset="2"/>
              </a:rPr>
              <a:t>individuals</a:t>
            </a:r>
            <a:r>
              <a:rPr lang="ja-JP" altLang="en-US" sz="1400" dirty="0" smtClean="0">
                <a:latin typeface="メイリオ" pitchFamily="50" charset="-128"/>
                <a:ea typeface="メイリオ" pitchFamily="50" charset="-128"/>
                <a:sym typeface="Wingdings" pitchFamily="2" charset="2"/>
              </a:rPr>
              <a:t>はソートされているとみなされる</a:t>
            </a:r>
            <a:endParaRPr kumimoji="1" lang="ja-JP" altLang="en-US" sz="1400" dirty="0">
              <a:latin typeface="メイリオ" pitchFamily="50" charset="-128"/>
              <a:ea typeface="メイリオ" pitchFamily="50" charset="-128"/>
            </a:endParaRPr>
          </a:p>
        </p:txBody>
      </p:sp>
    </p:spTree>
    <p:extLst>
      <p:ext uri="{BB962C8B-B14F-4D97-AF65-F5344CB8AC3E}">
        <p14:creationId xmlns:p14="http://schemas.microsoft.com/office/powerpoint/2010/main" xmlns="" val="311868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Save/Load</a:t>
            </a:r>
            <a:endParaRPr kumimoji="1" lang="ja-JP" altLang="en-US" dirty="0"/>
          </a:p>
        </p:txBody>
      </p:sp>
      <p:sp>
        <p:nvSpPr>
          <p:cNvPr id="3" name="テキスト ボックス 2"/>
          <p:cNvSpPr txBox="1"/>
          <p:nvPr/>
        </p:nvSpPr>
        <p:spPr>
          <a:xfrm>
            <a:off x="683568" y="2204864"/>
            <a:ext cx="5478038" cy="3539430"/>
          </a:xfrm>
          <a:prstGeom prst="rect">
            <a:avLst/>
          </a:prstGeom>
          <a:noFill/>
        </p:spPr>
        <p:txBody>
          <a:bodyPr wrap="none" rtlCol="0">
            <a:spAutoFit/>
          </a:bodyPr>
          <a:lstStyle/>
          <a:p>
            <a:r>
              <a:rPr lang="ja-JP" altLang="en-US" sz="1400" dirty="0" smtClean="0">
                <a:latin typeface="メイリオ" pitchFamily="50" charset="-128"/>
                <a:ea typeface="メイリオ" pitchFamily="50" charset="-128"/>
              </a:rPr>
              <a:t>保存するステート</a:t>
            </a:r>
            <a:endParaRPr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a:t>
            </a:r>
            <a:r>
              <a:rPr lang="en-US" altLang="ja-JP" sz="1400" dirty="0" smtClean="0">
                <a:latin typeface="メイリオ" pitchFamily="50" charset="-128"/>
                <a:ea typeface="メイリオ" pitchFamily="50" charset="-128"/>
              </a:rPr>
              <a:t>Generation</a:t>
            </a:r>
            <a:r>
              <a:rPr lang="ja-JP" altLang="en-US" sz="1400" dirty="0" smtClean="0">
                <a:latin typeface="メイリオ" pitchFamily="50" charset="-128"/>
                <a:ea typeface="メイリオ" pitchFamily="50" charset="-128"/>
              </a:rPr>
              <a:t>関連</a:t>
            </a:r>
            <a:endParaRPr lang="en-US" altLang="ja-JP" sz="1400" dirty="0" smtClean="0">
              <a:latin typeface="メイリオ" pitchFamily="50" charset="-128"/>
              <a:ea typeface="メイリオ" pitchFamily="50" charset="-128"/>
            </a:endParaRPr>
          </a:p>
          <a:p>
            <a:r>
              <a:rPr lang="ja-JP" altLang="en-US" sz="1400" dirty="0">
                <a:latin typeface="メイリオ" pitchFamily="50" charset="-128"/>
                <a:ea typeface="メイリオ" pitchFamily="50" charset="-128"/>
              </a:rPr>
              <a:t>　</a:t>
            </a:r>
            <a:r>
              <a:rPr lang="ja-JP" altLang="en-US" sz="1400" dirty="0" smtClean="0">
                <a:latin typeface="メイリオ" pitchFamily="50" charset="-128"/>
                <a:ea typeface="メイリオ" pitchFamily="50" charset="-128"/>
              </a:rPr>
              <a:t>・</a:t>
            </a:r>
            <a:r>
              <a:rPr lang="en-US" altLang="ja-JP" sz="1400" dirty="0" smtClean="0">
                <a:latin typeface="メイリオ" pitchFamily="50" charset="-128"/>
                <a:ea typeface="メイリオ" pitchFamily="50" charset="-128"/>
              </a:rPr>
              <a:t>Individual</a:t>
            </a:r>
            <a:r>
              <a:rPr lang="ja-JP" altLang="en-US" sz="1400" dirty="0" err="1" smtClean="0">
                <a:latin typeface="メイリオ" pitchFamily="50" charset="-128"/>
                <a:ea typeface="メイリオ" pitchFamily="50" charset="-128"/>
              </a:rPr>
              <a:t>，</a:t>
            </a:r>
            <a:r>
              <a:rPr lang="en-US" altLang="ja-JP" sz="1400" dirty="0" smtClean="0">
                <a:latin typeface="メイリオ" pitchFamily="50" charset="-128"/>
                <a:ea typeface="メイリオ" pitchFamily="50" charset="-128"/>
              </a:rPr>
              <a:t>Fitness</a:t>
            </a:r>
            <a:r>
              <a:rPr lang="ja-JP" altLang="en-US" sz="1400" dirty="0" err="1" smtClean="0">
                <a:latin typeface="メイリオ" pitchFamily="50" charset="-128"/>
                <a:ea typeface="メイリオ" pitchFamily="50" charset="-128"/>
              </a:rPr>
              <a:t>，</a:t>
            </a:r>
            <a:r>
              <a:rPr lang="en-US" altLang="ja-JP" sz="1400" dirty="0" err="1" smtClean="0">
                <a:latin typeface="メイリオ" pitchFamily="50" charset="-128"/>
                <a:ea typeface="メイリオ" pitchFamily="50" charset="-128"/>
              </a:rPr>
              <a:t>RandomSeed</a:t>
            </a:r>
            <a:endParaRPr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a:t>
            </a:r>
            <a:r>
              <a:rPr lang="en-US" altLang="ja-JP" sz="1400" dirty="0" smtClean="0">
                <a:latin typeface="メイリオ" pitchFamily="50" charset="-128"/>
                <a:ea typeface="メイリオ" pitchFamily="50" charset="-128"/>
              </a:rPr>
              <a:t>Engine GP</a:t>
            </a:r>
            <a:r>
              <a:rPr lang="ja-JP" altLang="en-US" sz="1400" dirty="0" smtClean="0">
                <a:latin typeface="メイリオ" pitchFamily="50" charset="-128"/>
                <a:ea typeface="メイリオ" pitchFamily="50" charset="-128"/>
              </a:rPr>
              <a:t>関連</a:t>
            </a:r>
            <a:endParaRPr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　・</a:t>
            </a:r>
            <a:r>
              <a:rPr lang="en-US" altLang="ja-JP" sz="1400" dirty="0" err="1" smtClean="0">
                <a:latin typeface="メイリオ" pitchFamily="50" charset="-128"/>
                <a:ea typeface="メイリオ" pitchFamily="50" charset="-128"/>
              </a:rPr>
              <a:t>SortingOperator</a:t>
            </a:r>
            <a:r>
              <a:rPr lang="ja-JP" altLang="en-US" sz="1400" dirty="0" err="1" smtClean="0">
                <a:latin typeface="メイリオ" pitchFamily="50" charset="-128"/>
                <a:ea typeface="メイリオ" pitchFamily="50" charset="-128"/>
              </a:rPr>
              <a:t>，</a:t>
            </a:r>
            <a:r>
              <a:rPr lang="en-US" altLang="ja-JP" sz="1400" dirty="0" err="1" smtClean="0">
                <a:latin typeface="メイリオ" pitchFamily="50" charset="-128"/>
                <a:ea typeface="メイリオ" pitchFamily="50" charset="-128"/>
              </a:rPr>
              <a:t>CrossoverOperator</a:t>
            </a:r>
            <a:r>
              <a:rPr lang="ja-JP" altLang="en-US" sz="1400" dirty="0" err="1" smtClean="0">
                <a:latin typeface="メイリオ" pitchFamily="50" charset="-128"/>
                <a:ea typeface="メイリオ" pitchFamily="50" charset="-128"/>
              </a:rPr>
              <a:t>，</a:t>
            </a:r>
            <a:r>
              <a:rPr lang="en-US" altLang="ja-JP" sz="1400" dirty="0" err="1" smtClean="0">
                <a:latin typeface="メイリオ" pitchFamily="50" charset="-128"/>
                <a:ea typeface="メイリオ" pitchFamily="50" charset="-128"/>
              </a:rPr>
              <a:t>MutationOperator</a:t>
            </a:r>
            <a:endParaRPr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　・</a:t>
            </a:r>
            <a:r>
              <a:rPr lang="en-US" altLang="ja-JP" sz="1400" dirty="0" err="1" smtClean="0">
                <a:latin typeface="メイリオ" pitchFamily="50" charset="-128"/>
                <a:ea typeface="メイリオ" pitchFamily="50" charset="-128"/>
              </a:rPr>
              <a:t>BuildingBlocks</a:t>
            </a:r>
            <a:endParaRPr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a:t>
            </a:r>
            <a:r>
              <a:rPr lang="en-US" altLang="ja-JP" sz="1400" dirty="0" smtClean="0">
                <a:latin typeface="メイリオ" pitchFamily="50" charset="-128"/>
                <a:ea typeface="メイリオ" pitchFamily="50" charset="-128"/>
              </a:rPr>
              <a:t>Engine </a:t>
            </a:r>
            <a:r>
              <a:rPr lang="ja-JP" altLang="en-US" sz="1400" dirty="0" smtClean="0">
                <a:latin typeface="メイリオ" pitchFamily="50" charset="-128"/>
                <a:ea typeface="メイリオ" pitchFamily="50" charset="-128"/>
              </a:rPr>
              <a:t>動作設定関連</a:t>
            </a:r>
            <a:endParaRPr lang="en-US" altLang="ja-JP" sz="1400" dirty="0" smtClean="0">
              <a:latin typeface="メイリオ" pitchFamily="50" charset="-128"/>
              <a:ea typeface="メイリオ" pitchFamily="50" charset="-128"/>
            </a:endParaRPr>
          </a:p>
          <a:p>
            <a:r>
              <a:rPr lang="ja-JP" altLang="en-US" sz="1400" dirty="0">
                <a:latin typeface="メイリオ" pitchFamily="50" charset="-128"/>
                <a:ea typeface="メイリオ" pitchFamily="50" charset="-128"/>
              </a:rPr>
              <a:t>　</a:t>
            </a:r>
            <a:r>
              <a:rPr lang="ja-JP" altLang="en-US" sz="1400" dirty="0" smtClean="0">
                <a:latin typeface="メイリオ" pitchFamily="50" charset="-128"/>
                <a:ea typeface="メイリオ" pitchFamily="50" charset="-128"/>
              </a:rPr>
              <a:t>・スレッド数など</a:t>
            </a:r>
            <a:endParaRPr lang="en-US" altLang="ja-JP" sz="1400" dirty="0" smtClean="0">
              <a:latin typeface="メイリオ" pitchFamily="50" charset="-128"/>
              <a:ea typeface="メイリオ" pitchFamily="50" charset="-128"/>
            </a:endParaRPr>
          </a:p>
          <a:p>
            <a:endParaRPr lang="en-US" altLang="ja-JP" sz="1400" dirty="0">
              <a:latin typeface="メイリオ" pitchFamily="50" charset="-128"/>
              <a:ea typeface="メイリオ" pitchFamily="50" charset="-128"/>
            </a:endParaRPr>
          </a:p>
          <a:p>
            <a:r>
              <a:rPr lang="en-US" altLang="ja-JP" sz="1400" dirty="0" smtClean="0">
                <a:latin typeface="メイリオ" pitchFamily="50" charset="-128"/>
                <a:ea typeface="メイリオ" pitchFamily="50" charset="-128"/>
              </a:rPr>
              <a:t>Generation</a:t>
            </a:r>
            <a:r>
              <a:rPr lang="ja-JP" altLang="en-US" sz="1400" dirty="0" smtClean="0">
                <a:latin typeface="メイリオ" pitchFamily="50" charset="-128"/>
                <a:ea typeface="メイリオ" pitchFamily="50" charset="-128"/>
              </a:rPr>
              <a:t>関連は，</a:t>
            </a:r>
            <a:r>
              <a:rPr lang="en-US" altLang="ja-JP" sz="1400" dirty="0" smtClean="0">
                <a:latin typeface="メイリオ" pitchFamily="50" charset="-128"/>
                <a:ea typeface="メイリオ" pitchFamily="50" charset="-128"/>
              </a:rPr>
              <a:t>Generation</a:t>
            </a:r>
            <a:r>
              <a:rPr lang="ja-JP" altLang="en-US" sz="1400" dirty="0" smtClean="0">
                <a:latin typeface="メイリオ" pitchFamily="50" charset="-128"/>
                <a:ea typeface="メイリオ" pitchFamily="50" charset="-128"/>
              </a:rPr>
              <a:t>に保存機能</a:t>
            </a:r>
            <a:endParaRPr lang="en-US" altLang="ja-JP" sz="1400" dirty="0" smtClean="0">
              <a:latin typeface="メイリオ" pitchFamily="50" charset="-128"/>
              <a:ea typeface="メイリオ" pitchFamily="50" charset="-128"/>
            </a:endParaRPr>
          </a:p>
          <a:p>
            <a:r>
              <a:rPr lang="en-US" altLang="ja-JP" sz="1400" dirty="0" smtClean="0">
                <a:latin typeface="メイリオ" pitchFamily="50" charset="-128"/>
                <a:ea typeface="メイリオ" pitchFamily="50" charset="-128"/>
                <a:sym typeface="Wingdings" pitchFamily="2" charset="2"/>
              </a:rPr>
              <a:t></a:t>
            </a:r>
            <a:r>
              <a:rPr lang="ja-JP" altLang="en-US" sz="1400" dirty="0" smtClean="0">
                <a:latin typeface="メイリオ" pitchFamily="50" charset="-128"/>
                <a:ea typeface="メイリオ" pitchFamily="50" charset="-128"/>
                <a:sym typeface="Wingdings" pitchFamily="2" charset="2"/>
              </a:rPr>
              <a:t>毎サイクルで保存する</a:t>
            </a:r>
            <a:endParaRPr lang="en-US" altLang="ja-JP" sz="1400" dirty="0" smtClean="0">
              <a:latin typeface="メイリオ" pitchFamily="50" charset="-128"/>
              <a:ea typeface="メイリオ" pitchFamily="50" charset="-128"/>
            </a:endParaRPr>
          </a:p>
          <a:p>
            <a:r>
              <a:rPr lang="en-US" altLang="ja-JP" sz="1400" dirty="0" smtClean="0">
                <a:latin typeface="メイリオ" pitchFamily="50" charset="-128"/>
                <a:ea typeface="メイリオ" pitchFamily="50" charset="-128"/>
              </a:rPr>
              <a:t>Engine</a:t>
            </a:r>
            <a:r>
              <a:rPr lang="ja-JP" altLang="en-US" sz="1400" dirty="0" smtClean="0">
                <a:latin typeface="メイリオ" pitchFamily="50" charset="-128"/>
                <a:ea typeface="メイリオ" pitchFamily="50" charset="-128"/>
              </a:rPr>
              <a:t>設定関連は，</a:t>
            </a:r>
            <a:r>
              <a:rPr lang="en-US" altLang="ja-JP" sz="1400" dirty="0" smtClean="0">
                <a:latin typeface="メイリオ" pitchFamily="50" charset="-128"/>
                <a:ea typeface="メイリオ" pitchFamily="50" charset="-128"/>
              </a:rPr>
              <a:t>Configuration</a:t>
            </a:r>
            <a:r>
              <a:rPr lang="ja-JP" altLang="en-US" sz="1400" dirty="0" smtClean="0">
                <a:latin typeface="メイリオ" pitchFamily="50" charset="-128"/>
                <a:ea typeface="メイリオ" pitchFamily="50" charset="-128"/>
              </a:rPr>
              <a:t>に保存機能</a:t>
            </a:r>
            <a:endParaRPr lang="en-US" altLang="ja-JP" sz="1400" dirty="0">
              <a:latin typeface="メイリオ" pitchFamily="50" charset="-128"/>
              <a:ea typeface="メイリオ" pitchFamily="50" charset="-128"/>
            </a:endParaRPr>
          </a:p>
          <a:p>
            <a:r>
              <a:rPr lang="en-US" altLang="ja-JP" sz="1400" dirty="0" smtClean="0">
                <a:latin typeface="メイリオ" pitchFamily="50" charset="-128"/>
                <a:ea typeface="メイリオ" pitchFamily="50" charset="-128"/>
                <a:sym typeface="Wingdings" pitchFamily="2" charset="2"/>
              </a:rPr>
              <a:t></a:t>
            </a:r>
            <a:r>
              <a:rPr lang="ja-JP" altLang="en-US" sz="1400" dirty="0" smtClean="0">
                <a:latin typeface="メイリオ" pitchFamily="50" charset="-128"/>
                <a:ea typeface="メイリオ" pitchFamily="50" charset="-128"/>
                <a:sym typeface="Wingdings" pitchFamily="2" charset="2"/>
              </a:rPr>
              <a:t>サイクル実行前に保存する，あるいは読み込む</a:t>
            </a:r>
            <a:endParaRPr lang="en-US" altLang="ja-JP" sz="1400" dirty="0" smtClean="0">
              <a:latin typeface="メイリオ" pitchFamily="50" charset="-128"/>
              <a:ea typeface="メイリオ" pitchFamily="50" charset="-128"/>
            </a:endParaRPr>
          </a:p>
          <a:p>
            <a:endParaRPr lang="en-US" altLang="ja-JP" sz="1400" dirty="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課題：</a:t>
            </a:r>
            <a:endParaRPr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a:t>
            </a:r>
            <a:endParaRPr lang="en-US" altLang="ja-JP" sz="1400" dirty="0" smtClean="0">
              <a:latin typeface="メイリオ" pitchFamily="50" charset="-128"/>
              <a:ea typeface="メイリオ" pitchFamily="50" charset="-128"/>
            </a:endParaRPr>
          </a:p>
        </p:txBody>
      </p:sp>
    </p:spTree>
    <p:extLst>
      <p:ext uri="{BB962C8B-B14F-4D97-AF65-F5344CB8AC3E}">
        <p14:creationId xmlns:p14="http://schemas.microsoft.com/office/powerpoint/2010/main" xmlns="" val="2962879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Picture Perfect Engine 2.0</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GPU</a:t>
            </a:r>
            <a:r>
              <a:rPr kumimoji="1" lang="ja-JP" altLang="en-US" dirty="0" smtClean="0"/>
              <a:t>のサポート</a:t>
            </a:r>
            <a:endParaRPr lang="en-US" altLang="ja-JP" dirty="0"/>
          </a:p>
          <a:p>
            <a:pPr lvl="1"/>
            <a:r>
              <a:rPr kumimoji="1" lang="en-US" altLang="ja-JP" dirty="0" err="1" smtClean="0"/>
              <a:t>OpenCL</a:t>
            </a:r>
            <a:r>
              <a:rPr kumimoji="1" lang="ja-JP" altLang="en-US" dirty="0" smtClean="0"/>
              <a:t>による</a:t>
            </a:r>
            <a:r>
              <a:rPr kumimoji="1" lang="en-US" altLang="ja-JP" dirty="0" smtClean="0"/>
              <a:t>Image</a:t>
            </a:r>
            <a:r>
              <a:rPr kumimoji="1" lang="ja-JP" altLang="en-US" dirty="0" smtClean="0"/>
              <a:t>演算をサポートする</a:t>
            </a:r>
            <a:endParaRPr kumimoji="1" lang="en-US" altLang="ja-JP" dirty="0" smtClean="0"/>
          </a:p>
          <a:p>
            <a:pPr lvl="1"/>
            <a:r>
              <a:rPr lang="en-US" altLang="ja-JP" dirty="0" smtClean="0"/>
              <a:t>Value</a:t>
            </a:r>
            <a:r>
              <a:rPr lang="ja-JP" altLang="en-US" dirty="0" smtClean="0"/>
              <a:t>タイプは</a:t>
            </a:r>
            <a:r>
              <a:rPr lang="en-US" altLang="ja-JP" dirty="0" smtClean="0"/>
              <a:t>CPU</a:t>
            </a:r>
            <a:r>
              <a:rPr lang="ja-JP" altLang="en-US" dirty="0" smtClean="0"/>
              <a:t>のみ，ただし</a:t>
            </a:r>
            <a:r>
              <a:rPr lang="en-US" altLang="ja-JP" dirty="0" smtClean="0"/>
              <a:t>Image</a:t>
            </a:r>
            <a:r>
              <a:rPr lang="ja-JP" altLang="en-US" dirty="0" smtClean="0"/>
              <a:t>演算の入力に使うのでデータ型はサポート</a:t>
            </a:r>
            <a:endParaRPr kumimoji="1" lang="en-US" altLang="ja-JP" dirty="0" smtClean="0"/>
          </a:p>
          <a:p>
            <a:r>
              <a:rPr lang="ja-JP" altLang="en-US" dirty="0" smtClean="0"/>
              <a:t>データ型</a:t>
            </a:r>
            <a:endParaRPr lang="en-US" altLang="ja-JP" dirty="0" smtClean="0"/>
          </a:p>
          <a:p>
            <a:pPr lvl="1"/>
            <a:r>
              <a:rPr kumimoji="1" lang="en-US" altLang="ja-JP" dirty="0" smtClean="0"/>
              <a:t>Value</a:t>
            </a:r>
            <a:r>
              <a:rPr kumimoji="1" lang="ja-JP" altLang="en-US" dirty="0" smtClean="0"/>
              <a:t>と</a:t>
            </a:r>
            <a:r>
              <a:rPr kumimoji="1" lang="en-US" altLang="ja-JP" dirty="0" smtClean="0"/>
              <a:t>Image</a:t>
            </a:r>
            <a:r>
              <a:rPr kumimoji="1" lang="ja-JP" altLang="en-US" dirty="0" smtClean="0"/>
              <a:t>を分けて扱う</a:t>
            </a:r>
            <a:endParaRPr kumimoji="1" lang="en-US" altLang="ja-JP" dirty="0" smtClean="0"/>
          </a:p>
          <a:p>
            <a:r>
              <a:rPr lang="ja-JP" altLang="en-US" dirty="0"/>
              <a:t>オペレータ</a:t>
            </a:r>
            <a:endParaRPr lang="en-US" altLang="ja-JP" dirty="0"/>
          </a:p>
          <a:p>
            <a:pPr lvl="1"/>
            <a:r>
              <a:rPr lang="ja-JP" altLang="en-US" dirty="0"/>
              <a:t>データ型ごとに</a:t>
            </a:r>
            <a:r>
              <a:rPr lang="ja-JP" altLang="en-US" dirty="0" smtClean="0"/>
              <a:t>分ける</a:t>
            </a:r>
            <a:endParaRPr lang="en-US" altLang="ja-JP" dirty="0" smtClean="0"/>
          </a:p>
          <a:p>
            <a:pPr lvl="1"/>
            <a:r>
              <a:rPr lang="en-US" altLang="ja-JP" dirty="0" smtClean="0"/>
              <a:t>CPU</a:t>
            </a:r>
            <a:r>
              <a:rPr lang="ja-JP" altLang="en-US" dirty="0"/>
              <a:t>用</a:t>
            </a:r>
            <a:r>
              <a:rPr lang="ja-JP" altLang="en-US" dirty="0" smtClean="0"/>
              <a:t>と</a:t>
            </a:r>
            <a:r>
              <a:rPr lang="en-US" altLang="ja-JP" dirty="0" smtClean="0"/>
              <a:t>GPU</a:t>
            </a:r>
            <a:r>
              <a:rPr lang="ja-JP" altLang="en-US" smtClean="0"/>
              <a:t>用でも分ける</a:t>
            </a:r>
            <a:endParaRPr lang="en-US" altLang="ja-JP" dirty="0"/>
          </a:p>
        </p:txBody>
      </p:sp>
    </p:spTree>
    <p:extLst>
      <p:ext uri="{BB962C8B-B14F-4D97-AF65-F5344CB8AC3E}">
        <p14:creationId xmlns:p14="http://schemas.microsoft.com/office/powerpoint/2010/main" xmlns="" val="2407362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PPE2: </a:t>
            </a:r>
            <a:r>
              <a:rPr kumimoji="1" lang="ja-JP" altLang="en-US" dirty="0" smtClean="0"/>
              <a:t>データ型</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en-US" altLang="ja-JP" strike="sngStrike" dirty="0" smtClean="0"/>
              <a:t>IV (for compatibility)</a:t>
            </a:r>
          </a:p>
          <a:p>
            <a:endParaRPr lang="en-US" altLang="ja-JP" b="1" smtClean="0"/>
          </a:p>
          <a:p>
            <a:r>
              <a:rPr lang="en-US" altLang="ja-JP" b="1" smtClean="0"/>
              <a:t>0 </a:t>
            </a:r>
            <a:r>
              <a:rPr lang="en-US" altLang="ja-JP" b="1" dirty="0" smtClean="0"/>
              <a:t>V1D (value, double)</a:t>
            </a:r>
          </a:p>
          <a:p>
            <a:r>
              <a:rPr lang="en-US" altLang="ja-JP" b="1" dirty="0" smtClean="0"/>
              <a:t>4 I1B (image, byte, 1component)</a:t>
            </a:r>
          </a:p>
          <a:p>
            <a:r>
              <a:rPr kumimoji="1" lang="en-US" altLang="ja-JP" b="1" dirty="0" smtClean="0"/>
              <a:t>5 I3B (</a:t>
            </a:r>
            <a:r>
              <a:rPr lang="en-US" altLang="ja-JP" b="1" dirty="0"/>
              <a:t>image, </a:t>
            </a:r>
            <a:r>
              <a:rPr kumimoji="1" lang="en-US" altLang="ja-JP" b="1" dirty="0" smtClean="0"/>
              <a:t>byte, 3component)</a:t>
            </a:r>
          </a:p>
          <a:p>
            <a:r>
              <a:rPr lang="en-US" altLang="ja-JP" dirty="0" smtClean="0"/>
              <a:t>6 I1D (image, double, 1component) &lt;future&gt;</a:t>
            </a:r>
          </a:p>
          <a:p>
            <a:r>
              <a:rPr lang="en-US" altLang="ja-JP" dirty="0" smtClean="0"/>
              <a:t>7 I3D (image, double, 3component) &lt;future&gt;</a:t>
            </a:r>
          </a:p>
          <a:p>
            <a:r>
              <a:rPr lang="en-US" altLang="ja-JP" dirty="0" smtClean="0"/>
              <a:t>9 S (Unicode text)</a:t>
            </a:r>
          </a:p>
          <a:p>
            <a:endParaRPr lang="en-US" altLang="ja-JP" b="1" dirty="0" smtClean="0"/>
          </a:p>
          <a:p>
            <a:r>
              <a:rPr lang="en-US" altLang="ja-JP" b="1" dirty="0" smtClean="0"/>
              <a:t>V1Dg (GPU, value, double)</a:t>
            </a:r>
          </a:p>
          <a:p>
            <a:r>
              <a:rPr kumimoji="1" lang="en-US" altLang="ja-JP" b="1" dirty="0" smtClean="0"/>
              <a:t>I1Bg (GPU, </a:t>
            </a:r>
            <a:r>
              <a:rPr lang="en-US" altLang="ja-JP" b="1" dirty="0" smtClean="0"/>
              <a:t>image</a:t>
            </a:r>
            <a:r>
              <a:rPr lang="en-US" altLang="ja-JP" b="1" dirty="0"/>
              <a:t>, </a:t>
            </a:r>
            <a:r>
              <a:rPr kumimoji="1" lang="en-US" altLang="ja-JP" b="1" dirty="0" smtClean="0"/>
              <a:t>byte, 1component)</a:t>
            </a:r>
          </a:p>
          <a:p>
            <a:r>
              <a:rPr lang="en-US" altLang="ja-JP" b="1" dirty="0" smtClean="0"/>
              <a:t>I3Bg (GPU, image, byte, 3component)</a:t>
            </a:r>
          </a:p>
          <a:p>
            <a:r>
              <a:rPr lang="en-US" altLang="ja-JP" dirty="0" smtClean="0"/>
              <a:t>I1Dg (GPU, image, double, 1component) &lt;future&gt;</a:t>
            </a:r>
          </a:p>
          <a:p>
            <a:r>
              <a:rPr lang="en-US" altLang="ja-JP" dirty="0" smtClean="0"/>
              <a:t>I3Dg (GPU, image, double, 3component) &lt;future&gt;</a:t>
            </a:r>
          </a:p>
          <a:p>
            <a:pPr>
              <a:buNone/>
            </a:pPr>
            <a:endParaRPr lang="en-US" altLang="ja-JP" dirty="0" smtClean="0"/>
          </a:p>
        </p:txBody>
      </p:sp>
    </p:spTree>
    <p:extLst>
      <p:ext uri="{BB962C8B-B14F-4D97-AF65-F5344CB8AC3E}">
        <p14:creationId xmlns:p14="http://schemas.microsoft.com/office/powerpoint/2010/main" xmlns="" val="4163462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PPE2</a:t>
            </a:r>
            <a:endParaRPr kumimoji="1" lang="ja-JP" altLang="en-US" dirty="0"/>
          </a:p>
        </p:txBody>
      </p:sp>
      <p:sp>
        <p:nvSpPr>
          <p:cNvPr id="3" name="コンテンツ プレースホルダ 2"/>
          <p:cNvSpPr>
            <a:spLocks noGrp="1"/>
          </p:cNvSpPr>
          <p:nvPr>
            <p:ph idx="1"/>
          </p:nvPr>
        </p:nvSpPr>
        <p:spPr/>
        <p:txBody>
          <a:bodyPr>
            <a:normAutofit fontScale="62500" lnSpcReduction="20000"/>
          </a:bodyPr>
          <a:lstStyle/>
          <a:p>
            <a:r>
              <a:rPr lang="ja-JP" altLang="en-US" dirty="0" smtClean="0"/>
              <a:t>プログラムの構造</a:t>
            </a:r>
            <a:endParaRPr lang="en-US" altLang="ja-JP" dirty="0" smtClean="0"/>
          </a:p>
          <a:p>
            <a:pPr lvl="1"/>
            <a:r>
              <a:rPr lang="ja-JP" altLang="en-US" dirty="0" smtClean="0"/>
              <a:t>レジスタ</a:t>
            </a:r>
            <a:endParaRPr lang="en-US" altLang="ja-JP" dirty="0" smtClean="0"/>
          </a:p>
          <a:p>
            <a:pPr lvl="2"/>
            <a:r>
              <a:rPr lang="ja-JP" altLang="en-US" dirty="0" smtClean="0"/>
              <a:t>データ型を持つ</a:t>
            </a:r>
            <a:endParaRPr lang="en-US" altLang="ja-JP" dirty="0" smtClean="0"/>
          </a:p>
          <a:p>
            <a:pPr lvl="2"/>
            <a:r>
              <a:rPr lang="ja-JP" altLang="en-US" dirty="0" smtClean="0"/>
              <a:t>計算中の一次記憶</a:t>
            </a:r>
            <a:endParaRPr lang="en-US" altLang="ja-JP" dirty="0" smtClean="0"/>
          </a:p>
          <a:p>
            <a:pPr lvl="2"/>
            <a:r>
              <a:rPr lang="ja-JP" altLang="en-US" dirty="0" smtClean="0"/>
              <a:t>コンスタントの区別は廃止</a:t>
            </a:r>
            <a:endParaRPr lang="en-US" altLang="ja-JP" dirty="0" smtClean="0"/>
          </a:p>
          <a:p>
            <a:pPr lvl="1"/>
            <a:r>
              <a:rPr lang="ja-JP" altLang="en-US" dirty="0" smtClean="0"/>
              <a:t>命令</a:t>
            </a:r>
            <a:endParaRPr lang="en-US" altLang="ja-JP" dirty="0" smtClean="0"/>
          </a:p>
          <a:p>
            <a:pPr lvl="2"/>
            <a:r>
              <a:rPr lang="ja-JP" altLang="en-US" dirty="0" smtClean="0"/>
              <a:t>レジスタ宣言 ・・・ </a:t>
            </a:r>
            <a:r>
              <a:rPr lang="en-US" altLang="ja-JP" dirty="0" err="1" smtClean="0"/>
              <a:t>VarXXX</a:t>
            </a:r>
            <a:r>
              <a:rPr lang="en-US" altLang="ja-JP" dirty="0" smtClean="0"/>
              <a:t> </a:t>
            </a:r>
            <a:r>
              <a:rPr lang="ja-JP" altLang="en-US" dirty="0" smtClean="0"/>
              <a:t>この時点では中身はなし</a:t>
            </a:r>
            <a:endParaRPr lang="en-US" altLang="ja-JP" dirty="0" smtClean="0"/>
          </a:p>
          <a:p>
            <a:pPr lvl="2"/>
            <a:r>
              <a:rPr lang="ja-JP" altLang="en-US" dirty="0" smtClean="0"/>
              <a:t>代入（ロード，コンスタント）・・・ すべての</a:t>
            </a:r>
            <a:r>
              <a:rPr lang="en-US" altLang="ja-JP" dirty="0" err="1" smtClean="0"/>
              <a:t>Ixx</a:t>
            </a:r>
            <a:r>
              <a:rPr lang="ja-JP" altLang="en-US" dirty="0" smtClean="0"/>
              <a:t>レジスタには初期化が必要</a:t>
            </a:r>
            <a:endParaRPr lang="en-US" altLang="ja-JP" dirty="0" smtClean="0"/>
          </a:p>
          <a:p>
            <a:pPr lvl="2"/>
            <a:r>
              <a:rPr lang="ja-JP" altLang="en-US" dirty="0" smtClean="0"/>
              <a:t>計算</a:t>
            </a:r>
            <a:endParaRPr lang="en-US" altLang="ja-JP" dirty="0" smtClean="0"/>
          </a:p>
          <a:p>
            <a:pPr lvl="2"/>
            <a:r>
              <a:rPr lang="ja-JP" altLang="en-US" dirty="0" smtClean="0"/>
              <a:t>制御</a:t>
            </a:r>
            <a:endParaRPr lang="en-US" altLang="ja-JP" dirty="0" smtClean="0"/>
          </a:p>
          <a:p>
            <a:r>
              <a:rPr lang="ja-JP" altLang="en-US" dirty="0" smtClean="0"/>
              <a:t>ニーモニック，</a:t>
            </a:r>
            <a:r>
              <a:rPr lang="en-US" altLang="ja-JP" dirty="0" smtClean="0"/>
              <a:t>IR</a:t>
            </a:r>
            <a:r>
              <a:rPr lang="ja-JP" altLang="en-US" dirty="0" smtClean="0"/>
              <a:t>の</a:t>
            </a:r>
            <a:r>
              <a:rPr lang="en-US" altLang="ja-JP" dirty="0" smtClean="0"/>
              <a:t>2</a:t>
            </a:r>
            <a:r>
              <a:rPr lang="ja-JP" altLang="en-US" dirty="0" smtClean="0"/>
              <a:t>種類アリ</a:t>
            </a:r>
            <a:endParaRPr lang="en-US" altLang="ja-JP" dirty="0" smtClean="0"/>
          </a:p>
          <a:p>
            <a:pPr lvl="1"/>
            <a:r>
              <a:rPr lang="ja-JP" altLang="en-US" dirty="0" smtClean="0"/>
              <a:t>ニーモニックは，文字</a:t>
            </a:r>
            <a:endParaRPr lang="en-US" altLang="ja-JP" dirty="0" smtClean="0"/>
          </a:p>
          <a:p>
            <a:pPr lvl="1"/>
            <a:r>
              <a:rPr lang="en-US" altLang="ja-JP" dirty="0" smtClean="0"/>
              <a:t>IR (Intermediate Representation) </a:t>
            </a:r>
            <a:r>
              <a:rPr lang="ja-JP" altLang="en-US" dirty="0" smtClean="0"/>
              <a:t>は，命令リストのプログラム内部表現，</a:t>
            </a:r>
            <a:r>
              <a:rPr lang="en-US" altLang="ja-JP" dirty="0" err="1" smtClean="0"/>
              <a:t>opcode</a:t>
            </a:r>
            <a:r>
              <a:rPr lang="en-US" altLang="ja-JP" dirty="0" smtClean="0"/>
              <a:t> + operand[] </a:t>
            </a:r>
            <a:r>
              <a:rPr lang="ja-JP" altLang="en-US" dirty="0" smtClean="0"/>
              <a:t>で，すべて</a:t>
            </a:r>
            <a:r>
              <a:rPr lang="en-US" altLang="ja-JP" dirty="0" smtClean="0"/>
              <a:t>uint32_t</a:t>
            </a:r>
          </a:p>
          <a:p>
            <a:r>
              <a:rPr lang="en-US" altLang="ja-JP" dirty="0" smtClean="0"/>
              <a:t>PPE2</a:t>
            </a:r>
            <a:r>
              <a:rPr lang="ja-JP" altLang="en-US" dirty="0" smtClean="0"/>
              <a:t>は直接実行できるのは</a:t>
            </a:r>
            <a:r>
              <a:rPr lang="en-US" altLang="ja-JP" dirty="0" smtClean="0"/>
              <a:t>IR</a:t>
            </a:r>
            <a:r>
              <a:rPr lang="ja-JP" altLang="en-US" dirty="0" smtClean="0"/>
              <a:t>のみ</a:t>
            </a:r>
            <a:endParaRPr lang="en-US" altLang="ja-JP" dirty="0" smtClean="0"/>
          </a:p>
          <a:p>
            <a:pPr lvl="1"/>
            <a:r>
              <a:rPr lang="ja-JP" altLang="en-US" dirty="0" smtClean="0"/>
              <a:t>ニーモニックはコンパイルが必要</a:t>
            </a:r>
            <a:endParaRPr lang="en-US" altLang="ja-JP"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PPE2 VM</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en-US" altLang="ja-JP" dirty="0" smtClean="0"/>
              <a:t>VM</a:t>
            </a:r>
            <a:r>
              <a:rPr kumimoji="1" lang="ja-JP" altLang="en-US" dirty="0" smtClean="0"/>
              <a:t>のブロック</a:t>
            </a:r>
            <a:endParaRPr kumimoji="1" lang="en-US" altLang="ja-JP" dirty="0" smtClean="0"/>
          </a:p>
          <a:p>
            <a:pPr lvl="1"/>
            <a:r>
              <a:rPr lang="ja-JP" altLang="en-US" dirty="0" smtClean="0"/>
              <a:t>演算器 </a:t>
            </a:r>
            <a:r>
              <a:rPr lang="en-US" altLang="ja-JP" dirty="0" smtClean="0"/>
              <a:t>PicturePerfectEngine2</a:t>
            </a:r>
          </a:p>
          <a:p>
            <a:pPr lvl="2"/>
            <a:r>
              <a:rPr lang="en-US" altLang="ja-JP" dirty="0" err="1" smtClean="0"/>
              <a:t>RegisterFile</a:t>
            </a:r>
            <a:r>
              <a:rPr lang="ja-JP" altLang="en-US" dirty="0" smtClean="0"/>
              <a:t>と，</a:t>
            </a:r>
            <a:r>
              <a:rPr lang="en-US" altLang="ja-JP" dirty="0" smtClean="0"/>
              <a:t>New, In, Out</a:t>
            </a:r>
            <a:r>
              <a:rPr lang="ja-JP" altLang="en-US" dirty="0" smtClean="0"/>
              <a:t>のいずれかまたは複数のやりとりをする</a:t>
            </a:r>
            <a:endParaRPr lang="en-US" altLang="ja-JP" dirty="0" smtClean="0"/>
          </a:p>
          <a:p>
            <a:pPr lvl="2"/>
            <a:r>
              <a:rPr lang="en-US" altLang="ja-JP" dirty="0" smtClean="0"/>
              <a:t>1Operation = 1 Class</a:t>
            </a:r>
            <a:r>
              <a:rPr lang="ja-JP" altLang="en-US" dirty="0" smtClean="0"/>
              <a:t>で定義</a:t>
            </a:r>
            <a:endParaRPr lang="en-US" altLang="ja-JP" dirty="0" smtClean="0"/>
          </a:p>
          <a:p>
            <a:pPr lvl="2"/>
            <a:r>
              <a:rPr lang="en-US" altLang="ja-JP" dirty="0" smtClean="0"/>
              <a:t>CPU</a:t>
            </a:r>
            <a:r>
              <a:rPr lang="ja-JP" altLang="en-US" dirty="0" smtClean="0"/>
              <a:t>用は</a:t>
            </a:r>
            <a:r>
              <a:rPr lang="en-US" altLang="ja-JP" dirty="0" err="1" smtClean="0"/>
              <a:t>OpenCV</a:t>
            </a:r>
            <a:r>
              <a:rPr lang="ja-JP" altLang="en-US" dirty="0" err="1" smtClean="0"/>
              <a:t>，</a:t>
            </a:r>
            <a:r>
              <a:rPr lang="en-US" altLang="ja-JP" dirty="0" smtClean="0"/>
              <a:t>GPU</a:t>
            </a:r>
            <a:r>
              <a:rPr lang="ja-JP" altLang="en-US" dirty="0" smtClean="0"/>
              <a:t>用は</a:t>
            </a:r>
            <a:r>
              <a:rPr lang="en-US" altLang="ja-JP" dirty="0" err="1" smtClean="0"/>
              <a:t>OpenCL</a:t>
            </a:r>
            <a:r>
              <a:rPr lang="ja-JP" altLang="en-US" smtClean="0"/>
              <a:t>で書く予定</a:t>
            </a:r>
            <a:endParaRPr lang="en-US" altLang="ja-JP" dirty="0" smtClean="0"/>
          </a:p>
          <a:p>
            <a:pPr lvl="1"/>
            <a:r>
              <a:rPr kumimoji="1" lang="ja-JP" altLang="en-US" dirty="0" smtClean="0"/>
              <a:t>レジスタセット </a:t>
            </a:r>
            <a:r>
              <a:rPr kumimoji="1" lang="en-US" altLang="ja-JP" dirty="0" err="1" smtClean="0"/>
              <a:t>RegisterFile</a:t>
            </a:r>
            <a:endParaRPr kumimoji="1" lang="en-US" altLang="ja-JP" dirty="0" smtClean="0"/>
          </a:p>
          <a:p>
            <a:pPr lvl="2"/>
            <a:r>
              <a:rPr lang="ja-JP" altLang="en-US" dirty="0" smtClean="0"/>
              <a:t>個数制限なし</a:t>
            </a:r>
            <a:endParaRPr lang="en-US" altLang="ja-JP" dirty="0" smtClean="0"/>
          </a:p>
          <a:p>
            <a:pPr lvl="2"/>
            <a:r>
              <a:rPr lang="ja-JP" altLang="en-US" dirty="0" smtClean="0"/>
              <a:t>それぞれインデックスを持つ </a:t>
            </a:r>
            <a:r>
              <a:rPr lang="en-US" altLang="ja-JP" dirty="0" smtClean="0"/>
              <a:t>(</a:t>
            </a:r>
            <a:r>
              <a:rPr lang="ja-JP" altLang="en-US" dirty="0" smtClean="0"/>
              <a:t>連番の必要なし，</a:t>
            </a:r>
            <a:r>
              <a:rPr lang="en-US" altLang="ja-JP" dirty="0" smtClean="0"/>
              <a:t>32bit</a:t>
            </a:r>
            <a:r>
              <a:rPr lang="ja-JP" altLang="en-US" dirty="0" smtClean="0"/>
              <a:t>で表現できる番号まで</a:t>
            </a:r>
            <a:r>
              <a:rPr lang="en-US" altLang="ja-JP" dirty="0" smtClean="0"/>
              <a:t>)</a:t>
            </a:r>
          </a:p>
          <a:p>
            <a:pPr lvl="2"/>
            <a:r>
              <a:rPr kumimoji="1" lang="ja-JP" altLang="en-US" dirty="0" smtClean="0"/>
              <a:t>それぞれ型を持つ </a:t>
            </a:r>
            <a:r>
              <a:rPr kumimoji="1" lang="en-US" altLang="ja-JP" dirty="0" smtClean="0"/>
              <a:t>(</a:t>
            </a:r>
            <a:r>
              <a:rPr kumimoji="1" lang="en-US" altLang="ja-JP" dirty="0" err="1" smtClean="0"/>
              <a:t>VarXXX</a:t>
            </a:r>
            <a:r>
              <a:rPr kumimoji="1" lang="ja-JP" altLang="en-US" dirty="0" smtClean="0"/>
              <a:t>宣言時に決定される</a:t>
            </a:r>
            <a:r>
              <a:rPr kumimoji="1" lang="en-US" altLang="ja-JP" dirty="0" smtClean="0"/>
              <a:t>)</a:t>
            </a:r>
          </a:p>
          <a:p>
            <a:pPr lvl="1"/>
            <a:r>
              <a:rPr lang="ja-JP" altLang="en-US" dirty="0" smtClean="0"/>
              <a:t>プログラム，プログラムカウンタ</a:t>
            </a:r>
            <a:r>
              <a:rPr lang="en-US" altLang="ja-JP" dirty="0" smtClean="0"/>
              <a:t>(</a:t>
            </a:r>
            <a:r>
              <a:rPr lang="en-US" altLang="ja-JP" dirty="0" err="1" smtClean="0"/>
              <a:t>iterator</a:t>
            </a:r>
            <a:r>
              <a:rPr lang="en-US" altLang="ja-JP" dirty="0" smtClean="0"/>
              <a:t>) Program</a:t>
            </a:r>
          </a:p>
          <a:p>
            <a:pPr lvl="2"/>
            <a:r>
              <a:rPr lang="en-US" altLang="ja-JP" dirty="0" smtClean="0"/>
              <a:t>Operation = </a:t>
            </a:r>
            <a:r>
              <a:rPr lang="en-US" altLang="ja-JP" dirty="0" err="1" smtClean="0"/>
              <a:t>opcode</a:t>
            </a:r>
            <a:r>
              <a:rPr lang="en-US" altLang="ja-JP" dirty="0" smtClean="0"/>
              <a:t> + operands[]</a:t>
            </a:r>
          </a:p>
          <a:p>
            <a:pPr lvl="2"/>
            <a:r>
              <a:rPr lang="en-US" altLang="ja-JP" dirty="0" smtClean="0"/>
              <a:t>Program = a list of Operations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PPE: Data Types</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xmlns="" val="2768183066"/>
              </p:ext>
            </p:extLst>
          </p:nvPr>
        </p:nvGraphicFramePr>
        <p:xfrm>
          <a:off x="611557" y="2564904"/>
          <a:ext cx="8136905" cy="3160360"/>
        </p:xfrm>
        <a:graphic>
          <a:graphicData uri="http://schemas.openxmlformats.org/drawingml/2006/table">
            <a:tbl>
              <a:tblPr firstRow="1" bandRow="1">
                <a:tableStyleId>{9D7B26C5-4107-4FEC-AEDC-1716B250A1EF}</a:tableStyleId>
              </a:tblPr>
              <a:tblGrid>
                <a:gridCol w="1584179"/>
                <a:gridCol w="1092121"/>
                <a:gridCol w="1092121"/>
                <a:gridCol w="1092121"/>
                <a:gridCol w="1092121"/>
                <a:gridCol w="1092121"/>
                <a:gridCol w="1092121"/>
              </a:tblGrid>
              <a:tr h="630070">
                <a:tc>
                  <a:txBody>
                    <a:bodyPr/>
                    <a:lstStyle/>
                    <a:p>
                      <a:endParaRPr kumimoji="1" lang="ja-JP" altLang="en-US" dirty="0"/>
                    </a:p>
                  </a:txBody>
                  <a:tcPr/>
                </a:tc>
                <a:tc>
                  <a:txBody>
                    <a:bodyPr/>
                    <a:lstStyle/>
                    <a:p>
                      <a:pPr algn="ctr"/>
                      <a:r>
                        <a:rPr kumimoji="1" lang="en-US" altLang="ja-JP" dirty="0" smtClean="0"/>
                        <a:t>IV</a:t>
                      </a:r>
                      <a:endParaRPr kumimoji="1" lang="ja-JP" altLang="en-US" dirty="0"/>
                    </a:p>
                  </a:txBody>
                  <a:tcPr/>
                </a:tc>
                <a:tc>
                  <a:txBody>
                    <a:bodyPr/>
                    <a:lstStyle/>
                    <a:p>
                      <a:pPr algn="ctr"/>
                      <a:r>
                        <a:rPr kumimoji="1" lang="en-US" altLang="ja-JP" dirty="0" smtClean="0"/>
                        <a:t>Value</a:t>
                      </a:r>
                    </a:p>
                  </a:txBody>
                  <a:tcPr/>
                </a:tc>
                <a:tc>
                  <a:txBody>
                    <a:bodyPr/>
                    <a:lstStyle/>
                    <a:p>
                      <a:pPr algn="ctr"/>
                      <a:r>
                        <a:rPr kumimoji="1" lang="en-US" altLang="ja-JP" dirty="0" smtClean="0"/>
                        <a:t>Image</a:t>
                      </a:r>
                    </a:p>
                  </a:txBody>
                  <a:tcPr/>
                </a:tc>
                <a:tc>
                  <a:txBody>
                    <a:bodyPr/>
                    <a:lstStyle/>
                    <a:p>
                      <a:pPr algn="ctr"/>
                      <a:r>
                        <a:rPr kumimoji="1" lang="en-US" altLang="ja-JP" dirty="0" smtClean="0"/>
                        <a:t>Image</a:t>
                      </a:r>
                      <a:endParaRPr kumimoji="1" lang="ja-JP" altLang="en-US" dirty="0"/>
                    </a:p>
                  </a:txBody>
                  <a:tcPr/>
                </a:tc>
                <a:tc>
                  <a:txBody>
                    <a:bodyPr/>
                    <a:lstStyle/>
                    <a:p>
                      <a:pPr algn="ctr"/>
                      <a:r>
                        <a:rPr kumimoji="1" lang="en-US" altLang="ja-JP" dirty="0" smtClean="0"/>
                        <a:t>Image</a:t>
                      </a:r>
                      <a:endParaRPr kumimoji="1" lang="ja-JP" altLang="en-US" dirty="0"/>
                    </a:p>
                  </a:txBody>
                  <a:tcPr/>
                </a:tc>
                <a:tc>
                  <a:txBody>
                    <a:bodyPr/>
                    <a:lstStyle/>
                    <a:p>
                      <a:pPr algn="ctr"/>
                      <a:r>
                        <a:rPr kumimoji="1" lang="en-US" altLang="ja-JP" dirty="0" smtClean="0"/>
                        <a:t>Image</a:t>
                      </a:r>
                      <a:endParaRPr kumimoji="1" lang="ja-JP" altLang="en-US" dirty="0"/>
                    </a:p>
                  </a:txBody>
                  <a:tcPr/>
                </a:tc>
              </a:tr>
              <a:tr h="630070">
                <a:tc>
                  <a:txBody>
                    <a:bodyPr/>
                    <a:lstStyle/>
                    <a:p>
                      <a:r>
                        <a:rPr kumimoji="1" lang="en-US" altLang="ja-JP" dirty="0" smtClean="0"/>
                        <a:t>Data type</a:t>
                      </a:r>
                      <a:endParaRPr kumimoji="1" lang="ja-JP" altLang="en-US" dirty="0"/>
                    </a:p>
                  </a:txBody>
                  <a:tcPr/>
                </a:tc>
                <a:tc>
                  <a:txBody>
                    <a:bodyPr/>
                    <a:lstStyle/>
                    <a:p>
                      <a:pPr algn="ctr"/>
                      <a:r>
                        <a:rPr kumimoji="1" lang="en-US" altLang="ja-JP" dirty="0" smtClean="0"/>
                        <a:t>Double,</a:t>
                      </a:r>
                      <a:br>
                        <a:rPr kumimoji="1" lang="en-US" altLang="ja-JP" dirty="0" smtClean="0"/>
                      </a:br>
                      <a:r>
                        <a:rPr kumimoji="1" lang="en-US" altLang="ja-JP" dirty="0" smtClean="0"/>
                        <a:t>Byte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Double</a:t>
                      </a:r>
                      <a:endParaRPr kumimoji="1" lang="ja-JP" altLang="en-US" dirty="0" smtClean="0"/>
                    </a:p>
                  </a:txBody>
                  <a:tcPr/>
                </a:tc>
                <a:tc>
                  <a:txBody>
                    <a:bodyPr/>
                    <a:lstStyle/>
                    <a:p>
                      <a:pPr algn="ctr"/>
                      <a:r>
                        <a:rPr kumimoji="1" lang="en-US" altLang="ja-JP" dirty="0" smtClean="0"/>
                        <a:t>Byte</a:t>
                      </a:r>
                      <a:endParaRPr kumimoji="1" lang="ja-JP" altLang="en-US" dirty="0"/>
                    </a:p>
                  </a:txBody>
                  <a:tcPr/>
                </a:tc>
                <a:tc>
                  <a:txBody>
                    <a:bodyPr/>
                    <a:lstStyle/>
                    <a:p>
                      <a:pPr algn="ctr"/>
                      <a:r>
                        <a:rPr kumimoji="1" lang="en-US" altLang="ja-JP" dirty="0" smtClean="0"/>
                        <a:t>Byte</a:t>
                      </a:r>
                      <a:endParaRPr kumimoji="1" lang="ja-JP" altLang="en-US" dirty="0"/>
                    </a:p>
                  </a:txBody>
                  <a:tcPr/>
                </a:tc>
                <a:tc>
                  <a:txBody>
                    <a:bodyPr/>
                    <a:lstStyle/>
                    <a:p>
                      <a:pPr algn="ctr"/>
                      <a:r>
                        <a:rPr kumimoji="1" lang="en-US" altLang="ja-JP" dirty="0" smtClean="0"/>
                        <a:t>Double</a:t>
                      </a:r>
                      <a:endParaRPr kumimoji="1" lang="ja-JP" altLang="en-US" dirty="0"/>
                    </a:p>
                  </a:txBody>
                  <a:tcPr/>
                </a:tc>
                <a:tc>
                  <a:txBody>
                    <a:bodyPr/>
                    <a:lstStyle/>
                    <a:p>
                      <a:pPr algn="ctr"/>
                      <a:r>
                        <a:rPr kumimoji="1" lang="en-US" altLang="ja-JP" dirty="0" smtClean="0"/>
                        <a:t>Double</a:t>
                      </a:r>
                      <a:endParaRPr kumimoji="1" lang="ja-JP" altLang="en-US" dirty="0"/>
                    </a:p>
                  </a:txBody>
                  <a:tcPr/>
                </a:tc>
              </a:tr>
              <a:tr h="630070">
                <a:tc>
                  <a:txBody>
                    <a:bodyPr/>
                    <a:lstStyle/>
                    <a:p>
                      <a:r>
                        <a:rPr kumimoji="1" lang="en-US" altLang="ja-JP" dirty="0" smtClean="0"/>
                        <a:t>Components</a:t>
                      </a:r>
                      <a:endParaRPr kumimoji="1" lang="ja-JP" altLang="en-US" dirty="0"/>
                    </a:p>
                  </a:txBody>
                  <a:tcPr/>
                </a:tc>
                <a:tc>
                  <a:txBody>
                    <a:bodyPr/>
                    <a:lstStyle/>
                    <a:p>
                      <a:pPr algn="ctr"/>
                      <a:r>
                        <a:rPr kumimoji="1" lang="en-US" altLang="ja-JP" dirty="0" smtClean="0"/>
                        <a:t>1 or 3</a:t>
                      </a:r>
                      <a:endParaRPr kumimoji="1" lang="ja-JP" altLang="en-US" dirty="0"/>
                    </a:p>
                  </a:txBody>
                  <a:tcPr>
                    <a:lnB w="57150" cap="flat" cmpd="sng" algn="ctr">
                      <a:solidFill>
                        <a:schemeClr val="tx1"/>
                      </a:solidFill>
                      <a:prstDash val="solid"/>
                      <a:round/>
                      <a:headEnd type="none" w="med" len="med"/>
                      <a:tailEnd type="none" w="med" len="med"/>
                    </a:lnB>
                  </a:tcPr>
                </a:tc>
                <a:tc>
                  <a:txBody>
                    <a:bodyPr/>
                    <a:lstStyle/>
                    <a:p>
                      <a:pPr algn="ctr"/>
                      <a:r>
                        <a:rPr kumimoji="1" lang="en-US" altLang="ja-JP" dirty="0" smtClean="0"/>
                        <a:t>1</a:t>
                      </a:r>
                      <a:endParaRPr kumimoji="1" lang="ja-JP" altLang="en-US" dirty="0"/>
                    </a:p>
                  </a:txBody>
                  <a:tcPr>
                    <a:lnB w="57150" cap="flat" cmpd="sng" algn="ctr">
                      <a:solidFill>
                        <a:schemeClr val="tx1"/>
                      </a:solidFill>
                      <a:prstDash val="solid"/>
                      <a:round/>
                      <a:headEnd type="none" w="med" len="med"/>
                      <a:tailEnd type="none" w="med" len="med"/>
                    </a:lnB>
                  </a:tcPr>
                </a:tc>
                <a:tc>
                  <a:txBody>
                    <a:bodyPr/>
                    <a:lstStyle/>
                    <a:p>
                      <a:pPr algn="ctr"/>
                      <a:r>
                        <a:rPr kumimoji="1" lang="en-US" altLang="ja-JP" dirty="0" smtClean="0"/>
                        <a:t>1</a:t>
                      </a:r>
                      <a:endParaRPr kumimoji="1" lang="ja-JP" altLang="en-US" dirty="0"/>
                    </a:p>
                  </a:txBody>
                  <a:tcPr>
                    <a:lnB w="57150" cap="flat" cmpd="sng" algn="ctr">
                      <a:solidFill>
                        <a:schemeClr val="tx1"/>
                      </a:solidFill>
                      <a:prstDash val="solid"/>
                      <a:round/>
                      <a:headEnd type="none" w="med" len="med"/>
                      <a:tailEnd type="none" w="med" len="med"/>
                    </a:lnB>
                  </a:tcPr>
                </a:tc>
                <a:tc>
                  <a:txBody>
                    <a:bodyPr/>
                    <a:lstStyle/>
                    <a:p>
                      <a:pPr algn="ctr"/>
                      <a:r>
                        <a:rPr kumimoji="1" lang="en-US" altLang="ja-JP" dirty="0" smtClean="0"/>
                        <a:t>3</a:t>
                      </a:r>
                      <a:endParaRPr kumimoji="1" lang="ja-JP" altLang="en-US" dirty="0"/>
                    </a:p>
                  </a:txBody>
                  <a:tcPr>
                    <a:lnB w="57150" cap="flat" cmpd="sng" algn="ctr">
                      <a:solidFill>
                        <a:schemeClr val="tx1"/>
                      </a:solidFill>
                      <a:prstDash val="solid"/>
                      <a:round/>
                      <a:headEnd type="none" w="med" len="med"/>
                      <a:tailEnd type="none" w="med" len="med"/>
                    </a:lnB>
                  </a:tcPr>
                </a:tc>
                <a:tc>
                  <a:txBody>
                    <a:bodyPr/>
                    <a:lstStyle/>
                    <a:p>
                      <a:pPr algn="ctr"/>
                      <a:r>
                        <a:rPr kumimoji="1" lang="en-US" altLang="ja-JP" dirty="0" smtClean="0"/>
                        <a:t>1</a:t>
                      </a:r>
                      <a:endParaRPr kumimoji="1" lang="ja-JP" altLang="en-US" dirty="0"/>
                    </a:p>
                  </a:txBody>
                  <a:tcPr>
                    <a:lnB w="57150" cap="flat" cmpd="sng" algn="ctr">
                      <a:solidFill>
                        <a:schemeClr val="tx1"/>
                      </a:solidFill>
                      <a:prstDash val="solid"/>
                      <a:round/>
                      <a:headEnd type="none" w="med" len="med"/>
                      <a:tailEnd type="none" w="med" len="med"/>
                    </a:lnB>
                  </a:tcPr>
                </a:tc>
                <a:tc>
                  <a:txBody>
                    <a:bodyPr/>
                    <a:lstStyle/>
                    <a:p>
                      <a:pPr algn="ctr"/>
                      <a:r>
                        <a:rPr kumimoji="1" lang="en-US" altLang="ja-JP" dirty="0" smtClean="0"/>
                        <a:t>3</a:t>
                      </a:r>
                      <a:endParaRPr kumimoji="1" lang="ja-JP" altLang="en-US" dirty="0"/>
                    </a:p>
                  </a:txBody>
                  <a:tcPr>
                    <a:lnB w="57150" cap="flat" cmpd="sng" algn="ctr">
                      <a:solidFill>
                        <a:schemeClr val="tx1"/>
                      </a:solidFill>
                      <a:prstDash val="solid"/>
                      <a:round/>
                      <a:headEnd type="none" w="med" len="med"/>
                      <a:tailEnd type="none" w="med" len="med"/>
                    </a:lnB>
                  </a:tcPr>
                </a:tc>
              </a:tr>
              <a:tr h="630070">
                <a:tc>
                  <a:txBody>
                    <a:bodyPr/>
                    <a:lstStyle/>
                    <a:p>
                      <a:r>
                        <a:rPr kumimoji="1" lang="en-US" altLang="ja-JP" dirty="0" smtClean="0"/>
                        <a:t>CPU</a:t>
                      </a:r>
                      <a:endParaRPr kumimoji="1" lang="ja-JP" altLang="en-US" dirty="0"/>
                    </a:p>
                  </a:txBody>
                  <a:tcPr>
                    <a:lnR w="57150" cap="flat" cmpd="sng" algn="ctr">
                      <a:solidFill>
                        <a:schemeClr val="tx1"/>
                      </a:solidFill>
                      <a:prstDash val="solid"/>
                      <a:round/>
                      <a:headEnd type="none" w="med" len="med"/>
                      <a:tailEnd type="none" w="med" len="med"/>
                    </a:lnR>
                  </a:tcPr>
                </a:tc>
                <a:tc>
                  <a:txBody>
                    <a:bodyPr/>
                    <a:lstStyle/>
                    <a:p>
                      <a:pPr algn="ctr"/>
                      <a:r>
                        <a:rPr kumimoji="1" lang="en-US" altLang="ja-JP" dirty="0" smtClean="0"/>
                        <a:t>IV</a:t>
                      </a:r>
                      <a:endParaRPr kumimoji="1" lang="ja-JP" altLang="en-US" dirty="0"/>
                    </a:p>
                  </a:txBody>
                  <a:tcP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tc>
                  <a:txBody>
                    <a:bodyPr/>
                    <a:lstStyle/>
                    <a:p>
                      <a:pPr algn="ctr"/>
                      <a:r>
                        <a:rPr kumimoji="1" lang="en-US" altLang="ja-JP" dirty="0" smtClean="0"/>
                        <a:t>V1D</a:t>
                      </a:r>
                      <a:endParaRPr kumimoji="1" lang="ja-JP" altLang="en-US" dirty="0"/>
                    </a:p>
                  </a:txBody>
                  <a:tcPr>
                    <a:lnT w="57150" cap="flat" cmpd="sng" algn="ctr">
                      <a:solidFill>
                        <a:schemeClr val="tx1"/>
                      </a:solidFill>
                      <a:prstDash val="solid"/>
                      <a:round/>
                      <a:headEnd type="none" w="med" len="med"/>
                      <a:tailEnd type="none" w="med" len="med"/>
                    </a:lnT>
                  </a:tcPr>
                </a:tc>
                <a:tc>
                  <a:txBody>
                    <a:bodyPr/>
                    <a:lstStyle/>
                    <a:p>
                      <a:pPr algn="ctr"/>
                      <a:r>
                        <a:rPr kumimoji="1" lang="en-US" altLang="ja-JP" dirty="0" smtClean="0"/>
                        <a:t>I1B</a:t>
                      </a:r>
                      <a:endParaRPr kumimoji="1" lang="ja-JP" altLang="en-US" dirty="0"/>
                    </a:p>
                  </a:txBody>
                  <a:tcPr>
                    <a:lnT w="57150" cap="flat" cmpd="sng" algn="ctr">
                      <a:solidFill>
                        <a:schemeClr val="tx1"/>
                      </a:solidFill>
                      <a:prstDash val="solid"/>
                      <a:round/>
                      <a:headEnd type="none" w="med" len="med"/>
                      <a:tailEnd type="none" w="med" len="med"/>
                    </a:lnT>
                  </a:tcPr>
                </a:tc>
                <a:tc>
                  <a:txBody>
                    <a:bodyPr/>
                    <a:lstStyle/>
                    <a:p>
                      <a:pPr algn="ctr"/>
                      <a:r>
                        <a:rPr kumimoji="1" lang="en-US" altLang="ja-JP" dirty="0" smtClean="0"/>
                        <a:t>I3B</a:t>
                      </a:r>
                      <a:endParaRPr kumimoji="1" lang="ja-JP" altLang="en-US" dirty="0"/>
                    </a:p>
                  </a:txBody>
                  <a:tcPr>
                    <a:lnT w="57150" cap="flat" cmpd="sng" algn="ctr">
                      <a:solidFill>
                        <a:schemeClr val="tx1"/>
                      </a:solidFill>
                      <a:prstDash val="solid"/>
                      <a:round/>
                      <a:headEnd type="none" w="med" len="med"/>
                      <a:tailEnd type="none" w="med" len="med"/>
                    </a:lnT>
                  </a:tcPr>
                </a:tc>
                <a:tc>
                  <a:txBody>
                    <a:bodyPr/>
                    <a:lstStyle/>
                    <a:p>
                      <a:pPr algn="ctr"/>
                      <a:r>
                        <a:rPr kumimoji="1" lang="en-US" altLang="ja-JP" dirty="0" smtClean="0"/>
                        <a:t>I1D</a:t>
                      </a:r>
                      <a:endParaRPr kumimoji="1" lang="ja-JP" altLang="en-US" dirty="0"/>
                    </a:p>
                  </a:txBody>
                  <a:tcPr>
                    <a:lnT w="57150" cap="flat" cmpd="sng" algn="ctr">
                      <a:solidFill>
                        <a:schemeClr val="tx1"/>
                      </a:solidFill>
                      <a:prstDash val="solid"/>
                      <a:round/>
                      <a:headEnd type="none" w="med" len="med"/>
                      <a:tailEnd type="none" w="med" len="med"/>
                    </a:lnT>
                  </a:tcPr>
                </a:tc>
                <a:tc>
                  <a:txBody>
                    <a:bodyPr/>
                    <a:lstStyle/>
                    <a:p>
                      <a:pPr algn="ctr"/>
                      <a:r>
                        <a:rPr kumimoji="1" lang="en-US" altLang="ja-JP" dirty="0" smtClean="0"/>
                        <a:t>I3D</a:t>
                      </a:r>
                      <a:endParaRPr kumimoji="1" lang="ja-JP" altLang="en-US" dirty="0"/>
                    </a:p>
                  </a:txBody>
                  <a:tcP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tr>
              <a:tr h="630070">
                <a:tc>
                  <a:txBody>
                    <a:bodyPr/>
                    <a:lstStyle/>
                    <a:p>
                      <a:r>
                        <a:rPr kumimoji="1" lang="en-US" altLang="ja-JP" dirty="0" smtClean="0"/>
                        <a:t>GPU</a:t>
                      </a:r>
                      <a:endParaRPr kumimoji="1" lang="ja-JP" altLang="en-US" dirty="0"/>
                    </a:p>
                  </a:txBody>
                  <a:tcPr>
                    <a:lnR w="57150" cap="flat" cmpd="sng" algn="ctr">
                      <a:solidFill>
                        <a:schemeClr val="tx1"/>
                      </a:solidFill>
                      <a:prstDash val="solid"/>
                      <a:round/>
                      <a:headEnd type="none" w="med" len="med"/>
                      <a:tailEnd type="none" w="med" len="med"/>
                    </a:lnR>
                  </a:tcPr>
                </a:tc>
                <a:tc>
                  <a:txBody>
                    <a:bodyPr/>
                    <a:lstStyle/>
                    <a:p>
                      <a:pPr algn="ctr"/>
                      <a:r>
                        <a:rPr kumimoji="1" lang="en-US" altLang="ja-JP" dirty="0" smtClean="0"/>
                        <a:t>-</a:t>
                      </a:r>
                      <a:endParaRPr kumimoji="1" lang="ja-JP" altLang="en-US" dirty="0"/>
                    </a:p>
                  </a:txBody>
                  <a:tcPr>
                    <a:lnL w="5715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tcPr>
                </a:tc>
                <a:tc>
                  <a:txBody>
                    <a:bodyPr/>
                    <a:lstStyle/>
                    <a:p>
                      <a:pPr algn="ctr"/>
                      <a:r>
                        <a:rPr kumimoji="1" lang="en-US" altLang="ja-JP" dirty="0" smtClean="0"/>
                        <a:t>V1Dg</a:t>
                      </a:r>
                      <a:endParaRPr kumimoji="1" lang="ja-JP" altLang="en-US" dirty="0"/>
                    </a:p>
                  </a:txBody>
                  <a:tcPr>
                    <a:lnB w="57150" cap="flat" cmpd="sng" algn="ctr">
                      <a:solidFill>
                        <a:schemeClr val="tx1"/>
                      </a:solidFill>
                      <a:prstDash val="solid"/>
                      <a:round/>
                      <a:headEnd type="none" w="med" len="med"/>
                      <a:tailEnd type="none" w="med" len="med"/>
                    </a:lnB>
                  </a:tcPr>
                </a:tc>
                <a:tc>
                  <a:txBody>
                    <a:bodyPr/>
                    <a:lstStyle/>
                    <a:p>
                      <a:pPr algn="ctr"/>
                      <a:r>
                        <a:rPr kumimoji="1" lang="en-US" altLang="ja-JP" dirty="0" smtClean="0"/>
                        <a:t>I1Bg</a:t>
                      </a:r>
                      <a:endParaRPr kumimoji="1" lang="ja-JP" altLang="en-US" dirty="0"/>
                    </a:p>
                  </a:txBody>
                  <a:tcPr>
                    <a:lnB w="57150" cap="flat" cmpd="sng" algn="ctr">
                      <a:solidFill>
                        <a:schemeClr val="tx1"/>
                      </a:solidFill>
                      <a:prstDash val="solid"/>
                      <a:round/>
                      <a:headEnd type="none" w="med" len="med"/>
                      <a:tailEnd type="none" w="med" len="med"/>
                    </a:lnB>
                  </a:tcPr>
                </a:tc>
                <a:tc>
                  <a:txBody>
                    <a:bodyPr/>
                    <a:lstStyle/>
                    <a:p>
                      <a:pPr algn="ctr"/>
                      <a:r>
                        <a:rPr kumimoji="1" lang="en-US" altLang="ja-JP" dirty="0" smtClean="0"/>
                        <a:t>I3Bg</a:t>
                      </a:r>
                      <a:endParaRPr kumimoji="1" lang="ja-JP" altLang="en-US" dirty="0"/>
                    </a:p>
                  </a:txBody>
                  <a:tcPr>
                    <a:lnB w="57150" cap="flat" cmpd="sng" algn="ctr">
                      <a:solidFill>
                        <a:schemeClr val="tx1"/>
                      </a:solidFill>
                      <a:prstDash val="solid"/>
                      <a:round/>
                      <a:headEnd type="none" w="med" len="med"/>
                      <a:tailEnd type="none" w="med" len="med"/>
                    </a:lnB>
                  </a:tcPr>
                </a:tc>
                <a:tc>
                  <a:txBody>
                    <a:bodyPr/>
                    <a:lstStyle/>
                    <a:p>
                      <a:pPr algn="ctr"/>
                      <a:r>
                        <a:rPr kumimoji="1" lang="en-US" altLang="ja-JP" dirty="0" smtClean="0"/>
                        <a:t>I1Dg</a:t>
                      </a:r>
                      <a:endParaRPr kumimoji="1" lang="ja-JP" altLang="en-US" dirty="0"/>
                    </a:p>
                  </a:txBody>
                  <a:tcPr>
                    <a:lnB w="57150" cap="flat" cmpd="sng" algn="ctr">
                      <a:solidFill>
                        <a:schemeClr val="tx1"/>
                      </a:solidFill>
                      <a:prstDash val="solid"/>
                      <a:round/>
                      <a:headEnd type="none" w="med" len="med"/>
                      <a:tailEnd type="none" w="med" len="med"/>
                    </a:lnB>
                  </a:tcPr>
                </a:tc>
                <a:tc>
                  <a:txBody>
                    <a:bodyPr/>
                    <a:lstStyle/>
                    <a:p>
                      <a:pPr algn="ctr"/>
                      <a:r>
                        <a:rPr kumimoji="1" lang="en-US" altLang="ja-JP" dirty="0" smtClean="0"/>
                        <a:t>I3Dg</a:t>
                      </a:r>
                      <a:endParaRPr kumimoji="1" lang="ja-JP" altLang="en-US" dirty="0"/>
                    </a:p>
                  </a:txBody>
                  <a:tcP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11473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79512" y="1412776"/>
            <a:ext cx="1152128" cy="360040"/>
          </a:xfrm>
          <a:prstGeom prst="rect">
            <a:avLst/>
          </a:prstGeom>
          <a:ln w="1270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1000" dirty="0" smtClean="0"/>
              <a:t>Garnet</a:t>
            </a:r>
            <a:endParaRPr kumimoji="1" lang="en-US" altLang="ja-JP" sz="1000" dirty="0" smtClean="0"/>
          </a:p>
        </p:txBody>
      </p:sp>
      <p:sp>
        <p:nvSpPr>
          <p:cNvPr id="3" name="正方形/長方形 2"/>
          <p:cNvSpPr/>
          <p:nvPr/>
        </p:nvSpPr>
        <p:spPr>
          <a:xfrm>
            <a:off x="-11440" y="0"/>
            <a:ext cx="3737562" cy="369332"/>
          </a:xfrm>
          <a:prstGeom prst="rect">
            <a:avLst/>
          </a:prstGeom>
        </p:spPr>
        <p:txBody>
          <a:bodyPr wrap="none">
            <a:spAutoFit/>
          </a:bodyPr>
          <a:lstStyle/>
          <a:p>
            <a:r>
              <a:rPr lang="en-US" altLang="ja-JP" b="1" u="sng" dirty="0" smtClean="0"/>
              <a:t>Garnet </a:t>
            </a:r>
            <a:r>
              <a:rPr lang="en-US" altLang="ja-JP" b="1" u="sng" dirty="0" smtClean="0"/>
              <a:t>Module Relationship Diagram</a:t>
            </a:r>
            <a:endParaRPr lang="ja-JP" altLang="en-US" b="1" u="sng" dirty="0"/>
          </a:p>
        </p:txBody>
      </p:sp>
      <p:sp>
        <p:nvSpPr>
          <p:cNvPr id="4" name="テキスト ボックス 3"/>
          <p:cNvSpPr txBox="1"/>
          <p:nvPr/>
        </p:nvSpPr>
        <p:spPr>
          <a:xfrm>
            <a:off x="251520" y="404664"/>
            <a:ext cx="924356" cy="307777"/>
          </a:xfrm>
          <a:prstGeom prst="rect">
            <a:avLst/>
          </a:prstGeom>
          <a:noFill/>
        </p:spPr>
        <p:txBody>
          <a:bodyPr wrap="none" rtlCol="0">
            <a:spAutoFit/>
          </a:bodyPr>
          <a:lstStyle/>
          <a:p>
            <a:r>
              <a:rPr kumimoji="1" lang="en-US" altLang="ja-JP" sz="1400" dirty="0" smtClean="0"/>
              <a:t>Views (UI)</a:t>
            </a:r>
            <a:endParaRPr kumimoji="1" lang="ja-JP" altLang="en-US" sz="1400" dirty="0"/>
          </a:p>
        </p:txBody>
      </p:sp>
      <p:sp>
        <p:nvSpPr>
          <p:cNvPr id="5" name="テキスト ボックス 4"/>
          <p:cNvSpPr txBox="1"/>
          <p:nvPr/>
        </p:nvSpPr>
        <p:spPr>
          <a:xfrm>
            <a:off x="3419872" y="404664"/>
            <a:ext cx="986552" cy="307777"/>
          </a:xfrm>
          <a:prstGeom prst="rect">
            <a:avLst/>
          </a:prstGeom>
          <a:noFill/>
        </p:spPr>
        <p:txBody>
          <a:bodyPr wrap="none" rtlCol="0">
            <a:spAutoFit/>
          </a:bodyPr>
          <a:lstStyle/>
          <a:p>
            <a:r>
              <a:rPr kumimoji="1" lang="en-US" altLang="ja-JP" sz="1400" dirty="0" smtClean="0"/>
              <a:t>Controllers</a:t>
            </a:r>
            <a:endParaRPr kumimoji="1" lang="ja-JP" altLang="en-US" sz="1400" dirty="0"/>
          </a:p>
        </p:txBody>
      </p:sp>
      <p:sp>
        <p:nvSpPr>
          <p:cNvPr id="6" name="テキスト ボックス 5"/>
          <p:cNvSpPr txBox="1"/>
          <p:nvPr/>
        </p:nvSpPr>
        <p:spPr>
          <a:xfrm>
            <a:off x="7164288" y="404664"/>
            <a:ext cx="729687" cy="307777"/>
          </a:xfrm>
          <a:prstGeom prst="rect">
            <a:avLst/>
          </a:prstGeom>
          <a:noFill/>
        </p:spPr>
        <p:txBody>
          <a:bodyPr wrap="none" rtlCol="0">
            <a:spAutoFit/>
          </a:bodyPr>
          <a:lstStyle/>
          <a:p>
            <a:r>
              <a:rPr kumimoji="1" lang="en-US" altLang="ja-JP" sz="1400" dirty="0" smtClean="0"/>
              <a:t>Models</a:t>
            </a:r>
            <a:endParaRPr kumimoji="1" lang="ja-JP" altLang="en-US" sz="1400" dirty="0"/>
          </a:p>
        </p:txBody>
      </p:sp>
      <p:sp>
        <p:nvSpPr>
          <p:cNvPr id="7" name="正方形/長方形 6"/>
          <p:cNvSpPr/>
          <p:nvPr/>
        </p:nvSpPr>
        <p:spPr>
          <a:xfrm>
            <a:off x="1763688" y="1412776"/>
            <a:ext cx="1152128" cy="360040"/>
          </a:xfrm>
          <a:prstGeom prst="rect">
            <a:avLst/>
          </a:prstGeom>
          <a:ln w="1270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1000" dirty="0" err="1" smtClean="0"/>
              <a:t>GPEngine</a:t>
            </a:r>
            <a:endParaRPr kumimoji="1" lang="en-US" altLang="ja-JP" sz="1000" dirty="0" smtClean="0"/>
          </a:p>
        </p:txBody>
      </p:sp>
      <p:sp>
        <p:nvSpPr>
          <p:cNvPr id="9" name="正方形/長方形 8"/>
          <p:cNvSpPr/>
          <p:nvPr/>
        </p:nvSpPr>
        <p:spPr>
          <a:xfrm>
            <a:off x="3275856" y="1412776"/>
            <a:ext cx="1152128" cy="360040"/>
          </a:xfrm>
          <a:prstGeom prst="rect">
            <a:avLst/>
          </a:prstGeom>
          <a:ln w="1270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1000" dirty="0" err="1" smtClean="0"/>
              <a:t>GPEngine</a:t>
            </a:r>
            <a:endParaRPr kumimoji="1" lang="en-US" altLang="ja-JP" sz="1000" dirty="0" smtClean="0"/>
          </a:p>
        </p:txBody>
      </p:sp>
      <p:cxnSp>
        <p:nvCxnSpPr>
          <p:cNvPr id="11" name="直線コネクタ 10"/>
          <p:cNvCxnSpPr/>
          <p:nvPr/>
        </p:nvCxnSpPr>
        <p:spPr>
          <a:xfrm>
            <a:off x="1547664" y="476672"/>
            <a:ext cx="0" cy="6120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6516216" y="476672"/>
            <a:ext cx="0" cy="6120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PPE: Conversion</a:t>
            </a:r>
            <a:endParaRPr kumimoji="1" lang="ja-JP" altLang="en-US" dirty="0"/>
          </a:p>
        </p:txBody>
      </p:sp>
      <p:sp>
        <p:nvSpPr>
          <p:cNvPr id="4" name="コンテンツ プレースホルダー 3"/>
          <p:cNvSpPr>
            <a:spLocks noGrp="1"/>
          </p:cNvSpPr>
          <p:nvPr>
            <p:ph sz="half" idx="1"/>
          </p:nvPr>
        </p:nvSpPr>
        <p:spPr/>
        <p:txBody>
          <a:bodyPr>
            <a:normAutofit fontScale="92500" lnSpcReduction="20000"/>
          </a:bodyPr>
          <a:lstStyle/>
          <a:p>
            <a:r>
              <a:rPr lang="en-US" altLang="ja-JP" dirty="0" smtClean="0"/>
              <a:t>Type Conversion</a:t>
            </a:r>
          </a:p>
          <a:p>
            <a:pPr lvl="1"/>
            <a:r>
              <a:rPr lang="en-US" altLang="ja-JP" dirty="0" smtClean="0"/>
              <a:t>Split1stB (I3B[0] </a:t>
            </a:r>
            <a:r>
              <a:rPr lang="en-US" altLang="ja-JP" dirty="0" smtClean="0">
                <a:sym typeface="Wingdings" pitchFamily="2" charset="2"/>
              </a:rPr>
              <a:t> I1B)</a:t>
            </a:r>
          </a:p>
          <a:p>
            <a:pPr lvl="1"/>
            <a:r>
              <a:rPr lang="en-US" altLang="ja-JP" dirty="0" smtClean="0">
                <a:sym typeface="Wingdings" pitchFamily="2" charset="2"/>
              </a:rPr>
              <a:t>Split2nd</a:t>
            </a:r>
            <a:r>
              <a:rPr kumimoji="1" lang="en-US" altLang="ja-JP" dirty="0" smtClean="0">
                <a:sym typeface="Wingdings" pitchFamily="2" charset="2"/>
              </a:rPr>
              <a:t>B (I3B[1]  I1B)</a:t>
            </a:r>
          </a:p>
          <a:p>
            <a:pPr lvl="1"/>
            <a:r>
              <a:rPr lang="en-US" altLang="ja-JP" dirty="0" smtClean="0">
                <a:sym typeface="Wingdings" pitchFamily="2" charset="2"/>
              </a:rPr>
              <a:t>Split3rd</a:t>
            </a:r>
            <a:r>
              <a:rPr kumimoji="1" lang="en-US" altLang="ja-JP" dirty="0" smtClean="0">
                <a:sym typeface="Wingdings" pitchFamily="2" charset="2"/>
              </a:rPr>
              <a:t>B (I3B[2]  I1B)</a:t>
            </a:r>
          </a:p>
          <a:p>
            <a:pPr lvl="1"/>
            <a:r>
              <a:rPr lang="en-US" altLang="ja-JP" dirty="0" err="1" smtClean="0">
                <a:sym typeface="Wingdings" pitchFamily="2" charset="2"/>
              </a:rPr>
              <a:t>MergeB</a:t>
            </a:r>
            <a:r>
              <a:rPr lang="en-US" altLang="ja-JP" dirty="0" smtClean="0">
                <a:sym typeface="Wingdings" pitchFamily="2" charset="2"/>
              </a:rPr>
              <a:t> (I1B x 3  I3B)</a:t>
            </a:r>
          </a:p>
          <a:p>
            <a:pPr lvl="1"/>
            <a:r>
              <a:rPr kumimoji="1" lang="en-US" altLang="ja-JP" dirty="0" smtClean="0">
                <a:sym typeface="Wingdings" pitchFamily="2" charset="2"/>
              </a:rPr>
              <a:t>Split1stD (I3D[0]  I1D)</a:t>
            </a:r>
          </a:p>
          <a:p>
            <a:pPr lvl="1"/>
            <a:r>
              <a:rPr lang="en-US" altLang="ja-JP" dirty="0" smtClean="0">
                <a:sym typeface="Wingdings" pitchFamily="2" charset="2"/>
              </a:rPr>
              <a:t>Split2ndD (I3D[1]  I1D)</a:t>
            </a:r>
          </a:p>
          <a:p>
            <a:pPr lvl="1"/>
            <a:r>
              <a:rPr kumimoji="1" lang="en-US" altLang="ja-JP" dirty="0" smtClean="0">
                <a:sym typeface="Wingdings" pitchFamily="2" charset="2"/>
              </a:rPr>
              <a:t>Split3rdD (I3D[2]  I1D)</a:t>
            </a:r>
          </a:p>
          <a:p>
            <a:pPr lvl="1"/>
            <a:r>
              <a:rPr lang="en-US" altLang="ja-JP" dirty="0" err="1" smtClean="0">
                <a:sym typeface="Wingdings" pitchFamily="2" charset="2"/>
              </a:rPr>
              <a:t>MergeD</a:t>
            </a:r>
            <a:r>
              <a:rPr lang="en-US" altLang="ja-JP" dirty="0" smtClean="0">
                <a:sym typeface="Wingdings" pitchFamily="2" charset="2"/>
              </a:rPr>
              <a:t> (I1D x 3  I3D)</a:t>
            </a:r>
          </a:p>
          <a:p>
            <a:r>
              <a:rPr lang="en-US" altLang="ja-JP" dirty="0" smtClean="0">
                <a:sym typeface="Wingdings" pitchFamily="2" charset="2"/>
              </a:rPr>
              <a:t>Alias</a:t>
            </a:r>
          </a:p>
          <a:p>
            <a:pPr lvl="1"/>
            <a:r>
              <a:rPr kumimoji="1" lang="en-US" altLang="ja-JP" dirty="0" smtClean="0">
                <a:sym typeface="Wingdings" pitchFamily="2" charset="2"/>
              </a:rPr>
              <a:t>Red = Split3rdB</a:t>
            </a:r>
          </a:p>
          <a:p>
            <a:pPr lvl="1"/>
            <a:r>
              <a:rPr lang="en-US" altLang="ja-JP" dirty="0" smtClean="0">
                <a:sym typeface="Wingdings" pitchFamily="2" charset="2"/>
              </a:rPr>
              <a:t>Green = Split2ndB</a:t>
            </a:r>
          </a:p>
          <a:p>
            <a:pPr lvl="1"/>
            <a:r>
              <a:rPr kumimoji="1" lang="en-US" altLang="ja-JP" dirty="0" smtClean="0"/>
              <a:t>Blue = Split1stB</a:t>
            </a:r>
            <a:endParaRPr kumimoji="1" lang="ja-JP" altLang="en-US" dirty="0"/>
          </a:p>
        </p:txBody>
      </p:sp>
      <p:sp>
        <p:nvSpPr>
          <p:cNvPr id="5" name="コンテンツ プレースホルダー 4"/>
          <p:cNvSpPr>
            <a:spLocks noGrp="1"/>
          </p:cNvSpPr>
          <p:nvPr>
            <p:ph sz="half" idx="2"/>
          </p:nvPr>
        </p:nvSpPr>
        <p:spPr/>
        <p:txBody>
          <a:bodyPr>
            <a:normAutofit fontScale="92500" lnSpcReduction="20000"/>
          </a:bodyPr>
          <a:lstStyle/>
          <a:p>
            <a:r>
              <a:rPr kumimoji="1" lang="en-US" altLang="ja-JP" dirty="0" smtClean="0"/>
              <a:t>CPU </a:t>
            </a:r>
            <a:r>
              <a:rPr kumimoji="1" lang="en-US" altLang="ja-JP" dirty="0" smtClean="0">
                <a:sym typeface="Wingdings" pitchFamily="2" charset="2"/>
              </a:rPr>
              <a:t> GPU</a:t>
            </a:r>
          </a:p>
          <a:p>
            <a:pPr lvl="1"/>
            <a:r>
              <a:rPr lang="en-US" altLang="ja-JP" dirty="0" smtClean="0"/>
              <a:t>H2D_V1D</a:t>
            </a:r>
          </a:p>
          <a:p>
            <a:pPr lvl="1"/>
            <a:r>
              <a:rPr kumimoji="1" lang="en-US" altLang="ja-JP" dirty="0" smtClean="0"/>
              <a:t>H2D_I1B</a:t>
            </a:r>
          </a:p>
          <a:p>
            <a:pPr lvl="1"/>
            <a:r>
              <a:rPr lang="en-US" altLang="ja-JP" dirty="0" smtClean="0"/>
              <a:t>H2D_I3B</a:t>
            </a:r>
          </a:p>
          <a:p>
            <a:pPr lvl="1"/>
            <a:r>
              <a:rPr kumimoji="1" lang="en-US" altLang="ja-JP" dirty="0" smtClean="0"/>
              <a:t>H2D_I1D</a:t>
            </a:r>
          </a:p>
          <a:p>
            <a:pPr lvl="1"/>
            <a:r>
              <a:rPr lang="en-US" altLang="ja-JP" dirty="0" smtClean="0"/>
              <a:t>H2D_I3D</a:t>
            </a:r>
          </a:p>
          <a:p>
            <a:pPr lvl="1"/>
            <a:r>
              <a:rPr kumimoji="1" lang="en-US" altLang="ja-JP" dirty="0" smtClean="0"/>
              <a:t>D2H_I1B</a:t>
            </a:r>
          </a:p>
          <a:p>
            <a:pPr lvl="1"/>
            <a:r>
              <a:rPr lang="en-US" altLang="ja-JP" dirty="0" smtClean="0"/>
              <a:t>D2H_I3B</a:t>
            </a:r>
          </a:p>
          <a:p>
            <a:pPr lvl="1"/>
            <a:r>
              <a:rPr kumimoji="1" lang="en-US" altLang="ja-JP" dirty="0" smtClean="0"/>
              <a:t>D2H_I1D</a:t>
            </a:r>
          </a:p>
          <a:p>
            <a:pPr lvl="1"/>
            <a:r>
              <a:rPr lang="en-US" altLang="ja-JP" dirty="0" smtClean="0"/>
              <a:t>D2H_I3D</a:t>
            </a:r>
            <a:endParaRPr kumimoji="1" lang="ja-JP" altLang="en-US" dirty="0"/>
          </a:p>
        </p:txBody>
      </p:sp>
    </p:spTree>
    <p:extLst>
      <p:ext uri="{BB962C8B-B14F-4D97-AF65-F5344CB8AC3E}">
        <p14:creationId xmlns:p14="http://schemas.microsoft.com/office/powerpoint/2010/main" xmlns="" val="2228601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smtClean="0"/>
              <a:t>Value Operation</a:t>
            </a:r>
            <a:endParaRPr lang="ja-JP" altLang="en-US" dirty="0"/>
          </a:p>
        </p:txBody>
      </p:sp>
      <p:sp>
        <p:nvSpPr>
          <p:cNvPr id="6" name="コンテンツ プレースホルダー 5"/>
          <p:cNvSpPr>
            <a:spLocks noGrp="1"/>
          </p:cNvSpPr>
          <p:nvPr>
            <p:ph idx="1"/>
          </p:nvPr>
        </p:nvSpPr>
        <p:spPr/>
        <p:txBody>
          <a:bodyPr>
            <a:normAutofit fontScale="77500" lnSpcReduction="20000"/>
          </a:bodyPr>
          <a:lstStyle/>
          <a:p>
            <a:r>
              <a:rPr lang="ja-JP" altLang="en-US" dirty="0" smtClean="0"/>
              <a:t>レジスタ宣言</a:t>
            </a:r>
            <a:endParaRPr lang="en-US" altLang="ja-JP" dirty="0" smtClean="0"/>
          </a:p>
          <a:p>
            <a:pPr lvl="1"/>
            <a:r>
              <a:rPr lang="en-US" altLang="ja-JP" dirty="0" smtClean="0"/>
              <a:t>VarV1D $1</a:t>
            </a:r>
          </a:p>
          <a:p>
            <a:pPr lvl="1"/>
            <a:r>
              <a:rPr lang="en-US" altLang="ja-JP" dirty="0" err="1" smtClean="0"/>
              <a:t>VarIV</a:t>
            </a:r>
            <a:r>
              <a:rPr lang="en-US" altLang="ja-JP" dirty="0" smtClean="0"/>
              <a:t> $2</a:t>
            </a:r>
          </a:p>
          <a:p>
            <a:pPr lvl="1"/>
            <a:r>
              <a:rPr lang="ja-JP" altLang="en-US" dirty="0" smtClean="0"/>
              <a:t>など</a:t>
            </a:r>
            <a:endParaRPr lang="en-US" altLang="ja-JP" dirty="0" smtClean="0"/>
          </a:p>
          <a:p>
            <a:r>
              <a:rPr lang="ja-JP" altLang="en-US" dirty="0" smtClean="0"/>
              <a:t>定数代入</a:t>
            </a:r>
            <a:endParaRPr lang="en-US" altLang="ja-JP" dirty="0" smtClean="0"/>
          </a:p>
          <a:p>
            <a:pPr lvl="1"/>
            <a:r>
              <a:rPr lang="en-US" altLang="ja-JP" dirty="0" smtClean="0"/>
              <a:t>SetV1D $1, 0.95</a:t>
            </a:r>
          </a:p>
          <a:p>
            <a:pPr lvl="1"/>
            <a:r>
              <a:rPr lang="en-US" altLang="ja-JP" dirty="0" err="1" smtClean="0"/>
              <a:t>LoadImage</a:t>
            </a:r>
            <a:r>
              <a:rPr lang="en-US" altLang="ja-JP" dirty="0" smtClean="0"/>
              <a:t> $2, “filename.png”</a:t>
            </a:r>
          </a:p>
          <a:p>
            <a:pPr lvl="1"/>
            <a:r>
              <a:rPr lang="en-US" altLang="ja-JP" dirty="0" err="1" smtClean="0"/>
              <a:t>SetValue</a:t>
            </a:r>
            <a:r>
              <a:rPr lang="en-US" altLang="ja-JP" dirty="0" smtClean="0"/>
              <a:t> $2, $1</a:t>
            </a:r>
          </a:p>
          <a:p>
            <a:pPr lvl="1"/>
            <a:r>
              <a:rPr lang="en-US" altLang="ja-JP" dirty="0" smtClean="0"/>
              <a:t>SetI3B $3, “filename.png”</a:t>
            </a:r>
          </a:p>
          <a:p>
            <a:pPr lvl="1"/>
            <a:r>
              <a:rPr lang="en-US" altLang="ja-JP" dirty="0" smtClean="0"/>
              <a:t>SetI1B $4, __WHITE__</a:t>
            </a:r>
          </a:p>
          <a:p>
            <a:pPr lvl="1"/>
            <a:r>
              <a:rPr lang="ja-JP" altLang="en-US" dirty="0" smtClean="0"/>
              <a:t>以下の予約語が使用可能</a:t>
            </a:r>
            <a:endParaRPr lang="en-US" altLang="ja-JP" dirty="0" smtClean="0"/>
          </a:p>
          <a:p>
            <a:pPr lvl="2"/>
            <a:r>
              <a:rPr lang="en-US" altLang="ja-JP" dirty="0" smtClean="0"/>
              <a:t>__WHITE__ </a:t>
            </a:r>
            <a:r>
              <a:rPr lang="ja-JP" altLang="en-US" dirty="0" smtClean="0"/>
              <a:t>・・・ 全て値域の最大値で埋める</a:t>
            </a:r>
            <a:endParaRPr lang="en-US" altLang="ja-JP" dirty="0" smtClean="0"/>
          </a:p>
          <a:p>
            <a:pPr lvl="2"/>
            <a:r>
              <a:rPr lang="en-US" altLang="ja-JP" dirty="0" smtClean="0"/>
              <a:t>__BLACK__ </a:t>
            </a:r>
            <a:r>
              <a:rPr lang="ja-JP" altLang="en-US" dirty="0" smtClean="0"/>
              <a:t>・・・ ゼロクリア</a:t>
            </a:r>
            <a:endParaRPr lang="en-US" altLang="ja-JP" dirty="0" smtClean="0"/>
          </a:p>
        </p:txBody>
      </p:sp>
    </p:spTree>
    <p:extLst>
      <p:ext uri="{BB962C8B-B14F-4D97-AF65-F5344CB8AC3E}">
        <p14:creationId xmlns:p14="http://schemas.microsoft.com/office/powerpoint/2010/main" xmlns="" val="3994469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I-V</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Image</a:t>
            </a:r>
          </a:p>
          <a:p>
            <a:pPr lvl="1"/>
            <a:r>
              <a:rPr lang="en-US" altLang="ja-JP" dirty="0" err="1" smtClean="0"/>
              <a:t>OpenCV</a:t>
            </a:r>
            <a:r>
              <a:rPr lang="ja-JP" altLang="en-US" dirty="0" smtClean="0"/>
              <a:t>互換画像型 </a:t>
            </a:r>
            <a:r>
              <a:rPr lang="en-US" altLang="ja-JP" dirty="0" smtClean="0"/>
              <a:t>(</a:t>
            </a:r>
            <a:r>
              <a:rPr lang="en-US" altLang="ja-JP" dirty="0" err="1" smtClean="0"/>
              <a:t>IplImage</a:t>
            </a:r>
            <a:r>
              <a:rPr lang="en-US" altLang="ja-JP" dirty="0" smtClean="0"/>
              <a:t>*)</a:t>
            </a:r>
            <a:endParaRPr kumimoji="1" lang="en-US" altLang="ja-JP" dirty="0" smtClean="0"/>
          </a:p>
          <a:p>
            <a:r>
              <a:rPr lang="en-US" altLang="ja-JP" dirty="0" smtClean="0"/>
              <a:t>Value</a:t>
            </a:r>
          </a:p>
          <a:p>
            <a:pPr lvl="1"/>
            <a:r>
              <a:rPr kumimoji="1" lang="ja-JP" altLang="en-US" dirty="0"/>
              <a:t>倍</a:t>
            </a:r>
            <a:r>
              <a:rPr kumimoji="1" lang="ja-JP" altLang="en-US" dirty="0" smtClean="0"/>
              <a:t>精度</a:t>
            </a:r>
            <a:r>
              <a:rPr kumimoji="1" lang="ja-JP" altLang="en-US" dirty="0"/>
              <a:t>浮動小</a:t>
            </a:r>
            <a:r>
              <a:rPr kumimoji="1" lang="ja-JP" altLang="en-US" dirty="0" smtClean="0"/>
              <a:t>数点 </a:t>
            </a:r>
            <a:r>
              <a:rPr kumimoji="1" lang="en-US" altLang="ja-JP" dirty="0" smtClean="0"/>
              <a:t>(double)</a:t>
            </a:r>
            <a:endParaRPr kumimoji="1" lang="ja-JP" altLang="en-US" dirty="0"/>
          </a:p>
        </p:txBody>
      </p:sp>
    </p:spTree>
    <p:extLst>
      <p:ext uri="{BB962C8B-B14F-4D97-AF65-F5344CB8AC3E}">
        <p14:creationId xmlns:p14="http://schemas.microsoft.com/office/powerpoint/2010/main" xmlns="" val="2001571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a:off x="1907704" y="188640"/>
            <a:ext cx="1584176" cy="3528392"/>
          </a:xfrm>
          <a:prstGeom prst="rect">
            <a:avLst/>
          </a:prstGeom>
          <a:noFill/>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4" name="正方形/長方形 3"/>
          <p:cNvSpPr/>
          <p:nvPr/>
        </p:nvSpPr>
        <p:spPr>
          <a:xfrm>
            <a:off x="323528" y="836712"/>
            <a:ext cx="792088" cy="180020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Garnet</a:t>
            </a:r>
            <a:br>
              <a:rPr kumimoji="1" lang="en-US" altLang="ja-JP" sz="1400" dirty="0" smtClean="0"/>
            </a:br>
            <a:r>
              <a:rPr kumimoji="1" lang="en-US" altLang="ja-JP" sz="1400" dirty="0" smtClean="0"/>
              <a:t>Engine</a:t>
            </a:r>
            <a:endParaRPr kumimoji="1" lang="ja-JP" altLang="en-US" sz="1400" dirty="0" smtClean="0"/>
          </a:p>
        </p:txBody>
      </p:sp>
      <p:sp>
        <p:nvSpPr>
          <p:cNvPr id="5" name="円柱 4"/>
          <p:cNvSpPr/>
          <p:nvPr/>
        </p:nvSpPr>
        <p:spPr>
          <a:xfrm>
            <a:off x="2339752" y="404664"/>
            <a:ext cx="720080" cy="648072"/>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err="1" smtClean="0"/>
              <a:t>JobQueue</a:t>
            </a:r>
            <a:endParaRPr kumimoji="1" lang="ja-JP" altLang="en-US" sz="1400" dirty="0" smtClean="0"/>
          </a:p>
        </p:txBody>
      </p:sp>
      <p:sp>
        <p:nvSpPr>
          <p:cNvPr id="6" name="円柱 5"/>
          <p:cNvSpPr/>
          <p:nvPr/>
        </p:nvSpPr>
        <p:spPr>
          <a:xfrm>
            <a:off x="2339752" y="1412776"/>
            <a:ext cx="720080" cy="648072"/>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err="1" smtClean="0"/>
              <a:t>JobResultBuffer</a:t>
            </a:r>
            <a:endParaRPr kumimoji="1" lang="ja-JP" altLang="en-US" sz="1400" dirty="0" smtClean="0"/>
          </a:p>
        </p:txBody>
      </p:sp>
      <p:sp>
        <p:nvSpPr>
          <p:cNvPr id="7" name="円柱 6"/>
          <p:cNvSpPr/>
          <p:nvPr/>
        </p:nvSpPr>
        <p:spPr>
          <a:xfrm>
            <a:off x="2339752" y="2348880"/>
            <a:ext cx="720080" cy="648072"/>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err="1" smtClean="0"/>
              <a:t>JobResult</a:t>
            </a:r>
            <a:endParaRPr kumimoji="1" lang="ja-JP" altLang="en-US" sz="1400" dirty="0" smtClean="0"/>
          </a:p>
        </p:txBody>
      </p:sp>
      <p:cxnSp>
        <p:nvCxnSpPr>
          <p:cNvPr id="9" name="直線矢印コネクタ 8"/>
          <p:cNvCxnSpPr>
            <a:stCxn id="5" idx="2"/>
          </p:cNvCxnSpPr>
          <p:nvPr/>
        </p:nvCxnSpPr>
        <p:spPr>
          <a:xfrm flipH="1">
            <a:off x="1115616" y="728700"/>
            <a:ext cx="122413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4" idx="3"/>
            <a:endCxn id="6" idx="2"/>
          </p:cNvCxnSpPr>
          <p:nvPr/>
        </p:nvCxnSpPr>
        <p:spPr>
          <a:xfrm>
            <a:off x="1115616" y="1736812"/>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endCxn id="7" idx="2"/>
          </p:cNvCxnSpPr>
          <p:nvPr/>
        </p:nvCxnSpPr>
        <p:spPr>
          <a:xfrm>
            <a:off x="1115616" y="2564904"/>
            <a:ext cx="1224136" cy="10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4283968" y="908720"/>
            <a:ext cx="864096" cy="180020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err="1" smtClean="0"/>
              <a:t>Job</a:t>
            </a:r>
            <a:r>
              <a:rPr lang="en-US" altLang="ja-JP" sz="1400" dirty="0" err="1" smtClean="0"/>
              <a:t>Watcher</a:t>
            </a:r>
            <a:endParaRPr kumimoji="1" lang="en-US" altLang="ja-JP" sz="1400" dirty="0" smtClean="0"/>
          </a:p>
        </p:txBody>
      </p:sp>
      <p:sp>
        <p:nvSpPr>
          <p:cNvPr id="15" name="円柱 14"/>
          <p:cNvSpPr/>
          <p:nvPr/>
        </p:nvSpPr>
        <p:spPr>
          <a:xfrm>
            <a:off x="6228184" y="404664"/>
            <a:ext cx="720080" cy="648072"/>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err="1" smtClean="0"/>
              <a:t>JobQueue</a:t>
            </a:r>
            <a:endParaRPr kumimoji="1" lang="ja-JP" altLang="en-US" sz="1400" dirty="0" smtClean="0"/>
          </a:p>
        </p:txBody>
      </p:sp>
      <p:sp>
        <p:nvSpPr>
          <p:cNvPr id="16" name="円柱 15"/>
          <p:cNvSpPr/>
          <p:nvPr/>
        </p:nvSpPr>
        <p:spPr>
          <a:xfrm>
            <a:off x="6228184" y="2276872"/>
            <a:ext cx="720080" cy="648072"/>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err="1" smtClean="0"/>
              <a:t>JobResult</a:t>
            </a:r>
            <a:endParaRPr kumimoji="1" lang="ja-JP" altLang="en-US" sz="1400" dirty="0" smtClean="0"/>
          </a:p>
        </p:txBody>
      </p:sp>
      <p:cxnSp>
        <p:nvCxnSpPr>
          <p:cNvPr id="19" name="直線矢印コネクタ 18"/>
          <p:cNvCxnSpPr/>
          <p:nvPr/>
        </p:nvCxnSpPr>
        <p:spPr>
          <a:xfrm flipH="1" flipV="1">
            <a:off x="3203848" y="764704"/>
            <a:ext cx="108012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7" idx="4"/>
          </p:cNvCxnSpPr>
          <p:nvPr/>
        </p:nvCxnSpPr>
        <p:spPr>
          <a:xfrm flipV="1">
            <a:off x="3059832" y="2636912"/>
            <a:ext cx="122413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5148064" y="2636912"/>
            <a:ext cx="108012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5" idx="2"/>
          </p:cNvCxnSpPr>
          <p:nvPr/>
        </p:nvCxnSpPr>
        <p:spPr>
          <a:xfrm flipH="1">
            <a:off x="5148064" y="728700"/>
            <a:ext cx="1080120"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5796136" y="188640"/>
            <a:ext cx="1584176" cy="3528392"/>
          </a:xfrm>
          <a:prstGeom prst="rect">
            <a:avLst/>
          </a:prstGeom>
          <a:noFill/>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31" name="テキスト ボックス 30"/>
          <p:cNvSpPr txBox="1"/>
          <p:nvPr/>
        </p:nvSpPr>
        <p:spPr>
          <a:xfrm>
            <a:off x="2195736" y="3429000"/>
            <a:ext cx="1061509"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Local Disk</a:t>
            </a:r>
            <a:endParaRPr kumimoji="1" lang="ja-JP" altLang="en-US" sz="1400" dirty="0">
              <a:latin typeface="メイリオ" pitchFamily="50" charset="-128"/>
              <a:ea typeface="メイリオ" pitchFamily="50" charset="-128"/>
            </a:endParaRPr>
          </a:p>
        </p:txBody>
      </p:sp>
      <p:sp>
        <p:nvSpPr>
          <p:cNvPr id="32" name="テキスト ボックス 31"/>
          <p:cNvSpPr txBox="1"/>
          <p:nvPr/>
        </p:nvSpPr>
        <p:spPr>
          <a:xfrm>
            <a:off x="6300192" y="3429000"/>
            <a:ext cx="552652"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NAS</a:t>
            </a:r>
            <a:endParaRPr kumimoji="1" lang="ja-JP" altLang="en-US" sz="1400" dirty="0">
              <a:latin typeface="メイリオ" pitchFamily="50" charset="-128"/>
              <a:ea typeface="メイリオ" pitchFamily="50" charset="-128"/>
            </a:endParaRPr>
          </a:p>
        </p:txBody>
      </p:sp>
      <p:sp>
        <p:nvSpPr>
          <p:cNvPr id="33" name="テキスト ボックス 32"/>
          <p:cNvSpPr txBox="1"/>
          <p:nvPr/>
        </p:nvSpPr>
        <p:spPr>
          <a:xfrm>
            <a:off x="1475656" y="4437112"/>
            <a:ext cx="6200736" cy="1384995"/>
          </a:xfrm>
          <a:prstGeom prst="rect">
            <a:avLst/>
          </a:prstGeom>
          <a:noFill/>
        </p:spPr>
        <p:txBody>
          <a:bodyPr wrap="none" rtlCol="0">
            <a:spAutoFit/>
          </a:bodyPr>
          <a:lstStyle/>
          <a:p>
            <a:pPr marL="342900" indent="-342900">
              <a:buAutoNum type="arabicParenBoth"/>
            </a:pPr>
            <a:r>
              <a:rPr lang="en-US" altLang="ja-JP" sz="1400" dirty="0" smtClean="0">
                <a:latin typeface="メイリオ" pitchFamily="50" charset="-128"/>
                <a:ea typeface="メイリオ" pitchFamily="50" charset="-128"/>
              </a:rPr>
              <a:t>&lt;</a:t>
            </a:r>
            <a:r>
              <a:rPr lang="en-US" altLang="ja-JP" sz="1400" dirty="0" err="1" smtClean="0">
                <a:latin typeface="メイリオ" pitchFamily="50" charset="-128"/>
                <a:ea typeface="メイリオ" pitchFamily="50" charset="-128"/>
              </a:rPr>
              <a:t>JobID</a:t>
            </a:r>
            <a:r>
              <a:rPr lang="en-US" altLang="ja-JP" sz="1400" dirty="0" smtClean="0">
                <a:latin typeface="メイリオ" pitchFamily="50" charset="-128"/>
                <a:ea typeface="メイリオ" pitchFamily="50" charset="-128"/>
              </a:rPr>
              <a:t>&gt;.</a:t>
            </a:r>
            <a:r>
              <a:rPr lang="en-US" altLang="ja-JP" sz="1400" dirty="0" err="1" smtClean="0">
                <a:latin typeface="メイリオ" pitchFamily="50" charset="-128"/>
                <a:ea typeface="メイリオ" pitchFamily="50" charset="-128"/>
              </a:rPr>
              <a:t>garnet.txt</a:t>
            </a:r>
            <a:endParaRPr lang="en-US" altLang="ja-JP" sz="1400" dirty="0" smtClean="0">
              <a:latin typeface="メイリオ" pitchFamily="50" charset="-128"/>
              <a:ea typeface="メイリオ" pitchFamily="50" charset="-128"/>
            </a:endParaRPr>
          </a:p>
          <a:p>
            <a:pPr marL="342900" indent="-342900">
              <a:buFontTx/>
              <a:buAutoNum type="arabicParenBoth"/>
            </a:pPr>
            <a:r>
              <a:rPr lang="en-US" altLang="ja-JP" sz="1400" dirty="0" smtClean="0">
                <a:latin typeface="メイリオ" pitchFamily="50" charset="-128"/>
                <a:ea typeface="メイリオ" pitchFamily="50" charset="-128"/>
              </a:rPr>
              <a:t>&lt;</a:t>
            </a:r>
            <a:r>
              <a:rPr lang="en-US" altLang="ja-JP" sz="1400" dirty="0" err="1" smtClean="0">
                <a:latin typeface="メイリオ" pitchFamily="50" charset="-128"/>
                <a:ea typeface="メイリオ" pitchFamily="50" charset="-128"/>
              </a:rPr>
              <a:t>JobID</a:t>
            </a:r>
            <a:r>
              <a:rPr lang="en-US" altLang="ja-JP" sz="1400" dirty="0" smtClean="0">
                <a:latin typeface="メイリオ" pitchFamily="50" charset="-128"/>
                <a:ea typeface="メイリオ" pitchFamily="50" charset="-128"/>
              </a:rPr>
              <a:t>&gt;.</a:t>
            </a:r>
            <a:r>
              <a:rPr lang="en-US" altLang="ja-JP" sz="1400" dirty="0" err="1" smtClean="0">
                <a:latin typeface="メイリオ" pitchFamily="50" charset="-128"/>
                <a:ea typeface="メイリオ" pitchFamily="50" charset="-128"/>
              </a:rPr>
              <a:t>summary.txt</a:t>
            </a:r>
            <a:endParaRPr lang="ja-JP" altLang="en-US" sz="1400" dirty="0" smtClean="0">
              <a:latin typeface="メイリオ" pitchFamily="50" charset="-128"/>
              <a:ea typeface="メイリオ" pitchFamily="50" charset="-128"/>
            </a:endParaRPr>
          </a:p>
          <a:p>
            <a:pPr marL="342900" indent="-342900">
              <a:buFontTx/>
              <a:buAutoNum type="arabicParenBoth"/>
            </a:pPr>
            <a:r>
              <a:rPr lang="en-US" altLang="ja-JP" sz="1400" dirty="0" smtClean="0">
                <a:latin typeface="メイリオ" pitchFamily="50" charset="-128"/>
                <a:ea typeface="メイリオ" pitchFamily="50" charset="-128"/>
              </a:rPr>
              <a:t>&lt;</a:t>
            </a:r>
            <a:r>
              <a:rPr lang="en-US" altLang="ja-JP" sz="1400" dirty="0" err="1" smtClean="0">
                <a:latin typeface="メイリオ" pitchFamily="50" charset="-128"/>
                <a:ea typeface="メイリオ" pitchFamily="50" charset="-128"/>
              </a:rPr>
              <a:t>JobID</a:t>
            </a:r>
            <a:r>
              <a:rPr lang="en-US" altLang="ja-JP" sz="1400" dirty="0" smtClean="0">
                <a:latin typeface="メイリオ" pitchFamily="50" charset="-128"/>
                <a:ea typeface="メイリオ" pitchFamily="50" charset="-128"/>
              </a:rPr>
              <a:t>&gt;.&lt;Generation&gt;.txt</a:t>
            </a:r>
            <a:endParaRPr lang="ja-JP" altLang="en-US" sz="1400" dirty="0" smtClean="0">
              <a:latin typeface="メイリオ" pitchFamily="50" charset="-128"/>
              <a:ea typeface="メイリオ" pitchFamily="50" charset="-128"/>
            </a:endParaRPr>
          </a:p>
          <a:p>
            <a:pPr marL="342900" indent="-342900">
              <a:buFontTx/>
              <a:buAutoNum type="arabicParenBoth"/>
            </a:pPr>
            <a:r>
              <a:rPr lang="en-US" altLang="ja-JP" sz="1400" dirty="0" smtClean="0">
                <a:latin typeface="メイリオ" pitchFamily="50" charset="-128"/>
                <a:ea typeface="メイリオ" pitchFamily="50" charset="-128"/>
              </a:rPr>
              <a:t>&lt;</a:t>
            </a:r>
            <a:r>
              <a:rPr lang="en-US" altLang="ja-JP" sz="1400" dirty="0" err="1" smtClean="0">
                <a:latin typeface="メイリオ" pitchFamily="50" charset="-128"/>
                <a:ea typeface="メイリオ" pitchFamily="50" charset="-128"/>
              </a:rPr>
              <a:t>JobID</a:t>
            </a:r>
            <a:r>
              <a:rPr lang="en-US" altLang="ja-JP" sz="1400" dirty="0" smtClean="0">
                <a:latin typeface="メイリオ" pitchFamily="50" charset="-128"/>
                <a:ea typeface="メイリオ" pitchFamily="50" charset="-128"/>
              </a:rPr>
              <a:t>&gt;.</a:t>
            </a:r>
            <a:r>
              <a:rPr lang="en-US" altLang="ja-JP" sz="1400" dirty="0" err="1" smtClean="0">
                <a:latin typeface="メイリオ" pitchFamily="50" charset="-128"/>
                <a:ea typeface="メイリオ" pitchFamily="50" charset="-128"/>
              </a:rPr>
              <a:t>result.zip</a:t>
            </a:r>
            <a:endParaRPr lang="en-US" altLang="ja-JP" sz="1400" dirty="0" smtClean="0">
              <a:latin typeface="メイリオ" pitchFamily="50" charset="-128"/>
              <a:ea typeface="メイリオ" pitchFamily="50" charset="-128"/>
            </a:endParaRPr>
          </a:p>
          <a:p>
            <a:pPr marL="342900" indent="-342900"/>
            <a:endParaRPr lang="en-US" altLang="ja-JP" sz="1400" dirty="0" smtClean="0">
              <a:latin typeface="メイリオ" pitchFamily="50" charset="-128"/>
              <a:ea typeface="メイリオ" pitchFamily="50" charset="-128"/>
            </a:endParaRPr>
          </a:p>
          <a:p>
            <a:pPr marL="342900" indent="-342900"/>
            <a:r>
              <a:rPr lang="en-US" altLang="ja-JP" sz="1400" dirty="0" smtClean="0">
                <a:latin typeface="メイリオ" pitchFamily="50" charset="-128"/>
                <a:ea typeface="メイリオ" pitchFamily="50" charset="-128"/>
              </a:rPr>
              <a:t>&lt;</a:t>
            </a:r>
            <a:r>
              <a:rPr lang="en-US" altLang="ja-JP" sz="1400" dirty="0" err="1" smtClean="0">
                <a:latin typeface="メイリオ" pitchFamily="50" charset="-128"/>
                <a:ea typeface="メイリオ" pitchFamily="50" charset="-128"/>
              </a:rPr>
              <a:t>JobID</a:t>
            </a:r>
            <a:r>
              <a:rPr lang="en-US" altLang="ja-JP" sz="1400" dirty="0" smtClean="0">
                <a:latin typeface="メイリオ" pitchFamily="50" charset="-128"/>
                <a:ea typeface="メイリオ" pitchFamily="50" charset="-128"/>
              </a:rPr>
              <a:t>&gt; = UUID</a:t>
            </a:r>
            <a:r>
              <a:rPr lang="ja-JP" altLang="en-US" sz="1400" dirty="0" smtClean="0">
                <a:latin typeface="メイリオ" pitchFamily="50" charset="-128"/>
                <a:ea typeface="メイリオ" pitchFamily="50" charset="-128"/>
              </a:rPr>
              <a:t>フォーマット、デバッグ時はわかりやすい名前をつける</a:t>
            </a:r>
            <a:endParaRPr lang="en-US" altLang="ja-JP" sz="1400" dirty="0" smtClean="0">
              <a:latin typeface="メイリオ" pitchFamily="50" charset="-128"/>
              <a:ea typeface="メイリオ" pitchFamily="50" charset="-128"/>
            </a:endParaRPr>
          </a:p>
        </p:txBody>
      </p:sp>
      <p:sp>
        <p:nvSpPr>
          <p:cNvPr id="37" name="テキスト ボックス 36"/>
          <p:cNvSpPr txBox="1"/>
          <p:nvPr/>
        </p:nvSpPr>
        <p:spPr>
          <a:xfrm>
            <a:off x="7452320" y="404664"/>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(1)</a:t>
            </a:r>
            <a:endParaRPr kumimoji="1" lang="ja-JP" altLang="en-US" sz="1400" dirty="0">
              <a:latin typeface="メイリオ" pitchFamily="50" charset="-128"/>
              <a:ea typeface="メイリオ" pitchFamily="50" charset="-128"/>
            </a:endParaRPr>
          </a:p>
        </p:txBody>
      </p:sp>
      <p:cxnSp>
        <p:nvCxnSpPr>
          <p:cNvPr id="39" name="直線矢印コネクタ 38"/>
          <p:cNvCxnSpPr>
            <a:endCxn id="15" idx="4"/>
          </p:cNvCxnSpPr>
          <p:nvPr/>
        </p:nvCxnSpPr>
        <p:spPr>
          <a:xfrm flipH="1" flipV="1">
            <a:off x="6948264" y="728700"/>
            <a:ext cx="1296144" cy="10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5436096" y="476672"/>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(1)</a:t>
            </a:r>
            <a:endParaRPr kumimoji="1" lang="ja-JP" altLang="en-US" sz="1400" dirty="0">
              <a:latin typeface="メイリオ" pitchFamily="50" charset="-128"/>
              <a:ea typeface="メイリオ" pitchFamily="50" charset="-128"/>
            </a:endParaRPr>
          </a:p>
        </p:txBody>
      </p:sp>
      <p:sp>
        <p:nvSpPr>
          <p:cNvPr id="41" name="テキスト ボックス 40"/>
          <p:cNvSpPr txBox="1"/>
          <p:nvPr/>
        </p:nvSpPr>
        <p:spPr>
          <a:xfrm>
            <a:off x="3563888" y="476672"/>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(1)</a:t>
            </a:r>
            <a:endParaRPr kumimoji="1" lang="ja-JP" altLang="en-US" sz="1400" dirty="0">
              <a:latin typeface="メイリオ" pitchFamily="50" charset="-128"/>
              <a:ea typeface="メイリオ" pitchFamily="50" charset="-128"/>
            </a:endParaRPr>
          </a:p>
        </p:txBody>
      </p:sp>
      <p:sp>
        <p:nvSpPr>
          <p:cNvPr id="42" name="テキスト ボックス 41"/>
          <p:cNvSpPr txBox="1"/>
          <p:nvPr/>
        </p:nvSpPr>
        <p:spPr>
          <a:xfrm>
            <a:off x="1475656" y="404664"/>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(1)</a:t>
            </a:r>
            <a:endParaRPr kumimoji="1" lang="ja-JP" altLang="en-US" sz="1400" dirty="0">
              <a:latin typeface="メイリオ" pitchFamily="50" charset="-128"/>
              <a:ea typeface="メイリオ" pitchFamily="50" charset="-128"/>
            </a:endParaRPr>
          </a:p>
        </p:txBody>
      </p:sp>
      <p:sp>
        <p:nvSpPr>
          <p:cNvPr id="43" name="テキスト ボックス 42"/>
          <p:cNvSpPr txBox="1"/>
          <p:nvPr/>
        </p:nvSpPr>
        <p:spPr>
          <a:xfrm>
            <a:off x="1259632" y="2276872"/>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(2)</a:t>
            </a:r>
            <a:endParaRPr kumimoji="1" lang="ja-JP" altLang="en-US" sz="1400" dirty="0">
              <a:latin typeface="メイリオ" pitchFamily="50" charset="-128"/>
              <a:ea typeface="メイリオ" pitchFamily="50" charset="-128"/>
            </a:endParaRPr>
          </a:p>
        </p:txBody>
      </p:sp>
      <p:sp>
        <p:nvSpPr>
          <p:cNvPr id="44" name="テキスト ボックス 43"/>
          <p:cNvSpPr txBox="1"/>
          <p:nvPr/>
        </p:nvSpPr>
        <p:spPr>
          <a:xfrm>
            <a:off x="1475656" y="2636912"/>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(4)</a:t>
            </a:r>
            <a:endParaRPr kumimoji="1" lang="ja-JP" altLang="en-US" sz="1400" dirty="0">
              <a:latin typeface="メイリオ" pitchFamily="50" charset="-128"/>
              <a:ea typeface="メイリオ" pitchFamily="50" charset="-128"/>
            </a:endParaRPr>
          </a:p>
        </p:txBody>
      </p:sp>
      <p:sp>
        <p:nvSpPr>
          <p:cNvPr id="45" name="テキスト ボックス 44"/>
          <p:cNvSpPr txBox="1"/>
          <p:nvPr/>
        </p:nvSpPr>
        <p:spPr>
          <a:xfrm>
            <a:off x="1403648" y="1412776"/>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(3)</a:t>
            </a:r>
            <a:endParaRPr kumimoji="1" lang="ja-JP" altLang="en-US" sz="1400" dirty="0">
              <a:latin typeface="メイリオ" pitchFamily="50" charset="-128"/>
              <a:ea typeface="メイリオ" pitchFamily="50" charset="-128"/>
            </a:endParaRPr>
          </a:p>
        </p:txBody>
      </p:sp>
      <p:sp>
        <p:nvSpPr>
          <p:cNvPr id="46" name="テキスト ボックス 45"/>
          <p:cNvSpPr txBox="1"/>
          <p:nvPr/>
        </p:nvSpPr>
        <p:spPr>
          <a:xfrm>
            <a:off x="3563888" y="2348880"/>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(2)</a:t>
            </a:r>
            <a:endParaRPr kumimoji="1" lang="ja-JP" altLang="en-US" sz="1400" dirty="0">
              <a:latin typeface="メイリオ" pitchFamily="50" charset="-128"/>
              <a:ea typeface="メイリオ" pitchFamily="50" charset="-128"/>
            </a:endParaRPr>
          </a:p>
        </p:txBody>
      </p:sp>
      <p:sp>
        <p:nvSpPr>
          <p:cNvPr id="47" name="テキスト ボックス 46"/>
          <p:cNvSpPr txBox="1"/>
          <p:nvPr/>
        </p:nvSpPr>
        <p:spPr>
          <a:xfrm>
            <a:off x="5364088" y="2348880"/>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(2)</a:t>
            </a:r>
            <a:endParaRPr kumimoji="1" lang="ja-JP" altLang="en-US" sz="1400" dirty="0">
              <a:latin typeface="メイリオ" pitchFamily="50" charset="-128"/>
              <a:ea typeface="メイリオ" pitchFamily="50" charset="-128"/>
            </a:endParaRPr>
          </a:p>
        </p:txBody>
      </p:sp>
      <p:sp>
        <p:nvSpPr>
          <p:cNvPr id="48" name="テキスト ボックス 47"/>
          <p:cNvSpPr txBox="1"/>
          <p:nvPr/>
        </p:nvSpPr>
        <p:spPr>
          <a:xfrm>
            <a:off x="3707904" y="2636912"/>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(4)</a:t>
            </a:r>
            <a:endParaRPr kumimoji="1" lang="ja-JP" altLang="en-US" sz="1400" dirty="0">
              <a:latin typeface="メイリオ" pitchFamily="50" charset="-128"/>
              <a:ea typeface="メイリオ" pitchFamily="50" charset="-128"/>
            </a:endParaRPr>
          </a:p>
        </p:txBody>
      </p:sp>
      <p:sp>
        <p:nvSpPr>
          <p:cNvPr id="49" name="テキスト ボックス 48"/>
          <p:cNvSpPr txBox="1"/>
          <p:nvPr/>
        </p:nvSpPr>
        <p:spPr>
          <a:xfrm>
            <a:off x="5364088" y="2636912"/>
            <a:ext cx="453970" cy="307777"/>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(4)</a:t>
            </a:r>
            <a:endParaRPr kumimoji="1" lang="ja-JP" altLang="en-US" sz="1400" dirty="0">
              <a:latin typeface="メイリオ" pitchFamily="50" charset="-128"/>
              <a:ea typeface="メイリオ" pitchFamily="50" charset="-128"/>
            </a:endParaRPr>
          </a:p>
        </p:txBody>
      </p:sp>
      <p:cxnSp>
        <p:nvCxnSpPr>
          <p:cNvPr id="51" name="直線矢印コネクタ 50"/>
          <p:cNvCxnSpPr>
            <a:stCxn id="16" idx="4"/>
          </p:cNvCxnSpPr>
          <p:nvPr/>
        </p:nvCxnSpPr>
        <p:spPr>
          <a:xfrm flipV="1">
            <a:off x="6948264" y="2564904"/>
            <a:ext cx="1440160"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5508104" y="1124744"/>
            <a:ext cx="2154179" cy="307777"/>
          </a:xfrm>
          <a:prstGeom prst="rect">
            <a:avLst/>
          </a:prstGeom>
          <a:noFill/>
        </p:spPr>
        <p:txBody>
          <a:bodyPr wrap="none" rtlCol="0">
            <a:spAutoFit/>
          </a:bodyPr>
          <a:lstStyle/>
          <a:p>
            <a:r>
              <a:rPr lang="en-US" altLang="ja-JP" sz="1400" dirty="0" smtClean="0">
                <a:latin typeface="メイリオ" pitchFamily="50" charset="-128"/>
                <a:ea typeface="メイリオ" pitchFamily="50" charset="-128"/>
              </a:rPr>
              <a:t>W:\garnet\jobqueue\</a:t>
            </a:r>
            <a:endParaRPr kumimoji="1" lang="ja-JP" altLang="en-US" sz="1400" dirty="0">
              <a:latin typeface="メイリオ" pitchFamily="50" charset="-128"/>
              <a:ea typeface="メイリオ" pitchFamily="50" charset="-128"/>
            </a:endParaRPr>
          </a:p>
        </p:txBody>
      </p:sp>
      <p:sp>
        <p:nvSpPr>
          <p:cNvPr id="53" name="テキスト ボックス 52"/>
          <p:cNvSpPr txBox="1"/>
          <p:nvPr/>
        </p:nvSpPr>
        <p:spPr>
          <a:xfrm>
            <a:off x="5580112" y="2924944"/>
            <a:ext cx="2106089" cy="307777"/>
          </a:xfrm>
          <a:prstGeom prst="rect">
            <a:avLst/>
          </a:prstGeom>
          <a:noFill/>
        </p:spPr>
        <p:txBody>
          <a:bodyPr wrap="none" rtlCol="0">
            <a:spAutoFit/>
          </a:bodyPr>
          <a:lstStyle/>
          <a:p>
            <a:r>
              <a:rPr lang="en-US" altLang="ja-JP" sz="1400" dirty="0" smtClean="0">
                <a:latin typeface="メイリオ" pitchFamily="50" charset="-128"/>
                <a:ea typeface="メイリオ" pitchFamily="50" charset="-128"/>
              </a:rPr>
              <a:t>W:\garnet\jobresult\</a:t>
            </a:r>
            <a:endParaRPr kumimoji="1" lang="ja-JP" altLang="en-US" sz="1400" dirty="0">
              <a:latin typeface="メイリオ" pitchFamily="50" charset="-128"/>
              <a:ea typeface="メイリオ" pitchFamily="50" charset="-128"/>
            </a:endParaRPr>
          </a:p>
        </p:txBody>
      </p:sp>
      <p:sp>
        <p:nvSpPr>
          <p:cNvPr id="54" name="テキスト ボックス 53"/>
          <p:cNvSpPr txBox="1"/>
          <p:nvPr/>
        </p:nvSpPr>
        <p:spPr>
          <a:xfrm>
            <a:off x="1691680" y="980728"/>
            <a:ext cx="2162772" cy="307777"/>
          </a:xfrm>
          <a:prstGeom prst="rect">
            <a:avLst/>
          </a:prstGeom>
          <a:noFill/>
        </p:spPr>
        <p:txBody>
          <a:bodyPr wrap="none" rtlCol="0">
            <a:spAutoFit/>
          </a:bodyPr>
          <a:lstStyle/>
          <a:p>
            <a:r>
              <a:rPr lang="en-US" altLang="ja-JP" sz="1400" dirty="0" smtClean="0">
                <a:latin typeface="メイリオ" pitchFamily="50" charset="-128"/>
                <a:ea typeface="メイリオ" pitchFamily="50" charset="-128"/>
              </a:rPr>
              <a:t>E:\Garnet\JobQueue\</a:t>
            </a:r>
            <a:endParaRPr kumimoji="1" lang="ja-JP" altLang="en-US" sz="1400" dirty="0">
              <a:latin typeface="メイリオ" pitchFamily="50" charset="-128"/>
              <a:ea typeface="メイリオ" pitchFamily="50" charset="-128"/>
            </a:endParaRPr>
          </a:p>
        </p:txBody>
      </p:sp>
      <p:sp>
        <p:nvSpPr>
          <p:cNvPr id="55" name="テキスト ボックス 54"/>
          <p:cNvSpPr txBox="1"/>
          <p:nvPr/>
        </p:nvSpPr>
        <p:spPr>
          <a:xfrm>
            <a:off x="1403648" y="1988840"/>
            <a:ext cx="2663934" cy="307777"/>
          </a:xfrm>
          <a:prstGeom prst="rect">
            <a:avLst/>
          </a:prstGeom>
          <a:noFill/>
        </p:spPr>
        <p:txBody>
          <a:bodyPr wrap="none" rtlCol="0">
            <a:spAutoFit/>
          </a:bodyPr>
          <a:lstStyle/>
          <a:p>
            <a:r>
              <a:rPr lang="en-US" altLang="ja-JP" sz="1400" dirty="0" smtClean="0">
                <a:latin typeface="メイリオ" pitchFamily="50" charset="-128"/>
                <a:ea typeface="メイリオ" pitchFamily="50" charset="-128"/>
              </a:rPr>
              <a:t>E:\Garnet\JobResultBuffer\</a:t>
            </a:r>
            <a:endParaRPr kumimoji="1" lang="ja-JP" altLang="en-US" sz="1400" dirty="0">
              <a:latin typeface="メイリオ" pitchFamily="50" charset="-128"/>
              <a:ea typeface="メイリオ" pitchFamily="50" charset="-128"/>
            </a:endParaRPr>
          </a:p>
        </p:txBody>
      </p:sp>
      <p:sp>
        <p:nvSpPr>
          <p:cNvPr id="56" name="テキスト ボックス 55"/>
          <p:cNvSpPr txBox="1"/>
          <p:nvPr/>
        </p:nvSpPr>
        <p:spPr>
          <a:xfrm>
            <a:off x="1691680" y="2996952"/>
            <a:ext cx="2132122" cy="307777"/>
          </a:xfrm>
          <a:prstGeom prst="rect">
            <a:avLst/>
          </a:prstGeom>
          <a:noFill/>
        </p:spPr>
        <p:txBody>
          <a:bodyPr wrap="none" rtlCol="0">
            <a:spAutoFit/>
          </a:bodyPr>
          <a:lstStyle/>
          <a:p>
            <a:r>
              <a:rPr lang="en-US" altLang="ja-JP" sz="1400" dirty="0" smtClean="0">
                <a:latin typeface="メイリオ" pitchFamily="50" charset="-128"/>
                <a:ea typeface="メイリオ" pitchFamily="50" charset="-128"/>
              </a:rPr>
              <a:t>E:\Garnet\JobResult\</a:t>
            </a:r>
            <a:endParaRPr kumimoji="1" lang="ja-JP" altLang="en-US" sz="1400" dirty="0">
              <a:latin typeface="メイリオ" pitchFamily="50" charset="-128"/>
              <a:ea typeface="メイリオ" pitchFamily="50"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柱 2"/>
          <p:cNvSpPr/>
          <p:nvPr/>
        </p:nvSpPr>
        <p:spPr>
          <a:xfrm>
            <a:off x="683568" y="548680"/>
            <a:ext cx="792088" cy="792088"/>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err="1" smtClean="0"/>
              <a:t>Eval</a:t>
            </a:r>
            <a:endParaRPr kumimoji="1" lang="en-US" altLang="ja-JP" sz="1200" dirty="0" smtClean="0"/>
          </a:p>
          <a:p>
            <a:pPr algn="ctr"/>
            <a:r>
              <a:rPr lang="en-US" altLang="ja-JP" sz="1200" dirty="0" err="1" smtClean="0"/>
              <a:t>JobQueue</a:t>
            </a:r>
            <a:endParaRPr kumimoji="1" lang="ja-JP" altLang="en-US" sz="1200" dirty="0" smtClean="0"/>
          </a:p>
        </p:txBody>
      </p:sp>
      <p:sp>
        <p:nvSpPr>
          <p:cNvPr id="4" name="円柱 3"/>
          <p:cNvSpPr/>
          <p:nvPr/>
        </p:nvSpPr>
        <p:spPr>
          <a:xfrm>
            <a:off x="7164288" y="620688"/>
            <a:ext cx="792088" cy="792088"/>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Learning</a:t>
            </a:r>
          </a:p>
          <a:p>
            <a:pPr algn="ctr"/>
            <a:r>
              <a:rPr lang="en-US" altLang="ja-JP" sz="1200" dirty="0" err="1" smtClean="0"/>
              <a:t>JobQueue</a:t>
            </a:r>
            <a:endParaRPr kumimoji="1" lang="ja-JP" altLang="en-US" sz="1200" dirty="0" smtClean="0"/>
          </a:p>
        </p:txBody>
      </p:sp>
      <p:sp>
        <p:nvSpPr>
          <p:cNvPr id="5" name="正方形/長方形 4"/>
          <p:cNvSpPr/>
          <p:nvPr/>
        </p:nvSpPr>
        <p:spPr>
          <a:xfrm>
            <a:off x="3059832" y="764704"/>
            <a:ext cx="1008112"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err="1" smtClean="0"/>
              <a:t>Eval</a:t>
            </a:r>
            <a:endParaRPr kumimoji="1" lang="en-US" altLang="ja-JP" sz="1200" dirty="0" smtClean="0"/>
          </a:p>
          <a:p>
            <a:pPr algn="ctr"/>
            <a:r>
              <a:rPr lang="en-US" altLang="ja-JP" sz="1200" dirty="0" smtClean="0"/>
              <a:t>Dispatcher</a:t>
            </a:r>
            <a:endParaRPr kumimoji="1" lang="ja-JP" altLang="en-US" sz="1200" dirty="0" smtClean="0"/>
          </a:p>
        </p:txBody>
      </p:sp>
      <p:sp>
        <p:nvSpPr>
          <p:cNvPr id="6" name="正方形/長方形 5"/>
          <p:cNvSpPr/>
          <p:nvPr/>
        </p:nvSpPr>
        <p:spPr>
          <a:xfrm>
            <a:off x="4788024" y="764704"/>
            <a:ext cx="1008112"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Learning</a:t>
            </a:r>
          </a:p>
          <a:p>
            <a:pPr algn="ctr"/>
            <a:r>
              <a:rPr lang="en-US" altLang="ja-JP" sz="1200" dirty="0" smtClean="0"/>
              <a:t>Dispatcher</a:t>
            </a:r>
            <a:endParaRPr kumimoji="1" lang="ja-JP" altLang="en-US" sz="1200" dirty="0" smtClean="0"/>
          </a:p>
        </p:txBody>
      </p:sp>
      <p:sp>
        <p:nvSpPr>
          <p:cNvPr id="7" name="正方形/長方形 6"/>
          <p:cNvSpPr/>
          <p:nvPr/>
        </p:nvSpPr>
        <p:spPr>
          <a:xfrm>
            <a:off x="4788024" y="1628800"/>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Garnet</a:t>
            </a:r>
            <a:endParaRPr kumimoji="1" lang="ja-JP" altLang="en-US" sz="1200" dirty="0" smtClean="0"/>
          </a:p>
        </p:txBody>
      </p:sp>
      <p:sp>
        <p:nvSpPr>
          <p:cNvPr id="8" name="正方形/長方形 7"/>
          <p:cNvSpPr/>
          <p:nvPr/>
        </p:nvSpPr>
        <p:spPr>
          <a:xfrm>
            <a:off x="3059832" y="3501008"/>
            <a:ext cx="864096" cy="64807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Tree</a:t>
            </a:r>
          </a:p>
          <a:p>
            <a:pPr algn="ctr"/>
            <a:r>
              <a:rPr kumimoji="1" lang="en-US" altLang="ja-JP" sz="1200" dirty="0" err="1" smtClean="0"/>
              <a:t>Serializer</a:t>
            </a:r>
            <a:endParaRPr kumimoji="1" lang="ja-JP" altLang="en-US" sz="1200" dirty="0" smtClean="0"/>
          </a:p>
        </p:txBody>
      </p:sp>
      <p:sp>
        <p:nvSpPr>
          <p:cNvPr id="9" name="正方形/長方形 8"/>
          <p:cNvSpPr/>
          <p:nvPr/>
        </p:nvSpPr>
        <p:spPr>
          <a:xfrm>
            <a:off x="3059832" y="2636912"/>
            <a:ext cx="2736304" cy="504056"/>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200" dirty="0" smtClean="0"/>
              <a:t>Task Compiler</a:t>
            </a:r>
            <a:endParaRPr kumimoji="1" lang="ja-JP" altLang="en-US" sz="1200" dirty="0" smtClean="0"/>
          </a:p>
        </p:txBody>
      </p:sp>
      <p:sp>
        <p:nvSpPr>
          <p:cNvPr id="10" name="正方形/長方形 9"/>
          <p:cNvSpPr/>
          <p:nvPr/>
        </p:nvSpPr>
        <p:spPr>
          <a:xfrm>
            <a:off x="3059832" y="5877272"/>
            <a:ext cx="864096" cy="864096"/>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Picture</a:t>
            </a:r>
          </a:p>
          <a:p>
            <a:pPr algn="ctr"/>
            <a:r>
              <a:rPr kumimoji="1" lang="en-US" altLang="ja-JP" sz="1200" dirty="0" smtClean="0"/>
              <a:t>Perfect</a:t>
            </a:r>
          </a:p>
          <a:p>
            <a:pPr algn="ctr"/>
            <a:r>
              <a:rPr lang="en-US" altLang="ja-JP" sz="1200" dirty="0" smtClean="0"/>
              <a:t>Engine</a:t>
            </a:r>
            <a:endParaRPr kumimoji="1" lang="ja-JP" altLang="en-US" sz="1200" dirty="0" smtClean="0"/>
          </a:p>
        </p:txBody>
      </p:sp>
      <p:cxnSp>
        <p:nvCxnSpPr>
          <p:cNvPr id="17" name="直線矢印コネクタ 16"/>
          <p:cNvCxnSpPr/>
          <p:nvPr/>
        </p:nvCxnSpPr>
        <p:spPr>
          <a:xfrm>
            <a:off x="3491880" y="1340768"/>
            <a:ext cx="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7" idx="2"/>
          </p:cNvCxnSpPr>
          <p:nvPr/>
        </p:nvCxnSpPr>
        <p:spPr>
          <a:xfrm>
            <a:off x="5292080" y="2060848"/>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5148064" y="141277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メモ 24"/>
          <p:cNvSpPr/>
          <p:nvPr/>
        </p:nvSpPr>
        <p:spPr>
          <a:xfrm>
            <a:off x="5868144" y="2132856"/>
            <a:ext cx="453650" cy="504056"/>
          </a:xfrm>
          <a:prstGeom prst="foldedCorner">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Trees</a:t>
            </a:r>
          </a:p>
          <a:p>
            <a:pPr algn="ctr"/>
            <a:r>
              <a:rPr lang="en-US" altLang="ja-JP" sz="1200" dirty="0" smtClean="0"/>
              <a:t>&amp;</a:t>
            </a:r>
            <a:r>
              <a:rPr kumimoji="1" lang="en-US" altLang="ja-JP" sz="1200" dirty="0" smtClean="0"/>
              <a:t> Training Data Sets (Global </a:t>
            </a:r>
            <a:r>
              <a:rPr kumimoji="1" lang="en-US" altLang="ja-JP" sz="1200" dirty="0" err="1" smtClean="0"/>
              <a:t>Reg</a:t>
            </a:r>
            <a:r>
              <a:rPr kumimoji="1" lang="en-US" altLang="ja-JP" sz="1200" dirty="0" smtClean="0"/>
              <a:t>#)</a:t>
            </a:r>
            <a:endParaRPr kumimoji="1" lang="ja-JP" altLang="en-US" sz="1200" dirty="0" smtClean="0"/>
          </a:p>
        </p:txBody>
      </p:sp>
      <p:sp>
        <p:nvSpPr>
          <p:cNvPr id="26" name="メモ 25"/>
          <p:cNvSpPr/>
          <p:nvPr/>
        </p:nvSpPr>
        <p:spPr>
          <a:xfrm>
            <a:off x="2771800" y="1772816"/>
            <a:ext cx="453650" cy="504056"/>
          </a:xfrm>
          <a:prstGeom prst="foldedCorner">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Trees</a:t>
            </a:r>
          </a:p>
          <a:p>
            <a:pPr algn="ctr"/>
            <a:r>
              <a:rPr lang="en-US" altLang="ja-JP" sz="1200" dirty="0" smtClean="0"/>
              <a:t>&amp;</a:t>
            </a:r>
            <a:r>
              <a:rPr kumimoji="1" lang="en-US" altLang="ja-JP" sz="1200" dirty="0" smtClean="0"/>
              <a:t> Training Data Sets (Global </a:t>
            </a:r>
            <a:r>
              <a:rPr kumimoji="1" lang="en-US" altLang="ja-JP" sz="1200" dirty="0" err="1" smtClean="0"/>
              <a:t>Reg</a:t>
            </a:r>
            <a:r>
              <a:rPr kumimoji="1" lang="en-US" altLang="ja-JP" sz="1200" dirty="0" smtClean="0"/>
              <a:t>#)</a:t>
            </a:r>
            <a:endParaRPr kumimoji="1" lang="ja-JP" altLang="en-US" sz="1200" dirty="0" smtClean="0"/>
          </a:p>
        </p:txBody>
      </p:sp>
      <p:cxnSp>
        <p:nvCxnSpPr>
          <p:cNvPr id="28" name="直線矢印コネクタ 27"/>
          <p:cNvCxnSpPr/>
          <p:nvPr/>
        </p:nvCxnSpPr>
        <p:spPr>
          <a:xfrm>
            <a:off x="3419872" y="314096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9" idx="2"/>
          </p:cNvCxnSpPr>
          <p:nvPr/>
        </p:nvCxnSpPr>
        <p:spPr>
          <a:xfrm>
            <a:off x="4427984" y="3140968"/>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メモ 31"/>
          <p:cNvSpPr/>
          <p:nvPr/>
        </p:nvSpPr>
        <p:spPr>
          <a:xfrm>
            <a:off x="4067944" y="3284984"/>
            <a:ext cx="504056" cy="560062"/>
          </a:xfrm>
          <a:prstGeom prst="foldedCorner">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200" dirty="0" smtClean="0"/>
          </a:p>
        </p:txBody>
      </p:sp>
      <p:sp>
        <p:nvSpPr>
          <p:cNvPr id="31" name="メモ 30"/>
          <p:cNvSpPr/>
          <p:nvPr/>
        </p:nvSpPr>
        <p:spPr>
          <a:xfrm>
            <a:off x="3995936" y="3212976"/>
            <a:ext cx="504056" cy="560062"/>
          </a:xfrm>
          <a:prstGeom prst="foldedCorner">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err="1" smtClean="0"/>
              <a:t>PPScript</a:t>
            </a:r>
            <a:endParaRPr kumimoji="1" lang="ja-JP" altLang="en-US" sz="1200" dirty="0" smtClean="0"/>
          </a:p>
        </p:txBody>
      </p:sp>
      <p:sp>
        <p:nvSpPr>
          <p:cNvPr id="40" name="テキスト ボックス 39"/>
          <p:cNvSpPr txBox="1"/>
          <p:nvPr/>
        </p:nvSpPr>
        <p:spPr>
          <a:xfrm>
            <a:off x="107504" y="3645024"/>
            <a:ext cx="2592288" cy="246221"/>
          </a:xfrm>
          <a:prstGeom prst="rect">
            <a:avLst/>
          </a:prstGeom>
          <a:noFill/>
        </p:spPr>
        <p:txBody>
          <a:bodyPr wrap="square" rtlCol="0">
            <a:spAutoFit/>
          </a:bodyPr>
          <a:lstStyle/>
          <a:p>
            <a:r>
              <a:rPr lang="ja-JP" altLang="en-US" sz="1000" dirty="0" smtClean="0">
                <a:latin typeface="メイリオ" pitchFamily="50" charset="-128"/>
                <a:ea typeface="メイリオ" pitchFamily="50" charset="-128"/>
              </a:rPr>
              <a:t>入力・出力の</a:t>
            </a:r>
            <a:r>
              <a:rPr lang="en-US" altLang="ja-JP" sz="1000" dirty="0" smtClean="0">
                <a:latin typeface="メイリオ" pitchFamily="50" charset="-128"/>
                <a:ea typeface="メイリオ" pitchFamily="50" charset="-128"/>
              </a:rPr>
              <a:t>Global </a:t>
            </a:r>
            <a:r>
              <a:rPr lang="en-US" altLang="ja-JP" sz="1000" dirty="0" err="1" smtClean="0">
                <a:latin typeface="メイリオ" pitchFamily="50" charset="-128"/>
                <a:ea typeface="メイリオ" pitchFamily="50" charset="-128"/>
              </a:rPr>
              <a:t>Reg</a:t>
            </a:r>
            <a:r>
              <a:rPr lang="en-US" altLang="ja-JP" sz="1000" dirty="0" smtClean="0">
                <a:latin typeface="メイリオ" pitchFamily="50" charset="-128"/>
                <a:ea typeface="メイリオ" pitchFamily="50" charset="-128"/>
              </a:rPr>
              <a:t>#</a:t>
            </a:r>
            <a:r>
              <a:rPr lang="ja-JP" altLang="en-US" sz="1000" dirty="0" smtClean="0">
                <a:latin typeface="メイリオ" pitchFamily="50" charset="-128"/>
                <a:ea typeface="メイリオ" pitchFamily="50" charset="-128"/>
              </a:rPr>
              <a:t>は入れておく</a:t>
            </a:r>
            <a:endParaRPr kumimoji="1" lang="ja-JP" altLang="en-US" sz="1000" dirty="0">
              <a:latin typeface="メイリオ" pitchFamily="50" charset="-128"/>
              <a:ea typeface="メイリオ" pitchFamily="50" charset="-128"/>
            </a:endParaRPr>
          </a:p>
        </p:txBody>
      </p:sp>
      <p:sp>
        <p:nvSpPr>
          <p:cNvPr id="43" name="円柱 42"/>
          <p:cNvSpPr/>
          <p:nvPr/>
        </p:nvSpPr>
        <p:spPr>
          <a:xfrm>
            <a:off x="3563888" y="6093296"/>
            <a:ext cx="576064" cy="764704"/>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200" dirty="0" smtClean="0"/>
              <a:t>Local</a:t>
            </a:r>
          </a:p>
          <a:p>
            <a:pPr algn="ctr"/>
            <a:r>
              <a:rPr lang="en-US" altLang="ja-JP" sz="1200" dirty="0" smtClean="0"/>
              <a:t>I-V</a:t>
            </a:r>
          </a:p>
          <a:p>
            <a:pPr algn="ctr"/>
            <a:r>
              <a:rPr kumimoji="1" lang="en-US" altLang="ja-JP" sz="1200" dirty="0" smtClean="0"/>
              <a:t>Registers</a:t>
            </a:r>
            <a:endParaRPr lang="en-US" altLang="ja-JP" sz="1200" dirty="0" smtClean="0"/>
          </a:p>
          <a:p>
            <a:pPr algn="ctr"/>
            <a:r>
              <a:rPr kumimoji="1" lang="en-US" altLang="ja-JP" sz="1200" dirty="0" smtClean="0"/>
              <a:t>256 entries</a:t>
            </a:r>
          </a:p>
        </p:txBody>
      </p:sp>
      <p:sp>
        <p:nvSpPr>
          <p:cNvPr id="44" name="テキスト ボックス 43"/>
          <p:cNvSpPr txBox="1"/>
          <p:nvPr/>
        </p:nvSpPr>
        <p:spPr>
          <a:xfrm>
            <a:off x="3995936" y="6165304"/>
            <a:ext cx="1569660" cy="276999"/>
          </a:xfrm>
          <a:prstGeom prst="rect">
            <a:avLst/>
          </a:prstGeom>
          <a:noFill/>
        </p:spPr>
        <p:txBody>
          <a:bodyPr wrap="none" rtlCol="0">
            <a:spAutoFit/>
          </a:bodyPr>
          <a:lstStyle/>
          <a:p>
            <a:r>
              <a:rPr lang="ja-JP" altLang="en-US" sz="1200" dirty="0" smtClean="0">
                <a:latin typeface="メイリオ" pitchFamily="50" charset="-128"/>
                <a:ea typeface="メイリオ" pitchFamily="50" charset="-128"/>
              </a:rPr>
              <a:t>・・・複数個・・・</a:t>
            </a:r>
            <a:endParaRPr kumimoji="1" lang="ja-JP" altLang="en-US" sz="1200" dirty="0">
              <a:latin typeface="メイリオ" pitchFamily="50" charset="-128"/>
              <a:ea typeface="メイリオ" pitchFamily="50" charset="-128"/>
            </a:endParaRPr>
          </a:p>
        </p:txBody>
      </p:sp>
      <p:cxnSp>
        <p:nvCxnSpPr>
          <p:cNvPr id="54" name="直線矢印コネクタ 53"/>
          <p:cNvCxnSpPr/>
          <p:nvPr/>
        </p:nvCxnSpPr>
        <p:spPr>
          <a:xfrm flipV="1">
            <a:off x="3635896" y="314096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H="1" flipV="1">
            <a:off x="3635896" y="1340768"/>
            <a:ext cx="11765" cy="1245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V="1">
            <a:off x="5436096" y="2060848"/>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V="1">
            <a:off x="5436096" y="141277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円柱 61"/>
          <p:cNvSpPr/>
          <p:nvPr/>
        </p:nvSpPr>
        <p:spPr>
          <a:xfrm>
            <a:off x="6948264" y="3717032"/>
            <a:ext cx="792088" cy="792088"/>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Global</a:t>
            </a:r>
          </a:p>
          <a:p>
            <a:pPr algn="ctr"/>
            <a:r>
              <a:rPr kumimoji="1" lang="en-US" altLang="ja-JP" sz="1200" dirty="0" smtClean="0"/>
              <a:t>I-V</a:t>
            </a:r>
          </a:p>
          <a:p>
            <a:pPr algn="ctr"/>
            <a:r>
              <a:rPr lang="en-US" altLang="ja-JP" sz="1200" dirty="0" smtClean="0"/>
              <a:t>Registers</a:t>
            </a:r>
          </a:p>
          <a:p>
            <a:pPr algn="ctr"/>
            <a:r>
              <a:rPr lang="en-US" altLang="ja-JP" sz="1200" dirty="0" smtClean="0"/>
              <a:t>2048 entries</a:t>
            </a:r>
          </a:p>
        </p:txBody>
      </p:sp>
      <p:sp>
        <p:nvSpPr>
          <p:cNvPr id="64" name="円柱 63"/>
          <p:cNvSpPr/>
          <p:nvPr/>
        </p:nvSpPr>
        <p:spPr>
          <a:xfrm>
            <a:off x="3995936" y="4005064"/>
            <a:ext cx="792088" cy="792088"/>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200" dirty="0" err="1" smtClean="0"/>
              <a:t>MicroJob</a:t>
            </a:r>
            <a:endParaRPr kumimoji="1" lang="en-US" altLang="ja-JP" sz="1200" dirty="0" smtClean="0"/>
          </a:p>
          <a:p>
            <a:pPr algn="ctr"/>
            <a:r>
              <a:rPr kumimoji="1" lang="en-US" altLang="ja-JP" sz="1200" dirty="0" smtClean="0"/>
              <a:t>Buffer</a:t>
            </a:r>
            <a:endParaRPr kumimoji="1" lang="ja-JP" altLang="en-US" sz="1200" dirty="0" smtClean="0"/>
          </a:p>
        </p:txBody>
      </p:sp>
      <p:sp>
        <p:nvSpPr>
          <p:cNvPr id="75" name="円柱 74"/>
          <p:cNvSpPr/>
          <p:nvPr/>
        </p:nvSpPr>
        <p:spPr>
          <a:xfrm>
            <a:off x="4932040" y="4005064"/>
            <a:ext cx="792088" cy="792088"/>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smtClean="0"/>
              <a:t>Retirement</a:t>
            </a:r>
          </a:p>
          <a:p>
            <a:pPr algn="ctr"/>
            <a:r>
              <a:rPr lang="en-US" altLang="ja-JP" sz="1200" dirty="0" smtClean="0"/>
              <a:t>Buffer</a:t>
            </a:r>
            <a:endParaRPr kumimoji="1" lang="ja-JP" altLang="en-US" sz="1200" dirty="0" smtClean="0"/>
          </a:p>
        </p:txBody>
      </p:sp>
      <p:cxnSp>
        <p:nvCxnSpPr>
          <p:cNvPr id="79" name="直線矢印コネクタ 78"/>
          <p:cNvCxnSpPr/>
          <p:nvPr/>
        </p:nvCxnSpPr>
        <p:spPr>
          <a:xfrm flipV="1">
            <a:off x="5364088" y="3212976"/>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メモ 81"/>
          <p:cNvSpPr/>
          <p:nvPr/>
        </p:nvSpPr>
        <p:spPr>
          <a:xfrm>
            <a:off x="3635896" y="4725144"/>
            <a:ext cx="504056" cy="560062"/>
          </a:xfrm>
          <a:prstGeom prst="foldedCorner">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200" dirty="0" err="1" smtClean="0"/>
              <a:t>PPScript</a:t>
            </a:r>
            <a:endParaRPr kumimoji="1" lang="ja-JP" altLang="en-US" sz="1200" dirty="0" smtClean="0"/>
          </a:p>
        </p:txBody>
      </p:sp>
      <p:sp>
        <p:nvSpPr>
          <p:cNvPr id="87" name="フリーフォーム 86"/>
          <p:cNvSpPr/>
          <p:nvPr/>
        </p:nvSpPr>
        <p:spPr>
          <a:xfrm>
            <a:off x="3923928" y="4509121"/>
            <a:ext cx="3262063" cy="1440160"/>
          </a:xfrm>
          <a:custGeom>
            <a:avLst/>
            <a:gdLst>
              <a:gd name="connsiteX0" fmla="*/ 3210339 w 3220278"/>
              <a:gd name="connsiteY0" fmla="*/ 0 h 1679713"/>
              <a:gd name="connsiteX1" fmla="*/ 3220278 w 3220278"/>
              <a:gd name="connsiteY1" fmla="*/ 1669774 h 1679713"/>
              <a:gd name="connsiteX2" fmla="*/ 0 w 3220278"/>
              <a:gd name="connsiteY2" fmla="*/ 1679713 h 1679713"/>
            </a:gdLst>
            <a:ahLst/>
            <a:cxnLst>
              <a:cxn ang="0">
                <a:pos x="connsiteX0" y="connsiteY0"/>
              </a:cxn>
              <a:cxn ang="0">
                <a:pos x="connsiteX1" y="connsiteY1"/>
              </a:cxn>
              <a:cxn ang="0">
                <a:pos x="connsiteX2" y="connsiteY2"/>
              </a:cxn>
            </a:cxnLst>
            <a:rect l="l" t="t" r="r" b="b"/>
            <a:pathLst>
              <a:path w="3220278" h="1679713">
                <a:moveTo>
                  <a:pt x="3210339" y="0"/>
                </a:moveTo>
                <a:lnTo>
                  <a:pt x="3220278" y="1669774"/>
                </a:lnTo>
                <a:lnTo>
                  <a:pt x="0" y="1679713"/>
                </a:ln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sp>
        <p:nvSpPr>
          <p:cNvPr id="88" name="フリーフォーム 87"/>
          <p:cNvSpPr/>
          <p:nvPr/>
        </p:nvSpPr>
        <p:spPr>
          <a:xfrm>
            <a:off x="3916017" y="4522304"/>
            <a:ext cx="3419061" cy="1540566"/>
          </a:xfrm>
          <a:custGeom>
            <a:avLst/>
            <a:gdLst>
              <a:gd name="connsiteX0" fmla="*/ 0 w 3419061"/>
              <a:gd name="connsiteY0" fmla="*/ 1540566 h 1540566"/>
              <a:gd name="connsiteX1" fmla="*/ 3419061 w 3419061"/>
              <a:gd name="connsiteY1" fmla="*/ 1540566 h 1540566"/>
              <a:gd name="connsiteX2" fmla="*/ 3399183 w 3419061"/>
              <a:gd name="connsiteY2" fmla="*/ 0 h 1540566"/>
            </a:gdLst>
            <a:ahLst/>
            <a:cxnLst>
              <a:cxn ang="0">
                <a:pos x="connsiteX0" y="connsiteY0"/>
              </a:cxn>
              <a:cxn ang="0">
                <a:pos x="connsiteX1" y="connsiteY1"/>
              </a:cxn>
              <a:cxn ang="0">
                <a:pos x="connsiteX2" y="connsiteY2"/>
              </a:cxn>
            </a:cxnLst>
            <a:rect l="l" t="t" r="r" b="b"/>
            <a:pathLst>
              <a:path w="3419061" h="1540566">
                <a:moveTo>
                  <a:pt x="0" y="1540566"/>
                </a:moveTo>
                <a:lnTo>
                  <a:pt x="3419061" y="1540566"/>
                </a:lnTo>
                <a:lnTo>
                  <a:pt x="3399183" y="0"/>
                </a:ln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cxnSp>
        <p:nvCxnSpPr>
          <p:cNvPr id="121" name="直線矢印コネクタ 120"/>
          <p:cNvCxnSpPr>
            <a:stCxn id="64" idx="4"/>
            <a:endCxn id="75" idx="2"/>
          </p:cNvCxnSpPr>
          <p:nvPr/>
        </p:nvCxnSpPr>
        <p:spPr>
          <a:xfrm>
            <a:off x="4788024" y="440110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円弧 122"/>
          <p:cNvSpPr/>
          <p:nvPr/>
        </p:nvSpPr>
        <p:spPr>
          <a:xfrm>
            <a:off x="3851920" y="3429000"/>
            <a:ext cx="864096" cy="216024"/>
          </a:xfrm>
          <a:prstGeom prst="arc">
            <a:avLst>
              <a:gd name="adj1" fmla="val 20326090"/>
              <a:gd name="adj2" fmla="val 117017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200"/>
          </a:p>
        </p:txBody>
      </p:sp>
      <p:cxnSp>
        <p:nvCxnSpPr>
          <p:cNvPr id="127" name="直線矢印コネクタ 126"/>
          <p:cNvCxnSpPr>
            <a:stCxn id="40" idx="3"/>
            <a:endCxn id="31" idx="1"/>
          </p:cNvCxnSpPr>
          <p:nvPr/>
        </p:nvCxnSpPr>
        <p:spPr>
          <a:xfrm flipV="1">
            <a:off x="2699792" y="3493007"/>
            <a:ext cx="1296144" cy="275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0" name="メモ 129"/>
          <p:cNvSpPr/>
          <p:nvPr/>
        </p:nvSpPr>
        <p:spPr>
          <a:xfrm>
            <a:off x="5436096" y="5013176"/>
            <a:ext cx="504056" cy="288032"/>
          </a:xfrm>
          <a:prstGeom prst="foldedCorner">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200" dirty="0" err="1" smtClean="0"/>
              <a:t>Micro</a:t>
            </a:r>
            <a:r>
              <a:rPr kumimoji="1" lang="en-US" altLang="ja-JP" sz="1200" dirty="0" err="1" smtClean="0"/>
              <a:t>JobID</a:t>
            </a:r>
            <a:endParaRPr kumimoji="1" lang="en-US" altLang="ja-JP" sz="1200" dirty="0" smtClean="0"/>
          </a:p>
          <a:p>
            <a:pPr algn="ctr"/>
            <a:r>
              <a:rPr lang="ja-JP" altLang="en-US" sz="1200" dirty="0" smtClean="0"/>
              <a:t>結果</a:t>
            </a:r>
            <a:r>
              <a:rPr lang="en-US" altLang="ja-JP" sz="1200" dirty="0" smtClean="0"/>
              <a:t>I-V </a:t>
            </a:r>
            <a:r>
              <a:rPr lang="en-US" altLang="ja-JP" sz="1200" dirty="0" err="1" smtClean="0"/>
              <a:t>Reg</a:t>
            </a:r>
            <a:r>
              <a:rPr lang="en-US" altLang="ja-JP" sz="1200" dirty="0" smtClean="0"/>
              <a:t>#</a:t>
            </a:r>
            <a:endParaRPr kumimoji="1" lang="ja-JP" altLang="en-US" sz="1200" dirty="0" smtClean="0"/>
          </a:p>
        </p:txBody>
      </p:sp>
      <p:sp>
        <p:nvSpPr>
          <p:cNvPr id="147" name="テキスト ボックス 146"/>
          <p:cNvSpPr txBox="1"/>
          <p:nvPr/>
        </p:nvSpPr>
        <p:spPr>
          <a:xfrm>
            <a:off x="5436096" y="3573016"/>
            <a:ext cx="1440160" cy="1169551"/>
          </a:xfrm>
          <a:prstGeom prst="rect">
            <a:avLst/>
          </a:prstGeom>
          <a:noFill/>
        </p:spPr>
        <p:txBody>
          <a:bodyPr wrap="square" rtlCol="0">
            <a:spAutoFit/>
          </a:bodyPr>
          <a:lstStyle/>
          <a:p>
            <a:pPr lvl="0"/>
            <a:r>
              <a:rPr lang="en-US" altLang="ja-JP" sz="1000" dirty="0" err="1" smtClean="0">
                <a:solidFill>
                  <a:prstClr val="black"/>
                </a:solidFill>
                <a:latin typeface="メイリオ" pitchFamily="50" charset="-128"/>
                <a:ea typeface="メイリオ" pitchFamily="50" charset="-128"/>
              </a:rPr>
              <a:t>PPScript</a:t>
            </a:r>
            <a:r>
              <a:rPr lang="ja-JP" altLang="en-US" sz="1000" dirty="0" smtClean="0">
                <a:solidFill>
                  <a:prstClr val="black"/>
                </a:solidFill>
                <a:latin typeface="メイリオ" pitchFamily="50" charset="-128"/>
                <a:ea typeface="メイリオ" pitchFamily="50" charset="-128"/>
              </a:rPr>
              <a:t>の束に</a:t>
            </a:r>
            <a:r>
              <a:rPr lang="en-US" altLang="ja-JP" sz="1000" dirty="0" err="1" smtClean="0">
                <a:solidFill>
                  <a:prstClr val="black"/>
                </a:solidFill>
                <a:latin typeface="メイリオ" pitchFamily="50" charset="-128"/>
                <a:ea typeface="メイリオ" pitchFamily="50" charset="-128"/>
              </a:rPr>
              <a:t>BundleID</a:t>
            </a:r>
            <a:r>
              <a:rPr lang="ja-JP" altLang="en-US" sz="1000" dirty="0" smtClean="0">
                <a:solidFill>
                  <a:prstClr val="black"/>
                </a:solidFill>
                <a:latin typeface="メイリオ" pitchFamily="50" charset="-128"/>
                <a:ea typeface="メイリオ" pitchFamily="50" charset="-128"/>
              </a:rPr>
              <a:t>がつけられていて</a:t>
            </a:r>
            <a:r>
              <a:rPr lang="en-US" altLang="ja-JP" sz="1000" dirty="0" smtClean="0">
                <a:solidFill>
                  <a:prstClr val="black"/>
                </a:solidFill>
                <a:latin typeface="メイリオ" pitchFamily="50" charset="-128"/>
                <a:ea typeface="メイリオ" pitchFamily="50" charset="-128"/>
              </a:rPr>
              <a:t>Retirement Buffer</a:t>
            </a:r>
            <a:r>
              <a:rPr lang="ja-JP" altLang="en-US" sz="1000" dirty="0" smtClean="0">
                <a:solidFill>
                  <a:prstClr val="black"/>
                </a:solidFill>
                <a:latin typeface="メイリオ" pitchFamily="50" charset="-128"/>
                <a:ea typeface="メイリオ" pitchFamily="50" charset="-128"/>
              </a:rPr>
              <a:t>ではその</a:t>
            </a:r>
            <a:r>
              <a:rPr lang="en-US" altLang="ja-JP" sz="1000" dirty="0" err="1" smtClean="0">
                <a:solidFill>
                  <a:prstClr val="black"/>
                </a:solidFill>
                <a:latin typeface="メイリオ" pitchFamily="50" charset="-128"/>
                <a:ea typeface="メイリオ" pitchFamily="50" charset="-128"/>
              </a:rPr>
              <a:t>BundleID</a:t>
            </a:r>
            <a:r>
              <a:rPr lang="ja-JP" altLang="en-US" sz="1000" dirty="0" smtClean="0">
                <a:solidFill>
                  <a:prstClr val="black"/>
                </a:solidFill>
                <a:latin typeface="メイリオ" pitchFamily="50" charset="-128"/>
                <a:ea typeface="メイリオ" pitchFamily="50" charset="-128"/>
              </a:rPr>
              <a:t>に属するすべての</a:t>
            </a:r>
            <a:r>
              <a:rPr lang="en-US" altLang="ja-JP" sz="1000" dirty="0" err="1" smtClean="0">
                <a:solidFill>
                  <a:prstClr val="black"/>
                </a:solidFill>
                <a:latin typeface="メイリオ" pitchFamily="50" charset="-128"/>
                <a:ea typeface="メイリオ" pitchFamily="50" charset="-128"/>
              </a:rPr>
              <a:t>MicroJob</a:t>
            </a:r>
            <a:r>
              <a:rPr lang="ja-JP" altLang="en-US" sz="1000" dirty="0" err="1" smtClean="0">
                <a:solidFill>
                  <a:prstClr val="black"/>
                </a:solidFill>
                <a:latin typeface="メイリオ" pitchFamily="50" charset="-128"/>
                <a:ea typeface="メイリオ" pitchFamily="50" charset="-128"/>
              </a:rPr>
              <a:t>が完</a:t>
            </a:r>
            <a:r>
              <a:rPr lang="ja-JP" altLang="en-US" sz="1000" dirty="0" smtClean="0">
                <a:solidFill>
                  <a:prstClr val="black"/>
                </a:solidFill>
                <a:latin typeface="メイリオ" pitchFamily="50" charset="-128"/>
                <a:ea typeface="メイリオ" pitchFamily="50" charset="-128"/>
              </a:rPr>
              <a:t>了したら処理を戻す</a:t>
            </a:r>
            <a:endParaRPr lang="en-US" altLang="ja-JP" sz="1000" dirty="0" smtClean="0">
              <a:solidFill>
                <a:prstClr val="black"/>
              </a:solidFill>
              <a:latin typeface="メイリオ" pitchFamily="50" charset="-128"/>
              <a:ea typeface="メイリオ" pitchFamily="50" charset="-128"/>
            </a:endParaRPr>
          </a:p>
        </p:txBody>
      </p:sp>
      <p:sp>
        <p:nvSpPr>
          <p:cNvPr id="148" name="テキスト ボックス 147"/>
          <p:cNvSpPr txBox="1"/>
          <p:nvPr/>
        </p:nvSpPr>
        <p:spPr>
          <a:xfrm>
            <a:off x="0" y="2708920"/>
            <a:ext cx="2376264" cy="553998"/>
          </a:xfrm>
          <a:prstGeom prst="rect">
            <a:avLst/>
          </a:prstGeom>
          <a:noFill/>
        </p:spPr>
        <p:txBody>
          <a:bodyPr wrap="square" rtlCol="0">
            <a:spAutoFit/>
          </a:bodyPr>
          <a:lstStyle/>
          <a:p>
            <a:r>
              <a:rPr kumimoji="1" lang="en-US" altLang="ja-JP" sz="1000" dirty="0" smtClean="0">
                <a:latin typeface="メイリオ" pitchFamily="50" charset="-128"/>
                <a:ea typeface="メイリオ" pitchFamily="50" charset="-128"/>
              </a:rPr>
              <a:t>Retirement Buffer</a:t>
            </a:r>
            <a:r>
              <a:rPr kumimoji="1" lang="ja-JP" altLang="en-US" sz="1000" dirty="0" smtClean="0">
                <a:latin typeface="メイリオ" pitchFamily="50" charset="-128"/>
                <a:ea typeface="メイリオ" pitchFamily="50" charset="-128"/>
              </a:rPr>
              <a:t>を監視して、与えられた</a:t>
            </a:r>
            <a:r>
              <a:rPr kumimoji="1" lang="en-US" altLang="ja-JP" sz="1000" dirty="0" smtClean="0">
                <a:latin typeface="メイリオ" pitchFamily="50" charset="-128"/>
                <a:ea typeface="メイリオ" pitchFamily="50" charset="-128"/>
              </a:rPr>
              <a:t>Task</a:t>
            </a:r>
            <a:r>
              <a:rPr kumimoji="1" lang="ja-JP" altLang="en-US" sz="1000" dirty="0" smtClean="0">
                <a:latin typeface="メイリオ" pitchFamily="50" charset="-128"/>
                <a:ea typeface="メイリオ" pitchFamily="50" charset="-128"/>
              </a:rPr>
              <a:t>と関連付いた</a:t>
            </a:r>
            <a:r>
              <a:rPr kumimoji="1" lang="en-US" altLang="ja-JP" sz="1000" dirty="0" err="1" smtClean="0">
                <a:latin typeface="メイリオ" pitchFamily="50" charset="-128"/>
                <a:ea typeface="メイリオ" pitchFamily="50" charset="-128"/>
              </a:rPr>
              <a:t>Microjob</a:t>
            </a:r>
            <a:r>
              <a:rPr kumimoji="1" lang="ja-JP" altLang="en-US" sz="1000" dirty="0" smtClean="0">
                <a:latin typeface="メイリオ" pitchFamily="50" charset="-128"/>
                <a:ea typeface="メイリオ" pitchFamily="50" charset="-128"/>
              </a:rPr>
              <a:t>がすべて終わったら</a:t>
            </a:r>
            <a:r>
              <a:rPr lang="ja-JP" altLang="en-US" sz="1000" dirty="0" smtClean="0">
                <a:latin typeface="メイリオ" pitchFamily="50" charset="-128"/>
                <a:ea typeface="メイリオ" pitchFamily="50" charset="-128"/>
              </a:rPr>
              <a:t>上に制御を返す</a:t>
            </a:r>
            <a:endParaRPr kumimoji="1" lang="ja-JP" altLang="en-US" sz="1000" dirty="0">
              <a:latin typeface="メイリオ" pitchFamily="50" charset="-128"/>
              <a:ea typeface="メイリオ" pitchFamily="50" charset="-128"/>
            </a:endParaRPr>
          </a:p>
        </p:txBody>
      </p:sp>
      <p:sp>
        <p:nvSpPr>
          <p:cNvPr id="149" name="正方形/長方形 148"/>
          <p:cNvSpPr/>
          <p:nvPr/>
        </p:nvSpPr>
        <p:spPr>
          <a:xfrm>
            <a:off x="395536" y="1412776"/>
            <a:ext cx="1368152"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Serialize</a:t>
            </a:r>
            <a:r>
              <a:rPr lang="ja-JP" altLang="en-US" sz="1400" dirty="0" smtClean="0"/>
              <a:t> </a:t>
            </a:r>
            <a:r>
              <a:rPr lang="en-US" altLang="ja-JP" sz="1400" dirty="0" smtClean="0"/>
              <a:t>Tree</a:t>
            </a:r>
            <a:endParaRPr kumimoji="1" lang="ja-JP" altLang="en-US" sz="1400" dirty="0" smtClean="0"/>
          </a:p>
        </p:txBody>
      </p:sp>
      <p:sp>
        <p:nvSpPr>
          <p:cNvPr id="150" name="正方形/長方形 149"/>
          <p:cNvSpPr/>
          <p:nvPr/>
        </p:nvSpPr>
        <p:spPr>
          <a:xfrm>
            <a:off x="395536" y="1844824"/>
            <a:ext cx="1368152"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Submit </a:t>
            </a:r>
            <a:r>
              <a:rPr kumimoji="1" lang="en-US" altLang="ja-JP" sz="1400" dirty="0" err="1" smtClean="0"/>
              <a:t>Microjobs</a:t>
            </a:r>
            <a:endParaRPr kumimoji="1" lang="ja-JP" altLang="en-US" sz="1400" dirty="0" smtClean="0"/>
          </a:p>
        </p:txBody>
      </p:sp>
      <p:sp>
        <p:nvSpPr>
          <p:cNvPr id="151" name="正方形/長方形 150"/>
          <p:cNvSpPr/>
          <p:nvPr/>
        </p:nvSpPr>
        <p:spPr>
          <a:xfrm>
            <a:off x="395536" y="2276872"/>
            <a:ext cx="1368152"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Monitor  Retirement Buffer</a:t>
            </a:r>
            <a:endParaRPr kumimoji="1" lang="ja-JP" altLang="en-US" sz="1400" dirty="0" smtClean="0"/>
          </a:p>
        </p:txBody>
      </p:sp>
      <p:sp>
        <p:nvSpPr>
          <p:cNvPr id="153" name="右中かっこ 152"/>
          <p:cNvSpPr/>
          <p:nvPr/>
        </p:nvSpPr>
        <p:spPr>
          <a:xfrm>
            <a:off x="1835696" y="1412776"/>
            <a:ext cx="144016"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4" name="直線矢印コネクタ 153"/>
          <p:cNvCxnSpPr>
            <a:endCxn id="9" idx="1"/>
          </p:cNvCxnSpPr>
          <p:nvPr/>
        </p:nvCxnSpPr>
        <p:spPr>
          <a:xfrm>
            <a:off x="1907704" y="1980292"/>
            <a:ext cx="1152128" cy="9086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179512" y="4725144"/>
            <a:ext cx="2736304" cy="707886"/>
          </a:xfrm>
          <a:prstGeom prst="rect">
            <a:avLst/>
          </a:prstGeom>
          <a:noFill/>
        </p:spPr>
        <p:txBody>
          <a:bodyPr wrap="square" rtlCol="0">
            <a:spAutoFit/>
          </a:bodyPr>
          <a:lstStyle/>
          <a:p>
            <a:r>
              <a:rPr kumimoji="1" lang="en-US" altLang="ja-JP" sz="1000" dirty="0" smtClean="0">
                <a:latin typeface="メイリオ" pitchFamily="50" charset="-128"/>
                <a:ea typeface="メイリオ" pitchFamily="50" charset="-128"/>
              </a:rPr>
              <a:t>Tree </a:t>
            </a:r>
            <a:r>
              <a:rPr kumimoji="1" lang="en-US" altLang="ja-JP" sz="1000" dirty="0" err="1" smtClean="0">
                <a:latin typeface="メイリオ" pitchFamily="50" charset="-128"/>
                <a:ea typeface="メイリオ" pitchFamily="50" charset="-128"/>
              </a:rPr>
              <a:t>Serializer</a:t>
            </a:r>
            <a:r>
              <a:rPr kumimoji="1" lang="ja-JP" altLang="en-US" sz="1000" dirty="0" smtClean="0">
                <a:latin typeface="メイリオ" pitchFamily="50" charset="-128"/>
                <a:ea typeface="メイリオ" pitchFamily="50" charset="-128"/>
              </a:rPr>
              <a:t>は</a:t>
            </a:r>
            <a:r>
              <a:rPr lang="en-US" altLang="ja-JP" sz="1000" dirty="0" smtClean="0">
                <a:latin typeface="メイリオ" pitchFamily="50" charset="-128"/>
                <a:ea typeface="メイリオ" pitchFamily="50" charset="-128"/>
              </a:rPr>
              <a:t>Dispatcher</a:t>
            </a:r>
            <a:r>
              <a:rPr lang="ja-JP" altLang="en-US" sz="1000" dirty="0" smtClean="0">
                <a:latin typeface="メイリオ" pitchFamily="50" charset="-128"/>
                <a:ea typeface="メイリオ" pitchFamily="50" charset="-128"/>
              </a:rPr>
              <a:t>のスレッドで動くが、</a:t>
            </a:r>
            <a:r>
              <a:rPr kumimoji="1" lang="en-US" altLang="ja-JP" sz="1000" dirty="0" err="1" smtClean="0">
                <a:latin typeface="メイリオ" pitchFamily="50" charset="-128"/>
                <a:ea typeface="メイリオ" pitchFamily="50" charset="-128"/>
              </a:rPr>
              <a:t>Mutex</a:t>
            </a:r>
            <a:r>
              <a:rPr kumimoji="1" lang="ja-JP" altLang="en-US" sz="1000" dirty="0" smtClean="0">
                <a:latin typeface="メイリオ" pitchFamily="50" charset="-128"/>
                <a:ea typeface="メイリオ" pitchFamily="50" charset="-128"/>
              </a:rPr>
              <a:t>して一度には</a:t>
            </a:r>
            <a:r>
              <a:rPr kumimoji="1" lang="en-US" altLang="ja-JP" sz="1000" dirty="0" smtClean="0">
                <a:latin typeface="メイリオ" pitchFamily="50" charset="-128"/>
                <a:ea typeface="メイリオ" pitchFamily="50" charset="-128"/>
              </a:rPr>
              <a:t>1</a:t>
            </a:r>
            <a:r>
              <a:rPr kumimoji="1" lang="ja-JP" altLang="en-US" sz="1000" dirty="0" smtClean="0">
                <a:latin typeface="メイリオ" pitchFamily="50" charset="-128"/>
                <a:ea typeface="メイリオ" pitchFamily="50" charset="-128"/>
              </a:rPr>
              <a:t>スレッドでしか動かないようにする（とりあえずリソース制限）</a:t>
            </a:r>
            <a:endParaRPr kumimoji="1" lang="ja-JP" altLang="en-US" sz="1000" dirty="0">
              <a:latin typeface="メイリオ" pitchFamily="50" charset="-128"/>
              <a:ea typeface="メイリオ" pitchFamily="50" charset="-128"/>
            </a:endParaRPr>
          </a:p>
        </p:txBody>
      </p:sp>
      <p:cxnSp>
        <p:nvCxnSpPr>
          <p:cNvPr id="158" name="直線矢印コネクタ 157"/>
          <p:cNvCxnSpPr>
            <a:endCxn id="8" idx="2"/>
          </p:cNvCxnSpPr>
          <p:nvPr/>
        </p:nvCxnSpPr>
        <p:spPr>
          <a:xfrm flipV="1">
            <a:off x="2771800" y="4149080"/>
            <a:ext cx="720080" cy="7219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0" name="フリーフォーム 159"/>
          <p:cNvSpPr/>
          <p:nvPr/>
        </p:nvSpPr>
        <p:spPr>
          <a:xfrm>
            <a:off x="3826565" y="1331843"/>
            <a:ext cx="3339548" cy="2345635"/>
          </a:xfrm>
          <a:custGeom>
            <a:avLst/>
            <a:gdLst>
              <a:gd name="connsiteX0" fmla="*/ 0 w 3339548"/>
              <a:gd name="connsiteY0" fmla="*/ 0 h 2345635"/>
              <a:gd name="connsiteX1" fmla="*/ 9939 w 3339548"/>
              <a:gd name="connsiteY1" fmla="*/ 159027 h 2345635"/>
              <a:gd name="connsiteX2" fmla="*/ 3289852 w 3339548"/>
              <a:gd name="connsiteY2" fmla="*/ 178905 h 2345635"/>
              <a:gd name="connsiteX3" fmla="*/ 3339548 w 3339548"/>
              <a:gd name="connsiteY3" fmla="*/ 2345635 h 2345635"/>
            </a:gdLst>
            <a:ahLst/>
            <a:cxnLst>
              <a:cxn ang="0">
                <a:pos x="connsiteX0" y="connsiteY0"/>
              </a:cxn>
              <a:cxn ang="0">
                <a:pos x="connsiteX1" y="connsiteY1"/>
              </a:cxn>
              <a:cxn ang="0">
                <a:pos x="connsiteX2" y="connsiteY2"/>
              </a:cxn>
              <a:cxn ang="0">
                <a:pos x="connsiteX3" y="connsiteY3"/>
              </a:cxn>
            </a:cxnLst>
            <a:rect l="l" t="t" r="r" b="b"/>
            <a:pathLst>
              <a:path w="3339548" h="2345635">
                <a:moveTo>
                  <a:pt x="0" y="0"/>
                </a:moveTo>
                <a:lnTo>
                  <a:pt x="9939" y="159027"/>
                </a:lnTo>
                <a:lnTo>
                  <a:pt x="3289852" y="178905"/>
                </a:lnTo>
                <a:lnTo>
                  <a:pt x="3339548" y="2345635"/>
                </a:lnTo>
              </a:path>
            </a:pathLst>
          </a:custGeom>
          <a:ln>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1" name="フリーフォーム 160"/>
          <p:cNvSpPr/>
          <p:nvPr/>
        </p:nvSpPr>
        <p:spPr>
          <a:xfrm>
            <a:off x="5715000" y="1351722"/>
            <a:ext cx="1679713" cy="2266121"/>
          </a:xfrm>
          <a:custGeom>
            <a:avLst/>
            <a:gdLst>
              <a:gd name="connsiteX0" fmla="*/ 0 w 1679713"/>
              <a:gd name="connsiteY0" fmla="*/ 0 h 2266121"/>
              <a:gd name="connsiteX1" fmla="*/ 9939 w 1679713"/>
              <a:gd name="connsiteY1" fmla="*/ 89452 h 2266121"/>
              <a:gd name="connsiteX2" fmla="*/ 1659835 w 1679713"/>
              <a:gd name="connsiteY2" fmla="*/ 89452 h 2266121"/>
              <a:gd name="connsiteX3" fmla="*/ 1679713 w 1679713"/>
              <a:gd name="connsiteY3" fmla="*/ 2266121 h 2266121"/>
            </a:gdLst>
            <a:ahLst/>
            <a:cxnLst>
              <a:cxn ang="0">
                <a:pos x="connsiteX0" y="connsiteY0"/>
              </a:cxn>
              <a:cxn ang="0">
                <a:pos x="connsiteX1" y="connsiteY1"/>
              </a:cxn>
              <a:cxn ang="0">
                <a:pos x="connsiteX2" y="connsiteY2"/>
              </a:cxn>
              <a:cxn ang="0">
                <a:pos x="connsiteX3" y="connsiteY3"/>
              </a:cxn>
            </a:cxnLst>
            <a:rect l="l" t="t" r="r" b="b"/>
            <a:pathLst>
              <a:path w="1679713" h="2266121">
                <a:moveTo>
                  <a:pt x="0" y="0"/>
                </a:moveTo>
                <a:lnTo>
                  <a:pt x="9939" y="89452"/>
                </a:lnTo>
                <a:lnTo>
                  <a:pt x="1659835" y="89452"/>
                </a:lnTo>
                <a:lnTo>
                  <a:pt x="1679713" y="2266121"/>
                </a:lnTo>
              </a:path>
            </a:pathLst>
          </a:cu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2" name="テキスト ボックス 161"/>
          <p:cNvSpPr txBox="1"/>
          <p:nvPr/>
        </p:nvSpPr>
        <p:spPr>
          <a:xfrm>
            <a:off x="3131840" y="188640"/>
            <a:ext cx="2736304" cy="400110"/>
          </a:xfrm>
          <a:prstGeom prst="rect">
            <a:avLst/>
          </a:prstGeom>
          <a:noFill/>
        </p:spPr>
        <p:txBody>
          <a:bodyPr wrap="square" rtlCol="0">
            <a:spAutoFit/>
          </a:bodyPr>
          <a:lstStyle/>
          <a:p>
            <a:r>
              <a:rPr kumimoji="1" lang="en-US" altLang="ja-JP" sz="1000" dirty="0" smtClean="0">
                <a:latin typeface="メイリオ" pitchFamily="50" charset="-128"/>
                <a:ea typeface="メイリオ" pitchFamily="50" charset="-128"/>
              </a:rPr>
              <a:t>Job</a:t>
            </a:r>
            <a:r>
              <a:rPr kumimoji="1" lang="ja-JP" altLang="en-US" sz="1000" dirty="0" smtClean="0">
                <a:latin typeface="メイリオ" pitchFamily="50" charset="-128"/>
                <a:ea typeface="メイリオ" pitchFamily="50" charset="-128"/>
              </a:rPr>
              <a:t>が読み込まれたら、入力の</a:t>
            </a:r>
            <a:r>
              <a:rPr kumimoji="1" lang="en-US" altLang="ja-JP" sz="1000" dirty="0" smtClean="0">
                <a:latin typeface="メイリオ" pitchFamily="50" charset="-128"/>
                <a:ea typeface="メイリオ" pitchFamily="50" charset="-128"/>
              </a:rPr>
              <a:t>I-V</a:t>
            </a:r>
            <a:r>
              <a:rPr kumimoji="1" lang="ja-JP" altLang="en-US" sz="1000" dirty="0" smtClean="0">
                <a:latin typeface="メイリオ" pitchFamily="50" charset="-128"/>
                <a:ea typeface="メイリオ" pitchFamily="50" charset="-128"/>
              </a:rPr>
              <a:t>は</a:t>
            </a:r>
            <a:r>
              <a:rPr kumimoji="1" lang="en-US" altLang="ja-JP" sz="1000" dirty="0" smtClean="0">
                <a:latin typeface="メイリオ" pitchFamily="50" charset="-128"/>
                <a:ea typeface="メイリオ" pitchFamily="50" charset="-128"/>
              </a:rPr>
              <a:t>Global Register</a:t>
            </a:r>
            <a:r>
              <a:rPr kumimoji="1" lang="ja-JP" altLang="en-US" sz="1000" dirty="0" smtClean="0">
                <a:latin typeface="メイリオ" pitchFamily="50" charset="-128"/>
                <a:ea typeface="メイリオ" pitchFamily="50" charset="-128"/>
              </a:rPr>
              <a:t>にロードしておく</a:t>
            </a:r>
            <a:endParaRPr kumimoji="1" lang="ja-JP" altLang="en-US" sz="1000" dirty="0">
              <a:latin typeface="メイリオ" pitchFamily="50" charset="-128"/>
              <a:ea typeface="メイリオ" pitchFamily="50" charset="-128"/>
            </a:endParaRPr>
          </a:p>
        </p:txBody>
      </p:sp>
      <p:sp>
        <p:nvSpPr>
          <p:cNvPr id="163" name="テキスト ボックス 162"/>
          <p:cNvSpPr txBox="1"/>
          <p:nvPr/>
        </p:nvSpPr>
        <p:spPr>
          <a:xfrm>
            <a:off x="7164288" y="5949280"/>
            <a:ext cx="1979712" cy="861774"/>
          </a:xfrm>
          <a:prstGeom prst="rect">
            <a:avLst/>
          </a:prstGeom>
          <a:noFill/>
        </p:spPr>
        <p:txBody>
          <a:bodyPr wrap="square" rtlCol="0">
            <a:spAutoFit/>
          </a:bodyPr>
          <a:lstStyle/>
          <a:p>
            <a:r>
              <a:rPr kumimoji="1" lang="ja-JP" altLang="en-US" sz="1000" dirty="0" smtClean="0">
                <a:latin typeface="メイリオ" pitchFamily="50" charset="-128"/>
                <a:ea typeface="メイリオ" pitchFamily="50" charset="-128"/>
              </a:rPr>
              <a:t>結果は</a:t>
            </a:r>
            <a:r>
              <a:rPr kumimoji="1" lang="en-US" altLang="ja-JP" sz="1000" dirty="0" smtClean="0">
                <a:latin typeface="メイリオ" pitchFamily="50" charset="-128"/>
                <a:ea typeface="メイリオ" pitchFamily="50" charset="-128"/>
              </a:rPr>
              <a:t>Global Registers</a:t>
            </a:r>
            <a:r>
              <a:rPr kumimoji="1" lang="ja-JP" altLang="en-US" sz="1000" dirty="0" err="1" smtClean="0">
                <a:latin typeface="メイリオ" pitchFamily="50" charset="-128"/>
                <a:ea typeface="メイリオ" pitchFamily="50" charset="-128"/>
              </a:rPr>
              <a:t>に置</a:t>
            </a:r>
            <a:r>
              <a:rPr kumimoji="1" lang="ja-JP" altLang="en-US" sz="1000" dirty="0" smtClean="0">
                <a:latin typeface="メイリオ" pitchFamily="50" charset="-128"/>
                <a:ea typeface="メイリオ" pitchFamily="50" charset="-128"/>
              </a:rPr>
              <a:t>かれる。</a:t>
            </a:r>
            <a:r>
              <a:rPr kumimoji="1" lang="en-US" altLang="ja-JP" sz="1000" dirty="0" err="1" smtClean="0">
                <a:latin typeface="メイリオ" pitchFamily="50" charset="-128"/>
                <a:ea typeface="メイリオ" pitchFamily="50" charset="-128"/>
              </a:rPr>
              <a:t>Eval</a:t>
            </a:r>
            <a:r>
              <a:rPr kumimoji="1" lang="ja-JP" altLang="en-US" sz="1000" dirty="0" smtClean="0">
                <a:latin typeface="メイリオ" pitchFamily="50" charset="-128"/>
                <a:ea typeface="メイリオ" pitchFamily="50" charset="-128"/>
              </a:rPr>
              <a:t>のときは</a:t>
            </a:r>
            <a:r>
              <a:rPr kumimoji="1" lang="en-US" altLang="ja-JP" sz="1000" dirty="0" smtClean="0">
                <a:latin typeface="メイリオ" pitchFamily="50" charset="-128"/>
                <a:ea typeface="メイリオ" pitchFamily="50" charset="-128"/>
              </a:rPr>
              <a:t>Dispatcher</a:t>
            </a:r>
            <a:r>
              <a:rPr kumimoji="1" lang="ja-JP" altLang="en-US" sz="1000" dirty="0" err="1" smtClean="0">
                <a:latin typeface="メイリオ" pitchFamily="50" charset="-128"/>
                <a:ea typeface="メイリオ" pitchFamily="50" charset="-128"/>
              </a:rPr>
              <a:t>が保</a:t>
            </a:r>
            <a:r>
              <a:rPr kumimoji="1" lang="ja-JP" altLang="en-US" sz="1000" dirty="0" smtClean="0">
                <a:latin typeface="メイリオ" pitchFamily="50" charset="-128"/>
                <a:ea typeface="メイリオ" pitchFamily="50" charset="-128"/>
              </a:rPr>
              <a:t>存する。</a:t>
            </a:r>
            <a:r>
              <a:rPr kumimoji="1" lang="en-US" altLang="ja-JP" sz="1000" dirty="0" smtClean="0">
                <a:latin typeface="メイリオ" pitchFamily="50" charset="-128"/>
                <a:ea typeface="メイリオ" pitchFamily="50" charset="-128"/>
              </a:rPr>
              <a:t>Learning</a:t>
            </a:r>
            <a:r>
              <a:rPr kumimoji="1" lang="ja-JP" altLang="en-US" sz="1000" dirty="0" smtClean="0">
                <a:latin typeface="メイリオ" pitchFamily="50" charset="-128"/>
                <a:ea typeface="メイリオ" pitchFamily="50" charset="-128"/>
              </a:rPr>
              <a:t>のときは（とりあえず）全て捨てる。</a:t>
            </a:r>
            <a:endParaRPr kumimoji="1" lang="ja-JP" altLang="en-US" sz="1000" dirty="0">
              <a:latin typeface="メイリオ" pitchFamily="50" charset="-128"/>
              <a:ea typeface="メイリオ" pitchFamily="50" charset="-128"/>
            </a:endParaRPr>
          </a:p>
        </p:txBody>
      </p:sp>
      <p:sp>
        <p:nvSpPr>
          <p:cNvPr id="164" name="テキスト ボックス 163"/>
          <p:cNvSpPr txBox="1"/>
          <p:nvPr/>
        </p:nvSpPr>
        <p:spPr>
          <a:xfrm>
            <a:off x="6012160" y="5589240"/>
            <a:ext cx="1152128" cy="400110"/>
          </a:xfrm>
          <a:prstGeom prst="rect">
            <a:avLst/>
          </a:prstGeom>
          <a:noFill/>
        </p:spPr>
        <p:txBody>
          <a:bodyPr wrap="square" rtlCol="0">
            <a:spAutoFit/>
          </a:bodyPr>
          <a:lstStyle/>
          <a:p>
            <a:r>
              <a:rPr kumimoji="1" lang="ja-JP" altLang="en-US" sz="1000" dirty="0" smtClean="0">
                <a:latin typeface="メイリオ" pitchFamily="50" charset="-128"/>
                <a:ea typeface="メイリオ" pitchFamily="50" charset="-128"/>
              </a:rPr>
              <a:t>入力は</a:t>
            </a:r>
            <a:r>
              <a:rPr kumimoji="1" lang="en-US" altLang="ja-JP" sz="1000" dirty="0" smtClean="0">
                <a:latin typeface="メイリオ" pitchFamily="50" charset="-128"/>
                <a:ea typeface="メイリオ" pitchFamily="50" charset="-128"/>
              </a:rPr>
              <a:t>Global</a:t>
            </a:r>
            <a:r>
              <a:rPr kumimoji="1" lang="ja-JP" altLang="en-US" sz="1000" dirty="0" smtClean="0">
                <a:latin typeface="メイリオ" pitchFamily="50" charset="-128"/>
                <a:ea typeface="メイリオ" pitchFamily="50" charset="-128"/>
              </a:rPr>
              <a:t>から直接読み込む</a:t>
            </a:r>
            <a:endParaRPr kumimoji="1" lang="ja-JP" altLang="en-US" sz="1000" dirty="0">
              <a:latin typeface="メイリオ" pitchFamily="50" charset="-128"/>
              <a:ea typeface="メイリオ" pitchFamily="50" charset="-128"/>
            </a:endParaRPr>
          </a:p>
        </p:txBody>
      </p:sp>
      <p:cxnSp>
        <p:nvCxnSpPr>
          <p:cNvPr id="167" name="カギ線コネクタ 166"/>
          <p:cNvCxnSpPr>
            <a:stCxn id="64" idx="3"/>
            <a:endCxn id="10" idx="0"/>
          </p:cNvCxnSpPr>
          <p:nvPr/>
        </p:nvCxnSpPr>
        <p:spPr>
          <a:xfrm rot="5400000">
            <a:off x="3401870" y="4887162"/>
            <a:ext cx="1080120" cy="900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カギ線コネクタ 169"/>
          <p:cNvCxnSpPr>
            <a:stCxn id="10" idx="0"/>
            <a:endCxn id="75" idx="3"/>
          </p:cNvCxnSpPr>
          <p:nvPr/>
        </p:nvCxnSpPr>
        <p:spPr>
          <a:xfrm rot="5400000" flipH="1" flipV="1">
            <a:off x="3869922" y="4419110"/>
            <a:ext cx="1080120" cy="1836204"/>
          </a:xfrm>
          <a:prstGeom prst="bentConnector3">
            <a:avLst>
              <a:gd name="adj1" fmla="val 34357"/>
            </a:avLst>
          </a:prstGeom>
          <a:ln>
            <a:tailEnd type="arrow"/>
          </a:ln>
        </p:spPr>
        <p:style>
          <a:lnRef idx="1">
            <a:schemeClr val="accent1"/>
          </a:lnRef>
          <a:fillRef idx="0">
            <a:schemeClr val="accent1"/>
          </a:fillRef>
          <a:effectRef idx="0">
            <a:schemeClr val="accent1"/>
          </a:effectRef>
          <a:fontRef idx="minor">
            <a:schemeClr val="tx1"/>
          </a:fontRef>
        </p:style>
      </p:cxnSp>
      <p:sp>
        <p:nvSpPr>
          <p:cNvPr id="175" name="正方形/長方形 174"/>
          <p:cNvSpPr/>
          <p:nvPr/>
        </p:nvSpPr>
        <p:spPr>
          <a:xfrm>
            <a:off x="2411760" y="404664"/>
            <a:ext cx="2016224" cy="2592288"/>
          </a:xfrm>
          <a:prstGeom prst="rect">
            <a:avLst/>
          </a:prstGeom>
          <a:noFill/>
          <a:ln>
            <a:prstDash val="dash"/>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76" name="正方形/長方形 175"/>
          <p:cNvSpPr/>
          <p:nvPr/>
        </p:nvSpPr>
        <p:spPr>
          <a:xfrm>
            <a:off x="4499992" y="332656"/>
            <a:ext cx="2016224" cy="2664296"/>
          </a:xfrm>
          <a:prstGeom prst="rect">
            <a:avLst/>
          </a:prstGeom>
          <a:noFill/>
          <a:ln>
            <a:prstDash val="dash"/>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77" name="正方形/長方形 176"/>
          <p:cNvSpPr/>
          <p:nvPr/>
        </p:nvSpPr>
        <p:spPr>
          <a:xfrm>
            <a:off x="2987824" y="5589240"/>
            <a:ext cx="1080120" cy="1268760"/>
          </a:xfrm>
          <a:prstGeom prst="rect">
            <a:avLst/>
          </a:prstGeom>
          <a:noFill/>
          <a:ln>
            <a:prstDash val="dash"/>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78" name="正方形/長方形 177"/>
          <p:cNvSpPr/>
          <p:nvPr/>
        </p:nvSpPr>
        <p:spPr>
          <a:xfrm>
            <a:off x="4211960" y="5589240"/>
            <a:ext cx="864096" cy="1268760"/>
          </a:xfrm>
          <a:prstGeom prst="rect">
            <a:avLst/>
          </a:prstGeom>
          <a:noFill/>
          <a:ln>
            <a:prstDash val="dash"/>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79" name="正方形/長方形 178"/>
          <p:cNvSpPr/>
          <p:nvPr/>
        </p:nvSpPr>
        <p:spPr>
          <a:xfrm>
            <a:off x="8063880" y="116632"/>
            <a:ext cx="900608" cy="288032"/>
          </a:xfrm>
          <a:prstGeom prst="rect">
            <a:avLst/>
          </a:prstGeom>
          <a:noFill/>
          <a:ln>
            <a:prstDash val="dash"/>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80" name="テキスト ボックス 179"/>
          <p:cNvSpPr txBox="1"/>
          <p:nvPr/>
        </p:nvSpPr>
        <p:spPr>
          <a:xfrm>
            <a:off x="8100392" y="116632"/>
            <a:ext cx="843501" cy="307777"/>
          </a:xfrm>
          <a:prstGeom prst="rect">
            <a:avLst/>
          </a:prstGeom>
          <a:noFill/>
        </p:spPr>
        <p:txBody>
          <a:bodyPr wrap="none" rtlCol="0">
            <a:spAutoFit/>
          </a:bodyPr>
          <a:lstStyle/>
          <a:p>
            <a:r>
              <a:rPr lang="en-US" altLang="ja-JP" sz="1400" dirty="0" smtClean="0">
                <a:latin typeface="メイリオ" pitchFamily="50" charset="-128"/>
                <a:ea typeface="メイリオ" pitchFamily="50" charset="-128"/>
              </a:rPr>
              <a:t>threads</a:t>
            </a:r>
            <a:endParaRPr kumimoji="1" lang="ja-JP" altLang="en-US" sz="1400" dirty="0">
              <a:latin typeface="メイリオ" pitchFamily="50" charset="-128"/>
              <a:ea typeface="メイリオ" pitchFamily="50" charset="-128"/>
            </a:endParaRPr>
          </a:p>
        </p:txBody>
      </p:sp>
      <p:sp>
        <p:nvSpPr>
          <p:cNvPr id="181" name="正方形/長方形 180"/>
          <p:cNvSpPr/>
          <p:nvPr/>
        </p:nvSpPr>
        <p:spPr>
          <a:xfrm>
            <a:off x="1763688" y="836712"/>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00" dirty="0" smtClean="0"/>
              <a:t>Queue Watcher</a:t>
            </a:r>
          </a:p>
          <a:p>
            <a:pPr algn="ctr"/>
            <a:r>
              <a:rPr kumimoji="1" lang="en-US" altLang="ja-JP" sz="1000" dirty="0" smtClean="0"/>
              <a:t>(daemon mode)</a:t>
            </a:r>
            <a:endParaRPr kumimoji="1" lang="ja-JP" altLang="en-US" sz="1000" dirty="0" smtClean="0"/>
          </a:p>
        </p:txBody>
      </p:sp>
      <p:sp>
        <p:nvSpPr>
          <p:cNvPr id="182" name="正方形/長方形 181"/>
          <p:cNvSpPr/>
          <p:nvPr/>
        </p:nvSpPr>
        <p:spPr>
          <a:xfrm>
            <a:off x="1763688" y="476672"/>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00" dirty="0" smtClean="0"/>
              <a:t>Job Loader</a:t>
            </a:r>
          </a:p>
          <a:p>
            <a:pPr algn="ctr"/>
            <a:r>
              <a:rPr kumimoji="1" lang="en-US" altLang="ja-JP" sz="1000" dirty="0" smtClean="0"/>
              <a:t>(batch mode)</a:t>
            </a:r>
            <a:endParaRPr kumimoji="1" lang="ja-JP" altLang="en-US" sz="1000" dirty="0" smtClean="0"/>
          </a:p>
        </p:txBody>
      </p:sp>
      <p:sp>
        <p:nvSpPr>
          <p:cNvPr id="183" name="正方形/長方形 182"/>
          <p:cNvSpPr/>
          <p:nvPr/>
        </p:nvSpPr>
        <p:spPr>
          <a:xfrm>
            <a:off x="1763688" y="116632"/>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00" dirty="0" smtClean="0"/>
              <a:t>Job Generator</a:t>
            </a:r>
          </a:p>
          <a:p>
            <a:pPr algn="ctr"/>
            <a:r>
              <a:rPr kumimoji="1" lang="en-US" altLang="ja-JP" sz="1000" dirty="0" smtClean="0"/>
              <a:t>(command mode)</a:t>
            </a:r>
            <a:endParaRPr kumimoji="1" lang="ja-JP" altLang="en-US" sz="1000" dirty="0" smtClean="0"/>
          </a:p>
        </p:txBody>
      </p:sp>
      <p:cxnSp>
        <p:nvCxnSpPr>
          <p:cNvPr id="185" name="直線コネクタ 184"/>
          <p:cNvCxnSpPr>
            <a:endCxn id="181" idx="1"/>
          </p:cNvCxnSpPr>
          <p:nvPr/>
        </p:nvCxnSpPr>
        <p:spPr>
          <a:xfrm flipV="1">
            <a:off x="1403648" y="980728"/>
            <a:ext cx="36004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86" name="正方形/長方形 185"/>
          <p:cNvSpPr/>
          <p:nvPr/>
        </p:nvSpPr>
        <p:spPr>
          <a:xfrm>
            <a:off x="5940152" y="908720"/>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00" dirty="0" smtClean="0"/>
              <a:t>Queue Watcher</a:t>
            </a:r>
          </a:p>
          <a:p>
            <a:pPr algn="ctr"/>
            <a:r>
              <a:rPr kumimoji="1" lang="en-US" altLang="ja-JP" sz="1000" dirty="0" smtClean="0"/>
              <a:t>(daemon mode)</a:t>
            </a:r>
            <a:endParaRPr kumimoji="1" lang="ja-JP" altLang="en-US" sz="1000" dirty="0" smtClean="0"/>
          </a:p>
        </p:txBody>
      </p:sp>
      <p:sp>
        <p:nvSpPr>
          <p:cNvPr id="187" name="正方形/長方形 186"/>
          <p:cNvSpPr/>
          <p:nvPr/>
        </p:nvSpPr>
        <p:spPr>
          <a:xfrm>
            <a:off x="5940152" y="332656"/>
            <a:ext cx="864096" cy="28803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000" dirty="0" smtClean="0"/>
              <a:t>Job Loader</a:t>
            </a:r>
          </a:p>
          <a:p>
            <a:pPr algn="ctr"/>
            <a:r>
              <a:rPr kumimoji="1" lang="en-US" altLang="ja-JP" sz="1000" dirty="0" smtClean="0"/>
              <a:t>(batch mode)</a:t>
            </a:r>
            <a:endParaRPr kumimoji="1" lang="ja-JP" altLang="en-US" sz="1000" dirty="0" smtClean="0"/>
          </a:p>
        </p:txBody>
      </p:sp>
      <p:cxnSp>
        <p:nvCxnSpPr>
          <p:cNvPr id="189" name="直線矢印コネクタ 188"/>
          <p:cNvCxnSpPr>
            <a:stCxn id="181" idx="3"/>
            <a:endCxn id="5" idx="0"/>
          </p:cNvCxnSpPr>
          <p:nvPr/>
        </p:nvCxnSpPr>
        <p:spPr>
          <a:xfrm flipV="1">
            <a:off x="2627784" y="764704"/>
            <a:ext cx="93610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a:stCxn id="182" idx="3"/>
            <a:endCxn id="5" idx="0"/>
          </p:cNvCxnSpPr>
          <p:nvPr/>
        </p:nvCxnSpPr>
        <p:spPr>
          <a:xfrm>
            <a:off x="2627784" y="620688"/>
            <a:ext cx="93610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3" name="直線矢印コネクタ 192"/>
          <p:cNvCxnSpPr>
            <a:stCxn id="183" idx="3"/>
            <a:endCxn id="5" idx="0"/>
          </p:cNvCxnSpPr>
          <p:nvPr/>
        </p:nvCxnSpPr>
        <p:spPr>
          <a:xfrm>
            <a:off x="2627784" y="260648"/>
            <a:ext cx="93610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a:stCxn id="187" idx="1"/>
            <a:endCxn id="6" idx="0"/>
          </p:cNvCxnSpPr>
          <p:nvPr/>
        </p:nvCxnSpPr>
        <p:spPr>
          <a:xfrm flipH="1">
            <a:off x="5292080" y="476672"/>
            <a:ext cx="64807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2" name="直線矢印コネクタ 201"/>
          <p:cNvCxnSpPr>
            <a:stCxn id="186" idx="1"/>
            <a:endCxn id="6" idx="0"/>
          </p:cNvCxnSpPr>
          <p:nvPr/>
        </p:nvCxnSpPr>
        <p:spPr>
          <a:xfrm flipH="1" flipV="1">
            <a:off x="5292080" y="764704"/>
            <a:ext cx="64807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 name="直線矢印コネクタ 203"/>
          <p:cNvCxnSpPr>
            <a:stCxn id="4" idx="2"/>
            <a:endCxn id="186" idx="3"/>
          </p:cNvCxnSpPr>
          <p:nvPr/>
        </p:nvCxnSpPr>
        <p:spPr>
          <a:xfrm flipH="1">
            <a:off x="6804248" y="1016732"/>
            <a:ext cx="360040"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9" name="テキスト ボックス 208"/>
          <p:cNvSpPr txBox="1"/>
          <p:nvPr/>
        </p:nvSpPr>
        <p:spPr>
          <a:xfrm>
            <a:off x="4211960" y="3573016"/>
            <a:ext cx="1008112" cy="246221"/>
          </a:xfrm>
          <a:prstGeom prst="rect">
            <a:avLst/>
          </a:prstGeom>
          <a:noFill/>
        </p:spPr>
        <p:txBody>
          <a:bodyPr wrap="square" rtlCol="0">
            <a:spAutoFit/>
          </a:bodyPr>
          <a:lstStyle/>
          <a:p>
            <a:r>
              <a:rPr kumimoji="1" lang="en-US" altLang="ja-JP" sz="1000" dirty="0" err="1" smtClean="0">
                <a:latin typeface="メイリオ" pitchFamily="50" charset="-128"/>
                <a:ea typeface="メイリオ" pitchFamily="50" charset="-128"/>
              </a:rPr>
              <a:t>WaitHandle</a:t>
            </a:r>
            <a:endParaRPr kumimoji="1" lang="ja-JP" altLang="en-US" sz="1000" dirty="0">
              <a:latin typeface="メイリオ" pitchFamily="50" charset="-128"/>
              <a:ea typeface="メイリオ"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p:cNvGraphicFramePr>
            <a:graphicFrameLocks noGrp="1"/>
          </p:cNvGraphicFramePr>
          <p:nvPr/>
        </p:nvGraphicFramePr>
        <p:xfrm>
          <a:off x="251518" y="159009"/>
          <a:ext cx="8640961" cy="6539992"/>
        </p:xfrm>
        <a:graphic>
          <a:graphicData uri="http://schemas.openxmlformats.org/drawingml/2006/table">
            <a:tbl>
              <a:tblPr/>
              <a:tblGrid>
                <a:gridCol w="711299"/>
                <a:gridCol w="711299"/>
                <a:gridCol w="711299"/>
                <a:gridCol w="711299"/>
                <a:gridCol w="1633353"/>
                <a:gridCol w="1040603"/>
                <a:gridCol w="1040603"/>
                <a:gridCol w="1040603"/>
                <a:gridCol w="1040603"/>
              </a:tblGrid>
              <a:tr h="357625">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Type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Default Value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Multiple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Eval command</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Eval batch</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Garnet batch</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Daemon</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-0 data</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String(I-V)</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Src0</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required</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-1 data</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String(I-V)</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Src1</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-2 data</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String(I-V)</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Src2</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-3 data</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String(I-V)</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Src3</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-4 data</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String(I-V)</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Src4</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-5 data</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String(I-V)</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Src5</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-6 data</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String(I-V)</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Src6</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-7 data</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String(I-V)</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Src7</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-8 data</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String(I-V)</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Src8</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-9 data</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String(I-V)</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Src9</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-a filename</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Yes</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Alias Dictionary</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-c</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Boolean</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ＭＳ Ｐゴシック"/>
                        </a:rPr>
                        <a:t>FALSE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output CSV file</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-d dirname</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Working directory</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-f</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Boolean</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ＭＳ Ｐゴシック"/>
                        </a:rPr>
                        <a:t>FALSE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output image file</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-g number</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Integer</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latin typeface="ＭＳ Ｐゴシック"/>
                        </a:rPr>
                        <a:t>0</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Initial generation</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-h</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Boolean</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ＭＳ Ｐゴシック"/>
                        </a:rPr>
                        <a:t>FALSE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Usage</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-t tree</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String</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Yes</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Tree</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required</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-v</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Boolean</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ＭＳ Ｐゴシック"/>
                        </a:rPr>
                        <a:t>FALSE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Verbose</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-x</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Boolean</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ＭＳ Ｐゴシック"/>
                        </a:rPr>
                        <a:t>FALSE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output HTML</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625">
                <a:tc>
                  <a:txBody>
                    <a:bodyPr/>
                    <a:lstStyle/>
                    <a:p>
                      <a:pPr algn="l" fontAlgn="ctr"/>
                      <a:r>
                        <a:rPr lang="en-US" sz="1100" b="0" i="0" u="none" strike="noStrike">
                          <a:solidFill>
                            <a:srgbClr val="000000"/>
                          </a:solidFill>
                          <a:latin typeface="ＭＳ Ｐゴシック"/>
                        </a:rPr>
                        <a:t>-D configfile</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Boolean</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ＭＳ Ｐゴシック"/>
                        </a:rPr>
                        <a:t>FALSE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Daemon mode</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required</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52">
                <a:tc>
                  <a:txBody>
                    <a:bodyPr/>
                    <a:lstStyle/>
                    <a:p>
                      <a:pPr algn="l" fontAlgn="ctr"/>
                      <a:r>
                        <a:rPr lang="en-US" sz="1100" b="0" i="0" u="none" strike="noStrike">
                          <a:solidFill>
                            <a:srgbClr val="000000"/>
                          </a:solidFill>
                          <a:latin typeface="ＭＳ Ｐゴシック"/>
                        </a:rPr>
                        <a:t>-E file/dir</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Boolean</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ＭＳ Ｐゴシック"/>
                        </a:rPr>
                        <a:t>FALSE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Eval batch mode</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required</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625">
                <a:tc>
                  <a:txBody>
                    <a:bodyPr/>
                    <a:lstStyle/>
                    <a:p>
                      <a:pPr algn="l" fontAlgn="ctr"/>
                      <a:r>
                        <a:rPr lang="en-US" sz="1100" b="0" i="0" u="none" strike="noStrike">
                          <a:solidFill>
                            <a:srgbClr val="000000"/>
                          </a:solidFill>
                          <a:latin typeface="ＭＳ Ｐゴシック"/>
                        </a:rPr>
                        <a:t>-G file/dir</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Boolean</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ＭＳ Ｐゴシック"/>
                        </a:rPr>
                        <a:t>FALSE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Garnet batch mode (Project Name)</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required</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625">
                <a:tc>
                  <a:txBody>
                    <a:bodyPr/>
                    <a:lstStyle/>
                    <a:p>
                      <a:pPr algn="l" fontAlgn="ctr"/>
                      <a:r>
                        <a:rPr lang="en-US" sz="1100" b="0" i="0" u="none" strike="noStrike">
                          <a:solidFill>
                            <a:srgbClr val="000000"/>
                          </a:solidFill>
                          <a:latin typeface="ＭＳ Ｐゴシック"/>
                        </a:rPr>
                        <a:t>-H height</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Integer</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height of Src1</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height</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625">
                <a:tc>
                  <a:txBody>
                    <a:bodyPr/>
                    <a:lstStyle/>
                    <a:p>
                      <a:pPr algn="l" fontAlgn="ctr"/>
                      <a:r>
                        <a:rPr lang="en-US" sz="1100" b="0" i="0" u="none" strike="noStrike">
                          <a:solidFill>
                            <a:srgbClr val="000000"/>
                          </a:solidFill>
                          <a:latin typeface="ＭＳ Ｐゴシック"/>
                        </a:rPr>
                        <a:t>-W width</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Integer</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width of Src0</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Last only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width</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optional</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6827">
                <a:tc>
                  <a:txBody>
                    <a:bodyPr/>
                    <a:lstStyle/>
                    <a:p>
                      <a:pPr algn="l" fontAlgn="ctr"/>
                      <a:r>
                        <a:rPr lang="ja-JP" altLang="en-US" sz="1100" b="0" i="0" u="none" strike="noStrike">
                          <a:solidFill>
                            <a:srgbClr val="000000"/>
                          </a:solidFill>
                          <a:latin typeface="ＭＳ Ｐゴシック"/>
                        </a:rPr>
                        <a:t>　</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9879" marR="9879" marT="98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it-IT" sz="1100" b="0" i="0" u="none" strike="noStrike">
                          <a:solidFill>
                            <a:srgbClr val="000000"/>
                          </a:solidFill>
                          <a:latin typeface="ＭＳ Ｐゴシック"/>
                        </a:rPr>
                        <a:t>Note: -E file --&gt; specified data mode</a:t>
                      </a:r>
                      <a:br>
                        <a:rPr lang="it-IT" sz="1100" b="0" i="0" u="none" strike="noStrike">
                          <a:solidFill>
                            <a:srgbClr val="000000"/>
                          </a:solidFill>
                          <a:latin typeface="ＭＳ Ｐゴシック"/>
                        </a:rPr>
                      </a:br>
                      <a:r>
                        <a:rPr lang="it-IT" sz="1100" b="0" i="0" u="none" strike="noStrike">
                          <a:solidFill>
                            <a:srgbClr val="000000"/>
                          </a:solidFill>
                          <a:latin typeface="ＭＳ Ｐゴシック"/>
                        </a:rPr>
                        <a:t>-E dir --&gt; Garnet data mode</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ＭＳ Ｐゴシック"/>
                        </a:rPr>
                        <a:t>Note:</a:t>
                      </a:r>
                      <a:br>
                        <a:rPr lang="en-US" sz="1100" b="0" i="0" u="none" strike="noStrike">
                          <a:solidFill>
                            <a:srgbClr val="000000"/>
                          </a:solidFill>
                          <a:latin typeface="ＭＳ Ｐゴシック"/>
                        </a:rPr>
                      </a:br>
                      <a:r>
                        <a:rPr lang="en-US" sz="1100" b="0" i="0" u="none" strike="noStrike">
                          <a:solidFill>
                            <a:srgbClr val="000000"/>
                          </a:solidFill>
                          <a:latin typeface="ＭＳ Ｐゴシック"/>
                        </a:rPr>
                        <a:t>-G file -&gt; new task</a:t>
                      </a:r>
                      <a:br>
                        <a:rPr lang="en-US" sz="1100" b="0" i="0" u="none" strike="noStrike">
                          <a:solidFill>
                            <a:srgbClr val="000000"/>
                          </a:solidFill>
                          <a:latin typeface="ＭＳ Ｐゴシック"/>
                        </a:rPr>
                      </a:br>
                      <a:r>
                        <a:rPr lang="en-US" sz="1100" b="0" i="0" u="none" strike="noStrike">
                          <a:solidFill>
                            <a:srgbClr val="000000"/>
                          </a:solidFill>
                          <a:latin typeface="ＭＳ Ｐゴシック"/>
                        </a:rPr>
                        <a:t>-G dir -&gt; recovery</a:t>
                      </a:r>
                    </a:p>
                  </a:txBody>
                  <a:tcPr marL="9879" marR="9879" marT="9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latin typeface="ＭＳ Ｐゴシック"/>
                        </a:rPr>
                        <a:t>　</a:t>
                      </a:r>
                    </a:p>
                  </a:txBody>
                  <a:tcPr marL="9879" marR="9879" marT="98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normAutofit/>
          </a:bodyPr>
          <a:lstStyle/>
          <a:p>
            <a:r>
              <a:rPr kumimoji="1" lang="en-US" altLang="ja-JP" dirty="0" smtClean="0"/>
              <a:t>-G &lt;Project&gt;</a:t>
            </a:r>
          </a:p>
          <a:p>
            <a:r>
              <a:rPr lang="en-US" altLang="ja-JP" dirty="0" smtClean="0"/>
              <a:t>-G &lt;Project&gt;.</a:t>
            </a:r>
            <a:r>
              <a:rPr lang="en-US" altLang="ja-JP" dirty="0" err="1" smtClean="0"/>
              <a:t>garnet_conf.txt</a:t>
            </a:r>
            <a:endParaRPr lang="en-US" altLang="ja-JP" dirty="0" smtClean="0"/>
          </a:p>
          <a:p>
            <a:pPr lvl="1"/>
            <a:r>
              <a:rPr lang="en-US" altLang="ja-JP" dirty="0" smtClean="0"/>
              <a:t>&lt;Project&gt;</a:t>
            </a:r>
            <a:r>
              <a:rPr lang="ja-JP" altLang="en-US" dirty="0" smtClean="0"/>
              <a:t>というディレクトリがあればそのジョブを再開</a:t>
            </a:r>
            <a:r>
              <a:rPr lang="en-US" altLang="ja-JP" dirty="0" smtClean="0"/>
              <a:t>. </a:t>
            </a:r>
            <a:r>
              <a:rPr lang="ja-JP" altLang="en-US" dirty="0" smtClean="0"/>
              <a:t>プロジェクト名は</a:t>
            </a:r>
            <a:r>
              <a:rPr lang="en-US" altLang="ja-JP" dirty="0" smtClean="0"/>
              <a:t>&lt;Project&gt;</a:t>
            </a:r>
          </a:p>
          <a:p>
            <a:pPr lvl="1"/>
            <a:r>
              <a:rPr lang="en-US" altLang="ja-JP" dirty="0" smtClean="0"/>
              <a:t>&lt;Project&gt;</a:t>
            </a:r>
            <a:r>
              <a:rPr lang="ja-JP" altLang="en-US" dirty="0" smtClean="0"/>
              <a:t>というディレクトリがなければ、</a:t>
            </a:r>
            <a:r>
              <a:rPr lang="en-US" altLang="ja-JP" dirty="0" smtClean="0"/>
              <a:t>&lt;Project&gt;.</a:t>
            </a:r>
            <a:r>
              <a:rPr lang="en-US" altLang="ja-JP" dirty="0" err="1" smtClean="0"/>
              <a:t>garnet_conf.txt</a:t>
            </a:r>
            <a:r>
              <a:rPr lang="ja-JP" altLang="en-US" dirty="0" smtClean="0"/>
              <a:t>というファイルを読み込んで開始</a:t>
            </a:r>
            <a:r>
              <a:rPr lang="en-US" altLang="ja-JP" dirty="0" smtClean="0"/>
              <a:t>. </a:t>
            </a:r>
            <a:r>
              <a:rPr lang="ja-JP" altLang="en-US" dirty="0" smtClean="0"/>
              <a:t>プロジェクト名は</a:t>
            </a:r>
            <a:r>
              <a:rPr lang="en-US" altLang="ja-JP" dirty="0" smtClean="0"/>
              <a:t>&lt;Project&gt;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Architecture Overview</a:t>
            </a:r>
            <a:endParaRPr kumimoji="1" lang="ja-JP" altLang="en-US" dirty="0"/>
          </a:p>
        </p:txBody>
      </p:sp>
      <p:sp>
        <p:nvSpPr>
          <p:cNvPr id="5" name="正方形/長方形 4"/>
          <p:cNvSpPr/>
          <p:nvPr/>
        </p:nvSpPr>
        <p:spPr>
          <a:xfrm>
            <a:off x="1043608" y="2708920"/>
            <a:ext cx="3312368" cy="79208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err="1" smtClean="0"/>
              <a:t>TreeSerializerEngine</a:t>
            </a:r>
            <a:endParaRPr kumimoji="1" lang="ja-JP" altLang="en-US" dirty="0"/>
          </a:p>
        </p:txBody>
      </p:sp>
      <p:sp>
        <p:nvSpPr>
          <p:cNvPr id="6" name="正方形/長方形 5"/>
          <p:cNvSpPr/>
          <p:nvPr/>
        </p:nvSpPr>
        <p:spPr>
          <a:xfrm>
            <a:off x="1043608" y="3573016"/>
            <a:ext cx="3312368" cy="79208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err="1" smtClean="0"/>
              <a:t>PicturePerfectEngine</a:t>
            </a:r>
            <a:endParaRPr kumimoji="1" lang="ja-JP" altLang="en-US" dirty="0" smtClean="0"/>
          </a:p>
        </p:txBody>
      </p:sp>
      <p:sp>
        <p:nvSpPr>
          <p:cNvPr id="7" name="正方形/長方形 6"/>
          <p:cNvSpPr/>
          <p:nvPr/>
        </p:nvSpPr>
        <p:spPr>
          <a:xfrm>
            <a:off x="1043608" y="1844824"/>
            <a:ext cx="3312368" cy="792088"/>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Garnet</a:t>
            </a:r>
            <a:endParaRPr kumimoji="1" lang="ja-JP" altLang="en-US" dirty="0"/>
          </a:p>
        </p:txBody>
      </p:sp>
      <p:sp>
        <p:nvSpPr>
          <p:cNvPr id="8" name="正方形/長方形 7"/>
          <p:cNvSpPr/>
          <p:nvPr/>
        </p:nvSpPr>
        <p:spPr>
          <a:xfrm>
            <a:off x="1043608" y="4437112"/>
            <a:ext cx="1584176" cy="792088"/>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err="1" smtClean="0"/>
              <a:t>OpenCV</a:t>
            </a:r>
            <a:endParaRPr kumimoji="1" lang="ja-JP" altLang="en-US" dirty="0" smtClean="0"/>
          </a:p>
        </p:txBody>
      </p:sp>
      <p:sp>
        <p:nvSpPr>
          <p:cNvPr id="9" name="正方形/長方形 8"/>
          <p:cNvSpPr/>
          <p:nvPr/>
        </p:nvSpPr>
        <p:spPr>
          <a:xfrm>
            <a:off x="2771800" y="4437112"/>
            <a:ext cx="1584176" cy="792088"/>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err="1" smtClean="0"/>
              <a:t>Xipper</a:t>
            </a:r>
            <a:endParaRPr kumimoji="1" lang="ja-JP" altLang="en-US" dirty="0" smtClean="0"/>
          </a:p>
        </p:txBody>
      </p:sp>
      <p:sp>
        <p:nvSpPr>
          <p:cNvPr id="10" name="テキスト ボックス 9"/>
          <p:cNvSpPr txBox="1"/>
          <p:nvPr/>
        </p:nvSpPr>
        <p:spPr>
          <a:xfrm>
            <a:off x="4716016" y="1844824"/>
            <a:ext cx="1261884" cy="523220"/>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GP</a:t>
            </a:r>
            <a:r>
              <a:rPr kumimoji="1" lang="ja-JP" altLang="en-US" sz="1400" dirty="0" smtClean="0">
                <a:latin typeface="メイリオ" pitchFamily="50" charset="-128"/>
                <a:ea typeface="メイリオ" pitchFamily="50" charset="-128"/>
              </a:rPr>
              <a:t>をやる</a:t>
            </a:r>
            <a:endParaRPr kumimoji="1"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ツリーを作る</a:t>
            </a:r>
            <a:endParaRPr lang="en-US" altLang="ja-JP" sz="1400" dirty="0" smtClean="0">
              <a:latin typeface="メイリオ" pitchFamily="50" charset="-128"/>
              <a:ea typeface="メイリオ" pitchFamily="50" charset="-128"/>
            </a:endParaRPr>
          </a:p>
        </p:txBody>
      </p:sp>
      <p:sp>
        <p:nvSpPr>
          <p:cNvPr id="11" name="テキスト ボックス 10"/>
          <p:cNvSpPr txBox="1"/>
          <p:nvPr/>
        </p:nvSpPr>
        <p:spPr>
          <a:xfrm>
            <a:off x="4716017" y="2708920"/>
            <a:ext cx="3096344" cy="738664"/>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rPr>
              <a:t>ツリーを</a:t>
            </a:r>
            <a:r>
              <a:rPr lang="en-US" altLang="ja-JP" sz="1400" dirty="0" smtClean="0">
                <a:latin typeface="メイリオ" pitchFamily="50" charset="-128"/>
                <a:ea typeface="メイリオ" pitchFamily="50" charset="-128"/>
              </a:rPr>
              <a:t>PPE</a:t>
            </a:r>
            <a:r>
              <a:rPr lang="ja-JP" altLang="en-US" sz="1400" dirty="0" smtClean="0">
                <a:latin typeface="メイリオ" pitchFamily="50" charset="-128"/>
                <a:ea typeface="メイリオ" pitchFamily="50" charset="-128"/>
              </a:rPr>
              <a:t>スクリプトに変換する</a:t>
            </a:r>
            <a:endParaRPr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キャッシュの解決（ツリー内、世代内、世代間）</a:t>
            </a:r>
            <a:endParaRPr lang="en-US" altLang="ja-JP" sz="1400" dirty="0" smtClean="0">
              <a:latin typeface="メイリオ" pitchFamily="50" charset="-128"/>
              <a:ea typeface="メイリオ" pitchFamily="50" charset="-128"/>
            </a:endParaRPr>
          </a:p>
        </p:txBody>
      </p:sp>
      <p:sp>
        <p:nvSpPr>
          <p:cNvPr id="12" name="テキスト ボックス 11"/>
          <p:cNvSpPr txBox="1"/>
          <p:nvPr/>
        </p:nvSpPr>
        <p:spPr>
          <a:xfrm>
            <a:off x="4716016" y="3573016"/>
            <a:ext cx="3592458" cy="523220"/>
          </a:xfrm>
          <a:prstGeom prst="rect">
            <a:avLst/>
          </a:prstGeom>
          <a:noFill/>
        </p:spPr>
        <p:txBody>
          <a:bodyPr wrap="none" rtlCol="0">
            <a:spAutoFit/>
          </a:bodyPr>
          <a:lstStyle/>
          <a:p>
            <a:r>
              <a:rPr lang="en-US" altLang="ja-JP" sz="1400" dirty="0" smtClean="0">
                <a:latin typeface="メイリオ" pitchFamily="50" charset="-128"/>
                <a:ea typeface="メイリオ" pitchFamily="50" charset="-128"/>
              </a:rPr>
              <a:t>PPE</a:t>
            </a:r>
            <a:r>
              <a:rPr lang="ja-JP" altLang="en-US" sz="1400" dirty="0" smtClean="0">
                <a:latin typeface="メイリオ" pitchFamily="50" charset="-128"/>
                <a:ea typeface="メイリオ" pitchFamily="50" charset="-128"/>
              </a:rPr>
              <a:t>スクリプトに従って画像処理実行</a:t>
            </a:r>
            <a:endParaRPr lang="en-US" altLang="ja-JP" sz="1400" dirty="0" smtClean="0">
              <a:latin typeface="メイリオ" pitchFamily="50" charset="-128"/>
              <a:ea typeface="メイリオ" pitchFamily="50" charset="-128"/>
            </a:endParaRPr>
          </a:p>
          <a:p>
            <a:r>
              <a:rPr lang="ja-JP" altLang="en-US" sz="1400" dirty="0" smtClean="0">
                <a:latin typeface="メイリオ" pitchFamily="50" charset="-128"/>
                <a:ea typeface="メイリオ" pitchFamily="50" charset="-128"/>
              </a:rPr>
              <a:t>結果は</a:t>
            </a:r>
            <a:r>
              <a:rPr lang="en-US" altLang="ja-JP" sz="1400" dirty="0" smtClean="0">
                <a:latin typeface="メイリオ" pitchFamily="50" charset="-128"/>
                <a:ea typeface="メイリオ" pitchFamily="50" charset="-128"/>
              </a:rPr>
              <a:t>Result</a:t>
            </a:r>
            <a:r>
              <a:rPr lang="ja-JP" altLang="en-US" sz="1400" dirty="0" smtClean="0">
                <a:latin typeface="メイリオ" pitchFamily="50" charset="-128"/>
                <a:ea typeface="メイリオ" pitchFamily="50" charset="-128"/>
              </a:rPr>
              <a:t>という名前のパケットに記録</a:t>
            </a:r>
            <a:endParaRPr lang="en-US" altLang="ja-JP" sz="1400" dirty="0" smtClean="0">
              <a:latin typeface="メイリオ" pitchFamily="50" charset="-128"/>
              <a:ea typeface="メイリオ" pitchFamily="50" charset="-128"/>
            </a:endParaRPr>
          </a:p>
        </p:txBody>
      </p:sp>
      <p:sp>
        <p:nvSpPr>
          <p:cNvPr id="13" name="正方形/長方形 12"/>
          <p:cNvSpPr/>
          <p:nvPr/>
        </p:nvSpPr>
        <p:spPr>
          <a:xfrm>
            <a:off x="1043608" y="6381328"/>
            <a:ext cx="1008112" cy="288032"/>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4" name="正方形/長方形 13"/>
          <p:cNvSpPr/>
          <p:nvPr/>
        </p:nvSpPr>
        <p:spPr>
          <a:xfrm>
            <a:off x="1043608" y="6021288"/>
            <a:ext cx="1008112" cy="28803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a:p>
        </p:txBody>
      </p:sp>
      <p:sp>
        <p:nvSpPr>
          <p:cNvPr id="16" name="正方形/長方形 15"/>
          <p:cNvSpPr/>
          <p:nvPr/>
        </p:nvSpPr>
        <p:spPr>
          <a:xfrm>
            <a:off x="2051720" y="6021288"/>
            <a:ext cx="1417247" cy="307777"/>
          </a:xfrm>
          <a:prstGeom prst="rect">
            <a:avLst/>
          </a:prstGeom>
        </p:spPr>
        <p:txBody>
          <a:bodyPr wrap="none">
            <a:spAutoFit/>
          </a:bodyPr>
          <a:lstStyle/>
          <a:p>
            <a:r>
              <a:rPr lang="en-US" altLang="ja-JP" sz="1400" dirty="0" smtClean="0">
                <a:solidFill>
                  <a:prstClr val="black"/>
                </a:solidFill>
              </a:rPr>
              <a:t>Original Program</a:t>
            </a:r>
            <a:endParaRPr lang="ja-JP" altLang="en-US" dirty="0"/>
          </a:p>
        </p:txBody>
      </p:sp>
      <p:sp>
        <p:nvSpPr>
          <p:cNvPr id="17" name="正方形/長方形 16"/>
          <p:cNvSpPr/>
          <p:nvPr/>
        </p:nvSpPr>
        <p:spPr>
          <a:xfrm>
            <a:off x="2051720" y="6381328"/>
            <a:ext cx="1328249" cy="307777"/>
          </a:xfrm>
          <a:prstGeom prst="rect">
            <a:avLst/>
          </a:prstGeom>
        </p:spPr>
        <p:txBody>
          <a:bodyPr wrap="none">
            <a:spAutoFit/>
          </a:bodyPr>
          <a:lstStyle/>
          <a:p>
            <a:r>
              <a:rPr lang="en-US" altLang="ja-JP" sz="1400" dirty="0" smtClean="0">
                <a:solidFill>
                  <a:prstClr val="black"/>
                </a:solidFill>
              </a:rPr>
              <a:t>External Library</a:t>
            </a:r>
            <a:endParaRPr lang="ja-JP"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normAutofit/>
          </a:bodyPr>
          <a:lstStyle/>
          <a:p>
            <a:r>
              <a:rPr kumimoji="1" lang="ja-JP" altLang="en-US" dirty="0" smtClean="0"/>
              <a:t>キャッシュ</a:t>
            </a:r>
            <a:r>
              <a:rPr lang="ja-JP" altLang="en-US" dirty="0" smtClean="0"/>
              <a:t>による高速化</a:t>
            </a:r>
            <a:endParaRPr kumimoji="1" lang="ja-JP" altLang="en-US" dirty="0"/>
          </a:p>
        </p:txBody>
      </p:sp>
      <p:sp>
        <p:nvSpPr>
          <p:cNvPr id="11" name="コンテンツ プレースホルダ 10"/>
          <p:cNvSpPr>
            <a:spLocks noGrp="1"/>
          </p:cNvSpPr>
          <p:nvPr>
            <p:ph idx="1"/>
          </p:nvPr>
        </p:nvSpPr>
        <p:spPr/>
        <p:txBody>
          <a:bodyPr>
            <a:normAutofit fontScale="47500" lnSpcReduction="20000"/>
          </a:bodyPr>
          <a:lstStyle/>
          <a:p>
            <a:pPr marL="182563" indent="-182563"/>
            <a:r>
              <a:rPr lang="ja-JP" altLang="en-US" dirty="0" smtClean="0">
                <a:latin typeface="メイリオ" pitchFamily="50" charset="-128"/>
                <a:ea typeface="メイリオ" pitchFamily="50" charset="-128"/>
              </a:rPr>
              <a:t>リーフ再利用</a:t>
            </a:r>
            <a:endParaRPr lang="en-US" altLang="ja-JP" dirty="0" smtClean="0">
              <a:latin typeface="メイリオ" pitchFamily="50" charset="-128"/>
              <a:ea typeface="メイリオ" pitchFamily="50" charset="-128"/>
            </a:endParaRPr>
          </a:p>
          <a:p>
            <a:pPr marL="582613" lvl="1" indent="-182563"/>
            <a:r>
              <a:rPr lang="ja-JP" altLang="en-US" dirty="0" smtClean="0">
                <a:latin typeface="メイリオ" pitchFamily="50" charset="-128"/>
                <a:ea typeface="メイリオ" pitchFamily="50" charset="-128"/>
              </a:rPr>
              <a:t>リーフは何度も使い回されるので再利用する</a:t>
            </a:r>
            <a:endParaRPr lang="en-US" altLang="ja-JP" dirty="0" smtClean="0">
              <a:latin typeface="メイリオ" pitchFamily="50" charset="-128"/>
              <a:ea typeface="メイリオ" pitchFamily="50" charset="-128"/>
            </a:endParaRPr>
          </a:p>
          <a:p>
            <a:pPr marL="982663" lvl="2" indent="-182563"/>
            <a:r>
              <a:rPr lang="ja-JP" altLang="en-US" dirty="0" smtClean="0">
                <a:latin typeface="メイリオ" pitchFamily="50" charset="-128"/>
                <a:ea typeface="メイリオ" pitchFamily="50" charset="-128"/>
              </a:rPr>
              <a:t>同じ教師セットについて、全世代で再利用したい</a:t>
            </a:r>
            <a:endParaRPr lang="en-US" altLang="ja-JP" dirty="0" smtClean="0">
              <a:latin typeface="メイリオ" pitchFamily="50" charset="-128"/>
              <a:ea typeface="メイリオ" pitchFamily="50" charset="-128"/>
            </a:endParaRPr>
          </a:p>
          <a:p>
            <a:pPr marL="982663" lvl="2" indent="-182563"/>
            <a:r>
              <a:rPr lang="ja-JP" altLang="en-US" dirty="0" smtClean="0">
                <a:latin typeface="メイリオ" pitchFamily="50" charset="-128"/>
                <a:ea typeface="メイリオ" pitchFamily="50" charset="-128"/>
              </a:rPr>
              <a:t>違う教師セット同士では、ツリーは同じだがリーフが違う点に注意が必要</a:t>
            </a:r>
            <a:endParaRPr lang="en-US" altLang="ja-JP" dirty="0" smtClean="0">
              <a:latin typeface="メイリオ" pitchFamily="50" charset="-128"/>
              <a:ea typeface="メイリオ" pitchFamily="50" charset="-128"/>
            </a:endParaRPr>
          </a:p>
          <a:p>
            <a:pPr marL="582613" lvl="1" indent="-182563"/>
            <a:r>
              <a:rPr lang="en-US" altLang="ja-JP" dirty="0" smtClean="0">
                <a:latin typeface="メイリオ" pitchFamily="50" charset="-128"/>
                <a:ea typeface="メイリオ" pitchFamily="50" charset="-128"/>
              </a:rPr>
              <a:t>PPE</a:t>
            </a:r>
            <a:r>
              <a:rPr lang="ja-JP" altLang="en-US" dirty="0" smtClean="0">
                <a:latin typeface="メイリオ" pitchFamily="50" charset="-128"/>
                <a:ea typeface="メイリオ" pitchFamily="50" charset="-128"/>
              </a:rPr>
              <a:t>のキャッシュ機能を利用して実現 </a:t>
            </a:r>
            <a:r>
              <a:rPr lang="en-US" altLang="ja-JP"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LeafCache</a:t>
            </a:r>
            <a:r>
              <a:rPr lang="en-US" altLang="ja-JP" dirty="0" smtClean="0">
                <a:latin typeface="メイリオ" pitchFamily="50" charset="-128"/>
                <a:ea typeface="メイリオ" pitchFamily="50" charset="-128"/>
              </a:rPr>
              <a:t>)</a:t>
            </a:r>
          </a:p>
          <a:p>
            <a:pPr marL="982663" lvl="2" indent="-182563"/>
            <a:r>
              <a:rPr lang="ja-JP" altLang="en-US" dirty="0" smtClean="0">
                <a:latin typeface="メイリオ" pitchFamily="50" charset="-128"/>
                <a:ea typeface="メイリオ" pitchFamily="50" charset="-128"/>
              </a:rPr>
              <a:t>キャッシュ制御は</a:t>
            </a:r>
            <a:r>
              <a:rPr lang="en-US" altLang="ja-JP" dirty="0" err="1" smtClean="0">
                <a:latin typeface="メイリオ" pitchFamily="50" charset="-128"/>
                <a:ea typeface="メイリオ" pitchFamily="50" charset="-128"/>
              </a:rPr>
              <a:t>TreeSerializer</a:t>
            </a:r>
            <a:r>
              <a:rPr lang="ja-JP" altLang="en-US" dirty="0" smtClean="0">
                <a:latin typeface="メイリオ" pitchFamily="50" charset="-128"/>
                <a:ea typeface="メイリオ" pitchFamily="50" charset="-128"/>
              </a:rPr>
              <a:t>が明示的に生成する</a:t>
            </a:r>
            <a:endParaRPr lang="en-US" altLang="ja-JP" dirty="0" smtClean="0">
              <a:latin typeface="メイリオ" pitchFamily="50" charset="-128"/>
              <a:ea typeface="メイリオ" pitchFamily="50" charset="-128"/>
            </a:endParaRPr>
          </a:p>
          <a:p>
            <a:pPr marL="182563" indent="-182563"/>
            <a:r>
              <a:rPr lang="ja-JP" altLang="en-US" dirty="0" smtClean="0">
                <a:latin typeface="メイリオ" pitchFamily="50" charset="-128"/>
                <a:ea typeface="メイリオ" pitchFamily="50" charset="-128"/>
              </a:rPr>
              <a:t>ツリー内再利用</a:t>
            </a:r>
            <a:endParaRPr lang="en-US" altLang="ja-JP" dirty="0" smtClean="0">
              <a:latin typeface="メイリオ" pitchFamily="50" charset="-128"/>
              <a:ea typeface="メイリオ" pitchFamily="50" charset="-128"/>
            </a:endParaRPr>
          </a:p>
          <a:p>
            <a:pPr marL="582613" lvl="1" indent="-182563"/>
            <a:r>
              <a:rPr lang="ja-JP" altLang="en-US" dirty="0" smtClean="0">
                <a:latin typeface="メイリオ" pitchFamily="50" charset="-128"/>
                <a:ea typeface="メイリオ" pitchFamily="50" charset="-128"/>
              </a:rPr>
              <a:t>ツリー内に存在する同じ部分木の処理を再利用する</a:t>
            </a:r>
            <a:endParaRPr lang="en-US" altLang="ja-JP" dirty="0" smtClean="0">
              <a:latin typeface="メイリオ" pitchFamily="50" charset="-128"/>
              <a:ea typeface="メイリオ" pitchFamily="50" charset="-128"/>
            </a:endParaRPr>
          </a:p>
          <a:p>
            <a:pPr marL="582613" lvl="1" indent="-182563"/>
            <a:r>
              <a:rPr lang="en-US" altLang="ja-JP" dirty="0" smtClean="0">
                <a:latin typeface="メイリオ" pitchFamily="50" charset="-128"/>
                <a:ea typeface="メイリオ" pitchFamily="50" charset="-128"/>
              </a:rPr>
              <a:t>PPE</a:t>
            </a:r>
            <a:r>
              <a:rPr lang="ja-JP" altLang="en-US" dirty="0" smtClean="0">
                <a:latin typeface="メイリオ" pitchFamily="50" charset="-128"/>
                <a:ea typeface="メイリオ" pitchFamily="50" charset="-128"/>
              </a:rPr>
              <a:t>でレジスタを使い回すことで実現 </a:t>
            </a:r>
            <a:r>
              <a:rPr lang="en-US" altLang="ja-JP"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SubtreeReduction</a:t>
            </a:r>
            <a:r>
              <a:rPr lang="en-US" altLang="ja-JP" dirty="0" smtClean="0">
                <a:latin typeface="メイリオ" pitchFamily="50" charset="-128"/>
                <a:ea typeface="メイリオ" pitchFamily="50" charset="-128"/>
              </a:rPr>
              <a:t>, </a:t>
            </a:r>
            <a:r>
              <a:rPr lang="en-US" altLang="ja-JP" dirty="0" err="1" smtClean="0">
                <a:latin typeface="メイリオ" pitchFamily="50" charset="-128"/>
                <a:ea typeface="メイリオ" pitchFamily="50" charset="-128"/>
              </a:rPr>
              <a:t>SubtreeReductionType</a:t>
            </a:r>
            <a:r>
              <a:rPr lang="en-US" altLang="ja-JP" dirty="0" smtClean="0">
                <a:latin typeface="メイリオ" pitchFamily="50" charset="-128"/>
                <a:ea typeface="メイリオ" pitchFamily="50" charset="-128"/>
              </a:rPr>
              <a:t>=Intra)</a:t>
            </a:r>
          </a:p>
          <a:p>
            <a:pPr marL="182563" indent="-182563"/>
            <a:r>
              <a:rPr lang="ja-JP" altLang="en-US" dirty="0" smtClean="0">
                <a:latin typeface="メイリオ" pitchFamily="50" charset="-128"/>
                <a:ea typeface="メイリオ" pitchFamily="50" charset="-128"/>
              </a:rPr>
              <a:t>世代内再利用</a:t>
            </a:r>
            <a:endParaRPr lang="en-US" altLang="ja-JP" dirty="0" smtClean="0">
              <a:latin typeface="メイリオ" pitchFamily="50" charset="-128"/>
              <a:ea typeface="メイリオ" pitchFamily="50" charset="-128"/>
            </a:endParaRPr>
          </a:p>
          <a:p>
            <a:pPr marL="582613" lvl="1" indent="-182563"/>
            <a:r>
              <a:rPr lang="ja-JP" altLang="en-US" dirty="0" smtClean="0">
                <a:latin typeface="メイリオ" pitchFamily="50" charset="-128"/>
                <a:ea typeface="メイリオ" pitchFamily="50" charset="-128"/>
              </a:rPr>
              <a:t>同一世代内の別のツリーに存在する同じ部分木の処理を再利用する</a:t>
            </a:r>
            <a:endParaRPr lang="en-US" altLang="ja-JP" dirty="0" smtClean="0">
              <a:latin typeface="メイリオ" pitchFamily="50" charset="-128"/>
              <a:ea typeface="メイリオ" pitchFamily="50" charset="-128"/>
            </a:endParaRPr>
          </a:p>
          <a:p>
            <a:pPr marL="582613" lvl="1" indent="-182563"/>
            <a:r>
              <a:rPr lang="en-US" altLang="ja-JP" dirty="0" smtClean="0">
                <a:latin typeface="メイリオ" pitchFamily="50" charset="-128"/>
                <a:ea typeface="メイリオ" pitchFamily="50" charset="-128"/>
              </a:rPr>
              <a:t>PPE</a:t>
            </a:r>
            <a:r>
              <a:rPr lang="ja-JP" altLang="en-US" dirty="0" smtClean="0">
                <a:latin typeface="メイリオ" pitchFamily="50" charset="-128"/>
                <a:ea typeface="メイリオ" pitchFamily="50" charset="-128"/>
              </a:rPr>
              <a:t>でレジスタを使い回すことで実現 </a:t>
            </a:r>
            <a:r>
              <a:rPr lang="en-US" altLang="ja-JP"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SubtreeReduction</a:t>
            </a:r>
            <a:r>
              <a:rPr lang="en-US" altLang="ja-JP" dirty="0" smtClean="0">
                <a:latin typeface="メイリオ" pitchFamily="50" charset="-128"/>
                <a:ea typeface="メイリオ" pitchFamily="50" charset="-128"/>
              </a:rPr>
              <a:t>, </a:t>
            </a:r>
            <a:r>
              <a:rPr lang="en-US" altLang="ja-JP" dirty="0" err="1" smtClean="0">
                <a:latin typeface="メイリオ" pitchFamily="50" charset="-128"/>
                <a:ea typeface="メイリオ" pitchFamily="50" charset="-128"/>
              </a:rPr>
              <a:t>SubtreeReductionType</a:t>
            </a:r>
            <a:r>
              <a:rPr lang="en-US" altLang="ja-JP" dirty="0" smtClean="0">
                <a:latin typeface="メイリオ" pitchFamily="50" charset="-128"/>
                <a:ea typeface="メイリオ" pitchFamily="50" charset="-128"/>
              </a:rPr>
              <a:t>=Inter)</a:t>
            </a:r>
          </a:p>
          <a:p>
            <a:pPr marL="182563" indent="-182563"/>
            <a:r>
              <a:rPr lang="ja-JP" altLang="en-US" dirty="0" smtClean="0">
                <a:latin typeface="メイリオ" pitchFamily="50" charset="-128"/>
                <a:ea typeface="メイリオ" pitchFamily="50" charset="-128"/>
              </a:rPr>
              <a:t>世代間再利用</a:t>
            </a:r>
            <a:endParaRPr lang="en-US" altLang="ja-JP" dirty="0" smtClean="0">
              <a:latin typeface="メイリオ" pitchFamily="50" charset="-128"/>
              <a:ea typeface="メイリオ" pitchFamily="50" charset="-128"/>
            </a:endParaRPr>
          </a:p>
          <a:p>
            <a:pPr marL="582613" lvl="1" indent="-182563"/>
            <a:r>
              <a:rPr lang="ja-JP" altLang="en-US" dirty="0" smtClean="0">
                <a:latin typeface="メイリオ" pitchFamily="50" charset="-128"/>
                <a:ea typeface="メイリオ" pitchFamily="50" charset="-128"/>
              </a:rPr>
              <a:t>過去の世代の計算結果を再利用する</a:t>
            </a:r>
            <a:endParaRPr lang="en-US" altLang="ja-JP" dirty="0" smtClean="0">
              <a:latin typeface="メイリオ" pitchFamily="50" charset="-128"/>
              <a:ea typeface="メイリオ" pitchFamily="50" charset="-128"/>
            </a:endParaRPr>
          </a:p>
          <a:p>
            <a:pPr marL="582613" lvl="1" indent="-182563"/>
            <a:r>
              <a:rPr lang="ja-JP" altLang="en-US" dirty="0" smtClean="0">
                <a:latin typeface="メイリオ" pitchFamily="50" charset="-128"/>
                <a:ea typeface="メイリオ" pitchFamily="50" charset="-128"/>
              </a:rPr>
              <a:t>仕組みはリーフ再利用と同じ</a:t>
            </a:r>
            <a:r>
              <a:rPr lang="en-US" altLang="ja-JP"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SubtreeCache</a:t>
            </a:r>
            <a:r>
              <a:rPr lang="en-US" altLang="ja-JP" dirty="0" smtClean="0">
                <a:latin typeface="メイリオ" pitchFamily="50" charset="-128"/>
                <a:ea typeface="メイリオ" pitchFamily="50" charset="-128"/>
              </a:rPr>
              <a:t>)</a:t>
            </a:r>
          </a:p>
          <a:p>
            <a:pPr marL="582613" lvl="1" indent="-182563"/>
            <a:r>
              <a:rPr lang="ja-JP" altLang="en-US" dirty="0" smtClean="0"/>
              <a:t>過去</a:t>
            </a:r>
            <a:r>
              <a:rPr lang="en-US" altLang="ja-JP" dirty="0" smtClean="0"/>
              <a:t>N</a:t>
            </a:r>
            <a:r>
              <a:rPr lang="ja-JP" altLang="en-US" dirty="0" smtClean="0"/>
              <a:t>世代使われなかったキャッシュは消去する</a:t>
            </a:r>
            <a:r>
              <a:rPr lang="en-US" altLang="ja-JP" dirty="0" smtClean="0"/>
              <a:t>(LRU)</a:t>
            </a:r>
          </a:p>
          <a:p>
            <a:pPr marL="982663" lvl="2" indent="-182563"/>
            <a:r>
              <a:rPr lang="en-US" altLang="ja-JP" dirty="0" err="1" smtClean="0">
                <a:latin typeface="メイリオ" pitchFamily="50" charset="-128"/>
                <a:ea typeface="メイリオ" pitchFamily="50" charset="-128"/>
              </a:rPr>
              <a:t>SubtreeCacheLife</a:t>
            </a:r>
            <a:r>
              <a:rPr lang="en-US" altLang="ja-JP" dirty="0" smtClean="0">
                <a:latin typeface="メイリオ" pitchFamily="50" charset="-128"/>
                <a:ea typeface="メイリオ" pitchFamily="50" charset="-128"/>
              </a:rPr>
              <a:t> &gt; N</a:t>
            </a:r>
          </a:p>
          <a:p>
            <a:pPr marL="982663" lvl="2" indent="-182563"/>
            <a:r>
              <a:rPr lang="en-US" altLang="ja-JP" dirty="0" err="1" smtClean="0">
                <a:latin typeface="メイリオ" pitchFamily="50" charset="-128"/>
                <a:ea typeface="メイリオ" pitchFamily="50" charset="-128"/>
              </a:rPr>
              <a:t>SubtreeCacheDepth</a:t>
            </a:r>
            <a:r>
              <a:rPr lang="en-US" altLang="ja-JP" dirty="0" smtClean="0">
                <a:latin typeface="メイリオ" pitchFamily="50" charset="-128"/>
                <a:ea typeface="メイリオ" pitchFamily="50" charset="-128"/>
              </a:rPr>
              <a:t> &gt;= 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Garnet</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lang="en-US" altLang="ja-JP" dirty="0" smtClean="0"/>
              <a:t>GP</a:t>
            </a:r>
            <a:r>
              <a:rPr lang="ja-JP" altLang="en-US" dirty="0" smtClean="0"/>
              <a:t>による画像フィルタツリーの自動生成を行うプログラム</a:t>
            </a:r>
            <a:endParaRPr lang="en-US" altLang="ja-JP" dirty="0" smtClean="0"/>
          </a:p>
          <a:p>
            <a:r>
              <a:rPr lang="ja-JP" altLang="en-US" dirty="0" smtClean="0"/>
              <a:t>コマンドライン</a:t>
            </a:r>
            <a:endParaRPr lang="en-US" altLang="ja-JP" dirty="0" smtClean="0"/>
          </a:p>
          <a:p>
            <a:pPr lvl="1"/>
            <a:r>
              <a:rPr lang="en-US" altLang="ja-JP" dirty="0" smtClean="0"/>
              <a:t>Garnet &lt;</a:t>
            </a:r>
            <a:r>
              <a:rPr lang="en-US" altLang="ja-JP" dirty="0" err="1" smtClean="0"/>
              <a:t>ProjectName</a:t>
            </a:r>
            <a:r>
              <a:rPr lang="en-US" altLang="ja-JP" dirty="0" smtClean="0"/>
              <a:t>&gt; [-d </a:t>
            </a:r>
            <a:r>
              <a:rPr lang="en-US" altLang="ja-JP" dirty="0" err="1" smtClean="0"/>
              <a:t>WorkingDir</a:t>
            </a:r>
            <a:r>
              <a:rPr lang="en-US" altLang="ja-JP" dirty="0" smtClean="0"/>
              <a:t>] [-g </a:t>
            </a:r>
            <a:r>
              <a:rPr lang="en-US" altLang="ja-JP" dirty="0" err="1" smtClean="0"/>
              <a:t>PreviousGeneratoin</a:t>
            </a:r>
            <a:r>
              <a:rPr lang="en-US" altLang="ja-JP" dirty="0" smtClean="0"/>
              <a:t>]</a:t>
            </a:r>
          </a:p>
          <a:p>
            <a:r>
              <a:rPr lang="ja-JP" altLang="en-US" dirty="0" smtClean="0"/>
              <a:t>入力</a:t>
            </a:r>
            <a:endParaRPr lang="en-US" altLang="ja-JP" dirty="0" smtClean="0"/>
          </a:p>
          <a:p>
            <a:pPr lvl="1"/>
            <a:r>
              <a:rPr lang="ja-JP" altLang="en-US" dirty="0" smtClean="0"/>
              <a:t>プロジェクト名 （コマンドラインにて指定）</a:t>
            </a:r>
            <a:endParaRPr lang="en-US" altLang="ja-JP" dirty="0" smtClean="0"/>
          </a:p>
          <a:p>
            <a:pPr lvl="1"/>
            <a:r>
              <a:rPr lang="ja-JP" altLang="en-US" dirty="0" smtClean="0"/>
              <a:t>スクリプト： </a:t>
            </a:r>
            <a:r>
              <a:rPr lang="en-US" altLang="ja-JP" dirty="0" err="1" smtClean="0"/>
              <a:t>ProjectName.garnet</a:t>
            </a:r>
            <a:r>
              <a:rPr lang="ja-JP" altLang="en-US" dirty="0" smtClean="0"/>
              <a:t>を読み込む</a:t>
            </a:r>
            <a:endParaRPr lang="en-US" altLang="ja-JP" dirty="0" smtClean="0"/>
          </a:p>
          <a:p>
            <a:pPr lvl="1"/>
            <a:r>
              <a:rPr lang="ja-JP" altLang="en-US" dirty="0" smtClean="0"/>
              <a:t>トレーニングデータセット （スクリプトで指定）</a:t>
            </a:r>
            <a:endParaRPr lang="en-US" altLang="ja-JP" dirty="0" smtClean="0"/>
          </a:p>
          <a:p>
            <a:pPr lvl="1"/>
            <a:r>
              <a:rPr lang="ja-JP" altLang="en-US" dirty="0" smtClean="0"/>
              <a:t>前の世代データ</a:t>
            </a:r>
            <a:endParaRPr lang="en-US" altLang="ja-JP" dirty="0" smtClean="0"/>
          </a:p>
          <a:p>
            <a:r>
              <a:rPr lang="ja-JP" altLang="en-US" dirty="0" smtClean="0"/>
              <a:t>出力</a:t>
            </a:r>
            <a:endParaRPr lang="en-US" altLang="ja-JP" dirty="0" smtClean="0"/>
          </a:p>
          <a:p>
            <a:pPr lvl="1"/>
            <a:r>
              <a:rPr lang="ja-JP" altLang="en-US" dirty="0" smtClean="0"/>
              <a:t>世代データ （ツリー、評価値） </a:t>
            </a:r>
            <a:r>
              <a:rPr lang="en-US" altLang="ja-JP" dirty="0" smtClean="0"/>
              <a:t>× </a:t>
            </a:r>
            <a:r>
              <a:rPr lang="ja-JP" altLang="en-US" dirty="0" smtClean="0"/>
              <a:t>世代数</a:t>
            </a:r>
            <a:endParaRPr lang="en-US" altLang="ja-JP" dirty="0" smtClean="0"/>
          </a:p>
          <a:p>
            <a:pPr lvl="1"/>
            <a:r>
              <a:rPr lang="en-US" altLang="ja-JP" dirty="0" err="1" smtClean="0"/>
              <a:t>WorkingDir</a:t>
            </a:r>
            <a:r>
              <a:rPr lang="ja-JP" altLang="en-US" dirty="0" smtClean="0"/>
              <a:t>に出力 </a:t>
            </a:r>
            <a:r>
              <a:rPr lang="en-US" altLang="ja-JP" dirty="0" smtClean="0"/>
              <a:t>(</a:t>
            </a:r>
            <a:r>
              <a:rPr lang="ja-JP" altLang="en-US" dirty="0" smtClean="0"/>
              <a:t>未指定の場合は</a:t>
            </a:r>
            <a:r>
              <a:rPr lang="en-US" altLang="ja-JP" dirty="0" err="1" smtClean="0"/>
              <a:t>ProjectName</a:t>
            </a:r>
            <a:r>
              <a:rPr lang="ja-JP" altLang="en-US" dirty="0" smtClean="0"/>
              <a:t>と同じとみなす</a:t>
            </a:r>
            <a:r>
              <a:rPr lang="en-US" altLang="ja-JP"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755576" y="260648"/>
            <a:ext cx="3312368"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IVFilter</a:t>
            </a:r>
            <a:r>
              <a:rPr lang="en-US" altLang="ja-JP" sz="1400" dirty="0" smtClean="0"/>
              <a:t> Evaluator</a:t>
            </a:r>
            <a:endParaRPr kumimoji="1" lang="ja-JP" altLang="en-US" sz="1400" dirty="0"/>
          </a:p>
        </p:txBody>
      </p:sp>
      <p:sp>
        <p:nvSpPr>
          <p:cNvPr id="3" name="正方形/長方形 2"/>
          <p:cNvSpPr/>
          <p:nvPr/>
        </p:nvSpPr>
        <p:spPr>
          <a:xfrm>
            <a:off x="755576" y="2564904"/>
            <a:ext cx="1008112"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Filter</a:t>
            </a:r>
            <a:endParaRPr kumimoji="1" lang="ja-JP" altLang="en-US" sz="1400" dirty="0"/>
          </a:p>
        </p:txBody>
      </p:sp>
      <p:sp>
        <p:nvSpPr>
          <p:cNvPr id="4" name="正方形/長方形 3"/>
          <p:cNvSpPr/>
          <p:nvPr/>
        </p:nvSpPr>
        <p:spPr>
          <a:xfrm>
            <a:off x="755576" y="1772816"/>
            <a:ext cx="2376264"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Evaluator</a:t>
            </a:r>
            <a:endParaRPr kumimoji="1" lang="ja-JP" altLang="en-US" sz="1400" dirty="0"/>
          </a:p>
        </p:txBody>
      </p:sp>
      <p:sp>
        <p:nvSpPr>
          <p:cNvPr id="5" name="正方形/長方形 4"/>
          <p:cNvSpPr/>
          <p:nvPr/>
        </p:nvSpPr>
        <p:spPr>
          <a:xfrm>
            <a:off x="755576" y="980728"/>
            <a:ext cx="3312368"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Standardizer</a:t>
            </a:r>
            <a:endParaRPr kumimoji="1" lang="ja-JP" altLang="en-US" sz="1400" dirty="0"/>
          </a:p>
        </p:txBody>
      </p:sp>
      <p:sp>
        <p:nvSpPr>
          <p:cNvPr id="9" name="正方形/長方形 8"/>
          <p:cNvSpPr/>
          <p:nvPr/>
        </p:nvSpPr>
        <p:spPr>
          <a:xfrm>
            <a:off x="611560" y="5589240"/>
            <a:ext cx="1008112"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000" dirty="0" smtClean="0"/>
              <a:t>Chromosome</a:t>
            </a:r>
            <a:endParaRPr kumimoji="1" lang="ja-JP" altLang="en-US" sz="1000" dirty="0"/>
          </a:p>
        </p:txBody>
      </p:sp>
      <p:sp>
        <p:nvSpPr>
          <p:cNvPr id="10" name="正方形/長方形 9"/>
          <p:cNvSpPr/>
          <p:nvPr/>
        </p:nvSpPr>
        <p:spPr>
          <a:xfrm>
            <a:off x="611560" y="5877272"/>
            <a:ext cx="1008112"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000" dirty="0" smtClean="0"/>
              <a:t>Chromosome</a:t>
            </a:r>
            <a:endParaRPr kumimoji="1" lang="ja-JP" altLang="en-US" sz="1000" dirty="0"/>
          </a:p>
        </p:txBody>
      </p:sp>
      <p:sp>
        <p:nvSpPr>
          <p:cNvPr id="11" name="正方形/長方形 10"/>
          <p:cNvSpPr/>
          <p:nvPr/>
        </p:nvSpPr>
        <p:spPr>
          <a:xfrm>
            <a:off x="611560" y="6165304"/>
            <a:ext cx="1008112"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000" dirty="0" smtClean="0"/>
              <a:t>Chromosome</a:t>
            </a:r>
            <a:endParaRPr kumimoji="1" lang="ja-JP" altLang="en-US" sz="1000" dirty="0"/>
          </a:p>
        </p:txBody>
      </p:sp>
      <p:sp>
        <p:nvSpPr>
          <p:cNvPr id="12" name="正方形/長方形 11"/>
          <p:cNvSpPr/>
          <p:nvPr/>
        </p:nvSpPr>
        <p:spPr>
          <a:xfrm>
            <a:off x="1979712" y="5589240"/>
            <a:ext cx="1008112"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000" dirty="0" smtClean="0"/>
              <a:t>Data Set</a:t>
            </a:r>
            <a:endParaRPr kumimoji="1" lang="ja-JP" altLang="en-US" sz="1000" dirty="0"/>
          </a:p>
        </p:txBody>
      </p:sp>
      <p:sp>
        <p:nvSpPr>
          <p:cNvPr id="13" name="正方形/長方形 12"/>
          <p:cNvSpPr/>
          <p:nvPr/>
        </p:nvSpPr>
        <p:spPr>
          <a:xfrm>
            <a:off x="1979712" y="5877272"/>
            <a:ext cx="1008112"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000" dirty="0" smtClean="0"/>
              <a:t>Data Set</a:t>
            </a:r>
            <a:endParaRPr kumimoji="1" lang="ja-JP" altLang="en-US" sz="1000" dirty="0"/>
          </a:p>
        </p:txBody>
      </p:sp>
      <p:sp>
        <p:nvSpPr>
          <p:cNvPr id="14" name="正方形/長方形 13"/>
          <p:cNvSpPr/>
          <p:nvPr/>
        </p:nvSpPr>
        <p:spPr>
          <a:xfrm>
            <a:off x="1979712" y="6165304"/>
            <a:ext cx="1008112"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000" dirty="0" smtClean="0"/>
              <a:t>Data Set</a:t>
            </a:r>
            <a:endParaRPr kumimoji="1" lang="ja-JP" altLang="en-US" sz="1000" dirty="0"/>
          </a:p>
        </p:txBody>
      </p:sp>
      <p:cxnSp>
        <p:nvCxnSpPr>
          <p:cNvPr id="16" name="直線コネクタ 15"/>
          <p:cNvCxnSpPr>
            <a:stCxn id="9" idx="3"/>
            <a:endCxn id="14" idx="1"/>
          </p:cNvCxnSpPr>
          <p:nvPr/>
        </p:nvCxnSpPr>
        <p:spPr>
          <a:xfrm>
            <a:off x="1619672" y="5697252"/>
            <a:ext cx="36004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9" idx="3"/>
            <a:endCxn id="12" idx="1"/>
          </p:cNvCxnSpPr>
          <p:nvPr/>
        </p:nvCxnSpPr>
        <p:spPr>
          <a:xfrm>
            <a:off x="1619672" y="5697252"/>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9" idx="3"/>
            <a:endCxn id="13" idx="1"/>
          </p:cNvCxnSpPr>
          <p:nvPr/>
        </p:nvCxnSpPr>
        <p:spPr>
          <a:xfrm>
            <a:off x="1619672" y="5697252"/>
            <a:ext cx="36004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2" idx="1"/>
            <a:endCxn id="10" idx="3"/>
          </p:cNvCxnSpPr>
          <p:nvPr/>
        </p:nvCxnSpPr>
        <p:spPr>
          <a:xfrm flipH="1">
            <a:off x="1619672" y="5697252"/>
            <a:ext cx="36004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3"/>
            <a:endCxn id="13" idx="1"/>
          </p:cNvCxnSpPr>
          <p:nvPr/>
        </p:nvCxnSpPr>
        <p:spPr>
          <a:xfrm>
            <a:off x="1619672" y="5985284"/>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0" idx="3"/>
            <a:endCxn id="14" idx="1"/>
          </p:cNvCxnSpPr>
          <p:nvPr/>
        </p:nvCxnSpPr>
        <p:spPr>
          <a:xfrm>
            <a:off x="1619672" y="5985284"/>
            <a:ext cx="36004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12" idx="1"/>
            <a:endCxn id="11" idx="3"/>
          </p:cNvCxnSpPr>
          <p:nvPr/>
        </p:nvCxnSpPr>
        <p:spPr>
          <a:xfrm flipH="1">
            <a:off x="1619672" y="5697252"/>
            <a:ext cx="36004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3" idx="1"/>
            <a:endCxn id="11" idx="3"/>
          </p:cNvCxnSpPr>
          <p:nvPr/>
        </p:nvCxnSpPr>
        <p:spPr>
          <a:xfrm flipH="1">
            <a:off x="1619672" y="5985284"/>
            <a:ext cx="36004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4" idx="1"/>
            <a:endCxn id="11" idx="3"/>
          </p:cNvCxnSpPr>
          <p:nvPr/>
        </p:nvCxnSpPr>
        <p:spPr>
          <a:xfrm flipH="1">
            <a:off x="1619672" y="6273316"/>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2987824" y="1412776"/>
            <a:ext cx="1224136"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Standardizers</a:t>
            </a:r>
            <a:endParaRPr kumimoji="1" lang="ja-JP" altLang="en-US" sz="1400" dirty="0"/>
          </a:p>
        </p:txBody>
      </p:sp>
      <p:sp>
        <p:nvSpPr>
          <p:cNvPr id="39" name="テキスト ボックス 38"/>
          <p:cNvSpPr txBox="1"/>
          <p:nvPr/>
        </p:nvSpPr>
        <p:spPr>
          <a:xfrm>
            <a:off x="2123728" y="2828835"/>
            <a:ext cx="6676379" cy="2585323"/>
          </a:xfrm>
          <a:prstGeom prst="rect">
            <a:avLst/>
          </a:prstGeom>
          <a:noFill/>
        </p:spPr>
        <p:txBody>
          <a:bodyPr wrap="none" rtlCol="0">
            <a:spAutoFit/>
          </a:bodyPr>
          <a:lstStyle/>
          <a:p>
            <a:r>
              <a:rPr kumimoji="1" lang="en-US" altLang="ja-JP" dirty="0" smtClean="0"/>
              <a:t>Individual x ((Chromosomes x </a:t>
            </a:r>
            <a:r>
              <a:rPr lang="en-US" altLang="ja-JP" dirty="0" smtClean="0"/>
              <a:t>Evaluators x </a:t>
            </a:r>
            <a:r>
              <a:rPr kumimoji="1" lang="en-US" altLang="ja-JP" dirty="0" smtClean="0"/>
              <a:t>Data Sets) + </a:t>
            </a:r>
            <a:r>
              <a:rPr kumimoji="1" lang="en-US" altLang="ja-JP" dirty="0" err="1" smtClean="0"/>
              <a:t>Standardizers</a:t>
            </a:r>
            <a:r>
              <a:rPr kumimoji="1" lang="en-US" altLang="ja-JP" dirty="0" smtClean="0"/>
              <a:t>)</a:t>
            </a:r>
          </a:p>
          <a:p>
            <a:r>
              <a:rPr lang="en-US" altLang="ja-JP" dirty="0" smtClean="0"/>
              <a:t>Chromosome </a:t>
            </a:r>
            <a:r>
              <a:rPr lang="en-US" altLang="ja-JP" dirty="0" smtClean="0">
                <a:sym typeface="Wingdings" pitchFamily="2" charset="2"/>
              </a:rPr>
              <a:t> Input</a:t>
            </a:r>
          </a:p>
          <a:p>
            <a:r>
              <a:rPr kumimoji="1" lang="en-US" altLang="ja-JP" dirty="0" smtClean="0">
                <a:sym typeface="Wingdings" pitchFamily="2" charset="2"/>
              </a:rPr>
              <a:t>Evaluators, Data Sets, </a:t>
            </a:r>
            <a:r>
              <a:rPr kumimoji="1" lang="en-US" altLang="ja-JP" dirty="0" err="1" smtClean="0">
                <a:sym typeface="Wingdings" pitchFamily="2" charset="2"/>
              </a:rPr>
              <a:t>Standardizers</a:t>
            </a:r>
            <a:r>
              <a:rPr kumimoji="1" lang="en-US" altLang="ja-JP" dirty="0" smtClean="0">
                <a:sym typeface="Wingdings" pitchFamily="2" charset="2"/>
              </a:rPr>
              <a:t>  Parameters</a:t>
            </a:r>
          </a:p>
          <a:p>
            <a:r>
              <a:rPr lang="en-US" altLang="ja-JP" dirty="0" smtClean="0">
                <a:sym typeface="Wingdings" pitchFamily="2" charset="2"/>
              </a:rPr>
              <a:t>Fitness Vector  Output</a:t>
            </a:r>
          </a:p>
          <a:p>
            <a:endParaRPr kumimoji="1" lang="en-US" altLang="ja-JP" dirty="0" smtClean="0">
              <a:sym typeface="Wingdings" pitchFamily="2" charset="2"/>
            </a:endParaRPr>
          </a:p>
          <a:p>
            <a:r>
              <a:rPr lang="en-US" altLang="ja-JP" dirty="0" err="1" smtClean="0">
                <a:sym typeface="Wingdings" pitchFamily="2" charset="2"/>
              </a:rPr>
              <a:t>Standardizers</a:t>
            </a:r>
            <a:r>
              <a:rPr lang="en-US" altLang="ja-JP" dirty="0" smtClean="0">
                <a:sym typeface="Wingdings" pitchFamily="2" charset="2"/>
              </a:rPr>
              <a:t> use values generated after data evaluations.</a:t>
            </a:r>
          </a:p>
          <a:p>
            <a:endParaRPr kumimoji="1" lang="en-US" altLang="ja-JP" dirty="0" smtClean="0">
              <a:sym typeface="Wingdings" pitchFamily="2" charset="2"/>
            </a:endParaRPr>
          </a:p>
          <a:p>
            <a:r>
              <a:rPr lang="en-US" altLang="ja-JP" dirty="0" smtClean="0">
                <a:sym typeface="Wingdings" pitchFamily="2" charset="2"/>
              </a:rPr>
              <a:t>Alias</a:t>
            </a:r>
            <a:r>
              <a:rPr lang="ja-JP" altLang="en-US" dirty="0" smtClean="0">
                <a:sym typeface="Wingdings" pitchFamily="2" charset="2"/>
              </a:rPr>
              <a:t>は</a:t>
            </a:r>
            <a:r>
              <a:rPr lang="en-US" altLang="ja-JP" dirty="0" smtClean="0">
                <a:sym typeface="Wingdings" pitchFamily="2" charset="2"/>
              </a:rPr>
              <a:t>Tree Evaluator</a:t>
            </a:r>
            <a:r>
              <a:rPr lang="ja-JP" altLang="en-US" dirty="0" smtClean="0">
                <a:sym typeface="Wingdings" pitchFamily="2" charset="2"/>
              </a:rPr>
              <a:t>で実行する </a:t>
            </a:r>
            <a:r>
              <a:rPr lang="en-US" altLang="ja-JP" dirty="0" smtClean="0">
                <a:sym typeface="Wingdings" pitchFamily="2" charset="2"/>
              </a:rPr>
              <a:t>(Garnet Engine</a:t>
            </a:r>
            <a:r>
              <a:rPr lang="ja-JP" altLang="en-US" dirty="0" smtClean="0">
                <a:sym typeface="Wingdings" pitchFamily="2" charset="2"/>
              </a:rPr>
              <a:t>側でも出来るが</a:t>
            </a:r>
            <a:r>
              <a:rPr lang="en-US" altLang="ja-JP" dirty="0" smtClean="0">
                <a:sym typeface="Wingdings" pitchFamily="2" charset="2"/>
              </a:rPr>
              <a:t>)</a:t>
            </a:r>
          </a:p>
          <a:p>
            <a:r>
              <a:rPr kumimoji="1" lang="en-US" altLang="ja-JP" dirty="0" smtClean="0">
                <a:sym typeface="Wingdings" pitchFamily="2" charset="2"/>
              </a:rPr>
              <a:t>- </a:t>
            </a:r>
            <a:r>
              <a:rPr kumimoji="1" lang="ja-JP" altLang="en-US" dirty="0" smtClean="0">
                <a:sym typeface="Wingdings" pitchFamily="2" charset="2"/>
              </a:rPr>
              <a:t>固定的な</a:t>
            </a:r>
            <a:r>
              <a:rPr kumimoji="1" lang="en-US" altLang="ja-JP" dirty="0" smtClean="0">
                <a:sym typeface="Wingdings" pitchFamily="2" charset="2"/>
              </a:rPr>
              <a:t>Alias</a:t>
            </a:r>
            <a:r>
              <a:rPr kumimoji="1" lang="ja-JP" altLang="en-US" dirty="0" smtClean="0">
                <a:sym typeface="Wingdings" pitchFamily="2" charset="2"/>
              </a:rPr>
              <a:t>のみ</a:t>
            </a:r>
            <a:endParaRPr kumimoji="1" lang="en-US" altLang="ja-JP" dirty="0" smtClean="0">
              <a:sym typeface="Wingdings" pitchFamily="2" charset="2"/>
            </a:endParaRPr>
          </a:p>
        </p:txBody>
      </p:sp>
      <p:sp>
        <p:nvSpPr>
          <p:cNvPr id="40" name="正方形/長方形 39"/>
          <p:cNvSpPr/>
          <p:nvPr/>
        </p:nvSpPr>
        <p:spPr>
          <a:xfrm>
            <a:off x="5436096" y="692696"/>
            <a:ext cx="2304256" cy="9361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IVGraph</a:t>
            </a:r>
            <a:r>
              <a:rPr lang="en-US" altLang="ja-JP" sz="1400" dirty="0" smtClean="0"/>
              <a:t> Processor</a:t>
            </a:r>
          </a:p>
          <a:p>
            <a:pPr algn="ctr"/>
            <a:endParaRPr kumimoji="1" lang="en-US" altLang="ja-JP" sz="1400" dirty="0" smtClean="0"/>
          </a:p>
          <a:p>
            <a:pPr algn="ctr"/>
            <a:r>
              <a:rPr lang="en-US" altLang="ja-JP" sz="1400" dirty="0" smtClean="0"/>
              <a:t>[in] </a:t>
            </a:r>
            <a:r>
              <a:rPr lang="en-US" altLang="ja-JP" sz="1400" dirty="0" err="1" smtClean="0"/>
              <a:t>IVGraph</a:t>
            </a:r>
            <a:endParaRPr lang="en-US" altLang="ja-JP" sz="1400" dirty="0" smtClean="0"/>
          </a:p>
          <a:p>
            <a:pPr algn="ctr"/>
            <a:r>
              <a:rPr kumimoji="1" lang="en-US" altLang="ja-JP" sz="1400" dirty="0" smtClean="0"/>
              <a:t>[</a:t>
            </a:r>
            <a:r>
              <a:rPr kumimoji="1" lang="en-US" altLang="ja-JP" sz="1400" dirty="0" err="1" smtClean="0"/>
              <a:t>inout</a:t>
            </a:r>
            <a:r>
              <a:rPr kumimoji="1" lang="en-US" altLang="ja-JP" sz="1400" dirty="0" smtClean="0"/>
              <a:t>] </a:t>
            </a:r>
            <a:r>
              <a:rPr kumimoji="1" lang="en-US" altLang="ja-JP" sz="1400" dirty="0" err="1" smtClean="0"/>
              <a:t>IVStorage</a:t>
            </a:r>
            <a:endParaRPr kumimoji="1" lang="ja-JP" altLang="en-US" sz="1400" dirty="0"/>
          </a:p>
        </p:txBody>
      </p:sp>
      <p:cxnSp>
        <p:nvCxnSpPr>
          <p:cNvPr id="42" name="直線コネクタ 41"/>
          <p:cNvCxnSpPr/>
          <p:nvPr/>
        </p:nvCxnSpPr>
        <p:spPr>
          <a:xfrm>
            <a:off x="3419872" y="3140968"/>
            <a:ext cx="360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7308304" y="3140968"/>
            <a:ext cx="129614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Garnet: </a:t>
            </a:r>
            <a:r>
              <a:rPr lang="ja-JP" altLang="en-US" sz="3600" dirty="0" smtClean="0"/>
              <a:t>スクリプトファイルコマンド</a:t>
            </a:r>
            <a:endParaRPr kumimoji="1" lang="ja-JP" altLang="en-US" sz="3600" dirty="0"/>
          </a:p>
        </p:txBody>
      </p:sp>
      <p:sp>
        <p:nvSpPr>
          <p:cNvPr id="3" name="コンテンツ プレースホルダ 2"/>
          <p:cNvSpPr>
            <a:spLocks noGrp="1"/>
          </p:cNvSpPr>
          <p:nvPr>
            <p:ph idx="1"/>
          </p:nvPr>
        </p:nvSpPr>
        <p:spPr>
          <a:xfrm>
            <a:off x="457200" y="1600200"/>
            <a:ext cx="8229600" cy="4997152"/>
          </a:xfrm>
        </p:spPr>
        <p:txBody>
          <a:bodyPr>
            <a:normAutofit fontScale="32500" lnSpcReduction="20000"/>
          </a:bodyPr>
          <a:lstStyle/>
          <a:p>
            <a:r>
              <a:rPr lang="ja-JP" altLang="en-US" dirty="0" smtClean="0"/>
              <a:t>フィルタツリーパラメータ</a:t>
            </a:r>
            <a:endParaRPr lang="en-US" altLang="ja-JP" dirty="0" smtClean="0"/>
          </a:p>
          <a:p>
            <a:pPr lvl="1"/>
            <a:r>
              <a:rPr lang="ja-JP" altLang="en-US" dirty="0" smtClean="0"/>
              <a:t>画像幅 </a:t>
            </a:r>
            <a:r>
              <a:rPr lang="en-US" altLang="ja-JP" dirty="0" smtClean="0"/>
              <a:t>(</a:t>
            </a:r>
            <a:r>
              <a:rPr lang="en-US" altLang="ja-JP" dirty="0" err="1" smtClean="0"/>
              <a:t>ImageWidth</a:t>
            </a:r>
            <a:r>
              <a:rPr lang="en-US" altLang="ja-JP" dirty="0" smtClean="0"/>
              <a:t> &lt;</a:t>
            </a:r>
            <a:r>
              <a:rPr lang="en-US" altLang="ja-JP" dirty="0" err="1" smtClean="0"/>
              <a:t>Integer:Width</a:t>
            </a:r>
            <a:r>
              <a:rPr lang="en-US" altLang="ja-JP" dirty="0" smtClean="0"/>
              <a:t>=256&gt;)</a:t>
            </a:r>
          </a:p>
          <a:p>
            <a:pPr lvl="1"/>
            <a:r>
              <a:rPr lang="ja-JP" altLang="en-US" dirty="0" smtClean="0"/>
              <a:t>画像高さ </a:t>
            </a:r>
            <a:r>
              <a:rPr lang="en-US" altLang="ja-JP" dirty="0" smtClean="0"/>
              <a:t>(</a:t>
            </a:r>
            <a:r>
              <a:rPr lang="en-US" altLang="ja-JP" dirty="0" err="1" smtClean="0"/>
              <a:t>ImageHeight</a:t>
            </a:r>
            <a:r>
              <a:rPr lang="en-US" altLang="ja-JP" dirty="0" smtClean="0"/>
              <a:t> &lt;</a:t>
            </a:r>
            <a:r>
              <a:rPr lang="en-US" altLang="ja-JP" dirty="0" err="1" smtClean="0"/>
              <a:t>Integer:Height</a:t>
            </a:r>
            <a:r>
              <a:rPr lang="en-US" altLang="ja-JP" dirty="0" smtClean="0"/>
              <a:t>=256&gt;)</a:t>
            </a:r>
          </a:p>
          <a:p>
            <a:pPr lvl="1"/>
            <a:r>
              <a:rPr lang="ja-JP" altLang="en-US" dirty="0" smtClean="0"/>
              <a:t>入力画像数 </a:t>
            </a:r>
            <a:r>
              <a:rPr lang="en-US" altLang="ja-JP" dirty="0" smtClean="0"/>
              <a:t>(</a:t>
            </a:r>
            <a:r>
              <a:rPr lang="en-US" altLang="ja-JP" dirty="0" err="1" smtClean="0"/>
              <a:t>NumImages</a:t>
            </a:r>
            <a:r>
              <a:rPr lang="en-US" altLang="ja-JP" dirty="0" smtClean="0"/>
              <a:t> &lt;Integer:1&gt;) Colors</a:t>
            </a:r>
            <a:r>
              <a:rPr lang="ja-JP" altLang="en-US" dirty="0" smtClean="0"/>
              <a:t>と併せて、</a:t>
            </a:r>
            <a:r>
              <a:rPr lang="en-US" altLang="ja-JP" dirty="0" smtClean="0"/>
              <a:t>Unit</a:t>
            </a:r>
            <a:r>
              <a:rPr lang="ja-JP" altLang="en-US" dirty="0" smtClean="0"/>
              <a:t>を自動的に生成する</a:t>
            </a:r>
            <a:endParaRPr lang="en-US" altLang="ja-JP" dirty="0" smtClean="0"/>
          </a:p>
          <a:p>
            <a:pPr lvl="1"/>
            <a:r>
              <a:rPr lang="ja-JP" altLang="en-US" dirty="0" smtClean="0"/>
              <a:t>入力色成分 </a:t>
            </a:r>
            <a:r>
              <a:rPr lang="en-US" altLang="ja-JP" dirty="0" smtClean="0"/>
              <a:t>(Colors &lt;String&gt;, …) {</a:t>
            </a:r>
            <a:r>
              <a:rPr lang="en-US" altLang="ja-JP" dirty="0" err="1" smtClean="0"/>
              <a:t>Gray,Red,Green,Blue,U,V</a:t>
            </a:r>
            <a:r>
              <a:rPr lang="en-US" altLang="ja-JP" dirty="0" smtClean="0"/>
              <a:t>} </a:t>
            </a:r>
            <a:r>
              <a:rPr lang="en-US" altLang="ja-JP" dirty="0" err="1" smtClean="0"/>
              <a:t>NumImages</a:t>
            </a:r>
            <a:r>
              <a:rPr lang="ja-JP" altLang="en-US" dirty="0" smtClean="0"/>
              <a:t>と併せて、</a:t>
            </a:r>
            <a:r>
              <a:rPr lang="en-US" altLang="ja-JP" dirty="0" smtClean="0"/>
              <a:t>Unit</a:t>
            </a:r>
            <a:r>
              <a:rPr lang="ja-JP" altLang="en-US" dirty="0" smtClean="0"/>
              <a:t>を自動的に生成する</a:t>
            </a:r>
            <a:endParaRPr lang="en-US" altLang="ja-JP" dirty="0" smtClean="0"/>
          </a:p>
          <a:p>
            <a:pPr lvl="1"/>
            <a:r>
              <a:rPr lang="ja-JP" altLang="en-US" dirty="0" smtClean="0"/>
              <a:t>ビルディングブロックユニット </a:t>
            </a:r>
            <a:r>
              <a:rPr lang="en-US" altLang="ja-JP" dirty="0" smtClean="0"/>
              <a:t>(Unit &lt;String&gt;) </a:t>
            </a:r>
            <a:r>
              <a:rPr lang="ja-JP" altLang="en-US" dirty="0" smtClean="0"/>
              <a:t>ここで指定されたもののみが</a:t>
            </a:r>
            <a:r>
              <a:rPr lang="en-US" altLang="ja-JP" dirty="0" smtClean="0"/>
              <a:t>GP</a:t>
            </a:r>
            <a:r>
              <a:rPr lang="ja-JP" altLang="en-US" dirty="0" smtClean="0"/>
              <a:t>上で取り扱われる。</a:t>
            </a:r>
            <a:endParaRPr lang="en-US" altLang="ja-JP" dirty="0" smtClean="0"/>
          </a:p>
          <a:p>
            <a:pPr lvl="1"/>
            <a:r>
              <a:rPr lang="ja-JP" altLang="en-US" dirty="0" smtClean="0"/>
              <a:t>エイリアス </a:t>
            </a:r>
            <a:r>
              <a:rPr lang="en-US" altLang="ja-JP" dirty="0" smtClean="0"/>
              <a:t>(Alias &lt;String:</a:t>
            </a:r>
            <a:r>
              <a:rPr lang="ja-JP" altLang="en-US" dirty="0" smtClean="0"/>
              <a:t>エイリアス名</a:t>
            </a:r>
            <a:r>
              <a:rPr lang="en-US" altLang="ja-JP" dirty="0" smtClean="0"/>
              <a:t>&gt; &lt;String:</a:t>
            </a:r>
            <a:r>
              <a:rPr lang="ja-JP" altLang="en-US" dirty="0" smtClean="0"/>
              <a:t>エイリアスされるツリー</a:t>
            </a:r>
            <a:r>
              <a:rPr lang="en-US" altLang="ja-JP" dirty="0" smtClean="0"/>
              <a:t>&gt;) TS/PPE</a:t>
            </a:r>
            <a:r>
              <a:rPr lang="ja-JP" altLang="en-US" dirty="0" smtClean="0"/>
              <a:t>に渡す場合には</a:t>
            </a:r>
            <a:r>
              <a:rPr lang="en-US" altLang="ja-JP" dirty="0" smtClean="0"/>
              <a:t>Alias</a:t>
            </a:r>
            <a:r>
              <a:rPr lang="ja-JP" altLang="en-US" dirty="0" smtClean="0"/>
              <a:t>を展開する</a:t>
            </a:r>
            <a:endParaRPr lang="en-US" altLang="ja-JP" dirty="0" smtClean="0"/>
          </a:p>
          <a:p>
            <a:pPr lvl="2"/>
            <a:r>
              <a:rPr lang="en-US" altLang="ja-JP" dirty="0" smtClean="0"/>
              <a:t>Alias “(Max3(?)(?)(?))”, “(Max(Max(?)(?))(?))”</a:t>
            </a:r>
          </a:p>
          <a:p>
            <a:pPr lvl="1"/>
            <a:r>
              <a:rPr lang="ja-JP" altLang="en-US" dirty="0" smtClean="0"/>
              <a:t>評価方法 </a:t>
            </a:r>
            <a:r>
              <a:rPr lang="en-US" altLang="ja-JP" dirty="0" smtClean="0"/>
              <a:t>(</a:t>
            </a:r>
            <a:r>
              <a:rPr lang="en-US" altLang="ja-JP" dirty="0" err="1" smtClean="0"/>
              <a:t>ScoringMethod</a:t>
            </a:r>
            <a:r>
              <a:rPr lang="en-US" altLang="ja-JP" dirty="0" smtClean="0"/>
              <a:t> &lt;</a:t>
            </a:r>
            <a:r>
              <a:rPr lang="en-US" altLang="ja-JP" dirty="0" err="1" smtClean="0"/>
              <a:t>String:Average</a:t>
            </a:r>
            <a:r>
              <a:rPr lang="en-US" altLang="ja-JP" dirty="0" smtClean="0"/>
              <a:t>&gt;) {Ave, Min, Max}</a:t>
            </a:r>
          </a:p>
          <a:p>
            <a:pPr lvl="1"/>
            <a:r>
              <a:rPr lang="ja-JP" altLang="en-US" dirty="0" smtClean="0"/>
              <a:t>評価関数 </a:t>
            </a:r>
            <a:r>
              <a:rPr lang="en-US" altLang="ja-JP" dirty="0" smtClean="0"/>
              <a:t>(</a:t>
            </a:r>
            <a:r>
              <a:rPr lang="en-US" altLang="ja-JP" dirty="0" err="1" smtClean="0"/>
              <a:t>EvaluationFunction</a:t>
            </a:r>
            <a:r>
              <a:rPr lang="en-US" altLang="ja-JP" dirty="0" smtClean="0"/>
              <a:t> &lt;String:”(</a:t>
            </a:r>
            <a:r>
              <a:rPr lang="en-US" altLang="ja-JP" dirty="0" smtClean="0">
                <a:sym typeface="Wingdings" pitchFamily="2" charset="2"/>
              </a:rPr>
              <a:t>Chromosome0)”</a:t>
            </a:r>
            <a:r>
              <a:rPr lang="en-US" altLang="ja-JP" dirty="0" smtClean="0"/>
              <a:t>&gt;) </a:t>
            </a:r>
            <a:r>
              <a:rPr lang="ja-JP" altLang="en-US" dirty="0" smtClean="0"/>
              <a:t>評価関数デフォルトはパススルー</a:t>
            </a:r>
            <a:endParaRPr lang="en-US" altLang="ja-JP" dirty="0" smtClean="0"/>
          </a:p>
          <a:p>
            <a:pPr lvl="1"/>
            <a:r>
              <a:rPr lang="ja-JP" altLang="en-US" dirty="0" smtClean="0"/>
              <a:t>評価タスク </a:t>
            </a:r>
            <a:r>
              <a:rPr lang="en-US" altLang="ja-JP" dirty="0" smtClean="0"/>
              <a:t>(Task &lt;</a:t>
            </a:r>
            <a:r>
              <a:rPr lang="en-US" altLang="ja-JP" dirty="0" err="1" smtClean="0"/>
              <a:t>Double:a</a:t>
            </a:r>
            <a:r>
              <a:rPr lang="en-US" altLang="ja-JP" dirty="0" smtClean="0"/>
              <a:t>&gt;, &lt;</a:t>
            </a:r>
            <a:r>
              <a:rPr lang="en-US" altLang="ja-JP" dirty="0" err="1" smtClean="0"/>
              <a:t>Double:b</a:t>
            </a:r>
            <a:r>
              <a:rPr lang="en-US" altLang="ja-JP" dirty="0" smtClean="0"/>
              <a:t>&gt;, &lt;String:</a:t>
            </a:r>
            <a:r>
              <a:rPr lang="ja-JP" altLang="en-US" dirty="0" smtClean="0"/>
              <a:t>ファイル名</a:t>
            </a:r>
            <a:r>
              <a:rPr lang="en-US" altLang="ja-JP" dirty="0" smtClean="0"/>
              <a:t>&gt;, &lt;Double:</a:t>
            </a:r>
            <a:r>
              <a:rPr lang="ja-JP" altLang="en-US" dirty="0" smtClean="0"/>
              <a:t>プロパティ</a:t>
            </a:r>
            <a:r>
              <a:rPr lang="en-US" altLang="ja-JP" dirty="0" smtClean="0"/>
              <a:t>&gt;, …) </a:t>
            </a:r>
            <a:r>
              <a:rPr lang="en-US" altLang="ja-JP" dirty="0" err="1" smtClean="0"/>
              <a:t>ax+b</a:t>
            </a:r>
            <a:r>
              <a:rPr lang="ja-JP" altLang="en-US" dirty="0" smtClean="0"/>
              <a:t>のパラメータ指定</a:t>
            </a:r>
            <a:r>
              <a:rPr lang="en-US" altLang="ja-JP" dirty="0" smtClean="0"/>
              <a:t>,</a:t>
            </a:r>
            <a:r>
              <a:rPr lang="ja-JP" altLang="en-US" dirty="0" smtClean="0"/>
              <a:t>画像</a:t>
            </a:r>
            <a:r>
              <a:rPr lang="en-US" altLang="ja-JP" dirty="0" smtClean="0"/>
              <a:t>,</a:t>
            </a:r>
            <a:r>
              <a:rPr lang="ja-JP" altLang="en-US" dirty="0" smtClean="0"/>
              <a:t>プロパティ。ファイル名とプロパティは必ずセットで指定、複数個可能。</a:t>
            </a:r>
            <a:endParaRPr lang="en-US" altLang="ja-JP" dirty="0" smtClean="0"/>
          </a:p>
          <a:p>
            <a:r>
              <a:rPr lang="en-US" altLang="ja-JP" dirty="0" smtClean="0"/>
              <a:t>GP</a:t>
            </a:r>
            <a:r>
              <a:rPr lang="ja-JP" altLang="en-US" dirty="0" smtClean="0"/>
              <a:t>パラメータ</a:t>
            </a:r>
            <a:endParaRPr lang="en-US" altLang="ja-JP" dirty="0" smtClean="0"/>
          </a:p>
          <a:p>
            <a:pPr lvl="1"/>
            <a:r>
              <a:rPr lang="ja-JP" altLang="en-US" dirty="0" smtClean="0"/>
              <a:t>最大世代数 </a:t>
            </a:r>
            <a:r>
              <a:rPr lang="en-US" altLang="ja-JP" dirty="0" smtClean="0"/>
              <a:t>(</a:t>
            </a:r>
            <a:r>
              <a:rPr lang="en-US" altLang="ja-JP" dirty="0" err="1" smtClean="0"/>
              <a:t>MaxGeneration</a:t>
            </a:r>
            <a:r>
              <a:rPr lang="en-US" altLang="ja-JP" dirty="0" smtClean="0"/>
              <a:t> &lt;Integer:1000&gt;)</a:t>
            </a:r>
          </a:p>
          <a:p>
            <a:pPr lvl="1"/>
            <a:r>
              <a:rPr lang="ja-JP" altLang="en-US" dirty="0" smtClean="0"/>
              <a:t>世代人口 </a:t>
            </a:r>
            <a:r>
              <a:rPr lang="en-US" altLang="ja-JP" dirty="0" smtClean="0"/>
              <a:t>(</a:t>
            </a:r>
            <a:r>
              <a:rPr lang="en-US" altLang="ja-JP" dirty="0" err="1" smtClean="0"/>
              <a:t>PopulationSize</a:t>
            </a:r>
            <a:r>
              <a:rPr lang="en-US" altLang="ja-JP" dirty="0" smtClean="0"/>
              <a:t> &lt;Integer:50&gt;)</a:t>
            </a:r>
          </a:p>
          <a:p>
            <a:pPr lvl="1"/>
            <a:r>
              <a:rPr lang="ja-JP" altLang="en-US" dirty="0" smtClean="0"/>
              <a:t>選択方法 </a:t>
            </a:r>
            <a:r>
              <a:rPr lang="en-US" altLang="ja-JP" dirty="0" smtClean="0"/>
              <a:t>(</a:t>
            </a:r>
            <a:r>
              <a:rPr lang="en-US" altLang="ja-JP" dirty="0" err="1" smtClean="0"/>
              <a:t>SelectionMethod</a:t>
            </a:r>
            <a:r>
              <a:rPr lang="en-US" altLang="ja-JP" dirty="0" smtClean="0"/>
              <a:t> &lt;String:”</a:t>
            </a:r>
            <a:r>
              <a:rPr lang="en-US" altLang="ja-JP" dirty="0" err="1" smtClean="0"/>
              <a:t>RouletteRule</a:t>
            </a:r>
            <a:r>
              <a:rPr lang="en-US" altLang="ja-JP" dirty="0" smtClean="0"/>
              <a:t>”&gt;) {</a:t>
            </a:r>
            <a:r>
              <a:rPr lang="en-US" altLang="ja-JP" dirty="0" err="1" smtClean="0"/>
              <a:t>RouletteRule</a:t>
            </a:r>
            <a:r>
              <a:rPr lang="en-US" altLang="ja-JP" dirty="0" smtClean="0"/>
              <a:t>}</a:t>
            </a:r>
          </a:p>
          <a:p>
            <a:pPr lvl="1"/>
            <a:r>
              <a:rPr lang="ja-JP" altLang="en-US" dirty="0" smtClean="0"/>
              <a:t>交叉確率 </a:t>
            </a:r>
            <a:r>
              <a:rPr lang="en-US" altLang="ja-JP" dirty="0" smtClean="0"/>
              <a:t>(</a:t>
            </a:r>
            <a:r>
              <a:rPr lang="en-US" altLang="ja-JP" dirty="0" err="1" smtClean="0"/>
              <a:t>CrossOverRate</a:t>
            </a:r>
            <a:r>
              <a:rPr lang="en-US" altLang="ja-JP" dirty="0" smtClean="0"/>
              <a:t> &lt;Integer:0.6&gt;)</a:t>
            </a:r>
          </a:p>
          <a:p>
            <a:pPr lvl="1"/>
            <a:r>
              <a:rPr lang="ja-JP" altLang="en-US" dirty="0" smtClean="0"/>
              <a:t>交叉方法 </a:t>
            </a:r>
            <a:r>
              <a:rPr lang="en-US" altLang="ja-JP" dirty="0" smtClean="0"/>
              <a:t>(</a:t>
            </a:r>
            <a:r>
              <a:rPr lang="en-US" altLang="ja-JP" dirty="0" err="1" smtClean="0"/>
              <a:t>CrossOverMethod</a:t>
            </a:r>
            <a:r>
              <a:rPr lang="en-US" altLang="ja-JP" dirty="0" smtClean="0"/>
              <a:t> &lt;String:”</a:t>
            </a:r>
            <a:r>
              <a:rPr lang="en-US" altLang="ja-JP" dirty="0" err="1" smtClean="0"/>
              <a:t>OnePoint</a:t>
            </a:r>
            <a:r>
              <a:rPr lang="en-US" altLang="ja-JP" dirty="0" smtClean="0"/>
              <a:t>"&gt;) {”</a:t>
            </a:r>
            <a:r>
              <a:rPr lang="en-US" altLang="ja-JP" dirty="0" err="1" smtClean="0"/>
              <a:t>OnePoint</a:t>
            </a:r>
            <a:r>
              <a:rPr lang="en-US" altLang="ja-JP" dirty="0" smtClean="0"/>
              <a:t>“=</a:t>
            </a:r>
            <a:r>
              <a:rPr lang="ja-JP" altLang="en-US" dirty="0" smtClean="0"/>
              <a:t>一点交叉</a:t>
            </a:r>
            <a:r>
              <a:rPr lang="en-US" altLang="ja-JP" dirty="0" smtClean="0"/>
              <a:t>}</a:t>
            </a:r>
          </a:p>
          <a:p>
            <a:pPr lvl="1"/>
            <a:r>
              <a:rPr lang="ja-JP" altLang="en-US" dirty="0" smtClean="0"/>
              <a:t>突然変異確率 </a:t>
            </a:r>
            <a:r>
              <a:rPr lang="en-US" altLang="ja-JP" dirty="0" smtClean="0"/>
              <a:t>(</a:t>
            </a:r>
            <a:r>
              <a:rPr lang="en-US" altLang="ja-JP" dirty="0" err="1" smtClean="0"/>
              <a:t>MutationRate</a:t>
            </a:r>
            <a:r>
              <a:rPr lang="en-US" altLang="ja-JP" dirty="0" smtClean="0"/>
              <a:t> &lt;Integer:0.03333333&gt;)</a:t>
            </a:r>
          </a:p>
          <a:p>
            <a:pPr lvl="1"/>
            <a:r>
              <a:rPr lang="ja-JP" altLang="en-US" dirty="0" smtClean="0"/>
              <a:t>突然変異方法 </a:t>
            </a:r>
            <a:r>
              <a:rPr lang="en-US" altLang="ja-JP" dirty="0" smtClean="0"/>
              <a:t>(</a:t>
            </a:r>
            <a:r>
              <a:rPr lang="en-US" altLang="ja-JP" dirty="0" err="1" smtClean="0"/>
              <a:t>MutationMethod</a:t>
            </a:r>
            <a:r>
              <a:rPr lang="en-US" altLang="ja-JP" dirty="0" smtClean="0"/>
              <a:t> &lt;String:“Random”&gt;) { “Random”}</a:t>
            </a:r>
          </a:p>
          <a:p>
            <a:pPr lvl="1"/>
            <a:r>
              <a:rPr lang="ja-JP" altLang="en-US" dirty="0" smtClean="0"/>
              <a:t>乱数シード </a:t>
            </a:r>
            <a:r>
              <a:rPr lang="en-US" altLang="ja-JP" dirty="0" smtClean="0"/>
              <a:t>(</a:t>
            </a:r>
            <a:r>
              <a:rPr lang="en-US" altLang="ja-JP" dirty="0" err="1" smtClean="0"/>
              <a:t>RandomSeed</a:t>
            </a:r>
            <a:r>
              <a:rPr lang="en-US" altLang="ja-JP" dirty="0" smtClean="0"/>
              <a:t> &lt;Integer&gt;)</a:t>
            </a:r>
          </a:p>
          <a:p>
            <a:pPr lvl="1"/>
            <a:r>
              <a:rPr lang="ja-JP" altLang="en-US" dirty="0" smtClean="0"/>
              <a:t>乱数アルゴリズム </a:t>
            </a:r>
            <a:r>
              <a:rPr lang="en-US" altLang="ja-JP" dirty="0" smtClean="0"/>
              <a:t>(</a:t>
            </a:r>
            <a:r>
              <a:rPr lang="en-US" altLang="ja-JP" dirty="0" err="1" smtClean="0"/>
              <a:t>RandomAlgorithm</a:t>
            </a:r>
            <a:r>
              <a:rPr lang="en-US" altLang="ja-JP" dirty="0" smtClean="0"/>
              <a:t> &lt;String:” MT19937“&gt;)</a:t>
            </a:r>
          </a:p>
          <a:p>
            <a:pPr lvl="1"/>
            <a:r>
              <a:rPr lang="ja-JP" altLang="en-US" dirty="0" smtClean="0"/>
              <a:t>遺伝子数 </a:t>
            </a:r>
            <a:r>
              <a:rPr lang="en-US" altLang="ja-JP" dirty="0" smtClean="0"/>
              <a:t>(</a:t>
            </a:r>
            <a:r>
              <a:rPr lang="en-US" altLang="ja-JP" dirty="0" err="1" smtClean="0"/>
              <a:t>NumChromosomes</a:t>
            </a:r>
            <a:r>
              <a:rPr lang="en-US" altLang="ja-JP" dirty="0" smtClean="0"/>
              <a:t> &lt;Integer:1&gt;) </a:t>
            </a:r>
            <a:r>
              <a:rPr lang="ja-JP" altLang="en-US" dirty="0" smtClean="0"/>
              <a:t>一つの個体の遺伝子数。カラー処理の時に</a:t>
            </a:r>
            <a:r>
              <a:rPr lang="en-US" altLang="ja-JP" dirty="0" smtClean="0"/>
              <a:t>3</a:t>
            </a:r>
            <a:r>
              <a:rPr lang="ja-JP" altLang="en-US" dirty="0" smtClean="0"/>
              <a:t>にしたりしてもいい。</a:t>
            </a:r>
            <a:endParaRPr lang="en-US" altLang="ja-JP" dirty="0" smtClean="0"/>
          </a:p>
          <a:p>
            <a:pPr lvl="1"/>
            <a:r>
              <a:rPr lang="ja-JP" altLang="en-US" dirty="0" smtClean="0"/>
              <a:t>エリート戦略 </a:t>
            </a:r>
            <a:r>
              <a:rPr lang="en-US" altLang="ja-JP" dirty="0" smtClean="0"/>
              <a:t>(</a:t>
            </a:r>
            <a:r>
              <a:rPr lang="en-US" altLang="ja-JP" dirty="0" err="1" smtClean="0"/>
              <a:t>PreserveElite</a:t>
            </a:r>
            <a:r>
              <a:rPr lang="en-US" altLang="ja-JP" dirty="0" smtClean="0"/>
              <a:t> &lt;</a:t>
            </a:r>
            <a:r>
              <a:rPr lang="en-US" altLang="ja-JP" dirty="0" err="1" smtClean="0"/>
              <a:t>Boolean:True</a:t>
            </a:r>
            <a:r>
              <a:rPr lang="en-US" altLang="ja-JP" dirty="0" smtClean="0"/>
              <a:t>&gt;) </a:t>
            </a:r>
            <a:r>
              <a:rPr lang="ja-JP" altLang="en-US" dirty="0" smtClean="0"/>
              <a:t>エリート戦略使うかどうか</a:t>
            </a:r>
            <a:endParaRPr lang="en-US" altLang="ja-JP" dirty="0" smtClean="0"/>
          </a:p>
          <a:p>
            <a:r>
              <a:rPr lang="ja-JP" altLang="en-US" dirty="0" smtClean="0"/>
              <a:t>キャッシュ制御</a:t>
            </a:r>
            <a:endParaRPr lang="en-US" altLang="ja-JP" dirty="0" smtClean="0"/>
          </a:p>
          <a:p>
            <a:pPr lvl="1"/>
            <a:r>
              <a:rPr lang="ja-JP" altLang="en-US" dirty="0" smtClean="0"/>
              <a:t>リーフ・キャッシュ </a:t>
            </a:r>
            <a:r>
              <a:rPr lang="en-US" altLang="ja-JP" dirty="0" smtClean="0"/>
              <a:t>(</a:t>
            </a:r>
            <a:r>
              <a:rPr lang="en-US" altLang="ja-JP" dirty="0" err="1" smtClean="0"/>
              <a:t>LeafCache</a:t>
            </a:r>
            <a:r>
              <a:rPr lang="en-US" altLang="ja-JP" dirty="0" smtClean="0"/>
              <a:t> &lt;</a:t>
            </a:r>
            <a:r>
              <a:rPr lang="en-US" altLang="ja-JP" dirty="0" err="1" smtClean="0"/>
              <a:t>Boolean:True</a:t>
            </a:r>
            <a:r>
              <a:rPr lang="en-US" altLang="ja-JP" dirty="0" smtClean="0"/>
              <a:t>&gt;)</a:t>
            </a:r>
          </a:p>
          <a:p>
            <a:pPr lvl="1"/>
            <a:r>
              <a:rPr lang="ja-JP" altLang="en-US" dirty="0" smtClean="0"/>
              <a:t>サブツリー・リダクション </a:t>
            </a:r>
            <a:r>
              <a:rPr lang="en-US" altLang="ja-JP" dirty="0" smtClean="0"/>
              <a:t>(</a:t>
            </a:r>
            <a:r>
              <a:rPr lang="en-US" altLang="ja-JP" dirty="0" err="1" smtClean="0"/>
              <a:t>SubtreeReduction</a:t>
            </a:r>
            <a:r>
              <a:rPr lang="en-US" altLang="ja-JP" dirty="0" smtClean="0"/>
              <a:t> &lt;</a:t>
            </a:r>
            <a:r>
              <a:rPr lang="en-US" altLang="ja-JP" dirty="0" err="1" smtClean="0"/>
              <a:t>Boolean:True</a:t>
            </a:r>
            <a:r>
              <a:rPr lang="en-US" altLang="ja-JP" dirty="0" smtClean="0"/>
              <a:t>&gt;)</a:t>
            </a:r>
          </a:p>
          <a:p>
            <a:pPr lvl="1"/>
            <a:r>
              <a:rPr lang="ja-JP" altLang="en-US" dirty="0" smtClean="0"/>
              <a:t>サブツリー・リダクション種類 </a:t>
            </a:r>
            <a:r>
              <a:rPr lang="en-US" altLang="ja-JP" dirty="0" smtClean="0"/>
              <a:t>(</a:t>
            </a:r>
            <a:r>
              <a:rPr lang="en-US" altLang="ja-JP" dirty="0" err="1" smtClean="0"/>
              <a:t>SubtreeReductionType</a:t>
            </a:r>
            <a:r>
              <a:rPr lang="en-US" altLang="ja-JP" dirty="0" smtClean="0"/>
              <a:t> &lt;</a:t>
            </a:r>
            <a:r>
              <a:rPr lang="en-US" altLang="ja-JP" dirty="0" err="1" smtClean="0"/>
              <a:t>String:Inter</a:t>
            </a:r>
            <a:r>
              <a:rPr lang="en-US" altLang="ja-JP" dirty="0" smtClean="0"/>
              <a:t>&gt;) {Intra, Inter}</a:t>
            </a:r>
          </a:p>
          <a:p>
            <a:pPr lvl="1"/>
            <a:r>
              <a:rPr lang="ja-JP" altLang="en-US" dirty="0" smtClean="0"/>
              <a:t>サブツリー・リダクション 深さ</a:t>
            </a:r>
            <a:r>
              <a:rPr lang="en-US" altLang="ja-JP" dirty="0" smtClean="0"/>
              <a:t>(</a:t>
            </a:r>
            <a:r>
              <a:rPr lang="en-US" altLang="ja-JP" dirty="0" err="1" smtClean="0"/>
              <a:t>SubtreeReductionDepth</a:t>
            </a:r>
            <a:r>
              <a:rPr lang="en-US" altLang="ja-JP" dirty="0" smtClean="0"/>
              <a:t> &lt;Integer:30&gt;)</a:t>
            </a:r>
          </a:p>
          <a:p>
            <a:pPr lvl="1"/>
            <a:r>
              <a:rPr lang="ja-JP" altLang="en-US" dirty="0" smtClean="0"/>
              <a:t>サブツリー・キャッシュ </a:t>
            </a:r>
            <a:r>
              <a:rPr lang="en-US" altLang="ja-JP" dirty="0" smtClean="0"/>
              <a:t>(</a:t>
            </a:r>
            <a:r>
              <a:rPr lang="en-US" altLang="ja-JP" dirty="0" err="1" smtClean="0"/>
              <a:t>SubtreeCache</a:t>
            </a:r>
            <a:r>
              <a:rPr lang="en-US" altLang="ja-JP" dirty="0" smtClean="0"/>
              <a:t> &lt;</a:t>
            </a:r>
            <a:r>
              <a:rPr lang="en-US" altLang="ja-JP" dirty="0" err="1" smtClean="0"/>
              <a:t>Boolean:True</a:t>
            </a:r>
            <a:r>
              <a:rPr lang="en-US" altLang="ja-JP" dirty="0" smtClean="0"/>
              <a:t>&gt;)</a:t>
            </a:r>
          </a:p>
          <a:p>
            <a:pPr lvl="1"/>
            <a:r>
              <a:rPr lang="ja-JP" altLang="en-US" dirty="0" smtClean="0"/>
              <a:t>サブツリー・キャッシュ 深さ</a:t>
            </a:r>
            <a:r>
              <a:rPr lang="en-US" altLang="ja-JP" dirty="0" smtClean="0"/>
              <a:t>(</a:t>
            </a:r>
            <a:r>
              <a:rPr lang="en-US" altLang="ja-JP" dirty="0" err="1" smtClean="0"/>
              <a:t>SubtreeCacheDepth</a:t>
            </a:r>
            <a:r>
              <a:rPr lang="en-US" altLang="ja-JP" dirty="0" smtClean="0"/>
              <a:t> &lt;Integer:7&gt;)</a:t>
            </a:r>
          </a:p>
          <a:p>
            <a:pPr lvl="1"/>
            <a:r>
              <a:rPr lang="ja-JP" altLang="en-US" dirty="0" smtClean="0"/>
              <a:t>サブツリー・キャッシュ寿命 </a:t>
            </a:r>
            <a:r>
              <a:rPr lang="en-US" altLang="ja-JP" dirty="0" smtClean="0"/>
              <a:t>(</a:t>
            </a:r>
            <a:r>
              <a:rPr lang="en-US" altLang="ja-JP" dirty="0" err="1" smtClean="0"/>
              <a:t>SubtreeCacheLife</a:t>
            </a:r>
            <a:r>
              <a:rPr lang="en-US" altLang="ja-JP" dirty="0" smtClean="0"/>
              <a:t> &lt;Integer:300&gt;) </a:t>
            </a:r>
            <a:r>
              <a:rPr lang="ja-JP" altLang="en-US" dirty="0" smtClean="0"/>
              <a:t>使われなくなってからキャッシュから消去するまでの世代数</a:t>
            </a:r>
            <a:endParaRPr lang="en-US" altLang="ja-JP" dirty="0" smtClean="0"/>
          </a:p>
          <a:p>
            <a:r>
              <a:rPr lang="ja-JP" altLang="en-US" dirty="0" smtClean="0"/>
              <a:t>実行制御</a:t>
            </a:r>
            <a:endParaRPr lang="en-US" altLang="ja-JP" dirty="0" smtClean="0"/>
          </a:p>
          <a:p>
            <a:pPr lvl="1"/>
            <a:r>
              <a:rPr lang="ja-JP" altLang="en-US" dirty="0" smtClean="0"/>
              <a:t>レポート間隔 </a:t>
            </a:r>
            <a:r>
              <a:rPr lang="en-US" altLang="ja-JP" dirty="0" smtClean="0"/>
              <a:t>(</a:t>
            </a:r>
            <a:r>
              <a:rPr lang="en-US" altLang="ja-JP" dirty="0" err="1" smtClean="0"/>
              <a:t>ReportInterval</a:t>
            </a:r>
            <a:r>
              <a:rPr lang="en-US" altLang="ja-JP" dirty="0" smtClean="0"/>
              <a:t> &lt;Integer:1&gt;) </a:t>
            </a:r>
            <a:r>
              <a:rPr lang="ja-JP" altLang="en-US" dirty="0" smtClean="0"/>
              <a:t>ファイルに保存する世代間隔</a:t>
            </a:r>
            <a:endParaRPr lang="en-US" altLang="ja-JP" dirty="0" smtClean="0"/>
          </a:p>
          <a:p>
            <a:pPr lvl="1"/>
            <a:r>
              <a:rPr lang="ja-JP" altLang="en-US" dirty="0" smtClean="0"/>
              <a:t>実行トレース </a:t>
            </a:r>
            <a:r>
              <a:rPr lang="en-US" altLang="ja-JP" dirty="0" smtClean="0"/>
              <a:t>(Trace &lt;</a:t>
            </a:r>
            <a:r>
              <a:rPr lang="en-US" altLang="ja-JP" dirty="0" err="1" smtClean="0"/>
              <a:t>Boolean:False</a:t>
            </a:r>
            <a:r>
              <a:rPr lang="en-US" altLang="ja-JP" dirty="0" smtClean="0"/>
              <a:t>&gt;)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Garnet: Generation File</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Generation &lt;Integer&gt;</a:t>
            </a:r>
          </a:p>
          <a:p>
            <a:r>
              <a:rPr kumimoji="1" lang="en-US" altLang="ja-JP" dirty="0" err="1" smtClean="0"/>
              <a:t>BestFitness</a:t>
            </a:r>
            <a:r>
              <a:rPr kumimoji="1" lang="en-US" altLang="ja-JP" dirty="0" smtClean="0"/>
              <a:t> &lt;Real&gt;</a:t>
            </a:r>
          </a:p>
          <a:p>
            <a:pPr lvl="1"/>
            <a:r>
              <a:rPr lang="ja-JP" altLang="en-US" dirty="0" smtClean="0"/>
              <a:t>出力専用。読み込みでは使わず、</a:t>
            </a:r>
            <a:r>
              <a:rPr lang="en-US" altLang="ja-JP" dirty="0" smtClean="0"/>
              <a:t>Individual</a:t>
            </a:r>
            <a:r>
              <a:rPr lang="ja-JP" altLang="en-US" dirty="0" smtClean="0"/>
              <a:t>の</a:t>
            </a:r>
            <a:r>
              <a:rPr lang="en-US" altLang="ja-JP" dirty="0" smtClean="0"/>
              <a:t>Fitness</a:t>
            </a:r>
            <a:r>
              <a:rPr lang="ja-JP" altLang="en-US" dirty="0" smtClean="0"/>
              <a:t>をソートして使う</a:t>
            </a:r>
            <a:endParaRPr kumimoji="1" lang="en-US" altLang="ja-JP" dirty="0" smtClean="0"/>
          </a:p>
          <a:p>
            <a:r>
              <a:rPr lang="en-US" altLang="ja-JP" dirty="0" err="1" smtClean="0"/>
              <a:t>RandomSeed</a:t>
            </a:r>
            <a:r>
              <a:rPr lang="en-US" altLang="ja-JP" dirty="0" smtClean="0"/>
              <a:t> &lt;Integer&gt;</a:t>
            </a:r>
            <a:endParaRPr kumimoji="1" lang="en-US" altLang="ja-JP" dirty="0" smtClean="0"/>
          </a:p>
          <a:p>
            <a:r>
              <a:rPr kumimoji="1" lang="en-US" altLang="ja-JP" dirty="0" smtClean="0"/>
              <a:t>Individual &lt;</a:t>
            </a:r>
            <a:r>
              <a:rPr kumimoji="1" lang="en-US" altLang="ja-JP" dirty="0" err="1" smtClean="0"/>
              <a:t>Real:Fitness</a:t>
            </a:r>
            <a:r>
              <a:rPr kumimoji="1" lang="en-US" altLang="ja-JP" dirty="0" smtClean="0"/>
              <a:t>&gt;, &lt;</a:t>
            </a:r>
            <a:r>
              <a:rPr kumimoji="1" lang="en-US" altLang="ja-JP" dirty="0" err="1" smtClean="0"/>
              <a:t>String:Tree</a:t>
            </a:r>
            <a:r>
              <a:rPr kumimoji="1" lang="en-US" altLang="ja-JP" dirty="0" smtClean="0"/>
              <a:t>&gt;</a:t>
            </a:r>
          </a:p>
          <a:p>
            <a:endParaRPr kumimoji="1" lang="ja-JP"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Garnet: </a:t>
            </a:r>
            <a:r>
              <a:rPr kumimoji="1" lang="ja-JP" altLang="en-US" dirty="0" smtClean="0"/>
              <a:t>スクリプトコマンド例</a:t>
            </a:r>
            <a:endParaRPr kumimoji="1" lang="ja-JP" altLang="en-US" dirty="0"/>
          </a:p>
        </p:txBody>
      </p:sp>
      <p:sp>
        <p:nvSpPr>
          <p:cNvPr id="3" name="コンテンツ プレースホルダ 2"/>
          <p:cNvSpPr>
            <a:spLocks noGrp="1"/>
          </p:cNvSpPr>
          <p:nvPr>
            <p:ph idx="1"/>
          </p:nvPr>
        </p:nvSpPr>
        <p:spPr/>
        <p:txBody>
          <a:bodyPr/>
          <a:lstStyle/>
          <a:p>
            <a:pPr lvl="1"/>
            <a:r>
              <a:rPr lang="en-US" altLang="ja-JP" dirty="0" smtClean="0"/>
              <a:t>Alias : </a:t>
            </a:r>
            <a:r>
              <a:rPr lang="ja-JP" altLang="en-US" dirty="0" smtClean="0"/>
              <a:t>エイリアスの定義</a:t>
            </a:r>
            <a:endParaRPr lang="en-US" altLang="ja-JP" dirty="0" smtClean="0"/>
          </a:p>
          <a:p>
            <a:pPr lvl="2"/>
            <a:r>
              <a:rPr lang="en-US" altLang="ja-JP" dirty="0" smtClean="0"/>
              <a:t>Alias </a:t>
            </a:r>
            <a:r>
              <a:rPr lang="ja-JP" altLang="en-US" dirty="0" smtClean="0"/>
              <a:t>エイリアス名</a:t>
            </a:r>
            <a:r>
              <a:rPr lang="en-US" altLang="ja-JP" dirty="0" smtClean="0"/>
              <a:t>, </a:t>
            </a:r>
            <a:r>
              <a:rPr lang="ja-JP" altLang="en-US" dirty="0" smtClean="0"/>
              <a:t>ツリー</a:t>
            </a:r>
            <a:endParaRPr lang="en-US" altLang="ja-JP" dirty="0" smtClean="0"/>
          </a:p>
          <a:p>
            <a:pPr lvl="2"/>
            <a:r>
              <a:rPr lang="en-US" altLang="ja-JP" dirty="0" smtClean="0"/>
              <a:t>Alias “(Max3(?)(?)(?))”, “(Max(Max(?)(?))(?))”</a:t>
            </a:r>
          </a:p>
          <a:p>
            <a:endParaRPr kumimoji="1" lang="ja-JP"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TreeSerializerEngine</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フィルタツリーを</a:t>
            </a:r>
            <a:r>
              <a:rPr lang="en-US" altLang="ja-JP" dirty="0" err="1" smtClean="0"/>
              <a:t>PicturePerfectEngine</a:t>
            </a:r>
            <a:r>
              <a:rPr lang="ja-JP" altLang="en-US" dirty="0" smtClean="0"/>
              <a:t>用スクリプトに変換するプログラム</a:t>
            </a:r>
            <a:endParaRPr lang="en-US" altLang="ja-JP" dirty="0" smtClean="0"/>
          </a:p>
          <a:p>
            <a:r>
              <a:rPr lang="ja-JP" altLang="en-US" dirty="0" smtClean="0"/>
              <a:t>コマンドライン</a:t>
            </a:r>
            <a:endParaRPr lang="en-US" altLang="ja-JP" dirty="0" smtClean="0"/>
          </a:p>
          <a:p>
            <a:pPr lvl="1"/>
            <a:r>
              <a:rPr lang="en-US" altLang="ja-JP" dirty="0" err="1" smtClean="0"/>
              <a:t>TreeSerializer</a:t>
            </a:r>
            <a:r>
              <a:rPr lang="en-US" altLang="ja-JP" dirty="0" smtClean="0"/>
              <a:t> &lt;</a:t>
            </a:r>
            <a:r>
              <a:rPr lang="en-US" altLang="ja-JP" dirty="0" err="1" smtClean="0"/>
              <a:t>TSScript</a:t>
            </a:r>
            <a:r>
              <a:rPr lang="en-US" altLang="ja-JP" dirty="0" smtClean="0"/>
              <a:t>&gt; [-o </a:t>
            </a:r>
            <a:r>
              <a:rPr lang="en-US" altLang="ja-JP" dirty="0" err="1" smtClean="0"/>
              <a:t>PPScript</a:t>
            </a:r>
            <a:r>
              <a:rPr lang="en-US" altLang="ja-JP" dirty="0" smtClean="0"/>
              <a:t>]</a:t>
            </a:r>
          </a:p>
          <a:p>
            <a:r>
              <a:rPr lang="ja-JP" altLang="en-US" dirty="0" smtClean="0"/>
              <a:t>入力</a:t>
            </a:r>
            <a:endParaRPr lang="en-US" altLang="ja-JP" dirty="0" smtClean="0"/>
          </a:p>
          <a:p>
            <a:pPr lvl="1"/>
            <a:r>
              <a:rPr lang="en-US" altLang="ja-JP" dirty="0" err="1" smtClean="0"/>
              <a:t>TreeSerializer</a:t>
            </a:r>
            <a:r>
              <a:rPr lang="ja-JP" altLang="en-US" dirty="0" smtClean="0"/>
              <a:t>スクリプト </a:t>
            </a:r>
            <a:r>
              <a:rPr lang="en-US" altLang="ja-JP" dirty="0" smtClean="0"/>
              <a:t>(</a:t>
            </a:r>
            <a:r>
              <a:rPr lang="en-US" altLang="ja-JP" dirty="0" err="1" smtClean="0"/>
              <a:t>xxxx.trees</a:t>
            </a:r>
            <a:r>
              <a:rPr lang="en-US" altLang="ja-JP" dirty="0" smtClean="0"/>
              <a:t>)</a:t>
            </a:r>
          </a:p>
          <a:p>
            <a:r>
              <a:rPr lang="ja-JP" altLang="en-US" dirty="0" smtClean="0"/>
              <a:t>出力</a:t>
            </a:r>
            <a:endParaRPr lang="en-US" altLang="ja-JP" dirty="0" smtClean="0"/>
          </a:p>
          <a:p>
            <a:pPr lvl="1"/>
            <a:r>
              <a:rPr lang="en-US" altLang="ja-JP" dirty="0" err="1" smtClean="0"/>
              <a:t>PicturePerfect</a:t>
            </a:r>
            <a:r>
              <a:rPr lang="ja-JP" altLang="en-US" dirty="0" smtClean="0"/>
              <a:t>スクリプト </a:t>
            </a:r>
            <a:r>
              <a:rPr lang="en-US" altLang="ja-JP" dirty="0" smtClean="0"/>
              <a:t>(yyyy.ppe)</a:t>
            </a:r>
          </a:p>
          <a:p>
            <a:pPr lvl="2"/>
            <a:r>
              <a:rPr lang="ja-JP" altLang="en-US" dirty="0" smtClean="0"/>
              <a:t>未指定の場合は </a:t>
            </a:r>
            <a:r>
              <a:rPr lang="en-US" altLang="ja-JP" dirty="0" smtClean="0"/>
              <a:t>xxxx.ppe</a:t>
            </a:r>
            <a:r>
              <a:rPr lang="ja-JP" altLang="en-US" dirty="0" smtClean="0"/>
              <a:t>に出力</a:t>
            </a:r>
            <a:endParaRPr lang="en-US" altLang="ja-JP"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dirty="0" err="1" smtClean="0"/>
              <a:t>TreeSerializer</a:t>
            </a:r>
            <a:r>
              <a:rPr kumimoji="1" lang="en-US" altLang="ja-JP" dirty="0" smtClean="0"/>
              <a:t>: </a:t>
            </a:r>
            <a:r>
              <a:rPr kumimoji="1" lang="ja-JP" altLang="en-US" dirty="0" smtClean="0"/>
              <a:t>スクリプト仕様</a:t>
            </a:r>
            <a:endParaRPr kumimoji="1" lang="ja-JP" altLang="en-US" dirty="0"/>
          </a:p>
        </p:txBody>
      </p:sp>
      <p:sp>
        <p:nvSpPr>
          <p:cNvPr id="5" name="コンテンツ プレースホルダ 4"/>
          <p:cNvSpPr>
            <a:spLocks noGrp="1"/>
          </p:cNvSpPr>
          <p:nvPr>
            <p:ph idx="1"/>
          </p:nvPr>
        </p:nvSpPr>
        <p:spPr/>
        <p:txBody>
          <a:bodyPr>
            <a:normAutofit fontScale="55000" lnSpcReduction="20000"/>
          </a:bodyPr>
          <a:lstStyle/>
          <a:p>
            <a:r>
              <a:rPr lang="ja-JP" altLang="en-US" dirty="0" smtClean="0"/>
              <a:t>コントロール</a:t>
            </a:r>
            <a:endParaRPr lang="en-US" altLang="ja-JP" dirty="0" smtClean="0"/>
          </a:p>
          <a:p>
            <a:pPr lvl="1"/>
            <a:r>
              <a:rPr lang="ja-JP" altLang="en-US" dirty="0" smtClean="0"/>
              <a:t>画像幅 </a:t>
            </a:r>
            <a:r>
              <a:rPr lang="en-US" altLang="ja-JP" dirty="0" smtClean="0"/>
              <a:t>(</a:t>
            </a:r>
            <a:r>
              <a:rPr lang="en-US" altLang="ja-JP" dirty="0" err="1" smtClean="0"/>
              <a:t>ImageWidth</a:t>
            </a:r>
            <a:r>
              <a:rPr lang="en-US" altLang="ja-JP" dirty="0" smtClean="0"/>
              <a:t> &lt;</a:t>
            </a:r>
            <a:r>
              <a:rPr lang="en-US" altLang="ja-JP" dirty="0" err="1" smtClean="0"/>
              <a:t>Integer:Width</a:t>
            </a:r>
            <a:r>
              <a:rPr lang="en-US" altLang="ja-JP" dirty="0" smtClean="0"/>
              <a:t>=256&gt;)</a:t>
            </a:r>
          </a:p>
          <a:p>
            <a:pPr lvl="1"/>
            <a:r>
              <a:rPr lang="ja-JP" altLang="en-US" dirty="0" smtClean="0"/>
              <a:t>画像高さ </a:t>
            </a:r>
            <a:r>
              <a:rPr lang="en-US" altLang="ja-JP" dirty="0" smtClean="0"/>
              <a:t>(</a:t>
            </a:r>
            <a:r>
              <a:rPr lang="en-US" altLang="ja-JP" dirty="0" err="1" smtClean="0"/>
              <a:t>ImageHeight</a:t>
            </a:r>
            <a:r>
              <a:rPr lang="en-US" altLang="ja-JP" dirty="0" smtClean="0"/>
              <a:t> &lt;</a:t>
            </a:r>
            <a:r>
              <a:rPr lang="en-US" altLang="ja-JP" dirty="0" err="1" smtClean="0"/>
              <a:t>Integer:Height</a:t>
            </a:r>
            <a:r>
              <a:rPr lang="en-US" altLang="ja-JP" dirty="0" smtClean="0"/>
              <a:t>=256&gt;)</a:t>
            </a:r>
          </a:p>
          <a:p>
            <a:r>
              <a:rPr lang="ja-JP" altLang="en-US" dirty="0" smtClean="0"/>
              <a:t>ツリー</a:t>
            </a:r>
            <a:endParaRPr lang="en-US" altLang="ja-JP" dirty="0" smtClean="0"/>
          </a:p>
          <a:p>
            <a:pPr lvl="1"/>
            <a:r>
              <a:rPr lang="ja-JP" altLang="en-US" strike="sngStrike" dirty="0" smtClean="0"/>
              <a:t>ビルディングブロック </a:t>
            </a:r>
            <a:r>
              <a:rPr lang="en-US" altLang="ja-JP" strike="sngStrike" dirty="0" smtClean="0"/>
              <a:t>(Unit &lt;String:</a:t>
            </a:r>
            <a:r>
              <a:rPr lang="ja-JP" altLang="en-US" strike="sngStrike" dirty="0" smtClean="0"/>
              <a:t>名前</a:t>
            </a:r>
            <a:r>
              <a:rPr lang="en-US" altLang="ja-JP" strike="sngStrike" dirty="0" smtClean="0"/>
              <a:t>&gt;) </a:t>
            </a:r>
            <a:r>
              <a:rPr lang="ja-JP" altLang="en-US" dirty="0" smtClean="0"/>
              <a:t>必要ない</a:t>
            </a:r>
            <a:endParaRPr lang="en-US" altLang="ja-JP" dirty="0" smtClean="0"/>
          </a:p>
          <a:p>
            <a:pPr lvl="1"/>
            <a:r>
              <a:rPr lang="ja-JP" altLang="en-US" dirty="0" smtClean="0"/>
              <a:t>エイリアス </a:t>
            </a:r>
            <a:r>
              <a:rPr lang="en-US" altLang="ja-JP" dirty="0" smtClean="0"/>
              <a:t>(Alias &lt;String:</a:t>
            </a:r>
            <a:r>
              <a:rPr lang="ja-JP" altLang="en-US" dirty="0" smtClean="0"/>
              <a:t>エイリアス名</a:t>
            </a:r>
            <a:r>
              <a:rPr lang="en-US" altLang="ja-JP" dirty="0" smtClean="0"/>
              <a:t>&gt;, &lt;String:</a:t>
            </a:r>
            <a:r>
              <a:rPr lang="ja-JP" altLang="en-US" dirty="0" smtClean="0"/>
              <a:t>ツリー</a:t>
            </a:r>
            <a:r>
              <a:rPr lang="en-US" altLang="ja-JP" dirty="0" smtClean="0"/>
              <a:t>&gt;)</a:t>
            </a:r>
          </a:p>
          <a:p>
            <a:pPr lvl="2"/>
            <a:r>
              <a:rPr lang="en-US" altLang="ja-JP" dirty="0" smtClean="0"/>
              <a:t>Alias “(Max3(?)(?)(?))”, “(Max(Max(?)(?))(?))”</a:t>
            </a:r>
          </a:p>
          <a:p>
            <a:pPr lvl="1"/>
            <a:r>
              <a:rPr lang="ja-JP" altLang="en-US" dirty="0" smtClean="0"/>
              <a:t>リーフ定義 </a:t>
            </a:r>
            <a:r>
              <a:rPr lang="en-US" altLang="ja-JP" dirty="0" smtClean="0"/>
              <a:t>(Leaf &lt;String:</a:t>
            </a:r>
            <a:r>
              <a:rPr lang="ja-JP" altLang="en-US" dirty="0" smtClean="0"/>
              <a:t>レジスタ</a:t>
            </a:r>
            <a:r>
              <a:rPr lang="en-US" altLang="ja-JP" dirty="0" smtClean="0"/>
              <a:t>&gt;, &lt;String:</a:t>
            </a:r>
            <a:r>
              <a:rPr lang="ja-JP" altLang="en-US" dirty="0" smtClean="0"/>
              <a:t>ファイル名</a:t>
            </a:r>
            <a:r>
              <a:rPr lang="en-US" altLang="ja-JP" dirty="0" smtClean="0"/>
              <a:t>&gt;, &lt;Double:</a:t>
            </a:r>
            <a:r>
              <a:rPr lang="ja-JP" altLang="en-US" dirty="0" smtClean="0"/>
              <a:t>プロパティ</a:t>
            </a:r>
            <a:r>
              <a:rPr lang="en-US" altLang="ja-JP" dirty="0" smtClean="0"/>
              <a:t>&gt;)</a:t>
            </a:r>
          </a:p>
          <a:p>
            <a:pPr lvl="2"/>
            <a:r>
              <a:rPr lang="en-US" altLang="ja-JP" dirty="0" smtClean="0"/>
              <a:t>Leaf _Src1, “image.png”, 1.0000</a:t>
            </a:r>
          </a:p>
          <a:p>
            <a:pPr lvl="1"/>
            <a:r>
              <a:rPr lang="ja-JP" altLang="en-US" dirty="0" smtClean="0"/>
              <a:t>ツリー定義 </a:t>
            </a:r>
            <a:r>
              <a:rPr lang="en-US" altLang="ja-JP" dirty="0" smtClean="0"/>
              <a:t>(Tree &lt;</a:t>
            </a:r>
            <a:r>
              <a:rPr lang="en-US" altLang="ja-JP" dirty="0" err="1" smtClean="0"/>
              <a:t>String:Name</a:t>
            </a:r>
            <a:r>
              <a:rPr lang="en-US" altLang="ja-JP" dirty="0" smtClean="0"/>
              <a:t>&gt;, &lt;</a:t>
            </a:r>
            <a:r>
              <a:rPr lang="en-US" altLang="ja-JP" dirty="0" err="1" smtClean="0"/>
              <a:t>String:Tree</a:t>
            </a:r>
            <a:r>
              <a:rPr lang="en-US" altLang="ja-JP" dirty="0" smtClean="0"/>
              <a:t>&gt;)</a:t>
            </a:r>
          </a:p>
          <a:p>
            <a:r>
              <a:rPr lang="ja-JP" altLang="en-US" dirty="0" smtClean="0"/>
              <a:t>キャッシュ制御</a:t>
            </a:r>
            <a:endParaRPr lang="en-US" altLang="ja-JP" dirty="0" smtClean="0"/>
          </a:p>
          <a:p>
            <a:pPr lvl="1"/>
            <a:r>
              <a:rPr lang="ja-JP" altLang="en-US" dirty="0" smtClean="0"/>
              <a:t>サブツリー・リダクション </a:t>
            </a:r>
            <a:r>
              <a:rPr lang="en-US" altLang="ja-JP" dirty="0" smtClean="0"/>
              <a:t>(</a:t>
            </a:r>
            <a:r>
              <a:rPr lang="en-US" altLang="ja-JP" dirty="0" err="1" smtClean="0"/>
              <a:t>SubtreeReduction</a:t>
            </a:r>
            <a:r>
              <a:rPr lang="en-US" altLang="ja-JP" dirty="0" smtClean="0"/>
              <a:t> &lt;</a:t>
            </a:r>
            <a:r>
              <a:rPr lang="en-US" altLang="ja-JP" dirty="0" err="1" smtClean="0"/>
              <a:t>Boolean:True</a:t>
            </a:r>
            <a:r>
              <a:rPr lang="en-US" altLang="ja-JP" dirty="0" smtClean="0"/>
              <a:t>&gt;)</a:t>
            </a:r>
          </a:p>
          <a:p>
            <a:pPr lvl="1"/>
            <a:r>
              <a:rPr lang="ja-JP" altLang="en-US" dirty="0" smtClean="0"/>
              <a:t>サブツリー・リダクションタイプ</a:t>
            </a:r>
            <a:r>
              <a:rPr lang="en-US" altLang="ja-JP" dirty="0" smtClean="0"/>
              <a:t>(</a:t>
            </a:r>
            <a:r>
              <a:rPr lang="en-US" altLang="ja-JP" dirty="0" err="1" smtClean="0"/>
              <a:t>SubtreeReductionType</a:t>
            </a:r>
            <a:r>
              <a:rPr lang="en-US" altLang="ja-JP" dirty="0" smtClean="0"/>
              <a:t> &lt;</a:t>
            </a:r>
            <a:r>
              <a:rPr lang="en-US" altLang="ja-JP" dirty="0" err="1" smtClean="0"/>
              <a:t>String:Inter</a:t>
            </a:r>
            <a:r>
              <a:rPr lang="en-US" altLang="ja-JP" dirty="0" smtClean="0"/>
              <a:t>&gt;) {Intra, Inter}</a:t>
            </a:r>
          </a:p>
          <a:p>
            <a:pPr lvl="1"/>
            <a:r>
              <a:rPr lang="ja-JP" altLang="en-US" dirty="0" smtClean="0"/>
              <a:t>サブツリー・リダクション深さ </a:t>
            </a:r>
            <a:r>
              <a:rPr lang="en-US" altLang="ja-JP" dirty="0" smtClean="0"/>
              <a:t>(</a:t>
            </a:r>
            <a:r>
              <a:rPr lang="en-US" altLang="ja-JP" dirty="0" err="1" smtClean="0"/>
              <a:t>SubtreeReductionDepth</a:t>
            </a:r>
            <a:r>
              <a:rPr lang="en-US" altLang="ja-JP" dirty="0" smtClean="0"/>
              <a:t> &lt;Integer:30&gt;)</a:t>
            </a:r>
          </a:p>
          <a:p>
            <a:pPr lvl="1"/>
            <a:r>
              <a:rPr lang="ja-JP" altLang="en-US" dirty="0" smtClean="0"/>
              <a:t>サブツリー・キャッシュ </a:t>
            </a:r>
            <a:r>
              <a:rPr lang="en-US" altLang="ja-JP" dirty="0" smtClean="0"/>
              <a:t>(</a:t>
            </a:r>
            <a:r>
              <a:rPr lang="en-US" altLang="ja-JP" dirty="0" err="1" smtClean="0"/>
              <a:t>SubtreeCache</a:t>
            </a:r>
            <a:r>
              <a:rPr lang="en-US" altLang="ja-JP" dirty="0" smtClean="0"/>
              <a:t> &lt;</a:t>
            </a:r>
            <a:r>
              <a:rPr lang="en-US" altLang="ja-JP" dirty="0" err="1" smtClean="0"/>
              <a:t>Boolean:True</a:t>
            </a:r>
            <a:r>
              <a:rPr lang="en-US" altLang="ja-JP" dirty="0" smtClean="0"/>
              <a:t>&gt;)</a:t>
            </a:r>
          </a:p>
          <a:p>
            <a:pPr lvl="1"/>
            <a:r>
              <a:rPr lang="ja-JP" altLang="en-US" dirty="0" smtClean="0"/>
              <a:t>サブツリー・キャッシュ </a:t>
            </a:r>
            <a:r>
              <a:rPr lang="en-US" altLang="ja-JP" dirty="0" smtClean="0"/>
              <a:t>(</a:t>
            </a:r>
            <a:r>
              <a:rPr lang="en-US" altLang="ja-JP" dirty="0" err="1" smtClean="0"/>
              <a:t>SubtreeCacheDepth</a:t>
            </a:r>
            <a:r>
              <a:rPr lang="en-US" altLang="ja-JP" dirty="0" smtClean="0"/>
              <a:t> &lt;Integer:7&gt;)</a:t>
            </a:r>
          </a:p>
          <a:p>
            <a:pPr lvl="1"/>
            <a:r>
              <a:rPr lang="ja-JP" altLang="en-US" dirty="0" smtClean="0"/>
              <a:t>サブツリー・キャッシュ </a:t>
            </a:r>
            <a:r>
              <a:rPr lang="en-US" altLang="ja-JP" dirty="0" smtClean="0"/>
              <a:t>(</a:t>
            </a:r>
            <a:r>
              <a:rPr lang="en-US" altLang="ja-JP" dirty="0" err="1" smtClean="0"/>
              <a:t>SubtreeCacheLife</a:t>
            </a:r>
            <a:r>
              <a:rPr lang="en-US" altLang="ja-JP" dirty="0" smtClean="0"/>
              <a:t> &lt;Integer:300&gt;) </a:t>
            </a:r>
            <a:r>
              <a:rPr lang="ja-JP" altLang="en-US" dirty="0" smtClean="0"/>
              <a:t>使われなくなってからキャッシュから消去するまでの世代数</a:t>
            </a:r>
            <a:endParaRPr lang="en-US" altLang="ja-JP"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PicturePerfectEngine</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画像処理を実行するプログラム</a:t>
            </a:r>
            <a:endParaRPr lang="en-US" altLang="ja-JP" dirty="0" smtClean="0"/>
          </a:p>
          <a:p>
            <a:r>
              <a:rPr lang="ja-JP" altLang="en-US" dirty="0" smtClean="0"/>
              <a:t>コマンドライン</a:t>
            </a:r>
            <a:endParaRPr lang="en-US" altLang="ja-JP" dirty="0" smtClean="0"/>
          </a:p>
          <a:p>
            <a:pPr lvl="1"/>
            <a:r>
              <a:rPr lang="en-US" altLang="ja-JP" dirty="0" err="1" smtClean="0"/>
              <a:t>PicturePerfect</a:t>
            </a:r>
            <a:r>
              <a:rPr lang="en-US" altLang="ja-JP" dirty="0" smtClean="0"/>
              <a:t> &lt;</a:t>
            </a:r>
            <a:r>
              <a:rPr lang="en-US" altLang="ja-JP" dirty="0" err="1" smtClean="0"/>
              <a:t>PPScript</a:t>
            </a:r>
            <a:r>
              <a:rPr lang="en-US" altLang="ja-JP" dirty="0" smtClean="0"/>
              <a:t>&gt;</a:t>
            </a:r>
          </a:p>
          <a:p>
            <a:r>
              <a:rPr lang="ja-JP" altLang="en-US" dirty="0" smtClean="0"/>
              <a:t>入力</a:t>
            </a:r>
            <a:endParaRPr lang="en-US" altLang="ja-JP" dirty="0" smtClean="0"/>
          </a:p>
          <a:p>
            <a:pPr lvl="1"/>
            <a:r>
              <a:rPr lang="en-US" altLang="ja-JP" dirty="0" err="1" smtClean="0"/>
              <a:t>PicturePerfect</a:t>
            </a:r>
            <a:r>
              <a:rPr lang="ja-JP" altLang="en-US" dirty="0" smtClean="0"/>
              <a:t>スクリプト </a:t>
            </a:r>
            <a:r>
              <a:rPr lang="en-US" altLang="ja-JP" dirty="0" smtClean="0"/>
              <a:t>(yyyy.ppe)</a:t>
            </a:r>
          </a:p>
          <a:p>
            <a:r>
              <a:rPr lang="ja-JP" altLang="en-US" dirty="0" smtClean="0"/>
              <a:t>出力</a:t>
            </a:r>
            <a:endParaRPr lang="en-US" altLang="ja-JP" dirty="0" smtClean="0"/>
          </a:p>
          <a:p>
            <a:pPr lvl="1"/>
            <a:r>
              <a:rPr lang="ja-JP" altLang="en-US" dirty="0" smtClean="0"/>
              <a:t>スクリプト中で指定されているもの</a:t>
            </a:r>
            <a:endParaRPr lang="en-US" altLang="ja-JP" dirty="0" smtClean="0"/>
          </a:p>
          <a:p>
            <a:pPr lvl="1"/>
            <a:r>
              <a:rPr lang="ja-JP" altLang="en-US" dirty="0" smtClean="0"/>
              <a:t>ライブラリバージョンでは、</a:t>
            </a:r>
            <a:r>
              <a:rPr lang="en-US" altLang="ja-JP" dirty="0" smtClean="0"/>
              <a:t>Alias</a:t>
            </a:r>
            <a:r>
              <a:rPr lang="ja-JP" altLang="en-US" dirty="0" smtClean="0"/>
              <a:t>されたレジスタにアクセス可能</a:t>
            </a:r>
            <a:endParaRPr lang="en-US" altLang="ja-JP"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dirty="0" err="1" smtClean="0"/>
              <a:t>PicturePerfect</a:t>
            </a:r>
            <a:r>
              <a:rPr kumimoji="1" lang="en-US" altLang="ja-JP" dirty="0" smtClean="0"/>
              <a:t>: </a:t>
            </a:r>
            <a:r>
              <a:rPr kumimoji="1" lang="ja-JP" altLang="en-US" dirty="0" smtClean="0"/>
              <a:t>スクリプト仕様</a:t>
            </a:r>
            <a:endParaRPr kumimoji="1" lang="ja-JP" altLang="en-US" dirty="0"/>
          </a:p>
        </p:txBody>
      </p:sp>
      <p:sp>
        <p:nvSpPr>
          <p:cNvPr id="5" name="コンテンツ プレースホルダ 4"/>
          <p:cNvSpPr>
            <a:spLocks noGrp="1"/>
          </p:cNvSpPr>
          <p:nvPr>
            <p:ph idx="1"/>
          </p:nvPr>
        </p:nvSpPr>
        <p:spPr/>
        <p:txBody>
          <a:bodyPr>
            <a:normAutofit fontScale="40000" lnSpcReduction="20000"/>
          </a:bodyPr>
          <a:lstStyle/>
          <a:p>
            <a:r>
              <a:rPr lang="ja-JP" altLang="en-US" dirty="0" smtClean="0"/>
              <a:t>コンフィグレーション</a:t>
            </a:r>
            <a:endParaRPr lang="en-US" altLang="ja-JP" dirty="0" smtClean="0"/>
          </a:p>
          <a:p>
            <a:pPr lvl="1"/>
            <a:r>
              <a:rPr lang="ja-JP" altLang="en-US" dirty="0" smtClean="0"/>
              <a:t>画像サイズ </a:t>
            </a:r>
            <a:r>
              <a:rPr lang="en-US" altLang="ja-JP" dirty="0" smtClean="0"/>
              <a:t>(</a:t>
            </a:r>
            <a:r>
              <a:rPr lang="en-US" altLang="ja-JP" dirty="0" err="1" smtClean="0"/>
              <a:t>SetImageSize</a:t>
            </a:r>
            <a:r>
              <a:rPr lang="en-US" altLang="ja-JP" dirty="0" smtClean="0"/>
              <a:t>&lt;</a:t>
            </a:r>
            <a:r>
              <a:rPr lang="en-US" altLang="ja-JP" dirty="0" err="1" smtClean="0"/>
              <a:t>Integer:Width</a:t>
            </a:r>
            <a:r>
              <a:rPr lang="en-US" altLang="ja-JP" dirty="0" smtClean="0"/>
              <a:t>=256&gt;, &lt;</a:t>
            </a:r>
            <a:r>
              <a:rPr lang="en-US" altLang="ja-JP" dirty="0" err="1" smtClean="0"/>
              <a:t>Integer:Height</a:t>
            </a:r>
            <a:r>
              <a:rPr lang="en-US" altLang="ja-JP" dirty="0" smtClean="0"/>
              <a:t>=256&gt;)</a:t>
            </a:r>
          </a:p>
          <a:p>
            <a:r>
              <a:rPr lang="ja-JP" altLang="en-US" dirty="0" smtClean="0"/>
              <a:t>演算</a:t>
            </a:r>
            <a:endParaRPr lang="en-US" altLang="ja-JP" dirty="0" smtClean="0"/>
          </a:p>
          <a:p>
            <a:pPr lvl="1"/>
            <a:r>
              <a:rPr lang="ja-JP" altLang="en-US" dirty="0" smtClean="0"/>
              <a:t>別紙参照</a:t>
            </a:r>
            <a:endParaRPr lang="en-US" altLang="ja-JP" dirty="0" smtClean="0"/>
          </a:p>
          <a:p>
            <a:r>
              <a:rPr lang="ja-JP" altLang="en-US" dirty="0" smtClean="0"/>
              <a:t>キャッシュ制御</a:t>
            </a:r>
            <a:endParaRPr lang="en-US" altLang="ja-JP" dirty="0" smtClean="0"/>
          </a:p>
          <a:p>
            <a:pPr lvl="1"/>
            <a:r>
              <a:rPr lang="ja-JP" altLang="en-US" dirty="0" smtClean="0"/>
              <a:t>キャッシュ</a:t>
            </a:r>
            <a:r>
              <a:rPr lang="en-US" altLang="ja-JP" dirty="0" smtClean="0"/>
              <a:t>In (</a:t>
            </a:r>
            <a:r>
              <a:rPr lang="en-US" altLang="ja-JP" dirty="0" err="1" smtClean="0"/>
              <a:t>CacheIn</a:t>
            </a:r>
            <a:r>
              <a:rPr lang="en-US" altLang="ja-JP" dirty="0" smtClean="0"/>
              <a:t> &lt;</a:t>
            </a:r>
            <a:r>
              <a:rPr lang="en-US" altLang="ja-JP" dirty="0" err="1" smtClean="0"/>
              <a:t>Reg</a:t>
            </a:r>
            <a:r>
              <a:rPr lang="en-US" altLang="ja-JP" dirty="0" smtClean="0"/>
              <a:t>&gt;, &lt;</a:t>
            </a:r>
            <a:r>
              <a:rPr lang="en-US" altLang="ja-JP" dirty="0" err="1" smtClean="0"/>
              <a:t>String:Key</a:t>
            </a:r>
            <a:r>
              <a:rPr lang="en-US" altLang="ja-JP" dirty="0" smtClean="0"/>
              <a:t>&gt;) </a:t>
            </a:r>
            <a:r>
              <a:rPr lang="en-US" altLang="ja-JP" dirty="0" err="1" smtClean="0"/>
              <a:t>Reg</a:t>
            </a:r>
            <a:r>
              <a:rPr lang="ja-JP" altLang="en-US" dirty="0" smtClean="0"/>
              <a:t>をキャッシュに登録する</a:t>
            </a:r>
            <a:endParaRPr lang="en-US" altLang="ja-JP" dirty="0" smtClean="0"/>
          </a:p>
          <a:p>
            <a:pPr lvl="1"/>
            <a:r>
              <a:rPr lang="ja-JP" altLang="en-US" dirty="0" smtClean="0"/>
              <a:t>キャッシュ</a:t>
            </a:r>
            <a:r>
              <a:rPr lang="en-US" altLang="ja-JP" dirty="0" smtClean="0"/>
              <a:t>Load (</a:t>
            </a:r>
            <a:r>
              <a:rPr lang="en-US" altLang="ja-JP" dirty="0" err="1" smtClean="0"/>
              <a:t>CacheLoad</a:t>
            </a:r>
            <a:r>
              <a:rPr lang="en-US" altLang="ja-JP" dirty="0" smtClean="0"/>
              <a:t> &lt;</a:t>
            </a:r>
            <a:r>
              <a:rPr lang="en-US" altLang="ja-JP" dirty="0" err="1" smtClean="0"/>
              <a:t>Reg</a:t>
            </a:r>
            <a:r>
              <a:rPr lang="en-US" altLang="ja-JP" dirty="0" smtClean="0"/>
              <a:t>&gt;, &lt;</a:t>
            </a:r>
            <a:r>
              <a:rPr lang="en-US" altLang="ja-JP" dirty="0" err="1" smtClean="0"/>
              <a:t>String:Key</a:t>
            </a:r>
            <a:r>
              <a:rPr lang="en-US" altLang="ja-JP" dirty="0" smtClean="0"/>
              <a:t>&gt;) </a:t>
            </a:r>
            <a:r>
              <a:rPr lang="ja-JP" altLang="en-US" dirty="0" smtClean="0"/>
              <a:t>キャッシュから</a:t>
            </a:r>
            <a:r>
              <a:rPr lang="en-US" altLang="ja-JP" dirty="0" err="1" smtClean="0"/>
              <a:t>Reg</a:t>
            </a:r>
            <a:r>
              <a:rPr lang="ja-JP" altLang="en-US" dirty="0" smtClean="0"/>
              <a:t>へ読み込む</a:t>
            </a:r>
            <a:endParaRPr lang="en-US" altLang="ja-JP" dirty="0" smtClean="0"/>
          </a:p>
          <a:p>
            <a:pPr lvl="1"/>
            <a:r>
              <a:rPr lang="ja-JP" altLang="en-US" dirty="0" smtClean="0"/>
              <a:t>キャッシュ</a:t>
            </a:r>
            <a:r>
              <a:rPr lang="en-US" altLang="ja-JP" dirty="0" smtClean="0"/>
              <a:t>Out (</a:t>
            </a:r>
            <a:r>
              <a:rPr lang="en-US" altLang="ja-JP" dirty="0" err="1" smtClean="0"/>
              <a:t>CacheOut</a:t>
            </a:r>
            <a:r>
              <a:rPr lang="en-US" altLang="ja-JP" dirty="0" smtClean="0"/>
              <a:t> &lt;</a:t>
            </a:r>
            <a:r>
              <a:rPr lang="en-US" altLang="ja-JP" dirty="0" err="1" smtClean="0"/>
              <a:t>String:Key</a:t>
            </a:r>
            <a:r>
              <a:rPr lang="en-US" altLang="ja-JP" dirty="0" smtClean="0"/>
              <a:t>&gt;) </a:t>
            </a:r>
            <a:r>
              <a:rPr lang="ja-JP" altLang="en-US" dirty="0" smtClean="0"/>
              <a:t>キャッシュを破棄する</a:t>
            </a:r>
            <a:endParaRPr lang="en-US" altLang="ja-JP" dirty="0" smtClean="0"/>
          </a:p>
          <a:p>
            <a:r>
              <a:rPr lang="ja-JP" altLang="en-US" dirty="0" smtClean="0"/>
              <a:t>その他</a:t>
            </a:r>
            <a:endParaRPr lang="en-US" altLang="ja-JP" dirty="0" smtClean="0"/>
          </a:p>
          <a:p>
            <a:pPr lvl="1"/>
            <a:r>
              <a:rPr lang="ja-JP" altLang="en-US" dirty="0" smtClean="0"/>
              <a:t>定数宣言 </a:t>
            </a:r>
            <a:r>
              <a:rPr lang="en-US" altLang="ja-JP" dirty="0" smtClean="0"/>
              <a:t>(</a:t>
            </a:r>
            <a:r>
              <a:rPr lang="en-US" altLang="ja-JP" dirty="0" err="1" smtClean="0"/>
              <a:t>Const</a:t>
            </a:r>
            <a:r>
              <a:rPr lang="en-US" altLang="ja-JP" dirty="0" smtClean="0"/>
              <a:t> &lt;</a:t>
            </a:r>
            <a:r>
              <a:rPr lang="en-US" altLang="ja-JP" dirty="0" err="1" smtClean="0"/>
              <a:t>String:Name</a:t>
            </a:r>
            <a:r>
              <a:rPr lang="en-US" altLang="ja-JP" dirty="0" smtClean="0"/>
              <a:t>&gt;, &lt;</a:t>
            </a:r>
            <a:r>
              <a:rPr lang="en-US" altLang="ja-JP" dirty="0" err="1" smtClean="0"/>
              <a:t>String:Value</a:t>
            </a:r>
            <a:r>
              <a:rPr lang="en-US" altLang="ja-JP" dirty="0" smtClean="0"/>
              <a:t>&gt;)</a:t>
            </a:r>
          </a:p>
          <a:p>
            <a:pPr lvl="1"/>
            <a:r>
              <a:rPr lang="ja-JP" altLang="en-US" dirty="0" smtClean="0"/>
              <a:t>レジスタ宣言 </a:t>
            </a:r>
            <a:r>
              <a:rPr lang="en-US" altLang="ja-JP" dirty="0" smtClean="0"/>
              <a:t>(</a:t>
            </a:r>
            <a:r>
              <a:rPr lang="en-US" altLang="ja-JP" dirty="0" err="1" smtClean="0"/>
              <a:t>Var</a:t>
            </a:r>
            <a:r>
              <a:rPr lang="en-US" altLang="ja-JP" dirty="0" smtClean="0"/>
              <a:t> &lt;</a:t>
            </a:r>
            <a:r>
              <a:rPr lang="en-US" altLang="ja-JP" dirty="0" err="1" smtClean="0"/>
              <a:t>Reg</a:t>
            </a:r>
            <a:r>
              <a:rPr lang="en-US" altLang="ja-JP" dirty="0" smtClean="0"/>
              <a:t>&gt;)</a:t>
            </a:r>
          </a:p>
          <a:p>
            <a:pPr lvl="1"/>
            <a:r>
              <a:rPr lang="ja-JP" altLang="en-US" dirty="0" smtClean="0"/>
              <a:t>画像ロード </a:t>
            </a:r>
            <a:r>
              <a:rPr lang="en-US" altLang="ja-JP" dirty="0" smtClean="0"/>
              <a:t>(</a:t>
            </a:r>
            <a:r>
              <a:rPr lang="en-US" altLang="ja-JP" dirty="0" err="1" smtClean="0"/>
              <a:t>LoadImage</a:t>
            </a:r>
            <a:r>
              <a:rPr lang="en-US" altLang="ja-JP" dirty="0" smtClean="0"/>
              <a:t> &lt;</a:t>
            </a:r>
            <a:r>
              <a:rPr lang="en-US" altLang="ja-JP" dirty="0" err="1" smtClean="0"/>
              <a:t>Reg</a:t>
            </a:r>
            <a:r>
              <a:rPr lang="en-US" altLang="ja-JP" dirty="0" smtClean="0"/>
              <a:t>&gt;, &lt;</a:t>
            </a:r>
            <a:r>
              <a:rPr lang="en-US" altLang="ja-JP" dirty="0" err="1" smtClean="0"/>
              <a:t>String:FileName</a:t>
            </a:r>
            <a:r>
              <a:rPr lang="en-US" altLang="ja-JP" dirty="0" smtClean="0"/>
              <a:t>&gt;)</a:t>
            </a:r>
          </a:p>
          <a:p>
            <a:pPr lvl="2"/>
            <a:r>
              <a:rPr lang="ja-JP" altLang="en-US" dirty="0" smtClean="0"/>
              <a:t>ロードできなかったらエラー</a:t>
            </a:r>
            <a:endParaRPr lang="en-US" altLang="ja-JP" dirty="0" smtClean="0"/>
          </a:p>
          <a:p>
            <a:pPr lvl="2"/>
            <a:r>
              <a:rPr lang="ja-JP" altLang="en-US" dirty="0" smtClean="0"/>
              <a:t>サイズが違う場合は警告</a:t>
            </a:r>
            <a:endParaRPr lang="en-US" altLang="ja-JP" dirty="0" smtClean="0"/>
          </a:p>
          <a:p>
            <a:pPr lvl="2"/>
            <a:r>
              <a:rPr lang="en-US" altLang="ja-JP" dirty="0" err="1" smtClean="0"/>
              <a:t>FileName</a:t>
            </a:r>
            <a:r>
              <a:rPr lang="ja-JP" altLang="en-US" dirty="0" err="1" smtClean="0"/>
              <a:t>には</a:t>
            </a:r>
            <a:r>
              <a:rPr lang="en-US" altLang="ja-JP" dirty="0" smtClean="0"/>
              <a:t>$</a:t>
            </a:r>
            <a:r>
              <a:rPr lang="ja-JP" altLang="en-US" dirty="0" smtClean="0"/>
              <a:t>定数名も使える</a:t>
            </a:r>
            <a:endParaRPr lang="en-US" altLang="ja-JP" dirty="0" smtClean="0"/>
          </a:p>
          <a:p>
            <a:pPr lvl="1"/>
            <a:r>
              <a:rPr lang="ja-JP" altLang="en-US" dirty="0" smtClean="0"/>
              <a:t>プロパティセット </a:t>
            </a:r>
            <a:r>
              <a:rPr lang="en-US" altLang="ja-JP" dirty="0" smtClean="0"/>
              <a:t>(</a:t>
            </a:r>
            <a:r>
              <a:rPr lang="en-US" altLang="ja-JP" dirty="0" err="1" smtClean="0"/>
              <a:t>SetValue</a:t>
            </a:r>
            <a:r>
              <a:rPr lang="en-US" altLang="ja-JP" dirty="0" smtClean="0"/>
              <a:t> &lt;</a:t>
            </a:r>
            <a:r>
              <a:rPr lang="en-US" altLang="ja-JP" dirty="0" err="1" smtClean="0"/>
              <a:t>Reg</a:t>
            </a:r>
            <a:r>
              <a:rPr lang="en-US" altLang="ja-JP" dirty="0" smtClean="0"/>
              <a:t>&gt;, &lt;</a:t>
            </a:r>
            <a:r>
              <a:rPr lang="en-US" altLang="ja-JP" dirty="0" err="1" smtClean="0"/>
              <a:t>Double:Value</a:t>
            </a:r>
            <a:r>
              <a:rPr lang="en-US" altLang="ja-JP" dirty="0" smtClean="0"/>
              <a:t>&gt;)</a:t>
            </a:r>
          </a:p>
          <a:p>
            <a:pPr lvl="2"/>
            <a:r>
              <a:rPr lang="en-US" altLang="ja-JP" dirty="0" smtClean="0"/>
              <a:t>Value</a:t>
            </a:r>
            <a:r>
              <a:rPr lang="ja-JP" altLang="en-US" dirty="0" err="1" smtClean="0"/>
              <a:t>には</a:t>
            </a:r>
            <a:r>
              <a:rPr lang="en-US" altLang="ja-JP" dirty="0" smtClean="0"/>
              <a:t>$</a:t>
            </a:r>
            <a:r>
              <a:rPr lang="ja-JP" altLang="en-US" dirty="0" smtClean="0"/>
              <a:t>定数名も使える</a:t>
            </a:r>
            <a:endParaRPr lang="en-US" altLang="ja-JP" dirty="0" smtClean="0"/>
          </a:p>
          <a:p>
            <a:pPr lvl="1"/>
            <a:r>
              <a:rPr lang="ja-JP" altLang="en-US" dirty="0" smtClean="0"/>
              <a:t>画像セーブ </a:t>
            </a:r>
            <a:r>
              <a:rPr lang="en-US" altLang="ja-JP" dirty="0" smtClean="0"/>
              <a:t>(Save &lt;</a:t>
            </a:r>
            <a:r>
              <a:rPr lang="en-US" altLang="ja-JP" dirty="0" err="1" smtClean="0"/>
              <a:t>Reg</a:t>
            </a:r>
            <a:r>
              <a:rPr lang="en-US" altLang="ja-JP" dirty="0" smtClean="0"/>
              <a:t>&gt;, &lt;</a:t>
            </a:r>
            <a:r>
              <a:rPr lang="en-US" altLang="ja-JP" dirty="0" err="1" smtClean="0"/>
              <a:t>String:FileName</a:t>
            </a:r>
            <a:r>
              <a:rPr lang="en-US" altLang="ja-JP" dirty="0" smtClean="0"/>
              <a:t>&gt;)</a:t>
            </a:r>
          </a:p>
          <a:p>
            <a:pPr lvl="2"/>
            <a:r>
              <a:rPr lang="ja-JP" altLang="en-US" dirty="0" smtClean="0"/>
              <a:t>セーブできなかったらエラー</a:t>
            </a:r>
            <a:endParaRPr lang="en-US" altLang="ja-JP" dirty="0" smtClean="0"/>
          </a:p>
          <a:p>
            <a:pPr lvl="1"/>
            <a:r>
              <a:rPr lang="ja-JP" altLang="en-US" dirty="0" smtClean="0"/>
              <a:t>プロパティ画面表示 </a:t>
            </a:r>
            <a:r>
              <a:rPr lang="en-US" altLang="ja-JP" dirty="0" smtClean="0"/>
              <a:t>(</a:t>
            </a:r>
            <a:r>
              <a:rPr lang="en-US" altLang="ja-JP" dirty="0" err="1" smtClean="0"/>
              <a:t>PrintValue</a:t>
            </a:r>
            <a:r>
              <a:rPr lang="en-US" altLang="ja-JP" dirty="0" smtClean="0"/>
              <a:t> &lt;</a:t>
            </a:r>
            <a:r>
              <a:rPr lang="en-US" altLang="ja-JP" dirty="0" err="1" smtClean="0"/>
              <a:t>Reg</a:t>
            </a:r>
            <a:r>
              <a:rPr lang="en-US" altLang="ja-JP" dirty="0" smtClean="0"/>
              <a:t>&gt;)</a:t>
            </a:r>
          </a:p>
          <a:p>
            <a:pPr lvl="1"/>
            <a:r>
              <a:rPr lang="ja-JP" altLang="en-US" dirty="0" smtClean="0"/>
              <a:t>エイリアス </a:t>
            </a:r>
            <a:r>
              <a:rPr lang="en-US" altLang="ja-JP" dirty="0" smtClean="0"/>
              <a:t>(Alias &lt;</a:t>
            </a:r>
            <a:r>
              <a:rPr lang="en-US" altLang="ja-JP" dirty="0" err="1" smtClean="0"/>
              <a:t>Reg</a:t>
            </a:r>
            <a:r>
              <a:rPr lang="en-US" altLang="ja-JP" dirty="0" smtClean="0"/>
              <a:t>&gt;, &lt;</a:t>
            </a:r>
            <a:r>
              <a:rPr lang="en-US" altLang="ja-JP" dirty="0" err="1" smtClean="0"/>
              <a:t>String:AliasName</a:t>
            </a:r>
            <a:r>
              <a:rPr lang="en-US" altLang="ja-JP" dirty="0" smtClean="0"/>
              <a:t>&gt;) </a:t>
            </a:r>
            <a:r>
              <a:rPr lang="ja-JP" altLang="en-US" dirty="0" smtClean="0"/>
              <a:t>レジスタにわかりやすい名前をつける。値を取り出すときに使う</a:t>
            </a:r>
            <a:endParaRPr lang="en-US" altLang="ja-JP" dirty="0" smtClean="0"/>
          </a:p>
          <a:p>
            <a:pPr lvl="1"/>
            <a:r>
              <a:rPr lang="ja-JP" altLang="en-US" dirty="0" smtClean="0"/>
              <a:t>終了 </a:t>
            </a:r>
            <a:r>
              <a:rPr lang="en-US" altLang="ja-JP" dirty="0" smtClean="0"/>
              <a:t>(Exit)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PicturePerfectEngine</a:t>
            </a:r>
            <a:r>
              <a:rPr kumimoji="1" lang="en-US" altLang="ja-JP" dirty="0" smtClean="0"/>
              <a:t>: I/F</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キャッシュ制御</a:t>
            </a:r>
            <a:endParaRPr lang="en-US" altLang="ja-JP" dirty="0" smtClean="0"/>
          </a:p>
          <a:p>
            <a:pPr lvl="1"/>
            <a:r>
              <a:rPr kumimoji="1" lang="en-US" altLang="ja-JP" dirty="0" err="1" smtClean="0"/>
              <a:t>containsKey</a:t>
            </a:r>
            <a:r>
              <a:rPr kumimoji="1" lang="en-US" altLang="ja-JP" dirty="0" smtClean="0"/>
              <a:t>()</a:t>
            </a:r>
          </a:p>
          <a:p>
            <a:pPr lvl="1"/>
            <a:r>
              <a:rPr lang="en-US" altLang="ja-JP" dirty="0" smtClean="0"/>
              <a:t>clear()</a:t>
            </a:r>
            <a:endParaRPr kumimoji="1" lang="ja-JP"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レジスタ名</a:t>
            </a:r>
            <a:endParaRPr kumimoji="1" lang="en-US" altLang="ja-JP" dirty="0" smtClean="0"/>
          </a:p>
          <a:p>
            <a:pPr lvl="1"/>
            <a:r>
              <a:rPr kumimoji="1" lang="ja-JP" altLang="en-US" dirty="0" smtClean="0"/>
              <a:t>レジスタ番号 </a:t>
            </a:r>
            <a:r>
              <a:rPr kumimoji="1" lang="en-US" altLang="ja-JP" dirty="0" smtClean="0"/>
              <a:t>$10</a:t>
            </a:r>
          </a:p>
          <a:p>
            <a:pPr lvl="1"/>
            <a:r>
              <a:rPr lang="ja-JP" altLang="en-US" dirty="0" smtClean="0"/>
              <a:t>エイリアス名 </a:t>
            </a:r>
            <a:r>
              <a:rPr lang="en-US" altLang="ja-JP" dirty="0" smtClean="0"/>
              <a:t>_SR1, _Tree0</a:t>
            </a:r>
            <a:r>
              <a:rPr lang="ja-JP" altLang="en-US" dirty="0" smtClean="0"/>
              <a:t>など</a:t>
            </a:r>
            <a:endParaRPr lang="en-US" altLang="ja-JP" dirty="0" smtClean="0"/>
          </a:p>
          <a:p>
            <a:pPr lvl="1"/>
            <a:endParaRPr kumimoji="1" lang="en-US" altLang="ja-JP" dirty="0" smtClean="0"/>
          </a:p>
        </p:txBody>
      </p:sp>
    </p:spTree>
    <p:extLst>
      <p:ext uri="{BB962C8B-B14F-4D97-AF65-F5344CB8AC3E}">
        <p14:creationId xmlns:p14="http://schemas.microsoft.com/office/powerpoint/2010/main" xmlns="" val="2311830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EvaluateTree</a:t>
            </a:r>
            <a:endParaRPr kumimoji="1" lang="ja-JP" altLang="en-US" dirty="0"/>
          </a:p>
        </p:txBody>
      </p:sp>
      <p:sp>
        <p:nvSpPr>
          <p:cNvPr id="3" name="コンテンツ プレースホルダ 2"/>
          <p:cNvSpPr>
            <a:spLocks noGrp="1"/>
          </p:cNvSpPr>
          <p:nvPr>
            <p:ph idx="1"/>
          </p:nvPr>
        </p:nvSpPr>
        <p:spPr/>
        <p:txBody>
          <a:bodyPr>
            <a:normAutofit fontScale="40000" lnSpcReduction="20000"/>
          </a:bodyPr>
          <a:lstStyle/>
          <a:p>
            <a:r>
              <a:rPr kumimoji="1" lang="ja-JP" altLang="en-US" dirty="0" smtClean="0"/>
              <a:t>要件</a:t>
            </a:r>
            <a:endParaRPr kumimoji="1" lang="en-US" altLang="ja-JP" dirty="0" smtClean="0"/>
          </a:p>
          <a:p>
            <a:pPr lvl="1"/>
            <a:r>
              <a:rPr lang="en-US" altLang="ja-JP" dirty="0" smtClean="0"/>
              <a:t>Tree</a:t>
            </a:r>
            <a:r>
              <a:rPr lang="ja-JP" altLang="en-US" dirty="0" smtClean="0"/>
              <a:t>の評価をコマンドラインのみで実行できる</a:t>
            </a:r>
            <a:endParaRPr lang="en-US" altLang="ja-JP" dirty="0" smtClean="0"/>
          </a:p>
          <a:p>
            <a:pPr lvl="2"/>
            <a:r>
              <a:rPr kumimoji="1" lang="en-US" altLang="ja-JP" dirty="0" err="1" smtClean="0"/>
              <a:t>TreeSerializer</a:t>
            </a:r>
            <a:r>
              <a:rPr kumimoji="1" lang="en-US" altLang="ja-JP" dirty="0" smtClean="0"/>
              <a:t> + </a:t>
            </a:r>
            <a:r>
              <a:rPr kumimoji="1" lang="en-US" altLang="ja-JP" dirty="0" err="1" smtClean="0"/>
              <a:t>PicturePerfectEngine</a:t>
            </a:r>
            <a:endParaRPr kumimoji="1" lang="en-US" altLang="ja-JP" dirty="0" smtClean="0"/>
          </a:p>
          <a:p>
            <a:pPr lvl="1"/>
            <a:r>
              <a:rPr lang="ja-JP" altLang="en-US" dirty="0" smtClean="0"/>
              <a:t>画像と値を出力できる</a:t>
            </a:r>
            <a:endParaRPr lang="en-US" altLang="ja-JP" dirty="0" smtClean="0"/>
          </a:p>
          <a:p>
            <a:pPr lvl="2"/>
            <a:r>
              <a:rPr lang="ja-JP" altLang="en-US" dirty="0" smtClean="0"/>
              <a:t>画面 （</a:t>
            </a:r>
            <a:r>
              <a:rPr lang="en-US" altLang="ja-JP" dirty="0" smtClean="0"/>
              <a:t>OpenGL</a:t>
            </a:r>
            <a:r>
              <a:rPr lang="ja-JP" altLang="en-US" dirty="0" smtClean="0"/>
              <a:t>で、画像＆値）</a:t>
            </a:r>
            <a:endParaRPr lang="en-US" altLang="ja-JP" dirty="0" smtClean="0"/>
          </a:p>
          <a:p>
            <a:pPr lvl="2"/>
            <a:r>
              <a:rPr kumimoji="1" lang="ja-JP" altLang="en-US" dirty="0" smtClean="0"/>
              <a:t>ファイル （</a:t>
            </a:r>
            <a:r>
              <a:rPr kumimoji="1" lang="en-US" altLang="ja-JP" dirty="0" smtClean="0"/>
              <a:t>&lt;</a:t>
            </a:r>
            <a:r>
              <a:rPr kumimoji="1" lang="ja-JP" altLang="en-US" dirty="0" smtClean="0"/>
              <a:t>指定の名前</a:t>
            </a:r>
            <a:r>
              <a:rPr kumimoji="1" lang="en-US" altLang="ja-JP" dirty="0" smtClean="0"/>
              <a:t>&gt;_&lt;</a:t>
            </a:r>
            <a:r>
              <a:rPr lang="en-US" altLang="ja-JP" dirty="0" smtClean="0"/>
              <a:t>Tree</a:t>
            </a:r>
            <a:r>
              <a:rPr lang="ja-JP" altLang="en-US" dirty="0" smtClean="0"/>
              <a:t>の</a:t>
            </a:r>
            <a:r>
              <a:rPr lang="en-US" altLang="ja-JP" dirty="0" smtClean="0"/>
              <a:t>MD5&gt;_0.0000000000000000.png </a:t>
            </a:r>
            <a:r>
              <a:rPr lang="ja-JP" altLang="en-US" dirty="0" smtClean="0"/>
              <a:t>のフォーマット</a:t>
            </a:r>
            <a:endParaRPr lang="en-US" altLang="ja-JP" dirty="0" smtClean="0"/>
          </a:p>
          <a:p>
            <a:pPr lvl="3"/>
            <a:r>
              <a:rPr kumimoji="1" lang="en-US" altLang="ja-JP" dirty="0" smtClean="0"/>
              <a:t>MD5</a:t>
            </a:r>
            <a:r>
              <a:rPr kumimoji="1" lang="ja-JP" altLang="en-US" dirty="0" smtClean="0"/>
              <a:t>は、エイリアス展開後のツリーから作る。あとで</a:t>
            </a:r>
            <a:r>
              <a:rPr lang="ja-JP" altLang="en-US" dirty="0" smtClean="0"/>
              <a:t>同定できるようにするため。</a:t>
            </a:r>
            <a:endParaRPr lang="en-US" altLang="ja-JP" dirty="0" smtClean="0"/>
          </a:p>
          <a:p>
            <a:pPr lvl="1"/>
            <a:r>
              <a:rPr lang="ja-JP" altLang="en-US" dirty="0" smtClean="0"/>
              <a:t>エイリアスを使える</a:t>
            </a:r>
            <a:endParaRPr lang="en-US" altLang="ja-JP" dirty="0" smtClean="0"/>
          </a:p>
          <a:p>
            <a:pPr lvl="2"/>
            <a:r>
              <a:rPr lang="ja-JP" altLang="en-US" dirty="0" smtClean="0"/>
              <a:t>エイリアス辞書を与えられる必要あり</a:t>
            </a:r>
            <a:endParaRPr lang="en-US" altLang="ja-JP" dirty="0" smtClean="0"/>
          </a:p>
          <a:p>
            <a:pPr lvl="3"/>
            <a:r>
              <a:rPr lang="ja-JP" altLang="en-US" dirty="0" smtClean="0"/>
              <a:t>エイリアス辞書は、</a:t>
            </a:r>
            <a:r>
              <a:rPr lang="en-US" altLang="ja-JP" dirty="0" smtClean="0"/>
              <a:t>garnet</a:t>
            </a:r>
            <a:r>
              <a:rPr lang="ja-JP" altLang="en-US" dirty="0" smtClean="0"/>
              <a:t>ファイル</a:t>
            </a:r>
            <a:endParaRPr lang="en-US" altLang="ja-JP" dirty="0" smtClean="0"/>
          </a:p>
          <a:p>
            <a:pPr lvl="3"/>
            <a:r>
              <a:rPr lang="ja-JP" altLang="en-US" dirty="0" smtClean="0"/>
              <a:t>複数の辞書に対応する</a:t>
            </a:r>
            <a:endParaRPr lang="en-US" altLang="ja-JP" dirty="0" smtClean="0"/>
          </a:p>
          <a:p>
            <a:r>
              <a:rPr lang="ja-JP" altLang="en-US" dirty="0" smtClean="0"/>
              <a:t>コマンド</a:t>
            </a:r>
            <a:endParaRPr lang="en-US" altLang="ja-JP" dirty="0" smtClean="0"/>
          </a:p>
          <a:p>
            <a:pPr lvl="1"/>
            <a:r>
              <a:rPr lang="en-US" altLang="ja-JP" dirty="0" smtClean="0"/>
              <a:t>-t </a:t>
            </a:r>
            <a:r>
              <a:rPr lang="ja-JP" altLang="en-US" dirty="0" smtClean="0"/>
              <a:t>入力ツリー</a:t>
            </a:r>
            <a:endParaRPr lang="en-US" altLang="ja-JP" dirty="0" smtClean="0"/>
          </a:p>
          <a:p>
            <a:pPr lvl="1"/>
            <a:r>
              <a:rPr lang="en-US" altLang="ja-JP" dirty="0" smtClean="0"/>
              <a:t>-0, -1, -2, …, -9 Leaf</a:t>
            </a:r>
            <a:r>
              <a:rPr lang="ja-JP" altLang="en-US" dirty="0" smtClean="0"/>
              <a:t>ノード</a:t>
            </a:r>
            <a:endParaRPr lang="en-US" altLang="ja-JP" dirty="0" smtClean="0"/>
          </a:p>
          <a:p>
            <a:pPr lvl="2"/>
            <a:r>
              <a:rPr lang="ja-JP" altLang="en-US" dirty="0" smtClean="0"/>
              <a:t>画像ファイル名</a:t>
            </a:r>
            <a:r>
              <a:rPr lang="en-US" altLang="ja-JP" dirty="0" smtClean="0"/>
              <a:t>?0.00000000000000 </a:t>
            </a:r>
            <a:r>
              <a:rPr lang="ja-JP" altLang="en-US" dirty="0" smtClean="0"/>
              <a:t>のフォーマット</a:t>
            </a:r>
            <a:endParaRPr lang="en-US" altLang="ja-JP" dirty="0" smtClean="0"/>
          </a:p>
          <a:p>
            <a:pPr lvl="1"/>
            <a:r>
              <a:rPr lang="en-US" altLang="ja-JP" dirty="0" smtClean="0"/>
              <a:t>-a </a:t>
            </a:r>
            <a:r>
              <a:rPr lang="ja-JP" altLang="en-US" dirty="0" smtClean="0"/>
              <a:t>エイリアス辞書</a:t>
            </a:r>
            <a:endParaRPr lang="en-US" altLang="ja-JP" dirty="0" smtClean="0"/>
          </a:p>
          <a:p>
            <a:pPr lvl="2"/>
            <a:r>
              <a:rPr lang="en-US" altLang="ja-JP" dirty="0" smtClean="0"/>
              <a:t>Garnet</a:t>
            </a:r>
            <a:r>
              <a:rPr lang="ja-JP" altLang="en-US" dirty="0" smtClean="0"/>
              <a:t>コンフィグ形式のテキストファイル。</a:t>
            </a:r>
            <a:r>
              <a:rPr lang="en-US" altLang="ja-JP" dirty="0" smtClean="0"/>
              <a:t>Alias</a:t>
            </a:r>
            <a:r>
              <a:rPr lang="ja-JP" altLang="en-US" dirty="0" smtClean="0"/>
              <a:t>以外のコマンドは無視する。</a:t>
            </a:r>
            <a:endParaRPr lang="en-US" altLang="ja-JP" dirty="0" smtClean="0"/>
          </a:p>
          <a:p>
            <a:pPr lvl="2"/>
            <a:r>
              <a:rPr lang="ja-JP" altLang="en-US" dirty="0" smtClean="0"/>
              <a:t>複数指定可能</a:t>
            </a:r>
            <a:endParaRPr lang="en-US" altLang="ja-JP" dirty="0" smtClean="0"/>
          </a:p>
          <a:p>
            <a:pPr lvl="1"/>
            <a:r>
              <a:rPr lang="en-US" altLang="ja-JP" dirty="0" smtClean="0"/>
              <a:t>-w </a:t>
            </a:r>
            <a:r>
              <a:rPr lang="ja-JP" altLang="en-US" dirty="0" smtClean="0"/>
              <a:t>画像幅</a:t>
            </a:r>
            <a:endParaRPr lang="en-US" altLang="ja-JP" dirty="0" smtClean="0"/>
          </a:p>
          <a:p>
            <a:pPr lvl="2"/>
            <a:r>
              <a:rPr lang="ja-JP" altLang="en-US" dirty="0" smtClean="0"/>
              <a:t>省略すると、</a:t>
            </a:r>
            <a:r>
              <a:rPr lang="en-US" altLang="ja-JP" dirty="0" smtClean="0"/>
              <a:t>-0, -1, …</a:t>
            </a:r>
            <a:r>
              <a:rPr lang="ja-JP" altLang="en-US" dirty="0" smtClean="0"/>
              <a:t>のうち最初に利用可能な画像から幅を取得する</a:t>
            </a:r>
            <a:endParaRPr lang="en-US" altLang="ja-JP" dirty="0" smtClean="0"/>
          </a:p>
          <a:p>
            <a:pPr lvl="1"/>
            <a:r>
              <a:rPr lang="en-US" altLang="ja-JP" dirty="0" smtClean="0"/>
              <a:t>-h </a:t>
            </a:r>
            <a:r>
              <a:rPr lang="ja-JP" altLang="en-US" dirty="0" smtClean="0"/>
              <a:t>画像高さ</a:t>
            </a:r>
            <a:endParaRPr lang="en-US" altLang="ja-JP" dirty="0" smtClean="0"/>
          </a:p>
          <a:p>
            <a:pPr lvl="2"/>
            <a:r>
              <a:rPr lang="ja-JP" altLang="en-US" dirty="0" smtClean="0"/>
              <a:t>省略すると、</a:t>
            </a:r>
            <a:r>
              <a:rPr lang="en-US" altLang="ja-JP" dirty="0" smtClean="0"/>
              <a:t>-0, -1, …</a:t>
            </a:r>
            <a:r>
              <a:rPr lang="ja-JP" altLang="en-US" dirty="0" smtClean="0"/>
              <a:t>のうち最初に利用可能な画像から幅を取得する</a:t>
            </a:r>
            <a:endParaRPr lang="en-US" altLang="ja-JP" dirty="0" smtClean="0"/>
          </a:p>
          <a:p>
            <a:pPr lvl="1"/>
            <a:r>
              <a:rPr lang="en-US" altLang="ja-JP" dirty="0" smtClean="0"/>
              <a:t>-f </a:t>
            </a:r>
            <a:r>
              <a:rPr lang="ja-JP" altLang="en-US" dirty="0" smtClean="0"/>
              <a:t>出力名 </a:t>
            </a:r>
            <a:r>
              <a:rPr lang="en-US" altLang="ja-JP" dirty="0" smtClean="0"/>
              <a:t>(Output File)</a:t>
            </a:r>
          </a:p>
          <a:p>
            <a:pPr lvl="2"/>
            <a:r>
              <a:rPr lang="en-US" altLang="ja-JP" dirty="0" smtClean="0"/>
              <a:t>Test.png</a:t>
            </a:r>
            <a:r>
              <a:rPr lang="ja-JP" altLang="en-US" dirty="0" smtClean="0"/>
              <a:t>とすると、実際には</a:t>
            </a:r>
            <a:r>
              <a:rPr lang="en-US" altLang="ja-JP" dirty="0" smtClean="0"/>
              <a:t>Test_MD5XXXXX_0.0000000.png </a:t>
            </a:r>
            <a:r>
              <a:rPr lang="ja-JP" altLang="en-US" dirty="0" smtClean="0"/>
              <a:t>となる</a:t>
            </a:r>
            <a:endParaRPr lang="en-US" altLang="ja-JP" dirty="0" smtClean="0"/>
          </a:p>
          <a:p>
            <a:pPr lvl="2"/>
            <a:r>
              <a:rPr lang="en-US" altLang="ja-JP" dirty="0" smtClean="0"/>
              <a:t>Test.jpg</a:t>
            </a:r>
            <a:r>
              <a:rPr lang="ja-JP" altLang="en-US" dirty="0" smtClean="0"/>
              <a:t>とすると、</a:t>
            </a:r>
            <a:r>
              <a:rPr lang="en-US" altLang="ja-JP" dirty="0" smtClean="0"/>
              <a:t>Test_MD5XXXXX_0.0000000.jpg</a:t>
            </a:r>
            <a:r>
              <a:rPr lang="ja-JP" altLang="en-US" dirty="0" smtClean="0"/>
              <a:t>となる</a:t>
            </a:r>
            <a:endParaRPr lang="en-US" altLang="ja-JP" dirty="0" smtClean="0"/>
          </a:p>
          <a:p>
            <a:pPr lvl="1"/>
            <a:r>
              <a:rPr lang="en-US" altLang="ja-JP" dirty="0" smtClean="0"/>
              <a:t>-s </a:t>
            </a:r>
            <a:r>
              <a:rPr lang="ja-JP" altLang="en-US" dirty="0" smtClean="0"/>
              <a:t>画面に出力 </a:t>
            </a:r>
            <a:r>
              <a:rPr lang="en-US" altLang="ja-JP" dirty="0" smtClean="0"/>
              <a:t>(Output Screen)</a:t>
            </a:r>
          </a:p>
          <a:p>
            <a:pPr lvl="2"/>
            <a:r>
              <a:rPr lang="en-US" altLang="ja-JP" dirty="0" smtClean="0"/>
              <a:t>-f, -s</a:t>
            </a:r>
            <a:r>
              <a:rPr lang="ja-JP" altLang="en-US" dirty="0" smtClean="0"/>
              <a:t>は同時指定可能</a:t>
            </a:r>
            <a:endParaRPr lang="en-US" altLang="ja-JP" dirty="0" smtClean="0"/>
          </a:p>
          <a:p>
            <a:pPr lvl="1"/>
            <a:r>
              <a:rPr lang="en-US" altLang="ja-JP" dirty="0" smtClean="0"/>
              <a:t>-v Verbose</a:t>
            </a:r>
            <a:r>
              <a:rPr lang="ja-JP" altLang="en-US" dirty="0" smtClean="0"/>
              <a:t>モード</a:t>
            </a:r>
            <a:endParaRPr lang="en-US" altLang="ja-JP"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899592" y="3573016"/>
            <a:ext cx="237626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IVGraphProcessor</a:t>
            </a:r>
            <a:endParaRPr kumimoji="1" lang="ja-JP" altLang="en-US" sz="1400" dirty="0"/>
          </a:p>
        </p:txBody>
      </p:sp>
      <p:sp>
        <p:nvSpPr>
          <p:cNvPr id="3" name="テキスト ボックス 2"/>
          <p:cNvSpPr txBox="1"/>
          <p:nvPr/>
        </p:nvSpPr>
        <p:spPr>
          <a:xfrm>
            <a:off x="971600" y="3284984"/>
            <a:ext cx="753732" cy="246221"/>
          </a:xfrm>
          <a:prstGeom prst="rect">
            <a:avLst/>
          </a:prstGeom>
          <a:noFill/>
        </p:spPr>
        <p:txBody>
          <a:bodyPr wrap="none" rtlCol="0">
            <a:spAutoFit/>
          </a:bodyPr>
          <a:lstStyle/>
          <a:p>
            <a:r>
              <a:rPr kumimoji="1" lang="en-US" altLang="ja-JP" sz="1000" dirty="0" smtClean="0"/>
              <a:t>Executable</a:t>
            </a:r>
            <a:endParaRPr kumimoji="1" lang="ja-JP" altLang="en-US" sz="1000" dirty="0"/>
          </a:p>
        </p:txBody>
      </p:sp>
      <p:cxnSp>
        <p:nvCxnSpPr>
          <p:cNvPr id="5" name="直線矢印コネクタ 4"/>
          <p:cNvCxnSpPr/>
          <p:nvPr/>
        </p:nvCxnSpPr>
        <p:spPr>
          <a:xfrm>
            <a:off x="1763688" y="3284984"/>
            <a:ext cx="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線矢印コネクタ 5"/>
          <p:cNvCxnSpPr/>
          <p:nvPr/>
        </p:nvCxnSpPr>
        <p:spPr>
          <a:xfrm>
            <a:off x="2411760" y="3284984"/>
            <a:ext cx="0" cy="288032"/>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7" name="テキスト ボックス 6"/>
          <p:cNvSpPr txBox="1"/>
          <p:nvPr/>
        </p:nvSpPr>
        <p:spPr>
          <a:xfrm>
            <a:off x="2411760" y="3284984"/>
            <a:ext cx="575799" cy="246221"/>
          </a:xfrm>
          <a:prstGeom prst="rect">
            <a:avLst/>
          </a:prstGeom>
          <a:noFill/>
        </p:spPr>
        <p:txBody>
          <a:bodyPr wrap="none" rtlCol="0">
            <a:spAutoFit/>
          </a:bodyPr>
          <a:lstStyle/>
          <a:p>
            <a:r>
              <a:rPr kumimoji="1" lang="en-US" altLang="ja-JP" sz="1000" dirty="0" smtClean="0"/>
              <a:t>Archive</a:t>
            </a:r>
            <a:endParaRPr kumimoji="1" lang="ja-JP" altLang="en-US" sz="1000" dirty="0"/>
          </a:p>
        </p:txBody>
      </p:sp>
      <p:sp>
        <p:nvSpPr>
          <p:cNvPr id="8" name="正方形/長方形 7"/>
          <p:cNvSpPr/>
          <p:nvPr/>
        </p:nvSpPr>
        <p:spPr>
          <a:xfrm>
            <a:off x="899592" y="4149080"/>
            <a:ext cx="237626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PPGraphProcessor</a:t>
            </a:r>
            <a:endParaRPr kumimoji="1" lang="ja-JP" altLang="en-US" sz="1400" dirty="0"/>
          </a:p>
        </p:txBody>
      </p:sp>
      <p:sp>
        <p:nvSpPr>
          <p:cNvPr id="9" name="正方形/長方形 8"/>
          <p:cNvSpPr/>
          <p:nvPr/>
        </p:nvSpPr>
        <p:spPr>
          <a:xfrm>
            <a:off x="899592" y="5157192"/>
            <a:ext cx="237626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PicturePerfectEngine</a:t>
            </a:r>
            <a:endParaRPr kumimoji="1" lang="ja-JP" altLang="en-US" sz="1400" dirty="0"/>
          </a:p>
        </p:txBody>
      </p:sp>
      <p:cxnSp>
        <p:nvCxnSpPr>
          <p:cNvPr id="10" name="直線矢印コネクタ 9"/>
          <p:cNvCxnSpPr/>
          <p:nvPr/>
        </p:nvCxnSpPr>
        <p:spPr>
          <a:xfrm>
            <a:off x="1763688" y="3861048"/>
            <a:ext cx="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矢印コネクタ 10"/>
          <p:cNvCxnSpPr/>
          <p:nvPr/>
        </p:nvCxnSpPr>
        <p:spPr>
          <a:xfrm>
            <a:off x="1763688" y="4437112"/>
            <a:ext cx="0" cy="7200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テキスト ボックス 11"/>
          <p:cNvSpPr txBox="1"/>
          <p:nvPr/>
        </p:nvSpPr>
        <p:spPr>
          <a:xfrm>
            <a:off x="1115616" y="3861048"/>
            <a:ext cx="636713" cy="246221"/>
          </a:xfrm>
          <a:prstGeom prst="rect">
            <a:avLst/>
          </a:prstGeom>
          <a:noFill/>
        </p:spPr>
        <p:txBody>
          <a:bodyPr wrap="none" rtlCol="0">
            <a:spAutoFit/>
          </a:bodyPr>
          <a:lstStyle/>
          <a:p>
            <a:r>
              <a:rPr kumimoji="1" lang="en-US" altLang="ja-JP" sz="1000" dirty="0" err="1" smtClean="0"/>
              <a:t>PPGraph</a:t>
            </a:r>
            <a:endParaRPr kumimoji="1" lang="ja-JP" altLang="en-US" sz="1000" dirty="0"/>
          </a:p>
        </p:txBody>
      </p:sp>
      <p:sp>
        <p:nvSpPr>
          <p:cNvPr id="14" name="正方形/長方形 13"/>
          <p:cNvSpPr/>
          <p:nvPr/>
        </p:nvSpPr>
        <p:spPr>
          <a:xfrm>
            <a:off x="899592" y="2996952"/>
            <a:ext cx="237626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IVGraphProcessor</a:t>
            </a:r>
            <a:endParaRPr kumimoji="1" lang="ja-JP" altLang="en-US" sz="1400" dirty="0"/>
          </a:p>
        </p:txBody>
      </p:sp>
      <p:sp>
        <p:nvSpPr>
          <p:cNvPr id="15" name="テキスト ボックス 14"/>
          <p:cNvSpPr txBox="1"/>
          <p:nvPr/>
        </p:nvSpPr>
        <p:spPr>
          <a:xfrm>
            <a:off x="971600" y="2708920"/>
            <a:ext cx="609462" cy="246221"/>
          </a:xfrm>
          <a:prstGeom prst="rect">
            <a:avLst/>
          </a:prstGeom>
          <a:noFill/>
        </p:spPr>
        <p:txBody>
          <a:bodyPr wrap="none" rtlCol="0">
            <a:spAutoFit/>
          </a:bodyPr>
          <a:lstStyle/>
          <a:p>
            <a:r>
              <a:rPr kumimoji="1" lang="en-US" altLang="ja-JP" sz="1000" dirty="0" err="1" smtClean="0"/>
              <a:t>IVGraph</a:t>
            </a:r>
            <a:endParaRPr kumimoji="1" lang="ja-JP" altLang="en-US" sz="1000" dirty="0"/>
          </a:p>
        </p:txBody>
      </p:sp>
      <p:cxnSp>
        <p:nvCxnSpPr>
          <p:cNvPr id="16" name="直線矢印コネクタ 15"/>
          <p:cNvCxnSpPr/>
          <p:nvPr/>
        </p:nvCxnSpPr>
        <p:spPr>
          <a:xfrm>
            <a:off x="1763688" y="2708920"/>
            <a:ext cx="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a:off x="2411760" y="2708920"/>
            <a:ext cx="0" cy="288032"/>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8" name="テキスト ボックス 17"/>
          <p:cNvSpPr txBox="1"/>
          <p:nvPr/>
        </p:nvSpPr>
        <p:spPr>
          <a:xfrm>
            <a:off x="2411760" y="2708920"/>
            <a:ext cx="575799" cy="246221"/>
          </a:xfrm>
          <a:prstGeom prst="rect">
            <a:avLst/>
          </a:prstGeom>
          <a:noFill/>
        </p:spPr>
        <p:txBody>
          <a:bodyPr wrap="none" rtlCol="0">
            <a:spAutoFit/>
          </a:bodyPr>
          <a:lstStyle/>
          <a:p>
            <a:r>
              <a:rPr kumimoji="1" lang="en-US" altLang="ja-JP" sz="1000" dirty="0" smtClean="0"/>
              <a:t>Archive</a:t>
            </a:r>
            <a:endParaRPr kumimoji="1" lang="ja-JP" altLang="en-US" sz="1000" dirty="0"/>
          </a:p>
        </p:txBody>
      </p:sp>
      <p:sp>
        <p:nvSpPr>
          <p:cNvPr id="19" name="正方形/長方形 18"/>
          <p:cNvSpPr/>
          <p:nvPr/>
        </p:nvSpPr>
        <p:spPr>
          <a:xfrm>
            <a:off x="971600" y="692696"/>
            <a:ext cx="237626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IVTreeEvaluator</a:t>
            </a:r>
            <a:endParaRPr kumimoji="1" lang="ja-JP" altLang="en-US" sz="1400" dirty="0"/>
          </a:p>
        </p:txBody>
      </p:sp>
      <p:sp>
        <p:nvSpPr>
          <p:cNvPr id="20" name="正方形/長方形 19"/>
          <p:cNvSpPr/>
          <p:nvPr/>
        </p:nvSpPr>
        <p:spPr>
          <a:xfrm>
            <a:off x="971600" y="1340768"/>
            <a:ext cx="237626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Evaluation</a:t>
            </a:r>
            <a:endParaRPr kumimoji="1" lang="ja-JP" altLang="en-US" sz="1400" dirty="0"/>
          </a:p>
        </p:txBody>
      </p:sp>
      <p:sp>
        <p:nvSpPr>
          <p:cNvPr id="21" name="正方形/長方形 20"/>
          <p:cNvSpPr/>
          <p:nvPr/>
        </p:nvSpPr>
        <p:spPr>
          <a:xfrm>
            <a:off x="3707904" y="1340768"/>
            <a:ext cx="2376264"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Fitness</a:t>
            </a:r>
            <a:endParaRPr kumimoji="1" lang="ja-JP" altLang="en-US" sz="1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a:p>
        </p:txBody>
      </p:sp>
      <p:sp>
        <p:nvSpPr>
          <p:cNvPr id="3" name="コンテンツ プレースホルダ 2"/>
          <p:cNvSpPr>
            <a:spLocks noGrp="1"/>
          </p:cNvSpPr>
          <p:nvPr>
            <p:ph sz="half" idx="1"/>
          </p:nvPr>
        </p:nvSpPr>
        <p:spPr/>
        <p:txBody>
          <a:bodyPr>
            <a:normAutofit fontScale="32500" lnSpcReduction="20000"/>
          </a:bodyPr>
          <a:lstStyle/>
          <a:p>
            <a:r>
              <a:rPr lang="ja-JP" altLang="en-US" dirty="0" smtClean="0"/>
              <a:t>詳細要件検討手順</a:t>
            </a:r>
            <a:endParaRPr lang="en-US" altLang="ja-JP" dirty="0" smtClean="0"/>
          </a:p>
          <a:p>
            <a:pPr lvl="1"/>
            <a:r>
              <a:rPr lang="ja-JP" altLang="en-US" dirty="0" smtClean="0"/>
              <a:t>要件を実行時の時系列に並べる</a:t>
            </a:r>
            <a:endParaRPr lang="en-US" altLang="ja-JP" dirty="0" smtClean="0"/>
          </a:p>
          <a:p>
            <a:pPr lvl="1"/>
            <a:r>
              <a:rPr lang="ja-JP" altLang="en-US" dirty="0" smtClean="0"/>
              <a:t>各要件の前提項目を確認する</a:t>
            </a:r>
            <a:endParaRPr lang="en-US" altLang="ja-JP" dirty="0" smtClean="0"/>
          </a:p>
          <a:p>
            <a:pPr lvl="1"/>
            <a:r>
              <a:rPr lang="ja-JP" altLang="en-US" dirty="0" smtClean="0"/>
              <a:t>前提を満たすよう、要件を分解、処理内容の定義、並べ直しを行う</a:t>
            </a:r>
            <a:endParaRPr lang="en-US" altLang="ja-JP" dirty="0" smtClean="0"/>
          </a:p>
        </p:txBody>
      </p:sp>
      <p:sp>
        <p:nvSpPr>
          <p:cNvPr id="5" name="コンテンツ プレースホルダ 4"/>
          <p:cNvSpPr>
            <a:spLocks noGrp="1"/>
          </p:cNvSpPr>
          <p:nvPr>
            <p:ph sz="half" idx="2"/>
          </p:nvPr>
        </p:nvSpPr>
        <p:spPr/>
        <p:txBody>
          <a:bodyPr>
            <a:normAutofit fontScale="32500" lnSpcReduction="20000"/>
          </a:bodyPr>
          <a:lstStyle/>
          <a:p>
            <a:r>
              <a:rPr lang="ja-JP" altLang="en-US" dirty="0" smtClean="0"/>
              <a:t>結果</a:t>
            </a:r>
            <a:endParaRPr lang="en-US" altLang="ja-JP" dirty="0" smtClean="0"/>
          </a:p>
          <a:p>
            <a:pPr lvl="1"/>
            <a:r>
              <a:rPr lang="ja-JP" altLang="en-US" dirty="0" smtClean="0"/>
              <a:t>ツリーのエイリアス展開</a:t>
            </a:r>
            <a:endParaRPr lang="en-US" altLang="ja-JP" dirty="0" smtClean="0"/>
          </a:p>
          <a:p>
            <a:pPr lvl="2"/>
            <a:r>
              <a:rPr lang="ja-JP" altLang="en-US" dirty="0" smtClean="0"/>
              <a:t>必要なもの</a:t>
            </a:r>
            <a:endParaRPr lang="en-US" altLang="ja-JP" dirty="0" smtClean="0"/>
          </a:p>
          <a:p>
            <a:pPr lvl="3"/>
            <a:r>
              <a:rPr lang="ja-JP" altLang="en-US" dirty="0" smtClean="0"/>
              <a:t>エイリアス辞書</a:t>
            </a:r>
            <a:endParaRPr lang="en-US" altLang="ja-JP" dirty="0" smtClean="0"/>
          </a:p>
          <a:p>
            <a:pPr lvl="3"/>
            <a:r>
              <a:rPr lang="ja-JP" altLang="en-US" dirty="0" smtClean="0"/>
              <a:t>ツリー</a:t>
            </a:r>
            <a:endParaRPr lang="en-US" altLang="ja-JP" dirty="0" smtClean="0"/>
          </a:p>
          <a:p>
            <a:pPr lvl="2"/>
            <a:r>
              <a:rPr lang="ja-JP" altLang="en-US" dirty="0" smtClean="0"/>
              <a:t>処理内容</a:t>
            </a:r>
            <a:endParaRPr lang="en-US" altLang="ja-JP" dirty="0" smtClean="0"/>
          </a:p>
          <a:p>
            <a:pPr lvl="3"/>
            <a:r>
              <a:rPr lang="ja-JP" altLang="en-US" dirty="0" smtClean="0"/>
              <a:t>エイリアス展開</a:t>
            </a:r>
            <a:endParaRPr lang="en-US" altLang="ja-JP" dirty="0" smtClean="0"/>
          </a:p>
          <a:p>
            <a:pPr lvl="3"/>
            <a:r>
              <a:rPr lang="en-US" altLang="ja-JP" dirty="0" smtClean="0"/>
              <a:t>MD5</a:t>
            </a:r>
            <a:r>
              <a:rPr lang="ja-JP" altLang="en-US" dirty="0" smtClean="0"/>
              <a:t>の生成</a:t>
            </a:r>
            <a:endParaRPr lang="en-US" altLang="ja-JP" dirty="0" smtClean="0"/>
          </a:p>
          <a:p>
            <a:pPr lvl="1"/>
            <a:r>
              <a:rPr lang="ja-JP" altLang="en-US" dirty="0" smtClean="0"/>
              <a:t>画像の幅、高さの決定</a:t>
            </a:r>
            <a:endParaRPr lang="en-US" altLang="ja-JP" dirty="0" smtClean="0"/>
          </a:p>
          <a:p>
            <a:pPr lvl="2"/>
            <a:r>
              <a:rPr lang="ja-JP" altLang="en-US" dirty="0" smtClean="0"/>
              <a:t>必要なもの</a:t>
            </a:r>
            <a:endParaRPr lang="en-US" altLang="ja-JP" dirty="0" smtClean="0"/>
          </a:p>
          <a:p>
            <a:pPr lvl="3"/>
            <a:r>
              <a:rPr lang="ja-JP" altLang="en-US" dirty="0" smtClean="0"/>
              <a:t>ソース画像ファイル名</a:t>
            </a:r>
            <a:endParaRPr lang="en-US" altLang="ja-JP" dirty="0" smtClean="0"/>
          </a:p>
          <a:p>
            <a:pPr lvl="2"/>
            <a:r>
              <a:rPr lang="ja-JP" altLang="en-US" dirty="0" smtClean="0"/>
              <a:t>処理内容</a:t>
            </a:r>
            <a:endParaRPr lang="en-US" altLang="ja-JP" dirty="0" smtClean="0"/>
          </a:p>
          <a:p>
            <a:pPr lvl="3"/>
            <a:r>
              <a:rPr lang="ja-JP" altLang="en-US" dirty="0" smtClean="0"/>
              <a:t>指定されていなければ</a:t>
            </a:r>
            <a:r>
              <a:rPr lang="ja-JP" altLang="en-US" smtClean="0"/>
              <a:t>画像から決定</a:t>
            </a:r>
            <a:endParaRPr lang="en-US" altLang="ja-JP" dirty="0" smtClean="0"/>
          </a:p>
          <a:p>
            <a:pPr lvl="1"/>
            <a:r>
              <a:rPr lang="en-US" altLang="ja-JP" dirty="0" err="1" smtClean="0"/>
              <a:t>TSScript</a:t>
            </a:r>
            <a:r>
              <a:rPr lang="ja-JP" altLang="en-US" dirty="0" smtClean="0"/>
              <a:t>の生成</a:t>
            </a:r>
            <a:endParaRPr lang="en-US" altLang="ja-JP" dirty="0" smtClean="0"/>
          </a:p>
          <a:p>
            <a:pPr lvl="2"/>
            <a:r>
              <a:rPr lang="ja-JP" altLang="en-US" dirty="0" smtClean="0"/>
              <a:t>必要なもの</a:t>
            </a:r>
            <a:endParaRPr lang="en-US" altLang="ja-JP" dirty="0" smtClean="0"/>
          </a:p>
          <a:p>
            <a:pPr lvl="3"/>
            <a:r>
              <a:rPr lang="ja-JP" altLang="en-US" dirty="0" smtClean="0"/>
              <a:t>入力画像ファイル名、値</a:t>
            </a:r>
            <a:endParaRPr lang="en-US" altLang="ja-JP" dirty="0" smtClean="0"/>
          </a:p>
          <a:p>
            <a:pPr lvl="3"/>
            <a:r>
              <a:rPr lang="ja-JP" altLang="en-US" dirty="0" smtClean="0"/>
              <a:t>ツリー</a:t>
            </a:r>
            <a:endParaRPr lang="en-US" altLang="ja-JP" dirty="0" smtClean="0"/>
          </a:p>
          <a:p>
            <a:pPr lvl="3"/>
            <a:r>
              <a:rPr lang="ja-JP" altLang="en-US" dirty="0" smtClean="0"/>
              <a:t>画像の幅、高さ</a:t>
            </a:r>
            <a:endParaRPr lang="en-US" altLang="ja-JP" dirty="0" smtClean="0"/>
          </a:p>
          <a:p>
            <a:pPr lvl="2"/>
            <a:r>
              <a:rPr lang="ja-JP" altLang="en-US" dirty="0" smtClean="0"/>
              <a:t>処理内容</a:t>
            </a:r>
            <a:endParaRPr lang="en-US" altLang="ja-JP" dirty="0" smtClean="0"/>
          </a:p>
          <a:p>
            <a:pPr lvl="3"/>
            <a:r>
              <a:rPr lang="en-US" altLang="ja-JP" dirty="0" err="1" smtClean="0"/>
              <a:t>TSScript</a:t>
            </a:r>
            <a:r>
              <a:rPr lang="ja-JP" altLang="en-US" dirty="0" smtClean="0"/>
              <a:t>の生成</a:t>
            </a:r>
            <a:endParaRPr lang="en-US" altLang="ja-JP" dirty="0" smtClean="0"/>
          </a:p>
          <a:p>
            <a:pPr lvl="1"/>
            <a:r>
              <a:rPr lang="en-US" altLang="ja-JP" dirty="0" err="1" smtClean="0"/>
              <a:t>TreeSerializer</a:t>
            </a:r>
            <a:endParaRPr lang="en-US" altLang="ja-JP" dirty="0" smtClean="0"/>
          </a:p>
          <a:p>
            <a:pPr lvl="2"/>
            <a:r>
              <a:rPr lang="ja-JP" altLang="en-US" dirty="0" smtClean="0"/>
              <a:t>必要なもの</a:t>
            </a:r>
            <a:endParaRPr lang="en-US" altLang="ja-JP" dirty="0" smtClean="0"/>
          </a:p>
          <a:p>
            <a:pPr lvl="3"/>
            <a:r>
              <a:rPr lang="en-US" altLang="ja-JP" dirty="0" err="1" smtClean="0"/>
              <a:t>TSScript</a:t>
            </a:r>
            <a:endParaRPr lang="en-US" altLang="ja-JP" dirty="0" smtClean="0"/>
          </a:p>
          <a:p>
            <a:pPr lvl="1"/>
            <a:r>
              <a:rPr lang="en-US" altLang="ja-JP" dirty="0" err="1" smtClean="0"/>
              <a:t>PicturePerfectEngine</a:t>
            </a:r>
            <a:endParaRPr lang="en-US" altLang="ja-JP" dirty="0" smtClean="0"/>
          </a:p>
          <a:p>
            <a:pPr lvl="2"/>
            <a:r>
              <a:rPr lang="ja-JP" altLang="en-US" dirty="0" smtClean="0"/>
              <a:t>必要なもの</a:t>
            </a:r>
            <a:endParaRPr lang="en-US" altLang="ja-JP" dirty="0" smtClean="0"/>
          </a:p>
          <a:p>
            <a:pPr lvl="3"/>
            <a:r>
              <a:rPr lang="en-US" altLang="ja-JP" dirty="0" err="1" smtClean="0"/>
              <a:t>PPScript</a:t>
            </a:r>
            <a:endParaRPr lang="en-US" altLang="ja-JP" dirty="0" smtClean="0"/>
          </a:p>
          <a:p>
            <a:pPr lvl="1"/>
            <a:r>
              <a:rPr lang="ja-JP" altLang="en-US" dirty="0" smtClean="0"/>
              <a:t>画像と値を出力できる（ファイル）</a:t>
            </a:r>
            <a:endParaRPr lang="en-US" altLang="ja-JP" dirty="0" smtClean="0"/>
          </a:p>
          <a:p>
            <a:pPr lvl="2"/>
            <a:r>
              <a:rPr lang="ja-JP" altLang="en-US" dirty="0" smtClean="0"/>
              <a:t>必要なもの</a:t>
            </a:r>
            <a:endParaRPr lang="en-US" altLang="ja-JP" dirty="0" smtClean="0"/>
          </a:p>
          <a:p>
            <a:pPr lvl="3"/>
            <a:r>
              <a:rPr lang="ja-JP" altLang="en-US" dirty="0" smtClean="0"/>
              <a:t>出力画像、値</a:t>
            </a:r>
            <a:endParaRPr lang="en-US" altLang="ja-JP" dirty="0" smtClean="0"/>
          </a:p>
          <a:p>
            <a:pPr lvl="3"/>
            <a:r>
              <a:rPr lang="ja-JP" altLang="en-US" dirty="0" smtClean="0"/>
              <a:t>エイリアス展開後のツリーから生成された</a:t>
            </a:r>
            <a:r>
              <a:rPr lang="en-US" altLang="ja-JP" dirty="0" smtClean="0"/>
              <a:t>MD5</a:t>
            </a:r>
          </a:p>
          <a:p>
            <a:pPr lvl="2"/>
            <a:r>
              <a:rPr lang="ja-JP" altLang="en-US" dirty="0" smtClean="0"/>
              <a:t>処理内容</a:t>
            </a:r>
            <a:endParaRPr lang="en-US" altLang="ja-JP" dirty="0" smtClean="0"/>
          </a:p>
          <a:p>
            <a:pPr lvl="3"/>
            <a:r>
              <a:rPr lang="en-US" altLang="ja-JP" dirty="0" smtClean="0"/>
              <a:t>PPE</a:t>
            </a:r>
            <a:r>
              <a:rPr lang="ja-JP" altLang="en-US" dirty="0" smtClean="0"/>
              <a:t>から</a:t>
            </a:r>
            <a:r>
              <a:rPr lang="en-US" altLang="ja-JP" dirty="0" smtClean="0"/>
              <a:t>Packet</a:t>
            </a:r>
            <a:r>
              <a:rPr lang="ja-JP" altLang="en-US" dirty="0" smtClean="0"/>
              <a:t>を取り出して画像ファイルに保存</a:t>
            </a:r>
            <a:endParaRPr lang="en-US" altLang="ja-JP" dirty="0" smtClean="0"/>
          </a:p>
          <a:p>
            <a:pPr lvl="1"/>
            <a:r>
              <a:rPr lang="ja-JP" altLang="en-US" dirty="0" smtClean="0"/>
              <a:t>画像と値を出力できる（</a:t>
            </a:r>
            <a:r>
              <a:rPr lang="en-US" altLang="ja-JP" dirty="0" smtClean="0"/>
              <a:t>OpenGL</a:t>
            </a:r>
            <a:r>
              <a:rPr lang="ja-JP" altLang="en-US" dirty="0" smtClean="0"/>
              <a:t>で、画像＆値）</a:t>
            </a:r>
            <a:endParaRPr lang="en-US" altLang="ja-JP" dirty="0" smtClean="0"/>
          </a:p>
          <a:p>
            <a:pPr lvl="2"/>
            <a:r>
              <a:rPr lang="ja-JP" altLang="en-US" dirty="0" smtClean="0"/>
              <a:t>必要なもの</a:t>
            </a:r>
            <a:endParaRPr lang="en-US" altLang="ja-JP" dirty="0" smtClean="0"/>
          </a:p>
          <a:p>
            <a:pPr lvl="3"/>
            <a:r>
              <a:rPr lang="en-US" altLang="ja-JP" dirty="0" smtClean="0"/>
              <a:t>OpenGL</a:t>
            </a:r>
          </a:p>
          <a:p>
            <a:pPr lvl="3"/>
            <a:r>
              <a:rPr lang="ja-JP" altLang="en-US" dirty="0" smtClean="0"/>
              <a:t>出力画像、値</a:t>
            </a:r>
            <a:endParaRPr lang="en-US" altLang="ja-JP" dirty="0" smtClean="0"/>
          </a:p>
          <a:p>
            <a:pPr lvl="3"/>
            <a:r>
              <a:rPr lang="ja-JP" altLang="en-US" dirty="0" smtClean="0"/>
              <a:t>エイリアス展開後のツリーから生成された</a:t>
            </a:r>
            <a:r>
              <a:rPr lang="en-US" altLang="ja-JP" dirty="0" smtClean="0"/>
              <a:t>MD5</a:t>
            </a:r>
          </a:p>
          <a:p>
            <a:pPr lvl="2"/>
            <a:r>
              <a:rPr lang="ja-JP" altLang="en-US" dirty="0" smtClean="0"/>
              <a:t>処理内容</a:t>
            </a:r>
            <a:endParaRPr lang="en-US" altLang="ja-JP" dirty="0" smtClean="0"/>
          </a:p>
          <a:p>
            <a:pPr lvl="3"/>
            <a:r>
              <a:rPr lang="en-US" altLang="ja-JP" dirty="0" smtClean="0"/>
              <a:t>OpenGL</a:t>
            </a:r>
            <a:r>
              <a:rPr lang="ja-JP" altLang="en-US" dirty="0" smtClean="0"/>
              <a:t>ウィンドウに画像と値と</a:t>
            </a:r>
            <a:r>
              <a:rPr lang="en-US" altLang="ja-JP" dirty="0" smtClean="0"/>
              <a:t>MD5</a:t>
            </a:r>
            <a:r>
              <a:rPr lang="ja-JP" altLang="en-US" dirty="0" smtClean="0"/>
              <a:t>を出力</a:t>
            </a:r>
            <a:endParaRPr lang="en-US" altLang="ja-JP" dirty="0" smtClean="0"/>
          </a:p>
          <a:p>
            <a:pPr lvl="3"/>
            <a:r>
              <a:rPr lang="en-US" altLang="ja-JP" dirty="0" smtClean="0"/>
              <a:t>q</a:t>
            </a:r>
            <a:r>
              <a:rPr lang="ja-JP" altLang="en-US" dirty="0" smtClean="0"/>
              <a:t>または</a:t>
            </a:r>
            <a:r>
              <a:rPr lang="en-US" altLang="ja-JP" dirty="0" smtClean="0"/>
              <a:t>ESC</a:t>
            </a:r>
            <a:r>
              <a:rPr lang="ja-JP" altLang="en-US" dirty="0" smtClean="0"/>
              <a:t>が押されたら終了</a:t>
            </a:r>
            <a:endParaRPr lang="en-US" altLang="ja-JP" dirty="0" smtClean="0"/>
          </a:p>
          <a:p>
            <a:endParaRPr kumimoji="1" lang="ja-JP"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Garnet</a:t>
            </a:r>
            <a:endParaRPr kumimoji="1" lang="ja-JP" altLang="en-US" dirty="0"/>
          </a:p>
        </p:txBody>
      </p:sp>
      <p:sp>
        <p:nvSpPr>
          <p:cNvPr id="5" name="コンテンツ プレースホルダ 4"/>
          <p:cNvSpPr>
            <a:spLocks noGrp="1"/>
          </p:cNvSpPr>
          <p:nvPr>
            <p:ph idx="1"/>
          </p:nvPr>
        </p:nvSpPr>
        <p:spPr/>
        <p:txBody>
          <a:bodyPr>
            <a:normAutofit fontScale="40000" lnSpcReduction="20000"/>
          </a:bodyPr>
          <a:lstStyle/>
          <a:p>
            <a:r>
              <a:rPr lang="en-US" altLang="ja-JP" dirty="0" smtClean="0"/>
              <a:t>Task (K)</a:t>
            </a:r>
          </a:p>
          <a:p>
            <a:r>
              <a:rPr lang="en-US" altLang="ja-JP" dirty="0" smtClean="0"/>
              <a:t>Multi Source (L)</a:t>
            </a:r>
          </a:p>
          <a:p>
            <a:r>
              <a:rPr lang="en-US" altLang="ja-JP" dirty="0" smtClean="0"/>
              <a:t>Generation (1)</a:t>
            </a:r>
          </a:p>
          <a:p>
            <a:r>
              <a:rPr lang="en-US" altLang="ja-JP" dirty="0" smtClean="0"/>
              <a:t>Individual (N)</a:t>
            </a:r>
          </a:p>
          <a:p>
            <a:r>
              <a:rPr lang="en-US" altLang="ja-JP" dirty="0" smtClean="0"/>
              <a:t>Chromosome (M)</a:t>
            </a:r>
          </a:p>
          <a:p>
            <a:r>
              <a:rPr lang="en-US" altLang="ja-JP" dirty="0" err="1" smtClean="0"/>
              <a:t>EvaluationFunction</a:t>
            </a:r>
            <a:r>
              <a:rPr lang="en-US" altLang="ja-JP" dirty="0" smtClean="0"/>
              <a:t> (1) </a:t>
            </a:r>
            <a:r>
              <a:rPr lang="en-US" altLang="ja-JP" dirty="0" smtClean="0">
                <a:sym typeface="Wingdings" pitchFamily="2" charset="2"/>
              </a:rPr>
              <a:t> Including all chromosomes.</a:t>
            </a:r>
          </a:p>
          <a:p>
            <a:pPr lvl="1"/>
            <a:r>
              <a:rPr lang="en-US" altLang="ja-JP" dirty="0" smtClean="0">
                <a:sym typeface="Wingdings" pitchFamily="2" charset="2"/>
              </a:rPr>
              <a:t>Chromosome</a:t>
            </a:r>
            <a:r>
              <a:rPr lang="ja-JP" altLang="en-US" dirty="0" smtClean="0">
                <a:sym typeface="Wingdings" pitchFamily="2" charset="2"/>
              </a:rPr>
              <a:t>は</a:t>
            </a:r>
            <a:r>
              <a:rPr lang="en-US" altLang="ja-JP" dirty="0" err="1" smtClean="0">
                <a:sym typeface="Wingdings" pitchFamily="2" charset="2"/>
              </a:rPr>
              <a:t>TreeM</a:t>
            </a:r>
            <a:r>
              <a:rPr lang="ja-JP" altLang="en-US" dirty="0" smtClean="0">
                <a:sym typeface="Wingdings" pitchFamily="2" charset="2"/>
              </a:rPr>
              <a:t>として書いておく</a:t>
            </a:r>
            <a:endParaRPr lang="en-US" altLang="ja-JP" dirty="0" smtClean="0"/>
          </a:p>
          <a:p>
            <a:r>
              <a:rPr lang="en-US" altLang="ja-JP" dirty="0" smtClean="0"/>
              <a:t>Tree = K * N</a:t>
            </a:r>
          </a:p>
          <a:p>
            <a:r>
              <a:rPr lang="en-US" altLang="ja-JP" dirty="0" smtClean="0"/>
              <a:t>Result = K * N</a:t>
            </a:r>
          </a:p>
          <a:p>
            <a:endParaRPr kumimoji="1" lang="en-US" altLang="ja-JP" dirty="0" smtClean="0"/>
          </a:p>
          <a:p>
            <a:r>
              <a:rPr lang="en-US" altLang="ja-JP" dirty="0" smtClean="0"/>
              <a:t>--</a:t>
            </a:r>
          </a:p>
          <a:p>
            <a:r>
              <a:rPr lang="en-US" altLang="ja-JP" dirty="0" smtClean="0"/>
              <a:t>Loop Task K</a:t>
            </a:r>
          </a:p>
          <a:p>
            <a:r>
              <a:rPr lang="en-US" altLang="ja-JP" dirty="0" smtClean="0"/>
              <a:t>{</a:t>
            </a:r>
          </a:p>
          <a:p>
            <a:r>
              <a:rPr lang="en-US" altLang="ja-JP" dirty="0" smtClean="0"/>
              <a:t>Leaf </a:t>
            </a:r>
            <a:r>
              <a:rPr lang="en-US" altLang="ja-JP" dirty="0" err="1" smtClean="0"/>
              <a:t>SrcL</a:t>
            </a:r>
            <a:r>
              <a:rPr lang="en-US" altLang="ja-JP" dirty="0" smtClean="0"/>
              <a:t>, “</a:t>
            </a:r>
            <a:r>
              <a:rPr lang="en-US" altLang="ja-JP" dirty="0" err="1" smtClean="0"/>
              <a:t>xxxx</a:t>
            </a:r>
            <a:r>
              <a:rPr lang="en-US" altLang="ja-JP" dirty="0" smtClean="0"/>
              <a:t>”</a:t>
            </a:r>
          </a:p>
          <a:p>
            <a:r>
              <a:rPr lang="en-US" altLang="ja-JP" dirty="0" smtClean="0"/>
              <a:t>…</a:t>
            </a:r>
          </a:p>
          <a:p>
            <a:r>
              <a:rPr lang="en-US" altLang="ja-JP" dirty="0" smtClean="0"/>
              <a:t>Alias _</a:t>
            </a:r>
            <a:r>
              <a:rPr lang="en-US" altLang="ja-JP" dirty="0" err="1" smtClean="0"/>
              <a:t>TreeN_M</a:t>
            </a:r>
            <a:r>
              <a:rPr lang="en-US" altLang="ja-JP" dirty="0" smtClean="0"/>
              <a:t>, “Tree”</a:t>
            </a:r>
          </a:p>
          <a:p>
            <a:r>
              <a:rPr lang="en-US" altLang="ja-JP" dirty="0" smtClean="0"/>
              <a:t>…</a:t>
            </a:r>
          </a:p>
          <a:p>
            <a:r>
              <a:rPr lang="en-US" altLang="ja-JP" dirty="0" smtClean="0"/>
              <a:t>Tree _</a:t>
            </a:r>
            <a:r>
              <a:rPr lang="en-US" altLang="ja-JP" dirty="0" err="1" smtClean="0"/>
              <a:t>EvalN</a:t>
            </a:r>
            <a:r>
              <a:rPr lang="en-US" altLang="ja-JP" dirty="0" smtClean="0"/>
              <a:t>, </a:t>
            </a:r>
            <a:r>
              <a:rPr lang="en-US" altLang="ja-JP" dirty="0" err="1" smtClean="0"/>
              <a:t>EvaluationFunction</a:t>
            </a:r>
            <a:r>
              <a:rPr lang="en-US" altLang="ja-JP" dirty="0" smtClean="0"/>
              <a:t>(_</a:t>
            </a:r>
            <a:r>
              <a:rPr lang="en-US" altLang="ja-JP" dirty="0" err="1" smtClean="0"/>
              <a:t>TreeN_M</a:t>
            </a:r>
            <a:r>
              <a:rPr lang="ja-JP" altLang="en-US" dirty="0" smtClean="0"/>
              <a:t>を含む</a:t>
            </a:r>
            <a:r>
              <a:rPr lang="en-US" altLang="ja-JP" dirty="0" smtClean="0"/>
              <a:t>)</a:t>
            </a:r>
          </a:p>
          <a:p>
            <a:endParaRPr lang="en-US" altLang="ja-JP" dirty="0" smtClean="0"/>
          </a:p>
          <a:p>
            <a:r>
              <a:rPr lang="en-US" altLang="ja-JP" dirty="0" smtClean="0"/>
              <a:t>Garnet</a:t>
            </a:r>
            <a:r>
              <a:rPr lang="ja-JP" altLang="en-US" dirty="0" smtClean="0"/>
              <a:t>では</a:t>
            </a:r>
            <a:r>
              <a:rPr lang="en-US" altLang="ja-JP" dirty="0" smtClean="0"/>
              <a:t>_</a:t>
            </a:r>
            <a:r>
              <a:rPr lang="en-US" altLang="ja-JP" dirty="0" err="1" smtClean="0"/>
              <a:t>EvalN</a:t>
            </a:r>
            <a:r>
              <a:rPr lang="ja-JP" altLang="en-US" dirty="0" smtClean="0"/>
              <a:t>を取得する</a:t>
            </a:r>
            <a:endParaRPr lang="en-US" altLang="ja-JP" dirty="0" smtClean="0"/>
          </a:p>
          <a:p>
            <a:r>
              <a:rPr lang="en-US" altLang="ja-JP" dirty="0" smtClean="0"/>
              <a:t>}</a:t>
            </a:r>
          </a:p>
          <a:p>
            <a:r>
              <a:rPr kumimoji="1" lang="en-US" altLang="ja-JP" dirty="0" smtClean="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2339752" y="620688"/>
            <a:ext cx="2023634" cy="432048"/>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ja-JP" altLang="en-US" sz="1400" dirty="0" smtClean="0"/>
              <a:t>ツリー受け取り</a:t>
            </a:r>
          </a:p>
        </p:txBody>
      </p:sp>
      <p:sp>
        <p:nvSpPr>
          <p:cNvPr id="10" name="正方形/長方形 9"/>
          <p:cNvSpPr/>
          <p:nvPr/>
        </p:nvSpPr>
        <p:spPr>
          <a:xfrm>
            <a:off x="2339752" y="1268760"/>
            <a:ext cx="2016224" cy="432048"/>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en-US" altLang="ja-JP" sz="1400" dirty="0" err="1" smtClean="0"/>
              <a:t>SubTree</a:t>
            </a:r>
            <a:r>
              <a:rPr kumimoji="1" lang="ja-JP" altLang="en-US" sz="1400" dirty="0" smtClean="0"/>
              <a:t>抽出</a:t>
            </a:r>
          </a:p>
        </p:txBody>
      </p:sp>
      <p:sp>
        <p:nvSpPr>
          <p:cNvPr id="12" name="正方形/長方形 11"/>
          <p:cNvSpPr/>
          <p:nvPr/>
        </p:nvSpPr>
        <p:spPr>
          <a:xfrm>
            <a:off x="899592" y="4871440"/>
            <a:ext cx="2000264" cy="432048"/>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ja-JP" sz="1400" dirty="0" smtClean="0"/>
              <a:t>Load</a:t>
            </a:r>
            <a:r>
              <a:rPr lang="ja-JP" altLang="en-US" sz="1400" dirty="0" smtClean="0"/>
              <a:t>命令生成</a:t>
            </a:r>
            <a:endParaRPr kumimoji="1" lang="ja-JP" altLang="en-US" sz="1400" dirty="0" smtClean="0"/>
          </a:p>
        </p:txBody>
      </p:sp>
      <p:sp>
        <p:nvSpPr>
          <p:cNvPr id="13" name="正方形/長方形 12"/>
          <p:cNvSpPr/>
          <p:nvPr/>
        </p:nvSpPr>
        <p:spPr>
          <a:xfrm>
            <a:off x="3779912" y="4871440"/>
            <a:ext cx="2000264" cy="432048"/>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ja-JP" altLang="en-US" sz="1400" dirty="0" smtClean="0"/>
              <a:t>演算命令と</a:t>
            </a:r>
            <a:r>
              <a:rPr kumimoji="1" lang="en-US" altLang="ja-JP" sz="1400" dirty="0" smtClean="0"/>
              <a:t/>
            </a:r>
            <a:br>
              <a:rPr kumimoji="1" lang="en-US" altLang="ja-JP" sz="1400" dirty="0" smtClean="0"/>
            </a:br>
            <a:r>
              <a:rPr kumimoji="1" lang="en-US" altLang="ja-JP" sz="1400" dirty="0" smtClean="0"/>
              <a:t>Save</a:t>
            </a:r>
            <a:r>
              <a:rPr kumimoji="1" lang="ja-JP" altLang="en-US" sz="1400" dirty="0" smtClean="0"/>
              <a:t>命令の生成</a:t>
            </a:r>
          </a:p>
        </p:txBody>
      </p:sp>
      <p:sp>
        <p:nvSpPr>
          <p:cNvPr id="14" name="片側の 2 つの角を切り取った四角形 13"/>
          <p:cNvSpPr/>
          <p:nvPr/>
        </p:nvSpPr>
        <p:spPr>
          <a:xfrm>
            <a:off x="2339752" y="3503288"/>
            <a:ext cx="2016224" cy="409248"/>
          </a:xfrm>
          <a:prstGeom prst="snip2Same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ja-JP" altLang="en-US" sz="1400" dirty="0" smtClean="0"/>
              <a:t>全</a:t>
            </a:r>
            <a:r>
              <a:rPr kumimoji="1" lang="en-US" altLang="ja-JP" sz="1400" dirty="0" err="1" smtClean="0"/>
              <a:t>SubTree</a:t>
            </a:r>
            <a:endParaRPr kumimoji="1" lang="ja-JP" altLang="en-US" sz="1400" dirty="0" smtClean="0"/>
          </a:p>
        </p:txBody>
      </p:sp>
      <p:sp>
        <p:nvSpPr>
          <p:cNvPr id="15" name="フローチャート : 判断 14"/>
          <p:cNvSpPr/>
          <p:nvPr/>
        </p:nvSpPr>
        <p:spPr>
          <a:xfrm>
            <a:off x="2267744" y="4079352"/>
            <a:ext cx="2160240" cy="648072"/>
          </a:xfrm>
          <a:prstGeom prst="flowChartDecision">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1" lang="ja-JP" altLang="en-US" sz="1400" dirty="0" smtClean="0"/>
              <a:t>キャッシュにある？</a:t>
            </a:r>
          </a:p>
        </p:txBody>
      </p:sp>
      <p:cxnSp>
        <p:nvCxnSpPr>
          <p:cNvPr id="17" name="カギ線コネクタ 16"/>
          <p:cNvCxnSpPr>
            <a:stCxn id="9" idx="2"/>
            <a:endCxn id="10" idx="0"/>
          </p:cNvCxnSpPr>
          <p:nvPr/>
        </p:nvCxnSpPr>
        <p:spPr>
          <a:xfrm rot="5400000">
            <a:off x="3241705" y="1158896"/>
            <a:ext cx="216024" cy="37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カギ線コネクタ 20"/>
          <p:cNvCxnSpPr>
            <a:stCxn id="14" idx="1"/>
            <a:endCxn id="15" idx="0"/>
          </p:cNvCxnSpPr>
          <p:nvPr/>
        </p:nvCxnSpPr>
        <p:spPr>
          <a:xfrm rot="5400000">
            <a:off x="3264456" y="3995944"/>
            <a:ext cx="166816"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図形 22"/>
          <p:cNvCxnSpPr>
            <a:stCxn id="15" idx="1"/>
            <a:endCxn id="12" idx="0"/>
          </p:cNvCxnSpPr>
          <p:nvPr/>
        </p:nvCxnSpPr>
        <p:spPr>
          <a:xfrm rot="10800000" flipV="1">
            <a:off x="1899724" y="4403388"/>
            <a:ext cx="368020" cy="4680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図形 24"/>
          <p:cNvCxnSpPr>
            <a:stCxn id="15" idx="3"/>
            <a:endCxn id="13" idx="0"/>
          </p:cNvCxnSpPr>
          <p:nvPr/>
        </p:nvCxnSpPr>
        <p:spPr>
          <a:xfrm>
            <a:off x="4427984" y="4403388"/>
            <a:ext cx="352060" cy="4680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片側の 2 つの角を切り取った四角形 25"/>
          <p:cNvSpPr/>
          <p:nvPr/>
        </p:nvSpPr>
        <p:spPr>
          <a:xfrm flipV="1">
            <a:off x="2339752" y="5663528"/>
            <a:ext cx="2016224" cy="409248"/>
          </a:xfrm>
          <a:prstGeom prst="snip2Same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kumimoji="1" lang="ja-JP" altLang="en-US" sz="1400" dirty="0" smtClean="0"/>
          </a:p>
        </p:txBody>
      </p:sp>
      <p:cxnSp>
        <p:nvCxnSpPr>
          <p:cNvPr id="28" name="カギ線コネクタ 27"/>
          <p:cNvCxnSpPr>
            <a:stCxn id="12" idx="2"/>
            <a:endCxn id="26" idx="1"/>
          </p:cNvCxnSpPr>
          <p:nvPr/>
        </p:nvCxnSpPr>
        <p:spPr>
          <a:xfrm rot="16200000" flipH="1">
            <a:off x="2443774" y="4759438"/>
            <a:ext cx="360040" cy="14481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カギ線コネクタ 29"/>
          <p:cNvCxnSpPr>
            <a:stCxn id="13" idx="2"/>
            <a:endCxn id="26" idx="1"/>
          </p:cNvCxnSpPr>
          <p:nvPr/>
        </p:nvCxnSpPr>
        <p:spPr>
          <a:xfrm rot="5400000">
            <a:off x="3883934" y="4767418"/>
            <a:ext cx="360040" cy="14321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26" idx="3"/>
            <a:endCxn id="64" idx="0"/>
          </p:cNvCxnSpPr>
          <p:nvPr/>
        </p:nvCxnSpPr>
        <p:spPr>
          <a:xfrm flipH="1">
            <a:off x="3346724" y="6072776"/>
            <a:ext cx="1140" cy="382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円/楕円 63"/>
          <p:cNvSpPr/>
          <p:nvPr/>
        </p:nvSpPr>
        <p:spPr>
          <a:xfrm>
            <a:off x="3203848" y="6455616"/>
            <a:ext cx="285752" cy="285752"/>
          </a:xfrm>
          <a:prstGeom prst="ellipse">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kumimoji="1" lang="ja-JP" altLang="en-US" sz="1400" dirty="0" smtClean="0"/>
          </a:p>
        </p:txBody>
      </p:sp>
      <p:sp>
        <p:nvSpPr>
          <p:cNvPr id="67" name="円/楕円 66"/>
          <p:cNvSpPr/>
          <p:nvPr/>
        </p:nvSpPr>
        <p:spPr>
          <a:xfrm>
            <a:off x="3203848" y="188640"/>
            <a:ext cx="285752" cy="285752"/>
          </a:xfrm>
          <a:prstGeom prst="ellipse">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kumimoji="1" lang="ja-JP" altLang="en-US" sz="1400" dirty="0" smtClean="0"/>
          </a:p>
        </p:txBody>
      </p:sp>
      <p:cxnSp>
        <p:nvCxnSpPr>
          <p:cNvPr id="70" name="直線矢印コネクタ 69"/>
          <p:cNvCxnSpPr>
            <a:stCxn id="67" idx="4"/>
            <a:endCxn id="9" idx="0"/>
          </p:cNvCxnSpPr>
          <p:nvPr/>
        </p:nvCxnSpPr>
        <p:spPr>
          <a:xfrm>
            <a:off x="3346724" y="474392"/>
            <a:ext cx="4845" cy="146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4355976" y="1268760"/>
            <a:ext cx="2521331" cy="461665"/>
          </a:xfrm>
          <a:prstGeom prst="rect">
            <a:avLst/>
          </a:prstGeom>
          <a:noFill/>
        </p:spPr>
        <p:txBody>
          <a:bodyPr wrap="none" rtlCol="0">
            <a:spAutoFit/>
          </a:bodyPr>
          <a:lstStyle/>
          <a:p>
            <a:r>
              <a:rPr kumimoji="1" lang="ja-JP" altLang="en-US" sz="1200" dirty="0" smtClean="0">
                <a:latin typeface="メイリオ" pitchFamily="50" charset="-128"/>
                <a:ea typeface="メイリオ" pitchFamily="50" charset="-128"/>
              </a:rPr>
              <a:t>キャッシュは</a:t>
            </a:r>
            <a:endParaRPr kumimoji="1" lang="en-US" altLang="ja-JP" sz="1200" dirty="0" smtClean="0">
              <a:latin typeface="メイリオ" pitchFamily="50" charset="-128"/>
              <a:ea typeface="メイリオ" pitchFamily="50" charset="-128"/>
            </a:endParaRPr>
          </a:p>
          <a:p>
            <a:r>
              <a:rPr lang="en-US" altLang="ja-JP" sz="1200" dirty="0" smtClean="0">
                <a:latin typeface="メイリオ" pitchFamily="50" charset="-128"/>
                <a:ea typeface="メイリオ" pitchFamily="50" charset="-128"/>
              </a:rPr>
              <a:t>(</a:t>
            </a:r>
            <a:r>
              <a:rPr lang="en-US" altLang="ja-JP" sz="1200" dirty="0" err="1" smtClean="0">
                <a:latin typeface="メイリオ" pitchFamily="50" charset="-128"/>
                <a:ea typeface="メイリオ" pitchFamily="50" charset="-128"/>
              </a:rPr>
              <a:t>SubTree</a:t>
            </a:r>
            <a:r>
              <a:rPr lang="en-US" altLang="ja-JP" sz="1200" dirty="0" smtClean="0">
                <a:latin typeface="メイリオ" pitchFamily="50" charset="-128"/>
                <a:ea typeface="メイリオ" pitchFamily="50" charset="-128"/>
              </a:rPr>
              <a:t>,</a:t>
            </a:r>
            <a:r>
              <a:rPr lang="ja-JP" altLang="en-US" sz="1200" dirty="0" smtClean="0">
                <a:latin typeface="メイリオ" pitchFamily="50" charset="-128"/>
                <a:ea typeface="メイリオ" pitchFamily="50" charset="-128"/>
              </a:rPr>
              <a:t>キャッシュレジスタ名</a:t>
            </a:r>
            <a:r>
              <a:rPr lang="en-US" altLang="ja-JP" sz="1200" dirty="0" smtClean="0">
                <a:latin typeface="メイリオ" pitchFamily="50" charset="-128"/>
                <a:ea typeface="メイリオ" pitchFamily="50" charset="-128"/>
              </a:rPr>
              <a:t>)</a:t>
            </a:r>
            <a:endParaRPr kumimoji="1" lang="ja-JP" altLang="en-US" sz="1200" dirty="0">
              <a:latin typeface="メイリオ" pitchFamily="50" charset="-128"/>
              <a:ea typeface="メイリオ" pitchFamily="50" charset="-128"/>
            </a:endParaRPr>
          </a:p>
        </p:txBody>
      </p:sp>
      <p:sp>
        <p:nvSpPr>
          <p:cNvPr id="91" name="正方形/長方形 90"/>
          <p:cNvSpPr/>
          <p:nvPr/>
        </p:nvSpPr>
        <p:spPr>
          <a:xfrm>
            <a:off x="899592" y="2276872"/>
            <a:ext cx="2016224" cy="432048"/>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ja-JP" altLang="en-US" sz="1400" dirty="0" smtClean="0"/>
              <a:t>ツリー内再利用</a:t>
            </a:r>
            <a:endParaRPr kumimoji="1" lang="ja-JP" altLang="en-US" sz="1400" dirty="0" smtClean="0"/>
          </a:p>
        </p:txBody>
      </p:sp>
      <p:sp>
        <p:nvSpPr>
          <p:cNvPr id="33" name="正方形/長方形 32"/>
          <p:cNvSpPr/>
          <p:nvPr/>
        </p:nvSpPr>
        <p:spPr>
          <a:xfrm>
            <a:off x="755576" y="3359272"/>
            <a:ext cx="5184576" cy="2880320"/>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kumimoji="1" lang="ja-JP" altLang="en-US" sz="1400" dirty="0" smtClean="0"/>
          </a:p>
        </p:txBody>
      </p:sp>
      <p:sp>
        <p:nvSpPr>
          <p:cNvPr id="38" name="正方形/長方形 37"/>
          <p:cNvSpPr/>
          <p:nvPr/>
        </p:nvSpPr>
        <p:spPr>
          <a:xfrm>
            <a:off x="3779912" y="2276872"/>
            <a:ext cx="2000264" cy="432048"/>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ja-JP" altLang="en-US" sz="1400" dirty="0" smtClean="0"/>
              <a:t>世代内再利用</a:t>
            </a:r>
            <a:endParaRPr kumimoji="1" lang="ja-JP" altLang="en-US" sz="1400" dirty="0" smtClean="0"/>
          </a:p>
        </p:txBody>
      </p:sp>
      <p:cxnSp>
        <p:nvCxnSpPr>
          <p:cNvPr id="98" name="図形 97"/>
          <p:cNvCxnSpPr>
            <a:stCxn id="10" idx="2"/>
            <a:endCxn id="38" idx="0"/>
          </p:cNvCxnSpPr>
          <p:nvPr/>
        </p:nvCxnSpPr>
        <p:spPr>
          <a:xfrm rot="16200000" flipH="1">
            <a:off x="3775922" y="1272750"/>
            <a:ext cx="576064" cy="14321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カギ線コネクタ 101"/>
          <p:cNvCxnSpPr>
            <a:stCxn id="10" idx="2"/>
            <a:endCxn id="91" idx="0"/>
          </p:cNvCxnSpPr>
          <p:nvPr/>
        </p:nvCxnSpPr>
        <p:spPr>
          <a:xfrm rot="5400000">
            <a:off x="2339752" y="1268760"/>
            <a:ext cx="576064" cy="14401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a:off x="755576" y="3503288"/>
            <a:ext cx="1369350" cy="307777"/>
          </a:xfrm>
          <a:prstGeom prst="rect">
            <a:avLst/>
          </a:prstGeom>
        </p:spPr>
        <p:txBody>
          <a:bodyPr wrap="none">
            <a:spAutoFit/>
          </a:bodyPr>
          <a:lstStyle/>
          <a:p>
            <a:pPr lvl="0" algn="ctr"/>
            <a:r>
              <a:rPr lang="en-US" altLang="ja-JP" sz="1400" dirty="0" err="1" smtClean="0">
                <a:solidFill>
                  <a:prstClr val="black"/>
                </a:solidFill>
              </a:rPr>
              <a:t>Subtree</a:t>
            </a:r>
            <a:r>
              <a:rPr lang="en-US" altLang="ja-JP" sz="1400" dirty="0" smtClean="0">
                <a:solidFill>
                  <a:prstClr val="black"/>
                </a:solidFill>
              </a:rPr>
              <a:t> Caching</a:t>
            </a:r>
            <a:endParaRPr lang="ja-JP" altLang="en-US" sz="1400" dirty="0" smtClean="0">
              <a:solidFill>
                <a:prstClr val="black"/>
              </a:solidFill>
            </a:endParaRPr>
          </a:p>
        </p:txBody>
      </p:sp>
      <p:sp>
        <p:nvSpPr>
          <p:cNvPr id="105" name="正方形/長方形 104"/>
          <p:cNvSpPr/>
          <p:nvPr/>
        </p:nvSpPr>
        <p:spPr>
          <a:xfrm>
            <a:off x="755576" y="1844824"/>
            <a:ext cx="1536126" cy="307777"/>
          </a:xfrm>
          <a:prstGeom prst="rect">
            <a:avLst/>
          </a:prstGeom>
        </p:spPr>
        <p:txBody>
          <a:bodyPr wrap="none">
            <a:spAutoFit/>
          </a:bodyPr>
          <a:lstStyle/>
          <a:p>
            <a:pPr lvl="0" algn="ctr"/>
            <a:r>
              <a:rPr lang="en-US" altLang="ja-JP" sz="1400" dirty="0" err="1" smtClean="0">
                <a:solidFill>
                  <a:prstClr val="black"/>
                </a:solidFill>
              </a:rPr>
              <a:t>Subtree</a:t>
            </a:r>
            <a:r>
              <a:rPr lang="en-US" altLang="ja-JP" sz="1400" dirty="0" smtClean="0">
                <a:solidFill>
                  <a:prstClr val="black"/>
                </a:solidFill>
              </a:rPr>
              <a:t> Reduction</a:t>
            </a:r>
            <a:endParaRPr lang="ja-JP" altLang="en-US" sz="1400" dirty="0" smtClean="0">
              <a:solidFill>
                <a:prstClr val="black"/>
              </a:solidFill>
            </a:endParaRPr>
          </a:p>
        </p:txBody>
      </p:sp>
      <p:cxnSp>
        <p:nvCxnSpPr>
          <p:cNvPr id="116" name="カギ線コネクタ 115"/>
          <p:cNvCxnSpPr>
            <a:stCxn id="91" idx="2"/>
            <a:endCxn id="14" idx="3"/>
          </p:cNvCxnSpPr>
          <p:nvPr/>
        </p:nvCxnSpPr>
        <p:spPr>
          <a:xfrm rot="16200000" flipH="1">
            <a:off x="2230600" y="2386024"/>
            <a:ext cx="794368" cy="14401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カギ線コネクタ 117"/>
          <p:cNvCxnSpPr>
            <a:stCxn id="38" idx="2"/>
            <a:endCxn id="14" idx="3"/>
          </p:cNvCxnSpPr>
          <p:nvPr/>
        </p:nvCxnSpPr>
        <p:spPr>
          <a:xfrm rot="5400000">
            <a:off x="3666770" y="2390014"/>
            <a:ext cx="794368" cy="14321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正方形/長方形 199"/>
          <p:cNvSpPr/>
          <p:nvPr/>
        </p:nvSpPr>
        <p:spPr>
          <a:xfrm>
            <a:off x="755576" y="1844824"/>
            <a:ext cx="5184576" cy="1368152"/>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lstStyle/>
          <a:p>
            <a:pPr algn="ctr"/>
            <a:endParaRPr kumimoji="1" lang="ja-JP" altLang="en-US" sz="14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755575" y="764704"/>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smtClean="0"/>
              <a:t>Garnet</a:t>
            </a:r>
            <a:endParaRPr kumimoji="1" lang="ja-JP" altLang="en-US" sz="1400" dirty="0" smtClean="0"/>
          </a:p>
        </p:txBody>
      </p:sp>
      <p:sp>
        <p:nvSpPr>
          <p:cNvPr id="3" name="正方形/長方形 2"/>
          <p:cNvSpPr/>
          <p:nvPr/>
        </p:nvSpPr>
        <p:spPr>
          <a:xfrm>
            <a:off x="5076056" y="764704"/>
            <a:ext cx="1800200" cy="360039"/>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err="1" smtClean="0"/>
              <a:t>PicturePerfectEngine</a:t>
            </a:r>
            <a:endParaRPr kumimoji="1" lang="ja-JP" altLang="en-US" sz="1400" dirty="0" smtClean="0"/>
          </a:p>
        </p:txBody>
      </p:sp>
      <p:sp>
        <p:nvSpPr>
          <p:cNvPr id="5" name="正方形/長方形 4"/>
          <p:cNvSpPr/>
          <p:nvPr/>
        </p:nvSpPr>
        <p:spPr>
          <a:xfrm>
            <a:off x="2915816" y="764704"/>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err="1" smtClean="0"/>
              <a:t>TreeSerializerEngine</a:t>
            </a:r>
            <a:endParaRPr kumimoji="1" lang="ja-JP" altLang="en-US" sz="1400" dirty="0" smtClean="0"/>
          </a:p>
        </p:txBody>
      </p:sp>
      <p:sp>
        <p:nvSpPr>
          <p:cNvPr id="10" name="正方形/長方形 9"/>
          <p:cNvSpPr/>
          <p:nvPr/>
        </p:nvSpPr>
        <p:spPr>
          <a:xfrm>
            <a:off x="1619672" y="1268760"/>
            <a:ext cx="144016" cy="489654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1" name="正方形/長方形 10"/>
          <p:cNvSpPr/>
          <p:nvPr/>
        </p:nvSpPr>
        <p:spPr>
          <a:xfrm>
            <a:off x="3779912" y="1268760"/>
            <a:ext cx="144016" cy="489654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2" name="正方形/長方形 11"/>
          <p:cNvSpPr/>
          <p:nvPr/>
        </p:nvSpPr>
        <p:spPr>
          <a:xfrm>
            <a:off x="5940152" y="1268760"/>
            <a:ext cx="144016" cy="489654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3" name="正方形/長方形 12"/>
          <p:cNvSpPr/>
          <p:nvPr/>
        </p:nvSpPr>
        <p:spPr>
          <a:xfrm>
            <a:off x="1475656" y="1268760"/>
            <a:ext cx="432048" cy="504056"/>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4" name="正方形/長方形 13"/>
          <p:cNvSpPr/>
          <p:nvPr/>
        </p:nvSpPr>
        <p:spPr>
          <a:xfrm>
            <a:off x="3635896" y="1772816"/>
            <a:ext cx="432048" cy="100811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5" name="正方形/長方形 14"/>
          <p:cNvSpPr/>
          <p:nvPr/>
        </p:nvSpPr>
        <p:spPr>
          <a:xfrm>
            <a:off x="1475656" y="2780928"/>
            <a:ext cx="432048" cy="28803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6" name="正方形/長方形 15"/>
          <p:cNvSpPr/>
          <p:nvPr/>
        </p:nvSpPr>
        <p:spPr>
          <a:xfrm>
            <a:off x="5796136" y="3068960"/>
            <a:ext cx="432048" cy="23762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cxnSp>
        <p:nvCxnSpPr>
          <p:cNvPr id="18" name="直線矢印コネクタ 17"/>
          <p:cNvCxnSpPr/>
          <p:nvPr/>
        </p:nvCxnSpPr>
        <p:spPr>
          <a:xfrm>
            <a:off x="1907704" y="1772816"/>
            <a:ext cx="1728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1907704" y="2780928"/>
            <a:ext cx="1728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907704" y="3068960"/>
            <a:ext cx="38884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1475656" y="5445224"/>
            <a:ext cx="432048" cy="28803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cxnSp>
        <p:nvCxnSpPr>
          <p:cNvPr id="25" name="直線矢印コネクタ 24"/>
          <p:cNvCxnSpPr/>
          <p:nvPr/>
        </p:nvCxnSpPr>
        <p:spPr>
          <a:xfrm flipH="1">
            <a:off x="1907704" y="5445224"/>
            <a:ext cx="38884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195736" y="1412776"/>
            <a:ext cx="1148904" cy="646331"/>
          </a:xfrm>
          <a:prstGeom prst="rect">
            <a:avLst/>
          </a:prstGeom>
          <a:noFill/>
        </p:spPr>
        <p:txBody>
          <a:bodyPr wrap="none" rtlCol="0">
            <a:spAutoFit/>
          </a:bodyPr>
          <a:lstStyle/>
          <a:p>
            <a:r>
              <a:rPr lang="ja-JP" altLang="en-US" sz="1200" dirty="0" smtClean="0">
                <a:latin typeface="メイリオ" pitchFamily="50" charset="-128"/>
                <a:ea typeface="メイリオ" pitchFamily="50" charset="-128"/>
              </a:rPr>
              <a:t>ツリーリスト</a:t>
            </a:r>
            <a:endParaRPr lang="en-US" altLang="ja-JP" sz="1200" dirty="0" smtClean="0">
              <a:latin typeface="メイリオ" pitchFamily="50" charset="-128"/>
              <a:ea typeface="メイリオ" pitchFamily="50" charset="-128"/>
            </a:endParaRPr>
          </a:p>
          <a:p>
            <a:r>
              <a:rPr lang="en-US" altLang="ja-JP" sz="1200" dirty="0" smtClean="0">
                <a:latin typeface="メイリオ" pitchFamily="50" charset="-128"/>
                <a:ea typeface="メイリオ" pitchFamily="50" charset="-128"/>
              </a:rPr>
              <a:t>TS</a:t>
            </a:r>
            <a:r>
              <a:rPr lang="ja-JP" altLang="en-US" sz="1200" dirty="0" smtClean="0">
                <a:latin typeface="メイリオ" pitchFamily="50" charset="-128"/>
                <a:ea typeface="メイリオ" pitchFamily="50" charset="-128"/>
              </a:rPr>
              <a:t>スクリプト</a:t>
            </a:r>
            <a:endParaRPr lang="en-US" altLang="ja-JP" sz="1200" dirty="0" smtClean="0">
              <a:latin typeface="メイリオ" pitchFamily="50" charset="-128"/>
              <a:ea typeface="メイリオ" pitchFamily="50" charset="-128"/>
            </a:endParaRPr>
          </a:p>
          <a:p>
            <a:r>
              <a:rPr lang="en-US" altLang="ja-JP" sz="1200" dirty="0" smtClean="0">
                <a:latin typeface="メイリオ" pitchFamily="50" charset="-128"/>
                <a:ea typeface="メイリオ" pitchFamily="50" charset="-128"/>
              </a:rPr>
              <a:t>(</a:t>
            </a:r>
            <a:r>
              <a:rPr lang="en-US" altLang="ja-JP" sz="1200" dirty="0" err="1" smtClean="0">
                <a:latin typeface="メイリオ" pitchFamily="50" charset="-128"/>
                <a:ea typeface="メイリオ" pitchFamily="50" charset="-128"/>
              </a:rPr>
              <a:t>istream</a:t>
            </a:r>
            <a:r>
              <a:rPr lang="en-US" altLang="ja-JP" sz="1200" dirty="0" smtClean="0">
                <a:latin typeface="メイリオ" pitchFamily="50" charset="-128"/>
                <a:ea typeface="メイリオ" pitchFamily="50" charset="-128"/>
              </a:rPr>
              <a:t>)</a:t>
            </a:r>
            <a:endParaRPr kumimoji="1" lang="ja-JP" altLang="en-US" sz="1200" dirty="0">
              <a:latin typeface="メイリオ" pitchFamily="50" charset="-128"/>
              <a:ea typeface="メイリオ" pitchFamily="50" charset="-128"/>
            </a:endParaRPr>
          </a:p>
        </p:txBody>
      </p:sp>
      <p:sp>
        <p:nvSpPr>
          <p:cNvPr id="28" name="テキスト ボックス 27"/>
          <p:cNvSpPr txBox="1"/>
          <p:nvPr/>
        </p:nvSpPr>
        <p:spPr>
          <a:xfrm>
            <a:off x="2123728" y="2492896"/>
            <a:ext cx="1231427" cy="461665"/>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rPr>
              <a:t>PPE</a:t>
            </a:r>
            <a:r>
              <a:rPr kumimoji="1" lang="ja-JP" altLang="en-US" sz="1200" dirty="0" smtClean="0">
                <a:latin typeface="メイリオ" pitchFamily="50" charset="-128"/>
                <a:ea typeface="メイリオ" pitchFamily="50" charset="-128"/>
              </a:rPr>
              <a:t>スクリプト</a:t>
            </a:r>
            <a:endParaRPr kumimoji="1" lang="en-US" altLang="ja-JP" sz="1200" dirty="0" smtClean="0">
              <a:latin typeface="メイリオ" pitchFamily="50" charset="-128"/>
              <a:ea typeface="メイリオ" pitchFamily="50" charset="-128"/>
            </a:endParaRPr>
          </a:p>
          <a:p>
            <a:r>
              <a:rPr lang="en-US" altLang="ja-JP" sz="1200" dirty="0" smtClean="0">
                <a:latin typeface="メイリオ" pitchFamily="50" charset="-128"/>
                <a:ea typeface="メイリオ" pitchFamily="50" charset="-128"/>
              </a:rPr>
              <a:t>(</a:t>
            </a:r>
            <a:r>
              <a:rPr lang="en-US" altLang="ja-JP" sz="1200" dirty="0" err="1" smtClean="0">
                <a:latin typeface="メイリオ" pitchFamily="50" charset="-128"/>
                <a:ea typeface="メイリオ" pitchFamily="50" charset="-128"/>
              </a:rPr>
              <a:t>ostream</a:t>
            </a:r>
            <a:r>
              <a:rPr lang="en-US" altLang="ja-JP" sz="1200" dirty="0" smtClean="0">
                <a:latin typeface="メイリオ" pitchFamily="50" charset="-128"/>
                <a:ea typeface="メイリオ" pitchFamily="50" charset="-128"/>
              </a:rPr>
              <a:t>)</a:t>
            </a:r>
            <a:endParaRPr kumimoji="1" lang="ja-JP" altLang="en-US" sz="1200" dirty="0">
              <a:latin typeface="メイリオ" pitchFamily="50" charset="-128"/>
              <a:ea typeface="メイリオ" pitchFamily="50" charset="-128"/>
            </a:endParaRPr>
          </a:p>
        </p:txBody>
      </p:sp>
      <p:sp>
        <p:nvSpPr>
          <p:cNvPr id="29" name="テキスト ボックス 28"/>
          <p:cNvSpPr txBox="1"/>
          <p:nvPr/>
        </p:nvSpPr>
        <p:spPr>
          <a:xfrm>
            <a:off x="4283968" y="3068960"/>
            <a:ext cx="1231427" cy="646331"/>
          </a:xfrm>
          <a:prstGeom prst="rect">
            <a:avLst/>
          </a:prstGeom>
          <a:noFill/>
        </p:spPr>
        <p:txBody>
          <a:bodyPr wrap="none" rtlCol="0">
            <a:spAutoFit/>
          </a:bodyPr>
          <a:lstStyle/>
          <a:p>
            <a:r>
              <a:rPr kumimoji="1" lang="ja-JP" altLang="en-US" sz="1200" dirty="0" smtClean="0">
                <a:latin typeface="メイリオ" pitchFamily="50" charset="-128"/>
                <a:ea typeface="メイリオ" pitchFamily="50" charset="-128"/>
              </a:rPr>
              <a:t>画像処理指示</a:t>
            </a:r>
            <a:endParaRPr kumimoji="1" lang="en-US" altLang="ja-JP" sz="1200" dirty="0" smtClean="0">
              <a:latin typeface="メイリオ" pitchFamily="50" charset="-128"/>
              <a:ea typeface="メイリオ" pitchFamily="50" charset="-128"/>
            </a:endParaRPr>
          </a:p>
          <a:p>
            <a:r>
              <a:rPr kumimoji="1" lang="en-US" altLang="ja-JP" sz="1200" dirty="0" smtClean="0">
                <a:latin typeface="メイリオ" pitchFamily="50" charset="-128"/>
                <a:ea typeface="メイリオ" pitchFamily="50" charset="-128"/>
              </a:rPr>
              <a:t>PPE</a:t>
            </a:r>
            <a:r>
              <a:rPr kumimoji="1" lang="ja-JP" altLang="en-US" sz="1200" dirty="0" smtClean="0">
                <a:latin typeface="メイリオ" pitchFamily="50" charset="-128"/>
                <a:ea typeface="メイリオ" pitchFamily="50" charset="-128"/>
              </a:rPr>
              <a:t>スクリプト</a:t>
            </a:r>
            <a:endParaRPr kumimoji="1" lang="en-US" altLang="ja-JP" sz="1200" dirty="0" smtClean="0">
              <a:latin typeface="メイリオ" pitchFamily="50" charset="-128"/>
              <a:ea typeface="メイリオ" pitchFamily="50" charset="-128"/>
            </a:endParaRPr>
          </a:p>
          <a:p>
            <a:r>
              <a:rPr lang="en-US" altLang="ja-JP" sz="1200" dirty="0" smtClean="0">
                <a:latin typeface="メイリオ" pitchFamily="50" charset="-128"/>
                <a:ea typeface="メイリオ" pitchFamily="50" charset="-128"/>
              </a:rPr>
              <a:t>(</a:t>
            </a:r>
            <a:r>
              <a:rPr lang="en-US" altLang="ja-JP" sz="1200" dirty="0" err="1" smtClean="0">
                <a:latin typeface="メイリオ" pitchFamily="50" charset="-128"/>
                <a:ea typeface="メイリオ" pitchFamily="50" charset="-128"/>
              </a:rPr>
              <a:t>istream</a:t>
            </a:r>
            <a:r>
              <a:rPr lang="en-US" altLang="ja-JP" sz="1200" dirty="0" smtClean="0">
                <a:latin typeface="メイリオ" pitchFamily="50" charset="-128"/>
                <a:ea typeface="メイリオ" pitchFamily="50" charset="-128"/>
              </a:rPr>
              <a:t>)</a:t>
            </a:r>
            <a:endParaRPr kumimoji="1" lang="ja-JP" altLang="en-US" sz="1200" dirty="0">
              <a:latin typeface="メイリオ" pitchFamily="50" charset="-128"/>
              <a:ea typeface="メイリオ" pitchFamily="50" charset="-128"/>
            </a:endParaRPr>
          </a:p>
        </p:txBody>
      </p:sp>
      <p:sp>
        <p:nvSpPr>
          <p:cNvPr id="30" name="テキスト ボックス 29"/>
          <p:cNvSpPr txBox="1"/>
          <p:nvPr/>
        </p:nvSpPr>
        <p:spPr>
          <a:xfrm>
            <a:off x="4139952" y="5445224"/>
            <a:ext cx="1569660" cy="461665"/>
          </a:xfrm>
          <a:prstGeom prst="rect">
            <a:avLst/>
          </a:prstGeom>
          <a:noFill/>
        </p:spPr>
        <p:txBody>
          <a:bodyPr wrap="none" rtlCol="0">
            <a:spAutoFit/>
          </a:bodyPr>
          <a:lstStyle/>
          <a:p>
            <a:r>
              <a:rPr kumimoji="1" lang="ja-JP" altLang="en-US" sz="1200" dirty="0" smtClean="0">
                <a:latin typeface="メイリオ" pitchFamily="50" charset="-128"/>
                <a:ea typeface="メイリオ" pitchFamily="50" charset="-128"/>
              </a:rPr>
              <a:t>各ツリーの評価結果</a:t>
            </a:r>
            <a:endParaRPr kumimoji="1" lang="en-US" altLang="ja-JP" sz="1200" dirty="0" smtClean="0">
              <a:latin typeface="メイリオ" pitchFamily="50" charset="-128"/>
              <a:ea typeface="メイリオ" pitchFamily="50" charset="-128"/>
            </a:endParaRPr>
          </a:p>
          <a:p>
            <a:r>
              <a:rPr lang="en-US" altLang="ja-JP" sz="1200" dirty="0" smtClean="0">
                <a:latin typeface="メイリオ" pitchFamily="50" charset="-128"/>
                <a:ea typeface="メイリオ" pitchFamily="50" charset="-128"/>
              </a:rPr>
              <a:t>(</a:t>
            </a:r>
            <a:r>
              <a:rPr lang="en-US" altLang="ja-JP" sz="1200" dirty="0" err="1" smtClean="0">
                <a:latin typeface="メイリオ" pitchFamily="50" charset="-128"/>
                <a:ea typeface="メイリオ" pitchFamily="50" charset="-128"/>
              </a:rPr>
              <a:t>getProperty</a:t>
            </a:r>
            <a:r>
              <a:rPr lang="en-US" altLang="ja-JP" sz="1200" dirty="0" smtClean="0">
                <a:latin typeface="メイリオ" pitchFamily="50" charset="-128"/>
                <a:ea typeface="メイリオ" pitchFamily="50" charset="-128"/>
              </a:rPr>
              <a:t>())</a:t>
            </a:r>
            <a:endParaRPr kumimoji="1" lang="ja-JP" altLang="en-US" sz="1200" dirty="0">
              <a:latin typeface="メイリオ" pitchFamily="50" charset="-128"/>
              <a:ea typeface="メイリオ" pitchFamily="50" charset="-128"/>
            </a:endParaRPr>
          </a:p>
        </p:txBody>
      </p:sp>
      <p:sp>
        <p:nvSpPr>
          <p:cNvPr id="31" name="テキスト ボックス 30"/>
          <p:cNvSpPr txBox="1"/>
          <p:nvPr/>
        </p:nvSpPr>
        <p:spPr>
          <a:xfrm>
            <a:off x="3059832" y="6093296"/>
            <a:ext cx="1569660" cy="276999"/>
          </a:xfrm>
          <a:prstGeom prst="rect">
            <a:avLst/>
          </a:prstGeom>
          <a:noFill/>
        </p:spPr>
        <p:txBody>
          <a:bodyPr wrap="none" rtlCol="0">
            <a:spAutoFit/>
          </a:bodyPr>
          <a:lstStyle/>
          <a:p>
            <a:r>
              <a:rPr lang="ja-JP" altLang="en-US" sz="1200" dirty="0" smtClean="0">
                <a:latin typeface="メイリオ" pitchFamily="50" charset="-128"/>
                <a:ea typeface="メイリオ" pitchFamily="50" charset="-128"/>
              </a:rPr>
              <a:t>キャッシュ状態保存</a:t>
            </a:r>
            <a:endParaRPr kumimoji="1" lang="ja-JP" altLang="en-US" sz="1200" dirty="0">
              <a:latin typeface="メイリオ" pitchFamily="50" charset="-128"/>
              <a:ea typeface="メイリオ" pitchFamily="50" charset="-128"/>
            </a:endParaRPr>
          </a:p>
        </p:txBody>
      </p:sp>
      <p:sp>
        <p:nvSpPr>
          <p:cNvPr id="32" name="テキスト ボックス 31"/>
          <p:cNvSpPr txBox="1"/>
          <p:nvPr/>
        </p:nvSpPr>
        <p:spPr>
          <a:xfrm>
            <a:off x="5436096" y="6093296"/>
            <a:ext cx="1261884" cy="276999"/>
          </a:xfrm>
          <a:prstGeom prst="rect">
            <a:avLst/>
          </a:prstGeom>
          <a:noFill/>
        </p:spPr>
        <p:txBody>
          <a:bodyPr wrap="none" rtlCol="0">
            <a:spAutoFit/>
          </a:bodyPr>
          <a:lstStyle/>
          <a:p>
            <a:r>
              <a:rPr lang="ja-JP" altLang="en-US" sz="1200" dirty="0" smtClean="0">
                <a:latin typeface="メイリオ" pitchFamily="50" charset="-128"/>
                <a:ea typeface="メイリオ" pitchFamily="50" charset="-128"/>
              </a:rPr>
              <a:t>キャッシュ保存</a:t>
            </a:r>
            <a:endParaRPr kumimoji="1" lang="ja-JP" altLang="en-US" sz="1200" dirty="0">
              <a:latin typeface="メイリオ" pitchFamily="50" charset="-128"/>
              <a:ea typeface="メイリオ" pitchFamily="50" charset="-128"/>
            </a:endParaRPr>
          </a:p>
        </p:txBody>
      </p:sp>
      <p:sp>
        <p:nvSpPr>
          <p:cNvPr id="33" name="テキスト ボックス 32"/>
          <p:cNvSpPr txBox="1"/>
          <p:nvPr/>
        </p:nvSpPr>
        <p:spPr>
          <a:xfrm>
            <a:off x="467544" y="332656"/>
            <a:ext cx="7904728" cy="307777"/>
          </a:xfrm>
          <a:prstGeom prst="rect">
            <a:avLst/>
          </a:prstGeom>
          <a:noFill/>
        </p:spPr>
        <p:txBody>
          <a:bodyPr wrap="none" rtlCol="0">
            <a:spAutoFit/>
          </a:bodyPr>
          <a:lstStyle/>
          <a:p>
            <a:r>
              <a:rPr lang="ja-JP" altLang="en-US" sz="1400" dirty="0" smtClean="0">
                <a:latin typeface="メイリオ" pitchFamily="50" charset="-128"/>
                <a:ea typeface="メイリオ" pitchFamily="50" charset="-128"/>
              </a:rPr>
              <a:t>実行速度は大きなところだけ考える。細かいインプリの調整は忘れて最もシンプルな方法にする</a:t>
            </a:r>
            <a:endParaRPr kumimoji="1" lang="ja-JP" altLang="en-US" sz="1400" dirty="0">
              <a:latin typeface="メイリオ" pitchFamily="50" charset="-128"/>
              <a:ea typeface="メイリオ" pitchFamily="50" charset="-128"/>
            </a:endParaRPr>
          </a:p>
        </p:txBody>
      </p:sp>
      <p:sp>
        <p:nvSpPr>
          <p:cNvPr id="34" name="テキスト ボックス 33"/>
          <p:cNvSpPr txBox="1"/>
          <p:nvPr/>
        </p:nvSpPr>
        <p:spPr>
          <a:xfrm>
            <a:off x="3419872" y="1916832"/>
            <a:ext cx="897875" cy="276999"/>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rPr>
              <a:t>execute()</a:t>
            </a:r>
            <a:endParaRPr kumimoji="1" lang="ja-JP" altLang="en-US" sz="1200" dirty="0">
              <a:latin typeface="メイリオ" pitchFamily="50" charset="-128"/>
              <a:ea typeface="メイリオ" pitchFamily="50" charset="-128"/>
            </a:endParaRPr>
          </a:p>
        </p:txBody>
      </p:sp>
      <p:sp>
        <p:nvSpPr>
          <p:cNvPr id="35" name="テキスト ボックス 34"/>
          <p:cNvSpPr txBox="1"/>
          <p:nvPr/>
        </p:nvSpPr>
        <p:spPr>
          <a:xfrm>
            <a:off x="5580112" y="3212976"/>
            <a:ext cx="897875" cy="276999"/>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rPr>
              <a:t>execute()</a:t>
            </a:r>
            <a:endParaRPr kumimoji="1" lang="ja-JP" altLang="en-US" sz="1200" dirty="0">
              <a:latin typeface="メイリオ" pitchFamily="50" charset="-128"/>
              <a:ea typeface="メイリオ" pitchFamily="50"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23528" y="764704"/>
            <a:ext cx="1801413" cy="3600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err="1" smtClean="0"/>
              <a:t>TreeSerializerEngine</a:t>
            </a:r>
            <a:endParaRPr kumimoji="1" lang="ja-JP" altLang="en-US" sz="1400" dirty="0" smtClean="0"/>
          </a:p>
        </p:txBody>
      </p:sp>
      <p:sp>
        <p:nvSpPr>
          <p:cNvPr id="3" name="正方形/長方形 2"/>
          <p:cNvSpPr/>
          <p:nvPr/>
        </p:nvSpPr>
        <p:spPr>
          <a:xfrm>
            <a:off x="827584" y="1268760"/>
            <a:ext cx="144016" cy="489654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4" name="正方形/長方形 3"/>
          <p:cNvSpPr/>
          <p:nvPr/>
        </p:nvSpPr>
        <p:spPr>
          <a:xfrm>
            <a:off x="683568" y="1772816"/>
            <a:ext cx="432048" cy="41764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5" name="テキスト ボックス 4"/>
          <p:cNvSpPr txBox="1"/>
          <p:nvPr/>
        </p:nvSpPr>
        <p:spPr>
          <a:xfrm>
            <a:off x="107504" y="6093296"/>
            <a:ext cx="1569660" cy="276999"/>
          </a:xfrm>
          <a:prstGeom prst="rect">
            <a:avLst/>
          </a:prstGeom>
          <a:noFill/>
        </p:spPr>
        <p:txBody>
          <a:bodyPr wrap="none" rtlCol="0">
            <a:spAutoFit/>
          </a:bodyPr>
          <a:lstStyle/>
          <a:p>
            <a:r>
              <a:rPr lang="ja-JP" altLang="en-US" sz="1200" dirty="0" smtClean="0">
                <a:latin typeface="メイリオ" pitchFamily="50" charset="-128"/>
                <a:ea typeface="メイリオ" pitchFamily="50" charset="-128"/>
              </a:rPr>
              <a:t>キャッシュ状態保存</a:t>
            </a:r>
            <a:endParaRPr kumimoji="1" lang="ja-JP" altLang="en-US" sz="1200" dirty="0">
              <a:latin typeface="メイリオ" pitchFamily="50" charset="-128"/>
              <a:ea typeface="メイリオ" pitchFamily="50" charset="-128"/>
            </a:endParaRPr>
          </a:p>
        </p:txBody>
      </p:sp>
      <p:sp>
        <p:nvSpPr>
          <p:cNvPr id="6" name="テキスト ボックス 5"/>
          <p:cNvSpPr txBox="1"/>
          <p:nvPr/>
        </p:nvSpPr>
        <p:spPr>
          <a:xfrm>
            <a:off x="467544" y="1916832"/>
            <a:ext cx="897875" cy="276999"/>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rPr>
              <a:t>execute()</a:t>
            </a:r>
            <a:endParaRPr kumimoji="1" lang="ja-JP" altLang="en-US" sz="1200" dirty="0">
              <a:latin typeface="メイリオ" pitchFamily="50" charset="-128"/>
              <a:ea typeface="メイリオ" pitchFamily="50" charset="-128"/>
            </a:endParaRPr>
          </a:p>
        </p:txBody>
      </p:sp>
      <p:sp>
        <p:nvSpPr>
          <p:cNvPr id="7" name="正方形/長方形 6"/>
          <p:cNvSpPr/>
          <p:nvPr/>
        </p:nvSpPr>
        <p:spPr>
          <a:xfrm>
            <a:off x="1043608" y="2204864"/>
            <a:ext cx="432048" cy="504056"/>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8" name="正方形/長方形 7"/>
          <p:cNvSpPr/>
          <p:nvPr/>
        </p:nvSpPr>
        <p:spPr>
          <a:xfrm>
            <a:off x="1043608" y="3573016"/>
            <a:ext cx="432048" cy="93378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9" name="テキスト ボックス 8"/>
          <p:cNvSpPr txBox="1"/>
          <p:nvPr/>
        </p:nvSpPr>
        <p:spPr>
          <a:xfrm>
            <a:off x="539552" y="2276872"/>
            <a:ext cx="1415772" cy="276999"/>
          </a:xfrm>
          <a:prstGeom prst="rect">
            <a:avLst/>
          </a:prstGeom>
          <a:noFill/>
        </p:spPr>
        <p:txBody>
          <a:bodyPr wrap="none" rtlCol="0">
            <a:spAutoFit/>
          </a:bodyPr>
          <a:lstStyle/>
          <a:p>
            <a:r>
              <a:rPr lang="ja-JP" altLang="en-US" sz="1200" dirty="0" smtClean="0">
                <a:latin typeface="メイリオ" pitchFamily="50" charset="-128"/>
                <a:ea typeface="メイリオ" pitchFamily="50" charset="-128"/>
              </a:rPr>
              <a:t>コンフィグロード</a:t>
            </a:r>
            <a:endParaRPr kumimoji="1" lang="ja-JP" altLang="en-US" sz="1200" dirty="0">
              <a:latin typeface="メイリオ" pitchFamily="50" charset="-128"/>
              <a:ea typeface="メイリオ" pitchFamily="50" charset="-128"/>
            </a:endParaRPr>
          </a:p>
        </p:txBody>
      </p:sp>
      <p:sp>
        <p:nvSpPr>
          <p:cNvPr id="10" name="テキスト ボックス 9"/>
          <p:cNvSpPr txBox="1"/>
          <p:nvPr/>
        </p:nvSpPr>
        <p:spPr>
          <a:xfrm>
            <a:off x="467544" y="4002742"/>
            <a:ext cx="1610762" cy="276999"/>
          </a:xfrm>
          <a:prstGeom prst="rect">
            <a:avLst/>
          </a:prstGeom>
          <a:noFill/>
        </p:spPr>
        <p:txBody>
          <a:bodyPr wrap="none" rtlCol="0">
            <a:spAutoFit/>
          </a:bodyPr>
          <a:lstStyle/>
          <a:p>
            <a:pPr lvl="0"/>
            <a:r>
              <a:rPr lang="en-US" altLang="ja-JP" sz="1200" dirty="0" err="1" smtClean="0">
                <a:solidFill>
                  <a:prstClr val="black"/>
                </a:solidFill>
                <a:latin typeface="Verdana" pitchFamily="34" charset="0"/>
                <a:ea typeface="Verdana" pitchFamily="34" charset="0"/>
                <a:cs typeface="Verdana" pitchFamily="34" charset="0"/>
              </a:rPr>
              <a:t>Subtree</a:t>
            </a:r>
            <a:r>
              <a:rPr lang="en-US" altLang="ja-JP" sz="1200" dirty="0" smtClean="0">
                <a:solidFill>
                  <a:prstClr val="black"/>
                </a:solidFill>
                <a:latin typeface="Verdana" pitchFamily="34" charset="0"/>
                <a:ea typeface="Verdana" pitchFamily="34" charset="0"/>
                <a:cs typeface="Verdana" pitchFamily="34" charset="0"/>
              </a:rPr>
              <a:t> Reduction</a:t>
            </a:r>
            <a:endParaRPr lang="ja-JP" altLang="en-US" sz="1200" dirty="0" smtClean="0">
              <a:solidFill>
                <a:prstClr val="black"/>
              </a:solidFill>
              <a:latin typeface="Verdana" pitchFamily="34" charset="0"/>
              <a:cs typeface="Verdana" pitchFamily="34" charset="0"/>
            </a:endParaRPr>
          </a:p>
        </p:txBody>
      </p:sp>
      <p:sp>
        <p:nvSpPr>
          <p:cNvPr id="11" name="正方形/長方形 10"/>
          <p:cNvSpPr/>
          <p:nvPr/>
        </p:nvSpPr>
        <p:spPr>
          <a:xfrm>
            <a:off x="1043608" y="2780928"/>
            <a:ext cx="432048" cy="72008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2" name="正方形/長方形 11"/>
          <p:cNvSpPr/>
          <p:nvPr/>
        </p:nvSpPr>
        <p:spPr>
          <a:xfrm>
            <a:off x="1043608" y="5157192"/>
            <a:ext cx="432048" cy="648072"/>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3" name="テキスト ボックス 12"/>
          <p:cNvSpPr txBox="1"/>
          <p:nvPr/>
        </p:nvSpPr>
        <p:spPr>
          <a:xfrm>
            <a:off x="611560" y="2996952"/>
            <a:ext cx="1317990" cy="461665"/>
          </a:xfrm>
          <a:prstGeom prst="rect">
            <a:avLst/>
          </a:prstGeom>
          <a:noFill/>
        </p:spPr>
        <p:txBody>
          <a:bodyPr wrap="none" rtlCol="0">
            <a:spAutoFit/>
          </a:bodyPr>
          <a:lstStyle/>
          <a:p>
            <a:pPr lvl="0"/>
            <a:r>
              <a:rPr lang="en-US" altLang="ja-JP" sz="1200" dirty="0" err="1" smtClean="0">
                <a:solidFill>
                  <a:prstClr val="black"/>
                </a:solidFill>
                <a:latin typeface="Verdana" pitchFamily="34" charset="0"/>
                <a:ea typeface="Verdana" pitchFamily="34" charset="0"/>
                <a:cs typeface="Verdana" pitchFamily="34" charset="0"/>
              </a:rPr>
              <a:t>Subtree</a:t>
            </a:r>
            <a:r>
              <a:rPr lang="en-US" altLang="ja-JP" sz="1200" dirty="0" smtClean="0">
                <a:solidFill>
                  <a:prstClr val="black"/>
                </a:solidFill>
                <a:latin typeface="Verdana" pitchFamily="34" charset="0"/>
                <a:ea typeface="Verdana" pitchFamily="34" charset="0"/>
                <a:cs typeface="Verdana" pitchFamily="34" charset="0"/>
              </a:rPr>
              <a:t> Cache</a:t>
            </a:r>
          </a:p>
          <a:p>
            <a:pPr lvl="0"/>
            <a:r>
              <a:rPr lang="en-US" altLang="ja-JP" sz="1200" dirty="0" smtClean="0">
                <a:solidFill>
                  <a:prstClr val="black"/>
                </a:solidFill>
                <a:latin typeface="Verdana" pitchFamily="34" charset="0"/>
                <a:cs typeface="Verdana" pitchFamily="34" charset="0"/>
              </a:rPr>
              <a:t>(Load)</a:t>
            </a:r>
            <a:endParaRPr lang="ja-JP" altLang="en-US" sz="1200" dirty="0" smtClean="0">
              <a:solidFill>
                <a:prstClr val="black"/>
              </a:solidFill>
              <a:latin typeface="Verdana" pitchFamily="34" charset="0"/>
              <a:cs typeface="Verdana" pitchFamily="34" charset="0"/>
            </a:endParaRPr>
          </a:p>
        </p:txBody>
      </p:sp>
      <p:sp>
        <p:nvSpPr>
          <p:cNvPr id="17" name="正方形/長方形 16"/>
          <p:cNvSpPr/>
          <p:nvPr/>
        </p:nvSpPr>
        <p:spPr>
          <a:xfrm>
            <a:off x="1043608" y="4581128"/>
            <a:ext cx="432048" cy="504056"/>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400" dirty="0" smtClean="0"/>
          </a:p>
        </p:txBody>
      </p:sp>
      <p:sp>
        <p:nvSpPr>
          <p:cNvPr id="19" name="正方形/長方形 18"/>
          <p:cNvSpPr/>
          <p:nvPr/>
        </p:nvSpPr>
        <p:spPr>
          <a:xfrm>
            <a:off x="2051720" y="3501008"/>
            <a:ext cx="5256584" cy="1015663"/>
          </a:xfrm>
          <a:prstGeom prst="rect">
            <a:avLst/>
          </a:prstGeom>
        </p:spPr>
        <p:txBody>
          <a:bodyPr wrap="square">
            <a:spAutoFit/>
          </a:bodyPr>
          <a:lstStyle/>
          <a:p>
            <a:pPr marL="84138" indent="-84138">
              <a:buFont typeface="Arial" pitchFamily="34" charset="0"/>
              <a:buChar char="•"/>
            </a:pPr>
            <a:r>
              <a:rPr lang="ja-JP" altLang="en-US" sz="1000" dirty="0" smtClean="0">
                <a:latin typeface="メイリオ" pitchFamily="50" charset="-128"/>
                <a:ea typeface="メイリオ" pitchFamily="50" charset="-128"/>
              </a:rPr>
              <a:t>全ツリーから、指定の深さの全</a:t>
            </a:r>
            <a:r>
              <a:rPr lang="en-US" altLang="ja-JP" sz="1000" dirty="0" err="1" smtClean="0">
                <a:latin typeface="メイリオ" pitchFamily="50" charset="-128"/>
                <a:ea typeface="メイリオ" pitchFamily="50" charset="-128"/>
              </a:rPr>
              <a:t>SubTree</a:t>
            </a:r>
            <a:r>
              <a:rPr lang="ja-JP" altLang="en-US" sz="1000" dirty="0" err="1" smtClean="0">
                <a:latin typeface="メイリオ" pitchFamily="50" charset="-128"/>
                <a:ea typeface="メイリオ" pitchFamily="50" charset="-128"/>
              </a:rPr>
              <a:t>を抽</a:t>
            </a:r>
            <a:r>
              <a:rPr lang="ja-JP" altLang="en-US" sz="1000" dirty="0" smtClean="0">
                <a:latin typeface="メイリオ" pitchFamily="50" charset="-128"/>
                <a:ea typeface="メイリオ" pitchFamily="50" charset="-128"/>
              </a:rPr>
              <a:t>出</a:t>
            </a:r>
            <a:endParaRPr lang="en-US" altLang="ja-JP" sz="1000" dirty="0" smtClean="0">
              <a:latin typeface="メイリオ" pitchFamily="50" charset="-128"/>
              <a:ea typeface="メイリオ" pitchFamily="50" charset="-128"/>
            </a:endParaRPr>
          </a:p>
          <a:p>
            <a:pPr marL="541338" lvl="1" indent="-84138">
              <a:buFont typeface="Arial" pitchFamily="34" charset="0"/>
              <a:buChar char="•"/>
            </a:pPr>
            <a:r>
              <a:rPr lang="ja-JP" altLang="en-US" sz="1000" dirty="0" smtClean="0">
                <a:latin typeface="メイリオ" pitchFamily="50" charset="-128"/>
                <a:ea typeface="メイリオ" pitchFamily="50" charset="-128"/>
              </a:rPr>
              <a:t>深さ</a:t>
            </a:r>
            <a:r>
              <a:rPr lang="en-US" altLang="ja-JP" sz="1000" dirty="0" smtClean="0">
                <a:latin typeface="メイリオ" pitchFamily="50" charset="-128"/>
                <a:ea typeface="メイリオ" pitchFamily="50" charset="-128"/>
              </a:rPr>
              <a:t>=1</a:t>
            </a:r>
            <a:r>
              <a:rPr lang="ja-JP" altLang="en-US" sz="1000" dirty="0" smtClean="0">
                <a:latin typeface="メイリオ" pitchFamily="50" charset="-128"/>
                <a:ea typeface="メイリオ" pitchFamily="50" charset="-128"/>
              </a:rPr>
              <a:t>で、ツリーとして登録されている</a:t>
            </a:r>
            <a:r>
              <a:rPr lang="en-US" altLang="ja-JP" sz="1000" dirty="0" err="1" smtClean="0">
                <a:latin typeface="メイリオ" pitchFamily="50" charset="-128"/>
                <a:ea typeface="メイリオ" pitchFamily="50" charset="-128"/>
              </a:rPr>
              <a:t>SubTree</a:t>
            </a:r>
            <a:r>
              <a:rPr lang="ja-JP" altLang="en-US" sz="1000" dirty="0" err="1" smtClean="0">
                <a:latin typeface="メイリオ" pitchFamily="50" charset="-128"/>
                <a:ea typeface="メイリオ" pitchFamily="50" charset="-128"/>
              </a:rPr>
              <a:t>は抽</a:t>
            </a:r>
            <a:r>
              <a:rPr lang="ja-JP" altLang="en-US" sz="1000" dirty="0" smtClean="0">
                <a:latin typeface="メイリオ" pitchFamily="50" charset="-128"/>
                <a:ea typeface="メイリオ" pitchFamily="50" charset="-128"/>
              </a:rPr>
              <a:t>出対象外</a:t>
            </a:r>
            <a:endParaRPr lang="en-US" altLang="ja-JP" sz="1000" dirty="0" smtClean="0">
              <a:latin typeface="メイリオ" pitchFamily="50" charset="-128"/>
              <a:ea typeface="メイリオ" pitchFamily="50" charset="-128"/>
            </a:endParaRPr>
          </a:p>
          <a:p>
            <a:pPr marL="84138" indent="-84138">
              <a:buFont typeface="Arial" pitchFamily="34" charset="0"/>
              <a:buChar char="•"/>
            </a:pPr>
            <a:r>
              <a:rPr lang="en-US" altLang="ja-JP" sz="1000" dirty="0" smtClean="0">
                <a:latin typeface="メイリオ" pitchFamily="50" charset="-128"/>
                <a:ea typeface="メイリオ" pitchFamily="50" charset="-128"/>
              </a:rPr>
              <a:t>2</a:t>
            </a:r>
            <a:r>
              <a:rPr lang="ja-JP" altLang="en-US" sz="1000" dirty="0" smtClean="0">
                <a:latin typeface="メイリオ" pitchFamily="50" charset="-128"/>
                <a:ea typeface="メイリオ" pitchFamily="50" charset="-128"/>
              </a:rPr>
              <a:t>個以上存在する</a:t>
            </a:r>
            <a:r>
              <a:rPr lang="en-US" altLang="ja-JP" sz="1000" dirty="0" err="1" smtClean="0">
                <a:latin typeface="メイリオ" pitchFamily="50" charset="-128"/>
                <a:ea typeface="メイリオ" pitchFamily="50" charset="-128"/>
              </a:rPr>
              <a:t>SubTree</a:t>
            </a:r>
            <a:r>
              <a:rPr lang="ja-JP" altLang="en-US" sz="1000" dirty="0" smtClean="0">
                <a:latin typeface="メイリオ" pitchFamily="50" charset="-128"/>
                <a:ea typeface="メイリオ" pitchFamily="50" charset="-128"/>
              </a:rPr>
              <a:t>があれば、その</a:t>
            </a:r>
            <a:r>
              <a:rPr lang="en-US" altLang="ja-JP" sz="1000" dirty="0" err="1" smtClean="0">
                <a:latin typeface="メイリオ" pitchFamily="50" charset="-128"/>
                <a:ea typeface="メイリオ" pitchFamily="50" charset="-128"/>
              </a:rPr>
              <a:t>SubTree</a:t>
            </a:r>
            <a:r>
              <a:rPr lang="ja-JP" altLang="en-US" sz="1000" dirty="0" smtClean="0">
                <a:latin typeface="メイリオ" pitchFamily="50" charset="-128"/>
                <a:ea typeface="メイリオ" pitchFamily="50" charset="-128"/>
              </a:rPr>
              <a:t>をツリーリストの先頭に、</a:t>
            </a:r>
            <a:r>
              <a:rPr lang="en-US" altLang="ja-JP" sz="1000" dirty="0" smtClean="0">
                <a:latin typeface="メイリオ" pitchFamily="50" charset="-128"/>
                <a:ea typeface="メイリオ" pitchFamily="50" charset="-128"/>
              </a:rPr>
              <a:t>_Sub_&lt;MD5&gt;</a:t>
            </a:r>
            <a:r>
              <a:rPr lang="ja-JP" altLang="en-US" sz="1000" dirty="0" smtClean="0">
                <a:latin typeface="メイリオ" pitchFamily="50" charset="-128"/>
                <a:ea typeface="メイリオ" pitchFamily="50" charset="-128"/>
              </a:rPr>
              <a:t>として登録。</a:t>
            </a:r>
            <a:r>
              <a:rPr lang="en-US" altLang="ja-JP" sz="1000" dirty="0" smtClean="0">
                <a:latin typeface="メイリオ" pitchFamily="50" charset="-128"/>
                <a:ea typeface="メイリオ" pitchFamily="50" charset="-128"/>
              </a:rPr>
              <a:t>&lt;MD5&gt;</a:t>
            </a:r>
            <a:r>
              <a:rPr lang="ja-JP" altLang="en-US" sz="1000" dirty="0" smtClean="0">
                <a:latin typeface="メイリオ" pitchFamily="50" charset="-128"/>
                <a:ea typeface="メイリオ" pitchFamily="50" charset="-128"/>
              </a:rPr>
              <a:t>はサブツリーの</a:t>
            </a:r>
            <a:r>
              <a:rPr lang="en-US" altLang="ja-JP" sz="1000" dirty="0" smtClean="0">
                <a:latin typeface="メイリオ" pitchFamily="50" charset="-128"/>
                <a:ea typeface="メイリオ" pitchFamily="50" charset="-128"/>
              </a:rPr>
              <a:t>S</a:t>
            </a:r>
            <a:r>
              <a:rPr lang="ja-JP" altLang="en-US" sz="1000" dirty="0" smtClean="0">
                <a:latin typeface="メイリオ" pitchFamily="50" charset="-128"/>
                <a:ea typeface="メイリオ" pitchFamily="50" charset="-128"/>
              </a:rPr>
              <a:t>式から生成。</a:t>
            </a:r>
            <a:endParaRPr lang="en-US" altLang="ja-JP" sz="1000" dirty="0" smtClean="0">
              <a:latin typeface="メイリオ" pitchFamily="50" charset="-128"/>
              <a:ea typeface="メイリオ" pitchFamily="50" charset="-128"/>
            </a:endParaRPr>
          </a:p>
          <a:p>
            <a:pPr marL="84138" indent="-84138">
              <a:buFont typeface="Arial" pitchFamily="34" charset="0"/>
              <a:buChar char="•"/>
            </a:pPr>
            <a:r>
              <a:rPr lang="ja-JP" altLang="en-US" sz="1000" dirty="0" smtClean="0">
                <a:latin typeface="メイリオ" pitchFamily="50" charset="-128"/>
                <a:ea typeface="メイリオ" pitchFamily="50" charset="-128"/>
              </a:rPr>
              <a:t>自身以外のツリー中に、マッチする部分があれば、置き換える</a:t>
            </a:r>
            <a:endParaRPr lang="en-US" altLang="ja-JP" sz="1000" dirty="0" smtClean="0">
              <a:latin typeface="メイリオ" pitchFamily="50" charset="-128"/>
              <a:ea typeface="メイリオ" pitchFamily="50" charset="-128"/>
            </a:endParaRPr>
          </a:p>
          <a:p>
            <a:pPr marL="84138" indent="-84138">
              <a:buFont typeface="Arial" pitchFamily="34" charset="0"/>
              <a:buChar char="•"/>
            </a:pPr>
            <a:r>
              <a:rPr lang="ja-JP" altLang="en-US" sz="1000" dirty="0" smtClean="0">
                <a:latin typeface="メイリオ" pitchFamily="50" charset="-128"/>
                <a:ea typeface="メイリオ" pitchFamily="50" charset="-128"/>
              </a:rPr>
              <a:t>深さを一つ浅くして繰り返す</a:t>
            </a:r>
            <a:endParaRPr lang="en-US" altLang="ja-JP" sz="1000" dirty="0" smtClean="0">
              <a:latin typeface="メイリオ" pitchFamily="50" charset="-128"/>
              <a:ea typeface="メイリオ" pitchFamily="50" charset="-128"/>
            </a:endParaRPr>
          </a:p>
        </p:txBody>
      </p:sp>
      <p:sp>
        <p:nvSpPr>
          <p:cNvPr id="21" name="正方形/長方形 20"/>
          <p:cNvSpPr/>
          <p:nvPr/>
        </p:nvSpPr>
        <p:spPr>
          <a:xfrm>
            <a:off x="2051720" y="2780928"/>
            <a:ext cx="4104456" cy="707886"/>
          </a:xfrm>
          <a:prstGeom prst="rect">
            <a:avLst/>
          </a:prstGeom>
        </p:spPr>
        <p:txBody>
          <a:bodyPr wrap="square">
            <a:spAutoFit/>
          </a:bodyPr>
          <a:lstStyle/>
          <a:p>
            <a:pPr marL="84138" indent="-84138">
              <a:buFont typeface="Arial" pitchFamily="34" charset="0"/>
              <a:buChar char="•"/>
            </a:pPr>
            <a:r>
              <a:rPr lang="ja-JP" altLang="en-US" sz="1000" dirty="0" smtClean="0">
                <a:latin typeface="メイリオ" pitchFamily="50" charset="-128"/>
                <a:ea typeface="メイリオ" pitchFamily="50" charset="-128"/>
              </a:rPr>
              <a:t>全ツリーから、指定の深さの全</a:t>
            </a:r>
            <a:r>
              <a:rPr lang="en-US" altLang="ja-JP" sz="1000" dirty="0" err="1" smtClean="0">
                <a:latin typeface="メイリオ" pitchFamily="50" charset="-128"/>
                <a:ea typeface="メイリオ" pitchFamily="50" charset="-128"/>
              </a:rPr>
              <a:t>SubTree</a:t>
            </a:r>
            <a:r>
              <a:rPr lang="ja-JP" altLang="en-US" sz="1000" dirty="0" err="1" smtClean="0">
                <a:latin typeface="メイリオ" pitchFamily="50" charset="-128"/>
                <a:ea typeface="メイリオ" pitchFamily="50" charset="-128"/>
              </a:rPr>
              <a:t>を抽</a:t>
            </a:r>
            <a:r>
              <a:rPr lang="ja-JP" altLang="en-US" sz="1000" dirty="0" smtClean="0">
                <a:latin typeface="メイリオ" pitchFamily="50" charset="-128"/>
                <a:ea typeface="メイリオ" pitchFamily="50" charset="-128"/>
              </a:rPr>
              <a:t>出</a:t>
            </a:r>
            <a:endParaRPr lang="en-US" altLang="ja-JP" sz="1000" dirty="0" smtClean="0">
              <a:latin typeface="メイリオ" pitchFamily="50" charset="-128"/>
              <a:ea typeface="メイリオ" pitchFamily="50" charset="-128"/>
            </a:endParaRPr>
          </a:p>
          <a:p>
            <a:pPr marL="84138" indent="-84138">
              <a:buFont typeface="Arial" pitchFamily="34" charset="0"/>
              <a:buChar char="•"/>
            </a:pPr>
            <a:r>
              <a:rPr lang="en-US" altLang="ja-JP" sz="1000" dirty="0" err="1" smtClean="0">
                <a:latin typeface="メイリオ" pitchFamily="50" charset="-128"/>
                <a:ea typeface="メイリオ" pitchFamily="50" charset="-128"/>
              </a:rPr>
              <a:t>SubTree</a:t>
            </a:r>
            <a:r>
              <a:rPr lang="ja-JP" altLang="en-US" sz="1000" dirty="0" smtClean="0">
                <a:latin typeface="メイリオ" pitchFamily="50" charset="-128"/>
                <a:ea typeface="メイリオ" pitchFamily="50" charset="-128"/>
              </a:rPr>
              <a:t>の</a:t>
            </a:r>
            <a:r>
              <a:rPr lang="en-US" altLang="ja-JP" sz="1000" dirty="0" smtClean="0">
                <a:latin typeface="メイリオ" pitchFamily="50" charset="-128"/>
                <a:ea typeface="メイリオ" pitchFamily="50" charset="-128"/>
              </a:rPr>
              <a:t>S</a:t>
            </a:r>
            <a:r>
              <a:rPr lang="ja-JP" altLang="en-US" sz="1000" dirty="0" smtClean="0">
                <a:latin typeface="メイリオ" pitchFamily="50" charset="-128"/>
                <a:ea typeface="メイリオ" pitchFamily="50" charset="-128"/>
              </a:rPr>
              <a:t>式を</a:t>
            </a:r>
            <a:r>
              <a:rPr lang="en-US" altLang="ja-JP" sz="1000" dirty="0" smtClean="0">
                <a:latin typeface="メイリオ" pitchFamily="50" charset="-128"/>
                <a:ea typeface="メイリオ" pitchFamily="50" charset="-128"/>
              </a:rPr>
              <a:t>MD5</a:t>
            </a:r>
            <a:r>
              <a:rPr lang="ja-JP" altLang="en-US" sz="1000" dirty="0" smtClean="0">
                <a:latin typeface="メイリオ" pitchFamily="50" charset="-128"/>
                <a:ea typeface="メイリオ" pitchFamily="50" charset="-128"/>
              </a:rPr>
              <a:t>に変換</a:t>
            </a:r>
            <a:endParaRPr lang="en-US" altLang="ja-JP" sz="1000" dirty="0" smtClean="0">
              <a:latin typeface="メイリオ" pitchFamily="50" charset="-128"/>
              <a:ea typeface="メイリオ" pitchFamily="50" charset="-128"/>
            </a:endParaRPr>
          </a:p>
          <a:p>
            <a:pPr marL="84138" indent="-84138">
              <a:buFont typeface="Arial" pitchFamily="34" charset="0"/>
              <a:buChar char="•"/>
            </a:pPr>
            <a:r>
              <a:rPr lang="en-US" altLang="ja-JP" sz="1000" dirty="0" smtClean="0">
                <a:latin typeface="メイリオ" pitchFamily="50" charset="-128"/>
                <a:ea typeface="メイリオ" pitchFamily="50" charset="-128"/>
              </a:rPr>
              <a:t>MD5</a:t>
            </a:r>
            <a:r>
              <a:rPr lang="ja-JP" altLang="en-US" sz="1000" dirty="0" smtClean="0">
                <a:latin typeface="メイリオ" pitchFamily="50" charset="-128"/>
                <a:ea typeface="メイリオ" pitchFamily="50" charset="-128"/>
              </a:rPr>
              <a:t>がキャッシュに存在していれば、それに置き換える</a:t>
            </a:r>
            <a:endParaRPr lang="en-US" altLang="ja-JP" sz="1000" dirty="0" smtClean="0">
              <a:latin typeface="メイリオ" pitchFamily="50" charset="-128"/>
              <a:ea typeface="メイリオ" pitchFamily="50" charset="-128"/>
            </a:endParaRPr>
          </a:p>
          <a:p>
            <a:pPr marL="84138" indent="-84138">
              <a:buFont typeface="Arial" pitchFamily="34" charset="0"/>
              <a:buChar char="•"/>
            </a:pPr>
            <a:r>
              <a:rPr lang="ja-JP" altLang="en-US" sz="1000" dirty="0" smtClean="0">
                <a:latin typeface="メイリオ" pitchFamily="50" charset="-128"/>
                <a:ea typeface="メイリオ" pitchFamily="50" charset="-128"/>
              </a:rPr>
              <a:t>深さを一つ浅くして繰り返す</a:t>
            </a:r>
            <a:endParaRPr lang="en-US" altLang="ja-JP" sz="1000" dirty="0" smtClean="0">
              <a:latin typeface="メイリオ" pitchFamily="50" charset="-128"/>
              <a:ea typeface="メイリオ" pitchFamily="50" charset="-128"/>
            </a:endParaRPr>
          </a:p>
        </p:txBody>
      </p:sp>
      <p:sp>
        <p:nvSpPr>
          <p:cNvPr id="22" name="正方形/長方形 21"/>
          <p:cNvSpPr/>
          <p:nvPr/>
        </p:nvSpPr>
        <p:spPr>
          <a:xfrm>
            <a:off x="2051720" y="5157192"/>
            <a:ext cx="4104456" cy="707886"/>
          </a:xfrm>
          <a:prstGeom prst="rect">
            <a:avLst/>
          </a:prstGeom>
        </p:spPr>
        <p:txBody>
          <a:bodyPr wrap="square">
            <a:spAutoFit/>
          </a:bodyPr>
          <a:lstStyle/>
          <a:p>
            <a:pPr marL="84138" indent="-84138">
              <a:buFont typeface="Arial" pitchFamily="34" charset="0"/>
              <a:buChar char="•"/>
            </a:pPr>
            <a:r>
              <a:rPr lang="ja-JP" altLang="en-US" sz="1000" dirty="0" smtClean="0">
                <a:latin typeface="メイリオ" pitchFamily="50" charset="-128"/>
                <a:ea typeface="メイリオ" pitchFamily="50" charset="-128"/>
              </a:rPr>
              <a:t>全レジスタについて、すでにキャッシュ登録されていなければ、キャッシュに登録</a:t>
            </a:r>
            <a:endParaRPr lang="en-US" altLang="ja-JP" sz="1000" dirty="0" smtClean="0">
              <a:latin typeface="メイリオ" pitchFamily="50" charset="-128"/>
              <a:ea typeface="メイリオ" pitchFamily="50" charset="-128"/>
            </a:endParaRPr>
          </a:p>
          <a:p>
            <a:pPr marL="84138" indent="-84138">
              <a:buFont typeface="Arial" pitchFamily="34" charset="0"/>
              <a:buChar char="•"/>
            </a:pPr>
            <a:r>
              <a:rPr lang="ja-JP" altLang="en-US" sz="1000" dirty="0" smtClean="0">
                <a:latin typeface="メイリオ" pitchFamily="50" charset="-128"/>
                <a:ea typeface="メイリオ" pitchFamily="50" charset="-128"/>
              </a:rPr>
              <a:t>キャッシュエントリーについて、指定の世代数利用されていないものは削除</a:t>
            </a:r>
            <a:endParaRPr lang="en-US" altLang="ja-JP" sz="1000" dirty="0" smtClean="0">
              <a:latin typeface="メイリオ" pitchFamily="50" charset="-128"/>
              <a:ea typeface="メイリオ" pitchFamily="50" charset="-128"/>
            </a:endParaRPr>
          </a:p>
        </p:txBody>
      </p:sp>
      <p:sp>
        <p:nvSpPr>
          <p:cNvPr id="24" name="正方形/長方形 23"/>
          <p:cNvSpPr/>
          <p:nvPr/>
        </p:nvSpPr>
        <p:spPr>
          <a:xfrm>
            <a:off x="1619672" y="1196752"/>
            <a:ext cx="4392488" cy="707886"/>
          </a:xfrm>
          <a:prstGeom prst="rect">
            <a:avLst/>
          </a:prstGeom>
        </p:spPr>
        <p:txBody>
          <a:bodyPr wrap="square">
            <a:spAutoFit/>
          </a:bodyPr>
          <a:lstStyle/>
          <a:p>
            <a:pPr marL="84138" indent="-84138">
              <a:buFont typeface="Arial" pitchFamily="34" charset="0"/>
              <a:buChar char="•"/>
            </a:pPr>
            <a:r>
              <a:rPr lang="ja-JP" altLang="en-US" sz="1000" dirty="0" smtClean="0">
                <a:latin typeface="メイリオ" pitchFamily="50" charset="-128"/>
                <a:ea typeface="メイリオ" pitchFamily="50" charset="-128"/>
              </a:rPr>
              <a:t>タスクごとに、別のインスタンスを作る（キャッシュ共有しないため）</a:t>
            </a:r>
            <a:endParaRPr lang="en-US" altLang="ja-JP" sz="1000" dirty="0" smtClean="0">
              <a:latin typeface="メイリオ" pitchFamily="50" charset="-128"/>
              <a:ea typeface="メイリオ" pitchFamily="50" charset="-128"/>
            </a:endParaRPr>
          </a:p>
          <a:p>
            <a:pPr marL="84138" indent="-84138">
              <a:buFont typeface="Arial" pitchFamily="34" charset="0"/>
              <a:buChar char="•"/>
            </a:pPr>
            <a:r>
              <a:rPr lang="ja-JP" altLang="en-US" sz="1000" dirty="0" smtClean="0">
                <a:latin typeface="メイリオ" pitchFamily="50" charset="-128"/>
                <a:ea typeface="メイリオ" pitchFamily="50" charset="-128"/>
              </a:rPr>
              <a:t>キャッシュはオリジナル（リダクション前）の</a:t>
            </a:r>
            <a:r>
              <a:rPr lang="en-US" altLang="ja-JP" sz="1000" dirty="0" smtClean="0">
                <a:latin typeface="メイリオ" pitchFamily="50" charset="-128"/>
                <a:ea typeface="メイリオ" pitchFamily="50" charset="-128"/>
              </a:rPr>
              <a:t>S</a:t>
            </a:r>
            <a:r>
              <a:rPr lang="ja-JP" altLang="en-US" sz="1000" dirty="0" smtClean="0">
                <a:latin typeface="メイリオ" pitchFamily="50" charset="-128"/>
                <a:ea typeface="メイリオ" pitchFamily="50" charset="-128"/>
              </a:rPr>
              <a:t>式で登録する</a:t>
            </a:r>
            <a:endParaRPr lang="en-US" altLang="ja-JP" sz="1000" dirty="0" smtClean="0">
              <a:latin typeface="メイリオ" pitchFamily="50" charset="-128"/>
              <a:ea typeface="メイリオ" pitchFamily="50" charset="-128"/>
            </a:endParaRPr>
          </a:p>
          <a:p>
            <a:pPr marL="84138" indent="-84138">
              <a:buFont typeface="Arial" pitchFamily="34" charset="0"/>
              <a:buChar char="•"/>
            </a:pPr>
            <a:r>
              <a:rPr lang="ja-JP" altLang="en-US" sz="1000" dirty="0" smtClean="0">
                <a:latin typeface="メイリオ" pitchFamily="50" charset="-128"/>
                <a:ea typeface="メイリオ" pitchFamily="50" charset="-128"/>
              </a:rPr>
              <a:t>オリジナル</a:t>
            </a:r>
            <a:r>
              <a:rPr lang="en-US" altLang="ja-JP" sz="1000" dirty="0" smtClean="0">
                <a:latin typeface="メイリオ" pitchFamily="50" charset="-128"/>
                <a:ea typeface="メイリオ" pitchFamily="50" charset="-128"/>
              </a:rPr>
              <a:t>S</a:t>
            </a:r>
            <a:r>
              <a:rPr lang="ja-JP" altLang="en-US" sz="1000" dirty="0" smtClean="0">
                <a:latin typeface="メイリオ" pitchFamily="50" charset="-128"/>
                <a:ea typeface="メイリオ" pitchFamily="50" charset="-128"/>
              </a:rPr>
              <a:t>式にマッチさせたいので</a:t>
            </a:r>
            <a:r>
              <a:rPr lang="en-US" altLang="ja-JP" sz="1000" dirty="0" smtClean="0">
                <a:latin typeface="メイリオ" pitchFamily="50" charset="-128"/>
                <a:ea typeface="メイリオ" pitchFamily="50" charset="-128"/>
              </a:rPr>
              <a:t>Cache, Reduction</a:t>
            </a:r>
            <a:r>
              <a:rPr lang="ja-JP" altLang="en-US" sz="1000" dirty="0" smtClean="0">
                <a:latin typeface="メイリオ" pitchFamily="50" charset="-128"/>
                <a:ea typeface="メイリオ" pitchFamily="50" charset="-128"/>
              </a:rPr>
              <a:t>の順にやる</a:t>
            </a:r>
            <a:endParaRPr lang="en-US" altLang="ja-JP" sz="1000" dirty="0" smtClean="0">
              <a:latin typeface="メイリオ" pitchFamily="50" charset="-128"/>
              <a:ea typeface="メイリオ" pitchFamily="50" charset="-128"/>
            </a:endParaRPr>
          </a:p>
          <a:p>
            <a:pPr marL="84138" indent="-84138">
              <a:buFont typeface="Arial" pitchFamily="34" charset="0"/>
              <a:buChar char="•"/>
            </a:pPr>
            <a:endParaRPr lang="en-US" altLang="ja-JP" sz="1000" dirty="0" smtClean="0">
              <a:latin typeface="メイリオ" pitchFamily="50" charset="-128"/>
              <a:ea typeface="メイリオ" pitchFamily="50" charset="-128"/>
            </a:endParaRPr>
          </a:p>
        </p:txBody>
      </p:sp>
      <p:sp>
        <p:nvSpPr>
          <p:cNvPr id="25" name="正方形/長方形 24"/>
          <p:cNvSpPr/>
          <p:nvPr/>
        </p:nvSpPr>
        <p:spPr>
          <a:xfrm>
            <a:off x="2051720" y="4581128"/>
            <a:ext cx="4104456" cy="400110"/>
          </a:xfrm>
          <a:prstGeom prst="rect">
            <a:avLst/>
          </a:prstGeom>
        </p:spPr>
        <p:txBody>
          <a:bodyPr wrap="square">
            <a:spAutoFit/>
          </a:bodyPr>
          <a:lstStyle/>
          <a:p>
            <a:pPr marL="84138" indent="-84138">
              <a:buFont typeface="Arial" pitchFamily="34" charset="0"/>
              <a:buChar char="•"/>
            </a:pPr>
            <a:r>
              <a:rPr lang="ja-JP" altLang="en-US" sz="1000" dirty="0" smtClean="0">
                <a:latin typeface="メイリオ" pitchFamily="50" charset="-128"/>
                <a:ea typeface="メイリオ" pitchFamily="50" charset="-128"/>
              </a:rPr>
              <a:t>リストの順に、</a:t>
            </a:r>
            <a:r>
              <a:rPr lang="en-US" altLang="ja-JP" sz="1000" dirty="0" smtClean="0">
                <a:latin typeface="メイリオ" pitchFamily="50" charset="-128"/>
                <a:ea typeface="メイリオ" pitchFamily="50" charset="-128"/>
              </a:rPr>
              <a:t>Serialize</a:t>
            </a:r>
            <a:r>
              <a:rPr lang="ja-JP" altLang="en-US" sz="1000" dirty="0" smtClean="0">
                <a:latin typeface="メイリオ" pitchFamily="50" charset="-128"/>
                <a:ea typeface="メイリオ" pitchFamily="50" charset="-128"/>
              </a:rPr>
              <a:t>実行</a:t>
            </a:r>
            <a:endParaRPr lang="en-US" altLang="ja-JP" sz="1000" dirty="0" smtClean="0">
              <a:latin typeface="メイリオ" pitchFamily="50" charset="-128"/>
              <a:ea typeface="メイリオ" pitchFamily="50" charset="-128"/>
            </a:endParaRPr>
          </a:p>
          <a:p>
            <a:pPr marL="84138" indent="-84138">
              <a:buFont typeface="Arial" pitchFamily="34" charset="0"/>
              <a:buChar char="•"/>
            </a:pPr>
            <a:r>
              <a:rPr lang="ja-JP" altLang="en-US" sz="1000" dirty="0" smtClean="0">
                <a:latin typeface="メイリオ" pitchFamily="50" charset="-128"/>
                <a:ea typeface="メイリオ" pitchFamily="50" charset="-128"/>
              </a:rPr>
              <a:t>オリジナルツリーの結果は</a:t>
            </a:r>
            <a:r>
              <a:rPr lang="en-US" altLang="ja-JP" sz="1000" dirty="0" smtClean="0">
                <a:latin typeface="メイリオ" pitchFamily="50" charset="-128"/>
                <a:ea typeface="メイリオ" pitchFamily="50" charset="-128"/>
              </a:rPr>
              <a:t>Alias</a:t>
            </a:r>
            <a:r>
              <a:rPr lang="ja-JP" altLang="en-US" sz="1000" dirty="0" smtClean="0">
                <a:latin typeface="メイリオ" pitchFamily="50" charset="-128"/>
                <a:ea typeface="メイリオ" pitchFamily="50" charset="-128"/>
              </a:rPr>
              <a:t>命令で、</a:t>
            </a:r>
            <a:r>
              <a:rPr lang="en-US" altLang="ja-JP" sz="1000" dirty="0" smtClean="0">
                <a:latin typeface="メイリオ" pitchFamily="50" charset="-128"/>
                <a:ea typeface="メイリオ" pitchFamily="50" charset="-128"/>
              </a:rPr>
              <a:t>Tree0</a:t>
            </a:r>
            <a:r>
              <a:rPr lang="ja-JP" altLang="en-US" sz="1000" dirty="0" smtClean="0">
                <a:latin typeface="メイリオ" pitchFamily="50" charset="-128"/>
                <a:ea typeface="メイリオ" pitchFamily="50" charset="-128"/>
              </a:rPr>
              <a:t>などと命名する</a:t>
            </a:r>
            <a:endParaRPr lang="en-US" altLang="ja-JP" sz="1000" dirty="0" smtClean="0">
              <a:latin typeface="メイリオ" pitchFamily="50" charset="-128"/>
              <a:ea typeface="メイリオ" pitchFamily="50" charset="-128"/>
            </a:endParaRPr>
          </a:p>
        </p:txBody>
      </p:sp>
      <p:sp>
        <p:nvSpPr>
          <p:cNvPr id="29" name="テキスト ボックス 28"/>
          <p:cNvSpPr txBox="1"/>
          <p:nvPr/>
        </p:nvSpPr>
        <p:spPr>
          <a:xfrm>
            <a:off x="611560" y="5373216"/>
            <a:ext cx="1673856" cy="461665"/>
          </a:xfrm>
          <a:prstGeom prst="rect">
            <a:avLst/>
          </a:prstGeom>
          <a:noFill/>
        </p:spPr>
        <p:txBody>
          <a:bodyPr wrap="none" rtlCol="0">
            <a:spAutoFit/>
          </a:bodyPr>
          <a:lstStyle/>
          <a:p>
            <a:pPr lvl="0"/>
            <a:r>
              <a:rPr lang="en-US" altLang="ja-JP" sz="1200" dirty="0" err="1" smtClean="0">
                <a:solidFill>
                  <a:prstClr val="black"/>
                </a:solidFill>
                <a:latin typeface="Verdana" pitchFamily="34" charset="0"/>
                <a:ea typeface="Verdana" pitchFamily="34" charset="0"/>
                <a:cs typeface="Verdana" pitchFamily="34" charset="0"/>
              </a:rPr>
              <a:t>Subtree</a:t>
            </a:r>
            <a:r>
              <a:rPr lang="en-US" altLang="ja-JP" sz="1200" dirty="0" smtClean="0">
                <a:solidFill>
                  <a:prstClr val="black"/>
                </a:solidFill>
                <a:latin typeface="Verdana" pitchFamily="34" charset="0"/>
                <a:ea typeface="Verdana" pitchFamily="34" charset="0"/>
                <a:cs typeface="Verdana" pitchFamily="34" charset="0"/>
              </a:rPr>
              <a:t> Cache</a:t>
            </a:r>
          </a:p>
          <a:p>
            <a:pPr lvl="0"/>
            <a:r>
              <a:rPr lang="en-US" altLang="ja-JP" sz="1200" dirty="0" smtClean="0">
                <a:solidFill>
                  <a:prstClr val="black"/>
                </a:solidFill>
                <a:latin typeface="Verdana" pitchFamily="34" charset="0"/>
                <a:cs typeface="Verdana" pitchFamily="34" charset="0"/>
              </a:rPr>
              <a:t>(Store, </a:t>
            </a:r>
            <a:r>
              <a:rPr lang="en-US" altLang="ja-JP" sz="1200" dirty="0" err="1" smtClean="0">
                <a:solidFill>
                  <a:prstClr val="black"/>
                </a:solidFill>
                <a:latin typeface="Verdana" pitchFamily="34" charset="0"/>
                <a:cs typeface="Verdana" pitchFamily="34" charset="0"/>
              </a:rPr>
              <a:t>OutOfDate</a:t>
            </a:r>
            <a:r>
              <a:rPr lang="en-US" altLang="ja-JP" sz="1200" dirty="0" smtClean="0">
                <a:solidFill>
                  <a:prstClr val="black"/>
                </a:solidFill>
                <a:latin typeface="Verdana" pitchFamily="34" charset="0"/>
                <a:cs typeface="Verdana" pitchFamily="34" charset="0"/>
              </a:rPr>
              <a:t>)</a:t>
            </a:r>
            <a:endParaRPr lang="ja-JP" altLang="en-US" sz="1200" dirty="0" smtClean="0">
              <a:solidFill>
                <a:prstClr val="black"/>
              </a:solidFill>
              <a:latin typeface="Verdana" pitchFamily="34" charset="0"/>
              <a:cs typeface="Verdana" pitchFamily="34" charset="0"/>
            </a:endParaRPr>
          </a:p>
        </p:txBody>
      </p:sp>
      <p:sp>
        <p:nvSpPr>
          <p:cNvPr id="14" name="テキスト ボックス 13"/>
          <p:cNvSpPr txBox="1"/>
          <p:nvPr/>
        </p:nvSpPr>
        <p:spPr>
          <a:xfrm>
            <a:off x="899592" y="4653136"/>
            <a:ext cx="805029" cy="276999"/>
          </a:xfrm>
          <a:prstGeom prst="rect">
            <a:avLst/>
          </a:prstGeom>
          <a:noFill/>
        </p:spPr>
        <p:txBody>
          <a:bodyPr wrap="none" rtlCol="0">
            <a:spAutoFit/>
          </a:bodyPr>
          <a:lstStyle/>
          <a:p>
            <a:pPr lvl="0"/>
            <a:r>
              <a:rPr lang="en-US" altLang="ja-JP" sz="1200" dirty="0" smtClean="0">
                <a:solidFill>
                  <a:prstClr val="black"/>
                </a:solidFill>
                <a:latin typeface="Verdana" pitchFamily="34" charset="0"/>
                <a:cs typeface="Verdana" pitchFamily="34" charset="0"/>
              </a:rPr>
              <a:t>Compile</a:t>
            </a:r>
            <a:endParaRPr lang="ja-JP" altLang="en-US" sz="1200" dirty="0" smtClean="0">
              <a:solidFill>
                <a:prstClr val="black"/>
              </a:solidFill>
              <a:latin typeface="Verdana" pitchFamily="34" charset="0"/>
              <a:cs typeface="Verdana"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normAutofit fontScale="85000" lnSpcReduction="20000"/>
          </a:bodyPr>
          <a:lstStyle/>
          <a:p>
            <a:r>
              <a:rPr kumimoji="1" lang="en-US" altLang="ja-JP" dirty="0" smtClean="0"/>
              <a:t>Load Script</a:t>
            </a:r>
          </a:p>
          <a:p>
            <a:r>
              <a:rPr lang="en-US" altLang="ja-JP" dirty="0" smtClean="0"/>
              <a:t>Preprocessing</a:t>
            </a:r>
          </a:p>
          <a:p>
            <a:pPr lvl="1"/>
            <a:r>
              <a:rPr lang="en-US" altLang="ja-JP" dirty="0" smtClean="0"/>
              <a:t>Resolve User Defined Aliases</a:t>
            </a:r>
          </a:p>
          <a:p>
            <a:pPr lvl="1"/>
            <a:r>
              <a:rPr kumimoji="1" lang="en-US" altLang="ja-JP" dirty="0" smtClean="0"/>
              <a:t>Apply </a:t>
            </a:r>
            <a:r>
              <a:rPr kumimoji="1" lang="en-US" altLang="ja-JP" dirty="0" err="1" smtClean="0"/>
              <a:t>Subtree</a:t>
            </a:r>
            <a:r>
              <a:rPr kumimoji="1" lang="en-US" altLang="ja-JP" dirty="0" smtClean="0"/>
              <a:t> Cache</a:t>
            </a:r>
          </a:p>
          <a:p>
            <a:pPr lvl="1"/>
            <a:r>
              <a:rPr kumimoji="1" lang="en-US" altLang="ja-JP" dirty="0" err="1" smtClean="0"/>
              <a:t>Subtree</a:t>
            </a:r>
            <a:r>
              <a:rPr kumimoji="1" lang="en-US" altLang="ja-JP" dirty="0" smtClean="0"/>
              <a:t> Reduction</a:t>
            </a:r>
          </a:p>
          <a:p>
            <a:pPr lvl="1"/>
            <a:r>
              <a:rPr lang="en-US" altLang="ja-JP" dirty="0" smtClean="0"/>
              <a:t>Leaf Reduction</a:t>
            </a:r>
          </a:p>
          <a:p>
            <a:r>
              <a:rPr kumimoji="1" lang="en-US" altLang="ja-JP" dirty="0" smtClean="0"/>
              <a:t>Serialize</a:t>
            </a:r>
            <a:r>
              <a:rPr lang="ja-JP" altLang="en-US" dirty="0" smtClean="0"/>
              <a:t> </a:t>
            </a:r>
            <a:r>
              <a:rPr lang="en-US" altLang="ja-JP" dirty="0" smtClean="0"/>
              <a:t>(Internal Expression)</a:t>
            </a:r>
            <a:endParaRPr kumimoji="1" lang="en-US" altLang="ja-JP" dirty="0" smtClean="0"/>
          </a:p>
          <a:p>
            <a:pPr lvl="1"/>
            <a:r>
              <a:rPr lang="en-US" altLang="ja-JP" dirty="0" smtClean="0"/>
              <a:t>Processing</a:t>
            </a:r>
          </a:p>
          <a:p>
            <a:pPr lvl="1"/>
            <a:r>
              <a:rPr lang="en-US" altLang="ja-JP" dirty="0" smtClean="0"/>
              <a:t>Append Post Process</a:t>
            </a:r>
            <a:endParaRPr lang="ja-JP" altLang="en-US" dirty="0" smtClean="0"/>
          </a:p>
          <a:p>
            <a:pPr lvl="1"/>
            <a:r>
              <a:rPr lang="en-US" altLang="ja-JP" dirty="0" smtClean="0"/>
              <a:t>Cache</a:t>
            </a:r>
          </a:p>
          <a:p>
            <a:r>
              <a:rPr kumimoji="1" lang="en-US" altLang="ja-JP" dirty="0" smtClean="0"/>
              <a:t>Output to stream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915816" y="-27384"/>
            <a:ext cx="2736304" cy="3323987"/>
          </a:xfrm>
          <a:prstGeom prst="rect">
            <a:avLst/>
          </a:prstGeom>
          <a:noFill/>
          <a:ln>
            <a:solidFill>
              <a:schemeClr val="tx1"/>
            </a:solidFill>
            <a:prstDash val="dash"/>
          </a:ln>
        </p:spPr>
        <p:txBody>
          <a:bodyPr wrap="square" rtlCol="0">
            <a:spAutoFit/>
          </a:bodyPr>
          <a:lstStyle/>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r>
              <a:rPr lang="en-US" altLang="ja-JP" sz="1000" dirty="0" smtClean="0">
                <a:latin typeface="メイリオ" pitchFamily="50" charset="-128"/>
                <a:ea typeface="メイリオ" pitchFamily="50" charset="-128"/>
                <a:sym typeface="Wingdings" pitchFamily="2" charset="2"/>
              </a:rPr>
              <a:t>=</a:t>
            </a:r>
            <a:r>
              <a:rPr lang="en-US" altLang="ja-JP" sz="1000" dirty="0" smtClean="0">
                <a:latin typeface="メイリオ" pitchFamily="50" charset="-128"/>
                <a:ea typeface="メイリオ" pitchFamily="50" charset="-128"/>
              </a:rPr>
              <a:t>B(C(</a:t>
            </a:r>
            <a:r>
              <a:rPr lang="en-US" altLang="ja-JP" sz="1000" dirty="0" err="1" smtClean="0">
                <a:latin typeface="メイリオ" pitchFamily="50" charset="-128"/>
                <a:ea typeface="メイリオ" pitchFamily="50" charset="-128"/>
              </a:rPr>
              <a:t>Src</a:t>
            </a:r>
            <a:r>
              <a:rPr lang="en-US" altLang="ja-JP" sz="1000" dirty="0" smtClean="0">
                <a:latin typeface="メイリオ" pitchFamily="50" charset="-128"/>
                <a:ea typeface="メイリオ" pitchFamily="50" charset="-128"/>
              </a:rPr>
              <a:t>))</a:t>
            </a:r>
            <a:r>
              <a:rPr lang="ja-JP" altLang="en-US" sz="1000" dirty="0" err="1" smtClean="0">
                <a:latin typeface="メイリオ" pitchFamily="50" charset="-128"/>
                <a:ea typeface="メイリオ" pitchFamily="50" charset="-128"/>
              </a:rPr>
              <a:t>が存</a:t>
            </a:r>
            <a:r>
              <a:rPr lang="ja-JP" altLang="en-US" sz="1000" dirty="0" smtClean="0">
                <a:latin typeface="メイリオ" pitchFamily="50" charset="-128"/>
                <a:ea typeface="メイリオ" pitchFamily="50" charset="-128"/>
              </a:rPr>
              <a:t>在しているケース </a:t>
            </a:r>
            <a:r>
              <a:rPr lang="en-US" altLang="ja-JP" sz="1000" dirty="0" smtClean="0">
                <a:latin typeface="メイリオ" pitchFamily="50" charset="-128"/>
                <a:ea typeface="メイリオ" pitchFamily="50" charset="-128"/>
              </a:rPr>
              <a:t>(Depth=3)</a:t>
            </a:r>
            <a:endParaRPr lang="en-US" altLang="ja-JP" sz="1000" dirty="0" smtClean="0">
              <a:latin typeface="メイリオ" pitchFamily="50" charset="-128"/>
              <a:ea typeface="メイリオ" pitchFamily="50" charset="-128"/>
              <a:sym typeface="Wingdings" pitchFamily="2" charset="2"/>
            </a:endParaRPr>
          </a:p>
          <a:p>
            <a:endParaRPr kumimoji="1" lang="en-US" altLang="ja-JP" sz="1000" dirty="0" smtClean="0">
              <a:latin typeface="メイリオ" pitchFamily="50" charset="-128"/>
              <a:ea typeface="メイリオ" pitchFamily="50" charset="-128"/>
            </a:endParaRPr>
          </a:p>
          <a:p>
            <a:r>
              <a:rPr lang="en-US" altLang="ja-JP" sz="1000" b="1" dirty="0" smtClean="0">
                <a:latin typeface="メイリオ" pitchFamily="50" charset="-128"/>
                <a:ea typeface="メイリオ" pitchFamily="50" charset="-128"/>
              </a:rPr>
              <a:t>Original</a:t>
            </a:r>
            <a:endParaRPr kumimoji="1" lang="en-US" altLang="ja-JP" sz="1000" b="1" dirty="0" smtClean="0">
              <a:latin typeface="メイリオ" pitchFamily="50" charset="-128"/>
              <a:ea typeface="メイリオ" pitchFamily="50" charset="-128"/>
            </a:endParaRPr>
          </a:p>
          <a:p>
            <a:r>
              <a:rPr lang="ja-JP" altLang="en-US" sz="1000" dirty="0" smtClean="0">
                <a:latin typeface="メイリオ" pitchFamily="50" charset="-128"/>
                <a:ea typeface="メイリオ" pitchFamily="50" charset="-128"/>
              </a:rPr>
              <a:t>左と同じ</a:t>
            </a:r>
            <a:endParaRPr lang="en-US" altLang="ja-JP" sz="1000" dirty="0" smtClean="0">
              <a:latin typeface="メイリオ" pitchFamily="50" charset="-128"/>
              <a:ea typeface="メイリオ" pitchFamily="50" charset="-128"/>
            </a:endParaRPr>
          </a:p>
          <a:p>
            <a:endParaRPr kumimoji="1" lang="en-US" altLang="ja-JP" sz="1000" dirty="0" smtClean="0">
              <a:latin typeface="メイリオ" pitchFamily="50" charset="-128"/>
              <a:ea typeface="メイリオ" pitchFamily="50" charset="-128"/>
            </a:endParaRPr>
          </a:p>
          <a:p>
            <a:r>
              <a:rPr lang="en-US" altLang="ja-JP" sz="1000" b="1" dirty="0" err="1" smtClean="0">
                <a:latin typeface="メイリオ" pitchFamily="50" charset="-128"/>
                <a:ea typeface="メイリオ" pitchFamily="50" charset="-128"/>
              </a:rPr>
              <a:t>Subtree</a:t>
            </a:r>
            <a:r>
              <a:rPr lang="en-US" altLang="ja-JP" sz="1000" b="1" dirty="0" smtClean="0">
                <a:latin typeface="メイリオ" pitchFamily="50" charset="-128"/>
                <a:ea typeface="メイリオ" pitchFamily="50" charset="-128"/>
              </a:rPr>
              <a:t> Cache (Load)</a:t>
            </a:r>
            <a:endParaRPr kumimoji="1" lang="en-US" altLang="ja-JP" sz="1000" b="1" dirty="0" smtClean="0">
              <a:latin typeface="メイリオ" pitchFamily="50" charset="-128"/>
              <a:ea typeface="メイリオ" pitchFamily="50" charset="-128"/>
            </a:endParaRPr>
          </a:p>
          <a:p>
            <a:r>
              <a:rPr lang="en-US" altLang="ja-JP" sz="1000" dirty="0" smtClean="0">
                <a:latin typeface="メイリオ" pitchFamily="50" charset="-128"/>
                <a:ea typeface="メイリオ" pitchFamily="50" charset="-128"/>
              </a:rPr>
              <a:t>Tree0=A(</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Tree1=D(</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Tree2=</a:t>
            </a:r>
            <a:r>
              <a:rPr lang="en-US" altLang="ja-JP" sz="1000" dirty="0" smtClean="0">
                <a:latin typeface="メイリオ" pitchFamily="50" charset="-128"/>
                <a:ea typeface="メイリオ" pitchFamily="50" charset="-128"/>
                <a:sym typeface="Wingdings" pitchFamily="2" charset="2"/>
              </a:rPr>
              <a:t>A(C(</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Tree3=</a:t>
            </a:r>
            <a:r>
              <a:rPr lang="en-US" altLang="ja-JP" sz="1000" dirty="0" smtClean="0">
                <a:latin typeface="メイリオ" pitchFamily="50" charset="-128"/>
                <a:ea typeface="メイリオ" pitchFamily="50" charset="-128"/>
                <a:sym typeface="Wingdings" pitchFamily="2" charset="2"/>
              </a:rPr>
              <a:t>A(B(</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a:t>
            </a:r>
          </a:p>
          <a:p>
            <a:endParaRPr lang="en-US" altLang="ja-JP" sz="1000" dirty="0" smtClean="0">
              <a:latin typeface="メイリオ" pitchFamily="50" charset="-128"/>
              <a:ea typeface="メイリオ" pitchFamily="50" charset="-128"/>
              <a:sym typeface="Wingdings" pitchFamily="2" charset="2"/>
            </a:endParaRPr>
          </a:p>
          <a:p>
            <a:r>
              <a:rPr lang="en-US" altLang="ja-JP" sz="1000" b="1" dirty="0" err="1" smtClean="0">
                <a:latin typeface="メイリオ" pitchFamily="50" charset="-128"/>
                <a:ea typeface="メイリオ" pitchFamily="50" charset="-128"/>
                <a:sym typeface="Wingdings" pitchFamily="2" charset="2"/>
              </a:rPr>
              <a:t>Subtree</a:t>
            </a:r>
            <a:r>
              <a:rPr lang="en-US" altLang="ja-JP" sz="1000" b="1" dirty="0" smtClean="0">
                <a:latin typeface="メイリオ" pitchFamily="50" charset="-128"/>
                <a:ea typeface="メイリオ" pitchFamily="50" charset="-128"/>
                <a:sym typeface="Wingdings" pitchFamily="2" charset="2"/>
              </a:rPr>
              <a:t> Reduction (Path 1, Depth=1)</a:t>
            </a: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a:t>
            </a:r>
            <a:r>
              <a:rPr lang="en-US" altLang="ja-JP" sz="1000" dirty="0" err="1" smtClean="0">
                <a:latin typeface="メイリオ" pitchFamily="50" charset="-128"/>
                <a:ea typeface="メイリオ" pitchFamily="50" charset="-128"/>
                <a:sym typeface="Wingdings" pitchFamily="2" charset="2"/>
              </a:rPr>
              <a:t>Src</a:t>
            </a:r>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rPr>
              <a:t>Tree0=A(</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Tree1=D(</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Tree2=</a:t>
            </a:r>
            <a:r>
              <a:rPr lang="en-US" altLang="ja-JP" sz="1000" dirty="0" smtClean="0">
                <a:latin typeface="メイリオ" pitchFamily="50" charset="-128"/>
                <a:ea typeface="メイリオ" pitchFamily="50" charset="-128"/>
                <a:sym typeface="Wingdings" pitchFamily="2" charset="2"/>
              </a:rPr>
              <a:t>A(C(_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Tree3=</a:t>
            </a:r>
            <a:r>
              <a:rPr lang="en-US" altLang="ja-JP" sz="1000" dirty="0" smtClean="0">
                <a:latin typeface="メイリオ" pitchFamily="50" charset="-128"/>
                <a:ea typeface="メイリオ" pitchFamily="50" charset="-128"/>
                <a:sym typeface="Wingdings" pitchFamily="2" charset="2"/>
              </a:rPr>
              <a:t>A(B(_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a:t>
            </a:r>
          </a:p>
          <a:p>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sym typeface="Wingdings" pitchFamily="2" charset="2"/>
              </a:rPr>
              <a:t>8 Operations</a:t>
            </a:r>
          </a:p>
        </p:txBody>
      </p:sp>
      <p:sp>
        <p:nvSpPr>
          <p:cNvPr id="5" name="テキスト ボックス 4"/>
          <p:cNvSpPr txBox="1"/>
          <p:nvPr/>
        </p:nvSpPr>
        <p:spPr>
          <a:xfrm>
            <a:off x="107504" y="116632"/>
            <a:ext cx="2736304" cy="6093976"/>
          </a:xfrm>
          <a:prstGeom prst="rect">
            <a:avLst/>
          </a:prstGeom>
          <a:noFill/>
          <a:ln>
            <a:solidFill>
              <a:schemeClr val="tx1"/>
            </a:solidFill>
            <a:prstDash val="dash"/>
          </a:ln>
        </p:spPr>
        <p:txBody>
          <a:bodyPr wrap="square" rtlCol="0">
            <a:spAutoFit/>
          </a:bodyPr>
          <a:lstStyle/>
          <a:p>
            <a:r>
              <a:rPr lang="ja-JP" altLang="en-US" sz="1000" dirty="0" smtClean="0">
                <a:latin typeface="メイリオ" pitchFamily="50" charset="-128"/>
                <a:ea typeface="メイリオ" pitchFamily="50" charset="-128"/>
                <a:sym typeface="Wingdings" pitchFamily="2" charset="2"/>
              </a:rPr>
              <a:t>まだキャッシュはない場合</a:t>
            </a:r>
            <a:r>
              <a:rPr lang="ja-JP" altLang="en-US" sz="1000" dirty="0" smtClean="0">
                <a:latin typeface="メイリオ" pitchFamily="50" charset="-128"/>
                <a:ea typeface="メイリオ" pitchFamily="50" charset="-128"/>
              </a:rPr>
              <a:t> </a:t>
            </a:r>
            <a:r>
              <a:rPr lang="en-US" altLang="ja-JP" sz="1000" dirty="0" smtClean="0">
                <a:latin typeface="メイリオ" pitchFamily="50" charset="-128"/>
                <a:ea typeface="メイリオ" pitchFamily="50" charset="-128"/>
              </a:rPr>
              <a:t>(Depth=3)</a:t>
            </a:r>
            <a:endParaRPr lang="en-US" altLang="ja-JP" sz="1000" dirty="0" smtClean="0">
              <a:latin typeface="メイリオ" pitchFamily="50" charset="-128"/>
              <a:ea typeface="メイリオ" pitchFamily="50" charset="-128"/>
              <a:sym typeface="Wingdings" pitchFamily="2" charset="2"/>
            </a:endParaRPr>
          </a:p>
          <a:p>
            <a:endParaRPr kumimoji="1" lang="en-US" altLang="ja-JP" sz="1000" dirty="0" smtClean="0">
              <a:latin typeface="メイリオ" pitchFamily="50" charset="-128"/>
              <a:ea typeface="メイリオ" pitchFamily="50" charset="-128"/>
            </a:endParaRPr>
          </a:p>
          <a:p>
            <a:r>
              <a:rPr lang="en-US" altLang="ja-JP" sz="1000" b="1" dirty="0" smtClean="0">
                <a:latin typeface="メイリオ" pitchFamily="50" charset="-128"/>
                <a:ea typeface="メイリオ" pitchFamily="50" charset="-128"/>
              </a:rPr>
              <a:t>Original</a:t>
            </a:r>
            <a:endParaRPr kumimoji="1" lang="en-US" altLang="ja-JP" sz="1000" b="1" dirty="0" smtClean="0">
              <a:latin typeface="メイリオ" pitchFamily="50" charset="-128"/>
              <a:ea typeface="メイリオ" pitchFamily="50" charset="-128"/>
            </a:endParaRPr>
          </a:p>
          <a:p>
            <a:r>
              <a:rPr lang="en-US" altLang="ja-JP" sz="1000" dirty="0" smtClean="0">
                <a:latin typeface="メイリオ" pitchFamily="50" charset="-128"/>
                <a:ea typeface="メイリオ" pitchFamily="50" charset="-128"/>
              </a:rPr>
              <a:t>Tree0=A(B(C(</a:t>
            </a:r>
            <a:r>
              <a:rPr lang="en-US" altLang="ja-JP" sz="1000" dirty="0" err="1" smtClean="0">
                <a:latin typeface="メイリオ" pitchFamily="50" charset="-128"/>
                <a:ea typeface="メイリオ" pitchFamily="50" charset="-128"/>
              </a:rPr>
              <a:t>Src</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Tree1=D(B(C(</a:t>
            </a:r>
            <a:r>
              <a:rPr lang="en-US" altLang="ja-JP" sz="1000" dirty="0" err="1" smtClean="0">
                <a:latin typeface="メイリオ" pitchFamily="50" charset="-128"/>
                <a:ea typeface="メイリオ" pitchFamily="50" charset="-128"/>
              </a:rPr>
              <a:t>Src</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Tree2=</a:t>
            </a:r>
            <a:r>
              <a:rPr lang="en-US" altLang="ja-JP" sz="1000" dirty="0" smtClean="0">
                <a:latin typeface="メイリオ" pitchFamily="50" charset="-128"/>
                <a:ea typeface="メイリオ" pitchFamily="50" charset="-128"/>
                <a:sym typeface="Wingdings" pitchFamily="2" charset="2"/>
              </a:rPr>
              <a:t>A(C(</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Tree3=</a:t>
            </a:r>
            <a:r>
              <a:rPr lang="en-US" altLang="ja-JP" sz="1000" dirty="0" smtClean="0">
                <a:latin typeface="メイリオ" pitchFamily="50" charset="-128"/>
                <a:ea typeface="メイリオ" pitchFamily="50" charset="-128"/>
                <a:sym typeface="Wingdings" pitchFamily="2" charset="2"/>
              </a:rPr>
              <a:t>A(B(</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sym typeface="Wingdings" pitchFamily="2" charset="2"/>
              </a:rPr>
              <a:t>14 Operations</a:t>
            </a:r>
          </a:p>
          <a:p>
            <a:endParaRPr kumimoji="1" lang="en-US" altLang="ja-JP" sz="1000" dirty="0" smtClean="0">
              <a:latin typeface="メイリオ" pitchFamily="50" charset="-128"/>
              <a:ea typeface="メイリオ" pitchFamily="50" charset="-128"/>
            </a:endParaRPr>
          </a:p>
          <a:p>
            <a:r>
              <a:rPr lang="en-US" altLang="ja-JP" sz="1000" b="1" dirty="0" err="1" smtClean="0">
                <a:latin typeface="メイリオ" pitchFamily="50" charset="-128"/>
                <a:ea typeface="メイリオ" pitchFamily="50" charset="-128"/>
              </a:rPr>
              <a:t>Subtree</a:t>
            </a:r>
            <a:r>
              <a:rPr lang="en-US" altLang="ja-JP" sz="1000" b="1" dirty="0" smtClean="0">
                <a:latin typeface="メイリオ" pitchFamily="50" charset="-128"/>
                <a:ea typeface="メイリオ" pitchFamily="50" charset="-128"/>
              </a:rPr>
              <a:t> Cache (Load)</a:t>
            </a:r>
            <a:endParaRPr kumimoji="1" lang="en-US" altLang="ja-JP" sz="1000" b="1" dirty="0" smtClean="0">
              <a:latin typeface="メイリオ" pitchFamily="50" charset="-128"/>
              <a:ea typeface="メイリオ" pitchFamily="50" charset="-128"/>
            </a:endParaRPr>
          </a:p>
          <a:p>
            <a:r>
              <a:rPr lang="ja-JP" altLang="en-US" sz="1000" dirty="0" smtClean="0">
                <a:latin typeface="メイリオ" pitchFamily="50" charset="-128"/>
                <a:ea typeface="メイリオ" pitchFamily="50" charset="-128"/>
              </a:rPr>
              <a:t>キャッシュないので変化なし</a:t>
            </a:r>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sym typeface="Wingdings" pitchFamily="2" charset="2"/>
            </a:endParaRPr>
          </a:p>
          <a:p>
            <a:r>
              <a:rPr lang="en-US" altLang="ja-JP" sz="1000" b="1" dirty="0" err="1" smtClean="0">
                <a:latin typeface="メイリオ" pitchFamily="50" charset="-128"/>
                <a:ea typeface="メイリオ" pitchFamily="50" charset="-128"/>
                <a:sym typeface="Wingdings" pitchFamily="2" charset="2"/>
              </a:rPr>
              <a:t>Subtree</a:t>
            </a:r>
            <a:r>
              <a:rPr lang="en-US" altLang="ja-JP" sz="1000" b="1" dirty="0" smtClean="0">
                <a:latin typeface="メイリオ" pitchFamily="50" charset="-128"/>
                <a:ea typeface="メイリオ" pitchFamily="50" charset="-128"/>
                <a:sym typeface="Wingdings" pitchFamily="2" charset="2"/>
              </a:rPr>
              <a:t> Reduction</a:t>
            </a:r>
            <a:r>
              <a:rPr lang="ja-JP" altLang="en-US" sz="1000" b="1" dirty="0" smtClean="0">
                <a:latin typeface="メイリオ" pitchFamily="50" charset="-128"/>
                <a:ea typeface="メイリオ" pitchFamily="50" charset="-128"/>
                <a:sym typeface="Wingdings" pitchFamily="2" charset="2"/>
              </a:rPr>
              <a:t> </a:t>
            </a:r>
            <a:r>
              <a:rPr lang="en-US" altLang="ja-JP" sz="1000" b="1" dirty="0" smtClean="0">
                <a:latin typeface="メイリオ" pitchFamily="50" charset="-128"/>
                <a:ea typeface="メイリオ" pitchFamily="50" charset="-128"/>
                <a:sym typeface="Wingdings" pitchFamily="2" charset="2"/>
              </a:rPr>
              <a:t>(Path 1, Depth=3)</a:t>
            </a: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sym typeface="Wingdings" pitchFamily="2" charset="2"/>
              </a:rPr>
              <a:t>=B(C(</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Tree0=A(</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Tree1=D(</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Tree2=</a:t>
            </a:r>
            <a:r>
              <a:rPr lang="en-US" altLang="ja-JP" sz="1000" dirty="0" smtClean="0">
                <a:latin typeface="メイリオ" pitchFamily="50" charset="-128"/>
                <a:ea typeface="メイリオ" pitchFamily="50" charset="-128"/>
                <a:sym typeface="Wingdings" pitchFamily="2" charset="2"/>
              </a:rPr>
              <a:t>A(C(</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Tree3=</a:t>
            </a:r>
            <a:r>
              <a:rPr lang="en-US" altLang="ja-JP" sz="1000" dirty="0" smtClean="0">
                <a:latin typeface="メイリオ" pitchFamily="50" charset="-128"/>
                <a:ea typeface="メイリオ" pitchFamily="50" charset="-128"/>
                <a:sym typeface="Wingdings" pitchFamily="2" charset="2"/>
              </a:rPr>
              <a:t>A(B(</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a:t>
            </a:r>
          </a:p>
          <a:p>
            <a:endParaRPr lang="en-US" altLang="ja-JP" sz="1000" b="1" dirty="0" smtClean="0">
              <a:latin typeface="メイリオ" pitchFamily="50" charset="-128"/>
              <a:ea typeface="メイリオ" pitchFamily="50" charset="-128"/>
              <a:sym typeface="Wingdings" pitchFamily="2" charset="2"/>
            </a:endParaRPr>
          </a:p>
          <a:p>
            <a:r>
              <a:rPr lang="en-US" altLang="ja-JP" sz="1000" b="1" dirty="0" err="1" smtClean="0">
                <a:latin typeface="メイリオ" pitchFamily="50" charset="-128"/>
                <a:ea typeface="メイリオ" pitchFamily="50" charset="-128"/>
                <a:sym typeface="Wingdings" pitchFamily="2" charset="2"/>
              </a:rPr>
              <a:t>Subtree</a:t>
            </a:r>
            <a:r>
              <a:rPr lang="en-US" altLang="ja-JP" sz="1000" b="1" dirty="0" smtClean="0">
                <a:latin typeface="メイリオ" pitchFamily="50" charset="-128"/>
                <a:ea typeface="メイリオ" pitchFamily="50" charset="-128"/>
                <a:sym typeface="Wingdings" pitchFamily="2" charset="2"/>
              </a:rPr>
              <a:t> Reduction</a:t>
            </a:r>
            <a:r>
              <a:rPr lang="ja-JP" altLang="en-US" sz="1000" b="1" dirty="0" smtClean="0">
                <a:latin typeface="メイリオ" pitchFamily="50" charset="-128"/>
                <a:ea typeface="メイリオ" pitchFamily="50" charset="-128"/>
                <a:sym typeface="Wingdings" pitchFamily="2" charset="2"/>
              </a:rPr>
              <a:t> </a:t>
            </a:r>
            <a:r>
              <a:rPr lang="en-US" altLang="ja-JP" sz="1000" b="1" dirty="0" smtClean="0">
                <a:latin typeface="メイリオ" pitchFamily="50" charset="-128"/>
                <a:ea typeface="メイリオ" pitchFamily="50" charset="-128"/>
                <a:sym typeface="Wingdings" pitchFamily="2" charset="2"/>
              </a:rPr>
              <a:t>(Path 2, Depth=2)</a:t>
            </a: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=C(</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 </a:t>
            </a:r>
            <a:r>
              <a:rPr lang="ja-JP" altLang="en-US" sz="1000" dirty="0" smtClean="0">
                <a:latin typeface="メイリオ" pitchFamily="50" charset="-128"/>
                <a:ea typeface="メイリオ" pitchFamily="50" charset="-128"/>
                <a:sym typeface="Wingdings" pitchFamily="2" charset="2"/>
              </a:rPr>
              <a:t> 常に前に追加する</a:t>
            </a:r>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sym typeface="Wingdings" pitchFamily="2" charset="2"/>
              </a:rPr>
              <a:t>=B(_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Tree0=A(</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 </a:t>
            </a:r>
            <a:r>
              <a:rPr lang="en-US" altLang="ja-JP" sz="1000" dirty="0" smtClean="0">
                <a:latin typeface="メイリオ" pitchFamily="50" charset="-128"/>
                <a:ea typeface="メイリオ" pitchFamily="50" charset="-128"/>
                <a:sym typeface="Wingdings" pitchFamily="2" charset="2"/>
              </a:rPr>
              <a:t> </a:t>
            </a:r>
            <a:r>
              <a:rPr lang="en-US" altLang="ja-JP" sz="1000" dirty="0" err="1" smtClean="0">
                <a:latin typeface="メイリオ" pitchFamily="50" charset="-128"/>
                <a:ea typeface="メイリオ" pitchFamily="50" charset="-128"/>
                <a:sym typeface="Wingdings" pitchFamily="2" charset="2"/>
              </a:rPr>
              <a:t>xxxx</a:t>
            </a:r>
            <a:r>
              <a:rPr lang="ja-JP" altLang="en-US" sz="1000" dirty="0" smtClean="0">
                <a:latin typeface="メイリオ" pitchFamily="50" charset="-128"/>
                <a:ea typeface="メイリオ" pitchFamily="50" charset="-128"/>
                <a:sym typeface="Wingdings" pitchFamily="2" charset="2"/>
              </a:rPr>
              <a:t>も</a:t>
            </a:r>
            <a:r>
              <a:rPr lang="en-US" altLang="ja-JP" sz="1000" dirty="0" smtClean="0">
                <a:latin typeface="メイリオ" pitchFamily="50" charset="-128"/>
                <a:ea typeface="メイリオ" pitchFamily="50" charset="-128"/>
                <a:sym typeface="Wingdings" pitchFamily="2" charset="2"/>
              </a:rPr>
              <a:t>2</a:t>
            </a:r>
            <a:r>
              <a:rPr lang="ja-JP" altLang="en-US" sz="1000" dirty="0" smtClean="0">
                <a:latin typeface="メイリオ" pitchFamily="50" charset="-128"/>
                <a:ea typeface="メイリオ" pitchFamily="50" charset="-128"/>
                <a:sym typeface="Wingdings" pitchFamily="2" charset="2"/>
              </a:rPr>
              <a:t>個あるが、ツリーとして登録されている場合は</a:t>
            </a:r>
            <a:r>
              <a:rPr lang="en-US" altLang="ja-JP" sz="1000" dirty="0" smtClean="0">
                <a:latin typeface="メイリオ" pitchFamily="50" charset="-128"/>
                <a:ea typeface="メイリオ" pitchFamily="50" charset="-128"/>
                <a:sym typeface="Wingdings" pitchFamily="2" charset="2"/>
              </a:rPr>
              <a:t>Reduction</a:t>
            </a:r>
            <a:r>
              <a:rPr lang="ja-JP" altLang="en-US" sz="1000" dirty="0" smtClean="0">
                <a:latin typeface="メイリオ" pitchFamily="50" charset="-128"/>
                <a:ea typeface="メイリオ" pitchFamily="50" charset="-128"/>
                <a:sym typeface="Wingdings" pitchFamily="2" charset="2"/>
              </a:rPr>
              <a:t>対象としない</a:t>
            </a:r>
            <a:endParaRPr lang="en-US" altLang="ja-JP" sz="1000" dirty="0" smtClean="0">
              <a:latin typeface="メイリオ" pitchFamily="50" charset="-128"/>
              <a:ea typeface="メイリオ" pitchFamily="50" charset="-128"/>
            </a:endParaRPr>
          </a:p>
          <a:p>
            <a:r>
              <a:rPr lang="en-US" altLang="ja-JP" sz="1000" dirty="0" smtClean="0">
                <a:latin typeface="メイリオ" pitchFamily="50" charset="-128"/>
                <a:ea typeface="メイリオ" pitchFamily="50" charset="-128"/>
              </a:rPr>
              <a:t>Tree1=D(</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Tree2=</a:t>
            </a:r>
            <a:r>
              <a:rPr lang="en-US" altLang="ja-JP" sz="1000" dirty="0" smtClean="0">
                <a:latin typeface="メイリオ" pitchFamily="50" charset="-128"/>
                <a:ea typeface="メイリオ" pitchFamily="50" charset="-128"/>
                <a:sym typeface="Wingdings" pitchFamily="2" charset="2"/>
              </a:rPr>
              <a:t>A(_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Tree3=</a:t>
            </a:r>
            <a:r>
              <a:rPr lang="en-US" altLang="ja-JP" sz="1000" dirty="0" smtClean="0">
                <a:latin typeface="メイリオ" pitchFamily="50" charset="-128"/>
                <a:ea typeface="メイリオ" pitchFamily="50" charset="-128"/>
                <a:sym typeface="Wingdings" pitchFamily="2" charset="2"/>
              </a:rPr>
              <a:t>A(B(</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a:t>
            </a:r>
          </a:p>
          <a:p>
            <a:endParaRPr lang="en-US" altLang="ja-JP" sz="1000" b="1" dirty="0" smtClean="0">
              <a:latin typeface="メイリオ" pitchFamily="50" charset="-128"/>
              <a:ea typeface="メイリオ" pitchFamily="50" charset="-128"/>
              <a:sym typeface="Wingdings" pitchFamily="2" charset="2"/>
            </a:endParaRPr>
          </a:p>
          <a:p>
            <a:r>
              <a:rPr lang="en-US" altLang="ja-JP" sz="1000" b="1" dirty="0" err="1" smtClean="0">
                <a:latin typeface="メイリオ" pitchFamily="50" charset="-128"/>
                <a:ea typeface="メイリオ" pitchFamily="50" charset="-128"/>
                <a:sym typeface="Wingdings" pitchFamily="2" charset="2"/>
              </a:rPr>
              <a:t>Subtree</a:t>
            </a:r>
            <a:r>
              <a:rPr lang="en-US" altLang="ja-JP" sz="1000" b="1" dirty="0" smtClean="0">
                <a:latin typeface="メイリオ" pitchFamily="50" charset="-128"/>
                <a:ea typeface="メイリオ" pitchFamily="50" charset="-128"/>
                <a:sym typeface="Wingdings" pitchFamily="2" charset="2"/>
              </a:rPr>
              <a:t> Reduction</a:t>
            </a:r>
            <a:r>
              <a:rPr lang="ja-JP" altLang="en-US" sz="1000" b="1" dirty="0" smtClean="0">
                <a:latin typeface="メイリオ" pitchFamily="50" charset="-128"/>
                <a:ea typeface="メイリオ" pitchFamily="50" charset="-128"/>
                <a:sym typeface="Wingdings" pitchFamily="2" charset="2"/>
              </a:rPr>
              <a:t> </a:t>
            </a:r>
            <a:r>
              <a:rPr lang="en-US" altLang="ja-JP" sz="1000" b="1" dirty="0" smtClean="0">
                <a:latin typeface="メイリオ" pitchFamily="50" charset="-128"/>
                <a:ea typeface="メイリオ" pitchFamily="50" charset="-128"/>
                <a:sym typeface="Wingdings" pitchFamily="2" charset="2"/>
              </a:rPr>
              <a:t>(Path 3, Depth=1)</a:t>
            </a: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Sub_zzzz</a:t>
            </a:r>
            <a:r>
              <a:rPr lang="en-US" altLang="ja-JP" sz="1000" dirty="0" smtClean="0">
                <a:latin typeface="メイリオ" pitchFamily="50" charset="-128"/>
                <a:ea typeface="メイリオ" pitchFamily="50" charset="-128"/>
                <a:sym typeface="Wingdings" pitchFamily="2" charset="2"/>
              </a:rPr>
              <a:t>=</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 </a:t>
            </a:r>
            <a:r>
              <a:rPr lang="ja-JP" altLang="en-US" sz="1000" dirty="0" smtClean="0">
                <a:latin typeface="メイリオ" pitchFamily="50" charset="-128"/>
                <a:ea typeface="メイリオ" pitchFamily="50" charset="-128"/>
                <a:sym typeface="Wingdings" pitchFamily="2" charset="2"/>
              </a:rPr>
              <a:t> 常に前に追加する</a:t>
            </a:r>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=C(_</a:t>
            </a:r>
            <a:r>
              <a:rPr lang="en-US" altLang="ja-JP" sz="1000" dirty="0" err="1" smtClean="0">
                <a:latin typeface="メイリオ" pitchFamily="50" charset="-128"/>
                <a:ea typeface="メイリオ" pitchFamily="50" charset="-128"/>
                <a:sym typeface="Wingdings" pitchFamily="2" charset="2"/>
              </a:rPr>
              <a:t>Sub_zzzz</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sym typeface="Wingdings" pitchFamily="2" charset="2"/>
              </a:rPr>
              <a:t>=B(_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Tree0=A(</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Tree1=D(</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Tree2=</a:t>
            </a:r>
            <a:r>
              <a:rPr lang="en-US" altLang="ja-JP" sz="1000" dirty="0" smtClean="0">
                <a:latin typeface="メイリオ" pitchFamily="50" charset="-128"/>
                <a:ea typeface="メイリオ" pitchFamily="50" charset="-128"/>
                <a:sym typeface="Wingdings" pitchFamily="2" charset="2"/>
              </a:rPr>
              <a:t>A(_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Tree3=</a:t>
            </a:r>
            <a:r>
              <a:rPr lang="en-US" altLang="ja-JP" sz="1000" dirty="0" smtClean="0">
                <a:latin typeface="メイリオ" pitchFamily="50" charset="-128"/>
                <a:ea typeface="メイリオ" pitchFamily="50" charset="-128"/>
                <a:sym typeface="Wingdings" pitchFamily="2" charset="2"/>
              </a:rPr>
              <a:t>A(B(_</a:t>
            </a:r>
            <a:r>
              <a:rPr lang="en-US" altLang="ja-JP" sz="1000" dirty="0" err="1" smtClean="0">
                <a:latin typeface="メイリオ" pitchFamily="50" charset="-128"/>
                <a:ea typeface="メイリオ" pitchFamily="50" charset="-128"/>
                <a:sym typeface="Wingdings" pitchFamily="2" charset="2"/>
              </a:rPr>
              <a:t>Sub_zzzz</a:t>
            </a:r>
            <a:r>
              <a:rPr lang="en-US" altLang="ja-JP" sz="1000" dirty="0" smtClean="0">
                <a:latin typeface="メイリオ" pitchFamily="50" charset="-128"/>
                <a:ea typeface="メイリオ" pitchFamily="50" charset="-128"/>
                <a:sym typeface="Wingdings" pitchFamily="2" charset="2"/>
              </a:rPr>
              <a:t>))</a:t>
            </a:r>
          </a:p>
          <a:p>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sym typeface="Wingdings" pitchFamily="2" charset="2"/>
              </a:rPr>
              <a:t>8 Operations</a:t>
            </a:r>
          </a:p>
        </p:txBody>
      </p:sp>
      <p:sp>
        <p:nvSpPr>
          <p:cNvPr id="6" name="正方形/長方形 5"/>
          <p:cNvSpPr/>
          <p:nvPr/>
        </p:nvSpPr>
        <p:spPr>
          <a:xfrm>
            <a:off x="5724128" y="3645024"/>
            <a:ext cx="2843808" cy="2092881"/>
          </a:xfrm>
          <a:prstGeom prst="rect">
            <a:avLst/>
          </a:prstGeom>
          <a:ln>
            <a:solidFill>
              <a:schemeClr val="tx1"/>
            </a:solidFill>
            <a:prstDash val="dash"/>
          </a:ln>
        </p:spPr>
        <p:txBody>
          <a:bodyPr wrap="square">
            <a:spAutoFit/>
          </a:bodyPr>
          <a:lstStyle/>
          <a:p>
            <a:pPr lvl="0"/>
            <a:r>
              <a:rPr lang="en-US" altLang="ja-JP" sz="1000" b="1" dirty="0" smtClean="0">
                <a:solidFill>
                  <a:prstClr val="black"/>
                </a:solidFill>
                <a:latin typeface="メイリオ" pitchFamily="50" charset="-128"/>
                <a:ea typeface="メイリオ" pitchFamily="50" charset="-128"/>
                <a:sym typeface="Wingdings" pitchFamily="2" charset="2"/>
              </a:rPr>
              <a:t>Serialize</a:t>
            </a:r>
          </a:p>
          <a:p>
            <a:pPr lvl="0"/>
            <a:r>
              <a:rPr lang="en-US" altLang="ja-JP" sz="1000" dirty="0" smtClean="0">
                <a:solidFill>
                  <a:prstClr val="black"/>
                </a:solidFill>
                <a:latin typeface="メイリオ" pitchFamily="50" charset="-128"/>
                <a:ea typeface="メイリオ" pitchFamily="50" charset="-128"/>
                <a:sym typeface="Wingdings" pitchFamily="2" charset="2"/>
              </a:rPr>
              <a:t>Load $1, </a:t>
            </a:r>
            <a:r>
              <a:rPr lang="en-US" altLang="ja-JP" sz="1000" dirty="0" err="1" smtClean="0">
                <a:solidFill>
                  <a:prstClr val="black"/>
                </a:solidFill>
                <a:latin typeface="メイリオ" pitchFamily="50" charset="-128"/>
                <a:ea typeface="メイリオ" pitchFamily="50" charset="-128"/>
                <a:sym typeface="Wingdings" pitchFamily="2" charset="2"/>
              </a:rPr>
              <a:t>Src</a:t>
            </a:r>
            <a:endParaRPr lang="en-US" altLang="ja-JP" sz="1000" dirty="0" smtClean="0">
              <a:solidFill>
                <a:prstClr val="black"/>
              </a:solidFill>
              <a:latin typeface="メイリオ" pitchFamily="50" charset="-128"/>
              <a:ea typeface="メイリオ" pitchFamily="50" charset="-128"/>
              <a:sym typeface="Wingdings" pitchFamily="2" charset="2"/>
            </a:endParaRPr>
          </a:p>
          <a:p>
            <a:pPr lvl="0"/>
            <a:r>
              <a:rPr lang="en-US" altLang="ja-JP" sz="1000" dirty="0" smtClean="0">
                <a:solidFill>
                  <a:prstClr val="black"/>
                </a:solidFill>
                <a:latin typeface="メイリオ" pitchFamily="50" charset="-128"/>
                <a:ea typeface="メイリオ" pitchFamily="50" charset="-128"/>
                <a:sym typeface="Wingdings" pitchFamily="2" charset="2"/>
              </a:rPr>
              <a:t>...</a:t>
            </a:r>
          </a:p>
          <a:p>
            <a:pPr lvl="0"/>
            <a:endParaRPr lang="en-US" altLang="ja-JP" sz="1000" dirty="0" smtClean="0">
              <a:solidFill>
                <a:prstClr val="black"/>
              </a:solidFill>
              <a:latin typeface="メイリオ" pitchFamily="50" charset="-128"/>
              <a:ea typeface="メイリオ" pitchFamily="50" charset="-128"/>
              <a:sym typeface="Wingdings" pitchFamily="2" charset="2"/>
            </a:endParaRPr>
          </a:p>
          <a:p>
            <a:pPr lvl="0"/>
            <a:r>
              <a:rPr lang="en-US" altLang="ja-JP" sz="1000" b="1" dirty="0" err="1" smtClean="0">
                <a:solidFill>
                  <a:prstClr val="black"/>
                </a:solidFill>
                <a:latin typeface="メイリオ" pitchFamily="50" charset="-128"/>
                <a:ea typeface="メイリオ" pitchFamily="50" charset="-128"/>
              </a:rPr>
              <a:t>Subtree</a:t>
            </a:r>
            <a:r>
              <a:rPr lang="en-US" altLang="ja-JP" sz="1000" b="1" dirty="0" smtClean="0">
                <a:solidFill>
                  <a:prstClr val="black"/>
                </a:solidFill>
                <a:latin typeface="メイリオ" pitchFamily="50" charset="-128"/>
                <a:ea typeface="メイリオ" pitchFamily="50" charset="-128"/>
              </a:rPr>
              <a:t> Cache (Save)</a:t>
            </a:r>
          </a:p>
          <a:p>
            <a:pPr lvl="0"/>
            <a:r>
              <a:rPr lang="ja-JP" altLang="en-US" sz="1000" dirty="0" smtClean="0">
                <a:solidFill>
                  <a:prstClr val="black"/>
                </a:solidFill>
                <a:latin typeface="メイリオ" pitchFamily="50" charset="-128"/>
                <a:ea typeface="メイリオ" pitchFamily="50" charset="-128"/>
                <a:sym typeface="Wingdings" pitchFamily="2" charset="2"/>
              </a:rPr>
              <a:t>シリアライズした後で、キャッシュされていないレジスタをすべて登録する（ツリー表現のエイリアスは元に戻した状態でキャッシュ深さ以内だったら場合）</a:t>
            </a:r>
            <a:endParaRPr lang="en-US" altLang="ja-JP" sz="1000" dirty="0" smtClean="0">
              <a:solidFill>
                <a:prstClr val="black"/>
              </a:solidFill>
              <a:latin typeface="メイリオ" pitchFamily="50" charset="-128"/>
              <a:ea typeface="メイリオ" pitchFamily="50" charset="-128"/>
              <a:sym typeface="Wingdings" pitchFamily="2" charset="2"/>
            </a:endParaRPr>
          </a:p>
          <a:p>
            <a:pPr lvl="0"/>
            <a:endParaRPr lang="en-US" altLang="ja-JP" sz="1000" dirty="0" smtClean="0">
              <a:solidFill>
                <a:prstClr val="black"/>
              </a:solidFill>
              <a:latin typeface="メイリオ" pitchFamily="50" charset="-128"/>
              <a:ea typeface="メイリオ" pitchFamily="50" charset="-128"/>
              <a:sym typeface="Wingdings" pitchFamily="2" charset="2"/>
            </a:endParaRPr>
          </a:p>
          <a:p>
            <a:pPr lvl="0"/>
            <a:r>
              <a:rPr lang="en-US" altLang="ja-JP" sz="1000" b="1" dirty="0" err="1" smtClean="0">
                <a:solidFill>
                  <a:prstClr val="black"/>
                </a:solidFill>
                <a:latin typeface="メイリオ" pitchFamily="50" charset="-128"/>
                <a:ea typeface="メイリオ" pitchFamily="50" charset="-128"/>
              </a:rPr>
              <a:t>Subtree</a:t>
            </a:r>
            <a:r>
              <a:rPr lang="en-US" altLang="ja-JP" sz="1000" b="1" dirty="0" smtClean="0">
                <a:solidFill>
                  <a:prstClr val="black"/>
                </a:solidFill>
                <a:latin typeface="メイリオ" pitchFamily="50" charset="-128"/>
                <a:ea typeface="メイリオ" pitchFamily="50" charset="-128"/>
              </a:rPr>
              <a:t> Cache (LRU)</a:t>
            </a:r>
          </a:p>
          <a:p>
            <a:pPr lvl="0"/>
            <a:r>
              <a:rPr lang="ja-JP" altLang="en-US" sz="1000" dirty="0" smtClean="0">
                <a:solidFill>
                  <a:prstClr val="black"/>
                </a:solidFill>
                <a:latin typeface="メイリオ" pitchFamily="50" charset="-128"/>
                <a:ea typeface="メイリオ" pitchFamily="50" charset="-128"/>
                <a:sym typeface="Wingdings" pitchFamily="2" charset="2"/>
              </a:rPr>
              <a:t>シリアライズした後で、指定世代利用されていないキャッシュをすべて消去する</a:t>
            </a:r>
            <a:endParaRPr lang="en-US" altLang="ja-JP" sz="1000" dirty="0" smtClean="0">
              <a:solidFill>
                <a:prstClr val="black"/>
              </a:solidFill>
              <a:latin typeface="メイリオ" pitchFamily="50" charset="-128"/>
              <a:ea typeface="メイリオ" pitchFamily="50" charset="-128"/>
              <a:sym typeface="Wingdings" pitchFamily="2" charset="2"/>
            </a:endParaRPr>
          </a:p>
        </p:txBody>
      </p:sp>
      <p:sp>
        <p:nvSpPr>
          <p:cNvPr id="7" name="テキスト ボックス 6"/>
          <p:cNvSpPr txBox="1"/>
          <p:nvPr/>
        </p:nvSpPr>
        <p:spPr>
          <a:xfrm>
            <a:off x="2915816" y="3352741"/>
            <a:ext cx="2736304" cy="3477875"/>
          </a:xfrm>
          <a:prstGeom prst="rect">
            <a:avLst/>
          </a:prstGeom>
          <a:noFill/>
          <a:ln>
            <a:solidFill>
              <a:schemeClr val="tx1"/>
            </a:solidFill>
            <a:prstDash val="dash"/>
          </a:ln>
        </p:spPr>
        <p:txBody>
          <a:bodyPr wrap="square" rtlCol="0">
            <a:spAutoFit/>
          </a:bodyPr>
          <a:lstStyle/>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Cache_yyyy</a:t>
            </a:r>
            <a:r>
              <a:rPr lang="en-US" altLang="ja-JP" sz="1000" dirty="0" smtClean="0">
                <a:latin typeface="メイリオ" pitchFamily="50" charset="-128"/>
                <a:ea typeface="メイリオ" pitchFamily="50" charset="-128"/>
                <a:sym typeface="Wingdings" pitchFamily="2" charset="2"/>
              </a:rPr>
              <a:t>=</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 _</a:t>
            </a:r>
            <a:r>
              <a:rPr lang="en-US" altLang="ja-JP" sz="1000" dirty="0" err="1" smtClean="0">
                <a:latin typeface="メイリオ" pitchFamily="50" charset="-128"/>
                <a:ea typeface="メイリオ" pitchFamily="50" charset="-128"/>
                <a:sym typeface="Wingdings" pitchFamily="2" charset="2"/>
              </a:rPr>
              <a:t>Cache_xxxx</a:t>
            </a:r>
            <a:r>
              <a:rPr lang="en-US" altLang="ja-JP" sz="1000" dirty="0" smtClean="0">
                <a:latin typeface="メイリオ" pitchFamily="50" charset="-128"/>
                <a:ea typeface="メイリオ" pitchFamily="50" charset="-128"/>
                <a:sym typeface="Wingdings" pitchFamily="2" charset="2"/>
              </a:rPr>
              <a:t>=</a:t>
            </a:r>
            <a:r>
              <a:rPr lang="en-US" altLang="ja-JP" sz="1000" dirty="0" smtClean="0">
                <a:latin typeface="メイリオ" pitchFamily="50" charset="-128"/>
                <a:ea typeface="メイリオ" pitchFamily="50" charset="-128"/>
              </a:rPr>
              <a:t>B(C(</a:t>
            </a:r>
            <a:r>
              <a:rPr lang="en-US" altLang="ja-JP" sz="1000" dirty="0" err="1" smtClean="0">
                <a:latin typeface="メイリオ" pitchFamily="50" charset="-128"/>
                <a:ea typeface="メイリオ" pitchFamily="50" charset="-128"/>
              </a:rPr>
              <a:t>Src</a:t>
            </a:r>
            <a:r>
              <a:rPr lang="en-US" altLang="ja-JP" sz="1000" dirty="0" smtClean="0">
                <a:latin typeface="メイリオ" pitchFamily="50" charset="-128"/>
                <a:ea typeface="メイリオ" pitchFamily="50" charset="-128"/>
              </a:rPr>
              <a:t>))</a:t>
            </a:r>
            <a:r>
              <a:rPr lang="ja-JP" altLang="en-US" sz="1000" dirty="0" err="1" smtClean="0">
                <a:latin typeface="メイリオ" pitchFamily="50" charset="-128"/>
                <a:ea typeface="メイリオ" pitchFamily="50" charset="-128"/>
              </a:rPr>
              <a:t>が存</a:t>
            </a:r>
            <a:r>
              <a:rPr lang="ja-JP" altLang="en-US" sz="1000" dirty="0" smtClean="0">
                <a:latin typeface="メイリオ" pitchFamily="50" charset="-128"/>
                <a:ea typeface="メイリオ" pitchFamily="50" charset="-128"/>
              </a:rPr>
              <a:t>在しているケース </a:t>
            </a:r>
            <a:r>
              <a:rPr lang="en-US" altLang="ja-JP" sz="1000" dirty="0" smtClean="0">
                <a:latin typeface="メイリオ" pitchFamily="50" charset="-128"/>
                <a:ea typeface="メイリオ" pitchFamily="50" charset="-128"/>
              </a:rPr>
              <a:t>(Depth=3)</a:t>
            </a:r>
            <a:endParaRPr lang="en-US" altLang="ja-JP" sz="1000" dirty="0" smtClean="0">
              <a:latin typeface="メイリオ" pitchFamily="50" charset="-128"/>
              <a:ea typeface="メイリオ" pitchFamily="50" charset="-128"/>
              <a:sym typeface="Wingdings" pitchFamily="2" charset="2"/>
            </a:endParaRPr>
          </a:p>
          <a:p>
            <a:endParaRPr kumimoji="1" lang="en-US" altLang="ja-JP" sz="1000" dirty="0" smtClean="0">
              <a:latin typeface="メイリオ" pitchFamily="50" charset="-128"/>
              <a:ea typeface="メイリオ" pitchFamily="50" charset="-128"/>
            </a:endParaRPr>
          </a:p>
          <a:p>
            <a:r>
              <a:rPr lang="en-US" altLang="ja-JP" sz="1000" b="1" dirty="0" smtClean="0">
                <a:latin typeface="メイリオ" pitchFamily="50" charset="-128"/>
                <a:ea typeface="メイリオ" pitchFamily="50" charset="-128"/>
              </a:rPr>
              <a:t>Original</a:t>
            </a:r>
            <a:endParaRPr kumimoji="1" lang="en-US" altLang="ja-JP" sz="1000" b="1" dirty="0" smtClean="0">
              <a:latin typeface="メイリオ" pitchFamily="50" charset="-128"/>
              <a:ea typeface="メイリオ" pitchFamily="50" charset="-128"/>
            </a:endParaRPr>
          </a:p>
          <a:p>
            <a:r>
              <a:rPr lang="ja-JP" altLang="en-US" sz="1000" dirty="0" smtClean="0">
                <a:latin typeface="メイリオ" pitchFamily="50" charset="-128"/>
                <a:ea typeface="メイリオ" pitchFamily="50" charset="-128"/>
              </a:rPr>
              <a:t>左と同じ</a:t>
            </a:r>
            <a:endParaRPr lang="en-US" altLang="ja-JP" sz="1000" dirty="0" smtClean="0">
              <a:latin typeface="メイリオ" pitchFamily="50" charset="-128"/>
              <a:ea typeface="メイリオ" pitchFamily="50" charset="-128"/>
            </a:endParaRPr>
          </a:p>
          <a:p>
            <a:endParaRPr kumimoji="1" lang="en-US" altLang="ja-JP" sz="1000" dirty="0" smtClean="0">
              <a:latin typeface="メイリオ" pitchFamily="50" charset="-128"/>
              <a:ea typeface="メイリオ" pitchFamily="50" charset="-128"/>
            </a:endParaRPr>
          </a:p>
          <a:p>
            <a:r>
              <a:rPr lang="en-US" altLang="ja-JP" sz="1000" b="1" dirty="0" err="1" smtClean="0">
                <a:latin typeface="メイリオ" pitchFamily="50" charset="-128"/>
                <a:ea typeface="メイリオ" pitchFamily="50" charset="-128"/>
              </a:rPr>
              <a:t>Subtree</a:t>
            </a:r>
            <a:r>
              <a:rPr lang="en-US" altLang="ja-JP" sz="1000" b="1" dirty="0" smtClean="0">
                <a:latin typeface="メイリオ" pitchFamily="50" charset="-128"/>
                <a:ea typeface="メイリオ" pitchFamily="50" charset="-128"/>
              </a:rPr>
              <a:t> Cache (Load)</a:t>
            </a:r>
            <a:endParaRPr kumimoji="1" lang="en-US" altLang="ja-JP" sz="1000" b="1" dirty="0" smtClean="0">
              <a:latin typeface="メイリオ" pitchFamily="50" charset="-128"/>
              <a:ea typeface="メイリオ" pitchFamily="50" charset="-128"/>
            </a:endParaRPr>
          </a:p>
          <a:p>
            <a:r>
              <a:rPr lang="en-US" altLang="ja-JP" sz="1000" dirty="0" smtClean="0">
                <a:latin typeface="メイリオ" pitchFamily="50" charset="-128"/>
                <a:ea typeface="メイリオ" pitchFamily="50" charset="-128"/>
              </a:rPr>
              <a:t>Tree0=A(</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Tree1=D(</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Tree2=</a:t>
            </a:r>
            <a:r>
              <a:rPr lang="en-US" altLang="ja-JP" sz="1000" dirty="0" smtClean="0">
                <a:latin typeface="メイリオ" pitchFamily="50" charset="-128"/>
                <a:ea typeface="メイリオ" pitchFamily="50" charset="-128"/>
                <a:sym typeface="Wingdings" pitchFamily="2" charset="2"/>
              </a:rPr>
              <a:t>A(C(_</a:t>
            </a:r>
            <a:r>
              <a:rPr lang="en-US" altLang="ja-JP" sz="1000" dirty="0" err="1" smtClean="0">
                <a:latin typeface="メイリオ" pitchFamily="50" charset="-128"/>
                <a:ea typeface="メイリオ" pitchFamily="50" charset="-128"/>
                <a:sym typeface="Wingdings" pitchFamily="2" charset="2"/>
              </a:rPr>
              <a:t>Cache_yyyy</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Tree3=</a:t>
            </a:r>
            <a:r>
              <a:rPr lang="en-US" altLang="ja-JP" sz="1000" dirty="0" smtClean="0">
                <a:latin typeface="メイリオ" pitchFamily="50" charset="-128"/>
                <a:ea typeface="メイリオ" pitchFamily="50" charset="-128"/>
                <a:sym typeface="Wingdings" pitchFamily="2" charset="2"/>
              </a:rPr>
              <a:t>A(B(_</a:t>
            </a:r>
            <a:r>
              <a:rPr lang="en-US" altLang="ja-JP" sz="1000" dirty="0" err="1" smtClean="0">
                <a:latin typeface="メイリオ" pitchFamily="50" charset="-128"/>
                <a:ea typeface="メイリオ" pitchFamily="50" charset="-128"/>
                <a:sym typeface="Wingdings" pitchFamily="2" charset="2"/>
              </a:rPr>
              <a:t>Cache_yyyy</a:t>
            </a:r>
            <a:r>
              <a:rPr lang="en-US" altLang="ja-JP" sz="1000" dirty="0" smtClean="0">
                <a:latin typeface="メイリオ" pitchFamily="50" charset="-128"/>
                <a:ea typeface="メイリオ" pitchFamily="50" charset="-128"/>
                <a:sym typeface="Wingdings" pitchFamily="2" charset="2"/>
              </a:rPr>
              <a:t>))</a:t>
            </a:r>
          </a:p>
          <a:p>
            <a:endParaRPr lang="en-US" altLang="ja-JP" sz="1000" dirty="0" smtClean="0">
              <a:latin typeface="メイリオ" pitchFamily="50" charset="-128"/>
              <a:ea typeface="メイリオ" pitchFamily="50" charset="-128"/>
              <a:sym typeface="Wingdings" pitchFamily="2" charset="2"/>
            </a:endParaRPr>
          </a:p>
          <a:p>
            <a:r>
              <a:rPr lang="en-US" altLang="ja-JP" sz="1000" b="1" dirty="0" err="1" smtClean="0">
                <a:latin typeface="メイリオ" pitchFamily="50" charset="-128"/>
                <a:ea typeface="メイリオ" pitchFamily="50" charset="-128"/>
                <a:sym typeface="Wingdings" pitchFamily="2" charset="2"/>
              </a:rPr>
              <a:t>Subtree</a:t>
            </a:r>
            <a:r>
              <a:rPr lang="en-US" altLang="ja-JP" sz="1000" b="1" dirty="0" smtClean="0">
                <a:latin typeface="メイリオ" pitchFamily="50" charset="-128"/>
                <a:ea typeface="メイリオ" pitchFamily="50" charset="-128"/>
                <a:sym typeface="Wingdings" pitchFamily="2" charset="2"/>
              </a:rPr>
              <a:t> Reduction (Path 1, Depth=1)</a:t>
            </a: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Cache_yyyy</a:t>
            </a:r>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rPr>
              <a:t>Tree0=A(</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Tree1=D(</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Tree2=</a:t>
            </a:r>
            <a:r>
              <a:rPr lang="en-US" altLang="ja-JP" sz="1000" dirty="0" smtClean="0">
                <a:latin typeface="メイリオ" pitchFamily="50" charset="-128"/>
                <a:ea typeface="メイリオ" pitchFamily="50" charset="-128"/>
                <a:sym typeface="Wingdings" pitchFamily="2" charset="2"/>
              </a:rPr>
              <a:t>A(C(_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Tree3=</a:t>
            </a:r>
            <a:r>
              <a:rPr lang="en-US" altLang="ja-JP" sz="1000" dirty="0" smtClean="0">
                <a:latin typeface="メイリオ" pitchFamily="50" charset="-128"/>
                <a:ea typeface="メイリオ" pitchFamily="50" charset="-128"/>
                <a:sym typeface="Wingdings" pitchFamily="2" charset="2"/>
              </a:rPr>
              <a:t>A(B(_</a:t>
            </a:r>
            <a:r>
              <a:rPr lang="en-US" altLang="ja-JP" sz="1000" dirty="0" err="1" smtClean="0">
                <a:latin typeface="メイリオ" pitchFamily="50" charset="-128"/>
                <a:ea typeface="メイリオ" pitchFamily="50" charset="-128"/>
                <a:sym typeface="Wingdings" pitchFamily="2" charset="2"/>
              </a:rPr>
              <a:t>Sub_yyyy</a:t>
            </a:r>
            <a:r>
              <a:rPr lang="en-US" altLang="ja-JP" sz="1000" dirty="0" smtClean="0">
                <a:latin typeface="メイリオ" pitchFamily="50" charset="-128"/>
                <a:ea typeface="メイリオ" pitchFamily="50" charset="-128"/>
                <a:sym typeface="Wingdings" pitchFamily="2" charset="2"/>
              </a:rPr>
              <a:t>))</a:t>
            </a:r>
          </a:p>
          <a:p>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sym typeface="Wingdings" pitchFamily="2" charset="2"/>
              </a:rPr>
              <a:t>8 Operations</a:t>
            </a:r>
          </a:p>
        </p:txBody>
      </p:sp>
      <p:sp>
        <p:nvSpPr>
          <p:cNvPr id="8" name="テキスト ボックス 7"/>
          <p:cNvSpPr txBox="1"/>
          <p:nvPr/>
        </p:nvSpPr>
        <p:spPr>
          <a:xfrm>
            <a:off x="5724128" y="-27384"/>
            <a:ext cx="2736304" cy="3323987"/>
          </a:xfrm>
          <a:prstGeom prst="rect">
            <a:avLst/>
          </a:prstGeom>
          <a:noFill/>
          <a:ln>
            <a:solidFill>
              <a:schemeClr val="tx1"/>
            </a:solidFill>
            <a:prstDash val="dash"/>
          </a:ln>
        </p:spPr>
        <p:txBody>
          <a:bodyPr wrap="square" rtlCol="0">
            <a:spAutoFit/>
          </a:bodyPr>
          <a:lstStyle/>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r>
              <a:rPr lang="en-US" altLang="ja-JP" sz="1000" dirty="0" smtClean="0">
                <a:latin typeface="メイリオ" pitchFamily="50" charset="-128"/>
                <a:ea typeface="メイリオ" pitchFamily="50" charset="-128"/>
                <a:sym typeface="Wingdings" pitchFamily="2" charset="2"/>
              </a:rPr>
              <a:t>=</a:t>
            </a:r>
            <a:r>
              <a:rPr lang="en-US" altLang="ja-JP" sz="1000" dirty="0" smtClean="0">
                <a:latin typeface="メイリオ" pitchFamily="50" charset="-128"/>
                <a:ea typeface="メイリオ" pitchFamily="50" charset="-128"/>
              </a:rPr>
              <a:t>B(C(</a:t>
            </a:r>
            <a:r>
              <a:rPr lang="en-US" altLang="ja-JP" sz="1000" dirty="0" err="1" smtClean="0">
                <a:latin typeface="メイリオ" pitchFamily="50" charset="-128"/>
                <a:ea typeface="メイリオ" pitchFamily="50" charset="-128"/>
              </a:rPr>
              <a:t>Src</a:t>
            </a:r>
            <a:r>
              <a:rPr lang="en-US" altLang="ja-JP" sz="1000" dirty="0" smtClean="0">
                <a:latin typeface="メイリオ" pitchFamily="50" charset="-128"/>
                <a:ea typeface="メイリオ" pitchFamily="50" charset="-128"/>
              </a:rPr>
              <a:t>)), </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Cache_yyyy</a:t>
            </a:r>
            <a:r>
              <a:rPr lang="en-US" altLang="ja-JP" sz="1000" dirty="0" smtClean="0">
                <a:latin typeface="メイリオ" pitchFamily="50" charset="-128"/>
                <a:ea typeface="メイリオ" pitchFamily="50" charset="-128"/>
                <a:sym typeface="Wingdings" pitchFamily="2" charset="2"/>
              </a:rPr>
              <a:t>=</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 _</a:t>
            </a:r>
            <a:r>
              <a:rPr lang="en-US" altLang="ja-JP" sz="1000" dirty="0" err="1" smtClean="0">
                <a:latin typeface="メイリオ" pitchFamily="50" charset="-128"/>
                <a:ea typeface="メイリオ" pitchFamily="50" charset="-128"/>
                <a:sym typeface="Wingdings" pitchFamily="2" charset="2"/>
              </a:rPr>
              <a:t>Cache_zzzz</a:t>
            </a:r>
            <a:r>
              <a:rPr lang="en-US" altLang="ja-JP" sz="1000" dirty="0" smtClean="0">
                <a:latin typeface="メイリオ" pitchFamily="50" charset="-128"/>
                <a:ea typeface="メイリオ" pitchFamily="50" charset="-128"/>
                <a:sym typeface="Wingdings" pitchFamily="2" charset="2"/>
              </a:rPr>
              <a:t>=C(</a:t>
            </a:r>
            <a:r>
              <a:rPr lang="en-US" altLang="ja-JP" sz="1000" dirty="0" err="1" smtClean="0">
                <a:latin typeface="メイリオ" pitchFamily="50" charset="-128"/>
                <a:ea typeface="メイリオ" pitchFamily="50" charset="-128"/>
                <a:sym typeface="Wingdings" pitchFamily="2" charset="2"/>
              </a:rPr>
              <a:t>Src</a:t>
            </a:r>
            <a:r>
              <a:rPr lang="en-US" altLang="ja-JP" sz="1000" dirty="0" smtClean="0">
                <a:latin typeface="メイリオ" pitchFamily="50" charset="-128"/>
                <a:ea typeface="メイリオ" pitchFamily="50" charset="-128"/>
                <a:sym typeface="Wingdings" pitchFamily="2" charset="2"/>
              </a:rPr>
              <a:t>)</a:t>
            </a:r>
            <a:r>
              <a:rPr lang="ja-JP" altLang="en-US" sz="1000" dirty="0" err="1" smtClean="0">
                <a:latin typeface="メイリオ" pitchFamily="50" charset="-128"/>
                <a:ea typeface="メイリオ" pitchFamily="50" charset="-128"/>
              </a:rPr>
              <a:t>が存</a:t>
            </a:r>
            <a:r>
              <a:rPr lang="ja-JP" altLang="en-US" sz="1000" dirty="0" smtClean="0">
                <a:latin typeface="メイリオ" pitchFamily="50" charset="-128"/>
                <a:ea typeface="メイリオ" pitchFamily="50" charset="-128"/>
              </a:rPr>
              <a:t>在しているケース </a:t>
            </a:r>
            <a:r>
              <a:rPr lang="en-US" altLang="ja-JP" sz="1000" dirty="0" smtClean="0">
                <a:latin typeface="メイリオ" pitchFamily="50" charset="-128"/>
                <a:ea typeface="メイリオ" pitchFamily="50" charset="-128"/>
              </a:rPr>
              <a:t>(Depth=3)</a:t>
            </a:r>
            <a:endParaRPr lang="en-US" altLang="ja-JP" sz="1000" dirty="0" smtClean="0">
              <a:latin typeface="メイリオ" pitchFamily="50" charset="-128"/>
              <a:ea typeface="メイリオ" pitchFamily="50" charset="-128"/>
              <a:sym typeface="Wingdings" pitchFamily="2" charset="2"/>
            </a:endParaRPr>
          </a:p>
          <a:p>
            <a:endParaRPr kumimoji="1" lang="en-US" altLang="ja-JP" sz="1000" dirty="0" smtClean="0">
              <a:latin typeface="メイリオ" pitchFamily="50" charset="-128"/>
              <a:ea typeface="メイリオ" pitchFamily="50" charset="-128"/>
            </a:endParaRPr>
          </a:p>
          <a:p>
            <a:r>
              <a:rPr lang="en-US" altLang="ja-JP" sz="1000" b="1" dirty="0" smtClean="0">
                <a:latin typeface="メイリオ" pitchFamily="50" charset="-128"/>
                <a:ea typeface="メイリオ" pitchFamily="50" charset="-128"/>
              </a:rPr>
              <a:t>Original</a:t>
            </a:r>
            <a:endParaRPr kumimoji="1" lang="en-US" altLang="ja-JP" sz="1000" b="1" dirty="0" smtClean="0">
              <a:latin typeface="メイリオ" pitchFamily="50" charset="-128"/>
              <a:ea typeface="メイリオ" pitchFamily="50" charset="-128"/>
            </a:endParaRPr>
          </a:p>
          <a:p>
            <a:r>
              <a:rPr lang="ja-JP" altLang="en-US" sz="1000" dirty="0" smtClean="0">
                <a:latin typeface="メイリオ" pitchFamily="50" charset="-128"/>
                <a:ea typeface="メイリオ" pitchFamily="50" charset="-128"/>
              </a:rPr>
              <a:t>左と同じ</a:t>
            </a:r>
            <a:endParaRPr lang="en-US" altLang="ja-JP" sz="1000" dirty="0" smtClean="0">
              <a:latin typeface="メイリオ" pitchFamily="50" charset="-128"/>
              <a:ea typeface="メイリオ" pitchFamily="50" charset="-128"/>
            </a:endParaRPr>
          </a:p>
          <a:p>
            <a:endParaRPr kumimoji="1" lang="en-US" altLang="ja-JP" sz="1000" dirty="0" smtClean="0">
              <a:latin typeface="メイリオ" pitchFamily="50" charset="-128"/>
              <a:ea typeface="メイリオ" pitchFamily="50" charset="-128"/>
            </a:endParaRPr>
          </a:p>
          <a:p>
            <a:r>
              <a:rPr lang="en-US" altLang="ja-JP" sz="1000" b="1" dirty="0" err="1" smtClean="0">
                <a:latin typeface="メイリオ" pitchFamily="50" charset="-128"/>
                <a:ea typeface="メイリオ" pitchFamily="50" charset="-128"/>
              </a:rPr>
              <a:t>Subtree</a:t>
            </a:r>
            <a:r>
              <a:rPr lang="en-US" altLang="ja-JP" sz="1000" b="1" dirty="0" smtClean="0">
                <a:latin typeface="メイリオ" pitchFamily="50" charset="-128"/>
                <a:ea typeface="メイリオ" pitchFamily="50" charset="-128"/>
              </a:rPr>
              <a:t> Cache (Load)</a:t>
            </a:r>
            <a:endParaRPr kumimoji="1" lang="en-US" altLang="ja-JP" sz="1000" b="1" dirty="0" smtClean="0">
              <a:latin typeface="メイリオ" pitchFamily="50" charset="-128"/>
              <a:ea typeface="メイリオ" pitchFamily="50" charset="-128"/>
            </a:endParaRPr>
          </a:p>
          <a:p>
            <a:r>
              <a:rPr lang="en-US" altLang="ja-JP" sz="1000" dirty="0" smtClean="0">
                <a:latin typeface="メイリオ" pitchFamily="50" charset="-128"/>
                <a:ea typeface="メイリオ" pitchFamily="50" charset="-128"/>
              </a:rPr>
              <a:t>Tree0=A(</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Tree1=D(</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Tree2=</a:t>
            </a:r>
            <a:r>
              <a:rPr lang="en-US" altLang="ja-JP" sz="1000" dirty="0" smtClean="0">
                <a:latin typeface="メイリオ" pitchFamily="50" charset="-128"/>
                <a:ea typeface="メイリオ" pitchFamily="50" charset="-128"/>
                <a:sym typeface="Wingdings" pitchFamily="2" charset="2"/>
              </a:rPr>
              <a:t>A(_</a:t>
            </a:r>
            <a:r>
              <a:rPr lang="en-US" altLang="ja-JP" sz="1000" dirty="0" err="1" smtClean="0">
                <a:latin typeface="メイリオ" pitchFamily="50" charset="-128"/>
                <a:ea typeface="メイリオ" pitchFamily="50" charset="-128"/>
                <a:sym typeface="Wingdings" pitchFamily="2" charset="2"/>
              </a:rPr>
              <a:t>Cache_zzzz</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Tree3=</a:t>
            </a:r>
            <a:r>
              <a:rPr lang="en-US" altLang="ja-JP" sz="1000" dirty="0" smtClean="0">
                <a:latin typeface="メイリオ" pitchFamily="50" charset="-128"/>
                <a:ea typeface="メイリオ" pitchFamily="50" charset="-128"/>
                <a:sym typeface="Wingdings" pitchFamily="2" charset="2"/>
              </a:rPr>
              <a:t>A(B(_</a:t>
            </a:r>
            <a:r>
              <a:rPr lang="en-US" altLang="ja-JP" sz="1000" dirty="0" err="1" smtClean="0">
                <a:latin typeface="メイリオ" pitchFamily="50" charset="-128"/>
                <a:ea typeface="メイリオ" pitchFamily="50" charset="-128"/>
                <a:sym typeface="Wingdings" pitchFamily="2" charset="2"/>
              </a:rPr>
              <a:t>Cache_yyyy</a:t>
            </a:r>
            <a:r>
              <a:rPr lang="en-US" altLang="ja-JP" sz="1000" dirty="0" smtClean="0">
                <a:latin typeface="メイリオ" pitchFamily="50" charset="-128"/>
                <a:ea typeface="メイリオ" pitchFamily="50" charset="-128"/>
                <a:sym typeface="Wingdings" pitchFamily="2" charset="2"/>
              </a:rPr>
              <a:t>))</a:t>
            </a:r>
          </a:p>
          <a:p>
            <a:endParaRPr lang="en-US" altLang="ja-JP" sz="1000" dirty="0" smtClean="0">
              <a:latin typeface="メイリオ" pitchFamily="50" charset="-128"/>
              <a:ea typeface="メイリオ" pitchFamily="50" charset="-128"/>
              <a:sym typeface="Wingdings" pitchFamily="2" charset="2"/>
            </a:endParaRPr>
          </a:p>
          <a:p>
            <a:r>
              <a:rPr lang="en-US" altLang="ja-JP" sz="1000" b="1" dirty="0" err="1" smtClean="0">
                <a:latin typeface="メイリオ" pitchFamily="50" charset="-128"/>
                <a:ea typeface="メイリオ" pitchFamily="50" charset="-128"/>
                <a:sym typeface="Wingdings" pitchFamily="2" charset="2"/>
              </a:rPr>
              <a:t>Subtree</a:t>
            </a:r>
            <a:r>
              <a:rPr lang="en-US" altLang="ja-JP" sz="1000" b="1" dirty="0" smtClean="0">
                <a:latin typeface="メイリオ" pitchFamily="50" charset="-128"/>
                <a:ea typeface="メイリオ" pitchFamily="50" charset="-128"/>
                <a:sym typeface="Wingdings" pitchFamily="2" charset="2"/>
              </a:rPr>
              <a:t> Reduction (Path 1, Depth=1)</a:t>
            </a:r>
          </a:p>
          <a:p>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Cache_xxxx</a:t>
            </a:r>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rPr>
              <a:t>Tree0=A(</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Tree1=D(</a:t>
            </a:r>
            <a:r>
              <a:rPr lang="en-US" altLang="ja-JP" sz="1000" dirty="0" smtClean="0">
                <a:latin typeface="メイリオ" pitchFamily="50" charset="-128"/>
                <a:ea typeface="メイリオ" pitchFamily="50" charset="-128"/>
                <a:sym typeface="Wingdings" pitchFamily="2" charset="2"/>
              </a:rPr>
              <a:t>_</a:t>
            </a:r>
            <a:r>
              <a:rPr lang="en-US" altLang="ja-JP" sz="1000" dirty="0" err="1" smtClean="0">
                <a:latin typeface="メイリオ" pitchFamily="50" charset="-128"/>
                <a:ea typeface="メイリオ" pitchFamily="50" charset="-128"/>
                <a:sym typeface="Wingdings" pitchFamily="2" charset="2"/>
              </a:rPr>
              <a:t>Sub_xxxx</a:t>
            </a:r>
            <a:r>
              <a:rPr lang="en-US" altLang="ja-JP" sz="1000" dirty="0" smtClean="0">
                <a:latin typeface="メイリオ" pitchFamily="50" charset="-128"/>
                <a:ea typeface="メイリオ" pitchFamily="50" charset="-128"/>
              </a:rPr>
              <a:t>)</a:t>
            </a:r>
          </a:p>
          <a:p>
            <a:r>
              <a:rPr lang="en-US" altLang="ja-JP" sz="1000" dirty="0" smtClean="0">
                <a:latin typeface="メイリオ" pitchFamily="50" charset="-128"/>
                <a:ea typeface="メイリオ" pitchFamily="50" charset="-128"/>
              </a:rPr>
              <a:t>Tree2=</a:t>
            </a:r>
            <a:r>
              <a:rPr lang="en-US" altLang="ja-JP" sz="1000" dirty="0" smtClean="0">
                <a:latin typeface="メイリオ" pitchFamily="50" charset="-128"/>
                <a:ea typeface="メイリオ" pitchFamily="50" charset="-128"/>
                <a:sym typeface="Wingdings" pitchFamily="2" charset="2"/>
              </a:rPr>
              <a:t>A(_</a:t>
            </a:r>
            <a:r>
              <a:rPr lang="en-US" altLang="ja-JP" sz="1000" dirty="0" err="1" smtClean="0">
                <a:latin typeface="メイリオ" pitchFamily="50" charset="-128"/>
                <a:ea typeface="メイリオ" pitchFamily="50" charset="-128"/>
                <a:sym typeface="Wingdings" pitchFamily="2" charset="2"/>
              </a:rPr>
              <a:t>Cache_zzzz</a:t>
            </a:r>
            <a:r>
              <a:rPr lang="en-US" altLang="ja-JP" sz="1000" dirty="0" smtClean="0">
                <a:latin typeface="メイリオ" pitchFamily="50" charset="-128"/>
                <a:ea typeface="メイリオ" pitchFamily="50" charset="-128"/>
                <a:sym typeface="Wingdings" pitchFamily="2" charset="2"/>
              </a:rPr>
              <a:t>)</a:t>
            </a:r>
          </a:p>
          <a:p>
            <a:r>
              <a:rPr lang="en-US" altLang="ja-JP" sz="1000" dirty="0" smtClean="0">
                <a:latin typeface="メイリオ" pitchFamily="50" charset="-128"/>
                <a:ea typeface="メイリオ" pitchFamily="50" charset="-128"/>
              </a:rPr>
              <a:t>Tree3=</a:t>
            </a:r>
            <a:r>
              <a:rPr lang="en-US" altLang="ja-JP" sz="1000" dirty="0" smtClean="0">
                <a:latin typeface="メイリオ" pitchFamily="50" charset="-128"/>
                <a:ea typeface="メイリオ" pitchFamily="50" charset="-128"/>
                <a:sym typeface="Wingdings" pitchFamily="2" charset="2"/>
              </a:rPr>
              <a:t>A(B(_</a:t>
            </a:r>
            <a:r>
              <a:rPr lang="en-US" altLang="ja-JP" sz="1000" dirty="0" err="1" smtClean="0">
                <a:latin typeface="メイリオ" pitchFamily="50" charset="-128"/>
                <a:ea typeface="メイリオ" pitchFamily="50" charset="-128"/>
                <a:sym typeface="Wingdings" pitchFamily="2" charset="2"/>
              </a:rPr>
              <a:t>Cache_yyyy</a:t>
            </a:r>
            <a:r>
              <a:rPr lang="en-US" altLang="ja-JP" sz="1000" dirty="0" smtClean="0">
                <a:latin typeface="メイリオ" pitchFamily="50" charset="-128"/>
                <a:ea typeface="メイリオ" pitchFamily="50" charset="-128"/>
                <a:sym typeface="Wingdings" pitchFamily="2" charset="2"/>
              </a:rPr>
              <a:t>))</a:t>
            </a:r>
          </a:p>
          <a:p>
            <a:endParaRPr lang="en-US" altLang="ja-JP" sz="1000" dirty="0" smtClean="0">
              <a:latin typeface="メイリオ" pitchFamily="50" charset="-128"/>
              <a:ea typeface="メイリオ" pitchFamily="50" charset="-128"/>
              <a:sym typeface="Wingdings" pitchFamily="2" charset="2"/>
            </a:endParaRPr>
          </a:p>
          <a:p>
            <a:r>
              <a:rPr lang="en-US" altLang="ja-JP" sz="1000" dirty="0" smtClean="0">
                <a:latin typeface="メイリオ" pitchFamily="50" charset="-128"/>
                <a:ea typeface="メイリオ" pitchFamily="50" charset="-128"/>
                <a:sym typeface="Wingdings" pitchFamily="2" charset="2"/>
              </a:rPr>
              <a:t>6 Operations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796136" y="548680"/>
            <a:ext cx="1720343" cy="1600438"/>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rPr>
              <a:t>A(B(C(</a:t>
            </a:r>
            <a:r>
              <a:rPr kumimoji="1" lang="en-US" altLang="ja-JP" sz="1400" dirty="0" err="1" smtClean="0">
                <a:latin typeface="メイリオ" pitchFamily="50" charset="-128"/>
                <a:ea typeface="メイリオ" pitchFamily="50" charset="-128"/>
              </a:rPr>
              <a:t>Src</a:t>
            </a:r>
            <a:r>
              <a:rPr kumimoji="1" lang="en-US" altLang="ja-JP" sz="1400" dirty="0" smtClean="0">
                <a:latin typeface="メイリオ" pitchFamily="50" charset="-128"/>
                <a:ea typeface="メイリオ" pitchFamily="50" charset="-128"/>
              </a:rPr>
              <a:t>)))</a:t>
            </a:r>
          </a:p>
          <a:p>
            <a:r>
              <a:rPr lang="en-US" altLang="ja-JP" sz="1400" dirty="0" smtClean="0">
                <a:latin typeface="メイリオ" pitchFamily="50" charset="-128"/>
                <a:ea typeface="メイリオ" pitchFamily="50" charset="-128"/>
              </a:rPr>
              <a:t>D(B(C(</a:t>
            </a:r>
            <a:r>
              <a:rPr lang="en-US" altLang="ja-JP" sz="1400" dirty="0" err="1" smtClean="0">
                <a:latin typeface="メイリオ" pitchFamily="50" charset="-128"/>
                <a:ea typeface="メイリオ" pitchFamily="50" charset="-128"/>
              </a:rPr>
              <a:t>Src</a:t>
            </a:r>
            <a:r>
              <a:rPr lang="en-US" altLang="ja-JP" sz="1400" dirty="0" smtClean="0">
                <a:latin typeface="メイリオ" pitchFamily="50" charset="-128"/>
                <a:ea typeface="メイリオ" pitchFamily="50" charset="-128"/>
              </a:rPr>
              <a:t>)))</a:t>
            </a:r>
          </a:p>
          <a:p>
            <a:r>
              <a:rPr lang="en-US" altLang="ja-JP" sz="1400" dirty="0" smtClean="0">
                <a:latin typeface="メイリオ" pitchFamily="50" charset="-128"/>
                <a:ea typeface="メイリオ" pitchFamily="50" charset="-128"/>
                <a:sym typeface="Wingdings" pitchFamily="2" charset="2"/>
              </a:rPr>
              <a:t></a:t>
            </a:r>
          </a:p>
          <a:p>
            <a:r>
              <a:rPr kumimoji="1" lang="en-US" altLang="ja-JP" sz="1400" dirty="0" smtClean="0">
                <a:latin typeface="メイリオ" pitchFamily="50" charset="-128"/>
                <a:ea typeface="メイリオ" pitchFamily="50" charset="-128"/>
                <a:sym typeface="Wingdings" pitchFamily="2" charset="2"/>
              </a:rPr>
              <a:t>_Sub0=B(C(</a:t>
            </a:r>
            <a:r>
              <a:rPr kumimoji="1" lang="en-US" altLang="ja-JP" sz="1400" dirty="0" err="1" smtClean="0">
                <a:latin typeface="メイリオ" pitchFamily="50" charset="-128"/>
                <a:ea typeface="メイリオ" pitchFamily="50" charset="-128"/>
                <a:sym typeface="Wingdings" pitchFamily="2" charset="2"/>
              </a:rPr>
              <a:t>Src</a:t>
            </a:r>
            <a:r>
              <a:rPr kumimoji="1" lang="en-US" altLang="ja-JP" sz="1400" dirty="0" smtClean="0">
                <a:latin typeface="メイリオ" pitchFamily="50" charset="-128"/>
                <a:ea typeface="メイリオ" pitchFamily="50" charset="-128"/>
                <a:sym typeface="Wingdings" pitchFamily="2" charset="2"/>
              </a:rPr>
              <a:t>))</a:t>
            </a:r>
          </a:p>
          <a:p>
            <a:r>
              <a:rPr lang="en-US" altLang="ja-JP" sz="1400" dirty="0" smtClean="0">
                <a:latin typeface="メイリオ" pitchFamily="50" charset="-128"/>
                <a:ea typeface="メイリオ" pitchFamily="50" charset="-128"/>
                <a:sym typeface="Wingdings" pitchFamily="2" charset="2"/>
              </a:rPr>
              <a:t>A(_Sub0)</a:t>
            </a:r>
          </a:p>
          <a:p>
            <a:r>
              <a:rPr kumimoji="1" lang="en-US" altLang="ja-JP" sz="1400" dirty="0" smtClean="0">
                <a:latin typeface="メイリオ" pitchFamily="50" charset="-128"/>
                <a:ea typeface="メイリオ" pitchFamily="50" charset="-128"/>
                <a:sym typeface="Wingdings" pitchFamily="2" charset="2"/>
              </a:rPr>
              <a:t>B(_Sub0)</a:t>
            </a:r>
          </a:p>
          <a:p>
            <a:r>
              <a:rPr lang="ja-JP" altLang="en-US" sz="1400" dirty="0" smtClean="0">
                <a:latin typeface="メイリオ" pitchFamily="50" charset="-128"/>
                <a:ea typeface="メイリオ" pitchFamily="50" charset="-128"/>
                <a:sym typeface="Wingdings" pitchFamily="2" charset="2"/>
              </a:rPr>
              <a:t>とする</a:t>
            </a:r>
            <a:endParaRPr kumimoji="1" lang="en-US" altLang="ja-JP" sz="1400" dirty="0" smtClean="0">
              <a:latin typeface="メイリオ" pitchFamily="50" charset="-128"/>
              <a:ea typeface="メイリオ" pitchFamily="50" charset="-128"/>
            </a:endParaRPr>
          </a:p>
        </p:txBody>
      </p:sp>
      <p:sp>
        <p:nvSpPr>
          <p:cNvPr id="10" name="テキスト ボックス 9"/>
          <p:cNvSpPr txBox="1"/>
          <p:nvPr/>
        </p:nvSpPr>
        <p:spPr>
          <a:xfrm>
            <a:off x="323529" y="692696"/>
            <a:ext cx="4608512" cy="3754874"/>
          </a:xfrm>
          <a:prstGeom prst="rect">
            <a:avLst/>
          </a:prstGeom>
          <a:noFill/>
        </p:spPr>
        <p:txBody>
          <a:bodyPr wrap="square" rtlCol="0">
            <a:spAutoFit/>
          </a:bodyPr>
          <a:lstStyle/>
          <a:p>
            <a:r>
              <a:rPr kumimoji="1" lang="ja-JP" altLang="en-US" sz="1400" dirty="0" smtClean="0">
                <a:latin typeface="メイリオ" pitchFamily="50" charset="-128"/>
                <a:ea typeface="メイリオ" pitchFamily="50" charset="-128"/>
              </a:rPr>
              <a:t>全ツリー同時処理</a:t>
            </a:r>
            <a:endParaRPr kumimoji="1" lang="en-US" altLang="ja-JP" sz="1400" dirty="0" smtClean="0">
              <a:latin typeface="メイリオ" pitchFamily="50" charset="-128"/>
              <a:ea typeface="メイリオ" pitchFamily="50" charset="-128"/>
            </a:endParaRPr>
          </a:p>
          <a:p>
            <a:pPr>
              <a:buFont typeface="Arial" pitchFamily="34" charset="0"/>
              <a:buChar char="•"/>
            </a:pPr>
            <a:r>
              <a:rPr kumimoji="1" lang="ja-JP" altLang="en-US" sz="1400" dirty="0" smtClean="0">
                <a:latin typeface="メイリオ" pitchFamily="50" charset="-128"/>
                <a:ea typeface="メイリオ" pitchFamily="50" charset="-128"/>
              </a:rPr>
              <a:t>ツリーにエイリアス指定する </a:t>
            </a:r>
            <a:r>
              <a:rPr kumimoji="1" lang="en-US" altLang="ja-JP" sz="1400" dirty="0" smtClean="0">
                <a:latin typeface="メイリオ" pitchFamily="50" charset="-128"/>
                <a:ea typeface="メイリオ" pitchFamily="50" charset="-128"/>
              </a:rPr>
              <a:t>_</a:t>
            </a:r>
            <a:r>
              <a:rPr lang="en-US" altLang="ja-JP" sz="1400" dirty="0" smtClean="0">
                <a:latin typeface="メイリオ" pitchFamily="50" charset="-128"/>
                <a:ea typeface="メイリオ" pitchFamily="50" charset="-128"/>
              </a:rPr>
              <a:t>Tree0</a:t>
            </a:r>
            <a:r>
              <a:rPr lang="ja-JP" altLang="en-US" sz="1400" dirty="0" smtClean="0">
                <a:latin typeface="メイリオ" pitchFamily="50" charset="-128"/>
                <a:ea typeface="メイリオ" pitchFamily="50" charset="-128"/>
              </a:rPr>
              <a:t>など</a:t>
            </a:r>
            <a:endParaRPr lang="en-US" altLang="ja-JP" sz="1400" dirty="0" smtClean="0">
              <a:latin typeface="メイリオ" pitchFamily="50" charset="-128"/>
              <a:ea typeface="メイリオ" pitchFamily="50" charset="-128"/>
            </a:endParaRPr>
          </a:p>
          <a:p>
            <a:pPr>
              <a:buFont typeface="Arial" pitchFamily="34" charset="0"/>
              <a:buChar char="•"/>
            </a:pPr>
            <a:r>
              <a:rPr kumimoji="1" lang="en-US" altLang="ja-JP" sz="1400" dirty="0" err="1" smtClean="0">
                <a:latin typeface="メイリオ" pitchFamily="50" charset="-128"/>
                <a:ea typeface="メイリオ" pitchFamily="50" charset="-128"/>
              </a:rPr>
              <a:t>TreeSerializer</a:t>
            </a:r>
            <a:r>
              <a:rPr kumimoji="1" lang="ja-JP" altLang="en-US" sz="1400" dirty="0" smtClean="0">
                <a:latin typeface="メイリオ" pitchFamily="50" charset="-128"/>
                <a:ea typeface="メイリオ" pitchFamily="50" charset="-128"/>
              </a:rPr>
              <a:t>は複数のツリーを同時に受け取る</a:t>
            </a:r>
            <a:endParaRPr kumimoji="1" lang="en-US" altLang="ja-JP" sz="1400" dirty="0" smtClean="0">
              <a:latin typeface="メイリオ" pitchFamily="50" charset="-128"/>
              <a:ea typeface="メイリオ" pitchFamily="50" charset="-128"/>
            </a:endParaRPr>
          </a:p>
          <a:p>
            <a:endParaRPr lang="en-US" altLang="ja-JP" sz="1400" dirty="0" smtClean="0">
              <a:latin typeface="メイリオ" pitchFamily="50" charset="-128"/>
              <a:ea typeface="メイリオ" pitchFamily="50" charset="-128"/>
            </a:endParaRPr>
          </a:p>
          <a:p>
            <a:endParaRPr kumimoji="1" lang="en-US" altLang="ja-JP" sz="1400" dirty="0" smtClean="0">
              <a:latin typeface="メイリオ" pitchFamily="50" charset="-128"/>
              <a:ea typeface="メイリオ" pitchFamily="50" charset="-128"/>
            </a:endParaRPr>
          </a:p>
          <a:p>
            <a:r>
              <a:rPr kumimoji="1" lang="en-US" altLang="ja-JP" sz="1400" dirty="0" err="1" smtClean="0">
                <a:latin typeface="メイリオ" pitchFamily="50" charset="-128"/>
                <a:ea typeface="メイリオ" pitchFamily="50" charset="-128"/>
              </a:rPr>
              <a:t>SubTreeReduction</a:t>
            </a:r>
            <a:endParaRPr kumimoji="1" lang="en-US" altLang="ja-JP" sz="1400" dirty="0" smtClean="0">
              <a:latin typeface="メイリオ" pitchFamily="50" charset="-128"/>
              <a:ea typeface="メイリオ" pitchFamily="50" charset="-128"/>
            </a:endParaRPr>
          </a:p>
          <a:p>
            <a:pPr>
              <a:buFont typeface="Arial" pitchFamily="34" charset="0"/>
              <a:buChar char="•"/>
            </a:pPr>
            <a:r>
              <a:rPr kumimoji="1" lang="ja-JP" altLang="en-US" sz="1400" dirty="0" smtClean="0">
                <a:latin typeface="メイリオ" pitchFamily="50" charset="-128"/>
                <a:ea typeface="メイリオ" pitchFamily="50" charset="-128"/>
              </a:rPr>
              <a:t>全ツリーから、指定の深さの全</a:t>
            </a:r>
            <a:r>
              <a:rPr kumimoji="1" lang="en-US" altLang="ja-JP" sz="1400" dirty="0" err="1" smtClean="0">
                <a:latin typeface="メイリオ" pitchFamily="50" charset="-128"/>
                <a:ea typeface="メイリオ" pitchFamily="50" charset="-128"/>
              </a:rPr>
              <a:t>SubTree</a:t>
            </a:r>
            <a:r>
              <a:rPr kumimoji="1" lang="ja-JP" altLang="en-US" sz="1400" dirty="0" err="1" smtClean="0">
                <a:latin typeface="メイリオ" pitchFamily="50" charset="-128"/>
                <a:ea typeface="メイリオ" pitchFamily="50" charset="-128"/>
              </a:rPr>
              <a:t>を抽</a:t>
            </a:r>
            <a:r>
              <a:rPr kumimoji="1" lang="ja-JP" altLang="en-US" sz="1400" dirty="0" smtClean="0">
                <a:latin typeface="メイリオ" pitchFamily="50" charset="-128"/>
                <a:ea typeface="メイリオ" pitchFamily="50" charset="-128"/>
              </a:rPr>
              <a:t>出</a:t>
            </a:r>
            <a:endParaRPr kumimoji="1" lang="en-US" altLang="ja-JP" sz="1400" dirty="0" smtClean="0">
              <a:latin typeface="メイリオ" pitchFamily="50" charset="-128"/>
              <a:ea typeface="メイリオ" pitchFamily="50" charset="-128"/>
            </a:endParaRPr>
          </a:p>
          <a:p>
            <a:pPr>
              <a:buFont typeface="Arial" pitchFamily="34" charset="0"/>
              <a:buChar char="•"/>
            </a:pPr>
            <a:r>
              <a:rPr kumimoji="1" lang="en-US" altLang="ja-JP" sz="1400" dirty="0" smtClean="0">
                <a:latin typeface="メイリオ" pitchFamily="50" charset="-128"/>
                <a:ea typeface="メイリオ" pitchFamily="50" charset="-128"/>
              </a:rPr>
              <a:t>2</a:t>
            </a:r>
            <a:r>
              <a:rPr kumimoji="1" lang="ja-JP" altLang="en-US" sz="1400" dirty="0" smtClean="0">
                <a:latin typeface="メイリオ" pitchFamily="50" charset="-128"/>
                <a:ea typeface="メイリオ" pitchFamily="50" charset="-128"/>
              </a:rPr>
              <a:t>個以上存在する</a:t>
            </a:r>
            <a:r>
              <a:rPr kumimoji="1" lang="en-US" altLang="ja-JP" sz="1400" dirty="0" err="1" smtClean="0">
                <a:latin typeface="メイリオ" pitchFamily="50" charset="-128"/>
                <a:ea typeface="メイリオ" pitchFamily="50" charset="-128"/>
              </a:rPr>
              <a:t>SubTree</a:t>
            </a:r>
            <a:r>
              <a:rPr kumimoji="1" lang="ja-JP" altLang="en-US" sz="1400" dirty="0" smtClean="0">
                <a:latin typeface="メイリオ" pitchFamily="50" charset="-128"/>
                <a:ea typeface="メイリオ" pitchFamily="50" charset="-128"/>
              </a:rPr>
              <a:t>があれば、エイリアス指定して、</a:t>
            </a:r>
            <a:r>
              <a:rPr kumimoji="1" lang="en-US" altLang="ja-JP" sz="1400" dirty="0" err="1" smtClean="0">
                <a:latin typeface="メイリオ" pitchFamily="50" charset="-128"/>
                <a:ea typeface="メイリオ" pitchFamily="50" charset="-128"/>
              </a:rPr>
              <a:t>SubTreeReduction</a:t>
            </a:r>
            <a:endParaRPr kumimoji="1" lang="en-US" altLang="ja-JP" sz="1400" dirty="0" smtClean="0">
              <a:latin typeface="メイリオ" pitchFamily="50" charset="-128"/>
              <a:ea typeface="メイリオ" pitchFamily="50" charset="-128"/>
            </a:endParaRPr>
          </a:p>
          <a:p>
            <a:pPr>
              <a:buFont typeface="Arial" pitchFamily="34" charset="0"/>
              <a:buChar char="•"/>
            </a:pPr>
            <a:r>
              <a:rPr lang="ja-JP" altLang="en-US" sz="1400" dirty="0" smtClean="0">
                <a:latin typeface="メイリオ" pitchFamily="50" charset="-128"/>
                <a:ea typeface="メイリオ" pitchFamily="50" charset="-128"/>
              </a:rPr>
              <a:t>深さを一つ浅くして繰り返す</a:t>
            </a:r>
            <a:endParaRPr lang="en-US" altLang="ja-JP" sz="1400" dirty="0" smtClean="0">
              <a:latin typeface="メイリオ" pitchFamily="50" charset="-128"/>
              <a:ea typeface="メイリオ" pitchFamily="50" charset="-128"/>
            </a:endParaRPr>
          </a:p>
          <a:p>
            <a:endParaRPr kumimoji="1" lang="en-US" altLang="ja-JP" sz="1400" dirty="0" smtClean="0">
              <a:latin typeface="メイリオ" pitchFamily="50" charset="-128"/>
              <a:ea typeface="メイリオ" pitchFamily="50" charset="-128"/>
            </a:endParaRPr>
          </a:p>
          <a:p>
            <a:r>
              <a:rPr lang="en-US" altLang="ja-JP" sz="1400" dirty="0" err="1" smtClean="0">
                <a:latin typeface="メイリオ" pitchFamily="50" charset="-128"/>
                <a:ea typeface="メイリオ" pitchFamily="50" charset="-128"/>
              </a:rPr>
              <a:t>SubTreeCache</a:t>
            </a:r>
            <a:endParaRPr lang="en-US" altLang="ja-JP" sz="1400" dirty="0" smtClean="0">
              <a:latin typeface="メイリオ" pitchFamily="50" charset="-128"/>
              <a:ea typeface="メイリオ" pitchFamily="50" charset="-128"/>
            </a:endParaRPr>
          </a:p>
          <a:p>
            <a:pPr>
              <a:buFont typeface="Arial" pitchFamily="34" charset="0"/>
              <a:buChar char="•"/>
            </a:pPr>
            <a:r>
              <a:rPr kumimoji="1" lang="ja-JP" altLang="en-US" sz="1400" dirty="0" smtClean="0">
                <a:latin typeface="メイリオ" pitchFamily="50" charset="-128"/>
                <a:ea typeface="メイリオ" pitchFamily="50" charset="-128"/>
              </a:rPr>
              <a:t>指定の過去世代使われていないキャッシュエントリーを破棄する</a:t>
            </a:r>
            <a:endParaRPr kumimoji="1" lang="en-US" altLang="ja-JP" sz="1400" dirty="0" smtClean="0">
              <a:latin typeface="メイリオ" pitchFamily="50" charset="-128"/>
              <a:ea typeface="メイリオ" pitchFamily="50" charset="-128"/>
            </a:endParaRPr>
          </a:p>
          <a:p>
            <a:pPr>
              <a:buFont typeface="Arial" pitchFamily="34" charset="0"/>
              <a:buChar char="•"/>
            </a:pPr>
            <a:r>
              <a:rPr kumimoji="1" lang="ja-JP" altLang="en-US" sz="1400" dirty="0" smtClean="0">
                <a:latin typeface="メイリオ" pitchFamily="50" charset="-128"/>
                <a:ea typeface="メイリオ" pitchFamily="50" charset="-128"/>
              </a:rPr>
              <a:t>サブツリー</a:t>
            </a:r>
            <a:r>
              <a:rPr lang="ja-JP" altLang="en-US" sz="1400" dirty="0" smtClean="0">
                <a:latin typeface="メイリオ" pitchFamily="50" charset="-128"/>
                <a:ea typeface="メイリオ" pitchFamily="50" charset="-128"/>
              </a:rPr>
              <a:t>がキャッシュにあればキャッシュからの読み込みにする</a:t>
            </a:r>
            <a:endParaRPr lang="en-US" altLang="ja-JP" sz="1400" dirty="0" smtClean="0">
              <a:latin typeface="メイリオ" pitchFamily="50" charset="-128"/>
              <a:ea typeface="メイリオ" pitchFamily="50" charset="-128"/>
            </a:endParaRPr>
          </a:p>
          <a:p>
            <a:pPr>
              <a:buFont typeface="Arial" pitchFamily="34" charset="0"/>
              <a:buChar char="•"/>
            </a:pPr>
            <a:r>
              <a:rPr kumimoji="1" lang="ja-JP" altLang="en-US" sz="1400" dirty="0" smtClean="0">
                <a:latin typeface="メイリオ" pitchFamily="50" charset="-128"/>
                <a:ea typeface="メイリオ" pitchFamily="50" charset="-128"/>
              </a:rPr>
              <a:t>キャッシュになければ、登録する</a:t>
            </a:r>
            <a:endParaRPr kumimoji="1" lang="en-US" altLang="ja-JP" sz="1400" dirty="0" smtClean="0">
              <a:latin typeface="メイリオ" pitchFamily="50" charset="-128"/>
              <a:ea typeface="メイリオ" pitchFamily="50" charset="-128"/>
            </a:endParaRPr>
          </a:p>
        </p:txBody>
      </p:sp>
      <p:sp>
        <p:nvSpPr>
          <p:cNvPr id="11" name="テキスト ボックス 10"/>
          <p:cNvSpPr txBox="1"/>
          <p:nvPr/>
        </p:nvSpPr>
        <p:spPr>
          <a:xfrm>
            <a:off x="5796136" y="2492896"/>
            <a:ext cx="2991525" cy="1169551"/>
          </a:xfrm>
          <a:prstGeom prst="rect">
            <a:avLst/>
          </a:prstGeom>
          <a:noFill/>
        </p:spPr>
        <p:txBody>
          <a:bodyPr wrap="none" rtlCol="0">
            <a:spAutoFit/>
          </a:bodyPr>
          <a:lstStyle/>
          <a:p>
            <a:r>
              <a:rPr kumimoji="1" lang="en-US" altLang="ja-JP" sz="1400" dirty="0" smtClean="0">
                <a:latin typeface="メイリオ" pitchFamily="50" charset="-128"/>
                <a:ea typeface="メイリオ" pitchFamily="50" charset="-128"/>
                <a:sym typeface="Wingdings" pitchFamily="2" charset="2"/>
              </a:rPr>
              <a:t>_Sub0=B(C(</a:t>
            </a:r>
            <a:r>
              <a:rPr kumimoji="1" lang="en-US" altLang="ja-JP" sz="1400" dirty="0" err="1" smtClean="0">
                <a:latin typeface="メイリオ" pitchFamily="50" charset="-128"/>
                <a:ea typeface="メイリオ" pitchFamily="50" charset="-128"/>
                <a:sym typeface="Wingdings" pitchFamily="2" charset="2"/>
              </a:rPr>
              <a:t>Src</a:t>
            </a:r>
            <a:r>
              <a:rPr kumimoji="1" lang="en-US" altLang="ja-JP" sz="1400" dirty="0" smtClean="0">
                <a:latin typeface="メイリオ" pitchFamily="50" charset="-128"/>
                <a:ea typeface="メイリオ" pitchFamily="50" charset="-128"/>
                <a:sym typeface="Wingdings" pitchFamily="2" charset="2"/>
              </a:rPr>
              <a:t>))</a:t>
            </a:r>
          </a:p>
          <a:p>
            <a:r>
              <a:rPr lang="en-US" altLang="ja-JP" sz="1400" dirty="0" smtClean="0">
                <a:latin typeface="メイリオ" pitchFamily="50" charset="-128"/>
                <a:ea typeface="メイリオ" pitchFamily="50" charset="-128"/>
                <a:sym typeface="Wingdings" pitchFamily="2" charset="2"/>
              </a:rPr>
              <a:t></a:t>
            </a:r>
          </a:p>
          <a:p>
            <a:r>
              <a:rPr lang="en-US" altLang="ja-JP" sz="1400" dirty="0" smtClean="0">
                <a:latin typeface="メイリオ" pitchFamily="50" charset="-128"/>
                <a:ea typeface="メイリオ" pitchFamily="50" charset="-128"/>
                <a:sym typeface="Wingdings" pitchFamily="2" charset="2"/>
              </a:rPr>
              <a:t>_Sub0=_</a:t>
            </a:r>
            <a:r>
              <a:rPr lang="en-US" altLang="ja-JP" sz="1400" dirty="0" err="1" smtClean="0">
                <a:latin typeface="メイリオ" pitchFamily="50" charset="-128"/>
                <a:ea typeface="メイリオ" pitchFamily="50" charset="-128"/>
                <a:sym typeface="Wingdings" pitchFamily="2" charset="2"/>
              </a:rPr>
              <a:t>Cache_XXXXXXXX</a:t>
            </a:r>
            <a:endParaRPr lang="en-US" altLang="ja-JP" sz="1400" dirty="0" smtClean="0">
              <a:latin typeface="メイリオ" pitchFamily="50" charset="-128"/>
              <a:ea typeface="メイリオ" pitchFamily="50" charset="-128"/>
              <a:sym typeface="Wingdings" pitchFamily="2" charset="2"/>
            </a:endParaRPr>
          </a:p>
          <a:p>
            <a:endParaRPr lang="en-US" altLang="ja-JP" sz="1400" dirty="0" smtClean="0">
              <a:latin typeface="メイリオ" pitchFamily="50" charset="-128"/>
              <a:ea typeface="メイリオ" pitchFamily="50" charset="-128"/>
              <a:sym typeface="Wingdings" pitchFamily="2" charset="2"/>
            </a:endParaRPr>
          </a:p>
          <a:p>
            <a:r>
              <a:rPr lang="en-US" altLang="ja-JP" sz="1400" dirty="0" smtClean="0">
                <a:latin typeface="メイリオ" pitchFamily="50" charset="-128"/>
                <a:ea typeface="メイリオ" pitchFamily="50" charset="-128"/>
                <a:sym typeface="Wingdings" pitchFamily="2" charset="2"/>
              </a:rPr>
              <a:t>_</a:t>
            </a:r>
            <a:r>
              <a:rPr lang="en-US" altLang="ja-JP" sz="1400" dirty="0" err="1" smtClean="0">
                <a:latin typeface="メイリオ" pitchFamily="50" charset="-128"/>
                <a:ea typeface="メイリオ" pitchFamily="50" charset="-128"/>
                <a:sym typeface="Wingdings" pitchFamily="2" charset="2"/>
              </a:rPr>
              <a:t>Cache_XXXXXXXX</a:t>
            </a:r>
            <a:r>
              <a:rPr lang="en-US" altLang="ja-JP" sz="1400" dirty="0" smtClean="0">
                <a:latin typeface="メイリオ" pitchFamily="50" charset="-128"/>
                <a:ea typeface="メイリオ" pitchFamily="50" charset="-128"/>
                <a:sym typeface="Wingdings" pitchFamily="2" charset="2"/>
              </a:rPr>
              <a:t>=B(C(</a:t>
            </a:r>
            <a:r>
              <a:rPr lang="en-US" altLang="ja-JP" sz="1400" dirty="0" err="1" smtClean="0">
                <a:latin typeface="メイリオ" pitchFamily="50" charset="-128"/>
                <a:ea typeface="メイリオ" pitchFamily="50" charset="-128"/>
                <a:sym typeface="Wingdings" pitchFamily="2" charset="2"/>
              </a:rPr>
              <a:t>Src</a:t>
            </a:r>
            <a:r>
              <a:rPr lang="en-US" altLang="ja-JP" sz="1400" dirty="0" smtClean="0">
                <a:latin typeface="メイリオ" pitchFamily="50" charset="-128"/>
                <a:ea typeface="メイリオ" pitchFamily="50" charset="-128"/>
                <a:sym typeface="Wingdings" pitchFamily="2" charset="2"/>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ソースコードストラクチャー</a:t>
            </a:r>
            <a:endParaRPr kumimoji="1" lang="ja-JP" altLang="en-US" dirty="0"/>
          </a:p>
        </p:txBody>
      </p:sp>
      <p:sp>
        <p:nvSpPr>
          <p:cNvPr id="3" name="コンテンツ プレースホルダ 2"/>
          <p:cNvSpPr>
            <a:spLocks noGrp="1"/>
          </p:cNvSpPr>
          <p:nvPr>
            <p:ph sz="half" idx="1"/>
          </p:nvPr>
        </p:nvSpPr>
        <p:spPr/>
        <p:txBody>
          <a:bodyPr>
            <a:normAutofit fontScale="47500" lnSpcReduction="20000"/>
          </a:bodyPr>
          <a:lstStyle/>
          <a:p>
            <a:r>
              <a:rPr kumimoji="1" lang="ja-JP" altLang="en-US" dirty="0" smtClean="0"/>
              <a:t>基本方針</a:t>
            </a:r>
            <a:endParaRPr kumimoji="1" lang="en-US" altLang="ja-JP" dirty="0" smtClean="0"/>
          </a:p>
          <a:p>
            <a:pPr lvl="1"/>
            <a:r>
              <a:rPr lang="en-US" altLang="ja-JP" dirty="0" smtClean="0"/>
              <a:t>Garnet</a:t>
            </a:r>
            <a:r>
              <a:rPr lang="ja-JP" altLang="en-US" dirty="0" smtClean="0"/>
              <a:t>内の各モジュールは、分離する</a:t>
            </a:r>
            <a:endParaRPr lang="en-US" altLang="ja-JP" dirty="0" smtClean="0"/>
          </a:p>
          <a:p>
            <a:pPr lvl="1"/>
            <a:r>
              <a:rPr lang="en-US" altLang="ja-JP" dirty="0" smtClean="0"/>
              <a:t>Include</a:t>
            </a:r>
            <a:r>
              <a:rPr lang="ja-JP" altLang="en-US" dirty="0" smtClean="0"/>
              <a:t>は互いに少し長い相対パスでアクセス </a:t>
            </a:r>
            <a:r>
              <a:rPr lang="en-US" altLang="ja-JP" dirty="0" smtClean="0"/>
              <a:t>(</a:t>
            </a:r>
            <a:r>
              <a:rPr lang="en-US" altLang="ja-JP" dirty="0" err="1" smtClean="0"/>
              <a:t>Makefile</a:t>
            </a:r>
            <a:r>
              <a:rPr lang="ja-JP" altLang="en-US" dirty="0" err="1" smtClean="0"/>
              <a:t>で解</a:t>
            </a:r>
            <a:r>
              <a:rPr lang="ja-JP" altLang="en-US" dirty="0" smtClean="0"/>
              <a:t>決しておく</a:t>
            </a:r>
            <a:r>
              <a:rPr lang="en-US" altLang="ja-JP" dirty="0" smtClean="0"/>
              <a:t>)</a:t>
            </a:r>
          </a:p>
          <a:p>
            <a:pPr lvl="1"/>
            <a:r>
              <a:rPr lang="en-US" altLang="ja-JP" dirty="0" smtClean="0"/>
              <a:t>Common</a:t>
            </a:r>
            <a:r>
              <a:rPr lang="ja-JP" altLang="en-US" dirty="0" smtClean="0"/>
              <a:t>内は</a:t>
            </a:r>
            <a:r>
              <a:rPr lang="en-US" altLang="ja-JP" dirty="0" smtClean="0"/>
              <a:t>include</a:t>
            </a:r>
            <a:r>
              <a:rPr lang="ja-JP" altLang="en-US" dirty="0" smtClean="0"/>
              <a:t>のみ</a:t>
            </a:r>
            <a:endParaRPr lang="en-US" altLang="ja-JP" dirty="0" smtClean="0"/>
          </a:p>
          <a:p>
            <a:pPr lvl="1"/>
            <a:r>
              <a:rPr lang="ja-JP" altLang="en-US" dirty="0" smtClean="0"/>
              <a:t>外部ライブラリは</a:t>
            </a:r>
            <a:r>
              <a:rPr lang="en-US" altLang="ja-JP" dirty="0" smtClean="0"/>
              <a:t>External/&lt;Name&gt;</a:t>
            </a:r>
            <a:r>
              <a:rPr lang="ja-JP" altLang="en-US" dirty="0" smtClean="0"/>
              <a:t>以下に置き、その下はライブラリ依存のツリー</a:t>
            </a:r>
            <a:endParaRPr lang="en-US" altLang="ja-JP" dirty="0" smtClean="0"/>
          </a:p>
          <a:p>
            <a:pPr lvl="1"/>
            <a:endParaRPr lang="en-US" altLang="ja-JP" dirty="0" smtClean="0"/>
          </a:p>
          <a:p>
            <a:pPr lvl="1"/>
            <a:r>
              <a:rPr lang="en-US" altLang="ja-JP" dirty="0" smtClean="0"/>
              <a:t>Engine</a:t>
            </a:r>
            <a:r>
              <a:rPr lang="ja-JP" altLang="en-US" dirty="0" smtClean="0"/>
              <a:t>はファイル経由ではない</a:t>
            </a:r>
            <a:r>
              <a:rPr lang="en-US" altLang="ja-JP" dirty="0" smtClean="0"/>
              <a:t>I/F</a:t>
            </a:r>
            <a:r>
              <a:rPr lang="ja-JP" altLang="en-US" dirty="0" smtClean="0"/>
              <a:t>を持つ</a:t>
            </a:r>
            <a:endParaRPr lang="en-US" altLang="ja-JP" dirty="0" smtClean="0"/>
          </a:p>
          <a:p>
            <a:pPr lvl="1"/>
            <a:endParaRPr lang="en-US" altLang="ja-JP" dirty="0" smtClean="0"/>
          </a:p>
          <a:p>
            <a:pPr lvl="1"/>
            <a:r>
              <a:rPr lang="en-US" altLang="ja-JP" dirty="0" smtClean="0"/>
              <a:t>Visual Studio</a:t>
            </a:r>
            <a:r>
              <a:rPr lang="ja-JP" altLang="en-US" dirty="0" smtClean="0"/>
              <a:t>と</a:t>
            </a:r>
            <a:r>
              <a:rPr lang="en-US" altLang="ja-JP" dirty="0" smtClean="0"/>
              <a:t>Linux</a:t>
            </a:r>
            <a:r>
              <a:rPr lang="ja-JP" altLang="en-US" dirty="0" smtClean="0"/>
              <a:t>でビルド</a:t>
            </a:r>
            <a:endParaRPr lang="en-US" altLang="ja-JP" dirty="0" smtClean="0"/>
          </a:p>
        </p:txBody>
      </p:sp>
      <p:sp>
        <p:nvSpPr>
          <p:cNvPr id="4" name="コンテンツ プレースホルダ 3"/>
          <p:cNvSpPr>
            <a:spLocks noGrp="1"/>
          </p:cNvSpPr>
          <p:nvPr>
            <p:ph sz="half" idx="2"/>
          </p:nvPr>
        </p:nvSpPr>
        <p:spPr/>
        <p:txBody>
          <a:bodyPr>
            <a:normAutofit fontScale="47500" lnSpcReduction="20000"/>
          </a:bodyPr>
          <a:lstStyle/>
          <a:p>
            <a:pPr>
              <a:spcBef>
                <a:spcPts val="0"/>
              </a:spcBef>
            </a:pPr>
            <a:r>
              <a:rPr lang="ja-JP" altLang="en-US" dirty="0" smtClean="0">
                <a:latin typeface="Courier New" pitchFamily="49" charset="0"/>
                <a:cs typeface="Courier New" pitchFamily="49" charset="0"/>
              </a:rPr>
              <a:t>ツリー</a:t>
            </a:r>
            <a:endParaRPr lang="en-US" altLang="ja-JP" dirty="0" smtClean="0">
              <a:latin typeface="Courier New" pitchFamily="49" charset="0"/>
              <a:cs typeface="Courier New" pitchFamily="49" charset="0"/>
            </a:endParaRPr>
          </a:p>
          <a:p>
            <a:pPr lvl="1">
              <a:spcBef>
                <a:spcPts val="0"/>
              </a:spcBef>
            </a:pPr>
            <a:r>
              <a:rPr lang="en-US" altLang="ja-JP" dirty="0" smtClean="0">
                <a:latin typeface="Courier New" pitchFamily="49" charset="0"/>
                <a:cs typeface="Courier New" pitchFamily="49" charset="0"/>
              </a:rPr>
              <a:t>/</a:t>
            </a:r>
          </a:p>
          <a:p>
            <a:pPr lvl="2">
              <a:spcBef>
                <a:spcPts val="0"/>
              </a:spcBef>
            </a:pPr>
            <a:r>
              <a:rPr lang="en-US" altLang="ja-JP" dirty="0" err="1" smtClean="0">
                <a:latin typeface="Courier New" pitchFamily="49" charset="0"/>
                <a:cs typeface="Courier New" pitchFamily="49" charset="0"/>
              </a:rPr>
              <a:t>Makefile</a:t>
            </a:r>
            <a:endParaRPr lang="en-US" altLang="ja-JP" dirty="0" smtClean="0">
              <a:latin typeface="Courier New" pitchFamily="49" charset="0"/>
              <a:cs typeface="Courier New" pitchFamily="49" charset="0"/>
            </a:endParaRPr>
          </a:p>
          <a:p>
            <a:pPr lvl="2">
              <a:spcBef>
                <a:spcPts val="0"/>
              </a:spcBef>
            </a:pPr>
            <a:r>
              <a:rPr lang="en-US" altLang="ja-JP" dirty="0" smtClean="0">
                <a:latin typeface="Courier New" pitchFamily="49" charset="0"/>
                <a:cs typeface="Courier New" pitchFamily="49" charset="0"/>
              </a:rPr>
              <a:t>Common</a:t>
            </a:r>
          </a:p>
          <a:p>
            <a:pPr lvl="3">
              <a:spcBef>
                <a:spcPts val="0"/>
              </a:spcBef>
            </a:pPr>
            <a:r>
              <a:rPr lang="en-US" altLang="ja-JP" dirty="0" smtClean="0">
                <a:latin typeface="Courier New" pitchFamily="49" charset="0"/>
                <a:cs typeface="Courier New" pitchFamily="49" charset="0"/>
              </a:rPr>
              <a:t>include</a:t>
            </a:r>
          </a:p>
          <a:p>
            <a:pPr lvl="4">
              <a:spcBef>
                <a:spcPts val="0"/>
              </a:spcBef>
            </a:pPr>
            <a:r>
              <a:rPr lang="en-US" altLang="ja-JP" dirty="0" err="1" smtClean="0">
                <a:latin typeface="Courier New" pitchFamily="49" charset="0"/>
                <a:cs typeface="Courier New" pitchFamily="49" charset="0"/>
              </a:rPr>
              <a:t>ConfigLoader.h</a:t>
            </a:r>
            <a:endParaRPr lang="en-US" altLang="ja-JP" dirty="0" smtClean="0">
              <a:latin typeface="Courier New" pitchFamily="49" charset="0"/>
              <a:cs typeface="Courier New" pitchFamily="49" charset="0"/>
            </a:endParaRPr>
          </a:p>
          <a:p>
            <a:pPr lvl="4">
              <a:spcBef>
                <a:spcPts val="0"/>
              </a:spcBef>
            </a:pPr>
            <a:r>
              <a:rPr lang="en-US" altLang="ja-JP" dirty="0" err="1" smtClean="0">
                <a:latin typeface="Courier New" pitchFamily="49" charset="0"/>
                <a:cs typeface="Courier New" pitchFamily="49" charset="0"/>
              </a:rPr>
              <a:t>Parser.h</a:t>
            </a:r>
            <a:endParaRPr lang="en-US" altLang="ja-JP" dirty="0" smtClean="0">
              <a:latin typeface="Courier New" pitchFamily="49" charset="0"/>
              <a:cs typeface="Courier New" pitchFamily="49" charset="0"/>
            </a:endParaRPr>
          </a:p>
          <a:p>
            <a:pPr lvl="2">
              <a:spcBef>
                <a:spcPts val="0"/>
              </a:spcBef>
            </a:pPr>
            <a:r>
              <a:rPr lang="en-US" altLang="ja-JP" dirty="0" smtClean="0">
                <a:latin typeface="Courier New" pitchFamily="49" charset="0"/>
                <a:cs typeface="Courier New" pitchFamily="49" charset="0"/>
              </a:rPr>
              <a:t>External</a:t>
            </a:r>
          </a:p>
          <a:p>
            <a:pPr lvl="3">
              <a:spcBef>
                <a:spcPts val="0"/>
              </a:spcBef>
            </a:pPr>
            <a:r>
              <a:rPr lang="en-US" altLang="ja-JP" dirty="0" err="1" smtClean="0">
                <a:latin typeface="Courier New" pitchFamily="49" charset="0"/>
                <a:cs typeface="Courier New" pitchFamily="49" charset="0"/>
              </a:rPr>
              <a:t>dSFMT</a:t>
            </a:r>
            <a:endParaRPr lang="en-US" altLang="ja-JP" dirty="0" smtClean="0">
              <a:latin typeface="Courier New" pitchFamily="49" charset="0"/>
              <a:cs typeface="Courier New" pitchFamily="49" charset="0"/>
            </a:endParaRPr>
          </a:p>
          <a:p>
            <a:pPr lvl="4">
              <a:spcBef>
                <a:spcPts val="0"/>
              </a:spcBef>
            </a:pPr>
            <a:r>
              <a:rPr lang="en-US" altLang="ja-JP" dirty="0" err="1" smtClean="0">
                <a:latin typeface="Courier New" pitchFamily="49" charset="0"/>
                <a:cs typeface="Courier New" pitchFamily="49" charset="0"/>
              </a:rPr>
              <a:t>xxxx</a:t>
            </a:r>
            <a:endParaRPr lang="en-US" altLang="ja-JP" dirty="0" smtClean="0">
              <a:latin typeface="Courier New" pitchFamily="49" charset="0"/>
              <a:cs typeface="Courier New" pitchFamily="49" charset="0"/>
            </a:endParaRPr>
          </a:p>
          <a:p>
            <a:pPr lvl="2">
              <a:spcBef>
                <a:spcPts val="0"/>
              </a:spcBef>
            </a:pPr>
            <a:r>
              <a:rPr lang="en-US" altLang="ja-JP" dirty="0" smtClean="0">
                <a:latin typeface="Courier New" pitchFamily="49" charset="0"/>
                <a:cs typeface="Courier New" pitchFamily="49" charset="0"/>
              </a:rPr>
              <a:t>Garnet</a:t>
            </a:r>
          </a:p>
          <a:p>
            <a:pPr lvl="3">
              <a:spcBef>
                <a:spcPts val="0"/>
              </a:spcBef>
            </a:pPr>
            <a:r>
              <a:rPr lang="en-US" altLang="ja-JP" dirty="0" err="1" smtClean="0">
                <a:latin typeface="Courier New" pitchFamily="49" charset="0"/>
                <a:cs typeface="Courier New" pitchFamily="49" charset="0"/>
              </a:rPr>
              <a:t>Makefile</a:t>
            </a:r>
            <a:endParaRPr lang="en-US" altLang="ja-JP" dirty="0" smtClean="0">
              <a:latin typeface="Courier New" pitchFamily="49" charset="0"/>
              <a:cs typeface="Courier New" pitchFamily="49" charset="0"/>
            </a:endParaRPr>
          </a:p>
          <a:p>
            <a:pPr lvl="3">
              <a:spcBef>
                <a:spcPts val="0"/>
              </a:spcBef>
            </a:pPr>
            <a:r>
              <a:rPr lang="en-US" altLang="ja-JP" dirty="0" smtClean="0">
                <a:latin typeface="Courier New" pitchFamily="49" charset="0"/>
                <a:cs typeface="Courier New" pitchFamily="49" charset="0"/>
              </a:rPr>
              <a:t>include</a:t>
            </a:r>
          </a:p>
          <a:p>
            <a:pPr lvl="4">
              <a:spcBef>
                <a:spcPts val="0"/>
              </a:spcBef>
            </a:pPr>
            <a:r>
              <a:rPr lang="en-US" altLang="ja-JP" dirty="0" err="1" smtClean="0">
                <a:latin typeface="Courier New" pitchFamily="49" charset="0"/>
                <a:cs typeface="Courier New" pitchFamily="49" charset="0"/>
              </a:rPr>
              <a:t>Garnet.h</a:t>
            </a:r>
            <a:endParaRPr lang="en-US" altLang="ja-JP" dirty="0" smtClean="0">
              <a:latin typeface="Courier New" pitchFamily="49" charset="0"/>
              <a:cs typeface="Courier New" pitchFamily="49" charset="0"/>
            </a:endParaRPr>
          </a:p>
          <a:p>
            <a:pPr lvl="3">
              <a:spcBef>
                <a:spcPts val="0"/>
              </a:spcBef>
            </a:pPr>
            <a:r>
              <a:rPr lang="en-US" altLang="ja-JP" dirty="0" err="1" smtClean="0">
                <a:latin typeface="Courier New" pitchFamily="49" charset="0"/>
                <a:cs typeface="Courier New" pitchFamily="49" charset="0"/>
              </a:rPr>
              <a:t>src</a:t>
            </a:r>
            <a:endParaRPr lang="en-US" altLang="ja-JP" dirty="0" smtClean="0">
              <a:latin typeface="Courier New" pitchFamily="49" charset="0"/>
              <a:cs typeface="Courier New" pitchFamily="49" charset="0"/>
            </a:endParaRPr>
          </a:p>
          <a:p>
            <a:pPr lvl="4">
              <a:spcBef>
                <a:spcPts val="0"/>
              </a:spcBef>
            </a:pPr>
            <a:r>
              <a:rPr lang="en-US" altLang="ja-JP" dirty="0" err="1" smtClean="0">
                <a:latin typeface="Courier New" pitchFamily="49" charset="0"/>
                <a:cs typeface="Courier New" pitchFamily="49" charset="0"/>
              </a:rPr>
              <a:t>Makefile</a:t>
            </a:r>
            <a:endParaRPr lang="en-US" altLang="ja-JP" dirty="0" smtClean="0">
              <a:latin typeface="Courier New" pitchFamily="49" charset="0"/>
              <a:cs typeface="Courier New" pitchFamily="49" charset="0"/>
            </a:endParaRPr>
          </a:p>
          <a:p>
            <a:pPr lvl="3">
              <a:spcBef>
                <a:spcPts val="0"/>
              </a:spcBef>
            </a:pPr>
            <a:r>
              <a:rPr lang="en-US" altLang="ja-JP" dirty="0" smtClean="0">
                <a:latin typeface="Courier New" pitchFamily="49" charset="0"/>
                <a:cs typeface="Courier New" pitchFamily="49" charset="0"/>
              </a:rPr>
              <a:t>bin</a:t>
            </a:r>
          </a:p>
          <a:p>
            <a:pPr lvl="4">
              <a:spcBef>
                <a:spcPts val="0"/>
              </a:spcBef>
            </a:pPr>
            <a:r>
              <a:rPr lang="en-US" altLang="ja-JP" dirty="0" smtClean="0">
                <a:latin typeface="Courier New" pitchFamily="49" charset="0"/>
                <a:cs typeface="Courier New" pitchFamily="49" charset="0"/>
              </a:rPr>
              <a:t>Garnet</a:t>
            </a:r>
          </a:p>
          <a:p>
            <a:pPr lvl="2">
              <a:spcBef>
                <a:spcPts val="0"/>
              </a:spcBef>
            </a:pPr>
            <a:r>
              <a:rPr lang="en-US" altLang="ja-JP" dirty="0" err="1" smtClean="0">
                <a:latin typeface="Courier New" pitchFamily="49" charset="0"/>
                <a:cs typeface="Courier New" pitchFamily="49" charset="0"/>
              </a:rPr>
              <a:t>TreeSerializer</a:t>
            </a:r>
            <a:endParaRPr lang="en-US" altLang="ja-JP" dirty="0" smtClean="0">
              <a:latin typeface="Courier New" pitchFamily="49" charset="0"/>
              <a:cs typeface="Courier New" pitchFamily="49" charset="0"/>
            </a:endParaRPr>
          </a:p>
          <a:p>
            <a:pPr lvl="3">
              <a:spcBef>
                <a:spcPts val="0"/>
              </a:spcBef>
            </a:pPr>
            <a:r>
              <a:rPr lang="en-US" altLang="ja-JP" dirty="0" smtClean="0">
                <a:latin typeface="Courier New" pitchFamily="49" charset="0"/>
                <a:cs typeface="Courier New" pitchFamily="49" charset="0"/>
              </a:rPr>
              <a:t>include</a:t>
            </a:r>
          </a:p>
          <a:p>
            <a:pPr lvl="4">
              <a:spcBef>
                <a:spcPts val="0"/>
              </a:spcBef>
            </a:pPr>
            <a:r>
              <a:rPr lang="en-US" altLang="ja-JP" dirty="0" err="1" smtClean="0">
                <a:latin typeface="Courier New" pitchFamily="49" charset="0"/>
                <a:cs typeface="Courier New" pitchFamily="49" charset="0"/>
              </a:rPr>
              <a:t>TreeSerializerEngine.h</a:t>
            </a:r>
            <a:endParaRPr lang="en-US" altLang="ja-JP" dirty="0" smtClean="0">
              <a:latin typeface="Courier New" pitchFamily="49" charset="0"/>
              <a:cs typeface="Courier New" pitchFamily="49" charset="0"/>
            </a:endParaRPr>
          </a:p>
          <a:p>
            <a:pPr lvl="3">
              <a:spcBef>
                <a:spcPts val="0"/>
              </a:spcBef>
            </a:pPr>
            <a:r>
              <a:rPr lang="en-US" altLang="ja-JP" dirty="0" err="1" smtClean="0">
                <a:latin typeface="Courier New" pitchFamily="49" charset="0"/>
                <a:cs typeface="Courier New" pitchFamily="49" charset="0"/>
              </a:rPr>
              <a:t>src</a:t>
            </a:r>
            <a:endParaRPr lang="en-US" altLang="ja-JP" dirty="0" smtClean="0">
              <a:latin typeface="Courier New" pitchFamily="49" charset="0"/>
              <a:cs typeface="Courier New" pitchFamily="49" charset="0"/>
            </a:endParaRPr>
          </a:p>
          <a:p>
            <a:pPr lvl="3">
              <a:spcBef>
                <a:spcPts val="0"/>
              </a:spcBef>
            </a:pPr>
            <a:r>
              <a:rPr lang="en-US" altLang="ja-JP" dirty="0" smtClean="0">
                <a:latin typeface="Courier New" pitchFamily="49" charset="0"/>
                <a:cs typeface="Courier New" pitchFamily="49" charset="0"/>
              </a:rPr>
              <a:t>bin</a:t>
            </a:r>
          </a:p>
          <a:p>
            <a:pPr lvl="4">
              <a:spcBef>
                <a:spcPts val="0"/>
              </a:spcBef>
            </a:pPr>
            <a:r>
              <a:rPr lang="en-US" altLang="ja-JP" dirty="0" err="1" smtClean="0">
                <a:latin typeface="Courier New" pitchFamily="49" charset="0"/>
                <a:cs typeface="Courier New" pitchFamily="49" charset="0"/>
              </a:rPr>
              <a:t>TreeSerializer</a:t>
            </a:r>
            <a:endParaRPr lang="en-US" altLang="ja-JP" dirty="0" smtClean="0">
              <a:latin typeface="Courier New" pitchFamily="49" charset="0"/>
              <a:cs typeface="Courier New" pitchFamily="49" charset="0"/>
            </a:endParaRPr>
          </a:p>
          <a:p>
            <a:pPr lvl="3">
              <a:spcBef>
                <a:spcPts val="0"/>
              </a:spcBef>
            </a:pPr>
            <a:r>
              <a:rPr lang="en-US" altLang="ja-JP" dirty="0" smtClean="0">
                <a:latin typeface="Courier New" pitchFamily="49" charset="0"/>
                <a:cs typeface="Courier New" pitchFamily="49" charset="0"/>
              </a:rPr>
              <a:t>lib</a:t>
            </a:r>
          </a:p>
          <a:p>
            <a:pPr lvl="4">
              <a:spcBef>
                <a:spcPts val="0"/>
              </a:spcBef>
            </a:pPr>
            <a:r>
              <a:rPr lang="en-US" altLang="ja-JP" dirty="0" smtClean="0">
                <a:latin typeface="Courier New" pitchFamily="49" charset="0"/>
                <a:cs typeface="Courier New" pitchFamily="49" charset="0"/>
              </a:rPr>
              <a:t>TreeSerializerEngine.lib</a:t>
            </a:r>
          </a:p>
          <a:p>
            <a:pPr lvl="2">
              <a:spcBef>
                <a:spcPts val="0"/>
              </a:spcBef>
            </a:pPr>
            <a:r>
              <a:rPr lang="en-US" altLang="ja-JP" dirty="0" err="1" smtClean="0">
                <a:latin typeface="Courier New" pitchFamily="49" charset="0"/>
                <a:cs typeface="Courier New" pitchFamily="49" charset="0"/>
              </a:rPr>
              <a:t>PicturePerfect</a:t>
            </a:r>
            <a:endParaRPr lang="en-US" altLang="ja-JP" dirty="0" smtClean="0">
              <a:latin typeface="Courier New" pitchFamily="49" charset="0"/>
              <a:cs typeface="Courier New" pitchFamily="49" charset="0"/>
            </a:endParaRPr>
          </a:p>
          <a:p>
            <a:pPr lvl="3">
              <a:spcBef>
                <a:spcPts val="0"/>
              </a:spcBef>
            </a:pPr>
            <a:r>
              <a:rPr lang="en-US" altLang="ja-JP" dirty="0" smtClean="0">
                <a:latin typeface="Courier New" pitchFamily="49" charset="0"/>
                <a:cs typeface="Courier New" pitchFamily="49" charset="0"/>
              </a:rPr>
              <a:t>include</a:t>
            </a:r>
          </a:p>
          <a:p>
            <a:pPr lvl="4">
              <a:spcBef>
                <a:spcPts val="0"/>
              </a:spcBef>
            </a:pPr>
            <a:r>
              <a:rPr lang="en-US" altLang="ja-JP" dirty="0" err="1" smtClean="0">
                <a:latin typeface="Courier New" pitchFamily="49" charset="0"/>
                <a:cs typeface="Courier New" pitchFamily="49" charset="0"/>
              </a:rPr>
              <a:t>PicturePerfectEngine.h</a:t>
            </a:r>
            <a:endParaRPr lang="en-US" altLang="ja-JP" dirty="0" smtClean="0">
              <a:latin typeface="Courier New" pitchFamily="49" charset="0"/>
              <a:cs typeface="Courier New" pitchFamily="49" charset="0"/>
            </a:endParaRPr>
          </a:p>
          <a:p>
            <a:pPr lvl="3">
              <a:spcBef>
                <a:spcPts val="0"/>
              </a:spcBef>
            </a:pPr>
            <a:r>
              <a:rPr lang="en-US" altLang="ja-JP" dirty="0" err="1" smtClean="0">
                <a:latin typeface="Courier New" pitchFamily="49" charset="0"/>
                <a:cs typeface="Courier New" pitchFamily="49" charset="0"/>
              </a:rPr>
              <a:t>Src</a:t>
            </a:r>
            <a:endParaRPr lang="en-US" altLang="ja-JP" dirty="0" smtClean="0">
              <a:latin typeface="Courier New" pitchFamily="49" charset="0"/>
              <a:cs typeface="Courier New" pitchFamily="49" charset="0"/>
            </a:endParaRPr>
          </a:p>
          <a:p>
            <a:pPr lvl="3">
              <a:spcBef>
                <a:spcPts val="0"/>
              </a:spcBef>
            </a:pPr>
            <a:r>
              <a:rPr lang="en-US" altLang="ja-JP" dirty="0" smtClean="0">
                <a:latin typeface="Courier New" pitchFamily="49" charset="0"/>
                <a:cs typeface="Courier New" pitchFamily="49" charset="0"/>
              </a:rPr>
              <a:t>bin</a:t>
            </a:r>
          </a:p>
          <a:p>
            <a:pPr lvl="4">
              <a:spcBef>
                <a:spcPts val="0"/>
              </a:spcBef>
            </a:pPr>
            <a:r>
              <a:rPr lang="en-US" altLang="ja-JP" dirty="0" err="1" smtClean="0">
                <a:latin typeface="Courier New" pitchFamily="49" charset="0"/>
                <a:cs typeface="Courier New" pitchFamily="49" charset="0"/>
              </a:rPr>
              <a:t>PicturePerfect</a:t>
            </a:r>
            <a:endParaRPr lang="en-US" altLang="ja-JP" dirty="0" smtClean="0">
              <a:latin typeface="Courier New" pitchFamily="49" charset="0"/>
              <a:cs typeface="Courier New" pitchFamily="49" charset="0"/>
            </a:endParaRPr>
          </a:p>
          <a:p>
            <a:pPr lvl="3">
              <a:spcBef>
                <a:spcPts val="0"/>
              </a:spcBef>
            </a:pPr>
            <a:r>
              <a:rPr lang="en-US" altLang="ja-JP" dirty="0" smtClean="0">
                <a:latin typeface="Courier New" pitchFamily="49" charset="0"/>
                <a:cs typeface="Courier New" pitchFamily="49" charset="0"/>
              </a:rPr>
              <a:t>lib</a:t>
            </a:r>
          </a:p>
          <a:p>
            <a:pPr lvl="4">
              <a:spcBef>
                <a:spcPts val="0"/>
              </a:spcBef>
            </a:pPr>
            <a:r>
              <a:rPr lang="en-US" altLang="ja-JP" dirty="0" smtClean="0">
                <a:latin typeface="Courier New" pitchFamily="49" charset="0"/>
                <a:cs typeface="Courier New" pitchFamily="49" charset="0"/>
              </a:rPr>
              <a:t>PicturePerfectEngine.lib</a:t>
            </a:r>
          </a:p>
          <a:p>
            <a:pPr lvl="2">
              <a:spcBef>
                <a:spcPts val="0"/>
              </a:spcBef>
            </a:pPr>
            <a:r>
              <a:rPr lang="en-US" altLang="ja-JP" dirty="0" err="1" smtClean="0">
                <a:latin typeface="Courier New" pitchFamily="49" charset="0"/>
                <a:cs typeface="Courier New" pitchFamily="49" charset="0"/>
              </a:rPr>
              <a:t>PanoStitch</a:t>
            </a:r>
            <a:endParaRPr lang="en-US" altLang="ja-JP" dirty="0" smtClean="0">
              <a:latin typeface="Courier New" pitchFamily="49" charset="0"/>
              <a:cs typeface="Courier New" pitchFamily="49" charset="0"/>
            </a:endParaRPr>
          </a:p>
          <a:p>
            <a:pPr lvl="3">
              <a:spcBef>
                <a:spcPts val="0"/>
              </a:spcBef>
            </a:pPr>
            <a:r>
              <a:rPr lang="en-US" altLang="ja-JP" dirty="0" smtClean="0">
                <a:latin typeface="Courier New" pitchFamily="49" charset="0"/>
                <a:cs typeface="Courier New" pitchFamily="49" charset="0"/>
              </a:rPr>
              <a:t>TBD</a:t>
            </a:r>
            <a:endParaRPr lang="ja-JP" altLang="en-US" dirty="0" smtClean="0">
              <a:latin typeface="Courier New" pitchFamily="49" charset="0"/>
              <a:cs typeface="Courier New" pitchFamily="49" charset="0"/>
            </a:endParaRPr>
          </a:p>
          <a:p>
            <a:pPr>
              <a:spcBef>
                <a:spcPts val="0"/>
              </a:spcBef>
            </a:pPr>
            <a:endParaRPr kumimoji="1" lang="ja-JP" altLang="en-US" dirty="0">
              <a:latin typeface="Courier New" pitchFamily="49" charset="0"/>
              <a:cs typeface="Courier New"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Common: </a:t>
            </a:r>
            <a:r>
              <a:rPr lang="en-US" altLang="ja-JP" dirty="0" err="1" smtClean="0"/>
              <a:t>ConfigLoader</a:t>
            </a:r>
            <a:endParaRPr kumimoji="1" lang="ja-JP" altLang="en-US" dirty="0"/>
          </a:p>
        </p:txBody>
      </p:sp>
      <p:sp>
        <p:nvSpPr>
          <p:cNvPr id="3" name="コンテンツ プレースホルダ 2"/>
          <p:cNvSpPr>
            <a:spLocks noGrp="1"/>
          </p:cNvSpPr>
          <p:nvPr>
            <p:ph sz="half" idx="1"/>
          </p:nvPr>
        </p:nvSpPr>
        <p:spPr/>
        <p:txBody>
          <a:bodyPr/>
          <a:lstStyle/>
          <a:p>
            <a:r>
              <a:rPr lang="en-US" altLang="ja-JP" dirty="0" smtClean="0"/>
              <a:t>Value</a:t>
            </a:r>
          </a:p>
          <a:p>
            <a:pPr lvl="1"/>
            <a:r>
              <a:rPr lang="en-US" altLang="ja-JP" dirty="0" smtClean="0"/>
              <a:t>Integer</a:t>
            </a:r>
          </a:p>
          <a:p>
            <a:pPr lvl="1"/>
            <a:r>
              <a:rPr kumimoji="1" lang="en-US" altLang="ja-JP" dirty="0" smtClean="0"/>
              <a:t>String</a:t>
            </a:r>
          </a:p>
          <a:p>
            <a:pPr lvl="1"/>
            <a:r>
              <a:rPr lang="en-US" altLang="ja-JP" dirty="0" smtClean="0"/>
              <a:t>Boolean</a:t>
            </a:r>
          </a:p>
          <a:p>
            <a:pPr lvl="1"/>
            <a:r>
              <a:rPr kumimoji="1" lang="ja-JP" altLang="en-US" dirty="0" smtClean="0"/>
              <a:t>独自</a:t>
            </a:r>
            <a:endParaRPr kumimoji="1" lang="ja-JP" altLang="en-US" dirty="0"/>
          </a:p>
        </p:txBody>
      </p:sp>
      <p:sp>
        <p:nvSpPr>
          <p:cNvPr id="4" name="コンテンツ プレースホルダ 3"/>
          <p:cNvSpPr>
            <a:spLocks noGrp="1"/>
          </p:cNvSpPr>
          <p:nvPr>
            <p:ph sz="half" idx="2"/>
          </p:nvPr>
        </p:nvSpPr>
        <p:spPr/>
        <p:txBody>
          <a:bodyPr/>
          <a:lstStyle/>
          <a:p>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1440" y="0"/>
            <a:ext cx="3709926" cy="461665"/>
          </a:xfrm>
          <a:prstGeom prst="rect">
            <a:avLst/>
          </a:prstGeom>
        </p:spPr>
        <p:txBody>
          <a:bodyPr wrap="none">
            <a:spAutoFit/>
          </a:bodyPr>
          <a:lstStyle/>
          <a:p>
            <a:r>
              <a:rPr lang="en-US" altLang="ja-JP" sz="2400" b="1" u="sng" dirty="0" smtClean="0"/>
              <a:t>Picture Perfect Architecture</a:t>
            </a:r>
            <a:endParaRPr lang="ja-JP" altLang="en-US" sz="2400" b="1" u="sng" dirty="0"/>
          </a:p>
        </p:txBody>
      </p:sp>
      <p:sp>
        <p:nvSpPr>
          <p:cNvPr id="5" name="正方形/長方形 4"/>
          <p:cNvSpPr/>
          <p:nvPr/>
        </p:nvSpPr>
        <p:spPr>
          <a:xfrm>
            <a:off x="178024" y="3328088"/>
            <a:ext cx="1906997" cy="38102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Genetic Programming</a:t>
            </a:r>
            <a:endParaRPr kumimoji="1" lang="ja-JP" altLang="en-US" sz="1400" dirty="0"/>
          </a:p>
        </p:txBody>
      </p:sp>
      <p:sp>
        <p:nvSpPr>
          <p:cNvPr id="11" name="テキスト ボックス 10"/>
          <p:cNvSpPr txBox="1"/>
          <p:nvPr/>
        </p:nvSpPr>
        <p:spPr>
          <a:xfrm>
            <a:off x="712488" y="578927"/>
            <a:ext cx="575094" cy="307777"/>
          </a:xfrm>
          <a:prstGeom prst="rect">
            <a:avLst/>
          </a:prstGeom>
          <a:noFill/>
        </p:spPr>
        <p:txBody>
          <a:bodyPr wrap="none" rtlCol="0">
            <a:spAutoFit/>
          </a:bodyPr>
          <a:lstStyle/>
          <a:p>
            <a:r>
              <a:rPr kumimoji="1" lang="en-US" altLang="ja-JP" sz="1400" dirty="0" smtClean="0"/>
              <a:t>Layer</a:t>
            </a:r>
            <a:endParaRPr kumimoji="1" lang="ja-JP" altLang="en-US" sz="1400" dirty="0"/>
          </a:p>
        </p:txBody>
      </p:sp>
      <p:sp>
        <p:nvSpPr>
          <p:cNvPr id="12" name="テキスト ボックス 11"/>
          <p:cNvSpPr txBox="1"/>
          <p:nvPr/>
        </p:nvSpPr>
        <p:spPr>
          <a:xfrm>
            <a:off x="2939611" y="461665"/>
            <a:ext cx="1358962" cy="307777"/>
          </a:xfrm>
          <a:prstGeom prst="rect">
            <a:avLst/>
          </a:prstGeom>
          <a:noFill/>
        </p:spPr>
        <p:txBody>
          <a:bodyPr wrap="none" rtlCol="0">
            <a:spAutoFit/>
          </a:bodyPr>
          <a:lstStyle/>
          <a:p>
            <a:r>
              <a:rPr kumimoji="1" lang="en-US" altLang="ja-JP" sz="1400" dirty="0" smtClean="0"/>
              <a:t>Implementation</a:t>
            </a:r>
            <a:endParaRPr kumimoji="1" lang="ja-JP" altLang="en-US" sz="1400" dirty="0"/>
          </a:p>
        </p:txBody>
      </p:sp>
      <p:sp>
        <p:nvSpPr>
          <p:cNvPr id="13" name="正方形/長方形 12"/>
          <p:cNvSpPr/>
          <p:nvPr/>
        </p:nvSpPr>
        <p:spPr>
          <a:xfrm>
            <a:off x="200426" y="1218154"/>
            <a:ext cx="1906997" cy="39746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Graphical User Interface</a:t>
            </a:r>
            <a:endParaRPr kumimoji="1" lang="ja-JP" altLang="en-US" sz="1400" dirty="0"/>
          </a:p>
        </p:txBody>
      </p:sp>
      <p:sp>
        <p:nvSpPr>
          <p:cNvPr id="16" name="正方形/長方形 15"/>
          <p:cNvSpPr/>
          <p:nvPr/>
        </p:nvSpPr>
        <p:spPr>
          <a:xfrm>
            <a:off x="-1628" y="4430832"/>
            <a:ext cx="1907704" cy="38102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Strategy</a:t>
            </a:r>
            <a:endParaRPr kumimoji="1" lang="ja-JP" altLang="en-US" sz="1400" dirty="0"/>
          </a:p>
        </p:txBody>
      </p:sp>
      <p:sp>
        <p:nvSpPr>
          <p:cNvPr id="19" name="正方形/長方形 18"/>
          <p:cNvSpPr/>
          <p:nvPr/>
        </p:nvSpPr>
        <p:spPr>
          <a:xfrm>
            <a:off x="46537" y="2252793"/>
            <a:ext cx="1906997" cy="39746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Command Line User Interface</a:t>
            </a:r>
            <a:endParaRPr kumimoji="1" lang="ja-JP" altLang="en-US" sz="1400" dirty="0"/>
          </a:p>
        </p:txBody>
      </p:sp>
      <p:sp>
        <p:nvSpPr>
          <p:cNvPr id="33" name="正方形/長方形 32"/>
          <p:cNvSpPr/>
          <p:nvPr/>
        </p:nvSpPr>
        <p:spPr>
          <a:xfrm>
            <a:off x="2155711" y="5420071"/>
            <a:ext cx="2776330" cy="396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Picture Perfect Engine</a:t>
            </a:r>
            <a:endParaRPr kumimoji="1" lang="ja-JP" altLang="en-US" sz="1400" dirty="0"/>
          </a:p>
        </p:txBody>
      </p:sp>
      <p:sp>
        <p:nvSpPr>
          <p:cNvPr id="39" name="正方形/長方形 38"/>
          <p:cNvSpPr/>
          <p:nvPr/>
        </p:nvSpPr>
        <p:spPr>
          <a:xfrm>
            <a:off x="-1628" y="5384065"/>
            <a:ext cx="1907704" cy="38102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t>Image Processing</a:t>
            </a:r>
            <a:endParaRPr kumimoji="1" lang="ja-JP" altLang="en-US" sz="1400" dirty="0"/>
          </a:p>
        </p:txBody>
      </p:sp>
      <p:sp>
        <p:nvSpPr>
          <p:cNvPr id="65" name="正方形/長方形 64"/>
          <p:cNvSpPr/>
          <p:nvPr/>
        </p:nvSpPr>
        <p:spPr>
          <a:xfrm>
            <a:off x="2411760" y="2098517"/>
            <a:ext cx="2109312" cy="706020"/>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lstStyle/>
          <a:p>
            <a:pPr algn="ctr"/>
            <a:r>
              <a:rPr kumimoji="1" lang="en-US" altLang="ja-JP" sz="1400" dirty="0" smtClean="0"/>
              <a:t>Picture Perfect</a:t>
            </a:r>
          </a:p>
          <a:p>
            <a:pPr algn="ctr"/>
            <a:r>
              <a:rPr lang="en-US" altLang="ja-JP" sz="1400" dirty="0" smtClean="0"/>
              <a:t>(PicturePerfect.exe)</a:t>
            </a:r>
            <a:endParaRPr kumimoji="1" lang="ja-JP" altLang="en-US" sz="1400" dirty="0"/>
          </a:p>
        </p:txBody>
      </p:sp>
      <p:cxnSp>
        <p:nvCxnSpPr>
          <p:cNvPr id="66" name="直線矢印コネクタ 65"/>
          <p:cNvCxnSpPr/>
          <p:nvPr/>
        </p:nvCxnSpPr>
        <p:spPr>
          <a:xfrm>
            <a:off x="3460917" y="2804537"/>
            <a:ext cx="0" cy="257952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68" name="直線矢印コネクタ 67"/>
          <p:cNvCxnSpPr/>
          <p:nvPr/>
        </p:nvCxnSpPr>
        <p:spPr>
          <a:xfrm flipV="1">
            <a:off x="3609389" y="2804537"/>
            <a:ext cx="0" cy="257686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0" name="テキスト ボックス 69"/>
          <p:cNvSpPr txBox="1"/>
          <p:nvPr/>
        </p:nvSpPr>
        <p:spPr>
          <a:xfrm>
            <a:off x="2623698" y="3401340"/>
            <a:ext cx="804900" cy="307777"/>
          </a:xfrm>
          <a:prstGeom prst="rect">
            <a:avLst/>
          </a:prstGeom>
          <a:noFill/>
        </p:spPr>
        <p:txBody>
          <a:bodyPr wrap="none" rtlCol="0">
            <a:spAutoFit/>
          </a:bodyPr>
          <a:lstStyle/>
          <a:p>
            <a:r>
              <a:rPr kumimoji="1" lang="en-US" altLang="ja-JP" sz="1400" dirty="0" smtClean="0"/>
              <a:t>Program</a:t>
            </a:r>
            <a:endParaRPr kumimoji="1" lang="ja-JP" altLang="en-US" sz="1400" dirty="0"/>
          </a:p>
        </p:txBody>
      </p:sp>
      <p:sp>
        <p:nvSpPr>
          <p:cNvPr id="71" name="テキスト ボックス 70"/>
          <p:cNvSpPr txBox="1"/>
          <p:nvPr/>
        </p:nvSpPr>
        <p:spPr>
          <a:xfrm>
            <a:off x="3622432" y="3392971"/>
            <a:ext cx="636777" cy="307777"/>
          </a:xfrm>
          <a:prstGeom prst="rect">
            <a:avLst/>
          </a:prstGeom>
          <a:noFill/>
        </p:spPr>
        <p:txBody>
          <a:bodyPr wrap="none" rtlCol="0">
            <a:spAutoFit/>
          </a:bodyPr>
          <a:lstStyle/>
          <a:p>
            <a:r>
              <a:rPr kumimoji="1" lang="en-US" altLang="ja-JP" sz="1400" dirty="0" smtClean="0"/>
              <a:t>Result</a:t>
            </a:r>
            <a:endParaRPr kumimoji="1" lang="ja-JP" altLang="en-US" sz="1400" dirty="0"/>
          </a:p>
        </p:txBody>
      </p:sp>
      <p:sp>
        <p:nvSpPr>
          <p:cNvPr id="87" name="正方形/長方形 86"/>
          <p:cNvSpPr/>
          <p:nvPr/>
        </p:nvSpPr>
        <p:spPr>
          <a:xfrm>
            <a:off x="5724128" y="5431881"/>
            <a:ext cx="2072373" cy="396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smtClean="0"/>
              <a:t>Face Detector</a:t>
            </a:r>
            <a:endParaRPr kumimoji="1" lang="ja-JP" altLang="en-US" sz="1400" dirty="0"/>
          </a:p>
        </p:txBody>
      </p:sp>
      <p:sp>
        <p:nvSpPr>
          <p:cNvPr id="88" name="テキスト ボックス 87"/>
          <p:cNvSpPr txBox="1"/>
          <p:nvPr/>
        </p:nvSpPr>
        <p:spPr>
          <a:xfrm>
            <a:off x="7992704" y="-1"/>
            <a:ext cx="1165704" cy="261610"/>
          </a:xfrm>
          <a:prstGeom prst="rect">
            <a:avLst/>
          </a:prstGeom>
          <a:noFill/>
        </p:spPr>
        <p:txBody>
          <a:bodyPr wrap="none" rtlCol="0">
            <a:spAutoFit/>
          </a:bodyPr>
          <a:lstStyle/>
          <a:p>
            <a:pPr algn="r"/>
            <a:r>
              <a:rPr kumimoji="1" lang="en-US" altLang="ja-JP" sz="1050" dirty="0" smtClean="0"/>
              <a:t>As of 2014-06-08</a:t>
            </a:r>
            <a:endParaRPr kumimoji="1" lang="ja-JP" altLang="en-US" sz="1050" dirty="0"/>
          </a:p>
        </p:txBody>
      </p:sp>
      <p:sp>
        <p:nvSpPr>
          <p:cNvPr id="91" name="正方形/長方形 90"/>
          <p:cNvSpPr/>
          <p:nvPr/>
        </p:nvSpPr>
        <p:spPr>
          <a:xfrm>
            <a:off x="4911561" y="0"/>
            <a:ext cx="3584571" cy="461665"/>
          </a:xfrm>
          <a:prstGeom prst="rect">
            <a:avLst/>
          </a:prstGeom>
        </p:spPr>
        <p:txBody>
          <a:bodyPr wrap="none">
            <a:spAutoFit/>
          </a:bodyPr>
          <a:lstStyle/>
          <a:p>
            <a:r>
              <a:rPr lang="en-US" altLang="ja-JP" sz="2400" b="1" u="sng" dirty="0" smtClean="0"/>
              <a:t>Face Detector Architecture</a:t>
            </a:r>
            <a:endParaRPr lang="ja-JP" altLang="en-US" sz="2400" b="1" u="sng" dirty="0"/>
          </a:p>
        </p:txBody>
      </p:sp>
      <p:sp>
        <p:nvSpPr>
          <p:cNvPr id="93" name="正方形/長方形 92"/>
          <p:cNvSpPr/>
          <p:nvPr/>
        </p:nvSpPr>
        <p:spPr>
          <a:xfrm>
            <a:off x="2155711" y="6021288"/>
            <a:ext cx="2776330" cy="396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OpenCV</a:t>
            </a:r>
            <a:endParaRPr kumimoji="1" lang="ja-JP" altLang="en-US" sz="1400" dirty="0"/>
          </a:p>
        </p:txBody>
      </p:sp>
      <p:sp>
        <p:nvSpPr>
          <p:cNvPr id="94" name="正方形/長方形 93"/>
          <p:cNvSpPr/>
          <p:nvPr/>
        </p:nvSpPr>
        <p:spPr>
          <a:xfrm>
            <a:off x="5724128" y="6021288"/>
            <a:ext cx="2072373" cy="396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err="1" smtClean="0"/>
              <a:t>OpenCV</a:t>
            </a:r>
            <a:endParaRPr kumimoji="1" lang="ja-JP" altLang="en-US" sz="1400" dirty="0"/>
          </a:p>
        </p:txBody>
      </p:sp>
      <p:cxnSp>
        <p:nvCxnSpPr>
          <p:cNvPr id="95" name="直線矢印コネクタ 94"/>
          <p:cNvCxnSpPr/>
          <p:nvPr/>
        </p:nvCxnSpPr>
        <p:spPr>
          <a:xfrm>
            <a:off x="6703846" y="2804537"/>
            <a:ext cx="0" cy="257952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6" name="直線矢印コネクタ 95"/>
          <p:cNvCxnSpPr/>
          <p:nvPr/>
        </p:nvCxnSpPr>
        <p:spPr>
          <a:xfrm flipV="1">
            <a:off x="6852318" y="2804537"/>
            <a:ext cx="0" cy="257686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97" name="テキスト ボックス 96"/>
          <p:cNvSpPr txBox="1"/>
          <p:nvPr/>
        </p:nvSpPr>
        <p:spPr>
          <a:xfrm>
            <a:off x="5866627" y="3401340"/>
            <a:ext cx="632033" cy="307777"/>
          </a:xfrm>
          <a:prstGeom prst="rect">
            <a:avLst/>
          </a:prstGeom>
          <a:noFill/>
        </p:spPr>
        <p:txBody>
          <a:bodyPr wrap="none" rtlCol="0">
            <a:spAutoFit/>
          </a:bodyPr>
          <a:lstStyle/>
          <a:p>
            <a:r>
              <a:rPr kumimoji="1" lang="en-US" altLang="ja-JP" sz="1400" dirty="0" smtClean="0"/>
              <a:t>Image</a:t>
            </a:r>
            <a:endParaRPr kumimoji="1" lang="ja-JP" altLang="en-US" sz="1400" dirty="0"/>
          </a:p>
        </p:txBody>
      </p:sp>
      <p:sp>
        <p:nvSpPr>
          <p:cNvPr id="98" name="テキスト ボックス 97"/>
          <p:cNvSpPr txBox="1"/>
          <p:nvPr/>
        </p:nvSpPr>
        <p:spPr>
          <a:xfrm>
            <a:off x="6865361" y="3409255"/>
            <a:ext cx="636777" cy="307777"/>
          </a:xfrm>
          <a:prstGeom prst="rect">
            <a:avLst/>
          </a:prstGeom>
          <a:noFill/>
        </p:spPr>
        <p:txBody>
          <a:bodyPr wrap="none" rtlCol="0">
            <a:spAutoFit/>
          </a:bodyPr>
          <a:lstStyle/>
          <a:p>
            <a:r>
              <a:rPr kumimoji="1" lang="en-US" altLang="ja-JP" sz="1400" dirty="0" smtClean="0"/>
              <a:t>Result</a:t>
            </a:r>
            <a:endParaRPr kumimoji="1" lang="ja-JP" altLang="en-US" sz="1400" dirty="0"/>
          </a:p>
        </p:txBody>
      </p:sp>
    </p:spTree>
    <p:extLst>
      <p:ext uri="{BB962C8B-B14F-4D97-AF65-F5344CB8AC3E}">
        <p14:creationId xmlns:p14="http://schemas.microsoft.com/office/powerpoint/2010/main" xmlns="" val="2028836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Cache (Leaf, </a:t>
            </a:r>
            <a:r>
              <a:rPr kumimoji="1" lang="en-US" altLang="ja-JP" dirty="0" err="1" smtClean="0"/>
              <a:t>Subtree</a:t>
            </a:r>
            <a:r>
              <a:rPr kumimoji="1" lang="en-US" altLang="ja-JP" dirty="0" smtClean="0"/>
              <a:t>)</a:t>
            </a:r>
            <a:endParaRPr kumimoji="1" lang="ja-JP" altLang="en-US" dirty="0"/>
          </a:p>
        </p:txBody>
      </p:sp>
      <p:sp>
        <p:nvSpPr>
          <p:cNvPr id="3" name="コンテンツ プレースホルダ 2"/>
          <p:cNvSpPr>
            <a:spLocks noGrp="1"/>
          </p:cNvSpPr>
          <p:nvPr>
            <p:ph sz="half" idx="1"/>
          </p:nvPr>
        </p:nvSpPr>
        <p:spPr/>
        <p:txBody>
          <a:bodyPr/>
          <a:lstStyle/>
          <a:p>
            <a:endParaRPr kumimoji="1" lang="ja-JP" altLang="en-US" dirty="0"/>
          </a:p>
        </p:txBody>
      </p:sp>
      <p:sp>
        <p:nvSpPr>
          <p:cNvPr id="4" name="コンテンツ プレースホルダ 3"/>
          <p:cNvSpPr>
            <a:spLocks noGrp="1"/>
          </p:cNvSpPr>
          <p:nvPr>
            <p:ph sz="half" idx="2"/>
          </p:nvPr>
        </p:nvSpPr>
        <p:spPr/>
        <p:txBody>
          <a:bodyPr/>
          <a:lstStyle/>
          <a:p>
            <a:endParaRPr kumimoji="1" lang="ja-JP"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LeafCache</a:t>
            </a:r>
            <a:endParaRPr kumimoji="1" lang="ja-JP" altLang="en-US" dirty="0"/>
          </a:p>
        </p:txBody>
      </p:sp>
      <p:sp>
        <p:nvSpPr>
          <p:cNvPr id="3" name="コンテンツ プレースホルダ 2"/>
          <p:cNvSpPr>
            <a:spLocks noGrp="1"/>
          </p:cNvSpPr>
          <p:nvPr>
            <p:ph sz="half" idx="1"/>
          </p:nvPr>
        </p:nvSpPr>
        <p:spPr/>
        <p:txBody>
          <a:bodyPr/>
          <a:lstStyle/>
          <a:p>
            <a:r>
              <a:rPr lang="ja-JP" altLang="en-US" dirty="0" smtClean="0"/>
              <a:t>初回</a:t>
            </a:r>
            <a:endParaRPr lang="en-US" altLang="ja-JP" dirty="0" smtClean="0"/>
          </a:p>
          <a:p>
            <a:pPr lvl="1"/>
            <a:r>
              <a:rPr lang="en-US" altLang="ja-JP" dirty="0" err="1" smtClean="0"/>
              <a:t>LoadImage</a:t>
            </a:r>
            <a:endParaRPr lang="en-US" altLang="ja-JP" dirty="0" smtClean="0"/>
          </a:p>
          <a:p>
            <a:pPr lvl="1"/>
            <a:r>
              <a:rPr lang="en-US" altLang="ja-JP" dirty="0" err="1" smtClean="0"/>
              <a:t>LoadValue</a:t>
            </a:r>
            <a:endParaRPr lang="en-US" altLang="ja-JP" dirty="0" smtClean="0"/>
          </a:p>
          <a:p>
            <a:pPr lvl="1"/>
            <a:r>
              <a:rPr lang="en-US" altLang="ja-JP" dirty="0" err="1" smtClean="0"/>
              <a:t>CacheIn</a:t>
            </a:r>
            <a:endParaRPr lang="en-US" altLang="ja-JP" dirty="0" smtClean="0"/>
          </a:p>
          <a:p>
            <a:r>
              <a:rPr kumimoji="1" lang="en-US" altLang="ja-JP" dirty="0" smtClean="0"/>
              <a:t>2</a:t>
            </a:r>
            <a:r>
              <a:rPr kumimoji="1" lang="ja-JP" altLang="en-US" dirty="0" smtClean="0"/>
              <a:t>回目以降</a:t>
            </a:r>
            <a:endParaRPr kumimoji="1" lang="en-US" altLang="ja-JP" dirty="0" smtClean="0"/>
          </a:p>
          <a:p>
            <a:pPr lvl="1"/>
            <a:r>
              <a:rPr lang="en-US" altLang="ja-JP" dirty="0" err="1" smtClean="0"/>
              <a:t>CacheLoad</a:t>
            </a:r>
            <a:endParaRPr kumimoji="1" lang="en-US" altLang="ja-JP" dirty="0" smtClean="0"/>
          </a:p>
        </p:txBody>
      </p:sp>
      <p:sp>
        <p:nvSpPr>
          <p:cNvPr id="4" name="コンテンツ プレースホルダ 3"/>
          <p:cNvSpPr>
            <a:spLocks noGrp="1"/>
          </p:cNvSpPr>
          <p:nvPr>
            <p:ph sz="half" idx="2"/>
          </p:nvPr>
        </p:nvSpPr>
        <p:spPr/>
        <p:txBody>
          <a:bodyPr/>
          <a:lstStyle/>
          <a:p>
            <a:r>
              <a:rPr lang="en-US" altLang="ja-JP" dirty="0" smtClean="0"/>
              <a:t>Key</a:t>
            </a:r>
          </a:p>
          <a:p>
            <a:pPr lvl="1"/>
            <a:r>
              <a:rPr lang="ja-JP" altLang="en-US" dirty="0" smtClean="0"/>
              <a:t>リーフファイル名を</a:t>
            </a:r>
            <a:r>
              <a:rPr lang="en-US" altLang="ja-JP" dirty="0" smtClean="0"/>
              <a:t>MD5</a:t>
            </a:r>
            <a:r>
              <a:rPr lang="ja-JP" altLang="en-US" dirty="0" smtClean="0"/>
              <a:t>にしたもの</a:t>
            </a:r>
            <a:endParaRPr lang="ja-JP"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SubtreeReduction</a:t>
            </a:r>
            <a:endParaRPr kumimoji="1" lang="ja-JP" altLang="en-US" dirty="0"/>
          </a:p>
        </p:txBody>
      </p:sp>
      <p:sp>
        <p:nvSpPr>
          <p:cNvPr id="3" name="コンテンツ プレースホルダ 2"/>
          <p:cNvSpPr>
            <a:spLocks noGrp="1"/>
          </p:cNvSpPr>
          <p:nvPr>
            <p:ph sz="half" idx="1"/>
          </p:nvPr>
        </p:nvSpPr>
        <p:spPr/>
        <p:txBody>
          <a:bodyPr>
            <a:normAutofit fontScale="70000" lnSpcReduction="20000"/>
          </a:bodyPr>
          <a:lstStyle/>
          <a:p>
            <a:r>
              <a:rPr lang="ja-JP" altLang="en-US" dirty="0" smtClean="0">
                <a:latin typeface="メイリオ" pitchFamily="50" charset="-128"/>
                <a:ea typeface="メイリオ" pitchFamily="50" charset="-128"/>
              </a:rPr>
              <a:t>前提</a:t>
            </a:r>
            <a:endParaRPr lang="en-US" altLang="ja-JP" dirty="0">
              <a:latin typeface="メイリオ" pitchFamily="50" charset="-128"/>
              <a:ea typeface="メイリオ" pitchFamily="50" charset="-128"/>
            </a:endParaRPr>
          </a:p>
          <a:p>
            <a:pPr lvl="1"/>
            <a:r>
              <a:rPr lang="ja-JP" altLang="en-US" dirty="0" smtClean="0">
                <a:latin typeface="メイリオ" pitchFamily="50" charset="-128"/>
                <a:ea typeface="メイリオ" pitchFamily="50" charset="-128"/>
              </a:rPr>
              <a:t>すでに</a:t>
            </a:r>
            <a:r>
              <a:rPr lang="en-US" altLang="ja-JP" dirty="0" smtClean="0">
                <a:latin typeface="メイリオ" pitchFamily="50" charset="-128"/>
                <a:ea typeface="メイリオ" pitchFamily="50" charset="-128"/>
              </a:rPr>
              <a:t>Serialize</a:t>
            </a:r>
            <a:r>
              <a:rPr lang="ja-JP" altLang="en-US" dirty="0" smtClean="0">
                <a:latin typeface="メイリオ" pitchFamily="50" charset="-128"/>
                <a:ea typeface="メイリオ" pitchFamily="50" charset="-128"/>
              </a:rPr>
              <a:t>済みのレジスタ名（またはエイリアス名）を使用できること</a:t>
            </a:r>
            <a:endParaRPr lang="en-US" altLang="ja-JP" dirty="0" smtClean="0">
              <a:latin typeface="メイリオ" pitchFamily="50" charset="-128"/>
              <a:ea typeface="メイリオ" pitchFamily="50" charset="-128"/>
            </a:endParaRPr>
          </a:p>
          <a:p>
            <a:pPr lvl="1"/>
            <a:r>
              <a:rPr lang="en-US" altLang="ja-JP" dirty="0" smtClean="0">
                <a:latin typeface="メイリオ" pitchFamily="50" charset="-128"/>
                <a:ea typeface="メイリオ" pitchFamily="50" charset="-128"/>
              </a:rPr>
              <a:t>Tree</a:t>
            </a:r>
            <a:r>
              <a:rPr lang="ja-JP" altLang="en-US" dirty="0" smtClean="0">
                <a:latin typeface="メイリオ" pitchFamily="50" charset="-128"/>
                <a:ea typeface="メイリオ" pitchFamily="50" charset="-128"/>
              </a:rPr>
              <a:t>のノードが、</a:t>
            </a:r>
            <a:r>
              <a:rPr lang="en-US" altLang="ja-JP" dirty="0" smtClean="0">
                <a:latin typeface="メイリオ" pitchFamily="50" charset="-128"/>
                <a:ea typeface="メイリオ" pitchFamily="50" charset="-128"/>
              </a:rPr>
              <a:t>_</a:t>
            </a:r>
            <a:r>
              <a:rPr lang="ja-JP" altLang="en-US" dirty="0">
                <a:latin typeface="メイリオ" pitchFamily="50" charset="-128"/>
                <a:ea typeface="メイリオ" pitchFamily="50" charset="-128"/>
              </a:rPr>
              <a:t>で始まる</a:t>
            </a:r>
            <a:r>
              <a:rPr lang="ja-JP" altLang="en-US" dirty="0" smtClean="0">
                <a:latin typeface="メイリオ" pitchFamily="50" charset="-128"/>
                <a:ea typeface="メイリオ" pitchFamily="50" charset="-128"/>
              </a:rPr>
              <a:t>名前だった場合、</a:t>
            </a:r>
            <a:r>
              <a:rPr lang="en-US" altLang="ja-JP" dirty="0" smtClean="0">
                <a:latin typeface="メイリオ" pitchFamily="50" charset="-128"/>
                <a:ea typeface="メイリオ" pitchFamily="50" charset="-128"/>
              </a:rPr>
              <a:t>_</a:t>
            </a:r>
            <a:r>
              <a:rPr lang="ja-JP" altLang="en-US" dirty="0" smtClean="0">
                <a:latin typeface="メイリオ" pitchFamily="50" charset="-128"/>
                <a:ea typeface="メイリオ" pitchFamily="50" charset="-128"/>
              </a:rPr>
              <a:t>を取り除いた部分をレジスタ名</a:t>
            </a:r>
            <a:r>
              <a:rPr lang="ja-JP" altLang="en-US" dirty="0">
                <a:latin typeface="メイリオ" pitchFamily="50" charset="-128"/>
                <a:ea typeface="メイリオ" pitchFamily="50" charset="-128"/>
              </a:rPr>
              <a:t>（またはエイリアス名</a:t>
            </a:r>
            <a:r>
              <a:rPr lang="ja-JP" altLang="en-US" dirty="0" smtClean="0">
                <a:latin typeface="メイリオ" pitchFamily="50" charset="-128"/>
                <a:ea typeface="メイリオ" pitchFamily="50" charset="-128"/>
              </a:rPr>
              <a:t>）として呼び出す</a:t>
            </a:r>
            <a:endParaRPr lang="en-US" altLang="ja-JP" dirty="0" smtClean="0">
              <a:latin typeface="メイリオ" pitchFamily="50" charset="-128"/>
              <a:ea typeface="メイリオ" pitchFamily="50" charset="-128"/>
            </a:endParaRPr>
          </a:p>
          <a:p>
            <a:r>
              <a:rPr lang="en-US" altLang="ja-JP" dirty="0" smtClean="0">
                <a:latin typeface="メイリオ" pitchFamily="50" charset="-128"/>
                <a:ea typeface="メイリオ" pitchFamily="50" charset="-128"/>
              </a:rPr>
              <a:t>Reduction</a:t>
            </a:r>
            <a:r>
              <a:rPr lang="ja-JP" altLang="en-US" dirty="0" smtClean="0">
                <a:latin typeface="メイリオ" pitchFamily="50" charset="-128"/>
                <a:ea typeface="メイリオ" pitchFamily="50" charset="-128"/>
              </a:rPr>
              <a:t>のアルゴリズム</a:t>
            </a:r>
            <a:endParaRPr lang="en-US" altLang="ja-JP" dirty="0">
              <a:latin typeface="メイリオ" pitchFamily="50" charset="-128"/>
              <a:ea typeface="メイリオ" pitchFamily="50" charset="-128"/>
            </a:endParaRPr>
          </a:p>
          <a:p>
            <a:pPr lvl="1"/>
            <a:r>
              <a:rPr lang="ja-JP" altLang="en-US" dirty="0" smtClean="0">
                <a:latin typeface="メイリオ" pitchFamily="50" charset="-128"/>
                <a:ea typeface="メイリオ" pitchFamily="50" charset="-128"/>
              </a:rPr>
              <a:t>全ツリー</a:t>
            </a:r>
            <a:r>
              <a:rPr lang="ja-JP" altLang="en-US" dirty="0">
                <a:latin typeface="メイリオ" pitchFamily="50" charset="-128"/>
                <a:ea typeface="メイリオ" pitchFamily="50" charset="-128"/>
              </a:rPr>
              <a:t>から、指定の深さの全</a:t>
            </a:r>
            <a:r>
              <a:rPr lang="en-US" altLang="ja-JP" dirty="0" err="1">
                <a:latin typeface="メイリオ" pitchFamily="50" charset="-128"/>
                <a:ea typeface="メイリオ" pitchFamily="50" charset="-128"/>
              </a:rPr>
              <a:t>SubTree</a:t>
            </a:r>
            <a:r>
              <a:rPr lang="ja-JP" altLang="en-US" dirty="0" err="1">
                <a:latin typeface="メイリオ" pitchFamily="50" charset="-128"/>
                <a:ea typeface="メイリオ" pitchFamily="50" charset="-128"/>
              </a:rPr>
              <a:t>を抽</a:t>
            </a:r>
            <a:r>
              <a:rPr lang="ja-JP" altLang="en-US" dirty="0">
                <a:latin typeface="メイリオ" pitchFamily="50" charset="-128"/>
                <a:ea typeface="メイリオ" pitchFamily="50" charset="-128"/>
              </a:rPr>
              <a:t>出</a:t>
            </a:r>
            <a:endParaRPr lang="en-US" altLang="ja-JP" dirty="0">
              <a:latin typeface="メイリオ" pitchFamily="50" charset="-128"/>
              <a:ea typeface="メイリオ" pitchFamily="50" charset="-128"/>
            </a:endParaRPr>
          </a:p>
          <a:p>
            <a:pPr lvl="1"/>
            <a:r>
              <a:rPr lang="en-US" altLang="ja-JP" dirty="0">
                <a:latin typeface="メイリオ" pitchFamily="50" charset="-128"/>
                <a:ea typeface="メイリオ" pitchFamily="50" charset="-128"/>
              </a:rPr>
              <a:t>2</a:t>
            </a:r>
            <a:r>
              <a:rPr lang="ja-JP" altLang="en-US" dirty="0">
                <a:latin typeface="メイリオ" pitchFamily="50" charset="-128"/>
                <a:ea typeface="メイリオ" pitchFamily="50" charset="-128"/>
              </a:rPr>
              <a:t>個以上存在する</a:t>
            </a:r>
            <a:r>
              <a:rPr lang="en-US" altLang="ja-JP" dirty="0" err="1">
                <a:latin typeface="メイリオ" pitchFamily="50" charset="-128"/>
                <a:ea typeface="メイリオ" pitchFamily="50" charset="-128"/>
              </a:rPr>
              <a:t>SubTree</a:t>
            </a:r>
            <a:r>
              <a:rPr lang="ja-JP" altLang="en-US" dirty="0">
                <a:latin typeface="メイリオ" pitchFamily="50" charset="-128"/>
                <a:ea typeface="メイリオ" pitchFamily="50" charset="-128"/>
              </a:rPr>
              <a:t>があれば</a:t>
            </a:r>
            <a:r>
              <a:rPr lang="ja-JP" altLang="en-US" dirty="0" smtClean="0">
                <a:latin typeface="メイリオ" pitchFamily="50" charset="-128"/>
                <a:ea typeface="メイリオ" pitchFamily="50" charset="-128"/>
              </a:rPr>
              <a:t>、</a:t>
            </a:r>
            <a:r>
              <a:rPr lang="en-US" altLang="ja-JP" dirty="0">
                <a:latin typeface="メイリオ" pitchFamily="50" charset="-128"/>
                <a:ea typeface="メイリオ" pitchFamily="50" charset="-128"/>
              </a:rPr>
              <a:t> _</a:t>
            </a:r>
            <a:r>
              <a:rPr lang="en-US" altLang="ja-JP" dirty="0" err="1">
                <a:latin typeface="メイリオ" pitchFamily="50" charset="-128"/>
                <a:ea typeface="メイリオ" pitchFamily="50" charset="-128"/>
              </a:rPr>
              <a:t>SubN</a:t>
            </a:r>
            <a:r>
              <a:rPr lang="ja-JP" altLang="en-US" dirty="0">
                <a:latin typeface="メイリオ" pitchFamily="50" charset="-128"/>
                <a:ea typeface="メイリオ" pitchFamily="50" charset="-128"/>
              </a:rPr>
              <a:t>という名前で</a:t>
            </a:r>
            <a:r>
              <a:rPr lang="en-US" altLang="ja-JP" dirty="0" smtClean="0">
                <a:latin typeface="メイリオ" pitchFamily="50" charset="-128"/>
                <a:ea typeface="メイリオ" pitchFamily="50" charset="-128"/>
              </a:rPr>
              <a:t>Tree</a:t>
            </a:r>
            <a:r>
              <a:rPr lang="ja-JP" altLang="en-US" dirty="0" smtClean="0">
                <a:latin typeface="メイリオ" pitchFamily="50" charset="-128"/>
                <a:ea typeface="メイリオ" pitchFamily="50" charset="-128"/>
              </a:rPr>
              <a:t>コマンドリストに追加。</a:t>
            </a:r>
            <a:endParaRPr lang="en-US" altLang="ja-JP" dirty="0" smtClean="0">
              <a:latin typeface="メイリオ" pitchFamily="50" charset="-128"/>
              <a:ea typeface="メイリオ" pitchFamily="50" charset="-128"/>
            </a:endParaRPr>
          </a:p>
          <a:p>
            <a:pPr lvl="1"/>
            <a:r>
              <a:rPr lang="ja-JP" altLang="en-US" dirty="0">
                <a:latin typeface="メイリオ" pitchFamily="50" charset="-128"/>
                <a:ea typeface="メイリオ" pitchFamily="50" charset="-128"/>
              </a:rPr>
              <a:t>もともと</a:t>
            </a:r>
            <a:r>
              <a:rPr lang="ja-JP" altLang="en-US" dirty="0" smtClean="0">
                <a:latin typeface="メイリオ" pitchFamily="50" charset="-128"/>
                <a:ea typeface="メイリオ" pitchFamily="50" charset="-128"/>
              </a:rPr>
              <a:t>のツリーには、</a:t>
            </a:r>
            <a:r>
              <a:rPr lang="en-US" altLang="ja-JP" dirty="0" smtClean="0">
                <a:latin typeface="メイリオ" pitchFamily="50" charset="-128"/>
                <a:ea typeface="メイリオ" pitchFamily="50" charset="-128"/>
              </a:rPr>
              <a:t>_</a:t>
            </a:r>
            <a:r>
              <a:rPr lang="en-US" altLang="ja-JP" dirty="0" err="1" smtClean="0">
                <a:latin typeface="メイリオ" pitchFamily="50" charset="-128"/>
                <a:ea typeface="メイリオ" pitchFamily="50" charset="-128"/>
              </a:rPr>
              <a:t>SubN</a:t>
            </a:r>
            <a:r>
              <a:rPr lang="ja-JP" altLang="en-US" dirty="0" smtClean="0">
                <a:latin typeface="メイリオ" pitchFamily="50" charset="-128"/>
                <a:ea typeface="メイリオ" pitchFamily="50" charset="-128"/>
              </a:rPr>
              <a:t>で置換</a:t>
            </a:r>
            <a:endParaRPr lang="en-US" altLang="ja-JP" dirty="0" smtClean="0">
              <a:latin typeface="メイリオ" pitchFamily="50" charset="-128"/>
              <a:ea typeface="メイリオ" pitchFamily="50" charset="-128"/>
            </a:endParaRPr>
          </a:p>
          <a:p>
            <a:pPr lvl="1"/>
            <a:r>
              <a:rPr lang="ja-JP" altLang="en-US" dirty="0" smtClean="0">
                <a:latin typeface="メイリオ" pitchFamily="50" charset="-128"/>
                <a:ea typeface="メイリオ" pitchFamily="50" charset="-128"/>
              </a:rPr>
              <a:t>深さ</a:t>
            </a:r>
            <a:r>
              <a:rPr lang="ja-JP" altLang="en-US" dirty="0">
                <a:latin typeface="メイリオ" pitchFamily="50" charset="-128"/>
                <a:ea typeface="メイリオ" pitchFamily="50" charset="-128"/>
              </a:rPr>
              <a:t>を一つ浅くして</a:t>
            </a:r>
            <a:r>
              <a:rPr lang="ja-JP" altLang="en-US" dirty="0" smtClean="0">
                <a:latin typeface="メイリオ" pitchFamily="50" charset="-128"/>
                <a:ea typeface="メイリオ" pitchFamily="50" charset="-128"/>
              </a:rPr>
              <a:t>繰り返す</a:t>
            </a:r>
            <a:endParaRPr lang="en-US" altLang="ja-JP" dirty="0" smtClean="0">
              <a:latin typeface="メイリオ" pitchFamily="50" charset="-128"/>
              <a:ea typeface="メイリオ" pitchFamily="50" charset="-128"/>
            </a:endParaRPr>
          </a:p>
        </p:txBody>
      </p:sp>
      <p:sp>
        <p:nvSpPr>
          <p:cNvPr id="4" name="コンテンツ プレースホルダ 3"/>
          <p:cNvSpPr>
            <a:spLocks noGrp="1"/>
          </p:cNvSpPr>
          <p:nvPr>
            <p:ph sz="half" idx="2"/>
          </p:nvPr>
        </p:nvSpPr>
        <p:spPr/>
        <p:txBody>
          <a:bodyPr>
            <a:normAutofit fontScale="70000" lnSpcReduction="20000"/>
          </a:bodyPr>
          <a:lstStyle/>
          <a:p>
            <a:r>
              <a:rPr lang="en-US" altLang="ja-JP" dirty="0"/>
              <a:t>Intra</a:t>
            </a:r>
          </a:p>
          <a:p>
            <a:pPr lvl="1"/>
            <a:r>
              <a:rPr lang="ja-JP" altLang="en-US" dirty="0"/>
              <a:t>同一ツリー内でのみ</a:t>
            </a:r>
          </a:p>
          <a:p>
            <a:r>
              <a:rPr kumimoji="1" lang="en-US" altLang="ja-JP" dirty="0" smtClean="0"/>
              <a:t>Inter</a:t>
            </a:r>
          </a:p>
          <a:p>
            <a:pPr lvl="1"/>
            <a:r>
              <a:rPr lang="ja-JP" altLang="en-US" dirty="0" smtClean="0"/>
              <a:t>世代内の全ツリーで共通部分をまとめる</a:t>
            </a:r>
            <a:endParaRPr lang="en-US" altLang="ja-JP" dirty="0" smtClean="0"/>
          </a:p>
          <a:p>
            <a:pPr lvl="1"/>
            <a:endParaRPr kumimoji="1" lang="en-US" altLang="ja-JP" dirty="0"/>
          </a:p>
          <a:p>
            <a:r>
              <a:rPr lang="en-US" altLang="ja-JP" dirty="0" smtClean="0"/>
              <a:t>Depth</a:t>
            </a:r>
            <a:r>
              <a:rPr lang="ja-JP" altLang="en-US" dirty="0" smtClean="0"/>
              <a:t>という言葉が交錯している</a:t>
            </a:r>
            <a:endParaRPr lang="en-US" altLang="ja-JP" dirty="0" smtClean="0"/>
          </a:p>
          <a:p>
            <a:pPr lvl="1"/>
            <a:r>
              <a:rPr kumimoji="1" lang="ja-JP" altLang="en-US" dirty="0"/>
              <a:t>ルートから</a:t>
            </a:r>
            <a:r>
              <a:rPr kumimoji="1" lang="ja-JP" altLang="en-US" dirty="0" smtClean="0"/>
              <a:t>の深さを指している場合と</a:t>
            </a:r>
            <a:endParaRPr kumimoji="1" lang="en-US" altLang="ja-JP" dirty="0" smtClean="0"/>
          </a:p>
          <a:p>
            <a:pPr lvl="1"/>
            <a:r>
              <a:rPr lang="ja-JP" altLang="en-US" dirty="0"/>
              <a:t>ルート</a:t>
            </a:r>
            <a:r>
              <a:rPr lang="ja-JP" altLang="en-US" dirty="0" smtClean="0"/>
              <a:t>からリーフまでの大きさを指している場合がある</a:t>
            </a:r>
            <a:endParaRPr lang="en-US" altLang="ja-JP" dirty="0" smtClean="0"/>
          </a:p>
          <a:p>
            <a:pPr lvl="1"/>
            <a:r>
              <a:rPr kumimoji="1" lang="en-US" altLang="ja-JP" dirty="0" err="1" smtClean="0"/>
              <a:t>Subtree</a:t>
            </a:r>
            <a:r>
              <a:rPr kumimoji="1" lang="ja-JP" altLang="en-US" dirty="0" smtClean="0"/>
              <a:t>の文脈では混乱する</a:t>
            </a:r>
            <a:endParaRPr kumimoji="1" lang="en-US" altLang="ja-JP" dirty="0" smtClean="0"/>
          </a:p>
          <a:p>
            <a:pPr lvl="1"/>
            <a:r>
              <a:rPr kumimoji="1" lang="en-US" altLang="ja-JP" dirty="0" smtClean="0"/>
              <a:t>To Do </a:t>
            </a:r>
            <a:r>
              <a:rPr kumimoji="1" lang="ja-JP" altLang="en-US" smtClean="0"/>
              <a:t>整理</a:t>
            </a:r>
            <a:endParaRPr kumimoji="1" lang="ja-JP"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half" idx="1"/>
          </p:nvPr>
        </p:nvSpPr>
        <p:spPr/>
        <p:txBody>
          <a:bodyPr>
            <a:normAutofit fontScale="70000" lnSpcReduction="20000"/>
          </a:bodyPr>
          <a:lstStyle/>
          <a:p>
            <a:r>
              <a:rPr kumimoji="1" lang="ja-JP" altLang="en-US" dirty="0" smtClean="0"/>
              <a:t>条件</a:t>
            </a:r>
            <a:endParaRPr kumimoji="1" lang="en-US" altLang="ja-JP" dirty="0" smtClean="0"/>
          </a:p>
          <a:p>
            <a:pPr lvl="1"/>
            <a:r>
              <a:rPr lang="en-US" altLang="ja-JP" dirty="0" smtClean="0"/>
              <a:t>Alias</a:t>
            </a:r>
            <a:r>
              <a:rPr lang="ja-JP" altLang="en-US" dirty="0" smtClean="0"/>
              <a:t> </a:t>
            </a:r>
            <a:r>
              <a:rPr lang="en-US" altLang="ja-JP" dirty="0" smtClean="0"/>
              <a:t>Resolved</a:t>
            </a:r>
            <a:r>
              <a:rPr lang="ja-JP" altLang="en-US" dirty="0" smtClean="0"/>
              <a:t>の状態で指定サイズ以下</a:t>
            </a:r>
            <a:endParaRPr lang="en-US" altLang="ja-JP" dirty="0" smtClean="0"/>
          </a:p>
          <a:p>
            <a:r>
              <a:rPr lang="ja-JP" altLang="en-US" dirty="0" smtClean="0"/>
              <a:t>アルゴリズム</a:t>
            </a:r>
            <a:endParaRPr lang="en-US" altLang="ja-JP" dirty="0" smtClean="0"/>
          </a:p>
          <a:p>
            <a:pPr lvl="1"/>
            <a:r>
              <a:rPr lang="ja-JP" altLang="en-US" dirty="0" smtClean="0"/>
              <a:t>全</a:t>
            </a:r>
            <a:r>
              <a:rPr lang="en-US" altLang="ja-JP" dirty="0" err="1" smtClean="0"/>
              <a:t>Subtree</a:t>
            </a:r>
            <a:r>
              <a:rPr lang="ja-JP" altLang="en-US" dirty="0" smtClean="0"/>
              <a:t>のうち、複数回登場＆指定サイズ以下のみ残す</a:t>
            </a:r>
            <a:endParaRPr lang="en-US" altLang="ja-JP" dirty="0" smtClean="0"/>
          </a:p>
          <a:p>
            <a:pPr lvl="2"/>
            <a:r>
              <a:rPr lang="en-US" altLang="ja-JP" dirty="0" err="1" smtClean="0"/>
              <a:t>getAllSubtrees</a:t>
            </a:r>
            <a:endParaRPr lang="en-US" altLang="ja-JP" dirty="0" smtClean="0"/>
          </a:p>
          <a:p>
            <a:pPr lvl="2"/>
            <a:r>
              <a:rPr lang="ja-JP" altLang="en-US" dirty="0"/>
              <a:t>複</a:t>
            </a:r>
            <a:r>
              <a:rPr lang="ja-JP" altLang="en-US" dirty="0" smtClean="0"/>
              <a:t>数回、指定サイズ以下を残す</a:t>
            </a:r>
            <a:endParaRPr lang="en-US" altLang="ja-JP" dirty="0" smtClean="0"/>
          </a:p>
          <a:p>
            <a:pPr lvl="1"/>
            <a:r>
              <a:rPr lang="ja-JP" altLang="en-US" dirty="0" smtClean="0"/>
              <a:t>小さい順にソートして、エイリアス名を割り当てる</a:t>
            </a:r>
            <a:endParaRPr lang="en-US" altLang="ja-JP" dirty="0" smtClean="0"/>
          </a:p>
          <a:p>
            <a:pPr lvl="1"/>
            <a:r>
              <a:rPr lang="en-US" altLang="ja-JP" dirty="0" smtClean="0"/>
              <a:t>Reduction</a:t>
            </a:r>
          </a:p>
          <a:p>
            <a:pPr lvl="2"/>
            <a:r>
              <a:rPr lang="ja-JP" altLang="en-US" dirty="0" smtClean="0"/>
              <a:t>サブツリーをエイリアス名で置換</a:t>
            </a:r>
            <a:endParaRPr lang="en-US" altLang="ja-JP" dirty="0" smtClean="0"/>
          </a:p>
          <a:p>
            <a:pPr lvl="2"/>
            <a:r>
              <a:rPr lang="ja-JP" altLang="en-US" dirty="0" smtClean="0"/>
              <a:t>このとき、エイリアスリストも</a:t>
            </a:r>
            <a:r>
              <a:rPr lang="en-US" altLang="ja-JP" dirty="0" smtClean="0"/>
              <a:t>Reduction</a:t>
            </a:r>
            <a:r>
              <a:rPr lang="ja-JP" altLang="en-US" dirty="0" smtClean="0"/>
              <a:t>する</a:t>
            </a:r>
            <a:endParaRPr lang="en-US" altLang="ja-JP" dirty="0" smtClean="0"/>
          </a:p>
          <a:p>
            <a:pPr lvl="2"/>
            <a:r>
              <a:rPr lang="ja-JP" altLang="en-US" dirty="0"/>
              <a:t>ただし</a:t>
            </a:r>
            <a:r>
              <a:rPr lang="ja-JP" altLang="en-US" dirty="0" smtClean="0"/>
              <a:t>、自分よりも前のエイリアスリストは</a:t>
            </a:r>
            <a:r>
              <a:rPr lang="en-US" altLang="ja-JP" dirty="0" smtClean="0"/>
              <a:t>Reduction</a:t>
            </a:r>
            <a:r>
              <a:rPr lang="ja-JP" altLang="en-US" dirty="0" smtClean="0"/>
              <a:t>対象にしない</a:t>
            </a:r>
            <a:endParaRPr lang="en-US" altLang="ja-JP" dirty="0" smtClean="0"/>
          </a:p>
          <a:p>
            <a:pPr lvl="2"/>
            <a:endParaRPr lang="en-US" altLang="ja-JP" dirty="0" smtClean="0"/>
          </a:p>
        </p:txBody>
      </p:sp>
      <p:sp>
        <p:nvSpPr>
          <p:cNvPr id="4" name="コンテンツ プレースホルダー 3"/>
          <p:cNvSpPr>
            <a:spLocks noGrp="1"/>
          </p:cNvSpPr>
          <p:nvPr>
            <p:ph sz="half" idx="2"/>
          </p:nvPr>
        </p:nvSpPr>
        <p:spPr/>
        <p:txBody>
          <a:bodyPr>
            <a:normAutofit fontScale="70000" lnSpcReduction="20000"/>
          </a:bodyPr>
          <a:lstStyle/>
          <a:p>
            <a:r>
              <a:rPr kumimoji="1" lang="ja-JP" altLang="en-US" dirty="0" smtClean="0"/>
              <a:t>最後の</a:t>
            </a:r>
            <a:r>
              <a:rPr kumimoji="1" lang="en-US" altLang="ja-JP" dirty="0" smtClean="0"/>
              <a:t>Reduction</a:t>
            </a:r>
            <a:r>
              <a:rPr kumimoji="1" lang="ja-JP" altLang="en-US" dirty="0" smtClean="0"/>
              <a:t>で一度しか使われなかった</a:t>
            </a:r>
            <a:r>
              <a:rPr kumimoji="1" lang="en-US" altLang="ja-JP" dirty="0" smtClean="0"/>
              <a:t>Alias</a:t>
            </a:r>
            <a:r>
              <a:rPr kumimoji="1" lang="ja-JP" altLang="en-US" dirty="0" smtClean="0"/>
              <a:t>は、エイリアス置換ではなく、サブツリーそのもので置換して</a:t>
            </a:r>
            <a:r>
              <a:rPr kumimoji="1" lang="en-US" altLang="ja-JP" dirty="0" smtClean="0"/>
              <a:t>Alias</a:t>
            </a:r>
            <a:r>
              <a:rPr kumimoji="1" lang="ja-JP" altLang="en-US" dirty="0" smtClean="0"/>
              <a:t>定義は削除する（</a:t>
            </a:r>
            <a:r>
              <a:rPr kumimoji="1" lang="en-US" altLang="ja-JP" dirty="0" smtClean="0"/>
              <a:t>Alias</a:t>
            </a:r>
            <a:r>
              <a:rPr kumimoji="1" lang="ja-JP" altLang="en-US" dirty="0" smtClean="0"/>
              <a:t>ばかりつくってもメモリを消費するので）</a:t>
            </a:r>
            <a:endParaRPr kumimoji="1" lang="en-US" altLang="ja-JP" dirty="0" smtClean="0"/>
          </a:p>
          <a:p>
            <a:r>
              <a:rPr lang="ja-JP" altLang="en-US" dirty="0"/>
              <a:t>↑</a:t>
            </a:r>
            <a:r>
              <a:rPr kumimoji="1" lang="ja-JP" altLang="en-US" dirty="0" smtClean="0"/>
              <a:t>は特にスピードアップしないので、休眠させる。</a:t>
            </a:r>
            <a:endParaRPr kumimoji="1" lang="ja-JP" altLang="en-US" dirty="0"/>
          </a:p>
        </p:txBody>
      </p:sp>
    </p:spTree>
    <p:extLst>
      <p:ext uri="{BB962C8B-B14F-4D97-AF65-F5344CB8AC3E}">
        <p14:creationId xmlns:p14="http://schemas.microsoft.com/office/powerpoint/2010/main" xmlns="" val="2407615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half" idx="1"/>
          </p:nvPr>
        </p:nvSpPr>
        <p:spPr/>
        <p:txBody>
          <a:bodyPr/>
          <a:lstStyle/>
          <a:p>
            <a:r>
              <a:rPr kumimoji="1" lang="en-US" altLang="ja-JP" dirty="0" smtClean="0"/>
              <a:t>TS</a:t>
            </a:r>
          </a:p>
          <a:p>
            <a:pPr lvl="1"/>
            <a:r>
              <a:rPr lang="en-US" altLang="ja-JP" dirty="0" smtClean="0"/>
              <a:t>Generation</a:t>
            </a:r>
            <a:r>
              <a:rPr lang="ja-JP" altLang="en-US" dirty="0" smtClean="0"/>
              <a:t>で共通</a:t>
            </a:r>
            <a:endParaRPr lang="en-US" altLang="ja-JP" dirty="0" smtClean="0"/>
          </a:p>
          <a:p>
            <a:pPr lvl="1"/>
            <a:r>
              <a:rPr lang="en-US" altLang="ja-JP" dirty="0" smtClean="0"/>
              <a:t>Task</a:t>
            </a:r>
            <a:r>
              <a:rPr lang="ja-JP" altLang="en-US" dirty="0" smtClean="0"/>
              <a:t>ごとに</a:t>
            </a:r>
            <a:r>
              <a:rPr lang="en-US" altLang="ja-JP" dirty="0" smtClean="0"/>
              <a:t>Leaf</a:t>
            </a:r>
            <a:r>
              <a:rPr lang="ja-JP" altLang="en-US" dirty="0" smtClean="0"/>
              <a:t>が違う</a:t>
            </a:r>
            <a:endParaRPr lang="en-US" altLang="ja-JP" dirty="0"/>
          </a:p>
          <a:p>
            <a:r>
              <a:rPr kumimoji="1" lang="en-US" altLang="ja-JP" dirty="0" smtClean="0"/>
              <a:t>PPE</a:t>
            </a:r>
          </a:p>
          <a:p>
            <a:pPr lvl="1"/>
            <a:r>
              <a:rPr lang="en-US" altLang="ja-JP" dirty="0" smtClean="0"/>
              <a:t>Leaf</a:t>
            </a:r>
            <a:r>
              <a:rPr lang="ja-JP" altLang="en-US" dirty="0" smtClean="0"/>
              <a:t>は具体化されている必要がある</a:t>
            </a:r>
            <a:endParaRPr lang="en-US" altLang="ja-JP" dirty="0"/>
          </a:p>
          <a:p>
            <a:pPr lvl="1"/>
            <a:r>
              <a:rPr lang="en-US" altLang="ja-JP" dirty="0" err="1" smtClean="0"/>
              <a:t>Const</a:t>
            </a:r>
            <a:r>
              <a:rPr lang="ja-JP" altLang="en-US" dirty="0" smtClean="0"/>
              <a:t>コマンドを作ってエイリアスの要領で使えば簡単だ</a:t>
            </a:r>
            <a:endParaRPr lang="en-US" altLang="ja-JP" dirty="0" smtClean="0"/>
          </a:p>
        </p:txBody>
      </p:sp>
      <p:sp>
        <p:nvSpPr>
          <p:cNvPr id="4" name="コンテンツ プレースホルダー 3"/>
          <p:cNvSpPr>
            <a:spLocks noGrp="1"/>
          </p:cNvSpPr>
          <p:nvPr>
            <p:ph sz="half" idx="2"/>
          </p:nvPr>
        </p:nvSpPr>
        <p:spPr/>
        <p:txBody>
          <a:bodyPr/>
          <a:lstStyle/>
          <a:p>
            <a:endParaRPr kumimoji="1" lang="en-US" altLang="ja-JP" dirty="0" smtClean="0"/>
          </a:p>
          <a:p>
            <a:r>
              <a:rPr lang="en-US" altLang="ja-JP" dirty="0" err="1" smtClean="0"/>
              <a:t>Const</a:t>
            </a:r>
            <a:r>
              <a:rPr lang="ja-JP" altLang="en-US" dirty="0" smtClean="0"/>
              <a:t> </a:t>
            </a:r>
            <a:r>
              <a:rPr lang="en-US" altLang="ja-JP" dirty="0" smtClean="0"/>
              <a:t>$Src0Name, “1.jpg”</a:t>
            </a:r>
          </a:p>
          <a:p>
            <a:r>
              <a:rPr kumimoji="1" lang="en-US" altLang="ja-JP" dirty="0" err="1"/>
              <a:t>Const</a:t>
            </a:r>
            <a:r>
              <a:rPr kumimoji="1" lang="en-US" altLang="ja-JP"/>
              <a:t> </a:t>
            </a:r>
            <a:r>
              <a:rPr kumimoji="1" lang="en-US" altLang="ja-JP" smtClean="0"/>
              <a:t>$Src0Value</a:t>
            </a:r>
            <a:r>
              <a:rPr kumimoji="1" lang="en-US" altLang="ja-JP" dirty="0"/>
              <a:t>, </a:t>
            </a:r>
            <a:r>
              <a:rPr kumimoji="1" lang="en-US" altLang="ja-JP" dirty="0" smtClean="0"/>
              <a:t>“0.0”</a:t>
            </a:r>
          </a:p>
          <a:p>
            <a:r>
              <a:rPr kumimoji="1" lang="en-US" altLang="ja-JP" dirty="0" err="1" smtClean="0"/>
              <a:t>LoadImage</a:t>
            </a:r>
            <a:r>
              <a:rPr kumimoji="1" lang="en-US" altLang="ja-JP" dirty="0" smtClean="0"/>
              <a:t> $1, $Src0Name</a:t>
            </a:r>
            <a:endParaRPr kumimoji="1" lang="ja-JP" altLang="en-US" dirty="0"/>
          </a:p>
        </p:txBody>
      </p:sp>
    </p:spTree>
    <p:extLst>
      <p:ext uri="{BB962C8B-B14F-4D97-AF65-F5344CB8AC3E}">
        <p14:creationId xmlns:p14="http://schemas.microsoft.com/office/powerpoint/2010/main" xmlns="" val="3192584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SubtreeCache</a:t>
            </a:r>
            <a:endParaRPr kumimoji="1" lang="ja-JP" altLang="en-US" dirty="0"/>
          </a:p>
        </p:txBody>
      </p:sp>
      <p:sp>
        <p:nvSpPr>
          <p:cNvPr id="3" name="コンテンツ プレースホルダ 2"/>
          <p:cNvSpPr>
            <a:spLocks noGrp="1"/>
          </p:cNvSpPr>
          <p:nvPr>
            <p:ph sz="half" idx="1"/>
          </p:nvPr>
        </p:nvSpPr>
        <p:spPr/>
        <p:txBody>
          <a:bodyPr/>
          <a:lstStyle/>
          <a:p>
            <a:r>
              <a:rPr kumimoji="1" lang="en-US" altLang="ja-JP" dirty="0" smtClean="0"/>
              <a:t>Intra</a:t>
            </a:r>
          </a:p>
          <a:p>
            <a:pPr lvl="1"/>
            <a:r>
              <a:rPr lang="ja-JP" altLang="en-US" dirty="0" smtClean="0"/>
              <a:t>同一ツリー内でのみ</a:t>
            </a:r>
            <a:endParaRPr kumimoji="1" lang="ja-JP" altLang="en-US" dirty="0"/>
          </a:p>
        </p:txBody>
      </p:sp>
      <p:sp>
        <p:nvSpPr>
          <p:cNvPr id="4" name="コンテンツ プレースホルダ 3"/>
          <p:cNvSpPr>
            <a:spLocks noGrp="1"/>
          </p:cNvSpPr>
          <p:nvPr>
            <p:ph sz="half" idx="2"/>
          </p:nvPr>
        </p:nvSpPr>
        <p:spPr/>
        <p:txBody>
          <a:bodyPr/>
          <a:lstStyle/>
          <a:p>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顔</a:t>
            </a:r>
            <a:r>
              <a:rPr lang="ja-JP" altLang="en-US" dirty="0" smtClean="0"/>
              <a:t>検出</a:t>
            </a:r>
            <a:endParaRPr kumimoji="1" lang="ja-JP" altLang="en-US" dirty="0"/>
          </a:p>
        </p:txBody>
      </p:sp>
      <p:sp>
        <p:nvSpPr>
          <p:cNvPr id="3" name="コンテンツ プレースホルダー 2"/>
          <p:cNvSpPr>
            <a:spLocks noGrp="1"/>
          </p:cNvSpPr>
          <p:nvPr>
            <p:ph idx="1"/>
          </p:nvPr>
        </p:nvSpPr>
        <p:spPr>
          <a:xfrm>
            <a:off x="467544" y="1484784"/>
            <a:ext cx="8229600" cy="4525963"/>
          </a:xfrm>
        </p:spPr>
        <p:txBody>
          <a:bodyPr>
            <a:normAutofit fontScale="70000" lnSpcReduction="20000"/>
          </a:bodyPr>
          <a:lstStyle/>
          <a:p>
            <a:r>
              <a:rPr lang="ja-JP" altLang="en-US" dirty="0" smtClean="0"/>
              <a:t>後処理（本来処理）を</a:t>
            </a:r>
            <a:r>
              <a:rPr lang="en-US" altLang="ja-JP" dirty="0" smtClean="0"/>
              <a:t>GP</a:t>
            </a:r>
            <a:r>
              <a:rPr lang="ja-JP" altLang="en-US" dirty="0" smtClean="0"/>
              <a:t>の流れに組み込むということ</a:t>
            </a:r>
          </a:p>
          <a:p>
            <a:pPr lvl="1"/>
            <a:r>
              <a:rPr lang="ja-JP" altLang="en-US" dirty="0" smtClean="0"/>
              <a:t>前処理＝</a:t>
            </a:r>
            <a:r>
              <a:rPr lang="en-US" altLang="ja-JP" dirty="0" smtClean="0"/>
              <a:t>IVTree</a:t>
            </a:r>
          </a:p>
          <a:p>
            <a:pPr lvl="1"/>
            <a:r>
              <a:rPr lang="ja-JP" altLang="en-US" dirty="0" smtClean="0"/>
              <a:t>後処理＝</a:t>
            </a:r>
            <a:r>
              <a:rPr lang="en-US" altLang="ja-JP" dirty="0" smtClean="0"/>
              <a:t>Face Detector</a:t>
            </a:r>
          </a:p>
          <a:p>
            <a:pPr lvl="1"/>
            <a:r>
              <a:rPr lang="ja-JP" altLang="en-US" dirty="0" smtClean="0"/>
              <a:t>総合＝スコア</a:t>
            </a:r>
            <a:endParaRPr lang="en-US" altLang="ja-JP" dirty="0" smtClean="0"/>
          </a:p>
          <a:p>
            <a:r>
              <a:rPr lang="en-US" altLang="ja-JP" dirty="0"/>
              <a:t>IVTree </a:t>
            </a:r>
            <a:r>
              <a:rPr lang="en-US" altLang="ja-JP" dirty="0" smtClean="0"/>
              <a:t>Evaluator</a:t>
            </a:r>
          </a:p>
          <a:p>
            <a:pPr lvl="1"/>
            <a:r>
              <a:rPr lang="en-US" altLang="ja-JP" dirty="0" smtClean="0"/>
              <a:t>IVTree</a:t>
            </a:r>
            <a:r>
              <a:rPr lang="ja-JP" altLang="en-US" dirty="0" smtClean="0"/>
              <a:t>の処理結果をスコアとして使う</a:t>
            </a:r>
            <a:endParaRPr lang="en-US" altLang="ja-JP" dirty="0" smtClean="0"/>
          </a:p>
          <a:p>
            <a:r>
              <a:rPr lang="en-US" altLang="ja-JP" dirty="0" smtClean="0"/>
              <a:t>Face Detection Evaluator</a:t>
            </a:r>
          </a:p>
          <a:p>
            <a:pPr lvl="1"/>
            <a:r>
              <a:rPr lang="en-US" altLang="ja-JP" dirty="0" smtClean="0"/>
              <a:t>IVTree</a:t>
            </a:r>
            <a:r>
              <a:rPr lang="ja-JP" altLang="en-US" dirty="0" smtClean="0"/>
              <a:t> </a:t>
            </a:r>
            <a:r>
              <a:rPr lang="en-US" altLang="ja-JP" dirty="0" smtClean="0"/>
              <a:t>Evaluator</a:t>
            </a:r>
            <a:r>
              <a:rPr lang="ja-JP" altLang="en-US" dirty="0" smtClean="0"/>
              <a:t>で前処理</a:t>
            </a:r>
            <a:endParaRPr lang="en-US" altLang="ja-JP" dirty="0" smtClean="0"/>
          </a:p>
          <a:p>
            <a:pPr lvl="1"/>
            <a:r>
              <a:rPr lang="ja-JP" altLang="en-US" dirty="0" smtClean="0"/>
              <a:t>さらに顔検出をして結果を返す</a:t>
            </a:r>
            <a:endParaRPr lang="en-US" altLang="ja-JP" dirty="0" smtClean="0"/>
          </a:p>
          <a:p>
            <a:pPr lvl="1"/>
            <a:r>
              <a:rPr lang="ja-JP" altLang="en-US" dirty="0"/>
              <a:t>顔検出部分</a:t>
            </a:r>
            <a:r>
              <a:rPr lang="ja-JP" altLang="en-US" dirty="0" smtClean="0"/>
              <a:t>を</a:t>
            </a:r>
            <a:r>
              <a:rPr lang="ja-JP" altLang="en-US" dirty="0"/>
              <a:t>スクリプトかなんか</a:t>
            </a:r>
            <a:r>
              <a:rPr lang="ja-JP" altLang="en-US" dirty="0" smtClean="0"/>
              <a:t>で</a:t>
            </a:r>
            <a:r>
              <a:rPr lang="ja-JP" altLang="en-US" dirty="0"/>
              <a:t>書けない</a:t>
            </a:r>
            <a:r>
              <a:rPr lang="ja-JP" altLang="en-US" dirty="0" smtClean="0"/>
              <a:t>かな</a:t>
            </a:r>
            <a:endParaRPr lang="en-US" altLang="ja-JP" dirty="0" smtClean="0"/>
          </a:p>
          <a:p>
            <a:r>
              <a:rPr lang="ja-JP" altLang="en-US" dirty="0" smtClean="0"/>
              <a:t>後処理</a:t>
            </a:r>
            <a:r>
              <a:rPr lang="ja-JP" altLang="en-US" dirty="0"/>
              <a:t>部分</a:t>
            </a:r>
            <a:r>
              <a:rPr lang="ja-JP" altLang="en-US" dirty="0" smtClean="0"/>
              <a:t>を、関数オブジェクトとして一般化できそう</a:t>
            </a:r>
            <a:endParaRPr lang="en-US" altLang="ja-JP" dirty="0" smtClean="0"/>
          </a:p>
          <a:p>
            <a:pPr lvl="1"/>
            <a:r>
              <a:rPr lang="en-US" altLang="ja-JP" dirty="0" smtClean="0"/>
              <a:t>IVTree</a:t>
            </a:r>
            <a:r>
              <a:rPr lang="ja-JP" altLang="en-US" dirty="0" smtClean="0"/>
              <a:t>の通常の処理＝結果の</a:t>
            </a:r>
            <a:r>
              <a:rPr lang="en-US" altLang="ja-JP" dirty="0" err="1" smtClean="0"/>
              <a:t>IVPair</a:t>
            </a:r>
            <a:r>
              <a:rPr lang="ja-JP" altLang="en-US" dirty="0" smtClean="0"/>
              <a:t>の</a:t>
            </a:r>
            <a:r>
              <a:rPr lang="en-US" altLang="ja-JP" dirty="0" smtClean="0"/>
              <a:t>V</a:t>
            </a:r>
            <a:r>
              <a:rPr lang="ja-JP" altLang="en-US" dirty="0" smtClean="0"/>
              <a:t>を取り出す</a:t>
            </a:r>
            <a:endParaRPr lang="en-US" altLang="ja-JP" dirty="0" smtClean="0"/>
          </a:p>
          <a:p>
            <a:pPr lvl="1"/>
            <a:r>
              <a:rPr lang="en-US" altLang="ja-JP" dirty="0"/>
              <a:t>Face Detector </a:t>
            </a:r>
            <a:r>
              <a:rPr lang="ja-JP" altLang="en-US" dirty="0" smtClean="0"/>
              <a:t>＝結果の</a:t>
            </a:r>
            <a:r>
              <a:rPr lang="en-US" altLang="ja-JP" dirty="0" err="1" smtClean="0"/>
              <a:t>IVPair</a:t>
            </a:r>
            <a:r>
              <a:rPr lang="ja-JP" altLang="en-US" dirty="0" smtClean="0"/>
              <a:t>の</a:t>
            </a:r>
            <a:r>
              <a:rPr lang="en-US" altLang="ja-JP" dirty="0" smtClean="0"/>
              <a:t>I</a:t>
            </a:r>
            <a:r>
              <a:rPr lang="ja-JP" altLang="en-US" dirty="0" smtClean="0"/>
              <a:t>を使って顔検出させ、個数を調べる</a:t>
            </a:r>
            <a:endParaRPr lang="en-US" altLang="ja-JP" dirty="0" smtClean="0"/>
          </a:p>
          <a:p>
            <a:pPr lvl="2"/>
            <a:r>
              <a:rPr lang="ja-JP" altLang="en-US" dirty="0"/>
              <a:t>パラメータ</a:t>
            </a:r>
            <a:r>
              <a:rPr lang="ja-JP" altLang="en-US" dirty="0" smtClean="0"/>
              <a:t>は</a:t>
            </a:r>
            <a:r>
              <a:rPr lang="ja-JP" altLang="en-US" dirty="0"/>
              <a:t>あく</a:t>
            </a:r>
            <a:r>
              <a:rPr lang="ja-JP" altLang="en-US" dirty="0" smtClean="0"/>
              <a:t>まで</a:t>
            </a:r>
            <a:r>
              <a:rPr lang="en-US" altLang="ja-JP" dirty="0" err="1" smtClean="0"/>
              <a:t>IVPair</a:t>
            </a:r>
            <a:r>
              <a:rPr lang="ja-JP" altLang="en-US" dirty="0" smtClean="0"/>
              <a:t>として与えなくてはならない：顔の正解個数とか</a:t>
            </a:r>
            <a:endParaRPr lang="en-US" altLang="ja-JP" dirty="0" smtClean="0"/>
          </a:p>
        </p:txBody>
      </p:sp>
      <p:sp>
        <p:nvSpPr>
          <p:cNvPr id="4" name="テキスト ボックス 3"/>
          <p:cNvSpPr txBox="1"/>
          <p:nvPr/>
        </p:nvSpPr>
        <p:spPr>
          <a:xfrm>
            <a:off x="7992704" y="-1"/>
            <a:ext cx="1165704" cy="261610"/>
          </a:xfrm>
          <a:prstGeom prst="rect">
            <a:avLst/>
          </a:prstGeom>
          <a:noFill/>
        </p:spPr>
        <p:txBody>
          <a:bodyPr wrap="none" rtlCol="0">
            <a:spAutoFit/>
          </a:bodyPr>
          <a:lstStyle/>
          <a:p>
            <a:pPr algn="r"/>
            <a:r>
              <a:rPr kumimoji="1" lang="en-US" altLang="ja-JP" sz="1050" dirty="0" smtClean="0"/>
              <a:t>As of 2014-06-08</a:t>
            </a:r>
            <a:endParaRPr kumimoji="1" lang="ja-JP" altLang="en-US" sz="1050" dirty="0"/>
          </a:p>
        </p:txBody>
      </p:sp>
    </p:spTree>
    <p:extLst>
      <p:ext uri="{BB962C8B-B14F-4D97-AF65-F5344CB8AC3E}">
        <p14:creationId xmlns:p14="http://schemas.microsoft.com/office/powerpoint/2010/main" xmlns="" val="123593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1440" y="0"/>
            <a:ext cx="3924985" cy="461665"/>
          </a:xfrm>
          <a:prstGeom prst="rect">
            <a:avLst/>
          </a:prstGeom>
        </p:spPr>
        <p:txBody>
          <a:bodyPr wrap="none">
            <a:spAutoFit/>
          </a:bodyPr>
          <a:lstStyle/>
          <a:p>
            <a:r>
              <a:rPr lang="en-US" altLang="ja-JP" sz="2400" b="1" u="sng" dirty="0" smtClean="0"/>
              <a:t>IVTree</a:t>
            </a:r>
            <a:r>
              <a:rPr lang="ja-JP" altLang="en-US" sz="2400" b="1" u="sng" dirty="0" smtClean="0"/>
              <a:t> </a:t>
            </a:r>
            <a:r>
              <a:rPr lang="en-US" altLang="ja-JP" sz="2400" b="1" u="sng" dirty="0" smtClean="0"/>
              <a:t>Evaluator Architecture</a:t>
            </a:r>
          </a:p>
        </p:txBody>
      </p:sp>
      <p:sp>
        <p:nvSpPr>
          <p:cNvPr id="6" name="正方形/長方形 5"/>
          <p:cNvSpPr/>
          <p:nvPr/>
        </p:nvSpPr>
        <p:spPr>
          <a:xfrm>
            <a:off x="323528" y="5055339"/>
            <a:ext cx="2127693"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dirty="0" err="1" smtClean="0"/>
              <a:t>PPGraphProcessor</a:t>
            </a:r>
            <a:endParaRPr kumimoji="1" lang="en-US" altLang="ja-JP" dirty="0" smtClean="0"/>
          </a:p>
        </p:txBody>
      </p:sp>
      <p:sp>
        <p:nvSpPr>
          <p:cNvPr id="7" name="正方形/長方形 6"/>
          <p:cNvSpPr/>
          <p:nvPr/>
        </p:nvSpPr>
        <p:spPr>
          <a:xfrm>
            <a:off x="323528" y="3015279"/>
            <a:ext cx="7416824"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smtClean="0"/>
              <a:t>&lt;&lt;parallel&gt;&gt;</a:t>
            </a:r>
          </a:p>
          <a:p>
            <a:pPr algn="ctr"/>
            <a:r>
              <a:rPr kumimoji="1" lang="en-US" altLang="ja-JP" dirty="0" err="1" smtClean="0"/>
              <a:t>IVGraphProcessor</a:t>
            </a:r>
            <a:endParaRPr kumimoji="1" lang="ja-JP" altLang="en-US" dirty="0" smtClean="0"/>
          </a:p>
        </p:txBody>
      </p:sp>
      <p:sp>
        <p:nvSpPr>
          <p:cNvPr id="8" name="正方形/長方形 7"/>
          <p:cNvSpPr/>
          <p:nvPr/>
        </p:nvSpPr>
        <p:spPr>
          <a:xfrm>
            <a:off x="323527" y="1010409"/>
            <a:ext cx="7070531"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dirty="0" err="1" smtClean="0"/>
              <a:t>IVTreeEvaluator</a:t>
            </a:r>
            <a:endParaRPr lang="en-US" altLang="ja-JP" dirty="0" smtClean="0"/>
          </a:p>
        </p:txBody>
      </p:sp>
      <p:sp>
        <p:nvSpPr>
          <p:cNvPr id="9" name="テキスト ボックス 8"/>
          <p:cNvSpPr txBox="1"/>
          <p:nvPr/>
        </p:nvSpPr>
        <p:spPr>
          <a:xfrm>
            <a:off x="437520" y="548680"/>
            <a:ext cx="1475469" cy="369332"/>
          </a:xfrm>
          <a:prstGeom prst="rect">
            <a:avLst/>
          </a:prstGeom>
          <a:noFill/>
        </p:spPr>
        <p:txBody>
          <a:bodyPr wrap="none" rtlCol="0">
            <a:spAutoFit/>
          </a:bodyPr>
          <a:lstStyle/>
          <a:p>
            <a:r>
              <a:rPr kumimoji="1" lang="en-US" altLang="ja-JP" dirty="0" smtClean="0"/>
              <a:t>vector&lt;Tree&gt;</a:t>
            </a:r>
            <a:endParaRPr kumimoji="1" lang="ja-JP" altLang="en-US" dirty="0"/>
          </a:p>
        </p:txBody>
      </p:sp>
      <p:sp>
        <p:nvSpPr>
          <p:cNvPr id="10" name="テキスト ボックス 9"/>
          <p:cNvSpPr txBox="1"/>
          <p:nvPr/>
        </p:nvSpPr>
        <p:spPr>
          <a:xfrm>
            <a:off x="7073654" y="551399"/>
            <a:ext cx="824265" cy="369332"/>
          </a:xfrm>
          <a:prstGeom prst="rect">
            <a:avLst/>
          </a:prstGeom>
          <a:noFill/>
        </p:spPr>
        <p:txBody>
          <a:bodyPr wrap="none" rtlCol="0">
            <a:spAutoFit/>
          </a:bodyPr>
          <a:lstStyle/>
          <a:p>
            <a:r>
              <a:rPr kumimoji="1" lang="en-US" altLang="ja-JP" dirty="0" smtClean="0"/>
              <a:t>Fitness</a:t>
            </a:r>
            <a:endParaRPr kumimoji="1" lang="ja-JP" altLang="en-US" dirty="0"/>
          </a:p>
        </p:txBody>
      </p:sp>
      <p:cxnSp>
        <p:nvCxnSpPr>
          <p:cNvPr id="12" name="直線矢印コネクタ 11"/>
          <p:cNvCxnSpPr/>
          <p:nvPr/>
        </p:nvCxnSpPr>
        <p:spPr>
          <a:xfrm flipV="1">
            <a:off x="6948264" y="1606114"/>
            <a:ext cx="0" cy="140916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直線矢印コネクタ 12"/>
          <p:cNvCxnSpPr/>
          <p:nvPr/>
        </p:nvCxnSpPr>
        <p:spPr>
          <a:xfrm>
            <a:off x="1948228" y="548680"/>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直線矢印コネクタ 13"/>
          <p:cNvCxnSpPr/>
          <p:nvPr/>
        </p:nvCxnSpPr>
        <p:spPr>
          <a:xfrm flipV="1">
            <a:off x="6929638" y="568320"/>
            <a:ext cx="0" cy="44208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テキスト ボックス 14"/>
          <p:cNvSpPr txBox="1"/>
          <p:nvPr/>
        </p:nvSpPr>
        <p:spPr>
          <a:xfrm>
            <a:off x="518279" y="1632671"/>
            <a:ext cx="1036309" cy="369332"/>
          </a:xfrm>
          <a:prstGeom prst="rect">
            <a:avLst/>
          </a:prstGeom>
          <a:noFill/>
        </p:spPr>
        <p:txBody>
          <a:bodyPr wrap="none" rtlCol="0">
            <a:spAutoFit/>
          </a:bodyPr>
          <a:lstStyle/>
          <a:p>
            <a:r>
              <a:rPr kumimoji="1" lang="en-US" altLang="ja-JP" dirty="0" err="1" smtClean="0"/>
              <a:t>IVGraphs</a:t>
            </a:r>
            <a:endParaRPr kumimoji="1" lang="ja-JP" altLang="en-US" dirty="0"/>
          </a:p>
        </p:txBody>
      </p:sp>
      <p:cxnSp>
        <p:nvCxnSpPr>
          <p:cNvPr id="16" name="直線矢印コネクタ 15"/>
          <p:cNvCxnSpPr/>
          <p:nvPr/>
        </p:nvCxnSpPr>
        <p:spPr>
          <a:xfrm>
            <a:off x="5750128" y="3609834"/>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テキスト ボックス 17"/>
          <p:cNvSpPr txBox="1"/>
          <p:nvPr/>
        </p:nvSpPr>
        <p:spPr>
          <a:xfrm>
            <a:off x="437520" y="4164828"/>
            <a:ext cx="1106970" cy="369332"/>
          </a:xfrm>
          <a:prstGeom prst="rect">
            <a:avLst/>
          </a:prstGeom>
          <a:noFill/>
        </p:spPr>
        <p:txBody>
          <a:bodyPr wrap="none" rtlCol="0">
            <a:spAutoFit/>
          </a:bodyPr>
          <a:lstStyle/>
          <a:p>
            <a:r>
              <a:rPr lang="en-US" altLang="ja-JP" dirty="0" err="1" smtClean="0"/>
              <a:t>PPEGraph</a:t>
            </a:r>
            <a:endParaRPr kumimoji="1" lang="ja-JP" altLang="en-US" dirty="0"/>
          </a:p>
        </p:txBody>
      </p:sp>
      <p:sp>
        <p:nvSpPr>
          <p:cNvPr id="19" name="正方形/長方形 18"/>
          <p:cNvSpPr/>
          <p:nvPr/>
        </p:nvSpPr>
        <p:spPr>
          <a:xfrm>
            <a:off x="330444" y="6111623"/>
            <a:ext cx="8116353"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dirty="0" err="1" smtClean="0"/>
              <a:t>PicturePerfectEngine</a:t>
            </a:r>
            <a:endParaRPr kumimoji="1" lang="en-US" altLang="ja-JP" dirty="0" smtClean="0"/>
          </a:p>
        </p:txBody>
      </p:sp>
      <p:cxnSp>
        <p:nvCxnSpPr>
          <p:cNvPr id="20" name="直線矢印コネクタ 19"/>
          <p:cNvCxnSpPr/>
          <p:nvPr/>
        </p:nvCxnSpPr>
        <p:spPr>
          <a:xfrm flipV="1">
            <a:off x="6876256" y="5645187"/>
            <a:ext cx="0" cy="44208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テキスト ボックス 20"/>
          <p:cNvSpPr txBox="1"/>
          <p:nvPr/>
        </p:nvSpPr>
        <p:spPr>
          <a:xfrm>
            <a:off x="452769" y="5656176"/>
            <a:ext cx="1075936" cy="369332"/>
          </a:xfrm>
          <a:prstGeom prst="rect">
            <a:avLst/>
          </a:prstGeom>
          <a:noFill/>
        </p:spPr>
        <p:txBody>
          <a:bodyPr wrap="none" rtlCol="0">
            <a:spAutoFit/>
          </a:bodyPr>
          <a:lstStyle/>
          <a:p>
            <a:r>
              <a:rPr lang="en-US" altLang="ja-JP" dirty="0" err="1" smtClean="0"/>
              <a:t>PPEScript</a:t>
            </a:r>
            <a:endParaRPr kumimoji="1" lang="ja-JP" altLang="en-US" dirty="0"/>
          </a:p>
        </p:txBody>
      </p:sp>
      <p:sp>
        <p:nvSpPr>
          <p:cNvPr id="22" name="テキスト ボックス 21"/>
          <p:cNvSpPr txBox="1"/>
          <p:nvPr/>
        </p:nvSpPr>
        <p:spPr>
          <a:xfrm>
            <a:off x="6948264" y="5651956"/>
            <a:ext cx="891591" cy="369332"/>
          </a:xfrm>
          <a:prstGeom prst="rect">
            <a:avLst/>
          </a:prstGeom>
          <a:noFill/>
        </p:spPr>
        <p:txBody>
          <a:bodyPr wrap="none" rtlCol="0">
            <a:spAutoFit/>
          </a:bodyPr>
          <a:lstStyle/>
          <a:p>
            <a:r>
              <a:rPr lang="en-US" altLang="ja-JP" dirty="0" smtClean="0"/>
              <a:t>Storage</a:t>
            </a:r>
            <a:endParaRPr kumimoji="1" lang="ja-JP" altLang="en-US" dirty="0"/>
          </a:p>
        </p:txBody>
      </p:sp>
      <p:sp>
        <p:nvSpPr>
          <p:cNvPr id="24" name="テキスト ボックス 23"/>
          <p:cNvSpPr txBox="1"/>
          <p:nvPr/>
        </p:nvSpPr>
        <p:spPr>
          <a:xfrm>
            <a:off x="7060192" y="2081494"/>
            <a:ext cx="1453475" cy="369332"/>
          </a:xfrm>
          <a:prstGeom prst="rect">
            <a:avLst/>
          </a:prstGeom>
          <a:noFill/>
        </p:spPr>
        <p:txBody>
          <a:bodyPr wrap="none" rtlCol="0">
            <a:spAutoFit/>
          </a:bodyPr>
          <a:lstStyle/>
          <a:p>
            <a:r>
              <a:rPr lang="en-US" altLang="ja-JP" dirty="0" err="1" smtClean="0"/>
              <a:t>IVPairArchive</a:t>
            </a:r>
            <a:endParaRPr kumimoji="1" lang="ja-JP" altLang="en-US" dirty="0"/>
          </a:p>
        </p:txBody>
      </p:sp>
      <p:sp>
        <p:nvSpPr>
          <p:cNvPr id="25" name="テキスト ボックス 24"/>
          <p:cNvSpPr txBox="1"/>
          <p:nvPr/>
        </p:nvSpPr>
        <p:spPr>
          <a:xfrm>
            <a:off x="1981646" y="568426"/>
            <a:ext cx="1273105" cy="369332"/>
          </a:xfrm>
          <a:prstGeom prst="rect">
            <a:avLst/>
          </a:prstGeom>
          <a:noFill/>
        </p:spPr>
        <p:txBody>
          <a:bodyPr wrap="none" rtlCol="0">
            <a:spAutoFit/>
          </a:bodyPr>
          <a:lstStyle/>
          <a:p>
            <a:r>
              <a:rPr lang="en-US" altLang="ja-JP" dirty="0" smtClean="0"/>
              <a:t>Training Set</a:t>
            </a:r>
            <a:endParaRPr kumimoji="1" lang="ja-JP" altLang="en-US" dirty="0"/>
          </a:p>
        </p:txBody>
      </p:sp>
      <p:cxnSp>
        <p:nvCxnSpPr>
          <p:cNvPr id="26" name="直線矢印コネクタ 25"/>
          <p:cNvCxnSpPr/>
          <p:nvPr/>
        </p:nvCxnSpPr>
        <p:spPr>
          <a:xfrm>
            <a:off x="437520" y="1606219"/>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直線矢印コネクタ 26"/>
          <p:cNvCxnSpPr/>
          <p:nvPr/>
        </p:nvCxnSpPr>
        <p:spPr>
          <a:xfrm>
            <a:off x="437520" y="568426"/>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直線矢印コネクタ 28"/>
          <p:cNvCxnSpPr/>
          <p:nvPr/>
        </p:nvCxnSpPr>
        <p:spPr>
          <a:xfrm>
            <a:off x="437520" y="3629580"/>
            <a:ext cx="0" cy="14398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テキスト ボックス 29"/>
          <p:cNvSpPr txBox="1"/>
          <p:nvPr/>
        </p:nvSpPr>
        <p:spPr>
          <a:xfrm>
            <a:off x="5783546" y="3716301"/>
            <a:ext cx="898836" cy="369332"/>
          </a:xfrm>
          <a:prstGeom prst="rect">
            <a:avLst/>
          </a:prstGeom>
          <a:noFill/>
        </p:spPr>
        <p:txBody>
          <a:bodyPr wrap="none" rtlCol="0">
            <a:spAutoFit/>
          </a:bodyPr>
          <a:lstStyle/>
          <a:p>
            <a:r>
              <a:rPr lang="en-US" altLang="ja-JP" dirty="0" smtClean="0"/>
              <a:t>Archive</a:t>
            </a:r>
            <a:endParaRPr kumimoji="1" lang="ja-JP" altLang="en-US" dirty="0"/>
          </a:p>
        </p:txBody>
      </p:sp>
      <p:cxnSp>
        <p:nvCxnSpPr>
          <p:cNvPr id="31" name="直線矢印コネクタ 30"/>
          <p:cNvCxnSpPr/>
          <p:nvPr/>
        </p:nvCxnSpPr>
        <p:spPr>
          <a:xfrm>
            <a:off x="437520" y="5679681"/>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2575494" y="5675922"/>
            <a:ext cx="1187697" cy="369332"/>
          </a:xfrm>
          <a:prstGeom prst="rect">
            <a:avLst/>
          </a:prstGeom>
          <a:noFill/>
        </p:spPr>
        <p:txBody>
          <a:bodyPr wrap="none" rtlCol="0">
            <a:spAutoFit/>
          </a:bodyPr>
          <a:lstStyle/>
          <a:p>
            <a:r>
              <a:rPr lang="en-US" altLang="ja-JP" dirty="0" smtClean="0"/>
              <a:t>Executable</a:t>
            </a:r>
            <a:endParaRPr kumimoji="1" lang="ja-JP" altLang="en-US" dirty="0"/>
          </a:p>
        </p:txBody>
      </p:sp>
      <p:cxnSp>
        <p:nvCxnSpPr>
          <p:cNvPr id="34" name="直線矢印コネクタ 33"/>
          <p:cNvCxnSpPr/>
          <p:nvPr/>
        </p:nvCxnSpPr>
        <p:spPr>
          <a:xfrm flipV="1">
            <a:off x="2575494" y="3675778"/>
            <a:ext cx="0" cy="24656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円柱 36"/>
          <p:cNvSpPr/>
          <p:nvPr/>
        </p:nvSpPr>
        <p:spPr>
          <a:xfrm>
            <a:off x="179512" y="2067948"/>
            <a:ext cx="3240360" cy="443275"/>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err="1" smtClean="0"/>
              <a:t>IVGraph</a:t>
            </a:r>
            <a:r>
              <a:rPr kumimoji="1" lang="en-US" altLang="ja-JP" dirty="0" smtClean="0"/>
              <a:t> Pool</a:t>
            </a:r>
            <a:endParaRPr kumimoji="1" lang="ja-JP" altLang="en-US" dirty="0"/>
          </a:p>
        </p:txBody>
      </p:sp>
      <p:sp>
        <p:nvSpPr>
          <p:cNvPr id="38" name="テキスト ボックス 37"/>
          <p:cNvSpPr txBox="1"/>
          <p:nvPr/>
        </p:nvSpPr>
        <p:spPr>
          <a:xfrm>
            <a:off x="518279" y="2563711"/>
            <a:ext cx="946541" cy="369332"/>
          </a:xfrm>
          <a:prstGeom prst="rect">
            <a:avLst/>
          </a:prstGeom>
          <a:noFill/>
        </p:spPr>
        <p:txBody>
          <a:bodyPr wrap="none" rtlCol="0">
            <a:spAutoFit/>
          </a:bodyPr>
          <a:lstStyle/>
          <a:p>
            <a:r>
              <a:rPr kumimoji="1" lang="en-US" altLang="ja-JP" dirty="0" err="1" smtClean="0"/>
              <a:t>IVGraph</a:t>
            </a:r>
            <a:endParaRPr kumimoji="1" lang="ja-JP" altLang="en-US" dirty="0"/>
          </a:p>
        </p:txBody>
      </p:sp>
      <p:cxnSp>
        <p:nvCxnSpPr>
          <p:cNvPr id="39" name="直線矢印コネクタ 38"/>
          <p:cNvCxnSpPr/>
          <p:nvPr/>
        </p:nvCxnSpPr>
        <p:spPr>
          <a:xfrm>
            <a:off x="437520" y="2537259"/>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円柱 40"/>
          <p:cNvSpPr/>
          <p:nvPr/>
        </p:nvSpPr>
        <p:spPr>
          <a:xfrm>
            <a:off x="4610962" y="4136229"/>
            <a:ext cx="1622002" cy="443275"/>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err="1" smtClean="0"/>
              <a:t>PPEGraph</a:t>
            </a:r>
            <a:r>
              <a:rPr kumimoji="1" lang="en-US" altLang="ja-JP" dirty="0" smtClean="0"/>
              <a:t> Pool</a:t>
            </a:r>
            <a:endParaRPr kumimoji="1" lang="ja-JP" altLang="en-US" dirty="0"/>
          </a:p>
        </p:txBody>
      </p:sp>
      <p:cxnSp>
        <p:nvCxnSpPr>
          <p:cNvPr id="44" name="直線矢印コネクタ 43"/>
          <p:cNvCxnSpPr/>
          <p:nvPr/>
        </p:nvCxnSpPr>
        <p:spPr>
          <a:xfrm>
            <a:off x="5750128" y="4593610"/>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テキスト ボックス 44"/>
          <p:cNvSpPr txBox="1"/>
          <p:nvPr/>
        </p:nvSpPr>
        <p:spPr>
          <a:xfrm>
            <a:off x="5783546" y="4700077"/>
            <a:ext cx="898836" cy="369332"/>
          </a:xfrm>
          <a:prstGeom prst="rect">
            <a:avLst/>
          </a:prstGeom>
          <a:noFill/>
        </p:spPr>
        <p:txBody>
          <a:bodyPr wrap="none" rtlCol="0">
            <a:spAutoFit/>
          </a:bodyPr>
          <a:lstStyle/>
          <a:p>
            <a:r>
              <a:rPr lang="en-US" altLang="ja-JP" dirty="0" smtClean="0"/>
              <a:t>Archive</a:t>
            </a:r>
            <a:endParaRPr kumimoji="1" lang="ja-JP" altLang="en-US" dirty="0"/>
          </a:p>
        </p:txBody>
      </p:sp>
      <p:sp>
        <p:nvSpPr>
          <p:cNvPr id="50" name="正方形/長方形 49"/>
          <p:cNvSpPr/>
          <p:nvPr/>
        </p:nvSpPr>
        <p:spPr>
          <a:xfrm>
            <a:off x="4820571" y="5055339"/>
            <a:ext cx="2919781"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dirty="0" smtClean="0"/>
              <a:t>&lt;&lt;parallel&gt;</a:t>
            </a:r>
          </a:p>
          <a:p>
            <a:pPr algn="ctr"/>
            <a:r>
              <a:rPr lang="en-US" altLang="ja-JP" dirty="0" err="1" smtClean="0"/>
              <a:t>PPGraphProcessor</a:t>
            </a:r>
            <a:endParaRPr kumimoji="1" lang="en-US" altLang="ja-JP" dirty="0" smtClean="0"/>
          </a:p>
        </p:txBody>
      </p:sp>
      <p:sp>
        <p:nvSpPr>
          <p:cNvPr id="52" name="テキスト ボックス 51"/>
          <p:cNvSpPr txBox="1"/>
          <p:nvPr/>
        </p:nvSpPr>
        <p:spPr>
          <a:xfrm>
            <a:off x="2365130" y="1642491"/>
            <a:ext cx="1453475" cy="369332"/>
          </a:xfrm>
          <a:prstGeom prst="rect">
            <a:avLst/>
          </a:prstGeom>
          <a:noFill/>
        </p:spPr>
        <p:txBody>
          <a:bodyPr wrap="none" rtlCol="0">
            <a:spAutoFit/>
          </a:bodyPr>
          <a:lstStyle/>
          <a:p>
            <a:r>
              <a:rPr lang="en-US" altLang="ja-JP" dirty="0" err="1" smtClean="0"/>
              <a:t>IVPairArchive</a:t>
            </a:r>
            <a:endParaRPr kumimoji="1" lang="ja-JP" altLang="en-US" dirty="0"/>
          </a:p>
        </p:txBody>
      </p:sp>
      <p:cxnSp>
        <p:nvCxnSpPr>
          <p:cNvPr id="53" name="直線矢印コネクタ 52"/>
          <p:cNvCxnSpPr/>
          <p:nvPr/>
        </p:nvCxnSpPr>
        <p:spPr>
          <a:xfrm>
            <a:off x="2361658" y="1606219"/>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4" name="直線矢印コネクタ 53"/>
          <p:cNvCxnSpPr/>
          <p:nvPr/>
        </p:nvCxnSpPr>
        <p:spPr>
          <a:xfrm>
            <a:off x="5131739" y="3609834"/>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5" name="テキスト ボックス 54"/>
          <p:cNvSpPr txBox="1"/>
          <p:nvPr/>
        </p:nvSpPr>
        <p:spPr>
          <a:xfrm>
            <a:off x="3905110" y="3702231"/>
            <a:ext cx="1187697" cy="369332"/>
          </a:xfrm>
          <a:prstGeom prst="rect">
            <a:avLst/>
          </a:prstGeom>
          <a:noFill/>
        </p:spPr>
        <p:txBody>
          <a:bodyPr wrap="none" rtlCol="0">
            <a:spAutoFit/>
          </a:bodyPr>
          <a:lstStyle/>
          <a:p>
            <a:r>
              <a:rPr lang="en-US" altLang="ja-JP" dirty="0" smtClean="0"/>
              <a:t>Executable</a:t>
            </a:r>
            <a:endParaRPr kumimoji="1" lang="ja-JP" altLang="en-US" dirty="0"/>
          </a:p>
        </p:txBody>
      </p:sp>
      <p:cxnSp>
        <p:nvCxnSpPr>
          <p:cNvPr id="56" name="直線矢印コネクタ 55"/>
          <p:cNvCxnSpPr/>
          <p:nvPr/>
        </p:nvCxnSpPr>
        <p:spPr>
          <a:xfrm>
            <a:off x="5131739" y="4607680"/>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テキスト ボックス 56"/>
          <p:cNvSpPr txBox="1"/>
          <p:nvPr/>
        </p:nvSpPr>
        <p:spPr>
          <a:xfrm>
            <a:off x="3905110" y="4585770"/>
            <a:ext cx="1187697" cy="369332"/>
          </a:xfrm>
          <a:prstGeom prst="rect">
            <a:avLst/>
          </a:prstGeom>
          <a:noFill/>
        </p:spPr>
        <p:txBody>
          <a:bodyPr wrap="none" rtlCol="0">
            <a:spAutoFit/>
          </a:bodyPr>
          <a:lstStyle/>
          <a:p>
            <a:r>
              <a:rPr lang="en-US" altLang="ja-JP" dirty="0" smtClean="0"/>
              <a:t>Executable</a:t>
            </a:r>
            <a:endParaRPr kumimoji="1" lang="ja-JP" altLang="en-US" dirty="0"/>
          </a:p>
        </p:txBody>
      </p:sp>
      <p:cxnSp>
        <p:nvCxnSpPr>
          <p:cNvPr id="58" name="直線矢印コネクタ 57"/>
          <p:cNvCxnSpPr/>
          <p:nvPr/>
        </p:nvCxnSpPr>
        <p:spPr>
          <a:xfrm>
            <a:off x="5750128" y="5660464"/>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9" name="テキスト ボックス 58"/>
          <p:cNvSpPr txBox="1"/>
          <p:nvPr/>
        </p:nvSpPr>
        <p:spPr>
          <a:xfrm>
            <a:off x="5783546" y="5661248"/>
            <a:ext cx="895502" cy="369332"/>
          </a:xfrm>
          <a:prstGeom prst="rect">
            <a:avLst/>
          </a:prstGeom>
          <a:noFill/>
        </p:spPr>
        <p:txBody>
          <a:bodyPr wrap="none" rtlCol="0">
            <a:spAutoFit/>
          </a:bodyPr>
          <a:lstStyle/>
          <a:p>
            <a:r>
              <a:rPr lang="en-US" altLang="ja-JP" dirty="0" smtClean="0"/>
              <a:t>Storage</a:t>
            </a:r>
            <a:endParaRPr kumimoji="1" lang="ja-JP" altLang="en-US" dirty="0"/>
          </a:p>
        </p:txBody>
      </p:sp>
      <p:cxnSp>
        <p:nvCxnSpPr>
          <p:cNvPr id="60" name="直線矢印コネクタ 59"/>
          <p:cNvCxnSpPr/>
          <p:nvPr/>
        </p:nvCxnSpPr>
        <p:spPr>
          <a:xfrm>
            <a:off x="5131739" y="5674534"/>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1" name="テキスト ボックス 60"/>
          <p:cNvSpPr txBox="1"/>
          <p:nvPr/>
        </p:nvSpPr>
        <p:spPr>
          <a:xfrm>
            <a:off x="3905110" y="5652624"/>
            <a:ext cx="1187697" cy="369332"/>
          </a:xfrm>
          <a:prstGeom prst="rect">
            <a:avLst/>
          </a:prstGeom>
          <a:noFill/>
        </p:spPr>
        <p:txBody>
          <a:bodyPr wrap="none" rtlCol="0">
            <a:spAutoFit/>
          </a:bodyPr>
          <a:lstStyle/>
          <a:p>
            <a:r>
              <a:rPr lang="en-US" altLang="ja-JP" dirty="0" smtClean="0"/>
              <a:t>Executable</a:t>
            </a:r>
            <a:endParaRPr kumimoji="1" lang="ja-JP" altLang="en-US" dirty="0"/>
          </a:p>
        </p:txBody>
      </p:sp>
      <p:sp>
        <p:nvSpPr>
          <p:cNvPr id="62" name="テキスト ボックス 61"/>
          <p:cNvSpPr txBox="1"/>
          <p:nvPr/>
        </p:nvSpPr>
        <p:spPr>
          <a:xfrm>
            <a:off x="2365130" y="2563711"/>
            <a:ext cx="1453475" cy="369332"/>
          </a:xfrm>
          <a:prstGeom prst="rect">
            <a:avLst/>
          </a:prstGeom>
          <a:noFill/>
        </p:spPr>
        <p:txBody>
          <a:bodyPr wrap="none" rtlCol="0">
            <a:spAutoFit/>
          </a:bodyPr>
          <a:lstStyle/>
          <a:p>
            <a:r>
              <a:rPr lang="en-US" altLang="ja-JP" dirty="0" err="1" smtClean="0"/>
              <a:t>IVPairArchive</a:t>
            </a:r>
            <a:endParaRPr kumimoji="1" lang="ja-JP" altLang="en-US" dirty="0"/>
          </a:p>
        </p:txBody>
      </p:sp>
      <p:cxnSp>
        <p:nvCxnSpPr>
          <p:cNvPr id="63" name="直線矢印コネクタ 62"/>
          <p:cNvCxnSpPr/>
          <p:nvPr/>
        </p:nvCxnSpPr>
        <p:spPr>
          <a:xfrm>
            <a:off x="2361658" y="2527439"/>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5" name="直線矢印コネクタ 64"/>
          <p:cNvCxnSpPr/>
          <p:nvPr/>
        </p:nvCxnSpPr>
        <p:spPr>
          <a:xfrm flipV="1">
            <a:off x="6948264" y="3629580"/>
            <a:ext cx="0" cy="140916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6" name="テキスト ボックス 65"/>
          <p:cNvSpPr txBox="1"/>
          <p:nvPr/>
        </p:nvSpPr>
        <p:spPr>
          <a:xfrm>
            <a:off x="6968882" y="4238348"/>
            <a:ext cx="898836" cy="369332"/>
          </a:xfrm>
          <a:prstGeom prst="rect">
            <a:avLst/>
          </a:prstGeom>
          <a:noFill/>
        </p:spPr>
        <p:txBody>
          <a:bodyPr wrap="none" rtlCol="0">
            <a:spAutoFit/>
          </a:bodyPr>
          <a:lstStyle/>
          <a:p>
            <a:r>
              <a:rPr lang="en-US" altLang="ja-JP" dirty="0" smtClean="0"/>
              <a:t>Archive</a:t>
            </a:r>
            <a:endParaRPr kumimoji="1" lang="ja-JP" altLang="en-US" dirty="0"/>
          </a:p>
        </p:txBody>
      </p:sp>
      <p:sp>
        <p:nvSpPr>
          <p:cNvPr id="68" name="円柱 67"/>
          <p:cNvSpPr/>
          <p:nvPr/>
        </p:nvSpPr>
        <p:spPr>
          <a:xfrm>
            <a:off x="8748464" y="1719029"/>
            <a:ext cx="1321048" cy="4172299"/>
          </a:xfrm>
          <a:prstGeom prst="can">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mtClean="0"/>
              <a:t>Thread</a:t>
            </a:r>
            <a:r>
              <a:rPr kumimoji="1" lang="en-US" altLang="ja-JP" dirty="0" smtClean="0"/>
              <a:t/>
            </a:r>
            <a:br>
              <a:rPr kumimoji="1" lang="en-US" altLang="ja-JP" dirty="0" smtClean="0"/>
            </a:br>
            <a:r>
              <a:rPr kumimoji="1" lang="en-US" altLang="ja-JP" dirty="0" smtClean="0"/>
              <a:t> Pool</a:t>
            </a:r>
            <a:endParaRPr kumimoji="1" lang="ja-JP" altLang="en-US" dirty="0"/>
          </a:p>
        </p:txBody>
      </p:sp>
      <p:cxnSp>
        <p:nvCxnSpPr>
          <p:cNvPr id="69" name="直線矢印コネクタ 68"/>
          <p:cNvCxnSpPr/>
          <p:nvPr/>
        </p:nvCxnSpPr>
        <p:spPr>
          <a:xfrm>
            <a:off x="7740352" y="3277207"/>
            <a:ext cx="100811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2" name="直線矢印コネクタ 71"/>
          <p:cNvCxnSpPr/>
          <p:nvPr/>
        </p:nvCxnSpPr>
        <p:spPr>
          <a:xfrm>
            <a:off x="7740352" y="5343371"/>
            <a:ext cx="1008112"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02769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IVTree</a:t>
            </a:r>
            <a:r>
              <a:rPr kumimoji="1" lang="en-US" altLang="ja-JP" dirty="0" smtClean="0"/>
              <a:t> Evaluation</a:t>
            </a:r>
            <a:endParaRPr kumimoji="1" lang="ja-JP" altLang="en-US" dirty="0"/>
          </a:p>
        </p:txBody>
      </p:sp>
      <p:sp>
        <p:nvSpPr>
          <p:cNvPr id="8" name="正方形/長方形 7"/>
          <p:cNvSpPr/>
          <p:nvPr/>
        </p:nvSpPr>
        <p:spPr>
          <a:xfrm>
            <a:off x="323528" y="4316932"/>
            <a:ext cx="4241555"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dirty="0" err="1" smtClean="0"/>
              <a:t>PPGraphProcesor</a:t>
            </a:r>
            <a:endParaRPr kumimoji="1" lang="en-US" altLang="ja-JP" dirty="0" smtClean="0"/>
          </a:p>
        </p:txBody>
      </p:sp>
      <p:sp>
        <p:nvSpPr>
          <p:cNvPr id="10" name="正方形/長方形 9"/>
          <p:cNvSpPr/>
          <p:nvPr/>
        </p:nvSpPr>
        <p:spPr>
          <a:xfrm>
            <a:off x="323528" y="3194485"/>
            <a:ext cx="4241555"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dirty="0" err="1" smtClean="0"/>
              <a:t>IVGraphProcessor</a:t>
            </a:r>
            <a:endParaRPr kumimoji="1" lang="ja-JP" altLang="en-US" dirty="0" smtClean="0"/>
          </a:p>
        </p:txBody>
      </p:sp>
      <p:sp>
        <p:nvSpPr>
          <p:cNvPr id="12" name="正方形/長方形 11"/>
          <p:cNvSpPr/>
          <p:nvPr/>
        </p:nvSpPr>
        <p:spPr>
          <a:xfrm>
            <a:off x="323528" y="2156692"/>
            <a:ext cx="4241555"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dirty="0" err="1" smtClean="0"/>
              <a:t>IVTreeEvaluator</a:t>
            </a:r>
            <a:endParaRPr lang="en-US" altLang="ja-JP" dirty="0" smtClean="0"/>
          </a:p>
        </p:txBody>
      </p:sp>
      <p:sp>
        <p:nvSpPr>
          <p:cNvPr id="17" name="テキスト ボックス 16"/>
          <p:cNvSpPr txBox="1"/>
          <p:nvPr/>
        </p:nvSpPr>
        <p:spPr>
          <a:xfrm>
            <a:off x="437520" y="1694963"/>
            <a:ext cx="1475469" cy="369332"/>
          </a:xfrm>
          <a:prstGeom prst="rect">
            <a:avLst/>
          </a:prstGeom>
          <a:noFill/>
        </p:spPr>
        <p:txBody>
          <a:bodyPr wrap="none" rtlCol="0">
            <a:spAutoFit/>
          </a:bodyPr>
          <a:lstStyle/>
          <a:p>
            <a:r>
              <a:rPr kumimoji="1" lang="en-US" altLang="ja-JP" dirty="0" smtClean="0"/>
              <a:t>vector&lt;Tree&gt;</a:t>
            </a:r>
            <a:endParaRPr kumimoji="1" lang="ja-JP" altLang="en-US" dirty="0"/>
          </a:p>
        </p:txBody>
      </p:sp>
      <p:sp>
        <p:nvSpPr>
          <p:cNvPr id="18" name="テキスト ボックス 17"/>
          <p:cNvSpPr txBox="1"/>
          <p:nvPr/>
        </p:nvSpPr>
        <p:spPr>
          <a:xfrm>
            <a:off x="5370125" y="1697682"/>
            <a:ext cx="824265" cy="369332"/>
          </a:xfrm>
          <a:prstGeom prst="rect">
            <a:avLst/>
          </a:prstGeom>
          <a:noFill/>
        </p:spPr>
        <p:txBody>
          <a:bodyPr wrap="none" rtlCol="0">
            <a:spAutoFit/>
          </a:bodyPr>
          <a:lstStyle/>
          <a:p>
            <a:r>
              <a:rPr kumimoji="1" lang="en-US" altLang="ja-JP" dirty="0" smtClean="0"/>
              <a:t>Fitness</a:t>
            </a:r>
            <a:endParaRPr kumimoji="1" lang="ja-JP" altLang="en-US" dirty="0"/>
          </a:p>
        </p:txBody>
      </p:sp>
      <p:cxnSp>
        <p:nvCxnSpPr>
          <p:cNvPr id="29" name="直線矢印コネクタ 28"/>
          <p:cNvCxnSpPr/>
          <p:nvPr/>
        </p:nvCxnSpPr>
        <p:spPr>
          <a:xfrm>
            <a:off x="3464499" y="2732756"/>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直線矢印コネクタ 29"/>
          <p:cNvCxnSpPr/>
          <p:nvPr/>
        </p:nvCxnSpPr>
        <p:spPr>
          <a:xfrm flipV="1">
            <a:off x="5226109" y="2752396"/>
            <a:ext cx="0" cy="44208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直線矢印コネクタ 32"/>
          <p:cNvCxnSpPr/>
          <p:nvPr/>
        </p:nvCxnSpPr>
        <p:spPr>
          <a:xfrm>
            <a:off x="1948228" y="1694963"/>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直線矢印コネクタ 33"/>
          <p:cNvCxnSpPr/>
          <p:nvPr/>
        </p:nvCxnSpPr>
        <p:spPr>
          <a:xfrm flipV="1">
            <a:off x="5226109" y="1714603"/>
            <a:ext cx="0" cy="44208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5" name="テキスト ボックス 34"/>
          <p:cNvSpPr txBox="1"/>
          <p:nvPr/>
        </p:nvSpPr>
        <p:spPr>
          <a:xfrm>
            <a:off x="518279" y="2778954"/>
            <a:ext cx="961866" cy="369332"/>
          </a:xfrm>
          <a:prstGeom prst="rect">
            <a:avLst/>
          </a:prstGeom>
          <a:noFill/>
        </p:spPr>
        <p:txBody>
          <a:bodyPr wrap="none" rtlCol="0">
            <a:spAutoFit/>
          </a:bodyPr>
          <a:lstStyle/>
          <a:p>
            <a:r>
              <a:rPr kumimoji="1" lang="en-US" altLang="ja-JP" dirty="0" err="1" smtClean="0"/>
              <a:t>IVGraph</a:t>
            </a:r>
            <a:endParaRPr kumimoji="1" lang="ja-JP" altLang="en-US" dirty="0"/>
          </a:p>
        </p:txBody>
      </p:sp>
      <p:cxnSp>
        <p:nvCxnSpPr>
          <p:cNvPr id="36" name="直線矢印コネクタ 35"/>
          <p:cNvCxnSpPr/>
          <p:nvPr/>
        </p:nvCxnSpPr>
        <p:spPr>
          <a:xfrm>
            <a:off x="3464499" y="3855203"/>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直線矢印コネクタ 36"/>
          <p:cNvCxnSpPr/>
          <p:nvPr/>
        </p:nvCxnSpPr>
        <p:spPr>
          <a:xfrm flipV="1">
            <a:off x="5226109" y="3874843"/>
            <a:ext cx="0" cy="44208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0" name="テキスト ボックス 39"/>
          <p:cNvSpPr txBox="1"/>
          <p:nvPr/>
        </p:nvSpPr>
        <p:spPr>
          <a:xfrm>
            <a:off x="437520" y="3941924"/>
            <a:ext cx="1123384" cy="369332"/>
          </a:xfrm>
          <a:prstGeom prst="rect">
            <a:avLst/>
          </a:prstGeom>
          <a:noFill/>
        </p:spPr>
        <p:txBody>
          <a:bodyPr wrap="none" rtlCol="0">
            <a:spAutoFit/>
          </a:bodyPr>
          <a:lstStyle/>
          <a:p>
            <a:r>
              <a:rPr lang="en-US" altLang="ja-JP" dirty="0" err="1" smtClean="0"/>
              <a:t>PPEGraph</a:t>
            </a:r>
            <a:endParaRPr kumimoji="1" lang="ja-JP" altLang="en-US" dirty="0"/>
          </a:p>
        </p:txBody>
      </p:sp>
      <p:sp>
        <p:nvSpPr>
          <p:cNvPr id="42" name="正方形/長方形 41"/>
          <p:cNvSpPr/>
          <p:nvPr/>
        </p:nvSpPr>
        <p:spPr>
          <a:xfrm>
            <a:off x="330444" y="5373216"/>
            <a:ext cx="4241555" cy="57606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dirty="0" err="1" smtClean="0"/>
              <a:t>PicturePerfectEngine</a:t>
            </a:r>
            <a:endParaRPr kumimoji="1" lang="en-US" altLang="ja-JP" dirty="0" smtClean="0"/>
          </a:p>
        </p:txBody>
      </p:sp>
      <p:cxnSp>
        <p:nvCxnSpPr>
          <p:cNvPr id="44" name="直線矢印コネクタ 43"/>
          <p:cNvCxnSpPr/>
          <p:nvPr/>
        </p:nvCxnSpPr>
        <p:spPr>
          <a:xfrm flipV="1">
            <a:off x="5226109" y="4941168"/>
            <a:ext cx="0" cy="44208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テキスト ボックス 44"/>
          <p:cNvSpPr txBox="1"/>
          <p:nvPr/>
        </p:nvSpPr>
        <p:spPr>
          <a:xfrm>
            <a:off x="452769" y="4917769"/>
            <a:ext cx="1075936" cy="369332"/>
          </a:xfrm>
          <a:prstGeom prst="rect">
            <a:avLst/>
          </a:prstGeom>
          <a:noFill/>
        </p:spPr>
        <p:txBody>
          <a:bodyPr wrap="none" rtlCol="0">
            <a:spAutoFit/>
          </a:bodyPr>
          <a:lstStyle/>
          <a:p>
            <a:r>
              <a:rPr lang="en-US" altLang="ja-JP" dirty="0" err="1" smtClean="0"/>
              <a:t>PPEScript</a:t>
            </a:r>
            <a:endParaRPr kumimoji="1" lang="ja-JP" altLang="en-US" dirty="0"/>
          </a:p>
        </p:txBody>
      </p:sp>
      <p:sp>
        <p:nvSpPr>
          <p:cNvPr id="46" name="テキスト ボックス 45"/>
          <p:cNvSpPr txBox="1"/>
          <p:nvPr/>
        </p:nvSpPr>
        <p:spPr>
          <a:xfrm>
            <a:off x="5370125" y="4917769"/>
            <a:ext cx="891591" cy="369332"/>
          </a:xfrm>
          <a:prstGeom prst="rect">
            <a:avLst/>
          </a:prstGeom>
          <a:noFill/>
        </p:spPr>
        <p:txBody>
          <a:bodyPr wrap="none" rtlCol="0">
            <a:spAutoFit/>
          </a:bodyPr>
          <a:lstStyle/>
          <a:p>
            <a:r>
              <a:rPr lang="en-US" altLang="ja-JP" dirty="0" smtClean="0"/>
              <a:t>Storage</a:t>
            </a:r>
            <a:endParaRPr kumimoji="1" lang="ja-JP" altLang="en-US" dirty="0"/>
          </a:p>
        </p:txBody>
      </p:sp>
      <p:sp>
        <p:nvSpPr>
          <p:cNvPr id="48" name="テキスト ボックス 47"/>
          <p:cNvSpPr txBox="1"/>
          <p:nvPr/>
        </p:nvSpPr>
        <p:spPr>
          <a:xfrm>
            <a:off x="5401356" y="3921147"/>
            <a:ext cx="898836" cy="369332"/>
          </a:xfrm>
          <a:prstGeom prst="rect">
            <a:avLst/>
          </a:prstGeom>
          <a:noFill/>
        </p:spPr>
        <p:txBody>
          <a:bodyPr wrap="none" rtlCol="0">
            <a:spAutoFit/>
          </a:bodyPr>
          <a:lstStyle/>
          <a:p>
            <a:r>
              <a:rPr lang="en-US" altLang="ja-JP" dirty="0" smtClean="0"/>
              <a:t>Archive</a:t>
            </a:r>
            <a:endParaRPr kumimoji="1" lang="ja-JP" altLang="en-US" dirty="0"/>
          </a:p>
        </p:txBody>
      </p:sp>
      <p:sp>
        <p:nvSpPr>
          <p:cNvPr id="49" name="テキスト ボックス 48"/>
          <p:cNvSpPr txBox="1"/>
          <p:nvPr/>
        </p:nvSpPr>
        <p:spPr>
          <a:xfrm>
            <a:off x="5338037" y="2788774"/>
            <a:ext cx="1453475" cy="369332"/>
          </a:xfrm>
          <a:prstGeom prst="rect">
            <a:avLst/>
          </a:prstGeom>
          <a:noFill/>
        </p:spPr>
        <p:txBody>
          <a:bodyPr wrap="none" rtlCol="0">
            <a:spAutoFit/>
          </a:bodyPr>
          <a:lstStyle/>
          <a:p>
            <a:r>
              <a:rPr lang="en-US" altLang="ja-JP" dirty="0" err="1" smtClean="0"/>
              <a:t>IVPairArchive</a:t>
            </a:r>
            <a:endParaRPr kumimoji="1" lang="ja-JP" altLang="en-US" dirty="0"/>
          </a:p>
        </p:txBody>
      </p:sp>
      <p:sp>
        <p:nvSpPr>
          <p:cNvPr id="50" name="テキスト ボックス 49"/>
          <p:cNvSpPr txBox="1"/>
          <p:nvPr/>
        </p:nvSpPr>
        <p:spPr>
          <a:xfrm>
            <a:off x="1981646" y="1714709"/>
            <a:ext cx="1273105" cy="369332"/>
          </a:xfrm>
          <a:prstGeom prst="rect">
            <a:avLst/>
          </a:prstGeom>
          <a:noFill/>
        </p:spPr>
        <p:txBody>
          <a:bodyPr wrap="none" rtlCol="0">
            <a:spAutoFit/>
          </a:bodyPr>
          <a:lstStyle/>
          <a:p>
            <a:r>
              <a:rPr lang="en-US" altLang="ja-JP" dirty="0" smtClean="0"/>
              <a:t>Training Set</a:t>
            </a:r>
            <a:endParaRPr kumimoji="1" lang="ja-JP" altLang="en-US" dirty="0"/>
          </a:p>
        </p:txBody>
      </p:sp>
      <p:cxnSp>
        <p:nvCxnSpPr>
          <p:cNvPr id="51" name="直線矢印コネクタ 50"/>
          <p:cNvCxnSpPr/>
          <p:nvPr/>
        </p:nvCxnSpPr>
        <p:spPr>
          <a:xfrm>
            <a:off x="437520" y="2752502"/>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2" name="直線矢印コネクタ 51"/>
          <p:cNvCxnSpPr/>
          <p:nvPr/>
        </p:nvCxnSpPr>
        <p:spPr>
          <a:xfrm>
            <a:off x="437520" y="1714709"/>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テキスト ボックス 52"/>
          <p:cNvSpPr txBox="1"/>
          <p:nvPr/>
        </p:nvSpPr>
        <p:spPr>
          <a:xfrm>
            <a:off x="3497917" y="2798700"/>
            <a:ext cx="1453475" cy="369332"/>
          </a:xfrm>
          <a:prstGeom prst="rect">
            <a:avLst/>
          </a:prstGeom>
          <a:noFill/>
        </p:spPr>
        <p:txBody>
          <a:bodyPr wrap="none" rtlCol="0">
            <a:spAutoFit/>
          </a:bodyPr>
          <a:lstStyle/>
          <a:p>
            <a:r>
              <a:rPr lang="en-US" altLang="ja-JP" dirty="0" err="1" smtClean="0"/>
              <a:t>IVPairArchive</a:t>
            </a:r>
            <a:endParaRPr kumimoji="1" lang="ja-JP" altLang="en-US" dirty="0"/>
          </a:p>
        </p:txBody>
      </p:sp>
      <p:cxnSp>
        <p:nvCxnSpPr>
          <p:cNvPr id="54" name="直線矢印コネクタ 53"/>
          <p:cNvCxnSpPr/>
          <p:nvPr/>
        </p:nvCxnSpPr>
        <p:spPr>
          <a:xfrm>
            <a:off x="437520" y="3874949"/>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5" name="テキスト ボックス 54"/>
          <p:cNvSpPr txBox="1"/>
          <p:nvPr/>
        </p:nvSpPr>
        <p:spPr>
          <a:xfrm>
            <a:off x="3497917" y="3961670"/>
            <a:ext cx="898836" cy="369332"/>
          </a:xfrm>
          <a:prstGeom prst="rect">
            <a:avLst/>
          </a:prstGeom>
          <a:noFill/>
        </p:spPr>
        <p:txBody>
          <a:bodyPr wrap="none" rtlCol="0">
            <a:spAutoFit/>
          </a:bodyPr>
          <a:lstStyle/>
          <a:p>
            <a:r>
              <a:rPr lang="en-US" altLang="ja-JP" dirty="0" smtClean="0"/>
              <a:t>Archive</a:t>
            </a:r>
            <a:endParaRPr kumimoji="1" lang="ja-JP" altLang="en-US" dirty="0"/>
          </a:p>
        </p:txBody>
      </p:sp>
      <p:cxnSp>
        <p:nvCxnSpPr>
          <p:cNvPr id="56" name="直線矢印コネクタ 55"/>
          <p:cNvCxnSpPr/>
          <p:nvPr/>
        </p:nvCxnSpPr>
        <p:spPr>
          <a:xfrm>
            <a:off x="437520" y="4941274"/>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テキスト ボックス 56"/>
          <p:cNvSpPr txBox="1"/>
          <p:nvPr/>
        </p:nvSpPr>
        <p:spPr>
          <a:xfrm>
            <a:off x="1981646" y="4937515"/>
            <a:ext cx="1187697" cy="369332"/>
          </a:xfrm>
          <a:prstGeom prst="rect">
            <a:avLst/>
          </a:prstGeom>
          <a:noFill/>
        </p:spPr>
        <p:txBody>
          <a:bodyPr wrap="none" rtlCol="0">
            <a:spAutoFit/>
          </a:bodyPr>
          <a:lstStyle/>
          <a:p>
            <a:r>
              <a:rPr lang="en-US" altLang="ja-JP" dirty="0" smtClean="0"/>
              <a:t>Executable</a:t>
            </a:r>
            <a:endParaRPr kumimoji="1" lang="ja-JP" altLang="en-US" dirty="0"/>
          </a:p>
        </p:txBody>
      </p:sp>
      <p:sp>
        <p:nvSpPr>
          <p:cNvPr id="58" name="テキスト ボックス 57"/>
          <p:cNvSpPr txBox="1"/>
          <p:nvPr/>
        </p:nvSpPr>
        <p:spPr>
          <a:xfrm>
            <a:off x="7236296" y="1393959"/>
            <a:ext cx="6412525" cy="3139321"/>
          </a:xfrm>
          <a:prstGeom prst="rect">
            <a:avLst/>
          </a:prstGeom>
          <a:noFill/>
        </p:spPr>
        <p:txBody>
          <a:bodyPr wrap="none" rtlCol="0">
            <a:spAutoFit/>
          </a:bodyPr>
          <a:lstStyle/>
          <a:p>
            <a:r>
              <a:rPr lang="ja-JP" altLang="en-US" dirty="0"/>
              <a:t>並列</a:t>
            </a:r>
            <a:r>
              <a:rPr lang="ja-JP" altLang="en-US" dirty="0" smtClean="0"/>
              <a:t>実行するところ</a:t>
            </a:r>
            <a:endParaRPr lang="en-US" altLang="ja-JP" dirty="0" smtClean="0"/>
          </a:p>
          <a:p>
            <a:pPr marL="285750" indent="-285750">
              <a:buFont typeface="Arial" charset="0"/>
              <a:buChar char="•"/>
            </a:pPr>
            <a:r>
              <a:rPr lang="en-US" altLang="ja-JP" dirty="0" smtClean="0"/>
              <a:t>compile</a:t>
            </a:r>
          </a:p>
          <a:p>
            <a:pPr marL="285750" indent="-285750">
              <a:buFont typeface="Arial" charset="0"/>
              <a:buChar char="•"/>
            </a:pPr>
            <a:r>
              <a:rPr kumimoji="1" lang="en-US" altLang="ja-JP" dirty="0" smtClean="0"/>
              <a:t>execute (Raw Fitness)</a:t>
            </a:r>
          </a:p>
          <a:p>
            <a:pPr marL="285750" indent="-285750">
              <a:buFont typeface="Arial" charset="0"/>
              <a:buChar char="•"/>
            </a:pPr>
            <a:r>
              <a:rPr lang="en-US" altLang="ja-JP" dirty="0" smtClean="0"/>
              <a:t>execute (Standardized </a:t>
            </a:r>
            <a:r>
              <a:rPr lang="en-US" altLang="ja-JP" dirty="0" err="1" smtClean="0"/>
              <a:t>Fitiness</a:t>
            </a:r>
            <a:r>
              <a:rPr lang="en-US" altLang="ja-JP" dirty="0" smtClean="0"/>
              <a:t>)</a:t>
            </a:r>
          </a:p>
          <a:p>
            <a:pPr marL="285750" indent="-285750">
              <a:buFont typeface="Wingdings"/>
              <a:buChar char="à"/>
            </a:pPr>
            <a:r>
              <a:rPr lang="en-US" altLang="ja-JP" dirty="0" err="1" smtClean="0">
                <a:sym typeface="Wingdings" panose="05000000000000000000" pitchFamily="2" charset="2"/>
              </a:rPr>
              <a:t>IVGraphProcessor</a:t>
            </a:r>
            <a:endParaRPr lang="en-US" altLang="ja-JP" dirty="0" smtClean="0">
              <a:sym typeface="Wingdings" panose="05000000000000000000" pitchFamily="2" charset="2"/>
            </a:endParaRPr>
          </a:p>
          <a:p>
            <a:endParaRPr lang="en-US" altLang="ja-JP" dirty="0">
              <a:sym typeface="Wingdings" panose="05000000000000000000" pitchFamily="2" charset="2"/>
            </a:endParaRPr>
          </a:p>
          <a:p>
            <a:r>
              <a:rPr lang="ja-JP" altLang="en-US" dirty="0">
                <a:sym typeface="Wingdings" panose="05000000000000000000" pitchFamily="2" charset="2"/>
              </a:rPr>
              <a:t>複数</a:t>
            </a:r>
            <a:r>
              <a:rPr lang="ja-JP" altLang="en-US" dirty="0" smtClean="0">
                <a:sym typeface="Wingdings" panose="05000000000000000000" pitchFamily="2" charset="2"/>
              </a:rPr>
              <a:t>の</a:t>
            </a:r>
            <a:r>
              <a:rPr lang="en-US" altLang="ja-JP" dirty="0" err="1">
                <a:sym typeface="Wingdings" panose="05000000000000000000" pitchFamily="2" charset="2"/>
              </a:rPr>
              <a:t>IVGraphProcessor</a:t>
            </a:r>
            <a:r>
              <a:rPr lang="ja-JP" altLang="en-US" dirty="0" smtClean="0">
                <a:sym typeface="Wingdings" panose="05000000000000000000" pitchFamily="2" charset="2"/>
              </a:rPr>
              <a:t>を実行する</a:t>
            </a:r>
            <a:endParaRPr lang="en-US" altLang="ja-JP" dirty="0" smtClean="0">
              <a:sym typeface="Wingdings" panose="05000000000000000000" pitchFamily="2" charset="2"/>
            </a:endParaRPr>
          </a:p>
          <a:p>
            <a:endParaRPr lang="en-US" altLang="ja-JP" dirty="0">
              <a:sym typeface="Wingdings" panose="05000000000000000000" pitchFamily="2" charset="2"/>
            </a:endParaRPr>
          </a:p>
          <a:p>
            <a:r>
              <a:rPr lang="en-US" altLang="ja-JP" dirty="0" err="1" smtClean="0">
                <a:sym typeface="Wingdings" panose="05000000000000000000" pitchFamily="2" charset="2"/>
              </a:rPr>
              <a:t>IVGraph</a:t>
            </a:r>
            <a:r>
              <a:rPr lang="ja-JP" altLang="en-US" dirty="0" smtClean="0">
                <a:sym typeface="Wingdings" panose="05000000000000000000" pitchFamily="2" charset="2"/>
              </a:rPr>
              <a:t>は</a:t>
            </a:r>
            <a:r>
              <a:rPr lang="en-US" altLang="ja-JP" dirty="0" err="1" smtClean="0">
                <a:sym typeface="Wingdings" panose="05000000000000000000" pitchFamily="2" charset="2"/>
              </a:rPr>
              <a:t>IVGraphProcessor</a:t>
            </a:r>
            <a:r>
              <a:rPr lang="ja-JP" altLang="en-US" dirty="0" smtClean="0">
                <a:sym typeface="Wingdings" panose="05000000000000000000" pitchFamily="2" charset="2"/>
              </a:rPr>
              <a:t>の内部ステートとして考える</a:t>
            </a:r>
            <a:endParaRPr lang="en-US" altLang="ja-JP" dirty="0" smtClean="0">
              <a:sym typeface="Wingdings" panose="05000000000000000000" pitchFamily="2" charset="2"/>
            </a:endParaRPr>
          </a:p>
          <a:p>
            <a:r>
              <a:rPr lang="en-US" altLang="ja-JP" dirty="0" err="1" smtClean="0">
                <a:sym typeface="Wingdings" panose="05000000000000000000" pitchFamily="2" charset="2"/>
              </a:rPr>
              <a:t>IVGraphProcessor</a:t>
            </a:r>
            <a:r>
              <a:rPr lang="ja-JP" altLang="en-US" dirty="0" smtClean="0">
                <a:sym typeface="Wingdings" panose="05000000000000000000" pitchFamily="2" charset="2"/>
              </a:rPr>
              <a:t>はグループの数だけつくり、</a:t>
            </a:r>
            <a:endParaRPr lang="en-US" altLang="ja-JP" dirty="0" smtClean="0">
              <a:sym typeface="Wingdings" panose="05000000000000000000" pitchFamily="2" charset="2"/>
            </a:endParaRPr>
          </a:p>
          <a:p>
            <a:r>
              <a:rPr lang="ja-JP" altLang="en-US" dirty="0" smtClean="0">
                <a:sym typeface="Wingdings" panose="05000000000000000000" pitchFamily="2" charset="2"/>
              </a:rPr>
              <a:t>各スレッドは、</a:t>
            </a:r>
            <a:r>
              <a:rPr lang="en-US" altLang="ja-JP" dirty="0" err="1" smtClean="0">
                <a:sym typeface="Wingdings" panose="05000000000000000000" pitchFamily="2" charset="2"/>
              </a:rPr>
              <a:t>ivprocessor</a:t>
            </a:r>
            <a:r>
              <a:rPr lang="en-US" altLang="ja-JP" dirty="0" smtClean="0">
                <a:sym typeface="Wingdings" panose="05000000000000000000" pitchFamily="2" charset="2"/>
              </a:rPr>
              <a:t>[</a:t>
            </a:r>
            <a:r>
              <a:rPr lang="en-US" altLang="ja-JP" dirty="0" err="1" smtClean="0">
                <a:sym typeface="Wingdings" panose="05000000000000000000" pitchFamily="2" charset="2"/>
              </a:rPr>
              <a:t>numGroups</a:t>
            </a:r>
            <a:r>
              <a:rPr lang="en-US" altLang="ja-JP" dirty="0" smtClean="0">
                <a:sym typeface="Wingdings" panose="05000000000000000000" pitchFamily="2" charset="2"/>
              </a:rPr>
              <a:t> % </a:t>
            </a:r>
            <a:r>
              <a:rPr lang="en-US" altLang="ja-JP" dirty="0" err="1" smtClean="0">
                <a:sym typeface="Wingdings" panose="05000000000000000000" pitchFamily="2" charset="2"/>
              </a:rPr>
              <a:t>numThreads</a:t>
            </a:r>
            <a:r>
              <a:rPr lang="en-US" altLang="ja-JP" dirty="0" smtClean="0">
                <a:sym typeface="Wingdings" panose="05000000000000000000" pitchFamily="2" charset="2"/>
              </a:rPr>
              <a:t>]</a:t>
            </a:r>
            <a:r>
              <a:rPr lang="ja-JP" altLang="en-US" dirty="0" smtClean="0">
                <a:sym typeface="Wingdings" panose="05000000000000000000" pitchFamily="2" charset="2"/>
              </a:rPr>
              <a:t>を実行する</a:t>
            </a:r>
            <a:endParaRPr lang="en-US" altLang="ja-JP" dirty="0" smtClean="0">
              <a:sym typeface="Wingdings" panose="05000000000000000000" pitchFamily="2" charset="2"/>
            </a:endParaRPr>
          </a:p>
        </p:txBody>
      </p:sp>
      <p:sp>
        <p:nvSpPr>
          <p:cNvPr id="59" name="テキスト ボックス 58"/>
          <p:cNvSpPr txBox="1"/>
          <p:nvPr/>
        </p:nvSpPr>
        <p:spPr>
          <a:xfrm>
            <a:off x="5062420" y="5014747"/>
            <a:ext cx="3531736" cy="369332"/>
          </a:xfrm>
          <a:prstGeom prst="rect">
            <a:avLst/>
          </a:prstGeom>
          <a:noFill/>
        </p:spPr>
        <p:txBody>
          <a:bodyPr wrap="none" rtlCol="0">
            <a:spAutoFit/>
          </a:bodyPr>
          <a:lstStyle/>
          <a:p>
            <a:r>
              <a:rPr kumimoji="1" lang="ja-JP" altLang="en-US" dirty="0" smtClean="0"/>
              <a:t>スレッドの数より多くは作りたくない</a:t>
            </a:r>
            <a:endParaRPr kumimoji="1" lang="ja-JP" altLang="en-US" dirty="0"/>
          </a:p>
        </p:txBody>
      </p:sp>
      <p:cxnSp>
        <p:nvCxnSpPr>
          <p:cNvPr id="60" name="直線矢印コネクタ 59"/>
          <p:cNvCxnSpPr/>
          <p:nvPr/>
        </p:nvCxnSpPr>
        <p:spPr>
          <a:xfrm>
            <a:off x="3525896" y="4941274"/>
            <a:ext cx="0" cy="4617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1" name="直線矢印コネクタ 60"/>
          <p:cNvCxnSpPr/>
          <p:nvPr/>
        </p:nvCxnSpPr>
        <p:spPr>
          <a:xfrm flipV="1">
            <a:off x="1907704" y="2752396"/>
            <a:ext cx="0" cy="26308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21051467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テーマ">
  <a:themeElements>
    <a:clrScheme name="モジュール">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effectLst>
          <a:outerShdw blurRad="50800" dist="38100" dir="2700000" algn="tl" rotWithShape="0">
            <a:prstClr val="black">
              <a:alpha val="40000"/>
            </a:prstClr>
          </a:outerShdw>
        </a:effectLst>
      </a:spPr>
      <a:bodyPr rtlCol="0" anchor="t"/>
      <a:lstStyle>
        <a:defPPr algn="ctr">
          <a:defRPr kumimoji="1" sz="1000" dirty="0" smtClean="0"/>
        </a:defPPr>
      </a:lstStyle>
      <a:style>
        <a:lnRef idx="2">
          <a:schemeClr val="dk1"/>
        </a:lnRef>
        <a:fillRef idx="1">
          <a:schemeClr val="lt1"/>
        </a:fillRef>
        <a:effectRef idx="0">
          <a:schemeClr val="dk1"/>
        </a:effectRef>
        <a:fontRef idx="minor">
          <a:schemeClr val="dk1"/>
        </a:fontRef>
      </a:style>
    </a:spDef>
    <a:lnDef>
      <a:spPr>
        <a:ln>
          <a:solidFill>
            <a:schemeClr val="tx1">
              <a:lumMod val="65000"/>
              <a:lumOff val="3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69832</TotalTime>
  <Words>5838</Words>
  <Application>Microsoft Office PowerPoint</Application>
  <PresentationFormat>画面に合わせる (4:3)</PresentationFormat>
  <Paragraphs>1563</Paragraphs>
  <Slides>65</Slides>
  <Notes>0</Notes>
  <HiddenSlides>0</HiddenSlides>
  <MMClips>0</MMClips>
  <ScaleCrop>false</ScaleCrop>
  <HeadingPairs>
    <vt:vector size="4" baseType="variant">
      <vt:variant>
        <vt:lpstr>テーマ</vt:lpstr>
      </vt:variant>
      <vt:variant>
        <vt:i4>2</vt:i4>
      </vt:variant>
      <vt:variant>
        <vt:lpstr>スライド タイトル</vt:lpstr>
      </vt:variant>
      <vt:variant>
        <vt:i4>65</vt:i4>
      </vt:variant>
    </vt:vector>
  </HeadingPairs>
  <TitlesOfParts>
    <vt:vector size="67" baseType="lpstr">
      <vt:lpstr>Office テーマ</vt:lpstr>
      <vt:lpstr>1_Office テーマ</vt:lpstr>
      <vt:lpstr>スライド 1</vt:lpstr>
      <vt:lpstr>スライド 2</vt:lpstr>
      <vt:lpstr>スライド 3</vt:lpstr>
      <vt:lpstr>スライド 4</vt:lpstr>
      <vt:lpstr>スライド 5</vt:lpstr>
      <vt:lpstr>スライド 6</vt:lpstr>
      <vt:lpstr>顔検出</vt:lpstr>
      <vt:lpstr>スライド 8</vt:lpstr>
      <vt:lpstr>IVTree Evaluation</vt:lpstr>
      <vt:lpstr>IVTree Evaluation</vt:lpstr>
      <vt:lpstr>Address Space</vt:lpstr>
      <vt:lpstr>スライド 12</vt:lpstr>
      <vt:lpstr>Garnet処理フロー</vt:lpstr>
      <vt:lpstr>Garnet:</vt:lpstr>
      <vt:lpstr>Garnet: Program Flow</vt:lpstr>
      <vt:lpstr>Fitness Vector</vt:lpstr>
      <vt:lpstr>スライド 17</vt:lpstr>
      <vt:lpstr>Configurations</vt:lpstr>
      <vt:lpstr>デバッグ</vt:lpstr>
      <vt:lpstr>Engine</vt:lpstr>
      <vt:lpstr>UniversalEngine</vt:lpstr>
      <vt:lpstr>BuildingBlocks/TreeBuilder</vt:lpstr>
      <vt:lpstr>Generation</vt:lpstr>
      <vt:lpstr>Save/Load</vt:lpstr>
      <vt:lpstr>Picture Perfect Engine 2.0</vt:lpstr>
      <vt:lpstr>PPE2: データ型</vt:lpstr>
      <vt:lpstr>PPE2</vt:lpstr>
      <vt:lpstr>PPE2 VM</vt:lpstr>
      <vt:lpstr>PPE: Data Types</vt:lpstr>
      <vt:lpstr>PPE: Conversion</vt:lpstr>
      <vt:lpstr>Value Operation</vt:lpstr>
      <vt:lpstr>I-V</vt:lpstr>
      <vt:lpstr>スライド 33</vt:lpstr>
      <vt:lpstr>スライド 34</vt:lpstr>
      <vt:lpstr>スライド 35</vt:lpstr>
      <vt:lpstr>スライド 36</vt:lpstr>
      <vt:lpstr>Architecture Overview</vt:lpstr>
      <vt:lpstr>キャッシュによる高速化</vt:lpstr>
      <vt:lpstr>Garnet</vt:lpstr>
      <vt:lpstr>Garnet: スクリプトファイルコマンド</vt:lpstr>
      <vt:lpstr>Garnet: Generation File</vt:lpstr>
      <vt:lpstr>Garnet: スクリプトコマンド例</vt:lpstr>
      <vt:lpstr>TreeSerializerEngine</vt:lpstr>
      <vt:lpstr>TreeSerializer: スクリプト仕様</vt:lpstr>
      <vt:lpstr>PicturePerfectEngine</vt:lpstr>
      <vt:lpstr>PicturePerfect: スクリプト仕様</vt:lpstr>
      <vt:lpstr>PicturePerfectEngine: I/F</vt:lpstr>
      <vt:lpstr>スライド 48</vt:lpstr>
      <vt:lpstr>EvaluateTree</vt:lpstr>
      <vt:lpstr>スライド 50</vt:lpstr>
      <vt:lpstr>Garnet</vt:lpstr>
      <vt:lpstr>スライド 52</vt:lpstr>
      <vt:lpstr>スライド 53</vt:lpstr>
      <vt:lpstr>スライド 54</vt:lpstr>
      <vt:lpstr>スライド 55</vt:lpstr>
      <vt:lpstr>スライド 56</vt:lpstr>
      <vt:lpstr>スライド 57</vt:lpstr>
      <vt:lpstr>ソースコードストラクチャー</vt:lpstr>
      <vt:lpstr>Common: ConfigLoader</vt:lpstr>
      <vt:lpstr>Cache (Leaf, Subtree)</vt:lpstr>
      <vt:lpstr>LeafCache</vt:lpstr>
      <vt:lpstr>SubtreeReduction</vt:lpstr>
      <vt:lpstr>スライド 63</vt:lpstr>
      <vt:lpstr>スライド 64</vt:lpstr>
      <vt:lpstr>SubtreeCache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cp:lastModifiedBy>Munehiro Doi</cp:lastModifiedBy>
  <cp:revision>2090</cp:revision>
  <dcterms:modified xsi:type="dcterms:W3CDTF">2014-06-22T17:15:28Z</dcterms:modified>
</cp:coreProperties>
</file>