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9"/>
  </p:notesMasterIdLst>
  <p:sldIdLst>
    <p:sldId id="810" r:id="rId5"/>
    <p:sldId id="950" r:id="rId6"/>
    <p:sldId id="915" r:id="rId7"/>
    <p:sldId id="957" r:id="rId8"/>
    <p:sldId id="952" r:id="rId9"/>
    <p:sldId id="959" r:id="rId10"/>
    <p:sldId id="983" r:id="rId11"/>
    <p:sldId id="958" r:id="rId12"/>
    <p:sldId id="960" r:id="rId13"/>
    <p:sldId id="962" r:id="rId14"/>
    <p:sldId id="961" r:id="rId15"/>
    <p:sldId id="963" r:id="rId16"/>
    <p:sldId id="964" r:id="rId17"/>
    <p:sldId id="966" r:id="rId18"/>
    <p:sldId id="967" r:id="rId19"/>
    <p:sldId id="968" r:id="rId20"/>
    <p:sldId id="969" r:id="rId21"/>
    <p:sldId id="970" r:id="rId22"/>
    <p:sldId id="987" r:id="rId23"/>
    <p:sldId id="988" r:id="rId24"/>
    <p:sldId id="989" r:id="rId25"/>
    <p:sldId id="980" r:id="rId26"/>
    <p:sldId id="981" r:id="rId27"/>
    <p:sldId id="971" r:id="rId28"/>
    <p:sldId id="973" r:id="rId29"/>
    <p:sldId id="972" r:id="rId30"/>
    <p:sldId id="974" r:id="rId31"/>
    <p:sldId id="976" r:id="rId32"/>
    <p:sldId id="975" r:id="rId33"/>
    <p:sldId id="977" r:id="rId34"/>
    <p:sldId id="982" r:id="rId35"/>
    <p:sldId id="986" r:id="rId36"/>
    <p:sldId id="978" r:id="rId37"/>
    <p:sldId id="813" r:id="rId38"/>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41">
          <p15:clr>
            <a:srgbClr val="A4A3A4"/>
          </p15:clr>
        </p15:guide>
        <p15:guide id="4" orient="horz" pos="2521">
          <p15:clr>
            <a:srgbClr val="A4A3A4"/>
          </p15:clr>
        </p15:guide>
        <p15:guide id="5" orient="horz" pos="4244">
          <p15:clr>
            <a:srgbClr val="A4A3A4"/>
          </p15:clr>
        </p15:guide>
        <p15:guide id="6" orient="horz" pos="3609">
          <p15:clr>
            <a:srgbClr val="A4A3A4"/>
          </p15:clr>
        </p15:guide>
        <p15:guide id="7" orient="horz" pos="3065">
          <p15:clr>
            <a:srgbClr val="A4A3A4"/>
          </p15:clr>
        </p15:guide>
        <p15:guide id="8" orient="horz" pos="1931">
          <p15:clr>
            <a:srgbClr val="A4A3A4"/>
          </p15:clr>
        </p15:guide>
        <p15:guide id="9" pos="173">
          <p15:clr>
            <a:srgbClr val="A4A3A4"/>
          </p15:clr>
        </p15:guide>
        <p15:guide id="10" pos="1332">
          <p15:clr>
            <a:srgbClr val="A4A3A4"/>
          </p15:clr>
        </p15:guide>
        <p15:guide id="11" pos="7636">
          <p15:clr>
            <a:srgbClr val="A4A3A4"/>
          </p15:clr>
        </p15:guide>
        <p15:guide id="12" pos="742">
          <p15:clr>
            <a:srgbClr val="A4A3A4"/>
          </p15:clr>
        </p15:guide>
        <p15:guide id="13" pos="7092">
          <p15:clr>
            <a:srgbClr val="A4A3A4"/>
          </p15:clr>
        </p15:guide>
        <p15:guide id="14" pos="3629">
          <p15:clr>
            <a:srgbClr val="A4A3A4"/>
          </p15:clr>
        </p15:guide>
        <p15:guide id="15" pos="1876">
          <p15:clr>
            <a:srgbClr val="A4A3A4"/>
          </p15:clr>
        </p15:guide>
        <p15:guide id="16" pos="2477">
          <p15:clr>
            <a:srgbClr val="A4A3A4"/>
          </p15:clr>
        </p15:guide>
        <p15:guide id="17" pos="4235">
          <p15:clr>
            <a:srgbClr val="A4A3A4"/>
          </p15:clr>
        </p15:guide>
        <p15:guide id="18" pos="4779">
          <p15:clr>
            <a:srgbClr val="A4A3A4"/>
          </p15:clr>
        </p15:guide>
        <p15:guide id="19" pos="5323">
          <p15:clr>
            <a:srgbClr val="A4A3A4"/>
          </p15:clr>
        </p15:guide>
        <p15:guide id="20" pos="5913">
          <p15:clr>
            <a:srgbClr val="A4A3A4"/>
          </p15:clr>
        </p15:guide>
        <p15:guide id="21" pos="6502">
          <p15:clr>
            <a:srgbClr val="A4A3A4"/>
          </p15:clr>
        </p15:guide>
        <p15:guide id="22" pos="3055">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ew DiPalma" initials="DD" lastIdx="7" clrIdx="0">
    <p:extLst/>
  </p:cmAuthor>
  <p:cmAuthor id="2" name="Matt Usher" initials="MU" lastIdx="6" clrIdx="1">
    <p:extLst/>
  </p:cmAuthor>
  <p:cmAuthor id="3" name="Koji Shimizu" initials="K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87" autoAdjust="0"/>
    <p:restoredTop sz="93742" autoAdjust="0"/>
  </p:normalViewPr>
  <p:slideViewPr>
    <p:cSldViewPr snapToGrid="0">
      <p:cViewPr varScale="1">
        <p:scale>
          <a:sx n="108" d="100"/>
          <a:sy n="108" d="100"/>
        </p:scale>
        <p:origin x="108" y="248"/>
      </p:cViewPr>
      <p:guideLst>
        <p:guide orient="horz" pos="187"/>
        <p:guide orient="horz" pos="763"/>
        <p:guide orient="horz" pos="1341"/>
        <p:guide orient="horz" pos="2521"/>
        <p:guide orient="horz" pos="4244"/>
        <p:guide orient="horz" pos="3609"/>
        <p:guide orient="horz" pos="3065"/>
        <p:guide orient="horz" pos="1931"/>
        <p:guide pos="173"/>
        <p:guide pos="1332"/>
        <p:guide pos="7636"/>
        <p:guide pos="742"/>
        <p:guide pos="7092"/>
        <p:guide pos="3629"/>
        <p:guide pos="1876"/>
        <p:guide pos="2477"/>
        <p:guide pos="4235"/>
        <p:guide pos="4779"/>
        <p:guide pos="5323"/>
        <p:guide pos="5913"/>
        <p:guide pos="6502"/>
        <p:guide pos="3055"/>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B4B444DE-F357-40A5-A637-1D4A2860B965}" type="datetimeFigureOut">
              <a:rPr kumimoji="1" lang="ja-JP" altLang="en-US" smtClean="0"/>
              <a:t>2018/3/12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5884512B-7594-48F7-B060-6F317825C2B6}" type="slidenum">
              <a:rPr kumimoji="1" lang="ja-JP" altLang="en-US" smtClean="0"/>
              <a:t>‹#›</a:t>
            </a:fld>
            <a:endParaRPr kumimoji="1" lang="ja-JP" altLang="en-US"/>
          </a:p>
        </p:txBody>
      </p:sp>
    </p:spTree>
    <p:extLst>
      <p:ext uri="{BB962C8B-B14F-4D97-AF65-F5344CB8AC3E}">
        <p14:creationId xmlns:p14="http://schemas.microsoft.com/office/powerpoint/2010/main" val="32034403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5C565FA-3C99-4787-98A7-FCE46D2F55AF}" type="datetime1">
              <a:rPr lang="en-US" smtClean="0">
                <a:solidFill>
                  <a:prstClr val="black"/>
                </a:solidFill>
              </a:rPr>
              <a:pPr/>
              <a:t>3/12/2018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35986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10</a:t>
            </a:fld>
            <a:endParaRPr kumimoji="1" lang="ja-JP" altLang="en-US"/>
          </a:p>
        </p:txBody>
      </p:sp>
    </p:spTree>
    <p:extLst>
      <p:ext uri="{BB962C8B-B14F-4D97-AF65-F5344CB8AC3E}">
        <p14:creationId xmlns:p14="http://schemas.microsoft.com/office/powerpoint/2010/main" val="29011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11</a:t>
            </a:fld>
            <a:endParaRPr kumimoji="1" lang="ja-JP" altLang="en-US"/>
          </a:p>
        </p:txBody>
      </p:sp>
    </p:spTree>
    <p:extLst>
      <p:ext uri="{BB962C8B-B14F-4D97-AF65-F5344CB8AC3E}">
        <p14:creationId xmlns:p14="http://schemas.microsoft.com/office/powerpoint/2010/main" val="1024801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12</a:t>
            </a:fld>
            <a:endParaRPr kumimoji="1" lang="ja-JP" altLang="en-US"/>
          </a:p>
        </p:txBody>
      </p:sp>
    </p:spTree>
    <p:extLst>
      <p:ext uri="{BB962C8B-B14F-4D97-AF65-F5344CB8AC3E}">
        <p14:creationId xmlns:p14="http://schemas.microsoft.com/office/powerpoint/2010/main" val="17665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13</a:t>
            </a:fld>
            <a:endParaRPr kumimoji="1" lang="ja-JP" altLang="en-US"/>
          </a:p>
        </p:txBody>
      </p:sp>
    </p:spTree>
    <p:extLst>
      <p:ext uri="{BB962C8B-B14F-4D97-AF65-F5344CB8AC3E}">
        <p14:creationId xmlns:p14="http://schemas.microsoft.com/office/powerpoint/2010/main" val="3319877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14</a:t>
            </a:fld>
            <a:endParaRPr kumimoji="1" lang="ja-JP" altLang="en-US"/>
          </a:p>
        </p:txBody>
      </p:sp>
    </p:spTree>
    <p:extLst>
      <p:ext uri="{BB962C8B-B14F-4D97-AF65-F5344CB8AC3E}">
        <p14:creationId xmlns:p14="http://schemas.microsoft.com/office/powerpoint/2010/main" val="1853494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15</a:t>
            </a:fld>
            <a:endParaRPr kumimoji="1" lang="ja-JP" altLang="en-US"/>
          </a:p>
        </p:txBody>
      </p:sp>
    </p:spTree>
    <p:extLst>
      <p:ext uri="{BB962C8B-B14F-4D97-AF65-F5344CB8AC3E}">
        <p14:creationId xmlns:p14="http://schemas.microsoft.com/office/powerpoint/2010/main" val="1343270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16</a:t>
            </a:fld>
            <a:endParaRPr kumimoji="1" lang="ja-JP" altLang="en-US"/>
          </a:p>
        </p:txBody>
      </p:sp>
    </p:spTree>
    <p:extLst>
      <p:ext uri="{BB962C8B-B14F-4D97-AF65-F5344CB8AC3E}">
        <p14:creationId xmlns:p14="http://schemas.microsoft.com/office/powerpoint/2010/main" val="391872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17</a:t>
            </a:fld>
            <a:endParaRPr kumimoji="1" lang="ja-JP" altLang="en-US"/>
          </a:p>
        </p:txBody>
      </p:sp>
    </p:spTree>
    <p:extLst>
      <p:ext uri="{BB962C8B-B14F-4D97-AF65-F5344CB8AC3E}">
        <p14:creationId xmlns:p14="http://schemas.microsoft.com/office/powerpoint/2010/main" val="1074974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18</a:t>
            </a:fld>
            <a:endParaRPr kumimoji="1" lang="ja-JP" altLang="en-US"/>
          </a:p>
        </p:txBody>
      </p:sp>
    </p:spTree>
    <p:extLst>
      <p:ext uri="{BB962C8B-B14F-4D97-AF65-F5344CB8AC3E}">
        <p14:creationId xmlns:p14="http://schemas.microsoft.com/office/powerpoint/2010/main" val="5824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19</a:t>
            </a:fld>
            <a:endParaRPr kumimoji="1" lang="ja-JP" altLang="en-US"/>
          </a:p>
        </p:txBody>
      </p:sp>
    </p:spTree>
    <p:extLst>
      <p:ext uri="{BB962C8B-B14F-4D97-AF65-F5344CB8AC3E}">
        <p14:creationId xmlns:p14="http://schemas.microsoft.com/office/powerpoint/2010/main" val="391195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a:t>
            </a:fld>
            <a:endParaRPr kumimoji="1" lang="ja-JP" altLang="en-US"/>
          </a:p>
        </p:txBody>
      </p:sp>
    </p:spTree>
    <p:extLst>
      <p:ext uri="{BB962C8B-B14F-4D97-AF65-F5344CB8AC3E}">
        <p14:creationId xmlns:p14="http://schemas.microsoft.com/office/powerpoint/2010/main" val="2586005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20</a:t>
            </a:fld>
            <a:endParaRPr kumimoji="1" lang="ja-JP" altLang="en-US"/>
          </a:p>
        </p:txBody>
      </p:sp>
    </p:spTree>
    <p:extLst>
      <p:ext uri="{BB962C8B-B14F-4D97-AF65-F5344CB8AC3E}">
        <p14:creationId xmlns:p14="http://schemas.microsoft.com/office/powerpoint/2010/main" val="955749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21</a:t>
            </a:fld>
            <a:endParaRPr kumimoji="1" lang="ja-JP" altLang="en-US"/>
          </a:p>
        </p:txBody>
      </p:sp>
    </p:spTree>
    <p:extLst>
      <p:ext uri="{BB962C8B-B14F-4D97-AF65-F5344CB8AC3E}">
        <p14:creationId xmlns:p14="http://schemas.microsoft.com/office/powerpoint/2010/main" val="1572512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22</a:t>
            </a:fld>
            <a:endParaRPr kumimoji="1" lang="ja-JP" altLang="en-US"/>
          </a:p>
        </p:txBody>
      </p:sp>
    </p:spTree>
    <p:extLst>
      <p:ext uri="{BB962C8B-B14F-4D97-AF65-F5344CB8AC3E}">
        <p14:creationId xmlns:p14="http://schemas.microsoft.com/office/powerpoint/2010/main" val="2023674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23</a:t>
            </a:fld>
            <a:endParaRPr kumimoji="1" lang="ja-JP" altLang="en-US"/>
          </a:p>
        </p:txBody>
      </p:sp>
    </p:spTree>
    <p:extLst>
      <p:ext uri="{BB962C8B-B14F-4D97-AF65-F5344CB8AC3E}">
        <p14:creationId xmlns:p14="http://schemas.microsoft.com/office/powerpoint/2010/main" val="1210972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24</a:t>
            </a:fld>
            <a:endParaRPr kumimoji="1" lang="ja-JP" altLang="en-US"/>
          </a:p>
        </p:txBody>
      </p:sp>
    </p:spTree>
    <p:extLst>
      <p:ext uri="{BB962C8B-B14F-4D97-AF65-F5344CB8AC3E}">
        <p14:creationId xmlns:p14="http://schemas.microsoft.com/office/powerpoint/2010/main" val="1386650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25</a:t>
            </a:fld>
            <a:endParaRPr kumimoji="1" lang="ja-JP" altLang="en-US"/>
          </a:p>
        </p:txBody>
      </p:sp>
    </p:spTree>
    <p:extLst>
      <p:ext uri="{BB962C8B-B14F-4D97-AF65-F5344CB8AC3E}">
        <p14:creationId xmlns:p14="http://schemas.microsoft.com/office/powerpoint/2010/main" val="2136063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26</a:t>
            </a:fld>
            <a:endParaRPr kumimoji="1" lang="ja-JP" altLang="en-US"/>
          </a:p>
        </p:txBody>
      </p:sp>
    </p:spTree>
    <p:extLst>
      <p:ext uri="{BB962C8B-B14F-4D97-AF65-F5344CB8AC3E}">
        <p14:creationId xmlns:p14="http://schemas.microsoft.com/office/powerpoint/2010/main" val="135583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27</a:t>
            </a:fld>
            <a:endParaRPr kumimoji="1" lang="ja-JP" altLang="en-US"/>
          </a:p>
        </p:txBody>
      </p:sp>
    </p:spTree>
    <p:extLst>
      <p:ext uri="{BB962C8B-B14F-4D97-AF65-F5344CB8AC3E}">
        <p14:creationId xmlns:p14="http://schemas.microsoft.com/office/powerpoint/2010/main" val="2058962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28</a:t>
            </a:fld>
            <a:endParaRPr kumimoji="1" lang="ja-JP" altLang="en-US"/>
          </a:p>
        </p:txBody>
      </p:sp>
    </p:spTree>
    <p:extLst>
      <p:ext uri="{BB962C8B-B14F-4D97-AF65-F5344CB8AC3E}">
        <p14:creationId xmlns:p14="http://schemas.microsoft.com/office/powerpoint/2010/main" val="1125659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29</a:t>
            </a:fld>
            <a:endParaRPr kumimoji="1" lang="ja-JP" altLang="en-US"/>
          </a:p>
        </p:txBody>
      </p:sp>
    </p:spTree>
    <p:extLst>
      <p:ext uri="{BB962C8B-B14F-4D97-AF65-F5344CB8AC3E}">
        <p14:creationId xmlns:p14="http://schemas.microsoft.com/office/powerpoint/2010/main" val="35466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3</a:t>
            </a:fld>
            <a:endParaRPr kumimoji="1" lang="ja-JP" altLang="en-US"/>
          </a:p>
        </p:txBody>
      </p:sp>
    </p:spTree>
    <p:extLst>
      <p:ext uri="{BB962C8B-B14F-4D97-AF65-F5344CB8AC3E}">
        <p14:creationId xmlns:p14="http://schemas.microsoft.com/office/powerpoint/2010/main" val="46065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30</a:t>
            </a:fld>
            <a:endParaRPr kumimoji="1" lang="ja-JP" altLang="en-US"/>
          </a:p>
        </p:txBody>
      </p:sp>
    </p:spTree>
    <p:extLst>
      <p:ext uri="{BB962C8B-B14F-4D97-AF65-F5344CB8AC3E}">
        <p14:creationId xmlns:p14="http://schemas.microsoft.com/office/powerpoint/2010/main" val="2227267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31</a:t>
            </a:fld>
            <a:endParaRPr kumimoji="1" lang="ja-JP" altLang="en-US"/>
          </a:p>
        </p:txBody>
      </p:sp>
    </p:spTree>
    <p:extLst>
      <p:ext uri="{BB962C8B-B14F-4D97-AF65-F5344CB8AC3E}">
        <p14:creationId xmlns:p14="http://schemas.microsoft.com/office/powerpoint/2010/main" val="1719790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32</a:t>
            </a:fld>
            <a:endParaRPr kumimoji="1" lang="ja-JP" altLang="en-US"/>
          </a:p>
        </p:txBody>
      </p:sp>
    </p:spTree>
    <p:extLst>
      <p:ext uri="{BB962C8B-B14F-4D97-AF65-F5344CB8AC3E}">
        <p14:creationId xmlns:p14="http://schemas.microsoft.com/office/powerpoint/2010/main" val="533668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33</a:t>
            </a:fld>
            <a:endParaRPr kumimoji="1" lang="ja-JP" altLang="en-US"/>
          </a:p>
        </p:txBody>
      </p:sp>
    </p:spTree>
    <p:extLst>
      <p:ext uri="{BB962C8B-B14F-4D97-AF65-F5344CB8AC3E}">
        <p14:creationId xmlns:p14="http://schemas.microsoft.com/office/powerpoint/2010/main" val="822393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0338" y="511175"/>
            <a:ext cx="4538662" cy="25527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307046" cy="34036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288D905-3C05-458A-8251-113DC0590254}" type="datetime1">
              <a:rPr lang="en-US" altLang="ja-JP" smtClean="0">
                <a:solidFill>
                  <a:prstClr val="black"/>
                </a:solidFill>
              </a:rPr>
              <a:t>3/12/2018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8" name="Footer Placeholder 3"/>
          <p:cNvSpPr>
            <a:spLocks noGrp="1"/>
          </p:cNvSpPr>
          <p:nvPr>
            <p:ph type="ftr" sz="quarter" idx="4"/>
          </p:nvPr>
        </p:nvSpPr>
        <p:spPr>
          <a:xfrm>
            <a:off x="0" y="6465659"/>
            <a:ext cx="9055841" cy="34036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17547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4</a:t>
            </a:fld>
            <a:endParaRPr kumimoji="1" lang="ja-JP" altLang="en-US"/>
          </a:p>
        </p:txBody>
      </p:sp>
    </p:spTree>
    <p:extLst>
      <p:ext uri="{BB962C8B-B14F-4D97-AF65-F5344CB8AC3E}">
        <p14:creationId xmlns:p14="http://schemas.microsoft.com/office/powerpoint/2010/main" val="96651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pPr/>
              <a:t>3/12/2018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1295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6</a:t>
            </a:fld>
            <a:endParaRPr kumimoji="1" lang="ja-JP" altLang="en-US"/>
          </a:p>
        </p:txBody>
      </p:sp>
    </p:spTree>
    <p:extLst>
      <p:ext uri="{BB962C8B-B14F-4D97-AF65-F5344CB8AC3E}">
        <p14:creationId xmlns:p14="http://schemas.microsoft.com/office/powerpoint/2010/main" val="140828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7</a:t>
            </a:fld>
            <a:endParaRPr kumimoji="1" lang="ja-JP" altLang="en-US"/>
          </a:p>
        </p:txBody>
      </p:sp>
    </p:spTree>
    <p:extLst>
      <p:ext uri="{BB962C8B-B14F-4D97-AF65-F5344CB8AC3E}">
        <p14:creationId xmlns:p14="http://schemas.microsoft.com/office/powerpoint/2010/main" val="164663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8</a:t>
            </a:fld>
            <a:endParaRPr kumimoji="1" lang="ja-JP" altLang="en-US"/>
          </a:p>
        </p:txBody>
      </p:sp>
    </p:spTree>
    <p:extLst>
      <p:ext uri="{BB962C8B-B14F-4D97-AF65-F5344CB8AC3E}">
        <p14:creationId xmlns:p14="http://schemas.microsoft.com/office/powerpoint/2010/main" val="386075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84512B-7594-48F7-B060-6F317825C2B6}" type="slidenum">
              <a:rPr kumimoji="1" lang="ja-JP" altLang="en-US" smtClean="0"/>
              <a:t>9</a:t>
            </a:fld>
            <a:endParaRPr kumimoji="1" lang="ja-JP" altLang="en-US"/>
          </a:p>
        </p:txBody>
      </p:sp>
    </p:spTree>
    <p:extLst>
      <p:ext uri="{BB962C8B-B14F-4D97-AF65-F5344CB8AC3E}">
        <p14:creationId xmlns:p14="http://schemas.microsoft.com/office/powerpoint/2010/main" val="2975686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ea typeface="+mn-ea"/>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latin typeface="+mj-lt"/>
                <a:ea typeface="+mn-ea"/>
              </a:defRPr>
            </a:lvl1pPr>
          </a:lstStyle>
          <a:p>
            <a:r>
              <a:rPr lang="en-US" dirty="0"/>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defRPr>
            </a:lvl1pPr>
          </a:lstStyle>
          <a:p>
            <a:fld id="{B096BA3A-7840-470E-A799-24933E851897}" type="slidenum">
              <a:rPr kumimoji="1" lang="ja-JP" altLang="en-US" smtClean="0"/>
              <a:pPr/>
              <a:t>‹#›</a:t>
            </a:fld>
            <a:endParaRPr kumimoji="1" lang="ja-JP" altLang="en-US"/>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B096BA3A-7840-470E-A799-24933E851897}" type="slidenum">
              <a:rPr kumimoji="1" lang="ja-JP" altLang="en-US" smtClean="0"/>
              <a:t>‹#›</a:t>
            </a:fld>
            <a:endParaRPr kumimoji="1" lang="ja-JP" alt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a:solidFill>
                  <a:schemeClr val="tx1"/>
                </a:solidFill>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5"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B096BA3A-7840-470E-A799-24933E851897}" type="slidenum">
              <a:rPr kumimoji="1" lang="ja-JP" altLang="en-US" smtClean="0"/>
              <a:t>‹#›</a:t>
            </a:fld>
            <a:endParaRPr kumimoji="1" lang="ja-JP" alt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4" name="Text Placeholder 3"/>
          <p:cNvSpPr>
            <a:spLocks noGrp="1"/>
          </p:cNvSpPr>
          <p:nvPr>
            <p:ph type="body" sz="quarter" idx="10"/>
          </p:nvPr>
        </p:nvSpPr>
        <p:spPr>
          <a:xfrm>
            <a:off x="274639" y="1212849"/>
            <a:ext cx="5486399" cy="1858970"/>
          </a:xfrm>
        </p:spPr>
        <p:txBody>
          <a:bodyPr wrap="square">
            <a:spAutoFit/>
          </a:bodyPr>
          <a:lstStyle>
            <a:lvl1pPr marL="0" indent="0">
              <a:spcBef>
                <a:spcPts val="1224"/>
              </a:spcBef>
              <a:buClr>
                <a:schemeClr val="tx1"/>
              </a:buClr>
              <a:buFont typeface="Wingdings" pitchFamily="2" charset="2"/>
              <a:buNone/>
              <a:defRPr sz="28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49"/>
            <a:ext cx="5486399" cy="1858970"/>
          </a:xfrm>
        </p:spPr>
        <p:txBody>
          <a:bodyPr wrap="square">
            <a:spAutoFit/>
          </a:bodyPr>
          <a:lstStyle>
            <a:lvl1pPr marL="0" indent="0">
              <a:spcBef>
                <a:spcPts val="1224"/>
              </a:spcBef>
              <a:buClr>
                <a:schemeClr val="tx1"/>
              </a:buClr>
              <a:buFont typeface="Wingdings" pitchFamily="2" charset="2"/>
              <a:buNone/>
              <a:defRPr sz="28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B096BA3A-7840-470E-A799-24933E851897}" type="slidenum">
              <a:rPr kumimoji="1" lang="ja-JP" altLang="en-US" smtClean="0"/>
              <a:t>‹#›</a:t>
            </a:fld>
            <a:endParaRPr kumimoji="1" lang="ja-JP" alt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B096BA3A-7840-470E-A799-24933E851897}" type="slidenum">
              <a:rPr kumimoji="1" lang="ja-JP" altLang="en-US" smtClean="0"/>
              <a:t>‹#›</a:t>
            </a:fld>
            <a:endParaRPr kumimoji="1" lang="ja-JP" altLang="en-US"/>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l="120"/>
          <a:stretch/>
        </p:blipFill>
        <p:spPr>
          <a:xfrm>
            <a:off x="0" y="-318"/>
            <a:ext cx="12451397" cy="6995160"/>
          </a:xfrm>
          <a:prstGeom prst="rect">
            <a:avLst/>
          </a:prstGeom>
        </p:spPr>
      </p:pic>
    </p:spTree>
    <p:extLst>
      <p:ext uri="{BB962C8B-B14F-4D97-AF65-F5344CB8AC3E}">
        <p14:creationId xmlns:p14="http://schemas.microsoft.com/office/powerpoint/2010/main" val="303319372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a:t>Click to edit Master title style</a:t>
            </a:r>
            <a:endParaRPr lang="en-US" dirty="0"/>
          </a:p>
        </p:txBody>
      </p:sp>
      <p:sp>
        <p:nvSpPr>
          <p:cNvPr id="4" name="Slide Number Placeholder 2"/>
          <p:cNvSpPr>
            <a:spLocks noGrp="1"/>
          </p:cNvSpPr>
          <p:nvPr>
            <p:ph type="sldNum" sz="quarter" idx="11"/>
          </p:nvPr>
        </p:nvSpPr>
        <p:spPr>
          <a:xfrm>
            <a:off x="11595101" y="6565901"/>
            <a:ext cx="566738" cy="136525"/>
          </a:xfrm>
        </p:spPr>
        <p:txBody>
          <a:bodyPr/>
          <a:lstStyle>
            <a:lvl1pPr defTabSz="931684"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8502" t="40628" r="27716" b="39461"/>
          <a:stretch/>
        </p:blipFill>
        <p:spPr>
          <a:xfrm>
            <a:off x="533633" y="6562762"/>
            <a:ext cx="954588" cy="244197"/>
          </a:xfrm>
          <a:prstGeom prst="rect">
            <a:avLst/>
          </a:prstGeom>
        </p:spPr>
      </p:pic>
    </p:spTree>
    <p:extLst>
      <p:ext uri="{BB962C8B-B14F-4D97-AF65-F5344CB8AC3E}">
        <p14:creationId xmlns:p14="http://schemas.microsoft.com/office/powerpoint/2010/main" val="39607158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マスタ タイトルの書式設定</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1pPr>
            <a:lvl2pPr marL="0" indent="0">
              <a:buFontTx/>
              <a:buNone/>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228600" indent="0">
              <a:buNone/>
              <a:defRPr>
                <a:latin typeface="メイリオ" panose="020B0604030504040204" pitchFamily="50" charset="-128"/>
                <a:ea typeface="メイリオ" panose="020B0604030504040204" pitchFamily="50" charset="-128"/>
                <a:cs typeface="メイリオ" panose="020B0604030504040204" pitchFamily="50" charset="-128"/>
              </a:defRPr>
            </a:lvl3pPr>
            <a:lvl4pPr marL="457200" indent="0">
              <a:buNone/>
              <a:defRPr>
                <a:latin typeface="メイリオ" panose="020B0604030504040204" pitchFamily="50" charset="-128"/>
                <a:ea typeface="メイリオ" panose="020B0604030504040204" pitchFamily="50" charset="-128"/>
                <a:cs typeface="メイリオ" panose="020B0604030504040204" pitchFamily="50" charset="-128"/>
              </a:defRPr>
            </a:lvl4pPr>
            <a:lvl5pPr marL="685800" indent="0">
              <a:buNone/>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4232834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758826"/>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defRPr>
            </a:lvl1pPr>
          </a:lstStyle>
          <a:p>
            <a:fld id="{B096BA3A-7840-470E-A799-24933E851897}" type="slidenum">
              <a:rPr kumimoji="1" lang="ja-JP" altLang="en-US" smtClean="0"/>
              <a:pPr/>
              <a:t>‹#›</a:t>
            </a:fld>
            <a:endParaRPr kumimoji="1" lang="ja-JP" alt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087" r:id="rId2"/>
    <p:sldLayoutId id="2147484107" r:id="rId3"/>
    <p:sldLayoutId id="2147484099" r:id="rId4"/>
    <p:sldLayoutId id="2147484093" r:id="rId5"/>
    <p:sldLayoutId id="2147484220" r:id="rId6"/>
    <p:sldLayoutId id="2147484221" r:id="rId7"/>
    <p:sldLayoutId id="2147484228" r:id="rId8"/>
  </p:sldLayoutIdLst>
  <p:transition>
    <p:fade/>
  </p:transition>
  <p:hf hdr="0" ftr="0" dt="0"/>
  <p:txStyles>
    <p:titleStyle>
      <a:lvl1pPr algn="l" defTabSz="932742" rtl="0" eaLnBrk="1" latinLnBrk="0" hangingPunct="1">
        <a:lnSpc>
          <a:spcPct val="90000"/>
        </a:lnSpc>
        <a:spcBef>
          <a:spcPct val="0"/>
        </a:spcBef>
        <a:buNone/>
        <a:defRPr kumimoji="1" lang="en-US" sz="4400" b="0" kern="1200" cap="none" spc="-102" baseline="0" dirty="0" smtClean="0">
          <a:ln w="3175">
            <a:noFill/>
          </a:ln>
          <a:solidFill>
            <a:srgbClr val="0070C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gradFill>
            <a:gsLst>
              <a:gs pos="1250">
                <a:schemeClr val="tx1"/>
              </a:gs>
              <a:gs pos="100000">
                <a:schemeClr val="tx1"/>
              </a:gs>
            </a:gsLst>
            <a:lin ang="5400000" scaled="0"/>
          </a:gra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gradFill>
            <a:gsLst>
              <a:gs pos="1250">
                <a:schemeClr val="tx1"/>
              </a:gs>
              <a:gs pos="100000">
                <a:schemeClr val="tx1"/>
              </a:gs>
            </a:gsLst>
            <a:lin ang="5400000" scaled="0"/>
          </a:gradFill>
          <a:latin typeface="+mj-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hdinsight/spark/apache-spark-jupyter-spark-sq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64" y="1161065"/>
            <a:ext cx="9061418" cy="4672396"/>
          </a:xfrm>
          <a:solidFill>
            <a:schemeClr val="accent6">
              <a:alpha val="78000"/>
            </a:schemeClr>
          </a:solidFill>
          <a:ln>
            <a:solidFill>
              <a:schemeClr val="accent3"/>
            </a:solidFill>
          </a:ln>
        </p:spPr>
        <p:txBody>
          <a:bodyPr vert="horz" wrap="square" lIns="274242" tIns="274242" rIns="149196" bIns="93247" rtlCol="0" anchor="t">
            <a:noAutofit/>
          </a:bodyPr>
          <a:lstStyle/>
          <a:p>
            <a:br>
              <a:rPr lang="en-US" sz="4488" dirty="0">
                <a:solidFill>
                  <a:schemeClr val="bg1"/>
                </a:solidFill>
                <a:latin typeface="メイリオ" panose="020B0604030504040204" pitchFamily="50" charset="-128"/>
                <a:ea typeface="メイリオ" panose="020B0604030504040204" pitchFamily="50" charset="-128"/>
              </a:rPr>
            </a:br>
            <a:r>
              <a:rPr lang="en-US" sz="4488" dirty="0">
                <a:solidFill>
                  <a:schemeClr val="bg1"/>
                </a:solidFill>
                <a:latin typeface="メイリオ" panose="020B0604030504040204" pitchFamily="50" charset="-128"/>
                <a:ea typeface="メイリオ" panose="020B0604030504040204" pitchFamily="50" charset="-128"/>
              </a:rPr>
              <a:t>HDInsight Spark</a:t>
            </a:r>
            <a:r>
              <a:rPr lang="ja-JP" altLang="en-US" sz="4488" dirty="0">
                <a:solidFill>
                  <a:schemeClr val="bg1"/>
                </a:solidFill>
                <a:latin typeface="メイリオ" panose="020B0604030504040204" pitchFamily="50" charset="-128"/>
                <a:ea typeface="メイリオ" panose="020B0604030504040204" pitchFamily="50" charset="-128"/>
              </a:rPr>
              <a:t> ハンズオン資料</a:t>
            </a:r>
            <a:br>
              <a:rPr lang="en-US" sz="4398" dirty="0">
                <a:solidFill>
                  <a:schemeClr val="bg1"/>
                </a:solidFill>
                <a:latin typeface="メイリオ" panose="020B0604030504040204" pitchFamily="50" charset="-128"/>
                <a:ea typeface="メイリオ" panose="020B0604030504040204" pitchFamily="50" charset="-128"/>
              </a:rPr>
            </a:br>
            <a:br>
              <a:rPr lang="en-US" sz="4398" dirty="0">
                <a:solidFill>
                  <a:schemeClr val="bg1"/>
                </a:solidFill>
                <a:latin typeface="メイリオ" panose="020B0604030504040204" pitchFamily="50" charset="-128"/>
                <a:ea typeface="メイリオ" panose="020B0604030504040204" pitchFamily="50" charset="-128"/>
              </a:rPr>
            </a:br>
            <a:r>
              <a:rPr lang="en-US" sz="1600" dirty="0">
                <a:solidFill>
                  <a:schemeClr val="bg1"/>
                </a:solidFill>
                <a:latin typeface="メイリオ" panose="020B0604030504040204" pitchFamily="50" charset="-128"/>
                <a:ea typeface="メイリオ" panose="020B0604030504040204" pitchFamily="50" charset="-128"/>
              </a:rPr>
              <a:t>2018</a:t>
            </a:r>
            <a:r>
              <a:rPr lang="ja-JP" altLang="en-US" sz="1600" dirty="0">
                <a:solidFill>
                  <a:schemeClr val="bg1"/>
                </a:solidFill>
                <a:latin typeface="メイリオ" panose="020B0604030504040204" pitchFamily="50" charset="-128"/>
                <a:ea typeface="メイリオ" panose="020B0604030504040204" pitchFamily="50" charset="-128"/>
              </a:rPr>
              <a:t>年</a:t>
            </a:r>
            <a:r>
              <a:rPr lang="en-US" altLang="ja-JP" sz="1600" dirty="0">
                <a:solidFill>
                  <a:schemeClr val="bg1"/>
                </a:solidFill>
                <a:latin typeface="メイリオ" panose="020B0604030504040204" pitchFamily="50" charset="-128"/>
                <a:ea typeface="メイリオ" panose="020B0604030504040204" pitchFamily="50" charset="-128"/>
              </a:rPr>
              <a:t> 3 </a:t>
            </a:r>
            <a:r>
              <a:rPr lang="ja-JP" altLang="en-US" sz="1600" dirty="0">
                <a:solidFill>
                  <a:schemeClr val="bg1"/>
                </a:solidFill>
                <a:latin typeface="メイリオ" panose="020B0604030504040204" pitchFamily="50" charset="-128"/>
                <a:ea typeface="メイリオ" panose="020B0604030504040204" pitchFamily="50" charset="-128"/>
              </a:rPr>
              <a:t>月</a:t>
            </a:r>
            <a:r>
              <a:rPr lang="en-US" altLang="ja-JP" sz="1600" dirty="0">
                <a:solidFill>
                  <a:schemeClr val="bg1"/>
                </a:solidFill>
                <a:latin typeface="メイリオ" panose="020B0604030504040204" pitchFamily="50" charset="-128"/>
                <a:ea typeface="メイリオ" panose="020B0604030504040204" pitchFamily="50" charset="-128"/>
              </a:rPr>
              <a:t> 13 </a:t>
            </a:r>
            <a:r>
              <a:rPr lang="ja-JP" altLang="en-US" sz="1600" dirty="0">
                <a:solidFill>
                  <a:schemeClr val="bg1"/>
                </a:solidFill>
                <a:latin typeface="メイリオ" panose="020B0604030504040204" pitchFamily="50" charset="-128"/>
                <a:ea typeface="メイリオ" panose="020B0604030504040204" pitchFamily="50" charset="-128"/>
              </a:rPr>
              <a:t>日</a:t>
            </a:r>
            <a:br>
              <a:rPr lang="en-US" altLang="ja-JP" sz="1600" dirty="0">
                <a:solidFill>
                  <a:schemeClr val="bg1"/>
                </a:solidFill>
                <a:latin typeface="メイリオ" panose="020B0604030504040204" pitchFamily="50" charset="-128"/>
                <a:ea typeface="メイリオ" panose="020B0604030504040204" pitchFamily="50" charset="-128"/>
              </a:rPr>
            </a:br>
            <a:br>
              <a:rPr lang="en-US" altLang="ja-JP" sz="1600" dirty="0">
                <a:solidFill>
                  <a:schemeClr val="bg1"/>
                </a:solidFill>
                <a:latin typeface="メイリオ" panose="020B0604030504040204" pitchFamily="50" charset="-128"/>
                <a:ea typeface="メイリオ" panose="020B0604030504040204" pitchFamily="50" charset="-128"/>
              </a:rPr>
            </a:br>
            <a:br>
              <a:rPr lang="en-US" altLang="ja-JP" sz="1600" dirty="0">
                <a:solidFill>
                  <a:schemeClr val="bg1"/>
                </a:solidFill>
                <a:latin typeface="メイリオ" panose="020B0604030504040204" pitchFamily="50" charset="-128"/>
                <a:ea typeface="メイリオ" panose="020B0604030504040204" pitchFamily="50" charset="-128"/>
              </a:rPr>
            </a:br>
            <a:br>
              <a:rPr lang="en-US" sz="1600" dirty="0">
                <a:solidFill>
                  <a:schemeClr val="bg1"/>
                </a:solidFill>
                <a:latin typeface="メイリオ" panose="020B0604030504040204" pitchFamily="50" charset="-128"/>
                <a:ea typeface="メイリオ" panose="020B0604030504040204" pitchFamily="50" charset="-128"/>
              </a:rPr>
            </a:br>
            <a:r>
              <a:rPr lang="en-US" sz="1600" dirty="0">
                <a:solidFill>
                  <a:schemeClr val="bg1"/>
                </a:solidFill>
                <a:latin typeface="メイリオ" panose="020B0604030504040204" pitchFamily="50" charset="-128"/>
                <a:ea typeface="メイリオ" panose="020B0604030504040204" pitchFamily="50" charset="-128"/>
              </a:rPr>
              <a:t>Microsoft</a:t>
            </a:r>
            <a:br>
              <a:rPr lang="en-US" sz="1600" dirty="0">
                <a:solidFill>
                  <a:schemeClr val="bg1"/>
                </a:solidFill>
                <a:latin typeface="メイリオ" panose="020B0604030504040204" pitchFamily="50" charset="-128"/>
                <a:ea typeface="メイリオ" panose="020B0604030504040204" pitchFamily="50" charset="-128"/>
              </a:rPr>
            </a:br>
            <a:endParaRPr lang="en-US" sz="16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92810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7" y="485827"/>
            <a:ext cx="11887200" cy="3481888"/>
          </a:xfrm>
        </p:spPr>
        <p:txBody>
          <a:bodyPr>
            <a:noAutofit/>
          </a:bodyPr>
          <a:lstStyle/>
          <a:p>
            <a:r>
              <a:rPr kumimoji="1" lang="en-US" altLang="ja-JP" sz="2400" dirty="0">
                <a:solidFill>
                  <a:srgbClr val="000000"/>
                </a:solidFill>
              </a:rPr>
              <a:t>5. </a:t>
            </a:r>
            <a:r>
              <a:rPr kumimoji="1" lang="ja-JP" altLang="en-US" sz="2400" dirty="0">
                <a:solidFill>
                  <a:srgbClr val="000000"/>
                </a:solidFill>
              </a:rPr>
              <a:t>あらかじめ </a:t>
            </a:r>
            <a:r>
              <a:rPr kumimoji="1" lang="en-US" altLang="ja-JP" sz="2400" dirty="0">
                <a:solidFill>
                  <a:srgbClr val="000000"/>
                </a:solidFill>
              </a:rPr>
              <a:t>Storage </a:t>
            </a:r>
            <a:r>
              <a:rPr kumimoji="1" lang="ja-JP" altLang="en-US" sz="2400" dirty="0">
                <a:solidFill>
                  <a:srgbClr val="000000"/>
                </a:solidFill>
              </a:rPr>
              <a:t>に格納された </a:t>
            </a:r>
            <a:r>
              <a:rPr kumimoji="1" lang="en-US" altLang="ja-JP" sz="2400" dirty="0">
                <a:solidFill>
                  <a:srgbClr val="000000"/>
                </a:solidFill>
              </a:rPr>
              <a:t>TransactionDataSub.csv </a:t>
            </a:r>
            <a:r>
              <a:rPr kumimoji="1" lang="ja-JP" altLang="en-US" sz="2400" dirty="0">
                <a:solidFill>
                  <a:srgbClr val="000000"/>
                </a:solidFill>
              </a:rPr>
              <a:t>を読み込み、　</a:t>
            </a:r>
            <a:endParaRPr kumimoji="1" lang="en-US" altLang="ja-JP" sz="2400" dirty="0">
              <a:solidFill>
                <a:srgbClr val="000000"/>
              </a:solidFill>
            </a:endParaRPr>
          </a:p>
          <a:p>
            <a:r>
              <a:rPr lang="ja-JP" altLang="en-US" sz="2400" dirty="0">
                <a:solidFill>
                  <a:srgbClr val="000000"/>
                </a:solidFill>
              </a:rPr>
              <a:t>　</a:t>
            </a:r>
            <a:r>
              <a:rPr kumimoji="1" lang="en-US" altLang="ja-JP" sz="2400" dirty="0" err="1">
                <a:solidFill>
                  <a:srgbClr val="000000"/>
                </a:solidFill>
              </a:rPr>
              <a:t>DataFrame</a:t>
            </a:r>
            <a:r>
              <a:rPr kumimoji="1" lang="en-US" altLang="ja-JP" sz="2400" dirty="0">
                <a:solidFill>
                  <a:srgbClr val="000000"/>
                </a:solidFill>
              </a:rPr>
              <a:t> </a:t>
            </a:r>
            <a:r>
              <a:rPr kumimoji="1" lang="ja-JP" altLang="en-US" sz="2400" dirty="0">
                <a:solidFill>
                  <a:srgbClr val="000000"/>
                </a:solidFill>
              </a:rPr>
              <a:t>を作成します。下記のコードを入力フォームにペーストして </a:t>
            </a:r>
            <a:endParaRPr kumimoji="1" lang="en-US" altLang="ja-JP" sz="2400" dirty="0">
              <a:solidFill>
                <a:srgbClr val="000000"/>
              </a:solidFill>
            </a:endParaRPr>
          </a:p>
          <a:p>
            <a:r>
              <a:rPr lang="ja-JP" altLang="en-US" sz="2400" dirty="0">
                <a:solidFill>
                  <a:srgbClr val="000000"/>
                </a:solidFill>
              </a:rPr>
              <a:t>　</a:t>
            </a:r>
            <a:r>
              <a:rPr kumimoji="1" lang="en-US" altLang="ja-JP" sz="2400" dirty="0">
                <a:solidFill>
                  <a:srgbClr val="000000"/>
                </a:solidFill>
              </a:rPr>
              <a:t>SHIFT + Enter </a:t>
            </a:r>
            <a:r>
              <a:rPr kumimoji="1" lang="ja-JP" altLang="en-US" sz="2400" dirty="0">
                <a:solidFill>
                  <a:srgbClr val="000000"/>
                </a:solidFill>
              </a:rPr>
              <a:t>キーを押して実行して下さい。</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r>
              <a:rPr lang="en-US" altLang="ja-JP" sz="2400" dirty="0">
                <a:solidFill>
                  <a:srgbClr val="000000"/>
                </a:solidFill>
              </a:rPr>
              <a:t>6. </a:t>
            </a:r>
            <a:r>
              <a:rPr lang="ja-JP" altLang="en-US" sz="2400" dirty="0">
                <a:solidFill>
                  <a:srgbClr val="000000"/>
                </a:solidFill>
              </a:rPr>
              <a:t>最初の実行は、</a:t>
            </a:r>
            <a:r>
              <a:rPr lang="en-US" altLang="ja-JP" sz="2400" dirty="0">
                <a:solidFill>
                  <a:srgbClr val="000000"/>
                </a:solidFill>
              </a:rPr>
              <a:t>Spark </a:t>
            </a:r>
            <a:r>
              <a:rPr lang="ja-JP" altLang="en-US" sz="2400" dirty="0">
                <a:solidFill>
                  <a:srgbClr val="000000"/>
                </a:solidFill>
              </a:rPr>
              <a:t>アプリの起動に時間がかかりますが、しばらく待つと下記</a:t>
            </a:r>
            <a:endParaRPr lang="en-US" altLang="ja-JP" sz="2400" dirty="0">
              <a:solidFill>
                <a:srgbClr val="000000"/>
              </a:solidFill>
            </a:endParaRPr>
          </a:p>
          <a:p>
            <a:r>
              <a:rPr lang="ja-JP" altLang="en-US" sz="2400" dirty="0">
                <a:solidFill>
                  <a:srgbClr val="000000"/>
                </a:solidFill>
              </a:rPr>
              <a:t>　のように、起動した </a:t>
            </a:r>
            <a:r>
              <a:rPr lang="en-US" altLang="ja-JP" sz="2400" dirty="0">
                <a:solidFill>
                  <a:srgbClr val="000000"/>
                </a:solidFill>
              </a:rPr>
              <a:t>Spark </a:t>
            </a:r>
            <a:r>
              <a:rPr lang="ja-JP" altLang="en-US" sz="2400" dirty="0">
                <a:solidFill>
                  <a:srgbClr val="000000"/>
                </a:solidFill>
              </a:rPr>
              <a:t>アプリの情報が表示されます。</a:t>
            </a:r>
            <a:endParaRPr lang="en-US" altLang="ja-JP" sz="2400" dirty="0">
              <a:solidFill>
                <a:srgbClr val="000000"/>
              </a:solidFill>
            </a:endParaRPr>
          </a:p>
          <a:p>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Jupyter Notebook </a:t>
            </a:r>
            <a:r>
              <a:rPr lang="ja-JP" altLang="en-US" sz="2400" dirty="0">
                <a:solidFill>
                  <a:srgbClr val="000000"/>
                </a:solidFill>
              </a:rPr>
              <a:t>の場合、</a:t>
            </a:r>
            <a:r>
              <a:rPr lang="en-US" altLang="ja-JP" sz="2400" dirty="0" err="1">
                <a:solidFill>
                  <a:srgbClr val="000000"/>
                </a:solidFill>
              </a:rPr>
              <a:t>SparkSession</a:t>
            </a:r>
            <a:r>
              <a:rPr lang="en-US" altLang="ja-JP" sz="2400" dirty="0">
                <a:solidFill>
                  <a:srgbClr val="000000"/>
                </a:solidFill>
              </a:rPr>
              <a:t> </a:t>
            </a:r>
            <a:r>
              <a:rPr lang="ja-JP" altLang="en-US" sz="2400" dirty="0">
                <a:solidFill>
                  <a:srgbClr val="000000"/>
                </a:solidFill>
              </a:rPr>
              <a:t>インスタンスはシステムにより自動的に作成され、</a:t>
            </a:r>
            <a:r>
              <a:rPr lang="en-US" altLang="ja-JP" sz="2400" dirty="0">
                <a:solidFill>
                  <a:srgbClr val="000000"/>
                </a:solidFill>
              </a:rPr>
              <a:t>’spark’ </a:t>
            </a:r>
            <a:r>
              <a:rPr lang="ja-JP" altLang="en-US" sz="2400" dirty="0">
                <a:solidFill>
                  <a:srgbClr val="000000"/>
                </a:solidFill>
              </a:rPr>
              <a:t>という変数名にてアクセスが可能となっています。</a:t>
            </a:r>
            <a:endParaRPr kumimoji="1" lang="en-US" altLang="ja-JP" sz="2400" dirty="0">
              <a:solidFill>
                <a:srgbClr val="000000"/>
              </a:solidFill>
            </a:endParaRPr>
          </a:p>
          <a:p>
            <a:pPr marL="457200" indent="-457200">
              <a:buAutoNum type="arabicPeriod"/>
            </a:pPr>
            <a:endParaRPr kumimoji="1" lang="en-US" altLang="ja-JP" sz="2400" dirty="0">
              <a:solidFill>
                <a:srgbClr val="000000"/>
              </a:solidFill>
            </a:endParaRPr>
          </a:p>
        </p:txBody>
      </p:sp>
      <p:sp>
        <p:nvSpPr>
          <p:cNvPr id="2" name="正方形/長方形 1">
            <a:extLst>
              <a:ext uri="{FF2B5EF4-FFF2-40B4-BE49-F238E27FC236}">
                <a16:creationId xmlns:a16="http://schemas.microsoft.com/office/drawing/2014/main" id="{397051C0-357C-426A-B837-025FDAA50F90}"/>
              </a:ext>
            </a:extLst>
          </p:cNvPr>
          <p:cNvSpPr/>
          <p:nvPr/>
        </p:nvSpPr>
        <p:spPr bwMode="auto">
          <a:xfrm>
            <a:off x="496476" y="1764377"/>
            <a:ext cx="11149374" cy="68643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ja-JP" altLang="ja-JP" dirty="0">
                <a:solidFill>
                  <a:srgbClr val="000000"/>
                </a:solidFill>
              </a:rPr>
              <a:t>df = spark.read.csv("wasb://share@datasetks.blob.core.windows.net/Lab01/TransactionDataSub.csv")</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19" y="3967715"/>
            <a:ext cx="10369107" cy="1398922"/>
          </a:xfrm>
          <a:prstGeom prst="rect">
            <a:avLst/>
          </a:prstGeom>
          <a:ln>
            <a:solidFill>
              <a:srgbClr val="000000"/>
            </a:solidFill>
          </a:ln>
          <a:effectLst>
            <a:outerShdw blurRad="50800" dist="38100" dir="2700000" algn="tl" rotWithShape="0">
              <a:srgbClr val="000000">
                <a:alpha val="40000"/>
              </a:srgbClr>
            </a:outerShdw>
          </a:effectLst>
        </p:spPr>
      </p:pic>
      <p:sp>
        <p:nvSpPr>
          <p:cNvPr id="4" name="正方形/長方形 3">
            <a:extLst>
              <a:ext uri="{FF2B5EF4-FFF2-40B4-BE49-F238E27FC236}">
                <a16:creationId xmlns:a16="http://schemas.microsoft.com/office/drawing/2014/main" id="{83E78819-D57A-4541-A2CF-0DB0B6947187}"/>
              </a:ext>
            </a:extLst>
          </p:cNvPr>
          <p:cNvSpPr/>
          <p:nvPr/>
        </p:nvSpPr>
        <p:spPr bwMode="auto">
          <a:xfrm flipV="1">
            <a:off x="710019" y="4995001"/>
            <a:ext cx="3185576" cy="30722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35804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7" y="485827"/>
            <a:ext cx="11887200" cy="3481888"/>
          </a:xfrm>
        </p:spPr>
        <p:txBody>
          <a:bodyPr>
            <a:noAutofit/>
          </a:bodyPr>
          <a:lstStyle/>
          <a:p>
            <a:r>
              <a:rPr kumimoji="1" lang="en-US" altLang="ja-JP" sz="2400" dirty="0">
                <a:solidFill>
                  <a:srgbClr val="000000"/>
                </a:solidFill>
              </a:rPr>
              <a:t>7. </a:t>
            </a:r>
            <a:r>
              <a:rPr kumimoji="1" lang="ja-JP" altLang="en-US" sz="2400" dirty="0">
                <a:solidFill>
                  <a:srgbClr val="000000"/>
                </a:solidFill>
              </a:rPr>
              <a:t>試しに下記を入力し、</a:t>
            </a:r>
            <a:r>
              <a:rPr kumimoji="1" lang="en-US" altLang="ja-JP" sz="2400" dirty="0">
                <a:solidFill>
                  <a:srgbClr val="000000"/>
                </a:solidFill>
              </a:rPr>
              <a:t>SHIFT + Enter </a:t>
            </a:r>
            <a:r>
              <a:rPr kumimoji="1" lang="ja-JP" altLang="en-US" sz="2400" dirty="0">
                <a:solidFill>
                  <a:srgbClr val="000000"/>
                </a:solidFill>
              </a:rPr>
              <a:t>を実行してください。インスタンスが作成</a:t>
            </a:r>
            <a:endParaRPr kumimoji="1" lang="en-US" altLang="ja-JP" sz="2400" dirty="0">
              <a:solidFill>
                <a:srgbClr val="000000"/>
              </a:solidFill>
            </a:endParaRPr>
          </a:p>
          <a:p>
            <a:r>
              <a:rPr lang="ja-JP" altLang="en-US" sz="2400" dirty="0">
                <a:solidFill>
                  <a:srgbClr val="000000"/>
                </a:solidFill>
              </a:rPr>
              <a:t>　</a:t>
            </a:r>
            <a:r>
              <a:rPr kumimoji="1" lang="ja-JP" altLang="en-US" sz="2400" dirty="0">
                <a:solidFill>
                  <a:srgbClr val="000000"/>
                </a:solidFill>
              </a:rPr>
              <a:t>されていることを確認できます。</a:t>
            </a:r>
            <a:r>
              <a:rPr lang="ja-JP" altLang="en-US" sz="2400" dirty="0">
                <a:solidFill>
                  <a:srgbClr val="000000"/>
                </a:solidFill>
              </a:rPr>
              <a:t>　　　　　</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en-US" altLang="ja-JP" sz="2400" dirty="0">
                <a:solidFill>
                  <a:srgbClr val="000000"/>
                </a:solidFill>
              </a:rPr>
              <a:t>8. </a:t>
            </a:r>
            <a:r>
              <a:rPr lang="ja-JP" altLang="en-US" sz="2400" dirty="0">
                <a:solidFill>
                  <a:srgbClr val="000000"/>
                </a:solidFill>
              </a:rPr>
              <a:t>画面右上の </a:t>
            </a:r>
            <a:r>
              <a:rPr lang="en-US" altLang="ja-JP" sz="2400" dirty="0">
                <a:solidFill>
                  <a:srgbClr val="000000"/>
                </a:solidFill>
              </a:rPr>
              <a:t>“Spark “ </a:t>
            </a:r>
            <a:r>
              <a:rPr lang="ja-JP" altLang="en-US" sz="2400" dirty="0">
                <a:solidFill>
                  <a:srgbClr val="000000"/>
                </a:solidFill>
              </a:rPr>
              <a:t>というエリアから、</a:t>
            </a:r>
            <a:r>
              <a:rPr lang="en-US" altLang="ja-JP" sz="2400" dirty="0">
                <a:solidFill>
                  <a:srgbClr val="000000"/>
                </a:solidFill>
              </a:rPr>
              <a:t>Spark </a:t>
            </a:r>
            <a:r>
              <a:rPr lang="ja-JP" altLang="en-US" sz="2400" dirty="0">
                <a:solidFill>
                  <a:srgbClr val="000000"/>
                </a:solidFill>
              </a:rPr>
              <a:t>アプリの実行中・停止中が確認</a:t>
            </a:r>
            <a:endParaRPr lang="en-US" altLang="ja-JP" sz="2400" dirty="0">
              <a:solidFill>
                <a:srgbClr val="000000"/>
              </a:solidFill>
            </a:endParaRPr>
          </a:p>
          <a:p>
            <a:r>
              <a:rPr lang="ja-JP" altLang="en-US" sz="2400" dirty="0">
                <a:solidFill>
                  <a:srgbClr val="000000"/>
                </a:solidFill>
              </a:rPr>
              <a:t>　できます。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2" name="正方形/長方形 1">
            <a:extLst>
              <a:ext uri="{FF2B5EF4-FFF2-40B4-BE49-F238E27FC236}">
                <a16:creationId xmlns:a16="http://schemas.microsoft.com/office/drawing/2014/main" id="{397051C0-357C-426A-B837-025FDAA50F90}"/>
              </a:ext>
            </a:extLst>
          </p:cNvPr>
          <p:cNvSpPr/>
          <p:nvPr/>
        </p:nvSpPr>
        <p:spPr bwMode="auto">
          <a:xfrm>
            <a:off x="643550" y="1434014"/>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a:solidFill>
                  <a:srgbClr val="000000"/>
                </a:solidFill>
              </a:rPr>
              <a:t>spark</a:t>
            </a:r>
            <a:endParaRPr lang="ja-JP" altLang="ja-JP" dirty="0">
              <a:solidFill>
                <a:srgbClr val="000000"/>
              </a:solidFill>
            </a:endParaRPr>
          </a:p>
        </p:txBody>
      </p:sp>
      <p:sp>
        <p:nvSpPr>
          <p:cNvPr id="4" name="テキスト ボックス 3">
            <a:extLst>
              <a:ext uri="{FF2B5EF4-FFF2-40B4-BE49-F238E27FC236}">
                <a16:creationId xmlns:a16="http://schemas.microsoft.com/office/drawing/2014/main" id="{78C9D893-B4F9-4285-A554-87DC57609E17}"/>
              </a:ext>
            </a:extLst>
          </p:cNvPr>
          <p:cNvSpPr txBox="1"/>
          <p:nvPr/>
        </p:nvSpPr>
        <p:spPr>
          <a:xfrm>
            <a:off x="1904628" y="3497262"/>
            <a:ext cx="1527678" cy="637097"/>
          </a:xfrm>
          <a:prstGeom prst="rect">
            <a:avLst/>
          </a:prstGeom>
          <a:noFill/>
        </p:spPr>
        <p:txBody>
          <a:bodyPr wrap="squar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実行中</a:t>
            </a:r>
            <a:endParaRPr kumimoji="1" lang="en-US" altLang="ja-JP" sz="2400" dirty="0">
              <a:gradFill>
                <a:gsLst>
                  <a:gs pos="2917">
                    <a:schemeClr val="tx1"/>
                  </a:gs>
                  <a:gs pos="30000">
                    <a:schemeClr val="tx1"/>
                  </a:gs>
                </a:gsLst>
                <a:lin ang="5400000" scaled="0"/>
              </a:gradFill>
            </a:endParaRPr>
          </a:p>
        </p:txBody>
      </p:sp>
      <p:sp>
        <p:nvSpPr>
          <p:cNvPr id="14" name="テキスト ボックス 13">
            <a:extLst>
              <a:ext uri="{FF2B5EF4-FFF2-40B4-BE49-F238E27FC236}">
                <a16:creationId xmlns:a16="http://schemas.microsoft.com/office/drawing/2014/main" id="{C5F2E439-8530-49F8-BD31-1BD32B1BD1EF}"/>
              </a:ext>
            </a:extLst>
          </p:cNvPr>
          <p:cNvSpPr txBox="1"/>
          <p:nvPr/>
        </p:nvSpPr>
        <p:spPr>
          <a:xfrm>
            <a:off x="1904628" y="4077274"/>
            <a:ext cx="1527678" cy="637097"/>
          </a:xfrm>
          <a:prstGeom prst="rect">
            <a:avLst/>
          </a:prstGeom>
          <a:noFill/>
        </p:spPr>
        <p:txBody>
          <a:bodyPr wrap="squar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停止中</a:t>
            </a:r>
            <a:endParaRPr kumimoji="1" lang="en-US" altLang="ja-JP" sz="2400" dirty="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50" y="2047532"/>
            <a:ext cx="10121900" cy="406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21" y="4134359"/>
            <a:ext cx="1193800" cy="5207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521" y="3428737"/>
            <a:ext cx="1193800" cy="622300"/>
          </a:xfrm>
          <a:prstGeom prst="rect">
            <a:avLst/>
          </a:prstGeom>
        </p:spPr>
      </p:pic>
    </p:spTree>
    <p:extLst>
      <p:ext uri="{BB962C8B-B14F-4D97-AF65-F5344CB8AC3E}">
        <p14:creationId xmlns:p14="http://schemas.microsoft.com/office/powerpoint/2010/main" val="3437412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7" y="271339"/>
            <a:ext cx="11887200" cy="3481888"/>
          </a:xfrm>
        </p:spPr>
        <p:txBody>
          <a:bodyPr>
            <a:noAutofit/>
          </a:bodyPr>
          <a:lstStyle/>
          <a:p>
            <a:r>
              <a:rPr kumimoji="1" lang="en-US" altLang="ja-JP" sz="2400" dirty="0">
                <a:solidFill>
                  <a:srgbClr val="000000"/>
                </a:solidFill>
              </a:rPr>
              <a:t>9. Storage </a:t>
            </a:r>
            <a:r>
              <a:rPr kumimoji="1" lang="ja-JP" altLang="en-US" sz="2400" dirty="0">
                <a:solidFill>
                  <a:srgbClr val="000000"/>
                </a:solidFill>
              </a:rPr>
              <a:t>から作成した </a:t>
            </a:r>
            <a:r>
              <a:rPr kumimoji="1" lang="en-US" altLang="ja-JP" sz="2400" dirty="0" err="1">
                <a:solidFill>
                  <a:srgbClr val="000000"/>
                </a:solidFill>
              </a:rPr>
              <a:t>DataFrame</a:t>
            </a:r>
            <a:r>
              <a:rPr kumimoji="1" lang="en-US" altLang="ja-JP" sz="2400" dirty="0">
                <a:solidFill>
                  <a:srgbClr val="000000"/>
                </a:solidFill>
              </a:rPr>
              <a:t> </a:t>
            </a:r>
            <a:r>
              <a:rPr kumimoji="1" lang="ja-JP" altLang="en-US" sz="2400" dirty="0">
                <a:solidFill>
                  <a:srgbClr val="000000"/>
                </a:solidFill>
              </a:rPr>
              <a:t>のスキーマを確認します。</a:t>
            </a:r>
            <a:r>
              <a:rPr lang="ja-JP" altLang="en-US" sz="2400" dirty="0">
                <a:solidFill>
                  <a:srgbClr val="000000"/>
                </a:solidFill>
              </a:rPr>
              <a:t>　　　　</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en-US" altLang="ja-JP" sz="2400" dirty="0">
                <a:solidFill>
                  <a:srgbClr val="000000"/>
                </a:solidFill>
              </a:rPr>
              <a:t>10.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の内容を表示します。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2" name="正方形/長方形 1">
            <a:extLst>
              <a:ext uri="{FF2B5EF4-FFF2-40B4-BE49-F238E27FC236}">
                <a16:creationId xmlns:a16="http://schemas.microsoft.com/office/drawing/2014/main" id="{397051C0-357C-426A-B837-025FDAA50F90}"/>
              </a:ext>
            </a:extLst>
          </p:cNvPr>
          <p:cNvSpPr/>
          <p:nvPr/>
        </p:nvSpPr>
        <p:spPr bwMode="auto">
          <a:xfrm>
            <a:off x="643550" y="866565"/>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df.printSchema</a:t>
            </a:r>
            <a:r>
              <a:rPr lang="en-US" altLang="ja-JP" dirty="0">
                <a:solidFill>
                  <a:srgbClr val="000000"/>
                </a:solidFill>
              </a:rPr>
              <a:t>()</a:t>
            </a:r>
            <a:endParaRPr lang="ja-JP" altLang="ja-JP" dirty="0">
              <a:solidFill>
                <a:srgbClr val="000000"/>
              </a:solidFill>
            </a:endParaRPr>
          </a:p>
        </p:txBody>
      </p:sp>
      <p:pic>
        <p:nvPicPr>
          <p:cNvPr id="10" name="Picture 486" descr="../../../Desktop/Screen%20Shot%202018-03-07%20at%2011.50.51.pn">
            <a:extLst>
              <a:ext uri="{FF2B5EF4-FFF2-40B4-BE49-F238E27FC236}">
                <a16:creationId xmlns:a16="http://schemas.microsoft.com/office/drawing/2014/main" id="{C274344B-AD96-48C1-8ED5-B4A3D67D65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3550" y="1459223"/>
            <a:ext cx="7409476" cy="1106119"/>
          </a:xfrm>
          <a:prstGeom prst="rect">
            <a:avLst/>
          </a:prstGeom>
          <a:noFill/>
          <a:ln>
            <a:noFill/>
          </a:ln>
        </p:spPr>
      </p:pic>
      <p:sp>
        <p:nvSpPr>
          <p:cNvPr id="11" name="正方形/長方形 10">
            <a:extLst>
              <a:ext uri="{FF2B5EF4-FFF2-40B4-BE49-F238E27FC236}">
                <a16:creationId xmlns:a16="http://schemas.microsoft.com/office/drawing/2014/main" id="{3EFDEEC8-47B8-4632-BFED-F134374F6661}"/>
              </a:ext>
            </a:extLst>
          </p:cNvPr>
          <p:cNvSpPr/>
          <p:nvPr/>
        </p:nvSpPr>
        <p:spPr bwMode="auto">
          <a:xfrm>
            <a:off x="706612" y="3274484"/>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df.show</a:t>
            </a:r>
            <a:r>
              <a:rPr lang="en-US" altLang="ja-JP" dirty="0">
                <a:solidFill>
                  <a:srgbClr val="000000"/>
                </a:solidFill>
              </a:rPr>
              <a:t>()</a:t>
            </a:r>
            <a:endParaRPr lang="ja-JP" altLang="ja-JP" dirty="0">
              <a:solidFill>
                <a:srgbClr val="000000"/>
              </a:solidFill>
            </a:endParaRPr>
          </a:p>
        </p:txBody>
      </p:sp>
      <p:pic>
        <p:nvPicPr>
          <p:cNvPr id="16" name="Picture 487" descr="../../../Desktop/Screen%20Shot%202018-03-07%20at%2011.51.31.pn">
            <a:extLst>
              <a:ext uri="{FF2B5EF4-FFF2-40B4-BE49-F238E27FC236}">
                <a16:creationId xmlns:a16="http://schemas.microsoft.com/office/drawing/2014/main" id="{BDB1D5C2-04A2-4C25-AFCA-915CB3AB4E0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3550" y="3915957"/>
            <a:ext cx="6848475" cy="2908300"/>
          </a:xfrm>
          <a:prstGeom prst="rect">
            <a:avLst/>
          </a:prstGeom>
          <a:noFill/>
          <a:ln>
            <a:noFill/>
          </a:ln>
        </p:spPr>
      </p:pic>
    </p:spTree>
    <p:extLst>
      <p:ext uri="{BB962C8B-B14F-4D97-AF65-F5344CB8AC3E}">
        <p14:creationId xmlns:p14="http://schemas.microsoft.com/office/powerpoint/2010/main" val="20041372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7" y="271339"/>
            <a:ext cx="11887200" cy="3481888"/>
          </a:xfrm>
        </p:spPr>
        <p:txBody>
          <a:bodyPr>
            <a:noAutofit/>
          </a:bodyPr>
          <a:lstStyle/>
          <a:p>
            <a:r>
              <a:rPr lang="en-US" altLang="ja-JP" sz="2400" dirty="0">
                <a:solidFill>
                  <a:srgbClr val="000000"/>
                </a:solidFill>
              </a:rPr>
              <a:t>11</a:t>
            </a:r>
            <a:r>
              <a:rPr kumimoji="1" lang="en-US" altLang="ja-JP" sz="2400" dirty="0">
                <a:solidFill>
                  <a:srgbClr val="000000"/>
                </a:solidFill>
              </a:rPr>
              <a:t>. </a:t>
            </a:r>
            <a:r>
              <a:rPr kumimoji="1" lang="ja-JP" altLang="en-US" sz="2400" dirty="0">
                <a:solidFill>
                  <a:srgbClr val="000000"/>
                </a:solidFill>
              </a:rPr>
              <a:t>読み込むデータのヘッダ</a:t>
            </a:r>
            <a:r>
              <a:rPr lang="ja-JP" altLang="en-US" sz="2400" dirty="0">
                <a:solidFill>
                  <a:srgbClr val="000000"/>
                </a:solidFill>
              </a:rPr>
              <a:t>と</a:t>
            </a:r>
            <a:r>
              <a:rPr kumimoji="1" lang="ja-JP" altLang="en-US" sz="2400" dirty="0">
                <a:solidFill>
                  <a:srgbClr val="000000"/>
                </a:solidFill>
              </a:rPr>
              <a:t>スキーマの自動認識を </a:t>
            </a:r>
            <a:r>
              <a:rPr kumimoji="1" lang="en-US" altLang="ja-JP" sz="2400" dirty="0">
                <a:solidFill>
                  <a:srgbClr val="000000"/>
                </a:solidFill>
              </a:rPr>
              <a:t>ON </a:t>
            </a:r>
            <a:r>
              <a:rPr kumimoji="1" lang="ja-JP" altLang="en-US" sz="2400" dirty="0">
                <a:solidFill>
                  <a:srgbClr val="000000"/>
                </a:solidFill>
              </a:rPr>
              <a:t>にして再度 </a:t>
            </a:r>
            <a:r>
              <a:rPr kumimoji="1" lang="en-US" altLang="ja-JP" sz="2400" dirty="0" err="1">
                <a:solidFill>
                  <a:srgbClr val="000000"/>
                </a:solidFill>
              </a:rPr>
              <a:t>DataFrame</a:t>
            </a:r>
            <a:r>
              <a:rPr kumimoji="1" lang="en-US" altLang="ja-JP" sz="2400" dirty="0">
                <a:solidFill>
                  <a:srgbClr val="000000"/>
                </a:solidFill>
              </a:rPr>
              <a:t> </a:t>
            </a:r>
          </a:p>
          <a:p>
            <a:r>
              <a:rPr lang="ja-JP" altLang="en-US" sz="2400" dirty="0">
                <a:solidFill>
                  <a:srgbClr val="000000"/>
                </a:solidFill>
              </a:rPr>
              <a:t>　</a:t>
            </a:r>
            <a:r>
              <a:rPr kumimoji="1" lang="ja-JP" altLang="en-US" sz="2400" dirty="0">
                <a:solidFill>
                  <a:srgbClr val="000000"/>
                </a:solidFill>
              </a:rPr>
              <a:t>を作成します</a:t>
            </a:r>
            <a:r>
              <a:rPr lang="ja-JP" altLang="en-US" sz="2400" dirty="0">
                <a:solidFill>
                  <a:srgbClr val="000000"/>
                </a:solidFill>
              </a:rPr>
              <a:t>。</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11" name="正方形/長方形 10">
            <a:extLst>
              <a:ext uri="{FF2B5EF4-FFF2-40B4-BE49-F238E27FC236}">
                <a16:creationId xmlns:a16="http://schemas.microsoft.com/office/drawing/2014/main" id="{3EFDEEC8-47B8-4632-BFED-F134374F6661}"/>
              </a:ext>
            </a:extLst>
          </p:cNvPr>
          <p:cNvSpPr/>
          <p:nvPr/>
        </p:nvSpPr>
        <p:spPr bwMode="auto">
          <a:xfrm>
            <a:off x="643550" y="2442065"/>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df.show</a:t>
            </a:r>
            <a:r>
              <a:rPr lang="en-US" altLang="ja-JP" dirty="0">
                <a:solidFill>
                  <a:srgbClr val="000000"/>
                </a:solidFill>
              </a:rPr>
              <a:t>()</a:t>
            </a:r>
            <a:endParaRPr lang="ja-JP" altLang="ja-JP" dirty="0">
              <a:solidFill>
                <a:srgbClr val="000000"/>
              </a:solidFill>
            </a:endParaRPr>
          </a:p>
        </p:txBody>
      </p:sp>
      <p:sp>
        <p:nvSpPr>
          <p:cNvPr id="7" name="正方形/長方形 6">
            <a:extLst>
              <a:ext uri="{FF2B5EF4-FFF2-40B4-BE49-F238E27FC236}">
                <a16:creationId xmlns:a16="http://schemas.microsoft.com/office/drawing/2014/main" id="{E7FB14AF-0E3D-43F8-B77F-3DE2FC43C6D9}"/>
              </a:ext>
            </a:extLst>
          </p:cNvPr>
          <p:cNvSpPr/>
          <p:nvPr/>
        </p:nvSpPr>
        <p:spPr bwMode="auto">
          <a:xfrm>
            <a:off x="643550" y="1152676"/>
            <a:ext cx="11149374" cy="107341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ja-JP" altLang="ja-JP" dirty="0">
                <a:solidFill>
                  <a:srgbClr val="000000"/>
                </a:solidFill>
              </a:rPr>
              <a:t>df = spark.read</a:t>
            </a:r>
            <a:r>
              <a:rPr lang="en-US" altLang="ja-JP" dirty="0">
                <a:solidFill>
                  <a:srgbClr val="000000"/>
                </a:solidFill>
              </a:rPr>
              <a:t>.option("header","true").option("inferSchema","true")</a:t>
            </a:r>
            <a:r>
              <a:rPr lang="ja-JP" altLang="ja-JP" dirty="0" err="1">
                <a:solidFill>
                  <a:srgbClr val="000000"/>
                </a:solidFill>
              </a:rPr>
              <a:t>.</a:t>
            </a:r>
            <a:r>
              <a:rPr lang="ja-JP" altLang="ja-JP" dirty="0">
                <a:solidFill>
                  <a:srgbClr val="000000"/>
                </a:solidFill>
              </a:rPr>
              <a:t>csv("wasb://share@datasetks.blob.core.windows.net/Lab01/TransactionDataSub.csv")</a:t>
            </a:r>
            <a:endParaRPr lang="en-US" altLang="ja-JP" dirty="0">
              <a:solidFill>
                <a:srgbClr val="000000"/>
              </a:solidFill>
            </a:endParaRPr>
          </a:p>
        </p:txBody>
      </p:sp>
      <p:pic>
        <p:nvPicPr>
          <p:cNvPr id="8" name="Picture 488" descr="../../../Desktop/Screen%20Shot%202018-03-07%20at%2011.52.35.pn">
            <a:extLst>
              <a:ext uri="{FF2B5EF4-FFF2-40B4-BE49-F238E27FC236}">
                <a16:creationId xmlns:a16="http://schemas.microsoft.com/office/drawing/2014/main" id="{71CF5CAB-4956-46FD-98A0-9B709750F8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522" y="3160729"/>
            <a:ext cx="7459892" cy="3271602"/>
          </a:xfrm>
          <a:prstGeom prst="rect">
            <a:avLst/>
          </a:prstGeom>
          <a:noFill/>
          <a:ln>
            <a:noFill/>
          </a:ln>
        </p:spPr>
      </p:pic>
    </p:spTree>
    <p:extLst>
      <p:ext uri="{BB962C8B-B14F-4D97-AF65-F5344CB8AC3E}">
        <p14:creationId xmlns:p14="http://schemas.microsoft.com/office/powerpoint/2010/main" val="2850815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416210" y="271339"/>
            <a:ext cx="11906117" cy="3481888"/>
          </a:xfrm>
        </p:spPr>
        <p:txBody>
          <a:bodyPr>
            <a:noAutofit/>
          </a:bodyPr>
          <a:lstStyle/>
          <a:p>
            <a:r>
              <a:rPr lang="en-US" altLang="ja-JP" sz="2400" dirty="0">
                <a:solidFill>
                  <a:srgbClr val="000000"/>
                </a:solidFill>
              </a:rPr>
              <a:t>12</a:t>
            </a:r>
            <a:r>
              <a:rPr kumimoji="1" lang="en-US" altLang="ja-JP" sz="2400" dirty="0">
                <a:solidFill>
                  <a:srgbClr val="000000"/>
                </a:solidFill>
              </a:rPr>
              <a:t>. 11</a:t>
            </a:r>
            <a:r>
              <a:rPr kumimoji="1" lang="ja-JP" altLang="en-US" sz="2400" dirty="0">
                <a:solidFill>
                  <a:srgbClr val="000000"/>
                </a:solidFill>
              </a:rPr>
              <a:t>で作成した</a:t>
            </a:r>
            <a:r>
              <a:rPr lang="en-US" altLang="ja-JP" sz="2400" dirty="0">
                <a:solidFill>
                  <a:srgbClr val="000000"/>
                </a:solidFill>
              </a:rPr>
              <a:t>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のスキーマを表示します。スキーマの自動認識が出</a:t>
            </a:r>
            <a:endParaRPr lang="en-US" altLang="ja-JP" sz="2400" dirty="0">
              <a:solidFill>
                <a:srgbClr val="000000"/>
              </a:solidFill>
            </a:endParaRPr>
          </a:p>
          <a:p>
            <a:r>
              <a:rPr lang="ja-JP" altLang="en-US" sz="2400" dirty="0">
                <a:solidFill>
                  <a:srgbClr val="000000"/>
                </a:solidFill>
              </a:rPr>
              <a:t>　できていることを確認します。</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en-US" altLang="ja-JP" sz="2400" dirty="0">
                <a:solidFill>
                  <a:srgbClr val="000000"/>
                </a:solidFill>
              </a:rPr>
              <a:t>13. </a:t>
            </a:r>
            <a:r>
              <a:rPr lang="ja-JP" altLang="en-US" sz="2400" dirty="0">
                <a:solidFill>
                  <a:srgbClr val="000000"/>
                </a:solidFill>
              </a:rPr>
              <a:t>今度はスキーマを自動認識せず、手動にてデータ型を指定して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を作</a:t>
            </a:r>
            <a:endParaRPr lang="en-US" altLang="ja-JP" sz="2400" dirty="0">
              <a:solidFill>
                <a:srgbClr val="000000"/>
              </a:solidFill>
            </a:endParaRPr>
          </a:p>
          <a:p>
            <a:r>
              <a:rPr lang="ja-JP" altLang="en-US" sz="2400" dirty="0">
                <a:solidFill>
                  <a:srgbClr val="000000"/>
                </a:solidFill>
              </a:rPr>
              <a:t>　ります。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643550" y="1188182"/>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df.printSchema</a:t>
            </a:r>
            <a:r>
              <a:rPr lang="en-US" altLang="ja-JP" dirty="0">
                <a:solidFill>
                  <a:srgbClr val="000000"/>
                </a:solidFill>
              </a:rPr>
              <a:t>()</a:t>
            </a:r>
            <a:endParaRPr lang="ja-JP" altLang="ja-JP" dirty="0">
              <a:solidFill>
                <a:srgbClr val="000000"/>
              </a:solidFill>
            </a:endParaRPr>
          </a:p>
        </p:txBody>
      </p:sp>
      <p:sp>
        <p:nvSpPr>
          <p:cNvPr id="6" name="正方形/長方形 5">
            <a:extLst>
              <a:ext uri="{FF2B5EF4-FFF2-40B4-BE49-F238E27FC236}">
                <a16:creationId xmlns:a16="http://schemas.microsoft.com/office/drawing/2014/main" id="{236BAA2A-6D8C-4505-B6CC-99926DA40027}"/>
              </a:ext>
            </a:extLst>
          </p:cNvPr>
          <p:cNvSpPr/>
          <p:nvPr/>
        </p:nvSpPr>
        <p:spPr bwMode="auto">
          <a:xfrm>
            <a:off x="643550" y="3916154"/>
            <a:ext cx="11678777" cy="272919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sz="1600" dirty="0">
                <a:solidFill>
                  <a:srgbClr val="000000"/>
                </a:solidFill>
              </a:rPr>
              <a:t>from </a:t>
            </a:r>
            <a:r>
              <a:rPr lang="en-US" altLang="ja-JP" sz="1600" dirty="0" err="1">
                <a:solidFill>
                  <a:srgbClr val="000000"/>
                </a:solidFill>
              </a:rPr>
              <a:t>pyspark.sql.types</a:t>
            </a:r>
            <a:r>
              <a:rPr lang="en-US" altLang="ja-JP" sz="1600" dirty="0">
                <a:solidFill>
                  <a:srgbClr val="000000"/>
                </a:solidFill>
              </a:rPr>
              <a:t> import </a:t>
            </a:r>
            <a:r>
              <a:rPr lang="en-US" altLang="ja-JP" sz="1600" dirty="0" err="1">
                <a:solidFill>
                  <a:srgbClr val="000000"/>
                </a:solidFill>
              </a:rPr>
              <a:t>StructType</a:t>
            </a:r>
            <a:r>
              <a:rPr lang="en-US" altLang="ja-JP" sz="1600" dirty="0">
                <a:solidFill>
                  <a:srgbClr val="000000"/>
                </a:solidFill>
              </a:rPr>
              <a:t>, </a:t>
            </a:r>
            <a:r>
              <a:rPr lang="en-US" altLang="ja-JP" sz="1600" dirty="0" err="1">
                <a:solidFill>
                  <a:srgbClr val="000000"/>
                </a:solidFill>
              </a:rPr>
              <a:t>StructField</a:t>
            </a:r>
            <a:endParaRPr lang="en-US" altLang="ja-JP" sz="1600" dirty="0">
              <a:solidFill>
                <a:srgbClr val="000000"/>
              </a:solidFill>
            </a:endParaRPr>
          </a:p>
          <a:p>
            <a:r>
              <a:rPr lang="en-US" altLang="ja-JP" sz="1600" dirty="0">
                <a:solidFill>
                  <a:srgbClr val="000000"/>
                </a:solidFill>
              </a:rPr>
              <a:t>from </a:t>
            </a:r>
            <a:r>
              <a:rPr lang="en-US" altLang="ja-JP" sz="1600" dirty="0" err="1">
                <a:solidFill>
                  <a:srgbClr val="000000"/>
                </a:solidFill>
              </a:rPr>
              <a:t>pyspark.sql.types</a:t>
            </a:r>
            <a:r>
              <a:rPr lang="en-US" altLang="ja-JP" sz="1600" dirty="0">
                <a:solidFill>
                  <a:srgbClr val="000000"/>
                </a:solidFill>
              </a:rPr>
              <a:t> import </a:t>
            </a:r>
            <a:r>
              <a:rPr lang="en-US" altLang="ja-JP" sz="1600" dirty="0" err="1">
                <a:solidFill>
                  <a:srgbClr val="000000"/>
                </a:solidFill>
              </a:rPr>
              <a:t>FloatType</a:t>
            </a:r>
            <a:r>
              <a:rPr lang="en-US" altLang="ja-JP" sz="1600" dirty="0">
                <a:solidFill>
                  <a:srgbClr val="000000"/>
                </a:solidFill>
              </a:rPr>
              <a:t>, </a:t>
            </a:r>
            <a:r>
              <a:rPr lang="en-US" altLang="ja-JP" sz="1600" dirty="0" err="1">
                <a:solidFill>
                  <a:srgbClr val="000000"/>
                </a:solidFill>
              </a:rPr>
              <a:t>IntegerType</a:t>
            </a:r>
            <a:r>
              <a:rPr lang="en-US" altLang="ja-JP" sz="1600" dirty="0">
                <a:solidFill>
                  <a:srgbClr val="000000"/>
                </a:solidFill>
              </a:rPr>
              <a:t>, </a:t>
            </a:r>
            <a:r>
              <a:rPr lang="en-US" altLang="ja-JP" sz="1600" dirty="0" err="1">
                <a:solidFill>
                  <a:srgbClr val="000000"/>
                </a:solidFill>
              </a:rPr>
              <a:t>StringType</a:t>
            </a:r>
            <a:endParaRPr lang="en-US" altLang="ja-JP" sz="1600" dirty="0">
              <a:solidFill>
                <a:srgbClr val="000000"/>
              </a:solidFill>
            </a:endParaRPr>
          </a:p>
          <a:p>
            <a:r>
              <a:rPr lang="en-US" altLang="ja-JP" sz="1600" dirty="0" err="1">
                <a:solidFill>
                  <a:srgbClr val="000000"/>
                </a:solidFill>
              </a:rPr>
              <a:t>scm</a:t>
            </a:r>
            <a:r>
              <a:rPr lang="en-US" altLang="ja-JP" sz="1600" dirty="0">
                <a:solidFill>
                  <a:srgbClr val="000000"/>
                </a:solidFill>
              </a:rPr>
              <a:t> = </a:t>
            </a:r>
            <a:r>
              <a:rPr lang="en-US" altLang="ja-JP" sz="1600" dirty="0" err="1">
                <a:solidFill>
                  <a:srgbClr val="000000"/>
                </a:solidFill>
              </a:rPr>
              <a:t>StructType</a:t>
            </a:r>
            <a:r>
              <a:rPr lang="en-US" altLang="ja-JP" sz="1600" dirty="0">
                <a:solidFill>
                  <a:srgbClr val="000000"/>
                </a:solidFill>
              </a:rPr>
              <a:t>([</a:t>
            </a:r>
          </a:p>
          <a:p>
            <a:r>
              <a:rPr lang="en-US" altLang="ja-JP" sz="1600" dirty="0">
                <a:solidFill>
                  <a:srgbClr val="000000"/>
                </a:solidFill>
              </a:rPr>
              <a:t>    </a:t>
            </a:r>
            <a:r>
              <a:rPr lang="en-US" altLang="ja-JP" sz="1600" dirty="0" err="1">
                <a:solidFill>
                  <a:srgbClr val="000000"/>
                </a:solidFill>
              </a:rPr>
              <a:t>StructField</a:t>
            </a:r>
            <a:r>
              <a:rPr lang="en-US" altLang="ja-JP" sz="1600" dirty="0">
                <a:solidFill>
                  <a:srgbClr val="000000"/>
                </a:solidFill>
              </a:rPr>
              <a:t>("</a:t>
            </a:r>
            <a:r>
              <a:rPr lang="en-US" altLang="ja-JP" sz="1600" dirty="0" err="1">
                <a:solidFill>
                  <a:srgbClr val="000000"/>
                </a:solidFill>
              </a:rPr>
              <a:t>CustomerId</a:t>
            </a:r>
            <a:r>
              <a:rPr lang="en-US" altLang="ja-JP" sz="1600" dirty="0">
                <a:solidFill>
                  <a:srgbClr val="000000"/>
                </a:solidFill>
              </a:rPr>
              <a:t>", </a:t>
            </a:r>
            <a:r>
              <a:rPr lang="en-US" altLang="ja-JP" sz="1600" dirty="0" err="1">
                <a:solidFill>
                  <a:srgbClr val="000000"/>
                </a:solidFill>
              </a:rPr>
              <a:t>StringType</a:t>
            </a:r>
            <a:r>
              <a:rPr lang="en-US" altLang="ja-JP" sz="1600" dirty="0">
                <a:solidFill>
                  <a:srgbClr val="000000"/>
                </a:solidFill>
              </a:rPr>
              <a:t>()),</a:t>
            </a:r>
          </a:p>
          <a:p>
            <a:r>
              <a:rPr lang="en-US" altLang="ja-JP" sz="1600" dirty="0">
                <a:solidFill>
                  <a:srgbClr val="000000"/>
                </a:solidFill>
              </a:rPr>
              <a:t>    </a:t>
            </a:r>
            <a:r>
              <a:rPr lang="en-US" altLang="ja-JP" sz="1600" dirty="0" err="1">
                <a:solidFill>
                  <a:srgbClr val="000000"/>
                </a:solidFill>
              </a:rPr>
              <a:t>StructField</a:t>
            </a:r>
            <a:r>
              <a:rPr lang="en-US" altLang="ja-JP" sz="1600" dirty="0">
                <a:solidFill>
                  <a:srgbClr val="000000"/>
                </a:solidFill>
              </a:rPr>
              <a:t>("</a:t>
            </a:r>
            <a:r>
              <a:rPr lang="en-US" altLang="ja-JP" sz="1600" dirty="0" err="1">
                <a:solidFill>
                  <a:srgbClr val="000000"/>
                </a:solidFill>
              </a:rPr>
              <a:t>BookName</a:t>
            </a:r>
            <a:r>
              <a:rPr lang="en-US" altLang="ja-JP" sz="1600" dirty="0">
                <a:solidFill>
                  <a:srgbClr val="000000"/>
                </a:solidFill>
              </a:rPr>
              <a:t>", </a:t>
            </a:r>
            <a:r>
              <a:rPr lang="en-US" altLang="ja-JP" sz="1600" dirty="0" err="1">
                <a:solidFill>
                  <a:srgbClr val="000000"/>
                </a:solidFill>
              </a:rPr>
              <a:t>StringType</a:t>
            </a:r>
            <a:r>
              <a:rPr lang="en-US" altLang="ja-JP" sz="1600" dirty="0">
                <a:solidFill>
                  <a:srgbClr val="000000"/>
                </a:solidFill>
              </a:rPr>
              <a:t>()),</a:t>
            </a:r>
          </a:p>
          <a:p>
            <a:r>
              <a:rPr lang="en-US" altLang="ja-JP" sz="1600" dirty="0">
                <a:solidFill>
                  <a:srgbClr val="000000"/>
                </a:solidFill>
              </a:rPr>
              <a:t>    </a:t>
            </a:r>
            <a:r>
              <a:rPr lang="en-US" altLang="ja-JP" sz="1600" dirty="0" err="1">
                <a:solidFill>
                  <a:srgbClr val="000000"/>
                </a:solidFill>
              </a:rPr>
              <a:t>StructField</a:t>
            </a:r>
            <a:r>
              <a:rPr lang="en-US" altLang="ja-JP" sz="1600" dirty="0">
                <a:solidFill>
                  <a:srgbClr val="000000"/>
                </a:solidFill>
              </a:rPr>
              <a:t>("</a:t>
            </a:r>
            <a:r>
              <a:rPr lang="en-US" altLang="ja-JP" sz="1600" dirty="0" err="1">
                <a:solidFill>
                  <a:srgbClr val="000000"/>
                </a:solidFill>
              </a:rPr>
              <a:t>CategoryName</a:t>
            </a:r>
            <a:r>
              <a:rPr lang="en-US" altLang="ja-JP" sz="1600" dirty="0">
                <a:solidFill>
                  <a:srgbClr val="000000"/>
                </a:solidFill>
              </a:rPr>
              <a:t>", </a:t>
            </a:r>
            <a:r>
              <a:rPr lang="en-US" altLang="ja-JP" sz="1600" dirty="0" err="1">
                <a:solidFill>
                  <a:srgbClr val="000000"/>
                </a:solidFill>
              </a:rPr>
              <a:t>StringType</a:t>
            </a:r>
            <a:r>
              <a:rPr lang="en-US" altLang="ja-JP" sz="1600" dirty="0">
                <a:solidFill>
                  <a:srgbClr val="000000"/>
                </a:solidFill>
              </a:rPr>
              <a:t>()),</a:t>
            </a:r>
          </a:p>
          <a:p>
            <a:r>
              <a:rPr lang="en-US" altLang="ja-JP" sz="1600" dirty="0">
                <a:solidFill>
                  <a:srgbClr val="000000"/>
                </a:solidFill>
              </a:rPr>
              <a:t>    </a:t>
            </a:r>
            <a:r>
              <a:rPr lang="en-US" altLang="ja-JP" sz="1600" dirty="0" err="1">
                <a:solidFill>
                  <a:srgbClr val="000000"/>
                </a:solidFill>
              </a:rPr>
              <a:t>StructField</a:t>
            </a:r>
            <a:r>
              <a:rPr lang="en-US" altLang="ja-JP" sz="1600" dirty="0">
                <a:solidFill>
                  <a:srgbClr val="000000"/>
                </a:solidFill>
              </a:rPr>
              <a:t>("Quantity", </a:t>
            </a:r>
            <a:r>
              <a:rPr lang="en-US" altLang="ja-JP" sz="1600" dirty="0" err="1">
                <a:solidFill>
                  <a:srgbClr val="000000"/>
                </a:solidFill>
              </a:rPr>
              <a:t>IntegerType</a:t>
            </a:r>
            <a:r>
              <a:rPr lang="en-US" altLang="ja-JP" sz="1600" dirty="0">
                <a:solidFill>
                  <a:srgbClr val="000000"/>
                </a:solidFill>
              </a:rPr>
              <a:t>()),</a:t>
            </a:r>
          </a:p>
          <a:p>
            <a:r>
              <a:rPr lang="en-US" altLang="ja-JP" sz="1600" dirty="0">
                <a:solidFill>
                  <a:srgbClr val="000000"/>
                </a:solidFill>
              </a:rPr>
              <a:t>    </a:t>
            </a:r>
            <a:r>
              <a:rPr lang="en-US" altLang="ja-JP" sz="1600" dirty="0" err="1">
                <a:solidFill>
                  <a:srgbClr val="000000"/>
                </a:solidFill>
              </a:rPr>
              <a:t>StructField</a:t>
            </a:r>
            <a:r>
              <a:rPr lang="en-US" altLang="ja-JP" sz="1600" dirty="0">
                <a:solidFill>
                  <a:srgbClr val="000000"/>
                </a:solidFill>
              </a:rPr>
              <a:t>("</a:t>
            </a:r>
            <a:r>
              <a:rPr lang="en-US" altLang="ja-JP" sz="1600" dirty="0" err="1">
                <a:solidFill>
                  <a:srgbClr val="000000"/>
                </a:solidFill>
              </a:rPr>
              <a:t>PaymentAmount</a:t>
            </a:r>
            <a:r>
              <a:rPr lang="en-US" altLang="ja-JP" sz="1600" dirty="0">
                <a:solidFill>
                  <a:srgbClr val="000000"/>
                </a:solidFill>
              </a:rPr>
              <a:t>", </a:t>
            </a:r>
            <a:r>
              <a:rPr lang="en-US" altLang="ja-JP" sz="1600" dirty="0" err="1">
                <a:solidFill>
                  <a:srgbClr val="000000"/>
                </a:solidFill>
              </a:rPr>
              <a:t>FloatType</a:t>
            </a:r>
            <a:r>
              <a:rPr lang="en-US" altLang="ja-JP" sz="1600" dirty="0">
                <a:solidFill>
                  <a:srgbClr val="000000"/>
                </a:solidFill>
              </a:rPr>
              <a:t>())])</a:t>
            </a:r>
          </a:p>
          <a:p>
            <a:r>
              <a:rPr lang="en-US" altLang="ja-JP" sz="1600" dirty="0" err="1">
                <a:solidFill>
                  <a:srgbClr val="000000"/>
                </a:solidFill>
              </a:rPr>
              <a:t>df</a:t>
            </a:r>
            <a:r>
              <a:rPr lang="en-US" altLang="ja-JP" sz="1600" dirty="0">
                <a:solidFill>
                  <a:srgbClr val="000000"/>
                </a:solidFill>
              </a:rPr>
              <a:t> = </a:t>
            </a:r>
            <a:r>
              <a:rPr lang="en-US" altLang="ja-JP" sz="1600" dirty="0" err="1">
                <a:solidFill>
                  <a:srgbClr val="000000"/>
                </a:solidFill>
              </a:rPr>
              <a:t>spark.read.option</a:t>
            </a:r>
            <a:r>
              <a:rPr lang="en-US" altLang="ja-JP" sz="1600" dirty="0">
                <a:solidFill>
                  <a:srgbClr val="000000"/>
                </a:solidFill>
              </a:rPr>
              <a:t>("</a:t>
            </a:r>
            <a:r>
              <a:rPr lang="en-US" altLang="ja-JP" sz="1600" dirty="0" err="1">
                <a:solidFill>
                  <a:srgbClr val="000000"/>
                </a:solidFill>
              </a:rPr>
              <a:t>header","true</a:t>
            </a:r>
            <a:r>
              <a:rPr lang="en-US" altLang="ja-JP" sz="1600" dirty="0">
                <a:solidFill>
                  <a:srgbClr val="000000"/>
                </a:solidFill>
              </a:rPr>
              <a:t>").schema(</a:t>
            </a:r>
            <a:r>
              <a:rPr lang="en-US" altLang="ja-JP" sz="1600" dirty="0" err="1">
                <a:solidFill>
                  <a:srgbClr val="000000"/>
                </a:solidFill>
              </a:rPr>
              <a:t>scm</a:t>
            </a:r>
            <a:r>
              <a:rPr lang="en-US" altLang="ja-JP" sz="1600" dirty="0">
                <a:solidFill>
                  <a:srgbClr val="000000"/>
                </a:solidFill>
              </a:rPr>
              <a:t>).csv("</a:t>
            </a:r>
            <a:r>
              <a:rPr lang="en-US" altLang="ja-JP" sz="1600" dirty="0" err="1">
                <a:solidFill>
                  <a:srgbClr val="000000"/>
                </a:solidFill>
              </a:rPr>
              <a:t>wasb</a:t>
            </a:r>
            <a:r>
              <a:rPr lang="en-US" altLang="ja-JP" sz="1600" dirty="0">
                <a:solidFill>
                  <a:srgbClr val="000000"/>
                </a:solidFill>
              </a:rPr>
              <a:t>://</a:t>
            </a:r>
            <a:r>
              <a:rPr lang="en-US" altLang="ja-JP" sz="1600" dirty="0" err="1">
                <a:solidFill>
                  <a:srgbClr val="000000"/>
                </a:solidFill>
              </a:rPr>
              <a:t>share@datasetks.blob.core.windows.net</a:t>
            </a:r>
            <a:r>
              <a:rPr lang="en-US" altLang="ja-JP" sz="1600" dirty="0">
                <a:solidFill>
                  <a:srgbClr val="000000"/>
                </a:solidFill>
              </a:rPr>
              <a:t>/Lab01/</a:t>
            </a:r>
            <a:r>
              <a:rPr lang="en-US" altLang="ja-JP" sz="1600" dirty="0" err="1">
                <a:solidFill>
                  <a:srgbClr val="000000"/>
                </a:solidFill>
              </a:rPr>
              <a:t>TransactionDataSub.csv</a:t>
            </a:r>
            <a:r>
              <a:rPr lang="en-US" altLang="ja-JP" sz="1600" dirty="0">
                <a:solidFill>
                  <a:srgbClr val="000000"/>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50" y="1749942"/>
            <a:ext cx="9573437" cy="1166467"/>
          </a:xfrm>
          <a:prstGeom prst="rect">
            <a:avLst/>
          </a:prstGeom>
        </p:spPr>
      </p:pic>
    </p:spTree>
    <p:extLst>
      <p:ext uri="{BB962C8B-B14F-4D97-AF65-F5344CB8AC3E}">
        <p14:creationId xmlns:p14="http://schemas.microsoft.com/office/powerpoint/2010/main" val="71869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416210" y="271339"/>
            <a:ext cx="11906117" cy="3481888"/>
          </a:xfrm>
        </p:spPr>
        <p:txBody>
          <a:bodyPr>
            <a:noAutofit/>
          </a:bodyPr>
          <a:lstStyle/>
          <a:p>
            <a:r>
              <a:rPr lang="en-US" altLang="ja-JP" sz="2400" dirty="0">
                <a:solidFill>
                  <a:srgbClr val="000000"/>
                </a:solidFill>
              </a:rPr>
              <a:t>14</a:t>
            </a:r>
            <a:r>
              <a:rPr kumimoji="1" lang="en-US" altLang="ja-JP" sz="2400" dirty="0">
                <a:solidFill>
                  <a:srgbClr val="000000"/>
                </a:solidFill>
              </a:rPr>
              <a:t>. 13</a:t>
            </a:r>
            <a:r>
              <a:rPr kumimoji="1" lang="ja-JP" altLang="en-US" sz="2400" dirty="0">
                <a:solidFill>
                  <a:srgbClr val="000000"/>
                </a:solidFill>
              </a:rPr>
              <a:t>で作成した</a:t>
            </a:r>
            <a:r>
              <a:rPr lang="en-US" altLang="ja-JP" sz="2400" dirty="0">
                <a:solidFill>
                  <a:srgbClr val="000000"/>
                </a:solidFill>
              </a:rPr>
              <a:t>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のスキーマを表示し、スキーマの指定ができている</a:t>
            </a:r>
            <a:endParaRPr lang="en-US" altLang="ja-JP" sz="2400" dirty="0">
              <a:solidFill>
                <a:srgbClr val="000000"/>
              </a:solidFill>
            </a:endParaRPr>
          </a:p>
          <a:p>
            <a:r>
              <a:rPr lang="ja-JP" altLang="en-US" sz="2400" dirty="0">
                <a:solidFill>
                  <a:srgbClr val="000000"/>
                </a:solidFill>
              </a:rPr>
              <a:t>　ことを確認します。</a:t>
            </a: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643550" y="1188182"/>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df.printSchema</a:t>
            </a:r>
            <a:r>
              <a:rPr lang="en-US" altLang="ja-JP" dirty="0">
                <a:solidFill>
                  <a:srgbClr val="000000"/>
                </a:solidFill>
              </a:rPr>
              <a:t>()</a:t>
            </a:r>
            <a:endParaRPr lang="ja-JP" altLang="ja-JP" dirty="0">
              <a:solidFill>
                <a:srgbClr val="000000"/>
              </a:solidFill>
            </a:endParaRPr>
          </a:p>
        </p:txBody>
      </p:sp>
      <p:pic>
        <p:nvPicPr>
          <p:cNvPr id="7" name="Picture 489" descr="../../../Desktop/Screen%20Shot%202018-03-07%20at%2012.04.46.pn">
            <a:extLst>
              <a:ext uri="{FF2B5EF4-FFF2-40B4-BE49-F238E27FC236}">
                <a16:creationId xmlns:a16="http://schemas.microsoft.com/office/drawing/2014/main" id="{EBF902DD-1D7C-4F8A-B2F1-E3779CF468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3550" y="1767872"/>
            <a:ext cx="8324722" cy="1259107"/>
          </a:xfrm>
          <a:prstGeom prst="rect">
            <a:avLst/>
          </a:prstGeom>
          <a:noFill/>
          <a:ln>
            <a:noFill/>
          </a:ln>
        </p:spPr>
      </p:pic>
      <p:sp>
        <p:nvSpPr>
          <p:cNvPr id="8" name="正方形/長方形 7">
            <a:extLst>
              <a:ext uri="{FF2B5EF4-FFF2-40B4-BE49-F238E27FC236}">
                <a16:creationId xmlns:a16="http://schemas.microsoft.com/office/drawing/2014/main" id="{64AAA411-52FD-43F6-828C-9A554391A0DB}"/>
              </a:ext>
            </a:extLst>
          </p:cNvPr>
          <p:cNvSpPr/>
          <p:nvPr/>
        </p:nvSpPr>
        <p:spPr bwMode="auto">
          <a:xfrm>
            <a:off x="2057071" y="2666426"/>
            <a:ext cx="1759432" cy="26486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058215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416210" y="271339"/>
            <a:ext cx="11906117" cy="3481888"/>
          </a:xfrm>
        </p:spPr>
        <p:txBody>
          <a:bodyPr>
            <a:noAutofit/>
          </a:bodyPr>
          <a:lstStyle/>
          <a:p>
            <a:r>
              <a:rPr lang="en-US" altLang="ja-JP" sz="2400" dirty="0">
                <a:solidFill>
                  <a:srgbClr val="000000"/>
                </a:solidFill>
              </a:rPr>
              <a:t>15.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に対して、各種クエリを行います。</a:t>
            </a:r>
            <a:endParaRPr lang="en-US" altLang="ja-JP" sz="2400" dirty="0">
              <a:solidFill>
                <a:srgbClr val="000000"/>
              </a:solidFill>
            </a:endParaRPr>
          </a:p>
          <a:p>
            <a:r>
              <a:rPr lang="en-US" altLang="ja-JP" sz="2400" dirty="0">
                <a:solidFill>
                  <a:srgbClr val="000000"/>
                </a:solidFill>
              </a:rPr>
              <a:t> a) </a:t>
            </a:r>
            <a:r>
              <a:rPr lang="en-US" altLang="ja-JP" sz="2400" dirty="0" err="1">
                <a:solidFill>
                  <a:srgbClr val="000000"/>
                </a:solidFill>
              </a:rPr>
              <a:t>CustomerId</a:t>
            </a:r>
            <a:r>
              <a:rPr lang="en-US" altLang="ja-JP" sz="2400" dirty="0">
                <a:solidFill>
                  <a:srgbClr val="000000"/>
                </a:solidFill>
              </a:rPr>
              <a:t> </a:t>
            </a:r>
            <a:r>
              <a:rPr lang="ja-JP" altLang="en-US" sz="2400" dirty="0">
                <a:solidFill>
                  <a:srgbClr val="000000"/>
                </a:solidFill>
              </a:rPr>
              <a:t>列の</a:t>
            </a:r>
            <a:r>
              <a:rPr lang="en-US" altLang="ja-JP" sz="2400" dirty="0">
                <a:solidFill>
                  <a:srgbClr val="000000"/>
                </a:solidFill>
              </a:rPr>
              <a:t> </a:t>
            </a:r>
            <a:r>
              <a:rPr lang="ja-JP" altLang="en-US" sz="2400" dirty="0">
                <a:solidFill>
                  <a:srgbClr val="000000"/>
                </a:solidFill>
              </a:rPr>
              <a:t>取得</a:t>
            </a:r>
            <a:endParaRPr lang="ja-JP"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kumimoji="1" lang="en-US" altLang="ja-JP" sz="2400" dirty="0">
                <a:solidFill>
                  <a:srgbClr val="000000"/>
                </a:solidFill>
              </a:rPr>
              <a:t> b) Quantity </a:t>
            </a:r>
            <a:r>
              <a:rPr kumimoji="1" lang="ja-JP" altLang="en-US" sz="2400" dirty="0">
                <a:solidFill>
                  <a:srgbClr val="000000"/>
                </a:solidFill>
              </a:rPr>
              <a:t>列の値が</a:t>
            </a:r>
            <a:r>
              <a:rPr kumimoji="1" lang="en-US" altLang="ja-JP" sz="2400" dirty="0">
                <a:solidFill>
                  <a:srgbClr val="000000"/>
                </a:solidFill>
              </a:rPr>
              <a:t> 73 </a:t>
            </a:r>
            <a:r>
              <a:rPr kumimoji="1" lang="ja-JP" altLang="en-US" sz="2400" dirty="0">
                <a:solidFill>
                  <a:srgbClr val="000000"/>
                </a:solidFill>
              </a:rPr>
              <a:t>より大きい場合の、</a:t>
            </a:r>
            <a:r>
              <a:rPr kumimoji="1" lang="en-US" altLang="ja-JP" sz="2400" dirty="0" err="1">
                <a:solidFill>
                  <a:srgbClr val="000000"/>
                </a:solidFill>
              </a:rPr>
              <a:t>CustomerId</a:t>
            </a:r>
            <a:r>
              <a:rPr kumimoji="1" lang="en-US" altLang="ja-JP" sz="2400" dirty="0">
                <a:solidFill>
                  <a:srgbClr val="000000"/>
                </a:solidFill>
              </a:rPr>
              <a:t>, </a:t>
            </a:r>
            <a:r>
              <a:rPr kumimoji="1" lang="en-US" altLang="ja-JP" sz="2400" dirty="0" err="1">
                <a:solidFill>
                  <a:srgbClr val="000000"/>
                </a:solidFill>
              </a:rPr>
              <a:t>BookName</a:t>
            </a:r>
            <a:r>
              <a:rPr kumimoji="1" lang="en-US" altLang="ja-JP" sz="2400" dirty="0">
                <a:solidFill>
                  <a:srgbClr val="000000"/>
                </a:solidFill>
              </a:rPr>
              <a:t> </a:t>
            </a:r>
            <a:r>
              <a:rPr kumimoji="1" lang="ja-JP" altLang="en-US" sz="2400" dirty="0">
                <a:solidFill>
                  <a:srgbClr val="000000"/>
                </a:solidFill>
              </a:rPr>
              <a:t>列の取得</a:t>
            </a:r>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lang="en-US" altLang="ja-JP" sz="2400" dirty="0">
                <a:solidFill>
                  <a:srgbClr val="000000"/>
                </a:solidFill>
              </a:rPr>
              <a:t> c) b) </a:t>
            </a:r>
            <a:r>
              <a:rPr lang="ja-JP" altLang="en-US" sz="2400" dirty="0">
                <a:solidFill>
                  <a:srgbClr val="000000"/>
                </a:solidFill>
              </a:rPr>
              <a:t>の場合のカウントを取得</a:t>
            </a:r>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9" name="正方形/長方形 8">
            <a:extLst>
              <a:ext uri="{FF2B5EF4-FFF2-40B4-BE49-F238E27FC236}">
                <a16:creationId xmlns:a16="http://schemas.microsoft.com/office/drawing/2014/main" id="{A29AB1DB-E4AF-429F-B8D2-BF268A905FC5}"/>
              </a:ext>
            </a:extLst>
          </p:cNvPr>
          <p:cNvSpPr/>
          <p:nvPr/>
        </p:nvSpPr>
        <p:spPr bwMode="auto">
          <a:xfrm>
            <a:off x="633611" y="2259933"/>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dirty="0" err="1">
                <a:solidFill>
                  <a:srgbClr val="000000"/>
                </a:solidFill>
              </a:rPr>
              <a:t>df.select</a:t>
            </a:r>
            <a:r>
              <a:rPr lang="en-US" altLang="ja-JP" dirty="0">
                <a:solidFill>
                  <a:srgbClr val="000000"/>
                </a:solidFill>
              </a:rPr>
              <a:t>("</a:t>
            </a:r>
            <a:r>
              <a:rPr lang="en-US" altLang="ja-JP" dirty="0" err="1">
                <a:solidFill>
                  <a:srgbClr val="000000"/>
                </a:solidFill>
              </a:rPr>
              <a:t>CustomerId</a:t>
            </a:r>
            <a:r>
              <a:rPr lang="en-US" altLang="ja-JP" dirty="0">
                <a:solidFill>
                  <a:srgbClr val="000000"/>
                </a:solidFill>
              </a:rPr>
              <a:t>", "</a:t>
            </a:r>
            <a:r>
              <a:rPr lang="en-US" altLang="ja-JP" dirty="0" err="1">
                <a:solidFill>
                  <a:srgbClr val="000000"/>
                </a:solidFill>
              </a:rPr>
              <a:t>BookName</a:t>
            </a:r>
            <a:r>
              <a:rPr lang="en-US" altLang="ja-JP" dirty="0">
                <a:solidFill>
                  <a:srgbClr val="000000"/>
                </a:solidFill>
              </a:rPr>
              <a:t>").filter(</a:t>
            </a:r>
            <a:r>
              <a:rPr lang="en-US" altLang="ja-JP" dirty="0" err="1">
                <a:solidFill>
                  <a:srgbClr val="000000"/>
                </a:solidFill>
              </a:rPr>
              <a:t>df.Quantity</a:t>
            </a:r>
            <a:r>
              <a:rPr lang="en-US" altLang="ja-JP" dirty="0">
                <a:solidFill>
                  <a:srgbClr val="000000"/>
                </a:solidFill>
              </a:rPr>
              <a:t> &gt; 73).show() 	</a:t>
            </a:r>
            <a:endParaRPr lang="ja-JP" altLang="ja-JP" dirty="0">
              <a:solidFill>
                <a:srgbClr val="000000"/>
              </a:solidFill>
            </a:endParaRPr>
          </a:p>
        </p:txBody>
      </p:sp>
      <p:pic>
        <p:nvPicPr>
          <p:cNvPr id="10" name="Picture 492" descr="../../../Desktop/Screen%20Shot%202018-03-07%20at%2012.07.21.pn">
            <a:extLst>
              <a:ext uri="{FF2B5EF4-FFF2-40B4-BE49-F238E27FC236}">
                <a16:creationId xmlns:a16="http://schemas.microsoft.com/office/drawing/2014/main" id="{D8EE544E-C117-4E50-B074-AD304A2F89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3611" y="2861835"/>
            <a:ext cx="6214864" cy="2491215"/>
          </a:xfrm>
          <a:prstGeom prst="rect">
            <a:avLst/>
          </a:prstGeom>
          <a:noFill/>
          <a:ln>
            <a:noFill/>
          </a:ln>
        </p:spPr>
      </p:pic>
      <p:sp>
        <p:nvSpPr>
          <p:cNvPr id="11" name="正方形/長方形 10">
            <a:extLst>
              <a:ext uri="{FF2B5EF4-FFF2-40B4-BE49-F238E27FC236}">
                <a16:creationId xmlns:a16="http://schemas.microsoft.com/office/drawing/2014/main" id="{BF1F8545-3996-4AC0-B4E7-30740B6EFD67}"/>
              </a:ext>
            </a:extLst>
          </p:cNvPr>
          <p:cNvSpPr/>
          <p:nvPr/>
        </p:nvSpPr>
        <p:spPr bwMode="auto">
          <a:xfrm>
            <a:off x="633611" y="5942189"/>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ja-JP" altLang="ja-JP" dirty="0">
                <a:solidFill>
                  <a:srgbClr val="000000"/>
                </a:solidFill>
              </a:rPr>
              <a:t>df.select("CustomerId", "BookName").filter(</a:t>
            </a:r>
            <a:r>
              <a:rPr lang="en-US" altLang="ja-JP" dirty="0" err="1">
                <a:solidFill>
                  <a:srgbClr val="000000"/>
                </a:solidFill>
              </a:rPr>
              <a:t>df</a:t>
            </a:r>
            <a:r>
              <a:rPr lang="en-US" altLang="ja-JP" dirty="0">
                <a:solidFill>
                  <a:srgbClr val="000000"/>
                </a:solidFill>
              </a:rPr>
              <a:t>.</a:t>
            </a:r>
            <a:r>
              <a:rPr lang="ja-JP" altLang="ja-JP" dirty="0">
                <a:solidFill>
                  <a:srgbClr val="000000"/>
                </a:solidFill>
              </a:rPr>
              <a:t>Quantity &gt; 73).count()</a:t>
            </a:r>
          </a:p>
        </p:txBody>
      </p:sp>
      <p:sp>
        <p:nvSpPr>
          <p:cNvPr id="7" name="正方形/長方形 8">
            <a:extLst>
              <a:ext uri="{FF2B5EF4-FFF2-40B4-BE49-F238E27FC236}">
                <a16:creationId xmlns:a16="http://schemas.microsoft.com/office/drawing/2014/main" id="{A29AB1DB-E4AF-429F-B8D2-BF268A905FC5}"/>
              </a:ext>
            </a:extLst>
          </p:cNvPr>
          <p:cNvSpPr/>
          <p:nvPr/>
        </p:nvSpPr>
        <p:spPr bwMode="auto">
          <a:xfrm>
            <a:off x="633611" y="1230315"/>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df.select</a:t>
            </a:r>
            <a:r>
              <a:rPr lang="en-US" altLang="ja-JP" dirty="0">
                <a:solidFill>
                  <a:srgbClr val="000000"/>
                </a:solidFill>
              </a:rPr>
              <a:t>(“</a:t>
            </a:r>
            <a:r>
              <a:rPr lang="en-US" altLang="ja-JP" dirty="0" err="1">
                <a:solidFill>
                  <a:srgbClr val="000000"/>
                </a:solidFill>
              </a:rPr>
              <a:t>CustomerId</a:t>
            </a:r>
            <a:r>
              <a:rPr lang="en-US" altLang="ja-JP" dirty="0">
                <a:solidFill>
                  <a:srgbClr val="000000"/>
                </a:solidFill>
              </a:rPr>
              <a:t>”).show()</a:t>
            </a:r>
            <a:endParaRPr lang="ja-JP" altLang="ja-JP" dirty="0">
              <a:solidFill>
                <a:srgbClr val="00000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75" y="6420932"/>
            <a:ext cx="2870200" cy="457200"/>
          </a:xfrm>
          <a:prstGeom prst="rect">
            <a:avLst/>
          </a:prstGeom>
        </p:spPr>
      </p:pic>
    </p:spTree>
    <p:extLst>
      <p:ext uri="{BB962C8B-B14F-4D97-AF65-F5344CB8AC3E}">
        <p14:creationId xmlns:p14="http://schemas.microsoft.com/office/powerpoint/2010/main" val="16198366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416210" y="271339"/>
            <a:ext cx="11906117" cy="3481888"/>
          </a:xfrm>
        </p:spPr>
        <p:txBody>
          <a:bodyPr>
            <a:noAutofit/>
          </a:bodyPr>
          <a:lstStyle/>
          <a:p>
            <a:r>
              <a:rPr lang="en-US" altLang="ja-JP" sz="2400" dirty="0">
                <a:solidFill>
                  <a:srgbClr val="000000"/>
                </a:solidFill>
              </a:rPr>
              <a:t>16</a:t>
            </a:r>
            <a:r>
              <a:rPr kumimoji="1" lang="en-US" altLang="ja-JP" sz="2400" dirty="0">
                <a:solidFill>
                  <a:srgbClr val="000000"/>
                </a:solidFill>
              </a:rPr>
              <a:t>. </a:t>
            </a:r>
            <a:r>
              <a:rPr kumimoji="1" lang="ja-JP" altLang="en-US" sz="2400" dirty="0">
                <a:solidFill>
                  <a:srgbClr val="000000"/>
                </a:solidFill>
              </a:rPr>
              <a:t>次は異なるやり方で </a:t>
            </a:r>
            <a:r>
              <a:rPr kumimoji="1" lang="en-US" altLang="ja-JP" sz="2400" dirty="0" err="1">
                <a:solidFill>
                  <a:srgbClr val="000000"/>
                </a:solidFill>
              </a:rPr>
              <a:t>DataFrame</a:t>
            </a:r>
            <a:r>
              <a:rPr kumimoji="1" lang="en-US" altLang="ja-JP" sz="2400" dirty="0">
                <a:solidFill>
                  <a:srgbClr val="000000"/>
                </a:solidFill>
              </a:rPr>
              <a:t> </a:t>
            </a:r>
            <a:r>
              <a:rPr kumimoji="1" lang="ja-JP" altLang="en-US" sz="2400" dirty="0">
                <a:solidFill>
                  <a:srgbClr val="000000"/>
                </a:solidFill>
              </a:rPr>
              <a:t>に対してクエリを行います。下記では、“</a:t>
            </a:r>
            <a:r>
              <a:rPr kumimoji="1" lang="en-US" altLang="ja-JP" sz="2400" dirty="0">
                <a:solidFill>
                  <a:srgbClr val="000000"/>
                </a:solidFill>
              </a:rPr>
              <a:t>TDS”</a:t>
            </a:r>
          </a:p>
          <a:p>
            <a:r>
              <a:rPr lang="ja-JP" altLang="en-US" sz="2400" dirty="0">
                <a:solidFill>
                  <a:srgbClr val="000000"/>
                </a:solidFill>
              </a:rPr>
              <a:t>　</a:t>
            </a:r>
            <a:r>
              <a:rPr kumimoji="1" lang="ja-JP" altLang="en-US" sz="2400" dirty="0">
                <a:solidFill>
                  <a:srgbClr val="000000"/>
                </a:solidFill>
              </a:rPr>
              <a:t>というテーブルを作成し、それに対してクエリを行う例です。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en-US" altLang="ja-JP" sz="2400" dirty="0">
                <a:solidFill>
                  <a:srgbClr val="000000"/>
                </a:solidFill>
              </a:rPr>
              <a:t>17. </a:t>
            </a:r>
            <a:r>
              <a:rPr lang="en-US" altLang="ja-JP" sz="2400" dirty="0" err="1">
                <a:solidFill>
                  <a:srgbClr val="000000"/>
                </a:solidFill>
              </a:rPr>
              <a:t>DataFrame</a:t>
            </a:r>
            <a:r>
              <a:rPr lang="en-US" altLang="ja-JP" sz="2400" dirty="0">
                <a:solidFill>
                  <a:srgbClr val="000000"/>
                </a:solidFill>
              </a:rPr>
              <a:t> </a:t>
            </a:r>
            <a:r>
              <a:rPr lang="ja-JP" altLang="en-US" sz="2400" dirty="0">
                <a:solidFill>
                  <a:srgbClr val="000000"/>
                </a:solidFill>
              </a:rPr>
              <a:t>に対して、各種クエリを行います。</a:t>
            </a:r>
            <a:endParaRPr lang="en-US" altLang="ja-JP" sz="2400" dirty="0">
              <a:solidFill>
                <a:srgbClr val="000000"/>
              </a:solidFill>
            </a:endParaRPr>
          </a:p>
          <a:p>
            <a:r>
              <a:rPr lang="en-US" altLang="ja-JP" sz="2400" dirty="0">
                <a:solidFill>
                  <a:srgbClr val="000000"/>
                </a:solidFill>
              </a:rPr>
              <a:t> a) Quantity </a:t>
            </a:r>
            <a:r>
              <a:rPr lang="ja-JP" altLang="en-US" sz="2400" dirty="0">
                <a:solidFill>
                  <a:srgbClr val="000000"/>
                </a:solidFill>
              </a:rPr>
              <a:t>が </a:t>
            </a:r>
            <a:r>
              <a:rPr lang="en-US" altLang="ja-JP" sz="2400" dirty="0">
                <a:solidFill>
                  <a:srgbClr val="000000"/>
                </a:solidFill>
              </a:rPr>
              <a:t>10</a:t>
            </a:r>
            <a:r>
              <a:rPr lang="ja-JP" altLang="en-US" sz="2400" dirty="0">
                <a:solidFill>
                  <a:srgbClr val="000000"/>
                </a:solidFill>
              </a:rPr>
              <a:t>より少ない商品の表示</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en-US" altLang="ja-JP" sz="2400" dirty="0">
                <a:solidFill>
                  <a:srgbClr val="000000"/>
                </a:solidFill>
              </a:rPr>
              <a:t> b)</a:t>
            </a:r>
            <a:r>
              <a:rPr lang="ja-JP" altLang="en-US" sz="2400" dirty="0">
                <a:solidFill>
                  <a:srgbClr val="000000"/>
                </a:solidFill>
              </a:rPr>
              <a:t> </a:t>
            </a:r>
            <a:r>
              <a:rPr lang="en-US" altLang="ja-JP" sz="2400" dirty="0" err="1">
                <a:solidFill>
                  <a:srgbClr val="000000"/>
                </a:solidFill>
              </a:rPr>
              <a:t>CategoryName</a:t>
            </a:r>
            <a:r>
              <a:rPr lang="en-US" altLang="ja-JP" sz="2400" dirty="0">
                <a:solidFill>
                  <a:srgbClr val="000000"/>
                </a:solidFill>
              </a:rPr>
              <a:t> </a:t>
            </a:r>
            <a:r>
              <a:rPr lang="ja-JP" altLang="en-US" sz="2400" dirty="0">
                <a:solidFill>
                  <a:srgbClr val="000000"/>
                </a:solidFill>
              </a:rPr>
              <a:t>毎の </a:t>
            </a:r>
            <a:r>
              <a:rPr lang="en-US" altLang="ja-JP" sz="2400" dirty="0">
                <a:solidFill>
                  <a:srgbClr val="000000"/>
                </a:solidFill>
              </a:rPr>
              <a:t>Quantity </a:t>
            </a:r>
            <a:r>
              <a:rPr lang="ja-JP" altLang="en-US" sz="2400" dirty="0">
                <a:solidFill>
                  <a:srgbClr val="000000"/>
                </a:solidFill>
              </a:rPr>
              <a:t>の数を集計し、多い順に取得する。</a:t>
            </a:r>
            <a:endParaRPr kumimoji="1" lang="en-US" altLang="ja-JP" sz="2400" dirty="0">
              <a:solidFill>
                <a:srgbClr val="000000"/>
              </a:solidFill>
            </a:endParaRPr>
          </a:p>
          <a:p>
            <a:r>
              <a:rPr lang="en-US" altLang="ja-JP" sz="2400" dirty="0">
                <a:solidFill>
                  <a:srgbClr val="000000"/>
                </a:solidFill>
              </a:rPr>
              <a:t> </a:t>
            </a:r>
            <a:endParaRPr kumimoji="1" lang="en-US" altLang="ja-JP"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643550" y="1188182"/>
            <a:ext cx="11149374" cy="6595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dirty="0" err="1">
                <a:solidFill>
                  <a:srgbClr val="000000"/>
                </a:solidFill>
              </a:rPr>
              <a:t>df.registerTempTable</a:t>
            </a:r>
            <a:r>
              <a:rPr lang="en-US" altLang="ja-JP" dirty="0">
                <a:solidFill>
                  <a:srgbClr val="000000"/>
                </a:solidFill>
              </a:rPr>
              <a:t>('TDS')</a:t>
            </a:r>
          </a:p>
          <a:p>
            <a:r>
              <a:rPr lang="en-US" altLang="ja-JP" dirty="0" err="1">
                <a:solidFill>
                  <a:srgbClr val="000000"/>
                </a:solidFill>
              </a:rPr>
              <a:t>spark.sql</a:t>
            </a:r>
            <a:r>
              <a:rPr lang="en-US" altLang="ja-JP" dirty="0">
                <a:solidFill>
                  <a:srgbClr val="000000"/>
                </a:solidFill>
              </a:rPr>
              <a:t>('SELECT * FROM TDS').show()</a:t>
            </a:r>
            <a:endParaRPr lang="ja-JP" altLang="ja-JP" dirty="0">
              <a:solidFill>
                <a:srgbClr val="000000"/>
              </a:solidFill>
            </a:endParaRPr>
          </a:p>
        </p:txBody>
      </p:sp>
      <p:sp>
        <p:nvSpPr>
          <p:cNvPr id="4" name="正方形/長方形 8">
            <a:extLst>
              <a:ext uri="{FF2B5EF4-FFF2-40B4-BE49-F238E27FC236}">
                <a16:creationId xmlns:a16="http://schemas.microsoft.com/office/drawing/2014/main" id="{A29AB1DB-E4AF-429F-B8D2-BF268A905FC5}"/>
              </a:ext>
            </a:extLst>
          </p:cNvPr>
          <p:cNvSpPr/>
          <p:nvPr/>
        </p:nvSpPr>
        <p:spPr bwMode="auto">
          <a:xfrm>
            <a:off x="643550" y="3144840"/>
            <a:ext cx="11149374" cy="47874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spark.sql</a:t>
            </a:r>
            <a:r>
              <a:rPr lang="en-US" altLang="ja-JP" dirty="0">
                <a:solidFill>
                  <a:srgbClr val="000000"/>
                </a:solidFill>
              </a:rPr>
              <a:t>("SELECT * FROM TDS WHERE Quantity &lt; 10").show()</a:t>
            </a:r>
            <a:endParaRPr lang="ja-JP" altLang="ja-JP" dirty="0">
              <a:solidFill>
                <a:srgbClr val="000000"/>
              </a:solidFill>
            </a:endParaRPr>
          </a:p>
        </p:txBody>
      </p:sp>
      <p:sp>
        <p:nvSpPr>
          <p:cNvPr id="6" name="正方形/長方形 8">
            <a:extLst>
              <a:ext uri="{FF2B5EF4-FFF2-40B4-BE49-F238E27FC236}">
                <a16:creationId xmlns:a16="http://schemas.microsoft.com/office/drawing/2014/main" id="{011AFABA-AD58-43D9-88E6-E5CE60BBAF63}"/>
              </a:ext>
            </a:extLst>
          </p:cNvPr>
          <p:cNvSpPr/>
          <p:nvPr/>
        </p:nvSpPr>
        <p:spPr bwMode="auto">
          <a:xfrm>
            <a:off x="643550" y="4430698"/>
            <a:ext cx="11149374" cy="74893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altLang="ja-JP" dirty="0" err="1">
                <a:solidFill>
                  <a:srgbClr val="000000"/>
                </a:solidFill>
              </a:rPr>
              <a:t>spark.sql</a:t>
            </a:r>
            <a:r>
              <a:rPr lang="en-US" altLang="ja-JP" dirty="0">
                <a:solidFill>
                  <a:srgbClr val="000000"/>
                </a:solidFill>
              </a:rPr>
              <a:t>("SELECT </a:t>
            </a:r>
            <a:r>
              <a:rPr lang="en-US" altLang="ja-JP" dirty="0" err="1">
                <a:solidFill>
                  <a:srgbClr val="000000"/>
                </a:solidFill>
              </a:rPr>
              <a:t>CategoryName</a:t>
            </a:r>
            <a:r>
              <a:rPr lang="en-US" altLang="ja-JP" dirty="0">
                <a:solidFill>
                  <a:srgbClr val="000000"/>
                </a:solidFill>
              </a:rPr>
              <a:t>, SUM(Quantity) AS sum FROM TDS GROUP BY </a:t>
            </a:r>
            <a:r>
              <a:rPr lang="en-US" altLang="ja-JP" dirty="0" err="1">
                <a:solidFill>
                  <a:srgbClr val="000000"/>
                </a:solidFill>
              </a:rPr>
              <a:t>CategoryName</a:t>
            </a:r>
            <a:r>
              <a:rPr lang="en-US" altLang="ja-JP" dirty="0">
                <a:solidFill>
                  <a:srgbClr val="000000"/>
                </a:solidFill>
              </a:rPr>
              <a:t> ORDER BY sum DESC").show()</a:t>
            </a:r>
            <a:endParaRPr lang="ja-JP" altLang="ja-JP" dirty="0">
              <a:solidFill>
                <a:srgbClr val="000000"/>
              </a:solidFill>
            </a:endParaRPr>
          </a:p>
        </p:txBody>
      </p:sp>
    </p:spTree>
    <p:extLst>
      <p:ext uri="{BB962C8B-B14F-4D97-AF65-F5344CB8AC3E}">
        <p14:creationId xmlns:p14="http://schemas.microsoft.com/office/powerpoint/2010/main" val="29975263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223" y="1571889"/>
            <a:ext cx="12443817" cy="37755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p:txBody>
      </p:sp>
      <p:sp>
        <p:nvSpPr>
          <p:cNvPr id="5" name="Rectangle 4"/>
          <p:cNvSpPr/>
          <p:nvPr/>
        </p:nvSpPr>
        <p:spPr bwMode="auto">
          <a:xfrm>
            <a:off x="-8223" y="5333605"/>
            <a:ext cx="12443816" cy="54856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endParaRPr lang="en-US" sz="2400" kern="0" dirty="0">
              <a:ln>
                <a:solidFill>
                  <a:srgbClr val="FFFFFF">
                    <a:alpha val="0"/>
                  </a:srgbClr>
                </a:solidFill>
              </a:ln>
              <a:solidFill>
                <a:srgbClr val="FFFFFF"/>
              </a:solidFill>
              <a:latin typeface="Segoe UI Semibold" panose="020B0702040204020203" pitchFamily="34" charset="0"/>
              <a:ea typeface="MS PGothic" charset="0"/>
              <a:cs typeface="Segoe UI Semibold" panose="020B0702040204020203" pitchFamily="34" charset="0"/>
            </a:endParaRPr>
          </a:p>
        </p:txBody>
      </p:sp>
      <p:sp>
        <p:nvSpPr>
          <p:cNvPr id="7" name="Rectangle 6"/>
          <p:cNvSpPr/>
          <p:nvPr/>
        </p:nvSpPr>
        <p:spPr>
          <a:xfrm>
            <a:off x="1034218" y="4045895"/>
            <a:ext cx="11401375" cy="1836272"/>
          </a:xfrm>
          <a:prstGeom prst="rect">
            <a:avLst/>
          </a:prstGeom>
        </p:spPr>
        <p:txBody>
          <a:bodyPr wrap="square" lIns="274281">
            <a:spAutoFit/>
          </a:bodyPr>
          <a:lstStyle/>
          <a:p>
            <a:pPr algn="r" defTabSz="932293" fontAlgn="base">
              <a:lnSpc>
                <a:spcPct val="90000"/>
              </a:lnSpc>
              <a:spcBef>
                <a:spcPct val="0"/>
              </a:spcBef>
              <a:spcAft>
                <a:spcPct val="0"/>
              </a:spcAft>
            </a:pPr>
            <a:r>
              <a:rPr lang="ja-JP" altLang="en-US" sz="4896" dirty="0">
                <a:solidFill>
                  <a:srgbClr val="FFFFFF"/>
                </a:solidFill>
                <a:latin typeface="+mn-ea"/>
                <a:cs typeface="Segoe UI" pitchFamily="34" charset="0"/>
              </a:rPr>
              <a:t>データの</a:t>
            </a:r>
            <a:r>
              <a:rPr lang="en-US" altLang="ja-JP" sz="4896" dirty="0">
                <a:solidFill>
                  <a:srgbClr val="FFFFFF"/>
                </a:solidFill>
                <a:latin typeface="+mn-ea"/>
                <a:cs typeface="Segoe UI" pitchFamily="34" charset="0"/>
              </a:rPr>
              <a:t> JOIN </a:t>
            </a:r>
            <a:r>
              <a:rPr lang="ja-JP" altLang="en-US" sz="4896" dirty="0">
                <a:solidFill>
                  <a:srgbClr val="FFFFFF"/>
                </a:solidFill>
                <a:latin typeface="+mn-ea"/>
                <a:cs typeface="Segoe UI" pitchFamily="34" charset="0"/>
              </a:rPr>
              <a:t>と</a:t>
            </a:r>
            <a:r>
              <a:rPr lang="en-US" altLang="ja-JP" sz="4896" dirty="0">
                <a:solidFill>
                  <a:srgbClr val="FFFFFF"/>
                </a:solidFill>
                <a:latin typeface="+mn-ea"/>
                <a:cs typeface="Segoe UI" pitchFamily="34" charset="0"/>
              </a:rPr>
              <a:t> </a:t>
            </a:r>
            <a:r>
              <a:rPr lang="ja-JP" altLang="en-US" sz="4896" dirty="0">
                <a:solidFill>
                  <a:srgbClr val="FFFFFF"/>
                </a:solidFill>
                <a:latin typeface="+mn-ea"/>
                <a:cs typeface="Segoe UI" pitchFamily="34" charset="0"/>
              </a:rPr>
              <a:t>ユーザ定義関数によるデータ処理</a:t>
            </a:r>
            <a:endParaRPr lang="en-US" altLang="ja-JP" sz="4896" dirty="0">
              <a:solidFill>
                <a:srgbClr val="FFFFFF"/>
              </a:solidFill>
              <a:latin typeface="+mn-ea"/>
              <a:cs typeface="Segoe UI" pitchFamily="34" charset="0"/>
            </a:endParaRPr>
          </a:p>
          <a:p>
            <a:pPr algn="r" defTabSz="932293" fontAlgn="base">
              <a:lnSpc>
                <a:spcPct val="90000"/>
              </a:lnSpc>
              <a:spcBef>
                <a:spcPct val="0"/>
              </a:spcBef>
              <a:spcAft>
                <a:spcPct val="0"/>
              </a:spcAft>
            </a:pPr>
            <a:r>
              <a:rPr lang="en-US" altLang="ja-JP" sz="2800" dirty="0">
                <a:solidFill>
                  <a:schemeClr val="tx1">
                    <a:lumMod val="40000"/>
                    <a:lumOff val="60000"/>
                  </a:schemeClr>
                </a:solidFill>
                <a:latin typeface="+mn-ea"/>
                <a:cs typeface="Segoe UI" pitchFamily="34" charset="0"/>
              </a:rPr>
              <a:t>Zeppelin Notebook </a:t>
            </a:r>
            <a:r>
              <a:rPr lang="ja-JP" altLang="en-US" sz="2800" dirty="0">
                <a:solidFill>
                  <a:schemeClr val="tx1">
                    <a:lumMod val="40000"/>
                    <a:lumOff val="60000"/>
                  </a:schemeClr>
                </a:solidFill>
                <a:latin typeface="+mn-ea"/>
                <a:cs typeface="Segoe UI" pitchFamily="34" charset="0"/>
              </a:rPr>
              <a:t>編</a:t>
            </a:r>
            <a:endParaRPr lang="en-US" sz="2800" dirty="0">
              <a:solidFill>
                <a:schemeClr val="tx1">
                  <a:lumMod val="40000"/>
                  <a:lumOff val="60000"/>
                </a:schemeClr>
              </a:solidFill>
              <a:latin typeface="+mn-ea"/>
              <a:cs typeface="Segoe UI" pitchFamily="34" charset="0"/>
            </a:endParaRPr>
          </a:p>
        </p:txBody>
      </p:sp>
      <p:sp>
        <p:nvSpPr>
          <p:cNvPr id="2" name="Slide Number Placeholder 1"/>
          <p:cNvSpPr>
            <a:spLocks noGrp="1"/>
          </p:cNvSpPr>
          <p:nvPr>
            <p:ph type="sldNum" sz="quarter" idx="11"/>
          </p:nvPr>
        </p:nvSpPr>
        <p:spPr/>
        <p:txBody>
          <a:bodyPr/>
          <a:lstStyle/>
          <a:p>
            <a:pPr>
              <a:defRPr/>
            </a:pPr>
            <a:fld id="{F8A0AC42-AA1D-4944-8D96-660DE70C7E1B}" type="slidenum">
              <a:rPr lang="en-IN"/>
              <a:pPr>
                <a:defRPr/>
              </a:pPr>
              <a:t>18</a:t>
            </a:fld>
            <a:endParaRPr lang="en-IN" dirty="0"/>
          </a:p>
        </p:txBody>
      </p:sp>
    </p:spTree>
    <p:extLst>
      <p:ext uri="{BB962C8B-B14F-4D97-AF65-F5344CB8AC3E}">
        <p14:creationId xmlns:p14="http://schemas.microsoft.com/office/powerpoint/2010/main" val="121627625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使用するデータについて</a:t>
            </a:r>
            <a:endParaRPr lang="en-US" dirty="0"/>
          </a:p>
        </p:txBody>
      </p:sp>
      <p:sp>
        <p:nvSpPr>
          <p:cNvPr id="6" name="TextBox 5"/>
          <p:cNvSpPr txBox="1"/>
          <p:nvPr/>
        </p:nvSpPr>
        <p:spPr>
          <a:xfrm>
            <a:off x="274639" y="1203738"/>
            <a:ext cx="11069222" cy="2597634"/>
          </a:xfrm>
          <a:prstGeom prst="rect">
            <a:avLst/>
          </a:prstGeom>
          <a:noFill/>
        </p:spPr>
        <p:txBody>
          <a:bodyPr wrap="square" lIns="182880" tIns="146304" rIns="182880" bIns="146304" rtlCol="0">
            <a:spAutoFit/>
          </a:bodyPr>
          <a:lstStyle/>
          <a:p>
            <a:pPr>
              <a:lnSpc>
                <a:spcPct val="90000"/>
              </a:lnSpc>
              <a:spcAft>
                <a:spcPts val="600"/>
              </a:spcAft>
            </a:pPr>
            <a:r>
              <a:rPr lang="ja-JP" altLang="en-US" sz="2400" dirty="0">
                <a:gradFill>
                  <a:gsLst>
                    <a:gs pos="2917">
                      <a:schemeClr val="tx1"/>
                    </a:gs>
                    <a:gs pos="30000">
                      <a:schemeClr val="tx1"/>
                    </a:gs>
                  </a:gsLst>
                  <a:lin ang="5400000" scaled="0"/>
                </a:gradFill>
              </a:rPr>
              <a:t>オンラインのブックストアでの購入履歴情報や顧客情報が、</a:t>
            </a:r>
            <a:r>
              <a:rPr lang="en-US" altLang="ja-JP" sz="2400" dirty="0">
                <a:gradFill>
                  <a:gsLst>
                    <a:gs pos="2917">
                      <a:schemeClr val="tx1"/>
                    </a:gs>
                    <a:gs pos="30000">
                      <a:schemeClr val="tx1"/>
                    </a:gs>
                  </a:gsLst>
                  <a:lin ang="5400000" scaled="0"/>
                </a:gradFill>
              </a:rPr>
              <a:t>Azure Storage </a:t>
            </a:r>
            <a:r>
              <a:rPr lang="ja-JP" altLang="en-US" sz="2400" dirty="0">
                <a:gradFill>
                  <a:gsLst>
                    <a:gs pos="2917">
                      <a:schemeClr val="tx1"/>
                    </a:gs>
                    <a:gs pos="30000">
                      <a:schemeClr val="tx1"/>
                    </a:gs>
                  </a:gsLst>
                  <a:lin ang="5400000" scaled="0"/>
                </a:gradFill>
              </a:rPr>
              <a:t>に</a:t>
            </a:r>
            <a:r>
              <a:rPr lang="en-US" altLang="ja-JP" sz="2400" dirty="0">
                <a:gradFill>
                  <a:gsLst>
                    <a:gs pos="2917">
                      <a:schemeClr val="tx1"/>
                    </a:gs>
                    <a:gs pos="30000">
                      <a:schemeClr val="tx1"/>
                    </a:gs>
                  </a:gsLst>
                  <a:lin ang="5400000" scaled="0"/>
                </a:gradFill>
              </a:rPr>
              <a:t>CSV  </a:t>
            </a:r>
            <a:r>
              <a:rPr lang="ja-JP" altLang="en-US" sz="2400" dirty="0">
                <a:gradFill>
                  <a:gsLst>
                    <a:gs pos="2917">
                      <a:schemeClr val="tx1"/>
                    </a:gs>
                    <a:gs pos="30000">
                      <a:schemeClr val="tx1"/>
                    </a:gs>
                  </a:gsLst>
                  <a:lin ang="5400000" scaled="0"/>
                </a:gradFill>
              </a:rPr>
              <a:t>ファイルとして格納されています。ファイルは以下の３つとなります。</a:t>
            </a:r>
            <a:endParaRPr lang="en-US" altLang="ja-JP"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en-US" altLang="ja-JP" sz="2400" dirty="0" err="1">
                <a:gradFill>
                  <a:gsLst>
                    <a:gs pos="2917">
                      <a:schemeClr val="tx1"/>
                    </a:gs>
                    <a:gs pos="30000">
                      <a:schemeClr val="tx1"/>
                    </a:gs>
                  </a:gsLst>
                  <a:lin ang="5400000" scaled="0"/>
                </a:gradFill>
              </a:rPr>
              <a:t>CustomerData.csv</a:t>
            </a:r>
            <a:r>
              <a:rPr lang="en-US" altLang="ja-JP" sz="2400" dirty="0">
                <a:gradFill>
                  <a:gsLst>
                    <a:gs pos="2917">
                      <a:schemeClr val="tx1"/>
                    </a:gs>
                    <a:gs pos="30000">
                      <a:schemeClr val="tx1"/>
                    </a:gs>
                  </a:gsLst>
                  <a:lin ang="5400000" scaled="0"/>
                </a:gradFill>
              </a:rPr>
              <a:t>: </a:t>
            </a:r>
            <a:r>
              <a:rPr lang="ja-JP" altLang="en-US" sz="2400" dirty="0">
                <a:gradFill>
                  <a:gsLst>
                    <a:gs pos="2917">
                      <a:schemeClr val="tx1"/>
                    </a:gs>
                    <a:gs pos="30000">
                      <a:schemeClr val="tx1"/>
                    </a:gs>
                  </a:gsLst>
                  <a:lin ang="5400000" scaled="0"/>
                </a:gradFill>
              </a:rPr>
              <a:t>顧客情報</a:t>
            </a:r>
            <a:endParaRPr lang="en-US" altLang="ja-JP"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en-US" sz="2400" dirty="0" err="1">
                <a:gradFill>
                  <a:gsLst>
                    <a:gs pos="2917">
                      <a:schemeClr val="tx1"/>
                    </a:gs>
                    <a:gs pos="30000">
                      <a:schemeClr val="tx1"/>
                    </a:gs>
                  </a:gsLst>
                  <a:lin ang="5400000" scaled="0"/>
                </a:gradFill>
              </a:rPr>
              <a:t>TransactionData.csv</a:t>
            </a:r>
            <a:r>
              <a:rPr lang="en-US" sz="2400" dirty="0">
                <a:gradFill>
                  <a:gsLst>
                    <a:gs pos="2917">
                      <a:schemeClr val="tx1"/>
                    </a:gs>
                    <a:gs pos="30000">
                      <a:schemeClr val="tx1"/>
                    </a:gs>
                  </a:gsLst>
                  <a:lin ang="5400000" scaled="0"/>
                </a:gradFill>
              </a:rPr>
              <a:t>: </a:t>
            </a:r>
            <a:r>
              <a:rPr lang="ja-JP" altLang="en-US" sz="2400" dirty="0">
                <a:gradFill>
                  <a:gsLst>
                    <a:gs pos="2917">
                      <a:schemeClr val="tx1"/>
                    </a:gs>
                    <a:gs pos="30000">
                      <a:schemeClr val="tx1"/>
                    </a:gs>
                  </a:gsLst>
                  <a:lin ang="5400000" scaled="0"/>
                </a:gradFill>
              </a:rPr>
              <a:t>トランザクション情報</a:t>
            </a:r>
            <a:endParaRPr lang="en-US" altLang="ja-JP"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en-US" sz="2400" dirty="0" err="1">
                <a:gradFill>
                  <a:gsLst>
                    <a:gs pos="2917">
                      <a:schemeClr val="tx1"/>
                    </a:gs>
                    <a:gs pos="30000">
                      <a:schemeClr val="tx1"/>
                    </a:gs>
                  </a:gsLst>
                  <a:lin ang="5400000" scaled="0"/>
                </a:gradFill>
              </a:rPr>
              <a:t>SessionData.csv</a:t>
            </a:r>
            <a:r>
              <a:rPr lang="en-US" sz="2400" dirty="0">
                <a:gradFill>
                  <a:gsLst>
                    <a:gs pos="2917">
                      <a:schemeClr val="tx1"/>
                    </a:gs>
                    <a:gs pos="30000">
                      <a:schemeClr val="tx1"/>
                    </a:gs>
                  </a:gsLst>
                  <a:lin ang="5400000" scaled="0"/>
                </a:gradFill>
              </a:rPr>
              <a:t>: WEB </a:t>
            </a:r>
            <a:r>
              <a:rPr lang="ja-JP" altLang="en-US" sz="2400" dirty="0">
                <a:gradFill>
                  <a:gsLst>
                    <a:gs pos="2917">
                      <a:schemeClr val="tx1"/>
                    </a:gs>
                    <a:gs pos="30000">
                      <a:schemeClr val="tx1"/>
                    </a:gs>
                  </a:gsLst>
                  <a:lin ang="5400000" scaled="0"/>
                </a:gradFill>
              </a:rPr>
              <a:t>システムのセッションログ</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724027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223" y="1571889"/>
            <a:ext cx="12443817" cy="37755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p:txBody>
      </p:sp>
      <p:sp>
        <p:nvSpPr>
          <p:cNvPr id="5" name="Rectangle 4"/>
          <p:cNvSpPr/>
          <p:nvPr/>
        </p:nvSpPr>
        <p:spPr bwMode="auto">
          <a:xfrm>
            <a:off x="-8223" y="5333605"/>
            <a:ext cx="12443816" cy="54856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endParaRPr lang="en-US" sz="2400" kern="0" dirty="0">
              <a:ln>
                <a:solidFill>
                  <a:srgbClr val="FFFFFF">
                    <a:alpha val="0"/>
                  </a:srgbClr>
                </a:solidFill>
              </a:ln>
              <a:solidFill>
                <a:srgbClr val="FFFFFF"/>
              </a:solidFill>
              <a:latin typeface="Segoe UI Semibold" panose="020B0702040204020203" pitchFamily="34" charset="0"/>
              <a:ea typeface="MS PGothic" charset="0"/>
              <a:cs typeface="Segoe UI Semibold" panose="020B0702040204020203" pitchFamily="34" charset="0"/>
            </a:endParaRPr>
          </a:p>
        </p:txBody>
      </p:sp>
      <p:sp>
        <p:nvSpPr>
          <p:cNvPr id="7" name="Rectangle 6"/>
          <p:cNvSpPr/>
          <p:nvPr/>
        </p:nvSpPr>
        <p:spPr>
          <a:xfrm>
            <a:off x="4434841" y="4347134"/>
            <a:ext cx="8000752" cy="785741"/>
          </a:xfrm>
          <a:prstGeom prst="rect">
            <a:avLst/>
          </a:prstGeom>
        </p:spPr>
        <p:txBody>
          <a:bodyPr wrap="square" lIns="274281">
            <a:spAutoFit/>
          </a:bodyPr>
          <a:lstStyle/>
          <a:p>
            <a:pPr algn="r" defTabSz="932293" fontAlgn="base">
              <a:lnSpc>
                <a:spcPct val="90000"/>
              </a:lnSpc>
              <a:spcBef>
                <a:spcPct val="0"/>
              </a:spcBef>
              <a:spcAft>
                <a:spcPct val="0"/>
              </a:spcAft>
            </a:pPr>
            <a:r>
              <a:rPr lang="en-US" altLang="ja-JP" sz="4896" dirty="0">
                <a:solidFill>
                  <a:srgbClr val="FFFFFF"/>
                </a:solidFill>
                <a:latin typeface="Segoe UI Light"/>
                <a:ea typeface="Segoe UI" pitchFamily="34" charset="0"/>
                <a:cs typeface="Segoe UI" pitchFamily="34" charset="0"/>
              </a:rPr>
              <a:t>HDInsight</a:t>
            </a:r>
            <a:r>
              <a:rPr lang="ja-JP" altLang="en-US" sz="4896" dirty="0">
                <a:solidFill>
                  <a:srgbClr val="FFFFFF"/>
                </a:solidFill>
                <a:latin typeface="Segoe UI Light"/>
                <a:ea typeface="Segoe UI" pitchFamily="34" charset="0"/>
                <a:cs typeface="Segoe UI" pitchFamily="34" charset="0"/>
              </a:rPr>
              <a:t> </a:t>
            </a:r>
            <a:r>
              <a:rPr lang="en-US" sz="4896" dirty="0">
                <a:solidFill>
                  <a:srgbClr val="FFFFFF"/>
                </a:solidFill>
                <a:latin typeface="Segoe UI Light"/>
                <a:ea typeface="Segoe UI" pitchFamily="34" charset="0"/>
                <a:cs typeface="Segoe UI" pitchFamily="34" charset="0"/>
              </a:rPr>
              <a:t>Overview</a:t>
            </a:r>
          </a:p>
        </p:txBody>
      </p:sp>
      <p:sp>
        <p:nvSpPr>
          <p:cNvPr id="2" name="Slide Number Placeholder 1"/>
          <p:cNvSpPr>
            <a:spLocks noGrp="1"/>
          </p:cNvSpPr>
          <p:nvPr>
            <p:ph type="sldNum" sz="quarter" idx="11"/>
          </p:nvPr>
        </p:nvSpPr>
        <p:spPr/>
        <p:txBody>
          <a:bodyPr/>
          <a:lstStyle/>
          <a:p>
            <a:pPr>
              <a:defRPr/>
            </a:pPr>
            <a:fld id="{F8A0AC42-AA1D-4944-8D96-660DE70C7E1B}" type="slidenum">
              <a:rPr lang="en-IN"/>
              <a:pPr>
                <a:defRPr/>
              </a:pPr>
              <a:t>2</a:t>
            </a:fld>
            <a:endParaRPr lang="en-IN" dirty="0"/>
          </a:p>
        </p:txBody>
      </p:sp>
    </p:spTree>
    <p:extLst>
      <p:ext uri="{BB962C8B-B14F-4D97-AF65-F5344CB8AC3E}">
        <p14:creationId xmlns:p14="http://schemas.microsoft.com/office/powerpoint/2010/main" val="22791700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7160" y="3810276"/>
            <a:ext cx="11887200" cy="2025170"/>
          </a:xfrm>
        </p:spPr>
        <p:txBody>
          <a:bodyPr/>
          <a:lstStyle/>
          <a:p>
            <a:r>
              <a:rPr lang="en-US" altLang="ja-JP" dirty="0" err="1"/>
              <a:t>TransactionData.csv</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66" y="4597574"/>
            <a:ext cx="11522788" cy="1763469"/>
          </a:xfrm>
          <a:prstGeom prst="rect">
            <a:avLst/>
          </a:prstGeom>
          <a:ln>
            <a:solidFill>
              <a:srgbClr val="000000"/>
            </a:solidFill>
          </a:ln>
          <a:effectLst>
            <a:outerShdw blurRad="50800" dist="38100" dir="2700000" algn="tl" rotWithShape="0">
              <a:prstClr val="black">
                <a:alpha val="40000"/>
              </a:prstClr>
            </a:outerShdw>
          </a:effectLst>
        </p:spPr>
      </p:pic>
      <p:sp>
        <p:nvSpPr>
          <p:cNvPr id="9" name="Text Placeholder 2"/>
          <p:cNvSpPr txBox="1">
            <a:spLocks/>
          </p:cNvSpPr>
          <p:nvPr/>
        </p:nvSpPr>
        <p:spPr>
          <a:xfrm>
            <a:off x="409525" y="530876"/>
            <a:ext cx="11887200" cy="2025170"/>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4000" kern="1200" spc="0" baseline="0">
                <a:gradFill>
                  <a:gsLst>
                    <a:gs pos="1250">
                      <a:schemeClr val="tx2"/>
                    </a:gs>
                    <a:gs pos="99000">
                      <a:schemeClr val="tx2"/>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1pPr>
            <a:lvl2pPr marL="0" marR="0" indent="0" algn="l" defTabSz="932742" rtl="0" eaLnBrk="1" fontAlgn="auto" latinLnBrk="0" hangingPunct="1">
              <a:lnSpc>
                <a:spcPct val="90000"/>
              </a:lnSpc>
              <a:spcBef>
                <a:spcPct val="20000"/>
              </a:spcBef>
              <a:spcAft>
                <a:spcPts val="0"/>
              </a:spcAft>
              <a:buClrTx/>
              <a:buSzPct val="90000"/>
              <a:buFontTx/>
              <a:buNone/>
              <a:tabLst/>
              <a:defRPr kumimoji="1" sz="20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18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18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err="1"/>
              <a:t>CustomerData.csv</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66" y="1265379"/>
            <a:ext cx="6883400" cy="2019300"/>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77155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53" y="1085575"/>
            <a:ext cx="7848600" cy="2044700"/>
          </a:xfrm>
          <a:prstGeom prst="rect">
            <a:avLst/>
          </a:prstGeom>
          <a:ln>
            <a:solidFill>
              <a:srgbClr val="000000"/>
            </a:solidFill>
          </a:ln>
          <a:effectLst>
            <a:outerShdw blurRad="50800" dist="38100" dir="2700000" algn="tl" rotWithShape="0">
              <a:prstClr val="black">
                <a:alpha val="40000"/>
              </a:prstClr>
            </a:outerShdw>
          </a:effectLst>
        </p:spPr>
      </p:pic>
      <p:sp>
        <p:nvSpPr>
          <p:cNvPr id="8" name="Text Placeholder 2"/>
          <p:cNvSpPr txBox="1">
            <a:spLocks/>
          </p:cNvSpPr>
          <p:nvPr/>
        </p:nvSpPr>
        <p:spPr>
          <a:xfrm>
            <a:off x="327647" y="387555"/>
            <a:ext cx="11887200" cy="2025170"/>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4000" kern="1200" spc="0" baseline="0">
                <a:gradFill>
                  <a:gsLst>
                    <a:gs pos="1250">
                      <a:schemeClr val="tx2"/>
                    </a:gs>
                    <a:gs pos="99000">
                      <a:schemeClr val="tx2"/>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1pPr>
            <a:lvl2pPr marL="0" marR="0" indent="0" algn="l" defTabSz="932742" rtl="0" eaLnBrk="1" fontAlgn="auto" latinLnBrk="0" hangingPunct="1">
              <a:lnSpc>
                <a:spcPct val="90000"/>
              </a:lnSpc>
              <a:spcBef>
                <a:spcPct val="20000"/>
              </a:spcBef>
              <a:spcAft>
                <a:spcPts val="0"/>
              </a:spcAft>
              <a:buClrTx/>
              <a:buSzPct val="90000"/>
              <a:buFontTx/>
              <a:buNone/>
              <a:tabLst/>
              <a:defRPr kumimoji="1" sz="20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18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1" sz="1800" kern="1200" spc="0" baseline="0">
                <a:gradFill>
                  <a:gsLst>
                    <a:gs pos="1250">
                      <a:schemeClr val="tx1"/>
                    </a:gs>
                    <a:gs pos="100000">
                      <a:schemeClr val="tx1"/>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err="1"/>
              <a:t>SessionData.csv</a:t>
            </a:r>
            <a:r>
              <a:rPr lang="ja-JP" altLang="en-US" dirty="0"/>
              <a:t> </a:t>
            </a:r>
            <a:r>
              <a:rPr lang="en-US" altLang="ja-JP" dirty="0"/>
              <a:t>(</a:t>
            </a:r>
            <a:r>
              <a:rPr lang="ja-JP" altLang="en-US" dirty="0"/>
              <a:t>ヘッダなし</a:t>
            </a:r>
            <a:r>
              <a:rPr lang="en-US" altLang="ja-JP" dirty="0"/>
              <a:t>)</a:t>
            </a:r>
            <a:endParaRPr lang="en-US" dirty="0"/>
          </a:p>
        </p:txBody>
      </p:sp>
    </p:spTree>
    <p:extLst>
      <p:ext uri="{BB962C8B-B14F-4D97-AF65-F5344CB8AC3E}">
        <p14:creationId xmlns:p14="http://schemas.microsoft.com/office/powerpoint/2010/main" val="15375106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555F8-F8FE-4044-84AD-9ED0016EBD35}"/>
              </a:ext>
            </a:extLst>
          </p:cNvPr>
          <p:cNvSpPr>
            <a:spLocks noGrp="1"/>
          </p:cNvSpPr>
          <p:nvPr>
            <p:ph type="title"/>
          </p:nvPr>
        </p:nvSpPr>
        <p:spPr/>
        <p:txBody>
          <a:bodyPr/>
          <a:lstStyle/>
          <a:p>
            <a:r>
              <a:rPr lang="ja-JP" altLang="en-US" sz="3200" dirty="0"/>
              <a:t>データの</a:t>
            </a:r>
            <a:r>
              <a:rPr lang="en-US" altLang="ja-JP" sz="3200" dirty="0"/>
              <a:t> JOIN </a:t>
            </a:r>
            <a:r>
              <a:rPr lang="ja-JP" altLang="en-US" sz="3200" dirty="0"/>
              <a:t>とユーザ定義関数によるデータ処理</a:t>
            </a:r>
            <a:endParaRPr kumimoji="1" lang="ja-JP" altLang="en-US" sz="3200" dirty="0"/>
          </a:p>
        </p:txBody>
      </p:sp>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8" y="1212850"/>
            <a:ext cx="11887200" cy="3481888"/>
          </a:xfrm>
        </p:spPr>
        <p:txBody>
          <a:bodyPr>
            <a:noAutofit/>
          </a:bodyPr>
          <a:lstStyle/>
          <a:p>
            <a:r>
              <a:rPr kumimoji="1" lang="en-US" altLang="ja-JP" sz="2400" dirty="0">
                <a:solidFill>
                  <a:srgbClr val="000000"/>
                </a:solidFill>
              </a:rPr>
              <a:t>1. </a:t>
            </a:r>
            <a:r>
              <a:rPr kumimoji="1" lang="ja-JP" altLang="en-US" sz="2400" dirty="0">
                <a:solidFill>
                  <a:srgbClr val="000000"/>
                </a:solidFill>
              </a:rPr>
              <a:t>下記の </a:t>
            </a:r>
            <a:r>
              <a:rPr kumimoji="1" lang="en-US" altLang="ja-JP" sz="2400" dirty="0">
                <a:solidFill>
                  <a:srgbClr val="000000"/>
                </a:solidFill>
              </a:rPr>
              <a:t>URL </a:t>
            </a:r>
            <a:r>
              <a:rPr kumimoji="1" lang="ja-JP" altLang="en-US" sz="2400" dirty="0">
                <a:solidFill>
                  <a:srgbClr val="000000"/>
                </a:solidFill>
              </a:rPr>
              <a:t>をブラウザに入力し、</a:t>
            </a:r>
            <a:r>
              <a:rPr kumimoji="1" lang="en-US" altLang="ja-JP" sz="2400" dirty="0">
                <a:solidFill>
                  <a:srgbClr val="000000"/>
                </a:solidFill>
              </a:rPr>
              <a:t>Zeppelin Notebook </a:t>
            </a:r>
            <a:r>
              <a:rPr lang="ja-JP" altLang="en-US" sz="2400" dirty="0">
                <a:solidFill>
                  <a:srgbClr val="000000"/>
                </a:solidFill>
              </a:rPr>
              <a:t>にアクセスします。</a:t>
            </a:r>
            <a:endParaRPr lang="en-US" altLang="ja-JP" sz="2400" dirty="0">
              <a:solidFill>
                <a:srgbClr val="000000"/>
              </a:solidFill>
            </a:endParaRPr>
          </a:p>
          <a:p>
            <a:r>
              <a:rPr lang="en-US" altLang="ja-JP" sz="2400" dirty="0">
                <a:solidFill>
                  <a:srgbClr val="000000"/>
                </a:solidFill>
              </a:rPr>
              <a:t> </a:t>
            </a:r>
            <a:r>
              <a:rPr lang="ja-JP" altLang="en-US" sz="2400" dirty="0">
                <a:solidFill>
                  <a:srgbClr val="000000"/>
                </a:solidFill>
              </a:rPr>
              <a:t>   </a:t>
            </a:r>
            <a:r>
              <a:rPr lang="en-US" altLang="ja-JP" sz="2400" dirty="0">
                <a:solidFill>
                  <a:srgbClr val="000000"/>
                </a:solidFill>
              </a:rPr>
              <a:t>https://&lt;</a:t>
            </a:r>
            <a:r>
              <a:rPr lang="ja-JP" altLang="en-US" sz="2400" dirty="0">
                <a:solidFill>
                  <a:srgbClr val="000000"/>
                </a:solidFill>
              </a:rPr>
              <a:t>クラスタ名</a:t>
            </a:r>
            <a:r>
              <a:rPr lang="en-US" altLang="ja-JP" sz="2400" dirty="0">
                <a:solidFill>
                  <a:srgbClr val="000000"/>
                </a:solidFill>
              </a:rPr>
              <a:t>&gt;.</a:t>
            </a:r>
            <a:r>
              <a:rPr lang="en-US" altLang="ja-JP" sz="2400" dirty="0" err="1">
                <a:solidFill>
                  <a:srgbClr val="000000"/>
                </a:solidFill>
              </a:rPr>
              <a:t>azurehdinsight.net</a:t>
            </a:r>
            <a:r>
              <a:rPr lang="en-US" altLang="ja-JP" sz="2400" dirty="0">
                <a:solidFill>
                  <a:srgbClr val="000000"/>
                </a:solidFill>
              </a:rPr>
              <a:t>/zeppelin/</a:t>
            </a:r>
          </a:p>
          <a:p>
            <a:endParaRPr lang="en-US" altLang="ja-JP" sz="2400" dirty="0">
              <a:solidFill>
                <a:srgbClr val="000000"/>
              </a:solidFill>
            </a:endParaRPr>
          </a:p>
          <a:p>
            <a:r>
              <a:rPr kumimoji="1" lang="en-US" altLang="ja-JP" sz="2400" dirty="0">
                <a:solidFill>
                  <a:srgbClr val="000000"/>
                </a:solidFill>
              </a:rPr>
              <a:t>2. </a:t>
            </a:r>
            <a:r>
              <a:rPr lang="ja-JP" altLang="en-US" sz="2400" dirty="0">
                <a:solidFill>
                  <a:srgbClr val="000000"/>
                </a:solidFill>
              </a:rPr>
              <a:t>クラスタ構築時に設定した、</a:t>
            </a:r>
            <a:r>
              <a:rPr lang="en-US" altLang="ja-JP" sz="2400" dirty="0">
                <a:solidFill>
                  <a:srgbClr val="000000"/>
                </a:solidFill>
              </a:rPr>
              <a:t>admin</a:t>
            </a:r>
            <a:r>
              <a:rPr lang="ja-JP" altLang="en-US" sz="2400" dirty="0">
                <a:solidFill>
                  <a:srgbClr val="000000"/>
                </a:solidFill>
              </a:rPr>
              <a:t>ユーザの </a:t>
            </a:r>
            <a:r>
              <a:rPr lang="en-US" altLang="ja-JP" sz="2400" dirty="0">
                <a:solidFill>
                  <a:srgbClr val="000000"/>
                </a:solidFill>
              </a:rPr>
              <a:t>Credential </a:t>
            </a:r>
            <a:r>
              <a:rPr lang="ja-JP" altLang="en-US" sz="2400" dirty="0">
                <a:solidFill>
                  <a:srgbClr val="000000"/>
                </a:solidFill>
              </a:rPr>
              <a:t>を入力してください。</a:t>
            </a:r>
            <a:endParaRPr lang="en-US" altLang="ja-JP" sz="2400" dirty="0">
              <a:solidFill>
                <a:srgbClr val="000000"/>
              </a:solidFill>
            </a:endParaRPr>
          </a:p>
          <a:p>
            <a:r>
              <a:rPr lang="en-US" altLang="ja-JP" sz="2400" dirty="0">
                <a:solidFill>
                  <a:srgbClr val="000000"/>
                </a:solidFill>
              </a:rPr>
              <a:t>    </a:t>
            </a:r>
            <a:r>
              <a:rPr lang="ja-JP" altLang="en-US" sz="2400" dirty="0">
                <a:solidFill>
                  <a:srgbClr val="000000"/>
                </a:solidFill>
              </a:rPr>
              <a:t>下記の </a:t>
            </a:r>
            <a:r>
              <a:rPr lang="en-US" altLang="ja-JP" sz="2400" dirty="0">
                <a:solidFill>
                  <a:srgbClr val="000000"/>
                </a:solidFill>
              </a:rPr>
              <a:t>Zeppelin Notebook </a:t>
            </a:r>
            <a:r>
              <a:rPr lang="ja-JP" altLang="en-US" sz="2400" dirty="0">
                <a:solidFill>
                  <a:srgbClr val="000000"/>
                </a:solidFill>
              </a:rPr>
              <a:t>が開きます。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kumimoji="1" lang="en-US" altLang="ja-JP" sz="2400" dirty="0">
              <a:solidFill>
                <a:srgbClr val="000000"/>
              </a:solidFill>
            </a:endParaRPr>
          </a:p>
          <a:p>
            <a:endParaRPr kumimoji="1" lang="ja-JP" altLang="en-US" sz="24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5" y="3366434"/>
            <a:ext cx="8574157" cy="2974105"/>
          </a:xfrm>
          <a:prstGeom prst="rect">
            <a:avLst/>
          </a:prstGeom>
        </p:spPr>
      </p:pic>
    </p:spTree>
    <p:extLst>
      <p:ext uri="{BB962C8B-B14F-4D97-AF65-F5344CB8AC3E}">
        <p14:creationId xmlns:p14="http://schemas.microsoft.com/office/powerpoint/2010/main" val="8848218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901" y="4938919"/>
            <a:ext cx="3784047" cy="1793115"/>
          </a:xfrm>
          <a:prstGeom prst="rect">
            <a:avLst/>
          </a:prstGeom>
          <a:ln>
            <a:solidFill>
              <a:srgbClr val="000000"/>
            </a:solidFill>
          </a:ln>
          <a:effectLst>
            <a:outerShdw blurRad="50800" dist="38100" dir="2700000" algn="tl" rotWithShape="0">
              <a:prstClr val="black">
                <a:alpha val="40000"/>
              </a:prstClr>
            </a:outerShdw>
          </a:effectLst>
        </p:spPr>
      </p:pic>
      <p:sp>
        <p:nvSpPr>
          <p:cNvPr id="5"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424068" y="253408"/>
            <a:ext cx="11887200" cy="3481888"/>
          </a:xfrm>
        </p:spPr>
        <p:txBody>
          <a:bodyPr>
            <a:noAutofit/>
          </a:bodyPr>
          <a:lstStyle/>
          <a:p>
            <a:r>
              <a:rPr lang="en-US" altLang="ja-JP" sz="2400" dirty="0">
                <a:solidFill>
                  <a:srgbClr val="000000"/>
                </a:solidFill>
              </a:rPr>
              <a:t>3</a:t>
            </a:r>
            <a:r>
              <a:rPr kumimoji="1" lang="en-US" altLang="ja-JP" sz="2400" dirty="0">
                <a:solidFill>
                  <a:srgbClr val="000000"/>
                </a:solidFill>
              </a:rPr>
              <a:t>. </a:t>
            </a:r>
            <a:r>
              <a:rPr lang="en-US" altLang="ja-JP" sz="2400" b="1" dirty="0">
                <a:solidFill>
                  <a:srgbClr val="000000"/>
                </a:solidFill>
              </a:rPr>
              <a:t>C</a:t>
            </a:r>
            <a:r>
              <a:rPr kumimoji="1" lang="en-US" altLang="ja-JP" sz="2400" b="1" dirty="0">
                <a:solidFill>
                  <a:srgbClr val="000000"/>
                </a:solidFill>
              </a:rPr>
              <a:t>reate new note</a:t>
            </a:r>
            <a:r>
              <a:rPr kumimoji="1" lang="en-US" altLang="ja-JP" sz="2400" dirty="0">
                <a:solidFill>
                  <a:srgbClr val="000000"/>
                </a:solidFill>
              </a:rPr>
              <a:t> </a:t>
            </a:r>
            <a:r>
              <a:rPr lang="ja-JP" altLang="en-US" sz="2400" dirty="0">
                <a:solidFill>
                  <a:srgbClr val="000000"/>
                </a:solidFill>
              </a:rPr>
              <a:t>リンク</a:t>
            </a:r>
            <a:r>
              <a:rPr kumimoji="1" lang="ja-JP" altLang="en-US" sz="2400" dirty="0">
                <a:solidFill>
                  <a:srgbClr val="000000"/>
                </a:solidFill>
              </a:rPr>
              <a:t>を押下して、新規の</a:t>
            </a:r>
            <a:r>
              <a:rPr kumimoji="1" lang="en-US" altLang="ja-JP" sz="2400" dirty="0">
                <a:solidFill>
                  <a:srgbClr val="000000"/>
                </a:solidFill>
              </a:rPr>
              <a:t> Notebook </a:t>
            </a:r>
            <a:r>
              <a:rPr kumimoji="1" lang="ja-JP" altLang="en-US" sz="2400" dirty="0">
                <a:solidFill>
                  <a:srgbClr val="000000"/>
                </a:solidFill>
              </a:rPr>
              <a:t>を開きます。</a:t>
            </a:r>
            <a:endParaRPr kumimoji="1"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r>
              <a:rPr kumimoji="1" lang="en-US" altLang="ja-JP" sz="2400" dirty="0">
                <a:solidFill>
                  <a:srgbClr val="000000"/>
                </a:solidFill>
              </a:rPr>
              <a:t>4. Notebook </a:t>
            </a:r>
            <a:r>
              <a:rPr kumimoji="1" lang="ja-JP" altLang="en-US" sz="2400" dirty="0">
                <a:solidFill>
                  <a:srgbClr val="000000"/>
                </a:solidFill>
              </a:rPr>
              <a:t>に適当な名前を付けます。下記では、</a:t>
            </a:r>
            <a:r>
              <a:rPr kumimoji="1" lang="en-US" altLang="ja-JP" sz="2400" dirty="0">
                <a:solidFill>
                  <a:srgbClr val="000000"/>
                </a:solidFill>
              </a:rPr>
              <a:t>”SparkSQL-Lab01-py”</a:t>
            </a:r>
            <a:r>
              <a:rPr kumimoji="1" lang="ja-JP" altLang="en-US" sz="2400" dirty="0">
                <a:solidFill>
                  <a:srgbClr val="000000"/>
                </a:solidFill>
              </a:rPr>
              <a:t>となりま</a:t>
            </a:r>
            <a:endParaRPr kumimoji="1" lang="en-US" altLang="ja-JP" sz="2400" dirty="0">
              <a:solidFill>
                <a:srgbClr val="000000"/>
              </a:solidFill>
            </a:endParaRPr>
          </a:p>
          <a:p>
            <a:r>
              <a:rPr lang="ja-JP" altLang="en-US" sz="2400" dirty="0">
                <a:solidFill>
                  <a:srgbClr val="000000"/>
                </a:solidFill>
              </a:rPr>
              <a:t>　</a:t>
            </a:r>
            <a:r>
              <a:rPr kumimoji="1" lang="ja-JP" altLang="en-US" sz="2400" dirty="0">
                <a:solidFill>
                  <a:srgbClr val="000000"/>
                </a:solidFill>
              </a:rPr>
              <a:t>す。</a:t>
            </a:r>
            <a:r>
              <a:rPr kumimoji="1" lang="en-US" altLang="ja-JP" sz="2400" dirty="0">
                <a:solidFill>
                  <a:srgbClr val="000000"/>
                </a:solidFill>
              </a:rPr>
              <a:t>Default Interpreter </a:t>
            </a:r>
            <a:r>
              <a:rPr kumimoji="1" lang="ja-JP" altLang="en-US" sz="2400" dirty="0">
                <a:solidFill>
                  <a:srgbClr val="000000"/>
                </a:solidFill>
              </a:rPr>
              <a:t>の箇所はデフォルト</a:t>
            </a:r>
            <a:r>
              <a:rPr kumimoji="1" lang="en-US" altLang="ja-JP" sz="2400" dirty="0">
                <a:solidFill>
                  <a:srgbClr val="000000"/>
                </a:solidFill>
              </a:rPr>
              <a:t> (</a:t>
            </a:r>
            <a:r>
              <a:rPr kumimoji="1" lang="en-US" altLang="ja-JP" sz="2400" dirty="0" err="1">
                <a:solidFill>
                  <a:srgbClr val="000000"/>
                </a:solidFill>
              </a:rPr>
              <a:t>livy</a:t>
            </a:r>
            <a:r>
              <a:rPr kumimoji="1" lang="en-US" altLang="ja-JP" sz="2400" dirty="0">
                <a:solidFill>
                  <a:srgbClr val="000000"/>
                </a:solidFill>
              </a:rPr>
              <a:t>) </a:t>
            </a:r>
            <a:r>
              <a:rPr kumimoji="1" lang="ja-JP" altLang="en-US" sz="2400" dirty="0">
                <a:solidFill>
                  <a:srgbClr val="000000"/>
                </a:solidFill>
              </a:rPr>
              <a:t>のままで良いです。</a:t>
            </a:r>
            <a:endParaRPr kumimoji="1" lang="en-US" altLang="ja-JP" sz="2400" dirty="0">
              <a:solidFill>
                <a:srgbClr val="000000"/>
              </a:solidFill>
            </a:endParaRPr>
          </a:p>
          <a:p>
            <a:pPr marL="457200" indent="-457200">
              <a:buAutoNum type="arabicPeriod"/>
            </a:pPr>
            <a:endParaRPr kumimoji="1" lang="en-US" altLang="ja-JP" sz="2400" dirty="0">
              <a:solidFill>
                <a:srgbClr val="00000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878" y="761191"/>
            <a:ext cx="8574157" cy="2974105"/>
          </a:xfrm>
          <a:prstGeom prst="rect">
            <a:avLst/>
          </a:prstGeom>
        </p:spPr>
      </p:pic>
      <p:sp>
        <p:nvSpPr>
          <p:cNvPr id="7" name="正方形/長方形 3">
            <a:extLst>
              <a:ext uri="{FF2B5EF4-FFF2-40B4-BE49-F238E27FC236}">
                <a16:creationId xmlns:a16="http://schemas.microsoft.com/office/drawing/2014/main" id="{83E78819-D57A-4541-A2CF-0DB0B6947187}"/>
              </a:ext>
            </a:extLst>
          </p:cNvPr>
          <p:cNvSpPr/>
          <p:nvPr/>
        </p:nvSpPr>
        <p:spPr bwMode="auto">
          <a:xfrm flipV="1">
            <a:off x="781878" y="2155477"/>
            <a:ext cx="1351722" cy="18553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4179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6314328"/>
          </a:xfrm>
        </p:spPr>
        <p:txBody>
          <a:bodyPr>
            <a:noAutofit/>
          </a:bodyPr>
          <a:lstStyle/>
          <a:p>
            <a:pPr marL="457200" indent="-457200">
              <a:buAutoNum type="arabicPeriod"/>
            </a:pPr>
            <a:r>
              <a:rPr kumimoji="1" lang="en-US" altLang="ja-JP" sz="2400" dirty="0">
                <a:solidFill>
                  <a:srgbClr val="000000"/>
                </a:solidFill>
              </a:rPr>
              <a:t>Storage </a:t>
            </a:r>
            <a:r>
              <a:rPr kumimoji="1" lang="ja-JP" altLang="en-US" sz="2400" dirty="0">
                <a:solidFill>
                  <a:srgbClr val="000000"/>
                </a:solidFill>
              </a:rPr>
              <a:t>に格納されたファイル、</a:t>
            </a:r>
            <a:r>
              <a:rPr kumimoji="1" lang="en-US" altLang="ja-JP" sz="2400" dirty="0" err="1">
                <a:solidFill>
                  <a:srgbClr val="000000"/>
                </a:solidFill>
              </a:rPr>
              <a:t>CustemerData.csv</a:t>
            </a:r>
            <a:r>
              <a:rPr kumimoji="1" lang="en-US" altLang="ja-JP" sz="2400" dirty="0">
                <a:solidFill>
                  <a:srgbClr val="000000"/>
                </a:solidFill>
              </a:rPr>
              <a:t>, </a:t>
            </a:r>
            <a:r>
              <a:rPr kumimoji="1" lang="en-US" altLang="ja-JP" sz="2400" dirty="0" err="1">
                <a:solidFill>
                  <a:srgbClr val="000000"/>
                </a:solidFill>
              </a:rPr>
              <a:t>TransactionData.csv</a:t>
            </a:r>
            <a:r>
              <a:rPr kumimoji="1" lang="en-US" altLang="ja-JP" sz="2400" dirty="0">
                <a:solidFill>
                  <a:srgbClr val="000000"/>
                </a:solidFill>
              </a:rPr>
              <a:t>, </a:t>
            </a:r>
            <a:r>
              <a:rPr kumimoji="1" lang="en-US" altLang="ja-JP" sz="2400" dirty="0" err="1">
                <a:solidFill>
                  <a:srgbClr val="000000"/>
                </a:solidFill>
              </a:rPr>
              <a:t>SessionData.csv</a:t>
            </a:r>
            <a:r>
              <a:rPr kumimoji="1" lang="en-US" altLang="ja-JP" sz="2400" dirty="0">
                <a:solidFill>
                  <a:srgbClr val="000000"/>
                </a:solidFill>
              </a:rPr>
              <a:t> </a:t>
            </a:r>
            <a:r>
              <a:rPr kumimoji="1" lang="ja-JP" altLang="en-US" sz="2400" dirty="0">
                <a:solidFill>
                  <a:srgbClr val="000000"/>
                </a:solidFill>
              </a:rPr>
              <a:t>を読み込んで、</a:t>
            </a:r>
            <a:r>
              <a:rPr kumimoji="1" lang="en-US" altLang="ja-JP" sz="2400" dirty="0" err="1">
                <a:solidFill>
                  <a:srgbClr val="000000"/>
                </a:solidFill>
              </a:rPr>
              <a:t>DataFrame</a:t>
            </a:r>
            <a:r>
              <a:rPr kumimoji="1" lang="en-US" altLang="ja-JP" sz="2400" dirty="0">
                <a:solidFill>
                  <a:srgbClr val="000000"/>
                </a:solidFill>
              </a:rPr>
              <a:t> </a:t>
            </a:r>
            <a:r>
              <a:rPr kumimoji="1" lang="ja-JP" altLang="en-US" sz="2400" dirty="0">
                <a:solidFill>
                  <a:srgbClr val="000000"/>
                </a:solidFill>
              </a:rPr>
              <a:t>を作成します。</a:t>
            </a:r>
            <a:endParaRPr lang="en-US" altLang="ja-JP" sz="2400" dirty="0">
              <a:solidFill>
                <a:srgbClr val="000000"/>
              </a:solidFill>
            </a:endParaRPr>
          </a:p>
          <a:p>
            <a:r>
              <a:rPr lang="en-US" altLang="ja-JP" sz="2400" dirty="0">
                <a:solidFill>
                  <a:srgbClr val="000000"/>
                </a:solidFill>
              </a:rPr>
              <a:t>   </a:t>
            </a:r>
          </a:p>
          <a:p>
            <a:r>
              <a:rPr lang="en-US" altLang="ja-JP" sz="2400" dirty="0">
                <a:solidFill>
                  <a:srgbClr val="000000"/>
                </a:solidFill>
              </a:rPr>
              <a:t>    a) </a:t>
            </a:r>
            <a:r>
              <a:rPr lang="en-US" altLang="ja-JP" sz="2400" dirty="0" err="1">
                <a:solidFill>
                  <a:srgbClr val="000000"/>
                </a:solidFill>
              </a:rPr>
              <a:t>CustomerData.csv</a:t>
            </a:r>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kumimoji="1" lang="en-US" altLang="ja-JP" sz="2400" dirty="0">
                <a:solidFill>
                  <a:srgbClr val="000000"/>
                </a:solidFill>
              </a:rPr>
              <a:t>   </a:t>
            </a: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r>
              <a:rPr kumimoji="1" lang="en-US" altLang="ja-JP" sz="2400" dirty="0">
                <a:solidFill>
                  <a:srgbClr val="000000"/>
                </a:solidFill>
              </a:rPr>
              <a:t>     </a:t>
            </a:r>
            <a:r>
              <a:rPr kumimoji="1" lang="ja-JP" altLang="en-US" sz="2400" dirty="0">
                <a:solidFill>
                  <a:srgbClr val="000000"/>
                </a:solidFill>
              </a:rPr>
              <a:t>注）</a:t>
            </a:r>
            <a:r>
              <a:rPr kumimoji="1" lang="en-US" altLang="ja-JP" sz="2400" dirty="0">
                <a:solidFill>
                  <a:srgbClr val="000000"/>
                </a:solidFill>
              </a:rPr>
              <a:t>Zeppelin </a:t>
            </a:r>
            <a:r>
              <a:rPr kumimoji="1" lang="ja-JP" altLang="en-US" sz="2400" dirty="0">
                <a:solidFill>
                  <a:srgbClr val="000000"/>
                </a:solidFill>
              </a:rPr>
              <a:t>では、最初の</a:t>
            </a:r>
            <a:r>
              <a:rPr kumimoji="1" lang="en-US" altLang="ja-JP" sz="2400" dirty="0">
                <a:solidFill>
                  <a:srgbClr val="000000"/>
                </a:solidFill>
              </a:rPr>
              <a:t>1</a:t>
            </a:r>
            <a:r>
              <a:rPr kumimoji="1" lang="ja-JP" altLang="en-US" sz="2400" dirty="0">
                <a:solidFill>
                  <a:srgbClr val="000000"/>
                </a:solidFill>
              </a:rPr>
              <a:t>行目に</a:t>
            </a:r>
            <a:r>
              <a:rPr kumimoji="1" lang="en-US" altLang="ja-JP" sz="2400" dirty="0">
                <a:solidFill>
                  <a:srgbClr val="000000"/>
                </a:solidFill>
              </a:rPr>
              <a:t> “%</a:t>
            </a:r>
            <a:r>
              <a:rPr kumimoji="1" lang="en-US" altLang="ja-JP" sz="2400" dirty="0" err="1">
                <a:solidFill>
                  <a:srgbClr val="000000"/>
                </a:solidFill>
              </a:rPr>
              <a:t>livy.pyspark</a:t>
            </a:r>
            <a:r>
              <a:rPr kumimoji="1" lang="en-US" altLang="ja-JP" sz="2400" dirty="0">
                <a:solidFill>
                  <a:srgbClr val="000000"/>
                </a:solidFill>
              </a:rPr>
              <a:t>” </a:t>
            </a:r>
            <a:r>
              <a:rPr kumimoji="1" lang="ja-JP" altLang="en-US" sz="2400" dirty="0">
                <a:solidFill>
                  <a:srgbClr val="000000"/>
                </a:solidFill>
              </a:rPr>
              <a:t>を入力する必要がありま</a:t>
            </a:r>
            <a:endParaRPr kumimoji="1" lang="en-US" altLang="ja-JP" sz="2400" dirty="0">
              <a:solidFill>
                <a:srgbClr val="000000"/>
              </a:solidFill>
            </a:endParaRPr>
          </a:p>
          <a:p>
            <a:r>
              <a:rPr lang="ja-JP" altLang="en-US" sz="2400" dirty="0">
                <a:solidFill>
                  <a:srgbClr val="000000"/>
                </a:solidFill>
              </a:rPr>
              <a:t>　　　</a:t>
            </a:r>
            <a:r>
              <a:rPr kumimoji="1" lang="ja-JP" altLang="en-US" sz="2400" dirty="0">
                <a:solidFill>
                  <a:srgbClr val="000000"/>
                </a:solidFill>
              </a:rPr>
              <a:t>すが、</a:t>
            </a:r>
            <a:r>
              <a:rPr kumimoji="1" lang="en-US" altLang="ja-JP" sz="2400" dirty="0">
                <a:solidFill>
                  <a:srgbClr val="000000"/>
                </a:solidFill>
              </a:rPr>
              <a:t>2</a:t>
            </a:r>
            <a:r>
              <a:rPr kumimoji="1" lang="ja-JP" altLang="en-US" sz="2400" dirty="0">
                <a:solidFill>
                  <a:srgbClr val="000000"/>
                </a:solidFill>
              </a:rPr>
              <a:t>行目以降は自動的に入力されます。</a:t>
            </a: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827352" y="1897228"/>
            <a:ext cx="11348425" cy="161459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dirty="0">
                <a:solidFill>
                  <a:srgbClr val="000000"/>
                </a:solidFill>
              </a:rPr>
              <a:t>%</a:t>
            </a:r>
            <a:r>
              <a:rPr lang="en-US" altLang="ja-JP" dirty="0" err="1">
                <a:solidFill>
                  <a:srgbClr val="000000"/>
                </a:solidFill>
              </a:rPr>
              <a:t>livy.pyspark</a:t>
            </a:r>
            <a:endParaRPr lang="en-US" altLang="ja-JP" dirty="0">
              <a:solidFill>
                <a:srgbClr val="000000"/>
              </a:solidFill>
            </a:endParaRPr>
          </a:p>
          <a:p>
            <a:r>
              <a:rPr lang="en-US" altLang="ja-JP" dirty="0" err="1">
                <a:solidFill>
                  <a:srgbClr val="000000"/>
                </a:solidFill>
              </a:rPr>
              <a:t>customerdf</a:t>
            </a:r>
            <a:r>
              <a:rPr lang="en-US" altLang="ja-JP" dirty="0">
                <a:solidFill>
                  <a:srgbClr val="000000"/>
                </a:solidFill>
              </a:rPr>
              <a:t> = </a:t>
            </a:r>
            <a:r>
              <a:rPr lang="en-US" altLang="ja-JP" dirty="0" err="1">
                <a:solidFill>
                  <a:srgbClr val="000000"/>
                </a:solidFill>
              </a:rPr>
              <a:t>spark.read.option</a:t>
            </a:r>
            <a:r>
              <a:rPr lang="en-US" altLang="ja-JP" dirty="0">
                <a:solidFill>
                  <a:srgbClr val="000000"/>
                </a:solidFill>
              </a:rPr>
              <a:t>("</a:t>
            </a:r>
            <a:r>
              <a:rPr lang="en-US" altLang="ja-JP" dirty="0" err="1">
                <a:solidFill>
                  <a:srgbClr val="000000"/>
                </a:solidFill>
              </a:rPr>
              <a:t>header","true</a:t>
            </a:r>
            <a:r>
              <a:rPr lang="en-US" altLang="ja-JP" dirty="0">
                <a:solidFill>
                  <a:srgbClr val="000000"/>
                </a:solidFill>
              </a:rPr>
              <a:t>").option("</a:t>
            </a:r>
            <a:r>
              <a:rPr lang="en-US" altLang="ja-JP" dirty="0" err="1">
                <a:solidFill>
                  <a:srgbClr val="000000"/>
                </a:solidFill>
              </a:rPr>
              <a:t>mode","DROPMALFORMED</a:t>
            </a:r>
            <a:r>
              <a:rPr lang="en-US" altLang="ja-JP" dirty="0">
                <a:solidFill>
                  <a:srgbClr val="000000"/>
                </a:solidFill>
              </a:rPr>
              <a:t>").csv("</a:t>
            </a:r>
            <a:r>
              <a:rPr lang="en-US" altLang="ja-JP" dirty="0" err="1">
                <a:solidFill>
                  <a:srgbClr val="000000"/>
                </a:solidFill>
              </a:rPr>
              <a:t>wasb</a:t>
            </a:r>
            <a:r>
              <a:rPr lang="en-US" altLang="ja-JP" dirty="0">
                <a:solidFill>
                  <a:srgbClr val="000000"/>
                </a:solidFill>
              </a:rPr>
              <a:t>://</a:t>
            </a:r>
            <a:r>
              <a:rPr lang="en-US" altLang="ja-JP" dirty="0" err="1">
                <a:solidFill>
                  <a:srgbClr val="000000"/>
                </a:solidFill>
              </a:rPr>
              <a:t>share@datasetks.blob.core.windows.net</a:t>
            </a:r>
            <a:r>
              <a:rPr lang="en-US" altLang="ja-JP" dirty="0">
                <a:solidFill>
                  <a:srgbClr val="000000"/>
                </a:solidFill>
              </a:rPr>
              <a:t>/Lab01/</a:t>
            </a:r>
            <a:r>
              <a:rPr lang="en-US" altLang="ja-JP" dirty="0" err="1">
                <a:solidFill>
                  <a:srgbClr val="000000"/>
                </a:solidFill>
              </a:rPr>
              <a:t>CustomerData.csv</a:t>
            </a:r>
            <a:r>
              <a:rPr lang="en-US" altLang="ja-JP" dirty="0">
                <a:solidFill>
                  <a:srgbClr val="000000"/>
                </a:solidFill>
              </a:rPr>
              <a:t>")</a:t>
            </a:r>
          </a:p>
          <a:p>
            <a:r>
              <a:rPr lang="en-US" altLang="ja-JP" dirty="0" err="1">
                <a:solidFill>
                  <a:srgbClr val="000000"/>
                </a:solidFill>
              </a:rPr>
              <a:t>customerdf.printSchema</a:t>
            </a:r>
            <a:r>
              <a:rPr lang="en-US" altLang="ja-JP" dirty="0">
                <a:solidFill>
                  <a:srgbClr val="000000"/>
                </a:solidFill>
              </a:rPr>
              <a:t>()</a:t>
            </a:r>
            <a:endParaRPr lang="ja-JP" altLang="ja-JP" dirty="0">
              <a:solidFill>
                <a:srgbClr val="00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52" y="3634620"/>
            <a:ext cx="9442407" cy="1232424"/>
          </a:xfrm>
          <a:prstGeom prst="rect">
            <a:avLst/>
          </a:prstGeom>
        </p:spPr>
      </p:pic>
    </p:spTree>
    <p:extLst>
      <p:ext uri="{BB962C8B-B14F-4D97-AF65-F5344CB8AC3E}">
        <p14:creationId xmlns:p14="http://schemas.microsoft.com/office/powerpoint/2010/main" val="12023002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3481888"/>
          </a:xfrm>
        </p:spPr>
        <p:txBody>
          <a:bodyPr>
            <a:noAutofit/>
          </a:bodyPr>
          <a:lstStyle/>
          <a:p>
            <a:r>
              <a:rPr lang="en-US" altLang="ja-JP" sz="2400" dirty="0">
                <a:solidFill>
                  <a:srgbClr val="000000"/>
                </a:solidFill>
              </a:rPr>
              <a:t>   </a:t>
            </a:r>
            <a:r>
              <a:rPr kumimoji="1" lang="en-US" altLang="ja-JP" sz="2400" dirty="0">
                <a:solidFill>
                  <a:srgbClr val="000000"/>
                </a:solidFill>
              </a:rPr>
              <a:t>b) </a:t>
            </a:r>
            <a:r>
              <a:rPr kumimoji="1" lang="en-US" altLang="ja-JP" sz="2400" dirty="0" err="1">
                <a:solidFill>
                  <a:srgbClr val="000000"/>
                </a:solidFill>
              </a:rPr>
              <a:t>TransactionData.csv</a:t>
            </a:r>
            <a:endParaRPr kumimoji="1" lang="en-US" altLang="ja-JP" sz="2400" dirty="0">
              <a:solidFill>
                <a:srgbClr val="000000"/>
              </a:solidFill>
            </a:endParaRPr>
          </a:p>
          <a:p>
            <a:endParaRPr kumimoji="1" lang="ja-JP" altLang="en-US" sz="2400" dirty="0">
              <a:solidFill>
                <a:srgbClr val="000000"/>
              </a:solidFill>
            </a:endParaRPr>
          </a:p>
        </p:txBody>
      </p:sp>
      <p:sp>
        <p:nvSpPr>
          <p:cNvPr id="6" name="正方形/長方形 4">
            <a:extLst>
              <a:ext uri="{FF2B5EF4-FFF2-40B4-BE49-F238E27FC236}">
                <a16:creationId xmlns:a16="http://schemas.microsoft.com/office/drawing/2014/main" id="{E286CFA0-FF5B-4220-917F-E8D4708EB8BD}"/>
              </a:ext>
            </a:extLst>
          </p:cNvPr>
          <p:cNvSpPr/>
          <p:nvPr/>
        </p:nvSpPr>
        <p:spPr bwMode="auto">
          <a:xfrm>
            <a:off x="709929" y="626301"/>
            <a:ext cx="11348425" cy="439663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sz="1400" dirty="0">
                <a:solidFill>
                  <a:srgbClr val="000000"/>
                </a:solidFill>
              </a:rPr>
              <a:t>from </a:t>
            </a:r>
            <a:r>
              <a:rPr lang="en-US" altLang="ja-JP" sz="1400" dirty="0" err="1">
                <a:solidFill>
                  <a:srgbClr val="000000"/>
                </a:solidFill>
              </a:rPr>
              <a:t>pyspark.sql.types</a:t>
            </a:r>
            <a:r>
              <a:rPr lang="en-US" altLang="ja-JP" sz="1400" dirty="0">
                <a:solidFill>
                  <a:srgbClr val="000000"/>
                </a:solidFill>
              </a:rPr>
              <a:t> import </a:t>
            </a:r>
            <a:r>
              <a:rPr lang="en-US" altLang="ja-JP" sz="1400" dirty="0" err="1">
                <a:solidFill>
                  <a:srgbClr val="000000"/>
                </a:solidFill>
              </a:rPr>
              <a:t>StructType</a:t>
            </a:r>
            <a:r>
              <a:rPr lang="en-US" altLang="ja-JP" sz="1400" dirty="0">
                <a:solidFill>
                  <a:srgbClr val="000000"/>
                </a:solidFill>
              </a:rPr>
              <a:t>, </a:t>
            </a:r>
            <a:r>
              <a:rPr lang="en-US" altLang="ja-JP" sz="1400" dirty="0" err="1">
                <a:solidFill>
                  <a:srgbClr val="000000"/>
                </a:solidFill>
              </a:rPr>
              <a:t>StructField</a:t>
            </a:r>
            <a:endParaRPr lang="en-US" altLang="ja-JP" sz="1400" dirty="0">
              <a:solidFill>
                <a:srgbClr val="000000"/>
              </a:solidFill>
            </a:endParaRPr>
          </a:p>
          <a:p>
            <a:r>
              <a:rPr lang="en-US" altLang="ja-JP" sz="1400" dirty="0">
                <a:solidFill>
                  <a:srgbClr val="000000"/>
                </a:solidFill>
              </a:rPr>
              <a:t>from </a:t>
            </a:r>
            <a:r>
              <a:rPr lang="en-US" altLang="ja-JP" sz="1400" dirty="0" err="1">
                <a:solidFill>
                  <a:srgbClr val="000000"/>
                </a:solidFill>
              </a:rPr>
              <a:t>pyspark.sql.types</a:t>
            </a:r>
            <a:r>
              <a:rPr lang="en-US" altLang="ja-JP" sz="1400" dirty="0">
                <a:solidFill>
                  <a:srgbClr val="000000"/>
                </a:solidFill>
              </a:rPr>
              <a:t> import </a:t>
            </a:r>
            <a:r>
              <a:rPr lang="en-US" altLang="ja-JP" sz="1400" dirty="0" err="1">
                <a:solidFill>
                  <a:srgbClr val="000000"/>
                </a:solidFill>
              </a:rPr>
              <a:t>FloatType</a:t>
            </a:r>
            <a:r>
              <a:rPr lang="en-US" altLang="ja-JP" sz="1400" dirty="0">
                <a:solidFill>
                  <a:srgbClr val="000000"/>
                </a:solidFill>
              </a:rPr>
              <a:t>, </a:t>
            </a:r>
            <a:r>
              <a:rPr lang="en-US" altLang="ja-JP" sz="1400" dirty="0" err="1">
                <a:solidFill>
                  <a:srgbClr val="000000"/>
                </a:solidFill>
              </a:rPr>
              <a:t>IntegerType</a:t>
            </a:r>
            <a:r>
              <a:rPr lang="en-US" altLang="ja-JP" sz="1400" dirty="0">
                <a:solidFill>
                  <a:srgbClr val="000000"/>
                </a:solidFill>
              </a:rPr>
              <a:t>, </a:t>
            </a:r>
            <a:r>
              <a:rPr lang="en-US" altLang="ja-JP" sz="1400" dirty="0" err="1">
                <a:solidFill>
                  <a:srgbClr val="000000"/>
                </a:solidFill>
              </a:rPr>
              <a:t>StringType</a:t>
            </a:r>
            <a:endParaRPr lang="en-US" altLang="ja-JP" sz="1400" dirty="0">
              <a:solidFill>
                <a:srgbClr val="000000"/>
              </a:solidFill>
            </a:endParaRPr>
          </a:p>
          <a:p>
            <a:r>
              <a:rPr lang="en-US" altLang="ja-JP" sz="1400" dirty="0" err="1">
                <a:solidFill>
                  <a:srgbClr val="000000"/>
                </a:solidFill>
              </a:rPr>
              <a:t>scm</a:t>
            </a:r>
            <a:r>
              <a:rPr lang="en-US" altLang="ja-JP" sz="1400" dirty="0">
                <a:solidFill>
                  <a:srgbClr val="000000"/>
                </a:solidFill>
              </a:rPr>
              <a:t> = </a:t>
            </a:r>
            <a:r>
              <a:rPr lang="en-US" altLang="ja-JP" sz="1400" dirty="0" err="1">
                <a:solidFill>
                  <a:srgbClr val="000000"/>
                </a:solidFill>
              </a:rPr>
              <a:t>StructType</a:t>
            </a:r>
            <a:r>
              <a:rPr lang="en-US" altLang="ja-JP" sz="1400" dirty="0">
                <a:solidFill>
                  <a:srgbClr val="000000"/>
                </a:solidFill>
              </a:rPr>
              <a:t>([</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TransactionDate</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CustomerId</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BookId</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PurchaseType</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TransactionId</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OrderId</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BookName</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CategoryName</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("Quantity", </a:t>
            </a:r>
            <a:r>
              <a:rPr lang="en-US" altLang="ja-JP" sz="1400" dirty="0" err="1">
                <a:solidFill>
                  <a:srgbClr val="000000"/>
                </a:solidFill>
              </a:rPr>
              <a:t>IntegerType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ShippingAmount</a:t>
            </a:r>
            <a:r>
              <a:rPr lang="en-US" altLang="ja-JP" sz="1400" dirty="0">
                <a:solidFill>
                  <a:srgbClr val="000000"/>
                </a:solidFill>
              </a:rPr>
              <a:t>", </a:t>
            </a:r>
            <a:r>
              <a:rPr lang="en-US" altLang="ja-JP" sz="1400" dirty="0" err="1">
                <a:solidFill>
                  <a:srgbClr val="000000"/>
                </a:solidFill>
              </a:rPr>
              <a:t>FloatType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InvoiceNumber</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InvoiceStatus</a:t>
            </a:r>
            <a:r>
              <a:rPr lang="en-US" altLang="ja-JP" sz="1400" dirty="0">
                <a:solidFill>
                  <a:srgbClr val="000000"/>
                </a:solidFill>
              </a:rPr>
              <a:t>", </a:t>
            </a:r>
            <a:r>
              <a:rPr lang="en-US" altLang="ja-JP" sz="1400" dirty="0" err="1">
                <a:solidFill>
                  <a:srgbClr val="000000"/>
                </a:solidFill>
              </a:rPr>
              <a:t>StringType</a:t>
            </a:r>
            <a:r>
              <a:rPr lang="en-US" altLang="ja-JP" sz="1400" dirty="0">
                <a:solidFill>
                  <a:srgbClr val="000000"/>
                </a:solidFill>
              </a:rPr>
              <a:t>(), True),</a:t>
            </a:r>
          </a:p>
          <a:p>
            <a:r>
              <a:rPr lang="en-US" altLang="ja-JP" sz="1400" dirty="0">
                <a:solidFill>
                  <a:srgbClr val="000000"/>
                </a:solidFill>
              </a:rPr>
              <a:t>    </a:t>
            </a:r>
            <a:r>
              <a:rPr lang="en-US" altLang="ja-JP" sz="1400" dirty="0" err="1">
                <a:solidFill>
                  <a:srgbClr val="000000"/>
                </a:solidFill>
              </a:rPr>
              <a:t>StructField</a:t>
            </a:r>
            <a:r>
              <a:rPr lang="en-US" altLang="ja-JP" sz="1400" dirty="0">
                <a:solidFill>
                  <a:srgbClr val="000000"/>
                </a:solidFill>
              </a:rPr>
              <a:t>("</a:t>
            </a:r>
            <a:r>
              <a:rPr lang="en-US" altLang="ja-JP" sz="1400" dirty="0" err="1">
                <a:solidFill>
                  <a:srgbClr val="000000"/>
                </a:solidFill>
              </a:rPr>
              <a:t>PaymentAmount</a:t>
            </a:r>
            <a:r>
              <a:rPr lang="en-US" altLang="ja-JP" sz="1400" dirty="0">
                <a:solidFill>
                  <a:srgbClr val="000000"/>
                </a:solidFill>
              </a:rPr>
              <a:t>", </a:t>
            </a:r>
            <a:r>
              <a:rPr lang="en-US" altLang="ja-JP" sz="1400" dirty="0" err="1">
                <a:solidFill>
                  <a:srgbClr val="000000"/>
                </a:solidFill>
              </a:rPr>
              <a:t>FloatType</a:t>
            </a:r>
            <a:r>
              <a:rPr lang="en-US" altLang="ja-JP" sz="1400" dirty="0">
                <a:solidFill>
                  <a:srgbClr val="000000"/>
                </a:solidFill>
              </a:rPr>
              <a:t>(), True)])</a:t>
            </a:r>
          </a:p>
          <a:p>
            <a:r>
              <a:rPr lang="en-US" altLang="ja-JP" sz="1400" dirty="0" err="1">
                <a:solidFill>
                  <a:srgbClr val="000000"/>
                </a:solidFill>
              </a:rPr>
              <a:t>transactiondf</a:t>
            </a:r>
            <a:r>
              <a:rPr lang="en-US" altLang="ja-JP" sz="1400" dirty="0">
                <a:solidFill>
                  <a:srgbClr val="000000"/>
                </a:solidFill>
              </a:rPr>
              <a:t> = </a:t>
            </a:r>
            <a:r>
              <a:rPr lang="en-US" altLang="ja-JP" sz="1400" dirty="0" err="1">
                <a:solidFill>
                  <a:srgbClr val="000000"/>
                </a:solidFill>
              </a:rPr>
              <a:t>spark.read.option</a:t>
            </a:r>
            <a:r>
              <a:rPr lang="en-US" altLang="ja-JP" sz="1400" dirty="0">
                <a:solidFill>
                  <a:srgbClr val="000000"/>
                </a:solidFill>
              </a:rPr>
              <a:t>("</a:t>
            </a:r>
            <a:r>
              <a:rPr lang="en-US" altLang="ja-JP" sz="1400" dirty="0" err="1">
                <a:solidFill>
                  <a:srgbClr val="000000"/>
                </a:solidFill>
              </a:rPr>
              <a:t>header","true</a:t>
            </a:r>
            <a:r>
              <a:rPr lang="en-US" altLang="ja-JP" sz="1400" dirty="0">
                <a:solidFill>
                  <a:srgbClr val="000000"/>
                </a:solidFill>
              </a:rPr>
              <a:t>").option("</a:t>
            </a:r>
            <a:r>
              <a:rPr lang="en-US" altLang="ja-JP" sz="1400" dirty="0" err="1">
                <a:solidFill>
                  <a:srgbClr val="000000"/>
                </a:solidFill>
              </a:rPr>
              <a:t>mode","DROPMALFORMED</a:t>
            </a:r>
            <a:r>
              <a:rPr lang="en-US" altLang="ja-JP" sz="1400" dirty="0">
                <a:solidFill>
                  <a:srgbClr val="000000"/>
                </a:solidFill>
              </a:rPr>
              <a:t>").schema(</a:t>
            </a:r>
            <a:r>
              <a:rPr lang="en-US" altLang="ja-JP" sz="1400" dirty="0" err="1">
                <a:solidFill>
                  <a:srgbClr val="000000"/>
                </a:solidFill>
              </a:rPr>
              <a:t>scm</a:t>
            </a:r>
            <a:r>
              <a:rPr lang="en-US" altLang="ja-JP" sz="1400" dirty="0">
                <a:solidFill>
                  <a:srgbClr val="000000"/>
                </a:solidFill>
              </a:rPr>
              <a:t>).csv("</a:t>
            </a:r>
            <a:r>
              <a:rPr lang="en-US" altLang="ja-JP" sz="1400" dirty="0" err="1">
                <a:solidFill>
                  <a:srgbClr val="000000"/>
                </a:solidFill>
              </a:rPr>
              <a:t>wasb</a:t>
            </a:r>
            <a:r>
              <a:rPr lang="en-US" altLang="ja-JP" sz="1400" dirty="0">
                <a:solidFill>
                  <a:srgbClr val="000000"/>
                </a:solidFill>
              </a:rPr>
              <a:t>://</a:t>
            </a:r>
            <a:r>
              <a:rPr lang="en-US" altLang="ja-JP" sz="1400" dirty="0" err="1">
                <a:solidFill>
                  <a:srgbClr val="000000"/>
                </a:solidFill>
              </a:rPr>
              <a:t>share@datasetks.blob.core.windows.net</a:t>
            </a:r>
            <a:r>
              <a:rPr lang="en-US" altLang="ja-JP" sz="1400" dirty="0">
                <a:solidFill>
                  <a:srgbClr val="000000"/>
                </a:solidFill>
              </a:rPr>
              <a:t>/Lab01/</a:t>
            </a:r>
            <a:r>
              <a:rPr lang="en-US" altLang="ja-JP" sz="1400" dirty="0" err="1">
                <a:solidFill>
                  <a:srgbClr val="000000"/>
                </a:solidFill>
              </a:rPr>
              <a:t>TransactionData.csv</a:t>
            </a:r>
            <a:r>
              <a:rPr lang="en-US" altLang="ja-JP" sz="1400" dirty="0">
                <a:solidFill>
                  <a:srgbClr val="000000"/>
                </a:solidFill>
              </a:rPr>
              <a:t>")</a:t>
            </a:r>
          </a:p>
          <a:p>
            <a:r>
              <a:rPr lang="en-US" altLang="ja-JP" sz="1400" dirty="0" err="1">
                <a:solidFill>
                  <a:srgbClr val="000000"/>
                </a:solidFill>
              </a:rPr>
              <a:t>transactiondf.printSchema</a:t>
            </a:r>
            <a:r>
              <a:rPr lang="en-US" altLang="ja-JP" sz="1400" dirty="0">
                <a:solidFill>
                  <a:srgbClr val="000000"/>
                </a:solidFill>
              </a:rPr>
              <a:t>()</a:t>
            </a:r>
            <a:endParaRPr lang="ja-JP" altLang="ja-JP" sz="14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29" y="5127599"/>
            <a:ext cx="6254542" cy="1549852"/>
          </a:xfrm>
          <a:prstGeom prst="rect">
            <a:avLst/>
          </a:prstGeom>
        </p:spPr>
      </p:pic>
    </p:spTree>
    <p:extLst>
      <p:ext uri="{BB962C8B-B14F-4D97-AF65-F5344CB8AC3E}">
        <p14:creationId xmlns:p14="http://schemas.microsoft.com/office/powerpoint/2010/main" val="3388537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49"/>
            <a:ext cx="11887200" cy="4303823"/>
          </a:xfrm>
        </p:spPr>
        <p:txBody>
          <a:bodyPr>
            <a:noAutofit/>
          </a:bodyPr>
          <a:lstStyle/>
          <a:p>
            <a:r>
              <a:rPr lang="en-US" altLang="ja-JP" sz="2400" dirty="0">
                <a:solidFill>
                  <a:srgbClr val="000000"/>
                </a:solidFill>
              </a:rPr>
              <a:t>  c) </a:t>
            </a:r>
            <a:r>
              <a:rPr lang="en-US" altLang="ja-JP" sz="2400" dirty="0" err="1">
                <a:solidFill>
                  <a:srgbClr val="000000"/>
                </a:solidFill>
              </a:rPr>
              <a:t>SessionData.csv</a:t>
            </a:r>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kumimoji="1" lang="en-US" altLang="ja-JP" sz="2400" dirty="0">
                <a:solidFill>
                  <a:srgbClr val="000000"/>
                </a:solidFill>
              </a:rPr>
              <a:t>   </a:t>
            </a: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kumimoji="1" lang="ja-JP" altLang="en-US"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672222" y="775438"/>
            <a:ext cx="11348425" cy="378713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dirty="0">
                <a:solidFill>
                  <a:srgbClr val="000000"/>
                </a:solidFill>
              </a:rPr>
              <a:t>from </a:t>
            </a:r>
            <a:r>
              <a:rPr lang="en-US" altLang="ja-JP" dirty="0" err="1">
                <a:solidFill>
                  <a:srgbClr val="000000"/>
                </a:solidFill>
              </a:rPr>
              <a:t>pyspark.sql.types</a:t>
            </a:r>
            <a:r>
              <a:rPr lang="en-US" altLang="ja-JP" dirty="0">
                <a:solidFill>
                  <a:srgbClr val="000000"/>
                </a:solidFill>
              </a:rPr>
              <a:t> import </a:t>
            </a:r>
            <a:r>
              <a:rPr lang="en-US" altLang="ja-JP" dirty="0" err="1">
                <a:solidFill>
                  <a:srgbClr val="000000"/>
                </a:solidFill>
              </a:rPr>
              <a:t>StructType</a:t>
            </a:r>
            <a:r>
              <a:rPr lang="en-US" altLang="ja-JP" dirty="0">
                <a:solidFill>
                  <a:srgbClr val="000000"/>
                </a:solidFill>
              </a:rPr>
              <a:t>, </a:t>
            </a:r>
            <a:r>
              <a:rPr lang="en-US" altLang="ja-JP" dirty="0" err="1">
                <a:solidFill>
                  <a:srgbClr val="000000"/>
                </a:solidFill>
              </a:rPr>
              <a:t>StructField</a:t>
            </a:r>
            <a:endParaRPr lang="en-US" altLang="ja-JP" dirty="0">
              <a:solidFill>
                <a:srgbClr val="000000"/>
              </a:solidFill>
            </a:endParaRPr>
          </a:p>
          <a:p>
            <a:r>
              <a:rPr lang="en-US" altLang="ja-JP" dirty="0">
                <a:solidFill>
                  <a:srgbClr val="000000"/>
                </a:solidFill>
              </a:rPr>
              <a:t>from </a:t>
            </a:r>
            <a:r>
              <a:rPr lang="en-US" altLang="ja-JP" dirty="0" err="1">
                <a:solidFill>
                  <a:srgbClr val="000000"/>
                </a:solidFill>
              </a:rPr>
              <a:t>pyspark.sql.types</a:t>
            </a:r>
            <a:r>
              <a:rPr lang="en-US" altLang="ja-JP" dirty="0">
                <a:solidFill>
                  <a:srgbClr val="000000"/>
                </a:solidFill>
              </a:rPr>
              <a:t> import </a:t>
            </a:r>
            <a:r>
              <a:rPr lang="en-US" altLang="ja-JP" dirty="0" err="1">
                <a:solidFill>
                  <a:srgbClr val="000000"/>
                </a:solidFill>
              </a:rPr>
              <a:t>IntegerType</a:t>
            </a:r>
            <a:r>
              <a:rPr lang="en-US" altLang="ja-JP" dirty="0">
                <a:solidFill>
                  <a:srgbClr val="000000"/>
                </a:solidFill>
              </a:rPr>
              <a:t>, </a:t>
            </a:r>
            <a:r>
              <a:rPr lang="en-US" altLang="ja-JP" dirty="0" err="1">
                <a:solidFill>
                  <a:srgbClr val="000000"/>
                </a:solidFill>
              </a:rPr>
              <a:t>StringType</a:t>
            </a:r>
            <a:endParaRPr lang="en-US" altLang="ja-JP" dirty="0">
              <a:solidFill>
                <a:srgbClr val="000000"/>
              </a:solidFill>
            </a:endParaRPr>
          </a:p>
          <a:p>
            <a:r>
              <a:rPr lang="en-US" altLang="ja-JP" dirty="0" err="1">
                <a:solidFill>
                  <a:srgbClr val="000000"/>
                </a:solidFill>
              </a:rPr>
              <a:t>scm</a:t>
            </a:r>
            <a:r>
              <a:rPr lang="en-US" altLang="ja-JP" dirty="0">
                <a:solidFill>
                  <a:srgbClr val="000000"/>
                </a:solidFill>
              </a:rPr>
              <a:t> = </a:t>
            </a:r>
            <a:r>
              <a:rPr lang="en-US" altLang="ja-JP" dirty="0" err="1">
                <a:solidFill>
                  <a:srgbClr val="000000"/>
                </a:solidFill>
              </a:rPr>
              <a:t>StructType</a:t>
            </a:r>
            <a:r>
              <a:rPr lang="en-US" altLang="ja-JP" dirty="0">
                <a:solidFill>
                  <a:srgbClr val="000000"/>
                </a:solidFill>
              </a:rPr>
              <a:t>([</a:t>
            </a:r>
          </a:p>
          <a:p>
            <a:r>
              <a:rPr lang="en-US" altLang="ja-JP" dirty="0">
                <a:solidFill>
                  <a:srgbClr val="000000"/>
                </a:solidFill>
              </a:rPr>
              <a:t>    </a:t>
            </a:r>
            <a:r>
              <a:rPr lang="en-US" altLang="ja-JP" dirty="0" err="1">
                <a:solidFill>
                  <a:srgbClr val="000000"/>
                </a:solidFill>
              </a:rPr>
              <a:t>StructField</a:t>
            </a:r>
            <a:r>
              <a:rPr lang="en-US" altLang="ja-JP" dirty="0">
                <a:solidFill>
                  <a:srgbClr val="000000"/>
                </a:solidFill>
              </a:rPr>
              <a:t>("</a:t>
            </a:r>
            <a:r>
              <a:rPr lang="en-US" altLang="ja-JP" dirty="0" err="1">
                <a:solidFill>
                  <a:srgbClr val="000000"/>
                </a:solidFill>
              </a:rPr>
              <a:t>CustomerId</a:t>
            </a:r>
            <a:r>
              <a:rPr lang="en-US" altLang="ja-JP" dirty="0">
                <a:solidFill>
                  <a:srgbClr val="000000"/>
                </a:solidFill>
              </a:rPr>
              <a:t>", </a:t>
            </a:r>
            <a:r>
              <a:rPr lang="en-US" altLang="ja-JP" dirty="0" err="1">
                <a:solidFill>
                  <a:srgbClr val="000000"/>
                </a:solidFill>
              </a:rPr>
              <a:t>StringType</a:t>
            </a:r>
            <a:r>
              <a:rPr lang="en-US" altLang="ja-JP" dirty="0">
                <a:solidFill>
                  <a:srgbClr val="000000"/>
                </a:solidFill>
              </a:rPr>
              <a:t>(), True),</a:t>
            </a:r>
          </a:p>
          <a:p>
            <a:r>
              <a:rPr lang="en-US" altLang="ja-JP" dirty="0">
                <a:solidFill>
                  <a:srgbClr val="000000"/>
                </a:solidFill>
              </a:rPr>
              <a:t>    </a:t>
            </a:r>
            <a:r>
              <a:rPr lang="en-US" altLang="ja-JP" dirty="0" err="1">
                <a:solidFill>
                  <a:srgbClr val="000000"/>
                </a:solidFill>
              </a:rPr>
              <a:t>StructField</a:t>
            </a:r>
            <a:r>
              <a:rPr lang="en-US" altLang="ja-JP" dirty="0">
                <a:solidFill>
                  <a:srgbClr val="000000"/>
                </a:solidFill>
              </a:rPr>
              <a:t>("</a:t>
            </a:r>
            <a:r>
              <a:rPr lang="en-US" altLang="ja-JP" dirty="0" err="1">
                <a:solidFill>
                  <a:srgbClr val="000000"/>
                </a:solidFill>
              </a:rPr>
              <a:t>SessionId</a:t>
            </a:r>
            <a:r>
              <a:rPr lang="en-US" altLang="ja-JP" dirty="0">
                <a:solidFill>
                  <a:srgbClr val="000000"/>
                </a:solidFill>
              </a:rPr>
              <a:t>", </a:t>
            </a:r>
            <a:r>
              <a:rPr lang="en-US" altLang="ja-JP" dirty="0" err="1">
                <a:solidFill>
                  <a:srgbClr val="000000"/>
                </a:solidFill>
              </a:rPr>
              <a:t>StringType</a:t>
            </a:r>
            <a:r>
              <a:rPr lang="en-US" altLang="ja-JP" dirty="0">
                <a:solidFill>
                  <a:srgbClr val="000000"/>
                </a:solidFill>
              </a:rPr>
              <a:t>(), True),</a:t>
            </a:r>
          </a:p>
          <a:p>
            <a:r>
              <a:rPr lang="en-US" altLang="ja-JP" dirty="0">
                <a:solidFill>
                  <a:srgbClr val="000000"/>
                </a:solidFill>
              </a:rPr>
              <a:t>    </a:t>
            </a:r>
            <a:r>
              <a:rPr lang="en-US" altLang="ja-JP" dirty="0" err="1">
                <a:solidFill>
                  <a:srgbClr val="000000"/>
                </a:solidFill>
              </a:rPr>
              <a:t>StructField</a:t>
            </a:r>
            <a:r>
              <a:rPr lang="en-US" altLang="ja-JP" dirty="0">
                <a:solidFill>
                  <a:srgbClr val="000000"/>
                </a:solidFill>
              </a:rPr>
              <a:t>("</a:t>
            </a:r>
            <a:r>
              <a:rPr lang="en-US" altLang="ja-JP" dirty="0" err="1">
                <a:solidFill>
                  <a:srgbClr val="000000"/>
                </a:solidFill>
              </a:rPr>
              <a:t>VisitTime</a:t>
            </a:r>
            <a:r>
              <a:rPr lang="en-US" altLang="ja-JP" dirty="0">
                <a:solidFill>
                  <a:srgbClr val="000000"/>
                </a:solidFill>
              </a:rPr>
              <a:t>", </a:t>
            </a:r>
            <a:r>
              <a:rPr lang="en-US" altLang="ja-JP" dirty="0" err="1">
                <a:solidFill>
                  <a:srgbClr val="000000"/>
                </a:solidFill>
              </a:rPr>
              <a:t>StringType</a:t>
            </a:r>
            <a:r>
              <a:rPr lang="en-US" altLang="ja-JP" dirty="0">
                <a:solidFill>
                  <a:srgbClr val="000000"/>
                </a:solidFill>
              </a:rPr>
              <a:t>(), True),</a:t>
            </a:r>
          </a:p>
          <a:p>
            <a:r>
              <a:rPr lang="en-US" altLang="ja-JP" dirty="0">
                <a:solidFill>
                  <a:srgbClr val="000000"/>
                </a:solidFill>
              </a:rPr>
              <a:t>    </a:t>
            </a:r>
            <a:r>
              <a:rPr lang="en-US" altLang="ja-JP" dirty="0" err="1">
                <a:solidFill>
                  <a:srgbClr val="000000"/>
                </a:solidFill>
              </a:rPr>
              <a:t>StructField</a:t>
            </a:r>
            <a:r>
              <a:rPr lang="en-US" altLang="ja-JP" dirty="0">
                <a:solidFill>
                  <a:srgbClr val="000000"/>
                </a:solidFill>
              </a:rPr>
              <a:t>("</a:t>
            </a:r>
            <a:r>
              <a:rPr lang="en-US" altLang="ja-JP" dirty="0" err="1">
                <a:solidFill>
                  <a:srgbClr val="000000"/>
                </a:solidFill>
              </a:rPr>
              <a:t>Url</a:t>
            </a:r>
            <a:r>
              <a:rPr lang="en-US" altLang="ja-JP" dirty="0">
                <a:solidFill>
                  <a:srgbClr val="000000"/>
                </a:solidFill>
              </a:rPr>
              <a:t>", </a:t>
            </a:r>
            <a:r>
              <a:rPr lang="en-US" altLang="ja-JP" dirty="0" err="1">
                <a:solidFill>
                  <a:srgbClr val="000000"/>
                </a:solidFill>
              </a:rPr>
              <a:t>StringType</a:t>
            </a:r>
            <a:r>
              <a:rPr lang="en-US" altLang="ja-JP" dirty="0">
                <a:solidFill>
                  <a:srgbClr val="000000"/>
                </a:solidFill>
              </a:rPr>
              <a:t>(), True),</a:t>
            </a:r>
          </a:p>
          <a:p>
            <a:r>
              <a:rPr lang="en-US" altLang="ja-JP" dirty="0">
                <a:solidFill>
                  <a:srgbClr val="000000"/>
                </a:solidFill>
              </a:rPr>
              <a:t>    </a:t>
            </a:r>
            <a:r>
              <a:rPr lang="en-US" altLang="ja-JP" dirty="0" err="1">
                <a:solidFill>
                  <a:srgbClr val="000000"/>
                </a:solidFill>
              </a:rPr>
              <a:t>StructField</a:t>
            </a:r>
            <a:r>
              <a:rPr lang="en-US" altLang="ja-JP" dirty="0">
                <a:solidFill>
                  <a:srgbClr val="000000"/>
                </a:solidFill>
              </a:rPr>
              <a:t>("</a:t>
            </a:r>
            <a:r>
              <a:rPr lang="en-US" altLang="ja-JP" dirty="0" err="1">
                <a:solidFill>
                  <a:srgbClr val="000000"/>
                </a:solidFill>
              </a:rPr>
              <a:t>TimeSpent</a:t>
            </a:r>
            <a:r>
              <a:rPr lang="en-US" altLang="ja-JP" dirty="0">
                <a:solidFill>
                  <a:srgbClr val="000000"/>
                </a:solidFill>
              </a:rPr>
              <a:t>", </a:t>
            </a:r>
            <a:r>
              <a:rPr lang="en-US" altLang="ja-JP" dirty="0" err="1">
                <a:solidFill>
                  <a:srgbClr val="000000"/>
                </a:solidFill>
              </a:rPr>
              <a:t>IntegerType</a:t>
            </a:r>
            <a:r>
              <a:rPr lang="en-US" altLang="ja-JP" dirty="0">
                <a:solidFill>
                  <a:srgbClr val="000000"/>
                </a:solidFill>
              </a:rPr>
              <a:t>(), True)])</a:t>
            </a:r>
          </a:p>
          <a:p>
            <a:r>
              <a:rPr lang="en-US" altLang="ja-JP" dirty="0" err="1">
                <a:solidFill>
                  <a:srgbClr val="000000"/>
                </a:solidFill>
              </a:rPr>
              <a:t>sessiondf</a:t>
            </a:r>
            <a:r>
              <a:rPr lang="en-US" altLang="ja-JP" dirty="0">
                <a:solidFill>
                  <a:srgbClr val="000000"/>
                </a:solidFill>
              </a:rPr>
              <a:t> = </a:t>
            </a:r>
            <a:r>
              <a:rPr lang="en-US" altLang="ja-JP" dirty="0" err="1">
                <a:solidFill>
                  <a:srgbClr val="000000"/>
                </a:solidFill>
              </a:rPr>
              <a:t>spark.read.option</a:t>
            </a:r>
            <a:r>
              <a:rPr lang="en-US" altLang="ja-JP" dirty="0">
                <a:solidFill>
                  <a:srgbClr val="000000"/>
                </a:solidFill>
              </a:rPr>
              <a:t>("</a:t>
            </a:r>
            <a:r>
              <a:rPr lang="en-US" altLang="ja-JP" dirty="0" err="1">
                <a:solidFill>
                  <a:srgbClr val="000000"/>
                </a:solidFill>
              </a:rPr>
              <a:t>mode","DROPMALFORMED</a:t>
            </a:r>
            <a:r>
              <a:rPr lang="en-US" altLang="ja-JP" dirty="0">
                <a:solidFill>
                  <a:srgbClr val="000000"/>
                </a:solidFill>
              </a:rPr>
              <a:t>").schema(</a:t>
            </a:r>
            <a:r>
              <a:rPr lang="en-US" altLang="ja-JP" dirty="0" err="1">
                <a:solidFill>
                  <a:srgbClr val="000000"/>
                </a:solidFill>
              </a:rPr>
              <a:t>scm</a:t>
            </a:r>
            <a:r>
              <a:rPr lang="en-US" altLang="ja-JP" dirty="0">
                <a:solidFill>
                  <a:srgbClr val="000000"/>
                </a:solidFill>
              </a:rPr>
              <a:t>).csv("</a:t>
            </a:r>
            <a:r>
              <a:rPr lang="en-US" altLang="ja-JP" dirty="0" err="1">
                <a:solidFill>
                  <a:srgbClr val="000000"/>
                </a:solidFill>
              </a:rPr>
              <a:t>wasb</a:t>
            </a:r>
            <a:r>
              <a:rPr lang="en-US" altLang="ja-JP" dirty="0">
                <a:solidFill>
                  <a:srgbClr val="000000"/>
                </a:solidFill>
              </a:rPr>
              <a:t>://</a:t>
            </a:r>
            <a:r>
              <a:rPr lang="en-US" altLang="ja-JP" dirty="0" err="1">
                <a:solidFill>
                  <a:srgbClr val="000000"/>
                </a:solidFill>
              </a:rPr>
              <a:t>share@datasetks.blob.core.windows.net</a:t>
            </a:r>
            <a:r>
              <a:rPr lang="en-US" altLang="ja-JP" dirty="0">
                <a:solidFill>
                  <a:srgbClr val="000000"/>
                </a:solidFill>
              </a:rPr>
              <a:t>/Lab01/</a:t>
            </a:r>
            <a:r>
              <a:rPr lang="en-US" altLang="ja-JP" dirty="0" err="1">
                <a:solidFill>
                  <a:srgbClr val="000000"/>
                </a:solidFill>
              </a:rPr>
              <a:t>SessionData.csv</a:t>
            </a:r>
            <a:r>
              <a:rPr lang="en-US" altLang="ja-JP" dirty="0">
                <a:solidFill>
                  <a:srgbClr val="000000"/>
                </a:solidFill>
              </a:rPr>
              <a:t>")</a:t>
            </a:r>
          </a:p>
          <a:p>
            <a:r>
              <a:rPr lang="en-US" altLang="ja-JP" dirty="0" err="1">
                <a:solidFill>
                  <a:srgbClr val="000000"/>
                </a:solidFill>
              </a:rPr>
              <a:t>sessiondf.printSchema</a:t>
            </a:r>
            <a:r>
              <a:rPr lang="en-US" altLang="ja-JP" dirty="0">
                <a:solidFill>
                  <a:srgbClr val="000000"/>
                </a:solidFill>
              </a:rPr>
              <a:t>()</a:t>
            </a:r>
            <a:endParaRPr lang="ja-JP" altLang="ja-JP"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22" y="4681842"/>
            <a:ext cx="8709598" cy="1011548"/>
          </a:xfrm>
          <a:prstGeom prst="rect">
            <a:avLst/>
          </a:prstGeom>
        </p:spPr>
      </p:pic>
    </p:spTree>
    <p:extLst>
      <p:ext uri="{BB962C8B-B14F-4D97-AF65-F5344CB8AC3E}">
        <p14:creationId xmlns:p14="http://schemas.microsoft.com/office/powerpoint/2010/main" val="64206824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3481888"/>
          </a:xfrm>
        </p:spPr>
        <p:txBody>
          <a:bodyPr>
            <a:noAutofit/>
          </a:bodyPr>
          <a:lstStyle/>
          <a:p>
            <a:r>
              <a:rPr kumimoji="1" lang="en-US" altLang="ja-JP" sz="2400" dirty="0">
                <a:solidFill>
                  <a:srgbClr val="000000"/>
                </a:solidFill>
              </a:rPr>
              <a:t>2. </a:t>
            </a:r>
            <a:r>
              <a:rPr lang="en-US" altLang="ja-JP" sz="2400" dirty="0" err="1">
                <a:solidFill>
                  <a:srgbClr val="000000"/>
                </a:solidFill>
              </a:rPr>
              <a:t>TransactionData.csv</a:t>
            </a:r>
            <a:r>
              <a:rPr lang="en-US" altLang="ja-JP" sz="2400" dirty="0">
                <a:solidFill>
                  <a:srgbClr val="000000"/>
                </a:solidFill>
              </a:rPr>
              <a:t> </a:t>
            </a:r>
            <a:r>
              <a:rPr lang="ja-JP" altLang="en-US" sz="2400" dirty="0">
                <a:solidFill>
                  <a:srgbClr val="000000"/>
                </a:solidFill>
              </a:rPr>
              <a:t>の日付が、</a:t>
            </a:r>
            <a:r>
              <a:rPr lang="en-US" altLang="ja-JP" sz="2400" dirty="0">
                <a:solidFill>
                  <a:srgbClr val="000000"/>
                </a:solidFill>
              </a:rPr>
              <a:t>”YYYY/MM/DD HH:MM” </a:t>
            </a:r>
            <a:r>
              <a:rPr lang="ja-JP" altLang="en-US" sz="2400" dirty="0">
                <a:solidFill>
                  <a:srgbClr val="000000"/>
                </a:solidFill>
              </a:rPr>
              <a:t>となっていますが、</a:t>
            </a:r>
            <a:endParaRPr lang="en-US" altLang="ja-JP" sz="2400" dirty="0">
              <a:solidFill>
                <a:srgbClr val="000000"/>
              </a:solidFill>
            </a:endParaRPr>
          </a:p>
          <a:p>
            <a:r>
              <a:rPr lang="ja-JP" altLang="en-US" sz="2400" dirty="0">
                <a:solidFill>
                  <a:srgbClr val="000000"/>
                </a:solidFill>
              </a:rPr>
              <a:t>　日にちと時間を個別に取得し、それぞれ専用の列を作成します。</a:t>
            </a:r>
            <a:endParaRPr lang="en-US" altLang="ja-JP" sz="2400" dirty="0">
              <a:solidFill>
                <a:srgbClr val="000000"/>
              </a:solidFill>
            </a:endParaRPr>
          </a:p>
          <a:p>
            <a:r>
              <a:rPr lang="en-US" altLang="ja-JP" sz="2400" dirty="0">
                <a:solidFill>
                  <a:srgbClr val="000000"/>
                </a:solidFill>
              </a:rPr>
              <a:t>   </a:t>
            </a: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kumimoji="1" lang="en-US" altLang="ja-JP" sz="2400" dirty="0">
                <a:solidFill>
                  <a:srgbClr val="000000"/>
                </a:solidFill>
              </a:rPr>
              <a:t>   </a:t>
            </a:r>
            <a:endParaRPr kumimoji="1" lang="ja-JP" altLang="en-US"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557964" y="907255"/>
            <a:ext cx="11348425" cy="566676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dirty="0">
                <a:solidFill>
                  <a:srgbClr val="000000"/>
                </a:solidFill>
              </a:rPr>
              <a:t>from </a:t>
            </a:r>
            <a:r>
              <a:rPr lang="en-US" altLang="ja-JP" dirty="0" err="1">
                <a:solidFill>
                  <a:srgbClr val="000000"/>
                </a:solidFill>
              </a:rPr>
              <a:t>pyspark.sql.functions</a:t>
            </a:r>
            <a:r>
              <a:rPr lang="en-US" altLang="ja-JP" dirty="0">
                <a:solidFill>
                  <a:srgbClr val="000000"/>
                </a:solidFill>
              </a:rPr>
              <a:t> import </a:t>
            </a:r>
            <a:r>
              <a:rPr lang="en-US" altLang="ja-JP" dirty="0" err="1">
                <a:solidFill>
                  <a:srgbClr val="000000"/>
                </a:solidFill>
              </a:rPr>
              <a:t>udf</a:t>
            </a:r>
            <a:endParaRPr lang="en-US" altLang="ja-JP" dirty="0">
              <a:solidFill>
                <a:srgbClr val="000000"/>
              </a:solidFill>
            </a:endParaRPr>
          </a:p>
          <a:p>
            <a:endParaRPr lang="en-US" altLang="ja-JP" dirty="0">
              <a:solidFill>
                <a:srgbClr val="000000"/>
              </a:solidFill>
            </a:endParaRPr>
          </a:p>
          <a:p>
            <a:r>
              <a:rPr lang="en-US" altLang="ja-JP" dirty="0" err="1">
                <a:solidFill>
                  <a:srgbClr val="000000"/>
                </a:solidFill>
              </a:rPr>
              <a:t>def</a:t>
            </a:r>
            <a:r>
              <a:rPr lang="en-US" altLang="ja-JP" dirty="0">
                <a:solidFill>
                  <a:srgbClr val="000000"/>
                </a:solidFill>
              </a:rPr>
              <a:t> </a:t>
            </a:r>
            <a:r>
              <a:rPr lang="en-US" altLang="ja-JP" dirty="0" err="1">
                <a:solidFill>
                  <a:srgbClr val="000000"/>
                </a:solidFill>
              </a:rPr>
              <a:t>functionGetHour</a:t>
            </a:r>
            <a:r>
              <a:rPr lang="en-US" altLang="ja-JP" dirty="0">
                <a:solidFill>
                  <a:srgbClr val="000000"/>
                </a:solidFill>
              </a:rPr>
              <a:t>(Date):</a:t>
            </a:r>
          </a:p>
          <a:p>
            <a:r>
              <a:rPr lang="en-US" altLang="ja-JP" dirty="0">
                <a:solidFill>
                  <a:srgbClr val="000000"/>
                </a:solidFill>
              </a:rPr>
              <a:t>    split1 = </a:t>
            </a:r>
            <a:r>
              <a:rPr lang="en-US" altLang="ja-JP" dirty="0" err="1">
                <a:solidFill>
                  <a:srgbClr val="000000"/>
                </a:solidFill>
              </a:rPr>
              <a:t>Date.split</a:t>
            </a:r>
            <a:r>
              <a:rPr lang="en-US" altLang="ja-JP" dirty="0">
                <a:solidFill>
                  <a:srgbClr val="000000"/>
                </a:solidFill>
              </a:rPr>
              <a:t>(" ")[1]</a:t>
            </a:r>
          </a:p>
          <a:p>
            <a:r>
              <a:rPr lang="en-US" altLang="ja-JP" dirty="0">
                <a:solidFill>
                  <a:srgbClr val="000000"/>
                </a:solidFill>
              </a:rPr>
              <a:t>    Hour = split1.split(":")[0]</a:t>
            </a:r>
          </a:p>
          <a:p>
            <a:r>
              <a:rPr lang="en-US" altLang="ja-JP" dirty="0">
                <a:solidFill>
                  <a:srgbClr val="000000"/>
                </a:solidFill>
              </a:rPr>
              <a:t>    return </a:t>
            </a:r>
            <a:r>
              <a:rPr lang="en-US" altLang="ja-JP" dirty="0" err="1">
                <a:solidFill>
                  <a:srgbClr val="000000"/>
                </a:solidFill>
              </a:rPr>
              <a:t>int</a:t>
            </a:r>
            <a:r>
              <a:rPr lang="en-US" altLang="ja-JP" dirty="0">
                <a:solidFill>
                  <a:srgbClr val="000000"/>
                </a:solidFill>
              </a:rPr>
              <a:t>(Hour)</a:t>
            </a:r>
          </a:p>
          <a:p>
            <a:endParaRPr lang="en-US" altLang="ja-JP" dirty="0">
              <a:solidFill>
                <a:srgbClr val="000000"/>
              </a:solidFill>
            </a:endParaRPr>
          </a:p>
          <a:p>
            <a:r>
              <a:rPr lang="en-US" altLang="ja-JP" dirty="0" err="1">
                <a:solidFill>
                  <a:srgbClr val="000000"/>
                </a:solidFill>
              </a:rPr>
              <a:t>getHour</a:t>
            </a:r>
            <a:r>
              <a:rPr lang="en-US" altLang="ja-JP" dirty="0">
                <a:solidFill>
                  <a:srgbClr val="000000"/>
                </a:solidFill>
              </a:rPr>
              <a:t> = </a:t>
            </a:r>
            <a:r>
              <a:rPr lang="en-US" altLang="ja-JP" dirty="0" err="1">
                <a:solidFill>
                  <a:srgbClr val="000000"/>
                </a:solidFill>
              </a:rPr>
              <a:t>udf</a:t>
            </a:r>
            <a:r>
              <a:rPr lang="en-US" altLang="ja-JP" dirty="0">
                <a:solidFill>
                  <a:srgbClr val="000000"/>
                </a:solidFill>
              </a:rPr>
              <a:t>(</a:t>
            </a:r>
            <a:r>
              <a:rPr lang="en-US" altLang="ja-JP" dirty="0" err="1">
                <a:solidFill>
                  <a:srgbClr val="000000"/>
                </a:solidFill>
              </a:rPr>
              <a:t>functionGetHour</a:t>
            </a:r>
            <a:r>
              <a:rPr lang="en-US" altLang="ja-JP" dirty="0">
                <a:solidFill>
                  <a:srgbClr val="000000"/>
                </a:solidFill>
              </a:rPr>
              <a:t>, </a:t>
            </a:r>
            <a:r>
              <a:rPr lang="en-US" altLang="ja-JP" dirty="0" err="1">
                <a:solidFill>
                  <a:srgbClr val="000000"/>
                </a:solidFill>
              </a:rPr>
              <a:t>IntegerType</a:t>
            </a:r>
            <a:r>
              <a:rPr lang="en-US" altLang="ja-JP" dirty="0">
                <a:solidFill>
                  <a:srgbClr val="000000"/>
                </a:solidFill>
              </a:rPr>
              <a:t>())</a:t>
            </a:r>
          </a:p>
          <a:p>
            <a:endParaRPr lang="en-US" altLang="ja-JP" dirty="0">
              <a:solidFill>
                <a:srgbClr val="000000"/>
              </a:solidFill>
            </a:endParaRPr>
          </a:p>
          <a:p>
            <a:r>
              <a:rPr lang="en-US" altLang="ja-JP" dirty="0" err="1">
                <a:solidFill>
                  <a:srgbClr val="000000"/>
                </a:solidFill>
              </a:rPr>
              <a:t>def</a:t>
            </a:r>
            <a:r>
              <a:rPr lang="en-US" altLang="ja-JP" dirty="0">
                <a:solidFill>
                  <a:srgbClr val="000000"/>
                </a:solidFill>
              </a:rPr>
              <a:t> </a:t>
            </a:r>
            <a:r>
              <a:rPr lang="en-US" altLang="ja-JP" dirty="0" err="1">
                <a:solidFill>
                  <a:srgbClr val="000000"/>
                </a:solidFill>
              </a:rPr>
              <a:t>functionGetDay</a:t>
            </a:r>
            <a:r>
              <a:rPr lang="en-US" altLang="ja-JP" dirty="0">
                <a:solidFill>
                  <a:srgbClr val="000000"/>
                </a:solidFill>
              </a:rPr>
              <a:t>(Date):</a:t>
            </a:r>
          </a:p>
          <a:p>
            <a:r>
              <a:rPr lang="en-US" altLang="ja-JP" dirty="0">
                <a:solidFill>
                  <a:srgbClr val="000000"/>
                </a:solidFill>
              </a:rPr>
              <a:t>     split1 = </a:t>
            </a:r>
            <a:r>
              <a:rPr lang="en-US" altLang="ja-JP" dirty="0" err="1">
                <a:solidFill>
                  <a:srgbClr val="000000"/>
                </a:solidFill>
              </a:rPr>
              <a:t>Date.split</a:t>
            </a:r>
            <a:r>
              <a:rPr lang="en-US" altLang="ja-JP" dirty="0">
                <a:solidFill>
                  <a:srgbClr val="000000"/>
                </a:solidFill>
              </a:rPr>
              <a:t>("/")[2]</a:t>
            </a:r>
          </a:p>
          <a:p>
            <a:r>
              <a:rPr lang="en-US" altLang="ja-JP" dirty="0">
                <a:solidFill>
                  <a:srgbClr val="000000"/>
                </a:solidFill>
              </a:rPr>
              <a:t>     Day = split1.split(" ")[0]</a:t>
            </a:r>
          </a:p>
          <a:p>
            <a:r>
              <a:rPr lang="en-US" altLang="ja-JP" dirty="0">
                <a:solidFill>
                  <a:srgbClr val="000000"/>
                </a:solidFill>
              </a:rPr>
              <a:t>     return </a:t>
            </a:r>
            <a:r>
              <a:rPr lang="en-US" altLang="ja-JP" dirty="0" err="1">
                <a:solidFill>
                  <a:srgbClr val="000000"/>
                </a:solidFill>
              </a:rPr>
              <a:t>int</a:t>
            </a:r>
            <a:r>
              <a:rPr lang="en-US" altLang="ja-JP" dirty="0">
                <a:solidFill>
                  <a:srgbClr val="000000"/>
                </a:solidFill>
              </a:rPr>
              <a:t>(Day)</a:t>
            </a:r>
          </a:p>
          <a:p>
            <a:endParaRPr lang="en-US" altLang="ja-JP" dirty="0">
              <a:solidFill>
                <a:srgbClr val="000000"/>
              </a:solidFill>
            </a:endParaRPr>
          </a:p>
          <a:p>
            <a:r>
              <a:rPr lang="en-US" altLang="ja-JP" dirty="0" err="1">
                <a:solidFill>
                  <a:srgbClr val="000000"/>
                </a:solidFill>
              </a:rPr>
              <a:t>getDay</a:t>
            </a:r>
            <a:r>
              <a:rPr lang="en-US" altLang="ja-JP" dirty="0">
                <a:solidFill>
                  <a:srgbClr val="000000"/>
                </a:solidFill>
              </a:rPr>
              <a:t> = </a:t>
            </a:r>
            <a:r>
              <a:rPr lang="en-US" altLang="ja-JP" dirty="0" err="1">
                <a:solidFill>
                  <a:srgbClr val="000000"/>
                </a:solidFill>
              </a:rPr>
              <a:t>udf</a:t>
            </a:r>
            <a:r>
              <a:rPr lang="en-US" altLang="ja-JP" dirty="0">
                <a:solidFill>
                  <a:srgbClr val="000000"/>
                </a:solidFill>
              </a:rPr>
              <a:t>(</a:t>
            </a:r>
            <a:r>
              <a:rPr lang="en-US" altLang="ja-JP" dirty="0" err="1">
                <a:solidFill>
                  <a:srgbClr val="000000"/>
                </a:solidFill>
              </a:rPr>
              <a:t>functionGetDay</a:t>
            </a:r>
            <a:r>
              <a:rPr lang="en-US" altLang="ja-JP" dirty="0">
                <a:solidFill>
                  <a:srgbClr val="000000"/>
                </a:solidFill>
              </a:rPr>
              <a:t>, </a:t>
            </a:r>
            <a:r>
              <a:rPr lang="en-US" altLang="ja-JP" dirty="0" err="1">
                <a:solidFill>
                  <a:srgbClr val="000000"/>
                </a:solidFill>
              </a:rPr>
              <a:t>IntegerType</a:t>
            </a:r>
            <a:r>
              <a:rPr lang="en-US" altLang="ja-JP" dirty="0">
                <a:solidFill>
                  <a:srgbClr val="000000"/>
                </a:solidFill>
              </a:rPr>
              <a:t>())</a:t>
            </a:r>
          </a:p>
          <a:p>
            <a:r>
              <a:rPr lang="en-US" altLang="ja-JP" dirty="0">
                <a:solidFill>
                  <a:srgbClr val="000000"/>
                </a:solidFill>
              </a:rPr>
              <a:t>transactiondf01 = </a:t>
            </a:r>
            <a:r>
              <a:rPr lang="en-US" altLang="ja-JP" dirty="0" err="1">
                <a:solidFill>
                  <a:srgbClr val="000000"/>
                </a:solidFill>
              </a:rPr>
              <a:t>transactiondf.select</a:t>
            </a:r>
            <a:r>
              <a:rPr lang="en-US" altLang="ja-JP" dirty="0">
                <a:solidFill>
                  <a:srgbClr val="000000"/>
                </a:solidFill>
              </a:rPr>
              <a:t>("*",</a:t>
            </a:r>
          </a:p>
          <a:p>
            <a:r>
              <a:rPr lang="en-US" altLang="ja-JP" dirty="0">
                <a:solidFill>
                  <a:srgbClr val="000000"/>
                </a:solidFill>
              </a:rPr>
              <a:t>        </a:t>
            </a:r>
            <a:r>
              <a:rPr lang="en-US" altLang="ja-JP" dirty="0" err="1">
                <a:solidFill>
                  <a:srgbClr val="000000"/>
                </a:solidFill>
              </a:rPr>
              <a:t>getDay</a:t>
            </a:r>
            <a:r>
              <a:rPr lang="en-US" altLang="ja-JP" dirty="0">
                <a:solidFill>
                  <a:srgbClr val="000000"/>
                </a:solidFill>
              </a:rPr>
              <a:t>(</a:t>
            </a:r>
            <a:r>
              <a:rPr lang="en-US" altLang="ja-JP" dirty="0" err="1">
                <a:solidFill>
                  <a:srgbClr val="000000"/>
                </a:solidFill>
              </a:rPr>
              <a:t>transactiondf.TransactionDate</a:t>
            </a:r>
            <a:r>
              <a:rPr lang="en-US" altLang="ja-JP" dirty="0">
                <a:solidFill>
                  <a:srgbClr val="000000"/>
                </a:solidFill>
              </a:rPr>
              <a:t>).alias('Day'),</a:t>
            </a:r>
          </a:p>
          <a:p>
            <a:r>
              <a:rPr lang="en-US" altLang="ja-JP" dirty="0">
                <a:solidFill>
                  <a:srgbClr val="000000"/>
                </a:solidFill>
              </a:rPr>
              <a:t>        </a:t>
            </a:r>
            <a:r>
              <a:rPr lang="en-US" altLang="ja-JP" dirty="0" err="1">
                <a:solidFill>
                  <a:srgbClr val="000000"/>
                </a:solidFill>
              </a:rPr>
              <a:t>getHour</a:t>
            </a:r>
            <a:r>
              <a:rPr lang="en-US" altLang="ja-JP" dirty="0">
                <a:solidFill>
                  <a:srgbClr val="000000"/>
                </a:solidFill>
              </a:rPr>
              <a:t>(</a:t>
            </a:r>
            <a:r>
              <a:rPr lang="en-US" altLang="ja-JP" dirty="0" err="1">
                <a:solidFill>
                  <a:srgbClr val="000000"/>
                </a:solidFill>
              </a:rPr>
              <a:t>transactiondf.TransactionDate</a:t>
            </a:r>
            <a:r>
              <a:rPr lang="en-US" altLang="ja-JP" dirty="0">
                <a:solidFill>
                  <a:srgbClr val="000000"/>
                </a:solidFill>
              </a:rPr>
              <a:t>).alias('Hour'))</a:t>
            </a:r>
          </a:p>
          <a:p>
            <a:r>
              <a:rPr lang="en-US" altLang="ja-JP" dirty="0">
                <a:solidFill>
                  <a:srgbClr val="000000"/>
                </a:solidFill>
              </a:rPr>
              <a:t>transactiondf01.select("</a:t>
            </a:r>
            <a:r>
              <a:rPr lang="en-US" altLang="ja-JP" dirty="0" err="1">
                <a:solidFill>
                  <a:srgbClr val="000000"/>
                </a:solidFill>
              </a:rPr>
              <a:t>TransactionDate</a:t>
            </a:r>
            <a:r>
              <a:rPr lang="en-US" altLang="ja-JP" dirty="0">
                <a:solidFill>
                  <a:srgbClr val="000000"/>
                </a:solidFill>
              </a:rPr>
              <a:t>", "Day", "Hour").show()</a:t>
            </a:r>
            <a:endParaRPr lang="ja-JP" altLang="ja-JP" dirty="0">
              <a:solidFill>
                <a:srgbClr val="000000"/>
              </a:solidFill>
            </a:endParaRPr>
          </a:p>
        </p:txBody>
      </p:sp>
    </p:spTree>
    <p:extLst>
      <p:ext uri="{BB962C8B-B14F-4D97-AF65-F5344CB8AC3E}">
        <p14:creationId xmlns:p14="http://schemas.microsoft.com/office/powerpoint/2010/main" val="692780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23" y="703372"/>
            <a:ext cx="8966200" cy="5473700"/>
          </a:xfrm>
          <a:prstGeom prst="rect">
            <a:avLst/>
          </a:prstGeom>
        </p:spPr>
      </p:pic>
    </p:spTree>
    <p:extLst>
      <p:ext uri="{BB962C8B-B14F-4D97-AF65-F5344CB8AC3E}">
        <p14:creationId xmlns:p14="http://schemas.microsoft.com/office/powerpoint/2010/main" val="1579897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3481888"/>
          </a:xfrm>
        </p:spPr>
        <p:txBody>
          <a:bodyPr>
            <a:noAutofit/>
          </a:bodyPr>
          <a:lstStyle/>
          <a:p>
            <a:r>
              <a:rPr lang="en-US" altLang="ja-JP" sz="2400" dirty="0">
                <a:solidFill>
                  <a:srgbClr val="000000"/>
                </a:solidFill>
              </a:rPr>
              <a:t>3</a:t>
            </a:r>
            <a:r>
              <a:rPr kumimoji="1" lang="en-US" altLang="ja-JP" sz="2400" dirty="0">
                <a:solidFill>
                  <a:srgbClr val="000000"/>
                </a:solidFill>
              </a:rPr>
              <a:t>. </a:t>
            </a:r>
            <a:r>
              <a:rPr kumimoji="1" lang="ja-JP" altLang="en-US" sz="2400" dirty="0">
                <a:solidFill>
                  <a:srgbClr val="000000"/>
                </a:solidFill>
              </a:rPr>
              <a:t>前ページと同じく、</a:t>
            </a:r>
            <a:r>
              <a:rPr kumimoji="1" lang="en-US" altLang="ja-JP" sz="2400" dirty="0" err="1">
                <a:solidFill>
                  <a:srgbClr val="000000"/>
                </a:solidFill>
              </a:rPr>
              <a:t>SessionData.csv</a:t>
            </a:r>
            <a:r>
              <a:rPr kumimoji="1" lang="en-US" altLang="ja-JP" sz="2400" dirty="0">
                <a:solidFill>
                  <a:srgbClr val="000000"/>
                </a:solidFill>
              </a:rPr>
              <a:t> </a:t>
            </a:r>
            <a:r>
              <a:rPr kumimoji="1" lang="ja-JP" altLang="en-US" sz="2400" dirty="0">
                <a:solidFill>
                  <a:srgbClr val="000000"/>
                </a:solidFill>
              </a:rPr>
              <a:t>の</a:t>
            </a:r>
            <a:r>
              <a:rPr kumimoji="1" lang="en-US" altLang="ja-JP" sz="2400" dirty="0">
                <a:solidFill>
                  <a:srgbClr val="000000"/>
                </a:solidFill>
              </a:rPr>
              <a:t> </a:t>
            </a:r>
            <a:r>
              <a:rPr kumimoji="1" lang="en-US" altLang="ja-JP" sz="2400" dirty="0" err="1">
                <a:solidFill>
                  <a:srgbClr val="000000"/>
                </a:solidFill>
              </a:rPr>
              <a:t>VisitTime</a:t>
            </a:r>
            <a:r>
              <a:rPr kumimoji="1" lang="en-US" altLang="ja-JP" sz="2400" dirty="0">
                <a:solidFill>
                  <a:srgbClr val="000000"/>
                </a:solidFill>
              </a:rPr>
              <a:t> </a:t>
            </a:r>
            <a:r>
              <a:rPr kumimoji="1" lang="ja-JP" altLang="en-US" sz="2400" dirty="0">
                <a:solidFill>
                  <a:srgbClr val="000000"/>
                </a:solidFill>
              </a:rPr>
              <a:t>の</a:t>
            </a:r>
            <a:r>
              <a:rPr lang="ja-JP" altLang="en-US" sz="2400" dirty="0">
                <a:solidFill>
                  <a:srgbClr val="000000"/>
                </a:solidFill>
              </a:rPr>
              <a:t>の日付についても、日に</a:t>
            </a:r>
            <a:endParaRPr lang="en-US" altLang="ja-JP" sz="2400" dirty="0">
              <a:solidFill>
                <a:srgbClr val="000000"/>
              </a:solidFill>
            </a:endParaRPr>
          </a:p>
          <a:p>
            <a:r>
              <a:rPr lang="ja-JP" altLang="en-US" sz="2400" dirty="0">
                <a:solidFill>
                  <a:srgbClr val="000000"/>
                </a:solidFill>
              </a:rPr>
              <a:t>　ちと時間を個別に取得し、それぞれ専用の列を作成します。</a:t>
            </a:r>
            <a:endParaRPr lang="en-US" altLang="ja-JP" sz="2400" dirty="0">
              <a:solidFill>
                <a:srgbClr val="000000"/>
              </a:solidFill>
            </a:endParaRPr>
          </a:p>
          <a:p>
            <a:r>
              <a:rPr lang="en-US" altLang="ja-JP" sz="2400" dirty="0">
                <a:solidFill>
                  <a:srgbClr val="000000"/>
                </a:solidFill>
              </a:rPr>
              <a:t>   </a:t>
            </a: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r>
              <a:rPr kumimoji="1" lang="en-US" altLang="ja-JP" sz="2400" dirty="0">
                <a:solidFill>
                  <a:srgbClr val="000000"/>
                </a:solidFill>
              </a:rPr>
              <a:t>   </a:t>
            </a:r>
            <a:endParaRPr kumimoji="1" lang="ja-JP" altLang="en-US"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674861" y="1126435"/>
            <a:ext cx="11348425" cy="563181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altLang="ja-JP" sz="1500" dirty="0" err="1">
                <a:solidFill>
                  <a:srgbClr val="000000"/>
                </a:solidFill>
              </a:rPr>
              <a:t>def</a:t>
            </a:r>
            <a:r>
              <a:rPr lang="en-US" altLang="ja-JP" sz="1500" dirty="0">
                <a:solidFill>
                  <a:srgbClr val="000000"/>
                </a:solidFill>
              </a:rPr>
              <a:t> </a:t>
            </a:r>
            <a:r>
              <a:rPr lang="en-US" altLang="ja-JP" sz="1500" dirty="0" err="1">
                <a:solidFill>
                  <a:srgbClr val="000000"/>
                </a:solidFill>
              </a:rPr>
              <a:t>functionGetDayS</a:t>
            </a:r>
            <a:r>
              <a:rPr lang="en-US" altLang="ja-JP" sz="1500" dirty="0">
                <a:solidFill>
                  <a:srgbClr val="000000"/>
                </a:solidFill>
              </a:rPr>
              <a:t>(Date):</a:t>
            </a:r>
          </a:p>
          <a:p>
            <a:r>
              <a:rPr lang="en-US" altLang="ja-JP" sz="1500" dirty="0">
                <a:solidFill>
                  <a:srgbClr val="000000"/>
                </a:solidFill>
              </a:rPr>
              <a:t>    Day = </a:t>
            </a:r>
            <a:r>
              <a:rPr lang="en-US" altLang="ja-JP" sz="1500" dirty="0" err="1">
                <a:solidFill>
                  <a:srgbClr val="000000"/>
                </a:solidFill>
              </a:rPr>
              <a:t>Date.split</a:t>
            </a:r>
            <a:r>
              <a:rPr lang="en-US" altLang="ja-JP" sz="1500" dirty="0">
                <a:solidFill>
                  <a:srgbClr val="000000"/>
                </a:solidFill>
              </a:rPr>
              <a:t>("/")[1]</a:t>
            </a:r>
          </a:p>
          <a:p>
            <a:r>
              <a:rPr lang="en-US" altLang="ja-JP" sz="1500" dirty="0">
                <a:solidFill>
                  <a:srgbClr val="000000"/>
                </a:solidFill>
              </a:rPr>
              <a:t>    return </a:t>
            </a:r>
            <a:r>
              <a:rPr lang="en-US" altLang="ja-JP" sz="1500" dirty="0" err="1">
                <a:solidFill>
                  <a:srgbClr val="000000"/>
                </a:solidFill>
              </a:rPr>
              <a:t>int</a:t>
            </a:r>
            <a:r>
              <a:rPr lang="en-US" altLang="ja-JP" sz="1500" dirty="0">
                <a:solidFill>
                  <a:srgbClr val="000000"/>
                </a:solidFill>
              </a:rPr>
              <a:t>(Day)</a:t>
            </a:r>
          </a:p>
          <a:p>
            <a:endParaRPr lang="en-US" altLang="ja-JP" sz="1500" dirty="0">
              <a:solidFill>
                <a:srgbClr val="000000"/>
              </a:solidFill>
            </a:endParaRPr>
          </a:p>
          <a:p>
            <a:r>
              <a:rPr lang="en-US" altLang="ja-JP" sz="1500" dirty="0" err="1">
                <a:solidFill>
                  <a:srgbClr val="000000"/>
                </a:solidFill>
              </a:rPr>
              <a:t>getDayS</a:t>
            </a:r>
            <a:r>
              <a:rPr lang="en-US" altLang="ja-JP" sz="1500" dirty="0">
                <a:solidFill>
                  <a:srgbClr val="000000"/>
                </a:solidFill>
              </a:rPr>
              <a:t> = </a:t>
            </a:r>
            <a:r>
              <a:rPr lang="en-US" altLang="ja-JP" sz="1500" dirty="0" err="1">
                <a:solidFill>
                  <a:srgbClr val="000000"/>
                </a:solidFill>
              </a:rPr>
              <a:t>udf</a:t>
            </a:r>
            <a:r>
              <a:rPr lang="en-US" altLang="ja-JP" sz="1500" dirty="0">
                <a:solidFill>
                  <a:srgbClr val="000000"/>
                </a:solidFill>
              </a:rPr>
              <a:t>(</a:t>
            </a:r>
            <a:r>
              <a:rPr lang="en-US" altLang="ja-JP" sz="1500" dirty="0" err="1">
                <a:solidFill>
                  <a:srgbClr val="000000"/>
                </a:solidFill>
              </a:rPr>
              <a:t>functionGetDayS</a:t>
            </a:r>
            <a:r>
              <a:rPr lang="en-US" altLang="ja-JP" sz="1500" dirty="0">
                <a:solidFill>
                  <a:srgbClr val="000000"/>
                </a:solidFill>
              </a:rPr>
              <a:t>, </a:t>
            </a:r>
            <a:r>
              <a:rPr lang="en-US" altLang="ja-JP" sz="1500" dirty="0" err="1">
                <a:solidFill>
                  <a:srgbClr val="000000"/>
                </a:solidFill>
              </a:rPr>
              <a:t>IntegerType</a:t>
            </a:r>
            <a:r>
              <a:rPr lang="en-US" altLang="ja-JP" sz="1500" dirty="0">
                <a:solidFill>
                  <a:srgbClr val="000000"/>
                </a:solidFill>
              </a:rPr>
              <a:t>())</a:t>
            </a:r>
          </a:p>
          <a:p>
            <a:endParaRPr lang="en-US" altLang="ja-JP" sz="1500" dirty="0">
              <a:solidFill>
                <a:srgbClr val="000000"/>
              </a:solidFill>
            </a:endParaRPr>
          </a:p>
          <a:p>
            <a:r>
              <a:rPr lang="en-US" altLang="ja-JP" sz="1500" dirty="0" err="1">
                <a:solidFill>
                  <a:srgbClr val="000000"/>
                </a:solidFill>
              </a:rPr>
              <a:t>def</a:t>
            </a:r>
            <a:r>
              <a:rPr lang="en-US" altLang="ja-JP" sz="1500" dirty="0">
                <a:solidFill>
                  <a:srgbClr val="000000"/>
                </a:solidFill>
              </a:rPr>
              <a:t> </a:t>
            </a:r>
            <a:r>
              <a:rPr lang="en-US" altLang="ja-JP" sz="1500" dirty="0" err="1">
                <a:solidFill>
                  <a:srgbClr val="000000"/>
                </a:solidFill>
              </a:rPr>
              <a:t>functionGetPageType</a:t>
            </a:r>
            <a:r>
              <a:rPr lang="en-US" altLang="ja-JP" sz="1500" dirty="0">
                <a:solidFill>
                  <a:srgbClr val="000000"/>
                </a:solidFill>
              </a:rPr>
              <a:t>(URL):</a:t>
            </a:r>
          </a:p>
          <a:p>
            <a:r>
              <a:rPr lang="en-US" altLang="ja-JP" sz="1500" dirty="0">
                <a:solidFill>
                  <a:srgbClr val="000000"/>
                </a:solidFill>
              </a:rPr>
              <a:t>    </a:t>
            </a:r>
            <a:r>
              <a:rPr lang="en-US" altLang="ja-JP" sz="1500" dirty="0" err="1">
                <a:solidFill>
                  <a:srgbClr val="000000"/>
                </a:solidFill>
              </a:rPr>
              <a:t>PageType</a:t>
            </a:r>
            <a:r>
              <a:rPr lang="en-US" altLang="ja-JP" sz="1500" dirty="0">
                <a:solidFill>
                  <a:srgbClr val="000000"/>
                </a:solidFill>
              </a:rPr>
              <a:t> = </a:t>
            </a:r>
            <a:r>
              <a:rPr lang="en-US" altLang="ja-JP" sz="1500" dirty="0" err="1">
                <a:solidFill>
                  <a:srgbClr val="000000"/>
                </a:solidFill>
              </a:rPr>
              <a:t>URL.split</a:t>
            </a:r>
            <a:r>
              <a:rPr lang="en-US" altLang="ja-JP" sz="1500" dirty="0">
                <a:solidFill>
                  <a:srgbClr val="000000"/>
                </a:solidFill>
              </a:rPr>
              <a:t>("/")[1]</a:t>
            </a:r>
          </a:p>
          <a:p>
            <a:r>
              <a:rPr lang="en-US" altLang="ja-JP" sz="1500" dirty="0">
                <a:solidFill>
                  <a:srgbClr val="000000"/>
                </a:solidFill>
              </a:rPr>
              <a:t>    return </a:t>
            </a:r>
            <a:r>
              <a:rPr lang="en-US" altLang="ja-JP" sz="1500" dirty="0" err="1">
                <a:solidFill>
                  <a:srgbClr val="000000"/>
                </a:solidFill>
              </a:rPr>
              <a:t>PageType</a:t>
            </a:r>
            <a:endParaRPr lang="en-US" altLang="ja-JP" sz="1500" dirty="0">
              <a:solidFill>
                <a:srgbClr val="000000"/>
              </a:solidFill>
            </a:endParaRPr>
          </a:p>
          <a:p>
            <a:endParaRPr lang="en-US" altLang="ja-JP" sz="1500" dirty="0">
              <a:solidFill>
                <a:srgbClr val="000000"/>
              </a:solidFill>
            </a:endParaRPr>
          </a:p>
          <a:p>
            <a:r>
              <a:rPr lang="en-US" altLang="ja-JP" sz="1500" dirty="0" err="1">
                <a:solidFill>
                  <a:srgbClr val="000000"/>
                </a:solidFill>
              </a:rPr>
              <a:t>getPageType</a:t>
            </a:r>
            <a:r>
              <a:rPr lang="en-US" altLang="ja-JP" sz="1500" dirty="0">
                <a:solidFill>
                  <a:srgbClr val="000000"/>
                </a:solidFill>
              </a:rPr>
              <a:t> = </a:t>
            </a:r>
            <a:r>
              <a:rPr lang="en-US" altLang="ja-JP" sz="1500" dirty="0" err="1">
                <a:solidFill>
                  <a:srgbClr val="000000"/>
                </a:solidFill>
              </a:rPr>
              <a:t>udf</a:t>
            </a:r>
            <a:r>
              <a:rPr lang="en-US" altLang="ja-JP" sz="1500" dirty="0">
                <a:solidFill>
                  <a:srgbClr val="000000"/>
                </a:solidFill>
              </a:rPr>
              <a:t>(</a:t>
            </a:r>
            <a:r>
              <a:rPr lang="en-US" altLang="ja-JP" sz="1500" dirty="0" err="1">
                <a:solidFill>
                  <a:srgbClr val="000000"/>
                </a:solidFill>
              </a:rPr>
              <a:t>functionGetPageType</a:t>
            </a:r>
            <a:r>
              <a:rPr lang="en-US" altLang="ja-JP" sz="1500" dirty="0">
                <a:solidFill>
                  <a:srgbClr val="000000"/>
                </a:solidFill>
              </a:rPr>
              <a:t>, </a:t>
            </a:r>
            <a:r>
              <a:rPr lang="en-US" altLang="ja-JP" sz="1500" dirty="0" err="1">
                <a:solidFill>
                  <a:srgbClr val="000000"/>
                </a:solidFill>
              </a:rPr>
              <a:t>StringType</a:t>
            </a:r>
            <a:r>
              <a:rPr lang="en-US" altLang="ja-JP" sz="1500" dirty="0">
                <a:solidFill>
                  <a:srgbClr val="000000"/>
                </a:solidFill>
              </a:rPr>
              <a:t>())</a:t>
            </a:r>
          </a:p>
          <a:p>
            <a:endParaRPr lang="en-US" altLang="ja-JP" sz="1500" dirty="0">
              <a:solidFill>
                <a:srgbClr val="000000"/>
              </a:solidFill>
            </a:endParaRPr>
          </a:p>
          <a:p>
            <a:r>
              <a:rPr lang="en-US" altLang="ja-JP" sz="1500" dirty="0" err="1">
                <a:solidFill>
                  <a:srgbClr val="000000"/>
                </a:solidFill>
              </a:rPr>
              <a:t>def</a:t>
            </a:r>
            <a:r>
              <a:rPr lang="en-US" altLang="ja-JP" sz="1500" dirty="0">
                <a:solidFill>
                  <a:srgbClr val="000000"/>
                </a:solidFill>
              </a:rPr>
              <a:t> </a:t>
            </a:r>
            <a:r>
              <a:rPr lang="en-US" altLang="ja-JP" sz="1500" dirty="0" err="1">
                <a:solidFill>
                  <a:srgbClr val="000000"/>
                </a:solidFill>
              </a:rPr>
              <a:t>functionGetCategory</a:t>
            </a:r>
            <a:r>
              <a:rPr lang="en-US" altLang="ja-JP" sz="1500" dirty="0">
                <a:solidFill>
                  <a:srgbClr val="000000"/>
                </a:solidFill>
              </a:rPr>
              <a:t>(URL):</a:t>
            </a:r>
          </a:p>
          <a:p>
            <a:r>
              <a:rPr lang="en-US" altLang="ja-JP" sz="1500" dirty="0">
                <a:solidFill>
                  <a:srgbClr val="000000"/>
                </a:solidFill>
              </a:rPr>
              <a:t>    Category = </a:t>
            </a:r>
            <a:r>
              <a:rPr lang="en-US" altLang="ja-JP" sz="1500" dirty="0" err="1">
                <a:solidFill>
                  <a:srgbClr val="000000"/>
                </a:solidFill>
              </a:rPr>
              <a:t>URL.split</a:t>
            </a:r>
            <a:r>
              <a:rPr lang="en-US" altLang="ja-JP" sz="1500" dirty="0">
                <a:solidFill>
                  <a:srgbClr val="000000"/>
                </a:solidFill>
              </a:rPr>
              <a:t>("/")[2]</a:t>
            </a:r>
          </a:p>
          <a:p>
            <a:r>
              <a:rPr lang="en-US" altLang="ja-JP" sz="1500" dirty="0">
                <a:solidFill>
                  <a:srgbClr val="000000"/>
                </a:solidFill>
              </a:rPr>
              <a:t>    return Category</a:t>
            </a:r>
          </a:p>
          <a:p>
            <a:endParaRPr lang="en-US" altLang="ja-JP" sz="1500" dirty="0">
              <a:solidFill>
                <a:srgbClr val="000000"/>
              </a:solidFill>
            </a:endParaRPr>
          </a:p>
          <a:p>
            <a:r>
              <a:rPr lang="en-US" altLang="ja-JP" sz="1500" dirty="0" err="1">
                <a:solidFill>
                  <a:srgbClr val="000000"/>
                </a:solidFill>
              </a:rPr>
              <a:t>getCategory</a:t>
            </a:r>
            <a:r>
              <a:rPr lang="en-US" altLang="ja-JP" sz="1500" dirty="0">
                <a:solidFill>
                  <a:srgbClr val="000000"/>
                </a:solidFill>
              </a:rPr>
              <a:t> = </a:t>
            </a:r>
            <a:r>
              <a:rPr lang="en-US" altLang="ja-JP" sz="1500" dirty="0" err="1">
                <a:solidFill>
                  <a:srgbClr val="000000"/>
                </a:solidFill>
              </a:rPr>
              <a:t>udf</a:t>
            </a:r>
            <a:r>
              <a:rPr lang="en-US" altLang="ja-JP" sz="1500" dirty="0">
                <a:solidFill>
                  <a:srgbClr val="000000"/>
                </a:solidFill>
              </a:rPr>
              <a:t>(</a:t>
            </a:r>
            <a:r>
              <a:rPr lang="en-US" altLang="ja-JP" sz="1500" dirty="0" err="1">
                <a:solidFill>
                  <a:srgbClr val="000000"/>
                </a:solidFill>
              </a:rPr>
              <a:t>functionGetCategory</a:t>
            </a:r>
            <a:r>
              <a:rPr lang="en-US" altLang="ja-JP" sz="1500" dirty="0">
                <a:solidFill>
                  <a:srgbClr val="000000"/>
                </a:solidFill>
              </a:rPr>
              <a:t>, </a:t>
            </a:r>
            <a:r>
              <a:rPr lang="en-US" altLang="ja-JP" sz="1500" dirty="0" err="1">
                <a:solidFill>
                  <a:srgbClr val="000000"/>
                </a:solidFill>
              </a:rPr>
              <a:t>StringType</a:t>
            </a:r>
            <a:r>
              <a:rPr lang="en-US" altLang="ja-JP" sz="1500" dirty="0">
                <a:solidFill>
                  <a:srgbClr val="000000"/>
                </a:solidFill>
              </a:rPr>
              <a:t>())</a:t>
            </a:r>
          </a:p>
          <a:p>
            <a:r>
              <a:rPr lang="mr-IN" altLang="ja-JP" sz="1500" dirty="0">
                <a:solidFill>
                  <a:srgbClr val="000000"/>
                </a:solidFill>
              </a:rPr>
              <a:t>sessiondf01 = </a:t>
            </a:r>
            <a:r>
              <a:rPr lang="mr-IN" altLang="ja-JP" sz="1500" dirty="0" err="1">
                <a:solidFill>
                  <a:srgbClr val="000000"/>
                </a:solidFill>
              </a:rPr>
              <a:t>sessiondf.select</a:t>
            </a:r>
            <a:r>
              <a:rPr lang="mr-IN" altLang="ja-JP" sz="1500" dirty="0">
                <a:solidFill>
                  <a:srgbClr val="000000"/>
                </a:solidFill>
              </a:rPr>
              <a:t>(                                </a:t>
            </a:r>
            <a:endParaRPr lang="en-US" altLang="ja-JP" sz="1500" dirty="0">
              <a:solidFill>
                <a:srgbClr val="000000"/>
              </a:solidFill>
            </a:endParaRPr>
          </a:p>
          <a:p>
            <a:r>
              <a:rPr lang="mr-IN" altLang="ja-JP" sz="1500" dirty="0">
                <a:solidFill>
                  <a:srgbClr val="000000"/>
                </a:solidFill>
              </a:rPr>
              <a:t>"*",                                </a:t>
            </a:r>
            <a:endParaRPr lang="en-US" altLang="ja-JP" sz="1500" dirty="0">
              <a:solidFill>
                <a:srgbClr val="000000"/>
              </a:solidFill>
            </a:endParaRPr>
          </a:p>
          <a:p>
            <a:r>
              <a:rPr lang="mr-IN" altLang="ja-JP" sz="1500" dirty="0" err="1">
                <a:solidFill>
                  <a:srgbClr val="000000"/>
                </a:solidFill>
              </a:rPr>
              <a:t>getDayS</a:t>
            </a:r>
            <a:r>
              <a:rPr lang="mr-IN" altLang="ja-JP" sz="1500" dirty="0">
                <a:solidFill>
                  <a:srgbClr val="000000"/>
                </a:solidFill>
              </a:rPr>
              <a:t>(</a:t>
            </a:r>
            <a:r>
              <a:rPr lang="mr-IN" altLang="ja-JP" sz="1500" dirty="0" err="1">
                <a:solidFill>
                  <a:srgbClr val="000000"/>
                </a:solidFill>
              </a:rPr>
              <a:t>sessiondf.VisitTime</a:t>
            </a:r>
            <a:r>
              <a:rPr lang="mr-IN" altLang="ja-JP" sz="1500" dirty="0">
                <a:solidFill>
                  <a:srgbClr val="000000"/>
                </a:solidFill>
              </a:rPr>
              <a:t>).</a:t>
            </a:r>
            <a:r>
              <a:rPr lang="mr-IN" altLang="ja-JP" sz="1500" dirty="0" err="1">
                <a:solidFill>
                  <a:srgbClr val="000000"/>
                </a:solidFill>
              </a:rPr>
              <a:t>alias</a:t>
            </a:r>
            <a:r>
              <a:rPr lang="mr-IN" altLang="ja-JP" sz="1500" dirty="0">
                <a:solidFill>
                  <a:srgbClr val="000000"/>
                </a:solidFill>
              </a:rPr>
              <a:t>('</a:t>
            </a:r>
            <a:r>
              <a:rPr lang="mr-IN" altLang="ja-JP" sz="1500" dirty="0" err="1">
                <a:solidFill>
                  <a:srgbClr val="000000"/>
                </a:solidFill>
              </a:rPr>
              <a:t>Day</a:t>
            </a:r>
            <a:r>
              <a:rPr lang="mr-IN" altLang="ja-JP" sz="1500" dirty="0">
                <a:solidFill>
                  <a:srgbClr val="000000"/>
                </a:solidFill>
              </a:rPr>
              <a:t>'),</a:t>
            </a:r>
            <a:endParaRPr lang="en-US" altLang="ja-JP" sz="1500" dirty="0">
              <a:solidFill>
                <a:srgbClr val="000000"/>
              </a:solidFill>
            </a:endParaRPr>
          </a:p>
          <a:p>
            <a:r>
              <a:rPr lang="mr-IN" altLang="ja-JP" sz="1500" dirty="0" err="1">
                <a:solidFill>
                  <a:srgbClr val="000000"/>
                </a:solidFill>
              </a:rPr>
              <a:t>getHour</a:t>
            </a:r>
            <a:r>
              <a:rPr lang="mr-IN" altLang="ja-JP" sz="1500" dirty="0">
                <a:solidFill>
                  <a:srgbClr val="000000"/>
                </a:solidFill>
              </a:rPr>
              <a:t>(</a:t>
            </a:r>
            <a:r>
              <a:rPr lang="mr-IN" altLang="ja-JP" sz="1500" dirty="0" err="1">
                <a:solidFill>
                  <a:srgbClr val="000000"/>
                </a:solidFill>
              </a:rPr>
              <a:t>sessiondf.VisitTime</a:t>
            </a:r>
            <a:r>
              <a:rPr lang="mr-IN" altLang="ja-JP" sz="1500" dirty="0">
                <a:solidFill>
                  <a:srgbClr val="000000"/>
                </a:solidFill>
              </a:rPr>
              <a:t>).</a:t>
            </a:r>
            <a:r>
              <a:rPr lang="mr-IN" altLang="ja-JP" sz="1500" dirty="0" err="1">
                <a:solidFill>
                  <a:srgbClr val="000000"/>
                </a:solidFill>
              </a:rPr>
              <a:t>alias</a:t>
            </a:r>
            <a:r>
              <a:rPr lang="mr-IN" altLang="ja-JP" sz="1500" dirty="0">
                <a:solidFill>
                  <a:srgbClr val="000000"/>
                </a:solidFill>
              </a:rPr>
              <a:t>('</a:t>
            </a:r>
            <a:r>
              <a:rPr lang="mr-IN" altLang="ja-JP" sz="1500" dirty="0" err="1">
                <a:solidFill>
                  <a:srgbClr val="000000"/>
                </a:solidFill>
              </a:rPr>
              <a:t>Hour</a:t>
            </a:r>
            <a:r>
              <a:rPr lang="mr-IN" altLang="ja-JP" sz="1500" dirty="0">
                <a:solidFill>
                  <a:srgbClr val="000000"/>
                </a:solidFill>
              </a:rPr>
              <a:t>'),</a:t>
            </a:r>
            <a:endParaRPr lang="en-US" altLang="ja-JP" sz="1500" dirty="0">
              <a:solidFill>
                <a:srgbClr val="000000"/>
              </a:solidFill>
            </a:endParaRPr>
          </a:p>
          <a:p>
            <a:r>
              <a:rPr lang="mr-IN" altLang="ja-JP" sz="1500" dirty="0" err="1">
                <a:solidFill>
                  <a:srgbClr val="000000"/>
                </a:solidFill>
              </a:rPr>
              <a:t>getPageType</a:t>
            </a:r>
            <a:r>
              <a:rPr lang="mr-IN" altLang="ja-JP" sz="1500" dirty="0">
                <a:solidFill>
                  <a:srgbClr val="000000"/>
                </a:solidFill>
              </a:rPr>
              <a:t>(</a:t>
            </a:r>
            <a:r>
              <a:rPr lang="mr-IN" altLang="ja-JP" sz="1500" dirty="0" err="1">
                <a:solidFill>
                  <a:srgbClr val="000000"/>
                </a:solidFill>
              </a:rPr>
              <a:t>sessiondf.Url</a:t>
            </a:r>
            <a:r>
              <a:rPr lang="mr-IN" altLang="ja-JP" sz="1500" dirty="0">
                <a:solidFill>
                  <a:srgbClr val="000000"/>
                </a:solidFill>
              </a:rPr>
              <a:t>).</a:t>
            </a:r>
            <a:r>
              <a:rPr lang="mr-IN" altLang="ja-JP" sz="1500" dirty="0" err="1">
                <a:solidFill>
                  <a:srgbClr val="000000"/>
                </a:solidFill>
              </a:rPr>
              <a:t>alias</a:t>
            </a:r>
            <a:r>
              <a:rPr lang="mr-IN" altLang="ja-JP" sz="1500" dirty="0">
                <a:solidFill>
                  <a:srgbClr val="000000"/>
                </a:solidFill>
              </a:rPr>
              <a:t>('</a:t>
            </a:r>
            <a:r>
              <a:rPr lang="mr-IN" altLang="ja-JP" sz="1500" dirty="0" err="1">
                <a:solidFill>
                  <a:srgbClr val="000000"/>
                </a:solidFill>
              </a:rPr>
              <a:t>PageType</a:t>
            </a:r>
            <a:r>
              <a:rPr lang="mr-IN" altLang="ja-JP" sz="1500" dirty="0">
                <a:solidFill>
                  <a:srgbClr val="000000"/>
                </a:solidFill>
              </a:rPr>
              <a:t>'),</a:t>
            </a:r>
            <a:endParaRPr lang="en-US" altLang="ja-JP" sz="1500" dirty="0">
              <a:solidFill>
                <a:srgbClr val="000000"/>
              </a:solidFill>
            </a:endParaRPr>
          </a:p>
          <a:p>
            <a:r>
              <a:rPr lang="mr-IN" altLang="ja-JP" sz="1500" dirty="0" err="1">
                <a:solidFill>
                  <a:srgbClr val="000000"/>
                </a:solidFill>
              </a:rPr>
              <a:t>getCategory</a:t>
            </a:r>
            <a:r>
              <a:rPr lang="mr-IN" altLang="ja-JP" sz="1500" dirty="0">
                <a:solidFill>
                  <a:srgbClr val="000000"/>
                </a:solidFill>
              </a:rPr>
              <a:t>(</a:t>
            </a:r>
            <a:r>
              <a:rPr lang="mr-IN" altLang="ja-JP" sz="1500" dirty="0" err="1">
                <a:solidFill>
                  <a:srgbClr val="000000"/>
                </a:solidFill>
              </a:rPr>
              <a:t>sessiondf.Url</a:t>
            </a:r>
            <a:r>
              <a:rPr lang="mr-IN" altLang="ja-JP" sz="1500" dirty="0">
                <a:solidFill>
                  <a:srgbClr val="000000"/>
                </a:solidFill>
              </a:rPr>
              <a:t>).</a:t>
            </a:r>
            <a:r>
              <a:rPr lang="mr-IN" altLang="ja-JP" sz="1500" dirty="0" err="1">
                <a:solidFill>
                  <a:srgbClr val="000000"/>
                </a:solidFill>
              </a:rPr>
              <a:t>alias</a:t>
            </a:r>
            <a:r>
              <a:rPr lang="mr-IN" altLang="ja-JP" sz="1500" dirty="0">
                <a:solidFill>
                  <a:srgbClr val="000000"/>
                </a:solidFill>
              </a:rPr>
              <a:t>('</a:t>
            </a:r>
            <a:r>
              <a:rPr lang="mr-IN" altLang="ja-JP" sz="1500" dirty="0" err="1">
                <a:solidFill>
                  <a:srgbClr val="000000"/>
                </a:solidFill>
              </a:rPr>
              <a:t>Category</a:t>
            </a:r>
            <a:r>
              <a:rPr lang="mr-IN" altLang="ja-JP" sz="1500" dirty="0">
                <a:solidFill>
                  <a:srgbClr val="000000"/>
                </a:solidFill>
              </a:rPr>
              <a:t>'))</a:t>
            </a:r>
            <a:endParaRPr lang="en-US" altLang="ja-JP" sz="1500" dirty="0">
              <a:solidFill>
                <a:srgbClr val="000000"/>
              </a:solidFill>
            </a:endParaRPr>
          </a:p>
          <a:p>
            <a:r>
              <a:rPr lang="mr-IN" altLang="ja-JP" sz="1500" dirty="0">
                <a:solidFill>
                  <a:srgbClr val="000000"/>
                </a:solidFill>
              </a:rPr>
              <a:t>sessiondf01.show()</a:t>
            </a:r>
            <a:endParaRPr lang="ja-JP" altLang="ja-JP" sz="1500" dirty="0">
              <a:solidFill>
                <a:srgbClr val="000000"/>
              </a:solidFill>
            </a:endParaRPr>
          </a:p>
        </p:txBody>
      </p:sp>
    </p:spTree>
    <p:extLst>
      <p:ext uri="{BB962C8B-B14F-4D97-AF65-F5344CB8AC3E}">
        <p14:creationId xmlns:p14="http://schemas.microsoft.com/office/powerpoint/2010/main" val="17272587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ハンズオンの目的</a:t>
            </a:r>
            <a:endParaRPr kumimoji="1" lang="ja-JP" altLang="en-US" dirty="0"/>
          </a:p>
        </p:txBody>
      </p:sp>
      <p:sp>
        <p:nvSpPr>
          <p:cNvPr id="3" name="テキスト ボックス 2">
            <a:extLst>
              <a:ext uri="{FF2B5EF4-FFF2-40B4-BE49-F238E27FC236}">
                <a16:creationId xmlns:a16="http://schemas.microsoft.com/office/drawing/2014/main" id="{F43FC2D4-E78C-43BC-9821-F64FF328C42F}"/>
              </a:ext>
            </a:extLst>
          </p:cNvPr>
          <p:cNvSpPr txBox="1"/>
          <p:nvPr/>
        </p:nvSpPr>
        <p:spPr>
          <a:xfrm>
            <a:off x="466659" y="1664838"/>
            <a:ext cx="11677107" cy="1158779"/>
          </a:xfrm>
          <a:prstGeom prst="rect">
            <a:avLst/>
          </a:prstGeom>
          <a:noFill/>
        </p:spPr>
        <p:txBody>
          <a:bodyPr wrap="none" lIns="182880" tIns="146304" rIns="182880" bIns="146304" rtlCol="0">
            <a:spAutoFit/>
          </a:bodyPr>
          <a:lstStyle/>
          <a:p>
            <a:pPr marL="457200" indent="-457200">
              <a:lnSpc>
                <a:spcPct val="90000"/>
              </a:lnSpc>
              <a:spcAft>
                <a:spcPts val="600"/>
              </a:spcAft>
              <a:buFont typeface="+mj-lt"/>
              <a:buAutoNum type="arabicPeriod"/>
            </a:pPr>
            <a:r>
              <a:rPr kumimoji="1" lang="en-US" altLang="ja-JP" sz="2800" dirty="0">
                <a:gradFill>
                  <a:gsLst>
                    <a:gs pos="2917">
                      <a:schemeClr val="tx1"/>
                    </a:gs>
                    <a:gs pos="30000">
                      <a:schemeClr val="tx1"/>
                    </a:gs>
                  </a:gsLst>
                  <a:lin ang="5400000" scaled="0"/>
                </a:gradFill>
              </a:rPr>
              <a:t>Azure Storage </a:t>
            </a:r>
            <a:r>
              <a:rPr kumimoji="1" lang="ja-JP" altLang="en-US" sz="2800" dirty="0">
                <a:gradFill>
                  <a:gsLst>
                    <a:gs pos="2917">
                      <a:schemeClr val="tx1"/>
                    </a:gs>
                    <a:gs pos="30000">
                      <a:schemeClr val="tx1"/>
                    </a:gs>
                  </a:gsLst>
                  <a:lin ang="5400000" scaled="0"/>
                </a:gradFill>
              </a:rPr>
              <a:t>からのデータ読み込みと </a:t>
            </a:r>
            <a:r>
              <a:rPr kumimoji="1" lang="en-US" altLang="ja-JP" sz="2800" dirty="0" err="1">
                <a:gradFill>
                  <a:gsLst>
                    <a:gs pos="2917">
                      <a:schemeClr val="tx1"/>
                    </a:gs>
                    <a:gs pos="30000">
                      <a:schemeClr val="tx1"/>
                    </a:gs>
                  </a:gsLst>
                  <a:lin ang="5400000" scaled="0"/>
                </a:gradFill>
              </a:rPr>
              <a:t>SparkSQL</a:t>
            </a:r>
            <a:r>
              <a:rPr kumimoji="1" lang="en-US" altLang="ja-JP" sz="2800" dirty="0">
                <a:gradFill>
                  <a:gsLst>
                    <a:gs pos="2917">
                      <a:schemeClr val="tx1"/>
                    </a:gs>
                    <a:gs pos="30000">
                      <a:schemeClr val="tx1"/>
                    </a:gs>
                  </a:gsLst>
                  <a:lin ang="5400000" scaled="0"/>
                </a:gradFill>
              </a:rPr>
              <a:t> </a:t>
            </a:r>
            <a:r>
              <a:rPr kumimoji="1" lang="ja-JP" altLang="en-US" sz="2800" dirty="0">
                <a:gradFill>
                  <a:gsLst>
                    <a:gs pos="2917">
                      <a:schemeClr val="tx1"/>
                    </a:gs>
                    <a:gs pos="30000">
                      <a:schemeClr val="tx1"/>
                    </a:gs>
                  </a:gsLst>
                  <a:lin ang="5400000" scaled="0"/>
                </a:gradFill>
              </a:rPr>
              <a:t>の使い方の理解</a:t>
            </a:r>
            <a:endParaRPr kumimoji="1" lang="en-US" altLang="ja-JP"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kumimoji="1" lang="ja-JP" altLang="en-US" sz="2800" dirty="0">
                <a:gradFill>
                  <a:gsLst>
                    <a:gs pos="2917">
                      <a:schemeClr val="tx1"/>
                    </a:gs>
                    <a:gs pos="30000">
                      <a:schemeClr val="tx1"/>
                    </a:gs>
                  </a:gsLst>
                  <a:lin ang="5400000" scaled="0"/>
                </a:gradFill>
              </a:rPr>
              <a:t>データの </a:t>
            </a:r>
            <a:r>
              <a:rPr kumimoji="1" lang="en-US" altLang="ja-JP" sz="2800" dirty="0">
                <a:gradFill>
                  <a:gsLst>
                    <a:gs pos="2917">
                      <a:schemeClr val="tx1"/>
                    </a:gs>
                    <a:gs pos="30000">
                      <a:schemeClr val="tx1"/>
                    </a:gs>
                  </a:gsLst>
                  <a:lin ang="5400000" scaled="0"/>
                </a:gradFill>
              </a:rPr>
              <a:t>JOIN</a:t>
            </a:r>
            <a:r>
              <a:rPr kumimoji="1" lang="ja-JP" altLang="en-US" sz="2800" dirty="0">
                <a:gradFill>
                  <a:gsLst>
                    <a:gs pos="2917">
                      <a:schemeClr val="tx1"/>
                    </a:gs>
                    <a:gs pos="30000">
                      <a:schemeClr val="tx1"/>
                    </a:gs>
                  </a:gsLst>
                  <a:lin ang="5400000" scaled="0"/>
                </a:gradFill>
              </a:rPr>
              <a:t> と</a:t>
            </a:r>
            <a:r>
              <a:rPr kumimoji="1" lang="en-US" altLang="ja-JP" sz="2800" dirty="0">
                <a:gradFill>
                  <a:gsLst>
                    <a:gs pos="2917">
                      <a:schemeClr val="tx1"/>
                    </a:gs>
                    <a:gs pos="30000">
                      <a:schemeClr val="tx1"/>
                    </a:gs>
                  </a:gsLst>
                  <a:lin ang="5400000" scaled="0"/>
                </a:gradFill>
              </a:rPr>
              <a:t> </a:t>
            </a:r>
            <a:r>
              <a:rPr kumimoji="1" lang="ja-JP" altLang="en-US" sz="2800" dirty="0">
                <a:gradFill>
                  <a:gsLst>
                    <a:gs pos="2917">
                      <a:schemeClr val="tx1"/>
                    </a:gs>
                    <a:gs pos="30000">
                      <a:schemeClr val="tx1"/>
                    </a:gs>
                  </a:gsLst>
                  <a:lin ang="5400000" scaled="0"/>
                </a:gradFill>
              </a:rPr>
              <a:t>ユーザ定義関数によるデータ処理の理解</a:t>
            </a:r>
            <a:endParaRPr kumimoji="1" lang="en-US" altLang="ja-JP" sz="2800" dirty="0">
              <a:gradFill>
                <a:gsLst>
                  <a:gs pos="2917">
                    <a:schemeClr val="tx1"/>
                  </a:gs>
                  <a:gs pos="30000">
                    <a:schemeClr val="tx1"/>
                  </a:gs>
                </a:gsLst>
                <a:lin ang="5400000" scaled="0"/>
              </a:gradFill>
            </a:endParaRPr>
          </a:p>
        </p:txBody>
      </p:sp>
      <p:pic>
        <p:nvPicPr>
          <p:cNvPr id="4" name="Picture 3"/>
          <p:cNvPicPr/>
          <p:nvPr/>
        </p:nvPicPr>
        <p:blipFill>
          <a:blip r:embed="rId3"/>
          <a:stretch>
            <a:fillRect/>
          </a:stretch>
        </p:blipFill>
        <p:spPr>
          <a:xfrm>
            <a:off x="9759435" y="145688"/>
            <a:ext cx="2404768" cy="1332238"/>
          </a:xfrm>
          <a:prstGeom prst="rect">
            <a:avLst/>
          </a:prstGeom>
        </p:spPr>
      </p:pic>
    </p:spTree>
    <p:extLst>
      <p:ext uri="{BB962C8B-B14F-4D97-AF65-F5344CB8AC3E}">
        <p14:creationId xmlns:p14="http://schemas.microsoft.com/office/powerpoint/2010/main" val="39530108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41" y="937714"/>
            <a:ext cx="11358805" cy="4949520"/>
          </a:xfrm>
          <a:prstGeom prst="rect">
            <a:avLst/>
          </a:prstGeom>
        </p:spPr>
      </p:pic>
    </p:spTree>
    <p:extLst>
      <p:ext uri="{BB962C8B-B14F-4D97-AF65-F5344CB8AC3E}">
        <p14:creationId xmlns:p14="http://schemas.microsoft.com/office/powerpoint/2010/main" val="8383317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3481888"/>
          </a:xfrm>
        </p:spPr>
        <p:txBody>
          <a:bodyPr>
            <a:noAutofit/>
          </a:bodyPr>
          <a:lstStyle/>
          <a:p>
            <a:r>
              <a:rPr lang="en-US" altLang="ja-JP" sz="2400" dirty="0">
                <a:solidFill>
                  <a:srgbClr val="000000"/>
                </a:solidFill>
              </a:rPr>
              <a:t>4</a:t>
            </a:r>
            <a:r>
              <a:rPr kumimoji="1" lang="en-US" altLang="ja-JP" sz="2400" dirty="0">
                <a:solidFill>
                  <a:srgbClr val="000000"/>
                </a:solidFill>
              </a:rPr>
              <a:t>.CustomerData.csv </a:t>
            </a:r>
            <a:r>
              <a:rPr kumimoji="1" lang="ja-JP" altLang="en-US" sz="2400" dirty="0">
                <a:solidFill>
                  <a:srgbClr val="000000"/>
                </a:solidFill>
              </a:rPr>
              <a:t>と</a:t>
            </a:r>
            <a:r>
              <a:rPr kumimoji="1" lang="en-US" altLang="ja-JP" sz="2400" dirty="0">
                <a:solidFill>
                  <a:srgbClr val="000000"/>
                </a:solidFill>
              </a:rPr>
              <a:t> </a:t>
            </a:r>
            <a:r>
              <a:rPr kumimoji="1" lang="en-US" altLang="ja-JP" sz="2400" dirty="0" err="1">
                <a:solidFill>
                  <a:srgbClr val="000000"/>
                </a:solidFill>
              </a:rPr>
              <a:t>SessionData.csv</a:t>
            </a:r>
            <a:r>
              <a:rPr kumimoji="1" lang="en-US" altLang="ja-JP" sz="2400" dirty="0">
                <a:solidFill>
                  <a:srgbClr val="000000"/>
                </a:solidFill>
              </a:rPr>
              <a:t> </a:t>
            </a:r>
            <a:r>
              <a:rPr kumimoji="1" lang="ja-JP" altLang="en-US" sz="2400" dirty="0">
                <a:solidFill>
                  <a:srgbClr val="000000"/>
                </a:solidFill>
              </a:rPr>
              <a:t>を</a:t>
            </a:r>
            <a:r>
              <a:rPr kumimoji="1" lang="en-US" altLang="ja-JP" sz="2400" dirty="0">
                <a:solidFill>
                  <a:srgbClr val="000000"/>
                </a:solidFill>
              </a:rPr>
              <a:t> JOIN </a:t>
            </a:r>
            <a:r>
              <a:rPr kumimoji="1" lang="ja-JP" altLang="en-US" sz="2400" dirty="0">
                <a:solidFill>
                  <a:srgbClr val="000000"/>
                </a:solidFill>
              </a:rPr>
              <a:t>し</a:t>
            </a:r>
            <a:r>
              <a:rPr lang="ja-JP" altLang="en-US" sz="2400" dirty="0">
                <a:solidFill>
                  <a:srgbClr val="000000"/>
                </a:solidFill>
              </a:rPr>
              <a:t>、</a:t>
            </a:r>
            <a:r>
              <a:rPr lang="en-US" altLang="ja-JP" sz="2400" dirty="0">
                <a:solidFill>
                  <a:srgbClr val="000000"/>
                </a:solidFill>
              </a:rPr>
              <a:t>’CS’ </a:t>
            </a:r>
            <a:r>
              <a:rPr lang="ja-JP" altLang="en-US" sz="2400" dirty="0">
                <a:solidFill>
                  <a:srgbClr val="000000"/>
                </a:solidFill>
              </a:rPr>
              <a:t>というテーブルを作成</a:t>
            </a:r>
            <a:endParaRPr lang="en-US" altLang="ja-JP" sz="2400" dirty="0">
              <a:solidFill>
                <a:srgbClr val="000000"/>
              </a:solidFill>
            </a:endParaRPr>
          </a:p>
          <a:p>
            <a:r>
              <a:rPr lang="ja-JP" altLang="en-US" sz="2400" dirty="0">
                <a:solidFill>
                  <a:srgbClr val="000000"/>
                </a:solidFill>
              </a:rPr>
              <a:t>　します。</a:t>
            </a:r>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kumimoji="1" lang="en-US" altLang="ja-JP" sz="2400" dirty="0">
              <a:solidFill>
                <a:srgbClr val="000000"/>
              </a:solidFill>
            </a:endParaRPr>
          </a:p>
          <a:p>
            <a:r>
              <a:rPr kumimoji="1" lang="en-US" altLang="ja-JP" sz="2400" dirty="0">
                <a:solidFill>
                  <a:srgbClr val="000000"/>
                </a:solidFill>
              </a:rPr>
              <a:t>5. </a:t>
            </a:r>
            <a:r>
              <a:rPr kumimoji="1" lang="en-US" altLang="ja-JP" sz="2400" dirty="0" err="1">
                <a:solidFill>
                  <a:srgbClr val="000000"/>
                </a:solidFill>
              </a:rPr>
              <a:t>CustomerData.csv</a:t>
            </a:r>
            <a:r>
              <a:rPr kumimoji="1" lang="en-US" altLang="ja-JP" sz="2400" dirty="0">
                <a:solidFill>
                  <a:srgbClr val="000000"/>
                </a:solidFill>
              </a:rPr>
              <a:t> </a:t>
            </a:r>
            <a:r>
              <a:rPr kumimoji="1" lang="ja-JP" altLang="en-US" sz="2400" dirty="0">
                <a:solidFill>
                  <a:srgbClr val="000000"/>
                </a:solidFill>
              </a:rPr>
              <a:t>と</a:t>
            </a:r>
            <a:r>
              <a:rPr kumimoji="1" lang="en-US" altLang="ja-JP" sz="2400" dirty="0">
                <a:solidFill>
                  <a:srgbClr val="000000"/>
                </a:solidFill>
              </a:rPr>
              <a:t> </a:t>
            </a:r>
            <a:r>
              <a:rPr kumimoji="1" lang="en-US" altLang="ja-JP" sz="2400" dirty="0" err="1">
                <a:solidFill>
                  <a:srgbClr val="000000"/>
                </a:solidFill>
              </a:rPr>
              <a:t>TransactionData.csv</a:t>
            </a:r>
            <a:r>
              <a:rPr kumimoji="1" lang="en-US" altLang="ja-JP" sz="2400" dirty="0">
                <a:solidFill>
                  <a:srgbClr val="000000"/>
                </a:solidFill>
              </a:rPr>
              <a:t> </a:t>
            </a:r>
            <a:r>
              <a:rPr kumimoji="1" lang="ja-JP" altLang="en-US" sz="2400" dirty="0">
                <a:solidFill>
                  <a:srgbClr val="000000"/>
                </a:solidFill>
              </a:rPr>
              <a:t>を</a:t>
            </a:r>
            <a:r>
              <a:rPr kumimoji="1" lang="en-US" altLang="ja-JP" sz="2400" dirty="0">
                <a:solidFill>
                  <a:srgbClr val="000000"/>
                </a:solidFill>
              </a:rPr>
              <a:t>JOIN </a:t>
            </a:r>
            <a:r>
              <a:rPr kumimoji="1" lang="ja-JP" altLang="en-US" sz="2400" dirty="0">
                <a:solidFill>
                  <a:srgbClr val="000000"/>
                </a:solidFill>
              </a:rPr>
              <a:t>し、</a:t>
            </a:r>
            <a:r>
              <a:rPr kumimoji="1" lang="en-US" altLang="ja-JP" sz="2400" dirty="0">
                <a:solidFill>
                  <a:srgbClr val="000000"/>
                </a:solidFill>
              </a:rPr>
              <a:t>’CT’ </a:t>
            </a:r>
            <a:r>
              <a:rPr kumimoji="1" lang="ja-JP" altLang="en-US" sz="2400" dirty="0">
                <a:solidFill>
                  <a:srgbClr val="000000"/>
                </a:solidFill>
              </a:rPr>
              <a:t>というテーブルを</a:t>
            </a:r>
            <a:endParaRPr kumimoji="1" lang="en-US" altLang="ja-JP" sz="2400" dirty="0">
              <a:solidFill>
                <a:srgbClr val="000000"/>
              </a:solidFill>
            </a:endParaRPr>
          </a:p>
          <a:p>
            <a:r>
              <a:rPr lang="ja-JP" altLang="en-US" sz="2400" dirty="0">
                <a:solidFill>
                  <a:srgbClr val="000000"/>
                </a:solidFill>
              </a:rPr>
              <a:t>　</a:t>
            </a:r>
            <a:r>
              <a:rPr kumimoji="1" lang="ja-JP" altLang="en-US" sz="2400" dirty="0">
                <a:solidFill>
                  <a:srgbClr val="000000"/>
                </a:solidFill>
              </a:rPr>
              <a:t>作成します。</a:t>
            </a: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714618" y="1230639"/>
            <a:ext cx="11348425" cy="1065982"/>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err="1">
                <a:solidFill>
                  <a:srgbClr val="000000"/>
                </a:solidFill>
              </a:rPr>
              <a:t>customerSessiondf</a:t>
            </a:r>
            <a:r>
              <a:rPr lang="en-US" dirty="0">
                <a:solidFill>
                  <a:srgbClr val="000000"/>
                </a:solidFill>
              </a:rPr>
              <a:t> = sessiondf01.join(</a:t>
            </a:r>
            <a:r>
              <a:rPr lang="en-US" dirty="0" err="1">
                <a:solidFill>
                  <a:srgbClr val="000000"/>
                </a:solidFill>
              </a:rPr>
              <a:t>customerdf</a:t>
            </a:r>
            <a:r>
              <a:rPr lang="en-US" dirty="0">
                <a:solidFill>
                  <a:srgbClr val="000000"/>
                </a:solidFill>
              </a:rPr>
              <a:t>, [</a:t>
            </a:r>
            <a:r>
              <a:rPr lang="en-US" altLang="ja-JP" dirty="0">
                <a:solidFill>
                  <a:srgbClr val="000000"/>
                </a:solidFill>
              </a:rPr>
              <a:t>"</a:t>
            </a:r>
            <a:r>
              <a:rPr lang="en-US" dirty="0" err="1">
                <a:solidFill>
                  <a:srgbClr val="000000"/>
                </a:solidFill>
              </a:rPr>
              <a:t>CustomerId</a:t>
            </a:r>
            <a:r>
              <a:rPr lang="en-US" altLang="ja-JP" dirty="0">
                <a:solidFill>
                  <a:srgbClr val="000000"/>
                </a:solidFill>
              </a:rPr>
              <a:t>"</a:t>
            </a:r>
            <a:r>
              <a:rPr lang="en-US" dirty="0">
                <a:solidFill>
                  <a:srgbClr val="000000"/>
                </a:solidFill>
              </a:rPr>
              <a:t>])</a:t>
            </a:r>
          </a:p>
          <a:p>
            <a:r>
              <a:rPr lang="en-US" dirty="0" err="1">
                <a:solidFill>
                  <a:srgbClr val="000000"/>
                </a:solidFill>
              </a:rPr>
              <a:t>customerSessiondf.write.saveAsTable</a:t>
            </a:r>
            <a:r>
              <a:rPr lang="en-US" dirty="0">
                <a:solidFill>
                  <a:srgbClr val="000000"/>
                </a:solidFill>
              </a:rPr>
              <a:t>(</a:t>
            </a:r>
            <a:r>
              <a:rPr lang="mr-IN" altLang="ja-JP" dirty="0">
                <a:solidFill>
                  <a:srgbClr val="000000"/>
                </a:solidFill>
              </a:rPr>
              <a:t>'</a:t>
            </a:r>
            <a:r>
              <a:rPr lang="en-US" dirty="0">
                <a:solidFill>
                  <a:srgbClr val="000000"/>
                </a:solidFill>
              </a:rPr>
              <a:t>CS</a:t>
            </a:r>
            <a:r>
              <a:rPr lang="mr-IN" altLang="ja-JP" dirty="0">
                <a:solidFill>
                  <a:srgbClr val="000000"/>
                </a:solidFill>
              </a:rPr>
              <a:t>'</a:t>
            </a:r>
            <a:r>
              <a:rPr lang="en-US" dirty="0">
                <a:solidFill>
                  <a:srgbClr val="000000"/>
                </a:solidFill>
              </a:rPr>
              <a:t>)</a:t>
            </a:r>
          </a:p>
        </p:txBody>
      </p:sp>
      <p:sp>
        <p:nvSpPr>
          <p:cNvPr id="4" name="正方形/長方形 4">
            <a:extLst>
              <a:ext uri="{FF2B5EF4-FFF2-40B4-BE49-F238E27FC236}">
                <a16:creationId xmlns:a16="http://schemas.microsoft.com/office/drawing/2014/main" id="{E286CFA0-FF5B-4220-917F-E8D4708EB8BD}"/>
              </a:ext>
            </a:extLst>
          </p:cNvPr>
          <p:cNvSpPr/>
          <p:nvPr/>
        </p:nvSpPr>
        <p:spPr bwMode="auto">
          <a:xfrm>
            <a:off x="714618" y="3536608"/>
            <a:ext cx="11348425" cy="1175919"/>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err="1">
                <a:solidFill>
                  <a:srgbClr val="000000"/>
                </a:solidFill>
              </a:rPr>
              <a:t>customerTransactiondf</a:t>
            </a:r>
            <a:r>
              <a:rPr lang="en-US" dirty="0">
                <a:solidFill>
                  <a:srgbClr val="000000"/>
                </a:solidFill>
              </a:rPr>
              <a:t> = transactiondf01.join(</a:t>
            </a:r>
            <a:r>
              <a:rPr lang="en-US" dirty="0" err="1">
                <a:solidFill>
                  <a:srgbClr val="000000"/>
                </a:solidFill>
              </a:rPr>
              <a:t>customerdf</a:t>
            </a:r>
            <a:r>
              <a:rPr lang="en-US" dirty="0">
                <a:solidFill>
                  <a:srgbClr val="000000"/>
                </a:solidFill>
              </a:rPr>
              <a:t>, [</a:t>
            </a:r>
            <a:r>
              <a:rPr lang="en-US" altLang="ja-JP" dirty="0">
                <a:solidFill>
                  <a:srgbClr val="000000"/>
                </a:solidFill>
              </a:rPr>
              <a:t>"</a:t>
            </a:r>
            <a:r>
              <a:rPr lang="en-US" dirty="0" err="1">
                <a:solidFill>
                  <a:srgbClr val="000000"/>
                </a:solidFill>
              </a:rPr>
              <a:t>CustomerId</a:t>
            </a:r>
            <a:r>
              <a:rPr lang="en-US" altLang="ja-JP" dirty="0">
                <a:solidFill>
                  <a:srgbClr val="000000"/>
                </a:solidFill>
              </a:rPr>
              <a:t>"</a:t>
            </a:r>
            <a:r>
              <a:rPr lang="en-US" dirty="0">
                <a:solidFill>
                  <a:srgbClr val="000000"/>
                </a:solidFill>
              </a:rPr>
              <a:t>])</a:t>
            </a:r>
          </a:p>
          <a:p>
            <a:r>
              <a:rPr lang="en-US" dirty="0" err="1">
                <a:solidFill>
                  <a:srgbClr val="000000"/>
                </a:solidFill>
              </a:rPr>
              <a:t>customerTransactiondf.write.saveAsTable</a:t>
            </a:r>
            <a:r>
              <a:rPr lang="en-US" dirty="0">
                <a:solidFill>
                  <a:srgbClr val="000000"/>
                </a:solidFill>
              </a:rPr>
              <a:t>(</a:t>
            </a:r>
            <a:r>
              <a:rPr lang="mr-IN" altLang="ja-JP" dirty="0">
                <a:solidFill>
                  <a:srgbClr val="000000"/>
                </a:solidFill>
              </a:rPr>
              <a:t>'</a:t>
            </a:r>
            <a:r>
              <a:rPr lang="en-US" dirty="0">
                <a:solidFill>
                  <a:srgbClr val="000000"/>
                </a:solidFill>
              </a:rPr>
              <a:t>CT</a:t>
            </a:r>
            <a:r>
              <a:rPr lang="mr-IN" altLang="ja-JP" dirty="0">
                <a:solidFill>
                  <a:srgbClr val="000000"/>
                </a:solidFill>
              </a:rPr>
              <a:t>'</a:t>
            </a:r>
            <a:r>
              <a:rPr lang="en-US" dirty="0">
                <a:solidFill>
                  <a:srgbClr val="000000"/>
                </a:solidFill>
              </a:rPr>
              <a:t>)</a:t>
            </a:r>
          </a:p>
        </p:txBody>
      </p:sp>
    </p:spTree>
    <p:extLst>
      <p:ext uri="{BB962C8B-B14F-4D97-AF65-F5344CB8AC3E}">
        <p14:creationId xmlns:p14="http://schemas.microsoft.com/office/powerpoint/2010/main" val="4727352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88577" y="258750"/>
            <a:ext cx="11887200" cy="3481888"/>
          </a:xfrm>
        </p:spPr>
        <p:txBody>
          <a:bodyPr>
            <a:noAutofit/>
          </a:bodyPr>
          <a:lstStyle/>
          <a:p>
            <a:r>
              <a:rPr lang="en-US" altLang="ja-JP" sz="2400" dirty="0">
                <a:solidFill>
                  <a:srgbClr val="000000"/>
                </a:solidFill>
              </a:rPr>
              <a:t>6</a:t>
            </a:r>
            <a:r>
              <a:rPr kumimoji="1" lang="en-US" altLang="ja-JP" sz="2400" dirty="0">
                <a:solidFill>
                  <a:srgbClr val="000000"/>
                </a:solidFill>
              </a:rPr>
              <a:t>. </a:t>
            </a:r>
            <a:r>
              <a:rPr lang="ja-JP" altLang="en-US" sz="2400" dirty="0">
                <a:solidFill>
                  <a:srgbClr val="000000"/>
                </a:solidFill>
              </a:rPr>
              <a:t>全ページで作成したテーブル</a:t>
            </a:r>
            <a:r>
              <a:rPr lang="en-US" altLang="ja-JP" sz="2400" dirty="0">
                <a:solidFill>
                  <a:srgbClr val="000000"/>
                </a:solidFill>
              </a:rPr>
              <a:t> (CS, CT) </a:t>
            </a:r>
            <a:r>
              <a:rPr lang="ja-JP" altLang="en-US" sz="2400" dirty="0">
                <a:solidFill>
                  <a:srgbClr val="000000"/>
                </a:solidFill>
              </a:rPr>
              <a:t>に対して各種クエリを行います。</a:t>
            </a:r>
            <a:endParaRPr lang="en-US" altLang="ja-JP" sz="2400" dirty="0">
              <a:solidFill>
                <a:srgbClr val="000000"/>
              </a:solidFill>
            </a:endParaRPr>
          </a:p>
          <a:p>
            <a:endParaRPr lang="en-US" altLang="ja-JP" sz="2400" dirty="0">
              <a:solidFill>
                <a:srgbClr val="000000"/>
              </a:solidFill>
            </a:endParaRPr>
          </a:p>
          <a:p>
            <a:r>
              <a:rPr lang="ja-JP" altLang="en-US" sz="2400" dirty="0">
                <a:solidFill>
                  <a:srgbClr val="000000"/>
                </a:solidFill>
              </a:rPr>
              <a:t>　</a:t>
            </a:r>
            <a:r>
              <a:rPr lang="en-US" altLang="ja-JP" sz="2400" dirty="0">
                <a:solidFill>
                  <a:srgbClr val="000000"/>
                </a:solidFill>
              </a:rPr>
              <a:t>a) </a:t>
            </a:r>
            <a:r>
              <a:rPr lang="ja-JP" altLang="en-US" sz="2400" dirty="0">
                <a:solidFill>
                  <a:srgbClr val="000000"/>
                </a:solidFill>
              </a:rPr>
              <a:t>顧客ごとのセッション数の取得</a:t>
            </a:r>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r>
              <a:rPr lang="ja-JP" altLang="en-US" sz="2400" dirty="0">
                <a:solidFill>
                  <a:srgbClr val="000000"/>
                </a:solidFill>
              </a:rPr>
              <a:t>　</a:t>
            </a:r>
            <a:r>
              <a:rPr lang="en-US" altLang="ja-JP" sz="2400" dirty="0">
                <a:solidFill>
                  <a:srgbClr val="000000"/>
                </a:solidFill>
              </a:rPr>
              <a:t>b) </a:t>
            </a:r>
            <a:r>
              <a:rPr lang="ja-JP" altLang="en-US" sz="2400" dirty="0">
                <a:solidFill>
                  <a:srgbClr val="000000"/>
                </a:solidFill>
              </a:rPr>
              <a:t>日付ごとの、セッション数の取得</a:t>
            </a:r>
            <a:endParaRPr lang="en-US" altLang="ja-JP"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714616" y="2271091"/>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livy.sql</a:t>
            </a:r>
            <a:endParaRPr lang="en-US" dirty="0">
              <a:solidFill>
                <a:srgbClr val="000000"/>
              </a:solidFill>
            </a:endParaRPr>
          </a:p>
          <a:p>
            <a:r>
              <a:rPr lang="en-US" dirty="0">
                <a:solidFill>
                  <a:srgbClr val="000000"/>
                </a:solidFill>
              </a:rPr>
              <a:t>SELECT </a:t>
            </a:r>
            <a:r>
              <a:rPr lang="en-US" dirty="0" err="1">
                <a:solidFill>
                  <a:srgbClr val="000000"/>
                </a:solidFill>
              </a:rPr>
              <a:t>CustomerName</a:t>
            </a:r>
            <a:r>
              <a:rPr lang="en-US" dirty="0">
                <a:solidFill>
                  <a:srgbClr val="000000"/>
                </a:solidFill>
              </a:rPr>
              <a:t>, COUNT(*) AS </a:t>
            </a:r>
            <a:r>
              <a:rPr lang="en-US" dirty="0" err="1">
                <a:solidFill>
                  <a:srgbClr val="000000"/>
                </a:solidFill>
              </a:rPr>
              <a:t>num</a:t>
            </a:r>
            <a:r>
              <a:rPr lang="en-US" dirty="0">
                <a:solidFill>
                  <a:srgbClr val="000000"/>
                </a:solidFill>
              </a:rPr>
              <a:t> FROM CS GROUP BY </a:t>
            </a:r>
            <a:r>
              <a:rPr lang="en-US" dirty="0" err="1">
                <a:solidFill>
                  <a:srgbClr val="000000"/>
                </a:solidFill>
              </a:rPr>
              <a:t>CustomerName</a:t>
            </a:r>
            <a:r>
              <a:rPr lang="en-US" dirty="0">
                <a:solidFill>
                  <a:srgbClr val="000000"/>
                </a:solidFill>
              </a:rPr>
              <a:t> ORDER BY </a:t>
            </a:r>
            <a:r>
              <a:rPr lang="en-US" dirty="0" err="1">
                <a:solidFill>
                  <a:srgbClr val="000000"/>
                </a:solidFill>
              </a:rPr>
              <a:t>num</a:t>
            </a:r>
            <a:r>
              <a:rPr lang="en-US" dirty="0">
                <a:solidFill>
                  <a:srgbClr val="000000"/>
                </a:solidFill>
              </a:rPr>
              <a:t> DESC</a:t>
            </a:r>
          </a:p>
        </p:txBody>
      </p:sp>
      <p:sp>
        <p:nvSpPr>
          <p:cNvPr id="6" name="正方形/長方形 4">
            <a:extLst>
              <a:ext uri="{FF2B5EF4-FFF2-40B4-BE49-F238E27FC236}">
                <a16:creationId xmlns:a16="http://schemas.microsoft.com/office/drawing/2014/main" id="{E286CFA0-FF5B-4220-917F-E8D4708EB8BD}"/>
              </a:ext>
            </a:extLst>
          </p:cNvPr>
          <p:cNvSpPr/>
          <p:nvPr/>
        </p:nvSpPr>
        <p:spPr bwMode="auto">
          <a:xfrm>
            <a:off x="714616" y="1505784"/>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livy.pyspark</a:t>
            </a:r>
            <a:endParaRPr lang="en-US" dirty="0">
              <a:solidFill>
                <a:srgbClr val="000000"/>
              </a:solidFill>
            </a:endParaRPr>
          </a:p>
          <a:p>
            <a:r>
              <a:rPr lang="en-US" dirty="0" err="1">
                <a:solidFill>
                  <a:srgbClr val="000000"/>
                </a:solidFill>
              </a:rPr>
              <a:t>customerSessiondf.groupBy</a:t>
            </a:r>
            <a:r>
              <a:rPr lang="en-US" dirty="0">
                <a:solidFill>
                  <a:srgbClr val="000000"/>
                </a:solidFill>
              </a:rPr>
              <a:t>("</a:t>
            </a:r>
            <a:r>
              <a:rPr lang="en-US" dirty="0" err="1">
                <a:solidFill>
                  <a:srgbClr val="000000"/>
                </a:solidFill>
              </a:rPr>
              <a:t>CustomerName</a:t>
            </a:r>
            <a:r>
              <a:rPr lang="en-US" dirty="0">
                <a:solidFill>
                  <a:srgbClr val="000000"/>
                </a:solidFill>
              </a:rPr>
              <a:t>").count().collect()</a:t>
            </a:r>
          </a:p>
        </p:txBody>
      </p:sp>
      <p:sp>
        <p:nvSpPr>
          <p:cNvPr id="7" name="正方形/長方形 4">
            <a:extLst>
              <a:ext uri="{FF2B5EF4-FFF2-40B4-BE49-F238E27FC236}">
                <a16:creationId xmlns:a16="http://schemas.microsoft.com/office/drawing/2014/main" id="{E286CFA0-FF5B-4220-917F-E8D4708EB8BD}"/>
              </a:ext>
            </a:extLst>
          </p:cNvPr>
          <p:cNvSpPr/>
          <p:nvPr/>
        </p:nvSpPr>
        <p:spPr bwMode="auto">
          <a:xfrm>
            <a:off x="714616" y="4818348"/>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livy.sql</a:t>
            </a:r>
            <a:endParaRPr lang="en-US" dirty="0">
              <a:solidFill>
                <a:srgbClr val="000000"/>
              </a:solidFill>
            </a:endParaRPr>
          </a:p>
          <a:p>
            <a:r>
              <a:rPr lang="en-US" dirty="0">
                <a:solidFill>
                  <a:srgbClr val="000000"/>
                </a:solidFill>
              </a:rPr>
              <a:t>SELECT Day, COUNT(*) AS </a:t>
            </a:r>
            <a:r>
              <a:rPr lang="en-US" dirty="0" err="1">
                <a:solidFill>
                  <a:srgbClr val="000000"/>
                </a:solidFill>
              </a:rPr>
              <a:t>num</a:t>
            </a:r>
            <a:r>
              <a:rPr lang="en-US" dirty="0">
                <a:solidFill>
                  <a:srgbClr val="000000"/>
                </a:solidFill>
              </a:rPr>
              <a:t> FROM CS GROUP BY Day</a:t>
            </a:r>
          </a:p>
        </p:txBody>
      </p:sp>
      <p:sp>
        <p:nvSpPr>
          <p:cNvPr id="8" name="正方形/長方形 4">
            <a:extLst>
              <a:ext uri="{FF2B5EF4-FFF2-40B4-BE49-F238E27FC236}">
                <a16:creationId xmlns:a16="http://schemas.microsoft.com/office/drawing/2014/main" id="{E286CFA0-FF5B-4220-917F-E8D4708EB8BD}"/>
              </a:ext>
            </a:extLst>
          </p:cNvPr>
          <p:cNvSpPr/>
          <p:nvPr/>
        </p:nvSpPr>
        <p:spPr bwMode="auto">
          <a:xfrm>
            <a:off x="714616" y="4053041"/>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livy.pyspark</a:t>
            </a:r>
            <a:endParaRPr lang="en-US" dirty="0">
              <a:solidFill>
                <a:srgbClr val="000000"/>
              </a:solidFill>
            </a:endParaRPr>
          </a:p>
          <a:p>
            <a:r>
              <a:rPr lang="en-US" dirty="0" err="1">
                <a:solidFill>
                  <a:srgbClr val="000000"/>
                </a:solidFill>
              </a:rPr>
              <a:t>customerSessiondf.groupBy</a:t>
            </a:r>
            <a:r>
              <a:rPr lang="en-US" dirty="0">
                <a:solidFill>
                  <a:srgbClr val="000000"/>
                </a:solidFill>
              </a:rPr>
              <a:t>(”Day").count().collect()</a:t>
            </a:r>
          </a:p>
        </p:txBody>
      </p:sp>
    </p:spTree>
    <p:extLst>
      <p:ext uri="{BB962C8B-B14F-4D97-AF65-F5344CB8AC3E}">
        <p14:creationId xmlns:p14="http://schemas.microsoft.com/office/powerpoint/2010/main" val="35041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317606" y="571153"/>
            <a:ext cx="11887200" cy="3481888"/>
          </a:xfrm>
        </p:spPr>
        <p:txBody>
          <a:bodyPr>
            <a:noAutofit/>
          </a:bodyPr>
          <a:lstStyle/>
          <a:p>
            <a:endParaRPr lang="en-US" altLang="ja-JP" sz="2400" dirty="0">
              <a:solidFill>
                <a:srgbClr val="000000"/>
              </a:solidFill>
            </a:endParaRPr>
          </a:p>
          <a:p>
            <a:r>
              <a:rPr lang="ja-JP" altLang="en-US" sz="2400" dirty="0">
                <a:solidFill>
                  <a:srgbClr val="000000"/>
                </a:solidFill>
              </a:rPr>
              <a:t>　</a:t>
            </a:r>
            <a:r>
              <a:rPr lang="en-US" altLang="ja-JP" sz="2400" dirty="0">
                <a:solidFill>
                  <a:srgbClr val="000000"/>
                </a:solidFill>
              </a:rPr>
              <a:t>c) </a:t>
            </a:r>
            <a:r>
              <a:rPr lang="ja-JP" altLang="en-US" sz="2400" dirty="0">
                <a:solidFill>
                  <a:srgbClr val="000000"/>
                </a:solidFill>
              </a:rPr>
              <a:t>最もブラウズされた上位３つの</a:t>
            </a:r>
            <a:r>
              <a:rPr lang="en-US" altLang="ja-JP" sz="2400" dirty="0">
                <a:solidFill>
                  <a:srgbClr val="000000"/>
                </a:solidFill>
              </a:rPr>
              <a:t> URL </a:t>
            </a:r>
            <a:r>
              <a:rPr lang="ja-JP" altLang="en-US" sz="2400" dirty="0">
                <a:solidFill>
                  <a:srgbClr val="000000"/>
                </a:solidFill>
              </a:rPr>
              <a:t>の取得</a:t>
            </a:r>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r>
              <a:rPr lang="ja-JP" altLang="en-US" sz="2400" dirty="0">
                <a:solidFill>
                  <a:srgbClr val="000000"/>
                </a:solidFill>
              </a:rPr>
              <a:t>　</a:t>
            </a:r>
            <a:r>
              <a:rPr lang="en-US" altLang="ja-JP" sz="2400" dirty="0">
                <a:solidFill>
                  <a:srgbClr val="000000"/>
                </a:solidFill>
              </a:rPr>
              <a:t>d) </a:t>
            </a:r>
            <a:r>
              <a:rPr lang="ja-JP" altLang="en-US" sz="2400" dirty="0">
                <a:solidFill>
                  <a:srgbClr val="000000"/>
                </a:solidFill>
              </a:rPr>
              <a:t>購入された本の中での、上位５つのカテゴリーを取得</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r>
              <a:rPr lang="ja-JP" altLang="en-US" sz="2400" dirty="0">
                <a:solidFill>
                  <a:srgbClr val="000000"/>
                </a:solidFill>
              </a:rPr>
              <a:t>　</a:t>
            </a:r>
            <a:r>
              <a:rPr lang="en-US" altLang="ja-JP" sz="2400" dirty="0">
                <a:solidFill>
                  <a:srgbClr val="000000"/>
                </a:solidFill>
              </a:rPr>
              <a:t>e) </a:t>
            </a:r>
            <a:r>
              <a:rPr lang="ja-JP" altLang="en-US" sz="2400" dirty="0">
                <a:solidFill>
                  <a:srgbClr val="000000"/>
                </a:solidFill>
              </a:rPr>
              <a:t>購入された本の中での、上位５つの本を取得</a:t>
            </a:r>
            <a:endParaRPr lang="en-US" altLang="ja-JP" sz="2400" dirty="0">
              <a:solidFill>
                <a:srgbClr val="000000"/>
              </a:solidFill>
            </a:endParaRPr>
          </a:p>
        </p:txBody>
      </p:sp>
      <p:sp>
        <p:nvSpPr>
          <p:cNvPr id="5" name="正方形/長方形 4">
            <a:extLst>
              <a:ext uri="{FF2B5EF4-FFF2-40B4-BE49-F238E27FC236}">
                <a16:creationId xmlns:a16="http://schemas.microsoft.com/office/drawing/2014/main" id="{E286CFA0-FF5B-4220-917F-E8D4708EB8BD}"/>
              </a:ext>
            </a:extLst>
          </p:cNvPr>
          <p:cNvSpPr/>
          <p:nvPr/>
        </p:nvSpPr>
        <p:spPr bwMode="auto">
          <a:xfrm>
            <a:off x="714616" y="2271091"/>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livy.sql</a:t>
            </a:r>
            <a:endParaRPr lang="en-US" dirty="0">
              <a:solidFill>
                <a:srgbClr val="000000"/>
              </a:solidFill>
            </a:endParaRPr>
          </a:p>
          <a:p>
            <a:r>
              <a:rPr lang="en-US" dirty="0">
                <a:solidFill>
                  <a:srgbClr val="000000"/>
                </a:solidFill>
              </a:rPr>
              <a:t>SELECT </a:t>
            </a:r>
            <a:r>
              <a:rPr lang="en-US" dirty="0" err="1">
                <a:solidFill>
                  <a:srgbClr val="000000"/>
                </a:solidFill>
              </a:rPr>
              <a:t>Url</a:t>
            </a:r>
            <a:r>
              <a:rPr lang="en-US" dirty="0">
                <a:solidFill>
                  <a:srgbClr val="000000"/>
                </a:solidFill>
              </a:rPr>
              <a:t>, COUNT(*) AS </a:t>
            </a:r>
            <a:r>
              <a:rPr lang="en-US" dirty="0" err="1">
                <a:solidFill>
                  <a:srgbClr val="000000"/>
                </a:solidFill>
              </a:rPr>
              <a:t>num</a:t>
            </a:r>
            <a:r>
              <a:rPr lang="en-US" dirty="0">
                <a:solidFill>
                  <a:srgbClr val="000000"/>
                </a:solidFill>
              </a:rPr>
              <a:t> FROM </a:t>
            </a:r>
            <a:r>
              <a:rPr lang="en-US" dirty="0" err="1">
                <a:solidFill>
                  <a:srgbClr val="000000"/>
                </a:solidFill>
              </a:rPr>
              <a:t>custsess</a:t>
            </a:r>
            <a:r>
              <a:rPr lang="en-US" dirty="0">
                <a:solidFill>
                  <a:srgbClr val="000000"/>
                </a:solidFill>
              </a:rPr>
              <a:t> GROUP BY </a:t>
            </a:r>
            <a:r>
              <a:rPr lang="en-US" dirty="0" err="1">
                <a:solidFill>
                  <a:srgbClr val="000000"/>
                </a:solidFill>
              </a:rPr>
              <a:t>Url</a:t>
            </a:r>
            <a:r>
              <a:rPr lang="en-US" dirty="0">
                <a:solidFill>
                  <a:srgbClr val="000000"/>
                </a:solidFill>
              </a:rPr>
              <a:t> ORDER BY </a:t>
            </a:r>
            <a:r>
              <a:rPr lang="en-US" dirty="0" err="1">
                <a:solidFill>
                  <a:srgbClr val="000000"/>
                </a:solidFill>
              </a:rPr>
              <a:t>num</a:t>
            </a:r>
            <a:r>
              <a:rPr lang="en-US" dirty="0">
                <a:solidFill>
                  <a:srgbClr val="000000"/>
                </a:solidFill>
              </a:rPr>
              <a:t> DESC LIMIT 3</a:t>
            </a:r>
          </a:p>
        </p:txBody>
      </p:sp>
      <p:sp>
        <p:nvSpPr>
          <p:cNvPr id="6" name="正方形/長方形 4">
            <a:extLst>
              <a:ext uri="{FF2B5EF4-FFF2-40B4-BE49-F238E27FC236}">
                <a16:creationId xmlns:a16="http://schemas.microsoft.com/office/drawing/2014/main" id="{E286CFA0-FF5B-4220-917F-E8D4708EB8BD}"/>
              </a:ext>
            </a:extLst>
          </p:cNvPr>
          <p:cNvSpPr/>
          <p:nvPr/>
        </p:nvSpPr>
        <p:spPr bwMode="auto">
          <a:xfrm>
            <a:off x="714616" y="1505784"/>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livy.pyspark</a:t>
            </a:r>
            <a:endParaRPr lang="en-US" dirty="0">
              <a:solidFill>
                <a:srgbClr val="000000"/>
              </a:solidFill>
            </a:endParaRPr>
          </a:p>
          <a:p>
            <a:r>
              <a:rPr lang="en-US" dirty="0" err="1">
                <a:solidFill>
                  <a:srgbClr val="000000"/>
                </a:solidFill>
              </a:rPr>
              <a:t>customerSessiondf.groupBy</a:t>
            </a:r>
            <a:r>
              <a:rPr lang="en-US" dirty="0">
                <a:solidFill>
                  <a:srgbClr val="000000"/>
                </a:solidFill>
              </a:rPr>
              <a:t>("</a:t>
            </a:r>
            <a:r>
              <a:rPr lang="en-US" dirty="0" err="1">
                <a:solidFill>
                  <a:srgbClr val="000000"/>
                </a:solidFill>
              </a:rPr>
              <a:t>Url</a:t>
            </a:r>
            <a:r>
              <a:rPr lang="en-US" dirty="0">
                <a:solidFill>
                  <a:srgbClr val="000000"/>
                </a:solidFill>
              </a:rPr>
              <a:t>").count().</a:t>
            </a:r>
            <a:r>
              <a:rPr lang="en-US" dirty="0" err="1">
                <a:solidFill>
                  <a:srgbClr val="000000"/>
                </a:solidFill>
              </a:rPr>
              <a:t>orderBy</a:t>
            </a:r>
            <a:r>
              <a:rPr lang="en-US" dirty="0">
                <a:solidFill>
                  <a:srgbClr val="000000"/>
                </a:solidFill>
              </a:rPr>
              <a:t>("count", ascending=False).head(3)</a:t>
            </a:r>
          </a:p>
        </p:txBody>
      </p:sp>
      <p:sp>
        <p:nvSpPr>
          <p:cNvPr id="7" name="正方形/長方形 4">
            <a:extLst>
              <a:ext uri="{FF2B5EF4-FFF2-40B4-BE49-F238E27FC236}">
                <a16:creationId xmlns:a16="http://schemas.microsoft.com/office/drawing/2014/main" id="{E286CFA0-FF5B-4220-917F-E8D4708EB8BD}"/>
              </a:ext>
            </a:extLst>
          </p:cNvPr>
          <p:cNvSpPr/>
          <p:nvPr/>
        </p:nvSpPr>
        <p:spPr bwMode="auto">
          <a:xfrm>
            <a:off x="714615" y="5496788"/>
            <a:ext cx="11348425" cy="67640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livy.pyspark</a:t>
            </a:r>
            <a:endParaRPr lang="en-US" dirty="0">
              <a:solidFill>
                <a:srgbClr val="000000"/>
              </a:solidFill>
            </a:endParaRPr>
          </a:p>
          <a:p>
            <a:r>
              <a:rPr lang="en-US" dirty="0" err="1">
                <a:solidFill>
                  <a:srgbClr val="000000"/>
                </a:solidFill>
              </a:rPr>
              <a:t>purchaseddf.groupBy</a:t>
            </a:r>
            <a:r>
              <a:rPr lang="en-US" dirty="0">
                <a:solidFill>
                  <a:srgbClr val="000000"/>
                </a:solidFill>
              </a:rPr>
              <a:t>("</a:t>
            </a:r>
            <a:r>
              <a:rPr lang="en-US" dirty="0" err="1">
                <a:solidFill>
                  <a:srgbClr val="000000"/>
                </a:solidFill>
              </a:rPr>
              <a:t>BookName</a:t>
            </a:r>
            <a:r>
              <a:rPr lang="en-US" dirty="0">
                <a:solidFill>
                  <a:srgbClr val="000000"/>
                </a:solidFill>
              </a:rPr>
              <a:t>").sum("Quantity").</a:t>
            </a:r>
            <a:r>
              <a:rPr lang="en-US" dirty="0" err="1">
                <a:solidFill>
                  <a:srgbClr val="000000"/>
                </a:solidFill>
              </a:rPr>
              <a:t>orderBy</a:t>
            </a:r>
            <a:r>
              <a:rPr lang="en-US" dirty="0">
                <a:solidFill>
                  <a:srgbClr val="000000"/>
                </a:solidFill>
              </a:rPr>
              <a:t>("sum(Quantity)", ascending=False).show(5)</a:t>
            </a:r>
          </a:p>
        </p:txBody>
      </p:sp>
      <p:sp>
        <p:nvSpPr>
          <p:cNvPr id="8" name="正方形/長方形 4">
            <a:extLst>
              <a:ext uri="{FF2B5EF4-FFF2-40B4-BE49-F238E27FC236}">
                <a16:creationId xmlns:a16="http://schemas.microsoft.com/office/drawing/2014/main" id="{E286CFA0-FF5B-4220-917F-E8D4708EB8BD}"/>
              </a:ext>
            </a:extLst>
          </p:cNvPr>
          <p:cNvSpPr/>
          <p:nvPr/>
        </p:nvSpPr>
        <p:spPr bwMode="auto">
          <a:xfrm>
            <a:off x="714615" y="3923928"/>
            <a:ext cx="11348425" cy="934631"/>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solidFill>
                  <a:srgbClr val="000000"/>
                </a:solidFill>
              </a:rPr>
              <a:t>%</a:t>
            </a:r>
            <a:r>
              <a:rPr lang="en-US" dirty="0" err="1">
                <a:solidFill>
                  <a:srgbClr val="000000"/>
                </a:solidFill>
              </a:rPr>
              <a:t>livy.pyspark</a:t>
            </a:r>
            <a:endParaRPr lang="en-US" dirty="0">
              <a:solidFill>
                <a:srgbClr val="000000"/>
              </a:solidFill>
            </a:endParaRPr>
          </a:p>
          <a:p>
            <a:r>
              <a:rPr lang="en-US" dirty="0" err="1">
                <a:solidFill>
                  <a:srgbClr val="000000"/>
                </a:solidFill>
              </a:rPr>
              <a:t>purchaseddf</a:t>
            </a:r>
            <a:r>
              <a:rPr lang="en-US" dirty="0">
                <a:solidFill>
                  <a:srgbClr val="000000"/>
                </a:solidFill>
              </a:rPr>
              <a:t> = </a:t>
            </a:r>
            <a:r>
              <a:rPr lang="en-US" dirty="0" err="1">
                <a:solidFill>
                  <a:srgbClr val="000000"/>
                </a:solidFill>
              </a:rPr>
              <a:t>customerTransactiondf.where</a:t>
            </a:r>
            <a:r>
              <a:rPr lang="en-US" dirty="0">
                <a:solidFill>
                  <a:srgbClr val="000000"/>
                </a:solidFill>
              </a:rPr>
              <a:t>(transactiondf01.PurchaseType == 'Purchased')</a:t>
            </a:r>
          </a:p>
          <a:p>
            <a:r>
              <a:rPr lang="en-US" dirty="0" err="1">
                <a:solidFill>
                  <a:srgbClr val="000000"/>
                </a:solidFill>
              </a:rPr>
              <a:t>purchaseddf.groupBy</a:t>
            </a:r>
            <a:r>
              <a:rPr lang="en-US" dirty="0">
                <a:solidFill>
                  <a:srgbClr val="000000"/>
                </a:solidFill>
              </a:rPr>
              <a:t>("</a:t>
            </a:r>
            <a:r>
              <a:rPr lang="en-US" dirty="0" err="1">
                <a:solidFill>
                  <a:srgbClr val="000000"/>
                </a:solidFill>
              </a:rPr>
              <a:t>CategoryName</a:t>
            </a:r>
            <a:r>
              <a:rPr lang="en-US" dirty="0">
                <a:solidFill>
                  <a:srgbClr val="000000"/>
                </a:solidFill>
              </a:rPr>
              <a:t>").sum("Quantity").</a:t>
            </a:r>
            <a:r>
              <a:rPr lang="en-US" dirty="0" err="1">
                <a:solidFill>
                  <a:srgbClr val="000000"/>
                </a:solidFill>
              </a:rPr>
              <a:t>orderBy</a:t>
            </a:r>
            <a:r>
              <a:rPr lang="en-US" dirty="0">
                <a:solidFill>
                  <a:srgbClr val="000000"/>
                </a:solidFill>
              </a:rPr>
              <a:t>("sum(Quantity)",ascending=False).show(5)</a:t>
            </a:r>
          </a:p>
        </p:txBody>
      </p:sp>
    </p:spTree>
    <p:extLst>
      <p:ext uri="{BB962C8B-B14F-4D97-AF65-F5344CB8AC3E}">
        <p14:creationId xmlns:p14="http://schemas.microsoft.com/office/powerpoint/2010/main" val="17722627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895" y="4939731"/>
            <a:ext cx="10972832" cy="1827273"/>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marL="182528" indent="-174592" defTabSz="914224" fontAlgn="base">
              <a:spcBef>
                <a:spcPct val="20000"/>
              </a:spcBef>
              <a:spcAft>
                <a:spcPct val="0"/>
              </a:spcAft>
              <a:buFont typeface="Wingdings" pitchFamily="2" charset="2"/>
              <a:buChar char="n"/>
              <a:defRPr/>
            </a:pPr>
            <a:r>
              <a:rPr kumimoji="1" lang="ja-JP" altLang="en-US" sz="800" kern="0" dirty="0">
                <a:latin typeface="+mn-ea"/>
              </a:rPr>
              <a:t>本書に記載した情報は、本書各項目に関する発行日現在の </a:t>
            </a:r>
            <a:r>
              <a:rPr kumimoji="1" lang="en-US" altLang="ja-JP" sz="800" kern="0" dirty="0">
                <a:latin typeface="+mn-ea"/>
              </a:rPr>
              <a:t>Microsoft </a:t>
            </a:r>
            <a:r>
              <a:rPr kumimoji="1" lang="ja-JP" altLang="en-US" sz="800" kern="0" dirty="0">
                <a:latin typeface="+mn-ea"/>
              </a:rPr>
              <a:t>の見解を表明するものです。</a:t>
            </a:r>
            <a:r>
              <a:rPr kumimoji="1" lang="en-US" altLang="ja-JP" sz="800" kern="0" dirty="0">
                <a:latin typeface="+mn-ea"/>
              </a:rPr>
              <a:t>Microsoft</a:t>
            </a:r>
            <a:r>
              <a:rPr kumimoji="1" lang="ja-JP" altLang="en-US" sz="800" kern="0" dirty="0">
                <a:latin typeface="+mn-ea"/>
              </a:rPr>
              <a:t>は絶えず変化する市場に対応しなければならないため、</a:t>
            </a:r>
            <a:br>
              <a:rPr kumimoji="1" lang="en-US" altLang="ja-JP" sz="800" kern="0" dirty="0">
                <a:latin typeface="+mn-ea"/>
              </a:rPr>
            </a:br>
            <a:r>
              <a:rPr kumimoji="1" lang="ja-JP" altLang="en-US" sz="800" kern="0" dirty="0">
                <a:latin typeface="+mn-ea"/>
              </a:rPr>
              <a:t>ここに記載した情報に対していかなる責務を負うものではなく、提示された情報の信憑性については保証できません。</a:t>
            </a:r>
          </a:p>
          <a:p>
            <a:pPr marL="182528" indent="-174592" defTabSz="914224" fontAlgn="base">
              <a:spcBef>
                <a:spcPct val="20000"/>
              </a:spcBef>
              <a:spcAft>
                <a:spcPct val="0"/>
              </a:spcAft>
              <a:buFont typeface="Wingdings" pitchFamily="2" charset="2"/>
              <a:buChar char="n"/>
              <a:defRPr/>
            </a:pPr>
            <a:r>
              <a:rPr kumimoji="1" lang="ja-JP" altLang="en-US" sz="800" kern="0" dirty="0">
                <a:latin typeface="+mn-ea"/>
              </a:rPr>
              <a:t>本書は情報提供のみを目的としています。 </a:t>
            </a:r>
            <a:r>
              <a:rPr kumimoji="1" lang="en-US" altLang="ja-JP" sz="800" kern="0" dirty="0">
                <a:latin typeface="+mn-ea"/>
              </a:rPr>
              <a:t>Microsoft </a:t>
            </a:r>
            <a:r>
              <a:rPr kumimoji="1" lang="ja-JP" altLang="en-US" sz="800" kern="0" dirty="0">
                <a:latin typeface="+mn-ea"/>
              </a:rPr>
              <a:t>は、明示的または暗示的を問わず、本書にいかなる保証も与えるものではありません。</a:t>
            </a:r>
          </a:p>
          <a:p>
            <a:pPr marL="182528" indent="-174592" defTabSz="914224" fontAlgn="base">
              <a:spcBef>
                <a:spcPct val="20000"/>
              </a:spcBef>
              <a:spcAft>
                <a:spcPct val="0"/>
              </a:spcAft>
              <a:buFont typeface="Wingdings" pitchFamily="2" charset="2"/>
              <a:buChar char="n"/>
              <a:defRPr/>
            </a:pPr>
            <a:r>
              <a:rPr kumimoji="1" lang="ja-JP" altLang="en-US" sz="800" kern="0" dirty="0">
                <a:latin typeface="+mn-ea"/>
              </a:rPr>
              <a:t>すべての当該著作権法を遵守することはお客様の責務です。</a:t>
            </a:r>
            <a:r>
              <a:rPr kumimoji="1" lang="en-US" altLang="ja-JP" sz="800" kern="0" dirty="0">
                <a:latin typeface="+mn-ea"/>
              </a:rPr>
              <a:t>Microsoft</a:t>
            </a:r>
            <a:r>
              <a:rPr kumimoji="1" lang="ja-JP" altLang="en-US" sz="800" kern="0" dirty="0">
                <a:latin typeface="+mn-ea"/>
              </a:rPr>
              <a:t>の書面による明確な許可なく、本書の如何なる部分についても、転載や検索システムへの格納または挿入を行うことは、どのような形式または手段（電子的、機械的、複写、レコーディング、その他）、および目的であっても禁じられています。</a:t>
            </a:r>
            <a:br>
              <a:rPr kumimoji="1" lang="en-US" altLang="ja-JP" sz="800" kern="0" dirty="0">
                <a:latin typeface="+mn-ea"/>
              </a:rPr>
            </a:br>
            <a:r>
              <a:rPr kumimoji="1" lang="ja-JP" altLang="en-US" sz="800" kern="0" dirty="0">
                <a:latin typeface="+mn-ea"/>
              </a:rPr>
              <a:t>これらは著作権保護された権利を制限するものではありません。</a:t>
            </a:r>
          </a:p>
          <a:p>
            <a:pPr marL="182528" indent="-174592" defTabSz="914224" fontAlgn="base">
              <a:spcBef>
                <a:spcPct val="20000"/>
              </a:spcBef>
              <a:spcAft>
                <a:spcPct val="0"/>
              </a:spcAft>
              <a:buFont typeface="Wingdings" pitchFamily="2" charset="2"/>
              <a:buChar char="n"/>
              <a:defRPr/>
            </a:pPr>
            <a:r>
              <a:rPr kumimoji="1" lang="en-US" altLang="ja-JP" sz="800" kern="0" dirty="0">
                <a:latin typeface="+mn-ea"/>
              </a:rPr>
              <a:t>Microsoft</a:t>
            </a:r>
            <a:r>
              <a:rPr kumimoji="1" lang="ja-JP" altLang="en-US" sz="800" kern="0" dirty="0">
                <a:latin typeface="+mn-ea"/>
              </a:rPr>
              <a:t>は、本書の内容を保護する特許、特許出願書、商標、著作権、またはその他の知的財産権を保有する場合があります。</a:t>
            </a:r>
            <a:r>
              <a:rPr kumimoji="1" lang="en-US" altLang="ja-JP" sz="800" kern="0" dirty="0">
                <a:latin typeface="+mn-ea"/>
              </a:rPr>
              <a:t>Microsoft</a:t>
            </a:r>
            <a:r>
              <a:rPr kumimoji="1" lang="ja-JP" altLang="en-US" sz="800" kern="0" dirty="0">
                <a:latin typeface="+mn-ea"/>
              </a:rPr>
              <a:t>から書面によるライセンス契約が明確に供給される場合を除いて、本書の提供はこれらの特許、商標、著作権、またはその他の知的財産へのライセンスを与えるものではありません。</a:t>
            </a:r>
          </a:p>
          <a:p>
            <a:pPr marL="7937" defTabSz="914224" fontAlgn="base">
              <a:spcBef>
                <a:spcPct val="20000"/>
              </a:spcBef>
              <a:spcAft>
                <a:spcPct val="0"/>
              </a:spcAft>
              <a:defRPr/>
            </a:pPr>
            <a:r>
              <a:rPr kumimoji="1" lang="en-US" altLang="ja-JP" sz="800" kern="0" dirty="0">
                <a:latin typeface="+mn-ea"/>
              </a:rPr>
              <a:t>© 2018 Microsoft Corporation. All rights reserved.</a:t>
            </a:r>
          </a:p>
          <a:p>
            <a:pPr marL="7937" defTabSz="914224" fontAlgn="base">
              <a:spcBef>
                <a:spcPct val="20000"/>
              </a:spcBef>
              <a:spcAft>
                <a:spcPct val="0"/>
              </a:spcAft>
              <a:defRPr/>
            </a:pPr>
            <a:r>
              <a:rPr kumimoji="1" lang="en-US" altLang="ja-JP" sz="800" kern="0" dirty="0">
                <a:latin typeface="+mn-ea"/>
              </a:rPr>
              <a:t>Microsoft, Windows, </a:t>
            </a:r>
            <a:r>
              <a:rPr kumimoji="1" lang="ja-JP" altLang="en-US" sz="800" kern="0" dirty="0">
                <a:latin typeface="+mn-ea"/>
              </a:rPr>
              <a:t>その他本文中に登場した各製品名は、</a:t>
            </a:r>
            <a:r>
              <a:rPr kumimoji="1" lang="en-US" altLang="ja-JP" sz="800" kern="0" dirty="0">
                <a:latin typeface="+mn-ea"/>
              </a:rPr>
              <a:t>Microsoft Corporation </a:t>
            </a:r>
            <a:r>
              <a:rPr kumimoji="1" lang="ja-JP" altLang="en-US" sz="800" kern="0" dirty="0">
                <a:latin typeface="+mn-ea"/>
              </a:rPr>
              <a:t>の米国およびその他の国における登録商標または商標です。</a:t>
            </a:r>
          </a:p>
          <a:p>
            <a:pPr marL="7937" defTabSz="914224" fontAlgn="base">
              <a:spcBef>
                <a:spcPct val="20000"/>
              </a:spcBef>
              <a:spcAft>
                <a:spcPct val="0"/>
              </a:spcAft>
              <a:defRPr/>
            </a:pPr>
            <a:r>
              <a:rPr kumimoji="1" lang="ja-JP" altLang="en-US" sz="800" kern="0" dirty="0">
                <a:latin typeface="+mn-ea"/>
              </a:rPr>
              <a:t>その他、記載されている会社名および製品名は、一般に各社の商標です。</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60047" y="3145090"/>
            <a:ext cx="3288040" cy="704344"/>
          </a:xfrm>
          <a:prstGeom prst="rect">
            <a:avLst/>
          </a:prstGeom>
        </p:spPr>
      </p:pic>
    </p:spTree>
    <p:extLst>
      <p:ext uri="{BB962C8B-B14F-4D97-AF65-F5344CB8AC3E}">
        <p14:creationId xmlns:p14="http://schemas.microsoft.com/office/powerpoint/2010/main" val="107285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402B5-E32C-4466-9862-E34AD450C7B4}"/>
              </a:ext>
            </a:extLst>
          </p:cNvPr>
          <p:cNvSpPr>
            <a:spLocks noGrp="1"/>
          </p:cNvSpPr>
          <p:nvPr>
            <p:ph type="title"/>
          </p:nvPr>
        </p:nvSpPr>
        <p:spPr/>
        <p:txBody>
          <a:bodyPr/>
          <a:lstStyle/>
          <a:p>
            <a:r>
              <a:rPr kumimoji="1" lang="ja-JP" altLang="en-US" dirty="0"/>
              <a:t>準備すること</a:t>
            </a:r>
          </a:p>
        </p:txBody>
      </p:sp>
      <p:sp>
        <p:nvSpPr>
          <p:cNvPr id="3" name="テキスト プレースホルダー 2">
            <a:extLst>
              <a:ext uri="{FF2B5EF4-FFF2-40B4-BE49-F238E27FC236}">
                <a16:creationId xmlns:a16="http://schemas.microsoft.com/office/drawing/2014/main" id="{AED2577D-9852-4AA7-A92E-1E67E583AF9E}"/>
              </a:ext>
            </a:extLst>
          </p:cNvPr>
          <p:cNvSpPr>
            <a:spLocks noGrp="1"/>
          </p:cNvSpPr>
          <p:nvPr>
            <p:ph type="body" sz="quarter" idx="10"/>
          </p:nvPr>
        </p:nvSpPr>
        <p:spPr>
          <a:xfrm>
            <a:off x="613532" y="1433543"/>
            <a:ext cx="11238271" cy="3297740"/>
          </a:xfrm>
        </p:spPr>
        <p:txBody>
          <a:bodyPr>
            <a:normAutofit fontScale="55000" lnSpcReduction="20000"/>
          </a:bodyPr>
          <a:lstStyle/>
          <a:p>
            <a:endParaRPr kumimoji="1" lang="en-US" altLang="ja-JP" sz="4900" dirty="0"/>
          </a:p>
          <a:p>
            <a:r>
              <a:rPr lang="ja-JP" altLang="en-US" sz="4900" dirty="0"/>
              <a:t>前提</a:t>
            </a:r>
            <a:endParaRPr lang="en-US" altLang="ja-JP" sz="4900" dirty="0"/>
          </a:p>
          <a:p>
            <a:pPr marL="742950" indent="-742950">
              <a:buFont typeface="+mj-lt"/>
              <a:buAutoNum type="arabicPeriod"/>
            </a:pPr>
            <a:r>
              <a:rPr kumimoji="1" lang="en-US" altLang="ja-JP" sz="4900" dirty="0"/>
              <a:t>Azure </a:t>
            </a:r>
            <a:r>
              <a:rPr kumimoji="1" lang="ja-JP" altLang="en-US" sz="4900" dirty="0"/>
              <a:t>のサブスクリプション</a:t>
            </a:r>
            <a:endParaRPr kumimoji="1" lang="en-US" altLang="ja-JP" sz="4900" dirty="0"/>
          </a:p>
          <a:p>
            <a:pPr marL="742950" indent="-742950">
              <a:buFont typeface="+mj-lt"/>
              <a:buAutoNum type="arabicPeriod"/>
            </a:pPr>
            <a:r>
              <a:rPr kumimoji="1" lang="ja-JP" altLang="en-US" sz="4900" dirty="0"/>
              <a:t>プログラミング言語は</a:t>
            </a:r>
            <a:r>
              <a:rPr kumimoji="1" lang="en-US" altLang="ja-JP" sz="4900" dirty="0"/>
              <a:t> Python </a:t>
            </a:r>
            <a:r>
              <a:rPr kumimoji="1" lang="ja-JP" altLang="en-US" sz="4900" dirty="0"/>
              <a:t>を使用します。</a:t>
            </a:r>
            <a:endParaRPr kumimoji="1" lang="en-US" altLang="ja-JP" sz="4900" dirty="0"/>
          </a:p>
          <a:p>
            <a:pPr marL="742950" indent="-742950">
              <a:buFont typeface="+mj-lt"/>
              <a:buAutoNum type="arabicPeriod"/>
            </a:pPr>
            <a:r>
              <a:rPr lang="en-US" altLang="ja-JP" sz="4900" dirty="0"/>
              <a:t>Spark </a:t>
            </a:r>
            <a:r>
              <a:rPr lang="ja-JP" altLang="en-US" sz="4900" dirty="0"/>
              <a:t>のバージョンは、</a:t>
            </a:r>
            <a:r>
              <a:rPr lang="en-US" altLang="ja-JP" sz="4900" dirty="0"/>
              <a:t>Spark 2.2.0 (HDInsight 3.6) </a:t>
            </a:r>
            <a:r>
              <a:rPr lang="ja-JP" altLang="en-US" sz="4900" dirty="0"/>
              <a:t>を使用します。</a:t>
            </a:r>
            <a:endParaRPr lang="en-US" altLang="ja-JP" sz="4900" dirty="0"/>
          </a:p>
          <a:p>
            <a:pPr marL="742950" indent="-742950">
              <a:buFont typeface="+mj-lt"/>
              <a:buAutoNum type="arabicPeriod"/>
            </a:pPr>
            <a:r>
              <a:rPr kumimoji="1" lang="ja-JP" altLang="en-US" sz="4900" dirty="0"/>
              <a:t>本書で使用されるコードは、</a:t>
            </a:r>
            <a:r>
              <a:rPr kumimoji="1" lang="en-US" altLang="ja-JP" sz="4900" dirty="0"/>
              <a:t>Spark v2.0 </a:t>
            </a:r>
            <a:r>
              <a:rPr kumimoji="1" lang="ja-JP" altLang="en-US" sz="4900" dirty="0"/>
              <a:t>以上での動作を想定しています。</a:t>
            </a:r>
            <a:r>
              <a:rPr kumimoji="1" lang="en-US" altLang="ja-JP" sz="4900" dirty="0"/>
              <a:t>Spark v1.x </a:t>
            </a:r>
            <a:r>
              <a:rPr kumimoji="1" lang="ja-JP" altLang="en-US" sz="4900" dirty="0"/>
              <a:t>での互換性はありません。</a:t>
            </a:r>
            <a:endParaRPr kumimoji="1" lang="en-US" altLang="ja-JP" sz="4900" dirty="0"/>
          </a:p>
          <a:p>
            <a:endParaRPr lang="en-US" altLang="ja-JP" sz="4900" dirty="0"/>
          </a:p>
          <a:p>
            <a:pPr marL="742950" indent="-742950">
              <a:buFont typeface="+mj-lt"/>
              <a:buAutoNum type="arabicPeriod"/>
            </a:pPr>
            <a:endParaRPr kumimoji="1" lang="ja-JP" altLang="en-US" dirty="0"/>
          </a:p>
        </p:txBody>
      </p:sp>
    </p:spTree>
    <p:extLst>
      <p:ext uri="{BB962C8B-B14F-4D97-AF65-F5344CB8AC3E}">
        <p14:creationId xmlns:p14="http://schemas.microsoft.com/office/powerpoint/2010/main" val="39008376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HDInsight Spark </a:t>
            </a:r>
            <a:r>
              <a:rPr kumimoji="1" lang="ja-JP" altLang="en-US" dirty="0"/>
              <a:t>のプロビジョニング</a:t>
            </a:r>
          </a:p>
        </p:txBody>
      </p:sp>
      <p:sp>
        <p:nvSpPr>
          <p:cNvPr id="2" name="テキスト ボックス 1">
            <a:extLst>
              <a:ext uri="{FF2B5EF4-FFF2-40B4-BE49-F238E27FC236}">
                <a16:creationId xmlns:a16="http://schemas.microsoft.com/office/drawing/2014/main" id="{0C3D1B42-809A-42C6-8730-457B1553B21A}"/>
              </a:ext>
            </a:extLst>
          </p:cNvPr>
          <p:cNvSpPr txBox="1"/>
          <p:nvPr/>
        </p:nvSpPr>
        <p:spPr>
          <a:xfrm>
            <a:off x="178348" y="2460055"/>
            <a:ext cx="12197763" cy="1037207"/>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hlinkClick r:id="rId3"/>
              </a:rPr>
              <a:t>https://docs.microsoft.com/ja-jp/azure/hdinsight/spark/apache-spark-jupyter-spark-sql</a:t>
            </a:r>
            <a:endParaRPr kumimoji="1" lang="en-US" altLang="ja-JP" sz="2400" dirty="0">
              <a:gradFill>
                <a:gsLst>
                  <a:gs pos="2917">
                    <a:schemeClr val="tx1"/>
                  </a:gs>
                  <a:gs pos="30000">
                    <a:schemeClr val="tx1"/>
                  </a:gs>
                </a:gsLst>
                <a:lin ang="5400000" scaled="0"/>
              </a:gradFill>
            </a:endParaRPr>
          </a:p>
          <a:p>
            <a:pPr>
              <a:lnSpc>
                <a:spcPct val="90000"/>
              </a:lnSpc>
              <a:spcAft>
                <a:spcPts val="600"/>
              </a:spcAft>
            </a:pPr>
            <a:endParaRPr kumimoji="1" lang="ja-JP" altLang="en-US" sz="2400" dirty="0">
              <a:gradFill>
                <a:gsLst>
                  <a:gs pos="2917">
                    <a:schemeClr val="tx1"/>
                  </a:gs>
                  <a:gs pos="30000">
                    <a:schemeClr val="tx1"/>
                  </a:gs>
                </a:gsLst>
                <a:lin ang="5400000" scaled="0"/>
              </a:gradFill>
            </a:endParaRPr>
          </a:p>
        </p:txBody>
      </p:sp>
      <p:sp>
        <p:nvSpPr>
          <p:cNvPr id="3" name="テキスト ボックス 2">
            <a:extLst>
              <a:ext uri="{FF2B5EF4-FFF2-40B4-BE49-F238E27FC236}">
                <a16:creationId xmlns:a16="http://schemas.microsoft.com/office/drawing/2014/main" id="{FE910FD6-37F0-41AB-A083-5FB05AB939F8}"/>
              </a:ext>
            </a:extLst>
          </p:cNvPr>
          <p:cNvSpPr txBox="1"/>
          <p:nvPr/>
        </p:nvSpPr>
        <p:spPr>
          <a:xfrm>
            <a:off x="477847" y="1899593"/>
            <a:ext cx="2589817" cy="637097"/>
          </a:xfrm>
          <a:prstGeom prst="rect">
            <a:avLst/>
          </a:prstGeom>
          <a:noFill/>
        </p:spPr>
        <p:txBody>
          <a:bodyPr wrap="squar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以下参照</a:t>
            </a:r>
          </a:p>
        </p:txBody>
      </p:sp>
    </p:spTree>
    <p:extLst>
      <p:ext uri="{BB962C8B-B14F-4D97-AF65-F5344CB8AC3E}">
        <p14:creationId xmlns:p14="http://schemas.microsoft.com/office/powerpoint/2010/main" val="165136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223" y="1571889"/>
            <a:ext cx="12443817" cy="37755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a:p>
            <a:pPr defTabSz="932293" fontAlgn="base">
              <a:lnSpc>
                <a:spcPct val="90000"/>
              </a:lnSpc>
              <a:spcBef>
                <a:spcPct val="0"/>
              </a:spcBef>
              <a:spcAft>
                <a:spcPct val="0"/>
              </a:spcAft>
            </a:pPr>
            <a:endParaRPr lang="en-US" sz="5399" dirty="0">
              <a:solidFill>
                <a:srgbClr val="FFFFFF"/>
              </a:solidFill>
              <a:latin typeface="Segoe UI Light"/>
              <a:ea typeface="Segoe UI" pitchFamily="34" charset="0"/>
              <a:cs typeface="Segoe UI" pitchFamily="34" charset="0"/>
            </a:endParaRPr>
          </a:p>
        </p:txBody>
      </p:sp>
      <p:sp>
        <p:nvSpPr>
          <p:cNvPr id="5" name="Rectangle 4"/>
          <p:cNvSpPr/>
          <p:nvPr/>
        </p:nvSpPr>
        <p:spPr bwMode="auto">
          <a:xfrm>
            <a:off x="-8223" y="5333605"/>
            <a:ext cx="12443816" cy="54856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endParaRPr lang="en-US" sz="2400" kern="0" dirty="0">
              <a:ln>
                <a:solidFill>
                  <a:srgbClr val="FFFFFF">
                    <a:alpha val="0"/>
                  </a:srgbClr>
                </a:solidFill>
              </a:ln>
              <a:solidFill>
                <a:srgbClr val="FFFFFF"/>
              </a:solidFill>
              <a:latin typeface="Segoe UI Semibold" panose="020B0702040204020203" pitchFamily="34" charset="0"/>
              <a:ea typeface="MS PGothic" charset="0"/>
              <a:cs typeface="Segoe UI Semibold" panose="020B0702040204020203" pitchFamily="34" charset="0"/>
            </a:endParaRPr>
          </a:p>
        </p:txBody>
      </p:sp>
      <p:sp>
        <p:nvSpPr>
          <p:cNvPr id="7" name="Rectangle 6"/>
          <p:cNvSpPr/>
          <p:nvPr/>
        </p:nvSpPr>
        <p:spPr>
          <a:xfrm>
            <a:off x="1034218" y="4045895"/>
            <a:ext cx="11401375" cy="1847044"/>
          </a:xfrm>
          <a:prstGeom prst="rect">
            <a:avLst/>
          </a:prstGeom>
        </p:spPr>
        <p:txBody>
          <a:bodyPr wrap="square" lIns="274281">
            <a:spAutoFit/>
          </a:bodyPr>
          <a:lstStyle/>
          <a:p>
            <a:pPr algn="r" defTabSz="932293" fontAlgn="base">
              <a:lnSpc>
                <a:spcPct val="90000"/>
              </a:lnSpc>
              <a:spcBef>
                <a:spcPct val="0"/>
              </a:spcBef>
              <a:spcAft>
                <a:spcPct val="0"/>
              </a:spcAft>
            </a:pPr>
            <a:r>
              <a:rPr lang="en-US" altLang="ja-JP" sz="4896" dirty="0">
                <a:solidFill>
                  <a:srgbClr val="FFFFFF"/>
                </a:solidFill>
                <a:latin typeface="+mn-ea"/>
                <a:cs typeface="Segoe UI" pitchFamily="34" charset="0"/>
              </a:rPr>
              <a:t>Azure Storage </a:t>
            </a:r>
            <a:r>
              <a:rPr lang="ja-JP" altLang="en-US" sz="4896" dirty="0">
                <a:solidFill>
                  <a:srgbClr val="FFFFFF"/>
                </a:solidFill>
                <a:latin typeface="+mn-ea"/>
                <a:cs typeface="Segoe UI" pitchFamily="34" charset="0"/>
              </a:rPr>
              <a:t>からのデータ読み込みと </a:t>
            </a:r>
            <a:r>
              <a:rPr lang="en-US" altLang="ja-JP" sz="4896" dirty="0">
                <a:solidFill>
                  <a:srgbClr val="FFFFFF"/>
                </a:solidFill>
                <a:latin typeface="+mn-ea"/>
                <a:cs typeface="Segoe UI" pitchFamily="34" charset="0"/>
              </a:rPr>
              <a:t>SparkSQL </a:t>
            </a:r>
            <a:r>
              <a:rPr lang="ja-JP" altLang="en-US" sz="4896" dirty="0">
                <a:solidFill>
                  <a:srgbClr val="FFFFFF"/>
                </a:solidFill>
                <a:latin typeface="+mn-ea"/>
                <a:cs typeface="Segoe UI" pitchFamily="34" charset="0"/>
              </a:rPr>
              <a:t>の使い方</a:t>
            </a:r>
            <a:endParaRPr lang="en-US" altLang="ja-JP" sz="4896" dirty="0">
              <a:solidFill>
                <a:srgbClr val="FFFFFF"/>
              </a:solidFill>
              <a:latin typeface="+mn-ea"/>
              <a:cs typeface="Segoe UI" pitchFamily="34" charset="0"/>
            </a:endParaRPr>
          </a:p>
          <a:p>
            <a:pPr algn="r" defTabSz="932293" fontAlgn="base">
              <a:lnSpc>
                <a:spcPct val="90000"/>
              </a:lnSpc>
              <a:spcBef>
                <a:spcPct val="0"/>
              </a:spcBef>
              <a:spcAft>
                <a:spcPct val="0"/>
              </a:spcAft>
            </a:pPr>
            <a:r>
              <a:rPr lang="en-US" altLang="ja-JP" sz="2800" dirty="0">
                <a:solidFill>
                  <a:schemeClr val="tx1">
                    <a:lumMod val="40000"/>
                    <a:lumOff val="60000"/>
                  </a:schemeClr>
                </a:solidFill>
                <a:latin typeface="+mn-ea"/>
                <a:cs typeface="Segoe UI" pitchFamily="34" charset="0"/>
              </a:rPr>
              <a:t>Jupyter Notebook </a:t>
            </a:r>
            <a:r>
              <a:rPr lang="ja-JP" altLang="en-US" sz="2800" dirty="0">
                <a:solidFill>
                  <a:schemeClr val="tx1">
                    <a:lumMod val="40000"/>
                    <a:lumOff val="60000"/>
                  </a:schemeClr>
                </a:solidFill>
                <a:latin typeface="+mn-ea"/>
                <a:cs typeface="Segoe UI" pitchFamily="34" charset="0"/>
              </a:rPr>
              <a:t>編</a:t>
            </a:r>
            <a:endParaRPr lang="en-US" altLang="ja-JP" sz="2800" dirty="0">
              <a:solidFill>
                <a:schemeClr val="tx1">
                  <a:lumMod val="40000"/>
                  <a:lumOff val="60000"/>
                </a:schemeClr>
              </a:solidFill>
              <a:latin typeface="+mn-ea"/>
              <a:cs typeface="Segoe UI" pitchFamily="34" charset="0"/>
            </a:endParaRPr>
          </a:p>
        </p:txBody>
      </p:sp>
      <p:sp>
        <p:nvSpPr>
          <p:cNvPr id="2" name="Slide Number Placeholder 1"/>
          <p:cNvSpPr>
            <a:spLocks noGrp="1"/>
          </p:cNvSpPr>
          <p:nvPr>
            <p:ph type="sldNum" sz="quarter" idx="11"/>
          </p:nvPr>
        </p:nvSpPr>
        <p:spPr/>
        <p:txBody>
          <a:bodyPr/>
          <a:lstStyle/>
          <a:p>
            <a:pPr>
              <a:defRPr/>
            </a:pPr>
            <a:fld id="{F8A0AC42-AA1D-4944-8D96-660DE70C7E1B}" type="slidenum">
              <a:rPr lang="en-IN"/>
              <a:pPr>
                <a:defRPr/>
              </a:pPr>
              <a:t>6</a:t>
            </a:fld>
            <a:endParaRPr lang="en-IN" dirty="0"/>
          </a:p>
        </p:txBody>
      </p:sp>
    </p:spTree>
    <p:extLst>
      <p:ext uri="{BB962C8B-B14F-4D97-AF65-F5344CB8AC3E}">
        <p14:creationId xmlns:p14="http://schemas.microsoft.com/office/powerpoint/2010/main" val="268859045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使用するデータについて</a:t>
            </a:r>
            <a:endParaRPr lang="en-US" dirty="0"/>
          </a:p>
        </p:txBody>
      </p:sp>
      <p:sp>
        <p:nvSpPr>
          <p:cNvPr id="6" name="TextBox 5"/>
          <p:cNvSpPr txBox="1"/>
          <p:nvPr/>
        </p:nvSpPr>
        <p:spPr>
          <a:xfrm>
            <a:off x="274639" y="1203738"/>
            <a:ext cx="11069222" cy="1788182"/>
          </a:xfrm>
          <a:prstGeom prst="rect">
            <a:avLst/>
          </a:prstGeom>
          <a:noFill/>
        </p:spPr>
        <p:txBody>
          <a:bodyPr wrap="square" lIns="182880" tIns="146304" rIns="182880" bIns="146304" rtlCol="0">
            <a:spAutoFit/>
          </a:bodyPr>
          <a:lstStyle/>
          <a:p>
            <a:pPr>
              <a:lnSpc>
                <a:spcPct val="90000"/>
              </a:lnSpc>
              <a:spcAft>
                <a:spcPts val="600"/>
              </a:spcAft>
            </a:pPr>
            <a:r>
              <a:rPr lang="ja-JP" altLang="en-US" sz="2400" dirty="0">
                <a:gradFill>
                  <a:gsLst>
                    <a:gs pos="2917">
                      <a:schemeClr val="tx1"/>
                    </a:gs>
                    <a:gs pos="30000">
                      <a:schemeClr val="tx1"/>
                    </a:gs>
                  </a:gsLst>
                  <a:lin ang="5400000" scaled="0"/>
                </a:gradFill>
              </a:rPr>
              <a:t>オンラインのブックストアでの購入履歴情報や顧客情報が、</a:t>
            </a:r>
            <a:r>
              <a:rPr lang="en-US" altLang="ja-JP" sz="2400" dirty="0">
                <a:gradFill>
                  <a:gsLst>
                    <a:gs pos="2917">
                      <a:schemeClr val="tx1"/>
                    </a:gs>
                    <a:gs pos="30000">
                      <a:schemeClr val="tx1"/>
                    </a:gs>
                  </a:gsLst>
                  <a:lin ang="5400000" scaled="0"/>
                </a:gradFill>
              </a:rPr>
              <a:t>Azure Storage </a:t>
            </a:r>
            <a:r>
              <a:rPr lang="ja-JP" altLang="en-US" sz="2400" dirty="0">
                <a:gradFill>
                  <a:gsLst>
                    <a:gs pos="2917">
                      <a:schemeClr val="tx1"/>
                    </a:gs>
                    <a:gs pos="30000">
                      <a:schemeClr val="tx1"/>
                    </a:gs>
                  </a:gsLst>
                  <a:lin ang="5400000" scaled="0"/>
                </a:gradFill>
              </a:rPr>
              <a:t>に</a:t>
            </a:r>
            <a:r>
              <a:rPr lang="en-US" altLang="ja-JP" sz="2400" dirty="0">
                <a:gradFill>
                  <a:gsLst>
                    <a:gs pos="2917">
                      <a:schemeClr val="tx1"/>
                    </a:gs>
                    <a:gs pos="30000">
                      <a:schemeClr val="tx1"/>
                    </a:gs>
                  </a:gsLst>
                  <a:lin ang="5400000" scaled="0"/>
                </a:gradFill>
              </a:rPr>
              <a:t>CSV  </a:t>
            </a:r>
            <a:r>
              <a:rPr lang="ja-JP" altLang="en-US" sz="2400" dirty="0">
                <a:gradFill>
                  <a:gsLst>
                    <a:gs pos="2917">
                      <a:schemeClr val="tx1"/>
                    </a:gs>
                    <a:gs pos="30000">
                      <a:schemeClr val="tx1"/>
                    </a:gs>
                  </a:gsLst>
                  <a:lin ang="5400000" scaled="0"/>
                </a:gradFill>
              </a:rPr>
              <a:t>ファイルとして格納されています。ファイル名は以下となります。</a:t>
            </a:r>
            <a:endParaRPr lang="en-US" altLang="ja-JP" sz="2400" dirty="0">
              <a:gradFill>
                <a:gsLst>
                  <a:gs pos="2917">
                    <a:schemeClr val="tx1"/>
                  </a:gs>
                  <a:gs pos="30000">
                    <a:schemeClr val="tx1"/>
                  </a:gs>
                </a:gsLst>
                <a:lin ang="5400000" scaled="0"/>
              </a:gradFill>
            </a:endParaRPr>
          </a:p>
          <a:p>
            <a:pPr>
              <a:lnSpc>
                <a:spcPct val="90000"/>
              </a:lnSpc>
              <a:spcAft>
                <a:spcPts val="600"/>
              </a:spcAft>
            </a:pPr>
            <a:endParaRPr lang="en-US" altLang="ja-JP"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en-US" sz="2400" dirty="0">
                <a:gradFill>
                  <a:gsLst>
                    <a:gs pos="2917">
                      <a:schemeClr val="tx1"/>
                    </a:gs>
                    <a:gs pos="30000">
                      <a:schemeClr val="tx1"/>
                    </a:gs>
                  </a:gsLst>
                  <a:lin ang="5400000" scaled="0"/>
                </a:gradFill>
              </a:rPr>
              <a:t>TransactionDataSub.csv: </a:t>
            </a:r>
            <a:r>
              <a:rPr lang="ja-JP" altLang="en-US" sz="2400" dirty="0">
                <a:gradFill>
                  <a:gsLst>
                    <a:gs pos="2917">
                      <a:schemeClr val="tx1"/>
                    </a:gs>
                    <a:gs pos="30000">
                      <a:schemeClr val="tx1"/>
                    </a:gs>
                  </a:gsLst>
                  <a:lin ang="5400000" scaled="0"/>
                </a:gradFill>
              </a:rPr>
              <a:t>トランザクション情報</a:t>
            </a:r>
            <a:endParaRPr lang="en-US" altLang="ja-JP" sz="2400" dirty="0">
              <a:gradFill>
                <a:gsLst>
                  <a:gs pos="2917">
                    <a:schemeClr val="tx1"/>
                  </a:gs>
                  <a:gs pos="30000">
                    <a:schemeClr val="tx1"/>
                  </a:gs>
                </a:gsLst>
                <a:lin ang="5400000" scaled="0"/>
              </a:gradFill>
            </a:endParaRPr>
          </a:p>
        </p:txBody>
      </p:sp>
      <p:pic>
        <p:nvPicPr>
          <p:cNvPr id="3" name="図 2">
            <a:extLst>
              <a:ext uri="{FF2B5EF4-FFF2-40B4-BE49-F238E27FC236}">
                <a16:creationId xmlns:a16="http://schemas.microsoft.com/office/drawing/2014/main" id="{1C9C2458-2D11-4813-9647-039AC48C9EC4}"/>
              </a:ext>
            </a:extLst>
          </p:cNvPr>
          <p:cNvPicPr>
            <a:picLocks noChangeAspect="1"/>
          </p:cNvPicPr>
          <p:nvPr/>
        </p:nvPicPr>
        <p:blipFill>
          <a:blip r:embed="rId3"/>
          <a:stretch>
            <a:fillRect/>
          </a:stretch>
        </p:blipFill>
        <p:spPr>
          <a:xfrm>
            <a:off x="724079" y="3141557"/>
            <a:ext cx="9133429" cy="2994154"/>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703775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555F8-F8FE-4044-84AD-9ED0016EBD35}"/>
              </a:ext>
            </a:extLst>
          </p:cNvPr>
          <p:cNvSpPr>
            <a:spLocks noGrp="1"/>
          </p:cNvSpPr>
          <p:nvPr>
            <p:ph type="title"/>
          </p:nvPr>
        </p:nvSpPr>
        <p:spPr/>
        <p:txBody>
          <a:bodyPr/>
          <a:lstStyle/>
          <a:p>
            <a:r>
              <a:rPr kumimoji="1" lang="en-US" altLang="ja-JP" sz="3200" dirty="0"/>
              <a:t>Azure Storage </a:t>
            </a:r>
            <a:r>
              <a:rPr kumimoji="1" lang="ja-JP" altLang="en-US" sz="3200" dirty="0"/>
              <a:t>からのデータ読み込みと </a:t>
            </a:r>
            <a:r>
              <a:rPr lang="en-US" altLang="ja-JP" sz="3200" dirty="0"/>
              <a:t>SparkSQL </a:t>
            </a:r>
            <a:r>
              <a:rPr lang="ja-JP" altLang="en-US" sz="3200" dirty="0"/>
              <a:t>の使い方</a:t>
            </a:r>
            <a:endParaRPr kumimoji="1" lang="ja-JP" altLang="en-US" sz="3200" dirty="0"/>
          </a:p>
        </p:txBody>
      </p:sp>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8" y="1212850"/>
            <a:ext cx="11887200" cy="3481888"/>
          </a:xfrm>
        </p:spPr>
        <p:txBody>
          <a:bodyPr>
            <a:noAutofit/>
          </a:bodyPr>
          <a:lstStyle/>
          <a:p>
            <a:r>
              <a:rPr kumimoji="1" lang="en-US" altLang="ja-JP" sz="2400" dirty="0">
                <a:solidFill>
                  <a:srgbClr val="000000"/>
                </a:solidFill>
              </a:rPr>
              <a:t>1. </a:t>
            </a:r>
            <a:r>
              <a:rPr kumimoji="1" lang="ja-JP" altLang="en-US" sz="2400" dirty="0">
                <a:solidFill>
                  <a:srgbClr val="000000"/>
                </a:solidFill>
              </a:rPr>
              <a:t>下記の </a:t>
            </a:r>
            <a:r>
              <a:rPr kumimoji="1" lang="en-US" altLang="ja-JP" sz="2400" dirty="0">
                <a:solidFill>
                  <a:srgbClr val="000000"/>
                </a:solidFill>
              </a:rPr>
              <a:t>URL </a:t>
            </a:r>
            <a:r>
              <a:rPr kumimoji="1" lang="ja-JP" altLang="en-US" sz="2400" dirty="0">
                <a:solidFill>
                  <a:srgbClr val="000000"/>
                </a:solidFill>
              </a:rPr>
              <a:t>をブラウザに入力し、</a:t>
            </a:r>
            <a:r>
              <a:rPr kumimoji="1" lang="en-US" altLang="ja-JP" sz="2400" dirty="0">
                <a:solidFill>
                  <a:srgbClr val="000000"/>
                </a:solidFill>
              </a:rPr>
              <a:t>Jupyter Notebook </a:t>
            </a:r>
            <a:r>
              <a:rPr lang="ja-JP" altLang="en-US" sz="2400" dirty="0">
                <a:solidFill>
                  <a:srgbClr val="000000"/>
                </a:solidFill>
              </a:rPr>
              <a:t>にアクセスします。</a:t>
            </a:r>
            <a:endParaRPr lang="en-US" altLang="ja-JP" sz="2400" dirty="0">
              <a:solidFill>
                <a:srgbClr val="000000"/>
              </a:solidFill>
            </a:endParaRPr>
          </a:p>
          <a:p>
            <a:r>
              <a:rPr lang="en-US" altLang="ja-JP" sz="2400" dirty="0">
                <a:solidFill>
                  <a:srgbClr val="000000"/>
                </a:solidFill>
              </a:rPr>
              <a:t> </a:t>
            </a:r>
            <a:r>
              <a:rPr lang="ja-JP" altLang="en-US" sz="2400" dirty="0">
                <a:solidFill>
                  <a:srgbClr val="000000"/>
                </a:solidFill>
              </a:rPr>
              <a:t>   </a:t>
            </a:r>
            <a:r>
              <a:rPr lang="en-US" altLang="ja-JP" sz="2400" dirty="0">
                <a:solidFill>
                  <a:srgbClr val="000000"/>
                </a:solidFill>
              </a:rPr>
              <a:t>https://&lt;</a:t>
            </a:r>
            <a:r>
              <a:rPr lang="ja-JP" altLang="en-US" sz="2400" dirty="0">
                <a:solidFill>
                  <a:srgbClr val="000000"/>
                </a:solidFill>
              </a:rPr>
              <a:t>クラスタ名</a:t>
            </a:r>
            <a:r>
              <a:rPr lang="en-US" altLang="ja-JP" sz="2400" dirty="0">
                <a:solidFill>
                  <a:srgbClr val="000000"/>
                </a:solidFill>
              </a:rPr>
              <a:t>&gt;.azurehdinsight.net/</a:t>
            </a:r>
            <a:r>
              <a:rPr lang="en-US" altLang="ja-JP" sz="2400" dirty="0" err="1">
                <a:solidFill>
                  <a:srgbClr val="000000"/>
                </a:solidFill>
              </a:rPr>
              <a:t>jupyter</a:t>
            </a:r>
            <a:r>
              <a:rPr lang="en-US" altLang="ja-JP" sz="2400" dirty="0">
                <a:solidFill>
                  <a:srgbClr val="000000"/>
                </a:solidFill>
              </a:rPr>
              <a:t>/tree</a:t>
            </a:r>
          </a:p>
          <a:p>
            <a:endParaRPr lang="en-US" altLang="ja-JP" sz="2400" dirty="0">
              <a:solidFill>
                <a:srgbClr val="000000"/>
              </a:solidFill>
            </a:endParaRPr>
          </a:p>
          <a:p>
            <a:r>
              <a:rPr kumimoji="1" lang="en-US" altLang="ja-JP" sz="2400" dirty="0">
                <a:solidFill>
                  <a:srgbClr val="000000"/>
                </a:solidFill>
              </a:rPr>
              <a:t>2. </a:t>
            </a:r>
            <a:r>
              <a:rPr lang="ja-JP" altLang="en-US" sz="2400" dirty="0">
                <a:solidFill>
                  <a:srgbClr val="000000"/>
                </a:solidFill>
              </a:rPr>
              <a:t>クラスタ構築時に設定した、</a:t>
            </a:r>
            <a:r>
              <a:rPr lang="en-US" altLang="ja-JP" sz="2400" dirty="0">
                <a:solidFill>
                  <a:srgbClr val="000000"/>
                </a:solidFill>
              </a:rPr>
              <a:t>admin</a:t>
            </a:r>
            <a:r>
              <a:rPr lang="ja-JP" altLang="en-US" sz="2400" dirty="0">
                <a:solidFill>
                  <a:srgbClr val="000000"/>
                </a:solidFill>
              </a:rPr>
              <a:t>ユーザの </a:t>
            </a:r>
            <a:r>
              <a:rPr lang="en-US" altLang="ja-JP" sz="2400" dirty="0">
                <a:solidFill>
                  <a:srgbClr val="000000"/>
                </a:solidFill>
              </a:rPr>
              <a:t>Credential </a:t>
            </a:r>
            <a:r>
              <a:rPr lang="ja-JP" altLang="en-US" sz="2400" dirty="0">
                <a:solidFill>
                  <a:srgbClr val="000000"/>
                </a:solidFill>
              </a:rPr>
              <a:t>を入力してください。</a:t>
            </a:r>
            <a:endParaRPr lang="en-US" altLang="ja-JP" sz="2400" dirty="0">
              <a:solidFill>
                <a:srgbClr val="000000"/>
              </a:solidFill>
            </a:endParaRPr>
          </a:p>
          <a:p>
            <a:r>
              <a:rPr lang="en-US" altLang="ja-JP" sz="2400" dirty="0">
                <a:solidFill>
                  <a:srgbClr val="000000"/>
                </a:solidFill>
              </a:rPr>
              <a:t>    </a:t>
            </a:r>
            <a:r>
              <a:rPr lang="ja-JP" altLang="en-US" sz="2400" dirty="0">
                <a:solidFill>
                  <a:srgbClr val="000000"/>
                </a:solidFill>
              </a:rPr>
              <a:t>下記の </a:t>
            </a:r>
            <a:r>
              <a:rPr lang="en-US" altLang="ja-JP" sz="2400" dirty="0">
                <a:solidFill>
                  <a:srgbClr val="000000"/>
                </a:solidFill>
              </a:rPr>
              <a:t>Jupyter Notebook </a:t>
            </a:r>
            <a:r>
              <a:rPr lang="ja-JP" altLang="en-US" sz="2400" dirty="0">
                <a:solidFill>
                  <a:srgbClr val="000000"/>
                </a:solidFill>
              </a:rPr>
              <a:t>が開きます。</a:t>
            </a:r>
            <a:endParaRPr lang="en-US" altLang="ja-JP" sz="2400" dirty="0">
              <a:solidFill>
                <a:srgbClr val="000000"/>
              </a:solidFill>
            </a:endParaRPr>
          </a:p>
          <a:p>
            <a:endParaRPr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lang="en-US" altLang="ja-JP" sz="2400" dirty="0">
              <a:solidFill>
                <a:srgbClr val="000000"/>
              </a:solidFill>
            </a:endParaRPr>
          </a:p>
          <a:p>
            <a:endParaRPr kumimoji="1" lang="en-US" altLang="ja-JP" sz="2400" dirty="0">
              <a:solidFill>
                <a:srgbClr val="000000"/>
              </a:solidFill>
            </a:endParaRPr>
          </a:p>
          <a:p>
            <a:endParaRPr kumimoji="1" lang="en-US" altLang="ja-JP" sz="2400" dirty="0">
              <a:solidFill>
                <a:srgbClr val="000000"/>
              </a:solidFill>
            </a:endParaRPr>
          </a:p>
          <a:p>
            <a:endParaRPr kumimoji="1" lang="ja-JP" altLang="en-US" sz="2400" dirty="0">
              <a:solidFill>
                <a:srgbClr val="000000"/>
              </a:solidFill>
            </a:endParaRPr>
          </a:p>
        </p:txBody>
      </p:sp>
      <p:pic>
        <p:nvPicPr>
          <p:cNvPr id="4" name="Picture 21">
            <a:extLst>
              <a:ext uri="{FF2B5EF4-FFF2-40B4-BE49-F238E27FC236}">
                <a16:creationId xmlns:a16="http://schemas.microsoft.com/office/drawing/2014/main" id="{76520902-58DE-44CF-AD49-9A1307442050}"/>
              </a:ext>
            </a:extLst>
          </p:cNvPr>
          <p:cNvPicPr/>
          <p:nvPr/>
        </p:nvPicPr>
        <p:blipFill>
          <a:blip r:embed="rId3"/>
          <a:stretch>
            <a:fillRect/>
          </a:stretch>
        </p:blipFill>
        <p:spPr>
          <a:xfrm>
            <a:off x="770043" y="3497262"/>
            <a:ext cx="6971371" cy="1798382"/>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9151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5435E8F-0429-44D4-BE39-64C453882655}"/>
              </a:ext>
            </a:extLst>
          </p:cNvPr>
          <p:cNvSpPr>
            <a:spLocks noGrp="1"/>
          </p:cNvSpPr>
          <p:nvPr>
            <p:ph type="body" sz="quarter" idx="10"/>
          </p:nvPr>
        </p:nvSpPr>
        <p:spPr>
          <a:xfrm>
            <a:off x="274637" y="485827"/>
            <a:ext cx="11887200" cy="3481888"/>
          </a:xfrm>
        </p:spPr>
        <p:txBody>
          <a:bodyPr>
            <a:noAutofit/>
          </a:bodyPr>
          <a:lstStyle/>
          <a:p>
            <a:r>
              <a:rPr lang="en-US" altLang="ja-JP" sz="2400" dirty="0">
                <a:solidFill>
                  <a:srgbClr val="000000"/>
                </a:solidFill>
              </a:rPr>
              <a:t>3</a:t>
            </a:r>
            <a:r>
              <a:rPr kumimoji="1" lang="en-US" altLang="ja-JP" sz="2400" dirty="0">
                <a:solidFill>
                  <a:srgbClr val="000000"/>
                </a:solidFill>
              </a:rPr>
              <a:t>. </a:t>
            </a:r>
            <a:r>
              <a:rPr kumimoji="1" lang="en-US" altLang="ja-JP" sz="2400" b="1" dirty="0">
                <a:solidFill>
                  <a:srgbClr val="000000"/>
                </a:solidFill>
              </a:rPr>
              <a:t>New</a:t>
            </a:r>
            <a:r>
              <a:rPr kumimoji="1" lang="en-US" altLang="ja-JP" sz="2400" dirty="0">
                <a:solidFill>
                  <a:srgbClr val="000000"/>
                </a:solidFill>
              </a:rPr>
              <a:t> </a:t>
            </a:r>
            <a:r>
              <a:rPr kumimoji="1" lang="ja-JP" altLang="en-US" sz="2400" dirty="0">
                <a:solidFill>
                  <a:srgbClr val="000000"/>
                </a:solidFill>
              </a:rPr>
              <a:t>ボタンを押下して、ドロップダウンメニューの </a:t>
            </a:r>
            <a:r>
              <a:rPr kumimoji="1" lang="en-US" altLang="ja-JP" sz="2400" b="1" dirty="0" err="1">
                <a:solidFill>
                  <a:srgbClr val="000000"/>
                </a:solidFill>
              </a:rPr>
              <a:t>PySpark</a:t>
            </a:r>
            <a:r>
              <a:rPr kumimoji="1" lang="en-US" altLang="ja-JP" sz="2400" b="1" dirty="0">
                <a:solidFill>
                  <a:srgbClr val="000000"/>
                </a:solidFill>
              </a:rPr>
              <a:t> </a:t>
            </a:r>
            <a:r>
              <a:rPr kumimoji="1" lang="ja-JP" altLang="en-US" sz="2400" dirty="0">
                <a:solidFill>
                  <a:srgbClr val="000000"/>
                </a:solidFill>
              </a:rPr>
              <a:t>を選択します。</a:t>
            </a:r>
            <a:endParaRPr kumimoji="1"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pPr marL="457200" indent="-457200">
              <a:buAutoNum type="arabicPeriod"/>
            </a:pPr>
            <a:endParaRPr lang="en-US" altLang="ja-JP" sz="2400" dirty="0">
              <a:solidFill>
                <a:srgbClr val="000000"/>
              </a:solidFill>
            </a:endParaRPr>
          </a:p>
          <a:p>
            <a:endParaRPr lang="en-US" altLang="ja-JP" sz="2400" dirty="0">
              <a:solidFill>
                <a:srgbClr val="000000"/>
              </a:solidFill>
            </a:endParaRPr>
          </a:p>
          <a:p>
            <a:r>
              <a:rPr kumimoji="1" lang="en-US" altLang="ja-JP" sz="2400" dirty="0">
                <a:solidFill>
                  <a:srgbClr val="000000"/>
                </a:solidFill>
              </a:rPr>
              <a:t>4. Notebook </a:t>
            </a:r>
            <a:r>
              <a:rPr kumimoji="1" lang="ja-JP" altLang="en-US" sz="2400" dirty="0">
                <a:solidFill>
                  <a:srgbClr val="000000"/>
                </a:solidFill>
              </a:rPr>
              <a:t>に適当な名前を付けます。下記では、</a:t>
            </a:r>
            <a:r>
              <a:rPr kumimoji="1" lang="en-US" altLang="ja-JP" sz="2400" dirty="0">
                <a:solidFill>
                  <a:srgbClr val="000000"/>
                </a:solidFill>
              </a:rPr>
              <a:t>”SparkSQL-Lab01”</a:t>
            </a:r>
            <a:r>
              <a:rPr kumimoji="1" lang="ja-JP" altLang="en-US" sz="2400" dirty="0">
                <a:solidFill>
                  <a:srgbClr val="000000"/>
                </a:solidFill>
              </a:rPr>
              <a:t>となります。</a:t>
            </a:r>
            <a:endParaRPr kumimoji="1" lang="en-US" altLang="ja-JP" sz="2400" dirty="0">
              <a:solidFill>
                <a:srgbClr val="000000"/>
              </a:solidFill>
            </a:endParaRPr>
          </a:p>
          <a:p>
            <a:pPr marL="457200" indent="-457200">
              <a:buAutoNum type="arabicPeriod"/>
            </a:pPr>
            <a:endParaRPr kumimoji="1" lang="en-US" altLang="ja-JP" sz="2400" dirty="0">
              <a:solidFill>
                <a:srgbClr val="000000"/>
              </a:solidFill>
            </a:endParaRPr>
          </a:p>
        </p:txBody>
      </p:sp>
      <p:pic>
        <p:nvPicPr>
          <p:cNvPr id="8" name="Picture 154">
            <a:extLst>
              <a:ext uri="{FF2B5EF4-FFF2-40B4-BE49-F238E27FC236}">
                <a16:creationId xmlns:a16="http://schemas.microsoft.com/office/drawing/2014/main" id="{69D1D579-C469-4530-9F67-40B983653932}"/>
              </a:ext>
            </a:extLst>
          </p:cNvPr>
          <p:cNvPicPr/>
          <p:nvPr/>
        </p:nvPicPr>
        <p:blipFill>
          <a:blip r:embed="rId3"/>
          <a:stretch>
            <a:fillRect/>
          </a:stretch>
        </p:blipFill>
        <p:spPr>
          <a:xfrm>
            <a:off x="1144098" y="4885108"/>
            <a:ext cx="4005024" cy="886106"/>
          </a:xfrm>
          <a:prstGeom prst="rect">
            <a:avLst/>
          </a:prstGeom>
          <a:ln>
            <a:solidFill>
              <a:schemeClr val="tx1">
                <a:lumMod val="50000"/>
                <a:lumOff val="50000"/>
              </a:schemeClr>
            </a:solidFill>
          </a:ln>
        </p:spPr>
      </p:pic>
      <p:pic>
        <p:nvPicPr>
          <p:cNvPr id="9" name="Picture 155">
            <a:extLst>
              <a:ext uri="{FF2B5EF4-FFF2-40B4-BE49-F238E27FC236}">
                <a16:creationId xmlns:a16="http://schemas.microsoft.com/office/drawing/2014/main" id="{5B67DC68-A466-47B2-BBB9-4A00EE496443}"/>
              </a:ext>
            </a:extLst>
          </p:cNvPr>
          <p:cNvPicPr/>
          <p:nvPr/>
        </p:nvPicPr>
        <p:blipFill>
          <a:blip r:embed="rId4"/>
          <a:stretch>
            <a:fillRect/>
          </a:stretch>
        </p:blipFill>
        <p:spPr>
          <a:xfrm>
            <a:off x="6406727" y="4850449"/>
            <a:ext cx="4738459" cy="1484917"/>
          </a:xfrm>
          <a:prstGeom prst="rect">
            <a:avLst/>
          </a:prstGeom>
          <a:ln>
            <a:solidFill>
              <a:schemeClr val="tx1">
                <a:lumMod val="50000"/>
                <a:lumOff val="50000"/>
              </a:schemeClr>
            </a:solidFill>
          </a:ln>
        </p:spPr>
      </p:pic>
      <p:sp>
        <p:nvSpPr>
          <p:cNvPr id="10" name="矢印: 右 9">
            <a:extLst>
              <a:ext uri="{FF2B5EF4-FFF2-40B4-BE49-F238E27FC236}">
                <a16:creationId xmlns:a16="http://schemas.microsoft.com/office/drawing/2014/main" id="{FEF0754F-7C1D-4C99-914C-2DFFDA1D186E}"/>
              </a:ext>
            </a:extLst>
          </p:cNvPr>
          <p:cNvSpPr/>
          <p:nvPr/>
        </p:nvSpPr>
        <p:spPr bwMode="auto">
          <a:xfrm>
            <a:off x="5484686" y="5158477"/>
            <a:ext cx="586477" cy="36576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99" y="945115"/>
            <a:ext cx="2159000" cy="3022600"/>
          </a:xfrm>
          <a:prstGeom prst="rect">
            <a:avLst/>
          </a:prstGeom>
        </p:spPr>
      </p:pic>
    </p:spTree>
    <p:extLst>
      <p:ext uri="{BB962C8B-B14F-4D97-AF65-F5344CB8AC3E}">
        <p14:creationId xmlns:p14="http://schemas.microsoft.com/office/powerpoint/2010/main" val="3541824357"/>
      </p:ext>
    </p:extLst>
  </p:cSld>
  <p:clrMapOvr>
    <a:masterClrMapping/>
  </p:clrMapOvr>
  <p:transition>
    <p:fade/>
  </p:transition>
</p:sld>
</file>

<file path=ppt/theme/theme1.xml><?xml version="1.0" encoding="utf-8"?>
<a:theme xmlns:a="http://schemas.openxmlformats.org/drawingml/2006/main" name="Default Theme">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MSKK2013">
      <a:majorFont>
        <a:latin typeface="Segoe UI Light"/>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efault Theme" id="{C58157BA-EC50-4C6B-9407-45B12053333C}" vid="{296A48CB-6853-4A02-BD74-8C5415FCA0E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8ADE9DA185A840A97C044D659591E9" ma:contentTypeVersion="8" ma:contentTypeDescription="Create a new document." ma:contentTypeScope="" ma:versionID="b9edfd79bd90bdf09de5ebed1fb335ee">
  <xsd:schema xmlns:xsd="http://www.w3.org/2001/XMLSchema" xmlns:xs="http://www.w3.org/2001/XMLSchema" xmlns:p="http://schemas.microsoft.com/office/2006/metadata/properties" xmlns:ns1="http://schemas.microsoft.com/sharepoint/v3" xmlns:ns2="80665351-4c0c-42f1-8096-ec7a2623fe2d" xmlns:ns3="3e6120eb-6d99-4396-a9d9-2f4c3089f43d" targetNamespace="http://schemas.microsoft.com/office/2006/metadata/properties" ma:root="true" ma:fieldsID="a2d9ca7318a1f7a69f5628a2b35530f8" ns1:_="" ns2:_="" ns3:_="">
    <xsd:import namespace="http://schemas.microsoft.com/sharepoint/v3"/>
    <xsd:import namespace="80665351-4c0c-42f1-8096-ec7a2623fe2d"/>
    <xsd:import namespace="3e6120eb-6d99-4396-a9d9-2f4c3089f43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CB93EB-D472-4C7A-BC00-9A25F87795C9}">
  <ds:schemaRefs>
    <ds:schemaRef ds:uri="http://schemas.microsoft.com/sharepoint/v3/contenttype/forms"/>
  </ds:schemaRefs>
</ds:datastoreItem>
</file>

<file path=customXml/itemProps2.xml><?xml version="1.0" encoding="utf-8"?>
<ds:datastoreItem xmlns:ds="http://schemas.openxmlformats.org/officeDocument/2006/customXml" ds:itemID="{4F06B17D-090C-48D2-B74B-4855FDC1BE57}">
  <ds:schemaRefs>
    <ds:schemaRef ds:uri="http://purl.org/dc/terms/"/>
    <ds:schemaRef ds:uri="3e6120eb-6d99-4396-a9d9-2f4c3089f43d"/>
    <ds:schemaRef ds:uri="http://purl.org/dc/dcmitype/"/>
    <ds:schemaRef ds:uri="80665351-4c0c-42f1-8096-ec7a2623fe2d"/>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3808733C-CFDE-420E-AAB4-38A8FCC4B4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665351-4c0c-42f1-8096-ec7a2623fe2d"/>
    <ds:schemaRef ds:uri="3e6120eb-6d99-4396-a9d9-2f4c3089f4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25164</TotalTime>
  <Words>2236</Words>
  <Application>Microsoft Office PowerPoint</Application>
  <PresentationFormat>ユーザー設定</PresentationFormat>
  <Paragraphs>412</Paragraphs>
  <Slides>34</Slides>
  <Notes>34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34</vt:i4>
      </vt:variant>
    </vt:vector>
  </HeadingPairs>
  <TitlesOfParts>
    <vt:vector size="44" baseType="lpstr">
      <vt:lpstr>MS PGothic</vt:lpstr>
      <vt:lpstr>MS PGothic</vt:lpstr>
      <vt:lpstr>メイリオ</vt:lpstr>
      <vt:lpstr>Arial</vt:lpstr>
      <vt:lpstr>Calibri</vt:lpstr>
      <vt:lpstr>Segoe UI</vt:lpstr>
      <vt:lpstr>Segoe UI Light</vt:lpstr>
      <vt:lpstr>Segoe UI Semibold</vt:lpstr>
      <vt:lpstr>Wingdings</vt:lpstr>
      <vt:lpstr>Default Theme</vt:lpstr>
      <vt:lpstr> HDInsight Spark ハンズオン資料  2018年 3 月 13 日    Microsoft </vt:lpstr>
      <vt:lpstr>PowerPoint プレゼンテーション</vt:lpstr>
      <vt:lpstr>ハンズオンの目的</vt:lpstr>
      <vt:lpstr>準備すること</vt:lpstr>
      <vt:lpstr>HDInsight Spark のプロビジョニング</vt:lpstr>
      <vt:lpstr>PowerPoint プレゼンテーション</vt:lpstr>
      <vt:lpstr>使用するデータについて</vt:lpstr>
      <vt:lpstr>Azure Storage からのデータ読み込みと SparkSQL の使い方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使用するデータについて</vt:lpstr>
      <vt:lpstr>PowerPoint プレゼンテーション</vt:lpstr>
      <vt:lpstr>PowerPoint プレゼンテーション</vt:lpstr>
      <vt:lpstr>データの JOIN とユーザ定義関数によるデータ処理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Eiji Hosoya</dc:creator>
  <cp:lastModifiedBy>Koji Shimizu</cp:lastModifiedBy>
  <cp:revision>1778</cp:revision>
  <dcterms:created xsi:type="dcterms:W3CDTF">2013-08-30T05:19:03Z</dcterms:created>
  <dcterms:modified xsi:type="dcterms:W3CDTF">2018-03-12T07:32:15Z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IsMyDocuments">
    <vt:bool>true</vt:bool>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koshimiz@microsoft.com</vt:lpwstr>
  </property>
  <property fmtid="{D5CDD505-2E9C-101B-9397-08002B2CF9AE}" pid="7" name="MSIP_Label_f42aa342-8706-4288-bd11-ebb85995028c_SetDate">
    <vt:lpwstr>2017-12-07T21:55:08.1701385Z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