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9" r:id="rId3"/>
    <p:sldId id="257" r:id="rId4"/>
    <p:sldId id="300" r:id="rId5"/>
    <p:sldId id="286" r:id="rId6"/>
    <p:sldId id="289" r:id="rId7"/>
    <p:sldId id="298" r:id="rId8"/>
    <p:sldId id="295" r:id="rId9"/>
    <p:sldId id="296" r:id="rId10"/>
    <p:sldId id="29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83" d="100"/>
          <a:sy n="83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FC61-3C37-7545-B654-BD5914A64BC5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31FC8-C4FF-3E4C-AD53-CAAEE27BC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59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31FC8-C4FF-3E4C-AD53-CAAEE27BC2E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52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E518B-A591-48BE-B1B1-08F557ED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ED0F2-628E-417A-8EE7-341A7802A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8FDD0-5862-4C09-99F4-3E3C0DC3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1055B-ADC0-4EC2-B5AF-DAA80E37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C7D3C-A02D-4A2E-8D21-48DAF4C2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10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0B119-B559-404B-B34C-A5CCE7DC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CC4D9E-5A28-4359-B30C-23D346C9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53E837-23FD-4420-93C4-BFC831C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4F2AD-222E-4609-A8B1-87F6AFB6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1ADF1-4588-4DC6-A3E7-1B2A3DC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03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FA1B54-9750-44CA-8EBB-00F33E8DC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9D7440-4C49-4950-B0CF-C387B7A0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291539-0BE1-4E57-BB24-2A778B7E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F84E6-D058-4E4C-8DF1-F908058D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8F2C0-981D-47D5-AAED-785BED15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7BD5C-C4A7-4892-B12E-C8A3FF65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A79B32-F079-439A-BA09-5C17156E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ABC9F-4099-4685-A210-48028760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8F26-023E-4D0D-8F28-30185A6A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A059F5-42AB-493A-B099-B25C6022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12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6F510-B16D-4421-A463-FE4FAD2E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891B9-895B-4440-B43D-3C52FFBA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611033-BD9F-4A91-95F3-55A1E33E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2BE98C-EB34-4BEA-8E40-A908655F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FFF4EA-486F-4C4A-978B-53FAB74D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3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A0F5B-2AE8-4E12-A28A-3FE4607B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327B78-C766-414E-8A22-75EE3946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E5DE8C-7AFD-4C2F-AA40-AFDB3ECF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8EA12-8107-460E-B9FC-0782F6F8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787758-1A04-4C8A-8A44-11398EA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433208-0352-40BE-90C5-DD316999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3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2C591-AA96-4FF6-9CAC-D3E4D3B6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ED9B0-25E4-4F98-8893-B8B3FA17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8275-6366-4126-8822-8F73EC48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A63CB-E9D0-43F2-B8E6-B9B69DF69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C12E58-0423-43CF-82C6-7FAB4C1FE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3B8E6-D63F-44A3-B39F-B0997D6C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023A4C-C5BD-40DF-A5C9-2A7EE687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49C150-2C4E-4161-B665-D0343C46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0A882-E215-4BBD-888B-DF698C90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3517F7-D4BF-4397-A86F-7E909E01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6F1B30-DC8C-4123-AFA8-A34193AA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899E46-384A-4ED3-BFD2-41AA4FC2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75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5197CF-7BAE-4F29-AA03-BE434494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9E2D95-BABF-48F6-99C1-C586467F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40495E-E83E-4E07-A744-57BA0DE6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02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C9C29-9E7C-4DD5-86CE-7F862644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3B459-7369-4B5C-B0F8-85D6CDC3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D44557-2E88-42C6-8289-3388BB6D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73762E-2952-4BAA-8D63-E37D61D3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204C64-68FA-4086-AA0B-1673F37B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7DC1E-853C-41D8-9C54-8A02AD47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47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A8E0F-B415-4199-8547-FE2EFAAD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AAAA40-8F5F-41BC-926C-BCFEB4B64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AF5CDD-9E5D-4525-B5E7-2EDE02273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36A725-A7B0-443A-8CE7-CFB8184C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F66CB2-8306-494F-B6F6-F0EAF3F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A33FE7-2E16-41ED-A1B1-D8D91296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16C47A-C210-4819-A929-6FA116AD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3A7A7B-3DD3-4E35-B905-F2E7A865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9BA94-9470-4A36-BEF7-48BF508BD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9383-95FF-457C-891A-BBD76E494015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13646-A880-46F8-A23D-6467DA11F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45B13-1A85-4B3E-BCA0-5AAFAE8A1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6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9730" y="865291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kumimoji="1" lang="en-US" altLang="ja-JP" sz="1600" dirty="0"/>
              <a:t>connect(sock);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r>
              <a:rPr lang="en-US" altLang="ja-JP" sz="1600" dirty="0"/>
              <a:t>    send(sock,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recv</a:t>
            </a:r>
            <a:r>
              <a:rPr lang="en-US" altLang="ja-JP" sz="1600" dirty="0"/>
              <a:t>(sock, buff, size);</a:t>
            </a:r>
          </a:p>
          <a:p>
            <a:endParaRPr kumimoji="1"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9955" y="836716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accept</a:t>
            </a:r>
            <a:r>
              <a:rPr kumimoji="1" lang="en-US" altLang="ja-JP" sz="1600" dirty="0"/>
              <a:t>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recv</a:t>
            </a:r>
            <a:r>
              <a:rPr lang="en-US" altLang="ja-JP" sz="1600" dirty="0"/>
              <a:t>(sock, buff, size);</a:t>
            </a:r>
          </a:p>
          <a:p>
            <a:r>
              <a:rPr lang="en-US" altLang="ja-JP" sz="1600" dirty="0"/>
              <a:t>    send(sock,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    </a:t>
            </a:r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72373B-A058-4A01-A770-C27BBAC55B23}"/>
              </a:ext>
            </a:extLst>
          </p:cNvPr>
          <p:cNvSpPr/>
          <p:nvPr/>
        </p:nvSpPr>
        <p:spPr>
          <a:xfrm>
            <a:off x="1616405" y="1760641"/>
            <a:ext cx="2962275" cy="590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2483E9-11BF-4EE2-B05E-F36D3705A11A}"/>
              </a:ext>
            </a:extLst>
          </p:cNvPr>
          <p:cNvSpPr/>
          <p:nvPr/>
        </p:nvSpPr>
        <p:spPr>
          <a:xfrm>
            <a:off x="7345690" y="1741591"/>
            <a:ext cx="2962275" cy="523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F72929-0095-4778-AE69-5408F1D27991}"/>
              </a:ext>
            </a:extLst>
          </p:cNvPr>
          <p:cNvSpPr/>
          <p:nvPr/>
        </p:nvSpPr>
        <p:spPr>
          <a:xfrm>
            <a:off x="7345691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89B7F79-F066-43B6-A5CF-F8A3FB155C71}"/>
              </a:ext>
            </a:extLst>
          </p:cNvPr>
          <p:cNvSpPr/>
          <p:nvPr/>
        </p:nvSpPr>
        <p:spPr>
          <a:xfrm>
            <a:off x="1644980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284497A-3373-4731-9D82-9DDE79B03EBA}"/>
              </a:ext>
            </a:extLst>
          </p:cNvPr>
          <p:cNvCxnSpPr/>
          <p:nvPr/>
        </p:nvCxnSpPr>
        <p:spPr>
          <a:xfrm>
            <a:off x="4626431" y="1974672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DFE266D-C34E-4354-898C-C061D2DB59FC}"/>
              </a:ext>
            </a:extLst>
          </p:cNvPr>
          <p:cNvCxnSpPr/>
          <p:nvPr/>
        </p:nvCxnSpPr>
        <p:spPr>
          <a:xfrm>
            <a:off x="4665722" y="5204345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799BB-3CAF-4685-8DAB-3A5C4495376D}"/>
              </a:ext>
            </a:extLst>
          </p:cNvPr>
          <p:cNvSpPr txBox="1"/>
          <p:nvPr/>
        </p:nvSpPr>
        <p:spPr>
          <a:xfrm>
            <a:off x="5371661" y="165329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①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接続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TCP</a:t>
            </a:r>
            <a:r>
              <a:rPr kumimoji="1" lang="ja-JP" altLang="en-US"/>
              <a:t>クライアント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TCP</a:t>
            </a:r>
            <a:r>
              <a:rPr kumimoji="1" lang="ja-JP" altLang="en-US"/>
              <a:t>サーバ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5D0B55-6692-4BD2-94AA-4D780514B242}"/>
              </a:ext>
            </a:extLst>
          </p:cNvPr>
          <p:cNvSpPr txBox="1"/>
          <p:nvPr/>
        </p:nvSpPr>
        <p:spPr>
          <a:xfrm>
            <a:off x="5432487" y="4899250"/>
            <a:ext cx="127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③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4831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図</a:t>
            </a:r>
            <a:r>
              <a:rPr lang="en-US" altLang="ja-JP" sz="2400" dirty="0"/>
              <a:t>1</a:t>
            </a:r>
            <a:r>
              <a:rPr kumimoji="1" lang="en-US" altLang="ja-JP" sz="2400" dirty="0"/>
              <a:t>-1: TCP</a:t>
            </a:r>
            <a:r>
              <a:rPr kumimoji="1" lang="ja-JP" altLang="en-US" sz="2400"/>
              <a:t>ログラム</a:t>
            </a:r>
            <a:r>
              <a:rPr kumimoji="1" lang="ja-JP" altLang="en-US" sz="2400" dirty="0"/>
              <a:t>とプロトコル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ECB3B61-BB59-1748-B424-E2BC8FFCBC0E}"/>
              </a:ext>
            </a:extLst>
          </p:cNvPr>
          <p:cNvSpPr/>
          <p:nvPr/>
        </p:nvSpPr>
        <p:spPr>
          <a:xfrm>
            <a:off x="7345692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201E380-CFA5-5841-AC23-BFD7573D6D0A}"/>
              </a:ext>
            </a:extLst>
          </p:cNvPr>
          <p:cNvSpPr/>
          <p:nvPr/>
        </p:nvSpPr>
        <p:spPr>
          <a:xfrm>
            <a:off x="1644981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左右 25">
            <a:extLst>
              <a:ext uri="{FF2B5EF4-FFF2-40B4-BE49-F238E27FC236}">
                <a16:creationId xmlns:a16="http://schemas.microsoft.com/office/drawing/2014/main" id="{E9AE878E-AE3D-2D40-911C-79ECE870C00C}"/>
              </a:ext>
            </a:extLst>
          </p:cNvPr>
          <p:cNvSpPr/>
          <p:nvPr/>
        </p:nvSpPr>
        <p:spPr>
          <a:xfrm>
            <a:off x="4713221" y="3484926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18810450-1943-B44B-AEC2-C5CD5B934158}"/>
              </a:ext>
            </a:extLst>
          </p:cNvPr>
          <p:cNvGrpSpPr/>
          <p:nvPr/>
        </p:nvGrpSpPr>
        <p:grpSpPr>
          <a:xfrm>
            <a:off x="5192629" y="3734700"/>
            <a:ext cx="1635682" cy="229505"/>
            <a:chOff x="4486274" y="1557337"/>
            <a:chExt cx="2076451" cy="342900"/>
          </a:xfrm>
        </p:grpSpPr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B2CBF6D0-2261-3E4E-BEA7-5403C6751E1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3289BBE-9014-764E-A2DB-DF12EEB66E4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CAB937E8-D08B-CD42-9EFF-A733EDE23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7E14C7EC-231F-1049-B28F-23DAD8B95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978BF65-345C-1944-AA16-7720DC8DCD90}"/>
              </a:ext>
            </a:extLst>
          </p:cNvPr>
          <p:cNvSpPr txBox="1"/>
          <p:nvPr/>
        </p:nvSpPr>
        <p:spPr>
          <a:xfrm>
            <a:off x="4841568" y="3210000"/>
            <a:ext cx="249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②</a:t>
            </a:r>
            <a:r>
              <a:rPr kumimoji="1" lang="ja-JP" altLang="en-US" sz="1400"/>
              <a:t>アプリケーションデータ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3E7D5B4-D5F6-1E46-BC7C-B6B3F2A36233}"/>
              </a:ext>
            </a:extLst>
          </p:cNvPr>
          <p:cNvSpPr txBox="1"/>
          <p:nvPr/>
        </p:nvSpPr>
        <p:spPr>
          <a:xfrm>
            <a:off x="5192629" y="2161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ネットワーク</a:t>
            </a:r>
            <a:endParaRPr kumimoji="1" lang="en-US" altLang="ja-JP" dirty="0"/>
          </a:p>
          <a:p>
            <a:pPr algn="ctr"/>
            <a:r>
              <a:rPr lang="ja-JP" altLang="en-US"/>
              <a:t>プロトコル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215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3408992"/>
            <a:ext cx="3751109" cy="162865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79164"/>
            <a:ext cx="4321471" cy="3838380"/>
          </a:xfrm>
          <a:prstGeom prst="roundRect">
            <a:avLst>
              <a:gd name="adj" fmla="val 332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273720"/>
            <a:ext cx="4738633" cy="3553793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Suites (27 suites)</a:t>
              </a:r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Supported Groups (5 groups)</a:t>
                </a:r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Key Share extension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3654538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89" y="3363807"/>
              <a:ext cx="5207004" cy="241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5192436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3624151"/>
            <a:ext cx="3332167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28430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4548986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454898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149960" y="347988"/>
            <a:ext cx="604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図</a:t>
            </a:r>
            <a:r>
              <a:rPr lang="en-US" altLang="ja-JP" sz="2000"/>
              <a:t>2-7 </a:t>
            </a:r>
            <a:r>
              <a:rPr lang="ja-JP" altLang="en-US" sz="2000" dirty="0"/>
              <a:t>セッション再開のための</a:t>
            </a:r>
            <a:r>
              <a:rPr kumimoji="1" lang="ja-JP" altLang="en-US" sz="2000" dirty="0"/>
              <a:t>セッションチケット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4548986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4555393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358D3A8-36D8-4A2A-9A07-320B26A749F8}"/>
              </a:ext>
            </a:extLst>
          </p:cNvPr>
          <p:cNvSpPr/>
          <p:nvPr/>
        </p:nvSpPr>
        <p:spPr>
          <a:xfrm>
            <a:off x="6924623" y="5751175"/>
            <a:ext cx="3485157" cy="458743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3326964-C8DF-4944-BC93-88D9BAFDD796}"/>
              </a:ext>
            </a:extLst>
          </p:cNvPr>
          <p:cNvCxnSpPr/>
          <p:nvPr/>
        </p:nvCxnSpPr>
        <p:spPr>
          <a:xfrm>
            <a:off x="1460938" y="5377657"/>
            <a:ext cx="888351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9C508C83-11C2-4FA1-B8FC-C499C67722E6}"/>
              </a:ext>
            </a:extLst>
          </p:cNvPr>
          <p:cNvSpPr/>
          <p:nvPr/>
        </p:nvSpPr>
        <p:spPr>
          <a:xfrm rot="10800000">
            <a:off x="1631977" y="5824047"/>
            <a:ext cx="5277705" cy="3064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9F4D1F1-1B21-4066-AE85-1A8A32A61352}"/>
              </a:ext>
            </a:extLst>
          </p:cNvPr>
          <p:cNvSpPr txBox="1"/>
          <p:nvPr/>
        </p:nvSpPr>
        <p:spPr>
          <a:xfrm>
            <a:off x="7647292" y="5824047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New Session </a:t>
            </a:r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9E27310-27D1-41C1-9E2E-5FEF7087E7E8}"/>
              </a:ext>
            </a:extLst>
          </p:cNvPr>
          <p:cNvSpPr txBox="1"/>
          <p:nvPr/>
        </p:nvSpPr>
        <p:spPr>
          <a:xfrm>
            <a:off x="133774" y="5668098"/>
            <a:ext cx="125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Session </a:t>
            </a:r>
          </a:p>
          <a:p>
            <a:pPr algn="ctr"/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61006EB5-B7BC-4A46-840F-443D4D0BA2D9}"/>
              </a:ext>
            </a:extLst>
          </p:cNvPr>
          <p:cNvSpPr/>
          <p:nvPr/>
        </p:nvSpPr>
        <p:spPr>
          <a:xfrm>
            <a:off x="214559" y="5675555"/>
            <a:ext cx="1158059" cy="5773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623EC69-4CB2-415B-8B48-D3F3733C4C9C}"/>
              </a:ext>
            </a:extLst>
          </p:cNvPr>
          <p:cNvSpPr txBox="1"/>
          <p:nvPr/>
        </p:nvSpPr>
        <p:spPr>
          <a:xfrm>
            <a:off x="4003373" y="547197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安全な通信チャネル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1B738BC5-CB6F-4100-A426-6856DE95BC1B}"/>
              </a:ext>
            </a:extLst>
          </p:cNvPr>
          <p:cNvSpPr/>
          <p:nvPr/>
        </p:nvSpPr>
        <p:spPr>
          <a:xfrm flipH="1">
            <a:off x="5431545" y="4247032"/>
            <a:ext cx="1478136" cy="74441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E3A618-CD36-4FD7-A232-8358706ECE01}"/>
              </a:ext>
            </a:extLst>
          </p:cNvPr>
          <p:cNvSpPr txBox="1"/>
          <p:nvPr/>
        </p:nvSpPr>
        <p:spPr>
          <a:xfrm>
            <a:off x="5518989" y="4472573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9C587FA-FDE6-4EE4-9707-2FED8AD900AD}"/>
              </a:ext>
            </a:extLst>
          </p:cNvPr>
          <p:cNvSpPr/>
          <p:nvPr/>
        </p:nvSpPr>
        <p:spPr>
          <a:xfrm>
            <a:off x="5890382" y="1180750"/>
            <a:ext cx="1354859" cy="76270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94B101-D193-4BE5-BC70-7DFF10ACA4CE}"/>
              </a:ext>
            </a:extLst>
          </p:cNvPr>
          <p:cNvSpPr txBox="1"/>
          <p:nvPr/>
        </p:nvSpPr>
        <p:spPr>
          <a:xfrm>
            <a:off x="5779324" y="139917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754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E5A92CF-4F2F-4FFA-BF61-A1C4CB741067}"/>
              </a:ext>
            </a:extLst>
          </p:cNvPr>
          <p:cNvSpPr/>
          <p:nvPr/>
        </p:nvSpPr>
        <p:spPr>
          <a:xfrm>
            <a:off x="925975" y="2684278"/>
            <a:ext cx="10590835" cy="861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90A9321E-CC4F-449B-AF14-DEE10BCBA2EF}"/>
              </a:ext>
            </a:extLst>
          </p:cNvPr>
          <p:cNvSpPr/>
          <p:nvPr/>
        </p:nvSpPr>
        <p:spPr>
          <a:xfrm>
            <a:off x="925975" y="4124512"/>
            <a:ext cx="10590835" cy="861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600450" cy="52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9730" y="865291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kumimoji="1" lang="en-US" altLang="ja-JP" sz="1600" dirty="0"/>
              <a:t>connect(sock);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SSL_connect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SSL_send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SSL_shutdown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SSL_free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9955" y="836716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accept</a:t>
            </a:r>
            <a:r>
              <a:rPr kumimoji="1" lang="en-US" altLang="ja-JP" sz="1600" dirty="0"/>
              <a:t>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</a:t>
            </a:r>
            <a:r>
              <a:rPr lang="en-US" altLang="ja-JP" sz="1600" dirty="0" err="1"/>
              <a:t>accept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SSL_rend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SSL_shutdown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SSL_free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72373B-A058-4A01-A770-C27BBAC55B23}"/>
              </a:ext>
            </a:extLst>
          </p:cNvPr>
          <p:cNvSpPr/>
          <p:nvPr/>
        </p:nvSpPr>
        <p:spPr>
          <a:xfrm>
            <a:off x="1616405" y="1760641"/>
            <a:ext cx="2962275" cy="590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2483E9-11BF-4EE2-B05E-F36D3705A11A}"/>
              </a:ext>
            </a:extLst>
          </p:cNvPr>
          <p:cNvSpPr/>
          <p:nvPr/>
        </p:nvSpPr>
        <p:spPr>
          <a:xfrm>
            <a:off x="7345690" y="1741591"/>
            <a:ext cx="2962275" cy="523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45692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BCE580-5143-4747-B4E2-FCFD9A2B38AF}"/>
              </a:ext>
            </a:extLst>
          </p:cNvPr>
          <p:cNvSpPr/>
          <p:nvPr/>
        </p:nvSpPr>
        <p:spPr>
          <a:xfrm>
            <a:off x="7345692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7C0A2A-74A3-4993-B798-3C9431A25762}"/>
              </a:ext>
            </a:extLst>
          </p:cNvPr>
          <p:cNvSpPr/>
          <p:nvPr/>
        </p:nvSpPr>
        <p:spPr>
          <a:xfrm>
            <a:off x="7345691" y="42612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F72929-0095-4778-AE69-5408F1D27991}"/>
              </a:ext>
            </a:extLst>
          </p:cNvPr>
          <p:cNvSpPr/>
          <p:nvPr/>
        </p:nvSpPr>
        <p:spPr>
          <a:xfrm>
            <a:off x="7345691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44981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E0D81F-0FB5-4C2A-B77E-24F1C5EAA204}"/>
              </a:ext>
            </a:extLst>
          </p:cNvPr>
          <p:cNvSpPr/>
          <p:nvPr/>
        </p:nvSpPr>
        <p:spPr>
          <a:xfrm>
            <a:off x="1644981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7BD51C1-E2D9-46C5-9EE1-C4A9FC115FA4}"/>
              </a:ext>
            </a:extLst>
          </p:cNvPr>
          <p:cNvSpPr/>
          <p:nvPr/>
        </p:nvSpPr>
        <p:spPr>
          <a:xfrm>
            <a:off x="1644980" y="42612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89B7F79-F066-43B6-A5CF-F8A3FB155C71}"/>
              </a:ext>
            </a:extLst>
          </p:cNvPr>
          <p:cNvSpPr/>
          <p:nvPr/>
        </p:nvSpPr>
        <p:spPr>
          <a:xfrm>
            <a:off x="1644980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284497A-3373-4731-9D82-9DDE79B03EBA}"/>
              </a:ext>
            </a:extLst>
          </p:cNvPr>
          <p:cNvCxnSpPr/>
          <p:nvPr/>
        </p:nvCxnSpPr>
        <p:spPr>
          <a:xfrm>
            <a:off x="4626431" y="1974672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D0F7E46A-A954-4CA1-84A4-F88ED013CB7F}"/>
              </a:ext>
            </a:extLst>
          </p:cNvPr>
          <p:cNvSpPr/>
          <p:nvPr/>
        </p:nvSpPr>
        <p:spPr>
          <a:xfrm>
            <a:off x="4713221" y="3484926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DFE266D-C34E-4354-898C-C061D2DB59FC}"/>
              </a:ext>
            </a:extLst>
          </p:cNvPr>
          <p:cNvCxnSpPr/>
          <p:nvPr/>
        </p:nvCxnSpPr>
        <p:spPr>
          <a:xfrm>
            <a:off x="4665722" y="5204345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01D6306-DC68-4147-9138-266427CCB6A7}"/>
              </a:ext>
            </a:extLst>
          </p:cNvPr>
          <p:cNvSpPr/>
          <p:nvPr/>
        </p:nvSpPr>
        <p:spPr>
          <a:xfrm>
            <a:off x="4712378" y="2813942"/>
            <a:ext cx="2546522" cy="670984"/>
          </a:xfrm>
          <a:prstGeom prst="rightArrow">
            <a:avLst>
              <a:gd name="adj1" fmla="val 50000"/>
              <a:gd name="adj2" fmla="val 340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E434D35-BEEF-4C8F-B764-3B87CAF041C6}"/>
              </a:ext>
            </a:extLst>
          </p:cNvPr>
          <p:cNvGrpSpPr/>
          <p:nvPr/>
        </p:nvGrpSpPr>
        <p:grpSpPr>
          <a:xfrm>
            <a:off x="5170528" y="3012327"/>
            <a:ext cx="1635682" cy="229505"/>
            <a:chOff x="4486274" y="1557337"/>
            <a:chExt cx="2076451" cy="34290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F0734DA-9277-4F13-8763-1651FCEC560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7977EB0-5C4B-455F-A798-B78BC381DA9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57D53D6-A014-4617-B4EC-EEC5EF8AB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1473022-C49E-4016-9D74-BF4897066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D105C0E-933A-47FF-B9CD-65517E96D7ED}"/>
              </a:ext>
            </a:extLst>
          </p:cNvPr>
          <p:cNvGrpSpPr/>
          <p:nvPr/>
        </p:nvGrpSpPr>
        <p:grpSpPr>
          <a:xfrm>
            <a:off x="5192629" y="3734700"/>
            <a:ext cx="1635682" cy="229505"/>
            <a:chOff x="4486274" y="1557337"/>
            <a:chExt cx="2076451" cy="342900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EAD2879-5907-4C2E-B7B0-7E915C31584E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7E4214FF-9EA7-4936-96A0-4F808924B8C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62E25F6-192D-40C9-992F-F5B96824B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C522D0D-D33A-4A01-BBB9-AAA7E152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64BE9C1-2846-4C01-8B99-284F5723E60B}"/>
              </a:ext>
            </a:extLst>
          </p:cNvPr>
          <p:cNvCxnSpPr/>
          <p:nvPr/>
        </p:nvCxnSpPr>
        <p:spPr>
          <a:xfrm>
            <a:off x="4665722" y="4572973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799BB-3CAF-4685-8DAB-3A5C4495376D}"/>
              </a:ext>
            </a:extLst>
          </p:cNvPr>
          <p:cNvSpPr txBox="1"/>
          <p:nvPr/>
        </p:nvSpPr>
        <p:spPr>
          <a:xfrm>
            <a:off x="5371661" y="165329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①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接続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059690" y="223844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07353" y="268427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③</a:t>
            </a:r>
            <a:r>
              <a:rPr kumimoji="1" lang="ja-JP" altLang="en-US" sz="1600" dirty="0"/>
              <a:t>ハンドシェーク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2278AE-B671-4549-83AC-3E5F63051EEA}"/>
              </a:ext>
            </a:extLst>
          </p:cNvPr>
          <p:cNvSpPr txBox="1"/>
          <p:nvPr/>
        </p:nvSpPr>
        <p:spPr>
          <a:xfrm>
            <a:off x="4960746" y="3360717"/>
            <a:ext cx="217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④</a:t>
            </a:r>
            <a:r>
              <a:rPr kumimoji="1" lang="ja-JP" altLang="en-US" sz="1400" dirty="0"/>
              <a:t>アプリケーションデータ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サーバ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4E36994-3DE0-45E2-8F63-D9496B030E43}"/>
              </a:ext>
            </a:extLst>
          </p:cNvPr>
          <p:cNvSpPr txBox="1"/>
          <p:nvPr/>
        </p:nvSpPr>
        <p:spPr>
          <a:xfrm>
            <a:off x="5454397" y="4289256"/>
            <a:ext cx="1055117" cy="30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⑤</a:t>
            </a:r>
            <a:r>
              <a:rPr kumimoji="1" lang="en-US" altLang="ja-JP" sz="1400" dirty="0"/>
              <a:t>TLS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5D0B55-6692-4BD2-94AA-4D780514B242}"/>
              </a:ext>
            </a:extLst>
          </p:cNvPr>
          <p:cNvSpPr txBox="1"/>
          <p:nvPr/>
        </p:nvSpPr>
        <p:spPr>
          <a:xfrm>
            <a:off x="5432487" y="4899250"/>
            <a:ext cx="127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⑥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510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図</a:t>
            </a:r>
            <a:r>
              <a:rPr kumimoji="1" lang="en-US" altLang="ja-JP" sz="2400" dirty="0"/>
              <a:t>1-2: TLS</a:t>
            </a:r>
            <a:r>
              <a:rPr kumimoji="1" lang="ja-JP" altLang="en-US" sz="2400" dirty="0"/>
              <a:t>プログラムとプロトコル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BF15CE6-AC63-1A44-8453-823CDE70CB4F}"/>
              </a:ext>
            </a:extLst>
          </p:cNvPr>
          <p:cNvSpPr txBox="1"/>
          <p:nvPr/>
        </p:nvSpPr>
        <p:spPr>
          <a:xfrm>
            <a:off x="5192629" y="2161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ネットワーク</a:t>
            </a:r>
            <a:endParaRPr kumimoji="1" lang="en-US" altLang="ja-JP" dirty="0"/>
          </a:p>
          <a:p>
            <a:pPr algn="ctr"/>
            <a:r>
              <a:rPr lang="ja-JP" altLang="en-US"/>
              <a:t>プロトコル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7610D7C-C6D1-4F44-B50B-EB4F09EED352}"/>
              </a:ext>
            </a:extLst>
          </p:cNvPr>
          <p:cNvCxnSpPr/>
          <p:nvPr/>
        </p:nvCxnSpPr>
        <p:spPr>
          <a:xfrm flipH="1">
            <a:off x="10307965" y="2071868"/>
            <a:ext cx="583812" cy="74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5F23F0F-C6D9-465E-ACF7-B82A1B803F2F}"/>
              </a:ext>
            </a:extLst>
          </p:cNvPr>
          <p:cNvCxnSpPr>
            <a:cxnSpLocks/>
          </p:cNvCxnSpPr>
          <p:nvPr/>
        </p:nvCxnSpPr>
        <p:spPr>
          <a:xfrm flipH="1">
            <a:off x="10526639" y="1999327"/>
            <a:ext cx="610374" cy="2289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6FC7318-2E65-423E-8736-2863B8E5B0D4}"/>
              </a:ext>
            </a:extLst>
          </p:cNvPr>
          <p:cNvSpPr txBox="1"/>
          <p:nvPr/>
        </p:nvSpPr>
        <p:spPr>
          <a:xfrm>
            <a:off x="10575264" y="1470030"/>
            <a:ext cx="177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TLS</a:t>
            </a:r>
            <a:r>
              <a:rPr kumimoji="1" lang="ja-JP" altLang="en-US" b="1" dirty="0"/>
              <a:t>のために</a:t>
            </a:r>
            <a:endParaRPr kumimoji="1" lang="en-US" altLang="ja-JP" b="1" dirty="0"/>
          </a:p>
          <a:p>
            <a:r>
              <a:rPr lang="ja-JP" altLang="en-US" b="1" dirty="0"/>
              <a:t>追加する部分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6066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749031" y="4030472"/>
            <a:ext cx="3485157" cy="1479077"/>
          </a:xfrm>
          <a:prstGeom prst="roundRect">
            <a:avLst>
              <a:gd name="adj" fmla="val 922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471326" y="1692315"/>
            <a:ext cx="4624674" cy="3115025"/>
          </a:xfrm>
          <a:prstGeom prst="roundRect">
            <a:avLst>
              <a:gd name="adj" fmla="val 332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BE2C3A-4968-4BA4-A194-843C00482E3B}"/>
              </a:ext>
            </a:extLst>
          </p:cNvPr>
          <p:cNvSpPr txBox="1"/>
          <p:nvPr/>
        </p:nvSpPr>
        <p:spPr>
          <a:xfrm>
            <a:off x="1670557" y="2087836"/>
            <a:ext cx="4645846" cy="25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/>
              <a:t>Supported Version: TLS 1.3 (0x0304)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6B516E-8C50-49F0-9F79-A72E8A1B8198}"/>
              </a:ext>
            </a:extLst>
          </p:cNvPr>
          <p:cNvSpPr txBox="1"/>
          <p:nvPr/>
        </p:nvSpPr>
        <p:spPr>
          <a:xfrm>
            <a:off x="1580584" y="2376269"/>
            <a:ext cx="45751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②</a:t>
            </a:r>
            <a:r>
              <a:rPr lang="en-US" altLang="ja-JP" sz="1050" dirty="0"/>
              <a:t>Cipher Suites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Cipher Suite: TLS_AES_128_GCM_SHA256 (0x1301)</a:t>
            </a:r>
          </a:p>
          <a:p>
            <a:r>
              <a:rPr lang="en-US" altLang="ja-JP" sz="1050" dirty="0"/>
              <a:t>    Cipher Suite: TLS_AES_256_GCM_SHA384 (0x1302)</a:t>
            </a:r>
          </a:p>
          <a:p>
            <a:r>
              <a:rPr lang="en-US" altLang="ja-JP" sz="1050" dirty="0"/>
              <a:t>    Cipher Suite: TLS_CHACHA20_POLY1305_SHA256 (0x1303)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819355-6065-498F-8792-F2C063FC7F6B}"/>
              </a:ext>
            </a:extLst>
          </p:cNvPr>
          <p:cNvSpPr/>
          <p:nvPr/>
        </p:nvSpPr>
        <p:spPr>
          <a:xfrm>
            <a:off x="1670557" y="2059453"/>
            <a:ext cx="3936067" cy="255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99FE8C-C92E-40A6-909A-78E7A0E6CDEC}"/>
              </a:ext>
            </a:extLst>
          </p:cNvPr>
          <p:cNvSpPr txBox="1"/>
          <p:nvPr/>
        </p:nvSpPr>
        <p:spPr>
          <a:xfrm>
            <a:off x="1580585" y="3370936"/>
            <a:ext cx="4026039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③</a:t>
            </a:r>
            <a:r>
              <a:rPr lang="en-US" altLang="ja-JP" sz="1050" dirty="0"/>
              <a:t>Supported Groups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Supported Group: secp521r1 (0x0019)</a:t>
            </a:r>
          </a:p>
          <a:p>
            <a:r>
              <a:rPr lang="en-US" altLang="ja-JP" sz="1050" dirty="0"/>
              <a:t>    Supported Group: secp384r1 (0x0018)</a:t>
            </a:r>
          </a:p>
          <a:p>
            <a:r>
              <a:rPr lang="en-US" altLang="ja-JP" sz="1050" dirty="0"/>
              <a:t>    Supported Group: secp256r1 (0x0017)</a:t>
            </a:r>
          </a:p>
          <a:p>
            <a:r>
              <a:rPr lang="en-US" altLang="ja-JP" sz="1050" dirty="0"/>
              <a:t>    Supported Group: secp224r1 (0x0015)</a:t>
            </a:r>
          </a:p>
          <a:p>
            <a:r>
              <a:rPr lang="en-US" altLang="ja-JP" sz="1050" dirty="0"/>
              <a:t>    Supported Group: ffdhe2048 (0x0100)</a:t>
            </a:r>
          </a:p>
          <a:p>
            <a:endParaRPr lang="en-US" altLang="ja-JP" sz="105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AB951C2-BD71-4598-907E-DBC672EF0E1C}"/>
              </a:ext>
            </a:extLst>
          </p:cNvPr>
          <p:cNvSpPr/>
          <p:nvPr/>
        </p:nvSpPr>
        <p:spPr>
          <a:xfrm>
            <a:off x="1670557" y="2564312"/>
            <a:ext cx="3936067" cy="533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15EA3B2-BDFD-4133-998F-7CBA88406D39}"/>
              </a:ext>
            </a:extLst>
          </p:cNvPr>
          <p:cNvSpPr txBox="1"/>
          <p:nvPr/>
        </p:nvSpPr>
        <p:spPr>
          <a:xfrm>
            <a:off x="6902020" y="4276018"/>
            <a:ext cx="39017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/>
              <a:t>Supported Version: TLS 1.3 (0x0304)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ED2076-9DE8-4923-BD72-03EE311852C6}"/>
              </a:ext>
            </a:extLst>
          </p:cNvPr>
          <p:cNvSpPr/>
          <p:nvPr/>
        </p:nvSpPr>
        <p:spPr>
          <a:xfrm>
            <a:off x="6929973" y="4794530"/>
            <a:ext cx="3190416" cy="245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6902020" y="4245631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580586" y="3526673"/>
            <a:ext cx="4003722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4151386" y="863435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-1: </a:t>
            </a:r>
            <a:r>
              <a:rPr kumimoji="1" lang="ja-JP" altLang="en-US" sz="2400" dirty="0"/>
              <a:t>暗号スイートの合意</a:t>
            </a: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F29D1322-2ABD-4A07-8E4E-BF9D4446DFF0}"/>
              </a:ext>
            </a:extLst>
          </p:cNvPr>
          <p:cNvSpPr/>
          <p:nvPr/>
        </p:nvSpPr>
        <p:spPr>
          <a:xfrm>
            <a:off x="5740263" y="2629035"/>
            <a:ext cx="1846312" cy="41077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大かっこ 2">
            <a:extLst>
              <a:ext uri="{FF2B5EF4-FFF2-40B4-BE49-F238E27FC236}">
                <a16:creationId xmlns:a16="http://schemas.microsoft.com/office/drawing/2014/main" id="{235DD06C-4E43-49DF-B992-7C1BCE3EB930}"/>
              </a:ext>
            </a:extLst>
          </p:cNvPr>
          <p:cNvSpPr/>
          <p:nvPr/>
        </p:nvSpPr>
        <p:spPr>
          <a:xfrm>
            <a:off x="5601424" y="1917765"/>
            <a:ext cx="336539" cy="256242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BC726AD-EBAF-4C86-95A5-068ED28335A4}"/>
              </a:ext>
            </a:extLst>
          </p:cNvPr>
          <p:cNvSpPr/>
          <p:nvPr/>
        </p:nvSpPr>
        <p:spPr>
          <a:xfrm>
            <a:off x="5955079" y="3102767"/>
            <a:ext cx="2466416" cy="1104406"/>
          </a:xfrm>
          <a:custGeom>
            <a:avLst/>
            <a:gdLst>
              <a:gd name="connsiteX0" fmla="*/ 0 w 2850078"/>
              <a:gd name="connsiteY0" fmla="*/ 47502 h 1104406"/>
              <a:gd name="connsiteX1" fmla="*/ 2648197 w 2850078"/>
              <a:gd name="connsiteY1" fmla="*/ 0 h 1104406"/>
              <a:gd name="connsiteX2" fmla="*/ 2838203 w 2850078"/>
              <a:gd name="connsiteY2" fmla="*/ 320634 h 1104406"/>
              <a:gd name="connsiteX3" fmla="*/ 2850078 w 2850078"/>
              <a:gd name="connsiteY3" fmla="*/ 1104406 h 110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078" h="1104406">
                <a:moveTo>
                  <a:pt x="0" y="47502"/>
                </a:moveTo>
                <a:lnTo>
                  <a:pt x="2648197" y="0"/>
                </a:lnTo>
                <a:lnTo>
                  <a:pt x="2838203" y="320634"/>
                </a:lnTo>
                <a:lnTo>
                  <a:pt x="2850078" y="1104406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BAFA6DA-5AF9-4CF3-93BA-087A58F7F3C5}"/>
              </a:ext>
            </a:extLst>
          </p:cNvPr>
          <p:cNvSpPr txBox="1"/>
          <p:nvPr/>
        </p:nvSpPr>
        <p:spPr>
          <a:xfrm>
            <a:off x="7669704" y="3314928"/>
            <a:ext cx="1415772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暗号スイート</a:t>
            </a:r>
            <a:endParaRPr lang="en-US" altLang="ja-JP" sz="1600" b="1" dirty="0"/>
          </a:p>
          <a:p>
            <a:pPr algn="ctr"/>
            <a:r>
              <a:rPr lang="ja-JP" altLang="en-US" sz="1600" b="1" dirty="0"/>
              <a:t>の</a:t>
            </a:r>
            <a:r>
              <a:rPr kumimoji="1" lang="ja-JP" altLang="en-US" sz="1600" b="1" dirty="0"/>
              <a:t>合意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6071602" y="2673886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 Hello</a:t>
            </a:r>
            <a:endParaRPr kumimoji="1" lang="ja-JP" altLang="en-US" sz="16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DD1AD57-ED16-4123-BEF4-7FFD6D7FECEE}"/>
              </a:ext>
            </a:extLst>
          </p:cNvPr>
          <p:cNvSpPr txBox="1"/>
          <p:nvPr/>
        </p:nvSpPr>
        <p:spPr>
          <a:xfrm>
            <a:off x="1560845" y="1788271"/>
            <a:ext cx="3219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①</a:t>
            </a:r>
            <a:r>
              <a:rPr lang="en-US" altLang="ja-JP" sz="1100" dirty="0"/>
              <a:t>Supported Versions</a:t>
            </a:r>
            <a:r>
              <a:rPr lang="ja-JP" altLang="en-US" sz="1100" dirty="0"/>
              <a:t>拡張</a:t>
            </a:r>
          </a:p>
        </p:txBody>
      </p:sp>
      <p:sp>
        <p:nvSpPr>
          <p:cNvPr id="101" name="矢印: 右 100">
            <a:extLst>
              <a:ext uri="{FF2B5EF4-FFF2-40B4-BE49-F238E27FC236}">
                <a16:creationId xmlns:a16="http://schemas.microsoft.com/office/drawing/2014/main" id="{825E1A38-9537-479C-ACA5-600903A58686}"/>
              </a:ext>
            </a:extLst>
          </p:cNvPr>
          <p:cNvSpPr/>
          <p:nvPr/>
        </p:nvSpPr>
        <p:spPr>
          <a:xfrm flipH="1">
            <a:off x="5107363" y="4940821"/>
            <a:ext cx="1887161" cy="4107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76EEB5A1-4B73-4657-BC81-F4F5A55180C5}"/>
              </a:ext>
            </a:extLst>
          </p:cNvPr>
          <p:cNvSpPr txBox="1"/>
          <p:nvPr/>
        </p:nvSpPr>
        <p:spPr>
          <a:xfrm>
            <a:off x="5392121" y="4978797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353CD4D-CB70-4EB2-AC24-04253217EA5E}"/>
              </a:ext>
            </a:extLst>
          </p:cNvPr>
          <p:cNvSpPr txBox="1"/>
          <p:nvPr/>
        </p:nvSpPr>
        <p:spPr>
          <a:xfrm>
            <a:off x="6861180" y="5142030"/>
            <a:ext cx="402603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③</a:t>
            </a:r>
            <a:r>
              <a:rPr lang="en-US" altLang="ja-JP" sz="1050" dirty="0"/>
              <a:t>Supported Groups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Supported Group: secp521r1 (0x0019)</a:t>
            </a:r>
          </a:p>
          <a:p>
            <a:r>
              <a:rPr lang="en-US" altLang="ja-JP" sz="1050" dirty="0"/>
              <a:t> 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8887E62-298B-4E2B-9392-F9E3F8340EF5}"/>
              </a:ext>
            </a:extLst>
          </p:cNvPr>
          <p:cNvSpPr/>
          <p:nvPr/>
        </p:nvSpPr>
        <p:spPr>
          <a:xfrm>
            <a:off x="6909185" y="5338605"/>
            <a:ext cx="3055429" cy="194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BF51231-6112-4E96-9C8D-A570A95478F6}"/>
              </a:ext>
            </a:extLst>
          </p:cNvPr>
          <p:cNvSpPr txBox="1"/>
          <p:nvPr/>
        </p:nvSpPr>
        <p:spPr>
          <a:xfrm>
            <a:off x="6768032" y="4001964"/>
            <a:ext cx="3219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①</a:t>
            </a:r>
            <a:r>
              <a:rPr lang="en-US" altLang="ja-JP" sz="1100" dirty="0"/>
              <a:t>Supported Versions</a:t>
            </a:r>
            <a:r>
              <a:rPr lang="ja-JP" altLang="en-US" sz="1100" dirty="0"/>
              <a:t>拡張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87D1544-CEEA-4132-86C9-0FBC24ED350A}"/>
              </a:ext>
            </a:extLst>
          </p:cNvPr>
          <p:cNvSpPr txBox="1"/>
          <p:nvPr/>
        </p:nvSpPr>
        <p:spPr>
          <a:xfrm>
            <a:off x="6749031" y="4624911"/>
            <a:ext cx="457517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②</a:t>
            </a:r>
            <a:r>
              <a:rPr lang="en-US" altLang="ja-JP" sz="1050" dirty="0"/>
              <a:t>Cipher Suites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Cipher Suite: TLS_AES_128_GCM_SHA256 (0x1301)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A8605A7-E87A-419C-A8BE-8C8FC5B876BE}"/>
              </a:ext>
            </a:extLst>
          </p:cNvPr>
          <p:cNvSpPr txBox="1"/>
          <p:nvPr/>
        </p:nvSpPr>
        <p:spPr>
          <a:xfrm>
            <a:off x="1446853" y="128263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クライアント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43678DA-81E9-454F-BABD-D63D57171ECE}"/>
              </a:ext>
            </a:extLst>
          </p:cNvPr>
          <p:cNvSpPr txBox="1"/>
          <p:nvPr/>
        </p:nvSpPr>
        <p:spPr>
          <a:xfrm>
            <a:off x="9237352" y="35430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356014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矢印: 右 75">
            <a:extLst>
              <a:ext uri="{FF2B5EF4-FFF2-40B4-BE49-F238E27FC236}">
                <a16:creationId xmlns:a16="http://schemas.microsoft.com/office/drawing/2014/main" id="{29253FE7-FAAD-4577-B0B4-C98FFF28FEDD}"/>
              </a:ext>
            </a:extLst>
          </p:cNvPr>
          <p:cNvSpPr/>
          <p:nvPr/>
        </p:nvSpPr>
        <p:spPr>
          <a:xfrm flipH="1">
            <a:off x="5142321" y="3691325"/>
            <a:ext cx="1887161" cy="4107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27E843F-95B0-45DE-9B7B-A56946DF7A5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815328" y="4842689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2DC6FED-BB1B-47CD-B1C9-B553EB2A19A9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8969492" y="4386006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D172F9BD-3499-45B6-BD76-F0AE6196B202}"/>
              </a:ext>
            </a:extLst>
          </p:cNvPr>
          <p:cNvSpPr/>
          <p:nvPr/>
        </p:nvSpPr>
        <p:spPr>
          <a:xfrm>
            <a:off x="8361911" y="5042904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63D820D2-C452-4BB0-B027-ACEF69CA7023}"/>
              </a:ext>
            </a:extLst>
          </p:cNvPr>
          <p:cNvSpPr/>
          <p:nvPr/>
        </p:nvSpPr>
        <p:spPr>
          <a:xfrm>
            <a:off x="2325891" y="5850015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2425620"/>
            <a:ext cx="3485157" cy="1669046"/>
          </a:xfrm>
          <a:prstGeom prst="roundRect">
            <a:avLst>
              <a:gd name="adj" fmla="val 922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497713"/>
            <a:ext cx="4624674" cy="2068417"/>
          </a:xfrm>
          <a:prstGeom prst="roundRect">
            <a:avLst>
              <a:gd name="adj" fmla="val 332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17A977-4BEE-40E9-9221-C73BD3E4227E}"/>
              </a:ext>
            </a:extLst>
          </p:cNvPr>
          <p:cNvSpPr txBox="1"/>
          <p:nvPr/>
        </p:nvSpPr>
        <p:spPr>
          <a:xfrm>
            <a:off x="1690852" y="2450295"/>
            <a:ext cx="473582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④</a:t>
            </a:r>
            <a:r>
              <a:rPr lang="en-US" altLang="ja-JP" sz="1050" dirty="0"/>
              <a:t>Key Share</a:t>
            </a:r>
            <a:r>
              <a:rPr lang="ja-JP" altLang="en-US" sz="1050" dirty="0"/>
              <a:t>拡張</a:t>
            </a:r>
            <a:endParaRPr lang="en-US" altLang="ja-JP" sz="105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F8033AD-F698-45E6-B36A-3371F1693EDF}"/>
              </a:ext>
            </a:extLst>
          </p:cNvPr>
          <p:cNvSpPr/>
          <p:nvPr/>
        </p:nvSpPr>
        <p:spPr>
          <a:xfrm>
            <a:off x="1780825" y="2674342"/>
            <a:ext cx="3936067" cy="701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F9485B-306B-454C-AE18-851FE8EEDE53}"/>
              </a:ext>
            </a:extLst>
          </p:cNvPr>
          <p:cNvSpPr txBox="1"/>
          <p:nvPr/>
        </p:nvSpPr>
        <p:spPr>
          <a:xfrm>
            <a:off x="7012287" y="2654448"/>
            <a:ext cx="36658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/>
              <a:t>Key Share extension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BABA8DD-358F-4389-B2D7-8CCA1E465FAD}"/>
              </a:ext>
            </a:extLst>
          </p:cNvPr>
          <p:cNvSpPr/>
          <p:nvPr/>
        </p:nvSpPr>
        <p:spPr>
          <a:xfrm>
            <a:off x="7021610" y="2865876"/>
            <a:ext cx="3190416" cy="475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0568F7ED-121E-48BB-A1ED-1499066FEE5A}"/>
              </a:ext>
            </a:extLst>
          </p:cNvPr>
          <p:cNvSpPr/>
          <p:nvPr/>
        </p:nvSpPr>
        <p:spPr>
          <a:xfrm>
            <a:off x="7888014" y="4540284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2951228"/>
            <a:ext cx="2792786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2931975"/>
            <a:ext cx="267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3017574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3017574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FE0BC3E-6C07-4824-A513-2634D9324027}"/>
              </a:ext>
            </a:extLst>
          </p:cNvPr>
          <p:cNvSpPr txBox="1"/>
          <p:nvPr/>
        </p:nvSpPr>
        <p:spPr>
          <a:xfrm>
            <a:off x="7945035" y="4553479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3676511C-507D-47EF-826A-19E94529E605}"/>
              </a:ext>
            </a:extLst>
          </p:cNvPr>
          <p:cNvSpPr/>
          <p:nvPr/>
        </p:nvSpPr>
        <p:spPr>
          <a:xfrm>
            <a:off x="3996423" y="3229094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43BD04-A869-483E-A285-E963FB163704}"/>
              </a:ext>
            </a:extLst>
          </p:cNvPr>
          <p:cNvSpPr/>
          <p:nvPr/>
        </p:nvSpPr>
        <p:spPr>
          <a:xfrm flipH="1">
            <a:off x="4029847" y="3245501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DCE39C10-5FF6-406A-B586-98EEE6FE166C}"/>
              </a:ext>
            </a:extLst>
          </p:cNvPr>
          <p:cNvSpPr/>
          <p:nvPr/>
        </p:nvSpPr>
        <p:spPr>
          <a:xfrm>
            <a:off x="9411740" y="3202122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5ACE9728-0274-47AA-9DF9-FA59568B7475}"/>
              </a:ext>
            </a:extLst>
          </p:cNvPr>
          <p:cNvSpPr/>
          <p:nvPr/>
        </p:nvSpPr>
        <p:spPr>
          <a:xfrm flipH="1">
            <a:off x="854536" y="3148109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A689383-EAF0-4C5C-AFDD-91EEC0454A16}"/>
              </a:ext>
            </a:extLst>
          </p:cNvPr>
          <p:cNvSpPr txBox="1"/>
          <p:nvPr/>
        </p:nvSpPr>
        <p:spPr>
          <a:xfrm>
            <a:off x="8587065" y="5055751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6384B96-7FE9-47DE-A63D-0E576345A34A}"/>
              </a:ext>
            </a:extLst>
          </p:cNvPr>
          <p:cNvSpPr txBox="1"/>
          <p:nvPr/>
        </p:nvSpPr>
        <p:spPr>
          <a:xfrm>
            <a:off x="5427079" y="372930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4863695" y="471484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-2: </a:t>
            </a:r>
            <a:r>
              <a:rPr kumimoji="1" lang="ja-JP" altLang="en-US" sz="2400" dirty="0"/>
              <a:t>鍵の合意と導出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E06CC2-C19B-4152-8653-26F64B23C60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776596" y="4344596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CA1C3F91-0E75-41C1-A479-F8064EC04E75}"/>
              </a:ext>
            </a:extLst>
          </p:cNvPr>
          <p:cNvSpPr/>
          <p:nvPr/>
        </p:nvSpPr>
        <p:spPr>
          <a:xfrm>
            <a:off x="3130820" y="4995101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DA6D751-DCF8-4DFF-A12E-F9EA0D6A818B}"/>
              </a:ext>
            </a:extLst>
          </p:cNvPr>
          <p:cNvSpPr txBox="1"/>
          <p:nvPr/>
        </p:nvSpPr>
        <p:spPr>
          <a:xfrm>
            <a:off x="3389570" y="4998039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F235DDCC-94DE-46D3-A044-B0F883C12A08}"/>
              </a:ext>
            </a:extLst>
          </p:cNvPr>
          <p:cNvSpPr/>
          <p:nvPr/>
        </p:nvSpPr>
        <p:spPr>
          <a:xfrm>
            <a:off x="3039131" y="401426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5E39ACB-D05C-4EC2-9F17-1879EA1FA9FA}"/>
              </a:ext>
            </a:extLst>
          </p:cNvPr>
          <p:cNvSpPr txBox="1"/>
          <p:nvPr/>
        </p:nvSpPr>
        <p:spPr>
          <a:xfrm>
            <a:off x="3238503" y="4039714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1C5C556B-2721-49F8-A95B-A68AD5E6D8F7}"/>
              </a:ext>
            </a:extLst>
          </p:cNvPr>
          <p:cNvSpPr/>
          <p:nvPr/>
        </p:nvSpPr>
        <p:spPr>
          <a:xfrm>
            <a:off x="2749056" y="4490940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A658866-A709-4B9A-8EC3-A5ABF599E277}"/>
              </a:ext>
            </a:extLst>
          </p:cNvPr>
          <p:cNvSpPr txBox="1"/>
          <p:nvPr/>
        </p:nvSpPr>
        <p:spPr>
          <a:xfrm>
            <a:off x="2806077" y="4504135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27D44C92-7600-4178-A278-FA49F7653E67}"/>
              </a:ext>
            </a:extLst>
          </p:cNvPr>
          <p:cNvSpPr/>
          <p:nvPr/>
        </p:nvSpPr>
        <p:spPr>
          <a:xfrm>
            <a:off x="8254857" y="405567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67C99C1-81AC-4AB7-9094-6A7B74B15D44}"/>
              </a:ext>
            </a:extLst>
          </p:cNvPr>
          <p:cNvSpPr txBox="1"/>
          <p:nvPr/>
        </p:nvSpPr>
        <p:spPr>
          <a:xfrm>
            <a:off x="8531762" y="4059354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3017574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2957579"/>
            <a:ext cx="942512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3023981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2964604"/>
            <a:ext cx="1451236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9D5AFE-AE5A-4AD0-83BA-C5D6EF772ACD}"/>
              </a:ext>
            </a:extLst>
          </p:cNvPr>
          <p:cNvSpPr/>
          <p:nvPr/>
        </p:nvSpPr>
        <p:spPr>
          <a:xfrm>
            <a:off x="1003464" y="1839840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60D2A98-7D6F-4707-BCDD-ADAE7FD0B9ED}"/>
              </a:ext>
            </a:extLst>
          </p:cNvPr>
          <p:cNvSpPr/>
          <p:nvPr/>
        </p:nvSpPr>
        <p:spPr>
          <a:xfrm>
            <a:off x="4581604" y="3050628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EC130DA-5842-437A-B455-12667D6A5903}"/>
              </a:ext>
            </a:extLst>
          </p:cNvPr>
          <p:cNvSpPr/>
          <p:nvPr/>
        </p:nvSpPr>
        <p:spPr>
          <a:xfrm flipH="1">
            <a:off x="3037485" y="2680672"/>
            <a:ext cx="822413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334AE537-DCB7-4EC6-9F23-705554C030B1}"/>
              </a:ext>
            </a:extLst>
          </p:cNvPr>
          <p:cNvSpPr/>
          <p:nvPr/>
        </p:nvSpPr>
        <p:spPr>
          <a:xfrm>
            <a:off x="7819372" y="274047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FF0FB78-FE70-40A8-8747-77F1F9195748}"/>
              </a:ext>
            </a:extLst>
          </p:cNvPr>
          <p:cNvSpPr/>
          <p:nvPr/>
        </p:nvSpPr>
        <p:spPr>
          <a:xfrm>
            <a:off x="2630551" y="5673254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62F7C54-5953-47C9-99A4-2B19A1AA883F}"/>
              </a:ext>
            </a:extLst>
          </p:cNvPr>
          <p:cNvSpPr/>
          <p:nvPr/>
        </p:nvSpPr>
        <p:spPr>
          <a:xfrm>
            <a:off x="2966649" y="5561646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AE1AEB0-BEE0-4A8C-9D14-75A5B37C1B7A}"/>
              </a:ext>
            </a:extLst>
          </p:cNvPr>
          <p:cNvSpPr txBox="1"/>
          <p:nvPr/>
        </p:nvSpPr>
        <p:spPr>
          <a:xfrm>
            <a:off x="2999174" y="5572362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10A0EF97-249E-4E16-B38B-A92085AB48CB}"/>
              </a:ext>
            </a:extLst>
          </p:cNvPr>
          <p:cNvSpPr/>
          <p:nvPr/>
        </p:nvSpPr>
        <p:spPr>
          <a:xfrm>
            <a:off x="7455043" y="587378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E715BCD6-61F3-48DE-B5E0-C8C5AFD6940F}"/>
              </a:ext>
            </a:extLst>
          </p:cNvPr>
          <p:cNvSpPr/>
          <p:nvPr/>
        </p:nvSpPr>
        <p:spPr>
          <a:xfrm>
            <a:off x="7678408" y="5718786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8BB36AD4-7CC5-45F6-98C7-BCF8C2AEBD59}"/>
              </a:ext>
            </a:extLst>
          </p:cNvPr>
          <p:cNvSpPr/>
          <p:nvPr/>
        </p:nvSpPr>
        <p:spPr>
          <a:xfrm>
            <a:off x="8014506" y="558615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43EC3DF-8C83-4BE3-9EE1-4F102489E5F1}"/>
              </a:ext>
            </a:extLst>
          </p:cNvPr>
          <p:cNvSpPr txBox="1"/>
          <p:nvPr/>
        </p:nvSpPr>
        <p:spPr>
          <a:xfrm>
            <a:off x="8047031" y="5596874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D4AA9D7-53A3-45C5-9CFF-6D9967D08F05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906507" y="2787720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804B139-BC1B-47F0-BB59-104BDB32A3D9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9756474" y="2710737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A5929E0-D459-4414-819E-57B6402635EF}"/>
              </a:ext>
            </a:extLst>
          </p:cNvPr>
          <p:cNvSpPr/>
          <p:nvPr/>
        </p:nvSpPr>
        <p:spPr>
          <a:xfrm>
            <a:off x="11009388" y="2289800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C07B216-5B08-43EA-9CF5-E9592EE58421}"/>
              </a:ext>
            </a:extLst>
          </p:cNvPr>
          <p:cNvSpPr txBox="1"/>
          <p:nvPr/>
        </p:nvSpPr>
        <p:spPr>
          <a:xfrm>
            <a:off x="11088346" y="2481683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86FADBB-5E9F-42FA-8F77-944B36CDFF2D}"/>
              </a:ext>
            </a:extLst>
          </p:cNvPr>
          <p:cNvSpPr/>
          <p:nvPr/>
        </p:nvSpPr>
        <p:spPr>
          <a:xfrm>
            <a:off x="110835" y="2408570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96A246-9595-4433-AA00-FF5EB0D3D0AC}"/>
              </a:ext>
            </a:extLst>
          </p:cNvPr>
          <p:cNvSpPr txBox="1"/>
          <p:nvPr/>
        </p:nvSpPr>
        <p:spPr>
          <a:xfrm>
            <a:off x="184046" y="2675232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B7D89F3D-AD04-4B2D-9F57-45839FAFB9FA}"/>
              </a:ext>
            </a:extLst>
          </p:cNvPr>
          <p:cNvSpPr/>
          <p:nvPr/>
        </p:nvSpPr>
        <p:spPr>
          <a:xfrm>
            <a:off x="106953" y="1482489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54E6BEB-8311-444C-BE8C-A124532A8CA2}"/>
              </a:ext>
            </a:extLst>
          </p:cNvPr>
          <p:cNvSpPr txBox="1"/>
          <p:nvPr/>
        </p:nvSpPr>
        <p:spPr>
          <a:xfrm>
            <a:off x="55768" y="161050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94BB11-874A-4410-85FD-0B795540834E}"/>
              </a:ext>
            </a:extLst>
          </p:cNvPr>
          <p:cNvSpPr txBox="1"/>
          <p:nvPr/>
        </p:nvSpPr>
        <p:spPr>
          <a:xfrm>
            <a:off x="1464845" y="5381765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79A5F07-8B97-4053-A5DD-EBAA811401F0}"/>
              </a:ext>
            </a:extLst>
          </p:cNvPr>
          <p:cNvSpPr txBox="1"/>
          <p:nvPr/>
        </p:nvSpPr>
        <p:spPr>
          <a:xfrm>
            <a:off x="6572708" y="5428726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F29D1322-2ABD-4A07-8E4E-BF9D4446DFF0}"/>
              </a:ext>
            </a:extLst>
          </p:cNvPr>
          <p:cNvSpPr/>
          <p:nvPr/>
        </p:nvSpPr>
        <p:spPr>
          <a:xfrm>
            <a:off x="5850530" y="1855733"/>
            <a:ext cx="1846312" cy="41077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3B95F8C-A6C8-4C65-B88E-E1A3CC15BFCC}"/>
              </a:ext>
            </a:extLst>
          </p:cNvPr>
          <p:cNvSpPr txBox="1"/>
          <p:nvPr/>
        </p:nvSpPr>
        <p:spPr>
          <a:xfrm>
            <a:off x="1849005" y="40380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鍵合意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65B692E-DA54-4596-89CB-A109A93B0608}"/>
              </a:ext>
            </a:extLst>
          </p:cNvPr>
          <p:cNvSpPr txBox="1"/>
          <p:nvPr/>
        </p:nvSpPr>
        <p:spPr>
          <a:xfrm>
            <a:off x="1915682" y="49976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鍵導出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6181869" y="1900584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 Hello</a:t>
            </a:r>
            <a:endParaRPr kumimoji="1" lang="ja-JP" altLang="en-US" sz="1600" b="1" dirty="0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14CCB25-BB83-403B-BBD6-F2BCB1C64EAB}"/>
              </a:ext>
            </a:extLst>
          </p:cNvPr>
          <p:cNvSpPr/>
          <p:nvPr/>
        </p:nvSpPr>
        <p:spPr>
          <a:xfrm>
            <a:off x="1778687" y="4866814"/>
            <a:ext cx="1341836" cy="301321"/>
          </a:xfrm>
          <a:custGeom>
            <a:avLst/>
            <a:gdLst>
              <a:gd name="connsiteX0" fmla="*/ 0 w 1481559"/>
              <a:gd name="connsiteY0" fmla="*/ 11574 h 208344"/>
              <a:gd name="connsiteX1" fmla="*/ 1307939 w 1481559"/>
              <a:gd name="connsiteY1" fmla="*/ 0 h 208344"/>
              <a:gd name="connsiteX2" fmla="*/ 1481559 w 14815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559" h="208344">
                <a:moveTo>
                  <a:pt x="0" y="11574"/>
                </a:moveTo>
                <a:lnTo>
                  <a:pt x="1307939" y="0"/>
                </a:lnTo>
                <a:lnTo>
                  <a:pt x="1481559" y="208344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D9C7C70-9691-449E-BB1B-011F38FE101A}"/>
              </a:ext>
            </a:extLst>
          </p:cNvPr>
          <p:cNvSpPr txBox="1"/>
          <p:nvPr/>
        </p:nvSpPr>
        <p:spPr>
          <a:xfrm>
            <a:off x="303645" y="4487143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400" dirty="0"/>
              <a:t>ハンドシェーク</a:t>
            </a:r>
            <a:endParaRPr kumimoji="1" lang="en-US" altLang="ja-JP" sz="1400" dirty="0"/>
          </a:p>
          <a:p>
            <a:pPr algn="r"/>
            <a:r>
              <a:rPr lang="ja-JP" altLang="en-US" sz="1400" dirty="0"/>
              <a:t>レコードの</a:t>
            </a:r>
            <a:endParaRPr lang="en-US" altLang="ja-JP" sz="1400" dirty="0"/>
          </a:p>
          <a:p>
            <a:pPr algn="r"/>
            <a:r>
              <a:rPr lang="ja-JP" altLang="en-US" sz="1400" dirty="0"/>
              <a:t>ハッシュ値</a:t>
            </a:r>
            <a:endParaRPr kumimoji="1" lang="en-US" altLang="ja-JP" sz="14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454BA2F-AFF4-4EDD-AB5E-66976958B62A}"/>
              </a:ext>
            </a:extLst>
          </p:cNvPr>
          <p:cNvSpPr txBox="1"/>
          <p:nvPr/>
        </p:nvSpPr>
        <p:spPr>
          <a:xfrm>
            <a:off x="10605033" y="4540284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ハンドシェーク</a:t>
            </a:r>
            <a:endParaRPr kumimoji="1" lang="en-US" altLang="ja-JP" sz="1400" dirty="0"/>
          </a:p>
          <a:p>
            <a:r>
              <a:rPr lang="ja-JP" altLang="en-US" sz="1400" dirty="0"/>
              <a:t>レコードの</a:t>
            </a:r>
            <a:endParaRPr lang="en-US" altLang="ja-JP" sz="1400" dirty="0"/>
          </a:p>
          <a:p>
            <a:r>
              <a:rPr lang="ja-JP" altLang="en-US" sz="1400" dirty="0"/>
              <a:t>ハッシュ値</a:t>
            </a:r>
            <a:endParaRPr kumimoji="1" lang="en-US" altLang="ja-JP" sz="1400" dirty="0"/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6621B778-F0B9-4628-96FA-7324EACBB5AA}"/>
              </a:ext>
            </a:extLst>
          </p:cNvPr>
          <p:cNvSpPr/>
          <p:nvPr/>
        </p:nvSpPr>
        <p:spPr>
          <a:xfrm flipH="1">
            <a:off x="9719985" y="4949793"/>
            <a:ext cx="970292" cy="301321"/>
          </a:xfrm>
          <a:custGeom>
            <a:avLst/>
            <a:gdLst>
              <a:gd name="connsiteX0" fmla="*/ 0 w 1481559"/>
              <a:gd name="connsiteY0" fmla="*/ 11574 h 208344"/>
              <a:gd name="connsiteX1" fmla="*/ 1307939 w 1481559"/>
              <a:gd name="connsiteY1" fmla="*/ 0 h 208344"/>
              <a:gd name="connsiteX2" fmla="*/ 1481559 w 14815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559" h="208344">
                <a:moveTo>
                  <a:pt x="0" y="11574"/>
                </a:moveTo>
                <a:lnTo>
                  <a:pt x="1307939" y="0"/>
                </a:lnTo>
                <a:lnTo>
                  <a:pt x="1481559" y="208344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8E475D0-6E25-4950-A2DF-B98FA059D5AC}"/>
              </a:ext>
            </a:extLst>
          </p:cNvPr>
          <p:cNvSpPr txBox="1"/>
          <p:nvPr/>
        </p:nvSpPr>
        <p:spPr>
          <a:xfrm>
            <a:off x="1587830" y="115744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クライアント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C483D69-7F14-4294-9922-0AD96A54F138}"/>
              </a:ext>
            </a:extLst>
          </p:cNvPr>
          <p:cNvSpPr txBox="1"/>
          <p:nvPr/>
        </p:nvSpPr>
        <p:spPr>
          <a:xfrm>
            <a:off x="9279420" y="20624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104970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929198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2845" y="970303"/>
            <a:ext cx="4114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 main()</a:t>
            </a:r>
          </a:p>
          <a:p>
            <a:r>
              <a:rPr kumimoji="1" lang="en-US" altLang="ja-JP" sz="1400" dirty="0"/>
              <a:t>{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SSL_CTX_new</a:t>
            </a:r>
            <a:r>
              <a:rPr lang="en-US" altLang="ja-JP" sz="1400" dirty="0"/>
              <a:t>();</a:t>
            </a:r>
          </a:p>
          <a:p>
            <a:endParaRPr kumimoji="1" lang="en-US" altLang="ja-JP" sz="1400" dirty="0"/>
          </a:p>
          <a:p>
            <a:r>
              <a:rPr lang="en-US" altLang="ja-JP" sz="1400" dirty="0"/>
              <a:t>    </a:t>
            </a:r>
          </a:p>
          <a:p>
            <a:endParaRPr lang="en-US" altLang="ja-JP" sz="1400" dirty="0"/>
          </a:p>
          <a:p>
            <a:r>
              <a:rPr lang="ja-JP" altLang="en-US" sz="1400" dirty="0"/>
              <a:t>    </a:t>
            </a:r>
            <a:r>
              <a:rPr lang="en-US" altLang="ja-JP" sz="1400" dirty="0" err="1"/>
              <a:t>SSL_CTX_load_verify_locations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</a:t>
            </a:r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SSL_connect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endParaRPr kumimoji="1" lang="en-US" altLang="ja-JP" sz="1400" dirty="0"/>
          </a:p>
          <a:p>
            <a:endParaRPr lang="en-US" altLang="ja-JP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1342" y="772354"/>
            <a:ext cx="411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 main()</a:t>
            </a:r>
          </a:p>
          <a:p>
            <a:r>
              <a:rPr kumimoji="1" lang="en-US" altLang="ja-JP" sz="1400" dirty="0"/>
              <a:t>{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SSL_CTX_new</a:t>
            </a:r>
            <a:r>
              <a:rPr lang="en-US" altLang="ja-JP" sz="1400" dirty="0"/>
              <a:t>();</a:t>
            </a:r>
          </a:p>
          <a:p>
            <a:endParaRPr kumimoji="1"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SSL_CTX_use_certificate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 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SSL_CTX_use_PrivateKey</a:t>
            </a:r>
            <a:r>
              <a:rPr lang="en-US" altLang="ja-JP" sz="1400" dirty="0"/>
              <a:t> 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</a:t>
            </a:r>
            <a:r>
              <a:rPr kumimoji="1" lang="en-US" altLang="ja-JP" sz="1400" dirty="0"/>
              <a:t> = </a:t>
            </a:r>
            <a:r>
              <a:rPr kumimoji="1" lang="en-US" altLang="ja-JP" sz="1400" dirty="0" err="1"/>
              <a:t>SSL_new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ctx</a:t>
            </a:r>
            <a:r>
              <a:rPr kumimoji="1" lang="en-US" altLang="ja-JP" sz="1400" dirty="0"/>
              <a:t>);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SSL_</a:t>
            </a:r>
            <a:r>
              <a:rPr lang="en-US" altLang="ja-JP" sz="1400" dirty="0" err="1"/>
              <a:t>accept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endParaRPr kumimoji="1" lang="en-US" altLang="ja-JP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23054" y="2617364"/>
            <a:ext cx="2962275" cy="19531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224803" y="224803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68118" y="383841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ハンドシェーク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637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-3: </a:t>
            </a:r>
            <a:r>
              <a:rPr kumimoji="1" lang="ja-JP" altLang="en-US" sz="2400" dirty="0"/>
              <a:t>サーバ認証のプログラムとプロトコル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875F61-45F6-4D8E-A6D2-3AD9FCEFAF37}"/>
              </a:ext>
            </a:extLst>
          </p:cNvPr>
          <p:cNvSpPr/>
          <p:nvPr/>
        </p:nvSpPr>
        <p:spPr>
          <a:xfrm>
            <a:off x="7555493" y="5713733"/>
            <a:ext cx="3568347" cy="34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書類 2">
            <a:extLst>
              <a:ext uri="{FF2B5EF4-FFF2-40B4-BE49-F238E27FC236}">
                <a16:creationId xmlns:a16="http://schemas.microsoft.com/office/drawing/2014/main" id="{8FD8F735-EC59-452A-8420-6F642E2DCCFE}"/>
              </a:ext>
            </a:extLst>
          </p:cNvPr>
          <p:cNvSpPr/>
          <p:nvPr/>
        </p:nvSpPr>
        <p:spPr>
          <a:xfrm>
            <a:off x="7026605" y="5296425"/>
            <a:ext cx="3600450" cy="683662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C6C3B7-82C0-478A-B5BF-1117FA472E1D}"/>
              </a:ext>
            </a:extLst>
          </p:cNvPr>
          <p:cNvSpPr/>
          <p:nvPr/>
        </p:nvSpPr>
        <p:spPr>
          <a:xfrm>
            <a:off x="7058708" y="4990642"/>
            <a:ext cx="3568347" cy="34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5359446-CFC7-4F6A-B7D8-45F8B8052629}"/>
              </a:ext>
            </a:extLst>
          </p:cNvPr>
          <p:cNvGrpSpPr/>
          <p:nvPr/>
        </p:nvGrpSpPr>
        <p:grpSpPr>
          <a:xfrm>
            <a:off x="1273490" y="5244718"/>
            <a:ext cx="4474167" cy="947869"/>
            <a:chOff x="1273490" y="5244718"/>
            <a:chExt cx="4097235" cy="94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5618F91-B1DB-4BC6-9604-57E1F02834BB}"/>
                </a:ext>
              </a:extLst>
            </p:cNvPr>
            <p:cNvSpPr/>
            <p:nvPr/>
          </p:nvSpPr>
          <p:spPr>
            <a:xfrm>
              <a:off x="1802378" y="5843641"/>
              <a:ext cx="3568347" cy="34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フローチャート: 書類 44">
              <a:extLst>
                <a:ext uri="{FF2B5EF4-FFF2-40B4-BE49-F238E27FC236}">
                  <a16:creationId xmlns:a16="http://schemas.microsoft.com/office/drawing/2014/main" id="{4FF061E5-EDA4-4C4C-8FC8-AD4781A9CBA3}"/>
                </a:ext>
              </a:extLst>
            </p:cNvPr>
            <p:cNvSpPr/>
            <p:nvPr/>
          </p:nvSpPr>
          <p:spPr>
            <a:xfrm>
              <a:off x="1273490" y="5426333"/>
              <a:ext cx="3600450" cy="683662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0026F67-5DB1-4F18-AA2F-704F8D1797E1}"/>
                </a:ext>
              </a:extLst>
            </p:cNvPr>
            <p:cNvSpPr/>
            <p:nvPr/>
          </p:nvSpPr>
          <p:spPr>
            <a:xfrm>
              <a:off x="1305593" y="5244718"/>
              <a:ext cx="3568347" cy="34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フローチャート: 書類 58">
            <a:extLst>
              <a:ext uri="{FF2B5EF4-FFF2-40B4-BE49-F238E27FC236}">
                <a16:creationId xmlns:a16="http://schemas.microsoft.com/office/drawing/2014/main" id="{8485C177-D468-4A65-9148-A9F5BFC7BBC7}"/>
              </a:ext>
            </a:extLst>
          </p:cNvPr>
          <p:cNvSpPr/>
          <p:nvPr/>
        </p:nvSpPr>
        <p:spPr>
          <a:xfrm>
            <a:off x="11063009" y="1024184"/>
            <a:ext cx="874368" cy="117085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BD78149-CCC9-4604-AF6A-311CD8261418}"/>
              </a:ext>
            </a:extLst>
          </p:cNvPr>
          <p:cNvSpPr/>
          <p:nvPr/>
        </p:nvSpPr>
        <p:spPr>
          <a:xfrm>
            <a:off x="9927772" y="1793176"/>
            <a:ext cx="1341912" cy="320634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BEF6C71C-DF7F-40DB-A485-172EE91FB7E5}"/>
              </a:ext>
            </a:extLst>
          </p:cNvPr>
          <p:cNvSpPr/>
          <p:nvPr/>
        </p:nvSpPr>
        <p:spPr>
          <a:xfrm flipV="1">
            <a:off x="10153403" y="2514993"/>
            <a:ext cx="1185554" cy="487488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8704FDE-B08A-4567-9DE2-AFA22F5745FD}"/>
              </a:ext>
            </a:extLst>
          </p:cNvPr>
          <p:cNvGrpSpPr/>
          <p:nvPr/>
        </p:nvGrpSpPr>
        <p:grpSpPr>
          <a:xfrm>
            <a:off x="11123840" y="2823587"/>
            <a:ext cx="594909" cy="312354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038D8C6-4A19-4B8E-B48C-081A31DA0C68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3F81C38-E653-4809-AE1C-43E90E25F49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A9D4E0-528B-412E-ABC7-B3D91B427EE7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5A77D03-3566-4AAE-8590-8BCC2CEA8E36}"/>
              </a:ext>
            </a:extLst>
          </p:cNvPr>
          <p:cNvSpPr txBox="1"/>
          <p:nvPr/>
        </p:nvSpPr>
        <p:spPr>
          <a:xfrm>
            <a:off x="10681484" y="252003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プライベート</a:t>
            </a:r>
            <a:r>
              <a:rPr lang="ja-JP" altLang="en-US" sz="1400" dirty="0"/>
              <a:t>鍵</a:t>
            </a:r>
            <a:endParaRPr kumimoji="1" lang="en-US" altLang="ja-JP" sz="1400" dirty="0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29158A70-20B2-4224-9A26-EC8951FF845E}"/>
              </a:ext>
            </a:extLst>
          </p:cNvPr>
          <p:cNvSpPr/>
          <p:nvPr/>
        </p:nvSpPr>
        <p:spPr>
          <a:xfrm flipH="1">
            <a:off x="680621" y="1781780"/>
            <a:ext cx="2288893" cy="523220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C76285A4-32A0-4997-B2A0-D09BFA5E9F0D}"/>
              </a:ext>
            </a:extLst>
          </p:cNvPr>
          <p:cNvSpPr/>
          <p:nvPr/>
        </p:nvSpPr>
        <p:spPr>
          <a:xfrm>
            <a:off x="254623" y="1614923"/>
            <a:ext cx="703240" cy="49888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547F618-50B8-4B2B-9AE1-DAA73BFC74E8}"/>
              </a:ext>
            </a:extLst>
          </p:cNvPr>
          <p:cNvSpPr txBox="1"/>
          <p:nvPr/>
        </p:nvSpPr>
        <p:spPr>
          <a:xfrm>
            <a:off x="290852" y="159059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CA</a:t>
            </a:r>
          </a:p>
          <a:p>
            <a:pPr algn="ctr"/>
            <a:r>
              <a:rPr kumimoji="1" lang="ja-JP" altLang="en-US" sz="1400" dirty="0"/>
              <a:t>証明書</a:t>
            </a:r>
            <a:endParaRPr kumimoji="1" lang="en-US" altLang="ja-JP" sz="1400" dirty="0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39337A96-95C0-4743-97B6-522B6D4BF245}"/>
              </a:ext>
            </a:extLst>
          </p:cNvPr>
          <p:cNvSpPr/>
          <p:nvPr/>
        </p:nvSpPr>
        <p:spPr>
          <a:xfrm>
            <a:off x="4354977" y="2346898"/>
            <a:ext cx="5551604" cy="1488678"/>
          </a:xfrm>
          <a:custGeom>
            <a:avLst/>
            <a:gdLst>
              <a:gd name="connsiteX0" fmla="*/ 8942120 w 8977746"/>
              <a:gd name="connsiteY0" fmla="*/ 0 h 1674420"/>
              <a:gd name="connsiteX1" fmla="*/ 8977746 w 8977746"/>
              <a:gd name="connsiteY1" fmla="*/ 760020 h 1674420"/>
              <a:gd name="connsiteX2" fmla="*/ 8003969 w 8977746"/>
              <a:gd name="connsiteY2" fmla="*/ 1674420 h 1674420"/>
              <a:gd name="connsiteX3" fmla="*/ 3111335 w 8977746"/>
              <a:gd name="connsiteY3" fmla="*/ 1650670 h 1674420"/>
              <a:gd name="connsiteX4" fmla="*/ 2339439 w 8977746"/>
              <a:gd name="connsiteY4" fmla="*/ 534389 h 1674420"/>
              <a:gd name="connsiteX5" fmla="*/ 0 w 8977746"/>
              <a:gd name="connsiteY5" fmla="*/ 570015 h 16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7746" h="1674420">
                <a:moveTo>
                  <a:pt x="8942120" y="0"/>
                </a:moveTo>
                <a:lnTo>
                  <a:pt x="8977746" y="760020"/>
                </a:lnTo>
                <a:lnTo>
                  <a:pt x="8003969" y="1674420"/>
                </a:lnTo>
                <a:lnTo>
                  <a:pt x="3111335" y="1650670"/>
                </a:lnTo>
                <a:lnTo>
                  <a:pt x="2339439" y="534389"/>
                </a:lnTo>
                <a:lnTo>
                  <a:pt x="0" y="570015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ローチャート: 書類 64">
            <a:extLst>
              <a:ext uri="{FF2B5EF4-FFF2-40B4-BE49-F238E27FC236}">
                <a16:creationId xmlns:a16="http://schemas.microsoft.com/office/drawing/2014/main" id="{E6404F9B-8743-442B-8CBC-F853739EBE56}"/>
              </a:ext>
            </a:extLst>
          </p:cNvPr>
          <p:cNvSpPr/>
          <p:nvPr/>
        </p:nvSpPr>
        <p:spPr>
          <a:xfrm>
            <a:off x="3579832" y="2757116"/>
            <a:ext cx="703240" cy="1019258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B21186D-9DD6-43D0-B843-BBF3E4965C7A}"/>
              </a:ext>
            </a:extLst>
          </p:cNvPr>
          <p:cNvSpPr txBox="1"/>
          <p:nvPr/>
        </p:nvSpPr>
        <p:spPr>
          <a:xfrm>
            <a:off x="3559797" y="272773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サーバ</a:t>
            </a:r>
            <a:endParaRPr kumimoji="1" lang="en-US" altLang="ja-JP" sz="1400" dirty="0"/>
          </a:p>
          <a:p>
            <a:r>
              <a:rPr kumimoji="1" lang="ja-JP" altLang="en-US" sz="1400" dirty="0"/>
              <a:t>証明書</a:t>
            </a:r>
            <a:endParaRPr kumimoji="1" lang="en-US" altLang="ja-JP" sz="14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608F24E5-1EBA-4092-9E74-D74B4D14B567}"/>
              </a:ext>
            </a:extLst>
          </p:cNvPr>
          <p:cNvGrpSpPr/>
          <p:nvPr/>
        </p:nvGrpSpPr>
        <p:grpSpPr>
          <a:xfrm>
            <a:off x="3639101" y="3266745"/>
            <a:ext cx="594909" cy="312354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745A93-3D38-4B3C-8D2B-405013924869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E302A7E4-AE81-4B0F-8A5B-6A7666D2EDF2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536F161-BD80-4652-9A1E-FEA44C458A71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BE8E46D-7D06-46B2-9ABC-75339927FF1E}"/>
              </a:ext>
            </a:extLst>
          </p:cNvPr>
          <p:cNvSpPr txBox="1"/>
          <p:nvPr/>
        </p:nvSpPr>
        <p:spPr>
          <a:xfrm>
            <a:off x="2735344" y="307853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証明書の</a:t>
            </a:r>
            <a:endParaRPr kumimoji="1" lang="en-US" altLang="ja-JP" sz="1100" dirty="0"/>
          </a:p>
          <a:p>
            <a:r>
              <a:rPr kumimoji="1" lang="ja-JP" altLang="en-US" sz="1100" dirty="0"/>
              <a:t>署名検証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3F6F648-03E4-4C04-ABCD-40EA1C416262}"/>
              </a:ext>
            </a:extLst>
          </p:cNvPr>
          <p:cNvSpPr txBox="1"/>
          <p:nvPr/>
        </p:nvSpPr>
        <p:spPr>
          <a:xfrm>
            <a:off x="3578877" y="32372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公開鍵</a:t>
            </a:r>
            <a:endParaRPr kumimoji="1" lang="en-US" altLang="ja-JP" sz="14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BC264E6-B0CF-4ABD-9914-FDB8AB15F467}"/>
              </a:ext>
            </a:extLst>
          </p:cNvPr>
          <p:cNvSpPr txBox="1"/>
          <p:nvPr/>
        </p:nvSpPr>
        <p:spPr>
          <a:xfrm>
            <a:off x="9554913" y="4439592"/>
            <a:ext cx="7457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reestyle Script" panose="030804020302050B0404" pitchFamily="66" charset="0"/>
              </a:rPr>
              <a:t>Signature</a:t>
            </a:r>
            <a:endParaRPr kumimoji="1" lang="ja-JP" altLang="en-US" dirty="0">
              <a:latin typeface="Freestyle Script" panose="030804020302050B0404" pitchFamily="66" charset="0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FEB0AEC-5A50-478F-9B98-79DF96B725CB}"/>
              </a:ext>
            </a:extLst>
          </p:cNvPr>
          <p:cNvCxnSpPr/>
          <p:nvPr/>
        </p:nvCxnSpPr>
        <p:spPr>
          <a:xfrm flipV="1">
            <a:off x="9975273" y="2529444"/>
            <a:ext cx="35626" cy="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1B5C10D-05A2-4211-A8C4-9DD7A51436C8}"/>
              </a:ext>
            </a:extLst>
          </p:cNvPr>
          <p:cNvCxnSpPr/>
          <p:nvPr/>
        </p:nvCxnSpPr>
        <p:spPr>
          <a:xfrm flipH="1">
            <a:off x="10044546" y="2531118"/>
            <a:ext cx="14247" cy="195538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3AD5856-766D-4B8E-9DCE-05BC65E18CF9}"/>
              </a:ext>
            </a:extLst>
          </p:cNvPr>
          <p:cNvSpPr txBox="1"/>
          <p:nvPr/>
        </p:nvSpPr>
        <p:spPr>
          <a:xfrm>
            <a:off x="3559797" y="3935674"/>
            <a:ext cx="7457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reestyle Script" panose="030804020302050B0404" pitchFamily="66" charset="0"/>
              </a:rPr>
              <a:t>Signature</a:t>
            </a:r>
            <a:endParaRPr kumimoji="1" lang="ja-JP" altLang="en-US" dirty="0">
              <a:latin typeface="Freestyle Script" panose="030804020302050B0404" pitchFamily="66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9040F16-FB24-4FE1-AB6C-EB8A04F522DD}"/>
              </a:ext>
            </a:extLst>
          </p:cNvPr>
          <p:cNvSpPr txBox="1"/>
          <p:nvPr/>
        </p:nvSpPr>
        <p:spPr>
          <a:xfrm>
            <a:off x="4053825" y="358632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署名検証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D23FBE5-8FDA-4FAF-92DC-9B1DDC4703CA}"/>
              </a:ext>
            </a:extLst>
          </p:cNvPr>
          <p:cNvCxnSpPr>
            <a:cxnSpLocks/>
          </p:cNvCxnSpPr>
          <p:nvPr/>
        </p:nvCxnSpPr>
        <p:spPr>
          <a:xfrm>
            <a:off x="3921288" y="3542501"/>
            <a:ext cx="6229" cy="43274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C8903D20-0CA5-4050-BF20-A4C6C84D62AA}"/>
              </a:ext>
            </a:extLst>
          </p:cNvPr>
          <p:cNvSpPr/>
          <p:nvPr/>
        </p:nvSpPr>
        <p:spPr>
          <a:xfrm>
            <a:off x="4358244" y="4132613"/>
            <a:ext cx="5237018" cy="498764"/>
          </a:xfrm>
          <a:custGeom>
            <a:avLst/>
            <a:gdLst>
              <a:gd name="connsiteX0" fmla="*/ 5237018 w 5237018"/>
              <a:gd name="connsiteY0" fmla="*/ 498764 h 498764"/>
              <a:gd name="connsiteX1" fmla="*/ 1710047 w 5237018"/>
              <a:gd name="connsiteY1" fmla="*/ 498764 h 498764"/>
              <a:gd name="connsiteX2" fmla="*/ 1211283 w 5237018"/>
              <a:gd name="connsiteY2" fmla="*/ 0 h 498764"/>
              <a:gd name="connsiteX3" fmla="*/ 0 w 5237018"/>
              <a:gd name="connsiteY3" fmla="*/ 23751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7018" h="498764">
                <a:moveTo>
                  <a:pt x="5237018" y="498764"/>
                </a:moveTo>
                <a:lnTo>
                  <a:pt x="1710047" y="498764"/>
                </a:lnTo>
                <a:lnTo>
                  <a:pt x="1211283" y="0"/>
                </a:lnTo>
                <a:lnTo>
                  <a:pt x="0" y="23751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A0F0FCC-D88E-4D4C-8767-033C31145AAA}"/>
              </a:ext>
            </a:extLst>
          </p:cNvPr>
          <p:cNvCxnSpPr>
            <a:cxnSpLocks/>
          </p:cNvCxnSpPr>
          <p:nvPr/>
        </p:nvCxnSpPr>
        <p:spPr>
          <a:xfrm>
            <a:off x="4053825" y="2514662"/>
            <a:ext cx="26092" cy="29481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21250" y="3338743"/>
            <a:ext cx="3185570" cy="16833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C955C32-4225-4497-B39A-55E1E00F81C7}"/>
              </a:ext>
            </a:extLst>
          </p:cNvPr>
          <p:cNvSpPr txBox="1"/>
          <p:nvPr/>
        </p:nvSpPr>
        <p:spPr>
          <a:xfrm>
            <a:off x="11123840" y="983508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/>
              <a:t>サーバ</a:t>
            </a:r>
            <a:endParaRPr kumimoji="1" lang="en-US" altLang="ja-JP" sz="1800" dirty="0"/>
          </a:p>
          <a:p>
            <a:r>
              <a:rPr kumimoji="1" lang="ja-JP" altLang="en-US" sz="1800" dirty="0"/>
              <a:t>証明書</a:t>
            </a:r>
            <a:endParaRPr kumimoji="1" lang="en-US" altLang="ja-JP" sz="1800" dirty="0"/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0237AF9-602C-4F2D-B07C-11D7513F84E6}"/>
              </a:ext>
            </a:extLst>
          </p:cNvPr>
          <p:cNvGrpSpPr/>
          <p:nvPr/>
        </p:nvGrpSpPr>
        <p:grpSpPr>
          <a:xfrm>
            <a:off x="11174109" y="1601455"/>
            <a:ext cx="594909" cy="312354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CC9E2BCD-CD21-403F-8F21-79195EB04096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80C4D30B-DAA2-4688-8FDD-91411F36E95F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0671B2F-563B-44A9-AA5A-D6261E334463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D961B16-3BDA-4FF5-8E7A-A6CD742F9AFB}"/>
              </a:ext>
            </a:extLst>
          </p:cNvPr>
          <p:cNvSpPr txBox="1"/>
          <p:nvPr/>
        </p:nvSpPr>
        <p:spPr>
          <a:xfrm>
            <a:off x="11160195" y="15919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公開</a:t>
            </a:r>
            <a:r>
              <a:rPr lang="ja-JP" altLang="en-US" sz="1400" dirty="0"/>
              <a:t>鍵</a:t>
            </a:r>
            <a:endParaRPr kumimoji="1" lang="en-US" altLang="ja-JP" sz="1400" dirty="0"/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554656BF-C00E-4DAC-99F0-D6E3EC6EE9C5}"/>
              </a:ext>
            </a:extLst>
          </p:cNvPr>
          <p:cNvSpPr/>
          <p:nvPr/>
        </p:nvSpPr>
        <p:spPr>
          <a:xfrm flipH="1">
            <a:off x="5189294" y="3002839"/>
            <a:ext cx="1764496" cy="51651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矢印: 右 94">
            <a:extLst>
              <a:ext uri="{FF2B5EF4-FFF2-40B4-BE49-F238E27FC236}">
                <a16:creationId xmlns:a16="http://schemas.microsoft.com/office/drawing/2014/main" id="{35685174-7922-4B1E-88CF-05D0D819DDEA}"/>
              </a:ext>
            </a:extLst>
          </p:cNvPr>
          <p:cNvSpPr/>
          <p:nvPr/>
        </p:nvSpPr>
        <p:spPr>
          <a:xfrm flipH="1">
            <a:off x="5211840" y="4158505"/>
            <a:ext cx="1764496" cy="51651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CCD54531-BB24-4CB1-95D7-A647707EB9F6}"/>
              </a:ext>
            </a:extLst>
          </p:cNvPr>
          <p:cNvSpPr txBox="1"/>
          <p:nvPr/>
        </p:nvSpPr>
        <p:spPr>
          <a:xfrm>
            <a:off x="5753278" y="3090708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Certificate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9966433-3BCD-4552-9D0A-BBEB3FC69F46}"/>
              </a:ext>
            </a:extLst>
          </p:cNvPr>
          <p:cNvSpPr txBox="1"/>
          <p:nvPr/>
        </p:nvSpPr>
        <p:spPr>
          <a:xfrm>
            <a:off x="5455338" y="4264248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VerifyCertificate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12208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5A25-6EE1-4AA7-BD71-CBB377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PSK</a:t>
            </a:r>
            <a:r>
              <a:rPr kumimoji="1" lang="ja-JP" altLang="en-US" dirty="0"/>
              <a:t>、セッション再開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7D728-CEA8-449D-85A8-067635B3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962"/>
            <a:ext cx="10515600" cy="48169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PSK:</a:t>
            </a:r>
          </a:p>
          <a:p>
            <a:pPr marL="0" indent="0">
              <a:buNone/>
            </a:pPr>
            <a:r>
              <a:rPr lang="ja-JP" altLang="en-US" dirty="0"/>
              <a:t>別途、どこかで事前に鍵を合意しておく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ピア認証不要のぶん、ハンドシェークが軽い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DH</a:t>
            </a:r>
            <a:r>
              <a:rPr lang="ja-JP" altLang="en-US" dirty="0"/>
              <a:t>有無の２パターン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なし：合意した鍵をそのまま使用（前方秘匿性のリスクあり）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あり：</a:t>
            </a:r>
            <a:r>
              <a:rPr kumimoji="1" lang="en-US" altLang="ja-JP" dirty="0"/>
              <a:t>DH</a:t>
            </a:r>
            <a:r>
              <a:rPr kumimoji="1" lang="ja-JP" altLang="en-US" dirty="0"/>
              <a:t>により新たな鍵を合意（前方秘匿性のリスクなし）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セッション再開</a:t>
            </a:r>
            <a:endParaRPr kumimoji="1" lang="en-US" altLang="ja-JP" dirty="0"/>
          </a:p>
          <a:p>
            <a:r>
              <a:rPr kumimoji="1" lang="ja-JP" altLang="en-US" dirty="0"/>
              <a:t>セッション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の廃止</a:t>
            </a:r>
            <a:endParaRPr kumimoji="1" lang="en-US" altLang="ja-JP" dirty="0"/>
          </a:p>
          <a:p>
            <a:r>
              <a:rPr kumimoji="1" lang="ja-JP" altLang="en-US" dirty="0"/>
              <a:t>セッションチケット必須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kumimoji="1" lang="ja-JP" altLang="en-US" dirty="0"/>
              <a:t>の一特殊形として再整理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以前に確立したセッションでセッションチケットの形で鍵合意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lang="ja-JP" altLang="en-US" dirty="0"/>
              <a:t>により相手方を認証。公開鍵証明書による認証は省略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52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2157950"/>
            <a:ext cx="3600450" cy="3785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6990851" y="2122457"/>
            <a:ext cx="3600450" cy="3821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59548" y="1313233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SSL_connect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endParaRPr lang="en-US" altLang="ja-JP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47028" y="1582416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</a:t>
            </a:r>
            <a:r>
              <a:rPr lang="en-US" altLang="ja-JP" sz="1600" dirty="0" err="1"/>
              <a:t>accept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45692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BCE580-5143-4747-B4E2-FCFD9A2B38AF}"/>
              </a:ext>
            </a:extLst>
          </p:cNvPr>
          <p:cNvSpPr/>
          <p:nvPr/>
        </p:nvSpPr>
        <p:spPr>
          <a:xfrm>
            <a:off x="7331012" y="3994476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44981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E0D81F-0FB5-4C2A-B77E-24F1C5EAA204}"/>
              </a:ext>
            </a:extLst>
          </p:cNvPr>
          <p:cNvSpPr/>
          <p:nvPr/>
        </p:nvSpPr>
        <p:spPr>
          <a:xfrm>
            <a:off x="1630301" y="3994476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D0F7E46A-A954-4CA1-84A4-F88ED013CB7F}"/>
              </a:ext>
            </a:extLst>
          </p:cNvPr>
          <p:cNvSpPr/>
          <p:nvPr/>
        </p:nvSpPr>
        <p:spPr>
          <a:xfrm>
            <a:off x="4698541" y="3955922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01D6306-DC68-4147-9138-266427CCB6A7}"/>
              </a:ext>
            </a:extLst>
          </p:cNvPr>
          <p:cNvSpPr/>
          <p:nvPr/>
        </p:nvSpPr>
        <p:spPr>
          <a:xfrm>
            <a:off x="4712378" y="2813942"/>
            <a:ext cx="2546522" cy="670984"/>
          </a:xfrm>
          <a:prstGeom prst="rightArrow">
            <a:avLst>
              <a:gd name="adj1" fmla="val 50000"/>
              <a:gd name="adj2" fmla="val 340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CCFCFD-39C2-4D2C-B01C-F9F70424343B}"/>
              </a:ext>
            </a:extLst>
          </p:cNvPr>
          <p:cNvGrpSpPr/>
          <p:nvPr/>
        </p:nvGrpSpPr>
        <p:grpSpPr>
          <a:xfrm>
            <a:off x="5142077" y="3098994"/>
            <a:ext cx="1635682" cy="76502"/>
            <a:chOff x="5164114" y="989719"/>
            <a:chExt cx="1635682" cy="76502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7977EB0-5C4B-455F-A798-B78BC381DA9F}"/>
                </a:ext>
              </a:extLst>
            </p:cNvPr>
            <p:cNvCxnSpPr>
              <a:cxnSpLocks/>
            </p:cNvCxnSpPr>
            <p:nvPr/>
          </p:nvCxnSpPr>
          <p:spPr>
            <a:xfrm>
              <a:off x="5171618" y="989719"/>
              <a:ext cx="1628178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1473022-C49E-4016-9D74-BF4897066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114" y="1066221"/>
              <a:ext cx="1628178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D105C0E-933A-47FF-B9CD-65517E96D7ED}"/>
              </a:ext>
            </a:extLst>
          </p:cNvPr>
          <p:cNvGrpSpPr/>
          <p:nvPr/>
        </p:nvGrpSpPr>
        <p:grpSpPr>
          <a:xfrm>
            <a:off x="5177949" y="4205696"/>
            <a:ext cx="1635682" cy="229505"/>
            <a:chOff x="4486274" y="1557337"/>
            <a:chExt cx="2076451" cy="342900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EAD2879-5907-4C2E-B7B0-7E915C31584E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7E4214FF-9EA7-4936-96A0-4F808924B8C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62E25F6-192D-40C9-992F-F5B96824B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C522D0D-D33A-4A01-BBB9-AAA7E152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059690" y="223844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07353" y="268427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③</a:t>
            </a:r>
            <a:r>
              <a:rPr kumimoji="1" lang="ja-JP" altLang="en-US" sz="1600" dirty="0"/>
              <a:t>ハンドシェーク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2278AE-B671-4549-83AC-3E5F63051EEA}"/>
              </a:ext>
            </a:extLst>
          </p:cNvPr>
          <p:cNvSpPr txBox="1"/>
          <p:nvPr/>
        </p:nvSpPr>
        <p:spPr>
          <a:xfrm>
            <a:off x="4778624" y="4748116"/>
            <a:ext cx="242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④</a:t>
            </a:r>
            <a:r>
              <a:rPr kumimoji="1" lang="ja-JP" altLang="en-US" sz="1400" dirty="0"/>
              <a:t>アプリケーションデータ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154077" y="17071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6806127" y="1659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3744237" y="6312534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</a:t>
            </a:r>
            <a:r>
              <a:rPr lang="ja-JP" altLang="en-US" sz="2400" dirty="0"/>
              <a:t>４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事前共有鍵</a:t>
            </a:r>
            <a:r>
              <a:rPr lang="ja-JP" altLang="en-US" sz="2400" dirty="0"/>
              <a:t>とプログラム</a:t>
            </a:r>
            <a:endParaRPr kumimoji="1" lang="ja-JP" altLang="en-US" sz="2400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3285BC9-F0D1-49C7-8C03-5242B23BD9DB}"/>
              </a:ext>
            </a:extLst>
          </p:cNvPr>
          <p:cNvGrpSpPr/>
          <p:nvPr/>
        </p:nvGrpSpPr>
        <p:grpSpPr>
          <a:xfrm>
            <a:off x="10946144" y="3206059"/>
            <a:ext cx="512686" cy="269183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8FFF760A-B247-475F-9C4A-7E6D09F93B77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4D6BD1E-20A6-425E-A540-6DD5C9500D40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40426A0-27D2-4282-97AD-DE4DA57F21A6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FDD9035-CF7A-4CD8-BA8A-4D821AB4BD09}"/>
              </a:ext>
            </a:extLst>
          </p:cNvPr>
          <p:cNvGrpSpPr/>
          <p:nvPr/>
        </p:nvGrpSpPr>
        <p:grpSpPr>
          <a:xfrm>
            <a:off x="11098544" y="3358459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E2329E9-EBEB-4D04-A81E-365E21D65887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05E7686-7997-4AC3-A622-8B0D774C5BC1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98C392C-6ED2-4B0B-8E4E-48AE9BE5417A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D5AA04F-78B8-408D-A4C2-39422BADD584}"/>
              </a:ext>
            </a:extLst>
          </p:cNvPr>
          <p:cNvGrpSpPr/>
          <p:nvPr/>
        </p:nvGrpSpPr>
        <p:grpSpPr>
          <a:xfrm>
            <a:off x="11250944" y="3510859"/>
            <a:ext cx="512686" cy="269183"/>
            <a:chOff x="11123840" y="1935678"/>
            <a:chExt cx="594909" cy="312354"/>
          </a:xfrm>
          <a:solidFill>
            <a:schemeClr val="bg2">
              <a:lumMod val="25000"/>
            </a:schemeClr>
          </a:solidFill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D280AB6E-ED87-4C67-9BC6-B7DC4C232386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0E286A17-49D8-482D-91F7-35D504F7D54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6DE94B3-DC6D-4BB8-A281-E4B252FFEA4D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9CB72A-9C15-4B62-90BA-F0B4DD550D6D}"/>
              </a:ext>
            </a:extLst>
          </p:cNvPr>
          <p:cNvGrpSpPr/>
          <p:nvPr/>
        </p:nvGrpSpPr>
        <p:grpSpPr>
          <a:xfrm>
            <a:off x="336591" y="2949310"/>
            <a:ext cx="512686" cy="269183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0F57A4F-AF73-475E-A861-C0348558425D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2CA8DC6-4A06-4643-9073-9868DB97A688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EB50D349-5BA4-4973-BBD6-F3B00BA6E015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292DEF5F-4F5F-4ADD-A066-2502D0C1FDBF}"/>
              </a:ext>
            </a:extLst>
          </p:cNvPr>
          <p:cNvGrpSpPr/>
          <p:nvPr/>
        </p:nvGrpSpPr>
        <p:grpSpPr>
          <a:xfrm>
            <a:off x="488991" y="3101710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9BF10D6B-3A4A-41E2-97EB-B71A96D8280F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5BD1358C-F474-4606-B413-8445C607FCC5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26BAD6AF-A9B8-4E26-8CCB-CC925AC74E34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55968841-6F9E-4DFA-B555-BD472C5A133D}"/>
              </a:ext>
            </a:extLst>
          </p:cNvPr>
          <p:cNvGrpSpPr/>
          <p:nvPr/>
        </p:nvGrpSpPr>
        <p:grpSpPr>
          <a:xfrm>
            <a:off x="641391" y="3254110"/>
            <a:ext cx="512686" cy="269183"/>
            <a:chOff x="11123840" y="1935678"/>
            <a:chExt cx="594909" cy="312354"/>
          </a:xfrm>
          <a:solidFill>
            <a:schemeClr val="bg2">
              <a:lumMod val="25000"/>
            </a:schemeClr>
          </a:solidFill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4AE690A-C13C-4ED1-86FB-32F4AC18E0DB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51245A4-6348-4B62-ACD5-4A16E21CA49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C0780CA-A115-4CC8-A52D-93ED388FAF77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2A886D-3907-4F09-8E6C-4E264B91D2EC}"/>
              </a:ext>
            </a:extLst>
          </p:cNvPr>
          <p:cNvSpPr txBox="1"/>
          <p:nvPr/>
        </p:nvSpPr>
        <p:spPr>
          <a:xfrm>
            <a:off x="260353" y="253145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鍵</a:t>
            </a:r>
            <a:r>
              <a:rPr lang="ja-JP" altLang="en-US" dirty="0"/>
              <a:t>と</a:t>
            </a:r>
            <a:r>
              <a:rPr lang="en-US" altLang="ja-JP" b="1" u="sng" dirty="0"/>
              <a:t>ID</a:t>
            </a:r>
            <a:endParaRPr kumimoji="1" lang="ja-JP" altLang="en-US" b="1" u="sng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041126B-CC07-4927-9D98-EF1ABCE9609D}"/>
              </a:ext>
            </a:extLst>
          </p:cNvPr>
          <p:cNvSpPr txBox="1"/>
          <p:nvPr/>
        </p:nvSpPr>
        <p:spPr>
          <a:xfrm>
            <a:off x="10881183" y="269544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鍵</a:t>
            </a:r>
            <a:r>
              <a:rPr lang="ja-JP" altLang="en-US" dirty="0"/>
              <a:t>と</a:t>
            </a:r>
            <a:r>
              <a:rPr lang="en-US" altLang="ja-JP" b="1" u="sng" dirty="0"/>
              <a:t>ID</a:t>
            </a:r>
            <a:endParaRPr kumimoji="1" lang="ja-JP" altLang="en-US" b="1" u="sng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F4775BC-7667-4483-BE21-488D5BA15A2C}"/>
              </a:ext>
            </a:extLst>
          </p:cNvPr>
          <p:cNvSpPr/>
          <p:nvPr/>
        </p:nvSpPr>
        <p:spPr>
          <a:xfrm>
            <a:off x="1095630" y="2798306"/>
            <a:ext cx="10363200" cy="681756"/>
          </a:xfrm>
          <a:custGeom>
            <a:avLst/>
            <a:gdLst>
              <a:gd name="connsiteX0" fmla="*/ 0 w 10363200"/>
              <a:gd name="connsiteY0" fmla="*/ 0 h 386861"/>
              <a:gd name="connsiteX1" fmla="*/ 363415 w 10363200"/>
              <a:gd name="connsiteY1" fmla="*/ 375138 h 386861"/>
              <a:gd name="connsiteX2" fmla="*/ 10023231 w 10363200"/>
              <a:gd name="connsiteY2" fmla="*/ 386861 h 386861"/>
              <a:gd name="connsiteX3" fmla="*/ 10363200 w 10363200"/>
              <a:gd name="connsiteY3" fmla="*/ 164123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3200" h="386861">
                <a:moveTo>
                  <a:pt x="0" y="0"/>
                </a:moveTo>
                <a:lnTo>
                  <a:pt x="363415" y="375138"/>
                </a:lnTo>
                <a:lnTo>
                  <a:pt x="10023231" y="386861"/>
                </a:lnTo>
                <a:lnTo>
                  <a:pt x="10363200" y="164123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86825EDA-EF00-4B15-9ECB-C355DEDC8E32}"/>
              </a:ext>
            </a:extLst>
          </p:cNvPr>
          <p:cNvGrpSpPr/>
          <p:nvPr/>
        </p:nvGrpSpPr>
        <p:grpSpPr>
          <a:xfrm>
            <a:off x="616328" y="3888119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206797DC-AD38-4A43-89F1-A87473830A51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07C5EDD3-B302-4DAA-9589-F74AA3BEA278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347D7F7-7713-4AE5-A151-77E0BCF24133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AFEAC6E-91ED-4FFD-8959-23D1EF6AB32C}"/>
              </a:ext>
            </a:extLst>
          </p:cNvPr>
          <p:cNvGrpSpPr/>
          <p:nvPr/>
        </p:nvGrpSpPr>
        <p:grpSpPr>
          <a:xfrm>
            <a:off x="10998372" y="4181740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AC173E71-5C17-4B4E-9CEB-82A927B10699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D04C43AB-91E2-41E0-87D6-B286311C134A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620DCC4E-12F8-4AA5-9FAB-C5227EC4F7E9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96A7144A-AE9E-4ABC-9DA6-6354AAD6F6BD}"/>
              </a:ext>
            </a:extLst>
          </p:cNvPr>
          <p:cNvSpPr/>
          <p:nvPr/>
        </p:nvSpPr>
        <p:spPr>
          <a:xfrm>
            <a:off x="250061" y="3355257"/>
            <a:ext cx="303713" cy="618715"/>
          </a:xfrm>
          <a:custGeom>
            <a:avLst/>
            <a:gdLst>
              <a:gd name="connsiteX0" fmla="*/ 199292 w 269631"/>
              <a:gd name="connsiteY0" fmla="*/ 0 h 550985"/>
              <a:gd name="connsiteX1" fmla="*/ 0 w 269631"/>
              <a:gd name="connsiteY1" fmla="*/ 82062 h 550985"/>
              <a:gd name="connsiteX2" fmla="*/ 23446 w 269631"/>
              <a:gd name="connsiteY2" fmla="*/ 410308 h 550985"/>
              <a:gd name="connsiteX3" fmla="*/ 269631 w 269631"/>
              <a:gd name="connsiteY3" fmla="*/ 550985 h 5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31" h="550985">
                <a:moveTo>
                  <a:pt x="199292" y="0"/>
                </a:moveTo>
                <a:lnTo>
                  <a:pt x="0" y="82062"/>
                </a:lnTo>
                <a:lnTo>
                  <a:pt x="23446" y="410308"/>
                </a:lnTo>
                <a:lnTo>
                  <a:pt x="269631" y="550985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775C31D4-99C1-4C17-82CE-D310A9AB4FDE}"/>
              </a:ext>
            </a:extLst>
          </p:cNvPr>
          <p:cNvSpPr/>
          <p:nvPr/>
        </p:nvSpPr>
        <p:spPr>
          <a:xfrm flipH="1">
            <a:off x="11643284" y="3403923"/>
            <a:ext cx="388658" cy="878275"/>
          </a:xfrm>
          <a:custGeom>
            <a:avLst/>
            <a:gdLst>
              <a:gd name="connsiteX0" fmla="*/ 199292 w 269631"/>
              <a:gd name="connsiteY0" fmla="*/ 0 h 550985"/>
              <a:gd name="connsiteX1" fmla="*/ 0 w 269631"/>
              <a:gd name="connsiteY1" fmla="*/ 82062 h 550985"/>
              <a:gd name="connsiteX2" fmla="*/ 23446 w 269631"/>
              <a:gd name="connsiteY2" fmla="*/ 410308 h 550985"/>
              <a:gd name="connsiteX3" fmla="*/ 269631 w 269631"/>
              <a:gd name="connsiteY3" fmla="*/ 550985 h 5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31" h="550985">
                <a:moveTo>
                  <a:pt x="199292" y="0"/>
                </a:moveTo>
                <a:lnTo>
                  <a:pt x="0" y="82062"/>
                </a:lnTo>
                <a:lnTo>
                  <a:pt x="23446" y="410308"/>
                </a:lnTo>
                <a:lnTo>
                  <a:pt x="269631" y="550985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BEB1EAF-1F36-4D86-96C3-3383AF5ADC1F}"/>
              </a:ext>
            </a:extLst>
          </p:cNvPr>
          <p:cNvSpPr txBox="1"/>
          <p:nvPr/>
        </p:nvSpPr>
        <p:spPr>
          <a:xfrm>
            <a:off x="26171" y="41858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使用する</a:t>
            </a:r>
            <a:r>
              <a:rPr kumimoji="1" lang="ja-JP" altLang="en-US" dirty="0"/>
              <a:t>鍵</a:t>
            </a:r>
            <a:endParaRPr kumimoji="1" lang="ja-JP" altLang="en-US" b="1" u="sng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C5EDEC5-0489-482F-987D-88485302A222}"/>
              </a:ext>
            </a:extLst>
          </p:cNvPr>
          <p:cNvSpPr txBox="1"/>
          <p:nvPr/>
        </p:nvSpPr>
        <p:spPr>
          <a:xfrm>
            <a:off x="10661622" y="44793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使用する</a:t>
            </a:r>
            <a:r>
              <a:rPr kumimoji="1" lang="ja-JP" altLang="en-US" dirty="0"/>
              <a:t>鍵</a:t>
            </a:r>
            <a:endParaRPr kumimoji="1" lang="ja-JP" altLang="en-US" b="1" u="sng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87DBEB0-40F0-4B38-BD6B-A0DF7C40A87D}"/>
              </a:ext>
            </a:extLst>
          </p:cNvPr>
          <p:cNvSpPr/>
          <p:nvPr/>
        </p:nvSpPr>
        <p:spPr>
          <a:xfrm>
            <a:off x="715108" y="656492"/>
            <a:ext cx="10615928" cy="1969477"/>
          </a:xfrm>
          <a:custGeom>
            <a:avLst/>
            <a:gdLst>
              <a:gd name="connsiteX0" fmla="*/ 0 w 10433538"/>
              <a:gd name="connsiteY0" fmla="*/ 1711570 h 1969477"/>
              <a:gd name="connsiteX1" fmla="*/ 23446 w 10433538"/>
              <a:gd name="connsiteY1" fmla="*/ 656493 h 1969477"/>
              <a:gd name="connsiteX2" fmla="*/ 773723 w 10433538"/>
              <a:gd name="connsiteY2" fmla="*/ 0 h 1969477"/>
              <a:gd name="connsiteX3" fmla="*/ 9777046 w 10433538"/>
              <a:gd name="connsiteY3" fmla="*/ 11723 h 1969477"/>
              <a:gd name="connsiteX4" fmla="*/ 10433538 w 10433538"/>
              <a:gd name="connsiteY4" fmla="*/ 691662 h 1969477"/>
              <a:gd name="connsiteX5" fmla="*/ 10421815 w 10433538"/>
              <a:gd name="connsiteY5" fmla="*/ 1969477 h 196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3538" h="1969477">
                <a:moveTo>
                  <a:pt x="0" y="1711570"/>
                </a:moveTo>
                <a:lnTo>
                  <a:pt x="23446" y="656493"/>
                </a:lnTo>
                <a:lnTo>
                  <a:pt x="773723" y="0"/>
                </a:lnTo>
                <a:lnTo>
                  <a:pt x="9777046" y="11723"/>
                </a:lnTo>
                <a:lnTo>
                  <a:pt x="10433538" y="691662"/>
                </a:lnTo>
                <a:lnTo>
                  <a:pt x="10421815" y="1969477"/>
                </a:lnTo>
              </a:path>
            </a:pathLst>
          </a:custGeom>
          <a:noFill/>
          <a:ln>
            <a:prstDash val="dash"/>
            <a:headEnd type="arrow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278706-C9CD-43B4-AAC1-D8245F2B03B9}"/>
              </a:ext>
            </a:extLst>
          </p:cNvPr>
          <p:cNvSpPr txBox="1"/>
          <p:nvPr/>
        </p:nvSpPr>
        <p:spPr>
          <a:xfrm>
            <a:off x="4160546" y="720720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事前に別途共有した鍵とその</a:t>
            </a:r>
            <a:r>
              <a:rPr kumimoji="1" lang="en-US" altLang="ja-JP" dirty="0"/>
              <a:t>ID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D2FDB8-1717-4DA2-BCB2-C0717D1AF3EC}"/>
              </a:ext>
            </a:extLst>
          </p:cNvPr>
          <p:cNvSpPr txBox="1"/>
          <p:nvPr/>
        </p:nvSpPr>
        <p:spPr>
          <a:xfrm>
            <a:off x="5650188" y="3479543"/>
            <a:ext cx="48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6132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5546" y="1479092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85" y="12680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2-5 PSK: </a:t>
            </a:r>
            <a:r>
              <a:rPr kumimoji="1" lang="ja-JP" altLang="en-US" dirty="0"/>
              <a:t>前方秘匿性なし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08916" y="5294102"/>
            <a:ext cx="21174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</p:cNvCxnSpPr>
          <p:nvPr/>
        </p:nvCxnSpPr>
        <p:spPr>
          <a:xfrm flipH="1">
            <a:off x="9005172" y="4760956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1963321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08885" y="2203722"/>
            <a:ext cx="1480686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218294" y="218145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1CDCFF3-E3F3-48CE-9894-C382F55E745D}"/>
              </a:ext>
            </a:extLst>
          </p:cNvPr>
          <p:cNvSpPr/>
          <p:nvPr/>
        </p:nvSpPr>
        <p:spPr>
          <a:xfrm>
            <a:off x="111914" y="2909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6633920-3D71-4503-9347-E9BB19FF7431}"/>
              </a:ext>
            </a:extLst>
          </p:cNvPr>
          <p:cNvSpPr txBox="1"/>
          <p:nvPr/>
        </p:nvSpPr>
        <p:spPr>
          <a:xfrm>
            <a:off x="491154" y="2912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C7703422-F683-4DC2-8405-2FA197D8AD90}"/>
              </a:ext>
            </a:extLst>
          </p:cNvPr>
          <p:cNvSpPr/>
          <p:nvPr/>
        </p:nvSpPr>
        <p:spPr>
          <a:xfrm>
            <a:off x="10100441" y="2280745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848C3ED4-017D-45E6-B193-589B0F13FE57}"/>
              </a:ext>
            </a:extLst>
          </p:cNvPr>
          <p:cNvSpPr/>
          <p:nvPr/>
        </p:nvSpPr>
        <p:spPr>
          <a:xfrm flipH="1">
            <a:off x="770805" y="2318584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1E290E83-1D58-49BF-9248-CFE4B237CFDB}"/>
              </a:ext>
            </a:extLst>
          </p:cNvPr>
          <p:cNvSpPr/>
          <p:nvPr/>
        </p:nvSpPr>
        <p:spPr>
          <a:xfrm>
            <a:off x="798786" y="3247697"/>
            <a:ext cx="2974428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C3D9E5F8-7F52-49FB-B921-966E45655C6A}"/>
              </a:ext>
            </a:extLst>
          </p:cNvPr>
          <p:cNvSpPr/>
          <p:nvPr/>
        </p:nvSpPr>
        <p:spPr>
          <a:xfrm flipH="1">
            <a:off x="9026193" y="3198827"/>
            <a:ext cx="2230386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10616335" y="2928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10995575" y="2931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3D7E13A9-02A5-4E5F-B768-FE7733131E36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B5B38C6-252B-4063-9FD7-D1C3BF09D49F}"/>
              </a:ext>
            </a:extLst>
          </p:cNvPr>
          <p:cNvSpPr txBox="1"/>
          <p:nvPr/>
        </p:nvSpPr>
        <p:spPr>
          <a:xfrm>
            <a:off x="4848521" y="169715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DF000F73-4CE5-496E-ADBD-0ECE0427409C}"/>
              </a:ext>
            </a:extLst>
          </p:cNvPr>
          <p:cNvSpPr/>
          <p:nvPr/>
        </p:nvSpPr>
        <p:spPr>
          <a:xfrm flipH="1">
            <a:off x="5855633" y="3367530"/>
            <a:ext cx="1354859" cy="6579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6B741B-0B03-4AFF-A6C7-15E994114738}"/>
              </a:ext>
            </a:extLst>
          </p:cNvPr>
          <p:cNvSpPr txBox="1"/>
          <p:nvPr/>
        </p:nvSpPr>
        <p:spPr>
          <a:xfrm>
            <a:off x="6095259" y="3525415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44838EE-17D2-4C97-A36C-F7DA611D567A}"/>
              </a:ext>
            </a:extLst>
          </p:cNvPr>
          <p:cNvSpPr/>
          <p:nvPr/>
        </p:nvSpPr>
        <p:spPr>
          <a:xfrm>
            <a:off x="2848708" y="1738269"/>
            <a:ext cx="6084277" cy="442224"/>
          </a:xfrm>
          <a:custGeom>
            <a:avLst/>
            <a:gdLst>
              <a:gd name="connsiteX0" fmla="*/ 0 w 6084277"/>
              <a:gd name="connsiteY0" fmla="*/ 316523 h 363415"/>
              <a:gd name="connsiteX1" fmla="*/ 187569 w 6084277"/>
              <a:gd name="connsiteY1" fmla="*/ 23446 h 363415"/>
              <a:gd name="connsiteX2" fmla="*/ 5978769 w 6084277"/>
              <a:gd name="connsiteY2" fmla="*/ 0 h 363415"/>
              <a:gd name="connsiteX3" fmla="*/ 6084277 w 6084277"/>
              <a:gd name="connsiteY3" fmla="*/ 363415 h 3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4277" h="363415">
                <a:moveTo>
                  <a:pt x="0" y="316523"/>
                </a:moveTo>
                <a:lnTo>
                  <a:pt x="187569" y="23446"/>
                </a:lnTo>
                <a:lnTo>
                  <a:pt x="5978769" y="0"/>
                </a:lnTo>
                <a:lnTo>
                  <a:pt x="6084277" y="363415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2068500"/>
            <a:ext cx="3485157" cy="2188659"/>
          </a:xfrm>
          <a:prstGeom prst="roundRect">
            <a:avLst>
              <a:gd name="adj" fmla="val 922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8AE0DF9D-04A4-4E38-9724-75F2330FBF92}"/>
              </a:ext>
            </a:extLst>
          </p:cNvPr>
          <p:cNvSpPr/>
          <p:nvPr/>
        </p:nvSpPr>
        <p:spPr>
          <a:xfrm flipH="1">
            <a:off x="5485620" y="3522737"/>
            <a:ext cx="1354859" cy="6579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64E111-32A4-4F4A-B583-FDDC6E52B32A}"/>
              </a:ext>
            </a:extLst>
          </p:cNvPr>
          <p:cNvSpPr txBox="1"/>
          <p:nvPr/>
        </p:nvSpPr>
        <p:spPr>
          <a:xfrm>
            <a:off x="5644357" y="366850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6895" y="1397488"/>
            <a:ext cx="3485157" cy="2554564"/>
          </a:xfrm>
          <a:prstGeom prst="roundRect">
            <a:avLst>
              <a:gd name="adj" fmla="val 922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59"/>
            <a:ext cx="10515600" cy="1325563"/>
          </a:xfrm>
        </p:spPr>
        <p:txBody>
          <a:bodyPr/>
          <a:lstStyle/>
          <a:p>
            <a:r>
              <a:rPr lang="ja-JP" altLang="en-US" dirty="0"/>
              <a:t>図</a:t>
            </a:r>
            <a:r>
              <a:rPr lang="en-US" altLang="ja-JP" dirty="0"/>
              <a:t>2-6 </a:t>
            </a:r>
            <a:r>
              <a:rPr kumimoji="1" lang="en-US" altLang="ja-JP" dirty="0"/>
              <a:t>PSK: </a:t>
            </a:r>
            <a:r>
              <a:rPr kumimoji="1" lang="ja-JP" altLang="en-US" dirty="0"/>
              <a:t>完全前方秘匿性あり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9180C76-93C2-4805-8F0E-6B7B650E5D80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AC66CCB-03C9-4E17-AB42-2CC1A9797D94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E6830A4-0540-43B4-ABA2-5A7B71EF76E7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6A5CDA-F401-4E54-8DB6-FBBD1C265209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8D0316B-3E1C-4E27-A359-89F6F3F986BC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5B40023-6CC1-45A7-92E9-414C09C9D553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1AEB05-B8DF-4E55-A5AA-05B1463D9B88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0CA7115-44E8-4F2F-AE67-76247C8F4450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D04A62-5E11-46FD-AD13-12B801E301CB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78C64D4-49EB-4A37-BC01-8F21501BE9F9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FDC3CA-77D5-423C-80C1-6D65750D1BC2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C23C180-0FE4-4F7F-9740-831001D2AF3E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6DEE9F9-E439-4875-8FA4-ECC8CD50C9F2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F25C72AE-B25C-4070-9B4A-6154A0C0784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D218496-CBCA-4CDD-A691-A0A205777B10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4C430C1-1512-45E3-8EDE-7C48DD70D115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65AD15-011F-401B-8980-8B5448832AE0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20D97EA-EC37-48AD-B2B4-BE70F35D53C8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82DFB1-6BAB-4118-93DC-CF26EECE177B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8F4CF56-A42F-4373-8509-3B6A650AA1F6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2BCD195-0E66-4F65-8B50-BE999B3A90CC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CC4D17D4-F454-4C4A-AF4A-883C68117DAA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87055A64-C00C-48F4-AF61-A3B2307F49BB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698A3636-028C-4127-86A1-0ACC00929DBA}"/>
              </a:ext>
            </a:extLst>
          </p:cNvPr>
          <p:cNvSpPr/>
          <p:nvPr/>
        </p:nvSpPr>
        <p:spPr>
          <a:xfrm flipH="1">
            <a:off x="3037486" y="313208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225D1E72-E16E-4E58-878C-0E80839AFCE6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E5DD8C-90AD-46F8-8D8D-6D744319635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6231FB6-4E05-45AB-A723-A8911390E5AA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56FE1EE-567A-497C-8A8D-81F7047B8534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BC4F45F-BC16-4AE7-BF26-B476DB1B45D5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15168744-0ACD-45A6-93DE-D5A779692BA6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7AC32AA-6CBB-438E-BAB8-200B564DC1D5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F4E36024-4135-47DD-AE21-2DA727E3592B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5D52DD4-4728-4753-9580-E21649F9780C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EAF723D6-495E-454A-A947-3474443ED091}"/>
              </a:ext>
            </a:extLst>
          </p:cNvPr>
          <p:cNvGrpSpPr/>
          <p:nvPr/>
        </p:nvGrpSpPr>
        <p:grpSpPr>
          <a:xfrm>
            <a:off x="1898524" y="2558840"/>
            <a:ext cx="3901787" cy="1218102"/>
            <a:chOff x="6726889" y="3078364"/>
            <a:chExt cx="6097120" cy="1218102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A57BB84-83AF-4015-A92E-F302928E8A7E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E596E76-9246-4958-8A3C-F0D64D7E69FD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21F388F-75AB-4872-9A96-2E6B1787E0D5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08ECF67-D39A-410C-8865-FA40A69AE514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22A455F-3BBF-4CB7-9D97-FF755425C69B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50497CE-EA96-43CB-939B-AAB71A29EB21}"/>
              </a:ext>
            </a:extLst>
          </p:cNvPr>
          <p:cNvSpPr/>
          <p:nvPr/>
        </p:nvSpPr>
        <p:spPr>
          <a:xfrm>
            <a:off x="1898524" y="2528453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13098" y="2206490"/>
            <a:ext cx="1680343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501346" y="218503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75" name="矢印: 右 74">
            <a:extLst>
              <a:ext uri="{FF2B5EF4-FFF2-40B4-BE49-F238E27FC236}">
                <a16:creationId xmlns:a16="http://schemas.microsoft.com/office/drawing/2014/main" id="{2E86668C-9BF9-4186-A8E9-0F429E8A5699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BE57010-36D5-4288-B88D-14AC971A4E90}"/>
              </a:ext>
            </a:extLst>
          </p:cNvPr>
          <p:cNvSpPr txBox="1"/>
          <p:nvPr/>
        </p:nvSpPr>
        <p:spPr>
          <a:xfrm>
            <a:off x="4936885" y="1646151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823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1170</Words>
  <Application>Microsoft Office PowerPoint</Application>
  <PresentationFormat>ワイド画面</PresentationFormat>
  <Paragraphs>345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Freestyle Script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PSK、セッション再開</vt:lpstr>
      <vt:lpstr>PowerPoint プレゼンテーション</vt:lpstr>
      <vt:lpstr>図2-5 PSK: 前方秘匿性なし</vt:lpstr>
      <vt:lpstr>図2-6 PSK: 完全前方秘匿性あり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 隆</dc:creator>
  <cp:lastModifiedBy>古城 隆</cp:lastModifiedBy>
  <cp:revision>43</cp:revision>
  <dcterms:created xsi:type="dcterms:W3CDTF">2021-02-25T22:17:23Z</dcterms:created>
  <dcterms:modified xsi:type="dcterms:W3CDTF">2021-03-21T05:37:49Z</dcterms:modified>
</cp:coreProperties>
</file>