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59" r:id="rId6"/>
    <p:sldId id="292" r:id="rId7"/>
    <p:sldId id="288" r:id="rId8"/>
    <p:sldId id="287" r:id="rId9"/>
    <p:sldId id="279" r:id="rId10"/>
    <p:sldId id="257" r:id="rId11"/>
    <p:sldId id="294" r:id="rId12"/>
    <p:sldId id="291" r:id="rId13"/>
    <p:sldId id="290" r:id="rId14"/>
    <p:sldId id="258" r:id="rId15"/>
    <p:sldId id="284" r:id="rId16"/>
    <p:sldId id="285" r:id="rId17"/>
    <p:sldId id="289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4704"/>
  </p:normalViewPr>
  <p:slideViewPr>
    <p:cSldViewPr snapToGrid="0">
      <p:cViewPr varScale="1">
        <p:scale>
          <a:sx n="93" d="100"/>
          <a:sy n="93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96A2E-5A39-4436-92C7-3B7DE13A10C0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FAB5-B07E-4498-8D7D-A629BBE06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46e35c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65b46e35c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b46e35c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65b46e35c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46e35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65b46e35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5b46e35c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65b46e35c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FAB5-B07E-4498-8D7D-A629BBE06B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BF1AE-501E-45F7-AE82-67CCFDA6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4057E4-7609-46AC-AB72-06ECB403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87B47-E691-4977-A027-4E2B915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8F3EA-A0BB-462D-95F3-D06A3A9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226CB-10C8-4DF7-9A0C-4A973714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925EE-9235-4FE5-9CD0-61911E1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81127-ED7A-457D-94FE-9DAB5F54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C4204-6B87-4B7A-AC14-D538C711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4B090-23C8-4EA9-8179-AEE11E6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FB2A5-B978-4A58-BA98-3F6FCF2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2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66D517-BE3B-49EA-831B-F62DA5EA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A3A716-CE14-482A-B217-1007FDB1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BFC33-DA3B-442F-93FE-EC8AD529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4B402-6B72-460E-B28D-5F2DA47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B112A-A647-49EA-AB29-1D02E2A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0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C180-5D26-4042-BCCE-87415A31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2FF9A3-FED9-4A2E-B9CC-5C6FA838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9ADA-46CD-4726-A16A-C3640CE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0C49F-820B-4D63-817E-79B38A2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A1931-0EF3-44D8-973B-A01A9B8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5D97C-7A0D-4B66-B05F-446F7C2C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9DA3-E0A3-4151-AEB1-98A110CA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8FDFF-5231-4CB7-B644-7308FD0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1835F-EC82-4B82-9726-5EA2A73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E9A56-EAF0-4B94-9890-9748B4D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0DA47-DE54-4CB9-9D0C-A33CD33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234FD-1BC4-4357-91BD-6E8A4295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9A5D7-FDCC-4546-8957-92874AD6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DF607-EE6C-4CEF-9485-D6F4265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A78DA1-5136-4712-9CBB-5EF45254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2874-6923-4AE3-8AAC-CE8B7EFB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4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6B488-5BC1-4BBB-93ED-11C6C55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6C24F-0A9B-4D00-B412-BD7CEC85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F05D7-6313-4459-8A73-FB53D79E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E57847-A72E-4795-9B90-5EE3F66EA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76B38-AF07-41E4-92D6-72FC3E0A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B705B-A893-4884-9F44-BE6F08B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F63EB9-7978-4B1A-ABA3-9F1980D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88D383-B60E-41BB-BF94-4FD2706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2CF32-66BC-49F7-94C8-EE87A8A7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3046D0-FA13-4F0E-920B-61CF3FD9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AF3F79-673A-4D70-A252-6A3EAEC5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2F809-1AC7-47FD-A415-FB3BA6F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BDA9F6-E545-4D55-8C9E-19F70728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3B243-FE70-4030-99AD-B5F01AE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6DDC71-D2B7-47FC-81D6-F0351EB3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E1183-A147-457A-91A1-9A137753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B2891-0709-49BA-A8FC-99405FF9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D9BA-E1B4-4FAD-9792-01D76EDB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AB0211-DF31-4C29-ABAF-71763C2C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A0311E-E742-425C-9A5E-AA50D11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855EB-87B9-41D5-8DB9-96CE6CF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BAFE5-EFE2-4E2B-87D2-AB1CFB1E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8E6211-AE45-44F8-BB50-931FD30D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26DE6-DBFA-4EC3-8A48-EBA6FBDD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6D336-C4EF-4AFC-A348-3EF913F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3D605-A403-4F3D-ACF8-2169BA2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AFF6E5-15A0-4C9B-8B20-4CCB9CC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277C3A-61E8-4230-B177-D9F78F0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A20E6-7028-47F8-A11C-887815D1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CADD8-F441-4291-9ED3-B16B916F1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EE2D0-D90C-422E-A4FB-68537AAAA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6A5F8-553D-421F-B4DF-49E1E4CC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2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446#ref-sen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A203-5BF4-4068-9359-078D36BB4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237FDC-AA94-41B0-BCDC-06F3CAFE3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矢印: 折線 35">
            <a:extLst>
              <a:ext uri="{FF2B5EF4-FFF2-40B4-BE49-F238E27FC236}">
                <a16:creationId xmlns:a16="http://schemas.microsoft.com/office/drawing/2014/main" id="{041A5EE0-ABFA-4199-A3E9-7A0DC16C9831}"/>
              </a:ext>
            </a:extLst>
          </p:cNvPr>
          <p:cNvSpPr/>
          <p:nvPr/>
        </p:nvSpPr>
        <p:spPr>
          <a:xfrm rot="5400000">
            <a:off x="6788877" y="687306"/>
            <a:ext cx="877667" cy="2534412"/>
          </a:xfrm>
          <a:prstGeom prst="bentArrow">
            <a:avLst>
              <a:gd name="adj1" fmla="val 18871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6" name="矢印: 折線 55">
            <a:extLst>
              <a:ext uri="{FF2B5EF4-FFF2-40B4-BE49-F238E27FC236}">
                <a16:creationId xmlns:a16="http://schemas.microsoft.com/office/drawing/2014/main" id="{D9742BF2-577D-4454-9540-808E93F1C92F}"/>
              </a:ext>
            </a:extLst>
          </p:cNvPr>
          <p:cNvSpPr/>
          <p:nvPr/>
        </p:nvSpPr>
        <p:spPr>
          <a:xfrm flipH="1" flipV="1">
            <a:off x="5892961" y="3885297"/>
            <a:ext cx="2612723" cy="660769"/>
          </a:xfrm>
          <a:prstGeom prst="bentArrow">
            <a:avLst>
              <a:gd name="adj1" fmla="val 18871"/>
              <a:gd name="adj2" fmla="val 35175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1581593" y="-3967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Client Hello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6659371" y="200829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Server Hello</a:t>
            </a:r>
            <a:endParaRPr kumimoji="1" lang="ja-JP" altLang="en-US" sz="1600" b="1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315648" y="207181"/>
            <a:ext cx="57006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Cipher Suite,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Key </a:t>
            </a:r>
            <a:r>
              <a:rPr lang="en-US" altLang="ja-JP" sz="3200" b="1" dirty="0"/>
              <a:t>Exchange</a:t>
            </a:r>
          </a:p>
          <a:p>
            <a:r>
              <a:rPr lang="en-US" altLang="ja-JP" sz="3200" b="1" dirty="0"/>
              <a:t>and Derivation</a:t>
            </a:r>
            <a:endParaRPr kumimoji="1" lang="ja-JP" altLang="en-US" sz="3200" b="1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1B5E4-40D8-4E25-8137-D6FCBC7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共通鍵署名と鍵導出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6DF4F-54D1-4521-8FEE-4E0A5084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49" y="1270178"/>
            <a:ext cx="8085083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sz="2400" dirty="0"/>
              <a:t>MAC</a:t>
            </a:r>
            <a:r>
              <a:rPr kumimoji="1" lang="ja-JP" altLang="en-US" sz="2400" dirty="0"/>
              <a:t>：共通鍵による署名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HMAC: Hash</a:t>
            </a:r>
            <a:r>
              <a:rPr kumimoji="1" lang="ja-JP" altLang="en-US" sz="2400" dirty="0"/>
              <a:t>アルゴリズムを利用した</a:t>
            </a:r>
            <a:r>
              <a:rPr kumimoji="1" lang="en-US" altLang="ja-JP" sz="2400" dirty="0"/>
              <a:t>MAC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HKDF: HMAC</a:t>
            </a:r>
            <a:r>
              <a:rPr lang="ja-JP" altLang="en-US" sz="2400" dirty="0"/>
              <a:t>を使用した鍵導出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CFE9722-EE8C-470C-A709-0782C62DBA94}"/>
              </a:ext>
            </a:extLst>
          </p:cNvPr>
          <p:cNvGrpSpPr/>
          <p:nvPr/>
        </p:nvGrpSpPr>
        <p:grpSpPr>
          <a:xfrm>
            <a:off x="698149" y="3892641"/>
            <a:ext cx="2454954" cy="1551591"/>
            <a:chOff x="698149" y="3892641"/>
            <a:chExt cx="3030708" cy="15515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A5634F3-F3B6-4DAA-9B83-719723232E96}"/>
                </a:ext>
              </a:extLst>
            </p:cNvPr>
            <p:cNvSpPr/>
            <p:nvPr/>
          </p:nvSpPr>
          <p:spPr>
            <a:xfrm rot="16200000">
              <a:off x="2554924" y="3087583"/>
              <a:ext cx="357352" cy="1990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5FB4FF-325C-41CA-97AF-44CD3D3C80EC}"/>
                </a:ext>
              </a:extLst>
            </p:cNvPr>
            <p:cNvSpPr/>
            <p:nvPr/>
          </p:nvSpPr>
          <p:spPr>
            <a:xfrm rot="16200000">
              <a:off x="1000741" y="3590050"/>
              <a:ext cx="357352" cy="962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C9D32B4-5146-4C0D-963B-0D66C056E139}"/>
                </a:ext>
              </a:extLst>
            </p:cNvPr>
            <p:cNvSpPr/>
            <p:nvPr/>
          </p:nvSpPr>
          <p:spPr>
            <a:xfrm rot="16200000">
              <a:off x="1919573" y="4934971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3B3E5EC-8C92-47CD-8680-B2CBEE6F25D6}"/>
                </a:ext>
              </a:extLst>
            </p:cNvPr>
            <p:cNvSpPr txBox="1"/>
            <p:nvPr/>
          </p:nvSpPr>
          <p:spPr>
            <a:xfrm>
              <a:off x="2197729" y="39041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メッセージ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473A1B-4EA6-4640-89E0-788F20221983}"/>
                </a:ext>
              </a:extLst>
            </p:cNvPr>
            <p:cNvSpPr txBox="1"/>
            <p:nvPr/>
          </p:nvSpPr>
          <p:spPr>
            <a:xfrm>
              <a:off x="783522" y="389264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12" name="左中かっこ 11">
              <a:extLst>
                <a:ext uri="{FF2B5EF4-FFF2-40B4-BE49-F238E27FC236}">
                  <a16:creationId xmlns:a16="http://schemas.microsoft.com/office/drawing/2014/main" id="{8EE3F0EE-D77A-4F9A-A750-75DB3FC3EC66}"/>
                </a:ext>
              </a:extLst>
            </p:cNvPr>
            <p:cNvSpPr/>
            <p:nvPr/>
          </p:nvSpPr>
          <p:spPr>
            <a:xfrm rot="16200000">
              <a:off x="2043105" y="3179969"/>
              <a:ext cx="357353" cy="301415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DBABD5B-C3BE-407C-AF25-24E0B49D84B4}"/>
                </a:ext>
              </a:extLst>
            </p:cNvPr>
            <p:cNvSpPr txBox="1"/>
            <p:nvPr/>
          </p:nvSpPr>
          <p:spPr>
            <a:xfrm>
              <a:off x="1758969" y="50988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53E86E-53BB-4624-88C0-252CD25084DE}"/>
              </a:ext>
            </a:extLst>
          </p:cNvPr>
          <p:cNvSpPr txBox="1"/>
          <p:nvPr/>
        </p:nvSpPr>
        <p:spPr>
          <a:xfrm>
            <a:off x="1393686" y="6256174"/>
            <a:ext cx="87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MAC</a:t>
            </a:r>
            <a:endParaRPr lang="ja-JP" altLang="en-US" sz="2000" b="1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6BC823-DAE5-4112-98D4-8B820F7F146B}"/>
              </a:ext>
            </a:extLst>
          </p:cNvPr>
          <p:cNvGrpSpPr/>
          <p:nvPr/>
        </p:nvGrpSpPr>
        <p:grpSpPr>
          <a:xfrm>
            <a:off x="4151716" y="3618134"/>
            <a:ext cx="2695469" cy="2351592"/>
            <a:chOff x="4151716" y="3618134"/>
            <a:chExt cx="3480700" cy="2351592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F80F3D-4746-46B9-8913-E224F4B2A3D1}"/>
                </a:ext>
              </a:extLst>
            </p:cNvPr>
            <p:cNvSpPr/>
            <p:nvPr/>
          </p:nvSpPr>
          <p:spPr>
            <a:xfrm rot="16200000">
              <a:off x="6162166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AE32A4D-CBD3-4BD3-AAB4-64B601C7898E}"/>
                </a:ext>
              </a:extLst>
            </p:cNvPr>
            <p:cNvSpPr/>
            <p:nvPr/>
          </p:nvSpPr>
          <p:spPr>
            <a:xfrm rot="16200000">
              <a:off x="447371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E16D70-C2A8-4144-B1D3-C3AD654D52F0}"/>
                </a:ext>
              </a:extLst>
            </p:cNvPr>
            <p:cNvSpPr txBox="1"/>
            <p:nvPr/>
          </p:nvSpPr>
          <p:spPr>
            <a:xfrm>
              <a:off x="423493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DA54A-7CDE-4613-8999-D8324B158068}"/>
                </a:ext>
              </a:extLst>
            </p:cNvPr>
            <p:cNvSpPr txBox="1"/>
            <p:nvPr/>
          </p:nvSpPr>
          <p:spPr>
            <a:xfrm>
              <a:off x="5719601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21" name="左中かっこ 20">
              <a:extLst>
                <a:ext uri="{FF2B5EF4-FFF2-40B4-BE49-F238E27FC236}">
                  <a16:creationId xmlns:a16="http://schemas.microsoft.com/office/drawing/2014/main" id="{CC6EFC08-25D8-44AF-A109-876501482AF2}"/>
                </a:ext>
              </a:extLst>
            </p:cNvPr>
            <p:cNvSpPr/>
            <p:nvPr/>
          </p:nvSpPr>
          <p:spPr>
            <a:xfrm rot="16200000">
              <a:off x="5713389" y="2511245"/>
              <a:ext cx="357353" cy="34807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CB8E8-27DE-43EA-B646-2944531C2607}"/>
                </a:ext>
              </a:extLst>
            </p:cNvPr>
            <p:cNvSpPr/>
            <p:nvPr/>
          </p:nvSpPr>
          <p:spPr>
            <a:xfrm rot="16200000">
              <a:off x="4650506" y="4411211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0C92C8D-5966-4EA2-A8BA-F784C56AE9FA}"/>
                </a:ext>
              </a:extLst>
            </p:cNvPr>
            <p:cNvSpPr txBox="1"/>
            <p:nvPr/>
          </p:nvSpPr>
          <p:spPr>
            <a:xfrm>
              <a:off x="4441160" y="467580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0A0339E-28A8-4F41-9FB7-1558AED9ED3E}"/>
                </a:ext>
              </a:extLst>
            </p:cNvPr>
            <p:cNvSpPr/>
            <p:nvPr/>
          </p:nvSpPr>
          <p:spPr>
            <a:xfrm rot="16200000">
              <a:off x="5693647" y="4274666"/>
              <a:ext cx="357352" cy="1107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90E09CE-4ACD-4A34-A828-9FEDEFC192B9}"/>
                </a:ext>
              </a:extLst>
            </p:cNvPr>
            <p:cNvSpPr txBox="1"/>
            <p:nvPr/>
          </p:nvSpPr>
          <p:spPr>
            <a:xfrm>
              <a:off x="5338067" y="46758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ハッシュ</a:t>
              </a:r>
              <a:endParaRPr kumimoji="1" lang="ja-JP" altLang="en-US" sz="1400" dirty="0"/>
            </a:p>
          </p:txBody>
        </p:sp>
        <p:sp>
          <p:nvSpPr>
            <p:cNvPr id="27" name="左中かっこ 26">
              <a:extLst>
                <a:ext uri="{FF2B5EF4-FFF2-40B4-BE49-F238E27FC236}">
                  <a16:creationId xmlns:a16="http://schemas.microsoft.com/office/drawing/2014/main" id="{A01D5A87-D627-467C-B682-1A429FC61A1E}"/>
                </a:ext>
              </a:extLst>
            </p:cNvPr>
            <p:cNvSpPr/>
            <p:nvPr/>
          </p:nvSpPr>
          <p:spPr>
            <a:xfrm rot="16200000">
              <a:off x="5250220" y="4249214"/>
              <a:ext cx="357353" cy="203433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4B3F36-AAC7-4797-9676-83B7E824F3EB}"/>
                </a:ext>
              </a:extLst>
            </p:cNvPr>
            <p:cNvSpPr/>
            <p:nvPr/>
          </p:nvSpPr>
          <p:spPr>
            <a:xfrm rot="16200000">
              <a:off x="5210340" y="5460465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AB94BA8-9170-4FC5-B12E-7F08255EF98F}"/>
                </a:ext>
              </a:extLst>
            </p:cNvPr>
            <p:cNvSpPr txBox="1"/>
            <p:nvPr/>
          </p:nvSpPr>
          <p:spPr>
            <a:xfrm>
              <a:off x="5049736" y="562435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8CEC74-1075-49C1-BE72-BE68FDC214B9}"/>
              </a:ext>
            </a:extLst>
          </p:cNvPr>
          <p:cNvSpPr txBox="1"/>
          <p:nvPr/>
        </p:nvSpPr>
        <p:spPr>
          <a:xfrm>
            <a:off x="4496215" y="6256174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HMAC</a:t>
            </a:r>
            <a:endParaRPr lang="ja-JP" altLang="en-US" sz="2000" b="1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C0257BA-DF4F-4FF3-9EC3-5A3573218CB5}"/>
              </a:ext>
            </a:extLst>
          </p:cNvPr>
          <p:cNvGrpSpPr/>
          <p:nvPr/>
        </p:nvGrpSpPr>
        <p:grpSpPr>
          <a:xfrm>
            <a:off x="8124301" y="3618134"/>
            <a:ext cx="3291878" cy="1762641"/>
            <a:chOff x="7638881" y="3614812"/>
            <a:chExt cx="4199880" cy="176264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15C2251-383F-470D-9E99-482D54C80AD7}"/>
                </a:ext>
              </a:extLst>
            </p:cNvPr>
            <p:cNvSpPr/>
            <p:nvPr/>
          </p:nvSpPr>
          <p:spPr>
            <a:xfrm rot="16200000">
              <a:off x="10473595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64AA11D-D441-4CF0-9BBE-C4DB03A41E39}"/>
                </a:ext>
              </a:extLst>
            </p:cNvPr>
            <p:cNvSpPr/>
            <p:nvPr/>
          </p:nvSpPr>
          <p:spPr>
            <a:xfrm rot="16200000">
              <a:off x="7939169" y="3376034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424C8D4-06A3-4204-BEB9-A701FB317E10}"/>
                </a:ext>
              </a:extLst>
            </p:cNvPr>
            <p:cNvSpPr txBox="1"/>
            <p:nvPr/>
          </p:nvSpPr>
          <p:spPr>
            <a:xfrm>
              <a:off x="7700389" y="36360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8369D1F-C303-49BF-90C2-AF02A46476E2}"/>
                </a:ext>
              </a:extLst>
            </p:cNvPr>
            <p:cNvSpPr txBox="1"/>
            <p:nvPr/>
          </p:nvSpPr>
          <p:spPr>
            <a:xfrm>
              <a:off x="10031030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20717404-DE80-499F-ADD2-2C3746DABD7F}"/>
                </a:ext>
              </a:extLst>
            </p:cNvPr>
            <p:cNvSpPr/>
            <p:nvPr/>
          </p:nvSpPr>
          <p:spPr>
            <a:xfrm rot="16200000">
              <a:off x="9421434" y="2390190"/>
              <a:ext cx="634774" cy="419988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1DE6C39-8ED4-4370-BE4D-98A754B1CD1A}"/>
                </a:ext>
              </a:extLst>
            </p:cNvPr>
            <p:cNvSpPr/>
            <p:nvPr/>
          </p:nvSpPr>
          <p:spPr>
            <a:xfrm rot="16200000">
              <a:off x="882293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F4E8D1B-E1F7-4ABE-9ABE-F88676D934E6}"/>
                </a:ext>
              </a:extLst>
            </p:cNvPr>
            <p:cNvSpPr txBox="1"/>
            <p:nvPr/>
          </p:nvSpPr>
          <p:spPr>
            <a:xfrm>
              <a:off x="858415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ソルト</a:t>
              </a:r>
              <a:endParaRPr kumimoji="1" lang="ja-JP" altLang="en-US" sz="1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62D3436-5F57-4D9A-928E-258DD6852883}"/>
                </a:ext>
              </a:extLst>
            </p:cNvPr>
            <p:cNvSpPr/>
            <p:nvPr/>
          </p:nvSpPr>
          <p:spPr>
            <a:xfrm rot="16200000">
              <a:off x="9664008" y="4413946"/>
              <a:ext cx="357352" cy="15696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30C036F-D4E9-4A5F-B3AA-7CDE2BBA92C7}"/>
                </a:ext>
              </a:extLst>
            </p:cNvPr>
            <p:cNvSpPr txBox="1"/>
            <p:nvPr/>
          </p:nvSpPr>
          <p:spPr>
            <a:xfrm>
              <a:off x="9057855" y="504135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導出された鍵</a:t>
              </a:r>
              <a:endParaRPr kumimoji="1" lang="ja-JP" altLang="en-US" sz="14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C5EABE-EE2C-4EC8-9E89-C717783E474A}"/>
                </a:ext>
              </a:extLst>
            </p:cNvPr>
            <p:cNvSpPr txBox="1"/>
            <p:nvPr/>
          </p:nvSpPr>
          <p:spPr>
            <a:xfrm>
              <a:off x="9252230" y="4108257"/>
              <a:ext cx="11809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600" b="1" dirty="0"/>
                <a:t>HMAC</a:t>
              </a:r>
              <a:endParaRPr lang="ja-JP" altLang="en-US" sz="1600" b="1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0E405AA-A4F9-4CF4-9840-F4D21589C001}"/>
              </a:ext>
            </a:extLst>
          </p:cNvPr>
          <p:cNvSpPr txBox="1"/>
          <p:nvPr/>
        </p:nvSpPr>
        <p:spPr>
          <a:xfrm>
            <a:off x="5138346" y="3980135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331C63-4D79-4AC0-B844-95E1B856C3D0}"/>
              </a:ext>
            </a:extLst>
          </p:cNvPr>
          <p:cNvSpPr txBox="1"/>
          <p:nvPr/>
        </p:nvSpPr>
        <p:spPr>
          <a:xfrm>
            <a:off x="4792956" y="4975551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AA6AFC-EDA9-4ADD-B27E-6AF4756CFA73}"/>
              </a:ext>
            </a:extLst>
          </p:cNvPr>
          <p:cNvSpPr txBox="1"/>
          <p:nvPr/>
        </p:nvSpPr>
        <p:spPr>
          <a:xfrm>
            <a:off x="9347955" y="6171325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HKDF</a:t>
            </a:r>
            <a:endParaRPr lang="ja-JP" altLang="en-US" sz="20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6E83B1-0C1F-4647-A206-C642654C17C4}"/>
              </a:ext>
            </a:extLst>
          </p:cNvPr>
          <p:cNvSpPr txBox="1"/>
          <p:nvPr/>
        </p:nvSpPr>
        <p:spPr>
          <a:xfrm>
            <a:off x="1158676" y="2782887"/>
            <a:ext cx="82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HMAC-based Extract-and-Expand Key Derivation Function</a:t>
            </a:r>
            <a:endParaRPr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9894D6A-ECC6-41C4-8647-754F38E8CDE5}"/>
              </a:ext>
            </a:extLst>
          </p:cNvPr>
          <p:cNvSpPr txBox="1"/>
          <p:nvPr/>
        </p:nvSpPr>
        <p:spPr>
          <a:xfrm>
            <a:off x="1213025" y="2071866"/>
            <a:ext cx="8219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hash-based message authentication code</a:t>
            </a:r>
            <a:endParaRPr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16D9C6-53B9-42B2-953E-93408E9EB864}"/>
              </a:ext>
            </a:extLst>
          </p:cNvPr>
          <p:cNvSpPr txBox="1"/>
          <p:nvPr/>
        </p:nvSpPr>
        <p:spPr>
          <a:xfrm>
            <a:off x="1213025" y="14906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message authentication code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77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FEC30-FA6F-4FE6-BA7F-823A2C6D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957"/>
            <a:ext cx="7118131" cy="64197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PSK -&gt;  HKDF-Extract = Early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 binder" | "res binder",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binder_key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b="1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e traffic",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client_early_traffic_secret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"e exp master",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early_exporter_master_secret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(EC)DHE -&gt; HKDF-Extract = Handshake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"s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server_handshake_traffic_secret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B4F91-6C9C-4433-8CF8-82BD982F21DD}"/>
              </a:ext>
            </a:extLst>
          </p:cNvPr>
          <p:cNvSpPr txBox="1"/>
          <p:nvPr/>
        </p:nvSpPr>
        <p:spPr>
          <a:xfrm>
            <a:off x="5948857" y="1511902"/>
            <a:ext cx="61327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b="1" dirty="0"/>
              <a:t> 0 -&gt; HKDF-Extract = Master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"c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client_application_traffic_secret_0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"s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server_application_traffic_secret_0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"exp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dirty="0" err="1"/>
              <a:t>exporter_master_secret</a:t>
            </a:r>
            <a:endParaRPr kumimoji="1" lang="en-US" altLang="ja-JP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"res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...client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= </a:t>
            </a:r>
            <a:r>
              <a:rPr kumimoji="1" lang="en-US" altLang="ja-JP" sz="1600" b="1" dirty="0" err="1"/>
              <a:t>resumption_master_secret</a:t>
            </a:r>
            <a:endParaRPr lang="ja-JP" altLang="en-US" sz="1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CCC1-9C64-4472-A306-37E6AE8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4" y="191594"/>
            <a:ext cx="10515600" cy="78586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鍵導出：用途ごとの導出</a:t>
            </a:r>
          </a:p>
        </p:txBody>
      </p:sp>
    </p:spTree>
    <p:extLst>
      <p:ext uri="{BB962C8B-B14F-4D97-AF65-F5344CB8AC3E}">
        <p14:creationId xmlns:p14="http://schemas.microsoft.com/office/powerpoint/2010/main" val="43936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E4807-ECE4-4EA8-944F-494B8D36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鍵導出：</a:t>
            </a:r>
            <a:r>
              <a:rPr lang="en-US" altLang="ja-JP" dirty="0"/>
              <a:t>Key</a:t>
            </a:r>
            <a:r>
              <a:rPr lang="ja-JP" altLang="en-US" dirty="0"/>
              <a:t>と</a:t>
            </a:r>
            <a:r>
              <a:rPr lang="en-US" altLang="ja-JP" dirty="0"/>
              <a:t>IV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93B8C-E790-4673-AD37-5D33D0C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8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write_key</a:t>
            </a:r>
            <a:r>
              <a:rPr kumimoji="1" lang="en-US" altLang="ja-JP" sz="2400" dirty="0"/>
              <a:t> = HKDF-Expand-Label(Secret, "key", "", </a:t>
            </a:r>
            <a:r>
              <a:rPr kumimoji="1" lang="en-US" altLang="ja-JP" sz="2400" dirty="0" err="1"/>
              <a:t>key_length</a:t>
            </a:r>
            <a:r>
              <a:rPr kumimoji="1" lang="en-US" altLang="ja-JP" sz="2400" dirty="0"/>
              <a:t>)</a:t>
            </a:r>
          </a:p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write_iv</a:t>
            </a:r>
            <a:r>
              <a:rPr kumimoji="1" lang="en-US" altLang="ja-JP" sz="2400" dirty="0"/>
              <a:t>  = HKDF-Expand-Label(Secret, "iv", "", </a:t>
            </a:r>
            <a:r>
              <a:rPr kumimoji="1" lang="en-US" altLang="ja-JP" sz="2400" dirty="0" err="1"/>
              <a:t>iv_length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2FB6B5-28A8-4B9E-A555-5E92D63F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6383"/>
              </p:ext>
            </p:extLst>
          </p:nvPr>
        </p:nvGraphicFramePr>
        <p:xfrm>
          <a:off x="1527503" y="2930472"/>
          <a:ext cx="8184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65">
                  <a:extLst>
                    <a:ext uri="{9D8B030D-6E8A-4147-A177-3AD203B41FA5}">
                      <a16:colId xmlns:a16="http://schemas.microsoft.com/office/drawing/2014/main" val="1663242748"/>
                    </a:ext>
                  </a:extLst>
                </a:gridCol>
                <a:gridCol w="5550691">
                  <a:extLst>
                    <a:ext uri="{9D8B030D-6E8A-4147-A177-3AD203B41FA5}">
                      <a16:colId xmlns:a16="http://schemas.microsoft.com/office/drawing/2014/main" val="32520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Record Type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0-RTT 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client_early_traffic_secret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Handshake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handshake_traffic_secret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3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Application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application_traffic_secret_N</a:t>
                      </a:r>
                      <a:r>
                        <a:rPr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DD20-362C-4A93-AAAC-BF262C62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823"/>
            <a:ext cx="6993835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TLS1.3 </a:t>
            </a:r>
            <a:r>
              <a:rPr kumimoji="1" lang="en-US" altLang="ja-JP" sz="4000" dirty="0"/>
              <a:t>AEAD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to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Crypt API </a:t>
            </a:r>
            <a:endParaRPr kumimoji="1" lang="ja-JP" altLang="en-US" sz="40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47F41E-C7BA-4185-8BF6-11087CECF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418"/>
            <a:ext cx="5681870" cy="4824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Key: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</a:t>
            </a:r>
            <a:r>
              <a:rPr kumimoji="1" lang="en-US" altLang="ja-JP" sz="1600" dirty="0">
                <a:latin typeface="+mn-ea"/>
              </a:rPr>
              <a:t> </a:t>
            </a:r>
            <a:r>
              <a:rPr kumimoji="1" lang="en-US" altLang="ja-JP" sz="1600" dirty="0" err="1">
                <a:latin typeface="+mn-ea"/>
              </a:rPr>
              <a:t>Sender_write_key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n</a:t>
            </a:r>
            <a:r>
              <a:rPr kumimoji="1" lang="en-US" altLang="ja-JP" sz="1600" dirty="0">
                <a:latin typeface="+mn-ea"/>
              </a:rPr>
              <a:t>once: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Sequence number (Record number)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</a:t>
            </a:r>
            <a:r>
              <a:rPr kumimoji="1" lang="en-US" altLang="ja-JP" sz="1600" dirty="0" err="1">
                <a:latin typeface="+mn-ea"/>
              </a:rPr>
              <a:t>Sender_write_iv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additional data</a:t>
            </a:r>
            <a:r>
              <a:rPr kumimoji="0" lang="en-US" altLang="ja-JP" sz="1600" dirty="0">
                <a:latin typeface="+mn-ea"/>
              </a:rPr>
              <a:t>: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opaque_type = application_data; /* 23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l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egacy_record_version = 0x0303; /* TLS v1.2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length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Tag: AES-GCM</a:t>
            </a:r>
          </a:p>
          <a:p>
            <a:pPr lvl="1"/>
            <a:r>
              <a:rPr lang="en-US" altLang="ja-JP" sz="1600" dirty="0">
                <a:latin typeface="+mn-ea"/>
              </a:rPr>
              <a:t>RFC-5116 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</a:rPr>
              <a:t>  5.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AEAD Algorithms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Algorithm depend</a:t>
            </a:r>
          </a:p>
          <a:p>
            <a:pPr marL="0" indent="0">
              <a:buNone/>
            </a:pPr>
            <a:endParaRPr kumimoji="1" lang="ja-JP" altLang="en-US" sz="1600" dirty="0">
              <a:latin typeface="+mn-ea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A812458-FD7F-4628-B0B0-3B0C5F27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2759" y="1902066"/>
            <a:ext cx="2464904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Key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IV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Auth Tag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Tag from Sender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9A1F95-E95A-42EB-8A8A-4E1831D8476A}"/>
              </a:ext>
            </a:extLst>
          </p:cNvPr>
          <p:cNvSpPr/>
          <p:nvPr/>
        </p:nvSpPr>
        <p:spPr>
          <a:xfrm>
            <a:off x="7851913" y="190047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6C0C50-6C03-4BB6-91F0-A011252E40EE}"/>
              </a:ext>
            </a:extLst>
          </p:cNvPr>
          <p:cNvSpPr/>
          <p:nvPr/>
        </p:nvSpPr>
        <p:spPr>
          <a:xfrm>
            <a:off x="7851913" y="2669104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FB9F2F-6241-4183-BEC0-290E868737F6}"/>
              </a:ext>
            </a:extLst>
          </p:cNvPr>
          <p:cNvSpPr/>
          <p:nvPr/>
        </p:nvSpPr>
        <p:spPr>
          <a:xfrm>
            <a:off x="7858653" y="468008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68C9285-A80A-4FD1-BF58-028207A4A21E}"/>
              </a:ext>
            </a:extLst>
          </p:cNvPr>
          <p:cNvSpPr/>
          <p:nvPr/>
        </p:nvSpPr>
        <p:spPr>
          <a:xfrm>
            <a:off x="1729409" y="1946585"/>
            <a:ext cx="2136914" cy="3180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726863A-C01B-4BD0-86F5-36752C795407}"/>
              </a:ext>
            </a:extLst>
          </p:cNvPr>
          <p:cNvSpPr/>
          <p:nvPr/>
        </p:nvSpPr>
        <p:spPr>
          <a:xfrm>
            <a:off x="1729410" y="2960515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EF9588-16B8-4593-B369-6ED84D355B1C}"/>
              </a:ext>
            </a:extLst>
          </p:cNvPr>
          <p:cNvSpPr/>
          <p:nvPr/>
        </p:nvSpPr>
        <p:spPr>
          <a:xfrm>
            <a:off x="3896139" y="2085733"/>
            <a:ext cx="3935896" cy="29818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A36CEC45-495D-4262-A210-BDB5A3BD1451}"/>
              </a:ext>
            </a:extLst>
          </p:cNvPr>
          <p:cNvSpPr/>
          <p:nvPr/>
        </p:nvSpPr>
        <p:spPr>
          <a:xfrm>
            <a:off x="6347790" y="2592629"/>
            <a:ext cx="172278" cy="68593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F75417A-5B24-438D-A710-79879274597F}"/>
              </a:ext>
            </a:extLst>
          </p:cNvPr>
          <p:cNvSpPr/>
          <p:nvPr/>
        </p:nvSpPr>
        <p:spPr>
          <a:xfrm rot="21358436" flipV="1">
            <a:off x="6521038" y="2871217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FD70CCED-3A1C-44DA-9EFD-036A854A03DE}"/>
              </a:ext>
            </a:extLst>
          </p:cNvPr>
          <p:cNvSpPr/>
          <p:nvPr/>
        </p:nvSpPr>
        <p:spPr>
          <a:xfrm>
            <a:off x="6345221" y="4320956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8741AD7-D834-49EF-B5DF-0571C651235E}"/>
              </a:ext>
            </a:extLst>
          </p:cNvPr>
          <p:cNvSpPr/>
          <p:nvPr/>
        </p:nvSpPr>
        <p:spPr>
          <a:xfrm rot="21358436" flipV="1">
            <a:off x="6512355" y="4800581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9B134F-45E5-4FF4-BA54-D6E3E39425A9}"/>
              </a:ext>
            </a:extLst>
          </p:cNvPr>
          <p:cNvSpPr txBox="1"/>
          <p:nvPr/>
        </p:nvSpPr>
        <p:spPr>
          <a:xfrm>
            <a:off x="270012" y="1015089"/>
            <a:ext cx="3463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Key Derivation(HKDF)</a:t>
            </a: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CA067B1A-266B-4D11-86A1-86F95DD8358D}"/>
              </a:ext>
            </a:extLst>
          </p:cNvPr>
          <p:cNvSpPr/>
          <p:nvPr/>
        </p:nvSpPr>
        <p:spPr>
          <a:xfrm>
            <a:off x="755374" y="1310481"/>
            <a:ext cx="964096" cy="755374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676F8CC-8017-4E68-8C2C-254840DA924F}"/>
              </a:ext>
            </a:extLst>
          </p:cNvPr>
          <p:cNvSpPr/>
          <p:nvPr/>
        </p:nvSpPr>
        <p:spPr>
          <a:xfrm>
            <a:off x="596348" y="1280664"/>
            <a:ext cx="1123122" cy="1818860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6A68973-98F3-426F-91AA-F278E8A235B0}"/>
              </a:ext>
            </a:extLst>
          </p:cNvPr>
          <p:cNvSpPr txBox="1"/>
          <p:nvPr/>
        </p:nvSpPr>
        <p:spPr>
          <a:xfrm>
            <a:off x="7563678" y="145956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AES-GCM API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DED13BE-55A8-4C90-A895-991631D596B6}"/>
              </a:ext>
            </a:extLst>
          </p:cNvPr>
          <p:cNvSpPr/>
          <p:nvPr/>
        </p:nvSpPr>
        <p:spPr>
          <a:xfrm>
            <a:off x="755374" y="4003229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3292F37-7BCF-4A3A-BE9C-24056EBEC3DC}"/>
              </a:ext>
            </a:extLst>
          </p:cNvPr>
          <p:cNvSpPr/>
          <p:nvPr/>
        </p:nvSpPr>
        <p:spPr>
          <a:xfrm>
            <a:off x="838200" y="5713038"/>
            <a:ext cx="1821089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810AAA-8F23-4620-83C0-42407A1BDA41}"/>
              </a:ext>
            </a:extLst>
          </p:cNvPr>
          <p:cNvSpPr txBox="1"/>
          <p:nvPr/>
        </p:nvSpPr>
        <p:spPr>
          <a:xfrm>
            <a:off x="297601" y="3509563"/>
            <a:ext cx="236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TLS Record</a:t>
            </a: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25A5830-ACE0-47A9-B51F-11F5EB01F473}"/>
              </a:ext>
            </a:extLst>
          </p:cNvPr>
          <p:cNvSpPr/>
          <p:nvPr/>
        </p:nvSpPr>
        <p:spPr>
          <a:xfrm>
            <a:off x="602291" y="3813310"/>
            <a:ext cx="160570" cy="318051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0F7D8AA-18D5-4FBF-8C0B-ED366F185B40}"/>
              </a:ext>
            </a:extLst>
          </p:cNvPr>
          <p:cNvSpPr/>
          <p:nvPr/>
        </p:nvSpPr>
        <p:spPr>
          <a:xfrm>
            <a:off x="543798" y="3792290"/>
            <a:ext cx="292633" cy="2093504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8BE528C-C677-42CB-9A12-819CE8A5CDBC}"/>
              </a:ext>
            </a:extLst>
          </p:cNvPr>
          <p:cNvSpPr/>
          <p:nvPr/>
        </p:nvSpPr>
        <p:spPr>
          <a:xfrm>
            <a:off x="7892527" y="5901507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9356BD47-F328-4F5E-BF3A-8B597CB09701}"/>
              </a:ext>
            </a:extLst>
          </p:cNvPr>
          <p:cNvSpPr/>
          <p:nvPr/>
        </p:nvSpPr>
        <p:spPr>
          <a:xfrm rot="21358436" flipV="1">
            <a:off x="6546229" y="6022000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大かっこ 30">
            <a:extLst>
              <a:ext uri="{FF2B5EF4-FFF2-40B4-BE49-F238E27FC236}">
                <a16:creationId xmlns:a16="http://schemas.microsoft.com/office/drawing/2014/main" id="{14087CD3-BEEA-42B0-849D-15B683213747}"/>
              </a:ext>
            </a:extLst>
          </p:cNvPr>
          <p:cNvSpPr/>
          <p:nvPr/>
        </p:nvSpPr>
        <p:spPr>
          <a:xfrm>
            <a:off x="6366873" y="5630605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2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3F915-F2DA-42C6-9A04-49916134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AES-GCM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34254-AFA5-4CBB-A9BD-46A5FEA8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dirty="0"/>
              <a:t>int </a:t>
            </a:r>
            <a:r>
              <a:rPr lang="ja-JP" altLang="en-US" sz="2000"/>
              <a:t> </a:t>
            </a:r>
            <a:r>
              <a:rPr lang="en-US" altLang="ja-JP" sz="2000" dirty="0" err="1"/>
              <a:t>wcAesSetKey</a:t>
            </a:r>
            <a:r>
              <a:rPr lang="en-US" altLang="ja-JP" sz="2000" dirty="0"/>
              <a:t>_ 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const byte *key, word32 </a:t>
            </a:r>
            <a:r>
              <a:rPr kumimoji="1" lang="en-US" altLang="ja-JP" sz="2000" dirty="0" err="1"/>
              <a:t>len</a:t>
            </a:r>
            <a:r>
              <a:rPr kumimoji="1" lang="en-US" altLang="ja-JP" sz="2000" dirty="0"/>
              <a:t>, const byte *iv, int </a:t>
            </a:r>
            <a:r>
              <a:rPr kumimoji="1" lang="en-US" altLang="ja-JP" sz="2000" dirty="0" err="1"/>
              <a:t>dir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wc_AesGcmEncrypt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wc_AesGcmDecrypt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5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ピア認証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5C8F6-DFD7-4F6A-A464-47E366C2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3"/>
            <a:ext cx="10515600" cy="12753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サーバ認証、クライアント認証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</a:t>
            </a:r>
            <a:r>
              <a:rPr lang="en-US" altLang="ja-JP" dirty="0">
                <a:ea typeface="游ゴシック"/>
              </a:rPr>
              <a:t>	(Certificate Request)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 Verify</a:t>
            </a:r>
            <a:r>
              <a:rPr lang="ja-JP" altLang="en-US" dirty="0">
                <a:ea typeface="游ゴシック"/>
              </a:rPr>
              <a:t> 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en-US" altLang="ja-JP" dirty="0">
                <a:ea typeface="游ゴシック"/>
              </a:rPr>
              <a:t>	</a:t>
            </a:r>
            <a:r>
              <a:rPr lang="ja-JP" altLang="en-US" sz="2200" dirty="0">
                <a:ea typeface="游ゴシック"/>
              </a:rPr>
              <a:t>サーバ認証は必須なので、サーバ認証では</a:t>
            </a:r>
            <a:r>
              <a:rPr lang="en-US" altLang="ja-JP" sz="2200" dirty="0">
                <a:ea typeface="游ゴシック"/>
              </a:rPr>
              <a:t>Certificate Request</a:t>
            </a:r>
            <a:r>
              <a:rPr lang="ja-JP" altLang="en-US" sz="2200" dirty="0">
                <a:ea typeface="游ゴシック"/>
              </a:rPr>
              <a:t>は省略</a:t>
            </a:r>
            <a:endParaRPr lang="ja-JP" dirty="0"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F13AD9C-BDAF-48E9-9B80-4C3607D6E43F}"/>
              </a:ext>
            </a:extLst>
          </p:cNvPr>
          <p:cNvSpPr/>
          <p:nvPr/>
        </p:nvSpPr>
        <p:spPr>
          <a:xfrm>
            <a:off x="1855780" y="3931406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D75ECF-AF72-4E63-9A03-DD7E713CF240}"/>
              </a:ext>
            </a:extLst>
          </p:cNvPr>
          <p:cNvSpPr txBox="1"/>
          <p:nvPr/>
        </p:nvSpPr>
        <p:spPr>
          <a:xfrm>
            <a:off x="1855780" y="3429000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認証要求側</a:t>
            </a:r>
            <a:endParaRPr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2833CB-135D-40F3-BB6B-EB52992AFEB8}"/>
              </a:ext>
            </a:extLst>
          </p:cNvPr>
          <p:cNvSpPr txBox="1"/>
          <p:nvPr/>
        </p:nvSpPr>
        <p:spPr>
          <a:xfrm>
            <a:off x="8410811" y="3450504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被認証側</a:t>
            </a:r>
            <a:endParaRPr lang="ja-JP" altLang="en-US" b="1" u="sng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19814-9A60-4090-BD91-90EA9B32CD1C}"/>
              </a:ext>
            </a:extLst>
          </p:cNvPr>
          <p:cNvSpPr/>
          <p:nvPr/>
        </p:nvSpPr>
        <p:spPr>
          <a:xfrm>
            <a:off x="6272067" y="4458182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E8C0E9A-5610-45DA-8299-AD05978672C8}"/>
              </a:ext>
            </a:extLst>
          </p:cNvPr>
          <p:cNvSpPr/>
          <p:nvPr/>
        </p:nvSpPr>
        <p:spPr>
          <a:xfrm>
            <a:off x="6272067" y="5037965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FD66A8-5C40-4C57-9471-C490DCDD8A32}"/>
              </a:ext>
            </a:extLst>
          </p:cNvPr>
          <p:cNvSpPr txBox="1"/>
          <p:nvPr/>
        </p:nvSpPr>
        <p:spPr>
          <a:xfrm>
            <a:off x="300835" y="3976997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CA</a:t>
            </a:r>
            <a:r>
              <a:rPr lang="ja-JP" altLang="en-US" dirty="0">
                <a:ea typeface="游ゴシック"/>
              </a:rPr>
              <a:t>証明書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EA3124-864B-4338-95DA-B4A4BBB5F44E}"/>
              </a:ext>
            </a:extLst>
          </p:cNvPr>
          <p:cNvSpPr txBox="1"/>
          <p:nvPr/>
        </p:nvSpPr>
        <p:spPr>
          <a:xfrm>
            <a:off x="10642080" y="4516551"/>
            <a:ext cx="15667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游ゴシック"/>
              </a:rPr>
              <a:t>CA</a:t>
            </a:r>
            <a:r>
              <a:rPr lang="ja-JP" altLang="en-US" sz="1600" dirty="0">
                <a:ea typeface="游ゴシック"/>
              </a:rPr>
              <a:t>署名済の</a:t>
            </a:r>
            <a:endParaRPr lang="en-US" altLang="ja-JP" sz="1600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B22C85-9AF3-4A3A-8BA1-AA89BF5BB5C3}"/>
              </a:ext>
            </a:extLst>
          </p:cNvPr>
          <p:cNvSpPr txBox="1"/>
          <p:nvPr/>
        </p:nvSpPr>
        <p:spPr>
          <a:xfrm>
            <a:off x="10131641" y="5749834"/>
            <a:ext cx="178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プライベート鍵</a:t>
            </a:r>
            <a:endParaRPr lang="en-US" altLang="ja-JP" dirty="0"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F8B468-96F3-4536-8C6F-D3CD1C8C2992}"/>
              </a:ext>
            </a:extLst>
          </p:cNvPr>
          <p:cNvSpPr txBox="1"/>
          <p:nvPr/>
        </p:nvSpPr>
        <p:spPr>
          <a:xfrm>
            <a:off x="2207667" y="3950493"/>
            <a:ext cx="298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Request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522016-CF84-4173-9098-F57C0E411DDD}"/>
              </a:ext>
            </a:extLst>
          </p:cNvPr>
          <p:cNvSpPr txBox="1"/>
          <p:nvPr/>
        </p:nvSpPr>
        <p:spPr>
          <a:xfrm>
            <a:off x="6553313" y="4496356"/>
            <a:ext cx="155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endParaRPr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0BFBDFA-50CF-4B36-BA38-27D0996188F9}"/>
              </a:ext>
            </a:extLst>
          </p:cNvPr>
          <p:cNvCxnSpPr>
            <a:stCxn id="4" idx="3"/>
          </p:cNvCxnSpPr>
          <p:nvPr/>
        </p:nvCxnSpPr>
        <p:spPr>
          <a:xfrm>
            <a:off x="5456583" y="4135159"/>
            <a:ext cx="1331843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DC236D-6459-404C-84C5-356DDAAE165B}"/>
              </a:ext>
            </a:extLst>
          </p:cNvPr>
          <p:cNvCxnSpPr>
            <a:cxnSpLocks/>
          </p:cNvCxnSpPr>
          <p:nvPr/>
        </p:nvCxnSpPr>
        <p:spPr>
          <a:xfrm flipH="1">
            <a:off x="3697946" y="4680157"/>
            <a:ext cx="2574122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25D41EB-902D-431F-830A-75EABCBDB2CF}"/>
              </a:ext>
            </a:extLst>
          </p:cNvPr>
          <p:cNvCxnSpPr>
            <a:cxnSpLocks/>
          </p:cNvCxnSpPr>
          <p:nvPr/>
        </p:nvCxnSpPr>
        <p:spPr>
          <a:xfrm flipH="1">
            <a:off x="3697946" y="5198651"/>
            <a:ext cx="2574121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F40A92-3665-4A6B-91D1-11945F648201}"/>
              </a:ext>
            </a:extLst>
          </p:cNvPr>
          <p:cNvSpPr txBox="1"/>
          <p:nvPr/>
        </p:nvSpPr>
        <p:spPr>
          <a:xfrm>
            <a:off x="6516517" y="5024567"/>
            <a:ext cx="226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Verify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467329-A579-48CB-8B10-AEB085FC59A6}"/>
              </a:ext>
            </a:extLst>
          </p:cNvPr>
          <p:cNvSpPr txBox="1"/>
          <p:nvPr/>
        </p:nvSpPr>
        <p:spPr>
          <a:xfrm>
            <a:off x="8713657" y="4488145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BAB5213-53FA-4806-912D-002CBBFC5FFC}"/>
              </a:ext>
            </a:extLst>
          </p:cNvPr>
          <p:cNvSpPr/>
          <p:nvPr/>
        </p:nvSpPr>
        <p:spPr>
          <a:xfrm>
            <a:off x="208722" y="3841954"/>
            <a:ext cx="1325570" cy="6856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C3D6629-431A-46BF-B562-1B11ED4C7BCE}"/>
              </a:ext>
            </a:extLst>
          </p:cNvPr>
          <p:cNvSpPr/>
          <p:nvPr/>
        </p:nvSpPr>
        <p:spPr>
          <a:xfrm>
            <a:off x="8575813" y="4445077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C578F5D-38DC-4A78-AFF2-ABF3F508C093}"/>
              </a:ext>
            </a:extLst>
          </p:cNvPr>
          <p:cNvSpPr/>
          <p:nvPr/>
        </p:nvSpPr>
        <p:spPr>
          <a:xfrm>
            <a:off x="8575813" y="5037965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9797EF-9BFB-4D69-B514-9B2AE540BAF1}"/>
              </a:ext>
            </a:extLst>
          </p:cNvPr>
          <p:cNvSpPr txBox="1"/>
          <p:nvPr/>
        </p:nvSpPr>
        <p:spPr>
          <a:xfrm>
            <a:off x="8786191" y="5100769"/>
            <a:ext cx="81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署名</a:t>
            </a:r>
            <a:endParaRPr lang="en-US" altLang="ja-JP" dirty="0"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8A7BE3-C853-4B4B-ABE5-BB2CFDC8E095}"/>
              </a:ext>
            </a:extLst>
          </p:cNvPr>
          <p:cNvSpPr txBox="1"/>
          <p:nvPr/>
        </p:nvSpPr>
        <p:spPr>
          <a:xfrm>
            <a:off x="9894227" y="3885103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Blob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EF6B83-D374-419B-8AEE-320F0A48BC14}"/>
              </a:ext>
            </a:extLst>
          </p:cNvPr>
          <p:cNvSpPr/>
          <p:nvPr/>
        </p:nvSpPr>
        <p:spPr>
          <a:xfrm>
            <a:off x="9648887" y="3863769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3C8476B-9B84-46E9-9590-2983230EE504}"/>
              </a:ext>
            </a:extLst>
          </p:cNvPr>
          <p:cNvSpPr/>
          <p:nvPr/>
        </p:nvSpPr>
        <p:spPr>
          <a:xfrm>
            <a:off x="10624811" y="4415759"/>
            <a:ext cx="1457978" cy="8420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4E21AC9-BD4D-441B-A6BB-C34CBB533B98}"/>
              </a:ext>
            </a:extLst>
          </p:cNvPr>
          <p:cNvSpPr/>
          <p:nvPr/>
        </p:nvSpPr>
        <p:spPr>
          <a:xfrm>
            <a:off x="10144539" y="5687030"/>
            <a:ext cx="168953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7D5A64D-D2C4-441C-94E1-2B97EF6F724D}"/>
              </a:ext>
            </a:extLst>
          </p:cNvPr>
          <p:cNvCxnSpPr>
            <a:cxnSpLocks/>
          </p:cNvCxnSpPr>
          <p:nvPr/>
        </p:nvCxnSpPr>
        <p:spPr>
          <a:xfrm flipH="1">
            <a:off x="9782240" y="4680157"/>
            <a:ext cx="842571" cy="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A739926-5B16-4526-B43E-2C146F9DA620}"/>
              </a:ext>
            </a:extLst>
          </p:cNvPr>
          <p:cNvSpPr/>
          <p:nvPr/>
        </p:nvSpPr>
        <p:spPr>
          <a:xfrm>
            <a:off x="9720469" y="5263250"/>
            <a:ext cx="566531" cy="407504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DBA75A2-DD0F-488C-8762-DD74A3CDC328}"/>
              </a:ext>
            </a:extLst>
          </p:cNvPr>
          <p:cNvSpPr/>
          <p:nvPr/>
        </p:nvSpPr>
        <p:spPr>
          <a:xfrm flipV="1">
            <a:off x="9733122" y="4295905"/>
            <a:ext cx="580509" cy="872148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550399-41E9-46EF-A6BC-8101B038BD25}"/>
              </a:ext>
            </a:extLst>
          </p:cNvPr>
          <p:cNvSpPr txBox="1"/>
          <p:nvPr/>
        </p:nvSpPr>
        <p:spPr>
          <a:xfrm>
            <a:off x="565580" y="4643235"/>
            <a:ext cx="3070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証明書の正当性チェック</a:t>
            </a:r>
            <a:endParaRPr lang="en-US" altLang="ja-JP" dirty="0">
              <a:ea typeface="游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公開鍵で署名をチェック</a:t>
            </a:r>
            <a:endParaRPr lang="en-US" altLang="ja-JP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72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Overview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security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Faster handshake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session encryption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vulnerable ciphers and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obsolete/insecure features</a:t>
            </a:r>
            <a:endParaRPr sz="2400" dirty="0"/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session resumption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767592" y="100106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/>
              <a:t>セッション再開のための</a:t>
            </a:r>
            <a:endParaRPr lang="en-US" altLang="ja-JP" sz="3200" b="1" dirty="0"/>
          </a:p>
          <a:p>
            <a:pPr algn="ctr"/>
            <a:r>
              <a:rPr kumimoji="1" lang="ja-JP" altLang="en-US" sz="3200" b="1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Improved Security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Perfect Forward Secrecy (PFS) ciphers allowed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key is used for each new TLS session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All handshake messages after </a:t>
            </a:r>
            <a:r>
              <a:rPr lang="en" sz="3200" dirty="0" err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ServerHello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 are now encrypted</a:t>
            </a:r>
            <a:endParaRPr sz="2400" dirty="0">
              <a:highlight>
                <a:srgbClr val="C0C0C0"/>
              </a:highlight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Only Authenticated Encryption with Associated Data (AEAD) </a:t>
            </a: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Ciphers allowed (AES-GCM, ChaCha20/Poly1305, AES-CCM)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attack surface == increased security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Faster handshake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TLS Handshake </a:t>
            </a:r>
            <a:r>
              <a:rPr lang="en" sz="3200" dirty="0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one round trip instead of two</a:t>
            </a:r>
            <a:endParaRPr sz="3200" dirty="0">
              <a:solidFill>
                <a:srgbClr val="000000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can start sending data immediately after the first reply from the server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 round trip time (0-RTT) possible if a previous session exists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sending encrypted data in </a:t>
            </a:r>
            <a:r>
              <a:rPr lang="en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ClientHello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RTTs == faster handshake, less traffic, less power used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TLS1.3</a:t>
            </a:r>
            <a:r>
              <a:rPr lang="ja-JP" altLang="en-US" dirty="0">
                <a:ea typeface="游ゴシック Light"/>
              </a:rPr>
              <a:t>の鍵交換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3AF04EA-EFD4-4B73-9A4D-9B4DBE01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41575"/>
              </p:ext>
            </p:extLst>
          </p:nvPr>
        </p:nvGraphicFramePr>
        <p:xfrm>
          <a:off x="984582" y="1690688"/>
          <a:ext cx="9872605" cy="290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77">
                  <a:extLst>
                    <a:ext uri="{9D8B030D-6E8A-4147-A177-3AD203B41FA5}">
                      <a16:colId xmlns:a16="http://schemas.microsoft.com/office/drawing/2014/main" val="2768707900"/>
                    </a:ext>
                  </a:extLst>
                </a:gridCol>
                <a:gridCol w="4214269">
                  <a:extLst>
                    <a:ext uri="{9D8B030D-6E8A-4147-A177-3AD203B41FA5}">
                      <a16:colId xmlns:a16="http://schemas.microsoft.com/office/drawing/2014/main" val="784606587"/>
                    </a:ext>
                  </a:extLst>
                </a:gridCol>
                <a:gridCol w="2701159">
                  <a:extLst>
                    <a:ext uri="{9D8B030D-6E8A-4147-A177-3AD203B41FA5}">
                      <a16:colId xmlns:a16="http://schemas.microsoft.com/office/drawing/2014/main" val="3100258504"/>
                    </a:ext>
                  </a:extLst>
                </a:gridCol>
              </a:tblGrid>
              <a:tr h="58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前方完全秘匿性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7946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(EC)DHE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>
                          <a:ea typeface="游ゴシック"/>
                        </a:rPr>
                        <a:t>フルハンドシェーク</a:t>
                      </a:r>
                      <a:endParaRPr lang="en-US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最初のセッション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56621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事前</a:t>
                      </a:r>
                      <a:r>
                        <a:rPr kumimoji="1" lang="ja-JP" altLang="en-US" sz="2400"/>
                        <a:t>共有鍵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50951"/>
                  </a:ext>
                </a:extLst>
              </a:tr>
              <a:tr h="743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 with (EC)DHE</a:t>
                      </a:r>
                      <a:endParaRPr lang="ja-JP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事前共有鍵、セッション再開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036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8BBBE-8B9B-44FB-940B-E4C257AC58F6}"/>
              </a:ext>
            </a:extLst>
          </p:cNvPr>
          <p:cNvSpPr txBox="1"/>
          <p:nvPr/>
        </p:nvSpPr>
        <p:spPr>
          <a:xfrm flipH="1">
            <a:off x="1233387" y="5108028"/>
            <a:ext cx="996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セッション再開は</a:t>
            </a:r>
            <a:r>
              <a:rPr kumimoji="1" lang="en-US" altLang="ja-JP" sz="2800" dirty="0"/>
              <a:t>PSK</a:t>
            </a:r>
            <a:r>
              <a:rPr kumimoji="1" lang="ja-JP" altLang="en-US" sz="2800"/>
              <a:t>の派生系として統一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PFS</a:t>
            </a:r>
            <a:r>
              <a:rPr lang="ja-JP" altLang="en-US" sz="2800" dirty="0"/>
              <a:t>の観点から</a:t>
            </a:r>
            <a:r>
              <a:rPr lang="en-US" altLang="ja-JP" sz="2800" dirty="0"/>
              <a:t>PSK with</a:t>
            </a:r>
            <a:r>
              <a:rPr lang="ja-JP" altLang="en-US" sz="2800" dirty="0"/>
              <a:t> </a:t>
            </a:r>
            <a:r>
              <a:rPr lang="en-US" altLang="ja-JP" sz="2800" dirty="0"/>
              <a:t>DH</a:t>
            </a:r>
            <a:r>
              <a:rPr lang="ja-JP" altLang="en-US" sz="2800" dirty="0"/>
              <a:t>を推奨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66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E42FF-514D-4DC9-A217-0E3108E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フルハンドシェーク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C09E2-9646-44CB-A20A-2CE8B664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9125C-E4CF-4E26-890D-FDF5A624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バージョン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E97EB-7C2B-4172-93A6-05584B4F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101089"/>
          </a:xfrm>
        </p:spPr>
        <p:txBody>
          <a:bodyPr/>
          <a:lstStyle/>
          <a:p>
            <a:r>
              <a:rPr kumimoji="1" lang="en-US" altLang="ja-JP" dirty="0"/>
              <a:t>Supported Versions</a:t>
            </a:r>
            <a:r>
              <a:rPr kumimoji="1" lang="ja-JP" altLang="en-US" dirty="0"/>
              <a:t>に明示</a:t>
            </a:r>
            <a:endParaRPr kumimoji="1" lang="en-US" altLang="ja-JP" dirty="0"/>
          </a:p>
          <a:p>
            <a:r>
              <a:rPr lang="ja-JP" altLang="en-US" dirty="0"/>
              <a:t>明示されないバージョンにダウングレードは認めない</a:t>
            </a:r>
            <a:endParaRPr lang="en-US" altLang="ja-JP" dirty="0"/>
          </a:p>
          <a:p>
            <a:r>
              <a:rPr lang="en-US" altLang="ja-JP" dirty="0"/>
              <a:t>Renegotiation</a:t>
            </a:r>
            <a:r>
              <a:rPr lang="ja-JP" altLang="en-US" dirty="0"/>
              <a:t>の廃止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4E511-CABD-4FB3-9490-F193D6FA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r>
              <a:rPr kumimoji="1" lang="ja-JP" altLang="en-US" dirty="0"/>
              <a:t>の暗号スイート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BAED2-8D26-4AA6-82F1-E4178E8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鍵交換は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DH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系のみに整理。静的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RSA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の廃止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共通鍵暗号は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AEAD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のみに整理。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の廃止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ハッシュは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HKDF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のハッシュアルゴリズムを示す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TLS_AES_128_GCM_SHA256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TLS_CHACHA20_POLY1305_SHA256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TLS_AES_128_CCM_8_SHA256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TLS_AES_128_CCM_SHA256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2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476033" y="51967"/>
            <a:ext cx="11618400" cy="44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Classic TLS vs v1.3 handshake</a:t>
            </a:r>
            <a:endParaRPr sz="2800" b="1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 dirty="0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8EC90E2-7875-4E71-9DF2-41B67F6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5" y="-735489"/>
            <a:ext cx="11826358" cy="901270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BB970F-C419-48EA-9916-996D40E1D76E}"/>
              </a:ext>
            </a:extLst>
          </p:cNvPr>
          <p:cNvSpPr/>
          <p:nvPr/>
        </p:nvSpPr>
        <p:spPr>
          <a:xfrm>
            <a:off x="990598" y="6617070"/>
            <a:ext cx="10812453" cy="118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28D6E6A-C5AB-46F4-9077-DB104FE999DF}"/>
              </a:ext>
            </a:extLst>
          </p:cNvPr>
          <p:cNvSpPr/>
          <p:nvPr/>
        </p:nvSpPr>
        <p:spPr>
          <a:xfrm>
            <a:off x="268075" y="-649127"/>
            <a:ext cx="11655850" cy="267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84D815F-BFD0-42D9-92AA-362C4CCC037B}"/>
              </a:ext>
            </a:extLst>
          </p:cNvPr>
          <p:cNvSpPr/>
          <p:nvPr/>
        </p:nvSpPr>
        <p:spPr>
          <a:xfrm>
            <a:off x="662412" y="1362320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BA834D9-05CD-4DC2-9350-4A87B56E5364}"/>
              </a:ext>
            </a:extLst>
          </p:cNvPr>
          <p:cNvSpPr/>
          <p:nvPr/>
        </p:nvSpPr>
        <p:spPr>
          <a:xfrm>
            <a:off x="4228890" y="1374697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0FE7F5-9933-4740-9B92-7BC750C0B2DE}"/>
              </a:ext>
            </a:extLst>
          </p:cNvPr>
          <p:cNvSpPr/>
          <p:nvPr/>
        </p:nvSpPr>
        <p:spPr>
          <a:xfrm>
            <a:off x="6637347" y="1359752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0CFC1BE-AA0D-40AD-A887-9CD9102F1CAE}"/>
              </a:ext>
            </a:extLst>
          </p:cNvPr>
          <p:cNvSpPr/>
          <p:nvPr/>
        </p:nvSpPr>
        <p:spPr>
          <a:xfrm>
            <a:off x="10222817" y="1382200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ACEA122-34E3-415B-8D9D-BAB7EC658BF8}"/>
              </a:ext>
            </a:extLst>
          </p:cNvPr>
          <p:cNvSpPr/>
          <p:nvPr/>
        </p:nvSpPr>
        <p:spPr>
          <a:xfrm>
            <a:off x="388947" y="569827"/>
            <a:ext cx="7949510" cy="34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旧</a:t>
            </a:r>
            <a:r>
              <a:rPr kumimoji="1" lang="en-US" altLang="ja-JP" sz="3600" dirty="0">
                <a:solidFill>
                  <a:schemeClr val="tx1"/>
                </a:solidFill>
              </a:rPr>
              <a:t>TLS</a:t>
            </a:r>
            <a:r>
              <a:rPr kumimoji="1" lang="ja-JP" altLang="en-US" sz="3600" dirty="0">
                <a:solidFill>
                  <a:schemeClr val="tx1"/>
                </a:solidFill>
              </a:rPr>
              <a:t>と</a:t>
            </a:r>
            <a:r>
              <a:rPr kumimoji="1" lang="en-US" altLang="ja-JP" sz="3600" dirty="0">
                <a:solidFill>
                  <a:schemeClr val="tx1"/>
                </a:solidFill>
              </a:rPr>
              <a:t>TLS1.3</a:t>
            </a:r>
            <a:r>
              <a:rPr kumimoji="1" lang="ja-JP" altLang="en-US" sz="3600" dirty="0">
                <a:solidFill>
                  <a:schemeClr val="tx1"/>
                </a:solidFill>
              </a:rPr>
              <a:t>のハンドシェーク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7A06F6-4FAD-4906-85FE-E1C1F710B027}"/>
              </a:ext>
            </a:extLst>
          </p:cNvPr>
          <p:cNvSpPr/>
          <p:nvPr/>
        </p:nvSpPr>
        <p:spPr>
          <a:xfrm>
            <a:off x="500619" y="6234661"/>
            <a:ext cx="11189081" cy="8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17D8DEA-63AF-462C-8336-FC2C61D31A89}"/>
              </a:ext>
            </a:extLst>
          </p:cNvPr>
          <p:cNvCxnSpPr/>
          <p:nvPr/>
        </p:nvCxnSpPr>
        <p:spPr>
          <a:xfrm>
            <a:off x="479552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916E331-9041-4033-8539-07902E1B2A73}"/>
              </a:ext>
            </a:extLst>
          </p:cNvPr>
          <p:cNvCxnSpPr/>
          <p:nvPr/>
        </p:nvCxnSpPr>
        <p:spPr>
          <a:xfrm>
            <a:off x="148336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6D87BF-74A8-495F-B5CB-97C2B0A3BAD8}"/>
              </a:ext>
            </a:extLst>
          </p:cNvPr>
          <p:cNvCxnSpPr/>
          <p:nvPr/>
        </p:nvCxnSpPr>
        <p:spPr>
          <a:xfrm>
            <a:off x="1081992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9F80409-82FC-4E6F-9949-A530B8DF8179}"/>
              </a:ext>
            </a:extLst>
          </p:cNvPr>
          <p:cNvCxnSpPr/>
          <p:nvPr/>
        </p:nvCxnSpPr>
        <p:spPr>
          <a:xfrm>
            <a:off x="747728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20956</TotalTime>
  <Words>1665</Words>
  <Application>Microsoft Office PowerPoint</Application>
  <PresentationFormat>ワイド画面</PresentationFormat>
  <Paragraphs>351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Libre Franklin</vt:lpstr>
      <vt:lpstr>游ゴシック</vt:lpstr>
      <vt:lpstr>游ゴシック Light</vt:lpstr>
      <vt:lpstr>Arial</vt:lpstr>
      <vt:lpstr>Calibri</vt:lpstr>
      <vt:lpstr>Office テーマ</vt:lpstr>
      <vt:lpstr>TLS1.3</vt:lpstr>
      <vt:lpstr>PowerPoint プレゼンテーション</vt:lpstr>
      <vt:lpstr>PowerPoint プレゼンテーション</vt:lpstr>
      <vt:lpstr>PowerPoint プレゼンテーション</vt:lpstr>
      <vt:lpstr>TLS1.3の鍵交換</vt:lpstr>
      <vt:lpstr>フルハンドシェーク</vt:lpstr>
      <vt:lpstr>TLSバージョン</vt:lpstr>
      <vt:lpstr>TLS1.3の暗号スイート</vt:lpstr>
      <vt:lpstr>PowerPoint プレゼンテーション</vt:lpstr>
      <vt:lpstr>PowerPoint プレゼンテーション</vt:lpstr>
      <vt:lpstr>共通鍵署名と鍵導出 </vt:lpstr>
      <vt:lpstr>鍵導出：用途ごとの導出</vt:lpstr>
      <vt:lpstr>鍵導出：KeyとIV</vt:lpstr>
      <vt:lpstr>TLS1.3 AEAD to Crypt API </vt:lpstr>
      <vt:lpstr>AES-GCMのAPI</vt:lpstr>
      <vt:lpstr>ピア認証</vt:lpstr>
      <vt:lpstr>PSK、セッション再開</vt:lpstr>
      <vt:lpstr>PSK: 前方秘匿性なし</vt:lpstr>
      <vt:lpstr>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古城</dc:creator>
  <cp:lastModifiedBy>古城 隆</cp:lastModifiedBy>
  <cp:revision>51</cp:revision>
  <dcterms:created xsi:type="dcterms:W3CDTF">2020-12-25T00:47:19Z</dcterms:created>
  <dcterms:modified xsi:type="dcterms:W3CDTF">2021-02-26T00:26:13Z</dcterms:modified>
</cp:coreProperties>
</file>