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99" r:id="rId3"/>
    <p:sldId id="257" r:id="rId4"/>
    <p:sldId id="300" r:id="rId5"/>
    <p:sldId id="286" r:id="rId6"/>
    <p:sldId id="289" r:id="rId7"/>
    <p:sldId id="298" r:id="rId8"/>
    <p:sldId id="295" r:id="rId9"/>
    <p:sldId id="296" r:id="rId10"/>
    <p:sldId id="297" r:id="rId11"/>
    <p:sldId id="301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9"/>
    <p:restoredTop sz="94693"/>
  </p:normalViewPr>
  <p:slideViewPr>
    <p:cSldViewPr snapToGrid="0">
      <p:cViewPr varScale="1">
        <p:scale>
          <a:sx n="67" d="100"/>
          <a:sy n="67" d="100"/>
        </p:scale>
        <p:origin x="7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7CFC61-3C37-7545-B654-BD5914A64BC5}" type="datetimeFigureOut">
              <a:rPr kumimoji="1" lang="ja-JP" altLang="en-US" smtClean="0"/>
              <a:t>2021/5/27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31FC8-C4FF-3E4C-AD53-CAAEE27BC2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592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31FC8-C4FF-3E4C-AD53-CAAEE27BC2E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6526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4E518B-A591-48BE-B1B1-08F557ED0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EED0F2-628E-417A-8EE7-341A7802A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58FDD0-5862-4C09-99F4-3E3C0DC33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383-95FF-457C-891A-BBD76E494015}" type="datetimeFigureOut">
              <a:rPr kumimoji="1" lang="ja-JP" altLang="en-US" smtClean="0"/>
              <a:t>2021/5/27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51055B-ADC0-4EC2-B5AF-DAA80E37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0C7D3C-A02D-4A2E-8D21-48DAF4C2A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220C-E2B1-4105-B54A-D1BC262D4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106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30B119-B559-404B-B34C-A5CCE7DC6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CC4D9E-5A28-4359-B30C-23D346C9A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53E837-23FD-4420-93C4-BFC831C4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383-95FF-457C-891A-BBD76E494015}" type="datetimeFigureOut">
              <a:rPr kumimoji="1" lang="ja-JP" altLang="en-US" smtClean="0"/>
              <a:t>2021/5/27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94F2AD-222E-4609-A8B1-87F6AFB6E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71ADF1-4588-4DC6-A3E7-1B2A3DC99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220C-E2B1-4105-B54A-D1BC262D4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03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FFA1B54-9750-44CA-8EBB-00F33E8DCE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9D7440-4C49-4950-B0CF-C387B7A0B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291539-0BE1-4E57-BB24-2A778B7E3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383-95FF-457C-891A-BBD76E494015}" type="datetimeFigureOut">
              <a:rPr kumimoji="1" lang="ja-JP" altLang="en-US" smtClean="0"/>
              <a:t>2021/5/27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FF84E6-D058-4E4C-8DF1-F908058D1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18F2C0-981D-47D5-AAED-785BED15B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220C-E2B1-4105-B54A-D1BC262D4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32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37BD5C-C4A7-4892-B12E-C8A3FF65A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A79B32-F079-439A-BA09-5C17156EC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4ABC9F-4099-4685-A210-48028760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383-95FF-457C-891A-BBD76E494015}" type="datetimeFigureOut">
              <a:rPr kumimoji="1" lang="ja-JP" altLang="en-US" smtClean="0"/>
              <a:t>2021/5/27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9B8F26-023E-4D0D-8F28-30185A6A8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A059F5-42AB-493A-B099-B25C6022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220C-E2B1-4105-B54A-D1BC262D4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12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36F510-B16D-4421-A463-FE4FAD2ED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C891B9-895B-4440-B43D-3C52FFBA4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611033-BD9F-4A91-95F3-55A1E33EA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383-95FF-457C-891A-BBD76E494015}" type="datetimeFigureOut">
              <a:rPr kumimoji="1" lang="ja-JP" altLang="en-US" smtClean="0"/>
              <a:t>2021/5/27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2BE98C-EB34-4BEA-8E40-A908655FC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FFF4EA-486F-4C4A-978B-53FAB74D1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220C-E2B1-4105-B54A-D1BC262D4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36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3A0F5B-2AE8-4E12-A28A-3FE4607B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327B78-C766-414E-8A22-75EE39467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E5DE8C-7AFD-4C2F-AA40-AFDB3ECF3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B8EA12-8107-460E-B9FC-0782F6F84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383-95FF-457C-891A-BBD76E494015}" type="datetimeFigureOut">
              <a:rPr kumimoji="1" lang="ja-JP" altLang="en-US" smtClean="0"/>
              <a:t>2021/5/27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787758-1A04-4C8A-8A44-11398EA52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433208-0352-40BE-90C5-DD316999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220C-E2B1-4105-B54A-D1BC262D4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53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12C591-AA96-4FF6-9CAC-D3E4D3B62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8ED9B0-25E4-4F98-8893-B8B3FA179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F98275-6366-4126-8822-8F73EC48C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4A63CB-E9D0-43F2-B8E6-B9B69DF69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4C12E58-0423-43CF-82C6-7FAB4C1FE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C93B8E6-D63F-44A3-B39F-B0997D6C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383-95FF-457C-891A-BBD76E494015}" type="datetimeFigureOut">
              <a:rPr kumimoji="1" lang="ja-JP" altLang="en-US" smtClean="0"/>
              <a:t>2021/5/27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D023A4C-C5BD-40DF-A5C9-2A7EE6877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B49C150-2C4E-4161-B665-D0343C46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220C-E2B1-4105-B54A-D1BC262D4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56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60A882-E215-4BBD-888B-DF698C90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33517F7-D4BF-4397-A86F-7E909E01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383-95FF-457C-891A-BBD76E494015}" type="datetimeFigureOut">
              <a:rPr kumimoji="1" lang="ja-JP" altLang="en-US" smtClean="0"/>
              <a:t>2021/5/27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E6F1B30-DC8C-4123-AFA8-A34193AAF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A899E46-384A-4ED3-BFD2-41AA4FC2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220C-E2B1-4105-B54A-D1BC262D4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575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35197CF-7BAE-4F29-AA03-BE4344940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383-95FF-457C-891A-BBD76E494015}" type="datetimeFigureOut">
              <a:rPr kumimoji="1" lang="ja-JP" altLang="en-US" smtClean="0"/>
              <a:t>2021/5/27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D9E2D95-BABF-48F6-99C1-C586467F2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040495E-E83E-4E07-A744-57BA0DE6A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220C-E2B1-4105-B54A-D1BC262D4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002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6C9C29-9E7C-4DD5-86CE-7F862644D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53B459-7369-4B5C-B0F8-85D6CDC37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D44557-2E88-42C6-8289-3388BB6DA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B73762E-2952-4BAA-8D63-E37D61D33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383-95FF-457C-891A-BBD76E494015}" type="datetimeFigureOut">
              <a:rPr kumimoji="1" lang="ja-JP" altLang="en-US" smtClean="0"/>
              <a:t>2021/5/27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204C64-68FA-4086-AA0B-1673F37B1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27DC1E-853C-41D8-9C54-8A02AD47E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220C-E2B1-4105-B54A-D1BC262D4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847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3A8E0F-B415-4199-8547-FE2EFAADF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BAAAA40-8F5F-41BC-926C-BCFEB4B64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6AF5CDD-9E5D-4525-B5E7-2EDE02273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36A725-A7B0-443A-8CE7-CFB8184C3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383-95FF-457C-891A-BBD76E494015}" type="datetimeFigureOut">
              <a:rPr kumimoji="1" lang="ja-JP" altLang="en-US" smtClean="0"/>
              <a:t>2021/5/27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F66CB2-8306-494F-B6F6-F0EAF3FDE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A33FE7-2E16-41ED-A1B1-D8D91296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220C-E2B1-4105-B54A-D1BC262D4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60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116C47A-C210-4819-A929-6FA116AD5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3A7A7B-3DD3-4E35-B905-F2E7A8656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A9BA94-9470-4A36-BEF7-48BF508BD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19383-95FF-457C-891A-BBD76E494015}" type="datetimeFigureOut">
              <a:rPr kumimoji="1" lang="ja-JP" altLang="en-US" smtClean="0"/>
              <a:t>2021/5/27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813646-A880-46F8-A23D-6467DA11F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845B13-1A85-4B3E-BCA0-5AAFAE8A1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220C-E2B1-4105-B54A-D1BC262D4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96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6E84020-3BFE-4CA9-BF9D-1AC247D94BD6}"/>
              </a:ext>
            </a:extLst>
          </p:cNvPr>
          <p:cNvSpPr/>
          <p:nvPr/>
        </p:nvSpPr>
        <p:spPr>
          <a:xfrm>
            <a:off x="1273505" y="647704"/>
            <a:ext cx="3600450" cy="5295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452F552-2340-4B4B-B183-E106D7DBB246}"/>
              </a:ext>
            </a:extLst>
          </p:cNvPr>
          <p:cNvSpPr/>
          <p:nvPr/>
        </p:nvSpPr>
        <p:spPr>
          <a:xfrm>
            <a:off x="7026605" y="647704"/>
            <a:ext cx="3600450" cy="5295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A4DF1B8-DEEE-4EC9-942E-81E6E52E1599}"/>
              </a:ext>
            </a:extLst>
          </p:cNvPr>
          <p:cNvSpPr txBox="1"/>
          <p:nvPr/>
        </p:nvSpPr>
        <p:spPr>
          <a:xfrm>
            <a:off x="1549730" y="865291"/>
            <a:ext cx="411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Int main()</a:t>
            </a:r>
          </a:p>
          <a:p>
            <a:r>
              <a:rPr kumimoji="1" lang="en-US" altLang="ja-JP" sz="1600" dirty="0"/>
              <a:t>{</a:t>
            </a:r>
            <a:endParaRPr lang="en-US" altLang="ja-JP" sz="1600" dirty="0"/>
          </a:p>
          <a:p>
            <a:r>
              <a:rPr lang="en-US" altLang="ja-JP" sz="1600" dirty="0"/>
              <a:t>    </a:t>
            </a:r>
          </a:p>
          <a:p>
            <a:endParaRPr kumimoji="1" lang="en-US" altLang="ja-JP" sz="1600" dirty="0"/>
          </a:p>
          <a:p>
            <a:r>
              <a:rPr lang="en-US" altLang="ja-JP" sz="1600" dirty="0"/>
              <a:t>    </a:t>
            </a:r>
            <a:r>
              <a:rPr kumimoji="1" lang="en-US" altLang="ja-JP" sz="1600" dirty="0"/>
              <a:t>connect(sock);</a:t>
            </a:r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kumimoji="1" lang="en-US" altLang="ja-JP" sz="1600" dirty="0"/>
              <a:t>    </a:t>
            </a:r>
          </a:p>
          <a:p>
            <a:r>
              <a:rPr lang="en-US" altLang="ja-JP" sz="1600" dirty="0"/>
              <a:t>    send(sock, buff, size);</a:t>
            </a:r>
          </a:p>
          <a:p>
            <a:r>
              <a:rPr lang="en-US" altLang="ja-JP" sz="1600" dirty="0"/>
              <a:t>    </a:t>
            </a:r>
            <a:r>
              <a:rPr lang="en-US" altLang="ja-JP" sz="1600" dirty="0" err="1"/>
              <a:t>recv</a:t>
            </a:r>
            <a:r>
              <a:rPr lang="en-US" altLang="ja-JP" sz="1600" dirty="0"/>
              <a:t>(sock, buff, size);</a:t>
            </a:r>
          </a:p>
          <a:p>
            <a:endParaRPr kumimoji="1" lang="en-US" altLang="ja-JP" sz="1600" dirty="0"/>
          </a:p>
          <a:p>
            <a:endParaRPr kumimoji="1"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kumimoji="1" lang="en-US" altLang="ja-JP" sz="1600" dirty="0"/>
              <a:t>    close(sock</a:t>
            </a:r>
            <a:r>
              <a:rPr lang="en-US" altLang="ja-JP" sz="1600" dirty="0"/>
              <a:t>);</a:t>
            </a:r>
          </a:p>
          <a:p>
            <a:endParaRPr lang="en-US" altLang="ja-JP" sz="1600" dirty="0"/>
          </a:p>
          <a:p>
            <a:r>
              <a:rPr kumimoji="1" lang="en-US" altLang="ja-JP" sz="1600" dirty="0"/>
              <a:t>}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61FEE57-2524-40C1-89FF-1979D841252E}"/>
              </a:ext>
            </a:extLst>
          </p:cNvPr>
          <p:cNvSpPr txBox="1"/>
          <p:nvPr/>
        </p:nvSpPr>
        <p:spPr>
          <a:xfrm>
            <a:off x="7159955" y="836716"/>
            <a:ext cx="411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Int main()</a:t>
            </a:r>
          </a:p>
          <a:p>
            <a:r>
              <a:rPr kumimoji="1" lang="en-US" altLang="ja-JP" sz="1600" dirty="0"/>
              <a:t>{</a:t>
            </a:r>
            <a:endParaRPr lang="en-US" altLang="ja-JP" sz="1600" dirty="0"/>
          </a:p>
          <a:p>
            <a:r>
              <a:rPr lang="en-US" altLang="ja-JP" sz="1600" dirty="0"/>
              <a:t>    </a:t>
            </a:r>
          </a:p>
          <a:p>
            <a:endParaRPr kumimoji="1" lang="en-US" altLang="ja-JP" sz="1600" dirty="0"/>
          </a:p>
          <a:p>
            <a:r>
              <a:rPr lang="en-US" altLang="ja-JP" sz="1600" dirty="0"/>
              <a:t>    accept</a:t>
            </a:r>
            <a:r>
              <a:rPr kumimoji="1" lang="en-US" altLang="ja-JP" sz="1600" dirty="0"/>
              <a:t>(sock);</a:t>
            </a:r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kumimoji="1" lang="en-US" altLang="ja-JP" sz="1600" dirty="0"/>
              <a:t>    </a:t>
            </a:r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kumimoji="1" lang="en-US" altLang="ja-JP" sz="1600" dirty="0"/>
              <a:t>    </a:t>
            </a:r>
          </a:p>
          <a:p>
            <a:r>
              <a:rPr lang="en-US" altLang="ja-JP" sz="1600" dirty="0"/>
              <a:t>    </a:t>
            </a:r>
            <a:r>
              <a:rPr lang="en-US" altLang="ja-JP" sz="1600" dirty="0" err="1"/>
              <a:t>recv</a:t>
            </a:r>
            <a:r>
              <a:rPr lang="en-US" altLang="ja-JP" sz="1600" dirty="0"/>
              <a:t>(sock, buff, size);</a:t>
            </a:r>
          </a:p>
          <a:p>
            <a:r>
              <a:rPr lang="en-US" altLang="ja-JP" sz="1600" dirty="0"/>
              <a:t>    send(sock, buff, size);</a:t>
            </a:r>
          </a:p>
          <a:p>
            <a:endParaRPr kumimoji="1" lang="en-US" altLang="ja-JP" sz="1600" dirty="0"/>
          </a:p>
          <a:p>
            <a:r>
              <a:rPr lang="en-US" altLang="ja-JP" sz="1600" dirty="0"/>
              <a:t>    </a:t>
            </a:r>
          </a:p>
          <a:p>
            <a:endParaRPr kumimoji="1" lang="en-US" altLang="ja-JP" sz="1600" dirty="0"/>
          </a:p>
          <a:p>
            <a:r>
              <a:rPr kumimoji="1" lang="en-US" altLang="ja-JP" sz="1600" dirty="0"/>
              <a:t>    </a:t>
            </a:r>
            <a:endParaRPr lang="en-US" altLang="ja-JP" sz="1600" dirty="0"/>
          </a:p>
          <a:p>
            <a:r>
              <a:rPr kumimoji="1" lang="en-US" altLang="ja-JP" sz="1600" dirty="0"/>
              <a:t>    close(sock</a:t>
            </a:r>
            <a:r>
              <a:rPr lang="en-US" altLang="ja-JP" sz="1600" dirty="0"/>
              <a:t>);</a:t>
            </a:r>
          </a:p>
          <a:p>
            <a:endParaRPr lang="en-US" altLang="ja-JP" sz="1600" dirty="0"/>
          </a:p>
          <a:p>
            <a:r>
              <a:rPr kumimoji="1" lang="en-US" altLang="ja-JP" sz="1600" dirty="0"/>
              <a:t>}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872373B-A058-4A01-A770-C27BBAC55B23}"/>
              </a:ext>
            </a:extLst>
          </p:cNvPr>
          <p:cNvSpPr/>
          <p:nvPr/>
        </p:nvSpPr>
        <p:spPr>
          <a:xfrm>
            <a:off x="1616405" y="1760641"/>
            <a:ext cx="2962275" cy="59055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12483E9-11BF-4EE2-B05E-F36D3705A11A}"/>
              </a:ext>
            </a:extLst>
          </p:cNvPr>
          <p:cNvSpPr/>
          <p:nvPr/>
        </p:nvSpPr>
        <p:spPr>
          <a:xfrm>
            <a:off x="7345690" y="1741591"/>
            <a:ext cx="2962275" cy="5238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1F72929-0095-4778-AE69-5408F1D27991}"/>
              </a:ext>
            </a:extLst>
          </p:cNvPr>
          <p:cNvSpPr/>
          <p:nvPr/>
        </p:nvSpPr>
        <p:spPr>
          <a:xfrm>
            <a:off x="7345691" y="5058463"/>
            <a:ext cx="2962275" cy="24470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89B7F79-F066-43B6-A5CF-F8A3FB155C71}"/>
              </a:ext>
            </a:extLst>
          </p:cNvPr>
          <p:cNvSpPr/>
          <p:nvPr/>
        </p:nvSpPr>
        <p:spPr>
          <a:xfrm>
            <a:off x="1644980" y="5058463"/>
            <a:ext cx="2962275" cy="24470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B284497A-3373-4731-9D82-9DDE79B03EBA}"/>
              </a:ext>
            </a:extLst>
          </p:cNvPr>
          <p:cNvCxnSpPr/>
          <p:nvPr/>
        </p:nvCxnSpPr>
        <p:spPr>
          <a:xfrm>
            <a:off x="4626431" y="1974672"/>
            <a:ext cx="263246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DFE266D-C34E-4354-898C-C061D2DB59FC}"/>
              </a:ext>
            </a:extLst>
          </p:cNvPr>
          <p:cNvCxnSpPr/>
          <p:nvPr/>
        </p:nvCxnSpPr>
        <p:spPr>
          <a:xfrm>
            <a:off x="4665722" y="5204345"/>
            <a:ext cx="263246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03799BB-3CAF-4685-8DAB-3A5C4495376D}"/>
              </a:ext>
            </a:extLst>
          </p:cNvPr>
          <p:cNvSpPr txBox="1"/>
          <p:nvPr/>
        </p:nvSpPr>
        <p:spPr>
          <a:xfrm>
            <a:off x="5371661" y="1653295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①</a:t>
            </a:r>
            <a:r>
              <a:rPr kumimoji="1" lang="en-US" altLang="ja-JP" sz="1400" dirty="0"/>
              <a:t>TCP</a:t>
            </a:r>
            <a:r>
              <a:rPr kumimoji="1" lang="ja-JP" altLang="en-US" sz="1400" dirty="0"/>
              <a:t>接続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BC52543-455A-462E-B067-49564F1A99F2}"/>
              </a:ext>
            </a:extLst>
          </p:cNvPr>
          <p:cNvSpPr txBox="1"/>
          <p:nvPr/>
        </p:nvSpPr>
        <p:spPr>
          <a:xfrm>
            <a:off x="1281843" y="241149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TCP</a:t>
            </a:r>
            <a:r>
              <a:rPr kumimoji="1" lang="ja-JP" altLang="en-US"/>
              <a:t>クライアント</a:t>
            </a:r>
            <a:endParaRPr kumimoji="1" lang="ja-JP" altLang="en-US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48AC169-A6B9-4B75-AF49-89BD76740960}"/>
              </a:ext>
            </a:extLst>
          </p:cNvPr>
          <p:cNvSpPr txBox="1"/>
          <p:nvPr/>
        </p:nvSpPr>
        <p:spPr>
          <a:xfrm>
            <a:off x="7026605" y="263441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TCP</a:t>
            </a:r>
            <a:r>
              <a:rPr kumimoji="1" lang="ja-JP" altLang="en-US"/>
              <a:t>サーバ</a:t>
            </a:r>
            <a:endParaRPr kumimoji="1" lang="ja-JP" alt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B5D0B55-6692-4BD2-94AA-4D780514B242}"/>
              </a:ext>
            </a:extLst>
          </p:cNvPr>
          <p:cNvSpPr txBox="1"/>
          <p:nvPr/>
        </p:nvSpPr>
        <p:spPr>
          <a:xfrm>
            <a:off x="5432487" y="4899250"/>
            <a:ext cx="1275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③</a:t>
            </a:r>
            <a:r>
              <a:rPr kumimoji="1" lang="en-US" altLang="ja-JP" sz="1400" dirty="0"/>
              <a:t>TCP</a:t>
            </a:r>
            <a:r>
              <a:rPr kumimoji="1" lang="ja-JP" altLang="en-US" sz="1400" dirty="0"/>
              <a:t>切断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B6BFFDB0-4F6D-4C85-ABAD-2B4DB2255FA3}"/>
              </a:ext>
            </a:extLst>
          </p:cNvPr>
          <p:cNvSpPr txBox="1"/>
          <p:nvPr/>
        </p:nvSpPr>
        <p:spPr>
          <a:xfrm>
            <a:off x="2969515" y="6279866"/>
            <a:ext cx="4831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図</a:t>
            </a:r>
            <a:r>
              <a:rPr lang="en-US" altLang="ja-JP" sz="2400" dirty="0"/>
              <a:t>1</a:t>
            </a:r>
            <a:r>
              <a:rPr kumimoji="1" lang="en-US" altLang="ja-JP" sz="2400" dirty="0"/>
              <a:t>-1: TCP</a:t>
            </a:r>
            <a:r>
              <a:rPr kumimoji="1" lang="ja-JP" altLang="en-US" sz="2400"/>
              <a:t>ログラム</a:t>
            </a:r>
            <a:r>
              <a:rPr kumimoji="1" lang="ja-JP" altLang="en-US" sz="2400" dirty="0"/>
              <a:t>とプロトコル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1ECB3B61-BB59-1748-B424-E2BC8FFCBC0E}"/>
              </a:ext>
            </a:extLst>
          </p:cNvPr>
          <p:cNvSpPr/>
          <p:nvPr/>
        </p:nvSpPr>
        <p:spPr>
          <a:xfrm>
            <a:off x="7345692" y="3523480"/>
            <a:ext cx="2962275" cy="6081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1201E380-CFA5-5841-AC23-BFD7573D6D0A}"/>
              </a:ext>
            </a:extLst>
          </p:cNvPr>
          <p:cNvSpPr/>
          <p:nvPr/>
        </p:nvSpPr>
        <p:spPr>
          <a:xfrm>
            <a:off x="1644981" y="3523480"/>
            <a:ext cx="2962275" cy="6081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矢印: 左右 25">
            <a:extLst>
              <a:ext uri="{FF2B5EF4-FFF2-40B4-BE49-F238E27FC236}">
                <a16:creationId xmlns:a16="http://schemas.microsoft.com/office/drawing/2014/main" id="{E9AE878E-AE3D-2D40-911C-79ECE870C00C}"/>
              </a:ext>
            </a:extLst>
          </p:cNvPr>
          <p:cNvSpPr/>
          <p:nvPr/>
        </p:nvSpPr>
        <p:spPr>
          <a:xfrm>
            <a:off x="4713221" y="3484926"/>
            <a:ext cx="2632469" cy="708106"/>
          </a:xfrm>
          <a:prstGeom prst="leftRightArrow">
            <a:avLst>
              <a:gd name="adj1" fmla="val 50000"/>
              <a:gd name="adj2" fmla="val 4060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18810450-1943-B44B-AEC2-C5CD5B934158}"/>
              </a:ext>
            </a:extLst>
          </p:cNvPr>
          <p:cNvGrpSpPr/>
          <p:nvPr/>
        </p:nvGrpSpPr>
        <p:grpSpPr>
          <a:xfrm>
            <a:off x="5192629" y="3734700"/>
            <a:ext cx="1635682" cy="229505"/>
            <a:chOff x="4486274" y="1557337"/>
            <a:chExt cx="2076451" cy="342900"/>
          </a:xfrm>
        </p:grpSpPr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B2CBF6D0-2261-3E4E-BEA7-5403C6751E1D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00" y="15573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B3289BBE-9014-764E-A2DB-DF12EEB66E4B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00" y="17859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CAB937E8-D08B-CD42-9EFF-A733EDE237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5799" y="16716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7E14C7EC-231F-1049-B28F-23DAD8B95A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6274" y="19002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E978BF65-345C-1944-AA16-7720DC8DCD90}"/>
              </a:ext>
            </a:extLst>
          </p:cNvPr>
          <p:cNvSpPr txBox="1"/>
          <p:nvPr/>
        </p:nvSpPr>
        <p:spPr>
          <a:xfrm>
            <a:off x="4841568" y="3210000"/>
            <a:ext cx="2490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②</a:t>
            </a:r>
            <a:r>
              <a:rPr kumimoji="1" lang="ja-JP" altLang="en-US" sz="1400"/>
              <a:t>アプリケーションデータ</a:t>
            </a:r>
            <a:endParaRPr kumimoji="1"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A3E7D5B4-D5F6-1E46-BC7C-B6B3F2A36233}"/>
              </a:ext>
            </a:extLst>
          </p:cNvPr>
          <p:cNvSpPr txBox="1"/>
          <p:nvPr/>
        </p:nvSpPr>
        <p:spPr>
          <a:xfrm>
            <a:off x="5192629" y="21616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ネットワーク</a:t>
            </a:r>
            <a:endParaRPr kumimoji="1" lang="en-US" altLang="ja-JP" dirty="0"/>
          </a:p>
          <a:p>
            <a:pPr algn="ctr"/>
            <a:r>
              <a:rPr lang="ja-JP" altLang="en-US"/>
              <a:t>プロトコル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2150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3CAC112A-CD2E-41F4-A231-42D61D207A13}"/>
              </a:ext>
            </a:extLst>
          </p:cNvPr>
          <p:cNvSpPr/>
          <p:nvPr/>
        </p:nvSpPr>
        <p:spPr>
          <a:xfrm>
            <a:off x="6859298" y="3408992"/>
            <a:ext cx="3751109" cy="1628650"/>
          </a:xfrm>
          <a:prstGeom prst="roundRect">
            <a:avLst>
              <a:gd name="adj" fmla="val 9227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8E0F3C21-A997-4A6E-9EBC-3AF1731C3769}"/>
              </a:ext>
            </a:extLst>
          </p:cNvPr>
          <p:cNvSpPr/>
          <p:nvPr/>
        </p:nvSpPr>
        <p:spPr>
          <a:xfrm>
            <a:off x="1581593" y="179164"/>
            <a:ext cx="4321471" cy="3838380"/>
          </a:xfrm>
          <a:prstGeom prst="roundRect">
            <a:avLst>
              <a:gd name="adj" fmla="val 332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29BB60EF-E3AE-4D6A-994C-FE1CAA4E652A}"/>
              </a:ext>
            </a:extLst>
          </p:cNvPr>
          <p:cNvGrpSpPr/>
          <p:nvPr/>
        </p:nvGrpSpPr>
        <p:grpSpPr>
          <a:xfrm>
            <a:off x="1690851" y="273720"/>
            <a:ext cx="4738633" cy="3553793"/>
            <a:chOff x="776567" y="700674"/>
            <a:chExt cx="5839386" cy="3553793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02BE2C3A-4968-4BA4-A194-843C00482E3B}"/>
                </a:ext>
              </a:extLst>
            </p:cNvPr>
            <p:cNvSpPr txBox="1"/>
            <p:nvPr/>
          </p:nvSpPr>
          <p:spPr>
            <a:xfrm>
              <a:off x="887506" y="729746"/>
              <a:ext cx="572844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Supported Version: TLS 1.3 (0x0304)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786B516E-8C50-49F0-9F79-A72E8A1B8198}"/>
                </a:ext>
              </a:extLst>
            </p:cNvPr>
            <p:cNvSpPr txBox="1"/>
            <p:nvPr/>
          </p:nvSpPr>
          <p:spPr>
            <a:xfrm>
              <a:off x="776567" y="1025184"/>
              <a:ext cx="5641299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Cipher Suites (27 suites)</a:t>
              </a:r>
            </a:p>
            <a:p>
              <a:r>
                <a:rPr lang="en-US" altLang="ja-JP" sz="1050" dirty="0"/>
                <a:t>    Cipher Suite: TLS_AES_128_GCM_SHA256 (0x1301)</a:t>
              </a:r>
            </a:p>
            <a:p>
              <a:r>
                <a:rPr lang="en-US" altLang="ja-JP" sz="1050" dirty="0"/>
                <a:t>    Cipher Suite: TLS_AES_256_GCM_SHA384 (0x1302)</a:t>
              </a:r>
            </a:p>
            <a:p>
              <a:r>
                <a:rPr lang="en-US" altLang="ja-JP" sz="1050" dirty="0"/>
                <a:t>    Cipher Suite: TLS_CHACHA20_POLY1305_SHA256 (0x1303)</a:t>
              </a:r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713B43D6-1753-4324-823C-084CC0DD112C}"/>
                </a:ext>
              </a:extLst>
            </p:cNvPr>
            <p:cNvGrpSpPr/>
            <p:nvPr/>
          </p:nvGrpSpPr>
          <p:grpSpPr>
            <a:xfrm>
              <a:off x="776568" y="700674"/>
              <a:ext cx="5839385" cy="3553793"/>
              <a:chOff x="776568" y="700674"/>
              <a:chExt cx="5839385" cy="3553793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07819355-6065-498F-8792-F2C063FC7F6B}"/>
                  </a:ext>
                </a:extLst>
              </p:cNvPr>
              <p:cNvSpPr/>
              <p:nvPr/>
            </p:nvSpPr>
            <p:spPr>
              <a:xfrm>
                <a:off x="887506" y="700674"/>
                <a:ext cx="4853269" cy="2616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F99FE8C-C92E-40A6-909A-78E7A0E6CDEC}"/>
                  </a:ext>
                </a:extLst>
              </p:cNvPr>
              <p:cNvSpPr txBox="1"/>
              <p:nvPr/>
            </p:nvSpPr>
            <p:spPr>
              <a:xfrm>
                <a:off x="776568" y="2044005"/>
                <a:ext cx="4964207" cy="12234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050" dirty="0"/>
                  <a:t>Supported Groups (5 groups)</a:t>
                </a:r>
              </a:p>
              <a:p>
                <a:r>
                  <a:rPr lang="en-US" altLang="ja-JP" sz="1050" dirty="0"/>
                  <a:t>    Supported Group: secp521r1 (0x0019)</a:t>
                </a:r>
              </a:p>
              <a:p>
                <a:r>
                  <a:rPr lang="en-US" altLang="ja-JP" sz="1050" dirty="0"/>
                  <a:t>    Supported Group: secp384r1 (0x0018)</a:t>
                </a:r>
              </a:p>
              <a:p>
                <a:r>
                  <a:rPr lang="en-US" altLang="ja-JP" sz="1050" dirty="0"/>
                  <a:t>    Supported Group: secp256r1 (0x0017)</a:t>
                </a:r>
              </a:p>
              <a:p>
                <a:r>
                  <a:rPr lang="en-US" altLang="ja-JP" sz="1050" dirty="0"/>
                  <a:t>    Supported Group: secp224r1 (0x0015)</a:t>
                </a:r>
              </a:p>
              <a:p>
                <a:r>
                  <a:rPr lang="en-US" altLang="ja-JP" sz="1050" dirty="0"/>
                  <a:t>    Supported Group: ffdhe2048 (0x0100)</a:t>
                </a:r>
              </a:p>
              <a:p>
                <a:endParaRPr lang="en-US" altLang="ja-JP" sz="1050" dirty="0"/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017A977-4BEE-40E9-9221-C73BD3E4227E}"/>
                  </a:ext>
                </a:extLst>
              </p:cNvPr>
              <p:cNvSpPr txBox="1"/>
              <p:nvPr/>
            </p:nvSpPr>
            <p:spPr>
              <a:xfrm>
                <a:off x="776568" y="3306180"/>
                <a:ext cx="5839385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050" dirty="0"/>
                  <a:t>Key Share extension</a:t>
                </a:r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4AB951C2-BD71-4598-907E-DBC672EF0E1C}"/>
                  </a:ext>
                </a:extLst>
              </p:cNvPr>
              <p:cNvSpPr/>
              <p:nvPr/>
            </p:nvSpPr>
            <p:spPr>
              <a:xfrm>
                <a:off x="887506" y="1217793"/>
                <a:ext cx="4853269" cy="5460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1F8033AD-F698-45E6-B36A-3371F1693EDF}"/>
                  </a:ext>
                </a:extLst>
              </p:cNvPr>
              <p:cNvSpPr/>
              <p:nvPr/>
            </p:nvSpPr>
            <p:spPr>
              <a:xfrm>
                <a:off x="887507" y="3535668"/>
                <a:ext cx="4853269" cy="71879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B8D3C35E-959B-4F2F-B6EB-46FD84656F36}"/>
              </a:ext>
            </a:extLst>
          </p:cNvPr>
          <p:cNvGrpSpPr/>
          <p:nvPr/>
        </p:nvGrpSpPr>
        <p:grpSpPr>
          <a:xfrm>
            <a:off x="7012287" y="3654538"/>
            <a:ext cx="3901787" cy="1218102"/>
            <a:chOff x="6726889" y="3078364"/>
            <a:chExt cx="6097120" cy="1218102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115EA3B2-BDFD-4133-998F-7CBA88406D39}"/>
                </a:ext>
              </a:extLst>
            </p:cNvPr>
            <p:cNvSpPr txBox="1"/>
            <p:nvPr/>
          </p:nvSpPr>
          <p:spPr>
            <a:xfrm>
              <a:off x="6726889" y="3078364"/>
              <a:ext cx="609712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/>
                <a:t>Supported Version: TLS 1.3 (0x0304)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63F9485B-306B-454C-AE18-851FE8EEDE53}"/>
                </a:ext>
              </a:extLst>
            </p:cNvPr>
            <p:cNvSpPr txBox="1"/>
            <p:nvPr/>
          </p:nvSpPr>
          <p:spPr>
            <a:xfrm>
              <a:off x="6726889" y="3609686"/>
              <a:ext cx="5728445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Key Share extension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06B87AED-5E24-47C1-A271-F6874FE5474A}"/>
                </a:ext>
              </a:extLst>
            </p:cNvPr>
            <p:cNvSpPr txBox="1"/>
            <p:nvPr/>
          </p:nvSpPr>
          <p:spPr>
            <a:xfrm>
              <a:off x="6741456" y="3351849"/>
              <a:ext cx="532908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Cipher Suite: TLS_AES_128_GCM_SHA256 (0x1301)</a:t>
              </a: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60ED2076-9DE8-4923-BD72-03EE311852C6}"/>
                </a:ext>
              </a:extLst>
            </p:cNvPr>
            <p:cNvSpPr/>
            <p:nvPr/>
          </p:nvSpPr>
          <p:spPr>
            <a:xfrm>
              <a:off x="6726889" y="3363807"/>
              <a:ext cx="5207004" cy="2418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5BABA8DD-358F-4389-B2D7-8CCA1E465FAD}"/>
                </a:ext>
              </a:extLst>
            </p:cNvPr>
            <p:cNvSpPr/>
            <p:nvPr/>
          </p:nvSpPr>
          <p:spPr>
            <a:xfrm>
              <a:off x="6741458" y="3821114"/>
              <a:ext cx="5192436" cy="475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BD21E7D-2665-46B3-A1AE-8E35D28887FE}"/>
              </a:ext>
            </a:extLst>
          </p:cNvPr>
          <p:cNvSpPr/>
          <p:nvPr/>
        </p:nvSpPr>
        <p:spPr>
          <a:xfrm>
            <a:off x="7012287" y="3624151"/>
            <a:ext cx="3332167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FD9843A-01BB-4E68-9B22-4BC3B1911D75}"/>
              </a:ext>
            </a:extLst>
          </p:cNvPr>
          <p:cNvSpPr/>
          <p:nvPr/>
        </p:nvSpPr>
        <p:spPr>
          <a:xfrm>
            <a:off x="1690853" y="1825194"/>
            <a:ext cx="4028430" cy="8978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56FC85CB-453F-452E-A557-2770E3A94039}"/>
              </a:ext>
            </a:extLst>
          </p:cNvPr>
          <p:cNvSpPr/>
          <p:nvPr/>
        </p:nvSpPr>
        <p:spPr>
          <a:xfrm>
            <a:off x="1949442" y="3402641"/>
            <a:ext cx="2605477" cy="187727"/>
          </a:xfrm>
          <a:prstGeom prst="roundRect">
            <a:avLst>
              <a:gd name="adj" fmla="val 922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D14ED56-01A1-4A35-8B6D-2872B80C1868}"/>
              </a:ext>
            </a:extLst>
          </p:cNvPr>
          <p:cNvSpPr txBox="1"/>
          <p:nvPr/>
        </p:nvSpPr>
        <p:spPr>
          <a:xfrm>
            <a:off x="2076354" y="3383388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Client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Public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Key      DH Param</a:t>
            </a:r>
            <a:endParaRPr kumimoji="1" lang="ja-JP" altLang="en-US" sz="1200" b="1" dirty="0"/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D4C77879-6F95-4A00-BBB9-B8FAD969B593}"/>
              </a:ext>
            </a:extLst>
          </p:cNvPr>
          <p:cNvSpPr/>
          <p:nvPr/>
        </p:nvSpPr>
        <p:spPr>
          <a:xfrm>
            <a:off x="7295764" y="4548986"/>
            <a:ext cx="2526440" cy="223423"/>
          </a:xfrm>
          <a:prstGeom prst="roundRect">
            <a:avLst>
              <a:gd name="adj" fmla="val 922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E0A2B64C-BF0C-4965-8B70-891EF1BD746B}"/>
              </a:ext>
            </a:extLst>
          </p:cNvPr>
          <p:cNvSpPr txBox="1"/>
          <p:nvPr/>
        </p:nvSpPr>
        <p:spPr>
          <a:xfrm>
            <a:off x="7295764" y="4548986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DH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Param    </a:t>
            </a:r>
            <a:r>
              <a:rPr kumimoji="1" lang="ja-JP" altLang="en-US" sz="1200" b="1" dirty="0"/>
              <a:t> </a:t>
            </a:r>
            <a:r>
              <a:rPr lang="en-US" altLang="ja-JP" sz="1200" b="1" dirty="0"/>
              <a:t>Server</a:t>
            </a:r>
            <a:r>
              <a:rPr lang="ja-JP" altLang="en-US" sz="1200" b="1" dirty="0"/>
              <a:t> </a:t>
            </a:r>
            <a:r>
              <a:rPr kumimoji="1" lang="en-US" altLang="ja-JP" sz="1200" b="1" dirty="0"/>
              <a:t>Public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Key</a:t>
            </a:r>
            <a:endParaRPr kumimoji="1" lang="ja-JP" altLang="en-US" sz="1200" b="1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2700012-2DF6-4CA8-9667-911F447D24F6}"/>
              </a:ext>
            </a:extLst>
          </p:cNvPr>
          <p:cNvSpPr txBox="1"/>
          <p:nvPr/>
        </p:nvSpPr>
        <p:spPr>
          <a:xfrm>
            <a:off x="6149960" y="347988"/>
            <a:ext cx="6042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dirty="0"/>
              <a:t>図</a:t>
            </a:r>
            <a:r>
              <a:rPr lang="en-US" altLang="ja-JP" sz="2000"/>
              <a:t>2-7 </a:t>
            </a:r>
            <a:r>
              <a:rPr lang="ja-JP" altLang="en-US" sz="2000" dirty="0"/>
              <a:t>セッション再開のための</a:t>
            </a:r>
            <a:r>
              <a:rPr kumimoji="1" lang="ja-JP" altLang="en-US" sz="2000" dirty="0"/>
              <a:t>セッションチケット</a:t>
            </a:r>
          </a:p>
        </p:txBody>
      </p: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58C2A171-C118-434C-867B-A8B2442EB73E}"/>
              </a:ext>
            </a:extLst>
          </p:cNvPr>
          <p:cNvSpPr/>
          <p:nvPr/>
        </p:nvSpPr>
        <p:spPr>
          <a:xfrm>
            <a:off x="8329912" y="4548986"/>
            <a:ext cx="1426562" cy="233663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8D61516C-E987-46D2-BC29-613D639B5855}"/>
              </a:ext>
            </a:extLst>
          </p:cNvPr>
          <p:cNvSpPr/>
          <p:nvPr/>
        </p:nvSpPr>
        <p:spPr>
          <a:xfrm>
            <a:off x="3593441" y="3408992"/>
            <a:ext cx="879299" cy="203199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四角形: 角を丸くする 83">
            <a:extLst>
              <a:ext uri="{FF2B5EF4-FFF2-40B4-BE49-F238E27FC236}">
                <a16:creationId xmlns:a16="http://schemas.microsoft.com/office/drawing/2014/main" id="{43F48E52-F187-4949-8AF9-2493F6A33BB2}"/>
              </a:ext>
            </a:extLst>
          </p:cNvPr>
          <p:cNvSpPr/>
          <p:nvPr/>
        </p:nvSpPr>
        <p:spPr>
          <a:xfrm>
            <a:off x="7348990" y="4555393"/>
            <a:ext cx="816405" cy="201711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四角形: 角を丸くする 84">
            <a:extLst>
              <a:ext uri="{FF2B5EF4-FFF2-40B4-BE49-F238E27FC236}">
                <a16:creationId xmlns:a16="http://schemas.microsoft.com/office/drawing/2014/main" id="{DF9FD83C-F905-45ED-82C2-6D57CE83A9E2}"/>
              </a:ext>
            </a:extLst>
          </p:cNvPr>
          <p:cNvSpPr/>
          <p:nvPr/>
        </p:nvSpPr>
        <p:spPr>
          <a:xfrm>
            <a:off x="2147515" y="3416017"/>
            <a:ext cx="1353903" cy="192769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D358D3A8-36D8-4A2A-9A07-320B26A749F8}"/>
              </a:ext>
            </a:extLst>
          </p:cNvPr>
          <p:cNvSpPr/>
          <p:nvPr/>
        </p:nvSpPr>
        <p:spPr>
          <a:xfrm>
            <a:off x="6924623" y="5751175"/>
            <a:ext cx="3485157" cy="458743"/>
          </a:xfrm>
          <a:prstGeom prst="roundRect">
            <a:avLst>
              <a:gd name="adj" fmla="val 332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43326964-C8DF-4944-BC93-88D9BAFDD796}"/>
              </a:ext>
            </a:extLst>
          </p:cNvPr>
          <p:cNvCxnSpPr/>
          <p:nvPr/>
        </p:nvCxnSpPr>
        <p:spPr>
          <a:xfrm>
            <a:off x="1460938" y="5377657"/>
            <a:ext cx="8883517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矢印: 右 17">
            <a:extLst>
              <a:ext uri="{FF2B5EF4-FFF2-40B4-BE49-F238E27FC236}">
                <a16:creationId xmlns:a16="http://schemas.microsoft.com/office/drawing/2014/main" id="{9C508C83-11C2-4FA1-B8FC-C499C67722E6}"/>
              </a:ext>
            </a:extLst>
          </p:cNvPr>
          <p:cNvSpPr/>
          <p:nvPr/>
        </p:nvSpPr>
        <p:spPr>
          <a:xfrm rot="10800000">
            <a:off x="1631977" y="5824047"/>
            <a:ext cx="5277705" cy="30640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F9F4D1F1-1B21-4066-AE85-1A8A32A61352}"/>
              </a:ext>
            </a:extLst>
          </p:cNvPr>
          <p:cNvSpPr txBox="1"/>
          <p:nvPr/>
        </p:nvSpPr>
        <p:spPr>
          <a:xfrm>
            <a:off x="7647292" y="5824047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New Session </a:t>
            </a:r>
            <a:r>
              <a:rPr lang="en-US" altLang="ja-JP" sz="1600" b="1" dirty="0"/>
              <a:t>T</a:t>
            </a:r>
            <a:r>
              <a:rPr kumimoji="1" lang="en-US" altLang="ja-JP" sz="1600" b="1" dirty="0"/>
              <a:t>icket</a:t>
            </a:r>
            <a:endParaRPr kumimoji="1" lang="ja-JP" altLang="en-US" sz="1600" b="1" dirty="0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F9E27310-27D1-41C1-9E2E-5FEF7087E7E8}"/>
              </a:ext>
            </a:extLst>
          </p:cNvPr>
          <p:cNvSpPr txBox="1"/>
          <p:nvPr/>
        </p:nvSpPr>
        <p:spPr>
          <a:xfrm>
            <a:off x="133774" y="5668098"/>
            <a:ext cx="1253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Session </a:t>
            </a:r>
          </a:p>
          <a:p>
            <a:pPr algn="ctr"/>
            <a:r>
              <a:rPr lang="en-US" altLang="ja-JP" sz="1600" b="1" dirty="0"/>
              <a:t>T</a:t>
            </a:r>
            <a:r>
              <a:rPr kumimoji="1" lang="en-US" altLang="ja-JP" sz="1600" b="1" dirty="0"/>
              <a:t>icket</a:t>
            </a:r>
            <a:endParaRPr kumimoji="1" lang="ja-JP" altLang="en-US" sz="1600" b="1" dirty="0"/>
          </a:p>
        </p:txBody>
      </p:sp>
      <p:sp>
        <p:nvSpPr>
          <p:cNvPr id="105" name="四角形: 角を丸くする 104">
            <a:extLst>
              <a:ext uri="{FF2B5EF4-FFF2-40B4-BE49-F238E27FC236}">
                <a16:creationId xmlns:a16="http://schemas.microsoft.com/office/drawing/2014/main" id="{61006EB5-B7BC-4A46-840F-443D4D0BA2D9}"/>
              </a:ext>
            </a:extLst>
          </p:cNvPr>
          <p:cNvSpPr/>
          <p:nvPr/>
        </p:nvSpPr>
        <p:spPr>
          <a:xfrm>
            <a:off x="214559" y="5675555"/>
            <a:ext cx="1158059" cy="577311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B623EC69-4CB2-415B-8B48-D3F3733C4C9C}"/>
              </a:ext>
            </a:extLst>
          </p:cNvPr>
          <p:cNvSpPr txBox="1"/>
          <p:nvPr/>
        </p:nvSpPr>
        <p:spPr>
          <a:xfrm>
            <a:off x="4003373" y="5471976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安全な通信チャネル</a:t>
            </a:r>
            <a:endParaRPr kumimoji="1" lang="ja-JP" altLang="en-US" sz="1600" b="1" dirty="0"/>
          </a:p>
        </p:txBody>
      </p:sp>
      <p:sp>
        <p:nvSpPr>
          <p:cNvPr id="41" name="矢印: 右 40">
            <a:extLst>
              <a:ext uri="{FF2B5EF4-FFF2-40B4-BE49-F238E27FC236}">
                <a16:creationId xmlns:a16="http://schemas.microsoft.com/office/drawing/2014/main" id="{1B738BC5-CB6F-4100-A426-6856DE95BC1B}"/>
              </a:ext>
            </a:extLst>
          </p:cNvPr>
          <p:cNvSpPr/>
          <p:nvPr/>
        </p:nvSpPr>
        <p:spPr>
          <a:xfrm flipH="1">
            <a:off x="5431545" y="4247032"/>
            <a:ext cx="1478136" cy="744417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CE3A618-CD36-4FD7-A232-8358706ECE01}"/>
              </a:ext>
            </a:extLst>
          </p:cNvPr>
          <p:cNvSpPr txBox="1"/>
          <p:nvPr/>
        </p:nvSpPr>
        <p:spPr>
          <a:xfrm>
            <a:off x="5518989" y="4472573"/>
            <a:ext cx="1407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 Hello</a:t>
            </a:r>
            <a:endParaRPr kumimoji="1" lang="ja-JP" altLang="en-US" sz="1600" b="1" dirty="0"/>
          </a:p>
        </p:txBody>
      </p:sp>
      <p:sp>
        <p:nvSpPr>
          <p:cNvPr id="43" name="矢印: 右 42">
            <a:extLst>
              <a:ext uri="{FF2B5EF4-FFF2-40B4-BE49-F238E27FC236}">
                <a16:creationId xmlns:a16="http://schemas.microsoft.com/office/drawing/2014/main" id="{39C587FA-FDE6-4EE4-9707-2FED8AD900AD}"/>
              </a:ext>
            </a:extLst>
          </p:cNvPr>
          <p:cNvSpPr/>
          <p:nvPr/>
        </p:nvSpPr>
        <p:spPr>
          <a:xfrm>
            <a:off x="5890382" y="1180750"/>
            <a:ext cx="1354859" cy="762704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394B101-D193-4BE5-BC70-7DFF10ACA4CE}"/>
              </a:ext>
            </a:extLst>
          </p:cNvPr>
          <p:cNvSpPr txBox="1"/>
          <p:nvPr/>
        </p:nvSpPr>
        <p:spPr>
          <a:xfrm>
            <a:off x="5779324" y="1399178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Client</a:t>
            </a:r>
            <a:r>
              <a:rPr kumimoji="1" lang="ja-JP" altLang="en-US" sz="1600" b="1" dirty="0"/>
              <a:t> </a:t>
            </a:r>
            <a:r>
              <a:rPr kumimoji="1" lang="en-US" altLang="ja-JP" sz="1600" b="1" dirty="0"/>
              <a:t>Hello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47542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9D5A9A2D-B096-124A-A7D7-D57E00DA1881}"/>
              </a:ext>
            </a:extLst>
          </p:cNvPr>
          <p:cNvGrpSpPr/>
          <p:nvPr/>
        </p:nvGrpSpPr>
        <p:grpSpPr>
          <a:xfrm>
            <a:off x="-364241" y="94954"/>
            <a:ext cx="12472725" cy="5903913"/>
            <a:chOff x="-599711" y="-930117"/>
            <a:chExt cx="12472725" cy="7716064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0D993353-C7BA-154F-9AC3-D4C6EEA9E4FC}"/>
                </a:ext>
              </a:extLst>
            </p:cNvPr>
            <p:cNvSpPr/>
            <p:nvPr/>
          </p:nvSpPr>
          <p:spPr>
            <a:xfrm>
              <a:off x="7877908" y="46226"/>
              <a:ext cx="3245617" cy="6104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5861387C-F71C-5743-865A-93A2CCD2DFE8}"/>
                </a:ext>
              </a:extLst>
            </p:cNvPr>
            <p:cNvSpPr txBox="1"/>
            <p:nvPr/>
          </p:nvSpPr>
          <p:spPr>
            <a:xfrm>
              <a:off x="8428146" y="166780"/>
              <a:ext cx="2137124" cy="405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Pre-master Secret</a:t>
              </a:r>
              <a:endParaRPr kumimoji="1" lang="ja-JP" altLang="en-US" sz="160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5FFDC74-D195-E14F-ACA7-0F993576619C}"/>
                </a:ext>
              </a:extLst>
            </p:cNvPr>
            <p:cNvSpPr/>
            <p:nvPr/>
          </p:nvSpPr>
          <p:spPr>
            <a:xfrm>
              <a:off x="7877908" y="1494006"/>
              <a:ext cx="3245617" cy="6104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F65CC9C4-FCB9-2D46-9861-B60C029A3794}"/>
                </a:ext>
              </a:extLst>
            </p:cNvPr>
            <p:cNvSpPr txBox="1"/>
            <p:nvPr/>
          </p:nvSpPr>
          <p:spPr>
            <a:xfrm>
              <a:off x="8023635" y="1520772"/>
              <a:ext cx="2710999" cy="627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Resumption Master Secret</a:t>
              </a:r>
            </a:p>
            <a:p>
              <a:r>
                <a:rPr kumimoji="1" lang="en-US" altLang="ja-JP" sz="1400" dirty="0"/>
                <a:t>Ticket Nonce</a:t>
              </a:r>
              <a:endParaRPr kumimoji="1" lang="ja-JP" altLang="en-US" sz="1400"/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43CA705A-B93B-8546-9D40-AADF3EFAE84E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>
              <a:off x="9500717" y="656663"/>
              <a:ext cx="0" cy="83734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ECEF93A6-C4FB-C141-8900-981EBFBEA63A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4152975" y="1799225"/>
              <a:ext cx="3724933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9477197E-5D68-7646-8F1F-23BF1F2A9316}"/>
                </a:ext>
              </a:extLst>
            </p:cNvPr>
            <p:cNvSpPr/>
            <p:nvPr/>
          </p:nvSpPr>
          <p:spPr>
            <a:xfrm>
              <a:off x="907359" y="1494006"/>
              <a:ext cx="3245617" cy="6104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B655627-D378-5D41-BE6F-C2276B9949BB}"/>
                </a:ext>
              </a:extLst>
            </p:cNvPr>
            <p:cNvSpPr txBox="1"/>
            <p:nvPr/>
          </p:nvSpPr>
          <p:spPr>
            <a:xfrm>
              <a:off x="1068475" y="1503759"/>
              <a:ext cx="2710999" cy="627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Resumption Master Secret</a:t>
              </a:r>
            </a:p>
            <a:p>
              <a:r>
                <a:rPr kumimoji="1" lang="en-US" altLang="ja-JP" sz="1400" dirty="0"/>
                <a:t>Ticket Nonce</a:t>
              </a:r>
              <a:endParaRPr kumimoji="1" lang="ja-JP" altLang="en-US" sz="1400"/>
            </a:p>
          </p:txBody>
        </p: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D30A0325-BF38-2646-8F2D-7E0B0D416976}"/>
                </a:ext>
              </a:extLst>
            </p:cNvPr>
            <p:cNvCxnSpPr>
              <a:cxnSpLocks/>
            </p:cNvCxnSpPr>
            <p:nvPr/>
          </p:nvCxnSpPr>
          <p:spPr>
            <a:xfrm>
              <a:off x="662552" y="2601440"/>
              <a:ext cx="11143621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B3568664-12C9-7142-BA8D-36B75668C681}"/>
                </a:ext>
              </a:extLst>
            </p:cNvPr>
            <p:cNvSpPr txBox="1"/>
            <p:nvPr/>
          </p:nvSpPr>
          <p:spPr>
            <a:xfrm>
              <a:off x="-599711" y="2633926"/>
              <a:ext cx="3405217" cy="77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Session Resumption</a:t>
              </a:r>
            </a:p>
            <a:p>
              <a:pPr algn="ctr"/>
              <a:r>
                <a:rPr lang="en-US" altLang="ja-JP" b="1" dirty="0"/>
                <a:t>by PSK</a:t>
              </a:r>
              <a:endParaRPr kumimoji="1" lang="ja-JP" altLang="en-US" b="1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8A849E41-1D65-2344-9C85-815A58240083}"/>
                </a:ext>
              </a:extLst>
            </p:cNvPr>
            <p:cNvSpPr txBox="1"/>
            <p:nvPr/>
          </p:nvSpPr>
          <p:spPr>
            <a:xfrm>
              <a:off x="-160760" y="-930117"/>
              <a:ext cx="2629305" cy="442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Secure Session</a:t>
              </a:r>
              <a:endParaRPr kumimoji="1" lang="ja-JP" altLang="en-US" b="1" dirty="0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51A93459-092D-484C-A140-92FD8DE38C3B}"/>
                </a:ext>
              </a:extLst>
            </p:cNvPr>
            <p:cNvSpPr txBox="1"/>
            <p:nvPr/>
          </p:nvSpPr>
          <p:spPr>
            <a:xfrm>
              <a:off x="5214009" y="3162809"/>
              <a:ext cx="1508746" cy="405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/>
                <a:t>PSK Identity</a:t>
              </a:r>
              <a:endParaRPr kumimoji="1" lang="ja-JP" altLang="en-US" sz="1600"/>
            </a:p>
          </p:txBody>
        </p: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7D711540-ECC5-184B-9A10-5755D0E5F6C8}"/>
                </a:ext>
              </a:extLst>
            </p:cNvPr>
            <p:cNvCxnSpPr>
              <a:cxnSpLocks/>
            </p:cNvCxnSpPr>
            <p:nvPr/>
          </p:nvCxnSpPr>
          <p:spPr>
            <a:xfrm>
              <a:off x="2468546" y="2104444"/>
              <a:ext cx="0" cy="2319495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44ECC8DB-A764-FC4E-8BF7-150007699BE8}"/>
                </a:ext>
              </a:extLst>
            </p:cNvPr>
            <p:cNvSpPr txBox="1"/>
            <p:nvPr/>
          </p:nvSpPr>
          <p:spPr>
            <a:xfrm>
              <a:off x="4825281" y="1442815"/>
              <a:ext cx="2286203" cy="405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New Session Ticket</a:t>
              </a:r>
              <a:endParaRPr kumimoji="1" lang="ja-JP" altLang="en-US" sz="1600"/>
            </a:p>
          </p:txBody>
        </p:sp>
        <p:sp>
          <p:nvSpPr>
            <p:cNvPr id="29" name="フリーフォーム 28">
              <a:extLst>
                <a:ext uri="{FF2B5EF4-FFF2-40B4-BE49-F238E27FC236}">
                  <a16:creationId xmlns:a16="http://schemas.microsoft.com/office/drawing/2014/main" id="{FF79400E-8D7F-B942-A3C0-935C8CE66BA4}"/>
                </a:ext>
              </a:extLst>
            </p:cNvPr>
            <p:cNvSpPr/>
            <p:nvPr/>
          </p:nvSpPr>
          <p:spPr>
            <a:xfrm>
              <a:off x="2481957" y="3187995"/>
              <a:ext cx="7014751" cy="1292886"/>
            </a:xfrm>
            <a:custGeom>
              <a:avLst/>
              <a:gdLst>
                <a:gd name="connsiteX0" fmla="*/ 0 w 6983605"/>
                <a:gd name="connsiteY0" fmla="*/ 0 h 1055077"/>
                <a:gd name="connsiteX1" fmla="*/ 211015 w 6983605"/>
                <a:gd name="connsiteY1" fmla="*/ 301450 h 1055077"/>
                <a:gd name="connsiteX2" fmla="*/ 6762541 w 6983605"/>
                <a:gd name="connsiteY2" fmla="*/ 301450 h 1055077"/>
                <a:gd name="connsiteX3" fmla="*/ 6983605 w 6983605"/>
                <a:gd name="connsiteY3" fmla="*/ 522514 h 1055077"/>
                <a:gd name="connsiteX4" fmla="*/ 6983605 w 6983605"/>
                <a:gd name="connsiteY4" fmla="*/ 1055077 h 1055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3605" h="1055077">
                  <a:moveTo>
                    <a:pt x="0" y="0"/>
                  </a:moveTo>
                  <a:lnTo>
                    <a:pt x="211015" y="301450"/>
                  </a:lnTo>
                  <a:lnTo>
                    <a:pt x="6762541" y="301450"/>
                  </a:lnTo>
                  <a:lnTo>
                    <a:pt x="6983605" y="522514"/>
                  </a:lnTo>
                  <a:lnTo>
                    <a:pt x="6983605" y="1055077"/>
                  </a:ln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9C5EC1C2-E5C6-BB42-BD0A-01C0FB719339}"/>
                </a:ext>
              </a:extLst>
            </p:cNvPr>
            <p:cNvSpPr/>
            <p:nvPr/>
          </p:nvSpPr>
          <p:spPr>
            <a:xfrm>
              <a:off x="8409145" y="3793728"/>
              <a:ext cx="2271957" cy="3689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ja-JP" sz="1400" dirty="0"/>
                <a:t>HKDF("resumption")</a:t>
              </a:r>
              <a:endParaRPr lang="ja-JP" altLang="en-US" sz="140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846E367-F46B-8B4F-90E8-C1E666BCCD0E}"/>
                </a:ext>
              </a:extLst>
            </p:cNvPr>
            <p:cNvSpPr/>
            <p:nvPr/>
          </p:nvSpPr>
          <p:spPr>
            <a:xfrm>
              <a:off x="1468490" y="3711958"/>
              <a:ext cx="2591940" cy="3689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ja-JP" sz="1400" dirty="0"/>
                <a:t>HKDF("resumption")</a:t>
              </a:r>
              <a:endParaRPr lang="ja-JP" altLang="en-US" sz="1400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05292F4B-047B-2640-B65F-C5DFB6C4B2CF}"/>
                </a:ext>
              </a:extLst>
            </p:cNvPr>
            <p:cNvSpPr/>
            <p:nvPr/>
          </p:nvSpPr>
          <p:spPr>
            <a:xfrm>
              <a:off x="125379" y="5017285"/>
              <a:ext cx="1396722" cy="6104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DB8B0FCA-B0A0-AA46-8E07-8771070D9A6B}"/>
                </a:ext>
              </a:extLst>
            </p:cNvPr>
            <p:cNvSpPr txBox="1"/>
            <p:nvPr/>
          </p:nvSpPr>
          <p:spPr>
            <a:xfrm>
              <a:off x="214357" y="5042948"/>
              <a:ext cx="1151277" cy="627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DH</a:t>
              </a:r>
            </a:p>
            <a:p>
              <a:pPr algn="ctr"/>
              <a:r>
                <a:rPr lang="en-US" altLang="ja-JP" sz="1400" dirty="0"/>
                <a:t>Key Share</a:t>
              </a:r>
              <a:endParaRPr kumimoji="1" lang="ja-JP" altLang="en-US" sz="1400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0583D151-9A49-A248-802B-2C46AF5E8B0E}"/>
                </a:ext>
              </a:extLst>
            </p:cNvPr>
            <p:cNvSpPr/>
            <p:nvPr/>
          </p:nvSpPr>
          <p:spPr>
            <a:xfrm>
              <a:off x="10476292" y="5037376"/>
              <a:ext cx="1396722" cy="6104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84370A4D-41BD-8F46-872A-414C683EF15F}"/>
                </a:ext>
              </a:extLst>
            </p:cNvPr>
            <p:cNvSpPr txBox="1"/>
            <p:nvPr/>
          </p:nvSpPr>
          <p:spPr>
            <a:xfrm>
              <a:off x="10565270" y="5063039"/>
              <a:ext cx="1151277" cy="627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DH</a:t>
              </a:r>
            </a:p>
            <a:p>
              <a:pPr algn="ctr"/>
              <a:r>
                <a:rPr lang="en-US" altLang="ja-JP" sz="1400" dirty="0"/>
                <a:t>Key Share</a:t>
              </a:r>
              <a:endParaRPr kumimoji="1" lang="ja-JP" altLang="en-US" sz="1400"/>
            </a:p>
          </p:txBody>
        </p: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DC6F7D6B-2E80-1E47-A60F-EA0A1FEE5D9E}"/>
                </a:ext>
              </a:extLst>
            </p:cNvPr>
            <p:cNvCxnSpPr>
              <a:cxnSpLocks/>
            </p:cNvCxnSpPr>
            <p:nvPr/>
          </p:nvCxnSpPr>
          <p:spPr>
            <a:xfrm>
              <a:off x="1522101" y="5320650"/>
              <a:ext cx="8954191" cy="16455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CD33FFB4-3146-9747-B413-1AFA70DC1DF7}"/>
                </a:ext>
              </a:extLst>
            </p:cNvPr>
            <p:cNvSpPr/>
            <p:nvPr/>
          </p:nvSpPr>
          <p:spPr>
            <a:xfrm>
              <a:off x="8234582" y="6241325"/>
              <a:ext cx="2524251" cy="53528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F9ACBC8F-69AF-DF41-87C9-77FF7D76AFBF}"/>
                </a:ext>
              </a:extLst>
            </p:cNvPr>
            <p:cNvSpPr txBox="1"/>
            <p:nvPr/>
          </p:nvSpPr>
          <p:spPr>
            <a:xfrm>
              <a:off x="8468107" y="6311552"/>
              <a:ext cx="2247308" cy="368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Pre-master Secret</a:t>
              </a:r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341E6C62-223A-B74D-AE7B-CAFCD9B818D1}"/>
                </a:ext>
              </a:extLst>
            </p:cNvPr>
            <p:cNvSpPr/>
            <p:nvPr/>
          </p:nvSpPr>
          <p:spPr>
            <a:xfrm>
              <a:off x="1288576" y="6250663"/>
              <a:ext cx="2524251" cy="53528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BA19D37D-45C3-684E-88F2-04BFF5C8AC84}"/>
                </a:ext>
              </a:extLst>
            </p:cNvPr>
            <p:cNvSpPr txBox="1"/>
            <p:nvPr/>
          </p:nvSpPr>
          <p:spPr>
            <a:xfrm>
              <a:off x="1522101" y="6320888"/>
              <a:ext cx="2247308" cy="368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Pre-master Secret</a:t>
              </a:r>
            </a:p>
          </p:txBody>
        </p:sp>
        <p:sp>
          <p:nvSpPr>
            <p:cNvPr id="50" name="円柱 49">
              <a:extLst>
                <a:ext uri="{FF2B5EF4-FFF2-40B4-BE49-F238E27FC236}">
                  <a16:creationId xmlns:a16="http://schemas.microsoft.com/office/drawing/2014/main" id="{BE273921-F424-0A4A-BEFE-C33688AAD4EE}"/>
                </a:ext>
              </a:extLst>
            </p:cNvPr>
            <p:cNvSpPr/>
            <p:nvPr/>
          </p:nvSpPr>
          <p:spPr>
            <a:xfrm rot="5400000">
              <a:off x="5878952" y="4634604"/>
              <a:ext cx="359628" cy="2191472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19197817-3EB6-0245-B6DE-BE7769268F97}"/>
                </a:ext>
              </a:extLst>
            </p:cNvPr>
            <p:cNvSpPr txBox="1"/>
            <p:nvPr/>
          </p:nvSpPr>
          <p:spPr>
            <a:xfrm>
              <a:off x="5402856" y="5550524"/>
              <a:ext cx="1151277" cy="368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DH</a:t>
              </a:r>
            </a:p>
          </p:txBody>
        </p:sp>
        <p:sp>
          <p:nvSpPr>
            <p:cNvPr id="54" name="フリーフォーム 53">
              <a:extLst>
                <a:ext uri="{FF2B5EF4-FFF2-40B4-BE49-F238E27FC236}">
                  <a16:creationId xmlns:a16="http://schemas.microsoft.com/office/drawing/2014/main" id="{E0BAA64A-FA1D-2240-9988-2DCB9F01774F}"/>
                </a:ext>
              </a:extLst>
            </p:cNvPr>
            <p:cNvSpPr/>
            <p:nvPr/>
          </p:nvSpPr>
          <p:spPr>
            <a:xfrm flipH="1" flipV="1">
              <a:off x="7064333" y="5753411"/>
              <a:ext cx="2471895" cy="480011"/>
            </a:xfrm>
            <a:custGeom>
              <a:avLst/>
              <a:gdLst>
                <a:gd name="connsiteX0" fmla="*/ 0 w 2471895"/>
                <a:gd name="connsiteY0" fmla="*/ 0 h 823965"/>
                <a:gd name="connsiteX1" fmla="*/ 0 w 2471895"/>
                <a:gd name="connsiteY1" fmla="*/ 673239 h 823965"/>
                <a:gd name="connsiteX2" fmla="*/ 100484 w 2471895"/>
                <a:gd name="connsiteY2" fmla="*/ 823965 h 823965"/>
                <a:gd name="connsiteX3" fmla="*/ 2471895 w 2471895"/>
                <a:gd name="connsiteY3" fmla="*/ 823965 h 823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1895" h="823965">
                  <a:moveTo>
                    <a:pt x="0" y="0"/>
                  </a:moveTo>
                  <a:lnTo>
                    <a:pt x="0" y="673239"/>
                  </a:lnTo>
                  <a:lnTo>
                    <a:pt x="100484" y="823965"/>
                  </a:lnTo>
                  <a:lnTo>
                    <a:pt x="2471895" y="823965"/>
                  </a:lnTo>
                </a:path>
              </a:pathLst>
            </a:custGeom>
            <a:noFill/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57" name="フリーフォーム 56">
              <a:extLst>
                <a:ext uri="{FF2B5EF4-FFF2-40B4-BE49-F238E27FC236}">
                  <a16:creationId xmlns:a16="http://schemas.microsoft.com/office/drawing/2014/main" id="{7E7F8067-77BC-8B45-9972-B08A7B3FFF77}"/>
                </a:ext>
              </a:extLst>
            </p:cNvPr>
            <p:cNvSpPr/>
            <p:nvPr/>
          </p:nvSpPr>
          <p:spPr>
            <a:xfrm flipV="1">
              <a:off x="2505392" y="5770652"/>
              <a:ext cx="2471895" cy="480011"/>
            </a:xfrm>
            <a:custGeom>
              <a:avLst/>
              <a:gdLst>
                <a:gd name="connsiteX0" fmla="*/ 0 w 2471895"/>
                <a:gd name="connsiteY0" fmla="*/ 0 h 823965"/>
                <a:gd name="connsiteX1" fmla="*/ 0 w 2471895"/>
                <a:gd name="connsiteY1" fmla="*/ 673239 h 823965"/>
                <a:gd name="connsiteX2" fmla="*/ 100484 w 2471895"/>
                <a:gd name="connsiteY2" fmla="*/ 823965 h 823965"/>
                <a:gd name="connsiteX3" fmla="*/ 2471895 w 2471895"/>
                <a:gd name="connsiteY3" fmla="*/ 823965 h 823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1895" h="823965">
                  <a:moveTo>
                    <a:pt x="0" y="0"/>
                  </a:moveTo>
                  <a:lnTo>
                    <a:pt x="0" y="673239"/>
                  </a:lnTo>
                  <a:lnTo>
                    <a:pt x="100484" y="823965"/>
                  </a:lnTo>
                  <a:lnTo>
                    <a:pt x="2471895" y="823965"/>
                  </a:lnTo>
                </a:path>
              </a:pathLst>
            </a:custGeom>
            <a:noFill/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A165FC1C-03B1-8647-A91B-FDE46CC3979C}"/>
                </a:ext>
              </a:extLst>
            </p:cNvPr>
            <p:cNvSpPr/>
            <p:nvPr/>
          </p:nvSpPr>
          <p:spPr>
            <a:xfrm>
              <a:off x="1828800" y="4423939"/>
              <a:ext cx="1396722" cy="463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B77A94D4-E44F-B942-A3F4-495DD132276D}"/>
                </a:ext>
              </a:extLst>
            </p:cNvPr>
            <p:cNvSpPr txBox="1"/>
            <p:nvPr/>
          </p:nvSpPr>
          <p:spPr>
            <a:xfrm>
              <a:off x="2172631" y="4537822"/>
              <a:ext cx="591829" cy="368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PSK</a:t>
              </a:r>
              <a:endParaRPr kumimoji="1" lang="ja-JP" altLang="en-US" sz="1400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5FAAC5D9-5500-C644-A5D4-4C704DEA93E6}"/>
                </a:ext>
              </a:extLst>
            </p:cNvPr>
            <p:cNvSpPr/>
            <p:nvPr/>
          </p:nvSpPr>
          <p:spPr>
            <a:xfrm>
              <a:off x="8837868" y="4526937"/>
              <a:ext cx="1396722" cy="4335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C01167D6-9F3B-CE4F-A7B7-E953CBEC1F97}"/>
                </a:ext>
              </a:extLst>
            </p:cNvPr>
            <p:cNvSpPr txBox="1"/>
            <p:nvPr/>
          </p:nvSpPr>
          <p:spPr>
            <a:xfrm>
              <a:off x="9200792" y="4559212"/>
              <a:ext cx="591829" cy="368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PSK</a:t>
              </a:r>
              <a:endParaRPr kumimoji="1" lang="ja-JP" altLang="en-US" sz="140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67267F13-C660-0147-9E8B-49AB435D971B}"/>
                </a:ext>
              </a:extLst>
            </p:cNvPr>
            <p:cNvSpPr txBox="1"/>
            <p:nvPr/>
          </p:nvSpPr>
          <p:spPr>
            <a:xfrm>
              <a:off x="8618832" y="881683"/>
              <a:ext cx="2710996" cy="3689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HKDF(</a:t>
              </a:r>
              <a:r>
                <a:rPr lang="en-US" altLang="ja-JP" sz="1400" dirty="0"/>
                <a:t>"s ap traffic"</a:t>
              </a:r>
              <a:r>
                <a:rPr kumimoji="1" lang="en-US" altLang="ja-JP" sz="1400" dirty="0"/>
                <a:t>)</a:t>
              </a:r>
              <a:endParaRPr kumimoji="1" lang="ja-JP" altLang="en-US" sz="1400"/>
            </a:p>
          </p:txBody>
        </p:sp>
      </p:grp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2C8E4D59-0C9D-D340-8D8C-06E4C7EA2940}"/>
              </a:ext>
            </a:extLst>
          </p:cNvPr>
          <p:cNvCxnSpPr>
            <a:cxnSpLocks/>
          </p:cNvCxnSpPr>
          <p:nvPr/>
        </p:nvCxnSpPr>
        <p:spPr>
          <a:xfrm flipH="1">
            <a:off x="7299804" y="5032687"/>
            <a:ext cx="272828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2A140F28-1BA1-214E-997C-34CE8E16F14E}"/>
              </a:ext>
            </a:extLst>
          </p:cNvPr>
          <p:cNvCxnSpPr>
            <a:cxnSpLocks/>
          </p:cNvCxnSpPr>
          <p:nvPr/>
        </p:nvCxnSpPr>
        <p:spPr>
          <a:xfrm>
            <a:off x="2470213" y="5032687"/>
            <a:ext cx="272828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DD795BD-2F36-4D1C-BDD7-4CE66953EA1E}"/>
              </a:ext>
            </a:extLst>
          </p:cNvPr>
          <p:cNvSpPr txBox="1"/>
          <p:nvPr/>
        </p:nvSpPr>
        <p:spPr>
          <a:xfrm>
            <a:off x="8457045" y="352936"/>
            <a:ext cx="262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Server</a:t>
            </a:r>
            <a:endParaRPr kumimoji="1" lang="ja-JP" altLang="en-US" b="1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F6EED98-BBE3-4162-936D-3665CF00B4F6}"/>
              </a:ext>
            </a:extLst>
          </p:cNvPr>
          <p:cNvSpPr txBox="1"/>
          <p:nvPr/>
        </p:nvSpPr>
        <p:spPr>
          <a:xfrm>
            <a:off x="1299487" y="929844"/>
            <a:ext cx="262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Client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31550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AE5A92CF-4F2F-4FFA-BF61-A1C4CB741067}"/>
              </a:ext>
            </a:extLst>
          </p:cNvPr>
          <p:cNvSpPr/>
          <p:nvPr/>
        </p:nvSpPr>
        <p:spPr>
          <a:xfrm>
            <a:off x="925975" y="2684278"/>
            <a:ext cx="10590835" cy="8614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90A9321E-CC4F-449B-AF14-DEE10BCBA2EF}"/>
              </a:ext>
            </a:extLst>
          </p:cNvPr>
          <p:cNvSpPr/>
          <p:nvPr/>
        </p:nvSpPr>
        <p:spPr>
          <a:xfrm>
            <a:off x="925975" y="4124512"/>
            <a:ext cx="10590835" cy="8614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6E84020-3BFE-4CA9-BF9D-1AC247D94BD6}"/>
              </a:ext>
            </a:extLst>
          </p:cNvPr>
          <p:cNvSpPr/>
          <p:nvPr/>
        </p:nvSpPr>
        <p:spPr>
          <a:xfrm>
            <a:off x="1273505" y="647704"/>
            <a:ext cx="3600450" cy="5295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452F552-2340-4B4B-B183-E106D7DBB246}"/>
              </a:ext>
            </a:extLst>
          </p:cNvPr>
          <p:cNvSpPr/>
          <p:nvPr/>
        </p:nvSpPr>
        <p:spPr>
          <a:xfrm>
            <a:off x="7026605" y="647704"/>
            <a:ext cx="3600450" cy="5295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A4DF1B8-DEEE-4EC9-942E-81E6E52E1599}"/>
              </a:ext>
            </a:extLst>
          </p:cNvPr>
          <p:cNvSpPr txBox="1"/>
          <p:nvPr/>
        </p:nvSpPr>
        <p:spPr>
          <a:xfrm>
            <a:off x="1549730" y="865291"/>
            <a:ext cx="411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Int main()</a:t>
            </a:r>
          </a:p>
          <a:p>
            <a:r>
              <a:rPr kumimoji="1" lang="en-US" altLang="ja-JP" sz="1600" dirty="0"/>
              <a:t>{</a:t>
            </a:r>
            <a:endParaRPr lang="en-US" altLang="ja-JP" sz="1600" dirty="0"/>
          </a:p>
          <a:p>
            <a:r>
              <a:rPr lang="en-US" altLang="ja-JP" sz="1600" dirty="0"/>
              <a:t>    </a:t>
            </a:r>
          </a:p>
          <a:p>
            <a:endParaRPr kumimoji="1" lang="en-US" altLang="ja-JP" sz="1600" dirty="0"/>
          </a:p>
          <a:p>
            <a:r>
              <a:rPr lang="en-US" altLang="ja-JP" sz="1600" dirty="0"/>
              <a:t>    </a:t>
            </a:r>
            <a:r>
              <a:rPr kumimoji="1" lang="en-US" altLang="ja-JP" sz="1600" dirty="0"/>
              <a:t>connect(sock);</a:t>
            </a:r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kumimoji="1" lang="en-US" altLang="ja-JP" sz="1600" dirty="0"/>
              <a:t>    </a:t>
            </a:r>
          </a:p>
          <a:p>
            <a:endParaRPr lang="en-US" altLang="ja-JP" sz="1600" dirty="0"/>
          </a:p>
          <a:p>
            <a:r>
              <a:rPr kumimoji="1" lang="en-US" altLang="ja-JP" sz="1600" dirty="0"/>
              <a:t>    </a:t>
            </a:r>
            <a:r>
              <a:rPr kumimoji="1" lang="en-US" altLang="ja-JP" sz="1600" dirty="0" err="1"/>
              <a:t>SSL_connect</a:t>
            </a:r>
            <a:r>
              <a:rPr kumimoji="1" lang="en-US" altLang="ja-JP" sz="1600" dirty="0"/>
              <a:t>(</a:t>
            </a:r>
            <a:r>
              <a:rPr kumimoji="1" lang="en-US" altLang="ja-JP" sz="1600" dirty="0" err="1"/>
              <a:t>ssl</a:t>
            </a:r>
            <a:r>
              <a:rPr lang="en-US" altLang="ja-JP" sz="1600" dirty="0"/>
              <a:t>);</a:t>
            </a:r>
          </a:p>
          <a:p>
            <a:endParaRPr kumimoji="1" lang="en-US" altLang="ja-JP" sz="1600" dirty="0"/>
          </a:p>
          <a:p>
            <a:r>
              <a:rPr lang="en-US" altLang="ja-JP" sz="1600" dirty="0"/>
              <a:t>    </a:t>
            </a:r>
            <a:r>
              <a:rPr lang="en-US" altLang="ja-JP" sz="1600" b="1" dirty="0" err="1"/>
              <a:t>SSL_send</a:t>
            </a:r>
            <a:r>
              <a:rPr lang="en-US" altLang="ja-JP" sz="1600" dirty="0"/>
              <a:t>(</a:t>
            </a:r>
            <a:r>
              <a:rPr lang="en-US" altLang="ja-JP" sz="1600" dirty="0" err="1"/>
              <a:t>ssl</a:t>
            </a:r>
            <a:r>
              <a:rPr lang="en-US" altLang="ja-JP" sz="1600" dirty="0"/>
              <a:t>, buff, size);</a:t>
            </a:r>
          </a:p>
          <a:p>
            <a:r>
              <a:rPr lang="en-US" altLang="ja-JP" sz="1600" dirty="0"/>
              <a:t>    </a:t>
            </a:r>
            <a:r>
              <a:rPr lang="en-US" altLang="ja-JP" sz="1600" b="1" dirty="0" err="1"/>
              <a:t>SSL_recv</a:t>
            </a:r>
            <a:r>
              <a:rPr lang="en-US" altLang="ja-JP" sz="1600" dirty="0"/>
              <a:t>(</a:t>
            </a:r>
            <a:r>
              <a:rPr lang="en-US" altLang="ja-JP" sz="1600" dirty="0" err="1"/>
              <a:t>ssl</a:t>
            </a:r>
            <a:r>
              <a:rPr lang="en-US" altLang="ja-JP" sz="1600" dirty="0"/>
              <a:t>, buff, size);</a:t>
            </a:r>
          </a:p>
          <a:p>
            <a:endParaRPr kumimoji="1" lang="en-US" altLang="ja-JP" sz="1600" dirty="0"/>
          </a:p>
          <a:p>
            <a:r>
              <a:rPr lang="en-US" altLang="ja-JP" sz="1600" dirty="0"/>
              <a:t>    </a:t>
            </a:r>
            <a:r>
              <a:rPr lang="en-US" altLang="ja-JP" sz="1600" dirty="0" err="1"/>
              <a:t>SSL_shutdown</a:t>
            </a:r>
            <a:r>
              <a:rPr lang="en-US" altLang="ja-JP" sz="1600" dirty="0"/>
              <a:t>(</a:t>
            </a:r>
            <a:r>
              <a:rPr lang="en-US" altLang="ja-JP" sz="1600" dirty="0" err="1"/>
              <a:t>ssl</a:t>
            </a:r>
            <a:r>
              <a:rPr lang="en-US" altLang="ja-JP" sz="1600" dirty="0"/>
              <a:t>);</a:t>
            </a:r>
          </a:p>
          <a:p>
            <a:r>
              <a:rPr kumimoji="1" lang="en-US" altLang="ja-JP" sz="1600" dirty="0"/>
              <a:t>    </a:t>
            </a:r>
            <a:r>
              <a:rPr kumimoji="1" lang="en-US" altLang="ja-JP" sz="1600" dirty="0" err="1"/>
              <a:t>SSL_free</a:t>
            </a:r>
            <a:r>
              <a:rPr kumimoji="1" lang="en-US" altLang="ja-JP" sz="1600" dirty="0"/>
              <a:t>(</a:t>
            </a:r>
            <a:r>
              <a:rPr kumimoji="1" lang="en-US" altLang="ja-JP" sz="1600" dirty="0" err="1"/>
              <a:t>ssl</a:t>
            </a:r>
            <a:r>
              <a:rPr kumimoji="1" lang="en-US" altLang="ja-JP" sz="1600" dirty="0"/>
              <a:t>);</a:t>
            </a:r>
          </a:p>
          <a:p>
            <a:endParaRPr lang="en-US" altLang="ja-JP" sz="1600" dirty="0"/>
          </a:p>
          <a:p>
            <a:r>
              <a:rPr kumimoji="1" lang="en-US" altLang="ja-JP" sz="1600" dirty="0"/>
              <a:t>    close(sock</a:t>
            </a:r>
            <a:r>
              <a:rPr lang="en-US" altLang="ja-JP" sz="1600" dirty="0"/>
              <a:t>);</a:t>
            </a:r>
          </a:p>
          <a:p>
            <a:endParaRPr lang="en-US" altLang="ja-JP" sz="1600" dirty="0"/>
          </a:p>
          <a:p>
            <a:r>
              <a:rPr kumimoji="1" lang="en-US" altLang="ja-JP" sz="1600" dirty="0"/>
              <a:t>}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61FEE57-2524-40C1-89FF-1979D841252E}"/>
              </a:ext>
            </a:extLst>
          </p:cNvPr>
          <p:cNvSpPr txBox="1"/>
          <p:nvPr/>
        </p:nvSpPr>
        <p:spPr>
          <a:xfrm>
            <a:off x="7159955" y="836716"/>
            <a:ext cx="411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Int main()</a:t>
            </a:r>
          </a:p>
          <a:p>
            <a:r>
              <a:rPr kumimoji="1" lang="en-US" altLang="ja-JP" sz="1600" dirty="0"/>
              <a:t>{</a:t>
            </a:r>
            <a:endParaRPr lang="en-US" altLang="ja-JP" sz="1600" dirty="0"/>
          </a:p>
          <a:p>
            <a:r>
              <a:rPr lang="en-US" altLang="ja-JP" sz="1600" dirty="0"/>
              <a:t>    </a:t>
            </a:r>
          </a:p>
          <a:p>
            <a:endParaRPr kumimoji="1" lang="en-US" altLang="ja-JP" sz="1600" dirty="0"/>
          </a:p>
          <a:p>
            <a:r>
              <a:rPr lang="en-US" altLang="ja-JP" sz="1600" dirty="0"/>
              <a:t>    accept</a:t>
            </a:r>
            <a:r>
              <a:rPr kumimoji="1" lang="en-US" altLang="ja-JP" sz="1600" dirty="0"/>
              <a:t>(sock);</a:t>
            </a:r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kumimoji="1" lang="en-US" altLang="ja-JP" sz="1600" dirty="0"/>
              <a:t>    </a:t>
            </a:r>
          </a:p>
          <a:p>
            <a:endParaRPr lang="en-US" altLang="ja-JP" sz="1600" dirty="0"/>
          </a:p>
          <a:p>
            <a:r>
              <a:rPr kumimoji="1" lang="en-US" altLang="ja-JP" sz="1600" dirty="0"/>
              <a:t>    </a:t>
            </a:r>
            <a:r>
              <a:rPr kumimoji="1" lang="en-US" altLang="ja-JP" sz="1600" dirty="0" err="1"/>
              <a:t>SSL_</a:t>
            </a:r>
            <a:r>
              <a:rPr lang="en-US" altLang="ja-JP" sz="1600" dirty="0" err="1"/>
              <a:t>accept</a:t>
            </a:r>
            <a:r>
              <a:rPr kumimoji="1" lang="en-US" altLang="ja-JP" sz="1600" dirty="0"/>
              <a:t>(</a:t>
            </a:r>
            <a:r>
              <a:rPr kumimoji="1" lang="en-US" altLang="ja-JP" sz="1600" dirty="0" err="1"/>
              <a:t>ssl</a:t>
            </a:r>
            <a:r>
              <a:rPr lang="en-US" altLang="ja-JP" sz="1600" dirty="0"/>
              <a:t>);</a:t>
            </a:r>
          </a:p>
          <a:p>
            <a:endParaRPr kumimoji="1" lang="en-US" altLang="ja-JP" sz="1600" dirty="0"/>
          </a:p>
          <a:p>
            <a:r>
              <a:rPr lang="en-US" altLang="ja-JP" sz="1600" dirty="0"/>
              <a:t>    </a:t>
            </a:r>
            <a:r>
              <a:rPr lang="en-US" altLang="ja-JP" sz="1600" b="1" dirty="0" err="1"/>
              <a:t>SSL_recv</a:t>
            </a:r>
            <a:r>
              <a:rPr lang="en-US" altLang="ja-JP" sz="1600" dirty="0"/>
              <a:t>(</a:t>
            </a:r>
            <a:r>
              <a:rPr lang="en-US" altLang="ja-JP" sz="1600" dirty="0" err="1"/>
              <a:t>ssl</a:t>
            </a:r>
            <a:r>
              <a:rPr lang="en-US" altLang="ja-JP" sz="1600" dirty="0"/>
              <a:t>, buff, size);</a:t>
            </a:r>
          </a:p>
          <a:p>
            <a:r>
              <a:rPr lang="en-US" altLang="ja-JP" sz="1600" dirty="0"/>
              <a:t>    </a:t>
            </a:r>
            <a:r>
              <a:rPr lang="en-US" altLang="ja-JP" sz="1600" b="1" dirty="0" err="1"/>
              <a:t>SSL_rend</a:t>
            </a:r>
            <a:r>
              <a:rPr lang="en-US" altLang="ja-JP" sz="1600" dirty="0"/>
              <a:t>(</a:t>
            </a:r>
            <a:r>
              <a:rPr lang="en-US" altLang="ja-JP" sz="1600" dirty="0" err="1"/>
              <a:t>ssl</a:t>
            </a:r>
            <a:r>
              <a:rPr lang="en-US" altLang="ja-JP" sz="1600" dirty="0"/>
              <a:t>, buff, size);</a:t>
            </a:r>
          </a:p>
          <a:p>
            <a:endParaRPr kumimoji="1" lang="en-US" altLang="ja-JP" sz="1600" dirty="0"/>
          </a:p>
          <a:p>
            <a:r>
              <a:rPr lang="en-US" altLang="ja-JP" sz="1600" dirty="0"/>
              <a:t>    </a:t>
            </a:r>
            <a:r>
              <a:rPr lang="en-US" altLang="ja-JP" sz="1600" dirty="0" err="1"/>
              <a:t>SSL_shutdown</a:t>
            </a:r>
            <a:r>
              <a:rPr lang="en-US" altLang="ja-JP" sz="1600" dirty="0"/>
              <a:t>(</a:t>
            </a:r>
            <a:r>
              <a:rPr lang="en-US" altLang="ja-JP" sz="1600" dirty="0" err="1"/>
              <a:t>ssl</a:t>
            </a:r>
            <a:r>
              <a:rPr lang="en-US" altLang="ja-JP" sz="1600" dirty="0"/>
              <a:t>);</a:t>
            </a:r>
          </a:p>
          <a:p>
            <a:r>
              <a:rPr kumimoji="1" lang="en-US" altLang="ja-JP" sz="1600" dirty="0"/>
              <a:t>    </a:t>
            </a:r>
            <a:r>
              <a:rPr kumimoji="1" lang="en-US" altLang="ja-JP" sz="1600" dirty="0" err="1"/>
              <a:t>SSL_free</a:t>
            </a:r>
            <a:r>
              <a:rPr kumimoji="1" lang="en-US" altLang="ja-JP" sz="1600" dirty="0"/>
              <a:t>(</a:t>
            </a:r>
            <a:r>
              <a:rPr kumimoji="1" lang="en-US" altLang="ja-JP" sz="1600" dirty="0" err="1"/>
              <a:t>ssl</a:t>
            </a:r>
            <a:r>
              <a:rPr kumimoji="1" lang="en-US" altLang="ja-JP" sz="1600" dirty="0"/>
              <a:t>);</a:t>
            </a:r>
          </a:p>
          <a:p>
            <a:endParaRPr lang="en-US" altLang="ja-JP" sz="1600" dirty="0"/>
          </a:p>
          <a:p>
            <a:r>
              <a:rPr kumimoji="1" lang="en-US" altLang="ja-JP" sz="1600" dirty="0"/>
              <a:t>    close(sock</a:t>
            </a:r>
            <a:r>
              <a:rPr lang="en-US" altLang="ja-JP" sz="1600" dirty="0"/>
              <a:t>);</a:t>
            </a:r>
          </a:p>
          <a:p>
            <a:endParaRPr lang="en-US" altLang="ja-JP" sz="1600" dirty="0"/>
          </a:p>
          <a:p>
            <a:r>
              <a:rPr kumimoji="1" lang="en-US" altLang="ja-JP" sz="1600" dirty="0"/>
              <a:t>}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872373B-A058-4A01-A770-C27BBAC55B23}"/>
              </a:ext>
            </a:extLst>
          </p:cNvPr>
          <p:cNvSpPr/>
          <p:nvPr/>
        </p:nvSpPr>
        <p:spPr>
          <a:xfrm>
            <a:off x="1616405" y="1760641"/>
            <a:ext cx="2962275" cy="59055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12483E9-11BF-4EE2-B05E-F36D3705A11A}"/>
              </a:ext>
            </a:extLst>
          </p:cNvPr>
          <p:cNvSpPr/>
          <p:nvPr/>
        </p:nvSpPr>
        <p:spPr>
          <a:xfrm>
            <a:off x="7345690" y="1741591"/>
            <a:ext cx="2962275" cy="5238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E825789-2CEB-4706-8BAC-06CBEF6052B9}"/>
              </a:ext>
            </a:extLst>
          </p:cNvPr>
          <p:cNvSpPr/>
          <p:nvPr/>
        </p:nvSpPr>
        <p:spPr>
          <a:xfrm>
            <a:off x="7345692" y="3008416"/>
            <a:ext cx="2962275" cy="38028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6BCE580-5143-4747-B4E2-FCFD9A2B38AF}"/>
              </a:ext>
            </a:extLst>
          </p:cNvPr>
          <p:cNvSpPr/>
          <p:nvPr/>
        </p:nvSpPr>
        <p:spPr>
          <a:xfrm>
            <a:off x="7345692" y="3523480"/>
            <a:ext cx="2962275" cy="6081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07C0A2A-74A3-4993-B798-3C9431A25762}"/>
              </a:ext>
            </a:extLst>
          </p:cNvPr>
          <p:cNvSpPr/>
          <p:nvPr/>
        </p:nvSpPr>
        <p:spPr>
          <a:xfrm>
            <a:off x="7345691" y="4261280"/>
            <a:ext cx="2962275" cy="6081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1F72929-0095-4778-AE69-5408F1D27991}"/>
              </a:ext>
            </a:extLst>
          </p:cNvPr>
          <p:cNvSpPr/>
          <p:nvPr/>
        </p:nvSpPr>
        <p:spPr>
          <a:xfrm>
            <a:off x="7345691" y="5058463"/>
            <a:ext cx="2962275" cy="24470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276CDE9-C32D-40B1-BB59-D0E9D3206CF4}"/>
              </a:ext>
            </a:extLst>
          </p:cNvPr>
          <p:cNvSpPr/>
          <p:nvPr/>
        </p:nvSpPr>
        <p:spPr>
          <a:xfrm>
            <a:off x="1644981" y="3008416"/>
            <a:ext cx="2962275" cy="38028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1E0D81F-0FB5-4C2A-B77E-24F1C5EAA204}"/>
              </a:ext>
            </a:extLst>
          </p:cNvPr>
          <p:cNvSpPr/>
          <p:nvPr/>
        </p:nvSpPr>
        <p:spPr>
          <a:xfrm>
            <a:off x="1644981" y="3523480"/>
            <a:ext cx="2962275" cy="6081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7BD51C1-E2D9-46C5-9EE1-C4A9FC115FA4}"/>
              </a:ext>
            </a:extLst>
          </p:cNvPr>
          <p:cNvSpPr/>
          <p:nvPr/>
        </p:nvSpPr>
        <p:spPr>
          <a:xfrm>
            <a:off x="1644980" y="4261280"/>
            <a:ext cx="2962275" cy="6081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89B7F79-F066-43B6-A5CF-F8A3FB155C71}"/>
              </a:ext>
            </a:extLst>
          </p:cNvPr>
          <p:cNvSpPr/>
          <p:nvPr/>
        </p:nvSpPr>
        <p:spPr>
          <a:xfrm>
            <a:off x="1644980" y="5058463"/>
            <a:ext cx="2962275" cy="24470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B284497A-3373-4731-9D82-9DDE79B03EBA}"/>
              </a:ext>
            </a:extLst>
          </p:cNvPr>
          <p:cNvCxnSpPr/>
          <p:nvPr/>
        </p:nvCxnSpPr>
        <p:spPr>
          <a:xfrm>
            <a:off x="4626431" y="1974672"/>
            <a:ext cx="263246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矢印: 左右 25">
            <a:extLst>
              <a:ext uri="{FF2B5EF4-FFF2-40B4-BE49-F238E27FC236}">
                <a16:creationId xmlns:a16="http://schemas.microsoft.com/office/drawing/2014/main" id="{D0F7E46A-A954-4CA1-84A4-F88ED013CB7F}"/>
              </a:ext>
            </a:extLst>
          </p:cNvPr>
          <p:cNvSpPr/>
          <p:nvPr/>
        </p:nvSpPr>
        <p:spPr>
          <a:xfrm>
            <a:off x="4713221" y="3484926"/>
            <a:ext cx="2632469" cy="708106"/>
          </a:xfrm>
          <a:prstGeom prst="leftRightArrow">
            <a:avLst>
              <a:gd name="adj1" fmla="val 50000"/>
              <a:gd name="adj2" fmla="val 4060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DFE266D-C34E-4354-898C-C061D2DB59FC}"/>
              </a:ext>
            </a:extLst>
          </p:cNvPr>
          <p:cNvCxnSpPr/>
          <p:nvPr/>
        </p:nvCxnSpPr>
        <p:spPr>
          <a:xfrm>
            <a:off x="4665722" y="5204345"/>
            <a:ext cx="263246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矢印: 右 28">
            <a:extLst>
              <a:ext uri="{FF2B5EF4-FFF2-40B4-BE49-F238E27FC236}">
                <a16:creationId xmlns:a16="http://schemas.microsoft.com/office/drawing/2014/main" id="{B01D6306-DC68-4147-9138-266427CCB6A7}"/>
              </a:ext>
            </a:extLst>
          </p:cNvPr>
          <p:cNvSpPr/>
          <p:nvPr/>
        </p:nvSpPr>
        <p:spPr>
          <a:xfrm>
            <a:off x="4712378" y="2813942"/>
            <a:ext cx="2546522" cy="670984"/>
          </a:xfrm>
          <a:prstGeom prst="rightArrow">
            <a:avLst>
              <a:gd name="adj1" fmla="val 50000"/>
              <a:gd name="adj2" fmla="val 3407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CE434D35-BEEF-4C8F-B764-3B87CAF041C6}"/>
              </a:ext>
            </a:extLst>
          </p:cNvPr>
          <p:cNvGrpSpPr/>
          <p:nvPr/>
        </p:nvGrpSpPr>
        <p:grpSpPr>
          <a:xfrm>
            <a:off x="5170528" y="3012327"/>
            <a:ext cx="1635682" cy="229505"/>
            <a:chOff x="4486274" y="1557337"/>
            <a:chExt cx="2076451" cy="342900"/>
          </a:xfrm>
        </p:grpSpPr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DF0734DA-9277-4F13-8763-1651FCEC560D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00" y="15573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57977EB0-5C4B-455F-A798-B78BC381DA9F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00" y="17859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F57D53D6-A014-4617-B4EC-EEC5EF8AB4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5799" y="16716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61473022-C49E-4016-9D74-BF4897066E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6274" y="19002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FD105C0E-933A-47FF-B9CD-65517E96D7ED}"/>
              </a:ext>
            </a:extLst>
          </p:cNvPr>
          <p:cNvGrpSpPr/>
          <p:nvPr/>
        </p:nvGrpSpPr>
        <p:grpSpPr>
          <a:xfrm>
            <a:off x="5192629" y="3734700"/>
            <a:ext cx="1635682" cy="229505"/>
            <a:chOff x="4486274" y="1557337"/>
            <a:chExt cx="2076451" cy="342900"/>
          </a:xfrm>
        </p:grpSpPr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1EAD2879-5907-4C2E-B7B0-7E915C31584E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00" y="15573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7E4214FF-9EA7-4936-96A0-4F808924B8C6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00" y="17859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962E25F6-192D-40C9-992F-F5B96824B8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5799" y="16716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7C522D0D-D33A-4A01-BBB9-AAA7E15211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6274" y="19002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064BE9C1-2846-4C01-8B99-284F5723E60B}"/>
              </a:ext>
            </a:extLst>
          </p:cNvPr>
          <p:cNvCxnSpPr/>
          <p:nvPr/>
        </p:nvCxnSpPr>
        <p:spPr>
          <a:xfrm>
            <a:off x="4665722" y="4572973"/>
            <a:ext cx="263246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03799BB-3CAF-4685-8DAB-3A5C4495376D}"/>
              </a:ext>
            </a:extLst>
          </p:cNvPr>
          <p:cNvSpPr txBox="1"/>
          <p:nvPr/>
        </p:nvSpPr>
        <p:spPr>
          <a:xfrm>
            <a:off x="5371661" y="1653295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①</a:t>
            </a:r>
            <a:r>
              <a:rPr kumimoji="1" lang="en-US" altLang="ja-JP" sz="1400" dirty="0"/>
              <a:t>TCP</a:t>
            </a:r>
            <a:r>
              <a:rPr kumimoji="1" lang="ja-JP" altLang="en-US" sz="1400" dirty="0"/>
              <a:t>接続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2D21092-5804-436B-B7A7-A311C5FB4006}"/>
              </a:ext>
            </a:extLst>
          </p:cNvPr>
          <p:cNvSpPr txBox="1"/>
          <p:nvPr/>
        </p:nvSpPr>
        <p:spPr>
          <a:xfrm>
            <a:off x="5059690" y="2238445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②</a:t>
            </a:r>
            <a:r>
              <a:rPr kumimoji="1" lang="en-US" altLang="ja-JP" dirty="0"/>
              <a:t>TLS</a:t>
            </a:r>
            <a:r>
              <a:rPr kumimoji="1" lang="ja-JP" altLang="en-US" dirty="0"/>
              <a:t>接続</a:t>
            </a:r>
            <a:r>
              <a:rPr kumimoji="1" lang="en-US" altLang="ja-JP" dirty="0"/>
              <a:t>/</a:t>
            </a:r>
            <a:r>
              <a:rPr kumimoji="1" lang="ja-JP" altLang="en-US" dirty="0"/>
              <a:t>通信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77762F3-0416-4544-8D8F-CFCCA7067A4C}"/>
              </a:ext>
            </a:extLst>
          </p:cNvPr>
          <p:cNvSpPr txBox="1"/>
          <p:nvPr/>
        </p:nvSpPr>
        <p:spPr>
          <a:xfrm>
            <a:off x="5207353" y="2684278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③</a:t>
            </a:r>
            <a:r>
              <a:rPr kumimoji="1" lang="ja-JP" altLang="en-US" sz="1600" dirty="0"/>
              <a:t>ハンドシェーク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02278AE-B671-4549-83AC-3E5F63051EEA}"/>
              </a:ext>
            </a:extLst>
          </p:cNvPr>
          <p:cNvSpPr txBox="1"/>
          <p:nvPr/>
        </p:nvSpPr>
        <p:spPr>
          <a:xfrm>
            <a:off x="4960746" y="3360717"/>
            <a:ext cx="2176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④</a:t>
            </a:r>
            <a:r>
              <a:rPr kumimoji="1" lang="ja-JP" altLang="en-US" sz="1400" dirty="0"/>
              <a:t>アプリケーションデータ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BC52543-455A-462E-B067-49564F1A99F2}"/>
              </a:ext>
            </a:extLst>
          </p:cNvPr>
          <p:cNvSpPr txBox="1"/>
          <p:nvPr/>
        </p:nvSpPr>
        <p:spPr>
          <a:xfrm>
            <a:off x="1281843" y="241149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TLS</a:t>
            </a:r>
            <a:r>
              <a:rPr kumimoji="1" lang="ja-JP" altLang="en-US" dirty="0"/>
              <a:t>クライアント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48AC169-A6B9-4B75-AF49-89BD76740960}"/>
              </a:ext>
            </a:extLst>
          </p:cNvPr>
          <p:cNvSpPr txBox="1"/>
          <p:nvPr/>
        </p:nvSpPr>
        <p:spPr>
          <a:xfrm>
            <a:off x="7026605" y="263441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TLS</a:t>
            </a:r>
            <a:r>
              <a:rPr kumimoji="1" lang="ja-JP" altLang="en-US" dirty="0"/>
              <a:t>サーバ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24E36994-3DE0-45E2-8F63-D9496B030E43}"/>
              </a:ext>
            </a:extLst>
          </p:cNvPr>
          <p:cNvSpPr txBox="1"/>
          <p:nvPr/>
        </p:nvSpPr>
        <p:spPr>
          <a:xfrm>
            <a:off x="5454397" y="4289256"/>
            <a:ext cx="1055117" cy="307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⑤</a:t>
            </a:r>
            <a:r>
              <a:rPr kumimoji="1" lang="en-US" altLang="ja-JP" sz="1400" dirty="0"/>
              <a:t>TLS</a:t>
            </a:r>
            <a:r>
              <a:rPr kumimoji="1" lang="ja-JP" altLang="en-US" sz="1400" dirty="0"/>
              <a:t>切断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B5D0B55-6692-4BD2-94AA-4D780514B242}"/>
              </a:ext>
            </a:extLst>
          </p:cNvPr>
          <p:cNvSpPr txBox="1"/>
          <p:nvPr/>
        </p:nvSpPr>
        <p:spPr>
          <a:xfrm>
            <a:off x="5432487" y="4899250"/>
            <a:ext cx="1275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⑥</a:t>
            </a:r>
            <a:r>
              <a:rPr kumimoji="1" lang="en-US" altLang="ja-JP" sz="1400" dirty="0"/>
              <a:t>TCP</a:t>
            </a:r>
            <a:r>
              <a:rPr kumimoji="1" lang="ja-JP" altLang="en-US" sz="1400" dirty="0"/>
              <a:t>切断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B6BFFDB0-4F6D-4C85-ABAD-2B4DB2255FA3}"/>
              </a:ext>
            </a:extLst>
          </p:cNvPr>
          <p:cNvSpPr txBox="1"/>
          <p:nvPr/>
        </p:nvSpPr>
        <p:spPr>
          <a:xfrm>
            <a:off x="2969515" y="6279866"/>
            <a:ext cx="5104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図</a:t>
            </a:r>
            <a:r>
              <a:rPr kumimoji="1" lang="en-US" altLang="ja-JP" sz="2400" dirty="0"/>
              <a:t>1-2: TLS</a:t>
            </a:r>
            <a:r>
              <a:rPr kumimoji="1" lang="ja-JP" altLang="en-US" sz="2400" dirty="0"/>
              <a:t>プログラムとプロトコル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BF15CE6-AC63-1A44-8453-823CDE70CB4F}"/>
              </a:ext>
            </a:extLst>
          </p:cNvPr>
          <p:cNvSpPr txBox="1"/>
          <p:nvPr/>
        </p:nvSpPr>
        <p:spPr>
          <a:xfrm>
            <a:off x="5192629" y="21616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ネットワーク</a:t>
            </a:r>
            <a:endParaRPr kumimoji="1" lang="en-US" altLang="ja-JP" dirty="0"/>
          </a:p>
          <a:p>
            <a:pPr algn="ctr"/>
            <a:r>
              <a:rPr lang="ja-JP" altLang="en-US"/>
              <a:t>プロトコル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7610D7C-C6D1-4F44-B50B-EB4F09EED352}"/>
              </a:ext>
            </a:extLst>
          </p:cNvPr>
          <p:cNvCxnSpPr/>
          <p:nvPr/>
        </p:nvCxnSpPr>
        <p:spPr>
          <a:xfrm flipH="1">
            <a:off x="10307965" y="2071868"/>
            <a:ext cx="583812" cy="742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45F23F0F-C6D9-465E-ACF7-B82A1B803F2F}"/>
              </a:ext>
            </a:extLst>
          </p:cNvPr>
          <p:cNvCxnSpPr>
            <a:cxnSpLocks/>
          </p:cNvCxnSpPr>
          <p:nvPr/>
        </p:nvCxnSpPr>
        <p:spPr>
          <a:xfrm flipH="1">
            <a:off x="10526639" y="1999327"/>
            <a:ext cx="610374" cy="2289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6FC7318-2E65-423E-8736-2863B8E5B0D4}"/>
              </a:ext>
            </a:extLst>
          </p:cNvPr>
          <p:cNvSpPr txBox="1"/>
          <p:nvPr/>
        </p:nvSpPr>
        <p:spPr>
          <a:xfrm>
            <a:off x="10575264" y="1470030"/>
            <a:ext cx="1770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TLS</a:t>
            </a:r>
            <a:r>
              <a:rPr kumimoji="1" lang="ja-JP" altLang="en-US" b="1" dirty="0"/>
              <a:t>のために</a:t>
            </a:r>
            <a:endParaRPr kumimoji="1" lang="en-US" altLang="ja-JP" b="1" dirty="0"/>
          </a:p>
          <a:p>
            <a:r>
              <a:rPr lang="ja-JP" altLang="en-US" b="1" dirty="0"/>
              <a:t>追加する部分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96066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3CAC112A-CD2E-41F4-A231-42D61D207A13}"/>
              </a:ext>
            </a:extLst>
          </p:cNvPr>
          <p:cNvSpPr/>
          <p:nvPr/>
        </p:nvSpPr>
        <p:spPr>
          <a:xfrm>
            <a:off x="6749031" y="4030472"/>
            <a:ext cx="3485157" cy="1479077"/>
          </a:xfrm>
          <a:prstGeom prst="roundRect">
            <a:avLst>
              <a:gd name="adj" fmla="val 922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8E0F3C21-A997-4A6E-9EBC-3AF1731C3769}"/>
              </a:ext>
            </a:extLst>
          </p:cNvPr>
          <p:cNvSpPr/>
          <p:nvPr/>
        </p:nvSpPr>
        <p:spPr>
          <a:xfrm>
            <a:off x="1471326" y="1692315"/>
            <a:ext cx="4624674" cy="3115025"/>
          </a:xfrm>
          <a:prstGeom prst="roundRect">
            <a:avLst>
              <a:gd name="adj" fmla="val 3325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2BE2C3A-4968-4BA4-A194-843C00482E3B}"/>
              </a:ext>
            </a:extLst>
          </p:cNvPr>
          <p:cNvSpPr txBox="1"/>
          <p:nvPr/>
        </p:nvSpPr>
        <p:spPr>
          <a:xfrm>
            <a:off x="1670557" y="2087836"/>
            <a:ext cx="4645846" cy="255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/>
              <a:t>Supported Version: TLS 1.3 (0x0304)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86B516E-8C50-49F0-9F79-A72E8A1B8198}"/>
              </a:ext>
            </a:extLst>
          </p:cNvPr>
          <p:cNvSpPr txBox="1"/>
          <p:nvPr/>
        </p:nvSpPr>
        <p:spPr>
          <a:xfrm>
            <a:off x="1580584" y="2376269"/>
            <a:ext cx="457517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50" dirty="0"/>
              <a:t>②</a:t>
            </a:r>
            <a:r>
              <a:rPr lang="en-US" altLang="ja-JP" sz="1050" dirty="0"/>
              <a:t>Cipher Suites</a:t>
            </a:r>
            <a:r>
              <a:rPr lang="ja-JP" altLang="en-US" sz="1050" dirty="0"/>
              <a:t>拡張</a:t>
            </a:r>
            <a:endParaRPr lang="en-US" altLang="ja-JP" sz="1050" dirty="0"/>
          </a:p>
          <a:p>
            <a:r>
              <a:rPr lang="en-US" altLang="ja-JP" sz="1050" dirty="0"/>
              <a:t>    Cipher Suite: TLS_AES_128_GCM_SHA256 (0x1301)</a:t>
            </a:r>
          </a:p>
          <a:p>
            <a:r>
              <a:rPr lang="en-US" altLang="ja-JP" sz="1050" dirty="0"/>
              <a:t>    Cipher Suite: TLS_AES_256_GCM_SHA384 (0x1302)</a:t>
            </a:r>
          </a:p>
          <a:p>
            <a:r>
              <a:rPr lang="en-US" altLang="ja-JP" sz="1050" dirty="0"/>
              <a:t>    Cipher Suite: TLS_CHACHA20_POLY1305_SHA256 (0x1303)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7819355-6065-498F-8792-F2C063FC7F6B}"/>
              </a:ext>
            </a:extLst>
          </p:cNvPr>
          <p:cNvSpPr/>
          <p:nvPr/>
        </p:nvSpPr>
        <p:spPr>
          <a:xfrm>
            <a:off x="1670557" y="2059453"/>
            <a:ext cx="3936067" cy="255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F99FE8C-C92E-40A6-909A-78E7A0E6CDEC}"/>
              </a:ext>
            </a:extLst>
          </p:cNvPr>
          <p:cNvSpPr txBox="1"/>
          <p:nvPr/>
        </p:nvSpPr>
        <p:spPr>
          <a:xfrm>
            <a:off x="1580585" y="3370936"/>
            <a:ext cx="4026039" cy="1223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50" dirty="0"/>
              <a:t>③</a:t>
            </a:r>
            <a:r>
              <a:rPr lang="en-US" altLang="ja-JP" sz="1050" dirty="0"/>
              <a:t>Supported Groups</a:t>
            </a:r>
            <a:r>
              <a:rPr lang="ja-JP" altLang="en-US" sz="1050" dirty="0"/>
              <a:t>拡張</a:t>
            </a:r>
            <a:endParaRPr lang="en-US" altLang="ja-JP" sz="1050" dirty="0"/>
          </a:p>
          <a:p>
            <a:r>
              <a:rPr lang="en-US" altLang="ja-JP" sz="1050" dirty="0"/>
              <a:t>    Supported Group: secp521r1 (0x0019)</a:t>
            </a:r>
          </a:p>
          <a:p>
            <a:r>
              <a:rPr lang="en-US" altLang="ja-JP" sz="1050" dirty="0"/>
              <a:t>    Supported Group: secp384r1 (0x0018)</a:t>
            </a:r>
          </a:p>
          <a:p>
            <a:r>
              <a:rPr lang="en-US" altLang="ja-JP" sz="1050" dirty="0"/>
              <a:t>    Supported Group: secp256r1 (0x0017)</a:t>
            </a:r>
          </a:p>
          <a:p>
            <a:r>
              <a:rPr lang="en-US" altLang="ja-JP" sz="1050" dirty="0"/>
              <a:t>    Supported Group: secp224r1 (0x0015)</a:t>
            </a:r>
          </a:p>
          <a:p>
            <a:r>
              <a:rPr lang="en-US" altLang="ja-JP" sz="1050" dirty="0"/>
              <a:t>    Supported Group: ffdhe2048 (0x0100)</a:t>
            </a:r>
          </a:p>
          <a:p>
            <a:endParaRPr lang="en-US" altLang="ja-JP" sz="105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AB951C2-BD71-4598-907E-DBC672EF0E1C}"/>
              </a:ext>
            </a:extLst>
          </p:cNvPr>
          <p:cNvSpPr/>
          <p:nvPr/>
        </p:nvSpPr>
        <p:spPr>
          <a:xfrm>
            <a:off x="1670557" y="2564312"/>
            <a:ext cx="3936067" cy="533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15EA3B2-BDFD-4133-998F-7CBA88406D39}"/>
              </a:ext>
            </a:extLst>
          </p:cNvPr>
          <p:cNvSpPr txBox="1"/>
          <p:nvPr/>
        </p:nvSpPr>
        <p:spPr>
          <a:xfrm>
            <a:off x="6902020" y="4276018"/>
            <a:ext cx="39017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/>
              <a:t>Supported Version: TLS 1.3 (0x0304)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0ED2076-9DE8-4923-BD72-03EE311852C6}"/>
              </a:ext>
            </a:extLst>
          </p:cNvPr>
          <p:cNvSpPr/>
          <p:nvPr/>
        </p:nvSpPr>
        <p:spPr>
          <a:xfrm>
            <a:off x="6929973" y="4794530"/>
            <a:ext cx="3190416" cy="2458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BD21E7D-2665-46B3-A1AE-8E35D28887FE}"/>
              </a:ext>
            </a:extLst>
          </p:cNvPr>
          <p:cNvSpPr/>
          <p:nvPr/>
        </p:nvSpPr>
        <p:spPr>
          <a:xfrm>
            <a:off x="6902020" y="4245631"/>
            <a:ext cx="3055429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FD9843A-01BB-4E68-9B22-4BC3B1911D75}"/>
              </a:ext>
            </a:extLst>
          </p:cNvPr>
          <p:cNvSpPr/>
          <p:nvPr/>
        </p:nvSpPr>
        <p:spPr>
          <a:xfrm>
            <a:off x="1580586" y="3526673"/>
            <a:ext cx="4003722" cy="8978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2700012-2DF6-4CA8-9667-911F447D24F6}"/>
              </a:ext>
            </a:extLst>
          </p:cNvPr>
          <p:cNvSpPr txBox="1"/>
          <p:nvPr/>
        </p:nvSpPr>
        <p:spPr>
          <a:xfrm>
            <a:off x="4151386" y="863435"/>
            <a:ext cx="3916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図</a:t>
            </a:r>
            <a:r>
              <a:rPr lang="en-US" altLang="ja-JP" sz="2400" dirty="0"/>
              <a:t>2</a:t>
            </a:r>
            <a:r>
              <a:rPr kumimoji="1" lang="en-US" altLang="ja-JP" sz="2400" dirty="0"/>
              <a:t>-1: </a:t>
            </a:r>
            <a:r>
              <a:rPr kumimoji="1" lang="ja-JP" altLang="en-US" sz="2400" dirty="0"/>
              <a:t>暗号スイートの合意</a:t>
            </a:r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F29D1322-2ABD-4A07-8E4E-BF9D4446DFF0}"/>
              </a:ext>
            </a:extLst>
          </p:cNvPr>
          <p:cNvSpPr/>
          <p:nvPr/>
        </p:nvSpPr>
        <p:spPr>
          <a:xfrm>
            <a:off x="5740263" y="2629035"/>
            <a:ext cx="1846312" cy="410771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右大かっこ 2">
            <a:extLst>
              <a:ext uri="{FF2B5EF4-FFF2-40B4-BE49-F238E27FC236}">
                <a16:creationId xmlns:a16="http://schemas.microsoft.com/office/drawing/2014/main" id="{235DD06C-4E43-49DF-B992-7C1BCE3EB930}"/>
              </a:ext>
            </a:extLst>
          </p:cNvPr>
          <p:cNvSpPr/>
          <p:nvPr/>
        </p:nvSpPr>
        <p:spPr>
          <a:xfrm>
            <a:off x="5601424" y="1917765"/>
            <a:ext cx="336539" cy="2562429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5BC726AD-EBAF-4C86-95A5-068ED28335A4}"/>
              </a:ext>
            </a:extLst>
          </p:cNvPr>
          <p:cNvSpPr/>
          <p:nvPr/>
        </p:nvSpPr>
        <p:spPr>
          <a:xfrm>
            <a:off x="5955079" y="3102767"/>
            <a:ext cx="2466416" cy="1104406"/>
          </a:xfrm>
          <a:custGeom>
            <a:avLst/>
            <a:gdLst>
              <a:gd name="connsiteX0" fmla="*/ 0 w 2850078"/>
              <a:gd name="connsiteY0" fmla="*/ 47502 h 1104406"/>
              <a:gd name="connsiteX1" fmla="*/ 2648197 w 2850078"/>
              <a:gd name="connsiteY1" fmla="*/ 0 h 1104406"/>
              <a:gd name="connsiteX2" fmla="*/ 2838203 w 2850078"/>
              <a:gd name="connsiteY2" fmla="*/ 320634 h 1104406"/>
              <a:gd name="connsiteX3" fmla="*/ 2850078 w 2850078"/>
              <a:gd name="connsiteY3" fmla="*/ 1104406 h 110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0078" h="1104406">
                <a:moveTo>
                  <a:pt x="0" y="47502"/>
                </a:moveTo>
                <a:lnTo>
                  <a:pt x="2648197" y="0"/>
                </a:lnTo>
                <a:lnTo>
                  <a:pt x="2838203" y="320634"/>
                </a:lnTo>
                <a:lnTo>
                  <a:pt x="2850078" y="1104406"/>
                </a:ln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BBAFA6DA-5AF9-4CF3-93BA-087A58F7F3C5}"/>
              </a:ext>
            </a:extLst>
          </p:cNvPr>
          <p:cNvSpPr txBox="1"/>
          <p:nvPr/>
        </p:nvSpPr>
        <p:spPr>
          <a:xfrm>
            <a:off x="7669704" y="3314928"/>
            <a:ext cx="1415772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 b="1" dirty="0"/>
              <a:t>暗号スイート</a:t>
            </a:r>
            <a:endParaRPr lang="en-US" altLang="ja-JP" sz="1600" b="1" dirty="0"/>
          </a:p>
          <a:p>
            <a:pPr algn="ctr"/>
            <a:r>
              <a:rPr lang="ja-JP" altLang="en-US" sz="1600" b="1" dirty="0"/>
              <a:t>の</a:t>
            </a:r>
            <a:r>
              <a:rPr kumimoji="1" lang="ja-JP" altLang="en-US" sz="1600" b="1" dirty="0"/>
              <a:t>合意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F153623-3CE6-47FC-98DE-6C9FFD75D017}"/>
              </a:ext>
            </a:extLst>
          </p:cNvPr>
          <p:cNvSpPr txBox="1"/>
          <p:nvPr/>
        </p:nvSpPr>
        <p:spPr>
          <a:xfrm>
            <a:off x="6071602" y="2673886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Client Hello</a:t>
            </a:r>
            <a:endParaRPr kumimoji="1" lang="ja-JP" altLang="en-US" sz="1600" b="1" dirty="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7DD1AD57-ED16-4123-BEF4-7FFD6D7FECEE}"/>
              </a:ext>
            </a:extLst>
          </p:cNvPr>
          <p:cNvSpPr txBox="1"/>
          <p:nvPr/>
        </p:nvSpPr>
        <p:spPr>
          <a:xfrm>
            <a:off x="1560845" y="1788271"/>
            <a:ext cx="32191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 dirty="0"/>
              <a:t>①</a:t>
            </a:r>
            <a:r>
              <a:rPr lang="en-US" altLang="ja-JP" sz="1100" dirty="0"/>
              <a:t>Supported Versions</a:t>
            </a:r>
            <a:r>
              <a:rPr lang="ja-JP" altLang="en-US" sz="1100" dirty="0"/>
              <a:t>拡張</a:t>
            </a:r>
          </a:p>
        </p:txBody>
      </p:sp>
      <p:sp>
        <p:nvSpPr>
          <p:cNvPr id="101" name="矢印: 右 100">
            <a:extLst>
              <a:ext uri="{FF2B5EF4-FFF2-40B4-BE49-F238E27FC236}">
                <a16:creationId xmlns:a16="http://schemas.microsoft.com/office/drawing/2014/main" id="{825E1A38-9537-479C-ACA5-600903A58686}"/>
              </a:ext>
            </a:extLst>
          </p:cNvPr>
          <p:cNvSpPr/>
          <p:nvPr/>
        </p:nvSpPr>
        <p:spPr>
          <a:xfrm flipH="1">
            <a:off x="5107363" y="4940821"/>
            <a:ext cx="1887161" cy="41077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76EEB5A1-4B73-4657-BC81-F4F5A55180C5}"/>
              </a:ext>
            </a:extLst>
          </p:cNvPr>
          <p:cNvSpPr txBox="1"/>
          <p:nvPr/>
        </p:nvSpPr>
        <p:spPr>
          <a:xfrm>
            <a:off x="5392121" y="4978797"/>
            <a:ext cx="1407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 Hello</a:t>
            </a:r>
            <a:endParaRPr kumimoji="1" lang="ja-JP" altLang="en-US" sz="1600" b="1" dirty="0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7353CD4D-CB70-4EB2-AC24-04253217EA5E}"/>
              </a:ext>
            </a:extLst>
          </p:cNvPr>
          <p:cNvSpPr txBox="1"/>
          <p:nvPr/>
        </p:nvSpPr>
        <p:spPr>
          <a:xfrm>
            <a:off x="6861180" y="5142030"/>
            <a:ext cx="4026039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50" dirty="0"/>
              <a:t>③</a:t>
            </a:r>
            <a:r>
              <a:rPr lang="en-US" altLang="ja-JP" sz="1050" dirty="0"/>
              <a:t>Supported Groups</a:t>
            </a:r>
            <a:r>
              <a:rPr lang="ja-JP" altLang="en-US" sz="1050" dirty="0"/>
              <a:t>拡張</a:t>
            </a:r>
            <a:endParaRPr lang="en-US" altLang="ja-JP" sz="1050" dirty="0"/>
          </a:p>
          <a:p>
            <a:r>
              <a:rPr lang="en-US" altLang="ja-JP" sz="1050" dirty="0"/>
              <a:t>    Supported Group: secp521r1 (0x0019)</a:t>
            </a:r>
          </a:p>
          <a:p>
            <a:r>
              <a:rPr lang="en-US" altLang="ja-JP" sz="1050" dirty="0"/>
              <a:t> </a:t>
            </a: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68887E62-298B-4E2B-9392-F9E3F8340EF5}"/>
              </a:ext>
            </a:extLst>
          </p:cNvPr>
          <p:cNvSpPr/>
          <p:nvPr/>
        </p:nvSpPr>
        <p:spPr>
          <a:xfrm>
            <a:off x="6909185" y="5338605"/>
            <a:ext cx="3055429" cy="194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0BF51231-6112-4E96-9C8D-A570A95478F6}"/>
              </a:ext>
            </a:extLst>
          </p:cNvPr>
          <p:cNvSpPr txBox="1"/>
          <p:nvPr/>
        </p:nvSpPr>
        <p:spPr>
          <a:xfrm>
            <a:off x="6768032" y="4001964"/>
            <a:ext cx="32191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 dirty="0"/>
              <a:t>①</a:t>
            </a:r>
            <a:r>
              <a:rPr lang="en-US" altLang="ja-JP" sz="1100" dirty="0"/>
              <a:t>Supported Versions</a:t>
            </a:r>
            <a:r>
              <a:rPr lang="ja-JP" altLang="en-US" sz="1100" dirty="0"/>
              <a:t>拡張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087D1544-CEEA-4132-86C9-0FBC24ED350A}"/>
              </a:ext>
            </a:extLst>
          </p:cNvPr>
          <p:cNvSpPr txBox="1"/>
          <p:nvPr/>
        </p:nvSpPr>
        <p:spPr>
          <a:xfrm>
            <a:off x="6749031" y="4624911"/>
            <a:ext cx="457517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50" dirty="0"/>
              <a:t>②</a:t>
            </a:r>
            <a:r>
              <a:rPr lang="en-US" altLang="ja-JP" sz="1050" dirty="0"/>
              <a:t>Cipher Suites</a:t>
            </a:r>
            <a:r>
              <a:rPr lang="ja-JP" altLang="en-US" sz="1050" dirty="0"/>
              <a:t>拡張</a:t>
            </a:r>
            <a:endParaRPr lang="en-US" altLang="ja-JP" sz="1050" dirty="0"/>
          </a:p>
          <a:p>
            <a:r>
              <a:rPr lang="en-US" altLang="ja-JP" sz="1050" dirty="0"/>
              <a:t>    Cipher Suite: TLS_AES_128_GCM_SHA256 (0x1301)</a:t>
            </a: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EA8605A7-E87A-419C-A8BE-8C8FC5B876BE}"/>
              </a:ext>
            </a:extLst>
          </p:cNvPr>
          <p:cNvSpPr txBox="1"/>
          <p:nvPr/>
        </p:nvSpPr>
        <p:spPr>
          <a:xfrm>
            <a:off x="1446853" y="128263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クライアント</a:t>
            </a: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A43678DA-81E9-454F-BABD-D63D57171ECE}"/>
              </a:ext>
            </a:extLst>
          </p:cNvPr>
          <p:cNvSpPr txBox="1"/>
          <p:nvPr/>
        </p:nvSpPr>
        <p:spPr>
          <a:xfrm>
            <a:off x="9237352" y="354307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サーバ</a:t>
            </a:r>
          </a:p>
        </p:txBody>
      </p:sp>
    </p:spTree>
    <p:extLst>
      <p:ext uri="{BB962C8B-B14F-4D97-AF65-F5344CB8AC3E}">
        <p14:creationId xmlns:p14="http://schemas.microsoft.com/office/powerpoint/2010/main" val="356014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矢印: 右 75">
            <a:extLst>
              <a:ext uri="{FF2B5EF4-FFF2-40B4-BE49-F238E27FC236}">
                <a16:creationId xmlns:a16="http://schemas.microsoft.com/office/drawing/2014/main" id="{29253FE7-FAAD-4577-B0B4-C98FFF28FEDD}"/>
              </a:ext>
            </a:extLst>
          </p:cNvPr>
          <p:cNvSpPr/>
          <p:nvPr/>
        </p:nvSpPr>
        <p:spPr>
          <a:xfrm flipH="1">
            <a:off x="5142321" y="3691325"/>
            <a:ext cx="1887161" cy="41077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327E843F-95B0-45DE-9B7B-A56946DF7A5D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3815328" y="4842689"/>
            <a:ext cx="14762" cy="748959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32DC6FED-BB1B-47CD-B1C9-B553EB2A19A9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8969492" y="4386006"/>
            <a:ext cx="22830" cy="126421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D172F9BD-3499-45B6-BD76-F0AE6196B202}"/>
              </a:ext>
            </a:extLst>
          </p:cNvPr>
          <p:cNvSpPr/>
          <p:nvPr/>
        </p:nvSpPr>
        <p:spPr>
          <a:xfrm>
            <a:off x="8361911" y="5042904"/>
            <a:ext cx="1303909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63D820D2-C452-4BB0-B027-ACEF69CA7023}"/>
              </a:ext>
            </a:extLst>
          </p:cNvPr>
          <p:cNvSpPr/>
          <p:nvPr/>
        </p:nvSpPr>
        <p:spPr>
          <a:xfrm>
            <a:off x="2325891" y="5850015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3CAC112A-CD2E-41F4-A231-42D61D207A13}"/>
              </a:ext>
            </a:extLst>
          </p:cNvPr>
          <p:cNvSpPr/>
          <p:nvPr/>
        </p:nvSpPr>
        <p:spPr>
          <a:xfrm>
            <a:off x="6859298" y="2425620"/>
            <a:ext cx="3485157" cy="1669046"/>
          </a:xfrm>
          <a:prstGeom prst="roundRect">
            <a:avLst>
              <a:gd name="adj" fmla="val 922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8E0F3C21-A997-4A6E-9EBC-3AF1731C3769}"/>
              </a:ext>
            </a:extLst>
          </p:cNvPr>
          <p:cNvSpPr/>
          <p:nvPr/>
        </p:nvSpPr>
        <p:spPr>
          <a:xfrm>
            <a:off x="1581593" y="1497713"/>
            <a:ext cx="4624674" cy="2068417"/>
          </a:xfrm>
          <a:prstGeom prst="roundRect">
            <a:avLst>
              <a:gd name="adj" fmla="val 3325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017A977-4BEE-40E9-9221-C73BD3E4227E}"/>
              </a:ext>
            </a:extLst>
          </p:cNvPr>
          <p:cNvSpPr txBox="1"/>
          <p:nvPr/>
        </p:nvSpPr>
        <p:spPr>
          <a:xfrm>
            <a:off x="1690852" y="2450295"/>
            <a:ext cx="473582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50" dirty="0"/>
              <a:t>④</a:t>
            </a:r>
            <a:r>
              <a:rPr lang="en-US" altLang="ja-JP" sz="1050" dirty="0"/>
              <a:t>Key Share</a:t>
            </a:r>
            <a:r>
              <a:rPr lang="ja-JP" altLang="en-US" sz="1050" dirty="0"/>
              <a:t>拡張</a:t>
            </a:r>
            <a:endParaRPr lang="en-US" altLang="ja-JP" sz="105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F8033AD-F698-45E6-B36A-3371F1693EDF}"/>
              </a:ext>
            </a:extLst>
          </p:cNvPr>
          <p:cNvSpPr/>
          <p:nvPr/>
        </p:nvSpPr>
        <p:spPr>
          <a:xfrm>
            <a:off x="1780825" y="2674342"/>
            <a:ext cx="3936067" cy="7017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3F9485B-306B-454C-AE18-851FE8EEDE53}"/>
              </a:ext>
            </a:extLst>
          </p:cNvPr>
          <p:cNvSpPr txBox="1"/>
          <p:nvPr/>
        </p:nvSpPr>
        <p:spPr>
          <a:xfrm>
            <a:off x="7012287" y="2654448"/>
            <a:ext cx="366585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/>
              <a:t>Key Share extension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BABA8DD-358F-4389-B2D7-8CCA1E465FAD}"/>
              </a:ext>
            </a:extLst>
          </p:cNvPr>
          <p:cNvSpPr/>
          <p:nvPr/>
        </p:nvSpPr>
        <p:spPr>
          <a:xfrm>
            <a:off x="7021610" y="2865876"/>
            <a:ext cx="3190416" cy="475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0568F7ED-121E-48BB-A1ED-1499066FEE5A}"/>
              </a:ext>
            </a:extLst>
          </p:cNvPr>
          <p:cNvSpPr/>
          <p:nvPr/>
        </p:nvSpPr>
        <p:spPr>
          <a:xfrm>
            <a:off x="7888014" y="4540284"/>
            <a:ext cx="2141171" cy="330330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56FC85CB-453F-452E-A557-2770E3A94039}"/>
              </a:ext>
            </a:extLst>
          </p:cNvPr>
          <p:cNvSpPr/>
          <p:nvPr/>
        </p:nvSpPr>
        <p:spPr>
          <a:xfrm>
            <a:off x="1949442" y="2951228"/>
            <a:ext cx="2792786" cy="187727"/>
          </a:xfrm>
          <a:prstGeom prst="roundRect">
            <a:avLst>
              <a:gd name="adj" fmla="val 922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D14ED56-01A1-4A35-8B6D-2872B80C1868}"/>
              </a:ext>
            </a:extLst>
          </p:cNvPr>
          <p:cNvSpPr txBox="1"/>
          <p:nvPr/>
        </p:nvSpPr>
        <p:spPr>
          <a:xfrm>
            <a:off x="2076354" y="2931975"/>
            <a:ext cx="2672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Client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Public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Key      DH Param</a:t>
            </a:r>
            <a:endParaRPr kumimoji="1" lang="ja-JP" altLang="en-US" sz="1200" b="1" dirty="0"/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D4C77879-6F95-4A00-BBB9-B8FAD969B593}"/>
              </a:ext>
            </a:extLst>
          </p:cNvPr>
          <p:cNvSpPr/>
          <p:nvPr/>
        </p:nvSpPr>
        <p:spPr>
          <a:xfrm>
            <a:off x="7295764" y="3017574"/>
            <a:ext cx="2526440" cy="223423"/>
          </a:xfrm>
          <a:prstGeom prst="roundRect">
            <a:avLst>
              <a:gd name="adj" fmla="val 922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E0A2B64C-BF0C-4965-8B70-891EF1BD746B}"/>
              </a:ext>
            </a:extLst>
          </p:cNvPr>
          <p:cNvSpPr txBox="1"/>
          <p:nvPr/>
        </p:nvSpPr>
        <p:spPr>
          <a:xfrm>
            <a:off x="7295764" y="3017574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DH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Param    </a:t>
            </a:r>
            <a:r>
              <a:rPr kumimoji="1" lang="ja-JP" altLang="en-US" sz="1200" b="1" dirty="0"/>
              <a:t> </a:t>
            </a:r>
            <a:r>
              <a:rPr lang="en-US" altLang="ja-JP" sz="1200" b="1" dirty="0"/>
              <a:t>Server</a:t>
            </a:r>
            <a:r>
              <a:rPr lang="ja-JP" altLang="en-US" sz="1200" b="1" dirty="0"/>
              <a:t> </a:t>
            </a:r>
            <a:r>
              <a:rPr kumimoji="1" lang="en-US" altLang="ja-JP" sz="1200" b="1" dirty="0"/>
              <a:t>Public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Key</a:t>
            </a:r>
            <a:endParaRPr kumimoji="1" lang="ja-JP" altLang="en-US" sz="1200" b="1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FE0BC3E-6C07-4824-A513-2634D9324027}"/>
              </a:ext>
            </a:extLst>
          </p:cNvPr>
          <p:cNvSpPr txBox="1"/>
          <p:nvPr/>
        </p:nvSpPr>
        <p:spPr>
          <a:xfrm>
            <a:off x="7945035" y="4553479"/>
            <a:ext cx="2018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Pre-master</a:t>
            </a:r>
            <a:r>
              <a:rPr kumimoji="1" lang="ja-JP" altLang="en-US" sz="1600" b="1"/>
              <a:t> </a:t>
            </a:r>
            <a:r>
              <a:rPr kumimoji="1" lang="en-US" altLang="ja-JP" sz="1600" b="1" dirty="0"/>
              <a:t>Secret</a:t>
            </a:r>
            <a:endParaRPr kumimoji="1" lang="ja-JP" altLang="en-US" sz="1600" b="1"/>
          </a:p>
        </p:txBody>
      </p:sp>
      <p:sp>
        <p:nvSpPr>
          <p:cNvPr id="57" name="フリーフォーム: 図形 56">
            <a:extLst>
              <a:ext uri="{FF2B5EF4-FFF2-40B4-BE49-F238E27FC236}">
                <a16:creationId xmlns:a16="http://schemas.microsoft.com/office/drawing/2014/main" id="{3676511C-507D-47EF-826A-19E94529E605}"/>
              </a:ext>
            </a:extLst>
          </p:cNvPr>
          <p:cNvSpPr/>
          <p:nvPr/>
        </p:nvSpPr>
        <p:spPr>
          <a:xfrm>
            <a:off x="3996423" y="3229094"/>
            <a:ext cx="4590641" cy="865572"/>
          </a:xfrm>
          <a:custGeom>
            <a:avLst/>
            <a:gdLst>
              <a:gd name="connsiteX0" fmla="*/ 0 w 4128247"/>
              <a:gd name="connsiteY0" fmla="*/ 0 h 1223682"/>
              <a:gd name="connsiteX1" fmla="*/ 0 w 4128247"/>
              <a:gd name="connsiteY1" fmla="*/ 268941 h 1223682"/>
              <a:gd name="connsiteX2" fmla="*/ 4128247 w 4128247"/>
              <a:gd name="connsiteY2" fmla="*/ 981635 h 1223682"/>
              <a:gd name="connsiteX3" fmla="*/ 4128247 w 4128247"/>
              <a:gd name="connsiteY3" fmla="*/ 1223682 h 122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247" h="1223682">
                <a:moveTo>
                  <a:pt x="0" y="0"/>
                </a:moveTo>
                <a:lnTo>
                  <a:pt x="0" y="268941"/>
                </a:lnTo>
                <a:lnTo>
                  <a:pt x="4128247" y="981635"/>
                </a:lnTo>
                <a:lnTo>
                  <a:pt x="4128247" y="1223682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フリーフォーム: 図形 57">
            <a:extLst>
              <a:ext uri="{FF2B5EF4-FFF2-40B4-BE49-F238E27FC236}">
                <a16:creationId xmlns:a16="http://schemas.microsoft.com/office/drawing/2014/main" id="{F343BD04-A869-483E-A285-E963FB163704}"/>
              </a:ext>
            </a:extLst>
          </p:cNvPr>
          <p:cNvSpPr/>
          <p:nvPr/>
        </p:nvSpPr>
        <p:spPr>
          <a:xfrm flipH="1">
            <a:off x="4029847" y="3245501"/>
            <a:ext cx="5219581" cy="748967"/>
          </a:xfrm>
          <a:custGeom>
            <a:avLst/>
            <a:gdLst>
              <a:gd name="connsiteX0" fmla="*/ 0 w 4128247"/>
              <a:gd name="connsiteY0" fmla="*/ 0 h 1223682"/>
              <a:gd name="connsiteX1" fmla="*/ 0 w 4128247"/>
              <a:gd name="connsiteY1" fmla="*/ 268941 h 1223682"/>
              <a:gd name="connsiteX2" fmla="*/ 4128247 w 4128247"/>
              <a:gd name="connsiteY2" fmla="*/ 981635 h 1223682"/>
              <a:gd name="connsiteX3" fmla="*/ 4128247 w 4128247"/>
              <a:gd name="connsiteY3" fmla="*/ 1223682 h 122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247" h="1223682">
                <a:moveTo>
                  <a:pt x="0" y="0"/>
                </a:moveTo>
                <a:lnTo>
                  <a:pt x="0" y="268941"/>
                </a:lnTo>
                <a:lnTo>
                  <a:pt x="4128247" y="981635"/>
                </a:lnTo>
                <a:lnTo>
                  <a:pt x="4128247" y="1223682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フリーフォーム: 図形 61">
            <a:extLst>
              <a:ext uri="{FF2B5EF4-FFF2-40B4-BE49-F238E27FC236}">
                <a16:creationId xmlns:a16="http://schemas.microsoft.com/office/drawing/2014/main" id="{DCE39C10-5FF6-406A-B586-98EEE6FE166C}"/>
              </a:ext>
            </a:extLst>
          </p:cNvPr>
          <p:cNvSpPr/>
          <p:nvPr/>
        </p:nvSpPr>
        <p:spPr>
          <a:xfrm>
            <a:off x="9411740" y="3202122"/>
            <a:ext cx="2045154" cy="845330"/>
          </a:xfrm>
          <a:custGeom>
            <a:avLst/>
            <a:gdLst>
              <a:gd name="connsiteX0" fmla="*/ 2420470 w 2420470"/>
              <a:gd name="connsiteY0" fmla="*/ 0 h 887506"/>
              <a:gd name="connsiteX1" fmla="*/ 2420470 w 2420470"/>
              <a:gd name="connsiteY1" fmla="*/ 147918 h 887506"/>
              <a:gd name="connsiteX2" fmla="*/ 0 w 2420470"/>
              <a:gd name="connsiteY2" fmla="*/ 712694 h 887506"/>
              <a:gd name="connsiteX3" fmla="*/ 13447 w 2420470"/>
              <a:gd name="connsiteY3" fmla="*/ 887506 h 88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0470" h="887506">
                <a:moveTo>
                  <a:pt x="2420470" y="0"/>
                </a:moveTo>
                <a:lnTo>
                  <a:pt x="2420470" y="147918"/>
                </a:lnTo>
                <a:lnTo>
                  <a:pt x="0" y="712694"/>
                </a:lnTo>
                <a:lnTo>
                  <a:pt x="13447" y="887506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: 図形 62">
            <a:extLst>
              <a:ext uri="{FF2B5EF4-FFF2-40B4-BE49-F238E27FC236}">
                <a16:creationId xmlns:a16="http://schemas.microsoft.com/office/drawing/2014/main" id="{5ACE9728-0274-47AA-9DF9-FA59568B7475}"/>
              </a:ext>
            </a:extLst>
          </p:cNvPr>
          <p:cNvSpPr/>
          <p:nvPr/>
        </p:nvSpPr>
        <p:spPr>
          <a:xfrm flipH="1">
            <a:off x="854536" y="3148109"/>
            <a:ext cx="2417392" cy="866157"/>
          </a:xfrm>
          <a:custGeom>
            <a:avLst/>
            <a:gdLst>
              <a:gd name="connsiteX0" fmla="*/ 2420470 w 2420470"/>
              <a:gd name="connsiteY0" fmla="*/ 0 h 887506"/>
              <a:gd name="connsiteX1" fmla="*/ 2420470 w 2420470"/>
              <a:gd name="connsiteY1" fmla="*/ 147918 h 887506"/>
              <a:gd name="connsiteX2" fmla="*/ 0 w 2420470"/>
              <a:gd name="connsiteY2" fmla="*/ 712694 h 887506"/>
              <a:gd name="connsiteX3" fmla="*/ 13447 w 2420470"/>
              <a:gd name="connsiteY3" fmla="*/ 887506 h 88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0470" h="887506">
                <a:moveTo>
                  <a:pt x="2420470" y="0"/>
                </a:moveTo>
                <a:lnTo>
                  <a:pt x="2420470" y="147918"/>
                </a:lnTo>
                <a:lnTo>
                  <a:pt x="0" y="712694"/>
                </a:lnTo>
                <a:lnTo>
                  <a:pt x="13447" y="887506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7A689383-EAF0-4C5C-AFDD-91EEC0454A16}"/>
              </a:ext>
            </a:extLst>
          </p:cNvPr>
          <p:cNvSpPr txBox="1"/>
          <p:nvPr/>
        </p:nvSpPr>
        <p:spPr>
          <a:xfrm>
            <a:off x="8587065" y="5055751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/>
              <a:t>HKDF</a:t>
            </a:r>
            <a:endParaRPr kumimoji="1" lang="ja-JP" altLang="en-US" sz="1600" b="1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6384B96-7FE9-47DE-A63D-0E576345A34A}"/>
              </a:ext>
            </a:extLst>
          </p:cNvPr>
          <p:cNvSpPr txBox="1"/>
          <p:nvPr/>
        </p:nvSpPr>
        <p:spPr>
          <a:xfrm>
            <a:off x="5427079" y="3729301"/>
            <a:ext cx="1407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 Hello</a:t>
            </a:r>
            <a:endParaRPr kumimoji="1" lang="ja-JP" altLang="en-US" sz="1600" b="1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2700012-2DF6-4CA8-9667-911F447D24F6}"/>
              </a:ext>
            </a:extLst>
          </p:cNvPr>
          <p:cNvSpPr txBox="1"/>
          <p:nvPr/>
        </p:nvSpPr>
        <p:spPr>
          <a:xfrm>
            <a:off x="4863695" y="471484"/>
            <a:ext cx="330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図</a:t>
            </a:r>
            <a:r>
              <a:rPr lang="en-US" altLang="ja-JP" sz="2400" dirty="0"/>
              <a:t>2</a:t>
            </a:r>
            <a:r>
              <a:rPr kumimoji="1" lang="en-US" altLang="ja-JP" sz="2400" dirty="0"/>
              <a:t>-2: </a:t>
            </a:r>
            <a:r>
              <a:rPr kumimoji="1" lang="ja-JP" altLang="en-US" sz="2400" dirty="0"/>
              <a:t>鍵の合意と導出</a:t>
            </a:r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1DE06CC2-C19B-4152-8653-26F64B23C602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3776596" y="4344596"/>
            <a:ext cx="53494" cy="1045347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CA1C3F91-0E75-41C1-A479-F8064EC04E75}"/>
              </a:ext>
            </a:extLst>
          </p:cNvPr>
          <p:cNvSpPr/>
          <p:nvPr/>
        </p:nvSpPr>
        <p:spPr>
          <a:xfrm>
            <a:off x="3130820" y="4995101"/>
            <a:ext cx="1291552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6DA6D751-DCF8-4DFF-A12E-F9EA0D6A818B}"/>
              </a:ext>
            </a:extLst>
          </p:cNvPr>
          <p:cNvSpPr txBox="1"/>
          <p:nvPr/>
        </p:nvSpPr>
        <p:spPr>
          <a:xfrm>
            <a:off x="3389570" y="4998039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HKDF</a:t>
            </a:r>
            <a:endParaRPr kumimoji="1" lang="ja-JP" altLang="en-US" sz="1600" b="1" dirty="0"/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F235DDCC-94DE-46D3-A044-B0F883C12A08}"/>
              </a:ext>
            </a:extLst>
          </p:cNvPr>
          <p:cNvSpPr/>
          <p:nvPr/>
        </p:nvSpPr>
        <p:spPr>
          <a:xfrm>
            <a:off x="3039131" y="4014266"/>
            <a:ext cx="1474930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5E39ACB-D05C-4EC2-9F17-1879EA1FA9FA}"/>
              </a:ext>
            </a:extLst>
          </p:cNvPr>
          <p:cNvSpPr txBox="1"/>
          <p:nvPr/>
        </p:nvSpPr>
        <p:spPr>
          <a:xfrm>
            <a:off x="3238503" y="4039714"/>
            <a:ext cx="1079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(EC)DHE</a:t>
            </a:r>
            <a:endParaRPr kumimoji="1" lang="ja-JP" altLang="en-US" sz="1600" b="1" dirty="0"/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1C5C556B-2721-49F8-A95B-A68AD5E6D8F7}"/>
              </a:ext>
            </a:extLst>
          </p:cNvPr>
          <p:cNvSpPr/>
          <p:nvPr/>
        </p:nvSpPr>
        <p:spPr>
          <a:xfrm>
            <a:off x="2749056" y="4490940"/>
            <a:ext cx="2141171" cy="330330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A658866-A709-4B9A-8EC3-A5ABF599E277}"/>
              </a:ext>
            </a:extLst>
          </p:cNvPr>
          <p:cNvSpPr txBox="1"/>
          <p:nvPr/>
        </p:nvSpPr>
        <p:spPr>
          <a:xfrm>
            <a:off x="2806077" y="4504135"/>
            <a:ext cx="2018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/>
              <a:t>Pre-master</a:t>
            </a:r>
            <a:r>
              <a:rPr kumimoji="1" lang="ja-JP" altLang="en-US" sz="1600" b="1"/>
              <a:t> </a:t>
            </a:r>
            <a:r>
              <a:rPr kumimoji="1" lang="en-US" altLang="ja-JP" sz="1600" b="1"/>
              <a:t>Secret</a:t>
            </a:r>
            <a:endParaRPr kumimoji="1" lang="ja-JP" altLang="en-US" sz="1600" b="1"/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27D44C92-7600-4178-A278-FA49F7653E67}"/>
              </a:ext>
            </a:extLst>
          </p:cNvPr>
          <p:cNvSpPr/>
          <p:nvPr/>
        </p:nvSpPr>
        <p:spPr>
          <a:xfrm>
            <a:off x="8254857" y="4055676"/>
            <a:ext cx="1474930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567C99C1-81AC-4AB7-9094-6A7B74B15D44}"/>
              </a:ext>
            </a:extLst>
          </p:cNvPr>
          <p:cNvSpPr txBox="1"/>
          <p:nvPr/>
        </p:nvSpPr>
        <p:spPr>
          <a:xfrm>
            <a:off x="8531762" y="4059354"/>
            <a:ext cx="1079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(EC)DHE</a:t>
            </a:r>
            <a:endParaRPr kumimoji="1" lang="ja-JP" altLang="en-US" sz="1600" b="1" dirty="0"/>
          </a:p>
        </p:txBody>
      </p: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58C2A171-C118-434C-867B-A8B2442EB73E}"/>
              </a:ext>
            </a:extLst>
          </p:cNvPr>
          <p:cNvSpPr/>
          <p:nvPr/>
        </p:nvSpPr>
        <p:spPr>
          <a:xfrm>
            <a:off x="8329912" y="3017574"/>
            <a:ext cx="1426562" cy="233663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8D61516C-E987-46D2-BC29-613D639B5855}"/>
              </a:ext>
            </a:extLst>
          </p:cNvPr>
          <p:cNvSpPr/>
          <p:nvPr/>
        </p:nvSpPr>
        <p:spPr>
          <a:xfrm>
            <a:off x="3593441" y="2957579"/>
            <a:ext cx="942512" cy="203199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四角形: 角を丸くする 83">
            <a:extLst>
              <a:ext uri="{FF2B5EF4-FFF2-40B4-BE49-F238E27FC236}">
                <a16:creationId xmlns:a16="http://schemas.microsoft.com/office/drawing/2014/main" id="{43F48E52-F187-4949-8AF9-2493F6A33BB2}"/>
              </a:ext>
            </a:extLst>
          </p:cNvPr>
          <p:cNvSpPr/>
          <p:nvPr/>
        </p:nvSpPr>
        <p:spPr>
          <a:xfrm>
            <a:off x="7348990" y="3023981"/>
            <a:ext cx="816405" cy="201711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四角形: 角を丸くする 84">
            <a:extLst>
              <a:ext uri="{FF2B5EF4-FFF2-40B4-BE49-F238E27FC236}">
                <a16:creationId xmlns:a16="http://schemas.microsoft.com/office/drawing/2014/main" id="{DF9FD83C-F905-45ED-82C2-6D57CE83A9E2}"/>
              </a:ext>
            </a:extLst>
          </p:cNvPr>
          <p:cNvSpPr/>
          <p:nvPr/>
        </p:nvSpPr>
        <p:spPr>
          <a:xfrm>
            <a:off x="2147515" y="2964604"/>
            <a:ext cx="1451236" cy="192769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DB9D5AFE-AE5A-4AD0-83BA-C5D6EF772ACD}"/>
              </a:ext>
            </a:extLst>
          </p:cNvPr>
          <p:cNvSpPr/>
          <p:nvPr/>
        </p:nvSpPr>
        <p:spPr>
          <a:xfrm>
            <a:off x="1003464" y="1839840"/>
            <a:ext cx="3165488" cy="1158142"/>
          </a:xfrm>
          <a:custGeom>
            <a:avLst/>
            <a:gdLst>
              <a:gd name="connsiteX0" fmla="*/ 0 w 3815255"/>
              <a:gd name="connsiteY0" fmla="*/ 0 h 1450428"/>
              <a:gd name="connsiteX1" fmla="*/ 3815255 w 3815255"/>
              <a:gd name="connsiteY1" fmla="*/ 599090 h 1450428"/>
              <a:gd name="connsiteX2" fmla="*/ 3815255 w 3815255"/>
              <a:gd name="connsiteY2" fmla="*/ 1450428 h 1450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5255" h="1450428">
                <a:moveTo>
                  <a:pt x="0" y="0"/>
                </a:moveTo>
                <a:lnTo>
                  <a:pt x="3815255" y="599090"/>
                </a:lnTo>
                <a:lnTo>
                  <a:pt x="3815255" y="1450428"/>
                </a:lnTo>
              </a:path>
            </a:pathLst>
          </a:custGeom>
          <a:noFill/>
          <a:ln w="1905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B60D2A98-7D6F-4707-BCDD-ADAE7FD0B9ED}"/>
              </a:ext>
            </a:extLst>
          </p:cNvPr>
          <p:cNvSpPr/>
          <p:nvPr/>
        </p:nvSpPr>
        <p:spPr>
          <a:xfrm>
            <a:off x="4581604" y="3050628"/>
            <a:ext cx="2785241" cy="52552"/>
          </a:xfrm>
          <a:custGeom>
            <a:avLst/>
            <a:gdLst>
              <a:gd name="connsiteX0" fmla="*/ 0 w 2785241"/>
              <a:gd name="connsiteY0" fmla="*/ 0 h 52552"/>
              <a:gd name="connsiteX1" fmla="*/ 2785241 w 2785241"/>
              <a:gd name="connsiteY1" fmla="*/ 52552 h 52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85241" h="52552">
                <a:moveTo>
                  <a:pt x="0" y="0"/>
                </a:moveTo>
                <a:lnTo>
                  <a:pt x="2785241" y="52552"/>
                </a:lnTo>
              </a:path>
            </a:pathLst>
          </a:custGeom>
          <a:noFill/>
          <a:ln w="1905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9EC130DA-5842-437A-B455-12667D6A5903}"/>
              </a:ext>
            </a:extLst>
          </p:cNvPr>
          <p:cNvSpPr/>
          <p:nvPr/>
        </p:nvSpPr>
        <p:spPr>
          <a:xfrm flipH="1">
            <a:off x="3037485" y="2680672"/>
            <a:ext cx="822413" cy="273269"/>
          </a:xfrm>
          <a:custGeom>
            <a:avLst/>
            <a:gdLst>
              <a:gd name="connsiteX0" fmla="*/ 767255 w 767255"/>
              <a:gd name="connsiteY0" fmla="*/ 262759 h 273269"/>
              <a:gd name="connsiteX1" fmla="*/ 672662 w 767255"/>
              <a:gd name="connsiteY1" fmla="*/ 0 h 273269"/>
              <a:gd name="connsiteX2" fmla="*/ 126124 w 767255"/>
              <a:gd name="connsiteY2" fmla="*/ 0 h 273269"/>
              <a:gd name="connsiteX3" fmla="*/ 0 w 767255"/>
              <a:gd name="connsiteY3" fmla="*/ 273269 h 27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255" h="273269">
                <a:moveTo>
                  <a:pt x="767255" y="262759"/>
                </a:moveTo>
                <a:lnTo>
                  <a:pt x="672662" y="0"/>
                </a:lnTo>
                <a:lnTo>
                  <a:pt x="126124" y="0"/>
                </a:lnTo>
                <a:lnTo>
                  <a:pt x="0" y="273269"/>
                </a:lnTo>
              </a:path>
            </a:pathLst>
          </a:custGeom>
          <a:noFill/>
          <a:ln w="19050">
            <a:prstDash val="sys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フリーフォーム: 図形 88">
            <a:extLst>
              <a:ext uri="{FF2B5EF4-FFF2-40B4-BE49-F238E27FC236}">
                <a16:creationId xmlns:a16="http://schemas.microsoft.com/office/drawing/2014/main" id="{334AE537-DCB7-4EC6-9F23-705554C030B1}"/>
              </a:ext>
            </a:extLst>
          </p:cNvPr>
          <p:cNvSpPr/>
          <p:nvPr/>
        </p:nvSpPr>
        <p:spPr>
          <a:xfrm>
            <a:off x="7819372" y="2740475"/>
            <a:ext cx="767255" cy="273269"/>
          </a:xfrm>
          <a:custGeom>
            <a:avLst/>
            <a:gdLst>
              <a:gd name="connsiteX0" fmla="*/ 767255 w 767255"/>
              <a:gd name="connsiteY0" fmla="*/ 262759 h 273269"/>
              <a:gd name="connsiteX1" fmla="*/ 672662 w 767255"/>
              <a:gd name="connsiteY1" fmla="*/ 0 h 273269"/>
              <a:gd name="connsiteX2" fmla="*/ 126124 w 767255"/>
              <a:gd name="connsiteY2" fmla="*/ 0 h 273269"/>
              <a:gd name="connsiteX3" fmla="*/ 0 w 767255"/>
              <a:gd name="connsiteY3" fmla="*/ 273269 h 27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255" h="273269">
                <a:moveTo>
                  <a:pt x="767255" y="262759"/>
                </a:moveTo>
                <a:lnTo>
                  <a:pt x="672662" y="0"/>
                </a:lnTo>
                <a:lnTo>
                  <a:pt x="126124" y="0"/>
                </a:lnTo>
                <a:lnTo>
                  <a:pt x="0" y="273269"/>
                </a:lnTo>
              </a:path>
            </a:pathLst>
          </a:custGeom>
          <a:noFill/>
          <a:ln w="19050">
            <a:prstDash val="sys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5FF0FB78-FE70-40A8-8747-77F1F9195748}"/>
              </a:ext>
            </a:extLst>
          </p:cNvPr>
          <p:cNvSpPr/>
          <p:nvPr/>
        </p:nvSpPr>
        <p:spPr>
          <a:xfrm>
            <a:off x="2630551" y="5673254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F62F7C54-5953-47C9-99A4-2B19A1AA883F}"/>
              </a:ext>
            </a:extLst>
          </p:cNvPr>
          <p:cNvSpPr/>
          <p:nvPr/>
        </p:nvSpPr>
        <p:spPr>
          <a:xfrm>
            <a:off x="2966649" y="5561646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AE1AEB0-BEE0-4A8C-9D14-75A5B37C1B7A}"/>
              </a:ext>
            </a:extLst>
          </p:cNvPr>
          <p:cNvSpPr txBox="1"/>
          <p:nvPr/>
        </p:nvSpPr>
        <p:spPr>
          <a:xfrm>
            <a:off x="2999174" y="5572362"/>
            <a:ext cx="2297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Server/Client-Key/IV</a:t>
            </a:r>
            <a:endParaRPr kumimoji="1" lang="ja-JP" altLang="en-US" sz="1600" b="1" dirty="0"/>
          </a:p>
        </p:txBody>
      </p:sp>
      <p:sp>
        <p:nvSpPr>
          <p:cNvPr id="93" name="四角形: 角を丸くする 92">
            <a:extLst>
              <a:ext uri="{FF2B5EF4-FFF2-40B4-BE49-F238E27FC236}">
                <a16:creationId xmlns:a16="http://schemas.microsoft.com/office/drawing/2014/main" id="{10A0EF97-249E-4E16-B38B-A92085AB48CB}"/>
              </a:ext>
            </a:extLst>
          </p:cNvPr>
          <p:cNvSpPr/>
          <p:nvPr/>
        </p:nvSpPr>
        <p:spPr>
          <a:xfrm>
            <a:off x="7455043" y="5873789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四角形: 角を丸くする 93">
            <a:extLst>
              <a:ext uri="{FF2B5EF4-FFF2-40B4-BE49-F238E27FC236}">
                <a16:creationId xmlns:a16="http://schemas.microsoft.com/office/drawing/2014/main" id="{E715BCD6-61F3-48DE-B5E0-C8C5AFD6940F}"/>
              </a:ext>
            </a:extLst>
          </p:cNvPr>
          <p:cNvSpPr/>
          <p:nvPr/>
        </p:nvSpPr>
        <p:spPr>
          <a:xfrm>
            <a:off x="7678408" y="5718786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四角形: 角を丸くする 94">
            <a:extLst>
              <a:ext uri="{FF2B5EF4-FFF2-40B4-BE49-F238E27FC236}">
                <a16:creationId xmlns:a16="http://schemas.microsoft.com/office/drawing/2014/main" id="{8BB36AD4-7CC5-45F6-98C7-BCF8C2AEBD59}"/>
              </a:ext>
            </a:extLst>
          </p:cNvPr>
          <p:cNvSpPr/>
          <p:nvPr/>
        </p:nvSpPr>
        <p:spPr>
          <a:xfrm>
            <a:off x="8014506" y="5586158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243EC3DF-8C83-4BE3-9EE1-4F102489E5F1}"/>
              </a:ext>
            </a:extLst>
          </p:cNvPr>
          <p:cNvSpPr txBox="1"/>
          <p:nvPr/>
        </p:nvSpPr>
        <p:spPr>
          <a:xfrm>
            <a:off x="8047031" y="5596874"/>
            <a:ext cx="2297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Server/Client-Key/IV</a:t>
            </a:r>
            <a:endParaRPr kumimoji="1" lang="ja-JP" altLang="en-US" sz="1600" b="1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D4AA9D7-53A3-45C5-9CFF-6D9967D08F05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906507" y="2787720"/>
            <a:ext cx="1241008" cy="273269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5804B139-BC1B-47F0-BB59-104BDB32A3D9}"/>
              </a:ext>
            </a:extLst>
          </p:cNvPr>
          <p:cNvCxnSpPr>
            <a:cxnSpLocks/>
            <a:endCxn id="77" idx="3"/>
          </p:cNvCxnSpPr>
          <p:nvPr/>
        </p:nvCxnSpPr>
        <p:spPr>
          <a:xfrm flipH="1">
            <a:off x="9756474" y="2710737"/>
            <a:ext cx="1658265" cy="423669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CA5929E0-D459-4414-819E-57B6402635EF}"/>
              </a:ext>
            </a:extLst>
          </p:cNvPr>
          <p:cNvSpPr/>
          <p:nvPr/>
        </p:nvSpPr>
        <p:spPr>
          <a:xfrm>
            <a:off x="11009388" y="2289800"/>
            <a:ext cx="984250" cy="1276331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CC07B216-5B08-43EA-9CF5-E9592EE58421}"/>
              </a:ext>
            </a:extLst>
          </p:cNvPr>
          <p:cNvSpPr txBox="1"/>
          <p:nvPr/>
        </p:nvSpPr>
        <p:spPr>
          <a:xfrm>
            <a:off x="11088346" y="2481683"/>
            <a:ext cx="851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Server</a:t>
            </a:r>
            <a:endParaRPr lang="en-US" altLang="ja-JP" sz="1600" dirty="0"/>
          </a:p>
          <a:p>
            <a:r>
              <a:rPr kumimoji="1" lang="en-US" altLang="ja-JP" sz="1600" dirty="0"/>
              <a:t>Private</a:t>
            </a:r>
            <a:endParaRPr lang="en-US" altLang="ja-JP" sz="1600" dirty="0"/>
          </a:p>
          <a:p>
            <a:r>
              <a:rPr kumimoji="1" lang="en-US" altLang="ja-JP" sz="1600" dirty="0"/>
              <a:t>Key</a:t>
            </a: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B86FADBB-5E9F-42FA-8F77-944B36CDFF2D}"/>
              </a:ext>
            </a:extLst>
          </p:cNvPr>
          <p:cNvSpPr/>
          <p:nvPr/>
        </p:nvSpPr>
        <p:spPr>
          <a:xfrm>
            <a:off x="110835" y="2408570"/>
            <a:ext cx="861200" cy="1356424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F96A246-9595-4433-AA00-FF5EB0D3D0AC}"/>
              </a:ext>
            </a:extLst>
          </p:cNvPr>
          <p:cNvSpPr txBox="1"/>
          <p:nvPr/>
        </p:nvSpPr>
        <p:spPr>
          <a:xfrm>
            <a:off x="184046" y="2675232"/>
            <a:ext cx="851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Client</a:t>
            </a:r>
            <a:endParaRPr lang="en-US" altLang="ja-JP" sz="1600" dirty="0"/>
          </a:p>
          <a:p>
            <a:r>
              <a:rPr kumimoji="1" lang="en-US" altLang="ja-JP" sz="1600" dirty="0"/>
              <a:t>Private</a:t>
            </a:r>
            <a:endParaRPr lang="en-US" altLang="ja-JP" sz="1600" dirty="0"/>
          </a:p>
          <a:p>
            <a:r>
              <a:rPr kumimoji="1" lang="en-US" altLang="ja-JP" sz="1600" dirty="0"/>
              <a:t>Key</a:t>
            </a:r>
          </a:p>
        </p:txBody>
      </p:sp>
      <p:sp>
        <p:nvSpPr>
          <p:cNvPr id="86" name="四角形: 角を丸くする 85">
            <a:extLst>
              <a:ext uri="{FF2B5EF4-FFF2-40B4-BE49-F238E27FC236}">
                <a16:creationId xmlns:a16="http://schemas.microsoft.com/office/drawing/2014/main" id="{B7D89F3D-AD04-4B2D-9F57-45839FAFB9FA}"/>
              </a:ext>
            </a:extLst>
          </p:cNvPr>
          <p:cNvSpPr/>
          <p:nvPr/>
        </p:nvSpPr>
        <p:spPr>
          <a:xfrm>
            <a:off x="106953" y="1482489"/>
            <a:ext cx="861200" cy="667315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B54E6BEB-8311-444C-BE8C-A124532A8CA2}"/>
              </a:ext>
            </a:extLst>
          </p:cNvPr>
          <p:cNvSpPr txBox="1"/>
          <p:nvPr/>
        </p:nvSpPr>
        <p:spPr>
          <a:xfrm>
            <a:off x="55768" y="1610507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Ephemeral</a:t>
            </a:r>
          </a:p>
          <a:p>
            <a:r>
              <a:rPr lang="en-US" altLang="ja-JP" sz="1200" dirty="0"/>
              <a:t>Param</a:t>
            </a:r>
            <a:endParaRPr kumimoji="1" lang="en-US" altLang="ja-JP" sz="12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294BB11-874A-4410-85FD-0B795540834E}"/>
              </a:ext>
            </a:extLst>
          </p:cNvPr>
          <p:cNvSpPr txBox="1"/>
          <p:nvPr/>
        </p:nvSpPr>
        <p:spPr>
          <a:xfrm>
            <a:off x="1464845" y="5381765"/>
            <a:ext cx="1539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0-RTT</a:t>
            </a:r>
          </a:p>
          <a:p>
            <a:pPr algn="r"/>
            <a:r>
              <a:rPr lang="en-US" altLang="ja-JP" sz="1200" dirty="0"/>
              <a:t>Handshake         </a:t>
            </a:r>
          </a:p>
          <a:p>
            <a:pPr algn="r"/>
            <a:r>
              <a:rPr kumimoji="1" lang="en-US" altLang="ja-JP" sz="1200" dirty="0"/>
              <a:t>App. Data               </a:t>
            </a:r>
            <a:endParaRPr kumimoji="1" lang="ja-JP" altLang="en-US" sz="1200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479A5F07-8B97-4053-A5DD-EBAA811401F0}"/>
              </a:ext>
            </a:extLst>
          </p:cNvPr>
          <p:cNvSpPr txBox="1"/>
          <p:nvPr/>
        </p:nvSpPr>
        <p:spPr>
          <a:xfrm>
            <a:off x="6572708" y="5428726"/>
            <a:ext cx="1539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0-RTT</a:t>
            </a:r>
          </a:p>
          <a:p>
            <a:pPr algn="r"/>
            <a:r>
              <a:rPr lang="en-US" altLang="ja-JP" sz="1200" dirty="0"/>
              <a:t>Handshake         </a:t>
            </a:r>
          </a:p>
          <a:p>
            <a:pPr algn="r"/>
            <a:r>
              <a:rPr kumimoji="1" lang="en-US" altLang="ja-JP" sz="1200" dirty="0"/>
              <a:t>App. Data               </a:t>
            </a:r>
            <a:endParaRPr kumimoji="1" lang="ja-JP" altLang="en-US" sz="1200" dirty="0"/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F29D1322-2ABD-4A07-8E4E-BF9D4446DFF0}"/>
              </a:ext>
            </a:extLst>
          </p:cNvPr>
          <p:cNvSpPr/>
          <p:nvPr/>
        </p:nvSpPr>
        <p:spPr>
          <a:xfrm>
            <a:off x="5850530" y="1855733"/>
            <a:ext cx="1846312" cy="410771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F3B95F8C-A6C8-4C65-B88E-E1A3CC15BFCC}"/>
              </a:ext>
            </a:extLst>
          </p:cNvPr>
          <p:cNvSpPr txBox="1"/>
          <p:nvPr/>
        </p:nvSpPr>
        <p:spPr>
          <a:xfrm>
            <a:off x="1849005" y="403805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/>
              <a:t>鍵合意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665B692E-DA54-4596-89CB-A109A93B0608}"/>
              </a:ext>
            </a:extLst>
          </p:cNvPr>
          <p:cNvSpPr txBox="1"/>
          <p:nvPr/>
        </p:nvSpPr>
        <p:spPr>
          <a:xfrm>
            <a:off x="1915682" y="499766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/>
              <a:t>鍵導出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F153623-3CE6-47FC-98DE-6C9FFD75D017}"/>
              </a:ext>
            </a:extLst>
          </p:cNvPr>
          <p:cNvSpPr txBox="1"/>
          <p:nvPr/>
        </p:nvSpPr>
        <p:spPr>
          <a:xfrm>
            <a:off x="6181869" y="1900584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Client Hello</a:t>
            </a:r>
            <a:endParaRPr kumimoji="1" lang="ja-JP" altLang="en-US" sz="1600" b="1" dirty="0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814CCB25-BB83-403B-BBD6-F2BCB1C64EAB}"/>
              </a:ext>
            </a:extLst>
          </p:cNvPr>
          <p:cNvSpPr/>
          <p:nvPr/>
        </p:nvSpPr>
        <p:spPr>
          <a:xfrm>
            <a:off x="1778687" y="4866814"/>
            <a:ext cx="1341836" cy="301321"/>
          </a:xfrm>
          <a:custGeom>
            <a:avLst/>
            <a:gdLst>
              <a:gd name="connsiteX0" fmla="*/ 0 w 1481559"/>
              <a:gd name="connsiteY0" fmla="*/ 11574 h 208344"/>
              <a:gd name="connsiteX1" fmla="*/ 1307939 w 1481559"/>
              <a:gd name="connsiteY1" fmla="*/ 0 h 208344"/>
              <a:gd name="connsiteX2" fmla="*/ 1481559 w 1481559"/>
              <a:gd name="connsiteY2" fmla="*/ 208344 h 20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1559" h="208344">
                <a:moveTo>
                  <a:pt x="0" y="11574"/>
                </a:moveTo>
                <a:lnTo>
                  <a:pt x="1307939" y="0"/>
                </a:lnTo>
                <a:lnTo>
                  <a:pt x="1481559" y="208344"/>
                </a:lnTo>
              </a:path>
            </a:pathLst>
          </a:custGeom>
          <a:noFill/>
          <a:ln w="28575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CD9C7C70-9691-449E-BB1B-011F38FE101A}"/>
              </a:ext>
            </a:extLst>
          </p:cNvPr>
          <p:cNvSpPr txBox="1"/>
          <p:nvPr/>
        </p:nvSpPr>
        <p:spPr>
          <a:xfrm>
            <a:off x="303645" y="4487143"/>
            <a:ext cx="14414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400" dirty="0"/>
              <a:t>ハンドシェーク</a:t>
            </a:r>
            <a:endParaRPr kumimoji="1" lang="en-US" altLang="ja-JP" sz="1400" dirty="0"/>
          </a:p>
          <a:p>
            <a:pPr algn="r"/>
            <a:r>
              <a:rPr lang="ja-JP" altLang="en-US" sz="1400" dirty="0"/>
              <a:t>レコードの</a:t>
            </a:r>
            <a:endParaRPr lang="en-US" altLang="ja-JP" sz="1400" dirty="0"/>
          </a:p>
          <a:p>
            <a:pPr algn="r"/>
            <a:r>
              <a:rPr lang="ja-JP" altLang="en-US" sz="1400" dirty="0"/>
              <a:t>ハッシュ値</a:t>
            </a:r>
            <a:endParaRPr kumimoji="1" lang="en-US" altLang="ja-JP" sz="1400" dirty="0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F454BA2F-AFF4-4EDD-AB5E-66976958B62A}"/>
              </a:ext>
            </a:extLst>
          </p:cNvPr>
          <p:cNvSpPr txBox="1"/>
          <p:nvPr/>
        </p:nvSpPr>
        <p:spPr>
          <a:xfrm>
            <a:off x="10605033" y="4540284"/>
            <a:ext cx="14414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ハンドシェーク</a:t>
            </a:r>
            <a:endParaRPr kumimoji="1" lang="en-US" altLang="ja-JP" sz="1400" dirty="0"/>
          </a:p>
          <a:p>
            <a:r>
              <a:rPr lang="ja-JP" altLang="en-US" sz="1400" dirty="0"/>
              <a:t>レコードの</a:t>
            </a:r>
            <a:endParaRPr lang="en-US" altLang="ja-JP" sz="1400" dirty="0"/>
          </a:p>
          <a:p>
            <a:r>
              <a:rPr lang="ja-JP" altLang="en-US" sz="1400" dirty="0"/>
              <a:t>ハッシュ値</a:t>
            </a:r>
            <a:endParaRPr kumimoji="1" lang="en-US" altLang="ja-JP" sz="1400" dirty="0"/>
          </a:p>
        </p:txBody>
      </p:sp>
      <p:sp>
        <p:nvSpPr>
          <p:cNvPr id="103" name="フリーフォーム: 図形 102">
            <a:extLst>
              <a:ext uri="{FF2B5EF4-FFF2-40B4-BE49-F238E27FC236}">
                <a16:creationId xmlns:a16="http://schemas.microsoft.com/office/drawing/2014/main" id="{6621B778-F0B9-4628-96FA-7324EACBB5AA}"/>
              </a:ext>
            </a:extLst>
          </p:cNvPr>
          <p:cNvSpPr/>
          <p:nvPr/>
        </p:nvSpPr>
        <p:spPr>
          <a:xfrm flipH="1">
            <a:off x="9719985" y="4949793"/>
            <a:ext cx="970292" cy="301321"/>
          </a:xfrm>
          <a:custGeom>
            <a:avLst/>
            <a:gdLst>
              <a:gd name="connsiteX0" fmla="*/ 0 w 1481559"/>
              <a:gd name="connsiteY0" fmla="*/ 11574 h 208344"/>
              <a:gd name="connsiteX1" fmla="*/ 1307939 w 1481559"/>
              <a:gd name="connsiteY1" fmla="*/ 0 h 208344"/>
              <a:gd name="connsiteX2" fmla="*/ 1481559 w 1481559"/>
              <a:gd name="connsiteY2" fmla="*/ 208344 h 20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1559" h="208344">
                <a:moveTo>
                  <a:pt x="0" y="11574"/>
                </a:moveTo>
                <a:lnTo>
                  <a:pt x="1307939" y="0"/>
                </a:lnTo>
                <a:lnTo>
                  <a:pt x="1481559" y="208344"/>
                </a:lnTo>
              </a:path>
            </a:pathLst>
          </a:custGeom>
          <a:noFill/>
          <a:ln w="28575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78E475D0-6E25-4950-A2DF-B98FA059D5AC}"/>
              </a:ext>
            </a:extLst>
          </p:cNvPr>
          <p:cNvSpPr txBox="1"/>
          <p:nvPr/>
        </p:nvSpPr>
        <p:spPr>
          <a:xfrm>
            <a:off x="1587830" y="115744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クライアント</a:t>
            </a: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7C483D69-7F14-4294-9922-0AD96A54F138}"/>
              </a:ext>
            </a:extLst>
          </p:cNvPr>
          <p:cNvSpPr txBox="1"/>
          <p:nvPr/>
        </p:nvSpPr>
        <p:spPr>
          <a:xfrm>
            <a:off x="9279420" y="206248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サーバ</a:t>
            </a:r>
          </a:p>
        </p:txBody>
      </p:sp>
    </p:spTree>
    <p:extLst>
      <p:ext uri="{BB962C8B-B14F-4D97-AF65-F5344CB8AC3E}">
        <p14:creationId xmlns:p14="http://schemas.microsoft.com/office/powerpoint/2010/main" val="1049708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6E84020-3BFE-4CA9-BF9D-1AC247D94BD6}"/>
              </a:ext>
            </a:extLst>
          </p:cNvPr>
          <p:cNvSpPr/>
          <p:nvPr/>
        </p:nvSpPr>
        <p:spPr>
          <a:xfrm>
            <a:off x="1273505" y="647704"/>
            <a:ext cx="3929198" cy="5295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452F552-2340-4B4B-B183-E106D7DBB246}"/>
              </a:ext>
            </a:extLst>
          </p:cNvPr>
          <p:cNvSpPr/>
          <p:nvPr/>
        </p:nvSpPr>
        <p:spPr>
          <a:xfrm>
            <a:off x="7026605" y="647704"/>
            <a:ext cx="3600450" cy="5295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A4DF1B8-DEEE-4EC9-942E-81E6E52E1599}"/>
              </a:ext>
            </a:extLst>
          </p:cNvPr>
          <p:cNvSpPr txBox="1"/>
          <p:nvPr/>
        </p:nvSpPr>
        <p:spPr>
          <a:xfrm>
            <a:off x="1542845" y="970303"/>
            <a:ext cx="41148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Int main()</a:t>
            </a:r>
          </a:p>
          <a:p>
            <a:r>
              <a:rPr kumimoji="1" lang="en-US" altLang="ja-JP" sz="1400" dirty="0"/>
              <a:t>{</a:t>
            </a:r>
            <a:endParaRPr lang="en-US" altLang="ja-JP" sz="1400" dirty="0"/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ctx</a:t>
            </a:r>
            <a:r>
              <a:rPr lang="en-US" altLang="ja-JP" sz="1400" dirty="0"/>
              <a:t> = </a:t>
            </a:r>
            <a:r>
              <a:rPr lang="en-US" altLang="ja-JP" sz="1400" dirty="0" err="1"/>
              <a:t>SSL_CTX_new</a:t>
            </a:r>
            <a:r>
              <a:rPr lang="en-US" altLang="ja-JP" sz="1400" dirty="0"/>
              <a:t>();</a:t>
            </a:r>
          </a:p>
          <a:p>
            <a:endParaRPr kumimoji="1" lang="en-US" altLang="ja-JP" sz="1400" dirty="0"/>
          </a:p>
          <a:p>
            <a:r>
              <a:rPr lang="en-US" altLang="ja-JP" sz="1400" dirty="0"/>
              <a:t>    </a:t>
            </a:r>
          </a:p>
          <a:p>
            <a:endParaRPr lang="en-US" altLang="ja-JP" sz="1400" dirty="0"/>
          </a:p>
          <a:p>
            <a:r>
              <a:rPr lang="ja-JP" altLang="en-US" sz="1400" dirty="0"/>
              <a:t>    </a:t>
            </a:r>
            <a:r>
              <a:rPr lang="en-US" altLang="ja-JP" sz="1400" dirty="0" err="1"/>
              <a:t>SSL_CTX_load_verify_locations</a:t>
            </a:r>
            <a:r>
              <a:rPr lang="en-US" altLang="ja-JP" sz="1400" dirty="0"/>
              <a:t>(</a:t>
            </a:r>
            <a:r>
              <a:rPr lang="en-US" altLang="ja-JP" sz="1400" dirty="0" err="1"/>
              <a:t>ctx</a:t>
            </a:r>
            <a:r>
              <a:rPr lang="en-US" altLang="ja-JP" sz="1400" dirty="0"/>
              <a:t>, …);</a:t>
            </a:r>
          </a:p>
          <a:p>
            <a:endParaRPr lang="en-US" altLang="ja-JP" sz="1400" dirty="0"/>
          </a:p>
          <a:p>
            <a:r>
              <a:rPr kumimoji="1" lang="en-US" altLang="ja-JP" sz="1400" dirty="0"/>
              <a:t>    </a:t>
            </a:r>
            <a:r>
              <a:rPr kumimoji="1" lang="en-US" altLang="ja-JP" sz="1400" dirty="0" err="1"/>
              <a:t>SSL_connect</a:t>
            </a:r>
            <a:r>
              <a:rPr kumimoji="1" lang="en-US" altLang="ja-JP" sz="1400" dirty="0"/>
              <a:t>(</a:t>
            </a:r>
            <a:r>
              <a:rPr kumimoji="1" lang="en-US" altLang="ja-JP" sz="1400" dirty="0" err="1"/>
              <a:t>ssl</a:t>
            </a:r>
            <a:r>
              <a:rPr lang="en-US" altLang="ja-JP" sz="1400" dirty="0"/>
              <a:t>);</a:t>
            </a:r>
          </a:p>
          <a:p>
            <a:endParaRPr kumimoji="1" lang="en-US" altLang="ja-JP" sz="1400" dirty="0"/>
          </a:p>
          <a:p>
            <a:endParaRPr lang="en-US" altLang="ja-JP" sz="1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61FEE57-2524-40C1-89FF-1979D841252E}"/>
              </a:ext>
            </a:extLst>
          </p:cNvPr>
          <p:cNvSpPr txBox="1"/>
          <p:nvPr/>
        </p:nvSpPr>
        <p:spPr>
          <a:xfrm>
            <a:off x="7151342" y="772354"/>
            <a:ext cx="41148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Int main()</a:t>
            </a:r>
          </a:p>
          <a:p>
            <a:r>
              <a:rPr kumimoji="1" lang="en-US" altLang="ja-JP" sz="1400" dirty="0"/>
              <a:t>{</a:t>
            </a:r>
            <a:endParaRPr lang="en-US" altLang="ja-JP" sz="1400" dirty="0"/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ctx</a:t>
            </a:r>
            <a:r>
              <a:rPr lang="en-US" altLang="ja-JP" sz="1400" dirty="0"/>
              <a:t> = </a:t>
            </a:r>
            <a:r>
              <a:rPr lang="en-US" altLang="ja-JP" sz="1400" dirty="0" err="1"/>
              <a:t>SSL_CTX_new</a:t>
            </a:r>
            <a:r>
              <a:rPr lang="en-US" altLang="ja-JP" sz="1400" dirty="0"/>
              <a:t>();</a:t>
            </a:r>
          </a:p>
          <a:p>
            <a:endParaRPr kumimoji="1" lang="en-US" altLang="ja-JP" sz="1400" dirty="0"/>
          </a:p>
          <a:p>
            <a:endParaRPr lang="en-US" altLang="ja-JP" sz="1400" dirty="0"/>
          </a:p>
          <a:p>
            <a:endParaRPr lang="en-US" altLang="ja-JP" sz="1400" dirty="0"/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SSL_CTX_use_certificate</a:t>
            </a:r>
            <a:r>
              <a:rPr lang="en-US" altLang="ja-JP" sz="1400" dirty="0"/>
              <a:t>(</a:t>
            </a:r>
            <a:r>
              <a:rPr lang="en-US" altLang="ja-JP" sz="1400" dirty="0" err="1"/>
              <a:t>ctx</a:t>
            </a:r>
            <a:r>
              <a:rPr lang="en-US" altLang="ja-JP" sz="1400" dirty="0"/>
              <a:t>, …); </a:t>
            </a:r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SSL_CTX_use_PrivateKey</a:t>
            </a:r>
            <a:r>
              <a:rPr lang="en-US" altLang="ja-JP" sz="1400" dirty="0"/>
              <a:t> (</a:t>
            </a:r>
            <a:r>
              <a:rPr lang="en-US" altLang="ja-JP" sz="1400" dirty="0" err="1"/>
              <a:t>ctx</a:t>
            </a:r>
            <a:r>
              <a:rPr lang="en-US" altLang="ja-JP" sz="1400" dirty="0"/>
              <a:t>, …);</a:t>
            </a:r>
          </a:p>
          <a:p>
            <a:endParaRPr lang="en-US" altLang="ja-JP" sz="1400" dirty="0"/>
          </a:p>
          <a:p>
            <a:endParaRPr lang="en-US" altLang="ja-JP" sz="1400" dirty="0"/>
          </a:p>
          <a:p>
            <a:r>
              <a:rPr kumimoji="1" lang="en-US" altLang="ja-JP" sz="1400" dirty="0"/>
              <a:t>    </a:t>
            </a:r>
            <a:r>
              <a:rPr kumimoji="1" lang="en-US" altLang="ja-JP" sz="1400" dirty="0" err="1"/>
              <a:t>ssl</a:t>
            </a:r>
            <a:r>
              <a:rPr kumimoji="1" lang="en-US" altLang="ja-JP" sz="1400" dirty="0"/>
              <a:t> = </a:t>
            </a:r>
            <a:r>
              <a:rPr kumimoji="1" lang="en-US" altLang="ja-JP" sz="1400" dirty="0" err="1"/>
              <a:t>SSL_new</a:t>
            </a:r>
            <a:r>
              <a:rPr kumimoji="1" lang="en-US" altLang="ja-JP" sz="1400" dirty="0"/>
              <a:t>(</a:t>
            </a:r>
            <a:r>
              <a:rPr kumimoji="1" lang="en-US" altLang="ja-JP" sz="1400" dirty="0" err="1"/>
              <a:t>ctx</a:t>
            </a:r>
            <a:r>
              <a:rPr kumimoji="1" lang="en-US" altLang="ja-JP" sz="1400" dirty="0"/>
              <a:t>);</a:t>
            </a:r>
          </a:p>
          <a:p>
            <a:endParaRPr lang="en-US" altLang="ja-JP" sz="1400" dirty="0"/>
          </a:p>
          <a:p>
            <a:endParaRPr lang="en-US" altLang="ja-JP" sz="1400" dirty="0"/>
          </a:p>
          <a:p>
            <a:endParaRPr lang="en-US" altLang="ja-JP" sz="1400" dirty="0"/>
          </a:p>
          <a:p>
            <a:endParaRPr lang="en-US" altLang="ja-JP" sz="1400" dirty="0"/>
          </a:p>
          <a:p>
            <a:r>
              <a:rPr kumimoji="1" lang="en-US" altLang="ja-JP" sz="1400" dirty="0"/>
              <a:t>    </a:t>
            </a:r>
            <a:r>
              <a:rPr kumimoji="1" lang="en-US" altLang="ja-JP" sz="1400" dirty="0" err="1"/>
              <a:t>SSL_</a:t>
            </a:r>
            <a:r>
              <a:rPr lang="en-US" altLang="ja-JP" sz="1400" dirty="0" err="1"/>
              <a:t>accept</a:t>
            </a:r>
            <a:r>
              <a:rPr kumimoji="1" lang="en-US" altLang="ja-JP" sz="1400" dirty="0"/>
              <a:t>(</a:t>
            </a:r>
            <a:r>
              <a:rPr kumimoji="1" lang="en-US" altLang="ja-JP" sz="1400" dirty="0" err="1"/>
              <a:t>ssl</a:t>
            </a:r>
            <a:r>
              <a:rPr lang="en-US" altLang="ja-JP" sz="1400" dirty="0"/>
              <a:t>);</a:t>
            </a:r>
          </a:p>
          <a:p>
            <a:endParaRPr kumimoji="1" lang="en-US" altLang="ja-JP" sz="14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276CDE9-C32D-40B1-BB59-D0E9D3206CF4}"/>
              </a:ext>
            </a:extLst>
          </p:cNvPr>
          <p:cNvSpPr/>
          <p:nvPr/>
        </p:nvSpPr>
        <p:spPr>
          <a:xfrm>
            <a:off x="1623054" y="2617364"/>
            <a:ext cx="2962275" cy="19531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2D21092-5804-436B-B7A7-A311C5FB4006}"/>
              </a:ext>
            </a:extLst>
          </p:cNvPr>
          <p:cNvSpPr txBox="1"/>
          <p:nvPr/>
        </p:nvSpPr>
        <p:spPr>
          <a:xfrm>
            <a:off x="5224803" y="2248032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TLS</a:t>
            </a:r>
            <a:r>
              <a:rPr kumimoji="1" lang="ja-JP" altLang="en-US" dirty="0"/>
              <a:t>接続</a:t>
            </a:r>
            <a:r>
              <a:rPr kumimoji="1" lang="en-US" altLang="ja-JP" dirty="0"/>
              <a:t>/</a:t>
            </a:r>
            <a:r>
              <a:rPr kumimoji="1" lang="ja-JP" altLang="en-US" dirty="0"/>
              <a:t>通信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77762F3-0416-4544-8D8F-CFCCA7067A4C}"/>
              </a:ext>
            </a:extLst>
          </p:cNvPr>
          <p:cNvSpPr txBox="1"/>
          <p:nvPr/>
        </p:nvSpPr>
        <p:spPr>
          <a:xfrm>
            <a:off x="5268118" y="3838415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ハンドシェーク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BC52543-455A-462E-B067-49564F1A99F2}"/>
              </a:ext>
            </a:extLst>
          </p:cNvPr>
          <p:cNvSpPr txBox="1"/>
          <p:nvPr/>
        </p:nvSpPr>
        <p:spPr>
          <a:xfrm>
            <a:off x="1281843" y="24114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クライアント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48AC169-A6B9-4B75-AF49-89BD76740960}"/>
              </a:ext>
            </a:extLst>
          </p:cNvPr>
          <p:cNvSpPr txBox="1"/>
          <p:nvPr/>
        </p:nvSpPr>
        <p:spPr>
          <a:xfrm>
            <a:off x="7026605" y="2634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サーバ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B6BFFDB0-4F6D-4C85-ABAD-2B4DB2255FA3}"/>
              </a:ext>
            </a:extLst>
          </p:cNvPr>
          <p:cNvSpPr txBox="1"/>
          <p:nvPr/>
        </p:nvSpPr>
        <p:spPr>
          <a:xfrm>
            <a:off x="2969515" y="6279866"/>
            <a:ext cx="6378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図</a:t>
            </a:r>
            <a:r>
              <a:rPr lang="en-US" altLang="ja-JP" sz="2400" dirty="0"/>
              <a:t>2</a:t>
            </a:r>
            <a:r>
              <a:rPr kumimoji="1" lang="en-US" altLang="ja-JP" sz="2400" dirty="0"/>
              <a:t>-3: </a:t>
            </a:r>
            <a:r>
              <a:rPr kumimoji="1" lang="ja-JP" altLang="en-US" sz="2400" dirty="0"/>
              <a:t>サーバ認証のプログラムとプロトコル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22875F61-45F6-4D8E-A6D2-3AD9FCEFAF37}"/>
              </a:ext>
            </a:extLst>
          </p:cNvPr>
          <p:cNvSpPr/>
          <p:nvPr/>
        </p:nvSpPr>
        <p:spPr>
          <a:xfrm>
            <a:off x="7555493" y="5713733"/>
            <a:ext cx="3568347" cy="348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ローチャート: 書類 2">
            <a:extLst>
              <a:ext uri="{FF2B5EF4-FFF2-40B4-BE49-F238E27FC236}">
                <a16:creationId xmlns:a16="http://schemas.microsoft.com/office/drawing/2014/main" id="{8FD8F735-EC59-452A-8420-6F642E2DCCFE}"/>
              </a:ext>
            </a:extLst>
          </p:cNvPr>
          <p:cNvSpPr/>
          <p:nvPr/>
        </p:nvSpPr>
        <p:spPr>
          <a:xfrm>
            <a:off x="7026605" y="5296425"/>
            <a:ext cx="3600450" cy="683662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AC6C3B7-82C0-478A-B5BF-1117FA472E1D}"/>
              </a:ext>
            </a:extLst>
          </p:cNvPr>
          <p:cNvSpPr/>
          <p:nvPr/>
        </p:nvSpPr>
        <p:spPr>
          <a:xfrm>
            <a:off x="7058708" y="4990642"/>
            <a:ext cx="3568347" cy="348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75359446-CFC7-4F6A-B7D8-45F8B8052629}"/>
              </a:ext>
            </a:extLst>
          </p:cNvPr>
          <p:cNvGrpSpPr/>
          <p:nvPr/>
        </p:nvGrpSpPr>
        <p:grpSpPr>
          <a:xfrm>
            <a:off x="1273490" y="5244718"/>
            <a:ext cx="4474167" cy="947869"/>
            <a:chOff x="1273490" y="5244718"/>
            <a:chExt cx="4097235" cy="947869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45618F91-B1DB-4BC6-9604-57E1F02834BB}"/>
                </a:ext>
              </a:extLst>
            </p:cNvPr>
            <p:cNvSpPr/>
            <p:nvPr/>
          </p:nvSpPr>
          <p:spPr>
            <a:xfrm>
              <a:off x="1802378" y="5843641"/>
              <a:ext cx="3568347" cy="3489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フローチャート: 書類 44">
              <a:extLst>
                <a:ext uri="{FF2B5EF4-FFF2-40B4-BE49-F238E27FC236}">
                  <a16:creationId xmlns:a16="http://schemas.microsoft.com/office/drawing/2014/main" id="{4FF061E5-EDA4-4C4C-8FC8-AD4781A9CBA3}"/>
                </a:ext>
              </a:extLst>
            </p:cNvPr>
            <p:cNvSpPr/>
            <p:nvPr/>
          </p:nvSpPr>
          <p:spPr>
            <a:xfrm>
              <a:off x="1273490" y="5426333"/>
              <a:ext cx="3600450" cy="683662"/>
            </a:xfrm>
            <a:prstGeom prst="flowChartDocumen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20026F67-5DB1-4F18-AA2F-704F8D1797E1}"/>
                </a:ext>
              </a:extLst>
            </p:cNvPr>
            <p:cNvSpPr/>
            <p:nvPr/>
          </p:nvSpPr>
          <p:spPr>
            <a:xfrm>
              <a:off x="1305593" y="5244718"/>
              <a:ext cx="3568347" cy="3489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フローチャート: 書類 58">
            <a:extLst>
              <a:ext uri="{FF2B5EF4-FFF2-40B4-BE49-F238E27FC236}">
                <a16:creationId xmlns:a16="http://schemas.microsoft.com/office/drawing/2014/main" id="{8485C177-D468-4A65-9148-A9F5BFC7BBC7}"/>
              </a:ext>
            </a:extLst>
          </p:cNvPr>
          <p:cNvSpPr/>
          <p:nvPr/>
        </p:nvSpPr>
        <p:spPr>
          <a:xfrm>
            <a:off x="11063009" y="1024184"/>
            <a:ext cx="874368" cy="1170850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9BD78149-CCC9-4604-AF6A-311CD8261418}"/>
              </a:ext>
            </a:extLst>
          </p:cNvPr>
          <p:cNvSpPr/>
          <p:nvPr/>
        </p:nvSpPr>
        <p:spPr>
          <a:xfrm>
            <a:off x="9927772" y="1793176"/>
            <a:ext cx="1341912" cy="320634"/>
          </a:xfrm>
          <a:custGeom>
            <a:avLst/>
            <a:gdLst>
              <a:gd name="connsiteX0" fmla="*/ 1282535 w 1282535"/>
              <a:gd name="connsiteY0" fmla="*/ 35626 h 320634"/>
              <a:gd name="connsiteX1" fmla="*/ 249382 w 1282535"/>
              <a:gd name="connsiteY1" fmla="*/ 0 h 320634"/>
              <a:gd name="connsiteX2" fmla="*/ 0 w 1282535"/>
              <a:gd name="connsiteY2" fmla="*/ 320634 h 32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535" h="320634">
                <a:moveTo>
                  <a:pt x="1282535" y="35626"/>
                </a:moveTo>
                <a:lnTo>
                  <a:pt x="249382" y="0"/>
                </a:lnTo>
                <a:lnTo>
                  <a:pt x="0" y="320634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フリーフォーム: 図形 61">
            <a:extLst>
              <a:ext uri="{FF2B5EF4-FFF2-40B4-BE49-F238E27FC236}">
                <a16:creationId xmlns:a16="http://schemas.microsoft.com/office/drawing/2014/main" id="{BEF6C71C-DF7F-40DB-A485-172EE91FB7E5}"/>
              </a:ext>
            </a:extLst>
          </p:cNvPr>
          <p:cNvSpPr/>
          <p:nvPr/>
        </p:nvSpPr>
        <p:spPr>
          <a:xfrm flipV="1">
            <a:off x="10153403" y="2514993"/>
            <a:ext cx="1185554" cy="487488"/>
          </a:xfrm>
          <a:custGeom>
            <a:avLst/>
            <a:gdLst>
              <a:gd name="connsiteX0" fmla="*/ 1282535 w 1282535"/>
              <a:gd name="connsiteY0" fmla="*/ 35626 h 320634"/>
              <a:gd name="connsiteX1" fmla="*/ 249382 w 1282535"/>
              <a:gd name="connsiteY1" fmla="*/ 0 h 320634"/>
              <a:gd name="connsiteX2" fmla="*/ 0 w 1282535"/>
              <a:gd name="connsiteY2" fmla="*/ 320634 h 32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535" h="320634">
                <a:moveTo>
                  <a:pt x="1282535" y="35626"/>
                </a:moveTo>
                <a:lnTo>
                  <a:pt x="249382" y="0"/>
                </a:lnTo>
                <a:lnTo>
                  <a:pt x="0" y="320634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08704FDE-B08A-4567-9DE2-AFA22F5745FD}"/>
              </a:ext>
            </a:extLst>
          </p:cNvPr>
          <p:cNvGrpSpPr/>
          <p:nvPr/>
        </p:nvGrpSpPr>
        <p:grpSpPr>
          <a:xfrm>
            <a:off x="11123840" y="2823587"/>
            <a:ext cx="594909" cy="312354"/>
            <a:chOff x="11123840" y="1935678"/>
            <a:chExt cx="594909" cy="312354"/>
          </a:xfrm>
          <a:solidFill>
            <a:schemeClr val="bg2">
              <a:lumMod val="75000"/>
            </a:schemeClr>
          </a:solidFill>
        </p:grpSpPr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7038D8C6-4A19-4B8E-B48C-081A31DA0C68}"/>
                </a:ext>
              </a:extLst>
            </p:cNvPr>
            <p:cNvSpPr/>
            <p:nvPr/>
          </p:nvSpPr>
          <p:spPr>
            <a:xfrm>
              <a:off x="11447814" y="1935678"/>
              <a:ext cx="270935" cy="3123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53F81C38-E653-4809-AE1C-43E90E25F49E}"/>
                </a:ext>
              </a:extLst>
            </p:cNvPr>
            <p:cNvSpPr/>
            <p:nvPr/>
          </p:nvSpPr>
          <p:spPr>
            <a:xfrm>
              <a:off x="11123840" y="2025392"/>
              <a:ext cx="347724" cy="1523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EFA9D4E0-528B-412E-ABC7-B3D91B427EE7}"/>
                </a:ext>
              </a:extLst>
            </p:cNvPr>
            <p:cNvSpPr/>
            <p:nvPr/>
          </p:nvSpPr>
          <p:spPr>
            <a:xfrm>
              <a:off x="11200629" y="1963492"/>
              <a:ext cx="65513" cy="89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85A77D03-3566-4AAE-8590-8BCC2CEA8E36}"/>
              </a:ext>
            </a:extLst>
          </p:cNvPr>
          <p:cNvSpPr txBox="1"/>
          <p:nvPr/>
        </p:nvSpPr>
        <p:spPr>
          <a:xfrm>
            <a:off x="10681484" y="2520038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プライベート</a:t>
            </a:r>
            <a:r>
              <a:rPr lang="ja-JP" altLang="en-US" sz="1400" dirty="0"/>
              <a:t>鍵</a:t>
            </a:r>
            <a:endParaRPr kumimoji="1" lang="en-US" altLang="ja-JP" sz="1400" dirty="0"/>
          </a:p>
        </p:txBody>
      </p:sp>
      <p:sp>
        <p:nvSpPr>
          <p:cNvPr id="63" name="フリーフォーム: 図形 62">
            <a:extLst>
              <a:ext uri="{FF2B5EF4-FFF2-40B4-BE49-F238E27FC236}">
                <a16:creationId xmlns:a16="http://schemas.microsoft.com/office/drawing/2014/main" id="{29158A70-20B2-4224-9A26-EC8951FF845E}"/>
              </a:ext>
            </a:extLst>
          </p:cNvPr>
          <p:cNvSpPr/>
          <p:nvPr/>
        </p:nvSpPr>
        <p:spPr>
          <a:xfrm flipH="1">
            <a:off x="680621" y="1781780"/>
            <a:ext cx="2288893" cy="523220"/>
          </a:xfrm>
          <a:custGeom>
            <a:avLst/>
            <a:gdLst>
              <a:gd name="connsiteX0" fmla="*/ 1282535 w 1282535"/>
              <a:gd name="connsiteY0" fmla="*/ 35626 h 320634"/>
              <a:gd name="connsiteX1" fmla="*/ 249382 w 1282535"/>
              <a:gd name="connsiteY1" fmla="*/ 0 h 320634"/>
              <a:gd name="connsiteX2" fmla="*/ 0 w 1282535"/>
              <a:gd name="connsiteY2" fmla="*/ 320634 h 32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535" h="320634">
                <a:moveTo>
                  <a:pt x="1282535" y="35626"/>
                </a:moveTo>
                <a:lnTo>
                  <a:pt x="249382" y="0"/>
                </a:lnTo>
                <a:lnTo>
                  <a:pt x="0" y="320634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書類 6">
            <a:extLst>
              <a:ext uri="{FF2B5EF4-FFF2-40B4-BE49-F238E27FC236}">
                <a16:creationId xmlns:a16="http://schemas.microsoft.com/office/drawing/2014/main" id="{C76285A4-32A0-4997-B2A0-D09BFA5E9F0D}"/>
              </a:ext>
            </a:extLst>
          </p:cNvPr>
          <p:cNvSpPr/>
          <p:nvPr/>
        </p:nvSpPr>
        <p:spPr>
          <a:xfrm>
            <a:off x="254623" y="1614923"/>
            <a:ext cx="703240" cy="498887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547F618-50B8-4B2B-9AE1-DAA73BFC74E8}"/>
              </a:ext>
            </a:extLst>
          </p:cNvPr>
          <p:cNvSpPr txBox="1"/>
          <p:nvPr/>
        </p:nvSpPr>
        <p:spPr>
          <a:xfrm>
            <a:off x="290852" y="159059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CA</a:t>
            </a:r>
          </a:p>
          <a:p>
            <a:pPr algn="ctr"/>
            <a:r>
              <a:rPr kumimoji="1" lang="ja-JP" altLang="en-US" sz="1400" dirty="0"/>
              <a:t>証明書</a:t>
            </a:r>
            <a:endParaRPr kumimoji="1" lang="en-US" altLang="ja-JP" sz="1400" dirty="0"/>
          </a:p>
        </p:txBody>
      </p:sp>
      <p:sp>
        <p:nvSpPr>
          <p:cNvPr id="47" name="フリーフォーム: 図形 46">
            <a:extLst>
              <a:ext uri="{FF2B5EF4-FFF2-40B4-BE49-F238E27FC236}">
                <a16:creationId xmlns:a16="http://schemas.microsoft.com/office/drawing/2014/main" id="{39337A96-95C0-4743-97B6-522B6D4BF245}"/>
              </a:ext>
            </a:extLst>
          </p:cNvPr>
          <p:cNvSpPr/>
          <p:nvPr/>
        </p:nvSpPr>
        <p:spPr>
          <a:xfrm>
            <a:off x="4354977" y="2346898"/>
            <a:ext cx="5551604" cy="1488678"/>
          </a:xfrm>
          <a:custGeom>
            <a:avLst/>
            <a:gdLst>
              <a:gd name="connsiteX0" fmla="*/ 8942120 w 8977746"/>
              <a:gd name="connsiteY0" fmla="*/ 0 h 1674420"/>
              <a:gd name="connsiteX1" fmla="*/ 8977746 w 8977746"/>
              <a:gd name="connsiteY1" fmla="*/ 760020 h 1674420"/>
              <a:gd name="connsiteX2" fmla="*/ 8003969 w 8977746"/>
              <a:gd name="connsiteY2" fmla="*/ 1674420 h 1674420"/>
              <a:gd name="connsiteX3" fmla="*/ 3111335 w 8977746"/>
              <a:gd name="connsiteY3" fmla="*/ 1650670 h 1674420"/>
              <a:gd name="connsiteX4" fmla="*/ 2339439 w 8977746"/>
              <a:gd name="connsiteY4" fmla="*/ 534389 h 1674420"/>
              <a:gd name="connsiteX5" fmla="*/ 0 w 8977746"/>
              <a:gd name="connsiteY5" fmla="*/ 570015 h 167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77746" h="1674420">
                <a:moveTo>
                  <a:pt x="8942120" y="0"/>
                </a:moveTo>
                <a:lnTo>
                  <a:pt x="8977746" y="760020"/>
                </a:lnTo>
                <a:lnTo>
                  <a:pt x="8003969" y="1674420"/>
                </a:lnTo>
                <a:lnTo>
                  <a:pt x="3111335" y="1650670"/>
                </a:lnTo>
                <a:lnTo>
                  <a:pt x="2339439" y="534389"/>
                </a:lnTo>
                <a:lnTo>
                  <a:pt x="0" y="570015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フローチャート: 書類 64">
            <a:extLst>
              <a:ext uri="{FF2B5EF4-FFF2-40B4-BE49-F238E27FC236}">
                <a16:creationId xmlns:a16="http://schemas.microsoft.com/office/drawing/2014/main" id="{E6404F9B-8743-442B-8CBC-F853739EBE56}"/>
              </a:ext>
            </a:extLst>
          </p:cNvPr>
          <p:cNvSpPr/>
          <p:nvPr/>
        </p:nvSpPr>
        <p:spPr>
          <a:xfrm>
            <a:off x="3579832" y="2757116"/>
            <a:ext cx="703240" cy="1019258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DB21186D-9DD6-43D0-B843-BBF3E4965C7A}"/>
              </a:ext>
            </a:extLst>
          </p:cNvPr>
          <p:cNvSpPr txBox="1"/>
          <p:nvPr/>
        </p:nvSpPr>
        <p:spPr>
          <a:xfrm>
            <a:off x="3559797" y="272773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サーバ</a:t>
            </a:r>
            <a:endParaRPr kumimoji="1" lang="en-US" altLang="ja-JP" sz="1400" dirty="0"/>
          </a:p>
          <a:p>
            <a:r>
              <a:rPr kumimoji="1" lang="ja-JP" altLang="en-US" sz="1400" dirty="0"/>
              <a:t>証明書</a:t>
            </a:r>
            <a:endParaRPr kumimoji="1" lang="en-US" altLang="ja-JP" sz="1400" dirty="0"/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608F24E5-1EBA-4092-9E74-D74B4D14B567}"/>
              </a:ext>
            </a:extLst>
          </p:cNvPr>
          <p:cNvGrpSpPr/>
          <p:nvPr/>
        </p:nvGrpSpPr>
        <p:grpSpPr>
          <a:xfrm>
            <a:off x="3639101" y="3266745"/>
            <a:ext cx="594909" cy="312354"/>
            <a:chOff x="11123840" y="1935678"/>
            <a:chExt cx="594909" cy="312354"/>
          </a:xfrm>
          <a:solidFill>
            <a:schemeClr val="bg2">
              <a:lumMod val="50000"/>
            </a:schemeClr>
          </a:solidFill>
        </p:grpSpPr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C4745A93-3D38-4B3C-8D2B-405013924869}"/>
                </a:ext>
              </a:extLst>
            </p:cNvPr>
            <p:cNvSpPr/>
            <p:nvPr/>
          </p:nvSpPr>
          <p:spPr>
            <a:xfrm>
              <a:off x="11447814" y="1935678"/>
              <a:ext cx="270935" cy="3123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E302A7E4-AE81-4B0F-8A5B-6A7666D2EDF2}"/>
                </a:ext>
              </a:extLst>
            </p:cNvPr>
            <p:cNvSpPr/>
            <p:nvPr/>
          </p:nvSpPr>
          <p:spPr>
            <a:xfrm>
              <a:off x="11123840" y="2025392"/>
              <a:ext cx="347724" cy="1523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7536F161-BD80-4652-9A1E-FEA44C458A71}"/>
                </a:ext>
              </a:extLst>
            </p:cNvPr>
            <p:cNvSpPr/>
            <p:nvPr/>
          </p:nvSpPr>
          <p:spPr>
            <a:xfrm>
              <a:off x="11200629" y="1963492"/>
              <a:ext cx="65513" cy="89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0BE8E46D-7D06-46B2-9ABC-75339927FF1E}"/>
              </a:ext>
            </a:extLst>
          </p:cNvPr>
          <p:cNvSpPr txBox="1"/>
          <p:nvPr/>
        </p:nvSpPr>
        <p:spPr>
          <a:xfrm>
            <a:off x="2735344" y="3078532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証明書の</a:t>
            </a:r>
            <a:endParaRPr kumimoji="1" lang="en-US" altLang="ja-JP" sz="1100" dirty="0"/>
          </a:p>
          <a:p>
            <a:r>
              <a:rPr kumimoji="1" lang="ja-JP" altLang="en-US" sz="1100" dirty="0"/>
              <a:t>署名検証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43F6F648-03E4-4C04-ABCD-40EA1C416262}"/>
              </a:ext>
            </a:extLst>
          </p:cNvPr>
          <p:cNvSpPr txBox="1"/>
          <p:nvPr/>
        </p:nvSpPr>
        <p:spPr>
          <a:xfrm>
            <a:off x="3578877" y="323729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/>
              <a:t>公開鍵</a:t>
            </a:r>
            <a:endParaRPr kumimoji="1" lang="en-US" altLang="ja-JP" sz="1400" b="1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9BC264E6-B0CF-4ABD-9914-FDB8AB15F467}"/>
              </a:ext>
            </a:extLst>
          </p:cNvPr>
          <p:cNvSpPr txBox="1"/>
          <p:nvPr/>
        </p:nvSpPr>
        <p:spPr>
          <a:xfrm>
            <a:off x="9554913" y="4439592"/>
            <a:ext cx="74571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Freestyle Script" panose="030804020302050B0404" pitchFamily="66" charset="0"/>
              </a:rPr>
              <a:t>Signature</a:t>
            </a:r>
            <a:endParaRPr kumimoji="1" lang="ja-JP" altLang="en-US" dirty="0">
              <a:latin typeface="Freestyle Script" panose="030804020302050B0404" pitchFamily="66" charset="0"/>
            </a:endParaRP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5FEB0AEC-5A50-478F-9B98-79DF96B725CB}"/>
              </a:ext>
            </a:extLst>
          </p:cNvPr>
          <p:cNvCxnSpPr/>
          <p:nvPr/>
        </p:nvCxnSpPr>
        <p:spPr>
          <a:xfrm flipV="1">
            <a:off x="9975273" y="2529444"/>
            <a:ext cx="35626" cy="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1B5C10D-05A2-4211-A8C4-9DD7A51436C8}"/>
              </a:ext>
            </a:extLst>
          </p:cNvPr>
          <p:cNvCxnSpPr/>
          <p:nvPr/>
        </p:nvCxnSpPr>
        <p:spPr>
          <a:xfrm flipH="1">
            <a:off x="10044546" y="2531118"/>
            <a:ext cx="14247" cy="1955389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D3AD5856-766D-4B8E-9DCE-05BC65E18CF9}"/>
              </a:ext>
            </a:extLst>
          </p:cNvPr>
          <p:cNvSpPr txBox="1"/>
          <p:nvPr/>
        </p:nvSpPr>
        <p:spPr>
          <a:xfrm>
            <a:off x="3559797" y="3935674"/>
            <a:ext cx="74571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Freestyle Script" panose="030804020302050B0404" pitchFamily="66" charset="0"/>
              </a:rPr>
              <a:t>Signature</a:t>
            </a:r>
            <a:endParaRPr kumimoji="1" lang="ja-JP" altLang="en-US" dirty="0">
              <a:latin typeface="Freestyle Script" panose="030804020302050B0404" pitchFamily="66" charset="0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D9040F16-FB24-4FE1-AB6C-EB8A04F522DD}"/>
              </a:ext>
            </a:extLst>
          </p:cNvPr>
          <p:cNvSpPr txBox="1"/>
          <p:nvPr/>
        </p:nvSpPr>
        <p:spPr>
          <a:xfrm>
            <a:off x="4053825" y="358632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署名検証</a:t>
            </a:r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9D23FBE5-8FDA-4FAF-92DC-9B1DDC4703CA}"/>
              </a:ext>
            </a:extLst>
          </p:cNvPr>
          <p:cNvCxnSpPr>
            <a:cxnSpLocks/>
          </p:cNvCxnSpPr>
          <p:nvPr/>
        </p:nvCxnSpPr>
        <p:spPr>
          <a:xfrm>
            <a:off x="3921288" y="3542501"/>
            <a:ext cx="6229" cy="43274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フリーフォーム: 図形 82">
            <a:extLst>
              <a:ext uri="{FF2B5EF4-FFF2-40B4-BE49-F238E27FC236}">
                <a16:creationId xmlns:a16="http://schemas.microsoft.com/office/drawing/2014/main" id="{C8903D20-0CA5-4050-BF20-A4C6C84D62AA}"/>
              </a:ext>
            </a:extLst>
          </p:cNvPr>
          <p:cNvSpPr/>
          <p:nvPr/>
        </p:nvSpPr>
        <p:spPr>
          <a:xfrm>
            <a:off x="4358244" y="4132613"/>
            <a:ext cx="5237018" cy="498764"/>
          </a:xfrm>
          <a:custGeom>
            <a:avLst/>
            <a:gdLst>
              <a:gd name="connsiteX0" fmla="*/ 5237018 w 5237018"/>
              <a:gd name="connsiteY0" fmla="*/ 498764 h 498764"/>
              <a:gd name="connsiteX1" fmla="*/ 1710047 w 5237018"/>
              <a:gd name="connsiteY1" fmla="*/ 498764 h 498764"/>
              <a:gd name="connsiteX2" fmla="*/ 1211283 w 5237018"/>
              <a:gd name="connsiteY2" fmla="*/ 0 h 498764"/>
              <a:gd name="connsiteX3" fmla="*/ 0 w 5237018"/>
              <a:gd name="connsiteY3" fmla="*/ 23751 h 498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7018" h="498764">
                <a:moveTo>
                  <a:pt x="5237018" y="498764"/>
                </a:moveTo>
                <a:lnTo>
                  <a:pt x="1710047" y="498764"/>
                </a:lnTo>
                <a:lnTo>
                  <a:pt x="1211283" y="0"/>
                </a:lnTo>
                <a:lnTo>
                  <a:pt x="0" y="23751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AA0F0FCC-D88E-4D4C-8767-033C31145AAA}"/>
              </a:ext>
            </a:extLst>
          </p:cNvPr>
          <p:cNvCxnSpPr>
            <a:cxnSpLocks/>
          </p:cNvCxnSpPr>
          <p:nvPr/>
        </p:nvCxnSpPr>
        <p:spPr>
          <a:xfrm>
            <a:off x="4053825" y="2514662"/>
            <a:ext cx="26092" cy="294814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E825789-2CEB-4706-8BAC-06CBEF6052B9}"/>
              </a:ext>
            </a:extLst>
          </p:cNvPr>
          <p:cNvSpPr/>
          <p:nvPr/>
        </p:nvSpPr>
        <p:spPr>
          <a:xfrm>
            <a:off x="7321250" y="3338743"/>
            <a:ext cx="3185570" cy="168333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4C955C32-4225-4497-B39A-55E1E00F81C7}"/>
              </a:ext>
            </a:extLst>
          </p:cNvPr>
          <p:cNvSpPr txBox="1"/>
          <p:nvPr/>
        </p:nvSpPr>
        <p:spPr>
          <a:xfrm>
            <a:off x="11123840" y="983508"/>
            <a:ext cx="6097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dirty="0"/>
              <a:t>サーバ</a:t>
            </a:r>
            <a:endParaRPr kumimoji="1" lang="en-US" altLang="ja-JP" sz="1800" dirty="0"/>
          </a:p>
          <a:p>
            <a:r>
              <a:rPr kumimoji="1" lang="ja-JP" altLang="en-US" sz="1800" dirty="0"/>
              <a:t>証明書</a:t>
            </a:r>
            <a:endParaRPr kumimoji="1" lang="en-US" altLang="ja-JP" sz="1800" dirty="0"/>
          </a:p>
        </p:txBody>
      </p: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10237AF9-602C-4F2D-B07C-11D7513F84E6}"/>
              </a:ext>
            </a:extLst>
          </p:cNvPr>
          <p:cNvGrpSpPr/>
          <p:nvPr/>
        </p:nvGrpSpPr>
        <p:grpSpPr>
          <a:xfrm>
            <a:off x="11174109" y="1601455"/>
            <a:ext cx="594909" cy="312354"/>
            <a:chOff x="11123840" y="1935678"/>
            <a:chExt cx="594909" cy="312354"/>
          </a:xfrm>
          <a:solidFill>
            <a:schemeClr val="bg2">
              <a:lumMod val="50000"/>
            </a:schemeClr>
          </a:solidFill>
        </p:grpSpPr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CC9E2BCD-CD21-403F-8F21-79195EB04096}"/>
                </a:ext>
              </a:extLst>
            </p:cNvPr>
            <p:cNvSpPr/>
            <p:nvPr/>
          </p:nvSpPr>
          <p:spPr>
            <a:xfrm>
              <a:off x="11447814" y="1935678"/>
              <a:ext cx="270935" cy="3123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80C4D30B-DAA2-4688-8FDD-91411F36E95F}"/>
                </a:ext>
              </a:extLst>
            </p:cNvPr>
            <p:cNvSpPr/>
            <p:nvPr/>
          </p:nvSpPr>
          <p:spPr>
            <a:xfrm>
              <a:off x="11123840" y="2025392"/>
              <a:ext cx="347724" cy="1523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80671B2F-563B-44A9-AA5A-D6261E334463}"/>
                </a:ext>
              </a:extLst>
            </p:cNvPr>
            <p:cNvSpPr/>
            <p:nvPr/>
          </p:nvSpPr>
          <p:spPr>
            <a:xfrm>
              <a:off x="11200629" y="1963492"/>
              <a:ext cx="65513" cy="89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ED961B16-3BDA-4FF5-8E7A-A6CD742F9AFB}"/>
              </a:ext>
            </a:extLst>
          </p:cNvPr>
          <p:cNvSpPr txBox="1"/>
          <p:nvPr/>
        </p:nvSpPr>
        <p:spPr>
          <a:xfrm>
            <a:off x="11160195" y="159190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公開</a:t>
            </a:r>
            <a:r>
              <a:rPr lang="ja-JP" altLang="en-US" sz="1400" dirty="0"/>
              <a:t>鍵</a:t>
            </a:r>
            <a:endParaRPr kumimoji="1" lang="en-US" altLang="ja-JP" sz="1400" dirty="0"/>
          </a:p>
        </p:txBody>
      </p:sp>
      <p:sp>
        <p:nvSpPr>
          <p:cNvPr id="94" name="矢印: 右 93">
            <a:extLst>
              <a:ext uri="{FF2B5EF4-FFF2-40B4-BE49-F238E27FC236}">
                <a16:creationId xmlns:a16="http://schemas.microsoft.com/office/drawing/2014/main" id="{554656BF-C00E-4DAC-99F0-D6E3EC6EE9C5}"/>
              </a:ext>
            </a:extLst>
          </p:cNvPr>
          <p:cNvSpPr/>
          <p:nvPr/>
        </p:nvSpPr>
        <p:spPr>
          <a:xfrm flipH="1">
            <a:off x="5189294" y="3002839"/>
            <a:ext cx="1764496" cy="516511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矢印: 右 94">
            <a:extLst>
              <a:ext uri="{FF2B5EF4-FFF2-40B4-BE49-F238E27FC236}">
                <a16:creationId xmlns:a16="http://schemas.microsoft.com/office/drawing/2014/main" id="{35685174-7922-4B1E-88CF-05D0D819DDEA}"/>
              </a:ext>
            </a:extLst>
          </p:cNvPr>
          <p:cNvSpPr/>
          <p:nvPr/>
        </p:nvSpPr>
        <p:spPr>
          <a:xfrm flipH="1">
            <a:off x="5211840" y="4158505"/>
            <a:ext cx="1764496" cy="516511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CCD54531-BB24-4CB1-95D7-A647707EB9F6}"/>
              </a:ext>
            </a:extLst>
          </p:cNvPr>
          <p:cNvSpPr txBox="1"/>
          <p:nvPr/>
        </p:nvSpPr>
        <p:spPr>
          <a:xfrm>
            <a:off x="5753278" y="3090708"/>
            <a:ext cx="104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Certificate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79966433-3BCD-4552-9D0A-BBEB3FC69F46}"/>
              </a:ext>
            </a:extLst>
          </p:cNvPr>
          <p:cNvSpPr txBox="1"/>
          <p:nvPr/>
        </p:nvSpPr>
        <p:spPr>
          <a:xfrm>
            <a:off x="5455338" y="4264248"/>
            <a:ext cx="152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/>
              <a:t>CertificateVerify</a:t>
            </a:r>
            <a:endParaRPr kumimoji="1"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4122087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385A25-6EE1-4AA7-BD71-CBB377CD8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PSK</a:t>
            </a:r>
            <a:r>
              <a:rPr kumimoji="1" lang="ja-JP" altLang="en-US" dirty="0"/>
              <a:t>、セッション再開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17D728-CEA8-449D-85A8-067635B3F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5962"/>
            <a:ext cx="10515600" cy="481691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kumimoji="1" lang="en-US" altLang="ja-JP" dirty="0"/>
              <a:t>PSK:</a:t>
            </a:r>
          </a:p>
          <a:p>
            <a:pPr marL="0" indent="0">
              <a:buNone/>
            </a:pPr>
            <a:r>
              <a:rPr lang="ja-JP" altLang="en-US" dirty="0"/>
              <a:t>別途、どこかで事前に鍵を合意しておく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ピア認証不要のぶん、ハンドシェークが軽い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DH</a:t>
            </a:r>
            <a:r>
              <a:rPr lang="ja-JP" altLang="en-US" dirty="0"/>
              <a:t>有無の２パターン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DH</a:t>
            </a:r>
            <a:r>
              <a:rPr kumimoji="1" lang="ja-JP" altLang="en-US" dirty="0"/>
              <a:t>なし：合意した鍵をそのまま使用（前方秘匿性のリスクあり）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DH</a:t>
            </a:r>
            <a:r>
              <a:rPr kumimoji="1" lang="ja-JP" altLang="en-US" dirty="0"/>
              <a:t>あり：</a:t>
            </a:r>
            <a:r>
              <a:rPr kumimoji="1" lang="en-US" altLang="ja-JP" dirty="0"/>
              <a:t>DH</a:t>
            </a:r>
            <a:r>
              <a:rPr kumimoji="1" lang="ja-JP" altLang="en-US" dirty="0"/>
              <a:t>により新たな鍵を合意（前方秘匿性のリスクなし）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セッション再開</a:t>
            </a:r>
            <a:endParaRPr kumimoji="1" lang="en-US" altLang="ja-JP" dirty="0"/>
          </a:p>
          <a:p>
            <a:r>
              <a:rPr kumimoji="1" lang="ja-JP" altLang="en-US" dirty="0"/>
              <a:t>セッション</a:t>
            </a:r>
            <a:r>
              <a:rPr kumimoji="1" lang="en-US" altLang="ja-JP" dirty="0"/>
              <a:t>ID</a:t>
            </a:r>
            <a:r>
              <a:rPr kumimoji="1" lang="ja-JP" altLang="en-US" dirty="0"/>
              <a:t>の廃止</a:t>
            </a:r>
            <a:endParaRPr kumimoji="1" lang="en-US" altLang="ja-JP" dirty="0"/>
          </a:p>
          <a:p>
            <a:r>
              <a:rPr kumimoji="1" lang="ja-JP" altLang="en-US" dirty="0"/>
              <a:t>セッションチケット必須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PSK</a:t>
            </a:r>
            <a:r>
              <a:rPr kumimoji="1" lang="ja-JP" altLang="en-US" dirty="0"/>
              <a:t>の一特殊形として再整理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以前に確立したセッションでセッションチケットの形で鍵合意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PSK</a:t>
            </a:r>
            <a:r>
              <a:rPr lang="ja-JP" altLang="en-US" dirty="0"/>
              <a:t>により相手方を認証。公開鍵証明書による認証は省略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5235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6E84020-3BFE-4CA9-BF9D-1AC247D94BD6}"/>
              </a:ext>
            </a:extLst>
          </p:cNvPr>
          <p:cNvSpPr/>
          <p:nvPr/>
        </p:nvSpPr>
        <p:spPr>
          <a:xfrm>
            <a:off x="1273505" y="2157950"/>
            <a:ext cx="3600450" cy="37856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452F552-2340-4B4B-B183-E106D7DBB246}"/>
              </a:ext>
            </a:extLst>
          </p:cNvPr>
          <p:cNvSpPr/>
          <p:nvPr/>
        </p:nvSpPr>
        <p:spPr>
          <a:xfrm>
            <a:off x="6990851" y="2122457"/>
            <a:ext cx="3600450" cy="3821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A4DF1B8-DEEE-4EC9-942E-81E6E52E1599}"/>
              </a:ext>
            </a:extLst>
          </p:cNvPr>
          <p:cNvSpPr txBox="1"/>
          <p:nvPr/>
        </p:nvSpPr>
        <p:spPr>
          <a:xfrm>
            <a:off x="1559548" y="1313233"/>
            <a:ext cx="4114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kumimoji="1" lang="en-US" altLang="ja-JP" sz="1600" dirty="0"/>
              <a:t>    </a:t>
            </a:r>
            <a:r>
              <a:rPr kumimoji="1" lang="en-US" altLang="ja-JP" sz="1600" dirty="0" err="1"/>
              <a:t>SSL_connect</a:t>
            </a:r>
            <a:r>
              <a:rPr kumimoji="1" lang="en-US" altLang="ja-JP" sz="1600" dirty="0"/>
              <a:t>(</a:t>
            </a:r>
            <a:r>
              <a:rPr kumimoji="1" lang="en-US" altLang="ja-JP" sz="1600" dirty="0" err="1"/>
              <a:t>ssl</a:t>
            </a:r>
            <a:r>
              <a:rPr lang="en-US" altLang="ja-JP" sz="1600" dirty="0"/>
              <a:t>);</a:t>
            </a:r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kumimoji="1" lang="en-US" altLang="ja-JP" sz="1600" dirty="0"/>
          </a:p>
          <a:p>
            <a:r>
              <a:rPr lang="en-US" altLang="ja-JP" sz="1600" dirty="0"/>
              <a:t>    </a:t>
            </a:r>
            <a:r>
              <a:rPr lang="en-US" altLang="ja-JP" sz="1600" dirty="0" err="1"/>
              <a:t>SSL_send</a:t>
            </a:r>
            <a:r>
              <a:rPr lang="en-US" altLang="ja-JP" sz="1600" dirty="0"/>
              <a:t>(</a:t>
            </a:r>
            <a:r>
              <a:rPr lang="en-US" altLang="ja-JP" sz="1600" dirty="0" err="1"/>
              <a:t>ssl</a:t>
            </a:r>
            <a:r>
              <a:rPr lang="en-US" altLang="ja-JP" sz="1600" dirty="0"/>
              <a:t>, buff, size);</a:t>
            </a:r>
          </a:p>
          <a:p>
            <a:r>
              <a:rPr lang="en-US" altLang="ja-JP" sz="1600" dirty="0"/>
              <a:t>    </a:t>
            </a:r>
            <a:r>
              <a:rPr lang="en-US" altLang="ja-JP" sz="1600" dirty="0" err="1"/>
              <a:t>SSL_recv</a:t>
            </a:r>
            <a:r>
              <a:rPr lang="en-US" altLang="ja-JP" sz="1600" dirty="0"/>
              <a:t>(</a:t>
            </a:r>
            <a:r>
              <a:rPr lang="en-US" altLang="ja-JP" sz="1600" dirty="0" err="1"/>
              <a:t>ssl</a:t>
            </a:r>
            <a:r>
              <a:rPr lang="en-US" altLang="ja-JP" sz="1600" dirty="0"/>
              <a:t>, buff, size);</a:t>
            </a:r>
          </a:p>
          <a:p>
            <a:endParaRPr kumimoji="1" lang="en-US" altLang="ja-JP" sz="1600" dirty="0"/>
          </a:p>
          <a:p>
            <a:endParaRPr lang="en-US" altLang="ja-JP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61FEE57-2524-40C1-89FF-1979D841252E}"/>
              </a:ext>
            </a:extLst>
          </p:cNvPr>
          <p:cNvSpPr txBox="1"/>
          <p:nvPr/>
        </p:nvSpPr>
        <p:spPr>
          <a:xfrm>
            <a:off x="7147028" y="1582416"/>
            <a:ext cx="4114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kumimoji="1" lang="en-US" altLang="ja-JP" sz="1600" dirty="0"/>
              <a:t>    </a:t>
            </a:r>
            <a:r>
              <a:rPr kumimoji="1" lang="en-US" altLang="ja-JP" sz="1600" dirty="0" err="1"/>
              <a:t>SSL_</a:t>
            </a:r>
            <a:r>
              <a:rPr lang="en-US" altLang="ja-JP" sz="1600" dirty="0" err="1"/>
              <a:t>accept</a:t>
            </a:r>
            <a:r>
              <a:rPr kumimoji="1" lang="en-US" altLang="ja-JP" sz="1600" dirty="0"/>
              <a:t>(</a:t>
            </a:r>
            <a:r>
              <a:rPr kumimoji="1" lang="en-US" altLang="ja-JP" sz="1600" dirty="0" err="1"/>
              <a:t>ssl</a:t>
            </a:r>
            <a:r>
              <a:rPr lang="en-US" altLang="ja-JP" sz="1600" dirty="0"/>
              <a:t>);</a:t>
            </a:r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kumimoji="1" lang="en-US" altLang="ja-JP" sz="1600" dirty="0"/>
          </a:p>
          <a:p>
            <a:r>
              <a:rPr lang="en-US" altLang="ja-JP" sz="1600" dirty="0"/>
              <a:t>    </a:t>
            </a:r>
            <a:r>
              <a:rPr lang="en-US" altLang="ja-JP" sz="1600" dirty="0" err="1"/>
              <a:t>SSL_recv</a:t>
            </a:r>
            <a:r>
              <a:rPr lang="en-US" altLang="ja-JP" sz="1600" dirty="0"/>
              <a:t>(</a:t>
            </a:r>
            <a:r>
              <a:rPr lang="en-US" altLang="ja-JP" sz="1600" dirty="0" err="1"/>
              <a:t>ssl</a:t>
            </a:r>
            <a:r>
              <a:rPr lang="en-US" altLang="ja-JP" sz="1600" dirty="0"/>
              <a:t>, buff, size);</a:t>
            </a:r>
          </a:p>
          <a:p>
            <a:r>
              <a:rPr lang="en-US" altLang="ja-JP" sz="1600" dirty="0"/>
              <a:t>    </a:t>
            </a:r>
            <a:r>
              <a:rPr lang="en-US" altLang="ja-JP" sz="1600" dirty="0" err="1"/>
              <a:t>SSL_rend</a:t>
            </a:r>
            <a:r>
              <a:rPr lang="en-US" altLang="ja-JP" sz="1600" dirty="0"/>
              <a:t>(</a:t>
            </a:r>
            <a:r>
              <a:rPr lang="en-US" altLang="ja-JP" sz="1600" dirty="0" err="1"/>
              <a:t>ssl</a:t>
            </a:r>
            <a:r>
              <a:rPr lang="en-US" altLang="ja-JP" sz="1600" dirty="0"/>
              <a:t>, buff, size);</a:t>
            </a:r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E825789-2CEB-4706-8BAC-06CBEF6052B9}"/>
              </a:ext>
            </a:extLst>
          </p:cNvPr>
          <p:cNvSpPr/>
          <p:nvPr/>
        </p:nvSpPr>
        <p:spPr>
          <a:xfrm>
            <a:off x="7345692" y="3008416"/>
            <a:ext cx="2962275" cy="38028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6BCE580-5143-4747-B4E2-FCFD9A2B38AF}"/>
              </a:ext>
            </a:extLst>
          </p:cNvPr>
          <p:cNvSpPr/>
          <p:nvPr/>
        </p:nvSpPr>
        <p:spPr>
          <a:xfrm>
            <a:off x="7331012" y="3994476"/>
            <a:ext cx="2962275" cy="6081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276CDE9-C32D-40B1-BB59-D0E9D3206CF4}"/>
              </a:ext>
            </a:extLst>
          </p:cNvPr>
          <p:cNvSpPr/>
          <p:nvPr/>
        </p:nvSpPr>
        <p:spPr>
          <a:xfrm>
            <a:off x="1644981" y="3008416"/>
            <a:ext cx="2962275" cy="38028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1E0D81F-0FB5-4C2A-B77E-24F1C5EAA204}"/>
              </a:ext>
            </a:extLst>
          </p:cNvPr>
          <p:cNvSpPr/>
          <p:nvPr/>
        </p:nvSpPr>
        <p:spPr>
          <a:xfrm>
            <a:off x="1630301" y="3994476"/>
            <a:ext cx="2962275" cy="6081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矢印: 左右 25">
            <a:extLst>
              <a:ext uri="{FF2B5EF4-FFF2-40B4-BE49-F238E27FC236}">
                <a16:creationId xmlns:a16="http://schemas.microsoft.com/office/drawing/2014/main" id="{D0F7E46A-A954-4CA1-84A4-F88ED013CB7F}"/>
              </a:ext>
            </a:extLst>
          </p:cNvPr>
          <p:cNvSpPr/>
          <p:nvPr/>
        </p:nvSpPr>
        <p:spPr>
          <a:xfrm>
            <a:off x="4698541" y="3955922"/>
            <a:ext cx="2632469" cy="708106"/>
          </a:xfrm>
          <a:prstGeom prst="leftRightArrow">
            <a:avLst>
              <a:gd name="adj1" fmla="val 50000"/>
              <a:gd name="adj2" fmla="val 4060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B01D6306-DC68-4147-9138-266427CCB6A7}"/>
              </a:ext>
            </a:extLst>
          </p:cNvPr>
          <p:cNvSpPr/>
          <p:nvPr/>
        </p:nvSpPr>
        <p:spPr>
          <a:xfrm>
            <a:off x="4712378" y="2813942"/>
            <a:ext cx="2546522" cy="670984"/>
          </a:xfrm>
          <a:prstGeom prst="rightArrow">
            <a:avLst>
              <a:gd name="adj1" fmla="val 50000"/>
              <a:gd name="adj2" fmla="val 3407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ACCFCFD-39C2-4D2C-B01C-F9F70424343B}"/>
              </a:ext>
            </a:extLst>
          </p:cNvPr>
          <p:cNvGrpSpPr/>
          <p:nvPr/>
        </p:nvGrpSpPr>
        <p:grpSpPr>
          <a:xfrm>
            <a:off x="5142077" y="3098994"/>
            <a:ext cx="1635682" cy="76502"/>
            <a:chOff x="5164114" y="989719"/>
            <a:chExt cx="1635682" cy="76502"/>
          </a:xfrm>
        </p:grpSpPr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57977EB0-5C4B-455F-A798-B78BC381DA9F}"/>
                </a:ext>
              </a:extLst>
            </p:cNvPr>
            <p:cNvCxnSpPr>
              <a:cxnSpLocks/>
            </p:cNvCxnSpPr>
            <p:nvPr/>
          </p:nvCxnSpPr>
          <p:spPr>
            <a:xfrm>
              <a:off x="5171618" y="989719"/>
              <a:ext cx="1628178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61473022-C49E-4016-9D74-BF4897066E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4114" y="1066221"/>
              <a:ext cx="1628178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FD105C0E-933A-47FF-B9CD-65517E96D7ED}"/>
              </a:ext>
            </a:extLst>
          </p:cNvPr>
          <p:cNvGrpSpPr/>
          <p:nvPr/>
        </p:nvGrpSpPr>
        <p:grpSpPr>
          <a:xfrm>
            <a:off x="5177949" y="4205696"/>
            <a:ext cx="1635682" cy="229505"/>
            <a:chOff x="4486274" y="1557337"/>
            <a:chExt cx="2076451" cy="342900"/>
          </a:xfrm>
        </p:grpSpPr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1EAD2879-5907-4C2E-B7B0-7E915C31584E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00" y="15573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7E4214FF-9EA7-4936-96A0-4F808924B8C6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00" y="17859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962E25F6-192D-40C9-992F-F5B96824B8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5799" y="16716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7C522D0D-D33A-4A01-BBB9-AAA7E15211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6274" y="19002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2D21092-5804-436B-B7A7-A311C5FB4006}"/>
              </a:ext>
            </a:extLst>
          </p:cNvPr>
          <p:cNvSpPr txBox="1"/>
          <p:nvPr/>
        </p:nvSpPr>
        <p:spPr>
          <a:xfrm>
            <a:off x="5059690" y="2238445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②</a:t>
            </a:r>
            <a:r>
              <a:rPr kumimoji="1" lang="en-US" altLang="ja-JP" dirty="0"/>
              <a:t>TLS</a:t>
            </a:r>
            <a:r>
              <a:rPr kumimoji="1" lang="ja-JP" altLang="en-US" dirty="0"/>
              <a:t>接続</a:t>
            </a:r>
            <a:r>
              <a:rPr kumimoji="1" lang="en-US" altLang="ja-JP" dirty="0"/>
              <a:t>/</a:t>
            </a:r>
            <a:r>
              <a:rPr kumimoji="1" lang="ja-JP" altLang="en-US" dirty="0"/>
              <a:t>通信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77762F3-0416-4544-8D8F-CFCCA7067A4C}"/>
              </a:ext>
            </a:extLst>
          </p:cNvPr>
          <p:cNvSpPr txBox="1"/>
          <p:nvPr/>
        </p:nvSpPr>
        <p:spPr>
          <a:xfrm>
            <a:off x="5207353" y="2684278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③</a:t>
            </a:r>
            <a:r>
              <a:rPr kumimoji="1" lang="ja-JP" altLang="en-US" sz="1600" dirty="0"/>
              <a:t>ハンドシェーク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02278AE-B671-4549-83AC-3E5F63051EEA}"/>
              </a:ext>
            </a:extLst>
          </p:cNvPr>
          <p:cNvSpPr txBox="1"/>
          <p:nvPr/>
        </p:nvSpPr>
        <p:spPr>
          <a:xfrm>
            <a:off x="4778624" y="4748116"/>
            <a:ext cx="2426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④</a:t>
            </a:r>
            <a:r>
              <a:rPr kumimoji="1" lang="ja-JP" altLang="en-US" sz="1400" dirty="0"/>
              <a:t>アプリケーションデータ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BC52543-455A-462E-B067-49564F1A99F2}"/>
              </a:ext>
            </a:extLst>
          </p:cNvPr>
          <p:cNvSpPr txBox="1"/>
          <p:nvPr/>
        </p:nvSpPr>
        <p:spPr>
          <a:xfrm>
            <a:off x="1154077" y="17071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クライアント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48AC169-A6B9-4B75-AF49-89BD76740960}"/>
              </a:ext>
            </a:extLst>
          </p:cNvPr>
          <p:cNvSpPr txBox="1"/>
          <p:nvPr/>
        </p:nvSpPr>
        <p:spPr>
          <a:xfrm>
            <a:off x="6806127" y="16594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サーバ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B6BFFDB0-4F6D-4C85-ABAD-2B4DB2255FA3}"/>
              </a:ext>
            </a:extLst>
          </p:cNvPr>
          <p:cNvSpPr txBox="1"/>
          <p:nvPr/>
        </p:nvSpPr>
        <p:spPr>
          <a:xfrm>
            <a:off x="3744237" y="6312534"/>
            <a:ext cx="4580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図</a:t>
            </a:r>
            <a:r>
              <a:rPr lang="en-US" altLang="ja-JP" sz="2400" dirty="0"/>
              <a:t>2</a:t>
            </a:r>
            <a:r>
              <a:rPr kumimoji="1" lang="en-US" altLang="ja-JP" sz="2400" dirty="0"/>
              <a:t>-</a:t>
            </a:r>
            <a:r>
              <a:rPr lang="ja-JP" altLang="en-US" sz="2400" dirty="0"/>
              <a:t>４</a:t>
            </a:r>
            <a:r>
              <a:rPr kumimoji="1" lang="en-US" altLang="ja-JP" sz="2400" dirty="0"/>
              <a:t>:</a:t>
            </a:r>
            <a:r>
              <a:rPr kumimoji="1" lang="ja-JP" altLang="en-US" sz="2400" dirty="0"/>
              <a:t>事前共有鍵</a:t>
            </a:r>
            <a:r>
              <a:rPr lang="ja-JP" altLang="en-US" sz="2400" dirty="0"/>
              <a:t>とプログラム</a:t>
            </a:r>
            <a:endParaRPr kumimoji="1" lang="ja-JP" altLang="en-US" sz="2400" dirty="0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D3285BC9-F0D1-49C7-8C03-5242B23BD9DB}"/>
              </a:ext>
            </a:extLst>
          </p:cNvPr>
          <p:cNvGrpSpPr/>
          <p:nvPr/>
        </p:nvGrpSpPr>
        <p:grpSpPr>
          <a:xfrm>
            <a:off x="10946144" y="3206059"/>
            <a:ext cx="512686" cy="269183"/>
            <a:chOff x="11123840" y="1935678"/>
            <a:chExt cx="594909" cy="312354"/>
          </a:xfrm>
          <a:solidFill>
            <a:schemeClr val="bg2">
              <a:lumMod val="75000"/>
            </a:schemeClr>
          </a:solidFill>
        </p:grpSpPr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8FFF760A-B247-475F-9C4A-7E6D09F93B77}"/>
                </a:ext>
              </a:extLst>
            </p:cNvPr>
            <p:cNvSpPr/>
            <p:nvPr/>
          </p:nvSpPr>
          <p:spPr>
            <a:xfrm>
              <a:off x="11447814" y="1935678"/>
              <a:ext cx="270935" cy="3123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B4D6BD1E-20A6-425E-A540-6DD5C9500D40}"/>
                </a:ext>
              </a:extLst>
            </p:cNvPr>
            <p:cNvSpPr/>
            <p:nvPr/>
          </p:nvSpPr>
          <p:spPr>
            <a:xfrm>
              <a:off x="11123840" y="2025392"/>
              <a:ext cx="347724" cy="1523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B40426A0-27D2-4282-97AD-DE4DA57F21A6}"/>
                </a:ext>
              </a:extLst>
            </p:cNvPr>
            <p:cNvSpPr/>
            <p:nvPr/>
          </p:nvSpPr>
          <p:spPr>
            <a:xfrm>
              <a:off x="11200629" y="1963492"/>
              <a:ext cx="65513" cy="89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2FDD9035-CF7A-4CD8-BA8A-4D821AB4BD09}"/>
              </a:ext>
            </a:extLst>
          </p:cNvPr>
          <p:cNvGrpSpPr/>
          <p:nvPr/>
        </p:nvGrpSpPr>
        <p:grpSpPr>
          <a:xfrm>
            <a:off x="11098544" y="3358459"/>
            <a:ext cx="512686" cy="269183"/>
            <a:chOff x="11123840" y="1935678"/>
            <a:chExt cx="594909" cy="312354"/>
          </a:xfrm>
          <a:solidFill>
            <a:schemeClr val="bg2">
              <a:lumMod val="50000"/>
            </a:schemeClr>
          </a:solidFill>
        </p:grpSpPr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EE2329E9-EBEB-4D04-A81E-365E21D65887}"/>
                </a:ext>
              </a:extLst>
            </p:cNvPr>
            <p:cNvSpPr/>
            <p:nvPr/>
          </p:nvSpPr>
          <p:spPr>
            <a:xfrm>
              <a:off x="11447814" y="1935678"/>
              <a:ext cx="270935" cy="3123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505E7686-7997-4AC3-A622-8B0D774C5BC1}"/>
                </a:ext>
              </a:extLst>
            </p:cNvPr>
            <p:cNvSpPr/>
            <p:nvPr/>
          </p:nvSpPr>
          <p:spPr>
            <a:xfrm>
              <a:off x="11123840" y="2025392"/>
              <a:ext cx="347724" cy="1523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098C392C-6ED2-4B0B-8E4E-48AE9BE5417A}"/>
                </a:ext>
              </a:extLst>
            </p:cNvPr>
            <p:cNvSpPr/>
            <p:nvPr/>
          </p:nvSpPr>
          <p:spPr>
            <a:xfrm>
              <a:off x="11200629" y="1963492"/>
              <a:ext cx="65513" cy="89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CD5AA04F-78B8-408D-A4C2-39422BADD584}"/>
              </a:ext>
            </a:extLst>
          </p:cNvPr>
          <p:cNvGrpSpPr/>
          <p:nvPr/>
        </p:nvGrpSpPr>
        <p:grpSpPr>
          <a:xfrm>
            <a:off x="11250944" y="3510859"/>
            <a:ext cx="512686" cy="269183"/>
            <a:chOff x="11123840" y="1935678"/>
            <a:chExt cx="594909" cy="312354"/>
          </a:xfrm>
          <a:solidFill>
            <a:schemeClr val="bg2">
              <a:lumMod val="25000"/>
            </a:schemeClr>
          </a:solidFill>
        </p:grpSpPr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D280AB6E-ED87-4C67-9BC6-B7DC4C232386}"/>
                </a:ext>
              </a:extLst>
            </p:cNvPr>
            <p:cNvSpPr/>
            <p:nvPr/>
          </p:nvSpPr>
          <p:spPr>
            <a:xfrm>
              <a:off x="11447814" y="1935678"/>
              <a:ext cx="270935" cy="3123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0E286A17-49D8-482D-91F7-35D504F7D54E}"/>
                </a:ext>
              </a:extLst>
            </p:cNvPr>
            <p:cNvSpPr/>
            <p:nvPr/>
          </p:nvSpPr>
          <p:spPr>
            <a:xfrm>
              <a:off x="11123840" y="2025392"/>
              <a:ext cx="347724" cy="1523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96DE94B3-DC6D-4BB8-A281-E4B252FFEA4D}"/>
                </a:ext>
              </a:extLst>
            </p:cNvPr>
            <p:cNvSpPr/>
            <p:nvPr/>
          </p:nvSpPr>
          <p:spPr>
            <a:xfrm>
              <a:off x="11200629" y="1963492"/>
              <a:ext cx="65513" cy="89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D49CB72A-9C15-4B62-90BA-F0B4DD550D6D}"/>
              </a:ext>
            </a:extLst>
          </p:cNvPr>
          <p:cNvGrpSpPr/>
          <p:nvPr/>
        </p:nvGrpSpPr>
        <p:grpSpPr>
          <a:xfrm>
            <a:off x="336591" y="2949310"/>
            <a:ext cx="512686" cy="269183"/>
            <a:chOff x="11123840" y="1935678"/>
            <a:chExt cx="594909" cy="312354"/>
          </a:xfrm>
          <a:solidFill>
            <a:schemeClr val="bg2">
              <a:lumMod val="75000"/>
            </a:schemeClr>
          </a:solidFill>
        </p:grpSpPr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20F57A4F-AF73-475E-A861-C0348558425D}"/>
                </a:ext>
              </a:extLst>
            </p:cNvPr>
            <p:cNvSpPr/>
            <p:nvPr/>
          </p:nvSpPr>
          <p:spPr>
            <a:xfrm>
              <a:off x="11447814" y="1935678"/>
              <a:ext cx="270935" cy="3123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D2CA8DC6-4A06-4643-9073-9868DB97A688}"/>
                </a:ext>
              </a:extLst>
            </p:cNvPr>
            <p:cNvSpPr/>
            <p:nvPr/>
          </p:nvSpPr>
          <p:spPr>
            <a:xfrm>
              <a:off x="11123840" y="2025392"/>
              <a:ext cx="347724" cy="1523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EB50D349-5BA4-4973-BBD6-F3B00BA6E015}"/>
                </a:ext>
              </a:extLst>
            </p:cNvPr>
            <p:cNvSpPr/>
            <p:nvPr/>
          </p:nvSpPr>
          <p:spPr>
            <a:xfrm>
              <a:off x="11200629" y="1963492"/>
              <a:ext cx="65513" cy="89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292DEF5F-4F5F-4ADD-A066-2502D0C1FDBF}"/>
              </a:ext>
            </a:extLst>
          </p:cNvPr>
          <p:cNvGrpSpPr/>
          <p:nvPr/>
        </p:nvGrpSpPr>
        <p:grpSpPr>
          <a:xfrm>
            <a:off x="488991" y="3101710"/>
            <a:ext cx="512686" cy="269183"/>
            <a:chOff x="11123840" y="1935678"/>
            <a:chExt cx="594909" cy="312354"/>
          </a:xfrm>
          <a:solidFill>
            <a:schemeClr val="bg2">
              <a:lumMod val="50000"/>
            </a:schemeClr>
          </a:solidFill>
        </p:grpSpPr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9BF10D6B-3A4A-41E2-97EB-B71A96D8280F}"/>
                </a:ext>
              </a:extLst>
            </p:cNvPr>
            <p:cNvSpPr/>
            <p:nvPr/>
          </p:nvSpPr>
          <p:spPr>
            <a:xfrm>
              <a:off x="11447814" y="1935678"/>
              <a:ext cx="270935" cy="3123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5BD1358C-F474-4606-B413-8445C607FCC5}"/>
                </a:ext>
              </a:extLst>
            </p:cNvPr>
            <p:cNvSpPr/>
            <p:nvPr/>
          </p:nvSpPr>
          <p:spPr>
            <a:xfrm>
              <a:off x="11123840" y="2025392"/>
              <a:ext cx="347724" cy="1523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26BAD6AF-A9B8-4E26-8CCB-CC925AC74E34}"/>
                </a:ext>
              </a:extLst>
            </p:cNvPr>
            <p:cNvSpPr/>
            <p:nvPr/>
          </p:nvSpPr>
          <p:spPr>
            <a:xfrm>
              <a:off x="11200629" y="1963492"/>
              <a:ext cx="65513" cy="89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55968841-6F9E-4DFA-B555-BD472C5A133D}"/>
              </a:ext>
            </a:extLst>
          </p:cNvPr>
          <p:cNvGrpSpPr/>
          <p:nvPr/>
        </p:nvGrpSpPr>
        <p:grpSpPr>
          <a:xfrm>
            <a:off x="641391" y="3254110"/>
            <a:ext cx="512686" cy="269183"/>
            <a:chOff x="11123840" y="1935678"/>
            <a:chExt cx="594909" cy="312354"/>
          </a:xfrm>
          <a:solidFill>
            <a:schemeClr val="bg2">
              <a:lumMod val="25000"/>
            </a:schemeClr>
          </a:solidFill>
        </p:grpSpPr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B4AE690A-C13C-4ED1-86FB-32F4AC18E0DB}"/>
                </a:ext>
              </a:extLst>
            </p:cNvPr>
            <p:cNvSpPr/>
            <p:nvPr/>
          </p:nvSpPr>
          <p:spPr>
            <a:xfrm>
              <a:off x="11447814" y="1935678"/>
              <a:ext cx="270935" cy="3123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A51245A4-6348-4B62-ACD5-4A16E21CA49E}"/>
                </a:ext>
              </a:extLst>
            </p:cNvPr>
            <p:cNvSpPr/>
            <p:nvPr/>
          </p:nvSpPr>
          <p:spPr>
            <a:xfrm>
              <a:off x="11123840" y="2025392"/>
              <a:ext cx="347724" cy="1523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9C0780CA-A115-4CC8-A52D-93ED388FAF77}"/>
                </a:ext>
              </a:extLst>
            </p:cNvPr>
            <p:cNvSpPr/>
            <p:nvPr/>
          </p:nvSpPr>
          <p:spPr>
            <a:xfrm>
              <a:off x="11200629" y="1963492"/>
              <a:ext cx="65513" cy="89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B2A886D-3907-4F09-8E6C-4E264B91D2EC}"/>
              </a:ext>
            </a:extLst>
          </p:cNvPr>
          <p:cNvSpPr txBox="1"/>
          <p:nvPr/>
        </p:nvSpPr>
        <p:spPr>
          <a:xfrm>
            <a:off x="260353" y="2531459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鍵</a:t>
            </a:r>
            <a:r>
              <a:rPr lang="ja-JP" altLang="en-US" dirty="0"/>
              <a:t>と</a:t>
            </a:r>
            <a:r>
              <a:rPr lang="en-US" altLang="ja-JP" b="1" u="sng" dirty="0"/>
              <a:t>ID</a:t>
            </a:r>
            <a:endParaRPr kumimoji="1" lang="ja-JP" altLang="en-US" b="1" u="sng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041126B-CC07-4927-9D98-EF1ABCE9609D}"/>
              </a:ext>
            </a:extLst>
          </p:cNvPr>
          <p:cNvSpPr txBox="1"/>
          <p:nvPr/>
        </p:nvSpPr>
        <p:spPr>
          <a:xfrm>
            <a:off x="10881183" y="2695445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鍵</a:t>
            </a:r>
            <a:r>
              <a:rPr lang="ja-JP" altLang="en-US" dirty="0"/>
              <a:t>と</a:t>
            </a:r>
            <a:r>
              <a:rPr lang="en-US" altLang="ja-JP" b="1" u="sng" dirty="0"/>
              <a:t>ID</a:t>
            </a:r>
            <a:endParaRPr kumimoji="1" lang="ja-JP" altLang="en-US" b="1" u="sng" dirty="0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8F4775BC-7667-4483-BE21-488D5BA15A2C}"/>
              </a:ext>
            </a:extLst>
          </p:cNvPr>
          <p:cNvSpPr/>
          <p:nvPr/>
        </p:nvSpPr>
        <p:spPr>
          <a:xfrm>
            <a:off x="1095630" y="2798306"/>
            <a:ext cx="10363200" cy="681756"/>
          </a:xfrm>
          <a:custGeom>
            <a:avLst/>
            <a:gdLst>
              <a:gd name="connsiteX0" fmla="*/ 0 w 10363200"/>
              <a:gd name="connsiteY0" fmla="*/ 0 h 386861"/>
              <a:gd name="connsiteX1" fmla="*/ 363415 w 10363200"/>
              <a:gd name="connsiteY1" fmla="*/ 375138 h 386861"/>
              <a:gd name="connsiteX2" fmla="*/ 10023231 w 10363200"/>
              <a:gd name="connsiteY2" fmla="*/ 386861 h 386861"/>
              <a:gd name="connsiteX3" fmla="*/ 10363200 w 10363200"/>
              <a:gd name="connsiteY3" fmla="*/ 164123 h 386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63200" h="386861">
                <a:moveTo>
                  <a:pt x="0" y="0"/>
                </a:moveTo>
                <a:lnTo>
                  <a:pt x="363415" y="375138"/>
                </a:lnTo>
                <a:lnTo>
                  <a:pt x="10023231" y="386861"/>
                </a:lnTo>
                <a:lnTo>
                  <a:pt x="10363200" y="164123"/>
                </a:lnTo>
              </a:path>
            </a:pathLst>
          </a:custGeom>
          <a:noFill/>
          <a:ln w="28575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86825EDA-EF00-4B15-9ECB-C355DEDC8E32}"/>
              </a:ext>
            </a:extLst>
          </p:cNvPr>
          <p:cNvGrpSpPr/>
          <p:nvPr/>
        </p:nvGrpSpPr>
        <p:grpSpPr>
          <a:xfrm>
            <a:off x="616328" y="3888119"/>
            <a:ext cx="512686" cy="269183"/>
            <a:chOff x="11123840" y="1935678"/>
            <a:chExt cx="594909" cy="312354"/>
          </a:xfrm>
          <a:solidFill>
            <a:schemeClr val="bg2">
              <a:lumMod val="50000"/>
            </a:schemeClr>
          </a:solidFill>
        </p:grpSpPr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206797DC-AD38-4A43-89F1-A87473830A51}"/>
                </a:ext>
              </a:extLst>
            </p:cNvPr>
            <p:cNvSpPr/>
            <p:nvPr/>
          </p:nvSpPr>
          <p:spPr>
            <a:xfrm>
              <a:off x="11447814" y="1935678"/>
              <a:ext cx="270935" cy="3123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07C5EDD3-B302-4DAA-9589-F74AA3BEA278}"/>
                </a:ext>
              </a:extLst>
            </p:cNvPr>
            <p:cNvSpPr/>
            <p:nvPr/>
          </p:nvSpPr>
          <p:spPr>
            <a:xfrm>
              <a:off x="11123840" y="2025392"/>
              <a:ext cx="347724" cy="1523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3347D7F7-7713-4AE5-A151-77E0BCF24133}"/>
                </a:ext>
              </a:extLst>
            </p:cNvPr>
            <p:cNvSpPr/>
            <p:nvPr/>
          </p:nvSpPr>
          <p:spPr>
            <a:xfrm>
              <a:off x="11200629" y="1963492"/>
              <a:ext cx="65513" cy="89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7AFEAC6E-91ED-4FFD-8959-23D1EF6AB32C}"/>
              </a:ext>
            </a:extLst>
          </p:cNvPr>
          <p:cNvGrpSpPr/>
          <p:nvPr/>
        </p:nvGrpSpPr>
        <p:grpSpPr>
          <a:xfrm>
            <a:off x="10998372" y="4181740"/>
            <a:ext cx="512686" cy="269183"/>
            <a:chOff x="11123840" y="1935678"/>
            <a:chExt cx="594909" cy="312354"/>
          </a:xfrm>
          <a:solidFill>
            <a:schemeClr val="bg2">
              <a:lumMod val="50000"/>
            </a:schemeClr>
          </a:solidFill>
        </p:grpSpPr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AC173E71-5C17-4B4E-9CEB-82A927B10699}"/>
                </a:ext>
              </a:extLst>
            </p:cNvPr>
            <p:cNvSpPr/>
            <p:nvPr/>
          </p:nvSpPr>
          <p:spPr>
            <a:xfrm>
              <a:off x="11447814" y="1935678"/>
              <a:ext cx="270935" cy="3123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D04C43AB-91E2-41E0-87D6-B286311C134A}"/>
                </a:ext>
              </a:extLst>
            </p:cNvPr>
            <p:cNvSpPr/>
            <p:nvPr/>
          </p:nvSpPr>
          <p:spPr>
            <a:xfrm>
              <a:off x="11123840" y="2025392"/>
              <a:ext cx="347724" cy="1523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620DCC4E-12F8-4AA5-9FAB-C5227EC4F7E9}"/>
                </a:ext>
              </a:extLst>
            </p:cNvPr>
            <p:cNvSpPr/>
            <p:nvPr/>
          </p:nvSpPr>
          <p:spPr>
            <a:xfrm>
              <a:off x="11200629" y="1963492"/>
              <a:ext cx="65513" cy="89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96A7144A-AE9E-4ABC-9DA6-6354AAD6F6BD}"/>
              </a:ext>
            </a:extLst>
          </p:cNvPr>
          <p:cNvSpPr/>
          <p:nvPr/>
        </p:nvSpPr>
        <p:spPr>
          <a:xfrm>
            <a:off x="250061" y="3355257"/>
            <a:ext cx="303713" cy="618715"/>
          </a:xfrm>
          <a:custGeom>
            <a:avLst/>
            <a:gdLst>
              <a:gd name="connsiteX0" fmla="*/ 199292 w 269631"/>
              <a:gd name="connsiteY0" fmla="*/ 0 h 550985"/>
              <a:gd name="connsiteX1" fmla="*/ 0 w 269631"/>
              <a:gd name="connsiteY1" fmla="*/ 82062 h 550985"/>
              <a:gd name="connsiteX2" fmla="*/ 23446 w 269631"/>
              <a:gd name="connsiteY2" fmla="*/ 410308 h 550985"/>
              <a:gd name="connsiteX3" fmla="*/ 269631 w 269631"/>
              <a:gd name="connsiteY3" fmla="*/ 550985 h 55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631" h="550985">
                <a:moveTo>
                  <a:pt x="199292" y="0"/>
                </a:moveTo>
                <a:lnTo>
                  <a:pt x="0" y="82062"/>
                </a:lnTo>
                <a:lnTo>
                  <a:pt x="23446" y="410308"/>
                </a:lnTo>
                <a:lnTo>
                  <a:pt x="269631" y="550985"/>
                </a:lnTo>
              </a:path>
            </a:pathLst>
          </a:custGeom>
          <a:noFill/>
          <a:ln w="28575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フリーフォーム: 図形 84">
            <a:extLst>
              <a:ext uri="{FF2B5EF4-FFF2-40B4-BE49-F238E27FC236}">
                <a16:creationId xmlns:a16="http://schemas.microsoft.com/office/drawing/2014/main" id="{775C31D4-99C1-4C17-82CE-D310A9AB4FDE}"/>
              </a:ext>
            </a:extLst>
          </p:cNvPr>
          <p:cNvSpPr/>
          <p:nvPr/>
        </p:nvSpPr>
        <p:spPr>
          <a:xfrm flipH="1">
            <a:off x="11643284" y="3403923"/>
            <a:ext cx="388658" cy="878275"/>
          </a:xfrm>
          <a:custGeom>
            <a:avLst/>
            <a:gdLst>
              <a:gd name="connsiteX0" fmla="*/ 199292 w 269631"/>
              <a:gd name="connsiteY0" fmla="*/ 0 h 550985"/>
              <a:gd name="connsiteX1" fmla="*/ 0 w 269631"/>
              <a:gd name="connsiteY1" fmla="*/ 82062 h 550985"/>
              <a:gd name="connsiteX2" fmla="*/ 23446 w 269631"/>
              <a:gd name="connsiteY2" fmla="*/ 410308 h 550985"/>
              <a:gd name="connsiteX3" fmla="*/ 269631 w 269631"/>
              <a:gd name="connsiteY3" fmla="*/ 550985 h 55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631" h="550985">
                <a:moveTo>
                  <a:pt x="199292" y="0"/>
                </a:moveTo>
                <a:lnTo>
                  <a:pt x="0" y="82062"/>
                </a:lnTo>
                <a:lnTo>
                  <a:pt x="23446" y="410308"/>
                </a:lnTo>
                <a:lnTo>
                  <a:pt x="269631" y="550985"/>
                </a:lnTo>
              </a:path>
            </a:pathLst>
          </a:custGeom>
          <a:noFill/>
          <a:ln w="28575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DBEB1EAF-1F36-4D86-96C3-3383AF5ADC1F}"/>
              </a:ext>
            </a:extLst>
          </p:cNvPr>
          <p:cNvSpPr txBox="1"/>
          <p:nvPr/>
        </p:nvSpPr>
        <p:spPr>
          <a:xfrm>
            <a:off x="26171" y="418581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使用する</a:t>
            </a:r>
            <a:r>
              <a:rPr kumimoji="1" lang="ja-JP" altLang="en-US" dirty="0"/>
              <a:t>鍵</a:t>
            </a:r>
            <a:endParaRPr kumimoji="1" lang="ja-JP" altLang="en-US" b="1" u="sng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4C5EDEC5-0489-482F-987D-88485302A222}"/>
              </a:ext>
            </a:extLst>
          </p:cNvPr>
          <p:cNvSpPr txBox="1"/>
          <p:nvPr/>
        </p:nvSpPr>
        <p:spPr>
          <a:xfrm>
            <a:off x="10661622" y="447936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使用する</a:t>
            </a:r>
            <a:r>
              <a:rPr kumimoji="1" lang="ja-JP" altLang="en-US" dirty="0"/>
              <a:t>鍵</a:t>
            </a:r>
            <a:endParaRPr kumimoji="1" lang="ja-JP" altLang="en-US" b="1" u="sng" dirty="0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287DBEB0-40F0-4B38-BD6B-A0DF7C40A87D}"/>
              </a:ext>
            </a:extLst>
          </p:cNvPr>
          <p:cNvSpPr/>
          <p:nvPr/>
        </p:nvSpPr>
        <p:spPr>
          <a:xfrm>
            <a:off x="715108" y="656492"/>
            <a:ext cx="10615928" cy="1969477"/>
          </a:xfrm>
          <a:custGeom>
            <a:avLst/>
            <a:gdLst>
              <a:gd name="connsiteX0" fmla="*/ 0 w 10433538"/>
              <a:gd name="connsiteY0" fmla="*/ 1711570 h 1969477"/>
              <a:gd name="connsiteX1" fmla="*/ 23446 w 10433538"/>
              <a:gd name="connsiteY1" fmla="*/ 656493 h 1969477"/>
              <a:gd name="connsiteX2" fmla="*/ 773723 w 10433538"/>
              <a:gd name="connsiteY2" fmla="*/ 0 h 1969477"/>
              <a:gd name="connsiteX3" fmla="*/ 9777046 w 10433538"/>
              <a:gd name="connsiteY3" fmla="*/ 11723 h 1969477"/>
              <a:gd name="connsiteX4" fmla="*/ 10433538 w 10433538"/>
              <a:gd name="connsiteY4" fmla="*/ 691662 h 1969477"/>
              <a:gd name="connsiteX5" fmla="*/ 10421815 w 10433538"/>
              <a:gd name="connsiteY5" fmla="*/ 1969477 h 1969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3538" h="1969477">
                <a:moveTo>
                  <a:pt x="0" y="1711570"/>
                </a:moveTo>
                <a:lnTo>
                  <a:pt x="23446" y="656493"/>
                </a:lnTo>
                <a:lnTo>
                  <a:pt x="773723" y="0"/>
                </a:lnTo>
                <a:lnTo>
                  <a:pt x="9777046" y="11723"/>
                </a:lnTo>
                <a:lnTo>
                  <a:pt x="10433538" y="691662"/>
                </a:lnTo>
                <a:lnTo>
                  <a:pt x="10421815" y="1969477"/>
                </a:lnTo>
              </a:path>
            </a:pathLst>
          </a:custGeom>
          <a:noFill/>
          <a:ln>
            <a:prstDash val="dash"/>
            <a:headEnd type="arrow" w="lg" len="lg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1278706-C9CD-43B4-AAC1-D8245F2B03B9}"/>
              </a:ext>
            </a:extLst>
          </p:cNvPr>
          <p:cNvSpPr txBox="1"/>
          <p:nvPr/>
        </p:nvSpPr>
        <p:spPr>
          <a:xfrm>
            <a:off x="4160546" y="720720"/>
            <a:ext cx="3424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事前に別途共有した鍵とその</a:t>
            </a:r>
            <a:r>
              <a:rPr kumimoji="1" lang="en-US" altLang="ja-JP" dirty="0"/>
              <a:t>ID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4D2FDB8-1717-4DA2-BCB2-C0717D1AF3EC}"/>
              </a:ext>
            </a:extLst>
          </p:cNvPr>
          <p:cNvSpPr txBox="1"/>
          <p:nvPr/>
        </p:nvSpPr>
        <p:spPr>
          <a:xfrm>
            <a:off x="5650188" y="3479543"/>
            <a:ext cx="489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ID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161325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四角形: 角を丸くする 63">
            <a:extLst>
              <a:ext uri="{FF2B5EF4-FFF2-40B4-BE49-F238E27FC236}">
                <a16:creationId xmlns:a16="http://schemas.microsoft.com/office/drawing/2014/main" id="{D24A5897-1CEE-4706-B2D7-CC11A23FD392}"/>
              </a:ext>
            </a:extLst>
          </p:cNvPr>
          <p:cNvSpPr/>
          <p:nvPr/>
        </p:nvSpPr>
        <p:spPr>
          <a:xfrm>
            <a:off x="1735546" y="1479092"/>
            <a:ext cx="3485157" cy="2082091"/>
          </a:xfrm>
          <a:prstGeom prst="roundRect">
            <a:avLst>
              <a:gd name="adj" fmla="val 922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45906B6-6202-4FE3-AF2E-5194D93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885" y="12680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図</a:t>
            </a:r>
            <a:r>
              <a:rPr kumimoji="1" lang="en-US" altLang="ja-JP" dirty="0"/>
              <a:t>2-5 PSK: </a:t>
            </a:r>
            <a:r>
              <a:rPr kumimoji="1" lang="ja-JP" altLang="en-US" dirty="0"/>
              <a:t>前方秘匿性なし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BB95243-A6CC-42DF-B06F-9C0463815AE5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3808916" y="5294102"/>
            <a:ext cx="21174" cy="748959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F8815865-774C-46DC-A4FF-45647A9D4C6D}"/>
              </a:ext>
            </a:extLst>
          </p:cNvPr>
          <p:cNvCxnSpPr>
            <a:cxnSpLocks/>
          </p:cNvCxnSpPr>
          <p:nvPr/>
        </p:nvCxnSpPr>
        <p:spPr>
          <a:xfrm flipH="1">
            <a:off x="9005172" y="4760956"/>
            <a:ext cx="22830" cy="126421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735A2CD-C663-494A-952D-44523440343A}"/>
              </a:ext>
            </a:extLst>
          </p:cNvPr>
          <p:cNvSpPr/>
          <p:nvPr/>
        </p:nvSpPr>
        <p:spPr>
          <a:xfrm>
            <a:off x="8361911" y="5494317"/>
            <a:ext cx="1303909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33BAB9A-81A9-40A9-BE71-A78B87C14E21}"/>
              </a:ext>
            </a:extLst>
          </p:cNvPr>
          <p:cNvSpPr/>
          <p:nvPr/>
        </p:nvSpPr>
        <p:spPr>
          <a:xfrm>
            <a:off x="2325891" y="6301428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9F8E7EF-294E-40B2-9D24-0E073A89E67E}"/>
              </a:ext>
            </a:extLst>
          </p:cNvPr>
          <p:cNvSpPr/>
          <p:nvPr/>
        </p:nvSpPr>
        <p:spPr>
          <a:xfrm>
            <a:off x="6859298" y="1963321"/>
            <a:ext cx="3485157" cy="2082091"/>
          </a:xfrm>
          <a:prstGeom prst="roundRect">
            <a:avLst>
              <a:gd name="adj" fmla="val 922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2BE1F99-1C8F-472A-85C5-17BB8141DC41}"/>
              </a:ext>
            </a:extLst>
          </p:cNvPr>
          <p:cNvSpPr/>
          <p:nvPr/>
        </p:nvSpPr>
        <p:spPr>
          <a:xfrm>
            <a:off x="7888014" y="4991697"/>
            <a:ext cx="2141171" cy="330330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E40D627-7060-48F9-B744-DD0D576A43E7}"/>
              </a:ext>
            </a:extLst>
          </p:cNvPr>
          <p:cNvSpPr txBox="1"/>
          <p:nvPr/>
        </p:nvSpPr>
        <p:spPr>
          <a:xfrm>
            <a:off x="7945035" y="5004892"/>
            <a:ext cx="2005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Pre-shared</a:t>
            </a:r>
            <a:r>
              <a:rPr kumimoji="1" lang="ja-JP" altLang="en-US" sz="1600" b="1" dirty="0"/>
              <a:t> </a:t>
            </a:r>
            <a:r>
              <a:rPr kumimoji="1" lang="en-US" altLang="ja-JP" sz="1600" b="1" dirty="0"/>
              <a:t>Secret</a:t>
            </a:r>
            <a:endParaRPr kumimoji="1" lang="ja-JP" altLang="en-US" sz="16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7B0467E-B32C-45DE-A91D-481DBEEB0D36}"/>
              </a:ext>
            </a:extLst>
          </p:cNvPr>
          <p:cNvSpPr txBox="1"/>
          <p:nvPr/>
        </p:nvSpPr>
        <p:spPr>
          <a:xfrm>
            <a:off x="8587065" y="5507164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/>
              <a:t>HKDF</a:t>
            </a:r>
            <a:endParaRPr kumimoji="1" lang="ja-JP" altLang="en-US" sz="1600" b="1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C5806E69-B6D6-4D79-BA60-D6AD48CAAE8C}"/>
              </a:ext>
            </a:extLst>
          </p:cNvPr>
          <p:cNvCxnSpPr>
            <a:cxnSpLocks/>
          </p:cNvCxnSpPr>
          <p:nvPr/>
        </p:nvCxnSpPr>
        <p:spPr>
          <a:xfrm>
            <a:off x="3776596" y="4796009"/>
            <a:ext cx="53494" cy="1045347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873F6DD2-37AE-48AE-98BA-0169C277D951}"/>
              </a:ext>
            </a:extLst>
          </p:cNvPr>
          <p:cNvSpPr/>
          <p:nvPr/>
        </p:nvSpPr>
        <p:spPr>
          <a:xfrm>
            <a:off x="3130820" y="5446514"/>
            <a:ext cx="1291552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9111DE1-8DF0-4B2E-A8E7-DE6F3417675E}"/>
              </a:ext>
            </a:extLst>
          </p:cNvPr>
          <p:cNvSpPr txBox="1"/>
          <p:nvPr/>
        </p:nvSpPr>
        <p:spPr>
          <a:xfrm>
            <a:off x="3389570" y="5449452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HKDF</a:t>
            </a:r>
            <a:endParaRPr kumimoji="1" lang="ja-JP" altLang="en-US" sz="1600" b="1" dirty="0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E81B67B8-206D-48D0-AF4D-0A9A6A985B98}"/>
              </a:ext>
            </a:extLst>
          </p:cNvPr>
          <p:cNvSpPr/>
          <p:nvPr/>
        </p:nvSpPr>
        <p:spPr>
          <a:xfrm>
            <a:off x="2749056" y="4942353"/>
            <a:ext cx="2141171" cy="330330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76D5F71-0282-45B9-BD14-CCE1796E4859}"/>
              </a:ext>
            </a:extLst>
          </p:cNvPr>
          <p:cNvSpPr txBox="1"/>
          <p:nvPr/>
        </p:nvSpPr>
        <p:spPr>
          <a:xfrm>
            <a:off x="2806077" y="4955548"/>
            <a:ext cx="2005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Pre-shared</a:t>
            </a:r>
            <a:r>
              <a:rPr kumimoji="1" lang="ja-JP" altLang="en-US" sz="1600" b="1" dirty="0"/>
              <a:t> </a:t>
            </a:r>
            <a:r>
              <a:rPr kumimoji="1" lang="en-US" altLang="ja-JP" sz="1600" b="1" dirty="0"/>
              <a:t>Secret</a:t>
            </a:r>
            <a:endParaRPr kumimoji="1" lang="ja-JP" altLang="en-US" sz="1600" b="1" dirty="0"/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A2C8F827-F559-449D-BB5F-2EAB1A823489}"/>
              </a:ext>
            </a:extLst>
          </p:cNvPr>
          <p:cNvSpPr/>
          <p:nvPr/>
        </p:nvSpPr>
        <p:spPr>
          <a:xfrm>
            <a:off x="2630551" y="6124667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3A19F61C-DBC9-4C6E-8A75-BED0B65A0511}"/>
              </a:ext>
            </a:extLst>
          </p:cNvPr>
          <p:cNvSpPr/>
          <p:nvPr/>
        </p:nvSpPr>
        <p:spPr>
          <a:xfrm>
            <a:off x="2966649" y="6013059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FD3C13F-D502-406C-A6FF-D1735A943A4C}"/>
              </a:ext>
            </a:extLst>
          </p:cNvPr>
          <p:cNvSpPr txBox="1"/>
          <p:nvPr/>
        </p:nvSpPr>
        <p:spPr>
          <a:xfrm>
            <a:off x="2999174" y="6023775"/>
            <a:ext cx="2297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Server/Client-Key/IV</a:t>
            </a:r>
            <a:endParaRPr kumimoji="1" lang="ja-JP" altLang="en-US" sz="1600" b="1" dirty="0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20413163-E374-4F71-93FD-E9F47042F30D}"/>
              </a:ext>
            </a:extLst>
          </p:cNvPr>
          <p:cNvSpPr/>
          <p:nvPr/>
        </p:nvSpPr>
        <p:spPr>
          <a:xfrm>
            <a:off x="7455043" y="6325202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F293C004-9473-4FD7-97AE-E28C84324FB3}"/>
              </a:ext>
            </a:extLst>
          </p:cNvPr>
          <p:cNvSpPr/>
          <p:nvPr/>
        </p:nvSpPr>
        <p:spPr>
          <a:xfrm>
            <a:off x="7678408" y="6170199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34FAA141-AE84-43A1-AE9D-9018B3940F22}"/>
              </a:ext>
            </a:extLst>
          </p:cNvPr>
          <p:cNvSpPr/>
          <p:nvPr/>
        </p:nvSpPr>
        <p:spPr>
          <a:xfrm>
            <a:off x="8014506" y="6037571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26E725C-E7D0-46B2-80F9-5B5ECD178238}"/>
              </a:ext>
            </a:extLst>
          </p:cNvPr>
          <p:cNvSpPr txBox="1"/>
          <p:nvPr/>
        </p:nvSpPr>
        <p:spPr>
          <a:xfrm>
            <a:off x="8047031" y="6048287"/>
            <a:ext cx="2297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Server/Client-Key/IV</a:t>
            </a:r>
            <a:endParaRPr kumimoji="1" lang="ja-JP" altLang="en-US" sz="1600" b="1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5C5B892-1720-451B-B2EA-5C201349CD70}"/>
              </a:ext>
            </a:extLst>
          </p:cNvPr>
          <p:cNvSpPr txBox="1"/>
          <p:nvPr/>
        </p:nvSpPr>
        <p:spPr>
          <a:xfrm>
            <a:off x="1464845" y="5833178"/>
            <a:ext cx="1539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0-RTT</a:t>
            </a:r>
          </a:p>
          <a:p>
            <a:pPr algn="r"/>
            <a:r>
              <a:rPr lang="en-US" altLang="ja-JP" sz="1200" dirty="0"/>
              <a:t>Handshake         </a:t>
            </a:r>
          </a:p>
          <a:p>
            <a:pPr algn="r"/>
            <a:r>
              <a:rPr kumimoji="1" lang="en-US" altLang="ja-JP" sz="1200" dirty="0"/>
              <a:t>App. Data               </a:t>
            </a:r>
            <a:endParaRPr kumimoji="1" lang="ja-JP" altLang="en-US" sz="12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2E62B2D-37EE-4EBF-A50C-5AF1744FCA48}"/>
              </a:ext>
            </a:extLst>
          </p:cNvPr>
          <p:cNvSpPr txBox="1"/>
          <p:nvPr/>
        </p:nvSpPr>
        <p:spPr>
          <a:xfrm>
            <a:off x="6572708" y="5880139"/>
            <a:ext cx="1539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0-RTT</a:t>
            </a:r>
          </a:p>
          <a:p>
            <a:pPr algn="r"/>
            <a:r>
              <a:rPr lang="en-US" altLang="ja-JP" sz="1200" dirty="0"/>
              <a:t>Handshake         </a:t>
            </a:r>
          </a:p>
          <a:p>
            <a:pPr algn="r"/>
            <a:r>
              <a:rPr kumimoji="1" lang="en-US" altLang="ja-JP" sz="1200" dirty="0"/>
              <a:t>App. Data               </a:t>
            </a:r>
            <a:endParaRPr kumimoji="1" lang="ja-JP" altLang="en-US" sz="12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7F34681-2578-4F1B-A540-19298162EA8D}"/>
              </a:ext>
            </a:extLst>
          </p:cNvPr>
          <p:cNvSpPr/>
          <p:nvPr/>
        </p:nvSpPr>
        <p:spPr>
          <a:xfrm>
            <a:off x="8764249" y="2172882"/>
            <a:ext cx="1312834" cy="2616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99AA8B54-CB7F-4213-A06E-42CD97F668E7}"/>
              </a:ext>
            </a:extLst>
          </p:cNvPr>
          <p:cNvSpPr/>
          <p:nvPr/>
        </p:nvSpPr>
        <p:spPr>
          <a:xfrm>
            <a:off x="1908885" y="2203722"/>
            <a:ext cx="1480686" cy="2616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B924B6CA-D0E1-4E22-BC22-C405EACCA0D7}"/>
              </a:ext>
            </a:extLst>
          </p:cNvPr>
          <p:cNvSpPr txBox="1"/>
          <p:nvPr/>
        </p:nvSpPr>
        <p:spPr>
          <a:xfrm>
            <a:off x="8952699" y="2149307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PSK</a:t>
            </a:r>
            <a:r>
              <a:rPr kumimoji="1" lang="ja-JP" altLang="en-US" sz="1600" b="1" dirty="0"/>
              <a:t>　</a:t>
            </a:r>
            <a:r>
              <a:rPr kumimoji="1" lang="en-US" altLang="ja-JP" sz="1600" b="1" dirty="0"/>
              <a:t>ID</a:t>
            </a:r>
            <a:endParaRPr kumimoji="1" lang="ja-JP" altLang="en-US" sz="1600" b="1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D9C7EBA6-90B3-4D5F-B737-9148D6A77BEF}"/>
              </a:ext>
            </a:extLst>
          </p:cNvPr>
          <p:cNvSpPr txBox="1"/>
          <p:nvPr/>
        </p:nvSpPr>
        <p:spPr>
          <a:xfrm>
            <a:off x="2218294" y="2181458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PSK</a:t>
            </a:r>
            <a:r>
              <a:rPr lang="ja-JP" altLang="en-US" sz="1600" b="1" dirty="0"/>
              <a:t> </a:t>
            </a:r>
            <a:r>
              <a:rPr lang="en-US" altLang="ja-JP" sz="1600" b="1" dirty="0"/>
              <a:t>ID</a:t>
            </a:r>
            <a:endParaRPr kumimoji="1" lang="ja-JP" altLang="en-US" sz="1600" b="1" dirty="0"/>
          </a:p>
        </p:txBody>
      </p:sp>
      <p:sp>
        <p:nvSpPr>
          <p:cNvPr id="84" name="四角形: 角を丸くする 83">
            <a:extLst>
              <a:ext uri="{FF2B5EF4-FFF2-40B4-BE49-F238E27FC236}">
                <a16:creationId xmlns:a16="http://schemas.microsoft.com/office/drawing/2014/main" id="{21CDCFF3-E3F3-48CE-9894-C382F55E745D}"/>
              </a:ext>
            </a:extLst>
          </p:cNvPr>
          <p:cNvSpPr/>
          <p:nvPr/>
        </p:nvSpPr>
        <p:spPr>
          <a:xfrm>
            <a:off x="111914" y="2909236"/>
            <a:ext cx="1474930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46633920-3D71-4503-9347-E9BB19FF7431}"/>
              </a:ext>
            </a:extLst>
          </p:cNvPr>
          <p:cNvSpPr txBox="1"/>
          <p:nvPr/>
        </p:nvSpPr>
        <p:spPr>
          <a:xfrm>
            <a:off x="491154" y="2912129"/>
            <a:ext cx="609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PSK</a:t>
            </a:r>
            <a:endParaRPr kumimoji="1" lang="ja-JP" altLang="en-US" sz="1600" b="1" dirty="0"/>
          </a:p>
        </p:txBody>
      </p:sp>
      <p:sp>
        <p:nvSpPr>
          <p:cNvPr id="86" name="フリーフォーム: 図形 85">
            <a:extLst>
              <a:ext uri="{FF2B5EF4-FFF2-40B4-BE49-F238E27FC236}">
                <a16:creationId xmlns:a16="http://schemas.microsoft.com/office/drawing/2014/main" id="{C7703422-F683-4DC2-8405-2FA197D8AD90}"/>
              </a:ext>
            </a:extLst>
          </p:cNvPr>
          <p:cNvSpPr/>
          <p:nvPr/>
        </p:nvSpPr>
        <p:spPr>
          <a:xfrm>
            <a:off x="10100441" y="2280745"/>
            <a:ext cx="1156138" cy="620110"/>
          </a:xfrm>
          <a:custGeom>
            <a:avLst/>
            <a:gdLst>
              <a:gd name="connsiteX0" fmla="*/ 0 w 1156138"/>
              <a:gd name="connsiteY0" fmla="*/ 21021 h 620110"/>
              <a:gd name="connsiteX1" fmla="*/ 914400 w 1156138"/>
              <a:gd name="connsiteY1" fmla="*/ 0 h 620110"/>
              <a:gd name="connsiteX2" fmla="*/ 1145628 w 1156138"/>
              <a:gd name="connsiteY2" fmla="*/ 189186 h 620110"/>
              <a:gd name="connsiteX3" fmla="*/ 1156138 w 1156138"/>
              <a:gd name="connsiteY3" fmla="*/ 620110 h 62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6138" h="620110">
                <a:moveTo>
                  <a:pt x="0" y="21021"/>
                </a:moveTo>
                <a:lnTo>
                  <a:pt x="914400" y="0"/>
                </a:lnTo>
                <a:lnTo>
                  <a:pt x="1145628" y="189186"/>
                </a:lnTo>
                <a:lnTo>
                  <a:pt x="1156138" y="620110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フリーフォーム: 図形 86">
            <a:extLst>
              <a:ext uri="{FF2B5EF4-FFF2-40B4-BE49-F238E27FC236}">
                <a16:creationId xmlns:a16="http://schemas.microsoft.com/office/drawing/2014/main" id="{848C3ED4-017D-45E6-B193-589B0F13FE57}"/>
              </a:ext>
            </a:extLst>
          </p:cNvPr>
          <p:cNvSpPr/>
          <p:nvPr/>
        </p:nvSpPr>
        <p:spPr>
          <a:xfrm flipH="1">
            <a:off x="770805" y="2318584"/>
            <a:ext cx="1156138" cy="620110"/>
          </a:xfrm>
          <a:custGeom>
            <a:avLst/>
            <a:gdLst>
              <a:gd name="connsiteX0" fmla="*/ 0 w 1156138"/>
              <a:gd name="connsiteY0" fmla="*/ 21021 h 620110"/>
              <a:gd name="connsiteX1" fmla="*/ 914400 w 1156138"/>
              <a:gd name="connsiteY1" fmla="*/ 0 h 620110"/>
              <a:gd name="connsiteX2" fmla="*/ 1145628 w 1156138"/>
              <a:gd name="connsiteY2" fmla="*/ 189186 h 620110"/>
              <a:gd name="connsiteX3" fmla="*/ 1156138 w 1156138"/>
              <a:gd name="connsiteY3" fmla="*/ 620110 h 62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6138" h="620110">
                <a:moveTo>
                  <a:pt x="0" y="21021"/>
                </a:moveTo>
                <a:lnTo>
                  <a:pt x="914400" y="0"/>
                </a:lnTo>
                <a:lnTo>
                  <a:pt x="1145628" y="189186"/>
                </a:lnTo>
                <a:lnTo>
                  <a:pt x="1156138" y="620110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フリーフォーム: 図形 87">
            <a:extLst>
              <a:ext uri="{FF2B5EF4-FFF2-40B4-BE49-F238E27FC236}">
                <a16:creationId xmlns:a16="http://schemas.microsoft.com/office/drawing/2014/main" id="{1E290E83-1D58-49BF-9248-CFE4B237CFDB}"/>
              </a:ext>
            </a:extLst>
          </p:cNvPr>
          <p:cNvSpPr/>
          <p:nvPr/>
        </p:nvSpPr>
        <p:spPr>
          <a:xfrm>
            <a:off x="798786" y="3247697"/>
            <a:ext cx="2974428" cy="1555531"/>
          </a:xfrm>
          <a:custGeom>
            <a:avLst/>
            <a:gdLst>
              <a:gd name="connsiteX0" fmla="*/ 0 w 2974428"/>
              <a:gd name="connsiteY0" fmla="*/ 0 h 1555531"/>
              <a:gd name="connsiteX1" fmla="*/ 10511 w 2974428"/>
              <a:gd name="connsiteY1" fmla="*/ 525517 h 1555531"/>
              <a:gd name="connsiteX2" fmla="*/ 409904 w 2974428"/>
              <a:gd name="connsiteY2" fmla="*/ 1072055 h 1555531"/>
              <a:gd name="connsiteX3" fmla="*/ 2554014 w 2974428"/>
              <a:gd name="connsiteY3" fmla="*/ 1082565 h 1555531"/>
              <a:gd name="connsiteX4" fmla="*/ 2974428 w 2974428"/>
              <a:gd name="connsiteY4" fmla="*/ 1555531 h 155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4428" h="1555531">
                <a:moveTo>
                  <a:pt x="0" y="0"/>
                </a:moveTo>
                <a:lnTo>
                  <a:pt x="10511" y="525517"/>
                </a:lnTo>
                <a:lnTo>
                  <a:pt x="409904" y="1072055"/>
                </a:lnTo>
                <a:lnTo>
                  <a:pt x="2554014" y="1082565"/>
                </a:lnTo>
                <a:lnTo>
                  <a:pt x="2974428" y="1555531"/>
                </a:lnTo>
              </a:path>
            </a:pathLst>
          </a:cu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フリーフォーム: 図形 88">
            <a:extLst>
              <a:ext uri="{FF2B5EF4-FFF2-40B4-BE49-F238E27FC236}">
                <a16:creationId xmlns:a16="http://schemas.microsoft.com/office/drawing/2014/main" id="{C3D9E5F8-7F52-49FB-B921-966E45655C6A}"/>
              </a:ext>
            </a:extLst>
          </p:cNvPr>
          <p:cNvSpPr/>
          <p:nvPr/>
        </p:nvSpPr>
        <p:spPr>
          <a:xfrm flipH="1">
            <a:off x="9026193" y="3198827"/>
            <a:ext cx="2230386" cy="1555531"/>
          </a:xfrm>
          <a:custGeom>
            <a:avLst/>
            <a:gdLst>
              <a:gd name="connsiteX0" fmla="*/ 0 w 2974428"/>
              <a:gd name="connsiteY0" fmla="*/ 0 h 1555531"/>
              <a:gd name="connsiteX1" fmla="*/ 10511 w 2974428"/>
              <a:gd name="connsiteY1" fmla="*/ 525517 h 1555531"/>
              <a:gd name="connsiteX2" fmla="*/ 409904 w 2974428"/>
              <a:gd name="connsiteY2" fmla="*/ 1072055 h 1555531"/>
              <a:gd name="connsiteX3" fmla="*/ 2554014 w 2974428"/>
              <a:gd name="connsiteY3" fmla="*/ 1082565 h 1555531"/>
              <a:gd name="connsiteX4" fmla="*/ 2974428 w 2974428"/>
              <a:gd name="connsiteY4" fmla="*/ 1555531 h 155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4428" h="1555531">
                <a:moveTo>
                  <a:pt x="0" y="0"/>
                </a:moveTo>
                <a:lnTo>
                  <a:pt x="10511" y="525517"/>
                </a:lnTo>
                <a:lnTo>
                  <a:pt x="409904" y="1072055"/>
                </a:lnTo>
                <a:lnTo>
                  <a:pt x="2554014" y="1082565"/>
                </a:lnTo>
                <a:lnTo>
                  <a:pt x="2974428" y="1555531"/>
                </a:lnTo>
              </a:path>
            </a:pathLst>
          </a:cu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359BE172-749B-45E0-A59C-67C20626489D}"/>
              </a:ext>
            </a:extLst>
          </p:cNvPr>
          <p:cNvSpPr/>
          <p:nvPr/>
        </p:nvSpPr>
        <p:spPr>
          <a:xfrm>
            <a:off x="10616335" y="2928236"/>
            <a:ext cx="1474930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9D293F1-D294-414D-88B1-7031502C159F}"/>
              </a:ext>
            </a:extLst>
          </p:cNvPr>
          <p:cNvSpPr txBox="1"/>
          <p:nvPr/>
        </p:nvSpPr>
        <p:spPr>
          <a:xfrm>
            <a:off x="10995575" y="2931129"/>
            <a:ext cx="609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PSK</a:t>
            </a:r>
            <a:endParaRPr kumimoji="1" lang="ja-JP" altLang="en-US" sz="1600" b="1" dirty="0"/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3D7E13A9-02A5-4E5F-B768-FE7733131E36}"/>
              </a:ext>
            </a:extLst>
          </p:cNvPr>
          <p:cNvSpPr/>
          <p:nvPr/>
        </p:nvSpPr>
        <p:spPr>
          <a:xfrm>
            <a:off x="5047943" y="1479093"/>
            <a:ext cx="1354859" cy="657932"/>
          </a:xfrm>
          <a:prstGeom prst="rightArrow">
            <a:avLst/>
          </a:prstGeom>
          <a:solidFill>
            <a:schemeClr val="bg2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9B5B38C6-252B-4063-9FD7-D1C3BF09D49F}"/>
              </a:ext>
            </a:extLst>
          </p:cNvPr>
          <p:cNvSpPr txBox="1"/>
          <p:nvPr/>
        </p:nvSpPr>
        <p:spPr>
          <a:xfrm>
            <a:off x="4848521" y="1697150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Client</a:t>
            </a:r>
            <a:r>
              <a:rPr kumimoji="1" lang="ja-JP" altLang="en-US" sz="1600" b="1" dirty="0"/>
              <a:t> </a:t>
            </a:r>
            <a:r>
              <a:rPr kumimoji="1" lang="en-US" altLang="ja-JP" sz="1600" b="1" dirty="0"/>
              <a:t>Hello</a:t>
            </a:r>
            <a:endParaRPr kumimoji="1" lang="ja-JP" altLang="en-US" sz="1600" b="1" dirty="0"/>
          </a:p>
        </p:txBody>
      </p:sp>
      <p:sp>
        <p:nvSpPr>
          <p:cNvPr id="41" name="矢印: 右 40">
            <a:extLst>
              <a:ext uri="{FF2B5EF4-FFF2-40B4-BE49-F238E27FC236}">
                <a16:creationId xmlns:a16="http://schemas.microsoft.com/office/drawing/2014/main" id="{DF000F73-4CE5-496E-ADBD-0ECE0427409C}"/>
              </a:ext>
            </a:extLst>
          </p:cNvPr>
          <p:cNvSpPr/>
          <p:nvPr/>
        </p:nvSpPr>
        <p:spPr>
          <a:xfrm flipH="1">
            <a:off x="5855633" y="3367530"/>
            <a:ext cx="1354859" cy="657932"/>
          </a:xfrm>
          <a:prstGeom prst="rightArrow">
            <a:avLst/>
          </a:prstGeom>
          <a:solidFill>
            <a:schemeClr val="bg2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76B741B-0B03-4AFF-A6C7-15E994114738}"/>
              </a:ext>
            </a:extLst>
          </p:cNvPr>
          <p:cNvSpPr txBox="1"/>
          <p:nvPr/>
        </p:nvSpPr>
        <p:spPr>
          <a:xfrm>
            <a:off x="6095259" y="3525415"/>
            <a:ext cx="1407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 Hello</a:t>
            </a:r>
            <a:endParaRPr kumimoji="1" lang="ja-JP" altLang="en-US" sz="1600" b="1" dirty="0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544838EE-17D2-4C97-A36C-F7DA611D567A}"/>
              </a:ext>
            </a:extLst>
          </p:cNvPr>
          <p:cNvSpPr/>
          <p:nvPr/>
        </p:nvSpPr>
        <p:spPr>
          <a:xfrm>
            <a:off x="2848708" y="1738269"/>
            <a:ext cx="6084277" cy="442224"/>
          </a:xfrm>
          <a:custGeom>
            <a:avLst/>
            <a:gdLst>
              <a:gd name="connsiteX0" fmla="*/ 0 w 6084277"/>
              <a:gd name="connsiteY0" fmla="*/ 316523 h 363415"/>
              <a:gd name="connsiteX1" fmla="*/ 187569 w 6084277"/>
              <a:gd name="connsiteY1" fmla="*/ 23446 h 363415"/>
              <a:gd name="connsiteX2" fmla="*/ 5978769 w 6084277"/>
              <a:gd name="connsiteY2" fmla="*/ 0 h 363415"/>
              <a:gd name="connsiteX3" fmla="*/ 6084277 w 6084277"/>
              <a:gd name="connsiteY3" fmla="*/ 363415 h 3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84277" h="363415">
                <a:moveTo>
                  <a:pt x="0" y="316523"/>
                </a:moveTo>
                <a:lnTo>
                  <a:pt x="187569" y="23446"/>
                </a:lnTo>
                <a:lnTo>
                  <a:pt x="5978769" y="0"/>
                </a:lnTo>
                <a:lnTo>
                  <a:pt x="6084277" y="363415"/>
                </a:lnTo>
              </a:path>
            </a:pathLst>
          </a:custGeom>
          <a:noFill/>
          <a:ln w="28575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727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9F8E7EF-294E-40B2-9D24-0E073A89E67E}"/>
              </a:ext>
            </a:extLst>
          </p:cNvPr>
          <p:cNvSpPr/>
          <p:nvPr/>
        </p:nvSpPr>
        <p:spPr>
          <a:xfrm>
            <a:off x="6859298" y="2068500"/>
            <a:ext cx="3485157" cy="2188659"/>
          </a:xfrm>
          <a:prstGeom prst="roundRect">
            <a:avLst>
              <a:gd name="adj" fmla="val 9227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矢印: 右 76">
            <a:extLst>
              <a:ext uri="{FF2B5EF4-FFF2-40B4-BE49-F238E27FC236}">
                <a16:creationId xmlns:a16="http://schemas.microsoft.com/office/drawing/2014/main" id="{8AE0DF9D-04A4-4E38-9724-75F2330FBF92}"/>
              </a:ext>
            </a:extLst>
          </p:cNvPr>
          <p:cNvSpPr/>
          <p:nvPr/>
        </p:nvSpPr>
        <p:spPr>
          <a:xfrm flipH="1">
            <a:off x="5485620" y="3522737"/>
            <a:ext cx="1354859" cy="65793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964E111-32A4-4F4A-B583-FDDC6E52B32A}"/>
              </a:ext>
            </a:extLst>
          </p:cNvPr>
          <p:cNvSpPr txBox="1"/>
          <p:nvPr/>
        </p:nvSpPr>
        <p:spPr>
          <a:xfrm>
            <a:off x="5644357" y="3668501"/>
            <a:ext cx="1407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 Hello</a:t>
            </a:r>
            <a:endParaRPr kumimoji="1" lang="ja-JP" altLang="en-US" sz="1600" b="1" dirty="0"/>
          </a:p>
        </p:txBody>
      </p:sp>
      <p:sp>
        <p:nvSpPr>
          <p:cNvPr id="64" name="四角形: 角を丸くする 63">
            <a:extLst>
              <a:ext uri="{FF2B5EF4-FFF2-40B4-BE49-F238E27FC236}">
                <a16:creationId xmlns:a16="http://schemas.microsoft.com/office/drawing/2014/main" id="{D24A5897-1CEE-4706-B2D7-CC11A23FD392}"/>
              </a:ext>
            </a:extLst>
          </p:cNvPr>
          <p:cNvSpPr/>
          <p:nvPr/>
        </p:nvSpPr>
        <p:spPr>
          <a:xfrm>
            <a:off x="1736895" y="1397488"/>
            <a:ext cx="3485157" cy="2554564"/>
          </a:xfrm>
          <a:prstGeom prst="roundRect">
            <a:avLst>
              <a:gd name="adj" fmla="val 9227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45906B6-6202-4FE3-AF2E-5194D93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959"/>
            <a:ext cx="10515600" cy="1325563"/>
          </a:xfrm>
        </p:spPr>
        <p:txBody>
          <a:bodyPr/>
          <a:lstStyle/>
          <a:p>
            <a:r>
              <a:rPr lang="ja-JP" altLang="en-US" dirty="0"/>
              <a:t>図</a:t>
            </a:r>
            <a:r>
              <a:rPr lang="en-US" altLang="ja-JP" dirty="0"/>
              <a:t>2-6 </a:t>
            </a:r>
            <a:r>
              <a:rPr kumimoji="1" lang="en-US" altLang="ja-JP" dirty="0"/>
              <a:t>PSK: </a:t>
            </a:r>
            <a:r>
              <a:rPr kumimoji="1" lang="ja-JP" altLang="en-US" dirty="0"/>
              <a:t>完全前方秘匿性あり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BB95243-A6CC-42DF-B06F-9C0463815AE5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3815328" y="5294102"/>
            <a:ext cx="14762" cy="748959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F8815865-774C-46DC-A4FF-45647A9D4C6D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8969492" y="4837419"/>
            <a:ext cx="22830" cy="126421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735A2CD-C663-494A-952D-44523440343A}"/>
              </a:ext>
            </a:extLst>
          </p:cNvPr>
          <p:cNvSpPr/>
          <p:nvPr/>
        </p:nvSpPr>
        <p:spPr>
          <a:xfrm>
            <a:off x="8361911" y="5494317"/>
            <a:ext cx="1303909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33BAB9A-81A9-40A9-BE71-A78B87C14E21}"/>
              </a:ext>
            </a:extLst>
          </p:cNvPr>
          <p:cNvSpPr/>
          <p:nvPr/>
        </p:nvSpPr>
        <p:spPr>
          <a:xfrm>
            <a:off x="2325891" y="6301428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9180C76-93C2-4805-8F0E-6B7B650E5D80}"/>
              </a:ext>
            </a:extLst>
          </p:cNvPr>
          <p:cNvGrpSpPr/>
          <p:nvPr/>
        </p:nvGrpSpPr>
        <p:grpSpPr>
          <a:xfrm>
            <a:off x="7012287" y="2574539"/>
            <a:ext cx="3901787" cy="1218102"/>
            <a:chOff x="6726889" y="3078364"/>
            <a:chExt cx="6097120" cy="1218102"/>
          </a:xfrm>
        </p:grpSpPr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CAC66CCB-03C9-4E17-AB42-2CC1A9797D94}"/>
                </a:ext>
              </a:extLst>
            </p:cNvPr>
            <p:cNvSpPr txBox="1"/>
            <p:nvPr/>
          </p:nvSpPr>
          <p:spPr>
            <a:xfrm>
              <a:off x="6726889" y="3078364"/>
              <a:ext cx="609712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/>
                <a:t>Supported Version: TLS 1.3 (0x0304)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8E6830A4-0540-43B4-ABA2-5A7B71EF76E7}"/>
                </a:ext>
              </a:extLst>
            </p:cNvPr>
            <p:cNvSpPr txBox="1"/>
            <p:nvPr/>
          </p:nvSpPr>
          <p:spPr>
            <a:xfrm>
              <a:off x="6726889" y="3609686"/>
              <a:ext cx="5728445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Key Share extension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E16A5CDA-F401-4E54-8DB6-FBBD1C265209}"/>
                </a:ext>
              </a:extLst>
            </p:cNvPr>
            <p:cNvSpPr txBox="1"/>
            <p:nvPr/>
          </p:nvSpPr>
          <p:spPr>
            <a:xfrm>
              <a:off x="6741456" y="3351849"/>
              <a:ext cx="532908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Cipher Suite: TLS_AES_128_GCM_SHA256 (0x1301)</a:t>
              </a: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B8D0316B-3E1C-4E27-A359-89F6F3F986BC}"/>
                </a:ext>
              </a:extLst>
            </p:cNvPr>
            <p:cNvSpPr/>
            <p:nvPr/>
          </p:nvSpPr>
          <p:spPr>
            <a:xfrm>
              <a:off x="6726890" y="3363807"/>
              <a:ext cx="4985497" cy="2458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C5B40023-6CC1-45A7-92E9-414C09C9D553}"/>
                </a:ext>
              </a:extLst>
            </p:cNvPr>
            <p:cNvSpPr/>
            <p:nvPr/>
          </p:nvSpPr>
          <p:spPr>
            <a:xfrm>
              <a:off x="6741458" y="3821114"/>
              <a:ext cx="4985498" cy="475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F1AEB05-B8DF-4E55-A5AA-05B1463D9B88}"/>
              </a:ext>
            </a:extLst>
          </p:cNvPr>
          <p:cNvSpPr/>
          <p:nvPr/>
        </p:nvSpPr>
        <p:spPr>
          <a:xfrm>
            <a:off x="7012287" y="2544152"/>
            <a:ext cx="3055429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2BE1F99-1C8F-472A-85C5-17BB8141DC41}"/>
              </a:ext>
            </a:extLst>
          </p:cNvPr>
          <p:cNvSpPr/>
          <p:nvPr/>
        </p:nvSpPr>
        <p:spPr>
          <a:xfrm>
            <a:off x="7888014" y="4991697"/>
            <a:ext cx="2141171" cy="330330"/>
          </a:xfrm>
          <a:prstGeom prst="roundRect">
            <a:avLst>
              <a:gd name="adj" fmla="val 9227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30CA7115-44E8-4F2F-AE67-76247C8F4450}"/>
              </a:ext>
            </a:extLst>
          </p:cNvPr>
          <p:cNvSpPr/>
          <p:nvPr/>
        </p:nvSpPr>
        <p:spPr>
          <a:xfrm>
            <a:off x="1949442" y="3402641"/>
            <a:ext cx="2605477" cy="187727"/>
          </a:xfrm>
          <a:prstGeom prst="roundRect">
            <a:avLst>
              <a:gd name="adj" fmla="val 922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DD04A62-5E11-46FD-AD13-12B801E301CB}"/>
              </a:ext>
            </a:extLst>
          </p:cNvPr>
          <p:cNvSpPr txBox="1"/>
          <p:nvPr/>
        </p:nvSpPr>
        <p:spPr>
          <a:xfrm>
            <a:off x="2076354" y="3383388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Client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Public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Key      DH Param</a:t>
            </a:r>
            <a:endParaRPr kumimoji="1" lang="ja-JP" altLang="en-US" sz="1200" b="1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B78C64D4-49EB-4A37-BC01-8F21501BE9F9}"/>
              </a:ext>
            </a:extLst>
          </p:cNvPr>
          <p:cNvSpPr/>
          <p:nvPr/>
        </p:nvSpPr>
        <p:spPr>
          <a:xfrm>
            <a:off x="7295764" y="3468987"/>
            <a:ext cx="2526440" cy="223423"/>
          </a:xfrm>
          <a:prstGeom prst="roundRect">
            <a:avLst>
              <a:gd name="adj" fmla="val 922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BFDC3CA-77D5-423C-80C1-6D65750D1BC2}"/>
              </a:ext>
            </a:extLst>
          </p:cNvPr>
          <p:cNvSpPr txBox="1"/>
          <p:nvPr/>
        </p:nvSpPr>
        <p:spPr>
          <a:xfrm>
            <a:off x="7295764" y="3468987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DH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Param    </a:t>
            </a:r>
            <a:r>
              <a:rPr kumimoji="1" lang="ja-JP" altLang="en-US" sz="1200" b="1" dirty="0"/>
              <a:t> </a:t>
            </a:r>
            <a:r>
              <a:rPr lang="en-US" altLang="ja-JP" sz="1200" b="1" dirty="0"/>
              <a:t>Server</a:t>
            </a:r>
            <a:r>
              <a:rPr lang="ja-JP" altLang="en-US" sz="1200" b="1" dirty="0"/>
              <a:t> </a:t>
            </a:r>
            <a:r>
              <a:rPr kumimoji="1" lang="en-US" altLang="ja-JP" sz="1200" b="1" dirty="0"/>
              <a:t>Public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Key</a:t>
            </a:r>
            <a:endParaRPr kumimoji="1" lang="ja-JP" altLang="en-US" sz="12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E40D627-7060-48F9-B744-DD0D576A43E7}"/>
              </a:ext>
            </a:extLst>
          </p:cNvPr>
          <p:cNvSpPr txBox="1"/>
          <p:nvPr/>
        </p:nvSpPr>
        <p:spPr>
          <a:xfrm>
            <a:off x="7945035" y="5004892"/>
            <a:ext cx="2018501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Pre-master</a:t>
            </a:r>
            <a:r>
              <a:rPr kumimoji="1" lang="ja-JP" altLang="en-US" sz="1600" b="1"/>
              <a:t> </a:t>
            </a:r>
            <a:r>
              <a:rPr kumimoji="1" lang="en-US" altLang="ja-JP" sz="1600" b="1" dirty="0"/>
              <a:t>Secret</a:t>
            </a:r>
            <a:endParaRPr kumimoji="1" lang="ja-JP" altLang="en-US" sz="1600" b="1"/>
          </a:p>
        </p:txBody>
      </p:sp>
      <p:sp>
        <p:nvSpPr>
          <p:cNvPr id="24" name="フリーフォーム: 図形 23">
            <a:extLst>
              <a:ext uri="{FF2B5EF4-FFF2-40B4-BE49-F238E27FC236}">
                <a16:creationId xmlns:a16="http://schemas.microsoft.com/office/drawing/2014/main" id="{0C23C180-0FE4-4F7F-9740-831001D2AF3E}"/>
              </a:ext>
            </a:extLst>
          </p:cNvPr>
          <p:cNvSpPr/>
          <p:nvPr/>
        </p:nvSpPr>
        <p:spPr>
          <a:xfrm>
            <a:off x="3996423" y="3680507"/>
            <a:ext cx="4590641" cy="865572"/>
          </a:xfrm>
          <a:custGeom>
            <a:avLst/>
            <a:gdLst>
              <a:gd name="connsiteX0" fmla="*/ 0 w 4128247"/>
              <a:gd name="connsiteY0" fmla="*/ 0 h 1223682"/>
              <a:gd name="connsiteX1" fmla="*/ 0 w 4128247"/>
              <a:gd name="connsiteY1" fmla="*/ 268941 h 1223682"/>
              <a:gd name="connsiteX2" fmla="*/ 4128247 w 4128247"/>
              <a:gd name="connsiteY2" fmla="*/ 981635 h 1223682"/>
              <a:gd name="connsiteX3" fmla="*/ 4128247 w 4128247"/>
              <a:gd name="connsiteY3" fmla="*/ 1223682 h 122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247" h="1223682">
                <a:moveTo>
                  <a:pt x="0" y="0"/>
                </a:moveTo>
                <a:lnTo>
                  <a:pt x="0" y="268941"/>
                </a:lnTo>
                <a:lnTo>
                  <a:pt x="4128247" y="981635"/>
                </a:lnTo>
                <a:lnTo>
                  <a:pt x="4128247" y="1223682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46DEE9F9-E439-4875-8FA4-ECC8CD50C9F2}"/>
              </a:ext>
            </a:extLst>
          </p:cNvPr>
          <p:cNvSpPr/>
          <p:nvPr/>
        </p:nvSpPr>
        <p:spPr>
          <a:xfrm flipH="1">
            <a:off x="4029847" y="3696914"/>
            <a:ext cx="5219581" cy="748967"/>
          </a:xfrm>
          <a:custGeom>
            <a:avLst/>
            <a:gdLst>
              <a:gd name="connsiteX0" fmla="*/ 0 w 4128247"/>
              <a:gd name="connsiteY0" fmla="*/ 0 h 1223682"/>
              <a:gd name="connsiteX1" fmla="*/ 0 w 4128247"/>
              <a:gd name="connsiteY1" fmla="*/ 268941 h 1223682"/>
              <a:gd name="connsiteX2" fmla="*/ 4128247 w 4128247"/>
              <a:gd name="connsiteY2" fmla="*/ 981635 h 1223682"/>
              <a:gd name="connsiteX3" fmla="*/ 4128247 w 4128247"/>
              <a:gd name="connsiteY3" fmla="*/ 1223682 h 122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247" h="1223682">
                <a:moveTo>
                  <a:pt x="0" y="0"/>
                </a:moveTo>
                <a:lnTo>
                  <a:pt x="0" y="268941"/>
                </a:lnTo>
                <a:lnTo>
                  <a:pt x="4128247" y="981635"/>
                </a:lnTo>
                <a:lnTo>
                  <a:pt x="4128247" y="1223682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F25C72AE-B25C-4070-9B4A-6154A0C0784C}"/>
              </a:ext>
            </a:extLst>
          </p:cNvPr>
          <p:cNvSpPr/>
          <p:nvPr/>
        </p:nvSpPr>
        <p:spPr>
          <a:xfrm>
            <a:off x="9411740" y="3653535"/>
            <a:ext cx="2045154" cy="845330"/>
          </a:xfrm>
          <a:custGeom>
            <a:avLst/>
            <a:gdLst>
              <a:gd name="connsiteX0" fmla="*/ 2420470 w 2420470"/>
              <a:gd name="connsiteY0" fmla="*/ 0 h 887506"/>
              <a:gd name="connsiteX1" fmla="*/ 2420470 w 2420470"/>
              <a:gd name="connsiteY1" fmla="*/ 147918 h 887506"/>
              <a:gd name="connsiteX2" fmla="*/ 0 w 2420470"/>
              <a:gd name="connsiteY2" fmla="*/ 712694 h 887506"/>
              <a:gd name="connsiteX3" fmla="*/ 13447 w 2420470"/>
              <a:gd name="connsiteY3" fmla="*/ 887506 h 88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0470" h="887506">
                <a:moveTo>
                  <a:pt x="2420470" y="0"/>
                </a:moveTo>
                <a:lnTo>
                  <a:pt x="2420470" y="147918"/>
                </a:lnTo>
                <a:lnTo>
                  <a:pt x="0" y="712694"/>
                </a:lnTo>
                <a:lnTo>
                  <a:pt x="13447" y="887506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4D218496-CBCA-4CDD-A691-A0A205777B10}"/>
              </a:ext>
            </a:extLst>
          </p:cNvPr>
          <p:cNvSpPr/>
          <p:nvPr/>
        </p:nvSpPr>
        <p:spPr>
          <a:xfrm flipH="1">
            <a:off x="854536" y="3599522"/>
            <a:ext cx="2417392" cy="866157"/>
          </a:xfrm>
          <a:custGeom>
            <a:avLst/>
            <a:gdLst>
              <a:gd name="connsiteX0" fmla="*/ 2420470 w 2420470"/>
              <a:gd name="connsiteY0" fmla="*/ 0 h 887506"/>
              <a:gd name="connsiteX1" fmla="*/ 2420470 w 2420470"/>
              <a:gd name="connsiteY1" fmla="*/ 147918 h 887506"/>
              <a:gd name="connsiteX2" fmla="*/ 0 w 2420470"/>
              <a:gd name="connsiteY2" fmla="*/ 712694 h 887506"/>
              <a:gd name="connsiteX3" fmla="*/ 13447 w 2420470"/>
              <a:gd name="connsiteY3" fmla="*/ 887506 h 88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0470" h="887506">
                <a:moveTo>
                  <a:pt x="2420470" y="0"/>
                </a:moveTo>
                <a:lnTo>
                  <a:pt x="2420470" y="147918"/>
                </a:lnTo>
                <a:lnTo>
                  <a:pt x="0" y="712694"/>
                </a:lnTo>
                <a:lnTo>
                  <a:pt x="13447" y="887506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7B0467E-B32C-45DE-A91D-481DBEEB0D36}"/>
              </a:ext>
            </a:extLst>
          </p:cNvPr>
          <p:cNvSpPr txBox="1"/>
          <p:nvPr/>
        </p:nvSpPr>
        <p:spPr>
          <a:xfrm>
            <a:off x="8587065" y="5507164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/>
              <a:t>HKDF</a:t>
            </a:r>
            <a:endParaRPr kumimoji="1" lang="ja-JP" altLang="en-US" sz="1600" b="1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C5806E69-B6D6-4D79-BA60-D6AD48CAAE8C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3776596" y="4796009"/>
            <a:ext cx="53494" cy="1045347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873F6DD2-37AE-48AE-98BA-0169C277D951}"/>
              </a:ext>
            </a:extLst>
          </p:cNvPr>
          <p:cNvSpPr/>
          <p:nvPr/>
        </p:nvSpPr>
        <p:spPr>
          <a:xfrm>
            <a:off x="3130820" y="5446514"/>
            <a:ext cx="1291552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9111DE1-8DF0-4B2E-A8E7-DE6F3417675E}"/>
              </a:ext>
            </a:extLst>
          </p:cNvPr>
          <p:cNvSpPr txBox="1"/>
          <p:nvPr/>
        </p:nvSpPr>
        <p:spPr>
          <a:xfrm>
            <a:off x="3389570" y="5449452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HKDF</a:t>
            </a:r>
            <a:endParaRPr kumimoji="1" lang="ja-JP" altLang="en-US" sz="1600" b="1" dirty="0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B4C430C1-1512-45E3-8EDE-7C48DD70D115}"/>
              </a:ext>
            </a:extLst>
          </p:cNvPr>
          <p:cNvSpPr/>
          <p:nvPr/>
        </p:nvSpPr>
        <p:spPr>
          <a:xfrm>
            <a:off x="3039131" y="4465679"/>
            <a:ext cx="1474930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865AD15-011F-401B-8980-8B5448832AE0}"/>
              </a:ext>
            </a:extLst>
          </p:cNvPr>
          <p:cNvSpPr txBox="1"/>
          <p:nvPr/>
        </p:nvSpPr>
        <p:spPr>
          <a:xfrm>
            <a:off x="3238503" y="4491127"/>
            <a:ext cx="1079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(EC)DHE</a:t>
            </a:r>
            <a:endParaRPr kumimoji="1" lang="ja-JP" altLang="en-US" sz="1600" b="1" dirty="0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E81B67B8-206D-48D0-AF4D-0A9A6A985B98}"/>
              </a:ext>
            </a:extLst>
          </p:cNvPr>
          <p:cNvSpPr/>
          <p:nvPr/>
        </p:nvSpPr>
        <p:spPr>
          <a:xfrm>
            <a:off x="2749056" y="4942353"/>
            <a:ext cx="2141171" cy="330330"/>
          </a:xfrm>
          <a:prstGeom prst="roundRect">
            <a:avLst>
              <a:gd name="adj" fmla="val 9227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76D5F71-0282-45B9-BD14-CCE1796E4859}"/>
              </a:ext>
            </a:extLst>
          </p:cNvPr>
          <p:cNvSpPr txBox="1"/>
          <p:nvPr/>
        </p:nvSpPr>
        <p:spPr>
          <a:xfrm>
            <a:off x="2806077" y="4955548"/>
            <a:ext cx="2018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/>
              <a:t>Pre-master</a:t>
            </a:r>
            <a:r>
              <a:rPr kumimoji="1" lang="ja-JP" altLang="en-US" sz="1600" b="1"/>
              <a:t> </a:t>
            </a:r>
            <a:r>
              <a:rPr kumimoji="1" lang="en-US" altLang="ja-JP" sz="1600" b="1"/>
              <a:t>Secret</a:t>
            </a:r>
            <a:endParaRPr kumimoji="1" lang="ja-JP" altLang="en-US" sz="1600" b="1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359BE172-749B-45E0-A59C-67C20626489D}"/>
              </a:ext>
            </a:extLst>
          </p:cNvPr>
          <p:cNvSpPr/>
          <p:nvPr/>
        </p:nvSpPr>
        <p:spPr>
          <a:xfrm>
            <a:off x="8254857" y="4507089"/>
            <a:ext cx="1474930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9D293F1-D294-414D-88B1-7031502C159F}"/>
              </a:ext>
            </a:extLst>
          </p:cNvPr>
          <p:cNvSpPr txBox="1"/>
          <p:nvPr/>
        </p:nvSpPr>
        <p:spPr>
          <a:xfrm>
            <a:off x="8531762" y="4510767"/>
            <a:ext cx="1079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(EC)DHE</a:t>
            </a:r>
            <a:endParaRPr kumimoji="1" lang="ja-JP" altLang="en-US" sz="1600" b="1" dirty="0"/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420D97EA-EC37-48AD-B2B4-BE70F35D53C8}"/>
              </a:ext>
            </a:extLst>
          </p:cNvPr>
          <p:cNvSpPr/>
          <p:nvPr/>
        </p:nvSpPr>
        <p:spPr>
          <a:xfrm>
            <a:off x="8329912" y="3468987"/>
            <a:ext cx="1426562" cy="233663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A382DFB1-6BAB-4118-93DC-CF26EECE177B}"/>
              </a:ext>
            </a:extLst>
          </p:cNvPr>
          <p:cNvSpPr/>
          <p:nvPr/>
        </p:nvSpPr>
        <p:spPr>
          <a:xfrm>
            <a:off x="3593441" y="3408992"/>
            <a:ext cx="879299" cy="203199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68F4CF56-A42F-4373-8509-3B6A650AA1F6}"/>
              </a:ext>
            </a:extLst>
          </p:cNvPr>
          <p:cNvSpPr/>
          <p:nvPr/>
        </p:nvSpPr>
        <p:spPr>
          <a:xfrm>
            <a:off x="7348990" y="3475394"/>
            <a:ext cx="816405" cy="201711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42BCD195-0E66-4F65-8B50-BE999B3A90CC}"/>
              </a:ext>
            </a:extLst>
          </p:cNvPr>
          <p:cNvSpPr/>
          <p:nvPr/>
        </p:nvSpPr>
        <p:spPr>
          <a:xfrm>
            <a:off x="2147515" y="3416017"/>
            <a:ext cx="1353903" cy="192769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: 図形 42">
            <a:extLst>
              <a:ext uri="{FF2B5EF4-FFF2-40B4-BE49-F238E27FC236}">
                <a16:creationId xmlns:a16="http://schemas.microsoft.com/office/drawing/2014/main" id="{CC4D17D4-F454-4C4A-AF4A-883C68117DAA}"/>
              </a:ext>
            </a:extLst>
          </p:cNvPr>
          <p:cNvSpPr/>
          <p:nvPr/>
        </p:nvSpPr>
        <p:spPr>
          <a:xfrm>
            <a:off x="1003464" y="2291253"/>
            <a:ext cx="3165488" cy="1158142"/>
          </a:xfrm>
          <a:custGeom>
            <a:avLst/>
            <a:gdLst>
              <a:gd name="connsiteX0" fmla="*/ 0 w 3815255"/>
              <a:gd name="connsiteY0" fmla="*/ 0 h 1450428"/>
              <a:gd name="connsiteX1" fmla="*/ 3815255 w 3815255"/>
              <a:gd name="connsiteY1" fmla="*/ 599090 h 1450428"/>
              <a:gd name="connsiteX2" fmla="*/ 3815255 w 3815255"/>
              <a:gd name="connsiteY2" fmla="*/ 1450428 h 1450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5255" h="1450428">
                <a:moveTo>
                  <a:pt x="0" y="0"/>
                </a:moveTo>
                <a:lnTo>
                  <a:pt x="3815255" y="599090"/>
                </a:lnTo>
                <a:lnTo>
                  <a:pt x="3815255" y="1450428"/>
                </a:lnTo>
              </a:path>
            </a:pathLst>
          </a:custGeom>
          <a:noFill/>
          <a:ln w="1905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: 図形 43">
            <a:extLst>
              <a:ext uri="{FF2B5EF4-FFF2-40B4-BE49-F238E27FC236}">
                <a16:creationId xmlns:a16="http://schemas.microsoft.com/office/drawing/2014/main" id="{87055A64-C00C-48F4-AF61-A3B2307F49BB}"/>
              </a:ext>
            </a:extLst>
          </p:cNvPr>
          <p:cNvSpPr/>
          <p:nvPr/>
        </p:nvSpPr>
        <p:spPr>
          <a:xfrm>
            <a:off x="4581604" y="3502041"/>
            <a:ext cx="2785241" cy="52552"/>
          </a:xfrm>
          <a:custGeom>
            <a:avLst/>
            <a:gdLst>
              <a:gd name="connsiteX0" fmla="*/ 0 w 2785241"/>
              <a:gd name="connsiteY0" fmla="*/ 0 h 52552"/>
              <a:gd name="connsiteX1" fmla="*/ 2785241 w 2785241"/>
              <a:gd name="connsiteY1" fmla="*/ 52552 h 52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85241" h="52552">
                <a:moveTo>
                  <a:pt x="0" y="0"/>
                </a:moveTo>
                <a:lnTo>
                  <a:pt x="2785241" y="52552"/>
                </a:lnTo>
              </a:path>
            </a:pathLst>
          </a:custGeom>
          <a:noFill/>
          <a:ln w="1905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フリーフォーム: 図形 44">
            <a:extLst>
              <a:ext uri="{FF2B5EF4-FFF2-40B4-BE49-F238E27FC236}">
                <a16:creationId xmlns:a16="http://schemas.microsoft.com/office/drawing/2014/main" id="{698A3636-028C-4127-86A1-0ACC00929DBA}"/>
              </a:ext>
            </a:extLst>
          </p:cNvPr>
          <p:cNvSpPr/>
          <p:nvPr/>
        </p:nvSpPr>
        <p:spPr>
          <a:xfrm flipH="1">
            <a:off x="3037486" y="3132085"/>
            <a:ext cx="767255" cy="273269"/>
          </a:xfrm>
          <a:custGeom>
            <a:avLst/>
            <a:gdLst>
              <a:gd name="connsiteX0" fmla="*/ 767255 w 767255"/>
              <a:gd name="connsiteY0" fmla="*/ 262759 h 273269"/>
              <a:gd name="connsiteX1" fmla="*/ 672662 w 767255"/>
              <a:gd name="connsiteY1" fmla="*/ 0 h 273269"/>
              <a:gd name="connsiteX2" fmla="*/ 126124 w 767255"/>
              <a:gd name="connsiteY2" fmla="*/ 0 h 273269"/>
              <a:gd name="connsiteX3" fmla="*/ 0 w 767255"/>
              <a:gd name="connsiteY3" fmla="*/ 273269 h 27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255" h="273269">
                <a:moveTo>
                  <a:pt x="767255" y="262759"/>
                </a:moveTo>
                <a:lnTo>
                  <a:pt x="672662" y="0"/>
                </a:lnTo>
                <a:lnTo>
                  <a:pt x="126124" y="0"/>
                </a:lnTo>
                <a:lnTo>
                  <a:pt x="0" y="273269"/>
                </a:lnTo>
              </a:path>
            </a:pathLst>
          </a:custGeom>
          <a:noFill/>
          <a:ln w="19050">
            <a:prstDash val="sys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リーフォーム: 図形 45">
            <a:extLst>
              <a:ext uri="{FF2B5EF4-FFF2-40B4-BE49-F238E27FC236}">
                <a16:creationId xmlns:a16="http://schemas.microsoft.com/office/drawing/2014/main" id="{225D1E72-E16E-4E58-878C-0E80839AFCE6}"/>
              </a:ext>
            </a:extLst>
          </p:cNvPr>
          <p:cNvSpPr/>
          <p:nvPr/>
        </p:nvSpPr>
        <p:spPr>
          <a:xfrm>
            <a:off x="7819372" y="3191888"/>
            <a:ext cx="767255" cy="273269"/>
          </a:xfrm>
          <a:custGeom>
            <a:avLst/>
            <a:gdLst>
              <a:gd name="connsiteX0" fmla="*/ 767255 w 767255"/>
              <a:gd name="connsiteY0" fmla="*/ 262759 h 273269"/>
              <a:gd name="connsiteX1" fmla="*/ 672662 w 767255"/>
              <a:gd name="connsiteY1" fmla="*/ 0 h 273269"/>
              <a:gd name="connsiteX2" fmla="*/ 126124 w 767255"/>
              <a:gd name="connsiteY2" fmla="*/ 0 h 273269"/>
              <a:gd name="connsiteX3" fmla="*/ 0 w 767255"/>
              <a:gd name="connsiteY3" fmla="*/ 273269 h 27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255" h="273269">
                <a:moveTo>
                  <a:pt x="767255" y="262759"/>
                </a:moveTo>
                <a:lnTo>
                  <a:pt x="672662" y="0"/>
                </a:lnTo>
                <a:lnTo>
                  <a:pt x="126124" y="0"/>
                </a:lnTo>
                <a:lnTo>
                  <a:pt x="0" y="273269"/>
                </a:lnTo>
              </a:path>
            </a:pathLst>
          </a:custGeom>
          <a:noFill/>
          <a:ln w="19050">
            <a:prstDash val="sys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A2C8F827-F559-449D-BB5F-2EAB1A823489}"/>
              </a:ext>
            </a:extLst>
          </p:cNvPr>
          <p:cNvSpPr/>
          <p:nvPr/>
        </p:nvSpPr>
        <p:spPr>
          <a:xfrm>
            <a:off x="2630551" y="6124667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3A19F61C-DBC9-4C6E-8A75-BED0B65A0511}"/>
              </a:ext>
            </a:extLst>
          </p:cNvPr>
          <p:cNvSpPr/>
          <p:nvPr/>
        </p:nvSpPr>
        <p:spPr>
          <a:xfrm>
            <a:off x="2966649" y="6013059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FD3C13F-D502-406C-A6FF-D1735A943A4C}"/>
              </a:ext>
            </a:extLst>
          </p:cNvPr>
          <p:cNvSpPr txBox="1"/>
          <p:nvPr/>
        </p:nvSpPr>
        <p:spPr>
          <a:xfrm>
            <a:off x="2999174" y="6023775"/>
            <a:ext cx="2297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Server/Client-Key/IV</a:t>
            </a:r>
            <a:endParaRPr kumimoji="1" lang="ja-JP" altLang="en-US" sz="1600" b="1" dirty="0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20413163-E374-4F71-93FD-E9F47042F30D}"/>
              </a:ext>
            </a:extLst>
          </p:cNvPr>
          <p:cNvSpPr/>
          <p:nvPr/>
        </p:nvSpPr>
        <p:spPr>
          <a:xfrm>
            <a:off x="7455043" y="6325202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F293C004-9473-4FD7-97AE-E28C84324FB3}"/>
              </a:ext>
            </a:extLst>
          </p:cNvPr>
          <p:cNvSpPr/>
          <p:nvPr/>
        </p:nvSpPr>
        <p:spPr>
          <a:xfrm>
            <a:off x="7678408" y="6170199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34FAA141-AE84-43A1-AE9D-9018B3940F22}"/>
              </a:ext>
            </a:extLst>
          </p:cNvPr>
          <p:cNvSpPr/>
          <p:nvPr/>
        </p:nvSpPr>
        <p:spPr>
          <a:xfrm>
            <a:off x="8014506" y="6037571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26E725C-E7D0-46B2-80F9-5B5ECD178238}"/>
              </a:ext>
            </a:extLst>
          </p:cNvPr>
          <p:cNvSpPr txBox="1"/>
          <p:nvPr/>
        </p:nvSpPr>
        <p:spPr>
          <a:xfrm>
            <a:off x="8047031" y="6048287"/>
            <a:ext cx="2297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Server/Client-Key/IV</a:t>
            </a:r>
            <a:endParaRPr kumimoji="1" lang="ja-JP" altLang="en-US" sz="1600" b="1" dirty="0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DE5DD8C-90AD-46F8-8D8D-6D744319635C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906507" y="3239133"/>
            <a:ext cx="1241008" cy="273269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96231FB6-4E05-45AB-A723-A8911390E5AA}"/>
              </a:ext>
            </a:extLst>
          </p:cNvPr>
          <p:cNvCxnSpPr>
            <a:cxnSpLocks/>
            <a:endCxn id="39" idx="3"/>
          </p:cNvCxnSpPr>
          <p:nvPr/>
        </p:nvCxnSpPr>
        <p:spPr>
          <a:xfrm flipH="1">
            <a:off x="9756474" y="3162150"/>
            <a:ext cx="1658265" cy="423669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F56FE1EE-567A-497C-8A8D-81F7047B8534}"/>
              </a:ext>
            </a:extLst>
          </p:cNvPr>
          <p:cNvSpPr/>
          <p:nvPr/>
        </p:nvSpPr>
        <p:spPr>
          <a:xfrm>
            <a:off x="11009388" y="2741213"/>
            <a:ext cx="984250" cy="1276331"/>
          </a:xfrm>
          <a:prstGeom prst="roundRect">
            <a:avLst>
              <a:gd name="adj" fmla="val 9227"/>
            </a:avLst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BC4F45F-BC16-4AE7-BF26-B476DB1B45D5}"/>
              </a:ext>
            </a:extLst>
          </p:cNvPr>
          <p:cNvSpPr txBox="1"/>
          <p:nvPr/>
        </p:nvSpPr>
        <p:spPr>
          <a:xfrm>
            <a:off x="11088346" y="2933096"/>
            <a:ext cx="851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Server</a:t>
            </a:r>
            <a:endParaRPr lang="en-US" altLang="ja-JP" sz="1600" dirty="0"/>
          </a:p>
          <a:p>
            <a:r>
              <a:rPr kumimoji="1" lang="en-US" altLang="ja-JP" sz="1600" dirty="0"/>
              <a:t>Private</a:t>
            </a:r>
            <a:endParaRPr lang="en-US" altLang="ja-JP" sz="1600" dirty="0"/>
          </a:p>
          <a:p>
            <a:r>
              <a:rPr kumimoji="1" lang="en-US" altLang="ja-JP" sz="1600" dirty="0"/>
              <a:t>Key</a:t>
            </a: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15168744-0ACD-45A6-93DE-D5A779692BA6}"/>
              </a:ext>
            </a:extLst>
          </p:cNvPr>
          <p:cNvSpPr/>
          <p:nvPr/>
        </p:nvSpPr>
        <p:spPr>
          <a:xfrm>
            <a:off x="110835" y="2859983"/>
            <a:ext cx="861200" cy="1356424"/>
          </a:xfrm>
          <a:prstGeom prst="roundRect">
            <a:avLst>
              <a:gd name="adj" fmla="val 9227"/>
            </a:avLst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27AC32AA-6CBB-438E-BAB8-200B564DC1D5}"/>
              </a:ext>
            </a:extLst>
          </p:cNvPr>
          <p:cNvSpPr txBox="1"/>
          <p:nvPr/>
        </p:nvSpPr>
        <p:spPr>
          <a:xfrm>
            <a:off x="184046" y="3126645"/>
            <a:ext cx="851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Client</a:t>
            </a:r>
            <a:endParaRPr lang="en-US" altLang="ja-JP" sz="1600" dirty="0"/>
          </a:p>
          <a:p>
            <a:r>
              <a:rPr kumimoji="1" lang="en-US" altLang="ja-JP" sz="1600" dirty="0"/>
              <a:t>Private</a:t>
            </a:r>
            <a:endParaRPr lang="en-US" altLang="ja-JP" sz="1600" dirty="0"/>
          </a:p>
          <a:p>
            <a:r>
              <a:rPr kumimoji="1" lang="en-US" altLang="ja-JP" sz="1600" dirty="0"/>
              <a:t>Key</a:t>
            </a: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F4E36024-4135-47DD-AE21-2DA727E3592B}"/>
              </a:ext>
            </a:extLst>
          </p:cNvPr>
          <p:cNvSpPr/>
          <p:nvPr/>
        </p:nvSpPr>
        <p:spPr>
          <a:xfrm>
            <a:off x="106953" y="1933902"/>
            <a:ext cx="861200" cy="667315"/>
          </a:xfrm>
          <a:prstGeom prst="roundRect">
            <a:avLst>
              <a:gd name="adj" fmla="val 9227"/>
            </a:avLst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55D52DD4-4728-4753-9580-E21649F9780C}"/>
              </a:ext>
            </a:extLst>
          </p:cNvPr>
          <p:cNvSpPr txBox="1"/>
          <p:nvPr/>
        </p:nvSpPr>
        <p:spPr>
          <a:xfrm>
            <a:off x="55768" y="2061920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Ephemeral</a:t>
            </a:r>
          </a:p>
          <a:p>
            <a:r>
              <a:rPr lang="en-US" altLang="ja-JP" sz="1200" dirty="0"/>
              <a:t>Param</a:t>
            </a:r>
            <a:endParaRPr kumimoji="1" lang="en-US" altLang="ja-JP" sz="120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5C5B892-1720-451B-B2EA-5C201349CD70}"/>
              </a:ext>
            </a:extLst>
          </p:cNvPr>
          <p:cNvSpPr txBox="1"/>
          <p:nvPr/>
        </p:nvSpPr>
        <p:spPr>
          <a:xfrm>
            <a:off x="1464845" y="5833178"/>
            <a:ext cx="1539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0-RTT</a:t>
            </a:r>
          </a:p>
          <a:p>
            <a:pPr algn="r"/>
            <a:r>
              <a:rPr lang="en-US" altLang="ja-JP" sz="1200" dirty="0"/>
              <a:t>Handshake         </a:t>
            </a:r>
          </a:p>
          <a:p>
            <a:pPr algn="r"/>
            <a:r>
              <a:rPr kumimoji="1" lang="en-US" altLang="ja-JP" sz="1200" dirty="0"/>
              <a:t>App. Data               </a:t>
            </a:r>
            <a:endParaRPr kumimoji="1" lang="ja-JP" altLang="en-US" sz="12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2E62B2D-37EE-4EBF-A50C-5AF1744FCA48}"/>
              </a:ext>
            </a:extLst>
          </p:cNvPr>
          <p:cNvSpPr txBox="1"/>
          <p:nvPr/>
        </p:nvSpPr>
        <p:spPr>
          <a:xfrm>
            <a:off x="6572708" y="5880139"/>
            <a:ext cx="1539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0-RTT</a:t>
            </a:r>
          </a:p>
          <a:p>
            <a:pPr algn="r"/>
            <a:r>
              <a:rPr lang="en-US" altLang="ja-JP" sz="1200" dirty="0"/>
              <a:t>Handshake         </a:t>
            </a:r>
          </a:p>
          <a:p>
            <a:pPr algn="r"/>
            <a:r>
              <a:rPr kumimoji="1" lang="en-US" altLang="ja-JP" sz="1200" dirty="0"/>
              <a:t>App. Data               </a:t>
            </a:r>
            <a:endParaRPr kumimoji="1" lang="ja-JP" altLang="en-US" sz="1200" dirty="0"/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EAF723D6-495E-454A-A947-3474443ED091}"/>
              </a:ext>
            </a:extLst>
          </p:cNvPr>
          <p:cNvGrpSpPr/>
          <p:nvPr/>
        </p:nvGrpSpPr>
        <p:grpSpPr>
          <a:xfrm>
            <a:off x="1898524" y="2558840"/>
            <a:ext cx="3901787" cy="1218102"/>
            <a:chOff x="6726889" y="3078364"/>
            <a:chExt cx="6097120" cy="1218102"/>
          </a:xfrm>
        </p:grpSpPr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1A57BB84-83AF-4015-A92E-F302928E8A7E}"/>
                </a:ext>
              </a:extLst>
            </p:cNvPr>
            <p:cNvSpPr txBox="1"/>
            <p:nvPr/>
          </p:nvSpPr>
          <p:spPr>
            <a:xfrm>
              <a:off x="6726889" y="3078364"/>
              <a:ext cx="609712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/>
                <a:t>Supported Version: TLS 1.3 (0x0304)</a:t>
              </a:r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3E596E76-9246-4958-8A3C-F0D64D7E69FD}"/>
                </a:ext>
              </a:extLst>
            </p:cNvPr>
            <p:cNvSpPr txBox="1"/>
            <p:nvPr/>
          </p:nvSpPr>
          <p:spPr>
            <a:xfrm>
              <a:off x="6726889" y="3609686"/>
              <a:ext cx="5728445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Key Share extension</a:t>
              </a:r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521F388F-75AB-4872-9A96-2E6B1787E0D5}"/>
                </a:ext>
              </a:extLst>
            </p:cNvPr>
            <p:cNvSpPr txBox="1"/>
            <p:nvPr/>
          </p:nvSpPr>
          <p:spPr>
            <a:xfrm>
              <a:off x="6741456" y="3351849"/>
              <a:ext cx="532908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Cipher Suite: TLS_AES_128_GCM_SHA256 (0x1301)</a:t>
              </a:r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608ECF67-D39A-410C-8865-FA40A69AE514}"/>
                </a:ext>
              </a:extLst>
            </p:cNvPr>
            <p:cNvSpPr/>
            <p:nvPr/>
          </p:nvSpPr>
          <p:spPr>
            <a:xfrm>
              <a:off x="6726890" y="3363807"/>
              <a:ext cx="4985497" cy="2458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F22A455F-3BBF-4CB7-9D97-FF755425C69B}"/>
                </a:ext>
              </a:extLst>
            </p:cNvPr>
            <p:cNvSpPr/>
            <p:nvPr/>
          </p:nvSpPr>
          <p:spPr>
            <a:xfrm>
              <a:off x="6741458" y="3821114"/>
              <a:ext cx="4985498" cy="475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</p:grp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250497CE-EA96-43CB-939B-AAB71A29EB21}"/>
              </a:ext>
            </a:extLst>
          </p:cNvPr>
          <p:cNvSpPr/>
          <p:nvPr/>
        </p:nvSpPr>
        <p:spPr>
          <a:xfrm>
            <a:off x="1898524" y="2528453"/>
            <a:ext cx="3055429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7F34681-2578-4F1B-A540-19298162EA8D}"/>
              </a:ext>
            </a:extLst>
          </p:cNvPr>
          <p:cNvSpPr/>
          <p:nvPr/>
        </p:nvSpPr>
        <p:spPr>
          <a:xfrm>
            <a:off x="8764249" y="2172882"/>
            <a:ext cx="1312834" cy="2616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99AA8B54-CB7F-4213-A06E-42CD97F668E7}"/>
              </a:ext>
            </a:extLst>
          </p:cNvPr>
          <p:cNvSpPr/>
          <p:nvPr/>
        </p:nvSpPr>
        <p:spPr>
          <a:xfrm>
            <a:off x="1913098" y="2206490"/>
            <a:ext cx="1680343" cy="2616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B924B6CA-D0E1-4E22-BC22-C405EACCA0D7}"/>
              </a:ext>
            </a:extLst>
          </p:cNvPr>
          <p:cNvSpPr txBox="1"/>
          <p:nvPr/>
        </p:nvSpPr>
        <p:spPr>
          <a:xfrm>
            <a:off x="8952699" y="2149307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PSK</a:t>
            </a:r>
            <a:r>
              <a:rPr kumimoji="1" lang="ja-JP" altLang="en-US" sz="1600" b="1" dirty="0"/>
              <a:t>　</a:t>
            </a:r>
            <a:r>
              <a:rPr kumimoji="1" lang="en-US" altLang="ja-JP" sz="1600" b="1" dirty="0"/>
              <a:t>ID</a:t>
            </a:r>
            <a:endParaRPr kumimoji="1" lang="ja-JP" altLang="en-US" sz="1600" b="1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D9C7EBA6-90B3-4D5F-B737-9148D6A77BEF}"/>
              </a:ext>
            </a:extLst>
          </p:cNvPr>
          <p:cNvSpPr txBox="1"/>
          <p:nvPr/>
        </p:nvSpPr>
        <p:spPr>
          <a:xfrm>
            <a:off x="2501346" y="218503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PSK</a:t>
            </a:r>
            <a:r>
              <a:rPr lang="ja-JP" altLang="en-US" sz="1600" b="1" dirty="0"/>
              <a:t> </a:t>
            </a:r>
            <a:r>
              <a:rPr lang="en-US" altLang="ja-JP" sz="1600" b="1" dirty="0"/>
              <a:t>ID</a:t>
            </a:r>
            <a:endParaRPr kumimoji="1" lang="ja-JP" altLang="en-US" sz="1600" b="1" dirty="0"/>
          </a:p>
        </p:txBody>
      </p:sp>
      <p:sp>
        <p:nvSpPr>
          <p:cNvPr id="75" name="矢印: 右 74">
            <a:extLst>
              <a:ext uri="{FF2B5EF4-FFF2-40B4-BE49-F238E27FC236}">
                <a16:creationId xmlns:a16="http://schemas.microsoft.com/office/drawing/2014/main" id="{2E86668C-9BF9-4186-A8E9-0F429E8A5699}"/>
              </a:ext>
            </a:extLst>
          </p:cNvPr>
          <p:cNvSpPr/>
          <p:nvPr/>
        </p:nvSpPr>
        <p:spPr>
          <a:xfrm>
            <a:off x="5047943" y="1479093"/>
            <a:ext cx="1354859" cy="65793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DBE57010-36D5-4288-B88D-14AC971A4E90}"/>
              </a:ext>
            </a:extLst>
          </p:cNvPr>
          <p:cNvSpPr txBox="1"/>
          <p:nvPr/>
        </p:nvSpPr>
        <p:spPr>
          <a:xfrm>
            <a:off x="4936885" y="1646151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Client</a:t>
            </a:r>
            <a:r>
              <a:rPr kumimoji="1" lang="ja-JP" altLang="en-US" sz="1600" b="1" dirty="0"/>
              <a:t> </a:t>
            </a:r>
            <a:r>
              <a:rPr kumimoji="1" lang="en-US" altLang="ja-JP" sz="1600" b="1" dirty="0"/>
              <a:t>Hello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68230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1222</Words>
  <Application>Microsoft Office PowerPoint</Application>
  <PresentationFormat>ワイド画面</PresentationFormat>
  <Paragraphs>369</Paragraphs>
  <Slides>11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游ゴシック</vt:lpstr>
      <vt:lpstr>游ゴシック Light</vt:lpstr>
      <vt:lpstr>Arial</vt:lpstr>
      <vt:lpstr>Freestyle Script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PSK、セッション再開</vt:lpstr>
      <vt:lpstr>PowerPoint プレゼンテーション</vt:lpstr>
      <vt:lpstr>図2-5 PSK: 前方秘匿性なし</vt:lpstr>
      <vt:lpstr>図2-6 PSK: 完全前方秘匿性あり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古城 隆</dc:creator>
  <cp:lastModifiedBy>古城 隆</cp:lastModifiedBy>
  <cp:revision>51</cp:revision>
  <dcterms:created xsi:type="dcterms:W3CDTF">2021-02-25T22:17:23Z</dcterms:created>
  <dcterms:modified xsi:type="dcterms:W3CDTF">2021-05-27T04:25:49Z</dcterms:modified>
</cp:coreProperties>
</file>