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58" r:id="rId3"/>
    <p:sldId id="267" r:id="rId4"/>
    <p:sldId id="259" r:id="rId5"/>
    <p:sldId id="266" r:id="rId6"/>
    <p:sldId id="269" r:id="rId7"/>
    <p:sldId id="270" r:id="rId8"/>
    <p:sldId id="265" r:id="rId9"/>
    <p:sldId id="275" r:id="rId10"/>
    <p:sldId id="276" r:id="rId11"/>
    <p:sldId id="271" r:id="rId12"/>
    <p:sldId id="268" r:id="rId13"/>
    <p:sldId id="272" r:id="rId14"/>
    <p:sldId id="277" r:id="rId15"/>
    <p:sldId id="260" r:id="rId16"/>
    <p:sldId id="262" r:id="rId17"/>
    <p:sldId id="263" r:id="rId18"/>
    <p:sldId id="273" r:id="rId19"/>
    <p:sldId id="274"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1" autoAdjust="0"/>
    <p:restoredTop sz="94674"/>
  </p:normalViewPr>
  <p:slideViewPr>
    <p:cSldViewPr snapToGrid="0" snapToObjects="1">
      <p:cViewPr varScale="1">
        <p:scale>
          <a:sx n="82" d="100"/>
          <a:sy n="82" d="100"/>
        </p:scale>
        <p:origin x="11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86654-FD2F-41F8-8F9E-4A5B5F3FCB68}" type="datetimeFigureOut">
              <a:rPr kumimoji="1" lang="ja-JP" altLang="en-US" smtClean="0"/>
              <a:t>2021/3/29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0A574-7787-4D2F-82CA-FB0CADBEE3DF}" type="slidenum">
              <a:rPr kumimoji="1" lang="ja-JP" altLang="en-US" smtClean="0"/>
              <a:t>‹#›</a:t>
            </a:fld>
            <a:endParaRPr kumimoji="1" lang="ja-JP" altLang="en-US"/>
          </a:p>
        </p:txBody>
      </p:sp>
    </p:spTree>
    <p:extLst>
      <p:ext uri="{BB962C8B-B14F-4D97-AF65-F5344CB8AC3E}">
        <p14:creationId xmlns:p14="http://schemas.microsoft.com/office/powerpoint/2010/main" val="10063548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1</a:t>
            </a:fld>
            <a:endParaRPr kumimoji="1" lang="ja-JP" altLang="en-US"/>
          </a:p>
        </p:txBody>
      </p:sp>
    </p:spTree>
    <p:extLst>
      <p:ext uri="{BB962C8B-B14F-4D97-AF65-F5344CB8AC3E}">
        <p14:creationId xmlns:p14="http://schemas.microsoft.com/office/powerpoint/2010/main" val="262068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27537-85E9-6C43-ACE4-FD82C2B3E09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4A153C-1AD6-9E40-8793-1AF355A22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93AC2E-35B0-DD4F-86C3-C0C41363345C}"/>
              </a:ext>
            </a:extLst>
          </p:cNvPr>
          <p:cNvSpPr>
            <a:spLocks noGrp="1"/>
          </p:cNvSpPr>
          <p:nvPr>
            <p:ph type="dt" sz="half" idx="10"/>
          </p:nvPr>
        </p:nvSpPr>
        <p:spPr/>
        <p:txBody>
          <a:bodyPr/>
          <a:lstStyle/>
          <a:p>
            <a:fld id="{293B81DC-4102-FF40-B3FD-14093C4E3488}" type="datetimeFigureOut">
              <a:rPr kumimoji="1" lang="ja-JP" altLang="en-US" smtClean="0"/>
              <a:t>2021/3/29</a:t>
            </a:fld>
            <a:endParaRPr kumimoji="1" lang="ja-JP" altLang="en-US"/>
          </a:p>
        </p:txBody>
      </p:sp>
      <p:sp>
        <p:nvSpPr>
          <p:cNvPr id="5" name="フッター プレースホルダー 4">
            <a:extLst>
              <a:ext uri="{FF2B5EF4-FFF2-40B4-BE49-F238E27FC236}">
                <a16:creationId xmlns:a16="http://schemas.microsoft.com/office/drawing/2014/main" id="{D48E8367-7875-8142-8A8B-D542FC2967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F33F2-5EE0-DB40-8519-B72C13E2813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4661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F6C64-5564-654A-9D75-BFC51D5F7E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1484B8-1843-064E-B2AA-6B686DBEFD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7D44BF-CAED-6443-8030-E3360E1010B6}"/>
              </a:ext>
            </a:extLst>
          </p:cNvPr>
          <p:cNvSpPr>
            <a:spLocks noGrp="1"/>
          </p:cNvSpPr>
          <p:nvPr>
            <p:ph type="dt" sz="half" idx="10"/>
          </p:nvPr>
        </p:nvSpPr>
        <p:spPr/>
        <p:txBody>
          <a:bodyPr/>
          <a:lstStyle/>
          <a:p>
            <a:fld id="{293B81DC-4102-FF40-B3FD-14093C4E3488}" type="datetimeFigureOut">
              <a:rPr kumimoji="1" lang="ja-JP" altLang="en-US" smtClean="0"/>
              <a:t>2021/3/29</a:t>
            </a:fld>
            <a:endParaRPr kumimoji="1" lang="ja-JP" altLang="en-US"/>
          </a:p>
        </p:txBody>
      </p:sp>
      <p:sp>
        <p:nvSpPr>
          <p:cNvPr id="5" name="フッター プレースホルダー 4">
            <a:extLst>
              <a:ext uri="{FF2B5EF4-FFF2-40B4-BE49-F238E27FC236}">
                <a16:creationId xmlns:a16="http://schemas.microsoft.com/office/drawing/2014/main" id="{09BBB8FE-BFA4-3E4F-BD15-B265BB976A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69A199-C0DD-B64E-8D1B-0CAB691916C1}"/>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52832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7C76D1-03C4-154B-8607-1D19151B72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E526C7-F7F0-7949-8FD2-B5ACB0F1C2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A69B15-DCA4-9742-BD70-DD457C4F3C0E}"/>
              </a:ext>
            </a:extLst>
          </p:cNvPr>
          <p:cNvSpPr>
            <a:spLocks noGrp="1"/>
          </p:cNvSpPr>
          <p:nvPr>
            <p:ph type="dt" sz="half" idx="10"/>
          </p:nvPr>
        </p:nvSpPr>
        <p:spPr/>
        <p:txBody>
          <a:bodyPr/>
          <a:lstStyle/>
          <a:p>
            <a:fld id="{293B81DC-4102-FF40-B3FD-14093C4E3488}" type="datetimeFigureOut">
              <a:rPr kumimoji="1" lang="ja-JP" altLang="en-US" smtClean="0"/>
              <a:t>2021/3/29</a:t>
            </a:fld>
            <a:endParaRPr kumimoji="1" lang="ja-JP" altLang="en-US"/>
          </a:p>
        </p:txBody>
      </p:sp>
      <p:sp>
        <p:nvSpPr>
          <p:cNvPr id="5" name="フッター プレースホルダー 4">
            <a:extLst>
              <a:ext uri="{FF2B5EF4-FFF2-40B4-BE49-F238E27FC236}">
                <a16:creationId xmlns:a16="http://schemas.microsoft.com/office/drawing/2014/main" id="{1499CEFB-D0E0-A942-84AA-463866D35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BB38C1-FEB5-7741-8122-3B73F6180D17}"/>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90499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3495-3EC9-664F-A90B-1DAE1F39D2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6259EC-9155-9B41-995C-C6803BF312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0CEF39-9707-934B-B9BE-EA406F693DB8}"/>
              </a:ext>
            </a:extLst>
          </p:cNvPr>
          <p:cNvSpPr>
            <a:spLocks noGrp="1"/>
          </p:cNvSpPr>
          <p:nvPr>
            <p:ph type="dt" sz="half" idx="10"/>
          </p:nvPr>
        </p:nvSpPr>
        <p:spPr/>
        <p:txBody>
          <a:bodyPr/>
          <a:lstStyle/>
          <a:p>
            <a:fld id="{293B81DC-4102-FF40-B3FD-14093C4E3488}" type="datetimeFigureOut">
              <a:rPr kumimoji="1" lang="ja-JP" altLang="en-US" smtClean="0"/>
              <a:t>2021/3/29</a:t>
            </a:fld>
            <a:endParaRPr kumimoji="1" lang="ja-JP" altLang="en-US"/>
          </a:p>
        </p:txBody>
      </p:sp>
      <p:sp>
        <p:nvSpPr>
          <p:cNvPr id="5" name="フッター プレースホルダー 4">
            <a:extLst>
              <a:ext uri="{FF2B5EF4-FFF2-40B4-BE49-F238E27FC236}">
                <a16:creationId xmlns:a16="http://schemas.microsoft.com/office/drawing/2014/main" id="{3A630EB9-D5E6-E944-A2E4-7AB575C2B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E833D-A4BC-1C47-BCCE-B09012CF007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11944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2FA26-0234-2745-8983-D42773BEA4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38852A-2C9B-8048-B51C-4ACD6FB5C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9BF029-55C1-C145-84FD-E9C9849C3060}"/>
              </a:ext>
            </a:extLst>
          </p:cNvPr>
          <p:cNvSpPr>
            <a:spLocks noGrp="1"/>
          </p:cNvSpPr>
          <p:nvPr>
            <p:ph type="dt" sz="half" idx="10"/>
          </p:nvPr>
        </p:nvSpPr>
        <p:spPr/>
        <p:txBody>
          <a:bodyPr/>
          <a:lstStyle/>
          <a:p>
            <a:fld id="{293B81DC-4102-FF40-B3FD-14093C4E3488}" type="datetimeFigureOut">
              <a:rPr kumimoji="1" lang="ja-JP" altLang="en-US" smtClean="0"/>
              <a:t>2021/3/29</a:t>
            </a:fld>
            <a:endParaRPr kumimoji="1" lang="ja-JP" altLang="en-US"/>
          </a:p>
        </p:txBody>
      </p:sp>
      <p:sp>
        <p:nvSpPr>
          <p:cNvPr id="5" name="フッター プレースホルダー 4">
            <a:extLst>
              <a:ext uri="{FF2B5EF4-FFF2-40B4-BE49-F238E27FC236}">
                <a16:creationId xmlns:a16="http://schemas.microsoft.com/office/drawing/2014/main" id="{E5759403-19BD-D044-A2E5-16BA5C2DC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B16240-5EBC-F144-A36F-D280E0EFA113}"/>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58812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750AE-A96A-4A45-BD02-023F44B138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E2625C-B98E-504A-8156-D1860A68B5E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8BB55E-949F-FC42-993D-1886DC198F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A7E6BAB-EA0C-7549-BA1F-6CAF1DC73AC5}"/>
              </a:ext>
            </a:extLst>
          </p:cNvPr>
          <p:cNvSpPr>
            <a:spLocks noGrp="1"/>
          </p:cNvSpPr>
          <p:nvPr>
            <p:ph type="dt" sz="half" idx="10"/>
          </p:nvPr>
        </p:nvSpPr>
        <p:spPr/>
        <p:txBody>
          <a:bodyPr/>
          <a:lstStyle/>
          <a:p>
            <a:fld id="{293B81DC-4102-FF40-B3FD-14093C4E3488}" type="datetimeFigureOut">
              <a:rPr kumimoji="1" lang="ja-JP" altLang="en-US" smtClean="0"/>
              <a:t>2021/3/29</a:t>
            </a:fld>
            <a:endParaRPr kumimoji="1" lang="ja-JP" altLang="en-US"/>
          </a:p>
        </p:txBody>
      </p:sp>
      <p:sp>
        <p:nvSpPr>
          <p:cNvPr id="6" name="フッター プレースホルダー 5">
            <a:extLst>
              <a:ext uri="{FF2B5EF4-FFF2-40B4-BE49-F238E27FC236}">
                <a16:creationId xmlns:a16="http://schemas.microsoft.com/office/drawing/2014/main" id="{54FAC76D-8C64-E848-9019-F3EFB55D5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028FC1-B68F-4F41-8349-56EC7B0C6012}"/>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91670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79F43-99CB-E84E-A276-BFE7833F49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FB358F-B720-E84D-B856-FB29711FC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6B1F873-73A6-7043-9CFE-6676AFF9E9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B011C4-2325-F44A-B938-90697E915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BDA11A-C6C7-6448-BEC0-9C71D51388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5DAC37-37C4-D14B-A0D8-E7498F20F5DD}"/>
              </a:ext>
            </a:extLst>
          </p:cNvPr>
          <p:cNvSpPr>
            <a:spLocks noGrp="1"/>
          </p:cNvSpPr>
          <p:nvPr>
            <p:ph type="dt" sz="half" idx="10"/>
          </p:nvPr>
        </p:nvSpPr>
        <p:spPr/>
        <p:txBody>
          <a:bodyPr/>
          <a:lstStyle/>
          <a:p>
            <a:fld id="{293B81DC-4102-FF40-B3FD-14093C4E3488}" type="datetimeFigureOut">
              <a:rPr kumimoji="1" lang="ja-JP" altLang="en-US" smtClean="0"/>
              <a:t>2021/3/29</a:t>
            </a:fld>
            <a:endParaRPr kumimoji="1" lang="ja-JP" altLang="en-US"/>
          </a:p>
        </p:txBody>
      </p:sp>
      <p:sp>
        <p:nvSpPr>
          <p:cNvPr id="8" name="フッター プレースホルダー 7">
            <a:extLst>
              <a:ext uri="{FF2B5EF4-FFF2-40B4-BE49-F238E27FC236}">
                <a16:creationId xmlns:a16="http://schemas.microsoft.com/office/drawing/2014/main" id="{7701E8EA-2B0D-A442-9C6F-F11EE602C1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894B8D-C8C9-5D4A-94E3-CDD0DD20206E}"/>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3372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E9A28-72F2-C949-BDCA-6906DF1507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F63D33-F6B7-1C46-A56F-E6855C095EF2}"/>
              </a:ext>
            </a:extLst>
          </p:cNvPr>
          <p:cNvSpPr>
            <a:spLocks noGrp="1"/>
          </p:cNvSpPr>
          <p:nvPr>
            <p:ph type="dt" sz="half" idx="10"/>
          </p:nvPr>
        </p:nvSpPr>
        <p:spPr/>
        <p:txBody>
          <a:bodyPr/>
          <a:lstStyle/>
          <a:p>
            <a:fld id="{293B81DC-4102-FF40-B3FD-14093C4E3488}" type="datetimeFigureOut">
              <a:rPr kumimoji="1" lang="ja-JP" altLang="en-US" smtClean="0"/>
              <a:t>2021/3/29</a:t>
            </a:fld>
            <a:endParaRPr kumimoji="1" lang="ja-JP" altLang="en-US"/>
          </a:p>
        </p:txBody>
      </p:sp>
      <p:sp>
        <p:nvSpPr>
          <p:cNvPr id="4" name="フッター プレースホルダー 3">
            <a:extLst>
              <a:ext uri="{FF2B5EF4-FFF2-40B4-BE49-F238E27FC236}">
                <a16:creationId xmlns:a16="http://schemas.microsoft.com/office/drawing/2014/main" id="{ADD83D57-9B0F-2B49-8496-42CB5BDB0F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A5E27C0-7BBD-F945-8DBB-027D484E631B}"/>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9970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8E195A-5B88-EB49-98FA-4D9DFE581DF6}"/>
              </a:ext>
            </a:extLst>
          </p:cNvPr>
          <p:cNvSpPr>
            <a:spLocks noGrp="1"/>
          </p:cNvSpPr>
          <p:nvPr>
            <p:ph type="dt" sz="half" idx="10"/>
          </p:nvPr>
        </p:nvSpPr>
        <p:spPr/>
        <p:txBody>
          <a:bodyPr/>
          <a:lstStyle/>
          <a:p>
            <a:fld id="{293B81DC-4102-FF40-B3FD-14093C4E3488}" type="datetimeFigureOut">
              <a:rPr kumimoji="1" lang="ja-JP" altLang="en-US" smtClean="0"/>
              <a:t>2021/3/29</a:t>
            </a:fld>
            <a:endParaRPr kumimoji="1" lang="ja-JP" altLang="en-US"/>
          </a:p>
        </p:txBody>
      </p:sp>
      <p:sp>
        <p:nvSpPr>
          <p:cNvPr id="3" name="フッター プレースホルダー 2">
            <a:extLst>
              <a:ext uri="{FF2B5EF4-FFF2-40B4-BE49-F238E27FC236}">
                <a16:creationId xmlns:a16="http://schemas.microsoft.com/office/drawing/2014/main" id="{F0D59255-ECA6-5547-9BD5-F0EF8B28B6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0C35BC-85FF-FE45-9026-54AFA831999F}"/>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7379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BE6E4-48BB-894D-B259-E371002991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7A1DEB-A4FF-BA45-AF4D-724FD5000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D7F97-321E-BD49-AF61-BFD387B9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233714-DB46-224E-82EF-65506FA8D504}"/>
              </a:ext>
            </a:extLst>
          </p:cNvPr>
          <p:cNvSpPr>
            <a:spLocks noGrp="1"/>
          </p:cNvSpPr>
          <p:nvPr>
            <p:ph type="dt" sz="half" idx="10"/>
          </p:nvPr>
        </p:nvSpPr>
        <p:spPr/>
        <p:txBody>
          <a:bodyPr/>
          <a:lstStyle/>
          <a:p>
            <a:fld id="{293B81DC-4102-FF40-B3FD-14093C4E3488}" type="datetimeFigureOut">
              <a:rPr kumimoji="1" lang="ja-JP" altLang="en-US" smtClean="0"/>
              <a:t>2021/3/29</a:t>
            </a:fld>
            <a:endParaRPr kumimoji="1" lang="ja-JP" altLang="en-US"/>
          </a:p>
        </p:txBody>
      </p:sp>
      <p:sp>
        <p:nvSpPr>
          <p:cNvPr id="6" name="フッター プレースホルダー 5">
            <a:extLst>
              <a:ext uri="{FF2B5EF4-FFF2-40B4-BE49-F238E27FC236}">
                <a16:creationId xmlns:a16="http://schemas.microsoft.com/office/drawing/2014/main" id="{C96FC0A6-5451-C04B-9865-FCDB828003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0C00F0-C301-384F-AF3B-9C11F1C2D4F5}"/>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86750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E4B7-9400-C94E-91E2-D3B4BE6D9B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04F4BA-1411-C940-87F7-E922AA47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EEA2BB-E33A-C148-9B79-47B820587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4AC41F-1C45-8142-B638-2D35A1FBE11E}"/>
              </a:ext>
            </a:extLst>
          </p:cNvPr>
          <p:cNvSpPr>
            <a:spLocks noGrp="1"/>
          </p:cNvSpPr>
          <p:nvPr>
            <p:ph type="dt" sz="half" idx="10"/>
          </p:nvPr>
        </p:nvSpPr>
        <p:spPr/>
        <p:txBody>
          <a:bodyPr/>
          <a:lstStyle/>
          <a:p>
            <a:fld id="{293B81DC-4102-FF40-B3FD-14093C4E3488}" type="datetimeFigureOut">
              <a:rPr kumimoji="1" lang="ja-JP" altLang="en-US" smtClean="0"/>
              <a:t>2021/3/29</a:t>
            </a:fld>
            <a:endParaRPr kumimoji="1" lang="ja-JP" altLang="en-US"/>
          </a:p>
        </p:txBody>
      </p:sp>
      <p:sp>
        <p:nvSpPr>
          <p:cNvPr id="6" name="フッター プレースホルダー 5">
            <a:extLst>
              <a:ext uri="{FF2B5EF4-FFF2-40B4-BE49-F238E27FC236}">
                <a16:creationId xmlns:a16="http://schemas.microsoft.com/office/drawing/2014/main" id="{AF8B755A-83FD-2B4C-B811-712A40912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6FFAEE-E48D-3148-8B98-19FC5B3208FD}"/>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38462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ED4BD2-E46D-8F49-BC6E-2F54CF813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84647-CC64-3949-983D-49F8D8221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149012-7365-8046-9358-FFF65B545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81DC-4102-FF40-B3FD-14093C4E3488}" type="datetimeFigureOut">
              <a:rPr kumimoji="1" lang="ja-JP" altLang="en-US" smtClean="0"/>
              <a:t>2021/3/29</a:t>
            </a:fld>
            <a:endParaRPr kumimoji="1" lang="ja-JP" altLang="en-US"/>
          </a:p>
        </p:txBody>
      </p:sp>
      <p:sp>
        <p:nvSpPr>
          <p:cNvPr id="5" name="フッター プレースホルダー 4">
            <a:extLst>
              <a:ext uri="{FF2B5EF4-FFF2-40B4-BE49-F238E27FC236}">
                <a16:creationId xmlns:a16="http://schemas.microsoft.com/office/drawing/2014/main" id="{27E2D12B-CAEC-EC4D-AE64-4F29CC611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5C1F62-D3AF-2142-9A4A-C5F21EA61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15987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a:extLst>
              <a:ext uri="{FF2B5EF4-FFF2-40B4-BE49-F238E27FC236}">
                <a16:creationId xmlns:a16="http://schemas.microsoft.com/office/drawing/2014/main" id="{C5EA1F8E-7D87-4181-96A7-553BD13A4D24}"/>
              </a:ext>
            </a:extLst>
          </p:cNvPr>
          <p:cNvSpPr/>
          <p:nvPr/>
        </p:nvSpPr>
        <p:spPr>
          <a:xfrm>
            <a:off x="2199924" y="3103692"/>
            <a:ext cx="8038782" cy="1438301"/>
          </a:xfrm>
          <a:prstGeom prst="rect">
            <a:avLst/>
          </a:prstGeom>
          <a:solidFill>
            <a:schemeClr val="bg2">
              <a:lumMod val="90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E5B7C1F8-AB71-4A27-9B21-A49027F90E6F}"/>
              </a:ext>
            </a:extLst>
          </p:cNvPr>
          <p:cNvSpPr/>
          <p:nvPr/>
        </p:nvSpPr>
        <p:spPr>
          <a:xfrm>
            <a:off x="2361063"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80735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29524" y="1665492"/>
            <a:ext cx="702436" cy="646331"/>
          </a:xfrm>
          <a:prstGeom prst="rect">
            <a:avLst/>
          </a:prstGeom>
          <a:noFill/>
        </p:spPr>
        <p:txBody>
          <a:bodyPr wrap="none" rtlCol="0">
            <a:spAutoFit/>
          </a:bodyPr>
          <a:lstStyle/>
          <a:p>
            <a:pPr algn="ctr"/>
            <a:r>
              <a:rPr kumimoji="1" lang="en-US" altLang="ja-JP" dirty="0"/>
              <a:t>MAC</a:t>
            </a:r>
          </a:p>
          <a:p>
            <a:pPr algn="ctr"/>
            <a:r>
              <a:rPr lang="ja-JP" altLang="en-US" dirty="0"/>
              <a:t>署名</a:t>
            </a:r>
            <a:endParaRPr kumimoji="1" lang="ja-JP" altLang="en-US" dirty="0"/>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37054" y="3448631"/>
            <a:ext cx="1338828" cy="369332"/>
          </a:xfrm>
          <a:prstGeom prst="rect">
            <a:avLst/>
          </a:prstGeom>
          <a:noFill/>
        </p:spPr>
        <p:txBody>
          <a:bodyPr wrap="none" rtlCol="0">
            <a:spAutoFit/>
          </a:bodyPr>
          <a:lstStyle/>
          <a:p>
            <a:r>
              <a:rPr kumimoji="1" lang="ja-JP" altLang="en-US" dirty="0"/>
              <a:t>共通鍵暗号</a:t>
            </a:r>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536535" y="3429000"/>
            <a:ext cx="1107996" cy="369332"/>
          </a:xfrm>
          <a:prstGeom prst="rect">
            <a:avLst/>
          </a:prstGeom>
          <a:noFill/>
        </p:spPr>
        <p:txBody>
          <a:bodyPr wrap="none" rtlCol="0">
            <a:spAutoFit/>
          </a:bodyPr>
          <a:lstStyle/>
          <a:p>
            <a:r>
              <a:rPr kumimoji="1" lang="ja-JP" altLang="en-US" dirty="0"/>
              <a:t>ハッシュ</a:t>
            </a:r>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536535" y="4905806"/>
            <a:ext cx="1107996" cy="369332"/>
          </a:xfrm>
          <a:prstGeom prst="rect">
            <a:avLst/>
          </a:prstGeom>
          <a:noFill/>
        </p:spPr>
        <p:txBody>
          <a:bodyPr wrap="none" rtlCol="0">
            <a:spAutoFit/>
          </a:bodyPr>
          <a:lstStyle/>
          <a:p>
            <a:r>
              <a:rPr lang="ja-JP" altLang="en-US" dirty="0"/>
              <a:t>真性乱数</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536535" y="6181807"/>
            <a:ext cx="1107996" cy="369332"/>
          </a:xfrm>
          <a:prstGeom prst="rect">
            <a:avLst/>
          </a:prstGeom>
          <a:noFill/>
        </p:spPr>
        <p:txBody>
          <a:bodyPr wrap="none" rtlCol="0">
            <a:spAutoFit/>
          </a:bodyPr>
          <a:lstStyle/>
          <a:p>
            <a:r>
              <a:rPr lang="ja-JP" altLang="en-US" dirty="0"/>
              <a:t>疑似乱数</a:t>
            </a:r>
            <a:endParaRPr kumimoji="1" lang="ja-JP" altLang="en-US" dirty="0"/>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667354" y="1713716"/>
            <a:ext cx="877163" cy="646331"/>
          </a:xfrm>
          <a:prstGeom prst="rect">
            <a:avLst/>
          </a:prstGeom>
          <a:noFill/>
        </p:spPr>
        <p:txBody>
          <a:bodyPr wrap="none" rtlCol="0">
            <a:spAutoFit/>
          </a:bodyPr>
          <a:lstStyle/>
          <a:p>
            <a:pPr algn="ctr"/>
            <a:r>
              <a:rPr kumimoji="1" lang="ja-JP" altLang="en-US" dirty="0"/>
              <a:t>公開鍵</a:t>
            </a:r>
            <a:endParaRPr kumimoji="1" lang="en-US" altLang="ja-JP" dirty="0"/>
          </a:p>
          <a:p>
            <a:pPr algn="ctr"/>
            <a:r>
              <a:rPr kumimoji="1" lang="ja-JP" altLang="en-US" dirty="0"/>
              <a:t>署名</a:t>
            </a:r>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667355" y="374040"/>
            <a:ext cx="877163" cy="646331"/>
          </a:xfrm>
          <a:prstGeom prst="rect">
            <a:avLst/>
          </a:prstGeom>
          <a:noFill/>
        </p:spPr>
        <p:txBody>
          <a:bodyPr wrap="none" rtlCol="0">
            <a:spAutoFit/>
          </a:bodyPr>
          <a:lstStyle/>
          <a:p>
            <a:r>
              <a:rPr lang="ja-JP" altLang="en-US" dirty="0"/>
              <a:t>公開鍵</a:t>
            </a:r>
            <a:endParaRPr lang="en-US" altLang="ja-JP" dirty="0"/>
          </a:p>
          <a:p>
            <a:r>
              <a:rPr lang="ja-JP" altLang="en-US" dirty="0"/>
              <a:t>証明書</a:t>
            </a:r>
            <a:endParaRPr kumimoji="1" lang="ja-JP" altLang="en-US" dirty="0"/>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9073739" y="1790580"/>
            <a:ext cx="877163" cy="369332"/>
          </a:xfrm>
          <a:prstGeom prst="rect">
            <a:avLst/>
          </a:prstGeom>
          <a:noFill/>
        </p:spPr>
        <p:txBody>
          <a:bodyPr wrap="none" rtlCol="0">
            <a:spAutoFit/>
          </a:bodyPr>
          <a:lstStyle/>
          <a:p>
            <a:pPr algn="ctr"/>
            <a:r>
              <a:rPr lang="ja-JP" altLang="en-US" dirty="0"/>
              <a:t>鍵交換</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2821876"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7250332-BF37-42E8-9E85-392E3E8999F3}"/>
              </a:ext>
            </a:extLst>
          </p:cNvPr>
          <p:cNvCxnSpPr>
            <a:cxnSpLocks/>
          </p:cNvCxnSpPr>
          <p:nvPr/>
        </p:nvCxnSpPr>
        <p:spPr>
          <a:xfrm>
            <a:off x="6845893" y="2338353"/>
            <a:ext cx="0" cy="888024"/>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751256"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854159" y="1995070"/>
            <a:ext cx="1185776" cy="133882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3" name="フリーフォーム: 図形 32">
            <a:extLst>
              <a:ext uri="{FF2B5EF4-FFF2-40B4-BE49-F238E27FC236}">
                <a16:creationId xmlns:a16="http://schemas.microsoft.com/office/drawing/2014/main" id="{3F641E85-5B4A-4448-BE41-26DE40361BC6}"/>
              </a:ext>
            </a:extLst>
          </p:cNvPr>
          <p:cNvSpPr/>
          <p:nvPr/>
        </p:nvSpPr>
        <p:spPr>
          <a:xfrm flipH="1">
            <a:off x="8609829" y="2396280"/>
            <a:ext cx="861178" cy="1020086"/>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875602" cy="277725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1005403" cy="338554"/>
          </a:xfrm>
          <a:prstGeom prst="rect">
            <a:avLst/>
          </a:prstGeom>
          <a:noFill/>
        </p:spPr>
        <p:txBody>
          <a:bodyPr wrap="none" rtlCol="0">
            <a:spAutoFit/>
          </a:bodyPr>
          <a:lstStyle/>
          <a:p>
            <a:r>
              <a:rPr lang="ja-JP" altLang="en-US" sz="1600" dirty="0"/>
              <a:t>乱数の質</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2970237" y="5115451"/>
            <a:ext cx="1415772" cy="338554"/>
          </a:xfrm>
          <a:prstGeom prst="rect">
            <a:avLst/>
          </a:prstGeom>
          <a:noFill/>
        </p:spPr>
        <p:txBody>
          <a:bodyPr wrap="none" rtlCol="0">
            <a:spAutoFit/>
          </a:bodyPr>
          <a:lstStyle/>
          <a:p>
            <a:r>
              <a:rPr lang="ja-JP" altLang="en-US" sz="1600" dirty="0"/>
              <a:t>共通鍵の生成</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117201" y="4557347"/>
            <a:ext cx="1210588" cy="584775"/>
          </a:xfrm>
          <a:prstGeom prst="rect">
            <a:avLst/>
          </a:prstGeom>
          <a:noFill/>
        </p:spPr>
        <p:txBody>
          <a:bodyPr wrap="none" rtlCol="0">
            <a:spAutoFit/>
          </a:bodyPr>
          <a:lstStyle/>
          <a:p>
            <a:r>
              <a:rPr lang="ja-JP" altLang="en-US" sz="1600" dirty="0"/>
              <a:t>公開鍵要素</a:t>
            </a:r>
            <a:endParaRPr lang="en-US" altLang="ja-JP" sz="1600" dirty="0"/>
          </a:p>
          <a:p>
            <a:r>
              <a:rPr lang="ja-JP" altLang="en-US" sz="1600" dirty="0"/>
              <a:t>の生成</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2767238" y="2386681"/>
            <a:ext cx="1826141" cy="338554"/>
          </a:xfrm>
          <a:prstGeom prst="rect">
            <a:avLst/>
          </a:prstGeom>
          <a:noFill/>
        </p:spPr>
        <p:txBody>
          <a:bodyPr wrap="none" rtlCol="0">
            <a:spAutoFit/>
          </a:bodyPr>
          <a:lstStyle/>
          <a:p>
            <a:r>
              <a:rPr lang="ja-JP" altLang="en-US" sz="1600" dirty="0"/>
              <a:t>鍵の暗号、復号化</a:t>
            </a:r>
            <a:endParaRPr kumimoji="1" lang="ja-JP" altLang="en-US" sz="1600" dirty="0"/>
          </a:p>
        </p:txBody>
      </p:sp>
      <p:sp>
        <p:nvSpPr>
          <p:cNvPr id="39" name="テキスト ボックス 38">
            <a:extLst>
              <a:ext uri="{FF2B5EF4-FFF2-40B4-BE49-F238E27FC236}">
                <a16:creationId xmlns:a16="http://schemas.microsoft.com/office/drawing/2014/main" id="{ABE579F7-F643-49E2-899E-A9807507AB7C}"/>
              </a:ext>
            </a:extLst>
          </p:cNvPr>
          <p:cNvSpPr txBox="1"/>
          <p:nvPr/>
        </p:nvSpPr>
        <p:spPr>
          <a:xfrm>
            <a:off x="5146675" y="1432145"/>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184259" y="1158713"/>
            <a:ext cx="1210588" cy="338554"/>
          </a:xfrm>
          <a:prstGeom prst="rect">
            <a:avLst/>
          </a:prstGeom>
          <a:noFill/>
        </p:spPr>
        <p:txBody>
          <a:bodyPr wrap="none" rtlCol="0">
            <a:spAutoFit/>
          </a:bodyPr>
          <a:lstStyle/>
          <a:p>
            <a:r>
              <a:rPr lang="ja-JP" altLang="en-US" sz="1600" dirty="0"/>
              <a:t>署名、検証</a:t>
            </a:r>
            <a:endParaRPr kumimoji="1" lang="ja-JP" altLang="en-US" sz="1600" dirty="0"/>
          </a:p>
        </p:txBody>
      </p:sp>
      <p:sp>
        <p:nvSpPr>
          <p:cNvPr id="43" name="テキスト ボックス 42">
            <a:extLst>
              <a:ext uri="{FF2B5EF4-FFF2-40B4-BE49-F238E27FC236}">
                <a16:creationId xmlns:a16="http://schemas.microsoft.com/office/drawing/2014/main" id="{F7090230-50F9-4107-B39B-C9FE3C234EA2}"/>
              </a:ext>
            </a:extLst>
          </p:cNvPr>
          <p:cNvSpPr txBox="1"/>
          <p:nvPr/>
        </p:nvSpPr>
        <p:spPr>
          <a:xfrm>
            <a:off x="6816864" y="2399861"/>
            <a:ext cx="1210588" cy="338554"/>
          </a:xfrm>
          <a:prstGeom prst="rect">
            <a:avLst/>
          </a:prstGeom>
          <a:noFill/>
        </p:spPr>
        <p:txBody>
          <a:bodyPr wrap="none" rtlCol="0">
            <a:spAutoFit/>
          </a:bodyPr>
          <a:lstStyle/>
          <a:p>
            <a:r>
              <a:rPr kumimoji="1" lang="ja-JP" altLang="en-US" sz="1600" dirty="0"/>
              <a:t>署名</a:t>
            </a:r>
            <a:r>
              <a:rPr lang="ja-JP" altLang="en-US" sz="1600" dirty="0"/>
              <a:t>、検証</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8835094" y="4720861"/>
            <a:ext cx="800219" cy="584775"/>
          </a:xfrm>
          <a:prstGeom prst="rect">
            <a:avLst/>
          </a:prstGeom>
          <a:noFill/>
        </p:spPr>
        <p:txBody>
          <a:bodyPr wrap="none" rtlCol="0">
            <a:spAutoFit/>
          </a:bodyPr>
          <a:lstStyle/>
          <a:p>
            <a:r>
              <a:rPr kumimoji="1" lang="ja-JP" altLang="en-US" sz="1600" dirty="0"/>
              <a:t>秘密鍵</a:t>
            </a:r>
            <a:endParaRPr kumimoji="1" lang="en-US" altLang="ja-JP" sz="1600" dirty="0"/>
          </a:p>
          <a:p>
            <a:r>
              <a:rPr lang="ja-JP" altLang="en-US" sz="1600" dirty="0"/>
              <a:t>の生成</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584207" y="3454524"/>
            <a:ext cx="800219" cy="584775"/>
          </a:xfrm>
          <a:prstGeom prst="rect">
            <a:avLst/>
          </a:prstGeom>
          <a:noFill/>
        </p:spPr>
        <p:txBody>
          <a:bodyPr wrap="none" rtlCol="0">
            <a:spAutoFit/>
          </a:bodyPr>
          <a:lstStyle/>
          <a:p>
            <a:r>
              <a:rPr lang="ja-JP" altLang="en-US" sz="1600" dirty="0"/>
              <a:t>公開</a:t>
            </a:r>
            <a:r>
              <a:rPr kumimoji="1" lang="ja-JP" altLang="en-US" sz="1600" dirty="0"/>
              <a:t>鍵</a:t>
            </a:r>
            <a:endParaRPr kumimoji="1" lang="en-US" altLang="ja-JP" sz="1600" dirty="0"/>
          </a:p>
          <a:p>
            <a:r>
              <a:rPr kumimoji="1" lang="ja-JP" altLang="en-US" sz="1600" dirty="0"/>
              <a:t>演算</a:t>
            </a:r>
          </a:p>
        </p:txBody>
      </p:sp>
      <p:sp>
        <p:nvSpPr>
          <p:cNvPr id="42" name="正方形/長方形 41">
            <a:extLst>
              <a:ext uri="{FF2B5EF4-FFF2-40B4-BE49-F238E27FC236}">
                <a16:creationId xmlns:a16="http://schemas.microsoft.com/office/drawing/2014/main" id="{311EB9A2-7217-46E6-8A8A-41EA026E6CCE}"/>
              </a:ext>
            </a:extLst>
          </p:cNvPr>
          <p:cNvSpPr/>
          <p:nvPr/>
        </p:nvSpPr>
        <p:spPr>
          <a:xfrm>
            <a:off x="562529" y="160291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8D2372FA-CB8E-4DD1-95DE-6030767A5F73}"/>
              </a:ext>
            </a:extLst>
          </p:cNvPr>
          <p:cNvSpPr txBox="1"/>
          <p:nvPr/>
        </p:nvSpPr>
        <p:spPr>
          <a:xfrm>
            <a:off x="793361" y="1861070"/>
            <a:ext cx="877163" cy="369332"/>
          </a:xfrm>
          <a:prstGeom prst="rect">
            <a:avLst/>
          </a:prstGeom>
          <a:noFill/>
        </p:spPr>
        <p:txBody>
          <a:bodyPr wrap="none" rtlCol="0">
            <a:spAutoFit/>
          </a:bodyPr>
          <a:lstStyle/>
          <a:p>
            <a:r>
              <a:rPr kumimoji="1" lang="ja-JP" altLang="en-US" dirty="0"/>
              <a:t>鍵導出</a:t>
            </a:r>
          </a:p>
        </p:txBody>
      </p:sp>
      <p:sp>
        <p:nvSpPr>
          <p:cNvPr id="48" name="フリーフォーム: 図形 47">
            <a:extLst>
              <a:ext uri="{FF2B5EF4-FFF2-40B4-BE49-F238E27FC236}">
                <a16:creationId xmlns:a16="http://schemas.microsoft.com/office/drawing/2014/main" id="{048D21BB-9F8B-463F-9330-2AED076E33F4}"/>
              </a:ext>
            </a:extLst>
          </p:cNvPr>
          <p:cNvSpPr/>
          <p:nvPr/>
        </p:nvSpPr>
        <p:spPr>
          <a:xfrm>
            <a:off x="1303223" y="2396279"/>
            <a:ext cx="1080144" cy="127378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25266"/>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50" name="テキスト ボックス 49">
            <a:extLst>
              <a:ext uri="{FF2B5EF4-FFF2-40B4-BE49-F238E27FC236}">
                <a16:creationId xmlns:a16="http://schemas.microsoft.com/office/drawing/2014/main" id="{8382E1FB-46AE-40CC-A21E-59E1ADAB4529}"/>
              </a:ext>
            </a:extLst>
          </p:cNvPr>
          <p:cNvSpPr txBox="1"/>
          <p:nvPr/>
        </p:nvSpPr>
        <p:spPr>
          <a:xfrm>
            <a:off x="1762590" y="2775967"/>
            <a:ext cx="2441694" cy="338554"/>
          </a:xfrm>
          <a:prstGeom prst="rect">
            <a:avLst/>
          </a:prstGeom>
          <a:noFill/>
        </p:spPr>
        <p:txBody>
          <a:bodyPr wrap="none" rtlCol="0">
            <a:spAutoFit/>
          </a:bodyPr>
          <a:lstStyle/>
          <a:p>
            <a:r>
              <a:rPr lang="ja-JP" altLang="en-US" sz="1600" dirty="0"/>
              <a:t>シークレットのハッシュ</a:t>
            </a:r>
            <a:endParaRPr kumimoji="1" lang="ja-JP" altLang="en-US" sz="1600" dirty="0"/>
          </a:p>
        </p:txBody>
      </p:sp>
      <p:sp>
        <p:nvSpPr>
          <p:cNvPr id="51" name="テキスト ボックス 50">
            <a:extLst>
              <a:ext uri="{FF2B5EF4-FFF2-40B4-BE49-F238E27FC236}">
                <a16:creationId xmlns:a16="http://schemas.microsoft.com/office/drawing/2014/main" id="{401BF51F-149D-4A29-AA1E-3BCC78E09289}"/>
              </a:ext>
            </a:extLst>
          </p:cNvPr>
          <p:cNvSpPr txBox="1"/>
          <p:nvPr/>
        </p:nvSpPr>
        <p:spPr>
          <a:xfrm>
            <a:off x="799424" y="3706772"/>
            <a:ext cx="1415772" cy="584775"/>
          </a:xfrm>
          <a:prstGeom prst="rect">
            <a:avLst/>
          </a:prstGeom>
          <a:noFill/>
        </p:spPr>
        <p:txBody>
          <a:bodyPr wrap="none" rtlCol="0">
            <a:spAutoFit/>
          </a:bodyPr>
          <a:lstStyle/>
          <a:p>
            <a:r>
              <a:rPr lang="ja-JP" altLang="en-US" sz="1600" dirty="0"/>
              <a:t>シークレット</a:t>
            </a:r>
            <a:endParaRPr lang="en-US" altLang="ja-JP" sz="1600" dirty="0"/>
          </a:p>
          <a:p>
            <a:r>
              <a:rPr lang="ja-JP" altLang="en-US" sz="1600" dirty="0"/>
              <a:t>の暗号化</a:t>
            </a:r>
            <a:endParaRPr kumimoji="1" lang="ja-JP" altLang="en-US" sz="1600" dirty="0"/>
          </a:p>
        </p:txBody>
      </p:sp>
      <p:sp>
        <p:nvSpPr>
          <p:cNvPr id="52" name="テキスト ボックス 51">
            <a:extLst>
              <a:ext uri="{FF2B5EF4-FFF2-40B4-BE49-F238E27FC236}">
                <a16:creationId xmlns:a16="http://schemas.microsoft.com/office/drawing/2014/main" id="{54CBA844-C575-4C5C-ACB1-F13C877F15DB}"/>
              </a:ext>
            </a:extLst>
          </p:cNvPr>
          <p:cNvSpPr txBox="1"/>
          <p:nvPr/>
        </p:nvSpPr>
        <p:spPr>
          <a:xfrm>
            <a:off x="10237209" y="3571501"/>
            <a:ext cx="1415772" cy="584775"/>
          </a:xfrm>
          <a:prstGeom prst="rect">
            <a:avLst/>
          </a:prstGeom>
          <a:noFill/>
        </p:spPr>
        <p:txBody>
          <a:bodyPr wrap="none" rtlCol="0">
            <a:spAutoFit/>
          </a:bodyPr>
          <a:lstStyle/>
          <a:p>
            <a:r>
              <a:rPr lang="ja-JP" altLang="en-US" sz="1600" dirty="0"/>
              <a:t>要素</a:t>
            </a:r>
            <a:endParaRPr kumimoji="1" lang="en-US" altLang="ja-JP" sz="1600" dirty="0"/>
          </a:p>
          <a:p>
            <a:r>
              <a:rPr kumimoji="1" lang="ja-JP" altLang="en-US" sz="1600" dirty="0"/>
              <a:t>アルゴリズム</a:t>
            </a:r>
          </a:p>
        </p:txBody>
      </p:sp>
      <p:sp>
        <p:nvSpPr>
          <p:cNvPr id="53" name="テキスト ボックス 52">
            <a:extLst>
              <a:ext uri="{FF2B5EF4-FFF2-40B4-BE49-F238E27FC236}">
                <a16:creationId xmlns:a16="http://schemas.microsoft.com/office/drawing/2014/main" id="{72971F34-9455-4314-B619-E9F411E22D8F}"/>
              </a:ext>
            </a:extLst>
          </p:cNvPr>
          <p:cNvSpPr txBox="1"/>
          <p:nvPr/>
        </p:nvSpPr>
        <p:spPr>
          <a:xfrm>
            <a:off x="10213077" y="592488"/>
            <a:ext cx="1569660" cy="646331"/>
          </a:xfrm>
          <a:prstGeom prst="rect">
            <a:avLst/>
          </a:prstGeom>
          <a:noFill/>
        </p:spPr>
        <p:txBody>
          <a:bodyPr wrap="none" rtlCol="0">
            <a:spAutoFit/>
          </a:bodyPr>
          <a:lstStyle/>
          <a:p>
            <a:r>
              <a:rPr lang="ja-JP" altLang="en-US" dirty="0"/>
              <a:t>複合</a:t>
            </a:r>
            <a:endParaRPr kumimoji="1" lang="en-US" altLang="ja-JP" dirty="0"/>
          </a:p>
          <a:p>
            <a:r>
              <a:rPr kumimoji="1" lang="ja-JP" altLang="en-US" dirty="0"/>
              <a:t>アルゴリズム</a:t>
            </a:r>
          </a:p>
        </p:txBody>
      </p:sp>
      <p:sp>
        <p:nvSpPr>
          <p:cNvPr id="24" name="フリーフォーム: 図形 23">
            <a:extLst>
              <a:ext uri="{FF2B5EF4-FFF2-40B4-BE49-F238E27FC236}">
                <a16:creationId xmlns:a16="http://schemas.microsoft.com/office/drawing/2014/main" id="{B0756936-FFB5-446C-B592-B0A0F6A79E68}"/>
              </a:ext>
            </a:extLst>
          </p:cNvPr>
          <p:cNvSpPr/>
          <p:nvPr/>
        </p:nvSpPr>
        <p:spPr>
          <a:xfrm>
            <a:off x="1603022" y="2393244"/>
            <a:ext cx="3048000" cy="835378"/>
          </a:xfrm>
          <a:custGeom>
            <a:avLst/>
            <a:gdLst>
              <a:gd name="connsiteX0" fmla="*/ 0 w 3048000"/>
              <a:gd name="connsiteY0" fmla="*/ 0 h 835378"/>
              <a:gd name="connsiteX1" fmla="*/ 11289 w 3048000"/>
              <a:gd name="connsiteY1" fmla="*/ 101600 h 835378"/>
              <a:gd name="connsiteX2" fmla="*/ 225778 w 3048000"/>
              <a:gd name="connsiteY2" fmla="*/ 406400 h 835378"/>
              <a:gd name="connsiteX3" fmla="*/ 2901245 w 3048000"/>
              <a:gd name="connsiteY3" fmla="*/ 383823 h 835378"/>
              <a:gd name="connsiteX4" fmla="*/ 3036711 w 3048000"/>
              <a:gd name="connsiteY4" fmla="*/ 553156 h 835378"/>
              <a:gd name="connsiteX5" fmla="*/ 3048000 w 3048000"/>
              <a:gd name="connsiteY5" fmla="*/ 835378 h 83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0" h="835378">
                <a:moveTo>
                  <a:pt x="0" y="0"/>
                </a:moveTo>
                <a:lnTo>
                  <a:pt x="11289" y="101600"/>
                </a:lnTo>
                <a:lnTo>
                  <a:pt x="225778" y="406400"/>
                </a:lnTo>
                <a:lnTo>
                  <a:pt x="2901245" y="383823"/>
                </a:lnTo>
                <a:lnTo>
                  <a:pt x="3036711" y="553156"/>
                </a:lnTo>
                <a:lnTo>
                  <a:pt x="3048000" y="835378"/>
                </a:lnTo>
              </a:path>
            </a:pathLst>
          </a:custGeom>
          <a:noFill/>
          <a:ln>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7BFA08F-6EE4-40E1-915D-F3B2BA74C785}"/>
              </a:ext>
            </a:extLst>
          </p:cNvPr>
          <p:cNvSpPr/>
          <p:nvPr/>
        </p:nvSpPr>
        <p:spPr>
          <a:xfrm>
            <a:off x="6403076"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6457740" y="3300732"/>
            <a:ext cx="1338828" cy="369332"/>
          </a:xfrm>
          <a:prstGeom prst="rect">
            <a:avLst/>
          </a:prstGeom>
          <a:noFill/>
        </p:spPr>
        <p:txBody>
          <a:bodyPr wrap="none" rtlCol="0">
            <a:spAutoFit/>
          </a:bodyPr>
          <a:lstStyle/>
          <a:p>
            <a:r>
              <a:rPr lang="ja-JP" altLang="en-US" dirty="0"/>
              <a:t>公開</a:t>
            </a:r>
            <a:r>
              <a:rPr kumimoji="1" lang="ja-JP" altLang="en-US" dirty="0"/>
              <a:t>鍵暗号</a:t>
            </a:r>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415772" cy="338554"/>
          </a:xfrm>
          <a:prstGeom prst="rect">
            <a:avLst/>
          </a:prstGeom>
          <a:noFill/>
        </p:spPr>
        <p:txBody>
          <a:bodyPr wrap="none" rtlCol="0">
            <a:spAutoFit/>
          </a:bodyPr>
          <a:lstStyle/>
          <a:p>
            <a:r>
              <a:rPr lang="ja-JP" altLang="en-US" sz="1600" dirty="0"/>
              <a:t>鍵ストリーム</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6896519"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6956265" y="3874788"/>
            <a:ext cx="1569660" cy="369332"/>
          </a:xfrm>
          <a:prstGeom prst="rect">
            <a:avLst/>
          </a:prstGeom>
          <a:noFill/>
        </p:spPr>
        <p:txBody>
          <a:bodyPr wrap="none" rtlCol="0">
            <a:spAutoFit/>
          </a:bodyPr>
          <a:lstStyle/>
          <a:p>
            <a:r>
              <a:rPr lang="ja-JP" altLang="en-US" dirty="0"/>
              <a:t>楕円曲線暗号</a:t>
            </a:r>
            <a:endParaRPr kumimoji="1" lang="ja-JP" altLang="en-US" dirty="0"/>
          </a:p>
        </p:txBody>
      </p:sp>
    </p:spTree>
    <p:extLst>
      <p:ext uri="{BB962C8B-B14F-4D97-AF65-F5344CB8AC3E}">
        <p14:creationId xmlns:p14="http://schemas.microsoft.com/office/powerpoint/2010/main" val="426922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12054" y="6103191"/>
            <a:ext cx="6728924" cy="626360"/>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3-4-4: G</a:t>
            </a:r>
            <a:r>
              <a:rPr lang="en-US" altLang="ja-JP" sz="2800" dirty="0">
                <a:latin typeface="HG丸ｺﾞｼｯｸM-PRO" panose="020F0600000000000000" pitchFamily="50" charset="-128"/>
                <a:ea typeface="HG丸ｺﾞｼｯｸM-PRO" panose="020F0600000000000000" pitchFamily="50" charset="-128"/>
              </a:rPr>
              <a:t>CM</a:t>
            </a:r>
            <a:r>
              <a:rPr lang="ja-JP" altLang="en-US" sz="2800" dirty="0">
                <a:latin typeface="HG丸ｺﾞｼｯｸM-PRO" panose="020F0600000000000000" pitchFamily="50" charset="-128"/>
                <a:ea typeface="HG丸ｺﾞｼｯｸM-PRO" panose="020F0600000000000000" pitchFamily="50" charset="-128"/>
              </a:rPr>
              <a:t>モード</a:t>
            </a:r>
            <a:r>
              <a:rPr lang="en-US" altLang="ja-JP" sz="2800" dirty="0">
                <a:latin typeface="HG丸ｺﾞｼｯｸM-PRO" panose="020F0600000000000000" pitchFamily="50" charset="-128"/>
                <a:ea typeface="HG丸ｺﾞｼｯｸM-PRO" panose="020F0600000000000000" pitchFamily="50" charset="-128"/>
              </a:rPr>
              <a:t>(</a:t>
            </a:r>
            <a:r>
              <a:rPr lang="ja-JP" altLang="en-US" sz="2800" dirty="0">
                <a:latin typeface="HG丸ｺﾞｼｯｸM-PRO" panose="020F0600000000000000" pitchFamily="50" charset="-128"/>
                <a:ea typeface="HG丸ｺﾞｼｯｸM-PRO" panose="020F0600000000000000" pitchFamily="50" charset="-128"/>
              </a:rPr>
              <a:t>暗号化</a:t>
            </a:r>
            <a:r>
              <a:rPr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21" name="フリーフォーム: 図形 20">
            <a:extLst>
              <a:ext uri="{FF2B5EF4-FFF2-40B4-BE49-F238E27FC236}">
                <a16:creationId xmlns:a16="http://schemas.microsoft.com/office/drawing/2014/main" id="{0E307C47-40E9-4513-A967-C706CC706807}"/>
              </a:ext>
            </a:extLst>
          </p:cNvPr>
          <p:cNvSpPr/>
          <p:nvPr/>
        </p:nvSpPr>
        <p:spPr>
          <a:xfrm>
            <a:off x="3345910" y="3782291"/>
            <a:ext cx="483134" cy="895038"/>
          </a:xfrm>
          <a:custGeom>
            <a:avLst/>
            <a:gdLst>
              <a:gd name="connsiteX0" fmla="*/ 14288 w 1485900"/>
              <a:gd name="connsiteY0" fmla="*/ 371475 h 371475"/>
              <a:gd name="connsiteX1" fmla="*/ 0 w 1485900"/>
              <a:gd name="connsiteY1" fmla="*/ 185738 h 371475"/>
              <a:gd name="connsiteX2" fmla="*/ 171450 w 1485900"/>
              <a:gd name="connsiteY2" fmla="*/ 14288 h 371475"/>
              <a:gd name="connsiteX3" fmla="*/ 1485900 w 1485900"/>
              <a:gd name="connsiteY3" fmla="*/ 0 h 371475"/>
            </a:gdLst>
            <a:ahLst/>
            <a:cxnLst>
              <a:cxn ang="0">
                <a:pos x="connsiteX0" y="connsiteY0"/>
              </a:cxn>
              <a:cxn ang="0">
                <a:pos x="connsiteX1" y="connsiteY1"/>
              </a:cxn>
              <a:cxn ang="0">
                <a:pos x="connsiteX2" y="connsiteY2"/>
              </a:cxn>
              <a:cxn ang="0">
                <a:pos x="connsiteX3" y="connsiteY3"/>
              </a:cxn>
            </a:cxnLst>
            <a:rect l="l" t="t" r="r" b="b"/>
            <a:pathLst>
              <a:path w="1485900" h="371475">
                <a:moveTo>
                  <a:pt x="14288" y="371475"/>
                </a:moveTo>
                <a:lnTo>
                  <a:pt x="0" y="185738"/>
                </a:lnTo>
                <a:lnTo>
                  <a:pt x="171450" y="14288"/>
                </a:lnTo>
                <a:lnTo>
                  <a:pt x="1485900" y="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p:cNvCxnSpPr>
            <a:cxnSpLocks/>
            <a:stCxn id="7" idx="2"/>
          </p:cNvCxnSpPr>
          <p:nvPr/>
        </p:nvCxnSpPr>
        <p:spPr>
          <a:xfrm flipH="1">
            <a:off x="3977603" y="1797828"/>
            <a:ext cx="8091" cy="74663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80985" y="1816026"/>
            <a:ext cx="32669" cy="7284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60942" y="1796066"/>
            <a:ext cx="5494" cy="74839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047021" y="354412"/>
            <a:ext cx="1927969" cy="3133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303976" y="1203324"/>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45910" y="2586547"/>
            <a:ext cx="2098222" cy="178389"/>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804290" y="2572594"/>
            <a:ext cx="2098222" cy="178389"/>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2341179" y="2459822"/>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4795671" y="2516911"/>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ブロック２</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4" name="角丸四角形 23"/>
          <p:cNvSpPr/>
          <p:nvPr/>
        </p:nvSpPr>
        <p:spPr>
          <a:xfrm>
            <a:off x="5772010" y="1189599"/>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50573" y="1173751"/>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6018564" y="115817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57889" y="53648"/>
            <a:ext cx="1786104" cy="283691"/>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833324" y="2016552"/>
            <a:ext cx="312532" cy="288074"/>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50895" y="2034749"/>
            <a:ext cx="312532" cy="288074"/>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2048693" y="2098042"/>
            <a:ext cx="2188597" cy="418869"/>
            <a:chOff x="2011662" y="3942016"/>
            <a:chExt cx="2188597" cy="454432"/>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011662" y="4088671"/>
              <a:ext cx="1441420"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10222514" y="1479449"/>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51578" y="2515534"/>
            <a:ext cx="2098222" cy="191833"/>
            <a:chOff x="2993571" y="2247992"/>
            <a:chExt cx="2797629" cy="277494"/>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47992"/>
              <a:ext cx="2797629" cy="246223"/>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219298" y="1169640"/>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65852" y="113821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98183" y="2014789"/>
            <a:ext cx="312532" cy="288074"/>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7276516" y="2485658"/>
            <a:ext cx="1082349"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a:t>
            </a:r>
            <a:r>
              <a:rPr lang="ja-JP" altLang="en-US" sz="1400" dirty="0">
                <a:latin typeface="HG丸ｺﾞｼｯｸM-PRO" panose="020F0600000000000000" pitchFamily="50" charset="-128"/>
                <a:ea typeface="HG丸ｺﾞｼｯｸM-PRO" panose="020F0600000000000000" pitchFamily="50" charset="-128"/>
              </a:rPr>
              <a:t>３</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75557" y="855733"/>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320914" y="881212"/>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37192" y="849161"/>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63195" y="1662652"/>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607448" y="1688131"/>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79120" y="1623220"/>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725785" y="377437"/>
            <a:ext cx="776067" cy="330823"/>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119897" y="362864"/>
            <a:ext cx="776067" cy="319818"/>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37336" y="357368"/>
            <a:ext cx="2269043" cy="340429"/>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51545" y="346019"/>
            <a:ext cx="0" cy="295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539501" y="2118900"/>
            <a:ext cx="2165356" cy="418869"/>
            <a:chOff x="2034903" y="3942016"/>
            <a:chExt cx="2165356" cy="454432"/>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2034903" y="4088671"/>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kumimoji="1" lang="en-US" altLang="ja-JP" sz="1400" dirty="0">
                  <a:latin typeface="HG丸ｺﾞｼｯｸM-PRO" panose="020F0600000000000000" pitchFamily="50" charset="-128"/>
                  <a:ea typeface="HG丸ｺﾞｼｯｸM-PRO" panose="020F0600000000000000" pitchFamily="50" charset="-128"/>
                </a:rPr>
                <a:t>2</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7035723" y="2035706"/>
            <a:ext cx="2119004" cy="432227"/>
            <a:chOff x="2081255" y="3942016"/>
            <a:chExt cx="2119004" cy="468924"/>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2091463" y="4103163"/>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74990" y="524486"/>
            <a:ext cx="1741732" cy="954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500508" y="524486"/>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95964" y="546025"/>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51769" y="51894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104458" y="527716"/>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71439" y="54966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EC20AB6-F76D-4C46-A1FC-1140E28439E8}"/>
              </a:ext>
            </a:extLst>
          </p:cNvPr>
          <p:cNvSpPr/>
          <p:nvPr/>
        </p:nvSpPr>
        <p:spPr>
          <a:xfrm>
            <a:off x="368711" y="84092"/>
            <a:ext cx="11412825" cy="3046732"/>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39981CE3-82EA-4453-AEEB-2E074147F3EF}"/>
              </a:ext>
            </a:extLst>
          </p:cNvPr>
          <p:cNvSpPr/>
          <p:nvPr/>
        </p:nvSpPr>
        <p:spPr>
          <a:xfrm>
            <a:off x="368711" y="3304868"/>
            <a:ext cx="11412826" cy="2677299"/>
          </a:xfrm>
          <a:prstGeom prst="roundRect">
            <a:avLst>
              <a:gd name="adj" fmla="val 129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1AC94AC0-EBA0-4476-AC73-F938ED963A4D}"/>
              </a:ext>
            </a:extLst>
          </p:cNvPr>
          <p:cNvCxnSpPr>
            <a:cxnSpLocks/>
            <a:endCxn id="105" idx="0"/>
          </p:cNvCxnSpPr>
          <p:nvPr/>
        </p:nvCxnSpPr>
        <p:spPr>
          <a:xfrm flipH="1">
            <a:off x="3990537" y="2767432"/>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2C924A2E-4B25-4232-A0E7-DCAA39A0C898}"/>
              </a:ext>
            </a:extLst>
          </p:cNvPr>
          <p:cNvGrpSpPr/>
          <p:nvPr/>
        </p:nvGrpSpPr>
        <p:grpSpPr>
          <a:xfrm>
            <a:off x="2633285" y="4683624"/>
            <a:ext cx="2119004" cy="178389"/>
            <a:chOff x="2993571" y="2267439"/>
            <a:chExt cx="2825339" cy="258047"/>
          </a:xfrm>
        </p:grpSpPr>
        <p:sp>
          <p:nvSpPr>
            <p:cNvPr id="98" name="正方形/長方形 97">
              <a:extLst>
                <a:ext uri="{FF2B5EF4-FFF2-40B4-BE49-F238E27FC236}">
                  <a16:creationId xmlns:a16="http://schemas.microsoft.com/office/drawing/2014/main" id="{568FB89E-AE84-4072-81D2-F9D8A73A7FD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03" name="テキスト ボックス 102">
              <a:extLst>
                <a:ext uri="{FF2B5EF4-FFF2-40B4-BE49-F238E27FC236}">
                  <a16:creationId xmlns:a16="http://schemas.microsoft.com/office/drawing/2014/main" id="{44CD5E39-BC87-4BBF-B633-0FD3CBF1FFD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4" name="テキスト ボックス 93">
            <a:extLst>
              <a:ext uri="{FF2B5EF4-FFF2-40B4-BE49-F238E27FC236}">
                <a16:creationId xmlns:a16="http://schemas.microsoft.com/office/drawing/2014/main" id="{2ABC789B-8180-42AA-ACFF-5103E95B8A09}"/>
              </a:ext>
            </a:extLst>
          </p:cNvPr>
          <p:cNvSpPr txBox="1"/>
          <p:nvPr/>
        </p:nvSpPr>
        <p:spPr>
          <a:xfrm>
            <a:off x="2743228" y="4860064"/>
            <a:ext cx="1082349" cy="283691"/>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認証データ</a:t>
            </a:r>
            <a:endParaRPr kumimoji="1" lang="en-US" altLang="ja-JP" sz="1400" dirty="0">
              <a:latin typeface="HG丸ｺﾞｼｯｸM-PRO" panose="020F0600000000000000" pitchFamily="50" charset="-128"/>
              <a:ea typeface="HG丸ｺﾞｼｯｸM-PRO" panose="020F0600000000000000" pitchFamily="50" charset="-128"/>
            </a:endParaRPr>
          </a:p>
        </p:txBody>
      </p:sp>
      <p:grpSp>
        <p:nvGrpSpPr>
          <p:cNvPr id="104" name="グループ化 103">
            <a:extLst>
              <a:ext uri="{FF2B5EF4-FFF2-40B4-BE49-F238E27FC236}">
                <a16:creationId xmlns:a16="http://schemas.microsoft.com/office/drawing/2014/main" id="{6E6B3CA8-9FEB-4CFA-A2ED-404C43CCD273}"/>
              </a:ext>
            </a:extLst>
          </p:cNvPr>
          <p:cNvGrpSpPr/>
          <p:nvPr/>
        </p:nvGrpSpPr>
        <p:grpSpPr>
          <a:xfrm>
            <a:off x="3834271" y="3630660"/>
            <a:ext cx="312532" cy="288074"/>
            <a:chOff x="4347029" y="3094146"/>
            <a:chExt cx="416709" cy="416709"/>
          </a:xfrm>
        </p:grpSpPr>
        <p:sp>
          <p:nvSpPr>
            <p:cNvPr id="105" name="円/楕円 28">
              <a:extLst>
                <a:ext uri="{FF2B5EF4-FFF2-40B4-BE49-F238E27FC236}">
                  <a16:creationId xmlns:a16="http://schemas.microsoft.com/office/drawing/2014/main" id="{19CE7786-E563-447F-AD78-8B6E6C3A53D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06" name="直線コネクタ 105">
              <a:extLst>
                <a:ext uri="{FF2B5EF4-FFF2-40B4-BE49-F238E27FC236}">
                  <a16:creationId xmlns:a16="http://schemas.microsoft.com/office/drawing/2014/main" id="{ACAA4B6F-881F-4F6E-929D-288B77B83706}"/>
                </a:ext>
              </a:extLst>
            </p:cNvPr>
            <p:cNvCxnSpPr>
              <a:stCxn id="105" idx="2"/>
              <a:endCxn id="10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0116F382-6D1D-4F6B-B349-0C0C8E561894}"/>
                </a:ext>
              </a:extLst>
            </p:cNvPr>
            <p:cNvCxnSpPr>
              <a:stCxn id="105" idx="0"/>
              <a:endCxn id="10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23C18265-3298-41C7-B846-FCE9A4FE7799}"/>
              </a:ext>
            </a:extLst>
          </p:cNvPr>
          <p:cNvGrpSpPr/>
          <p:nvPr/>
        </p:nvGrpSpPr>
        <p:grpSpPr>
          <a:xfrm>
            <a:off x="2992227" y="4171913"/>
            <a:ext cx="787395" cy="340429"/>
            <a:chOff x="9363654" y="1337047"/>
            <a:chExt cx="787395" cy="384171"/>
          </a:xfrm>
        </p:grpSpPr>
        <p:sp>
          <p:nvSpPr>
            <p:cNvPr id="110" name="四角形: 角を丸くする 109">
              <a:extLst>
                <a:ext uri="{FF2B5EF4-FFF2-40B4-BE49-F238E27FC236}">
                  <a16:creationId xmlns:a16="http://schemas.microsoft.com/office/drawing/2014/main" id="{826D5160-C6EC-4124-A7EF-C8758130A7CC}"/>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42D3694C-CEB9-4E6A-881B-57F968D3E9DB}"/>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12" name="グループ化 111">
            <a:extLst>
              <a:ext uri="{FF2B5EF4-FFF2-40B4-BE49-F238E27FC236}">
                <a16:creationId xmlns:a16="http://schemas.microsoft.com/office/drawing/2014/main" id="{8B6BEBD2-8915-43EA-BEE6-9D1B60E894A4}"/>
              </a:ext>
            </a:extLst>
          </p:cNvPr>
          <p:cNvGrpSpPr/>
          <p:nvPr/>
        </p:nvGrpSpPr>
        <p:grpSpPr>
          <a:xfrm>
            <a:off x="6242815" y="3620704"/>
            <a:ext cx="312532" cy="288074"/>
            <a:chOff x="4347029" y="3094146"/>
            <a:chExt cx="416709" cy="416709"/>
          </a:xfrm>
        </p:grpSpPr>
        <p:sp>
          <p:nvSpPr>
            <p:cNvPr id="113" name="円/楕円 28">
              <a:extLst>
                <a:ext uri="{FF2B5EF4-FFF2-40B4-BE49-F238E27FC236}">
                  <a16:creationId xmlns:a16="http://schemas.microsoft.com/office/drawing/2014/main" id="{AF8E6A33-BE20-492C-A39A-E22C2471AE8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4" name="直線コネクタ 113">
              <a:extLst>
                <a:ext uri="{FF2B5EF4-FFF2-40B4-BE49-F238E27FC236}">
                  <a16:creationId xmlns:a16="http://schemas.microsoft.com/office/drawing/2014/main" id="{93C1CF5F-57A3-42B6-A282-C66921DFE327}"/>
                </a:ext>
              </a:extLst>
            </p:cNvPr>
            <p:cNvCxnSpPr>
              <a:stCxn id="113" idx="2"/>
              <a:endCxn id="11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2CF0602-AD3A-4C81-A214-02FF62BD6623}"/>
                </a:ext>
              </a:extLst>
            </p:cNvPr>
            <p:cNvCxnSpPr>
              <a:stCxn id="113" idx="0"/>
              <a:endCxn id="11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6" name="直線矢印コネクタ 115">
            <a:extLst>
              <a:ext uri="{FF2B5EF4-FFF2-40B4-BE49-F238E27FC236}">
                <a16:creationId xmlns:a16="http://schemas.microsoft.com/office/drawing/2014/main" id="{E3736323-1F33-4A22-87C6-7D6C9078EFB9}"/>
              </a:ext>
            </a:extLst>
          </p:cNvPr>
          <p:cNvCxnSpPr>
            <a:cxnSpLocks/>
          </p:cNvCxnSpPr>
          <p:nvPr/>
        </p:nvCxnSpPr>
        <p:spPr>
          <a:xfrm flipH="1">
            <a:off x="6399081" y="2757477"/>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D0B938E0-9C93-4C9C-997C-F57A6AFD9027}"/>
              </a:ext>
            </a:extLst>
          </p:cNvPr>
          <p:cNvGrpSpPr/>
          <p:nvPr/>
        </p:nvGrpSpPr>
        <p:grpSpPr>
          <a:xfrm>
            <a:off x="8710170" y="3594251"/>
            <a:ext cx="312532" cy="288074"/>
            <a:chOff x="4347029" y="3094146"/>
            <a:chExt cx="416709" cy="416709"/>
          </a:xfrm>
        </p:grpSpPr>
        <p:sp>
          <p:nvSpPr>
            <p:cNvPr id="118" name="円/楕円 28">
              <a:extLst>
                <a:ext uri="{FF2B5EF4-FFF2-40B4-BE49-F238E27FC236}">
                  <a16:creationId xmlns:a16="http://schemas.microsoft.com/office/drawing/2014/main" id="{8EB09B06-AB6A-4CD3-9377-48F11B4085EA}"/>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9" name="直線コネクタ 118">
              <a:extLst>
                <a:ext uri="{FF2B5EF4-FFF2-40B4-BE49-F238E27FC236}">
                  <a16:creationId xmlns:a16="http://schemas.microsoft.com/office/drawing/2014/main" id="{334F47E4-4A34-429E-B4D0-4C05189E6D11}"/>
                </a:ext>
              </a:extLst>
            </p:cNvPr>
            <p:cNvCxnSpPr>
              <a:stCxn id="118" idx="2"/>
              <a:endCxn id="118"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D4A7839-FD13-48BF-8620-9D8A96DEB7A7}"/>
                </a:ext>
              </a:extLst>
            </p:cNvPr>
            <p:cNvCxnSpPr>
              <a:stCxn id="118" idx="0"/>
              <a:endCxn id="118"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線矢印コネクタ 120">
            <a:extLst>
              <a:ext uri="{FF2B5EF4-FFF2-40B4-BE49-F238E27FC236}">
                <a16:creationId xmlns:a16="http://schemas.microsoft.com/office/drawing/2014/main" id="{729B4B34-E495-4C98-B4F7-EDC598DBA3AA}"/>
              </a:ext>
            </a:extLst>
          </p:cNvPr>
          <p:cNvCxnSpPr>
            <a:cxnSpLocks/>
          </p:cNvCxnSpPr>
          <p:nvPr/>
        </p:nvCxnSpPr>
        <p:spPr>
          <a:xfrm flipH="1">
            <a:off x="8866436" y="2731024"/>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64448E59-A943-4F88-86E6-5679436CFCB6}"/>
              </a:ext>
            </a:extLst>
          </p:cNvPr>
          <p:cNvCxnSpPr>
            <a:cxnSpLocks/>
            <a:stCxn id="105" idx="6"/>
          </p:cNvCxnSpPr>
          <p:nvPr/>
        </p:nvCxnSpPr>
        <p:spPr>
          <a:xfrm>
            <a:off x="4146803" y="3774697"/>
            <a:ext cx="2157901" cy="776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17BC876-A7E6-44FA-9BF6-D3D5B63DFF0C}"/>
              </a:ext>
            </a:extLst>
          </p:cNvPr>
          <p:cNvCxnSpPr>
            <a:cxnSpLocks/>
          </p:cNvCxnSpPr>
          <p:nvPr/>
        </p:nvCxnSpPr>
        <p:spPr>
          <a:xfrm flipV="1">
            <a:off x="6545878" y="3738288"/>
            <a:ext cx="2105300" cy="3188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2DAA744-A2ED-4A3C-B397-3C1DC6132E5E}"/>
              </a:ext>
            </a:extLst>
          </p:cNvPr>
          <p:cNvCxnSpPr>
            <a:cxnSpLocks/>
          </p:cNvCxnSpPr>
          <p:nvPr/>
        </p:nvCxnSpPr>
        <p:spPr>
          <a:xfrm flipV="1">
            <a:off x="9007887" y="3726129"/>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F57D3FFD-203D-4201-8B52-4A8EB34A335A}"/>
              </a:ext>
            </a:extLst>
          </p:cNvPr>
          <p:cNvGrpSpPr/>
          <p:nvPr/>
        </p:nvGrpSpPr>
        <p:grpSpPr>
          <a:xfrm>
            <a:off x="4869196" y="3594113"/>
            <a:ext cx="787395" cy="340429"/>
            <a:chOff x="9363654" y="1337047"/>
            <a:chExt cx="787395" cy="384171"/>
          </a:xfrm>
        </p:grpSpPr>
        <p:sp>
          <p:nvSpPr>
            <p:cNvPr id="123" name="四角形: 角を丸くする 122">
              <a:extLst>
                <a:ext uri="{FF2B5EF4-FFF2-40B4-BE49-F238E27FC236}">
                  <a16:creationId xmlns:a16="http://schemas.microsoft.com/office/drawing/2014/main" id="{D2E33D6D-7C26-4859-A4E8-A3CFB612E1A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94026C0D-79E7-42D4-BE4A-D9A156C06018}"/>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25" name="グループ化 124">
            <a:extLst>
              <a:ext uri="{FF2B5EF4-FFF2-40B4-BE49-F238E27FC236}">
                <a16:creationId xmlns:a16="http://schemas.microsoft.com/office/drawing/2014/main" id="{2BCD7E1C-926B-4175-9156-846B037BC39B}"/>
              </a:ext>
            </a:extLst>
          </p:cNvPr>
          <p:cNvGrpSpPr/>
          <p:nvPr/>
        </p:nvGrpSpPr>
        <p:grpSpPr>
          <a:xfrm>
            <a:off x="7353023" y="3558945"/>
            <a:ext cx="787395" cy="340429"/>
            <a:chOff x="9363654" y="1337047"/>
            <a:chExt cx="787395" cy="384171"/>
          </a:xfrm>
        </p:grpSpPr>
        <p:sp>
          <p:nvSpPr>
            <p:cNvPr id="126" name="四角形: 角を丸くする 125">
              <a:extLst>
                <a:ext uri="{FF2B5EF4-FFF2-40B4-BE49-F238E27FC236}">
                  <a16:creationId xmlns:a16="http://schemas.microsoft.com/office/drawing/2014/main" id="{1AF97ACE-BEAA-4295-8863-74EE18D5C304}"/>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DA2AD798-9A76-4D56-BB3F-098D67E9633A}"/>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32" name="グループ化 131">
            <a:extLst>
              <a:ext uri="{FF2B5EF4-FFF2-40B4-BE49-F238E27FC236}">
                <a16:creationId xmlns:a16="http://schemas.microsoft.com/office/drawing/2014/main" id="{508206AF-B63D-41F0-B60A-FCE73C806325}"/>
              </a:ext>
            </a:extLst>
          </p:cNvPr>
          <p:cNvGrpSpPr/>
          <p:nvPr/>
        </p:nvGrpSpPr>
        <p:grpSpPr>
          <a:xfrm>
            <a:off x="10699052" y="4108527"/>
            <a:ext cx="312532" cy="288074"/>
            <a:chOff x="4347029" y="3094146"/>
            <a:chExt cx="416709" cy="416709"/>
          </a:xfrm>
        </p:grpSpPr>
        <p:sp>
          <p:nvSpPr>
            <p:cNvPr id="133" name="円/楕円 28">
              <a:extLst>
                <a:ext uri="{FF2B5EF4-FFF2-40B4-BE49-F238E27FC236}">
                  <a16:creationId xmlns:a16="http://schemas.microsoft.com/office/drawing/2014/main" id="{0DEBFA2D-565E-4896-961E-31A03E1B6F4B}"/>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34" name="直線コネクタ 133">
              <a:extLst>
                <a:ext uri="{FF2B5EF4-FFF2-40B4-BE49-F238E27FC236}">
                  <a16:creationId xmlns:a16="http://schemas.microsoft.com/office/drawing/2014/main" id="{0C0934AF-619B-4E9C-B2BA-7C6EC0528553}"/>
                </a:ext>
              </a:extLst>
            </p:cNvPr>
            <p:cNvCxnSpPr>
              <a:stCxn id="133" idx="2"/>
              <a:endCxn id="13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3393DB40-9E7D-4C8E-80A2-4D2323E09BEC}"/>
                </a:ext>
              </a:extLst>
            </p:cNvPr>
            <p:cNvCxnSpPr>
              <a:stCxn id="133" idx="0"/>
              <a:endCxn id="13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835C887E-C214-4209-8D04-9AB576461F68}"/>
              </a:ext>
            </a:extLst>
          </p:cNvPr>
          <p:cNvGrpSpPr/>
          <p:nvPr/>
        </p:nvGrpSpPr>
        <p:grpSpPr>
          <a:xfrm>
            <a:off x="9447052" y="4115312"/>
            <a:ext cx="674844" cy="283688"/>
            <a:chOff x="8318362" y="5053977"/>
            <a:chExt cx="674844" cy="307774"/>
          </a:xfrm>
        </p:grpSpPr>
        <p:sp>
          <p:nvSpPr>
            <p:cNvPr id="141" name="正方形/長方形 140">
              <a:extLst>
                <a:ext uri="{FF2B5EF4-FFF2-40B4-BE49-F238E27FC236}">
                  <a16:creationId xmlns:a16="http://schemas.microsoft.com/office/drawing/2014/main" id="{6C11E1EC-9A65-444F-A32A-B7BB40DA1B0B}"/>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42" name="テキスト ボックス 141">
              <a:extLst>
                <a:ext uri="{FF2B5EF4-FFF2-40B4-BE49-F238E27FC236}">
                  <a16:creationId xmlns:a16="http://schemas.microsoft.com/office/drawing/2014/main" id="{FD98AB57-8A30-40FD-9067-5FC1C50A3BDD}"/>
                </a:ext>
              </a:extLst>
            </p:cNvPr>
            <p:cNvSpPr txBox="1"/>
            <p:nvPr/>
          </p:nvSpPr>
          <p:spPr>
            <a:xfrm>
              <a:off x="8356028" y="5068724"/>
              <a:ext cx="637178" cy="230832"/>
            </a:xfrm>
            <a:prstGeom prst="rect">
              <a:avLst/>
            </a:prstGeom>
            <a:noFill/>
          </p:spPr>
          <p:txBody>
            <a:bodyPr wrap="square" rtlCol="0">
              <a:spAutoFit/>
            </a:bodyPr>
            <a:lstStyle/>
            <a:p>
              <a:r>
                <a:rPr lang="en-US" altLang="ja-JP" sz="900" dirty="0" err="1">
                  <a:latin typeface="HG丸ｺﾞｼｯｸM-PRO" panose="020F0600000000000000" pitchFamily="50" charset="-128"/>
                  <a:ea typeface="HG丸ｺﾞｼｯｸM-PRO" panose="020F0600000000000000" pitchFamily="50" charset="-128"/>
                </a:rPr>
                <a:t>Lem</a:t>
              </a:r>
              <a:endParaRPr kumimoji="1" lang="ja-JP" altLang="en-US" sz="900" dirty="0">
                <a:latin typeface="HG丸ｺﾞｼｯｸM-PRO" panose="020F0600000000000000" pitchFamily="50" charset="-128"/>
                <a:ea typeface="HG丸ｺﾞｼｯｸM-PRO" panose="020F0600000000000000" pitchFamily="50" charset="-128"/>
              </a:endParaRPr>
            </a:p>
          </p:txBody>
        </p:sp>
      </p:grpSp>
      <p:cxnSp>
        <p:nvCxnSpPr>
          <p:cNvPr id="143" name="直線矢印コネクタ 142">
            <a:extLst>
              <a:ext uri="{FF2B5EF4-FFF2-40B4-BE49-F238E27FC236}">
                <a16:creationId xmlns:a16="http://schemas.microsoft.com/office/drawing/2014/main" id="{EFF3DAE9-0A94-47A6-85E8-A894FC2BE2BF}"/>
              </a:ext>
            </a:extLst>
          </p:cNvPr>
          <p:cNvCxnSpPr>
            <a:cxnSpLocks/>
          </p:cNvCxnSpPr>
          <p:nvPr/>
        </p:nvCxnSpPr>
        <p:spPr>
          <a:xfrm flipV="1">
            <a:off x="9963955" y="4274143"/>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0536CF5A-A1D6-4721-972E-A6AA2DA7F7A3}"/>
              </a:ext>
            </a:extLst>
          </p:cNvPr>
          <p:cNvCxnSpPr>
            <a:cxnSpLocks/>
            <a:stCxn id="147" idx="2"/>
          </p:cNvCxnSpPr>
          <p:nvPr/>
        </p:nvCxnSpPr>
        <p:spPr>
          <a:xfrm>
            <a:off x="10855318" y="3859345"/>
            <a:ext cx="6655" cy="159502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5" name="グループ化 144">
            <a:extLst>
              <a:ext uri="{FF2B5EF4-FFF2-40B4-BE49-F238E27FC236}">
                <a16:creationId xmlns:a16="http://schemas.microsoft.com/office/drawing/2014/main" id="{8C3D79ED-3F62-4F5D-8CFF-60C068FAECF2}"/>
              </a:ext>
            </a:extLst>
          </p:cNvPr>
          <p:cNvGrpSpPr/>
          <p:nvPr/>
        </p:nvGrpSpPr>
        <p:grpSpPr>
          <a:xfrm>
            <a:off x="10461620" y="3518916"/>
            <a:ext cx="787395" cy="340429"/>
            <a:chOff x="9363654" y="1337047"/>
            <a:chExt cx="787395" cy="384171"/>
          </a:xfrm>
        </p:grpSpPr>
        <p:sp>
          <p:nvSpPr>
            <p:cNvPr id="146" name="四角形: 角を丸くする 145">
              <a:extLst>
                <a:ext uri="{FF2B5EF4-FFF2-40B4-BE49-F238E27FC236}">
                  <a16:creationId xmlns:a16="http://schemas.microsoft.com/office/drawing/2014/main" id="{8DB6A0D6-F492-4B2D-9EAC-E892B148F9D3}"/>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54A7E58E-64DA-447C-939B-9449AC1D4245}"/>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48" name="グループ化 147">
            <a:extLst>
              <a:ext uri="{FF2B5EF4-FFF2-40B4-BE49-F238E27FC236}">
                <a16:creationId xmlns:a16="http://schemas.microsoft.com/office/drawing/2014/main" id="{1D7FBE62-0FF7-4A84-9CD3-90BFA0D2817E}"/>
              </a:ext>
            </a:extLst>
          </p:cNvPr>
          <p:cNvGrpSpPr/>
          <p:nvPr/>
        </p:nvGrpSpPr>
        <p:grpSpPr>
          <a:xfrm>
            <a:off x="10693103" y="4934703"/>
            <a:ext cx="312532" cy="288074"/>
            <a:chOff x="4347029" y="3094146"/>
            <a:chExt cx="416709" cy="416709"/>
          </a:xfrm>
        </p:grpSpPr>
        <p:sp>
          <p:nvSpPr>
            <p:cNvPr id="149" name="円/楕円 28">
              <a:extLst>
                <a:ext uri="{FF2B5EF4-FFF2-40B4-BE49-F238E27FC236}">
                  <a16:creationId xmlns:a16="http://schemas.microsoft.com/office/drawing/2014/main" id="{4A41C3CC-BD0A-4988-89BB-CF55FCC84D6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50" name="直線コネクタ 149">
              <a:extLst>
                <a:ext uri="{FF2B5EF4-FFF2-40B4-BE49-F238E27FC236}">
                  <a16:creationId xmlns:a16="http://schemas.microsoft.com/office/drawing/2014/main" id="{7D57FD5D-4A84-490A-8CAC-DE36CA36B15F}"/>
                </a:ext>
              </a:extLst>
            </p:cNvPr>
            <p:cNvCxnSpPr>
              <a:stCxn id="149" idx="2"/>
              <a:endCxn id="14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10B5B30-2E5B-4477-801A-E8A1E0DB0AB3}"/>
                </a:ext>
              </a:extLst>
            </p:cNvPr>
            <p:cNvCxnSpPr>
              <a:stCxn id="149" idx="0"/>
              <a:endCxn id="14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15D13F40-CD6B-4BB9-98CF-48B02E20A1E8}"/>
              </a:ext>
            </a:extLst>
          </p:cNvPr>
          <p:cNvGrpSpPr/>
          <p:nvPr/>
        </p:nvGrpSpPr>
        <p:grpSpPr>
          <a:xfrm>
            <a:off x="10376512" y="4556305"/>
            <a:ext cx="787395" cy="340429"/>
            <a:chOff x="9363654" y="1337047"/>
            <a:chExt cx="787395" cy="384171"/>
          </a:xfrm>
        </p:grpSpPr>
        <p:sp>
          <p:nvSpPr>
            <p:cNvPr id="157" name="四角形: 角を丸くする 156">
              <a:extLst>
                <a:ext uri="{FF2B5EF4-FFF2-40B4-BE49-F238E27FC236}">
                  <a16:creationId xmlns:a16="http://schemas.microsoft.com/office/drawing/2014/main" id="{1A6E5645-5DEA-4F23-BE72-8FA429A7E455}"/>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E05A1E45-2960-422E-9185-50550EC862A0}"/>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59" name="グループ化 158">
            <a:extLst>
              <a:ext uri="{FF2B5EF4-FFF2-40B4-BE49-F238E27FC236}">
                <a16:creationId xmlns:a16="http://schemas.microsoft.com/office/drawing/2014/main" id="{3E1E83B9-F577-4F18-A2B2-A6CFABE558B8}"/>
              </a:ext>
            </a:extLst>
          </p:cNvPr>
          <p:cNvGrpSpPr/>
          <p:nvPr/>
        </p:nvGrpSpPr>
        <p:grpSpPr>
          <a:xfrm>
            <a:off x="10186555" y="5423812"/>
            <a:ext cx="1368964" cy="319692"/>
            <a:chOff x="8318362" y="5053977"/>
            <a:chExt cx="536085" cy="307774"/>
          </a:xfrm>
        </p:grpSpPr>
        <p:sp>
          <p:nvSpPr>
            <p:cNvPr id="160" name="正方形/長方形 159">
              <a:extLst>
                <a:ext uri="{FF2B5EF4-FFF2-40B4-BE49-F238E27FC236}">
                  <a16:creationId xmlns:a16="http://schemas.microsoft.com/office/drawing/2014/main" id="{1C1B73FE-00D3-4A3F-8360-FD7C00D44DD6}"/>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1" name="テキスト ボックス 160">
              <a:extLst>
                <a:ext uri="{FF2B5EF4-FFF2-40B4-BE49-F238E27FC236}">
                  <a16:creationId xmlns:a16="http://schemas.microsoft.com/office/drawing/2014/main" id="{740CDB1E-E200-4D38-A157-2F4C2BF3354A}"/>
                </a:ext>
              </a:extLst>
            </p:cNvPr>
            <p:cNvSpPr txBox="1"/>
            <p:nvPr/>
          </p:nvSpPr>
          <p:spPr>
            <a:xfrm>
              <a:off x="8448326" y="5068724"/>
              <a:ext cx="345067" cy="232148"/>
            </a:xfrm>
            <a:prstGeom prst="rect">
              <a:avLst/>
            </a:prstGeom>
            <a:noFill/>
          </p:spPr>
          <p:txBody>
            <a:bodyPr wrap="square" rtlCol="0">
              <a:spAutoFit/>
            </a:bodyPr>
            <a:lstStyle/>
            <a:p>
              <a:r>
                <a:rPr lang="ja-JP" altLang="en-US" sz="1100" dirty="0">
                  <a:latin typeface="HG丸ｺﾞｼｯｸM-PRO" panose="020F0600000000000000" pitchFamily="50" charset="-128"/>
                  <a:ea typeface="HG丸ｺﾞｼｯｸM-PRO" panose="020F0600000000000000" pitchFamily="50" charset="-128"/>
                </a:rPr>
                <a:t>認証タグ</a:t>
              </a:r>
              <a:endParaRPr kumimoji="1" lang="ja-JP" altLang="en-US" sz="1100" dirty="0">
                <a:latin typeface="HG丸ｺﾞｼｯｸM-PRO" panose="020F0600000000000000" pitchFamily="50" charset="-128"/>
                <a:ea typeface="HG丸ｺﾞｼｯｸM-PRO" panose="020F0600000000000000" pitchFamily="50" charset="-128"/>
              </a:endParaRPr>
            </a:p>
          </p:txBody>
        </p:sp>
      </p:grpSp>
      <p:sp>
        <p:nvSpPr>
          <p:cNvPr id="55" name="フリーフォーム: 図形 54">
            <a:extLst>
              <a:ext uri="{FF2B5EF4-FFF2-40B4-BE49-F238E27FC236}">
                <a16:creationId xmlns:a16="http://schemas.microsoft.com/office/drawing/2014/main" id="{C38F3E0B-9B7C-42DF-961C-63B6940ABE03}"/>
              </a:ext>
            </a:extLst>
          </p:cNvPr>
          <p:cNvSpPr/>
          <p:nvPr/>
        </p:nvSpPr>
        <p:spPr>
          <a:xfrm>
            <a:off x="1445343" y="640327"/>
            <a:ext cx="9307602" cy="4554061"/>
          </a:xfrm>
          <a:custGeom>
            <a:avLst/>
            <a:gdLst>
              <a:gd name="connsiteX0" fmla="*/ 0 w 9350477"/>
              <a:gd name="connsiteY0" fmla="*/ 0 h 4940710"/>
              <a:gd name="connsiteX1" fmla="*/ 0 w 9350477"/>
              <a:gd name="connsiteY1" fmla="*/ 4557252 h 4940710"/>
              <a:gd name="connsiteX2" fmla="*/ 383458 w 9350477"/>
              <a:gd name="connsiteY2" fmla="*/ 4940710 h 4940710"/>
              <a:gd name="connsiteX3" fmla="*/ 9350477 w 9350477"/>
              <a:gd name="connsiteY3" fmla="*/ 4940710 h 4940710"/>
            </a:gdLst>
            <a:ahLst/>
            <a:cxnLst>
              <a:cxn ang="0">
                <a:pos x="connsiteX0" y="connsiteY0"/>
              </a:cxn>
              <a:cxn ang="0">
                <a:pos x="connsiteX1" y="connsiteY1"/>
              </a:cxn>
              <a:cxn ang="0">
                <a:pos x="connsiteX2" y="connsiteY2"/>
              </a:cxn>
              <a:cxn ang="0">
                <a:pos x="connsiteX3" y="connsiteY3"/>
              </a:cxn>
            </a:cxnLst>
            <a:rect l="l" t="t" r="r" b="b"/>
            <a:pathLst>
              <a:path w="9350477" h="4940710">
                <a:moveTo>
                  <a:pt x="0" y="0"/>
                </a:moveTo>
                <a:lnTo>
                  <a:pt x="0" y="4557252"/>
                </a:lnTo>
                <a:lnTo>
                  <a:pt x="383458" y="4940710"/>
                </a:lnTo>
                <a:lnTo>
                  <a:pt x="9350477" y="494071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6">
            <a:extLst>
              <a:ext uri="{FF2B5EF4-FFF2-40B4-BE49-F238E27FC236}">
                <a16:creationId xmlns:a16="http://schemas.microsoft.com/office/drawing/2014/main" id="{D8DDC7CE-C2C2-4F5F-8EF5-3B0EF9ED22C4}"/>
              </a:ext>
            </a:extLst>
          </p:cNvPr>
          <p:cNvSpPr/>
          <p:nvPr/>
        </p:nvSpPr>
        <p:spPr>
          <a:xfrm>
            <a:off x="1066256" y="3911898"/>
            <a:ext cx="1363436" cy="59450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163" name="テキスト ボックス 162">
            <a:extLst>
              <a:ext uri="{FF2B5EF4-FFF2-40B4-BE49-F238E27FC236}">
                <a16:creationId xmlns:a16="http://schemas.microsoft.com/office/drawing/2014/main" id="{1B8E5482-0865-4791-A820-07CB6916E480}"/>
              </a:ext>
            </a:extLst>
          </p:cNvPr>
          <p:cNvSpPr txBox="1"/>
          <p:nvPr/>
        </p:nvSpPr>
        <p:spPr>
          <a:xfrm>
            <a:off x="1312853" y="3882325"/>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164" name="正方形/長方形 163">
            <a:extLst>
              <a:ext uri="{FF2B5EF4-FFF2-40B4-BE49-F238E27FC236}">
                <a16:creationId xmlns:a16="http://schemas.microsoft.com/office/drawing/2014/main" id="{8A59E1F2-569E-4852-954D-61DB9D1641B8}"/>
              </a:ext>
            </a:extLst>
          </p:cNvPr>
          <p:cNvSpPr/>
          <p:nvPr/>
        </p:nvSpPr>
        <p:spPr>
          <a:xfrm>
            <a:off x="625475" y="4371226"/>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138" name="テキスト ボックス 137">
            <a:extLst>
              <a:ext uri="{FF2B5EF4-FFF2-40B4-BE49-F238E27FC236}">
                <a16:creationId xmlns:a16="http://schemas.microsoft.com/office/drawing/2014/main" id="{98079572-6501-4975-90A9-13BAE0122B73}"/>
              </a:ext>
            </a:extLst>
          </p:cNvPr>
          <p:cNvSpPr txBox="1"/>
          <p:nvPr/>
        </p:nvSpPr>
        <p:spPr>
          <a:xfrm>
            <a:off x="9810408" y="3434430"/>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140" name="テキスト ボックス 139">
            <a:extLst>
              <a:ext uri="{FF2B5EF4-FFF2-40B4-BE49-F238E27FC236}">
                <a16:creationId xmlns:a16="http://schemas.microsoft.com/office/drawing/2014/main" id="{40645B0A-1B03-401C-A36B-1DCEE8F7D090}"/>
              </a:ext>
            </a:extLst>
          </p:cNvPr>
          <p:cNvSpPr txBox="1"/>
          <p:nvPr/>
        </p:nvSpPr>
        <p:spPr>
          <a:xfrm>
            <a:off x="9959441" y="2706385"/>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CTR</a:t>
            </a:r>
            <a:r>
              <a:rPr lang="ja-JP" altLang="en-US" sz="1800" dirty="0">
                <a:latin typeface="HG丸ｺﾞｼｯｸM-PRO" panose="020F0600000000000000" pitchFamily="50" charset="-128"/>
                <a:ea typeface="HG丸ｺﾞｼｯｸM-PRO" panose="020F0600000000000000" pitchFamily="50" charset="-128"/>
              </a:rPr>
              <a:t>モード部</a:t>
            </a:r>
            <a:endParaRPr lang="ja-JP" altLang="en-US" dirty="0"/>
          </a:p>
        </p:txBody>
      </p:sp>
      <p:sp>
        <p:nvSpPr>
          <p:cNvPr id="152" name="テキスト ボックス 151">
            <a:extLst>
              <a:ext uri="{FF2B5EF4-FFF2-40B4-BE49-F238E27FC236}">
                <a16:creationId xmlns:a16="http://schemas.microsoft.com/office/drawing/2014/main" id="{F8675AB8-EA4A-499B-BC28-76B0B19B4473}"/>
              </a:ext>
            </a:extLst>
          </p:cNvPr>
          <p:cNvSpPr txBox="1"/>
          <p:nvPr/>
        </p:nvSpPr>
        <p:spPr>
          <a:xfrm>
            <a:off x="8428029" y="5506713"/>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GMAC</a:t>
            </a:r>
            <a:r>
              <a:rPr kumimoji="1" lang="ja-JP" altLang="en-US" sz="1800" dirty="0">
                <a:latin typeface="HG丸ｺﾞｼｯｸM-PRO" panose="020F0600000000000000" pitchFamily="50" charset="-128"/>
                <a:ea typeface="HG丸ｺﾞｼｯｸM-PRO" panose="020F0600000000000000" pitchFamily="50" charset="-128"/>
              </a:rPr>
              <a:t>部</a:t>
            </a:r>
            <a:endParaRPr lang="ja-JP" altLang="en-US" dirty="0"/>
          </a:p>
        </p:txBody>
      </p:sp>
    </p:spTree>
    <p:extLst>
      <p:ext uri="{BB962C8B-B14F-4D97-AF65-F5344CB8AC3E}">
        <p14:creationId xmlns:p14="http://schemas.microsoft.com/office/powerpoint/2010/main" val="3322926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AD3D-8056-4A20-B776-4E8E2AEEA1D0}"/>
              </a:ext>
            </a:extLst>
          </p:cNvPr>
          <p:cNvSpPr>
            <a:spLocks noGrp="1"/>
          </p:cNvSpPr>
          <p:nvPr>
            <p:ph type="title"/>
          </p:nvPr>
        </p:nvSpPr>
        <p:spPr/>
        <p:txBody>
          <a:bodyPr/>
          <a:lstStyle/>
          <a:p>
            <a:r>
              <a:rPr kumimoji="1" lang="en-US" altLang="ja-JP" dirty="0"/>
              <a:t>CTR</a:t>
            </a:r>
            <a:r>
              <a:rPr kumimoji="1" lang="ja-JP" altLang="en-US" dirty="0"/>
              <a:t>モード</a:t>
            </a:r>
          </a:p>
        </p:txBody>
      </p:sp>
      <p:grpSp>
        <p:nvGrpSpPr>
          <p:cNvPr id="9" name="グループ化 8">
            <a:extLst>
              <a:ext uri="{FF2B5EF4-FFF2-40B4-BE49-F238E27FC236}">
                <a16:creationId xmlns:a16="http://schemas.microsoft.com/office/drawing/2014/main" id="{9DD0EFE4-EF11-495F-A27B-E24A06324950}"/>
              </a:ext>
            </a:extLst>
          </p:cNvPr>
          <p:cNvGrpSpPr/>
          <p:nvPr/>
        </p:nvGrpSpPr>
        <p:grpSpPr>
          <a:xfrm>
            <a:off x="838200" y="2651302"/>
            <a:ext cx="10764982" cy="11309986"/>
            <a:chOff x="2715491" y="1538288"/>
            <a:chExt cx="5708073" cy="5997056"/>
          </a:xfrm>
        </p:grpSpPr>
        <p:pic>
          <p:nvPicPr>
            <p:cNvPr id="7" name="グラフィックス 6">
              <a:extLst>
                <a:ext uri="{FF2B5EF4-FFF2-40B4-BE49-F238E27FC236}">
                  <a16:creationId xmlns:a16="http://schemas.microsoft.com/office/drawing/2014/main" id="{5CFE61A6-4500-4E86-AC3E-687768771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93155" y="1538288"/>
              <a:ext cx="4701240" cy="5167312"/>
            </a:xfrm>
            <a:prstGeom prst="rect">
              <a:avLst/>
            </a:prstGeom>
          </p:spPr>
        </p:pic>
        <p:sp>
          <p:nvSpPr>
            <p:cNvPr id="8" name="正方形/長方形 7">
              <a:extLst>
                <a:ext uri="{FF2B5EF4-FFF2-40B4-BE49-F238E27FC236}">
                  <a16:creationId xmlns:a16="http://schemas.microsoft.com/office/drawing/2014/main" id="{2AB1197E-C4CC-451B-A84B-00E809C44253}"/>
                </a:ext>
              </a:extLst>
            </p:cNvPr>
            <p:cNvSpPr/>
            <p:nvPr/>
          </p:nvSpPr>
          <p:spPr>
            <a:xfrm>
              <a:off x="2715491" y="2824798"/>
              <a:ext cx="5708073" cy="4710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67435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5BC3-653E-4B7F-AFC3-352C524A3BB9}"/>
              </a:ext>
            </a:extLst>
          </p:cNvPr>
          <p:cNvSpPr>
            <a:spLocks noGrp="1"/>
          </p:cNvSpPr>
          <p:nvPr>
            <p:ph type="title"/>
          </p:nvPr>
        </p:nvSpPr>
        <p:spPr/>
        <p:txBody>
          <a:bodyPr/>
          <a:lstStyle/>
          <a:p>
            <a:r>
              <a:rPr kumimoji="1" lang="en-US" altLang="ja-JP" dirty="0"/>
              <a:t>GCM</a:t>
            </a:r>
            <a:endParaRPr kumimoji="1" lang="ja-JP" altLang="en-US" dirty="0"/>
          </a:p>
        </p:txBody>
      </p:sp>
      <p:pic>
        <p:nvPicPr>
          <p:cNvPr id="4" name="グラフィックス 3">
            <a:extLst>
              <a:ext uri="{FF2B5EF4-FFF2-40B4-BE49-F238E27FC236}">
                <a16:creationId xmlns:a16="http://schemas.microsoft.com/office/drawing/2014/main" id="{4D30A40B-3A61-40E0-B652-CFD58EF3F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8037" y="79765"/>
            <a:ext cx="6040582" cy="6639437"/>
          </a:xfrm>
          <a:prstGeom prst="rect">
            <a:avLst/>
          </a:prstGeom>
        </p:spPr>
      </p:pic>
    </p:spTree>
    <p:extLst>
      <p:ext uri="{BB962C8B-B14F-4D97-AF65-F5344CB8AC3E}">
        <p14:creationId xmlns:p14="http://schemas.microsoft.com/office/powerpoint/2010/main" val="2379050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矢印: 右 7">
            <a:extLst>
              <a:ext uri="{FF2B5EF4-FFF2-40B4-BE49-F238E27FC236}">
                <a16:creationId xmlns:a16="http://schemas.microsoft.com/office/drawing/2014/main" id="{60781641-5C7B-463F-9059-05F00AE84CAD}"/>
              </a:ext>
            </a:extLst>
          </p:cNvPr>
          <p:cNvSpPr/>
          <p:nvPr/>
        </p:nvSpPr>
        <p:spPr>
          <a:xfrm flipH="1">
            <a:off x="4100947" y="1971928"/>
            <a:ext cx="3089563" cy="902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A0D131E-ED3A-47F9-90AA-27263C76AE7A}"/>
              </a:ext>
            </a:extLst>
          </p:cNvPr>
          <p:cNvSpPr/>
          <p:nvPr/>
        </p:nvSpPr>
        <p:spPr>
          <a:xfrm>
            <a:off x="4100947" y="1103781"/>
            <a:ext cx="3089563" cy="8681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A2E8618-FDE3-420E-8EAB-758843C3AB2D}"/>
              </a:ext>
            </a:extLst>
          </p:cNvPr>
          <p:cNvSpPr/>
          <p:nvPr/>
        </p:nvSpPr>
        <p:spPr>
          <a:xfrm>
            <a:off x="1496291" y="1554393"/>
            <a:ext cx="2299855" cy="3921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7B393F3-0ACA-47CA-9C08-35A4038F9FA3}"/>
              </a:ext>
            </a:extLst>
          </p:cNvPr>
          <p:cNvSpPr txBox="1"/>
          <p:nvPr/>
        </p:nvSpPr>
        <p:spPr>
          <a:xfrm>
            <a:off x="1496291" y="1608022"/>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13" name="正方形/長方形 12">
            <a:extLst>
              <a:ext uri="{FF2B5EF4-FFF2-40B4-BE49-F238E27FC236}">
                <a16:creationId xmlns:a16="http://schemas.microsoft.com/office/drawing/2014/main" id="{CF42C7F6-ADDD-4ED7-8204-770B3E315D76}"/>
              </a:ext>
            </a:extLst>
          </p:cNvPr>
          <p:cNvSpPr/>
          <p:nvPr/>
        </p:nvSpPr>
        <p:spPr>
          <a:xfrm>
            <a:off x="7412181" y="1554393"/>
            <a:ext cx="2299855" cy="4175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22076F3-8A12-47AD-B8F5-F9D2095AECCE}"/>
              </a:ext>
            </a:extLst>
          </p:cNvPr>
          <p:cNvSpPr txBox="1"/>
          <p:nvPr/>
        </p:nvSpPr>
        <p:spPr>
          <a:xfrm>
            <a:off x="7412181" y="160802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pic>
        <p:nvPicPr>
          <p:cNvPr id="1026" name="Picture 2">
            <a:extLst>
              <a:ext uri="{FF2B5EF4-FFF2-40B4-BE49-F238E27FC236}">
                <a16:creationId xmlns:a16="http://schemas.microsoft.com/office/drawing/2014/main" id="{C9136928-72FE-467D-9DA6-16EAA5E06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81" y="1000308"/>
            <a:ext cx="868583" cy="8685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3D4AA8E-E484-452F-A1A2-9792823C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647" y="1856101"/>
            <a:ext cx="1042724" cy="104272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67449E8A-BE34-4182-9E0C-58844EEC56FF}"/>
              </a:ext>
            </a:extLst>
          </p:cNvPr>
          <p:cNvSpPr txBox="1"/>
          <p:nvPr/>
        </p:nvSpPr>
        <p:spPr>
          <a:xfrm>
            <a:off x="5703760" y="1364425"/>
            <a:ext cx="877163" cy="369332"/>
          </a:xfrm>
          <a:prstGeom prst="rect">
            <a:avLst/>
          </a:prstGeom>
          <a:noFill/>
        </p:spPr>
        <p:txBody>
          <a:bodyPr wrap="none" rtlCol="0">
            <a:spAutoFit/>
          </a:bodyPr>
          <a:lstStyle/>
          <a:p>
            <a:r>
              <a:rPr kumimoji="1" lang="ja-JP" altLang="en-US" sz="1800" dirty="0"/>
              <a:t>暗号化</a:t>
            </a:r>
          </a:p>
        </p:txBody>
      </p:sp>
      <p:sp>
        <p:nvSpPr>
          <p:cNvPr id="19" name="テキスト ボックス 18">
            <a:extLst>
              <a:ext uri="{FF2B5EF4-FFF2-40B4-BE49-F238E27FC236}">
                <a16:creationId xmlns:a16="http://schemas.microsoft.com/office/drawing/2014/main" id="{F79610A5-79F6-4F8F-84D9-ED8D9B102A6F}"/>
              </a:ext>
            </a:extLst>
          </p:cNvPr>
          <p:cNvSpPr txBox="1"/>
          <p:nvPr/>
        </p:nvSpPr>
        <p:spPr>
          <a:xfrm>
            <a:off x="5657934" y="2234447"/>
            <a:ext cx="877163" cy="369332"/>
          </a:xfrm>
          <a:prstGeom prst="rect">
            <a:avLst/>
          </a:prstGeom>
          <a:noFill/>
        </p:spPr>
        <p:txBody>
          <a:bodyPr wrap="none" rtlCol="0">
            <a:spAutoFit/>
          </a:bodyPr>
          <a:lstStyle/>
          <a:p>
            <a:r>
              <a:rPr kumimoji="1" lang="ja-JP" altLang="en-US" sz="1800" dirty="0"/>
              <a:t>復号化</a:t>
            </a:r>
          </a:p>
        </p:txBody>
      </p:sp>
      <p:grpSp>
        <p:nvGrpSpPr>
          <p:cNvPr id="40" name="グループ化 39">
            <a:extLst>
              <a:ext uri="{FF2B5EF4-FFF2-40B4-BE49-F238E27FC236}">
                <a16:creationId xmlns:a16="http://schemas.microsoft.com/office/drawing/2014/main" id="{72DCB066-EB85-4E7B-B859-C2A38A64A1BE}"/>
              </a:ext>
            </a:extLst>
          </p:cNvPr>
          <p:cNvGrpSpPr/>
          <p:nvPr/>
        </p:nvGrpSpPr>
        <p:grpSpPr>
          <a:xfrm>
            <a:off x="5510113" y="812145"/>
            <a:ext cx="1220206" cy="376325"/>
            <a:chOff x="5143350" y="596197"/>
            <a:chExt cx="1220206" cy="376325"/>
          </a:xfrm>
        </p:grpSpPr>
        <p:sp>
          <p:nvSpPr>
            <p:cNvPr id="18" name="テキスト ボックス 17">
              <a:extLst>
                <a:ext uri="{FF2B5EF4-FFF2-40B4-BE49-F238E27FC236}">
                  <a16:creationId xmlns:a16="http://schemas.microsoft.com/office/drawing/2014/main" id="{6E5CEE2C-5B3C-4281-8B0C-B62B1386A1E9}"/>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E1EA19EB-0056-4512-BCDA-5D229F9CD629}"/>
                </a:ext>
              </a:extLst>
            </p:cNvPr>
            <p:cNvSpPr txBox="1"/>
            <p:nvPr/>
          </p:nvSpPr>
          <p:spPr>
            <a:xfrm>
              <a:off x="5520992" y="596197"/>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3" name="グループ化 42">
            <a:extLst>
              <a:ext uri="{FF2B5EF4-FFF2-40B4-BE49-F238E27FC236}">
                <a16:creationId xmlns:a16="http://schemas.microsoft.com/office/drawing/2014/main" id="{DE2D2AAE-367D-430C-8713-811C25D1C3A5}"/>
              </a:ext>
            </a:extLst>
          </p:cNvPr>
          <p:cNvGrpSpPr/>
          <p:nvPr/>
        </p:nvGrpSpPr>
        <p:grpSpPr>
          <a:xfrm>
            <a:off x="5215781" y="2760672"/>
            <a:ext cx="1399742" cy="376325"/>
            <a:chOff x="5143350" y="596197"/>
            <a:chExt cx="1399742" cy="376325"/>
          </a:xfrm>
        </p:grpSpPr>
        <p:sp>
          <p:nvSpPr>
            <p:cNvPr id="44" name="テキスト ボックス 43">
              <a:extLst>
                <a:ext uri="{FF2B5EF4-FFF2-40B4-BE49-F238E27FC236}">
                  <a16:creationId xmlns:a16="http://schemas.microsoft.com/office/drawing/2014/main" id="{6730D34E-1129-4F5C-9816-05BBB44F05E4}"/>
                </a:ext>
              </a:extLst>
            </p:cNvPr>
            <p:cNvSpPr txBox="1"/>
            <p:nvPr/>
          </p:nvSpPr>
          <p:spPr>
            <a:xfrm>
              <a:off x="5143350" y="664745"/>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5" name="テキスト ボックス 44">
              <a:extLst>
                <a:ext uri="{FF2B5EF4-FFF2-40B4-BE49-F238E27FC236}">
                  <a16:creationId xmlns:a16="http://schemas.microsoft.com/office/drawing/2014/main" id="{5D9261EF-C259-4040-891D-BD58AD2CF6EC}"/>
                </a:ext>
              </a:extLst>
            </p:cNvPr>
            <p:cNvSpPr txBox="1"/>
            <p:nvPr/>
          </p:nvSpPr>
          <p:spPr>
            <a:xfrm>
              <a:off x="5687252" y="596197"/>
              <a:ext cx="314510" cy="307777"/>
            </a:xfrm>
            <a:prstGeom prst="rect">
              <a:avLst/>
            </a:prstGeom>
            <a:noFill/>
          </p:spPr>
          <p:txBody>
            <a:bodyPr wrap="none" rtlCol="0">
              <a:spAutoFit/>
            </a:bodyPr>
            <a:lstStyle/>
            <a:p>
              <a:r>
                <a:rPr kumimoji="1" lang="en-US" altLang="ja-JP" dirty="0"/>
                <a:t>D</a:t>
              </a:r>
              <a:endParaRPr kumimoji="1" lang="ja-JP" altLang="en-US" dirty="0"/>
            </a:p>
          </p:txBody>
        </p:sp>
      </p:grpSp>
      <p:sp>
        <p:nvSpPr>
          <p:cNvPr id="41" name="テキスト ボックス 40">
            <a:extLst>
              <a:ext uri="{FF2B5EF4-FFF2-40B4-BE49-F238E27FC236}">
                <a16:creationId xmlns:a16="http://schemas.microsoft.com/office/drawing/2014/main" id="{E2282AB1-B4A5-4DAF-9C11-225A02AB3E3A}"/>
              </a:ext>
            </a:extLst>
          </p:cNvPr>
          <p:cNvSpPr txBox="1"/>
          <p:nvPr/>
        </p:nvSpPr>
        <p:spPr>
          <a:xfrm>
            <a:off x="4213284" y="335433"/>
            <a:ext cx="2864887" cy="307777"/>
          </a:xfrm>
          <a:prstGeom prst="rect">
            <a:avLst/>
          </a:prstGeom>
          <a:noFill/>
        </p:spPr>
        <p:txBody>
          <a:bodyPr wrap="none" rtlCol="0">
            <a:spAutoFit/>
          </a:bodyPr>
          <a:lstStyle/>
          <a:p>
            <a:r>
              <a:rPr kumimoji="1" lang="ja-JP" altLang="en-US" dirty="0"/>
              <a:t>暗号化鍵</a:t>
            </a:r>
            <a:r>
              <a:rPr kumimoji="1" lang="en-US" altLang="ja-JP" dirty="0"/>
              <a:t>: (E, N), </a:t>
            </a:r>
            <a:r>
              <a:rPr kumimoji="1" lang="ja-JP" altLang="en-US" dirty="0"/>
              <a:t>復号化鍵</a:t>
            </a:r>
            <a:r>
              <a:rPr kumimoji="1" lang="en-US" altLang="ja-JP" dirty="0"/>
              <a:t>:</a:t>
            </a:r>
            <a:r>
              <a:rPr kumimoji="1" lang="ja-JP" altLang="en-US" dirty="0"/>
              <a:t> </a:t>
            </a:r>
            <a:r>
              <a:rPr kumimoji="1" lang="en-US" altLang="ja-JP" dirty="0"/>
              <a:t>(D,</a:t>
            </a:r>
            <a:r>
              <a:rPr kumimoji="1" lang="ja-JP" altLang="en-US" dirty="0"/>
              <a:t> </a:t>
            </a:r>
            <a:r>
              <a:rPr kumimoji="1" lang="en-US" altLang="ja-JP" dirty="0"/>
              <a:t>N)</a:t>
            </a:r>
          </a:p>
        </p:txBody>
      </p:sp>
      <p:sp>
        <p:nvSpPr>
          <p:cNvPr id="47" name="テキスト ボックス 46">
            <a:extLst>
              <a:ext uri="{FF2B5EF4-FFF2-40B4-BE49-F238E27FC236}">
                <a16:creationId xmlns:a16="http://schemas.microsoft.com/office/drawing/2014/main" id="{0D03CAAF-E0A6-498B-99B1-AF8FA35C8B87}"/>
              </a:ext>
            </a:extLst>
          </p:cNvPr>
          <p:cNvSpPr txBox="1"/>
          <p:nvPr/>
        </p:nvSpPr>
        <p:spPr>
          <a:xfrm>
            <a:off x="4225490" y="3756116"/>
            <a:ext cx="3249608" cy="307777"/>
          </a:xfrm>
          <a:prstGeom prst="rect">
            <a:avLst/>
          </a:prstGeom>
          <a:noFill/>
        </p:spPr>
        <p:txBody>
          <a:bodyPr wrap="none" rtlCol="0">
            <a:spAutoFit/>
          </a:bodyPr>
          <a:lstStyle/>
          <a:p>
            <a:r>
              <a:rPr kumimoji="1" lang="ja-JP" altLang="en-US" dirty="0"/>
              <a:t>暗号化鍵</a:t>
            </a:r>
            <a:r>
              <a:rPr kumimoji="1" lang="en-US" altLang="ja-JP" dirty="0"/>
              <a:t>: (5, 323), </a:t>
            </a:r>
            <a:r>
              <a:rPr kumimoji="1" lang="ja-JP" altLang="en-US" dirty="0"/>
              <a:t>復号化鍵</a:t>
            </a:r>
            <a:r>
              <a:rPr kumimoji="1" lang="en-US" altLang="ja-JP" dirty="0"/>
              <a:t>:</a:t>
            </a:r>
            <a:r>
              <a:rPr kumimoji="1" lang="ja-JP" altLang="en-US" dirty="0"/>
              <a:t> </a:t>
            </a:r>
            <a:r>
              <a:rPr kumimoji="1" lang="en-US" altLang="ja-JP" dirty="0"/>
              <a:t>(29,</a:t>
            </a:r>
            <a:r>
              <a:rPr kumimoji="1" lang="ja-JP" altLang="en-US" dirty="0"/>
              <a:t> </a:t>
            </a:r>
            <a:r>
              <a:rPr kumimoji="1" lang="en-US" altLang="ja-JP" dirty="0"/>
              <a:t>323)</a:t>
            </a:r>
          </a:p>
        </p:txBody>
      </p:sp>
      <p:grpSp>
        <p:nvGrpSpPr>
          <p:cNvPr id="48" name="グループ化 47">
            <a:extLst>
              <a:ext uri="{FF2B5EF4-FFF2-40B4-BE49-F238E27FC236}">
                <a16:creationId xmlns:a16="http://schemas.microsoft.com/office/drawing/2014/main" id="{5523F1BF-0C89-44BE-A5CA-C67F5208BA55}"/>
              </a:ext>
            </a:extLst>
          </p:cNvPr>
          <p:cNvGrpSpPr/>
          <p:nvPr/>
        </p:nvGrpSpPr>
        <p:grpSpPr>
          <a:xfrm>
            <a:off x="5588170" y="4852636"/>
            <a:ext cx="1388522" cy="376325"/>
            <a:chOff x="5143350" y="596197"/>
            <a:chExt cx="1388522" cy="376325"/>
          </a:xfrm>
        </p:grpSpPr>
        <p:sp>
          <p:nvSpPr>
            <p:cNvPr id="49" name="テキスト ボックス 48">
              <a:extLst>
                <a:ext uri="{FF2B5EF4-FFF2-40B4-BE49-F238E27FC236}">
                  <a16:creationId xmlns:a16="http://schemas.microsoft.com/office/drawing/2014/main" id="{D8CB7E38-5680-47B9-9B6A-9B6D4E47AFB7}"/>
                </a:ext>
              </a:extLst>
            </p:cNvPr>
            <p:cNvSpPr txBox="1"/>
            <p:nvPr/>
          </p:nvSpPr>
          <p:spPr>
            <a:xfrm>
              <a:off x="5143350" y="664745"/>
              <a:ext cx="1388522" cy="307777"/>
            </a:xfrm>
            <a:prstGeom prst="rect">
              <a:avLst/>
            </a:prstGeom>
            <a:noFill/>
          </p:spPr>
          <p:txBody>
            <a:bodyPr wrap="none" rtlCol="0">
              <a:spAutoFit/>
            </a:bodyPr>
            <a:lstStyle/>
            <a:p>
              <a:r>
                <a:rPr kumimoji="1" lang="ja-JP" altLang="en-US" dirty="0"/>
                <a:t>平文   </a:t>
              </a:r>
              <a:r>
                <a:rPr kumimoji="1" lang="en-US" altLang="ja-JP" dirty="0"/>
                <a:t>mod 323</a:t>
              </a:r>
              <a:endParaRPr kumimoji="1" lang="ja-JP" altLang="en-US" dirty="0"/>
            </a:p>
          </p:txBody>
        </p:sp>
        <p:sp>
          <p:nvSpPr>
            <p:cNvPr id="50" name="テキスト ボックス 49">
              <a:extLst>
                <a:ext uri="{FF2B5EF4-FFF2-40B4-BE49-F238E27FC236}">
                  <a16:creationId xmlns:a16="http://schemas.microsoft.com/office/drawing/2014/main" id="{9D609E55-269D-4C7D-9995-725DAC0240BD}"/>
                </a:ext>
              </a:extLst>
            </p:cNvPr>
            <p:cNvSpPr txBox="1"/>
            <p:nvPr/>
          </p:nvSpPr>
          <p:spPr>
            <a:xfrm>
              <a:off x="5520992" y="596197"/>
              <a:ext cx="284052" cy="307777"/>
            </a:xfrm>
            <a:prstGeom prst="rect">
              <a:avLst/>
            </a:prstGeom>
            <a:noFill/>
          </p:spPr>
          <p:txBody>
            <a:bodyPr wrap="none" rtlCol="0">
              <a:spAutoFit/>
            </a:bodyPr>
            <a:lstStyle/>
            <a:p>
              <a:r>
                <a:rPr kumimoji="1" lang="en-US" altLang="ja-JP" dirty="0"/>
                <a:t>5</a:t>
              </a:r>
              <a:endParaRPr kumimoji="1" lang="ja-JP" altLang="en-US" dirty="0"/>
            </a:p>
          </p:txBody>
        </p:sp>
      </p:grpSp>
      <p:grpSp>
        <p:nvGrpSpPr>
          <p:cNvPr id="54" name="グループ化 53">
            <a:extLst>
              <a:ext uri="{FF2B5EF4-FFF2-40B4-BE49-F238E27FC236}">
                <a16:creationId xmlns:a16="http://schemas.microsoft.com/office/drawing/2014/main" id="{E09DE2AC-A83E-4369-BB21-3A324CDDC095}"/>
              </a:ext>
            </a:extLst>
          </p:cNvPr>
          <p:cNvGrpSpPr/>
          <p:nvPr/>
        </p:nvGrpSpPr>
        <p:grpSpPr>
          <a:xfrm>
            <a:off x="5510113" y="5588843"/>
            <a:ext cx="1568058" cy="376325"/>
            <a:chOff x="5143350" y="596197"/>
            <a:chExt cx="1568058" cy="376325"/>
          </a:xfrm>
        </p:grpSpPr>
        <p:sp>
          <p:nvSpPr>
            <p:cNvPr id="55" name="テキスト ボックス 54">
              <a:extLst>
                <a:ext uri="{FF2B5EF4-FFF2-40B4-BE49-F238E27FC236}">
                  <a16:creationId xmlns:a16="http://schemas.microsoft.com/office/drawing/2014/main" id="{2B3F51BE-AB4E-41F0-9ECC-8720F522F4AA}"/>
                </a:ext>
              </a:extLst>
            </p:cNvPr>
            <p:cNvSpPr txBox="1"/>
            <p:nvPr/>
          </p:nvSpPr>
          <p:spPr>
            <a:xfrm>
              <a:off x="5143350" y="664745"/>
              <a:ext cx="1568058" cy="307777"/>
            </a:xfrm>
            <a:prstGeom prst="rect">
              <a:avLst/>
            </a:prstGeom>
            <a:noFill/>
          </p:spPr>
          <p:txBody>
            <a:bodyPr wrap="none" rtlCol="0">
              <a:spAutoFit/>
            </a:bodyPr>
            <a:lstStyle/>
            <a:p>
              <a:r>
                <a:rPr kumimoji="1" lang="ja-JP" altLang="en-US" dirty="0"/>
                <a:t>暗号文   </a:t>
              </a:r>
              <a:r>
                <a:rPr kumimoji="1" lang="en-US" altLang="ja-JP" dirty="0"/>
                <a:t>mod 323</a:t>
              </a:r>
              <a:endParaRPr kumimoji="1" lang="ja-JP" altLang="en-US" dirty="0"/>
            </a:p>
          </p:txBody>
        </p:sp>
        <p:sp>
          <p:nvSpPr>
            <p:cNvPr id="56" name="テキスト ボックス 55">
              <a:extLst>
                <a:ext uri="{FF2B5EF4-FFF2-40B4-BE49-F238E27FC236}">
                  <a16:creationId xmlns:a16="http://schemas.microsoft.com/office/drawing/2014/main" id="{7816100D-219C-413E-AEAD-424197A393E0}"/>
                </a:ext>
              </a:extLst>
            </p:cNvPr>
            <p:cNvSpPr txBox="1"/>
            <p:nvPr/>
          </p:nvSpPr>
          <p:spPr>
            <a:xfrm>
              <a:off x="5687252" y="596197"/>
              <a:ext cx="383438" cy="307777"/>
            </a:xfrm>
            <a:prstGeom prst="rect">
              <a:avLst/>
            </a:prstGeom>
            <a:noFill/>
          </p:spPr>
          <p:txBody>
            <a:bodyPr wrap="none" rtlCol="0">
              <a:spAutoFit/>
            </a:bodyPr>
            <a:lstStyle/>
            <a:p>
              <a:r>
                <a:rPr kumimoji="1" lang="en-US" altLang="ja-JP" dirty="0"/>
                <a:t>29</a:t>
              </a:r>
              <a:endParaRPr kumimoji="1" lang="ja-JP" altLang="en-US" dirty="0"/>
            </a:p>
          </p:txBody>
        </p:sp>
      </p:grpSp>
      <p:sp>
        <p:nvSpPr>
          <p:cNvPr id="57" name="テキスト ボックス 56">
            <a:extLst>
              <a:ext uri="{FF2B5EF4-FFF2-40B4-BE49-F238E27FC236}">
                <a16:creationId xmlns:a16="http://schemas.microsoft.com/office/drawing/2014/main" id="{213CED19-0371-4C92-959E-A2F836373F98}"/>
              </a:ext>
            </a:extLst>
          </p:cNvPr>
          <p:cNvSpPr txBox="1"/>
          <p:nvPr/>
        </p:nvSpPr>
        <p:spPr>
          <a:xfrm>
            <a:off x="4586710" y="4819602"/>
            <a:ext cx="941283" cy="369332"/>
          </a:xfrm>
          <a:prstGeom prst="rect">
            <a:avLst/>
          </a:prstGeom>
          <a:noFill/>
        </p:spPr>
        <p:txBody>
          <a:bodyPr wrap="none" rtlCol="0">
            <a:spAutoFit/>
          </a:bodyPr>
          <a:lstStyle/>
          <a:p>
            <a:r>
              <a:rPr kumimoji="1" lang="ja-JP" altLang="en-US" sz="1800" dirty="0"/>
              <a:t>暗号化</a:t>
            </a:r>
            <a:r>
              <a:rPr kumimoji="1" lang="en-US" altLang="ja-JP" sz="1800" dirty="0"/>
              <a:t>:</a:t>
            </a:r>
            <a:endParaRPr kumimoji="1" lang="ja-JP" altLang="en-US" sz="1800" dirty="0"/>
          </a:p>
        </p:txBody>
      </p:sp>
      <p:sp>
        <p:nvSpPr>
          <p:cNvPr id="58" name="テキスト ボックス 57">
            <a:extLst>
              <a:ext uri="{FF2B5EF4-FFF2-40B4-BE49-F238E27FC236}">
                <a16:creationId xmlns:a16="http://schemas.microsoft.com/office/drawing/2014/main" id="{BA630ABE-9F8A-4A16-8199-9101F984252B}"/>
              </a:ext>
            </a:extLst>
          </p:cNvPr>
          <p:cNvSpPr txBox="1"/>
          <p:nvPr/>
        </p:nvSpPr>
        <p:spPr>
          <a:xfrm>
            <a:off x="4618769" y="5632810"/>
            <a:ext cx="941283" cy="369332"/>
          </a:xfrm>
          <a:prstGeom prst="rect">
            <a:avLst/>
          </a:prstGeom>
          <a:noFill/>
        </p:spPr>
        <p:txBody>
          <a:bodyPr wrap="none" rtlCol="0">
            <a:spAutoFit/>
          </a:bodyPr>
          <a:lstStyle/>
          <a:p>
            <a:r>
              <a:rPr kumimoji="1" lang="ja-JP" altLang="en-US" sz="1800" dirty="0"/>
              <a:t>復号化</a:t>
            </a:r>
            <a:r>
              <a:rPr kumimoji="1" lang="en-US" altLang="ja-JP" sz="1800" dirty="0"/>
              <a:t>:</a:t>
            </a:r>
            <a:endParaRPr kumimoji="1" lang="ja-JP" altLang="en-US" sz="1800" dirty="0"/>
          </a:p>
        </p:txBody>
      </p:sp>
    </p:spTree>
    <p:extLst>
      <p:ext uri="{BB962C8B-B14F-4D97-AF65-F5344CB8AC3E}">
        <p14:creationId xmlns:p14="http://schemas.microsoft.com/office/powerpoint/2010/main" val="2838074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グループ化 98">
            <a:extLst>
              <a:ext uri="{FF2B5EF4-FFF2-40B4-BE49-F238E27FC236}">
                <a16:creationId xmlns:a16="http://schemas.microsoft.com/office/drawing/2014/main" id="{85EBB386-B15A-4626-988C-98906A74F650}"/>
              </a:ext>
            </a:extLst>
          </p:cNvPr>
          <p:cNvGrpSpPr/>
          <p:nvPr/>
        </p:nvGrpSpPr>
        <p:grpSpPr>
          <a:xfrm flipH="1">
            <a:off x="1392202" y="533762"/>
            <a:ext cx="10221456" cy="1775736"/>
            <a:chOff x="1673554" y="240684"/>
            <a:chExt cx="10221456" cy="1775736"/>
          </a:xfrm>
        </p:grpSpPr>
        <p:cxnSp>
          <p:nvCxnSpPr>
            <p:cNvPr id="4" name="直線矢印コネクタ 3">
              <a:extLst>
                <a:ext uri="{FF2B5EF4-FFF2-40B4-BE49-F238E27FC236}">
                  <a16:creationId xmlns:a16="http://schemas.microsoft.com/office/drawing/2014/main" id="{41ADA8B7-BFC7-441A-9A66-223DDE39F58D}"/>
                </a:ext>
              </a:extLst>
            </p:cNvPr>
            <p:cNvCxnSpPr/>
            <p:nvPr/>
          </p:nvCxnSpPr>
          <p:spPr>
            <a:xfrm>
              <a:off x="4789346" y="55111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20" y="24068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05453" y="164708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83840" y="453183"/>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8914950" y="166394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941700" y="416350"/>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22903" y="159035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32400" y="160721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283840" y="1631915"/>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4673620" y="721816"/>
              <a:ext cx="1954381" cy="646331"/>
            </a:xfrm>
            <a:prstGeom prst="rect">
              <a:avLst/>
            </a:prstGeom>
            <a:noFill/>
          </p:spPr>
          <p:txBody>
            <a:bodyPr wrap="none" rtlCol="0">
              <a:spAutoFit/>
            </a:bodyPr>
            <a:lstStyle/>
            <a:p>
              <a:r>
                <a:rPr kumimoji="1" lang="ja-JP" altLang="en-US" sz="1800" dirty="0"/>
                <a:t>復号化鍵</a:t>
              </a:r>
              <a:endParaRPr kumimoji="1" lang="en-US" altLang="ja-JP" sz="1800" dirty="0"/>
            </a:p>
            <a:p>
              <a:r>
                <a:rPr kumimoji="1" lang="en-US" altLang="ja-JP" sz="1800" dirty="0"/>
                <a:t>(</a:t>
              </a:r>
              <a:r>
                <a:rPr kumimoji="1" lang="ja-JP" altLang="en-US" sz="1800" dirty="0"/>
                <a:t>プライベート鍵</a:t>
              </a:r>
              <a:r>
                <a:rPr kumimoji="1" lang="en-US" altLang="ja-JP" sz="1800" dirty="0"/>
                <a:t>)</a:t>
              </a:r>
              <a:endParaRPr kumimoji="1" lang="ja-JP" altLang="en-US" sz="1800"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385754" y="855114"/>
              <a:ext cx="1107996" cy="646331"/>
            </a:xfrm>
            <a:prstGeom prst="rect">
              <a:avLst/>
            </a:prstGeom>
            <a:noFill/>
          </p:spPr>
          <p:txBody>
            <a:bodyPr wrap="none" rtlCol="0">
              <a:spAutoFit/>
            </a:bodyPr>
            <a:lstStyle/>
            <a:p>
              <a:r>
                <a:rPr kumimoji="1" lang="ja-JP" altLang="en-US" sz="1800" dirty="0"/>
                <a:t>暗号化鍵</a:t>
              </a:r>
              <a:endParaRPr kumimoji="1" lang="en-US" altLang="ja-JP" sz="1800" dirty="0"/>
            </a:p>
            <a:p>
              <a:r>
                <a:rPr kumimoji="1" lang="en-US" altLang="ja-JP" sz="1800" dirty="0"/>
                <a:t>(</a:t>
              </a:r>
              <a:r>
                <a:rPr kumimoji="1" lang="ja-JP" altLang="en-US" sz="1800" dirty="0"/>
                <a:t>公開鍵</a:t>
              </a:r>
              <a:r>
                <a:rPr kumimoji="1" lang="en-US" altLang="ja-JP" sz="1800" dirty="0"/>
                <a:t>)</a:t>
              </a:r>
              <a:endParaRPr kumimoji="1" lang="ja-JP" altLang="en-US" sz="1800"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089951"/>
              <a:ext cx="1220206" cy="411494"/>
              <a:chOff x="5143350" y="561028"/>
              <a:chExt cx="1220206" cy="411494"/>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591330" y="561028"/>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48200"/>
              <a:ext cx="1399742" cy="388066"/>
              <a:chOff x="5144636" y="473634"/>
              <a:chExt cx="1399742" cy="388066"/>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09647" y="473634"/>
                <a:ext cx="251439" cy="369332"/>
              </a:xfrm>
              <a:prstGeom prst="rect">
                <a:avLst/>
              </a:prstGeom>
              <a:noFill/>
            </p:spPr>
            <p:txBody>
              <a:bodyPr wrap="squar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517188" y="582584"/>
            <a:ext cx="922047" cy="523220"/>
          </a:xfrm>
          <a:prstGeom prst="rect">
            <a:avLst/>
          </a:prstGeom>
          <a:noFill/>
        </p:spPr>
        <p:txBody>
          <a:bodyPr wrap="none" rtlCol="0">
            <a:spAutoFit/>
          </a:bodyPr>
          <a:lstStyle/>
          <a:p>
            <a:r>
              <a:rPr kumimoji="1" lang="en-US" altLang="ja-JP" sz="2800" dirty="0"/>
              <a:t>RSA</a:t>
            </a:r>
          </a:p>
        </p:txBody>
      </p:sp>
    </p:spTree>
    <p:extLst>
      <p:ext uri="{BB962C8B-B14F-4D97-AF65-F5344CB8AC3E}">
        <p14:creationId xmlns:p14="http://schemas.microsoft.com/office/powerpoint/2010/main" val="2407903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538324" y="79677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933828" y="507813"/>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318136" y="8097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73902" y="812898"/>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908970" y="997114"/>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530337" y="16290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916800" y="16609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318136" y="167046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704599" y="170240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521518" y="2586450"/>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920777" y="263196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322774" y="26183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709237" y="265033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93847" y="1767617"/>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999235" y="1795322"/>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704838" y="337198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885997" y="3352203"/>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3051705" y="3421526"/>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68500" y="3453469"/>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426990" y="1232505"/>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606508" y="12325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71733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30138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93847" y="3569460"/>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62541" y="156193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329804" y="158605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2040009" y="16290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740287" y="167046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1015395" y="2136442"/>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736433" y="20775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84" name="グループ化 83">
            <a:extLst>
              <a:ext uri="{FF2B5EF4-FFF2-40B4-BE49-F238E27FC236}">
                <a16:creationId xmlns:a16="http://schemas.microsoft.com/office/drawing/2014/main" id="{9361B371-ED69-483F-9CA0-43917260B24A}"/>
              </a:ext>
            </a:extLst>
          </p:cNvPr>
          <p:cNvGrpSpPr/>
          <p:nvPr/>
        </p:nvGrpSpPr>
        <p:grpSpPr>
          <a:xfrm>
            <a:off x="6735258" y="1342640"/>
            <a:ext cx="2033966" cy="475843"/>
            <a:chOff x="8458477" y="5111572"/>
            <a:chExt cx="2033966" cy="475843"/>
          </a:xfrm>
        </p:grpSpPr>
        <p:sp>
          <p:nvSpPr>
            <p:cNvPr id="81" name="テキスト ボックス 80">
              <a:extLst>
                <a:ext uri="{FF2B5EF4-FFF2-40B4-BE49-F238E27FC236}">
                  <a16:creationId xmlns:a16="http://schemas.microsoft.com/office/drawing/2014/main" id="{FB9F1983-874C-469D-BCF0-768FE40E1C16}"/>
                </a:ext>
              </a:extLst>
            </p:cNvPr>
            <p:cNvSpPr txBox="1"/>
            <p:nvPr/>
          </p:nvSpPr>
          <p:spPr>
            <a:xfrm>
              <a:off x="8458477" y="5248861"/>
              <a:ext cx="2033966" cy="338554"/>
            </a:xfrm>
            <a:prstGeom prst="rect">
              <a:avLst/>
            </a:prstGeom>
            <a:noFill/>
          </p:spPr>
          <p:txBody>
            <a:bodyPr wrap="square" rtlCol="0">
              <a:spAutoFit/>
            </a:bodyPr>
            <a:lstStyle/>
            <a:p>
              <a:r>
                <a:rPr kumimoji="1" lang="en-US" altLang="ja-JP" sz="1600" dirty="0"/>
                <a:t>Pa = G  </a:t>
              </a:r>
              <a:r>
                <a:rPr kumimoji="1" lang="ja-JP" altLang="en-US" sz="1600" dirty="0"/>
                <a:t>   </a:t>
              </a:r>
              <a:r>
                <a:rPr kumimoji="1" lang="en-US" altLang="ja-JP" sz="1600" dirty="0"/>
                <a:t>mod P</a:t>
              </a:r>
            </a:p>
          </p:txBody>
        </p:sp>
        <p:sp>
          <p:nvSpPr>
            <p:cNvPr id="82" name="テキスト ボックス 81">
              <a:extLst>
                <a:ext uri="{FF2B5EF4-FFF2-40B4-BE49-F238E27FC236}">
                  <a16:creationId xmlns:a16="http://schemas.microsoft.com/office/drawing/2014/main" id="{29310D36-84CE-4852-B939-17993E257B40}"/>
                </a:ext>
              </a:extLst>
            </p:cNvPr>
            <p:cNvSpPr txBox="1"/>
            <p:nvPr/>
          </p:nvSpPr>
          <p:spPr>
            <a:xfrm>
              <a:off x="9123793" y="5111572"/>
              <a:ext cx="561655" cy="338554"/>
            </a:xfrm>
            <a:prstGeom prst="rect">
              <a:avLst/>
            </a:prstGeom>
            <a:noFill/>
          </p:spPr>
          <p:txBody>
            <a:bodyPr wrap="square" rtlCol="0">
              <a:spAutoFit/>
            </a:bodyPr>
            <a:lstStyle/>
            <a:p>
              <a:r>
                <a:rPr kumimoji="1" lang="en-US" altLang="ja-JP" sz="1600" dirty="0"/>
                <a:t>A</a:t>
              </a:r>
              <a:endParaRPr kumimoji="1" lang="ja-JP" altLang="en-US" sz="1600" dirty="0"/>
            </a:p>
          </p:txBody>
        </p:sp>
      </p:gr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436578" y="841691"/>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85" name="グループ化 84">
            <a:extLst>
              <a:ext uri="{FF2B5EF4-FFF2-40B4-BE49-F238E27FC236}">
                <a16:creationId xmlns:a16="http://schemas.microsoft.com/office/drawing/2014/main" id="{54D02CD7-C43D-40A5-B3F5-21E5DFEF535C}"/>
              </a:ext>
            </a:extLst>
          </p:cNvPr>
          <p:cNvGrpSpPr/>
          <p:nvPr/>
        </p:nvGrpSpPr>
        <p:grpSpPr>
          <a:xfrm>
            <a:off x="4847280" y="1337577"/>
            <a:ext cx="1758815" cy="465505"/>
            <a:chOff x="8700587" y="4812347"/>
            <a:chExt cx="1277108" cy="465505"/>
          </a:xfrm>
        </p:grpSpPr>
        <p:sp>
          <p:nvSpPr>
            <p:cNvPr id="86" name="テキスト ボックス 85">
              <a:extLst>
                <a:ext uri="{FF2B5EF4-FFF2-40B4-BE49-F238E27FC236}">
                  <a16:creationId xmlns:a16="http://schemas.microsoft.com/office/drawing/2014/main" id="{D786B3E6-E4C0-48BC-86E6-4DAB6DD9E30B}"/>
                </a:ext>
              </a:extLst>
            </p:cNvPr>
            <p:cNvSpPr txBox="1"/>
            <p:nvPr/>
          </p:nvSpPr>
          <p:spPr>
            <a:xfrm>
              <a:off x="8700587" y="4939298"/>
              <a:ext cx="1277108" cy="338554"/>
            </a:xfrm>
            <a:prstGeom prst="rect">
              <a:avLst/>
            </a:prstGeom>
            <a:noFill/>
          </p:spPr>
          <p:txBody>
            <a:bodyPr wrap="none" rtlCol="0">
              <a:spAutoFit/>
            </a:bodyPr>
            <a:lstStyle/>
            <a:p>
              <a:r>
                <a:rPr kumimoji="1" lang="en-US" altLang="ja-JP" sz="1600" dirty="0"/>
                <a:t>Pb = G  </a:t>
              </a:r>
              <a:r>
                <a:rPr kumimoji="1" lang="ja-JP" altLang="en-US" sz="1600" dirty="0"/>
                <a:t>   </a:t>
              </a:r>
              <a:r>
                <a:rPr kumimoji="1" lang="en-US" altLang="ja-JP" sz="1600" dirty="0"/>
                <a:t>mod P</a:t>
              </a:r>
            </a:p>
          </p:txBody>
        </p:sp>
        <p:sp>
          <p:nvSpPr>
            <p:cNvPr id="87" name="テキスト ボックス 86">
              <a:extLst>
                <a:ext uri="{FF2B5EF4-FFF2-40B4-BE49-F238E27FC236}">
                  <a16:creationId xmlns:a16="http://schemas.microsoft.com/office/drawing/2014/main" id="{2648CA5F-F32B-4B4C-9021-28A983E708DC}"/>
                </a:ext>
              </a:extLst>
            </p:cNvPr>
            <p:cNvSpPr txBox="1"/>
            <p:nvPr/>
          </p:nvSpPr>
          <p:spPr>
            <a:xfrm>
              <a:off x="9196038" y="4812347"/>
              <a:ext cx="276358" cy="338554"/>
            </a:xfrm>
            <a:prstGeom prst="rect">
              <a:avLst/>
            </a:prstGeom>
            <a:noFill/>
          </p:spPr>
          <p:txBody>
            <a:bodyPr wrap="square" rtlCol="0">
              <a:spAutoFit/>
            </a:bodyPr>
            <a:lstStyle/>
            <a:p>
              <a:r>
                <a:rPr kumimoji="1" lang="en-US" altLang="ja-JP" sz="1600" dirty="0"/>
                <a:t>B</a:t>
              </a:r>
              <a:endParaRPr kumimoji="1" lang="ja-JP" altLang="en-US" sz="1600" dirty="0"/>
            </a:p>
          </p:txBody>
        </p:sp>
      </p:grpSp>
      <p:grpSp>
        <p:nvGrpSpPr>
          <p:cNvPr id="88" name="グループ化 87">
            <a:extLst>
              <a:ext uri="{FF2B5EF4-FFF2-40B4-BE49-F238E27FC236}">
                <a16:creationId xmlns:a16="http://schemas.microsoft.com/office/drawing/2014/main" id="{410C84BE-4FE8-4795-8051-D91F862240E5}"/>
              </a:ext>
            </a:extLst>
          </p:cNvPr>
          <p:cNvGrpSpPr/>
          <p:nvPr/>
        </p:nvGrpSpPr>
        <p:grpSpPr>
          <a:xfrm>
            <a:off x="10681264" y="2631965"/>
            <a:ext cx="1170513" cy="431829"/>
            <a:chOff x="8725794" y="4613090"/>
            <a:chExt cx="1170513" cy="431829"/>
          </a:xfrm>
        </p:grpSpPr>
        <p:sp>
          <p:nvSpPr>
            <p:cNvPr id="89" name="テキスト ボックス 88">
              <a:extLst>
                <a:ext uri="{FF2B5EF4-FFF2-40B4-BE49-F238E27FC236}">
                  <a16:creationId xmlns:a16="http://schemas.microsoft.com/office/drawing/2014/main" id="{25E541EF-4559-45A6-BFA6-C37F49A3CA89}"/>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Pb  </a:t>
              </a:r>
              <a:r>
                <a:rPr kumimoji="1" lang="ja-JP" altLang="en-US" dirty="0"/>
                <a:t>   </a:t>
              </a:r>
              <a:r>
                <a:rPr kumimoji="1" lang="en-US" altLang="ja-JP" dirty="0"/>
                <a:t>mod P</a:t>
              </a:r>
              <a:endParaRPr kumimoji="1" lang="ja-JP" altLang="en-US" dirty="0"/>
            </a:p>
          </p:txBody>
        </p:sp>
        <p:sp>
          <p:nvSpPr>
            <p:cNvPr id="90" name="テキスト ボックス 89">
              <a:extLst>
                <a:ext uri="{FF2B5EF4-FFF2-40B4-BE49-F238E27FC236}">
                  <a16:creationId xmlns:a16="http://schemas.microsoft.com/office/drawing/2014/main" id="{660E59CE-493B-4F10-8704-A5C61233D58B}"/>
                </a:ext>
              </a:extLst>
            </p:cNvPr>
            <p:cNvSpPr txBox="1"/>
            <p:nvPr/>
          </p:nvSpPr>
          <p:spPr>
            <a:xfrm>
              <a:off x="9032039"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91" name="グループ化 90">
            <a:extLst>
              <a:ext uri="{FF2B5EF4-FFF2-40B4-BE49-F238E27FC236}">
                <a16:creationId xmlns:a16="http://schemas.microsoft.com/office/drawing/2014/main" id="{2C107C52-A72C-41F6-99D1-903C05089613}"/>
              </a:ext>
            </a:extLst>
          </p:cNvPr>
          <p:cNvGrpSpPr/>
          <p:nvPr/>
        </p:nvGrpSpPr>
        <p:grpSpPr>
          <a:xfrm>
            <a:off x="1096655" y="2603700"/>
            <a:ext cx="1170513" cy="431828"/>
            <a:chOff x="8725794" y="4613091"/>
            <a:chExt cx="1170513" cy="431828"/>
          </a:xfrm>
        </p:grpSpPr>
        <p:sp>
          <p:nvSpPr>
            <p:cNvPr id="92" name="テキスト ボックス 91">
              <a:extLst>
                <a:ext uri="{FF2B5EF4-FFF2-40B4-BE49-F238E27FC236}">
                  <a16:creationId xmlns:a16="http://schemas.microsoft.com/office/drawing/2014/main" id="{6852315F-732A-4EB4-B960-6C043F94F802}"/>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Pa  </a:t>
              </a:r>
              <a:r>
                <a:rPr kumimoji="1" lang="ja-JP" altLang="en-US" dirty="0"/>
                <a:t>   </a:t>
              </a:r>
              <a:r>
                <a:rPr kumimoji="1" lang="en-US" altLang="ja-JP" dirty="0"/>
                <a:t>mod P</a:t>
              </a:r>
              <a:endParaRPr kumimoji="1" lang="ja-JP" altLang="en-US" dirty="0"/>
            </a:p>
          </p:txBody>
        </p:sp>
        <p:sp>
          <p:nvSpPr>
            <p:cNvPr id="93" name="テキスト ボックス 92">
              <a:extLst>
                <a:ext uri="{FF2B5EF4-FFF2-40B4-BE49-F238E27FC236}">
                  <a16:creationId xmlns:a16="http://schemas.microsoft.com/office/drawing/2014/main" id="{82EDC782-8FAF-4274-B4A5-1BB8B7724D6A}"/>
                </a:ext>
              </a:extLst>
            </p:cNvPr>
            <p:cNvSpPr txBox="1"/>
            <p:nvPr/>
          </p:nvSpPr>
          <p:spPr>
            <a:xfrm>
              <a:off x="9058832" y="4613091"/>
              <a:ext cx="308161" cy="369332"/>
            </a:xfrm>
            <a:prstGeom prst="rect">
              <a:avLst/>
            </a:prstGeom>
            <a:noFill/>
          </p:spPr>
          <p:txBody>
            <a:bodyPr wrap="square" rtlCol="0">
              <a:spAutoFit/>
            </a:bodyPr>
            <a:lstStyle/>
            <a:p>
              <a:r>
                <a:rPr kumimoji="1" lang="en-US" altLang="ja-JP" dirty="0"/>
                <a:t>B</a:t>
              </a:r>
              <a:endParaRPr kumimoji="1" lang="ja-JP" altLang="en-US" dirty="0"/>
            </a:p>
          </p:txBody>
        </p:sp>
      </p:gr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5115773" y="2874167"/>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624096" y="2852875"/>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87334" y="1714787"/>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536688" y="1673379"/>
            <a:ext cx="787857" cy="307777"/>
          </a:xfrm>
          <a:prstGeom prst="rect">
            <a:avLst/>
          </a:prstGeom>
          <a:noFill/>
        </p:spPr>
        <p:txBody>
          <a:bodyPr wrap="square" rtlCol="0">
            <a:spAutoFit/>
          </a:bodyPr>
          <a:lstStyle/>
          <a:p>
            <a:r>
              <a:rPr kumimoji="1" lang="en-US" altLang="ja-JP" dirty="0"/>
              <a:t>B</a:t>
            </a:r>
            <a:endParaRPr kumimoji="1" lang="ja-JP" altLang="en-US" dirty="0"/>
          </a:p>
        </p:txBody>
      </p:sp>
    </p:spTree>
    <p:extLst>
      <p:ext uri="{BB962C8B-B14F-4D97-AF65-F5344CB8AC3E}">
        <p14:creationId xmlns:p14="http://schemas.microsoft.com/office/powerpoint/2010/main" val="2056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矢印: 下 47">
            <a:extLst>
              <a:ext uri="{FF2B5EF4-FFF2-40B4-BE49-F238E27FC236}">
                <a16:creationId xmlns:a16="http://schemas.microsoft.com/office/drawing/2014/main" id="{AF22C5EF-F1BC-4F3E-A406-E71694A0B7F2}"/>
              </a:ext>
            </a:extLst>
          </p:cNvPr>
          <p:cNvSpPr/>
          <p:nvPr/>
        </p:nvSpPr>
        <p:spPr>
          <a:xfrm>
            <a:off x="5216110" y="2228388"/>
            <a:ext cx="2312358" cy="83045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01120048-6530-4DA1-819E-5EF7E1CED75E}"/>
              </a:ext>
            </a:extLst>
          </p:cNvPr>
          <p:cNvGrpSpPr/>
          <p:nvPr/>
        </p:nvGrpSpPr>
        <p:grpSpPr>
          <a:xfrm flipH="1">
            <a:off x="1413305" y="351657"/>
            <a:ext cx="10221456" cy="1865526"/>
            <a:chOff x="1673554" y="352463"/>
            <a:chExt cx="10221456" cy="1865526"/>
          </a:xfrm>
        </p:grpSpPr>
        <p:cxnSp>
          <p:nvCxnSpPr>
            <p:cNvPr id="4" name="直線矢印コネクタ 3">
              <a:extLst>
                <a:ext uri="{FF2B5EF4-FFF2-40B4-BE49-F238E27FC236}">
                  <a16:creationId xmlns:a16="http://schemas.microsoft.com/office/drawing/2014/main" id="{41ADA8B7-BFC7-441A-9A66-223DDE39F58D}"/>
                </a:ext>
              </a:extLst>
            </p:cNvPr>
            <p:cNvCxnSpPr>
              <a:cxnSpLocks/>
            </p:cNvCxnSpPr>
            <p:nvPr/>
          </p:nvCxnSpPr>
          <p:spPr>
            <a:xfrm flipV="1">
              <a:off x="5188798" y="545869"/>
              <a:ext cx="3359773" cy="512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6" y="439240"/>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53436" y="169547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13017" y="40632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9444680" y="1654650"/>
              <a:ext cx="1813446"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872598" y="381720"/>
              <a:ext cx="2299855" cy="338554"/>
            </a:xfrm>
            <a:prstGeom prst="rect">
              <a:avLst/>
            </a:prstGeom>
            <a:noFill/>
          </p:spPr>
          <p:txBody>
            <a:bodyPr wrap="square" rtlCol="0">
              <a:spAutoFit/>
            </a:bodyPr>
            <a:lstStyle/>
            <a:p>
              <a:r>
                <a:rPr kumimoji="1" lang="en-US" altLang="ja-JP" sz="1600" dirty="0"/>
                <a:t>Pre-master Secret</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70886" y="163874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06303" y="1650104"/>
              <a:ext cx="2203890"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312071" y="1633214"/>
              <a:ext cx="2299855" cy="584775"/>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a:p>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3837343" y="1038330"/>
              <a:ext cx="1560042" cy="523220"/>
            </a:xfrm>
            <a:prstGeom prst="rect">
              <a:avLst/>
            </a:prstGeom>
            <a:noFill/>
          </p:spPr>
          <p:txBody>
            <a:bodyPr wrap="none" rtlCol="0">
              <a:spAutoFit/>
            </a:bodyPr>
            <a:lstStyle/>
            <a:p>
              <a:r>
                <a:rPr kumimoji="1" lang="ja-JP" altLang="en-US" dirty="0"/>
                <a:t>復号化鍵</a:t>
              </a:r>
              <a:endParaRPr kumimoji="1" lang="en-US" altLang="ja-JP" dirty="0"/>
            </a:p>
            <a:p>
              <a:r>
                <a:rPr kumimoji="1" lang="en-US" altLang="ja-JP" dirty="0"/>
                <a:t>(</a:t>
              </a:r>
              <a:r>
                <a:rPr kumimoji="1" lang="ja-JP" altLang="en-US" dirty="0"/>
                <a:t>プライベート鍵</a:t>
              </a:r>
              <a:r>
                <a:rPr kumimoji="1" lang="en-US" altLang="ja-JP" dirty="0"/>
                <a:t>)</a:t>
              </a:r>
              <a:endParaRPr kumimoji="1" lang="ja-JP" altLang="en-US"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484036" y="972892"/>
              <a:ext cx="902811" cy="523220"/>
            </a:xfrm>
            <a:prstGeom prst="rect">
              <a:avLst/>
            </a:prstGeom>
            <a:noFill/>
          </p:spPr>
          <p:txBody>
            <a:bodyPr wrap="none" rtlCol="0">
              <a:spAutoFit/>
            </a:bodyPr>
            <a:lstStyle/>
            <a:p>
              <a:r>
                <a:rPr kumimoji="1" lang="ja-JP" altLang="en-US" dirty="0"/>
                <a:t>暗号化鍵</a:t>
              </a:r>
              <a:endParaRPr kumimoji="1" lang="en-US" altLang="ja-JP" dirty="0"/>
            </a:p>
            <a:p>
              <a:r>
                <a:rPr kumimoji="1" lang="en-US" altLang="ja-JP" dirty="0"/>
                <a:t>(</a:t>
              </a:r>
              <a:r>
                <a:rPr kumimoji="1" lang="ja-JP" altLang="en-US" dirty="0"/>
                <a:t>公開鍵</a:t>
              </a:r>
              <a:r>
                <a:rPr kumimoji="1" lang="en-US" altLang="ja-JP" dirty="0"/>
                <a:t>)</a:t>
              </a:r>
              <a:endParaRPr kumimoji="1" lang="ja-JP" altLang="en-US"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125120"/>
              <a:ext cx="1220206" cy="376325"/>
              <a:chOff x="5143350" y="596197"/>
              <a:chExt cx="1220206" cy="376325"/>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798482" y="596197"/>
                <a:ext cx="195028" cy="307777"/>
              </a:xfrm>
              <a:prstGeom prst="rect">
                <a:avLst/>
              </a:prstGeom>
              <a:noFill/>
            </p:spPr>
            <p:txBody>
              <a:bodyPr wrap="squar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59923"/>
              <a:ext cx="1399742" cy="376343"/>
              <a:chOff x="5144636" y="485357"/>
              <a:chExt cx="1399742" cy="376343"/>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87252" y="485357"/>
                <a:ext cx="314510" cy="307777"/>
              </a:xfrm>
              <a:prstGeom prst="rect">
                <a:avLst/>
              </a:prstGeom>
              <a:noFill/>
            </p:spPr>
            <p:txBody>
              <a:bodyPr wrap="non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798540" y="289506"/>
            <a:ext cx="922047" cy="523220"/>
          </a:xfrm>
          <a:prstGeom prst="rect">
            <a:avLst/>
          </a:prstGeom>
          <a:noFill/>
        </p:spPr>
        <p:txBody>
          <a:bodyPr wrap="none" rtlCol="0">
            <a:spAutoFit/>
          </a:bodyPr>
          <a:lstStyle/>
          <a:p>
            <a:r>
              <a:rPr kumimoji="1" lang="en-US" altLang="ja-JP" sz="2800" dirty="0"/>
              <a:t>RSA</a:t>
            </a:r>
          </a:p>
        </p:txBody>
      </p:sp>
      <p:sp>
        <p:nvSpPr>
          <p:cNvPr id="44" name="正方形/長方形 43">
            <a:extLst>
              <a:ext uri="{FF2B5EF4-FFF2-40B4-BE49-F238E27FC236}">
                <a16:creationId xmlns:a16="http://schemas.microsoft.com/office/drawing/2014/main" id="{0B2DDC2D-8E13-4946-9A45-0E10096E0959}"/>
              </a:ext>
            </a:extLst>
          </p:cNvPr>
          <p:cNvSpPr/>
          <p:nvPr/>
        </p:nvSpPr>
        <p:spPr>
          <a:xfrm>
            <a:off x="2476695" y="353295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872199" y="3021251"/>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7" name="テキスト ボックス 46">
            <a:extLst>
              <a:ext uri="{FF2B5EF4-FFF2-40B4-BE49-F238E27FC236}">
                <a16:creationId xmlns:a16="http://schemas.microsoft.com/office/drawing/2014/main" id="{F23067EB-91D8-4482-986C-8E3AD78327E1}"/>
              </a:ext>
            </a:extLst>
          </p:cNvPr>
          <p:cNvSpPr txBox="1"/>
          <p:nvPr/>
        </p:nvSpPr>
        <p:spPr>
          <a:xfrm>
            <a:off x="5818317" y="2394244"/>
            <a:ext cx="1411432" cy="400110"/>
          </a:xfrm>
          <a:prstGeom prst="rect">
            <a:avLst/>
          </a:prstGeom>
          <a:noFill/>
        </p:spPr>
        <p:txBody>
          <a:bodyPr wrap="square" rtlCol="0">
            <a:spAutoFit/>
          </a:bodyPr>
          <a:lstStyle/>
          <a:p>
            <a:r>
              <a:rPr kumimoji="1" lang="en-US" altLang="ja-JP" sz="2000" dirty="0"/>
              <a:t>TLS1.2</a:t>
            </a:r>
          </a:p>
        </p:txBody>
      </p:sp>
      <p:sp>
        <p:nvSpPr>
          <p:cNvPr id="49" name="正方形/長方形 48">
            <a:extLst>
              <a:ext uri="{FF2B5EF4-FFF2-40B4-BE49-F238E27FC236}">
                <a16:creationId xmlns:a16="http://schemas.microsoft.com/office/drawing/2014/main" id="{0FD83BE0-68C9-46D2-9B50-01958D0150C7}"/>
              </a:ext>
            </a:extLst>
          </p:cNvPr>
          <p:cNvSpPr/>
          <p:nvPr/>
        </p:nvSpPr>
        <p:spPr>
          <a:xfrm>
            <a:off x="8256507" y="354592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12273" y="3549073"/>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a:off x="4847341" y="373328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468708" y="41424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855171" y="41744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256507" y="418390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642970" y="42158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459889" y="509988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859148" y="5145403"/>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261145" y="513183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647608" y="516377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32218" y="4281055"/>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890652" y="4308760"/>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643209" y="5885425"/>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761545" y="592741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990076" y="5934964"/>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06871" y="596690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365360" y="385144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544879" y="3851448"/>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65570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23975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32218" y="6082898"/>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00912" y="407537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268175" y="4099490"/>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978380" y="414249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678658" y="4183902"/>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953766" y="46498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74804" y="45910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374949" y="357786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25705" y="42282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7" name="テキスト ボックス 96">
            <a:extLst>
              <a:ext uri="{FF2B5EF4-FFF2-40B4-BE49-F238E27FC236}">
                <a16:creationId xmlns:a16="http://schemas.microsoft.com/office/drawing/2014/main" id="{91730247-414F-48C1-8F00-38F9303E7AFC}"/>
              </a:ext>
            </a:extLst>
          </p:cNvPr>
          <p:cNvSpPr txBox="1"/>
          <p:nvPr/>
        </p:nvSpPr>
        <p:spPr>
          <a:xfrm>
            <a:off x="11578105" y="43806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475059" y="4186817"/>
            <a:ext cx="787857" cy="307777"/>
          </a:xfrm>
          <a:prstGeom prst="rect">
            <a:avLst/>
          </a:prstGeom>
          <a:noFill/>
        </p:spPr>
        <p:txBody>
          <a:bodyPr wrap="square" rtlCol="0">
            <a:spAutoFit/>
          </a:bodyPr>
          <a:lstStyle/>
          <a:p>
            <a:r>
              <a:rPr kumimoji="1" lang="en-US" altLang="ja-JP" dirty="0"/>
              <a:t>B</a:t>
            </a:r>
            <a:endParaRPr kumimoji="1" lang="ja-JP" altLang="en-US" dirty="0"/>
          </a:p>
        </p:txBody>
      </p:sp>
      <p:grpSp>
        <p:nvGrpSpPr>
          <p:cNvPr id="80" name="グループ化 79">
            <a:extLst>
              <a:ext uri="{FF2B5EF4-FFF2-40B4-BE49-F238E27FC236}">
                <a16:creationId xmlns:a16="http://schemas.microsoft.com/office/drawing/2014/main" id="{02D610AB-CAAB-494E-BD26-90AFEAAC57E8}"/>
              </a:ext>
            </a:extLst>
          </p:cNvPr>
          <p:cNvGrpSpPr/>
          <p:nvPr/>
        </p:nvGrpSpPr>
        <p:grpSpPr>
          <a:xfrm>
            <a:off x="7539747" y="4477869"/>
            <a:ext cx="1637985" cy="473459"/>
            <a:chOff x="8756918" y="4613091"/>
            <a:chExt cx="1637985" cy="473459"/>
          </a:xfrm>
        </p:grpSpPr>
        <p:sp>
          <p:nvSpPr>
            <p:cNvPr id="99" name="テキスト ボックス 98">
              <a:extLst>
                <a:ext uri="{FF2B5EF4-FFF2-40B4-BE49-F238E27FC236}">
                  <a16:creationId xmlns:a16="http://schemas.microsoft.com/office/drawing/2014/main" id="{7B72BC21-B322-4E2A-9C25-868016A15561}"/>
                </a:ext>
              </a:extLst>
            </p:cNvPr>
            <p:cNvSpPr txBox="1"/>
            <p:nvPr/>
          </p:nvSpPr>
          <p:spPr>
            <a:xfrm>
              <a:off x="8756918" y="4778773"/>
              <a:ext cx="1637985" cy="307777"/>
            </a:xfrm>
            <a:prstGeom prst="rect">
              <a:avLst/>
            </a:prstGeom>
            <a:noFill/>
          </p:spPr>
          <p:txBody>
            <a:bodyPr wrap="square" rtlCol="0">
              <a:spAutoFit/>
            </a:bodyPr>
            <a:lstStyle/>
            <a:p>
              <a:r>
                <a:rPr kumimoji="1" lang="en-US" altLang="ja-JP" dirty="0" err="1"/>
                <a:t>Ya</a:t>
              </a:r>
              <a:r>
                <a:rPr kumimoji="1" lang="en-US" altLang="ja-JP" dirty="0"/>
                <a:t> = G  </a:t>
              </a:r>
              <a:r>
                <a:rPr kumimoji="1" lang="ja-JP" altLang="en-US" dirty="0"/>
                <a:t>   </a:t>
              </a:r>
              <a:r>
                <a:rPr kumimoji="1" lang="en-US" altLang="ja-JP" dirty="0"/>
                <a:t>mod P</a:t>
              </a:r>
              <a:endParaRPr kumimoji="1" lang="ja-JP" altLang="en-US" dirty="0"/>
            </a:p>
          </p:txBody>
        </p:sp>
        <p:sp>
          <p:nvSpPr>
            <p:cNvPr id="100" name="テキスト ボックス 99">
              <a:extLst>
                <a:ext uri="{FF2B5EF4-FFF2-40B4-BE49-F238E27FC236}">
                  <a16:creationId xmlns:a16="http://schemas.microsoft.com/office/drawing/2014/main" id="{9AA49C54-7E26-4941-A92F-A2BAC2F94AA2}"/>
                </a:ext>
              </a:extLst>
            </p:cNvPr>
            <p:cNvSpPr txBox="1"/>
            <p:nvPr/>
          </p:nvSpPr>
          <p:spPr>
            <a:xfrm>
              <a:off x="9336688" y="4613091"/>
              <a:ext cx="52215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101" name="グループ化 100">
            <a:extLst>
              <a:ext uri="{FF2B5EF4-FFF2-40B4-BE49-F238E27FC236}">
                <a16:creationId xmlns:a16="http://schemas.microsoft.com/office/drawing/2014/main" id="{7F579FAC-099A-474D-817C-803946919396}"/>
              </a:ext>
            </a:extLst>
          </p:cNvPr>
          <p:cNvGrpSpPr/>
          <p:nvPr/>
        </p:nvGrpSpPr>
        <p:grpSpPr>
          <a:xfrm>
            <a:off x="4280291" y="4554005"/>
            <a:ext cx="1513556" cy="401506"/>
            <a:chOff x="8344961" y="4730597"/>
            <a:chExt cx="1513556" cy="401506"/>
          </a:xfrm>
        </p:grpSpPr>
        <p:sp>
          <p:nvSpPr>
            <p:cNvPr id="102" name="テキスト ボックス 101">
              <a:extLst>
                <a:ext uri="{FF2B5EF4-FFF2-40B4-BE49-F238E27FC236}">
                  <a16:creationId xmlns:a16="http://schemas.microsoft.com/office/drawing/2014/main" id="{B9EE228E-53EC-45C2-A14D-4214FE4202C3}"/>
                </a:ext>
              </a:extLst>
            </p:cNvPr>
            <p:cNvSpPr txBox="1"/>
            <p:nvPr/>
          </p:nvSpPr>
          <p:spPr>
            <a:xfrm>
              <a:off x="8344961" y="4824326"/>
              <a:ext cx="1513556" cy="307777"/>
            </a:xfrm>
            <a:prstGeom prst="rect">
              <a:avLst/>
            </a:prstGeom>
            <a:noFill/>
          </p:spPr>
          <p:txBody>
            <a:bodyPr wrap="none" rtlCol="0">
              <a:spAutoFit/>
            </a:bodyPr>
            <a:lstStyle/>
            <a:p>
              <a:r>
                <a:rPr kumimoji="1" lang="en-US" altLang="ja-JP" dirty="0"/>
                <a:t>Yb = G  </a:t>
              </a:r>
              <a:r>
                <a:rPr kumimoji="1" lang="ja-JP" altLang="en-US" dirty="0"/>
                <a:t>   </a:t>
              </a:r>
              <a:r>
                <a:rPr kumimoji="1" lang="en-US" altLang="ja-JP" dirty="0"/>
                <a:t>mod P</a:t>
              </a:r>
              <a:endParaRPr kumimoji="1" lang="ja-JP" altLang="en-US" dirty="0"/>
            </a:p>
          </p:txBody>
        </p:sp>
        <p:sp>
          <p:nvSpPr>
            <p:cNvPr id="103" name="テキスト ボックス 102">
              <a:extLst>
                <a:ext uri="{FF2B5EF4-FFF2-40B4-BE49-F238E27FC236}">
                  <a16:creationId xmlns:a16="http://schemas.microsoft.com/office/drawing/2014/main" id="{633950EE-DABD-4C4E-A162-EBD058AB14D5}"/>
                </a:ext>
              </a:extLst>
            </p:cNvPr>
            <p:cNvSpPr txBox="1"/>
            <p:nvPr/>
          </p:nvSpPr>
          <p:spPr>
            <a:xfrm>
              <a:off x="8898164" y="4730597"/>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104" name="グループ化 103">
            <a:extLst>
              <a:ext uri="{FF2B5EF4-FFF2-40B4-BE49-F238E27FC236}">
                <a16:creationId xmlns:a16="http://schemas.microsoft.com/office/drawing/2014/main" id="{EF71F87D-1571-4D4D-A64D-FBC1AF62AB69}"/>
              </a:ext>
            </a:extLst>
          </p:cNvPr>
          <p:cNvGrpSpPr/>
          <p:nvPr/>
        </p:nvGrpSpPr>
        <p:grpSpPr>
          <a:xfrm>
            <a:off x="10585636" y="5200831"/>
            <a:ext cx="1170513" cy="431829"/>
            <a:chOff x="8725794" y="4613090"/>
            <a:chExt cx="1170513" cy="431829"/>
          </a:xfrm>
        </p:grpSpPr>
        <p:sp>
          <p:nvSpPr>
            <p:cNvPr id="105" name="テキスト ボックス 104">
              <a:extLst>
                <a:ext uri="{FF2B5EF4-FFF2-40B4-BE49-F238E27FC236}">
                  <a16:creationId xmlns:a16="http://schemas.microsoft.com/office/drawing/2014/main" id="{7C22E72B-96D1-4AA7-8EF7-C450C412BF88}"/>
                </a:ext>
              </a:extLst>
            </p:cNvPr>
            <p:cNvSpPr txBox="1"/>
            <p:nvPr/>
          </p:nvSpPr>
          <p:spPr>
            <a:xfrm>
              <a:off x="8725794" y="4737142"/>
              <a:ext cx="1170513" cy="307777"/>
            </a:xfrm>
            <a:prstGeom prst="rect">
              <a:avLst/>
            </a:prstGeom>
            <a:noFill/>
          </p:spPr>
          <p:txBody>
            <a:bodyPr wrap="none" rtlCol="0">
              <a:spAutoFit/>
            </a:bodyPr>
            <a:lstStyle/>
            <a:p>
              <a:r>
                <a:rPr kumimoji="1" lang="en-US" altLang="ja-JP" dirty="0"/>
                <a:t>Yb  </a:t>
              </a:r>
              <a:r>
                <a:rPr kumimoji="1" lang="ja-JP" altLang="en-US" dirty="0"/>
                <a:t>   </a:t>
              </a:r>
              <a:r>
                <a:rPr kumimoji="1" lang="en-US" altLang="ja-JP" dirty="0"/>
                <a:t>mod P</a:t>
              </a:r>
              <a:endParaRPr kumimoji="1" lang="ja-JP" altLang="en-US" dirty="0"/>
            </a:p>
          </p:txBody>
        </p:sp>
        <p:sp>
          <p:nvSpPr>
            <p:cNvPr id="106" name="テキスト ボックス 105">
              <a:extLst>
                <a:ext uri="{FF2B5EF4-FFF2-40B4-BE49-F238E27FC236}">
                  <a16:creationId xmlns:a16="http://schemas.microsoft.com/office/drawing/2014/main" id="{4A55D87D-30AB-4C39-ADE1-90C8B8C172D5}"/>
                </a:ext>
              </a:extLst>
            </p:cNvPr>
            <p:cNvSpPr txBox="1"/>
            <p:nvPr/>
          </p:nvSpPr>
          <p:spPr>
            <a:xfrm>
              <a:off x="8948763"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107" name="グループ化 106">
            <a:extLst>
              <a:ext uri="{FF2B5EF4-FFF2-40B4-BE49-F238E27FC236}">
                <a16:creationId xmlns:a16="http://schemas.microsoft.com/office/drawing/2014/main" id="{ECF0C13C-6E20-40DE-84B0-50D16883E985}"/>
              </a:ext>
            </a:extLst>
          </p:cNvPr>
          <p:cNvGrpSpPr/>
          <p:nvPr/>
        </p:nvGrpSpPr>
        <p:grpSpPr>
          <a:xfrm>
            <a:off x="1140705" y="5172565"/>
            <a:ext cx="1170513" cy="431829"/>
            <a:chOff x="8725794" y="4613090"/>
            <a:chExt cx="1170513" cy="431829"/>
          </a:xfrm>
        </p:grpSpPr>
        <p:sp>
          <p:nvSpPr>
            <p:cNvPr id="108" name="テキスト ボックス 107">
              <a:extLst>
                <a:ext uri="{FF2B5EF4-FFF2-40B4-BE49-F238E27FC236}">
                  <a16:creationId xmlns:a16="http://schemas.microsoft.com/office/drawing/2014/main" id="{7EDEFF27-3D06-4A60-B79A-1C27BA705935}"/>
                </a:ext>
              </a:extLst>
            </p:cNvPr>
            <p:cNvSpPr txBox="1"/>
            <p:nvPr/>
          </p:nvSpPr>
          <p:spPr>
            <a:xfrm>
              <a:off x="8725794" y="4737142"/>
              <a:ext cx="1170513" cy="307777"/>
            </a:xfrm>
            <a:prstGeom prst="rect">
              <a:avLst/>
            </a:prstGeom>
            <a:noFill/>
          </p:spPr>
          <p:txBody>
            <a:bodyPr wrap="none" rtlCol="0">
              <a:spAutoFit/>
            </a:bodyPr>
            <a:lstStyle/>
            <a:p>
              <a:r>
                <a:rPr kumimoji="1" lang="en-US" altLang="ja-JP" dirty="0" err="1"/>
                <a:t>Ya</a:t>
              </a:r>
              <a:r>
                <a:rPr kumimoji="1" lang="en-US" altLang="ja-JP" dirty="0"/>
                <a:t>  </a:t>
              </a:r>
              <a:r>
                <a:rPr kumimoji="1" lang="ja-JP" altLang="en-US" dirty="0"/>
                <a:t>   </a:t>
              </a:r>
              <a:r>
                <a:rPr kumimoji="1" lang="en-US" altLang="ja-JP" dirty="0"/>
                <a:t>mod P</a:t>
              </a:r>
              <a:endParaRPr kumimoji="1" lang="ja-JP" altLang="en-US" dirty="0"/>
            </a:p>
          </p:txBody>
        </p:sp>
        <p:sp>
          <p:nvSpPr>
            <p:cNvPr id="109" name="テキスト ボックス 108">
              <a:extLst>
                <a:ext uri="{FF2B5EF4-FFF2-40B4-BE49-F238E27FC236}">
                  <a16:creationId xmlns:a16="http://schemas.microsoft.com/office/drawing/2014/main" id="{CABEB9A2-EA4F-409C-9840-1B8057A8BCE5}"/>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110" name="テキスト ボックス 109">
            <a:extLst>
              <a:ext uri="{FF2B5EF4-FFF2-40B4-BE49-F238E27FC236}">
                <a16:creationId xmlns:a16="http://schemas.microsoft.com/office/drawing/2014/main" id="{0EF80354-1737-482E-88E6-FC935BDE0AF9}"/>
              </a:ext>
            </a:extLst>
          </p:cNvPr>
          <p:cNvSpPr txBox="1"/>
          <p:nvPr/>
        </p:nvSpPr>
        <p:spPr>
          <a:xfrm>
            <a:off x="5020145" y="5183663"/>
            <a:ext cx="404278" cy="307777"/>
          </a:xfrm>
          <a:prstGeom prst="rect">
            <a:avLst/>
          </a:prstGeom>
          <a:noFill/>
        </p:spPr>
        <p:txBody>
          <a:bodyPr wrap="none" rtlCol="0">
            <a:spAutoFit/>
          </a:bodyPr>
          <a:lstStyle/>
          <a:p>
            <a:r>
              <a:rPr kumimoji="1" lang="en-US" altLang="ja-JP" dirty="0" err="1"/>
              <a:t>Ya</a:t>
            </a:r>
            <a:endParaRPr kumimoji="1" lang="ja-JP" altLang="en-US" dirty="0"/>
          </a:p>
        </p:txBody>
      </p:sp>
      <p:sp>
        <p:nvSpPr>
          <p:cNvPr id="111" name="テキスト ボックス 110">
            <a:extLst>
              <a:ext uri="{FF2B5EF4-FFF2-40B4-BE49-F238E27FC236}">
                <a16:creationId xmlns:a16="http://schemas.microsoft.com/office/drawing/2014/main" id="{24A68902-BEB9-48AD-BE3B-EB77F89D37B0}"/>
              </a:ext>
            </a:extLst>
          </p:cNvPr>
          <p:cNvSpPr txBox="1"/>
          <p:nvPr/>
        </p:nvSpPr>
        <p:spPr>
          <a:xfrm>
            <a:off x="7528468" y="5119729"/>
            <a:ext cx="404278" cy="307777"/>
          </a:xfrm>
          <a:prstGeom prst="rect">
            <a:avLst/>
          </a:prstGeom>
          <a:noFill/>
        </p:spPr>
        <p:txBody>
          <a:bodyPr wrap="none" rtlCol="0">
            <a:spAutoFit/>
          </a:bodyPr>
          <a:lstStyle/>
          <a:p>
            <a:r>
              <a:rPr kumimoji="1" lang="en-US" altLang="ja-JP" dirty="0"/>
              <a:t>Yb</a:t>
            </a:r>
            <a:endParaRPr kumimoji="1" lang="ja-JP" altLang="en-US" dirty="0"/>
          </a:p>
        </p:txBody>
      </p:sp>
      <p:grpSp>
        <p:nvGrpSpPr>
          <p:cNvPr id="112" name="グループ化 111">
            <a:extLst>
              <a:ext uri="{FF2B5EF4-FFF2-40B4-BE49-F238E27FC236}">
                <a16:creationId xmlns:a16="http://schemas.microsoft.com/office/drawing/2014/main" id="{19C02C2D-D093-42A7-B714-51D50CD3D13E}"/>
              </a:ext>
            </a:extLst>
          </p:cNvPr>
          <p:cNvGrpSpPr/>
          <p:nvPr/>
        </p:nvGrpSpPr>
        <p:grpSpPr>
          <a:xfrm flipH="1">
            <a:off x="5459971" y="-8508"/>
            <a:ext cx="2913385" cy="559624"/>
            <a:chOff x="4988323" y="2777254"/>
            <a:chExt cx="2574585" cy="559624"/>
          </a:xfrm>
        </p:grpSpPr>
        <p:sp>
          <p:nvSpPr>
            <p:cNvPr id="113" name="矢印: 右 112">
              <a:extLst>
                <a:ext uri="{FF2B5EF4-FFF2-40B4-BE49-F238E27FC236}">
                  <a16:creationId xmlns:a16="http://schemas.microsoft.com/office/drawing/2014/main" id="{D2446381-388D-4B3D-A4B8-DAC0BDDEAA9B}"/>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269939C0-4FF6-4000-AE91-DCEC24FA56ED}"/>
                </a:ext>
              </a:extLst>
            </p:cNvPr>
            <p:cNvSpPr txBox="1"/>
            <p:nvPr/>
          </p:nvSpPr>
          <p:spPr>
            <a:xfrm>
              <a:off x="4988323" y="2853337"/>
              <a:ext cx="2403118" cy="338554"/>
            </a:xfrm>
            <a:prstGeom prst="rect">
              <a:avLst/>
            </a:prstGeom>
            <a:noFill/>
          </p:spPr>
          <p:txBody>
            <a:bodyPr wrap="square" rtlCol="0">
              <a:spAutoFit/>
            </a:bodyPr>
            <a:lstStyle/>
            <a:p>
              <a:r>
                <a:rPr kumimoji="1" lang="en-US" altLang="ja-JP" sz="1600" dirty="0"/>
                <a:t>Server Certificate</a:t>
              </a:r>
              <a:endParaRPr kumimoji="1" lang="ja-JP" altLang="en-US" sz="1600" dirty="0"/>
            </a:p>
          </p:txBody>
        </p:sp>
      </p:grpSp>
      <p:grpSp>
        <p:nvGrpSpPr>
          <p:cNvPr id="115" name="グループ化 114">
            <a:extLst>
              <a:ext uri="{FF2B5EF4-FFF2-40B4-BE49-F238E27FC236}">
                <a16:creationId xmlns:a16="http://schemas.microsoft.com/office/drawing/2014/main" id="{0C16DE33-A95F-4284-84DD-CA75324E8D18}"/>
              </a:ext>
            </a:extLst>
          </p:cNvPr>
          <p:cNvGrpSpPr/>
          <p:nvPr/>
        </p:nvGrpSpPr>
        <p:grpSpPr>
          <a:xfrm rot="19717159" flipH="1">
            <a:off x="5301881" y="4225791"/>
            <a:ext cx="2796535" cy="559624"/>
            <a:chOff x="5091584" y="2777254"/>
            <a:chExt cx="2471324" cy="559624"/>
          </a:xfrm>
        </p:grpSpPr>
        <p:sp>
          <p:nvSpPr>
            <p:cNvPr id="116" name="矢印: 右 115">
              <a:extLst>
                <a:ext uri="{FF2B5EF4-FFF2-40B4-BE49-F238E27FC236}">
                  <a16:creationId xmlns:a16="http://schemas.microsoft.com/office/drawing/2014/main" id="{EBD39BA3-55EA-4008-911A-C275B94609F0}"/>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86B264F3-06DE-44E0-9461-1966A81DCC60}"/>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18" name="グループ化 117">
            <a:extLst>
              <a:ext uri="{FF2B5EF4-FFF2-40B4-BE49-F238E27FC236}">
                <a16:creationId xmlns:a16="http://schemas.microsoft.com/office/drawing/2014/main" id="{68539A24-3619-47B6-90A3-6B356CCA68D7}"/>
              </a:ext>
            </a:extLst>
          </p:cNvPr>
          <p:cNvGrpSpPr/>
          <p:nvPr/>
        </p:nvGrpSpPr>
        <p:grpSpPr>
          <a:xfrm rot="1882841">
            <a:off x="5412658" y="4351945"/>
            <a:ext cx="2652344" cy="559624"/>
            <a:chOff x="5454363" y="2777254"/>
            <a:chExt cx="2343901" cy="559624"/>
          </a:xfrm>
        </p:grpSpPr>
        <p:sp>
          <p:nvSpPr>
            <p:cNvPr id="119" name="矢印: 右 118">
              <a:extLst>
                <a:ext uri="{FF2B5EF4-FFF2-40B4-BE49-F238E27FC236}">
                  <a16:creationId xmlns:a16="http://schemas.microsoft.com/office/drawing/2014/main" id="{067BAD25-47DF-4AE7-A39B-9E17861CBBF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0A31609A-B7F5-4C93-96EA-5A8491D27BBB}"/>
                </a:ext>
              </a:extLst>
            </p:cNvPr>
            <p:cNvSpPr txBox="1"/>
            <p:nvPr/>
          </p:nvSpPr>
          <p:spPr>
            <a:xfrm>
              <a:off x="5498409" y="2890289"/>
              <a:ext cx="2299855"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grpSp>
        <p:nvGrpSpPr>
          <p:cNvPr id="121" name="グループ化 120">
            <a:extLst>
              <a:ext uri="{FF2B5EF4-FFF2-40B4-BE49-F238E27FC236}">
                <a16:creationId xmlns:a16="http://schemas.microsoft.com/office/drawing/2014/main" id="{50C2FF4E-4E04-4731-8C56-C9FEEC5FEA85}"/>
              </a:ext>
            </a:extLst>
          </p:cNvPr>
          <p:cNvGrpSpPr/>
          <p:nvPr/>
        </p:nvGrpSpPr>
        <p:grpSpPr>
          <a:xfrm flipH="1">
            <a:off x="5396472" y="3134388"/>
            <a:ext cx="2796535" cy="559624"/>
            <a:chOff x="5091584" y="2777254"/>
            <a:chExt cx="2471324" cy="559624"/>
          </a:xfrm>
        </p:grpSpPr>
        <p:sp>
          <p:nvSpPr>
            <p:cNvPr id="122" name="矢印: 右 121">
              <a:extLst>
                <a:ext uri="{FF2B5EF4-FFF2-40B4-BE49-F238E27FC236}">
                  <a16:creationId xmlns:a16="http://schemas.microsoft.com/office/drawing/2014/main" id="{16DCE846-F301-4488-968A-67AC5E5C1101}"/>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1429BE9-528B-4C4F-81E1-BBDF58CA44AF}"/>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24" name="グループ化 123">
            <a:extLst>
              <a:ext uri="{FF2B5EF4-FFF2-40B4-BE49-F238E27FC236}">
                <a16:creationId xmlns:a16="http://schemas.microsoft.com/office/drawing/2014/main" id="{31B0FA60-C56A-42BB-B887-42C028F66D0A}"/>
              </a:ext>
            </a:extLst>
          </p:cNvPr>
          <p:cNvGrpSpPr/>
          <p:nvPr/>
        </p:nvGrpSpPr>
        <p:grpSpPr>
          <a:xfrm>
            <a:off x="4969767" y="1024250"/>
            <a:ext cx="2719354" cy="559624"/>
            <a:chOff x="5454363" y="2777254"/>
            <a:chExt cx="2403118" cy="559624"/>
          </a:xfrm>
        </p:grpSpPr>
        <p:sp>
          <p:nvSpPr>
            <p:cNvPr id="125" name="矢印: 右 124">
              <a:extLst>
                <a:ext uri="{FF2B5EF4-FFF2-40B4-BE49-F238E27FC236}">
                  <a16:creationId xmlns:a16="http://schemas.microsoft.com/office/drawing/2014/main" id="{DDD57AAB-6094-4D5B-95AC-7F0648CC6A8A}"/>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148678E9-0CBD-4FD9-A812-830B6C5304F2}"/>
                </a:ext>
              </a:extLst>
            </p:cNvPr>
            <p:cNvSpPr txBox="1"/>
            <p:nvPr/>
          </p:nvSpPr>
          <p:spPr>
            <a:xfrm>
              <a:off x="5454363" y="2853738"/>
              <a:ext cx="2403118"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sp>
        <p:nvSpPr>
          <p:cNvPr id="127" name="テキスト ボックス 126">
            <a:extLst>
              <a:ext uri="{FF2B5EF4-FFF2-40B4-BE49-F238E27FC236}">
                <a16:creationId xmlns:a16="http://schemas.microsoft.com/office/drawing/2014/main" id="{D2BBB63F-D4E4-4C39-B1D6-4BD8F06258BA}"/>
              </a:ext>
            </a:extLst>
          </p:cNvPr>
          <p:cNvSpPr txBox="1"/>
          <p:nvPr/>
        </p:nvSpPr>
        <p:spPr>
          <a:xfrm flipH="1">
            <a:off x="6782100" y="561275"/>
            <a:ext cx="877163" cy="369332"/>
          </a:xfrm>
          <a:prstGeom prst="rect">
            <a:avLst/>
          </a:prstGeom>
          <a:noFill/>
        </p:spPr>
        <p:txBody>
          <a:bodyPr wrap="none" rtlCol="0">
            <a:spAutoFit/>
          </a:bodyPr>
          <a:lstStyle/>
          <a:p>
            <a:r>
              <a:rPr kumimoji="1" lang="ja-JP" altLang="en-US" sz="1800" dirty="0"/>
              <a:t>証明書</a:t>
            </a:r>
          </a:p>
        </p:txBody>
      </p:sp>
    </p:spTree>
    <p:extLst>
      <p:ext uri="{BB962C8B-B14F-4D97-AF65-F5344CB8AC3E}">
        <p14:creationId xmlns:p14="http://schemas.microsoft.com/office/powerpoint/2010/main" val="2705727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矢印: 下 3">
            <a:extLst>
              <a:ext uri="{FF2B5EF4-FFF2-40B4-BE49-F238E27FC236}">
                <a16:creationId xmlns:a16="http://schemas.microsoft.com/office/drawing/2014/main" id="{9747F5DC-21BA-484D-A097-D7EE120CF6B3}"/>
              </a:ext>
            </a:extLst>
          </p:cNvPr>
          <p:cNvSpPr/>
          <p:nvPr/>
        </p:nvSpPr>
        <p:spPr>
          <a:xfrm>
            <a:off x="5017424" y="822570"/>
            <a:ext cx="2312358" cy="83099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F41B813-DEB1-4268-88B3-E1CC495F2B08}"/>
              </a:ext>
            </a:extLst>
          </p:cNvPr>
          <p:cNvSpPr/>
          <p:nvPr/>
        </p:nvSpPr>
        <p:spPr>
          <a:xfrm>
            <a:off x="2442696" y="263240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2D63B8E-5A0D-4447-8AC3-8DF4ADE5B72E}"/>
              </a:ext>
            </a:extLst>
          </p:cNvPr>
          <p:cNvSpPr txBox="1"/>
          <p:nvPr/>
        </p:nvSpPr>
        <p:spPr>
          <a:xfrm>
            <a:off x="838200" y="2120705"/>
            <a:ext cx="942887" cy="523220"/>
          </a:xfrm>
          <a:prstGeom prst="rect">
            <a:avLst/>
          </a:prstGeom>
          <a:noFill/>
        </p:spPr>
        <p:txBody>
          <a:bodyPr wrap="none" rtlCol="0">
            <a:spAutoFit/>
          </a:bodyPr>
          <a:lstStyle/>
          <a:p>
            <a:r>
              <a:rPr kumimoji="1" lang="en-US" altLang="ja-JP" sz="2800" dirty="0"/>
              <a:t>DHE</a:t>
            </a:r>
            <a:endParaRPr kumimoji="1" lang="ja-JP" altLang="en-US" sz="2800" dirty="0"/>
          </a:p>
        </p:txBody>
      </p:sp>
      <p:sp>
        <p:nvSpPr>
          <p:cNvPr id="7" name="テキスト ボックス 6">
            <a:extLst>
              <a:ext uri="{FF2B5EF4-FFF2-40B4-BE49-F238E27FC236}">
                <a16:creationId xmlns:a16="http://schemas.microsoft.com/office/drawing/2014/main" id="{5A070C66-9FE4-448A-90CA-93BDC7EC8B52}"/>
              </a:ext>
            </a:extLst>
          </p:cNvPr>
          <p:cNvSpPr txBox="1"/>
          <p:nvPr/>
        </p:nvSpPr>
        <p:spPr>
          <a:xfrm>
            <a:off x="5638511" y="1098470"/>
            <a:ext cx="1411432" cy="400110"/>
          </a:xfrm>
          <a:prstGeom prst="rect">
            <a:avLst/>
          </a:prstGeom>
          <a:noFill/>
        </p:spPr>
        <p:txBody>
          <a:bodyPr wrap="square" rtlCol="0">
            <a:spAutoFit/>
          </a:bodyPr>
          <a:lstStyle/>
          <a:p>
            <a:r>
              <a:rPr kumimoji="1" lang="en-US" altLang="ja-JP" sz="2000" dirty="0"/>
              <a:t>TLS1.3</a:t>
            </a:r>
          </a:p>
        </p:txBody>
      </p:sp>
      <p:sp>
        <p:nvSpPr>
          <p:cNvPr id="8" name="正方形/長方形 7">
            <a:extLst>
              <a:ext uri="{FF2B5EF4-FFF2-40B4-BE49-F238E27FC236}">
                <a16:creationId xmlns:a16="http://schemas.microsoft.com/office/drawing/2014/main" id="{4E85ABBA-A309-4A26-B628-8D1C27CAC97A}"/>
              </a:ext>
            </a:extLst>
          </p:cNvPr>
          <p:cNvSpPr/>
          <p:nvPr/>
        </p:nvSpPr>
        <p:spPr>
          <a:xfrm>
            <a:off x="8222508" y="264537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C57438-4AF6-437D-BAEF-566E1E50F91F}"/>
              </a:ext>
            </a:extLst>
          </p:cNvPr>
          <p:cNvSpPr txBox="1"/>
          <p:nvPr/>
        </p:nvSpPr>
        <p:spPr>
          <a:xfrm>
            <a:off x="2508473" y="2621304"/>
            <a:ext cx="228626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10" name="直線矢印コネクタ 9">
            <a:extLst>
              <a:ext uri="{FF2B5EF4-FFF2-40B4-BE49-F238E27FC236}">
                <a16:creationId xmlns:a16="http://schemas.microsoft.com/office/drawing/2014/main" id="{FCDB9251-6CFE-4D04-80A9-B7E77FF4C132}"/>
              </a:ext>
            </a:extLst>
          </p:cNvPr>
          <p:cNvCxnSpPr>
            <a:cxnSpLocks/>
          </p:cNvCxnSpPr>
          <p:nvPr/>
        </p:nvCxnSpPr>
        <p:spPr>
          <a:xfrm flipH="1">
            <a:off x="4808328" y="272932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146A87C-30D0-4FF0-AA9E-7CC1094603FE}"/>
              </a:ext>
            </a:extLst>
          </p:cNvPr>
          <p:cNvSpPr/>
          <p:nvPr/>
        </p:nvSpPr>
        <p:spPr>
          <a:xfrm>
            <a:off x="2434709" y="32419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08693D7-8128-4486-BC19-17D9375BB532}"/>
              </a:ext>
            </a:extLst>
          </p:cNvPr>
          <p:cNvSpPr txBox="1"/>
          <p:nvPr/>
        </p:nvSpPr>
        <p:spPr>
          <a:xfrm>
            <a:off x="2623196" y="3276276"/>
            <a:ext cx="2069271" cy="338554"/>
          </a:xfrm>
          <a:prstGeom prst="rect">
            <a:avLst/>
          </a:prstGeom>
          <a:noFill/>
        </p:spPr>
        <p:txBody>
          <a:bodyPr wrap="square" rtlCol="0">
            <a:spAutoFit/>
          </a:bodyPr>
          <a:lstStyle/>
          <a:p>
            <a:r>
              <a:rPr kumimoji="1" lang="en-US" altLang="ja-JP" sz="1600" dirty="0">
                <a:latin typeface="Arial" panose="020B0604020202020204" pitchFamily="34" charset="0"/>
              </a:rPr>
              <a:t>Gen. public key (</a:t>
            </a:r>
            <a:r>
              <a:rPr kumimoji="1" lang="en-US" altLang="ja-JP" sz="1600" dirty="0" err="1">
                <a:latin typeface="Arial" panose="020B0604020202020204" pitchFamily="34" charset="0"/>
              </a:rPr>
              <a:t>Yc</a:t>
            </a:r>
            <a:r>
              <a:rPr kumimoji="1" lang="en-US" altLang="ja-JP" sz="1600" dirty="0">
                <a:latin typeface="Arial" panose="020B0604020202020204" pitchFamily="34" charset="0"/>
              </a:rPr>
              <a:t>)</a:t>
            </a:r>
            <a:endParaRPr kumimoji="1" lang="ja-JP" altLang="en-US" sz="1600" dirty="0"/>
          </a:p>
        </p:txBody>
      </p:sp>
      <p:sp>
        <p:nvSpPr>
          <p:cNvPr id="13" name="正方形/長方形 12">
            <a:extLst>
              <a:ext uri="{FF2B5EF4-FFF2-40B4-BE49-F238E27FC236}">
                <a16:creationId xmlns:a16="http://schemas.microsoft.com/office/drawing/2014/main" id="{751F4288-C442-426E-B99D-0F712649BE6F}"/>
              </a:ext>
            </a:extLst>
          </p:cNvPr>
          <p:cNvSpPr/>
          <p:nvPr/>
        </p:nvSpPr>
        <p:spPr>
          <a:xfrm>
            <a:off x="8222508" y="32833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A588B60-7AD0-42D0-BAAD-04377492FECB}"/>
              </a:ext>
            </a:extLst>
          </p:cNvPr>
          <p:cNvSpPr txBox="1"/>
          <p:nvPr/>
        </p:nvSpPr>
        <p:spPr>
          <a:xfrm>
            <a:off x="8360096" y="3292016"/>
            <a:ext cx="2070922" cy="338554"/>
          </a:xfrm>
          <a:prstGeom prst="rect">
            <a:avLst/>
          </a:prstGeom>
          <a:noFill/>
        </p:spPr>
        <p:txBody>
          <a:bodyPr wrap="square" rtlCol="0">
            <a:spAutoFit/>
          </a:bodyPr>
          <a:lstStyle/>
          <a:p>
            <a:r>
              <a:rPr kumimoji="1" lang="en-US" altLang="ja-JP" sz="1600" dirty="0">
                <a:latin typeface="Arial" panose="020B0604020202020204" pitchFamily="34" charset="0"/>
              </a:rPr>
              <a:t>Gen. public key (Ys)</a:t>
            </a:r>
            <a:endParaRPr kumimoji="1" lang="ja-JP" altLang="en-US" sz="1600" dirty="0"/>
          </a:p>
        </p:txBody>
      </p:sp>
      <p:sp>
        <p:nvSpPr>
          <p:cNvPr id="15" name="正方形/長方形 14">
            <a:extLst>
              <a:ext uri="{FF2B5EF4-FFF2-40B4-BE49-F238E27FC236}">
                <a16:creationId xmlns:a16="http://schemas.microsoft.com/office/drawing/2014/main" id="{80E622FC-458C-417D-9308-4DDC8B032941}"/>
              </a:ext>
            </a:extLst>
          </p:cNvPr>
          <p:cNvSpPr/>
          <p:nvPr/>
        </p:nvSpPr>
        <p:spPr>
          <a:xfrm>
            <a:off x="2425890" y="419934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83247D-DD0D-4D28-80D7-84C6646782A4}"/>
              </a:ext>
            </a:extLst>
          </p:cNvPr>
          <p:cNvSpPr txBox="1"/>
          <p:nvPr/>
        </p:nvSpPr>
        <p:spPr>
          <a:xfrm>
            <a:off x="2825149" y="424485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7" name="正方形/長方形 16">
            <a:extLst>
              <a:ext uri="{FF2B5EF4-FFF2-40B4-BE49-F238E27FC236}">
                <a16:creationId xmlns:a16="http://schemas.microsoft.com/office/drawing/2014/main" id="{EF368BEA-C1B2-448A-ACAF-B8D284583DF2}"/>
              </a:ext>
            </a:extLst>
          </p:cNvPr>
          <p:cNvSpPr/>
          <p:nvPr/>
        </p:nvSpPr>
        <p:spPr>
          <a:xfrm>
            <a:off x="8227146" y="423128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40E6D0B-C825-4131-81D6-4935B885B3EB}"/>
              </a:ext>
            </a:extLst>
          </p:cNvPr>
          <p:cNvSpPr txBox="1"/>
          <p:nvPr/>
        </p:nvSpPr>
        <p:spPr>
          <a:xfrm>
            <a:off x="8396296" y="4263229"/>
            <a:ext cx="2351350"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9" name="フリーフォーム: 図形 18">
            <a:extLst>
              <a:ext uri="{FF2B5EF4-FFF2-40B4-BE49-F238E27FC236}">
                <a16:creationId xmlns:a16="http://schemas.microsoft.com/office/drawing/2014/main" id="{0930783F-E66A-438E-9338-94FCF3B4EB67}"/>
              </a:ext>
            </a:extLst>
          </p:cNvPr>
          <p:cNvSpPr/>
          <p:nvPr/>
        </p:nvSpPr>
        <p:spPr>
          <a:xfrm>
            <a:off x="4898219" y="3380509"/>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FD8F865C-AE06-42AA-850F-A5FB06A5C3FF}"/>
              </a:ext>
            </a:extLst>
          </p:cNvPr>
          <p:cNvSpPr/>
          <p:nvPr/>
        </p:nvSpPr>
        <p:spPr>
          <a:xfrm flipH="1">
            <a:off x="4856653" y="3408214"/>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B8681E1-E149-4B26-97FF-B6C9E43178DE}"/>
              </a:ext>
            </a:extLst>
          </p:cNvPr>
          <p:cNvSpPr/>
          <p:nvPr/>
        </p:nvSpPr>
        <p:spPr>
          <a:xfrm>
            <a:off x="8609210" y="4984879"/>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0EB26D9-13A3-4660-BFE2-4AF6159E6CA7}"/>
              </a:ext>
            </a:extLst>
          </p:cNvPr>
          <p:cNvSpPr txBox="1"/>
          <p:nvPr/>
        </p:nvSpPr>
        <p:spPr>
          <a:xfrm>
            <a:off x="8790369" y="501198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3" name="正方形/長方形 22">
            <a:extLst>
              <a:ext uri="{FF2B5EF4-FFF2-40B4-BE49-F238E27FC236}">
                <a16:creationId xmlns:a16="http://schemas.microsoft.com/office/drawing/2014/main" id="{33C68B42-FD9D-4DD2-A2F4-39B865ECAFD0}"/>
              </a:ext>
            </a:extLst>
          </p:cNvPr>
          <p:cNvSpPr/>
          <p:nvPr/>
        </p:nvSpPr>
        <p:spPr>
          <a:xfrm>
            <a:off x="2956077" y="5034418"/>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3D8494DC-39D7-435D-AE3B-52383D94B50C}"/>
              </a:ext>
            </a:extLst>
          </p:cNvPr>
          <p:cNvSpPr txBox="1"/>
          <p:nvPr/>
        </p:nvSpPr>
        <p:spPr>
          <a:xfrm>
            <a:off x="3072872" y="506636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5" name="矢印: 右 24">
            <a:extLst>
              <a:ext uri="{FF2B5EF4-FFF2-40B4-BE49-F238E27FC236}">
                <a16:creationId xmlns:a16="http://schemas.microsoft.com/office/drawing/2014/main" id="{FA5D6453-06C7-4267-AF8A-CAA4C63203D2}"/>
              </a:ext>
            </a:extLst>
          </p:cNvPr>
          <p:cNvSpPr/>
          <p:nvPr/>
        </p:nvSpPr>
        <p:spPr>
          <a:xfrm rot="16200000" flipH="1">
            <a:off x="9331361" y="29509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0D2CD9A4-A4F9-4237-A7B2-FEC151808277}"/>
              </a:ext>
            </a:extLst>
          </p:cNvPr>
          <p:cNvSpPr/>
          <p:nvPr/>
        </p:nvSpPr>
        <p:spPr>
          <a:xfrm rot="16200000" flipH="1">
            <a:off x="3510880" y="2950902"/>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547CEC3D-3A2E-499F-BD06-96E3FF57A54D}"/>
              </a:ext>
            </a:extLst>
          </p:cNvPr>
          <p:cNvSpPr/>
          <p:nvPr/>
        </p:nvSpPr>
        <p:spPr>
          <a:xfrm rot="16200000" flipH="1">
            <a:off x="362171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3E698411-9561-4E3A-A9C8-B419E7805BA1}"/>
              </a:ext>
            </a:extLst>
          </p:cNvPr>
          <p:cNvSpPr/>
          <p:nvPr/>
        </p:nvSpPr>
        <p:spPr>
          <a:xfrm rot="16200000" flipH="1">
            <a:off x="920576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07E96C59-3403-4EB3-A06B-05A3CE322951}"/>
              </a:ext>
            </a:extLst>
          </p:cNvPr>
          <p:cNvCxnSpPr>
            <a:cxnSpLocks/>
          </p:cNvCxnSpPr>
          <p:nvPr/>
        </p:nvCxnSpPr>
        <p:spPr>
          <a:xfrm flipH="1">
            <a:off x="4898219" y="5182352"/>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爆発: 8 pt 29">
            <a:extLst>
              <a:ext uri="{FF2B5EF4-FFF2-40B4-BE49-F238E27FC236}">
                <a16:creationId xmlns:a16="http://schemas.microsoft.com/office/drawing/2014/main" id="{F297A6AB-EC45-4BA7-9E04-E0579018BB3B}"/>
              </a:ext>
            </a:extLst>
          </p:cNvPr>
          <p:cNvSpPr/>
          <p:nvPr/>
        </p:nvSpPr>
        <p:spPr>
          <a:xfrm>
            <a:off x="1266913" y="3174826"/>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爆発: 8 pt 30">
            <a:extLst>
              <a:ext uri="{FF2B5EF4-FFF2-40B4-BE49-F238E27FC236}">
                <a16:creationId xmlns:a16="http://schemas.microsoft.com/office/drawing/2014/main" id="{BEACA0C7-9CC4-454F-A837-A7DE04E2C258}"/>
              </a:ext>
            </a:extLst>
          </p:cNvPr>
          <p:cNvSpPr/>
          <p:nvPr/>
        </p:nvSpPr>
        <p:spPr>
          <a:xfrm>
            <a:off x="11234176" y="319894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9C82C6E1-B338-4783-8CF7-BE5D4CB2D9CE}"/>
              </a:ext>
            </a:extLst>
          </p:cNvPr>
          <p:cNvSpPr/>
          <p:nvPr/>
        </p:nvSpPr>
        <p:spPr>
          <a:xfrm rot="10800000" flipH="1">
            <a:off x="1944381" y="3241948"/>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CA9B6A3E-347B-4CBD-8DD1-608666D85F61}"/>
              </a:ext>
            </a:extLst>
          </p:cNvPr>
          <p:cNvSpPr/>
          <p:nvPr/>
        </p:nvSpPr>
        <p:spPr>
          <a:xfrm rot="10800000">
            <a:off x="10644659" y="32833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9784E2B-1E1D-4BD0-BF60-65EB5701EC13}"/>
              </a:ext>
            </a:extLst>
          </p:cNvPr>
          <p:cNvSpPr txBox="1"/>
          <p:nvPr/>
        </p:nvSpPr>
        <p:spPr>
          <a:xfrm>
            <a:off x="919767" y="3749334"/>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35" name="テキスト ボックス 34">
            <a:extLst>
              <a:ext uri="{FF2B5EF4-FFF2-40B4-BE49-F238E27FC236}">
                <a16:creationId xmlns:a16="http://schemas.microsoft.com/office/drawing/2014/main" id="{03394412-9098-4904-8B23-A4A057D57B42}"/>
              </a:ext>
            </a:extLst>
          </p:cNvPr>
          <p:cNvSpPr txBox="1"/>
          <p:nvPr/>
        </p:nvSpPr>
        <p:spPr>
          <a:xfrm>
            <a:off x="10640805" y="3690491"/>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36" name="グループ化 35">
            <a:extLst>
              <a:ext uri="{FF2B5EF4-FFF2-40B4-BE49-F238E27FC236}">
                <a16:creationId xmlns:a16="http://schemas.microsoft.com/office/drawing/2014/main" id="{7394B6EE-6DA2-4843-86FF-023CB1BBFEDA}"/>
              </a:ext>
            </a:extLst>
          </p:cNvPr>
          <p:cNvGrpSpPr/>
          <p:nvPr/>
        </p:nvGrpSpPr>
        <p:grpSpPr>
          <a:xfrm>
            <a:off x="8229340" y="3673110"/>
            <a:ext cx="1637985" cy="415358"/>
            <a:chOff x="9918799" y="4671117"/>
            <a:chExt cx="1637985" cy="415358"/>
          </a:xfrm>
        </p:grpSpPr>
        <p:sp>
          <p:nvSpPr>
            <p:cNvPr id="37" name="テキスト ボックス 36">
              <a:extLst>
                <a:ext uri="{FF2B5EF4-FFF2-40B4-BE49-F238E27FC236}">
                  <a16:creationId xmlns:a16="http://schemas.microsoft.com/office/drawing/2014/main" id="{7E5BE84A-467A-41C4-877F-48B522D330CA}"/>
                </a:ext>
              </a:extLst>
            </p:cNvPr>
            <p:cNvSpPr txBox="1"/>
            <p:nvPr/>
          </p:nvSpPr>
          <p:spPr>
            <a:xfrm>
              <a:off x="9918799" y="4778698"/>
              <a:ext cx="1637985" cy="307777"/>
            </a:xfrm>
            <a:prstGeom prst="rect">
              <a:avLst/>
            </a:prstGeom>
            <a:noFill/>
          </p:spPr>
          <p:txBody>
            <a:bodyPr wrap="square" rtlCol="0">
              <a:spAutoFit/>
            </a:bodyPr>
            <a:lstStyle/>
            <a:p>
              <a:r>
                <a:rPr kumimoji="1" lang="en-US" altLang="ja-JP" dirty="0"/>
                <a:t>Ys = G  </a:t>
              </a:r>
              <a:r>
                <a:rPr kumimoji="1" lang="ja-JP" altLang="en-US" dirty="0"/>
                <a:t>   </a:t>
              </a:r>
              <a:r>
                <a:rPr kumimoji="1" lang="en-US" altLang="ja-JP" dirty="0"/>
                <a:t>mod P</a:t>
              </a:r>
              <a:endParaRPr kumimoji="1" lang="ja-JP" altLang="en-US" dirty="0"/>
            </a:p>
          </p:txBody>
        </p:sp>
        <p:sp>
          <p:nvSpPr>
            <p:cNvPr id="38" name="テキスト ボックス 37">
              <a:extLst>
                <a:ext uri="{FF2B5EF4-FFF2-40B4-BE49-F238E27FC236}">
                  <a16:creationId xmlns:a16="http://schemas.microsoft.com/office/drawing/2014/main" id="{E066C497-DE30-49E5-81AE-974D1EF2F897}"/>
                </a:ext>
              </a:extLst>
            </p:cNvPr>
            <p:cNvSpPr txBox="1"/>
            <p:nvPr/>
          </p:nvSpPr>
          <p:spPr>
            <a:xfrm>
              <a:off x="10507714" y="4671117"/>
              <a:ext cx="522153" cy="307777"/>
            </a:xfrm>
            <a:prstGeom prst="rect">
              <a:avLst/>
            </a:prstGeom>
            <a:noFill/>
          </p:spPr>
          <p:txBody>
            <a:bodyPr wrap="square" rtlCol="0">
              <a:spAutoFit/>
            </a:bodyPr>
            <a:lstStyle/>
            <a:p>
              <a:r>
                <a:rPr kumimoji="1" lang="en-US" altLang="ja-JP" dirty="0"/>
                <a:t>A</a:t>
              </a:r>
              <a:endParaRPr kumimoji="1" lang="ja-JP" altLang="en-US" dirty="0"/>
            </a:p>
          </p:txBody>
        </p:sp>
      </p:grpSp>
      <p:sp>
        <p:nvSpPr>
          <p:cNvPr id="39" name="テキスト ボックス 38">
            <a:extLst>
              <a:ext uri="{FF2B5EF4-FFF2-40B4-BE49-F238E27FC236}">
                <a16:creationId xmlns:a16="http://schemas.microsoft.com/office/drawing/2014/main" id="{1B962872-B579-4C14-A656-581AE5D271D7}"/>
              </a:ext>
            </a:extLst>
          </p:cNvPr>
          <p:cNvSpPr txBox="1"/>
          <p:nvPr/>
        </p:nvSpPr>
        <p:spPr>
          <a:xfrm>
            <a:off x="8340950" y="2677320"/>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40" name="グループ化 39">
            <a:extLst>
              <a:ext uri="{FF2B5EF4-FFF2-40B4-BE49-F238E27FC236}">
                <a16:creationId xmlns:a16="http://schemas.microsoft.com/office/drawing/2014/main" id="{1273D73C-C9AD-4FCE-8573-73850F705924}"/>
              </a:ext>
            </a:extLst>
          </p:cNvPr>
          <p:cNvGrpSpPr/>
          <p:nvPr/>
        </p:nvGrpSpPr>
        <p:grpSpPr>
          <a:xfrm>
            <a:off x="3081308" y="3588489"/>
            <a:ext cx="1503938" cy="402479"/>
            <a:chOff x="8738281" y="4671705"/>
            <a:chExt cx="1503938" cy="402479"/>
          </a:xfrm>
        </p:grpSpPr>
        <p:sp>
          <p:nvSpPr>
            <p:cNvPr id="41" name="テキスト ボックス 40">
              <a:extLst>
                <a:ext uri="{FF2B5EF4-FFF2-40B4-BE49-F238E27FC236}">
                  <a16:creationId xmlns:a16="http://schemas.microsoft.com/office/drawing/2014/main" id="{0E856239-F05E-4547-AFA6-43362EFC39DF}"/>
                </a:ext>
              </a:extLst>
            </p:cNvPr>
            <p:cNvSpPr txBox="1"/>
            <p:nvPr/>
          </p:nvSpPr>
          <p:spPr>
            <a:xfrm>
              <a:off x="8738281" y="4766407"/>
              <a:ext cx="1503938" cy="307777"/>
            </a:xfrm>
            <a:prstGeom prst="rect">
              <a:avLst/>
            </a:prstGeom>
            <a:noFill/>
          </p:spPr>
          <p:txBody>
            <a:bodyPr wrap="none" rtlCol="0">
              <a:spAutoFit/>
            </a:bodyPr>
            <a:lstStyle/>
            <a:p>
              <a:r>
                <a:rPr kumimoji="1" lang="en-US" altLang="ja-JP" dirty="0" err="1"/>
                <a:t>Yc</a:t>
              </a:r>
              <a:r>
                <a:rPr kumimoji="1" lang="en-US" altLang="ja-JP" dirty="0"/>
                <a:t> = G  </a:t>
              </a:r>
              <a:r>
                <a:rPr kumimoji="1" lang="ja-JP" altLang="en-US" dirty="0"/>
                <a:t>   </a:t>
              </a:r>
              <a:r>
                <a:rPr kumimoji="1" lang="en-US" altLang="ja-JP" dirty="0"/>
                <a:t>mod P</a:t>
              </a:r>
              <a:endParaRPr kumimoji="1" lang="ja-JP" altLang="en-US" dirty="0"/>
            </a:p>
          </p:txBody>
        </p:sp>
        <p:sp>
          <p:nvSpPr>
            <p:cNvPr id="42" name="テキスト ボックス 41">
              <a:extLst>
                <a:ext uri="{FF2B5EF4-FFF2-40B4-BE49-F238E27FC236}">
                  <a16:creationId xmlns:a16="http://schemas.microsoft.com/office/drawing/2014/main" id="{EB564009-4F39-4CE3-B201-3E027DC234B4}"/>
                </a:ext>
              </a:extLst>
            </p:cNvPr>
            <p:cNvSpPr txBox="1"/>
            <p:nvPr/>
          </p:nvSpPr>
          <p:spPr>
            <a:xfrm>
              <a:off x="9301532" y="4671705"/>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43" name="グループ化 42">
            <a:extLst>
              <a:ext uri="{FF2B5EF4-FFF2-40B4-BE49-F238E27FC236}">
                <a16:creationId xmlns:a16="http://schemas.microsoft.com/office/drawing/2014/main" id="{443187B5-1C81-4DAC-8694-CA609D9ACDE5}"/>
              </a:ext>
            </a:extLst>
          </p:cNvPr>
          <p:cNvGrpSpPr/>
          <p:nvPr/>
        </p:nvGrpSpPr>
        <p:grpSpPr>
          <a:xfrm>
            <a:off x="10556070" y="4197965"/>
            <a:ext cx="1160895" cy="443714"/>
            <a:chOff x="8437618" y="4613090"/>
            <a:chExt cx="1160895" cy="443714"/>
          </a:xfrm>
        </p:grpSpPr>
        <p:sp>
          <p:nvSpPr>
            <p:cNvPr id="44" name="テキスト ボックス 43">
              <a:extLst>
                <a:ext uri="{FF2B5EF4-FFF2-40B4-BE49-F238E27FC236}">
                  <a16:creationId xmlns:a16="http://schemas.microsoft.com/office/drawing/2014/main" id="{E14F66BB-E5B3-456E-947E-A142FF26500B}"/>
                </a:ext>
              </a:extLst>
            </p:cNvPr>
            <p:cNvSpPr txBox="1"/>
            <p:nvPr/>
          </p:nvSpPr>
          <p:spPr>
            <a:xfrm>
              <a:off x="8437618" y="4749027"/>
              <a:ext cx="1160895" cy="307777"/>
            </a:xfrm>
            <a:prstGeom prst="rect">
              <a:avLst/>
            </a:prstGeom>
            <a:noFill/>
          </p:spPr>
          <p:txBody>
            <a:bodyPr wrap="none" rtlCol="0">
              <a:spAutoFit/>
            </a:bodyPr>
            <a:lstStyle/>
            <a:p>
              <a:r>
                <a:rPr kumimoji="1" lang="en-US" altLang="ja-JP" dirty="0" err="1"/>
                <a:t>Yc</a:t>
              </a:r>
              <a:r>
                <a:rPr kumimoji="1" lang="en-US" altLang="ja-JP" dirty="0"/>
                <a:t>  </a:t>
              </a:r>
              <a:r>
                <a:rPr kumimoji="1" lang="ja-JP" altLang="en-US" dirty="0"/>
                <a:t>   </a:t>
              </a:r>
              <a:r>
                <a:rPr kumimoji="1" lang="en-US" altLang="ja-JP" dirty="0"/>
                <a:t>mod P</a:t>
              </a:r>
              <a:endParaRPr kumimoji="1" lang="ja-JP" altLang="en-US" dirty="0"/>
            </a:p>
          </p:txBody>
        </p:sp>
        <p:sp>
          <p:nvSpPr>
            <p:cNvPr id="45" name="テキスト ボックス 44">
              <a:extLst>
                <a:ext uri="{FF2B5EF4-FFF2-40B4-BE49-F238E27FC236}">
                  <a16:creationId xmlns:a16="http://schemas.microsoft.com/office/drawing/2014/main" id="{C44198E7-7E4B-416B-8240-C5C789D0D2B1}"/>
                </a:ext>
              </a:extLst>
            </p:cNvPr>
            <p:cNvSpPr txBox="1"/>
            <p:nvPr/>
          </p:nvSpPr>
          <p:spPr>
            <a:xfrm>
              <a:off x="8655688" y="4613090"/>
              <a:ext cx="28072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46" name="グループ化 45">
            <a:extLst>
              <a:ext uri="{FF2B5EF4-FFF2-40B4-BE49-F238E27FC236}">
                <a16:creationId xmlns:a16="http://schemas.microsoft.com/office/drawing/2014/main" id="{6A0BE9ED-F2D0-43EA-99EA-62B0A08D88C9}"/>
              </a:ext>
            </a:extLst>
          </p:cNvPr>
          <p:cNvGrpSpPr/>
          <p:nvPr/>
        </p:nvGrpSpPr>
        <p:grpSpPr>
          <a:xfrm>
            <a:off x="1140705" y="4216591"/>
            <a:ext cx="1160895" cy="431829"/>
            <a:chOff x="8725794" y="4613090"/>
            <a:chExt cx="1160895" cy="431829"/>
          </a:xfrm>
        </p:grpSpPr>
        <p:sp>
          <p:nvSpPr>
            <p:cNvPr id="47" name="テキスト ボックス 46">
              <a:extLst>
                <a:ext uri="{FF2B5EF4-FFF2-40B4-BE49-F238E27FC236}">
                  <a16:creationId xmlns:a16="http://schemas.microsoft.com/office/drawing/2014/main" id="{32BB5CB4-B30C-40E3-81AA-BAD1EB2DAC2D}"/>
                </a:ext>
              </a:extLst>
            </p:cNvPr>
            <p:cNvSpPr txBox="1"/>
            <p:nvPr/>
          </p:nvSpPr>
          <p:spPr>
            <a:xfrm>
              <a:off x="8725794" y="4737142"/>
              <a:ext cx="1160895" cy="307777"/>
            </a:xfrm>
            <a:prstGeom prst="rect">
              <a:avLst/>
            </a:prstGeom>
            <a:noFill/>
          </p:spPr>
          <p:txBody>
            <a:bodyPr wrap="none" rtlCol="0">
              <a:spAutoFit/>
            </a:bodyPr>
            <a:lstStyle/>
            <a:p>
              <a:r>
                <a:rPr kumimoji="1" lang="en-US" altLang="ja-JP" dirty="0"/>
                <a:t>Ys  </a:t>
              </a:r>
              <a:r>
                <a:rPr kumimoji="1" lang="ja-JP" altLang="en-US" dirty="0"/>
                <a:t>   </a:t>
              </a:r>
              <a:r>
                <a:rPr kumimoji="1" lang="en-US" altLang="ja-JP" dirty="0"/>
                <a:t>mod P</a:t>
              </a:r>
              <a:endParaRPr kumimoji="1" lang="ja-JP" altLang="en-US" dirty="0"/>
            </a:p>
          </p:txBody>
        </p:sp>
        <p:sp>
          <p:nvSpPr>
            <p:cNvPr id="48" name="テキスト ボックス 47">
              <a:extLst>
                <a:ext uri="{FF2B5EF4-FFF2-40B4-BE49-F238E27FC236}">
                  <a16:creationId xmlns:a16="http://schemas.microsoft.com/office/drawing/2014/main" id="{EC13A115-9B55-47BA-BFF5-ABC1F2064414}"/>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49" name="テキスト ボックス 48">
            <a:extLst>
              <a:ext uri="{FF2B5EF4-FFF2-40B4-BE49-F238E27FC236}">
                <a16:creationId xmlns:a16="http://schemas.microsoft.com/office/drawing/2014/main" id="{243C80C0-BE47-45A6-9B93-73B5907DF89C}"/>
              </a:ext>
            </a:extLst>
          </p:cNvPr>
          <p:cNvSpPr txBox="1"/>
          <p:nvPr/>
        </p:nvSpPr>
        <p:spPr>
          <a:xfrm>
            <a:off x="5020145" y="4227689"/>
            <a:ext cx="394660" cy="307777"/>
          </a:xfrm>
          <a:prstGeom prst="rect">
            <a:avLst/>
          </a:prstGeom>
          <a:noFill/>
        </p:spPr>
        <p:txBody>
          <a:bodyPr wrap="none" rtlCol="0">
            <a:spAutoFit/>
          </a:bodyPr>
          <a:lstStyle/>
          <a:p>
            <a:r>
              <a:rPr kumimoji="1" lang="en-US" altLang="ja-JP" dirty="0"/>
              <a:t>Ys</a:t>
            </a:r>
            <a:endParaRPr kumimoji="1" lang="ja-JP" altLang="en-US" dirty="0"/>
          </a:p>
        </p:txBody>
      </p:sp>
      <p:sp>
        <p:nvSpPr>
          <p:cNvPr id="50" name="テキスト ボックス 49">
            <a:extLst>
              <a:ext uri="{FF2B5EF4-FFF2-40B4-BE49-F238E27FC236}">
                <a16:creationId xmlns:a16="http://schemas.microsoft.com/office/drawing/2014/main" id="{D0D826C4-9DE6-4987-916F-39A9BCD812E5}"/>
              </a:ext>
            </a:extLst>
          </p:cNvPr>
          <p:cNvSpPr txBox="1"/>
          <p:nvPr/>
        </p:nvSpPr>
        <p:spPr>
          <a:xfrm>
            <a:off x="7692590" y="4163755"/>
            <a:ext cx="394660" cy="307777"/>
          </a:xfrm>
          <a:prstGeom prst="rect">
            <a:avLst/>
          </a:prstGeom>
          <a:noFill/>
        </p:spPr>
        <p:txBody>
          <a:bodyPr wrap="none" rtlCol="0">
            <a:spAutoFit/>
          </a:bodyPr>
          <a:lstStyle/>
          <a:p>
            <a:r>
              <a:rPr kumimoji="1" lang="en-US" altLang="ja-JP" dirty="0" err="1"/>
              <a:t>Yc</a:t>
            </a:r>
            <a:endParaRPr kumimoji="1" lang="ja-JP" altLang="en-US" dirty="0"/>
          </a:p>
        </p:txBody>
      </p:sp>
      <p:sp>
        <p:nvSpPr>
          <p:cNvPr id="51" name="テキスト ボックス 50">
            <a:extLst>
              <a:ext uri="{FF2B5EF4-FFF2-40B4-BE49-F238E27FC236}">
                <a16:creationId xmlns:a16="http://schemas.microsoft.com/office/drawing/2014/main" id="{198701FC-1BF4-4118-BD72-2A6EB3151376}"/>
              </a:ext>
            </a:extLst>
          </p:cNvPr>
          <p:cNvSpPr txBox="1"/>
          <p:nvPr/>
        </p:nvSpPr>
        <p:spPr>
          <a:xfrm>
            <a:off x="11391706" y="3327679"/>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53" name="テキスト ボックス 52">
            <a:extLst>
              <a:ext uri="{FF2B5EF4-FFF2-40B4-BE49-F238E27FC236}">
                <a16:creationId xmlns:a16="http://schemas.microsoft.com/office/drawing/2014/main" id="{7178876D-D075-437C-9496-A41CC1A099E3}"/>
              </a:ext>
            </a:extLst>
          </p:cNvPr>
          <p:cNvSpPr txBox="1"/>
          <p:nvPr/>
        </p:nvSpPr>
        <p:spPr>
          <a:xfrm>
            <a:off x="1441060" y="3286271"/>
            <a:ext cx="787857" cy="307777"/>
          </a:xfrm>
          <a:prstGeom prst="rect">
            <a:avLst/>
          </a:prstGeom>
          <a:noFill/>
        </p:spPr>
        <p:txBody>
          <a:bodyPr wrap="square" rtlCol="0">
            <a:spAutoFit/>
          </a:bodyPr>
          <a:lstStyle/>
          <a:p>
            <a:r>
              <a:rPr kumimoji="1" lang="en-US" altLang="ja-JP" dirty="0"/>
              <a:t>B</a:t>
            </a:r>
            <a:endParaRPr kumimoji="1" lang="ja-JP" altLang="en-US" dirty="0"/>
          </a:p>
        </p:txBody>
      </p:sp>
      <p:sp>
        <p:nvSpPr>
          <p:cNvPr id="66" name="テキスト ボックス 65">
            <a:extLst>
              <a:ext uri="{FF2B5EF4-FFF2-40B4-BE49-F238E27FC236}">
                <a16:creationId xmlns:a16="http://schemas.microsoft.com/office/drawing/2014/main" id="{6BD49438-5413-4817-AC27-0E561789C50D}"/>
              </a:ext>
            </a:extLst>
          </p:cNvPr>
          <p:cNvSpPr txBox="1"/>
          <p:nvPr/>
        </p:nvSpPr>
        <p:spPr>
          <a:xfrm>
            <a:off x="8346775" y="5883300"/>
            <a:ext cx="1959055" cy="523220"/>
          </a:xfrm>
          <a:prstGeom prst="rect">
            <a:avLst/>
          </a:prstGeom>
          <a:noFill/>
        </p:spPr>
        <p:txBody>
          <a:bodyPr wrap="square">
            <a:spAutoFit/>
          </a:bodyPr>
          <a:lstStyle/>
          <a:p>
            <a:r>
              <a:rPr kumimoji="1" lang="en-US" altLang="ja-JP" sz="1400" dirty="0" err="1"/>
              <a:t>ServerHello</a:t>
            </a:r>
            <a:r>
              <a:rPr kumimoji="1" lang="ja-JP" altLang="en-US" sz="1400" dirty="0"/>
              <a:t>の後半で</a:t>
            </a:r>
            <a:endParaRPr kumimoji="1" lang="en-US" altLang="ja-JP" sz="1400" dirty="0"/>
          </a:p>
          <a:p>
            <a:r>
              <a:rPr kumimoji="1" lang="ja-JP" altLang="en-US" sz="1400" dirty="0"/>
              <a:t>暗号化開始</a:t>
            </a:r>
          </a:p>
        </p:txBody>
      </p:sp>
      <p:sp>
        <p:nvSpPr>
          <p:cNvPr id="67" name="吹き出し: 角を丸めた四角形 66">
            <a:extLst>
              <a:ext uri="{FF2B5EF4-FFF2-40B4-BE49-F238E27FC236}">
                <a16:creationId xmlns:a16="http://schemas.microsoft.com/office/drawing/2014/main" id="{7E1A83BF-832B-42EA-BE6A-4FEEBBC03AC4}"/>
              </a:ext>
            </a:extLst>
          </p:cNvPr>
          <p:cNvSpPr/>
          <p:nvPr/>
        </p:nvSpPr>
        <p:spPr>
          <a:xfrm>
            <a:off x="8202739" y="5752976"/>
            <a:ext cx="2103091" cy="867019"/>
          </a:xfrm>
          <a:prstGeom prst="wedgeRoundRectCallout">
            <a:avLst>
              <a:gd name="adj1" fmla="val -5115"/>
              <a:gd name="adj2" fmla="val -103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AD24B8AD-A3FA-4C02-B421-F86295CBEC31}"/>
              </a:ext>
            </a:extLst>
          </p:cNvPr>
          <p:cNvGrpSpPr/>
          <p:nvPr/>
        </p:nvGrpSpPr>
        <p:grpSpPr>
          <a:xfrm>
            <a:off x="5724915" y="2125976"/>
            <a:ext cx="2108545" cy="559624"/>
            <a:chOff x="5454363" y="2777254"/>
            <a:chExt cx="2108545" cy="559624"/>
          </a:xfrm>
        </p:grpSpPr>
        <p:sp>
          <p:nvSpPr>
            <p:cNvPr id="71" name="矢印: 右 70">
              <a:extLst>
                <a:ext uri="{FF2B5EF4-FFF2-40B4-BE49-F238E27FC236}">
                  <a16:creationId xmlns:a16="http://schemas.microsoft.com/office/drawing/2014/main" id="{2D410C87-A9EE-4BF1-B3A3-AA783B8B31A7}"/>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3550604-86E5-40A3-B3D5-09DBD9A7C88E}"/>
                </a:ext>
              </a:extLst>
            </p:cNvPr>
            <p:cNvSpPr txBox="1"/>
            <p:nvPr/>
          </p:nvSpPr>
          <p:spPr>
            <a:xfrm>
              <a:off x="5804253" y="2853393"/>
              <a:ext cx="1333287" cy="338554"/>
            </a:xfrm>
            <a:prstGeom prst="rect">
              <a:avLst/>
            </a:prstGeom>
            <a:noFill/>
          </p:spPr>
          <p:txBody>
            <a:bodyPr wrap="square" rtlCol="0">
              <a:spAutoFit/>
            </a:bodyPr>
            <a:lstStyle/>
            <a:p>
              <a:r>
                <a:rPr kumimoji="1" lang="en-US" altLang="ja-JP" sz="1600" dirty="0"/>
                <a:t>Client Hello</a:t>
              </a:r>
              <a:endParaRPr kumimoji="1" lang="ja-JP" altLang="en-US" sz="1600" dirty="0"/>
            </a:p>
          </p:txBody>
        </p:sp>
      </p:grpSp>
      <p:grpSp>
        <p:nvGrpSpPr>
          <p:cNvPr id="74" name="グループ化 73">
            <a:extLst>
              <a:ext uri="{FF2B5EF4-FFF2-40B4-BE49-F238E27FC236}">
                <a16:creationId xmlns:a16="http://schemas.microsoft.com/office/drawing/2014/main" id="{4830A142-3CCF-4F83-AC06-3372035D35A6}"/>
              </a:ext>
            </a:extLst>
          </p:cNvPr>
          <p:cNvGrpSpPr/>
          <p:nvPr/>
        </p:nvGrpSpPr>
        <p:grpSpPr>
          <a:xfrm rot="19725625" flipH="1">
            <a:off x="5190837" y="4220955"/>
            <a:ext cx="1627408" cy="559624"/>
            <a:chOff x="5439443" y="2777254"/>
            <a:chExt cx="2123465" cy="559624"/>
          </a:xfrm>
        </p:grpSpPr>
        <p:sp>
          <p:nvSpPr>
            <p:cNvPr id="75" name="矢印: 右 74">
              <a:extLst>
                <a:ext uri="{FF2B5EF4-FFF2-40B4-BE49-F238E27FC236}">
                  <a16:creationId xmlns:a16="http://schemas.microsoft.com/office/drawing/2014/main" id="{77FF5490-3ECE-4CF7-8150-C7B378C5A3B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770251-20C9-4235-A572-9A7A4EC1550E}"/>
                </a:ext>
              </a:extLst>
            </p:cNvPr>
            <p:cNvSpPr txBox="1"/>
            <p:nvPr/>
          </p:nvSpPr>
          <p:spPr>
            <a:xfrm>
              <a:off x="5439443" y="2870694"/>
              <a:ext cx="1735866" cy="338554"/>
            </a:xfrm>
            <a:prstGeom prst="rect">
              <a:avLst/>
            </a:prstGeom>
            <a:noFill/>
          </p:spPr>
          <p:txBody>
            <a:bodyPr wrap="square" rtlCol="0">
              <a:spAutoFit/>
            </a:bodyPr>
            <a:lstStyle/>
            <a:p>
              <a:r>
                <a:rPr kumimoji="1" lang="en-US" altLang="ja-JP" sz="1600" dirty="0"/>
                <a:t>Server Hello</a:t>
              </a:r>
              <a:endParaRPr kumimoji="1" lang="ja-JP" altLang="en-US" sz="1600" dirty="0"/>
            </a:p>
          </p:txBody>
        </p:sp>
      </p:grpSp>
      <p:grpSp>
        <p:nvGrpSpPr>
          <p:cNvPr id="68" name="グループ化 67">
            <a:extLst>
              <a:ext uri="{FF2B5EF4-FFF2-40B4-BE49-F238E27FC236}">
                <a16:creationId xmlns:a16="http://schemas.microsoft.com/office/drawing/2014/main" id="{673DFBD4-D10B-4476-BE5D-2D4203EB1474}"/>
              </a:ext>
            </a:extLst>
          </p:cNvPr>
          <p:cNvGrpSpPr/>
          <p:nvPr/>
        </p:nvGrpSpPr>
        <p:grpSpPr>
          <a:xfrm rot="1755233">
            <a:off x="6151488" y="3550312"/>
            <a:ext cx="1558214" cy="559624"/>
            <a:chOff x="5373004" y="2777254"/>
            <a:chExt cx="2189904" cy="559624"/>
          </a:xfrm>
        </p:grpSpPr>
        <p:sp>
          <p:nvSpPr>
            <p:cNvPr id="60" name="矢印: 右 59">
              <a:extLst>
                <a:ext uri="{FF2B5EF4-FFF2-40B4-BE49-F238E27FC236}">
                  <a16:creationId xmlns:a16="http://schemas.microsoft.com/office/drawing/2014/main" id="{F9395DCF-4A98-48AC-9154-B500EAA82B55}"/>
                </a:ext>
              </a:extLst>
            </p:cNvPr>
            <p:cNvSpPr/>
            <p:nvPr/>
          </p:nvSpPr>
          <p:spPr>
            <a:xfrm>
              <a:off x="5454363" y="2777254"/>
              <a:ext cx="2108545" cy="5596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1068DB11-7E66-4C47-92F9-FA8503CAC7D7}"/>
                </a:ext>
              </a:extLst>
            </p:cNvPr>
            <p:cNvSpPr txBox="1"/>
            <p:nvPr/>
          </p:nvSpPr>
          <p:spPr>
            <a:xfrm>
              <a:off x="5373004" y="2876347"/>
              <a:ext cx="1728386" cy="338554"/>
            </a:xfrm>
            <a:prstGeom prst="rect">
              <a:avLst/>
            </a:prstGeom>
            <a:noFill/>
          </p:spPr>
          <p:txBody>
            <a:bodyPr wrap="none" rtlCol="0">
              <a:spAutoFit/>
            </a:bodyPr>
            <a:lstStyle/>
            <a:p>
              <a:r>
                <a:rPr kumimoji="1" lang="en-US" altLang="ja-JP" sz="1600" dirty="0"/>
                <a:t>Client Hello</a:t>
              </a:r>
              <a:endParaRPr kumimoji="1" lang="ja-JP" altLang="en-US" sz="1600" dirty="0"/>
            </a:p>
          </p:txBody>
        </p:sp>
      </p:grpSp>
      <p:grpSp>
        <p:nvGrpSpPr>
          <p:cNvPr id="78" name="グループ化 77">
            <a:extLst>
              <a:ext uri="{FF2B5EF4-FFF2-40B4-BE49-F238E27FC236}">
                <a16:creationId xmlns:a16="http://schemas.microsoft.com/office/drawing/2014/main" id="{95BAEDBA-852C-4AF3-AF11-AC464FBB120D}"/>
              </a:ext>
            </a:extLst>
          </p:cNvPr>
          <p:cNvGrpSpPr/>
          <p:nvPr/>
        </p:nvGrpSpPr>
        <p:grpSpPr>
          <a:xfrm flipH="1">
            <a:off x="5259693" y="2738044"/>
            <a:ext cx="1823058" cy="559624"/>
            <a:chOff x="5454363" y="2777254"/>
            <a:chExt cx="2108545" cy="559624"/>
          </a:xfrm>
        </p:grpSpPr>
        <p:sp>
          <p:nvSpPr>
            <p:cNvPr id="79" name="矢印: 右 78">
              <a:extLst>
                <a:ext uri="{FF2B5EF4-FFF2-40B4-BE49-F238E27FC236}">
                  <a16:creationId xmlns:a16="http://schemas.microsoft.com/office/drawing/2014/main" id="{DE300A83-45A4-4343-924B-12E6E7D24BCD}"/>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76E7B97B-3661-454C-9501-93D815A38F39}"/>
                </a:ext>
              </a:extLst>
            </p:cNvPr>
            <p:cNvSpPr txBox="1"/>
            <p:nvPr/>
          </p:nvSpPr>
          <p:spPr>
            <a:xfrm>
              <a:off x="5658341" y="2890474"/>
              <a:ext cx="1516968" cy="338554"/>
            </a:xfrm>
            <a:prstGeom prst="rect">
              <a:avLst/>
            </a:prstGeom>
            <a:noFill/>
          </p:spPr>
          <p:txBody>
            <a:bodyPr wrap="none" rtlCol="0">
              <a:spAutoFit/>
            </a:bodyPr>
            <a:lstStyle/>
            <a:p>
              <a:r>
                <a:rPr kumimoji="1" lang="en-US" altLang="ja-JP" sz="1600" dirty="0"/>
                <a:t>Server Hello</a:t>
              </a:r>
              <a:endParaRPr kumimoji="1" lang="ja-JP" altLang="en-US" sz="1600" dirty="0"/>
            </a:p>
          </p:txBody>
        </p:sp>
      </p:grpSp>
      <p:sp>
        <p:nvSpPr>
          <p:cNvPr id="81" name="テキスト ボックス 80">
            <a:extLst>
              <a:ext uri="{FF2B5EF4-FFF2-40B4-BE49-F238E27FC236}">
                <a16:creationId xmlns:a16="http://schemas.microsoft.com/office/drawing/2014/main" id="{858CFB20-F68A-4254-8DAE-E2B16E731970}"/>
              </a:ext>
            </a:extLst>
          </p:cNvPr>
          <p:cNvSpPr txBox="1"/>
          <p:nvPr/>
        </p:nvSpPr>
        <p:spPr>
          <a:xfrm>
            <a:off x="4515937" y="1963449"/>
            <a:ext cx="1333287" cy="584775"/>
          </a:xfrm>
          <a:prstGeom prst="rect">
            <a:avLst/>
          </a:prstGeom>
          <a:noFill/>
        </p:spPr>
        <p:txBody>
          <a:bodyPr wrap="square" rtlCol="0">
            <a:spAutoFit/>
          </a:bodyPr>
          <a:lstStyle/>
          <a:p>
            <a:r>
              <a:rPr kumimoji="1" lang="en-US" altLang="ja-JP" sz="1600" dirty="0"/>
              <a:t>List of </a:t>
            </a:r>
          </a:p>
          <a:p>
            <a:r>
              <a:rPr kumimoji="1" lang="en-US" altLang="ja-JP" sz="1600" dirty="0"/>
              <a:t>Key Shares</a:t>
            </a:r>
            <a:endParaRPr kumimoji="1" lang="ja-JP" altLang="en-US" sz="1600" dirty="0"/>
          </a:p>
        </p:txBody>
      </p:sp>
      <p:sp>
        <p:nvSpPr>
          <p:cNvPr id="82" name="テキスト ボックス 81">
            <a:extLst>
              <a:ext uri="{FF2B5EF4-FFF2-40B4-BE49-F238E27FC236}">
                <a16:creationId xmlns:a16="http://schemas.microsoft.com/office/drawing/2014/main" id="{0E04C326-0251-49D4-AEEA-4D82C58DF143}"/>
              </a:ext>
            </a:extLst>
          </p:cNvPr>
          <p:cNvSpPr txBox="1"/>
          <p:nvPr/>
        </p:nvSpPr>
        <p:spPr>
          <a:xfrm>
            <a:off x="7100683" y="2716503"/>
            <a:ext cx="1174081" cy="584775"/>
          </a:xfrm>
          <a:prstGeom prst="rect">
            <a:avLst/>
          </a:prstGeom>
          <a:noFill/>
        </p:spPr>
        <p:txBody>
          <a:bodyPr wrap="square" rtlCol="0">
            <a:spAutoFit/>
          </a:bodyPr>
          <a:lstStyle/>
          <a:p>
            <a:r>
              <a:rPr kumimoji="1" lang="en-US" altLang="ja-JP" sz="1600" dirty="0"/>
              <a:t>Agreed Key Share</a:t>
            </a:r>
            <a:endParaRPr kumimoji="1" lang="ja-JP" altLang="en-US" sz="1600" dirty="0"/>
          </a:p>
        </p:txBody>
      </p:sp>
      <p:sp>
        <p:nvSpPr>
          <p:cNvPr id="83" name="吹き出し: 角を丸めた四角形 82">
            <a:extLst>
              <a:ext uri="{FF2B5EF4-FFF2-40B4-BE49-F238E27FC236}">
                <a16:creationId xmlns:a16="http://schemas.microsoft.com/office/drawing/2014/main" id="{1C519629-ADB1-441F-A77A-0478A93BFD5B}"/>
              </a:ext>
            </a:extLst>
          </p:cNvPr>
          <p:cNvSpPr/>
          <p:nvPr/>
        </p:nvSpPr>
        <p:spPr>
          <a:xfrm>
            <a:off x="2362112" y="1653567"/>
            <a:ext cx="1578354" cy="558929"/>
          </a:xfrm>
          <a:prstGeom prst="wedgeRoundRectCallout">
            <a:avLst>
              <a:gd name="adj1" fmla="val 34872"/>
              <a:gd name="adj2" fmla="val 11344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1B197BE7-6753-4C8A-A21C-85A694EADF1C}"/>
              </a:ext>
            </a:extLst>
          </p:cNvPr>
          <p:cNvSpPr txBox="1"/>
          <p:nvPr/>
        </p:nvSpPr>
        <p:spPr>
          <a:xfrm>
            <a:off x="2616164" y="1719039"/>
            <a:ext cx="1333287" cy="338554"/>
          </a:xfrm>
          <a:prstGeom prst="rect">
            <a:avLst/>
          </a:prstGeom>
          <a:noFill/>
        </p:spPr>
        <p:txBody>
          <a:bodyPr wrap="square" rtlCol="0">
            <a:spAutoFit/>
          </a:bodyPr>
          <a:lstStyle/>
          <a:p>
            <a:r>
              <a:rPr kumimoji="1" lang="en-US" altLang="ja-JP" sz="1600" dirty="0"/>
              <a:t>Ephemeral</a:t>
            </a:r>
            <a:endParaRPr kumimoji="1" lang="ja-JP" altLang="en-US" sz="1600" dirty="0"/>
          </a:p>
        </p:txBody>
      </p:sp>
    </p:spTree>
    <p:extLst>
      <p:ext uri="{BB962C8B-B14F-4D97-AF65-F5344CB8AC3E}">
        <p14:creationId xmlns:p14="http://schemas.microsoft.com/office/powerpoint/2010/main" val="2608983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0EE824A7-FC37-44FB-8D15-3851E6975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31" y="2112261"/>
            <a:ext cx="11662737" cy="656029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DACDCBA6-846F-44F3-A367-BC5E75F58CAB}"/>
              </a:ext>
            </a:extLst>
          </p:cNvPr>
          <p:cNvSpPr>
            <a:spLocks noGrp="1"/>
          </p:cNvSpPr>
          <p:nvPr>
            <p:ph type="title"/>
          </p:nvPr>
        </p:nvSpPr>
        <p:spPr/>
        <p:txBody>
          <a:bodyPr/>
          <a:lstStyle/>
          <a:p>
            <a:r>
              <a:rPr kumimoji="1" lang="ja-JP" altLang="en-US" dirty="0"/>
              <a:t>楕円曲線上のスカラー乗算</a:t>
            </a:r>
          </a:p>
        </p:txBody>
      </p:sp>
      <p:sp>
        <p:nvSpPr>
          <p:cNvPr id="4" name="テキスト ボックス 3">
            <a:extLst>
              <a:ext uri="{FF2B5EF4-FFF2-40B4-BE49-F238E27FC236}">
                <a16:creationId xmlns:a16="http://schemas.microsoft.com/office/drawing/2014/main" id="{FACD1FE6-310A-4D14-BF2D-5306A331D766}"/>
              </a:ext>
            </a:extLst>
          </p:cNvPr>
          <p:cNvSpPr txBox="1"/>
          <p:nvPr/>
        </p:nvSpPr>
        <p:spPr>
          <a:xfrm>
            <a:off x="2636875" y="1701432"/>
            <a:ext cx="9615133" cy="523220"/>
          </a:xfrm>
          <a:prstGeom prst="rect">
            <a:avLst/>
          </a:prstGeom>
          <a:noFill/>
        </p:spPr>
        <p:txBody>
          <a:bodyPr wrap="none" rtlCol="0">
            <a:spAutoFit/>
          </a:bodyPr>
          <a:lstStyle/>
          <a:p>
            <a:r>
              <a:rPr kumimoji="1" lang="ja-JP" altLang="en-US" sz="2800" b="1" dirty="0"/>
              <a:t>加算　　　→　２倍算　　　→　</a:t>
            </a:r>
            <a:r>
              <a:rPr kumimoji="1" lang="en-US" altLang="ja-JP" sz="2800" b="1" dirty="0"/>
              <a:t>2^n</a:t>
            </a:r>
            <a:r>
              <a:rPr kumimoji="1" lang="ja-JP" altLang="en-US" sz="2800" b="1" dirty="0"/>
              <a:t>倍（</a:t>
            </a:r>
            <a:r>
              <a:rPr kumimoji="1" lang="en-US" altLang="ja-JP" sz="2800" b="1" dirty="0"/>
              <a:t>2</a:t>
            </a:r>
            <a:r>
              <a:rPr kumimoji="1" lang="ja-JP" altLang="en-US" sz="2800" b="1" dirty="0"/>
              <a:t>のべき乗</a:t>
            </a:r>
            <a:r>
              <a:rPr lang="ja-JP" altLang="en-US" sz="2800" b="1" dirty="0"/>
              <a:t>倍</a:t>
            </a:r>
            <a:r>
              <a:rPr kumimoji="1" lang="ja-JP" altLang="en-US" sz="2800" b="1" dirty="0"/>
              <a:t>）</a:t>
            </a:r>
          </a:p>
        </p:txBody>
      </p:sp>
      <p:pic>
        <p:nvPicPr>
          <p:cNvPr id="1030" name="Picture 6">
            <a:extLst>
              <a:ext uri="{FF2B5EF4-FFF2-40B4-BE49-F238E27FC236}">
                <a16:creationId xmlns:a16="http://schemas.microsoft.com/office/drawing/2014/main" id="{8EA66C67-8E1C-4F1F-8617-37227AAA3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0087" y="2553096"/>
            <a:ext cx="4047718" cy="393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188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0EE824A7-FC37-44FB-8D15-3851E6975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31" y="2112261"/>
            <a:ext cx="11662737" cy="656029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DACDCBA6-846F-44F3-A367-BC5E75F58CAB}"/>
              </a:ext>
            </a:extLst>
          </p:cNvPr>
          <p:cNvSpPr>
            <a:spLocks noGrp="1"/>
          </p:cNvSpPr>
          <p:nvPr>
            <p:ph type="title"/>
          </p:nvPr>
        </p:nvSpPr>
        <p:spPr/>
        <p:txBody>
          <a:bodyPr/>
          <a:lstStyle/>
          <a:p>
            <a:r>
              <a:rPr kumimoji="1" lang="ja-JP" altLang="en-US" dirty="0"/>
              <a:t>楕円曲線上のスカラー乗算</a:t>
            </a:r>
          </a:p>
        </p:txBody>
      </p:sp>
      <p:pic>
        <p:nvPicPr>
          <p:cNvPr id="1030" name="Picture 6">
            <a:extLst>
              <a:ext uri="{FF2B5EF4-FFF2-40B4-BE49-F238E27FC236}">
                <a16:creationId xmlns:a16="http://schemas.microsoft.com/office/drawing/2014/main" id="{8EA66C67-8E1C-4F1F-8617-37227AAA3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0087" y="2553096"/>
            <a:ext cx="4047718" cy="393977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a:extLst>
              <a:ext uri="{FF2B5EF4-FFF2-40B4-BE49-F238E27FC236}">
                <a16:creationId xmlns:a16="http://schemas.microsoft.com/office/drawing/2014/main" id="{61C3A7F9-809B-4E1B-BB3C-2A9AF30537FE}"/>
              </a:ext>
            </a:extLst>
          </p:cNvPr>
          <p:cNvCxnSpPr>
            <a:cxnSpLocks/>
          </p:cNvCxnSpPr>
          <p:nvPr/>
        </p:nvCxnSpPr>
        <p:spPr>
          <a:xfrm>
            <a:off x="4546600" y="3924300"/>
            <a:ext cx="1841500" cy="23876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7B0724C8-C9B3-4861-BBF8-246F67872825}"/>
              </a:ext>
            </a:extLst>
          </p:cNvPr>
          <p:cNvCxnSpPr/>
          <p:nvPr/>
        </p:nvCxnSpPr>
        <p:spPr>
          <a:xfrm flipV="1">
            <a:off x="5397500" y="4254801"/>
            <a:ext cx="0" cy="761699"/>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888A9E81-9745-4FE4-9660-689DC8820D53}"/>
              </a:ext>
            </a:extLst>
          </p:cNvPr>
          <p:cNvSpPr txBox="1"/>
          <p:nvPr/>
        </p:nvSpPr>
        <p:spPr>
          <a:xfrm>
            <a:off x="5397500" y="4122875"/>
            <a:ext cx="660400" cy="400110"/>
          </a:xfrm>
          <a:prstGeom prst="rect">
            <a:avLst/>
          </a:prstGeom>
          <a:noFill/>
        </p:spPr>
        <p:txBody>
          <a:bodyPr wrap="square" rtlCol="0">
            <a:spAutoFit/>
          </a:bodyPr>
          <a:lstStyle/>
          <a:p>
            <a:r>
              <a:rPr kumimoji="1" lang="en-US" altLang="ja-JP" sz="2000" b="1" dirty="0"/>
              <a:t>3A</a:t>
            </a:r>
            <a:endParaRPr kumimoji="1" lang="ja-JP" altLang="en-US" sz="2000" b="1" dirty="0"/>
          </a:p>
        </p:txBody>
      </p:sp>
      <p:sp>
        <p:nvSpPr>
          <p:cNvPr id="12" name="テキスト ボックス 11">
            <a:extLst>
              <a:ext uri="{FF2B5EF4-FFF2-40B4-BE49-F238E27FC236}">
                <a16:creationId xmlns:a16="http://schemas.microsoft.com/office/drawing/2014/main" id="{91304A3D-B9B7-4A48-B9BA-982A256BD70E}"/>
              </a:ext>
            </a:extLst>
          </p:cNvPr>
          <p:cNvSpPr txBox="1"/>
          <p:nvPr/>
        </p:nvSpPr>
        <p:spPr>
          <a:xfrm>
            <a:off x="5590324" y="5822523"/>
            <a:ext cx="660400" cy="400110"/>
          </a:xfrm>
          <a:prstGeom prst="rect">
            <a:avLst/>
          </a:prstGeom>
          <a:noFill/>
        </p:spPr>
        <p:txBody>
          <a:bodyPr wrap="square" rtlCol="0">
            <a:spAutoFit/>
          </a:bodyPr>
          <a:lstStyle/>
          <a:p>
            <a:r>
              <a:rPr lang="en-US" altLang="ja-JP" sz="2000" b="1" dirty="0"/>
              <a:t>2</a:t>
            </a:r>
            <a:r>
              <a:rPr kumimoji="1" lang="en-US" altLang="ja-JP" sz="2000" b="1" dirty="0"/>
              <a:t>A</a:t>
            </a:r>
            <a:endParaRPr kumimoji="1" lang="ja-JP" altLang="en-US" sz="2000" b="1" dirty="0"/>
          </a:p>
        </p:txBody>
      </p:sp>
      <p:sp>
        <p:nvSpPr>
          <p:cNvPr id="13" name="テキスト ボックス 12">
            <a:extLst>
              <a:ext uri="{FF2B5EF4-FFF2-40B4-BE49-F238E27FC236}">
                <a16:creationId xmlns:a16="http://schemas.microsoft.com/office/drawing/2014/main" id="{AC6E2B2E-BF15-46C0-8859-AF9C8BC95105}"/>
              </a:ext>
            </a:extLst>
          </p:cNvPr>
          <p:cNvSpPr txBox="1"/>
          <p:nvPr/>
        </p:nvSpPr>
        <p:spPr>
          <a:xfrm>
            <a:off x="2636875" y="1701432"/>
            <a:ext cx="9615133" cy="523220"/>
          </a:xfrm>
          <a:prstGeom prst="rect">
            <a:avLst/>
          </a:prstGeom>
          <a:noFill/>
        </p:spPr>
        <p:txBody>
          <a:bodyPr wrap="none" rtlCol="0">
            <a:spAutoFit/>
          </a:bodyPr>
          <a:lstStyle/>
          <a:p>
            <a:r>
              <a:rPr kumimoji="1" lang="ja-JP" altLang="en-US" sz="2800" b="1" dirty="0"/>
              <a:t>加算　　　→　２倍算　　　→　</a:t>
            </a:r>
            <a:r>
              <a:rPr kumimoji="1" lang="en-US" altLang="ja-JP" sz="2800" b="1" dirty="0"/>
              <a:t>2^n</a:t>
            </a:r>
            <a:r>
              <a:rPr kumimoji="1" lang="ja-JP" altLang="en-US" sz="2800" b="1" dirty="0"/>
              <a:t>倍（</a:t>
            </a:r>
            <a:r>
              <a:rPr kumimoji="1" lang="en-US" altLang="ja-JP" sz="2800" b="1" dirty="0"/>
              <a:t>2</a:t>
            </a:r>
            <a:r>
              <a:rPr kumimoji="1" lang="ja-JP" altLang="en-US" sz="2800" b="1" dirty="0"/>
              <a:t>のべき乗</a:t>
            </a:r>
            <a:r>
              <a:rPr lang="ja-JP" altLang="en-US" sz="2800" b="1" dirty="0"/>
              <a:t>倍</a:t>
            </a:r>
            <a:r>
              <a:rPr kumimoji="1" lang="ja-JP" altLang="en-US" sz="2800" b="1" dirty="0"/>
              <a:t>）</a:t>
            </a:r>
          </a:p>
        </p:txBody>
      </p:sp>
    </p:spTree>
    <p:extLst>
      <p:ext uri="{BB962C8B-B14F-4D97-AF65-F5344CB8AC3E}">
        <p14:creationId xmlns:p14="http://schemas.microsoft.com/office/powerpoint/2010/main" val="269478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a:stretch/>
        </p:blipFill>
        <p:spPr>
          <a:xfrm>
            <a:off x="7402387" y="1576438"/>
            <a:ext cx="1565235" cy="1794061"/>
          </a:xfrm>
          <a:prstGeom prst="rect">
            <a:avLst/>
          </a:prstGeom>
          <a:noFill/>
          <a:ln>
            <a:noFill/>
          </a:ln>
        </p:spPr>
      </p:pic>
      <p:pic>
        <p:nvPicPr>
          <p:cNvPr id="97" name="Google Shape;97;p15"/>
          <p:cNvPicPr preferRelativeResize="0"/>
          <p:nvPr/>
        </p:nvPicPr>
        <p:blipFill rotWithShape="1">
          <a:blip r:embed="rId3">
            <a:alphaModFix/>
          </a:blip>
          <a:srcRect/>
          <a:stretch/>
        </p:blipFill>
        <p:spPr>
          <a:xfrm>
            <a:off x="3092398" y="2579349"/>
            <a:ext cx="1565235" cy="1794061"/>
          </a:xfrm>
          <a:prstGeom prst="rect">
            <a:avLst/>
          </a:prstGeom>
          <a:noFill/>
          <a:ln>
            <a:noFill/>
          </a:ln>
        </p:spPr>
      </p:pic>
      <p:sp>
        <p:nvSpPr>
          <p:cNvPr id="98" name="Google Shape;98;p15"/>
          <p:cNvSpPr/>
          <p:nvPr/>
        </p:nvSpPr>
        <p:spPr>
          <a:xfrm>
            <a:off x="2700170" y="4163209"/>
            <a:ext cx="2592593" cy="1688950"/>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00" name="Google Shape;100;p15"/>
          <p:cNvSpPr/>
          <p:nvPr/>
        </p:nvSpPr>
        <p:spPr>
          <a:xfrm>
            <a:off x="7177143" y="3184264"/>
            <a:ext cx="2988794" cy="2783337"/>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1" name="Google Shape;101;p15"/>
          <p:cNvPicPr preferRelativeResize="0"/>
          <p:nvPr/>
        </p:nvPicPr>
        <p:blipFill rotWithShape="1">
          <a:blip r:embed="rId4">
            <a:alphaModFix/>
          </a:blip>
          <a:srcRect/>
          <a:stretch/>
        </p:blipFill>
        <p:spPr>
          <a:xfrm rot="-1733395">
            <a:off x="3459891" y="4471109"/>
            <a:ext cx="1073150" cy="1073150"/>
          </a:xfrm>
          <a:prstGeom prst="rect">
            <a:avLst/>
          </a:prstGeom>
          <a:noFill/>
          <a:ln>
            <a:noFill/>
          </a:ln>
        </p:spPr>
      </p:pic>
      <p:sp>
        <p:nvSpPr>
          <p:cNvPr id="102" name="Google Shape;102;p15"/>
          <p:cNvSpPr txBox="1"/>
          <p:nvPr/>
        </p:nvSpPr>
        <p:spPr>
          <a:xfrm>
            <a:off x="3185987"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b="0" i="0" u="none" strike="noStrike" cap="none">
                <a:solidFill>
                  <a:schemeClr val="dk1"/>
                </a:solidFill>
                <a:latin typeface="Arial"/>
                <a:ea typeface="Arial"/>
                <a:cs typeface="Arial"/>
                <a:sym typeface="Arial"/>
              </a:rPr>
              <a:t>真性乱数</a:t>
            </a:r>
            <a:endParaRPr/>
          </a:p>
        </p:txBody>
      </p:sp>
      <p:pic>
        <p:nvPicPr>
          <p:cNvPr id="103" name="Google Shape;103;p15"/>
          <p:cNvPicPr preferRelativeResize="0"/>
          <p:nvPr/>
        </p:nvPicPr>
        <p:blipFill rotWithShape="1">
          <a:blip r:embed="rId5">
            <a:alphaModFix/>
          </a:blip>
          <a:srcRect/>
          <a:stretch/>
        </p:blipFill>
        <p:spPr>
          <a:xfrm>
            <a:off x="3546687" y="1739424"/>
            <a:ext cx="656655" cy="836706"/>
          </a:xfrm>
          <a:prstGeom prst="rect">
            <a:avLst/>
          </a:prstGeom>
          <a:noFill/>
          <a:ln>
            <a:noFill/>
          </a:ln>
        </p:spPr>
      </p:pic>
      <p:pic>
        <p:nvPicPr>
          <p:cNvPr id="104" name="Google Shape;104;p15"/>
          <p:cNvPicPr preferRelativeResize="0"/>
          <p:nvPr/>
        </p:nvPicPr>
        <p:blipFill rotWithShape="1">
          <a:blip r:embed="rId6">
            <a:alphaModFix/>
          </a:blip>
          <a:srcRect/>
          <a:stretch/>
        </p:blipFill>
        <p:spPr>
          <a:xfrm rot="-2517574">
            <a:off x="7630666" y="2956192"/>
            <a:ext cx="1220159" cy="1220159"/>
          </a:xfrm>
          <a:prstGeom prst="rect">
            <a:avLst/>
          </a:prstGeom>
          <a:noFill/>
          <a:ln>
            <a:noFill/>
          </a:ln>
        </p:spPr>
      </p:pic>
      <p:sp>
        <p:nvSpPr>
          <p:cNvPr id="105" name="Google Shape;105;p15"/>
          <p:cNvSpPr/>
          <p:nvPr/>
        </p:nvSpPr>
        <p:spPr>
          <a:xfrm>
            <a:off x="7812273" y="454643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5"/>
          <p:cNvSpPr/>
          <p:nvPr/>
        </p:nvSpPr>
        <p:spPr>
          <a:xfrm>
            <a:off x="7812273" y="485840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5"/>
          <p:cNvSpPr/>
          <p:nvPr/>
        </p:nvSpPr>
        <p:spPr>
          <a:xfrm>
            <a:off x="7812273" y="5162690"/>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5"/>
          <p:cNvSpPr/>
          <p:nvPr/>
        </p:nvSpPr>
        <p:spPr>
          <a:xfrm>
            <a:off x="7780775" y="5414459"/>
            <a:ext cx="524903" cy="296470"/>
          </a:xfrm>
          <a:prstGeom prst="diamond">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9" name="Google Shape;109;p15"/>
          <p:cNvCxnSpPr/>
          <p:nvPr/>
        </p:nvCxnSpPr>
        <p:spPr>
          <a:xfrm>
            <a:off x="8021710" y="4284029"/>
            <a:ext cx="0" cy="1565237"/>
          </a:xfrm>
          <a:prstGeom prst="straightConnector1">
            <a:avLst/>
          </a:prstGeom>
          <a:noFill/>
          <a:ln w="9525" cap="flat" cmpd="sng">
            <a:solidFill>
              <a:schemeClr val="accent1"/>
            </a:solidFill>
            <a:prstDash val="solid"/>
            <a:miter lim="800000"/>
            <a:headEnd type="none" w="sm" len="sm"/>
            <a:tailEnd type="none" w="sm" len="sm"/>
          </a:ln>
        </p:spPr>
      </p:cxnSp>
      <p:sp>
        <p:nvSpPr>
          <p:cNvPr id="110" name="Google Shape;110;p15"/>
          <p:cNvSpPr/>
          <p:nvPr/>
        </p:nvSpPr>
        <p:spPr>
          <a:xfrm>
            <a:off x="8046720" y="4450773"/>
            <a:ext cx="484094" cy="1097280"/>
          </a:xfrm>
          <a:custGeom>
            <a:avLst/>
            <a:gdLst/>
            <a:ahLst/>
            <a:cxnLst/>
            <a:rect l="l" t="t" r="r" b="b"/>
            <a:pathLst>
              <a:path w="484094" h="1097280" extrusionOk="0">
                <a:moveTo>
                  <a:pt x="268941" y="1097280"/>
                </a:moveTo>
                <a:lnTo>
                  <a:pt x="484094" y="1097280"/>
                </a:lnTo>
                <a:lnTo>
                  <a:pt x="473336" y="0"/>
                </a:lnTo>
                <a:lnTo>
                  <a:pt x="0" y="0"/>
                </a:lnTo>
                <a:lnTo>
                  <a:pt x="0" y="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5"/>
          <p:cNvSpPr txBox="1"/>
          <p:nvPr/>
        </p:nvSpPr>
        <p:spPr>
          <a:xfrm>
            <a:off x="7860150"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a:solidFill>
                  <a:schemeClr val="dk1"/>
                </a:solidFill>
                <a:latin typeface="Arial"/>
                <a:ea typeface="Arial"/>
                <a:cs typeface="Arial"/>
                <a:sym typeface="Arial"/>
              </a:rPr>
              <a:t>擬似乱数</a:t>
            </a:r>
            <a:endParaRPr/>
          </a:p>
        </p:txBody>
      </p:sp>
      <p:sp>
        <p:nvSpPr>
          <p:cNvPr id="112" name="Google Shape;112;p15"/>
          <p:cNvSpPr txBox="1"/>
          <p:nvPr/>
        </p:nvSpPr>
        <p:spPr>
          <a:xfrm>
            <a:off x="8596277" y="4830007"/>
            <a:ext cx="15696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決定論的</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ja-JP" sz="1800">
                <a:solidFill>
                  <a:schemeClr val="dk1"/>
                </a:solidFill>
                <a:latin typeface="Arial"/>
                <a:ea typeface="Arial"/>
                <a:cs typeface="Arial"/>
                <a:sym typeface="Arial"/>
              </a:rPr>
              <a:t>アルゴリズム</a:t>
            </a:r>
            <a:endParaRPr sz="1800">
              <a:solidFill>
                <a:schemeClr val="dk1"/>
              </a:solidFill>
              <a:latin typeface="Arial"/>
              <a:ea typeface="Arial"/>
              <a:cs typeface="Arial"/>
              <a:sym typeface="Arial"/>
            </a:endParaRPr>
          </a:p>
        </p:txBody>
      </p:sp>
      <p:cxnSp>
        <p:nvCxnSpPr>
          <p:cNvPr id="113" name="Google Shape;113;p15"/>
          <p:cNvCxnSpPr/>
          <p:nvPr/>
        </p:nvCxnSpPr>
        <p:spPr>
          <a:xfrm>
            <a:off x="6908590" y="4235619"/>
            <a:ext cx="893701" cy="0"/>
          </a:xfrm>
          <a:prstGeom prst="straightConnector1">
            <a:avLst/>
          </a:prstGeom>
          <a:noFill/>
          <a:ln w="9525" cap="flat" cmpd="sng">
            <a:solidFill>
              <a:schemeClr val="accent1"/>
            </a:solidFill>
            <a:prstDash val="solid"/>
            <a:miter lim="800000"/>
            <a:headEnd type="none" w="sm" len="sm"/>
            <a:tailEnd type="triangle" w="med" len="med"/>
          </a:ln>
        </p:spPr>
      </p:cxnSp>
      <p:sp>
        <p:nvSpPr>
          <p:cNvPr id="114" name="Google Shape;114;p15"/>
          <p:cNvSpPr/>
          <p:nvPr/>
        </p:nvSpPr>
        <p:spPr>
          <a:xfrm>
            <a:off x="7824334" y="4149736"/>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txBox="1"/>
          <p:nvPr/>
        </p:nvSpPr>
        <p:spPr>
          <a:xfrm>
            <a:off x="5851533" y="4081441"/>
            <a:ext cx="110799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シード値</a:t>
            </a:r>
            <a:endParaRPr/>
          </a:p>
        </p:txBody>
      </p:sp>
      <p:sp>
        <p:nvSpPr>
          <p:cNvPr id="116" name="Google Shape;116;p15"/>
          <p:cNvSpPr txBox="1"/>
          <p:nvPr/>
        </p:nvSpPr>
        <p:spPr>
          <a:xfrm>
            <a:off x="8990832" y="3336431"/>
            <a:ext cx="6463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循環</a:t>
            </a:r>
            <a:endParaRPr/>
          </a:p>
        </p:txBody>
      </p:sp>
      <p:pic>
        <p:nvPicPr>
          <p:cNvPr id="117" name="Google Shape;117;p15"/>
          <p:cNvPicPr preferRelativeResize="0"/>
          <p:nvPr/>
        </p:nvPicPr>
        <p:blipFill rotWithShape="1">
          <a:blip r:embed="rId7">
            <a:alphaModFix/>
          </a:blip>
          <a:srcRect/>
          <a:stretch/>
        </p:blipFill>
        <p:spPr>
          <a:xfrm>
            <a:off x="7300532" y="845383"/>
            <a:ext cx="692905" cy="719052"/>
          </a:xfrm>
          <a:prstGeom prst="rect">
            <a:avLst/>
          </a:prstGeom>
          <a:noFill/>
          <a:ln>
            <a:noFill/>
          </a:ln>
        </p:spPr>
      </p:pic>
      <p:pic>
        <p:nvPicPr>
          <p:cNvPr id="118" name="Google Shape;118;p15"/>
          <p:cNvPicPr preferRelativeResize="0"/>
          <p:nvPr/>
        </p:nvPicPr>
        <p:blipFill rotWithShape="1">
          <a:blip r:embed="rId7">
            <a:alphaModFix/>
          </a:blip>
          <a:srcRect/>
          <a:stretch/>
        </p:blipFill>
        <p:spPr>
          <a:xfrm rot="-1374295" flipH="1">
            <a:off x="7893386" y="750894"/>
            <a:ext cx="692905" cy="719052"/>
          </a:xfrm>
          <a:prstGeom prst="rect">
            <a:avLst/>
          </a:prstGeom>
          <a:noFill/>
          <a:ln>
            <a:noFill/>
          </a:ln>
        </p:spPr>
      </p:pic>
      <p:pic>
        <p:nvPicPr>
          <p:cNvPr id="119" name="Google Shape;119;p15"/>
          <p:cNvPicPr preferRelativeResize="0"/>
          <p:nvPr/>
        </p:nvPicPr>
        <p:blipFill rotWithShape="1">
          <a:blip r:embed="rId7">
            <a:alphaModFix/>
          </a:blip>
          <a:srcRect/>
          <a:stretch/>
        </p:blipFill>
        <p:spPr>
          <a:xfrm flipH="1">
            <a:off x="8371824" y="821884"/>
            <a:ext cx="692905" cy="7190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6" name="Google Shape;176;p24"/>
          <p:cNvPicPr preferRelativeResize="0"/>
          <p:nvPr/>
        </p:nvPicPr>
        <p:blipFill rotWithShape="1">
          <a:blip r:embed="rId3">
            <a:alphaModFix/>
          </a:blip>
          <a:srcRect/>
          <a:stretch/>
        </p:blipFill>
        <p:spPr>
          <a:xfrm>
            <a:off x="3276264" y="86061"/>
            <a:ext cx="6969284" cy="6540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7DB2A8A-4D49-4216-A55A-A8667DA86295}"/>
              </a:ext>
            </a:extLst>
          </p:cNvPr>
          <p:cNvGrpSpPr/>
          <p:nvPr/>
        </p:nvGrpSpPr>
        <p:grpSpPr>
          <a:xfrm>
            <a:off x="2369128" y="3047988"/>
            <a:ext cx="1140875" cy="1620987"/>
            <a:chOff x="2369128" y="3047988"/>
            <a:chExt cx="831273" cy="1620987"/>
          </a:xfrm>
        </p:grpSpPr>
        <p:cxnSp>
          <p:nvCxnSpPr>
            <p:cNvPr id="4" name="直線矢印コネクタ 3">
              <a:extLst>
                <a:ext uri="{FF2B5EF4-FFF2-40B4-BE49-F238E27FC236}">
                  <a16:creationId xmlns:a16="http://schemas.microsoft.com/office/drawing/2014/main" id="{F3329EFF-9E6D-40DB-8589-88C2623B9B2B}"/>
                </a:ext>
              </a:extLst>
            </p:cNvPr>
            <p:cNvCxnSpPr>
              <a:cxnSpLocks/>
            </p:cNvCxnSpPr>
            <p:nvPr/>
          </p:nvCxnSpPr>
          <p:spPr>
            <a:xfrm>
              <a:off x="24245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3B7DDB2-E930-4541-9ABC-6C22300B0467}"/>
                </a:ext>
              </a:extLst>
            </p:cNvPr>
            <p:cNvCxnSpPr>
              <a:cxnSpLocks/>
            </p:cNvCxnSpPr>
            <p:nvPr/>
          </p:nvCxnSpPr>
          <p:spPr>
            <a:xfrm>
              <a:off x="25254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E7B088-C639-4F0E-875D-B3C9B93957EC}"/>
                </a:ext>
              </a:extLst>
            </p:cNvPr>
            <p:cNvCxnSpPr>
              <a:cxnSpLocks/>
            </p:cNvCxnSpPr>
            <p:nvPr/>
          </p:nvCxnSpPr>
          <p:spPr>
            <a:xfrm>
              <a:off x="26264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6C9CAC2-C92C-46DF-8660-12525715B1F3}"/>
                </a:ext>
              </a:extLst>
            </p:cNvPr>
            <p:cNvCxnSpPr>
              <a:cxnSpLocks/>
            </p:cNvCxnSpPr>
            <p:nvPr/>
          </p:nvCxnSpPr>
          <p:spPr>
            <a:xfrm>
              <a:off x="272736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5CAAD94-91BB-4286-96B7-2F5D5B81EE98}"/>
                </a:ext>
              </a:extLst>
            </p:cNvPr>
            <p:cNvCxnSpPr>
              <a:cxnSpLocks/>
            </p:cNvCxnSpPr>
            <p:nvPr/>
          </p:nvCxnSpPr>
          <p:spPr>
            <a:xfrm>
              <a:off x="282830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D85AE74-1B5E-4818-8755-99D5FC03929F}"/>
                </a:ext>
              </a:extLst>
            </p:cNvPr>
            <p:cNvCxnSpPr>
              <a:cxnSpLocks/>
            </p:cNvCxnSpPr>
            <p:nvPr/>
          </p:nvCxnSpPr>
          <p:spPr>
            <a:xfrm>
              <a:off x="29292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C4BD754-D950-42D6-93F9-44CFB5666235}"/>
                </a:ext>
              </a:extLst>
            </p:cNvPr>
            <p:cNvCxnSpPr>
              <a:cxnSpLocks/>
            </p:cNvCxnSpPr>
            <p:nvPr/>
          </p:nvCxnSpPr>
          <p:spPr>
            <a:xfrm>
              <a:off x="30301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D4711E7-BAA2-4303-95FF-54F0466FD9EF}"/>
                </a:ext>
              </a:extLst>
            </p:cNvPr>
            <p:cNvCxnSpPr>
              <a:cxnSpLocks/>
            </p:cNvCxnSpPr>
            <p:nvPr/>
          </p:nvCxnSpPr>
          <p:spPr>
            <a:xfrm>
              <a:off x="31311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A746E57-97B0-4B07-A230-C3ADA19C068B}"/>
                </a:ext>
              </a:extLst>
            </p:cNvPr>
            <p:cNvSpPr/>
            <p:nvPr/>
          </p:nvSpPr>
          <p:spPr>
            <a:xfrm>
              <a:off x="2369128" y="3643746"/>
              <a:ext cx="831273" cy="33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矢印: 右 29">
            <a:extLst>
              <a:ext uri="{FF2B5EF4-FFF2-40B4-BE49-F238E27FC236}">
                <a16:creationId xmlns:a16="http://schemas.microsoft.com/office/drawing/2014/main" id="{390124E6-8666-4621-B37D-6D5FB8FD50DB}"/>
              </a:ext>
            </a:extLst>
          </p:cNvPr>
          <p:cNvSpPr/>
          <p:nvPr/>
        </p:nvSpPr>
        <p:spPr>
          <a:xfrm>
            <a:off x="1967341" y="466898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B2261E-D2F0-4955-AB9F-DAB07799523F}"/>
              </a:ext>
            </a:extLst>
          </p:cNvPr>
          <p:cNvSpPr>
            <a:spLocks noGrp="1"/>
          </p:cNvSpPr>
          <p:nvPr>
            <p:ph type="title"/>
          </p:nvPr>
        </p:nvSpPr>
        <p:spPr/>
        <p:txBody>
          <a:bodyPr/>
          <a:lstStyle/>
          <a:p>
            <a:r>
              <a:rPr kumimoji="1" lang="ja-JP" altLang="en-US" dirty="0"/>
              <a:t>ストリーム暗号</a:t>
            </a:r>
          </a:p>
        </p:txBody>
      </p:sp>
      <p:sp>
        <p:nvSpPr>
          <p:cNvPr id="5" name="矢印: 右 4">
            <a:extLst>
              <a:ext uri="{FF2B5EF4-FFF2-40B4-BE49-F238E27FC236}">
                <a16:creationId xmlns:a16="http://schemas.microsoft.com/office/drawing/2014/main" id="{AE318219-5AC7-426A-9663-CB9325F744AF}"/>
              </a:ext>
            </a:extLst>
          </p:cNvPr>
          <p:cNvSpPr/>
          <p:nvPr/>
        </p:nvSpPr>
        <p:spPr>
          <a:xfrm>
            <a:off x="1953491" y="3629891"/>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2F583875-F876-4C78-A465-76474127D35F}"/>
              </a:ext>
            </a:extLst>
          </p:cNvPr>
          <p:cNvSpPr/>
          <p:nvPr/>
        </p:nvSpPr>
        <p:spPr>
          <a:xfrm>
            <a:off x="1953490" y="267392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55B5DA82-C29B-4EF7-BEC7-1B0B347A3623}"/>
              </a:ext>
            </a:extLst>
          </p:cNvPr>
          <p:cNvGrpSpPr/>
          <p:nvPr/>
        </p:nvGrpSpPr>
        <p:grpSpPr>
          <a:xfrm>
            <a:off x="5999022" y="3160639"/>
            <a:ext cx="360217" cy="344558"/>
            <a:chOff x="5237018" y="4862945"/>
            <a:chExt cx="637305" cy="609600"/>
          </a:xfrm>
        </p:grpSpPr>
        <p:sp>
          <p:nvSpPr>
            <p:cNvPr id="9" name="楕円 8">
              <a:extLst>
                <a:ext uri="{FF2B5EF4-FFF2-40B4-BE49-F238E27FC236}">
                  <a16:creationId xmlns:a16="http://schemas.microsoft.com/office/drawing/2014/main" id="{D0310CB5-396A-4F2D-9879-C144903F03F3}"/>
                </a:ext>
              </a:extLst>
            </p:cNvPr>
            <p:cNvSpPr/>
            <p:nvPr/>
          </p:nvSpPr>
          <p:spPr>
            <a:xfrm>
              <a:off x="5237018" y="4862945"/>
              <a:ext cx="609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5979544-7BFA-4F3A-A2C3-B7124D6616AB}"/>
                </a:ext>
              </a:extLst>
            </p:cNvPr>
            <p:cNvCxnSpPr>
              <a:stCxn id="9" idx="0"/>
              <a:endCxn id="9" idx="4"/>
            </p:cNvCxnSpPr>
            <p:nvPr/>
          </p:nvCxnSpPr>
          <p:spPr>
            <a:xfrm>
              <a:off x="5541818" y="4862945"/>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E0A71CA-72E2-41D5-A2F6-49DEB4BA75F7}"/>
                </a:ext>
              </a:extLst>
            </p:cNvPr>
            <p:cNvCxnSpPr>
              <a:cxnSpLocks/>
            </p:cNvCxnSpPr>
            <p:nvPr/>
          </p:nvCxnSpPr>
          <p:spPr>
            <a:xfrm rot="16200000">
              <a:off x="5569523" y="4862940"/>
              <a:ext cx="0" cy="609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7ADA1B2-9E25-49CE-8101-DC3EF0BA9A3B}"/>
              </a:ext>
            </a:extLst>
          </p:cNvPr>
          <p:cNvSpPr txBox="1"/>
          <p:nvPr/>
        </p:nvSpPr>
        <p:spPr>
          <a:xfrm>
            <a:off x="2299853" y="3673080"/>
            <a:ext cx="7910946" cy="646331"/>
          </a:xfrm>
          <a:prstGeom prst="rect">
            <a:avLst/>
          </a:prstGeom>
          <a:noFill/>
        </p:spPr>
        <p:txBody>
          <a:bodyPr wrap="square" rtlCol="0">
            <a:spAutoFit/>
          </a:bodyPr>
          <a:lstStyle/>
          <a:p>
            <a:r>
              <a:rPr kumimoji="1" lang="en-US" altLang="ja-JP" dirty="0"/>
              <a:t>010010001101010001011101011110100100100011010100010111010111</a:t>
            </a:r>
            <a:endParaRPr kumimoji="1" lang="ja-JP" altLang="en-US" dirty="0"/>
          </a:p>
          <a:p>
            <a:endParaRPr kumimoji="1" lang="ja-JP" altLang="en-US" dirty="0"/>
          </a:p>
        </p:txBody>
      </p:sp>
      <p:sp>
        <p:nvSpPr>
          <p:cNvPr id="22" name="テキスト ボックス 21">
            <a:extLst>
              <a:ext uri="{FF2B5EF4-FFF2-40B4-BE49-F238E27FC236}">
                <a16:creationId xmlns:a16="http://schemas.microsoft.com/office/drawing/2014/main" id="{A6AC92B6-65B4-4532-9612-920D0EC110B3}"/>
              </a:ext>
            </a:extLst>
          </p:cNvPr>
          <p:cNvSpPr txBox="1"/>
          <p:nvPr/>
        </p:nvSpPr>
        <p:spPr>
          <a:xfrm>
            <a:off x="2299853" y="2717115"/>
            <a:ext cx="7910946" cy="646331"/>
          </a:xfrm>
          <a:prstGeom prst="rect">
            <a:avLst/>
          </a:prstGeom>
          <a:noFill/>
        </p:spPr>
        <p:txBody>
          <a:bodyPr wrap="square" rtlCol="0">
            <a:spAutoFit/>
          </a:bodyPr>
          <a:lstStyle/>
          <a:p>
            <a:r>
              <a:rPr kumimoji="1" lang="en-US" altLang="ja-JP" dirty="0"/>
              <a:t>100011010101001000110101000101110101111010010010001101001000</a:t>
            </a:r>
            <a:endParaRPr kumimoji="1" lang="ja-JP" altLang="en-US" dirty="0"/>
          </a:p>
          <a:p>
            <a:endParaRPr kumimoji="1" lang="ja-JP" altLang="en-US" dirty="0"/>
          </a:p>
        </p:txBody>
      </p:sp>
      <p:sp>
        <p:nvSpPr>
          <p:cNvPr id="24" name="テキスト ボックス 23">
            <a:extLst>
              <a:ext uri="{FF2B5EF4-FFF2-40B4-BE49-F238E27FC236}">
                <a16:creationId xmlns:a16="http://schemas.microsoft.com/office/drawing/2014/main" id="{8BA8AE4D-0A7E-4C43-8E3D-FBAA8184ABD2}"/>
              </a:ext>
            </a:extLst>
          </p:cNvPr>
          <p:cNvSpPr txBox="1"/>
          <p:nvPr/>
        </p:nvSpPr>
        <p:spPr>
          <a:xfrm>
            <a:off x="1233484" y="3122012"/>
            <a:ext cx="1329607" cy="369332"/>
          </a:xfrm>
          <a:prstGeom prst="rect">
            <a:avLst/>
          </a:prstGeom>
          <a:noFill/>
        </p:spPr>
        <p:txBody>
          <a:bodyPr wrap="square" rtlCol="0">
            <a:spAutoFit/>
          </a:bodyPr>
          <a:lstStyle/>
          <a:p>
            <a:r>
              <a:rPr kumimoji="1" lang="ja-JP" altLang="en-US" sz="1800" dirty="0"/>
              <a:t>疑似乱数</a:t>
            </a:r>
          </a:p>
        </p:txBody>
      </p:sp>
      <p:grpSp>
        <p:nvGrpSpPr>
          <p:cNvPr id="28" name="グループ化 27">
            <a:extLst>
              <a:ext uri="{FF2B5EF4-FFF2-40B4-BE49-F238E27FC236}">
                <a16:creationId xmlns:a16="http://schemas.microsoft.com/office/drawing/2014/main" id="{043B7D19-0919-4417-9A8F-A40DD7E43E8E}"/>
              </a:ext>
            </a:extLst>
          </p:cNvPr>
          <p:cNvGrpSpPr/>
          <p:nvPr/>
        </p:nvGrpSpPr>
        <p:grpSpPr>
          <a:xfrm flipH="1">
            <a:off x="6137563" y="4163726"/>
            <a:ext cx="124691" cy="422130"/>
            <a:chOff x="5493954" y="4759470"/>
            <a:chExt cx="221675" cy="782344"/>
          </a:xfrm>
        </p:grpSpPr>
        <p:cxnSp>
          <p:nvCxnSpPr>
            <p:cNvPr id="26" name="直線コネクタ 25">
              <a:extLst>
                <a:ext uri="{FF2B5EF4-FFF2-40B4-BE49-F238E27FC236}">
                  <a16:creationId xmlns:a16="http://schemas.microsoft.com/office/drawing/2014/main" id="{382C5001-E553-4B6A-9AD6-8D880B8291A7}"/>
                </a:ext>
              </a:extLst>
            </p:cNvPr>
            <p:cNvCxnSpPr/>
            <p:nvPr/>
          </p:nvCxnSpPr>
          <p:spPr>
            <a:xfrm>
              <a:off x="5493954" y="475947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338FB90-B9B0-4773-B264-27F343DAF41E}"/>
                </a:ext>
              </a:extLst>
            </p:cNvPr>
            <p:cNvCxnSpPr/>
            <p:nvPr/>
          </p:nvCxnSpPr>
          <p:spPr>
            <a:xfrm>
              <a:off x="5715629" y="477332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F9863F17-7EAA-4F1E-9613-4B57B382AFCC}"/>
              </a:ext>
            </a:extLst>
          </p:cNvPr>
          <p:cNvSpPr txBox="1"/>
          <p:nvPr/>
        </p:nvSpPr>
        <p:spPr>
          <a:xfrm>
            <a:off x="2299853" y="4738145"/>
            <a:ext cx="7910946" cy="646331"/>
          </a:xfrm>
          <a:prstGeom prst="rect">
            <a:avLst/>
          </a:prstGeom>
          <a:noFill/>
        </p:spPr>
        <p:txBody>
          <a:bodyPr wrap="square" rtlCol="0">
            <a:spAutoFit/>
          </a:bodyPr>
          <a:lstStyle/>
          <a:p>
            <a:r>
              <a:rPr kumimoji="1" lang="en-US" altLang="ja-JP" dirty="0"/>
              <a:t>110001010101110101111010100100011010100100100011010100010111</a:t>
            </a:r>
            <a:endParaRPr kumimoji="1" lang="ja-JP" altLang="en-US" dirty="0"/>
          </a:p>
          <a:p>
            <a:endParaRPr kumimoji="1" lang="ja-JP" altLang="en-US" dirty="0"/>
          </a:p>
        </p:txBody>
      </p:sp>
      <p:sp>
        <p:nvSpPr>
          <p:cNvPr id="32" name="テキスト ボックス 31">
            <a:extLst>
              <a:ext uri="{FF2B5EF4-FFF2-40B4-BE49-F238E27FC236}">
                <a16:creationId xmlns:a16="http://schemas.microsoft.com/office/drawing/2014/main" id="{1D7D8F8C-47F1-4C01-9197-9B14634FF508}"/>
              </a:ext>
            </a:extLst>
          </p:cNvPr>
          <p:cNvSpPr txBox="1"/>
          <p:nvPr/>
        </p:nvSpPr>
        <p:spPr>
          <a:xfrm>
            <a:off x="6351684" y="3154276"/>
            <a:ext cx="1801085" cy="369332"/>
          </a:xfrm>
          <a:prstGeom prst="rect">
            <a:avLst/>
          </a:prstGeom>
          <a:noFill/>
        </p:spPr>
        <p:txBody>
          <a:bodyPr wrap="square" rtlCol="0">
            <a:spAutoFit/>
          </a:bodyPr>
          <a:lstStyle/>
          <a:p>
            <a:r>
              <a:rPr kumimoji="1" lang="ja-JP" altLang="en-US" sz="1800" dirty="0"/>
              <a:t>排他的論理和</a:t>
            </a:r>
          </a:p>
        </p:txBody>
      </p:sp>
      <p:sp>
        <p:nvSpPr>
          <p:cNvPr id="33" name="テキスト ボックス 32">
            <a:extLst>
              <a:ext uri="{FF2B5EF4-FFF2-40B4-BE49-F238E27FC236}">
                <a16:creationId xmlns:a16="http://schemas.microsoft.com/office/drawing/2014/main" id="{7E71C1C9-5C2F-46C1-82E6-114BB0B7D7C5}"/>
              </a:ext>
            </a:extLst>
          </p:cNvPr>
          <p:cNvSpPr txBox="1"/>
          <p:nvPr/>
        </p:nvSpPr>
        <p:spPr>
          <a:xfrm>
            <a:off x="5354783" y="2198311"/>
            <a:ext cx="2154381" cy="369332"/>
          </a:xfrm>
          <a:prstGeom prst="rect">
            <a:avLst/>
          </a:prstGeom>
          <a:noFill/>
        </p:spPr>
        <p:txBody>
          <a:bodyPr wrap="square" rtlCol="0">
            <a:spAutoFit/>
          </a:bodyPr>
          <a:lstStyle/>
          <a:p>
            <a:r>
              <a:rPr kumimoji="1" lang="ja-JP" altLang="en-US" sz="1800" dirty="0"/>
              <a:t>プレーンテキスト</a:t>
            </a:r>
          </a:p>
        </p:txBody>
      </p:sp>
      <p:sp>
        <p:nvSpPr>
          <p:cNvPr id="34" name="テキスト ボックス 33">
            <a:extLst>
              <a:ext uri="{FF2B5EF4-FFF2-40B4-BE49-F238E27FC236}">
                <a16:creationId xmlns:a16="http://schemas.microsoft.com/office/drawing/2014/main" id="{E0B1938C-1C28-4418-B465-D23C2C777E0C}"/>
              </a:ext>
            </a:extLst>
          </p:cNvPr>
          <p:cNvSpPr txBox="1"/>
          <p:nvPr/>
        </p:nvSpPr>
        <p:spPr>
          <a:xfrm>
            <a:off x="5295901" y="5024648"/>
            <a:ext cx="2154381" cy="369332"/>
          </a:xfrm>
          <a:prstGeom prst="rect">
            <a:avLst/>
          </a:prstGeom>
          <a:noFill/>
        </p:spPr>
        <p:txBody>
          <a:bodyPr wrap="square" rtlCol="0">
            <a:spAutoFit/>
          </a:bodyPr>
          <a:lstStyle/>
          <a:p>
            <a:r>
              <a:rPr kumimoji="1" lang="ja-JP" altLang="en-US" sz="1800" dirty="0"/>
              <a:t>暗号化テキスト</a:t>
            </a:r>
          </a:p>
        </p:txBody>
      </p:sp>
      <p:pic>
        <p:nvPicPr>
          <p:cNvPr id="19" name="図 18">
            <a:extLst>
              <a:ext uri="{FF2B5EF4-FFF2-40B4-BE49-F238E27FC236}">
                <a16:creationId xmlns:a16="http://schemas.microsoft.com/office/drawing/2014/main" id="{A8234BA7-8B45-49E1-A107-88D4EBF5B67F}"/>
              </a:ext>
            </a:extLst>
          </p:cNvPr>
          <p:cNvPicPr>
            <a:picLocks noChangeAspect="1"/>
          </p:cNvPicPr>
          <p:nvPr/>
        </p:nvPicPr>
        <p:blipFill>
          <a:blip r:embed="rId2"/>
          <a:stretch>
            <a:fillRect/>
          </a:stretch>
        </p:blipFill>
        <p:spPr>
          <a:xfrm rot="2207548">
            <a:off x="1544924" y="3411252"/>
            <a:ext cx="749011" cy="749011"/>
          </a:xfrm>
          <a:prstGeom prst="rect">
            <a:avLst/>
          </a:prstGeom>
        </p:spPr>
      </p:pic>
      <p:sp>
        <p:nvSpPr>
          <p:cNvPr id="20" name="正方形/長方形 19">
            <a:extLst>
              <a:ext uri="{FF2B5EF4-FFF2-40B4-BE49-F238E27FC236}">
                <a16:creationId xmlns:a16="http://schemas.microsoft.com/office/drawing/2014/main" id="{ACED32BF-1DB8-495A-8A13-8DD96F79915A}"/>
              </a:ext>
            </a:extLst>
          </p:cNvPr>
          <p:cNvSpPr/>
          <p:nvPr/>
        </p:nvSpPr>
        <p:spPr>
          <a:xfrm>
            <a:off x="596612" y="4302270"/>
            <a:ext cx="928254" cy="2835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96515F3-203E-4595-82D3-33A47849F35D}"/>
              </a:ext>
            </a:extLst>
          </p:cNvPr>
          <p:cNvSpPr txBox="1"/>
          <p:nvPr/>
        </p:nvSpPr>
        <p:spPr>
          <a:xfrm>
            <a:off x="886064" y="4610343"/>
            <a:ext cx="749011" cy="307777"/>
          </a:xfrm>
          <a:prstGeom prst="rect">
            <a:avLst/>
          </a:prstGeom>
          <a:noFill/>
        </p:spPr>
        <p:txBody>
          <a:bodyPr wrap="square" rtlCol="0">
            <a:spAutoFit/>
          </a:bodyPr>
          <a:lstStyle/>
          <a:p>
            <a:r>
              <a:rPr kumimoji="1" lang="ja-JP" altLang="en-US" dirty="0"/>
              <a:t>鍵</a:t>
            </a:r>
          </a:p>
        </p:txBody>
      </p:sp>
      <p:sp>
        <p:nvSpPr>
          <p:cNvPr id="31" name="矢印: 折線 30">
            <a:extLst>
              <a:ext uri="{FF2B5EF4-FFF2-40B4-BE49-F238E27FC236}">
                <a16:creationId xmlns:a16="http://schemas.microsoft.com/office/drawing/2014/main" id="{7D8379E7-B32B-4318-88F5-2D43A9BB715B}"/>
              </a:ext>
            </a:extLst>
          </p:cNvPr>
          <p:cNvSpPr/>
          <p:nvPr/>
        </p:nvSpPr>
        <p:spPr>
          <a:xfrm>
            <a:off x="955961" y="3673080"/>
            <a:ext cx="498763" cy="518352"/>
          </a:xfrm>
          <a:prstGeom prst="ben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FB0CC31-40E2-46A0-BA06-3A80D902D762}"/>
              </a:ext>
            </a:extLst>
          </p:cNvPr>
          <p:cNvSpPr txBox="1"/>
          <p:nvPr/>
        </p:nvSpPr>
        <p:spPr>
          <a:xfrm>
            <a:off x="3311509" y="3374750"/>
            <a:ext cx="1801075" cy="369332"/>
          </a:xfrm>
          <a:prstGeom prst="rect">
            <a:avLst/>
          </a:prstGeom>
          <a:noFill/>
        </p:spPr>
        <p:txBody>
          <a:bodyPr wrap="square" rtlCol="0">
            <a:spAutoFit/>
          </a:bodyPr>
          <a:lstStyle/>
          <a:p>
            <a:r>
              <a:rPr kumimoji="1" lang="ja-JP" altLang="en-US" dirty="0"/>
              <a:t>鍵ストリーム</a:t>
            </a:r>
          </a:p>
        </p:txBody>
      </p:sp>
      <p:sp>
        <p:nvSpPr>
          <p:cNvPr id="43" name="テキスト ボックス 42">
            <a:extLst>
              <a:ext uri="{FF2B5EF4-FFF2-40B4-BE49-F238E27FC236}">
                <a16:creationId xmlns:a16="http://schemas.microsoft.com/office/drawing/2014/main" id="{26F5E008-4595-4CB7-86F0-05917232AAD0}"/>
              </a:ext>
            </a:extLst>
          </p:cNvPr>
          <p:cNvSpPr txBox="1"/>
          <p:nvPr/>
        </p:nvSpPr>
        <p:spPr>
          <a:xfrm>
            <a:off x="596612" y="4302270"/>
            <a:ext cx="1384585" cy="376589"/>
          </a:xfrm>
          <a:prstGeom prst="rect">
            <a:avLst/>
          </a:prstGeom>
          <a:noFill/>
        </p:spPr>
        <p:txBody>
          <a:bodyPr wrap="square">
            <a:spAutoFit/>
          </a:bodyPr>
          <a:lstStyle/>
          <a:p>
            <a:r>
              <a:rPr kumimoji="1" lang="en-US" altLang="ja-JP" dirty="0"/>
              <a:t>101110</a:t>
            </a:r>
            <a:endParaRPr lang="ja-JP" altLang="en-US" dirty="0"/>
          </a:p>
        </p:txBody>
      </p:sp>
    </p:spTree>
    <p:extLst>
      <p:ext uri="{BB962C8B-B14F-4D97-AF65-F5344CB8AC3E}">
        <p14:creationId xmlns:p14="http://schemas.microsoft.com/office/powerpoint/2010/main" val="4200709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C42DD-0F17-4DF9-9350-326A1FC1CFBF}"/>
              </a:ext>
            </a:extLst>
          </p:cNvPr>
          <p:cNvSpPr>
            <a:spLocks noGrp="1"/>
          </p:cNvSpPr>
          <p:nvPr>
            <p:ph type="title"/>
          </p:nvPr>
        </p:nvSpPr>
        <p:spPr/>
        <p:txBody>
          <a:bodyPr/>
          <a:lstStyle/>
          <a:p>
            <a:r>
              <a:rPr kumimoji="1" lang="en-US" altLang="ja-JP" dirty="0"/>
              <a:t>AES</a:t>
            </a:r>
            <a:endParaRPr kumimoji="1" lang="ja-JP" altLang="en-US" dirty="0"/>
          </a:p>
        </p:txBody>
      </p:sp>
      <p:grpSp>
        <p:nvGrpSpPr>
          <p:cNvPr id="6" name="グループ化 5">
            <a:extLst>
              <a:ext uri="{FF2B5EF4-FFF2-40B4-BE49-F238E27FC236}">
                <a16:creationId xmlns:a16="http://schemas.microsoft.com/office/drawing/2014/main" id="{5D75521E-74D8-4200-AA18-AD252E7B0A9B}"/>
              </a:ext>
            </a:extLst>
          </p:cNvPr>
          <p:cNvGrpSpPr/>
          <p:nvPr/>
        </p:nvGrpSpPr>
        <p:grpSpPr>
          <a:xfrm>
            <a:off x="2251973" y="1491818"/>
            <a:ext cx="9209450" cy="5001057"/>
            <a:chOff x="1614664" y="1200553"/>
            <a:chExt cx="9538971" cy="5179998"/>
          </a:xfrm>
        </p:grpSpPr>
        <p:pic>
          <p:nvPicPr>
            <p:cNvPr id="1026" name="Picture 2">
              <a:extLst>
                <a:ext uri="{FF2B5EF4-FFF2-40B4-BE49-F238E27FC236}">
                  <a16:creationId xmlns:a16="http://schemas.microsoft.com/office/drawing/2014/main" id="{894FD60C-A544-4133-8548-9EB2D0D30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18" y="1200553"/>
              <a:ext cx="3447853" cy="1788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FB1385-2388-4592-A5A5-07498BEE0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444" y="1241431"/>
              <a:ext cx="4154191" cy="1538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4CE7F1D-91C5-4A80-9314-BF87000FA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560" y="3853549"/>
              <a:ext cx="3732075" cy="19807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BF61D5B-2F6B-4CBB-9152-23F2357843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664" y="3868873"/>
              <a:ext cx="3230878" cy="2511678"/>
            </a:xfrm>
            <a:prstGeom prst="rect">
              <a:avLst/>
            </a:prstGeom>
            <a:noFill/>
            <a:extLst>
              <a:ext uri="{909E8E84-426E-40DD-AFC4-6F175D3DCCD1}">
                <a14:hiddenFill xmlns:a14="http://schemas.microsoft.com/office/drawing/2010/main">
                  <a:solidFill>
                    <a:srgbClr val="FFFFFF"/>
                  </a:solidFill>
                </a14:hiddenFill>
              </a:ext>
            </a:extLst>
          </p:spPr>
        </p:pic>
        <p:sp>
          <p:nvSpPr>
            <p:cNvPr id="5" name="円弧 4">
              <a:extLst>
                <a:ext uri="{FF2B5EF4-FFF2-40B4-BE49-F238E27FC236}">
                  <a16:creationId xmlns:a16="http://schemas.microsoft.com/office/drawing/2014/main" id="{27693934-1AAB-4494-A67A-CEE0A5D9398E}"/>
                </a:ext>
              </a:extLst>
            </p:cNvPr>
            <p:cNvSpPr/>
            <p:nvPr/>
          </p:nvSpPr>
          <p:spPr>
            <a:xfrm>
              <a:off x="4973784" y="2492856"/>
              <a:ext cx="2319534" cy="2079143"/>
            </a:xfrm>
            <a:prstGeom prst="arc">
              <a:avLst>
                <a:gd name="adj1" fmla="val 15613044"/>
                <a:gd name="adj2" fmla="val 1165257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170236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7F55E-D297-489F-8D49-C20D93149B62}"/>
              </a:ext>
            </a:extLst>
          </p:cNvPr>
          <p:cNvSpPr>
            <a:spLocks noGrp="1"/>
          </p:cNvSpPr>
          <p:nvPr>
            <p:ph type="title"/>
          </p:nvPr>
        </p:nvSpPr>
        <p:spPr/>
        <p:txBody>
          <a:bodyPr/>
          <a:lstStyle/>
          <a:p>
            <a:r>
              <a:rPr kumimoji="1" lang="ja-JP" altLang="en-US" dirty="0"/>
              <a:t>利用モード</a:t>
            </a:r>
          </a:p>
        </p:txBody>
      </p:sp>
      <p:sp>
        <p:nvSpPr>
          <p:cNvPr id="3" name="テキスト プレースホルダー 2">
            <a:extLst>
              <a:ext uri="{FF2B5EF4-FFF2-40B4-BE49-F238E27FC236}">
                <a16:creationId xmlns:a16="http://schemas.microsoft.com/office/drawing/2014/main" id="{246E4FC9-F866-42B1-8C79-634933E4CB2D}"/>
              </a:ext>
            </a:extLst>
          </p:cNvPr>
          <p:cNvSpPr>
            <a:spLocks noGrp="1"/>
          </p:cNvSpPr>
          <p:nvPr>
            <p:ph type="body" idx="1"/>
          </p:nvPr>
        </p:nvSpPr>
        <p:spPr/>
        <p:txBody>
          <a:bodyPr/>
          <a:lstStyle/>
          <a:p>
            <a:pPr marL="114300" indent="0">
              <a:buNone/>
            </a:pPr>
            <a:r>
              <a:rPr lang="en-US" altLang="ja-JP" dirty="0"/>
              <a:t>Electronic Codebook (ECB)</a:t>
            </a:r>
          </a:p>
          <a:p>
            <a:pPr marL="114300" indent="0">
              <a:buNone/>
            </a:pPr>
            <a:r>
              <a:rPr lang="en-US" altLang="ja-JP" dirty="0"/>
              <a:t>Cipher Block Chaining (CBC)</a:t>
            </a:r>
          </a:p>
          <a:p>
            <a:pPr marL="114300" indent="0">
              <a:buNone/>
            </a:pPr>
            <a:r>
              <a:rPr lang="en-US" altLang="ja-JP" dirty="0"/>
              <a:t>Propagating Cipher Block Chaining (PCBC)</a:t>
            </a:r>
          </a:p>
          <a:p>
            <a:pPr marL="114300" indent="0">
              <a:buNone/>
            </a:pPr>
            <a:r>
              <a:rPr lang="en-US" altLang="ja-JP" dirty="0"/>
              <a:t>Cipher Feedback (CFB)</a:t>
            </a:r>
          </a:p>
          <a:p>
            <a:pPr marL="114300" indent="0">
              <a:buNone/>
            </a:pPr>
            <a:r>
              <a:rPr lang="en-US" altLang="ja-JP" dirty="0"/>
              <a:t>Output Feedback (OFB)</a:t>
            </a:r>
          </a:p>
          <a:p>
            <a:pPr marL="114300" indent="0">
              <a:buNone/>
            </a:pPr>
            <a:r>
              <a:rPr lang="en-US" altLang="ja-JP" dirty="0"/>
              <a:t>Counter (CTR)</a:t>
            </a:r>
            <a:endParaRPr lang="ja-JP" altLang="en-US" dirty="0"/>
          </a:p>
        </p:txBody>
      </p:sp>
    </p:spTree>
    <p:extLst>
      <p:ext uri="{BB962C8B-B14F-4D97-AF65-F5344CB8AC3E}">
        <p14:creationId xmlns:p14="http://schemas.microsoft.com/office/powerpoint/2010/main" val="3180792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E6B2F-F275-4602-B3E4-1DAE6F44F48E}"/>
              </a:ext>
            </a:extLst>
          </p:cNvPr>
          <p:cNvSpPr>
            <a:spLocks noGrp="1"/>
          </p:cNvSpPr>
          <p:nvPr>
            <p:ph type="title"/>
          </p:nvPr>
        </p:nvSpPr>
        <p:spPr/>
        <p:txBody>
          <a:bodyPr/>
          <a:lstStyle/>
          <a:p>
            <a:endParaRPr kumimoji="1" lang="ja-JP" altLang="en-US"/>
          </a:p>
        </p:txBody>
      </p:sp>
      <p:pic>
        <p:nvPicPr>
          <p:cNvPr id="2050" name="Picture 2">
            <a:extLst>
              <a:ext uri="{FF2B5EF4-FFF2-40B4-BE49-F238E27FC236}">
                <a16:creationId xmlns:a16="http://schemas.microsoft.com/office/drawing/2014/main" id="{CD26D0A3-A403-427E-9A17-AFA05FDC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3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62898D-0CAF-453E-89B9-2369970B1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477"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36CFBCA-BC7B-4143-8EAA-2E50C99A2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82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67D164-245E-4737-830B-2E3838B8CA9D}"/>
              </a:ext>
            </a:extLst>
          </p:cNvPr>
          <p:cNvSpPr txBox="1"/>
          <p:nvPr/>
        </p:nvSpPr>
        <p:spPr>
          <a:xfrm>
            <a:off x="2563091" y="5541818"/>
            <a:ext cx="7065818" cy="738664"/>
          </a:xfrm>
          <a:prstGeom prst="rect">
            <a:avLst/>
          </a:prstGeom>
          <a:noFill/>
        </p:spPr>
        <p:txBody>
          <a:bodyPr wrap="square" rtlCol="0">
            <a:spAutoFit/>
          </a:bodyPr>
          <a:lstStyle/>
          <a:p>
            <a:r>
              <a:rPr kumimoji="1" lang="ja-JP" altLang="en-US"/>
              <a:t>右の画像は、</a:t>
            </a:r>
            <a:r>
              <a:rPr kumimoji="1" lang="en-US" altLang="ja-JP"/>
              <a:t>CBC</a:t>
            </a:r>
            <a:r>
              <a:rPr kumimoji="1" lang="ja-JP" altLang="en-US"/>
              <a:t>、</a:t>
            </a:r>
            <a:r>
              <a:rPr kumimoji="1" lang="en-US" altLang="ja-JP"/>
              <a:t>CTR</a:t>
            </a:r>
            <a:r>
              <a:rPr kumimoji="1" lang="ja-JP" altLang="en-US"/>
              <a:t>など</a:t>
            </a:r>
            <a:r>
              <a:rPr kumimoji="1" lang="en-US" altLang="ja-JP"/>
              <a:t>ECB</a:t>
            </a:r>
            <a:r>
              <a:rPr kumimoji="1" lang="ja-JP" altLang="en-US"/>
              <a:t>モード以外での暗号化における結果の例である。ランダムなノイズのように見えることが安全に暗号化されていることを必ずしも意味しないことには注意する必要がある。</a:t>
            </a:r>
            <a:endParaRPr kumimoji="1" lang="ja-JP" altLang="en-US" dirty="0"/>
          </a:p>
        </p:txBody>
      </p:sp>
      <p:sp>
        <p:nvSpPr>
          <p:cNvPr id="12" name="テキスト ボックス 11">
            <a:extLst>
              <a:ext uri="{FF2B5EF4-FFF2-40B4-BE49-F238E27FC236}">
                <a16:creationId xmlns:a16="http://schemas.microsoft.com/office/drawing/2014/main" id="{A342BC61-DEA7-4D53-AD88-D9B93597B5B7}"/>
              </a:ext>
            </a:extLst>
          </p:cNvPr>
          <p:cNvSpPr txBox="1"/>
          <p:nvPr/>
        </p:nvSpPr>
        <p:spPr>
          <a:xfrm>
            <a:off x="2563091" y="4691981"/>
            <a:ext cx="1246909" cy="307777"/>
          </a:xfrm>
          <a:prstGeom prst="rect">
            <a:avLst/>
          </a:prstGeom>
          <a:noFill/>
        </p:spPr>
        <p:txBody>
          <a:bodyPr wrap="square">
            <a:spAutoFit/>
          </a:bodyPr>
          <a:lstStyle/>
          <a:p>
            <a:r>
              <a:rPr lang="ja-JP" altLang="en-US" b="0" i="0" dirty="0">
                <a:solidFill>
                  <a:srgbClr val="202122"/>
                </a:solidFill>
                <a:effectLst/>
                <a:latin typeface="Arial" panose="020B0604020202020204" pitchFamily="34" charset="0"/>
              </a:rPr>
              <a:t>元画像</a:t>
            </a:r>
            <a:endParaRPr lang="ja-JP" altLang="en-US" dirty="0"/>
          </a:p>
        </p:txBody>
      </p:sp>
      <p:sp>
        <p:nvSpPr>
          <p:cNvPr id="14" name="テキスト ボックス 13">
            <a:extLst>
              <a:ext uri="{FF2B5EF4-FFF2-40B4-BE49-F238E27FC236}">
                <a16:creationId xmlns:a16="http://schemas.microsoft.com/office/drawing/2014/main" id="{D63D6814-9708-4E8A-89E9-1E57D8CD8F93}"/>
              </a:ext>
            </a:extLst>
          </p:cNvPr>
          <p:cNvSpPr txBox="1"/>
          <p:nvPr/>
        </p:nvSpPr>
        <p:spPr>
          <a:xfrm>
            <a:off x="4646468" y="4691981"/>
            <a:ext cx="2008909" cy="307777"/>
          </a:xfrm>
          <a:prstGeom prst="rect">
            <a:avLst/>
          </a:prstGeom>
          <a:noFill/>
        </p:spPr>
        <p:txBody>
          <a:bodyPr wrap="square">
            <a:spAutoFit/>
          </a:bodyPr>
          <a:lstStyle/>
          <a:p>
            <a:r>
              <a:rPr lang="en-US" altLang="ja-JP" b="0" i="0">
                <a:solidFill>
                  <a:srgbClr val="202122"/>
                </a:solidFill>
                <a:effectLst/>
                <a:latin typeface="Arial" panose="020B0604020202020204" pitchFamily="34" charset="0"/>
              </a:rPr>
              <a:t>ECB</a:t>
            </a:r>
            <a:r>
              <a:rPr lang="ja-JP" altLang="en-US" b="0" i="0">
                <a:solidFill>
                  <a:srgbClr val="202122"/>
                </a:solidFill>
                <a:effectLst/>
                <a:latin typeface="Arial" panose="020B0604020202020204" pitchFamily="34" charset="0"/>
              </a:rPr>
              <a:t>モードでの暗号化</a:t>
            </a:r>
            <a:endParaRPr lang="ja-JP" altLang="en-US" dirty="0"/>
          </a:p>
        </p:txBody>
      </p:sp>
      <p:sp>
        <p:nvSpPr>
          <p:cNvPr id="17" name="テキスト ボックス 16">
            <a:extLst>
              <a:ext uri="{FF2B5EF4-FFF2-40B4-BE49-F238E27FC236}">
                <a16:creationId xmlns:a16="http://schemas.microsoft.com/office/drawing/2014/main" id="{75AC808C-0149-412A-B88B-E18C196E6F0B}"/>
              </a:ext>
            </a:extLst>
          </p:cNvPr>
          <p:cNvSpPr txBox="1"/>
          <p:nvPr/>
        </p:nvSpPr>
        <p:spPr>
          <a:xfrm>
            <a:off x="7315200" y="4691980"/>
            <a:ext cx="6096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ECB</a:t>
            </a:r>
            <a:r>
              <a:rPr lang="ja-JP" altLang="en-US" b="0" i="0" dirty="0">
                <a:solidFill>
                  <a:srgbClr val="202122"/>
                </a:solidFill>
                <a:effectLst/>
                <a:latin typeface="Arial" panose="020B0604020202020204" pitchFamily="34" charset="0"/>
              </a:rPr>
              <a:t>モード以外での暗号化</a:t>
            </a:r>
            <a:endParaRPr lang="ja-JP" altLang="en-US" dirty="0"/>
          </a:p>
        </p:txBody>
      </p:sp>
      <p:sp>
        <p:nvSpPr>
          <p:cNvPr id="19" name="テキスト ボックス 18">
            <a:extLst>
              <a:ext uri="{FF2B5EF4-FFF2-40B4-BE49-F238E27FC236}">
                <a16:creationId xmlns:a16="http://schemas.microsoft.com/office/drawing/2014/main" id="{B39A8199-3638-4C9A-B0E7-616D4C5DBDFB}"/>
              </a:ext>
            </a:extLst>
          </p:cNvPr>
          <p:cNvSpPr txBox="1"/>
          <p:nvPr/>
        </p:nvSpPr>
        <p:spPr>
          <a:xfrm>
            <a:off x="8458200" y="6235500"/>
            <a:ext cx="3810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Wikipedia</a:t>
            </a:r>
            <a:r>
              <a:rPr lang="ja-JP" altLang="en-US" b="0" i="0" dirty="0">
                <a:solidFill>
                  <a:srgbClr val="202122"/>
                </a:solidFill>
                <a:effectLst/>
                <a:latin typeface="Arial" panose="020B0604020202020204" pitchFamily="34" charset="0"/>
              </a:rPr>
              <a:t>：暗号利用モード</a:t>
            </a:r>
            <a:endParaRPr lang="ja-JP" altLang="en-US" dirty="0"/>
          </a:p>
        </p:txBody>
      </p:sp>
    </p:spTree>
    <p:extLst>
      <p:ext uri="{BB962C8B-B14F-4D97-AF65-F5344CB8AC3E}">
        <p14:creationId xmlns:p14="http://schemas.microsoft.com/office/powerpoint/2010/main" val="22497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62493" y="5165445"/>
            <a:ext cx="10515600"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3-4-2: </a:t>
            </a:r>
            <a:r>
              <a:rPr kumimoji="1" lang="ja-JP" altLang="en-US" sz="2800" dirty="0">
                <a:latin typeface="HG丸ｺﾞｼｯｸM-PRO" panose="020F0600000000000000" pitchFamily="50" charset="-128"/>
                <a:ea typeface="HG丸ｺﾞｼｯｸM-PRO" panose="020F0600000000000000" pitchFamily="50" charset="-128"/>
              </a:rPr>
              <a:t>暗号ブロック・チェーン</a:t>
            </a:r>
            <a:r>
              <a:rPr kumimoji="1" lang="en-US" altLang="ja-JP" sz="2800" dirty="0">
                <a:latin typeface="HG丸ｺﾞｼｯｸM-PRO" panose="020F0600000000000000" pitchFamily="50" charset="-128"/>
                <a:ea typeface="HG丸ｺﾞｼｯｸM-PRO" panose="020F0600000000000000" pitchFamily="50" charset="-128"/>
              </a:rPr>
              <a:t>(CBC)</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639837" y="2350396"/>
            <a:ext cx="1298122" cy="3184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3255583" y="1857163"/>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1" name="グループ化 10"/>
          <p:cNvGrpSpPr/>
          <p:nvPr/>
        </p:nvGrpSpPr>
        <p:grpSpPr>
          <a:xfrm>
            <a:off x="3308879" y="4414844"/>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4" name="グループ化 13"/>
          <p:cNvGrpSpPr/>
          <p:nvPr/>
        </p:nvGrpSpPr>
        <p:grpSpPr>
          <a:xfrm>
            <a:off x="5176420" y="1845211"/>
            <a:ext cx="2098222" cy="193535"/>
            <a:chOff x="2993571" y="2267439"/>
            <a:chExt cx="2797629" cy="258047"/>
          </a:xfrm>
        </p:grpSpPr>
        <p:sp>
          <p:nvSpPr>
            <p:cNvPr id="15" name="正方形/長方形 14"/>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 name="テキスト ボックス 15"/>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199278" y="4390352"/>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826164" y="1217935"/>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1" name="テキスト ボックス 20"/>
          <p:cNvSpPr txBox="1"/>
          <p:nvPr/>
        </p:nvSpPr>
        <p:spPr>
          <a:xfrm>
            <a:off x="4894328" y="1213936"/>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2" name="テキスト ボックス 21"/>
          <p:cNvSpPr txBox="1"/>
          <p:nvPr/>
        </p:nvSpPr>
        <p:spPr>
          <a:xfrm>
            <a:off x="3000583"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4859809"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166998" y="30471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413552" y="30130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532834" y="2366022"/>
            <a:ext cx="1522876" cy="261610"/>
          </a:xfrm>
          <a:prstGeom prst="rect">
            <a:avLst/>
          </a:prstGeom>
          <a:noFill/>
        </p:spPr>
        <p:txBody>
          <a:bodyPr wrap="square" rtlCol="0">
            <a:spAutoFit/>
          </a:bodyPr>
          <a:lstStyle/>
          <a:p>
            <a:pPr algn="ctr"/>
            <a:r>
              <a:rPr kumimoji="1" lang="ja-JP" altLang="en-US" sz="1100" dirty="0">
                <a:latin typeface="HG丸ｺﾞｼｯｸM-PRO" panose="020F0600000000000000" pitchFamily="50" charset="-128"/>
                <a:ea typeface="HG丸ｺﾞｼｯｸM-PRO" panose="020F0600000000000000" pitchFamily="50" charset="-128"/>
              </a:rPr>
              <a:t>初期化ベクトル</a:t>
            </a:r>
            <a:r>
              <a:rPr kumimoji="1" lang="en-US" altLang="ja-JP" sz="1100" dirty="0">
                <a:latin typeface="HG丸ｺﾞｼｯｸM-PRO" panose="020F0600000000000000" pitchFamily="50" charset="-128"/>
                <a:ea typeface="HG丸ｺﾞｼｯｸM-PRO" panose="020F0600000000000000" pitchFamily="50" charset="-128"/>
              </a:rPr>
              <a:t>(IV)</a:t>
            </a:r>
            <a:endParaRPr kumimoji="1" lang="ja-JP" altLang="en-US" sz="1100" dirty="0">
              <a:latin typeface="HG丸ｺﾞｼｯｸM-PRO" panose="020F0600000000000000" pitchFamily="50" charset="-128"/>
              <a:ea typeface="HG丸ｺﾞｼｯｸM-PRO" panose="020F0600000000000000" pitchFamily="50" charset="-128"/>
            </a:endParaRPr>
          </a:p>
        </p:txBody>
      </p:sp>
      <p:cxnSp>
        <p:nvCxnSpPr>
          <p:cNvPr id="40" name="直線矢印コネクタ 39"/>
          <p:cNvCxnSpPr/>
          <p:nvPr/>
        </p:nvCxnSpPr>
        <p:spPr>
          <a:xfrm>
            <a:off x="3948663" y="2050697"/>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782005" y="238200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線矢印コネクタ 43"/>
          <p:cNvCxnSpPr/>
          <p:nvPr/>
        </p:nvCxnSpPr>
        <p:spPr>
          <a:xfrm>
            <a:off x="5798253" y="2061084"/>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グループ化 44"/>
          <p:cNvGrpSpPr/>
          <p:nvPr/>
        </p:nvGrpSpPr>
        <p:grpSpPr>
          <a:xfrm>
            <a:off x="5631595" y="2392391"/>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線矢印コネクタ 48"/>
          <p:cNvCxnSpPr>
            <a:endCxn id="29" idx="2"/>
          </p:cNvCxnSpPr>
          <p:nvPr/>
        </p:nvCxnSpPr>
        <p:spPr>
          <a:xfrm flipV="1">
            <a:off x="2942421" y="2538270"/>
            <a:ext cx="839585" cy="730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7" idx="2"/>
          </p:cNvCxnSpPr>
          <p:nvPr/>
        </p:nvCxnSpPr>
        <p:spPr>
          <a:xfrm>
            <a:off x="3948663" y="3716330"/>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5808642" y="3726718"/>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フリーフォーム 59"/>
          <p:cNvSpPr/>
          <p:nvPr/>
        </p:nvSpPr>
        <p:spPr>
          <a:xfrm>
            <a:off x="4673799"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1" name="フリーフォーム 60"/>
          <p:cNvSpPr/>
          <p:nvPr/>
        </p:nvSpPr>
        <p:spPr>
          <a:xfrm>
            <a:off x="6584928"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2" name="テキスト ボックス 61"/>
          <p:cNvSpPr txBox="1"/>
          <p:nvPr/>
        </p:nvSpPr>
        <p:spPr>
          <a:xfrm>
            <a:off x="9842255" y="2293143"/>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42" name="グループ化 41">
            <a:extLst>
              <a:ext uri="{FF2B5EF4-FFF2-40B4-BE49-F238E27FC236}">
                <a16:creationId xmlns:a16="http://schemas.microsoft.com/office/drawing/2014/main" id="{88209DAC-D9D4-42FC-A45C-7B3E16582A22}"/>
              </a:ext>
            </a:extLst>
          </p:cNvPr>
          <p:cNvGrpSpPr/>
          <p:nvPr/>
        </p:nvGrpSpPr>
        <p:grpSpPr>
          <a:xfrm>
            <a:off x="7108852" y="1851307"/>
            <a:ext cx="2098222" cy="193535"/>
            <a:chOff x="2993571" y="2267439"/>
            <a:chExt cx="2797629" cy="258047"/>
          </a:xfrm>
        </p:grpSpPr>
        <p:sp>
          <p:nvSpPr>
            <p:cNvPr id="50" name="正方形/長方形 49">
              <a:extLst>
                <a:ext uri="{FF2B5EF4-FFF2-40B4-BE49-F238E27FC236}">
                  <a16:creationId xmlns:a16="http://schemas.microsoft.com/office/drawing/2014/main" id="{4B9B3CC4-EF4D-42CE-BA9A-00CA794C80A7}"/>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1" name="テキスト ボックス 50">
              <a:extLst>
                <a:ext uri="{FF2B5EF4-FFF2-40B4-BE49-F238E27FC236}">
                  <a16:creationId xmlns:a16="http://schemas.microsoft.com/office/drawing/2014/main" id="{44246404-02B7-4456-8754-0350CAF6E766}"/>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52" name="グループ化 51">
            <a:extLst>
              <a:ext uri="{FF2B5EF4-FFF2-40B4-BE49-F238E27FC236}">
                <a16:creationId xmlns:a16="http://schemas.microsoft.com/office/drawing/2014/main" id="{DA5E8B7D-50F7-4834-9FC0-FAFBAC11C44D}"/>
              </a:ext>
            </a:extLst>
          </p:cNvPr>
          <p:cNvGrpSpPr/>
          <p:nvPr/>
        </p:nvGrpSpPr>
        <p:grpSpPr>
          <a:xfrm>
            <a:off x="7131710" y="4396448"/>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5" name="テキスト ボックス 54">
            <a:extLst>
              <a:ext uri="{FF2B5EF4-FFF2-40B4-BE49-F238E27FC236}">
                <a16:creationId xmlns:a16="http://schemas.microsoft.com/office/drawing/2014/main" id="{0A365BC3-E270-43F3-AFD3-23EA441F9A68}"/>
              </a:ext>
            </a:extLst>
          </p:cNvPr>
          <p:cNvSpPr txBox="1"/>
          <p:nvPr/>
        </p:nvSpPr>
        <p:spPr>
          <a:xfrm>
            <a:off x="6850003" y="1220032"/>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57" name="角丸四角形 23">
            <a:extLst>
              <a:ext uri="{FF2B5EF4-FFF2-40B4-BE49-F238E27FC236}">
                <a16:creationId xmlns:a16="http://schemas.microsoft.com/office/drawing/2014/main" id="{07545AC4-E6DB-4D40-96AA-A40ADCD3E31B}"/>
              </a:ext>
            </a:extLst>
          </p:cNvPr>
          <p:cNvSpPr/>
          <p:nvPr/>
        </p:nvSpPr>
        <p:spPr>
          <a:xfrm>
            <a:off x="7099430" y="3053203"/>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7345984" y="301910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cxnSp>
        <p:nvCxnSpPr>
          <p:cNvPr id="63" name="直線矢印コネクタ 62">
            <a:extLst>
              <a:ext uri="{FF2B5EF4-FFF2-40B4-BE49-F238E27FC236}">
                <a16:creationId xmlns:a16="http://schemas.microsoft.com/office/drawing/2014/main" id="{58FF0FDB-E34C-471D-B72F-60755D02A2A9}"/>
              </a:ext>
            </a:extLst>
          </p:cNvPr>
          <p:cNvCxnSpPr/>
          <p:nvPr/>
        </p:nvCxnSpPr>
        <p:spPr>
          <a:xfrm>
            <a:off x="7730685" y="2067180"/>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E38105E-3405-4315-855F-65256F291879}"/>
              </a:ext>
            </a:extLst>
          </p:cNvPr>
          <p:cNvGrpSpPr/>
          <p:nvPr/>
        </p:nvGrpSpPr>
        <p:grpSpPr>
          <a:xfrm>
            <a:off x="7564027" y="2398487"/>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直線矢印コネクタ 67">
            <a:extLst>
              <a:ext uri="{FF2B5EF4-FFF2-40B4-BE49-F238E27FC236}">
                <a16:creationId xmlns:a16="http://schemas.microsoft.com/office/drawing/2014/main" id="{4C1085C2-E5CF-433E-B86A-15DA1E959C6C}"/>
              </a:ext>
            </a:extLst>
          </p:cNvPr>
          <p:cNvCxnSpPr/>
          <p:nvPr/>
        </p:nvCxnSpPr>
        <p:spPr>
          <a:xfrm>
            <a:off x="7741074" y="3732814"/>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フリーフォーム 60">
            <a:extLst>
              <a:ext uri="{FF2B5EF4-FFF2-40B4-BE49-F238E27FC236}">
                <a16:creationId xmlns:a16="http://schemas.microsoft.com/office/drawing/2014/main" id="{0DBA1A1E-6E32-4B63-9B0E-282D0856382F}"/>
              </a:ext>
            </a:extLst>
          </p:cNvPr>
          <p:cNvSpPr/>
          <p:nvPr/>
        </p:nvSpPr>
        <p:spPr>
          <a:xfrm>
            <a:off x="8517360" y="2547426"/>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6925212" y="4626775"/>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a:latin typeface="HG丸ｺﾞｼｯｸM-PRO" panose="020F0600000000000000" pitchFamily="50" charset="-128"/>
                <a:ea typeface="HG丸ｺﾞｼｯｸM-PRO" panose="020F0600000000000000" pitchFamily="50" charset="-128"/>
              </a:rPr>
              <a:t>（暗号）</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795662" y="275140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5715902" y="276968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7617324" y="2762667"/>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002436" y="3587965"/>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6959252" y="3545293"/>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Tree>
    <p:extLst>
      <p:ext uri="{BB962C8B-B14F-4D97-AF65-F5344CB8AC3E}">
        <p14:creationId xmlns:p14="http://schemas.microsoft.com/office/powerpoint/2010/main" val="95546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p:cNvCxnSpPr>
            <a:cxnSpLocks/>
            <a:stCxn id="7" idx="2"/>
          </p:cNvCxnSpPr>
          <p:nvPr/>
        </p:nvCxnSpPr>
        <p:spPr>
          <a:xfrm flipH="1">
            <a:off x="3940572" y="3716329"/>
            <a:ext cx="8091" cy="81002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43954" y="3736072"/>
            <a:ext cx="32669" cy="79027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23911" y="3714418"/>
            <a:ext cx="5494" cy="81193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タイトル 3"/>
          <p:cNvSpPr>
            <a:spLocks noGrp="1"/>
          </p:cNvSpPr>
          <p:nvPr>
            <p:ph type="title"/>
          </p:nvPr>
        </p:nvSpPr>
        <p:spPr>
          <a:xfrm>
            <a:off x="2462493" y="5165445"/>
            <a:ext cx="6728924"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3-4-3: </a:t>
            </a:r>
            <a:r>
              <a:rPr lang="ja-JP" altLang="en-US" sz="2800" dirty="0">
                <a:latin typeface="HG丸ｺﾞｼｯｸM-PRO" panose="020F0600000000000000" pitchFamily="50" charset="-128"/>
                <a:ea typeface="HG丸ｺﾞｼｯｸM-PRO" panose="020F0600000000000000" pitchFamily="50" charset="-128"/>
              </a:rPr>
              <a:t>カウンターモード</a:t>
            </a:r>
            <a:r>
              <a:rPr kumimoji="1" lang="en-US" altLang="ja-JP" sz="2800" dirty="0">
                <a:latin typeface="HG丸ｺﾞｼｯｸM-PRO" panose="020F0600000000000000" pitchFamily="50" charset="-128"/>
                <a:ea typeface="HG丸ｺﾞｼｯｸM-PRO" panose="020F0600000000000000" pitchFamily="50" charset="-128"/>
              </a:rPr>
              <a:t>(CTR)</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009990" y="2150364"/>
            <a:ext cx="1927969" cy="339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08879" y="4572012"/>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767259" y="4556874"/>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3000583" y="4790039"/>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5427790" y="4799393"/>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734979" y="305646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981533" y="3022365"/>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20858" y="1824065"/>
            <a:ext cx="1786104" cy="307777"/>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796293" y="395362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13864" y="3973365"/>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1742356" y="4042032"/>
            <a:ext cx="2457903" cy="639098"/>
            <a:chOff x="1742356" y="3942016"/>
            <a:chExt cx="2457903" cy="639098"/>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1742356" y="4088671"/>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9996982" y="3046457"/>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14547" y="4535220"/>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182267" y="30348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28821" y="30007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61152" y="3951711"/>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8008049" y="4765547"/>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38526" y="269424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283883" y="272189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00161" y="268711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570417" y="3597319"/>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42089" y="3526897"/>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688754" y="2175344"/>
            <a:ext cx="776067" cy="358911"/>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082866" y="2159534"/>
            <a:ext cx="776067" cy="346971"/>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00305" y="2153571"/>
            <a:ext cx="2269043" cy="369332"/>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14514" y="2141259"/>
            <a:ext cx="0" cy="320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233166" y="4064661"/>
            <a:ext cx="2434660" cy="639098"/>
            <a:chOff x="1765599" y="3942016"/>
            <a:chExt cx="2434660" cy="639098"/>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1765599" y="4088671"/>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2</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6739596" y="3974404"/>
            <a:ext cx="2378100" cy="653590"/>
            <a:chOff x="1822159" y="3942016"/>
            <a:chExt cx="2378100" cy="653590"/>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1822159" y="4103163"/>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37959" y="2334878"/>
            <a:ext cx="1741732" cy="1035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463477" y="2334878"/>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58933" y="2358246"/>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14738" y="232886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067427" y="233838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34408" y="2362190"/>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F54C6D8D-579B-4580-BDBE-D10BB1F867E0}"/>
              </a:ext>
            </a:extLst>
          </p:cNvPr>
          <p:cNvSpPr/>
          <p:nvPr/>
        </p:nvSpPr>
        <p:spPr>
          <a:xfrm>
            <a:off x="460296" y="1569232"/>
            <a:ext cx="11412825" cy="2358775"/>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F74AD0BD-49E4-4D6D-8125-A89430CC9208}"/>
              </a:ext>
            </a:extLst>
          </p:cNvPr>
          <p:cNvSpPr txBox="1"/>
          <p:nvPr/>
        </p:nvSpPr>
        <p:spPr>
          <a:xfrm>
            <a:off x="9386016" y="1648375"/>
            <a:ext cx="2309409" cy="369332"/>
          </a:xfrm>
          <a:prstGeom prst="rect">
            <a:avLst/>
          </a:prstGeom>
          <a:noFill/>
        </p:spPr>
        <p:txBody>
          <a:bodyPr wrap="square">
            <a:spAutoFit/>
          </a:bodyPr>
          <a:lstStyle/>
          <a:p>
            <a:r>
              <a:rPr lang="ja-JP" altLang="en-US" dirty="0"/>
              <a:t>鍵ストリームの生成</a:t>
            </a:r>
          </a:p>
        </p:txBody>
      </p:sp>
    </p:spTree>
    <p:extLst>
      <p:ext uri="{BB962C8B-B14F-4D97-AF65-F5344CB8AC3E}">
        <p14:creationId xmlns:p14="http://schemas.microsoft.com/office/powerpoint/2010/main" val="12534414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2227</TotalTime>
  <Words>925</Words>
  <Application>Microsoft Office PowerPoint</Application>
  <PresentationFormat>ワイド画面</PresentationFormat>
  <Paragraphs>340</Paragraphs>
  <Slides>19</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HG丸ｺﾞｼｯｸM-PRO</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ストリーム暗号</vt:lpstr>
      <vt:lpstr>AES</vt:lpstr>
      <vt:lpstr>利用モード</vt:lpstr>
      <vt:lpstr>PowerPoint プレゼンテーション</vt:lpstr>
      <vt:lpstr>図3-4-2: 暗号ブロック・チェーン(CBC)</vt:lpstr>
      <vt:lpstr>図3-4-3: カウンターモード(CTR)</vt:lpstr>
      <vt:lpstr>図3-4-4: GCMモード(暗号化)</vt:lpstr>
      <vt:lpstr>CTRモード</vt:lpstr>
      <vt:lpstr>GCM</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楕円曲線上のスカラー乗算</vt:lpstr>
      <vt:lpstr>楕円曲線上のスカラー乗算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古城隆</dc:creator>
  <cp:lastModifiedBy>古城 隆</cp:lastModifiedBy>
  <cp:revision>57</cp:revision>
  <dcterms:created xsi:type="dcterms:W3CDTF">2020-11-27T22:55:41Z</dcterms:created>
  <dcterms:modified xsi:type="dcterms:W3CDTF">2021-03-28T22:29:51Z</dcterms:modified>
</cp:coreProperties>
</file>