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59" r:id="rId6"/>
    <p:sldId id="292" r:id="rId7"/>
    <p:sldId id="288" r:id="rId8"/>
    <p:sldId id="287" r:id="rId9"/>
    <p:sldId id="279" r:id="rId10"/>
    <p:sldId id="257" r:id="rId11"/>
    <p:sldId id="294" r:id="rId12"/>
    <p:sldId id="291" r:id="rId13"/>
    <p:sldId id="290" r:id="rId14"/>
    <p:sldId id="258" r:id="rId15"/>
    <p:sldId id="284" r:id="rId16"/>
    <p:sldId id="285" r:id="rId17"/>
    <p:sldId id="289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94704"/>
  </p:normalViewPr>
  <p:slideViewPr>
    <p:cSldViewPr snapToGrid="0">
      <p:cViewPr varScale="1">
        <p:scale>
          <a:sx n="91" d="100"/>
          <a:sy n="91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96A2E-5A39-4436-92C7-3B7DE13A10C0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FAB5-B07E-4498-8D7D-A629BBE06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97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b46e35c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65b46e35c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5b46e35c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65b46e35c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5b46e35c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65b46e35c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5b46e35c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65b46e35c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8FAB5-B07E-4498-8D7D-A629BBE06B2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30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BF1AE-501E-45F7-AE82-67CCFDA6A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4057E4-7609-46AC-AB72-06ECB403A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87B47-E691-4977-A027-4E2B915C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68F3EA-A0BB-462D-95F3-D06A3A9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1226CB-10C8-4DF7-9A0C-4A973714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1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925EE-9235-4FE5-9CD0-61911E10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681127-ED7A-457D-94FE-9DAB5F54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4C4204-6B87-4B7A-AC14-D538C711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4B090-23C8-4EA9-8179-AEE11E6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FB2A5-B978-4A58-BA98-3F6FCF22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2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66D517-BE3B-49EA-831B-F62DA5EA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A3A716-CE14-482A-B217-1007FDB1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BFC33-DA3B-442F-93FE-EC8AD529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4B402-6B72-460E-B28D-5F2DA475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B112A-A647-49EA-AB29-1D02E2AD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0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1219170" lvl="1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70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BC180-5D26-4042-BCCE-87415A31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2FF9A3-FED9-4A2E-B9CC-5C6FA838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89ADA-46CD-4726-A16A-C3640CEF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0C49F-820B-4D63-817E-79B38A26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2A1931-0EF3-44D8-973B-A01A9B8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4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5D97C-7A0D-4B66-B05F-446F7C2C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F9DA3-E0A3-4151-AEB1-98A110CA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D8FDFF-5231-4CB7-B644-7308FD02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1835F-EC82-4B82-9726-5EA2A73B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EE9A56-EAF0-4B94-9890-9748B4D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7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0DA47-DE54-4CB9-9D0C-A33CD335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234FD-1BC4-4357-91BD-6E8A4295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19A5D7-FDCC-4546-8957-92874AD66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5DF607-EE6C-4CEF-9485-D6F42659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A78DA1-5136-4712-9CBB-5EF45254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2874-6923-4AE3-8AAC-CE8B7EFB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41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6B488-5BC1-4BBB-93ED-11C6C55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6C24F-0A9B-4D00-B412-BD7CEC85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8F05D7-6313-4459-8A73-FB53D79E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E57847-A72E-4795-9B90-5EE3F66EA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276B38-AF07-41E4-92D6-72FC3E0A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B705B-A893-4884-9F44-BE6F08BB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F63EB9-7978-4B1A-ABA3-9F1980DC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88D383-B60E-41BB-BF94-4FD27063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4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2CF32-66BC-49F7-94C8-EE87A8A7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3046D0-FA13-4F0E-920B-61CF3FD9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AF3F79-673A-4D70-A252-6A3EAEC5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2F809-1AC7-47FD-A415-FB3BA6FF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27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BDA9F6-E545-4D55-8C9E-19F70728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3B243-FE70-4030-99AD-B5F01AE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6DDC71-D2B7-47FC-81D6-F0351EB3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62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E1183-A147-457A-91A1-9A137753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B2891-0709-49BA-A8FC-99405FF9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8D9BA-E1B4-4FAD-9792-01D76EDB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AB0211-DF31-4C29-ABAF-71763C2C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A0311E-E742-425C-9A5E-AA50D11A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7855EB-87B9-41D5-8DB9-96CE6CFE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5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BAFE5-EFE2-4E2B-87D2-AB1CFB1E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8E6211-AE45-44F8-BB50-931FD30D3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26DE6-DBFA-4EC3-8A48-EBA6FBDD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06D336-C4EF-4AFC-A348-3EF913F5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13D605-A403-4F3D-ACF8-2169BA2E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AFF6E5-15A0-4C9B-8B20-4CCB9CCE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277C3A-61E8-4230-B177-D9F78F0A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A20E6-7028-47F8-A11C-887815D1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CADD8-F441-4291-9ED3-B16B916F1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5FA7-3C44-43F0-BD92-68414C36C835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EE2D0-D90C-422E-A4FB-68537AAAA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6A5F8-553D-421F-B4DF-49E1E4CC0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28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446#ref-send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A203-5BF4-4068-9359-078D36BB4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TLS1.3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237FDC-AA94-41B0-BCDC-06F3CAFE3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9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27E843F-95B0-45DE-9B7B-A56946DF7A5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DC6FED-BB1B-47CD-B1C9-B553EB2A19A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172F9BD-3499-45B6-BD76-F0AE6196B202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63D820D2-C452-4BB0-B027-ACEF69CA7023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328993"/>
            <a:ext cx="3485157" cy="1628650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矢印: 折線 35">
            <a:extLst>
              <a:ext uri="{FF2B5EF4-FFF2-40B4-BE49-F238E27FC236}">
                <a16:creationId xmlns:a16="http://schemas.microsoft.com/office/drawing/2014/main" id="{041A5EE0-ABFA-4199-A3E9-7A0DC16C9831}"/>
              </a:ext>
            </a:extLst>
          </p:cNvPr>
          <p:cNvSpPr/>
          <p:nvPr/>
        </p:nvSpPr>
        <p:spPr>
          <a:xfrm rot="5400000">
            <a:off x="6788877" y="687306"/>
            <a:ext cx="877667" cy="2534412"/>
          </a:xfrm>
          <a:prstGeom prst="bentArrow">
            <a:avLst>
              <a:gd name="adj1" fmla="val 18871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568F7ED-121E-48BB-A1ED-1499066FEE5A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FE0BC3E-6C07-4824-A513-2634D932402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56" name="矢印: 折線 55">
            <a:extLst>
              <a:ext uri="{FF2B5EF4-FFF2-40B4-BE49-F238E27FC236}">
                <a16:creationId xmlns:a16="http://schemas.microsoft.com/office/drawing/2014/main" id="{D9742BF2-577D-4454-9540-808E93F1C92F}"/>
              </a:ext>
            </a:extLst>
          </p:cNvPr>
          <p:cNvSpPr/>
          <p:nvPr/>
        </p:nvSpPr>
        <p:spPr>
          <a:xfrm flipH="1" flipV="1">
            <a:off x="5892961" y="3885297"/>
            <a:ext cx="2612723" cy="660769"/>
          </a:xfrm>
          <a:prstGeom prst="bentArrow">
            <a:avLst>
              <a:gd name="adj1" fmla="val 18871"/>
              <a:gd name="adj2" fmla="val 35175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676511C-507D-47EF-826A-19E94529E605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43BD04-A869-483E-A285-E963FB163704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DCE39C10-5FF6-406A-B586-98EEE6FE166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5ACE9728-0274-47AA-9DF9-FA59568B7475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A689383-EAF0-4C5C-AFDD-91EEC0454A1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1581593" y="-3967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Client Hello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6659371" y="200829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Server Hello</a:t>
            </a:r>
            <a:endParaRPr kumimoji="1" lang="ja-JP" altLang="en-US" sz="1600" b="1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315648" y="207181"/>
            <a:ext cx="57006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Cipher Suite,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Key </a:t>
            </a:r>
            <a:r>
              <a:rPr lang="en-US" altLang="ja-JP" sz="3200" b="1" dirty="0"/>
              <a:t>Exchange</a:t>
            </a:r>
          </a:p>
          <a:p>
            <a:r>
              <a:rPr lang="en-US" altLang="ja-JP" sz="3200" b="1" dirty="0"/>
              <a:t>and Derivation</a:t>
            </a:r>
            <a:endParaRPr kumimoji="1" lang="ja-JP" altLang="en-US" sz="3200" b="1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E06CC2-C19B-4152-8653-26F64B23C60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A1C3F91-0E75-41C1-A479-F8064EC04E75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DA6D751-DCF8-4DFF-A12E-F9EA0D6A818B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235DDCC-94DE-46D3-A044-B0F883C12A08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E39ACB-D05C-4EC2-9F17-1879EA1FA9FA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C5C556B-2721-49F8-A95B-A68AD5E6D8F7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658866-A709-4B9A-8EC3-A5ABF599E277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27D44C92-7600-4178-A278-FA49F7653E67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7C99C1-81AC-4AB7-9094-6A7B74B15D44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9D5AFE-AE5A-4AD0-83BA-C5D6EF772ACD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60D2A98-7D6F-4707-BCDD-ADAE7FD0B9ED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C130DA-5842-437A-B455-12667D6A5903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334AE537-DCB7-4EC6-9F23-705554C030B1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FF0FB78-FE70-40A8-8747-77F1F9195748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62F7C54-5953-47C9-99A4-2B19A1AA883F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AE1AEB0-BEE0-4A8C-9D14-75A5B37C1B7A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10A0EF97-249E-4E16-B38B-A92085AB48CB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E715BCD6-61F3-48DE-B5E0-C8C5AFD6940F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8BB36AD4-7CC5-45F6-98C7-BCF8C2AEBD59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43EC3DF-8C83-4BE3-9EE1-4F102489E5F1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D4AA9D7-53A3-45C5-9CFF-6D9967D08F0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04B139-BC1B-47F0-BB59-104BDB32A3D9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A5929E0-D459-4414-819E-57B6402635EF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07B216-5B08-43EA-9CF5-E9592EE58421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6FADBB-5E9F-42FA-8F77-944B36CDFF2D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96A246-9595-4433-AA00-FF5EB0D3D0AC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B7D89F3D-AD04-4B2D-9F57-45839FAFB9FA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4E6BEB-8311-444C-BE8C-A124532A8CA2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4BB11-874A-4410-85FD-0B795540834E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79A5F07-8B97-4053-A5DD-EBAA811401F0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014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1B5E4-40D8-4E25-8137-D6FCBC7D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共通鍵署名と鍵導出</a:t>
            </a:r>
            <a:br>
              <a:rPr kumimoji="1" lang="en-US" altLang="ja-JP" sz="3600" dirty="0"/>
            </a:b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A6DF4F-54D1-4521-8FEE-4E0A5084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49" y="1270178"/>
            <a:ext cx="8085083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sz="2400" dirty="0"/>
              <a:t>MAC</a:t>
            </a:r>
            <a:r>
              <a:rPr kumimoji="1" lang="ja-JP" altLang="en-US" sz="2400" dirty="0"/>
              <a:t>：共通鍵による署名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HMAC: Hash</a:t>
            </a:r>
            <a:r>
              <a:rPr kumimoji="1" lang="ja-JP" altLang="en-US" sz="2400" dirty="0"/>
              <a:t>アルゴリズムを利用した</a:t>
            </a:r>
            <a:r>
              <a:rPr kumimoji="1" lang="en-US" altLang="ja-JP" sz="2400" dirty="0"/>
              <a:t>MAC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HKDF: HMAC</a:t>
            </a:r>
            <a:r>
              <a:rPr lang="ja-JP" altLang="en-US" sz="2400" dirty="0"/>
              <a:t>を使用した鍵導出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CFE9722-EE8C-470C-A709-0782C62DBA94}"/>
              </a:ext>
            </a:extLst>
          </p:cNvPr>
          <p:cNvGrpSpPr/>
          <p:nvPr/>
        </p:nvGrpSpPr>
        <p:grpSpPr>
          <a:xfrm>
            <a:off x="698149" y="3892641"/>
            <a:ext cx="2454954" cy="1551591"/>
            <a:chOff x="698149" y="3892641"/>
            <a:chExt cx="3030708" cy="15515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A5634F3-F3B6-4DAA-9B83-719723232E96}"/>
                </a:ext>
              </a:extLst>
            </p:cNvPr>
            <p:cNvSpPr/>
            <p:nvPr/>
          </p:nvSpPr>
          <p:spPr>
            <a:xfrm rot="16200000">
              <a:off x="2554924" y="3087583"/>
              <a:ext cx="357352" cy="1990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E5FB4FF-325C-41CA-97AF-44CD3D3C80EC}"/>
                </a:ext>
              </a:extLst>
            </p:cNvPr>
            <p:cNvSpPr/>
            <p:nvPr/>
          </p:nvSpPr>
          <p:spPr>
            <a:xfrm rot="16200000">
              <a:off x="1000741" y="3590050"/>
              <a:ext cx="357352" cy="9625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C9D32B4-5146-4C0D-963B-0D66C056E139}"/>
                </a:ext>
              </a:extLst>
            </p:cNvPr>
            <p:cNvSpPr/>
            <p:nvPr/>
          </p:nvSpPr>
          <p:spPr>
            <a:xfrm rot="16200000">
              <a:off x="1919573" y="4934971"/>
              <a:ext cx="357352" cy="6611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3B3E5EC-8C92-47CD-8680-B2CBEE6F25D6}"/>
                </a:ext>
              </a:extLst>
            </p:cNvPr>
            <p:cNvSpPr txBox="1"/>
            <p:nvPr/>
          </p:nvSpPr>
          <p:spPr>
            <a:xfrm>
              <a:off x="2197729" y="390416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メッセージ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E473A1B-4EA6-4640-89E0-788F20221983}"/>
                </a:ext>
              </a:extLst>
            </p:cNvPr>
            <p:cNvSpPr txBox="1"/>
            <p:nvPr/>
          </p:nvSpPr>
          <p:spPr>
            <a:xfrm>
              <a:off x="783522" y="389264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12" name="左中かっこ 11">
              <a:extLst>
                <a:ext uri="{FF2B5EF4-FFF2-40B4-BE49-F238E27FC236}">
                  <a16:creationId xmlns:a16="http://schemas.microsoft.com/office/drawing/2014/main" id="{8EE3F0EE-D77A-4F9A-A750-75DB3FC3EC66}"/>
                </a:ext>
              </a:extLst>
            </p:cNvPr>
            <p:cNvSpPr/>
            <p:nvPr/>
          </p:nvSpPr>
          <p:spPr>
            <a:xfrm rot="16200000">
              <a:off x="2043105" y="3179969"/>
              <a:ext cx="357353" cy="301415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DBABD5B-C3BE-407C-AF25-24E0B49D84B4}"/>
                </a:ext>
              </a:extLst>
            </p:cNvPr>
            <p:cNvSpPr txBox="1"/>
            <p:nvPr/>
          </p:nvSpPr>
          <p:spPr>
            <a:xfrm>
              <a:off x="1758969" y="50988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署名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53E86E-53BB-4624-88C0-252CD25084DE}"/>
              </a:ext>
            </a:extLst>
          </p:cNvPr>
          <p:cNvSpPr txBox="1"/>
          <p:nvPr/>
        </p:nvSpPr>
        <p:spPr>
          <a:xfrm>
            <a:off x="1393686" y="6256174"/>
            <a:ext cx="87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/>
              <a:t>MAC</a:t>
            </a:r>
            <a:endParaRPr lang="ja-JP" altLang="en-US" sz="2000" b="1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56BC823-DAE5-4112-98D4-8B820F7F146B}"/>
              </a:ext>
            </a:extLst>
          </p:cNvPr>
          <p:cNvGrpSpPr/>
          <p:nvPr/>
        </p:nvGrpSpPr>
        <p:grpSpPr>
          <a:xfrm>
            <a:off x="4151716" y="3618134"/>
            <a:ext cx="2695469" cy="2351592"/>
            <a:chOff x="4151716" y="3618134"/>
            <a:chExt cx="3480700" cy="2351592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CF80F3D-4746-46B9-8913-E224F4B2A3D1}"/>
                </a:ext>
              </a:extLst>
            </p:cNvPr>
            <p:cNvSpPr/>
            <p:nvPr/>
          </p:nvSpPr>
          <p:spPr>
            <a:xfrm rot="16200000">
              <a:off x="6162166" y="2610322"/>
              <a:ext cx="357352" cy="23729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AE32A4D-CBD3-4BD3-AAB4-64B601C7898E}"/>
                </a:ext>
              </a:extLst>
            </p:cNvPr>
            <p:cNvSpPr/>
            <p:nvPr/>
          </p:nvSpPr>
          <p:spPr>
            <a:xfrm rot="16200000">
              <a:off x="4473716" y="3379356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9E16D70-C2A8-4144-B1D3-C3AD654D52F0}"/>
                </a:ext>
              </a:extLst>
            </p:cNvPr>
            <p:cNvSpPr txBox="1"/>
            <p:nvPr/>
          </p:nvSpPr>
          <p:spPr>
            <a:xfrm>
              <a:off x="4234936" y="36393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DA54A-7CDE-4613-8999-D8324B158068}"/>
                </a:ext>
              </a:extLst>
            </p:cNvPr>
            <p:cNvSpPr txBox="1"/>
            <p:nvPr/>
          </p:nvSpPr>
          <p:spPr>
            <a:xfrm>
              <a:off x="5719601" y="36428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メッセージ</a:t>
              </a:r>
              <a:endParaRPr kumimoji="1" lang="ja-JP" altLang="en-US" sz="1400" dirty="0"/>
            </a:p>
          </p:txBody>
        </p:sp>
        <p:sp>
          <p:nvSpPr>
            <p:cNvPr id="21" name="左中かっこ 20">
              <a:extLst>
                <a:ext uri="{FF2B5EF4-FFF2-40B4-BE49-F238E27FC236}">
                  <a16:creationId xmlns:a16="http://schemas.microsoft.com/office/drawing/2014/main" id="{CC6EFC08-25D8-44AF-A109-876501482AF2}"/>
                </a:ext>
              </a:extLst>
            </p:cNvPr>
            <p:cNvSpPr/>
            <p:nvPr/>
          </p:nvSpPr>
          <p:spPr>
            <a:xfrm rot="16200000">
              <a:off x="5713389" y="2511245"/>
              <a:ext cx="357353" cy="34807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D3CB8E8-27DE-43EA-B646-2944531C2607}"/>
                </a:ext>
              </a:extLst>
            </p:cNvPr>
            <p:cNvSpPr/>
            <p:nvPr/>
          </p:nvSpPr>
          <p:spPr>
            <a:xfrm rot="16200000">
              <a:off x="4650506" y="4411211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0C92C8D-5966-4EA2-A8BA-F784C56AE9FA}"/>
                </a:ext>
              </a:extLst>
            </p:cNvPr>
            <p:cNvSpPr txBox="1"/>
            <p:nvPr/>
          </p:nvSpPr>
          <p:spPr>
            <a:xfrm>
              <a:off x="4441160" y="467580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0A0339E-28A8-4F41-9FB7-1558AED9ED3E}"/>
                </a:ext>
              </a:extLst>
            </p:cNvPr>
            <p:cNvSpPr/>
            <p:nvPr/>
          </p:nvSpPr>
          <p:spPr>
            <a:xfrm rot="16200000">
              <a:off x="5693647" y="4274666"/>
              <a:ext cx="357352" cy="1107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90E09CE-4ACD-4A34-A828-9FEDEFC192B9}"/>
                </a:ext>
              </a:extLst>
            </p:cNvPr>
            <p:cNvSpPr txBox="1"/>
            <p:nvPr/>
          </p:nvSpPr>
          <p:spPr>
            <a:xfrm>
              <a:off x="5338067" y="46758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ハッシュ</a:t>
              </a:r>
              <a:endParaRPr kumimoji="1" lang="ja-JP" altLang="en-US" sz="1400" dirty="0"/>
            </a:p>
          </p:txBody>
        </p:sp>
        <p:sp>
          <p:nvSpPr>
            <p:cNvPr id="27" name="左中かっこ 26">
              <a:extLst>
                <a:ext uri="{FF2B5EF4-FFF2-40B4-BE49-F238E27FC236}">
                  <a16:creationId xmlns:a16="http://schemas.microsoft.com/office/drawing/2014/main" id="{A01D5A87-D627-467C-B682-1A429FC61A1E}"/>
                </a:ext>
              </a:extLst>
            </p:cNvPr>
            <p:cNvSpPr/>
            <p:nvPr/>
          </p:nvSpPr>
          <p:spPr>
            <a:xfrm rot="16200000">
              <a:off x="5250220" y="4249214"/>
              <a:ext cx="357353" cy="203433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4B3F36-AAC7-4797-9676-83B7E824F3EB}"/>
                </a:ext>
              </a:extLst>
            </p:cNvPr>
            <p:cNvSpPr/>
            <p:nvPr/>
          </p:nvSpPr>
          <p:spPr>
            <a:xfrm rot="16200000">
              <a:off x="5210340" y="5460465"/>
              <a:ext cx="357352" cy="6611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AB94BA8-9170-4FC5-B12E-7F08255EF98F}"/>
                </a:ext>
              </a:extLst>
            </p:cNvPr>
            <p:cNvSpPr txBox="1"/>
            <p:nvPr/>
          </p:nvSpPr>
          <p:spPr>
            <a:xfrm>
              <a:off x="5049736" y="562435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署名</a:t>
              </a: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8CEC74-1075-49C1-BE72-BE68FDC214B9}"/>
              </a:ext>
            </a:extLst>
          </p:cNvPr>
          <p:cNvSpPr txBox="1"/>
          <p:nvPr/>
        </p:nvSpPr>
        <p:spPr>
          <a:xfrm>
            <a:off x="4496215" y="6256174"/>
            <a:ext cx="1180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/>
              <a:t>HMAC</a:t>
            </a:r>
            <a:endParaRPr lang="ja-JP" altLang="en-US" sz="2000" b="1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C0257BA-DF4F-4FF3-9EC3-5A3573218CB5}"/>
              </a:ext>
            </a:extLst>
          </p:cNvPr>
          <p:cNvGrpSpPr/>
          <p:nvPr/>
        </p:nvGrpSpPr>
        <p:grpSpPr>
          <a:xfrm>
            <a:off x="8124301" y="3618134"/>
            <a:ext cx="3291878" cy="1762641"/>
            <a:chOff x="7638881" y="3614812"/>
            <a:chExt cx="4199880" cy="176264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15C2251-383F-470D-9E99-482D54C80AD7}"/>
                </a:ext>
              </a:extLst>
            </p:cNvPr>
            <p:cNvSpPr/>
            <p:nvPr/>
          </p:nvSpPr>
          <p:spPr>
            <a:xfrm rot="16200000">
              <a:off x="10473595" y="2610322"/>
              <a:ext cx="357352" cy="23729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64AA11D-D441-4CF0-9BBE-C4DB03A41E39}"/>
                </a:ext>
              </a:extLst>
            </p:cNvPr>
            <p:cNvSpPr/>
            <p:nvPr/>
          </p:nvSpPr>
          <p:spPr>
            <a:xfrm rot="16200000">
              <a:off x="7939169" y="3376034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424C8D4-06A3-4204-BEB9-A701FB317E10}"/>
                </a:ext>
              </a:extLst>
            </p:cNvPr>
            <p:cNvSpPr txBox="1"/>
            <p:nvPr/>
          </p:nvSpPr>
          <p:spPr>
            <a:xfrm>
              <a:off x="7700389" y="363606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8369D1F-C303-49BF-90C2-AF02A46476E2}"/>
                </a:ext>
              </a:extLst>
            </p:cNvPr>
            <p:cNvSpPr txBox="1"/>
            <p:nvPr/>
          </p:nvSpPr>
          <p:spPr>
            <a:xfrm>
              <a:off x="10031030" y="36428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メッセージ</a:t>
              </a:r>
              <a:endParaRPr kumimoji="1" lang="ja-JP" altLang="en-US" sz="1400" dirty="0"/>
            </a:p>
          </p:txBody>
        </p:sp>
        <p:sp>
          <p:nvSpPr>
            <p:cNvPr id="35" name="左中かっこ 34">
              <a:extLst>
                <a:ext uri="{FF2B5EF4-FFF2-40B4-BE49-F238E27FC236}">
                  <a16:creationId xmlns:a16="http://schemas.microsoft.com/office/drawing/2014/main" id="{20717404-DE80-499F-ADD2-2C3746DABD7F}"/>
                </a:ext>
              </a:extLst>
            </p:cNvPr>
            <p:cNvSpPr/>
            <p:nvPr/>
          </p:nvSpPr>
          <p:spPr>
            <a:xfrm rot="16200000">
              <a:off x="9421434" y="2390190"/>
              <a:ext cx="634774" cy="419988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11DE6C39-8ED4-4370-BE4D-98A754B1CD1A}"/>
                </a:ext>
              </a:extLst>
            </p:cNvPr>
            <p:cNvSpPr/>
            <p:nvPr/>
          </p:nvSpPr>
          <p:spPr>
            <a:xfrm rot="16200000">
              <a:off x="8822936" y="3379356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F4E8D1B-E1F7-4ABE-9ABE-F88676D934E6}"/>
                </a:ext>
              </a:extLst>
            </p:cNvPr>
            <p:cNvSpPr txBox="1"/>
            <p:nvPr/>
          </p:nvSpPr>
          <p:spPr>
            <a:xfrm>
              <a:off x="8584156" y="36393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ソルト</a:t>
              </a:r>
              <a:endParaRPr kumimoji="1" lang="ja-JP" altLang="en-US" sz="1400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62D3436-5F57-4D9A-928E-258DD6852883}"/>
                </a:ext>
              </a:extLst>
            </p:cNvPr>
            <p:cNvSpPr/>
            <p:nvPr/>
          </p:nvSpPr>
          <p:spPr>
            <a:xfrm rot="16200000">
              <a:off x="9664008" y="4413946"/>
              <a:ext cx="357352" cy="15696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30C036F-D4E9-4A5F-B3AA-7CDE2BBA92C7}"/>
                </a:ext>
              </a:extLst>
            </p:cNvPr>
            <p:cNvSpPr txBox="1"/>
            <p:nvPr/>
          </p:nvSpPr>
          <p:spPr>
            <a:xfrm>
              <a:off x="9057855" y="504135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導出された鍵</a:t>
              </a:r>
              <a:endParaRPr kumimoji="1" lang="ja-JP" altLang="en-US" sz="14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BC5EABE-EE2C-4EC8-9E89-C717783E474A}"/>
                </a:ext>
              </a:extLst>
            </p:cNvPr>
            <p:cNvSpPr txBox="1"/>
            <p:nvPr/>
          </p:nvSpPr>
          <p:spPr>
            <a:xfrm>
              <a:off x="9252230" y="4108257"/>
              <a:ext cx="11809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1600" b="1" dirty="0"/>
                <a:t>HMAC</a:t>
              </a:r>
              <a:endParaRPr lang="ja-JP" altLang="en-US" sz="1600" b="1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0E405AA-A4F9-4CF4-9840-F4D21589C001}"/>
              </a:ext>
            </a:extLst>
          </p:cNvPr>
          <p:cNvSpPr txBox="1"/>
          <p:nvPr/>
        </p:nvSpPr>
        <p:spPr>
          <a:xfrm>
            <a:off x="5138346" y="3980135"/>
            <a:ext cx="1180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/>
              <a:t>Hash</a:t>
            </a:r>
            <a:endParaRPr lang="ja-JP" altLang="en-US" sz="16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8331C63-4D79-4AC0-B844-95E1B856C3D0}"/>
              </a:ext>
            </a:extLst>
          </p:cNvPr>
          <p:cNvSpPr txBox="1"/>
          <p:nvPr/>
        </p:nvSpPr>
        <p:spPr>
          <a:xfrm>
            <a:off x="4792956" y="4975551"/>
            <a:ext cx="1180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/>
              <a:t>Hash</a:t>
            </a:r>
            <a:endParaRPr lang="ja-JP" altLang="en-US" sz="16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3AA6AFC-EDA9-4ADD-B27E-6AF4756CFA73}"/>
              </a:ext>
            </a:extLst>
          </p:cNvPr>
          <p:cNvSpPr txBox="1"/>
          <p:nvPr/>
        </p:nvSpPr>
        <p:spPr>
          <a:xfrm>
            <a:off x="9347955" y="6171325"/>
            <a:ext cx="1180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/>
              <a:t>HKDF</a:t>
            </a:r>
            <a:endParaRPr lang="ja-JP" altLang="en-US" sz="2000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6E83B1-0C1F-4647-A206-C642654C17C4}"/>
              </a:ext>
            </a:extLst>
          </p:cNvPr>
          <p:cNvSpPr txBox="1"/>
          <p:nvPr/>
        </p:nvSpPr>
        <p:spPr>
          <a:xfrm>
            <a:off x="1158676" y="2782887"/>
            <a:ext cx="82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 HMAC-based Extract-and-Expand Key Derivation Function</a:t>
            </a:r>
            <a:endParaRPr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9894D6A-ECC6-41C4-8647-754F38E8CDE5}"/>
              </a:ext>
            </a:extLst>
          </p:cNvPr>
          <p:cNvSpPr txBox="1"/>
          <p:nvPr/>
        </p:nvSpPr>
        <p:spPr>
          <a:xfrm>
            <a:off x="1213025" y="2071866"/>
            <a:ext cx="8219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hash-based message authentication code</a:t>
            </a:r>
            <a:endParaRPr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16D9C6-53B9-42B2-953E-93408E9EB864}"/>
              </a:ext>
            </a:extLst>
          </p:cNvPr>
          <p:cNvSpPr txBox="1"/>
          <p:nvPr/>
        </p:nvSpPr>
        <p:spPr>
          <a:xfrm>
            <a:off x="1213025" y="14906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message authentication code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772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FEC30-FA6F-4FE6-BA7F-823A2C6D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9957"/>
            <a:ext cx="7118131" cy="641974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</a:t>
            </a:r>
            <a:r>
              <a:rPr kumimoji="1" lang="en-US" altLang="ja-JP" b="1" dirty="0"/>
              <a:t>PSK -&gt;  HKDF-Extract = Early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</a:t>
            </a:r>
            <a:r>
              <a:rPr kumimoji="1" lang="en-US" altLang="ja-JP" dirty="0" err="1"/>
              <a:t>ext</a:t>
            </a:r>
            <a:r>
              <a:rPr kumimoji="1" lang="en-US" altLang="ja-JP" dirty="0"/>
              <a:t> binder" | "res binder", 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dirty="0" err="1"/>
              <a:t>binder_key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b="1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"c e traffic",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b="1" dirty="0" err="1"/>
              <a:t>client_early_traffic_secret</a:t>
            </a:r>
            <a:endParaRPr kumimoji="1" lang="en-US" altLang="ja-JP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"e exp master",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dirty="0" err="1"/>
              <a:t>early_exporter_master_secret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Derive-Secret(., "derived", 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</a:t>
            </a:r>
            <a:r>
              <a:rPr kumimoji="1" lang="en-US" altLang="ja-JP" b="1" dirty="0"/>
              <a:t>(EC)DHE -&gt; HKDF-Extract = Handshake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"c </a:t>
            </a:r>
            <a:r>
              <a:rPr kumimoji="1" lang="en-US" altLang="ja-JP" dirty="0" err="1"/>
              <a:t>hs</a:t>
            </a:r>
            <a:r>
              <a:rPr kumimoji="1" lang="en-US" altLang="ja-JP" dirty="0"/>
              <a:t>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...</a:t>
            </a:r>
            <a:r>
              <a:rPr kumimoji="1" lang="en-US" altLang="ja-JP" dirty="0" err="1"/>
              <a:t>ServerHello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b="1" dirty="0" err="1"/>
              <a:t>client_handshake_traffic_secret</a:t>
            </a:r>
            <a:endParaRPr kumimoji="1" lang="en-US" altLang="ja-JP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"s </a:t>
            </a:r>
            <a:r>
              <a:rPr kumimoji="1" lang="en-US" altLang="ja-JP" dirty="0" err="1"/>
              <a:t>hs</a:t>
            </a:r>
            <a:r>
              <a:rPr kumimoji="1" lang="en-US" altLang="ja-JP" dirty="0"/>
              <a:t>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...</a:t>
            </a:r>
            <a:r>
              <a:rPr kumimoji="1" lang="en-US" altLang="ja-JP" dirty="0" err="1"/>
              <a:t>ServerHello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b="1" dirty="0" err="1"/>
              <a:t>server_handshake_traffic_secret</a:t>
            </a:r>
            <a:endParaRPr kumimoji="1" lang="en-US" altLang="ja-JP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Derive-Secret(., "derived", 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B4F91-6C9C-4433-8CF8-82BD982F21DD}"/>
              </a:ext>
            </a:extLst>
          </p:cNvPr>
          <p:cNvSpPr txBox="1"/>
          <p:nvPr/>
        </p:nvSpPr>
        <p:spPr>
          <a:xfrm>
            <a:off x="5948857" y="1511902"/>
            <a:ext cx="613278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b="1" dirty="0"/>
              <a:t> 0 -&gt; HKDF-Extract = Master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"c ap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...server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= </a:t>
            </a:r>
            <a:r>
              <a:rPr kumimoji="1" lang="en-US" altLang="ja-JP" sz="1600" b="1" dirty="0"/>
              <a:t>client_application_traffic_secret_0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"s ap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...server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= </a:t>
            </a:r>
            <a:r>
              <a:rPr kumimoji="1" lang="en-US" altLang="ja-JP" sz="1600" b="1" dirty="0"/>
              <a:t>server_application_traffic_secret_0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"exp master",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...server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= </a:t>
            </a:r>
            <a:r>
              <a:rPr kumimoji="1" lang="en-US" altLang="ja-JP" sz="1600" dirty="0" err="1"/>
              <a:t>exporter_master_secret</a:t>
            </a:r>
            <a:endParaRPr kumimoji="1" lang="en-US" altLang="ja-JP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"res master",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 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...client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                      = </a:t>
            </a:r>
            <a:r>
              <a:rPr kumimoji="1" lang="en-US" altLang="ja-JP" sz="1600" b="1" dirty="0" err="1"/>
              <a:t>resumption_master_secret</a:t>
            </a:r>
            <a:endParaRPr lang="ja-JP" altLang="en-US" sz="1600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CCC1-9C64-4472-A306-37E6AE8B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4" y="191594"/>
            <a:ext cx="10515600" cy="78586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鍵導出：用途ごとの導出</a:t>
            </a:r>
          </a:p>
        </p:txBody>
      </p:sp>
    </p:spTree>
    <p:extLst>
      <p:ext uri="{BB962C8B-B14F-4D97-AF65-F5344CB8AC3E}">
        <p14:creationId xmlns:p14="http://schemas.microsoft.com/office/powerpoint/2010/main" val="43936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E4807-ECE4-4EA8-944F-494B8D36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鍵導出：</a:t>
            </a:r>
            <a:r>
              <a:rPr lang="en-US" altLang="ja-JP" dirty="0"/>
              <a:t>Key</a:t>
            </a:r>
            <a:r>
              <a:rPr lang="ja-JP" altLang="en-US" dirty="0"/>
              <a:t>と</a:t>
            </a:r>
            <a:r>
              <a:rPr lang="en-US" altLang="ja-JP" dirty="0"/>
              <a:t>IV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93B8C-E790-4673-AD37-5D33D0C6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909"/>
            <a:ext cx="10515600" cy="118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 [sender]_</a:t>
            </a:r>
            <a:r>
              <a:rPr kumimoji="1" lang="en-US" altLang="ja-JP" sz="2400" dirty="0" err="1"/>
              <a:t>write_key</a:t>
            </a:r>
            <a:r>
              <a:rPr kumimoji="1" lang="en-US" altLang="ja-JP" sz="2400" dirty="0"/>
              <a:t> = HKDF-Expand-Label(Secret, "key", "", </a:t>
            </a:r>
            <a:r>
              <a:rPr kumimoji="1" lang="en-US" altLang="ja-JP" sz="2400" dirty="0" err="1"/>
              <a:t>key_length</a:t>
            </a:r>
            <a:r>
              <a:rPr kumimoji="1" lang="en-US" altLang="ja-JP" sz="2400" dirty="0"/>
              <a:t>)</a:t>
            </a:r>
          </a:p>
          <a:p>
            <a:pPr marL="0" indent="0">
              <a:buNone/>
            </a:pPr>
            <a:r>
              <a:rPr kumimoji="1" lang="en-US" altLang="ja-JP" sz="2400" dirty="0"/>
              <a:t> [sender]_</a:t>
            </a:r>
            <a:r>
              <a:rPr kumimoji="1" lang="en-US" altLang="ja-JP" sz="2400" dirty="0" err="1"/>
              <a:t>write_iv</a:t>
            </a:r>
            <a:r>
              <a:rPr kumimoji="1" lang="en-US" altLang="ja-JP" sz="2400" dirty="0"/>
              <a:t>  = HKDF-Expand-Label(Secret, "iv", "", </a:t>
            </a:r>
            <a:r>
              <a:rPr kumimoji="1" lang="en-US" altLang="ja-JP" sz="2400" dirty="0" err="1"/>
              <a:t>iv_length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2FB6B5-28A8-4B9E-A555-5E92D63FE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36383"/>
              </p:ext>
            </p:extLst>
          </p:nvPr>
        </p:nvGraphicFramePr>
        <p:xfrm>
          <a:off x="1527503" y="2930472"/>
          <a:ext cx="8184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365">
                  <a:extLst>
                    <a:ext uri="{9D8B030D-6E8A-4147-A177-3AD203B41FA5}">
                      <a16:colId xmlns:a16="http://schemas.microsoft.com/office/drawing/2014/main" val="1663242748"/>
                    </a:ext>
                  </a:extLst>
                </a:gridCol>
                <a:gridCol w="5550691">
                  <a:extLst>
                    <a:ext uri="{9D8B030D-6E8A-4147-A177-3AD203B41FA5}">
                      <a16:colId xmlns:a16="http://schemas.microsoft.com/office/drawing/2014/main" val="32520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Record Type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Secret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7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0-RTT Application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client_early_traffic_secret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0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Handshake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[</a:t>
                      </a:r>
                      <a:r>
                        <a:rPr lang="en-US" altLang="ja-JP" dirty="0">
                          <a:hlinkClick r:id="rId2"/>
                        </a:rPr>
                        <a:t>sender</a:t>
                      </a:r>
                      <a:r>
                        <a:rPr lang="en-US" altLang="ja-JP" dirty="0"/>
                        <a:t>]_</a:t>
                      </a:r>
                      <a:r>
                        <a:rPr lang="en-US" altLang="ja-JP" dirty="0" err="1"/>
                        <a:t>handshake_traffic_secret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3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Application Data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[</a:t>
                      </a:r>
                      <a:r>
                        <a:rPr lang="en-US" altLang="ja-JP" dirty="0">
                          <a:hlinkClick r:id="rId2"/>
                        </a:rPr>
                        <a:t>sender</a:t>
                      </a:r>
                      <a:r>
                        <a:rPr lang="en-US" altLang="ja-JP" dirty="0"/>
                        <a:t>]_</a:t>
                      </a:r>
                      <a:r>
                        <a:rPr lang="en-US" altLang="ja-JP" dirty="0" err="1"/>
                        <a:t>application_traffic_secret_N</a:t>
                      </a:r>
                      <a:r>
                        <a:rPr lang="en-US" altLang="ja-JP" dirty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1DD20-362C-4A93-AAAC-BF262C62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823"/>
            <a:ext cx="6993835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TLS1.3 </a:t>
            </a:r>
            <a:r>
              <a:rPr kumimoji="1" lang="en-US" altLang="ja-JP" sz="4000" dirty="0"/>
              <a:t>AEAD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to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Crypt API </a:t>
            </a:r>
            <a:endParaRPr kumimoji="1" lang="ja-JP" altLang="en-US" sz="40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47F41E-C7BA-4185-8BF6-11087CECF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5418"/>
            <a:ext cx="5681870" cy="4824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Key:</a:t>
            </a: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	</a:t>
            </a:r>
            <a:r>
              <a:rPr kumimoji="1" lang="en-US" altLang="ja-JP" sz="1600" dirty="0">
                <a:latin typeface="+mn-ea"/>
              </a:rPr>
              <a:t> </a:t>
            </a:r>
            <a:r>
              <a:rPr kumimoji="1" lang="en-US" altLang="ja-JP" sz="1600" dirty="0" err="1">
                <a:latin typeface="+mn-ea"/>
              </a:rPr>
              <a:t>Sender_write_key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n</a:t>
            </a:r>
            <a:r>
              <a:rPr kumimoji="1" lang="en-US" altLang="ja-JP" sz="1600" dirty="0">
                <a:latin typeface="+mn-ea"/>
              </a:rPr>
              <a:t>once:</a:t>
            </a: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	Sequence number (Record number)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+mn-ea"/>
              </a:rPr>
              <a:t>	</a:t>
            </a:r>
            <a:r>
              <a:rPr kumimoji="1" lang="en-US" altLang="ja-JP" sz="1600" dirty="0" err="1">
                <a:latin typeface="+mn-ea"/>
              </a:rPr>
              <a:t>Sender_write_iv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additional data</a:t>
            </a:r>
            <a:r>
              <a:rPr kumimoji="0" lang="en-US" altLang="ja-JP" sz="1600" dirty="0">
                <a:latin typeface="+mn-ea"/>
              </a:rPr>
              <a:t>: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opaque_type = application_data; /* 23 */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indent="0">
              <a:buNone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	l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egacy_record_version = 0x0303; /* TLS v1.2 */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+mn-ea"/>
              </a:rPr>
              <a:t>	length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 Tag: AES-GCM</a:t>
            </a:r>
          </a:p>
          <a:p>
            <a:pPr lvl="1"/>
            <a:r>
              <a:rPr lang="en-US" altLang="ja-JP" sz="1600" dirty="0">
                <a:latin typeface="+mn-ea"/>
              </a:rPr>
              <a:t>RFC-5116 </a:t>
            </a:r>
            <a:r>
              <a:rPr kumimoji="0" lang="en-US" altLang="ja-JP" sz="1600" dirty="0">
                <a:solidFill>
                  <a:srgbClr val="000000"/>
                </a:solidFill>
                <a:latin typeface="+mn-ea"/>
              </a:rPr>
              <a:t>  5. 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AEAD Algorithms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Algorithm depend</a:t>
            </a:r>
          </a:p>
          <a:p>
            <a:pPr marL="0" indent="0">
              <a:buNone/>
            </a:pPr>
            <a:endParaRPr kumimoji="1" lang="ja-JP" altLang="en-US" sz="1600" dirty="0">
              <a:latin typeface="+mn-ea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A812458-FD7F-4628-B0B0-3B0C5F27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2759" y="1902066"/>
            <a:ext cx="2464904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Key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IV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Auth Tag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Tag from Sender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F9A1F95-E95A-42EB-8A8A-4E1831D8476A}"/>
              </a:ext>
            </a:extLst>
          </p:cNvPr>
          <p:cNvSpPr/>
          <p:nvPr/>
        </p:nvSpPr>
        <p:spPr>
          <a:xfrm>
            <a:off x="7851913" y="1900478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36C0C50-6C03-4BB6-91F0-A011252E40EE}"/>
              </a:ext>
            </a:extLst>
          </p:cNvPr>
          <p:cNvSpPr/>
          <p:nvPr/>
        </p:nvSpPr>
        <p:spPr>
          <a:xfrm>
            <a:off x="7851913" y="2669104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4FB9F2F-6241-4183-BEC0-290E868737F6}"/>
              </a:ext>
            </a:extLst>
          </p:cNvPr>
          <p:cNvSpPr/>
          <p:nvPr/>
        </p:nvSpPr>
        <p:spPr>
          <a:xfrm>
            <a:off x="7858653" y="4680088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68C9285-A80A-4FD1-BF58-028207A4A21E}"/>
              </a:ext>
            </a:extLst>
          </p:cNvPr>
          <p:cNvSpPr/>
          <p:nvPr/>
        </p:nvSpPr>
        <p:spPr>
          <a:xfrm>
            <a:off x="1729409" y="1946585"/>
            <a:ext cx="2136914" cy="3180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726863A-C01B-4BD0-86F5-36752C795407}"/>
              </a:ext>
            </a:extLst>
          </p:cNvPr>
          <p:cNvSpPr/>
          <p:nvPr/>
        </p:nvSpPr>
        <p:spPr>
          <a:xfrm>
            <a:off x="1729410" y="2960515"/>
            <a:ext cx="2136914" cy="318051"/>
          </a:xfrm>
          <a:prstGeom prst="roundRect">
            <a:avLst>
              <a:gd name="adj" fmla="val 928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8EF9588-16B8-4593-B369-6ED84D355B1C}"/>
              </a:ext>
            </a:extLst>
          </p:cNvPr>
          <p:cNvSpPr/>
          <p:nvPr/>
        </p:nvSpPr>
        <p:spPr>
          <a:xfrm>
            <a:off x="3896139" y="2085733"/>
            <a:ext cx="3935896" cy="29818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A36CEC45-495D-4262-A210-BDB5A3BD1451}"/>
              </a:ext>
            </a:extLst>
          </p:cNvPr>
          <p:cNvSpPr/>
          <p:nvPr/>
        </p:nvSpPr>
        <p:spPr>
          <a:xfrm>
            <a:off x="6347790" y="2592629"/>
            <a:ext cx="172278" cy="68593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F75417A-5B24-438D-A710-79879274597F}"/>
              </a:ext>
            </a:extLst>
          </p:cNvPr>
          <p:cNvSpPr/>
          <p:nvPr/>
        </p:nvSpPr>
        <p:spPr>
          <a:xfrm rot="21358436" flipV="1">
            <a:off x="6521038" y="2871217"/>
            <a:ext cx="1330934" cy="74357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FD70CCED-3A1C-44DA-9EFD-036A854A03DE}"/>
              </a:ext>
            </a:extLst>
          </p:cNvPr>
          <p:cNvSpPr/>
          <p:nvPr/>
        </p:nvSpPr>
        <p:spPr>
          <a:xfrm>
            <a:off x="6345221" y="4320956"/>
            <a:ext cx="176618" cy="94176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8741AD7-D834-49EF-B5DF-0571C651235E}"/>
              </a:ext>
            </a:extLst>
          </p:cNvPr>
          <p:cNvSpPr/>
          <p:nvPr/>
        </p:nvSpPr>
        <p:spPr>
          <a:xfrm rot="21358436" flipV="1">
            <a:off x="6512355" y="4800581"/>
            <a:ext cx="1330934" cy="74357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9B134F-45E5-4FF4-BA54-D6E3E39425A9}"/>
              </a:ext>
            </a:extLst>
          </p:cNvPr>
          <p:cNvSpPr txBox="1"/>
          <p:nvPr/>
        </p:nvSpPr>
        <p:spPr>
          <a:xfrm>
            <a:off x="270012" y="1015089"/>
            <a:ext cx="3463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1800" b="1" u="sng" dirty="0"/>
              <a:t>Key Derivation(HKDF)</a:t>
            </a:r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CA067B1A-266B-4D11-86A1-86F95DD8358D}"/>
              </a:ext>
            </a:extLst>
          </p:cNvPr>
          <p:cNvSpPr/>
          <p:nvPr/>
        </p:nvSpPr>
        <p:spPr>
          <a:xfrm>
            <a:off x="755374" y="1310481"/>
            <a:ext cx="964096" cy="755374"/>
          </a:xfrm>
          <a:custGeom>
            <a:avLst/>
            <a:gdLst>
              <a:gd name="connsiteX0" fmla="*/ 0 w 964096"/>
              <a:gd name="connsiteY0" fmla="*/ 0 h 755374"/>
              <a:gd name="connsiteX1" fmla="*/ 0 w 964096"/>
              <a:gd name="connsiteY1" fmla="*/ 536713 h 755374"/>
              <a:gd name="connsiteX2" fmla="*/ 218661 w 964096"/>
              <a:gd name="connsiteY2" fmla="*/ 755374 h 755374"/>
              <a:gd name="connsiteX3" fmla="*/ 964096 w 964096"/>
              <a:gd name="connsiteY3" fmla="*/ 755374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96" h="755374">
                <a:moveTo>
                  <a:pt x="0" y="0"/>
                </a:moveTo>
                <a:lnTo>
                  <a:pt x="0" y="536713"/>
                </a:lnTo>
                <a:lnTo>
                  <a:pt x="218661" y="755374"/>
                </a:lnTo>
                <a:lnTo>
                  <a:pt x="964096" y="75537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6676F8CC-8017-4E68-8C2C-254840DA924F}"/>
              </a:ext>
            </a:extLst>
          </p:cNvPr>
          <p:cNvSpPr/>
          <p:nvPr/>
        </p:nvSpPr>
        <p:spPr>
          <a:xfrm>
            <a:off x="596348" y="1280664"/>
            <a:ext cx="1123122" cy="1818860"/>
          </a:xfrm>
          <a:custGeom>
            <a:avLst/>
            <a:gdLst>
              <a:gd name="connsiteX0" fmla="*/ 0 w 1123122"/>
              <a:gd name="connsiteY0" fmla="*/ 0 h 1818860"/>
              <a:gd name="connsiteX1" fmla="*/ 0 w 1123122"/>
              <a:gd name="connsiteY1" fmla="*/ 1570382 h 1818860"/>
              <a:gd name="connsiteX2" fmla="*/ 248478 w 1123122"/>
              <a:gd name="connsiteY2" fmla="*/ 1818860 h 1818860"/>
              <a:gd name="connsiteX3" fmla="*/ 1123122 w 1123122"/>
              <a:gd name="connsiteY3" fmla="*/ 1818860 h 18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122" h="1818860">
                <a:moveTo>
                  <a:pt x="0" y="0"/>
                </a:moveTo>
                <a:lnTo>
                  <a:pt x="0" y="1570382"/>
                </a:lnTo>
                <a:lnTo>
                  <a:pt x="248478" y="1818860"/>
                </a:lnTo>
                <a:lnTo>
                  <a:pt x="1123122" y="181886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6A68973-98F3-426F-91AA-F278E8A235B0}"/>
              </a:ext>
            </a:extLst>
          </p:cNvPr>
          <p:cNvSpPr txBox="1"/>
          <p:nvPr/>
        </p:nvSpPr>
        <p:spPr>
          <a:xfrm>
            <a:off x="7563678" y="145956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AES-GCM API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DED13BE-55A8-4C90-A895-991631D596B6}"/>
              </a:ext>
            </a:extLst>
          </p:cNvPr>
          <p:cNvSpPr/>
          <p:nvPr/>
        </p:nvSpPr>
        <p:spPr>
          <a:xfrm>
            <a:off x="755374" y="4003229"/>
            <a:ext cx="2136914" cy="318051"/>
          </a:xfrm>
          <a:prstGeom prst="roundRect">
            <a:avLst>
              <a:gd name="adj" fmla="val 928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3292F37-7BCF-4A3A-BE9C-24056EBEC3DC}"/>
              </a:ext>
            </a:extLst>
          </p:cNvPr>
          <p:cNvSpPr/>
          <p:nvPr/>
        </p:nvSpPr>
        <p:spPr>
          <a:xfrm>
            <a:off x="838200" y="5713038"/>
            <a:ext cx="1821089" cy="318051"/>
          </a:xfrm>
          <a:prstGeom prst="roundRect">
            <a:avLst>
              <a:gd name="adj" fmla="val 928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810AAA-8F23-4620-83C0-42407A1BDA41}"/>
              </a:ext>
            </a:extLst>
          </p:cNvPr>
          <p:cNvSpPr txBox="1"/>
          <p:nvPr/>
        </p:nvSpPr>
        <p:spPr>
          <a:xfrm>
            <a:off x="297601" y="3509563"/>
            <a:ext cx="236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1800" b="1" u="sng" dirty="0"/>
              <a:t>TLS Record</a:t>
            </a:r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25A5830-ACE0-47A9-B51F-11F5EB01F473}"/>
              </a:ext>
            </a:extLst>
          </p:cNvPr>
          <p:cNvSpPr/>
          <p:nvPr/>
        </p:nvSpPr>
        <p:spPr>
          <a:xfrm>
            <a:off x="602291" y="3813310"/>
            <a:ext cx="160570" cy="318051"/>
          </a:xfrm>
          <a:custGeom>
            <a:avLst/>
            <a:gdLst>
              <a:gd name="connsiteX0" fmla="*/ 0 w 964096"/>
              <a:gd name="connsiteY0" fmla="*/ 0 h 755374"/>
              <a:gd name="connsiteX1" fmla="*/ 0 w 964096"/>
              <a:gd name="connsiteY1" fmla="*/ 536713 h 755374"/>
              <a:gd name="connsiteX2" fmla="*/ 218661 w 964096"/>
              <a:gd name="connsiteY2" fmla="*/ 755374 h 755374"/>
              <a:gd name="connsiteX3" fmla="*/ 964096 w 964096"/>
              <a:gd name="connsiteY3" fmla="*/ 755374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96" h="755374">
                <a:moveTo>
                  <a:pt x="0" y="0"/>
                </a:moveTo>
                <a:lnTo>
                  <a:pt x="0" y="536713"/>
                </a:lnTo>
                <a:lnTo>
                  <a:pt x="218661" y="755374"/>
                </a:lnTo>
                <a:lnTo>
                  <a:pt x="964096" y="75537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F0F7D8AA-18D5-4FBF-8C0B-ED366F185B40}"/>
              </a:ext>
            </a:extLst>
          </p:cNvPr>
          <p:cNvSpPr/>
          <p:nvPr/>
        </p:nvSpPr>
        <p:spPr>
          <a:xfrm>
            <a:off x="543798" y="3792290"/>
            <a:ext cx="292633" cy="2093504"/>
          </a:xfrm>
          <a:custGeom>
            <a:avLst/>
            <a:gdLst>
              <a:gd name="connsiteX0" fmla="*/ 0 w 1123122"/>
              <a:gd name="connsiteY0" fmla="*/ 0 h 1818860"/>
              <a:gd name="connsiteX1" fmla="*/ 0 w 1123122"/>
              <a:gd name="connsiteY1" fmla="*/ 1570382 h 1818860"/>
              <a:gd name="connsiteX2" fmla="*/ 248478 w 1123122"/>
              <a:gd name="connsiteY2" fmla="*/ 1818860 h 1818860"/>
              <a:gd name="connsiteX3" fmla="*/ 1123122 w 1123122"/>
              <a:gd name="connsiteY3" fmla="*/ 1818860 h 18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122" h="1818860">
                <a:moveTo>
                  <a:pt x="0" y="0"/>
                </a:moveTo>
                <a:lnTo>
                  <a:pt x="0" y="1570382"/>
                </a:lnTo>
                <a:lnTo>
                  <a:pt x="248478" y="1818860"/>
                </a:lnTo>
                <a:lnTo>
                  <a:pt x="1123122" y="181886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8BE528C-C677-42CB-9A12-819CE8A5CDBC}"/>
              </a:ext>
            </a:extLst>
          </p:cNvPr>
          <p:cNvSpPr/>
          <p:nvPr/>
        </p:nvSpPr>
        <p:spPr>
          <a:xfrm>
            <a:off x="7892527" y="5901507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9356BD47-F328-4F5E-BF3A-8B597CB09701}"/>
              </a:ext>
            </a:extLst>
          </p:cNvPr>
          <p:cNvSpPr/>
          <p:nvPr/>
        </p:nvSpPr>
        <p:spPr>
          <a:xfrm rot="21358436" flipV="1">
            <a:off x="6546229" y="6022000"/>
            <a:ext cx="1330934" cy="74357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大かっこ 30">
            <a:extLst>
              <a:ext uri="{FF2B5EF4-FFF2-40B4-BE49-F238E27FC236}">
                <a16:creationId xmlns:a16="http://schemas.microsoft.com/office/drawing/2014/main" id="{14087CD3-BEEA-42B0-849D-15B683213747}"/>
              </a:ext>
            </a:extLst>
          </p:cNvPr>
          <p:cNvSpPr/>
          <p:nvPr/>
        </p:nvSpPr>
        <p:spPr>
          <a:xfrm>
            <a:off x="6366873" y="5630605"/>
            <a:ext cx="176618" cy="94176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2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3F915-F2DA-42C6-9A04-49916134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AES-GCM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34254-AFA5-4CBB-A9BD-46A5FEA8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dirty="0"/>
              <a:t>int </a:t>
            </a:r>
            <a:r>
              <a:rPr lang="ja-JP" altLang="en-US" sz="2000"/>
              <a:t> </a:t>
            </a:r>
            <a:r>
              <a:rPr lang="en-US" altLang="ja-JP" sz="2000" dirty="0" err="1"/>
              <a:t>wcAesSetKey</a:t>
            </a:r>
            <a:r>
              <a:rPr lang="en-US" altLang="ja-JP" sz="2000" dirty="0"/>
              <a:t>_ 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 *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, const byte *key, word32 </a:t>
            </a:r>
            <a:r>
              <a:rPr kumimoji="1" lang="en-US" altLang="ja-JP" sz="2000" dirty="0" err="1"/>
              <a:t>len</a:t>
            </a:r>
            <a:r>
              <a:rPr kumimoji="1" lang="en-US" altLang="ja-JP" sz="2000" dirty="0"/>
              <a:t>, const byte *iv, int </a:t>
            </a:r>
            <a:r>
              <a:rPr kumimoji="1" lang="en-US" altLang="ja-JP" sz="2000" dirty="0" err="1"/>
              <a:t>dir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int  </a:t>
            </a:r>
            <a:r>
              <a:rPr kumimoji="1" lang="en-US" altLang="ja-JP" sz="2000" dirty="0" err="1"/>
              <a:t>wc_AesGcmEncrypt</a:t>
            </a:r>
            <a:r>
              <a:rPr kumimoji="1" lang="en-US" altLang="ja-JP" sz="2000" dirty="0"/>
              <a:t> (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 *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byte *out, const byte *in, word32 </a:t>
            </a:r>
            <a:r>
              <a:rPr kumimoji="1" lang="en-US" altLang="ja-JP" sz="2000" dirty="0" err="1"/>
              <a:t>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const byte *iv, word32 </a:t>
            </a:r>
            <a:r>
              <a:rPr kumimoji="1" lang="en-US" altLang="ja-JP" sz="2000" dirty="0" err="1"/>
              <a:t>ivSz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byte *</a:t>
            </a:r>
            <a:r>
              <a:rPr kumimoji="1" lang="en-US" altLang="ja-JP" sz="2000" dirty="0" err="1"/>
              <a:t>authTag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authTagSz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const byte *</a:t>
            </a:r>
            <a:r>
              <a:rPr kumimoji="1" lang="en-US" altLang="ja-JP" sz="2000" dirty="0" err="1"/>
              <a:t>authIn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authInSz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int  </a:t>
            </a:r>
            <a:r>
              <a:rPr kumimoji="1" lang="en-US" altLang="ja-JP" sz="2000" dirty="0" err="1"/>
              <a:t>wc_AesGcmDecrypt</a:t>
            </a:r>
            <a:r>
              <a:rPr kumimoji="1" lang="en-US" altLang="ja-JP" sz="2000" dirty="0"/>
              <a:t> (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 *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kumimoji="1" lang="en-US" altLang="ja-JP" sz="2000" dirty="0"/>
              <a:t>	byte *out, const byte *in, word32 </a:t>
            </a:r>
            <a:r>
              <a:rPr kumimoji="1" lang="en-US" altLang="ja-JP" sz="2000" dirty="0" err="1"/>
              <a:t>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const byte *iv, word32 </a:t>
            </a:r>
            <a:r>
              <a:rPr kumimoji="1" lang="en-US" altLang="ja-JP" sz="2000" dirty="0" err="1"/>
              <a:t>ivSz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kumimoji="1" lang="en-US" altLang="ja-JP" sz="2000" dirty="0"/>
              <a:t>	const byte *</a:t>
            </a:r>
            <a:r>
              <a:rPr kumimoji="1" lang="en-US" altLang="ja-JP" sz="2000" dirty="0" err="1"/>
              <a:t>authTag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authTagSz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kumimoji="1" lang="en-US" altLang="ja-JP" sz="2000" dirty="0"/>
              <a:t>	const byte *</a:t>
            </a:r>
            <a:r>
              <a:rPr kumimoji="1" lang="en-US" altLang="ja-JP" sz="2000" dirty="0" err="1"/>
              <a:t>authIn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authInSz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935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E1D84-8BC2-4EBF-8137-A301BCAC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ピア認証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5C8F6-DFD7-4F6A-A464-47E366C2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43"/>
            <a:ext cx="10515600" cy="12753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>
                <a:ea typeface="游ゴシック"/>
              </a:rPr>
              <a:t>サーバ認証、クライアント認証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　</a:t>
            </a:r>
            <a:r>
              <a:rPr lang="en-US" altLang="ja-JP" dirty="0">
                <a:ea typeface="游ゴシック"/>
              </a:rPr>
              <a:t>	(Certificate Request)</a:t>
            </a:r>
            <a:r>
              <a:rPr lang="ja-JP" altLang="en-US" dirty="0">
                <a:ea typeface="游ゴシック"/>
              </a:rPr>
              <a:t>、</a:t>
            </a:r>
            <a:r>
              <a:rPr lang="en-US" altLang="ja-JP" dirty="0">
                <a:ea typeface="游ゴシック"/>
              </a:rPr>
              <a:t>Certificate</a:t>
            </a:r>
            <a:r>
              <a:rPr lang="ja-JP" altLang="en-US" dirty="0">
                <a:ea typeface="游ゴシック"/>
              </a:rPr>
              <a:t>、</a:t>
            </a:r>
            <a:r>
              <a:rPr lang="en-US" altLang="ja-JP" dirty="0">
                <a:ea typeface="游ゴシック"/>
              </a:rPr>
              <a:t>Certificate Verify</a:t>
            </a:r>
            <a:r>
              <a:rPr lang="ja-JP" altLang="en-US" dirty="0">
                <a:ea typeface="游ゴシック"/>
              </a:rPr>
              <a:t> 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en-US" altLang="ja-JP" dirty="0">
                <a:ea typeface="游ゴシック"/>
              </a:rPr>
              <a:t>	</a:t>
            </a:r>
            <a:r>
              <a:rPr lang="ja-JP" altLang="en-US" sz="2200" dirty="0">
                <a:ea typeface="游ゴシック"/>
              </a:rPr>
              <a:t>サーバ認証は必須なので、サーバ認証では</a:t>
            </a:r>
            <a:r>
              <a:rPr lang="en-US" altLang="ja-JP" sz="2200" dirty="0">
                <a:ea typeface="游ゴシック"/>
              </a:rPr>
              <a:t>Certificate Request</a:t>
            </a:r>
            <a:r>
              <a:rPr lang="ja-JP" altLang="en-US" sz="2200" dirty="0">
                <a:ea typeface="游ゴシック"/>
              </a:rPr>
              <a:t>は省略</a:t>
            </a:r>
            <a:endParaRPr lang="ja-JP" dirty="0">
              <a:ea typeface="游ゴシック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F13AD9C-BDAF-48E9-9B80-4C3607D6E43F}"/>
              </a:ext>
            </a:extLst>
          </p:cNvPr>
          <p:cNvSpPr/>
          <p:nvPr/>
        </p:nvSpPr>
        <p:spPr>
          <a:xfrm>
            <a:off x="1855780" y="3931406"/>
            <a:ext cx="3600803" cy="407506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D75ECF-AF72-4E63-9A03-DD7E713CF240}"/>
              </a:ext>
            </a:extLst>
          </p:cNvPr>
          <p:cNvSpPr txBox="1"/>
          <p:nvPr/>
        </p:nvSpPr>
        <p:spPr>
          <a:xfrm>
            <a:off x="1855780" y="3429000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u="sng" dirty="0">
                <a:ea typeface="游ゴシック"/>
              </a:rPr>
              <a:t>認証要求側</a:t>
            </a:r>
            <a:endParaRPr lang="ja-JP" altLang="en-US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2833CB-135D-40F3-BB6B-EB52992AFEB8}"/>
              </a:ext>
            </a:extLst>
          </p:cNvPr>
          <p:cNvSpPr txBox="1"/>
          <p:nvPr/>
        </p:nvSpPr>
        <p:spPr>
          <a:xfrm>
            <a:off x="8410811" y="3450504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u="sng" dirty="0">
                <a:ea typeface="游ゴシック"/>
              </a:rPr>
              <a:t>被認証側</a:t>
            </a:r>
            <a:endParaRPr lang="ja-JP" altLang="en-US" b="1" u="sng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619814-9A60-4090-BD91-90EA9B32CD1C}"/>
              </a:ext>
            </a:extLst>
          </p:cNvPr>
          <p:cNvSpPr/>
          <p:nvPr/>
        </p:nvSpPr>
        <p:spPr>
          <a:xfrm>
            <a:off x="6272067" y="4458182"/>
            <a:ext cx="3600803" cy="407506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E8C0E9A-5610-45DA-8299-AD05978672C8}"/>
              </a:ext>
            </a:extLst>
          </p:cNvPr>
          <p:cNvSpPr/>
          <p:nvPr/>
        </p:nvSpPr>
        <p:spPr>
          <a:xfrm>
            <a:off x="6272067" y="5037965"/>
            <a:ext cx="3600803" cy="407506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FD66A8-5C40-4C57-9471-C490DCDD8A32}"/>
              </a:ext>
            </a:extLst>
          </p:cNvPr>
          <p:cNvSpPr txBox="1"/>
          <p:nvPr/>
        </p:nvSpPr>
        <p:spPr>
          <a:xfrm>
            <a:off x="300835" y="3976997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游ゴシック"/>
              </a:rPr>
              <a:t>CA</a:t>
            </a:r>
            <a:r>
              <a:rPr lang="ja-JP" altLang="en-US" dirty="0">
                <a:ea typeface="游ゴシック"/>
              </a:rPr>
              <a:t>証明書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EA3124-864B-4338-95DA-B4A4BBB5F44E}"/>
              </a:ext>
            </a:extLst>
          </p:cNvPr>
          <p:cNvSpPr txBox="1"/>
          <p:nvPr/>
        </p:nvSpPr>
        <p:spPr>
          <a:xfrm>
            <a:off x="10642080" y="4516551"/>
            <a:ext cx="15667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ea typeface="游ゴシック"/>
              </a:rPr>
              <a:t>CA</a:t>
            </a:r>
            <a:r>
              <a:rPr lang="ja-JP" altLang="en-US" sz="1600" dirty="0">
                <a:ea typeface="游ゴシック"/>
              </a:rPr>
              <a:t>署名済の</a:t>
            </a:r>
            <a:endParaRPr lang="en-US" altLang="ja-JP" sz="1600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証明書</a:t>
            </a:r>
            <a:endParaRPr lang="en-US" altLang="ja-JP" dirty="0">
              <a:ea typeface="游ゴシック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B22C85-9AF3-4A3A-8BA1-AA89BF5BB5C3}"/>
              </a:ext>
            </a:extLst>
          </p:cNvPr>
          <p:cNvSpPr txBox="1"/>
          <p:nvPr/>
        </p:nvSpPr>
        <p:spPr>
          <a:xfrm>
            <a:off x="10131641" y="5749834"/>
            <a:ext cx="1785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ea typeface="游ゴシック"/>
              </a:rPr>
              <a:t>プライベート鍵</a:t>
            </a:r>
            <a:endParaRPr lang="en-US" altLang="ja-JP" dirty="0">
              <a:ea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F8B468-96F3-4536-8C6F-D3CD1C8C2992}"/>
              </a:ext>
            </a:extLst>
          </p:cNvPr>
          <p:cNvSpPr txBox="1"/>
          <p:nvPr/>
        </p:nvSpPr>
        <p:spPr>
          <a:xfrm>
            <a:off x="2207667" y="3950493"/>
            <a:ext cx="2980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Certificate</a:t>
            </a:r>
            <a:r>
              <a:rPr lang="ja-JP" altLang="en-US" dirty="0"/>
              <a:t> </a:t>
            </a:r>
            <a:r>
              <a:rPr lang="en-US" altLang="ja-JP" dirty="0"/>
              <a:t>Request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522016-CF84-4173-9098-F57C0E411DDD}"/>
              </a:ext>
            </a:extLst>
          </p:cNvPr>
          <p:cNvSpPr txBox="1"/>
          <p:nvPr/>
        </p:nvSpPr>
        <p:spPr>
          <a:xfrm>
            <a:off x="6553313" y="4496356"/>
            <a:ext cx="1555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Certificate</a:t>
            </a:r>
            <a:endParaRPr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0BFBDFA-50CF-4B36-BA38-27D0996188F9}"/>
              </a:ext>
            </a:extLst>
          </p:cNvPr>
          <p:cNvCxnSpPr>
            <a:stCxn id="4" idx="3"/>
          </p:cNvCxnSpPr>
          <p:nvPr/>
        </p:nvCxnSpPr>
        <p:spPr>
          <a:xfrm>
            <a:off x="5456583" y="4135159"/>
            <a:ext cx="1331843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8DC236D-6459-404C-84C5-356DDAAE165B}"/>
              </a:ext>
            </a:extLst>
          </p:cNvPr>
          <p:cNvCxnSpPr>
            <a:cxnSpLocks/>
          </p:cNvCxnSpPr>
          <p:nvPr/>
        </p:nvCxnSpPr>
        <p:spPr>
          <a:xfrm flipH="1">
            <a:off x="3697946" y="4680157"/>
            <a:ext cx="2574122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25D41EB-902D-431F-830A-75EABCBDB2CF}"/>
              </a:ext>
            </a:extLst>
          </p:cNvPr>
          <p:cNvCxnSpPr>
            <a:cxnSpLocks/>
          </p:cNvCxnSpPr>
          <p:nvPr/>
        </p:nvCxnSpPr>
        <p:spPr>
          <a:xfrm flipH="1">
            <a:off x="3697946" y="5198651"/>
            <a:ext cx="2574121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F40A92-3665-4A6B-91D1-11945F648201}"/>
              </a:ext>
            </a:extLst>
          </p:cNvPr>
          <p:cNvSpPr txBox="1"/>
          <p:nvPr/>
        </p:nvSpPr>
        <p:spPr>
          <a:xfrm>
            <a:off x="6516517" y="5024567"/>
            <a:ext cx="226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Certificate</a:t>
            </a:r>
            <a:r>
              <a:rPr lang="ja-JP" altLang="en-US" dirty="0"/>
              <a:t> </a:t>
            </a:r>
            <a:r>
              <a:rPr lang="en-US" altLang="ja-JP" dirty="0"/>
              <a:t>Verify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467329-A579-48CB-8B10-AEB085FC59A6}"/>
              </a:ext>
            </a:extLst>
          </p:cNvPr>
          <p:cNvSpPr txBox="1"/>
          <p:nvPr/>
        </p:nvSpPr>
        <p:spPr>
          <a:xfrm>
            <a:off x="8713657" y="4488145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ea typeface="游ゴシック"/>
              </a:rPr>
              <a:t>証明書</a:t>
            </a:r>
            <a:endParaRPr lang="en-US" altLang="ja-JP" dirty="0">
              <a:ea typeface="游ゴシック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BAB5213-53FA-4806-912D-002CBBFC5FFC}"/>
              </a:ext>
            </a:extLst>
          </p:cNvPr>
          <p:cNvSpPr/>
          <p:nvPr/>
        </p:nvSpPr>
        <p:spPr>
          <a:xfrm>
            <a:off x="208722" y="3841954"/>
            <a:ext cx="1325570" cy="68566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C3D6629-431A-46BF-B562-1B11ED4C7BCE}"/>
              </a:ext>
            </a:extLst>
          </p:cNvPr>
          <p:cNvSpPr/>
          <p:nvPr/>
        </p:nvSpPr>
        <p:spPr>
          <a:xfrm>
            <a:off x="8575813" y="4445077"/>
            <a:ext cx="117317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C578F5D-38DC-4A78-AFF2-ABF3F508C093}"/>
              </a:ext>
            </a:extLst>
          </p:cNvPr>
          <p:cNvSpPr/>
          <p:nvPr/>
        </p:nvSpPr>
        <p:spPr>
          <a:xfrm>
            <a:off x="8575813" y="5037965"/>
            <a:ext cx="117317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9797EF-9BFB-4D69-B514-9B2AE540BAF1}"/>
              </a:ext>
            </a:extLst>
          </p:cNvPr>
          <p:cNvSpPr txBox="1"/>
          <p:nvPr/>
        </p:nvSpPr>
        <p:spPr>
          <a:xfrm>
            <a:off x="8786191" y="5100769"/>
            <a:ext cx="81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ea typeface="游ゴシック"/>
              </a:rPr>
              <a:t>署名</a:t>
            </a:r>
            <a:endParaRPr lang="en-US" altLang="ja-JP" dirty="0">
              <a:ea typeface="游ゴシック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8A7BE3-C853-4B4B-ABE5-BB2CFDC8E095}"/>
              </a:ext>
            </a:extLst>
          </p:cNvPr>
          <p:cNvSpPr txBox="1"/>
          <p:nvPr/>
        </p:nvSpPr>
        <p:spPr>
          <a:xfrm>
            <a:off x="9894227" y="3885103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游ゴシック"/>
              </a:rPr>
              <a:t>Blob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5EF6B83-D374-419B-8AEE-320F0A48BC14}"/>
              </a:ext>
            </a:extLst>
          </p:cNvPr>
          <p:cNvSpPr/>
          <p:nvPr/>
        </p:nvSpPr>
        <p:spPr>
          <a:xfrm>
            <a:off x="9648887" y="3863769"/>
            <a:ext cx="117317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3C8476B-9B84-46E9-9590-2983230EE504}"/>
              </a:ext>
            </a:extLst>
          </p:cNvPr>
          <p:cNvSpPr/>
          <p:nvPr/>
        </p:nvSpPr>
        <p:spPr>
          <a:xfrm>
            <a:off x="10624811" y="4415759"/>
            <a:ext cx="1457978" cy="84208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4E21AC9-BD4D-441B-A6BB-C34CBB533B98}"/>
              </a:ext>
            </a:extLst>
          </p:cNvPr>
          <p:cNvSpPr/>
          <p:nvPr/>
        </p:nvSpPr>
        <p:spPr>
          <a:xfrm>
            <a:off x="10144539" y="5687030"/>
            <a:ext cx="168953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7D5A64D-D2C4-441C-94E1-2B97EF6F724D}"/>
              </a:ext>
            </a:extLst>
          </p:cNvPr>
          <p:cNvCxnSpPr>
            <a:cxnSpLocks/>
          </p:cNvCxnSpPr>
          <p:nvPr/>
        </p:nvCxnSpPr>
        <p:spPr>
          <a:xfrm flipH="1">
            <a:off x="9782240" y="4680157"/>
            <a:ext cx="842571" cy="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A739926-5B16-4526-B43E-2C146F9DA620}"/>
              </a:ext>
            </a:extLst>
          </p:cNvPr>
          <p:cNvSpPr/>
          <p:nvPr/>
        </p:nvSpPr>
        <p:spPr>
          <a:xfrm>
            <a:off x="9720469" y="5263250"/>
            <a:ext cx="566531" cy="407504"/>
          </a:xfrm>
          <a:custGeom>
            <a:avLst/>
            <a:gdLst>
              <a:gd name="connsiteX0" fmla="*/ 566531 w 566531"/>
              <a:gd name="connsiteY0" fmla="*/ 407504 h 407504"/>
              <a:gd name="connsiteX1" fmla="*/ 556592 w 566531"/>
              <a:gd name="connsiteY1" fmla="*/ 178904 h 407504"/>
              <a:gd name="connsiteX2" fmla="*/ 457200 w 566531"/>
              <a:gd name="connsiteY2" fmla="*/ 0 h 407504"/>
              <a:gd name="connsiteX3" fmla="*/ 0 w 566531"/>
              <a:gd name="connsiteY3" fmla="*/ 29817 h 4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531" h="407504">
                <a:moveTo>
                  <a:pt x="566531" y="407504"/>
                </a:moveTo>
                <a:lnTo>
                  <a:pt x="556592" y="178904"/>
                </a:lnTo>
                <a:lnTo>
                  <a:pt x="457200" y="0"/>
                </a:lnTo>
                <a:lnTo>
                  <a:pt x="0" y="29817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DBA75A2-DD0F-488C-8762-DD74A3CDC328}"/>
              </a:ext>
            </a:extLst>
          </p:cNvPr>
          <p:cNvSpPr/>
          <p:nvPr/>
        </p:nvSpPr>
        <p:spPr>
          <a:xfrm flipV="1">
            <a:off x="9733122" y="4295905"/>
            <a:ext cx="580509" cy="872148"/>
          </a:xfrm>
          <a:custGeom>
            <a:avLst/>
            <a:gdLst>
              <a:gd name="connsiteX0" fmla="*/ 566531 w 566531"/>
              <a:gd name="connsiteY0" fmla="*/ 407504 h 407504"/>
              <a:gd name="connsiteX1" fmla="*/ 556592 w 566531"/>
              <a:gd name="connsiteY1" fmla="*/ 178904 h 407504"/>
              <a:gd name="connsiteX2" fmla="*/ 457200 w 566531"/>
              <a:gd name="connsiteY2" fmla="*/ 0 h 407504"/>
              <a:gd name="connsiteX3" fmla="*/ 0 w 566531"/>
              <a:gd name="connsiteY3" fmla="*/ 29817 h 4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531" h="407504">
                <a:moveTo>
                  <a:pt x="566531" y="407504"/>
                </a:moveTo>
                <a:lnTo>
                  <a:pt x="556592" y="178904"/>
                </a:lnTo>
                <a:lnTo>
                  <a:pt x="457200" y="0"/>
                </a:lnTo>
                <a:lnTo>
                  <a:pt x="0" y="29817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550399-41E9-46EF-A6BC-8101B038BD25}"/>
              </a:ext>
            </a:extLst>
          </p:cNvPr>
          <p:cNvSpPr txBox="1"/>
          <p:nvPr/>
        </p:nvSpPr>
        <p:spPr>
          <a:xfrm>
            <a:off x="565580" y="4643235"/>
            <a:ext cx="3070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ea typeface="游ゴシック"/>
              </a:rPr>
              <a:t>証明書の正当性チェック</a:t>
            </a:r>
            <a:endParaRPr lang="en-US" altLang="ja-JP" dirty="0">
              <a:ea typeface="游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ea typeface="游ゴシック"/>
              </a:rPr>
              <a:t>公開鍵で署名をチェック</a:t>
            </a:r>
            <a:endParaRPr lang="en-US" altLang="ja-JP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1726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5A25-6EE1-4AA7-BD71-CBB377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</a:t>
            </a:r>
            <a:r>
              <a:rPr kumimoji="1" lang="ja-JP" altLang="en-US" dirty="0"/>
              <a:t>、セッション再開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7D728-CEA8-449D-85A8-067635B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2"/>
            <a:ext cx="10515600" cy="4816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PSK:</a:t>
            </a:r>
          </a:p>
          <a:p>
            <a:pPr marL="0" indent="0">
              <a:buNone/>
            </a:pPr>
            <a:r>
              <a:rPr lang="ja-JP" altLang="en-US" dirty="0"/>
              <a:t>別途、どこかで事前に鍵を合意しておく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ピア認証不要のぶん、ハンドシェークが軽い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DH</a:t>
            </a:r>
            <a:r>
              <a:rPr lang="ja-JP" altLang="en-US" dirty="0"/>
              <a:t>有無の２パターン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なし：合意した鍵をそのまま使用（前方秘匿性のリスクあり）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あり：</a:t>
            </a:r>
            <a:r>
              <a:rPr kumimoji="1" lang="en-US" altLang="ja-JP" dirty="0"/>
              <a:t>DH</a:t>
            </a:r>
            <a:r>
              <a:rPr kumimoji="1" lang="ja-JP" altLang="en-US" dirty="0"/>
              <a:t>により新たな鍵を合意（前方秘匿性のリスクなし）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セッション再開</a:t>
            </a:r>
            <a:endParaRPr kumimoji="1" lang="en-US" altLang="ja-JP" dirty="0"/>
          </a:p>
          <a:p>
            <a:r>
              <a:rPr kumimoji="1" lang="ja-JP" altLang="en-US" dirty="0"/>
              <a:t>セッション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の廃止</a:t>
            </a:r>
            <a:endParaRPr kumimoji="1" lang="en-US" altLang="ja-JP" dirty="0"/>
          </a:p>
          <a:p>
            <a:r>
              <a:rPr kumimoji="1" lang="ja-JP" altLang="en-US" dirty="0"/>
              <a:t>セッションチケット必須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kumimoji="1" lang="ja-JP" altLang="en-US" dirty="0"/>
              <a:t>の一特殊形として再整理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以前に確立したセッションでセッションチケットの形で鍵合意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lang="ja-JP" altLang="en-US" dirty="0"/>
              <a:t>により相手方を認証。公開鍵証明書による認証は省略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23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2086962"/>
            <a:ext cx="3485157" cy="1865089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PSK: </a:t>
            </a:r>
            <a:r>
              <a:rPr kumimoji="1" lang="ja-JP" altLang="en-US" dirty="0"/>
              <a:t>前方秘匿性なし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08916" y="5294102"/>
            <a:ext cx="21174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</p:cNvCxnSpPr>
          <p:nvPr/>
        </p:nvCxnSpPr>
        <p:spPr>
          <a:xfrm flipH="1">
            <a:off x="9005172" y="476095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1889143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808646" y="1692832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1674730" y="182198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08885" y="2203722"/>
            <a:ext cx="1480686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218294" y="21814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1CDCFF3-E3F3-48CE-9894-C382F55E745D}"/>
              </a:ext>
            </a:extLst>
          </p:cNvPr>
          <p:cNvSpPr/>
          <p:nvPr/>
        </p:nvSpPr>
        <p:spPr>
          <a:xfrm>
            <a:off x="111914" y="2909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6633920-3D71-4503-9347-E9BB19FF7431}"/>
              </a:ext>
            </a:extLst>
          </p:cNvPr>
          <p:cNvSpPr txBox="1"/>
          <p:nvPr/>
        </p:nvSpPr>
        <p:spPr>
          <a:xfrm>
            <a:off x="491154" y="2912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7703422-F683-4DC2-8405-2FA197D8AD90}"/>
              </a:ext>
            </a:extLst>
          </p:cNvPr>
          <p:cNvSpPr/>
          <p:nvPr/>
        </p:nvSpPr>
        <p:spPr>
          <a:xfrm>
            <a:off x="10100441" y="2280745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48C3ED4-017D-45E6-B193-589B0F13FE57}"/>
              </a:ext>
            </a:extLst>
          </p:cNvPr>
          <p:cNvSpPr/>
          <p:nvPr/>
        </p:nvSpPr>
        <p:spPr>
          <a:xfrm flipH="1">
            <a:off x="770805" y="2318584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1E290E83-1D58-49BF-9248-CFE4B237CFDB}"/>
              </a:ext>
            </a:extLst>
          </p:cNvPr>
          <p:cNvSpPr/>
          <p:nvPr/>
        </p:nvSpPr>
        <p:spPr>
          <a:xfrm>
            <a:off x="798786" y="3247697"/>
            <a:ext cx="2974428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C3D9E5F8-7F52-49FB-B921-966E45655C6A}"/>
              </a:ext>
            </a:extLst>
          </p:cNvPr>
          <p:cNvSpPr/>
          <p:nvPr/>
        </p:nvSpPr>
        <p:spPr>
          <a:xfrm flipH="1">
            <a:off x="9026193" y="3198827"/>
            <a:ext cx="2230386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10616335" y="2928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10995575" y="2931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372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2086962"/>
            <a:ext cx="3485157" cy="1865089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PSK: </a:t>
            </a:r>
            <a:r>
              <a:rPr kumimoji="1" lang="ja-JP" altLang="en-US" dirty="0"/>
              <a:t>完全前方秘匿性あり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1889143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9180C76-93C2-4805-8F0E-6B7B650E5D80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AC66CCB-03C9-4E17-AB42-2CC1A9797D94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6830A4-0540-43B4-ABA2-5A7B71EF76E7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6A5CDA-F401-4E54-8DB6-FBBD1C265209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8D0316B-3E1C-4E27-A359-89F6F3F986BC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5B40023-6CC1-45A7-92E9-414C09C9D553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1AEB05-B8DF-4E55-A5AA-05B1463D9B88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CA7115-44E8-4F2F-AE67-76247C8F4450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D04A62-5E11-46FD-AD13-12B801E301CB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C64D4-49EB-4A37-BC01-8F21501BE9F9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FDC3CA-77D5-423C-80C1-6D65750D1BC2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23" name="矢印: 折線 22">
            <a:extLst>
              <a:ext uri="{FF2B5EF4-FFF2-40B4-BE49-F238E27FC236}">
                <a16:creationId xmlns:a16="http://schemas.microsoft.com/office/drawing/2014/main" id="{8C165867-5CBB-4442-A88B-0784BA3ADE1C}"/>
              </a:ext>
            </a:extLst>
          </p:cNvPr>
          <p:cNvSpPr/>
          <p:nvPr/>
        </p:nvSpPr>
        <p:spPr>
          <a:xfrm flipH="1" flipV="1">
            <a:off x="5892961" y="3885297"/>
            <a:ext cx="2612723" cy="660769"/>
          </a:xfrm>
          <a:prstGeom prst="bentArrow">
            <a:avLst>
              <a:gd name="adj1" fmla="val 18871"/>
              <a:gd name="adj2" fmla="val 35175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C23C180-0FE4-4F7F-9740-831001D2AF3E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6DEE9F9-E439-4875-8FA4-ECC8CD50C9F2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25C72AE-B25C-4070-9B4A-6154A0C0784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D218496-CBCA-4CDD-A691-A0A205777B10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808646" y="1692832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4C430C1-1512-45E3-8EDE-7C48DD70D115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65AD15-011F-401B-8980-8B5448832AE0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20D97EA-EC37-48AD-B2B4-BE70F35D53C8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82DFB1-6BAB-4118-93DC-CF26EECE177B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8F4CF56-A42F-4373-8509-3B6A650AA1F6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2BCD195-0E66-4F65-8B50-BE999B3A90CC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CC4D17D4-F454-4C4A-AF4A-883C68117DAA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87055A64-C00C-48F4-AF61-A3B2307F49BB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98A3636-028C-4127-86A1-0ACC00929DBA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25D1E72-E16E-4E58-878C-0E80839AFCE6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E5DD8C-90AD-46F8-8D8D-6D74431963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6231FB6-4E05-45AB-A723-A8911390E5A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56FE1EE-567A-497C-8A8D-81F7047B8534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C4F45F-BC16-4AE7-BF26-B476DB1B45D5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5168744-0ACD-45A6-93DE-D5A779692BA6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C32AA-6CBB-438E-BAB8-200B564DC1D5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4E36024-4135-47DD-AE21-2DA727E3592B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D52DD4-4728-4753-9580-E21649F9780C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1674730" y="182198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AF723D6-495E-454A-A947-3474443ED091}"/>
              </a:ext>
            </a:extLst>
          </p:cNvPr>
          <p:cNvGrpSpPr/>
          <p:nvPr/>
        </p:nvGrpSpPr>
        <p:grpSpPr>
          <a:xfrm>
            <a:off x="1898524" y="2558840"/>
            <a:ext cx="3901787" cy="1218102"/>
            <a:chOff x="6726889" y="3078364"/>
            <a:chExt cx="6097120" cy="1218102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A57BB84-83AF-4015-A92E-F302928E8A7E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E596E76-9246-4958-8A3C-F0D64D7E69FD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21F388F-75AB-4872-9A96-2E6B1787E0D5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8ECF67-D39A-410C-8865-FA40A69AE514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22A455F-3BBF-4CB7-9D97-FF755425C69B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0497CE-EA96-43CB-939B-AAB71A29EB21}"/>
              </a:ext>
            </a:extLst>
          </p:cNvPr>
          <p:cNvSpPr/>
          <p:nvPr/>
        </p:nvSpPr>
        <p:spPr>
          <a:xfrm>
            <a:off x="1898524" y="2528453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13098" y="2206490"/>
            <a:ext cx="1680343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501346" y="21850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823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-67" y="0"/>
            <a:ext cx="12192000" cy="923200"/>
          </a:xfrm>
          <a:prstGeom prst="rect">
            <a:avLst/>
          </a:prstGeom>
          <a:solidFill>
            <a:srgbClr val="132837"/>
          </a:solidFill>
          <a:ln w="9525" cap="flat" cmpd="sng">
            <a:solidFill>
              <a:srgbClr val="132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476033" y="51967"/>
            <a:ext cx="1161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" sz="3733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TLS v1.3 Overview</a:t>
            </a:r>
            <a:endParaRPr sz="3733" b="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507867" y="1193800"/>
            <a:ext cx="11052000" cy="4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security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Faster handshake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session encryption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Algorithms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vulnerable ciphers and algorithms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obsolete/insecure features</a:t>
            </a:r>
            <a:endParaRPr sz="2400" dirty="0"/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session resumption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328993"/>
            <a:ext cx="3485157" cy="1628650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矢印: 折線 35">
            <a:extLst>
              <a:ext uri="{FF2B5EF4-FFF2-40B4-BE49-F238E27FC236}">
                <a16:creationId xmlns:a16="http://schemas.microsoft.com/office/drawing/2014/main" id="{041A5EE0-ABFA-4199-A3E9-7A0DC16C9831}"/>
              </a:ext>
            </a:extLst>
          </p:cNvPr>
          <p:cNvSpPr/>
          <p:nvPr/>
        </p:nvSpPr>
        <p:spPr>
          <a:xfrm rot="5400000">
            <a:off x="6788877" y="687306"/>
            <a:ext cx="877667" cy="2534412"/>
          </a:xfrm>
          <a:prstGeom prst="bentArrow">
            <a:avLst>
              <a:gd name="adj1" fmla="val 18871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1581593" y="-3967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Client Hello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6659371" y="200829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767592" y="100106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/>
              <a:t>セッション再開のための</a:t>
            </a:r>
            <a:endParaRPr lang="en-US" altLang="ja-JP" sz="3200" b="1" dirty="0"/>
          </a:p>
          <a:p>
            <a:pPr algn="ctr"/>
            <a:r>
              <a:rPr kumimoji="1" lang="ja-JP" altLang="en-US" sz="3200" b="1" dirty="0"/>
              <a:t>セッションチケット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折線 75">
            <a:extLst>
              <a:ext uri="{FF2B5EF4-FFF2-40B4-BE49-F238E27FC236}">
                <a16:creationId xmlns:a16="http://schemas.microsoft.com/office/drawing/2014/main" id="{6CA14C36-ED0B-4D35-AD03-45B9D8EB6A25}"/>
              </a:ext>
            </a:extLst>
          </p:cNvPr>
          <p:cNvSpPr/>
          <p:nvPr/>
        </p:nvSpPr>
        <p:spPr>
          <a:xfrm flipH="1" flipV="1">
            <a:off x="5892961" y="3885297"/>
            <a:ext cx="2612723" cy="660769"/>
          </a:xfrm>
          <a:prstGeom prst="bentArrow">
            <a:avLst>
              <a:gd name="adj1" fmla="val 18871"/>
              <a:gd name="adj2" fmla="val 35175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358D3A8-36D8-4A2A-9A07-320B26A749F8}"/>
              </a:ext>
            </a:extLst>
          </p:cNvPr>
          <p:cNvSpPr/>
          <p:nvPr/>
        </p:nvSpPr>
        <p:spPr>
          <a:xfrm>
            <a:off x="6924623" y="5021711"/>
            <a:ext cx="3485157" cy="458743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26964-C8DF-4944-BC93-88D9BAFDD796}"/>
              </a:ext>
            </a:extLst>
          </p:cNvPr>
          <p:cNvCxnSpPr/>
          <p:nvPr/>
        </p:nvCxnSpPr>
        <p:spPr>
          <a:xfrm>
            <a:off x="1460938" y="4648193"/>
            <a:ext cx="888351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508C83-11C2-4FA1-B8FC-C499C67722E6}"/>
              </a:ext>
            </a:extLst>
          </p:cNvPr>
          <p:cNvSpPr/>
          <p:nvPr/>
        </p:nvSpPr>
        <p:spPr>
          <a:xfrm rot="10800000">
            <a:off x="1631977" y="5094583"/>
            <a:ext cx="5277705" cy="306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9F4D1F1-1B21-4066-AE85-1A8A32A61352}"/>
              </a:ext>
            </a:extLst>
          </p:cNvPr>
          <p:cNvSpPr txBox="1"/>
          <p:nvPr/>
        </p:nvSpPr>
        <p:spPr>
          <a:xfrm>
            <a:off x="7647292" y="5094583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New Session </a:t>
            </a:r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9E27310-27D1-41C1-9E2E-5FEF7087E7E8}"/>
              </a:ext>
            </a:extLst>
          </p:cNvPr>
          <p:cNvSpPr txBox="1"/>
          <p:nvPr/>
        </p:nvSpPr>
        <p:spPr>
          <a:xfrm>
            <a:off x="133774" y="4938634"/>
            <a:ext cx="1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Session </a:t>
            </a:r>
          </a:p>
          <a:p>
            <a:pPr algn="ctr"/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1006EB5-B7BC-4A46-840F-443D4D0BA2D9}"/>
              </a:ext>
            </a:extLst>
          </p:cNvPr>
          <p:cNvSpPr/>
          <p:nvPr/>
        </p:nvSpPr>
        <p:spPr>
          <a:xfrm>
            <a:off x="214559" y="4946091"/>
            <a:ext cx="1158059" cy="5773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623EC69-4CB2-415B-8B48-D3F3733C4C9C}"/>
              </a:ext>
            </a:extLst>
          </p:cNvPr>
          <p:cNvSpPr txBox="1"/>
          <p:nvPr/>
        </p:nvSpPr>
        <p:spPr>
          <a:xfrm>
            <a:off x="4003373" y="474251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安全な通信チャネル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5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/>
          <p:nvPr/>
        </p:nvSpPr>
        <p:spPr>
          <a:xfrm>
            <a:off x="-67" y="0"/>
            <a:ext cx="12192000" cy="923200"/>
          </a:xfrm>
          <a:prstGeom prst="rect">
            <a:avLst/>
          </a:prstGeom>
          <a:solidFill>
            <a:srgbClr val="132837"/>
          </a:solidFill>
          <a:ln w="9525" cap="flat" cmpd="sng">
            <a:solidFill>
              <a:srgbClr val="132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476033" y="51967"/>
            <a:ext cx="1161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" sz="3733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TLS v1.3 Improved Security</a:t>
            </a:r>
            <a:endParaRPr sz="3733" b="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/>
          <p:nvPr/>
        </p:nvSpPr>
        <p:spPr>
          <a:xfrm>
            <a:off x="507867" y="1193800"/>
            <a:ext cx="11052000" cy="4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Perfect Forward Secrecy (PFS) ciphers allowed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507987"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key is used for each new TLS session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All handshake messages after </a:t>
            </a:r>
            <a:r>
              <a:rPr lang="en" sz="3200" dirty="0" err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ServerHello</a:t>
            </a: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 are now encrypted</a:t>
            </a:r>
            <a:endParaRPr sz="2400" dirty="0">
              <a:highlight>
                <a:srgbClr val="C0C0C0"/>
              </a:highlight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Only Authenticated Encryption with Associated Data (AEAD) </a:t>
            </a: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Ciphers allowed (AES-GCM, ChaCha20/Poly1305, AES-CCM)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400"/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Smaller attack surface == increased security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/>
          <p:nvPr/>
        </p:nvSpPr>
        <p:spPr>
          <a:xfrm>
            <a:off x="-67" y="0"/>
            <a:ext cx="12192000" cy="923200"/>
          </a:xfrm>
          <a:prstGeom prst="rect">
            <a:avLst/>
          </a:prstGeom>
          <a:solidFill>
            <a:srgbClr val="132837"/>
          </a:solidFill>
          <a:ln w="9525" cap="flat" cmpd="sng">
            <a:solidFill>
              <a:srgbClr val="132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476033" y="51967"/>
            <a:ext cx="1161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" sz="3733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TLS v1.3 Faster handshake</a:t>
            </a:r>
            <a:endParaRPr sz="3733" b="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507867" y="1193800"/>
            <a:ext cx="11052000" cy="4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TLS Handshake </a:t>
            </a:r>
            <a:r>
              <a:rPr lang="en" sz="3200" dirty="0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takes </a:t>
            </a: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one round trip instead of two</a:t>
            </a:r>
            <a:endParaRPr sz="3200" dirty="0">
              <a:solidFill>
                <a:srgbClr val="000000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can start sending data immediately after the first reply from the server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Zero round trip time (0-RTT) possible if a previous session exists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507987"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sending encrypted data in </a:t>
            </a:r>
            <a:r>
              <a:rPr lang="en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ClientHello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400"/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RTTs == faster handshake, less traffic, less power used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E1D84-8BC2-4EBF-8137-A301BCAC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游ゴシック Light"/>
              </a:rPr>
              <a:t>TLS1.3</a:t>
            </a:r>
            <a:r>
              <a:rPr lang="ja-JP" altLang="en-US" dirty="0">
                <a:ea typeface="游ゴシック Light"/>
              </a:rPr>
              <a:t>の鍵交換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3AF04EA-EFD4-4B73-9A4D-9B4DBE014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41575"/>
              </p:ext>
            </p:extLst>
          </p:nvPr>
        </p:nvGraphicFramePr>
        <p:xfrm>
          <a:off x="984582" y="1690688"/>
          <a:ext cx="9872605" cy="2908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77">
                  <a:extLst>
                    <a:ext uri="{9D8B030D-6E8A-4147-A177-3AD203B41FA5}">
                      <a16:colId xmlns:a16="http://schemas.microsoft.com/office/drawing/2014/main" val="2768707900"/>
                    </a:ext>
                  </a:extLst>
                </a:gridCol>
                <a:gridCol w="4214269">
                  <a:extLst>
                    <a:ext uri="{9D8B030D-6E8A-4147-A177-3AD203B41FA5}">
                      <a16:colId xmlns:a16="http://schemas.microsoft.com/office/drawing/2014/main" val="784606587"/>
                    </a:ext>
                  </a:extLst>
                </a:gridCol>
                <a:gridCol w="2701159">
                  <a:extLst>
                    <a:ext uri="{9D8B030D-6E8A-4147-A177-3AD203B41FA5}">
                      <a16:colId xmlns:a16="http://schemas.microsoft.com/office/drawing/2014/main" val="3100258504"/>
                    </a:ext>
                  </a:extLst>
                </a:gridCol>
              </a:tblGrid>
              <a:tr h="58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前方完全秘匿性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7946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ea typeface="游ゴシック"/>
                        </a:rPr>
                        <a:t>(EC)DHE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>
                          <a:ea typeface="游ゴシック"/>
                        </a:rPr>
                        <a:t>フルハンドシェーク</a:t>
                      </a:r>
                      <a:endParaRPr lang="en-US" altLang="ja-JP" sz="2400" dirty="0"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最初のセッション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有</a:t>
                      </a:r>
                      <a:endParaRPr kumimoji="1" lang="en-US" altLang="ja-JP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56621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ea typeface="游ゴシック"/>
                        </a:rPr>
                        <a:t>PSK-only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事前</a:t>
                      </a:r>
                      <a:r>
                        <a:rPr kumimoji="1" lang="ja-JP" altLang="en-US" sz="2400"/>
                        <a:t>共有鍵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50951"/>
                  </a:ext>
                </a:extLst>
              </a:tr>
              <a:tr h="743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ea typeface="游ゴシック"/>
                        </a:rPr>
                        <a:t>PSK with (EC)DHE</a:t>
                      </a:r>
                      <a:endParaRPr lang="ja-JP" altLang="ja-JP" sz="2400" dirty="0"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事前共有鍵、セッション再開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3036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8BBBE-8B9B-44FB-940B-E4C257AC58F6}"/>
              </a:ext>
            </a:extLst>
          </p:cNvPr>
          <p:cNvSpPr txBox="1"/>
          <p:nvPr/>
        </p:nvSpPr>
        <p:spPr>
          <a:xfrm flipH="1">
            <a:off x="1233387" y="5108028"/>
            <a:ext cx="996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セッション再開は</a:t>
            </a:r>
            <a:r>
              <a:rPr kumimoji="1" lang="en-US" altLang="ja-JP" sz="2800" dirty="0"/>
              <a:t>PSK</a:t>
            </a:r>
            <a:r>
              <a:rPr kumimoji="1" lang="ja-JP" altLang="en-US" sz="2800"/>
              <a:t>の派生系として統一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PFS</a:t>
            </a:r>
            <a:r>
              <a:rPr lang="ja-JP" altLang="en-US" sz="2800" dirty="0"/>
              <a:t>の観点から</a:t>
            </a:r>
            <a:r>
              <a:rPr lang="en-US" altLang="ja-JP" sz="2800" dirty="0"/>
              <a:t>PSK with</a:t>
            </a:r>
            <a:r>
              <a:rPr lang="ja-JP" altLang="en-US" sz="2800" dirty="0"/>
              <a:t> </a:t>
            </a:r>
            <a:r>
              <a:rPr lang="en-US" altLang="ja-JP" sz="2800" dirty="0"/>
              <a:t>DH</a:t>
            </a:r>
            <a:r>
              <a:rPr lang="ja-JP" altLang="en-US" sz="2800" dirty="0"/>
              <a:t>を推奨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66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E42FF-514D-4DC9-A217-0E3108E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フルハンドシェーク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6C09E2-9646-44CB-A20A-2CE8B664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9125C-E4CF-4E26-890D-FDF5A624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バージョン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0E97EB-7C2B-4172-93A6-05584B4F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101089"/>
          </a:xfrm>
        </p:spPr>
        <p:txBody>
          <a:bodyPr/>
          <a:lstStyle/>
          <a:p>
            <a:r>
              <a:rPr kumimoji="1" lang="en-US" altLang="ja-JP" dirty="0"/>
              <a:t>Supported Versions</a:t>
            </a:r>
            <a:r>
              <a:rPr kumimoji="1" lang="ja-JP" altLang="en-US" dirty="0"/>
              <a:t>に明示</a:t>
            </a:r>
            <a:endParaRPr kumimoji="1" lang="en-US" altLang="ja-JP" dirty="0"/>
          </a:p>
          <a:p>
            <a:r>
              <a:rPr lang="ja-JP" altLang="en-US" dirty="0"/>
              <a:t>明示されないバージョンにダウングレードは認めない</a:t>
            </a:r>
            <a:endParaRPr lang="en-US" altLang="ja-JP" dirty="0"/>
          </a:p>
          <a:p>
            <a:r>
              <a:rPr lang="en-US" altLang="ja-JP" dirty="0"/>
              <a:t>Renegotiation</a:t>
            </a:r>
            <a:r>
              <a:rPr lang="ja-JP" altLang="en-US" dirty="0"/>
              <a:t>の廃止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08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4E511-CABD-4FB3-9490-F193D6FA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TLS1.3</a:t>
            </a:r>
            <a:r>
              <a:rPr kumimoji="1" lang="ja-JP" altLang="en-US" dirty="0"/>
              <a:t>の暗号スイート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5BAED2-8D26-4AA6-82F1-E4178E8AC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鍵交換は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DH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系のみに整理。静的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RSA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の廃止</a:t>
            </a:r>
            <a:endParaRPr lang="en-US" altLang="ja-JP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396" indent="0" algn="l">
              <a:buNone/>
            </a:pP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共通鍵暗号は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AEAD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のみに整理。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MAC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の廃止</a:t>
            </a:r>
            <a:endParaRPr lang="en-US" altLang="ja-JP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52396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ハッシュは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HKDF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のハッシュアルゴリズムを示す</a:t>
            </a:r>
            <a:endParaRPr lang="en-US" altLang="ja-JP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396" indent="0" algn="l">
              <a:buNone/>
            </a:pPr>
            <a:endParaRPr lang="en-US" altLang="ja-JP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TLS_AES_128_GCM_SHA256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TLS_CHACHA20_POLY1305_SHA256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TLS_AES_128_CCM_8_SHA256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TLS_AES_128_CCM_SHA256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26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/>
        </p:nvSpPr>
        <p:spPr>
          <a:xfrm>
            <a:off x="476033" y="51967"/>
            <a:ext cx="11618400" cy="44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Classic TLS vs v1.3 handshake</a:t>
            </a:r>
            <a:endParaRPr sz="2800" b="1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9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 dirty="0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8EC90E2-7875-4E71-9DF2-41B67F6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75" y="-735489"/>
            <a:ext cx="11826358" cy="901270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BB970F-C419-48EA-9916-996D40E1D76E}"/>
              </a:ext>
            </a:extLst>
          </p:cNvPr>
          <p:cNvSpPr/>
          <p:nvPr/>
        </p:nvSpPr>
        <p:spPr>
          <a:xfrm>
            <a:off x="990598" y="6617070"/>
            <a:ext cx="10812453" cy="118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28D6E6A-C5AB-46F4-9077-DB104FE999DF}"/>
              </a:ext>
            </a:extLst>
          </p:cNvPr>
          <p:cNvSpPr/>
          <p:nvPr/>
        </p:nvSpPr>
        <p:spPr>
          <a:xfrm>
            <a:off x="268075" y="-649127"/>
            <a:ext cx="11655850" cy="267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84D815F-BFD0-42D9-92AA-362C4CCC037B}"/>
              </a:ext>
            </a:extLst>
          </p:cNvPr>
          <p:cNvSpPr/>
          <p:nvPr/>
        </p:nvSpPr>
        <p:spPr>
          <a:xfrm>
            <a:off x="662412" y="1362320"/>
            <a:ext cx="1701110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BA834D9-05CD-4DC2-9350-4A87B56E5364}"/>
              </a:ext>
            </a:extLst>
          </p:cNvPr>
          <p:cNvSpPr/>
          <p:nvPr/>
        </p:nvSpPr>
        <p:spPr>
          <a:xfrm>
            <a:off x="4228890" y="1374697"/>
            <a:ext cx="1092621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40FE7F5-9933-4740-9B92-7BC750C0B2DE}"/>
              </a:ext>
            </a:extLst>
          </p:cNvPr>
          <p:cNvSpPr/>
          <p:nvPr/>
        </p:nvSpPr>
        <p:spPr>
          <a:xfrm>
            <a:off x="6637347" y="1359752"/>
            <a:ext cx="1701110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0CFC1BE-AA0D-40AD-A887-9CD9102F1CAE}"/>
              </a:ext>
            </a:extLst>
          </p:cNvPr>
          <p:cNvSpPr/>
          <p:nvPr/>
        </p:nvSpPr>
        <p:spPr>
          <a:xfrm>
            <a:off x="10222817" y="1382200"/>
            <a:ext cx="1092621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ACEA122-34E3-415B-8D9D-BAB7EC658BF8}"/>
              </a:ext>
            </a:extLst>
          </p:cNvPr>
          <p:cNvSpPr/>
          <p:nvPr/>
        </p:nvSpPr>
        <p:spPr>
          <a:xfrm>
            <a:off x="388947" y="569827"/>
            <a:ext cx="7949510" cy="34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旧</a:t>
            </a:r>
            <a:r>
              <a:rPr kumimoji="1" lang="en-US" altLang="ja-JP" sz="3600" dirty="0">
                <a:solidFill>
                  <a:schemeClr val="tx1"/>
                </a:solidFill>
              </a:rPr>
              <a:t>TLS</a:t>
            </a:r>
            <a:r>
              <a:rPr kumimoji="1" lang="ja-JP" altLang="en-US" sz="3600" dirty="0">
                <a:solidFill>
                  <a:schemeClr val="tx1"/>
                </a:solidFill>
              </a:rPr>
              <a:t>と</a:t>
            </a:r>
            <a:r>
              <a:rPr kumimoji="1" lang="en-US" altLang="ja-JP" sz="3600" dirty="0">
                <a:solidFill>
                  <a:schemeClr val="tx1"/>
                </a:solidFill>
              </a:rPr>
              <a:t>TLS1.3</a:t>
            </a:r>
            <a:r>
              <a:rPr kumimoji="1" lang="ja-JP" altLang="en-US" sz="3600" dirty="0">
                <a:solidFill>
                  <a:schemeClr val="tx1"/>
                </a:solidFill>
              </a:rPr>
              <a:t>のハンドシェーク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77A06F6-4FAD-4906-85FE-E1C1F710B027}"/>
              </a:ext>
            </a:extLst>
          </p:cNvPr>
          <p:cNvSpPr/>
          <p:nvPr/>
        </p:nvSpPr>
        <p:spPr>
          <a:xfrm>
            <a:off x="500619" y="6234661"/>
            <a:ext cx="11189081" cy="8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17D8DEA-63AF-462C-8336-FC2C61D31A89}"/>
              </a:ext>
            </a:extLst>
          </p:cNvPr>
          <p:cNvCxnSpPr/>
          <p:nvPr/>
        </p:nvCxnSpPr>
        <p:spPr>
          <a:xfrm>
            <a:off x="4795520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916E331-9041-4033-8539-07902E1B2A73}"/>
              </a:ext>
            </a:extLst>
          </p:cNvPr>
          <p:cNvCxnSpPr/>
          <p:nvPr/>
        </p:nvCxnSpPr>
        <p:spPr>
          <a:xfrm>
            <a:off x="1483360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6D87BF-74A8-495F-B5CB-97C2B0A3BAD8}"/>
              </a:ext>
            </a:extLst>
          </p:cNvPr>
          <p:cNvCxnSpPr/>
          <p:nvPr/>
        </p:nvCxnSpPr>
        <p:spPr>
          <a:xfrm>
            <a:off x="10819927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9F80409-82FC-4E6F-9949-A530B8DF8179}"/>
              </a:ext>
            </a:extLst>
          </p:cNvPr>
          <p:cNvCxnSpPr/>
          <p:nvPr/>
        </p:nvCxnSpPr>
        <p:spPr>
          <a:xfrm>
            <a:off x="7477287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20858</TotalTime>
  <Words>1665</Words>
  <Application>Microsoft Office PowerPoint</Application>
  <PresentationFormat>ワイド画面</PresentationFormat>
  <Paragraphs>351</Paragraphs>
  <Slides>20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Libre Franklin</vt:lpstr>
      <vt:lpstr>游ゴシック</vt:lpstr>
      <vt:lpstr>游ゴシック Light</vt:lpstr>
      <vt:lpstr>Arial</vt:lpstr>
      <vt:lpstr>Calibri</vt:lpstr>
      <vt:lpstr>Office テーマ</vt:lpstr>
      <vt:lpstr>TLS1.3</vt:lpstr>
      <vt:lpstr>PowerPoint プレゼンテーション</vt:lpstr>
      <vt:lpstr>PowerPoint プレゼンテーション</vt:lpstr>
      <vt:lpstr>PowerPoint プレゼンテーション</vt:lpstr>
      <vt:lpstr>TLS1.3の鍵交換</vt:lpstr>
      <vt:lpstr>フルハンドシェーク</vt:lpstr>
      <vt:lpstr>TLSバージョン</vt:lpstr>
      <vt:lpstr>TLS1.3の暗号スイート</vt:lpstr>
      <vt:lpstr>PowerPoint プレゼンテーション</vt:lpstr>
      <vt:lpstr>PowerPoint プレゼンテーション</vt:lpstr>
      <vt:lpstr>共通鍵署名と鍵導出 </vt:lpstr>
      <vt:lpstr>鍵導出：用途ごとの導出</vt:lpstr>
      <vt:lpstr>鍵導出：KeyとIV</vt:lpstr>
      <vt:lpstr>TLS1.3 AEAD to Crypt API </vt:lpstr>
      <vt:lpstr>AES-GCMのAPI</vt:lpstr>
      <vt:lpstr>ピア認証</vt:lpstr>
      <vt:lpstr>PSK、セッション再開</vt:lpstr>
      <vt:lpstr>PSK: 前方秘匿性なし</vt:lpstr>
      <vt:lpstr>PSK: 完全前方秘匿性あり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 古城</dc:creator>
  <cp:lastModifiedBy>隆 古城</cp:lastModifiedBy>
  <cp:revision>49</cp:revision>
  <dcterms:created xsi:type="dcterms:W3CDTF">2020-12-25T00:47:19Z</dcterms:created>
  <dcterms:modified xsi:type="dcterms:W3CDTF">2021-02-03T04:57:30Z</dcterms:modified>
</cp:coreProperties>
</file>