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a.wikipedia.org/wiki/SHA-1" TargetMode="External"/><Relationship Id="rId4" Type="http://schemas.openxmlformats.org/officeDocument/2006/relationships/hyperlink" Target="https://ja.wikipedia.org/wiki/SHA-2" TargetMode="External"/><Relationship Id="rId5" Type="http://schemas.openxmlformats.org/officeDocument/2006/relationships/hyperlink" Target="https://ja.wikipedia.org/wiki/SHA-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/>
              <a:t>乱数、ハッシュ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ハッシュ関数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ハッシュ値から、そのようなハッシュ値となるメッセージを得ることが（事実上）不可能であること（原像計算困難性、弱衝突耐性）。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同じハッシュ値となる、異なる2つのメッセージのペアを求めることが（事実上）不可能であること（強衝突耐性）。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メッセージをほんの少し変えたとき、ハッシュ値は大幅に変わり、元のメッセージのハッシュ値とは相関がないように見えること。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7239896" y="6127234"/>
            <a:ext cx="4533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 Chrypatgraphic Hash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ja-JP"/>
              <a:t>Secure Hash Standard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NIST</a:t>
            </a:r>
            <a:r>
              <a:rPr lang="ja-JP"/>
              <a:t>規格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SHA-0、</a:t>
            </a:r>
            <a:r>
              <a:rPr lang="ja-JP" u="sng">
                <a:solidFill>
                  <a:schemeClr val="hlink"/>
                </a:solidFill>
                <a:hlinkClick r:id="rId3"/>
              </a:rPr>
              <a:t>SHA-1</a:t>
            </a:r>
            <a:r>
              <a:rPr lang="ja-JP"/>
              <a:t>、</a:t>
            </a:r>
            <a:r>
              <a:rPr lang="ja-JP" u="sng">
                <a:solidFill>
                  <a:schemeClr val="hlink"/>
                </a:solidFill>
                <a:hlinkClick r:id="rId4"/>
              </a:rPr>
              <a:t>SHA-2</a:t>
            </a:r>
            <a:r>
              <a:rPr lang="ja-JP"/>
              <a:t>、</a:t>
            </a:r>
            <a:r>
              <a:rPr lang="ja-JP" u="sng">
                <a:solidFill>
                  <a:schemeClr val="hlink"/>
                </a:solidFill>
                <a:hlinkClick r:id="rId5"/>
              </a:rPr>
              <a:t>SHA-3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ハッシュ脆弱性の研究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MD5,　SHA1攻撃事例の現実化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Merkle–Damgård constructionへの不安からSHA-3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TLS1.3では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MD5, SHA1を</a:t>
            </a:r>
            <a:r>
              <a:rPr lang="ja-JP"/>
              <a:t>正式に削除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SHA256, SHA384</a:t>
            </a:r>
            <a:r>
              <a:rPr lang="ja-JP"/>
              <a:t>採用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8722952" y="6311900"/>
            <a:ext cx="3220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Wiki: Secure Hash Algorithm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264" y="86061"/>
            <a:ext cx="6969284" cy="65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1450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直感的な定義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470623"/>
            <a:ext cx="110597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ja-JP" sz="2380"/>
              <a:t>真性乱数：過去の値から生成される値を推測できないような値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ja-JP" sz="2380"/>
              <a:t>（整数値、</a:t>
            </a:r>
            <a:r>
              <a:rPr lang="ja-JP" sz="2380"/>
              <a:t>ビット列など</a:t>
            </a:r>
            <a:r>
              <a:rPr lang="ja-JP" sz="2380"/>
              <a:t>）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ja-JP" sz="2380"/>
              <a:t>擬似乱数：特定のシード値（初期値）から決定論的に生成される値で、過去の値から生成される値を推測できないような値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ja-JP" sz="2380"/>
              <a:t>→ 同じシード値からは必ず同じ乱数値が生成される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ja-JP" sz="2380"/>
              <a:t>乱数の質、エントロピー</a:t>
            </a:r>
            <a:endParaRPr sz="238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ja-JP" sz="2040"/>
              <a:t>統計的な偏り、自由度</a:t>
            </a:r>
            <a:endParaRPr sz="204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ja-JP" sz="2040"/>
              <a:t>統計的な偏りが少ないほど、</a:t>
            </a:r>
            <a:r>
              <a:rPr lang="ja-JP" sz="2040"/>
              <a:t>自由度が高いほど</a:t>
            </a:r>
            <a:r>
              <a:rPr lang="ja-JP" sz="2040"/>
              <a:t>質(エントロピー)が高い</a:t>
            </a:r>
            <a:endParaRPr sz="204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ja-JP" sz="2380"/>
              <a:t>用途：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ja-JP" sz="2380"/>
              <a:t>　　暗号、シミュレーション、ゲーム</a:t>
            </a:r>
            <a:endParaRPr sz="23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2387" y="1576438"/>
            <a:ext cx="1565235" cy="179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2398" y="2579349"/>
            <a:ext cx="1565235" cy="179406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2700170" y="4163209"/>
            <a:ext cx="2592593" cy="16889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77143" y="3184264"/>
            <a:ext cx="2988794" cy="278333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33395">
            <a:off x="3459891" y="4471109"/>
            <a:ext cx="107315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185987" y="6063265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真性乱数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6687" y="1739424"/>
            <a:ext cx="656655" cy="83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517574">
            <a:off x="7630666" y="2956192"/>
            <a:ext cx="1220159" cy="1220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7812273" y="4546437"/>
            <a:ext cx="428472" cy="266101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812273" y="4858407"/>
            <a:ext cx="428472" cy="266101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812273" y="5162690"/>
            <a:ext cx="428472" cy="266101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780775" y="5414459"/>
            <a:ext cx="524903" cy="29647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8021710" y="4284029"/>
            <a:ext cx="0" cy="1565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8046720" y="4450773"/>
            <a:ext cx="484094" cy="1097280"/>
          </a:xfrm>
          <a:custGeom>
            <a:rect b="b" l="l" r="r" t="t"/>
            <a:pathLst>
              <a:path extrusionOk="0" h="1097280" w="484094">
                <a:moveTo>
                  <a:pt x="268941" y="1097280"/>
                </a:moveTo>
                <a:lnTo>
                  <a:pt x="484094" y="1097280"/>
                </a:lnTo>
                <a:lnTo>
                  <a:pt x="473336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860150" y="6063265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擬似乱数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8596277" y="4830007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決定論的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アルゴリズム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6908590" y="4235619"/>
            <a:ext cx="8937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7824334" y="4149736"/>
            <a:ext cx="428472" cy="266101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851533" y="4081441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シード値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990832" y="333643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循環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0532" y="845383"/>
            <a:ext cx="692905" cy="71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1374295">
            <a:off x="7893386" y="750894"/>
            <a:ext cx="692905" cy="71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371824" y="821884"/>
            <a:ext cx="692905" cy="71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質の高い乱数生成の難しさ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ちょっとした乱数生成ならすぐ出来そうだが、…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統計的偏り、循環周期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セキュリティ、暗号化のための実用的乱数となると、…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AES共通鍵：256bit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例：ネットワーク通信応答の不確定さを利用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　応答時間の範囲は0 – 100mSec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　1GHzのクロック→精度1nSec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　100mSec/1nSec → 10^8  &lt; 2^60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自由度60ビット以下、統計的に大きな偏り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TLSにおける乱数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38200" y="14813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ja-JP" sz="2590"/>
              <a:t>真性乱数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ja-JP" sz="2590"/>
              <a:t>サーバーシークレット、クライアントシークレット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ja-JP" sz="2590"/>
              <a:t>DH一時鍵(Ephemeral) 生成</a:t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ja-JP" sz="2590"/>
              <a:t>擬似乱数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ja-JP" sz="2590"/>
              <a:t>HKDF鍵導出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ja-JP" sz="2590"/>
              <a:t>鍵交換→プリマスターシークレット→擬似乱数によりマスターシークレット（共通鍵/IV、MAC鍵などに使用）を導出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ja-JP" sz="2590"/>
              <a:t>ストリーム暗号</a:t>
            </a:r>
            <a:endParaRPr sz="25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wolfSSLライブラリではさらに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825625"/>
            <a:ext cx="11124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真性乱数の質を確保するために利用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質の悪い</a:t>
            </a:r>
            <a:r>
              <a:rPr lang="ja-JP"/>
              <a:t>真性乱数をシードに　→ 擬似乱数　→ 質の高い真性乱数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Hash-DRBG (Deterministic Random Bit Generation)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ハードウェアによる乱数生成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ソフトウェアは本質的に決定論的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　真性乱数には、ハードウェアや外部事象からなど何らか本質的ランダム性が必須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MCU/MPUによる乱数生成サポート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乱数に関する規格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擬似乱数アルゴリズム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乱数の質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ja-JP"/>
              <a:t>NIST規格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