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9" r:id="rId4"/>
    <p:sldId id="266" r:id="rId5"/>
    <p:sldId id="269" r:id="rId6"/>
    <p:sldId id="270" r:id="rId7"/>
    <p:sldId id="265" r:id="rId8"/>
    <p:sldId id="258" r:id="rId9"/>
    <p:sldId id="267" r:id="rId10"/>
    <p:sldId id="268" r:id="rId11"/>
    <p:sldId id="271"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9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ltLang="en-US" dirty="0"/>
              <a:t>共通鍵暗号</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DE0AA1-7160-446C-AE00-07E184A6DFEF}"/>
              </a:ext>
            </a:extLst>
          </p:cNvPr>
          <p:cNvSpPr>
            <a:spLocks noGrp="1"/>
          </p:cNvSpPr>
          <p:nvPr>
            <p:ph type="title"/>
          </p:nvPr>
        </p:nvSpPr>
        <p:spPr/>
        <p:txBody>
          <a:bodyPr/>
          <a:lstStyle/>
          <a:p>
            <a:r>
              <a:rPr kumimoji="1" lang="en-US" altLang="ja-JP" dirty="0"/>
              <a:t>CCM</a:t>
            </a:r>
            <a:endParaRPr kumimoji="1" lang="ja-JP" altLang="en-US" dirty="0"/>
          </a:p>
        </p:txBody>
      </p:sp>
      <p:sp>
        <p:nvSpPr>
          <p:cNvPr id="3" name="テキスト プレースホルダー 2">
            <a:extLst>
              <a:ext uri="{FF2B5EF4-FFF2-40B4-BE49-F238E27FC236}">
                <a16:creationId xmlns:a16="http://schemas.microsoft.com/office/drawing/2014/main" id="{B715F5A6-2745-408D-8507-3E373E0D088D}"/>
              </a:ext>
            </a:extLst>
          </p:cNvPr>
          <p:cNvSpPr>
            <a:spLocks noGrp="1"/>
          </p:cNvSpPr>
          <p:nvPr>
            <p:ph type="body" idx="1"/>
          </p:nvPr>
        </p:nvSpPr>
        <p:spPr/>
        <p:txBody>
          <a:bodyPr/>
          <a:lstStyle/>
          <a:p>
            <a:pPr marL="114300" indent="0">
              <a:buNone/>
            </a:pPr>
            <a:r>
              <a:rPr lang="en-US" altLang="ja-JP" dirty="0"/>
              <a:t>CTR + CBC-MAC</a:t>
            </a:r>
          </a:p>
          <a:p>
            <a:pPr marL="114300" indent="0">
              <a:buNone/>
            </a:pPr>
            <a:r>
              <a:rPr lang="ja-JP" altLang="en-US" dirty="0"/>
              <a:t>タグサイズ</a:t>
            </a:r>
            <a:endParaRPr lang="en-US" altLang="ja-JP" dirty="0"/>
          </a:p>
          <a:p>
            <a:pPr marL="114300" indent="0">
              <a:buNone/>
            </a:pPr>
            <a:r>
              <a:rPr lang="en-US" altLang="ja-JP" dirty="0"/>
              <a:t>CCM:   16</a:t>
            </a:r>
            <a:r>
              <a:rPr lang="ja-JP" altLang="en-US" dirty="0"/>
              <a:t>バイト</a:t>
            </a:r>
            <a:endParaRPr lang="en-US" altLang="ja-JP" dirty="0"/>
          </a:p>
          <a:p>
            <a:pPr marL="114300" indent="0">
              <a:buNone/>
            </a:pPr>
            <a:r>
              <a:rPr lang="en-US" altLang="ja-JP" dirty="0"/>
              <a:t>CCM_8: 8</a:t>
            </a:r>
            <a:r>
              <a:rPr lang="ja-JP" altLang="en-US" dirty="0"/>
              <a:t>バイト</a:t>
            </a:r>
            <a:endParaRPr lang="en-US" altLang="ja-JP" dirty="0"/>
          </a:p>
          <a:p>
            <a:pPr marL="114300" indent="0">
              <a:buNone/>
            </a:pPr>
            <a:r>
              <a:rPr kumimoji="1" lang="en-US" altLang="ja-JP" dirty="0"/>
              <a:t>AES-CCM</a:t>
            </a:r>
            <a:r>
              <a:rPr kumimoji="1" lang="ja-JP" altLang="en-US" dirty="0"/>
              <a:t>、</a:t>
            </a:r>
            <a:r>
              <a:rPr kumimoji="1" lang="en-US" altLang="ja-JP" dirty="0"/>
              <a:t>AES-CCM_8</a:t>
            </a:r>
            <a:r>
              <a:rPr kumimoji="1" lang="ja-JP" altLang="en-US" dirty="0"/>
              <a:t>は処理能力の低い</a:t>
            </a:r>
            <a:r>
              <a:rPr kumimoji="1" lang="en-US" altLang="ja-JP" dirty="0"/>
              <a:t>MCU</a:t>
            </a:r>
            <a:r>
              <a:rPr kumimoji="1" lang="ja-JP" altLang="en-US" dirty="0"/>
              <a:t>向け</a:t>
            </a:r>
            <a:endParaRPr kumimoji="1" lang="en-US" altLang="ja-JP" dirty="0"/>
          </a:p>
          <a:p>
            <a:pPr marL="114300" indent="0">
              <a:buNone/>
            </a:pPr>
            <a:endParaRPr lang="en-US" altLang="ja-JP" dirty="0"/>
          </a:p>
          <a:p>
            <a:pPr marL="114300" indent="0">
              <a:buNone/>
            </a:pPr>
            <a:endParaRPr lang="ja-JP" altLang="en-US" dirty="0"/>
          </a:p>
        </p:txBody>
      </p:sp>
    </p:spTree>
    <p:extLst>
      <p:ext uri="{BB962C8B-B14F-4D97-AF65-F5344CB8AC3E}">
        <p14:creationId xmlns:p14="http://schemas.microsoft.com/office/powerpoint/2010/main" val="128279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14506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ltLang="en-US" dirty="0"/>
              <a:t>共通鍵暗号</a:t>
            </a:r>
            <a:endParaRPr dirty="0"/>
          </a:p>
        </p:txBody>
      </p:sp>
      <p:sp>
        <p:nvSpPr>
          <p:cNvPr id="91" name="Google Shape;91;p14"/>
          <p:cNvSpPr txBox="1">
            <a:spLocks noGrp="1"/>
          </p:cNvSpPr>
          <p:nvPr>
            <p:ph type="body" idx="1"/>
          </p:nvPr>
        </p:nvSpPr>
        <p:spPr>
          <a:xfrm>
            <a:off x="838200" y="1470623"/>
            <a:ext cx="11059758" cy="4351338"/>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2380"/>
              <a:buNone/>
            </a:pPr>
            <a:r>
              <a:rPr lang="ja-JP" altLang="en-US" sz="2380" dirty="0"/>
              <a:t>暗号化、復号化に同じ鍵を使用</a:t>
            </a:r>
            <a:endParaRPr lang="en-US" altLang="ja-JP" sz="2380" dirty="0"/>
          </a:p>
          <a:p>
            <a:pPr marL="342900" lvl="0" algn="l" rtl="0">
              <a:lnSpc>
                <a:spcPct val="70000"/>
              </a:lnSpc>
              <a:spcBef>
                <a:spcPts val="0"/>
              </a:spcBef>
              <a:spcAft>
                <a:spcPts val="0"/>
              </a:spcAft>
              <a:buClr>
                <a:schemeClr val="dk1"/>
              </a:buClr>
              <a:buSzPts val="2380"/>
              <a:buFont typeface="Arial" panose="020B0604020202020204" pitchFamily="34" charset="0"/>
              <a:buChar char="•"/>
            </a:pPr>
            <a:endParaRPr lang="en-US" sz="2380" dirty="0"/>
          </a:p>
          <a:p>
            <a:pPr marL="0" lvl="0" indent="0" algn="l" rtl="0">
              <a:lnSpc>
                <a:spcPct val="70000"/>
              </a:lnSpc>
              <a:spcBef>
                <a:spcPts val="0"/>
              </a:spcBef>
              <a:spcAft>
                <a:spcPts val="0"/>
              </a:spcAft>
              <a:buClr>
                <a:schemeClr val="dk1"/>
              </a:buClr>
              <a:buSzPts val="2380"/>
              <a:buNone/>
            </a:pPr>
            <a:r>
              <a:rPr lang="ja-JP" altLang="en-US" sz="2380" dirty="0"/>
              <a:t>鍵、</a:t>
            </a:r>
            <a:r>
              <a:rPr lang="en-US" altLang="ja-JP" sz="2380" dirty="0"/>
              <a:t>IV</a:t>
            </a:r>
          </a:p>
          <a:p>
            <a:pPr marL="0" lvl="0" indent="0" algn="l" rtl="0">
              <a:lnSpc>
                <a:spcPct val="70000"/>
              </a:lnSpc>
              <a:spcBef>
                <a:spcPts val="0"/>
              </a:spcBef>
              <a:spcAft>
                <a:spcPts val="0"/>
              </a:spcAft>
              <a:buClr>
                <a:schemeClr val="dk1"/>
              </a:buClr>
              <a:buSzPts val="2380"/>
              <a:buNone/>
            </a:pPr>
            <a:endParaRPr lang="en-US" sz="2380" dirty="0"/>
          </a:p>
          <a:p>
            <a:pPr marL="0" lvl="0" indent="0" algn="l" rtl="0">
              <a:lnSpc>
                <a:spcPct val="70000"/>
              </a:lnSpc>
              <a:spcBef>
                <a:spcPts val="0"/>
              </a:spcBef>
              <a:spcAft>
                <a:spcPts val="0"/>
              </a:spcAft>
              <a:buClr>
                <a:schemeClr val="dk1"/>
              </a:buClr>
              <a:buSzPts val="2380"/>
              <a:buNone/>
            </a:pPr>
            <a:r>
              <a:rPr lang="en-US" altLang="ja-JP" sz="2380" dirty="0"/>
              <a:t>		</a:t>
            </a:r>
          </a:p>
          <a:p>
            <a:pPr marL="342900" lvl="0" algn="l" rtl="0">
              <a:lnSpc>
                <a:spcPct val="70000"/>
              </a:lnSpc>
              <a:spcBef>
                <a:spcPts val="0"/>
              </a:spcBef>
              <a:spcAft>
                <a:spcPts val="0"/>
              </a:spcAft>
              <a:buClr>
                <a:schemeClr val="dk1"/>
              </a:buClr>
              <a:buSzPts val="2380"/>
              <a:buFont typeface="Arial" panose="020B0604020202020204" pitchFamily="34" charset="0"/>
              <a:buChar char="•"/>
            </a:pPr>
            <a:r>
              <a:rPr lang="ja-JP" altLang="en-US" sz="2380" dirty="0"/>
              <a:t>ストリーム暗号</a:t>
            </a:r>
            <a:endParaRPr lang="en-US" altLang="ja-JP" sz="2380" dirty="0"/>
          </a:p>
          <a:p>
            <a:pPr marL="0" lvl="0" indent="0" algn="l" rtl="0">
              <a:lnSpc>
                <a:spcPct val="70000"/>
              </a:lnSpc>
              <a:spcBef>
                <a:spcPts val="0"/>
              </a:spcBef>
              <a:spcAft>
                <a:spcPts val="0"/>
              </a:spcAft>
              <a:buClr>
                <a:schemeClr val="dk1"/>
              </a:buClr>
              <a:buSzPts val="2380"/>
              <a:buNone/>
            </a:pPr>
            <a:r>
              <a:rPr lang="en-US" sz="2380" dirty="0"/>
              <a:t>	</a:t>
            </a:r>
          </a:p>
          <a:p>
            <a:pPr marL="0" lvl="0" indent="0" algn="l" rtl="0">
              <a:lnSpc>
                <a:spcPct val="70000"/>
              </a:lnSpc>
              <a:spcBef>
                <a:spcPts val="0"/>
              </a:spcBef>
              <a:spcAft>
                <a:spcPts val="0"/>
              </a:spcAft>
              <a:buClr>
                <a:schemeClr val="dk1"/>
              </a:buClr>
              <a:buSzPts val="2380"/>
              <a:buNone/>
            </a:pPr>
            <a:endParaRPr lang="en-US" altLang="ja-JP" sz="2380" dirty="0"/>
          </a:p>
          <a:p>
            <a:pPr marL="0" lvl="0" indent="0" algn="l" rtl="0">
              <a:lnSpc>
                <a:spcPct val="70000"/>
              </a:lnSpc>
              <a:spcBef>
                <a:spcPts val="0"/>
              </a:spcBef>
              <a:spcAft>
                <a:spcPts val="0"/>
              </a:spcAft>
              <a:buClr>
                <a:schemeClr val="dk1"/>
              </a:buClr>
              <a:buSzPts val="2380"/>
              <a:buNone/>
            </a:pPr>
            <a:r>
              <a:rPr lang="en-US" altLang="ja-JP" sz="2380" dirty="0"/>
              <a:t>	</a:t>
            </a:r>
            <a:r>
              <a:rPr lang="ja-JP" altLang="en-US" sz="2380" dirty="0"/>
              <a:t>鍵ストリームを生成し（疑似乱数）入力ストリームを暗号、復号化</a:t>
            </a:r>
            <a:endParaRPr lang="en-US" altLang="ja-JP" sz="2380" dirty="0"/>
          </a:p>
          <a:p>
            <a:pPr marL="0" lvl="0" indent="0" algn="l" rtl="0">
              <a:lnSpc>
                <a:spcPct val="70000"/>
              </a:lnSpc>
              <a:spcBef>
                <a:spcPts val="0"/>
              </a:spcBef>
              <a:spcAft>
                <a:spcPts val="0"/>
              </a:spcAft>
              <a:buClr>
                <a:schemeClr val="dk1"/>
              </a:buClr>
              <a:buSzPts val="2380"/>
              <a:buNone/>
            </a:pPr>
            <a:endParaRPr lang="en-US" sz="2380" dirty="0"/>
          </a:p>
          <a:p>
            <a:pPr marL="342900" lvl="0" algn="l" rtl="0">
              <a:lnSpc>
                <a:spcPct val="150000"/>
              </a:lnSpc>
              <a:spcBef>
                <a:spcPts val="0"/>
              </a:spcBef>
              <a:spcAft>
                <a:spcPts val="0"/>
              </a:spcAft>
              <a:buClr>
                <a:schemeClr val="dk1"/>
              </a:buClr>
              <a:buSzPts val="2380"/>
              <a:buFont typeface="Arial" panose="020B0604020202020204" pitchFamily="34" charset="0"/>
              <a:buChar char="•"/>
            </a:pPr>
            <a:r>
              <a:rPr lang="ja-JP" altLang="en-US" sz="2380" dirty="0"/>
              <a:t>ブロック暗号</a:t>
            </a:r>
            <a:endParaRPr lang="en-US" altLang="ja-JP" sz="2380" dirty="0"/>
          </a:p>
          <a:p>
            <a:pPr marL="0" lvl="0" indent="0" algn="l" rtl="0">
              <a:lnSpc>
                <a:spcPct val="150000"/>
              </a:lnSpc>
              <a:spcBef>
                <a:spcPts val="0"/>
              </a:spcBef>
              <a:spcAft>
                <a:spcPts val="0"/>
              </a:spcAft>
              <a:buClr>
                <a:schemeClr val="dk1"/>
              </a:buClr>
              <a:buSzPts val="2380"/>
              <a:buNone/>
            </a:pPr>
            <a:r>
              <a:rPr lang="en-US" altLang="ja-JP" sz="2380" dirty="0"/>
              <a:t>	</a:t>
            </a:r>
            <a:r>
              <a:rPr lang="ja-JP" altLang="en-US" sz="2380" dirty="0"/>
              <a:t>固定長のブロック単位に暗号化</a:t>
            </a:r>
            <a:endParaRPr lang="en-US" altLang="ja-JP" sz="2380" dirty="0"/>
          </a:p>
          <a:p>
            <a:pPr marL="0" lvl="0" indent="0" algn="l" rtl="0">
              <a:lnSpc>
                <a:spcPct val="150000"/>
              </a:lnSpc>
              <a:spcBef>
                <a:spcPts val="0"/>
              </a:spcBef>
              <a:spcAft>
                <a:spcPts val="0"/>
              </a:spcAft>
              <a:buClr>
                <a:schemeClr val="dk1"/>
              </a:buClr>
              <a:buSzPts val="2380"/>
              <a:buNone/>
            </a:pPr>
            <a:r>
              <a:rPr lang="en-US" altLang="ja-JP" sz="2380" dirty="0"/>
              <a:t>	</a:t>
            </a:r>
            <a:r>
              <a:rPr lang="ja-JP" altLang="en-US" sz="2380" dirty="0"/>
              <a:t>利用モード</a:t>
            </a:r>
            <a:endParaRPr lang="en-US" altLang="ja-JP" sz="2380" dirty="0"/>
          </a:p>
          <a:p>
            <a:pPr marL="0" lvl="0" indent="0" algn="l" rtl="0">
              <a:lnSpc>
                <a:spcPct val="150000"/>
              </a:lnSpc>
              <a:spcBef>
                <a:spcPts val="0"/>
              </a:spcBef>
              <a:spcAft>
                <a:spcPts val="0"/>
              </a:spcAft>
              <a:buClr>
                <a:schemeClr val="dk1"/>
              </a:buClr>
              <a:buSzPts val="2380"/>
              <a:buNone/>
            </a:pPr>
            <a:r>
              <a:rPr lang="en-US" altLang="ja-JP" sz="2380" dirty="0"/>
              <a:t>		</a:t>
            </a:r>
            <a:r>
              <a:rPr lang="ja-JP" altLang="en-US" sz="2380" dirty="0"/>
              <a:t>前のブロックの処理結果が次のブロックの入力の一部に</a:t>
            </a:r>
            <a:endParaRPr lang="en-US" altLang="ja-JP" sz="2380" dirty="0"/>
          </a:p>
          <a:p>
            <a:pPr marL="0" lvl="0" indent="0" algn="l" rtl="0">
              <a:lnSpc>
                <a:spcPct val="70000"/>
              </a:lnSpc>
              <a:spcBef>
                <a:spcPts val="0"/>
              </a:spcBef>
              <a:spcAft>
                <a:spcPts val="0"/>
              </a:spcAft>
              <a:buClr>
                <a:schemeClr val="dk1"/>
              </a:buClr>
              <a:buSzPts val="2380"/>
              <a:buNone/>
            </a:pPr>
            <a:endParaRPr sz="23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523220"/>
          </a:xfrm>
          <a:prstGeom prst="rect">
            <a:avLst/>
          </a:prstGeom>
          <a:noFill/>
        </p:spPr>
        <p:txBody>
          <a:bodyPr wrap="square" rtlCol="0">
            <a:spAutoFit/>
          </a:bodyPr>
          <a:lstStyle/>
          <a:p>
            <a:r>
              <a:rPr kumimoji="1" lang="en-US" altLang="ja-JP" dirty="0"/>
              <a:t>010010001101010001011101011110100100100011010100010111010111101010010001101010</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523220"/>
          </a:xfrm>
          <a:prstGeom prst="rect">
            <a:avLst/>
          </a:prstGeom>
          <a:noFill/>
        </p:spPr>
        <p:txBody>
          <a:bodyPr wrap="square" rtlCol="0">
            <a:spAutoFit/>
          </a:bodyPr>
          <a:lstStyle/>
          <a:p>
            <a:r>
              <a:rPr kumimoji="1" lang="en-US" altLang="ja-JP" dirty="0"/>
              <a:t>100011010101001000110101000101110101111010010010001101001000101110101111010101</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523220"/>
          </a:xfrm>
          <a:prstGeom prst="rect">
            <a:avLst/>
          </a:prstGeom>
          <a:noFill/>
        </p:spPr>
        <p:txBody>
          <a:bodyPr wrap="square" rtlCol="0">
            <a:spAutoFit/>
          </a:bodyPr>
          <a:lstStyle/>
          <a:p>
            <a:r>
              <a:rPr kumimoji="1" lang="en-US" altLang="ja-JP" dirty="0"/>
              <a:t>110001010101110101111010100100011010100100100011010100010111010111101001001000</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914399" y="4291669"/>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506584" y="3932280"/>
            <a:ext cx="1494906" cy="307777"/>
          </a:xfrm>
          <a:prstGeom prst="rect">
            <a:avLst/>
          </a:prstGeom>
          <a:noFill/>
        </p:spPr>
        <p:txBody>
          <a:bodyPr wrap="square" rtlCol="0">
            <a:spAutoFit/>
          </a:bodyPr>
          <a:lstStyle/>
          <a:p>
            <a:r>
              <a:rPr kumimoji="1" lang="ja-JP" altLang="en-US" dirty="0"/>
              <a:t>鍵ストリーム</a:t>
            </a:r>
          </a:p>
        </p:txBody>
      </p:sp>
    </p:spTree>
    <p:extLst>
      <p:ext uri="{BB962C8B-B14F-4D97-AF65-F5344CB8AC3E}">
        <p14:creationId xmlns:p14="http://schemas.microsoft.com/office/powerpoint/2010/main" val="42007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a:latin typeface="HG丸ｺﾞｼｯｸM-PRO" panose="020F0600000000000000" pitchFamily="50" charset="-128"/>
                <a:ea typeface="HG丸ｺﾞｼｯｸM-PRO" panose="020F0600000000000000" pitchFamily="50" charset="-128"/>
              </a:rPr>
              <a:t>例：暗号ブロック・チェーン</a:t>
            </a:r>
            <a:r>
              <a:rPr kumimoji="1" lang="en-US" altLang="ja-JP" sz="3600" dirty="0">
                <a:latin typeface="HG丸ｺﾞｼｯｸM-PRO" panose="020F0600000000000000" pitchFamily="50" charset="-128"/>
                <a:ea typeface="HG丸ｺﾞｼｯｸM-PRO" panose="020F0600000000000000" pitchFamily="50" charset="-128"/>
              </a:rPr>
              <a:t>(CBC)</a:t>
            </a:r>
            <a:endParaRPr kumimoji="1" lang="ja-JP" altLang="en-US" sz="36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2728068" y="3635037"/>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4355176" y="4355992"/>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4343814" y="3141804"/>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4397110" y="5699485"/>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6264651" y="3129852"/>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6287509" y="5674993"/>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3914395" y="2502576"/>
            <a:ext cx="1980029" cy="553998"/>
          </a:xfrm>
          <a:prstGeom prst="rect">
            <a:avLst/>
          </a:prstGeom>
          <a:noFill/>
        </p:spPr>
        <p:txBody>
          <a:bodyPr wrap="non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メッセージブロック１</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sz="16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5982559" y="2498577"/>
            <a:ext cx="1980029" cy="553998"/>
          </a:xfrm>
          <a:prstGeom prst="rect">
            <a:avLst/>
          </a:prstGeom>
          <a:noFill/>
        </p:spPr>
        <p:txBody>
          <a:bodyPr wrap="non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メッセージブロック２</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sz="16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4088814" y="5917512"/>
            <a:ext cx="1980029" cy="523220"/>
          </a:xfrm>
          <a:prstGeom prst="rect">
            <a:avLst/>
          </a:prstGeom>
          <a:noFill/>
        </p:spPr>
        <p:txBody>
          <a:bodyPr wrap="non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メッセージブロック１</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（暗号化）</a:t>
            </a:r>
          </a:p>
        </p:txBody>
      </p:sp>
      <p:sp>
        <p:nvSpPr>
          <p:cNvPr id="23" name="テキスト ボックス 22"/>
          <p:cNvSpPr txBox="1"/>
          <p:nvPr/>
        </p:nvSpPr>
        <p:spPr>
          <a:xfrm>
            <a:off x="5948040" y="5917512"/>
            <a:ext cx="1980029" cy="523220"/>
          </a:xfrm>
          <a:prstGeom prst="rect">
            <a:avLst/>
          </a:prstGeom>
          <a:noFill/>
        </p:spPr>
        <p:txBody>
          <a:bodyPr wrap="non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メッセージブロック２</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（暗号化）</a:t>
            </a:r>
          </a:p>
        </p:txBody>
      </p:sp>
      <p:sp>
        <p:nvSpPr>
          <p:cNvPr id="24" name="角丸四角形 23"/>
          <p:cNvSpPr/>
          <p:nvPr/>
        </p:nvSpPr>
        <p:spPr>
          <a:xfrm>
            <a:off x="6255229" y="4331748"/>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4601773" y="4323908"/>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501783" y="4297652"/>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2776122" y="3650663"/>
            <a:ext cx="1263784"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p>
        </p:txBody>
      </p:sp>
      <p:cxnSp>
        <p:nvCxnSpPr>
          <p:cNvPr id="40" name="直線矢印コネクタ 39"/>
          <p:cNvCxnSpPr/>
          <p:nvPr/>
        </p:nvCxnSpPr>
        <p:spPr>
          <a:xfrm>
            <a:off x="5036894" y="3335338"/>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4870236" y="3666644"/>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6886484" y="3345725"/>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6719826" y="3677032"/>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4030652" y="3822911"/>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5036894" y="5000971"/>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6896873" y="5011359"/>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5762030" y="3825971"/>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7673159" y="3825971"/>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8702652" y="3473108"/>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41" name="テキスト ボックス 40"/>
          <p:cNvSpPr txBox="1"/>
          <p:nvPr/>
        </p:nvSpPr>
        <p:spPr>
          <a:xfrm>
            <a:off x="2370980" y="1244667"/>
            <a:ext cx="6782101" cy="1015663"/>
          </a:xfrm>
          <a:prstGeom prst="rect">
            <a:avLst/>
          </a:prstGeom>
          <a:noFill/>
        </p:spPr>
        <p:txBody>
          <a:bodyPr wrap="square" rtlCol="0">
            <a:spAutoFit/>
          </a:bodyPr>
          <a:lstStyle/>
          <a:p>
            <a:pPr algn="ctr"/>
            <a:r>
              <a:rPr kumimoji="1" lang="en-US" altLang="ja-JP" sz="2000" dirty="0">
                <a:latin typeface="HG丸ｺﾞｼｯｸM-PRO" panose="020F0600000000000000" pitchFamily="50" charset="-128"/>
                <a:ea typeface="HG丸ｺﾞｼｯｸM-PRO" panose="020F0600000000000000" pitchFamily="50" charset="-128"/>
              </a:rPr>
              <a:t>CBC</a:t>
            </a:r>
            <a:r>
              <a:rPr kumimoji="1" lang="ja-JP" altLang="en-US" sz="2000" dirty="0">
                <a:latin typeface="HG丸ｺﾞｼｯｸM-PRO" panose="020F0600000000000000" pitchFamily="50" charset="-128"/>
                <a:ea typeface="HG丸ｺﾞｼｯｸM-PRO" panose="020F0600000000000000" pitchFamily="50" charset="-128"/>
              </a:rPr>
              <a:t>モードでは前のブロックの暗号化メッセージを次のブロックの初期化ベクトルとして利用して、</a:t>
            </a:r>
            <a:endParaRPr kumimoji="1" lang="en-US" altLang="ja-JP" sz="2000" dirty="0">
              <a:latin typeface="HG丸ｺﾞｼｯｸM-PRO" panose="020F0600000000000000" pitchFamily="50" charset="-128"/>
              <a:ea typeface="HG丸ｺﾞｼｯｸM-PRO" panose="020F0600000000000000" pitchFamily="50" charset="-128"/>
            </a:endParaRPr>
          </a:p>
          <a:p>
            <a:pPr algn="ctr"/>
            <a:r>
              <a:rPr kumimoji="1" lang="ja-JP" altLang="en-US" sz="2000" dirty="0">
                <a:latin typeface="HG丸ｺﾞｼｯｸM-PRO" panose="020F0600000000000000" pitchFamily="50" charset="-128"/>
                <a:ea typeface="HG丸ｺﾞｼｯｸM-PRO" panose="020F0600000000000000" pitchFamily="50" charset="-128"/>
              </a:rPr>
              <a:t>実質的にブロックごとに異なる鍵を適用する</a:t>
            </a:r>
          </a:p>
        </p:txBody>
      </p:sp>
    </p:spTree>
    <p:extLst>
      <p:ext uri="{BB962C8B-B14F-4D97-AF65-F5344CB8AC3E}">
        <p14:creationId xmlns:p14="http://schemas.microsoft.com/office/powerpoint/2010/main" val="95546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FAE505-C087-4124-8D3A-FE888214DA0D}"/>
              </a:ext>
            </a:extLst>
          </p:cNvPr>
          <p:cNvSpPr>
            <a:spLocks noGrp="1"/>
          </p:cNvSpPr>
          <p:nvPr>
            <p:ph type="title"/>
          </p:nvPr>
        </p:nvSpPr>
        <p:spPr/>
        <p:txBody>
          <a:bodyPr/>
          <a:lstStyle/>
          <a:p>
            <a:r>
              <a:rPr kumimoji="1" lang="en-US" altLang="ja-JP" dirty="0"/>
              <a:t>AEAD</a:t>
            </a:r>
            <a:endParaRPr kumimoji="1" lang="ja-JP" altLang="en-US" dirty="0"/>
          </a:p>
        </p:txBody>
      </p:sp>
      <p:sp>
        <p:nvSpPr>
          <p:cNvPr id="3" name="テキスト プレースホルダー 2">
            <a:extLst>
              <a:ext uri="{FF2B5EF4-FFF2-40B4-BE49-F238E27FC236}">
                <a16:creationId xmlns:a16="http://schemas.microsoft.com/office/drawing/2014/main" id="{D04A0017-6482-41B5-870A-969342350768}"/>
              </a:ext>
            </a:extLst>
          </p:cNvPr>
          <p:cNvSpPr>
            <a:spLocks noGrp="1"/>
          </p:cNvSpPr>
          <p:nvPr>
            <p:ph type="body" idx="1"/>
          </p:nvPr>
        </p:nvSpPr>
        <p:spPr/>
        <p:txBody>
          <a:bodyPr/>
          <a:lstStyle/>
          <a:p>
            <a:pPr marL="114300" indent="0">
              <a:buNone/>
            </a:pPr>
            <a:r>
              <a:rPr kumimoji="1" lang="en-US" altLang="ja-JP" dirty="0"/>
              <a:t>TLS1.3</a:t>
            </a:r>
            <a:r>
              <a:rPr kumimoji="1" lang="ja-JP" altLang="en-US" dirty="0"/>
              <a:t>では</a:t>
            </a:r>
            <a:r>
              <a:rPr kumimoji="1" lang="en-US" altLang="ja-JP" dirty="0"/>
              <a:t>AEAD</a:t>
            </a:r>
            <a:r>
              <a:rPr kumimoji="1" lang="ja-JP" altLang="en-US" dirty="0"/>
              <a:t>のみ採用</a:t>
            </a:r>
            <a:endParaRPr kumimoji="1" lang="en-US" altLang="ja-JP" dirty="0"/>
          </a:p>
          <a:p>
            <a:pPr marL="114300" indent="0">
              <a:buNone/>
            </a:pPr>
            <a:r>
              <a:rPr kumimoji="1" lang="en-US" altLang="ja-JP" dirty="0"/>
              <a:t>	AES-GCM</a:t>
            </a:r>
            <a:r>
              <a:rPr kumimoji="1" lang="ja-JP" altLang="en-US" dirty="0"/>
              <a:t>、</a:t>
            </a:r>
            <a:r>
              <a:rPr kumimoji="1" lang="en-US" altLang="ja-JP" dirty="0"/>
              <a:t>AES-CCM</a:t>
            </a:r>
          </a:p>
          <a:p>
            <a:pPr marL="114300" indent="0">
              <a:buNone/>
            </a:pPr>
            <a:r>
              <a:rPr kumimoji="1" lang="en-US" altLang="ja-JP" dirty="0"/>
              <a:t>	Chacha20-Poly1305</a:t>
            </a:r>
          </a:p>
          <a:p>
            <a:pPr marL="114300" indent="0">
              <a:buNone/>
            </a:pPr>
            <a:r>
              <a:rPr kumimoji="1" lang="en-US" altLang="ja-JP" dirty="0"/>
              <a:t>TLS</a:t>
            </a:r>
            <a:r>
              <a:rPr kumimoji="1" lang="ja-JP" altLang="en-US" dirty="0"/>
              <a:t>レコード単位の</a:t>
            </a:r>
            <a:r>
              <a:rPr kumimoji="1" lang="en-US" altLang="ja-JP" dirty="0"/>
              <a:t>MAC</a:t>
            </a:r>
            <a:r>
              <a:rPr kumimoji="1" lang="ja-JP" altLang="en-US" dirty="0"/>
              <a:t>は廃止に</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67914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7903</TotalTime>
  <Words>323</Words>
  <Application>Microsoft Office PowerPoint</Application>
  <PresentationFormat>ワイド画面</PresentationFormat>
  <Paragraphs>75</Paragraphs>
  <Slides>11</Slides>
  <Notes>2</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HG丸ｺﾞｼｯｸM-PRO</vt:lpstr>
      <vt:lpstr>Arial</vt:lpstr>
      <vt:lpstr>Office テーマ</vt:lpstr>
      <vt:lpstr>共通鍵暗号</vt:lpstr>
      <vt:lpstr>共通鍵暗号</vt:lpstr>
      <vt:lpstr>ストリーム暗号</vt:lpstr>
      <vt:lpstr>AES</vt:lpstr>
      <vt:lpstr>利用モード</vt:lpstr>
      <vt:lpstr>PowerPoint プレゼンテーション</vt:lpstr>
      <vt:lpstr>例：暗号ブロック・チェーン(CBC)</vt:lpstr>
      <vt:lpstr>AEAD</vt:lpstr>
      <vt:lpstr>CTRモード</vt:lpstr>
      <vt:lpstr>GCM</vt:lpstr>
      <vt:lpstr>CCM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共通鍵暗号</dc:title>
  <cp:lastModifiedBy>隆 古城</cp:lastModifiedBy>
  <cp:revision>22</cp:revision>
  <dcterms:modified xsi:type="dcterms:W3CDTF">2020-12-09T10:57:45Z</dcterms:modified>
</cp:coreProperties>
</file>