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838200" y="1995054"/>
            <a:ext cx="10397836" cy="404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B53495-3EC9-664F-A90B-1DAE1F39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6259EC-9155-9B41-995C-C6803BF31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0CEF39-9707-934B-B9BE-EA406F69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630EB9-D5E6-E944-A2E4-7AB575C2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3E833D-A4BC-1C47-BCCE-B09012CF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35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5EA1F8E-7D87-4181-96A7-553BD13A4D24}"/>
              </a:ext>
            </a:extLst>
          </p:cNvPr>
          <p:cNvSpPr/>
          <p:nvPr/>
        </p:nvSpPr>
        <p:spPr>
          <a:xfrm>
            <a:off x="2199924" y="3103692"/>
            <a:ext cx="8038782" cy="1438301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5B7C1F8-AB71-4A27-9B21-A49027F90E6F}"/>
              </a:ext>
            </a:extLst>
          </p:cNvPr>
          <p:cNvSpPr/>
          <p:nvPr/>
        </p:nvSpPr>
        <p:spPr>
          <a:xfrm>
            <a:off x="2361063" y="1568327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417F2B2-EBF0-41D8-BEEB-42EE229C6611}"/>
              </a:ext>
            </a:extLst>
          </p:cNvPr>
          <p:cNvSpPr/>
          <p:nvPr/>
        </p:nvSpPr>
        <p:spPr>
          <a:xfrm>
            <a:off x="2361063" y="3226378"/>
            <a:ext cx="1405720" cy="7074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CADA916-8E8A-43ED-8A6C-5962121F3FE6}"/>
              </a:ext>
            </a:extLst>
          </p:cNvPr>
          <p:cNvSpPr/>
          <p:nvPr/>
        </p:nvSpPr>
        <p:spPr>
          <a:xfrm>
            <a:off x="4469643" y="4683553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21096D-427F-44B8-A5B5-21AC2F3610FC}"/>
              </a:ext>
            </a:extLst>
          </p:cNvPr>
          <p:cNvSpPr/>
          <p:nvPr/>
        </p:nvSpPr>
        <p:spPr>
          <a:xfrm>
            <a:off x="4469643" y="5959554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42F1168-8E49-4071-9C95-0A430E00C37C}"/>
              </a:ext>
            </a:extLst>
          </p:cNvPr>
          <p:cNvSpPr/>
          <p:nvPr/>
        </p:nvSpPr>
        <p:spPr>
          <a:xfrm>
            <a:off x="4469643" y="3257369"/>
            <a:ext cx="1405720" cy="6935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B99D557-0210-422F-9443-FCC25F826169}"/>
              </a:ext>
            </a:extLst>
          </p:cNvPr>
          <p:cNvSpPr/>
          <p:nvPr/>
        </p:nvSpPr>
        <p:spPr>
          <a:xfrm>
            <a:off x="6403077" y="1568327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9239E94-4602-4CA5-9987-2D1892D4DDAC}"/>
              </a:ext>
            </a:extLst>
          </p:cNvPr>
          <p:cNvSpPr/>
          <p:nvPr/>
        </p:nvSpPr>
        <p:spPr>
          <a:xfrm>
            <a:off x="8807357" y="1568327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63CD47F-5CB7-4C7D-823E-086B43431DEC}"/>
              </a:ext>
            </a:extLst>
          </p:cNvPr>
          <p:cNvSpPr/>
          <p:nvPr/>
        </p:nvSpPr>
        <p:spPr>
          <a:xfrm>
            <a:off x="6403077" y="260971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EA0ACCC-715B-4A91-9032-3BCC1D4B12EC}"/>
              </a:ext>
            </a:extLst>
          </p:cNvPr>
          <p:cNvSpPr txBox="1"/>
          <p:nvPr/>
        </p:nvSpPr>
        <p:spPr>
          <a:xfrm>
            <a:off x="2729524" y="1665492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MAC</a:t>
            </a:r>
          </a:p>
          <a:p>
            <a:pPr algn="ctr"/>
            <a:r>
              <a:rPr lang="ja-JP" altLang="en-US" dirty="0"/>
              <a:t>署名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3DA81DD-4AB7-4824-AB83-ED575C9762D0}"/>
              </a:ext>
            </a:extLst>
          </p:cNvPr>
          <p:cNvSpPr txBox="1"/>
          <p:nvPr/>
        </p:nvSpPr>
        <p:spPr>
          <a:xfrm>
            <a:off x="2437054" y="34486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共通鍵暗号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593BEF-8540-48E0-A22D-046940135910}"/>
              </a:ext>
            </a:extLst>
          </p:cNvPr>
          <p:cNvSpPr txBox="1"/>
          <p:nvPr/>
        </p:nvSpPr>
        <p:spPr>
          <a:xfrm>
            <a:off x="4536535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ハッシュ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444C33E-099C-4D42-8A44-283C8965B2DB}"/>
              </a:ext>
            </a:extLst>
          </p:cNvPr>
          <p:cNvSpPr txBox="1"/>
          <p:nvPr/>
        </p:nvSpPr>
        <p:spPr>
          <a:xfrm>
            <a:off x="4536535" y="49058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真性乱数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DCD495D-E229-4297-B8D0-FD5CD2524B4C}"/>
              </a:ext>
            </a:extLst>
          </p:cNvPr>
          <p:cNvSpPr txBox="1"/>
          <p:nvPr/>
        </p:nvSpPr>
        <p:spPr>
          <a:xfrm>
            <a:off x="4536535" y="61818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疑似乱数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64D2FC0-F550-4F33-A3E0-3C0AE2601E89}"/>
              </a:ext>
            </a:extLst>
          </p:cNvPr>
          <p:cNvSpPr txBox="1"/>
          <p:nvPr/>
        </p:nvSpPr>
        <p:spPr>
          <a:xfrm>
            <a:off x="6667354" y="171371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公開鍵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署名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7015D0B-19C1-4E4D-8B14-E575CDBD41A1}"/>
              </a:ext>
            </a:extLst>
          </p:cNvPr>
          <p:cNvSpPr txBox="1"/>
          <p:nvPr/>
        </p:nvSpPr>
        <p:spPr>
          <a:xfrm>
            <a:off x="6667355" y="37404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公開鍵</a:t>
            </a:r>
            <a:endParaRPr lang="en-US" altLang="ja-JP" dirty="0"/>
          </a:p>
          <a:p>
            <a:r>
              <a:rPr lang="ja-JP" altLang="en-US" dirty="0"/>
              <a:t>証明書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5B5AC1-AA56-4F4A-A232-EEE71B080545}"/>
              </a:ext>
            </a:extLst>
          </p:cNvPr>
          <p:cNvSpPr txBox="1"/>
          <p:nvPr/>
        </p:nvSpPr>
        <p:spPr>
          <a:xfrm>
            <a:off x="9073739" y="17905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鍵交換</a:t>
            </a:r>
            <a:endParaRPr kumimoji="1" lang="ja-JP" altLang="en-US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2B8B16B-FE83-4BAB-8B1F-941693DEAE5B}"/>
              </a:ext>
            </a:extLst>
          </p:cNvPr>
          <p:cNvCxnSpPr>
            <a:cxnSpLocks/>
          </p:cNvCxnSpPr>
          <p:nvPr/>
        </p:nvCxnSpPr>
        <p:spPr>
          <a:xfrm>
            <a:off x="2821876" y="2355801"/>
            <a:ext cx="0" cy="87057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7250332-BF37-42E8-9E85-392E3E8999F3}"/>
              </a:ext>
            </a:extLst>
          </p:cNvPr>
          <p:cNvCxnSpPr>
            <a:cxnSpLocks/>
          </p:cNvCxnSpPr>
          <p:nvPr/>
        </p:nvCxnSpPr>
        <p:spPr>
          <a:xfrm>
            <a:off x="6845893" y="2338353"/>
            <a:ext cx="0" cy="888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597965B-A850-42CB-960D-430D227A0333}"/>
              </a:ext>
            </a:extLst>
          </p:cNvPr>
          <p:cNvCxnSpPr/>
          <p:nvPr/>
        </p:nvCxnSpPr>
        <p:spPr>
          <a:xfrm>
            <a:off x="5172503" y="5454005"/>
            <a:ext cx="0" cy="5055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6BEED8FB-F89B-415A-B637-276BE79865CD}"/>
              </a:ext>
            </a:extLst>
          </p:cNvPr>
          <p:cNvSpPr/>
          <p:nvPr/>
        </p:nvSpPr>
        <p:spPr>
          <a:xfrm>
            <a:off x="3138985" y="3933790"/>
            <a:ext cx="1351128" cy="1159705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DF8E7658-2CF0-45E4-9441-3DE3F216D2C6}"/>
              </a:ext>
            </a:extLst>
          </p:cNvPr>
          <p:cNvSpPr/>
          <p:nvPr/>
        </p:nvSpPr>
        <p:spPr>
          <a:xfrm flipH="1">
            <a:off x="5844085" y="3881793"/>
            <a:ext cx="751256" cy="990833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E0D0E069-1E75-4D0C-B906-748C9C65F3F3}"/>
              </a:ext>
            </a:extLst>
          </p:cNvPr>
          <p:cNvSpPr/>
          <p:nvPr/>
        </p:nvSpPr>
        <p:spPr>
          <a:xfrm rot="5400000">
            <a:off x="5381333" y="2237336"/>
            <a:ext cx="1178893" cy="861177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C541BDC4-735F-42DE-B6BB-1F5742784DB6}"/>
              </a:ext>
            </a:extLst>
          </p:cNvPr>
          <p:cNvSpPr/>
          <p:nvPr/>
        </p:nvSpPr>
        <p:spPr>
          <a:xfrm rot="16200000" flipH="1">
            <a:off x="3854159" y="1995070"/>
            <a:ext cx="1185776" cy="1338829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701AB74-E2E6-4072-B4DD-3C5C260B94D6}"/>
              </a:ext>
            </a:extLst>
          </p:cNvPr>
          <p:cNvCxnSpPr/>
          <p:nvPr/>
        </p:nvCxnSpPr>
        <p:spPr>
          <a:xfrm>
            <a:off x="7101386" y="1048664"/>
            <a:ext cx="0" cy="5055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3F641E85-5B4A-4448-BE41-26DE40361BC6}"/>
              </a:ext>
            </a:extLst>
          </p:cNvPr>
          <p:cNvSpPr/>
          <p:nvPr/>
        </p:nvSpPr>
        <p:spPr>
          <a:xfrm flipH="1">
            <a:off x="7874805" y="2396280"/>
            <a:ext cx="1596203" cy="1020086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015A0EC7-600F-4748-B1F5-4872C08F8C57}"/>
              </a:ext>
            </a:extLst>
          </p:cNvPr>
          <p:cNvSpPr/>
          <p:nvPr/>
        </p:nvSpPr>
        <p:spPr>
          <a:xfrm flipH="1">
            <a:off x="5841244" y="2396279"/>
            <a:ext cx="3875602" cy="2777257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BF82BF3-AE2A-4F9A-91FB-BC9F92E7576F}"/>
              </a:ext>
            </a:extLst>
          </p:cNvPr>
          <p:cNvSpPr txBox="1"/>
          <p:nvPr/>
        </p:nvSpPr>
        <p:spPr>
          <a:xfrm>
            <a:off x="5242933" y="55526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乱数の質</a:t>
            </a:r>
            <a:endParaRPr kumimoji="1" lang="ja-JP" altLang="en-US" sz="16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DA21C64-7E0E-45C8-BDF0-5A6416D627C2}"/>
              </a:ext>
            </a:extLst>
          </p:cNvPr>
          <p:cNvSpPr txBox="1"/>
          <p:nvPr/>
        </p:nvSpPr>
        <p:spPr>
          <a:xfrm>
            <a:off x="2970237" y="511545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共通鍵の生成</a:t>
            </a:r>
            <a:endParaRPr kumimoji="1" lang="ja-JP" altLang="en-US" sz="16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B516D01-C3CB-4520-9513-5550C3EF0CFC}"/>
              </a:ext>
            </a:extLst>
          </p:cNvPr>
          <p:cNvSpPr txBox="1"/>
          <p:nvPr/>
        </p:nvSpPr>
        <p:spPr>
          <a:xfrm>
            <a:off x="7117201" y="4557347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公開鍵要素</a:t>
            </a:r>
            <a:endParaRPr lang="en-US" altLang="ja-JP" sz="1600" dirty="0"/>
          </a:p>
          <a:p>
            <a:r>
              <a:rPr lang="ja-JP" altLang="en-US" sz="1600" dirty="0"/>
              <a:t>の生成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CC1A14F-ED4C-406C-918D-97D1BA0AA002}"/>
              </a:ext>
            </a:extLst>
          </p:cNvPr>
          <p:cNvSpPr txBox="1"/>
          <p:nvPr/>
        </p:nvSpPr>
        <p:spPr>
          <a:xfrm>
            <a:off x="2767238" y="238668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鍵の暗号、復号化</a:t>
            </a:r>
            <a:endParaRPr kumimoji="1"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BE579F7-F643-49E2-899E-A9807507AB7C}"/>
              </a:ext>
            </a:extLst>
          </p:cNvPr>
          <p:cNvSpPr txBox="1"/>
          <p:nvPr/>
        </p:nvSpPr>
        <p:spPr>
          <a:xfrm>
            <a:off x="5146675" y="1432145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メッセージ</a:t>
            </a:r>
            <a:endParaRPr lang="en-US" altLang="ja-JP" sz="1600" dirty="0"/>
          </a:p>
          <a:p>
            <a:r>
              <a:rPr lang="ja-JP" altLang="en-US" sz="1600" dirty="0"/>
              <a:t>のハッシュ</a:t>
            </a:r>
            <a:endParaRPr kumimoji="1"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1932AE-6389-408E-9B8F-31ADDBF1C4C7}"/>
              </a:ext>
            </a:extLst>
          </p:cNvPr>
          <p:cNvSpPr txBox="1"/>
          <p:nvPr/>
        </p:nvSpPr>
        <p:spPr>
          <a:xfrm>
            <a:off x="7184259" y="115871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署名、検証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7090230-50F9-4107-B39B-C9FE3C234EA2}"/>
              </a:ext>
            </a:extLst>
          </p:cNvPr>
          <p:cNvSpPr txBox="1"/>
          <p:nvPr/>
        </p:nvSpPr>
        <p:spPr>
          <a:xfrm>
            <a:off x="6816864" y="2399861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署名の暗号、復号化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8B22F43-E047-4646-80AF-F0FB9A9B64DB}"/>
              </a:ext>
            </a:extLst>
          </p:cNvPr>
          <p:cNvSpPr txBox="1"/>
          <p:nvPr/>
        </p:nvSpPr>
        <p:spPr>
          <a:xfrm>
            <a:off x="8835094" y="4720861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秘密鍵</a:t>
            </a:r>
            <a:endParaRPr kumimoji="1" lang="en-US" altLang="ja-JP" sz="1600" dirty="0"/>
          </a:p>
          <a:p>
            <a:r>
              <a:rPr lang="ja-JP" altLang="en-US" sz="1600" dirty="0"/>
              <a:t>の生成</a:t>
            </a:r>
            <a:endParaRPr kumimoji="1" lang="ja-JP" altLang="en-US" sz="16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C87E47C-AA29-493D-B0AE-8BF0EC5DC05D}"/>
              </a:ext>
            </a:extLst>
          </p:cNvPr>
          <p:cNvSpPr txBox="1"/>
          <p:nvPr/>
        </p:nvSpPr>
        <p:spPr>
          <a:xfrm>
            <a:off x="8327497" y="3444549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公開</a:t>
            </a:r>
            <a:r>
              <a:rPr kumimoji="1" lang="ja-JP" altLang="en-US" sz="1600" dirty="0"/>
              <a:t>鍵</a:t>
            </a:r>
            <a:endParaRPr kumimoji="1" lang="en-US" altLang="ja-JP" sz="1600" dirty="0"/>
          </a:p>
          <a:p>
            <a:r>
              <a:rPr lang="ja-JP" altLang="en-US" sz="1600" dirty="0"/>
              <a:t>の生成</a:t>
            </a:r>
            <a:endParaRPr kumimoji="1" lang="ja-JP" altLang="en-US" sz="16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11EB9A2-7217-46E6-8A8A-41EA026E6CCE}"/>
              </a:ext>
            </a:extLst>
          </p:cNvPr>
          <p:cNvSpPr/>
          <p:nvPr/>
        </p:nvSpPr>
        <p:spPr>
          <a:xfrm>
            <a:off x="562529" y="1602917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D2372FA-CB8E-4DD1-95DE-6030767A5F73}"/>
              </a:ext>
            </a:extLst>
          </p:cNvPr>
          <p:cNvSpPr txBox="1"/>
          <p:nvPr/>
        </p:nvSpPr>
        <p:spPr>
          <a:xfrm>
            <a:off x="793361" y="18610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鍵導出</a:t>
            </a:r>
          </a:p>
        </p:txBody>
      </p:sp>
      <p:sp>
        <p:nvSpPr>
          <p:cNvPr id="48" name="フリーフォーム: 図形 47">
            <a:extLst>
              <a:ext uri="{FF2B5EF4-FFF2-40B4-BE49-F238E27FC236}">
                <a16:creationId xmlns:a16="http://schemas.microsoft.com/office/drawing/2014/main" id="{048D21BB-9F8B-463F-9330-2AED076E33F4}"/>
              </a:ext>
            </a:extLst>
          </p:cNvPr>
          <p:cNvSpPr/>
          <p:nvPr/>
        </p:nvSpPr>
        <p:spPr>
          <a:xfrm>
            <a:off x="1303223" y="2396279"/>
            <a:ext cx="1080144" cy="1273785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F289DC6-6F05-4A39-B4B9-44F3C2ADDAAE}"/>
              </a:ext>
            </a:extLst>
          </p:cNvPr>
          <p:cNvSpPr txBox="1"/>
          <p:nvPr/>
        </p:nvSpPr>
        <p:spPr>
          <a:xfrm>
            <a:off x="3833675" y="1425266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メッセージ</a:t>
            </a:r>
            <a:endParaRPr lang="en-US" altLang="ja-JP" sz="1600" dirty="0"/>
          </a:p>
          <a:p>
            <a:r>
              <a:rPr lang="ja-JP" altLang="en-US" sz="1600" dirty="0"/>
              <a:t>のハッシュ</a:t>
            </a:r>
            <a:endParaRPr kumimoji="1"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382E1FB-46AE-40CC-A21E-59E1ADAB4529}"/>
              </a:ext>
            </a:extLst>
          </p:cNvPr>
          <p:cNvSpPr txBox="1"/>
          <p:nvPr/>
        </p:nvSpPr>
        <p:spPr>
          <a:xfrm>
            <a:off x="1762590" y="2775967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シークレットのハッシュ</a:t>
            </a:r>
            <a:endParaRPr kumimoji="1" lang="ja-JP" altLang="en-US" sz="16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01BF51F-149D-4A29-AA1E-3BCC78E09289}"/>
              </a:ext>
            </a:extLst>
          </p:cNvPr>
          <p:cNvSpPr txBox="1"/>
          <p:nvPr/>
        </p:nvSpPr>
        <p:spPr>
          <a:xfrm>
            <a:off x="799424" y="370677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シークレット</a:t>
            </a:r>
            <a:endParaRPr lang="en-US" altLang="ja-JP" sz="1600" dirty="0"/>
          </a:p>
          <a:p>
            <a:r>
              <a:rPr lang="ja-JP" altLang="en-US" sz="1600" dirty="0"/>
              <a:t>の暗号化</a:t>
            </a:r>
            <a:endParaRPr kumimoji="1"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4CBA844-C575-4C5C-ACB1-F13C877F15DB}"/>
              </a:ext>
            </a:extLst>
          </p:cNvPr>
          <p:cNvSpPr txBox="1"/>
          <p:nvPr/>
        </p:nvSpPr>
        <p:spPr>
          <a:xfrm>
            <a:off x="10237209" y="357150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基本</a:t>
            </a:r>
            <a:endParaRPr kumimoji="1" lang="en-US" altLang="ja-JP" sz="1600" dirty="0"/>
          </a:p>
          <a:p>
            <a:r>
              <a:rPr kumimoji="1" lang="ja-JP" altLang="en-US" sz="1600" dirty="0"/>
              <a:t>アルゴリズム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2971F34-9455-4314-B619-E9F411E22D8F}"/>
              </a:ext>
            </a:extLst>
          </p:cNvPr>
          <p:cNvSpPr txBox="1"/>
          <p:nvPr/>
        </p:nvSpPr>
        <p:spPr>
          <a:xfrm>
            <a:off x="10213077" y="592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複合</a:t>
            </a:r>
            <a:endParaRPr kumimoji="1" lang="en-US" altLang="ja-JP" dirty="0"/>
          </a:p>
          <a:p>
            <a:r>
              <a:rPr kumimoji="1" lang="ja-JP" altLang="en-US" dirty="0"/>
              <a:t>アルゴリズム</a:t>
            </a:r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B0756936-FFB5-446C-B592-B0A0F6A79E68}"/>
              </a:ext>
            </a:extLst>
          </p:cNvPr>
          <p:cNvSpPr/>
          <p:nvPr/>
        </p:nvSpPr>
        <p:spPr>
          <a:xfrm>
            <a:off x="1603022" y="2393244"/>
            <a:ext cx="3048000" cy="835378"/>
          </a:xfrm>
          <a:custGeom>
            <a:avLst/>
            <a:gdLst>
              <a:gd name="connsiteX0" fmla="*/ 0 w 3048000"/>
              <a:gd name="connsiteY0" fmla="*/ 0 h 835378"/>
              <a:gd name="connsiteX1" fmla="*/ 11289 w 3048000"/>
              <a:gd name="connsiteY1" fmla="*/ 101600 h 835378"/>
              <a:gd name="connsiteX2" fmla="*/ 225778 w 3048000"/>
              <a:gd name="connsiteY2" fmla="*/ 406400 h 835378"/>
              <a:gd name="connsiteX3" fmla="*/ 2901245 w 3048000"/>
              <a:gd name="connsiteY3" fmla="*/ 383823 h 835378"/>
              <a:gd name="connsiteX4" fmla="*/ 3036711 w 3048000"/>
              <a:gd name="connsiteY4" fmla="*/ 553156 h 835378"/>
              <a:gd name="connsiteX5" fmla="*/ 3048000 w 3048000"/>
              <a:gd name="connsiteY5" fmla="*/ 835378 h 83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000" h="835378">
                <a:moveTo>
                  <a:pt x="0" y="0"/>
                </a:moveTo>
                <a:lnTo>
                  <a:pt x="11289" y="101600"/>
                </a:lnTo>
                <a:lnTo>
                  <a:pt x="225778" y="406400"/>
                </a:lnTo>
                <a:lnTo>
                  <a:pt x="2901245" y="383823"/>
                </a:lnTo>
                <a:lnTo>
                  <a:pt x="3036711" y="553156"/>
                </a:lnTo>
                <a:lnTo>
                  <a:pt x="3048000" y="835378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8C45209-A153-4C83-A7E6-7115AE5FBEE0}"/>
              </a:ext>
            </a:extLst>
          </p:cNvPr>
          <p:cNvSpPr/>
          <p:nvPr/>
        </p:nvSpPr>
        <p:spPr>
          <a:xfrm>
            <a:off x="6780769" y="3520659"/>
            <a:ext cx="1569660" cy="813838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BFA08F-6EE4-40E1-915D-F3B2BA74C785}"/>
              </a:ext>
            </a:extLst>
          </p:cNvPr>
          <p:cNvSpPr/>
          <p:nvPr/>
        </p:nvSpPr>
        <p:spPr>
          <a:xfrm>
            <a:off x="6403076" y="3226378"/>
            <a:ext cx="1442701" cy="6682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8B6B8C-6559-4E46-948F-A4E68DBC32AE}"/>
              </a:ext>
            </a:extLst>
          </p:cNvPr>
          <p:cNvSpPr txBox="1"/>
          <p:nvPr/>
        </p:nvSpPr>
        <p:spPr>
          <a:xfrm>
            <a:off x="6436523" y="34163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公開</a:t>
            </a:r>
            <a:r>
              <a:rPr kumimoji="1" lang="ja-JP" altLang="en-US" dirty="0"/>
              <a:t>鍵暗号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4B39736-2936-4340-B386-CC3E0EF2D12A}"/>
              </a:ext>
            </a:extLst>
          </p:cNvPr>
          <p:cNvSpPr txBox="1"/>
          <p:nvPr/>
        </p:nvSpPr>
        <p:spPr>
          <a:xfrm>
            <a:off x="6795011" y="39509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楕円曲線暗号</a:t>
            </a:r>
            <a:endParaRPr kumimoji="1" lang="ja-JP" altLang="en-US" dirty="0"/>
          </a:p>
        </p:txBody>
      </p:sp>
      <p:sp>
        <p:nvSpPr>
          <p:cNvPr id="54" name="フリーフォーム: 図形 53">
            <a:extLst>
              <a:ext uri="{FF2B5EF4-FFF2-40B4-BE49-F238E27FC236}">
                <a16:creationId xmlns:a16="http://schemas.microsoft.com/office/drawing/2014/main" id="{313358E9-2FAC-45D9-8699-80C89D8142B0}"/>
              </a:ext>
            </a:extLst>
          </p:cNvPr>
          <p:cNvSpPr/>
          <p:nvPr/>
        </p:nvSpPr>
        <p:spPr>
          <a:xfrm>
            <a:off x="2663546" y="3921276"/>
            <a:ext cx="1802099" cy="2485590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E8A422E-3431-4131-95AD-5779F9182826}"/>
              </a:ext>
            </a:extLst>
          </p:cNvPr>
          <p:cNvSpPr txBox="1"/>
          <p:nvPr/>
        </p:nvSpPr>
        <p:spPr>
          <a:xfrm>
            <a:off x="3031275" y="641938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鍵ストリーム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6922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ja-JP" altLang="en-US" dirty="0"/>
              <a:t>公開鍵暗号</a:t>
            </a: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0894DA-6024-4E32-B9ED-B4E2860F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6D8668-55AA-4119-A8A3-FAF0AF7EF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1709"/>
            <a:ext cx="10397836" cy="4045527"/>
          </a:xfrm>
        </p:spPr>
        <p:txBody>
          <a:bodyPr/>
          <a:lstStyle/>
          <a:p>
            <a:pPr marL="114300" indent="0">
              <a:buNone/>
            </a:pPr>
            <a:r>
              <a:rPr lang="ja-JP" altLang="en-US" dirty="0"/>
              <a:t>共通鍵の鍵配送問題</a:t>
            </a:r>
            <a:endParaRPr lang="en-US" altLang="ja-JP" dirty="0"/>
          </a:p>
          <a:p>
            <a:pPr marL="114300" indent="0">
              <a:buNone/>
            </a:pPr>
            <a:r>
              <a:rPr lang="ja-JP" altLang="en-US" dirty="0"/>
              <a:t>　一方向関数のペアを利用して一方を公開</a:t>
            </a:r>
            <a:endParaRPr lang="en-US" altLang="ja-JP" dirty="0"/>
          </a:p>
          <a:p>
            <a:pPr marL="114300" indent="0">
              <a:buNone/>
            </a:pPr>
            <a:endParaRPr lang="en-US" altLang="ja-JP" dirty="0"/>
          </a:p>
          <a:p>
            <a:pPr marL="114300" indent="0">
              <a:buNone/>
            </a:pPr>
            <a:r>
              <a:rPr lang="ja-JP" altLang="en-US" dirty="0"/>
              <a:t>鍵交換：静的</a:t>
            </a:r>
            <a:r>
              <a:rPr lang="en-US" altLang="ja-JP" dirty="0"/>
              <a:t>RSA</a:t>
            </a:r>
            <a:r>
              <a:rPr lang="ja-JP" altLang="en-US" dirty="0"/>
              <a:t>鍵　→　</a:t>
            </a:r>
            <a:r>
              <a:rPr lang="en-US" altLang="ja-JP" dirty="0"/>
              <a:t>TLS1.3</a:t>
            </a:r>
            <a:r>
              <a:rPr lang="ja-JP" altLang="en-US" dirty="0"/>
              <a:t>で廃止</a:t>
            </a:r>
            <a:endParaRPr lang="en-US" altLang="ja-JP" dirty="0"/>
          </a:p>
          <a:p>
            <a:pPr marL="114300" indent="0">
              <a:buNone/>
            </a:pPr>
            <a:r>
              <a:rPr lang="ja-JP" altLang="en-US" dirty="0"/>
              <a:t>公開鍵署名、証明書：</a:t>
            </a:r>
            <a:r>
              <a:rPr lang="en-US" altLang="ja-JP" dirty="0"/>
              <a:t>RSA</a:t>
            </a:r>
            <a:r>
              <a:rPr lang="ja-JP" altLang="en-US" dirty="0"/>
              <a:t>による署名、検証</a:t>
            </a:r>
            <a:endParaRPr lang="en-US" altLang="ja-JP" dirty="0"/>
          </a:p>
          <a:p>
            <a:pPr marL="114300" indent="0">
              <a:buNone/>
            </a:pPr>
            <a:endParaRPr lang="en-US" altLang="ja-JP" dirty="0"/>
          </a:p>
          <a:p>
            <a:pPr marL="114300" indent="0">
              <a:buNone/>
            </a:pPr>
            <a:r>
              <a:rPr lang="en-US" altLang="ja-JP" dirty="0"/>
              <a:t>DHE(Ephemeral)</a:t>
            </a:r>
            <a:r>
              <a:rPr lang="ja-JP" altLang="en-US" dirty="0"/>
              <a:t>：</a:t>
            </a:r>
            <a:r>
              <a:rPr lang="en-US" altLang="ja-JP" dirty="0"/>
              <a:t>DH</a:t>
            </a:r>
            <a:r>
              <a:rPr lang="ja-JP" altLang="en-US" dirty="0"/>
              <a:t>パラメータを都度生成</a:t>
            </a:r>
            <a:endParaRPr lang="en-US" altLang="ja-JP" dirty="0"/>
          </a:p>
          <a:p>
            <a:pPr marL="114300" indent="0">
              <a:buNone/>
            </a:pPr>
            <a:r>
              <a:rPr lang="ja-JP" altLang="en-US" dirty="0"/>
              <a:t>ただし、</a:t>
            </a:r>
            <a:r>
              <a:rPr lang="en-US" altLang="ja-JP" dirty="0"/>
              <a:t>DH</a:t>
            </a:r>
            <a:r>
              <a:rPr lang="ja-JP" altLang="en-US" dirty="0"/>
              <a:t>にはピア認証機能がない</a:t>
            </a:r>
            <a:endParaRPr lang="en-US" altLang="ja-JP" dirty="0"/>
          </a:p>
          <a:p>
            <a:pPr marL="114300" indent="0">
              <a:buNone/>
            </a:pPr>
            <a:r>
              <a:rPr lang="ja-JP" altLang="en-US" dirty="0"/>
              <a:t>→　</a:t>
            </a:r>
            <a:r>
              <a:rPr lang="en-US" altLang="ja-JP" dirty="0"/>
              <a:t>TLS1.3</a:t>
            </a:r>
            <a:r>
              <a:rPr lang="ja-JP" altLang="en-US" dirty="0"/>
              <a:t>では鍵合意とピア認証を明確に分離</a:t>
            </a:r>
            <a:endParaRPr lang="en-US" altLang="ja-JP" dirty="0"/>
          </a:p>
          <a:p>
            <a:pPr marL="114300" indent="0">
              <a:buNone/>
            </a:pPr>
            <a:endParaRPr lang="en-US" altLang="ja-JP" dirty="0"/>
          </a:p>
          <a:p>
            <a:pPr marL="114300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161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右 7">
            <a:extLst>
              <a:ext uri="{FF2B5EF4-FFF2-40B4-BE49-F238E27FC236}">
                <a16:creationId xmlns:a16="http://schemas.microsoft.com/office/drawing/2014/main" id="{60781641-5C7B-463F-9059-05F00AE84CAD}"/>
              </a:ext>
            </a:extLst>
          </p:cNvPr>
          <p:cNvSpPr/>
          <p:nvPr/>
        </p:nvSpPr>
        <p:spPr>
          <a:xfrm flipH="1">
            <a:off x="4100947" y="1971928"/>
            <a:ext cx="3089563" cy="9025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5A0D131E-ED3A-47F9-90AA-27263C76AE7A}"/>
              </a:ext>
            </a:extLst>
          </p:cNvPr>
          <p:cNvSpPr/>
          <p:nvPr/>
        </p:nvSpPr>
        <p:spPr>
          <a:xfrm>
            <a:off x="4100947" y="1103781"/>
            <a:ext cx="3089563" cy="8681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A2E8618-FDE3-420E-8EAB-758843C3AB2D}"/>
              </a:ext>
            </a:extLst>
          </p:cNvPr>
          <p:cNvSpPr/>
          <p:nvPr/>
        </p:nvSpPr>
        <p:spPr>
          <a:xfrm>
            <a:off x="1496291" y="1554393"/>
            <a:ext cx="2299855" cy="392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B393F3-0ACA-47CA-9C08-35A4038F9FA3}"/>
              </a:ext>
            </a:extLst>
          </p:cNvPr>
          <p:cNvSpPr txBox="1"/>
          <p:nvPr/>
        </p:nvSpPr>
        <p:spPr>
          <a:xfrm>
            <a:off x="1496291" y="1608022"/>
            <a:ext cx="2299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Once upon a</a:t>
            </a:r>
            <a:r>
              <a:rPr lang="ja-JP" altLang="en-US" sz="1600" dirty="0">
                <a:latin typeface="Arial" panose="020B0604020202020204" pitchFamily="34" charset="0"/>
              </a:rPr>
              <a:t> </a:t>
            </a:r>
            <a:r>
              <a:rPr lang="en-US" altLang="ja-JP" sz="1600" dirty="0">
                <a:latin typeface="Arial" panose="020B0604020202020204" pitchFamily="34" charset="0"/>
              </a:rPr>
              <a:t>time</a:t>
            </a:r>
            <a:endParaRPr kumimoji="1" lang="ja-JP" altLang="en-US" sz="16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F42C7F6-ADDD-4ED7-8204-770B3E315D76}"/>
              </a:ext>
            </a:extLst>
          </p:cNvPr>
          <p:cNvSpPr/>
          <p:nvPr/>
        </p:nvSpPr>
        <p:spPr>
          <a:xfrm>
            <a:off x="7412181" y="1554393"/>
            <a:ext cx="2299855" cy="417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22076F3-8A12-47AD-B8F5-F9D2095AECCE}"/>
              </a:ext>
            </a:extLst>
          </p:cNvPr>
          <p:cNvSpPr txBox="1"/>
          <p:nvPr/>
        </p:nvSpPr>
        <p:spPr>
          <a:xfrm>
            <a:off x="7412181" y="1608022"/>
            <a:ext cx="2299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</a:rPr>
              <a:t>Q2nefjklhjsadhfu</a:t>
            </a:r>
            <a:endParaRPr kumimoji="1" lang="ja-JP" alt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136928-72FE-467D-9DA6-16EAA5E06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81" y="1000308"/>
            <a:ext cx="868583" cy="86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3D4AA8E-E484-452F-A1A2-9792823CC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647" y="1856101"/>
            <a:ext cx="1042724" cy="104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449E8A-BE34-4182-9E0C-58844EEC56FF}"/>
              </a:ext>
            </a:extLst>
          </p:cNvPr>
          <p:cNvSpPr txBox="1"/>
          <p:nvPr/>
        </p:nvSpPr>
        <p:spPr>
          <a:xfrm>
            <a:off x="5703760" y="13644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/>
              <a:t>暗号化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79610A5-79F6-4F8F-84D9-ED8D9B102A6F}"/>
              </a:ext>
            </a:extLst>
          </p:cNvPr>
          <p:cNvSpPr txBox="1"/>
          <p:nvPr/>
        </p:nvSpPr>
        <p:spPr>
          <a:xfrm>
            <a:off x="5657934" y="22344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/>
              <a:t>復号化</a:t>
            </a:r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2DCB066-EB85-4E7B-B859-C2A38A64A1BE}"/>
              </a:ext>
            </a:extLst>
          </p:cNvPr>
          <p:cNvGrpSpPr/>
          <p:nvPr/>
        </p:nvGrpSpPr>
        <p:grpSpPr>
          <a:xfrm>
            <a:off x="5510113" y="812145"/>
            <a:ext cx="1220206" cy="376325"/>
            <a:chOff x="5143350" y="596197"/>
            <a:chExt cx="1220206" cy="376325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6E5CEE2C-5B3C-4281-8B0C-B62B1386A1E9}"/>
                </a:ext>
              </a:extLst>
            </p:cNvPr>
            <p:cNvSpPr txBox="1"/>
            <p:nvPr/>
          </p:nvSpPr>
          <p:spPr>
            <a:xfrm>
              <a:off x="5143350" y="664745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平文   </a:t>
              </a:r>
              <a:r>
                <a:rPr kumimoji="1" lang="en-US" altLang="ja-JP" dirty="0"/>
                <a:t>mod N</a:t>
              </a:r>
              <a:endParaRPr kumimoji="1" lang="ja-JP" altLang="en-US" dirty="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E1EA19EB-0056-4512-BCDA-5D229F9CD629}"/>
                </a:ext>
              </a:extLst>
            </p:cNvPr>
            <p:cNvSpPr txBox="1"/>
            <p:nvPr/>
          </p:nvSpPr>
          <p:spPr>
            <a:xfrm>
              <a:off x="5520992" y="596197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</a:t>
              </a:r>
              <a:endParaRPr kumimoji="1" lang="ja-JP" altLang="en-US" dirty="0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DE2D2AAE-367D-430C-8713-811C25D1C3A5}"/>
              </a:ext>
            </a:extLst>
          </p:cNvPr>
          <p:cNvGrpSpPr/>
          <p:nvPr/>
        </p:nvGrpSpPr>
        <p:grpSpPr>
          <a:xfrm>
            <a:off x="5215781" y="2760672"/>
            <a:ext cx="1399742" cy="376325"/>
            <a:chOff x="5143350" y="596197"/>
            <a:chExt cx="1399742" cy="376325"/>
          </a:xfrm>
        </p:grpSpPr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6730D34E-1129-4F5C-9816-05BBB44F05E4}"/>
                </a:ext>
              </a:extLst>
            </p:cNvPr>
            <p:cNvSpPr txBox="1"/>
            <p:nvPr/>
          </p:nvSpPr>
          <p:spPr>
            <a:xfrm>
              <a:off x="5143350" y="664745"/>
              <a:ext cx="1399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暗号文   </a:t>
              </a:r>
              <a:r>
                <a:rPr kumimoji="1" lang="en-US" altLang="ja-JP" dirty="0"/>
                <a:t>mod N</a:t>
              </a:r>
              <a:endParaRPr kumimoji="1" lang="ja-JP" altLang="en-US" dirty="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5D9261EF-C259-4040-891D-BD58AD2CF6EC}"/>
                </a:ext>
              </a:extLst>
            </p:cNvPr>
            <p:cNvSpPr txBox="1"/>
            <p:nvPr/>
          </p:nvSpPr>
          <p:spPr>
            <a:xfrm>
              <a:off x="5687252" y="596197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D</a:t>
              </a:r>
              <a:endParaRPr kumimoji="1" lang="ja-JP" altLang="en-US" dirty="0"/>
            </a:p>
          </p:txBody>
        </p: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2282AB1-B4A5-4DAF-9C11-225A02AB3E3A}"/>
              </a:ext>
            </a:extLst>
          </p:cNvPr>
          <p:cNvSpPr txBox="1"/>
          <p:nvPr/>
        </p:nvSpPr>
        <p:spPr>
          <a:xfrm>
            <a:off x="4213284" y="335433"/>
            <a:ext cx="2864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暗号化鍵</a:t>
            </a:r>
            <a:r>
              <a:rPr kumimoji="1" lang="en-US" altLang="ja-JP" dirty="0"/>
              <a:t>: (E, N), </a:t>
            </a:r>
            <a:r>
              <a:rPr kumimoji="1" lang="ja-JP" altLang="en-US" dirty="0"/>
              <a:t>復号化鍵</a:t>
            </a:r>
            <a:r>
              <a:rPr kumimoji="1" lang="en-US" altLang="ja-JP" dirty="0"/>
              <a:t>:</a:t>
            </a:r>
            <a:r>
              <a:rPr kumimoji="1" lang="ja-JP" altLang="en-US" dirty="0"/>
              <a:t> </a:t>
            </a:r>
            <a:r>
              <a:rPr kumimoji="1" lang="en-US" altLang="ja-JP" dirty="0"/>
              <a:t>(D,</a:t>
            </a:r>
            <a:r>
              <a:rPr kumimoji="1" lang="ja-JP" altLang="en-US" dirty="0"/>
              <a:t> </a:t>
            </a:r>
            <a:r>
              <a:rPr kumimoji="1" lang="en-US" altLang="ja-JP" dirty="0"/>
              <a:t>N)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D03CAAF-E0A6-498B-99B1-AF8FA35C8B87}"/>
              </a:ext>
            </a:extLst>
          </p:cNvPr>
          <p:cNvSpPr txBox="1"/>
          <p:nvPr/>
        </p:nvSpPr>
        <p:spPr>
          <a:xfrm>
            <a:off x="4225490" y="3756116"/>
            <a:ext cx="3249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暗号化鍵</a:t>
            </a:r>
            <a:r>
              <a:rPr kumimoji="1" lang="en-US" altLang="ja-JP" dirty="0"/>
              <a:t>: (5, 323), </a:t>
            </a:r>
            <a:r>
              <a:rPr kumimoji="1" lang="ja-JP" altLang="en-US" dirty="0"/>
              <a:t>復号化鍵</a:t>
            </a:r>
            <a:r>
              <a:rPr kumimoji="1" lang="en-US" altLang="ja-JP" dirty="0"/>
              <a:t>:</a:t>
            </a:r>
            <a:r>
              <a:rPr kumimoji="1" lang="ja-JP" altLang="en-US" dirty="0"/>
              <a:t> </a:t>
            </a:r>
            <a:r>
              <a:rPr kumimoji="1" lang="en-US" altLang="ja-JP" dirty="0"/>
              <a:t>(29,</a:t>
            </a:r>
            <a:r>
              <a:rPr kumimoji="1" lang="ja-JP" altLang="en-US" dirty="0"/>
              <a:t> </a:t>
            </a:r>
            <a:r>
              <a:rPr kumimoji="1" lang="en-US" altLang="ja-JP" dirty="0"/>
              <a:t>323)</a:t>
            </a: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5523F1BF-0C89-44BE-A5CA-C67F5208BA55}"/>
              </a:ext>
            </a:extLst>
          </p:cNvPr>
          <p:cNvGrpSpPr/>
          <p:nvPr/>
        </p:nvGrpSpPr>
        <p:grpSpPr>
          <a:xfrm>
            <a:off x="5588170" y="4852636"/>
            <a:ext cx="1388522" cy="376325"/>
            <a:chOff x="5143350" y="596197"/>
            <a:chExt cx="1388522" cy="376325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D8CB7E38-5680-47B9-9B6A-9B6D4E47AFB7}"/>
                </a:ext>
              </a:extLst>
            </p:cNvPr>
            <p:cNvSpPr txBox="1"/>
            <p:nvPr/>
          </p:nvSpPr>
          <p:spPr>
            <a:xfrm>
              <a:off x="5143350" y="664745"/>
              <a:ext cx="1388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平文   </a:t>
              </a:r>
              <a:r>
                <a:rPr kumimoji="1" lang="en-US" altLang="ja-JP" dirty="0"/>
                <a:t>mod 323</a:t>
              </a:r>
              <a:endParaRPr kumimoji="1" lang="ja-JP" altLang="en-US" dirty="0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9D609E55-269D-4C7D-9995-725DAC0240BD}"/>
                </a:ext>
              </a:extLst>
            </p:cNvPr>
            <p:cNvSpPr txBox="1"/>
            <p:nvPr/>
          </p:nvSpPr>
          <p:spPr>
            <a:xfrm>
              <a:off x="5520992" y="59619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5</a:t>
              </a:r>
              <a:endParaRPr kumimoji="1" lang="ja-JP" altLang="en-US" dirty="0"/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E09DE2AC-A83E-4369-BB21-3A324CDDC095}"/>
              </a:ext>
            </a:extLst>
          </p:cNvPr>
          <p:cNvGrpSpPr/>
          <p:nvPr/>
        </p:nvGrpSpPr>
        <p:grpSpPr>
          <a:xfrm>
            <a:off x="5510113" y="5588843"/>
            <a:ext cx="1568058" cy="376325"/>
            <a:chOff x="5143350" y="596197"/>
            <a:chExt cx="1568058" cy="376325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2B3F51BE-AB4E-41F0-9ECC-8720F522F4AA}"/>
                </a:ext>
              </a:extLst>
            </p:cNvPr>
            <p:cNvSpPr txBox="1"/>
            <p:nvPr/>
          </p:nvSpPr>
          <p:spPr>
            <a:xfrm>
              <a:off x="5143350" y="664745"/>
              <a:ext cx="15680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暗号文   </a:t>
              </a:r>
              <a:r>
                <a:rPr kumimoji="1" lang="en-US" altLang="ja-JP" dirty="0"/>
                <a:t>mod 323</a:t>
              </a:r>
              <a:endParaRPr kumimoji="1" lang="ja-JP" altLang="en-US" dirty="0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7816100D-219C-413E-AEAD-424197A393E0}"/>
                </a:ext>
              </a:extLst>
            </p:cNvPr>
            <p:cNvSpPr txBox="1"/>
            <p:nvPr/>
          </p:nvSpPr>
          <p:spPr>
            <a:xfrm>
              <a:off x="5687252" y="59619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29</a:t>
              </a:r>
              <a:endParaRPr kumimoji="1" lang="ja-JP" altLang="en-US" dirty="0"/>
            </a:p>
          </p:txBody>
        </p:sp>
      </p:grp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13CED19-0371-4C92-959E-A2F836373F98}"/>
              </a:ext>
            </a:extLst>
          </p:cNvPr>
          <p:cNvSpPr txBox="1"/>
          <p:nvPr/>
        </p:nvSpPr>
        <p:spPr>
          <a:xfrm>
            <a:off x="4586710" y="481960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/>
              <a:t>暗号化</a:t>
            </a:r>
            <a:r>
              <a:rPr kumimoji="1" lang="en-US" altLang="ja-JP" sz="1800" dirty="0"/>
              <a:t>:</a:t>
            </a:r>
            <a:endParaRPr kumimoji="1" lang="ja-JP" altLang="en-US" sz="18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A630ABE-9F8A-4A16-8199-9101F984252B}"/>
              </a:ext>
            </a:extLst>
          </p:cNvPr>
          <p:cNvSpPr txBox="1"/>
          <p:nvPr/>
        </p:nvSpPr>
        <p:spPr>
          <a:xfrm>
            <a:off x="4618769" y="563281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/>
              <a:t>復号化</a:t>
            </a:r>
            <a:r>
              <a:rPr kumimoji="1" lang="en-US" altLang="ja-JP" sz="1800" dirty="0"/>
              <a:t>: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3807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85EBB386-B15A-4626-988C-98906A74F650}"/>
              </a:ext>
            </a:extLst>
          </p:cNvPr>
          <p:cNvGrpSpPr/>
          <p:nvPr/>
        </p:nvGrpSpPr>
        <p:grpSpPr>
          <a:xfrm flipH="1">
            <a:off x="1673554" y="240684"/>
            <a:ext cx="10221456" cy="1775736"/>
            <a:chOff x="1673554" y="240684"/>
            <a:chExt cx="10221456" cy="1775736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41ADA8B7-BFC7-441A-9A66-223DDE39F58D}"/>
                </a:ext>
              </a:extLst>
            </p:cNvPr>
            <p:cNvCxnSpPr/>
            <p:nvPr/>
          </p:nvCxnSpPr>
          <p:spPr>
            <a:xfrm>
              <a:off x="4789346" y="551116"/>
              <a:ext cx="40178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5BF45657-663A-44F9-B99B-31767278D4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1620" y="240684"/>
              <a:ext cx="551053" cy="551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A11E6CC-D5DA-44CD-A2FD-310CAAC3AB7C}"/>
                </a:ext>
              </a:extLst>
            </p:cNvPr>
            <p:cNvSpPr/>
            <p:nvPr/>
          </p:nvSpPr>
          <p:spPr>
            <a:xfrm>
              <a:off x="2347593" y="389296"/>
              <a:ext cx="2299855" cy="402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D0FF129-A52B-4A01-A1FF-98753313BB3F}"/>
                </a:ext>
              </a:extLst>
            </p:cNvPr>
            <p:cNvSpPr/>
            <p:nvPr/>
          </p:nvSpPr>
          <p:spPr>
            <a:xfrm>
              <a:off x="9005453" y="1647088"/>
              <a:ext cx="229985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BEAE9C5E-D579-4028-B37D-1A1AACA951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162" y="841145"/>
              <a:ext cx="522119" cy="522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089D1E8-F87D-4C60-B1EC-9A325CD4A6F2}"/>
                </a:ext>
              </a:extLst>
            </p:cNvPr>
            <p:cNvSpPr txBox="1"/>
            <p:nvPr/>
          </p:nvSpPr>
          <p:spPr>
            <a:xfrm>
              <a:off x="10647802" y="78599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暗号化</a:t>
              </a:r>
            </a:p>
          </p:txBody>
        </p:sp>
        <p:sp>
          <p:nvSpPr>
            <p:cNvPr id="13" name="矢印: 右 12">
              <a:extLst>
                <a:ext uri="{FF2B5EF4-FFF2-40B4-BE49-F238E27FC236}">
                  <a16:creationId xmlns:a16="http://schemas.microsoft.com/office/drawing/2014/main" id="{9856948C-BA65-4474-8799-4F679CAF2FF2}"/>
                </a:ext>
              </a:extLst>
            </p:cNvPr>
            <p:cNvSpPr/>
            <p:nvPr/>
          </p:nvSpPr>
          <p:spPr>
            <a:xfrm rot="16200000" flipH="1">
              <a:off x="9892397" y="827534"/>
              <a:ext cx="646331" cy="80825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A07822DC-E21F-466A-AA0B-556F21A45C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8563" y="1808346"/>
              <a:ext cx="40178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15A93C1D-FBD1-49AC-9C8C-AA9A153EBE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4775" y="841145"/>
              <a:ext cx="591995" cy="591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86E8A1B8-CFDA-4BDD-8115-60E4EEA1F29E}"/>
                </a:ext>
              </a:extLst>
            </p:cNvPr>
            <p:cNvSpPr txBox="1"/>
            <p:nvPr/>
          </p:nvSpPr>
          <p:spPr>
            <a:xfrm>
              <a:off x="2056787" y="90849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復号化</a:t>
              </a:r>
            </a:p>
          </p:txBody>
        </p:sp>
        <p:sp>
          <p:nvSpPr>
            <p:cNvPr id="23" name="矢印: 右 22">
              <a:extLst>
                <a:ext uri="{FF2B5EF4-FFF2-40B4-BE49-F238E27FC236}">
                  <a16:creationId xmlns:a16="http://schemas.microsoft.com/office/drawing/2014/main" id="{30224B64-09F3-4286-AC4A-8BE8B3EBB15C}"/>
                </a:ext>
              </a:extLst>
            </p:cNvPr>
            <p:cNvSpPr/>
            <p:nvPr/>
          </p:nvSpPr>
          <p:spPr>
            <a:xfrm rot="5400000" flipH="1" flipV="1">
              <a:off x="3105505" y="808903"/>
              <a:ext cx="591996" cy="80825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01850ACD-6DBC-4122-B243-FAF81BA5D20A}"/>
                </a:ext>
              </a:extLst>
            </p:cNvPr>
            <p:cNvSpPr txBox="1"/>
            <p:nvPr/>
          </p:nvSpPr>
          <p:spPr>
            <a:xfrm>
              <a:off x="2283840" y="453183"/>
              <a:ext cx="2299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Once upon a</a:t>
              </a:r>
              <a:r>
                <a:rPr lang="ja-JP" altLang="en-US" sz="1600" dirty="0">
                  <a:latin typeface="Arial" panose="020B0604020202020204" pitchFamily="34" charset="0"/>
                </a:rPr>
                <a:t> </a:t>
              </a:r>
              <a:r>
                <a:rPr lang="en-US" altLang="ja-JP" sz="1600" dirty="0">
                  <a:latin typeface="Arial" panose="020B0604020202020204" pitchFamily="34" charset="0"/>
                </a:rPr>
                <a:t>time</a:t>
              </a:r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6C0EAE61-BE30-441D-AA61-3237D65B9F60}"/>
                </a:ext>
              </a:extLst>
            </p:cNvPr>
            <p:cNvSpPr txBox="1"/>
            <p:nvPr/>
          </p:nvSpPr>
          <p:spPr>
            <a:xfrm>
              <a:off x="8914950" y="1663949"/>
              <a:ext cx="2299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Arial" panose="020B0604020202020204" pitchFamily="34" charset="0"/>
                </a:rPr>
                <a:t>Q2nefjklhjsadhfu</a:t>
              </a:r>
              <a:endParaRPr kumimoji="1" lang="ja-JP" altLang="en-US" sz="1600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D35D041-D928-4115-A638-F9889DF1FC78}"/>
                </a:ext>
              </a:extLst>
            </p:cNvPr>
            <p:cNvSpPr/>
            <p:nvPr/>
          </p:nvSpPr>
          <p:spPr>
            <a:xfrm>
              <a:off x="9005453" y="352463"/>
              <a:ext cx="2299855" cy="402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F57504F1-04DC-434E-ABD0-5C4246F4D7C7}"/>
                </a:ext>
              </a:extLst>
            </p:cNvPr>
            <p:cNvSpPr txBox="1"/>
            <p:nvPr/>
          </p:nvSpPr>
          <p:spPr>
            <a:xfrm>
              <a:off x="8941700" y="416350"/>
              <a:ext cx="2299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Once upon a</a:t>
              </a:r>
              <a:r>
                <a:rPr lang="ja-JP" altLang="en-US" sz="1600" dirty="0">
                  <a:latin typeface="Arial" panose="020B0604020202020204" pitchFamily="34" charset="0"/>
                </a:rPr>
                <a:t> </a:t>
              </a:r>
              <a:r>
                <a:rPr lang="en-US" altLang="ja-JP" sz="1600" dirty="0">
                  <a:latin typeface="Arial" panose="020B0604020202020204" pitchFamily="34" charset="0"/>
                </a:rPr>
                <a:t>time</a:t>
              </a:r>
              <a:endParaRPr kumimoji="1" lang="ja-JP" altLang="en-US" sz="1600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EADDB808-E2D0-49EC-A390-F1B648A80944}"/>
                </a:ext>
              </a:extLst>
            </p:cNvPr>
            <p:cNvSpPr/>
            <p:nvPr/>
          </p:nvSpPr>
          <p:spPr>
            <a:xfrm>
              <a:off x="5722903" y="1590358"/>
              <a:ext cx="229985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A26743C9-3306-4229-AA14-656486B08FCC}"/>
                </a:ext>
              </a:extLst>
            </p:cNvPr>
            <p:cNvSpPr txBox="1"/>
            <p:nvPr/>
          </p:nvSpPr>
          <p:spPr>
            <a:xfrm>
              <a:off x="5632400" y="1607219"/>
              <a:ext cx="2299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Arial" panose="020B0604020202020204" pitchFamily="34" charset="0"/>
                </a:rPr>
                <a:t>Q2nefjklhjsadhfu</a:t>
              </a:r>
              <a:endParaRPr kumimoji="1" lang="ja-JP" altLang="en-US" sz="16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26308807-E36D-497C-B19B-3B46246C266E}"/>
                </a:ext>
              </a:extLst>
            </p:cNvPr>
            <p:cNvSpPr/>
            <p:nvPr/>
          </p:nvSpPr>
          <p:spPr>
            <a:xfrm>
              <a:off x="2374343" y="1615054"/>
              <a:ext cx="229985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7712CBB5-550F-459D-9DF5-7E485E672733}"/>
                </a:ext>
              </a:extLst>
            </p:cNvPr>
            <p:cNvSpPr txBox="1"/>
            <p:nvPr/>
          </p:nvSpPr>
          <p:spPr>
            <a:xfrm>
              <a:off x="2283840" y="1631915"/>
              <a:ext cx="2299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Arial" panose="020B0604020202020204" pitchFamily="34" charset="0"/>
                </a:rPr>
                <a:t>Q2nefjklhjsadhfu</a:t>
              </a:r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7FC5C98C-F940-46F3-85A3-8D552F2B64E3}"/>
                </a:ext>
              </a:extLst>
            </p:cNvPr>
            <p:cNvSpPr txBox="1"/>
            <p:nvPr/>
          </p:nvSpPr>
          <p:spPr>
            <a:xfrm>
              <a:off x="4673620" y="721816"/>
              <a:ext cx="1954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復号化鍵</a:t>
              </a:r>
              <a:endParaRPr kumimoji="1" lang="en-US" altLang="ja-JP" sz="1800" dirty="0"/>
            </a:p>
            <a:p>
              <a:r>
                <a:rPr kumimoji="1" lang="en-US" altLang="ja-JP" sz="1800" dirty="0"/>
                <a:t>(</a:t>
              </a:r>
              <a:r>
                <a:rPr kumimoji="1" lang="ja-JP" altLang="en-US" sz="1800" dirty="0"/>
                <a:t>プライベート鍵</a:t>
              </a:r>
              <a:r>
                <a:rPr kumimoji="1" lang="en-US" altLang="ja-JP" sz="1800" dirty="0"/>
                <a:t>)</a:t>
              </a:r>
              <a:endParaRPr kumimoji="1" lang="ja-JP" altLang="en-US" sz="1800" dirty="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28644097-C4F3-4F5A-AE76-C3EF7BF40805}"/>
                </a:ext>
              </a:extLst>
            </p:cNvPr>
            <p:cNvSpPr txBox="1"/>
            <p:nvPr/>
          </p:nvSpPr>
          <p:spPr>
            <a:xfrm>
              <a:off x="8385754" y="855114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暗号化鍵</a:t>
              </a:r>
              <a:endParaRPr kumimoji="1" lang="en-US" altLang="ja-JP" sz="1800" dirty="0"/>
            </a:p>
            <a:p>
              <a:r>
                <a:rPr kumimoji="1" lang="en-US" altLang="ja-JP" sz="1800" dirty="0"/>
                <a:t>(</a:t>
              </a:r>
              <a:r>
                <a:rPr kumimoji="1" lang="ja-JP" altLang="en-US" sz="1800" dirty="0"/>
                <a:t>公開鍵</a:t>
              </a:r>
              <a:r>
                <a:rPr kumimoji="1" lang="en-US" altLang="ja-JP" sz="1800" dirty="0"/>
                <a:t>)</a:t>
              </a:r>
              <a:endParaRPr kumimoji="1" lang="ja-JP" altLang="en-US" sz="1800" dirty="0"/>
            </a:p>
          </p:txBody>
        </p: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E59D390E-DEFA-4C82-82F7-2AF10E149F6F}"/>
                </a:ext>
              </a:extLst>
            </p:cNvPr>
            <p:cNvGrpSpPr/>
            <p:nvPr/>
          </p:nvGrpSpPr>
          <p:grpSpPr>
            <a:xfrm>
              <a:off x="10674804" y="1125120"/>
              <a:ext cx="1220206" cy="376325"/>
              <a:chOff x="5143350" y="596197"/>
              <a:chExt cx="1220206" cy="376325"/>
            </a:xfrm>
          </p:grpSpPr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8608ED0-2B53-44AD-ACF7-E10E8AF1D571}"/>
                  </a:ext>
                </a:extLst>
              </p:cNvPr>
              <p:cNvSpPr txBox="1"/>
              <p:nvPr/>
            </p:nvSpPr>
            <p:spPr>
              <a:xfrm>
                <a:off x="5143350" y="664745"/>
                <a:ext cx="12202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平文   </a:t>
                </a:r>
                <a:r>
                  <a:rPr kumimoji="1" lang="en-US" altLang="ja-JP" dirty="0"/>
                  <a:t>mod N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D567192B-B3DA-4AE2-91FB-BC0CA0A921A8}"/>
                  </a:ext>
                </a:extLst>
              </p:cNvPr>
              <p:cNvSpPr txBox="1"/>
              <p:nvPr/>
            </p:nvSpPr>
            <p:spPr>
              <a:xfrm>
                <a:off x="5520992" y="59619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E</a:t>
                </a:r>
                <a:endParaRPr kumimoji="1" lang="ja-JP" altLang="en-US" dirty="0"/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7C14064C-EB47-4CEB-8E24-268723BAF20C}"/>
                </a:ext>
              </a:extLst>
            </p:cNvPr>
            <p:cNvGrpSpPr/>
            <p:nvPr/>
          </p:nvGrpSpPr>
          <p:grpSpPr>
            <a:xfrm>
              <a:off x="1673554" y="1159923"/>
              <a:ext cx="1399742" cy="376343"/>
              <a:chOff x="5144636" y="485357"/>
              <a:chExt cx="1399742" cy="376343"/>
            </a:xfrm>
          </p:grpSpPr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619BF713-B616-4ECD-96DF-E9848CD00809}"/>
                  </a:ext>
                </a:extLst>
              </p:cNvPr>
              <p:cNvSpPr txBox="1"/>
              <p:nvPr/>
            </p:nvSpPr>
            <p:spPr>
              <a:xfrm>
                <a:off x="5144636" y="553923"/>
                <a:ext cx="13997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暗号文   </a:t>
                </a:r>
                <a:r>
                  <a:rPr kumimoji="1" lang="en-US" altLang="ja-JP" dirty="0"/>
                  <a:t>mod N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B45F1C2A-F478-449A-AB73-B2FABBC09E81}"/>
                  </a:ext>
                </a:extLst>
              </p:cNvPr>
              <p:cNvSpPr txBox="1"/>
              <p:nvPr/>
            </p:nvSpPr>
            <p:spPr>
              <a:xfrm>
                <a:off x="5687252" y="485357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D</a:t>
                </a:r>
                <a:endParaRPr kumimoji="1" lang="ja-JP" altLang="en-US" dirty="0"/>
              </a:p>
            </p:txBody>
          </p:sp>
        </p:grpSp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3B0425E-10EF-42F7-9FFC-D283B778FF64}"/>
              </a:ext>
            </a:extLst>
          </p:cNvPr>
          <p:cNvSpPr txBox="1"/>
          <p:nvPr/>
        </p:nvSpPr>
        <p:spPr>
          <a:xfrm>
            <a:off x="798540" y="289506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RSA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B2DDC2D-8E13-4946-9A45-0E10096E0959}"/>
              </a:ext>
            </a:extLst>
          </p:cNvPr>
          <p:cNvSpPr/>
          <p:nvPr/>
        </p:nvSpPr>
        <p:spPr>
          <a:xfrm>
            <a:off x="2476695" y="3532951"/>
            <a:ext cx="2299855" cy="402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CD88EA9-447C-4AD0-A88F-2B57184A4A0B}"/>
              </a:ext>
            </a:extLst>
          </p:cNvPr>
          <p:cNvSpPr txBox="1"/>
          <p:nvPr/>
        </p:nvSpPr>
        <p:spPr>
          <a:xfrm>
            <a:off x="872199" y="3021251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DH</a:t>
            </a:r>
            <a:endParaRPr kumimoji="1" lang="ja-JP" altLang="en-US" sz="28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FD83BE0-68C9-46D2-9B50-01958D0150C7}"/>
              </a:ext>
            </a:extLst>
          </p:cNvPr>
          <p:cNvSpPr/>
          <p:nvPr/>
        </p:nvSpPr>
        <p:spPr>
          <a:xfrm>
            <a:off x="8256507" y="3545923"/>
            <a:ext cx="2299855" cy="402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6B13091-2EBC-4FF4-98C9-C158B3D5DE25}"/>
              </a:ext>
            </a:extLst>
          </p:cNvPr>
          <p:cNvSpPr txBox="1"/>
          <p:nvPr/>
        </p:nvSpPr>
        <p:spPr>
          <a:xfrm>
            <a:off x="2512273" y="3549073"/>
            <a:ext cx="2299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</a:rPr>
              <a:t>DH Parameter: (G, P)</a:t>
            </a:r>
            <a:endParaRPr kumimoji="1" lang="ja-JP" altLang="en-US" sz="1600" dirty="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535BF08B-15AD-43DF-A8F1-18DCFE5F3570}"/>
              </a:ext>
            </a:extLst>
          </p:cNvPr>
          <p:cNvCxnSpPr>
            <a:cxnSpLocks/>
          </p:cNvCxnSpPr>
          <p:nvPr/>
        </p:nvCxnSpPr>
        <p:spPr>
          <a:xfrm flipH="1">
            <a:off x="4847341" y="3733289"/>
            <a:ext cx="330452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17E0896-6969-4FE8-AE5F-8943414C5448}"/>
              </a:ext>
            </a:extLst>
          </p:cNvPr>
          <p:cNvSpPr/>
          <p:nvPr/>
        </p:nvSpPr>
        <p:spPr>
          <a:xfrm>
            <a:off x="2468708" y="4142494"/>
            <a:ext cx="2299855" cy="402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8E755D2-3EF6-4B33-A604-406B5A4FE02D}"/>
              </a:ext>
            </a:extLst>
          </p:cNvPr>
          <p:cNvSpPr txBox="1"/>
          <p:nvPr/>
        </p:nvSpPr>
        <p:spPr>
          <a:xfrm>
            <a:off x="2855171" y="4174437"/>
            <a:ext cx="171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</a:rPr>
              <a:t>Gen. public key</a:t>
            </a:r>
            <a:endParaRPr kumimoji="1" lang="ja-JP" altLang="en-US" sz="1600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9D82BBA-7BC3-4468-8BFA-F9559736671E}"/>
              </a:ext>
            </a:extLst>
          </p:cNvPr>
          <p:cNvSpPr/>
          <p:nvPr/>
        </p:nvSpPr>
        <p:spPr>
          <a:xfrm>
            <a:off x="8256507" y="4183902"/>
            <a:ext cx="2299855" cy="402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302DA64-B255-4475-A303-480C6E3F8B1A}"/>
              </a:ext>
            </a:extLst>
          </p:cNvPr>
          <p:cNvSpPr txBox="1"/>
          <p:nvPr/>
        </p:nvSpPr>
        <p:spPr>
          <a:xfrm>
            <a:off x="8642970" y="4215845"/>
            <a:ext cx="171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</a:rPr>
              <a:t>Gen. public key</a:t>
            </a:r>
            <a:endParaRPr kumimoji="1" lang="ja-JP" altLang="en-US" sz="16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3F3E01C-D74A-46C9-A5D9-22D7CD0E6A0F}"/>
              </a:ext>
            </a:extLst>
          </p:cNvPr>
          <p:cNvSpPr/>
          <p:nvPr/>
        </p:nvSpPr>
        <p:spPr>
          <a:xfrm>
            <a:off x="2459889" y="5099888"/>
            <a:ext cx="2299855" cy="402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69512C1-B4BC-45C2-88E1-F1317FB56843}"/>
              </a:ext>
            </a:extLst>
          </p:cNvPr>
          <p:cNvSpPr txBox="1"/>
          <p:nvPr/>
        </p:nvSpPr>
        <p:spPr>
          <a:xfrm>
            <a:off x="2859148" y="5145403"/>
            <a:ext cx="193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Gen Secret Value</a:t>
            </a:r>
            <a:endParaRPr kumimoji="1" lang="ja-JP" altLang="en-US" sz="1600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C627CDE-7E96-4376-BCA3-0052251772B2}"/>
              </a:ext>
            </a:extLst>
          </p:cNvPr>
          <p:cNvSpPr/>
          <p:nvPr/>
        </p:nvSpPr>
        <p:spPr>
          <a:xfrm>
            <a:off x="8261145" y="5131832"/>
            <a:ext cx="2299855" cy="402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EBD379F-0518-4139-BB85-C84DEAEF0D1B}"/>
              </a:ext>
            </a:extLst>
          </p:cNvPr>
          <p:cNvSpPr txBox="1"/>
          <p:nvPr/>
        </p:nvSpPr>
        <p:spPr>
          <a:xfrm>
            <a:off x="8647608" y="5163775"/>
            <a:ext cx="193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Gen Secret Value</a:t>
            </a:r>
            <a:endParaRPr kumimoji="1" lang="ja-JP" altLang="en-US" sz="1600" dirty="0"/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C494E69B-8733-4861-B785-0543A720C88F}"/>
              </a:ext>
            </a:extLst>
          </p:cNvPr>
          <p:cNvSpPr/>
          <p:nvPr/>
        </p:nvSpPr>
        <p:spPr>
          <a:xfrm>
            <a:off x="4932218" y="4281055"/>
            <a:ext cx="3214255" cy="1122218"/>
          </a:xfrm>
          <a:custGeom>
            <a:avLst/>
            <a:gdLst>
              <a:gd name="connsiteX0" fmla="*/ 0 w 3214255"/>
              <a:gd name="connsiteY0" fmla="*/ 27709 h 1122218"/>
              <a:gd name="connsiteX1" fmla="*/ 720437 w 3214255"/>
              <a:gd name="connsiteY1" fmla="*/ 0 h 1122218"/>
              <a:gd name="connsiteX2" fmla="*/ 2646218 w 3214255"/>
              <a:gd name="connsiteY2" fmla="*/ 1122218 h 1122218"/>
              <a:gd name="connsiteX3" fmla="*/ 3214255 w 3214255"/>
              <a:gd name="connsiteY3" fmla="*/ 1108363 h 112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4255" h="1122218">
                <a:moveTo>
                  <a:pt x="0" y="27709"/>
                </a:moveTo>
                <a:lnTo>
                  <a:pt x="720437" y="0"/>
                </a:lnTo>
                <a:lnTo>
                  <a:pt x="2646218" y="1122218"/>
                </a:lnTo>
                <a:lnTo>
                  <a:pt x="3214255" y="1108363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42D320CD-9FCA-40B8-AB4E-417C402E56F1}"/>
              </a:ext>
            </a:extLst>
          </p:cNvPr>
          <p:cNvSpPr/>
          <p:nvPr/>
        </p:nvSpPr>
        <p:spPr>
          <a:xfrm flipH="1">
            <a:off x="4890652" y="4308760"/>
            <a:ext cx="3214255" cy="1122218"/>
          </a:xfrm>
          <a:custGeom>
            <a:avLst/>
            <a:gdLst>
              <a:gd name="connsiteX0" fmla="*/ 0 w 3214255"/>
              <a:gd name="connsiteY0" fmla="*/ 27709 h 1122218"/>
              <a:gd name="connsiteX1" fmla="*/ 720437 w 3214255"/>
              <a:gd name="connsiteY1" fmla="*/ 0 h 1122218"/>
              <a:gd name="connsiteX2" fmla="*/ 2646218 w 3214255"/>
              <a:gd name="connsiteY2" fmla="*/ 1122218 h 1122218"/>
              <a:gd name="connsiteX3" fmla="*/ 3214255 w 3214255"/>
              <a:gd name="connsiteY3" fmla="*/ 1108363 h 112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4255" h="1122218">
                <a:moveTo>
                  <a:pt x="0" y="27709"/>
                </a:moveTo>
                <a:lnTo>
                  <a:pt x="720437" y="0"/>
                </a:lnTo>
                <a:lnTo>
                  <a:pt x="2646218" y="1122218"/>
                </a:lnTo>
                <a:lnTo>
                  <a:pt x="3214255" y="1108363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D097581F-D896-44E0-A881-B24E1C262886}"/>
              </a:ext>
            </a:extLst>
          </p:cNvPr>
          <p:cNvSpPr/>
          <p:nvPr/>
        </p:nvSpPr>
        <p:spPr>
          <a:xfrm>
            <a:off x="8643209" y="5885425"/>
            <a:ext cx="1572353" cy="402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6D3D2320-4772-4623-91EA-09357A839F82}"/>
              </a:ext>
            </a:extLst>
          </p:cNvPr>
          <p:cNvSpPr txBox="1"/>
          <p:nvPr/>
        </p:nvSpPr>
        <p:spPr>
          <a:xfrm>
            <a:off x="8824368" y="5865641"/>
            <a:ext cx="193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Secret Value</a:t>
            </a:r>
            <a:endParaRPr kumimoji="1" lang="ja-JP" altLang="en-US" sz="16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C599E83F-686C-4BCC-A01D-D8C41F160182}"/>
              </a:ext>
            </a:extLst>
          </p:cNvPr>
          <p:cNvSpPr/>
          <p:nvPr/>
        </p:nvSpPr>
        <p:spPr>
          <a:xfrm>
            <a:off x="2990076" y="5934964"/>
            <a:ext cx="1572353" cy="402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5215599-A1F4-4CC4-BB2D-0B5C9EB6A498}"/>
              </a:ext>
            </a:extLst>
          </p:cNvPr>
          <p:cNvSpPr txBox="1"/>
          <p:nvPr/>
        </p:nvSpPr>
        <p:spPr>
          <a:xfrm>
            <a:off x="3106871" y="5966907"/>
            <a:ext cx="193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Secret Value</a:t>
            </a:r>
            <a:endParaRPr kumimoji="1" lang="ja-JP" altLang="en-US" sz="1600" dirty="0"/>
          </a:p>
        </p:txBody>
      </p:sp>
      <p:sp>
        <p:nvSpPr>
          <p:cNvPr id="68" name="矢印: 右 67">
            <a:extLst>
              <a:ext uri="{FF2B5EF4-FFF2-40B4-BE49-F238E27FC236}">
                <a16:creationId xmlns:a16="http://schemas.microsoft.com/office/drawing/2014/main" id="{A3648BEB-EC84-498C-9B42-AFC5C4AE3096}"/>
              </a:ext>
            </a:extLst>
          </p:cNvPr>
          <p:cNvSpPr/>
          <p:nvPr/>
        </p:nvSpPr>
        <p:spPr>
          <a:xfrm rot="16200000" flipH="1">
            <a:off x="9365360" y="3851449"/>
            <a:ext cx="241087" cy="3964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矢印: 右 68">
            <a:extLst>
              <a:ext uri="{FF2B5EF4-FFF2-40B4-BE49-F238E27FC236}">
                <a16:creationId xmlns:a16="http://schemas.microsoft.com/office/drawing/2014/main" id="{5AFB4A50-A628-4074-AB43-3D8B8A790525}"/>
              </a:ext>
            </a:extLst>
          </p:cNvPr>
          <p:cNvSpPr/>
          <p:nvPr/>
        </p:nvSpPr>
        <p:spPr>
          <a:xfrm rot="16200000" flipH="1">
            <a:off x="3544879" y="3851448"/>
            <a:ext cx="241087" cy="3964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矢印: 右 70">
            <a:extLst>
              <a:ext uri="{FF2B5EF4-FFF2-40B4-BE49-F238E27FC236}">
                <a16:creationId xmlns:a16="http://schemas.microsoft.com/office/drawing/2014/main" id="{1E488C7C-D680-4A9F-B8B2-3209F40A8126}"/>
              </a:ext>
            </a:extLst>
          </p:cNvPr>
          <p:cNvSpPr/>
          <p:nvPr/>
        </p:nvSpPr>
        <p:spPr>
          <a:xfrm rot="16200000" flipH="1">
            <a:off x="3655709" y="5511637"/>
            <a:ext cx="241087" cy="3964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矢印: 右 71">
            <a:extLst>
              <a:ext uri="{FF2B5EF4-FFF2-40B4-BE49-F238E27FC236}">
                <a16:creationId xmlns:a16="http://schemas.microsoft.com/office/drawing/2014/main" id="{00A4D03C-DC22-49A0-9ED6-0CAD66408CC6}"/>
              </a:ext>
            </a:extLst>
          </p:cNvPr>
          <p:cNvSpPr/>
          <p:nvPr/>
        </p:nvSpPr>
        <p:spPr>
          <a:xfrm rot="16200000" flipH="1">
            <a:off x="9239759" y="5511637"/>
            <a:ext cx="241087" cy="3964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C932A0A6-6FD9-4842-85C1-C300EF7F74CE}"/>
              </a:ext>
            </a:extLst>
          </p:cNvPr>
          <p:cNvCxnSpPr>
            <a:cxnSpLocks/>
          </p:cNvCxnSpPr>
          <p:nvPr/>
        </p:nvCxnSpPr>
        <p:spPr>
          <a:xfrm flipH="1">
            <a:off x="4932218" y="6082898"/>
            <a:ext cx="330452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爆発: 8 pt 73">
            <a:extLst>
              <a:ext uri="{FF2B5EF4-FFF2-40B4-BE49-F238E27FC236}">
                <a16:creationId xmlns:a16="http://schemas.microsoft.com/office/drawing/2014/main" id="{74713162-2BC1-4AB2-8CBF-EF135D9B23E2}"/>
              </a:ext>
            </a:extLst>
          </p:cNvPr>
          <p:cNvSpPr/>
          <p:nvPr/>
        </p:nvSpPr>
        <p:spPr>
          <a:xfrm>
            <a:off x="1300912" y="4075372"/>
            <a:ext cx="638742" cy="536683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爆発: 8 pt 74">
            <a:extLst>
              <a:ext uri="{FF2B5EF4-FFF2-40B4-BE49-F238E27FC236}">
                <a16:creationId xmlns:a16="http://schemas.microsoft.com/office/drawing/2014/main" id="{99C4D69D-658B-4724-8E85-4AA83D884839}"/>
              </a:ext>
            </a:extLst>
          </p:cNvPr>
          <p:cNvSpPr/>
          <p:nvPr/>
        </p:nvSpPr>
        <p:spPr>
          <a:xfrm>
            <a:off x="11268175" y="4099490"/>
            <a:ext cx="638742" cy="536683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矢印: 右 75">
            <a:extLst>
              <a:ext uri="{FF2B5EF4-FFF2-40B4-BE49-F238E27FC236}">
                <a16:creationId xmlns:a16="http://schemas.microsoft.com/office/drawing/2014/main" id="{9E7F6312-722B-4AF7-BF44-607D245AD1BD}"/>
              </a:ext>
            </a:extLst>
          </p:cNvPr>
          <p:cNvSpPr/>
          <p:nvPr/>
        </p:nvSpPr>
        <p:spPr>
          <a:xfrm rot="10800000" flipH="1">
            <a:off x="1978380" y="4142494"/>
            <a:ext cx="417731" cy="3964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矢印: 右 76">
            <a:extLst>
              <a:ext uri="{FF2B5EF4-FFF2-40B4-BE49-F238E27FC236}">
                <a16:creationId xmlns:a16="http://schemas.microsoft.com/office/drawing/2014/main" id="{7D41FBED-E5AC-49E5-B465-17863BE5A022}"/>
              </a:ext>
            </a:extLst>
          </p:cNvPr>
          <p:cNvSpPr/>
          <p:nvPr/>
        </p:nvSpPr>
        <p:spPr>
          <a:xfrm rot="10800000">
            <a:off x="10678658" y="4183902"/>
            <a:ext cx="417731" cy="3964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B62803D-8EB3-413A-8CF8-C687922092BC}"/>
              </a:ext>
            </a:extLst>
          </p:cNvPr>
          <p:cNvSpPr txBox="1"/>
          <p:nvPr/>
        </p:nvSpPr>
        <p:spPr>
          <a:xfrm>
            <a:off x="953766" y="4649880"/>
            <a:ext cx="171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</a:rPr>
              <a:t>Random gen</a:t>
            </a:r>
            <a:endParaRPr kumimoji="1" lang="ja-JP" altLang="en-US" sz="16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D3640F4-3120-4301-BEDB-985578803784}"/>
              </a:ext>
            </a:extLst>
          </p:cNvPr>
          <p:cNvSpPr txBox="1"/>
          <p:nvPr/>
        </p:nvSpPr>
        <p:spPr>
          <a:xfrm>
            <a:off x="10674804" y="4591037"/>
            <a:ext cx="171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</a:rPr>
              <a:t>Random gen.</a:t>
            </a:r>
            <a:endParaRPr kumimoji="1" lang="ja-JP" altLang="en-US" sz="1600" dirty="0"/>
          </a:p>
        </p:txBody>
      </p: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9361B371-ED69-483F-9CA0-43917260B24A}"/>
              </a:ext>
            </a:extLst>
          </p:cNvPr>
          <p:cNvGrpSpPr/>
          <p:nvPr/>
        </p:nvGrpSpPr>
        <p:grpSpPr>
          <a:xfrm>
            <a:off x="7069588" y="4375326"/>
            <a:ext cx="1637985" cy="688902"/>
            <a:chOff x="8756918" y="4613091"/>
            <a:chExt cx="1637985" cy="688902"/>
          </a:xfrm>
        </p:grpSpPr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FB9F1983-874C-469D-BCF0-768FE40E1C16}"/>
                </a:ext>
              </a:extLst>
            </p:cNvPr>
            <p:cNvSpPr txBox="1"/>
            <p:nvPr/>
          </p:nvSpPr>
          <p:spPr>
            <a:xfrm>
              <a:off x="8756918" y="4778773"/>
              <a:ext cx="16379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Pa = G  </a:t>
              </a:r>
              <a:r>
                <a:rPr kumimoji="1" lang="ja-JP" altLang="en-US" dirty="0"/>
                <a:t>   </a:t>
              </a:r>
              <a:r>
                <a:rPr kumimoji="1" lang="en-US" altLang="ja-JP" dirty="0"/>
                <a:t>mod P</a:t>
              </a:r>
            </a:p>
            <a:p>
              <a:r>
                <a:rPr kumimoji="1" lang="en-US" altLang="ja-JP" dirty="0"/>
                <a:t>Pa = </a:t>
              </a:r>
              <a:r>
                <a:rPr kumimoji="1" lang="en-US" altLang="ja-JP" dirty="0" err="1"/>
                <a:t>aG</a:t>
              </a:r>
              <a:endParaRPr kumimoji="1" lang="ja-JP" altLang="en-US" dirty="0"/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29310D36-84CE-4852-B939-17993E257B40}"/>
                </a:ext>
              </a:extLst>
            </p:cNvPr>
            <p:cNvSpPr txBox="1"/>
            <p:nvPr/>
          </p:nvSpPr>
          <p:spPr>
            <a:xfrm>
              <a:off x="9336688" y="4613091"/>
              <a:ext cx="522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 dirty="0"/>
            </a:p>
          </p:txBody>
        </p:sp>
      </p:grp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B4C0AF0C-0961-4DD7-B1F6-F8E3A907517D}"/>
              </a:ext>
            </a:extLst>
          </p:cNvPr>
          <p:cNvSpPr txBox="1"/>
          <p:nvPr/>
        </p:nvSpPr>
        <p:spPr>
          <a:xfrm>
            <a:off x="8374949" y="3577866"/>
            <a:ext cx="2299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</a:rPr>
              <a:t>DH Parameter: (G, P)</a:t>
            </a:r>
            <a:endParaRPr kumimoji="1" lang="ja-JP" altLang="en-US" sz="1600" dirty="0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54D02CD7-C43D-40A5-B3F5-21E5DFEF535C}"/>
              </a:ext>
            </a:extLst>
          </p:cNvPr>
          <p:cNvGrpSpPr/>
          <p:nvPr/>
        </p:nvGrpSpPr>
        <p:grpSpPr>
          <a:xfrm>
            <a:off x="4707610" y="4381070"/>
            <a:ext cx="1513556" cy="676537"/>
            <a:chOff x="8738281" y="4613090"/>
            <a:chExt cx="1513556" cy="676537"/>
          </a:xfrm>
        </p:grpSpPr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D786B3E6-E4C0-48BC-86E6-4DAB6DD9E30B}"/>
                </a:ext>
              </a:extLst>
            </p:cNvPr>
            <p:cNvSpPr txBox="1"/>
            <p:nvPr/>
          </p:nvSpPr>
          <p:spPr>
            <a:xfrm>
              <a:off x="8738281" y="4766407"/>
              <a:ext cx="15135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Pb = G  </a:t>
              </a:r>
              <a:r>
                <a:rPr kumimoji="1" lang="ja-JP" altLang="en-US" dirty="0"/>
                <a:t>   </a:t>
              </a:r>
              <a:r>
                <a:rPr kumimoji="1" lang="en-US" altLang="ja-JP" dirty="0"/>
                <a:t>mod P</a:t>
              </a:r>
            </a:p>
            <a:p>
              <a:r>
                <a:rPr kumimoji="1" lang="en-US" altLang="ja-JP" dirty="0"/>
                <a:t>Pb = </a:t>
              </a:r>
              <a:r>
                <a:rPr kumimoji="1" lang="en-US" altLang="ja-JP" dirty="0" err="1"/>
                <a:t>bG</a:t>
              </a:r>
              <a:endParaRPr kumimoji="1" lang="en-US" altLang="ja-JP" dirty="0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2648CA5F-F32B-4B4C-9021-28A983E708DC}"/>
                </a:ext>
              </a:extLst>
            </p:cNvPr>
            <p:cNvSpPr txBox="1"/>
            <p:nvPr/>
          </p:nvSpPr>
          <p:spPr>
            <a:xfrm>
              <a:off x="9336701" y="4613090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410C84BE-4FE8-4795-8051-D91F862240E5}"/>
              </a:ext>
            </a:extLst>
          </p:cNvPr>
          <p:cNvGrpSpPr/>
          <p:nvPr/>
        </p:nvGrpSpPr>
        <p:grpSpPr>
          <a:xfrm>
            <a:off x="10619635" y="5145403"/>
            <a:ext cx="1170513" cy="431829"/>
            <a:chOff x="8725794" y="4613090"/>
            <a:chExt cx="1170513" cy="431829"/>
          </a:xfrm>
        </p:grpSpPr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25E541EF-4559-45A6-BFA6-C37F49A3CA89}"/>
                </a:ext>
              </a:extLst>
            </p:cNvPr>
            <p:cNvSpPr txBox="1"/>
            <p:nvPr/>
          </p:nvSpPr>
          <p:spPr>
            <a:xfrm>
              <a:off x="8725794" y="4737142"/>
              <a:ext cx="1170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Pb  </a:t>
              </a:r>
              <a:r>
                <a:rPr kumimoji="1" lang="ja-JP" altLang="en-US" dirty="0"/>
                <a:t>   </a:t>
              </a:r>
              <a:r>
                <a:rPr kumimoji="1" lang="en-US" altLang="ja-JP" dirty="0"/>
                <a:t>mod P</a:t>
              </a:r>
              <a:endParaRPr kumimoji="1" lang="ja-JP" altLang="en-US" dirty="0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660E59CE-493B-4F10-8704-A5C61233D58B}"/>
                </a:ext>
              </a:extLst>
            </p:cNvPr>
            <p:cNvSpPr txBox="1"/>
            <p:nvPr/>
          </p:nvSpPr>
          <p:spPr>
            <a:xfrm>
              <a:off x="8948763" y="4613090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 dirty="0"/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2C107C52-A72C-41F6-99D1-903C05089613}"/>
              </a:ext>
            </a:extLst>
          </p:cNvPr>
          <p:cNvGrpSpPr/>
          <p:nvPr/>
        </p:nvGrpSpPr>
        <p:grpSpPr>
          <a:xfrm>
            <a:off x="1174704" y="5117137"/>
            <a:ext cx="1170513" cy="431829"/>
            <a:chOff x="8725794" y="4613090"/>
            <a:chExt cx="1170513" cy="431829"/>
          </a:xfrm>
        </p:grpSpPr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6852315F-732A-4EB4-B960-6C043F94F802}"/>
                </a:ext>
              </a:extLst>
            </p:cNvPr>
            <p:cNvSpPr txBox="1"/>
            <p:nvPr/>
          </p:nvSpPr>
          <p:spPr>
            <a:xfrm>
              <a:off x="8725794" y="4737142"/>
              <a:ext cx="1170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Pa  </a:t>
              </a:r>
              <a:r>
                <a:rPr kumimoji="1" lang="ja-JP" altLang="en-US" dirty="0"/>
                <a:t>   </a:t>
              </a:r>
              <a:r>
                <a:rPr kumimoji="1" lang="en-US" altLang="ja-JP" dirty="0"/>
                <a:t>mod P</a:t>
              </a:r>
              <a:endParaRPr kumimoji="1" lang="ja-JP" altLang="en-US" dirty="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82EDC782-8FAF-4274-B4A5-1BB8B7724D6A}"/>
                </a:ext>
              </a:extLst>
            </p:cNvPr>
            <p:cNvSpPr txBox="1"/>
            <p:nvPr/>
          </p:nvSpPr>
          <p:spPr>
            <a:xfrm>
              <a:off x="8948763" y="4613090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</p:grp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83B6FAA9-5265-4D58-ADAC-75A1FBD53759}"/>
              </a:ext>
            </a:extLst>
          </p:cNvPr>
          <p:cNvSpPr txBox="1"/>
          <p:nvPr/>
        </p:nvSpPr>
        <p:spPr>
          <a:xfrm>
            <a:off x="5054144" y="512823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2CCDF454-885D-448B-85F5-2EEBA4651526}"/>
              </a:ext>
            </a:extLst>
          </p:cNvPr>
          <p:cNvSpPr txBox="1"/>
          <p:nvPr/>
        </p:nvSpPr>
        <p:spPr>
          <a:xfrm>
            <a:off x="7562467" y="5064301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Pb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34B2D84-D011-48EE-8A30-DD9900C8067C}"/>
              </a:ext>
            </a:extLst>
          </p:cNvPr>
          <p:cNvSpPr txBox="1"/>
          <p:nvPr/>
        </p:nvSpPr>
        <p:spPr>
          <a:xfrm>
            <a:off x="11425705" y="422822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91730247-414F-48C1-8F00-38F9303E7AFC}"/>
              </a:ext>
            </a:extLst>
          </p:cNvPr>
          <p:cNvSpPr txBox="1"/>
          <p:nvPr/>
        </p:nvSpPr>
        <p:spPr>
          <a:xfrm>
            <a:off x="11578105" y="438062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625D6D1-E7D9-443D-9D50-385E4C6A1C0C}"/>
              </a:ext>
            </a:extLst>
          </p:cNvPr>
          <p:cNvSpPr txBox="1"/>
          <p:nvPr/>
        </p:nvSpPr>
        <p:spPr>
          <a:xfrm>
            <a:off x="1475059" y="4186817"/>
            <a:ext cx="787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6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矢印: 下 47">
            <a:extLst>
              <a:ext uri="{FF2B5EF4-FFF2-40B4-BE49-F238E27FC236}">
                <a16:creationId xmlns:a16="http://schemas.microsoft.com/office/drawing/2014/main" id="{AF22C5EF-F1BC-4F3E-A406-E71694A0B7F2}"/>
              </a:ext>
            </a:extLst>
          </p:cNvPr>
          <p:cNvSpPr/>
          <p:nvPr/>
        </p:nvSpPr>
        <p:spPr>
          <a:xfrm>
            <a:off x="5216110" y="2228388"/>
            <a:ext cx="2312358" cy="830457"/>
          </a:xfrm>
          <a:prstGeom prst="downArrow">
            <a:avLst>
              <a:gd name="adj1" fmla="val 7157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1120048-6530-4DA1-819E-5EF7E1CED75E}"/>
              </a:ext>
            </a:extLst>
          </p:cNvPr>
          <p:cNvGrpSpPr/>
          <p:nvPr/>
        </p:nvGrpSpPr>
        <p:grpSpPr>
          <a:xfrm flipH="1">
            <a:off x="1413305" y="351657"/>
            <a:ext cx="10221456" cy="1865526"/>
            <a:chOff x="1673554" y="352463"/>
            <a:chExt cx="10221456" cy="1865526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41ADA8B7-BFC7-441A-9A66-223DDE39F5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8798" y="545869"/>
              <a:ext cx="3359773" cy="51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5BF45657-663A-44F9-B99B-31767278D4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8756" y="439240"/>
              <a:ext cx="551053" cy="551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A11E6CC-D5DA-44CD-A2FD-310CAAC3AB7C}"/>
                </a:ext>
              </a:extLst>
            </p:cNvPr>
            <p:cNvSpPr/>
            <p:nvPr/>
          </p:nvSpPr>
          <p:spPr>
            <a:xfrm>
              <a:off x="2347593" y="389296"/>
              <a:ext cx="2299855" cy="402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D0FF129-A52B-4A01-A1FF-98753313BB3F}"/>
                </a:ext>
              </a:extLst>
            </p:cNvPr>
            <p:cNvSpPr/>
            <p:nvPr/>
          </p:nvSpPr>
          <p:spPr>
            <a:xfrm>
              <a:off x="9053436" y="1695478"/>
              <a:ext cx="2203890" cy="272552"/>
            </a:xfrm>
            <a:prstGeom prst="rect">
              <a:avLst/>
            </a:prstGeom>
            <a:solidFill>
              <a:schemeClr val="bg1"/>
            </a:solidFill>
            <a:ln w="5715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BEAE9C5E-D579-4028-B37D-1A1AACA951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162" y="841145"/>
              <a:ext cx="522119" cy="522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089D1E8-F87D-4C60-B1EC-9A325CD4A6F2}"/>
                </a:ext>
              </a:extLst>
            </p:cNvPr>
            <p:cNvSpPr txBox="1"/>
            <p:nvPr/>
          </p:nvSpPr>
          <p:spPr>
            <a:xfrm>
              <a:off x="10647802" y="78599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暗号化</a:t>
              </a:r>
            </a:p>
          </p:txBody>
        </p:sp>
        <p:sp>
          <p:nvSpPr>
            <p:cNvPr id="13" name="矢印: 右 12">
              <a:extLst>
                <a:ext uri="{FF2B5EF4-FFF2-40B4-BE49-F238E27FC236}">
                  <a16:creationId xmlns:a16="http://schemas.microsoft.com/office/drawing/2014/main" id="{9856948C-BA65-4474-8799-4F679CAF2FF2}"/>
                </a:ext>
              </a:extLst>
            </p:cNvPr>
            <p:cNvSpPr/>
            <p:nvPr/>
          </p:nvSpPr>
          <p:spPr>
            <a:xfrm rot="16200000" flipH="1">
              <a:off x="9892397" y="827534"/>
              <a:ext cx="646331" cy="80825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A07822DC-E21F-466A-AA0B-556F21A45C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8563" y="1808346"/>
              <a:ext cx="40178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15A93C1D-FBD1-49AC-9C8C-AA9A153EBE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4775" y="841145"/>
              <a:ext cx="591995" cy="591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86E8A1B8-CFDA-4BDD-8115-60E4EEA1F29E}"/>
                </a:ext>
              </a:extLst>
            </p:cNvPr>
            <p:cNvSpPr txBox="1"/>
            <p:nvPr/>
          </p:nvSpPr>
          <p:spPr>
            <a:xfrm>
              <a:off x="2056787" y="90849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復号化</a:t>
              </a:r>
            </a:p>
          </p:txBody>
        </p:sp>
        <p:sp>
          <p:nvSpPr>
            <p:cNvPr id="23" name="矢印: 右 22">
              <a:extLst>
                <a:ext uri="{FF2B5EF4-FFF2-40B4-BE49-F238E27FC236}">
                  <a16:creationId xmlns:a16="http://schemas.microsoft.com/office/drawing/2014/main" id="{30224B64-09F3-4286-AC4A-8BE8B3EBB15C}"/>
                </a:ext>
              </a:extLst>
            </p:cNvPr>
            <p:cNvSpPr/>
            <p:nvPr/>
          </p:nvSpPr>
          <p:spPr>
            <a:xfrm rot="5400000" flipH="1" flipV="1">
              <a:off x="3105505" y="808903"/>
              <a:ext cx="591996" cy="80825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01850ACD-6DBC-4122-B243-FAF81BA5D20A}"/>
                </a:ext>
              </a:extLst>
            </p:cNvPr>
            <p:cNvSpPr txBox="1"/>
            <p:nvPr/>
          </p:nvSpPr>
          <p:spPr>
            <a:xfrm>
              <a:off x="2213017" y="406326"/>
              <a:ext cx="2299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Arial" panose="020B0604020202020204" pitchFamily="34" charset="0"/>
                </a:rPr>
                <a:t>Premaster Secret</a:t>
              </a:r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6C0EAE61-BE30-441D-AA61-3237D65B9F60}"/>
                </a:ext>
              </a:extLst>
            </p:cNvPr>
            <p:cNvSpPr txBox="1"/>
            <p:nvPr/>
          </p:nvSpPr>
          <p:spPr>
            <a:xfrm>
              <a:off x="9444680" y="1654650"/>
              <a:ext cx="18134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Arial" panose="020B0604020202020204" pitchFamily="34" charset="0"/>
                </a:rPr>
                <a:t>Premaster Secret</a:t>
              </a:r>
              <a:endParaRPr kumimoji="1" lang="ja-JP" altLang="en-US" sz="1600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D35D041-D928-4115-A638-F9889DF1FC78}"/>
                </a:ext>
              </a:extLst>
            </p:cNvPr>
            <p:cNvSpPr/>
            <p:nvPr/>
          </p:nvSpPr>
          <p:spPr>
            <a:xfrm>
              <a:off x="9005453" y="352463"/>
              <a:ext cx="2299855" cy="402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F57504F1-04DC-434E-ABD0-5C4246F4D7C7}"/>
                </a:ext>
              </a:extLst>
            </p:cNvPr>
            <p:cNvSpPr txBox="1"/>
            <p:nvPr/>
          </p:nvSpPr>
          <p:spPr>
            <a:xfrm>
              <a:off x="8872598" y="381720"/>
              <a:ext cx="2299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Pre-master Secret</a:t>
              </a:r>
              <a:endParaRPr kumimoji="1" lang="ja-JP" altLang="en-US" sz="1600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EADDB808-E2D0-49EC-A390-F1B648A80944}"/>
                </a:ext>
              </a:extLst>
            </p:cNvPr>
            <p:cNvSpPr/>
            <p:nvPr/>
          </p:nvSpPr>
          <p:spPr>
            <a:xfrm>
              <a:off x="5770886" y="1638748"/>
              <a:ext cx="2203890" cy="272552"/>
            </a:xfrm>
            <a:prstGeom prst="rect">
              <a:avLst/>
            </a:prstGeom>
            <a:solidFill>
              <a:schemeClr val="bg1"/>
            </a:solidFill>
            <a:ln w="5715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A26743C9-3306-4229-AA14-656486B08FCC}"/>
                </a:ext>
              </a:extLst>
            </p:cNvPr>
            <p:cNvSpPr txBox="1"/>
            <p:nvPr/>
          </p:nvSpPr>
          <p:spPr>
            <a:xfrm>
              <a:off x="5606303" y="1650104"/>
              <a:ext cx="2203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Arial" panose="020B0604020202020204" pitchFamily="34" charset="0"/>
                </a:rPr>
                <a:t>Premaster Secret</a:t>
              </a:r>
              <a:endParaRPr kumimoji="1" lang="ja-JP" altLang="en-US" sz="16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26308807-E36D-497C-B19B-3B46246C266E}"/>
                </a:ext>
              </a:extLst>
            </p:cNvPr>
            <p:cNvSpPr/>
            <p:nvPr/>
          </p:nvSpPr>
          <p:spPr>
            <a:xfrm>
              <a:off x="2374343" y="1615054"/>
              <a:ext cx="2299855" cy="369332"/>
            </a:xfrm>
            <a:prstGeom prst="rect">
              <a:avLst/>
            </a:prstGeom>
            <a:solidFill>
              <a:schemeClr val="bg1"/>
            </a:solidFill>
            <a:ln w="5715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7712CBB5-550F-459D-9DF5-7E485E672733}"/>
                </a:ext>
              </a:extLst>
            </p:cNvPr>
            <p:cNvSpPr txBox="1"/>
            <p:nvPr/>
          </p:nvSpPr>
          <p:spPr>
            <a:xfrm>
              <a:off x="2312071" y="1633214"/>
              <a:ext cx="22998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Arial" panose="020B0604020202020204" pitchFamily="34" charset="0"/>
                </a:rPr>
                <a:t>Premaster Secret</a:t>
              </a:r>
              <a:endParaRPr kumimoji="1" lang="ja-JP" altLang="en-US" sz="1600" dirty="0"/>
            </a:p>
            <a:p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7FC5C98C-F940-46F3-85A3-8D552F2B64E3}"/>
                </a:ext>
              </a:extLst>
            </p:cNvPr>
            <p:cNvSpPr txBox="1"/>
            <p:nvPr/>
          </p:nvSpPr>
          <p:spPr>
            <a:xfrm>
              <a:off x="3837343" y="1038330"/>
              <a:ext cx="1560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復号化鍵</a:t>
              </a:r>
              <a:endParaRPr kumimoji="1" lang="en-US" altLang="ja-JP" dirty="0"/>
            </a:p>
            <a:p>
              <a:r>
                <a:rPr kumimoji="1" lang="en-US" altLang="ja-JP" dirty="0"/>
                <a:t>(</a:t>
              </a:r>
              <a:r>
                <a:rPr kumimoji="1" lang="ja-JP" altLang="en-US" dirty="0"/>
                <a:t>プライベート鍵</a:t>
              </a:r>
              <a:r>
                <a:rPr kumimoji="1" lang="en-US" altLang="ja-JP" dirty="0"/>
                <a:t>)</a:t>
              </a:r>
              <a:endParaRPr kumimoji="1" lang="ja-JP" altLang="en-US" dirty="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28644097-C4F3-4F5A-AE76-C3EF7BF40805}"/>
                </a:ext>
              </a:extLst>
            </p:cNvPr>
            <p:cNvSpPr txBox="1"/>
            <p:nvPr/>
          </p:nvSpPr>
          <p:spPr>
            <a:xfrm>
              <a:off x="8484036" y="972892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暗号化鍵</a:t>
              </a:r>
              <a:endParaRPr kumimoji="1" lang="en-US" altLang="ja-JP" dirty="0"/>
            </a:p>
            <a:p>
              <a:r>
                <a:rPr kumimoji="1" lang="en-US" altLang="ja-JP" dirty="0"/>
                <a:t>(</a:t>
              </a:r>
              <a:r>
                <a:rPr kumimoji="1" lang="ja-JP" altLang="en-US" dirty="0"/>
                <a:t>公開鍵</a:t>
              </a:r>
              <a:r>
                <a:rPr kumimoji="1" lang="en-US" altLang="ja-JP" dirty="0"/>
                <a:t>)</a:t>
              </a:r>
              <a:endParaRPr kumimoji="1" lang="ja-JP" altLang="en-US" dirty="0"/>
            </a:p>
          </p:txBody>
        </p: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E59D390E-DEFA-4C82-82F7-2AF10E149F6F}"/>
                </a:ext>
              </a:extLst>
            </p:cNvPr>
            <p:cNvGrpSpPr/>
            <p:nvPr/>
          </p:nvGrpSpPr>
          <p:grpSpPr>
            <a:xfrm>
              <a:off x="10674804" y="1125120"/>
              <a:ext cx="1220206" cy="376325"/>
              <a:chOff x="5143350" y="596197"/>
              <a:chExt cx="1220206" cy="376325"/>
            </a:xfrm>
          </p:grpSpPr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8608ED0-2B53-44AD-ACF7-E10E8AF1D571}"/>
                  </a:ext>
                </a:extLst>
              </p:cNvPr>
              <p:cNvSpPr txBox="1"/>
              <p:nvPr/>
            </p:nvSpPr>
            <p:spPr>
              <a:xfrm>
                <a:off x="5143350" y="664745"/>
                <a:ext cx="12202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平文   </a:t>
                </a:r>
                <a:r>
                  <a:rPr kumimoji="1" lang="en-US" altLang="ja-JP" dirty="0"/>
                  <a:t>mod N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D567192B-B3DA-4AE2-91FB-BC0CA0A921A8}"/>
                  </a:ext>
                </a:extLst>
              </p:cNvPr>
              <p:cNvSpPr txBox="1"/>
              <p:nvPr/>
            </p:nvSpPr>
            <p:spPr>
              <a:xfrm>
                <a:off x="5798482" y="596197"/>
                <a:ext cx="1950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E</a:t>
                </a:r>
                <a:endParaRPr kumimoji="1" lang="ja-JP" altLang="en-US" dirty="0"/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7C14064C-EB47-4CEB-8E24-268723BAF20C}"/>
                </a:ext>
              </a:extLst>
            </p:cNvPr>
            <p:cNvGrpSpPr/>
            <p:nvPr/>
          </p:nvGrpSpPr>
          <p:grpSpPr>
            <a:xfrm>
              <a:off x="1673554" y="1159923"/>
              <a:ext cx="1399742" cy="376343"/>
              <a:chOff x="5144636" y="485357"/>
              <a:chExt cx="1399742" cy="376343"/>
            </a:xfrm>
          </p:grpSpPr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619BF713-B616-4ECD-96DF-E9848CD00809}"/>
                  </a:ext>
                </a:extLst>
              </p:cNvPr>
              <p:cNvSpPr txBox="1"/>
              <p:nvPr/>
            </p:nvSpPr>
            <p:spPr>
              <a:xfrm>
                <a:off x="5144636" y="553923"/>
                <a:ext cx="13997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暗号文   </a:t>
                </a:r>
                <a:r>
                  <a:rPr kumimoji="1" lang="en-US" altLang="ja-JP" dirty="0"/>
                  <a:t>mod N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B45F1C2A-F478-449A-AB73-B2FABBC09E81}"/>
                  </a:ext>
                </a:extLst>
              </p:cNvPr>
              <p:cNvSpPr txBox="1"/>
              <p:nvPr/>
            </p:nvSpPr>
            <p:spPr>
              <a:xfrm>
                <a:off x="5687252" y="485357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D</a:t>
                </a:r>
                <a:endParaRPr kumimoji="1" lang="ja-JP" altLang="en-US" dirty="0"/>
              </a:p>
            </p:txBody>
          </p:sp>
        </p:grpSp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3B0425E-10EF-42F7-9FFC-D283B778FF64}"/>
              </a:ext>
            </a:extLst>
          </p:cNvPr>
          <p:cNvSpPr txBox="1"/>
          <p:nvPr/>
        </p:nvSpPr>
        <p:spPr>
          <a:xfrm>
            <a:off x="798540" y="289506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RSA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B2DDC2D-8E13-4946-9A45-0E10096E0959}"/>
              </a:ext>
            </a:extLst>
          </p:cNvPr>
          <p:cNvSpPr/>
          <p:nvPr/>
        </p:nvSpPr>
        <p:spPr>
          <a:xfrm>
            <a:off x="2476695" y="3532951"/>
            <a:ext cx="2299855" cy="402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CD88EA9-447C-4AD0-A88F-2B57184A4A0B}"/>
              </a:ext>
            </a:extLst>
          </p:cNvPr>
          <p:cNvSpPr txBox="1"/>
          <p:nvPr/>
        </p:nvSpPr>
        <p:spPr>
          <a:xfrm>
            <a:off x="872199" y="3021251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DH</a:t>
            </a:r>
            <a:endParaRPr kumimoji="1" lang="ja-JP" altLang="en-US" sz="28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23067EB-91D8-4482-986C-8E3AD78327E1}"/>
              </a:ext>
            </a:extLst>
          </p:cNvPr>
          <p:cNvSpPr txBox="1"/>
          <p:nvPr/>
        </p:nvSpPr>
        <p:spPr>
          <a:xfrm>
            <a:off x="5818317" y="2394244"/>
            <a:ext cx="1411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TLS1.2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FD83BE0-68C9-46D2-9B50-01958D0150C7}"/>
              </a:ext>
            </a:extLst>
          </p:cNvPr>
          <p:cNvSpPr/>
          <p:nvPr/>
        </p:nvSpPr>
        <p:spPr>
          <a:xfrm>
            <a:off x="8256507" y="3545923"/>
            <a:ext cx="2299855" cy="402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6B13091-2EBC-4FF4-98C9-C158B3D5DE25}"/>
              </a:ext>
            </a:extLst>
          </p:cNvPr>
          <p:cNvSpPr txBox="1"/>
          <p:nvPr/>
        </p:nvSpPr>
        <p:spPr>
          <a:xfrm>
            <a:off x="2512273" y="3549073"/>
            <a:ext cx="2299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</a:rPr>
              <a:t>DH Parameter: (G, P)</a:t>
            </a:r>
            <a:endParaRPr kumimoji="1" lang="ja-JP" altLang="en-US" sz="1600" dirty="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535BF08B-15AD-43DF-A8F1-18DCFE5F3570}"/>
              </a:ext>
            </a:extLst>
          </p:cNvPr>
          <p:cNvCxnSpPr>
            <a:cxnSpLocks/>
          </p:cNvCxnSpPr>
          <p:nvPr/>
        </p:nvCxnSpPr>
        <p:spPr>
          <a:xfrm>
            <a:off x="4847341" y="3733289"/>
            <a:ext cx="330452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17E0896-6969-4FE8-AE5F-8943414C5448}"/>
              </a:ext>
            </a:extLst>
          </p:cNvPr>
          <p:cNvSpPr/>
          <p:nvPr/>
        </p:nvSpPr>
        <p:spPr>
          <a:xfrm>
            <a:off x="2468708" y="4142494"/>
            <a:ext cx="2299855" cy="402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8E755D2-3EF6-4B33-A604-406B5A4FE02D}"/>
              </a:ext>
            </a:extLst>
          </p:cNvPr>
          <p:cNvSpPr txBox="1"/>
          <p:nvPr/>
        </p:nvSpPr>
        <p:spPr>
          <a:xfrm>
            <a:off x="2855171" y="4174437"/>
            <a:ext cx="171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</a:rPr>
              <a:t>Gen. public key</a:t>
            </a:r>
            <a:endParaRPr kumimoji="1" lang="ja-JP" altLang="en-US" sz="1600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9D82BBA-7BC3-4468-8BFA-F9559736671E}"/>
              </a:ext>
            </a:extLst>
          </p:cNvPr>
          <p:cNvSpPr/>
          <p:nvPr/>
        </p:nvSpPr>
        <p:spPr>
          <a:xfrm>
            <a:off x="8256507" y="4183902"/>
            <a:ext cx="2299855" cy="402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302DA64-B255-4475-A303-480C6E3F8B1A}"/>
              </a:ext>
            </a:extLst>
          </p:cNvPr>
          <p:cNvSpPr txBox="1"/>
          <p:nvPr/>
        </p:nvSpPr>
        <p:spPr>
          <a:xfrm>
            <a:off x="8642970" y="4215845"/>
            <a:ext cx="171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</a:rPr>
              <a:t>Gen. public key</a:t>
            </a:r>
            <a:endParaRPr kumimoji="1" lang="ja-JP" altLang="en-US" sz="16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3F3E01C-D74A-46C9-A5D9-22D7CD0E6A0F}"/>
              </a:ext>
            </a:extLst>
          </p:cNvPr>
          <p:cNvSpPr/>
          <p:nvPr/>
        </p:nvSpPr>
        <p:spPr>
          <a:xfrm>
            <a:off x="2459889" y="5099888"/>
            <a:ext cx="2299855" cy="402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69512C1-B4BC-45C2-88E1-F1317FB56843}"/>
              </a:ext>
            </a:extLst>
          </p:cNvPr>
          <p:cNvSpPr txBox="1"/>
          <p:nvPr/>
        </p:nvSpPr>
        <p:spPr>
          <a:xfrm>
            <a:off x="2859148" y="5145403"/>
            <a:ext cx="193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Gen Secret Value</a:t>
            </a:r>
            <a:endParaRPr kumimoji="1" lang="ja-JP" altLang="en-US" sz="1600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C627CDE-7E96-4376-BCA3-0052251772B2}"/>
              </a:ext>
            </a:extLst>
          </p:cNvPr>
          <p:cNvSpPr/>
          <p:nvPr/>
        </p:nvSpPr>
        <p:spPr>
          <a:xfrm>
            <a:off x="8261145" y="5131832"/>
            <a:ext cx="2299855" cy="402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EBD379F-0518-4139-BB85-C84DEAEF0D1B}"/>
              </a:ext>
            </a:extLst>
          </p:cNvPr>
          <p:cNvSpPr txBox="1"/>
          <p:nvPr/>
        </p:nvSpPr>
        <p:spPr>
          <a:xfrm>
            <a:off x="8647608" y="5163775"/>
            <a:ext cx="193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Gen Secret Value</a:t>
            </a:r>
            <a:endParaRPr kumimoji="1" lang="ja-JP" altLang="en-US" sz="1600" dirty="0"/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C494E69B-8733-4861-B785-0543A720C88F}"/>
              </a:ext>
            </a:extLst>
          </p:cNvPr>
          <p:cNvSpPr/>
          <p:nvPr/>
        </p:nvSpPr>
        <p:spPr>
          <a:xfrm>
            <a:off x="4932218" y="4281055"/>
            <a:ext cx="3214255" cy="1122218"/>
          </a:xfrm>
          <a:custGeom>
            <a:avLst/>
            <a:gdLst>
              <a:gd name="connsiteX0" fmla="*/ 0 w 3214255"/>
              <a:gd name="connsiteY0" fmla="*/ 27709 h 1122218"/>
              <a:gd name="connsiteX1" fmla="*/ 720437 w 3214255"/>
              <a:gd name="connsiteY1" fmla="*/ 0 h 1122218"/>
              <a:gd name="connsiteX2" fmla="*/ 2646218 w 3214255"/>
              <a:gd name="connsiteY2" fmla="*/ 1122218 h 1122218"/>
              <a:gd name="connsiteX3" fmla="*/ 3214255 w 3214255"/>
              <a:gd name="connsiteY3" fmla="*/ 1108363 h 112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4255" h="1122218">
                <a:moveTo>
                  <a:pt x="0" y="27709"/>
                </a:moveTo>
                <a:lnTo>
                  <a:pt x="720437" y="0"/>
                </a:lnTo>
                <a:lnTo>
                  <a:pt x="2646218" y="1122218"/>
                </a:lnTo>
                <a:lnTo>
                  <a:pt x="3214255" y="1108363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42D320CD-9FCA-40B8-AB4E-417C402E56F1}"/>
              </a:ext>
            </a:extLst>
          </p:cNvPr>
          <p:cNvSpPr/>
          <p:nvPr/>
        </p:nvSpPr>
        <p:spPr>
          <a:xfrm flipH="1">
            <a:off x="4890652" y="4308760"/>
            <a:ext cx="3214255" cy="1122218"/>
          </a:xfrm>
          <a:custGeom>
            <a:avLst/>
            <a:gdLst>
              <a:gd name="connsiteX0" fmla="*/ 0 w 3214255"/>
              <a:gd name="connsiteY0" fmla="*/ 27709 h 1122218"/>
              <a:gd name="connsiteX1" fmla="*/ 720437 w 3214255"/>
              <a:gd name="connsiteY1" fmla="*/ 0 h 1122218"/>
              <a:gd name="connsiteX2" fmla="*/ 2646218 w 3214255"/>
              <a:gd name="connsiteY2" fmla="*/ 1122218 h 1122218"/>
              <a:gd name="connsiteX3" fmla="*/ 3214255 w 3214255"/>
              <a:gd name="connsiteY3" fmla="*/ 1108363 h 112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4255" h="1122218">
                <a:moveTo>
                  <a:pt x="0" y="27709"/>
                </a:moveTo>
                <a:lnTo>
                  <a:pt x="720437" y="0"/>
                </a:lnTo>
                <a:lnTo>
                  <a:pt x="2646218" y="1122218"/>
                </a:lnTo>
                <a:lnTo>
                  <a:pt x="3214255" y="1108363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D097581F-D896-44E0-A881-B24E1C262886}"/>
              </a:ext>
            </a:extLst>
          </p:cNvPr>
          <p:cNvSpPr/>
          <p:nvPr/>
        </p:nvSpPr>
        <p:spPr>
          <a:xfrm>
            <a:off x="8643209" y="5885425"/>
            <a:ext cx="1572353" cy="402441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6D3D2320-4772-4623-91EA-09357A839F82}"/>
              </a:ext>
            </a:extLst>
          </p:cNvPr>
          <p:cNvSpPr txBox="1"/>
          <p:nvPr/>
        </p:nvSpPr>
        <p:spPr>
          <a:xfrm>
            <a:off x="8761545" y="5927411"/>
            <a:ext cx="193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Secret Value</a:t>
            </a:r>
            <a:endParaRPr kumimoji="1" lang="ja-JP" altLang="en-US" sz="16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C599E83F-686C-4BCC-A01D-D8C41F160182}"/>
              </a:ext>
            </a:extLst>
          </p:cNvPr>
          <p:cNvSpPr/>
          <p:nvPr/>
        </p:nvSpPr>
        <p:spPr>
          <a:xfrm>
            <a:off x="2990076" y="5934964"/>
            <a:ext cx="1572353" cy="402441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5215599-A1F4-4CC4-BB2D-0B5C9EB6A498}"/>
              </a:ext>
            </a:extLst>
          </p:cNvPr>
          <p:cNvSpPr txBox="1"/>
          <p:nvPr/>
        </p:nvSpPr>
        <p:spPr>
          <a:xfrm>
            <a:off x="3106871" y="5966907"/>
            <a:ext cx="193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Secret Value</a:t>
            </a:r>
            <a:endParaRPr kumimoji="1" lang="ja-JP" altLang="en-US" sz="1600" dirty="0"/>
          </a:p>
        </p:txBody>
      </p:sp>
      <p:sp>
        <p:nvSpPr>
          <p:cNvPr id="68" name="矢印: 右 67">
            <a:extLst>
              <a:ext uri="{FF2B5EF4-FFF2-40B4-BE49-F238E27FC236}">
                <a16:creationId xmlns:a16="http://schemas.microsoft.com/office/drawing/2014/main" id="{A3648BEB-EC84-498C-9B42-AFC5C4AE3096}"/>
              </a:ext>
            </a:extLst>
          </p:cNvPr>
          <p:cNvSpPr/>
          <p:nvPr/>
        </p:nvSpPr>
        <p:spPr>
          <a:xfrm rot="16200000" flipH="1">
            <a:off x="9365360" y="3851449"/>
            <a:ext cx="241087" cy="3964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矢印: 右 68">
            <a:extLst>
              <a:ext uri="{FF2B5EF4-FFF2-40B4-BE49-F238E27FC236}">
                <a16:creationId xmlns:a16="http://schemas.microsoft.com/office/drawing/2014/main" id="{5AFB4A50-A628-4074-AB43-3D8B8A790525}"/>
              </a:ext>
            </a:extLst>
          </p:cNvPr>
          <p:cNvSpPr/>
          <p:nvPr/>
        </p:nvSpPr>
        <p:spPr>
          <a:xfrm rot="16200000" flipH="1">
            <a:off x="3544879" y="3851448"/>
            <a:ext cx="241087" cy="3964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矢印: 右 70">
            <a:extLst>
              <a:ext uri="{FF2B5EF4-FFF2-40B4-BE49-F238E27FC236}">
                <a16:creationId xmlns:a16="http://schemas.microsoft.com/office/drawing/2014/main" id="{1E488C7C-D680-4A9F-B8B2-3209F40A8126}"/>
              </a:ext>
            </a:extLst>
          </p:cNvPr>
          <p:cNvSpPr/>
          <p:nvPr/>
        </p:nvSpPr>
        <p:spPr>
          <a:xfrm rot="16200000" flipH="1">
            <a:off x="3655709" y="5511637"/>
            <a:ext cx="241087" cy="3964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矢印: 右 71">
            <a:extLst>
              <a:ext uri="{FF2B5EF4-FFF2-40B4-BE49-F238E27FC236}">
                <a16:creationId xmlns:a16="http://schemas.microsoft.com/office/drawing/2014/main" id="{00A4D03C-DC22-49A0-9ED6-0CAD66408CC6}"/>
              </a:ext>
            </a:extLst>
          </p:cNvPr>
          <p:cNvSpPr/>
          <p:nvPr/>
        </p:nvSpPr>
        <p:spPr>
          <a:xfrm rot="16200000" flipH="1">
            <a:off x="9239759" y="5511637"/>
            <a:ext cx="241087" cy="3964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C932A0A6-6FD9-4842-85C1-C300EF7F74CE}"/>
              </a:ext>
            </a:extLst>
          </p:cNvPr>
          <p:cNvCxnSpPr>
            <a:cxnSpLocks/>
          </p:cNvCxnSpPr>
          <p:nvPr/>
        </p:nvCxnSpPr>
        <p:spPr>
          <a:xfrm flipH="1">
            <a:off x="4932218" y="6082898"/>
            <a:ext cx="330452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爆発: 8 pt 73">
            <a:extLst>
              <a:ext uri="{FF2B5EF4-FFF2-40B4-BE49-F238E27FC236}">
                <a16:creationId xmlns:a16="http://schemas.microsoft.com/office/drawing/2014/main" id="{74713162-2BC1-4AB2-8CBF-EF135D9B23E2}"/>
              </a:ext>
            </a:extLst>
          </p:cNvPr>
          <p:cNvSpPr/>
          <p:nvPr/>
        </p:nvSpPr>
        <p:spPr>
          <a:xfrm>
            <a:off x="1300912" y="4075372"/>
            <a:ext cx="638742" cy="536683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爆発: 8 pt 74">
            <a:extLst>
              <a:ext uri="{FF2B5EF4-FFF2-40B4-BE49-F238E27FC236}">
                <a16:creationId xmlns:a16="http://schemas.microsoft.com/office/drawing/2014/main" id="{99C4D69D-658B-4724-8E85-4AA83D884839}"/>
              </a:ext>
            </a:extLst>
          </p:cNvPr>
          <p:cNvSpPr/>
          <p:nvPr/>
        </p:nvSpPr>
        <p:spPr>
          <a:xfrm>
            <a:off x="11268175" y="4099490"/>
            <a:ext cx="638742" cy="536683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矢印: 右 75">
            <a:extLst>
              <a:ext uri="{FF2B5EF4-FFF2-40B4-BE49-F238E27FC236}">
                <a16:creationId xmlns:a16="http://schemas.microsoft.com/office/drawing/2014/main" id="{9E7F6312-722B-4AF7-BF44-607D245AD1BD}"/>
              </a:ext>
            </a:extLst>
          </p:cNvPr>
          <p:cNvSpPr/>
          <p:nvPr/>
        </p:nvSpPr>
        <p:spPr>
          <a:xfrm rot="10800000" flipH="1">
            <a:off x="1978380" y="4142494"/>
            <a:ext cx="417731" cy="3964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矢印: 右 76">
            <a:extLst>
              <a:ext uri="{FF2B5EF4-FFF2-40B4-BE49-F238E27FC236}">
                <a16:creationId xmlns:a16="http://schemas.microsoft.com/office/drawing/2014/main" id="{7D41FBED-E5AC-49E5-B465-17863BE5A022}"/>
              </a:ext>
            </a:extLst>
          </p:cNvPr>
          <p:cNvSpPr/>
          <p:nvPr/>
        </p:nvSpPr>
        <p:spPr>
          <a:xfrm rot="10800000">
            <a:off x="10678658" y="4183902"/>
            <a:ext cx="417731" cy="3964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B62803D-8EB3-413A-8CF8-C687922092BC}"/>
              </a:ext>
            </a:extLst>
          </p:cNvPr>
          <p:cNvSpPr txBox="1"/>
          <p:nvPr/>
        </p:nvSpPr>
        <p:spPr>
          <a:xfrm>
            <a:off x="953766" y="4649880"/>
            <a:ext cx="171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</a:rPr>
              <a:t>Random gen</a:t>
            </a:r>
            <a:endParaRPr kumimoji="1" lang="ja-JP" altLang="en-US" sz="16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D3640F4-3120-4301-BEDB-985578803784}"/>
              </a:ext>
            </a:extLst>
          </p:cNvPr>
          <p:cNvSpPr txBox="1"/>
          <p:nvPr/>
        </p:nvSpPr>
        <p:spPr>
          <a:xfrm>
            <a:off x="10674804" y="4591037"/>
            <a:ext cx="171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</a:rPr>
              <a:t>Random gen.</a:t>
            </a:r>
            <a:endParaRPr kumimoji="1" lang="ja-JP" altLang="en-US" sz="160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B4C0AF0C-0961-4DD7-B1F6-F8E3A907517D}"/>
              </a:ext>
            </a:extLst>
          </p:cNvPr>
          <p:cNvSpPr txBox="1"/>
          <p:nvPr/>
        </p:nvSpPr>
        <p:spPr>
          <a:xfrm>
            <a:off x="8374949" y="3577866"/>
            <a:ext cx="2299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</a:rPr>
              <a:t>DH Parameter: (G, P)</a:t>
            </a:r>
            <a:endParaRPr kumimoji="1" lang="ja-JP" altLang="en-US" sz="16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34B2D84-D011-48EE-8A30-DD9900C8067C}"/>
              </a:ext>
            </a:extLst>
          </p:cNvPr>
          <p:cNvSpPr txBox="1"/>
          <p:nvPr/>
        </p:nvSpPr>
        <p:spPr>
          <a:xfrm>
            <a:off x="11425705" y="422822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91730247-414F-48C1-8F00-38F9303E7AFC}"/>
              </a:ext>
            </a:extLst>
          </p:cNvPr>
          <p:cNvSpPr txBox="1"/>
          <p:nvPr/>
        </p:nvSpPr>
        <p:spPr>
          <a:xfrm>
            <a:off x="11578105" y="438062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625D6D1-E7D9-443D-9D50-385E4C6A1C0C}"/>
              </a:ext>
            </a:extLst>
          </p:cNvPr>
          <p:cNvSpPr txBox="1"/>
          <p:nvPr/>
        </p:nvSpPr>
        <p:spPr>
          <a:xfrm>
            <a:off x="1475059" y="4186817"/>
            <a:ext cx="787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02D610AB-CAAB-494E-BD26-90AFEAAC57E8}"/>
              </a:ext>
            </a:extLst>
          </p:cNvPr>
          <p:cNvGrpSpPr/>
          <p:nvPr/>
        </p:nvGrpSpPr>
        <p:grpSpPr>
          <a:xfrm>
            <a:off x="7539747" y="4477869"/>
            <a:ext cx="1637985" cy="473459"/>
            <a:chOff x="8756918" y="4613091"/>
            <a:chExt cx="1637985" cy="473459"/>
          </a:xfrm>
        </p:grpSpPr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7B72BC21-B322-4E2A-9C25-868016A15561}"/>
                </a:ext>
              </a:extLst>
            </p:cNvPr>
            <p:cNvSpPr txBox="1"/>
            <p:nvPr/>
          </p:nvSpPr>
          <p:spPr>
            <a:xfrm>
              <a:off x="8756918" y="4778773"/>
              <a:ext cx="1637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Ya</a:t>
              </a:r>
              <a:r>
                <a:rPr kumimoji="1" lang="en-US" altLang="ja-JP" dirty="0"/>
                <a:t> = G  </a:t>
              </a:r>
              <a:r>
                <a:rPr kumimoji="1" lang="ja-JP" altLang="en-US" dirty="0"/>
                <a:t>   </a:t>
              </a:r>
              <a:r>
                <a:rPr kumimoji="1" lang="en-US" altLang="ja-JP" dirty="0"/>
                <a:t>mod P</a:t>
              </a:r>
              <a:endParaRPr kumimoji="1" lang="ja-JP" altLang="en-US" dirty="0"/>
            </a:p>
          </p:txBody>
        </p: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9AA49C54-7E26-4941-A92F-A2BAC2F94AA2}"/>
                </a:ext>
              </a:extLst>
            </p:cNvPr>
            <p:cNvSpPr txBox="1"/>
            <p:nvPr/>
          </p:nvSpPr>
          <p:spPr>
            <a:xfrm>
              <a:off x="9336688" y="4613091"/>
              <a:ext cx="522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 dirty="0"/>
            </a:p>
          </p:txBody>
        </p:sp>
      </p:grp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7F579FAC-099A-474D-817C-803946919396}"/>
              </a:ext>
            </a:extLst>
          </p:cNvPr>
          <p:cNvGrpSpPr/>
          <p:nvPr/>
        </p:nvGrpSpPr>
        <p:grpSpPr>
          <a:xfrm>
            <a:off x="4280291" y="4554005"/>
            <a:ext cx="1513556" cy="401506"/>
            <a:chOff x="8344961" y="4730597"/>
            <a:chExt cx="1513556" cy="401506"/>
          </a:xfrm>
        </p:grpSpPr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B9EE228E-53EC-45C2-A14D-4214FE4202C3}"/>
                </a:ext>
              </a:extLst>
            </p:cNvPr>
            <p:cNvSpPr txBox="1"/>
            <p:nvPr/>
          </p:nvSpPr>
          <p:spPr>
            <a:xfrm>
              <a:off x="8344961" y="4824326"/>
              <a:ext cx="15135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Yb = G  </a:t>
              </a:r>
              <a:r>
                <a:rPr kumimoji="1" lang="ja-JP" altLang="en-US" dirty="0"/>
                <a:t>   </a:t>
              </a:r>
              <a:r>
                <a:rPr kumimoji="1" lang="en-US" altLang="ja-JP" dirty="0"/>
                <a:t>mod P</a:t>
              </a:r>
              <a:endParaRPr kumimoji="1" lang="ja-JP" altLang="en-US" dirty="0"/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633950EE-DABD-4C4E-A162-EBD058AB14D5}"/>
                </a:ext>
              </a:extLst>
            </p:cNvPr>
            <p:cNvSpPr txBox="1"/>
            <p:nvPr/>
          </p:nvSpPr>
          <p:spPr>
            <a:xfrm>
              <a:off x="8898164" y="4730597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EF71F87D-1571-4D4D-A64D-FBC1AF62AB69}"/>
              </a:ext>
            </a:extLst>
          </p:cNvPr>
          <p:cNvGrpSpPr/>
          <p:nvPr/>
        </p:nvGrpSpPr>
        <p:grpSpPr>
          <a:xfrm>
            <a:off x="10585636" y="5200831"/>
            <a:ext cx="1170513" cy="431829"/>
            <a:chOff x="8725794" y="4613090"/>
            <a:chExt cx="1170513" cy="431829"/>
          </a:xfrm>
        </p:grpSpPr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7C22E72B-96D1-4AA7-8EF7-C450C412BF88}"/>
                </a:ext>
              </a:extLst>
            </p:cNvPr>
            <p:cNvSpPr txBox="1"/>
            <p:nvPr/>
          </p:nvSpPr>
          <p:spPr>
            <a:xfrm>
              <a:off x="8725794" y="4737142"/>
              <a:ext cx="1170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Yb  </a:t>
              </a:r>
              <a:r>
                <a:rPr kumimoji="1" lang="ja-JP" altLang="en-US" dirty="0"/>
                <a:t>   </a:t>
              </a:r>
              <a:r>
                <a:rPr kumimoji="1" lang="en-US" altLang="ja-JP" dirty="0"/>
                <a:t>mod P</a:t>
              </a:r>
              <a:endParaRPr kumimoji="1" lang="ja-JP" altLang="en-US" dirty="0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4A55D87D-30AB-4C39-ADE1-90C8B8C172D5}"/>
                </a:ext>
              </a:extLst>
            </p:cNvPr>
            <p:cNvSpPr txBox="1"/>
            <p:nvPr/>
          </p:nvSpPr>
          <p:spPr>
            <a:xfrm>
              <a:off x="8948763" y="4613090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 dirty="0"/>
            </a:p>
          </p:txBody>
        </p:sp>
      </p:grp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ECF0C13C-6E20-40DE-84B0-50D16883E985}"/>
              </a:ext>
            </a:extLst>
          </p:cNvPr>
          <p:cNvGrpSpPr/>
          <p:nvPr/>
        </p:nvGrpSpPr>
        <p:grpSpPr>
          <a:xfrm>
            <a:off x="1140705" y="5172565"/>
            <a:ext cx="1170513" cy="431829"/>
            <a:chOff x="8725794" y="4613090"/>
            <a:chExt cx="1170513" cy="431829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7EDEFF27-3D06-4A60-B79A-1C27BA705935}"/>
                </a:ext>
              </a:extLst>
            </p:cNvPr>
            <p:cNvSpPr txBox="1"/>
            <p:nvPr/>
          </p:nvSpPr>
          <p:spPr>
            <a:xfrm>
              <a:off x="8725794" y="4737142"/>
              <a:ext cx="1170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/>
                <a:t>Ya</a:t>
              </a:r>
              <a:r>
                <a:rPr kumimoji="1" lang="en-US" altLang="ja-JP" dirty="0"/>
                <a:t>  </a:t>
              </a:r>
              <a:r>
                <a:rPr kumimoji="1" lang="ja-JP" altLang="en-US" dirty="0"/>
                <a:t>   </a:t>
              </a:r>
              <a:r>
                <a:rPr kumimoji="1" lang="en-US" altLang="ja-JP" dirty="0"/>
                <a:t>mod P</a:t>
              </a:r>
              <a:endParaRPr kumimoji="1" lang="ja-JP" altLang="en-US" dirty="0"/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CABEB9A2-EA4F-409C-9840-1B8057A8BCE5}"/>
                </a:ext>
              </a:extLst>
            </p:cNvPr>
            <p:cNvSpPr txBox="1"/>
            <p:nvPr/>
          </p:nvSpPr>
          <p:spPr>
            <a:xfrm>
              <a:off x="8948763" y="4613090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</p:grp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0EF80354-1737-482E-88E6-FC935BDE0AF9}"/>
              </a:ext>
            </a:extLst>
          </p:cNvPr>
          <p:cNvSpPr txBox="1"/>
          <p:nvPr/>
        </p:nvSpPr>
        <p:spPr>
          <a:xfrm>
            <a:off x="5020145" y="518366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Ya</a:t>
            </a:r>
            <a:endParaRPr kumimoji="1" lang="ja-JP" altLang="en-US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24A68902-BEB9-48AD-BE3B-EB77F89D37B0}"/>
              </a:ext>
            </a:extLst>
          </p:cNvPr>
          <p:cNvSpPr txBox="1"/>
          <p:nvPr/>
        </p:nvSpPr>
        <p:spPr>
          <a:xfrm>
            <a:off x="7528468" y="5119729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Yb</a:t>
            </a:r>
            <a:endParaRPr kumimoji="1" lang="ja-JP" altLang="en-US" dirty="0"/>
          </a:p>
        </p:txBody>
      </p: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9C02C2D-D093-42A7-B714-51D50CD3D13E}"/>
              </a:ext>
            </a:extLst>
          </p:cNvPr>
          <p:cNvGrpSpPr/>
          <p:nvPr/>
        </p:nvGrpSpPr>
        <p:grpSpPr>
          <a:xfrm flipH="1">
            <a:off x="5459971" y="-8508"/>
            <a:ext cx="2913385" cy="559624"/>
            <a:chOff x="4988323" y="2777254"/>
            <a:chExt cx="2574585" cy="559624"/>
          </a:xfrm>
        </p:grpSpPr>
        <p:sp>
          <p:nvSpPr>
            <p:cNvPr id="113" name="矢印: 右 112">
              <a:extLst>
                <a:ext uri="{FF2B5EF4-FFF2-40B4-BE49-F238E27FC236}">
                  <a16:creationId xmlns:a16="http://schemas.microsoft.com/office/drawing/2014/main" id="{D2446381-388D-4B3D-A4B8-DAC0BDDEAA9B}"/>
                </a:ext>
              </a:extLst>
            </p:cNvPr>
            <p:cNvSpPr/>
            <p:nvPr/>
          </p:nvSpPr>
          <p:spPr>
            <a:xfrm>
              <a:off x="5454363" y="2777254"/>
              <a:ext cx="2108545" cy="55962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269939C0-4FF6-4000-AE91-DCEC24FA56ED}"/>
                </a:ext>
              </a:extLst>
            </p:cNvPr>
            <p:cNvSpPr txBox="1"/>
            <p:nvPr/>
          </p:nvSpPr>
          <p:spPr>
            <a:xfrm>
              <a:off x="4988323" y="2853337"/>
              <a:ext cx="2403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Server Certificate</a:t>
              </a:r>
              <a:endParaRPr kumimoji="1" lang="ja-JP" altLang="en-US" sz="1600" dirty="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0C16DE33-A95F-4284-84DD-CA75324E8D18}"/>
              </a:ext>
            </a:extLst>
          </p:cNvPr>
          <p:cNvGrpSpPr/>
          <p:nvPr/>
        </p:nvGrpSpPr>
        <p:grpSpPr>
          <a:xfrm rot="19717159" flipH="1">
            <a:off x="5301881" y="4225791"/>
            <a:ext cx="2796535" cy="559624"/>
            <a:chOff x="5091584" y="2777254"/>
            <a:chExt cx="2471324" cy="559624"/>
          </a:xfrm>
        </p:grpSpPr>
        <p:sp>
          <p:nvSpPr>
            <p:cNvPr id="116" name="矢印: 右 115">
              <a:extLst>
                <a:ext uri="{FF2B5EF4-FFF2-40B4-BE49-F238E27FC236}">
                  <a16:creationId xmlns:a16="http://schemas.microsoft.com/office/drawing/2014/main" id="{EBD39BA3-55EA-4008-911A-C275B94609F0}"/>
                </a:ext>
              </a:extLst>
            </p:cNvPr>
            <p:cNvSpPr/>
            <p:nvPr/>
          </p:nvSpPr>
          <p:spPr>
            <a:xfrm>
              <a:off x="5454363" y="2777254"/>
              <a:ext cx="2108545" cy="55962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86B264F3-06DE-44E0-9461-1966A81DCC60}"/>
                </a:ext>
              </a:extLst>
            </p:cNvPr>
            <p:cNvSpPr txBox="1"/>
            <p:nvPr/>
          </p:nvSpPr>
          <p:spPr>
            <a:xfrm>
              <a:off x="5091584" y="2853337"/>
              <a:ext cx="2299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Server Key Exchange</a:t>
              </a:r>
              <a:endParaRPr kumimoji="1" lang="ja-JP" altLang="en-US" sz="1600" dirty="0"/>
            </a:p>
          </p:txBody>
        </p:sp>
      </p:grp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68539A24-3619-47B6-90A3-6B356CCA68D7}"/>
              </a:ext>
            </a:extLst>
          </p:cNvPr>
          <p:cNvGrpSpPr/>
          <p:nvPr/>
        </p:nvGrpSpPr>
        <p:grpSpPr>
          <a:xfrm rot="1882841">
            <a:off x="5412658" y="4351945"/>
            <a:ext cx="2652344" cy="559624"/>
            <a:chOff x="5454363" y="2777254"/>
            <a:chExt cx="2343901" cy="559624"/>
          </a:xfrm>
        </p:grpSpPr>
        <p:sp>
          <p:nvSpPr>
            <p:cNvPr id="119" name="矢印: 右 118">
              <a:extLst>
                <a:ext uri="{FF2B5EF4-FFF2-40B4-BE49-F238E27FC236}">
                  <a16:creationId xmlns:a16="http://schemas.microsoft.com/office/drawing/2014/main" id="{067BAD25-47DF-4AE7-A39B-9E17861CBBFE}"/>
                </a:ext>
              </a:extLst>
            </p:cNvPr>
            <p:cNvSpPr/>
            <p:nvPr/>
          </p:nvSpPr>
          <p:spPr>
            <a:xfrm>
              <a:off x="5454363" y="2777254"/>
              <a:ext cx="2108545" cy="55962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0A31609A-B7F5-4C93-96EA-5A8491D27BBB}"/>
                </a:ext>
              </a:extLst>
            </p:cNvPr>
            <p:cNvSpPr txBox="1"/>
            <p:nvPr/>
          </p:nvSpPr>
          <p:spPr>
            <a:xfrm>
              <a:off x="5498409" y="2890289"/>
              <a:ext cx="2299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Client Key Exchange</a:t>
              </a:r>
              <a:endParaRPr kumimoji="1" lang="ja-JP" altLang="en-US" sz="1600" dirty="0"/>
            </a:p>
          </p:txBody>
        </p:sp>
      </p:grp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50C2FF4E-4E04-4731-8C56-C9FEEC5FEA85}"/>
              </a:ext>
            </a:extLst>
          </p:cNvPr>
          <p:cNvGrpSpPr/>
          <p:nvPr/>
        </p:nvGrpSpPr>
        <p:grpSpPr>
          <a:xfrm flipH="1">
            <a:off x="5396472" y="3134388"/>
            <a:ext cx="2796535" cy="559624"/>
            <a:chOff x="5091584" y="2777254"/>
            <a:chExt cx="2471324" cy="559624"/>
          </a:xfrm>
        </p:grpSpPr>
        <p:sp>
          <p:nvSpPr>
            <p:cNvPr id="122" name="矢印: 右 121">
              <a:extLst>
                <a:ext uri="{FF2B5EF4-FFF2-40B4-BE49-F238E27FC236}">
                  <a16:creationId xmlns:a16="http://schemas.microsoft.com/office/drawing/2014/main" id="{16DCE846-F301-4488-968A-67AC5E5C1101}"/>
                </a:ext>
              </a:extLst>
            </p:cNvPr>
            <p:cNvSpPr/>
            <p:nvPr/>
          </p:nvSpPr>
          <p:spPr>
            <a:xfrm>
              <a:off x="5454363" y="2777254"/>
              <a:ext cx="2108545" cy="55962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51429BE9-528B-4C4F-81E1-BBDF58CA44AF}"/>
                </a:ext>
              </a:extLst>
            </p:cNvPr>
            <p:cNvSpPr txBox="1"/>
            <p:nvPr/>
          </p:nvSpPr>
          <p:spPr>
            <a:xfrm>
              <a:off x="5091584" y="2853337"/>
              <a:ext cx="2299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Server Key Exchange</a:t>
              </a:r>
              <a:endParaRPr kumimoji="1" lang="ja-JP" altLang="en-US" sz="1600" dirty="0"/>
            </a:p>
          </p:txBody>
        </p:sp>
      </p:grp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31B0FA60-C56A-42BB-B887-42C028F66D0A}"/>
              </a:ext>
            </a:extLst>
          </p:cNvPr>
          <p:cNvGrpSpPr/>
          <p:nvPr/>
        </p:nvGrpSpPr>
        <p:grpSpPr>
          <a:xfrm>
            <a:off x="4969767" y="1024250"/>
            <a:ext cx="2719354" cy="559624"/>
            <a:chOff x="5454363" y="2777254"/>
            <a:chExt cx="2403118" cy="559624"/>
          </a:xfrm>
        </p:grpSpPr>
        <p:sp>
          <p:nvSpPr>
            <p:cNvPr id="125" name="矢印: 右 124">
              <a:extLst>
                <a:ext uri="{FF2B5EF4-FFF2-40B4-BE49-F238E27FC236}">
                  <a16:creationId xmlns:a16="http://schemas.microsoft.com/office/drawing/2014/main" id="{DDD57AAB-6094-4D5B-95AC-7F0648CC6A8A}"/>
                </a:ext>
              </a:extLst>
            </p:cNvPr>
            <p:cNvSpPr/>
            <p:nvPr/>
          </p:nvSpPr>
          <p:spPr>
            <a:xfrm>
              <a:off x="5454363" y="2777254"/>
              <a:ext cx="2108545" cy="55962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148678E9-0CBD-4FD9-A812-830B6C5304F2}"/>
                </a:ext>
              </a:extLst>
            </p:cNvPr>
            <p:cNvSpPr txBox="1"/>
            <p:nvPr/>
          </p:nvSpPr>
          <p:spPr>
            <a:xfrm>
              <a:off x="5454363" y="2853738"/>
              <a:ext cx="2403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Client Key Exchange</a:t>
              </a:r>
              <a:endParaRPr kumimoji="1" lang="ja-JP" altLang="en-US" sz="1600" dirty="0"/>
            </a:p>
          </p:txBody>
        </p:sp>
      </p:grp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D2BBB63F-D4E4-4C39-B1D6-4BD8F06258BA}"/>
              </a:ext>
            </a:extLst>
          </p:cNvPr>
          <p:cNvSpPr txBox="1"/>
          <p:nvPr/>
        </p:nvSpPr>
        <p:spPr>
          <a:xfrm flipH="1">
            <a:off x="6782100" y="5612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/>
              <a:t>証明書</a:t>
            </a:r>
          </a:p>
        </p:txBody>
      </p:sp>
    </p:spTree>
    <p:extLst>
      <p:ext uri="{BB962C8B-B14F-4D97-AF65-F5344CB8AC3E}">
        <p14:creationId xmlns:p14="http://schemas.microsoft.com/office/powerpoint/2010/main" val="270572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下 3">
            <a:extLst>
              <a:ext uri="{FF2B5EF4-FFF2-40B4-BE49-F238E27FC236}">
                <a16:creationId xmlns:a16="http://schemas.microsoft.com/office/drawing/2014/main" id="{9747F5DC-21BA-484D-A097-D7EE120CF6B3}"/>
              </a:ext>
            </a:extLst>
          </p:cNvPr>
          <p:cNvSpPr/>
          <p:nvPr/>
        </p:nvSpPr>
        <p:spPr>
          <a:xfrm>
            <a:off x="5017424" y="822570"/>
            <a:ext cx="2312358" cy="830997"/>
          </a:xfrm>
          <a:prstGeom prst="downArrow">
            <a:avLst>
              <a:gd name="adj1" fmla="val 7157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F41B813-DEB1-4268-88B3-E1CC495F2B08}"/>
              </a:ext>
            </a:extLst>
          </p:cNvPr>
          <p:cNvSpPr/>
          <p:nvPr/>
        </p:nvSpPr>
        <p:spPr>
          <a:xfrm>
            <a:off x="2442696" y="2632405"/>
            <a:ext cx="2299855" cy="402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D63B8E-5A0D-4447-8AC3-8DF4ADE5B72E}"/>
              </a:ext>
            </a:extLst>
          </p:cNvPr>
          <p:cNvSpPr txBox="1"/>
          <p:nvPr/>
        </p:nvSpPr>
        <p:spPr>
          <a:xfrm>
            <a:off x="838200" y="2120705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DHE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A070C66-9FE4-448A-90CA-93BDC7EC8B52}"/>
              </a:ext>
            </a:extLst>
          </p:cNvPr>
          <p:cNvSpPr txBox="1"/>
          <p:nvPr/>
        </p:nvSpPr>
        <p:spPr>
          <a:xfrm>
            <a:off x="5638511" y="1098470"/>
            <a:ext cx="1411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TLS1.3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E85ABBA-A309-4A26-B628-8D1C27CAC97A}"/>
              </a:ext>
            </a:extLst>
          </p:cNvPr>
          <p:cNvSpPr/>
          <p:nvPr/>
        </p:nvSpPr>
        <p:spPr>
          <a:xfrm>
            <a:off x="8222508" y="2645377"/>
            <a:ext cx="2299855" cy="402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C57438-4AF6-437D-BAEF-566E1E50F91F}"/>
              </a:ext>
            </a:extLst>
          </p:cNvPr>
          <p:cNvSpPr txBox="1"/>
          <p:nvPr/>
        </p:nvSpPr>
        <p:spPr>
          <a:xfrm>
            <a:off x="2508473" y="2621304"/>
            <a:ext cx="2286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</a:rPr>
              <a:t>DH Parameter: (G, P)</a:t>
            </a:r>
            <a:endParaRPr kumimoji="1" lang="ja-JP" altLang="en-US" sz="16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CDB9251-6CFE-4D04-80A9-B7E77FF4C132}"/>
              </a:ext>
            </a:extLst>
          </p:cNvPr>
          <p:cNvCxnSpPr>
            <a:cxnSpLocks/>
          </p:cNvCxnSpPr>
          <p:nvPr/>
        </p:nvCxnSpPr>
        <p:spPr>
          <a:xfrm flipH="1">
            <a:off x="4808328" y="2729329"/>
            <a:ext cx="330452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146A87C-30D0-4FF0-AA9E-7CC1094603FE}"/>
              </a:ext>
            </a:extLst>
          </p:cNvPr>
          <p:cNvSpPr/>
          <p:nvPr/>
        </p:nvSpPr>
        <p:spPr>
          <a:xfrm>
            <a:off x="2434709" y="3241948"/>
            <a:ext cx="2299855" cy="402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8693D7-8128-4486-BC19-17D9375BB532}"/>
              </a:ext>
            </a:extLst>
          </p:cNvPr>
          <p:cNvSpPr txBox="1"/>
          <p:nvPr/>
        </p:nvSpPr>
        <p:spPr>
          <a:xfrm>
            <a:off x="2623196" y="3276276"/>
            <a:ext cx="2069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</a:rPr>
              <a:t>Gen. public key (</a:t>
            </a:r>
            <a:r>
              <a:rPr kumimoji="1" lang="en-US" altLang="ja-JP" sz="1600" dirty="0" err="1">
                <a:latin typeface="Arial" panose="020B0604020202020204" pitchFamily="34" charset="0"/>
              </a:rPr>
              <a:t>Yc</a:t>
            </a:r>
            <a:r>
              <a:rPr kumimoji="1" lang="en-US" altLang="ja-JP" sz="1600" dirty="0">
                <a:latin typeface="Arial" panose="020B0604020202020204" pitchFamily="34" charset="0"/>
              </a:rPr>
              <a:t>)</a:t>
            </a:r>
            <a:endParaRPr kumimoji="1" lang="ja-JP" altLang="en-US" sz="16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51F4288-C442-426E-B99D-0F712649BE6F}"/>
              </a:ext>
            </a:extLst>
          </p:cNvPr>
          <p:cNvSpPr/>
          <p:nvPr/>
        </p:nvSpPr>
        <p:spPr>
          <a:xfrm>
            <a:off x="8222508" y="3283356"/>
            <a:ext cx="2299855" cy="402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A588B60-7AD0-42D0-BAAD-04377492FECB}"/>
              </a:ext>
            </a:extLst>
          </p:cNvPr>
          <p:cNvSpPr txBox="1"/>
          <p:nvPr/>
        </p:nvSpPr>
        <p:spPr>
          <a:xfrm>
            <a:off x="8360096" y="3292016"/>
            <a:ext cx="2070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</a:rPr>
              <a:t>Gen. public key (Ys)</a:t>
            </a:r>
            <a:endParaRPr kumimoji="1" lang="ja-JP" altLang="en-US" sz="16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0E622FC-458C-417D-9308-4DDC8B032941}"/>
              </a:ext>
            </a:extLst>
          </p:cNvPr>
          <p:cNvSpPr/>
          <p:nvPr/>
        </p:nvSpPr>
        <p:spPr>
          <a:xfrm>
            <a:off x="2425890" y="4199342"/>
            <a:ext cx="2299855" cy="402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583247D-DD0D-4D28-80D7-84C6646782A4}"/>
              </a:ext>
            </a:extLst>
          </p:cNvPr>
          <p:cNvSpPr txBox="1"/>
          <p:nvPr/>
        </p:nvSpPr>
        <p:spPr>
          <a:xfrm>
            <a:off x="2825149" y="4244857"/>
            <a:ext cx="193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Gen Secret Value</a:t>
            </a:r>
            <a:endParaRPr kumimoji="1" lang="ja-JP" altLang="en-US" sz="16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F368BEA-C1B2-448A-ACAF-B8D284583DF2}"/>
              </a:ext>
            </a:extLst>
          </p:cNvPr>
          <p:cNvSpPr/>
          <p:nvPr/>
        </p:nvSpPr>
        <p:spPr>
          <a:xfrm>
            <a:off x="8227146" y="4231286"/>
            <a:ext cx="2299855" cy="402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40E6D0B-C825-4131-81D6-4935B885B3EB}"/>
              </a:ext>
            </a:extLst>
          </p:cNvPr>
          <p:cNvSpPr txBox="1"/>
          <p:nvPr/>
        </p:nvSpPr>
        <p:spPr>
          <a:xfrm>
            <a:off x="8396296" y="4263229"/>
            <a:ext cx="235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Gen Secret Value</a:t>
            </a:r>
            <a:endParaRPr kumimoji="1" lang="ja-JP" altLang="en-US" sz="1600" dirty="0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0930783F-E66A-438E-9338-94FCF3B4EB67}"/>
              </a:ext>
            </a:extLst>
          </p:cNvPr>
          <p:cNvSpPr/>
          <p:nvPr/>
        </p:nvSpPr>
        <p:spPr>
          <a:xfrm>
            <a:off x="4898219" y="3380509"/>
            <a:ext cx="3214255" cy="1122218"/>
          </a:xfrm>
          <a:custGeom>
            <a:avLst/>
            <a:gdLst>
              <a:gd name="connsiteX0" fmla="*/ 0 w 3214255"/>
              <a:gd name="connsiteY0" fmla="*/ 27709 h 1122218"/>
              <a:gd name="connsiteX1" fmla="*/ 720437 w 3214255"/>
              <a:gd name="connsiteY1" fmla="*/ 0 h 1122218"/>
              <a:gd name="connsiteX2" fmla="*/ 2646218 w 3214255"/>
              <a:gd name="connsiteY2" fmla="*/ 1122218 h 1122218"/>
              <a:gd name="connsiteX3" fmla="*/ 3214255 w 3214255"/>
              <a:gd name="connsiteY3" fmla="*/ 1108363 h 112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4255" h="1122218">
                <a:moveTo>
                  <a:pt x="0" y="27709"/>
                </a:moveTo>
                <a:lnTo>
                  <a:pt x="720437" y="0"/>
                </a:lnTo>
                <a:lnTo>
                  <a:pt x="2646218" y="1122218"/>
                </a:lnTo>
                <a:lnTo>
                  <a:pt x="3214255" y="1108363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FD8F865C-AE06-42AA-850F-A5FB06A5C3FF}"/>
              </a:ext>
            </a:extLst>
          </p:cNvPr>
          <p:cNvSpPr/>
          <p:nvPr/>
        </p:nvSpPr>
        <p:spPr>
          <a:xfrm flipH="1">
            <a:off x="4856653" y="3408214"/>
            <a:ext cx="3214255" cy="1122218"/>
          </a:xfrm>
          <a:custGeom>
            <a:avLst/>
            <a:gdLst>
              <a:gd name="connsiteX0" fmla="*/ 0 w 3214255"/>
              <a:gd name="connsiteY0" fmla="*/ 27709 h 1122218"/>
              <a:gd name="connsiteX1" fmla="*/ 720437 w 3214255"/>
              <a:gd name="connsiteY1" fmla="*/ 0 h 1122218"/>
              <a:gd name="connsiteX2" fmla="*/ 2646218 w 3214255"/>
              <a:gd name="connsiteY2" fmla="*/ 1122218 h 1122218"/>
              <a:gd name="connsiteX3" fmla="*/ 3214255 w 3214255"/>
              <a:gd name="connsiteY3" fmla="*/ 1108363 h 112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4255" h="1122218">
                <a:moveTo>
                  <a:pt x="0" y="27709"/>
                </a:moveTo>
                <a:lnTo>
                  <a:pt x="720437" y="0"/>
                </a:lnTo>
                <a:lnTo>
                  <a:pt x="2646218" y="1122218"/>
                </a:lnTo>
                <a:lnTo>
                  <a:pt x="3214255" y="1108363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B8681E1-E149-4B26-97FF-B6C9E43178DE}"/>
              </a:ext>
            </a:extLst>
          </p:cNvPr>
          <p:cNvSpPr/>
          <p:nvPr/>
        </p:nvSpPr>
        <p:spPr>
          <a:xfrm>
            <a:off x="8609210" y="4984879"/>
            <a:ext cx="1572353" cy="402441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0EB26D9-13A3-4660-BFE2-4AF6159E6CA7}"/>
              </a:ext>
            </a:extLst>
          </p:cNvPr>
          <p:cNvSpPr txBox="1"/>
          <p:nvPr/>
        </p:nvSpPr>
        <p:spPr>
          <a:xfrm>
            <a:off x="8790369" y="5011987"/>
            <a:ext cx="193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Secret Value</a:t>
            </a:r>
            <a:endParaRPr kumimoji="1" lang="ja-JP" altLang="en-US" sz="16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3C68B42-FD9D-4DD2-A2F4-39B865ECAFD0}"/>
              </a:ext>
            </a:extLst>
          </p:cNvPr>
          <p:cNvSpPr/>
          <p:nvPr/>
        </p:nvSpPr>
        <p:spPr>
          <a:xfrm>
            <a:off x="2956077" y="5034418"/>
            <a:ext cx="1572353" cy="402441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D8494DC-39D7-435D-AE3B-52383D94B50C}"/>
              </a:ext>
            </a:extLst>
          </p:cNvPr>
          <p:cNvSpPr txBox="1"/>
          <p:nvPr/>
        </p:nvSpPr>
        <p:spPr>
          <a:xfrm>
            <a:off x="3072872" y="5066361"/>
            <a:ext cx="193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Secret Value</a:t>
            </a:r>
            <a:endParaRPr kumimoji="1" lang="ja-JP" altLang="en-US" sz="1600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FA5D6453-06C7-4267-AF8A-CAA4C63203D2}"/>
              </a:ext>
            </a:extLst>
          </p:cNvPr>
          <p:cNvSpPr/>
          <p:nvPr/>
        </p:nvSpPr>
        <p:spPr>
          <a:xfrm rot="16200000" flipH="1">
            <a:off x="9331361" y="2950903"/>
            <a:ext cx="241087" cy="3964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0D2CD9A4-A4F9-4237-A7B2-FEC151808277}"/>
              </a:ext>
            </a:extLst>
          </p:cNvPr>
          <p:cNvSpPr/>
          <p:nvPr/>
        </p:nvSpPr>
        <p:spPr>
          <a:xfrm rot="16200000" flipH="1">
            <a:off x="3510880" y="2950902"/>
            <a:ext cx="241087" cy="3964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547CEC3D-3A2E-499F-BD06-96E3FF57A54D}"/>
              </a:ext>
            </a:extLst>
          </p:cNvPr>
          <p:cNvSpPr/>
          <p:nvPr/>
        </p:nvSpPr>
        <p:spPr>
          <a:xfrm rot="16200000" flipH="1">
            <a:off x="3621710" y="4611091"/>
            <a:ext cx="241087" cy="3964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3E698411-9561-4E3A-A9C8-B419E7805BA1}"/>
              </a:ext>
            </a:extLst>
          </p:cNvPr>
          <p:cNvSpPr/>
          <p:nvPr/>
        </p:nvSpPr>
        <p:spPr>
          <a:xfrm rot="16200000" flipH="1">
            <a:off x="9205760" y="4611091"/>
            <a:ext cx="241087" cy="3964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E96C59-3403-4EB3-A06B-05A3CE322951}"/>
              </a:ext>
            </a:extLst>
          </p:cNvPr>
          <p:cNvCxnSpPr>
            <a:cxnSpLocks/>
          </p:cNvCxnSpPr>
          <p:nvPr/>
        </p:nvCxnSpPr>
        <p:spPr>
          <a:xfrm flipH="1">
            <a:off x="4898219" y="5182352"/>
            <a:ext cx="330452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爆発: 8 pt 29">
            <a:extLst>
              <a:ext uri="{FF2B5EF4-FFF2-40B4-BE49-F238E27FC236}">
                <a16:creationId xmlns:a16="http://schemas.microsoft.com/office/drawing/2014/main" id="{F297A6AB-EC45-4BA7-9E04-E0579018BB3B}"/>
              </a:ext>
            </a:extLst>
          </p:cNvPr>
          <p:cNvSpPr/>
          <p:nvPr/>
        </p:nvSpPr>
        <p:spPr>
          <a:xfrm>
            <a:off x="1266913" y="3174826"/>
            <a:ext cx="638742" cy="536683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爆発: 8 pt 30">
            <a:extLst>
              <a:ext uri="{FF2B5EF4-FFF2-40B4-BE49-F238E27FC236}">
                <a16:creationId xmlns:a16="http://schemas.microsoft.com/office/drawing/2014/main" id="{BEACA0C7-9CC4-454F-A837-A7DE04E2C258}"/>
              </a:ext>
            </a:extLst>
          </p:cNvPr>
          <p:cNvSpPr/>
          <p:nvPr/>
        </p:nvSpPr>
        <p:spPr>
          <a:xfrm>
            <a:off x="11234176" y="3198944"/>
            <a:ext cx="638742" cy="536683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9C82C6E1-B338-4783-8CF7-BE5D4CB2D9CE}"/>
              </a:ext>
            </a:extLst>
          </p:cNvPr>
          <p:cNvSpPr/>
          <p:nvPr/>
        </p:nvSpPr>
        <p:spPr>
          <a:xfrm rot="10800000" flipH="1">
            <a:off x="1944381" y="3241948"/>
            <a:ext cx="417731" cy="3964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CA9B6A3E-347B-4CBD-8DD1-608666D85F61}"/>
              </a:ext>
            </a:extLst>
          </p:cNvPr>
          <p:cNvSpPr/>
          <p:nvPr/>
        </p:nvSpPr>
        <p:spPr>
          <a:xfrm rot="10800000">
            <a:off x="10644659" y="3283356"/>
            <a:ext cx="417731" cy="3964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9784E2B-1E1D-4BD0-BF60-65EB5701EC13}"/>
              </a:ext>
            </a:extLst>
          </p:cNvPr>
          <p:cNvSpPr txBox="1"/>
          <p:nvPr/>
        </p:nvSpPr>
        <p:spPr>
          <a:xfrm>
            <a:off x="919767" y="3749334"/>
            <a:ext cx="171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</a:rPr>
              <a:t>Random gen</a:t>
            </a:r>
            <a:endParaRPr kumimoji="1" lang="ja-JP" altLang="en-US" sz="16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3394412-9098-4904-8B23-A4A057D57B42}"/>
              </a:ext>
            </a:extLst>
          </p:cNvPr>
          <p:cNvSpPr txBox="1"/>
          <p:nvPr/>
        </p:nvSpPr>
        <p:spPr>
          <a:xfrm>
            <a:off x="10640805" y="3690491"/>
            <a:ext cx="171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</a:rPr>
              <a:t>Random gen.</a:t>
            </a:r>
            <a:endParaRPr kumimoji="1" lang="ja-JP" altLang="en-US" sz="1600" dirty="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394B6EE-6DA2-4843-86FF-023CB1BBFEDA}"/>
              </a:ext>
            </a:extLst>
          </p:cNvPr>
          <p:cNvGrpSpPr/>
          <p:nvPr/>
        </p:nvGrpSpPr>
        <p:grpSpPr>
          <a:xfrm>
            <a:off x="8229340" y="3673110"/>
            <a:ext cx="1637985" cy="415358"/>
            <a:chOff x="9918799" y="4671117"/>
            <a:chExt cx="1637985" cy="415358"/>
          </a:xfrm>
        </p:grpSpPr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7E5BE84A-467A-41C4-877F-48B522D330CA}"/>
                </a:ext>
              </a:extLst>
            </p:cNvPr>
            <p:cNvSpPr txBox="1"/>
            <p:nvPr/>
          </p:nvSpPr>
          <p:spPr>
            <a:xfrm>
              <a:off x="9918799" y="4778698"/>
              <a:ext cx="1637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Ys = G  </a:t>
              </a:r>
              <a:r>
                <a:rPr kumimoji="1" lang="ja-JP" altLang="en-US" dirty="0"/>
                <a:t>   </a:t>
              </a:r>
              <a:r>
                <a:rPr kumimoji="1" lang="en-US" altLang="ja-JP" dirty="0"/>
                <a:t>mod P</a:t>
              </a:r>
              <a:endParaRPr kumimoji="1" lang="ja-JP" altLang="en-US" dirty="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E066C497-DE30-49E5-81AE-974D1EF2F897}"/>
                </a:ext>
              </a:extLst>
            </p:cNvPr>
            <p:cNvSpPr txBox="1"/>
            <p:nvPr/>
          </p:nvSpPr>
          <p:spPr>
            <a:xfrm>
              <a:off x="10507714" y="4671117"/>
              <a:ext cx="522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 dirty="0"/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B962872-B579-4C14-A656-581AE5D271D7}"/>
              </a:ext>
            </a:extLst>
          </p:cNvPr>
          <p:cNvSpPr txBox="1"/>
          <p:nvPr/>
        </p:nvSpPr>
        <p:spPr>
          <a:xfrm>
            <a:off x="8340950" y="2677320"/>
            <a:ext cx="2299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</a:rPr>
              <a:t>DH Parameter: (G, P)</a:t>
            </a:r>
            <a:endParaRPr kumimoji="1" lang="ja-JP" altLang="en-US" sz="1600" dirty="0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1273D73C-C9AD-4FCE-8573-73850F705924}"/>
              </a:ext>
            </a:extLst>
          </p:cNvPr>
          <p:cNvGrpSpPr/>
          <p:nvPr/>
        </p:nvGrpSpPr>
        <p:grpSpPr>
          <a:xfrm>
            <a:off x="3081308" y="3588489"/>
            <a:ext cx="1503938" cy="402479"/>
            <a:chOff x="8738281" y="4671705"/>
            <a:chExt cx="1503938" cy="402479"/>
          </a:xfrm>
        </p:grpSpPr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0E856239-F05E-4547-AFA6-43362EFC39DF}"/>
                </a:ext>
              </a:extLst>
            </p:cNvPr>
            <p:cNvSpPr txBox="1"/>
            <p:nvPr/>
          </p:nvSpPr>
          <p:spPr>
            <a:xfrm>
              <a:off x="8738281" y="4766407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/>
                <a:t>Yc</a:t>
              </a:r>
              <a:r>
                <a:rPr kumimoji="1" lang="en-US" altLang="ja-JP" dirty="0"/>
                <a:t> = G  </a:t>
              </a:r>
              <a:r>
                <a:rPr kumimoji="1" lang="ja-JP" altLang="en-US" dirty="0"/>
                <a:t>   </a:t>
              </a:r>
              <a:r>
                <a:rPr kumimoji="1" lang="en-US" altLang="ja-JP" dirty="0"/>
                <a:t>mod P</a:t>
              </a:r>
              <a:endParaRPr kumimoji="1" lang="ja-JP" altLang="en-US" dirty="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EB564009-4F39-4CE3-B201-3E027DC234B4}"/>
                </a:ext>
              </a:extLst>
            </p:cNvPr>
            <p:cNvSpPr txBox="1"/>
            <p:nvPr/>
          </p:nvSpPr>
          <p:spPr>
            <a:xfrm>
              <a:off x="9301532" y="4671705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443187B5-1C81-4DAC-8694-CA609D9ACDE5}"/>
              </a:ext>
            </a:extLst>
          </p:cNvPr>
          <p:cNvGrpSpPr/>
          <p:nvPr/>
        </p:nvGrpSpPr>
        <p:grpSpPr>
          <a:xfrm>
            <a:off x="10556070" y="4197965"/>
            <a:ext cx="1160895" cy="443714"/>
            <a:chOff x="8437618" y="4613090"/>
            <a:chExt cx="1160895" cy="443714"/>
          </a:xfrm>
        </p:grpSpPr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E14F66BB-E5B3-456E-947E-A142FF26500B}"/>
                </a:ext>
              </a:extLst>
            </p:cNvPr>
            <p:cNvSpPr txBox="1"/>
            <p:nvPr/>
          </p:nvSpPr>
          <p:spPr>
            <a:xfrm>
              <a:off x="8437618" y="4749027"/>
              <a:ext cx="11608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/>
                <a:t>Yc</a:t>
              </a:r>
              <a:r>
                <a:rPr kumimoji="1" lang="en-US" altLang="ja-JP" dirty="0"/>
                <a:t>  </a:t>
              </a:r>
              <a:r>
                <a:rPr kumimoji="1" lang="ja-JP" altLang="en-US" dirty="0"/>
                <a:t>   </a:t>
              </a:r>
              <a:r>
                <a:rPr kumimoji="1" lang="en-US" altLang="ja-JP" dirty="0"/>
                <a:t>mod P</a:t>
              </a:r>
              <a:endParaRPr kumimoji="1" lang="ja-JP" altLang="en-US" dirty="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C44198E7-7E4B-416B-8240-C5C789D0D2B1}"/>
                </a:ext>
              </a:extLst>
            </p:cNvPr>
            <p:cNvSpPr txBox="1"/>
            <p:nvPr/>
          </p:nvSpPr>
          <p:spPr>
            <a:xfrm>
              <a:off x="8655688" y="4613090"/>
              <a:ext cx="2807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 dirty="0"/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A0BE9ED-F2D0-43EA-99EA-62B0A08D88C9}"/>
              </a:ext>
            </a:extLst>
          </p:cNvPr>
          <p:cNvGrpSpPr/>
          <p:nvPr/>
        </p:nvGrpSpPr>
        <p:grpSpPr>
          <a:xfrm>
            <a:off x="1140705" y="4216591"/>
            <a:ext cx="1160895" cy="431829"/>
            <a:chOff x="8725794" y="4613090"/>
            <a:chExt cx="1160895" cy="431829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2BB5CB4-B30C-40E3-81AA-BAD1EB2DAC2D}"/>
                </a:ext>
              </a:extLst>
            </p:cNvPr>
            <p:cNvSpPr txBox="1"/>
            <p:nvPr/>
          </p:nvSpPr>
          <p:spPr>
            <a:xfrm>
              <a:off x="8725794" y="4737142"/>
              <a:ext cx="11608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Ys  </a:t>
              </a:r>
              <a:r>
                <a:rPr kumimoji="1" lang="ja-JP" altLang="en-US" dirty="0"/>
                <a:t>   </a:t>
              </a:r>
              <a:r>
                <a:rPr kumimoji="1" lang="en-US" altLang="ja-JP" dirty="0"/>
                <a:t>mod P</a:t>
              </a:r>
              <a:endParaRPr kumimoji="1" lang="ja-JP" altLang="en-US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EC13A115-9B55-47BA-BFF5-ABC1F2064414}"/>
                </a:ext>
              </a:extLst>
            </p:cNvPr>
            <p:cNvSpPr txBox="1"/>
            <p:nvPr/>
          </p:nvSpPr>
          <p:spPr>
            <a:xfrm>
              <a:off x="8948763" y="4613090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</p:grp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43C80C0-BE47-45A6-9B93-73B5907DF89C}"/>
              </a:ext>
            </a:extLst>
          </p:cNvPr>
          <p:cNvSpPr txBox="1"/>
          <p:nvPr/>
        </p:nvSpPr>
        <p:spPr>
          <a:xfrm>
            <a:off x="5020145" y="4227689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Ys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0D826C4-9DE6-4987-916F-39A9BCD812E5}"/>
              </a:ext>
            </a:extLst>
          </p:cNvPr>
          <p:cNvSpPr txBox="1"/>
          <p:nvPr/>
        </p:nvSpPr>
        <p:spPr>
          <a:xfrm>
            <a:off x="7692590" y="4163755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Yc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98701FC-1BF4-4118-BD72-2A6EB3151376}"/>
              </a:ext>
            </a:extLst>
          </p:cNvPr>
          <p:cNvSpPr txBox="1"/>
          <p:nvPr/>
        </p:nvSpPr>
        <p:spPr>
          <a:xfrm>
            <a:off x="11391706" y="332767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178876D-D075-437C-9496-A41CC1A099E3}"/>
              </a:ext>
            </a:extLst>
          </p:cNvPr>
          <p:cNvSpPr txBox="1"/>
          <p:nvPr/>
        </p:nvSpPr>
        <p:spPr>
          <a:xfrm>
            <a:off x="1441060" y="3286271"/>
            <a:ext cx="787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BD49438-5413-4817-AC27-0E561789C50D}"/>
              </a:ext>
            </a:extLst>
          </p:cNvPr>
          <p:cNvSpPr txBox="1"/>
          <p:nvPr/>
        </p:nvSpPr>
        <p:spPr>
          <a:xfrm>
            <a:off x="8346775" y="5883300"/>
            <a:ext cx="1959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 err="1"/>
              <a:t>ServerHello</a:t>
            </a:r>
            <a:r>
              <a:rPr kumimoji="1" lang="ja-JP" altLang="en-US" sz="1400" dirty="0"/>
              <a:t>の後半で</a:t>
            </a:r>
            <a:endParaRPr kumimoji="1" lang="en-US" altLang="ja-JP" sz="1400" dirty="0"/>
          </a:p>
          <a:p>
            <a:r>
              <a:rPr kumimoji="1" lang="ja-JP" altLang="en-US" sz="1400" dirty="0"/>
              <a:t>暗号化開始</a:t>
            </a: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7E1A83BF-832B-42EA-BE6A-4FEEBBC03AC4}"/>
              </a:ext>
            </a:extLst>
          </p:cNvPr>
          <p:cNvSpPr/>
          <p:nvPr/>
        </p:nvSpPr>
        <p:spPr>
          <a:xfrm>
            <a:off x="8202739" y="5752976"/>
            <a:ext cx="2103091" cy="867019"/>
          </a:xfrm>
          <a:prstGeom prst="wedgeRoundRectCallout">
            <a:avLst>
              <a:gd name="adj1" fmla="val -5115"/>
              <a:gd name="adj2" fmla="val -10368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AD24B8AD-A3FA-4C02-B421-F86295CBEC31}"/>
              </a:ext>
            </a:extLst>
          </p:cNvPr>
          <p:cNvGrpSpPr/>
          <p:nvPr/>
        </p:nvGrpSpPr>
        <p:grpSpPr>
          <a:xfrm>
            <a:off x="5724915" y="2125976"/>
            <a:ext cx="2108545" cy="559624"/>
            <a:chOff x="5454363" y="2777254"/>
            <a:chExt cx="2108545" cy="559624"/>
          </a:xfrm>
        </p:grpSpPr>
        <p:sp>
          <p:nvSpPr>
            <p:cNvPr id="71" name="矢印: 右 70">
              <a:extLst>
                <a:ext uri="{FF2B5EF4-FFF2-40B4-BE49-F238E27FC236}">
                  <a16:creationId xmlns:a16="http://schemas.microsoft.com/office/drawing/2014/main" id="{2D410C87-A9EE-4BF1-B3A3-AA783B8B31A7}"/>
                </a:ext>
              </a:extLst>
            </p:cNvPr>
            <p:cNvSpPr/>
            <p:nvPr/>
          </p:nvSpPr>
          <p:spPr>
            <a:xfrm>
              <a:off x="5454363" y="2777254"/>
              <a:ext cx="2108545" cy="55962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43550604-86E5-40A3-B3D5-09DBD9A7C88E}"/>
                </a:ext>
              </a:extLst>
            </p:cNvPr>
            <p:cNvSpPr txBox="1"/>
            <p:nvPr/>
          </p:nvSpPr>
          <p:spPr>
            <a:xfrm>
              <a:off x="5804253" y="2853393"/>
              <a:ext cx="1333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Client Hello</a:t>
              </a:r>
              <a:endParaRPr kumimoji="1" lang="ja-JP" altLang="en-US" sz="1600" dirty="0"/>
            </a:p>
          </p:txBody>
        </p: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4830A142-3CCF-4F83-AC06-3372035D35A6}"/>
              </a:ext>
            </a:extLst>
          </p:cNvPr>
          <p:cNvGrpSpPr/>
          <p:nvPr/>
        </p:nvGrpSpPr>
        <p:grpSpPr>
          <a:xfrm rot="19725625" flipH="1">
            <a:off x="5190837" y="4220955"/>
            <a:ext cx="1627408" cy="559624"/>
            <a:chOff x="5439443" y="2777254"/>
            <a:chExt cx="2123465" cy="559624"/>
          </a:xfrm>
        </p:grpSpPr>
        <p:sp>
          <p:nvSpPr>
            <p:cNvPr id="75" name="矢印: 右 74">
              <a:extLst>
                <a:ext uri="{FF2B5EF4-FFF2-40B4-BE49-F238E27FC236}">
                  <a16:creationId xmlns:a16="http://schemas.microsoft.com/office/drawing/2014/main" id="{77FF5490-3ECE-4CF7-8150-C7B378C5A3BE}"/>
                </a:ext>
              </a:extLst>
            </p:cNvPr>
            <p:cNvSpPr/>
            <p:nvPr/>
          </p:nvSpPr>
          <p:spPr>
            <a:xfrm>
              <a:off x="5454363" y="2777254"/>
              <a:ext cx="2108545" cy="55962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60770251-20C9-4235-A572-9A7A4EC1550E}"/>
                </a:ext>
              </a:extLst>
            </p:cNvPr>
            <p:cNvSpPr txBox="1"/>
            <p:nvPr/>
          </p:nvSpPr>
          <p:spPr>
            <a:xfrm>
              <a:off x="5439443" y="2870694"/>
              <a:ext cx="17358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Server Hello</a:t>
              </a:r>
              <a:endParaRPr kumimoji="1" lang="ja-JP" altLang="en-US" sz="1600" dirty="0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673DFBD4-D10B-4476-BE5D-2D4203EB1474}"/>
              </a:ext>
            </a:extLst>
          </p:cNvPr>
          <p:cNvGrpSpPr/>
          <p:nvPr/>
        </p:nvGrpSpPr>
        <p:grpSpPr>
          <a:xfrm rot="1755233">
            <a:off x="6151488" y="3550312"/>
            <a:ext cx="1558214" cy="559624"/>
            <a:chOff x="5373004" y="2777254"/>
            <a:chExt cx="2189904" cy="559624"/>
          </a:xfrm>
        </p:grpSpPr>
        <p:sp>
          <p:nvSpPr>
            <p:cNvPr id="60" name="矢印: 右 59">
              <a:extLst>
                <a:ext uri="{FF2B5EF4-FFF2-40B4-BE49-F238E27FC236}">
                  <a16:creationId xmlns:a16="http://schemas.microsoft.com/office/drawing/2014/main" id="{F9395DCF-4A98-48AC-9154-B500EAA82B55}"/>
                </a:ext>
              </a:extLst>
            </p:cNvPr>
            <p:cNvSpPr/>
            <p:nvPr/>
          </p:nvSpPr>
          <p:spPr>
            <a:xfrm>
              <a:off x="5454363" y="2777254"/>
              <a:ext cx="2108545" cy="5596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1068DB11-7E66-4C47-92F9-FA8503CAC7D7}"/>
                </a:ext>
              </a:extLst>
            </p:cNvPr>
            <p:cNvSpPr txBox="1"/>
            <p:nvPr/>
          </p:nvSpPr>
          <p:spPr>
            <a:xfrm>
              <a:off x="5373004" y="2876347"/>
              <a:ext cx="17283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Client Hello</a:t>
              </a:r>
              <a:endParaRPr kumimoji="1" lang="ja-JP" altLang="en-US" sz="1600" dirty="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95BAEDBA-852C-4AF3-AF11-AC464FBB120D}"/>
              </a:ext>
            </a:extLst>
          </p:cNvPr>
          <p:cNvGrpSpPr/>
          <p:nvPr/>
        </p:nvGrpSpPr>
        <p:grpSpPr>
          <a:xfrm flipH="1">
            <a:off x="5259693" y="2738044"/>
            <a:ext cx="1823058" cy="559624"/>
            <a:chOff x="5454363" y="2777254"/>
            <a:chExt cx="2108545" cy="559624"/>
          </a:xfrm>
        </p:grpSpPr>
        <p:sp>
          <p:nvSpPr>
            <p:cNvPr id="79" name="矢印: 右 78">
              <a:extLst>
                <a:ext uri="{FF2B5EF4-FFF2-40B4-BE49-F238E27FC236}">
                  <a16:creationId xmlns:a16="http://schemas.microsoft.com/office/drawing/2014/main" id="{DE300A83-45A4-4343-924B-12E6E7D24BCD}"/>
                </a:ext>
              </a:extLst>
            </p:cNvPr>
            <p:cNvSpPr/>
            <p:nvPr/>
          </p:nvSpPr>
          <p:spPr>
            <a:xfrm>
              <a:off x="5454363" y="2777254"/>
              <a:ext cx="2108545" cy="55962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76E7B97B-3661-454C-9501-93D815A38F39}"/>
                </a:ext>
              </a:extLst>
            </p:cNvPr>
            <p:cNvSpPr txBox="1"/>
            <p:nvPr/>
          </p:nvSpPr>
          <p:spPr>
            <a:xfrm>
              <a:off x="5658341" y="2890474"/>
              <a:ext cx="15169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Server Hello</a:t>
              </a:r>
              <a:endParaRPr kumimoji="1" lang="ja-JP" altLang="en-US" sz="1600" dirty="0"/>
            </a:p>
          </p:txBody>
        </p:sp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58CFB20-F68A-4254-8DAE-E2B16E731970}"/>
              </a:ext>
            </a:extLst>
          </p:cNvPr>
          <p:cNvSpPr txBox="1"/>
          <p:nvPr/>
        </p:nvSpPr>
        <p:spPr>
          <a:xfrm>
            <a:off x="4515937" y="1963449"/>
            <a:ext cx="13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List of </a:t>
            </a:r>
          </a:p>
          <a:p>
            <a:r>
              <a:rPr kumimoji="1" lang="en-US" altLang="ja-JP" sz="1600" dirty="0"/>
              <a:t>Key Shares</a:t>
            </a:r>
            <a:endParaRPr kumimoji="1" lang="ja-JP" altLang="en-US" sz="16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0E04C326-0251-49D4-AEEA-4D82C58DF143}"/>
              </a:ext>
            </a:extLst>
          </p:cNvPr>
          <p:cNvSpPr txBox="1"/>
          <p:nvPr/>
        </p:nvSpPr>
        <p:spPr>
          <a:xfrm>
            <a:off x="7100683" y="2716503"/>
            <a:ext cx="1174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Agreed Key Share</a:t>
            </a:r>
            <a:endParaRPr kumimoji="1" lang="ja-JP" altLang="en-US" sz="1600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1C519629-ADB1-441F-A77A-0478A93BFD5B}"/>
              </a:ext>
            </a:extLst>
          </p:cNvPr>
          <p:cNvSpPr/>
          <p:nvPr/>
        </p:nvSpPr>
        <p:spPr>
          <a:xfrm>
            <a:off x="2362112" y="1653567"/>
            <a:ext cx="1578354" cy="558929"/>
          </a:xfrm>
          <a:prstGeom prst="wedgeRoundRectCallout">
            <a:avLst>
              <a:gd name="adj1" fmla="val 34872"/>
              <a:gd name="adj2" fmla="val 11344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1B197BE7-6753-4C8A-A21C-85A694EADF1C}"/>
              </a:ext>
            </a:extLst>
          </p:cNvPr>
          <p:cNvSpPr txBox="1"/>
          <p:nvPr/>
        </p:nvSpPr>
        <p:spPr>
          <a:xfrm>
            <a:off x="2616164" y="1719039"/>
            <a:ext cx="1333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Ephemeral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0898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2AD88-BF77-469E-BCD6-42A4E97A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完全前方秘匿性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AA8A84-2AB1-46E2-BB31-AA27640F1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397836" cy="404552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en-US" altLang="ja-JP" dirty="0"/>
              <a:t>TLS1.3</a:t>
            </a:r>
            <a:r>
              <a:rPr kumimoji="1" lang="ja-JP" altLang="en-US" dirty="0"/>
              <a:t>の主要命題の一つ</a:t>
            </a:r>
            <a:endParaRPr kumimoji="1" lang="en-US" altLang="ja-JP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ja-JP" altLang="en-US" dirty="0"/>
              <a:t>リスクの多様化</a:t>
            </a:r>
            <a:endParaRPr kumimoji="1" lang="en-US" altLang="ja-JP" dirty="0"/>
          </a:p>
          <a:p>
            <a:pPr marL="11430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長期間大規模な情報収集、蓄積</a:t>
            </a:r>
            <a:endParaRPr kumimoji="1" lang="en-US" altLang="ja-JP" dirty="0"/>
          </a:p>
          <a:p>
            <a:pPr marL="114300" indent="0">
              <a:buNone/>
            </a:pPr>
            <a:r>
              <a:rPr kumimoji="1" lang="en-US" altLang="ja-JP" dirty="0"/>
              <a:t>	IT</a:t>
            </a:r>
            <a:r>
              <a:rPr kumimoji="1" lang="ja-JP" altLang="en-US" dirty="0"/>
              <a:t>機器の利用形態、脆弱性、攻撃手法</a:t>
            </a:r>
            <a:endParaRPr kumimoji="1" lang="en-US" altLang="ja-JP" dirty="0"/>
          </a:p>
          <a:p>
            <a:pPr marL="114300" indent="0">
              <a:buNone/>
            </a:pPr>
            <a:endParaRPr kumimoji="1" lang="en-US" altLang="ja-JP" dirty="0"/>
          </a:p>
          <a:p>
            <a:pPr marL="11430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⇒　秘密鍵漏洩リスク</a:t>
            </a:r>
            <a:endParaRPr kumimoji="1" lang="en-US" altLang="ja-JP" dirty="0"/>
          </a:p>
          <a:p>
            <a:pPr marL="11430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⇒　大規模、広範囲な漏洩</a:t>
            </a:r>
            <a:endParaRPr kumimoji="1" lang="en-US" altLang="ja-JP" dirty="0"/>
          </a:p>
          <a:p>
            <a:pPr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693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458CA-E7A1-40A5-9765-EB1D8ACD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パディング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8B58E3-D33C-4E51-9BCD-F6E5D2D43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暗号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復号</a:t>
            </a:r>
            <a:endParaRPr lang="en-US" altLang="ja-JP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RSAES-OAEP</a:t>
            </a:r>
          </a:p>
          <a:p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RSAES-PKCS1-v1_5</a:t>
            </a:r>
            <a:endParaRPr lang="en-US" altLang="ja-JP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kumimoji="1" lang="en-US" altLang="ja-JP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kumimoji="1" lang="ja-JP" altLang="en-US" dirty="0">
                <a:solidFill>
                  <a:srgbClr val="202122"/>
                </a:solidFill>
                <a:latin typeface="Arial" panose="020B0604020202020204" pitchFamily="34" charset="0"/>
              </a:rPr>
              <a:t>署名</a:t>
            </a:r>
            <a:r>
              <a:rPr kumimoji="1" lang="en-US" altLang="ja-JP" dirty="0">
                <a:solidFill>
                  <a:srgbClr val="202122"/>
                </a:solidFill>
                <a:latin typeface="Arial" panose="020B0604020202020204" pitchFamily="34" charset="0"/>
              </a:rPr>
              <a:t>/</a:t>
            </a:r>
            <a:r>
              <a:rPr kumimoji="1" lang="ja-JP" altLang="en-US" dirty="0">
                <a:solidFill>
                  <a:srgbClr val="202122"/>
                </a:solidFill>
                <a:latin typeface="Arial" panose="020B0604020202020204" pitchFamily="34" charset="0"/>
              </a:rPr>
              <a:t>検証</a:t>
            </a:r>
            <a:endParaRPr kumimoji="1" lang="en-US" altLang="ja-JP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RSASSA-PSS</a:t>
            </a:r>
            <a:endParaRPr kumimoji="1" lang="en-US" altLang="ja-JP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RSASSA-PKCS1-v1_5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837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10732</TotalTime>
  <Words>585</Words>
  <Application>Microsoft Macintosh PowerPoint</Application>
  <PresentationFormat>ワイド画面</PresentationFormat>
  <Paragraphs>202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1" baseType="lpstr">
      <vt:lpstr>Arial</vt:lpstr>
      <vt:lpstr>Office テーマ</vt:lpstr>
      <vt:lpstr>PowerPoint プレゼンテーション</vt:lpstr>
      <vt:lpstr>公開鍵暗号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完全前方秘匿性</vt:lpstr>
      <vt:lpstr>パディング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共通鍵暗号</dc:title>
  <cp:lastModifiedBy>古城隆</cp:lastModifiedBy>
  <cp:revision>61</cp:revision>
  <dcterms:modified xsi:type="dcterms:W3CDTF">2021-01-21T05:29:46Z</dcterms:modified>
</cp:coreProperties>
</file>