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3" r:id="rId5"/>
    <p:sldId id="268" r:id="rId6"/>
    <p:sldId id="266" r:id="rId7"/>
    <p:sldId id="264" r:id="rId8"/>
    <p:sldId id="269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FF557-9296-471A-AE63-520F11B80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882591-148F-453F-9D52-FB1336690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76009-991A-41DD-9263-0EB9D75A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B95F5A-C9EE-47BE-BFDB-8FBE48F7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C80E76-5180-4506-BDEE-F7F86797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60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268F0-27B0-43F3-B942-7DC1F0D1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BFCA8-E267-4CE4-AAEB-DE48EDC0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1D8CB-A586-4045-B887-B42229B1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145EA6-46DB-4F25-8354-FA19D8E7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2A2D3-48A8-4D3B-891E-4B6F162B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98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B4BBF0-CC7F-4A13-ACC9-B304F12B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7334AF-753E-4C97-AAA1-B949A697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08C07-D3FD-4EF0-968E-AA12B071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BA6DF-BEDD-459E-8A5A-C2E19B2D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6F4D15-7FF7-4058-AB06-4479B85A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94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1E240-BBD7-4D60-BCEC-9BB8993B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CA4A8-9F13-4377-BBE3-BD04CFF5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912378-029B-47A9-8F4E-D89CCB6C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2519C-CFD4-480A-9B3A-7E2489D8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6333F5-6CB6-48AE-9995-B9A81511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06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52837-97D8-4234-B23E-65542DD9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B00FE-93FD-4E3B-A509-3EF98A3F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ABA416-52BF-49F9-A56D-17A549D6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7E21D-59EE-42AB-AB7C-1652804E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EFDFB-DD2E-4155-A041-DFE8FF84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0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16687-EC27-4CB8-93D3-CEDE26C7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55F28E-B3CB-4C64-927D-155FBC28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C70B84-8177-464A-93DF-B20594757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DF6702-7471-481C-9812-2CD793B3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89DDF6-86C4-47AB-A76B-2CE4970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D69F2D-05C5-4070-B846-EDC510FC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1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5F77C-A596-46A2-9F95-5820FB7D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A3C192-7521-481E-870B-5A4B9375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BAD8E5-2556-4E79-A9AF-C2D82F428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74241F-6AE4-49E8-8B4C-0E361E282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A1D0DF-4D88-4981-8A8F-415272C89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DDBD4-B076-43DB-8417-DDA8B2B0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3D1F45-0ED2-4EF6-8CA7-80250120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ACA62-E8C7-42A0-9A52-2A0CA9EF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2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240FB-E9A2-4B84-848D-2F7DE0CD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02F83C-1EB9-4E54-9346-35355254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9BA0B5-AF56-4B0F-8AD1-2AA24CAB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05F37A-9971-4F8E-9590-87698150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22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FDF111-C0DD-40DA-95C5-2D0DF739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0FE6E9-3F46-47AA-A595-B9673BC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BC74B4-13AF-4B8D-A5F0-FF6FEFB9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196D7-36D6-4D5E-97E2-CCEB9AFC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68121-BB8D-4F33-BDE5-C36285FB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26435-9C0D-46E0-9833-0B9F3E2B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167C38-BAE5-4C9D-BF6F-AF160B9B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43B358-532C-49B2-8E2A-602BF928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123DD-98CA-4A64-8E5D-D6501A89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2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54B71-AA03-4280-B039-F87317F5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FAEA76-DF64-48F2-B08E-4477C1126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86F47E-40B9-48FB-81E8-68AB043D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48DA54-16AE-4FC2-B602-2B66AD22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33C872-9CA6-473E-A3A0-7B9759B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C28060-9C89-4FCD-9BD9-725908C9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A776EF-A001-4200-A5B4-994A94C9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FD396-4609-429C-B0AD-5168954B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9C5ADE-BA14-4A50-B6AC-8C944DCC2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142F-99AB-4D27-AA69-9024CBA0DCC9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4EE469-CA83-413C-959B-D9AE18F3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C488B-88A3-4A45-82C8-3010EA4A9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327B-F018-47DA-A3D5-BBCD8AC49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5EA1F8E-7D87-4181-96A7-553BD13A4D24}"/>
              </a:ext>
            </a:extLst>
          </p:cNvPr>
          <p:cNvSpPr/>
          <p:nvPr/>
        </p:nvSpPr>
        <p:spPr>
          <a:xfrm>
            <a:off x="2199924" y="3103692"/>
            <a:ext cx="8038782" cy="14383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B7C1F8-AB71-4A27-9B21-A49027F90E6F}"/>
              </a:ext>
            </a:extLst>
          </p:cNvPr>
          <p:cNvSpPr/>
          <p:nvPr/>
        </p:nvSpPr>
        <p:spPr>
          <a:xfrm>
            <a:off x="2361063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17F2B2-EBF0-41D8-BEEB-42EE229C6611}"/>
              </a:ext>
            </a:extLst>
          </p:cNvPr>
          <p:cNvSpPr/>
          <p:nvPr/>
        </p:nvSpPr>
        <p:spPr>
          <a:xfrm>
            <a:off x="2361063" y="3226378"/>
            <a:ext cx="1405720" cy="7074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ADA916-8E8A-43ED-8A6C-5962121F3FE6}"/>
              </a:ext>
            </a:extLst>
          </p:cNvPr>
          <p:cNvSpPr/>
          <p:nvPr/>
        </p:nvSpPr>
        <p:spPr>
          <a:xfrm>
            <a:off x="4469643" y="4683553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21096D-427F-44B8-A5B5-21AC2F3610FC}"/>
              </a:ext>
            </a:extLst>
          </p:cNvPr>
          <p:cNvSpPr/>
          <p:nvPr/>
        </p:nvSpPr>
        <p:spPr>
          <a:xfrm>
            <a:off x="4469643" y="5959554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2F1168-8E49-4071-9C95-0A430E00C37C}"/>
              </a:ext>
            </a:extLst>
          </p:cNvPr>
          <p:cNvSpPr/>
          <p:nvPr/>
        </p:nvSpPr>
        <p:spPr>
          <a:xfrm>
            <a:off x="4469643" y="3257369"/>
            <a:ext cx="1405720" cy="693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B99D557-0210-422F-9443-FCC25F826169}"/>
              </a:ext>
            </a:extLst>
          </p:cNvPr>
          <p:cNvSpPr/>
          <p:nvPr/>
        </p:nvSpPr>
        <p:spPr>
          <a:xfrm>
            <a:off x="6403077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9239E94-4602-4CA5-9987-2D1892D4DDAC}"/>
              </a:ext>
            </a:extLst>
          </p:cNvPr>
          <p:cNvSpPr/>
          <p:nvPr/>
        </p:nvSpPr>
        <p:spPr>
          <a:xfrm>
            <a:off x="8807357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63CD47F-5CB7-4C7D-823E-086B43431DEC}"/>
              </a:ext>
            </a:extLst>
          </p:cNvPr>
          <p:cNvSpPr/>
          <p:nvPr/>
        </p:nvSpPr>
        <p:spPr>
          <a:xfrm>
            <a:off x="6403077" y="260971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A0ACCC-715B-4A91-9032-3BCC1D4B12EC}"/>
              </a:ext>
            </a:extLst>
          </p:cNvPr>
          <p:cNvSpPr txBox="1"/>
          <p:nvPr/>
        </p:nvSpPr>
        <p:spPr>
          <a:xfrm>
            <a:off x="2729524" y="1665492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MAC</a:t>
            </a:r>
          </a:p>
          <a:p>
            <a:pPr algn="ctr"/>
            <a:r>
              <a:rPr lang="ja-JP" altLang="en-US" dirty="0"/>
              <a:t>署名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DA81DD-4AB7-4824-AB83-ED575C9762D0}"/>
              </a:ext>
            </a:extLst>
          </p:cNvPr>
          <p:cNvSpPr txBox="1"/>
          <p:nvPr/>
        </p:nvSpPr>
        <p:spPr>
          <a:xfrm>
            <a:off x="2437054" y="34486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共通鍵暗号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593BEF-8540-48E0-A22D-046940135910}"/>
              </a:ext>
            </a:extLst>
          </p:cNvPr>
          <p:cNvSpPr txBox="1"/>
          <p:nvPr/>
        </p:nvSpPr>
        <p:spPr>
          <a:xfrm>
            <a:off x="4536535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ハッシュ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44C33E-099C-4D42-8A44-283C8965B2DB}"/>
              </a:ext>
            </a:extLst>
          </p:cNvPr>
          <p:cNvSpPr txBox="1"/>
          <p:nvPr/>
        </p:nvSpPr>
        <p:spPr>
          <a:xfrm>
            <a:off x="4536535" y="49058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真性乱数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CD495D-E229-4297-B8D0-FD5CD2524B4C}"/>
              </a:ext>
            </a:extLst>
          </p:cNvPr>
          <p:cNvSpPr txBox="1"/>
          <p:nvPr/>
        </p:nvSpPr>
        <p:spPr>
          <a:xfrm>
            <a:off x="4536535" y="6181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疑似乱数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64D2FC0-F550-4F33-A3E0-3C0AE2601E89}"/>
              </a:ext>
            </a:extLst>
          </p:cNvPr>
          <p:cNvSpPr txBox="1"/>
          <p:nvPr/>
        </p:nvSpPr>
        <p:spPr>
          <a:xfrm>
            <a:off x="6667354" y="171371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公開鍵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署名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015D0B-19C1-4E4D-8B14-E575CDBD41A1}"/>
              </a:ext>
            </a:extLst>
          </p:cNvPr>
          <p:cNvSpPr txBox="1"/>
          <p:nvPr/>
        </p:nvSpPr>
        <p:spPr>
          <a:xfrm>
            <a:off x="6667355" y="37404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公開鍵</a:t>
            </a:r>
            <a:endParaRPr lang="en-US" altLang="ja-JP" dirty="0"/>
          </a:p>
          <a:p>
            <a:r>
              <a:rPr lang="ja-JP" altLang="en-US" dirty="0"/>
              <a:t>証明書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5B5AC1-AA56-4F4A-A232-EEE71B080545}"/>
              </a:ext>
            </a:extLst>
          </p:cNvPr>
          <p:cNvSpPr txBox="1"/>
          <p:nvPr/>
        </p:nvSpPr>
        <p:spPr>
          <a:xfrm>
            <a:off x="9073739" y="1790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鍵交換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2B8B16B-FE83-4BAB-8B1F-941693DEAE5B}"/>
              </a:ext>
            </a:extLst>
          </p:cNvPr>
          <p:cNvCxnSpPr>
            <a:cxnSpLocks/>
          </p:cNvCxnSpPr>
          <p:nvPr/>
        </p:nvCxnSpPr>
        <p:spPr>
          <a:xfrm>
            <a:off x="2821876" y="2355801"/>
            <a:ext cx="0" cy="8705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7250332-BF37-42E8-9E85-392E3E8999F3}"/>
              </a:ext>
            </a:extLst>
          </p:cNvPr>
          <p:cNvCxnSpPr>
            <a:cxnSpLocks/>
          </p:cNvCxnSpPr>
          <p:nvPr/>
        </p:nvCxnSpPr>
        <p:spPr>
          <a:xfrm>
            <a:off x="6845893" y="2338353"/>
            <a:ext cx="0" cy="888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597965B-A850-42CB-960D-430D227A0333}"/>
              </a:ext>
            </a:extLst>
          </p:cNvPr>
          <p:cNvCxnSpPr/>
          <p:nvPr/>
        </p:nvCxnSpPr>
        <p:spPr>
          <a:xfrm>
            <a:off x="5172503" y="5454005"/>
            <a:ext cx="0" cy="505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6BEED8FB-F89B-415A-B637-276BE79865CD}"/>
              </a:ext>
            </a:extLst>
          </p:cNvPr>
          <p:cNvSpPr/>
          <p:nvPr/>
        </p:nvSpPr>
        <p:spPr>
          <a:xfrm>
            <a:off x="3138985" y="3933790"/>
            <a:ext cx="1351128" cy="1159705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DF8E7658-2CF0-45E4-9441-3DE3F216D2C6}"/>
              </a:ext>
            </a:extLst>
          </p:cNvPr>
          <p:cNvSpPr/>
          <p:nvPr/>
        </p:nvSpPr>
        <p:spPr>
          <a:xfrm flipH="1">
            <a:off x="5844085" y="3881793"/>
            <a:ext cx="751256" cy="990833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D0E069-1E75-4D0C-B906-748C9C65F3F3}"/>
              </a:ext>
            </a:extLst>
          </p:cNvPr>
          <p:cNvSpPr/>
          <p:nvPr/>
        </p:nvSpPr>
        <p:spPr>
          <a:xfrm rot="5400000">
            <a:off x="5381333" y="2237336"/>
            <a:ext cx="1178893" cy="861177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541BDC4-735F-42DE-B6BB-1F5742784DB6}"/>
              </a:ext>
            </a:extLst>
          </p:cNvPr>
          <p:cNvSpPr/>
          <p:nvPr/>
        </p:nvSpPr>
        <p:spPr>
          <a:xfrm rot="16200000" flipH="1">
            <a:off x="3854159" y="1995070"/>
            <a:ext cx="1185776" cy="1338829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701AB74-E2E6-4072-B4DD-3C5C260B94D6}"/>
              </a:ext>
            </a:extLst>
          </p:cNvPr>
          <p:cNvCxnSpPr/>
          <p:nvPr/>
        </p:nvCxnSpPr>
        <p:spPr>
          <a:xfrm>
            <a:off x="7101386" y="1048664"/>
            <a:ext cx="0" cy="505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3F641E85-5B4A-4448-BE41-26DE40361BC6}"/>
              </a:ext>
            </a:extLst>
          </p:cNvPr>
          <p:cNvSpPr/>
          <p:nvPr/>
        </p:nvSpPr>
        <p:spPr>
          <a:xfrm flipH="1">
            <a:off x="7874805" y="2396280"/>
            <a:ext cx="1596203" cy="1020086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015A0EC7-600F-4748-B1F5-4872C08F8C57}"/>
              </a:ext>
            </a:extLst>
          </p:cNvPr>
          <p:cNvSpPr/>
          <p:nvPr/>
        </p:nvSpPr>
        <p:spPr>
          <a:xfrm flipH="1">
            <a:off x="5841244" y="2396279"/>
            <a:ext cx="3875602" cy="2777257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F82BF3-AE2A-4F9A-91FB-BC9F92E7576F}"/>
              </a:ext>
            </a:extLst>
          </p:cNvPr>
          <p:cNvSpPr txBox="1"/>
          <p:nvPr/>
        </p:nvSpPr>
        <p:spPr>
          <a:xfrm>
            <a:off x="5242933" y="55526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乱数の質</a:t>
            </a:r>
            <a:endParaRPr kumimoji="1" lang="ja-JP" altLang="en-US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A21C64-7E0E-45C8-BDF0-5A6416D627C2}"/>
              </a:ext>
            </a:extLst>
          </p:cNvPr>
          <p:cNvSpPr txBox="1"/>
          <p:nvPr/>
        </p:nvSpPr>
        <p:spPr>
          <a:xfrm>
            <a:off x="2970237" y="51154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共通鍵の生成</a:t>
            </a:r>
            <a:endParaRPr kumimoji="1"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516D01-C3CB-4520-9513-5550C3EF0CFC}"/>
              </a:ext>
            </a:extLst>
          </p:cNvPr>
          <p:cNvSpPr txBox="1"/>
          <p:nvPr/>
        </p:nvSpPr>
        <p:spPr>
          <a:xfrm>
            <a:off x="7117201" y="455734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公開鍵要素</a:t>
            </a:r>
            <a:endParaRPr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CC1A14F-ED4C-406C-918D-97D1BA0AA002}"/>
              </a:ext>
            </a:extLst>
          </p:cNvPr>
          <p:cNvSpPr txBox="1"/>
          <p:nvPr/>
        </p:nvSpPr>
        <p:spPr>
          <a:xfrm>
            <a:off x="2767238" y="238668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鍵の暗号、復号化</a:t>
            </a:r>
            <a:endParaRPr kumimoji="1"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BE579F7-F643-49E2-899E-A9807507AB7C}"/>
              </a:ext>
            </a:extLst>
          </p:cNvPr>
          <p:cNvSpPr txBox="1"/>
          <p:nvPr/>
        </p:nvSpPr>
        <p:spPr>
          <a:xfrm>
            <a:off x="5146675" y="143214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メッセージ</a:t>
            </a:r>
            <a:endParaRPr lang="en-US" altLang="ja-JP" sz="1600" dirty="0"/>
          </a:p>
          <a:p>
            <a:r>
              <a:rPr lang="ja-JP" altLang="en-US" sz="1600" dirty="0"/>
              <a:t>のハッシュ</a:t>
            </a:r>
            <a:endParaRPr kumimoji="1"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1932AE-6389-408E-9B8F-31ADDBF1C4C7}"/>
              </a:ext>
            </a:extLst>
          </p:cNvPr>
          <p:cNvSpPr txBox="1"/>
          <p:nvPr/>
        </p:nvSpPr>
        <p:spPr>
          <a:xfrm>
            <a:off x="7184259" y="11587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署名、検証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7090230-50F9-4107-B39B-C9FE3C234EA2}"/>
              </a:ext>
            </a:extLst>
          </p:cNvPr>
          <p:cNvSpPr txBox="1"/>
          <p:nvPr/>
        </p:nvSpPr>
        <p:spPr>
          <a:xfrm>
            <a:off x="6816864" y="239986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署名の暗号、復号化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8B22F43-E047-4646-80AF-F0FB9A9B64DB}"/>
              </a:ext>
            </a:extLst>
          </p:cNvPr>
          <p:cNvSpPr txBox="1"/>
          <p:nvPr/>
        </p:nvSpPr>
        <p:spPr>
          <a:xfrm>
            <a:off x="8835094" y="472086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秘密鍵</a:t>
            </a:r>
            <a:endParaRPr kumimoji="1"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87E47C-AA29-493D-B0AE-8BF0EC5DC05D}"/>
              </a:ext>
            </a:extLst>
          </p:cNvPr>
          <p:cNvSpPr txBox="1"/>
          <p:nvPr/>
        </p:nvSpPr>
        <p:spPr>
          <a:xfrm>
            <a:off x="8327497" y="3444549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公開</a:t>
            </a:r>
            <a:r>
              <a:rPr kumimoji="1" lang="ja-JP" altLang="en-US" sz="1600" dirty="0"/>
              <a:t>鍵</a:t>
            </a:r>
            <a:endParaRPr kumimoji="1"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11EB9A2-7217-46E6-8A8A-41EA026E6CCE}"/>
              </a:ext>
            </a:extLst>
          </p:cNvPr>
          <p:cNvSpPr/>
          <p:nvPr/>
        </p:nvSpPr>
        <p:spPr>
          <a:xfrm>
            <a:off x="562529" y="160291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D2372FA-CB8E-4DD1-95DE-6030767A5F73}"/>
              </a:ext>
            </a:extLst>
          </p:cNvPr>
          <p:cNvSpPr txBox="1"/>
          <p:nvPr/>
        </p:nvSpPr>
        <p:spPr>
          <a:xfrm>
            <a:off x="793361" y="18610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鍵導出</a:t>
            </a:r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048D21BB-9F8B-463F-9330-2AED076E33F4}"/>
              </a:ext>
            </a:extLst>
          </p:cNvPr>
          <p:cNvSpPr/>
          <p:nvPr/>
        </p:nvSpPr>
        <p:spPr>
          <a:xfrm>
            <a:off x="1303223" y="2396279"/>
            <a:ext cx="1080144" cy="1273785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F289DC6-6F05-4A39-B4B9-44F3C2ADDAAE}"/>
              </a:ext>
            </a:extLst>
          </p:cNvPr>
          <p:cNvSpPr txBox="1"/>
          <p:nvPr/>
        </p:nvSpPr>
        <p:spPr>
          <a:xfrm>
            <a:off x="3833675" y="142526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メッセージ</a:t>
            </a:r>
            <a:endParaRPr lang="en-US" altLang="ja-JP" sz="1600" dirty="0"/>
          </a:p>
          <a:p>
            <a:r>
              <a:rPr lang="ja-JP" altLang="en-US" sz="1600" dirty="0"/>
              <a:t>のハッシュ</a:t>
            </a:r>
            <a:endParaRPr kumimoji="1"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382E1FB-46AE-40CC-A21E-59E1ADAB4529}"/>
              </a:ext>
            </a:extLst>
          </p:cNvPr>
          <p:cNvSpPr txBox="1"/>
          <p:nvPr/>
        </p:nvSpPr>
        <p:spPr>
          <a:xfrm>
            <a:off x="1762590" y="277596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シークレットのハッシュ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1BF51F-149D-4A29-AA1E-3BCC78E09289}"/>
              </a:ext>
            </a:extLst>
          </p:cNvPr>
          <p:cNvSpPr txBox="1"/>
          <p:nvPr/>
        </p:nvSpPr>
        <p:spPr>
          <a:xfrm>
            <a:off x="799424" y="37067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シークレット</a:t>
            </a:r>
            <a:endParaRPr lang="en-US" altLang="ja-JP" sz="1600" dirty="0"/>
          </a:p>
          <a:p>
            <a:r>
              <a:rPr lang="ja-JP" altLang="en-US" sz="1600" dirty="0"/>
              <a:t>の暗号化</a:t>
            </a:r>
            <a:endParaRPr kumimoji="1"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4CBA844-C575-4C5C-ACB1-F13C877F15DB}"/>
              </a:ext>
            </a:extLst>
          </p:cNvPr>
          <p:cNvSpPr txBox="1"/>
          <p:nvPr/>
        </p:nvSpPr>
        <p:spPr>
          <a:xfrm>
            <a:off x="10237209" y="357150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基本</a:t>
            </a:r>
            <a:endParaRPr kumimoji="1" lang="en-US" altLang="ja-JP" sz="1600" dirty="0"/>
          </a:p>
          <a:p>
            <a:r>
              <a:rPr kumimoji="1" lang="ja-JP" altLang="en-US" sz="1600" dirty="0"/>
              <a:t>アルゴリズム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2971F34-9455-4314-B619-E9F411E22D8F}"/>
              </a:ext>
            </a:extLst>
          </p:cNvPr>
          <p:cNvSpPr txBox="1"/>
          <p:nvPr/>
        </p:nvSpPr>
        <p:spPr>
          <a:xfrm>
            <a:off x="10213077" y="592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複合</a:t>
            </a:r>
            <a:endParaRPr kumimoji="1" lang="en-US" altLang="ja-JP" dirty="0"/>
          </a:p>
          <a:p>
            <a:r>
              <a:rPr kumimoji="1" lang="ja-JP" altLang="en-US" dirty="0"/>
              <a:t>アルゴリズム</a:t>
            </a: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B0756936-FFB5-446C-B592-B0A0F6A79E68}"/>
              </a:ext>
            </a:extLst>
          </p:cNvPr>
          <p:cNvSpPr/>
          <p:nvPr/>
        </p:nvSpPr>
        <p:spPr>
          <a:xfrm>
            <a:off x="1603022" y="2393244"/>
            <a:ext cx="3048000" cy="835378"/>
          </a:xfrm>
          <a:custGeom>
            <a:avLst/>
            <a:gdLst>
              <a:gd name="connsiteX0" fmla="*/ 0 w 3048000"/>
              <a:gd name="connsiteY0" fmla="*/ 0 h 835378"/>
              <a:gd name="connsiteX1" fmla="*/ 11289 w 3048000"/>
              <a:gd name="connsiteY1" fmla="*/ 101600 h 835378"/>
              <a:gd name="connsiteX2" fmla="*/ 225778 w 3048000"/>
              <a:gd name="connsiteY2" fmla="*/ 406400 h 835378"/>
              <a:gd name="connsiteX3" fmla="*/ 2901245 w 3048000"/>
              <a:gd name="connsiteY3" fmla="*/ 383823 h 835378"/>
              <a:gd name="connsiteX4" fmla="*/ 3036711 w 3048000"/>
              <a:gd name="connsiteY4" fmla="*/ 553156 h 835378"/>
              <a:gd name="connsiteX5" fmla="*/ 3048000 w 3048000"/>
              <a:gd name="connsiteY5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0" h="835378">
                <a:moveTo>
                  <a:pt x="0" y="0"/>
                </a:moveTo>
                <a:lnTo>
                  <a:pt x="11289" y="101600"/>
                </a:lnTo>
                <a:lnTo>
                  <a:pt x="225778" y="406400"/>
                </a:lnTo>
                <a:lnTo>
                  <a:pt x="2901245" y="383823"/>
                </a:lnTo>
                <a:lnTo>
                  <a:pt x="3036711" y="553156"/>
                </a:lnTo>
                <a:lnTo>
                  <a:pt x="3048000" y="835378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8C45209-A153-4C83-A7E6-7115AE5FBEE0}"/>
              </a:ext>
            </a:extLst>
          </p:cNvPr>
          <p:cNvSpPr/>
          <p:nvPr/>
        </p:nvSpPr>
        <p:spPr>
          <a:xfrm>
            <a:off x="6780769" y="3520659"/>
            <a:ext cx="1569660" cy="81383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BFA08F-6EE4-40E1-915D-F3B2BA74C785}"/>
              </a:ext>
            </a:extLst>
          </p:cNvPr>
          <p:cNvSpPr/>
          <p:nvPr/>
        </p:nvSpPr>
        <p:spPr>
          <a:xfrm>
            <a:off x="6403076" y="3226378"/>
            <a:ext cx="1442701" cy="668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8B6B8C-6559-4E46-948F-A4E68DBC32AE}"/>
              </a:ext>
            </a:extLst>
          </p:cNvPr>
          <p:cNvSpPr txBox="1"/>
          <p:nvPr/>
        </p:nvSpPr>
        <p:spPr>
          <a:xfrm>
            <a:off x="6436523" y="3416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</a:t>
            </a:r>
            <a:r>
              <a:rPr kumimoji="1" lang="ja-JP" altLang="en-US" dirty="0"/>
              <a:t>鍵暗号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B39736-2936-4340-B386-CC3E0EF2D12A}"/>
              </a:ext>
            </a:extLst>
          </p:cNvPr>
          <p:cNvSpPr txBox="1"/>
          <p:nvPr/>
        </p:nvSpPr>
        <p:spPr>
          <a:xfrm>
            <a:off x="6795011" y="3950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楕円曲線暗号</a:t>
            </a:r>
            <a:endParaRPr kumimoji="1" lang="ja-JP" altLang="en-US" dirty="0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313358E9-2FAC-45D9-8699-80C89D8142B0}"/>
              </a:ext>
            </a:extLst>
          </p:cNvPr>
          <p:cNvSpPr/>
          <p:nvPr/>
        </p:nvSpPr>
        <p:spPr>
          <a:xfrm>
            <a:off x="2663546" y="3921276"/>
            <a:ext cx="1802099" cy="2485590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E8A422E-3431-4131-95AD-5779F9182826}"/>
              </a:ext>
            </a:extLst>
          </p:cNvPr>
          <p:cNvSpPr txBox="1"/>
          <p:nvPr/>
        </p:nvSpPr>
        <p:spPr>
          <a:xfrm>
            <a:off x="3031275" y="64193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鍵ストリーム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922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E203CA-A5BB-46FF-BF27-BC9882C9B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楕円曲線暗号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71EE66-F59F-41D6-A202-F8E470CAA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4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41329-46C6-4A4F-9FF0-DD882AD6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88"/>
          </a:xfrm>
        </p:spPr>
        <p:txBody>
          <a:bodyPr/>
          <a:lstStyle/>
          <a:p>
            <a:r>
              <a:rPr lang="ja-JP" altLang="en-US" dirty="0"/>
              <a:t>楕円曲線暗号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4E5BA-8914-4E96-87B6-5FC07751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平面上の三次曲線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</a:p>
          <a:p>
            <a:endParaRPr lang="en-US" altLang="ja-JP" sz="1100" dirty="0"/>
          </a:p>
          <a:p>
            <a:r>
              <a:rPr lang="ja-JP" altLang="en-US" sz="2400" dirty="0"/>
              <a:t>楕円曲線上の演算：加算、二倍算、スカラー倍算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楕円曲線上の</a:t>
            </a:r>
            <a:r>
              <a:rPr lang="en-US" altLang="ja-JP" sz="2400" dirty="0"/>
              <a:t>DH</a:t>
            </a:r>
          </a:p>
          <a:p>
            <a:endParaRPr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2BF97D-6BBB-4A26-9711-9A1BDFE4D5B6}"/>
              </a:ext>
            </a:extLst>
          </p:cNvPr>
          <p:cNvSpPr txBox="1"/>
          <p:nvPr/>
        </p:nvSpPr>
        <p:spPr>
          <a:xfrm>
            <a:off x="8881483" y="638221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Wikipedia: </a:t>
            </a:r>
            <a:r>
              <a:rPr lang="ja-JP" altLang="ja-JP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楕円曲線暗号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F1C830-4BF5-4FA9-8A7B-AD3C19F3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89" y="1651683"/>
            <a:ext cx="2546269" cy="49382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2E810C0-1820-4FA2-95D2-955EF78F8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929" y="2847381"/>
            <a:ext cx="1374975" cy="6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EE824A7-FC37-44FB-8D15-3851E697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1" y="2112261"/>
            <a:ext cx="11662737" cy="656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ACDCBA6-846F-44F3-A367-BC5E75F5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楕円曲線上のスカラー乗算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CD1FE6-310A-4D14-BF2D-5306A331D766}"/>
              </a:ext>
            </a:extLst>
          </p:cNvPr>
          <p:cNvSpPr txBox="1"/>
          <p:nvPr/>
        </p:nvSpPr>
        <p:spPr>
          <a:xfrm>
            <a:off x="2636875" y="1701432"/>
            <a:ext cx="961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加算　　　→　２倍算　　　→　</a:t>
            </a:r>
            <a:r>
              <a:rPr kumimoji="1" lang="en-US" altLang="ja-JP" sz="2800" b="1" dirty="0"/>
              <a:t>2^n</a:t>
            </a:r>
            <a:r>
              <a:rPr kumimoji="1" lang="ja-JP" altLang="en-US" sz="2800" b="1" dirty="0"/>
              <a:t>倍（</a:t>
            </a:r>
            <a:r>
              <a:rPr kumimoji="1" lang="en-US" altLang="ja-JP" sz="2800" b="1" dirty="0"/>
              <a:t>2</a:t>
            </a:r>
            <a:r>
              <a:rPr kumimoji="1" lang="ja-JP" altLang="en-US" sz="2800" b="1" dirty="0"/>
              <a:t>のべき乗</a:t>
            </a:r>
            <a:r>
              <a:rPr lang="ja-JP" altLang="en-US" sz="2800" b="1" dirty="0"/>
              <a:t>倍</a:t>
            </a:r>
            <a:r>
              <a:rPr kumimoji="1" lang="ja-JP" altLang="en-US" sz="2800" b="1" dirty="0"/>
              <a:t>）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EA66C67-8E1C-4F1F-8617-37227AAA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87" y="2553096"/>
            <a:ext cx="4047718" cy="39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8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EE824A7-FC37-44FB-8D15-3851E697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1" y="2112261"/>
            <a:ext cx="11662737" cy="656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ACDCBA6-846F-44F3-A367-BC5E75F5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楕円曲線上のスカラー乗算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EA66C67-8E1C-4F1F-8617-37227AAA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87" y="2553096"/>
            <a:ext cx="4047718" cy="39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1C3A7F9-809B-4E1B-BB3C-2A9AF30537FE}"/>
              </a:ext>
            </a:extLst>
          </p:cNvPr>
          <p:cNvCxnSpPr>
            <a:cxnSpLocks/>
          </p:cNvCxnSpPr>
          <p:nvPr/>
        </p:nvCxnSpPr>
        <p:spPr>
          <a:xfrm>
            <a:off x="4546600" y="3924300"/>
            <a:ext cx="1841500" cy="23876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B0724C8-C9B3-4861-BBF8-246F67872825}"/>
              </a:ext>
            </a:extLst>
          </p:cNvPr>
          <p:cNvCxnSpPr/>
          <p:nvPr/>
        </p:nvCxnSpPr>
        <p:spPr>
          <a:xfrm flipV="1">
            <a:off x="5397500" y="4254801"/>
            <a:ext cx="0" cy="7616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8A9E81-9745-4FE4-9660-689DC8820D53}"/>
              </a:ext>
            </a:extLst>
          </p:cNvPr>
          <p:cNvSpPr txBox="1"/>
          <p:nvPr/>
        </p:nvSpPr>
        <p:spPr>
          <a:xfrm>
            <a:off x="5397500" y="4122875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3A</a:t>
            </a:r>
            <a:endParaRPr kumimoji="1" lang="ja-JP" altLang="en-US" sz="20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304A3D-B9B7-4A48-B9BA-982A256BD70E}"/>
              </a:ext>
            </a:extLst>
          </p:cNvPr>
          <p:cNvSpPr txBox="1"/>
          <p:nvPr/>
        </p:nvSpPr>
        <p:spPr>
          <a:xfrm>
            <a:off x="5590324" y="5822523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2</a:t>
            </a:r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6E2B2E-BF15-46C0-8859-AF9C8BC95105}"/>
              </a:ext>
            </a:extLst>
          </p:cNvPr>
          <p:cNvSpPr txBox="1"/>
          <p:nvPr/>
        </p:nvSpPr>
        <p:spPr>
          <a:xfrm>
            <a:off x="2636875" y="1701432"/>
            <a:ext cx="961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加算　　　→　２倍算　　　→　</a:t>
            </a:r>
            <a:r>
              <a:rPr kumimoji="1" lang="en-US" altLang="ja-JP" sz="2800" b="1" dirty="0"/>
              <a:t>2^n</a:t>
            </a:r>
            <a:r>
              <a:rPr kumimoji="1" lang="ja-JP" altLang="en-US" sz="2800" b="1" dirty="0"/>
              <a:t>倍（</a:t>
            </a:r>
            <a:r>
              <a:rPr kumimoji="1" lang="en-US" altLang="ja-JP" sz="2800" b="1" dirty="0"/>
              <a:t>2</a:t>
            </a:r>
            <a:r>
              <a:rPr kumimoji="1" lang="ja-JP" altLang="en-US" sz="2800" b="1" dirty="0"/>
              <a:t>のべき乗</a:t>
            </a:r>
            <a:r>
              <a:rPr lang="ja-JP" altLang="en-US" sz="2800" b="1" dirty="0"/>
              <a:t>倍</a:t>
            </a:r>
            <a:r>
              <a:rPr kumimoji="1" lang="ja-JP" altLang="en-US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9478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52E810C0-1820-4FA2-95D2-955EF78F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29" y="1711841"/>
            <a:ext cx="1374975" cy="6966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D841329-46C6-4A4F-9FF0-DD882AD6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88"/>
          </a:xfrm>
        </p:spPr>
        <p:txBody>
          <a:bodyPr/>
          <a:lstStyle/>
          <a:p>
            <a:r>
              <a:rPr lang="ja-JP" altLang="en-US" dirty="0"/>
              <a:t>楕円曲線暗号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4E5BA-8914-4E96-87B6-5FC07751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105"/>
            <a:ext cx="10515600" cy="4929106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平面上の三次曲線と楕円曲線上の演算：加算、二倍算、</a:t>
            </a:r>
            <a:r>
              <a:rPr lang="en-US" altLang="ja-JP" sz="2400" dirty="0"/>
              <a:t>2^n</a:t>
            </a:r>
            <a:r>
              <a:rPr lang="ja-JP" altLang="en-US" sz="2400" dirty="0"/>
              <a:t>倍</a:t>
            </a:r>
            <a:r>
              <a:rPr lang="en-US" altLang="ja-JP" sz="1050" dirty="0"/>
              <a:t>	</a:t>
            </a:r>
          </a:p>
          <a:p>
            <a:pPr marL="0" indent="0">
              <a:buNone/>
            </a:pPr>
            <a:endParaRPr lang="en-US" altLang="ja-JP" sz="1050" dirty="0"/>
          </a:p>
          <a:p>
            <a:pPr marL="0" indent="0">
              <a:buNone/>
            </a:pPr>
            <a:endParaRPr lang="en-US" altLang="ja-JP" sz="105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位数</a:t>
            </a:r>
            <a:r>
              <a:rPr lang="en-US" altLang="ja-JP" sz="2400" dirty="0"/>
              <a:t>a</a:t>
            </a:r>
            <a:r>
              <a:rPr lang="ja-JP" altLang="en-US" sz="2400" dirty="0"/>
              <a:t>が大きい場合、不可逆演算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暗号化のためには、大きな素数（位数）を起点として選び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それより大きな任意の位数（整数値）を鍵とする</a:t>
            </a:r>
            <a:endParaRPr lang="en-US" altLang="ja-JP" sz="2000" dirty="0"/>
          </a:p>
          <a:p>
            <a:endParaRPr lang="en-US" altLang="ja-JP" sz="2400" dirty="0"/>
          </a:p>
          <a:p>
            <a:r>
              <a:rPr lang="ja-JP" altLang="en-US" sz="2400" dirty="0"/>
              <a:t>楕円曲線上の</a:t>
            </a:r>
            <a:r>
              <a:rPr lang="en-US" altLang="ja-JP" sz="2400" dirty="0"/>
              <a:t>DH</a:t>
            </a:r>
          </a:p>
          <a:p>
            <a:endParaRPr lang="en-US" altLang="ja-JP" sz="1000" dirty="0"/>
          </a:p>
          <a:p>
            <a:endParaRPr lang="en-US" altLang="ja-JP" sz="2400" dirty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en-US" altLang="ja-JP" sz="2400" dirty="0"/>
              <a:t>   	</a:t>
            </a:r>
            <a:r>
              <a:rPr lang="en-US" altLang="ja-JP" sz="2400" dirty="0" err="1"/>
              <a:t>abG</a:t>
            </a:r>
            <a:r>
              <a:rPr lang="en-US" altLang="ja-JP" sz="2400" dirty="0"/>
              <a:t> = </a:t>
            </a:r>
            <a:r>
              <a:rPr lang="en-US" altLang="ja-JP" sz="2400" dirty="0" err="1"/>
              <a:t>baG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2BF97D-6BBB-4A26-9711-9A1BDFE4D5B6}"/>
              </a:ext>
            </a:extLst>
          </p:cNvPr>
          <p:cNvSpPr txBox="1"/>
          <p:nvPr/>
        </p:nvSpPr>
        <p:spPr>
          <a:xfrm>
            <a:off x="8881483" y="638221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Wikipedia: </a:t>
            </a:r>
            <a:r>
              <a:rPr lang="ja-JP" altLang="ja-JP" b="0" i="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楕円曲線暗号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357BF38-16F9-4D7D-B1E7-B1178B771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39" y="4624664"/>
            <a:ext cx="6822936" cy="56410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FEBDAFF-5D21-426E-9CF2-AF0B90080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29" y="5129562"/>
            <a:ext cx="7467626" cy="4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7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173B9-CFD2-4029-A0D0-7379E3D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楕円曲線暗号の性質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79F723-1285-40AF-A6A6-3A2C0B3B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1690688"/>
            <a:ext cx="10922000" cy="4802187"/>
          </a:xfrm>
        </p:spPr>
        <p:txBody>
          <a:bodyPr>
            <a:normAutofit/>
          </a:bodyPr>
          <a:lstStyle/>
          <a:p>
            <a:r>
              <a:rPr lang="ja-JP" altLang="en-US" dirty="0"/>
              <a:t>起点となる位数は大きな素数でないと逆演算可能となってしまう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起点さえ大きな位数であれば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        </a:t>
            </a:r>
            <a:r>
              <a:rPr lang="ja-JP" altLang="en-US" dirty="0"/>
              <a:t>任意の整数を鍵とすることができる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RSA</a:t>
            </a:r>
            <a:r>
              <a:rPr lang="ja-JP" altLang="en-US" dirty="0"/>
              <a:t>の場合、特定の素数でなければならない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比較的短い鍵でも堅牢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鍵生成が簡単　→　単純な乱数生成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884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0C22B-7B47-0A48-B30F-A0A1116E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曲線の標準化と発展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B96354-E066-B442-B315-D1CB67E9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ja-JP" altLang="en-US"/>
              <a:t>不特定多数間の通信のためには楕円曲線の標準化が必要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NIST</a:t>
            </a:r>
            <a:r>
              <a:rPr lang="ja-JP" altLang="en-US"/>
              <a:t>、</a:t>
            </a:r>
            <a:r>
              <a:rPr lang="en-US" altLang="ja-JP" dirty="0"/>
              <a:t>SECP</a:t>
            </a:r>
            <a:r>
              <a:rPr lang="ja-JP" altLang="en-US"/>
              <a:t>、</a:t>
            </a:r>
            <a:r>
              <a:rPr lang="en-US" altLang="ja-JP" dirty="0" err="1"/>
              <a:t>Blainpool</a:t>
            </a:r>
            <a:endParaRPr lang="en-US" altLang="ja-JP" dirty="0"/>
          </a:p>
          <a:p>
            <a:r>
              <a:rPr kumimoji="1" lang="ja-JP" altLang="en-US"/>
              <a:t>より優れた曲線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/>
              <a:t>起点となる位数に単純な２のべき乗多項式が選べれば演算が高速化できる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Curve25519: </a:t>
            </a:r>
            <a:r>
              <a:rPr lang="ja-JP" altLang="en-US"/>
              <a:t>２</a:t>
            </a:r>
            <a:r>
              <a:rPr lang="en-US" altLang="ja-JP" dirty="0"/>
              <a:t>**255 – 19</a:t>
            </a:r>
          </a:p>
          <a:p>
            <a:pPr marL="914400" lvl="2" indent="0">
              <a:buNone/>
            </a:pPr>
            <a:r>
              <a:rPr lang="en-US" altLang="ja-JP" dirty="0"/>
              <a:t>Curve448:      2 **448 – 2**224 - 1</a:t>
            </a: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08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592D6-7885-4654-A60D-8FFB63E0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サイドチャネル攻撃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27FD4-5A39-4A9D-9809-EA46F9C3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処理タイミングを一定にする方法はどのように実装しているの？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楕円曲線上で楕円加算 </a:t>
            </a:r>
            <a:r>
              <a:rPr lang="en-US" altLang="ja-JP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 + Q 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を行う場合、加算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ja-JP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≠ </a:t>
            </a:r>
            <a:r>
              <a:rPr lang="en-US" altLang="ja-JP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と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倍算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ja-JP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 </a:t>
            </a:r>
            <a:r>
              <a:rPr lang="en-US" altLang="ja-JP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では演算プロセスが大きく異なる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kumimoji="1"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kumimoji="1" lang="ja-JP" altLang="en-US" dirty="0"/>
              <a:t>エドワーズ曲線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加算と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倍算を同じ演算プロセスで実行できる</a:t>
            </a:r>
          </a:p>
        </p:txBody>
      </p:sp>
    </p:spTree>
    <p:extLst>
      <p:ext uri="{BB962C8B-B14F-4D97-AF65-F5344CB8AC3E}">
        <p14:creationId xmlns:p14="http://schemas.microsoft.com/office/powerpoint/2010/main" val="340262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417</Words>
  <Application>Microsoft Macintosh PowerPoint</Application>
  <PresentationFormat>ワイド画面</PresentationFormat>
  <Paragraphs>90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楕円曲線暗号</vt:lpstr>
      <vt:lpstr>楕円曲線暗号</vt:lpstr>
      <vt:lpstr>楕円曲線上のスカラー乗算</vt:lpstr>
      <vt:lpstr>楕円曲線上のスカラー乗算</vt:lpstr>
      <vt:lpstr>楕円曲線暗号</vt:lpstr>
      <vt:lpstr>楕円曲線暗号の性質</vt:lpstr>
      <vt:lpstr>曲線の標準化と発展</vt:lpstr>
      <vt:lpstr>サイドチャネル攻撃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 古城</dc:creator>
  <cp:lastModifiedBy>古城隆</cp:lastModifiedBy>
  <cp:revision>30</cp:revision>
  <dcterms:created xsi:type="dcterms:W3CDTF">2020-12-10T00:20:03Z</dcterms:created>
  <dcterms:modified xsi:type="dcterms:W3CDTF">2021-01-21T05:29:50Z</dcterms:modified>
</cp:coreProperties>
</file>