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9" r:id="rId5"/>
    <p:sldId id="295" r:id="rId6"/>
    <p:sldId id="296" r:id="rId7"/>
    <p:sldId id="29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E518B-A591-48BE-B1B1-08F557ED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ED0F2-628E-417A-8EE7-341A7802A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58FDD0-5862-4C09-99F4-3E3C0DC3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1055B-ADC0-4EC2-B5AF-DAA80E37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C7D3C-A02D-4A2E-8D21-48DAF4C2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10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0B119-B559-404B-B34C-A5CCE7DC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CC4D9E-5A28-4359-B30C-23D346C9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53E837-23FD-4420-93C4-BFC831C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94F2AD-222E-4609-A8B1-87F6AFB6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71ADF1-4588-4DC6-A3E7-1B2A3DC9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03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FA1B54-9750-44CA-8EBB-00F33E8DC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9D7440-4C49-4950-B0CF-C387B7A0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291539-0BE1-4E57-BB24-2A778B7E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F84E6-D058-4E4C-8DF1-F908058D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18F2C0-981D-47D5-AAED-785BED15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32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7BD5C-C4A7-4892-B12E-C8A3FF65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A79B32-F079-439A-BA09-5C17156EC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4ABC9F-4099-4685-A210-48028760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8F26-023E-4D0D-8F28-30185A6A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A059F5-42AB-493A-B099-B25C6022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12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6F510-B16D-4421-A463-FE4FAD2E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C891B9-895B-4440-B43D-3C52FFBA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611033-BD9F-4A91-95F3-55A1E33E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2BE98C-EB34-4BEA-8E40-A908655F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FFF4EA-486F-4C4A-978B-53FAB74D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3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A0F5B-2AE8-4E12-A28A-3FE4607B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327B78-C766-414E-8A22-75EE39467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E5DE8C-7AFD-4C2F-AA40-AFDB3ECF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8EA12-8107-460E-B9FC-0782F6F8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787758-1A04-4C8A-8A44-11398EA5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433208-0352-40BE-90C5-DD316999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3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2C591-AA96-4FF6-9CAC-D3E4D3B6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8ED9B0-25E4-4F98-8893-B8B3FA17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98275-6366-4126-8822-8F73EC48C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A63CB-E9D0-43F2-B8E6-B9B69DF69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C12E58-0423-43CF-82C6-7FAB4C1FE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93B8E6-D63F-44A3-B39F-B0997D6C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023A4C-C5BD-40DF-A5C9-2A7EE687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49C150-2C4E-4161-B665-D0343C46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5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0A882-E215-4BBD-888B-DF698C90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3517F7-D4BF-4397-A86F-7E909E01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6F1B30-DC8C-4123-AFA8-A34193AA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899E46-384A-4ED3-BFD2-41AA4FC2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75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5197CF-7BAE-4F29-AA03-BE434494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9E2D95-BABF-48F6-99C1-C586467F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40495E-E83E-4E07-A744-57BA0DE6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02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C9C29-9E7C-4DD5-86CE-7F862644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3B459-7369-4B5C-B0F8-85D6CDC3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D44557-2E88-42C6-8289-3388BB6D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73762E-2952-4BAA-8D63-E37D61D3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204C64-68FA-4086-AA0B-1673F37B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7DC1E-853C-41D8-9C54-8A02AD47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47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A8E0F-B415-4199-8547-FE2EFAAD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AAAA40-8F5F-41BC-926C-BCFEB4B64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AF5CDD-9E5D-4525-B5E7-2EDE02273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36A725-A7B0-443A-8CE7-CFB8184C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F66CB2-8306-494F-B6F6-F0EAF3FD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A33FE7-2E16-41ED-A1B1-D8D91296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6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16C47A-C210-4819-A929-6FA116AD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3A7A7B-3DD3-4E35-B905-F2E7A8656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9BA94-9470-4A36-BEF7-48BF508BD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19383-95FF-457C-891A-BBD76E49401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813646-A880-46F8-A23D-6467DA11F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845B13-1A85-4B3E-BCA0-5AAFAE8A1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6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E84020-3BFE-4CA9-BF9D-1AC247D94BD6}"/>
              </a:ext>
            </a:extLst>
          </p:cNvPr>
          <p:cNvSpPr/>
          <p:nvPr/>
        </p:nvSpPr>
        <p:spPr>
          <a:xfrm>
            <a:off x="1273505" y="647704"/>
            <a:ext cx="3600450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52F552-2340-4B4B-B183-E106D7DBB246}"/>
              </a:ext>
            </a:extLst>
          </p:cNvPr>
          <p:cNvSpPr/>
          <p:nvPr/>
        </p:nvSpPr>
        <p:spPr>
          <a:xfrm>
            <a:off x="7026605" y="647704"/>
            <a:ext cx="3600450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DF1B8-DEEE-4EC9-942E-81E6E52E1599}"/>
              </a:ext>
            </a:extLst>
          </p:cNvPr>
          <p:cNvSpPr txBox="1"/>
          <p:nvPr/>
        </p:nvSpPr>
        <p:spPr>
          <a:xfrm>
            <a:off x="1549730" y="865291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Int main()</a:t>
            </a:r>
          </a:p>
          <a:p>
            <a:r>
              <a:rPr kumimoji="1" lang="en-US" altLang="ja-JP" sz="1600" dirty="0"/>
              <a:t>{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ctx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SSL_CTX_new</a:t>
            </a:r>
            <a:r>
              <a:rPr lang="en-US" altLang="ja-JP" sz="1600" dirty="0"/>
              <a:t>();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kumimoji="1" lang="en-US" altLang="ja-JP" sz="1600" dirty="0"/>
              <a:t>connect(sock);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</a:t>
            </a:r>
            <a:r>
              <a:rPr kumimoji="1" lang="en-US" altLang="ja-JP" sz="1600" dirty="0"/>
              <a:t> = </a:t>
            </a:r>
            <a:r>
              <a:rPr kumimoji="1" lang="en-US" altLang="ja-JP" sz="1600" dirty="0" err="1"/>
              <a:t>SSL_new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ctx</a:t>
            </a:r>
            <a:r>
              <a:rPr kumimoji="1"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SSL_connect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SSL_send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SSL_recv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SSL_shutdown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SSL_free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kumimoji="1"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close(sock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FEE57-2524-40C1-89FF-1979D841252E}"/>
              </a:ext>
            </a:extLst>
          </p:cNvPr>
          <p:cNvSpPr txBox="1"/>
          <p:nvPr/>
        </p:nvSpPr>
        <p:spPr>
          <a:xfrm>
            <a:off x="7159955" y="836716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Int main()</a:t>
            </a:r>
          </a:p>
          <a:p>
            <a:r>
              <a:rPr kumimoji="1" lang="en-US" altLang="ja-JP" sz="1600" dirty="0"/>
              <a:t>{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ctx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SSL_CTX_new</a:t>
            </a:r>
            <a:r>
              <a:rPr lang="en-US" altLang="ja-JP" sz="1600" dirty="0"/>
              <a:t>();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accept</a:t>
            </a:r>
            <a:r>
              <a:rPr kumimoji="1" lang="en-US" altLang="ja-JP" sz="1600" dirty="0"/>
              <a:t>(sock);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</a:t>
            </a:r>
            <a:r>
              <a:rPr kumimoji="1" lang="en-US" altLang="ja-JP" sz="1600" dirty="0"/>
              <a:t> = </a:t>
            </a:r>
            <a:r>
              <a:rPr kumimoji="1" lang="en-US" altLang="ja-JP" sz="1600" dirty="0" err="1"/>
              <a:t>SSL_new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ctx</a:t>
            </a:r>
            <a:r>
              <a:rPr kumimoji="1"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</a:t>
            </a:r>
            <a:r>
              <a:rPr lang="en-US" altLang="ja-JP" sz="1600" dirty="0" err="1"/>
              <a:t>accept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SSL_recv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SSL_rend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SSL_shutdown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SSL_free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kumimoji="1"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close(sock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872373B-A058-4A01-A770-C27BBAC55B23}"/>
              </a:ext>
            </a:extLst>
          </p:cNvPr>
          <p:cNvSpPr/>
          <p:nvPr/>
        </p:nvSpPr>
        <p:spPr>
          <a:xfrm>
            <a:off x="1616405" y="1760641"/>
            <a:ext cx="2962275" cy="5905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2483E9-11BF-4EE2-B05E-F36D3705A11A}"/>
              </a:ext>
            </a:extLst>
          </p:cNvPr>
          <p:cNvSpPr/>
          <p:nvPr/>
        </p:nvSpPr>
        <p:spPr>
          <a:xfrm>
            <a:off x="7345690" y="1741591"/>
            <a:ext cx="2962275" cy="523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825789-2CEB-4706-8BAC-06CBEF6052B9}"/>
              </a:ext>
            </a:extLst>
          </p:cNvPr>
          <p:cNvSpPr/>
          <p:nvPr/>
        </p:nvSpPr>
        <p:spPr>
          <a:xfrm>
            <a:off x="7345692" y="3008416"/>
            <a:ext cx="2962275" cy="3802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BCE580-5143-4747-B4E2-FCFD9A2B38AF}"/>
              </a:ext>
            </a:extLst>
          </p:cNvPr>
          <p:cNvSpPr/>
          <p:nvPr/>
        </p:nvSpPr>
        <p:spPr>
          <a:xfrm>
            <a:off x="7345692" y="35234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7C0A2A-74A3-4993-B798-3C9431A25762}"/>
              </a:ext>
            </a:extLst>
          </p:cNvPr>
          <p:cNvSpPr/>
          <p:nvPr/>
        </p:nvSpPr>
        <p:spPr>
          <a:xfrm>
            <a:off x="7345691" y="42612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F72929-0095-4778-AE69-5408F1D27991}"/>
              </a:ext>
            </a:extLst>
          </p:cNvPr>
          <p:cNvSpPr/>
          <p:nvPr/>
        </p:nvSpPr>
        <p:spPr>
          <a:xfrm>
            <a:off x="7345691" y="5058463"/>
            <a:ext cx="2962275" cy="2447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76CDE9-C32D-40B1-BB59-D0E9D3206CF4}"/>
              </a:ext>
            </a:extLst>
          </p:cNvPr>
          <p:cNvSpPr/>
          <p:nvPr/>
        </p:nvSpPr>
        <p:spPr>
          <a:xfrm>
            <a:off x="1644981" y="3008416"/>
            <a:ext cx="2962275" cy="3802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E0D81F-0FB5-4C2A-B77E-24F1C5EAA204}"/>
              </a:ext>
            </a:extLst>
          </p:cNvPr>
          <p:cNvSpPr/>
          <p:nvPr/>
        </p:nvSpPr>
        <p:spPr>
          <a:xfrm>
            <a:off x="1644981" y="35234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7BD51C1-E2D9-46C5-9EE1-C4A9FC115FA4}"/>
              </a:ext>
            </a:extLst>
          </p:cNvPr>
          <p:cNvSpPr/>
          <p:nvPr/>
        </p:nvSpPr>
        <p:spPr>
          <a:xfrm>
            <a:off x="1644980" y="42612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89B7F79-F066-43B6-A5CF-F8A3FB155C71}"/>
              </a:ext>
            </a:extLst>
          </p:cNvPr>
          <p:cNvSpPr/>
          <p:nvPr/>
        </p:nvSpPr>
        <p:spPr>
          <a:xfrm>
            <a:off x="1644980" y="5058463"/>
            <a:ext cx="2962275" cy="2447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284497A-3373-4731-9D82-9DDE79B03EBA}"/>
              </a:ext>
            </a:extLst>
          </p:cNvPr>
          <p:cNvCxnSpPr/>
          <p:nvPr/>
        </p:nvCxnSpPr>
        <p:spPr>
          <a:xfrm>
            <a:off x="4626431" y="1974672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D0F7E46A-A954-4CA1-84A4-F88ED013CB7F}"/>
              </a:ext>
            </a:extLst>
          </p:cNvPr>
          <p:cNvSpPr/>
          <p:nvPr/>
        </p:nvSpPr>
        <p:spPr>
          <a:xfrm>
            <a:off x="4713221" y="3484926"/>
            <a:ext cx="2632469" cy="708106"/>
          </a:xfrm>
          <a:prstGeom prst="leftRightArrow">
            <a:avLst>
              <a:gd name="adj1" fmla="val 50000"/>
              <a:gd name="adj2" fmla="val 4060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DFE266D-C34E-4354-898C-C061D2DB59FC}"/>
              </a:ext>
            </a:extLst>
          </p:cNvPr>
          <p:cNvCxnSpPr/>
          <p:nvPr/>
        </p:nvCxnSpPr>
        <p:spPr>
          <a:xfrm>
            <a:off x="4665722" y="5204345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01D6306-DC68-4147-9138-266427CCB6A7}"/>
              </a:ext>
            </a:extLst>
          </p:cNvPr>
          <p:cNvSpPr/>
          <p:nvPr/>
        </p:nvSpPr>
        <p:spPr>
          <a:xfrm>
            <a:off x="4712378" y="2813942"/>
            <a:ext cx="2546522" cy="670984"/>
          </a:xfrm>
          <a:prstGeom prst="rightArrow">
            <a:avLst>
              <a:gd name="adj1" fmla="val 50000"/>
              <a:gd name="adj2" fmla="val 340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E434D35-BEEF-4C8F-B764-3B87CAF041C6}"/>
              </a:ext>
            </a:extLst>
          </p:cNvPr>
          <p:cNvGrpSpPr/>
          <p:nvPr/>
        </p:nvGrpSpPr>
        <p:grpSpPr>
          <a:xfrm>
            <a:off x="5170528" y="3012327"/>
            <a:ext cx="1635682" cy="229505"/>
            <a:chOff x="4486274" y="1557337"/>
            <a:chExt cx="2076451" cy="342900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DF0734DA-9277-4F13-8763-1651FCEC560D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5573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7977EB0-5C4B-455F-A798-B78BC381DA9F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859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57D53D6-A014-4617-B4EC-EEC5EF8AB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799" y="16716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61473022-C49E-4016-9D74-BF4897066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4" y="19002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D105C0E-933A-47FF-B9CD-65517E96D7ED}"/>
              </a:ext>
            </a:extLst>
          </p:cNvPr>
          <p:cNvGrpSpPr/>
          <p:nvPr/>
        </p:nvGrpSpPr>
        <p:grpSpPr>
          <a:xfrm>
            <a:off x="5192629" y="3734700"/>
            <a:ext cx="1635682" cy="229505"/>
            <a:chOff x="4486274" y="1557337"/>
            <a:chExt cx="2076451" cy="342900"/>
          </a:xfrm>
        </p:grpSpPr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EAD2879-5907-4C2E-B7B0-7E915C31584E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5573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7E4214FF-9EA7-4936-96A0-4F808924B8C6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859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962E25F6-192D-40C9-992F-F5B96824B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799" y="16716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C522D0D-D33A-4A01-BBB9-AAA7E1521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4" y="19002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64BE9C1-2846-4C01-8B99-284F5723E60B}"/>
              </a:ext>
            </a:extLst>
          </p:cNvPr>
          <p:cNvCxnSpPr/>
          <p:nvPr/>
        </p:nvCxnSpPr>
        <p:spPr>
          <a:xfrm>
            <a:off x="4665722" y="4572973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03799BB-3CAF-4685-8DAB-3A5C4495376D}"/>
              </a:ext>
            </a:extLst>
          </p:cNvPr>
          <p:cNvSpPr txBox="1"/>
          <p:nvPr/>
        </p:nvSpPr>
        <p:spPr>
          <a:xfrm>
            <a:off x="5521656" y="1653132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TCP</a:t>
            </a:r>
            <a:r>
              <a:rPr kumimoji="1" lang="ja-JP" altLang="en-US" sz="1400" dirty="0"/>
              <a:t>接続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D21092-5804-436B-B7A7-A311C5FB4006}"/>
              </a:ext>
            </a:extLst>
          </p:cNvPr>
          <p:cNvSpPr txBox="1"/>
          <p:nvPr/>
        </p:nvSpPr>
        <p:spPr>
          <a:xfrm>
            <a:off x="5224803" y="2248032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TLS</a:t>
            </a:r>
            <a:r>
              <a:rPr kumimoji="1" lang="ja-JP" altLang="en-US" dirty="0"/>
              <a:t>接続</a:t>
            </a:r>
            <a:r>
              <a:rPr kumimoji="1" lang="en-US" altLang="ja-JP" dirty="0"/>
              <a:t>/</a:t>
            </a:r>
            <a:r>
              <a:rPr kumimoji="1" lang="ja-JP" altLang="en-US" dirty="0"/>
              <a:t>通信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7762F3-0416-4544-8D8F-CFCCA7067A4C}"/>
              </a:ext>
            </a:extLst>
          </p:cNvPr>
          <p:cNvSpPr txBox="1"/>
          <p:nvPr/>
        </p:nvSpPr>
        <p:spPr>
          <a:xfrm>
            <a:off x="5207353" y="268427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ハンドシェーク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02278AE-B671-4549-83AC-3E5F63051EEA}"/>
              </a:ext>
            </a:extLst>
          </p:cNvPr>
          <p:cNvSpPr txBox="1"/>
          <p:nvPr/>
        </p:nvSpPr>
        <p:spPr>
          <a:xfrm>
            <a:off x="4960746" y="3360717"/>
            <a:ext cx="2176323" cy="307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アプリケーションデータ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C52543-455A-462E-B067-49564F1A99F2}"/>
              </a:ext>
            </a:extLst>
          </p:cNvPr>
          <p:cNvSpPr txBox="1"/>
          <p:nvPr/>
        </p:nvSpPr>
        <p:spPr>
          <a:xfrm>
            <a:off x="1281843" y="2411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AC169-A6B9-4B75-AF49-89BD76740960}"/>
              </a:ext>
            </a:extLst>
          </p:cNvPr>
          <p:cNvSpPr txBox="1"/>
          <p:nvPr/>
        </p:nvSpPr>
        <p:spPr>
          <a:xfrm>
            <a:off x="7026605" y="263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4E36994-3DE0-45E2-8F63-D9496B030E43}"/>
              </a:ext>
            </a:extLst>
          </p:cNvPr>
          <p:cNvSpPr txBox="1"/>
          <p:nvPr/>
        </p:nvSpPr>
        <p:spPr>
          <a:xfrm>
            <a:off x="5454397" y="4289256"/>
            <a:ext cx="1055117" cy="307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TLS</a:t>
            </a:r>
            <a:r>
              <a:rPr kumimoji="1" lang="ja-JP" altLang="en-US" sz="1400" dirty="0"/>
              <a:t>切断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B5D0B55-6692-4BD2-94AA-4D780514B242}"/>
              </a:ext>
            </a:extLst>
          </p:cNvPr>
          <p:cNvSpPr txBox="1"/>
          <p:nvPr/>
        </p:nvSpPr>
        <p:spPr>
          <a:xfrm>
            <a:off x="5432487" y="4899250"/>
            <a:ext cx="1055117" cy="307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TCP</a:t>
            </a:r>
            <a:r>
              <a:rPr kumimoji="1" lang="ja-JP" altLang="en-US" sz="1400" dirty="0"/>
              <a:t>切断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6BFFDB0-4F6D-4C85-ABAD-2B4DB2255FA3}"/>
              </a:ext>
            </a:extLst>
          </p:cNvPr>
          <p:cNvSpPr txBox="1"/>
          <p:nvPr/>
        </p:nvSpPr>
        <p:spPr>
          <a:xfrm>
            <a:off x="2969515" y="6279866"/>
            <a:ext cx="510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-1: TLS</a:t>
            </a:r>
            <a:r>
              <a:rPr kumimoji="1" lang="ja-JP" altLang="en-US" sz="2400" dirty="0"/>
              <a:t>プログラムとプロトコル</a:t>
            </a:r>
          </a:p>
        </p:txBody>
      </p:sp>
    </p:spTree>
    <p:extLst>
      <p:ext uri="{BB962C8B-B14F-4D97-AF65-F5344CB8AC3E}">
        <p14:creationId xmlns:p14="http://schemas.microsoft.com/office/powerpoint/2010/main" val="263215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矢印: 右 75">
            <a:extLst>
              <a:ext uri="{FF2B5EF4-FFF2-40B4-BE49-F238E27FC236}">
                <a16:creationId xmlns:a16="http://schemas.microsoft.com/office/drawing/2014/main" id="{29253FE7-FAAD-4577-B0B4-C98FFF28FEDD}"/>
              </a:ext>
            </a:extLst>
          </p:cNvPr>
          <p:cNvSpPr/>
          <p:nvPr/>
        </p:nvSpPr>
        <p:spPr>
          <a:xfrm flipH="1">
            <a:off x="5142321" y="4142738"/>
            <a:ext cx="1887161" cy="41077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27E843F-95B0-45DE-9B7B-A56946DF7A5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815328" y="5294102"/>
            <a:ext cx="14762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2DC6FED-BB1B-47CD-B1C9-B553EB2A19A9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8969492" y="4837419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D172F9BD-3499-45B6-BD76-F0AE6196B202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63D820D2-C452-4BB0-B027-ACEF69CA7023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859298" y="2328993"/>
            <a:ext cx="3485157" cy="2217086"/>
          </a:xfrm>
          <a:prstGeom prst="roundRect">
            <a:avLst>
              <a:gd name="adj" fmla="val 922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581593" y="179164"/>
            <a:ext cx="4632144" cy="3838380"/>
          </a:xfrm>
          <a:prstGeom prst="roundRect">
            <a:avLst>
              <a:gd name="adj" fmla="val 332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9BB60EF-E3AE-4D6A-994C-FE1CAA4E652A}"/>
              </a:ext>
            </a:extLst>
          </p:cNvPr>
          <p:cNvGrpSpPr/>
          <p:nvPr/>
        </p:nvGrpSpPr>
        <p:grpSpPr>
          <a:xfrm>
            <a:off x="1690851" y="273720"/>
            <a:ext cx="4735821" cy="3553793"/>
            <a:chOff x="776567" y="700674"/>
            <a:chExt cx="5839386" cy="3553793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2BE2C3A-4968-4BA4-A194-843C00482E3B}"/>
                </a:ext>
              </a:extLst>
            </p:cNvPr>
            <p:cNvSpPr txBox="1"/>
            <p:nvPr/>
          </p:nvSpPr>
          <p:spPr>
            <a:xfrm>
              <a:off x="887506" y="729746"/>
              <a:ext cx="572844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Supported Version: TLS 1.3 (0x0304)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86B516E-8C50-49F0-9F79-A72E8A1B8198}"/>
                </a:ext>
              </a:extLst>
            </p:cNvPr>
            <p:cNvSpPr txBox="1"/>
            <p:nvPr/>
          </p:nvSpPr>
          <p:spPr>
            <a:xfrm>
              <a:off x="776567" y="1025184"/>
              <a:ext cx="564129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Suites (27 suites)</a:t>
              </a:r>
            </a:p>
            <a:p>
              <a:r>
                <a:rPr lang="en-US" altLang="ja-JP" sz="1050" dirty="0"/>
                <a:t>    Cipher Suite: TLS_AES_128_GCM_SHA256 (0x1301)</a:t>
              </a:r>
            </a:p>
            <a:p>
              <a:r>
                <a:rPr lang="en-US" altLang="ja-JP" sz="1050" dirty="0"/>
                <a:t>    Cipher Suite: TLS_AES_256_GCM_SHA384 (0x1302)</a:t>
              </a:r>
            </a:p>
            <a:p>
              <a:r>
                <a:rPr lang="en-US" altLang="ja-JP" sz="1050" dirty="0"/>
                <a:t>    Cipher Suite: TLS_CHACHA20_POLY1305_SHA256 (0x1303)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13B43D6-1753-4324-823C-084CC0DD112C}"/>
                </a:ext>
              </a:extLst>
            </p:cNvPr>
            <p:cNvGrpSpPr/>
            <p:nvPr/>
          </p:nvGrpSpPr>
          <p:grpSpPr>
            <a:xfrm>
              <a:off x="776568" y="700674"/>
              <a:ext cx="5839385" cy="3553793"/>
              <a:chOff x="776568" y="700674"/>
              <a:chExt cx="5839385" cy="355379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819355-6065-498F-8792-F2C063FC7F6B}"/>
                  </a:ext>
                </a:extLst>
              </p:cNvPr>
              <p:cNvSpPr/>
              <p:nvPr/>
            </p:nvSpPr>
            <p:spPr>
              <a:xfrm>
                <a:off x="887506" y="700674"/>
                <a:ext cx="4853269" cy="2616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F99FE8C-C92E-40A6-909A-78E7A0E6CDEC}"/>
                  </a:ext>
                </a:extLst>
              </p:cNvPr>
              <p:cNvSpPr txBox="1"/>
              <p:nvPr/>
            </p:nvSpPr>
            <p:spPr>
              <a:xfrm>
                <a:off x="776568" y="2044005"/>
                <a:ext cx="4964207" cy="1223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Supported Groups (5 groups)</a:t>
                </a:r>
              </a:p>
              <a:p>
                <a:r>
                  <a:rPr lang="en-US" altLang="ja-JP" sz="1050" dirty="0"/>
                  <a:t>    Supported Group: secp521r1 (0x0019)</a:t>
                </a:r>
              </a:p>
              <a:p>
                <a:r>
                  <a:rPr lang="en-US" altLang="ja-JP" sz="1050" dirty="0"/>
                  <a:t>    Supported Group: secp384r1 (0x0018)</a:t>
                </a:r>
              </a:p>
              <a:p>
                <a:r>
                  <a:rPr lang="en-US" altLang="ja-JP" sz="1050" dirty="0"/>
                  <a:t>    Supported Group: secp256r1 (0x0017)</a:t>
                </a:r>
              </a:p>
              <a:p>
                <a:r>
                  <a:rPr lang="en-US" altLang="ja-JP" sz="1050" dirty="0"/>
                  <a:t>    Supported Group: secp224r1 (0x0015)</a:t>
                </a:r>
              </a:p>
              <a:p>
                <a:r>
                  <a:rPr lang="en-US" altLang="ja-JP" sz="1050" dirty="0"/>
                  <a:t>    Supported Group: ffdhe2048 (0x0100)</a:t>
                </a:r>
              </a:p>
              <a:p>
                <a:endParaRPr lang="en-US" altLang="ja-JP" sz="1050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017A977-4BEE-40E9-9221-C73BD3E4227E}"/>
                  </a:ext>
                </a:extLst>
              </p:cNvPr>
              <p:cNvSpPr txBox="1"/>
              <p:nvPr/>
            </p:nvSpPr>
            <p:spPr>
              <a:xfrm>
                <a:off x="776568" y="3306180"/>
                <a:ext cx="583938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Key Share extension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AB951C2-BD71-4598-907E-DBC672EF0E1C}"/>
                  </a:ext>
                </a:extLst>
              </p:cNvPr>
              <p:cNvSpPr/>
              <p:nvPr/>
            </p:nvSpPr>
            <p:spPr>
              <a:xfrm>
                <a:off x="887506" y="1217793"/>
                <a:ext cx="4853269" cy="5460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F8033AD-F698-45E6-B36A-3371F1693EDF}"/>
                  </a:ext>
                </a:extLst>
              </p:cNvPr>
              <p:cNvSpPr/>
              <p:nvPr/>
            </p:nvSpPr>
            <p:spPr>
              <a:xfrm>
                <a:off x="887507" y="3535668"/>
                <a:ext cx="4853269" cy="718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8D3C35E-959B-4F2F-B6EB-46FD84656F36}"/>
              </a:ext>
            </a:extLst>
          </p:cNvPr>
          <p:cNvGrpSpPr/>
          <p:nvPr/>
        </p:nvGrpSpPr>
        <p:grpSpPr>
          <a:xfrm>
            <a:off x="7012287" y="2574539"/>
            <a:ext cx="3901787" cy="1218102"/>
            <a:chOff x="6726889" y="3078364"/>
            <a:chExt cx="6097120" cy="121810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15EA3B2-BDFD-4133-998F-7CBA88406D39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3F9485B-306B-454C-AE18-851FE8EEDE53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6B87AED-5E24-47C1-A271-F6874FE5474A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0ED2076-9DE8-4923-BD72-03EE311852C6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BABA8DD-358F-4389-B2D7-8CCA1E465FAD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BD21E7D-2665-46B3-A1AE-8E35D28887FE}"/>
              </a:ext>
            </a:extLst>
          </p:cNvPr>
          <p:cNvSpPr/>
          <p:nvPr/>
        </p:nvSpPr>
        <p:spPr>
          <a:xfrm>
            <a:off x="7012287" y="2544152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D9843A-01BB-4E68-9B22-4BC3B1911D75}"/>
              </a:ext>
            </a:extLst>
          </p:cNvPr>
          <p:cNvSpPr/>
          <p:nvPr/>
        </p:nvSpPr>
        <p:spPr>
          <a:xfrm>
            <a:off x="1690853" y="1825194"/>
            <a:ext cx="4003722" cy="897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0568F7ED-121E-48BB-A1ED-1499066FEE5A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6FC85CB-453F-452E-A557-2770E3A94039}"/>
              </a:ext>
            </a:extLst>
          </p:cNvPr>
          <p:cNvSpPr/>
          <p:nvPr/>
        </p:nvSpPr>
        <p:spPr>
          <a:xfrm>
            <a:off x="1949442" y="3402641"/>
            <a:ext cx="2792786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D14ED56-01A1-4A35-8B6D-2872B80C1868}"/>
              </a:ext>
            </a:extLst>
          </p:cNvPr>
          <p:cNvSpPr txBox="1"/>
          <p:nvPr/>
        </p:nvSpPr>
        <p:spPr>
          <a:xfrm>
            <a:off x="2076354" y="3383388"/>
            <a:ext cx="267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4C77879-6F95-4A00-BBB9-B8FAD969B593}"/>
              </a:ext>
            </a:extLst>
          </p:cNvPr>
          <p:cNvSpPr/>
          <p:nvPr/>
        </p:nvSpPr>
        <p:spPr>
          <a:xfrm>
            <a:off x="7295764" y="3468987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0A2B64C-BF0C-4965-8B70-891EF1BD746B}"/>
              </a:ext>
            </a:extLst>
          </p:cNvPr>
          <p:cNvSpPr txBox="1"/>
          <p:nvPr/>
        </p:nvSpPr>
        <p:spPr>
          <a:xfrm>
            <a:off x="7295764" y="3468987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FE0BC3E-6C07-4824-A513-2634D9324027}"/>
              </a:ext>
            </a:extLst>
          </p:cNvPr>
          <p:cNvSpPr txBox="1"/>
          <p:nvPr/>
        </p:nvSpPr>
        <p:spPr>
          <a:xfrm>
            <a:off x="7945035" y="5004892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/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3676511C-507D-47EF-826A-19E94529E605}"/>
              </a:ext>
            </a:extLst>
          </p:cNvPr>
          <p:cNvSpPr/>
          <p:nvPr/>
        </p:nvSpPr>
        <p:spPr>
          <a:xfrm>
            <a:off x="3996423" y="3680507"/>
            <a:ext cx="4590641" cy="865572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F343BD04-A869-483E-A285-E963FB163704}"/>
              </a:ext>
            </a:extLst>
          </p:cNvPr>
          <p:cNvSpPr/>
          <p:nvPr/>
        </p:nvSpPr>
        <p:spPr>
          <a:xfrm flipH="1">
            <a:off x="4029847" y="3696914"/>
            <a:ext cx="5219581" cy="748967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DCE39C10-5FF6-406A-B586-98EEE6FE166C}"/>
              </a:ext>
            </a:extLst>
          </p:cNvPr>
          <p:cNvSpPr/>
          <p:nvPr/>
        </p:nvSpPr>
        <p:spPr>
          <a:xfrm>
            <a:off x="9411740" y="3653535"/>
            <a:ext cx="2045154" cy="845330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5ACE9728-0274-47AA-9DF9-FA59568B7475}"/>
              </a:ext>
            </a:extLst>
          </p:cNvPr>
          <p:cNvSpPr/>
          <p:nvPr/>
        </p:nvSpPr>
        <p:spPr>
          <a:xfrm flipH="1">
            <a:off x="854536" y="3599522"/>
            <a:ext cx="2417392" cy="866157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A689383-EAF0-4C5C-AFDD-91EEC0454A1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6384B96-7FE9-47DE-A63D-0E576345A34A}"/>
              </a:ext>
            </a:extLst>
          </p:cNvPr>
          <p:cNvSpPr txBox="1"/>
          <p:nvPr/>
        </p:nvSpPr>
        <p:spPr>
          <a:xfrm>
            <a:off x="5427079" y="4180714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6912255" y="100203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-2: </a:t>
            </a:r>
            <a:r>
              <a:rPr kumimoji="1" lang="ja-JP" altLang="en-US" sz="2400" dirty="0"/>
              <a:t>暗号スイートと鍵の合意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E06CC2-C19B-4152-8653-26F64B23C602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CA1C3F91-0E75-41C1-A479-F8064EC04E75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DA6D751-DCF8-4DFF-A12E-F9EA0D6A818B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F235DDCC-94DE-46D3-A044-B0F883C12A08}"/>
              </a:ext>
            </a:extLst>
          </p:cNvPr>
          <p:cNvSpPr/>
          <p:nvPr/>
        </p:nvSpPr>
        <p:spPr>
          <a:xfrm>
            <a:off x="3039131" y="446567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5E39ACB-D05C-4EC2-9F17-1879EA1FA9FA}"/>
              </a:ext>
            </a:extLst>
          </p:cNvPr>
          <p:cNvSpPr txBox="1"/>
          <p:nvPr/>
        </p:nvSpPr>
        <p:spPr>
          <a:xfrm>
            <a:off x="3238503" y="449112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1C5C556B-2721-49F8-A95B-A68AD5E6D8F7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A658866-A709-4B9A-8EC3-A5ABF599E277}"/>
              </a:ext>
            </a:extLst>
          </p:cNvPr>
          <p:cNvSpPr txBox="1"/>
          <p:nvPr/>
        </p:nvSpPr>
        <p:spPr>
          <a:xfrm>
            <a:off x="2806077" y="4955548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/>
              <a:t>Secret</a:t>
            </a:r>
            <a:endParaRPr kumimoji="1" lang="ja-JP" altLang="en-US" sz="1600" b="1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27D44C92-7600-4178-A278-FA49F7653E67}"/>
              </a:ext>
            </a:extLst>
          </p:cNvPr>
          <p:cNvSpPr/>
          <p:nvPr/>
        </p:nvSpPr>
        <p:spPr>
          <a:xfrm>
            <a:off x="8254857" y="450708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67C99C1-81AC-4AB7-9094-6A7B74B15D44}"/>
              </a:ext>
            </a:extLst>
          </p:cNvPr>
          <p:cNvSpPr txBox="1"/>
          <p:nvPr/>
        </p:nvSpPr>
        <p:spPr>
          <a:xfrm>
            <a:off x="8531762" y="451076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C2A171-C118-434C-867B-A8B2442EB73E}"/>
              </a:ext>
            </a:extLst>
          </p:cNvPr>
          <p:cNvSpPr/>
          <p:nvPr/>
        </p:nvSpPr>
        <p:spPr>
          <a:xfrm>
            <a:off x="8329912" y="3468987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8D61516C-E987-46D2-BC29-613D639B5855}"/>
              </a:ext>
            </a:extLst>
          </p:cNvPr>
          <p:cNvSpPr/>
          <p:nvPr/>
        </p:nvSpPr>
        <p:spPr>
          <a:xfrm>
            <a:off x="3593441" y="3408992"/>
            <a:ext cx="942512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43F48E52-F187-4949-8AF9-2493F6A33BB2}"/>
              </a:ext>
            </a:extLst>
          </p:cNvPr>
          <p:cNvSpPr/>
          <p:nvPr/>
        </p:nvSpPr>
        <p:spPr>
          <a:xfrm>
            <a:off x="7348990" y="3475394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DF9FD83C-F905-45ED-82C2-6D57CE83A9E2}"/>
              </a:ext>
            </a:extLst>
          </p:cNvPr>
          <p:cNvSpPr/>
          <p:nvPr/>
        </p:nvSpPr>
        <p:spPr>
          <a:xfrm>
            <a:off x="2147515" y="3416017"/>
            <a:ext cx="1451236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B9D5AFE-AE5A-4AD0-83BA-C5D6EF772ACD}"/>
              </a:ext>
            </a:extLst>
          </p:cNvPr>
          <p:cNvSpPr/>
          <p:nvPr/>
        </p:nvSpPr>
        <p:spPr>
          <a:xfrm>
            <a:off x="1003464" y="2291253"/>
            <a:ext cx="3165488" cy="1158142"/>
          </a:xfrm>
          <a:custGeom>
            <a:avLst/>
            <a:gdLst>
              <a:gd name="connsiteX0" fmla="*/ 0 w 3815255"/>
              <a:gd name="connsiteY0" fmla="*/ 0 h 1450428"/>
              <a:gd name="connsiteX1" fmla="*/ 3815255 w 3815255"/>
              <a:gd name="connsiteY1" fmla="*/ 599090 h 1450428"/>
              <a:gd name="connsiteX2" fmla="*/ 3815255 w 3815255"/>
              <a:gd name="connsiteY2" fmla="*/ 1450428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5" h="1450428">
                <a:moveTo>
                  <a:pt x="0" y="0"/>
                </a:moveTo>
                <a:lnTo>
                  <a:pt x="3815255" y="599090"/>
                </a:lnTo>
                <a:lnTo>
                  <a:pt x="3815255" y="1450428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60D2A98-7D6F-4707-BCDD-ADAE7FD0B9ED}"/>
              </a:ext>
            </a:extLst>
          </p:cNvPr>
          <p:cNvSpPr/>
          <p:nvPr/>
        </p:nvSpPr>
        <p:spPr>
          <a:xfrm>
            <a:off x="4581604" y="3502041"/>
            <a:ext cx="2785241" cy="52552"/>
          </a:xfrm>
          <a:custGeom>
            <a:avLst/>
            <a:gdLst>
              <a:gd name="connsiteX0" fmla="*/ 0 w 2785241"/>
              <a:gd name="connsiteY0" fmla="*/ 0 h 52552"/>
              <a:gd name="connsiteX1" fmla="*/ 2785241 w 2785241"/>
              <a:gd name="connsiteY1" fmla="*/ 52552 h 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5241" h="52552">
                <a:moveTo>
                  <a:pt x="0" y="0"/>
                </a:moveTo>
                <a:lnTo>
                  <a:pt x="2785241" y="52552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9EC130DA-5842-437A-B455-12667D6A5903}"/>
              </a:ext>
            </a:extLst>
          </p:cNvPr>
          <p:cNvSpPr/>
          <p:nvPr/>
        </p:nvSpPr>
        <p:spPr>
          <a:xfrm flipH="1">
            <a:off x="3037485" y="3132085"/>
            <a:ext cx="822413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334AE537-DCB7-4EC6-9F23-705554C030B1}"/>
              </a:ext>
            </a:extLst>
          </p:cNvPr>
          <p:cNvSpPr/>
          <p:nvPr/>
        </p:nvSpPr>
        <p:spPr>
          <a:xfrm>
            <a:off x="7819372" y="3191888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FF0FB78-FE70-40A8-8747-77F1F9195748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F62F7C54-5953-47C9-99A4-2B19A1AA883F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AE1AEB0-BEE0-4A8C-9D14-75A5B37C1B7A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10A0EF97-249E-4E16-B38B-A92085AB48CB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E715BCD6-61F3-48DE-B5E0-C8C5AFD6940F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四角形: 角を丸くする 94">
            <a:extLst>
              <a:ext uri="{FF2B5EF4-FFF2-40B4-BE49-F238E27FC236}">
                <a16:creationId xmlns:a16="http://schemas.microsoft.com/office/drawing/2014/main" id="{8BB36AD4-7CC5-45F6-98C7-BCF8C2AEBD59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43EC3DF-8C83-4BE3-9EE1-4F102489E5F1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D4AA9D7-53A3-45C5-9CFF-6D9967D08F05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906507" y="3239133"/>
            <a:ext cx="1241008" cy="2732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804B139-BC1B-47F0-BB59-104BDB32A3D9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9756474" y="3162150"/>
            <a:ext cx="1658265" cy="4236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CA5929E0-D459-4414-819E-57B6402635EF}"/>
              </a:ext>
            </a:extLst>
          </p:cNvPr>
          <p:cNvSpPr/>
          <p:nvPr/>
        </p:nvSpPr>
        <p:spPr>
          <a:xfrm>
            <a:off x="11009388" y="2741213"/>
            <a:ext cx="984250" cy="1276331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C07B216-5B08-43EA-9CF5-E9592EE58421}"/>
              </a:ext>
            </a:extLst>
          </p:cNvPr>
          <p:cNvSpPr txBox="1"/>
          <p:nvPr/>
        </p:nvSpPr>
        <p:spPr>
          <a:xfrm>
            <a:off x="11088346" y="2933096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Server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B86FADBB-5E9F-42FA-8F77-944B36CDFF2D}"/>
              </a:ext>
            </a:extLst>
          </p:cNvPr>
          <p:cNvSpPr/>
          <p:nvPr/>
        </p:nvSpPr>
        <p:spPr>
          <a:xfrm>
            <a:off x="110835" y="2859983"/>
            <a:ext cx="861200" cy="1356424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96A246-9595-4433-AA00-FF5EB0D3D0AC}"/>
              </a:ext>
            </a:extLst>
          </p:cNvPr>
          <p:cNvSpPr txBox="1"/>
          <p:nvPr/>
        </p:nvSpPr>
        <p:spPr>
          <a:xfrm>
            <a:off x="184046" y="3126645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Client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B7D89F3D-AD04-4B2D-9F57-45839FAFB9FA}"/>
              </a:ext>
            </a:extLst>
          </p:cNvPr>
          <p:cNvSpPr/>
          <p:nvPr/>
        </p:nvSpPr>
        <p:spPr>
          <a:xfrm>
            <a:off x="106953" y="1933902"/>
            <a:ext cx="861200" cy="667315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54E6BEB-8311-444C-BE8C-A124532A8CA2}"/>
              </a:ext>
            </a:extLst>
          </p:cNvPr>
          <p:cNvSpPr txBox="1"/>
          <p:nvPr/>
        </p:nvSpPr>
        <p:spPr>
          <a:xfrm>
            <a:off x="55768" y="206192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Ephemeral</a:t>
            </a:r>
          </a:p>
          <a:p>
            <a:r>
              <a:rPr lang="en-US" altLang="ja-JP" sz="1200" dirty="0"/>
              <a:t>Param</a:t>
            </a:r>
            <a:endParaRPr kumimoji="1" lang="en-US" altLang="ja-JP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94BB11-874A-4410-85FD-0B795540834E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79A5F07-8B97-4053-A5DD-EBAA811401F0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F29D1322-2ABD-4A07-8E4E-BF9D4446DFF0}"/>
              </a:ext>
            </a:extLst>
          </p:cNvPr>
          <p:cNvSpPr/>
          <p:nvPr/>
        </p:nvSpPr>
        <p:spPr>
          <a:xfrm>
            <a:off x="5850530" y="927556"/>
            <a:ext cx="1846312" cy="41077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3B95F8C-A6C8-4C65-B88E-E1A3CC15BFCC}"/>
              </a:ext>
            </a:extLst>
          </p:cNvPr>
          <p:cNvSpPr txBox="1"/>
          <p:nvPr/>
        </p:nvSpPr>
        <p:spPr>
          <a:xfrm>
            <a:off x="1849005" y="448946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鍵合意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65B692E-DA54-4596-89CB-A109A93B0608}"/>
              </a:ext>
            </a:extLst>
          </p:cNvPr>
          <p:cNvSpPr txBox="1"/>
          <p:nvPr/>
        </p:nvSpPr>
        <p:spPr>
          <a:xfrm>
            <a:off x="1915682" y="544908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鍵導出</a:t>
            </a:r>
          </a:p>
        </p:txBody>
      </p:sp>
      <p:sp>
        <p:nvSpPr>
          <p:cNvPr id="3" name="右大かっこ 2">
            <a:extLst>
              <a:ext uri="{FF2B5EF4-FFF2-40B4-BE49-F238E27FC236}">
                <a16:creationId xmlns:a16="http://schemas.microsoft.com/office/drawing/2014/main" id="{235DD06C-4E43-49DF-B992-7C1BCE3EB930}"/>
              </a:ext>
            </a:extLst>
          </p:cNvPr>
          <p:cNvSpPr/>
          <p:nvPr/>
        </p:nvSpPr>
        <p:spPr>
          <a:xfrm>
            <a:off x="5711691" y="216286"/>
            <a:ext cx="172569" cy="256242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BC726AD-EBAF-4C86-95A5-068ED28335A4}"/>
              </a:ext>
            </a:extLst>
          </p:cNvPr>
          <p:cNvSpPr/>
          <p:nvPr/>
        </p:nvSpPr>
        <p:spPr>
          <a:xfrm>
            <a:off x="5746859" y="1401288"/>
            <a:ext cx="2784903" cy="1104406"/>
          </a:xfrm>
          <a:custGeom>
            <a:avLst/>
            <a:gdLst>
              <a:gd name="connsiteX0" fmla="*/ 0 w 2850078"/>
              <a:gd name="connsiteY0" fmla="*/ 47502 h 1104406"/>
              <a:gd name="connsiteX1" fmla="*/ 2648197 w 2850078"/>
              <a:gd name="connsiteY1" fmla="*/ 0 h 1104406"/>
              <a:gd name="connsiteX2" fmla="*/ 2838203 w 2850078"/>
              <a:gd name="connsiteY2" fmla="*/ 320634 h 1104406"/>
              <a:gd name="connsiteX3" fmla="*/ 2850078 w 2850078"/>
              <a:gd name="connsiteY3" fmla="*/ 1104406 h 110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078" h="1104406">
                <a:moveTo>
                  <a:pt x="0" y="47502"/>
                </a:moveTo>
                <a:lnTo>
                  <a:pt x="2648197" y="0"/>
                </a:lnTo>
                <a:lnTo>
                  <a:pt x="2838203" y="320634"/>
                </a:lnTo>
                <a:lnTo>
                  <a:pt x="2850078" y="1104406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BBAFA6DA-5AF9-4CF3-93BA-087A58F7F3C5}"/>
              </a:ext>
            </a:extLst>
          </p:cNvPr>
          <p:cNvSpPr txBox="1"/>
          <p:nvPr/>
        </p:nvSpPr>
        <p:spPr>
          <a:xfrm>
            <a:off x="7779971" y="1613449"/>
            <a:ext cx="141577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 dirty="0"/>
              <a:t>暗号スイート</a:t>
            </a:r>
            <a:endParaRPr lang="en-US" altLang="ja-JP" sz="1600" b="1" dirty="0"/>
          </a:p>
          <a:p>
            <a:pPr algn="ctr"/>
            <a:r>
              <a:rPr lang="ja-JP" altLang="en-US" sz="1600" b="1" dirty="0"/>
              <a:t>の</a:t>
            </a:r>
            <a:r>
              <a:rPr kumimoji="1" lang="ja-JP" altLang="en-US" sz="1600" b="1" dirty="0"/>
              <a:t>合意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153623-3CE6-47FC-98DE-6C9FFD75D017}"/>
              </a:ext>
            </a:extLst>
          </p:cNvPr>
          <p:cNvSpPr txBox="1"/>
          <p:nvPr/>
        </p:nvSpPr>
        <p:spPr>
          <a:xfrm>
            <a:off x="6181869" y="97240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 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6014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E84020-3BFE-4CA9-BF9D-1AC247D94BD6}"/>
              </a:ext>
            </a:extLst>
          </p:cNvPr>
          <p:cNvSpPr/>
          <p:nvPr/>
        </p:nvSpPr>
        <p:spPr>
          <a:xfrm>
            <a:off x="1273505" y="647704"/>
            <a:ext cx="3929198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52F552-2340-4B4B-B183-E106D7DBB246}"/>
              </a:ext>
            </a:extLst>
          </p:cNvPr>
          <p:cNvSpPr/>
          <p:nvPr/>
        </p:nvSpPr>
        <p:spPr>
          <a:xfrm>
            <a:off x="7026605" y="647704"/>
            <a:ext cx="3600450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DF1B8-DEEE-4EC9-942E-81E6E52E1599}"/>
              </a:ext>
            </a:extLst>
          </p:cNvPr>
          <p:cNvSpPr txBox="1"/>
          <p:nvPr/>
        </p:nvSpPr>
        <p:spPr>
          <a:xfrm>
            <a:off x="1542845" y="970303"/>
            <a:ext cx="4114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Int main()</a:t>
            </a:r>
          </a:p>
          <a:p>
            <a:r>
              <a:rPr kumimoji="1" lang="en-US" altLang="ja-JP" sz="1400" dirty="0"/>
              <a:t>{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SSL_CTX_new</a:t>
            </a:r>
            <a:r>
              <a:rPr lang="en-US" altLang="ja-JP" sz="1400" dirty="0"/>
              <a:t>();</a:t>
            </a:r>
          </a:p>
          <a:p>
            <a:endParaRPr kumimoji="1" lang="en-US" altLang="ja-JP" sz="1400" dirty="0"/>
          </a:p>
          <a:p>
            <a:r>
              <a:rPr lang="en-US" altLang="ja-JP" sz="1400" dirty="0"/>
              <a:t>    </a:t>
            </a:r>
          </a:p>
          <a:p>
            <a:endParaRPr lang="en-US" altLang="ja-JP" sz="1400" dirty="0"/>
          </a:p>
          <a:p>
            <a:r>
              <a:rPr lang="ja-JP" altLang="en-US" sz="1400" dirty="0"/>
              <a:t>    </a:t>
            </a:r>
            <a:r>
              <a:rPr lang="en-US" altLang="ja-JP" sz="1400" dirty="0" err="1"/>
              <a:t>SSL_CTX_load_verify_locations</a:t>
            </a:r>
            <a:r>
              <a:rPr lang="en-US" altLang="ja-JP" sz="1400" dirty="0"/>
              <a:t>(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, …);</a:t>
            </a:r>
          </a:p>
          <a:p>
            <a:endParaRPr lang="en-US" altLang="ja-JP" sz="1400" dirty="0"/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SSL_connect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ssl</a:t>
            </a:r>
            <a:r>
              <a:rPr lang="en-US" altLang="ja-JP" sz="1400" dirty="0"/>
              <a:t>);</a:t>
            </a:r>
          </a:p>
          <a:p>
            <a:endParaRPr kumimoji="1" lang="en-US" altLang="ja-JP" sz="1400" dirty="0"/>
          </a:p>
          <a:p>
            <a:endParaRPr lang="en-US" altLang="ja-JP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FEE57-2524-40C1-89FF-1979D841252E}"/>
              </a:ext>
            </a:extLst>
          </p:cNvPr>
          <p:cNvSpPr txBox="1"/>
          <p:nvPr/>
        </p:nvSpPr>
        <p:spPr>
          <a:xfrm>
            <a:off x="7151342" y="772354"/>
            <a:ext cx="4114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Int main()</a:t>
            </a:r>
          </a:p>
          <a:p>
            <a:r>
              <a:rPr kumimoji="1" lang="en-US" altLang="ja-JP" sz="1400" dirty="0"/>
              <a:t>{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SSL_CTX_new</a:t>
            </a:r>
            <a:r>
              <a:rPr lang="en-US" altLang="ja-JP" sz="1400" dirty="0"/>
              <a:t>();</a:t>
            </a:r>
          </a:p>
          <a:p>
            <a:endParaRPr kumimoji="1"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SSL_CTX_use_certificate</a:t>
            </a:r>
            <a:r>
              <a:rPr lang="en-US" altLang="ja-JP" sz="1400" dirty="0"/>
              <a:t>(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, …); 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SSL_CTX_use_PrivateKey</a:t>
            </a:r>
            <a:r>
              <a:rPr lang="en-US" altLang="ja-JP" sz="1400" dirty="0"/>
              <a:t> (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, …);</a:t>
            </a:r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ssl</a:t>
            </a:r>
            <a:r>
              <a:rPr kumimoji="1" lang="en-US" altLang="ja-JP" sz="1400" dirty="0"/>
              <a:t> = </a:t>
            </a:r>
            <a:r>
              <a:rPr kumimoji="1" lang="en-US" altLang="ja-JP" sz="1400" dirty="0" err="1"/>
              <a:t>SSL_new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ctx</a:t>
            </a:r>
            <a:r>
              <a:rPr kumimoji="1" lang="en-US" altLang="ja-JP" sz="1400" dirty="0"/>
              <a:t>);</a:t>
            </a:r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SSL_</a:t>
            </a:r>
            <a:r>
              <a:rPr lang="en-US" altLang="ja-JP" sz="1400" dirty="0" err="1"/>
              <a:t>accept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ssl</a:t>
            </a:r>
            <a:r>
              <a:rPr lang="en-US" altLang="ja-JP" sz="1400" dirty="0"/>
              <a:t>);</a:t>
            </a:r>
          </a:p>
          <a:p>
            <a:endParaRPr kumimoji="1" lang="en-US" altLang="ja-JP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76CDE9-C32D-40B1-BB59-D0E9D3206CF4}"/>
              </a:ext>
            </a:extLst>
          </p:cNvPr>
          <p:cNvSpPr/>
          <p:nvPr/>
        </p:nvSpPr>
        <p:spPr>
          <a:xfrm>
            <a:off x="1623054" y="2617364"/>
            <a:ext cx="2962275" cy="19531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D21092-5804-436B-B7A7-A311C5FB4006}"/>
              </a:ext>
            </a:extLst>
          </p:cNvPr>
          <p:cNvSpPr txBox="1"/>
          <p:nvPr/>
        </p:nvSpPr>
        <p:spPr>
          <a:xfrm>
            <a:off x="5224803" y="2248032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TLS</a:t>
            </a:r>
            <a:r>
              <a:rPr kumimoji="1" lang="ja-JP" altLang="en-US" dirty="0"/>
              <a:t>接続</a:t>
            </a:r>
            <a:r>
              <a:rPr kumimoji="1" lang="en-US" altLang="ja-JP" dirty="0"/>
              <a:t>/</a:t>
            </a:r>
            <a:r>
              <a:rPr kumimoji="1" lang="ja-JP" altLang="en-US" dirty="0"/>
              <a:t>通信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7762F3-0416-4544-8D8F-CFCCA7067A4C}"/>
              </a:ext>
            </a:extLst>
          </p:cNvPr>
          <p:cNvSpPr txBox="1"/>
          <p:nvPr/>
        </p:nvSpPr>
        <p:spPr>
          <a:xfrm>
            <a:off x="5268118" y="383841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ハンドシェーク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C52543-455A-462E-B067-49564F1A99F2}"/>
              </a:ext>
            </a:extLst>
          </p:cNvPr>
          <p:cNvSpPr txBox="1"/>
          <p:nvPr/>
        </p:nvSpPr>
        <p:spPr>
          <a:xfrm>
            <a:off x="1281843" y="2411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AC169-A6B9-4B75-AF49-89BD76740960}"/>
              </a:ext>
            </a:extLst>
          </p:cNvPr>
          <p:cNvSpPr txBox="1"/>
          <p:nvPr/>
        </p:nvSpPr>
        <p:spPr>
          <a:xfrm>
            <a:off x="7026605" y="263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6BFFDB0-4F6D-4C85-ABAD-2B4DB2255FA3}"/>
              </a:ext>
            </a:extLst>
          </p:cNvPr>
          <p:cNvSpPr txBox="1"/>
          <p:nvPr/>
        </p:nvSpPr>
        <p:spPr>
          <a:xfrm>
            <a:off x="2969515" y="6279866"/>
            <a:ext cx="6378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-3: </a:t>
            </a:r>
            <a:r>
              <a:rPr kumimoji="1" lang="ja-JP" altLang="en-US" sz="2400" dirty="0"/>
              <a:t>サーバ認証のプログラムとプロトコル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2875F61-45F6-4D8E-A6D2-3AD9FCEFAF37}"/>
              </a:ext>
            </a:extLst>
          </p:cNvPr>
          <p:cNvSpPr/>
          <p:nvPr/>
        </p:nvSpPr>
        <p:spPr>
          <a:xfrm>
            <a:off x="7555493" y="5713733"/>
            <a:ext cx="3568347" cy="34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書類 2">
            <a:extLst>
              <a:ext uri="{FF2B5EF4-FFF2-40B4-BE49-F238E27FC236}">
                <a16:creationId xmlns:a16="http://schemas.microsoft.com/office/drawing/2014/main" id="{8FD8F735-EC59-452A-8420-6F642E2DCCFE}"/>
              </a:ext>
            </a:extLst>
          </p:cNvPr>
          <p:cNvSpPr/>
          <p:nvPr/>
        </p:nvSpPr>
        <p:spPr>
          <a:xfrm>
            <a:off x="7026605" y="5296425"/>
            <a:ext cx="3600450" cy="683662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AC6C3B7-82C0-478A-B5BF-1117FA472E1D}"/>
              </a:ext>
            </a:extLst>
          </p:cNvPr>
          <p:cNvSpPr/>
          <p:nvPr/>
        </p:nvSpPr>
        <p:spPr>
          <a:xfrm>
            <a:off x="7058708" y="4990642"/>
            <a:ext cx="3568347" cy="34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75359446-CFC7-4F6A-B7D8-45F8B8052629}"/>
              </a:ext>
            </a:extLst>
          </p:cNvPr>
          <p:cNvGrpSpPr/>
          <p:nvPr/>
        </p:nvGrpSpPr>
        <p:grpSpPr>
          <a:xfrm>
            <a:off x="1273490" y="5244718"/>
            <a:ext cx="4474167" cy="947869"/>
            <a:chOff x="1273490" y="5244718"/>
            <a:chExt cx="4097235" cy="947869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5618F91-B1DB-4BC6-9604-57E1F02834BB}"/>
                </a:ext>
              </a:extLst>
            </p:cNvPr>
            <p:cNvSpPr/>
            <p:nvPr/>
          </p:nvSpPr>
          <p:spPr>
            <a:xfrm>
              <a:off x="1802378" y="5843641"/>
              <a:ext cx="3568347" cy="34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フローチャート: 書類 44">
              <a:extLst>
                <a:ext uri="{FF2B5EF4-FFF2-40B4-BE49-F238E27FC236}">
                  <a16:creationId xmlns:a16="http://schemas.microsoft.com/office/drawing/2014/main" id="{4FF061E5-EDA4-4C4C-8FC8-AD4781A9CBA3}"/>
                </a:ext>
              </a:extLst>
            </p:cNvPr>
            <p:cNvSpPr/>
            <p:nvPr/>
          </p:nvSpPr>
          <p:spPr>
            <a:xfrm>
              <a:off x="1273490" y="5426333"/>
              <a:ext cx="3600450" cy="683662"/>
            </a:xfrm>
            <a:prstGeom prst="flowChartDocumen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20026F67-5DB1-4F18-AA2F-704F8D1797E1}"/>
                </a:ext>
              </a:extLst>
            </p:cNvPr>
            <p:cNvSpPr/>
            <p:nvPr/>
          </p:nvSpPr>
          <p:spPr>
            <a:xfrm>
              <a:off x="1305593" y="5244718"/>
              <a:ext cx="3568347" cy="34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フローチャート: 書類 58">
            <a:extLst>
              <a:ext uri="{FF2B5EF4-FFF2-40B4-BE49-F238E27FC236}">
                <a16:creationId xmlns:a16="http://schemas.microsoft.com/office/drawing/2014/main" id="{8485C177-D468-4A65-9148-A9F5BFC7BBC7}"/>
              </a:ext>
            </a:extLst>
          </p:cNvPr>
          <p:cNvSpPr/>
          <p:nvPr/>
        </p:nvSpPr>
        <p:spPr>
          <a:xfrm>
            <a:off x="11063009" y="1024184"/>
            <a:ext cx="874368" cy="117085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9BD78149-CCC9-4604-AF6A-311CD8261418}"/>
              </a:ext>
            </a:extLst>
          </p:cNvPr>
          <p:cNvSpPr/>
          <p:nvPr/>
        </p:nvSpPr>
        <p:spPr>
          <a:xfrm>
            <a:off x="9927772" y="1793176"/>
            <a:ext cx="1341912" cy="320634"/>
          </a:xfrm>
          <a:custGeom>
            <a:avLst/>
            <a:gdLst>
              <a:gd name="connsiteX0" fmla="*/ 1282535 w 1282535"/>
              <a:gd name="connsiteY0" fmla="*/ 35626 h 320634"/>
              <a:gd name="connsiteX1" fmla="*/ 249382 w 1282535"/>
              <a:gd name="connsiteY1" fmla="*/ 0 h 320634"/>
              <a:gd name="connsiteX2" fmla="*/ 0 w 1282535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320634">
                <a:moveTo>
                  <a:pt x="1282535" y="35626"/>
                </a:moveTo>
                <a:lnTo>
                  <a:pt x="249382" y="0"/>
                </a:lnTo>
                <a:lnTo>
                  <a:pt x="0" y="32063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BEF6C71C-DF7F-40DB-A485-172EE91FB7E5}"/>
              </a:ext>
            </a:extLst>
          </p:cNvPr>
          <p:cNvSpPr/>
          <p:nvPr/>
        </p:nvSpPr>
        <p:spPr>
          <a:xfrm flipV="1">
            <a:off x="10153403" y="2514993"/>
            <a:ext cx="1185554" cy="487488"/>
          </a:xfrm>
          <a:custGeom>
            <a:avLst/>
            <a:gdLst>
              <a:gd name="connsiteX0" fmla="*/ 1282535 w 1282535"/>
              <a:gd name="connsiteY0" fmla="*/ 35626 h 320634"/>
              <a:gd name="connsiteX1" fmla="*/ 249382 w 1282535"/>
              <a:gd name="connsiteY1" fmla="*/ 0 h 320634"/>
              <a:gd name="connsiteX2" fmla="*/ 0 w 1282535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320634">
                <a:moveTo>
                  <a:pt x="1282535" y="35626"/>
                </a:moveTo>
                <a:lnTo>
                  <a:pt x="249382" y="0"/>
                </a:lnTo>
                <a:lnTo>
                  <a:pt x="0" y="32063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8704FDE-B08A-4567-9DE2-AFA22F5745FD}"/>
              </a:ext>
            </a:extLst>
          </p:cNvPr>
          <p:cNvGrpSpPr/>
          <p:nvPr/>
        </p:nvGrpSpPr>
        <p:grpSpPr>
          <a:xfrm>
            <a:off x="11123840" y="2823587"/>
            <a:ext cx="594909" cy="312354"/>
            <a:chOff x="11123840" y="1935678"/>
            <a:chExt cx="594909" cy="312354"/>
          </a:xfrm>
          <a:solidFill>
            <a:schemeClr val="bg2">
              <a:lumMod val="75000"/>
            </a:schemeClr>
          </a:solidFill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7038D8C6-4A19-4B8E-B48C-081A31DA0C68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3F81C38-E653-4809-AE1C-43E90E25F49E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A9D4E0-528B-412E-ABC7-B3D91B427EE7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5A77D03-3566-4AAE-8590-8BCC2CEA8E36}"/>
              </a:ext>
            </a:extLst>
          </p:cNvPr>
          <p:cNvSpPr txBox="1"/>
          <p:nvPr/>
        </p:nvSpPr>
        <p:spPr>
          <a:xfrm>
            <a:off x="10681484" y="252003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プライベート</a:t>
            </a:r>
            <a:r>
              <a:rPr lang="ja-JP" altLang="en-US" sz="1400" dirty="0"/>
              <a:t>鍵</a:t>
            </a:r>
            <a:endParaRPr kumimoji="1" lang="en-US" altLang="ja-JP" sz="1400" dirty="0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29158A70-20B2-4224-9A26-EC8951FF845E}"/>
              </a:ext>
            </a:extLst>
          </p:cNvPr>
          <p:cNvSpPr/>
          <p:nvPr/>
        </p:nvSpPr>
        <p:spPr>
          <a:xfrm flipH="1">
            <a:off x="680621" y="1781780"/>
            <a:ext cx="2288893" cy="523220"/>
          </a:xfrm>
          <a:custGeom>
            <a:avLst/>
            <a:gdLst>
              <a:gd name="connsiteX0" fmla="*/ 1282535 w 1282535"/>
              <a:gd name="connsiteY0" fmla="*/ 35626 h 320634"/>
              <a:gd name="connsiteX1" fmla="*/ 249382 w 1282535"/>
              <a:gd name="connsiteY1" fmla="*/ 0 h 320634"/>
              <a:gd name="connsiteX2" fmla="*/ 0 w 1282535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320634">
                <a:moveTo>
                  <a:pt x="1282535" y="35626"/>
                </a:moveTo>
                <a:lnTo>
                  <a:pt x="249382" y="0"/>
                </a:lnTo>
                <a:lnTo>
                  <a:pt x="0" y="32063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書類 6">
            <a:extLst>
              <a:ext uri="{FF2B5EF4-FFF2-40B4-BE49-F238E27FC236}">
                <a16:creationId xmlns:a16="http://schemas.microsoft.com/office/drawing/2014/main" id="{C76285A4-32A0-4997-B2A0-D09BFA5E9F0D}"/>
              </a:ext>
            </a:extLst>
          </p:cNvPr>
          <p:cNvSpPr/>
          <p:nvPr/>
        </p:nvSpPr>
        <p:spPr>
          <a:xfrm>
            <a:off x="254623" y="1614923"/>
            <a:ext cx="703240" cy="49888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547F618-50B8-4B2B-9AE1-DAA73BFC74E8}"/>
              </a:ext>
            </a:extLst>
          </p:cNvPr>
          <p:cNvSpPr txBox="1"/>
          <p:nvPr/>
        </p:nvSpPr>
        <p:spPr>
          <a:xfrm>
            <a:off x="290852" y="159059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CA</a:t>
            </a:r>
          </a:p>
          <a:p>
            <a:pPr algn="ctr"/>
            <a:r>
              <a:rPr kumimoji="1" lang="ja-JP" altLang="en-US" sz="1400" dirty="0"/>
              <a:t>証明書</a:t>
            </a:r>
            <a:endParaRPr kumimoji="1" lang="en-US" altLang="ja-JP" sz="1400" dirty="0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39337A96-95C0-4743-97B6-522B6D4BF245}"/>
              </a:ext>
            </a:extLst>
          </p:cNvPr>
          <p:cNvSpPr/>
          <p:nvPr/>
        </p:nvSpPr>
        <p:spPr>
          <a:xfrm>
            <a:off x="4354977" y="2346898"/>
            <a:ext cx="5551604" cy="1488678"/>
          </a:xfrm>
          <a:custGeom>
            <a:avLst/>
            <a:gdLst>
              <a:gd name="connsiteX0" fmla="*/ 8942120 w 8977746"/>
              <a:gd name="connsiteY0" fmla="*/ 0 h 1674420"/>
              <a:gd name="connsiteX1" fmla="*/ 8977746 w 8977746"/>
              <a:gd name="connsiteY1" fmla="*/ 760020 h 1674420"/>
              <a:gd name="connsiteX2" fmla="*/ 8003969 w 8977746"/>
              <a:gd name="connsiteY2" fmla="*/ 1674420 h 1674420"/>
              <a:gd name="connsiteX3" fmla="*/ 3111335 w 8977746"/>
              <a:gd name="connsiteY3" fmla="*/ 1650670 h 1674420"/>
              <a:gd name="connsiteX4" fmla="*/ 2339439 w 8977746"/>
              <a:gd name="connsiteY4" fmla="*/ 534389 h 1674420"/>
              <a:gd name="connsiteX5" fmla="*/ 0 w 8977746"/>
              <a:gd name="connsiteY5" fmla="*/ 570015 h 16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7746" h="1674420">
                <a:moveTo>
                  <a:pt x="8942120" y="0"/>
                </a:moveTo>
                <a:lnTo>
                  <a:pt x="8977746" y="760020"/>
                </a:lnTo>
                <a:lnTo>
                  <a:pt x="8003969" y="1674420"/>
                </a:lnTo>
                <a:lnTo>
                  <a:pt x="3111335" y="1650670"/>
                </a:lnTo>
                <a:lnTo>
                  <a:pt x="2339439" y="534389"/>
                </a:lnTo>
                <a:lnTo>
                  <a:pt x="0" y="570015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ローチャート: 書類 64">
            <a:extLst>
              <a:ext uri="{FF2B5EF4-FFF2-40B4-BE49-F238E27FC236}">
                <a16:creationId xmlns:a16="http://schemas.microsoft.com/office/drawing/2014/main" id="{E6404F9B-8743-442B-8CBC-F853739EBE56}"/>
              </a:ext>
            </a:extLst>
          </p:cNvPr>
          <p:cNvSpPr/>
          <p:nvPr/>
        </p:nvSpPr>
        <p:spPr>
          <a:xfrm>
            <a:off x="3579832" y="2757116"/>
            <a:ext cx="703240" cy="1019258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B21186D-9DD6-43D0-B843-BBF3E4965C7A}"/>
              </a:ext>
            </a:extLst>
          </p:cNvPr>
          <p:cNvSpPr txBox="1"/>
          <p:nvPr/>
        </p:nvSpPr>
        <p:spPr>
          <a:xfrm>
            <a:off x="3559797" y="272773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サーバ</a:t>
            </a:r>
            <a:endParaRPr kumimoji="1" lang="en-US" altLang="ja-JP" sz="1400" dirty="0"/>
          </a:p>
          <a:p>
            <a:r>
              <a:rPr kumimoji="1" lang="ja-JP" altLang="en-US" sz="1400" dirty="0"/>
              <a:t>証明書</a:t>
            </a:r>
            <a:endParaRPr kumimoji="1" lang="en-US" altLang="ja-JP" sz="14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608F24E5-1EBA-4092-9E74-D74B4D14B567}"/>
              </a:ext>
            </a:extLst>
          </p:cNvPr>
          <p:cNvGrpSpPr/>
          <p:nvPr/>
        </p:nvGrpSpPr>
        <p:grpSpPr>
          <a:xfrm>
            <a:off x="3639101" y="3266745"/>
            <a:ext cx="594909" cy="312354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745A93-3D38-4B3C-8D2B-405013924869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E302A7E4-AE81-4B0F-8A5B-6A7666D2EDF2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536F161-BD80-4652-9A1E-FEA44C458A71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BE8E46D-7D06-46B2-9ABC-75339927FF1E}"/>
              </a:ext>
            </a:extLst>
          </p:cNvPr>
          <p:cNvSpPr txBox="1"/>
          <p:nvPr/>
        </p:nvSpPr>
        <p:spPr>
          <a:xfrm>
            <a:off x="2735344" y="307853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証明書の</a:t>
            </a:r>
            <a:endParaRPr kumimoji="1" lang="en-US" altLang="ja-JP" sz="1100" dirty="0"/>
          </a:p>
          <a:p>
            <a:r>
              <a:rPr kumimoji="1" lang="ja-JP" altLang="en-US" sz="1100" dirty="0"/>
              <a:t>署名検証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3F6F648-03E4-4C04-ABCD-40EA1C416262}"/>
              </a:ext>
            </a:extLst>
          </p:cNvPr>
          <p:cNvSpPr txBox="1"/>
          <p:nvPr/>
        </p:nvSpPr>
        <p:spPr>
          <a:xfrm>
            <a:off x="3578877" y="323729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公開鍵</a:t>
            </a:r>
            <a:endParaRPr kumimoji="1" lang="en-US" altLang="ja-JP" sz="14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BC264E6-B0CF-4ABD-9914-FDB8AB15F467}"/>
              </a:ext>
            </a:extLst>
          </p:cNvPr>
          <p:cNvSpPr txBox="1"/>
          <p:nvPr/>
        </p:nvSpPr>
        <p:spPr>
          <a:xfrm>
            <a:off x="9554913" y="4439592"/>
            <a:ext cx="74571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reestyle Script" panose="030804020302050B0404" pitchFamily="66" charset="0"/>
              </a:rPr>
              <a:t>Signature</a:t>
            </a:r>
            <a:endParaRPr kumimoji="1" lang="ja-JP" altLang="en-US" dirty="0">
              <a:latin typeface="Freestyle Script" panose="030804020302050B0404" pitchFamily="66" charset="0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FEB0AEC-5A50-478F-9B98-79DF96B725CB}"/>
              </a:ext>
            </a:extLst>
          </p:cNvPr>
          <p:cNvCxnSpPr/>
          <p:nvPr/>
        </p:nvCxnSpPr>
        <p:spPr>
          <a:xfrm flipV="1">
            <a:off x="9975273" y="2529444"/>
            <a:ext cx="35626" cy="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1B5C10D-05A2-4211-A8C4-9DD7A51436C8}"/>
              </a:ext>
            </a:extLst>
          </p:cNvPr>
          <p:cNvCxnSpPr/>
          <p:nvPr/>
        </p:nvCxnSpPr>
        <p:spPr>
          <a:xfrm flipH="1">
            <a:off x="10044546" y="2531118"/>
            <a:ext cx="14247" cy="195538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3AD5856-766D-4B8E-9DCE-05BC65E18CF9}"/>
              </a:ext>
            </a:extLst>
          </p:cNvPr>
          <p:cNvSpPr txBox="1"/>
          <p:nvPr/>
        </p:nvSpPr>
        <p:spPr>
          <a:xfrm>
            <a:off x="3559797" y="3935674"/>
            <a:ext cx="74571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reestyle Script" panose="030804020302050B0404" pitchFamily="66" charset="0"/>
              </a:rPr>
              <a:t>Signature</a:t>
            </a:r>
            <a:endParaRPr kumimoji="1" lang="ja-JP" altLang="en-US" dirty="0">
              <a:latin typeface="Freestyle Script" panose="030804020302050B0404" pitchFamily="66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9040F16-FB24-4FE1-AB6C-EB8A04F522DD}"/>
              </a:ext>
            </a:extLst>
          </p:cNvPr>
          <p:cNvSpPr txBox="1"/>
          <p:nvPr/>
        </p:nvSpPr>
        <p:spPr>
          <a:xfrm>
            <a:off x="4053825" y="358632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署名検証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D23FBE5-8FDA-4FAF-92DC-9B1DDC4703CA}"/>
              </a:ext>
            </a:extLst>
          </p:cNvPr>
          <p:cNvCxnSpPr>
            <a:cxnSpLocks/>
          </p:cNvCxnSpPr>
          <p:nvPr/>
        </p:nvCxnSpPr>
        <p:spPr>
          <a:xfrm>
            <a:off x="3921288" y="3542501"/>
            <a:ext cx="6229" cy="43274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フリーフォーム: 図形 82">
            <a:extLst>
              <a:ext uri="{FF2B5EF4-FFF2-40B4-BE49-F238E27FC236}">
                <a16:creationId xmlns:a16="http://schemas.microsoft.com/office/drawing/2014/main" id="{C8903D20-0CA5-4050-BF20-A4C6C84D62AA}"/>
              </a:ext>
            </a:extLst>
          </p:cNvPr>
          <p:cNvSpPr/>
          <p:nvPr/>
        </p:nvSpPr>
        <p:spPr>
          <a:xfrm>
            <a:off x="4358244" y="4132613"/>
            <a:ext cx="5237018" cy="498764"/>
          </a:xfrm>
          <a:custGeom>
            <a:avLst/>
            <a:gdLst>
              <a:gd name="connsiteX0" fmla="*/ 5237018 w 5237018"/>
              <a:gd name="connsiteY0" fmla="*/ 498764 h 498764"/>
              <a:gd name="connsiteX1" fmla="*/ 1710047 w 5237018"/>
              <a:gd name="connsiteY1" fmla="*/ 498764 h 498764"/>
              <a:gd name="connsiteX2" fmla="*/ 1211283 w 5237018"/>
              <a:gd name="connsiteY2" fmla="*/ 0 h 498764"/>
              <a:gd name="connsiteX3" fmla="*/ 0 w 5237018"/>
              <a:gd name="connsiteY3" fmla="*/ 23751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7018" h="498764">
                <a:moveTo>
                  <a:pt x="5237018" y="498764"/>
                </a:moveTo>
                <a:lnTo>
                  <a:pt x="1710047" y="498764"/>
                </a:lnTo>
                <a:lnTo>
                  <a:pt x="1211283" y="0"/>
                </a:lnTo>
                <a:lnTo>
                  <a:pt x="0" y="23751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A0F0FCC-D88E-4D4C-8767-033C31145AAA}"/>
              </a:ext>
            </a:extLst>
          </p:cNvPr>
          <p:cNvCxnSpPr>
            <a:cxnSpLocks/>
          </p:cNvCxnSpPr>
          <p:nvPr/>
        </p:nvCxnSpPr>
        <p:spPr>
          <a:xfrm>
            <a:off x="4053825" y="2514662"/>
            <a:ext cx="26092" cy="29481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825789-2CEB-4706-8BAC-06CBEF6052B9}"/>
              </a:ext>
            </a:extLst>
          </p:cNvPr>
          <p:cNvSpPr/>
          <p:nvPr/>
        </p:nvSpPr>
        <p:spPr>
          <a:xfrm>
            <a:off x="7321250" y="3338743"/>
            <a:ext cx="3185570" cy="16833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C955C32-4225-4497-B39A-55E1E00F81C7}"/>
              </a:ext>
            </a:extLst>
          </p:cNvPr>
          <p:cNvSpPr txBox="1"/>
          <p:nvPr/>
        </p:nvSpPr>
        <p:spPr>
          <a:xfrm>
            <a:off x="11123840" y="983508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/>
              <a:t>サーバ</a:t>
            </a:r>
            <a:endParaRPr kumimoji="1" lang="en-US" altLang="ja-JP" sz="1800" dirty="0"/>
          </a:p>
          <a:p>
            <a:r>
              <a:rPr kumimoji="1" lang="ja-JP" altLang="en-US" sz="1800" dirty="0"/>
              <a:t>証明書</a:t>
            </a:r>
            <a:endParaRPr kumimoji="1" lang="en-US" altLang="ja-JP" sz="1800" dirty="0"/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0237AF9-602C-4F2D-B07C-11D7513F84E6}"/>
              </a:ext>
            </a:extLst>
          </p:cNvPr>
          <p:cNvGrpSpPr/>
          <p:nvPr/>
        </p:nvGrpSpPr>
        <p:grpSpPr>
          <a:xfrm>
            <a:off x="11174109" y="1601455"/>
            <a:ext cx="594909" cy="312354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CC9E2BCD-CD21-403F-8F21-79195EB04096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80C4D30B-DAA2-4688-8FDD-91411F36E95F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0671B2F-563B-44A9-AA5A-D6261E334463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D961B16-3BDA-4FF5-8E7A-A6CD742F9AFB}"/>
              </a:ext>
            </a:extLst>
          </p:cNvPr>
          <p:cNvSpPr txBox="1"/>
          <p:nvPr/>
        </p:nvSpPr>
        <p:spPr>
          <a:xfrm>
            <a:off x="11160195" y="15919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公開</a:t>
            </a:r>
            <a:r>
              <a:rPr lang="ja-JP" altLang="en-US" sz="1400" dirty="0"/>
              <a:t>鍵</a:t>
            </a:r>
            <a:endParaRPr kumimoji="1" lang="en-US" altLang="ja-JP" sz="1400" dirty="0"/>
          </a:p>
        </p:txBody>
      </p:sp>
      <p:sp>
        <p:nvSpPr>
          <p:cNvPr id="94" name="矢印: 右 93">
            <a:extLst>
              <a:ext uri="{FF2B5EF4-FFF2-40B4-BE49-F238E27FC236}">
                <a16:creationId xmlns:a16="http://schemas.microsoft.com/office/drawing/2014/main" id="{554656BF-C00E-4DAC-99F0-D6E3EC6EE9C5}"/>
              </a:ext>
            </a:extLst>
          </p:cNvPr>
          <p:cNvSpPr/>
          <p:nvPr/>
        </p:nvSpPr>
        <p:spPr>
          <a:xfrm flipH="1">
            <a:off x="5189294" y="3002839"/>
            <a:ext cx="1764496" cy="51651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矢印: 右 94">
            <a:extLst>
              <a:ext uri="{FF2B5EF4-FFF2-40B4-BE49-F238E27FC236}">
                <a16:creationId xmlns:a16="http://schemas.microsoft.com/office/drawing/2014/main" id="{35685174-7922-4B1E-88CF-05D0D819DDEA}"/>
              </a:ext>
            </a:extLst>
          </p:cNvPr>
          <p:cNvSpPr/>
          <p:nvPr/>
        </p:nvSpPr>
        <p:spPr>
          <a:xfrm flipH="1">
            <a:off x="5211840" y="4158505"/>
            <a:ext cx="1764496" cy="51651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CCD54531-BB24-4CB1-95D7-A647707EB9F6}"/>
              </a:ext>
            </a:extLst>
          </p:cNvPr>
          <p:cNvSpPr txBox="1"/>
          <p:nvPr/>
        </p:nvSpPr>
        <p:spPr>
          <a:xfrm>
            <a:off x="5753278" y="3090708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Certificate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9966433-3BCD-4552-9D0A-BBEB3FC69F46}"/>
              </a:ext>
            </a:extLst>
          </p:cNvPr>
          <p:cNvSpPr txBox="1"/>
          <p:nvPr/>
        </p:nvSpPr>
        <p:spPr>
          <a:xfrm>
            <a:off x="5455338" y="4264248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VerifyCertificate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12208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5A25-6EE1-4AA7-BD71-CBB377CD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PSK</a:t>
            </a:r>
            <a:r>
              <a:rPr kumimoji="1" lang="ja-JP" altLang="en-US" dirty="0"/>
              <a:t>、セッション再開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17D728-CEA8-449D-85A8-067635B3F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962"/>
            <a:ext cx="10515600" cy="48169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PSK:</a:t>
            </a:r>
          </a:p>
          <a:p>
            <a:pPr marL="0" indent="0">
              <a:buNone/>
            </a:pPr>
            <a:r>
              <a:rPr lang="ja-JP" altLang="en-US" dirty="0"/>
              <a:t>別途、どこかで事前に鍵を合意しておく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ピア認証不要のぶん、ハンドシェークが軽い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DH</a:t>
            </a:r>
            <a:r>
              <a:rPr lang="ja-JP" altLang="en-US" dirty="0"/>
              <a:t>有無の２パターン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DH</a:t>
            </a:r>
            <a:r>
              <a:rPr kumimoji="1" lang="ja-JP" altLang="en-US" dirty="0"/>
              <a:t>なし：合意した鍵をそのまま使用（前方秘匿性のリスクあり）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DH</a:t>
            </a:r>
            <a:r>
              <a:rPr kumimoji="1" lang="ja-JP" altLang="en-US" dirty="0"/>
              <a:t>あり：</a:t>
            </a:r>
            <a:r>
              <a:rPr kumimoji="1" lang="en-US" altLang="ja-JP" dirty="0"/>
              <a:t>DH</a:t>
            </a:r>
            <a:r>
              <a:rPr kumimoji="1" lang="ja-JP" altLang="en-US" dirty="0"/>
              <a:t>により新たな鍵を合意（前方秘匿性のリスクなし）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セッション再開</a:t>
            </a:r>
            <a:endParaRPr kumimoji="1" lang="en-US" altLang="ja-JP" dirty="0"/>
          </a:p>
          <a:p>
            <a:r>
              <a:rPr kumimoji="1" lang="ja-JP" altLang="en-US" dirty="0"/>
              <a:t>セッション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の廃止</a:t>
            </a:r>
            <a:endParaRPr kumimoji="1" lang="en-US" altLang="ja-JP" dirty="0"/>
          </a:p>
          <a:p>
            <a:r>
              <a:rPr kumimoji="1" lang="ja-JP" altLang="en-US" dirty="0"/>
              <a:t>セッションチケット必須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PSK</a:t>
            </a:r>
            <a:r>
              <a:rPr kumimoji="1" lang="ja-JP" altLang="en-US" dirty="0"/>
              <a:t>の一特殊形として再整理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以前に確立したセッションでセッションチケットの形で鍵合意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PSK</a:t>
            </a:r>
            <a:r>
              <a:rPr lang="ja-JP" altLang="en-US" dirty="0"/>
              <a:t>により相手方を認証。公開鍵証明書による認証は省略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523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D24A5897-1CEE-4706-B2D7-CC11A23FD392}"/>
              </a:ext>
            </a:extLst>
          </p:cNvPr>
          <p:cNvSpPr/>
          <p:nvPr/>
        </p:nvSpPr>
        <p:spPr>
          <a:xfrm>
            <a:off x="1735546" y="1479092"/>
            <a:ext cx="3485157" cy="2082091"/>
          </a:xfrm>
          <a:prstGeom prst="roundRect">
            <a:avLst>
              <a:gd name="adj" fmla="val 9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06B6-6202-4FE3-AF2E-5194D93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85" y="12680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2-4 PSK: </a:t>
            </a:r>
            <a:r>
              <a:rPr kumimoji="1" lang="ja-JP" altLang="en-US" dirty="0"/>
              <a:t>前方秘匿性なし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B95243-A6CC-42DF-B06F-9C0463815AE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08916" y="5294102"/>
            <a:ext cx="21174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8815865-774C-46DC-A4FF-45647A9D4C6D}"/>
              </a:ext>
            </a:extLst>
          </p:cNvPr>
          <p:cNvCxnSpPr>
            <a:cxnSpLocks/>
          </p:cNvCxnSpPr>
          <p:nvPr/>
        </p:nvCxnSpPr>
        <p:spPr>
          <a:xfrm flipH="1">
            <a:off x="9005172" y="4760956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35A2CD-C663-494A-952D-44523440343A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33BAB9A-81A9-40A9-BE71-A78B87C14E21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F8E7EF-294E-40B2-9D24-0E073A89E67E}"/>
              </a:ext>
            </a:extLst>
          </p:cNvPr>
          <p:cNvSpPr/>
          <p:nvPr/>
        </p:nvSpPr>
        <p:spPr>
          <a:xfrm>
            <a:off x="6859298" y="1963321"/>
            <a:ext cx="3485157" cy="2082091"/>
          </a:xfrm>
          <a:prstGeom prst="roundRect">
            <a:avLst>
              <a:gd name="adj" fmla="val 9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2BE1F99-1C8F-472A-85C5-17BB8141DC41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40D627-7060-48F9-B744-DD0D576A43E7}"/>
              </a:ext>
            </a:extLst>
          </p:cNvPr>
          <p:cNvSpPr txBox="1"/>
          <p:nvPr/>
        </p:nvSpPr>
        <p:spPr>
          <a:xfrm>
            <a:off x="7945035" y="5004892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Pre-shared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B0467E-B32C-45DE-A91D-481DBEEB0D3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5806E69-B6D6-4D79-BA60-D6AD48CAAE8C}"/>
              </a:ext>
            </a:extLst>
          </p:cNvPr>
          <p:cNvCxnSpPr>
            <a:cxnSpLocks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73F6DD2-37AE-48AE-98BA-0169C277D951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111DE1-8DF0-4B2E-A8E7-DE6F3417675E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81B67B8-206D-48D0-AF4D-0A9A6A985B98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76D5F71-0282-45B9-BD14-CCE1796E4859}"/>
              </a:ext>
            </a:extLst>
          </p:cNvPr>
          <p:cNvSpPr txBox="1"/>
          <p:nvPr/>
        </p:nvSpPr>
        <p:spPr>
          <a:xfrm>
            <a:off x="2806077" y="4955548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Pre-shared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A2C8F827-F559-449D-BB5F-2EAB1A823489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A19F61C-DBC9-4C6E-8A75-BED0B65A0511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D3C13F-D502-406C-A6FF-D1735A943A4C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0413163-E374-4F71-93FD-E9F47042F30D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293C004-9473-4FD7-97AE-E28C84324FB3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4FAA141-AE84-43A1-AE9D-9018B3940F22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26E725C-E7D0-46B2-80F9-5B5ECD178238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C5B892-1720-451B-B2EA-5C201349CD70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E62B2D-37EE-4EBF-A50C-5AF1744FCA48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7F34681-2578-4F1B-A540-19298162EA8D}"/>
              </a:ext>
            </a:extLst>
          </p:cNvPr>
          <p:cNvSpPr/>
          <p:nvPr/>
        </p:nvSpPr>
        <p:spPr>
          <a:xfrm>
            <a:off x="8764249" y="2172882"/>
            <a:ext cx="1312834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9AA8B54-CB7F-4213-A06E-42CD97F668E7}"/>
              </a:ext>
            </a:extLst>
          </p:cNvPr>
          <p:cNvSpPr/>
          <p:nvPr/>
        </p:nvSpPr>
        <p:spPr>
          <a:xfrm>
            <a:off x="1908885" y="2203722"/>
            <a:ext cx="1480686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924B6CA-D0E1-4E22-BC22-C405EACCA0D7}"/>
              </a:ext>
            </a:extLst>
          </p:cNvPr>
          <p:cNvSpPr txBox="1"/>
          <p:nvPr/>
        </p:nvSpPr>
        <p:spPr>
          <a:xfrm>
            <a:off x="8952699" y="21493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kumimoji="1" lang="ja-JP" altLang="en-US" sz="1600" b="1" dirty="0"/>
              <a:t>　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9C7EBA6-90B3-4D5F-B737-9148D6A77BEF}"/>
              </a:ext>
            </a:extLst>
          </p:cNvPr>
          <p:cNvSpPr txBox="1"/>
          <p:nvPr/>
        </p:nvSpPr>
        <p:spPr>
          <a:xfrm>
            <a:off x="2218294" y="2181458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21CDCFF3-E3F3-48CE-9894-C382F55E745D}"/>
              </a:ext>
            </a:extLst>
          </p:cNvPr>
          <p:cNvSpPr/>
          <p:nvPr/>
        </p:nvSpPr>
        <p:spPr>
          <a:xfrm>
            <a:off x="111914" y="290923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6633920-3D71-4503-9347-E9BB19FF7431}"/>
              </a:ext>
            </a:extLst>
          </p:cNvPr>
          <p:cNvSpPr txBox="1"/>
          <p:nvPr/>
        </p:nvSpPr>
        <p:spPr>
          <a:xfrm>
            <a:off x="491154" y="291212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endParaRPr kumimoji="1" lang="ja-JP" altLang="en-US" sz="1600" b="1" dirty="0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C7703422-F683-4DC2-8405-2FA197D8AD90}"/>
              </a:ext>
            </a:extLst>
          </p:cNvPr>
          <p:cNvSpPr/>
          <p:nvPr/>
        </p:nvSpPr>
        <p:spPr>
          <a:xfrm>
            <a:off x="10100441" y="2280745"/>
            <a:ext cx="1156138" cy="620110"/>
          </a:xfrm>
          <a:custGeom>
            <a:avLst/>
            <a:gdLst>
              <a:gd name="connsiteX0" fmla="*/ 0 w 1156138"/>
              <a:gd name="connsiteY0" fmla="*/ 21021 h 620110"/>
              <a:gd name="connsiteX1" fmla="*/ 914400 w 1156138"/>
              <a:gd name="connsiteY1" fmla="*/ 0 h 620110"/>
              <a:gd name="connsiteX2" fmla="*/ 1145628 w 1156138"/>
              <a:gd name="connsiteY2" fmla="*/ 189186 h 620110"/>
              <a:gd name="connsiteX3" fmla="*/ 1156138 w 1156138"/>
              <a:gd name="connsiteY3" fmla="*/ 62011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138" h="620110">
                <a:moveTo>
                  <a:pt x="0" y="21021"/>
                </a:moveTo>
                <a:lnTo>
                  <a:pt x="914400" y="0"/>
                </a:lnTo>
                <a:lnTo>
                  <a:pt x="1145628" y="189186"/>
                </a:lnTo>
                <a:lnTo>
                  <a:pt x="1156138" y="620110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848C3ED4-017D-45E6-B193-589B0F13FE57}"/>
              </a:ext>
            </a:extLst>
          </p:cNvPr>
          <p:cNvSpPr/>
          <p:nvPr/>
        </p:nvSpPr>
        <p:spPr>
          <a:xfrm flipH="1">
            <a:off x="770805" y="2318584"/>
            <a:ext cx="1156138" cy="620110"/>
          </a:xfrm>
          <a:custGeom>
            <a:avLst/>
            <a:gdLst>
              <a:gd name="connsiteX0" fmla="*/ 0 w 1156138"/>
              <a:gd name="connsiteY0" fmla="*/ 21021 h 620110"/>
              <a:gd name="connsiteX1" fmla="*/ 914400 w 1156138"/>
              <a:gd name="connsiteY1" fmla="*/ 0 h 620110"/>
              <a:gd name="connsiteX2" fmla="*/ 1145628 w 1156138"/>
              <a:gd name="connsiteY2" fmla="*/ 189186 h 620110"/>
              <a:gd name="connsiteX3" fmla="*/ 1156138 w 1156138"/>
              <a:gd name="connsiteY3" fmla="*/ 62011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138" h="620110">
                <a:moveTo>
                  <a:pt x="0" y="21021"/>
                </a:moveTo>
                <a:lnTo>
                  <a:pt x="914400" y="0"/>
                </a:lnTo>
                <a:lnTo>
                  <a:pt x="1145628" y="189186"/>
                </a:lnTo>
                <a:lnTo>
                  <a:pt x="1156138" y="620110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1E290E83-1D58-49BF-9248-CFE4B237CFDB}"/>
              </a:ext>
            </a:extLst>
          </p:cNvPr>
          <p:cNvSpPr/>
          <p:nvPr/>
        </p:nvSpPr>
        <p:spPr>
          <a:xfrm>
            <a:off x="798786" y="3247697"/>
            <a:ext cx="2974428" cy="1555531"/>
          </a:xfrm>
          <a:custGeom>
            <a:avLst/>
            <a:gdLst>
              <a:gd name="connsiteX0" fmla="*/ 0 w 2974428"/>
              <a:gd name="connsiteY0" fmla="*/ 0 h 1555531"/>
              <a:gd name="connsiteX1" fmla="*/ 10511 w 2974428"/>
              <a:gd name="connsiteY1" fmla="*/ 525517 h 1555531"/>
              <a:gd name="connsiteX2" fmla="*/ 409904 w 2974428"/>
              <a:gd name="connsiteY2" fmla="*/ 1072055 h 1555531"/>
              <a:gd name="connsiteX3" fmla="*/ 2554014 w 2974428"/>
              <a:gd name="connsiteY3" fmla="*/ 1082565 h 1555531"/>
              <a:gd name="connsiteX4" fmla="*/ 2974428 w 2974428"/>
              <a:gd name="connsiteY4" fmla="*/ 1555531 h 155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428" h="1555531">
                <a:moveTo>
                  <a:pt x="0" y="0"/>
                </a:moveTo>
                <a:lnTo>
                  <a:pt x="10511" y="525517"/>
                </a:lnTo>
                <a:lnTo>
                  <a:pt x="409904" y="1072055"/>
                </a:lnTo>
                <a:lnTo>
                  <a:pt x="2554014" y="1082565"/>
                </a:lnTo>
                <a:lnTo>
                  <a:pt x="2974428" y="1555531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C3D9E5F8-7F52-49FB-B921-966E45655C6A}"/>
              </a:ext>
            </a:extLst>
          </p:cNvPr>
          <p:cNvSpPr/>
          <p:nvPr/>
        </p:nvSpPr>
        <p:spPr>
          <a:xfrm flipH="1">
            <a:off x="9026193" y="3198827"/>
            <a:ext cx="2230386" cy="1555531"/>
          </a:xfrm>
          <a:custGeom>
            <a:avLst/>
            <a:gdLst>
              <a:gd name="connsiteX0" fmla="*/ 0 w 2974428"/>
              <a:gd name="connsiteY0" fmla="*/ 0 h 1555531"/>
              <a:gd name="connsiteX1" fmla="*/ 10511 w 2974428"/>
              <a:gd name="connsiteY1" fmla="*/ 525517 h 1555531"/>
              <a:gd name="connsiteX2" fmla="*/ 409904 w 2974428"/>
              <a:gd name="connsiteY2" fmla="*/ 1072055 h 1555531"/>
              <a:gd name="connsiteX3" fmla="*/ 2554014 w 2974428"/>
              <a:gd name="connsiteY3" fmla="*/ 1082565 h 1555531"/>
              <a:gd name="connsiteX4" fmla="*/ 2974428 w 2974428"/>
              <a:gd name="connsiteY4" fmla="*/ 1555531 h 155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428" h="1555531">
                <a:moveTo>
                  <a:pt x="0" y="0"/>
                </a:moveTo>
                <a:lnTo>
                  <a:pt x="10511" y="525517"/>
                </a:lnTo>
                <a:lnTo>
                  <a:pt x="409904" y="1072055"/>
                </a:lnTo>
                <a:lnTo>
                  <a:pt x="2554014" y="1082565"/>
                </a:lnTo>
                <a:lnTo>
                  <a:pt x="2974428" y="1555531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59BE172-749B-45E0-A59C-67C20626489D}"/>
              </a:ext>
            </a:extLst>
          </p:cNvPr>
          <p:cNvSpPr/>
          <p:nvPr/>
        </p:nvSpPr>
        <p:spPr>
          <a:xfrm>
            <a:off x="10616335" y="292823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D293F1-D294-414D-88B1-7031502C159F}"/>
              </a:ext>
            </a:extLst>
          </p:cNvPr>
          <p:cNvSpPr txBox="1"/>
          <p:nvPr/>
        </p:nvSpPr>
        <p:spPr>
          <a:xfrm>
            <a:off x="10995575" y="293112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endParaRPr kumimoji="1" lang="ja-JP" altLang="en-US" sz="1600" b="1" dirty="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3D7E13A9-02A5-4E5F-B768-FE7733131E36}"/>
              </a:ext>
            </a:extLst>
          </p:cNvPr>
          <p:cNvSpPr/>
          <p:nvPr/>
        </p:nvSpPr>
        <p:spPr>
          <a:xfrm>
            <a:off x="5047943" y="1479093"/>
            <a:ext cx="1354859" cy="657932"/>
          </a:xfrm>
          <a:prstGeom prst="rightArrow">
            <a:avLst/>
          </a:prstGeom>
          <a:solidFill>
            <a:schemeClr val="bg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B5B38C6-252B-4063-9FD7-D1C3BF09D49F}"/>
              </a:ext>
            </a:extLst>
          </p:cNvPr>
          <p:cNvSpPr txBox="1"/>
          <p:nvPr/>
        </p:nvSpPr>
        <p:spPr>
          <a:xfrm>
            <a:off x="4848521" y="1697150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DF000F73-4CE5-496E-ADBD-0ECE0427409C}"/>
              </a:ext>
            </a:extLst>
          </p:cNvPr>
          <p:cNvSpPr/>
          <p:nvPr/>
        </p:nvSpPr>
        <p:spPr>
          <a:xfrm flipH="1">
            <a:off x="5855633" y="3367530"/>
            <a:ext cx="1354859" cy="657932"/>
          </a:xfrm>
          <a:prstGeom prst="rightArrow">
            <a:avLst/>
          </a:prstGeom>
          <a:solidFill>
            <a:schemeClr val="bg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76B741B-0B03-4AFF-A6C7-15E994114738}"/>
              </a:ext>
            </a:extLst>
          </p:cNvPr>
          <p:cNvSpPr txBox="1"/>
          <p:nvPr/>
        </p:nvSpPr>
        <p:spPr>
          <a:xfrm>
            <a:off x="6095259" y="3525415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4372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F8E7EF-294E-40B2-9D24-0E073A89E67E}"/>
              </a:ext>
            </a:extLst>
          </p:cNvPr>
          <p:cNvSpPr/>
          <p:nvPr/>
        </p:nvSpPr>
        <p:spPr>
          <a:xfrm>
            <a:off x="6859298" y="2068500"/>
            <a:ext cx="3485157" cy="2188659"/>
          </a:xfrm>
          <a:prstGeom prst="roundRect">
            <a:avLst>
              <a:gd name="adj" fmla="val 922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8AE0DF9D-04A4-4E38-9724-75F2330FBF92}"/>
              </a:ext>
            </a:extLst>
          </p:cNvPr>
          <p:cNvSpPr/>
          <p:nvPr/>
        </p:nvSpPr>
        <p:spPr>
          <a:xfrm flipH="1">
            <a:off x="5485620" y="3522737"/>
            <a:ext cx="1354859" cy="6579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964E111-32A4-4F4A-B583-FDDC6E52B32A}"/>
              </a:ext>
            </a:extLst>
          </p:cNvPr>
          <p:cNvSpPr txBox="1"/>
          <p:nvPr/>
        </p:nvSpPr>
        <p:spPr>
          <a:xfrm>
            <a:off x="5644357" y="3668501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D24A5897-1CEE-4706-B2D7-CC11A23FD392}"/>
              </a:ext>
            </a:extLst>
          </p:cNvPr>
          <p:cNvSpPr/>
          <p:nvPr/>
        </p:nvSpPr>
        <p:spPr>
          <a:xfrm>
            <a:off x="1736895" y="1397488"/>
            <a:ext cx="3485157" cy="2554564"/>
          </a:xfrm>
          <a:prstGeom prst="roundRect">
            <a:avLst>
              <a:gd name="adj" fmla="val 922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06B6-6202-4FE3-AF2E-5194D93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59"/>
            <a:ext cx="10515600" cy="1325563"/>
          </a:xfrm>
        </p:spPr>
        <p:txBody>
          <a:bodyPr/>
          <a:lstStyle/>
          <a:p>
            <a:r>
              <a:rPr lang="ja-JP" altLang="en-US" dirty="0"/>
              <a:t>図</a:t>
            </a:r>
            <a:r>
              <a:rPr lang="en-US" altLang="ja-JP" dirty="0"/>
              <a:t>2-5 </a:t>
            </a:r>
            <a:r>
              <a:rPr kumimoji="1" lang="en-US" altLang="ja-JP" dirty="0"/>
              <a:t>PSK: </a:t>
            </a:r>
            <a:r>
              <a:rPr kumimoji="1" lang="ja-JP" altLang="en-US" dirty="0"/>
              <a:t>完全前方秘匿性あり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B95243-A6CC-42DF-B06F-9C0463815AE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15328" y="5294102"/>
            <a:ext cx="14762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8815865-774C-46DC-A4FF-45647A9D4C6D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9492" y="4837419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35A2CD-C663-494A-952D-44523440343A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33BAB9A-81A9-40A9-BE71-A78B87C14E21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9180C76-93C2-4805-8F0E-6B7B650E5D80}"/>
              </a:ext>
            </a:extLst>
          </p:cNvPr>
          <p:cNvGrpSpPr/>
          <p:nvPr/>
        </p:nvGrpSpPr>
        <p:grpSpPr>
          <a:xfrm>
            <a:off x="7012287" y="2574539"/>
            <a:ext cx="3901787" cy="1218102"/>
            <a:chOff x="6726889" y="3078364"/>
            <a:chExt cx="6097120" cy="1218102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AC66CCB-03C9-4E17-AB42-2CC1A9797D94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E6830A4-0540-43B4-ABA2-5A7B71EF76E7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16A5CDA-F401-4E54-8DB6-FBBD1C265209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8D0316B-3E1C-4E27-A359-89F6F3F986BC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5B40023-6CC1-45A7-92E9-414C09C9D553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F1AEB05-B8DF-4E55-A5AA-05B1463D9B88}"/>
              </a:ext>
            </a:extLst>
          </p:cNvPr>
          <p:cNvSpPr/>
          <p:nvPr/>
        </p:nvSpPr>
        <p:spPr>
          <a:xfrm>
            <a:off x="7012287" y="2544152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2BE1F99-1C8F-472A-85C5-17BB8141DC41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0CA7115-44E8-4F2F-AE67-76247C8F4450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DD04A62-5E11-46FD-AD13-12B801E301CB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78C64D4-49EB-4A37-BC01-8F21501BE9F9}"/>
              </a:ext>
            </a:extLst>
          </p:cNvPr>
          <p:cNvSpPr/>
          <p:nvPr/>
        </p:nvSpPr>
        <p:spPr>
          <a:xfrm>
            <a:off x="7295764" y="3468987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FDC3CA-77D5-423C-80C1-6D65750D1BC2}"/>
              </a:ext>
            </a:extLst>
          </p:cNvPr>
          <p:cNvSpPr txBox="1"/>
          <p:nvPr/>
        </p:nvSpPr>
        <p:spPr>
          <a:xfrm>
            <a:off x="7295764" y="3468987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40D627-7060-48F9-B744-DD0D576A43E7}"/>
              </a:ext>
            </a:extLst>
          </p:cNvPr>
          <p:cNvSpPr txBox="1"/>
          <p:nvPr/>
        </p:nvSpPr>
        <p:spPr>
          <a:xfrm>
            <a:off x="7945035" y="5004892"/>
            <a:ext cx="2018501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0C23C180-0FE4-4F7F-9740-831001D2AF3E}"/>
              </a:ext>
            </a:extLst>
          </p:cNvPr>
          <p:cNvSpPr/>
          <p:nvPr/>
        </p:nvSpPr>
        <p:spPr>
          <a:xfrm>
            <a:off x="3996423" y="3680507"/>
            <a:ext cx="4590641" cy="865572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6DEE9F9-E439-4875-8FA4-ECC8CD50C9F2}"/>
              </a:ext>
            </a:extLst>
          </p:cNvPr>
          <p:cNvSpPr/>
          <p:nvPr/>
        </p:nvSpPr>
        <p:spPr>
          <a:xfrm flipH="1">
            <a:off x="4029847" y="3696914"/>
            <a:ext cx="5219581" cy="748967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F25C72AE-B25C-4070-9B4A-6154A0C0784C}"/>
              </a:ext>
            </a:extLst>
          </p:cNvPr>
          <p:cNvSpPr/>
          <p:nvPr/>
        </p:nvSpPr>
        <p:spPr>
          <a:xfrm>
            <a:off x="9411740" y="3653535"/>
            <a:ext cx="2045154" cy="845330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D218496-CBCA-4CDD-A691-A0A205777B10}"/>
              </a:ext>
            </a:extLst>
          </p:cNvPr>
          <p:cNvSpPr/>
          <p:nvPr/>
        </p:nvSpPr>
        <p:spPr>
          <a:xfrm flipH="1">
            <a:off x="854536" y="3599522"/>
            <a:ext cx="2417392" cy="866157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B0467E-B32C-45DE-A91D-481DBEEB0D3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5806E69-B6D6-4D79-BA60-D6AD48CAAE8C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73F6DD2-37AE-48AE-98BA-0169C277D951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111DE1-8DF0-4B2E-A8E7-DE6F3417675E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4C430C1-1512-45E3-8EDE-7C48DD70D115}"/>
              </a:ext>
            </a:extLst>
          </p:cNvPr>
          <p:cNvSpPr/>
          <p:nvPr/>
        </p:nvSpPr>
        <p:spPr>
          <a:xfrm>
            <a:off x="3039131" y="446567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65AD15-011F-401B-8980-8B5448832AE0}"/>
              </a:ext>
            </a:extLst>
          </p:cNvPr>
          <p:cNvSpPr txBox="1"/>
          <p:nvPr/>
        </p:nvSpPr>
        <p:spPr>
          <a:xfrm>
            <a:off x="3238503" y="449112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81B67B8-206D-48D0-AF4D-0A9A6A985B98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76D5F71-0282-45B9-BD14-CCE1796E4859}"/>
              </a:ext>
            </a:extLst>
          </p:cNvPr>
          <p:cNvSpPr txBox="1"/>
          <p:nvPr/>
        </p:nvSpPr>
        <p:spPr>
          <a:xfrm>
            <a:off x="2806077" y="4955548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/>
              <a:t>Secret</a:t>
            </a:r>
            <a:endParaRPr kumimoji="1" lang="ja-JP" altLang="en-US" sz="1600" b="1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59BE172-749B-45E0-A59C-67C20626489D}"/>
              </a:ext>
            </a:extLst>
          </p:cNvPr>
          <p:cNvSpPr/>
          <p:nvPr/>
        </p:nvSpPr>
        <p:spPr>
          <a:xfrm>
            <a:off x="8254857" y="450708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D293F1-D294-414D-88B1-7031502C159F}"/>
              </a:ext>
            </a:extLst>
          </p:cNvPr>
          <p:cNvSpPr txBox="1"/>
          <p:nvPr/>
        </p:nvSpPr>
        <p:spPr>
          <a:xfrm>
            <a:off x="8531762" y="451076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20D97EA-EC37-48AD-B2B4-BE70F35D53C8}"/>
              </a:ext>
            </a:extLst>
          </p:cNvPr>
          <p:cNvSpPr/>
          <p:nvPr/>
        </p:nvSpPr>
        <p:spPr>
          <a:xfrm>
            <a:off x="8329912" y="3468987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382DFB1-6BAB-4118-93DC-CF26EECE177B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68F4CF56-A42F-4373-8509-3B6A650AA1F6}"/>
              </a:ext>
            </a:extLst>
          </p:cNvPr>
          <p:cNvSpPr/>
          <p:nvPr/>
        </p:nvSpPr>
        <p:spPr>
          <a:xfrm>
            <a:off x="7348990" y="3475394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2BCD195-0E66-4F65-8B50-BE999B3A90CC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CC4D17D4-F454-4C4A-AF4A-883C68117DAA}"/>
              </a:ext>
            </a:extLst>
          </p:cNvPr>
          <p:cNvSpPr/>
          <p:nvPr/>
        </p:nvSpPr>
        <p:spPr>
          <a:xfrm>
            <a:off x="1003464" y="2291253"/>
            <a:ext cx="3165488" cy="1158142"/>
          </a:xfrm>
          <a:custGeom>
            <a:avLst/>
            <a:gdLst>
              <a:gd name="connsiteX0" fmla="*/ 0 w 3815255"/>
              <a:gd name="connsiteY0" fmla="*/ 0 h 1450428"/>
              <a:gd name="connsiteX1" fmla="*/ 3815255 w 3815255"/>
              <a:gd name="connsiteY1" fmla="*/ 599090 h 1450428"/>
              <a:gd name="connsiteX2" fmla="*/ 3815255 w 3815255"/>
              <a:gd name="connsiteY2" fmla="*/ 1450428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5" h="1450428">
                <a:moveTo>
                  <a:pt x="0" y="0"/>
                </a:moveTo>
                <a:lnTo>
                  <a:pt x="3815255" y="599090"/>
                </a:lnTo>
                <a:lnTo>
                  <a:pt x="3815255" y="1450428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87055A64-C00C-48F4-AF61-A3B2307F49BB}"/>
              </a:ext>
            </a:extLst>
          </p:cNvPr>
          <p:cNvSpPr/>
          <p:nvPr/>
        </p:nvSpPr>
        <p:spPr>
          <a:xfrm>
            <a:off x="4581604" y="3502041"/>
            <a:ext cx="2785241" cy="52552"/>
          </a:xfrm>
          <a:custGeom>
            <a:avLst/>
            <a:gdLst>
              <a:gd name="connsiteX0" fmla="*/ 0 w 2785241"/>
              <a:gd name="connsiteY0" fmla="*/ 0 h 52552"/>
              <a:gd name="connsiteX1" fmla="*/ 2785241 w 2785241"/>
              <a:gd name="connsiteY1" fmla="*/ 52552 h 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5241" h="52552">
                <a:moveTo>
                  <a:pt x="0" y="0"/>
                </a:moveTo>
                <a:lnTo>
                  <a:pt x="2785241" y="52552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698A3636-028C-4127-86A1-0ACC00929DBA}"/>
              </a:ext>
            </a:extLst>
          </p:cNvPr>
          <p:cNvSpPr/>
          <p:nvPr/>
        </p:nvSpPr>
        <p:spPr>
          <a:xfrm flipH="1">
            <a:off x="3037486" y="3132085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225D1E72-E16E-4E58-878C-0E80839AFCE6}"/>
              </a:ext>
            </a:extLst>
          </p:cNvPr>
          <p:cNvSpPr/>
          <p:nvPr/>
        </p:nvSpPr>
        <p:spPr>
          <a:xfrm>
            <a:off x="7819372" y="3191888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A2C8F827-F559-449D-BB5F-2EAB1A823489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A19F61C-DBC9-4C6E-8A75-BED0B65A0511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D3C13F-D502-406C-A6FF-D1735A943A4C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0413163-E374-4F71-93FD-E9F47042F30D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293C004-9473-4FD7-97AE-E28C84324FB3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4FAA141-AE84-43A1-AE9D-9018B3940F22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26E725C-E7D0-46B2-80F9-5B5ECD178238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DE5DD8C-90AD-46F8-8D8D-6D744319635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06507" y="3239133"/>
            <a:ext cx="1241008" cy="2732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6231FB6-4E05-45AB-A723-A8911390E5AA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756474" y="3162150"/>
            <a:ext cx="1658265" cy="4236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56FE1EE-567A-497C-8A8D-81F7047B8534}"/>
              </a:ext>
            </a:extLst>
          </p:cNvPr>
          <p:cNvSpPr/>
          <p:nvPr/>
        </p:nvSpPr>
        <p:spPr>
          <a:xfrm>
            <a:off x="11009388" y="2741213"/>
            <a:ext cx="984250" cy="1276331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BC4F45F-BC16-4AE7-BF26-B476DB1B45D5}"/>
              </a:ext>
            </a:extLst>
          </p:cNvPr>
          <p:cNvSpPr txBox="1"/>
          <p:nvPr/>
        </p:nvSpPr>
        <p:spPr>
          <a:xfrm>
            <a:off x="11088346" y="2933096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Server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15168744-0ACD-45A6-93DE-D5A779692BA6}"/>
              </a:ext>
            </a:extLst>
          </p:cNvPr>
          <p:cNvSpPr/>
          <p:nvPr/>
        </p:nvSpPr>
        <p:spPr>
          <a:xfrm>
            <a:off x="110835" y="2859983"/>
            <a:ext cx="861200" cy="1356424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7AC32AA-6CBB-438E-BAB8-200B564DC1D5}"/>
              </a:ext>
            </a:extLst>
          </p:cNvPr>
          <p:cNvSpPr txBox="1"/>
          <p:nvPr/>
        </p:nvSpPr>
        <p:spPr>
          <a:xfrm>
            <a:off x="184046" y="3126645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Client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F4E36024-4135-47DD-AE21-2DA727E3592B}"/>
              </a:ext>
            </a:extLst>
          </p:cNvPr>
          <p:cNvSpPr/>
          <p:nvPr/>
        </p:nvSpPr>
        <p:spPr>
          <a:xfrm>
            <a:off x="106953" y="1933902"/>
            <a:ext cx="861200" cy="667315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5D52DD4-4728-4753-9580-E21649F9780C}"/>
              </a:ext>
            </a:extLst>
          </p:cNvPr>
          <p:cNvSpPr txBox="1"/>
          <p:nvPr/>
        </p:nvSpPr>
        <p:spPr>
          <a:xfrm>
            <a:off x="55768" y="206192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Ephemeral</a:t>
            </a:r>
          </a:p>
          <a:p>
            <a:r>
              <a:rPr lang="en-US" altLang="ja-JP" sz="1200" dirty="0"/>
              <a:t>Param</a:t>
            </a:r>
            <a:endParaRPr kumimoji="1" lang="en-US" altLang="ja-JP" sz="12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C5B892-1720-451B-B2EA-5C201349CD70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E62B2D-37EE-4EBF-A50C-5AF1744FCA48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EAF723D6-495E-454A-A947-3474443ED091}"/>
              </a:ext>
            </a:extLst>
          </p:cNvPr>
          <p:cNvGrpSpPr/>
          <p:nvPr/>
        </p:nvGrpSpPr>
        <p:grpSpPr>
          <a:xfrm>
            <a:off x="1898524" y="2558840"/>
            <a:ext cx="3901787" cy="1218102"/>
            <a:chOff x="6726889" y="3078364"/>
            <a:chExt cx="6097120" cy="1218102"/>
          </a:xfrm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1A57BB84-83AF-4015-A92E-F302928E8A7E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E596E76-9246-4958-8A3C-F0D64D7E69FD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21F388F-75AB-4872-9A96-2E6B1787E0D5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608ECF67-D39A-410C-8865-FA40A69AE514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22A455F-3BBF-4CB7-9D97-FF755425C69B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50497CE-EA96-43CB-939B-AAB71A29EB21}"/>
              </a:ext>
            </a:extLst>
          </p:cNvPr>
          <p:cNvSpPr/>
          <p:nvPr/>
        </p:nvSpPr>
        <p:spPr>
          <a:xfrm>
            <a:off x="1898524" y="2528453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7F34681-2578-4F1B-A540-19298162EA8D}"/>
              </a:ext>
            </a:extLst>
          </p:cNvPr>
          <p:cNvSpPr/>
          <p:nvPr/>
        </p:nvSpPr>
        <p:spPr>
          <a:xfrm>
            <a:off x="8764249" y="2172882"/>
            <a:ext cx="1312834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9AA8B54-CB7F-4213-A06E-42CD97F668E7}"/>
              </a:ext>
            </a:extLst>
          </p:cNvPr>
          <p:cNvSpPr/>
          <p:nvPr/>
        </p:nvSpPr>
        <p:spPr>
          <a:xfrm>
            <a:off x="1913098" y="2206490"/>
            <a:ext cx="1680343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924B6CA-D0E1-4E22-BC22-C405EACCA0D7}"/>
              </a:ext>
            </a:extLst>
          </p:cNvPr>
          <p:cNvSpPr txBox="1"/>
          <p:nvPr/>
        </p:nvSpPr>
        <p:spPr>
          <a:xfrm>
            <a:off x="8952699" y="21493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kumimoji="1" lang="ja-JP" altLang="en-US" sz="1600" b="1" dirty="0"/>
              <a:t>　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9C7EBA6-90B3-4D5F-B737-9148D6A77BEF}"/>
              </a:ext>
            </a:extLst>
          </p:cNvPr>
          <p:cNvSpPr txBox="1"/>
          <p:nvPr/>
        </p:nvSpPr>
        <p:spPr>
          <a:xfrm>
            <a:off x="2501346" y="218503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75" name="矢印: 右 74">
            <a:extLst>
              <a:ext uri="{FF2B5EF4-FFF2-40B4-BE49-F238E27FC236}">
                <a16:creationId xmlns:a16="http://schemas.microsoft.com/office/drawing/2014/main" id="{2E86668C-9BF9-4186-A8E9-0F429E8A5699}"/>
              </a:ext>
            </a:extLst>
          </p:cNvPr>
          <p:cNvSpPr/>
          <p:nvPr/>
        </p:nvSpPr>
        <p:spPr>
          <a:xfrm>
            <a:off x="5047943" y="1479093"/>
            <a:ext cx="1354859" cy="6579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BE57010-36D5-4288-B88D-14AC971A4E90}"/>
              </a:ext>
            </a:extLst>
          </p:cNvPr>
          <p:cNvSpPr txBox="1"/>
          <p:nvPr/>
        </p:nvSpPr>
        <p:spPr>
          <a:xfrm>
            <a:off x="4936885" y="1646151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6823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859298" y="3408992"/>
            <a:ext cx="3751109" cy="1628650"/>
          </a:xfrm>
          <a:prstGeom prst="roundRect">
            <a:avLst>
              <a:gd name="adj" fmla="val 922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581593" y="179164"/>
            <a:ext cx="4321471" cy="3838380"/>
          </a:xfrm>
          <a:prstGeom prst="roundRect">
            <a:avLst>
              <a:gd name="adj" fmla="val 332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9BB60EF-E3AE-4D6A-994C-FE1CAA4E652A}"/>
              </a:ext>
            </a:extLst>
          </p:cNvPr>
          <p:cNvGrpSpPr/>
          <p:nvPr/>
        </p:nvGrpSpPr>
        <p:grpSpPr>
          <a:xfrm>
            <a:off x="1690851" y="273720"/>
            <a:ext cx="4738633" cy="3553793"/>
            <a:chOff x="776567" y="700674"/>
            <a:chExt cx="5839386" cy="3553793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2BE2C3A-4968-4BA4-A194-843C00482E3B}"/>
                </a:ext>
              </a:extLst>
            </p:cNvPr>
            <p:cNvSpPr txBox="1"/>
            <p:nvPr/>
          </p:nvSpPr>
          <p:spPr>
            <a:xfrm>
              <a:off x="887506" y="729746"/>
              <a:ext cx="572844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Supported Version: TLS 1.3 (0x0304)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86B516E-8C50-49F0-9F79-A72E8A1B8198}"/>
                </a:ext>
              </a:extLst>
            </p:cNvPr>
            <p:cNvSpPr txBox="1"/>
            <p:nvPr/>
          </p:nvSpPr>
          <p:spPr>
            <a:xfrm>
              <a:off x="776567" y="1025184"/>
              <a:ext cx="564129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Suites (27 suites)</a:t>
              </a:r>
            </a:p>
            <a:p>
              <a:r>
                <a:rPr lang="en-US" altLang="ja-JP" sz="1050" dirty="0"/>
                <a:t>    Cipher Suite: TLS_AES_128_GCM_SHA256 (0x1301)</a:t>
              </a:r>
            </a:p>
            <a:p>
              <a:r>
                <a:rPr lang="en-US" altLang="ja-JP" sz="1050" dirty="0"/>
                <a:t>    Cipher Suite: TLS_AES_256_GCM_SHA384 (0x1302)</a:t>
              </a:r>
            </a:p>
            <a:p>
              <a:r>
                <a:rPr lang="en-US" altLang="ja-JP" sz="1050" dirty="0"/>
                <a:t>    Cipher Suite: TLS_CHACHA20_POLY1305_SHA256 (0x1303)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13B43D6-1753-4324-823C-084CC0DD112C}"/>
                </a:ext>
              </a:extLst>
            </p:cNvPr>
            <p:cNvGrpSpPr/>
            <p:nvPr/>
          </p:nvGrpSpPr>
          <p:grpSpPr>
            <a:xfrm>
              <a:off x="776568" y="700674"/>
              <a:ext cx="5839385" cy="3553793"/>
              <a:chOff x="776568" y="700674"/>
              <a:chExt cx="5839385" cy="355379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819355-6065-498F-8792-F2C063FC7F6B}"/>
                  </a:ext>
                </a:extLst>
              </p:cNvPr>
              <p:cNvSpPr/>
              <p:nvPr/>
            </p:nvSpPr>
            <p:spPr>
              <a:xfrm>
                <a:off x="887506" y="700674"/>
                <a:ext cx="4853269" cy="2616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F99FE8C-C92E-40A6-909A-78E7A0E6CDEC}"/>
                  </a:ext>
                </a:extLst>
              </p:cNvPr>
              <p:cNvSpPr txBox="1"/>
              <p:nvPr/>
            </p:nvSpPr>
            <p:spPr>
              <a:xfrm>
                <a:off x="776568" y="2044005"/>
                <a:ext cx="4964207" cy="1223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Supported Groups (5 groups)</a:t>
                </a:r>
              </a:p>
              <a:p>
                <a:r>
                  <a:rPr lang="en-US" altLang="ja-JP" sz="1050" dirty="0"/>
                  <a:t>    Supported Group: secp521r1 (0x0019)</a:t>
                </a:r>
              </a:p>
              <a:p>
                <a:r>
                  <a:rPr lang="en-US" altLang="ja-JP" sz="1050" dirty="0"/>
                  <a:t>    Supported Group: secp384r1 (0x0018)</a:t>
                </a:r>
              </a:p>
              <a:p>
                <a:r>
                  <a:rPr lang="en-US" altLang="ja-JP" sz="1050" dirty="0"/>
                  <a:t>    Supported Group: secp256r1 (0x0017)</a:t>
                </a:r>
              </a:p>
              <a:p>
                <a:r>
                  <a:rPr lang="en-US" altLang="ja-JP" sz="1050" dirty="0"/>
                  <a:t>    Supported Group: secp224r1 (0x0015)</a:t>
                </a:r>
              </a:p>
              <a:p>
                <a:r>
                  <a:rPr lang="en-US" altLang="ja-JP" sz="1050" dirty="0"/>
                  <a:t>    Supported Group: ffdhe2048 (0x0100)</a:t>
                </a:r>
              </a:p>
              <a:p>
                <a:endParaRPr lang="en-US" altLang="ja-JP" sz="1050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017A977-4BEE-40E9-9221-C73BD3E4227E}"/>
                  </a:ext>
                </a:extLst>
              </p:cNvPr>
              <p:cNvSpPr txBox="1"/>
              <p:nvPr/>
            </p:nvSpPr>
            <p:spPr>
              <a:xfrm>
                <a:off x="776568" y="3306180"/>
                <a:ext cx="583938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Key Share extension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AB951C2-BD71-4598-907E-DBC672EF0E1C}"/>
                  </a:ext>
                </a:extLst>
              </p:cNvPr>
              <p:cNvSpPr/>
              <p:nvPr/>
            </p:nvSpPr>
            <p:spPr>
              <a:xfrm>
                <a:off x="887506" y="1217793"/>
                <a:ext cx="4853269" cy="5460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F8033AD-F698-45E6-B36A-3371F1693EDF}"/>
                  </a:ext>
                </a:extLst>
              </p:cNvPr>
              <p:cNvSpPr/>
              <p:nvPr/>
            </p:nvSpPr>
            <p:spPr>
              <a:xfrm>
                <a:off x="887507" y="3535668"/>
                <a:ext cx="4853269" cy="718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8D3C35E-959B-4F2F-B6EB-46FD84656F36}"/>
              </a:ext>
            </a:extLst>
          </p:cNvPr>
          <p:cNvGrpSpPr/>
          <p:nvPr/>
        </p:nvGrpSpPr>
        <p:grpSpPr>
          <a:xfrm>
            <a:off x="7012287" y="3654538"/>
            <a:ext cx="3901787" cy="1218102"/>
            <a:chOff x="6726889" y="3078364"/>
            <a:chExt cx="6097120" cy="121810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15EA3B2-BDFD-4133-998F-7CBA88406D39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3F9485B-306B-454C-AE18-851FE8EEDE53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6B87AED-5E24-47C1-A271-F6874FE5474A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0ED2076-9DE8-4923-BD72-03EE311852C6}"/>
                </a:ext>
              </a:extLst>
            </p:cNvPr>
            <p:cNvSpPr/>
            <p:nvPr/>
          </p:nvSpPr>
          <p:spPr>
            <a:xfrm>
              <a:off x="6726889" y="3363807"/>
              <a:ext cx="5207004" cy="241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BABA8DD-358F-4389-B2D7-8CCA1E465FAD}"/>
                </a:ext>
              </a:extLst>
            </p:cNvPr>
            <p:cNvSpPr/>
            <p:nvPr/>
          </p:nvSpPr>
          <p:spPr>
            <a:xfrm>
              <a:off x="6741458" y="3821114"/>
              <a:ext cx="5192436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BD21E7D-2665-46B3-A1AE-8E35D28887FE}"/>
              </a:ext>
            </a:extLst>
          </p:cNvPr>
          <p:cNvSpPr/>
          <p:nvPr/>
        </p:nvSpPr>
        <p:spPr>
          <a:xfrm>
            <a:off x="7012287" y="3624151"/>
            <a:ext cx="3332167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D9843A-01BB-4E68-9B22-4BC3B1911D75}"/>
              </a:ext>
            </a:extLst>
          </p:cNvPr>
          <p:cNvSpPr/>
          <p:nvPr/>
        </p:nvSpPr>
        <p:spPr>
          <a:xfrm>
            <a:off x="1690853" y="1825194"/>
            <a:ext cx="4028430" cy="897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6FC85CB-453F-452E-A557-2770E3A94039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D14ED56-01A1-4A35-8B6D-2872B80C1868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4C77879-6F95-4A00-BBB9-B8FAD969B593}"/>
              </a:ext>
            </a:extLst>
          </p:cNvPr>
          <p:cNvSpPr/>
          <p:nvPr/>
        </p:nvSpPr>
        <p:spPr>
          <a:xfrm>
            <a:off x="7295764" y="4548986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0A2B64C-BF0C-4965-8B70-891EF1BD746B}"/>
              </a:ext>
            </a:extLst>
          </p:cNvPr>
          <p:cNvSpPr txBox="1"/>
          <p:nvPr/>
        </p:nvSpPr>
        <p:spPr>
          <a:xfrm>
            <a:off x="7295764" y="4548986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6149960" y="347988"/>
            <a:ext cx="6042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/>
              <a:t>図</a:t>
            </a:r>
            <a:r>
              <a:rPr lang="en-US" altLang="ja-JP" sz="2000" dirty="0"/>
              <a:t>2-6 </a:t>
            </a:r>
            <a:r>
              <a:rPr lang="ja-JP" altLang="en-US" sz="2000" dirty="0"/>
              <a:t>セッション再開のための</a:t>
            </a:r>
            <a:r>
              <a:rPr kumimoji="1" lang="ja-JP" altLang="en-US" sz="2000" dirty="0"/>
              <a:t>セッションチケット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C2A171-C118-434C-867B-A8B2442EB73E}"/>
              </a:ext>
            </a:extLst>
          </p:cNvPr>
          <p:cNvSpPr/>
          <p:nvPr/>
        </p:nvSpPr>
        <p:spPr>
          <a:xfrm>
            <a:off x="8329912" y="4548986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8D61516C-E987-46D2-BC29-613D639B5855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43F48E52-F187-4949-8AF9-2493F6A33BB2}"/>
              </a:ext>
            </a:extLst>
          </p:cNvPr>
          <p:cNvSpPr/>
          <p:nvPr/>
        </p:nvSpPr>
        <p:spPr>
          <a:xfrm>
            <a:off x="7348990" y="4555393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DF9FD83C-F905-45ED-82C2-6D57CE83A9E2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358D3A8-36D8-4A2A-9A07-320B26A749F8}"/>
              </a:ext>
            </a:extLst>
          </p:cNvPr>
          <p:cNvSpPr/>
          <p:nvPr/>
        </p:nvSpPr>
        <p:spPr>
          <a:xfrm>
            <a:off x="6924623" y="5751175"/>
            <a:ext cx="3485157" cy="458743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3326964-C8DF-4944-BC93-88D9BAFDD796}"/>
              </a:ext>
            </a:extLst>
          </p:cNvPr>
          <p:cNvCxnSpPr/>
          <p:nvPr/>
        </p:nvCxnSpPr>
        <p:spPr>
          <a:xfrm>
            <a:off x="1460938" y="5377657"/>
            <a:ext cx="888351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9C508C83-11C2-4FA1-B8FC-C499C67722E6}"/>
              </a:ext>
            </a:extLst>
          </p:cNvPr>
          <p:cNvSpPr/>
          <p:nvPr/>
        </p:nvSpPr>
        <p:spPr>
          <a:xfrm rot="10800000">
            <a:off x="1631977" y="5824047"/>
            <a:ext cx="5277705" cy="3064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9F4D1F1-1B21-4066-AE85-1A8A32A61352}"/>
              </a:ext>
            </a:extLst>
          </p:cNvPr>
          <p:cNvSpPr txBox="1"/>
          <p:nvPr/>
        </p:nvSpPr>
        <p:spPr>
          <a:xfrm>
            <a:off x="7647292" y="5824047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New Session </a:t>
            </a:r>
            <a:r>
              <a:rPr lang="en-US" altLang="ja-JP" sz="1600" b="1" dirty="0"/>
              <a:t>T</a:t>
            </a:r>
            <a:r>
              <a:rPr kumimoji="1" lang="en-US" altLang="ja-JP" sz="1600" b="1" dirty="0"/>
              <a:t>icket</a:t>
            </a:r>
            <a:endParaRPr kumimoji="1" lang="ja-JP" altLang="en-US" sz="1600" b="1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F9E27310-27D1-41C1-9E2E-5FEF7087E7E8}"/>
              </a:ext>
            </a:extLst>
          </p:cNvPr>
          <p:cNvSpPr txBox="1"/>
          <p:nvPr/>
        </p:nvSpPr>
        <p:spPr>
          <a:xfrm>
            <a:off x="133774" y="5668098"/>
            <a:ext cx="1253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Session </a:t>
            </a:r>
          </a:p>
          <a:p>
            <a:pPr algn="ctr"/>
            <a:r>
              <a:rPr lang="en-US" altLang="ja-JP" sz="1600" b="1" dirty="0"/>
              <a:t>T</a:t>
            </a:r>
            <a:r>
              <a:rPr kumimoji="1" lang="en-US" altLang="ja-JP" sz="1600" b="1" dirty="0"/>
              <a:t>icket</a:t>
            </a:r>
            <a:endParaRPr kumimoji="1" lang="ja-JP" altLang="en-US" sz="1600" b="1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61006EB5-B7BC-4A46-840F-443D4D0BA2D9}"/>
              </a:ext>
            </a:extLst>
          </p:cNvPr>
          <p:cNvSpPr/>
          <p:nvPr/>
        </p:nvSpPr>
        <p:spPr>
          <a:xfrm>
            <a:off x="214559" y="5675555"/>
            <a:ext cx="1158059" cy="5773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623EC69-4CB2-415B-8B48-D3F3733C4C9C}"/>
              </a:ext>
            </a:extLst>
          </p:cNvPr>
          <p:cNvSpPr txBox="1"/>
          <p:nvPr/>
        </p:nvSpPr>
        <p:spPr>
          <a:xfrm>
            <a:off x="4003373" y="547197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安全な通信チャネル</a:t>
            </a:r>
            <a:endParaRPr kumimoji="1" lang="ja-JP" altLang="en-US" sz="1600" b="1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1B738BC5-CB6F-4100-A426-6856DE95BC1B}"/>
              </a:ext>
            </a:extLst>
          </p:cNvPr>
          <p:cNvSpPr/>
          <p:nvPr/>
        </p:nvSpPr>
        <p:spPr>
          <a:xfrm flipH="1">
            <a:off x="5431545" y="4247032"/>
            <a:ext cx="1478136" cy="74441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CE3A618-CD36-4FD7-A232-8358706ECE01}"/>
              </a:ext>
            </a:extLst>
          </p:cNvPr>
          <p:cNvSpPr txBox="1"/>
          <p:nvPr/>
        </p:nvSpPr>
        <p:spPr>
          <a:xfrm>
            <a:off x="5518989" y="4472573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9C587FA-FDE6-4EE4-9707-2FED8AD900AD}"/>
              </a:ext>
            </a:extLst>
          </p:cNvPr>
          <p:cNvSpPr/>
          <p:nvPr/>
        </p:nvSpPr>
        <p:spPr>
          <a:xfrm>
            <a:off x="5890382" y="1180750"/>
            <a:ext cx="1354859" cy="76270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394B101-D193-4BE5-BC70-7DFF10ACA4CE}"/>
              </a:ext>
            </a:extLst>
          </p:cNvPr>
          <p:cNvSpPr txBox="1"/>
          <p:nvPr/>
        </p:nvSpPr>
        <p:spPr>
          <a:xfrm>
            <a:off x="5779324" y="1399178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4754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945</Words>
  <Application>Microsoft Office PowerPoint</Application>
  <PresentationFormat>ワイド画面</PresentationFormat>
  <Paragraphs>235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Freestyle Script</vt:lpstr>
      <vt:lpstr>Office テーマ</vt:lpstr>
      <vt:lpstr>PowerPoint プレゼンテーション</vt:lpstr>
      <vt:lpstr>PowerPoint プレゼンテーション</vt:lpstr>
      <vt:lpstr>PowerPoint プレゼンテーション</vt:lpstr>
      <vt:lpstr>PSK、セッション再開</vt:lpstr>
      <vt:lpstr>図2-4 PSK: 前方秘匿性なし</vt:lpstr>
      <vt:lpstr>図2-5 PSK: 完全前方秘匿性あり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古城 隆</dc:creator>
  <cp:lastModifiedBy>古城 隆</cp:lastModifiedBy>
  <cp:revision>22</cp:revision>
  <dcterms:created xsi:type="dcterms:W3CDTF">2021-02-25T22:17:23Z</dcterms:created>
  <dcterms:modified xsi:type="dcterms:W3CDTF">2021-02-26T06:19:25Z</dcterms:modified>
</cp:coreProperties>
</file>