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6" r:id="rId28"/>
    <p:sldId id="256" r:id="rId29"/>
    <p:sldId id="289" r:id="rId30"/>
    <p:sldId id="290" r:id="rId31"/>
    <p:sldId id="291" r:id="rId32"/>
    <p:sldId id="297" r:id="rId33"/>
    <p:sldId id="294" r:id="rId34"/>
    <p:sldId id="295"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autoAdjust="0"/>
    <p:restoredTop sz="95952" autoAdjust="0"/>
  </p:normalViewPr>
  <p:slideViewPr>
    <p:cSldViewPr snapToGrid="0" snapToObjects="1">
      <p:cViewPr varScale="1">
        <p:scale>
          <a:sx n="106" d="100"/>
          <a:sy n="106" d="100"/>
        </p:scale>
        <p:origin x="4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2021/6/15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28</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31</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33</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2021/6/15</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2021/6/15</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71DBBB-A5A2-BB42-A77F-807C01B6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866" y="897622"/>
            <a:ext cx="4353290" cy="438021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61C15D42-6524-7A4A-AB3B-49E1AF47238F}"/>
              </a:ext>
            </a:extLst>
          </p:cNvPr>
          <p:cNvSpPr txBox="1"/>
          <p:nvPr/>
        </p:nvSpPr>
        <p:spPr>
          <a:xfrm>
            <a:off x="7482253" y="5775712"/>
            <a:ext cx="2435469" cy="369332"/>
          </a:xfrm>
          <a:prstGeom prst="rect">
            <a:avLst/>
          </a:prstGeom>
          <a:noFill/>
        </p:spPr>
        <p:txBody>
          <a:bodyPr wrap="square" rtlCol="0">
            <a:spAutoFit/>
          </a:bodyPr>
          <a:lstStyle/>
          <a:p>
            <a:r>
              <a:rPr kumimoji="1" lang="en-US" altLang="ja-JP" dirty="0"/>
              <a:t>OAEP</a:t>
            </a:r>
            <a:r>
              <a:rPr kumimoji="1" lang="ja-JP" altLang="en-US"/>
              <a:t>のスキーム</a:t>
            </a:r>
          </a:p>
        </p:txBody>
      </p:sp>
      <p:sp>
        <p:nvSpPr>
          <p:cNvPr id="5" name="テキスト ボックス 4">
            <a:extLst>
              <a:ext uri="{FF2B5EF4-FFF2-40B4-BE49-F238E27FC236}">
                <a16:creationId xmlns:a16="http://schemas.microsoft.com/office/drawing/2014/main" id="{F131AF2C-6FF3-1647-A68F-D744A4B65CFF}"/>
              </a:ext>
            </a:extLst>
          </p:cNvPr>
          <p:cNvSpPr txBox="1"/>
          <p:nvPr/>
        </p:nvSpPr>
        <p:spPr>
          <a:xfrm>
            <a:off x="6559062" y="6251331"/>
            <a:ext cx="4774222" cy="276999"/>
          </a:xfrm>
          <a:prstGeom prst="rect">
            <a:avLst/>
          </a:prstGeom>
          <a:noFill/>
        </p:spPr>
        <p:txBody>
          <a:bodyPr wrap="square" rtlCol="0">
            <a:spAutoFit/>
          </a:bodyPr>
          <a:lstStyle/>
          <a:p>
            <a:r>
              <a:rPr lang="en-US" altLang="ja-JP" sz="1200" dirty="0" err="1"/>
              <a:t>Wikipedeia</a:t>
            </a:r>
            <a:r>
              <a:rPr lang="en-US" altLang="ja-JP" sz="1200" dirty="0"/>
              <a:t> “Optimal asymmetric encryption padding” </a:t>
            </a:r>
            <a:r>
              <a:rPr lang="ja-JP" altLang="en-US" sz="1200"/>
              <a:t>より</a:t>
            </a:r>
            <a:endParaRPr lang="en-US" altLang="ja-JP" sz="1200" dirty="0"/>
          </a:p>
        </p:txBody>
      </p:sp>
    </p:spTree>
    <p:extLst>
      <p:ext uri="{BB962C8B-B14F-4D97-AF65-F5344CB8AC3E}">
        <p14:creationId xmlns:p14="http://schemas.microsoft.com/office/powerpoint/2010/main" val="3417595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線コネクタ 92">
            <a:extLst>
              <a:ext uri="{FF2B5EF4-FFF2-40B4-BE49-F238E27FC236}">
                <a16:creationId xmlns:a16="http://schemas.microsoft.com/office/drawing/2014/main" id="{7BED9568-0CFA-5047-A280-A4F57BD0CB8D}"/>
              </a:ext>
            </a:extLst>
          </p:cNvPr>
          <p:cNvCxnSpPr/>
          <p:nvPr/>
        </p:nvCxnSpPr>
        <p:spPr>
          <a:xfrm>
            <a:off x="2480858" y="3793076"/>
            <a:ext cx="910096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a:off x="5884757" y="3602408"/>
            <a:ext cx="1161827" cy="4087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41671052-99D9-4646-9247-5C856D8DEEC8}"/>
              </a:ext>
            </a:extLst>
          </p:cNvPr>
          <p:cNvSpPr/>
          <p:nvPr/>
        </p:nvSpPr>
        <p:spPr>
          <a:xfrm>
            <a:off x="7051068" y="3603011"/>
            <a:ext cx="1286555" cy="4087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4" name="正方形/長方形 3">
            <a:extLst>
              <a:ext uri="{FF2B5EF4-FFF2-40B4-BE49-F238E27FC236}">
                <a16:creationId xmlns:a16="http://schemas.microsoft.com/office/drawing/2014/main" id="{340A1A2B-862F-9D42-B224-8BB4952DD7EC}"/>
              </a:ext>
            </a:extLst>
          </p:cNvPr>
          <p:cNvSpPr/>
          <p:nvPr/>
        </p:nvSpPr>
        <p:spPr>
          <a:xfrm>
            <a:off x="4398086" y="1140311"/>
            <a:ext cx="1604680"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D52FB57-FF77-6E43-BBAA-7D38A4D04C1E}"/>
              </a:ext>
            </a:extLst>
          </p:cNvPr>
          <p:cNvSpPr/>
          <p:nvPr/>
        </p:nvSpPr>
        <p:spPr>
          <a:xfrm>
            <a:off x="6002767" y="1140311"/>
            <a:ext cx="806824"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1514B52-4FE5-FD4F-9FD8-00BFEA3BD8F1}"/>
              </a:ext>
            </a:extLst>
          </p:cNvPr>
          <p:cNvSpPr/>
          <p:nvPr/>
        </p:nvSpPr>
        <p:spPr>
          <a:xfrm>
            <a:off x="8031953" y="1133639"/>
            <a:ext cx="673861"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8ABB6D8-9F7E-044C-A399-F7A47589FC73}"/>
              </a:ext>
            </a:extLst>
          </p:cNvPr>
          <p:cNvSpPr/>
          <p:nvPr/>
        </p:nvSpPr>
        <p:spPr>
          <a:xfrm>
            <a:off x="9379677" y="1135428"/>
            <a:ext cx="871494"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B0BEE9-D69D-2A4C-AD85-5B3FEE431FE6}"/>
              </a:ext>
            </a:extLst>
          </p:cNvPr>
          <p:cNvSpPr/>
          <p:nvPr/>
        </p:nvSpPr>
        <p:spPr>
          <a:xfrm>
            <a:off x="4442907" y="2515494"/>
            <a:ext cx="1161827"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a:off x="4559795" y="202630"/>
            <a:ext cx="1127232" cy="369332"/>
          </a:xfrm>
          <a:prstGeom prst="rect">
            <a:avLst/>
          </a:prstGeom>
          <a:noFill/>
        </p:spPr>
        <p:txBody>
          <a:bodyPr wrap="none" rtlCol="0">
            <a:spAutoFit/>
          </a:bodyPr>
          <a:lstStyle/>
          <a:p>
            <a:r>
              <a:rPr kumimoji="1" lang="en-US" altLang="ja-JP" dirty="0"/>
              <a:t>Hash(M)</a:t>
            </a:r>
            <a:endParaRPr kumimoji="1" lang="ja-JP" altLang="en-US"/>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4732990" y="1179769"/>
            <a:ext cx="934871" cy="369332"/>
          </a:xfrm>
          <a:prstGeom prst="rect">
            <a:avLst/>
          </a:prstGeom>
          <a:noFill/>
        </p:spPr>
        <p:txBody>
          <a:bodyPr wrap="none" rtlCol="0">
            <a:spAutoFit/>
          </a:bodyPr>
          <a:lstStyle/>
          <a:p>
            <a:r>
              <a:rPr kumimoji="1" lang="en-US" altLang="ja-JP" dirty="0" err="1"/>
              <a:t>mHash</a:t>
            </a:r>
            <a:endParaRPr kumimoji="1" lang="ja-JP" altLang="en-US"/>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6085464" y="1179769"/>
            <a:ext cx="599844" cy="369332"/>
          </a:xfrm>
          <a:prstGeom prst="rect">
            <a:avLst/>
          </a:prstGeom>
          <a:noFill/>
        </p:spPr>
        <p:txBody>
          <a:bodyPr wrap="none" rtlCol="0">
            <a:spAutoFit/>
          </a:bodyPr>
          <a:lstStyle/>
          <a:p>
            <a:r>
              <a:rPr kumimoji="1" lang="en-US" altLang="ja-JP" dirty="0"/>
              <a:t>Salt</a:t>
            </a:r>
            <a:endParaRPr kumimoji="1" lang="ja-JP" altLang="en-US"/>
          </a:p>
        </p:txBody>
      </p:sp>
      <p:sp>
        <p:nvSpPr>
          <p:cNvPr id="12" name="正方形/長方形 11">
            <a:extLst>
              <a:ext uri="{FF2B5EF4-FFF2-40B4-BE49-F238E27FC236}">
                <a16:creationId xmlns:a16="http://schemas.microsoft.com/office/drawing/2014/main" id="{6EE60673-42C3-1546-8D16-E61C1ED6C81B}"/>
              </a:ext>
            </a:extLst>
          </p:cNvPr>
          <p:cNvSpPr/>
          <p:nvPr/>
        </p:nvSpPr>
        <p:spPr>
          <a:xfrm>
            <a:off x="3236257" y="1138524"/>
            <a:ext cx="1161827"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3421866" y="1177982"/>
            <a:ext cx="875561" cy="369332"/>
          </a:xfrm>
          <a:prstGeom prst="rect">
            <a:avLst/>
          </a:prstGeom>
          <a:noFill/>
        </p:spPr>
        <p:txBody>
          <a:bodyPr wrap="none" rtlCol="0">
            <a:spAutoFit/>
          </a:bodyPr>
          <a:lstStyle/>
          <a:p>
            <a:r>
              <a:rPr kumimoji="1" lang="en-US" altLang="ja-JP" dirty="0"/>
              <a:t>0 --- 0</a:t>
            </a:r>
            <a:endParaRPr kumimoji="1" lang="ja-JP" altLang="en-US"/>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3259567" y="1581374"/>
            <a:ext cx="3528508" cy="17212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5101039" y="611420"/>
            <a:ext cx="0" cy="34423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a:off x="5075816" y="1801937"/>
            <a:ext cx="0" cy="63555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a:off x="4565030" y="1958900"/>
            <a:ext cx="1186543" cy="369332"/>
          </a:xfrm>
          <a:prstGeom prst="rect">
            <a:avLst/>
          </a:prstGeom>
          <a:solidFill>
            <a:schemeClr val="bg1"/>
          </a:solidFill>
        </p:spPr>
        <p:txBody>
          <a:bodyPr wrap="none" rtlCol="0">
            <a:spAutoFit/>
          </a:bodyPr>
          <a:lstStyle/>
          <a:p>
            <a:r>
              <a:rPr kumimoji="1" lang="en-US" altLang="ja-JP" dirty="0"/>
              <a:t>Hash(M’)</a:t>
            </a:r>
            <a:endParaRPr kumimoji="1" lang="ja-JP" altLang="en-US"/>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a:off x="4897722" y="2535223"/>
            <a:ext cx="356188" cy="369332"/>
          </a:xfrm>
          <a:prstGeom prst="rect">
            <a:avLst/>
          </a:prstGeom>
          <a:noFill/>
        </p:spPr>
        <p:txBody>
          <a:bodyPr wrap="none" rtlCol="0">
            <a:spAutoFit/>
          </a:bodyPr>
          <a:lstStyle/>
          <a:p>
            <a:r>
              <a:rPr kumimoji="1" lang="en-US" altLang="ja-JP" dirty="0"/>
              <a:t>H</a:t>
            </a:r>
            <a:endParaRPr kumimoji="1" lang="ja-JP" altLang="en-US"/>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a:off x="5621058" y="2700160"/>
            <a:ext cx="3253071"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a:off x="7223191" y="2515494"/>
            <a:ext cx="705642" cy="369332"/>
          </a:xfrm>
          <a:prstGeom prst="rect">
            <a:avLst/>
          </a:prstGeom>
          <a:solidFill>
            <a:schemeClr val="bg1"/>
          </a:solidFill>
        </p:spPr>
        <p:txBody>
          <a:bodyPr wrap="none" rtlCol="0">
            <a:spAutoFit/>
          </a:bodyPr>
          <a:lstStyle/>
          <a:p>
            <a:r>
              <a:rPr kumimoji="1" lang="en-US" altLang="ja-JP" dirty="0"/>
              <a:t>MGF</a:t>
            </a:r>
            <a:endParaRPr kumimoji="1" lang="ja-JP" altLang="en-US"/>
          </a:p>
        </p:txBody>
      </p:sp>
      <p:sp>
        <p:nvSpPr>
          <p:cNvPr id="40" name="テキスト ボックス 39">
            <a:extLst>
              <a:ext uri="{FF2B5EF4-FFF2-40B4-BE49-F238E27FC236}">
                <a16:creationId xmlns:a16="http://schemas.microsoft.com/office/drawing/2014/main" id="{3D9E60A1-D7A7-A745-AF2D-EBB072A63E3B}"/>
              </a:ext>
            </a:extLst>
          </p:cNvPr>
          <p:cNvSpPr txBox="1"/>
          <p:nvPr/>
        </p:nvSpPr>
        <p:spPr>
          <a:xfrm>
            <a:off x="4873252" y="1585471"/>
            <a:ext cx="455574" cy="369332"/>
          </a:xfrm>
          <a:prstGeom prst="rect">
            <a:avLst/>
          </a:prstGeom>
          <a:solidFill>
            <a:schemeClr val="bg1"/>
          </a:solidFill>
        </p:spPr>
        <p:txBody>
          <a:bodyPr wrap="none" rtlCol="0">
            <a:spAutoFit/>
          </a:bodyPr>
          <a:lstStyle/>
          <a:p>
            <a:r>
              <a:rPr kumimoji="1" lang="en-US" altLang="ja-JP" dirty="0"/>
              <a:t>M’</a:t>
            </a:r>
            <a:endParaRPr kumimoji="1" lang="ja-JP" altLang="en-US"/>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a:off x="9515502" y="1182070"/>
            <a:ext cx="599844" cy="369332"/>
          </a:xfrm>
          <a:prstGeom prst="rect">
            <a:avLst/>
          </a:prstGeom>
          <a:noFill/>
        </p:spPr>
        <p:txBody>
          <a:bodyPr wrap="none" rtlCol="0">
            <a:spAutoFit/>
          </a:bodyPr>
          <a:lstStyle/>
          <a:p>
            <a:r>
              <a:rPr kumimoji="1" lang="en-US" altLang="ja-JP" dirty="0"/>
              <a:t>Salt</a:t>
            </a:r>
            <a:endParaRPr kumimoji="1" lang="ja-JP" altLang="en-US"/>
          </a:p>
        </p:txBody>
      </p:sp>
      <p:sp>
        <p:nvSpPr>
          <p:cNvPr id="42" name="正方形/長方形 41">
            <a:extLst>
              <a:ext uri="{FF2B5EF4-FFF2-40B4-BE49-F238E27FC236}">
                <a16:creationId xmlns:a16="http://schemas.microsoft.com/office/drawing/2014/main" id="{2334900E-1041-C942-B688-45E8BE616EE4}"/>
              </a:ext>
            </a:extLst>
          </p:cNvPr>
          <p:cNvSpPr/>
          <p:nvPr/>
        </p:nvSpPr>
        <p:spPr>
          <a:xfrm>
            <a:off x="8705814" y="1133639"/>
            <a:ext cx="673861"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a:off x="8705814" y="1188370"/>
            <a:ext cx="681597" cy="369332"/>
          </a:xfrm>
          <a:prstGeom prst="rect">
            <a:avLst/>
          </a:prstGeom>
          <a:noFill/>
        </p:spPr>
        <p:txBody>
          <a:bodyPr wrap="none" rtlCol="0">
            <a:spAutoFit/>
          </a:bodyPr>
          <a:lstStyle/>
          <a:p>
            <a:r>
              <a:rPr kumimoji="1" lang="en-US" altLang="ja-JP" dirty="0"/>
              <a:t>0x01</a:t>
            </a:r>
            <a:endParaRPr kumimoji="1" lang="ja-JP" altLang="en-US"/>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a:off x="8156680" y="1173097"/>
            <a:ext cx="481222" cy="369332"/>
          </a:xfrm>
          <a:prstGeom prst="rect">
            <a:avLst/>
          </a:prstGeom>
          <a:noFill/>
        </p:spPr>
        <p:txBody>
          <a:bodyPr wrap="none" rtlCol="0">
            <a:spAutoFit/>
          </a:bodyPr>
          <a:lstStyle/>
          <a:p>
            <a:r>
              <a:rPr kumimoji="1" lang="en-US" altLang="ja-JP" dirty="0"/>
              <a:t>PS</a:t>
            </a:r>
            <a:endParaRPr kumimoji="1" lang="ja-JP" altLang="en-US"/>
          </a:p>
        </p:txBody>
      </p:sp>
      <p:sp>
        <p:nvSpPr>
          <p:cNvPr id="45" name="フリーフォーム 44">
            <a:extLst>
              <a:ext uri="{FF2B5EF4-FFF2-40B4-BE49-F238E27FC236}">
                <a16:creationId xmlns:a16="http://schemas.microsoft.com/office/drawing/2014/main" id="{54E01A99-7545-A841-A93E-B554C9EF5A8A}"/>
              </a:ext>
            </a:extLst>
          </p:cNvPr>
          <p:cNvSpPr/>
          <p:nvPr/>
        </p:nvSpPr>
        <p:spPr>
          <a:xfrm>
            <a:off x="8051170" y="1598013"/>
            <a:ext cx="2200001" cy="172124"/>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a:off x="8874129" y="1604255"/>
            <a:ext cx="513282" cy="369332"/>
          </a:xfrm>
          <a:prstGeom prst="rect">
            <a:avLst/>
          </a:prstGeom>
          <a:solidFill>
            <a:schemeClr val="bg1"/>
          </a:solidFill>
        </p:spPr>
        <p:txBody>
          <a:bodyPr wrap="none" rtlCol="0">
            <a:spAutoFit/>
          </a:bodyPr>
          <a:lstStyle/>
          <a:p>
            <a:r>
              <a:rPr kumimoji="1" lang="en-US" altLang="ja-JP" dirty="0"/>
              <a:t>DB</a:t>
            </a:r>
            <a:endParaRPr kumimoji="1" lang="ja-JP" altLang="en-US"/>
          </a:p>
        </p:txBody>
      </p:sp>
      <p:sp>
        <p:nvSpPr>
          <p:cNvPr id="55" name="フリーフォーム 54">
            <a:extLst>
              <a:ext uri="{FF2B5EF4-FFF2-40B4-BE49-F238E27FC236}">
                <a16:creationId xmlns:a16="http://schemas.microsoft.com/office/drawing/2014/main" id="{97179907-9E4D-4145-8A84-A01B071B0B1F}"/>
              </a:ext>
            </a:extLst>
          </p:cNvPr>
          <p:cNvSpPr/>
          <p:nvPr/>
        </p:nvSpPr>
        <p:spPr>
          <a:xfrm>
            <a:off x="7637929" y="1904104"/>
            <a:ext cx="1473798" cy="1699708"/>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リーフォーム 55">
            <a:extLst>
              <a:ext uri="{FF2B5EF4-FFF2-40B4-BE49-F238E27FC236}">
                <a16:creationId xmlns:a16="http://schemas.microsoft.com/office/drawing/2014/main" id="{0F7A9DAF-769B-1F49-93C1-F5B3867B1F37}"/>
              </a:ext>
            </a:extLst>
          </p:cNvPr>
          <p:cNvSpPr/>
          <p:nvPr/>
        </p:nvSpPr>
        <p:spPr>
          <a:xfrm>
            <a:off x="5045336" y="2904565"/>
            <a:ext cx="1301675" cy="677732"/>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a:off x="8962911" y="2558514"/>
            <a:ext cx="311972" cy="311972"/>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フリーフォーム 56">
            <a:extLst>
              <a:ext uri="{FF2B5EF4-FFF2-40B4-BE49-F238E27FC236}">
                <a16:creationId xmlns:a16="http://schemas.microsoft.com/office/drawing/2014/main" id="{221D3457-8709-2C49-B6E3-DE150BE2CE69}"/>
              </a:ext>
            </a:extLst>
          </p:cNvPr>
          <p:cNvSpPr/>
          <p:nvPr/>
        </p:nvSpPr>
        <p:spPr>
          <a:xfrm flipH="1">
            <a:off x="4887272" y="4001043"/>
            <a:ext cx="1301675" cy="677732"/>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F42FC0A-DE31-3C4F-BC45-021F5348D396}"/>
              </a:ext>
            </a:extLst>
          </p:cNvPr>
          <p:cNvSpPr/>
          <p:nvPr/>
        </p:nvSpPr>
        <p:spPr>
          <a:xfrm>
            <a:off x="4318569" y="4706471"/>
            <a:ext cx="1161827"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a:off x="4773384" y="4726200"/>
            <a:ext cx="356188" cy="369332"/>
          </a:xfrm>
          <a:prstGeom prst="rect">
            <a:avLst/>
          </a:prstGeom>
          <a:noFill/>
        </p:spPr>
        <p:txBody>
          <a:bodyPr wrap="none" rtlCol="0">
            <a:spAutoFit/>
          </a:bodyPr>
          <a:lstStyle/>
          <a:p>
            <a:r>
              <a:rPr kumimoji="1" lang="en-US" altLang="ja-JP" dirty="0"/>
              <a:t>H</a:t>
            </a:r>
            <a:endParaRPr kumimoji="1" lang="ja-JP" altLang="en-US"/>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a:off x="5604734" y="4910866"/>
            <a:ext cx="3253071"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a:off x="7054876" y="4716517"/>
            <a:ext cx="705642" cy="369332"/>
          </a:xfrm>
          <a:prstGeom prst="rect">
            <a:avLst/>
          </a:prstGeom>
          <a:solidFill>
            <a:schemeClr val="bg1"/>
          </a:solidFill>
        </p:spPr>
        <p:txBody>
          <a:bodyPr wrap="none" rtlCol="0">
            <a:spAutoFit/>
          </a:bodyPr>
          <a:lstStyle/>
          <a:p>
            <a:r>
              <a:rPr kumimoji="1" lang="en-US" altLang="ja-JP" dirty="0"/>
              <a:t>MGF</a:t>
            </a:r>
            <a:endParaRPr kumimoji="1" lang="ja-JP" altLang="en-US"/>
          </a:p>
        </p:txBody>
      </p:sp>
      <p:sp>
        <p:nvSpPr>
          <p:cNvPr id="67" name="フリーフォーム 66">
            <a:extLst>
              <a:ext uri="{FF2B5EF4-FFF2-40B4-BE49-F238E27FC236}">
                <a16:creationId xmlns:a16="http://schemas.microsoft.com/office/drawing/2014/main" id="{9345681B-D399-0549-90F4-718AE73ECCF4}"/>
              </a:ext>
            </a:extLst>
          </p:cNvPr>
          <p:cNvSpPr/>
          <p:nvPr/>
        </p:nvSpPr>
        <p:spPr>
          <a:xfrm flipH="1">
            <a:off x="7617799" y="3981361"/>
            <a:ext cx="1484555" cy="1459440"/>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a:off x="8937497" y="4764150"/>
            <a:ext cx="311972" cy="311972"/>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フリーフォーム 73">
            <a:extLst>
              <a:ext uri="{FF2B5EF4-FFF2-40B4-BE49-F238E27FC236}">
                <a16:creationId xmlns:a16="http://schemas.microsoft.com/office/drawing/2014/main" id="{B65A421D-E76A-E74D-A701-98EA57A82CD9}"/>
              </a:ext>
            </a:extLst>
          </p:cNvPr>
          <p:cNvSpPr/>
          <p:nvPr/>
        </p:nvSpPr>
        <p:spPr>
          <a:xfrm flipV="1">
            <a:off x="8051170" y="5590428"/>
            <a:ext cx="2200001" cy="172124"/>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a:off x="8874129" y="5456074"/>
            <a:ext cx="513282" cy="369332"/>
          </a:xfrm>
          <a:prstGeom prst="rect">
            <a:avLst/>
          </a:prstGeom>
          <a:solidFill>
            <a:schemeClr val="bg1"/>
          </a:solidFill>
        </p:spPr>
        <p:txBody>
          <a:bodyPr wrap="none" rtlCol="0">
            <a:spAutoFit/>
          </a:bodyPr>
          <a:lstStyle/>
          <a:p>
            <a:r>
              <a:rPr kumimoji="1" lang="en-US" altLang="ja-JP" dirty="0"/>
              <a:t>DB</a:t>
            </a:r>
            <a:endParaRPr kumimoji="1" lang="ja-JP" altLang="en-US"/>
          </a:p>
        </p:txBody>
      </p:sp>
      <p:sp>
        <p:nvSpPr>
          <p:cNvPr id="68" name="正方形/長方形 67">
            <a:extLst>
              <a:ext uri="{FF2B5EF4-FFF2-40B4-BE49-F238E27FC236}">
                <a16:creationId xmlns:a16="http://schemas.microsoft.com/office/drawing/2014/main" id="{E202CD10-89A3-B848-BA60-A22A0930DD9B}"/>
              </a:ext>
            </a:extLst>
          </p:cNvPr>
          <p:cNvSpPr/>
          <p:nvPr/>
        </p:nvSpPr>
        <p:spPr>
          <a:xfrm>
            <a:off x="8053554" y="5825946"/>
            <a:ext cx="673861"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8B441750-508D-2748-AD1F-8778DE479F9B}"/>
              </a:ext>
            </a:extLst>
          </p:cNvPr>
          <p:cNvSpPr/>
          <p:nvPr/>
        </p:nvSpPr>
        <p:spPr>
          <a:xfrm>
            <a:off x="9401278" y="5827735"/>
            <a:ext cx="871494"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a:off x="9537103" y="5874377"/>
            <a:ext cx="599844" cy="369332"/>
          </a:xfrm>
          <a:prstGeom prst="rect">
            <a:avLst/>
          </a:prstGeom>
          <a:noFill/>
        </p:spPr>
        <p:txBody>
          <a:bodyPr wrap="none" rtlCol="0">
            <a:spAutoFit/>
          </a:bodyPr>
          <a:lstStyle/>
          <a:p>
            <a:r>
              <a:rPr kumimoji="1" lang="en-US" altLang="ja-JP" dirty="0"/>
              <a:t>Salt</a:t>
            </a:r>
            <a:endParaRPr kumimoji="1" lang="ja-JP" altLang="en-US"/>
          </a:p>
        </p:txBody>
      </p:sp>
      <p:sp>
        <p:nvSpPr>
          <p:cNvPr id="71" name="正方形/長方形 70">
            <a:extLst>
              <a:ext uri="{FF2B5EF4-FFF2-40B4-BE49-F238E27FC236}">
                <a16:creationId xmlns:a16="http://schemas.microsoft.com/office/drawing/2014/main" id="{765798CC-AD35-D248-97E9-48B501110A87}"/>
              </a:ext>
            </a:extLst>
          </p:cNvPr>
          <p:cNvSpPr/>
          <p:nvPr/>
        </p:nvSpPr>
        <p:spPr>
          <a:xfrm>
            <a:off x="8727415" y="5825946"/>
            <a:ext cx="673861"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a:off x="8727415" y="5880677"/>
            <a:ext cx="681597" cy="369332"/>
          </a:xfrm>
          <a:prstGeom prst="rect">
            <a:avLst/>
          </a:prstGeom>
          <a:noFill/>
        </p:spPr>
        <p:txBody>
          <a:bodyPr wrap="none" rtlCol="0">
            <a:spAutoFit/>
          </a:bodyPr>
          <a:lstStyle/>
          <a:p>
            <a:r>
              <a:rPr kumimoji="1" lang="en-US" altLang="ja-JP" dirty="0"/>
              <a:t>0x01</a:t>
            </a:r>
            <a:endParaRPr kumimoji="1" lang="ja-JP" altLang="en-US"/>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a:off x="8178281" y="5865404"/>
            <a:ext cx="481222" cy="369332"/>
          </a:xfrm>
          <a:prstGeom prst="rect">
            <a:avLst/>
          </a:prstGeom>
          <a:noFill/>
        </p:spPr>
        <p:txBody>
          <a:bodyPr wrap="none" rtlCol="0">
            <a:spAutoFit/>
          </a:bodyPr>
          <a:lstStyle/>
          <a:p>
            <a:r>
              <a:rPr kumimoji="1" lang="en-US" altLang="ja-JP" dirty="0"/>
              <a:t>PS</a:t>
            </a:r>
            <a:endParaRPr kumimoji="1" lang="ja-JP" altLang="en-US"/>
          </a:p>
        </p:txBody>
      </p:sp>
      <p:sp>
        <p:nvSpPr>
          <p:cNvPr id="76" name="正方形/長方形 75">
            <a:extLst>
              <a:ext uri="{FF2B5EF4-FFF2-40B4-BE49-F238E27FC236}">
                <a16:creationId xmlns:a16="http://schemas.microsoft.com/office/drawing/2014/main" id="{F931E9CF-8BA4-1E4F-84D2-CE1359511FCF}"/>
              </a:ext>
            </a:extLst>
          </p:cNvPr>
          <p:cNvSpPr/>
          <p:nvPr/>
        </p:nvSpPr>
        <p:spPr>
          <a:xfrm>
            <a:off x="7555232" y="239723"/>
            <a:ext cx="806824"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a:off x="7637929" y="279181"/>
            <a:ext cx="599844" cy="369332"/>
          </a:xfrm>
          <a:prstGeom prst="rect">
            <a:avLst/>
          </a:prstGeom>
          <a:noFill/>
        </p:spPr>
        <p:txBody>
          <a:bodyPr wrap="none" rtlCol="0">
            <a:spAutoFit/>
          </a:bodyPr>
          <a:lstStyle/>
          <a:p>
            <a:r>
              <a:rPr kumimoji="1" lang="en-US" altLang="ja-JP" dirty="0"/>
              <a:t>Salt</a:t>
            </a:r>
            <a:endParaRPr kumimoji="1" lang="ja-JP" altLang="en-US"/>
          </a:p>
        </p:txBody>
      </p:sp>
      <p:sp>
        <p:nvSpPr>
          <p:cNvPr id="78" name="正方形/長方形 77">
            <a:extLst>
              <a:ext uri="{FF2B5EF4-FFF2-40B4-BE49-F238E27FC236}">
                <a16:creationId xmlns:a16="http://schemas.microsoft.com/office/drawing/2014/main" id="{077C904D-5FB1-2346-969A-AB6E6E808B1B}"/>
              </a:ext>
            </a:extLst>
          </p:cNvPr>
          <p:cNvSpPr/>
          <p:nvPr/>
        </p:nvSpPr>
        <p:spPr>
          <a:xfrm>
            <a:off x="4138447" y="6234736"/>
            <a:ext cx="1604680"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B427444A-0A30-B54E-A913-180A65B9F4B8}"/>
              </a:ext>
            </a:extLst>
          </p:cNvPr>
          <p:cNvSpPr/>
          <p:nvPr/>
        </p:nvSpPr>
        <p:spPr>
          <a:xfrm>
            <a:off x="5743128" y="6234736"/>
            <a:ext cx="806824"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4473351" y="6274194"/>
            <a:ext cx="934871" cy="369332"/>
          </a:xfrm>
          <a:prstGeom prst="rect">
            <a:avLst/>
          </a:prstGeom>
          <a:noFill/>
        </p:spPr>
        <p:txBody>
          <a:bodyPr wrap="none" rtlCol="0">
            <a:spAutoFit/>
          </a:bodyPr>
          <a:lstStyle/>
          <a:p>
            <a:r>
              <a:rPr kumimoji="1" lang="en-US" altLang="ja-JP" dirty="0" err="1"/>
              <a:t>mHash</a:t>
            </a:r>
            <a:endParaRPr kumimoji="1" lang="ja-JP" altLang="en-US"/>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5825825" y="6274194"/>
            <a:ext cx="599844" cy="369332"/>
          </a:xfrm>
          <a:prstGeom prst="rect">
            <a:avLst/>
          </a:prstGeom>
          <a:noFill/>
        </p:spPr>
        <p:txBody>
          <a:bodyPr wrap="none" rtlCol="0">
            <a:spAutoFit/>
          </a:bodyPr>
          <a:lstStyle/>
          <a:p>
            <a:r>
              <a:rPr kumimoji="1" lang="en-US" altLang="ja-JP" dirty="0"/>
              <a:t>Salt</a:t>
            </a:r>
            <a:endParaRPr kumimoji="1" lang="ja-JP" altLang="en-US"/>
          </a:p>
        </p:txBody>
      </p:sp>
      <p:sp>
        <p:nvSpPr>
          <p:cNvPr id="82" name="正方形/長方形 81">
            <a:extLst>
              <a:ext uri="{FF2B5EF4-FFF2-40B4-BE49-F238E27FC236}">
                <a16:creationId xmlns:a16="http://schemas.microsoft.com/office/drawing/2014/main" id="{2B8CFC46-4308-6649-BF75-7B4B23DB1EF2}"/>
              </a:ext>
            </a:extLst>
          </p:cNvPr>
          <p:cNvSpPr/>
          <p:nvPr/>
        </p:nvSpPr>
        <p:spPr>
          <a:xfrm>
            <a:off x="2976618" y="6232949"/>
            <a:ext cx="1161827" cy="40879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3162227" y="6272407"/>
            <a:ext cx="875561" cy="369332"/>
          </a:xfrm>
          <a:prstGeom prst="rect">
            <a:avLst/>
          </a:prstGeom>
          <a:noFill/>
        </p:spPr>
        <p:txBody>
          <a:bodyPr wrap="none" rtlCol="0">
            <a:spAutoFit/>
          </a:bodyPr>
          <a:lstStyle/>
          <a:p>
            <a:r>
              <a:rPr kumimoji="1" lang="en-US" altLang="ja-JP" dirty="0"/>
              <a:t>0 --- 0</a:t>
            </a:r>
            <a:endParaRPr kumimoji="1" lang="ja-JP" altLang="en-US"/>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3008297" y="5994494"/>
            <a:ext cx="3528508" cy="17212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4701894" y="5831715"/>
            <a:ext cx="455574" cy="369332"/>
          </a:xfrm>
          <a:prstGeom prst="rect">
            <a:avLst/>
          </a:prstGeom>
          <a:solidFill>
            <a:schemeClr val="bg1"/>
          </a:solidFill>
        </p:spPr>
        <p:txBody>
          <a:bodyPr wrap="none" rtlCol="0">
            <a:spAutoFit/>
          </a:bodyPr>
          <a:lstStyle/>
          <a:p>
            <a:r>
              <a:rPr kumimoji="1" lang="en-US" altLang="ja-JP" dirty="0"/>
              <a:t>M’</a:t>
            </a:r>
            <a:endParaRPr kumimoji="1" lang="ja-JP" altLang="en-US"/>
          </a:p>
        </p:txBody>
      </p:sp>
      <p:sp>
        <p:nvSpPr>
          <p:cNvPr id="86" name="フリーフォーム 85">
            <a:extLst>
              <a:ext uri="{FF2B5EF4-FFF2-40B4-BE49-F238E27FC236}">
                <a16:creationId xmlns:a16="http://schemas.microsoft.com/office/drawing/2014/main" id="{6D6B5F19-9D9D-C24C-9E76-7563DE25E78E}"/>
              </a:ext>
            </a:extLst>
          </p:cNvPr>
          <p:cNvSpPr/>
          <p:nvPr/>
        </p:nvSpPr>
        <p:spPr>
          <a:xfrm>
            <a:off x="6562165" y="6239435"/>
            <a:ext cx="3270324" cy="258184"/>
          </a:xfrm>
          <a:custGeom>
            <a:avLst/>
            <a:gdLst>
              <a:gd name="connsiteX0" fmla="*/ 3270324 w 3270324"/>
              <a:gd name="connsiteY0" fmla="*/ 0 h 258184"/>
              <a:gd name="connsiteX1" fmla="*/ 3270324 w 3270324"/>
              <a:gd name="connsiteY1" fmla="*/ 139850 h 258184"/>
              <a:gd name="connsiteX2" fmla="*/ 3195021 w 3270324"/>
              <a:gd name="connsiteY2" fmla="*/ 236669 h 258184"/>
              <a:gd name="connsiteX3" fmla="*/ 0 w 3270324"/>
              <a:gd name="connsiteY3" fmla="*/ 258184 h 258184"/>
            </a:gdLst>
            <a:ahLst/>
            <a:cxnLst>
              <a:cxn ang="0">
                <a:pos x="connsiteX0" y="connsiteY0"/>
              </a:cxn>
              <a:cxn ang="0">
                <a:pos x="connsiteX1" y="connsiteY1"/>
              </a:cxn>
              <a:cxn ang="0">
                <a:pos x="connsiteX2" y="connsiteY2"/>
              </a:cxn>
              <a:cxn ang="0">
                <a:pos x="connsiteX3" y="connsiteY3"/>
              </a:cxn>
            </a:cxnLst>
            <a:rect l="l" t="t" r="r" b="b"/>
            <a:pathLst>
              <a:path w="3270324" h="258184">
                <a:moveTo>
                  <a:pt x="3270324" y="0"/>
                </a:moveTo>
                <a:lnTo>
                  <a:pt x="3270324" y="139850"/>
                </a:lnTo>
                <a:lnTo>
                  <a:pt x="3195021" y="236669"/>
                </a:lnTo>
                <a:lnTo>
                  <a:pt x="0" y="258184"/>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V="1">
            <a:off x="4873252" y="5189856"/>
            <a:ext cx="0" cy="63555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a:off x="4179279" y="5373342"/>
            <a:ext cx="1186543" cy="369332"/>
          </a:xfrm>
          <a:prstGeom prst="rect">
            <a:avLst/>
          </a:prstGeom>
          <a:solidFill>
            <a:schemeClr val="bg1"/>
          </a:solidFill>
        </p:spPr>
        <p:txBody>
          <a:bodyPr wrap="none" rtlCol="0">
            <a:spAutoFit/>
          </a:bodyPr>
          <a:lstStyle/>
          <a:p>
            <a:r>
              <a:rPr kumimoji="1" lang="en-US" altLang="ja-JP" dirty="0"/>
              <a:t>Hash(M’)</a:t>
            </a:r>
            <a:endParaRPr kumimoji="1" lang="ja-JP" altLang="en-US"/>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a:off x="2189761" y="4970381"/>
            <a:ext cx="2008883" cy="369332"/>
          </a:xfrm>
          <a:prstGeom prst="rect">
            <a:avLst/>
          </a:prstGeom>
          <a:solidFill>
            <a:schemeClr val="bg1"/>
          </a:solidFill>
        </p:spPr>
        <p:txBody>
          <a:bodyPr wrap="none" rtlCol="0">
            <a:spAutoFit/>
          </a:bodyPr>
          <a:lstStyle/>
          <a:p>
            <a:r>
              <a:rPr kumimoji="1" lang="en-US" altLang="ja-JP" dirty="0"/>
              <a:t>Hash(M’)</a:t>
            </a:r>
            <a:r>
              <a:rPr lang="en-US" altLang="ja-JP" dirty="0"/>
              <a:t> == H ?</a:t>
            </a:r>
            <a:endParaRPr kumimoji="1" lang="ja-JP" altLang="en-US"/>
          </a:p>
        </p:txBody>
      </p:sp>
      <p:sp>
        <p:nvSpPr>
          <p:cNvPr id="90" name="フリーフォーム 89">
            <a:extLst>
              <a:ext uri="{FF2B5EF4-FFF2-40B4-BE49-F238E27FC236}">
                <a16:creationId xmlns:a16="http://schemas.microsoft.com/office/drawing/2014/main" id="{D0B64CE0-AA6F-444D-855F-2D922FBCF4FC}"/>
              </a:ext>
            </a:extLst>
          </p:cNvPr>
          <p:cNvSpPr/>
          <p:nvPr/>
        </p:nvSpPr>
        <p:spPr>
          <a:xfrm flipH="1">
            <a:off x="6425982" y="646424"/>
            <a:ext cx="1301675" cy="461614"/>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フリーフォーム 90">
            <a:extLst>
              <a:ext uri="{FF2B5EF4-FFF2-40B4-BE49-F238E27FC236}">
                <a16:creationId xmlns:a16="http://schemas.microsoft.com/office/drawing/2014/main" id="{63D0D058-6054-4C43-B708-C0281D3A6B8A}"/>
              </a:ext>
            </a:extLst>
          </p:cNvPr>
          <p:cNvSpPr/>
          <p:nvPr/>
        </p:nvSpPr>
        <p:spPr>
          <a:xfrm>
            <a:off x="8213669" y="648512"/>
            <a:ext cx="1618820" cy="461614"/>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a:off x="7031343" y="3602408"/>
            <a:ext cx="1340432" cy="369332"/>
          </a:xfrm>
          <a:prstGeom prst="rect">
            <a:avLst/>
          </a:prstGeom>
          <a:noFill/>
        </p:spPr>
        <p:txBody>
          <a:bodyPr wrap="none" rtlCol="0">
            <a:spAutoFit/>
          </a:bodyPr>
          <a:lstStyle/>
          <a:p>
            <a:r>
              <a:rPr kumimoji="1" lang="en-US" altLang="ja-JP" dirty="0" err="1"/>
              <a:t>maskedDB</a:t>
            </a:r>
            <a:endParaRPr kumimoji="1" lang="ja-JP" altLang="en-US"/>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a:off x="6292038" y="3631711"/>
            <a:ext cx="356188" cy="369332"/>
          </a:xfrm>
          <a:prstGeom prst="rect">
            <a:avLst/>
          </a:prstGeom>
          <a:noFill/>
        </p:spPr>
        <p:txBody>
          <a:bodyPr wrap="none" rtlCol="0">
            <a:spAutoFit/>
          </a:bodyPr>
          <a:lstStyle/>
          <a:p>
            <a:r>
              <a:rPr kumimoji="1" lang="en-US" altLang="ja-JP" dirty="0"/>
              <a:t>H</a:t>
            </a:r>
            <a:endParaRPr kumimoji="1" lang="ja-JP" altLang="en-US"/>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81901" y="3019758"/>
            <a:ext cx="1207382" cy="369332"/>
          </a:xfrm>
          <a:prstGeom prst="rect">
            <a:avLst/>
          </a:prstGeom>
          <a:solidFill>
            <a:schemeClr val="bg1"/>
          </a:solidFill>
        </p:spPr>
        <p:txBody>
          <a:bodyPr wrap="none" rtlCol="0">
            <a:spAutoFit/>
          </a:bodyPr>
          <a:lstStyle/>
          <a:p>
            <a:r>
              <a:rPr kumimoji="1" lang="en-US" altLang="ja-JP" dirty="0"/>
              <a:t>Signature</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00915" y="4011198"/>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9091</TotalTime>
  <Words>1978</Words>
  <Application>Microsoft Macintosh PowerPoint</Application>
  <PresentationFormat>ワイド画面</PresentationFormat>
  <Paragraphs>685</Paragraphs>
  <Slides>34</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174</cp:revision>
  <dcterms:created xsi:type="dcterms:W3CDTF">2020-11-27T22:55:41Z</dcterms:created>
  <dcterms:modified xsi:type="dcterms:W3CDTF">2021-06-15T07:25:39Z</dcterms:modified>
</cp:coreProperties>
</file>