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7" r:id="rId2"/>
    <p:sldId id="293" r:id="rId3"/>
    <p:sldId id="258" r:id="rId4"/>
    <p:sldId id="267" r:id="rId5"/>
    <p:sldId id="259" r:id="rId6"/>
    <p:sldId id="266" r:id="rId7"/>
    <p:sldId id="269" r:id="rId8"/>
    <p:sldId id="270" r:id="rId9"/>
    <p:sldId id="265" r:id="rId10"/>
    <p:sldId id="275" r:id="rId11"/>
    <p:sldId id="276" r:id="rId12"/>
    <p:sldId id="271" r:id="rId13"/>
    <p:sldId id="268" r:id="rId14"/>
    <p:sldId id="272" r:id="rId15"/>
    <p:sldId id="277" r:id="rId16"/>
    <p:sldId id="260" r:id="rId17"/>
    <p:sldId id="279" r:id="rId18"/>
    <p:sldId id="280" r:id="rId19"/>
    <p:sldId id="282" r:id="rId20"/>
    <p:sldId id="283" r:id="rId21"/>
    <p:sldId id="285" r:id="rId22"/>
    <p:sldId id="286" r:id="rId23"/>
    <p:sldId id="287" r:id="rId24"/>
    <p:sldId id="288" r:id="rId25"/>
    <p:sldId id="262" r:id="rId26"/>
    <p:sldId id="263" r:id="rId27"/>
    <p:sldId id="289" r:id="rId28"/>
    <p:sldId id="290" r:id="rId29"/>
    <p:sldId id="291" r:id="rId30"/>
    <p:sldId id="294" r:id="rId31"/>
    <p:sldId id="295" r:id="rId3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6" autoAdjust="0"/>
    <p:restoredTop sz="96050" autoAdjust="0"/>
  </p:normalViewPr>
  <p:slideViewPr>
    <p:cSldViewPr snapToGrid="0" snapToObjects="1">
      <p:cViewPr>
        <p:scale>
          <a:sx n="140" d="100"/>
          <a:sy n="140" d="100"/>
        </p:scale>
        <p:origin x="568"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86654-FD2F-41F8-8F9E-4A5B5F3FCB68}" type="datetimeFigureOut">
              <a:rPr kumimoji="1" lang="ja-JP" altLang="en-US" smtClean="0"/>
              <a:t>2021/5/12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0A574-7787-4D2F-82CA-FB0CADBEE3DF}" type="slidenum">
              <a:rPr kumimoji="1" lang="ja-JP" altLang="en-US" smtClean="0"/>
              <a:t>‹#›</a:t>
            </a:fld>
            <a:endParaRPr kumimoji="1" lang="ja-JP" altLang="en-US"/>
          </a:p>
        </p:txBody>
      </p:sp>
    </p:spTree>
    <p:extLst>
      <p:ext uri="{BB962C8B-B14F-4D97-AF65-F5344CB8AC3E}">
        <p14:creationId xmlns:p14="http://schemas.microsoft.com/office/powerpoint/2010/main" val="10063548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1</a:t>
            </a:fld>
            <a:endParaRPr kumimoji="1" lang="ja-JP" altLang="en-US"/>
          </a:p>
        </p:txBody>
      </p:sp>
    </p:spTree>
    <p:extLst>
      <p:ext uri="{BB962C8B-B14F-4D97-AF65-F5344CB8AC3E}">
        <p14:creationId xmlns:p14="http://schemas.microsoft.com/office/powerpoint/2010/main" val="2620687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2</a:t>
            </a:fld>
            <a:endParaRPr kumimoji="1" lang="ja-JP" altLang="en-US"/>
          </a:p>
        </p:txBody>
      </p:sp>
    </p:spTree>
    <p:extLst>
      <p:ext uri="{BB962C8B-B14F-4D97-AF65-F5344CB8AC3E}">
        <p14:creationId xmlns:p14="http://schemas.microsoft.com/office/powerpoint/2010/main" val="272344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21</a:t>
            </a:fld>
            <a:endParaRPr kumimoji="1" lang="ja-JP" altLang="en-US"/>
          </a:p>
        </p:txBody>
      </p:sp>
    </p:spTree>
    <p:extLst>
      <p:ext uri="{BB962C8B-B14F-4D97-AF65-F5344CB8AC3E}">
        <p14:creationId xmlns:p14="http://schemas.microsoft.com/office/powerpoint/2010/main" val="285936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22</a:t>
            </a:fld>
            <a:endParaRPr kumimoji="1" lang="ja-JP" altLang="en-US"/>
          </a:p>
        </p:txBody>
      </p:sp>
    </p:spTree>
    <p:extLst>
      <p:ext uri="{BB962C8B-B14F-4D97-AF65-F5344CB8AC3E}">
        <p14:creationId xmlns:p14="http://schemas.microsoft.com/office/powerpoint/2010/main" val="1768642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B3E1759-FE68-8746-ACC1-AF8128F36DDB}" type="slidenum">
              <a:rPr kumimoji="1" lang="ja-JP" altLang="en-US" smtClean="0"/>
              <a:t>29</a:t>
            </a:fld>
            <a:endParaRPr kumimoji="1" lang="ja-JP" altLang="en-US"/>
          </a:p>
        </p:txBody>
      </p:sp>
    </p:spTree>
    <p:extLst>
      <p:ext uri="{BB962C8B-B14F-4D97-AF65-F5344CB8AC3E}">
        <p14:creationId xmlns:p14="http://schemas.microsoft.com/office/powerpoint/2010/main" val="3772820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460A574-7787-4D2F-82CA-FB0CADBEE3DF}" type="slidenum">
              <a:rPr kumimoji="1" lang="ja-JP" altLang="en-US" smtClean="0"/>
              <a:t>30</a:t>
            </a:fld>
            <a:endParaRPr kumimoji="1" lang="ja-JP" altLang="en-US"/>
          </a:p>
        </p:txBody>
      </p:sp>
    </p:spTree>
    <p:extLst>
      <p:ext uri="{BB962C8B-B14F-4D97-AF65-F5344CB8AC3E}">
        <p14:creationId xmlns:p14="http://schemas.microsoft.com/office/powerpoint/2010/main" val="860018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727537-85E9-6C43-ACE4-FD82C2B3E09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4A153C-1AD6-9E40-8793-1AF355A22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D93AC2E-35B0-DD4F-86C3-C0C41363345C}"/>
              </a:ext>
            </a:extLst>
          </p:cNvPr>
          <p:cNvSpPr>
            <a:spLocks noGrp="1"/>
          </p:cNvSpPr>
          <p:nvPr>
            <p:ph type="dt" sz="half" idx="10"/>
          </p:nvPr>
        </p:nvSpPr>
        <p:spPr/>
        <p:txBody>
          <a:bodyPr/>
          <a:lstStyle/>
          <a:p>
            <a:fld id="{293B81DC-4102-FF40-B3FD-14093C4E3488}" type="datetimeFigureOut">
              <a:rPr kumimoji="1" lang="ja-JP" altLang="en-US" smtClean="0"/>
              <a:t>2021/5/12</a:t>
            </a:fld>
            <a:endParaRPr kumimoji="1" lang="ja-JP" altLang="en-US"/>
          </a:p>
        </p:txBody>
      </p:sp>
      <p:sp>
        <p:nvSpPr>
          <p:cNvPr id="5" name="フッター プレースホルダー 4">
            <a:extLst>
              <a:ext uri="{FF2B5EF4-FFF2-40B4-BE49-F238E27FC236}">
                <a16:creationId xmlns:a16="http://schemas.microsoft.com/office/drawing/2014/main" id="{D48E8367-7875-8142-8A8B-D542FC296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94F33F2-5EE0-DB40-8519-B72C13E2813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46615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4F6C64-5564-654A-9D75-BFC51D5F7E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D1484B8-1843-064E-B2AA-6B686DBEFD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7D44BF-CAED-6443-8030-E3360E1010B6}"/>
              </a:ext>
            </a:extLst>
          </p:cNvPr>
          <p:cNvSpPr>
            <a:spLocks noGrp="1"/>
          </p:cNvSpPr>
          <p:nvPr>
            <p:ph type="dt" sz="half" idx="10"/>
          </p:nvPr>
        </p:nvSpPr>
        <p:spPr/>
        <p:txBody>
          <a:bodyPr/>
          <a:lstStyle/>
          <a:p>
            <a:fld id="{293B81DC-4102-FF40-B3FD-14093C4E3488}" type="datetimeFigureOut">
              <a:rPr kumimoji="1" lang="ja-JP" altLang="en-US" smtClean="0"/>
              <a:t>2021/5/12</a:t>
            </a:fld>
            <a:endParaRPr kumimoji="1" lang="ja-JP" altLang="en-US"/>
          </a:p>
        </p:txBody>
      </p:sp>
      <p:sp>
        <p:nvSpPr>
          <p:cNvPr id="5" name="フッター プレースホルダー 4">
            <a:extLst>
              <a:ext uri="{FF2B5EF4-FFF2-40B4-BE49-F238E27FC236}">
                <a16:creationId xmlns:a16="http://schemas.microsoft.com/office/drawing/2014/main" id="{09BBB8FE-BFA4-3E4F-BD15-B265BB976A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69A199-C0DD-B64E-8D1B-0CAB691916C1}"/>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52832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7C76D1-03C4-154B-8607-1D19151B72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8E526C7-F7F0-7949-8FD2-B5ACB0F1C2C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A69B15-DCA4-9742-BD70-DD457C4F3C0E}"/>
              </a:ext>
            </a:extLst>
          </p:cNvPr>
          <p:cNvSpPr>
            <a:spLocks noGrp="1"/>
          </p:cNvSpPr>
          <p:nvPr>
            <p:ph type="dt" sz="half" idx="10"/>
          </p:nvPr>
        </p:nvSpPr>
        <p:spPr/>
        <p:txBody>
          <a:bodyPr/>
          <a:lstStyle/>
          <a:p>
            <a:fld id="{293B81DC-4102-FF40-B3FD-14093C4E3488}" type="datetimeFigureOut">
              <a:rPr kumimoji="1" lang="ja-JP" altLang="en-US" smtClean="0"/>
              <a:t>2021/5/12</a:t>
            </a:fld>
            <a:endParaRPr kumimoji="1" lang="ja-JP" altLang="en-US"/>
          </a:p>
        </p:txBody>
      </p:sp>
      <p:sp>
        <p:nvSpPr>
          <p:cNvPr id="5" name="フッター プレースホルダー 4">
            <a:extLst>
              <a:ext uri="{FF2B5EF4-FFF2-40B4-BE49-F238E27FC236}">
                <a16:creationId xmlns:a16="http://schemas.microsoft.com/office/drawing/2014/main" id="{1499CEFB-D0E0-A942-84AA-463866D35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BB38C1-FEB5-7741-8122-3B73F6180D17}"/>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90499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3495-3EC9-664F-A90B-1DAE1F39D2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6259EC-9155-9B41-995C-C6803BF3126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0CEF39-9707-934B-B9BE-EA406F693DB8}"/>
              </a:ext>
            </a:extLst>
          </p:cNvPr>
          <p:cNvSpPr>
            <a:spLocks noGrp="1"/>
          </p:cNvSpPr>
          <p:nvPr>
            <p:ph type="dt" sz="half" idx="10"/>
          </p:nvPr>
        </p:nvSpPr>
        <p:spPr/>
        <p:txBody>
          <a:bodyPr/>
          <a:lstStyle/>
          <a:p>
            <a:fld id="{293B81DC-4102-FF40-B3FD-14093C4E3488}" type="datetimeFigureOut">
              <a:rPr kumimoji="1" lang="ja-JP" altLang="en-US" smtClean="0"/>
              <a:t>2021/5/12</a:t>
            </a:fld>
            <a:endParaRPr kumimoji="1" lang="ja-JP" altLang="en-US"/>
          </a:p>
        </p:txBody>
      </p:sp>
      <p:sp>
        <p:nvSpPr>
          <p:cNvPr id="5" name="フッター プレースホルダー 4">
            <a:extLst>
              <a:ext uri="{FF2B5EF4-FFF2-40B4-BE49-F238E27FC236}">
                <a16:creationId xmlns:a16="http://schemas.microsoft.com/office/drawing/2014/main" id="{3A630EB9-D5E6-E944-A2E4-7AB575C2B0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E833D-A4BC-1C47-BCCE-B09012CF007C}"/>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2119444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2FA26-0234-2745-8983-D42773BEA48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E38852A-2C9B-8048-B51C-4ACD6FB5C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C9BF029-55C1-C145-84FD-E9C9849C3060}"/>
              </a:ext>
            </a:extLst>
          </p:cNvPr>
          <p:cNvSpPr>
            <a:spLocks noGrp="1"/>
          </p:cNvSpPr>
          <p:nvPr>
            <p:ph type="dt" sz="half" idx="10"/>
          </p:nvPr>
        </p:nvSpPr>
        <p:spPr/>
        <p:txBody>
          <a:bodyPr/>
          <a:lstStyle/>
          <a:p>
            <a:fld id="{293B81DC-4102-FF40-B3FD-14093C4E3488}" type="datetimeFigureOut">
              <a:rPr kumimoji="1" lang="ja-JP" altLang="en-US" smtClean="0"/>
              <a:t>2021/5/12</a:t>
            </a:fld>
            <a:endParaRPr kumimoji="1" lang="ja-JP" altLang="en-US"/>
          </a:p>
        </p:txBody>
      </p:sp>
      <p:sp>
        <p:nvSpPr>
          <p:cNvPr id="5" name="フッター プレースホルダー 4">
            <a:extLst>
              <a:ext uri="{FF2B5EF4-FFF2-40B4-BE49-F238E27FC236}">
                <a16:creationId xmlns:a16="http://schemas.microsoft.com/office/drawing/2014/main" id="{E5759403-19BD-D044-A2E5-16BA5C2DC7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B16240-5EBC-F144-A36F-D280E0EFA113}"/>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58812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750AE-A96A-4A45-BD02-023F44B138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E2625C-B98E-504A-8156-D1860A68B5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08BB55E-949F-FC42-993D-1886DC198F1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A7E6BAB-EA0C-7549-BA1F-6CAF1DC73AC5}"/>
              </a:ext>
            </a:extLst>
          </p:cNvPr>
          <p:cNvSpPr>
            <a:spLocks noGrp="1"/>
          </p:cNvSpPr>
          <p:nvPr>
            <p:ph type="dt" sz="half" idx="10"/>
          </p:nvPr>
        </p:nvSpPr>
        <p:spPr/>
        <p:txBody>
          <a:bodyPr/>
          <a:lstStyle/>
          <a:p>
            <a:fld id="{293B81DC-4102-FF40-B3FD-14093C4E3488}" type="datetimeFigureOut">
              <a:rPr kumimoji="1" lang="ja-JP" altLang="en-US" smtClean="0"/>
              <a:t>2021/5/12</a:t>
            </a:fld>
            <a:endParaRPr kumimoji="1" lang="ja-JP" altLang="en-US"/>
          </a:p>
        </p:txBody>
      </p:sp>
      <p:sp>
        <p:nvSpPr>
          <p:cNvPr id="6" name="フッター プレースホルダー 5">
            <a:extLst>
              <a:ext uri="{FF2B5EF4-FFF2-40B4-BE49-F238E27FC236}">
                <a16:creationId xmlns:a16="http://schemas.microsoft.com/office/drawing/2014/main" id="{54FAC76D-8C64-E848-9019-F3EFB55D5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028FC1-B68F-4F41-8349-56EC7B0C6012}"/>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916707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279F43-99CB-E84E-A276-BFE7833F49C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FB358F-B720-E84D-B856-FB29711FC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6B1F873-73A6-7043-9CFE-6676AFF9E9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4B011C4-2325-F44A-B938-90697E915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BDA11A-C6C7-6448-BEC0-9C71D513887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5DAC37-37C4-D14B-A0D8-E7498F20F5DD}"/>
              </a:ext>
            </a:extLst>
          </p:cNvPr>
          <p:cNvSpPr>
            <a:spLocks noGrp="1"/>
          </p:cNvSpPr>
          <p:nvPr>
            <p:ph type="dt" sz="half" idx="10"/>
          </p:nvPr>
        </p:nvSpPr>
        <p:spPr/>
        <p:txBody>
          <a:bodyPr/>
          <a:lstStyle/>
          <a:p>
            <a:fld id="{293B81DC-4102-FF40-B3FD-14093C4E3488}" type="datetimeFigureOut">
              <a:rPr kumimoji="1" lang="ja-JP" altLang="en-US" smtClean="0"/>
              <a:t>2021/5/12</a:t>
            </a:fld>
            <a:endParaRPr kumimoji="1" lang="ja-JP" altLang="en-US"/>
          </a:p>
        </p:txBody>
      </p:sp>
      <p:sp>
        <p:nvSpPr>
          <p:cNvPr id="8" name="フッター プレースホルダー 7">
            <a:extLst>
              <a:ext uri="{FF2B5EF4-FFF2-40B4-BE49-F238E27FC236}">
                <a16:creationId xmlns:a16="http://schemas.microsoft.com/office/drawing/2014/main" id="{7701E8EA-2B0D-A442-9C6F-F11EE602C1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894B8D-C8C9-5D4A-94E3-CDD0DD20206E}"/>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33372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E9A28-72F2-C949-BDCA-6906DF1507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4F63D33-F6B7-1C46-A56F-E6855C095EF2}"/>
              </a:ext>
            </a:extLst>
          </p:cNvPr>
          <p:cNvSpPr>
            <a:spLocks noGrp="1"/>
          </p:cNvSpPr>
          <p:nvPr>
            <p:ph type="dt" sz="half" idx="10"/>
          </p:nvPr>
        </p:nvSpPr>
        <p:spPr/>
        <p:txBody>
          <a:bodyPr/>
          <a:lstStyle/>
          <a:p>
            <a:fld id="{293B81DC-4102-FF40-B3FD-14093C4E3488}" type="datetimeFigureOut">
              <a:rPr kumimoji="1" lang="ja-JP" altLang="en-US" smtClean="0"/>
              <a:t>2021/5/12</a:t>
            </a:fld>
            <a:endParaRPr kumimoji="1" lang="ja-JP" altLang="en-US"/>
          </a:p>
        </p:txBody>
      </p:sp>
      <p:sp>
        <p:nvSpPr>
          <p:cNvPr id="4" name="フッター プレースホルダー 3">
            <a:extLst>
              <a:ext uri="{FF2B5EF4-FFF2-40B4-BE49-F238E27FC236}">
                <a16:creationId xmlns:a16="http://schemas.microsoft.com/office/drawing/2014/main" id="{ADD83D57-9B0F-2B49-8496-42CB5BDB0F0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A5E27C0-7BBD-F945-8DBB-027D484E631B}"/>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99706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E195A-5B88-EB49-98FA-4D9DFE581DF6}"/>
              </a:ext>
            </a:extLst>
          </p:cNvPr>
          <p:cNvSpPr>
            <a:spLocks noGrp="1"/>
          </p:cNvSpPr>
          <p:nvPr>
            <p:ph type="dt" sz="half" idx="10"/>
          </p:nvPr>
        </p:nvSpPr>
        <p:spPr/>
        <p:txBody>
          <a:bodyPr/>
          <a:lstStyle/>
          <a:p>
            <a:fld id="{293B81DC-4102-FF40-B3FD-14093C4E3488}" type="datetimeFigureOut">
              <a:rPr kumimoji="1" lang="ja-JP" altLang="en-US" smtClean="0"/>
              <a:t>2021/5/12</a:t>
            </a:fld>
            <a:endParaRPr kumimoji="1" lang="ja-JP" altLang="en-US"/>
          </a:p>
        </p:txBody>
      </p:sp>
      <p:sp>
        <p:nvSpPr>
          <p:cNvPr id="3" name="フッター プレースホルダー 2">
            <a:extLst>
              <a:ext uri="{FF2B5EF4-FFF2-40B4-BE49-F238E27FC236}">
                <a16:creationId xmlns:a16="http://schemas.microsoft.com/office/drawing/2014/main" id="{F0D59255-ECA6-5547-9BD5-F0EF8B28B6C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0C35BC-85FF-FE45-9026-54AFA831999F}"/>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73790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BE6E4-48BB-894D-B259-E371002991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7A1DEB-A4FF-BA45-AF4D-724FD5000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D7F97-321E-BD49-AF61-BFD387B9F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233714-DB46-224E-82EF-65506FA8D504}"/>
              </a:ext>
            </a:extLst>
          </p:cNvPr>
          <p:cNvSpPr>
            <a:spLocks noGrp="1"/>
          </p:cNvSpPr>
          <p:nvPr>
            <p:ph type="dt" sz="half" idx="10"/>
          </p:nvPr>
        </p:nvSpPr>
        <p:spPr/>
        <p:txBody>
          <a:bodyPr/>
          <a:lstStyle/>
          <a:p>
            <a:fld id="{293B81DC-4102-FF40-B3FD-14093C4E3488}" type="datetimeFigureOut">
              <a:rPr kumimoji="1" lang="ja-JP" altLang="en-US" smtClean="0"/>
              <a:t>2021/5/12</a:t>
            </a:fld>
            <a:endParaRPr kumimoji="1" lang="ja-JP" altLang="en-US"/>
          </a:p>
        </p:txBody>
      </p:sp>
      <p:sp>
        <p:nvSpPr>
          <p:cNvPr id="6" name="フッター プレースホルダー 5">
            <a:extLst>
              <a:ext uri="{FF2B5EF4-FFF2-40B4-BE49-F238E27FC236}">
                <a16:creationId xmlns:a16="http://schemas.microsoft.com/office/drawing/2014/main" id="{C96FC0A6-5451-C04B-9865-FCDB828003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0C00F0-C301-384F-AF3B-9C11F1C2D4F5}"/>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86750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5E4B7-9400-C94E-91E2-D3B4BE6D9B7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04F4BA-1411-C940-87F7-E922AA4707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8EEA2BB-E33A-C148-9B79-47B820587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AC41F-1C45-8142-B638-2D35A1FBE11E}"/>
              </a:ext>
            </a:extLst>
          </p:cNvPr>
          <p:cNvSpPr>
            <a:spLocks noGrp="1"/>
          </p:cNvSpPr>
          <p:nvPr>
            <p:ph type="dt" sz="half" idx="10"/>
          </p:nvPr>
        </p:nvSpPr>
        <p:spPr/>
        <p:txBody>
          <a:bodyPr/>
          <a:lstStyle/>
          <a:p>
            <a:fld id="{293B81DC-4102-FF40-B3FD-14093C4E3488}" type="datetimeFigureOut">
              <a:rPr kumimoji="1" lang="ja-JP" altLang="en-US" smtClean="0"/>
              <a:t>2021/5/12</a:t>
            </a:fld>
            <a:endParaRPr kumimoji="1" lang="ja-JP" altLang="en-US"/>
          </a:p>
        </p:txBody>
      </p:sp>
      <p:sp>
        <p:nvSpPr>
          <p:cNvPr id="6" name="フッター プレースホルダー 5">
            <a:extLst>
              <a:ext uri="{FF2B5EF4-FFF2-40B4-BE49-F238E27FC236}">
                <a16:creationId xmlns:a16="http://schemas.microsoft.com/office/drawing/2014/main" id="{AF8B755A-83FD-2B4C-B811-712A40912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86FFAEE-E48D-3148-8B98-19FC5B3208FD}"/>
              </a:ext>
            </a:extLst>
          </p:cNvPr>
          <p:cNvSpPr>
            <a:spLocks noGrp="1"/>
          </p:cNvSpPr>
          <p:nvPr>
            <p:ph type="sldNum" sz="quarter" idx="12"/>
          </p:nvPr>
        </p:nvSpPr>
        <p:spPr/>
        <p:txBody>
          <a:body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1384622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8ED4BD2-E46D-8F49-BC6E-2F54CF8137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2E84647-CC64-3949-983D-49F8D8221F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149012-7365-8046-9358-FFF65B5454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B81DC-4102-FF40-B3FD-14093C4E3488}" type="datetimeFigureOut">
              <a:rPr kumimoji="1" lang="ja-JP" altLang="en-US" smtClean="0"/>
              <a:t>2021/5/12</a:t>
            </a:fld>
            <a:endParaRPr kumimoji="1" lang="ja-JP" altLang="en-US"/>
          </a:p>
        </p:txBody>
      </p:sp>
      <p:sp>
        <p:nvSpPr>
          <p:cNvPr id="5" name="フッター プレースホルダー 4">
            <a:extLst>
              <a:ext uri="{FF2B5EF4-FFF2-40B4-BE49-F238E27FC236}">
                <a16:creationId xmlns:a16="http://schemas.microsoft.com/office/drawing/2014/main" id="{27E2D12B-CAEC-EC4D-AE64-4F29CC611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75C1F62-D3AF-2142-9A4A-C5F21EA61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EF35B9-C511-5941-AA5B-F21F43D1BCF3}" type="slidenum">
              <a:rPr kumimoji="1" lang="ja-JP" altLang="en-US" smtClean="0"/>
              <a:t>‹#›</a:t>
            </a:fld>
            <a:endParaRPr kumimoji="1" lang="ja-JP" altLang="en-US"/>
          </a:p>
        </p:txBody>
      </p:sp>
    </p:spTree>
    <p:extLst>
      <p:ext uri="{BB962C8B-B14F-4D97-AF65-F5344CB8AC3E}">
        <p14:creationId xmlns:p14="http://schemas.microsoft.com/office/powerpoint/2010/main" val="915987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37054" y="3448631"/>
            <a:ext cx="1338828" cy="369332"/>
          </a:xfrm>
          <a:prstGeom prst="rect">
            <a:avLst/>
          </a:prstGeom>
          <a:noFill/>
        </p:spPr>
        <p:txBody>
          <a:bodyPr wrap="none" rtlCol="0">
            <a:spAutoFit/>
          </a:bodyPr>
          <a:lstStyle/>
          <a:p>
            <a:r>
              <a:rPr kumimoji="1" lang="ja-JP" altLang="en-US" dirty="0"/>
              <a:t>共通鍵暗号</a:t>
            </a:r>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536535" y="3429000"/>
            <a:ext cx="1107996" cy="369332"/>
          </a:xfrm>
          <a:prstGeom prst="rect">
            <a:avLst/>
          </a:prstGeom>
          <a:noFill/>
        </p:spPr>
        <p:txBody>
          <a:bodyPr wrap="none" rtlCol="0">
            <a:spAutoFit/>
          </a:bodyPr>
          <a:lstStyle/>
          <a:p>
            <a:r>
              <a:rPr kumimoji="1" lang="ja-JP" altLang="en-US" dirty="0"/>
              <a:t>ハッシュ</a:t>
            </a:r>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536535" y="4905806"/>
            <a:ext cx="1107996" cy="369332"/>
          </a:xfrm>
          <a:prstGeom prst="rect">
            <a:avLst/>
          </a:prstGeom>
          <a:noFill/>
        </p:spPr>
        <p:txBody>
          <a:bodyPr wrap="none" rtlCol="0">
            <a:spAutoFit/>
          </a:bodyPr>
          <a:lstStyle/>
          <a:p>
            <a:r>
              <a:rPr lang="ja-JP" altLang="en-US" dirty="0"/>
              <a:t>真性乱数</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536535" y="6181807"/>
            <a:ext cx="1107996" cy="369332"/>
          </a:xfrm>
          <a:prstGeom prst="rect">
            <a:avLst/>
          </a:prstGeom>
          <a:noFill/>
        </p:spPr>
        <p:txBody>
          <a:bodyPr wrap="none" rtlCol="0">
            <a:spAutoFit/>
          </a:bodyPr>
          <a:lstStyle/>
          <a:p>
            <a:r>
              <a:rPr lang="ja-JP" altLang="en-US" dirty="0"/>
              <a:t>疑似乱数</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667355" y="374040"/>
            <a:ext cx="877163" cy="646331"/>
          </a:xfrm>
          <a:prstGeom prst="rect">
            <a:avLst/>
          </a:prstGeom>
          <a:noFill/>
        </p:spPr>
        <p:txBody>
          <a:bodyPr wrap="none" rtlCol="0">
            <a:spAutoFit/>
          </a:bodyPr>
          <a:lstStyle/>
          <a:p>
            <a:r>
              <a:rPr lang="ja-JP" altLang="en-US" dirty="0"/>
              <a:t>公開鍵</a:t>
            </a:r>
            <a:endParaRPr lang="en-US" altLang="ja-JP" dirty="0"/>
          </a:p>
          <a:p>
            <a:r>
              <a:rPr lang="ja-JP" altLang="en-US" dirty="0"/>
              <a:t>証明書</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1005403" cy="338554"/>
          </a:xfrm>
          <a:prstGeom prst="rect">
            <a:avLst/>
          </a:prstGeom>
          <a:noFill/>
        </p:spPr>
        <p:txBody>
          <a:bodyPr wrap="none" rtlCol="0">
            <a:spAutoFit/>
          </a:bodyPr>
          <a:lstStyle/>
          <a:p>
            <a:r>
              <a:rPr lang="ja-JP" altLang="en-US" sz="1600" dirty="0"/>
              <a:t>乱数の質</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2970237" y="5115451"/>
            <a:ext cx="1415772" cy="338554"/>
          </a:xfrm>
          <a:prstGeom prst="rect">
            <a:avLst/>
          </a:prstGeom>
          <a:noFill/>
        </p:spPr>
        <p:txBody>
          <a:bodyPr wrap="none" rtlCol="0">
            <a:spAutoFit/>
          </a:bodyPr>
          <a:lstStyle/>
          <a:p>
            <a:r>
              <a:rPr lang="ja-JP" altLang="en-US" sz="1600" dirty="0"/>
              <a:t>共通鍵の生成</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117201" y="4557347"/>
            <a:ext cx="1210588" cy="584775"/>
          </a:xfrm>
          <a:prstGeom prst="rect">
            <a:avLst/>
          </a:prstGeom>
          <a:noFill/>
        </p:spPr>
        <p:txBody>
          <a:bodyPr wrap="none" rtlCol="0">
            <a:spAutoFit/>
          </a:bodyPr>
          <a:lstStyle/>
          <a:p>
            <a:r>
              <a:rPr lang="ja-JP" altLang="en-US" sz="1600" dirty="0"/>
              <a:t>公開鍵要素</a:t>
            </a:r>
            <a:endParaRPr lang="en-US" altLang="ja-JP" sz="1600" dirty="0"/>
          </a:p>
          <a:p>
            <a:r>
              <a:rPr lang="ja-JP" altLang="en-US" sz="1600" dirty="0"/>
              <a:t>の生成</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1199505" y="2607905"/>
            <a:ext cx="1826141" cy="338554"/>
          </a:xfrm>
          <a:prstGeom prst="rect">
            <a:avLst/>
          </a:prstGeom>
          <a:noFill/>
        </p:spPr>
        <p:txBody>
          <a:bodyPr wrap="none" rtlCol="0">
            <a:spAutoFit/>
          </a:bodyPr>
          <a:lstStyle/>
          <a:p>
            <a:r>
              <a:rPr lang="ja-JP" altLang="en-US" sz="1600" dirty="0"/>
              <a:t>鍵の暗号、復号化</a:t>
            </a:r>
            <a:endParaRPr kumimoji="1" lang="ja-JP" altLang="en-US" sz="1600" dirty="0"/>
          </a:p>
        </p:txBody>
      </p:sp>
      <p:sp>
        <p:nvSpPr>
          <p:cNvPr id="39" name="テキスト ボックス 38">
            <a:extLst>
              <a:ext uri="{FF2B5EF4-FFF2-40B4-BE49-F238E27FC236}">
                <a16:creationId xmlns:a16="http://schemas.microsoft.com/office/drawing/2014/main" id="{ABE579F7-F643-49E2-899E-A9807507AB7C}"/>
              </a:ext>
            </a:extLst>
          </p:cNvPr>
          <p:cNvSpPr txBox="1"/>
          <p:nvPr/>
        </p:nvSpPr>
        <p:spPr>
          <a:xfrm>
            <a:off x="5146675" y="1432145"/>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184259" y="1158713"/>
            <a:ext cx="1210588" cy="338554"/>
          </a:xfrm>
          <a:prstGeom prst="rect">
            <a:avLst/>
          </a:prstGeom>
          <a:noFill/>
        </p:spPr>
        <p:txBody>
          <a:bodyPr wrap="none" rtlCol="0">
            <a:spAutoFit/>
          </a:bodyPr>
          <a:lstStyle/>
          <a:p>
            <a:r>
              <a:rPr lang="ja-JP" altLang="en-US" sz="1600" dirty="0"/>
              <a:t>署名、検証</a:t>
            </a:r>
            <a:endParaRPr kumimoji="1" lang="ja-JP" altLang="en-US" sz="1600" dirty="0"/>
          </a:p>
        </p:txBody>
      </p:sp>
      <p:sp>
        <p:nvSpPr>
          <p:cNvPr id="43" name="テキスト ボックス 42">
            <a:extLst>
              <a:ext uri="{FF2B5EF4-FFF2-40B4-BE49-F238E27FC236}">
                <a16:creationId xmlns:a16="http://schemas.microsoft.com/office/drawing/2014/main" id="{F7090230-50F9-4107-B39B-C9FE3C234EA2}"/>
              </a:ext>
            </a:extLst>
          </p:cNvPr>
          <p:cNvSpPr txBox="1"/>
          <p:nvPr/>
        </p:nvSpPr>
        <p:spPr>
          <a:xfrm>
            <a:off x="6314599" y="2541736"/>
            <a:ext cx="1210588" cy="338554"/>
          </a:xfrm>
          <a:prstGeom prst="rect">
            <a:avLst/>
          </a:prstGeom>
          <a:noFill/>
        </p:spPr>
        <p:txBody>
          <a:bodyPr wrap="none" rtlCol="0">
            <a:spAutoFit/>
          </a:bodyPr>
          <a:lstStyle/>
          <a:p>
            <a:r>
              <a:rPr kumimoji="1" lang="ja-JP" altLang="en-US" sz="1600" dirty="0"/>
              <a:t>署名</a:t>
            </a:r>
            <a:r>
              <a:rPr lang="ja-JP" altLang="en-US" sz="1600" dirty="0"/>
              <a:t>、検証</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506569" y="2519946"/>
            <a:ext cx="800219" cy="584775"/>
          </a:xfrm>
          <a:prstGeom prst="rect">
            <a:avLst/>
          </a:prstGeom>
          <a:noFill/>
        </p:spPr>
        <p:txBody>
          <a:bodyPr wrap="none" rtlCol="0">
            <a:spAutoFit/>
          </a:bodyPr>
          <a:lstStyle/>
          <a:p>
            <a:r>
              <a:rPr kumimoji="1" lang="ja-JP" altLang="en-US" sz="1600" dirty="0"/>
              <a:t>秘密鍵</a:t>
            </a:r>
            <a:endParaRPr kumimoji="1" lang="en-US" altLang="ja-JP" sz="1600" dirty="0"/>
          </a:p>
          <a:p>
            <a:r>
              <a:rPr lang="ja-JP" altLang="en-US" sz="1600" dirty="0"/>
              <a:t>の生成</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624543" y="2522937"/>
            <a:ext cx="800219" cy="584775"/>
          </a:xfrm>
          <a:prstGeom prst="rect">
            <a:avLst/>
          </a:prstGeom>
          <a:noFill/>
        </p:spPr>
        <p:txBody>
          <a:bodyPr wrap="none" rtlCol="0">
            <a:spAutoFit/>
          </a:bodyPr>
          <a:lstStyle/>
          <a:p>
            <a:r>
              <a:rPr lang="ja-JP" altLang="en-US" sz="1600" dirty="0"/>
              <a:t>公開</a:t>
            </a:r>
            <a:r>
              <a:rPr kumimoji="1" lang="ja-JP" altLang="en-US" sz="1600" dirty="0"/>
              <a:t>鍵</a:t>
            </a:r>
            <a:endParaRPr kumimoji="1" lang="en-US" altLang="ja-JP" sz="1600" dirty="0"/>
          </a:p>
          <a:p>
            <a:r>
              <a:rPr kumimoji="1" lang="ja-JP" altLang="en-US" sz="1600" dirty="0"/>
              <a:t>演算</a:t>
            </a:r>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25266"/>
            <a:ext cx="1210588" cy="584775"/>
          </a:xfrm>
          <a:prstGeom prst="rect">
            <a:avLst/>
          </a:prstGeom>
          <a:noFill/>
        </p:spPr>
        <p:txBody>
          <a:bodyPr wrap="none" rtlCol="0">
            <a:spAutoFit/>
          </a:bodyPr>
          <a:lstStyle/>
          <a:p>
            <a:r>
              <a:rPr lang="ja-JP" altLang="en-US" sz="1600" dirty="0"/>
              <a:t>メッセージ</a:t>
            </a:r>
            <a:endParaRPr lang="en-US" altLang="ja-JP" sz="1600" dirty="0"/>
          </a:p>
          <a:p>
            <a:r>
              <a:rPr lang="ja-JP" altLang="en-US" sz="1600" dirty="0"/>
              <a:t>のハッシュ</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1338828" cy="369332"/>
          </a:xfrm>
          <a:prstGeom prst="rect">
            <a:avLst/>
          </a:prstGeom>
          <a:noFill/>
        </p:spPr>
        <p:txBody>
          <a:bodyPr wrap="none" rtlCol="0">
            <a:spAutoFit/>
          </a:bodyPr>
          <a:lstStyle/>
          <a:p>
            <a:r>
              <a:rPr lang="ja-JP" altLang="en-US" dirty="0"/>
              <a:t>公開</a:t>
            </a:r>
            <a:r>
              <a:rPr kumimoji="1" lang="ja-JP" altLang="en-US" dirty="0"/>
              <a:t>鍵暗号</a:t>
            </a:r>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415772" cy="338554"/>
          </a:xfrm>
          <a:prstGeom prst="rect">
            <a:avLst/>
          </a:prstGeom>
          <a:noFill/>
        </p:spPr>
        <p:txBody>
          <a:bodyPr wrap="none" rtlCol="0">
            <a:spAutoFit/>
          </a:bodyPr>
          <a:lstStyle/>
          <a:p>
            <a:r>
              <a:rPr lang="ja-JP" altLang="en-US" sz="1600" dirty="0"/>
              <a:t>鍵ストリーム</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7584933" y="3874788"/>
            <a:ext cx="1569660" cy="369332"/>
          </a:xfrm>
          <a:prstGeom prst="rect">
            <a:avLst/>
          </a:prstGeom>
          <a:noFill/>
        </p:spPr>
        <p:txBody>
          <a:bodyPr wrap="none" rtlCol="0">
            <a:spAutoFit/>
          </a:bodyPr>
          <a:lstStyle/>
          <a:p>
            <a:r>
              <a:rPr lang="ja-JP" altLang="en-US" dirty="0"/>
              <a:t>楕円曲線暗号</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667354" y="1713716"/>
            <a:ext cx="877163" cy="646331"/>
          </a:xfrm>
          <a:prstGeom prst="rect">
            <a:avLst/>
          </a:prstGeom>
          <a:noFill/>
        </p:spPr>
        <p:txBody>
          <a:bodyPr wrap="none" rtlCol="0">
            <a:spAutoFit/>
          </a:bodyPr>
          <a:lstStyle/>
          <a:p>
            <a:pPr algn="ctr"/>
            <a:r>
              <a:rPr kumimoji="1" lang="ja-JP" altLang="en-US" dirty="0"/>
              <a:t>公開鍵</a:t>
            </a:r>
            <a:endParaRPr kumimoji="1" lang="en-US" altLang="ja-JP" dirty="0"/>
          </a:p>
          <a:p>
            <a:pPr algn="ctr"/>
            <a:r>
              <a:rPr kumimoji="1" lang="ja-JP" altLang="en-US" dirty="0"/>
              <a:t>署名</a:t>
            </a:r>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687973" y="1790580"/>
            <a:ext cx="877163" cy="369332"/>
          </a:xfrm>
          <a:prstGeom prst="rect">
            <a:avLst/>
          </a:prstGeom>
          <a:noFill/>
        </p:spPr>
        <p:txBody>
          <a:bodyPr wrap="none" rtlCol="0">
            <a:spAutoFit/>
          </a:bodyPr>
          <a:lstStyle/>
          <a:p>
            <a:pPr algn="ctr"/>
            <a:r>
              <a:rPr lang="ja-JP" altLang="en-US" dirty="0"/>
              <a:t>鍵交換</a:t>
            </a:r>
            <a:endParaRPr kumimoji="1" lang="ja-JP" altLang="en-US" dirty="0"/>
          </a:p>
        </p:txBody>
      </p:sp>
    </p:spTree>
    <p:extLst>
      <p:ext uri="{BB962C8B-B14F-4D97-AF65-F5344CB8AC3E}">
        <p14:creationId xmlns:p14="http://schemas.microsoft.com/office/powerpoint/2010/main" val="426922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直線矢印コネクタ 55"/>
          <p:cNvCxnSpPr>
            <a:cxnSpLocks/>
            <a:stCxn id="7" idx="2"/>
          </p:cNvCxnSpPr>
          <p:nvPr/>
        </p:nvCxnSpPr>
        <p:spPr>
          <a:xfrm flipH="1">
            <a:off x="3940572" y="3716329"/>
            <a:ext cx="8091" cy="81002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43954" y="3736072"/>
            <a:ext cx="32669" cy="79027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23911" y="3714418"/>
            <a:ext cx="5494" cy="81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 name="タイトル 3"/>
          <p:cNvSpPr>
            <a:spLocks noGrp="1"/>
          </p:cNvSpPr>
          <p:nvPr>
            <p:ph type="title"/>
          </p:nvPr>
        </p:nvSpPr>
        <p:spPr>
          <a:xfrm>
            <a:off x="2462493" y="5165445"/>
            <a:ext cx="6728924"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3-4-3: </a:t>
            </a:r>
            <a:r>
              <a:rPr lang="ja-JP" altLang="en-US" sz="2800" dirty="0">
                <a:latin typeface="HG丸ｺﾞｼｯｸM-PRO" panose="020F0600000000000000" pitchFamily="50" charset="-128"/>
                <a:ea typeface="HG丸ｺﾞｼｯｸM-PRO" panose="020F0600000000000000" pitchFamily="50" charset="-128"/>
              </a:rPr>
              <a:t>カウンターモード</a:t>
            </a:r>
            <a:r>
              <a:rPr kumimoji="1" lang="en-US" altLang="ja-JP" sz="2800" dirty="0">
                <a:latin typeface="HG丸ｺﾞｼｯｸM-PRO" panose="020F0600000000000000" pitchFamily="50" charset="-128"/>
                <a:ea typeface="HG丸ｺﾞｼｯｸM-PRO" panose="020F0600000000000000" pitchFamily="50" charset="-128"/>
              </a:rPr>
              <a:t>(CTR)</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009990" y="2150364"/>
            <a:ext cx="1927969" cy="339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08879" y="4572012"/>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767259" y="4556874"/>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3000583" y="4790039"/>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5427790" y="4799393"/>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734979" y="305646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981533" y="3022365"/>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20858" y="1824065"/>
            <a:ext cx="1786104" cy="307777"/>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796293" y="395362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13864" y="3973365"/>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1742356" y="4042032"/>
            <a:ext cx="2457903" cy="639098"/>
            <a:chOff x="1742356" y="3942016"/>
            <a:chExt cx="2457903" cy="639098"/>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1742356" y="4088671"/>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9996982" y="3046457"/>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14547" y="4535220"/>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182267" y="30348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28821" y="30007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61152" y="3951711"/>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8008049" y="4765547"/>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38526" y="269424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283883" y="272189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00161" y="268711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570417" y="3597319"/>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42089" y="3526897"/>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688754" y="2175344"/>
            <a:ext cx="776067" cy="358911"/>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082866" y="2159534"/>
            <a:ext cx="776067" cy="346971"/>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00305" y="2153571"/>
            <a:ext cx="2269043" cy="369332"/>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14514" y="2141259"/>
            <a:ext cx="0" cy="3204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233166" y="4064661"/>
            <a:ext cx="2434660" cy="639098"/>
            <a:chOff x="1765599" y="3942016"/>
            <a:chExt cx="2434660" cy="639098"/>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1765599" y="4088671"/>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2</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6739596" y="3974404"/>
            <a:ext cx="2378100" cy="653590"/>
            <a:chOff x="1822159" y="3942016"/>
            <a:chExt cx="2378100" cy="653590"/>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1822159" y="4103163"/>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37959" y="2334878"/>
            <a:ext cx="1741732" cy="1035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463477" y="2334878"/>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58933" y="2358246"/>
            <a:ext cx="1619389" cy="10922"/>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14738" y="232886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067427" y="2338382"/>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34408" y="2362190"/>
            <a:ext cx="300037" cy="685800"/>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F54C6D8D-579B-4580-BDBE-D10BB1F867E0}"/>
              </a:ext>
            </a:extLst>
          </p:cNvPr>
          <p:cNvSpPr/>
          <p:nvPr/>
        </p:nvSpPr>
        <p:spPr>
          <a:xfrm>
            <a:off x="460296" y="1569232"/>
            <a:ext cx="11412825" cy="2358775"/>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F74AD0BD-49E4-4D6D-8125-A89430CC9208}"/>
              </a:ext>
            </a:extLst>
          </p:cNvPr>
          <p:cNvSpPr txBox="1"/>
          <p:nvPr/>
        </p:nvSpPr>
        <p:spPr>
          <a:xfrm>
            <a:off x="9386016" y="1648375"/>
            <a:ext cx="2309409" cy="369332"/>
          </a:xfrm>
          <a:prstGeom prst="rect">
            <a:avLst/>
          </a:prstGeom>
          <a:noFill/>
        </p:spPr>
        <p:txBody>
          <a:bodyPr wrap="square">
            <a:spAutoFit/>
          </a:bodyPr>
          <a:lstStyle/>
          <a:p>
            <a:r>
              <a:rPr lang="ja-JP" altLang="en-US" dirty="0"/>
              <a:t>鍵ストリームの生成</a:t>
            </a:r>
          </a:p>
        </p:txBody>
      </p:sp>
    </p:spTree>
    <p:extLst>
      <p:ext uri="{BB962C8B-B14F-4D97-AF65-F5344CB8AC3E}">
        <p14:creationId xmlns:p14="http://schemas.microsoft.com/office/powerpoint/2010/main" val="125344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3912054" y="6103191"/>
            <a:ext cx="6728924" cy="626360"/>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3-4-4: G</a:t>
            </a:r>
            <a:r>
              <a:rPr lang="en-US" altLang="ja-JP" sz="2800" dirty="0">
                <a:latin typeface="HG丸ｺﾞｼｯｸM-PRO" panose="020F0600000000000000" pitchFamily="50" charset="-128"/>
                <a:ea typeface="HG丸ｺﾞｼｯｸM-PRO" panose="020F0600000000000000" pitchFamily="50" charset="-128"/>
              </a:rPr>
              <a:t>CM</a:t>
            </a:r>
            <a:r>
              <a:rPr lang="ja-JP" altLang="en-US" sz="2800" dirty="0">
                <a:latin typeface="HG丸ｺﾞｼｯｸM-PRO" panose="020F0600000000000000" pitchFamily="50" charset="-128"/>
                <a:ea typeface="HG丸ｺﾞｼｯｸM-PRO" panose="020F0600000000000000" pitchFamily="50" charset="-128"/>
              </a:rPr>
              <a:t>モード</a:t>
            </a:r>
            <a:r>
              <a:rPr lang="en-US" altLang="ja-JP" sz="2800" dirty="0">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暗号化</a:t>
            </a:r>
            <a:r>
              <a:rPr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21" name="フリーフォーム: 図形 20">
            <a:extLst>
              <a:ext uri="{FF2B5EF4-FFF2-40B4-BE49-F238E27FC236}">
                <a16:creationId xmlns:a16="http://schemas.microsoft.com/office/drawing/2014/main" id="{0E307C47-40E9-4513-A967-C706CC706807}"/>
              </a:ext>
            </a:extLst>
          </p:cNvPr>
          <p:cNvSpPr/>
          <p:nvPr/>
        </p:nvSpPr>
        <p:spPr>
          <a:xfrm>
            <a:off x="3345910" y="3782291"/>
            <a:ext cx="483134" cy="895038"/>
          </a:xfrm>
          <a:custGeom>
            <a:avLst/>
            <a:gdLst>
              <a:gd name="connsiteX0" fmla="*/ 14288 w 1485900"/>
              <a:gd name="connsiteY0" fmla="*/ 371475 h 371475"/>
              <a:gd name="connsiteX1" fmla="*/ 0 w 1485900"/>
              <a:gd name="connsiteY1" fmla="*/ 185738 h 371475"/>
              <a:gd name="connsiteX2" fmla="*/ 171450 w 1485900"/>
              <a:gd name="connsiteY2" fmla="*/ 14288 h 371475"/>
              <a:gd name="connsiteX3" fmla="*/ 1485900 w 1485900"/>
              <a:gd name="connsiteY3" fmla="*/ 0 h 371475"/>
            </a:gdLst>
            <a:ahLst/>
            <a:cxnLst>
              <a:cxn ang="0">
                <a:pos x="connsiteX0" y="connsiteY0"/>
              </a:cxn>
              <a:cxn ang="0">
                <a:pos x="connsiteX1" y="connsiteY1"/>
              </a:cxn>
              <a:cxn ang="0">
                <a:pos x="connsiteX2" y="connsiteY2"/>
              </a:cxn>
              <a:cxn ang="0">
                <a:pos x="connsiteX3" y="connsiteY3"/>
              </a:cxn>
            </a:cxnLst>
            <a:rect l="l" t="t" r="r" b="b"/>
            <a:pathLst>
              <a:path w="1485900" h="371475">
                <a:moveTo>
                  <a:pt x="14288" y="371475"/>
                </a:moveTo>
                <a:lnTo>
                  <a:pt x="0" y="185738"/>
                </a:lnTo>
                <a:lnTo>
                  <a:pt x="171450" y="14288"/>
                </a:lnTo>
                <a:lnTo>
                  <a:pt x="1485900" y="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p:cNvCxnSpPr>
            <a:cxnSpLocks/>
            <a:stCxn id="7" idx="2"/>
          </p:cNvCxnSpPr>
          <p:nvPr/>
        </p:nvCxnSpPr>
        <p:spPr>
          <a:xfrm flipH="1">
            <a:off x="3977603" y="1797828"/>
            <a:ext cx="8091" cy="74663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cxnSpLocks/>
          </p:cNvCxnSpPr>
          <p:nvPr/>
        </p:nvCxnSpPr>
        <p:spPr>
          <a:xfrm flipH="1">
            <a:off x="6380985" y="1816026"/>
            <a:ext cx="32669" cy="72843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4C1085C2-E5CF-433E-B86A-15DA1E959C6C}"/>
              </a:ext>
            </a:extLst>
          </p:cNvPr>
          <p:cNvCxnSpPr>
            <a:cxnSpLocks/>
          </p:cNvCxnSpPr>
          <p:nvPr/>
        </p:nvCxnSpPr>
        <p:spPr>
          <a:xfrm>
            <a:off x="8860942" y="1796066"/>
            <a:ext cx="5494" cy="74839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 name="正方形/長方形 4"/>
          <p:cNvSpPr/>
          <p:nvPr/>
        </p:nvSpPr>
        <p:spPr>
          <a:xfrm>
            <a:off x="1047021" y="354412"/>
            <a:ext cx="1927969" cy="3133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303976" y="1203324"/>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1" name="グループ化 10"/>
          <p:cNvGrpSpPr/>
          <p:nvPr/>
        </p:nvGrpSpPr>
        <p:grpSpPr>
          <a:xfrm>
            <a:off x="3345910" y="2586547"/>
            <a:ext cx="2098222" cy="178389"/>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804290" y="2572594"/>
            <a:ext cx="2098222" cy="178389"/>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2" name="テキスト ボックス 21"/>
          <p:cNvSpPr txBox="1"/>
          <p:nvPr/>
        </p:nvSpPr>
        <p:spPr>
          <a:xfrm>
            <a:off x="2341179" y="2459822"/>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3" name="テキスト ボックス 22"/>
          <p:cNvSpPr txBox="1"/>
          <p:nvPr/>
        </p:nvSpPr>
        <p:spPr>
          <a:xfrm>
            <a:off x="4795671" y="2516911"/>
            <a:ext cx="1082348"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ブロック２</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24" name="角丸四角形 23"/>
          <p:cNvSpPr/>
          <p:nvPr/>
        </p:nvSpPr>
        <p:spPr>
          <a:xfrm>
            <a:off x="5772010" y="1189599"/>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50573" y="1173751"/>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6018564" y="115817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157889" y="53648"/>
            <a:ext cx="1786104" cy="283691"/>
          </a:xfrm>
          <a:prstGeom prst="rect">
            <a:avLst/>
          </a:prstGeom>
          <a:noFill/>
        </p:spPr>
        <p:txBody>
          <a:bodyPr wrap="squar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初期</a:t>
            </a:r>
            <a:r>
              <a:rPr lang="ja-JP" altLang="en-US" sz="1400" dirty="0">
                <a:latin typeface="HG丸ｺﾞｼｯｸM-PRO" panose="020F0600000000000000" pitchFamily="50" charset="-128"/>
                <a:ea typeface="HG丸ｺﾞｼｯｸM-PRO" panose="020F0600000000000000" pitchFamily="50" charset="-128"/>
              </a:rPr>
              <a:t>化</a:t>
            </a:r>
            <a:r>
              <a:rPr kumimoji="1" lang="ja-JP" altLang="en-US" sz="1400" dirty="0">
                <a:latin typeface="HG丸ｺﾞｼｯｸM-PRO" panose="020F0600000000000000" pitchFamily="50" charset="-128"/>
                <a:ea typeface="HG丸ｺﾞｼｯｸM-PRO" panose="020F0600000000000000" pitchFamily="50" charset="-128"/>
              </a:rPr>
              <a:t>ベクトル</a:t>
            </a:r>
            <a:r>
              <a:rPr kumimoji="1" lang="en-US" altLang="ja-JP" sz="1400" dirty="0">
                <a:latin typeface="HG丸ｺﾞｼｯｸM-PRO" panose="020F0600000000000000" pitchFamily="50" charset="-128"/>
                <a:ea typeface="HG丸ｺﾞｼｯｸM-PRO" panose="020F0600000000000000" pitchFamily="50" charset="-128"/>
              </a:rPr>
              <a:t>(IV)</a:t>
            </a:r>
            <a:endParaRPr kumimoji="1" lang="ja-JP" altLang="en-US" sz="1400" dirty="0">
              <a:latin typeface="HG丸ｺﾞｼｯｸM-PRO" panose="020F0600000000000000" pitchFamily="50" charset="-128"/>
              <a:ea typeface="HG丸ｺﾞｼｯｸM-PRO" panose="020F0600000000000000" pitchFamily="50" charset="-128"/>
            </a:endParaRPr>
          </a:p>
        </p:txBody>
      </p:sp>
      <p:grpSp>
        <p:nvGrpSpPr>
          <p:cNvPr id="43" name="グループ化 42"/>
          <p:cNvGrpSpPr/>
          <p:nvPr/>
        </p:nvGrpSpPr>
        <p:grpSpPr>
          <a:xfrm>
            <a:off x="3833324" y="2016552"/>
            <a:ext cx="312532" cy="288074"/>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 name="グループ化 44"/>
          <p:cNvGrpSpPr/>
          <p:nvPr/>
        </p:nvGrpSpPr>
        <p:grpSpPr>
          <a:xfrm>
            <a:off x="6250895" y="2034749"/>
            <a:ext cx="312532" cy="288074"/>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5966D416-DE24-411E-B11B-F8C3763444E2}"/>
              </a:ext>
            </a:extLst>
          </p:cNvPr>
          <p:cNvGrpSpPr/>
          <p:nvPr/>
        </p:nvGrpSpPr>
        <p:grpSpPr>
          <a:xfrm>
            <a:off x="2048693" y="2098042"/>
            <a:ext cx="2188597" cy="418869"/>
            <a:chOff x="2011662" y="3942016"/>
            <a:chExt cx="2188597" cy="454432"/>
          </a:xfrm>
        </p:grpSpPr>
        <p:grpSp>
          <p:nvGrpSpPr>
            <p:cNvPr id="10" name="グループ化 9"/>
            <p:cNvGrpSpPr/>
            <p:nvPr/>
          </p:nvGrpSpPr>
          <p:grpSpPr>
            <a:xfrm>
              <a:off x="2081255" y="3942016"/>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011662" y="4088671"/>
              <a:ext cx="1441420"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ブロック１</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49" name="直線矢印コネクタ 48"/>
            <p:cNvCxnSpPr>
              <a:cxnSpLocks/>
            </p:cNvCxnSpPr>
            <p:nvPr/>
          </p:nvCxnSpPr>
          <p:spPr>
            <a:xfrm>
              <a:off x="3446937" y="4040492"/>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62" name="テキスト ボックス 61"/>
          <p:cNvSpPr txBox="1"/>
          <p:nvPr/>
        </p:nvSpPr>
        <p:spPr>
          <a:xfrm>
            <a:off x="10222514" y="1479449"/>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52" name="グループ化 51">
            <a:extLst>
              <a:ext uri="{FF2B5EF4-FFF2-40B4-BE49-F238E27FC236}">
                <a16:creationId xmlns:a16="http://schemas.microsoft.com/office/drawing/2014/main" id="{DA5E8B7D-50F7-4834-9FC0-FAFBAC11C44D}"/>
              </a:ext>
            </a:extLst>
          </p:cNvPr>
          <p:cNvGrpSpPr/>
          <p:nvPr/>
        </p:nvGrpSpPr>
        <p:grpSpPr>
          <a:xfrm>
            <a:off x="8251578" y="2515534"/>
            <a:ext cx="2098222" cy="191833"/>
            <a:chOff x="2993571" y="2247992"/>
            <a:chExt cx="2797629" cy="277494"/>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47992"/>
              <a:ext cx="2797629" cy="246223"/>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7" name="角丸四角形 23">
            <a:extLst>
              <a:ext uri="{FF2B5EF4-FFF2-40B4-BE49-F238E27FC236}">
                <a16:creationId xmlns:a16="http://schemas.microsoft.com/office/drawing/2014/main" id="{07545AC4-E6DB-4D40-96AA-A40ADCD3E31B}"/>
              </a:ext>
            </a:extLst>
          </p:cNvPr>
          <p:cNvSpPr/>
          <p:nvPr/>
        </p:nvSpPr>
        <p:spPr>
          <a:xfrm>
            <a:off x="8219298" y="1169640"/>
            <a:ext cx="1363436" cy="594503"/>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8465852" y="1138212"/>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grpSp>
        <p:nvGrpSpPr>
          <p:cNvPr id="64" name="グループ化 63">
            <a:extLst>
              <a:ext uri="{FF2B5EF4-FFF2-40B4-BE49-F238E27FC236}">
                <a16:creationId xmlns:a16="http://schemas.microsoft.com/office/drawing/2014/main" id="{8E38105E-3405-4315-855F-65256F291879}"/>
              </a:ext>
            </a:extLst>
          </p:cNvPr>
          <p:cNvGrpSpPr/>
          <p:nvPr/>
        </p:nvGrpSpPr>
        <p:grpSpPr>
          <a:xfrm>
            <a:off x="8698183" y="2014789"/>
            <a:ext cx="312532" cy="288074"/>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7276516" y="2485658"/>
            <a:ext cx="1082349" cy="482274"/>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暗号</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ブロック</a:t>
            </a:r>
            <a:r>
              <a:rPr lang="ja-JP" altLang="en-US" sz="1400" dirty="0">
                <a:latin typeface="HG丸ｺﾞｼｯｸM-PRO" panose="020F0600000000000000" pitchFamily="50" charset="-128"/>
                <a:ea typeface="HG丸ｺﾞｼｯｸM-PRO" panose="020F0600000000000000" pitchFamily="50" charset="-128"/>
              </a:rPr>
              <a:t>３</a:t>
            </a:r>
            <a:endParaRPr kumimoji="1" lang="en-US" altLang="ja-JP"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875557" y="855733"/>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6320914" y="881212"/>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8737192" y="849161"/>
            <a:ext cx="1263784" cy="241137"/>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63195" y="1662652"/>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607448" y="1688131"/>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8079120" y="1623220"/>
            <a:ext cx="437275" cy="203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grpSp>
        <p:nvGrpSpPr>
          <p:cNvPr id="28" name="グループ化 27">
            <a:extLst>
              <a:ext uri="{FF2B5EF4-FFF2-40B4-BE49-F238E27FC236}">
                <a16:creationId xmlns:a16="http://schemas.microsoft.com/office/drawing/2014/main" id="{51B5D3A6-F119-4C8F-A623-711E9C3A7107}"/>
              </a:ext>
            </a:extLst>
          </p:cNvPr>
          <p:cNvGrpSpPr/>
          <p:nvPr/>
        </p:nvGrpSpPr>
        <p:grpSpPr>
          <a:xfrm>
            <a:off x="4725785" y="377437"/>
            <a:ext cx="776067" cy="330823"/>
            <a:chOff x="9365836" y="1337047"/>
            <a:chExt cx="776067" cy="373331"/>
          </a:xfrm>
        </p:grpSpPr>
        <p:sp>
          <p:nvSpPr>
            <p:cNvPr id="3" name="四角形: 角を丸くする 2">
              <a:extLst>
                <a:ext uri="{FF2B5EF4-FFF2-40B4-BE49-F238E27FC236}">
                  <a16:creationId xmlns:a16="http://schemas.microsoft.com/office/drawing/2014/main" id="{B2E39F5C-C147-40E3-A168-6D0D50806AF8}"/>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681522E-B395-4EB4-BF18-0ADC71AE397C}"/>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grpSp>
        <p:nvGrpSpPr>
          <p:cNvPr id="76" name="グループ化 75">
            <a:extLst>
              <a:ext uri="{FF2B5EF4-FFF2-40B4-BE49-F238E27FC236}">
                <a16:creationId xmlns:a16="http://schemas.microsoft.com/office/drawing/2014/main" id="{6EF20E23-938B-46FF-90AA-CCD94655690E}"/>
              </a:ext>
            </a:extLst>
          </p:cNvPr>
          <p:cNvGrpSpPr/>
          <p:nvPr/>
        </p:nvGrpSpPr>
        <p:grpSpPr>
          <a:xfrm>
            <a:off x="7119897" y="362864"/>
            <a:ext cx="776067" cy="319818"/>
            <a:chOff x="9365836" y="1337047"/>
            <a:chExt cx="776067" cy="373331"/>
          </a:xfrm>
        </p:grpSpPr>
        <p:sp>
          <p:nvSpPr>
            <p:cNvPr id="77" name="四角形: 角を丸くする 76">
              <a:extLst>
                <a:ext uri="{FF2B5EF4-FFF2-40B4-BE49-F238E27FC236}">
                  <a16:creationId xmlns:a16="http://schemas.microsoft.com/office/drawing/2014/main" id="{E5D55D08-754E-44DB-82B7-A57E7215C8F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C5070B-BDB2-450B-9E0A-3C616DA78901}"/>
                </a:ext>
              </a:extLst>
            </p:cNvPr>
            <p:cNvSpPr txBox="1"/>
            <p:nvPr/>
          </p:nvSpPr>
          <p:spPr>
            <a:xfrm>
              <a:off x="9535205" y="1337047"/>
              <a:ext cx="479618" cy="369332"/>
            </a:xfrm>
            <a:prstGeom prst="rect">
              <a:avLst/>
            </a:prstGeom>
            <a:noFill/>
          </p:spPr>
          <p:txBody>
            <a:bodyPr wrap="none" rtlCol="0">
              <a:spAutoFit/>
            </a:bodyPr>
            <a:lstStyle/>
            <a:p>
              <a:r>
                <a:rPr kumimoji="1" lang="en-US" altLang="ja-JP" dirty="0"/>
                <a:t>+1</a:t>
              </a:r>
              <a:endParaRPr kumimoji="1" lang="ja-JP" altLang="en-US" dirty="0"/>
            </a:p>
          </p:txBody>
        </p:sp>
      </p:grpSp>
      <p:sp>
        <p:nvSpPr>
          <p:cNvPr id="35" name="テキスト ボックス 34">
            <a:extLst>
              <a:ext uri="{FF2B5EF4-FFF2-40B4-BE49-F238E27FC236}">
                <a16:creationId xmlns:a16="http://schemas.microsoft.com/office/drawing/2014/main" id="{8EA76256-E1F9-4953-B9B3-0108914D4EFF}"/>
              </a:ext>
            </a:extLst>
          </p:cNvPr>
          <p:cNvSpPr txBox="1"/>
          <p:nvPr/>
        </p:nvSpPr>
        <p:spPr>
          <a:xfrm>
            <a:off x="1037336" y="357368"/>
            <a:ext cx="2269043" cy="340429"/>
          </a:xfrm>
          <a:prstGeom prst="rect">
            <a:avLst/>
          </a:prstGeom>
          <a:noFill/>
        </p:spPr>
        <p:txBody>
          <a:bodyPr wrap="square" rtlCol="0">
            <a:spAutoFit/>
          </a:bodyPr>
          <a:lstStyle/>
          <a:p>
            <a:r>
              <a:rPr kumimoji="1" lang="en-US" altLang="ja-JP" dirty="0"/>
              <a:t>Nonce  000…000</a:t>
            </a:r>
            <a:endParaRPr kumimoji="1" lang="ja-JP" altLang="en-US" dirty="0"/>
          </a:p>
        </p:txBody>
      </p:sp>
      <p:cxnSp>
        <p:nvCxnSpPr>
          <p:cNvPr id="37" name="直線コネクタ 36">
            <a:extLst>
              <a:ext uri="{FF2B5EF4-FFF2-40B4-BE49-F238E27FC236}">
                <a16:creationId xmlns:a16="http://schemas.microsoft.com/office/drawing/2014/main" id="{747EE1CA-6DC7-4F4C-83A8-5F3A609C4B0C}"/>
              </a:ext>
            </a:extLst>
          </p:cNvPr>
          <p:cNvCxnSpPr/>
          <p:nvPr/>
        </p:nvCxnSpPr>
        <p:spPr>
          <a:xfrm>
            <a:off x="1851545" y="346019"/>
            <a:ext cx="0" cy="2953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グループ化 81">
            <a:extLst>
              <a:ext uri="{FF2B5EF4-FFF2-40B4-BE49-F238E27FC236}">
                <a16:creationId xmlns:a16="http://schemas.microsoft.com/office/drawing/2014/main" id="{0162C7EC-1FF0-4FB6-91BA-7A76FC281957}"/>
              </a:ext>
            </a:extLst>
          </p:cNvPr>
          <p:cNvGrpSpPr/>
          <p:nvPr/>
        </p:nvGrpSpPr>
        <p:grpSpPr>
          <a:xfrm>
            <a:off x="4539501" y="2118900"/>
            <a:ext cx="2165356" cy="418869"/>
            <a:chOff x="2034903" y="3942016"/>
            <a:chExt cx="2165356" cy="454432"/>
          </a:xfrm>
        </p:grpSpPr>
        <p:grpSp>
          <p:nvGrpSpPr>
            <p:cNvPr id="83" name="グループ化 82">
              <a:extLst>
                <a:ext uri="{FF2B5EF4-FFF2-40B4-BE49-F238E27FC236}">
                  <a16:creationId xmlns:a16="http://schemas.microsoft.com/office/drawing/2014/main" id="{A12FA438-73C0-4EB9-9C8E-761768678F7B}"/>
                </a:ext>
              </a:extLst>
            </p:cNvPr>
            <p:cNvGrpSpPr/>
            <p:nvPr/>
          </p:nvGrpSpPr>
          <p:grpSpPr>
            <a:xfrm>
              <a:off x="2081255" y="3942016"/>
              <a:ext cx="2119004" cy="193535"/>
              <a:chOff x="2993571" y="2267439"/>
              <a:chExt cx="2825339" cy="258047"/>
            </a:xfrm>
          </p:grpSpPr>
          <p:sp>
            <p:nvSpPr>
              <p:cNvPr id="86" name="正方形/長方形 85">
                <a:extLst>
                  <a:ext uri="{FF2B5EF4-FFF2-40B4-BE49-F238E27FC236}">
                    <a16:creationId xmlns:a16="http://schemas.microsoft.com/office/drawing/2014/main" id="{61BBE772-CCC2-433B-B833-3EE4A858613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87" name="テキスト ボックス 86">
                <a:extLst>
                  <a:ext uri="{FF2B5EF4-FFF2-40B4-BE49-F238E27FC236}">
                    <a16:creationId xmlns:a16="http://schemas.microsoft.com/office/drawing/2014/main" id="{7D5E2C48-EA34-4C31-8239-AC92E893A432}"/>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84" name="テキスト ボックス 83">
              <a:extLst>
                <a:ext uri="{FF2B5EF4-FFF2-40B4-BE49-F238E27FC236}">
                  <a16:creationId xmlns:a16="http://schemas.microsoft.com/office/drawing/2014/main" id="{E86C1B8F-CB74-4525-831B-138DA5C8032A}"/>
                </a:ext>
              </a:extLst>
            </p:cNvPr>
            <p:cNvSpPr txBox="1"/>
            <p:nvPr/>
          </p:nvSpPr>
          <p:spPr>
            <a:xfrm>
              <a:off x="2034903" y="4088671"/>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kumimoji="1" lang="en-US" altLang="ja-JP" sz="1400" dirty="0">
                  <a:latin typeface="HG丸ｺﾞｼｯｸM-PRO" panose="020F0600000000000000" pitchFamily="50" charset="-128"/>
                  <a:ea typeface="HG丸ｺﾞｼｯｸM-PRO" panose="020F0600000000000000" pitchFamily="50" charset="-128"/>
                </a:rPr>
                <a:t>2</a:t>
              </a:r>
            </a:p>
          </p:txBody>
        </p:sp>
        <p:cxnSp>
          <p:nvCxnSpPr>
            <p:cNvPr id="85" name="直線矢印コネクタ 84">
              <a:extLst>
                <a:ext uri="{FF2B5EF4-FFF2-40B4-BE49-F238E27FC236}">
                  <a16:creationId xmlns:a16="http://schemas.microsoft.com/office/drawing/2014/main" id="{B899DF8D-51E0-4866-ACE3-3AF7A5ECD1F9}"/>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57140DA4-8F14-446E-B7BF-D5A53E376993}"/>
              </a:ext>
            </a:extLst>
          </p:cNvPr>
          <p:cNvGrpSpPr/>
          <p:nvPr/>
        </p:nvGrpSpPr>
        <p:grpSpPr>
          <a:xfrm>
            <a:off x="7035723" y="2035706"/>
            <a:ext cx="2119004" cy="432227"/>
            <a:chOff x="2081255" y="3942016"/>
            <a:chExt cx="2119004" cy="468924"/>
          </a:xfrm>
        </p:grpSpPr>
        <p:grpSp>
          <p:nvGrpSpPr>
            <p:cNvPr id="89" name="グループ化 88">
              <a:extLst>
                <a:ext uri="{FF2B5EF4-FFF2-40B4-BE49-F238E27FC236}">
                  <a16:creationId xmlns:a16="http://schemas.microsoft.com/office/drawing/2014/main" id="{78B17118-AEFB-4319-9E6F-D26337A05596}"/>
                </a:ext>
              </a:extLst>
            </p:cNvPr>
            <p:cNvGrpSpPr/>
            <p:nvPr/>
          </p:nvGrpSpPr>
          <p:grpSpPr>
            <a:xfrm>
              <a:off x="2081255" y="3942016"/>
              <a:ext cx="2119004" cy="193535"/>
              <a:chOff x="2993571" y="2267439"/>
              <a:chExt cx="2825339" cy="258047"/>
            </a:xfrm>
          </p:grpSpPr>
          <p:sp>
            <p:nvSpPr>
              <p:cNvPr id="92" name="正方形/長方形 91">
                <a:extLst>
                  <a:ext uri="{FF2B5EF4-FFF2-40B4-BE49-F238E27FC236}">
                    <a16:creationId xmlns:a16="http://schemas.microsoft.com/office/drawing/2014/main" id="{0ABD3C61-E4DC-4E19-BC52-0071BB6D5151}"/>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3" name="テキスト ボックス 92">
                <a:extLst>
                  <a:ext uri="{FF2B5EF4-FFF2-40B4-BE49-F238E27FC236}">
                    <a16:creationId xmlns:a16="http://schemas.microsoft.com/office/drawing/2014/main" id="{1F6C0AC8-BA67-4465-9C2B-28E9CB5B450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0" name="テキスト ボックス 89">
              <a:extLst>
                <a:ext uri="{FF2B5EF4-FFF2-40B4-BE49-F238E27FC236}">
                  <a16:creationId xmlns:a16="http://schemas.microsoft.com/office/drawing/2014/main" id="{669EE5B8-1BCA-450B-9B98-437D81B363C8}"/>
                </a:ext>
              </a:extLst>
            </p:cNvPr>
            <p:cNvSpPr txBox="1"/>
            <p:nvPr/>
          </p:nvSpPr>
          <p:spPr>
            <a:xfrm>
              <a:off x="2091463" y="4103163"/>
              <a:ext cx="1394934" cy="307777"/>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平文</a:t>
              </a:r>
              <a:r>
                <a:rPr kumimoji="1" lang="ja-JP" altLang="en-US" sz="1400" dirty="0">
                  <a:latin typeface="HG丸ｺﾞｼｯｸM-PRO" panose="020F0600000000000000" pitchFamily="50" charset="-128"/>
                  <a:ea typeface="HG丸ｺﾞｼｯｸM-PRO" panose="020F0600000000000000" pitchFamily="50" charset="-128"/>
                </a:rPr>
                <a:t>ブロック</a:t>
              </a:r>
              <a:r>
                <a:rPr lang="en-US" altLang="ja-JP" sz="1400" dirty="0">
                  <a:latin typeface="HG丸ｺﾞｼｯｸM-PRO" panose="020F0600000000000000" pitchFamily="50" charset="-128"/>
                  <a:ea typeface="HG丸ｺﾞｼｯｸM-PRO" panose="020F0600000000000000" pitchFamily="50" charset="-128"/>
                </a:rPr>
                <a:t>3</a:t>
              </a:r>
              <a:endParaRPr kumimoji="1" lang="en-US" altLang="ja-JP" sz="1400" dirty="0">
                <a:latin typeface="HG丸ｺﾞｼｯｸM-PRO" panose="020F0600000000000000" pitchFamily="50" charset="-128"/>
                <a:ea typeface="HG丸ｺﾞｼｯｸM-PRO" panose="020F0600000000000000" pitchFamily="50" charset="-128"/>
              </a:endParaRPr>
            </a:p>
          </p:txBody>
        </p:sp>
        <p:cxnSp>
          <p:nvCxnSpPr>
            <p:cNvPr id="91" name="直線矢印コネクタ 90">
              <a:extLst>
                <a:ext uri="{FF2B5EF4-FFF2-40B4-BE49-F238E27FC236}">
                  <a16:creationId xmlns:a16="http://schemas.microsoft.com/office/drawing/2014/main" id="{B1F6B248-0B5E-4EA7-B5ED-A78CFE902F52}"/>
                </a:ext>
              </a:extLst>
            </p:cNvPr>
            <p:cNvCxnSpPr>
              <a:cxnSpLocks/>
            </p:cNvCxnSpPr>
            <p:nvPr/>
          </p:nvCxnSpPr>
          <p:spPr>
            <a:xfrm>
              <a:off x="3446937" y="3997628"/>
              <a:ext cx="349356" cy="1224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95" name="直線矢印コネクタ 94">
            <a:extLst>
              <a:ext uri="{FF2B5EF4-FFF2-40B4-BE49-F238E27FC236}">
                <a16:creationId xmlns:a16="http://schemas.microsoft.com/office/drawing/2014/main" id="{945961B1-213B-4C9B-A6EE-AD28C9092843}"/>
              </a:ext>
            </a:extLst>
          </p:cNvPr>
          <p:cNvCxnSpPr>
            <a:cxnSpLocks/>
          </p:cNvCxnSpPr>
          <p:nvPr/>
        </p:nvCxnSpPr>
        <p:spPr>
          <a:xfrm>
            <a:off x="2974990" y="524486"/>
            <a:ext cx="1741732" cy="9546"/>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99783795-4C37-4E4D-A42B-B3944D692C65}"/>
              </a:ext>
            </a:extLst>
          </p:cNvPr>
          <p:cNvCxnSpPr>
            <a:cxnSpLocks/>
            <a:endCxn id="77" idx="1"/>
          </p:cNvCxnSpPr>
          <p:nvPr/>
        </p:nvCxnSpPr>
        <p:spPr>
          <a:xfrm flipV="1">
            <a:off x="5500508" y="524486"/>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cxnSp>
        <p:nvCxnSpPr>
          <p:cNvPr id="99" name="直線矢印コネクタ 98">
            <a:extLst>
              <a:ext uri="{FF2B5EF4-FFF2-40B4-BE49-F238E27FC236}">
                <a16:creationId xmlns:a16="http://schemas.microsoft.com/office/drawing/2014/main" id="{E13F93F2-B087-436D-AA7A-36E299DF8388}"/>
              </a:ext>
            </a:extLst>
          </p:cNvPr>
          <p:cNvCxnSpPr>
            <a:cxnSpLocks/>
          </p:cNvCxnSpPr>
          <p:nvPr/>
        </p:nvCxnSpPr>
        <p:spPr>
          <a:xfrm flipV="1">
            <a:off x="7895964" y="546025"/>
            <a:ext cx="1619389" cy="10067"/>
          </a:xfrm>
          <a:prstGeom prst="straightConnector1">
            <a:avLst/>
          </a:prstGeom>
          <a:ln w="28575">
            <a:solidFill>
              <a:schemeClr val="tx1"/>
            </a:solidFill>
            <a:headEnd w="lg" len="lg"/>
            <a:tailEnd type="arrow"/>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AB55E320-C225-46CF-8F4B-A1229764783C}"/>
              </a:ext>
            </a:extLst>
          </p:cNvPr>
          <p:cNvSpPr/>
          <p:nvPr/>
        </p:nvSpPr>
        <p:spPr>
          <a:xfrm>
            <a:off x="3651769" y="51894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4DCE7DFB-3BE2-49EE-BDD2-D06279E10C55}"/>
              </a:ext>
            </a:extLst>
          </p:cNvPr>
          <p:cNvSpPr/>
          <p:nvPr/>
        </p:nvSpPr>
        <p:spPr>
          <a:xfrm>
            <a:off x="6104458" y="527716"/>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フリーフォーム: 図形 101">
            <a:extLst>
              <a:ext uri="{FF2B5EF4-FFF2-40B4-BE49-F238E27FC236}">
                <a16:creationId xmlns:a16="http://schemas.microsoft.com/office/drawing/2014/main" id="{228294C7-A82E-43B1-97BA-9A71AFBDE4DF}"/>
              </a:ext>
            </a:extLst>
          </p:cNvPr>
          <p:cNvSpPr/>
          <p:nvPr/>
        </p:nvSpPr>
        <p:spPr>
          <a:xfrm>
            <a:off x="8571439" y="549661"/>
            <a:ext cx="300037" cy="632131"/>
          </a:xfrm>
          <a:custGeom>
            <a:avLst/>
            <a:gdLst>
              <a:gd name="connsiteX0" fmla="*/ 0 w 300037"/>
              <a:gd name="connsiteY0" fmla="*/ 0 h 685800"/>
              <a:gd name="connsiteX1" fmla="*/ 300037 w 300037"/>
              <a:gd name="connsiteY1" fmla="*/ 300037 h 685800"/>
              <a:gd name="connsiteX2" fmla="*/ 300037 w 300037"/>
              <a:gd name="connsiteY2" fmla="*/ 685800 h 685800"/>
            </a:gdLst>
            <a:ahLst/>
            <a:cxnLst>
              <a:cxn ang="0">
                <a:pos x="connsiteX0" y="connsiteY0"/>
              </a:cxn>
              <a:cxn ang="0">
                <a:pos x="connsiteX1" y="connsiteY1"/>
              </a:cxn>
              <a:cxn ang="0">
                <a:pos x="connsiteX2" y="connsiteY2"/>
              </a:cxn>
            </a:cxnLst>
            <a:rect l="l" t="t" r="r" b="b"/>
            <a:pathLst>
              <a:path w="300037" h="685800">
                <a:moveTo>
                  <a:pt x="0" y="0"/>
                </a:moveTo>
                <a:lnTo>
                  <a:pt x="300037" y="300037"/>
                </a:lnTo>
                <a:lnTo>
                  <a:pt x="300037" y="685800"/>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EC20AB6-F76D-4C46-A1FC-1140E28439E8}"/>
              </a:ext>
            </a:extLst>
          </p:cNvPr>
          <p:cNvSpPr/>
          <p:nvPr/>
        </p:nvSpPr>
        <p:spPr>
          <a:xfrm>
            <a:off x="368711" y="84092"/>
            <a:ext cx="11412825" cy="3046732"/>
          </a:xfrm>
          <a:prstGeom prst="roundRect">
            <a:avLst>
              <a:gd name="adj" fmla="val 614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39981CE3-82EA-4453-AEEB-2E074147F3EF}"/>
              </a:ext>
            </a:extLst>
          </p:cNvPr>
          <p:cNvSpPr/>
          <p:nvPr/>
        </p:nvSpPr>
        <p:spPr>
          <a:xfrm>
            <a:off x="368711" y="3304868"/>
            <a:ext cx="11412826" cy="2677299"/>
          </a:xfrm>
          <a:prstGeom prst="roundRect">
            <a:avLst>
              <a:gd name="adj" fmla="val 129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1AC94AC0-EBA0-4476-AC73-F938ED963A4D}"/>
              </a:ext>
            </a:extLst>
          </p:cNvPr>
          <p:cNvCxnSpPr>
            <a:cxnSpLocks/>
            <a:endCxn id="105" idx="0"/>
          </p:cNvCxnSpPr>
          <p:nvPr/>
        </p:nvCxnSpPr>
        <p:spPr>
          <a:xfrm flipH="1">
            <a:off x="3990537" y="2767432"/>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81" name="グループ化 80">
            <a:extLst>
              <a:ext uri="{FF2B5EF4-FFF2-40B4-BE49-F238E27FC236}">
                <a16:creationId xmlns:a16="http://schemas.microsoft.com/office/drawing/2014/main" id="{2C924A2E-4B25-4232-A0E7-DCAA39A0C898}"/>
              </a:ext>
            </a:extLst>
          </p:cNvPr>
          <p:cNvGrpSpPr/>
          <p:nvPr/>
        </p:nvGrpSpPr>
        <p:grpSpPr>
          <a:xfrm>
            <a:off x="2633285" y="4683624"/>
            <a:ext cx="2119004" cy="178389"/>
            <a:chOff x="2993571" y="2267439"/>
            <a:chExt cx="2825339" cy="258047"/>
          </a:xfrm>
        </p:grpSpPr>
        <p:sp>
          <p:nvSpPr>
            <p:cNvPr id="98" name="正方形/長方形 97">
              <a:extLst>
                <a:ext uri="{FF2B5EF4-FFF2-40B4-BE49-F238E27FC236}">
                  <a16:creationId xmlns:a16="http://schemas.microsoft.com/office/drawing/2014/main" id="{568FB89E-AE84-4072-81D2-F9D8A73A7FD9}"/>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03" name="テキスト ボックス 102">
              <a:extLst>
                <a:ext uri="{FF2B5EF4-FFF2-40B4-BE49-F238E27FC236}">
                  <a16:creationId xmlns:a16="http://schemas.microsoft.com/office/drawing/2014/main" id="{44CD5E39-BC87-4BBF-B633-0FD3CBF1FFD8}"/>
                </a:ext>
              </a:extLst>
            </p:cNvPr>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94" name="テキスト ボックス 93">
            <a:extLst>
              <a:ext uri="{FF2B5EF4-FFF2-40B4-BE49-F238E27FC236}">
                <a16:creationId xmlns:a16="http://schemas.microsoft.com/office/drawing/2014/main" id="{2ABC789B-8180-42AA-ACFF-5103E95B8A09}"/>
              </a:ext>
            </a:extLst>
          </p:cNvPr>
          <p:cNvSpPr txBox="1"/>
          <p:nvPr/>
        </p:nvSpPr>
        <p:spPr>
          <a:xfrm>
            <a:off x="2743228" y="4860064"/>
            <a:ext cx="1082349" cy="283691"/>
          </a:xfrm>
          <a:prstGeom prst="rect">
            <a:avLst/>
          </a:prstGeom>
          <a:noFill/>
        </p:spPr>
        <p:txBody>
          <a:bodyPr wrap="none" rtlCol="0">
            <a:spAutoFit/>
          </a:bodyPr>
          <a:lstStyle/>
          <a:p>
            <a:pPr algn="ctr"/>
            <a:r>
              <a:rPr lang="ja-JP" altLang="en-US" sz="1400" dirty="0">
                <a:latin typeface="HG丸ｺﾞｼｯｸM-PRO" panose="020F0600000000000000" pitchFamily="50" charset="-128"/>
                <a:ea typeface="HG丸ｺﾞｼｯｸM-PRO" panose="020F0600000000000000" pitchFamily="50" charset="-128"/>
              </a:rPr>
              <a:t>認証データ</a:t>
            </a:r>
            <a:endParaRPr kumimoji="1" lang="en-US" altLang="ja-JP" sz="1400" dirty="0">
              <a:latin typeface="HG丸ｺﾞｼｯｸM-PRO" panose="020F0600000000000000" pitchFamily="50" charset="-128"/>
              <a:ea typeface="HG丸ｺﾞｼｯｸM-PRO" panose="020F0600000000000000" pitchFamily="50" charset="-128"/>
            </a:endParaRPr>
          </a:p>
        </p:txBody>
      </p:sp>
      <p:grpSp>
        <p:nvGrpSpPr>
          <p:cNvPr id="104" name="グループ化 103">
            <a:extLst>
              <a:ext uri="{FF2B5EF4-FFF2-40B4-BE49-F238E27FC236}">
                <a16:creationId xmlns:a16="http://schemas.microsoft.com/office/drawing/2014/main" id="{6E6B3CA8-9FEB-4CFA-A2ED-404C43CCD273}"/>
              </a:ext>
            </a:extLst>
          </p:cNvPr>
          <p:cNvGrpSpPr/>
          <p:nvPr/>
        </p:nvGrpSpPr>
        <p:grpSpPr>
          <a:xfrm>
            <a:off x="3834271" y="3630660"/>
            <a:ext cx="312532" cy="288074"/>
            <a:chOff x="4347029" y="3094146"/>
            <a:chExt cx="416709" cy="416709"/>
          </a:xfrm>
        </p:grpSpPr>
        <p:sp>
          <p:nvSpPr>
            <p:cNvPr id="105" name="円/楕円 28">
              <a:extLst>
                <a:ext uri="{FF2B5EF4-FFF2-40B4-BE49-F238E27FC236}">
                  <a16:creationId xmlns:a16="http://schemas.microsoft.com/office/drawing/2014/main" id="{19CE7786-E563-447F-AD78-8B6E6C3A53D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06" name="直線コネクタ 105">
              <a:extLst>
                <a:ext uri="{FF2B5EF4-FFF2-40B4-BE49-F238E27FC236}">
                  <a16:creationId xmlns:a16="http://schemas.microsoft.com/office/drawing/2014/main" id="{ACAA4B6F-881F-4F6E-929D-288B77B83706}"/>
                </a:ext>
              </a:extLst>
            </p:cNvPr>
            <p:cNvCxnSpPr>
              <a:stCxn id="105" idx="2"/>
              <a:endCxn id="10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0116F382-6D1D-4F6B-B349-0C0C8E561894}"/>
                </a:ext>
              </a:extLst>
            </p:cNvPr>
            <p:cNvCxnSpPr>
              <a:stCxn id="105" idx="0"/>
              <a:endCxn id="10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a:extLst>
              <a:ext uri="{FF2B5EF4-FFF2-40B4-BE49-F238E27FC236}">
                <a16:creationId xmlns:a16="http://schemas.microsoft.com/office/drawing/2014/main" id="{23C18265-3298-41C7-B846-FCE9A4FE7799}"/>
              </a:ext>
            </a:extLst>
          </p:cNvPr>
          <p:cNvGrpSpPr/>
          <p:nvPr/>
        </p:nvGrpSpPr>
        <p:grpSpPr>
          <a:xfrm>
            <a:off x="2992227" y="4171913"/>
            <a:ext cx="787395" cy="340429"/>
            <a:chOff x="9363654" y="1337047"/>
            <a:chExt cx="787395" cy="384171"/>
          </a:xfrm>
        </p:grpSpPr>
        <p:sp>
          <p:nvSpPr>
            <p:cNvPr id="110" name="四角形: 角を丸くする 109">
              <a:extLst>
                <a:ext uri="{FF2B5EF4-FFF2-40B4-BE49-F238E27FC236}">
                  <a16:creationId xmlns:a16="http://schemas.microsoft.com/office/drawing/2014/main" id="{826D5160-C6EC-4124-A7EF-C8758130A7CC}"/>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42D3694C-CEB9-4E6A-881B-57F968D3E9DB}"/>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12" name="グループ化 111">
            <a:extLst>
              <a:ext uri="{FF2B5EF4-FFF2-40B4-BE49-F238E27FC236}">
                <a16:creationId xmlns:a16="http://schemas.microsoft.com/office/drawing/2014/main" id="{8B6BEBD2-8915-43EA-BEE6-9D1B60E894A4}"/>
              </a:ext>
            </a:extLst>
          </p:cNvPr>
          <p:cNvGrpSpPr/>
          <p:nvPr/>
        </p:nvGrpSpPr>
        <p:grpSpPr>
          <a:xfrm>
            <a:off x="6242815" y="3620704"/>
            <a:ext cx="312532" cy="288074"/>
            <a:chOff x="4347029" y="3094146"/>
            <a:chExt cx="416709" cy="416709"/>
          </a:xfrm>
        </p:grpSpPr>
        <p:sp>
          <p:nvSpPr>
            <p:cNvPr id="113" name="円/楕円 28">
              <a:extLst>
                <a:ext uri="{FF2B5EF4-FFF2-40B4-BE49-F238E27FC236}">
                  <a16:creationId xmlns:a16="http://schemas.microsoft.com/office/drawing/2014/main" id="{AF8E6A33-BE20-492C-A39A-E22C2471AE85}"/>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4" name="直線コネクタ 113">
              <a:extLst>
                <a:ext uri="{FF2B5EF4-FFF2-40B4-BE49-F238E27FC236}">
                  <a16:creationId xmlns:a16="http://schemas.microsoft.com/office/drawing/2014/main" id="{93C1CF5F-57A3-42B6-A282-C66921DFE327}"/>
                </a:ext>
              </a:extLst>
            </p:cNvPr>
            <p:cNvCxnSpPr>
              <a:stCxn id="113" idx="2"/>
              <a:endCxn id="11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22CF0602-AD3A-4C81-A214-02FF62BD6623}"/>
                </a:ext>
              </a:extLst>
            </p:cNvPr>
            <p:cNvCxnSpPr>
              <a:stCxn id="113" idx="0"/>
              <a:endCxn id="11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6" name="直線矢印コネクタ 115">
            <a:extLst>
              <a:ext uri="{FF2B5EF4-FFF2-40B4-BE49-F238E27FC236}">
                <a16:creationId xmlns:a16="http://schemas.microsoft.com/office/drawing/2014/main" id="{E3736323-1F33-4A22-87C6-7D6C9078EFB9}"/>
              </a:ext>
            </a:extLst>
          </p:cNvPr>
          <p:cNvCxnSpPr>
            <a:cxnSpLocks/>
          </p:cNvCxnSpPr>
          <p:nvPr/>
        </p:nvCxnSpPr>
        <p:spPr>
          <a:xfrm flipH="1">
            <a:off x="6399081" y="2757477"/>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7" name="グループ化 116">
            <a:extLst>
              <a:ext uri="{FF2B5EF4-FFF2-40B4-BE49-F238E27FC236}">
                <a16:creationId xmlns:a16="http://schemas.microsoft.com/office/drawing/2014/main" id="{D0B938E0-9C93-4C9C-997C-F57A6AFD9027}"/>
              </a:ext>
            </a:extLst>
          </p:cNvPr>
          <p:cNvGrpSpPr/>
          <p:nvPr/>
        </p:nvGrpSpPr>
        <p:grpSpPr>
          <a:xfrm>
            <a:off x="8710170" y="3594251"/>
            <a:ext cx="312532" cy="288074"/>
            <a:chOff x="4347029" y="3094146"/>
            <a:chExt cx="416709" cy="416709"/>
          </a:xfrm>
        </p:grpSpPr>
        <p:sp>
          <p:nvSpPr>
            <p:cNvPr id="118" name="円/楕円 28">
              <a:extLst>
                <a:ext uri="{FF2B5EF4-FFF2-40B4-BE49-F238E27FC236}">
                  <a16:creationId xmlns:a16="http://schemas.microsoft.com/office/drawing/2014/main" id="{8EB09B06-AB6A-4CD3-9377-48F11B4085EA}"/>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19" name="直線コネクタ 118">
              <a:extLst>
                <a:ext uri="{FF2B5EF4-FFF2-40B4-BE49-F238E27FC236}">
                  <a16:creationId xmlns:a16="http://schemas.microsoft.com/office/drawing/2014/main" id="{334F47E4-4A34-429E-B4D0-4C05189E6D11}"/>
                </a:ext>
              </a:extLst>
            </p:cNvPr>
            <p:cNvCxnSpPr>
              <a:stCxn id="118" idx="2"/>
              <a:endCxn id="118"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BD4A7839-FD13-48BF-8620-9D8A96DEB7A7}"/>
                </a:ext>
              </a:extLst>
            </p:cNvPr>
            <p:cNvCxnSpPr>
              <a:stCxn id="118" idx="0"/>
              <a:endCxn id="118"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線矢印コネクタ 120">
            <a:extLst>
              <a:ext uri="{FF2B5EF4-FFF2-40B4-BE49-F238E27FC236}">
                <a16:creationId xmlns:a16="http://schemas.microsoft.com/office/drawing/2014/main" id="{729B4B34-E495-4C98-B4F7-EDC598DBA3AA}"/>
              </a:ext>
            </a:extLst>
          </p:cNvPr>
          <p:cNvCxnSpPr>
            <a:cxnSpLocks/>
          </p:cNvCxnSpPr>
          <p:nvPr/>
        </p:nvCxnSpPr>
        <p:spPr>
          <a:xfrm flipH="1">
            <a:off x="8866436" y="2731024"/>
            <a:ext cx="5414" cy="863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64448E59-A943-4F88-86E6-5679436CFCB6}"/>
              </a:ext>
            </a:extLst>
          </p:cNvPr>
          <p:cNvCxnSpPr>
            <a:cxnSpLocks/>
            <a:stCxn id="105" idx="6"/>
          </p:cNvCxnSpPr>
          <p:nvPr/>
        </p:nvCxnSpPr>
        <p:spPr>
          <a:xfrm>
            <a:off x="4146803" y="3774697"/>
            <a:ext cx="2157901" cy="776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717BC876-A7E6-44FA-9BF6-D3D5B63DFF0C}"/>
              </a:ext>
            </a:extLst>
          </p:cNvPr>
          <p:cNvCxnSpPr>
            <a:cxnSpLocks/>
          </p:cNvCxnSpPr>
          <p:nvPr/>
        </p:nvCxnSpPr>
        <p:spPr>
          <a:xfrm flipV="1">
            <a:off x="6545878" y="3738288"/>
            <a:ext cx="2105300" cy="3188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12DAA744-A2ED-4A3C-B397-3C1DC6132E5E}"/>
              </a:ext>
            </a:extLst>
          </p:cNvPr>
          <p:cNvCxnSpPr>
            <a:cxnSpLocks/>
          </p:cNvCxnSpPr>
          <p:nvPr/>
        </p:nvCxnSpPr>
        <p:spPr>
          <a:xfrm flipV="1">
            <a:off x="9007887" y="3726129"/>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F57D3FFD-203D-4201-8B52-4A8EB34A335A}"/>
              </a:ext>
            </a:extLst>
          </p:cNvPr>
          <p:cNvGrpSpPr/>
          <p:nvPr/>
        </p:nvGrpSpPr>
        <p:grpSpPr>
          <a:xfrm>
            <a:off x="4869196" y="3594113"/>
            <a:ext cx="787395" cy="340429"/>
            <a:chOff x="9363654" y="1337047"/>
            <a:chExt cx="787395" cy="384171"/>
          </a:xfrm>
        </p:grpSpPr>
        <p:sp>
          <p:nvSpPr>
            <p:cNvPr id="123" name="四角形: 角を丸くする 122">
              <a:extLst>
                <a:ext uri="{FF2B5EF4-FFF2-40B4-BE49-F238E27FC236}">
                  <a16:creationId xmlns:a16="http://schemas.microsoft.com/office/drawing/2014/main" id="{D2E33D6D-7C26-4859-A4E8-A3CFB612E1A2}"/>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94026C0D-79E7-42D4-BE4A-D9A156C06018}"/>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25" name="グループ化 124">
            <a:extLst>
              <a:ext uri="{FF2B5EF4-FFF2-40B4-BE49-F238E27FC236}">
                <a16:creationId xmlns:a16="http://schemas.microsoft.com/office/drawing/2014/main" id="{2BCD7E1C-926B-4175-9156-846B037BC39B}"/>
              </a:ext>
            </a:extLst>
          </p:cNvPr>
          <p:cNvGrpSpPr/>
          <p:nvPr/>
        </p:nvGrpSpPr>
        <p:grpSpPr>
          <a:xfrm>
            <a:off x="7353023" y="3558945"/>
            <a:ext cx="787395" cy="340429"/>
            <a:chOff x="9363654" y="1337047"/>
            <a:chExt cx="787395" cy="384171"/>
          </a:xfrm>
        </p:grpSpPr>
        <p:sp>
          <p:nvSpPr>
            <p:cNvPr id="126" name="四角形: 角を丸くする 125">
              <a:extLst>
                <a:ext uri="{FF2B5EF4-FFF2-40B4-BE49-F238E27FC236}">
                  <a16:creationId xmlns:a16="http://schemas.microsoft.com/office/drawing/2014/main" id="{1AF97ACE-BEAA-4295-8863-74EE18D5C304}"/>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a:extLst>
                <a:ext uri="{FF2B5EF4-FFF2-40B4-BE49-F238E27FC236}">
                  <a16:creationId xmlns:a16="http://schemas.microsoft.com/office/drawing/2014/main" id="{DA2AD798-9A76-4D56-BB3F-098D67E9633A}"/>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32" name="グループ化 131">
            <a:extLst>
              <a:ext uri="{FF2B5EF4-FFF2-40B4-BE49-F238E27FC236}">
                <a16:creationId xmlns:a16="http://schemas.microsoft.com/office/drawing/2014/main" id="{508206AF-B63D-41F0-B60A-FCE73C806325}"/>
              </a:ext>
            </a:extLst>
          </p:cNvPr>
          <p:cNvGrpSpPr/>
          <p:nvPr/>
        </p:nvGrpSpPr>
        <p:grpSpPr>
          <a:xfrm>
            <a:off x="10699052" y="4108527"/>
            <a:ext cx="312532" cy="288074"/>
            <a:chOff x="4347029" y="3094146"/>
            <a:chExt cx="416709" cy="416709"/>
          </a:xfrm>
        </p:grpSpPr>
        <p:sp>
          <p:nvSpPr>
            <p:cNvPr id="133" name="円/楕円 28">
              <a:extLst>
                <a:ext uri="{FF2B5EF4-FFF2-40B4-BE49-F238E27FC236}">
                  <a16:creationId xmlns:a16="http://schemas.microsoft.com/office/drawing/2014/main" id="{0DEBFA2D-565E-4896-961E-31A03E1B6F4B}"/>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34" name="直線コネクタ 133">
              <a:extLst>
                <a:ext uri="{FF2B5EF4-FFF2-40B4-BE49-F238E27FC236}">
                  <a16:creationId xmlns:a16="http://schemas.microsoft.com/office/drawing/2014/main" id="{0C0934AF-619B-4E9C-B2BA-7C6EC0528553}"/>
                </a:ext>
              </a:extLst>
            </p:cNvPr>
            <p:cNvCxnSpPr>
              <a:stCxn id="133" idx="2"/>
              <a:endCxn id="133"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3393DB40-9E7D-4C8E-80A2-4D2323E09BEC}"/>
                </a:ext>
              </a:extLst>
            </p:cNvPr>
            <p:cNvCxnSpPr>
              <a:stCxn id="133" idx="0"/>
              <a:endCxn id="133"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835C887E-C214-4209-8D04-9AB576461F68}"/>
              </a:ext>
            </a:extLst>
          </p:cNvPr>
          <p:cNvGrpSpPr/>
          <p:nvPr/>
        </p:nvGrpSpPr>
        <p:grpSpPr>
          <a:xfrm>
            <a:off x="9447052" y="4115312"/>
            <a:ext cx="674844" cy="283688"/>
            <a:chOff x="8318362" y="5053977"/>
            <a:chExt cx="674844" cy="307774"/>
          </a:xfrm>
        </p:grpSpPr>
        <p:sp>
          <p:nvSpPr>
            <p:cNvPr id="141" name="正方形/長方形 140">
              <a:extLst>
                <a:ext uri="{FF2B5EF4-FFF2-40B4-BE49-F238E27FC236}">
                  <a16:creationId xmlns:a16="http://schemas.microsoft.com/office/drawing/2014/main" id="{6C11E1EC-9A65-444F-A32A-B7BB40DA1B0B}"/>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42" name="テキスト ボックス 141">
              <a:extLst>
                <a:ext uri="{FF2B5EF4-FFF2-40B4-BE49-F238E27FC236}">
                  <a16:creationId xmlns:a16="http://schemas.microsoft.com/office/drawing/2014/main" id="{FD98AB57-8A30-40FD-9067-5FC1C50A3BDD}"/>
                </a:ext>
              </a:extLst>
            </p:cNvPr>
            <p:cNvSpPr txBox="1"/>
            <p:nvPr/>
          </p:nvSpPr>
          <p:spPr>
            <a:xfrm>
              <a:off x="8356028" y="5068724"/>
              <a:ext cx="637178" cy="230832"/>
            </a:xfrm>
            <a:prstGeom prst="rect">
              <a:avLst/>
            </a:prstGeom>
            <a:noFill/>
          </p:spPr>
          <p:txBody>
            <a:bodyPr wrap="square" rtlCol="0">
              <a:spAutoFit/>
            </a:bodyPr>
            <a:lstStyle/>
            <a:p>
              <a:r>
                <a:rPr lang="en-US" altLang="ja-JP" sz="900" dirty="0" err="1">
                  <a:latin typeface="HG丸ｺﾞｼｯｸM-PRO" panose="020F0600000000000000" pitchFamily="50" charset="-128"/>
                  <a:ea typeface="HG丸ｺﾞｼｯｸM-PRO" panose="020F0600000000000000" pitchFamily="50" charset="-128"/>
                </a:rPr>
                <a:t>Lem</a:t>
              </a:r>
              <a:endParaRPr kumimoji="1" lang="ja-JP" altLang="en-US" sz="900" dirty="0">
                <a:latin typeface="HG丸ｺﾞｼｯｸM-PRO" panose="020F0600000000000000" pitchFamily="50" charset="-128"/>
                <a:ea typeface="HG丸ｺﾞｼｯｸM-PRO" panose="020F0600000000000000" pitchFamily="50" charset="-128"/>
              </a:endParaRPr>
            </a:p>
          </p:txBody>
        </p:sp>
      </p:grpSp>
      <p:cxnSp>
        <p:nvCxnSpPr>
          <p:cNvPr id="143" name="直線矢印コネクタ 142">
            <a:extLst>
              <a:ext uri="{FF2B5EF4-FFF2-40B4-BE49-F238E27FC236}">
                <a16:creationId xmlns:a16="http://schemas.microsoft.com/office/drawing/2014/main" id="{EFF3DAE9-0A94-47A6-85E8-A894FC2BE2BF}"/>
              </a:ext>
            </a:extLst>
          </p:cNvPr>
          <p:cNvCxnSpPr>
            <a:cxnSpLocks/>
          </p:cNvCxnSpPr>
          <p:nvPr/>
        </p:nvCxnSpPr>
        <p:spPr>
          <a:xfrm flipV="1">
            <a:off x="9963955" y="4274143"/>
            <a:ext cx="722393" cy="1036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0536CF5A-A1D6-4721-972E-A6AA2DA7F7A3}"/>
              </a:ext>
            </a:extLst>
          </p:cNvPr>
          <p:cNvCxnSpPr>
            <a:cxnSpLocks/>
            <a:stCxn id="147" idx="2"/>
          </p:cNvCxnSpPr>
          <p:nvPr/>
        </p:nvCxnSpPr>
        <p:spPr>
          <a:xfrm>
            <a:off x="10855318" y="3859345"/>
            <a:ext cx="6655" cy="159502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5" name="グループ化 144">
            <a:extLst>
              <a:ext uri="{FF2B5EF4-FFF2-40B4-BE49-F238E27FC236}">
                <a16:creationId xmlns:a16="http://schemas.microsoft.com/office/drawing/2014/main" id="{8C3D79ED-3F62-4F5D-8CFF-60C068FAECF2}"/>
              </a:ext>
            </a:extLst>
          </p:cNvPr>
          <p:cNvGrpSpPr/>
          <p:nvPr/>
        </p:nvGrpSpPr>
        <p:grpSpPr>
          <a:xfrm>
            <a:off x="10461620" y="3518916"/>
            <a:ext cx="787395" cy="340429"/>
            <a:chOff x="9363654" y="1337047"/>
            <a:chExt cx="787395" cy="384171"/>
          </a:xfrm>
        </p:grpSpPr>
        <p:sp>
          <p:nvSpPr>
            <p:cNvPr id="146" name="四角形: 角を丸くする 145">
              <a:extLst>
                <a:ext uri="{FF2B5EF4-FFF2-40B4-BE49-F238E27FC236}">
                  <a16:creationId xmlns:a16="http://schemas.microsoft.com/office/drawing/2014/main" id="{8DB6A0D6-F492-4B2D-9EAC-E892B148F9D3}"/>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a:extLst>
                <a:ext uri="{FF2B5EF4-FFF2-40B4-BE49-F238E27FC236}">
                  <a16:creationId xmlns:a16="http://schemas.microsoft.com/office/drawing/2014/main" id="{54A7E58E-64DA-447C-939B-9449AC1D4245}"/>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48" name="グループ化 147">
            <a:extLst>
              <a:ext uri="{FF2B5EF4-FFF2-40B4-BE49-F238E27FC236}">
                <a16:creationId xmlns:a16="http://schemas.microsoft.com/office/drawing/2014/main" id="{1D7FBE62-0FF7-4A84-9CD3-90BFA0D2817E}"/>
              </a:ext>
            </a:extLst>
          </p:cNvPr>
          <p:cNvGrpSpPr/>
          <p:nvPr/>
        </p:nvGrpSpPr>
        <p:grpSpPr>
          <a:xfrm>
            <a:off x="10693103" y="4934703"/>
            <a:ext cx="312532" cy="288074"/>
            <a:chOff x="4347029" y="3094146"/>
            <a:chExt cx="416709" cy="416709"/>
          </a:xfrm>
        </p:grpSpPr>
        <p:sp>
          <p:nvSpPr>
            <p:cNvPr id="149" name="円/楕円 28">
              <a:extLst>
                <a:ext uri="{FF2B5EF4-FFF2-40B4-BE49-F238E27FC236}">
                  <a16:creationId xmlns:a16="http://schemas.microsoft.com/office/drawing/2014/main" id="{4A41C3CC-BD0A-4988-89BB-CF55FCC84D6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150" name="直線コネクタ 149">
              <a:extLst>
                <a:ext uri="{FF2B5EF4-FFF2-40B4-BE49-F238E27FC236}">
                  <a16:creationId xmlns:a16="http://schemas.microsoft.com/office/drawing/2014/main" id="{7D57FD5D-4A84-490A-8CAC-DE36CA36B15F}"/>
                </a:ext>
              </a:extLst>
            </p:cNvPr>
            <p:cNvCxnSpPr>
              <a:stCxn id="149" idx="2"/>
              <a:endCxn id="14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910B5B30-2E5B-4477-801A-E8A1E0DB0AB3}"/>
                </a:ext>
              </a:extLst>
            </p:cNvPr>
            <p:cNvCxnSpPr>
              <a:stCxn id="149" idx="0"/>
              <a:endCxn id="14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15D13F40-CD6B-4BB9-98CF-48B02E20A1E8}"/>
              </a:ext>
            </a:extLst>
          </p:cNvPr>
          <p:cNvGrpSpPr/>
          <p:nvPr/>
        </p:nvGrpSpPr>
        <p:grpSpPr>
          <a:xfrm>
            <a:off x="10376512" y="4556305"/>
            <a:ext cx="787395" cy="340429"/>
            <a:chOff x="9363654" y="1337047"/>
            <a:chExt cx="787395" cy="384171"/>
          </a:xfrm>
        </p:grpSpPr>
        <p:sp>
          <p:nvSpPr>
            <p:cNvPr id="157" name="四角形: 角を丸くする 156">
              <a:extLst>
                <a:ext uri="{FF2B5EF4-FFF2-40B4-BE49-F238E27FC236}">
                  <a16:creationId xmlns:a16="http://schemas.microsoft.com/office/drawing/2014/main" id="{1A6E5645-5DEA-4F23-BE72-8FA429A7E455}"/>
                </a:ext>
              </a:extLst>
            </p:cNvPr>
            <p:cNvSpPr/>
            <p:nvPr/>
          </p:nvSpPr>
          <p:spPr>
            <a:xfrm>
              <a:off x="9365836" y="1341046"/>
              <a:ext cx="776067" cy="3693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テキスト ボックス 157">
              <a:extLst>
                <a:ext uri="{FF2B5EF4-FFF2-40B4-BE49-F238E27FC236}">
                  <a16:creationId xmlns:a16="http://schemas.microsoft.com/office/drawing/2014/main" id="{E05A1E45-2960-422E-9185-50550EC862A0}"/>
                </a:ext>
              </a:extLst>
            </p:cNvPr>
            <p:cNvSpPr txBox="1"/>
            <p:nvPr/>
          </p:nvSpPr>
          <p:spPr>
            <a:xfrm>
              <a:off x="9363654" y="1337047"/>
              <a:ext cx="787395" cy="384171"/>
            </a:xfrm>
            <a:prstGeom prst="rect">
              <a:avLst/>
            </a:prstGeom>
            <a:noFill/>
          </p:spPr>
          <p:txBody>
            <a:bodyPr wrap="none" rtlCol="0">
              <a:spAutoFit/>
            </a:bodyPr>
            <a:lstStyle/>
            <a:p>
              <a:r>
                <a:rPr kumimoji="1" lang="en-US" altLang="ja-JP" dirty="0" err="1"/>
                <a:t>gmult</a:t>
              </a:r>
              <a:endParaRPr kumimoji="1" lang="ja-JP" altLang="en-US" dirty="0"/>
            </a:p>
          </p:txBody>
        </p:sp>
      </p:grpSp>
      <p:grpSp>
        <p:nvGrpSpPr>
          <p:cNvPr id="159" name="グループ化 158">
            <a:extLst>
              <a:ext uri="{FF2B5EF4-FFF2-40B4-BE49-F238E27FC236}">
                <a16:creationId xmlns:a16="http://schemas.microsoft.com/office/drawing/2014/main" id="{3E1E83B9-F577-4F18-A2B2-A6CFABE558B8}"/>
              </a:ext>
            </a:extLst>
          </p:cNvPr>
          <p:cNvGrpSpPr/>
          <p:nvPr/>
        </p:nvGrpSpPr>
        <p:grpSpPr>
          <a:xfrm>
            <a:off x="10186555" y="5423812"/>
            <a:ext cx="1368964" cy="319692"/>
            <a:chOff x="8318362" y="5053977"/>
            <a:chExt cx="536085" cy="307774"/>
          </a:xfrm>
        </p:grpSpPr>
        <p:sp>
          <p:nvSpPr>
            <p:cNvPr id="160" name="正方形/長方形 159">
              <a:extLst>
                <a:ext uri="{FF2B5EF4-FFF2-40B4-BE49-F238E27FC236}">
                  <a16:creationId xmlns:a16="http://schemas.microsoft.com/office/drawing/2014/main" id="{1C1B73FE-00D3-4A3F-8360-FD7C00D44DD6}"/>
                </a:ext>
              </a:extLst>
            </p:cNvPr>
            <p:cNvSpPr/>
            <p:nvPr/>
          </p:nvSpPr>
          <p:spPr>
            <a:xfrm>
              <a:off x="8318362" y="5053977"/>
              <a:ext cx="536085" cy="30777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1" name="テキスト ボックス 160">
              <a:extLst>
                <a:ext uri="{FF2B5EF4-FFF2-40B4-BE49-F238E27FC236}">
                  <a16:creationId xmlns:a16="http://schemas.microsoft.com/office/drawing/2014/main" id="{740CDB1E-E200-4D38-A157-2F4C2BF3354A}"/>
                </a:ext>
              </a:extLst>
            </p:cNvPr>
            <p:cNvSpPr txBox="1"/>
            <p:nvPr/>
          </p:nvSpPr>
          <p:spPr>
            <a:xfrm>
              <a:off x="8448326" y="5068724"/>
              <a:ext cx="345067" cy="232148"/>
            </a:xfrm>
            <a:prstGeom prst="rect">
              <a:avLst/>
            </a:prstGeom>
            <a:noFill/>
          </p:spPr>
          <p:txBody>
            <a:bodyPr wrap="square" rtlCol="0">
              <a:spAutoFit/>
            </a:bodyPr>
            <a:lstStyle/>
            <a:p>
              <a:r>
                <a:rPr lang="ja-JP" altLang="en-US" sz="1100" dirty="0">
                  <a:latin typeface="HG丸ｺﾞｼｯｸM-PRO" panose="020F0600000000000000" pitchFamily="50" charset="-128"/>
                  <a:ea typeface="HG丸ｺﾞｼｯｸM-PRO" panose="020F0600000000000000" pitchFamily="50" charset="-128"/>
                </a:rPr>
                <a:t>認証タグ</a:t>
              </a:r>
              <a:endParaRPr kumimoji="1" lang="ja-JP" altLang="en-US" sz="1100" dirty="0">
                <a:latin typeface="HG丸ｺﾞｼｯｸM-PRO" panose="020F0600000000000000" pitchFamily="50" charset="-128"/>
                <a:ea typeface="HG丸ｺﾞｼｯｸM-PRO" panose="020F0600000000000000" pitchFamily="50" charset="-128"/>
              </a:endParaRPr>
            </a:p>
          </p:txBody>
        </p:sp>
      </p:grpSp>
      <p:sp>
        <p:nvSpPr>
          <p:cNvPr id="55" name="フリーフォーム: 図形 54">
            <a:extLst>
              <a:ext uri="{FF2B5EF4-FFF2-40B4-BE49-F238E27FC236}">
                <a16:creationId xmlns:a16="http://schemas.microsoft.com/office/drawing/2014/main" id="{C38F3E0B-9B7C-42DF-961C-63B6940ABE03}"/>
              </a:ext>
            </a:extLst>
          </p:cNvPr>
          <p:cNvSpPr/>
          <p:nvPr/>
        </p:nvSpPr>
        <p:spPr>
          <a:xfrm>
            <a:off x="1445343" y="640327"/>
            <a:ext cx="9307602" cy="4554061"/>
          </a:xfrm>
          <a:custGeom>
            <a:avLst/>
            <a:gdLst>
              <a:gd name="connsiteX0" fmla="*/ 0 w 9350477"/>
              <a:gd name="connsiteY0" fmla="*/ 0 h 4940710"/>
              <a:gd name="connsiteX1" fmla="*/ 0 w 9350477"/>
              <a:gd name="connsiteY1" fmla="*/ 4557252 h 4940710"/>
              <a:gd name="connsiteX2" fmla="*/ 383458 w 9350477"/>
              <a:gd name="connsiteY2" fmla="*/ 4940710 h 4940710"/>
              <a:gd name="connsiteX3" fmla="*/ 9350477 w 9350477"/>
              <a:gd name="connsiteY3" fmla="*/ 4940710 h 4940710"/>
            </a:gdLst>
            <a:ahLst/>
            <a:cxnLst>
              <a:cxn ang="0">
                <a:pos x="connsiteX0" y="connsiteY0"/>
              </a:cxn>
              <a:cxn ang="0">
                <a:pos x="connsiteX1" y="connsiteY1"/>
              </a:cxn>
              <a:cxn ang="0">
                <a:pos x="connsiteX2" y="connsiteY2"/>
              </a:cxn>
              <a:cxn ang="0">
                <a:pos x="connsiteX3" y="connsiteY3"/>
              </a:cxn>
            </a:cxnLst>
            <a:rect l="l" t="t" r="r" b="b"/>
            <a:pathLst>
              <a:path w="9350477" h="4940710">
                <a:moveTo>
                  <a:pt x="0" y="0"/>
                </a:moveTo>
                <a:lnTo>
                  <a:pt x="0" y="4557252"/>
                </a:lnTo>
                <a:lnTo>
                  <a:pt x="383458" y="4940710"/>
                </a:lnTo>
                <a:lnTo>
                  <a:pt x="9350477" y="4940710"/>
                </a:lnTo>
              </a:path>
            </a:pathLst>
          </a:custGeom>
          <a:noFill/>
          <a:ln w="2857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角丸四角形 6">
            <a:extLst>
              <a:ext uri="{FF2B5EF4-FFF2-40B4-BE49-F238E27FC236}">
                <a16:creationId xmlns:a16="http://schemas.microsoft.com/office/drawing/2014/main" id="{D8DDC7CE-C2C2-4F5F-8EF5-3B0EF9ED22C4}"/>
              </a:ext>
            </a:extLst>
          </p:cNvPr>
          <p:cNvSpPr/>
          <p:nvPr/>
        </p:nvSpPr>
        <p:spPr>
          <a:xfrm>
            <a:off x="1066256" y="3911898"/>
            <a:ext cx="1363436" cy="594503"/>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163" name="テキスト ボックス 162">
            <a:extLst>
              <a:ext uri="{FF2B5EF4-FFF2-40B4-BE49-F238E27FC236}">
                <a16:creationId xmlns:a16="http://schemas.microsoft.com/office/drawing/2014/main" id="{1B8E5482-0865-4791-A820-07CB6916E480}"/>
              </a:ext>
            </a:extLst>
          </p:cNvPr>
          <p:cNvSpPr txBox="1"/>
          <p:nvPr/>
        </p:nvSpPr>
        <p:spPr>
          <a:xfrm>
            <a:off x="1312853" y="3882325"/>
            <a:ext cx="954107" cy="59575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164" name="正方形/長方形 163">
            <a:extLst>
              <a:ext uri="{FF2B5EF4-FFF2-40B4-BE49-F238E27FC236}">
                <a16:creationId xmlns:a16="http://schemas.microsoft.com/office/drawing/2014/main" id="{8A59E1F2-569E-4852-954D-61DB9D1641B8}"/>
              </a:ext>
            </a:extLst>
          </p:cNvPr>
          <p:cNvSpPr/>
          <p:nvPr/>
        </p:nvSpPr>
        <p:spPr>
          <a:xfrm>
            <a:off x="625475" y="4371226"/>
            <a:ext cx="600558" cy="2199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138" name="テキスト ボックス 137">
            <a:extLst>
              <a:ext uri="{FF2B5EF4-FFF2-40B4-BE49-F238E27FC236}">
                <a16:creationId xmlns:a16="http://schemas.microsoft.com/office/drawing/2014/main" id="{98079572-6501-4975-90A9-13BAE0122B73}"/>
              </a:ext>
            </a:extLst>
          </p:cNvPr>
          <p:cNvSpPr txBox="1"/>
          <p:nvPr/>
        </p:nvSpPr>
        <p:spPr>
          <a:xfrm>
            <a:off x="9810408" y="3434430"/>
            <a:ext cx="543739" cy="482274"/>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140" name="テキスト ボックス 139">
            <a:extLst>
              <a:ext uri="{FF2B5EF4-FFF2-40B4-BE49-F238E27FC236}">
                <a16:creationId xmlns:a16="http://schemas.microsoft.com/office/drawing/2014/main" id="{40645B0A-1B03-401C-A36B-1DCEE8F7D090}"/>
              </a:ext>
            </a:extLst>
          </p:cNvPr>
          <p:cNvSpPr txBox="1"/>
          <p:nvPr/>
        </p:nvSpPr>
        <p:spPr>
          <a:xfrm>
            <a:off x="9959441" y="2706385"/>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CTR</a:t>
            </a:r>
            <a:r>
              <a:rPr lang="ja-JP" altLang="en-US" sz="1800" dirty="0">
                <a:latin typeface="HG丸ｺﾞｼｯｸM-PRO" panose="020F0600000000000000" pitchFamily="50" charset="-128"/>
                <a:ea typeface="HG丸ｺﾞｼｯｸM-PRO" panose="020F0600000000000000" pitchFamily="50" charset="-128"/>
              </a:rPr>
              <a:t>モード部</a:t>
            </a:r>
            <a:endParaRPr lang="ja-JP" altLang="en-US" dirty="0"/>
          </a:p>
        </p:txBody>
      </p:sp>
      <p:sp>
        <p:nvSpPr>
          <p:cNvPr id="152" name="テキスト ボックス 151">
            <a:extLst>
              <a:ext uri="{FF2B5EF4-FFF2-40B4-BE49-F238E27FC236}">
                <a16:creationId xmlns:a16="http://schemas.microsoft.com/office/drawing/2014/main" id="{F8675AB8-EA4A-499B-BC28-76B0B19B4473}"/>
              </a:ext>
            </a:extLst>
          </p:cNvPr>
          <p:cNvSpPr txBox="1"/>
          <p:nvPr/>
        </p:nvSpPr>
        <p:spPr>
          <a:xfrm>
            <a:off x="8428029" y="5506713"/>
            <a:ext cx="2309409" cy="369332"/>
          </a:xfrm>
          <a:prstGeom prst="rect">
            <a:avLst/>
          </a:prstGeom>
          <a:noFill/>
        </p:spPr>
        <p:txBody>
          <a:bodyPr wrap="square">
            <a:spAutoFit/>
          </a:bodyPr>
          <a:lstStyle/>
          <a:p>
            <a:r>
              <a:rPr kumimoji="1" lang="en-US" altLang="ja-JP" sz="1800" dirty="0">
                <a:latin typeface="HG丸ｺﾞｼｯｸM-PRO" panose="020F0600000000000000" pitchFamily="50" charset="-128"/>
                <a:ea typeface="HG丸ｺﾞｼｯｸM-PRO" panose="020F0600000000000000" pitchFamily="50" charset="-128"/>
              </a:rPr>
              <a:t>GMAC</a:t>
            </a:r>
            <a:r>
              <a:rPr kumimoji="1" lang="ja-JP" altLang="en-US" sz="1800" dirty="0">
                <a:latin typeface="HG丸ｺﾞｼｯｸM-PRO" panose="020F0600000000000000" pitchFamily="50" charset="-128"/>
                <a:ea typeface="HG丸ｺﾞｼｯｸM-PRO" panose="020F0600000000000000" pitchFamily="50" charset="-128"/>
              </a:rPr>
              <a:t>部</a:t>
            </a:r>
            <a:endParaRPr lang="ja-JP" altLang="en-US" dirty="0"/>
          </a:p>
        </p:txBody>
      </p:sp>
    </p:spTree>
    <p:extLst>
      <p:ext uri="{BB962C8B-B14F-4D97-AF65-F5344CB8AC3E}">
        <p14:creationId xmlns:p14="http://schemas.microsoft.com/office/powerpoint/2010/main" val="332292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F7AD3D-8056-4A20-B776-4E8E2AEEA1D0}"/>
              </a:ext>
            </a:extLst>
          </p:cNvPr>
          <p:cNvSpPr>
            <a:spLocks noGrp="1"/>
          </p:cNvSpPr>
          <p:nvPr>
            <p:ph type="title"/>
          </p:nvPr>
        </p:nvSpPr>
        <p:spPr/>
        <p:txBody>
          <a:bodyPr/>
          <a:lstStyle/>
          <a:p>
            <a:r>
              <a:rPr kumimoji="1" lang="en-US" altLang="ja-JP" dirty="0"/>
              <a:t>CTR</a:t>
            </a:r>
            <a:r>
              <a:rPr kumimoji="1" lang="ja-JP" altLang="en-US" dirty="0"/>
              <a:t>モード</a:t>
            </a:r>
          </a:p>
        </p:txBody>
      </p:sp>
      <p:grpSp>
        <p:nvGrpSpPr>
          <p:cNvPr id="9" name="グループ化 8">
            <a:extLst>
              <a:ext uri="{FF2B5EF4-FFF2-40B4-BE49-F238E27FC236}">
                <a16:creationId xmlns:a16="http://schemas.microsoft.com/office/drawing/2014/main" id="{9DD0EFE4-EF11-495F-A27B-E24A06324950}"/>
              </a:ext>
            </a:extLst>
          </p:cNvPr>
          <p:cNvGrpSpPr/>
          <p:nvPr/>
        </p:nvGrpSpPr>
        <p:grpSpPr>
          <a:xfrm>
            <a:off x="838200" y="2651302"/>
            <a:ext cx="10764982" cy="11309986"/>
            <a:chOff x="2715491" y="1538288"/>
            <a:chExt cx="5708073" cy="5997056"/>
          </a:xfrm>
        </p:grpSpPr>
        <p:pic>
          <p:nvPicPr>
            <p:cNvPr id="7" name="グラフィックス 6">
              <a:extLst>
                <a:ext uri="{FF2B5EF4-FFF2-40B4-BE49-F238E27FC236}">
                  <a16:creationId xmlns:a16="http://schemas.microsoft.com/office/drawing/2014/main" id="{5CFE61A6-4500-4E86-AC3E-6877687712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93155" y="1538288"/>
              <a:ext cx="4701240" cy="5167312"/>
            </a:xfrm>
            <a:prstGeom prst="rect">
              <a:avLst/>
            </a:prstGeom>
          </p:spPr>
        </p:pic>
        <p:sp>
          <p:nvSpPr>
            <p:cNvPr id="8" name="正方形/長方形 7">
              <a:extLst>
                <a:ext uri="{FF2B5EF4-FFF2-40B4-BE49-F238E27FC236}">
                  <a16:creationId xmlns:a16="http://schemas.microsoft.com/office/drawing/2014/main" id="{2AB1197E-C4CC-451B-A84B-00E809C44253}"/>
                </a:ext>
              </a:extLst>
            </p:cNvPr>
            <p:cNvSpPr/>
            <p:nvPr/>
          </p:nvSpPr>
          <p:spPr>
            <a:xfrm>
              <a:off x="2715491" y="2824798"/>
              <a:ext cx="5708073" cy="47105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56743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A5BC3-653E-4B7F-AFC3-352C524A3BB9}"/>
              </a:ext>
            </a:extLst>
          </p:cNvPr>
          <p:cNvSpPr>
            <a:spLocks noGrp="1"/>
          </p:cNvSpPr>
          <p:nvPr>
            <p:ph type="title"/>
          </p:nvPr>
        </p:nvSpPr>
        <p:spPr/>
        <p:txBody>
          <a:bodyPr/>
          <a:lstStyle/>
          <a:p>
            <a:r>
              <a:rPr kumimoji="1" lang="en-US" altLang="ja-JP" dirty="0"/>
              <a:t>GCM</a:t>
            </a:r>
            <a:endParaRPr kumimoji="1" lang="ja-JP" altLang="en-US" dirty="0"/>
          </a:p>
        </p:txBody>
      </p:sp>
      <p:pic>
        <p:nvPicPr>
          <p:cNvPr id="4" name="グラフィックス 3">
            <a:extLst>
              <a:ext uri="{FF2B5EF4-FFF2-40B4-BE49-F238E27FC236}">
                <a16:creationId xmlns:a16="http://schemas.microsoft.com/office/drawing/2014/main" id="{4D30A40B-3A61-40E0-B652-CFD58EF3FC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78037" y="79765"/>
            <a:ext cx="6040582" cy="6639437"/>
          </a:xfrm>
          <a:prstGeom prst="rect">
            <a:avLst/>
          </a:prstGeom>
        </p:spPr>
      </p:pic>
    </p:spTree>
    <p:extLst>
      <p:ext uri="{BB962C8B-B14F-4D97-AF65-F5344CB8AC3E}">
        <p14:creationId xmlns:p14="http://schemas.microsoft.com/office/powerpoint/2010/main" val="23790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矢印: 右 7">
            <a:extLst>
              <a:ext uri="{FF2B5EF4-FFF2-40B4-BE49-F238E27FC236}">
                <a16:creationId xmlns:a16="http://schemas.microsoft.com/office/drawing/2014/main" id="{60781641-5C7B-463F-9059-05F00AE84CAD}"/>
              </a:ext>
            </a:extLst>
          </p:cNvPr>
          <p:cNvSpPr/>
          <p:nvPr/>
        </p:nvSpPr>
        <p:spPr>
          <a:xfrm flipH="1">
            <a:off x="4100947" y="1971928"/>
            <a:ext cx="3089563" cy="902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A0D131E-ED3A-47F9-90AA-27263C76AE7A}"/>
              </a:ext>
            </a:extLst>
          </p:cNvPr>
          <p:cNvSpPr/>
          <p:nvPr/>
        </p:nvSpPr>
        <p:spPr>
          <a:xfrm>
            <a:off x="4100947" y="1103781"/>
            <a:ext cx="3089563" cy="86814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2E8618-FDE3-420E-8EAB-758843C3AB2D}"/>
              </a:ext>
            </a:extLst>
          </p:cNvPr>
          <p:cNvSpPr/>
          <p:nvPr/>
        </p:nvSpPr>
        <p:spPr>
          <a:xfrm>
            <a:off x="1496291" y="1554393"/>
            <a:ext cx="2299855" cy="3921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7B393F3-0ACA-47CA-9C08-35A4038F9FA3}"/>
              </a:ext>
            </a:extLst>
          </p:cNvPr>
          <p:cNvSpPr txBox="1"/>
          <p:nvPr/>
        </p:nvSpPr>
        <p:spPr>
          <a:xfrm>
            <a:off x="1496291" y="1608022"/>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13" name="正方形/長方形 12">
            <a:extLst>
              <a:ext uri="{FF2B5EF4-FFF2-40B4-BE49-F238E27FC236}">
                <a16:creationId xmlns:a16="http://schemas.microsoft.com/office/drawing/2014/main" id="{CF42C7F6-ADDD-4ED7-8204-770B3E315D76}"/>
              </a:ext>
            </a:extLst>
          </p:cNvPr>
          <p:cNvSpPr/>
          <p:nvPr/>
        </p:nvSpPr>
        <p:spPr>
          <a:xfrm>
            <a:off x="7412181" y="1554393"/>
            <a:ext cx="2299855" cy="41753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22076F3-8A12-47AD-B8F5-F9D2095AECCE}"/>
              </a:ext>
            </a:extLst>
          </p:cNvPr>
          <p:cNvSpPr txBox="1"/>
          <p:nvPr/>
        </p:nvSpPr>
        <p:spPr>
          <a:xfrm>
            <a:off x="7412181" y="160802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pic>
        <p:nvPicPr>
          <p:cNvPr id="1026" name="Picture 2">
            <a:extLst>
              <a:ext uri="{FF2B5EF4-FFF2-40B4-BE49-F238E27FC236}">
                <a16:creationId xmlns:a16="http://schemas.microsoft.com/office/drawing/2014/main" id="{C9136928-72FE-467D-9DA6-16EAA5E06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81" y="1000308"/>
            <a:ext cx="868583" cy="8685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3D4AA8E-E484-452F-A1A2-9792823C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647" y="1856101"/>
            <a:ext cx="1042724" cy="104272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67449E8A-BE34-4182-9E0C-58844EEC56FF}"/>
              </a:ext>
            </a:extLst>
          </p:cNvPr>
          <p:cNvSpPr txBox="1"/>
          <p:nvPr/>
        </p:nvSpPr>
        <p:spPr>
          <a:xfrm>
            <a:off x="5703760" y="1364425"/>
            <a:ext cx="877163" cy="369332"/>
          </a:xfrm>
          <a:prstGeom prst="rect">
            <a:avLst/>
          </a:prstGeom>
          <a:noFill/>
        </p:spPr>
        <p:txBody>
          <a:bodyPr wrap="none" rtlCol="0">
            <a:spAutoFit/>
          </a:bodyPr>
          <a:lstStyle/>
          <a:p>
            <a:r>
              <a:rPr kumimoji="1" lang="ja-JP" altLang="en-US" sz="1800" dirty="0"/>
              <a:t>暗号化</a:t>
            </a:r>
          </a:p>
        </p:txBody>
      </p:sp>
      <p:sp>
        <p:nvSpPr>
          <p:cNvPr id="19" name="テキスト ボックス 18">
            <a:extLst>
              <a:ext uri="{FF2B5EF4-FFF2-40B4-BE49-F238E27FC236}">
                <a16:creationId xmlns:a16="http://schemas.microsoft.com/office/drawing/2014/main" id="{F79610A5-79F6-4F8F-84D9-ED8D9B102A6F}"/>
              </a:ext>
            </a:extLst>
          </p:cNvPr>
          <p:cNvSpPr txBox="1"/>
          <p:nvPr/>
        </p:nvSpPr>
        <p:spPr>
          <a:xfrm>
            <a:off x="5657934" y="2234447"/>
            <a:ext cx="877163" cy="369332"/>
          </a:xfrm>
          <a:prstGeom prst="rect">
            <a:avLst/>
          </a:prstGeom>
          <a:noFill/>
        </p:spPr>
        <p:txBody>
          <a:bodyPr wrap="none" rtlCol="0">
            <a:spAutoFit/>
          </a:bodyPr>
          <a:lstStyle/>
          <a:p>
            <a:r>
              <a:rPr kumimoji="1" lang="ja-JP" altLang="en-US" sz="1800" dirty="0"/>
              <a:t>復号化</a:t>
            </a:r>
          </a:p>
        </p:txBody>
      </p:sp>
      <p:grpSp>
        <p:nvGrpSpPr>
          <p:cNvPr id="40" name="グループ化 39">
            <a:extLst>
              <a:ext uri="{FF2B5EF4-FFF2-40B4-BE49-F238E27FC236}">
                <a16:creationId xmlns:a16="http://schemas.microsoft.com/office/drawing/2014/main" id="{72DCB066-EB85-4E7B-B859-C2A38A64A1BE}"/>
              </a:ext>
            </a:extLst>
          </p:cNvPr>
          <p:cNvGrpSpPr/>
          <p:nvPr/>
        </p:nvGrpSpPr>
        <p:grpSpPr>
          <a:xfrm>
            <a:off x="5510113" y="812145"/>
            <a:ext cx="1220206" cy="376325"/>
            <a:chOff x="5143350" y="596197"/>
            <a:chExt cx="1220206" cy="376325"/>
          </a:xfrm>
        </p:grpSpPr>
        <p:sp>
          <p:nvSpPr>
            <p:cNvPr id="18" name="テキスト ボックス 17">
              <a:extLst>
                <a:ext uri="{FF2B5EF4-FFF2-40B4-BE49-F238E27FC236}">
                  <a16:creationId xmlns:a16="http://schemas.microsoft.com/office/drawing/2014/main" id="{6E5CEE2C-5B3C-4281-8B0C-B62B1386A1E9}"/>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E1EA19EB-0056-4512-BCDA-5D229F9CD629}"/>
                </a:ext>
              </a:extLst>
            </p:cNvPr>
            <p:cNvSpPr txBox="1"/>
            <p:nvPr/>
          </p:nvSpPr>
          <p:spPr>
            <a:xfrm>
              <a:off x="5520992" y="596197"/>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3" name="グループ化 42">
            <a:extLst>
              <a:ext uri="{FF2B5EF4-FFF2-40B4-BE49-F238E27FC236}">
                <a16:creationId xmlns:a16="http://schemas.microsoft.com/office/drawing/2014/main" id="{DE2D2AAE-367D-430C-8713-811C25D1C3A5}"/>
              </a:ext>
            </a:extLst>
          </p:cNvPr>
          <p:cNvGrpSpPr/>
          <p:nvPr/>
        </p:nvGrpSpPr>
        <p:grpSpPr>
          <a:xfrm>
            <a:off x="5215781" y="2760672"/>
            <a:ext cx="1399742" cy="376325"/>
            <a:chOff x="5143350" y="596197"/>
            <a:chExt cx="1399742" cy="376325"/>
          </a:xfrm>
        </p:grpSpPr>
        <p:sp>
          <p:nvSpPr>
            <p:cNvPr id="44" name="テキスト ボックス 43">
              <a:extLst>
                <a:ext uri="{FF2B5EF4-FFF2-40B4-BE49-F238E27FC236}">
                  <a16:creationId xmlns:a16="http://schemas.microsoft.com/office/drawing/2014/main" id="{6730D34E-1129-4F5C-9816-05BBB44F05E4}"/>
                </a:ext>
              </a:extLst>
            </p:cNvPr>
            <p:cNvSpPr txBox="1"/>
            <p:nvPr/>
          </p:nvSpPr>
          <p:spPr>
            <a:xfrm>
              <a:off x="5143350" y="664745"/>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5" name="テキスト ボックス 44">
              <a:extLst>
                <a:ext uri="{FF2B5EF4-FFF2-40B4-BE49-F238E27FC236}">
                  <a16:creationId xmlns:a16="http://schemas.microsoft.com/office/drawing/2014/main" id="{5D9261EF-C259-4040-891D-BD58AD2CF6EC}"/>
                </a:ext>
              </a:extLst>
            </p:cNvPr>
            <p:cNvSpPr txBox="1"/>
            <p:nvPr/>
          </p:nvSpPr>
          <p:spPr>
            <a:xfrm>
              <a:off x="5687252" y="596197"/>
              <a:ext cx="314510" cy="307777"/>
            </a:xfrm>
            <a:prstGeom prst="rect">
              <a:avLst/>
            </a:prstGeom>
            <a:noFill/>
          </p:spPr>
          <p:txBody>
            <a:bodyPr wrap="none" rtlCol="0">
              <a:spAutoFit/>
            </a:bodyPr>
            <a:lstStyle/>
            <a:p>
              <a:r>
                <a:rPr kumimoji="1" lang="en-US" altLang="ja-JP" dirty="0"/>
                <a:t>D</a:t>
              </a:r>
              <a:endParaRPr kumimoji="1" lang="ja-JP" altLang="en-US" dirty="0"/>
            </a:p>
          </p:txBody>
        </p:sp>
      </p:grpSp>
      <p:sp>
        <p:nvSpPr>
          <p:cNvPr id="41" name="テキスト ボックス 40">
            <a:extLst>
              <a:ext uri="{FF2B5EF4-FFF2-40B4-BE49-F238E27FC236}">
                <a16:creationId xmlns:a16="http://schemas.microsoft.com/office/drawing/2014/main" id="{E2282AB1-B4A5-4DAF-9C11-225A02AB3E3A}"/>
              </a:ext>
            </a:extLst>
          </p:cNvPr>
          <p:cNvSpPr txBox="1"/>
          <p:nvPr/>
        </p:nvSpPr>
        <p:spPr>
          <a:xfrm>
            <a:off x="4213284" y="335433"/>
            <a:ext cx="2864887" cy="307777"/>
          </a:xfrm>
          <a:prstGeom prst="rect">
            <a:avLst/>
          </a:prstGeom>
          <a:noFill/>
        </p:spPr>
        <p:txBody>
          <a:bodyPr wrap="none" rtlCol="0">
            <a:spAutoFit/>
          </a:bodyPr>
          <a:lstStyle/>
          <a:p>
            <a:r>
              <a:rPr kumimoji="1" lang="ja-JP" altLang="en-US" dirty="0"/>
              <a:t>暗号化鍵</a:t>
            </a:r>
            <a:r>
              <a:rPr kumimoji="1" lang="en-US" altLang="ja-JP" dirty="0"/>
              <a:t>: (E, N), </a:t>
            </a:r>
            <a:r>
              <a:rPr kumimoji="1" lang="ja-JP" altLang="en-US" dirty="0"/>
              <a:t>復号化鍵</a:t>
            </a:r>
            <a:r>
              <a:rPr kumimoji="1" lang="en-US" altLang="ja-JP" dirty="0"/>
              <a:t>:</a:t>
            </a:r>
            <a:r>
              <a:rPr kumimoji="1" lang="ja-JP" altLang="en-US" dirty="0"/>
              <a:t> </a:t>
            </a:r>
            <a:r>
              <a:rPr kumimoji="1" lang="en-US" altLang="ja-JP" dirty="0"/>
              <a:t>(D,</a:t>
            </a:r>
            <a:r>
              <a:rPr kumimoji="1" lang="ja-JP" altLang="en-US" dirty="0"/>
              <a:t> </a:t>
            </a:r>
            <a:r>
              <a:rPr kumimoji="1" lang="en-US" altLang="ja-JP" dirty="0"/>
              <a:t>N)</a:t>
            </a:r>
          </a:p>
        </p:txBody>
      </p:sp>
      <p:sp>
        <p:nvSpPr>
          <p:cNvPr id="47" name="テキスト ボックス 46">
            <a:extLst>
              <a:ext uri="{FF2B5EF4-FFF2-40B4-BE49-F238E27FC236}">
                <a16:creationId xmlns:a16="http://schemas.microsoft.com/office/drawing/2014/main" id="{0D03CAAF-E0A6-498B-99B1-AF8FA35C8B87}"/>
              </a:ext>
            </a:extLst>
          </p:cNvPr>
          <p:cNvSpPr txBox="1"/>
          <p:nvPr/>
        </p:nvSpPr>
        <p:spPr>
          <a:xfrm>
            <a:off x="4225490" y="3756116"/>
            <a:ext cx="3249608" cy="307777"/>
          </a:xfrm>
          <a:prstGeom prst="rect">
            <a:avLst/>
          </a:prstGeom>
          <a:noFill/>
        </p:spPr>
        <p:txBody>
          <a:bodyPr wrap="none" rtlCol="0">
            <a:spAutoFit/>
          </a:bodyPr>
          <a:lstStyle/>
          <a:p>
            <a:r>
              <a:rPr kumimoji="1" lang="ja-JP" altLang="en-US" dirty="0"/>
              <a:t>暗号化鍵</a:t>
            </a:r>
            <a:r>
              <a:rPr kumimoji="1" lang="en-US" altLang="ja-JP" dirty="0"/>
              <a:t>: (5, 323), </a:t>
            </a:r>
            <a:r>
              <a:rPr kumimoji="1" lang="ja-JP" altLang="en-US" dirty="0"/>
              <a:t>復号化鍵</a:t>
            </a:r>
            <a:r>
              <a:rPr kumimoji="1" lang="en-US" altLang="ja-JP" dirty="0"/>
              <a:t>:</a:t>
            </a:r>
            <a:r>
              <a:rPr kumimoji="1" lang="ja-JP" altLang="en-US" dirty="0"/>
              <a:t> </a:t>
            </a:r>
            <a:r>
              <a:rPr kumimoji="1" lang="en-US" altLang="ja-JP" dirty="0"/>
              <a:t>(29,</a:t>
            </a:r>
            <a:r>
              <a:rPr kumimoji="1" lang="ja-JP" altLang="en-US" dirty="0"/>
              <a:t> </a:t>
            </a:r>
            <a:r>
              <a:rPr kumimoji="1" lang="en-US" altLang="ja-JP" dirty="0"/>
              <a:t>323)</a:t>
            </a:r>
          </a:p>
        </p:txBody>
      </p:sp>
      <p:grpSp>
        <p:nvGrpSpPr>
          <p:cNvPr id="48" name="グループ化 47">
            <a:extLst>
              <a:ext uri="{FF2B5EF4-FFF2-40B4-BE49-F238E27FC236}">
                <a16:creationId xmlns:a16="http://schemas.microsoft.com/office/drawing/2014/main" id="{5523F1BF-0C89-44BE-A5CA-C67F5208BA55}"/>
              </a:ext>
            </a:extLst>
          </p:cNvPr>
          <p:cNvGrpSpPr/>
          <p:nvPr/>
        </p:nvGrpSpPr>
        <p:grpSpPr>
          <a:xfrm>
            <a:off x="5588170" y="4852636"/>
            <a:ext cx="1388522" cy="376325"/>
            <a:chOff x="5143350" y="596197"/>
            <a:chExt cx="1388522" cy="376325"/>
          </a:xfrm>
        </p:grpSpPr>
        <p:sp>
          <p:nvSpPr>
            <p:cNvPr id="49" name="テキスト ボックス 48">
              <a:extLst>
                <a:ext uri="{FF2B5EF4-FFF2-40B4-BE49-F238E27FC236}">
                  <a16:creationId xmlns:a16="http://schemas.microsoft.com/office/drawing/2014/main" id="{D8CB7E38-5680-47B9-9B6A-9B6D4E47AFB7}"/>
                </a:ext>
              </a:extLst>
            </p:cNvPr>
            <p:cNvSpPr txBox="1"/>
            <p:nvPr/>
          </p:nvSpPr>
          <p:spPr>
            <a:xfrm>
              <a:off x="5143350" y="664745"/>
              <a:ext cx="1388522" cy="307777"/>
            </a:xfrm>
            <a:prstGeom prst="rect">
              <a:avLst/>
            </a:prstGeom>
            <a:noFill/>
          </p:spPr>
          <p:txBody>
            <a:bodyPr wrap="none" rtlCol="0">
              <a:spAutoFit/>
            </a:bodyPr>
            <a:lstStyle/>
            <a:p>
              <a:r>
                <a:rPr kumimoji="1" lang="ja-JP" altLang="en-US" dirty="0"/>
                <a:t>平文   </a:t>
              </a:r>
              <a:r>
                <a:rPr kumimoji="1" lang="en-US" altLang="ja-JP" dirty="0"/>
                <a:t>mod 323</a:t>
              </a:r>
              <a:endParaRPr kumimoji="1" lang="ja-JP" altLang="en-US" dirty="0"/>
            </a:p>
          </p:txBody>
        </p:sp>
        <p:sp>
          <p:nvSpPr>
            <p:cNvPr id="50" name="テキスト ボックス 49">
              <a:extLst>
                <a:ext uri="{FF2B5EF4-FFF2-40B4-BE49-F238E27FC236}">
                  <a16:creationId xmlns:a16="http://schemas.microsoft.com/office/drawing/2014/main" id="{9D609E55-269D-4C7D-9995-725DAC0240BD}"/>
                </a:ext>
              </a:extLst>
            </p:cNvPr>
            <p:cNvSpPr txBox="1"/>
            <p:nvPr/>
          </p:nvSpPr>
          <p:spPr>
            <a:xfrm>
              <a:off x="5520992" y="596197"/>
              <a:ext cx="284052" cy="307777"/>
            </a:xfrm>
            <a:prstGeom prst="rect">
              <a:avLst/>
            </a:prstGeom>
            <a:noFill/>
          </p:spPr>
          <p:txBody>
            <a:bodyPr wrap="none" rtlCol="0">
              <a:spAutoFit/>
            </a:bodyPr>
            <a:lstStyle/>
            <a:p>
              <a:r>
                <a:rPr kumimoji="1" lang="en-US" altLang="ja-JP" dirty="0"/>
                <a:t>5</a:t>
              </a:r>
              <a:endParaRPr kumimoji="1" lang="ja-JP" altLang="en-US" dirty="0"/>
            </a:p>
          </p:txBody>
        </p:sp>
      </p:grpSp>
      <p:grpSp>
        <p:nvGrpSpPr>
          <p:cNvPr id="54" name="グループ化 53">
            <a:extLst>
              <a:ext uri="{FF2B5EF4-FFF2-40B4-BE49-F238E27FC236}">
                <a16:creationId xmlns:a16="http://schemas.microsoft.com/office/drawing/2014/main" id="{E09DE2AC-A83E-4369-BB21-3A324CDDC095}"/>
              </a:ext>
            </a:extLst>
          </p:cNvPr>
          <p:cNvGrpSpPr/>
          <p:nvPr/>
        </p:nvGrpSpPr>
        <p:grpSpPr>
          <a:xfrm>
            <a:off x="5510113" y="5588843"/>
            <a:ext cx="1568058" cy="376325"/>
            <a:chOff x="5143350" y="596197"/>
            <a:chExt cx="1568058" cy="376325"/>
          </a:xfrm>
        </p:grpSpPr>
        <p:sp>
          <p:nvSpPr>
            <p:cNvPr id="55" name="テキスト ボックス 54">
              <a:extLst>
                <a:ext uri="{FF2B5EF4-FFF2-40B4-BE49-F238E27FC236}">
                  <a16:creationId xmlns:a16="http://schemas.microsoft.com/office/drawing/2014/main" id="{2B3F51BE-AB4E-41F0-9ECC-8720F522F4AA}"/>
                </a:ext>
              </a:extLst>
            </p:cNvPr>
            <p:cNvSpPr txBox="1"/>
            <p:nvPr/>
          </p:nvSpPr>
          <p:spPr>
            <a:xfrm>
              <a:off x="5143350" y="664745"/>
              <a:ext cx="1568058" cy="307777"/>
            </a:xfrm>
            <a:prstGeom prst="rect">
              <a:avLst/>
            </a:prstGeom>
            <a:noFill/>
          </p:spPr>
          <p:txBody>
            <a:bodyPr wrap="none" rtlCol="0">
              <a:spAutoFit/>
            </a:bodyPr>
            <a:lstStyle/>
            <a:p>
              <a:r>
                <a:rPr kumimoji="1" lang="ja-JP" altLang="en-US" dirty="0"/>
                <a:t>暗号文   </a:t>
              </a:r>
              <a:r>
                <a:rPr kumimoji="1" lang="en-US" altLang="ja-JP" dirty="0"/>
                <a:t>mod 323</a:t>
              </a:r>
              <a:endParaRPr kumimoji="1" lang="ja-JP" altLang="en-US" dirty="0"/>
            </a:p>
          </p:txBody>
        </p:sp>
        <p:sp>
          <p:nvSpPr>
            <p:cNvPr id="56" name="テキスト ボックス 55">
              <a:extLst>
                <a:ext uri="{FF2B5EF4-FFF2-40B4-BE49-F238E27FC236}">
                  <a16:creationId xmlns:a16="http://schemas.microsoft.com/office/drawing/2014/main" id="{7816100D-219C-413E-AEAD-424197A393E0}"/>
                </a:ext>
              </a:extLst>
            </p:cNvPr>
            <p:cNvSpPr txBox="1"/>
            <p:nvPr/>
          </p:nvSpPr>
          <p:spPr>
            <a:xfrm>
              <a:off x="5687252" y="596197"/>
              <a:ext cx="383438" cy="307777"/>
            </a:xfrm>
            <a:prstGeom prst="rect">
              <a:avLst/>
            </a:prstGeom>
            <a:noFill/>
          </p:spPr>
          <p:txBody>
            <a:bodyPr wrap="none" rtlCol="0">
              <a:spAutoFit/>
            </a:bodyPr>
            <a:lstStyle/>
            <a:p>
              <a:r>
                <a:rPr kumimoji="1" lang="en-US" altLang="ja-JP" dirty="0"/>
                <a:t>29</a:t>
              </a:r>
              <a:endParaRPr kumimoji="1" lang="ja-JP" altLang="en-US" dirty="0"/>
            </a:p>
          </p:txBody>
        </p:sp>
      </p:grpSp>
      <p:sp>
        <p:nvSpPr>
          <p:cNvPr id="57" name="テキスト ボックス 56">
            <a:extLst>
              <a:ext uri="{FF2B5EF4-FFF2-40B4-BE49-F238E27FC236}">
                <a16:creationId xmlns:a16="http://schemas.microsoft.com/office/drawing/2014/main" id="{213CED19-0371-4C92-959E-A2F836373F98}"/>
              </a:ext>
            </a:extLst>
          </p:cNvPr>
          <p:cNvSpPr txBox="1"/>
          <p:nvPr/>
        </p:nvSpPr>
        <p:spPr>
          <a:xfrm>
            <a:off x="4586710" y="4819602"/>
            <a:ext cx="941283" cy="369332"/>
          </a:xfrm>
          <a:prstGeom prst="rect">
            <a:avLst/>
          </a:prstGeom>
          <a:noFill/>
        </p:spPr>
        <p:txBody>
          <a:bodyPr wrap="none" rtlCol="0">
            <a:spAutoFit/>
          </a:bodyPr>
          <a:lstStyle/>
          <a:p>
            <a:r>
              <a:rPr kumimoji="1" lang="ja-JP" altLang="en-US" sz="1800" dirty="0"/>
              <a:t>暗号化</a:t>
            </a:r>
            <a:r>
              <a:rPr kumimoji="1" lang="en-US" altLang="ja-JP" sz="1800" dirty="0"/>
              <a:t>:</a:t>
            </a:r>
            <a:endParaRPr kumimoji="1" lang="ja-JP" altLang="en-US" sz="1800" dirty="0"/>
          </a:p>
        </p:txBody>
      </p:sp>
      <p:sp>
        <p:nvSpPr>
          <p:cNvPr id="58" name="テキスト ボックス 57">
            <a:extLst>
              <a:ext uri="{FF2B5EF4-FFF2-40B4-BE49-F238E27FC236}">
                <a16:creationId xmlns:a16="http://schemas.microsoft.com/office/drawing/2014/main" id="{BA630ABE-9F8A-4A16-8199-9101F984252B}"/>
              </a:ext>
            </a:extLst>
          </p:cNvPr>
          <p:cNvSpPr txBox="1"/>
          <p:nvPr/>
        </p:nvSpPr>
        <p:spPr>
          <a:xfrm>
            <a:off x="4618769" y="5632810"/>
            <a:ext cx="941283" cy="369332"/>
          </a:xfrm>
          <a:prstGeom prst="rect">
            <a:avLst/>
          </a:prstGeom>
          <a:noFill/>
        </p:spPr>
        <p:txBody>
          <a:bodyPr wrap="none" rtlCol="0">
            <a:spAutoFit/>
          </a:bodyPr>
          <a:lstStyle/>
          <a:p>
            <a:r>
              <a:rPr kumimoji="1" lang="ja-JP" altLang="en-US" sz="1800" dirty="0"/>
              <a:t>復号化</a:t>
            </a:r>
            <a:r>
              <a:rPr kumimoji="1" lang="en-US" altLang="ja-JP" sz="1800" dirty="0"/>
              <a:t>:</a:t>
            </a:r>
            <a:endParaRPr kumimoji="1" lang="ja-JP" altLang="en-US" sz="1800" dirty="0"/>
          </a:p>
        </p:txBody>
      </p:sp>
    </p:spTree>
    <p:extLst>
      <p:ext uri="{BB962C8B-B14F-4D97-AF65-F5344CB8AC3E}">
        <p14:creationId xmlns:p14="http://schemas.microsoft.com/office/powerpoint/2010/main" val="2838074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グループ化 98">
            <a:extLst>
              <a:ext uri="{FF2B5EF4-FFF2-40B4-BE49-F238E27FC236}">
                <a16:creationId xmlns:a16="http://schemas.microsoft.com/office/drawing/2014/main" id="{85EBB386-B15A-4626-988C-98906A74F650}"/>
              </a:ext>
            </a:extLst>
          </p:cNvPr>
          <p:cNvGrpSpPr/>
          <p:nvPr/>
        </p:nvGrpSpPr>
        <p:grpSpPr>
          <a:xfrm flipH="1">
            <a:off x="1392202" y="533762"/>
            <a:ext cx="10221456" cy="1775736"/>
            <a:chOff x="1673554" y="240684"/>
            <a:chExt cx="10221456" cy="1775736"/>
          </a:xfrm>
        </p:grpSpPr>
        <p:cxnSp>
          <p:nvCxnSpPr>
            <p:cNvPr id="4" name="直線矢印コネクタ 3">
              <a:extLst>
                <a:ext uri="{FF2B5EF4-FFF2-40B4-BE49-F238E27FC236}">
                  <a16:creationId xmlns:a16="http://schemas.microsoft.com/office/drawing/2014/main" id="{41ADA8B7-BFC7-441A-9A66-223DDE39F58D}"/>
                </a:ext>
              </a:extLst>
            </p:cNvPr>
            <p:cNvCxnSpPr/>
            <p:nvPr/>
          </p:nvCxnSpPr>
          <p:spPr>
            <a:xfrm>
              <a:off x="4789346" y="55111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20" y="24068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05453" y="164708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83840" y="453183"/>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8914950" y="166394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941700" y="416350"/>
              <a:ext cx="2299855" cy="338554"/>
            </a:xfrm>
            <a:prstGeom prst="rect">
              <a:avLst/>
            </a:prstGeom>
            <a:noFill/>
          </p:spPr>
          <p:txBody>
            <a:bodyPr wrap="square" rtlCol="0">
              <a:spAutoFit/>
            </a:bodyPr>
            <a:lstStyle/>
            <a:p>
              <a:r>
                <a:rPr lang="en-US" altLang="ja-JP" sz="1600" b="0" i="0" dirty="0">
                  <a:solidFill>
                    <a:srgbClr val="000000"/>
                  </a:solidFill>
                  <a:effectLst/>
                  <a:latin typeface="Arial" panose="020B0604020202020204" pitchFamily="34" charset="0"/>
                </a:rPr>
                <a:t>Once upon a</a:t>
              </a:r>
              <a:r>
                <a:rPr lang="ja-JP" altLang="en-US" sz="1600" dirty="0">
                  <a:latin typeface="Arial" panose="020B0604020202020204" pitchFamily="34" charset="0"/>
                </a:rPr>
                <a:t> </a:t>
              </a:r>
              <a:r>
                <a:rPr lang="en-US" altLang="ja-JP" sz="1600" dirty="0">
                  <a:latin typeface="Arial" panose="020B0604020202020204" pitchFamily="34" charset="0"/>
                </a:rPr>
                <a:t>time</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22903" y="1590358"/>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32400" y="160721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283840" y="1631915"/>
              <a:ext cx="2299855" cy="338554"/>
            </a:xfrm>
            <a:prstGeom prst="rect">
              <a:avLst/>
            </a:prstGeom>
            <a:noFill/>
          </p:spPr>
          <p:txBody>
            <a:bodyPr wrap="square" rtlCol="0">
              <a:spAutoFit/>
            </a:bodyPr>
            <a:lstStyle/>
            <a:p>
              <a:r>
                <a:rPr kumimoji="1" lang="en-US" altLang="ja-JP" sz="1600" dirty="0">
                  <a:latin typeface="Arial" panose="020B0604020202020204" pitchFamily="34" charset="0"/>
                </a:rPr>
                <a:t>Q2nefjklhjsadhfu</a:t>
              </a:r>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4673620" y="721816"/>
              <a:ext cx="1954381" cy="646331"/>
            </a:xfrm>
            <a:prstGeom prst="rect">
              <a:avLst/>
            </a:prstGeom>
            <a:noFill/>
          </p:spPr>
          <p:txBody>
            <a:bodyPr wrap="none" rtlCol="0">
              <a:spAutoFit/>
            </a:bodyPr>
            <a:lstStyle/>
            <a:p>
              <a:r>
                <a:rPr kumimoji="1" lang="ja-JP" altLang="en-US" sz="1800" dirty="0"/>
                <a:t>復号化鍵</a:t>
              </a:r>
              <a:endParaRPr kumimoji="1" lang="en-US" altLang="ja-JP" sz="1800" dirty="0"/>
            </a:p>
            <a:p>
              <a:r>
                <a:rPr kumimoji="1" lang="en-US" altLang="ja-JP" sz="1800" dirty="0"/>
                <a:t>(</a:t>
              </a:r>
              <a:r>
                <a:rPr kumimoji="1" lang="ja-JP" altLang="en-US" sz="1800" dirty="0"/>
                <a:t>プライベート鍵</a:t>
              </a:r>
              <a:r>
                <a:rPr kumimoji="1" lang="en-US" altLang="ja-JP" sz="1800" dirty="0"/>
                <a:t>)</a:t>
              </a:r>
              <a:endParaRPr kumimoji="1" lang="ja-JP" altLang="en-US" sz="1800"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385754" y="855114"/>
              <a:ext cx="1107996" cy="646331"/>
            </a:xfrm>
            <a:prstGeom prst="rect">
              <a:avLst/>
            </a:prstGeom>
            <a:noFill/>
          </p:spPr>
          <p:txBody>
            <a:bodyPr wrap="none" rtlCol="0">
              <a:spAutoFit/>
            </a:bodyPr>
            <a:lstStyle/>
            <a:p>
              <a:r>
                <a:rPr kumimoji="1" lang="ja-JP" altLang="en-US" sz="1800" dirty="0"/>
                <a:t>暗号化鍵</a:t>
              </a:r>
              <a:endParaRPr kumimoji="1" lang="en-US" altLang="ja-JP" sz="1800" dirty="0"/>
            </a:p>
            <a:p>
              <a:r>
                <a:rPr kumimoji="1" lang="en-US" altLang="ja-JP" sz="1800" dirty="0"/>
                <a:t>(</a:t>
              </a:r>
              <a:r>
                <a:rPr kumimoji="1" lang="ja-JP" altLang="en-US" sz="1800" dirty="0"/>
                <a:t>公開鍵</a:t>
              </a:r>
              <a:r>
                <a:rPr kumimoji="1" lang="en-US" altLang="ja-JP" sz="1800" dirty="0"/>
                <a:t>)</a:t>
              </a:r>
              <a:endParaRPr kumimoji="1" lang="ja-JP" altLang="en-US" sz="1800"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089951"/>
              <a:ext cx="1220206" cy="411494"/>
              <a:chOff x="5143350" y="561028"/>
              <a:chExt cx="1220206" cy="411494"/>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591330" y="561028"/>
                <a:ext cx="304892" cy="307777"/>
              </a:xfrm>
              <a:prstGeom prst="rect">
                <a:avLst/>
              </a:prstGeom>
              <a:noFill/>
            </p:spPr>
            <p:txBody>
              <a:bodyPr wrap="non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48200"/>
              <a:ext cx="1399742" cy="388066"/>
              <a:chOff x="5144636" y="473634"/>
              <a:chExt cx="1399742" cy="388066"/>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09647" y="473634"/>
                <a:ext cx="251439" cy="369332"/>
              </a:xfrm>
              <a:prstGeom prst="rect">
                <a:avLst/>
              </a:prstGeom>
              <a:noFill/>
            </p:spPr>
            <p:txBody>
              <a:bodyPr wrap="squar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517188" y="582584"/>
            <a:ext cx="922047" cy="523220"/>
          </a:xfrm>
          <a:prstGeom prst="rect">
            <a:avLst/>
          </a:prstGeom>
          <a:noFill/>
        </p:spPr>
        <p:txBody>
          <a:bodyPr wrap="none" rtlCol="0">
            <a:spAutoFit/>
          </a:bodyPr>
          <a:lstStyle/>
          <a:p>
            <a:r>
              <a:rPr kumimoji="1" lang="en-US" altLang="ja-JP" sz="2800" dirty="0"/>
              <a:t>RSA</a:t>
            </a:r>
          </a:p>
        </p:txBody>
      </p:sp>
    </p:spTree>
    <p:extLst>
      <p:ext uri="{BB962C8B-B14F-4D97-AF65-F5344CB8AC3E}">
        <p14:creationId xmlns:p14="http://schemas.microsoft.com/office/powerpoint/2010/main" val="2407903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538324" y="79677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933828" y="507813"/>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318136" y="8097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73902" y="812898"/>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908970" y="997114"/>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530337" y="16290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916800" y="16609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318136" y="167046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704599" y="170240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521518" y="2586450"/>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920777" y="263196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322774" y="26183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709237" y="265033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93847" y="1767617"/>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999235" y="1795322"/>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704838" y="337198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885997" y="3352203"/>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3051705" y="3421526"/>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68500" y="3453469"/>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426990" y="1232505"/>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606508" y="12325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71733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301388" y="299819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93847" y="3569460"/>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62541" y="156193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329804" y="158605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2040009" y="16290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740287" y="167046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1015395" y="2136442"/>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736433" y="2077599"/>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84" name="グループ化 83">
            <a:extLst>
              <a:ext uri="{FF2B5EF4-FFF2-40B4-BE49-F238E27FC236}">
                <a16:creationId xmlns:a16="http://schemas.microsoft.com/office/drawing/2014/main" id="{9361B371-ED69-483F-9CA0-43917260B24A}"/>
              </a:ext>
            </a:extLst>
          </p:cNvPr>
          <p:cNvGrpSpPr/>
          <p:nvPr/>
        </p:nvGrpSpPr>
        <p:grpSpPr>
          <a:xfrm>
            <a:off x="6735258" y="1342640"/>
            <a:ext cx="2033966" cy="475843"/>
            <a:chOff x="8458477" y="5111572"/>
            <a:chExt cx="2033966" cy="475843"/>
          </a:xfrm>
        </p:grpSpPr>
        <p:sp>
          <p:nvSpPr>
            <p:cNvPr id="81" name="テキスト ボックス 80">
              <a:extLst>
                <a:ext uri="{FF2B5EF4-FFF2-40B4-BE49-F238E27FC236}">
                  <a16:creationId xmlns:a16="http://schemas.microsoft.com/office/drawing/2014/main" id="{FB9F1983-874C-469D-BCF0-768FE40E1C16}"/>
                </a:ext>
              </a:extLst>
            </p:cNvPr>
            <p:cNvSpPr txBox="1"/>
            <p:nvPr/>
          </p:nvSpPr>
          <p:spPr>
            <a:xfrm>
              <a:off x="8458477" y="5248861"/>
              <a:ext cx="2033966" cy="338554"/>
            </a:xfrm>
            <a:prstGeom prst="rect">
              <a:avLst/>
            </a:prstGeom>
            <a:noFill/>
          </p:spPr>
          <p:txBody>
            <a:bodyPr wrap="square" rtlCol="0">
              <a:spAutoFit/>
            </a:bodyPr>
            <a:lstStyle/>
            <a:p>
              <a:r>
                <a:rPr kumimoji="1" lang="en-US" altLang="ja-JP" sz="1600" dirty="0"/>
                <a:t>Pa = G  </a:t>
              </a:r>
              <a:r>
                <a:rPr kumimoji="1" lang="ja-JP" altLang="en-US" sz="1600" dirty="0"/>
                <a:t>   </a:t>
              </a:r>
              <a:r>
                <a:rPr kumimoji="1" lang="en-US" altLang="ja-JP" sz="1600" dirty="0"/>
                <a:t>mod P</a:t>
              </a:r>
            </a:p>
          </p:txBody>
        </p:sp>
        <p:sp>
          <p:nvSpPr>
            <p:cNvPr id="82" name="テキスト ボックス 81">
              <a:extLst>
                <a:ext uri="{FF2B5EF4-FFF2-40B4-BE49-F238E27FC236}">
                  <a16:creationId xmlns:a16="http://schemas.microsoft.com/office/drawing/2014/main" id="{29310D36-84CE-4852-B939-17993E257B40}"/>
                </a:ext>
              </a:extLst>
            </p:cNvPr>
            <p:cNvSpPr txBox="1"/>
            <p:nvPr/>
          </p:nvSpPr>
          <p:spPr>
            <a:xfrm>
              <a:off x="9123793" y="5111572"/>
              <a:ext cx="561655" cy="338554"/>
            </a:xfrm>
            <a:prstGeom prst="rect">
              <a:avLst/>
            </a:prstGeom>
            <a:noFill/>
          </p:spPr>
          <p:txBody>
            <a:bodyPr wrap="square" rtlCol="0">
              <a:spAutoFit/>
            </a:bodyPr>
            <a:lstStyle/>
            <a:p>
              <a:r>
                <a:rPr kumimoji="1" lang="en-US" altLang="ja-JP" sz="1600" dirty="0"/>
                <a:t>A</a:t>
              </a:r>
              <a:endParaRPr kumimoji="1" lang="ja-JP" altLang="en-US" sz="1600" dirty="0"/>
            </a:p>
          </p:txBody>
        </p:sp>
      </p:gr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436578" y="841691"/>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85" name="グループ化 84">
            <a:extLst>
              <a:ext uri="{FF2B5EF4-FFF2-40B4-BE49-F238E27FC236}">
                <a16:creationId xmlns:a16="http://schemas.microsoft.com/office/drawing/2014/main" id="{54D02CD7-C43D-40A5-B3F5-21E5DFEF535C}"/>
              </a:ext>
            </a:extLst>
          </p:cNvPr>
          <p:cNvGrpSpPr/>
          <p:nvPr/>
        </p:nvGrpSpPr>
        <p:grpSpPr>
          <a:xfrm>
            <a:off x="4847280" y="1337577"/>
            <a:ext cx="1758815" cy="465505"/>
            <a:chOff x="8700587" y="4812347"/>
            <a:chExt cx="1277108" cy="465505"/>
          </a:xfrm>
        </p:grpSpPr>
        <p:sp>
          <p:nvSpPr>
            <p:cNvPr id="86" name="テキスト ボックス 85">
              <a:extLst>
                <a:ext uri="{FF2B5EF4-FFF2-40B4-BE49-F238E27FC236}">
                  <a16:creationId xmlns:a16="http://schemas.microsoft.com/office/drawing/2014/main" id="{D786B3E6-E4C0-48BC-86E6-4DAB6DD9E30B}"/>
                </a:ext>
              </a:extLst>
            </p:cNvPr>
            <p:cNvSpPr txBox="1"/>
            <p:nvPr/>
          </p:nvSpPr>
          <p:spPr>
            <a:xfrm>
              <a:off x="8700587" y="4939298"/>
              <a:ext cx="1277108" cy="338554"/>
            </a:xfrm>
            <a:prstGeom prst="rect">
              <a:avLst/>
            </a:prstGeom>
            <a:noFill/>
          </p:spPr>
          <p:txBody>
            <a:bodyPr wrap="none" rtlCol="0">
              <a:spAutoFit/>
            </a:bodyPr>
            <a:lstStyle/>
            <a:p>
              <a:r>
                <a:rPr kumimoji="1" lang="en-US" altLang="ja-JP" sz="1600" dirty="0"/>
                <a:t>Pb = G  </a:t>
              </a:r>
              <a:r>
                <a:rPr kumimoji="1" lang="ja-JP" altLang="en-US" sz="1600" dirty="0"/>
                <a:t>   </a:t>
              </a:r>
              <a:r>
                <a:rPr kumimoji="1" lang="en-US" altLang="ja-JP" sz="1600" dirty="0"/>
                <a:t>mod P</a:t>
              </a:r>
            </a:p>
          </p:txBody>
        </p:sp>
        <p:sp>
          <p:nvSpPr>
            <p:cNvPr id="87" name="テキスト ボックス 86">
              <a:extLst>
                <a:ext uri="{FF2B5EF4-FFF2-40B4-BE49-F238E27FC236}">
                  <a16:creationId xmlns:a16="http://schemas.microsoft.com/office/drawing/2014/main" id="{2648CA5F-F32B-4B4C-9021-28A983E708DC}"/>
                </a:ext>
              </a:extLst>
            </p:cNvPr>
            <p:cNvSpPr txBox="1"/>
            <p:nvPr/>
          </p:nvSpPr>
          <p:spPr>
            <a:xfrm>
              <a:off x="9196038" y="4812347"/>
              <a:ext cx="276358" cy="338554"/>
            </a:xfrm>
            <a:prstGeom prst="rect">
              <a:avLst/>
            </a:prstGeom>
            <a:noFill/>
          </p:spPr>
          <p:txBody>
            <a:bodyPr wrap="square" rtlCol="0">
              <a:spAutoFit/>
            </a:bodyPr>
            <a:lstStyle/>
            <a:p>
              <a:r>
                <a:rPr kumimoji="1" lang="en-US" altLang="ja-JP" sz="1600" dirty="0"/>
                <a:t>B</a:t>
              </a:r>
              <a:endParaRPr kumimoji="1" lang="ja-JP" altLang="en-US" sz="1600" dirty="0"/>
            </a:p>
          </p:txBody>
        </p:sp>
      </p:grpSp>
      <p:grpSp>
        <p:nvGrpSpPr>
          <p:cNvPr id="88" name="グループ化 87">
            <a:extLst>
              <a:ext uri="{FF2B5EF4-FFF2-40B4-BE49-F238E27FC236}">
                <a16:creationId xmlns:a16="http://schemas.microsoft.com/office/drawing/2014/main" id="{410C84BE-4FE8-4795-8051-D91F862240E5}"/>
              </a:ext>
            </a:extLst>
          </p:cNvPr>
          <p:cNvGrpSpPr/>
          <p:nvPr/>
        </p:nvGrpSpPr>
        <p:grpSpPr>
          <a:xfrm>
            <a:off x="10681264" y="2631965"/>
            <a:ext cx="1170513" cy="431829"/>
            <a:chOff x="8725794" y="4613090"/>
            <a:chExt cx="1170513" cy="431829"/>
          </a:xfrm>
        </p:grpSpPr>
        <p:sp>
          <p:nvSpPr>
            <p:cNvPr id="89" name="テキスト ボックス 88">
              <a:extLst>
                <a:ext uri="{FF2B5EF4-FFF2-40B4-BE49-F238E27FC236}">
                  <a16:creationId xmlns:a16="http://schemas.microsoft.com/office/drawing/2014/main" id="{25E541EF-4559-45A6-BFA6-C37F49A3CA89}"/>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Pb  </a:t>
              </a:r>
              <a:r>
                <a:rPr kumimoji="1" lang="ja-JP" altLang="en-US" dirty="0"/>
                <a:t>   </a:t>
              </a:r>
              <a:r>
                <a:rPr kumimoji="1" lang="en-US" altLang="ja-JP" dirty="0"/>
                <a:t>mod P</a:t>
              </a:r>
              <a:endParaRPr kumimoji="1" lang="ja-JP" altLang="en-US" dirty="0"/>
            </a:p>
          </p:txBody>
        </p:sp>
        <p:sp>
          <p:nvSpPr>
            <p:cNvPr id="90" name="テキスト ボックス 89">
              <a:extLst>
                <a:ext uri="{FF2B5EF4-FFF2-40B4-BE49-F238E27FC236}">
                  <a16:creationId xmlns:a16="http://schemas.microsoft.com/office/drawing/2014/main" id="{660E59CE-493B-4F10-8704-A5C61233D58B}"/>
                </a:ext>
              </a:extLst>
            </p:cNvPr>
            <p:cNvSpPr txBox="1"/>
            <p:nvPr/>
          </p:nvSpPr>
          <p:spPr>
            <a:xfrm>
              <a:off x="9032039"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91" name="グループ化 90">
            <a:extLst>
              <a:ext uri="{FF2B5EF4-FFF2-40B4-BE49-F238E27FC236}">
                <a16:creationId xmlns:a16="http://schemas.microsoft.com/office/drawing/2014/main" id="{2C107C52-A72C-41F6-99D1-903C05089613}"/>
              </a:ext>
            </a:extLst>
          </p:cNvPr>
          <p:cNvGrpSpPr/>
          <p:nvPr/>
        </p:nvGrpSpPr>
        <p:grpSpPr>
          <a:xfrm>
            <a:off x="1096655" y="2603700"/>
            <a:ext cx="1170513" cy="431828"/>
            <a:chOff x="8725794" y="4613091"/>
            <a:chExt cx="1170513" cy="431828"/>
          </a:xfrm>
        </p:grpSpPr>
        <p:sp>
          <p:nvSpPr>
            <p:cNvPr id="92" name="テキスト ボックス 91">
              <a:extLst>
                <a:ext uri="{FF2B5EF4-FFF2-40B4-BE49-F238E27FC236}">
                  <a16:creationId xmlns:a16="http://schemas.microsoft.com/office/drawing/2014/main" id="{6852315F-732A-4EB4-B960-6C043F94F802}"/>
                </a:ext>
              </a:extLst>
            </p:cNvPr>
            <p:cNvSpPr txBox="1"/>
            <p:nvPr/>
          </p:nvSpPr>
          <p:spPr>
            <a:xfrm>
              <a:off x="8725794" y="4737142"/>
              <a:ext cx="1170513" cy="307777"/>
            </a:xfrm>
            <a:prstGeom prst="rect">
              <a:avLst/>
            </a:prstGeom>
            <a:noFill/>
          </p:spPr>
          <p:txBody>
            <a:bodyPr wrap="none" rtlCol="0">
              <a:spAutoFit/>
            </a:bodyPr>
            <a:lstStyle/>
            <a:p>
              <a:r>
                <a:rPr kumimoji="1" lang="en-US" altLang="ja-JP" dirty="0"/>
                <a:t>Pa  </a:t>
              </a:r>
              <a:r>
                <a:rPr kumimoji="1" lang="ja-JP" altLang="en-US" dirty="0"/>
                <a:t>   </a:t>
              </a:r>
              <a:r>
                <a:rPr kumimoji="1" lang="en-US" altLang="ja-JP" dirty="0"/>
                <a:t>mod P</a:t>
              </a:r>
              <a:endParaRPr kumimoji="1" lang="ja-JP" altLang="en-US" dirty="0"/>
            </a:p>
          </p:txBody>
        </p:sp>
        <p:sp>
          <p:nvSpPr>
            <p:cNvPr id="93" name="テキスト ボックス 92">
              <a:extLst>
                <a:ext uri="{FF2B5EF4-FFF2-40B4-BE49-F238E27FC236}">
                  <a16:creationId xmlns:a16="http://schemas.microsoft.com/office/drawing/2014/main" id="{82EDC782-8FAF-4274-B4A5-1BB8B7724D6A}"/>
                </a:ext>
              </a:extLst>
            </p:cNvPr>
            <p:cNvSpPr txBox="1"/>
            <p:nvPr/>
          </p:nvSpPr>
          <p:spPr>
            <a:xfrm>
              <a:off x="9058832" y="4613091"/>
              <a:ext cx="308161" cy="369332"/>
            </a:xfrm>
            <a:prstGeom prst="rect">
              <a:avLst/>
            </a:prstGeom>
            <a:noFill/>
          </p:spPr>
          <p:txBody>
            <a:bodyPr wrap="square" rtlCol="0">
              <a:spAutoFit/>
            </a:bodyPr>
            <a:lstStyle/>
            <a:p>
              <a:r>
                <a:rPr kumimoji="1" lang="en-US" altLang="ja-JP" dirty="0"/>
                <a:t>B</a:t>
              </a:r>
              <a:endParaRPr kumimoji="1" lang="ja-JP" altLang="en-US" dirty="0"/>
            </a:p>
          </p:txBody>
        </p:sp>
      </p:gr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5115773" y="2874167"/>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624096" y="2852875"/>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87334" y="1714787"/>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536688" y="1673379"/>
            <a:ext cx="787857" cy="307777"/>
          </a:xfrm>
          <a:prstGeom prst="rect">
            <a:avLst/>
          </a:prstGeom>
          <a:noFill/>
        </p:spPr>
        <p:txBody>
          <a:bodyPr wrap="square" rtlCol="0">
            <a:spAutoFit/>
          </a:bodyPr>
          <a:lstStyle/>
          <a:p>
            <a:r>
              <a:rPr kumimoji="1" lang="en-US" altLang="ja-JP" dirty="0"/>
              <a:t>B</a:t>
            </a:r>
            <a:endParaRPr kumimoji="1" lang="ja-JP" altLang="en-US" dirty="0"/>
          </a:p>
        </p:txBody>
      </p:sp>
    </p:spTree>
    <p:extLst>
      <p:ext uri="{BB962C8B-B14F-4D97-AF65-F5344CB8AC3E}">
        <p14:creationId xmlns:p14="http://schemas.microsoft.com/office/powerpoint/2010/main" val="2056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4F98E703-444C-42CB-BB69-2A7364FC78A8}"/>
              </a:ext>
            </a:extLst>
          </p:cNvPr>
          <p:cNvSpPr>
            <a:spLocks noGrp="1"/>
          </p:cNvSpPr>
          <p:nvPr>
            <p:ph type="title"/>
          </p:nvPr>
        </p:nvSpPr>
        <p:spPr>
          <a:xfrm>
            <a:off x="838200" y="171816"/>
            <a:ext cx="10515600" cy="1325563"/>
          </a:xfrm>
        </p:spPr>
        <p:txBody>
          <a:bodyPr/>
          <a:lstStyle/>
          <a:p>
            <a:r>
              <a:rPr lang="ja-JP" altLang="en-US" dirty="0"/>
              <a:t>デジタル署名の目的</a:t>
            </a:r>
          </a:p>
        </p:txBody>
      </p:sp>
      <p:sp>
        <p:nvSpPr>
          <p:cNvPr id="5" name="コンテンツ プレースホルダー 4">
            <a:extLst>
              <a:ext uri="{FF2B5EF4-FFF2-40B4-BE49-F238E27FC236}">
                <a16:creationId xmlns:a16="http://schemas.microsoft.com/office/drawing/2014/main" id="{F0615B42-1253-4442-B897-3278650A9E2A}"/>
              </a:ext>
            </a:extLst>
          </p:cNvPr>
          <p:cNvSpPr>
            <a:spLocks noGrp="1"/>
          </p:cNvSpPr>
          <p:nvPr>
            <p:ph idx="1"/>
          </p:nvPr>
        </p:nvSpPr>
        <p:spPr>
          <a:xfrm>
            <a:off x="838200" y="1460500"/>
            <a:ext cx="10515600" cy="5032375"/>
          </a:xfrm>
        </p:spPr>
        <p:txBody>
          <a:bodyPr>
            <a:normAutofit fontScale="92500" lnSpcReduction="20000"/>
          </a:bodyPr>
          <a:lstStyle/>
          <a:p>
            <a:pPr marL="0" indent="0">
              <a:buNone/>
            </a:pPr>
            <a:r>
              <a:rPr lang="en-US" altLang="ja-JP" dirty="0"/>
              <a:t>1) </a:t>
            </a:r>
            <a:r>
              <a:rPr lang="ja-JP" altLang="en-US" dirty="0"/>
              <a:t>真正性</a:t>
            </a:r>
            <a:endParaRPr lang="en-US" altLang="ja-JP" dirty="0"/>
          </a:p>
          <a:p>
            <a:pPr marL="0" indent="0">
              <a:buNone/>
            </a:pPr>
            <a:r>
              <a:rPr lang="en-US" altLang="ja-JP" dirty="0"/>
              <a:t>	</a:t>
            </a:r>
            <a:r>
              <a:rPr lang="ja-JP" altLang="en-US" dirty="0"/>
              <a:t>メッセージと署名が正しく対応するものであることの検証</a:t>
            </a:r>
            <a:endParaRPr lang="en-US" altLang="ja-JP" dirty="0"/>
          </a:p>
          <a:p>
            <a:pPr marL="0" indent="0">
              <a:buNone/>
            </a:pPr>
            <a:r>
              <a:rPr lang="en-US" altLang="ja-JP" dirty="0"/>
              <a:t>2) </a:t>
            </a:r>
            <a:r>
              <a:rPr lang="ja-JP" altLang="en-US" dirty="0"/>
              <a:t>否認防止</a:t>
            </a:r>
            <a:endParaRPr lang="en-US" altLang="ja-JP" dirty="0"/>
          </a:p>
          <a:p>
            <a:pPr marL="0" indent="0">
              <a:buNone/>
            </a:pPr>
            <a:r>
              <a:rPr lang="en-US" altLang="ja-JP" dirty="0"/>
              <a:t>	</a:t>
            </a:r>
            <a:r>
              <a:rPr lang="ja-JP" altLang="en-US" dirty="0"/>
              <a:t>署名た正しい署名者によるものであることの検証</a:t>
            </a:r>
            <a:endParaRPr lang="en-US" altLang="ja-JP" dirty="0"/>
          </a:p>
          <a:p>
            <a:pPr marL="0" indent="0">
              <a:buNone/>
            </a:pPr>
            <a:endParaRPr lang="en-US" altLang="ja-JP" dirty="0"/>
          </a:p>
          <a:p>
            <a:pPr marL="514350" indent="-514350">
              <a:buAutoNum type="arabicParenR"/>
            </a:pPr>
            <a:r>
              <a:rPr lang="ja-JP" altLang="en-US" dirty="0"/>
              <a:t>だけなら、共通鍵によるメッセージ認証コード</a:t>
            </a:r>
            <a:r>
              <a:rPr lang="en-US" altLang="ja-JP" dirty="0"/>
              <a:t>(MAC)</a:t>
            </a:r>
            <a:r>
              <a:rPr lang="ja-JP" altLang="en-US" dirty="0"/>
              <a:t>でも可能</a:t>
            </a:r>
            <a:endParaRPr lang="en-US" altLang="ja-JP" dirty="0"/>
          </a:p>
          <a:p>
            <a:pPr marL="514350" indent="-514350">
              <a:buAutoNum type="arabicParenR"/>
            </a:pPr>
            <a:r>
              <a:rPr lang="ja-JP" altLang="en-US" dirty="0"/>
              <a:t>は公開鍵のみで可能</a:t>
            </a:r>
            <a:endParaRPr lang="en-US" altLang="ja-JP" dirty="0"/>
          </a:p>
          <a:p>
            <a:pPr marL="0" indent="0">
              <a:buNone/>
            </a:pPr>
            <a:r>
              <a:rPr lang="en-US" altLang="ja-JP" dirty="0"/>
              <a:t>	- </a:t>
            </a:r>
            <a:r>
              <a:rPr lang="ja-JP" altLang="en-US" dirty="0"/>
              <a:t>共通鍵では、認証コード生成鍵と検証鍵が同じ</a:t>
            </a:r>
            <a:endParaRPr lang="en-US" altLang="ja-JP" dirty="0"/>
          </a:p>
          <a:p>
            <a:pPr marL="0" indent="0">
              <a:buNone/>
            </a:pPr>
            <a:r>
              <a:rPr lang="en-US" altLang="ja-JP" dirty="0"/>
              <a:t>		</a:t>
            </a:r>
            <a:r>
              <a:rPr lang="ja-JP" altLang="en-US" dirty="0"/>
              <a:t>→　検証者が認証コードを生成できる</a:t>
            </a:r>
            <a:endParaRPr lang="en-US" altLang="ja-JP" dirty="0"/>
          </a:p>
          <a:p>
            <a:pPr marL="0" indent="0">
              <a:buNone/>
            </a:pPr>
            <a:r>
              <a:rPr lang="en-US" altLang="ja-JP" dirty="0"/>
              <a:t>	- </a:t>
            </a:r>
            <a:r>
              <a:rPr lang="ja-JP" altLang="en-US" dirty="0"/>
              <a:t>公開鍵</a:t>
            </a:r>
            <a:endParaRPr lang="en-US" altLang="ja-JP" dirty="0"/>
          </a:p>
          <a:p>
            <a:pPr marL="0" indent="0">
              <a:buNone/>
            </a:pPr>
            <a:r>
              <a:rPr lang="en-US" altLang="ja-JP" dirty="0"/>
              <a:t>		</a:t>
            </a:r>
            <a:r>
              <a:rPr lang="ja-JP" altLang="en-US" dirty="0"/>
              <a:t>→　署名生成鍵と検証鍵が異なる。</a:t>
            </a:r>
            <a:endParaRPr lang="en-US" altLang="ja-JP" dirty="0"/>
          </a:p>
          <a:p>
            <a:pPr marL="0" indent="0">
              <a:buNone/>
            </a:pPr>
            <a:r>
              <a:rPr lang="en-US" altLang="ja-JP" dirty="0"/>
              <a:t>		</a:t>
            </a:r>
            <a:r>
              <a:rPr lang="ja-JP" altLang="en-US" dirty="0"/>
              <a:t>秘密鍵を持ったものだけが署名可能</a:t>
            </a:r>
            <a:endParaRPr lang="en-US" altLang="ja-JP" dirty="0"/>
          </a:p>
        </p:txBody>
      </p:sp>
    </p:spTree>
    <p:extLst>
      <p:ext uri="{BB962C8B-B14F-4D97-AF65-F5344CB8AC3E}">
        <p14:creationId xmlns:p14="http://schemas.microsoft.com/office/powerpoint/2010/main" val="76126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ja-JP" altLang="en-US" dirty="0"/>
              <a:t>デジタル署名のしくみ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4345313" y="3342678"/>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723381" y="2077007"/>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4550438" y="2422780"/>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4434465" y="3351444"/>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6519943" y="4099344"/>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準備 10">
            <a:extLst>
              <a:ext uri="{FF2B5EF4-FFF2-40B4-BE49-F238E27FC236}">
                <a16:creationId xmlns:a16="http://schemas.microsoft.com/office/drawing/2014/main" id="{676F62BF-D8CD-4E4A-91FB-1AD8C58AFF14}"/>
              </a:ext>
            </a:extLst>
          </p:cNvPr>
          <p:cNvSpPr/>
          <p:nvPr/>
        </p:nvSpPr>
        <p:spPr>
          <a:xfrm flipH="1">
            <a:off x="4103058"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7A594D2-9AD0-4908-94CA-D9A260D39E1F}"/>
              </a:ext>
            </a:extLst>
          </p:cNvPr>
          <p:cNvSpPr txBox="1"/>
          <p:nvPr/>
        </p:nvSpPr>
        <p:spPr>
          <a:xfrm flipH="1">
            <a:off x="4309031"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13" name="テキスト ボックス 12">
            <a:extLst>
              <a:ext uri="{FF2B5EF4-FFF2-40B4-BE49-F238E27FC236}">
                <a16:creationId xmlns:a16="http://schemas.microsoft.com/office/drawing/2014/main" id="{E1230386-FB31-4188-854C-0E22776A1616}"/>
              </a:ext>
            </a:extLst>
          </p:cNvPr>
          <p:cNvSpPr txBox="1"/>
          <p:nvPr/>
        </p:nvSpPr>
        <p:spPr>
          <a:xfrm flipH="1">
            <a:off x="4929782" y="5187950"/>
            <a:ext cx="646331" cy="369332"/>
          </a:xfrm>
          <a:prstGeom prst="rect">
            <a:avLst/>
          </a:prstGeom>
          <a:noFill/>
        </p:spPr>
        <p:txBody>
          <a:bodyPr wrap="none" rtlCol="0">
            <a:spAutoFit/>
          </a:bodyPr>
          <a:lstStyle/>
          <a:p>
            <a:r>
              <a:rPr lang="ja-JP" altLang="en-US" dirty="0"/>
              <a:t>署名</a:t>
            </a:r>
            <a:endParaRPr kumimoji="1" lang="ja-JP" altLang="en-US" dirty="0"/>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724705" y="45774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2286449" y="4084895"/>
            <a:ext cx="160020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2508361" y="4585524"/>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995333" y="357499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3136352" y="3598933"/>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6158512" y="5403793"/>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F6642C2-55CC-404C-A91A-2ADF487F86EB}"/>
              </a:ext>
            </a:extLst>
          </p:cNvPr>
          <p:cNvSpPr txBox="1"/>
          <p:nvPr/>
        </p:nvSpPr>
        <p:spPr>
          <a:xfrm flipH="1">
            <a:off x="842225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24" name="直線矢印コネクタ 23">
            <a:extLst>
              <a:ext uri="{FF2B5EF4-FFF2-40B4-BE49-F238E27FC236}">
                <a16:creationId xmlns:a16="http://schemas.microsoft.com/office/drawing/2014/main" id="{2DB3A7AE-D68C-4BBD-9142-9CB35E2A0A08}"/>
              </a:ext>
            </a:extLst>
          </p:cNvPr>
          <p:cNvCxnSpPr>
            <a:cxnSpLocks/>
          </p:cNvCxnSpPr>
          <p:nvPr/>
        </p:nvCxnSpPr>
        <p:spPr>
          <a:xfrm flipH="1">
            <a:off x="796076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3029394" y="5427240"/>
            <a:ext cx="1195754" cy="558756"/>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859896" y="1209813"/>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859896" y="1353393"/>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5145413" y="1866306"/>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3" name="Picture 4">
            <a:extLst>
              <a:ext uri="{FF2B5EF4-FFF2-40B4-BE49-F238E27FC236}">
                <a16:creationId xmlns:a16="http://schemas.microsoft.com/office/drawing/2014/main" id="{7934BDC0-398C-44AC-B597-63E4AAE3C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391967"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A98C8BA5-CDA9-43DD-8445-9D44265E04B3}"/>
              </a:ext>
            </a:extLst>
          </p:cNvPr>
          <p:cNvSpPr txBox="1"/>
          <p:nvPr/>
        </p:nvSpPr>
        <p:spPr>
          <a:xfrm flipH="1">
            <a:off x="4882410"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27" name="フリーフォーム: 図形 26">
            <a:extLst>
              <a:ext uri="{FF2B5EF4-FFF2-40B4-BE49-F238E27FC236}">
                <a16:creationId xmlns:a16="http://schemas.microsoft.com/office/drawing/2014/main" id="{684A7423-1C1E-41AF-A23F-080790CB1E79}"/>
              </a:ext>
            </a:extLst>
          </p:cNvPr>
          <p:cNvSpPr/>
          <p:nvPr/>
        </p:nvSpPr>
        <p:spPr>
          <a:xfrm flipH="1">
            <a:off x="6199787" y="5298834"/>
            <a:ext cx="3835166"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9B9D8E3-FB09-48DD-BCF2-46E678378BC2}"/>
              </a:ext>
            </a:extLst>
          </p:cNvPr>
          <p:cNvSpPr/>
          <p:nvPr/>
        </p:nvSpPr>
        <p:spPr>
          <a:xfrm flipH="1">
            <a:off x="941463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2">
            <a:extLst>
              <a:ext uri="{FF2B5EF4-FFF2-40B4-BE49-F238E27FC236}">
                <a16:creationId xmlns:a16="http://schemas.microsoft.com/office/drawing/2014/main" id="{A0E7EA38-44BB-4383-8B92-5B3BF0CDA3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99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91176D61-450B-4E96-BA25-03BBE3B53E56}"/>
              </a:ext>
            </a:extLst>
          </p:cNvPr>
          <p:cNvSpPr txBox="1"/>
          <p:nvPr/>
        </p:nvSpPr>
        <p:spPr>
          <a:xfrm flipH="1">
            <a:off x="969103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182076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318F89-5F2C-4AFA-906E-ED3057B7C2C6}"/>
              </a:ext>
            </a:extLst>
          </p:cNvPr>
          <p:cNvSpPr>
            <a:spLocks noGrp="1"/>
          </p:cNvSpPr>
          <p:nvPr>
            <p:ph type="title"/>
          </p:nvPr>
        </p:nvSpPr>
        <p:spPr>
          <a:xfrm>
            <a:off x="1003352" y="43113"/>
            <a:ext cx="10515600" cy="1325563"/>
          </a:xfrm>
        </p:spPr>
        <p:txBody>
          <a:bodyPr/>
          <a:lstStyle/>
          <a:p>
            <a:r>
              <a:rPr lang="en-US" altLang="ja-JP" dirty="0"/>
              <a:t>RSA</a:t>
            </a:r>
            <a:r>
              <a:rPr lang="ja-JP" altLang="en-US" dirty="0"/>
              <a:t>署名のしくみ</a:t>
            </a:r>
            <a:endParaRPr kumimoji="1" lang="ja-JP" altLang="en-US" dirty="0"/>
          </a:p>
        </p:txBody>
      </p:sp>
      <p:sp>
        <p:nvSpPr>
          <p:cNvPr id="4" name="正方形/長方形 3">
            <a:extLst>
              <a:ext uri="{FF2B5EF4-FFF2-40B4-BE49-F238E27FC236}">
                <a16:creationId xmlns:a16="http://schemas.microsoft.com/office/drawing/2014/main" id="{953F22C7-5E85-474E-99B5-9B4F5A80E9B8}"/>
              </a:ext>
            </a:extLst>
          </p:cNvPr>
          <p:cNvSpPr/>
          <p:nvPr/>
        </p:nvSpPr>
        <p:spPr>
          <a:xfrm flipH="1">
            <a:off x="3713319" y="3366670"/>
            <a:ext cx="1600200" cy="6564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吹き出し: 右矢印 5">
            <a:extLst>
              <a:ext uri="{FF2B5EF4-FFF2-40B4-BE49-F238E27FC236}">
                <a16:creationId xmlns:a16="http://schemas.microsoft.com/office/drawing/2014/main" id="{177388DC-8A33-4E9A-B4F7-F341A1A49970}"/>
              </a:ext>
            </a:extLst>
          </p:cNvPr>
          <p:cNvSpPr/>
          <p:nvPr/>
        </p:nvSpPr>
        <p:spPr>
          <a:xfrm rot="16200000" flipH="1">
            <a:off x="4091387" y="2100999"/>
            <a:ext cx="926123" cy="1371598"/>
          </a:xfrm>
          <a:prstGeom prst="rightArrowCallou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C79C47E-21B8-45D5-9C99-08701AB76492}"/>
              </a:ext>
            </a:extLst>
          </p:cNvPr>
          <p:cNvSpPr txBox="1"/>
          <p:nvPr/>
        </p:nvSpPr>
        <p:spPr>
          <a:xfrm flipH="1">
            <a:off x="3918444" y="2446772"/>
            <a:ext cx="1107996" cy="369332"/>
          </a:xfrm>
          <a:prstGeom prst="rect">
            <a:avLst/>
          </a:prstGeom>
          <a:noFill/>
        </p:spPr>
        <p:txBody>
          <a:bodyPr wrap="none" rtlCol="0">
            <a:spAutoFit/>
          </a:bodyPr>
          <a:lstStyle/>
          <a:p>
            <a:r>
              <a:rPr kumimoji="1" lang="ja-JP" altLang="en-US" dirty="0"/>
              <a:t>ハッシュ</a:t>
            </a:r>
          </a:p>
        </p:txBody>
      </p:sp>
      <p:sp>
        <p:nvSpPr>
          <p:cNvPr id="9" name="テキスト ボックス 8">
            <a:extLst>
              <a:ext uri="{FF2B5EF4-FFF2-40B4-BE49-F238E27FC236}">
                <a16:creationId xmlns:a16="http://schemas.microsoft.com/office/drawing/2014/main" id="{2E62819C-6A50-498E-B643-BF6F772AF7BD}"/>
              </a:ext>
            </a:extLst>
          </p:cNvPr>
          <p:cNvSpPr txBox="1"/>
          <p:nvPr/>
        </p:nvSpPr>
        <p:spPr>
          <a:xfrm flipH="1">
            <a:off x="3846689" y="3375436"/>
            <a:ext cx="1600199" cy="923330"/>
          </a:xfrm>
          <a:prstGeom prst="rect">
            <a:avLst/>
          </a:prstGeom>
          <a:noFill/>
        </p:spPr>
        <p:txBody>
          <a:bodyPr wrap="square" rtlCol="0">
            <a:spAutoFit/>
          </a:bodyPr>
          <a:lstStyle/>
          <a:p>
            <a:r>
              <a:rPr kumimoji="1" lang="ja-JP" altLang="en-US" dirty="0"/>
              <a:t>固定長の</a:t>
            </a:r>
            <a:endParaRPr kumimoji="1" lang="en-US" altLang="ja-JP" dirty="0"/>
          </a:p>
          <a:p>
            <a:r>
              <a:rPr kumimoji="1" lang="ja-JP" altLang="en-US" dirty="0"/>
              <a:t>ハッシュ値</a:t>
            </a:r>
            <a:endParaRPr kumimoji="1" lang="en-US" altLang="ja-JP" dirty="0"/>
          </a:p>
          <a:p>
            <a:endParaRPr kumimoji="1" lang="ja-JP" altLang="en-US" dirty="0"/>
          </a:p>
        </p:txBody>
      </p:sp>
      <p:sp>
        <p:nvSpPr>
          <p:cNvPr id="10" name="正方形/長方形 9">
            <a:extLst>
              <a:ext uri="{FF2B5EF4-FFF2-40B4-BE49-F238E27FC236}">
                <a16:creationId xmlns:a16="http://schemas.microsoft.com/office/drawing/2014/main" id="{DA3BC6EE-5FBC-4614-801C-E1C285F1F8DA}"/>
              </a:ext>
            </a:extLst>
          </p:cNvPr>
          <p:cNvSpPr/>
          <p:nvPr/>
        </p:nvSpPr>
        <p:spPr>
          <a:xfrm flipH="1">
            <a:off x="5363339" y="4123336"/>
            <a:ext cx="2124810"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4E347CE-6A24-499C-BD45-7D86AA208985}"/>
              </a:ext>
            </a:extLst>
          </p:cNvPr>
          <p:cNvSpPr txBox="1"/>
          <p:nvPr/>
        </p:nvSpPr>
        <p:spPr>
          <a:xfrm flipH="1">
            <a:off x="6536459" y="3676659"/>
            <a:ext cx="1440825" cy="369332"/>
          </a:xfrm>
          <a:prstGeom prst="rect">
            <a:avLst/>
          </a:prstGeom>
          <a:noFill/>
        </p:spPr>
        <p:txBody>
          <a:bodyPr wrap="square" rtlCol="0">
            <a:spAutoFit/>
          </a:bodyPr>
          <a:lstStyle/>
          <a:p>
            <a:r>
              <a:rPr lang="ja-JP" altLang="en-US" dirty="0"/>
              <a:t>署名生成</a:t>
            </a:r>
            <a:endParaRPr lang="en-US" altLang="ja-JP" dirty="0"/>
          </a:p>
        </p:txBody>
      </p:sp>
      <p:sp>
        <p:nvSpPr>
          <p:cNvPr id="15" name="正方形/長方形 14">
            <a:extLst>
              <a:ext uri="{FF2B5EF4-FFF2-40B4-BE49-F238E27FC236}">
                <a16:creationId xmlns:a16="http://schemas.microsoft.com/office/drawing/2014/main" id="{878BFC03-469A-4C85-98D6-4BB914A5C78C}"/>
              </a:ext>
            </a:extLst>
          </p:cNvPr>
          <p:cNvSpPr/>
          <p:nvPr/>
        </p:nvSpPr>
        <p:spPr>
          <a:xfrm flipH="1">
            <a:off x="1315945" y="4144547"/>
            <a:ext cx="2124809"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CB562B4-041F-4ECB-B254-D4023B86ACDC}"/>
              </a:ext>
            </a:extLst>
          </p:cNvPr>
          <p:cNvSpPr txBox="1"/>
          <p:nvPr/>
        </p:nvSpPr>
        <p:spPr>
          <a:xfrm flipH="1">
            <a:off x="647365" y="3694916"/>
            <a:ext cx="1440825" cy="369332"/>
          </a:xfrm>
          <a:prstGeom prst="rect">
            <a:avLst/>
          </a:prstGeom>
          <a:noFill/>
        </p:spPr>
        <p:txBody>
          <a:bodyPr wrap="square" rtlCol="0">
            <a:spAutoFit/>
          </a:bodyPr>
          <a:lstStyle/>
          <a:p>
            <a:r>
              <a:rPr lang="ja-JP" altLang="en-US" dirty="0"/>
              <a:t>署名検証</a:t>
            </a:r>
            <a:endParaRPr lang="en-US" altLang="ja-JP" dirty="0"/>
          </a:p>
        </p:txBody>
      </p:sp>
      <p:sp>
        <p:nvSpPr>
          <p:cNvPr id="17" name="フリーフォーム: 図形 16">
            <a:extLst>
              <a:ext uri="{FF2B5EF4-FFF2-40B4-BE49-F238E27FC236}">
                <a16:creationId xmlns:a16="http://schemas.microsoft.com/office/drawing/2014/main" id="{A17432C6-E8F9-41A5-9F97-1DE7B4FFD364}"/>
              </a:ext>
            </a:extLst>
          </p:cNvPr>
          <p:cNvSpPr/>
          <p:nvPr/>
        </p:nvSpPr>
        <p:spPr>
          <a:xfrm flipH="1">
            <a:off x="5363339" y="359898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ECEEDC74-E3C9-456B-A5B3-C2F85B646D0F}"/>
              </a:ext>
            </a:extLst>
          </p:cNvPr>
          <p:cNvSpPr/>
          <p:nvPr/>
        </p:nvSpPr>
        <p:spPr>
          <a:xfrm>
            <a:off x="2504358" y="3622925"/>
            <a:ext cx="1184031" cy="504093"/>
          </a:xfrm>
          <a:custGeom>
            <a:avLst/>
            <a:gdLst>
              <a:gd name="connsiteX0" fmla="*/ 1184031 w 1184031"/>
              <a:gd name="connsiteY0" fmla="*/ 11723 h 504093"/>
              <a:gd name="connsiteX1" fmla="*/ 222739 w 1184031"/>
              <a:gd name="connsiteY1" fmla="*/ 0 h 504093"/>
              <a:gd name="connsiteX2" fmla="*/ 0 w 1184031"/>
              <a:gd name="connsiteY2" fmla="*/ 257908 h 504093"/>
              <a:gd name="connsiteX3" fmla="*/ 0 w 1184031"/>
              <a:gd name="connsiteY3" fmla="*/ 504093 h 504093"/>
            </a:gdLst>
            <a:ahLst/>
            <a:cxnLst>
              <a:cxn ang="0">
                <a:pos x="connsiteX0" y="connsiteY0"/>
              </a:cxn>
              <a:cxn ang="0">
                <a:pos x="connsiteX1" y="connsiteY1"/>
              </a:cxn>
              <a:cxn ang="0">
                <a:pos x="connsiteX2" y="connsiteY2"/>
              </a:cxn>
              <a:cxn ang="0">
                <a:pos x="connsiteX3" y="connsiteY3"/>
              </a:cxn>
            </a:cxnLst>
            <a:rect l="l" t="t" r="r" b="b"/>
            <a:pathLst>
              <a:path w="1184031" h="504093">
                <a:moveTo>
                  <a:pt x="1184031" y="11723"/>
                </a:moveTo>
                <a:lnTo>
                  <a:pt x="222739" y="0"/>
                </a:lnTo>
                <a:lnTo>
                  <a:pt x="0" y="257908"/>
                </a:lnTo>
                <a:lnTo>
                  <a:pt x="0" y="504093"/>
                </a:lnTo>
              </a:path>
            </a:pathLst>
          </a:custGeom>
          <a:noFill/>
          <a:ln w="57150">
            <a:solidFill>
              <a:schemeClr val="tx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リーフォーム: 図形 18">
            <a:extLst>
              <a:ext uri="{FF2B5EF4-FFF2-40B4-BE49-F238E27FC236}">
                <a16:creationId xmlns:a16="http://schemas.microsoft.com/office/drawing/2014/main" id="{8B89910D-CEC1-42C3-B5C8-44DE8203C9AF}"/>
              </a:ext>
            </a:extLst>
          </p:cNvPr>
          <p:cNvSpPr/>
          <p:nvPr/>
        </p:nvSpPr>
        <p:spPr>
          <a:xfrm flipH="1">
            <a:off x="5515739" y="5427785"/>
            <a:ext cx="961292" cy="355803"/>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61292" h="703385">
                <a:moveTo>
                  <a:pt x="11723" y="0"/>
                </a:moveTo>
                <a:lnTo>
                  <a:pt x="0" y="304800"/>
                </a:lnTo>
                <a:lnTo>
                  <a:pt x="351692" y="691662"/>
                </a:lnTo>
                <a:lnTo>
                  <a:pt x="961292" y="70338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FC6EAF2-3513-47A8-A0FD-A4CDE975AD99}"/>
              </a:ext>
            </a:extLst>
          </p:cNvPr>
          <p:cNvSpPr/>
          <p:nvPr/>
        </p:nvSpPr>
        <p:spPr>
          <a:xfrm flipH="1">
            <a:off x="2397400" y="5451231"/>
            <a:ext cx="1195754" cy="656493"/>
          </a:xfrm>
          <a:custGeom>
            <a:avLst/>
            <a:gdLst>
              <a:gd name="connsiteX0" fmla="*/ 0 w 1195754"/>
              <a:gd name="connsiteY0" fmla="*/ 656493 h 656493"/>
              <a:gd name="connsiteX1" fmla="*/ 820615 w 1195754"/>
              <a:gd name="connsiteY1" fmla="*/ 656493 h 656493"/>
              <a:gd name="connsiteX2" fmla="*/ 1195754 w 1195754"/>
              <a:gd name="connsiteY2" fmla="*/ 328247 h 656493"/>
              <a:gd name="connsiteX3" fmla="*/ 1195754 w 1195754"/>
              <a:gd name="connsiteY3" fmla="*/ 0 h 656493"/>
            </a:gdLst>
            <a:ahLst/>
            <a:cxnLst>
              <a:cxn ang="0">
                <a:pos x="connsiteX0" y="connsiteY0"/>
              </a:cxn>
              <a:cxn ang="0">
                <a:pos x="connsiteX1" y="connsiteY1"/>
              </a:cxn>
              <a:cxn ang="0">
                <a:pos x="connsiteX2" y="connsiteY2"/>
              </a:cxn>
              <a:cxn ang="0">
                <a:pos x="connsiteX3" y="connsiteY3"/>
              </a:cxn>
            </a:cxnLst>
            <a:rect l="l" t="t" r="r" b="b"/>
            <a:pathLst>
              <a:path w="1195754" h="656493">
                <a:moveTo>
                  <a:pt x="0" y="656493"/>
                </a:moveTo>
                <a:lnTo>
                  <a:pt x="820615" y="656493"/>
                </a:lnTo>
                <a:lnTo>
                  <a:pt x="1195754" y="328247"/>
                </a:lnTo>
                <a:lnTo>
                  <a:pt x="1195754"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ローチャート: せん孔テープ 4">
            <a:extLst>
              <a:ext uri="{FF2B5EF4-FFF2-40B4-BE49-F238E27FC236}">
                <a16:creationId xmlns:a16="http://schemas.microsoft.com/office/drawing/2014/main" id="{2058F70B-98F6-4B1B-B625-55A44801C873}"/>
              </a:ext>
            </a:extLst>
          </p:cNvPr>
          <p:cNvSpPr/>
          <p:nvPr/>
        </p:nvSpPr>
        <p:spPr>
          <a:xfrm flipH="1">
            <a:off x="3227902" y="1233805"/>
            <a:ext cx="2571035" cy="656493"/>
          </a:xfrm>
          <a:prstGeom prst="flowChartPunchedTap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B1F4BDF-636A-4AA2-8D10-D722A3138BC5}"/>
              </a:ext>
            </a:extLst>
          </p:cNvPr>
          <p:cNvSpPr txBox="1"/>
          <p:nvPr/>
        </p:nvSpPr>
        <p:spPr>
          <a:xfrm flipH="1">
            <a:off x="3227902" y="1377385"/>
            <a:ext cx="2262158" cy="369332"/>
          </a:xfrm>
          <a:prstGeom prst="rect">
            <a:avLst/>
          </a:prstGeom>
          <a:noFill/>
        </p:spPr>
        <p:txBody>
          <a:bodyPr wrap="none" rtlCol="0">
            <a:spAutoFit/>
          </a:bodyPr>
          <a:lstStyle/>
          <a:p>
            <a:r>
              <a:rPr kumimoji="1" lang="ja-JP" altLang="en-US" dirty="0"/>
              <a:t>任意長のメッセージ</a:t>
            </a:r>
          </a:p>
        </p:txBody>
      </p:sp>
      <p:cxnSp>
        <p:nvCxnSpPr>
          <p:cNvPr id="30" name="直線矢印コネクタ 29">
            <a:extLst>
              <a:ext uri="{FF2B5EF4-FFF2-40B4-BE49-F238E27FC236}">
                <a16:creationId xmlns:a16="http://schemas.microsoft.com/office/drawing/2014/main" id="{0B15546F-1C9C-4736-87D4-788B4560E272}"/>
              </a:ext>
            </a:extLst>
          </p:cNvPr>
          <p:cNvCxnSpPr>
            <a:cxnSpLocks/>
          </p:cNvCxnSpPr>
          <p:nvPr/>
        </p:nvCxnSpPr>
        <p:spPr>
          <a:xfrm flipH="1">
            <a:off x="4513419" y="1890298"/>
            <a:ext cx="0" cy="353927"/>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1F43E10C-23A6-4198-A2FE-CF0F01FEDF2C}"/>
              </a:ext>
            </a:extLst>
          </p:cNvPr>
          <p:cNvSpPr txBox="1"/>
          <p:nvPr/>
        </p:nvSpPr>
        <p:spPr>
          <a:xfrm flipH="1">
            <a:off x="5426242" y="4324453"/>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暗号化</a:t>
            </a:r>
            <a:endParaRPr kumimoji="1" lang="en-US" altLang="ja-JP" dirty="0"/>
          </a:p>
        </p:txBody>
      </p:sp>
      <p:sp>
        <p:nvSpPr>
          <p:cNvPr id="28" name="テキスト ボックス 27">
            <a:extLst>
              <a:ext uri="{FF2B5EF4-FFF2-40B4-BE49-F238E27FC236}">
                <a16:creationId xmlns:a16="http://schemas.microsoft.com/office/drawing/2014/main" id="{22F4AFBB-1093-43F5-932F-BB96C2B479DA}"/>
              </a:ext>
            </a:extLst>
          </p:cNvPr>
          <p:cNvSpPr txBox="1"/>
          <p:nvPr/>
        </p:nvSpPr>
        <p:spPr>
          <a:xfrm flipH="1">
            <a:off x="1418933" y="4302568"/>
            <a:ext cx="2031325" cy="923330"/>
          </a:xfrm>
          <a:prstGeom prst="rect">
            <a:avLst/>
          </a:prstGeom>
          <a:noFill/>
        </p:spPr>
        <p:txBody>
          <a:bodyPr wrap="none" rtlCol="0">
            <a:spAutoFit/>
          </a:bodyPr>
          <a:lstStyle/>
          <a:p>
            <a:pPr algn="ctr"/>
            <a:r>
              <a:rPr kumimoji="1" lang="ja-JP" altLang="en-US" dirty="0"/>
              <a:t>署名用パディング</a:t>
            </a:r>
            <a:endParaRPr kumimoji="1" lang="en-US" altLang="ja-JP" dirty="0"/>
          </a:p>
          <a:p>
            <a:pPr algn="ctr"/>
            <a:r>
              <a:rPr lang="en-US" altLang="ja-JP" dirty="0"/>
              <a:t>+</a:t>
            </a:r>
            <a:endParaRPr kumimoji="1" lang="en-US" altLang="ja-JP" dirty="0"/>
          </a:p>
          <a:p>
            <a:pPr algn="ctr"/>
            <a:r>
              <a:rPr kumimoji="1" lang="ja-JP" altLang="en-US" dirty="0"/>
              <a:t>復号化</a:t>
            </a:r>
            <a:endParaRPr kumimoji="1" lang="en-US" altLang="ja-JP" dirty="0"/>
          </a:p>
        </p:txBody>
      </p:sp>
      <p:sp>
        <p:nvSpPr>
          <p:cNvPr id="29" name="テキスト ボックス 28">
            <a:extLst>
              <a:ext uri="{FF2B5EF4-FFF2-40B4-BE49-F238E27FC236}">
                <a16:creationId xmlns:a16="http://schemas.microsoft.com/office/drawing/2014/main" id="{2E1ADC0C-C5F1-4F67-9BFA-2B25BBFBFEE9}"/>
              </a:ext>
            </a:extLst>
          </p:cNvPr>
          <p:cNvSpPr txBox="1"/>
          <p:nvPr/>
        </p:nvSpPr>
        <p:spPr>
          <a:xfrm flipH="1">
            <a:off x="324975" y="2492938"/>
            <a:ext cx="2207208" cy="646331"/>
          </a:xfrm>
          <a:prstGeom prst="rect">
            <a:avLst/>
          </a:prstGeom>
          <a:noFill/>
        </p:spPr>
        <p:txBody>
          <a:bodyPr wrap="square" rtlCol="0">
            <a:spAutoFit/>
          </a:bodyPr>
          <a:lstStyle/>
          <a:p>
            <a:r>
              <a:rPr lang="ja-JP" altLang="en-US" dirty="0"/>
              <a:t>元の値に戻ることを確認</a:t>
            </a:r>
            <a:endParaRPr lang="en-US" altLang="ja-JP" dirty="0"/>
          </a:p>
        </p:txBody>
      </p:sp>
      <p:sp>
        <p:nvSpPr>
          <p:cNvPr id="31" name="テキスト ボックス 30">
            <a:extLst>
              <a:ext uri="{FF2B5EF4-FFF2-40B4-BE49-F238E27FC236}">
                <a16:creationId xmlns:a16="http://schemas.microsoft.com/office/drawing/2014/main" id="{53563403-6883-45E6-9740-978753D111A2}"/>
              </a:ext>
            </a:extLst>
          </p:cNvPr>
          <p:cNvSpPr txBox="1"/>
          <p:nvPr/>
        </p:nvSpPr>
        <p:spPr>
          <a:xfrm flipH="1">
            <a:off x="7488149" y="2411829"/>
            <a:ext cx="2207208" cy="646331"/>
          </a:xfrm>
          <a:prstGeom prst="rect">
            <a:avLst/>
          </a:prstGeom>
          <a:noFill/>
        </p:spPr>
        <p:txBody>
          <a:bodyPr wrap="square" rtlCol="0">
            <a:spAutoFit/>
          </a:bodyPr>
          <a:lstStyle/>
          <a:p>
            <a:r>
              <a:rPr lang="ja-JP" altLang="en-US" dirty="0"/>
              <a:t>署名用鍵として</a:t>
            </a:r>
            <a:endParaRPr lang="en-US" altLang="ja-JP" dirty="0"/>
          </a:p>
          <a:p>
            <a:r>
              <a:rPr lang="ja-JP" altLang="en-US" dirty="0"/>
              <a:t>秘密にしておく</a:t>
            </a:r>
            <a:endParaRPr lang="en-US" altLang="ja-JP" dirty="0"/>
          </a:p>
        </p:txBody>
      </p:sp>
      <p:cxnSp>
        <p:nvCxnSpPr>
          <p:cNvPr id="32" name="直線矢印コネクタ 31">
            <a:extLst>
              <a:ext uri="{FF2B5EF4-FFF2-40B4-BE49-F238E27FC236}">
                <a16:creationId xmlns:a16="http://schemas.microsoft.com/office/drawing/2014/main" id="{62576DEC-5938-445E-9EE7-4117A6713758}"/>
              </a:ext>
            </a:extLst>
          </p:cNvPr>
          <p:cNvCxnSpPr>
            <a:cxnSpLocks/>
          </p:cNvCxnSpPr>
          <p:nvPr/>
        </p:nvCxnSpPr>
        <p:spPr>
          <a:xfrm flipH="1">
            <a:off x="8591753" y="3044823"/>
            <a:ext cx="174452" cy="73488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AC6CF05-A816-4F5F-A736-E867F694397A}"/>
              </a:ext>
            </a:extLst>
          </p:cNvPr>
          <p:cNvCxnSpPr>
            <a:cxnSpLocks/>
          </p:cNvCxnSpPr>
          <p:nvPr/>
        </p:nvCxnSpPr>
        <p:spPr>
          <a:xfrm>
            <a:off x="2289715" y="3086684"/>
            <a:ext cx="242468" cy="632048"/>
          </a:xfrm>
          <a:prstGeom prst="straightConnector1">
            <a:avLst/>
          </a:prstGeom>
          <a:ln w="1905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フローチャート: 準備 33">
            <a:extLst>
              <a:ext uri="{FF2B5EF4-FFF2-40B4-BE49-F238E27FC236}">
                <a16:creationId xmlns:a16="http://schemas.microsoft.com/office/drawing/2014/main" id="{73B98A94-E3E5-4212-90FE-487CD372C1C7}"/>
              </a:ext>
            </a:extLst>
          </p:cNvPr>
          <p:cNvSpPr/>
          <p:nvPr/>
        </p:nvSpPr>
        <p:spPr>
          <a:xfrm flipH="1">
            <a:off x="3622415" y="5522639"/>
            <a:ext cx="1910858" cy="367957"/>
          </a:xfrm>
          <a:prstGeom prst="flowChartPreparation">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3FAEBDCB-B42A-45A3-8167-69D1A511F084}"/>
              </a:ext>
            </a:extLst>
          </p:cNvPr>
          <p:cNvSpPr txBox="1"/>
          <p:nvPr/>
        </p:nvSpPr>
        <p:spPr>
          <a:xfrm flipH="1">
            <a:off x="3828388" y="5540408"/>
            <a:ext cx="1467068" cy="369332"/>
          </a:xfrm>
          <a:prstGeom prst="rect">
            <a:avLst/>
          </a:prstGeom>
          <a:noFill/>
        </p:spPr>
        <p:txBody>
          <a:bodyPr wrap="none" rtlCol="0">
            <a:spAutoFit/>
          </a:bodyPr>
          <a:lstStyle/>
          <a:p>
            <a:r>
              <a:rPr lang="en-US" altLang="ja-JP" dirty="0" err="1">
                <a:latin typeface="Freestyle Script" panose="030804020302050B0404" pitchFamily="66" charset="0"/>
              </a:rPr>
              <a:t>wolfSSL</a:t>
            </a:r>
            <a:r>
              <a:rPr lang="en-US" altLang="ja-JP" dirty="0">
                <a:latin typeface="Freestyle Script" panose="030804020302050B0404" pitchFamily="66" charset="0"/>
              </a:rPr>
              <a:t> Incorporated</a:t>
            </a:r>
            <a:endParaRPr kumimoji="1" lang="ja-JP" altLang="en-US" dirty="0">
              <a:latin typeface="Freestyle Script" panose="030804020302050B0404" pitchFamily="66" charset="0"/>
            </a:endParaRPr>
          </a:p>
        </p:txBody>
      </p:sp>
      <p:sp>
        <p:nvSpPr>
          <p:cNvPr id="37" name="テキスト ボックス 36">
            <a:extLst>
              <a:ext uri="{FF2B5EF4-FFF2-40B4-BE49-F238E27FC236}">
                <a16:creationId xmlns:a16="http://schemas.microsoft.com/office/drawing/2014/main" id="{9E0FAFD2-2F31-49A5-AEDA-C8B0D15E9983}"/>
              </a:ext>
            </a:extLst>
          </p:cNvPr>
          <p:cNvSpPr txBox="1"/>
          <p:nvPr/>
        </p:nvSpPr>
        <p:spPr>
          <a:xfrm flipH="1">
            <a:off x="4449139" y="5187950"/>
            <a:ext cx="646331" cy="369332"/>
          </a:xfrm>
          <a:prstGeom prst="rect">
            <a:avLst/>
          </a:prstGeom>
          <a:noFill/>
        </p:spPr>
        <p:txBody>
          <a:bodyPr wrap="none" rtlCol="0">
            <a:spAutoFit/>
          </a:bodyPr>
          <a:lstStyle/>
          <a:p>
            <a:r>
              <a:rPr lang="ja-JP" altLang="en-US" dirty="0"/>
              <a:t>署名</a:t>
            </a:r>
            <a:endParaRPr kumimoji="1" lang="ja-JP" altLang="en-US" dirty="0"/>
          </a:p>
        </p:txBody>
      </p:sp>
      <p:pic>
        <p:nvPicPr>
          <p:cNvPr id="38" name="Picture 4">
            <a:extLst>
              <a:ext uri="{FF2B5EF4-FFF2-40B4-BE49-F238E27FC236}">
                <a16:creationId xmlns:a16="http://schemas.microsoft.com/office/drawing/2014/main" id="{4F4FAEC1-82E1-42EE-9410-04112B110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911324" y="5958968"/>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44" name="テキスト ボックス 43">
            <a:extLst>
              <a:ext uri="{FF2B5EF4-FFF2-40B4-BE49-F238E27FC236}">
                <a16:creationId xmlns:a16="http://schemas.microsoft.com/office/drawing/2014/main" id="{C69057C6-3238-42A3-ACEC-5C16B56E72E3}"/>
              </a:ext>
            </a:extLst>
          </p:cNvPr>
          <p:cNvSpPr txBox="1"/>
          <p:nvPr/>
        </p:nvSpPr>
        <p:spPr>
          <a:xfrm flipH="1">
            <a:off x="4401767" y="5985995"/>
            <a:ext cx="877163" cy="369332"/>
          </a:xfrm>
          <a:prstGeom prst="rect">
            <a:avLst/>
          </a:prstGeom>
          <a:noFill/>
        </p:spPr>
        <p:txBody>
          <a:bodyPr wrap="none" rtlCol="0">
            <a:spAutoFit/>
          </a:bodyPr>
          <a:lstStyle/>
          <a:p>
            <a:r>
              <a:rPr lang="ja-JP" altLang="en-US" dirty="0"/>
              <a:t>検証鍵</a:t>
            </a:r>
            <a:endParaRPr kumimoji="1" lang="ja-JP" altLang="en-US" dirty="0"/>
          </a:p>
        </p:txBody>
      </p:sp>
      <p:sp>
        <p:nvSpPr>
          <p:cNvPr id="45" name="テキスト ボックス 44">
            <a:extLst>
              <a:ext uri="{FF2B5EF4-FFF2-40B4-BE49-F238E27FC236}">
                <a16:creationId xmlns:a16="http://schemas.microsoft.com/office/drawing/2014/main" id="{F9A5F16D-CDD4-49ED-A75D-1B3037524AE2}"/>
              </a:ext>
            </a:extLst>
          </p:cNvPr>
          <p:cNvSpPr txBox="1"/>
          <p:nvPr/>
        </p:nvSpPr>
        <p:spPr>
          <a:xfrm flipH="1">
            <a:off x="8070568" y="3876031"/>
            <a:ext cx="877163" cy="369332"/>
          </a:xfrm>
          <a:prstGeom prst="rect">
            <a:avLst/>
          </a:prstGeom>
          <a:noFill/>
        </p:spPr>
        <p:txBody>
          <a:bodyPr wrap="none" rtlCol="0">
            <a:spAutoFit/>
          </a:bodyPr>
          <a:lstStyle/>
          <a:p>
            <a:r>
              <a:rPr lang="ja-JP" altLang="en-US" dirty="0"/>
              <a:t>署名鍵</a:t>
            </a:r>
            <a:endParaRPr kumimoji="1" lang="ja-JP" altLang="en-US" dirty="0"/>
          </a:p>
        </p:txBody>
      </p:sp>
      <p:cxnSp>
        <p:nvCxnSpPr>
          <p:cNvPr id="46" name="直線矢印コネクタ 45">
            <a:extLst>
              <a:ext uri="{FF2B5EF4-FFF2-40B4-BE49-F238E27FC236}">
                <a16:creationId xmlns:a16="http://schemas.microsoft.com/office/drawing/2014/main" id="{4BAB92CC-E18A-42A6-9E15-9C2CE79A356E}"/>
              </a:ext>
            </a:extLst>
          </p:cNvPr>
          <p:cNvCxnSpPr>
            <a:cxnSpLocks/>
          </p:cNvCxnSpPr>
          <p:nvPr/>
        </p:nvCxnSpPr>
        <p:spPr>
          <a:xfrm flipH="1">
            <a:off x="7609078" y="4498152"/>
            <a:ext cx="1453870"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フリーフォーム: 図形 46">
            <a:extLst>
              <a:ext uri="{FF2B5EF4-FFF2-40B4-BE49-F238E27FC236}">
                <a16:creationId xmlns:a16="http://schemas.microsoft.com/office/drawing/2014/main" id="{73A1EF10-8836-4CE6-81A4-940754639A66}"/>
              </a:ext>
            </a:extLst>
          </p:cNvPr>
          <p:cNvSpPr/>
          <p:nvPr/>
        </p:nvSpPr>
        <p:spPr>
          <a:xfrm flipH="1">
            <a:off x="5533273" y="5298834"/>
            <a:ext cx="4149990" cy="871828"/>
          </a:xfrm>
          <a:custGeom>
            <a:avLst/>
            <a:gdLst>
              <a:gd name="connsiteX0" fmla="*/ 11723 w 961292"/>
              <a:gd name="connsiteY0" fmla="*/ 0 h 703385"/>
              <a:gd name="connsiteX1" fmla="*/ 0 w 961292"/>
              <a:gd name="connsiteY1" fmla="*/ 304800 h 703385"/>
              <a:gd name="connsiteX2" fmla="*/ 351692 w 961292"/>
              <a:gd name="connsiteY2" fmla="*/ 691662 h 703385"/>
              <a:gd name="connsiteX3" fmla="*/ 961292 w 961292"/>
              <a:gd name="connsiteY3" fmla="*/ 703385 h 703385"/>
              <a:gd name="connsiteX0" fmla="*/ 11723 w 961292"/>
              <a:gd name="connsiteY0" fmla="*/ 0 h 703385"/>
              <a:gd name="connsiteX1" fmla="*/ 0 w 961292"/>
              <a:gd name="connsiteY1" fmla="*/ 304800 h 703385"/>
              <a:gd name="connsiteX2" fmla="*/ 121667 w 961292"/>
              <a:gd name="connsiteY2" fmla="*/ 663287 h 703385"/>
              <a:gd name="connsiteX3" fmla="*/ 961292 w 961292"/>
              <a:gd name="connsiteY3" fmla="*/ 703385 h 703385"/>
              <a:gd name="connsiteX0" fmla="*/ 0 w 949569"/>
              <a:gd name="connsiteY0" fmla="*/ 0 h 703385"/>
              <a:gd name="connsiteX1" fmla="*/ 8659 w 949569"/>
              <a:gd name="connsiteY1" fmla="*/ 304800 h 703385"/>
              <a:gd name="connsiteX2" fmla="*/ 109944 w 949569"/>
              <a:gd name="connsiteY2" fmla="*/ 663287 h 703385"/>
              <a:gd name="connsiteX3" fmla="*/ 949569 w 949569"/>
              <a:gd name="connsiteY3" fmla="*/ 703385 h 703385"/>
              <a:gd name="connsiteX0" fmla="*/ 2988 w 952557"/>
              <a:gd name="connsiteY0" fmla="*/ 0 h 703385"/>
              <a:gd name="connsiteX1" fmla="*/ 0 w 952557"/>
              <a:gd name="connsiteY1" fmla="*/ 446671 h 703385"/>
              <a:gd name="connsiteX2" fmla="*/ 112932 w 952557"/>
              <a:gd name="connsiteY2" fmla="*/ 663287 h 703385"/>
              <a:gd name="connsiteX3" fmla="*/ 952557 w 952557"/>
              <a:gd name="connsiteY3" fmla="*/ 703385 h 703385"/>
            </a:gdLst>
            <a:ahLst/>
            <a:cxnLst>
              <a:cxn ang="0">
                <a:pos x="connsiteX0" y="connsiteY0"/>
              </a:cxn>
              <a:cxn ang="0">
                <a:pos x="connsiteX1" y="connsiteY1"/>
              </a:cxn>
              <a:cxn ang="0">
                <a:pos x="connsiteX2" y="connsiteY2"/>
              </a:cxn>
              <a:cxn ang="0">
                <a:pos x="connsiteX3" y="connsiteY3"/>
              </a:cxn>
            </a:cxnLst>
            <a:rect l="l" t="t" r="r" b="b"/>
            <a:pathLst>
              <a:path w="952557" h="703385">
                <a:moveTo>
                  <a:pt x="2988" y="0"/>
                </a:moveTo>
                <a:lnTo>
                  <a:pt x="0" y="446671"/>
                </a:lnTo>
                <a:lnTo>
                  <a:pt x="112932" y="663287"/>
                </a:lnTo>
                <a:cubicBezTo>
                  <a:pt x="316132" y="667195"/>
                  <a:pt x="749357" y="699477"/>
                  <a:pt x="952557" y="703385"/>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21529BE1-5724-471E-8AB0-BB29904DB46A}"/>
              </a:ext>
            </a:extLst>
          </p:cNvPr>
          <p:cNvSpPr/>
          <p:nvPr/>
        </p:nvSpPr>
        <p:spPr>
          <a:xfrm flipH="1">
            <a:off x="9062948" y="4107408"/>
            <a:ext cx="1440825" cy="132556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Picture 2">
            <a:extLst>
              <a:ext uri="{FF2B5EF4-FFF2-40B4-BE49-F238E27FC236}">
                <a16:creationId xmlns:a16="http://schemas.microsoft.com/office/drawing/2014/main" id="{F5326408-9FC1-4D98-BE58-33A1C49D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304" y="4274774"/>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9ABB0072-3172-4E20-859C-4806FA612BCE}"/>
              </a:ext>
            </a:extLst>
          </p:cNvPr>
          <p:cNvSpPr txBox="1"/>
          <p:nvPr/>
        </p:nvSpPr>
        <p:spPr>
          <a:xfrm flipH="1">
            <a:off x="9339343" y="4585524"/>
            <a:ext cx="903029" cy="369332"/>
          </a:xfrm>
          <a:prstGeom prst="rect">
            <a:avLst/>
          </a:prstGeom>
          <a:noFill/>
        </p:spPr>
        <p:txBody>
          <a:bodyPr wrap="square" rtlCol="0">
            <a:spAutoFit/>
          </a:bodyPr>
          <a:lstStyle/>
          <a:p>
            <a:r>
              <a:rPr lang="ja-JP" altLang="en-US" dirty="0"/>
              <a:t>鍵生成</a:t>
            </a:r>
            <a:endParaRPr lang="en-US" altLang="ja-JP" dirty="0"/>
          </a:p>
        </p:txBody>
      </p:sp>
    </p:spTree>
    <p:extLst>
      <p:ext uri="{BB962C8B-B14F-4D97-AF65-F5344CB8AC3E}">
        <p14:creationId xmlns:p14="http://schemas.microsoft.com/office/powerpoint/2010/main" val="234266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5B7C1F8-AB71-4A27-9B21-A49027F90E6F}"/>
              </a:ext>
            </a:extLst>
          </p:cNvPr>
          <p:cNvSpPr/>
          <p:nvPr/>
        </p:nvSpPr>
        <p:spPr>
          <a:xfrm>
            <a:off x="2361063" y="1597798"/>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417F2B2-EBF0-41D8-BEEB-42EE229C6611}"/>
              </a:ext>
            </a:extLst>
          </p:cNvPr>
          <p:cNvSpPr/>
          <p:nvPr/>
        </p:nvSpPr>
        <p:spPr>
          <a:xfrm>
            <a:off x="2361063" y="3226378"/>
            <a:ext cx="1405720" cy="70741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CADA916-8E8A-43ED-8A6C-5962121F3FE6}"/>
              </a:ext>
            </a:extLst>
          </p:cNvPr>
          <p:cNvSpPr/>
          <p:nvPr/>
        </p:nvSpPr>
        <p:spPr>
          <a:xfrm>
            <a:off x="4469643" y="4683553"/>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C21096D-427F-44B8-A5B5-21AC2F3610FC}"/>
              </a:ext>
            </a:extLst>
          </p:cNvPr>
          <p:cNvSpPr/>
          <p:nvPr/>
        </p:nvSpPr>
        <p:spPr>
          <a:xfrm>
            <a:off x="4469643" y="5959554"/>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42F1168-8E49-4071-9C95-0A430E00C37C}"/>
              </a:ext>
            </a:extLst>
          </p:cNvPr>
          <p:cNvSpPr/>
          <p:nvPr/>
        </p:nvSpPr>
        <p:spPr>
          <a:xfrm>
            <a:off x="4469643" y="3257369"/>
            <a:ext cx="1405720" cy="69355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63CD47F-5CB7-4C7D-823E-086B43431DEC}"/>
              </a:ext>
            </a:extLst>
          </p:cNvPr>
          <p:cNvSpPr/>
          <p:nvPr/>
        </p:nvSpPr>
        <p:spPr>
          <a:xfrm>
            <a:off x="6403077" y="260971"/>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EA0ACCC-715B-4A91-9032-3BCC1D4B12EC}"/>
              </a:ext>
            </a:extLst>
          </p:cNvPr>
          <p:cNvSpPr txBox="1"/>
          <p:nvPr/>
        </p:nvSpPr>
        <p:spPr>
          <a:xfrm>
            <a:off x="2742510" y="1786583"/>
            <a:ext cx="702436" cy="369332"/>
          </a:xfrm>
          <a:prstGeom prst="rect">
            <a:avLst/>
          </a:prstGeom>
          <a:noFill/>
        </p:spPr>
        <p:txBody>
          <a:bodyPr wrap="none" rtlCol="0">
            <a:spAutoFit/>
          </a:bodyPr>
          <a:lstStyle/>
          <a:p>
            <a:pPr algn="ctr"/>
            <a:r>
              <a:rPr kumimoji="1" lang="en-US" altLang="ja-JP" dirty="0"/>
              <a:t>MAC</a:t>
            </a:r>
          </a:p>
        </p:txBody>
      </p:sp>
      <p:sp>
        <p:nvSpPr>
          <p:cNvPr id="16" name="テキスト ボックス 15">
            <a:extLst>
              <a:ext uri="{FF2B5EF4-FFF2-40B4-BE49-F238E27FC236}">
                <a16:creationId xmlns:a16="http://schemas.microsoft.com/office/drawing/2014/main" id="{83DA81DD-4AB7-4824-AB83-ED575C9762D0}"/>
              </a:ext>
            </a:extLst>
          </p:cNvPr>
          <p:cNvSpPr txBox="1"/>
          <p:nvPr/>
        </p:nvSpPr>
        <p:spPr>
          <a:xfrm>
            <a:off x="2465837" y="3268737"/>
            <a:ext cx="1313180" cy="646331"/>
          </a:xfrm>
          <a:prstGeom prst="rect">
            <a:avLst/>
          </a:prstGeom>
          <a:noFill/>
        </p:spPr>
        <p:txBody>
          <a:bodyPr wrap="none" rtlCol="0">
            <a:spAutoFit/>
          </a:bodyPr>
          <a:lstStyle/>
          <a:p>
            <a:pPr algn="ctr"/>
            <a:r>
              <a:rPr kumimoji="1" lang="en-US" altLang="ja-JP" dirty="0"/>
              <a:t>Symmetric</a:t>
            </a:r>
          </a:p>
          <a:p>
            <a:pPr algn="ctr"/>
            <a:r>
              <a:rPr lang="en-US" altLang="ja-JP" dirty="0"/>
              <a:t>Cipher</a:t>
            </a:r>
            <a:endParaRPr kumimoji="1" lang="ja-JP" altLang="en-US" dirty="0"/>
          </a:p>
        </p:txBody>
      </p:sp>
      <p:sp>
        <p:nvSpPr>
          <p:cNvPr id="17" name="テキスト ボックス 16">
            <a:extLst>
              <a:ext uri="{FF2B5EF4-FFF2-40B4-BE49-F238E27FC236}">
                <a16:creationId xmlns:a16="http://schemas.microsoft.com/office/drawing/2014/main" id="{EC593BEF-8540-48E0-A22D-046940135910}"/>
              </a:ext>
            </a:extLst>
          </p:cNvPr>
          <p:cNvSpPr txBox="1"/>
          <p:nvPr/>
        </p:nvSpPr>
        <p:spPr>
          <a:xfrm>
            <a:off x="4858423" y="3382215"/>
            <a:ext cx="736099" cy="369332"/>
          </a:xfrm>
          <a:prstGeom prst="rect">
            <a:avLst/>
          </a:prstGeom>
          <a:noFill/>
        </p:spPr>
        <p:txBody>
          <a:bodyPr wrap="none" rtlCol="0">
            <a:spAutoFit/>
          </a:bodyPr>
          <a:lstStyle/>
          <a:p>
            <a:r>
              <a:rPr kumimoji="1" lang="en-US" altLang="ja-JP" dirty="0"/>
              <a:t>Hash</a:t>
            </a:r>
            <a:endParaRPr kumimoji="1" lang="ja-JP" altLang="en-US" dirty="0"/>
          </a:p>
        </p:txBody>
      </p:sp>
      <p:sp>
        <p:nvSpPr>
          <p:cNvPr id="19" name="テキスト ボックス 18">
            <a:extLst>
              <a:ext uri="{FF2B5EF4-FFF2-40B4-BE49-F238E27FC236}">
                <a16:creationId xmlns:a16="http://schemas.microsoft.com/office/drawing/2014/main" id="{4444C33E-099C-4D42-8A44-283C8965B2DB}"/>
              </a:ext>
            </a:extLst>
          </p:cNvPr>
          <p:cNvSpPr txBox="1"/>
          <p:nvPr/>
        </p:nvSpPr>
        <p:spPr>
          <a:xfrm>
            <a:off x="4625815" y="4756453"/>
            <a:ext cx="1063112" cy="646331"/>
          </a:xfrm>
          <a:prstGeom prst="rect">
            <a:avLst/>
          </a:prstGeom>
          <a:noFill/>
        </p:spPr>
        <p:txBody>
          <a:bodyPr wrap="none" rtlCol="0">
            <a:spAutoFit/>
          </a:bodyPr>
          <a:lstStyle/>
          <a:p>
            <a:pPr algn="ctr"/>
            <a:r>
              <a:rPr kumimoji="1" lang="en-US" altLang="ja-JP" dirty="0"/>
              <a:t>True</a:t>
            </a:r>
            <a:endParaRPr lang="en-US" altLang="ja-JP" dirty="0"/>
          </a:p>
          <a:p>
            <a:pPr algn="ctr"/>
            <a:r>
              <a:rPr kumimoji="1" lang="en-US" altLang="ja-JP" dirty="0"/>
              <a:t>Random</a:t>
            </a:r>
            <a:endParaRPr kumimoji="1" lang="ja-JP" altLang="en-US" dirty="0"/>
          </a:p>
        </p:txBody>
      </p:sp>
      <p:sp>
        <p:nvSpPr>
          <p:cNvPr id="20" name="テキスト ボックス 19">
            <a:extLst>
              <a:ext uri="{FF2B5EF4-FFF2-40B4-BE49-F238E27FC236}">
                <a16:creationId xmlns:a16="http://schemas.microsoft.com/office/drawing/2014/main" id="{4DCD495D-E229-4297-B8D0-FD5CD2524B4C}"/>
              </a:ext>
            </a:extLst>
          </p:cNvPr>
          <p:cNvSpPr txBox="1"/>
          <p:nvPr/>
        </p:nvSpPr>
        <p:spPr>
          <a:xfrm>
            <a:off x="4663354" y="6096214"/>
            <a:ext cx="1063112" cy="646331"/>
          </a:xfrm>
          <a:prstGeom prst="rect">
            <a:avLst/>
          </a:prstGeom>
          <a:noFill/>
        </p:spPr>
        <p:txBody>
          <a:bodyPr wrap="none" rtlCol="0">
            <a:spAutoFit/>
          </a:bodyPr>
          <a:lstStyle/>
          <a:p>
            <a:pPr algn="ctr"/>
            <a:r>
              <a:rPr lang="en-US" altLang="ja-JP" dirty="0"/>
              <a:t>Pseudo</a:t>
            </a:r>
          </a:p>
          <a:p>
            <a:pPr algn="ctr"/>
            <a:r>
              <a:rPr kumimoji="1" lang="en-US" altLang="ja-JP" dirty="0"/>
              <a:t>Random</a:t>
            </a:r>
            <a:endParaRPr kumimoji="1" lang="ja-JP" altLang="en-US" dirty="0"/>
          </a:p>
        </p:txBody>
      </p:sp>
      <p:sp>
        <p:nvSpPr>
          <p:cNvPr id="22" name="テキスト ボックス 21">
            <a:extLst>
              <a:ext uri="{FF2B5EF4-FFF2-40B4-BE49-F238E27FC236}">
                <a16:creationId xmlns:a16="http://schemas.microsoft.com/office/drawing/2014/main" id="{E7015D0B-19C1-4E4D-8B14-E575CDBD41A1}"/>
              </a:ext>
            </a:extLst>
          </p:cNvPr>
          <p:cNvSpPr txBox="1"/>
          <p:nvPr/>
        </p:nvSpPr>
        <p:spPr>
          <a:xfrm>
            <a:off x="6470229" y="539793"/>
            <a:ext cx="1293944" cy="369332"/>
          </a:xfrm>
          <a:prstGeom prst="rect">
            <a:avLst/>
          </a:prstGeom>
          <a:noFill/>
        </p:spPr>
        <p:txBody>
          <a:bodyPr wrap="none" rtlCol="0">
            <a:spAutoFit/>
          </a:bodyPr>
          <a:lstStyle/>
          <a:p>
            <a:pPr algn="ctr"/>
            <a:r>
              <a:rPr kumimoji="1" lang="en-US" altLang="ja-JP" dirty="0"/>
              <a:t>Certificate</a:t>
            </a:r>
            <a:endParaRPr kumimoji="1" lang="ja-JP" altLang="en-US" dirty="0"/>
          </a:p>
        </p:txBody>
      </p:sp>
      <p:cxnSp>
        <p:nvCxnSpPr>
          <p:cNvPr id="25" name="直線矢印コネクタ 24">
            <a:extLst>
              <a:ext uri="{FF2B5EF4-FFF2-40B4-BE49-F238E27FC236}">
                <a16:creationId xmlns:a16="http://schemas.microsoft.com/office/drawing/2014/main" id="{22B8B16B-FE83-4BAB-8B1F-941693DEAE5B}"/>
              </a:ext>
            </a:extLst>
          </p:cNvPr>
          <p:cNvCxnSpPr>
            <a:cxnSpLocks/>
          </p:cNvCxnSpPr>
          <p:nvPr/>
        </p:nvCxnSpPr>
        <p:spPr>
          <a:xfrm>
            <a:off x="3093728" y="2355801"/>
            <a:ext cx="0" cy="870577"/>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597965B-A850-42CB-960D-430D227A0333}"/>
              </a:ext>
            </a:extLst>
          </p:cNvPr>
          <p:cNvCxnSpPr/>
          <p:nvPr/>
        </p:nvCxnSpPr>
        <p:spPr>
          <a:xfrm>
            <a:off x="5172503" y="5454005"/>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8" name="フリーフォーム: 図形 27">
            <a:extLst>
              <a:ext uri="{FF2B5EF4-FFF2-40B4-BE49-F238E27FC236}">
                <a16:creationId xmlns:a16="http://schemas.microsoft.com/office/drawing/2014/main" id="{6BEED8FB-F89B-415A-B637-276BE79865CD}"/>
              </a:ext>
            </a:extLst>
          </p:cNvPr>
          <p:cNvSpPr/>
          <p:nvPr/>
        </p:nvSpPr>
        <p:spPr>
          <a:xfrm>
            <a:off x="3138985" y="3933790"/>
            <a:ext cx="1351128" cy="1159705"/>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DF8E7658-2CF0-45E4-9441-3DE3F216D2C6}"/>
              </a:ext>
            </a:extLst>
          </p:cNvPr>
          <p:cNvSpPr/>
          <p:nvPr/>
        </p:nvSpPr>
        <p:spPr>
          <a:xfrm flipH="1">
            <a:off x="5844085" y="3881793"/>
            <a:ext cx="1463062" cy="990833"/>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リーフォーム: 図形 29">
            <a:extLst>
              <a:ext uri="{FF2B5EF4-FFF2-40B4-BE49-F238E27FC236}">
                <a16:creationId xmlns:a16="http://schemas.microsoft.com/office/drawing/2014/main" id="{E0D0E069-1E75-4D0C-B906-748C9C65F3F3}"/>
              </a:ext>
            </a:extLst>
          </p:cNvPr>
          <p:cNvSpPr/>
          <p:nvPr/>
        </p:nvSpPr>
        <p:spPr>
          <a:xfrm rot="5400000">
            <a:off x="5381333" y="2237336"/>
            <a:ext cx="1178893" cy="861177"/>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C541BDC4-735F-42DE-B6BB-1F5742784DB6}"/>
              </a:ext>
            </a:extLst>
          </p:cNvPr>
          <p:cNvSpPr/>
          <p:nvPr/>
        </p:nvSpPr>
        <p:spPr>
          <a:xfrm rot="16200000" flipH="1">
            <a:off x="3790040" y="2059190"/>
            <a:ext cx="1185776" cy="1210589"/>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4701AB74-E2E6-4072-B4DD-3C5C260B94D6}"/>
              </a:ext>
            </a:extLst>
          </p:cNvPr>
          <p:cNvCxnSpPr/>
          <p:nvPr/>
        </p:nvCxnSpPr>
        <p:spPr>
          <a:xfrm>
            <a:off x="7101386" y="1048664"/>
            <a:ext cx="0" cy="505549"/>
          </a:xfrm>
          <a:prstGeom prst="straightConnector1">
            <a:avLst/>
          </a:prstGeom>
          <a:ln>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34" name="フリーフォーム: 図形 33">
            <a:extLst>
              <a:ext uri="{FF2B5EF4-FFF2-40B4-BE49-F238E27FC236}">
                <a16:creationId xmlns:a16="http://schemas.microsoft.com/office/drawing/2014/main" id="{015A0EC7-600F-4748-B1F5-4872C08F8C57}"/>
              </a:ext>
            </a:extLst>
          </p:cNvPr>
          <p:cNvSpPr/>
          <p:nvPr/>
        </p:nvSpPr>
        <p:spPr>
          <a:xfrm flipH="1">
            <a:off x="5841244" y="2396279"/>
            <a:ext cx="3583518" cy="276297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 name="connsiteX0" fmla="*/ 0 w 1351128"/>
              <a:gd name="connsiteY0" fmla="*/ 0 h 977584"/>
              <a:gd name="connsiteX1" fmla="*/ 0 w 1351128"/>
              <a:gd name="connsiteY1" fmla="*/ 573206 h 977584"/>
              <a:gd name="connsiteX2" fmla="*/ 297061 w 1351128"/>
              <a:gd name="connsiteY2" fmla="*/ 977584 h 977584"/>
              <a:gd name="connsiteX3" fmla="*/ 1351128 w 1351128"/>
              <a:gd name="connsiteY3" fmla="*/ 955344 h 977584"/>
              <a:gd name="connsiteX0" fmla="*/ 0 w 1351128"/>
              <a:gd name="connsiteY0" fmla="*/ 0 h 977584"/>
              <a:gd name="connsiteX1" fmla="*/ 24905 w 1351128"/>
              <a:gd name="connsiteY1" fmla="*/ 825963 h 977584"/>
              <a:gd name="connsiteX2" fmla="*/ 297061 w 1351128"/>
              <a:gd name="connsiteY2" fmla="*/ 977584 h 977584"/>
              <a:gd name="connsiteX3" fmla="*/ 1351128 w 1351128"/>
              <a:gd name="connsiteY3" fmla="*/ 955344 h 977584"/>
            </a:gdLst>
            <a:ahLst/>
            <a:cxnLst>
              <a:cxn ang="0">
                <a:pos x="connsiteX0" y="connsiteY0"/>
              </a:cxn>
              <a:cxn ang="0">
                <a:pos x="connsiteX1" y="connsiteY1"/>
              </a:cxn>
              <a:cxn ang="0">
                <a:pos x="connsiteX2" y="connsiteY2"/>
              </a:cxn>
              <a:cxn ang="0">
                <a:pos x="connsiteX3" y="connsiteY3"/>
              </a:cxn>
            </a:cxnLst>
            <a:rect l="l" t="t" r="r" b="b"/>
            <a:pathLst>
              <a:path w="1351128" h="977584">
                <a:moveTo>
                  <a:pt x="0" y="0"/>
                </a:moveTo>
                <a:lnTo>
                  <a:pt x="24905" y="825963"/>
                </a:lnTo>
                <a:lnTo>
                  <a:pt x="297061" y="977584"/>
                </a:lnTo>
                <a:cubicBezTo>
                  <a:pt x="583664" y="968486"/>
                  <a:pt x="1064525" y="964442"/>
                  <a:pt x="1351128" y="955344"/>
                </a:cubicBez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BF82BF3-AE2A-4F9A-91FB-BC9F92E7576F}"/>
              </a:ext>
            </a:extLst>
          </p:cNvPr>
          <p:cNvSpPr txBox="1"/>
          <p:nvPr/>
        </p:nvSpPr>
        <p:spPr>
          <a:xfrm>
            <a:off x="5242933" y="5552634"/>
            <a:ext cx="849913" cy="338554"/>
          </a:xfrm>
          <a:prstGeom prst="rect">
            <a:avLst/>
          </a:prstGeom>
          <a:noFill/>
        </p:spPr>
        <p:txBody>
          <a:bodyPr wrap="none" rtlCol="0">
            <a:spAutoFit/>
          </a:bodyPr>
          <a:lstStyle/>
          <a:p>
            <a:r>
              <a:rPr lang="en-US" altLang="ja-JP" sz="1600" dirty="0"/>
              <a:t>Quality</a:t>
            </a:r>
            <a:endParaRPr kumimoji="1" lang="ja-JP" altLang="en-US" sz="1600" dirty="0"/>
          </a:p>
        </p:txBody>
      </p:sp>
      <p:sp>
        <p:nvSpPr>
          <p:cNvPr id="36" name="テキスト ボックス 35">
            <a:extLst>
              <a:ext uri="{FF2B5EF4-FFF2-40B4-BE49-F238E27FC236}">
                <a16:creationId xmlns:a16="http://schemas.microsoft.com/office/drawing/2014/main" id="{EDA21C64-7E0E-45C8-BDF0-5A6416D627C2}"/>
              </a:ext>
            </a:extLst>
          </p:cNvPr>
          <p:cNvSpPr txBox="1"/>
          <p:nvPr/>
        </p:nvSpPr>
        <p:spPr>
          <a:xfrm>
            <a:off x="3493286" y="5099703"/>
            <a:ext cx="946093" cy="338554"/>
          </a:xfrm>
          <a:prstGeom prst="rect">
            <a:avLst/>
          </a:prstGeom>
          <a:noFill/>
        </p:spPr>
        <p:txBody>
          <a:bodyPr wrap="none" rtlCol="0">
            <a:spAutoFit/>
          </a:bodyPr>
          <a:lstStyle/>
          <a:p>
            <a:r>
              <a:rPr kumimoji="1" lang="en-US" altLang="ja-JP" sz="1600" dirty="0"/>
              <a:t>Key gen</a:t>
            </a:r>
            <a:endParaRPr kumimoji="1" lang="ja-JP" altLang="en-US" sz="1600" dirty="0"/>
          </a:p>
        </p:txBody>
      </p:sp>
      <p:sp>
        <p:nvSpPr>
          <p:cNvPr id="37" name="テキスト ボックス 36">
            <a:extLst>
              <a:ext uri="{FF2B5EF4-FFF2-40B4-BE49-F238E27FC236}">
                <a16:creationId xmlns:a16="http://schemas.microsoft.com/office/drawing/2014/main" id="{FB516D01-C3CB-4520-9513-5550C3EF0CFC}"/>
              </a:ext>
            </a:extLst>
          </p:cNvPr>
          <p:cNvSpPr txBox="1"/>
          <p:nvPr/>
        </p:nvSpPr>
        <p:spPr>
          <a:xfrm>
            <a:off x="7029102" y="4677384"/>
            <a:ext cx="946093" cy="338554"/>
          </a:xfrm>
          <a:prstGeom prst="rect">
            <a:avLst/>
          </a:prstGeom>
          <a:noFill/>
        </p:spPr>
        <p:txBody>
          <a:bodyPr wrap="none" rtlCol="0">
            <a:spAutoFit/>
          </a:bodyPr>
          <a:lstStyle/>
          <a:p>
            <a:r>
              <a:rPr lang="en-US" altLang="ja-JP" sz="1600" dirty="0"/>
              <a:t>Key gen</a:t>
            </a:r>
            <a:endParaRPr kumimoji="1" lang="ja-JP" altLang="en-US" sz="1600" dirty="0"/>
          </a:p>
        </p:txBody>
      </p:sp>
      <p:sp>
        <p:nvSpPr>
          <p:cNvPr id="38" name="テキスト ボックス 37">
            <a:extLst>
              <a:ext uri="{FF2B5EF4-FFF2-40B4-BE49-F238E27FC236}">
                <a16:creationId xmlns:a16="http://schemas.microsoft.com/office/drawing/2014/main" id="{CCC1A14F-ED4C-406C-918D-97D1BA0AA002}"/>
              </a:ext>
            </a:extLst>
          </p:cNvPr>
          <p:cNvSpPr txBox="1"/>
          <p:nvPr/>
        </p:nvSpPr>
        <p:spPr>
          <a:xfrm>
            <a:off x="2067392" y="2545357"/>
            <a:ext cx="1007007" cy="338554"/>
          </a:xfrm>
          <a:prstGeom prst="rect">
            <a:avLst/>
          </a:prstGeom>
          <a:noFill/>
        </p:spPr>
        <p:txBody>
          <a:bodyPr wrap="none" rtlCol="0">
            <a:spAutoFit/>
          </a:bodyPr>
          <a:lstStyle/>
          <a:p>
            <a:r>
              <a:rPr kumimoji="1" lang="en-US" altLang="ja-JP" sz="1600" dirty="0" err="1"/>
              <a:t>Ecn</a:t>
            </a:r>
            <a:r>
              <a:rPr kumimoji="1" lang="en-US" altLang="ja-JP" sz="1600" dirty="0"/>
              <a:t>/Dec</a:t>
            </a:r>
            <a:endParaRPr kumimoji="1" lang="ja-JP" altLang="en-US" sz="1600" dirty="0"/>
          </a:p>
        </p:txBody>
      </p:sp>
      <p:sp>
        <p:nvSpPr>
          <p:cNvPr id="41" name="テキスト ボックス 40">
            <a:extLst>
              <a:ext uri="{FF2B5EF4-FFF2-40B4-BE49-F238E27FC236}">
                <a16:creationId xmlns:a16="http://schemas.microsoft.com/office/drawing/2014/main" id="{621932AE-6389-408E-9B8F-31ADDBF1C4C7}"/>
              </a:ext>
            </a:extLst>
          </p:cNvPr>
          <p:cNvSpPr txBox="1"/>
          <p:nvPr/>
        </p:nvSpPr>
        <p:spPr>
          <a:xfrm>
            <a:off x="7280086" y="1159562"/>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
        <p:nvSpPr>
          <p:cNvPr id="44" name="テキスト ボックス 43">
            <a:extLst>
              <a:ext uri="{FF2B5EF4-FFF2-40B4-BE49-F238E27FC236}">
                <a16:creationId xmlns:a16="http://schemas.microsoft.com/office/drawing/2014/main" id="{28B22F43-E047-4646-80AF-F0FB9A9B64DB}"/>
              </a:ext>
            </a:extLst>
          </p:cNvPr>
          <p:cNvSpPr txBox="1"/>
          <p:nvPr/>
        </p:nvSpPr>
        <p:spPr>
          <a:xfrm>
            <a:off x="9493554" y="2517832"/>
            <a:ext cx="968535" cy="338554"/>
          </a:xfrm>
          <a:prstGeom prst="rect">
            <a:avLst/>
          </a:prstGeom>
          <a:noFill/>
        </p:spPr>
        <p:txBody>
          <a:bodyPr wrap="none" rtlCol="0">
            <a:spAutoFit/>
          </a:bodyPr>
          <a:lstStyle/>
          <a:p>
            <a:r>
              <a:rPr kumimoji="1" lang="en-US" altLang="ja-JP" sz="1600" dirty="0" err="1"/>
              <a:t>Priv</a:t>
            </a:r>
            <a:r>
              <a:rPr kumimoji="1" lang="en-US" altLang="ja-JP" sz="1600" dirty="0"/>
              <a:t> Key</a:t>
            </a:r>
            <a:endParaRPr kumimoji="1" lang="ja-JP" altLang="en-US" sz="1600" dirty="0"/>
          </a:p>
        </p:txBody>
      </p:sp>
      <p:sp>
        <p:nvSpPr>
          <p:cNvPr id="45" name="テキスト ボックス 44">
            <a:extLst>
              <a:ext uri="{FF2B5EF4-FFF2-40B4-BE49-F238E27FC236}">
                <a16:creationId xmlns:a16="http://schemas.microsoft.com/office/drawing/2014/main" id="{FC87E47C-AA29-493D-B0AE-8BF0EC5DC05D}"/>
              </a:ext>
            </a:extLst>
          </p:cNvPr>
          <p:cNvSpPr txBox="1"/>
          <p:nvPr/>
        </p:nvSpPr>
        <p:spPr>
          <a:xfrm>
            <a:off x="8562515" y="2562034"/>
            <a:ext cx="941283" cy="338554"/>
          </a:xfrm>
          <a:prstGeom prst="rect">
            <a:avLst/>
          </a:prstGeom>
          <a:noFill/>
        </p:spPr>
        <p:txBody>
          <a:bodyPr wrap="none" rtlCol="0">
            <a:spAutoFit/>
          </a:bodyPr>
          <a:lstStyle/>
          <a:p>
            <a:r>
              <a:rPr lang="en-US" altLang="ja-JP" sz="1600" dirty="0"/>
              <a:t>Pub key</a:t>
            </a:r>
            <a:endParaRPr kumimoji="1" lang="ja-JP" altLang="en-US" sz="1600" dirty="0"/>
          </a:p>
        </p:txBody>
      </p:sp>
      <p:sp>
        <p:nvSpPr>
          <p:cNvPr id="49" name="テキスト ボックス 48">
            <a:extLst>
              <a:ext uri="{FF2B5EF4-FFF2-40B4-BE49-F238E27FC236}">
                <a16:creationId xmlns:a16="http://schemas.microsoft.com/office/drawing/2014/main" id="{AF289DC6-6F05-4A39-B4B9-44F3C2ADDAAE}"/>
              </a:ext>
            </a:extLst>
          </p:cNvPr>
          <p:cNvSpPr txBox="1"/>
          <p:nvPr/>
        </p:nvSpPr>
        <p:spPr>
          <a:xfrm>
            <a:off x="3833675" y="145285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11" name="正方形/長方形 10">
            <a:extLst>
              <a:ext uri="{FF2B5EF4-FFF2-40B4-BE49-F238E27FC236}">
                <a16:creationId xmlns:a16="http://schemas.microsoft.com/office/drawing/2014/main" id="{F7BFA08F-6EE4-40E1-915D-F3B2BA74C785}"/>
              </a:ext>
            </a:extLst>
          </p:cNvPr>
          <p:cNvSpPr/>
          <p:nvPr/>
        </p:nvSpPr>
        <p:spPr>
          <a:xfrm>
            <a:off x="7031744" y="3226378"/>
            <a:ext cx="2191689" cy="1222084"/>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D8B6B8C-6559-4E46-948F-A4E68DBC32AE}"/>
              </a:ext>
            </a:extLst>
          </p:cNvPr>
          <p:cNvSpPr txBox="1"/>
          <p:nvPr/>
        </p:nvSpPr>
        <p:spPr>
          <a:xfrm>
            <a:off x="7086408" y="3300732"/>
            <a:ext cx="2199641" cy="369332"/>
          </a:xfrm>
          <a:prstGeom prst="rect">
            <a:avLst/>
          </a:prstGeom>
          <a:noFill/>
        </p:spPr>
        <p:txBody>
          <a:bodyPr wrap="none" rtlCol="0">
            <a:spAutoFit/>
          </a:bodyPr>
          <a:lstStyle/>
          <a:p>
            <a:r>
              <a:rPr kumimoji="1" lang="en-US" altLang="ja-JP" dirty="0"/>
              <a:t>Asymmetric Cipher</a:t>
            </a:r>
            <a:endParaRPr kumimoji="1" lang="ja-JP" altLang="en-US" dirty="0"/>
          </a:p>
        </p:txBody>
      </p:sp>
      <p:sp>
        <p:nvSpPr>
          <p:cNvPr id="54" name="フリーフォーム: 図形 53">
            <a:extLst>
              <a:ext uri="{FF2B5EF4-FFF2-40B4-BE49-F238E27FC236}">
                <a16:creationId xmlns:a16="http://schemas.microsoft.com/office/drawing/2014/main" id="{313358E9-2FAC-45D9-8699-80C89D8142B0}"/>
              </a:ext>
            </a:extLst>
          </p:cNvPr>
          <p:cNvSpPr/>
          <p:nvPr/>
        </p:nvSpPr>
        <p:spPr>
          <a:xfrm>
            <a:off x="2663546" y="3921276"/>
            <a:ext cx="1802099" cy="2485590"/>
          </a:xfrm>
          <a:custGeom>
            <a:avLst/>
            <a:gdLst>
              <a:gd name="connsiteX0" fmla="*/ 0 w 1351128"/>
              <a:gd name="connsiteY0" fmla="*/ 0 h 982639"/>
              <a:gd name="connsiteX1" fmla="*/ 0 w 1351128"/>
              <a:gd name="connsiteY1" fmla="*/ 573206 h 982639"/>
              <a:gd name="connsiteX2" fmla="*/ 491319 w 1351128"/>
              <a:gd name="connsiteY2" fmla="*/ 982639 h 982639"/>
              <a:gd name="connsiteX3" fmla="*/ 1351128 w 1351128"/>
              <a:gd name="connsiteY3" fmla="*/ 955344 h 982639"/>
            </a:gdLst>
            <a:ahLst/>
            <a:cxnLst>
              <a:cxn ang="0">
                <a:pos x="connsiteX0" y="connsiteY0"/>
              </a:cxn>
              <a:cxn ang="0">
                <a:pos x="connsiteX1" y="connsiteY1"/>
              </a:cxn>
              <a:cxn ang="0">
                <a:pos x="connsiteX2" y="connsiteY2"/>
              </a:cxn>
              <a:cxn ang="0">
                <a:pos x="connsiteX3" y="connsiteY3"/>
              </a:cxn>
            </a:cxnLst>
            <a:rect l="l" t="t" r="r" b="b"/>
            <a:pathLst>
              <a:path w="1351128" h="982639">
                <a:moveTo>
                  <a:pt x="0" y="0"/>
                </a:moveTo>
                <a:lnTo>
                  <a:pt x="0" y="573206"/>
                </a:lnTo>
                <a:lnTo>
                  <a:pt x="491319" y="982639"/>
                </a:lnTo>
                <a:lnTo>
                  <a:pt x="1351128" y="955344"/>
                </a:lnTo>
              </a:path>
            </a:pathLst>
          </a:custGeom>
          <a:noFill/>
          <a:ln>
            <a:solidFill>
              <a:schemeClr val="tx1"/>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id="{6E8A422E-3431-4131-95AD-5779F9182826}"/>
              </a:ext>
            </a:extLst>
          </p:cNvPr>
          <p:cNvSpPr txBox="1"/>
          <p:nvPr/>
        </p:nvSpPr>
        <p:spPr>
          <a:xfrm>
            <a:off x="3031275" y="6419380"/>
            <a:ext cx="1281120" cy="338554"/>
          </a:xfrm>
          <a:prstGeom prst="rect">
            <a:avLst/>
          </a:prstGeom>
          <a:noFill/>
        </p:spPr>
        <p:txBody>
          <a:bodyPr wrap="none" rtlCol="0">
            <a:spAutoFit/>
          </a:bodyPr>
          <a:lstStyle/>
          <a:p>
            <a:r>
              <a:rPr lang="en-US" altLang="ja-JP" sz="1600" dirty="0"/>
              <a:t>Key Stream</a:t>
            </a:r>
            <a:endParaRPr kumimoji="1" lang="ja-JP" altLang="en-US" sz="1600" dirty="0"/>
          </a:p>
        </p:txBody>
      </p:sp>
      <p:sp>
        <p:nvSpPr>
          <p:cNvPr id="56" name="正方形/長方形 55">
            <a:extLst>
              <a:ext uri="{FF2B5EF4-FFF2-40B4-BE49-F238E27FC236}">
                <a16:creationId xmlns:a16="http://schemas.microsoft.com/office/drawing/2014/main" id="{A8C45209-A153-4C83-A7E6-7115AE5FBEE0}"/>
              </a:ext>
            </a:extLst>
          </p:cNvPr>
          <p:cNvSpPr/>
          <p:nvPr/>
        </p:nvSpPr>
        <p:spPr>
          <a:xfrm>
            <a:off x="7525187" y="3763629"/>
            <a:ext cx="1569660" cy="570868"/>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テキスト ボックス 56">
            <a:extLst>
              <a:ext uri="{FF2B5EF4-FFF2-40B4-BE49-F238E27FC236}">
                <a16:creationId xmlns:a16="http://schemas.microsoft.com/office/drawing/2014/main" id="{E4B39736-2936-4340-B386-CC3E0EF2D12A}"/>
              </a:ext>
            </a:extLst>
          </p:cNvPr>
          <p:cNvSpPr txBox="1"/>
          <p:nvPr/>
        </p:nvSpPr>
        <p:spPr>
          <a:xfrm>
            <a:off x="8037226" y="3874788"/>
            <a:ext cx="641522" cy="369332"/>
          </a:xfrm>
          <a:prstGeom prst="rect">
            <a:avLst/>
          </a:prstGeom>
          <a:noFill/>
        </p:spPr>
        <p:txBody>
          <a:bodyPr wrap="none" rtlCol="0">
            <a:spAutoFit/>
          </a:bodyPr>
          <a:lstStyle/>
          <a:p>
            <a:r>
              <a:rPr lang="en-US" altLang="ja-JP" dirty="0"/>
              <a:t>ECC</a:t>
            </a:r>
            <a:endParaRPr kumimoji="1" lang="ja-JP" altLang="en-US" dirty="0"/>
          </a:p>
        </p:txBody>
      </p:sp>
      <p:cxnSp>
        <p:nvCxnSpPr>
          <p:cNvPr id="3" name="直線コネクタ 2">
            <a:extLst>
              <a:ext uri="{FF2B5EF4-FFF2-40B4-BE49-F238E27FC236}">
                <a16:creationId xmlns:a16="http://schemas.microsoft.com/office/drawing/2014/main" id="{02F7565C-7FD5-4CE4-84D8-92F37406379C}"/>
              </a:ext>
            </a:extLst>
          </p:cNvPr>
          <p:cNvCxnSpPr/>
          <p:nvPr/>
        </p:nvCxnSpPr>
        <p:spPr>
          <a:xfrm>
            <a:off x="7525187" y="2267861"/>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9FA12B9E-7617-43BA-A9DE-2CF3EEAA687B}"/>
              </a:ext>
            </a:extLst>
          </p:cNvPr>
          <p:cNvCxnSpPr/>
          <p:nvPr/>
        </p:nvCxnSpPr>
        <p:spPr>
          <a:xfrm>
            <a:off x="8624543" y="2321083"/>
            <a:ext cx="0" cy="918567"/>
          </a:xfrm>
          <a:prstGeom prst="line">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AB99D557-0210-422F-9443-FCC25F826169}"/>
              </a:ext>
            </a:extLst>
          </p:cNvPr>
          <p:cNvSpPr/>
          <p:nvPr/>
        </p:nvSpPr>
        <p:spPr>
          <a:xfrm>
            <a:off x="6403077"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9239E94-4602-4CA5-9987-2D1892D4DDAC}"/>
              </a:ext>
            </a:extLst>
          </p:cNvPr>
          <p:cNvSpPr/>
          <p:nvPr/>
        </p:nvSpPr>
        <p:spPr>
          <a:xfrm>
            <a:off x="8421591" y="1568327"/>
            <a:ext cx="1405720" cy="8138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64D2FC0-F550-4F33-A3E0-3C0AE2601E89}"/>
              </a:ext>
            </a:extLst>
          </p:cNvPr>
          <p:cNvSpPr txBox="1"/>
          <p:nvPr/>
        </p:nvSpPr>
        <p:spPr>
          <a:xfrm>
            <a:off x="6566629" y="1818764"/>
            <a:ext cx="1207383" cy="369332"/>
          </a:xfrm>
          <a:prstGeom prst="rect">
            <a:avLst/>
          </a:prstGeom>
          <a:noFill/>
        </p:spPr>
        <p:txBody>
          <a:bodyPr wrap="none" rtlCol="0">
            <a:spAutoFit/>
          </a:bodyPr>
          <a:lstStyle/>
          <a:p>
            <a:pPr algn="ctr"/>
            <a:r>
              <a:rPr kumimoji="1" lang="en-US" altLang="ja-JP" dirty="0"/>
              <a:t>Signature</a:t>
            </a:r>
            <a:endParaRPr kumimoji="1" lang="ja-JP" altLang="en-US" dirty="0"/>
          </a:p>
        </p:txBody>
      </p:sp>
      <p:sp>
        <p:nvSpPr>
          <p:cNvPr id="23" name="テキスト ボックス 22">
            <a:extLst>
              <a:ext uri="{FF2B5EF4-FFF2-40B4-BE49-F238E27FC236}">
                <a16:creationId xmlns:a16="http://schemas.microsoft.com/office/drawing/2014/main" id="{2D5B5AC1-AA56-4F4A-A232-EEE71B080545}"/>
              </a:ext>
            </a:extLst>
          </p:cNvPr>
          <p:cNvSpPr txBox="1"/>
          <p:nvPr/>
        </p:nvSpPr>
        <p:spPr>
          <a:xfrm>
            <a:off x="8483673" y="1669273"/>
            <a:ext cx="1343638" cy="646331"/>
          </a:xfrm>
          <a:prstGeom prst="rect">
            <a:avLst/>
          </a:prstGeom>
          <a:noFill/>
        </p:spPr>
        <p:txBody>
          <a:bodyPr wrap="none" rtlCol="0">
            <a:spAutoFit/>
          </a:bodyPr>
          <a:lstStyle/>
          <a:p>
            <a:pPr algn="ctr"/>
            <a:r>
              <a:rPr lang="en-US" altLang="ja-JP" dirty="0"/>
              <a:t>Key</a:t>
            </a:r>
          </a:p>
          <a:p>
            <a:pPr algn="ctr"/>
            <a:r>
              <a:rPr kumimoji="1" lang="en-US" altLang="ja-JP" dirty="0"/>
              <a:t>Agreement</a:t>
            </a:r>
            <a:endParaRPr kumimoji="1" lang="ja-JP" altLang="en-US" dirty="0"/>
          </a:p>
        </p:txBody>
      </p:sp>
      <p:sp>
        <p:nvSpPr>
          <p:cNvPr id="47" name="テキスト ボックス 46">
            <a:extLst>
              <a:ext uri="{FF2B5EF4-FFF2-40B4-BE49-F238E27FC236}">
                <a16:creationId xmlns:a16="http://schemas.microsoft.com/office/drawing/2014/main" id="{760FB1C3-A7AE-4508-9AF7-E241A1AC0237}"/>
              </a:ext>
            </a:extLst>
          </p:cNvPr>
          <p:cNvSpPr txBox="1"/>
          <p:nvPr/>
        </p:nvSpPr>
        <p:spPr>
          <a:xfrm>
            <a:off x="5320519" y="1501964"/>
            <a:ext cx="1095172" cy="584775"/>
          </a:xfrm>
          <a:prstGeom prst="rect">
            <a:avLst/>
          </a:prstGeom>
          <a:noFill/>
        </p:spPr>
        <p:txBody>
          <a:bodyPr wrap="none" rtlCol="0">
            <a:spAutoFit/>
          </a:bodyPr>
          <a:lstStyle/>
          <a:p>
            <a:r>
              <a:rPr kumimoji="1" lang="en-US" altLang="ja-JP" sz="1600" dirty="0"/>
              <a:t>Message </a:t>
            </a:r>
          </a:p>
          <a:p>
            <a:r>
              <a:rPr kumimoji="1" lang="en-US" altLang="ja-JP" sz="1600" dirty="0"/>
              <a:t>Hash</a:t>
            </a:r>
            <a:endParaRPr kumimoji="1" lang="ja-JP" altLang="en-US" sz="1600" dirty="0"/>
          </a:p>
        </p:txBody>
      </p:sp>
      <p:sp>
        <p:nvSpPr>
          <p:cNvPr id="48" name="テキスト ボックス 47">
            <a:extLst>
              <a:ext uri="{FF2B5EF4-FFF2-40B4-BE49-F238E27FC236}">
                <a16:creationId xmlns:a16="http://schemas.microsoft.com/office/drawing/2014/main" id="{418AF54A-C548-4F4E-9C8B-C26C24DF331F}"/>
              </a:ext>
            </a:extLst>
          </p:cNvPr>
          <p:cNvSpPr txBox="1"/>
          <p:nvPr/>
        </p:nvSpPr>
        <p:spPr>
          <a:xfrm>
            <a:off x="6113333" y="2541230"/>
            <a:ext cx="1245854" cy="338554"/>
          </a:xfrm>
          <a:prstGeom prst="rect">
            <a:avLst/>
          </a:prstGeom>
          <a:noFill/>
        </p:spPr>
        <p:txBody>
          <a:bodyPr wrap="none" rtlCol="0">
            <a:spAutoFit/>
          </a:bodyPr>
          <a:lstStyle/>
          <a:p>
            <a:r>
              <a:rPr lang="en-US" altLang="ja-JP" sz="1600" dirty="0"/>
              <a:t>Sign/Verify</a:t>
            </a:r>
            <a:endParaRPr kumimoji="1" lang="ja-JP" altLang="en-US" sz="1600" dirty="0"/>
          </a:p>
        </p:txBody>
      </p:sp>
    </p:spTree>
    <p:extLst>
      <p:ext uri="{BB962C8B-B14F-4D97-AF65-F5344CB8AC3E}">
        <p14:creationId xmlns:p14="http://schemas.microsoft.com/office/powerpoint/2010/main" val="152228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7DF774-F230-4A65-9BD1-42240F905AF3}"/>
              </a:ext>
            </a:extLst>
          </p:cNvPr>
          <p:cNvSpPr>
            <a:spLocks noGrp="1"/>
          </p:cNvSpPr>
          <p:nvPr>
            <p:ph type="title"/>
          </p:nvPr>
        </p:nvSpPr>
        <p:spPr>
          <a:xfrm>
            <a:off x="838200" y="161802"/>
            <a:ext cx="10515600" cy="1325563"/>
          </a:xfrm>
        </p:spPr>
        <p:txBody>
          <a:bodyPr/>
          <a:lstStyle/>
          <a:p>
            <a:r>
              <a:rPr kumimoji="1" lang="en-US" altLang="ja-JP" dirty="0"/>
              <a:t>DSA</a:t>
            </a:r>
            <a:r>
              <a:rPr kumimoji="1" lang="ja-JP" altLang="en-US" dirty="0"/>
              <a:t>署名</a:t>
            </a:r>
          </a:p>
        </p:txBody>
      </p:sp>
      <p:sp>
        <p:nvSpPr>
          <p:cNvPr id="3" name="コンテンツ プレースホルダー 2">
            <a:extLst>
              <a:ext uri="{FF2B5EF4-FFF2-40B4-BE49-F238E27FC236}">
                <a16:creationId xmlns:a16="http://schemas.microsoft.com/office/drawing/2014/main" id="{C3A8C144-9B84-4918-8EE3-4F19F5A6D8FA}"/>
              </a:ext>
            </a:extLst>
          </p:cNvPr>
          <p:cNvSpPr>
            <a:spLocks noGrp="1"/>
          </p:cNvSpPr>
          <p:nvPr>
            <p:ph idx="1"/>
          </p:nvPr>
        </p:nvSpPr>
        <p:spPr>
          <a:xfrm>
            <a:off x="838200" y="1497378"/>
            <a:ext cx="10515600" cy="5161330"/>
          </a:xfrm>
        </p:spPr>
        <p:txBody>
          <a:bodyPr>
            <a:normAutofit fontScale="85000" lnSpcReduction="20000"/>
          </a:bodyPr>
          <a:lstStyle/>
          <a:p>
            <a:pPr marL="0" indent="0">
              <a:buNone/>
            </a:pPr>
            <a:r>
              <a:rPr kumimoji="1" lang="ja-JP" altLang="en-US" b="1" dirty="0"/>
              <a:t>特徴</a:t>
            </a:r>
            <a:r>
              <a:rPr kumimoji="1" lang="ja-JP" altLang="en-US" dirty="0"/>
              <a:t>：異なる二つの単方向演算の組合わせで、</a:t>
            </a:r>
            <a:endParaRPr kumimoji="1" lang="en-US" altLang="ja-JP" dirty="0"/>
          </a:p>
          <a:p>
            <a:pPr marL="0" indent="0">
              <a:buNone/>
            </a:pPr>
            <a:r>
              <a:rPr lang="en-US" altLang="ja-JP" dirty="0"/>
              <a:t>	</a:t>
            </a:r>
            <a:r>
              <a:rPr kumimoji="1" lang="ja-JP" altLang="en-US" dirty="0"/>
              <a:t>同一の値を得ることができることを利用</a:t>
            </a:r>
            <a:endParaRPr kumimoji="1" lang="en-US" altLang="ja-JP" dirty="0"/>
          </a:p>
          <a:p>
            <a:pPr marL="0" indent="0">
              <a:buNone/>
            </a:pPr>
            <a:r>
              <a:rPr lang="en-US" altLang="ja-JP" dirty="0"/>
              <a:t>	</a:t>
            </a:r>
            <a:r>
              <a:rPr lang="ja-JP" altLang="en-US" dirty="0"/>
              <a:t>この意味では</a:t>
            </a:r>
            <a:r>
              <a:rPr lang="en-US" altLang="ja-JP" dirty="0"/>
              <a:t>DH</a:t>
            </a:r>
            <a:r>
              <a:rPr lang="ja-JP" altLang="en-US" dirty="0"/>
              <a:t>と似ている</a:t>
            </a:r>
            <a:endParaRPr lang="en-US" altLang="ja-JP" dirty="0"/>
          </a:p>
          <a:p>
            <a:pPr marL="0" indent="0">
              <a:buNone/>
            </a:pPr>
            <a:r>
              <a:rPr kumimoji="1" lang="en-US" altLang="ja-JP" dirty="0"/>
              <a:t>	</a:t>
            </a:r>
            <a:r>
              <a:rPr kumimoji="1" lang="ja-JP" altLang="en-US" b="1" dirty="0"/>
              <a:t>巡回群を使っていない</a:t>
            </a:r>
            <a:r>
              <a:rPr lang="en-US" altLang="ja-JP" b="1" dirty="0"/>
              <a:t>	</a:t>
            </a:r>
            <a:r>
              <a:rPr kumimoji="1" lang="ja-JP" altLang="en-US" b="1" dirty="0"/>
              <a:t>→ パディング不要</a:t>
            </a:r>
            <a:endParaRPr kumimoji="1" lang="en-US" altLang="ja-JP" b="1" dirty="0"/>
          </a:p>
          <a:p>
            <a:pPr marL="0" indent="0">
              <a:buNone/>
            </a:pPr>
            <a:endParaRPr lang="en-US" altLang="ja-JP" dirty="0"/>
          </a:p>
          <a:p>
            <a:pPr marL="0" indent="0">
              <a:buNone/>
            </a:pPr>
            <a:r>
              <a:rPr kumimoji="1" lang="ja-JP" altLang="en-US" b="1" dirty="0"/>
              <a:t>しかし、</a:t>
            </a:r>
            <a:endParaRPr kumimoji="1" lang="en-US" altLang="ja-JP" b="1" dirty="0"/>
          </a:p>
          <a:p>
            <a:pPr marL="0" indent="0">
              <a:buNone/>
            </a:pPr>
            <a:r>
              <a:rPr lang="ja-JP" altLang="en-US" dirty="0"/>
              <a:t>適切な鍵生成が難しい</a:t>
            </a:r>
            <a:endParaRPr kumimoji="1" lang="en-US" altLang="ja-JP" dirty="0"/>
          </a:p>
          <a:p>
            <a:pPr marL="0" indent="0">
              <a:buNone/>
            </a:pPr>
            <a:r>
              <a:rPr kumimoji="1" lang="en-US" altLang="ja-JP" dirty="0"/>
              <a:t>	</a:t>
            </a:r>
            <a:r>
              <a:rPr kumimoji="1" lang="ja-JP" altLang="en-US" dirty="0"/>
              <a:t>鍵生成を誤ると</a:t>
            </a:r>
            <a:r>
              <a:rPr kumimoji="1" lang="ja-JP" altLang="en-US" b="1" dirty="0"/>
              <a:t>脆弱性リスク</a:t>
            </a:r>
            <a:r>
              <a:rPr kumimoji="1" lang="ja-JP" altLang="en-US" dirty="0"/>
              <a:t>　→ 使用推奨されない</a:t>
            </a:r>
            <a:endParaRPr kumimoji="1" lang="en-US" altLang="ja-JP" dirty="0"/>
          </a:p>
          <a:p>
            <a:pPr marL="0" indent="0">
              <a:buNone/>
            </a:pPr>
            <a:endParaRPr kumimoji="1" lang="en-US" altLang="ja-JP" dirty="0"/>
          </a:p>
          <a:p>
            <a:pPr marL="0" indent="0">
              <a:buNone/>
            </a:pPr>
            <a:r>
              <a:rPr lang="ja-JP" altLang="en-US" b="1" dirty="0"/>
              <a:t>一方、</a:t>
            </a:r>
            <a:endParaRPr lang="en-US" altLang="ja-JP" b="1" dirty="0"/>
          </a:p>
          <a:p>
            <a:pPr marL="0" indent="0">
              <a:buNone/>
            </a:pPr>
            <a:r>
              <a:rPr lang="ja-JP" altLang="en-US" dirty="0"/>
              <a:t>楕円曲線暗号では巡回群は見つかっていない</a:t>
            </a:r>
            <a:endParaRPr lang="en-US" altLang="ja-JP" dirty="0"/>
          </a:p>
          <a:p>
            <a:pPr marL="0" indent="0">
              <a:buNone/>
            </a:pPr>
            <a:r>
              <a:rPr kumimoji="1" lang="ja-JP" altLang="en-US" dirty="0"/>
              <a:t>楕円曲線暗号では、上記のリスク無し</a:t>
            </a:r>
            <a:endParaRPr kumimoji="1" lang="en-US" altLang="ja-JP" dirty="0"/>
          </a:p>
          <a:p>
            <a:pPr marL="0" indent="0">
              <a:buNone/>
            </a:pPr>
            <a:r>
              <a:rPr lang="en-US" altLang="ja-JP" dirty="0"/>
              <a:t>	</a:t>
            </a:r>
            <a:r>
              <a:rPr lang="ja-JP" altLang="en-US" b="1" dirty="0"/>
              <a:t>→ </a:t>
            </a:r>
            <a:r>
              <a:rPr lang="en-US" altLang="ja-JP" b="1" dirty="0"/>
              <a:t>ECDSA, </a:t>
            </a:r>
            <a:r>
              <a:rPr lang="en-US" altLang="ja-JP" b="1" dirty="0" err="1"/>
              <a:t>EdDSA</a:t>
            </a:r>
            <a:r>
              <a:rPr lang="ja-JP" altLang="en-US" dirty="0"/>
              <a:t>として普及</a:t>
            </a:r>
            <a:r>
              <a:rPr lang="en-US" altLang="ja-JP" dirty="0"/>
              <a:t>(ECC</a:t>
            </a:r>
            <a:r>
              <a:rPr lang="ja-JP" altLang="en-US" dirty="0"/>
              <a:t>の章で説明</a:t>
            </a:r>
            <a:r>
              <a:rPr lang="en-US" altLang="ja-JP" dirty="0"/>
              <a:t>)</a:t>
            </a:r>
            <a:endParaRPr kumimoji="1" lang="ja-JP" altLang="en-US" dirty="0"/>
          </a:p>
        </p:txBody>
      </p:sp>
    </p:spTree>
    <p:extLst>
      <p:ext uri="{BB962C8B-B14F-4D97-AF65-F5344CB8AC3E}">
        <p14:creationId xmlns:p14="http://schemas.microsoft.com/office/powerpoint/2010/main" val="342835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89563"/>
            <a:ext cx="677075" cy="1099265"/>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299140" y="4436942"/>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t>x</a:t>
            </a:r>
            <a:endParaRPr kumimoji="1" lang="ja-JP" altLang="en-US" sz="2400" b="1"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cxnSp>
        <p:nvCxnSpPr>
          <p:cNvPr id="84" name="直線コネクタ 83">
            <a:extLst>
              <a:ext uri="{FF2B5EF4-FFF2-40B4-BE49-F238E27FC236}">
                <a16:creationId xmlns:a16="http://schemas.microsoft.com/office/drawing/2014/main" id="{DF3CF12D-FD5D-4674-9C30-6AFD7CAAEFFA}"/>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フリーフォーム: 図形 4">
            <a:extLst>
              <a:ext uri="{FF2B5EF4-FFF2-40B4-BE49-F238E27FC236}">
                <a16:creationId xmlns:a16="http://schemas.microsoft.com/office/drawing/2014/main" id="{805F6D81-E4A1-4224-A612-48EBC6CE54FB}"/>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CB7330B4-4D62-4B9F-9478-554A79B869BB}"/>
              </a:ext>
            </a:extLst>
          </p:cNvPr>
          <p:cNvCxnSpPr/>
          <p:nvPr/>
        </p:nvCxnSpPr>
        <p:spPr>
          <a:xfrm flipH="1">
            <a:off x="2908590" y="4960258"/>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フリーフォーム: 図形 99">
            <a:extLst>
              <a:ext uri="{FF2B5EF4-FFF2-40B4-BE49-F238E27FC236}">
                <a16:creationId xmlns:a16="http://schemas.microsoft.com/office/drawing/2014/main" id="{90538DBD-A26B-4709-91DA-35A4603772C0}"/>
              </a:ext>
            </a:extLst>
          </p:cNvPr>
          <p:cNvSpPr/>
          <p:nvPr/>
        </p:nvSpPr>
        <p:spPr>
          <a:xfrm>
            <a:off x="-77761" y="4937529"/>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4468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A05B08A6-8D36-4806-BF74-FE5742AABF2F}"/>
              </a:ext>
            </a:extLst>
          </p:cNvPr>
          <p:cNvSpPr/>
          <p:nvPr/>
        </p:nvSpPr>
        <p:spPr>
          <a:xfrm>
            <a:off x="2649415" y="4794738"/>
            <a:ext cx="2989385" cy="562708"/>
          </a:xfrm>
          <a:custGeom>
            <a:avLst/>
            <a:gdLst>
              <a:gd name="connsiteX0" fmla="*/ 2989385 w 2989385"/>
              <a:gd name="connsiteY0" fmla="*/ 0 h 621324"/>
              <a:gd name="connsiteX1" fmla="*/ 2836985 w 2989385"/>
              <a:gd name="connsiteY1" fmla="*/ 0 h 621324"/>
              <a:gd name="connsiteX2" fmla="*/ 2051539 w 2989385"/>
              <a:gd name="connsiteY2" fmla="*/ 621324 h 621324"/>
              <a:gd name="connsiteX3" fmla="*/ 140677 w 2989385"/>
              <a:gd name="connsiteY3" fmla="*/ 562708 h 621324"/>
              <a:gd name="connsiteX4" fmla="*/ 0 w 2989385"/>
              <a:gd name="connsiteY4" fmla="*/ 386862 h 621324"/>
              <a:gd name="connsiteX0" fmla="*/ 2989385 w 2989385"/>
              <a:gd name="connsiteY0" fmla="*/ 0 h 562708"/>
              <a:gd name="connsiteX1" fmla="*/ 2836985 w 2989385"/>
              <a:gd name="connsiteY1" fmla="*/ 0 h 562708"/>
              <a:gd name="connsiteX2" fmla="*/ 2063262 w 2989385"/>
              <a:gd name="connsiteY2" fmla="*/ 562708 h 562708"/>
              <a:gd name="connsiteX3" fmla="*/ 140677 w 2989385"/>
              <a:gd name="connsiteY3" fmla="*/ 562708 h 562708"/>
              <a:gd name="connsiteX4" fmla="*/ 0 w 2989385"/>
              <a:gd name="connsiteY4" fmla="*/ 386862 h 56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9385" h="562708">
                <a:moveTo>
                  <a:pt x="2989385" y="0"/>
                </a:moveTo>
                <a:lnTo>
                  <a:pt x="2836985" y="0"/>
                </a:lnTo>
                <a:lnTo>
                  <a:pt x="2063262" y="562708"/>
                </a:lnTo>
                <a:lnTo>
                  <a:pt x="140677" y="562708"/>
                </a:lnTo>
                <a:lnTo>
                  <a:pt x="0" y="3868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0D771367-D4AA-4ECB-9A86-94D35D45FC30}"/>
              </a:ext>
            </a:extLst>
          </p:cNvPr>
          <p:cNvSpPr/>
          <p:nvPr/>
        </p:nvSpPr>
        <p:spPr>
          <a:xfrm>
            <a:off x="2766646" y="3610708"/>
            <a:ext cx="398585" cy="973015"/>
          </a:xfrm>
          <a:custGeom>
            <a:avLst/>
            <a:gdLst>
              <a:gd name="connsiteX0" fmla="*/ 398585 w 398585"/>
              <a:gd name="connsiteY0" fmla="*/ 0 h 973015"/>
              <a:gd name="connsiteX1" fmla="*/ 35169 w 398585"/>
              <a:gd name="connsiteY1" fmla="*/ 293077 h 973015"/>
              <a:gd name="connsiteX2" fmla="*/ 0 w 398585"/>
              <a:gd name="connsiteY2" fmla="*/ 973015 h 973015"/>
            </a:gdLst>
            <a:ahLst/>
            <a:cxnLst>
              <a:cxn ang="0">
                <a:pos x="connsiteX0" y="connsiteY0"/>
              </a:cxn>
              <a:cxn ang="0">
                <a:pos x="connsiteX1" y="connsiteY1"/>
              </a:cxn>
              <a:cxn ang="0">
                <a:pos x="connsiteX2" y="connsiteY2"/>
              </a:cxn>
            </a:cxnLst>
            <a:rect l="l" t="t" r="r" b="b"/>
            <a:pathLst>
              <a:path w="398585" h="973015">
                <a:moveTo>
                  <a:pt x="398585" y="0"/>
                </a:moveTo>
                <a:lnTo>
                  <a:pt x="35169" y="293077"/>
                </a:lnTo>
                <a:lnTo>
                  <a:pt x="0" y="973015"/>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a:extLst>
              <a:ext uri="{FF2B5EF4-FFF2-40B4-BE49-F238E27FC236}">
                <a16:creationId xmlns:a16="http://schemas.microsoft.com/office/drawing/2014/main" id="{451B43CB-CA96-D340-93A6-B37CB8A540A8}"/>
              </a:ext>
            </a:extLst>
          </p:cNvPr>
          <p:cNvPicPr>
            <a:picLocks noChangeAspect="1"/>
          </p:cNvPicPr>
          <p:nvPr/>
        </p:nvPicPr>
        <p:blipFill>
          <a:blip r:embed="rId3"/>
          <a:stretch>
            <a:fillRect/>
          </a:stretch>
        </p:blipFill>
        <p:spPr>
          <a:xfrm>
            <a:off x="4809340" y="311913"/>
            <a:ext cx="2286000" cy="469900"/>
          </a:xfrm>
          <a:prstGeom prst="rect">
            <a:avLst/>
          </a:prstGeom>
        </p:spPr>
      </p:pic>
      <p:pic>
        <p:nvPicPr>
          <p:cNvPr id="38" name="図 37">
            <a:extLst>
              <a:ext uri="{FF2B5EF4-FFF2-40B4-BE49-F238E27FC236}">
                <a16:creationId xmlns:a16="http://schemas.microsoft.com/office/drawing/2014/main" id="{DE14A2F6-8F4D-524D-A3F0-4543CD4A1612}"/>
              </a:ext>
            </a:extLst>
          </p:cNvPr>
          <p:cNvPicPr>
            <a:picLocks noChangeAspect="1"/>
          </p:cNvPicPr>
          <p:nvPr/>
        </p:nvPicPr>
        <p:blipFill>
          <a:blip r:embed="rId4"/>
          <a:stretch>
            <a:fillRect/>
          </a:stretch>
        </p:blipFill>
        <p:spPr>
          <a:xfrm>
            <a:off x="6997930" y="4672458"/>
            <a:ext cx="3022600" cy="533400"/>
          </a:xfrm>
          <a:prstGeom prst="rect">
            <a:avLst/>
          </a:prstGeom>
        </p:spPr>
      </p:pic>
      <p:pic>
        <p:nvPicPr>
          <p:cNvPr id="39" name="図 38">
            <a:extLst>
              <a:ext uri="{FF2B5EF4-FFF2-40B4-BE49-F238E27FC236}">
                <a16:creationId xmlns:a16="http://schemas.microsoft.com/office/drawing/2014/main" id="{C693E722-800A-8146-BADB-CA8B8A47FA1E}"/>
              </a:ext>
            </a:extLst>
          </p:cNvPr>
          <p:cNvPicPr>
            <a:picLocks noChangeAspect="1"/>
          </p:cNvPicPr>
          <p:nvPr/>
        </p:nvPicPr>
        <p:blipFill>
          <a:blip r:embed="rId5"/>
          <a:stretch>
            <a:fillRect/>
          </a:stretch>
        </p:blipFill>
        <p:spPr>
          <a:xfrm>
            <a:off x="6978197" y="3769232"/>
            <a:ext cx="3835400" cy="508000"/>
          </a:xfrm>
          <a:prstGeom prst="rect">
            <a:avLst/>
          </a:prstGeom>
        </p:spPr>
      </p:pic>
      <p:sp>
        <p:nvSpPr>
          <p:cNvPr id="46" name="テキスト ボックス 45">
            <a:extLst>
              <a:ext uri="{FF2B5EF4-FFF2-40B4-BE49-F238E27FC236}">
                <a16:creationId xmlns:a16="http://schemas.microsoft.com/office/drawing/2014/main" id="{F10BDAEF-0C72-8141-839A-241FAD7CA24B}"/>
              </a:ext>
            </a:extLst>
          </p:cNvPr>
          <p:cNvSpPr txBox="1"/>
          <p:nvPr/>
        </p:nvSpPr>
        <p:spPr>
          <a:xfrm>
            <a:off x="4809340" y="759328"/>
            <a:ext cx="1120820" cy="461665"/>
          </a:xfrm>
          <a:prstGeom prst="rect">
            <a:avLst/>
          </a:prstGeom>
          <a:noFill/>
        </p:spPr>
        <p:txBody>
          <a:bodyPr wrap="none" rtlCol="0">
            <a:spAutoFit/>
          </a:bodyPr>
          <a:lstStyle/>
          <a:p>
            <a:r>
              <a:rPr kumimoji="1" lang="en-US" altLang="ja-JP" sz="2000" b="1" dirty="0"/>
              <a:t>y</a:t>
            </a:r>
            <a:r>
              <a:rPr kumimoji="1" lang="en-US" altLang="ja-JP" dirty="0"/>
              <a:t>, </a:t>
            </a:r>
            <a:r>
              <a:rPr kumimoji="1" lang="en-US" altLang="ja-JP" sz="2400" b="1" dirty="0"/>
              <a:t>x</a:t>
            </a:r>
            <a:r>
              <a:rPr kumimoji="1" lang="en-US" altLang="ja-JP" dirty="0"/>
              <a:t>, g, p</a:t>
            </a:r>
            <a:endParaRPr kumimoji="1" lang="ja-JP" altLang="en-US"/>
          </a:p>
        </p:txBody>
      </p:sp>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357227" y="4207190"/>
            <a:ext cx="2269235"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4" name="図 53">
            <a:extLst>
              <a:ext uri="{FF2B5EF4-FFF2-40B4-BE49-F238E27FC236}">
                <a16:creationId xmlns:a16="http://schemas.microsoft.com/office/drawing/2014/main" id="{D7DF1760-CBD8-8D42-8AC3-35060603E087}"/>
              </a:ext>
            </a:extLst>
          </p:cNvPr>
          <p:cNvPicPr>
            <a:picLocks noChangeAspect="1"/>
          </p:cNvPicPr>
          <p:nvPr/>
        </p:nvPicPr>
        <p:blipFill>
          <a:blip r:embed="rId6"/>
          <a:stretch>
            <a:fillRect/>
          </a:stretch>
        </p:blipFill>
        <p:spPr>
          <a:xfrm>
            <a:off x="3440906" y="3649281"/>
            <a:ext cx="2006600" cy="469900"/>
          </a:xfrm>
          <a:prstGeom prst="rect">
            <a:avLst/>
          </a:prstGeom>
        </p:spPr>
      </p:pic>
      <p:pic>
        <p:nvPicPr>
          <p:cNvPr id="55" name="図 54">
            <a:extLst>
              <a:ext uri="{FF2B5EF4-FFF2-40B4-BE49-F238E27FC236}">
                <a16:creationId xmlns:a16="http://schemas.microsoft.com/office/drawing/2014/main" id="{5B070864-13FF-7849-A6A1-65D695696FEA}"/>
              </a:ext>
            </a:extLst>
          </p:cNvPr>
          <p:cNvPicPr>
            <a:picLocks noChangeAspect="1"/>
          </p:cNvPicPr>
          <p:nvPr/>
        </p:nvPicPr>
        <p:blipFill>
          <a:blip r:embed="rId7"/>
          <a:stretch>
            <a:fillRect/>
          </a:stretch>
        </p:blipFill>
        <p:spPr>
          <a:xfrm>
            <a:off x="1770306" y="4549527"/>
            <a:ext cx="2832100" cy="419100"/>
          </a:xfrm>
          <a:prstGeom prst="rect">
            <a:avLst/>
          </a:prstGeom>
        </p:spPr>
      </p:pic>
      <p:pic>
        <p:nvPicPr>
          <p:cNvPr id="56" name="図 55">
            <a:extLst>
              <a:ext uri="{FF2B5EF4-FFF2-40B4-BE49-F238E27FC236}">
                <a16:creationId xmlns:a16="http://schemas.microsoft.com/office/drawing/2014/main" id="{7FE0A9D7-B45D-6746-A60D-E17B7BDE1841}"/>
              </a:ext>
            </a:extLst>
          </p:cNvPr>
          <p:cNvPicPr>
            <a:picLocks noChangeAspect="1"/>
          </p:cNvPicPr>
          <p:nvPr/>
        </p:nvPicPr>
        <p:blipFill>
          <a:blip r:embed="rId8"/>
          <a:stretch>
            <a:fillRect/>
          </a:stretch>
        </p:blipFill>
        <p:spPr>
          <a:xfrm>
            <a:off x="1770306" y="4918293"/>
            <a:ext cx="2222500" cy="381000"/>
          </a:xfrm>
          <a:prstGeom prst="rect">
            <a:avLst/>
          </a:prstGeom>
        </p:spPr>
      </p:pic>
      <p:pic>
        <p:nvPicPr>
          <p:cNvPr id="57" name="図 56">
            <a:extLst>
              <a:ext uri="{FF2B5EF4-FFF2-40B4-BE49-F238E27FC236}">
                <a16:creationId xmlns:a16="http://schemas.microsoft.com/office/drawing/2014/main" id="{C2670533-7C0D-DC49-BC0B-2117DBBE18EE}"/>
              </a:ext>
            </a:extLst>
          </p:cNvPr>
          <p:cNvPicPr>
            <a:picLocks noChangeAspect="1"/>
          </p:cNvPicPr>
          <p:nvPr/>
        </p:nvPicPr>
        <p:blipFill>
          <a:blip r:embed="rId9"/>
          <a:stretch>
            <a:fillRect/>
          </a:stretch>
        </p:blipFill>
        <p:spPr>
          <a:xfrm>
            <a:off x="1739106" y="5503608"/>
            <a:ext cx="3403600" cy="431800"/>
          </a:xfrm>
          <a:prstGeom prst="rect">
            <a:avLst/>
          </a:prstGeom>
        </p:spPr>
      </p:pic>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フリーフォーム 61">
            <a:extLst>
              <a:ext uri="{FF2B5EF4-FFF2-40B4-BE49-F238E27FC236}">
                <a16:creationId xmlns:a16="http://schemas.microsoft.com/office/drawing/2014/main" id="{1B88EF6E-E6AB-784E-BF5F-D6FF4D828E34}"/>
              </a:ext>
            </a:extLst>
          </p:cNvPr>
          <p:cNvSpPr/>
          <p:nvPr/>
        </p:nvSpPr>
        <p:spPr>
          <a:xfrm>
            <a:off x="3611053" y="4037992"/>
            <a:ext cx="45719" cy="632758"/>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62">
            <a:extLst>
              <a:ext uri="{FF2B5EF4-FFF2-40B4-BE49-F238E27FC236}">
                <a16:creationId xmlns:a16="http://schemas.microsoft.com/office/drawing/2014/main" id="{1637EDCC-9930-A241-8585-829DFC5B6573}"/>
              </a:ext>
            </a:extLst>
          </p:cNvPr>
          <p:cNvSpPr/>
          <p:nvPr/>
        </p:nvSpPr>
        <p:spPr>
          <a:xfrm>
            <a:off x="3091582" y="3938954"/>
            <a:ext cx="387276" cy="1106383"/>
          </a:xfrm>
          <a:custGeom>
            <a:avLst/>
            <a:gdLst>
              <a:gd name="connsiteX0" fmla="*/ 387276 w 387276"/>
              <a:gd name="connsiteY0" fmla="*/ 0 h 946673"/>
              <a:gd name="connsiteX1" fmla="*/ 215153 w 387276"/>
              <a:gd name="connsiteY1" fmla="*/ 96819 h 946673"/>
              <a:gd name="connsiteX2" fmla="*/ 215153 w 387276"/>
              <a:gd name="connsiteY2" fmla="*/ 796066 h 946673"/>
              <a:gd name="connsiteX3" fmla="*/ 0 w 387276"/>
              <a:gd name="connsiteY3" fmla="*/ 946673 h 946673"/>
            </a:gdLst>
            <a:ahLst/>
            <a:cxnLst>
              <a:cxn ang="0">
                <a:pos x="connsiteX0" y="connsiteY0"/>
              </a:cxn>
              <a:cxn ang="0">
                <a:pos x="connsiteX1" y="connsiteY1"/>
              </a:cxn>
              <a:cxn ang="0">
                <a:pos x="connsiteX2" y="connsiteY2"/>
              </a:cxn>
              <a:cxn ang="0">
                <a:pos x="connsiteX3" y="connsiteY3"/>
              </a:cxn>
            </a:cxnLst>
            <a:rect l="l" t="t" r="r" b="b"/>
            <a:pathLst>
              <a:path w="387276" h="946673">
                <a:moveTo>
                  <a:pt x="387276" y="0"/>
                </a:moveTo>
                <a:lnTo>
                  <a:pt x="215153" y="96819"/>
                </a:lnTo>
                <a:lnTo>
                  <a:pt x="215153" y="796066"/>
                </a:lnTo>
                <a:lnTo>
                  <a:pt x="0" y="94667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F92788B3-566A-B340-97E1-DBE81D94BCF5}"/>
              </a:ext>
            </a:extLst>
          </p:cNvPr>
          <p:cNvSpPr/>
          <p:nvPr/>
        </p:nvSpPr>
        <p:spPr>
          <a:xfrm>
            <a:off x="1739106" y="4572000"/>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フリーフォーム 64">
            <a:extLst>
              <a:ext uri="{FF2B5EF4-FFF2-40B4-BE49-F238E27FC236}">
                <a16:creationId xmlns:a16="http://schemas.microsoft.com/office/drawing/2014/main" id="{DE5FB223-C90E-F144-A302-344075599D8E}"/>
              </a:ext>
            </a:extLst>
          </p:cNvPr>
          <p:cNvSpPr/>
          <p:nvPr/>
        </p:nvSpPr>
        <p:spPr>
          <a:xfrm>
            <a:off x="2048091" y="5314278"/>
            <a:ext cx="989703" cy="268942"/>
          </a:xfrm>
          <a:custGeom>
            <a:avLst/>
            <a:gdLst>
              <a:gd name="connsiteX0" fmla="*/ 0 w 989703"/>
              <a:gd name="connsiteY0" fmla="*/ 0 h 268942"/>
              <a:gd name="connsiteX1" fmla="*/ 64545 w 989703"/>
              <a:gd name="connsiteY1" fmla="*/ 150608 h 268942"/>
              <a:gd name="connsiteX2" fmla="*/ 925157 w 989703"/>
              <a:gd name="connsiteY2" fmla="*/ 150608 h 268942"/>
              <a:gd name="connsiteX3" fmla="*/ 989703 w 989703"/>
              <a:gd name="connsiteY3" fmla="*/ 268942 h 268942"/>
            </a:gdLst>
            <a:ahLst/>
            <a:cxnLst>
              <a:cxn ang="0">
                <a:pos x="connsiteX0" y="connsiteY0"/>
              </a:cxn>
              <a:cxn ang="0">
                <a:pos x="connsiteX1" y="connsiteY1"/>
              </a:cxn>
              <a:cxn ang="0">
                <a:pos x="connsiteX2" y="connsiteY2"/>
              </a:cxn>
              <a:cxn ang="0">
                <a:pos x="connsiteX3" y="connsiteY3"/>
              </a:cxn>
            </a:cxnLst>
            <a:rect l="l" t="t" r="r" b="b"/>
            <a:pathLst>
              <a:path w="989703" h="268942">
                <a:moveTo>
                  <a:pt x="0" y="0"/>
                </a:moveTo>
                <a:lnTo>
                  <a:pt x="64545" y="150608"/>
                </a:lnTo>
                <a:lnTo>
                  <a:pt x="925157" y="150608"/>
                </a:lnTo>
                <a:lnTo>
                  <a:pt x="989703" y="268942"/>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フリーフォーム 65">
            <a:extLst>
              <a:ext uri="{FF2B5EF4-FFF2-40B4-BE49-F238E27FC236}">
                <a16:creationId xmlns:a16="http://schemas.microsoft.com/office/drawing/2014/main" id="{BABA06A5-F422-A245-AD8F-A1EDAB624809}"/>
              </a:ext>
            </a:extLst>
          </p:cNvPr>
          <p:cNvSpPr/>
          <p:nvPr/>
        </p:nvSpPr>
        <p:spPr>
          <a:xfrm>
            <a:off x="1875968" y="5292763"/>
            <a:ext cx="699247" cy="355003"/>
          </a:xfrm>
          <a:custGeom>
            <a:avLst/>
            <a:gdLst>
              <a:gd name="connsiteX0" fmla="*/ 0 w 699247"/>
              <a:gd name="connsiteY0" fmla="*/ 0 h 355003"/>
              <a:gd name="connsiteX1" fmla="*/ 172123 w 699247"/>
              <a:gd name="connsiteY1" fmla="*/ 322730 h 355003"/>
              <a:gd name="connsiteX2" fmla="*/ 699247 w 699247"/>
              <a:gd name="connsiteY2" fmla="*/ 355003 h 355003"/>
            </a:gdLst>
            <a:ahLst/>
            <a:cxnLst>
              <a:cxn ang="0">
                <a:pos x="connsiteX0" y="connsiteY0"/>
              </a:cxn>
              <a:cxn ang="0">
                <a:pos x="connsiteX1" y="connsiteY1"/>
              </a:cxn>
              <a:cxn ang="0">
                <a:pos x="connsiteX2" y="connsiteY2"/>
              </a:cxn>
            </a:cxnLst>
            <a:rect l="l" t="t" r="r" b="b"/>
            <a:pathLst>
              <a:path w="699247" h="355003">
                <a:moveTo>
                  <a:pt x="0" y="0"/>
                </a:moveTo>
                <a:lnTo>
                  <a:pt x="172123" y="322730"/>
                </a:lnTo>
                <a:lnTo>
                  <a:pt x="699247" y="355003"/>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68627"/>
            <a:ext cx="677075" cy="1120202"/>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882588" y="6088827"/>
            <a:ext cx="3259567"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FFFFF">
              <a:alpha val="69804"/>
            </a:srgbClr>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82818"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533600" y="4296266"/>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bg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349262" y="3962400"/>
            <a:ext cx="1269170" cy="177705"/>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0C22C7A2-3CBF-4CA6-BBFF-FD48B6E15ACC}"/>
              </a:ext>
            </a:extLst>
          </p:cNvPr>
          <p:cNvSpPr/>
          <p:nvPr/>
        </p:nvSpPr>
        <p:spPr>
          <a:xfrm>
            <a:off x="8018585" y="4711347"/>
            <a:ext cx="2965938" cy="101739"/>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374639"/>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FFFFF">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97" name="テキスト ボックス 96">
            <a:extLst>
              <a:ext uri="{FF2B5EF4-FFF2-40B4-BE49-F238E27FC236}">
                <a16:creationId xmlns:a16="http://schemas.microsoft.com/office/drawing/2014/main" id="{0FF07511-7F81-4C7C-97A3-2B2681ABBEB9}"/>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solidFill>
                  <a:schemeClr val="bg2">
                    <a:lumMod val="90000"/>
                  </a:schemeClr>
                </a:solidFill>
              </a:rPr>
              <a:t>ユーザ</a:t>
            </a:r>
            <a:r>
              <a:rPr kumimoji="1" lang="ja-JP" altLang="en-US" sz="2400" b="1" dirty="0">
                <a:solidFill>
                  <a:schemeClr val="bg2">
                    <a:lumMod val="90000"/>
                  </a:schemeClr>
                </a:solidFill>
              </a:rPr>
              <a:t>鍵</a:t>
            </a:r>
            <a:endParaRPr kumimoji="1" lang="ja-JP" altLang="en-US" dirty="0">
              <a:solidFill>
                <a:schemeClr val="bg2">
                  <a:lumMod val="90000"/>
                </a:schemeClr>
              </a:solidFill>
            </a:endParaRPr>
          </a:p>
        </p:txBody>
      </p:sp>
      <p:sp>
        <p:nvSpPr>
          <p:cNvPr id="98" name="正方形/長方形 97">
            <a:extLst>
              <a:ext uri="{FF2B5EF4-FFF2-40B4-BE49-F238E27FC236}">
                <a16:creationId xmlns:a16="http://schemas.microsoft.com/office/drawing/2014/main" id="{D98F4048-B69E-4FE7-8BB6-231620E3AE17}"/>
              </a:ext>
            </a:extLst>
          </p:cNvPr>
          <p:cNvSpPr/>
          <p:nvPr/>
        </p:nvSpPr>
        <p:spPr>
          <a:xfrm>
            <a:off x="4369408" y="619337"/>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テキスト ボックス 98">
            <a:extLst>
              <a:ext uri="{FF2B5EF4-FFF2-40B4-BE49-F238E27FC236}">
                <a16:creationId xmlns:a16="http://schemas.microsoft.com/office/drawing/2014/main" id="{147A5E7B-1BCA-4181-A2EA-8828899FE327}"/>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solidFill>
                  <a:schemeClr val="bg2">
                    <a:lumMod val="90000"/>
                  </a:schemeClr>
                </a:solidFill>
              </a:rPr>
              <a:t>y</a:t>
            </a:r>
            <a:endParaRPr kumimoji="1" lang="ja-JP" altLang="en-US" sz="2400" b="1" dirty="0">
              <a:solidFill>
                <a:schemeClr val="bg2">
                  <a:lumMod val="90000"/>
                </a:schemeClr>
              </a:solidFill>
            </a:endParaRPr>
          </a:p>
        </p:txBody>
      </p:sp>
      <p:sp>
        <p:nvSpPr>
          <p:cNvPr id="100" name="正方形/長方形 99">
            <a:extLst>
              <a:ext uri="{FF2B5EF4-FFF2-40B4-BE49-F238E27FC236}">
                <a16:creationId xmlns:a16="http://schemas.microsoft.com/office/drawing/2014/main" id="{95163C61-3526-4D34-A1F8-5917CBDB835A}"/>
              </a:ext>
            </a:extLst>
          </p:cNvPr>
          <p:cNvSpPr/>
          <p:nvPr/>
        </p:nvSpPr>
        <p:spPr>
          <a:xfrm>
            <a:off x="6947586" y="608818"/>
            <a:ext cx="388918" cy="365760"/>
          </a:xfrm>
          <a:prstGeom prst="rect">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1" name="テキスト ボックス 100">
            <a:extLst>
              <a:ext uri="{FF2B5EF4-FFF2-40B4-BE49-F238E27FC236}">
                <a16:creationId xmlns:a16="http://schemas.microsoft.com/office/drawing/2014/main" id="{452A9DAA-2D4B-4432-B5E9-3F37AA710553}"/>
              </a:ext>
            </a:extLst>
          </p:cNvPr>
          <p:cNvSpPr txBox="1"/>
          <p:nvPr/>
        </p:nvSpPr>
        <p:spPr>
          <a:xfrm rot="10635209" flipH="1" flipV="1">
            <a:off x="6952887" y="554612"/>
            <a:ext cx="303295" cy="461665"/>
          </a:xfrm>
          <a:prstGeom prst="rect">
            <a:avLst/>
          </a:prstGeom>
          <a:noFill/>
        </p:spPr>
        <p:txBody>
          <a:bodyPr wrap="square" rtlCol="0">
            <a:spAutoFit/>
          </a:bodyPr>
          <a:lstStyle/>
          <a:p>
            <a:r>
              <a:rPr kumimoji="1" lang="en-US" altLang="ja-JP" sz="2400" b="1" dirty="0">
                <a:solidFill>
                  <a:schemeClr val="bg2">
                    <a:lumMod val="90000"/>
                  </a:schemeClr>
                </a:solidFill>
              </a:rPr>
              <a:t>x</a:t>
            </a:r>
            <a:endParaRPr kumimoji="1" lang="ja-JP" altLang="en-US" sz="2400" b="1" dirty="0">
              <a:solidFill>
                <a:schemeClr val="bg2">
                  <a:lumMod val="90000"/>
                </a:schemeClr>
              </a:solidFill>
            </a:endParaRPr>
          </a:p>
        </p:txBody>
      </p:sp>
      <p:sp>
        <p:nvSpPr>
          <p:cNvPr id="102" name="テキスト ボックス 101">
            <a:extLst>
              <a:ext uri="{FF2B5EF4-FFF2-40B4-BE49-F238E27FC236}">
                <a16:creationId xmlns:a16="http://schemas.microsoft.com/office/drawing/2014/main" id="{930BE30A-253B-4225-AFA6-E7CAA58D6130}"/>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秘密鍵</a:t>
            </a:r>
            <a:endParaRPr kumimoji="1" lang="ja-JP" altLang="en-US" dirty="0">
              <a:solidFill>
                <a:schemeClr val="bg2">
                  <a:lumMod val="90000"/>
                </a:schemeClr>
              </a:solidFill>
            </a:endParaRPr>
          </a:p>
        </p:txBody>
      </p:sp>
      <p:sp>
        <p:nvSpPr>
          <p:cNvPr id="103" name="テキスト ボックス 102">
            <a:extLst>
              <a:ext uri="{FF2B5EF4-FFF2-40B4-BE49-F238E27FC236}">
                <a16:creationId xmlns:a16="http://schemas.microsoft.com/office/drawing/2014/main" id="{C69C2020-DCF6-4059-ADA6-5C66909A9CE2}"/>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solidFill>
                  <a:schemeClr val="bg2">
                    <a:lumMod val="90000"/>
                  </a:schemeClr>
                </a:solidFill>
              </a:rPr>
              <a:t>公開鍵</a:t>
            </a:r>
            <a:endParaRPr kumimoji="1" lang="ja-JP" altLang="en-US" dirty="0">
              <a:solidFill>
                <a:schemeClr val="bg2">
                  <a:lumMod val="90000"/>
                </a:schemeClr>
              </a:solidFill>
            </a:endParaRPr>
          </a:p>
        </p:txBody>
      </p:sp>
      <p:cxnSp>
        <p:nvCxnSpPr>
          <p:cNvPr id="69" name="直線コネクタ 68">
            <a:extLst>
              <a:ext uri="{FF2B5EF4-FFF2-40B4-BE49-F238E27FC236}">
                <a16:creationId xmlns:a16="http://schemas.microsoft.com/office/drawing/2014/main" id="{71CA67FB-2607-4B75-B6BF-EC7874B21C1C}"/>
              </a:ext>
            </a:extLst>
          </p:cNvPr>
          <p:cNvCxnSpPr/>
          <p:nvPr/>
        </p:nvCxnSpPr>
        <p:spPr>
          <a:xfrm flipH="1">
            <a:off x="5635766" y="4817467"/>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92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4BEDFA-DA18-4F53-945A-BCC049D43851}"/>
              </a:ext>
            </a:extLst>
          </p:cNvPr>
          <p:cNvSpPr>
            <a:spLocks noGrp="1"/>
          </p:cNvSpPr>
          <p:nvPr>
            <p:ph type="title"/>
          </p:nvPr>
        </p:nvSpPr>
        <p:spPr/>
        <p:txBody>
          <a:bodyPr/>
          <a:lstStyle/>
          <a:p>
            <a:r>
              <a:rPr kumimoji="1" lang="en-US" altLang="ja-JP" dirty="0"/>
              <a:t>DSA</a:t>
            </a:r>
            <a:r>
              <a:rPr kumimoji="1" lang="ja-JP" altLang="en-US" dirty="0"/>
              <a:t>の原理</a:t>
            </a:r>
          </a:p>
        </p:txBody>
      </p:sp>
      <p:sp>
        <p:nvSpPr>
          <p:cNvPr id="3" name="コンテンツ プレースホルダー 2">
            <a:extLst>
              <a:ext uri="{FF2B5EF4-FFF2-40B4-BE49-F238E27FC236}">
                <a16:creationId xmlns:a16="http://schemas.microsoft.com/office/drawing/2014/main" id="{938CA037-BF3C-4385-B00F-02EE0EE915BB}"/>
              </a:ext>
            </a:extLst>
          </p:cNvPr>
          <p:cNvSpPr>
            <a:spLocks noGrp="1"/>
          </p:cNvSpPr>
          <p:nvPr>
            <p:ph idx="1"/>
          </p:nvPr>
        </p:nvSpPr>
        <p:spPr>
          <a:xfrm>
            <a:off x="638907" y="1825625"/>
            <a:ext cx="11154509" cy="4351338"/>
          </a:xfrm>
        </p:spPr>
        <p:txBody>
          <a:bodyPr>
            <a:normAutofit lnSpcReduction="10000"/>
          </a:bodyPr>
          <a:lstStyle/>
          <a:p>
            <a:r>
              <a:rPr lang="ja-JP" altLang="en-US" dirty="0">
                <a:latin typeface="Consolas" panose="020B0609020204030204" pitchFamily="49" charset="0"/>
              </a:rPr>
              <a:t>署名</a:t>
            </a:r>
            <a:r>
              <a:rPr lang="ja-JP" altLang="en-US" b="0" dirty="0">
                <a:effectLst/>
                <a:latin typeface="Consolas" panose="020B0609020204030204" pitchFamily="49" charset="0"/>
              </a:rPr>
              <a:t>生成：</a:t>
            </a:r>
            <a:r>
              <a:rPr lang="en-US" altLang="ja-JP" b="0" dirty="0">
                <a:effectLst/>
                <a:latin typeface="Consolas" panose="020B0609020204030204" pitchFamily="49" charset="0"/>
              </a:rPr>
              <a:t>H(m)</a:t>
            </a:r>
            <a:r>
              <a:rPr lang="ja-JP" altLang="en-US" b="0" dirty="0">
                <a:effectLst/>
                <a:latin typeface="Consolas" panose="020B0609020204030204" pitchFamily="49" charset="0"/>
              </a:rPr>
              <a:t>と署名鍵</a:t>
            </a:r>
            <a:r>
              <a:rPr lang="en-US" altLang="ja-JP" b="0" dirty="0">
                <a:effectLst/>
                <a:latin typeface="Consolas" panose="020B0609020204030204" pitchFamily="49" charset="0"/>
              </a:rPr>
              <a:t>k</a:t>
            </a:r>
            <a:r>
              <a:rPr lang="ja-JP" altLang="en-US" b="0" dirty="0">
                <a:effectLst/>
                <a:latin typeface="Consolas" panose="020B0609020204030204" pitchFamily="49" charset="0"/>
              </a:rPr>
              <a:t>を入力として署名値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a:t>
            </a:r>
            <a:r>
              <a:rPr lang="en-US" altLang="ja-JP" b="0" dirty="0">
                <a:effectLst/>
                <a:latin typeface="Consolas" panose="020B0609020204030204" pitchFamily="49" charset="0"/>
              </a:rPr>
              <a:t>s</a:t>
            </a:r>
            <a:r>
              <a:rPr lang="ja-JP" altLang="en-US" b="0" dirty="0">
                <a:effectLst/>
                <a:latin typeface="Consolas" panose="020B0609020204030204" pitchFamily="49" charset="0"/>
              </a:rPr>
              <a:t>を得る。</a:t>
            </a:r>
            <a:endParaRPr lang="en-US" altLang="ja-JP" b="0" dirty="0">
              <a:effectLst/>
              <a:latin typeface="Consolas" panose="020B0609020204030204" pitchFamily="49" charset="0"/>
            </a:endParaRPr>
          </a:p>
          <a:p>
            <a:r>
              <a:rPr lang="ja-JP" altLang="en-US" b="0" dirty="0">
                <a:effectLst/>
                <a:latin typeface="Consolas" panose="020B0609020204030204" pitchFamily="49" charset="0"/>
              </a:rPr>
              <a:t>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から求めるべき乗の剰余</a:t>
            </a:r>
            <a:r>
              <a:rPr lang="ja-JP" altLang="en-US" dirty="0">
                <a:latin typeface="Consolas" panose="020B0609020204030204" pitchFamily="49" charset="0"/>
              </a:rPr>
              <a:t>。</a:t>
            </a:r>
            <a:r>
              <a:rPr lang="ja-JP" altLang="en-US" b="0" dirty="0">
                <a:effectLst/>
                <a:latin typeface="Consolas" panose="020B0609020204030204" pitchFamily="49" charset="0"/>
              </a:rPr>
              <a:t>公開しても</a:t>
            </a:r>
            <a:r>
              <a:rPr lang="en-US" altLang="ja-JP" b="0" dirty="0">
                <a:effectLst/>
                <a:latin typeface="Consolas" panose="020B0609020204030204" pitchFamily="49" charset="0"/>
              </a:rPr>
              <a:t>k</a:t>
            </a:r>
            <a:r>
              <a:rPr lang="ja-JP" altLang="en-US" b="0" dirty="0">
                <a:effectLst/>
                <a:latin typeface="Consolas" panose="020B0609020204030204" pitchFamily="49" charset="0"/>
              </a:rPr>
              <a:t>の秘匿性を保てる。</a:t>
            </a:r>
          </a:p>
          <a:p>
            <a:r>
              <a:rPr lang="ja-JP" altLang="en-US" b="0" dirty="0">
                <a:effectLst/>
                <a:latin typeface="Consolas" panose="020B0609020204030204" pitchFamily="49" charset="0"/>
              </a:rPr>
              <a:t>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は鍵</a:t>
            </a:r>
            <a:r>
              <a:rPr lang="en-US" altLang="ja-JP" b="0" dirty="0">
                <a:effectLst/>
                <a:latin typeface="Consolas" panose="020B0609020204030204" pitchFamily="49" charset="0"/>
              </a:rPr>
              <a:t>k</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とから得て、検証の流れに引き継がれる。</a:t>
            </a:r>
          </a:p>
          <a:p>
            <a:endParaRPr lang="en-US" altLang="ja-JP" b="0" dirty="0">
              <a:effectLst/>
              <a:latin typeface="Consolas" panose="020B0609020204030204" pitchFamily="49" charset="0"/>
            </a:endParaRPr>
          </a:p>
          <a:p>
            <a:r>
              <a:rPr lang="ja-JP" altLang="en-US" b="0" dirty="0">
                <a:effectLst/>
                <a:latin typeface="Consolas" panose="020B0609020204030204" pitchFamily="49" charset="0"/>
              </a:rPr>
              <a:t>検証では、値</a:t>
            </a:r>
            <a:r>
              <a:rPr lang="en-US" altLang="ja-JP" b="0" dirty="0">
                <a:effectLst/>
                <a:latin typeface="Consolas" panose="020B0609020204030204" pitchFamily="49" charset="0"/>
              </a:rPr>
              <a:t>s</a:t>
            </a:r>
            <a:r>
              <a:rPr lang="ja-JP" altLang="en-US" b="0" dirty="0">
                <a:effectLst/>
                <a:latin typeface="Consolas" panose="020B0609020204030204" pitchFamily="49" charset="0"/>
              </a:rPr>
              <a:t>と</a:t>
            </a:r>
            <a:r>
              <a:rPr lang="en-US" altLang="ja-JP" b="0" dirty="0">
                <a:effectLst/>
                <a:latin typeface="Consolas" panose="020B0609020204030204" pitchFamily="49" charset="0"/>
              </a:rPr>
              <a:t>H(m</a:t>
            </a:r>
            <a:r>
              <a:rPr lang="ja-JP" altLang="en-US" b="0" dirty="0">
                <a:effectLst/>
                <a:latin typeface="Consolas" panose="020B0609020204030204" pitchFamily="49" charset="0"/>
              </a:rPr>
              <a:t>）を入力として値</a:t>
            </a:r>
            <a:r>
              <a:rPr lang="en-US" altLang="ja-JP" b="0" dirty="0">
                <a:effectLst/>
                <a:latin typeface="Consolas" panose="020B0609020204030204" pitchFamily="49" charset="0"/>
              </a:rPr>
              <a:t>v</a:t>
            </a:r>
            <a:r>
              <a:rPr lang="ja-JP" altLang="en-US" b="0" dirty="0">
                <a:effectLst/>
                <a:latin typeface="Consolas" panose="020B0609020204030204" pitchFamily="49" charset="0"/>
              </a:rPr>
              <a:t>を得る。</a:t>
            </a:r>
            <a:r>
              <a:rPr lang="ja-JP" altLang="en-US" dirty="0">
                <a:latin typeface="Consolas" panose="020B0609020204030204" pitchFamily="49" charset="0"/>
              </a:rPr>
              <a:t>値</a:t>
            </a:r>
            <a:r>
              <a:rPr lang="en-US" altLang="ja-JP" dirty="0">
                <a:latin typeface="Consolas" panose="020B0609020204030204" pitchFamily="49" charset="0"/>
              </a:rPr>
              <a:t>v</a:t>
            </a:r>
            <a:r>
              <a:rPr lang="ja-JP" altLang="en-US" b="0" dirty="0">
                <a:effectLst/>
                <a:latin typeface="Consolas" panose="020B0609020204030204" pitchFamily="49" charset="0"/>
              </a:rPr>
              <a:t>の計算では</a:t>
            </a:r>
            <a:r>
              <a:rPr lang="en-US" altLang="ja-JP" b="0" dirty="0">
                <a:effectLst/>
                <a:latin typeface="Consolas" panose="020B0609020204030204" pitchFamily="49" charset="0"/>
              </a:rPr>
              <a:t>H(m)</a:t>
            </a:r>
            <a:r>
              <a:rPr lang="ja-JP" altLang="en-US" b="0" dirty="0">
                <a:effectLst/>
                <a:latin typeface="Consolas" panose="020B0609020204030204" pitchFamily="49" charset="0"/>
              </a:rPr>
              <a:t>が消し込まれ</a:t>
            </a:r>
            <a:r>
              <a:rPr lang="ja-JP" altLang="en-US" dirty="0">
                <a:latin typeface="Consolas" panose="020B0609020204030204" pitchFamily="49" charset="0"/>
              </a:rPr>
              <a:t>、</a:t>
            </a:r>
            <a:r>
              <a:rPr lang="ja-JP" altLang="en-US" b="0" dirty="0">
                <a:effectLst/>
                <a:latin typeface="Consolas" panose="020B0609020204030204" pitchFamily="49" charset="0"/>
              </a:rPr>
              <a:t>結果は署名生成側の値</a:t>
            </a:r>
            <a:r>
              <a:rPr lang="en-US" altLang="ja-JP" b="0" dirty="0">
                <a:effectLst/>
                <a:latin typeface="Consolas" panose="020B0609020204030204" pitchFamily="49" charset="0"/>
              </a:rPr>
              <a:t>r</a:t>
            </a:r>
            <a:r>
              <a:rPr lang="ja-JP" altLang="en-US" b="0" dirty="0">
                <a:effectLst/>
                <a:latin typeface="Consolas" panose="020B0609020204030204" pitchFamily="49" charset="0"/>
              </a:rPr>
              <a:t>と同じ値になる。</a:t>
            </a:r>
            <a:endParaRPr lang="en-US" altLang="ja-JP" b="0" dirty="0">
              <a:effectLst/>
              <a:latin typeface="Consolas" panose="020B0609020204030204" pitchFamily="49" charset="0"/>
            </a:endParaRPr>
          </a:p>
          <a:p>
            <a:endParaRPr lang="ja-JP" altLang="en-US" b="0" dirty="0">
              <a:effectLst/>
              <a:latin typeface="Consolas" panose="020B0609020204030204" pitchFamily="49" charset="0"/>
            </a:endParaRPr>
          </a:p>
          <a:p>
            <a:pPr marL="0" indent="0">
              <a:buNone/>
            </a:pPr>
            <a:r>
              <a:rPr lang="ja-JP" altLang="en-US" b="1" dirty="0">
                <a:latin typeface="Consolas" panose="020B0609020204030204" pitchFamily="49" charset="0"/>
              </a:rPr>
              <a:t>改ざんの検出</a:t>
            </a:r>
            <a:r>
              <a:rPr lang="ja-JP" altLang="en-US" dirty="0">
                <a:latin typeface="Consolas" panose="020B0609020204030204" pitchFamily="49" charset="0"/>
              </a:rPr>
              <a:t>：</a:t>
            </a:r>
            <a:r>
              <a:rPr lang="ja-JP" altLang="en-US" b="0" dirty="0">
                <a:effectLst/>
                <a:latin typeface="Consolas" panose="020B0609020204030204" pitchFamily="49" charset="0"/>
              </a:rPr>
              <a:t>署名の生成側、検証側の双方の演算途中で</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が使われているため、署名の生成、検証の双方で一環した</a:t>
            </a:r>
            <a:r>
              <a:rPr lang="en-US" altLang="ja-JP" b="0" dirty="0">
                <a:effectLst/>
                <a:latin typeface="Consolas" panose="020B0609020204030204" pitchFamily="49" charset="0"/>
              </a:rPr>
              <a:t>H(m)</a:t>
            </a:r>
            <a:r>
              <a:rPr lang="ja-JP" altLang="en-US" b="0" dirty="0">
                <a:effectLst/>
                <a:latin typeface="Consolas" panose="020B0609020204030204" pitchFamily="49" charset="0"/>
              </a:rPr>
              <a:t>が与えられないと正しい値</a:t>
            </a:r>
            <a:r>
              <a:rPr lang="en-US" altLang="ja-JP" b="0" dirty="0">
                <a:effectLst/>
                <a:latin typeface="Consolas" panose="020B0609020204030204" pitchFamily="49" charset="0"/>
              </a:rPr>
              <a:t>v</a:t>
            </a:r>
            <a:r>
              <a:rPr lang="ja-JP" altLang="en-US" b="0" dirty="0">
                <a:effectLst/>
                <a:latin typeface="Consolas" panose="020B0609020204030204" pitchFamily="49" charset="0"/>
              </a:rPr>
              <a:t>が得られない。</a:t>
            </a:r>
          </a:p>
          <a:p>
            <a:pPr marL="0" indent="0">
              <a:buNone/>
            </a:pPr>
            <a:endParaRPr kumimoji="1" lang="ja-JP" altLang="en-US" dirty="0"/>
          </a:p>
        </p:txBody>
      </p:sp>
    </p:spTree>
    <p:extLst>
      <p:ext uri="{BB962C8B-B14F-4D97-AF65-F5344CB8AC3E}">
        <p14:creationId xmlns:p14="http://schemas.microsoft.com/office/powerpoint/2010/main" val="173446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EFB121DA-B8BB-422D-A104-649198F07AC0}"/>
              </a:ext>
            </a:extLst>
          </p:cNvPr>
          <p:cNvSpPr/>
          <p:nvPr/>
        </p:nvSpPr>
        <p:spPr>
          <a:xfrm>
            <a:off x="3978301" y="5105786"/>
            <a:ext cx="1648776" cy="110274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EC8DBF9-450E-47C9-9370-77B50A0A4B38}"/>
              </a:ext>
            </a:extLst>
          </p:cNvPr>
          <p:cNvSpPr>
            <a:spLocks noGrp="1"/>
          </p:cNvSpPr>
          <p:nvPr>
            <p:ph type="title"/>
          </p:nvPr>
        </p:nvSpPr>
        <p:spPr>
          <a:xfrm>
            <a:off x="838200" y="121179"/>
            <a:ext cx="10515600" cy="1325563"/>
          </a:xfrm>
        </p:spPr>
        <p:txBody>
          <a:bodyPr/>
          <a:lstStyle/>
          <a:p>
            <a:r>
              <a:rPr lang="ja-JP" altLang="en-US" dirty="0"/>
              <a:t>超絶</a:t>
            </a:r>
            <a:r>
              <a:rPr kumimoji="1" lang="ja-JP" altLang="en-US" dirty="0"/>
              <a:t>簡単版</a:t>
            </a:r>
            <a:r>
              <a:rPr kumimoji="1" lang="en-US" altLang="ja-JP" dirty="0"/>
              <a:t>DSA</a:t>
            </a:r>
            <a:r>
              <a:rPr kumimoji="1" lang="ja-JP" altLang="en-US" dirty="0"/>
              <a:t>もどき</a:t>
            </a:r>
          </a:p>
        </p:txBody>
      </p:sp>
      <p:sp>
        <p:nvSpPr>
          <p:cNvPr id="4" name="正方形/長方形 3">
            <a:extLst>
              <a:ext uri="{FF2B5EF4-FFF2-40B4-BE49-F238E27FC236}">
                <a16:creationId xmlns:a16="http://schemas.microsoft.com/office/drawing/2014/main" id="{FDAE3FCE-A47A-498A-81C7-93238E7F7702}"/>
              </a:ext>
            </a:extLst>
          </p:cNvPr>
          <p:cNvSpPr/>
          <p:nvPr/>
        </p:nvSpPr>
        <p:spPr>
          <a:xfrm>
            <a:off x="7127632" y="3043681"/>
            <a:ext cx="2901090"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E62F334-B8DB-45B0-BFAA-137A61334DEE}"/>
              </a:ext>
            </a:extLst>
          </p:cNvPr>
          <p:cNvSpPr/>
          <p:nvPr/>
        </p:nvSpPr>
        <p:spPr>
          <a:xfrm>
            <a:off x="2725988" y="3043681"/>
            <a:ext cx="2901089"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84073D6-AD96-4615-B09D-CCAEA4AB3556}"/>
              </a:ext>
            </a:extLst>
          </p:cNvPr>
          <p:cNvSpPr/>
          <p:nvPr/>
        </p:nvSpPr>
        <p:spPr>
          <a:xfrm>
            <a:off x="6693877" y="3371927"/>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4F68814-8C4F-488C-AF44-175A8F610722}"/>
              </a:ext>
            </a:extLst>
          </p:cNvPr>
          <p:cNvSpPr txBox="1"/>
          <p:nvPr/>
        </p:nvSpPr>
        <p:spPr>
          <a:xfrm>
            <a:off x="6904893" y="3585102"/>
            <a:ext cx="2297424" cy="523220"/>
          </a:xfrm>
          <a:prstGeom prst="rect">
            <a:avLst/>
          </a:prstGeom>
          <a:noFill/>
        </p:spPr>
        <p:txBody>
          <a:bodyPr wrap="none" rtlCol="0">
            <a:spAutoFit/>
          </a:bodyPr>
          <a:lstStyle/>
          <a:p>
            <a:r>
              <a:rPr lang="en-US" altLang="ja-JP" sz="2800" dirty="0"/>
              <a:t>s</a:t>
            </a:r>
            <a:r>
              <a:rPr kumimoji="1" lang="en-US" altLang="ja-JP" sz="2800" dirty="0"/>
              <a:t>  = H(m) * r</a:t>
            </a:r>
            <a:endParaRPr kumimoji="1" lang="ja-JP" altLang="en-US" sz="2800" dirty="0"/>
          </a:p>
        </p:txBody>
      </p:sp>
      <p:cxnSp>
        <p:nvCxnSpPr>
          <p:cNvPr id="10" name="直線矢印コネクタ 9">
            <a:extLst>
              <a:ext uri="{FF2B5EF4-FFF2-40B4-BE49-F238E27FC236}">
                <a16:creationId xmlns:a16="http://schemas.microsoft.com/office/drawing/2014/main" id="{513FF39A-4A87-48DB-948B-FD221FA6ADC7}"/>
              </a:ext>
            </a:extLst>
          </p:cNvPr>
          <p:cNvCxnSpPr>
            <a:cxnSpLocks/>
            <a:stCxn id="7" idx="1"/>
            <a:endCxn id="5" idx="3"/>
          </p:cNvCxnSpPr>
          <p:nvPr/>
        </p:nvCxnSpPr>
        <p:spPr>
          <a:xfrm flipH="1" flipV="1">
            <a:off x="5627077" y="3846712"/>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F7267ED0-7DF8-4D0A-8DCC-8CE9D13D9E3F}"/>
              </a:ext>
            </a:extLst>
          </p:cNvPr>
          <p:cNvSpPr/>
          <p:nvPr/>
        </p:nvSpPr>
        <p:spPr>
          <a:xfrm>
            <a:off x="2514972" y="3366065"/>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8E02C16-9A38-4587-8D23-3BF591766FBE}"/>
              </a:ext>
            </a:extLst>
          </p:cNvPr>
          <p:cNvSpPr txBox="1"/>
          <p:nvPr/>
        </p:nvSpPr>
        <p:spPr>
          <a:xfrm>
            <a:off x="2725988" y="3585102"/>
            <a:ext cx="2549096" cy="523220"/>
          </a:xfrm>
          <a:prstGeom prst="rect">
            <a:avLst/>
          </a:prstGeom>
          <a:noFill/>
        </p:spPr>
        <p:txBody>
          <a:bodyPr wrap="none" rtlCol="0">
            <a:spAutoFit/>
          </a:bodyPr>
          <a:lstStyle/>
          <a:p>
            <a:r>
              <a:rPr lang="en-US" altLang="ja-JP" sz="2800" dirty="0"/>
              <a:t>v</a:t>
            </a:r>
            <a:r>
              <a:rPr kumimoji="1" lang="en-US" altLang="ja-JP" sz="2800" dirty="0"/>
              <a:t>   = s / H(m) </a:t>
            </a:r>
            <a:endParaRPr kumimoji="1" lang="ja-JP" altLang="en-US" sz="2800" dirty="0"/>
          </a:p>
        </p:txBody>
      </p:sp>
      <p:sp>
        <p:nvSpPr>
          <p:cNvPr id="14" name="正方形/長方形 13">
            <a:extLst>
              <a:ext uri="{FF2B5EF4-FFF2-40B4-BE49-F238E27FC236}">
                <a16:creationId xmlns:a16="http://schemas.microsoft.com/office/drawing/2014/main" id="{AE693E88-7C00-45FE-835E-D0B131D2028E}"/>
              </a:ext>
            </a:extLst>
          </p:cNvPr>
          <p:cNvSpPr/>
          <p:nvPr/>
        </p:nvSpPr>
        <p:spPr>
          <a:xfrm>
            <a:off x="7162801" y="4851195"/>
            <a:ext cx="2865922" cy="160606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7617EB80-FC29-4312-B8F4-8006D80BB31E}"/>
              </a:ext>
            </a:extLst>
          </p:cNvPr>
          <p:cNvSpPr/>
          <p:nvPr/>
        </p:nvSpPr>
        <p:spPr>
          <a:xfrm>
            <a:off x="6693877" y="512452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BD19A9D-543A-4185-9EE9-3D25BFB4EB55}"/>
              </a:ext>
            </a:extLst>
          </p:cNvPr>
          <p:cNvSpPr txBox="1"/>
          <p:nvPr/>
        </p:nvSpPr>
        <p:spPr>
          <a:xfrm>
            <a:off x="6986804" y="5343564"/>
            <a:ext cx="1359878" cy="523220"/>
          </a:xfrm>
          <a:prstGeom prst="rect">
            <a:avLst/>
          </a:prstGeom>
          <a:noFill/>
        </p:spPr>
        <p:txBody>
          <a:bodyPr wrap="square" rtlCol="0">
            <a:spAutoFit/>
          </a:bodyPr>
          <a:lstStyle/>
          <a:p>
            <a:r>
              <a:rPr lang="en-US" altLang="ja-JP" sz="2800" dirty="0"/>
              <a:t>r</a:t>
            </a:r>
            <a:r>
              <a:rPr kumimoji="1" lang="en-US" altLang="ja-JP" sz="2800" dirty="0"/>
              <a:t>  = k</a:t>
            </a:r>
            <a:endParaRPr kumimoji="1" lang="ja-JP" altLang="en-US" sz="2800" dirty="0"/>
          </a:p>
        </p:txBody>
      </p:sp>
      <p:sp>
        <p:nvSpPr>
          <p:cNvPr id="17" name="フリーフォーム: 図形 16">
            <a:extLst>
              <a:ext uri="{FF2B5EF4-FFF2-40B4-BE49-F238E27FC236}">
                <a16:creationId xmlns:a16="http://schemas.microsoft.com/office/drawing/2014/main" id="{D10FCE5E-22CA-42B9-A2B1-CEB891A37006}"/>
              </a:ext>
            </a:extLst>
          </p:cNvPr>
          <p:cNvSpPr/>
          <p:nvPr/>
        </p:nvSpPr>
        <p:spPr>
          <a:xfrm>
            <a:off x="8018283" y="5288651"/>
            <a:ext cx="2626271" cy="322384"/>
          </a:xfrm>
          <a:custGeom>
            <a:avLst/>
            <a:gdLst>
              <a:gd name="connsiteX0" fmla="*/ 1852246 w 1887415"/>
              <a:gd name="connsiteY0" fmla="*/ 0 h 1500554"/>
              <a:gd name="connsiteX1" fmla="*/ 1887415 w 1887415"/>
              <a:gd name="connsiteY1" fmla="*/ 1137139 h 1500554"/>
              <a:gd name="connsiteX2" fmla="*/ 1535723 w 1887415"/>
              <a:gd name="connsiteY2" fmla="*/ 1477108 h 1500554"/>
              <a:gd name="connsiteX3" fmla="*/ 0 w 1887415"/>
              <a:gd name="connsiteY3" fmla="*/ 1500554 h 1500554"/>
              <a:gd name="connsiteX0" fmla="*/ 1852246 w 1852246"/>
              <a:gd name="connsiteY0" fmla="*/ 0 h 1500554"/>
              <a:gd name="connsiteX1" fmla="*/ 1839936 w 1852246"/>
              <a:gd name="connsiteY1" fmla="*/ 1137140 h 1500554"/>
              <a:gd name="connsiteX2" fmla="*/ 1535723 w 1852246"/>
              <a:gd name="connsiteY2" fmla="*/ 1477108 h 1500554"/>
              <a:gd name="connsiteX3" fmla="*/ 0 w 1852246"/>
              <a:gd name="connsiteY3" fmla="*/ 1500554 h 1500554"/>
              <a:gd name="connsiteX0" fmla="*/ 1852246 w 1852246"/>
              <a:gd name="connsiteY0" fmla="*/ 0 h 1500554"/>
              <a:gd name="connsiteX1" fmla="*/ 1839936 w 1852246"/>
              <a:gd name="connsiteY1" fmla="*/ 1137140 h 1500554"/>
              <a:gd name="connsiteX2" fmla="*/ 1654418 w 1852246"/>
              <a:gd name="connsiteY2" fmla="*/ 1477109 h 1500554"/>
              <a:gd name="connsiteX3" fmla="*/ 0 w 1852246"/>
              <a:gd name="connsiteY3" fmla="*/ 1500554 h 1500554"/>
            </a:gdLst>
            <a:ahLst/>
            <a:cxnLst>
              <a:cxn ang="0">
                <a:pos x="connsiteX0" y="connsiteY0"/>
              </a:cxn>
              <a:cxn ang="0">
                <a:pos x="connsiteX1" y="connsiteY1"/>
              </a:cxn>
              <a:cxn ang="0">
                <a:pos x="connsiteX2" y="connsiteY2"/>
              </a:cxn>
              <a:cxn ang="0">
                <a:pos x="connsiteX3" y="connsiteY3"/>
              </a:cxn>
            </a:cxnLst>
            <a:rect l="l" t="t" r="r" b="b"/>
            <a:pathLst>
              <a:path w="1852246" h="1500554">
                <a:moveTo>
                  <a:pt x="1852246" y="0"/>
                </a:moveTo>
                <a:lnTo>
                  <a:pt x="1839936" y="1137140"/>
                </a:lnTo>
                <a:lnTo>
                  <a:pt x="1654418" y="1477109"/>
                </a:lnTo>
                <a:lnTo>
                  <a:pt x="0" y="150055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E612B47-F1E4-457F-8A37-D3625E3052A6}"/>
              </a:ext>
            </a:extLst>
          </p:cNvPr>
          <p:cNvSpPr txBox="1"/>
          <p:nvPr/>
        </p:nvSpPr>
        <p:spPr>
          <a:xfrm>
            <a:off x="4051522" y="5395547"/>
            <a:ext cx="1502334" cy="523220"/>
          </a:xfrm>
          <a:prstGeom prst="rect">
            <a:avLst/>
          </a:prstGeom>
          <a:noFill/>
        </p:spPr>
        <p:txBody>
          <a:bodyPr wrap="none" rtlCol="0">
            <a:spAutoFit/>
          </a:bodyPr>
          <a:lstStyle/>
          <a:p>
            <a:r>
              <a:rPr lang="en-US" altLang="ja-JP" sz="2800" dirty="0"/>
              <a:t>v</a:t>
            </a:r>
            <a:r>
              <a:rPr kumimoji="1" lang="en-US" altLang="ja-JP" sz="2800" dirty="0"/>
              <a:t> == r ?</a:t>
            </a:r>
            <a:endParaRPr kumimoji="1" lang="ja-JP" altLang="en-US" sz="2800" dirty="0"/>
          </a:p>
        </p:txBody>
      </p:sp>
      <p:sp>
        <p:nvSpPr>
          <p:cNvPr id="20" name="フリーフォーム: 図形 19">
            <a:extLst>
              <a:ext uri="{FF2B5EF4-FFF2-40B4-BE49-F238E27FC236}">
                <a16:creationId xmlns:a16="http://schemas.microsoft.com/office/drawing/2014/main" id="{41ABBDF5-F3FC-47A2-8AAD-4373C1550A11}"/>
              </a:ext>
            </a:extLst>
          </p:cNvPr>
          <p:cNvSpPr/>
          <p:nvPr/>
        </p:nvSpPr>
        <p:spPr>
          <a:xfrm>
            <a:off x="1547446" y="3782236"/>
            <a:ext cx="2403231" cy="1874922"/>
          </a:xfrm>
          <a:custGeom>
            <a:avLst/>
            <a:gdLst>
              <a:gd name="connsiteX0" fmla="*/ 973016 w 2403231"/>
              <a:gd name="connsiteY0" fmla="*/ 23446 h 2063262"/>
              <a:gd name="connsiteX1" fmla="*/ 457200 w 2403231"/>
              <a:gd name="connsiteY1" fmla="*/ 0 h 2063262"/>
              <a:gd name="connsiteX2" fmla="*/ 0 w 2403231"/>
              <a:gd name="connsiteY2" fmla="*/ 422031 h 2063262"/>
              <a:gd name="connsiteX3" fmla="*/ 23446 w 2403231"/>
              <a:gd name="connsiteY3" fmla="*/ 1547446 h 2063262"/>
              <a:gd name="connsiteX4" fmla="*/ 468923 w 2403231"/>
              <a:gd name="connsiteY4" fmla="*/ 2063262 h 2063262"/>
              <a:gd name="connsiteX5" fmla="*/ 2403231 w 2403231"/>
              <a:gd name="connsiteY5" fmla="*/ 2063262 h 206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03231" h="2063262">
                <a:moveTo>
                  <a:pt x="973016" y="23446"/>
                </a:moveTo>
                <a:lnTo>
                  <a:pt x="457200" y="0"/>
                </a:lnTo>
                <a:lnTo>
                  <a:pt x="0" y="422031"/>
                </a:lnTo>
                <a:lnTo>
                  <a:pt x="23446" y="1547446"/>
                </a:lnTo>
                <a:lnTo>
                  <a:pt x="468923" y="2063262"/>
                </a:lnTo>
                <a:lnTo>
                  <a:pt x="2403231" y="2063262"/>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D627C8FF-1A37-44FB-B47B-4EFE5F57295E}"/>
              </a:ext>
            </a:extLst>
          </p:cNvPr>
          <p:cNvCxnSpPr>
            <a:cxnSpLocks/>
          </p:cNvCxnSpPr>
          <p:nvPr/>
        </p:nvCxnSpPr>
        <p:spPr>
          <a:xfrm flipH="1" flipV="1">
            <a:off x="5627077" y="5651295"/>
            <a:ext cx="1066800" cy="5862"/>
          </a:xfrm>
          <a:prstGeom prst="straightConnector1">
            <a:avLst/>
          </a:prstGeom>
          <a:ln w="1905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22" name="下矢印吹き出し 39">
            <a:extLst>
              <a:ext uri="{FF2B5EF4-FFF2-40B4-BE49-F238E27FC236}">
                <a16:creationId xmlns:a16="http://schemas.microsoft.com/office/drawing/2014/main" id="{F1AAEB6B-B34B-4289-8509-D9B6277EDD17}"/>
              </a:ext>
            </a:extLst>
          </p:cNvPr>
          <p:cNvSpPr/>
          <p:nvPr/>
        </p:nvSpPr>
        <p:spPr>
          <a:xfrm>
            <a:off x="5403451" y="1376121"/>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D913610-06CA-4E03-B36A-1CE0A0E2AF68}"/>
              </a:ext>
            </a:extLst>
          </p:cNvPr>
          <p:cNvSpPr txBox="1"/>
          <p:nvPr/>
        </p:nvSpPr>
        <p:spPr>
          <a:xfrm>
            <a:off x="5644823" y="1470707"/>
            <a:ext cx="1141659" cy="369332"/>
          </a:xfrm>
          <a:prstGeom prst="rect">
            <a:avLst/>
          </a:prstGeom>
          <a:noFill/>
        </p:spPr>
        <p:txBody>
          <a:bodyPr wrap="none" rtlCol="0">
            <a:spAutoFit/>
          </a:bodyPr>
          <a:lstStyle/>
          <a:p>
            <a:r>
              <a:rPr lang="en-US" altLang="ja-JP" dirty="0"/>
              <a:t>Message</a:t>
            </a:r>
            <a:endParaRPr kumimoji="1" lang="ja-JP" altLang="en-US"/>
          </a:p>
        </p:txBody>
      </p:sp>
      <p:sp>
        <p:nvSpPr>
          <p:cNvPr id="24" name="テキスト ボックス 23">
            <a:extLst>
              <a:ext uri="{FF2B5EF4-FFF2-40B4-BE49-F238E27FC236}">
                <a16:creationId xmlns:a16="http://schemas.microsoft.com/office/drawing/2014/main" id="{B395253E-DA6E-485F-BB61-A224B945EFFB}"/>
              </a:ext>
            </a:extLst>
          </p:cNvPr>
          <p:cNvSpPr txBox="1"/>
          <p:nvPr/>
        </p:nvSpPr>
        <p:spPr>
          <a:xfrm>
            <a:off x="5748885" y="2346916"/>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25" name="フリーフォーム: 図形 24">
            <a:extLst>
              <a:ext uri="{FF2B5EF4-FFF2-40B4-BE49-F238E27FC236}">
                <a16:creationId xmlns:a16="http://schemas.microsoft.com/office/drawing/2014/main" id="{F369B17F-C985-4BF5-8C2B-593B00CB5782}"/>
              </a:ext>
            </a:extLst>
          </p:cNvPr>
          <p:cNvSpPr/>
          <p:nvPr/>
        </p:nvSpPr>
        <p:spPr>
          <a:xfrm>
            <a:off x="4588300" y="2522648"/>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フリーフォーム: 図形 28">
            <a:extLst>
              <a:ext uri="{FF2B5EF4-FFF2-40B4-BE49-F238E27FC236}">
                <a16:creationId xmlns:a16="http://schemas.microsoft.com/office/drawing/2014/main" id="{CC47F9EC-935A-4B55-AC65-857C38AF10CA}"/>
              </a:ext>
            </a:extLst>
          </p:cNvPr>
          <p:cNvSpPr/>
          <p:nvPr/>
        </p:nvSpPr>
        <p:spPr>
          <a:xfrm flipH="1">
            <a:off x="6734907" y="2569130"/>
            <a:ext cx="1160585" cy="926123"/>
          </a:xfrm>
          <a:custGeom>
            <a:avLst/>
            <a:gdLst>
              <a:gd name="connsiteX0" fmla="*/ 1160585 w 1160585"/>
              <a:gd name="connsiteY0" fmla="*/ 0 h 926123"/>
              <a:gd name="connsiteX1" fmla="*/ 398585 w 1160585"/>
              <a:gd name="connsiteY1" fmla="*/ 11723 h 926123"/>
              <a:gd name="connsiteX2" fmla="*/ 11723 w 1160585"/>
              <a:gd name="connsiteY2" fmla="*/ 281354 h 926123"/>
              <a:gd name="connsiteX3" fmla="*/ 0 w 1160585"/>
              <a:gd name="connsiteY3" fmla="*/ 926123 h 926123"/>
            </a:gdLst>
            <a:ahLst/>
            <a:cxnLst>
              <a:cxn ang="0">
                <a:pos x="connsiteX0" y="connsiteY0"/>
              </a:cxn>
              <a:cxn ang="0">
                <a:pos x="connsiteX1" y="connsiteY1"/>
              </a:cxn>
              <a:cxn ang="0">
                <a:pos x="connsiteX2" y="connsiteY2"/>
              </a:cxn>
              <a:cxn ang="0">
                <a:pos x="connsiteX3" y="connsiteY3"/>
              </a:cxn>
            </a:cxnLst>
            <a:rect l="l" t="t" r="r" b="b"/>
            <a:pathLst>
              <a:path w="1160585" h="926123">
                <a:moveTo>
                  <a:pt x="1160585" y="0"/>
                </a:moveTo>
                <a:lnTo>
                  <a:pt x="398585" y="11723"/>
                </a:lnTo>
                <a:lnTo>
                  <a:pt x="11723" y="281354"/>
                </a:lnTo>
                <a:lnTo>
                  <a:pt x="0" y="926123"/>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53F234A5-FD41-4805-9AD1-5B7F7AF7F64A}"/>
              </a:ext>
            </a:extLst>
          </p:cNvPr>
          <p:cNvSpPr txBox="1"/>
          <p:nvPr/>
        </p:nvSpPr>
        <p:spPr>
          <a:xfrm>
            <a:off x="8371652" y="2324305"/>
            <a:ext cx="1210588" cy="707886"/>
          </a:xfrm>
          <a:prstGeom prst="rect">
            <a:avLst/>
          </a:prstGeom>
          <a:noFill/>
        </p:spPr>
        <p:txBody>
          <a:bodyPr wrap="none" rtlCol="0">
            <a:spAutoFit/>
          </a:bodyPr>
          <a:lstStyle/>
          <a:p>
            <a:r>
              <a:rPr lang="ja-JP" altLang="en-US" sz="4000" dirty="0"/>
              <a:t>生成</a:t>
            </a:r>
            <a:endParaRPr kumimoji="1" lang="ja-JP" altLang="en-US" sz="4000" dirty="0"/>
          </a:p>
        </p:txBody>
      </p:sp>
      <p:sp>
        <p:nvSpPr>
          <p:cNvPr id="31" name="テキスト ボックス 30">
            <a:extLst>
              <a:ext uri="{FF2B5EF4-FFF2-40B4-BE49-F238E27FC236}">
                <a16:creationId xmlns:a16="http://schemas.microsoft.com/office/drawing/2014/main" id="{661B8593-284A-409F-ABF8-05439564565D}"/>
              </a:ext>
            </a:extLst>
          </p:cNvPr>
          <p:cNvSpPr txBox="1"/>
          <p:nvPr/>
        </p:nvSpPr>
        <p:spPr>
          <a:xfrm>
            <a:off x="2733855" y="2277823"/>
            <a:ext cx="1210588" cy="707886"/>
          </a:xfrm>
          <a:prstGeom prst="rect">
            <a:avLst/>
          </a:prstGeom>
          <a:noFill/>
        </p:spPr>
        <p:txBody>
          <a:bodyPr wrap="none" rtlCol="0">
            <a:spAutoFit/>
          </a:bodyPr>
          <a:lstStyle/>
          <a:p>
            <a:r>
              <a:rPr lang="ja-JP" altLang="en-US" sz="4000" dirty="0"/>
              <a:t>検証</a:t>
            </a:r>
            <a:endParaRPr kumimoji="1" lang="ja-JP" altLang="en-US" sz="4000" dirty="0"/>
          </a:p>
        </p:txBody>
      </p:sp>
      <p:sp>
        <p:nvSpPr>
          <p:cNvPr id="34" name="正方形/長方形 33">
            <a:extLst>
              <a:ext uri="{FF2B5EF4-FFF2-40B4-BE49-F238E27FC236}">
                <a16:creationId xmlns:a16="http://schemas.microsoft.com/office/drawing/2014/main" id="{7D64748F-54AD-4753-8ED3-011E3F5B7999}"/>
              </a:ext>
            </a:extLst>
          </p:cNvPr>
          <p:cNvSpPr/>
          <p:nvPr/>
        </p:nvSpPr>
        <p:spPr>
          <a:xfrm>
            <a:off x="10333892" y="4327358"/>
            <a:ext cx="621323" cy="961293"/>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E51A3FD-7683-40BA-8DD8-E5E3CE23FAF7}"/>
              </a:ext>
            </a:extLst>
          </p:cNvPr>
          <p:cNvSpPr txBox="1"/>
          <p:nvPr/>
        </p:nvSpPr>
        <p:spPr>
          <a:xfrm>
            <a:off x="10451926" y="4575086"/>
            <a:ext cx="245093" cy="523220"/>
          </a:xfrm>
          <a:prstGeom prst="rect">
            <a:avLst/>
          </a:prstGeom>
          <a:noFill/>
        </p:spPr>
        <p:txBody>
          <a:bodyPr wrap="square" rtlCol="0">
            <a:spAutoFit/>
          </a:bodyPr>
          <a:lstStyle/>
          <a:p>
            <a:r>
              <a:rPr kumimoji="1" lang="en-US" altLang="ja-JP" sz="2800" dirty="0"/>
              <a:t>k</a:t>
            </a:r>
            <a:endParaRPr kumimoji="1" lang="ja-JP" altLang="en-US" sz="2800" dirty="0"/>
          </a:p>
        </p:txBody>
      </p:sp>
      <p:sp>
        <p:nvSpPr>
          <p:cNvPr id="36" name="テキスト ボックス 35">
            <a:extLst>
              <a:ext uri="{FF2B5EF4-FFF2-40B4-BE49-F238E27FC236}">
                <a16:creationId xmlns:a16="http://schemas.microsoft.com/office/drawing/2014/main" id="{B2FBCFCE-8DCA-4627-8A5A-4FB6EA79FE38}"/>
              </a:ext>
            </a:extLst>
          </p:cNvPr>
          <p:cNvSpPr txBox="1"/>
          <p:nvPr/>
        </p:nvSpPr>
        <p:spPr>
          <a:xfrm>
            <a:off x="11060654" y="4471966"/>
            <a:ext cx="595035" cy="584775"/>
          </a:xfrm>
          <a:prstGeom prst="rect">
            <a:avLst/>
          </a:prstGeom>
          <a:noFill/>
        </p:spPr>
        <p:txBody>
          <a:bodyPr wrap="none" rtlCol="0">
            <a:spAutoFit/>
          </a:bodyPr>
          <a:lstStyle/>
          <a:p>
            <a:r>
              <a:rPr kumimoji="1" lang="ja-JP" altLang="en-US" sz="3200" dirty="0"/>
              <a:t>鍵</a:t>
            </a:r>
          </a:p>
        </p:txBody>
      </p:sp>
      <p:sp>
        <p:nvSpPr>
          <p:cNvPr id="37" name="テキスト ボックス 36">
            <a:extLst>
              <a:ext uri="{FF2B5EF4-FFF2-40B4-BE49-F238E27FC236}">
                <a16:creationId xmlns:a16="http://schemas.microsoft.com/office/drawing/2014/main" id="{889F7E56-4002-4A90-BEE8-3EFDD326A3AD}"/>
              </a:ext>
            </a:extLst>
          </p:cNvPr>
          <p:cNvSpPr txBox="1"/>
          <p:nvPr/>
        </p:nvSpPr>
        <p:spPr>
          <a:xfrm>
            <a:off x="6034178" y="4436486"/>
            <a:ext cx="1005403" cy="584775"/>
          </a:xfrm>
          <a:prstGeom prst="rect">
            <a:avLst/>
          </a:prstGeom>
          <a:noFill/>
        </p:spPr>
        <p:txBody>
          <a:bodyPr wrap="none" rtlCol="0">
            <a:spAutoFit/>
          </a:bodyPr>
          <a:lstStyle/>
          <a:p>
            <a:r>
              <a:rPr kumimoji="1" lang="ja-JP" altLang="en-US" sz="3200" dirty="0"/>
              <a:t>署名</a:t>
            </a:r>
          </a:p>
        </p:txBody>
      </p:sp>
      <p:sp>
        <p:nvSpPr>
          <p:cNvPr id="40" name="フリーフォーム: 図形 39">
            <a:extLst>
              <a:ext uri="{FF2B5EF4-FFF2-40B4-BE49-F238E27FC236}">
                <a16:creationId xmlns:a16="http://schemas.microsoft.com/office/drawing/2014/main" id="{23D74DE5-8908-4DD4-85F3-42AF5F7A9C00}"/>
              </a:ext>
            </a:extLst>
          </p:cNvPr>
          <p:cNvSpPr/>
          <p:nvPr/>
        </p:nvSpPr>
        <p:spPr>
          <a:xfrm>
            <a:off x="7244988" y="4114800"/>
            <a:ext cx="1793504" cy="1301262"/>
          </a:xfrm>
          <a:custGeom>
            <a:avLst/>
            <a:gdLst>
              <a:gd name="connsiteX0" fmla="*/ 0 w 1875692"/>
              <a:gd name="connsiteY0" fmla="*/ 1301262 h 1301262"/>
              <a:gd name="connsiteX1" fmla="*/ 398585 w 1875692"/>
              <a:gd name="connsiteY1" fmla="*/ 961292 h 1301262"/>
              <a:gd name="connsiteX2" fmla="*/ 1688123 w 1875692"/>
              <a:gd name="connsiteY2" fmla="*/ 973015 h 1301262"/>
              <a:gd name="connsiteX3" fmla="*/ 1863969 w 1875692"/>
              <a:gd name="connsiteY3" fmla="*/ 820615 h 1301262"/>
              <a:gd name="connsiteX4" fmla="*/ 1875692 w 1875692"/>
              <a:gd name="connsiteY4" fmla="*/ 0 h 1301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5692" h="1301262">
                <a:moveTo>
                  <a:pt x="0" y="1301262"/>
                </a:moveTo>
                <a:lnTo>
                  <a:pt x="398585" y="961292"/>
                </a:lnTo>
                <a:lnTo>
                  <a:pt x="1688123" y="973015"/>
                </a:lnTo>
                <a:lnTo>
                  <a:pt x="1863969" y="820615"/>
                </a:lnTo>
                <a:lnTo>
                  <a:pt x="1875692"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0581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矢印: 下 47">
            <a:extLst>
              <a:ext uri="{FF2B5EF4-FFF2-40B4-BE49-F238E27FC236}">
                <a16:creationId xmlns:a16="http://schemas.microsoft.com/office/drawing/2014/main" id="{AF22C5EF-F1BC-4F3E-A406-E71694A0B7F2}"/>
              </a:ext>
            </a:extLst>
          </p:cNvPr>
          <p:cNvSpPr/>
          <p:nvPr/>
        </p:nvSpPr>
        <p:spPr>
          <a:xfrm>
            <a:off x="5216110" y="2228388"/>
            <a:ext cx="2312358" cy="83045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a:extLst>
              <a:ext uri="{FF2B5EF4-FFF2-40B4-BE49-F238E27FC236}">
                <a16:creationId xmlns:a16="http://schemas.microsoft.com/office/drawing/2014/main" id="{01120048-6530-4DA1-819E-5EF7E1CED75E}"/>
              </a:ext>
            </a:extLst>
          </p:cNvPr>
          <p:cNvGrpSpPr/>
          <p:nvPr/>
        </p:nvGrpSpPr>
        <p:grpSpPr>
          <a:xfrm flipH="1">
            <a:off x="1413305" y="351657"/>
            <a:ext cx="10221456" cy="1865526"/>
            <a:chOff x="1673554" y="352463"/>
            <a:chExt cx="10221456" cy="1865526"/>
          </a:xfrm>
        </p:grpSpPr>
        <p:cxnSp>
          <p:nvCxnSpPr>
            <p:cNvPr id="4" name="直線矢印コネクタ 3">
              <a:extLst>
                <a:ext uri="{FF2B5EF4-FFF2-40B4-BE49-F238E27FC236}">
                  <a16:creationId xmlns:a16="http://schemas.microsoft.com/office/drawing/2014/main" id="{41ADA8B7-BFC7-441A-9A66-223DDE39F58D}"/>
                </a:ext>
              </a:extLst>
            </p:cNvPr>
            <p:cNvCxnSpPr>
              <a:cxnSpLocks/>
            </p:cNvCxnSpPr>
            <p:nvPr/>
          </p:nvCxnSpPr>
          <p:spPr>
            <a:xfrm flipV="1">
              <a:off x="5188798" y="545869"/>
              <a:ext cx="3359773" cy="5128"/>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5" name="Picture 2">
              <a:extLst>
                <a:ext uri="{FF2B5EF4-FFF2-40B4-BE49-F238E27FC236}">
                  <a16:creationId xmlns:a16="http://schemas.microsoft.com/office/drawing/2014/main" id="{5BF45657-663A-44F9-B99B-31767278D4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756" y="439240"/>
              <a:ext cx="551053" cy="551053"/>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9A11E6CC-D5DA-44CD-A2FD-310CAAC3AB7C}"/>
                </a:ext>
              </a:extLst>
            </p:cNvPr>
            <p:cNvSpPr/>
            <p:nvPr/>
          </p:nvSpPr>
          <p:spPr>
            <a:xfrm>
              <a:off x="2347593" y="38929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0FF129-A52B-4A01-A1FF-98753313BB3F}"/>
                </a:ext>
              </a:extLst>
            </p:cNvPr>
            <p:cNvSpPr/>
            <p:nvPr/>
          </p:nvSpPr>
          <p:spPr>
            <a:xfrm>
              <a:off x="9053436" y="169547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Picture 2">
              <a:extLst>
                <a:ext uri="{FF2B5EF4-FFF2-40B4-BE49-F238E27FC236}">
                  <a16:creationId xmlns:a16="http://schemas.microsoft.com/office/drawing/2014/main" id="{BEAE9C5E-D579-4028-B37D-1A1AACA95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162" y="841145"/>
              <a:ext cx="522119" cy="522119"/>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F089D1E8-F87D-4C60-B1EC-9A325CD4A6F2}"/>
                </a:ext>
              </a:extLst>
            </p:cNvPr>
            <p:cNvSpPr txBox="1"/>
            <p:nvPr/>
          </p:nvSpPr>
          <p:spPr>
            <a:xfrm>
              <a:off x="10647802" y="785997"/>
              <a:ext cx="877163" cy="369332"/>
            </a:xfrm>
            <a:prstGeom prst="rect">
              <a:avLst/>
            </a:prstGeom>
            <a:noFill/>
          </p:spPr>
          <p:txBody>
            <a:bodyPr wrap="none" rtlCol="0">
              <a:spAutoFit/>
            </a:bodyPr>
            <a:lstStyle/>
            <a:p>
              <a:r>
                <a:rPr kumimoji="1" lang="ja-JP" altLang="en-US" sz="1800" dirty="0"/>
                <a:t>暗号化</a:t>
              </a:r>
            </a:p>
          </p:txBody>
        </p:sp>
        <p:sp>
          <p:nvSpPr>
            <p:cNvPr id="13" name="矢印: 右 12">
              <a:extLst>
                <a:ext uri="{FF2B5EF4-FFF2-40B4-BE49-F238E27FC236}">
                  <a16:creationId xmlns:a16="http://schemas.microsoft.com/office/drawing/2014/main" id="{9856948C-BA65-4474-8799-4F679CAF2FF2}"/>
                </a:ext>
              </a:extLst>
            </p:cNvPr>
            <p:cNvSpPr/>
            <p:nvPr/>
          </p:nvSpPr>
          <p:spPr>
            <a:xfrm rot="16200000" flipH="1">
              <a:off x="9892397" y="827534"/>
              <a:ext cx="646331"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A07822DC-E21F-466A-AA0B-556F21A45CC8}"/>
                </a:ext>
              </a:extLst>
            </p:cNvPr>
            <p:cNvCxnSpPr>
              <a:cxnSpLocks/>
            </p:cNvCxnSpPr>
            <p:nvPr/>
          </p:nvCxnSpPr>
          <p:spPr>
            <a:xfrm flipH="1">
              <a:off x="4768563" y="1808346"/>
              <a:ext cx="4017817" cy="0"/>
            </a:xfrm>
            <a:prstGeom prst="straightConnector1">
              <a:avLst/>
            </a:prstGeom>
            <a:ln w="3810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pic>
          <p:nvPicPr>
            <p:cNvPr id="15" name="Picture 4">
              <a:extLst>
                <a:ext uri="{FF2B5EF4-FFF2-40B4-BE49-F238E27FC236}">
                  <a16:creationId xmlns:a16="http://schemas.microsoft.com/office/drawing/2014/main" id="{15A93C1D-FBD1-49AC-9C8C-AA9A153EB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4775" y="841145"/>
              <a:ext cx="591995" cy="591995"/>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86E8A1B8-CFDA-4BDD-8115-60E4EEA1F29E}"/>
                </a:ext>
              </a:extLst>
            </p:cNvPr>
            <p:cNvSpPr txBox="1"/>
            <p:nvPr/>
          </p:nvSpPr>
          <p:spPr>
            <a:xfrm>
              <a:off x="2056787" y="908495"/>
              <a:ext cx="877163" cy="369332"/>
            </a:xfrm>
            <a:prstGeom prst="rect">
              <a:avLst/>
            </a:prstGeom>
            <a:noFill/>
          </p:spPr>
          <p:txBody>
            <a:bodyPr wrap="none" rtlCol="0">
              <a:spAutoFit/>
            </a:bodyPr>
            <a:lstStyle/>
            <a:p>
              <a:r>
                <a:rPr kumimoji="1" lang="ja-JP" altLang="en-US" sz="1800" dirty="0"/>
                <a:t>復号化</a:t>
              </a:r>
            </a:p>
          </p:txBody>
        </p:sp>
        <p:sp>
          <p:nvSpPr>
            <p:cNvPr id="23" name="矢印: 右 22">
              <a:extLst>
                <a:ext uri="{FF2B5EF4-FFF2-40B4-BE49-F238E27FC236}">
                  <a16:creationId xmlns:a16="http://schemas.microsoft.com/office/drawing/2014/main" id="{30224B64-09F3-4286-AC4A-8BE8B3EBB15C}"/>
                </a:ext>
              </a:extLst>
            </p:cNvPr>
            <p:cNvSpPr/>
            <p:nvPr/>
          </p:nvSpPr>
          <p:spPr>
            <a:xfrm rot="5400000" flipH="1" flipV="1">
              <a:off x="3105505" y="808903"/>
              <a:ext cx="591996" cy="808256"/>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1850ACD-6DBC-4122-B243-FAF81BA5D20A}"/>
                </a:ext>
              </a:extLst>
            </p:cNvPr>
            <p:cNvSpPr txBox="1"/>
            <p:nvPr/>
          </p:nvSpPr>
          <p:spPr>
            <a:xfrm>
              <a:off x="2213017" y="40632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7" name="テキスト ボックス 26">
              <a:extLst>
                <a:ext uri="{FF2B5EF4-FFF2-40B4-BE49-F238E27FC236}">
                  <a16:creationId xmlns:a16="http://schemas.microsoft.com/office/drawing/2014/main" id="{6C0EAE61-BE30-441D-AA61-3237D65B9F60}"/>
                </a:ext>
              </a:extLst>
            </p:cNvPr>
            <p:cNvSpPr txBox="1"/>
            <p:nvPr/>
          </p:nvSpPr>
          <p:spPr>
            <a:xfrm>
              <a:off x="9444680" y="1654650"/>
              <a:ext cx="1813446"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28" name="正方形/長方形 27">
              <a:extLst>
                <a:ext uri="{FF2B5EF4-FFF2-40B4-BE49-F238E27FC236}">
                  <a16:creationId xmlns:a16="http://schemas.microsoft.com/office/drawing/2014/main" id="{9D35D041-D928-4115-A638-F9889DF1FC78}"/>
                </a:ext>
              </a:extLst>
            </p:cNvPr>
            <p:cNvSpPr/>
            <p:nvPr/>
          </p:nvSpPr>
          <p:spPr>
            <a:xfrm>
              <a:off x="9005453" y="35246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57504F1-04DC-434E-ABD0-5C4246F4D7C7}"/>
                </a:ext>
              </a:extLst>
            </p:cNvPr>
            <p:cNvSpPr txBox="1"/>
            <p:nvPr/>
          </p:nvSpPr>
          <p:spPr>
            <a:xfrm>
              <a:off x="8872598" y="381720"/>
              <a:ext cx="2299855" cy="338554"/>
            </a:xfrm>
            <a:prstGeom prst="rect">
              <a:avLst/>
            </a:prstGeom>
            <a:noFill/>
          </p:spPr>
          <p:txBody>
            <a:bodyPr wrap="square" rtlCol="0">
              <a:spAutoFit/>
            </a:bodyPr>
            <a:lstStyle/>
            <a:p>
              <a:r>
                <a:rPr kumimoji="1" lang="en-US" altLang="ja-JP" sz="1600" dirty="0"/>
                <a:t>Pre-master Secret</a:t>
              </a:r>
              <a:endParaRPr kumimoji="1" lang="ja-JP" altLang="en-US" sz="1600" dirty="0"/>
            </a:p>
          </p:txBody>
        </p:sp>
        <p:sp>
          <p:nvSpPr>
            <p:cNvPr id="30" name="正方形/長方形 29">
              <a:extLst>
                <a:ext uri="{FF2B5EF4-FFF2-40B4-BE49-F238E27FC236}">
                  <a16:creationId xmlns:a16="http://schemas.microsoft.com/office/drawing/2014/main" id="{EADDB808-E2D0-49EC-A390-F1B648A80944}"/>
                </a:ext>
              </a:extLst>
            </p:cNvPr>
            <p:cNvSpPr/>
            <p:nvPr/>
          </p:nvSpPr>
          <p:spPr>
            <a:xfrm>
              <a:off x="5770886" y="1638748"/>
              <a:ext cx="2203890" cy="27255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A26743C9-3306-4229-AA14-656486B08FCC}"/>
                </a:ext>
              </a:extLst>
            </p:cNvPr>
            <p:cNvSpPr txBox="1"/>
            <p:nvPr/>
          </p:nvSpPr>
          <p:spPr>
            <a:xfrm>
              <a:off x="5606303" y="1650104"/>
              <a:ext cx="2203890" cy="338554"/>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p:txBody>
        </p:sp>
        <p:sp>
          <p:nvSpPr>
            <p:cNvPr id="32" name="正方形/長方形 31">
              <a:extLst>
                <a:ext uri="{FF2B5EF4-FFF2-40B4-BE49-F238E27FC236}">
                  <a16:creationId xmlns:a16="http://schemas.microsoft.com/office/drawing/2014/main" id="{26308807-E36D-497C-B19B-3B46246C266E}"/>
                </a:ext>
              </a:extLst>
            </p:cNvPr>
            <p:cNvSpPr/>
            <p:nvPr/>
          </p:nvSpPr>
          <p:spPr>
            <a:xfrm>
              <a:off x="2374343" y="1615054"/>
              <a:ext cx="2299855" cy="369332"/>
            </a:xfrm>
            <a:prstGeom prst="rect">
              <a:avLst/>
            </a:prstGeom>
            <a:solidFill>
              <a:schemeClr val="bg1"/>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7712CBB5-550F-459D-9DF5-7E485E672733}"/>
                </a:ext>
              </a:extLst>
            </p:cNvPr>
            <p:cNvSpPr txBox="1"/>
            <p:nvPr/>
          </p:nvSpPr>
          <p:spPr>
            <a:xfrm>
              <a:off x="2312071" y="1633214"/>
              <a:ext cx="2299855" cy="584775"/>
            </a:xfrm>
            <a:prstGeom prst="rect">
              <a:avLst/>
            </a:prstGeom>
            <a:noFill/>
          </p:spPr>
          <p:txBody>
            <a:bodyPr wrap="square" rtlCol="0">
              <a:spAutoFit/>
            </a:bodyPr>
            <a:lstStyle/>
            <a:p>
              <a:r>
                <a:rPr kumimoji="1" lang="en-US" altLang="ja-JP" sz="1600" dirty="0">
                  <a:latin typeface="Arial" panose="020B0604020202020204" pitchFamily="34" charset="0"/>
                </a:rPr>
                <a:t>Premaster Secret</a:t>
              </a:r>
              <a:endParaRPr kumimoji="1" lang="ja-JP" altLang="en-US" sz="1600" dirty="0"/>
            </a:p>
            <a:p>
              <a:endParaRPr kumimoji="1" lang="ja-JP" altLang="en-US" sz="1600" dirty="0"/>
            </a:p>
          </p:txBody>
        </p:sp>
        <p:sp>
          <p:nvSpPr>
            <p:cNvPr id="34" name="テキスト ボックス 33">
              <a:extLst>
                <a:ext uri="{FF2B5EF4-FFF2-40B4-BE49-F238E27FC236}">
                  <a16:creationId xmlns:a16="http://schemas.microsoft.com/office/drawing/2014/main" id="{7FC5C98C-F940-46F3-85A3-8D552F2B64E3}"/>
                </a:ext>
              </a:extLst>
            </p:cNvPr>
            <p:cNvSpPr txBox="1"/>
            <p:nvPr/>
          </p:nvSpPr>
          <p:spPr>
            <a:xfrm>
              <a:off x="3837343" y="1038330"/>
              <a:ext cx="1560042" cy="523220"/>
            </a:xfrm>
            <a:prstGeom prst="rect">
              <a:avLst/>
            </a:prstGeom>
            <a:noFill/>
          </p:spPr>
          <p:txBody>
            <a:bodyPr wrap="none" rtlCol="0">
              <a:spAutoFit/>
            </a:bodyPr>
            <a:lstStyle/>
            <a:p>
              <a:r>
                <a:rPr kumimoji="1" lang="ja-JP" altLang="en-US" dirty="0"/>
                <a:t>復号化鍵</a:t>
              </a:r>
              <a:endParaRPr kumimoji="1" lang="en-US" altLang="ja-JP" dirty="0"/>
            </a:p>
            <a:p>
              <a:r>
                <a:rPr kumimoji="1" lang="en-US" altLang="ja-JP" dirty="0"/>
                <a:t>(</a:t>
              </a:r>
              <a:r>
                <a:rPr kumimoji="1" lang="ja-JP" altLang="en-US" dirty="0"/>
                <a:t>プライベート鍵</a:t>
              </a:r>
              <a:r>
                <a:rPr kumimoji="1" lang="en-US" altLang="ja-JP" dirty="0"/>
                <a:t>)</a:t>
              </a:r>
              <a:endParaRPr kumimoji="1" lang="ja-JP" altLang="en-US" dirty="0"/>
            </a:p>
          </p:txBody>
        </p:sp>
        <p:sp>
          <p:nvSpPr>
            <p:cNvPr id="36" name="テキスト ボックス 35">
              <a:extLst>
                <a:ext uri="{FF2B5EF4-FFF2-40B4-BE49-F238E27FC236}">
                  <a16:creationId xmlns:a16="http://schemas.microsoft.com/office/drawing/2014/main" id="{28644097-C4F3-4F5A-AE76-C3EF7BF40805}"/>
                </a:ext>
              </a:extLst>
            </p:cNvPr>
            <p:cNvSpPr txBox="1"/>
            <p:nvPr/>
          </p:nvSpPr>
          <p:spPr>
            <a:xfrm>
              <a:off x="8484036" y="972892"/>
              <a:ext cx="902811" cy="523220"/>
            </a:xfrm>
            <a:prstGeom prst="rect">
              <a:avLst/>
            </a:prstGeom>
            <a:noFill/>
          </p:spPr>
          <p:txBody>
            <a:bodyPr wrap="none" rtlCol="0">
              <a:spAutoFit/>
            </a:bodyPr>
            <a:lstStyle/>
            <a:p>
              <a:r>
                <a:rPr kumimoji="1" lang="ja-JP" altLang="en-US" dirty="0"/>
                <a:t>暗号化鍵</a:t>
              </a:r>
              <a:endParaRPr kumimoji="1" lang="en-US" altLang="ja-JP" dirty="0"/>
            </a:p>
            <a:p>
              <a:r>
                <a:rPr kumimoji="1" lang="en-US" altLang="ja-JP" dirty="0"/>
                <a:t>(</a:t>
              </a:r>
              <a:r>
                <a:rPr kumimoji="1" lang="ja-JP" altLang="en-US" dirty="0"/>
                <a:t>公開鍵</a:t>
              </a:r>
              <a:r>
                <a:rPr kumimoji="1" lang="en-US" altLang="ja-JP" dirty="0"/>
                <a:t>)</a:t>
              </a:r>
              <a:endParaRPr kumimoji="1" lang="ja-JP" altLang="en-US" dirty="0"/>
            </a:p>
          </p:txBody>
        </p:sp>
        <p:grpSp>
          <p:nvGrpSpPr>
            <p:cNvPr id="37" name="グループ化 36">
              <a:extLst>
                <a:ext uri="{FF2B5EF4-FFF2-40B4-BE49-F238E27FC236}">
                  <a16:creationId xmlns:a16="http://schemas.microsoft.com/office/drawing/2014/main" id="{E59D390E-DEFA-4C82-82F7-2AF10E149F6F}"/>
                </a:ext>
              </a:extLst>
            </p:cNvPr>
            <p:cNvGrpSpPr/>
            <p:nvPr/>
          </p:nvGrpSpPr>
          <p:grpSpPr>
            <a:xfrm>
              <a:off x="10674804" y="1125120"/>
              <a:ext cx="1220206" cy="376325"/>
              <a:chOff x="5143350" y="596197"/>
              <a:chExt cx="1220206" cy="376325"/>
            </a:xfrm>
          </p:grpSpPr>
          <p:sp>
            <p:nvSpPr>
              <p:cNvPr id="38" name="テキスト ボックス 37">
                <a:extLst>
                  <a:ext uri="{FF2B5EF4-FFF2-40B4-BE49-F238E27FC236}">
                    <a16:creationId xmlns:a16="http://schemas.microsoft.com/office/drawing/2014/main" id="{58608ED0-2B53-44AD-ACF7-E10E8AF1D571}"/>
                  </a:ext>
                </a:extLst>
              </p:cNvPr>
              <p:cNvSpPr txBox="1"/>
              <p:nvPr/>
            </p:nvSpPr>
            <p:spPr>
              <a:xfrm>
                <a:off x="5143350" y="664745"/>
                <a:ext cx="1220206" cy="307777"/>
              </a:xfrm>
              <a:prstGeom prst="rect">
                <a:avLst/>
              </a:prstGeom>
              <a:noFill/>
            </p:spPr>
            <p:txBody>
              <a:bodyPr wrap="none" rtlCol="0">
                <a:spAutoFit/>
              </a:bodyPr>
              <a:lstStyle/>
              <a:p>
                <a:r>
                  <a:rPr kumimoji="1" lang="ja-JP" altLang="en-US" dirty="0"/>
                  <a:t>平文   </a:t>
                </a:r>
                <a:r>
                  <a:rPr kumimoji="1" lang="en-US" altLang="ja-JP" dirty="0"/>
                  <a:t>mod N</a:t>
                </a:r>
                <a:endParaRPr kumimoji="1" lang="ja-JP" altLang="en-US" dirty="0"/>
              </a:p>
            </p:txBody>
          </p:sp>
          <p:sp>
            <p:nvSpPr>
              <p:cNvPr id="39" name="テキスト ボックス 38">
                <a:extLst>
                  <a:ext uri="{FF2B5EF4-FFF2-40B4-BE49-F238E27FC236}">
                    <a16:creationId xmlns:a16="http://schemas.microsoft.com/office/drawing/2014/main" id="{D567192B-B3DA-4AE2-91FB-BC0CA0A921A8}"/>
                  </a:ext>
                </a:extLst>
              </p:cNvPr>
              <p:cNvSpPr txBox="1"/>
              <p:nvPr/>
            </p:nvSpPr>
            <p:spPr>
              <a:xfrm>
                <a:off x="5798482" y="596197"/>
                <a:ext cx="195028" cy="307777"/>
              </a:xfrm>
              <a:prstGeom prst="rect">
                <a:avLst/>
              </a:prstGeom>
              <a:noFill/>
            </p:spPr>
            <p:txBody>
              <a:bodyPr wrap="square" rtlCol="0">
                <a:spAutoFit/>
              </a:bodyPr>
              <a:lstStyle/>
              <a:p>
                <a:r>
                  <a:rPr kumimoji="1" lang="en-US" altLang="ja-JP" dirty="0"/>
                  <a:t>E</a:t>
                </a:r>
                <a:endParaRPr kumimoji="1" lang="ja-JP" altLang="en-US" dirty="0"/>
              </a:p>
            </p:txBody>
          </p:sp>
        </p:grpSp>
        <p:grpSp>
          <p:nvGrpSpPr>
            <p:cNvPr id="40" name="グループ化 39">
              <a:extLst>
                <a:ext uri="{FF2B5EF4-FFF2-40B4-BE49-F238E27FC236}">
                  <a16:creationId xmlns:a16="http://schemas.microsoft.com/office/drawing/2014/main" id="{7C14064C-EB47-4CEB-8E24-268723BAF20C}"/>
                </a:ext>
              </a:extLst>
            </p:cNvPr>
            <p:cNvGrpSpPr/>
            <p:nvPr/>
          </p:nvGrpSpPr>
          <p:grpSpPr>
            <a:xfrm>
              <a:off x="1673554" y="1159923"/>
              <a:ext cx="1399742" cy="376343"/>
              <a:chOff x="5144636" y="485357"/>
              <a:chExt cx="1399742" cy="376343"/>
            </a:xfrm>
          </p:grpSpPr>
          <p:sp>
            <p:nvSpPr>
              <p:cNvPr id="41" name="テキスト ボックス 40">
                <a:extLst>
                  <a:ext uri="{FF2B5EF4-FFF2-40B4-BE49-F238E27FC236}">
                    <a16:creationId xmlns:a16="http://schemas.microsoft.com/office/drawing/2014/main" id="{619BF713-B616-4ECD-96DF-E9848CD00809}"/>
                  </a:ext>
                </a:extLst>
              </p:cNvPr>
              <p:cNvSpPr txBox="1"/>
              <p:nvPr/>
            </p:nvSpPr>
            <p:spPr>
              <a:xfrm>
                <a:off x="5144636" y="553923"/>
                <a:ext cx="1399742" cy="307777"/>
              </a:xfrm>
              <a:prstGeom prst="rect">
                <a:avLst/>
              </a:prstGeom>
              <a:noFill/>
            </p:spPr>
            <p:txBody>
              <a:bodyPr wrap="none" rtlCol="0">
                <a:spAutoFit/>
              </a:bodyPr>
              <a:lstStyle/>
              <a:p>
                <a:r>
                  <a:rPr kumimoji="1" lang="ja-JP" altLang="en-US" dirty="0"/>
                  <a:t>暗号文   </a:t>
                </a:r>
                <a:r>
                  <a:rPr kumimoji="1" lang="en-US" altLang="ja-JP" dirty="0"/>
                  <a:t>mod N</a:t>
                </a:r>
                <a:endParaRPr kumimoji="1" lang="ja-JP" altLang="en-US" dirty="0"/>
              </a:p>
            </p:txBody>
          </p:sp>
          <p:sp>
            <p:nvSpPr>
              <p:cNvPr id="42" name="テキスト ボックス 41">
                <a:extLst>
                  <a:ext uri="{FF2B5EF4-FFF2-40B4-BE49-F238E27FC236}">
                    <a16:creationId xmlns:a16="http://schemas.microsoft.com/office/drawing/2014/main" id="{B45F1C2A-F478-449A-AB73-B2FABBC09E81}"/>
                  </a:ext>
                </a:extLst>
              </p:cNvPr>
              <p:cNvSpPr txBox="1"/>
              <p:nvPr/>
            </p:nvSpPr>
            <p:spPr>
              <a:xfrm>
                <a:off x="5687252" y="485357"/>
                <a:ext cx="314510" cy="307777"/>
              </a:xfrm>
              <a:prstGeom prst="rect">
                <a:avLst/>
              </a:prstGeom>
              <a:noFill/>
            </p:spPr>
            <p:txBody>
              <a:bodyPr wrap="none" rtlCol="0">
                <a:spAutoFit/>
              </a:bodyPr>
              <a:lstStyle/>
              <a:p>
                <a:r>
                  <a:rPr kumimoji="1" lang="en-US" altLang="ja-JP" dirty="0"/>
                  <a:t>D</a:t>
                </a:r>
                <a:endParaRPr kumimoji="1" lang="ja-JP" altLang="en-US" dirty="0"/>
              </a:p>
            </p:txBody>
          </p:sp>
        </p:grpSp>
      </p:grpSp>
      <p:sp>
        <p:nvSpPr>
          <p:cNvPr id="43" name="テキスト ボックス 42">
            <a:extLst>
              <a:ext uri="{FF2B5EF4-FFF2-40B4-BE49-F238E27FC236}">
                <a16:creationId xmlns:a16="http://schemas.microsoft.com/office/drawing/2014/main" id="{93B0425E-10EF-42F7-9FFC-D283B778FF64}"/>
              </a:ext>
            </a:extLst>
          </p:cNvPr>
          <p:cNvSpPr txBox="1"/>
          <p:nvPr/>
        </p:nvSpPr>
        <p:spPr>
          <a:xfrm>
            <a:off x="798540" y="289506"/>
            <a:ext cx="922047" cy="523220"/>
          </a:xfrm>
          <a:prstGeom prst="rect">
            <a:avLst/>
          </a:prstGeom>
          <a:noFill/>
        </p:spPr>
        <p:txBody>
          <a:bodyPr wrap="none" rtlCol="0">
            <a:spAutoFit/>
          </a:bodyPr>
          <a:lstStyle/>
          <a:p>
            <a:r>
              <a:rPr kumimoji="1" lang="en-US" altLang="ja-JP" sz="2800" dirty="0"/>
              <a:t>RSA</a:t>
            </a:r>
          </a:p>
        </p:txBody>
      </p:sp>
      <p:sp>
        <p:nvSpPr>
          <p:cNvPr id="44" name="正方形/長方形 43">
            <a:extLst>
              <a:ext uri="{FF2B5EF4-FFF2-40B4-BE49-F238E27FC236}">
                <a16:creationId xmlns:a16="http://schemas.microsoft.com/office/drawing/2014/main" id="{0B2DDC2D-8E13-4946-9A45-0E10096E0959}"/>
              </a:ext>
            </a:extLst>
          </p:cNvPr>
          <p:cNvSpPr/>
          <p:nvPr/>
        </p:nvSpPr>
        <p:spPr>
          <a:xfrm>
            <a:off x="2476695" y="353295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872199" y="3021251"/>
            <a:ext cx="704039" cy="523220"/>
          </a:xfrm>
          <a:prstGeom prst="rect">
            <a:avLst/>
          </a:prstGeom>
          <a:noFill/>
        </p:spPr>
        <p:txBody>
          <a:bodyPr wrap="none" rtlCol="0">
            <a:spAutoFit/>
          </a:bodyPr>
          <a:lstStyle/>
          <a:p>
            <a:r>
              <a:rPr kumimoji="1" lang="en-US" altLang="ja-JP" sz="2800" dirty="0"/>
              <a:t>DH</a:t>
            </a:r>
            <a:endParaRPr kumimoji="1" lang="ja-JP" altLang="en-US" sz="2800" dirty="0"/>
          </a:p>
        </p:txBody>
      </p:sp>
      <p:sp>
        <p:nvSpPr>
          <p:cNvPr id="47" name="テキスト ボックス 46">
            <a:extLst>
              <a:ext uri="{FF2B5EF4-FFF2-40B4-BE49-F238E27FC236}">
                <a16:creationId xmlns:a16="http://schemas.microsoft.com/office/drawing/2014/main" id="{F23067EB-91D8-4482-986C-8E3AD78327E1}"/>
              </a:ext>
            </a:extLst>
          </p:cNvPr>
          <p:cNvSpPr txBox="1"/>
          <p:nvPr/>
        </p:nvSpPr>
        <p:spPr>
          <a:xfrm>
            <a:off x="5818317" y="2394244"/>
            <a:ext cx="1411432" cy="400110"/>
          </a:xfrm>
          <a:prstGeom prst="rect">
            <a:avLst/>
          </a:prstGeom>
          <a:noFill/>
        </p:spPr>
        <p:txBody>
          <a:bodyPr wrap="square" rtlCol="0">
            <a:spAutoFit/>
          </a:bodyPr>
          <a:lstStyle/>
          <a:p>
            <a:r>
              <a:rPr kumimoji="1" lang="en-US" altLang="ja-JP" sz="2000" dirty="0"/>
              <a:t>TLS1.2</a:t>
            </a:r>
          </a:p>
        </p:txBody>
      </p:sp>
      <p:sp>
        <p:nvSpPr>
          <p:cNvPr id="49" name="正方形/長方形 48">
            <a:extLst>
              <a:ext uri="{FF2B5EF4-FFF2-40B4-BE49-F238E27FC236}">
                <a16:creationId xmlns:a16="http://schemas.microsoft.com/office/drawing/2014/main" id="{0FD83BE0-68C9-46D2-9B50-01958D0150C7}"/>
              </a:ext>
            </a:extLst>
          </p:cNvPr>
          <p:cNvSpPr/>
          <p:nvPr/>
        </p:nvSpPr>
        <p:spPr>
          <a:xfrm>
            <a:off x="8256507" y="3545923"/>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512273" y="3549073"/>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a:off x="4847341" y="373328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468708" y="4142494"/>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855171" y="41744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256507" y="418390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642970" y="42158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459889" y="509988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859148" y="5145403"/>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261145" y="513183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647608" y="5163775"/>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932218" y="4281055"/>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890652" y="4308760"/>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643209" y="5885425"/>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761545" y="592741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990076" y="5934964"/>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3106871" y="596690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365360" y="3851449"/>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544879" y="3851448"/>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65570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239759" y="5511637"/>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932218" y="6082898"/>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300912" y="4075372"/>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268175" y="4099490"/>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978380" y="4142494"/>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678658" y="4183902"/>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953766" y="46498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74804" y="4591037"/>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374949" y="3577866"/>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425705" y="42282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7" name="テキスト ボックス 96">
            <a:extLst>
              <a:ext uri="{FF2B5EF4-FFF2-40B4-BE49-F238E27FC236}">
                <a16:creationId xmlns:a16="http://schemas.microsoft.com/office/drawing/2014/main" id="{91730247-414F-48C1-8F00-38F9303E7AFC}"/>
              </a:ext>
            </a:extLst>
          </p:cNvPr>
          <p:cNvSpPr txBox="1"/>
          <p:nvPr/>
        </p:nvSpPr>
        <p:spPr>
          <a:xfrm>
            <a:off x="11578105" y="4380625"/>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475059" y="4186817"/>
            <a:ext cx="787857" cy="307777"/>
          </a:xfrm>
          <a:prstGeom prst="rect">
            <a:avLst/>
          </a:prstGeom>
          <a:noFill/>
        </p:spPr>
        <p:txBody>
          <a:bodyPr wrap="square" rtlCol="0">
            <a:spAutoFit/>
          </a:bodyPr>
          <a:lstStyle/>
          <a:p>
            <a:r>
              <a:rPr kumimoji="1" lang="en-US" altLang="ja-JP" dirty="0"/>
              <a:t>B</a:t>
            </a:r>
            <a:endParaRPr kumimoji="1" lang="ja-JP" altLang="en-US" dirty="0"/>
          </a:p>
        </p:txBody>
      </p:sp>
      <p:grpSp>
        <p:nvGrpSpPr>
          <p:cNvPr id="80" name="グループ化 79">
            <a:extLst>
              <a:ext uri="{FF2B5EF4-FFF2-40B4-BE49-F238E27FC236}">
                <a16:creationId xmlns:a16="http://schemas.microsoft.com/office/drawing/2014/main" id="{02D610AB-CAAB-494E-BD26-90AFEAAC57E8}"/>
              </a:ext>
            </a:extLst>
          </p:cNvPr>
          <p:cNvGrpSpPr/>
          <p:nvPr/>
        </p:nvGrpSpPr>
        <p:grpSpPr>
          <a:xfrm>
            <a:off x="7539747" y="4477869"/>
            <a:ext cx="1637985" cy="473459"/>
            <a:chOff x="8756918" y="4613091"/>
            <a:chExt cx="1637985" cy="473459"/>
          </a:xfrm>
        </p:grpSpPr>
        <p:sp>
          <p:nvSpPr>
            <p:cNvPr id="99" name="テキスト ボックス 98">
              <a:extLst>
                <a:ext uri="{FF2B5EF4-FFF2-40B4-BE49-F238E27FC236}">
                  <a16:creationId xmlns:a16="http://schemas.microsoft.com/office/drawing/2014/main" id="{7B72BC21-B322-4E2A-9C25-868016A15561}"/>
                </a:ext>
              </a:extLst>
            </p:cNvPr>
            <p:cNvSpPr txBox="1"/>
            <p:nvPr/>
          </p:nvSpPr>
          <p:spPr>
            <a:xfrm>
              <a:off x="8756918" y="4778773"/>
              <a:ext cx="1637985" cy="307777"/>
            </a:xfrm>
            <a:prstGeom prst="rect">
              <a:avLst/>
            </a:prstGeom>
            <a:noFill/>
          </p:spPr>
          <p:txBody>
            <a:bodyPr wrap="square" rtlCol="0">
              <a:spAutoFit/>
            </a:bodyPr>
            <a:lstStyle/>
            <a:p>
              <a:r>
                <a:rPr kumimoji="1" lang="en-US" altLang="ja-JP" dirty="0" err="1"/>
                <a:t>Ya</a:t>
              </a:r>
              <a:r>
                <a:rPr kumimoji="1" lang="en-US" altLang="ja-JP" dirty="0"/>
                <a:t> = G  </a:t>
              </a:r>
              <a:r>
                <a:rPr kumimoji="1" lang="ja-JP" altLang="en-US" dirty="0"/>
                <a:t>   </a:t>
              </a:r>
              <a:r>
                <a:rPr kumimoji="1" lang="en-US" altLang="ja-JP" dirty="0"/>
                <a:t>mod P</a:t>
              </a:r>
              <a:endParaRPr kumimoji="1" lang="ja-JP" altLang="en-US" dirty="0"/>
            </a:p>
          </p:txBody>
        </p:sp>
        <p:sp>
          <p:nvSpPr>
            <p:cNvPr id="100" name="テキスト ボックス 99">
              <a:extLst>
                <a:ext uri="{FF2B5EF4-FFF2-40B4-BE49-F238E27FC236}">
                  <a16:creationId xmlns:a16="http://schemas.microsoft.com/office/drawing/2014/main" id="{9AA49C54-7E26-4941-A92F-A2BAC2F94AA2}"/>
                </a:ext>
              </a:extLst>
            </p:cNvPr>
            <p:cNvSpPr txBox="1"/>
            <p:nvPr/>
          </p:nvSpPr>
          <p:spPr>
            <a:xfrm>
              <a:off x="9336688" y="4613091"/>
              <a:ext cx="52215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101" name="グループ化 100">
            <a:extLst>
              <a:ext uri="{FF2B5EF4-FFF2-40B4-BE49-F238E27FC236}">
                <a16:creationId xmlns:a16="http://schemas.microsoft.com/office/drawing/2014/main" id="{7F579FAC-099A-474D-817C-803946919396}"/>
              </a:ext>
            </a:extLst>
          </p:cNvPr>
          <p:cNvGrpSpPr/>
          <p:nvPr/>
        </p:nvGrpSpPr>
        <p:grpSpPr>
          <a:xfrm>
            <a:off x="4280291" y="4554005"/>
            <a:ext cx="1513556" cy="401506"/>
            <a:chOff x="8344961" y="4730597"/>
            <a:chExt cx="1513556" cy="401506"/>
          </a:xfrm>
        </p:grpSpPr>
        <p:sp>
          <p:nvSpPr>
            <p:cNvPr id="102" name="テキスト ボックス 101">
              <a:extLst>
                <a:ext uri="{FF2B5EF4-FFF2-40B4-BE49-F238E27FC236}">
                  <a16:creationId xmlns:a16="http://schemas.microsoft.com/office/drawing/2014/main" id="{B9EE228E-53EC-45C2-A14D-4214FE4202C3}"/>
                </a:ext>
              </a:extLst>
            </p:cNvPr>
            <p:cNvSpPr txBox="1"/>
            <p:nvPr/>
          </p:nvSpPr>
          <p:spPr>
            <a:xfrm>
              <a:off x="8344961" y="4824326"/>
              <a:ext cx="1513556" cy="307777"/>
            </a:xfrm>
            <a:prstGeom prst="rect">
              <a:avLst/>
            </a:prstGeom>
            <a:noFill/>
          </p:spPr>
          <p:txBody>
            <a:bodyPr wrap="none" rtlCol="0">
              <a:spAutoFit/>
            </a:bodyPr>
            <a:lstStyle/>
            <a:p>
              <a:r>
                <a:rPr kumimoji="1" lang="en-US" altLang="ja-JP" dirty="0"/>
                <a:t>Yb = G  </a:t>
              </a:r>
              <a:r>
                <a:rPr kumimoji="1" lang="ja-JP" altLang="en-US" dirty="0"/>
                <a:t>   </a:t>
              </a:r>
              <a:r>
                <a:rPr kumimoji="1" lang="en-US" altLang="ja-JP" dirty="0"/>
                <a:t>mod P</a:t>
              </a:r>
              <a:endParaRPr kumimoji="1" lang="ja-JP" altLang="en-US" dirty="0"/>
            </a:p>
          </p:txBody>
        </p:sp>
        <p:sp>
          <p:nvSpPr>
            <p:cNvPr id="103" name="テキスト ボックス 102">
              <a:extLst>
                <a:ext uri="{FF2B5EF4-FFF2-40B4-BE49-F238E27FC236}">
                  <a16:creationId xmlns:a16="http://schemas.microsoft.com/office/drawing/2014/main" id="{633950EE-DABD-4C4E-A162-EBD058AB14D5}"/>
                </a:ext>
              </a:extLst>
            </p:cNvPr>
            <p:cNvSpPr txBox="1"/>
            <p:nvPr/>
          </p:nvSpPr>
          <p:spPr>
            <a:xfrm>
              <a:off x="8898164" y="4730597"/>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104" name="グループ化 103">
            <a:extLst>
              <a:ext uri="{FF2B5EF4-FFF2-40B4-BE49-F238E27FC236}">
                <a16:creationId xmlns:a16="http://schemas.microsoft.com/office/drawing/2014/main" id="{EF71F87D-1571-4D4D-A64D-FBC1AF62AB69}"/>
              </a:ext>
            </a:extLst>
          </p:cNvPr>
          <p:cNvGrpSpPr/>
          <p:nvPr/>
        </p:nvGrpSpPr>
        <p:grpSpPr>
          <a:xfrm>
            <a:off x="10585636" y="5200831"/>
            <a:ext cx="1170513" cy="431829"/>
            <a:chOff x="8725794" y="4613090"/>
            <a:chExt cx="1170513" cy="431829"/>
          </a:xfrm>
        </p:grpSpPr>
        <p:sp>
          <p:nvSpPr>
            <p:cNvPr id="105" name="テキスト ボックス 104">
              <a:extLst>
                <a:ext uri="{FF2B5EF4-FFF2-40B4-BE49-F238E27FC236}">
                  <a16:creationId xmlns:a16="http://schemas.microsoft.com/office/drawing/2014/main" id="{7C22E72B-96D1-4AA7-8EF7-C450C412BF88}"/>
                </a:ext>
              </a:extLst>
            </p:cNvPr>
            <p:cNvSpPr txBox="1"/>
            <p:nvPr/>
          </p:nvSpPr>
          <p:spPr>
            <a:xfrm>
              <a:off x="8725794" y="4737142"/>
              <a:ext cx="1170513" cy="307777"/>
            </a:xfrm>
            <a:prstGeom prst="rect">
              <a:avLst/>
            </a:prstGeom>
            <a:noFill/>
          </p:spPr>
          <p:txBody>
            <a:bodyPr wrap="none" rtlCol="0">
              <a:spAutoFit/>
            </a:bodyPr>
            <a:lstStyle/>
            <a:p>
              <a:r>
                <a:rPr kumimoji="1" lang="en-US" altLang="ja-JP" dirty="0"/>
                <a:t>Yb  </a:t>
              </a:r>
              <a:r>
                <a:rPr kumimoji="1" lang="ja-JP" altLang="en-US" dirty="0"/>
                <a:t>   </a:t>
              </a:r>
              <a:r>
                <a:rPr kumimoji="1" lang="en-US" altLang="ja-JP" dirty="0"/>
                <a:t>mod P</a:t>
              </a:r>
              <a:endParaRPr kumimoji="1" lang="ja-JP" altLang="en-US" dirty="0"/>
            </a:p>
          </p:txBody>
        </p:sp>
        <p:sp>
          <p:nvSpPr>
            <p:cNvPr id="106" name="テキスト ボックス 105">
              <a:extLst>
                <a:ext uri="{FF2B5EF4-FFF2-40B4-BE49-F238E27FC236}">
                  <a16:creationId xmlns:a16="http://schemas.microsoft.com/office/drawing/2014/main" id="{4A55D87D-30AB-4C39-ADE1-90C8B8C172D5}"/>
                </a:ext>
              </a:extLst>
            </p:cNvPr>
            <p:cNvSpPr txBox="1"/>
            <p:nvPr/>
          </p:nvSpPr>
          <p:spPr>
            <a:xfrm>
              <a:off x="8948763" y="4613090"/>
              <a:ext cx="304892" cy="307777"/>
            </a:xfrm>
            <a:prstGeom prst="rect">
              <a:avLst/>
            </a:prstGeom>
            <a:noFill/>
          </p:spPr>
          <p:txBody>
            <a:bodyPr wrap="none" rtlCol="0">
              <a:spAutoFit/>
            </a:bodyPr>
            <a:lstStyle/>
            <a:p>
              <a:r>
                <a:rPr kumimoji="1" lang="en-US" altLang="ja-JP" dirty="0"/>
                <a:t>A</a:t>
              </a:r>
              <a:endParaRPr kumimoji="1" lang="ja-JP" altLang="en-US" dirty="0"/>
            </a:p>
          </p:txBody>
        </p:sp>
      </p:grpSp>
      <p:grpSp>
        <p:nvGrpSpPr>
          <p:cNvPr id="107" name="グループ化 106">
            <a:extLst>
              <a:ext uri="{FF2B5EF4-FFF2-40B4-BE49-F238E27FC236}">
                <a16:creationId xmlns:a16="http://schemas.microsoft.com/office/drawing/2014/main" id="{ECF0C13C-6E20-40DE-84B0-50D16883E985}"/>
              </a:ext>
            </a:extLst>
          </p:cNvPr>
          <p:cNvGrpSpPr/>
          <p:nvPr/>
        </p:nvGrpSpPr>
        <p:grpSpPr>
          <a:xfrm>
            <a:off x="1140705" y="5172565"/>
            <a:ext cx="1170513" cy="431829"/>
            <a:chOff x="8725794" y="4613090"/>
            <a:chExt cx="1170513" cy="431829"/>
          </a:xfrm>
        </p:grpSpPr>
        <p:sp>
          <p:nvSpPr>
            <p:cNvPr id="108" name="テキスト ボックス 107">
              <a:extLst>
                <a:ext uri="{FF2B5EF4-FFF2-40B4-BE49-F238E27FC236}">
                  <a16:creationId xmlns:a16="http://schemas.microsoft.com/office/drawing/2014/main" id="{7EDEFF27-3D06-4A60-B79A-1C27BA705935}"/>
                </a:ext>
              </a:extLst>
            </p:cNvPr>
            <p:cNvSpPr txBox="1"/>
            <p:nvPr/>
          </p:nvSpPr>
          <p:spPr>
            <a:xfrm>
              <a:off x="8725794" y="4737142"/>
              <a:ext cx="1170513" cy="307777"/>
            </a:xfrm>
            <a:prstGeom prst="rect">
              <a:avLst/>
            </a:prstGeom>
            <a:noFill/>
          </p:spPr>
          <p:txBody>
            <a:bodyPr wrap="none" rtlCol="0">
              <a:spAutoFit/>
            </a:bodyPr>
            <a:lstStyle/>
            <a:p>
              <a:r>
                <a:rPr kumimoji="1" lang="en-US" altLang="ja-JP" dirty="0" err="1"/>
                <a:t>Ya</a:t>
              </a:r>
              <a:r>
                <a:rPr kumimoji="1" lang="en-US" altLang="ja-JP" dirty="0"/>
                <a:t>  </a:t>
              </a:r>
              <a:r>
                <a:rPr kumimoji="1" lang="ja-JP" altLang="en-US" dirty="0"/>
                <a:t>   </a:t>
              </a:r>
              <a:r>
                <a:rPr kumimoji="1" lang="en-US" altLang="ja-JP" dirty="0"/>
                <a:t>mod P</a:t>
              </a:r>
              <a:endParaRPr kumimoji="1" lang="ja-JP" altLang="en-US" dirty="0"/>
            </a:p>
          </p:txBody>
        </p:sp>
        <p:sp>
          <p:nvSpPr>
            <p:cNvPr id="109" name="テキスト ボックス 108">
              <a:extLst>
                <a:ext uri="{FF2B5EF4-FFF2-40B4-BE49-F238E27FC236}">
                  <a16:creationId xmlns:a16="http://schemas.microsoft.com/office/drawing/2014/main" id="{CABEB9A2-EA4F-409C-9840-1B8057A8BCE5}"/>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110" name="テキスト ボックス 109">
            <a:extLst>
              <a:ext uri="{FF2B5EF4-FFF2-40B4-BE49-F238E27FC236}">
                <a16:creationId xmlns:a16="http://schemas.microsoft.com/office/drawing/2014/main" id="{0EF80354-1737-482E-88E6-FC935BDE0AF9}"/>
              </a:ext>
            </a:extLst>
          </p:cNvPr>
          <p:cNvSpPr txBox="1"/>
          <p:nvPr/>
        </p:nvSpPr>
        <p:spPr>
          <a:xfrm>
            <a:off x="5020145" y="5183663"/>
            <a:ext cx="404278" cy="307777"/>
          </a:xfrm>
          <a:prstGeom prst="rect">
            <a:avLst/>
          </a:prstGeom>
          <a:noFill/>
        </p:spPr>
        <p:txBody>
          <a:bodyPr wrap="none" rtlCol="0">
            <a:spAutoFit/>
          </a:bodyPr>
          <a:lstStyle/>
          <a:p>
            <a:r>
              <a:rPr kumimoji="1" lang="en-US" altLang="ja-JP" dirty="0" err="1"/>
              <a:t>Ya</a:t>
            </a:r>
            <a:endParaRPr kumimoji="1" lang="ja-JP" altLang="en-US" dirty="0"/>
          </a:p>
        </p:txBody>
      </p:sp>
      <p:sp>
        <p:nvSpPr>
          <p:cNvPr id="111" name="テキスト ボックス 110">
            <a:extLst>
              <a:ext uri="{FF2B5EF4-FFF2-40B4-BE49-F238E27FC236}">
                <a16:creationId xmlns:a16="http://schemas.microsoft.com/office/drawing/2014/main" id="{24A68902-BEB9-48AD-BE3B-EB77F89D37B0}"/>
              </a:ext>
            </a:extLst>
          </p:cNvPr>
          <p:cNvSpPr txBox="1"/>
          <p:nvPr/>
        </p:nvSpPr>
        <p:spPr>
          <a:xfrm>
            <a:off x="7528468" y="5119729"/>
            <a:ext cx="404278" cy="307777"/>
          </a:xfrm>
          <a:prstGeom prst="rect">
            <a:avLst/>
          </a:prstGeom>
          <a:noFill/>
        </p:spPr>
        <p:txBody>
          <a:bodyPr wrap="none" rtlCol="0">
            <a:spAutoFit/>
          </a:bodyPr>
          <a:lstStyle/>
          <a:p>
            <a:r>
              <a:rPr kumimoji="1" lang="en-US" altLang="ja-JP" dirty="0"/>
              <a:t>Yb</a:t>
            </a:r>
            <a:endParaRPr kumimoji="1" lang="ja-JP" altLang="en-US" dirty="0"/>
          </a:p>
        </p:txBody>
      </p:sp>
      <p:grpSp>
        <p:nvGrpSpPr>
          <p:cNvPr id="112" name="グループ化 111">
            <a:extLst>
              <a:ext uri="{FF2B5EF4-FFF2-40B4-BE49-F238E27FC236}">
                <a16:creationId xmlns:a16="http://schemas.microsoft.com/office/drawing/2014/main" id="{19C02C2D-D093-42A7-B714-51D50CD3D13E}"/>
              </a:ext>
            </a:extLst>
          </p:cNvPr>
          <p:cNvGrpSpPr/>
          <p:nvPr/>
        </p:nvGrpSpPr>
        <p:grpSpPr>
          <a:xfrm flipH="1">
            <a:off x="5459971" y="-8508"/>
            <a:ext cx="2913385" cy="559624"/>
            <a:chOff x="4988323" y="2777254"/>
            <a:chExt cx="2574585" cy="559624"/>
          </a:xfrm>
        </p:grpSpPr>
        <p:sp>
          <p:nvSpPr>
            <p:cNvPr id="113" name="矢印: 右 112">
              <a:extLst>
                <a:ext uri="{FF2B5EF4-FFF2-40B4-BE49-F238E27FC236}">
                  <a16:creationId xmlns:a16="http://schemas.microsoft.com/office/drawing/2014/main" id="{D2446381-388D-4B3D-A4B8-DAC0BDDEAA9B}"/>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269939C0-4FF6-4000-AE91-DCEC24FA56ED}"/>
                </a:ext>
              </a:extLst>
            </p:cNvPr>
            <p:cNvSpPr txBox="1"/>
            <p:nvPr/>
          </p:nvSpPr>
          <p:spPr>
            <a:xfrm>
              <a:off x="4988323" y="2853337"/>
              <a:ext cx="2403118" cy="338554"/>
            </a:xfrm>
            <a:prstGeom prst="rect">
              <a:avLst/>
            </a:prstGeom>
            <a:noFill/>
          </p:spPr>
          <p:txBody>
            <a:bodyPr wrap="square" rtlCol="0">
              <a:spAutoFit/>
            </a:bodyPr>
            <a:lstStyle/>
            <a:p>
              <a:r>
                <a:rPr kumimoji="1" lang="en-US" altLang="ja-JP" sz="1600" dirty="0"/>
                <a:t>Server Certificate</a:t>
              </a:r>
              <a:endParaRPr kumimoji="1" lang="ja-JP" altLang="en-US" sz="1600" dirty="0"/>
            </a:p>
          </p:txBody>
        </p:sp>
      </p:grpSp>
      <p:grpSp>
        <p:nvGrpSpPr>
          <p:cNvPr id="115" name="グループ化 114">
            <a:extLst>
              <a:ext uri="{FF2B5EF4-FFF2-40B4-BE49-F238E27FC236}">
                <a16:creationId xmlns:a16="http://schemas.microsoft.com/office/drawing/2014/main" id="{0C16DE33-A95F-4284-84DD-CA75324E8D18}"/>
              </a:ext>
            </a:extLst>
          </p:cNvPr>
          <p:cNvGrpSpPr/>
          <p:nvPr/>
        </p:nvGrpSpPr>
        <p:grpSpPr>
          <a:xfrm rot="19717159" flipH="1">
            <a:off x="5301881" y="4225791"/>
            <a:ext cx="2796535" cy="559624"/>
            <a:chOff x="5091584" y="2777254"/>
            <a:chExt cx="2471324" cy="559624"/>
          </a:xfrm>
        </p:grpSpPr>
        <p:sp>
          <p:nvSpPr>
            <p:cNvPr id="116" name="矢印: 右 115">
              <a:extLst>
                <a:ext uri="{FF2B5EF4-FFF2-40B4-BE49-F238E27FC236}">
                  <a16:creationId xmlns:a16="http://schemas.microsoft.com/office/drawing/2014/main" id="{EBD39BA3-55EA-4008-911A-C275B94609F0}"/>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テキスト ボックス 116">
              <a:extLst>
                <a:ext uri="{FF2B5EF4-FFF2-40B4-BE49-F238E27FC236}">
                  <a16:creationId xmlns:a16="http://schemas.microsoft.com/office/drawing/2014/main" id="{86B264F3-06DE-44E0-9461-1966A81DCC60}"/>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18" name="グループ化 117">
            <a:extLst>
              <a:ext uri="{FF2B5EF4-FFF2-40B4-BE49-F238E27FC236}">
                <a16:creationId xmlns:a16="http://schemas.microsoft.com/office/drawing/2014/main" id="{68539A24-3619-47B6-90A3-6B356CCA68D7}"/>
              </a:ext>
            </a:extLst>
          </p:cNvPr>
          <p:cNvGrpSpPr/>
          <p:nvPr/>
        </p:nvGrpSpPr>
        <p:grpSpPr>
          <a:xfrm rot="1882841">
            <a:off x="5412658" y="4351945"/>
            <a:ext cx="2652344" cy="559624"/>
            <a:chOff x="5454363" y="2777254"/>
            <a:chExt cx="2343901" cy="559624"/>
          </a:xfrm>
        </p:grpSpPr>
        <p:sp>
          <p:nvSpPr>
            <p:cNvPr id="119" name="矢印: 右 118">
              <a:extLst>
                <a:ext uri="{FF2B5EF4-FFF2-40B4-BE49-F238E27FC236}">
                  <a16:creationId xmlns:a16="http://schemas.microsoft.com/office/drawing/2014/main" id="{067BAD25-47DF-4AE7-A39B-9E17861CBBF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テキスト ボックス 119">
              <a:extLst>
                <a:ext uri="{FF2B5EF4-FFF2-40B4-BE49-F238E27FC236}">
                  <a16:creationId xmlns:a16="http://schemas.microsoft.com/office/drawing/2014/main" id="{0A31609A-B7F5-4C93-96EA-5A8491D27BBB}"/>
                </a:ext>
              </a:extLst>
            </p:cNvPr>
            <p:cNvSpPr txBox="1"/>
            <p:nvPr/>
          </p:nvSpPr>
          <p:spPr>
            <a:xfrm>
              <a:off x="5498409" y="2890289"/>
              <a:ext cx="2299855"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grpSp>
        <p:nvGrpSpPr>
          <p:cNvPr id="121" name="グループ化 120">
            <a:extLst>
              <a:ext uri="{FF2B5EF4-FFF2-40B4-BE49-F238E27FC236}">
                <a16:creationId xmlns:a16="http://schemas.microsoft.com/office/drawing/2014/main" id="{50C2FF4E-4E04-4731-8C56-C9FEEC5FEA85}"/>
              </a:ext>
            </a:extLst>
          </p:cNvPr>
          <p:cNvGrpSpPr/>
          <p:nvPr/>
        </p:nvGrpSpPr>
        <p:grpSpPr>
          <a:xfrm flipH="1">
            <a:off x="5396472" y="3134388"/>
            <a:ext cx="2796535" cy="559624"/>
            <a:chOff x="5091584" y="2777254"/>
            <a:chExt cx="2471324" cy="559624"/>
          </a:xfrm>
        </p:grpSpPr>
        <p:sp>
          <p:nvSpPr>
            <p:cNvPr id="122" name="矢印: 右 121">
              <a:extLst>
                <a:ext uri="{FF2B5EF4-FFF2-40B4-BE49-F238E27FC236}">
                  <a16:creationId xmlns:a16="http://schemas.microsoft.com/office/drawing/2014/main" id="{16DCE846-F301-4488-968A-67AC5E5C1101}"/>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テキスト ボックス 122">
              <a:extLst>
                <a:ext uri="{FF2B5EF4-FFF2-40B4-BE49-F238E27FC236}">
                  <a16:creationId xmlns:a16="http://schemas.microsoft.com/office/drawing/2014/main" id="{51429BE9-528B-4C4F-81E1-BBDF58CA44AF}"/>
                </a:ext>
              </a:extLst>
            </p:cNvPr>
            <p:cNvSpPr txBox="1"/>
            <p:nvPr/>
          </p:nvSpPr>
          <p:spPr>
            <a:xfrm>
              <a:off x="5091584" y="2853337"/>
              <a:ext cx="2299855" cy="338554"/>
            </a:xfrm>
            <a:prstGeom prst="rect">
              <a:avLst/>
            </a:prstGeom>
            <a:noFill/>
          </p:spPr>
          <p:txBody>
            <a:bodyPr wrap="square" rtlCol="0">
              <a:spAutoFit/>
            </a:bodyPr>
            <a:lstStyle/>
            <a:p>
              <a:r>
                <a:rPr kumimoji="1" lang="en-US" altLang="ja-JP" sz="1600" dirty="0"/>
                <a:t>Server Key Exchange</a:t>
              </a:r>
              <a:endParaRPr kumimoji="1" lang="ja-JP" altLang="en-US" sz="1600" dirty="0"/>
            </a:p>
          </p:txBody>
        </p:sp>
      </p:grpSp>
      <p:grpSp>
        <p:nvGrpSpPr>
          <p:cNvPr id="124" name="グループ化 123">
            <a:extLst>
              <a:ext uri="{FF2B5EF4-FFF2-40B4-BE49-F238E27FC236}">
                <a16:creationId xmlns:a16="http://schemas.microsoft.com/office/drawing/2014/main" id="{31B0FA60-C56A-42BB-B887-42C028F66D0A}"/>
              </a:ext>
            </a:extLst>
          </p:cNvPr>
          <p:cNvGrpSpPr/>
          <p:nvPr/>
        </p:nvGrpSpPr>
        <p:grpSpPr>
          <a:xfrm>
            <a:off x="4969767" y="1024250"/>
            <a:ext cx="2719354" cy="559624"/>
            <a:chOff x="5454363" y="2777254"/>
            <a:chExt cx="2403118" cy="559624"/>
          </a:xfrm>
        </p:grpSpPr>
        <p:sp>
          <p:nvSpPr>
            <p:cNvPr id="125" name="矢印: 右 124">
              <a:extLst>
                <a:ext uri="{FF2B5EF4-FFF2-40B4-BE49-F238E27FC236}">
                  <a16:creationId xmlns:a16="http://schemas.microsoft.com/office/drawing/2014/main" id="{DDD57AAB-6094-4D5B-95AC-7F0648CC6A8A}"/>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テキスト ボックス 125">
              <a:extLst>
                <a:ext uri="{FF2B5EF4-FFF2-40B4-BE49-F238E27FC236}">
                  <a16:creationId xmlns:a16="http://schemas.microsoft.com/office/drawing/2014/main" id="{148678E9-0CBD-4FD9-A812-830B6C5304F2}"/>
                </a:ext>
              </a:extLst>
            </p:cNvPr>
            <p:cNvSpPr txBox="1"/>
            <p:nvPr/>
          </p:nvSpPr>
          <p:spPr>
            <a:xfrm>
              <a:off x="5454363" y="2853738"/>
              <a:ext cx="2403118" cy="338554"/>
            </a:xfrm>
            <a:prstGeom prst="rect">
              <a:avLst/>
            </a:prstGeom>
            <a:noFill/>
          </p:spPr>
          <p:txBody>
            <a:bodyPr wrap="square" rtlCol="0">
              <a:spAutoFit/>
            </a:bodyPr>
            <a:lstStyle/>
            <a:p>
              <a:r>
                <a:rPr kumimoji="1" lang="en-US" altLang="ja-JP" sz="1600" dirty="0"/>
                <a:t>Client Key Exchange</a:t>
              </a:r>
              <a:endParaRPr kumimoji="1" lang="ja-JP" altLang="en-US" sz="1600" dirty="0"/>
            </a:p>
          </p:txBody>
        </p:sp>
      </p:grpSp>
      <p:sp>
        <p:nvSpPr>
          <p:cNvPr id="127" name="テキスト ボックス 126">
            <a:extLst>
              <a:ext uri="{FF2B5EF4-FFF2-40B4-BE49-F238E27FC236}">
                <a16:creationId xmlns:a16="http://schemas.microsoft.com/office/drawing/2014/main" id="{D2BBB63F-D4E4-4C39-B1D6-4BD8F06258BA}"/>
              </a:ext>
            </a:extLst>
          </p:cNvPr>
          <p:cNvSpPr txBox="1"/>
          <p:nvPr/>
        </p:nvSpPr>
        <p:spPr>
          <a:xfrm flipH="1">
            <a:off x="6782100" y="561275"/>
            <a:ext cx="877163" cy="369332"/>
          </a:xfrm>
          <a:prstGeom prst="rect">
            <a:avLst/>
          </a:prstGeom>
          <a:noFill/>
        </p:spPr>
        <p:txBody>
          <a:bodyPr wrap="none" rtlCol="0">
            <a:spAutoFit/>
          </a:bodyPr>
          <a:lstStyle/>
          <a:p>
            <a:r>
              <a:rPr kumimoji="1" lang="ja-JP" altLang="en-US" sz="1800" dirty="0"/>
              <a:t>証明書</a:t>
            </a:r>
          </a:p>
        </p:txBody>
      </p:sp>
    </p:spTree>
    <p:extLst>
      <p:ext uri="{BB962C8B-B14F-4D97-AF65-F5344CB8AC3E}">
        <p14:creationId xmlns:p14="http://schemas.microsoft.com/office/powerpoint/2010/main" val="270572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矢印: 下 3">
            <a:extLst>
              <a:ext uri="{FF2B5EF4-FFF2-40B4-BE49-F238E27FC236}">
                <a16:creationId xmlns:a16="http://schemas.microsoft.com/office/drawing/2014/main" id="{9747F5DC-21BA-484D-A097-D7EE120CF6B3}"/>
              </a:ext>
            </a:extLst>
          </p:cNvPr>
          <p:cNvSpPr/>
          <p:nvPr/>
        </p:nvSpPr>
        <p:spPr>
          <a:xfrm>
            <a:off x="5017424" y="822570"/>
            <a:ext cx="2312358" cy="830997"/>
          </a:xfrm>
          <a:prstGeom prst="downArrow">
            <a:avLst>
              <a:gd name="adj1" fmla="val 71570"/>
              <a:gd name="adj2"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正方形/長方形 4">
            <a:extLst>
              <a:ext uri="{FF2B5EF4-FFF2-40B4-BE49-F238E27FC236}">
                <a16:creationId xmlns:a16="http://schemas.microsoft.com/office/drawing/2014/main" id="{BF41B813-DEB1-4268-88B3-E1CC495F2B08}"/>
              </a:ext>
            </a:extLst>
          </p:cNvPr>
          <p:cNvSpPr/>
          <p:nvPr/>
        </p:nvSpPr>
        <p:spPr>
          <a:xfrm>
            <a:off x="2442696" y="263240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63B8E-5A0D-4447-8AC3-8DF4ADE5B72E}"/>
              </a:ext>
            </a:extLst>
          </p:cNvPr>
          <p:cNvSpPr txBox="1"/>
          <p:nvPr/>
        </p:nvSpPr>
        <p:spPr>
          <a:xfrm>
            <a:off x="838200" y="2120705"/>
            <a:ext cx="942887" cy="523220"/>
          </a:xfrm>
          <a:prstGeom prst="rect">
            <a:avLst/>
          </a:prstGeom>
          <a:noFill/>
        </p:spPr>
        <p:txBody>
          <a:bodyPr wrap="none" rtlCol="0">
            <a:spAutoFit/>
          </a:bodyPr>
          <a:lstStyle/>
          <a:p>
            <a:r>
              <a:rPr kumimoji="1" lang="en-US" altLang="ja-JP" sz="2800" dirty="0"/>
              <a:t>DHE</a:t>
            </a:r>
            <a:endParaRPr kumimoji="1" lang="ja-JP" altLang="en-US" sz="2800" dirty="0"/>
          </a:p>
        </p:txBody>
      </p:sp>
      <p:sp>
        <p:nvSpPr>
          <p:cNvPr id="7" name="テキスト ボックス 6">
            <a:extLst>
              <a:ext uri="{FF2B5EF4-FFF2-40B4-BE49-F238E27FC236}">
                <a16:creationId xmlns:a16="http://schemas.microsoft.com/office/drawing/2014/main" id="{5A070C66-9FE4-448A-90CA-93BDC7EC8B52}"/>
              </a:ext>
            </a:extLst>
          </p:cNvPr>
          <p:cNvSpPr txBox="1"/>
          <p:nvPr/>
        </p:nvSpPr>
        <p:spPr>
          <a:xfrm>
            <a:off x="5638511" y="1098470"/>
            <a:ext cx="1411432" cy="400110"/>
          </a:xfrm>
          <a:prstGeom prst="rect">
            <a:avLst/>
          </a:prstGeom>
          <a:noFill/>
        </p:spPr>
        <p:txBody>
          <a:bodyPr wrap="square" rtlCol="0">
            <a:spAutoFit/>
          </a:bodyPr>
          <a:lstStyle/>
          <a:p>
            <a:r>
              <a:rPr kumimoji="1" lang="en-US" altLang="ja-JP" sz="2000" dirty="0"/>
              <a:t>TLS1.3</a:t>
            </a:r>
          </a:p>
        </p:txBody>
      </p:sp>
      <p:sp>
        <p:nvSpPr>
          <p:cNvPr id="8" name="正方形/長方形 7">
            <a:extLst>
              <a:ext uri="{FF2B5EF4-FFF2-40B4-BE49-F238E27FC236}">
                <a16:creationId xmlns:a16="http://schemas.microsoft.com/office/drawing/2014/main" id="{4E85ABBA-A309-4A26-B628-8D1C27CAC97A}"/>
              </a:ext>
            </a:extLst>
          </p:cNvPr>
          <p:cNvSpPr/>
          <p:nvPr/>
        </p:nvSpPr>
        <p:spPr>
          <a:xfrm>
            <a:off x="8222508" y="264537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C57438-4AF6-437D-BAEF-566E1E50F91F}"/>
              </a:ext>
            </a:extLst>
          </p:cNvPr>
          <p:cNvSpPr txBox="1"/>
          <p:nvPr/>
        </p:nvSpPr>
        <p:spPr>
          <a:xfrm>
            <a:off x="2508473" y="2621304"/>
            <a:ext cx="228626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cxnSp>
        <p:nvCxnSpPr>
          <p:cNvPr id="10" name="直線矢印コネクタ 9">
            <a:extLst>
              <a:ext uri="{FF2B5EF4-FFF2-40B4-BE49-F238E27FC236}">
                <a16:creationId xmlns:a16="http://schemas.microsoft.com/office/drawing/2014/main" id="{FCDB9251-6CFE-4D04-80A9-B7E77FF4C132}"/>
              </a:ext>
            </a:extLst>
          </p:cNvPr>
          <p:cNvCxnSpPr>
            <a:cxnSpLocks/>
          </p:cNvCxnSpPr>
          <p:nvPr/>
        </p:nvCxnSpPr>
        <p:spPr>
          <a:xfrm flipH="1">
            <a:off x="4808328" y="2729329"/>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3146A87C-30D0-4FF0-AA9E-7CC1094603FE}"/>
              </a:ext>
            </a:extLst>
          </p:cNvPr>
          <p:cNvSpPr/>
          <p:nvPr/>
        </p:nvSpPr>
        <p:spPr>
          <a:xfrm>
            <a:off x="2434709" y="3241948"/>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8693D7-8128-4486-BC19-17D9375BB532}"/>
              </a:ext>
            </a:extLst>
          </p:cNvPr>
          <p:cNvSpPr txBox="1"/>
          <p:nvPr/>
        </p:nvSpPr>
        <p:spPr>
          <a:xfrm>
            <a:off x="2623196" y="3276276"/>
            <a:ext cx="2069271" cy="338554"/>
          </a:xfrm>
          <a:prstGeom prst="rect">
            <a:avLst/>
          </a:prstGeom>
          <a:noFill/>
        </p:spPr>
        <p:txBody>
          <a:bodyPr wrap="square" rtlCol="0">
            <a:spAutoFit/>
          </a:bodyPr>
          <a:lstStyle/>
          <a:p>
            <a:r>
              <a:rPr kumimoji="1" lang="en-US" altLang="ja-JP" sz="1600" dirty="0">
                <a:latin typeface="Arial" panose="020B0604020202020204" pitchFamily="34" charset="0"/>
              </a:rPr>
              <a:t>Gen. public key (</a:t>
            </a:r>
            <a:r>
              <a:rPr kumimoji="1" lang="en-US" altLang="ja-JP" sz="1600" dirty="0" err="1">
                <a:latin typeface="Arial" panose="020B0604020202020204" pitchFamily="34" charset="0"/>
              </a:rPr>
              <a:t>Yc</a:t>
            </a:r>
            <a:r>
              <a:rPr kumimoji="1" lang="en-US" altLang="ja-JP" sz="1600" dirty="0">
                <a:latin typeface="Arial" panose="020B0604020202020204" pitchFamily="34" charset="0"/>
              </a:rPr>
              <a:t>)</a:t>
            </a:r>
            <a:endParaRPr kumimoji="1" lang="ja-JP" altLang="en-US" sz="1600" dirty="0"/>
          </a:p>
        </p:txBody>
      </p:sp>
      <p:sp>
        <p:nvSpPr>
          <p:cNvPr id="13" name="正方形/長方形 12">
            <a:extLst>
              <a:ext uri="{FF2B5EF4-FFF2-40B4-BE49-F238E27FC236}">
                <a16:creationId xmlns:a16="http://schemas.microsoft.com/office/drawing/2014/main" id="{751F4288-C442-426E-B99D-0F712649BE6F}"/>
              </a:ext>
            </a:extLst>
          </p:cNvPr>
          <p:cNvSpPr/>
          <p:nvPr/>
        </p:nvSpPr>
        <p:spPr>
          <a:xfrm>
            <a:off x="8222508" y="328335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A588B60-7AD0-42D0-BAAD-04377492FECB}"/>
              </a:ext>
            </a:extLst>
          </p:cNvPr>
          <p:cNvSpPr txBox="1"/>
          <p:nvPr/>
        </p:nvSpPr>
        <p:spPr>
          <a:xfrm>
            <a:off x="8360096" y="3292016"/>
            <a:ext cx="2070922" cy="338554"/>
          </a:xfrm>
          <a:prstGeom prst="rect">
            <a:avLst/>
          </a:prstGeom>
          <a:noFill/>
        </p:spPr>
        <p:txBody>
          <a:bodyPr wrap="square" rtlCol="0">
            <a:spAutoFit/>
          </a:bodyPr>
          <a:lstStyle/>
          <a:p>
            <a:r>
              <a:rPr kumimoji="1" lang="en-US" altLang="ja-JP" sz="1600" dirty="0">
                <a:latin typeface="Arial" panose="020B0604020202020204" pitchFamily="34" charset="0"/>
              </a:rPr>
              <a:t>Gen. public key (Ys)</a:t>
            </a:r>
            <a:endParaRPr kumimoji="1" lang="ja-JP" altLang="en-US" sz="1600" dirty="0"/>
          </a:p>
        </p:txBody>
      </p:sp>
      <p:sp>
        <p:nvSpPr>
          <p:cNvPr id="15" name="正方形/長方形 14">
            <a:extLst>
              <a:ext uri="{FF2B5EF4-FFF2-40B4-BE49-F238E27FC236}">
                <a16:creationId xmlns:a16="http://schemas.microsoft.com/office/drawing/2014/main" id="{80E622FC-458C-417D-9308-4DDC8B032941}"/>
              </a:ext>
            </a:extLst>
          </p:cNvPr>
          <p:cNvSpPr/>
          <p:nvPr/>
        </p:nvSpPr>
        <p:spPr>
          <a:xfrm>
            <a:off x="2425890" y="4199342"/>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583247D-DD0D-4D28-80D7-84C6646782A4}"/>
              </a:ext>
            </a:extLst>
          </p:cNvPr>
          <p:cNvSpPr txBox="1"/>
          <p:nvPr/>
        </p:nvSpPr>
        <p:spPr>
          <a:xfrm>
            <a:off x="2825149" y="4244857"/>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7" name="正方形/長方形 16">
            <a:extLst>
              <a:ext uri="{FF2B5EF4-FFF2-40B4-BE49-F238E27FC236}">
                <a16:creationId xmlns:a16="http://schemas.microsoft.com/office/drawing/2014/main" id="{EF368BEA-C1B2-448A-ACAF-B8D284583DF2}"/>
              </a:ext>
            </a:extLst>
          </p:cNvPr>
          <p:cNvSpPr/>
          <p:nvPr/>
        </p:nvSpPr>
        <p:spPr>
          <a:xfrm>
            <a:off x="8227146" y="4231286"/>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D40E6D0B-C825-4131-81D6-4935B885B3EB}"/>
              </a:ext>
            </a:extLst>
          </p:cNvPr>
          <p:cNvSpPr txBox="1"/>
          <p:nvPr/>
        </p:nvSpPr>
        <p:spPr>
          <a:xfrm>
            <a:off x="8396296" y="4263229"/>
            <a:ext cx="2351350"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19" name="フリーフォーム: 図形 18">
            <a:extLst>
              <a:ext uri="{FF2B5EF4-FFF2-40B4-BE49-F238E27FC236}">
                <a16:creationId xmlns:a16="http://schemas.microsoft.com/office/drawing/2014/main" id="{0930783F-E66A-438E-9338-94FCF3B4EB67}"/>
              </a:ext>
            </a:extLst>
          </p:cNvPr>
          <p:cNvSpPr/>
          <p:nvPr/>
        </p:nvSpPr>
        <p:spPr>
          <a:xfrm>
            <a:off x="4898219" y="3380509"/>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FD8F865C-AE06-42AA-850F-A5FB06A5C3FF}"/>
              </a:ext>
            </a:extLst>
          </p:cNvPr>
          <p:cNvSpPr/>
          <p:nvPr/>
        </p:nvSpPr>
        <p:spPr>
          <a:xfrm flipH="1">
            <a:off x="4856653" y="3408214"/>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0B8681E1-E149-4B26-97FF-B6C9E43178DE}"/>
              </a:ext>
            </a:extLst>
          </p:cNvPr>
          <p:cNvSpPr/>
          <p:nvPr/>
        </p:nvSpPr>
        <p:spPr>
          <a:xfrm>
            <a:off x="8609210" y="4984879"/>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0EB26D9-13A3-4660-BFE2-4AF6159E6CA7}"/>
              </a:ext>
            </a:extLst>
          </p:cNvPr>
          <p:cNvSpPr txBox="1"/>
          <p:nvPr/>
        </p:nvSpPr>
        <p:spPr>
          <a:xfrm>
            <a:off x="8790369" y="5011987"/>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3" name="正方形/長方形 22">
            <a:extLst>
              <a:ext uri="{FF2B5EF4-FFF2-40B4-BE49-F238E27FC236}">
                <a16:creationId xmlns:a16="http://schemas.microsoft.com/office/drawing/2014/main" id="{33C68B42-FD9D-4DD2-A2F4-39B865ECAFD0}"/>
              </a:ext>
            </a:extLst>
          </p:cNvPr>
          <p:cNvSpPr/>
          <p:nvPr/>
        </p:nvSpPr>
        <p:spPr>
          <a:xfrm>
            <a:off x="2956077" y="5034418"/>
            <a:ext cx="1572353" cy="402441"/>
          </a:xfrm>
          <a:prstGeom prst="rect">
            <a:avLst/>
          </a:prstGeom>
          <a:solidFill>
            <a:schemeClr val="bg1"/>
          </a:solid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3D8494DC-39D7-435D-AE3B-52383D94B50C}"/>
              </a:ext>
            </a:extLst>
          </p:cNvPr>
          <p:cNvSpPr txBox="1"/>
          <p:nvPr/>
        </p:nvSpPr>
        <p:spPr>
          <a:xfrm>
            <a:off x="3072872" y="5066361"/>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25" name="矢印: 右 24">
            <a:extLst>
              <a:ext uri="{FF2B5EF4-FFF2-40B4-BE49-F238E27FC236}">
                <a16:creationId xmlns:a16="http://schemas.microsoft.com/office/drawing/2014/main" id="{FA5D6453-06C7-4267-AF8A-CAA4C63203D2}"/>
              </a:ext>
            </a:extLst>
          </p:cNvPr>
          <p:cNvSpPr/>
          <p:nvPr/>
        </p:nvSpPr>
        <p:spPr>
          <a:xfrm rot="16200000" flipH="1">
            <a:off x="9331361" y="2950903"/>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0D2CD9A4-A4F9-4237-A7B2-FEC151808277}"/>
              </a:ext>
            </a:extLst>
          </p:cNvPr>
          <p:cNvSpPr/>
          <p:nvPr/>
        </p:nvSpPr>
        <p:spPr>
          <a:xfrm rot="16200000" flipH="1">
            <a:off x="3510880" y="2950902"/>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547CEC3D-3A2E-499F-BD06-96E3FF57A54D}"/>
              </a:ext>
            </a:extLst>
          </p:cNvPr>
          <p:cNvSpPr/>
          <p:nvPr/>
        </p:nvSpPr>
        <p:spPr>
          <a:xfrm rot="16200000" flipH="1">
            <a:off x="362171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3E698411-9561-4E3A-A9C8-B419E7805BA1}"/>
              </a:ext>
            </a:extLst>
          </p:cNvPr>
          <p:cNvSpPr/>
          <p:nvPr/>
        </p:nvSpPr>
        <p:spPr>
          <a:xfrm rot="16200000" flipH="1">
            <a:off x="9205760" y="4611091"/>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07E96C59-3403-4EB3-A06B-05A3CE322951}"/>
              </a:ext>
            </a:extLst>
          </p:cNvPr>
          <p:cNvCxnSpPr>
            <a:cxnSpLocks/>
          </p:cNvCxnSpPr>
          <p:nvPr/>
        </p:nvCxnSpPr>
        <p:spPr>
          <a:xfrm flipH="1">
            <a:off x="4898219" y="5182352"/>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爆発: 8 pt 29">
            <a:extLst>
              <a:ext uri="{FF2B5EF4-FFF2-40B4-BE49-F238E27FC236}">
                <a16:creationId xmlns:a16="http://schemas.microsoft.com/office/drawing/2014/main" id="{F297A6AB-EC45-4BA7-9E04-E0579018BB3B}"/>
              </a:ext>
            </a:extLst>
          </p:cNvPr>
          <p:cNvSpPr/>
          <p:nvPr/>
        </p:nvSpPr>
        <p:spPr>
          <a:xfrm>
            <a:off x="1266913" y="3174826"/>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爆発: 8 pt 30">
            <a:extLst>
              <a:ext uri="{FF2B5EF4-FFF2-40B4-BE49-F238E27FC236}">
                <a16:creationId xmlns:a16="http://schemas.microsoft.com/office/drawing/2014/main" id="{BEACA0C7-9CC4-454F-A837-A7DE04E2C258}"/>
              </a:ext>
            </a:extLst>
          </p:cNvPr>
          <p:cNvSpPr/>
          <p:nvPr/>
        </p:nvSpPr>
        <p:spPr>
          <a:xfrm>
            <a:off x="11234176" y="3198944"/>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9C82C6E1-B338-4783-8CF7-BE5D4CB2D9CE}"/>
              </a:ext>
            </a:extLst>
          </p:cNvPr>
          <p:cNvSpPr/>
          <p:nvPr/>
        </p:nvSpPr>
        <p:spPr>
          <a:xfrm rot="10800000" flipH="1">
            <a:off x="1944381" y="3241948"/>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CA9B6A3E-347B-4CBD-8DD1-608666D85F61}"/>
              </a:ext>
            </a:extLst>
          </p:cNvPr>
          <p:cNvSpPr/>
          <p:nvPr/>
        </p:nvSpPr>
        <p:spPr>
          <a:xfrm rot="10800000">
            <a:off x="10644659" y="3283356"/>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9784E2B-1E1D-4BD0-BF60-65EB5701EC13}"/>
              </a:ext>
            </a:extLst>
          </p:cNvPr>
          <p:cNvSpPr txBox="1"/>
          <p:nvPr/>
        </p:nvSpPr>
        <p:spPr>
          <a:xfrm>
            <a:off x="919767" y="3749334"/>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35" name="テキスト ボックス 34">
            <a:extLst>
              <a:ext uri="{FF2B5EF4-FFF2-40B4-BE49-F238E27FC236}">
                <a16:creationId xmlns:a16="http://schemas.microsoft.com/office/drawing/2014/main" id="{03394412-9098-4904-8B23-A4A057D57B42}"/>
              </a:ext>
            </a:extLst>
          </p:cNvPr>
          <p:cNvSpPr txBox="1"/>
          <p:nvPr/>
        </p:nvSpPr>
        <p:spPr>
          <a:xfrm>
            <a:off x="10640805" y="3690491"/>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grpSp>
        <p:nvGrpSpPr>
          <p:cNvPr id="36" name="グループ化 35">
            <a:extLst>
              <a:ext uri="{FF2B5EF4-FFF2-40B4-BE49-F238E27FC236}">
                <a16:creationId xmlns:a16="http://schemas.microsoft.com/office/drawing/2014/main" id="{7394B6EE-6DA2-4843-86FF-023CB1BBFEDA}"/>
              </a:ext>
            </a:extLst>
          </p:cNvPr>
          <p:cNvGrpSpPr/>
          <p:nvPr/>
        </p:nvGrpSpPr>
        <p:grpSpPr>
          <a:xfrm>
            <a:off x="8229340" y="3673110"/>
            <a:ext cx="1637985" cy="415358"/>
            <a:chOff x="9918799" y="4671117"/>
            <a:chExt cx="1637985" cy="415358"/>
          </a:xfrm>
        </p:grpSpPr>
        <p:sp>
          <p:nvSpPr>
            <p:cNvPr id="37" name="テキスト ボックス 36">
              <a:extLst>
                <a:ext uri="{FF2B5EF4-FFF2-40B4-BE49-F238E27FC236}">
                  <a16:creationId xmlns:a16="http://schemas.microsoft.com/office/drawing/2014/main" id="{7E5BE84A-467A-41C4-877F-48B522D330CA}"/>
                </a:ext>
              </a:extLst>
            </p:cNvPr>
            <p:cNvSpPr txBox="1"/>
            <p:nvPr/>
          </p:nvSpPr>
          <p:spPr>
            <a:xfrm>
              <a:off x="9918799" y="4778698"/>
              <a:ext cx="1637985" cy="307777"/>
            </a:xfrm>
            <a:prstGeom prst="rect">
              <a:avLst/>
            </a:prstGeom>
            <a:noFill/>
          </p:spPr>
          <p:txBody>
            <a:bodyPr wrap="square" rtlCol="0">
              <a:spAutoFit/>
            </a:bodyPr>
            <a:lstStyle/>
            <a:p>
              <a:r>
                <a:rPr kumimoji="1" lang="en-US" altLang="ja-JP" dirty="0"/>
                <a:t>Ys = G  </a:t>
              </a:r>
              <a:r>
                <a:rPr kumimoji="1" lang="ja-JP" altLang="en-US" dirty="0"/>
                <a:t>   </a:t>
              </a:r>
              <a:r>
                <a:rPr kumimoji="1" lang="en-US" altLang="ja-JP" dirty="0"/>
                <a:t>mod P</a:t>
              </a:r>
              <a:endParaRPr kumimoji="1" lang="ja-JP" altLang="en-US" dirty="0"/>
            </a:p>
          </p:txBody>
        </p:sp>
        <p:sp>
          <p:nvSpPr>
            <p:cNvPr id="38" name="テキスト ボックス 37">
              <a:extLst>
                <a:ext uri="{FF2B5EF4-FFF2-40B4-BE49-F238E27FC236}">
                  <a16:creationId xmlns:a16="http://schemas.microsoft.com/office/drawing/2014/main" id="{E066C497-DE30-49E5-81AE-974D1EF2F897}"/>
                </a:ext>
              </a:extLst>
            </p:cNvPr>
            <p:cNvSpPr txBox="1"/>
            <p:nvPr/>
          </p:nvSpPr>
          <p:spPr>
            <a:xfrm>
              <a:off x="10507714" y="4671117"/>
              <a:ext cx="522153" cy="307777"/>
            </a:xfrm>
            <a:prstGeom prst="rect">
              <a:avLst/>
            </a:prstGeom>
            <a:noFill/>
          </p:spPr>
          <p:txBody>
            <a:bodyPr wrap="square" rtlCol="0">
              <a:spAutoFit/>
            </a:bodyPr>
            <a:lstStyle/>
            <a:p>
              <a:r>
                <a:rPr kumimoji="1" lang="en-US" altLang="ja-JP" dirty="0"/>
                <a:t>A</a:t>
              </a:r>
              <a:endParaRPr kumimoji="1" lang="ja-JP" altLang="en-US" dirty="0"/>
            </a:p>
          </p:txBody>
        </p:sp>
      </p:grpSp>
      <p:sp>
        <p:nvSpPr>
          <p:cNvPr id="39" name="テキスト ボックス 38">
            <a:extLst>
              <a:ext uri="{FF2B5EF4-FFF2-40B4-BE49-F238E27FC236}">
                <a16:creationId xmlns:a16="http://schemas.microsoft.com/office/drawing/2014/main" id="{1B962872-B579-4C14-A656-581AE5D271D7}"/>
              </a:ext>
            </a:extLst>
          </p:cNvPr>
          <p:cNvSpPr txBox="1"/>
          <p:nvPr/>
        </p:nvSpPr>
        <p:spPr>
          <a:xfrm>
            <a:off x="8340950" y="2677320"/>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 P)</a:t>
            </a:r>
            <a:endParaRPr kumimoji="1" lang="ja-JP" altLang="en-US" sz="1600" dirty="0"/>
          </a:p>
        </p:txBody>
      </p:sp>
      <p:grpSp>
        <p:nvGrpSpPr>
          <p:cNvPr id="40" name="グループ化 39">
            <a:extLst>
              <a:ext uri="{FF2B5EF4-FFF2-40B4-BE49-F238E27FC236}">
                <a16:creationId xmlns:a16="http://schemas.microsoft.com/office/drawing/2014/main" id="{1273D73C-C9AD-4FCE-8573-73850F705924}"/>
              </a:ext>
            </a:extLst>
          </p:cNvPr>
          <p:cNvGrpSpPr/>
          <p:nvPr/>
        </p:nvGrpSpPr>
        <p:grpSpPr>
          <a:xfrm>
            <a:off x="3081308" y="3588489"/>
            <a:ext cx="1503938" cy="402479"/>
            <a:chOff x="8738281" y="4671705"/>
            <a:chExt cx="1503938" cy="402479"/>
          </a:xfrm>
        </p:grpSpPr>
        <p:sp>
          <p:nvSpPr>
            <p:cNvPr id="41" name="テキスト ボックス 40">
              <a:extLst>
                <a:ext uri="{FF2B5EF4-FFF2-40B4-BE49-F238E27FC236}">
                  <a16:creationId xmlns:a16="http://schemas.microsoft.com/office/drawing/2014/main" id="{0E856239-F05E-4547-AFA6-43362EFC39DF}"/>
                </a:ext>
              </a:extLst>
            </p:cNvPr>
            <p:cNvSpPr txBox="1"/>
            <p:nvPr/>
          </p:nvSpPr>
          <p:spPr>
            <a:xfrm>
              <a:off x="8738281" y="4766407"/>
              <a:ext cx="1503938" cy="307777"/>
            </a:xfrm>
            <a:prstGeom prst="rect">
              <a:avLst/>
            </a:prstGeom>
            <a:noFill/>
          </p:spPr>
          <p:txBody>
            <a:bodyPr wrap="none" rtlCol="0">
              <a:spAutoFit/>
            </a:bodyPr>
            <a:lstStyle/>
            <a:p>
              <a:r>
                <a:rPr kumimoji="1" lang="en-US" altLang="ja-JP" dirty="0" err="1"/>
                <a:t>Yc</a:t>
              </a:r>
              <a:r>
                <a:rPr kumimoji="1" lang="en-US" altLang="ja-JP" dirty="0"/>
                <a:t> = G  </a:t>
              </a:r>
              <a:r>
                <a:rPr kumimoji="1" lang="ja-JP" altLang="en-US" dirty="0"/>
                <a:t>   </a:t>
              </a:r>
              <a:r>
                <a:rPr kumimoji="1" lang="en-US" altLang="ja-JP" dirty="0"/>
                <a:t>mod P</a:t>
              </a:r>
              <a:endParaRPr kumimoji="1" lang="ja-JP" altLang="en-US" dirty="0"/>
            </a:p>
          </p:txBody>
        </p:sp>
        <p:sp>
          <p:nvSpPr>
            <p:cNvPr id="42" name="テキスト ボックス 41">
              <a:extLst>
                <a:ext uri="{FF2B5EF4-FFF2-40B4-BE49-F238E27FC236}">
                  <a16:creationId xmlns:a16="http://schemas.microsoft.com/office/drawing/2014/main" id="{EB564009-4F39-4CE3-B201-3E027DC234B4}"/>
                </a:ext>
              </a:extLst>
            </p:cNvPr>
            <p:cNvSpPr txBox="1"/>
            <p:nvPr/>
          </p:nvSpPr>
          <p:spPr>
            <a:xfrm>
              <a:off x="9301532" y="4671705"/>
              <a:ext cx="304892" cy="307777"/>
            </a:xfrm>
            <a:prstGeom prst="rect">
              <a:avLst/>
            </a:prstGeom>
            <a:noFill/>
          </p:spPr>
          <p:txBody>
            <a:bodyPr wrap="none" rtlCol="0">
              <a:spAutoFit/>
            </a:bodyPr>
            <a:lstStyle/>
            <a:p>
              <a:r>
                <a:rPr kumimoji="1" lang="en-US" altLang="ja-JP" dirty="0"/>
                <a:t>B</a:t>
              </a:r>
              <a:endParaRPr kumimoji="1" lang="ja-JP" altLang="en-US" dirty="0"/>
            </a:p>
          </p:txBody>
        </p:sp>
      </p:grpSp>
      <p:grpSp>
        <p:nvGrpSpPr>
          <p:cNvPr id="43" name="グループ化 42">
            <a:extLst>
              <a:ext uri="{FF2B5EF4-FFF2-40B4-BE49-F238E27FC236}">
                <a16:creationId xmlns:a16="http://schemas.microsoft.com/office/drawing/2014/main" id="{443187B5-1C81-4DAC-8694-CA609D9ACDE5}"/>
              </a:ext>
            </a:extLst>
          </p:cNvPr>
          <p:cNvGrpSpPr/>
          <p:nvPr/>
        </p:nvGrpSpPr>
        <p:grpSpPr>
          <a:xfrm>
            <a:off x="10556070" y="4197965"/>
            <a:ext cx="1160895" cy="443714"/>
            <a:chOff x="8437618" y="4613090"/>
            <a:chExt cx="1160895" cy="443714"/>
          </a:xfrm>
        </p:grpSpPr>
        <p:sp>
          <p:nvSpPr>
            <p:cNvPr id="44" name="テキスト ボックス 43">
              <a:extLst>
                <a:ext uri="{FF2B5EF4-FFF2-40B4-BE49-F238E27FC236}">
                  <a16:creationId xmlns:a16="http://schemas.microsoft.com/office/drawing/2014/main" id="{E14F66BB-E5B3-456E-947E-A142FF26500B}"/>
                </a:ext>
              </a:extLst>
            </p:cNvPr>
            <p:cNvSpPr txBox="1"/>
            <p:nvPr/>
          </p:nvSpPr>
          <p:spPr>
            <a:xfrm>
              <a:off x="8437618" y="4749027"/>
              <a:ext cx="1160895" cy="307777"/>
            </a:xfrm>
            <a:prstGeom prst="rect">
              <a:avLst/>
            </a:prstGeom>
            <a:noFill/>
          </p:spPr>
          <p:txBody>
            <a:bodyPr wrap="none" rtlCol="0">
              <a:spAutoFit/>
            </a:bodyPr>
            <a:lstStyle/>
            <a:p>
              <a:r>
                <a:rPr kumimoji="1" lang="en-US" altLang="ja-JP" dirty="0" err="1"/>
                <a:t>Yc</a:t>
              </a:r>
              <a:r>
                <a:rPr kumimoji="1" lang="en-US" altLang="ja-JP" dirty="0"/>
                <a:t>  </a:t>
              </a:r>
              <a:r>
                <a:rPr kumimoji="1" lang="ja-JP" altLang="en-US" dirty="0"/>
                <a:t>   </a:t>
              </a:r>
              <a:r>
                <a:rPr kumimoji="1" lang="en-US" altLang="ja-JP" dirty="0"/>
                <a:t>mod P</a:t>
              </a:r>
              <a:endParaRPr kumimoji="1" lang="ja-JP" altLang="en-US" dirty="0"/>
            </a:p>
          </p:txBody>
        </p:sp>
        <p:sp>
          <p:nvSpPr>
            <p:cNvPr id="45" name="テキスト ボックス 44">
              <a:extLst>
                <a:ext uri="{FF2B5EF4-FFF2-40B4-BE49-F238E27FC236}">
                  <a16:creationId xmlns:a16="http://schemas.microsoft.com/office/drawing/2014/main" id="{C44198E7-7E4B-416B-8240-C5C789D0D2B1}"/>
                </a:ext>
              </a:extLst>
            </p:cNvPr>
            <p:cNvSpPr txBox="1"/>
            <p:nvPr/>
          </p:nvSpPr>
          <p:spPr>
            <a:xfrm>
              <a:off x="8655688" y="4613090"/>
              <a:ext cx="280723" cy="307777"/>
            </a:xfrm>
            <a:prstGeom prst="rect">
              <a:avLst/>
            </a:prstGeom>
            <a:noFill/>
          </p:spPr>
          <p:txBody>
            <a:bodyPr wrap="square" rtlCol="0">
              <a:spAutoFit/>
            </a:bodyPr>
            <a:lstStyle/>
            <a:p>
              <a:r>
                <a:rPr kumimoji="1" lang="en-US" altLang="ja-JP" dirty="0"/>
                <a:t>A</a:t>
              </a:r>
              <a:endParaRPr kumimoji="1" lang="ja-JP" altLang="en-US" dirty="0"/>
            </a:p>
          </p:txBody>
        </p:sp>
      </p:grpSp>
      <p:grpSp>
        <p:nvGrpSpPr>
          <p:cNvPr id="46" name="グループ化 45">
            <a:extLst>
              <a:ext uri="{FF2B5EF4-FFF2-40B4-BE49-F238E27FC236}">
                <a16:creationId xmlns:a16="http://schemas.microsoft.com/office/drawing/2014/main" id="{6A0BE9ED-F2D0-43EA-99EA-62B0A08D88C9}"/>
              </a:ext>
            </a:extLst>
          </p:cNvPr>
          <p:cNvGrpSpPr/>
          <p:nvPr/>
        </p:nvGrpSpPr>
        <p:grpSpPr>
          <a:xfrm>
            <a:off x="1140705" y="4216591"/>
            <a:ext cx="1160895" cy="431829"/>
            <a:chOff x="8725794" y="4613090"/>
            <a:chExt cx="1160895" cy="431829"/>
          </a:xfrm>
        </p:grpSpPr>
        <p:sp>
          <p:nvSpPr>
            <p:cNvPr id="47" name="テキスト ボックス 46">
              <a:extLst>
                <a:ext uri="{FF2B5EF4-FFF2-40B4-BE49-F238E27FC236}">
                  <a16:creationId xmlns:a16="http://schemas.microsoft.com/office/drawing/2014/main" id="{32BB5CB4-B30C-40E3-81AA-BAD1EB2DAC2D}"/>
                </a:ext>
              </a:extLst>
            </p:cNvPr>
            <p:cNvSpPr txBox="1"/>
            <p:nvPr/>
          </p:nvSpPr>
          <p:spPr>
            <a:xfrm>
              <a:off x="8725794" y="4737142"/>
              <a:ext cx="1160895" cy="307777"/>
            </a:xfrm>
            <a:prstGeom prst="rect">
              <a:avLst/>
            </a:prstGeom>
            <a:noFill/>
          </p:spPr>
          <p:txBody>
            <a:bodyPr wrap="none" rtlCol="0">
              <a:spAutoFit/>
            </a:bodyPr>
            <a:lstStyle/>
            <a:p>
              <a:r>
                <a:rPr kumimoji="1" lang="en-US" altLang="ja-JP" dirty="0"/>
                <a:t>Ys  </a:t>
              </a:r>
              <a:r>
                <a:rPr kumimoji="1" lang="ja-JP" altLang="en-US" dirty="0"/>
                <a:t>   </a:t>
              </a:r>
              <a:r>
                <a:rPr kumimoji="1" lang="en-US" altLang="ja-JP" dirty="0"/>
                <a:t>mod P</a:t>
              </a:r>
              <a:endParaRPr kumimoji="1" lang="ja-JP" altLang="en-US" dirty="0"/>
            </a:p>
          </p:txBody>
        </p:sp>
        <p:sp>
          <p:nvSpPr>
            <p:cNvPr id="48" name="テキスト ボックス 47">
              <a:extLst>
                <a:ext uri="{FF2B5EF4-FFF2-40B4-BE49-F238E27FC236}">
                  <a16:creationId xmlns:a16="http://schemas.microsoft.com/office/drawing/2014/main" id="{EC13A115-9B55-47BA-BFF5-ABC1F2064414}"/>
                </a:ext>
              </a:extLst>
            </p:cNvPr>
            <p:cNvSpPr txBox="1"/>
            <p:nvPr/>
          </p:nvSpPr>
          <p:spPr>
            <a:xfrm>
              <a:off x="8948763" y="4613090"/>
              <a:ext cx="304892" cy="307777"/>
            </a:xfrm>
            <a:prstGeom prst="rect">
              <a:avLst/>
            </a:prstGeom>
            <a:noFill/>
          </p:spPr>
          <p:txBody>
            <a:bodyPr wrap="none" rtlCol="0">
              <a:spAutoFit/>
            </a:bodyPr>
            <a:lstStyle/>
            <a:p>
              <a:r>
                <a:rPr kumimoji="1" lang="en-US" altLang="ja-JP" dirty="0"/>
                <a:t>B</a:t>
              </a:r>
              <a:endParaRPr kumimoji="1" lang="ja-JP" altLang="en-US" dirty="0"/>
            </a:p>
          </p:txBody>
        </p:sp>
      </p:grpSp>
      <p:sp>
        <p:nvSpPr>
          <p:cNvPr id="49" name="テキスト ボックス 48">
            <a:extLst>
              <a:ext uri="{FF2B5EF4-FFF2-40B4-BE49-F238E27FC236}">
                <a16:creationId xmlns:a16="http://schemas.microsoft.com/office/drawing/2014/main" id="{243C80C0-BE47-45A6-9B93-73B5907DF89C}"/>
              </a:ext>
            </a:extLst>
          </p:cNvPr>
          <p:cNvSpPr txBox="1"/>
          <p:nvPr/>
        </p:nvSpPr>
        <p:spPr>
          <a:xfrm>
            <a:off x="5020145" y="4227689"/>
            <a:ext cx="394660" cy="307777"/>
          </a:xfrm>
          <a:prstGeom prst="rect">
            <a:avLst/>
          </a:prstGeom>
          <a:noFill/>
        </p:spPr>
        <p:txBody>
          <a:bodyPr wrap="none" rtlCol="0">
            <a:spAutoFit/>
          </a:bodyPr>
          <a:lstStyle/>
          <a:p>
            <a:r>
              <a:rPr kumimoji="1" lang="en-US" altLang="ja-JP" dirty="0"/>
              <a:t>Ys</a:t>
            </a:r>
            <a:endParaRPr kumimoji="1" lang="ja-JP" altLang="en-US" dirty="0"/>
          </a:p>
        </p:txBody>
      </p:sp>
      <p:sp>
        <p:nvSpPr>
          <p:cNvPr id="50" name="テキスト ボックス 49">
            <a:extLst>
              <a:ext uri="{FF2B5EF4-FFF2-40B4-BE49-F238E27FC236}">
                <a16:creationId xmlns:a16="http://schemas.microsoft.com/office/drawing/2014/main" id="{D0D826C4-9DE6-4987-916F-39A9BCD812E5}"/>
              </a:ext>
            </a:extLst>
          </p:cNvPr>
          <p:cNvSpPr txBox="1"/>
          <p:nvPr/>
        </p:nvSpPr>
        <p:spPr>
          <a:xfrm>
            <a:off x="7692590" y="4163755"/>
            <a:ext cx="394660" cy="307777"/>
          </a:xfrm>
          <a:prstGeom prst="rect">
            <a:avLst/>
          </a:prstGeom>
          <a:noFill/>
        </p:spPr>
        <p:txBody>
          <a:bodyPr wrap="none" rtlCol="0">
            <a:spAutoFit/>
          </a:bodyPr>
          <a:lstStyle/>
          <a:p>
            <a:r>
              <a:rPr kumimoji="1" lang="en-US" altLang="ja-JP" dirty="0" err="1"/>
              <a:t>Yc</a:t>
            </a:r>
            <a:endParaRPr kumimoji="1" lang="ja-JP" altLang="en-US" dirty="0"/>
          </a:p>
        </p:txBody>
      </p:sp>
      <p:sp>
        <p:nvSpPr>
          <p:cNvPr id="51" name="テキスト ボックス 50">
            <a:extLst>
              <a:ext uri="{FF2B5EF4-FFF2-40B4-BE49-F238E27FC236}">
                <a16:creationId xmlns:a16="http://schemas.microsoft.com/office/drawing/2014/main" id="{198701FC-1BF4-4118-BD72-2A6EB3151376}"/>
              </a:ext>
            </a:extLst>
          </p:cNvPr>
          <p:cNvSpPr txBox="1"/>
          <p:nvPr/>
        </p:nvSpPr>
        <p:spPr>
          <a:xfrm>
            <a:off x="11391706" y="3327679"/>
            <a:ext cx="304892" cy="307777"/>
          </a:xfrm>
          <a:prstGeom prst="rect">
            <a:avLst/>
          </a:prstGeom>
          <a:noFill/>
        </p:spPr>
        <p:txBody>
          <a:bodyPr wrap="none" rtlCol="0">
            <a:spAutoFit/>
          </a:bodyPr>
          <a:lstStyle/>
          <a:p>
            <a:r>
              <a:rPr kumimoji="1" lang="en-US" altLang="ja-JP" dirty="0"/>
              <a:t>A</a:t>
            </a:r>
            <a:endParaRPr kumimoji="1" lang="ja-JP" altLang="en-US" dirty="0"/>
          </a:p>
        </p:txBody>
      </p:sp>
      <p:sp>
        <p:nvSpPr>
          <p:cNvPr id="53" name="テキスト ボックス 52">
            <a:extLst>
              <a:ext uri="{FF2B5EF4-FFF2-40B4-BE49-F238E27FC236}">
                <a16:creationId xmlns:a16="http://schemas.microsoft.com/office/drawing/2014/main" id="{7178876D-D075-437C-9496-A41CC1A099E3}"/>
              </a:ext>
            </a:extLst>
          </p:cNvPr>
          <p:cNvSpPr txBox="1"/>
          <p:nvPr/>
        </p:nvSpPr>
        <p:spPr>
          <a:xfrm>
            <a:off x="1441060" y="3286271"/>
            <a:ext cx="787857" cy="307777"/>
          </a:xfrm>
          <a:prstGeom prst="rect">
            <a:avLst/>
          </a:prstGeom>
          <a:noFill/>
        </p:spPr>
        <p:txBody>
          <a:bodyPr wrap="square" rtlCol="0">
            <a:spAutoFit/>
          </a:bodyPr>
          <a:lstStyle/>
          <a:p>
            <a:r>
              <a:rPr kumimoji="1" lang="en-US" altLang="ja-JP" dirty="0"/>
              <a:t>B</a:t>
            </a:r>
            <a:endParaRPr kumimoji="1" lang="ja-JP" altLang="en-US" dirty="0"/>
          </a:p>
        </p:txBody>
      </p:sp>
      <p:sp>
        <p:nvSpPr>
          <p:cNvPr id="66" name="テキスト ボックス 65">
            <a:extLst>
              <a:ext uri="{FF2B5EF4-FFF2-40B4-BE49-F238E27FC236}">
                <a16:creationId xmlns:a16="http://schemas.microsoft.com/office/drawing/2014/main" id="{6BD49438-5413-4817-AC27-0E561789C50D}"/>
              </a:ext>
            </a:extLst>
          </p:cNvPr>
          <p:cNvSpPr txBox="1"/>
          <p:nvPr/>
        </p:nvSpPr>
        <p:spPr>
          <a:xfrm>
            <a:off x="8346775" y="5883300"/>
            <a:ext cx="1959055" cy="523220"/>
          </a:xfrm>
          <a:prstGeom prst="rect">
            <a:avLst/>
          </a:prstGeom>
          <a:noFill/>
        </p:spPr>
        <p:txBody>
          <a:bodyPr wrap="square">
            <a:spAutoFit/>
          </a:bodyPr>
          <a:lstStyle/>
          <a:p>
            <a:r>
              <a:rPr kumimoji="1" lang="en-US" altLang="ja-JP" sz="1400" dirty="0" err="1"/>
              <a:t>ServerHello</a:t>
            </a:r>
            <a:r>
              <a:rPr kumimoji="1" lang="ja-JP" altLang="en-US" sz="1400" dirty="0"/>
              <a:t>の後半で</a:t>
            </a:r>
            <a:endParaRPr kumimoji="1" lang="en-US" altLang="ja-JP" sz="1400" dirty="0"/>
          </a:p>
          <a:p>
            <a:r>
              <a:rPr kumimoji="1" lang="ja-JP" altLang="en-US" sz="1400" dirty="0"/>
              <a:t>暗号化開始</a:t>
            </a:r>
          </a:p>
        </p:txBody>
      </p:sp>
      <p:sp>
        <p:nvSpPr>
          <p:cNvPr id="67" name="吹き出し: 角を丸めた四角形 66">
            <a:extLst>
              <a:ext uri="{FF2B5EF4-FFF2-40B4-BE49-F238E27FC236}">
                <a16:creationId xmlns:a16="http://schemas.microsoft.com/office/drawing/2014/main" id="{7E1A83BF-832B-42EA-BE6A-4FEEBBC03AC4}"/>
              </a:ext>
            </a:extLst>
          </p:cNvPr>
          <p:cNvSpPr/>
          <p:nvPr/>
        </p:nvSpPr>
        <p:spPr>
          <a:xfrm>
            <a:off x="8202739" y="5752976"/>
            <a:ext cx="2103091" cy="867019"/>
          </a:xfrm>
          <a:prstGeom prst="wedgeRoundRectCallout">
            <a:avLst>
              <a:gd name="adj1" fmla="val -5115"/>
              <a:gd name="adj2" fmla="val -10368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0" name="グループ化 69">
            <a:extLst>
              <a:ext uri="{FF2B5EF4-FFF2-40B4-BE49-F238E27FC236}">
                <a16:creationId xmlns:a16="http://schemas.microsoft.com/office/drawing/2014/main" id="{AD24B8AD-A3FA-4C02-B421-F86295CBEC31}"/>
              </a:ext>
            </a:extLst>
          </p:cNvPr>
          <p:cNvGrpSpPr/>
          <p:nvPr/>
        </p:nvGrpSpPr>
        <p:grpSpPr>
          <a:xfrm>
            <a:off x="5724915" y="2125976"/>
            <a:ext cx="2108545" cy="559624"/>
            <a:chOff x="5454363" y="2777254"/>
            <a:chExt cx="2108545" cy="559624"/>
          </a:xfrm>
        </p:grpSpPr>
        <p:sp>
          <p:nvSpPr>
            <p:cNvPr id="71" name="矢印: 右 70">
              <a:extLst>
                <a:ext uri="{FF2B5EF4-FFF2-40B4-BE49-F238E27FC236}">
                  <a16:creationId xmlns:a16="http://schemas.microsoft.com/office/drawing/2014/main" id="{2D410C87-A9EE-4BF1-B3A3-AA783B8B31A7}"/>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3550604-86E5-40A3-B3D5-09DBD9A7C88E}"/>
                </a:ext>
              </a:extLst>
            </p:cNvPr>
            <p:cNvSpPr txBox="1"/>
            <p:nvPr/>
          </p:nvSpPr>
          <p:spPr>
            <a:xfrm>
              <a:off x="5804253" y="2853393"/>
              <a:ext cx="1333287" cy="338554"/>
            </a:xfrm>
            <a:prstGeom prst="rect">
              <a:avLst/>
            </a:prstGeom>
            <a:noFill/>
          </p:spPr>
          <p:txBody>
            <a:bodyPr wrap="square" rtlCol="0">
              <a:spAutoFit/>
            </a:bodyPr>
            <a:lstStyle/>
            <a:p>
              <a:r>
                <a:rPr kumimoji="1" lang="en-US" altLang="ja-JP" sz="1600" dirty="0"/>
                <a:t>Client Hello</a:t>
              </a:r>
              <a:endParaRPr kumimoji="1" lang="ja-JP" altLang="en-US" sz="1600" dirty="0"/>
            </a:p>
          </p:txBody>
        </p:sp>
      </p:grpSp>
      <p:grpSp>
        <p:nvGrpSpPr>
          <p:cNvPr id="74" name="グループ化 73">
            <a:extLst>
              <a:ext uri="{FF2B5EF4-FFF2-40B4-BE49-F238E27FC236}">
                <a16:creationId xmlns:a16="http://schemas.microsoft.com/office/drawing/2014/main" id="{4830A142-3CCF-4F83-AC06-3372035D35A6}"/>
              </a:ext>
            </a:extLst>
          </p:cNvPr>
          <p:cNvGrpSpPr/>
          <p:nvPr/>
        </p:nvGrpSpPr>
        <p:grpSpPr>
          <a:xfrm rot="19725625" flipH="1">
            <a:off x="5190837" y="4220955"/>
            <a:ext cx="1627408" cy="559624"/>
            <a:chOff x="5439443" y="2777254"/>
            <a:chExt cx="2123465" cy="559624"/>
          </a:xfrm>
        </p:grpSpPr>
        <p:sp>
          <p:nvSpPr>
            <p:cNvPr id="75" name="矢印: 右 74">
              <a:extLst>
                <a:ext uri="{FF2B5EF4-FFF2-40B4-BE49-F238E27FC236}">
                  <a16:creationId xmlns:a16="http://schemas.microsoft.com/office/drawing/2014/main" id="{77FF5490-3ECE-4CF7-8150-C7B378C5A3BE}"/>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0770251-20C9-4235-A572-9A7A4EC1550E}"/>
                </a:ext>
              </a:extLst>
            </p:cNvPr>
            <p:cNvSpPr txBox="1"/>
            <p:nvPr/>
          </p:nvSpPr>
          <p:spPr>
            <a:xfrm>
              <a:off x="5439443" y="2870694"/>
              <a:ext cx="1735866" cy="338554"/>
            </a:xfrm>
            <a:prstGeom prst="rect">
              <a:avLst/>
            </a:prstGeom>
            <a:noFill/>
          </p:spPr>
          <p:txBody>
            <a:bodyPr wrap="square" rtlCol="0">
              <a:spAutoFit/>
            </a:bodyPr>
            <a:lstStyle/>
            <a:p>
              <a:r>
                <a:rPr kumimoji="1" lang="en-US" altLang="ja-JP" sz="1600" dirty="0"/>
                <a:t>Server Hello</a:t>
              </a:r>
              <a:endParaRPr kumimoji="1" lang="ja-JP" altLang="en-US" sz="1600" dirty="0"/>
            </a:p>
          </p:txBody>
        </p:sp>
      </p:grpSp>
      <p:grpSp>
        <p:nvGrpSpPr>
          <p:cNvPr id="68" name="グループ化 67">
            <a:extLst>
              <a:ext uri="{FF2B5EF4-FFF2-40B4-BE49-F238E27FC236}">
                <a16:creationId xmlns:a16="http://schemas.microsoft.com/office/drawing/2014/main" id="{673DFBD4-D10B-4476-BE5D-2D4203EB1474}"/>
              </a:ext>
            </a:extLst>
          </p:cNvPr>
          <p:cNvGrpSpPr/>
          <p:nvPr/>
        </p:nvGrpSpPr>
        <p:grpSpPr>
          <a:xfrm rot="1755233">
            <a:off x="6151488" y="3550312"/>
            <a:ext cx="1558214" cy="559624"/>
            <a:chOff x="5373004" y="2777254"/>
            <a:chExt cx="2189904" cy="559624"/>
          </a:xfrm>
        </p:grpSpPr>
        <p:sp>
          <p:nvSpPr>
            <p:cNvPr id="60" name="矢印: 右 59">
              <a:extLst>
                <a:ext uri="{FF2B5EF4-FFF2-40B4-BE49-F238E27FC236}">
                  <a16:creationId xmlns:a16="http://schemas.microsoft.com/office/drawing/2014/main" id="{F9395DCF-4A98-48AC-9154-B500EAA82B55}"/>
                </a:ext>
              </a:extLst>
            </p:cNvPr>
            <p:cNvSpPr/>
            <p:nvPr/>
          </p:nvSpPr>
          <p:spPr>
            <a:xfrm>
              <a:off x="5454363" y="2777254"/>
              <a:ext cx="2108545" cy="55962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1068DB11-7E66-4C47-92F9-FA8503CAC7D7}"/>
                </a:ext>
              </a:extLst>
            </p:cNvPr>
            <p:cNvSpPr txBox="1"/>
            <p:nvPr/>
          </p:nvSpPr>
          <p:spPr>
            <a:xfrm>
              <a:off x="5373004" y="2876347"/>
              <a:ext cx="1728386" cy="338554"/>
            </a:xfrm>
            <a:prstGeom prst="rect">
              <a:avLst/>
            </a:prstGeom>
            <a:noFill/>
          </p:spPr>
          <p:txBody>
            <a:bodyPr wrap="none" rtlCol="0">
              <a:spAutoFit/>
            </a:bodyPr>
            <a:lstStyle/>
            <a:p>
              <a:r>
                <a:rPr kumimoji="1" lang="en-US" altLang="ja-JP" sz="1600" dirty="0"/>
                <a:t>Client Hello</a:t>
              </a:r>
              <a:endParaRPr kumimoji="1" lang="ja-JP" altLang="en-US" sz="1600" dirty="0"/>
            </a:p>
          </p:txBody>
        </p:sp>
      </p:grpSp>
      <p:grpSp>
        <p:nvGrpSpPr>
          <p:cNvPr id="78" name="グループ化 77">
            <a:extLst>
              <a:ext uri="{FF2B5EF4-FFF2-40B4-BE49-F238E27FC236}">
                <a16:creationId xmlns:a16="http://schemas.microsoft.com/office/drawing/2014/main" id="{95BAEDBA-852C-4AF3-AF11-AC464FBB120D}"/>
              </a:ext>
            </a:extLst>
          </p:cNvPr>
          <p:cNvGrpSpPr/>
          <p:nvPr/>
        </p:nvGrpSpPr>
        <p:grpSpPr>
          <a:xfrm flipH="1">
            <a:off x="5259693" y="2738044"/>
            <a:ext cx="1823058" cy="559624"/>
            <a:chOff x="5454363" y="2777254"/>
            <a:chExt cx="2108545" cy="559624"/>
          </a:xfrm>
        </p:grpSpPr>
        <p:sp>
          <p:nvSpPr>
            <p:cNvPr id="79" name="矢印: 右 78">
              <a:extLst>
                <a:ext uri="{FF2B5EF4-FFF2-40B4-BE49-F238E27FC236}">
                  <a16:creationId xmlns:a16="http://schemas.microsoft.com/office/drawing/2014/main" id="{DE300A83-45A4-4343-924B-12E6E7D24BCD}"/>
                </a:ext>
              </a:extLst>
            </p:cNvPr>
            <p:cNvSpPr/>
            <p:nvPr/>
          </p:nvSpPr>
          <p:spPr>
            <a:xfrm>
              <a:off x="5454363" y="2777254"/>
              <a:ext cx="2108545" cy="55962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6E7B97B-3661-454C-9501-93D815A38F39}"/>
                </a:ext>
              </a:extLst>
            </p:cNvPr>
            <p:cNvSpPr txBox="1"/>
            <p:nvPr/>
          </p:nvSpPr>
          <p:spPr>
            <a:xfrm>
              <a:off x="5658341" y="2890474"/>
              <a:ext cx="1516968" cy="338554"/>
            </a:xfrm>
            <a:prstGeom prst="rect">
              <a:avLst/>
            </a:prstGeom>
            <a:noFill/>
          </p:spPr>
          <p:txBody>
            <a:bodyPr wrap="none" rtlCol="0">
              <a:spAutoFit/>
            </a:bodyPr>
            <a:lstStyle/>
            <a:p>
              <a:r>
                <a:rPr kumimoji="1" lang="en-US" altLang="ja-JP" sz="1600" dirty="0"/>
                <a:t>Server Hello</a:t>
              </a:r>
              <a:endParaRPr kumimoji="1" lang="ja-JP" altLang="en-US" sz="1600" dirty="0"/>
            </a:p>
          </p:txBody>
        </p:sp>
      </p:grpSp>
      <p:sp>
        <p:nvSpPr>
          <p:cNvPr id="81" name="テキスト ボックス 80">
            <a:extLst>
              <a:ext uri="{FF2B5EF4-FFF2-40B4-BE49-F238E27FC236}">
                <a16:creationId xmlns:a16="http://schemas.microsoft.com/office/drawing/2014/main" id="{858CFB20-F68A-4254-8DAE-E2B16E731970}"/>
              </a:ext>
            </a:extLst>
          </p:cNvPr>
          <p:cNvSpPr txBox="1"/>
          <p:nvPr/>
        </p:nvSpPr>
        <p:spPr>
          <a:xfrm>
            <a:off x="4515937" y="1963449"/>
            <a:ext cx="1333287" cy="584775"/>
          </a:xfrm>
          <a:prstGeom prst="rect">
            <a:avLst/>
          </a:prstGeom>
          <a:noFill/>
        </p:spPr>
        <p:txBody>
          <a:bodyPr wrap="square" rtlCol="0">
            <a:spAutoFit/>
          </a:bodyPr>
          <a:lstStyle/>
          <a:p>
            <a:r>
              <a:rPr kumimoji="1" lang="en-US" altLang="ja-JP" sz="1600" dirty="0"/>
              <a:t>List of </a:t>
            </a:r>
          </a:p>
          <a:p>
            <a:r>
              <a:rPr kumimoji="1" lang="en-US" altLang="ja-JP" sz="1600" dirty="0"/>
              <a:t>Key Shares</a:t>
            </a:r>
            <a:endParaRPr kumimoji="1" lang="ja-JP" altLang="en-US" sz="1600" dirty="0"/>
          </a:p>
        </p:txBody>
      </p:sp>
      <p:sp>
        <p:nvSpPr>
          <p:cNvPr id="82" name="テキスト ボックス 81">
            <a:extLst>
              <a:ext uri="{FF2B5EF4-FFF2-40B4-BE49-F238E27FC236}">
                <a16:creationId xmlns:a16="http://schemas.microsoft.com/office/drawing/2014/main" id="{0E04C326-0251-49D4-AEEA-4D82C58DF143}"/>
              </a:ext>
            </a:extLst>
          </p:cNvPr>
          <p:cNvSpPr txBox="1"/>
          <p:nvPr/>
        </p:nvSpPr>
        <p:spPr>
          <a:xfrm>
            <a:off x="7100683" y="2716503"/>
            <a:ext cx="1174081" cy="584775"/>
          </a:xfrm>
          <a:prstGeom prst="rect">
            <a:avLst/>
          </a:prstGeom>
          <a:noFill/>
        </p:spPr>
        <p:txBody>
          <a:bodyPr wrap="square" rtlCol="0">
            <a:spAutoFit/>
          </a:bodyPr>
          <a:lstStyle/>
          <a:p>
            <a:r>
              <a:rPr kumimoji="1" lang="en-US" altLang="ja-JP" sz="1600" dirty="0"/>
              <a:t>Agreed Key Share</a:t>
            </a:r>
            <a:endParaRPr kumimoji="1" lang="ja-JP" altLang="en-US" sz="1600" dirty="0"/>
          </a:p>
        </p:txBody>
      </p:sp>
      <p:sp>
        <p:nvSpPr>
          <p:cNvPr id="83" name="吹き出し: 角を丸めた四角形 82">
            <a:extLst>
              <a:ext uri="{FF2B5EF4-FFF2-40B4-BE49-F238E27FC236}">
                <a16:creationId xmlns:a16="http://schemas.microsoft.com/office/drawing/2014/main" id="{1C519629-ADB1-441F-A77A-0478A93BFD5B}"/>
              </a:ext>
            </a:extLst>
          </p:cNvPr>
          <p:cNvSpPr/>
          <p:nvPr/>
        </p:nvSpPr>
        <p:spPr>
          <a:xfrm>
            <a:off x="2362112" y="1653567"/>
            <a:ext cx="1578354" cy="558929"/>
          </a:xfrm>
          <a:prstGeom prst="wedgeRoundRectCallout">
            <a:avLst>
              <a:gd name="adj1" fmla="val 34872"/>
              <a:gd name="adj2" fmla="val 11344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1B197BE7-6753-4C8A-A21C-85A694EADF1C}"/>
              </a:ext>
            </a:extLst>
          </p:cNvPr>
          <p:cNvSpPr txBox="1"/>
          <p:nvPr/>
        </p:nvSpPr>
        <p:spPr>
          <a:xfrm>
            <a:off x="2616164" y="1719039"/>
            <a:ext cx="1333287" cy="338554"/>
          </a:xfrm>
          <a:prstGeom prst="rect">
            <a:avLst/>
          </a:prstGeom>
          <a:noFill/>
        </p:spPr>
        <p:txBody>
          <a:bodyPr wrap="square" rtlCol="0">
            <a:spAutoFit/>
          </a:bodyPr>
          <a:lstStyle/>
          <a:p>
            <a:r>
              <a:rPr kumimoji="1" lang="en-US" altLang="ja-JP" sz="1600" dirty="0"/>
              <a:t>Ephemeral</a:t>
            </a:r>
            <a:endParaRPr kumimoji="1" lang="ja-JP" altLang="en-US" sz="1600" dirty="0"/>
          </a:p>
        </p:txBody>
      </p:sp>
    </p:spTree>
    <p:extLst>
      <p:ext uri="{BB962C8B-B14F-4D97-AF65-F5344CB8AC3E}">
        <p14:creationId xmlns:p14="http://schemas.microsoft.com/office/powerpoint/2010/main" val="2608983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C60290-3E8C-49F3-9E30-B38ABB7193A5}"/>
              </a:ext>
            </a:extLst>
          </p:cNvPr>
          <p:cNvSpPr>
            <a:spLocks noGrp="1"/>
          </p:cNvSpPr>
          <p:nvPr>
            <p:ph type="title"/>
          </p:nvPr>
        </p:nvSpPr>
        <p:spPr>
          <a:xfrm>
            <a:off x="3418018" y="6008237"/>
            <a:ext cx="7302539" cy="369332"/>
          </a:xfrm>
        </p:spPr>
        <p:txBody>
          <a:bodyPr>
            <a:noAutofit/>
          </a:bodyPr>
          <a:lstStyle/>
          <a:p>
            <a:r>
              <a:rPr kumimoji="1" lang="ja-JP" altLang="en-US" sz="3200" dirty="0"/>
              <a:t>楕円曲線上の演算を定義する</a:t>
            </a:r>
          </a:p>
        </p:txBody>
      </p:sp>
      <p:grpSp>
        <p:nvGrpSpPr>
          <p:cNvPr id="47" name="グループ化 46">
            <a:extLst>
              <a:ext uri="{FF2B5EF4-FFF2-40B4-BE49-F238E27FC236}">
                <a16:creationId xmlns:a16="http://schemas.microsoft.com/office/drawing/2014/main" id="{A31B94CC-C9E5-4AFE-BED6-48A849D6E175}"/>
              </a:ext>
            </a:extLst>
          </p:cNvPr>
          <p:cNvGrpSpPr/>
          <p:nvPr/>
        </p:nvGrpSpPr>
        <p:grpSpPr>
          <a:xfrm>
            <a:off x="615030" y="1139703"/>
            <a:ext cx="3749274" cy="3863226"/>
            <a:chOff x="2361768" y="1869359"/>
            <a:chExt cx="3749274" cy="3863226"/>
          </a:xfrm>
        </p:grpSpPr>
        <p:grpSp>
          <p:nvGrpSpPr>
            <p:cNvPr id="17" name="グループ化 16">
              <a:extLst>
                <a:ext uri="{FF2B5EF4-FFF2-40B4-BE49-F238E27FC236}">
                  <a16:creationId xmlns:a16="http://schemas.microsoft.com/office/drawing/2014/main" id="{13004543-A73E-4127-9958-BA9AE33ED38A}"/>
                </a:ext>
              </a:extLst>
            </p:cNvPr>
            <p:cNvGrpSpPr/>
            <p:nvPr/>
          </p:nvGrpSpPr>
          <p:grpSpPr>
            <a:xfrm>
              <a:off x="2361768" y="1869359"/>
              <a:ext cx="3241864" cy="3863226"/>
              <a:chOff x="3803705" y="2004292"/>
              <a:chExt cx="4584589" cy="5463308"/>
            </a:xfrm>
          </p:grpSpPr>
          <p:grpSp>
            <p:nvGrpSpPr>
              <p:cNvPr id="11" name="グループ化 10">
                <a:extLst>
                  <a:ext uri="{FF2B5EF4-FFF2-40B4-BE49-F238E27FC236}">
                    <a16:creationId xmlns:a16="http://schemas.microsoft.com/office/drawing/2014/main" id="{778A642B-E8DF-4DAE-9905-54CABEEBC93B}"/>
                  </a:ext>
                </a:extLst>
              </p:cNvPr>
              <p:cNvGrpSpPr/>
              <p:nvPr/>
            </p:nvGrpSpPr>
            <p:grpSpPr>
              <a:xfrm>
                <a:off x="3803705" y="2051184"/>
                <a:ext cx="4584589" cy="5369877"/>
                <a:chOff x="3803705" y="2051184"/>
                <a:chExt cx="4584589" cy="5369877"/>
              </a:xfrm>
            </p:grpSpPr>
            <p:pic>
              <p:nvPicPr>
                <p:cNvPr id="9" name="図 8">
                  <a:extLst>
                    <a:ext uri="{FF2B5EF4-FFF2-40B4-BE49-F238E27FC236}">
                      <a16:creationId xmlns:a16="http://schemas.microsoft.com/office/drawing/2014/main" id="{6C7DF59A-F744-439C-9E15-A2B9C85BF0C5}"/>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10" name="図 9">
                  <a:extLst>
                    <a:ext uri="{FF2B5EF4-FFF2-40B4-BE49-F238E27FC236}">
                      <a16:creationId xmlns:a16="http://schemas.microsoft.com/office/drawing/2014/main" id="{D96A8D34-0E15-4B7A-95AA-F129921F957A}"/>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13" name="直線コネクタ 12">
                <a:extLst>
                  <a:ext uri="{FF2B5EF4-FFF2-40B4-BE49-F238E27FC236}">
                    <a16:creationId xmlns:a16="http://schemas.microsoft.com/office/drawing/2014/main" id="{1E6B9827-00D5-4756-AB60-497F0C7FF3DD}"/>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847B223-C2D7-4D07-9A6D-3D57D07DC70B}"/>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線コネクタ 18">
              <a:extLst>
                <a:ext uri="{FF2B5EF4-FFF2-40B4-BE49-F238E27FC236}">
                  <a16:creationId xmlns:a16="http://schemas.microsoft.com/office/drawing/2014/main" id="{06B04D71-E9B3-4396-98F2-09D305752FA9}"/>
                </a:ext>
              </a:extLst>
            </p:cNvPr>
            <p:cNvCxnSpPr>
              <a:cxnSpLocks/>
            </p:cNvCxnSpPr>
            <p:nvPr/>
          </p:nvCxnSpPr>
          <p:spPr>
            <a:xfrm flipV="1">
              <a:off x="2684585" y="2426677"/>
              <a:ext cx="2332892" cy="1257615"/>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DDD19C0-297E-4B17-AF23-87F5211C2288}"/>
                </a:ext>
              </a:extLst>
            </p:cNvPr>
            <p:cNvCxnSpPr/>
            <p:nvPr/>
          </p:nvCxnSpPr>
          <p:spPr>
            <a:xfrm>
              <a:off x="5017477" y="2403231"/>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D1C0AAD4-B222-4437-84CB-56C5D7977422}"/>
                </a:ext>
              </a:extLst>
            </p:cNvPr>
            <p:cNvSpPr/>
            <p:nvPr/>
          </p:nvSpPr>
          <p:spPr>
            <a:xfrm flipV="1">
              <a:off x="4947124" y="5121941"/>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E35DC60-2863-4A69-A950-920D9264C9D7}"/>
                </a:ext>
              </a:extLst>
            </p:cNvPr>
            <p:cNvSpPr/>
            <p:nvPr/>
          </p:nvSpPr>
          <p:spPr>
            <a:xfrm flipV="1">
              <a:off x="2672856" y="362170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39888D41-A70B-45C1-9C21-D2E840614707}"/>
                </a:ext>
              </a:extLst>
            </p:cNvPr>
            <p:cNvSpPr/>
            <p:nvPr/>
          </p:nvSpPr>
          <p:spPr>
            <a:xfrm flipV="1">
              <a:off x="3540359" y="315278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B444005A-4F26-4A27-8E9B-B31B2D950DC7}"/>
                </a:ext>
              </a:extLst>
            </p:cNvPr>
            <p:cNvSpPr/>
            <p:nvPr/>
          </p:nvSpPr>
          <p:spPr>
            <a:xfrm flipV="1">
              <a:off x="4958848" y="235562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AEA5FDB5-F1B7-4B8C-9530-A66AF3AF6029}"/>
                </a:ext>
              </a:extLst>
            </p:cNvPr>
            <p:cNvSpPr txBox="1"/>
            <p:nvPr/>
          </p:nvSpPr>
          <p:spPr>
            <a:xfrm>
              <a:off x="2411629" y="3369603"/>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31" name="テキスト ボックス 30">
              <a:extLst>
                <a:ext uri="{FF2B5EF4-FFF2-40B4-BE49-F238E27FC236}">
                  <a16:creationId xmlns:a16="http://schemas.microsoft.com/office/drawing/2014/main" id="{6F35AE9B-15AC-444D-BC23-7840476FB544}"/>
                </a:ext>
              </a:extLst>
            </p:cNvPr>
            <p:cNvSpPr txBox="1"/>
            <p:nvPr/>
          </p:nvSpPr>
          <p:spPr>
            <a:xfrm>
              <a:off x="3384639" y="2842069"/>
              <a:ext cx="319318" cy="369332"/>
            </a:xfrm>
            <a:prstGeom prst="rect">
              <a:avLst/>
            </a:prstGeom>
            <a:noFill/>
          </p:spPr>
          <p:txBody>
            <a:bodyPr wrap="none" rtlCol="0">
              <a:spAutoFit/>
            </a:bodyPr>
            <a:lstStyle/>
            <a:p>
              <a:r>
                <a:rPr lang="en-US" altLang="ja-JP" dirty="0"/>
                <a:t>b</a:t>
              </a:r>
              <a:endParaRPr kumimoji="1" lang="en-US" altLang="ja-JP" dirty="0"/>
            </a:p>
          </p:txBody>
        </p:sp>
        <p:sp>
          <p:nvSpPr>
            <p:cNvPr id="40" name="テキスト ボックス 39">
              <a:extLst>
                <a:ext uri="{FF2B5EF4-FFF2-40B4-BE49-F238E27FC236}">
                  <a16:creationId xmlns:a16="http://schemas.microsoft.com/office/drawing/2014/main" id="{19BB3E9A-E46E-448A-BC5D-C25D912776C4}"/>
                </a:ext>
              </a:extLst>
            </p:cNvPr>
            <p:cNvSpPr txBox="1"/>
            <p:nvPr/>
          </p:nvSpPr>
          <p:spPr>
            <a:xfrm>
              <a:off x="5076079" y="4988664"/>
              <a:ext cx="1034963" cy="369332"/>
            </a:xfrm>
            <a:prstGeom prst="rect">
              <a:avLst/>
            </a:prstGeom>
            <a:noFill/>
          </p:spPr>
          <p:txBody>
            <a:bodyPr wrap="square" rtlCol="0">
              <a:spAutoFit/>
            </a:bodyPr>
            <a:lstStyle/>
            <a:p>
              <a:r>
                <a:rPr lang="en-US" altLang="ja-JP" dirty="0" err="1"/>
                <a:t>a+b</a:t>
              </a:r>
              <a:endParaRPr kumimoji="1" lang="en-US" altLang="ja-JP" dirty="0"/>
            </a:p>
          </p:txBody>
        </p:sp>
        <p:cxnSp>
          <p:nvCxnSpPr>
            <p:cNvPr id="42" name="直線コネクタ 41">
              <a:extLst>
                <a:ext uri="{FF2B5EF4-FFF2-40B4-BE49-F238E27FC236}">
                  <a16:creationId xmlns:a16="http://schemas.microsoft.com/office/drawing/2014/main" id="{627BF69B-E450-49B3-89FB-8EB612FE26CA}"/>
                </a:ext>
              </a:extLst>
            </p:cNvPr>
            <p:cNvCxnSpPr>
              <a:cxnSpLocks/>
            </p:cNvCxnSpPr>
            <p:nvPr/>
          </p:nvCxnSpPr>
          <p:spPr>
            <a:xfrm flipH="1" flipV="1">
              <a:off x="3384639" y="239150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709CD5FA-5FB5-492A-A9A7-3C8193268E07}"/>
                </a:ext>
              </a:extLst>
            </p:cNvPr>
            <p:cNvCxnSpPr>
              <a:cxnSpLocks/>
            </p:cNvCxnSpPr>
            <p:nvPr/>
          </p:nvCxnSpPr>
          <p:spPr>
            <a:xfrm flipH="1" flipV="1">
              <a:off x="3443255" y="5158156"/>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13CCA113-4AFF-4C69-B435-9EE0215EFDD4}"/>
                </a:ext>
              </a:extLst>
            </p:cNvPr>
            <p:cNvSpPr txBox="1"/>
            <p:nvPr/>
          </p:nvSpPr>
          <p:spPr>
            <a:xfrm>
              <a:off x="3071639" y="2194643"/>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5" name="テキスト ボックス 44">
              <a:extLst>
                <a:ext uri="{FF2B5EF4-FFF2-40B4-BE49-F238E27FC236}">
                  <a16:creationId xmlns:a16="http://schemas.microsoft.com/office/drawing/2014/main" id="{A32D69F6-B6A3-423C-95D1-06C56FD751DF}"/>
                </a:ext>
              </a:extLst>
            </p:cNvPr>
            <p:cNvSpPr txBox="1"/>
            <p:nvPr/>
          </p:nvSpPr>
          <p:spPr>
            <a:xfrm>
              <a:off x="3029630" y="4995890"/>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46" name="テキスト ボックス 45">
              <a:extLst>
                <a:ext uri="{FF2B5EF4-FFF2-40B4-BE49-F238E27FC236}">
                  <a16:creationId xmlns:a16="http://schemas.microsoft.com/office/drawing/2014/main" id="{9573CE43-B213-42F9-A9B0-E451CE254214}"/>
                </a:ext>
              </a:extLst>
            </p:cNvPr>
            <p:cNvSpPr txBox="1"/>
            <p:nvPr/>
          </p:nvSpPr>
          <p:spPr>
            <a:xfrm>
              <a:off x="5080437" y="2223748"/>
              <a:ext cx="303288" cy="369332"/>
            </a:xfrm>
            <a:prstGeom prst="rect">
              <a:avLst/>
            </a:prstGeom>
            <a:noFill/>
          </p:spPr>
          <p:txBody>
            <a:bodyPr wrap="none" rtlCol="0">
              <a:spAutoFit/>
            </a:bodyPr>
            <a:lstStyle/>
            <a:p>
              <a:r>
                <a:rPr lang="en-US" altLang="ja-JP" dirty="0"/>
                <a:t>c</a:t>
              </a:r>
              <a:endParaRPr kumimoji="1" lang="ja-JP" altLang="en-US" dirty="0"/>
            </a:p>
          </p:txBody>
        </p:sp>
      </p:grpSp>
      <p:grpSp>
        <p:nvGrpSpPr>
          <p:cNvPr id="49" name="グループ化 48">
            <a:extLst>
              <a:ext uri="{FF2B5EF4-FFF2-40B4-BE49-F238E27FC236}">
                <a16:creationId xmlns:a16="http://schemas.microsoft.com/office/drawing/2014/main" id="{72A84FBB-9972-4E9A-BD22-4CAD59D6663D}"/>
              </a:ext>
            </a:extLst>
          </p:cNvPr>
          <p:cNvGrpSpPr/>
          <p:nvPr/>
        </p:nvGrpSpPr>
        <p:grpSpPr>
          <a:xfrm>
            <a:off x="4689228" y="1172861"/>
            <a:ext cx="3241864" cy="3863226"/>
            <a:chOff x="3803705" y="2004292"/>
            <a:chExt cx="4584589" cy="5463308"/>
          </a:xfrm>
        </p:grpSpPr>
        <p:grpSp>
          <p:nvGrpSpPr>
            <p:cNvPr id="64" name="グループ化 63">
              <a:extLst>
                <a:ext uri="{FF2B5EF4-FFF2-40B4-BE49-F238E27FC236}">
                  <a16:creationId xmlns:a16="http://schemas.microsoft.com/office/drawing/2014/main" id="{ABEDCBE8-CE6A-47EF-83A0-3BF0C9F9FE81}"/>
                </a:ext>
              </a:extLst>
            </p:cNvPr>
            <p:cNvGrpSpPr/>
            <p:nvPr/>
          </p:nvGrpSpPr>
          <p:grpSpPr>
            <a:xfrm>
              <a:off x="3803705" y="2051184"/>
              <a:ext cx="4584589" cy="5369877"/>
              <a:chOff x="3803705" y="2051184"/>
              <a:chExt cx="4584589" cy="5369877"/>
            </a:xfrm>
          </p:grpSpPr>
          <p:pic>
            <p:nvPicPr>
              <p:cNvPr id="67" name="図 66">
                <a:extLst>
                  <a:ext uri="{FF2B5EF4-FFF2-40B4-BE49-F238E27FC236}">
                    <a16:creationId xmlns:a16="http://schemas.microsoft.com/office/drawing/2014/main" id="{B2BF9E06-D0C0-4F15-93AB-D01614140FA3}"/>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68" name="図 67">
                <a:extLst>
                  <a:ext uri="{FF2B5EF4-FFF2-40B4-BE49-F238E27FC236}">
                    <a16:creationId xmlns:a16="http://schemas.microsoft.com/office/drawing/2014/main" id="{B4AF5E5B-1231-44B8-9DCC-6BB77D86885F}"/>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65" name="直線コネクタ 64">
              <a:extLst>
                <a:ext uri="{FF2B5EF4-FFF2-40B4-BE49-F238E27FC236}">
                  <a16:creationId xmlns:a16="http://schemas.microsoft.com/office/drawing/2014/main" id="{79C644ED-353D-45F8-B050-C50665AFDF04}"/>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80A7C82-E969-471B-B1DB-F3EE152A3352}"/>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54C92541-6DC8-4DB3-B62E-42D6B9BD81AA}"/>
              </a:ext>
            </a:extLst>
          </p:cNvPr>
          <p:cNvCxnSpPr>
            <a:cxnSpLocks/>
          </p:cNvCxnSpPr>
          <p:nvPr/>
        </p:nvCxnSpPr>
        <p:spPr>
          <a:xfrm flipV="1">
            <a:off x="5357090" y="1730181"/>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44FAF5C-19D4-426C-80AF-CC3F5DAEDE14}"/>
              </a:ext>
            </a:extLst>
          </p:cNvPr>
          <p:cNvCxnSpPr/>
          <p:nvPr/>
        </p:nvCxnSpPr>
        <p:spPr>
          <a:xfrm>
            <a:off x="7344937" y="1706733"/>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6F3310B4-A5AD-4FEE-80DE-0AF1FC1374A6}"/>
              </a:ext>
            </a:extLst>
          </p:cNvPr>
          <p:cNvSpPr/>
          <p:nvPr/>
        </p:nvSpPr>
        <p:spPr>
          <a:xfrm flipV="1">
            <a:off x="7274584" y="442544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EBBF3455-AA6B-47E4-BCCF-A1845688D516}"/>
              </a:ext>
            </a:extLst>
          </p:cNvPr>
          <p:cNvSpPr/>
          <p:nvPr/>
        </p:nvSpPr>
        <p:spPr>
          <a:xfrm flipV="1">
            <a:off x="5211330" y="2561793"/>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4958A3C0-B35E-434C-90E4-B506DB334BCB}"/>
              </a:ext>
            </a:extLst>
          </p:cNvPr>
          <p:cNvSpPr/>
          <p:nvPr/>
        </p:nvSpPr>
        <p:spPr>
          <a:xfrm flipV="1">
            <a:off x="7286308" y="1659124"/>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テキスト ボックス 55">
            <a:extLst>
              <a:ext uri="{FF2B5EF4-FFF2-40B4-BE49-F238E27FC236}">
                <a16:creationId xmlns:a16="http://schemas.microsoft.com/office/drawing/2014/main" id="{83374857-E434-4B74-89AF-4BE39BC834B8}"/>
              </a:ext>
            </a:extLst>
          </p:cNvPr>
          <p:cNvSpPr txBox="1"/>
          <p:nvPr/>
        </p:nvSpPr>
        <p:spPr>
          <a:xfrm>
            <a:off x="4926648" y="2342616"/>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58" name="テキスト ボックス 57">
            <a:extLst>
              <a:ext uri="{FF2B5EF4-FFF2-40B4-BE49-F238E27FC236}">
                <a16:creationId xmlns:a16="http://schemas.microsoft.com/office/drawing/2014/main" id="{71266915-8B1A-4116-8808-62C69193791A}"/>
              </a:ext>
            </a:extLst>
          </p:cNvPr>
          <p:cNvSpPr txBox="1"/>
          <p:nvPr/>
        </p:nvSpPr>
        <p:spPr>
          <a:xfrm>
            <a:off x="7403539" y="4292166"/>
            <a:ext cx="1034963" cy="369332"/>
          </a:xfrm>
          <a:prstGeom prst="rect">
            <a:avLst/>
          </a:prstGeom>
          <a:noFill/>
        </p:spPr>
        <p:txBody>
          <a:bodyPr wrap="square" rtlCol="0">
            <a:spAutoFit/>
          </a:bodyPr>
          <a:lstStyle/>
          <a:p>
            <a:r>
              <a:rPr kumimoji="1" lang="en-US" altLang="ja-JP" dirty="0"/>
              <a:t>2a</a:t>
            </a:r>
          </a:p>
        </p:txBody>
      </p:sp>
      <p:cxnSp>
        <p:nvCxnSpPr>
          <p:cNvPr id="59" name="直線コネクタ 58">
            <a:extLst>
              <a:ext uri="{FF2B5EF4-FFF2-40B4-BE49-F238E27FC236}">
                <a16:creationId xmlns:a16="http://schemas.microsoft.com/office/drawing/2014/main" id="{901D16BA-FADF-4894-ADEF-DFBB8EE8D241}"/>
              </a:ext>
            </a:extLst>
          </p:cNvPr>
          <p:cNvCxnSpPr>
            <a:cxnSpLocks/>
          </p:cNvCxnSpPr>
          <p:nvPr/>
        </p:nvCxnSpPr>
        <p:spPr>
          <a:xfrm flipH="1" flipV="1">
            <a:off x="5712099" y="1695010"/>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E680A1A-2611-4F33-B05F-C0FB7F6DF416}"/>
              </a:ext>
            </a:extLst>
          </p:cNvPr>
          <p:cNvCxnSpPr>
            <a:cxnSpLocks/>
          </p:cNvCxnSpPr>
          <p:nvPr/>
        </p:nvCxnSpPr>
        <p:spPr>
          <a:xfrm flipH="1" flipV="1">
            <a:off x="5770715" y="4461658"/>
            <a:ext cx="1591377" cy="290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FF52D372-9117-4BCF-A1B7-285782716035}"/>
              </a:ext>
            </a:extLst>
          </p:cNvPr>
          <p:cNvSpPr txBox="1"/>
          <p:nvPr/>
        </p:nvSpPr>
        <p:spPr>
          <a:xfrm>
            <a:off x="5399099" y="1498145"/>
            <a:ext cx="425873"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2" name="テキスト ボックス 61">
            <a:extLst>
              <a:ext uri="{FF2B5EF4-FFF2-40B4-BE49-F238E27FC236}">
                <a16:creationId xmlns:a16="http://schemas.microsoft.com/office/drawing/2014/main" id="{1F5C48FA-935F-4773-85EB-E7C71A47A6C4}"/>
              </a:ext>
            </a:extLst>
          </p:cNvPr>
          <p:cNvSpPr txBox="1"/>
          <p:nvPr/>
        </p:nvSpPr>
        <p:spPr>
          <a:xfrm>
            <a:off x="5357090" y="4299392"/>
            <a:ext cx="596832" cy="369332"/>
          </a:xfrm>
          <a:prstGeom prst="rect">
            <a:avLst/>
          </a:prstGeom>
          <a:noFill/>
        </p:spPr>
        <p:txBody>
          <a:bodyPr wrap="square" rtlCol="0">
            <a:spAutoFit/>
          </a:bodyPr>
          <a:lstStyle/>
          <a:p>
            <a:r>
              <a:rPr lang="en-US" altLang="ja-JP" dirty="0"/>
              <a:t>-c</a:t>
            </a:r>
            <a:r>
              <a:rPr lang="en-US" altLang="ja-JP" sz="1000" dirty="0"/>
              <a:t>y</a:t>
            </a:r>
            <a:endParaRPr kumimoji="1" lang="en-US" altLang="ja-JP" sz="1000" dirty="0"/>
          </a:p>
        </p:txBody>
      </p:sp>
      <p:sp>
        <p:nvSpPr>
          <p:cNvPr id="63" name="テキスト ボックス 62">
            <a:extLst>
              <a:ext uri="{FF2B5EF4-FFF2-40B4-BE49-F238E27FC236}">
                <a16:creationId xmlns:a16="http://schemas.microsoft.com/office/drawing/2014/main" id="{FF43543D-A466-4A24-BE14-1EFAA2B068E4}"/>
              </a:ext>
            </a:extLst>
          </p:cNvPr>
          <p:cNvSpPr txBox="1"/>
          <p:nvPr/>
        </p:nvSpPr>
        <p:spPr>
          <a:xfrm>
            <a:off x="7407897" y="1527250"/>
            <a:ext cx="303288" cy="369332"/>
          </a:xfrm>
          <a:prstGeom prst="rect">
            <a:avLst/>
          </a:prstGeom>
          <a:noFill/>
        </p:spPr>
        <p:txBody>
          <a:bodyPr wrap="none" rtlCol="0">
            <a:spAutoFit/>
          </a:bodyPr>
          <a:lstStyle/>
          <a:p>
            <a:r>
              <a:rPr lang="en-US" altLang="ja-JP" dirty="0"/>
              <a:t>c</a:t>
            </a:r>
            <a:endParaRPr kumimoji="1" lang="ja-JP" altLang="en-US" dirty="0"/>
          </a:p>
        </p:txBody>
      </p:sp>
      <p:sp>
        <p:nvSpPr>
          <p:cNvPr id="71" name="テキスト ボックス 70">
            <a:extLst>
              <a:ext uri="{FF2B5EF4-FFF2-40B4-BE49-F238E27FC236}">
                <a16:creationId xmlns:a16="http://schemas.microsoft.com/office/drawing/2014/main" id="{4EEA712E-9364-41FD-94F8-6FD44D9C6A7E}"/>
              </a:ext>
            </a:extLst>
          </p:cNvPr>
          <p:cNvSpPr txBox="1"/>
          <p:nvPr/>
        </p:nvSpPr>
        <p:spPr>
          <a:xfrm>
            <a:off x="1696517" y="5219535"/>
            <a:ext cx="1832553" cy="369332"/>
          </a:xfrm>
          <a:prstGeom prst="rect">
            <a:avLst/>
          </a:prstGeom>
          <a:noFill/>
        </p:spPr>
        <p:txBody>
          <a:bodyPr wrap="none" rtlCol="0">
            <a:spAutoFit/>
          </a:bodyPr>
          <a:lstStyle/>
          <a:p>
            <a:r>
              <a:rPr kumimoji="1" lang="ja-JP" altLang="en-US" dirty="0"/>
              <a:t>点</a:t>
            </a:r>
            <a:r>
              <a:rPr kumimoji="1" lang="en-US" altLang="ja-JP" dirty="0"/>
              <a:t>a</a:t>
            </a:r>
            <a:r>
              <a:rPr kumimoji="1" lang="ja-JP" altLang="en-US" dirty="0"/>
              <a:t>と</a:t>
            </a:r>
            <a:r>
              <a:rPr lang="ja-JP" altLang="en-US" dirty="0"/>
              <a:t>点</a:t>
            </a:r>
            <a:r>
              <a:rPr lang="en-US" altLang="ja-JP" dirty="0"/>
              <a:t>b</a:t>
            </a:r>
            <a:r>
              <a:rPr lang="ja-JP" altLang="en-US" dirty="0"/>
              <a:t>の</a:t>
            </a:r>
            <a:r>
              <a:rPr kumimoji="1" lang="ja-JP" altLang="en-US" dirty="0"/>
              <a:t>加算</a:t>
            </a:r>
          </a:p>
        </p:txBody>
      </p:sp>
      <p:sp>
        <p:nvSpPr>
          <p:cNvPr id="72" name="テキスト ボックス 71">
            <a:extLst>
              <a:ext uri="{FF2B5EF4-FFF2-40B4-BE49-F238E27FC236}">
                <a16:creationId xmlns:a16="http://schemas.microsoft.com/office/drawing/2014/main" id="{70246E65-9999-4DFD-A81F-236D4CFEB7C5}"/>
              </a:ext>
            </a:extLst>
          </p:cNvPr>
          <p:cNvSpPr txBox="1"/>
          <p:nvPr/>
        </p:nvSpPr>
        <p:spPr>
          <a:xfrm>
            <a:off x="6056381" y="5179267"/>
            <a:ext cx="902811" cy="369332"/>
          </a:xfrm>
          <a:prstGeom prst="rect">
            <a:avLst/>
          </a:prstGeom>
          <a:noFill/>
        </p:spPr>
        <p:txBody>
          <a:bodyPr wrap="none" rtlCol="0">
            <a:spAutoFit/>
          </a:bodyPr>
          <a:lstStyle/>
          <a:p>
            <a:r>
              <a:rPr kumimoji="1" lang="ja-JP" altLang="en-US" dirty="0"/>
              <a:t>点</a:t>
            </a:r>
            <a:r>
              <a:rPr kumimoji="1" lang="en-US" altLang="ja-JP" dirty="0"/>
              <a:t>a×2</a:t>
            </a:r>
            <a:endParaRPr kumimoji="1" lang="ja-JP" altLang="en-US" dirty="0"/>
          </a:p>
        </p:txBody>
      </p:sp>
      <p:grpSp>
        <p:nvGrpSpPr>
          <p:cNvPr id="73" name="グループ化 72">
            <a:extLst>
              <a:ext uri="{FF2B5EF4-FFF2-40B4-BE49-F238E27FC236}">
                <a16:creationId xmlns:a16="http://schemas.microsoft.com/office/drawing/2014/main" id="{56334308-C98A-4486-8856-88CA311FAB85}"/>
              </a:ext>
            </a:extLst>
          </p:cNvPr>
          <p:cNvGrpSpPr/>
          <p:nvPr/>
        </p:nvGrpSpPr>
        <p:grpSpPr>
          <a:xfrm>
            <a:off x="8640963" y="1156156"/>
            <a:ext cx="3241864" cy="3863226"/>
            <a:chOff x="3803705" y="2004292"/>
            <a:chExt cx="4584589" cy="5463308"/>
          </a:xfrm>
        </p:grpSpPr>
        <p:grpSp>
          <p:nvGrpSpPr>
            <p:cNvPr id="74" name="グループ化 73">
              <a:extLst>
                <a:ext uri="{FF2B5EF4-FFF2-40B4-BE49-F238E27FC236}">
                  <a16:creationId xmlns:a16="http://schemas.microsoft.com/office/drawing/2014/main" id="{1C09D1E7-7947-432A-8846-8B874D80B949}"/>
                </a:ext>
              </a:extLst>
            </p:cNvPr>
            <p:cNvGrpSpPr/>
            <p:nvPr/>
          </p:nvGrpSpPr>
          <p:grpSpPr>
            <a:xfrm>
              <a:off x="3803705" y="2051184"/>
              <a:ext cx="4584589" cy="5369877"/>
              <a:chOff x="3803705" y="2051184"/>
              <a:chExt cx="4584589" cy="5369877"/>
            </a:xfrm>
          </p:grpSpPr>
          <p:pic>
            <p:nvPicPr>
              <p:cNvPr id="77" name="図 76">
                <a:extLst>
                  <a:ext uri="{FF2B5EF4-FFF2-40B4-BE49-F238E27FC236}">
                    <a16:creationId xmlns:a16="http://schemas.microsoft.com/office/drawing/2014/main" id="{9A882B67-C98E-48EC-9BAF-DEA8A8746FF0}"/>
                  </a:ext>
                </a:extLst>
              </p:cNvPr>
              <p:cNvPicPr>
                <a:picLocks noChangeAspect="1"/>
              </p:cNvPicPr>
              <p:nvPr/>
            </p:nvPicPr>
            <p:blipFill>
              <a:blip r:embed="rId2"/>
              <a:stretch>
                <a:fillRect/>
              </a:stretch>
            </p:blipFill>
            <p:spPr>
              <a:xfrm>
                <a:off x="3803705" y="2051184"/>
                <a:ext cx="4584589" cy="2755631"/>
              </a:xfrm>
              <a:prstGeom prst="rect">
                <a:avLst/>
              </a:prstGeom>
            </p:spPr>
          </p:pic>
          <p:pic>
            <p:nvPicPr>
              <p:cNvPr id="78" name="図 77">
                <a:extLst>
                  <a:ext uri="{FF2B5EF4-FFF2-40B4-BE49-F238E27FC236}">
                    <a16:creationId xmlns:a16="http://schemas.microsoft.com/office/drawing/2014/main" id="{2ED71D2D-F486-45CF-B12B-DC86841F209B}"/>
                  </a:ext>
                </a:extLst>
              </p:cNvPr>
              <p:cNvPicPr>
                <a:picLocks noChangeAspect="1"/>
              </p:cNvPicPr>
              <p:nvPr/>
            </p:nvPicPr>
            <p:blipFill>
              <a:blip r:embed="rId2"/>
              <a:stretch>
                <a:fillRect/>
              </a:stretch>
            </p:blipFill>
            <p:spPr>
              <a:xfrm flipV="1">
                <a:off x="3803705" y="4665430"/>
                <a:ext cx="4584589" cy="2755631"/>
              </a:xfrm>
              <a:prstGeom prst="rect">
                <a:avLst/>
              </a:prstGeom>
            </p:spPr>
          </p:pic>
        </p:grpSp>
        <p:cxnSp>
          <p:nvCxnSpPr>
            <p:cNvPr id="75" name="直線コネクタ 74">
              <a:extLst>
                <a:ext uri="{FF2B5EF4-FFF2-40B4-BE49-F238E27FC236}">
                  <a16:creationId xmlns:a16="http://schemas.microsoft.com/office/drawing/2014/main" id="{83563FF1-525B-42DE-9D76-44B683C64622}"/>
                </a:ext>
              </a:extLst>
            </p:cNvPr>
            <p:cNvCxnSpPr/>
            <p:nvPr/>
          </p:nvCxnSpPr>
          <p:spPr>
            <a:xfrm>
              <a:off x="3803705" y="4712322"/>
              <a:ext cx="4584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A15795AD-974E-4572-9F17-E4942BB8DDCE}"/>
                </a:ext>
              </a:extLst>
            </p:cNvPr>
            <p:cNvCxnSpPr>
              <a:cxnSpLocks/>
            </p:cNvCxnSpPr>
            <p:nvPr/>
          </p:nvCxnSpPr>
          <p:spPr>
            <a:xfrm flipV="1">
              <a:off x="5322277" y="2004292"/>
              <a:ext cx="0" cy="54633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a:extLst>
              <a:ext uri="{FF2B5EF4-FFF2-40B4-BE49-F238E27FC236}">
                <a16:creationId xmlns:a16="http://schemas.microsoft.com/office/drawing/2014/main" id="{E4F0D208-1E6B-47CE-9DCC-206710F1B287}"/>
              </a:ext>
            </a:extLst>
          </p:cNvPr>
          <p:cNvCxnSpPr>
            <a:cxnSpLocks/>
          </p:cNvCxnSpPr>
          <p:nvPr/>
        </p:nvCxnSpPr>
        <p:spPr>
          <a:xfrm flipV="1">
            <a:off x="9308825" y="1713476"/>
            <a:ext cx="1987847" cy="85127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8C01137-91F7-4A1C-9033-58A67843C1D4}"/>
              </a:ext>
            </a:extLst>
          </p:cNvPr>
          <p:cNvCxnSpPr/>
          <p:nvPr/>
        </p:nvCxnSpPr>
        <p:spPr>
          <a:xfrm>
            <a:off x="11296672" y="1690028"/>
            <a:ext cx="0" cy="273395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C572F522-8DAA-4EAB-8131-716215545673}"/>
              </a:ext>
            </a:extLst>
          </p:cNvPr>
          <p:cNvSpPr/>
          <p:nvPr/>
        </p:nvSpPr>
        <p:spPr>
          <a:xfrm flipV="1">
            <a:off x="11226319" y="440873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AD099979-C84D-40E1-B218-A1444DE7B0AA}"/>
              </a:ext>
            </a:extLst>
          </p:cNvPr>
          <p:cNvSpPr/>
          <p:nvPr/>
        </p:nvSpPr>
        <p:spPr>
          <a:xfrm flipV="1">
            <a:off x="9163065" y="2545088"/>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FE4502A2-626E-4FC0-A6CD-C20252D48AB0}"/>
              </a:ext>
            </a:extLst>
          </p:cNvPr>
          <p:cNvSpPr/>
          <p:nvPr/>
        </p:nvSpPr>
        <p:spPr>
          <a:xfrm flipV="1">
            <a:off x="11238043" y="1642419"/>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45F32A98-5A94-4721-B86B-E95015D895E6}"/>
              </a:ext>
            </a:extLst>
          </p:cNvPr>
          <p:cNvSpPr txBox="1"/>
          <p:nvPr/>
        </p:nvSpPr>
        <p:spPr>
          <a:xfrm>
            <a:off x="8878383" y="2325911"/>
            <a:ext cx="312906" cy="369332"/>
          </a:xfrm>
          <a:prstGeom prst="rect">
            <a:avLst/>
          </a:prstGeom>
          <a:noFill/>
        </p:spPr>
        <p:txBody>
          <a:bodyPr wrap="none" rtlCol="0">
            <a:spAutoFit/>
          </a:bodyPr>
          <a:lstStyle/>
          <a:p>
            <a:r>
              <a:rPr kumimoji="1" lang="en-US" altLang="ja-JP" dirty="0"/>
              <a:t>a</a:t>
            </a:r>
            <a:endParaRPr kumimoji="1" lang="ja-JP" altLang="en-US" dirty="0"/>
          </a:p>
        </p:txBody>
      </p:sp>
      <p:sp>
        <p:nvSpPr>
          <p:cNvPr id="85" name="テキスト ボックス 84">
            <a:extLst>
              <a:ext uri="{FF2B5EF4-FFF2-40B4-BE49-F238E27FC236}">
                <a16:creationId xmlns:a16="http://schemas.microsoft.com/office/drawing/2014/main" id="{6F27A903-4F09-4DEC-856C-DEAA419B9181}"/>
              </a:ext>
            </a:extLst>
          </p:cNvPr>
          <p:cNvSpPr txBox="1"/>
          <p:nvPr/>
        </p:nvSpPr>
        <p:spPr>
          <a:xfrm>
            <a:off x="11355274" y="4275461"/>
            <a:ext cx="1034963" cy="369332"/>
          </a:xfrm>
          <a:prstGeom prst="rect">
            <a:avLst/>
          </a:prstGeom>
          <a:noFill/>
        </p:spPr>
        <p:txBody>
          <a:bodyPr wrap="square" rtlCol="0">
            <a:spAutoFit/>
          </a:bodyPr>
          <a:lstStyle/>
          <a:p>
            <a:r>
              <a:rPr kumimoji="1" lang="en-US" altLang="ja-JP" dirty="0"/>
              <a:t>2a</a:t>
            </a:r>
          </a:p>
        </p:txBody>
      </p:sp>
      <p:sp>
        <p:nvSpPr>
          <p:cNvPr id="90" name="テキスト ボックス 89">
            <a:extLst>
              <a:ext uri="{FF2B5EF4-FFF2-40B4-BE49-F238E27FC236}">
                <a16:creationId xmlns:a16="http://schemas.microsoft.com/office/drawing/2014/main" id="{4066EA2A-C724-4CF0-864D-DDA686288B28}"/>
              </a:ext>
            </a:extLst>
          </p:cNvPr>
          <p:cNvSpPr txBox="1"/>
          <p:nvPr/>
        </p:nvSpPr>
        <p:spPr>
          <a:xfrm>
            <a:off x="9261224" y="3770451"/>
            <a:ext cx="617680" cy="369332"/>
          </a:xfrm>
          <a:prstGeom prst="rect">
            <a:avLst/>
          </a:prstGeom>
          <a:noFill/>
        </p:spPr>
        <p:txBody>
          <a:bodyPr wrap="square" rtlCol="0">
            <a:spAutoFit/>
          </a:bodyPr>
          <a:lstStyle/>
          <a:p>
            <a:r>
              <a:rPr kumimoji="1" lang="en-US" altLang="ja-JP" dirty="0"/>
              <a:t>4a</a:t>
            </a:r>
            <a:endParaRPr kumimoji="1" lang="ja-JP" altLang="en-US" dirty="0"/>
          </a:p>
        </p:txBody>
      </p:sp>
      <p:sp>
        <p:nvSpPr>
          <p:cNvPr id="91" name="テキスト ボックス 90">
            <a:extLst>
              <a:ext uri="{FF2B5EF4-FFF2-40B4-BE49-F238E27FC236}">
                <a16:creationId xmlns:a16="http://schemas.microsoft.com/office/drawing/2014/main" id="{DF68BE92-5155-4649-9369-FA373E4C8DF8}"/>
              </a:ext>
            </a:extLst>
          </p:cNvPr>
          <p:cNvSpPr txBox="1"/>
          <p:nvPr/>
        </p:nvSpPr>
        <p:spPr>
          <a:xfrm>
            <a:off x="10008116" y="5162562"/>
            <a:ext cx="1154483" cy="369332"/>
          </a:xfrm>
          <a:prstGeom prst="rect">
            <a:avLst/>
          </a:prstGeom>
          <a:noFill/>
        </p:spPr>
        <p:txBody>
          <a:bodyPr wrap="none" rtlCol="0">
            <a:spAutoFit/>
          </a:bodyPr>
          <a:lstStyle/>
          <a:p>
            <a:r>
              <a:rPr kumimoji="1" lang="ja-JP" altLang="en-US" dirty="0"/>
              <a:t>点</a:t>
            </a:r>
            <a:r>
              <a:rPr kumimoji="1" lang="en-US" altLang="ja-JP" dirty="0"/>
              <a:t>a×2^n</a:t>
            </a:r>
            <a:endParaRPr kumimoji="1" lang="ja-JP" altLang="en-US" dirty="0"/>
          </a:p>
        </p:txBody>
      </p:sp>
      <p:cxnSp>
        <p:nvCxnSpPr>
          <p:cNvPr id="92" name="直線コネクタ 91">
            <a:extLst>
              <a:ext uri="{FF2B5EF4-FFF2-40B4-BE49-F238E27FC236}">
                <a16:creationId xmlns:a16="http://schemas.microsoft.com/office/drawing/2014/main" id="{37A1FFB5-94C5-43D5-89B8-05462061C361}"/>
              </a:ext>
            </a:extLst>
          </p:cNvPr>
          <p:cNvCxnSpPr>
            <a:cxnSpLocks/>
          </p:cNvCxnSpPr>
          <p:nvPr/>
        </p:nvCxnSpPr>
        <p:spPr>
          <a:xfrm flipH="1" flipV="1">
            <a:off x="9545896" y="2526548"/>
            <a:ext cx="1797656" cy="198297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E5B57A5D-40B7-4ADC-9BED-B522C078911E}"/>
              </a:ext>
            </a:extLst>
          </p:cNvPr>
          <p:cNvCxnSpPr>
            <a:cxnSpLocks/>
          </p:cNvCxnSpPr>
          <p:nvPr/>
        </p:nvCxnSpPr>
        <p:spPr>
          <a:xfrm>
            <a:off x="9534171" y="2507516"/>
            <a:ext cx="0" cy="1193915"/>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431D5077-A700-4E38-B535-D66966769C46}"/>
              </a:ext>
            </a:extLst>
          </p:cNvPr>
          <p:cNvCxnSpPr>
            <a:cxnSpLocks/>
          </p:cNvCxnSpPr>
          <p:nvPr/>
        </p:nvCxnSpPr>
        <p:spPr>
          <a:xfrm>
            <a:off x="9517998" y="3688778"/>
            <a:ext cx="1192520" cy="195359"/>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9C9EE6C-1483-4EE6-B2D2-9569BBD9396A}"/>
              </a:ext>
            </a:extLst>
          </p:cNvPr>
          <p:cNvCxnSpPr>
            <a:cxnSpLocks/>
          </p:cNvCxnSpPr>
          <p:nvPr/>
        </p:nvCxnSpPr>
        <p:spPr>
          <a:xfrm flipV="1">
            <a:off x="10694753" y="2297079"/>
            <a:ext cx="0" cy="1556752"/>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楕円 106">
            <a:extLst>
              <a:ext uri="{FF2B5EF4-FFF2-40B4-BE49-F238E27FC236}">
                <a16:creationId xmlns:a16="http://schemas.microsoft.com/office/drawing/2014/main" id="{DE1F0BF5-CE93-42BC-862B-EF18B7C92B3A}"/>
              </a:ext>
            </a:extLst>
          </p:cNvPr>
          <p:cNvSpPr/>
          <p:nvPr/>
        </p:nvSpPr>
        <p:spPr>
          <a:xfrm flipV="1">
            <a:off x="9456141" y="3623605"/>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1D679E11-70F8-4FF2-A0C1-D54567CB98F6}"/>
              </a:ext>
            </a:extLst>
          </p:cNvPr>
          <p:cNvSpPr/>
          <p:nvPr/>
        </p:nvSpPr>
        <p:spPr>
          <a:xfrm flipV="1">
            <a:off x="10616722" y="2193392"/>
            <a:ext cx="117231" cy="11723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B412355-820F-4D00-B8A2-13B8BA3F2F28}"/>
              </a:ext>
            </a:extLst>
          </p:cNvPr>
          <p:cNvSpPr txBox="1"/>
          <p:nvPr/>
        </p:nvSpPr>
        <p:spPr>
          <a:xfrm>
            <a:off x="10657067" y="2187350"/>
            <a:ext cx="617680" cy="369332"/>
          </a:xfrm>
          <a:prstGeom prst="rect">
            <a:avLst/>
          </a:prstGeom>
          <a:noFill/>
        </p:spPr>
        <p:txBody>
          <a:bodyPr wrap="square" rtlCol="0">
            <a:spAutoFit/>
          </a:bodyPr>
          <a:lstStyle/>
          <a:p>
            <a:r>
              <a:rPr lang="en-US" altLang="ja-JP" dirty="0"/>
              <a:t>8</a:t>
            </a:r>
            <a:r>
              <a:rPr kumimoji="1" lang="en-US" altLang="ja-JP" dirty="0"/>
              <a:t>a</a:t>
            </a:r>
            <a:endParaRPr kumimoji="1" lang="ja-JP" altLang="en-US" dirty="0"/>
          </a:p>
        </p:txBody>
      </p:sp>
    </p:spTree>
    <p:extLst>
      <p:ext uri="{BB962C8B-B14F-4D97-AF65-F5344CB8AC3E}">
        <p14:creationId xmlns:p14="http://schemas.microsoft.com/office/powerpoint/2010/main" val="218710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0B2DDC2D-8E13-4946-9A45-0E10096E0959}"/>
              </a:ext>
            </a:extLst>
          </p:cNvPr>
          <p:cNvSpPr/>
          <p:nvPr/>
        </p:nvSpPr>
        <p:spPr>
          <a:xfrm>
            <a:off x="2261699" y="166485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9CD88EA9-447C-4AD0-A88F-2B57184A4A0B}"/>
              </a:ext>
            </a:extLst>
          </p:cNvPr>
          <p:cNvSpPr txBox="1"/>
          <p:nvPr/>
        </p:nvSpPr>
        <p:spPr>
          <a:xfrm>
            <a:off x="657203" y="1375894"/>
            <a:ext cx="1188146" cy="523220"/>
          </a:xfrm>
          <a:prstGeom prst="rect">
            <a:avLst/>
          </a:prstGeom>
          <a:noFill/>
        </p:spPr>
        <p:txBody>
          <a:bodyPr wrap="none" rtlCol="0">
            <a:spAutoFit/>
          </a:bodyPr>
          <a:lstStyle/>
          <a:p>
            <a:r>
              <a:rPr kumimoji="1" lang="en-US" altLang="ja-JP" sz="2800" dirty="0"/>
              <a:t>ECDH</a:t>
            </a:r>
            <a:endParaRPr kumimoji="1" lang="ja-JP" altLang="en-US" sz="2800" dirty="0"/>
          </a:p>
        </p:txBody>
      </p:sp>
      <p:sp>
        <p:nvSpPr>
          <p:cNvPr id="49" name="正方形/長方形 48">
            <a:extLst>
              <a:ext uri="{FF2B5EF4-FFF2-40B4-BE49-F238E27FC236}">
                <a16:creationId xmlns:a16="http://schemas.microsoft.com/office/drawing/2014/main" id="{0FD83BE0-68C9-46D2-9B50-01958D0150C7}"/>
              </a:ext>
            </a:extLst>
          </p:cNvPr>
          <p:cNvSpPr/>
          <p:nvPr/>
        </p:nvSpPr>
        <p:spPr>
          <a:xfrm>
            <a:off x="8041511" y="1677829"/>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06B13091-2EBC-4FF4-98C9-C158B3D5DE25}"/>
              </a:ext>
            </a:extLst>
          </p:cNvPr>
          <p:cNvSpPr txBox="1"/>
          <p:nvPr/>
        </p:nvSpPr>
        <p:spPr>
          <a:xfrm>
            <a:off x="2297277" y="1680979"/>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cxnSp>
        <p:nvCxnSpPr>
          <p:cNvPr id="52" name="直線矢印コネクタ 51">
            <a:extLst>
              <a:ext uri="{FF2B5EF4-FFF2-40B4-BE49-F238E27FC236}">
                <a16:creationId xmlns:a16="http://schemas.microsoft.com/office/drawing/2014/main" id="{535BF08B-15AD-43DF-A8F1-18DCFE5F3570}"/>
              </a:ext>
            </a:extLst>
          </p:cNvPr>
          <p:cNvCxnSpPr>
            <a:cxnSpLocks/>
          </p:cNvCxnSpPr>
          <p:nvPr/>
        </p:nvCxnSpPr>
        <p:spPr>
          <a:xfrm flipH="1">
            <a:off x="4632345" y="1865195"/>
            <a:ext cx="3304520" cy="0"/>
          </a:xfrm>
          <a:prstGeom prst="straightConnector1">
            <a:avLst/>
          </a:prstGeom>
          <a:ln w="381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817E0896-6969-4FE8-AE5F-8943414C5448}"/>
              </a:ext>
            </a:extLst>
          </p:cNvPr>
          <p:cNvSpPr/>
          <p:nvPr/>
        </p:nvSpPr>
        <p:spPr>
          <a:xfrm>
            <a:off x="2253712" y="2497137"/>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C8E755D2-3EF6-4B33-A604-406B5A4FE02D}"/>
              </a:ext>
            </a:extLst>
          </p:cNvPr>
          <p:cNvSpPr txBox="1"/>
          <p:nvPr/>
        </p:nvSpPr>
        <p:spPr>
          <a:xfrm>
            <a:off x="2640175" y="2529080"/>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6" name="正方形/長方形 55">
            <a:extLst>
              <a:ext uri="{FF2B5EF4-FFF2-40B4-BE49-F238E27FC236}">
                <a16:creationId xmlns:a16="http://schemas.microsoft.com/office/drawing/2014/main" id="{69D82BBA-7BC3-4468-8BFA-F9559736671E}"/>
              </a:ext>
            </a:extLst>
          </p:cNvPr>
          <p:cNvSpPr/>
          <p:nvPr/>
        </p:nvSpPr>
        <p:spPr>
          <a:xfrm>
            <a:off x="8041511" y="253854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302DA64-B255-4475-A303-480C6E3F8B1A}"/>
              </a:ext>
            </a:extLst>
          </p:cNvPr>
          <p:cNvSpPr txBox="1"/>
          <p:nvPr/>
        </p:nvSpPr>
        <p:spPr>
          <a:xfrm>
            <a:off x="8427974" y="2570488"/>
            <a:ext cx="1713499" cy="338554"/>
          </a:xfrm>
          <a:prstGeom prst="rect">
            <a:avLst/>
          </a:prstGeom>
          <a:noFill/>
        </p:spPr>
        <p:txBody>
          <a:bodyPr wrap="square" rtlCol="0">
            <a:spAutoFit/>
          </a:bodyPr>
          <a:lstStyle/>
          <a:p>
            <a:r>
              <a:rPr kumimoji="1" lang="en-US" altLang="ja-JP" sz="1600" dirty="0">
                <a:latin typeface="Arial" panose="020B0604020202020204" pitchFamily="34" charset="0"/>
              </a:rPr>
              <a:t>Gen. public key</a:t>
            </a:r>
            <a:endParaRPr kumimoji="1" lang="ja-JP" altLang="en-US" sz="1600" dirty="0"/>
          </a:p>
        </p:txBody>
      </p:sp>
      <p:sp>
        <p:nvSpPr>
          <p:cNvPr id="58" name="正方形/長方形 57">
            <a:extLst>
              <a:ext uri="{FF2B5EF4-FFF2-40B4-BE49-F238E27FC236}">
                <a16:creationId xmlns:a16="http://schemas.microsoft.com/office/drawing/2014/main" id="{C3F3E01C-D74A-46C9-A5D9-22D7CD0E6A0F}"/>
              </a:ext>
            </a:extLst>
          </p:cNvPr>
          <p:cNvSpPr/>
          <p:nvPr/>
        </p:nvSpPr>
        <p:spPr>
          <a:xfrm>
            <a:off x="2244893" y="3454531"/>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E69512C1-B4BC-45C2-88E1-F1317FB56843}"/>
              </a:ext>
            </a:extLst>
          </p:cNvPr>
          <p:cNvSpPr txBox="1"/>
          <p:nvPr/>
        </p:nvSpPr>
        <p:spPr>
          <a:xfrm>
            <a:off x="2644152" y="3500046"/>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0" name="正方形/長方形 59">
            <a:extLst>
              <a:ext uri="{FF2B5EF4-FFF2-40B4-BE49-F238E27FC236}">
                <a16:creationId xmlns:a16="http://schemas.microsoft.com/office/drawing/2014/main" id="{BC627CDE-7E96-4376-BCA3-0052251772B2}"/>
              </a:ext>
            </a:extLst>
          </p:cNvPr>
          <p:cNvSpPr/>
          <p:nvPr/>
        </p:nvSpPr>
        <p:spPr>
          <a:xfrm>
            <a:off x="8046149" y="3486475"/>
            <a:ext cx="2299855"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3EBD379F-0518-4139-BB85-C84DEAEF0D1B}"/>
              </a:ext>
            </a:extLst>
          </p:cNvPr>
          <p:cNvSpPr txBox="1"/>
          <p:nvPr/>
        </p:nvSpPr>
        <p:spPr>
          <a:xfrm>
            <a:off x="8432612" y="3518418"/>
            <a:ext cx="1930198" cy="338554"/>
          </a:xfrm>
          <a:prstGeom prst="rect">
            <a:avLst/>
          </a:prstGeom>
          <a:noFill/>
        </p:spPr>
        <p:txBody>
          <a:bodyPr wrap="square" rtlCol="0">
            <a:spAutoFit/>
          </a:bodyPr>
          <a:lstStyle/>
          <a:p>
            <a:r>
              <a:rPr kumimoji="1" lang="en-US" altLang="ja-JP" sz="1600" dirty="0"/>
              <a:t>Gen Secret Value</a:t>
            </a:r>
            <a:endParaRPr kumimoji="1" lang="ja-JP" altLang="en-US" sz="1600" dirty="0"/>
          </a:p>
        </p:txBody>
      </p:sp>
      <p:sp>
        <p:nvSpPr>
          <p:cNvPr id="62" name="フリーフォーム: 図形 61">
            <a:extLst>
              <a:ext uri="{FF2B5EF4-FFF2-40B4-BE49-F238E27FC236}">
                <a16:creationId xmlns:a16="http://schemas.microsoft.com/office/drawing/2014/main" id="{C494E69B-8733-4861-B785-0543A720C88F}"/>
              </a:ext>
            </a:extLst>
          </p:cNvPr>
          <p:cNvSpPr/>
          <p:nvPr/>
        </p:nvSpPr>
        <p:spPr>
          <a:xfrm>
            <a:off x="4717222" y="2635698"/>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42D320CD-9FCA-40B8-AB4E-417C402E56F1}"/>
              </a:ext>
            </a:extLst>
          </p:cNvPr>
          <p:cNvSpPr/>
          <p:nvPr/>
        </p:nvSpPr>
        <p:spPr>
          <a:xfrm flipH="1">
            <a:off x="4722610" y="2663403"/>
            <a:ext cx="3214255" cy="1122218"/>
          </a:xfrm>
          <a:custGeom>
            <a:avLst/>
            <a:gdLst>
              <a:gd name="connsiteX0" fmla="*/ 0 w 3214255"/>
              <a:gd name="connsiteY0" fmla="*/ 27709 h 1122218"/>
              <a:gd name="connsiteX1" fmla="*/ 720437 w 3214255"/>
              <a:gd name="connsiteY1" fmla="*/ 0 h 1122218"/>
              <a:gd name="connsiteX2" fmla="*/ 2646218 w 3214255"/>
              <a:gd name="connsiteY2" fmla="*/ 1122218 h 1122218"/>
              <a:gd name="connsiteX3" fmla="*/ 3214255 w 3214255"/>
              <a:gd name="connsiteY3" fmla="*/ 1108363 h 1122218"/>
            </a:gdLst>
            <a:ahLst/>
            <a:cxnLst>
              <a:cxn ang="0">
                <a:pos x="connsiteX0" y="connsiteY0"/>
              </a:cxn>
              <a:cxn ang="0">
                <a:pos x="connsiteX1" y="connsiteY1"/>
              </a:cxn>
              <a:cxn ang="0">
                <a:pos x="connsiteX2" y="connsiteY2"/>
              </a:cxn>
              <a:cxn ang="0">
                <a:pos x="connsiteX3" y="connsiteY3"/>
              </a:cxn>
            </a:cxnLst>
            <a:rect l="l" t="t" r="r" b="b"/>
            <a:pathLst>
              <a:path w="3214255" h="1122218">
                <a:moveTo>
                  <a:pt x="0" y="27709"/>
                </a:moveTo>
                <a:lnTo>
                  <a:pt x="720437" y="0"/>
                </a:lnTo>
                <a:lnTo>
                  <a:pt x="2646218" y="1122218"/>
                </a:lnTo>
                <a:lnTo>
                  <a:pt x="3214255" y="1108363"/>
                </a:lnTo>
              </a:path>
            </a:pathLst>
          </a:custGeom>
          <a:noFill/>
          <a:ln w="28575">
            <a:solidFill>
              <a:schemeClr val="tx1"/>
            </a:solidFill>
            <a:headEnd type="none" w="med" len="med"/>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a16="http://schemas.microsoft.com/office/drawing/2014/main" id="{D097581F-D896-44E0-A881-B24E1C262886}"/>
              </a:ext>
            </a:extLst>
          </p:cNvPr>
          <p:cNvSpPr/>
          <p:nvPr/>
        </p:nvSpPr>
        <p:spPr>
          <a:xfrm>
            <a:off x="8428213" y="4240068"/>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6D3D2320-4772-4623-91EA-09357A839F82}"/>
              </a:ext>
            </a:extLst>
          </p:cNvPr>
          <p:cNvSpPr txBox="1"/>
          <p:nvPr/>
        </p:nvSpPr>
        <p:spPr>
          <a:xfrm>
            <a:off x="8609372" y="4220284"/>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6" name="正方形/長方形 65">
            <a:extLst>
              <a:ext uri="{FF2B5EF4-FFF2-40B4-BE49-F238E27FC236}">
                <a16:creationId xmlns:a16="http://schemas.microsoft.com/office/drawing/2014/main" id="{C599E83F-686C-4BCC-A01D-D8C41F160182}"/>
              </a:ext>
            </a:extLst>
          </p:cNvPr>
          <p:cNvSpPr/>
          <p:nvPr/>
        </p:nvSpPr>
        <p:spPr>
          <a:xfrm>
            <a:off x="2775080" y="4289607"/>
            <a:ext cx="1572353" cy="402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C5215599-A1F4-4CC4-BB2D-0B5C9EB6A498}"/>
              </a:ext>
            </a:extLst>
          </p:cNvPr>
          <p:cNvSpPr txBox="1"/>
          <p:nvPr/>
        </p:nvSpPr>
        <p:spPr>
          <a:xfrm>
            <a:off x="2891875" y="4321550"/>
            <a:ext cx="1930198" cy="338554"/>
          </a:xfrm>
          <a:prstGeom prst="rect">
            <a:avLst/>
          </a:prstGeom>
          <a:noFill/>
        </p:spPr>
        <p:txBody>
          <a:bodyPr wrap="square" rtlCol="0">
            <a:spAutoFit/>
          </a:bodyPr>
          <a:lstStyle/>
          <a:p>
            <a:r>
              <a:rPr kumimoji="1" lang="en-US" altLang="ja-JP" sz="1600" dirty="0"/>
              <a:t>Secret Value</a:t>
            </a:r>
            <a:endParaRPr kumimoji="1" lang="ja-JP" altLang="en-US" sz="1600" dirty="0"/>
          </a:p>
        </p:txBody>
      </p:sp>
      <p:sp>
        <p:nvSpPr>
          <p:cNvPr id="68" name="矢印: 右 67">
            <a:extLst>
              <a:ext uri="{FF2B5EF4-FFF2-40B4-BE49-F238E27FC236}">
                <a16:creationId xmlns:a16="http://schemas.microsoft.com/office/drawing/2014/main" id="{A3648BEB-EC84-498C-9B42-AFC5C4AE3096}"/>
              </a:ext>
            </a:extLst>
          </p:cNvPr>
          <p:cNvSpPr/>
          <p:nvPr/>
        </p:nvSpPr>
        <p:spPr>
          <a:xfrm rot="16200000" flipH="1">
            <a:off x="9150365" y="2100586"/>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矢印: 右 68">
            <a:extLst>
              <a:ext uri="{FF2B5EF4-FFF2-40B4-BE49-F238E27FC236}">
                <a16:creationId xmlns:a16="http://schemas.microsoft.com/office/drawing/2014/main" id="{5AFB4A50-A628-4074-AB43-3D8B8A790525}"/>
              </a:ext>
            </a:extLst>
          </p:cNvPr>
          <p:cNvSpPr/>
          <p:nvPr/>
        </p:nvSpPr>
        <p:spPr>
          <a:xfrm rot="16200000" flipH="1">
            <a:off x="3329883" y="2100584"/>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矢印: 右 70">
            <a:extLst>
              <a:ext uri="{FF2B5EF4-FFF2-40B4-BE49-F238E27FC236}">
                <a16:creationId xmlns:a16="http://schemas.microsoft.com/office/drawing/2014/main" id="{1E488C7C-D680-4A9F-B8B2-3209F40A8126}"/>
              </a:ext>
            </a:extLst>
          </p:cNvPr>
          <p:cNvSpPr/>
          <p:nvPr/>
        </p:nvSpPr>
        <p:spPr>
          <a:xfrm rot="16200000" flipH="1">
            <a:off x="344071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矢印: 右 71">
            <a:extLst>
              <a:ext uri="{FF2B5EF4-FFF2-40B4-BE49-F238E27FC236}">
                <a16:creationId xmlns:a16="http://schemas.microsoft.com/office/drawing/2014/main" id="{00A4D03C-DC22-49A0-9ED6-0CAD66408CC6}"/>
              </a:ext>
            </a:extLst>
          </p:cNvPr>
          <p:cNvSpPr/>
          <p:nvPr/>
        </p:nvSpPr>
        <p:spPr>
          <a:xfrm rot="16200000" flipH="1">
            <a:off x="9024763" y="3866280"/>
            <a:ext cx="241087"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矢印コネクタ 72">
            <a:extLst>
              <a:ext uri="{FF2B5EF4-FFF2-40B4-BE49-F238E27FC236}">
                <a16:creationId xmlns:a16="http://schemas.microsoft.com/office/drawing/2014/main" id="{C932A0A6-6FD9-4842-85C1-C300EF7F74CE}"/>
              </a:ext>
            </a:extLst>
          </p:cNvPr>
          <p:cNvCxnSpPr>
            <a:cxnSpLocks/>
          </p:cNvCxnSpPr>
          <p:nvPr/>
        </p:nvCxnSpPr>
        <p:spPr>
          <a:xfrm flipH="1">
            <a:off x="4717222" y="4437541"/>
            <a:ext cx="3304520" cy="0"/>
          </a:xfrm>
          <a:prstGeom prst="straightConnector1">
            <a:avLst/>
          </a:prstGeom>
          <a:ln w="38100">
            <a:solidFill>
              <a:schemeClr val="tx1"/>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爆発: 8 pt 73">
            <a:extLst>
              <a:ext uri="{FF2B5EF4-FFF2-40B4-BE49-F238E27FC236}">
                <a16:creationId xmlns:a16="http://schemas.microsoft.com/office/drawing/2014/main" id="{74713162-2BC1-4AB2-8CBF-EF135D9B23E2}"/>
              </a:ext>
            </a:extLst>
          </p:cNvPr>
          <p:cNvSpPr/>
          <p:nvPr/>
        </p:nvSpPr>
        <p:spPr>
          <a:xfrm>
            <a:off x="1085916" y="2430015"/>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爆発: 8 pt 74">
            <a:extLst>
              <a:ext uri="{FF2B5EF4-FFF2-40B4-BE49-F238E27FC236}">
                <a16:creationId xmlns:a16="http://schemas.microsoft.com/office/drawing/2014/main" id="{99C4D69D-658B-4724-8E85-4AA83D884839}"/>
              </a:ext>
            </a:extLst>
          </p:cNvPr>
          <p:cNvSpPr/>
          <p:nvPr/>
        </p:nvSpPr>
        <p:spPr>
          <a:xfrm>
            <a:off x="11053179" y="2454133"/>
            <a:ext cx="638742" cy="536683"/>
          </a:xfrm>
          <a:prstGeom prst="irregularSeal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E7F6312-722B-4AF7-BF44-607D245AD1BD}"/>
              </a:ext>
            </a:extLst>
          </p:cNvPr>
          <p:cNvSpPr/>
          <p:nvPr/>
        </p:nvSpPr>
        <p:spPr>
          <a:xfrm rot="10800000" flipH="1">
            <a:off x="1763384" y="2497137"/>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7D41FBED-E5AC-49E5-B465-17863BE5A022}"/>
              </a:ext>
            </a:extLst>
          </p:cNvPr>
          <p:cNvSpPr/>
          <p:nvPr/>
        </p:nvSpPr>
        <p:spPr>
          <a:xfrm rot="10800000">
            <a:off x="10463662" y="2538545"/>
            <a:ext cx="417731" cy="3964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8B62803D-8EB3-413A-8CF8-C687922092BC}"/>
              </a:ext>
            </a:extLst>
          </p:cNvPr>
          <p:cNvSpPr txBox="1"/>
          <p:nvPr/>
        </p:nvSpPr>
        <p:spPr>
          <a:xfrm>
            <a:off x="738770" y="3004523"/>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79" name="テキスト ボックス 78">
            <a:extLst>
              <a:ext uri="{FF2B5EF4-FFF2-40B4-BE49-F238E27FC236}">
                <a16:creationId xmlns:a16="http://schemas.microsoft.com/office/drawing/2014/main" id="{CD3640F4-3120-4301-BEDB-985578803784}"/>
              </a:ext>
            </a:extLst>
          </p:cNvPr>
          <p:cNvSpPr txBox="1"/>
          <p:nvPr/>
        </p:nvSpPr>
        <p:spPr>
          <a:xfrm>
            <a:off x="10601502" y="1977645"/>
            <a:ext cx="1713499" cy="338554"/>
          </a:xfrm>
          <a:prstGeom prst="rect">
            <a:avLst/>
          </a:prstGeom>
          <a:noFill/>
        </p:spPr>
        <p:txBody>
          <a:bodyPr wrap="square" rtlCol="0">
            <a:spAutoFit/>
          </a:bodyPr>
          <a:lstStyle/>
          <a:p>
            <a:r>
              <a:rPr kumimoji="1" lang="en-US" altLang="ja-JP" sz="1600" dirty="0">
                <a:latin typeface="Arial" panose="020B0604020202020204" pitchFamily="34" charset="0"/>
              </a:rPr>
              <a:t>Random gen.</a:t>
            </a:r>
            <a:endParaRPr kumimoji="1" lang="ja-JP" altLang="en-US" sz="1600" dirty="0"/>
          </a:p>
        </p:txBody>
      </p:sp>
      <p:sp>
        <p:nvSpPr>
          <p:cNvPr id="81" name="テキスト ボックス 80">
            <a:extLst>
              <a:ext uri="{FF2B5EF4-FFF2-40B4-BE49-F238E27FC236}">
                <a16:creationId xmlns:a16="http://schemas.microsoft.com/office/drawing/2014/main" id="{FB9F1983-874C-469D-BCF0-768FE40E1C16}"/>
              </a:ext>
            </a:extLst>
          </p:cNvPr>
          <p:cNvSpPr txBox="1"/>
          <p:nvPr/>
        </p:nvSpPr>
        <p:spPr>
          <a:xfrm>
            <a:off x="6458633" y="2348010"/>
            <a:ext cx="2033966" cy="338554"/>
          </a:xfrm>
          <a:prstGeom prst="rect">
            <a:avLst/>
          </a:prstGeom>
          <a:noFill/>
        </p:spPr>
        <p:txBody>
          <a:bodyPr wrap="square" rtlCol="0">
            <a:spAutoFit/>
          </a:bodyPr>
          <a:lstStyle/>
          <a:p>
            <a:r>
              <a:rPr kumimoji="1" lang="en-US" altLang="ja-JP" sz="1600" dirty="0"/>
              <a:t>Pa = G x a </a:t>
            </a:r>
          </a:p>
        </p:txBody>
      </p:sp>
      <p:sp>
        <p:nvSpPr>
          <p:cNvPr id="83" name="テキスト ボックス 82">
            <a:extLst>
              <a:ext uri="{FF2B5EF4-FFF2-40B4-BE49-F238E27FC236}">
                <a16:creationId xmlns:a16="http://schemas.microsoft.com/office/drawing/2014/main" id="{B4C0AF0C-0961-4DD7-B1F6-F8E3A907517D}"/>
              </a:ext>
            </a:extLst>
          </p:cNvPr>
          <p:cNvSpPr txBox="1"/>
          <p:nvPr/>
        </p:nvSpPr>
        <p:spPr>
          <a:xfrm>
            <a:off x="8159953" y="1709772"/>
            <a:ext cx="2299855" cy="338554"/>
          </a:xfrm>
          <a:prstGeom prst="rect">
            <a:avLst/>
          </a:prstGeom>
          <a:noFill/>
        </p:spPr>
        <p:txBody>
          <a:bodyPr wrap="square" rtlCol="0">
            <a:spAutoFit/>
          </a:bodyPr>
          <a:lstStyle/>
          <a:p>
            <a:r>
              <a:rPr kumimoji="1" lang="en-US" altLang="ja-JP" sz="1600" dirty="0">
                <a:latin typeface="Arial" panose="020B0604020202020204" pitchFamily="34" charset="0"/>
              </a:rPr>
              <a:t>DH Parameter: (G)</a:t>
            </a:r>
            <a:endParaRPr kumimoji="1" lang="ja-JP" altLang="en-US" sz="1600" dirty="0"/>
          </a:p>
        </p:txBody>
      </p:sp>
      <p:sp>
        <p:nvSpPr>
          <p:cNvPr id="86" name="テキスト ボックス 85">
            <a:extLst>
              <a:ext uri="{FF2B5EF4-FFF2-40B4-BE49-F238E27FC236}">
                <a16:creationId xmlns:a16="http://schemas.microsoft.com/office/drawing/2014/main" id="{D786B3E6-E4C0-48BC-86E6-4DAB6DD9E30B}"/>
              </a:ext>
            </a:extLst>
          </p:cNvPr>
          <p:cNvSpPr txBox="1"/>
          <p:nvPr/>
        </p:nvSpPr>
        <p:spPr>
          <a:xfrm>
            <a:off x="4570654" y="2332609"/>
            <a:ext cx="1189749" cy="338554"/>
          </a:xfrm>
          <a:prstGeom prst="rect">
            <a:avLst/>
          </a:prstGeom>
          <a:noFill/>
        </p:spPr>
        <p:txBody>
          <a:bodyPr wrap="none" rtlCol="0">
            <a:spAutoFit/>
          </a:bodyPr>
          <a:lstStyle/>
          <a:p>
            <a:r>
              <a:rPr kumimoji="1" lang="en-US" altLang="ja-JP" sz="1600" dirty="0"/>
              <a:t>Pb = G x a</a:t>
            </a:r>
          </a:p>
        </p:txBody>
      </p:sp>
      <p:sp>
        <p:nvSpPr>
          <p:cNvPr id="89" name="テキスト ボックス 88">
            <a:extLst>
              <a:ext uri="{FF2B5EF4-FFF2-40B4-BE49-F238E27FC236}">
                <a16:creationId xmlns:a16="http://schemas.microsoft.com/office/drawing/2014/main" id="{25E541EF-4559-45A6-BFA6-C37F49A3CA89}"/>
              </a:ext>
            </a:extLst>
          </p:cNvPr>
          <p:cNvSpPr txBox="1"/>
          <p:nvPr/>
        </p:nvSpPr>
        <p:spPr>
          <a:xfrm>
            <a:off x="10404639" y="3624098"/>
            <a:ext cx="925253" cy="369332"/>
          </a:xfrm>
          <a:prstGeom prst="rect">
            <a:avLst/>
          </a:prstGeom>
          <a:noFill/>
        </p:spPr>
        <p:txBody>
          <a:bodyPr wrap="none" rtlCol="0">
            <a:spAutoFit/>
          </a:bodyPr>
          <a:lstStyle/>
          <a:p>
            <a:r>
              <a:rPr lang="en-US" altLang="ja-JP" dirty="0"/>
              <a:t>G x ab</a:t>
            </a:r>
            <a:r>
              <a:rPr kumimoji="1" lang="en-US" altLang="ja-JP" dirty="0"/>
              <a:t> </a:t>
            </a:r>
            <a:endParaRPr kumimoji="1" lang="ja-JP" altLang="en-US" dirty="0"/>
          </a:p>
        </p:txBody>
      </p:sp>
      <p:sp>
        <p:nvSpPr>
          <p:cNvPr id="94" name="テキスト ボックス 93">
            <a:extLst>
              <a:ext uri="{FF2B5EF4-FFF2-40B4-BE49-F238E27FC236}">
                <a16:creationId xmlns:a16="http://schemas.microsoft.com/office/drawing/2014/main" id="{83B6FAA9-5265-4D58-ADAC-75A1FBD53759}"/>
              </a:ext>
            </a:extLst>
          </p:cNvPr>
          <p:cNvSpPr txBox="1"/>
          <p:nvPr/>
        </p:nvSpPr>
        <p:spPr>
          <a:xfrm>
            <a:off x="4839148" y="3742248"/>
            <a:ext cx="404278" cy="307777"/>
          </a:xfrm>
          <a:prstGeom prst="rect">
            <a:avLst/>
          </a:prstGeom>
          <a:noFill/>
        </p:spPr>
        <p:txBody>
          <a:bodyPr wrap="none" rtlCol="0">
            <a:spAutoFit/>
          </a:bodyPr>
          <a:lstStyle/>
          <a:p>
            <a:r>
              <a:rPr kumimoji="1" lang="en-US" altLang="ja-JP" dirty="0"/>
              <a:t>Pa</a:t>
            </a:r>
            <a:endParaRPr kumimoji="1" lang="ja-JP" altLang="en-US" dirty="0"/>
          </a:p>
        </p:txBody>
      </p:sp>
      <p:sp>
        <p:nvSpPr>
          <p:cNvPr id="95" name="テキスト ボックス 94">
            <a:extLst>
              <a:ext uri="{FF2B5EF4-FFF2-40B4-BE49-F238E27FC236}">
                <a16:creationId xmlns:a16="http://schemas.microsoft.com/office/drawing/2014/main" id="{2CCDF454-885D-448B-85F5-2EEBA4651526}"/>
              </a:ext>
            </a:extLst>
          </p:cNvPr>
          <p:cNvSpPr txBox="1"/>
          <p:nvPr/>
        </p:nvSpPr>
        <p:spPr>
          <a:xfrm>
            <a:off x="7347471" y="3720956"/>
            <a:ext cx="404278" cy="307777"/>
          </a:xfrm>
          <a:prstGeom prst="rect">
            <a:avLst/>
          </a:prstGeom>
          <a:noFill/>
        </p:spPr>
        <p:txBody>
          <a:bodyPr wrap="none" rtlCol="0">
            <a:spAutoFit/>
          </a:bodyPr>
          <a:lstStyle/>
          <a:p>
            <a:r>
              <a:rPr kumimoji="1" lang="en-US" altLang="ja-JP" dirty="0"/>
              <a:t>Pb</a:t>
            </a:r>
            <a:endParaRPr kumimoji="1" lang="ja-JP" altLang="en-US" dirty="0"/>
          </a:p>
        </p:txBody>
      </p:sp>
      <p:sp>
        <p:nvSpPr>
          <p:cNvPr id="96" name="テキスト ボックス 95">
            <a:extLst>
              <a:ext uri="{FF2B5EF4-FFF2-40B4-BE49-F238E27FC236}">
                <a16:creationId xmlns:a16="http://schemas.microsoft.com/office/drawing/2014/main" id="{334B2D84-D011-48EE-8A30-DD9900C8067C}"/>
              </a:ext>
            </a:extLst>
          </p:cNvPr>
          <p:cNvSpPr txBox="1"/>
          <p:nvPr/>
        </p:nvSpPr>
        <p:spPr>
          <a:xfrm>
            <a:off x="11210709" y="2582868"/>
            <a:ext cx="312906" cy="369332"/>
          </a:xfrm>
          <a:prstGeom prst="rect">
            <a:avLst/>
          </a:prstGeom>
          <a:noFill/>
        </p:spPr>
        <p:txBody>
          <a:bodyPr wrap="none" rtlCol="0">
            <a:spAutoFit/>
          </a:bodyPr>
          <a:lstStyle/>
          <a:p>
            <a:r>
              <a:rPr lang="en-US" altLang="ja-JP" dirty="0"/>
              <a:t>a</a:t>
            </a:r>
            <a:endParaRPr kumimoji="1" lang="ja-JP" altLang="en-US" dirty="0"/>
          </a:p>
        </p:txBody>
      </p:sp>
      <p:sp>
        <p:nvSpPr>
          <p:cNvPr id="98" name="テキスト ボックス 97">
            <a:extLst>
              <a:ext uri="{FF2B5EF4-FFF2-40B4-BE49-F238E27FC236}">
                <a16:creationId xmlns:a16="http://schemas.microsoft.com/office/drawing/2014/main" id="{A625D6D1-E7D9-443D-9D50-385E4C6A1C0C}"/>
              </a:ext>
            </a:extLst>
          </p:cNvPr>
          <p:cNvSpPr txBox="1"/>
          <p:nvPr/>
        </p:nvSpPr>
        <p:spPr>
          <a:xfrm>
            <a:off x="1260063" y="2541460"/>
            <a:ext cx="787857" cy="369332"/>
          </a:xfrm>
          <a:prstGeom prst="rect">
            <a:avLst/>
          </a:prstGeom>
          <a:noFill/>
        </p:spPr>
        <p:txBody>
          <a:bodyPr wrap="square" rtlCol="0">
            <a:spAutoFit/>
          </a:bodyPr>
          <a:lstStyle/>
          <a:p>
            <a:r>
              <a:rPr lang="en-US" altLang="ja-JP" dirty="0"/>
              <a:t>b</a:t>
            </a:r>
            <a:endParaRPr kumimoji="1" lang="ja-JP" altLang="en-US" dirty="0"/>
          </a:p>
        </p:txBody>
      </p:sp>
      <p:sp>
        <p:nvSpPr>
          <p:cNvPr id="51" name="テキスト ボックス 50">
            <a:extLst>
              <a:ext uri="{FF2B5EF4-FFF2-40B4-BE49-F238E27FC236}">
                <a16:creationId xmlns:a16="http://schemas.microsoft.com/office/drawing/2014/main" id="{4D39584A-9E38-4CB7-87D2-35E53D8C1777}"/>
              </a:ext>
            </a:extLst>
          </p:cNvPr>
          <p:cNvSpPr txBox="1"/>
          <p:nvPr/>
        </p:nvSpPr>
        <p:spPr>
          <a:xfrm>
            <a:off x="1319640" y="3564721"/>
            <a:ext cx="925253" cy="369332"/>
          </a:xfrm>
          <a:prstGeom prst="rect">
            <a:avLst/>
          </a:prstGeom>
          <a:noFill/>
        </p:spPr>
        <p:txBody>
          <a:bodyPr wrap="none" rtlCol="0">
            <a:spAutoFit/>
          </a:bodyPr>
          <a:lstStyle/>
          <a:p>
            <a:r>
              <a:rPr lang="en-US" altLang="ja-JP" dirty="0"/>
              <a:t>G x </a:t>
            </a:r>
            <a:r>
              <a:rPr lang="en-US" altLang="ja-JP" dirty="0" err="1"/>
              <a:t>ba</a:t>
            </a:r>
            <a:r>
              <a:rPr kumimoji="1" lang="en-US" altLang="ja-JP" dirty="0"/>
              <a:t> </a:t>
            </a:r>
            <a:endParaRPr kumimoji="1" lang="ja-JP" altLang="en-US" dirty="0"/>
          </a:p>
        </p:txBody>
      </p:sp>
    </p:spTree>
    <p:extLst>
      <p:ext uri="{BB962C8B-B14F-4D97-AF65-F5344CB8AC3E}">
        <p14:creationId xmlns:p14="http://schemas.microsoft.com/office/powerpoint/2010/main" val="3552552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テキスト ボックス 46">
            <a:extLst>
              <a:ext uri="{FF2B5EF4-FFF2-40B4-BE49-F238E27FC236}">
                <a16:creationId xmlns:a16="http://schemas.microsoft.com/office/drawing/2014/main" id="{B2225F7A-AA7E-AA45-8478-206D94C3F147}"/>
              </a:ext>
            </a:extLst>
          </p:cNvPr>
          <p:cNvSpPr txBox="1"/>
          <p:nvPr/>
        </p:nvSpPr>
        <p:spPr>
          <a:xfrm>
            <a:off x="10453558" y="2508390"/>
            <a:ext cx="1377300" cy="523220"/>
          </a:xfrm>
          <a:prstGeom prst="rect">
            <a:avLst/>
          </a:prstGeom>
          <a:noFill/>
        </p:spPr>
        <p:txBody>
          <a:bodyPr wrap="none" rtlCol="0">
            <a:spAutoFit/>
          </a:bodyPr>
          <a:lstStyle/>
          <a:p>
            <a:r>
              <a:rPr kumimoji="1" lang="en-US" altLang="ja-JP" sz="2000" dirty="0"/>
              <a:t>1 &lt; </a:t>
            </a:r>
            <a:r>
              <a:rPr kumimoji="1" lang="en-US" altLang="ja-JP" sz="2800" b="1" dirty="0"/>
              <a:t>k </a:t>
            </a:r>
            <a:r>
              <a:rPr kumimoji="1" lang="en-US" altLang="ja-JP" sz="2000" dirty="0"/>
              <a:t>&lt; q</a:t>
            </a:r>
            <a:endParaRPr kumimoji="1" lang="ja-JP" altLang="en-US" sz="2800"/>
          </a:p>
        </p:txBody>
      </p:sp>
      <p:sp>
        <p:nvSpPr>
          <p:cNvPr id="48" name="正方形/長方形 47">
            <a:extLst>
              <a:ext uri="{FF2B5EF4-FFF2-40B4-BE49-F238E27FC236}">
                <a16:creationId xmlns:a16="http://schemas.microsoft.com/office/drawing/2014/main" id="{E284A2CE-C2D9-9142-8BAD-9D3633588976}"/>
              </a:ext>
            </a:extLst>
          </p:cNvPr>
          <p:cNvSpPr/>
          <p:nvPr/>
        </p:nvSpPr>
        <p:spPr>
          <a:xfrm>
            <a:off x="10346143" y="2454529"/>
            <a:ext cx="1592131" cy="63094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50">
            <a:extLst>
              <a:ext uri="{FF2B5EF4-FFF2-40B4-BE49-F238E27FC236}">
                <a16:creationId xmlns:a16="http://schemas.microsoft.com/office/drawing/2014/main" id="{EBCE6EC7-2A2D-7048-A304-E1759CCE3CBD}"/>
              </a:ext>
            </a:extLst>
          </p:cNvPr>
          <p:cNvSpPr/>
          <p:nvPr/>
        </p:nvSpPr>
        <p:spPr>
          <a:xfrm flipV="1">
            <a:off x="7240442" y="4195484"/>
            <a:ext cx="1398576" cy="569909"/>
          </a:xfrm>
          <a:custGeom>
            <a:avLst/>
            <a:gdLst>
              <a:gd name="connsiteX0" fmla="*/ 0 w 2398955"/>
              <a:gd name="connsiteY0" fmla="*/ 0 h 559398"/>
              <a:gd name="connsiteX1" fmla="*/ 75303 w 2398955"/>
              <a:gd name="connsiteY1" fmla="*/ 161365 h 559398"/>
              <a:gd name="connsiteX2" fmla="*/ 2259106 w 2398955"/>
              <a:gd name="connsiteY2" fmla="*/ 182880 h 559398"/>
              <a:gd name="connsiteX3" fmla="*/ 2398955 w 2398955"/>
              <a:gd name="connsiteY3" fmla="*/ 376518 h 559398"/>
              <a:gd name="connsiteX4" fmla="*/ 2388198 w 2398955"/>
              <a:gd name="connsiteY4" fmla="*/ 559398 h 559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8955" h="559398">
                <a:moveTo>
                  <a:pt x="0" y="0"/>
                </a:moveTo>
                <a:lnTo>
                  <a:pt x="75303" y="161365"/>
                </a:lnTo>
                <a:lnTo>
                  <a:pt x="2259106" y="182880"/>
                </a:lnTo>
                <a:lnTo>
                  <a:pt x="2398955" y="376518"/>
                </a:lnTo>
                <a:lnTo>
                  <a:pt x="2388198" y="559398"/>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リーフォーム 57">
            <a:extLst>
              <a:ext uri="{FF2B5EF4-FFF2-40B4-BE49-F238E27FC236}">
                <a16:creationId xmlns:a16="http://schemas.microsoft.com/office/drawing/2014/main" id="{40A9A8AE-27E3-3A48-B507-7C95F4EF0288}"/>
              </a:ext>
            </a:extLst>
          </p:cNvPr>
          <p:cNvSpPr/>
          <p:nvPr/>
        </p:nvSpPr>
        <p:spPr>
          <a:xfrm>
            <a:off x="3150672" y="3057180"/>
            <a:ext cx="2255075" cy="568747"/>
          </a:xfrm>
          <a:custGeom>
            <a:avLst/>
            <a:gdLst>
              <a:gd name="connsiteX0" fmla="*/ 4260028 w 4260028"/>
              <a:gd name="connsiteY0" fmla="*/ 0 h 677731"/>
              <a:gd name="connsiteX1" fmla="*/ 301214 w 4260028"/>
              <a:gd name="connsiteY1" fmla="*/ 21515 h 677731"/>
              <a:gd name="connsiteX2" fmla="*/ 10758 w 4260028"/>
              <a:gd name="connsiteY2" fmla="*/ 268941 h 677731"/>
              <a:gd name="connsiteX3" fmla="*/ 0 w 4260028"/>
              <a:gd name="connsiteY3" fmla="*/ 677731 h 677731"/>
              <a:gd name="connsiteX0" fmla="*/ 4260028 w 4260028"/>
              <a:gd name="connsiteY0" fmla="*/ 87 h 677818"/>
              <a:gd name="connsiteX1" fmla="*/ 540448 w 4260028"/>
              <a:gd name="connsiteY1" fmla="*/ 0 h 677818"/>
              <a:gd name="connsiteX2" fmla="*/ 10758 w 4260028"/>
              <a:gd name="connsiteY2" fmla="*/ 269028 h 677818"/>
              <a:gd name="connsiteX3" fmla="*/ 0 w 4260028"/>
              <a:gd name="connsiteY3" fmla="*/ 677818 h 677818"/>
              <a:gd name="connsiteX0" fmla="*/ 4260028 w 4260028"/>
              <a:gd name="connsiteY0" fmla="*/ 87 h 677818"/>
              <a:gd name="connsiteX1" fmla="*/ 540448 w 4260028"/>
              <a:gd name="connsiteY1" fmla="*/ 0 h 677818"/>
              <a:gd name="connsiteX2" fmla="*/ 10758 w 4260028"/>
              <a:gd name="connsiteY2" fmla="*/ 144821 h 677818"/>
              <a:gd name="connsiteX3" fmla="*/ 0 w 4260028"/>
              <a:gd name="connsiteY3" fmla="*/ 677818 h 677818"/>
              <a:gd name="connsiteX0" fmla="*/ 4249270 w 4249270"/>
              <a:gd name="connsiteY0" fmla="*/ 87 h 261996"/>
              <a:gd name="connsiteX1" fmla="*/ 529690 w 4249270"/>
              <a:gd name="connsiteY1" fmla="*/ 0 h 261996"/>
              <a:gd name="connsiteX2" fmla="*/ 0 w 4249270"/>
              <a:gd name="connsiteY2" fmla="*/ 144821 h 261996"/>
              <a:gd name="connsiteX3" fmla="*/ 29114 w 4249270"/>
              <a:gd name="connsiteY3" fmla="*/ 261996 h 261996"/>
            </a:gdLst>
            <a:ahLst/>
            <a:cxnLst>
              <a:cxn ang="0">
                <a:pos x="connsiteX0" y="connsiteY0"/>
              </a:cxn>
              <a:cxn ang="0">
                <a:pos x="connsiteX1" y="connsiteY1"/>
              </a:cxn>
              <a:cxn ang="0">
                <a:pos x="connsiteX2" y="connsiteY2"/>
              </a:cxn>
              <a:cxn ang="0">
                <a:pos x="connsiteX3" y="connsiteY3"/>
              </a:cxn>
            </a:cxnLst>
            <a:rect l="l" t="t" r="r" b="b"/>
            <a:pathLst>
              <a:path w="4249270" h="261996">
                <a:moveTo>
                  <a:pt x="4249270" y="87"/>
                </a:moveTo>
                <a:lnTo>
                  <a:pt x="529690" y="0"/>
                </a:lnTo>
                <a:lnTo>
                  <a:pt x="0" y="144821"/>
                </a:lnTo>
                <a:lnTo>
                  <a:pt x="29114" y="26199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フリーフォーム 70">
            <a:extLst>
              <a:ext uri="{FF2B5EF4-FFF2-40B4-BE49-F238E27FC236}">
                <a16:creationId xmlns:a16="http://schemas.microsoft.com/office/drawing/2014/main" id="{D882D7EF-B016-784F-9546-1837475FC2CD}"/>
              </a:ext>
            </a:extLst>
          </p:cNvPr>
          <p:cNvSpPr/>
          <p:nvPr/>
        </p:nvSpPr>
        <p:spPr>
          <a:xfrm>
            <a:off x="6243572" y="4998645"/>
            <a:ext cx="677075" cy="1090183"/>
          </a:xfrm>
          <a:custGeom>
            <a:avLst/>
            <a:gdLst>
              <a:gd name="connsiteX0" fmla="*/ 559398 w 559398"/>
              <a:gd name="connsiteY0" fmla="*/ 0 h 3743661"/>
              <a:gd name="connsiteX1" fmla="*/ 247426 w 559398"/>
              <a:gd name="connsiteY1" fmla="*/ 10758 h 3743661"/>
              <a:gd name="connsiteX2" fmla="*/ 10758 w 559398"/>
              <a:gd name="connsiteY2" fmla="*/ 225910 h 3743661"/>
              <a:gd name="connsiteX3" fmla="*/ 0 w 559398"/>
              <a:gd name="connsiteY3" fmla="*/ 3743661 h 3743661"/>
            </a:gdLst>
            <a:ahLst/>
            <a:cxnLst>
              <a:cxn ang="0">
                <a:pos x="connsiteX0" y="connsiteY0"/>
              </a:cxn>
              <a:cxn ang="0">
                <a:pos x="connsiteX1" y="connsiteY1"/>
              </a:cxn>
              <a:cxn ang="0">
                <a:pos x="connsiteX2" y="connsiteY2"/>
              </a:cxn>
              <a:cxn ang="0">
                <a:pos x="connsiteX3" y="connsiteY3"/>
              </a:cxn>
            </a:cxnLst>
            <a:rect l="l" t="t" r="r" b="b"/>
            <a:pathLst>
              <a:path w="559398" h="3743661">
                <a:moveTo>
                  <a:pt x="559398" y="0"/>
                </a:moveTo>
                <a:lnTo>
                  <a:pt x="247426" y="10758"/>
                </a:lnTo>
                <a:lnTo>
                  <a:pt x="10758" y="225910"/>
                </a:lnTo>
                <a:lnTo>
                  <a:pt x="0" y="3743661"/>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69DA571F-B8C4-3D4C-A158-C4C44A3F4BE0}"/>
              </a:ext>
            </a:extLst>
          </p:cNvPr>
          <p:cNvSpPr txBox="1"/>
          <p:nvPr/>
        </p:nvSpPr>
        <p:spPr>
          <a:xfrm>
            <a:off x="5405747" y="6149713"/>
            <a:ext cx="1669047" cy="584775"/>
          </a:xfrm>
          <a:prstGeom prst="rect">
            <a:avLst/>
          </a:prstGeom>
          <a:noFill/>
        </p:spPr>
        <p:txBody>
          <a:bodyPr wrap="none" rtlCol="0">
            <a:spAutoFit/>
          </a:bodyPr>
          <a:lstStyle/>
          <a:p>
            <a:r>
              <a:rPr kumimoji="1" lang="en-US" altLang="ja-JP" sz="3200" b="1" dirty="0"/>
              <a:t>v</a:t>
            </a:r>
            <a:r>
              <a:rPr kumimoji="1" lang="en-US" altLang="ja-JP" sz="3200" dirty="0"/>
              <a:t> </a:t>
            </a:r>
            <a:r>
              <a:rPr kumimoji="1" lang="en-US" altLang="ja-JP" sz="2800" dirty="0"/>
              <a:t>==</a:t>
            </a:r>
            <a:r>
              <a:rPr kumimoji="1" lang="en-US" altLang="ja-JP" sz="3200" dirty="0"/>
              <a:t> </a:t>
            </a:r>
            <a:r>
              <a:rPr kumimoji="1" lang="en-US" altLang="ja-JP" sz="3200" b="1" dirty="0"/>
              <a:t>r ?</a:t>
            </a:r>
            <a:endParaRPr kumimoji="1" lang="ja-JP" altLang="en-US" sz="3200" b="1"/>
          </a:p>
        </p:txBody>
      </p:sp>
      <p:sp>
        <p:nvSpPr>
          <p:cNvPr id="73" name="正方形/長方形 72">
            <a:extLst>
              <a:ext uri="{FF2B5EF4-FFF2-40B4-BE49-F238E27FC236}">
                <a16:creationId xmlns:a16="http://schemas.microsoft.com/office/drawing/2014/main" id="{8C96F120-E0D3-7747-BB49-F3196CA9FA91}"/>
              </a:ext>
            </a:extLst>
          </p:cNvPr>
          <p:cNvSpPr/>
          <p:nvPr/>
        </p:nvSpPr>
        <p:spPr>
          <a:xfrm>
            <a:off x="5142706" y="6199205"/>
            <a:ext cx="2226282" cy="53528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73">
            <a:extLst>
              <a:ext uri="{FF2B5EF4-FFF2-40B4-BE49-F238E27FC236}">
                <a16:creationId xmlns:a16="http://schemas.microsoft.com/office/drawing/2014/main" id="{B8FFF0AB-A468-9242-BC14-2EA57A762E48}"/>
              </a:ext>
            </a:extLst>
          </p:cNvPr>
          <p:cNvSpPr/>
          <p:nvPr/>
        </p:nvSpPr>
        <p:spPr>
          <a:xfrm>
            <a:off x="1756108" y="6088827"/>
            <a:ext cx="3386048" cy="408497"/>
          </a:xfrm>
          <a:custGeom>
            <a:avLst/>
            <a:gdLst>
              <a:gd name="connsiteX0" fmla="*/ 0 w 3259567"/>
              <a:gd name="connsiteY0" fmla="*/ 0 h 301214"/>
              <a:gd name="connsiteX1" fmla="*/ 139850 w 3259567"/>
              <a:gd name="connsiteY1" fmla="*/ 301214 h 301214"/>
              <a:gd name="connsiteX2" fmla="*/ 3259567 w 3259567"/>
              <a:gd name="connsiteY2" fmla="*/ 290456 h 301214"/>
            </a:gdLst>
            <a:ahLst/>
            <a:cxnLst>
              <a:cxn ang="0">
                <a:pos x="connsiteX0" y="connsiteY0"/>
              </a:cxn>
              <a:cxn ang="0">
                <a:pos x="connsiteX1" y="connsiteY1"/>
              </a:cxn>
              <a:cxn ang="0">
                <a:pos x="connsiteX2" y="connsiteY2"/>
              </a:cxn>
            </a:cxnLst>
            <a:rect l="l" t="t" r="r" b="b"/>
            <a:pathLst>
              <a:path w="3259567" h="301214">
                <a:moveTo>
                  <a:pt x="0" y="0"/>
                </a:moveTo>
                <a:lnTo>
                  <a:pt x="139850" y="301214"/>
                </a:lnTo>
                <a:lnTo>
                  <a:pt x="3259567" y="290456"/>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4EFD63A9-0652-BF41-BB5A-52E58A2D7527}"/>
              </a:ext>
            </a:extLst>
          </p:cNvPr>
          <p:cNvSpPr txBox="1"/>
          <p:nvPr/>
        </p:nvSpPr>
        <p:spPr>
          <a:xfrm>
            <a:off x="8509230" y="5454931"/>
            <a:ext cx="1723549" cy="461665"/>
          </a:xfrm>
          <a:prstGeom prst="rect">
            <a:avLst/>
          </a:prstGeom>
          <a:noFill/>
        </p:spPr>
        <p:txBody>
          <a:bodyPr wrap="none" rtlCol="0">
            <a:spAutoFit/>
          </a:bodyPr>
          <a:lstStyle/>
          <a:p>
            <a:r>
              <a:rPr kumimoji="1" lang="ja-JP" altLang="en-US" sz="2400" b="1" dirty="0"/>
              <a:t>署名の生成</a:t>
            </a:r>
          </a:p>
        </p:txBody>
      </p:sp>
      <p:sp>
        <p:nvSpPr>
          <p:cNvPr id="81" name="テキスト ボックス 80">
            <a:extLst>
              <a:ext uri="{FF2B5EF4-FFF2-40B4-BE49-F238E27FC236}">
                <a16:creationId xmlns:a16="http://schemas.microsoft.com/office/drawing/2014/main" id="{D18FD58A-E239-154E-ACA7-63B7B37BA5B5}"/>
              </a:ext>
            </a:extLst>
          </p:cNvPr>
          <p:cNvSpPr txBox="1"/>
          <p:nvPr/>
        </p:nvSpPr>
        <p:spPr>
          <a:xfrm>
            <a:off x="495362" y="3010221"/>
            <a:ext cx="1723549" cy="461665"/>
          </a:xfrm>
          <a:prstGeom prst="rect">
            <a:avLst/>
          </a:prstGeom>
          <a:noFill/>
        </p:spPr>
        <p:txBody>
          <a:bodyPr wrap="none" rtlCol="0">
            <a:spAutoFit/>
          </a:bodyPr>
          <a:lstStyle/>
          <a:p>
            <a:r>
              <a:rPr kumimoji="1" lang="ja-JP" altLang="en-US" sz="2400" b="1" dirty="0"/>
              <a:t>署名の検証</a:t>
            </a:r>
          </a:p>
        </p:txBody>
      </p:sp>
      <p:sp>
        <p:nvSpPr>
          <p:cNvPr id="85" name="テキスト ボックス 84">
            <a:extLst>
              <a:ext uri="{FF2B5EF4-FFF2-40B4-BE49-F238E27FC236}">
                <a16:creationId xmlns:a16="http://schemas.microsoft.com/office/drawing/2014/main" id="{81D52719-583A-FA4D-801B-CC1422163DC8}"/>
              </a:ext>
            </a:extLst>
          </p:cNvPr>
          <p:cNvSpPr txBox="1"/>
          <p:nvPr/>
        </p:nvSpPr>
        <p:spPr>
          <a:xfrm>
            <a:off x="9626462" y="1919946"/>
            <a:ext cx="2286000" cy="461665"/>
          </a:xfrm>
          <a:prstGeom prst="rect">
            <a:avLst/>
          </a:prstGeom>
          <a:noFill/>
        </p:spPr>
        <p:txBody>
          <a:bodyPr wrap="square" rtlCol="0">
            <a:spAutoFit/>
          </a:bodyPr>
          <a:lstStyle/>
          <a:p>
            <a:pPr algn="ctr"/>
            <a:r>
              <a:rPr lang="ja-JP" altLang="en-US" sz="2400" b="1" dirty="0"/>
              <a:t>署名</a:t>
            </a:r>
            <a:r>
              <a:rPr kumimoji="1" lang="ja-JP" altLang="en-US" sz="2400" b="1" dirty="0"/>
              <a:t>鍵</a:t>
            </a:r>
            <a:endParaRPr kumimoji="1" lang="ja-JP" altLang="en-US" dirty="0"/>
          </a:p>
        </p:txBody>
      </p:sp>
      <p:sp>
        <p:nvSpPr>
          <p:cNvPr id="59" name="テキスト ボックス 58">
            <a:extLst>
              <a:ext uri="{FF2B5EF4-FFF2-40B4-BE49-F238E27FC236}">
                <a16:creationId xmlns:a16="http://schemas.microsoft.com/office/drawing/2014/main" id="{052C2C22-204D-4A47-B699-3DD1E7D109E6}"/>
              </a:ext>
            </a:extLst>
          </p:cNvPr>
          <p:cNvSpPr txBox="1"/>
          <p:nvPr/>
        </p:nvSpPr>
        <p:spPr>
          <a:xfrm>
            <a:off x="6452663" y="5676656"/>
            <a:ext cx="1723549" cy="461665"/>
          </a:xfrm>
          <a:prstGeom prst="rect">
            <a:avLst/>
          </a:prstGeom>
          <a:noFill/>
        </p:spPr>
        <p:txBody>
          <a:bodyPr wrap="none" rtlCol="0">
            <a:spAutoFit/>
          </a:bodyPr>
          <a:lstStyle/>
          <a:p>
            <a:r>
              <a:rPr kumimoji="1" lang="ja-JP" altLang="en-US" sz="2400" b="1" dirty="0"/>
              <a:t>同じ値か？</a:t>
            </a:r>
          </a:p>
        </p:txBody>
      </p:sp>
      <p:sp>
        <p:nvSpPr>
          <p:cNvPr id="60" name="タイトル 1">
            <a:extLst>
              <a:ext uri="{FF2B5EF4-FFF2-40B4-BE49-F238E27FC236}">
                <a16:creationId xmlns:a16="http://schemas.microsoft.com/office/drawing/2014/main" id="{A06D7102-154D-4473-844C-2C716A450F2C}"/>
              </a:ext>
            </a:extLst>
          </p:cNvPr>
          <p:cNvSpPr txBox="1">
            <a:spLocks/>
          </p:cNvSpPr>
          <p:nvPr/>
        </p:nvSpPr>
        <p:spPr>
          <a:xfrm>
            <a:off x="-473285" y="26113"/>
            <a:ext cx="5398450" cy="8276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en-US" altLang="ja-JP" sz="3600" dirty="0"/>
              <a:t>ECDSA</a:t>
            </a:r>
            <a:r>
              <a:rPr lang="ja-JP" altLang="en-US" sz="3600" dirty="0"/>
              <a:t>署名のしくみ</a:t>
            </a:r>
          </a:p>
        </p:txBody>
      </p:sp>
      <p:sp>
        <p:nvSpPr>
          <p:cNvPr id="61" name="下矢印吹き出し 39">
            <a:extLst>
              <a:ext uri="{FF2B5EF4-FFF2-40B4-BE49-F238E27FC236}">
                <a16:creationId xmlns:a16="http://schemas.microsoft.com/office/drawing/2014/main" id="{71BADE6F-BF55-4359-BFA8-7292E25AC9F5}"/>
              </a:ext>
            </a:extLst>
          </p:cNvPr>
          <p:cNvSpPr/>
          <p:nvPr/>
        </p:nvSpPr>
        <p:spPr>
          <a:xfrm>
            <a:off x="5058017" y="1901107"/>
            <a:ext cx="1624405" cy="978946"/>
          </a:xfrm>
          <a:prstGeom prst="downArrowCallou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14061DB-47AD-4391-9A72-F2F8FCEC3AF8}"/>
              </a:ext>
            </a:extLst>
          </p:cNvPr>
          <p:cNvSpPr txBox="1"/>
          <p:nvPr/>
        </p:nvSpPr>
        <p:spPr>
          <a:xfrm>
            <a:off x="5299389" y="1995693"/>
            <a:ext cx="1141659" cy="369332"/>
          </a:xfrm>
          <a:prstGeom prst="rect">
            <a:avLst/>
          </a:prstGeom>
          <a:noFill/>
        </p:spPr>
        <p:txBody>
          <a:bodyPr wrap="none" rtlCol="0">
            <a:spAutoFit/>
          </a:bodyPr>
          <a:lstStyle/>
          <a:p>
            <a:r>
              <a:rPr lang="en-US" altLang="ja-JP" dirty="0"/>
              <a:t>Message</a:t>
            </a:r>
            <a:endParaRPr kumimoji="1" lang="ja-JP" altLang="en-US"/>
          </a:p>
        </p:txBody>
      </p:sp>
      <p:sp>
        <p:nvSpPr>
          <p:cNvPr id="68" name="テキスト ボックス 67">
            <a:extLst>
              <a:ext uri="{FF2B5EF4-FFF2-40B4-BE49-F238E27FC236}">
                <a16:creationId xmlns:a16="http://schemas.microsoft.com/office/drawing/2014/main" id="{011EEF7F-1ECE-4ED4-928B-BD51946C4C69}"/>
              </a:ext>
            </a:extLst>
          </p:cNvPr>
          <p:cNvSpPr txBox="1"/>
          <p:nvPr/>
        </p:nvSpPr>
        <p:spPr>
          <a:xfrm>
            <a:off x="5403451" y="2871902"/>
            <a:ext cx="950901" cy="461665"/>
          </a:xfrm>
          <a:prstGeom prst="rect">
            <a:avLst/>
          </a:prstGeom>
          <a:noFill/>
        </p:spPr>
        <p:txBody>
          <a:bodyPr wrap="none" rtlCol="0">
            <a:spAutoFit/>
          </a:bodyPr>
          <a:lstStyle/>
          <a:p>
            <a:r>
              <a:rPr kumimoji="1" lang="en-US" altLang="ja-JP" sz="2400" b="1" dirty="0"/>
              <a:t>H(m)</a:t>
            </a:r>
            <a:endParaRPr kumimoji="1" lang="ja-JP" altLang="en-US" sz="2400" b="1" dirty="0"/>
          </a:p>
        </p:txBody>
      </p:sp>
      <p:sp>
        <p:nvSpPr>
          <p:cNvPr id="77" name="テキスト ボックス 76">
            <a:extLst>
              <a:ext uri="{FF2B5EF4-FFF2-40B4-BE49-F238E27FC236}">
                <a16:creationId xmlns:a16="http://schemas.microsoft.com/office/drawing/2014/main" id="{2AA09B39-589E-4577-B45A-50AA24C0C8E2}"/>
              </a:ext>
            </a:extLst>
          </p:cNvPr>
          <p:cNvSpPr txBox="1"/>
          <p:nvPr/>
        </p:nvSpPr>
        <p:spPr>
          <a:xfrm>
            <a:off x="4102498" y="2634701"/>
            <a:ext cx="1338828" cy="369332"/>
          </a:xfrm>
          <a:prstGeom prst="rect">
            <a:avLst/>
          </a:prstGeom>
          <a:noFill/>
        </p:spPr>
        <p:txBody>
          <a:bodyPr wrap="none" rtlCol="0">
            <a:spAutoFit/>
          </a:bodyPr>
          <a:lstStyle/>
          <a:p>
            <a:r>
              <a:rPr kumimoji="1" lang="ja-JP" altLang="en-US" dirty="0"/>
              <a:t>ハッシュ値</a:t>
            </a:r>
            <a:endParaRPr kumimoji="1" lang="en-US" altLang="ja-JP" dirty="0"/>
          </a:p>
        </p:txBody>
      </p:sp>
      <p:sp>
        <p:nvSpPr>
          <p:cNvPr id="52" name="テキスト ボックス 51">
            <a:extLst>
              <a:ext uri="{FF2B5EF4-FFF2-40B4-BE49-F238E27FC236}">
                <a16:creationId xmlns:a16="http://schemas.microsoft.com/office/drawing/2014/main" id="{AB47D73B-145E-4AA1-96DF-898A46FC2B72}"/>
              </a:ext>
            </a:extLst>
          </p:cNvPr>
          <p:cNvSpPr txBox="1"/>
          <p:nvPr/>
        </p:nvSpPr>
        <p:spPr>
          <a:xfrm>
            <a:off x="6452663" y="4273639"/>
            <a:ext cx="646331" cy="369332"/>
          </a:xfrm>
          <a:prstGeom prst="rect">
            <a:avLst/>
          </a:prstGeom>
          <a:noFill/>
        </p:spPr>
        <p:txBody>
          <a:bodyPr wrap="none" rtlCol="0">
            <a:spAutoFit/>
          </a:bodyPr>
          <a:lstStyle/>
          <a:p>
            <a:r>
              <a:rPr kumimoji="1" lang="ja-JP" altLang="en-US" b="1" u="sng" dirty="0"/>
              <a:t>署名</a:t>
            </a:r>
            <a:endParaRPr kumimoji="1" lang="en-US" altLang="ja-JP" b="1" u="sng" dirty="0"/>
          </a:p>
        </p:txBody>
      </p:sp>
      <p:sp>
        <p:nvSpPr>
          <p:cNvPr id="2" name="フリーフォーム: 図形 1">
            <a:extLst>
              <a:ext uri="{FF2B5EF4-FFF2-40B4-BE49-F238E27FC236}">
                <a16:creationId xmlns:a16="http://schemas.microsoft.com/office/drawing/2014/main" id="{E39627FC-81C6-409A-BB25-547887C9DC37}"/>
              </a:ext>
            </a:extLst>
          </p:cNvPr>
          <p:cNvSpPr/>
          <p:nvPr/>
        </p:nvSpPr>
        <p:spPr>
          <a:xfrm>
            <a:off x="6236677" y="3059723"/>
            <a:ext cx="2203938" cy="479330"/>
          </a:xfrm>
          <a:custGeom>
            <a:avLst/>
            <a:gdLst>
              <a:gd name="connsiteX0" fmla="*/ 0 w 2203938"/>
              <a:gd name="connsiteY0" fmla="*/ 0 h 879231"/>
              <a:gd name="connsiteX1" fmla="*/ 1992923 w 2203938"/>
              <a:gd name="connsiteY1" fmla="*/ 23446 h 879231"/>
              <a:gd name="connsiteX2" fmla="*/ 2192215 w 2203938"/>
              <a:gd name="connsiteY2" fmla="*/ 293077 h 879231"/>
              <a:gd name="connsiteX3" fmla="*/ 2203938 w 2203938"/>
              <a:gd name="connsiteY3" fmla="*/ 879231 h 879231"/>
              <a:gd name="connsiteX0" fmla="*/ 0 w 2203938"/>
              <a:gd name="connsiteY0" fmla="*/ 0 h 545621"/>
              <a:gd name="connsiteX1" fmla="*/ 1992923 w 2203938"/>
              <a:gd name="connsiteY1" fmla="*/ 23446 h 545621"/>
              <a:gd name="connsiteX2" fmla="*/ 2192215 w 2203938"/>
              <a:gd name="connsiteY2" fmla="*/ 293077 h 545621"/>
              <a:gd name="connsiteX3" fmla="*/ 2203938 w 2203938"/>
              <a:gd name="connsiteY3" fmla="*/ 545621 h 545621"/>
            </a:gdLst>
            <a:ahLst/>
            <a:cxnLst>
              <a:cxn ang="0">
                <a:pos x="connsiteX0" y="connsiteY0"/>
              </a:cxn>
              <a:cxn ang="0">
                <a:pos x="connsiteX1" y="connsiteY1"/>
              </a:cxn>
              <a:cxn ang="0">
                <a:pos x="connsiteX2" y="connsiteY2"/>
              </a:cxn>
              <a:cxn ang="0">
                <a:pos x="connsiteX3" y="connsiteY3"/>
              </a:cxn>
            </a:cxnLst>
            <a:rect l="l" t="t" r="r" b="b"/>
            <a:pathLst>
              <a:path w="2203938" h="545621">
                <a:moveTo>
                  <a:pt x="0" y="0"/>
                </a:moveTo>
                <a:lnTo>
                  <a:pt x="1992923" y="23446"/>
                </a:lnTo>
                <a:lnTo>
                  <a:pt x="2192215" y="293077"/>
                </a:lnTo>
                <a:cubicBezTo>
                  <a:pt x="2196123" y="488462"/>
                  <a:pt x="2200030" y="350236"/>
                  <a:pt x="2203938" y="545621"/>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リーフォーム: 図形 2">
            <a:extLst>
              <a:ext uri="{FF2B5EF4-FFF2-40B4-BE49-F238E27FC236}">
                <a16:creationId xmlns:a16="http://schemas.microsoft.com/office/drawing/2014/main" id="{00A2C409-468A-4086-8049-CB989F461E06}"/>
              </a:ext>
            </a:extLst>
          </p:cNvPr>
          <p:cNvSpPr/>
          <p:nvPr/>
        </p:nvSpPr>
        <p:spPr>
          <a:xfrm>
            <a:off x="7092462" y="785446"/>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図形 69">
            <a:extLst>
              <a:ext uri="{FF2B5EF4-FFF2-40B4-BE49-F238E27FC236}">
                <a16:creationId xmlns:a16="http://schemas.microsoft.com/office/drawing/2014/main" id="{CF4DAFBB-C411-4A45-89AF-4E6016D31328}"/>
              </a:ext>
            </a:extLst>
          </p:cNvPr>
          <p:cNvSpPr/>
          <p:nvPr/>
        </p:nvSpPr>
        <p:spPr>
          <a:xfrm flipH="1">
            <a:off x="2685035" y="831032"/>
            <a:ext cx="1852246" cy="2743200"/>
          </a:xfrm>
          <a:custGeom>
            <a:avLst/>
            <a:gdLst>
              <a:gd name="connsiteX0" fmla="*/ 0 w 1852246"/>
              <a:gd name="connsiteY0" fmla="*/ 0 h 2743200"/>
              <a:gd name="connsiteX1" fmla="*/ 1312984 w 1852246"/>
              <a:gd name="connsiteY1" fmla="*/ 11723 h 2743200"/>
              <a:gd name="connsiteX2" fmla="*/ 1817076 w 1852246"/>
              <a:gd name="connsiteY2" fmla="*/ 656492 h 2743200"/>
              <a:gd name="connsiteX3" fmla="*/ 1852246 w 1852246"/>
              <a:gd name="connsiteY3" fmla="*/ 2743200 h 2743200"/>
            </a:gdLst>
            <a:ahLst/>
            <a:cxnLst>
              <a:cxn ang="0">
                <a:pos x="connsiteX0" y="connsiteY0"/>
              </a:cxn>
              <a:cxn ang="0">
                <a:pos x="connsiteX1" y="connsiteY1"/>
              </a:cxn>
              <a:cxn ang="0">
                <a:pos x="connsiteX2" y="connsiteY2"/>
              </a:cxn>
              <a:cxn ang="0">
                <a:pos x="connsiteX3" y="connsiteY3"/>
              </a:cxn>
            </a:cxnLst>
            <a:rect l="l" t="t" r="r" b="b"/>
            <a:pathLst>
              <a:path w="1852246" h="2743200">
                <a:moveTo>
                  <a:pt x="0" y="0"/>
                </a:moveTo>
                <a:lnTo>
                  <a:pt x="1312984" y="11723"/>
                </a:lnTo>
                <a:lnTo>
                  <a:pt x="1817076" y="656492"/>
                </a:lnTo>
                <a:lnTo>
                  <a:pt x="1852246" y="27432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46E93644-BD8E-4FEE-AE08-66E660E09396}"/>
              </a:ext>
            </a:extLst>
          </p:cNvPr>
          <p:cNvSpPr/>
          <p:nvPr/>
        </p:nvSpPr>
        <p:spPr>
          <a:xfrm>
            <a:off x="10996246" y="3094892"/>
            <a:ext cx="222739" cy="630942"/>
          </a:xfrm>
          <a:custGeom>
            <a:avLst/>
            <a:gdLst>
              <a:gd name="connsiteX0" fmla="*/ 222739 w 222739"/>
              <a:gd name="connsiteY0" fmla="*/ 0 h 867508"/>
              <a:gd name="connsiteX1" fmla="*/ 222739 w 222739"/>
              <a:gd name="connsiteY1" fmla="*/ 668216 h 867508"/>
              <a:gd name="connsiteX2" fmla="*/ 0 w 222739"/>
              <a:gd name="connsiteY2" fmla="*/ 867508 h 867508"/>
            </a:gdLst>
            <a:ahLst/>
            <a:cxnLst>
              <a:cxn ang="0">
                <a:pos x="connsiteX0" y="connsiteY0"/>
              </a:cxn>
              <a:cxn ang="0">
                <a:pos x="connsiteX1" y="connsiteY1"/>
              </a:cxn>
              <a:cxn ang="0">
                <a:pos x="connsiteX2" y="connsiteY2"/>
              </a:cxn>
            </a:cxnLst>
            <a:rect l="l" t="t" r="r" b="b"/>
            <a:pathLst>
              <a:path w="222739" h="867508">
                <a:moveTo>
                  <a:pt x="222739" y="0"/>
                </a:moveTo>
                <a:lnTo>
                  <a:pt x="222739" y="668216"/>
                </a:lnTo>
                <a:lnTo>
                  <a:pt x="0" y="867508"/>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83CCFF7D-16B9-43BA-A78D-A22493546404}"/>
              </a:ext>
            </a:extLst>
          </p:cNvPr>
          <p:cNvSpPr/>
          <p:nvPr/>
        </p:nvSpPr>
        <p:spPr>
          <a:xfrm>
            <a:off x="10984523" y="3106615"/>
            <a:ext cx="633046" cy="1648059"/>
          </a:xfrm>
          <a:custGeom>
            <a:avLst/>
            <a:gdLst>
              <a:gd name="connsiteX0" fmla="*/ 586154 w 633046"/>
              <a:gd name="connsiteY0" fmla="*/ 0 h 1887416"/>
              <a:gd name="connsiteX1" fmla="*/ 633046 w 633046"/>
              <a:gd name="connsiteY1" fmla="*/ 1395047 h 1887416"/>
              <a:gd name="connsiteX2" fmla="*/ 0 w 633046"/>
              <a:gd name="connsiteY2" fmla="*/ 1887416 h 1887416"/>
            </a:gdLst>
            <a:ahLst/>
            <a:cxnLst>
              <a:cxn ang="0">
                <a:pos x="connsiteX0" y="connsiteY0"/>
              </a:cxn>
              <a:cxn ang="0">
                <a:pos x="connsiteX1" y="connsiteY1"/>
              </a:cxn>
              <a:cxn ang="0">
                <a:pos x="connsiteX2" y="connsiteY2"/>
              </a:cxn>
            </a:cxnLst>
            <a:rect l="l" t="t" r="r" b="b"/>
            <a:pathLst>
              <a:path w="633046" h="1887416">
                <a:moveTo>
                  <a:pt x="586154" y="0"/>
                </a:moveTo>
                <a:lnTo>
                  <a:pt x="633046" y="1395047"/>
                </a:lnTo>
                <a:lnTo>
                  <a:pt x="0" y="1887416"/>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CC2C57C-5766-4479-BFB9-3D2A8DDD2856}"/>
              </a:ext>
            </a:extLst>
          </p:cNvPr>
          <p:cNvCxnSpPr/>
          <p:nvPr/>
        </p:nvCxnSpPr>
        <p:spPr>
          <a:xfrm flipH="1">
            <a:off x="5635766" y="4119181"/>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3" name="フリーフォーム 61">
            <a:extLst>
              <a:ext uri="{FF2B5EF4-FFF2-40B4-BE49-F238E27FC236}">
                <a16:creationId xmlns:a16="http://schemas.microsoft.com/office/drawing/2014/main" id="{160BDB9C-E62B-4308-83D9-480B4DEBFBF6}"/>
              </a:ext>
            </a:extLst>
          </p:cNvPr>
          <p:cNvSpPr/>
          <p:nvPr/>
        </p:nvSpPr>
        <p:spPr>
          <a:xfrm flipH="1">
            <a:off x="8383172" y="3519140"/>
            <a:ext cx="54255" cy="322515"/>
          </a:xfrm>
          <a:custGeom>
            <a:avLst/>
            <a:gdLst>
              <a:gd name="connsiteX0" fmla="*/ 0 w 0"/>
              <a:gd name="connsiteY0" fmla="*/ 0 h 484094"/>
              <a:gd name="connsiteX1" fmla="*/ 0 w 0"/>
              <a:gd name="connsiteY1" fmla="*/ 0 h 484094"/>
              <a:gd name="connsiteX2" fmla="*/ 0 w 0"/>
              <a:gd name="connsiteY2" fmla="*/ 484094 h 484094"/>
              <a:gd name="connsiteX3" fmla="*/ 0 w 0"/>
              <a:gd name="connsiteY3" fmla="*/ 484094 h 484094"/>
            </a:gdLst>
            <a:ahLst/>
            <a:cxnLst>
              <a:cxn ang="0">
                <a:pos x="connsiteX0" y="connsiteY0"/>
              </a:cxn>
              <a:cxn ang="0">
                <a:pos x="connsiteX1" y="connsiteY1"/>
              </a:cxn>
              <a:cxn ang="0">
                <a:pos x="connsiteX2" y="connsiteY2"/>
              </a:cxn>
              <a:cxn ang="0">
                <a:pos x="connsiteX3" y="connsiteY3"/>
              </a:cxn>
            </a:cxnLst>
            <a:rect l="l" t="t" r="r" b="b"/>
            <a:pathLst>
              <a:path h="484094">
                <a:moveTo>
                  <a:pt x="0" y="0"/>
                </a:moveTo>
                <a:lnTo>
                  <a:pt x="0" y="0"/>
                </a:lnTo>
                <a:lnTo>
                  <a:pt x="0" y="484094"/>
                </a:lnTo>
                <a:lnTo>
                  <a:pt x="0" y="484094"/>
                </a:lnTo>
              </a:path>
            </a:pathLst>
          </a:custGeom>
          <a:noFill/>
          <a:ln w="190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0E6042B0-013B-4FEE-A359-9550EC313CFB}"/>
              </a:ext>
            </a:extLst>
          </p:cNvPr>
          <p:cNvSpPr/>
          <p:nvPr/>
        </p:nvSpPr>
        <p:spPr>
          <a:xfrm>
            <a:off x="7795846" y="3692769"/>
            <a:ext cx="3153508" cy="152400"/>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29D10F48-1BF9-40A0-97A1-34C25DE520AF}"/>
              </a:ext>
            </a:extLst>
          </p:cNvPr>
          <p:cNvSpPr txBox="1"/>
          <p:nvPr/>
        </p:nvSpPr>
        <p:spPr>
          <a:xfrm>
            <a:off x="4807627" y="1239583"/>
            <a:ext cx="2286000" cy="461665"/>
          </a:xfrm>
          <a:prstGeom prst="rect">
            <a:avLst/>
          </a:prstGeom>
          <a:noFill/>
        </p:spPr>
        <p:txBody>
          <a:bodyPr wrap="square" rtlCol="0">
            <a:spAutoFit/>
          </a:bodyPr>
          <a:lstStyle/>
          <a:p>
            <a:pPr algn="ctr"/>
            <a:r>
              <a:rPr lang="ja-JP" altLang="en-US" sz="2400" b="1" dirty="0"/>
              <a:t>ユーザ</a:t>
            </a:r>
            <a:r>
              <a:rPr kumimoji="1" lang="ja-JP" altLang="en-US" sz="2400" b="1" dirty="0"/>
              <a:t>鍵</a:t>
            </a:r>
            <a:endParaRPr kumimoji="1" lang="ja-JP" altLang="en-US" dirty="0"/>
          </a:p>
        </p:txBody>
      </p:sp>
      <p:sp>
        <p:nvSpPr>
          <p:cNvPr id="97" name="テキスト ボックス 96">
            <a:extLst>
              <a:ext uri="{FF2B5EF4-FFF2-40B4-BE49-F238E27FC236}">
                <a16:creationId xmlns:a16="http://schemas.microsoft.com/office/drawing/2014/main" id="{FD6A5173-867D-44AE-847B-1C6874812106}"/>
              </a:ext>
            </a:extLst>
          </p:cNvPr>
          <p:cNvSpPr txBox="1"/>
          <p:nvPr/>
        </p:nvSpPr>
        <p:spPr>
          <a:xfrm>
            <a:off x="6592730" y="958206"/>
            <a:ext cx="2286000" cy="461665"/>
          </a:xfrm>
          <a:prstGeom prst="rect">
            <a:avLst/>
          </a:prstGeom>
          <a:noFill/>
        </p:spPr>
        <p:txBody>
          <a:bodyPr wrap="square" rtlCol="0">
            <a:spAutoFit/>
          </a:bodyPr>
          <a:lstStyle/>
          <a:p>
            <a:pPr algn="ctr"/>
            <a:r>
              <a:rPr kumimoji="1" lang="ja-JP" altLang="en-US" sz="2400" b="1" dirty="0"/>
              <a:t>秘密鍵</a:t>
            </a:r>
            <a:endParaRPr kumimoji="1" lang="ja-JP" altLang="en-US" dirty="0"/>
          </a:p>
        </p:txBody>
      </p:sp>
      <p:sp>
        <p:nvSpPr>
          <p:cNvPr id="98" name="テキスト ボックス 97">
            <a:extLst>
              <a:ext uri="{FF2B5EF4-FFF2-40B4-BE49-F238E27FC236}">
                <a16:creationId xmlns:a16="http://schemas.microsoft.com/office/drawing/2014/main" id="{FE6BA11A-AEFD-46AD-9ED1-2B2D7577429D}"/>
              </a:ext>
            </a:extLst>
          </p:cNvPr>
          <p:cNvSpPr txBox="1"/>
          <p:nvPr/>
        </p:nvSpPr>
        <p:spPr>
          <a:xfrm>
            <a:off x="2881556" y="993437"/>
            <a:ext cx="2286000" cy="461665"/>
          </a:xfrm>
          <a:prstGeom prst="rect">
            <a:avLst/>
          </a:prstGeom>
          <a:noFill/>
        </p:spPr>
        <p:txBody>
          <a:bodyPr wrap="square" rtlCol="0">
            <a:spAutoFit/>
          </a:bodyPr>
          <a:lstStyle/>
          <a:p>
            <a:pPr algn="ctr"/>
            <a:r>
              <a:rPr kumimoji="1" lang="ja-JP" altLang="en-US" sz="2400" b="1" dirty="0"/>
              <a:t>公開鍵</a:t>
            </a:r>
            <a:endParaRPr kumimoji="1" lang="ja-JP" altLang="en-US" dirty="0"/>
          </a:p>
        </p:txBody>
      </p:sp>
      <p:pic>
        <p:nvPicPr>
          <p:cNvPr id="6" name="図 5">
            <a:extLst>
              <a:ext uri="{FF2B5EF4-FFF2-40B4-BE49-F238E27FC236}">
                <a16:creationId xmlns:a16="http://schemas.microsoft.com/office/drawing/2014/main" id="{7A07B6CE-4430-45F6-A1DE-0F1D39FDE032}"/>
              </a:ext>
            </a:extLst>
          </p:cNvPr>
          <p:cNvPicPr>
            <a:picLocks noChangeAspect="1"/>
          </p:cNvPicPr>
          <p:nvPr/>
        </p:nvPicPr>
        <p:blipFill>
          <a:blip r:embed="rId3"/>
          <a:stretch>
            <a:fillRect/>
          </a:stretch>
        </p:blipFill>
        <p:spPr>
          <a:xfrm>
            <a:off x="7083018" y="4799972"/>
            <a:ext cx="1854327" cy="421437"/>
          </a:xfrm>
          <a:prstGeom prst="rect">
            <a:avLst/>
          </a:prstGeom>
        </p:spPr>
      </p:pic>
      <p:pic>
        <p:nvPicPr>
          <p:cNvPr id="8" name="図 7">
            <a:extLst>
              <a:ext uri="{FF2B5EF4-FFF2-40B4-BE49-F238E27FC236}">
                <a16:creationId xmlns:a16="http://schemas.microsoft.com/office/drawing/2014/main" id="{B91493DB-6F8D-476D-90A7-9D8E7DCB5099}"/>
              </a:ext>
            </a:extLst>
          </p:cNvPr>
          <p:cNvPicPr>
            <a:picLocks noChangeAspect="1"/>
          </p:cNvPicPr>
          <p:nvPr/>
        </p:nvPicPr>
        <p:blipFill>
          <a:blip r:embed="rId4"/>
          <a:stretch>
            <a:fillRect/>
          </a:stretch>
        </p:blipFill>
        <p:spPr>
          <a:xfrm>
            <a:off x="6981322" y="3807653"/>
            <a:ext cx="3021044" cy="401882"/>
          </a:xfrm>
          <a:prstGeom prst="rect">
            <a:avLst/>
          </a:prstGeom>
        </p:spPr>
      </p:pic>
      <p:pic>
        <p:nvPicPr>
          <p:cNvPr id="12" name="図 11">
            <a:extLst>
              <a:ext uri="{FF2B5EF4-FFF2-40B4-BE49-F238E27FC236}">
                <a16:creationId xmlns:a16="http://schemas.microsoft.com/office/drawing/2014/main" id="{F4CC1692-8E8D-44CE-B4BB-F9A9AF410D7D}"/>
              </a:ext>
            </a:extLst>
          </p:cNvPr>
          <p:cNvPicPr>
            <a:picLocks noChangeAspect="1"/>
          </p:cNvPicPr>
          <p:nvPr/>
        </p:nvPicPr>
        <p:blipFill>
          <a:blip r:embed="rId5"/>
          <a:stretch>
            <a:fillRect/>
          </a:stretch>
        </p:blipFill>
        <p:spPr>
          <a:xfrm>
            <a:off x="9171703" y="4765393"/>
            <a:ext cx="1674028" cy="430816"/>
          </a:xfrm>
          <a:prstGeom prst="rect">
            <a:avLst/>
          </a:prstGeom>
        </p:spPr>
      </p:pic>
      <p:sp>
        <p:nvSpPr>
          <p:cNvPr id="93" name="フリーフォーム: 図形 92">
            <a:extLst>
              <a:ext uri="{FF2B5EF4-FFF2-40B4-BE49-F238E27FC236}">
                <a16:creationId xmlns:a16="http://schemas.microsoft.com/office/drawing/2014/main" id="{0C22C7A2-3CBF-4CA6-BBFF-FD48B6E15ACC}"/>
              </a:ext>
            </a:extLst>
          </p:cNvPr>
          <p:cNvSpPr/>
          <p:nvPr/>
        </p:nvSpPr>
        <p:spPr>
          <a:xfrm>
            <a:off x="10360479" y="4711347"/>
            <a:ext cx="624044" cy="94927"/>
          </a:xfrm>
          <a:custGeom>
            <a:avLst/>
            <a:gdLst>
              <a:gd name="connsiteX0" fmla="*/ 3153508 w 3153508"/>
              <a:gd name="connsiteY0" fmla="*/ 11723 h 152400"/>
              <a:gd name="connsiteX1" fmla="*/ 128954 w 3153508"/>
              <a:gd name="connsiteY1" fmla="*/ 0 h 152400"/>
              <a:gd name="connsiteX2" fmla="*/ 0 w 3153508"/>
              <a:gd name="connsiteY2" fmla="*/ 152400 h 152400"/>
            </a:gdLst>
            <a:ahLst/>
            <a:cxnLst>
              <a:cxn ang="0">
                <a:pos x="connsiteX0" y="connsiteY0"/>
              </a:cxn>
              <a:cxn ang="0">
                <a:pos x="connsiteX1" y="connsiteY1"/>
              </a:cxn>
              <a:cxn ang="0">
                <a:pos x="connsiteX2" y="connsiteY2"/>
              </a:cxn>
            </a:cxnLst>
            <a:rect l="l" t="t" r="r" b="b"/>
            <a:pathLst>
              <a:path w="3153508" h="152400">
                <a:moveTo>
                  <a:pt x="3153508" y="11723"/>
                </a:moveTo>
                <a:lnTo>
                  <a:pt x="128954" y="0"/>
                </a:lnTo>
                <a:lnTo>
                  <a:pt x="0" y="15240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C95E601-6A9E-4FD9-ABE9-911B8478F7A3}"/>
              </a:ext>
            </a:extLst>
          </p:cNvPr>
          <p:cNvSpPr txBox="1"/>
          <p:nvPr/>
        </p:nvSpPr>
        <p:spPr>
          <a:xfrm>
            <a:off x="8813486" y="4826175"/>
            <a:ext cx="388918" cy="369332"/>
          </a:xfrm>
          <a:prstGeom prst="rect">
            <a:avLst/>
          </a:prstGeom>
          <a:noFill/>
        </p:spPr>
        <p:txBody>
          <a:bodyPr wrap="square" rtlCol="0">
            <a:spAutoFit/>
          </a:bodyPr>
          <a:lstStyle/>
          <a:p>
            <a:r>
              <a:rPr kumimoji="1" lang="en-US" altLang="ja-JP" b="1" dirty="0"/>
              <a:t>,</a:t>
            </a:r>
            <a:endParaRPr kumimoji="1" lang="ja-JP" altLang="en-US" b="1" dirty="0"/>
          </a:p>
        </p:txBody>
      </p:sp>
      <p:sp>
        <p:nvSpPr>
          <p:cNvPr id="17" name="テキスト ボックス 16">
            <a:extLst>
              <a:ext uri="{FF2B5EF4-FFF2-40B4-BE49-F238E27FC236}">
                <a16:creationId xmlns:a16="http://schemas.microsoft.com/office/drawing/2014/main" id="{63DC745A-C98F-4C13-B005-DAF76A9D398C}"/>
              </a:ext>
            </a:extLst>
          </p:cNvPr>
          <p:cNvSpPr txBox="1"/>
          <p:nvPr/>
        </p:nvSpPr>
        <p:spPr>
          <a:xfrm>
            <a:off x="5052647" y="595931"/>
            <a:ext cx="1510350" cy="369332"/>
          </a:xfrm>
          <a:prstGeom prst="rect">
            <a:avLst/>
          </a:prstGeom>
          <a:noFill/>
        </p:spPr>
        <p:txBody>
          <a:bodyPr wrap="none" rtlCol="0">
            <a:spAutoFit/>
          </a:bodyPr>
          <a:lstStyle/>
          <a:p>
            <a:r>
              <a:rPr kumimoji="1" lang="en-US" altLang="ja-JP" dirty="0"/>
              <a:t>CURVE, G, n</a:t>
            </a:r>
            <a:endParaRPr kumimoji="1" lang="ja-JP" altLang="en-US" dirty="0"/>
          </a:p>
        </p:txBody>
      </p:sp>
      <p:pic>
        <p:nvPicPr>
          <p:cNvPr id="19" name="図 18">
            <a:extLst>
              <a:ext uri="{FF2B5EF4-FFF2-40B4-BE49-F238E27FC236}">
                <a16:creationId xmlns:a16="http://schemas.microsoft.com/office/drawing/2014/main" id="{46C582B1-43BD-43EB-9217-50AC8F6175A0}"/>
              </a:ext>
            </a:extLst>
          </p:cNvPr>
          <p:cNvPicPr>
            <a:picLocks noChangeAspect="1"/>
          </p:cNvPicPr>
          <p:nvPr/>
        </p:nvPicPr>
        <p:blipFill>
          <a:blip r:embed="rId6"/>
          <a:stretch>
            <a:fillRect/>
          </a:stretch>
        </p:blipFill>
        <p:spPr>
          <a:xfrm>
            <a:off x="2464713" y="3697810"/>
            <a:ext cx="1791585" cy="383911"/>
          </a:xfrm>
          <a:prstGeom prst="rect">
            <a:avLst/>
          </a:prstGeom>
        </p:spPr>
      </p:pic>
      <p:pic>
        <p:nvPicPr>
          <p:cNvPr id="21" name="図 20">
            <a:extLst>
              <a:ext uri="{FF2B5EF4-FFF2-40B4-BE49-F238E27FC236}">
                <a16:creationId xmlns:a16="http://schemas.microsoft.com/office/drawing/2014/main" id="{9B9B35FB-17D6-45E8-846E-B63D5125179C}"/>
              </a:ext>
            </a:extLst>
          </p:cNvPr>
          <p:cNvPicPr>
            <a:picLocks noChangeAspect="1"/>
          </p:cNvPicPr>
          <p:nvPr/>
        </p:nvPicPr>
        <p:blipFill>
          <a:blip r:embed="rId7"/>
          <a:stretch>
            <a:fillRect/>
          </a:stretch>
        </p:blipFill>
        <p:spPr>
          <a:xfrm>
            <a:off x="2424578" y="4309833"/>
            <a:ext cx="1780963" cy="353753"/>
          </a:xfrm>
          <a:prstGeom prst="rect">
            <a:avLst/>
          </a:prstGeom>
        </p:spPr>
      </p:pic>
      <p:pic>
        <p:nvPicPr>
          <p:cNvPr id="23" name="図 22">
            <a:extLst>
              <a:ext uri="{FF2B5EF4-FFF2-40B4-BE49-F238E27FC236}">
                <a16:creationId xmlns:a16="http://schemas.microsoft.com/office/drawing/2014/main" id="{39C3C38D-4846-44CE-A365-60AEE25A9083}"/>
              </a:ext>
            </a:extLst>
          </p:cNvPr>
          <p:cNvPicPr>
            <a:picLocks noChangeAspect="1"/>
          </p:cNvPicPr>
          <p:nvPr/>
        </p:nvPicPr>
        <p:blipFill>
          <a:blip r:embed="rId8"/>
          <a:stretch>
            <a:fillRect/>
          </a:stretch>
        </p:blipFill>
        <p:spPr>
          <a:xfrm>
            <a:off x="2477923" y="4642971"/>
            <a:ext cx="1778375" cy="355675"/>
          </a:xfrm>
          <a:prstGeom prst="rect">
            <a:avLst/>
          </a:prstGeom>
        </p:spPr>
      </p:pic>
      <p:pic>
        <p:nvPicPr>
          <p:cNvPr id="25" name="図 24">
            <a:extLst>
              <a:ext uri="{FF2B5EF4-FFF2-40B4-BE49-F238E27FC236}">
                <a16:creationId xmlns:a16="http://schemas.microsoft.com/office/drawing/2014/main" id="{7B03D7A6-A821-422C-BD0D-D6E838E062F0}"/>
              </a:ext>
            </a:extLst>
          </p:cNvPr>
          <p:cNvPicPr>
            <a:picLocks noChangeAspect="1"/>
          </p:cNvPicPr>
          <p:nvPr/>
        </p:nvPicPr>
        <p:blipFill>
          <a:blip r:embed="rId9"/>
          <a:stretch>
            <a:fillRect/>
          </a:stretch>
        </p:blipFill>
        <p:spPr>
          <a:xfrm>
            <a:off x="2125083" y="5121901"/>
            <a:ext cx="2793995" cy="421934"/>
          </a:xfrm>
          <a:prstGeom prst="rect">
            <a:avLst/>
          </a:prstGeom>
        </p:spPr>
      </p:pic>
      <p:pic>
        <p:nvPicPr>
          <p:cNvPr id="27" name="図 26">
            <a:extLst>
              <a:ext uri="{FF2B5EF4-FFF2-40B4-BE49-F238E27FC236}">
                <a16:creationId xmlns:a16="http://schemas.microsoft.com/office/drawing/2014/main" id="{E02083F0-2633-425B-95A3-3AF15AB522AC}"/>
              </a:ext>
            </a:extLst>
          </p:cNvPr>
          <p:cNvPicPr>
            <a:picLocks noChangeAspect="1"/>
          </p:cNvPicPr>
          <p:nvPr/>
        </p:nvPicPr>
        <p:blipFill>
          <a:blip r:embed="rId10"/>
          <a:stretch>
            <a:fillRect/>
          </a:stretch>
        </p:blipFill>
        <p:spPr>
          <a:xfrm>
            <a:off x="1756107" y="5704739"/>
            <a:ext cx="2002143" cy="383745"/>
          </a:xfrm>
          <a:prstGeom prst="rect">
            <a:avLst/>
          </a:prstGeom>
        </p:spPr>
      </p:pic>
      <p:sp>
        <p:nvSpPr>
          <p:cNvPr id="64" name="正方形/長方形 63">
            <a:extLst>
              <a:ext uri="{FF2B5EF4-FFF2-40B4-BE49-F238E27FC236}">
                <a16:creationId xmlns:a16="http://schemas.microsoft.com/office/drawing/2014/main" id="{F92788B3-566A-B340-97E1-DBE81D94BCF5}"/>
              </a:ext>
            </a:extLst>
          </p:cNvPr>
          <p:cNvSpPr/>
          <p:nvPr/>
        </p:nvSpPr>
        <p:spPr>
          <a:xfrm>
            <a:off x="2395528" y="4328476"/>
            <a:ext cx="405803" cy="727293"/>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フリーフォーム: 図形 3">
            <a:extLst>
              <a:ext uri="{FF2B5EF4-FFF2-40B4-BE49-F238E27FC236}">
                <a16:creationId xmlns:a16="http://schemas.microsoft.com/office/drawing/2014/main" id="{790D8596-4871-4AAE-87FB-4F2BB8B10195}"/>
              </a:ext>
            </a:extLst>
          </p:cNvPr>
          <p:cNvSpPr/>
          <p:nvPr/>
        </p:nvSpPr>
        <p:spPr>
          <a:xfrm>
            <a:off x="4197333" y="3962401"/>
            <a:ext cx="1421099" cy="164122"/>
          </a:xfrm>
          <a:custGeom>
            <a:avLst/>
            <a:gdLst>
              <a:gd name="connsiteX0" fmla="*/ 2590800 w 2590800"/>
              <a:gd name="connsiteY0" fmla="*/ 140677 h 164123"/>
              <a:gd name="connsiteX1" fmla="*/ 105507 w 2590800"/>
              <a:gd name="connsiteY1" fmla="*/ 164123 h 164123"/>
              <a:gd name="connsiteX2" fmla="*/ 0 w 2590800"/>
              <a:gd name="connsiteY2" fmla="*/ 0 h 164123"/>
            </a:gdLst>
            <a:ahLst/>
            <a:cxnLst>
              <a:cxn ang="0">
                <a:pos x="connsiteX0" y="connsiteY0"/>
              </a:cxn>
              <a:cxn ang="0">
                <a:pos x="connsiteX1" y="connsiteY1"/>
              </a:cxn>
              <a:cxn ang="0">
                <a:pos x="connsiteX2" y="connsiteY2"/>
              </a:cxn>
            </a:cxnLst>
            <a:rect l="l" t="t" r="r" b="b"/>
            <a:pathLst>
              <a:path w="2590800" h="164123">
                <a:moveTo>
                  <a:pt x="2590800" y="140677"/>
                </a:moveTo>
                <a:lnTo>
                  <a:pt x="105507" y="164123"/>
                </a:lnTo>
                <a:lnTo>
                  <a:pt x="0" y="0"/>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a:extLst>
              <a:ext uri="{FF2B5EF4-FFF2-40B4-BE49-F238E27FC236}">
                <a16:creationId xmlns:a16="http://schemas.microsoft.com/office/drawing/2014/main" id="{3D298678-96DA-462E-949E-95F039495A36}"/>
              </a:ext>
            </a:extLst>
          </p:cNvPr>
          <p:cNvCxnSpPr/>
          <p:nvPr/>
        </p:nvCxnSpPr>
        <p:spPr>
          <a:xfrm>
            <a:off x="3150672" y="3603812"/>
            <a:ext cx="0" cy="83313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0519B3C3-A0E9-48AB-968C-9D6267D4A617}"/>
              </a:ext>
            </a:extLst>
          </p:cNvPr>
          <p:cNvCxnSpPr/>
          <p:nvPr/>
        </p:nvCxnSpPr>
        <p:spPr>
          <a:xfrm flipH="1">
            <a:off x="5606547" y="4845214"/>
            <a:ext cx="1298599"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フリーフォーム: 図形 29">
            <a:extLst>
              <a:ext uri="{FF2B5EF4-FFF2-40B4-BE49-F238E27FC236}">
                <a16:creationId xmlns:a16="http://schemas.microsoft.com/office/drawing/2014/main" id="{6DDD5C16-FA62-4BF1-86A6-3106CB068DAE}"/>
              </a:ext>
            </a:extLst>
          </p:cNvPr>
          <p:cNvSpPr/>
          <p:nvPr/>
        </p:nvSpPr>
        <p:spPr>
          <a:xfrm>
            <a:off x="3223846" y="4841631"/>
            <a:ext cx="2379785" cy="246184"/>
          </a:xfrm>
          <a:custGeom>
            <a:avLst/>
            <a:gdLst>
              <a:gd name="connsiteX0" fmla="*/ 2379785 w 2379785"/>
              <a:gd name="connsiteY0" fmla="*/ 0 h 246184"/>
              <a:gd name="connsiteX1" fmla="*/ 1992923 w 2379785"/>
              <a:gd name="connsiteY1" fmla="*/ 222738 h 246184"/>
              <a:gd name="connsiteX2" fmla="*/ 82062 w 2379785"/>
              <a:gd name="connsiteY2" fmla="*/ 246184 h 246184"/>
              <a:gd name="connsiteX3" fmla="*/ 0 w 2379785"/>
              <a:gd name="connsiteY3" fmla="*/ 82061 h 246184"/>
            </a:gdLst>
            <a:ahLst/>
            <a:cxnLst>
              <a:cxn ang="0">
                <a:pos x="connsiteX0" y="connsiteY0"/>
              </a:cxn>
              <a:cxn ang="0">
                <a:pos x="connsiteX1" y="connsiteY1"/>
              </a:cxn>
              <a:cxn ang="0">
                <a:pos x="connsiteX2" y="connsiteY2"/>
              </a:cxn>
              <a:cxn ang="0">
                <a:pos x="connsiteX3" y="connsiteY3"/>
              </a:cxn>
            </a:cxnLst>
            <a:rect l="l" t="t" r="r" b="b"/>
            <a:pathLst>
              <a:path w="2379785" h="246184">
                <a:moveTo>
                  <a:pt x="2379785" y="0"/>
                </a:moveTo>
                <a:lnTo>
                  <a:pt x="1992923" y="222738"/>
                </a:lnTo>
                <a:lnTo>
                  <a:pt x="82062" y="246184"/>
                </a:lnTo>
                <a:lnTo>
                  <a:pt x="0" y="8206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フリーフォーム: 図形 30">
            <a:extLst>
              <a:ext uri="{FF2B5EF4-FFF2-40B4-BE49-F238E27FC236}">
                <a16:creationId xmlns:a16="http://schemas.microsoft.com/office/drawing/2014/main" id="{88783C5D-671A-4B2A-8798-0DC3E9BD3266}"/>
              </a:ext>
            </a:extLst>
          </p:cNvPr>
          <p:cNvSpPr/>
          <p:nvPr/>
        </p:nvSpPr>
        <p:spPr>
          <a:xfrm>
            <a:off x="2661138" y="5040923"/>
            <a:ext cx="1595160" cy="293077"/>
          </a:xfrm>
          <a:custGeom>
            <a:avLst/>
            <a:gdLst>
              <a:gd name="connsiteX0" fmla="*/ 0 w 1805354"/>
              <a:gd name="connsiteY0" fmla="*/ 0 h 269631"/>
              <a:gd name="connsiteX1" fmla="*/ 46893 w 1805354"/>
              <a:gd name="connsiteY1" fmla="*/ 164123 h 269631"/>
              <a:gd name="connsiteX2" fmla="*/ 1735016 w 1805354"/>
              <a:gd name="connsiteY2" fmla="*/ 140677 h 269631"/>
              <a:gd name="connsiteX3" fmla="*/ 1805354 w 1805354"/>
              <a:gd name="connsiteY3" fmla="*/ 269631 h 269631"/>
            </a:gdLst>
            <a:ahLst/>
            <a:cxnLst>
              <a:cxn ang="0">
                <a:pos x="connsiteX0" y="connsiteY0"/>
              </a:cxn>
              <a:cxn ang="0">
                <a:pos x="connsiteX1" y="connsiteY1"/>
              </a:cxn>
              <a:cxn ang="0">
                <a:pos x="connsiteX2" y="connsiteY2"/>
              </a:cxn>
              <a:cxn ang="0">
                <a:pos x="connsiteX3" y="connsiteY3"/>
              </a:cxn>
            </a:cxnLst>
            <a:rect l="l" t="t" r="r" b="b"/>
            <a:pathLst>
              <a:path w="1805354" h="269631">
                <a:moveTo>
                  <a:pt x="0" y="0"/>
                </a:moveTo>
                <a:lnTo>
                  <a:pt x="46893" y="164123"/>
                </a:lnTo>
                <a:lnTo>
                  <a:pt x="1735016" y="140677"/>
                </a:lnTo>
                <a:lnTo>
                  <a:pt x="1805354" y="269631"/>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コネクタ 32">
            <a:extLst>
              <a:ext uri="{FF2B5EF4-FFF2-40B4-BE49-F238E27FC236}">
                <a16:creationId xmlns:a16="http://schemas.microsoft.com/office/drawing/2014/main" id="{C139C90B-D8FE-43EE-8758-81D88E109285}"/>
              </a:ext>
            </a:extLst>
          </p:cNvPr>
          <p:cNvCxnSpPr>
            <a:cxnSpLocks/>
          </p:cNvCxnSpPr>
          <p:nvPr/>
        </p:nvCxnSpPr>
        <p:spPr>
          <a:xfrm>
            <a:off x="3156096" y="5195507"/>
            <a:ext cx="145261" cy="13849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232F0750-6E3B-E647-9A3C-01EC3C6CA2BB}"/>
              </a:ext>
            </a:extLst>
          </p:cNvPr>
          <p:cNvSpPr/>
          <p:nvPr/>
        </p:nvSpPr>
        <p:spPr>
          <a:xfrm>
            <a:off x="4565580" y="318224"/>
            <a:ext cx="2528047" cy="91100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4EE1B7ED-D68D-442C-AF45-F5E5CB1E3E60}"/>
              </a:ext>
            </a:extLst>
          </p:cNvPr>
          <p:cNvSpPr/>
          <p:nvPr/>
        </p:nvSpPr>
        <p:spPr>
          <a:xfrm>
            <a:off x="7212313" y="4509125"/>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75" name="正方形/長方形 74">
            <a:extLst>
              <a:ext uri="{FF2B5EF4-FFF2-40B4-BE49-F238E27FC236}">
                <a16:creationId xmlns:a16="http://schemas.microsoft.com/office/drawing/2014/main" id="{FC60DF96-754D-124D-8F72-96D60A9AA773}"/>
              </a:ext>
            </a:extLst>
          </p:cNvPr>
          <p:cNvSpPr/>
          <p:nvPr/>
        </p:nvSpPr>
        <p:spPr>
          <a:xfrm>
            <a:off x="7208796" y="3536189"/>
            <a:ext cx="3783853" cy="871313"/>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5" name="正方形/長方形 94">
            <a:extLst>
              <a:ext uri="{FF2B5EF4-FFF2-40B4-BE49-F238E27FC236}">
                <a16:creationId xmlns:a16="http://schemas.microsoft.com/office/drawing/2014/main" id="{9E3BFDDB-5730-4C94-95C6-98145ED5B25E}"/>
              </a:ext>
            </a:extLst>
          </p:cNvPr>
          <p:cNvSpPr/>
          <p:nvPr/>
        </p:nvSpPr>
        <p:spPr>
          <a:xfrm>
            <a:off x="6947586" y="608818"/>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6" name="テキスト ボックス 95">
            <a:extLst>
              <a:ext uri="{FF2B5EF4-FFF2-40B4-BE49-F238E27FC236}">
                <a16:creationId xmlns:a16="http://schemas.microsoft.com/office/drawing/2014/main" id="{C39130B5-F5A1-4EBF-BCB6-DAD78B28CE7B}"/>
              </a:ext>
            </a:extLst>
          </p:cNvPr>
          <p:cNvSpPr txBox="1"/>
          <p:nvPr/>
        </p:nvSpPr>
        <p:spPr>
          <a:xfrm rot="10635209" flipH="1" flipV="1">
            <a:off x="6952887" y="554612"/>
            <a:ext cx="303295" cy="461665"/>
          </a:xfrm>
          <a:prstGeom prst="rect">
            <a:avLst/>
          </a:prstGeom>
          <a:noFill/>
        </p:spPr>
        <p:txBody>
          <a:bodyPr wrap="square" rtlCol="0">
            <a:spAutoFit/>
          </a:bodyPr>
          <a:lstStyle/>
          <a:p>
            <a:r>
              <a:rPr lang="en-US" altLang="ja-JP" sz="2400" b="1" dirty="0"/>
              <a:t>n</a:t>
            </a:r>
            <a:endParaRPr kumimoji="1" lang="ja-JP" altLang="en-US" sz="2400" b="1" dirty="0"/>
          </a:p>
        </p:txBody>
      </p:sp>
      <p:sp>
        <p:nvSpPr>
          <p:cNvPr id="86" name="正方形/長方形 85">
            <a:extLst>
              <a:ext uri="{FF2B5EF4-FFF2-40B4-BE49-F238E27FC236}">
                <a16:creationId xmlns:a16="http://schemas.microsoft.com/office/drawing/2014/main" id="{C35057DA-02B8-4C54-8686-62C4863D59D9}"/>
              </a:ext>
            </a:extLst>
          </p:cNvPr>
          <p:cNvSpPr/>
          <p:nvPr/>
        </p:nvSpPr>
        <p:spPr>
          <a:xfrm>
            <a:off x="6942901" y="3819005"/>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9076639F-ED78-42B0-ADB2-05C5565B4FBC}"/>
              </a:ext>
            </a:extLst>
          </p:cNvPr>
          <p:cNvSpPr txBox="1"/>
          <p:nvPr/>
        </p:nvSpPr>
        <p:spPr>
          <a:xfrm rot="10635209" flipH="1" flipV="1">
            <a:off x="6948202" y="3703245"/>
            <a:ext cx="303295" cy="584775"/>
          </a:xfrm>
          <a:prstGeom prst="rect">
            <a:avLst/>
          </a:prstGeom>
          <a:noFill/>
        </p:spPr>
        <p:txBody>
          <a:bodyPr wrap="square" rtlCol="0">
            <a:spAutoFit/>
          </a:bodyPr>
          <a:lstStyle/>
          <a:p>
            <a:r>
              <a:rPr lang="en-US" altLang="ja-JP" sz="3200" b="1" dirty="0"/>
              <a:t>s</a:t>
            </a:r>
            <a:endParaRPr kumimoji="1" lang="ja-JP" altLang="en-US" sz="3200" b="1" dirty="0"/>
          </a:p>
        </p:txBody>
      </p:sp>
      <p:sp>
        <p:nvSpPr>
          <p:cNvPr id="87" name="正方形/長方形 86">
            <a:extLst>
              <a:ext uri="{FF2B5EF4-FFF2-40B4-BE49-F238E27FC236}">
                <a16:creationId xmlns:a16="http://schemas.microsoft.com/office/drawing/2014/main" id="{C3E11961-D503-4934-98C2-9F30C05579ED}"/>
              </a:ext>
            </a:extLst>
          </p:cNvPr>
          <p:cNvSpPr/>
          <p:nvPr/>
        </p:nvSpPr>
        <p:spPr>
          <a:xfrm>
            <a:off x="6942965" y="4732024"/>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254D544-9F65-46BC-BA31-BC33B11E7ECA}"/>
              </a:ext>
            </a:extLst>
          </p:cNvPr>
          <p:cNvSpPr txBox="1"/>
          <p:nvPr/>
        </p:nvSpPr>
        <p:spPr>
          <a:xfrm>
            <a:off x="6964600" y="4634111"/>
            <a:ext cx="344966" cy="584775"/>
          </a:xfrm>
          <a:prstGeom prst="rect">
            <a:avLst/>
          </a:prstGeom>
          <a:noFill/>
        </p:spPr>
        <p:txBody>
          <a:bodyPr wrap="none" rtlCol="0">
            <a:spAutoFit/>
          </a:bodyPr>
          <a:lstStyle/>
          <a:p>
            <a:r>
              <a:rPr kumimoji="1" lang="en-US" altLang="ja-JP" sz="3200" b="1" dirty="0"/>
              <a:t>r</a:t>
            </a:r>
            <a:endParaRPr kumimoji="1" lang="ja-JP" altLang="en-US" sz="3200" b="1" dirty="0"/>
          </a:p>
        </p:txBody>
      </p:sp>
      <p:sp>
        <p:nvSpPr>
          <p:cNvPr id="41" name="テキスト ボックス 40">
            <a:extLst>
              <a:ext uri="{FF2B5EF4-FFF2-40B4-BE49-F238E27FC236}">
                <a16:creationId xmlns:a16="http://schemas.microsoft.com/office/drawing/2014/main" id="{BDA38719-4C4C-46A9-B81F-300A058F5860}"/>
              </a:ext>
            </a:extLst>
          </p:cNvPr>
          <p:cNvSpPr txBox="1"/>
          <p:nvPr/>
        </p:nvSpPr>
        <p:spPr>
          <a:xfrm>
            <a:off x="1957905" y="5683983"/>
            <a:ext cx="321826" cy="369332"/>
          </a:xfrm>
          <a:prstGeom prst="rect">
            <a:avLst/>
          </a:prstGeom>
          <a:solidFill>
            <a:schemeClr val="bg1"/>
          </a:solidFill>
        </p:spPr>
        <p:txBody>
          <a:bodyPr wrap="square" rtlCol="0">
            <a:spAutoFit/>
          </a:bodyPr>
          <a:lstStyle/>
          <a:p>
            <a:r>
              <a:rPr kumimoji="1" lang="en-US" altLang="ja-JP" dirty="0"/>
              <a:t>=</a:t>
            </a:r>
            <a:endParaRPr kumimoji="1" lang="ja-JP" altLang="en-US" dirty="0"/>
          </a:p>
        </p:txBody>
      </p:sp>
      <p:cxnSp>
        <p:nvCxnSpPr>
          <p:cNvPr id="40" name="直線コネクタ 39">
            <a:extLst>
              <a:ext uri="{FF2B5EF4-FFF2-40B4-BE49-F238E27FC236}">
                <a16:creationId xmlns:a16="http://schemas.microsoft.com/office/drawing/2014/main" id="{1DCF4C71-E12E-4BF4-872A-E626A3BF49BE}"/>
              </a:ext>
            </a:extLst>
          </p:cNvPr>
          <p:cNvCxnSpPr/>
          <p:nvPr/>
        </p:nvCxnSpPr>
        <p:spPr>
          <a:xfrm>
            <a:off x="2395528" y="5512256"/>
            <a:ext cx="0" cy="3006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6C477C65-32BC-FC41-94D3-4AB6B5387C0E}"/>
              </a:ext>
            </a:extLst>
          </p:cNvPr>
          <p:cNvSpPr/>
          <p:nvPr/>
        </p:nvSpPr>
        <p:spPr>
          <a:xfrm>
            <a:off x="1537102" y="3603812"/>
            <a:ext cx="4098664" cy="2496395"/>
          </a:xfrm>
          <a:prstGeom prst="rect">
            <a:avLst/>
          </a:prstGeom>
          <a:solidFill>
            <a:srgbClr val="F8F8F8">
              <a:alpha val="69804"/>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t>vbv</a:t>
            </a:r>
            <a:endParaRPr kumimoji="1" lang="ja-JP" altLang="en-US"/>
          </a:p>
        </p:txBody>
      </p:sp>
      <p:sp>
        <p:nvSpPr>
          <p:cNvPr id="90" name="正方形/長方形 89">
            <a:extLst>
              <a:ext uri="{FF2B5EF4-FFF2-40B4-BE49-F238E27FC236}">
                <a16:creationId xmlns:a16="http://schemas.microsoft.com/office/drawing/2014/main" id="{6E378204-205C-4E33-AF7F-DA2F0F8B9DE5}"/>
              </a:ext>
            </a:extLst>
          </p:cNvPr>
          <p:cNvSpPr/>
          <p:nvPr/>
        </p:nvSpPr>
        <p:spPr>
          <a:xfrm>
            <a:off x="1390026" y="5594598"/>
            <a:ext cx="559398" cy="505609"/>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C26366D-4E0E-4CC5-8580-6FEB191F4216}"/>
              </a:ext>
            </a:extLst>
          </p:cNvPr>
          <p:cNvSpPr/>
          <p:nvPr/>
        </p:nvSpPr>
        <p:spPr>
          <a:xfrm>
            <a:off x="1405619" y="5594598"/>
            <a:ext cx="559398" cy="50560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C1E9594C-56DA-4341-A50A-BC159A950005}"/>
              </a:ext>
            </a:extLst>
          </p:cNvPr>
          <p:cNvSpPr txBox="1"/>
          <p:nvPr/>
        </p:nvSpPr>
        <p:spPr>
          <a:xfrm>
            <a:off x="1508889" y="5516992"/>
            <a:ext cx="293874" cy="584775"/>
          </a:xfrm>
          <a:prstGeom prst="rect">
            <a:avLst/>
          </a:prstGeom>
          <a:noFill/>
        </p:spPr>
        <p:txBody>
          <a:bodyPr wrap="square" rtlCol="0">
            <a:spAutoFit/>
          </a:bodyPr>
          <a:lstStyle/>
          <a:p>
            <a:r>
              <a:rPr kumimoji="1" lang="en-US" altLang="ja-JP" sz="3200" b="1" dirty="0"/>
              <a:t>v</a:t>
            </a:r>
            <a:endParaRPr kumimoji="1" lang="ja-JP" altLang="en-US" sz="3200" b="1" dirty="0"/>
          </a:p>
        </p:txBody>
      </p:sp>
      <p:sp>
        <p:nvSpPr>
          <p:cNvPr id="82" name="正方形/長方形 81">
            <a:extLst>
              <a:ext uri="{FF2B5EF4-FFF2-40B4-BE49-F238E27FC236}">
                <a16:creationId xmlns:a16="http://schemas.microsoft.com/office/drawing/2014/main" id="{44CA24B8-B33D-42D9-8749-C1CD790E3B45}"/>
              </a:ext>
            </a:extLst>
          </p:cNvPr>
          <p:cNvSpPr/>
          <p:nvPr/>
        </p:nvSpPr>
        <p:spPr>
          <a:xfrm>
            <a:off x="4369408" y="619337"/>
            <a:ext cx="388918" cy="365760"/>
          </a:xfrm>
          <a:prstGeom prst="rect">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4" name="テキスト ボックス 93">
            <a:extLst>
              <a:ext uri="{FF2B5EF4-FFF2-40B4-BE49-F238E27FC236}">
                <a16:creationId xmlns:a16="http://schemas.microsoft.com/office/drawing/2014/main" id="{8A4EC7CC-6B2F-475B-87CE-6056ADC7D0B2}"/>
              </a:ext>
            </a:extLst>
          </p:cNvPr>
          <p:cNvSpPr txBox="1"/>
          <p:nvPr/>
        </p:nvSpPr>
        <p:spPr>
          <a:xfrm rot="10635209" flipH="1" flipV="1">
            <a:off x="4374709" y="565131"/>
            <a:ext cx="303295" cy="461665"/>
          </a:xfrm>
          <a:prstGeom prst="rect">
            <a:avLst/>
          </a:prstGeom>
          <a:noFill/>
        </p:spPr>
        <p:txBody>
          <a:bodyPr wrap="square" rtlCol="0">
            <a:spAutoFit/>
          </a:bodyPr>
          <a:lstStyle/>
          <a:p>
            <a:r>
              <a:rPr kumimoji="1" lang="en-US" altLang="ja-JP" sz="2400" b="1" dirty="0"/>
              <a:t>y</a:t>
            </a:r>
            <a:endParaRPr kumimoji="1" lang="ja-JP" altLang="en-US" sz="2400" b="1" dirty="0"/>
          </a:p>
        </p:txBody>
      </p:sp>
    </p:spTree>
    <p:extLst>
      <p:ext uri="{BB962C8B-B14F-4D97-AF65-F5344CB8AC3E}">
        <p14:creationId xmlns:p14="http://schemas.microsoft.com/office/powerpoint/2010/main" val="284912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5"/>
          <p:cNvPicPr preferRelativeResize="0"/>
          <p:nvPr/>
        </p:nvPicPr>
        <p:blipFill rotWithShape="1">
          <a:blip r:embed="rId3">
            <a:alphaModFix/>
          </a:blip>
          <a:srcRect/>
          <a:stretch/>
        </p:blipFill>
        <p:spPr>
          <a:xfrm>
            <a:off x="7402387" y="1576438"/>
            <a:ext cx="1565235" cy="1794061"/>
          </a:xfrm>
          <a:prstGeom prst="rect">
            <a:avLst/>
          </a:prstGeom>
          <a:noFill/>
          <a:ln>
            <a:noFill/>
          </a:ln>
        </p:spPr>
      </p:pic>
      <p:pic>
        <p:nvPicPr>
          <p:cNvPr id="97" name="Google Shape;97;p15"/>
          <p:cNvPicPr preferRelativeResize="0"/>
          <p:nvPr/>
        </p:nvPicPr>
        <p:blipFill rotWithShape="1">
          <a:blip r:embed="rId3">
            <a:alphaModFix/>
          </a:blip>
          <a:srcRect/>
          <a:stretch/>
        </p:blipFill>
        <p:spPr>
          <a:xfrm>
            <a:off x="3092398" y="2579349"/>
            <a:ext cx="1565235" cy="1794061"/>
          </a:xfrm>
          <a:prstGeom prst="rect">
            <a:avLst/>
          </a:prstGeom>
          <a:noFill/>
          <a:ln>
            <a:noFill/>
          </a:ln>
        </p:spPr>
      </p:pic>
      <p:sp>
        <p:nvSpPr>
          <p:cNvPr id="98" name="Google Shape;98;p15"/>
          <p:cNvSpPr/>
          <p:nvPr/>
        </p:nvSpPr>
        <p:spPr>
          <a:xfrm>
            <a:off x="2700170" y="4163209"/>
            <a:ext cx="2592593" cy="1688950"/>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0" name="Google Shape;100;p15"/>
          <p:cNvSpPr/>
          <p:nvPr/>
        </p:nvSpPr>
        <p:spPr>
          <a:xfrm>
            <a:off x="7177143" y="3184264"/>
            <a:ext cx="2988794" cy="2783337"/>
          </a:xfrm>
          <a:prstGeom prst="rect">
            <a:avLst/>
          </a:prstGeom>
          <a:solidFill>
            <a:schemeClr val="lt1"/>
          </a:solid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4">
            <a:alphaModFix/>
          </a:blip>
          <a:srcRect/>
          <a:stretch/>
        </p:blipFill>
        <p:spPr>
          <a:xfrm rot="-1733395">
            <a:off x="3459891" y="4471109"/>
            <a:ext cx="1073150" cy="1073150"/>
          </a:xfrm>
          <a:prstGeom prst="rect">
            <a:avLst/>
          </a:prstGeom>
          <a:noFill/>
          <a:ln>
            <a:noFill/>
          </a:ln>
        </p:spPr>
      </p:pic>
      <p:sp>
        <p:nvSpPr>
          <p:cNvPr id="102" name="Google Shape;102;p15"/>
          <p:cNvSpPr txBox="1"/>
          <p:nvPr/>
        </p:nvSpPr>
        <p:spPr>
          <a:xfrm>
            <a:off x="3185987"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b="0" i="0" u="none" strike="noStrike" cap="none">
                <a:solidFill>
                  <a:schemeClr val="dk1"/>
                </a:solidFill>
                <a:latin typeface="Arial"/>
                <a:ea typeface="Arial"/>
                <a:cs typeface="Arial"/>
                <a:sym typeface="Arial"/>
              </a:rPr>
              <a:t>真性乱数</a:t>
            </a:r>
            <a:endParaRPr/>
          </a:p>
        </p:txBody>
      </p:sp>
      <p:pic>
        <p:nvPicPr>
          <p:cNvPr id="103" name="Google Shape;103;p15"/>
          <p:cNvPicPr preferRelativeResize="0"/>
          <p:nvPr/>
        </p:nvPicPr>
        <p:blipFill rotWithShape="1">
          <a:blip r:embed="rId5">
            <a:alphaModFix/>
          </a:blip>
          <a:srcRect/>
          <a:stretch/>
        </p:blipFill>
        <p:spPr>
          <a:xfrm>
            <a:off x="3546687" y="1739424"/>
            <a:ext cx="656655" cy="836706"/>
          </a:xfrm>
          <a:prstGeom prst="rect">
            <a:avLst/>
          </a:prstGeom>
          <a:noFill/>
          <a:ln>
            <a:noFill/>
          </a:ln>
        </p:spPr>
      </p:pic>
      <p:pic>
        <p:nvPicPr>
          <p:cNvPr id="104" name="Google Shape;104;p15"/>
          <p:cNvPicPr preferRelativeResize="0"/>
          <p:nvPr/>
        </p:nvPicPr>
        <p:blipFill rotWithShape="1">
          <a:blip r:embed="rId6">
            <a:alphaModFix/>
          </a:blip>
          <a:srcRect/>
          <a:stretch/>
        </p:blipFill>
        <p:spPr>
          <a:xfrm rot="-2517574">
            <a:off x="7630666" y="2956192"/>
            <a:ext cx="1220159" cy="1220159"/>
          </a:xfrm>
          <a:prstGeom prst="rect">
            <a:avLst/>
          </a:prstGeom>
          <a:noFill/>
          <a:ln>
            <a:noFill/>
          </a:ln>
        </p:spPr>
      </p:pic>
      <p:sp>
        <p:nvSpPr>
          <p:cNvPr id="105" name="Google Shape;105;p15"/>
          <p:cNvSpPr/>
          <p:nvPr/>
        </p:nvSpPr>
        <p:spPr>
          <a:xfrm>
            <a:off x="7812273" y="454643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6" name="Google Shape;106;p15"/>
          <p:cNvSpPr/>
          <p:nvPr/>
        </p:nvSpPr>
        <p:spPr>
          <a:xfrm>
            <a:off x="7812273" y="4858407"/>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7" name="Google Shape;107;p15"/>
          <p:cNvSpPr/>
          <p:nvPr/>
        </p:nvSpPr>
        <p:spPr>
          <a:xfrm>
            <a:off x="7812273" y="5162690"/>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8" name="Google Shape;108;p15"/>
          <p:cNvSpPr/>
          <p:nvPr/>
        </p:nvSpPr>
        <p:spPr>
          <a:xfrm>
            <a:off x="7780775" y="5414459"/>
            <a:ext cx="524903" cy="296470"/>
          </a:xfrm>
          <a:prstGeom prst="diamond">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09" name="Google Shape;109;p15"/>
          <p:cNvCxnSpPr/>
          <p:nvPr/>
        </p:nvCxnSpPr>
        <p:spPr>
          <a:xfrm>
            <a:off x="8021710" y="4284029"/>
            <a:ext cx="0" cy="1565237"/>
          </a:xfrm>
          <a:prstGeom prst="straightConnector1">
            <a:avLst/>
          </a:prstGeom>
          <a:noFill/>
          <a:ln w="9525" cap="flat" cmpd="sng">
            <a:solidFill>
              <a:schemeClr val="accent1"/>
            </a:solidFill>
            <a:prstDash val="solid"/>
            <a:miter lim="800000"/>
            <a:headEnd type="none" w="sm" len="sm"/>
            <a:tailEnd type="none" w="sm" len="sm"/>
          </a:ln>
        </p:spPr>
      </p:cxnSp>
      <p:sp>
        <p:nvSpPr>
          <p:cNvPr id="110" name="Google Shape;110;p15"/>
          <p:cNvSpPr/>
          <p:nvPr/>
        </p:nvSpPr>
        <p:spPr>
          <a:xfrm>
            <a:off x="8046720" y="4450773"/>
            <a:ext cx="484094" cy="1097280"/>
          </a:xfrm>
          <a:custGeom>
            <a:avLst/>
            <a:gdLst/>
            <a:ahLst/>
            <a:cxnLst/>
            <a:rect l="l" t="t" r="r" b="b"/>
            <a:pathLst>
              <a:path w="484094" h="1097280" extrusionOk="0">
                <a:moveTo>
                  <a:pt x="268941" y="1097280"/>
                </a:moveTo>
                <a:lnTo>
                  <a:pt x="484094" y="1097280"/>
                </a:lnTo>
                <a:lnTo>
                  <a:pt x="473336" y="0"/>
                </a:lnTo>
                <a:lnTo>
                  <a:pt x="0" y="0"/>
                </a:lnTo>
                <a:lnTo>
                  <a:pt x="0" y="0"/>
                </a:lnTo>
              </a:path>
            </a:pathLst>
          </a:custGeom>
          <a:noFill/>
          <a:ln w="12700" cap="flat" cmpd="sng">
            <a:solidFill>
              <a:srgbClr val="31538F"/>
            </a:solidFill>
            <a:prstDash val="solid"/>
            <a:miter lim="800000"/>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1" name="Google Shape;111;p15"/>
          <p:cNvSpPr txBox="1"/>
          <p:nvPr/>
        </p:nvSpPr>
        <p:spPr>
          <a:xfrm>
            <a:off x="7860150" y="6063265"/>
            <a:ext cx="162095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2800">
                <a:solidFill>
                  <a:schemeClr val="dk1"/>
                </a:solidFill>
                <a:latin typeface="Arial"/>
                <a:ea typeface="Arial"/>
                <a:cs typeface="Arial"/>
                <a:sym typeface="Arial"/>
              </a:rPr>
              <a:t>擬似乱数</a:t>
            </a:r>
            <a:endParaRPr/>
          </a:p>
        </p:txBody>
      </p:sp>
      <p:sp>
        <p:nvSpPr>
          <p:cNvPr id="112" name="Google Shape;112;p15"/>
          <p:cNvSpPr txBox="1"/>
          <p:nvPr/>
        </p:nvSpPr>
        <p:spPr>
          <a:xfrm>
            <a:off x="8596277" y="4830007"/>
            <a:ext cx="156966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決定論的</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ja-JP" sz="1800">
                <a:solidFill>
                  <a:schemeClr val="dk1"/>
                </a:solidFill>
                <a:latin typeface="Arial"/>
                <a:ea typeface="Arial"/>
                <a:cs typeface="Arial"/>
                <a:sym typeface="Arial"/>
              </a:rPr>
              <a:t>アルゴリズム</a:t>
            </a:r>
            <a:endParaRPr sz="1800">
              <a:solidFill>
                <a:schemeClr val="dk1"/>
              </a:solidFill>
              <a:latin typeface="Arial"/>
              <a:ea typeface="Arial"/>
              <a:cs typeface="Arial"/>
              <a:sym typeface="Arial"/>
            </a:endParaRPr>
          </a:p>
        </p:txBody>
      </p:sp>
      <p:cxnSp>
        <p:nvCxnSpPr>
          <p:cNvPr id="113" name="Google Shape;113;p15"/>
          <p:cNvCxnSpPr/>
          <p:nvPr/>
        </p:nvCxnSpPr>
        <p:spPr>
          <a:xfrm>
            <a:off x="6908590" y="4235619"/>
            <a:ext cx="893701" cy="0"/>
          </a:xfrm>
          <a:prstGeom prst="straightConnector1">
            <a:avLst/>
          </a:prstGeom>
          <a:noFill/>
          <a:ln w="9525" cap="flat" cmpd="sng">
            <a:solidFill>
              <a:schemeClr val="accent1"/>
            </a:solidFill>
            <a:prstDash val="solid"/>
            <a:miter lim="800000"/>
            <a:headEnd type="none" w="sm" len="sm"/>
            <a:tailEnd type="triangle" w="med" len="med"/>
          </a:ln>
        </p:spPr>
      </p:cxnSp>
      <p:sp>
        <p:nvSpPr>
          <p:cNvPr id="114" name="Google Shape;114;p15"/>
          <p:cNvSpPr/>
          <p:nvPr/>
        </p:nvSpPr>
        <p:spPr>
          <a:xfrm>
            <a:off x="7824334" y="4149736"/>
            <a:ext cx="428472" cy="266101"/>
          </a:xfrm>
          <a:prstGeom prst="downArrowCallout">
            <a:avLst>
              <a:gd name="adj1" fmla="val 25000"/>
              <a:gd name="adj2" fmla="val 25000"/>
              <a:gd name="adj3" fmla="val 25000"/>
              <a:gd name="adj4" fmla="val 6497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txBox="1"/>
          <p:nvPr/>
        </p:nvSpPr>
        <p:spPr>
          <a:xfrm>
            <a:off x="5851533" y="4081441"/>
            <a:ext cx="110799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シード値</a:t>
            </a:r>
            <a:endParaRPr/>
          </a:p>
        </p:txBody>
      </p:sp>
      <p:sp>
        <p:nvSpPr>
          <p:cNvPr id="116" name="Google Shape;116;p15"/>
          <p:cNvSpPr txBox="1"/>
          <p:nvPr/>
        </p:nvSpPr>
        <p:spPr>
          <a:xfrm>
            <a:off x="8990832" y="3336431"/>
            <a:ext cx="646331"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ja-JP" sz="1800">
                <a:solidFill>
                  <a:schemeClr val="dk1"/>
                </a:solidFill>
                <a:latin typeface="Arial"/>
                <a:ea typeface="Arial"/>
                <a:cs typeface="Arial"/>
                <a:sym typeface="Arial"/>
              </a:rPr>
              <a:t>循環</a:t>
            </a:r>
            <a:endParaRPr/>
          </a:p>
        </p:txBody>
      </p:sp>
      <p:pic>
        <p:nvPicPr>
          <p:cNvPr id="117" name="Google Shape;117;p15"/>
          <p:cNvPicPr preferRelativeResize="0"/>
          <p:nvPr/>
        </p:nvPicPr>
        <p:blipFill rotWithShape="1">
          <a:blip r:embed="rId7">
            <a:alphaModFix/>
          </a:blip>
          <a:srcRect/>
          <a:stretch/>
        </p:blipFill>
        <p:spPr>
          <a:xfrm>
            <a:off x="7300532" y="845383"/>
            <a:ext cx="692905" cy="719052"/>
          </a:xfrm>
          <a:prstGeom prst="rect">
            <a:avLst/>
          </a:prstGeom>
          <a:noFill/>
          <a:ln>
            <a:noFill/>
          </a:ln>
        </p:spPr>
      </p:pic>
      <p:pic>
        <p:nvPicPr>
          <p:cNvPr id="118" name="Google Shape;118;p15"/>
          <p:cNvPicPr preferRelativeResize="0"/>
          <p:nvPr/>
        </p:nvPicPr>
        <p:blipFill rotWithShape="1">
          <a:blip r:embed="rId7">
            <a:alphaModFix/>
          </a:blip>
          <a:srcRect/>
          <a:stretch/>
        </p:blipFill>
        <p:spPr>
          <a:xfrm rot="-1374295" flipH="1">
            <a:off x="7893386" y="750894"/>
            <a:ext cx="692905" cy="719052"/>
          </a:xfrm>
          <a:prstGeom prst="rect">
            <a:avLst/>
          </a:prstGeom>
          <a:noFill/>
          <a:ln>
            <a:noFill/>
          </a:ln>
        </p:spPr>
      </p:pic>
      <p:pic>
        <p:nvPicPr>
          <p:cNvPr id="119" name="Google Shape;119;p15"/>
          <p:cNvPicPr preferRelativeResize="0"/>
          <p:nvPr/>
        </p:nvPicPr>
        <p:blipFill rotWithShape="1">
          <a:blip r:embed="rId7">
            <a:alphaModFix/>
          </a:blip>
          <a:srcRect/>
          <a:stretch/>
        </p:blipFill>
        <p:spPr>
          <a:xfrm flipH="1">
            <a:off x="8371824" y="821884"/>
            <a:ext cx="692905" cy="71905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6B4BE-E2B5-4050-A247-527A3DF80644}"/>
              </a:ext>
            </a:extLst>
          </p:cNvPr>
          <p:cNvSpPr>
            <a:spLocks noGrp="1"/>
          </p:cNvSpPr>
          <p:nvPr>
            <p:ph type="title"/>
          </p:nvPr>
        </p:nvSpPr>
        <p:spPr>
          <a:xfrm>
            <a:off x="161196" y="129760"/>
            <a:ext cx="4358053" cy="248144"/>
          </a:xfrm>
        </p:spPr>
        <p:txBody>
          <a:bodyPr>
            <a:noAutofit/>
          </a:bodyPr>
          <a:lstStyle/>
          <a:p>
            <a:r>
              <a:rPr kumimoji="1" lang="en-US" altLang="ja-JP" sz="2400" dirty="0"/>
              <a:t>CRT, OCSP,  OCSP Stapling</a:t>
            </a:r>
            <a:endParaRPr kumimoji="1" lang="ja-JP" altLang="en-US" sz="2400" dirty="0"/>
          </a:p>
        </p:txBody>
      </p:sp>
      <p:sp>
        <p:nvSpPr>
          <p:cNvPr id="6" name="テキスト ボックス 5">
            <a:extLst>
              <a:ext uri="{FF2B5EF4-FFF2-40B4-BE49-F238E27FC236}">
                <a16:creationId xmlns:a16="http://schemas.microsoft.com/office/drawing/2014/main" id="{25BA73B3-4AD5-44C8-BF19-5DB26890ED1C}"/>
              </a:ext>
            </a:extLst>
          </p:cNvPr>
          <p:cNvSpPr txBox="1"/>
          <p:nvPr/>
        </p:nvSpPr>
        <p:spPr>
          <a:xfrm>
            <a:off x="1506417" y="1133988"/>
            <a:ext cx="1831729" cy="531952"/>
          </a:xfrm>
          <a:prstGeom prst="rect">
            <a:avLst/>
          </a:prstGeom>
          <a:noFill/>
        </p:spPr>
        <p:txBody>
          <a:bodyPr wrap="square" rtlCol="0">
            <a:spAutoFit/>
          </a:bodyPr>
          <a:lstStyle/>
          <a:p>
            <a:pPr algn="ctr"/>
            <a:r>
              <a:rPr kumimoji="1" lang="en-US" altLang="ja-JP" dirty="0"/>
              <a:t>CRL</a:t>
            </a:r>
          </a:p>
          <a:p>
            <a:pPr algn="ctr"/>
            <a:r>
              <a:rPr lang="ja-JP" altLang="en-US" sz="1400" dirty="0"/>
              <a:t>（</a:t>
            </a:r>
            <a:r>
              <a:rPr lang="en-US" altLang="ja-JP" sz="1400" dirty="0"/>
              <a:t>RFC5280</a:t>
            </a:r>
            <a:r>
              <a:rPr lang="ja-JP" altLang="en-US" sz="1400" dirty="0"/>
              <a:t>）</a:t>
            </a:r>
            <a:endParaRPr kumimoji="1" lang="ja-JP" altLang="en-US" sz="1400" dirty="0"/>
          </a:p>
        </p:txBody>
      </p:sp>
      <p:sp>
        <p:nvSpPr>
          <p:cNvPr id="7" name="テキスト ボックス 6">
            <a:extLst>
              <a:ext uri="{FF2B5EF4-FFF2-40B4-BE49-F238E27FC236}">
                <a16:creationId xmlns:a16="http://schemas.microsoft.com/office/drawing/2014/main" id="{5A82182B-97B1-4E18-907B-7FE646364078}"/>
              </a:ext>
            </a:extLst>
          </p:cNvPr>
          <p:cNvSpPr txBox="1"/>
          <p:nvPr/>
        </p:nvSpPr>
        <p:spPr>
          <a:xfrm>
            <a:off x="1588476" y="1998411"/>
            <a:ext cx="1767255" cy="531952"/>
          </a:xfrm>
          <a:prstGeom prst="rect">
            <a:avLst/>
          </a:prstGeom>
          <a:noFill/>
        </p:spPr>
        <p:txBody>
          <a:bodyPr wrap="square" rtlCol="0">
            <a:spAutoFit/>
          </a:bodyPr>
          <a:lstStyle/>
          <a:p>
            <a:pPr algn="ctr"/>
            <a:r>
              <a:rPr kumimoji="1" lang="en-US" altLang="ja-JP" dirty="0"/>
              <a:t>OCSP</a:t>
            </a:r>
          </a:p>
          <a:p>
            <a:pPr algn="ctr"/>
            <a:r>
              <a:rPr lang="ja-JP" altLang="en-US" sz="1400" dirty="0"/>
              <a:t>（</a:t>
            </a:r>
            <a:r>
              <a:rPr lang="en-US" altLang="ja-JP" sz="1400" dirty="0"/>
              <a:t>RFC6960</a:t>
            </a:r>
            <a:r>
              <a:rPr lang="ja-JP" altLang="en-US" sz="1400" dirty="0"/>
              <a:t>）</a:t>
            </a:r>
            <a:endParaRPr kumimoji="1" lang="ja-JP" altLang="en-US" sz="1400" dirty="0"/>
          </a:p>
        </p:txBody>
      </p:sp>
      <p:sp>
        <p:nvSpPr>
          <p:cNvPr id="8" name="テキスト ボックス 7">
            <a:extLst>
              <a:ext uri="{FF2B5EF4-FFF2-40B4-BE49-F238E27FC236}">
                <a16:creationId xmlns:a16="http://schemas.microsoft.com/office/drawing/2014/main" id="{FCA65382-C974-4754-A555-F0467158714F}"/>
              </a:ext>
            </a:extLst>
          </p:cNvPr>
          <p:cNvSpPr txBox="1"/>
          <p:nvPr/>
        </p:nvSpPr>
        <p:spPr>
          <a:xfrm>
            <a:off x="1447805" y="2866016"/>
            <a:ext cx="2162907" cy="584775"/>
          </a:xfrm>
          <a:prstGeom prst="rect">
            <a:avLst/>
          </a:prstGeom>
          <a:noFill/>
        </p:spPr>
        <p:txBody>
          <a:bodyPr wrap="square" rtlCol="0">
            <a:spAutoFit/>
          </a:bodyPr>
          <a:lstStyle/>
          <a:p>
            <a:pPr algn="ctr"/>
            <a:r>
              <a:rPr kumimoji="1" lang="en-US" altLang="ja-JP" dirty="0"/>
              <a:t>OCSP Stapling</a:t>
            </a:r>
          </a:p>
          <a:p>
            <a:pPr algn="ctr"/>
            <a:r>
              <a:rPr lang="en-US" altLang="ja-JP" sz="1400" dirty="0"/>
              <a:t>(RFC6066)</a:t>
            </a:r>
            <a:endParaRPr kumimoji="1" lang="ja-JP" altLang="en-US" sz="1400" dirty="0"/>
          </a:p>
        </p:txBody>
      </p:sp>
      <p:sp>
        <p:nvSpPr>
          <p:cNvPr id="9" name="テキスト ボックス 8">
            <a:extLst>
              <a:ext uri="{FF2B5EF4-FFF2-40B4-BE49-F238E27FC236}">
                <a16:creationId xmlns:a16="http://schemas.microsoft.com/office/drawing/2014/main" id="{8542522A-4092-4F05-8EBB-D1002F46B63C}"/>
              </a:ext>
            </a:extLst>
          </p:cNvPr>
          <p:cNvSpPr txBox="1"/>
          <p:nvPr/>
        </p:nvSpPr>
        <p:spPr>
          <a:xfrm>
            <a:off x="1403114" y="3832583"/>
            <a:ext cx="2162907" cy="531952"/>
          </a:xfrm>
          <a:prstGeom prst="rect">
            <a:avLst/>
          </a:prstGeom>
          <a:noFill/>
        </p:spPr>
        <p:txBody>
          <a:bodyPr wrap="square" rtlCol="0">
            <a:spAutoFit/>
          </a:bodyPr>
          <a:lstStyle/>
          <a:p>
            <a:r>
              <a:rPr kumimoji="1" lang="en-US" altLang="ja-JP" dirty="0"/>
              <a:t>OCSP Stapling V2</a:t>
            </a:r>
          </a:p>
          <a:p>
            <a:pPr algn="ctr"/>
            <a:r>
              <a:rPr lang="en-US" altLang="ja-JP" sz="1400" dirty="0"/>
              <a:t>(RFC6961)</a:t>
            </a:r>
            <a:endParaRPr kumimoji="1" lang="ja-JP" altLang="en-US" sz="1400" dirty="0"/>
          </a:p>
        </p:txBody>
      </p:sp>
      <p:sp>
        <p:nvSpPr>
          <p:cNvPr id="10" name="テキスト ボックス 9">
            <a:extLst>
              <a:ext uri="{FF2B5EF4-FFF2-40B4-BE49-F238E27FC236}">
                <a16:creationId xmlns:a16="http://schemas.microsoft.com/office/drawing/2014/main" id="{B1007E4B-956F-4229-A937-0E7F375FED55}"/>
              </a:ext>
            </a:extLst>
          </p:cNvPr>
          <p:cNvSpPr txBox="1"/>
          <p:nvPr/>
        </p:nvSpPr>
        <p:spPr>
          <a:xfrm>
            <a:off x="920261" y="5044244"/>
            <a:ext cx="2549769" cy="531952"/>
          </a:xfrm>
          <a:prstGeom prst="rect">
            <a:avLst/>
          </a:prstGeom>
          <a:noFill/>
        </p:spPr>
        <p:txBody>
          <a:bodyPr wrap="square" rtlCol="0">
            <a:spAutoFit/>
          </a:bodyPr>
          <a:lstStyle/>
          <a:p>
            <a:r>
              <a:rPr kumimoji="1" lang="en-US" altLang="ja-JP" dirty="0"/>
              <a:t>OCSP Stapling TLS1.3</a:t>
            </a:r>
          </a:p>
          <a:p>
            <a:pPr algn="ctr"/>
            <a:r>
              <a:rPr lang="en-US" altLang="ja-JP" sz="1400" dirty="0"/>
              <a:t>(RFC8446)</a:t>
            </a:r>
            <a:endParaRPr kumimoji="1" lang="ja-JP" altLang="en-US" sz="1400" dirty="0"/>
          </a:p>
        </p:txBody>
      </p:sp>
      <p:sp>
        <p:nvSpPr>
          <p:cNvPr id="11" name="テキスト ボックス 10">
            <a:extLst>
              <a:ext uri="{FF2B5EF4-FFF2-40B4-BE49-F238E27FC236}">
                <a16:creationId xmlns:a16="http://schemas.microsoft.com/office/drawing/2014/main" id="{3EB781B6-1C12-4530-8B79-462F1137E91A}"/>
              </a:ext>
            </a:extLst>
          </p:cNvPr>
          <p:cNvSpPr txBox="1"/>
          <p:nvPr/>
        </p:nvSpPr>
        <p:spPr>
          <a:xfrm>
            <a:off x="3622431" y="482215"/>
            <a:ext cx="1758462" cy="369332"/>
          </a:xfrm>
          <a:prstGeom prst="rect">
            <a:avLst/>
          </a:prstGeom>
          <a:noFill/>
        </p:spPr>
        <p:txBody>
          <a:bodyPr wrap="square" rtlCol="0">
            <a:spAutoFit/>
          </a:bodyPr>
          <a:lstStyle/>
          <a:p>
            <a:r>
              <a:rPr kumimoji="1" lang="en-US" altLang="ja-JP" dirty="0"/>
              <a:t>Client</a:t>
            </a:r>
            <a:endParaRPr kumimoji="1" lang="ja-JP" altLang="en-US" dirty="0"/>
          </a:p>
        </p:txBody>
      </p:sp>
      <p:sp>
        <p:nvSpPr>
          <p:cNvPr id="13" name="テキスト ボックス 12">
            <a:extLst>
              <a:ext uri="{FF2B5EF4-FFF2-40B4-BE49-F238E27FC236}">
                <a16:creationId xmlns:a16="http://schemas.microsoft.com/office/drawing/2014/main" id="{7D9F8B75-DA24-42C2-95DE-D4233CFBFB80}"/>
              </a:ext>
            </a:extLst>
          </p:cNvPr>
          <p:cNvSpPr txBox="1"/>
          <p:nvPr/>
        </p:nvSpPr>
        <p:spPr>
          <a:xfrm>
            <a:off x="5588975" y="482215"/>
            <a:ext cx="1125415" cy="369332"/>
          </a:xfrm>
          <a:prstGeom prst="rect">
            <a:avLst/>
          </a:prstGeom>
          <a:noFill/>
        </p:spPr>
        <p:txBody>
          <a:bodyPr wrap="square" rtlCol="0">
            <a:spAutoFit/>
          </a:bodyPr>
          <a:lstStyle/>
          <a:p>
            <a:r>
              <a:rPr lang="en-US" altLang="ja-JP" dirty="0"/>
              <a:t>Server</a:t>
            </a:r>
            <a:endParaRPr kumimoji="1" lang="ja-JP" altLang="en-US" dirty="0"/>
          </a:p>
        </p:txBody>
      </p:sp>
      <p:sp>
        <p:nvSpPr>
          <p:cNvPr id="14" name="テキスト ボックス 13">
            <a:extLst>
              <a:ext uri="{FF2B5EF4-FFF2-40B4-BE49-F238E27FC236}">
                <a16:creationId xmlns:a16="http://schemas.microsoft.com/office/drawing/2014/main" id="{5AB4EF2B-E030-48D7-AE36-3F008670D9C8}"/>
              </a:ext>
            </a:extLst>
          </p:cNvPr>
          <p:cNvSpPr txBox="1"/>
          <p:nvPr/>
        </p:nvSpPr>
        <p:spPr>
          <a:xfrm>
            <a:off x="7373819" y="274133"/>
            <a:ext cx="1559166" cy="646331"/>
          </a:xfrm>
          <a:prstGeom prst="rect">
            <a:avLst/>
          </a:prstGeom>
          <a:noFill/>
        </p:spPr>
        <p:txBody>
          <a:bodyPr wrap="square" rtlCol="0">
            <a:spAutoFit/>
          </a:bodyPr>
          <a:lstStyle/>
          <a:p>
            <a:pPr algn="ctr"/>
            <a:r>
              <a:rPr kumimoji="1" lang="en-US" altLang="ja-JP" dirty="0"/>
              <a:t>OCSP</a:t>
            </a:r>
          </a:p>
          <a:p>
            <a:pPr algn="ctr"/>
            <a:r>
              <a:rPr kumimoji="1" lang="en-US" altLang="ja-JP" dirty="0"/>
              <a:t>Responder</a:t>
            </a:r>
          </a:p>
        </p:txBody>
      </p:sp>
      <p:sp>
        <p:nvSpPr>
          <p:cNvPr id="15" name="テキスト ボックス 14">
            <a:extLst>
              <a:ext uri="{FF2B5EF4-FFF2-40B4-BE49-F238E27FC236}">
                <a16:creationId xmlns:a16="http://schemas.microsoft.com/office/drawing/2014/main" id="{46D486CF-2628-4066-9FCA-792979E531C4}"/>
              </a:ext>
            </a:extLst>
          </p:cNvPr>
          <p:cNvSpPr txBox="1"/>
          <p:nvPr/>
        </p:nvSpPr>
        <p:spPr>
          <a:xfrm>
            <a:off x="9372604" y="524869"/>
            <a:ext cx="1559166" cy="335970"/>
          </a:xfrm>
          <a:prstGeom prst="rect">
            <a:avLst/>
          </a:prstGeom>
          <a:noFill/>
        </p:spPr>
        <p:txBody>
          <a:bodyPr wrap="square" rtlCol="0">
            <a:spAutoFit/>
          </a:bodyPr>
          <a:lstStyle/>
          <a:p>
            <a:pPr algn="ctr"/>
            <a:r>
              <a:rPr lang="en-US" altLang="ja-JP" dirty="0"/>
              <a:t>CA</a:t>
            </a:r>
            <a:endParaRPr kumimoji="1" lang="en-US" altLang="ja-JP" dirty="0"/>
          </a:p>
        </p:txBody>
      </p:sp>
      <p:grpSp>
        <p:nvGrpSpPr>
          <p:cNvPr id="56" name="グループ化 55">
            <a:extLst>
              <a:ext uri="{FF2B5EF4-FFF2-40B4-BE49-F238E27FC236}">
                <a16:creationId xmlns:a16="http://schemas.microsoft.com/office/drawing/2014/main" id="{B1737C26-CADF-41EA-B1CA-C55E513E4EB1}"/>
              </a:ext>
            </a:extLst>
          </p:cNvPr>
          <p:cNvGrpSpPr/>
          <p:nvPr/>
        </p:nvGrpSpPr>
        <p:grpSpPr>
          <a:xfrm>
            <a:off x="4032740" y="860838"/>
            <a:ext cx="6142893" cy="5879068"/>
            <a:chOff x="3364523" y="2432427"/>
            <a:chExt cx="6142893" cy="3716215"/>
          </a:xfrm>
        </p:grpSpPr>
        <p:cxnSp>
          <p:nvCxnSpPr>
            <p:cNvPr id="5" name="直線コネクタ 4">
              <a:extLst>
                <a:ext uri="{FF2B5EF4-FFF2-40B4-BE49-F238E27FC236}">
                  <a16:creationId xmlns:a16="http://schemas.microsoft.com/office/drawing/2014/main" id="{95AC8284-BF2A-4B5E-9F45-E395272B4F74}"/>
                </a:ext>
              </a:extLst>
            </p:cNvPr>
            <p:cNvCxnSpPr>
              <a:cxnSpLocks/>
            </p:cNvCxnSpPr>
            <p:nvPr/>
          </p:nvCxnSpPr>
          <p:spPr>
            <a:xfrm>
              <a:off x="3364523" y="2432427"/>
              <a:ext cx="0" cy="371621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BD3192C-53FD-47A3-9580-32B9D3CC4961}"/>
                </a:ext>
              </a:extLst>
            </p:cNvPr>
            <p:cNvCxnSpPr>
              <a:cxnSpLocks/>
            </p:cNvCxnSpPr>
            <p:nvPr/>
          </p:nvCxnSpPr>
          <p:spPr>
            <a:xfrm>
              <a:off x="5404339" y="2432427"/>
              <a:ext cx="0" cy="371621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24C1989-8B4F-4C9C-9AFA-C0FF7DDFBC87}"/>
                </a:ext>
              </a:extLst>
            </p:cNvPr>
            <p:cNvCxnSpPr>
              <a:cxnSpLocks/>
            </p:cNvCxnSpPr>
            <p:nvPr/>
          </p:nvCxnSpPr>
          <p:spPr>
            <a:xfrm>
              <a:off x="7444155" y="2432427"/>
              <a:ext cx="0" cy="371621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654B6E-EF7D-4E3C-A158-FE81C3C65EE9}"/>
                </a:ext>
              </a:extLst>
            </p:cNvPr>
            <p:cNvCxnSpPr>
              <a:cxnSpLocks/>
            </p:cNvCxnSpPr>
            <p:nvPr/>
          </p:nvCxnSpPr>
          <p:spPr>
            <a:xfrm>
              <a:off x="9507416" y="2432427"/>
              <a:ext cx="0" cy="3716215"/>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E9ED9972-346B-455A-A38E-3B01C9470712}"/>
              </a:ext>
            </a:extLst>
          </p:cNvPr>
          <p:cNvCxnSpPr>
            <a:cxnSpLocks/>
          </p:cNvCxnSpPr>
          <p:nvPr/>
        </p:nvCxnSpPr>
        <p:spPr>
          <a:xfrm>
            <a:off x="4009294" y="3981600"/>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7989E692-AE64-4093-8C01-222CA349D400}"/>
              </a:ext>
            </a:extLst>
          </p:cNvPr>
          <p:cNvCxnSpPr>
            <a:cxnSpLocks/>
          </p:cNvCxnSpPr>
          <p:nvPr/>
        </p:nvCxnSpPr>
        <p:spPr>
          <a:xfrm>
            <a:off x="4056184" y="522511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F85619B-176F-4A4F-BBEE-5D302795F72D}"/>
              </a:ext>
            </a:extLst>
          </p:cNvPr>
          <p:cNvCxnSpPr>
            <a:cxnSpLocks/>
          </p:cNvCxnSpPr>
          <p:nvPr/>
        </p:nvCxnSpPr>
        <p:spPr>
          <a:xfrm>
            <a:off x="6084279" y="400799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42CF70D2-B544-435C-9DAD-7778971CCCA5}"/>
              </a:ext>
            </a:extLst>
          </p:cNvPr>
          <p:cNvCxnSpPr>
            <a:cxnSpLocks/>
          </p:cNvCxnSpPr>
          <p:nvPr/>
        </p:nvCxnSpPr>
        <p:spPr>
          <a:xfrm>
            <a:off x="8112373" y="400799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23AA8B7-F69B-4F4F-BB71-9E479A3D59AD}"/>
              </a:ext>
            </a:extLst>
          </p:cNvPr>
          <p:cNvCxnSpPr>
            <a:cxnSpLocks/>
          </p:cNvCxnSpPr>
          <p:nvPr/>
        </p:nvCxnSpPr>
        <p:spPr>
          <a:xfrm>
            <a:off x="6060834" y="4242609"/>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F56DAB6-67B6-4BEE-9BE9-0E85830F8D1B}"/>
              </a:ext>
            </a:extLst>
          </p:cNvPr>
          <p:cNvCxnSpPr>
            <a:cxnSpLocks/>
          </p:cNvCxnSpPr>
          <p:nvPr/>
        </p:nvCxnSpPr>
        <p:spPr>
          <a:xfrm>
            <a:off x="8088928" y="4242609"/>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606C27EB-A60B-454F-A06E-3B41DB83BDB6}"/>
              </a:ext>
            </a:extLst>
          </p:cNvPr>
          <p:cNvCxnSpPr>
            <a:cxnSpLocks/>
          </p:cNvCxnSpPr>
          <p:nvPr/>
        </p:nvCxnSpPr>
        <p:spPr>
          <a:xfrm flipH="1">
            <a:off x="6060834" y="4096265"/>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345D78-98DF-4A9D-BFCD-D17A45714495}"/>
              </a:ext>
            </a:extLst>
          </p:cNvPr>
          <p:cNvCxnSpPr>
            <a:cxnSpLocks/>
          </p:cNvCxnSpPr>
          <p:nvPr/>
        </p:nvCxnSpPr>
        <p:spPr>
          <a:xfrm flipH="1">
            <a:off x="6049112" y="43202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2870E45-DC37-4504-98EC-F9D3E875F115}"/>
              </a:ext>
            </a:extLst>
          </p:cNvPr>
          <p:cNvCxnSpPr>
            <a:cxnSpLocks/>
          </p:cNvCxnSpPr>
          <p:nvPr/>
        </p:nvCxnSpPr>
        <p:spPr>
          <a:xfrm>
            <a:off x="6096001" y="522511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9E071F4D-49EA-4879-BC84-D062040B67B9}"/>
              </a:ext>
            </a:extLst>
          </p:cNvPr>
          <p:cNvCxnSpPr>
            <a:cxnSpLocks/>
          </p:cNvCxnSpPr>
          <p:nvPr/>
        </p:nvCxnSpPr>
        <p:spPr>
          <a:xfrm>
            <a:off x="8124095" y="522511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7AFA399-146F-4D1E-9A5A-56AA282E838C}"/>
              </a:ext>
            </a:extLst>
          </p:cNvPr>
          <p:cNvCxnSpPr>
            <a:cxnSpLocks/>
          </p:cNvCxnSpPr>
          <p:nvPr/>
        </p:nvCxnSpPr>
        <p:spPr>
          <a:xfrm>
            <a:off x="6072556" y="5459721"/>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58501062-2108-4422-BD15-853744B04129}"/>
              </a:ext>
            </a:extLst>
          </p:cNvPr>
          <p:cNvCxnSpPr>
            <a:cxnSpLocks/>
          </p:cNvCxnSpPr>
          <p:nvPr/>
        </p:nvCxnSpPr>
        <p:spPr>
          <a:xfrm>
            <a:off x="8100650" y="5459721"/>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A3CA6100-3A13-4B70-87B3-63026A856279}"/>
              </a:ext>
            </a:extLst>
          </p:cNvPr>
          <p:cNvCxnSpPr>
            <a:cxnSpLocks/>
          </p:cNvCxnSpPr>
          <p:nvPr/>
        </p:nvCxnSpPr>
        <p:spPr>
          <a:xfrm flipH="1">
            <a:off x="3968266" y="635314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AC691799-49B7-4CCA-9F74-60E76CE64FA3}"/>
              </a:ext>
            </a:extLst>
          </p:cNvPr>
          <p:cNvCxnSpPr>
            <a:cxnSpLocks/>
          </p:cNvCxnSpPr>
          <p:nvPr/>
        </p:nvCxnSpPr>
        <p:spPr>
          <a:xfrm flipH="1">
            <a:off x="6060834" y="556613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1D64740-C621-446E-9B8B-62A51DD2B71E}"/>
              </a:ext>
            </a:extLst>
          </p:cNvPr>
          <p:cNvSpPr txBox="1"/>
          <p:nvPr/>
        </p:nvSpPr>
        <p:spPr>
          <a:xfrm>
            <a:off x="10292867" y="1133988"/>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cxnSp>
        <p:nvCxnSpPr>
          <p:cNvPr id="22" name="直線コネクタ 21">
            <a:extLst>
              <a:ext uri="{FF2B5EF4-FFF2-40B4-BE49-F238E27FC236}">
                <a16:creationId xmlns:a16="http://schemas.microsoft.com/office/drawing/2014/main" id="{3D722BF7-4B22-483C-8C09-540BEEBF9CF1}"/>
              </a:ext>
            </a:extLst>
          </p:cNvPr>
          <p:cNvCxnSpPr>
            <a:cxnSpLocks/>
          </p:cNvCxnSpPr>
          <p:nvPr/>
        </p:nvCxnSpPr>
        <p:spPr>
          <a:xfrm>
            <a:off x="4032740" y="2915276"/>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C9E8182-FA14-460C-82BE-3397EB30D310}"/>
              </a:ext>
            </a:extLst>
          </p:cNvPr>
          <p:cNvCxnSpPr>
            <a:cxnSpLocks/>
          </p:cNvCxnSpPr>
          <p:nvPr/>
        </p:nvCxnSpPr>
        <p:spPr>
          <a:xfrm>
            <a:off x="6084278" y="2915276"/>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41BB111-8F9C-4723-AA21-99F0C542D924}"/>
              </a:ext>
            </a:extLst>
          </p:cNvPr>
          <p:cNvCxnSpPr>
            <a:cxnSpLocks/>
          </p:cNvCxnSpPr>
          <p:nvPr/>
        </p:nvCxnSpPr>
        <p:spPr>
          <a:xfrm>
            <a:off x="8112372" y="2915276"/>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EF0C9D6C-4074-4AC3-A67B-7C6FE5BA1078}"/>
              </a:ext>
            </a:extLst>
          </p:cNvPr>
          <p:cNvCxnSpPr>
            <a:cxnSpLocks/>
          </p:cNvCxnSpPr>
          <p:nvPr/>
        </p:nvCxnSpPr>
        <p:spPr>
          <a:xfrm flipH="1">
            <a:off x="6072556" y="3067710"/>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D6B26F51-5F46-4027-8C7A-D1823615BFB1}"/>
              </a:ext>
            </a:extLst>
          </p:cNvPr>
          <p:cNvCxnSpPr>
            <a:cxnSpLocks/>
          </p:cNvCxnSpPr>
          <p:nvPr/>
        </p:nvCxnSpPr>
        <p:spPr>
          <a:xfrm flipH="1">
            <a:off x="4009296" y="3233921"/>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3FABAF3E-2BCC-40F8-BDF5-F3D8779AFFD5}"/>
              </a:ext>
            </a:extLst>
          </p:cNvPr>
          <p:cNvSpPr txBox="1"/>
          <p:nvPr/>
        </p:nvSpPr>
        <p:spPr>
          <a:xfrm>
            <a:off x="10304591" y="4130894"/>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sp>
        <p:nvSpPr>
          <p:cNvPr id="65" name="テキスト ボックス 64">
            <a:extLst>
              <a:ext uri="{FF2B5EF4-FFF2-40B4-BE49-F238E27FC236}">
                <a16:creationId xmlns:a16="http://schemas.microsoft.com/office/drawing/2014/main" id="{432F2233-E6E5-43C7-A294-8ABA9CF8DE20}"/>
              </a:ext>
            </a:extLst>
          </p:cNvPr>
          <p:cNvSpPr txBox="1"/>
          <p:nvPr/>
        </p:nvSpPr>
        <p:spPr>
          <a:xfrm>
            <a:off x="10374928" y="5326679"/>
            <a:ext cx="1652949" cy="307972"/>
          </a:xfrm>
          <a:prstGeom prst="rect">
            <a:avLst/>
          </a:prstGeom>
          <a:noFill/>
        </p:spPr>
        <p:txBody>
          <a:bodyPr wrap="square" rtlCol="0">
            <a:spAutoFit/>
          </a:bodyPr>
          <a:lstStyle/>
          <a:p>
            <a:r>
              <a:rPr kumimoji="1" lang="en-US" altLang="ja-JP" sz="1600" dirty="0" err="1"/>
              <a:t>Intermed</a:t>
            </a:r>
            <a:r>
              <a:rPr kumimoji="1" lang="en-US" altLang="ja-JP" sz="1600" dirty="0"/>
              <a:t> CA</a:t>
            </a:r>
            <a:endParaRPr kumimoji="1" lang="ja-JP" altLang="en-US" sz="1600" dirty="0"/>
          </a:p>
        </p:txBody>
      </p:sp>
      <p:cxnSp>
        <p:nvCxnSpPr>
          <p:cNvPr id="66" name="直線コネクタ 65">
            <a:extLst>
              <a:ext uri="{FF2B5EF4-FFF2-40B4-BE49-F238E27FC236}">
                <a16:creationId xmlns:a16="http://schemas.microsoft.com/office/drawing/2014/main" id="{81403785-CE70-4C2A-83F6-F2B7CB25AD4C}"/>
              </a:ext>
            </a:extLst>
          </p:cNvPr>
          <p:cNvCxnSpPr>
            <a:cxnSpLocks/>
          </p:cNvCxnSpPr>
          <p:nvPr/>
        </p:nvCxnSpPr>
        <p:spPr>
          <a:xfrm flipH="1">
            <a:off x="4009294" y="1331324"/>
            <a:ext cx="6119447"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4FC9C77B-5A25-4F13-8F5E-9B4D9EDC74DF}"/>
              </a:ext>
            </a:extLst>
          </p:cNvPr>
          <p:cNvSpPr txBox="1"/>
          <p:nvPr/>
        </p:nvSpPr>
        <p:spPr>
          <a:xfrm>
            <a:off x="6735658" y="1333743"/>
            <a:ext cx="2022230" cy="251977"/>
          </a:xfrm>
          <a:prstGeom prst="rect">
            <a:avLst/>
          </a:prstGeom>
          <a:noFill/>
        </p:spPr>
        <p:txBody>
          <a:bodyPr wrap="square" rtlCol="0">
            <a:spAutoFit/>
          </a:bodyPr>
          <a:lstStyle/>
          <a:p>
            <a:r>
              <a:rPr kumimoji="1" lang="en-US" altLang="ja-JP" sz="1200" dirty="0"/>
              <a:t>CRL</a:t>
            </a:r>
            <a:endParaRPr kumimoji="1" lang="ja-JP" altLang="en-US" sz="1200" dirty="0"/>
          </a:p>
        </p:txBody>
      </p:sp>
      <p:cxnSp>
        <p:nvCxnSpPr>
          <p:cNvPr id="20" name="直線コネクタ 19">
            <a:extLst>
              <a:ext uri="{FF2B5EF4-FFF2-40B4-BE49-F238E27FC236}">
                <a16:creationId xmlns:a16="http://schemas.microsoft.com/office/drawing/2014/main" id="{A03F8C2C-0F23-48B5-BF20-7DDDDE38D72C}"/>
              </a:ext>
            </a:extLst>
          </p:cNvPr>
          <p:cNvCxnSpPr>
            <a:cxnSpLocks/>
          </p:cNvCxnSpPr>
          <p:nvPr/>
        </p:nvCxnSpPr>
        <p:spPr>
          <a:xfrm>
            <a:off x="4032740" y="1938331"/>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D9A7DE1-8C49-4256-9EA8-F44D3DC1DB4C}"/>
              </a:ext>
            </a:extLst>
          </p:cNvPr>
          <p:cNvCxnSpPr>
            <a:cxnSpLocks/>
          </p:cNvCxnSpPr>
          <p:nvPr/>
        </p:nvCxnSpPr>
        <p:spPr>
          <a:xfrm>
            <a:off x="8112372" y="198392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79F9F2B-4517-4F2F-9CFD-A9CA5D16353B}"/>
              </a:ext>
            </a:extLst>
          </p:cNvPr>
          <p:cNvCxnSpPr>
            <a:cxnSpLocks/>
          </p:cNvCxnSpPr>
          <p:nvPr/>
        </p:nvCxnSpPr>
        <p:spPr>
          <a:xfrm flipH="1">
            <a:off x="4044464" y="2090059"/>
            <a:ext cx="4079632"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A1B6D7A-0601-4864-8493-2C7A01F5B02E}"/>
              </a:ext>
            </a:extLst>
          </p:cNvPr>
          <p:cNvSpPr txBox="1"/>
          <p:nvPr/>
        </p:nvSpPr>
        <p:spPr>
          <a:xfrm>
            <a:off x="4481146" y="1706817"/>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3" name="テキスト ボックス 72">
            <a:extLst>
              <a:ext uri="{FF2B5EF4-FFF2-40B4-BE49-F238E27FC236}">
                <a16:creationId xmlns:a16="http://schemas.microsoft.com/office/drawing/2014/main" id="{47DB6066-34FD-44B2-81C9-801D0CFE6699}"/>
              </a:ext>
            </a:extLst>
          </p:cNvPr>
          <p:cNvSpPr txBox="1"/>
          <p:nvPr/>
        </p:nvSpPr>
        <p:spPr>
          <a:xfrm>
            <a:off x="4481146" y="1895106"/>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74" name="テキスト ボックス 73">
            <a:extLst>
              <a:ext uri="{FF2B5EF4-FFF2-40B4-BE49-F238E27FC236}">
                <a16:creationId xmlns:a16="http://schemas.microsoft.com/office/drawing/2014/main" id="{FCEA37F6-B523-4F8D-8F91-AE4BD2DEA85F}"/>
              </a:ext>
            </a:extLst>
          </p:cNvPr>
          <p:cNvSpPr txBox="1"/>
          <p:nvPr/>
        </p:nvSpPr>
        <p:spPr>
          <a:xfrm>
            <a:off x="8502165" y="1961096"/>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76" name="テキスト ボックス 75">
            <a:extLst>
              <a:ext uri="{FF2B5EF4-FFF2-40B4-BE49-F238E27FC236}">
                <a16:creationId xmlns:a16="http://schemas.microsoft.com/office/drawing/2014/main" id="{353778A8-18C7-4F87-B30B-CD5621A7AFC3}"/>
              </a:ext>
            </a:extLst>
          </p:cNvPr>
          <p:cNvSpPr txBox="1"/>
          <p:nvPr/>
        </p:nvSpPr>
        <p:spPr>
          <a:xfrm>
            <a:off x="6485793" y="2686484"/>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79" name="テキスト ボックス 78">
            <a:extLst>
              <a:ext uri="{FF2B5EF4-FFF2-40B4-BE49-F238E27FC236}">
                <a16:creationId xmlns:a16="http://schemas.microsoft.com/office/drawing/2014/main" id="{9A2730A9-194E-4BCF-AB47-D95EAD21D4D5}"/>
              </a:ext>
            </a:extLst>
          </p:cNvPr>
          <p:cNvSpPr txBox="1"/>
          <p:nvPr/>
        </p:nvSpPr>
        <p:spPr>
          <a:xfrm>
            <a:off x="6494585" y="2875411"/>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sp>
        <p:nvSpPr>
          <p:cNvPr id="81" name="テキスト ボックス 80">
            <a:extLst>
              <a:ext uri="{FF2B5EF4-FFF2-40B4-BE49-F238E27FC236}">
                <a16:creationId xmlns:a16="http://schemas.microsoft.com/office/drawing/2014/main" id="{2614C9DD-00A1-471E-85FB-740DA41DC46F}"/>
              </a:ext>
            </a:extLst>
          </p:cNvPr>
          <p:cNvSpPr txBox="1"/>
          <p:nvPr/>
        </p:nvSpPr>
        <p:spPr>
          <a:xfrm>
            <a:off x="8525612" y="2889028"/>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83" name="テキスト ボックス 82">
            <a:extLst>
              <a:ext uri="{FF2B5EF4-FFF2-40B4-BE49-F238E27FC236}">
                <a16:creationId xmlns:a16="http://schemas.microsoft.com/office/drawing/2014/main" id="{E4EAB086-E9D2-462A-87B9-E730308F995C}"/>
              </a:ext>
            </a:extLst>
          </p:cNvPr>
          <p:cNvSpPr txBox="1"/>
          <p:nvPr/>
        </p:nvSpPr>
        <p:spPr>
          <a:xfrm>
            <a:off x="6270383" y="3050801"/>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86" name="テキスト ボックス 85">
            <a:extLst>
              <a:ext uri="{FF2B5EF4-FFF2-40B4-BE49-F238E27FC236}">
                <a16:creationId xmlns:a16="http://schemas.microsoft.com/office/drawing/2014/main" id="{5A195377-5296-4560-BFC6-B4E33C859A3F}"/>
              </a:ext>
            </a:extLst>
          </p:cNvPr>
          <p:cNvSpPr txBox="1"/>
          <p:nvPr/>
        </p:nvSpPr>
        <p:spPr>
          <a:xfrm>
            <a:off x="3589113" y="5025980"/>
            <a:ext cx="3007691" cy="419962"/>
          </a:xfrm>
          <a:prstGeom prst="rect">
            <a:avLst/>
          </a:prstGeom>
          <a:noFill/>
        </p:spPr>
        <p:txBody>
          <a:bodyPr wrap="square" rtlCol="0">
            <a:spAutoFit/>
          </a:bodyPr>
          <a:lstStyle/>
          <a:p>
            <a:pPr algn="ctr"/>
            <a:r>
              <a:rPr kumimoji="1" lang="en-US" altLang="ja-JP" sz="1200" dirty="0"/>
              <a:t>Certificate Status Requests</a:t>
            </a:r>
          </a:p>
          <a:p>
            <a:pPr algn="ctr"/>
            <a:r>
              <a:rPr lang="en-US" altLang="ja-JP" sz="1200" dirty="0"/>
              <a:t>(Client Hello)</a:t>
            </a:r>
            <a:endParaRPr kumimoji="1" lang="en-US" altLang="ja-JP" sz="1200" dirty="0"/>
          </a:p>
        </p:txBody>
      </p:sp>
      <p:sp>
        <p:nvSpPr>
          <p:cNvPr id="87" name="テキスト ボックス 86">
            <a:extLst>
              <a:ext uri="{FF2B5EF4-FFF2-40B4-BE49-F238E27FC236}">
                <a16:creationId xmlns:a16="http://schemas.microsoft.com/office/drawing/2014/main" id="{5A90FEA3-F912-40AF-BBDB-98C67B6492E5}"/>
              </a:ext>
            </a:extLst>
          </p:cNvPr>
          <p:cNvSpPr txBox="1"/>
          <p:nvPr/>
        </p:nvSpPr>
        <p:spPr>
          <a:xfrm>
            <a:off x="3930163" y="3038594"/>
            <a:ext cx="2221520" cy="587947"/>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(RFC6066)</a:t>
            </a:r>
          </a:p>
        </p:txBody>
      </p:sp>
      <p:cxnSp>
        <p:nvCxnSpPr>
          <p:cNvPr id="90" name="直線コネクタ 89">
            <a:extLst>
              <a:ext uri="{FF2B5EF4-FFF2-40B4-BE49-F238E27FC236}">
                <a16:creationId xmlns:a16="http://schemas.microsoft.com/office/drawing/2014/main" id="{AC72D02C-1EC4-4585-9B06-D05198E7A589}"/>
              </a:ext>
            </a:extLst>
          </p:cNvPr>
          <p:cNvCxnSpPr>
            <a:cxnSpLocks/>
          </p:cNvCxnSpPr>
          <p:nvPr/>
        </p:nvCxnSpPr>
        <p:spPr>
          <a:xfrm flipH="1">
            <a:off x="3997571" y="433087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D0A89BE6-FAA8-4217-ABB3-6B9A9DEC6347}"/>
              </a:ext>
            </a:extLst>
          </p:cNvPr>
          <p:cNvSpPr txBox="1"/>
          <p:nvPr/>
        </p:nvSpPr>
        <p:spPr>
          <a:xfrm>
            <a:off x="3967536" y="3780049"/>
            <a:ext cx="2221520" cy="461665"/>
          </a:xfrm>
          <a:prstGeom prst="rect">
            <a:avLst/>
          </a:prstGeom>
          <a:noFill/>
        </p:spPr>
        <p:txBody>
          <a:bodyPr wrap="square" rtlCol="0">
            <a:spAutoFit/>
          </a:bodyPr>
          <a:lstStyle/>
          <a:p>
            <a:pPr algn="ctr"/>
            <a:r>
              <a:rPr lang="en-US" altLang="ja-JP" sz="1200" dirty="0"/>
              <a:t>Multiple</a:t>
            </a:r>
            <a:r>
              <a:rPr kumimoji="1" lang="en-US" altLang="ja-JP" sz="1200" dirty="0"/>
              <a:t> Requests on</a:t>
            </a:r>
          </a:p>
          <a:p>
            <a:pPr algn="ctr"/>
            <a:r>
              <a:rPr kumimoji="1" lang="en-US" altLang="ja-JP" sz="1200" dirty="0"/>
              <a:t>Certificate Status Request</a:t>
            </a:r>
          </a:p>
        </p:txBody>
      </p:sp>
      <p:sp>
        <p:nvSpPr>
          <p:cNvPr id="92" name="テキスト ボックス 91">
            <a:extLst>
              <a:ext uri="{FF2B5EF4-FFF2-40B4-BE49-F238E27FC236}">
                <a16:creationId xmlns:a16="http://schemas.microsoft.com/office/drawing/2014/main" id="{AD46E109-D829-416B-A83D-6CCCAB1330DA}"/>
              </a:ext>
            </a:extLst>
          </p:cNvPr>
          <p:cNvSpPr txBox="1"/>
          <p:nvPr/>
        </p:nvSpPr>
        <p:spPr>
          <a:xfrm>
            <a:off x="3949951" y="4307592"/>
            <a:ext cx="2221520" cy="646331"/>
          </a:xfrm>
          <a:prstGeom prst="rect">
            <a:avLst/>
          </a:prstGeom>
          <a:noFill/>
        </p:spPr>
        <p:txBody>
          <a:bodyPr wrap="square" rtlCol="0">
            <a:spAutoFit/>
          </a:bodyPr>
          <a:lstStyle/>
          <a:p>
            <a:pPr algn="ctr"/>
            <a:r>
              <a:rPr lang="en-US" altLang="ja-JP" sz="1200" dirty="0"/>
              <a:t>OCSP Response on </a:t>
            </a:r>
            <a:r>
              <a:rPr kumimoji="1" lang="en-US" altLang="ja-JP" sz="1200" dirty="0"/>
              <a:t>Certificate Status Record</a:t>
            </a:r>
          </a:p>
          <a:p>
            <a:pPr algn="ctr"/>
            <a:r>
              <a:rPr kumimoji="1" lang="en-US" altLang="ja-JP" sz="1200" dirty="0"/>
              <a:t>STC(RFC6961, 6962)</a:t>
            </a:r>
          </a:p>
        </p:txBody>
      </p:sp>
      <p:cxnSp>
        <p:nvCxnSpPr>
          <p:cNvPr id="100" name="直線コネクタ 99">
            <a:extLst>
              <a:ext uri="{FF2B5EF4-FFF2-40B4-BE49-F238E27FC236}">
                <a16:creationId xmlns:a16="http://schemas.microsoft.com/office/drawing/2014/main" id="{9CEEBBAF-F92D-44A7-9571-FA0859F3AE7A}"/>
              </a:ext>
            </a:extLst>
          </p:cNvPr>
          <p:cNvCxnSpPr>
            <a:cxnSpLocks/>
          </p:cNvCxnSpPr>
          <p:nvPr/>
        </p:nvCxnSpPr>
        <p:spPr>
          <a:xfrm flipH="1">
            <a:off x="3997571" y="5601307"/>
            <a:ext cx="203981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79F98BBE-8ECC-4998-9E4C-11B91ED32191}"/>
              </a:ext>
            </a:extLst>
          </p:cNvPr>
          <p:cNvSpPr txBox="1"/>
          <p:nvPr/>
        </p:nvSpPr>
        <p:spPr>
          <a:xfrm>
            <a:off x="4027987" y="5598430"/>
            <a:ext cx="2328122" cy="461665"/>
          </a:xfrm>
          <a:prstGeom prst="rect">
            <a:avLst/>
          </a:prstGeom>
          <a:noFill/>
        </p:spPr>
        <p:txBody>
          <a:bodyPr wrap="square" rtlCol="0">
            <a:spAutoFit/>
          </a:bodyPr>
          <a:lstStyle/>
          <a:p>
            <a:r>
              <a:rPr kumimoji="1" lang="en-US" altLang="ja-JP" sz="1200" dirty="0"/>
              <a:t>OCSP Status(RFC6960, 6966)</a:t>
            </a:r>
          </a:p>
          <a:p>
            <a:r>
              <a:rPr kumimoji="1" lang="en-US" altLang="ja-JP" sz="1200" dirty="0"/>
              <a:t>STC(RFC6962)</a:t>
            </a:r>
          </a:p>
        </p:txBody>
      </p:sp>
      <p:cxnSp>
        <p:nvCxnSpPr>
          <p:cNvPr id="104" name="直線コネクタ 103">
            <a:extLst>
              <a:ext uri="{FF2B5EF4-FFF2-40B4-BE49-F238E27FC236}">
                <a16:creationId xmlns:a16="http://schemas.microsoft.com/office/drawing/2014/main" id="{667EC42A-68F2-4EEC-8A0D-C62AA64B5526}"/>
              </a:ext>
            </a:extLst>
          </p:cNvPr>
          <p:cNvCxnSpPr>
            <a:cxnSpLocks/>
          </p:cNvCxnSpPr>
          <p:nvPr/>
        </p:nvCxnSpPr>
        <p:spPr>
          <a:xfrm>
            <a:off x="4009296" y="6554038"/>
            <a:ext cx="4091354"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20373975-CE6B-4772-9750-284D954E9965}"/>
              </a:ext>
            </a:extLst>
          </p:cNvPr>
          <p:cNvCxnSpPr>
            <a:cxnSpLocks/>
          </p:cNvCxnSpPr>
          <p:nvPr/>
        </p:nvCxnSpPr>
        <p:spPr>
          <a:xfrm>
            <a:off x="8129955" y="6607850"/>
            <a:ext cx="2080846" cy="0"/>
          </a:xfrm>
          <a:prstGeom prst="line">
            <a:avLst/>
          </a:prstGeom>
          <a:ln w="1270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テキスト ボックス 107">
            <a:extLst>
              <a:ext uri="{FF2B5EF4-FFF2-40B4-BE49-F238E27FC236}">
                <a16:creationId xmlns:a16="http://schemas.microsoft.com/office/drawing/2014/main" id="{5FFFA118-B7CF-4BD6-95B8-B5CF58E3E0FC}"/>
              </a:ext>
            </a:extLst>
          </p:cNvPr>
          <p:cNvSpPr txBox="1"/>
          <p:nvPr/>
        </p:nvSpPr>
        <p:spPr>
          <a:xfrm>
            <a:off x="4224339" y="6146127"/>
            <a:ext cx="1829526" cy="419962"/>
          </a:xfrm>
          <a:prstGeom prst="rect">
            <a:avLst/>
          </a:prstGeom>
          <a:noFill/>
        </p:spPr>
        <p:txBody>
          <a:bodyPr wrap="square" rtlCol="0">
            <a:spAutoFit/>
          </a:bodyPr>
          <a:lstStyle/>
          <a:p>
            <a:pPr algn="ctr"/>
            <a:r>
              <a:rPr kumimoji="1" lang="en-US" altLang="ja-JP" sz="1200" dirty="0"/>
              <a:t>Status Requests</a:t>
            </a:r>
          </a:p>
          <a:p>
            <a:pPr algn="ctr"/>
            <a:r>
              <a:rPr lang="en-US" altLang="ja-JP" sz="1200" dirty="0"/>
              <a:t>(Certificate Request)</a:t>
            </a:r>
            <a:endParaRPr kumimoji="1" lang="en-US" altLang="ja-JP" sz="1200" dirty="0"/>
          </a:p>
        </p:txBody>
      </p:sp>
      <p:sp>
        <p:nvSpPr>
          <p:cNvPr id="109" name="テキスト ボックス 108">
            <a:extLst>
              <a:ext uri="{FF2B5EF4-FFF2-40B4-BE49-F238E27FC236}">
                <a16:creationId xmlns:a16="http://schemas.microsoft.com/office/drawing/2014/main" id="{312C0C3B-882D-437B-81C5-FBFE39B14A28}"/>
              </a:ext>
            </a:extLst>
          </p:cNvPr>
          <p:cNvSpPr txBox="1"/>
          <p:nvPr/>
        </p:nvSpPr>
        <p:spPr>
          <a:xfrm>
            <a:off x="6065607" y="6054955"/>
            <a:ext cx="1829526" cy="461665"/>
          </a:xfrm>
          <a:prstGeom prst="rect">
            <a:avLst/>
          </a:prstGeom>
          <a:noFill/>
        </p:spPr>
        <p:txBody>
          <a:bodyPr wrap="square" rtlCol="0">
            <a:spAutoFit/>
          </a:bodyPr>
          <a:lstStyle/>
          <a:p>
            <a:r>
              <a:rPr lang="en-US" altLang="ja-JP" sz="1200" dirty="0"/>
              <a:t>Server</a:t>
            </a:r>
          </a:p>
          <a:p>
            <a:r>
              <a:rPr lang="en-US" altLang="ja-JP" sz="1200" dirty="0"/>
              <a:t>origin request</a:t>
            </a:r>
            <a:endParaRPr kumimoji="1" lang="en-US" altLang="ja-JP" sz="1200" dirty="0"/>
          </a:p>
        </p:txBody>
      </p:sp>
      <p:sp>
        <p:nvSpPr>
          <p:cNvPr id="111" name="テキスト ボックス 110">
            <a:extLst>
              <a:ext uri="{FF2B5EF4-FFF2-40B4-BE49-F238E27FC236}">
                <a16:creationId xmlns:a16="http://schemas.microsoft.com/office/drawing/2014/main" id="{B11C1C39-F43C-4DBB-AB71-058D5C07E0DE}"/>
              </a:ext>
            </a:extLst>
          </p:cNvPr>
          <p:cNvSpPr txBox="1"/>
          <p:nvPr/>
        </p:nvSpPr>
        <p:spPr>
          <a:xfrm>
            <a:off x="8547599" y="4237875"/>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15" name="テキスト ボックス 114">
            <a:extLst>
              <a:ext uri="{FF2B5EF4-FFF2-40B4-BE49-F238E27FC236}">
                <a16:creationId xmlns:a16="http://schemas.microsoft.com/office/drawing/2014/main" id="{BDE2957F-AC3E-4576-BF4F-5360306E060C}"/>
              </a:ext>
            </a:extLst>
          </p:cNvPr>
          <p:cNvSpPr txBox="1"/>
          <p:nvPr/>
        </p:nvSpPr>
        <p:spPr>
          <a:xfrm>
            <a:off x="3941150" y="2690000"/>
            <a:ext cx="2221520" cy="461665"/>
          </a:xfrm>
          <a:prstGeom prst="rect">
            <a:avLst/>
          </a:prstGeom>
          <a:noFill/>
        </p:spPr>
        <p:txBody>
          <a:bodyPr wrap="square" rtlCol="0">
            <a:spAutoFit/>
          </a:bodyPr>
          <a:lstStyle/>
          <a:p>
            <a:pPr algn="ctr"/>
            <a:r>
              <a:rPr kumimoji="1" lang="en-US" altLang="ja-JP" sz="1200" dirty="0"/>
              <a:t>Certificate Status Request</a:t>
            </a:r>
          </a:p>
          <a:p>
            <a:pPr algn="ctr"/>
            <a:r>
              <a:rPr lang="en-US" altLang="ja-JP" sz="1200" dirty="0"/>
              <a:t>On Client Hello</a:t>
            </a:r>
            <a:endParaRPr kumimoji="1" lang="en-US" altLang="ja-JP" sz="1200" dirty="0"/>
          </a:p>
        </p:txBody>
      </p:sp>
      <p:cxnSp>
        <p:nvCxnSpPr>
          <p:cNvPr id="116" name="直線コネクタ 115">
            <a:extLst>
              <a:ext uri="{FF2B5EF4-FFF2-40B4-BE49-F238E27FC236}">
                <a16:creationId xmlns:a16="http://schemas.microsoft.com/office/drawing/2014/main" id="{C5AA7B53-0B9C-4D60-9728-0008DFC63171}"/>
              </a:ext>
            </a:extLst>
          </p:cNvPr>
          <p:cNvCxnSpPr>
            <a:cxnSpLocks/>
          </p:cNvCxnSpPr>
          <p:nvPr/>
        </p:nvCxnSpPr>
        <p:spPr>
          <a:xfrm flipH="1">
            <a:off x="6072558" y="5338908"/>
            <a:ext cx="2080846" cy="0"/>
          </a:xfrm>
          <a:prstGeom prst="line">
            <a:avLst/>
          </a:prstGeom>
          <a:ln w="12700">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C8F2C6C7-EAB3-4B46-92DE-555061A0A18A}"/>
              </a:ext>
            </a:extLst>
          </p:cNvPr>
          <p:cNvSpPr txBox="1"/>
          <p:nvPr/>
        </p:nvSpPr>
        <p:spPr>
          <a:xfrm>
            <a:off x="6194187" y="654891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8" name="テキスト ボックス 117">
            <a:extLst>
              <a:ext uri="{FF2B5EF4-FFF2-40B4-BE49-F238E27FC236}">
                <a16:creationId xmlns:a16="http://schemas.microsoft.com/office/drawing/2014/main" id="{87002780-4F4B-43C2-BD51-6EB18D8FF663}"/>
              </a:ext>
            </a:extLst>
          </p:cNvPr>
          <p:cNvSpPr txBox="1"/>
          <p:nvPr/>
        </p:nvSpPr>
        <p:spPr>
          <a:xfrm>
            <a:off x="10272351" y="1851461"/>
            <a:ext cx="1652949" cy="338554"/>
          </a:xfrm>
          <a:prstGeom prst="rect">
            <a:avLst/>
          </a:prstGeom>
          <a:noFill/>
        </p:spPr>
        <p:txBody>
          <a:bodyPr wrap="square" rtlCol="0">
            <a:spAutoFit/>
          </a:bodyPr>
          <a:lstStyle/>
          <a:p>
            <a:r>
              <a:rPr kumimoji="1" lang="en-US" altLang="ja-JP" sz="1600" dirty="0"/>
              <a:t>CA</a:t>
            </a:r>
            <a:endParaRPr kumimoji="1" lang="ja-JP" altLang="en-US" sz="1600" dirty="0"/>
          </a:p>
        </p:txBody>
      </p:sp>
      <p:sp>
        <p:nvSpPr>
          <p:cNvPr id="119" name="テキスト ボックス 118">
            <a:extLst>
              <a:ext uri="{FF2B5EF4-FFF2-40B4-BE49-F238E27FC236}">
                <a16:creationId xmlns:a16="http://schemas.microsoft.com/office/drawing/2014/main" id="{3C856E1B-746A-45D0-9567-91AB618C573E}"/>
              </a:ext>
            </a:extLst>
          </p:cNvPr>
          <p:cNvSpPr txBox="1"/>
          <p:nvPr/>
        </p:nvSpPr>
        <p:spPr>
          <a:xfrm>
            <a:off x="10304591" y="2794011"/>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0" name="テキスト ボックス 119">
            <a:extLst>
              <a:ext uri="{FF2B5EF4-FFF2-40B4-BE49-F238E27FC236}">
                <a16:creationId xmlns:a16="http://schemas.microsoft.com/office/drawing/2014/main" id="{66A8924B-D595-456E-AFB2-72F0CD5B7733}"/>
              </a:ext>
            </a:extLst>
          </p:cNvPr>
          <p:cNvSpPr txBox="1"/>
          <p:nvPr/>
        </p:nvSpPr>
        <p:spPr>
          <a:xfrm>
            <a:off x="10304590" y="3811667"/>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sp>
        <p:nvSpPr>
          <p:cNvPr id="121" name="テキスト ボックス 120">
            <a:extLst>
              <a:ext uri="{FF2B5EF4-FFF2-40B4-BE49-F238E27FC236}">
                <a16:creationId xmlns:a16="http://schemas.microsoft.com/office/drawing/2014/main" id="{53BDDD01-F7C3-480E-92F3-2B0D3D650040}"/>
              </a:ext>
            </a:extLst>
          </p:cNvPr>
          <p:cNvSpPr txBox="1"/>
          <p:nvPr/>
        </p:nvSpPr>
        <p:spPr>
          <a:xfrm>
            <a:off x="10356245" y="5026232"/>
            <a:ext cx="1652949" cy="338554"/>
          </a:xfrm>
          <a:prstGeom prst="rect">
            <a:avLst/>
          </a:prstGeom>
          <a:noFill/>
        </p:spPr>
        <p:txBody>
          <a:bodyPr wrap="square" rtlCol="0">
            <a:spAutoFit/>
          </a:bodyPr>
          <a:lstStyle/>
          <a:p>
            <a:r>
              <a:rPr lang="en-US" altLang="ja-JP" sz="1600" dirty="0"/>
              <a:t>Leaf</a:t>
            </a:r>
            <a:r>
              <a:rPr lang="ja-JP" altLang="en-US" sz="1600" dirty="0"/>
              <a:t> </a:t>
            </a:r>
            <a:r>
              <a:rPr kumimoji="1" lang="en-US" altLang="ja-JP" sz="1600" dirty="0"/>
              <a:t>CA</a:t>
            </a:r>
            <a:endParaRPr kumimoji="1" lang="ja-JP" altLang="en-US" sz="1600" dirty="0"/>
          </a:p>
        </p:txBody>
      </p:sp>
      <p:cxnSp>
        <p:nvCxnSpPr>
          <p:cNvPr id="124" name="直線コネクタ 123">
            <a:extLst>
              <a:ext uri="{FF2B5EF4-FFF2-40B4-BE49-F238E27FC236}">
                <a16:creationId xmlns:a16="http://schemas.microsoft.com/office/drawing/2014/main" id="{3975ED86-4B11-457B-AEA3-40D101B977A7}"/>
              </a:ext>
            </a:extLst>
          </p:cNvPr>
          <p:cNvCxnSpPr/>
          <p:nvPr/>
        </p:nvCxnSpPr>
        <p:spPr>
          <a:xfrm>
            <a:off x="3842976" y="1623076"/>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79B58EED-CA3E-4457-971F-63A19B8AEA2B}"/>
              </a:ext>
            </a:extLst>
          </p:cNvPr>
          <p:cNvCxnSpPr/>
          <p:nvPr/>
        </p:nvCxnSpPr>
        <p:spPr>
          <a:xfrm>
            <a:off x="3952875" y="2489858"/>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AFBA4CF-DF2A-4801-BC40-A68A84F3EF66}"/>
              </a:ext>
            </a:extLst>
          </p:cNvPr>
          <p:cNvCxnSpPr/>
          <p:nvPr/>
        </p:nvCxnSpPr>
        <p:spPr>
          <a:xfrm>
            <a:off x="3890958" y="364238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7751789F-248F-40B6-99FD-7DD60D844381}"/>
              </a:ext>
            </a:extLst>
          </p:cNvPr>
          <p:cNvSpPr txBox="1"/>
          <p:nvPr/>
        </p:nvSpPr>
        <p:spPr>
          <a:xfrm>
            <a:off x="6356109" y="3817448"/>
            <a:ext cx="1685192" cy="251977"/>
          </a:xfrm>
          <a:prstGeom prst="rect">
            <a:avLst/>
          </a:prstGeom>
          <a:noFill/>
        </p:spPr>
        <p:txBody>
          <a:bodyPr wrap="square">
            <a:spAutoFit/>
          </a:bodyPr>
          <a:lstStyle/>
          <a:p>
            <a:pPr algn="ctr"/>
            <a:r>
              <a:rPr lang="ja-JP" altLang="en-US" sz="1200" dirty="0"/>
              <a:t>（</a:t>
            </a:r>
            <a:r>
              <a:rPr lang="en-US" altLang="ja-JP" sz="1200" dirty="0"/>
              <a:t>RFC6960</a:t>
            </a:r>
            <a:r>
              <a:rPr lang="ja-JP" altLang="en-US" sz="1200" dirty="0"/>
              <a:t>）</a:t>
            </a:r>
            <a:endParaRPr kumimoji="1" lang="ja-JP" altLang="en-US" sz="1200" dirty="0"/>
          </a:p>
        </p:txBody>
      </p:sp>
      <p:sp>
        <p:nvSpPr>
          <p:cNvPr id="97" name="テキスト ボックス 96">
            <a:extLst>
              <a:ext uri="{FF2B5EF4-FFF2-40B4-BE49-F238E27FC236}">
                <a16:creationId xmlns:a16="http://schemas.microsoft.com/office/drawing/2014/main" id="{7ECBA652-8671-49EF-B01D-6602E8DB3D78}"/>
              </a:ext>
            </a:extLst>
          </p:cNvPr>
          <p:cNvSpPr txBox="1"/>
          <p:nvPr/>
        </p:nvSpPr>
        <p:spPr>
          <a:xfrm>
            <a:off x="6571519" y="3453131"/>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98" name="テキスト ボックス 97">
            <a:extLst>
              <a:ext uri="{FF2B5EF4-FFF2-40B4-BE49-F238E27FC236}">
                <a16:creationId xmlns:a16="http://schemas.microsoft.com/office/drawing/2014/main" id="{99D8FDDC-02C3-45DF-8505-9DA832FAFEEA}"/>
              </a:ext>
            </a:extLst>
          </p:cNvPr>
          <p:cNvSpPr txBox="1"/>
          <p:nvPr/>
        </p:nvSpPr>
        <p:spPr>
          <a:xfrm>
            <a:off x="6580311" y="3642058"/>
            <a:ext cx="1400906" cy="358510"/>
          </a:xfrm>
          <a:prstGeom prst="rect">
            <a:avLst/>
          </a:prstGeom>
          <a:noFill/>
        </p:spPr>
        <p:txBody>
          <a:bodyPr wrap="square" rtlCol="0">
            <a:spAutoFit/>
          </a:bodyPr>
          <a:lstStyle/>
          <a:p>
            <a:r>
              <a:rPr kumimoji="1" lang="en-US" altLang="ja-JP" sz="1200" dirty="0"/>
              <a:t>OCSP Response</a:t>
            </a:r>
            <a:endParaRPr kumimoji="1" lang="ja-JP" altLang="en-US" sz="1200" dirty="0"/>
          </a:p>
        </p:txBody>
      </p:sp>
      <p:cxnSp>
        <p:nvCxnSpPr>
          <p:cNvPr id="127" name="直線コネクタ 126">
            <a:extLst>
              <a:ext uri="{FF2B5EF4-FFF2-40B4-BE49-F238E27FC236}">
                <a16:creationId xmlns:a16="http://schemas.microsoft.com/office/drawing/2014/main" id="{2149886A-088F-47DD-BA23-2180201DEA04}"/>
              </a:ext>
            </a:extLst>
          </p:cNvPr>
          <p:cNvCxnSpPr/>
          <p:nvPr/>
        </p:nvCxnSpPr>
        <p:spPr>
          <a:xfrm>
            <a:off x="3881076" y="4933074"/>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A49D35AD-2E01-4038-9E5E-8A1E859F460F}"/>
              </a:ext>
            </a:extLst>
          </p:cNvPr>
          <p:cNvCxnSpPr/>
          <p:nvPr/>
        </p:nvCxnSpPr>
        <p:spPr>
          <a:xfrm>
            <a:off x="3647714" y="6042740"/>
            <a:ext cx="6574453" cy="0"/>
          </a:xfrm>
          <a:prstGeom prst="line">
            <a:avLst/>
          </a:prstGeom>
          <a:ln w="1270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710235FD-BCF0-4BDC-9028-21A998C887A2}"/>
              </a:ext>
            </a:extLst>
          </p:cNvPr>
          <p:cNvSpPr txBox="1"/>
          <p:nvPr/>
        </p:nvSpPr>
        <p:spPr>
          <a:xfrm>
            <a:off x="6510712" y="4672708"/>
            <a:ext cx="1400906" cy="251977"/>
          </a:xfrm>
          <a:prstGeom prst="rect">
            <a:avLst/>
          </a:prstGeom>
          <a:noFill/>
        </p:spPr>
        <p:txBody>
          <a:bodyPr wrap="square" rtlCol="0">
            <a:spAutoFit/>
          </a:bodyPr>
          <a:lstStyle/>
          <a:p>
            <a:r>
              <a:rPr kumimoji="1" lang="en-US" altLang="ja-JP" sz="1200" dirty="0"/>
              <a:t>OCSP Request</a:t>
            </a:r>
            <a:endParaRPr kumimoji="1" lang="ja-JP" altLang="en-US" sz="1200" dirty="0"/>
          </a:p>
        </p:txBody>
      </p:sp>
      <p:sp>
        <p:nvSpPr>
          <p:cNvPr id="112" name="テキスト ボックス 111">
            <a:extLst>
              <a:ext uri="{FF2B5EF4-FFF2-40B4-BE49-F238E27FC236}">
                <a16:creationId xmlns:a16="http://schemas.microsoft.com/office/drawing/2014/main" id="{A3E5AA33-253D-4370-B985-A767658108A1}"/>
              </a:ext>
            </a:extLst>
          </p:cNvPr>
          <p:cNvSpPr txBox="1"/>
          <p:nvPr/>
        </p:nvSpPr>
        <p:spPr>
          <a:xfrm>
            <a:off x="8510599" y="5850383"/>
            <a:ext cx="1400906" cy="419962"/>
          </a:xfrm>
          <a:prstGeom prst="rect">
            <a:avLst/>
          </a:prstGeom>
          <a:noFill/>
        </p:spPr>
        <p:txBody>
          <a:bodyPr wrap="square" rtlCol="0">
            <a:spAutoFit/>
          </a:bodyPr>
          <a:lstStyle/>
          <a:p>
            <a:r>
              <a:rPr kumimoji="1" lang="en-US" altLang="ja-JP" sz="1200" dirty="0"/>
              <a:t>CA Proprietary</a:t>
            </a:r>
          </a:p>
          <a:p>
            <a:r>
              <a:rPr lang="en-US" altLang="ja-JP" sz="1200" dirty="0"/>
              <a:t>(CRL, Repo, …)</a:t>
            </a:r>
            <a:endParaRPr kumimoji="1" lang="ja-JP" altLang="en-US" sz="1200" dirty="0"/>
          </a:p>
        </p:txBody>
      </p:sp>
      <p:sp>
        <p:nvSpPr>
          <p:cNvPr id="103" name="テキスト ボックス 102">
            <a:extLst>
              <a:ext uri="{FF2B5EF4-FFF2-40B4-BE49-F238E27FC236}">
                <a16:creationId xmlns:a16="http://schemas.microsoft.com/office/drawing/2014/main" id="{BC49E0D5-2024-45F8-81AF-7885040DFAFD}"/>
              </a:ext>
            </a:extLst>
          </p:cNvPr>
          <p:cNvSpPr txBox="1"/>
          <p:nvPr/>
        </p:nvSpPr>
        <p:spPr>
          <a:xfrm>
            <a:off x="6473341" y="4861634"/>
            <a:ext cx="1400906" cy="419962"/>
          </a:xfrm>
          <a:prstGeom prst="rect">
            <a:avLst/>
          </a:prstGeom>
          <a:noFill/>
        </p:spPr>
        <p:txBody>
          <a:bodyPr wrap="square" rtlCol="0">
            <a:spAutoFit/>
          </a:bodyPr>
          <a:lstStyle/>
          <a:p>
            <a:pPr algn="ctr"/>
            <a:r>
              <a:rPr kumimoji="1" lang="en-US" altLang="ja-JP" sz="1200" dirty="0"/>
              <a:t>OCSP Response</a:t>
            </a:r>
          </a:p>
          <a:p>
            <a:pPr algn="ctr"/>
            <a:r>
              <a:rPr lang="en-US" altLang="ja-JP" sz="1200" dirty="0"/>
              <a:t>(RFC6960)</a:t>
            </a:r>
            <a:endParaRPr kumimoji="1" lang="ja-JP" altLang="en-US" sz="1200" dirty="0"/>
          </a:p>
        </p:txBody>
      </p:sp>
    </p:spTree>
    <p:extLst>
      <p:ext uri="{BB962C8B-B14F-4D97-AF65-F5344CB8AC3E}">
        <p14:creationId xmlns:p14="http://schemas.microsoft.com/office/powerpoint/2010/main" val="18624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正方形/長方形 74">
            <a:extLst>
              <a:ext uri="{FF2B5EF4-FFF2-40B4-BE49-F238E27FC236}">
                <a16:creationId xmlns:a16="http://schemas.microsoft.com/office/drawing/2014/main" id="{4198D572-EEEC-A647-9EB5-6FDDCE9D00B2}"/>
              </a:ext>
            </a:extLst>
          </p:cNvPr>
          <p:cNvSpPr/>
          <p:nvPr/>
        </p:nvSpPr>
        <p:spPr>
          <a:xfrm>
            <a:off x="731087" y="1341066"/>
            <a:ext cx="4303673" cy="47729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メモ 23">
            <a:extLst>
              <a:ext uri="{FF2B5EF4-FFF2-40B4-BE49-F238E27FC236}">
                <a16:creationId xmlns:a16="http://schemas.microsoft.com/office/drawing/2014/main" id="{48414C47-B20A-7E49-BAC6-07DF12031DC5}"/>
              </a:ext>
            </a:extLst>
          </p:cNvPr>
          <p:cNvSpPr/>
          <p:nvPr/>
        </p:nvSpPr>
        <p:spPr>
          <a:xfrm>
            <a:off x="4616915" y="1905441"/>
            <a:ext cx="1115568" cy="1237658"/>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4054A7D-D8FB-4B4F-8EF6-C1E9CC603C8B}"/>
              </a:ext>
            </a:extLst>
          </p:cNvPr>
          <p:cNvSpPr/>
          <p:nvPr/>
        </p:nvSpPr>
        <p:spPr>
          <a:xfrm>
            <a:off x="996697" y="1711775"/>
            <a:ext cx="1996130" cy="77911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E222A528-E201-DD4F-84E7-2CB9A107855A}"/>
              </a:ext>
            </a:extLst>
          </p:cNvPr>
          <p:cNvSpPr/>
          <p:nvPr/>
        </p:nvSpPr>
        <p:spPr>
          <a:xfrm>
            <a:off x="996696" y="4040446"/>
            <a:ext cx="1499616" cy="1628834"/>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D961A00B-7562-5047-8FB0-22ABC157F710}"/>
              </a:ext>
            </a:extLst>
          </p:cNvPr>
          <p:cNvGrpSpPr/>
          <p:nvPr/>
        </p:nvGrpSpPr>
        <p:grpSpPr>
          <a:xfrm>
            <a:off x="3334513" y="2401178"/>
            <a:ext cx="594909" cy="312354"/>
            <a:chOff x="11123840" y="1935678"/>
            <a:chExt cx="594909" cy="312354"/>
          </a:xfrm>
          <a:solidFill>
            <a:schemeClr val="bg2">
              <a:lumMod val="75000"/>
            </a:schemeClr>
          </a:solidFill>
        </p:grpSpPr>
        <p:sp>
          <p:nvSpPr>
            <p:cNvPr id="7" name="楕円 14">
              <a:extLst>
                <a:ext uri="{FF2B5EF4-FFF2-40B4-BE49-F238E27FC236}">
                  <a16:creationId xmlns:a16="http://schemas.microsoft.com/office/drawing/2014/main" id="{B871884A-7F20-5C4C-8759-5F344E673E11}"/>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78ED199-8755-0444-8EA1-833DB20926A7}"/>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83359A1-FF97-1D4C-A915-0CE3F38BC9B2}"/>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670663AE-A444-E440-8705-BA6229014C64}"/>
              </a:ext>
            </a:extLst>
          </p:cNvPr>
          <p:cNvGrpSpPr/>
          <p:nvPr/>
        </p:nvGrpSpPr>
        <p:grpSpPr>
          <a:xfrm>
            <a:off x="3334513" y="3003953"/>
            <a:ext cx="594909" cy="312354"/>
            <a:chOff x="11123840" y="1935678"/>
            <a:chExt cx="594909" cy="312354"/>
          </a:xfrm>
          <a:solidFill>
            <a:schemeClr val="bg2">
              <a:lumMod val="75000"/>
            </a:schemeClr>
          </a:solidFill>
        </p:grpSpPr>
        <p:sp>
          <p:nvSpPr>
            <p:cNvPr id="11" name="楕円 14">
              <a:extLst>
                <a:ext uri="{FF2B5EF4-FFF2-40B4-BE49-F238E27FC236}">
                  <a16:creationId xmlns:a16="http://schemas.microsoft.com/office/drawing/2014/main" id="{1290C581-1F0D-ED4E-BC5F-B7F7DA9DA46A}"/>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ACF35C2-CE73-E744-AB66-CA6B5F1B5502}"/>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3691199-CBB3-A34E-AAFD-3CF3C0F4E2D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82BE9E03-0928-6A47-93A9-C88609626D48}"/>
              </a:ext>
            </a:extLst>
          </p:cNvPr>
          <p:cNvGrpSpPr/>
          <p:nvPr/>
        </p:nvGrpSpPr>
        <p:grpSpPr>
          <a:xfrm>
            <a:off x="4855612" y="2442215"/>
            <a:ext cx="594909" cy="312354"/>
            <a:chOff x="11123840" y="1935678"/>
            <a:chExt cx="594909" cy="312354"/>
          </a:xfrm>
          <a:solidFill>
            <a:schemeClr val="bg2">
              <a:lumMod val="75000"/>
            </a:schemeClr>
          </a:solidFill>
        </p:grpSpPr>
        <p:sp>
          <p:nvSpPr>
            <p:cNvPr id="16" name="楕円 14">
              <a:extLst>
                <a:ext uri="{FF2B5EF4-FFF2-40B4-BE49-F238E27FC236}">
                  <a16:creationId xmlns:a16="http://schemas.microsoft.com/office/drawing/2014/main" id="{E06CC52A-BBA0-4F44-8C5E-CE6AA4B72E97}"/>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83A2402-52AD-1E45-B318-7B2B47DA3062}"/>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DC2E2D1-4DF3-E743-A9C4-F6428249C49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a:extLst>
              <a:ext uri="{FF2B5EF4-FFF2-40B4-BE49-F238E27FC236}">
                <a16:creationId xmlns:a16="http://schemas.microsoft.com/office/drawing/2014/main" id="{ED0F2B29-A6A1-3C43-802A-7B95492E1B04}"/>
              </a:ext>
            </a:extLst>
          </p:cNvPr>
          <p:cNvSpPr/>
          <p:nvPr/>
        </p:nvSpPr>
        <p:spPr>
          <a:xfrm>
            <a:off x="8167208" y="1792224"/>
            <a:ext cx="2860456" cy="19353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メモ 22">
            <a:extLst>
              <a:ext uri="{FF2B5EF4-FFF2-40B4-BE49-F238E27FC236}">
                <a16:creationId xmlns:a16="http://schemas.microsoft.com/office/drawing/2014/main" id="{5D9A58BF-BDA0-224C-B428-2F3C48EA2D30}"/>
              </a:ext>
            </a:extLst>
          </p:cNvPr>
          <p:cNvSpPr/>
          <p:nvPr/>
        </p:nvSpPr>
        <p:spPr>
          <a:xfrm>
            <a:off x="7004669" y="34349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9FCFFCA1-1F34-704F-90F0-1A4C7E317139}"/>
              </a:ext>
            </a:extLst>
          </p:cNvPr>
          <p:cNvGrpSpPr/>
          <p:nvPr/>
        </p:nvGrpSpPr>
        <p:grpSpPr>
          <a:xfrm>
            <a:off x="7264998" y="4508934"/>
            <a:ext cx="594909" cy="312354"/>
            <a:chOff x="11123840" y="1935678"/>
            <a:chExt cx="594909" cy="312354"/>
          </a:xfrm>
          <a:solidFill>
            <a:schemeClr val="bg2">
              <a:lumMod val="75000"/>
            </a:schemeClr>
          </a:solidFill>
        </p:grpSpPr>
        <p:sp>
          <p:nvSpPr>
            <p:cNvPr id="26" name="楕円 14">
              <a:extLst>
                <a:ext uri="{FF2B5EF4-FFF2-40B4-BE49-F238E27FC236}">
                  <a16:creationId xmlns:a16="http://schemas.microsoft.com/office/drawing/2014/main" id="{552635BD-5C67-8644-9CE0-22647EAE0873}"/>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48077878-3AE9-1C49-B000-B50F3914C4F5}"/>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AF58808D-0290-9348-BF4D-EFCD0330909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C367C182-B5E5-8C43-A12E-69E4078253A5}"/>
              </a:ext>
            </a:extLst>
          </p:cNvPr>
          <p:cNvSpPr txBox="1"/>
          <p:nvPr/>
        </p:nvSpPr>
        <p:spPr>
          <a:xfrm>
            <a:off x="4706980" y="2751990"/>
            <a:ext cx="1191297" cy="369332"/>
          </a:xfrm>
          <a:prstGeom prst="rect">
            <a:avLst/>
          </a:prstGeom>
          <a:noFill/>
        </p:spPr>
        <p:txBody>
          <a:bodyPr wrap="square" rtlCol="0">
            <a:spAutoFit/>
          </a:bodyPr>
          <a:lstStyle/>
          <a:p>
            <a:r>
              <a:rPr kumimoji="1" lang="en-US" altLang="ja-JP" dirty="0" err="1">
                <a:latin typeface="Brush Script MT" panose="03060802040406070304" pitchFamily="66" charset="-122"/>
                <a:ea typeface="Brush Script MT" panose="03060802040406070304" pitchFamily="66" charset="-122"/>
                <a:cs typeface="Brush Script MT" panose="03060802040406070304" pitchFamily="66" charset="-122"/>
              </a:rPr>
              <a:t>wolfSSL</a:t>
            </a:r>
            <a:endParaRPr kumimoji="1" lang="ja-JP" altLang="en-US">
              <a:latin typeface="Brush Script MT" panose="03060802040406070304" pitchFamily="66" charset="-122"/>
              <a:cs typeface="Brush Script MT" panose="03060802040406070304" pitchFamily="66" charset="-122"/>
            </a:endParaRPr>
          </a:p>
        </p:txBody>
      </p:sp>
      <p:sp>
        <p:nvSpPr>
          <p:cNvPr id="30" name="テキスト ボックス 29">
            <a:extLst>
              <a:ext uri="{FF2B5EF4-FFF2-40B4-BE49-F238E27FC236}">
                <a16:creationId xmlns:a16="http://schemas.microsoft.com/office/drawing/2014/main" id="{07F0AEBF-6D96-DC40-863F-13D5B7D2BFFC}"/>
              </a:ext>
            </a:extLst>
          </p:cNvPr>
          <p:cNvSpPr txBox="1"/>
          <p:nvPr/>
        </p:nvSpPr>
        <p:spPr>
          <a:xfrm>
            <a:off x="7017073" y="4836445"/>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31" name="テキスト ボックス 30">
            <a:extLst>
              <a:ext uri="{FF2B5EF4-FFF2-40B4-BE49-F238E27FC236}">
                <a16:creationId xmlns:a16="http://schemas.microsoft.com/office/drawing/2014/main" id="{0F3D3981-A489-474A-9B76-CAF68B36B916}"/>
              </a:ext>
            </a:extLst>
          </p:cNvPr>
          <p:cNvSpPr txBox="1"/>
          <p:nvPr/>
        </p:nvSpPr>
        <p:spPr>
          <a:xfrm>
            <a:off x="4898939" y="1987391"/>
            <a:ext cx="573214" cy="369332"/>
          </a:xfrm>
          <a:prstGeom prst="rect">
            <a:avLst/>
          </a:prstGeom>
          <a:noFill/>
        </p:spPr>
        <p:txBody>
          <a:bodyPr wrap="square" rtlCol="0">
            <a:spAutoFit/>
          </a:bodyPr>
          <a:lstStyle/>
          <a:p>
            <a:r>
              <a:rPr kumimoji="1" lang="en-US" altLang="ja-JP" dirty="0"/>
              <a:t>DN</a:t>
            </a:r>
            <a:endParaRPr kumimoji="1" lang="ja-JP" altLang="en-US"/>
          </a:p>
        </p:txBody>
      </p:sp>
      <p:sp>
        <p:nvSpPr>
          <p:cNvPr id="36" name="正方形/長方形 35">
            <a:extLst>
              <a:ext uri="{FF2B5EF4-FFF2-40B4-BE49-F238E27FC236}">
                <a16:creationId xmlns:a16="http://schemas.microsoft.com/office/drawing/2014/main" id="{34301484-B5FB-ED42-9AB0-54FED5C7B172}"/>
              </a:ext>
            </a:extLst>
          </p:cNvPr>
          <p:cNvSpPr/>
          <p:nvPr/>
        </p:nvSpPr>
        <p:spPr>
          <a:xfrm>
            <a:off x="7095463" y="3512188"/>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wolfServer</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grpSp>
        <p:nvGrpSpPr>
          <p:cNvPr id="37" name="グループ化 36">
            <a:extLst>
              <a:ext uri="{FF2B5EF4-FFF2-40B4-BE49-F238E27FC236}">
                <a16:creationId xmlns:a16="http://schemas.microsoft.com/office/drawing/2014/main" id="{F0814E2D-0E01-4C4C-A124-AA599958E693}"/>
              </a:ext>
            </a:extLst>
          </p:cNvPr>
          <p:cNvGrpSpPr/>
          <p:nvPr/>
        </p:nvGrpSpPr>
        <p:grpSpPr>
          <a:xfrm>
            <a:off x="9818898" y="2919964"/>
            <a:ext cx="594909" cy="312354"/>
            <a:chOff x="11123840" y="1935678"/>
            <a:chExt cx="594909" cy="312354"/>
          </a:xfrm>
          <a:solidFill>
            <a:schemeClr val="bg2">
              <a:lumMod val="75000"/>
            </a:schemeClr>
          </a:solidFill>
        </p:grpSpPr>
        <p:sp>
          <p:nvSpPr>
            <p:cNvPr id="38" name="楕円 14">
              <a:extLst>
                <a:ext uri="{FF2B5EF4-FFF2-40B4-BE49-F238E27FC236}">
                  <a16:creationId xmlns:a16="http://schemas.microsoft.com/office/drawing/2014/main" id="{17B9EB0E-3005-354F-8FC9-1983ABB9994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83F90D12-4921-D84C-A462-A9E58ABE04B8}"/>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1E86698-D8BD-4342-B7CB-D7706BC87B9F}"/>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DA158FC7-A0DB-DB4B-8E5A-99F68A5E3A96}"/>
              </a:ext>
            </a:extLst>
          </p:cNvPr>
          <p:cNvGrpSpPr/>
          <p:nvPr/>
        </p:nvGrpSpPr>
        <p:grpSpPr>
          <a:xfrm>
            <a:off x="9051673" y="2937721"/>
            <a:ext cx="594909" cy="312354"/>
            <a:chOff x="11123840" y="1935678"/>
            <a:chExt cx="594909" cy="312354"/>
          </a:xfrm>
          <a:solidFill>
            <a:schemeClr val="bg2">
              <a:lumMod val="75000"/>
            </a:schemeClr>
          </a:solidFill>
        </p:grpSpPr>
        <p:sp>
          <p:nvSpPr>
            <p:cNvPr id="42" name="楕円 14">
              <a:extLst>
                <a:ext uri="{FF2B5EF4-FFF2-40B4-BE49-F238E27FC236}">
                  <a16:creationId xmlns:a16="http://schemas.microsoft.com/office/drawing/2014/main" id="{1263ED0D-D59E-3A43-B9AD-E507D3D3E927}"/>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C7EFB731-0E07-0E46-8D98-D5C447BF48F7}"/>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31EA82C5-609C-8E4F-BCEA-4118F18ACD28}"/>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 name="テキスト ボックス 44">
            <a:extLst>
              <a:ext uri="{FF2B5EF4-FFF2-40B4-BE49-F238E27FC236}">
                <a16:creationId xmlns:a16="http://schemas.microsoft.com/office/drawing/2014/main" id="{73BEAFC6-1FFB-4246-966A-EF01F6957D94}"/>
              </a:ext>
            </a:extLst>
          </p:cNvPr>
          <p:cNvSpPr txBox="1"/>
          <p:nvPr/>
        </p:nvSpPr>
        <p:spPr>
          <a:xfrm>
            <a:off x="1085088" y="1886339"/>
            <a:ext cx="1830950" cy="369332"/>
          </a:xfrm>
          <a:prstGeom prst="rect">
            <a:avLst/>
          </a:prstGeom>
          <a:noFill/>
        </p:spPr>
        <p:txBody>
          <a:bodyPr wrap="none" rtlCol="0">
            <a:spAutoFit/>
          </a:bodyPr>
          <a:lstStyle/>
          <a:p>
            <a:r>
              <a:rPr kumimoji="1" lang="en-US" altLang="ja-JP" dirty="0"/>
              <a:t>Key Generation</a:t>
            </a:r>
            <a:endParaRPr kumimoji="1" lang="ja-JP" altLang="en-US"/>
          </a:p>
        </p:txBody>
      </p:sp>
      <p:sp>
        <p:nvSpPr>
          <p:cNvPr id="46" name="フリーフォーム 45">
            <a:extLst>
              <a:ext uri="{FF2B5EF4-FFF2-40B4-BE49-F238E27FC236}">
                <a16:creationId xmlns:a16="http://schemas.microsoft.com/office/drawing/2014/main" id="{AF29AC61-CB38-C246-A257-3EA9A3A79794}"/>
              </a:ext>
            </a:extLst>
          </p:cNvPr>
          <p:cNvSpPr/>
          <p:nvPr/>
        </p:nvSpPr>
        <p:spPr>
          <a:xfrm>
            <a:off x="2999232" y="2039112"/>
            <a:ext cx="594360" cy="283464"/>
          </a:xfrm>
          <a:custGeom>
            <a:avLst/>
            <a:gdLst>
              <a:gd name="connsiteX0" fmla="*/ 0 w 594360"/>
              <a:gd name="connsiteY0" fmla="*/ 9144 h 283464"/>
              <a:gd name="connsiteX1" fmla="*/ 493776 w 594360"/>
              <a:gd name="connsiteY1" fmla="*/ 0 h 283464"/>
              <a:gd name="connsiteX2" fmla="*/ 594360 w 594360"/>
              <a:gd name="connsiteY2" fmla="*/ 128016 h 283464"/>
              <a:gd name="connsiteX3" fmla="*/ 594360 w 594360"/>
              <a:gd name="connsiteY3" fmla="*/ 283464 h 283464"/>
              <a:gd name="connsiteX4" fmla="*/ 594360 w 594360"/>
              <a:gd name="connsiteY4" fmla="*/ 283464 h 283464"/>
              <a:gd name="connsiteX5" fmla="*/ 594360 w 594360"/>
              <a:gd name="connsiteY5" fmla="*/ 283464 h 28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4360" h="283464">
                <a:moveTo>
                  <a:pt x="0" y="9144"/>
                </a:moveTo>
                <a:lnTo>
                  <a:pt x="493776" y="0"/>
                </a:lnTo>
                <a:lnTo>
                  <a:pt x="594360" y="128016"/>
                </a:lnTo>
                <a:lnTo>
                  <a:pt x="594360" y="283464"/>
                </a:lnTo>
                <a:lnTo>
                  <a:pt x="594360" y="283464"/>
                </a:lnTo>
                <a:lnTo>
                  <a:pt x="594360" y="283464"/>
                </a:ln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426EC9B1-CBE2-D545-9DA4-A3921FE04595}"/>
              </a:ext>
            </a:extLst>
          </p:cNvPr>
          <p:cNvSpPr txBox="1"/>
          <p:nvPr/>
        </p:nvSpPr>
        <p:spPr>
          <a:xfrm>
            <a:off x="3093411" y="2662435"/>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48" name="テキスト ボックス 47">
            <a:extLst>
              <a:ext uri="{FF2B5EF4-FFF2-40B4-BE49-F238E27FC236}">
                <a16:creationId xmlns:a16="http://schemas.microsoft.com/office/drawing/2014/main" id="{4DD987D2-F550-BF4B-B688-BEC655D574FB}"/>
              </a:ext>
            </a:extLst>
          </p:cNvPr>
          <p:cNvSpPr txBox="1"/>
          <p:nvPr/>
        </p:nvSpPr>
        <p:spPr>
          <a:xfrm>
            <a:off x="3059544" y="3394363"/>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52" name="フリーフォーム 51">
            <a:extLst>
              <a:ext uri="{FF2B5EF4-FFF2-40B4-BE49-F238E27FC236}">
                <a16:creationId xmlns:a16="http://schemas.microsoft.com/office/drawing/2014/main" id="{357F263A-EDA7-6748-BE6B-AECDF54E69E8}"/>
              </a:ext>
            </a:extLst>
          </p:cNvPr>
          <p:cNvSpPr/>
          <p:nvPr/>
        </p:nvSpPr>
        <p:spPr>
          <a:xfrm>
            <a:off x="4122425" y="2937721"/>
            <a:ext cx="621237" cy="224262"/>
          </a:xfrm>
          <a:custGeom>
            <a:avLst/>
            <a:gdLst>
              <a:gd name="connsiteX0" fmla="*/ 0 w 1371600"/>
              <a:gd name="connsiteY0" fmla="*/ 201168 h 210312"/>
              <a:gd name="connsiteX1" fmla="*/ 493776 w 1371600"/>
              <a:gd name="connsiteY1" fmla="*/ 210312 h 210312"/>
              <a:gd name="connsiteX2" fmla="*/ 914400 w 1371600"/>
              <a:gd name="connsiteY2" fmla="*/ 9144 h 210312"/>
              <a:gd name="connsiteX3" fmla="*/ 1371600 w 1371600"/>
              <a:gd name="connsiteY3" fmla="*/ 0 h 210312"/>
            </a:gdLst>
            <a:ahLst/>
            <a:cxnLst>
              <a:cxn ang="0">
                <a:pos x="connsiteX0" y="connsiteY0"/>
              </a:cxn>
              <a:cxn ang="0">
                <a:pos x="connsiteX1" y="connsiteY1"/>
              </a:cxn>
              <a:cxn ang="0">
                <a:pos x="connsiteX2" y="connsiteY2"/>
              </a:cxn>
              <a:cxn ang="0">
                <a:pos x="connsiteX3" y="connsiteY3"/>
              </a:cxn>
            </a:cxnLst>
            <a:rect l="l" t="t" r="r" b="b"/>
            <a:pathLst>
              <a:path w="1371600" h="210312">
                <a:moveTo>
                  <a:pt x="0" y="201168"/>
                </a:moveTo>
                <a:lnTo>
                  <a:pt x="493776" y="210312"/>
                </a:lnTo>
                <a:lnTo>
                  <a:pt x="914400" y="9144"/>
                </a:lnTo>
                <a:lnTo>
                  <a:pt x="1371600" y="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コネクタ 54">
            <a:extLst>
              <a:ext uri="{FF2B5EF4-FFF2-40B4-BE49-F238E27FC236}">
                <a16:creationId xmlns:a16="http://schemas.microsoft.com/office/drawing/2014/main" id="{4B032F20-A428-7649-90B9-62732CF68949}"/>
              </a:ext>
            </a:extLst>
          </p:cNvPr>
          <p:cNvCxnSpPr>
            <a:cxnSpLocks/>
          </p:cNvCxnSpPr>
          <p:nvPr/>
        </p:nvCxnSpPr>
        <p:spPr>
          <a:xfrm>
            <a:off x="4135202" y="2578685"/>
            <a:ext cx="620389"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右矢印 56">
            <a:extLst>
              <a:ext uri="{FF2B5EF4-FFF2-40B4-BE49-F238E27FC236}">
                <a16:creationId xmlns:a16="http://schemas.microsoft.com/office/drawing/2014/main" id="{FF6CC1DC-CB66-5448-9ABF-91BF801568CA}"/>
              </a:ext>
            </a:extLst>
          </p:cNvPr>
          <p:cNvSpPr/>
          <p:nvPr/>
        </p:nvSpPr>
        <p:spPr>
          <a:xfrm>
            <a:off x="6137607" y="2113320"/>
            <a:ext cx="1722300"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B3807451-CF06-2C41-A3C8-D8602FB7B30F}"/>
              </a:ext>
            </a:extLst>
          </p:cNvPr>
          <p:cNvSpPr txBox="1"/>
          <p:nvPr/>
        </p:nvSpPr>
        <p:spPr>
          <a:xfrm>
            <a:off x="9811029" y="2452149"/>
            <a:ext cx="1061509" cy="307777"/>
          </a:xfrm>
          <a:prstGeom prst="rect">
            <a:avLst/>
          </a:prstGeom>
          <a:noFill/>
        </p:spPr>
        <p:txBody>
          <a:bodyPr wrap="none" rtlCol="0">
            <a:spAutoFit/>
          </a:bodyPr>
          <a:lstStyle/>
          <a:p>
            <a:r>
              <a:rPr kumimoji="1" lang="en-US" altLang="ja-JP" sz="1400" dirty="0"/>
              <a:t>Public Key</a:t>
            </a:r>
            <a:endParaRPr kumimoji="1" lang="ja-JP" altLang="en-US" sz="1400"/>
          </a:p>
        </p:txBody>
      </p:sp>
      <p:sp>
        <p:nvSpPr>
          <p:cNvPr id="60" name="テキスト ボックス 59">
            <a:extLst>
              <a:ext uri="{FF2B5EF4-FFF2-40B4-BE49-F238E27FC236}">
                <a16:creationId xmlns:a16="http://schemas.microsoft.com/office/drawing/2014/main" id="{268A7C19-30FE-AC4B-9273-386960C85748}"/>
              </a:ext>
            </a:extLst>
          </p:cNvPr>
          <p:cNvSpPr txBox="1"/>
          <p:nvPr/>
        </p:nvSpPr>
        <p:spPr>
          <a:xfrm>
            <a:off x="8534162" y="2479640"/>
            <a:ext cx="1132041" cy="307777"/>
          </a:xfrm>
          <a:prstGeom prst="rect">
            <a:avLst/>
          </a:prstGeom>
          <a:noFill/>
        </p:spPr>
        <p:txBody>
          <a:bodyPr wrap="none" rtlCol="0">
            <a:spAutoFit/>
          </a:bodyPr>
          <a:lstStyle/>
          <a:p>
            <a:r>
              <a:rPr kumimoji="1" lang="en-US" altLang="ja-JP" sz="1400" dirty="0"/>
              <a:t>Private Key</a:t>
            </a:r>
            <a:endParaRPr kumimoji="1" lang="ja-JP" altLang="en-US" sz="1400"/>
          </a:p>
        </p:txBody>
      </p:sp>
      <p:sp>
        <p:nvSpPr>
          <p:cNvPr id="61" name="メモ 60">
            <a:extLst>
              <a:ext uri="{FF2B5EF4-FFF2-40B4-BE49-F238E27FC236}">
                <a16:creationId xmlns:a16="http://schemas.microsoft.com/office/drawing/2014/main" id="{B0C6035B-8BAC-6943-9EB8-AA5C6E6DE9A5}"/>
              </a:ext>
            </a:extLst>
          </p:cNvPr>
          <p:cNvSpPr/>
          <p:nvPr/>
        </p:nvSpPr>
        <p:spPr>
          <a:xfrm>
            <a:off x="10294062" y="3512188"/>
            <a:ext cx="1763984" cy="2024599"/>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id="{E29E1FB4-20EB-F545-84E3-0E4CDDCEA918}"/>
              </a:ext>
            </a:extLst>
          </p:cNvPr>
          <p:cNvGrpSpPr/>
          <p:nvPr/>
        </p:nvGrpSpPr>
        <p:grpSpPr>
          <a:xfrm>
            <a:off x="10554391" y="4586195"/>
            <a:ext cx="594909" cy="312354"/>
            <a:chOff x="11123840" y="1935678"/>
            <a:chExt cx="594909" cy="312354"/>
          </a:xfrm>
          <a:solidFill>
            <a:schemeClr val="bg2">
              <a:lumMod val="75000"/>
            </a:schemeClr>
          </a:solidFill>
        </p:grpSpPr>
        <p:sp>
          <p:nvSpPr>
            <p:cNvPr id="63" name="楕円 14">
              <a:extLst>
                <a:ext uri="{FF2B5EF4-FFF2-40B4-BE49-F238E27FC236}">
                  <a16:creationId xmlns:a16="http://schemas.microsoft.com/office/drawing/2014/main" id="{E4E6A8E4-A2E8-FE47-B377-A1E05FDBC0CF}"/>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8E9D09B0-601D-634C-988A-0E8D5AC5D091}"/>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B396708D-F76B-5647-A63B-3445F1841469}"/>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テキスト ボックス 65">
            <a:extLst>
              <a:ext uri="{FF2B5EF4-FFF2-40B4-BE49-F238E27FC236}">
                <a16:creationId xmlns:a16="http://schemas.microsoft.com/office/drawing/2014/main" id="{EAE2D848-F3DB-2F4C-BB86-787DBE4D6428}"/>
              </a:ext>
            </a:extLst>
          </p:cNvPr>
          <p:cNvSpPr txBox="1"/>
          <p:nvPr/>
        </p:nvSpPr>
        <p:spPr>
          <a:xfrm>
            <a:off x="10482353" y="4923108"/>
            <a:ext cx="1191297" cy="369332"/>
          </a:xfrm>
          <a:prstGeom prst="rect">
            <a:avLst/>
          </a:prstGeom>
          <a:noFill/>
        </p:spPr>
        <p:txBody>
          <a:bodyPr wrap="square" rtlCol="0">
            <a:spAutoFit/>
          </a:bodyPr>
          <a:lstStyle/>
          <a:p>
            <a:r>
              <a:rPr kumimoji="1" lang="en-US" altLang="ja-JP"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a:latin typeface="Brush Script MT" panose="03060802040406070304" pitchFamily="66" charset="-122"/>
              <a:cs typeface="Brush Script MT" panose="03060802040406070304" pitchFamily="66" charset="-122"/>
            </a:endParaRPr>
          </a:p>
        </p:txBody>
      </p:sp>
      <p:sp>
        <p:nvSpPr>
          <p:cNvPr id="67" name="正方形/長方形 66">
            <a:extLst>
              <a:ext uri="{FF2B5EF4-FFF2-40B4-BE49-F238E27FC236}">
                <a16:creationId xmlns:a16="http://schemas.microsoft.com/office/drawing/2014/main" id="{185092C7-80A6-7241-8B6D-13787731DCEB}"/>
              </a:ext>
            </a:extLst>
          </p:cNvPr>
          <p:cNvSpPr/>
          <p:nvPr/>
        </p:nvSpPr>
        <p:spPr>
          <a:xfrm>
            <a:off x="10384856" y="3589449"/>
            <a:ext cx="1560042" cy="769441"/>
          </a:xfrm>
          <a:prstGeom prst="rect">
            <a:avLst/>
          </a:prstGeom>
        </p:spPr>
        <p:txBody>
          <a:bodyPr wrap="none">
            <a:spAutoFit/>
          </a:bodyPr>
          <a:lstStyle/>
          <a:p>
            <a:r>
              <a:rPr lang="en-US" altLang="ja-JP" sz="1100" dirty="0">
                <a:solidFill>
                  <a:srgbClr val="202122"/>
                </a:solidFill>
                <a:latin typeface="Arial" panose="020B0604020202020204" pitchFamily="34" charset="0"/>
              </a:rPr>
              <a:t>Serial Number</a:t>
            </a:r>
          </a:p>
          <a:p>
            <a:r>
              <a:rPr lang="en-US" altLang="ja-JP" sz="1100" dirty="0"/>
              <a:t>Subject </a:t>
            </a:r>
            <a:r>
              <a:rPr lang="en-US" altLang="ja-JP" sz="1100" dirty="0" err="1"/>
              <a:t>wolfCA</a:t>
            </a:r>
            <a:endParaRPr lang="en-US" altLang="ja-JP" sz="1100" dirty="0"/>
          </a:p>
          <a:p>
            <a:r>
              <a:rPr lang="en-US" altLang="ja-JP" sz="1100" dirty="0"/>
              <a:t>Issuer    </a:t>
            </a:r>
            <a:r>
              <a:rPr lang="en-US" altLang="ja-JP" sz="1100" dirty="0" err="1"/>
              <a:t>wolfCA</a:t>
            </a:r>
            <a:endParaRPr lang="en-US" altLang="ja-JP" sz="1100" dirty="0"/>
          </a:p>
          <a:p>
            <a:r>
              <a:rPr lang="en-US" altLang="ja-JP" sz="1100" dirty="0"/>
              <a:t>Not Before, Not After</a:t>
            </a:r>
            <a:endParaRPr lang="ja-JP" altLang="en-US" sz="1100"/>
          </a:p>
        </p:txBody>
      </p:sp>
      <p:sp>
        <p:nvSpPr>
          <p:cNvPr id="68" name="フリーフォーム 67">
            <a:extLst>
              <a:ext uri="{FF2B5EF4-FFF2-40B4-BE49-F238E27FC236}">
                <a16:creationId xmlns:a16="http://schemas.microsoft.com/office/drawing/2014/main" id="{88A6CEBF-D87C-CA43-A1A9-9F8693727944}"/>
              </a:ext>
            </a:extLst>
          </p:cNvPr>
          <p:cNvSpPr/>
          <p:nvPr/>
        </p:nvSpPr>
        <p:spPr>
          <a:xfrm>
            <a:off x="9501027" y="3273552"/>
            <a:ext cx="942653" cy="1806858"/>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フリーフォーム 68">
            <a:extLst>
              <a:ext uri="{FF2B5EF4-FFF2-40B4-BE49-F238E27FC236}">
                <a16:creationId xmlns:a16="http://schemas.microsoft.com/office/drawing/2014/main" id="{6A0E8BE5-95DE-D44B-8BBB-A781207D8920}"/>
              </a:ext>
            </a:extLst>
          </p:cNvPr>
          <p:cNvSpPr/>
          <p:nvPr/>
        </p:nvSpPr>
        <p:spPr>
          <a:xfrm>
            <a:off x="10078762" y="3232318"/>
            <a:ext cx="397764" cy="1518635"/>
          </a:xfrm>
          <a:custGeom>
            <a:avLst/>
            <a:gdLst>
              <a:gd name="connsiteX0" fmla="*/ 9144 w 795528"/>
              <a:gd name="connsiteY0" fmla="*/ 0 h 2112264"/>
              <a:gd name="connsiteX1" fmla="*/ 0 w 795528"/>
              <a:gd name="connsiteY1" fmla="*/ 1883664 h 2112264"/>
              <a:gd name="connsiteX2" fmla="*/ 292608 w 795528"/>
              <a:gd name="connsiteY2" fmla="*/ 2112264 h 2112264"/>
              <a:gd name="connsiteX3" fmla="*/ 795528 w 795528"/>
              <a:gd name="connsiteY3" fmla="*/ 2112264 h 2112264"/>
            </a:gdLst>
            <a:ahLst/>
            <a:cxnLst>
              <a:cxn ang="0">
                <a:pos x="connsiteX0" y="connsiteY0"/>
              </a:cxn>
              <a:cxn ang="0">
                <a:pos x="connsiteX1" y="connsiteY1"/>
              </a:cxn>
              <a:cxn ang="0">
                <a:pos x="connsiteX2" y="connsiteY2"/>
              </a:cxn>
              <a:cxn ang="0">
                <a:pos x="connsiteX3" y="connsiteY3"/>
              </a:cxn>
            </a:cxnLst>
            <a:rect l="l" t="t" r="r" b="b"/>
            <a:pathLst>
              <a:path w="795528" h="2112264">
                <a:moveTo>
                  <a:pt x="9144" y="0"/>
                </a:moveTo>
                <a:lnTo>
                  <a:pt x="0" y="1883664"/>
                </a:lnTo>
                <a:lnTo>
                  <a:pt x="292608" y="2112264"/>
                </a:lnTo>
                <a:lnTo>
                  <a:pt x="795528" y="2112264"/>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フリーフォーム 69">
            <a:extLst>
              <a:ext uri="{FF2B5EF4-FFF2-40B4-BE49-F238E27FC236}">
                <a16:creationId xmlns:a16="http://schemas.microsoft.com/office/drawing/2014/main" id="{D7097E4A-1312-FC4A-91F8-6E32ADB16C1D}"/>
              </a:ext>
            </a:extLst>
          </p:cNvPr>
          <p:cNvSpPr/>
          <p:nvPr/>
        </p:nvSpPr>
        <p:spPr>
          <a:xfrm>
            <a:off x="7936696" y="3282696"/>
            <a:ext cx="1253024" cy="1717238"/>
          </a:xfrm>
          <a:custGeom>
            <a:avLst/>
            <a:gdLst>
              <a:gd name="connsiteX0" fmla="*/ 2871216 w 2871216"/>
              <a:gd name="connsiteY0" fmla="*/ 0 h 2103120"/>
              <a:gd name="connsiteX1" fmla="*/ 2852928 w 2871216"/>
              <a:gd name="connsiteY1" fmla="*/ 1911096 h 2103120"/>
              <a:gd name="connsiteX2" fmla="*/ 2487168 w 2871216"/>
              <a:gd name="connsiteY2" fmla="*/ 2093976 h 2103120"/>
              <a:gd name="connsiteX3" fmla="*/ 0 w 2871216"/>
              <a:gd name="connsiteY3" fmla="*/ 2103120 h 2103120"/>
            </a:gdLst>
            <a:ahLst/>
            <a:cxnLst>
              <a:cxn ang="0">
                <a:pos x="connsiteX0" y="connsiteY0"/>
              </a:cxn>
              <a:cxn ang="0">
                <a:pos x="connsiteX1" y="connsiteY1"/>
              </a:cxn>
              <a:cxn ang="0">
                <a:pos x="connsiteX2" y="connsiteY2"/>
              </a:cxn>
              <a:cxn ang="0">
                <a:pos x="connsiteX3" y="connsiteY3"/>
              </a:cxn>
            </a:cxnLst>
            <a:rect l="l" t="t" r="r" b="b"/>
            <a:pathLst>
              <a:path w="2871216" h="2103120">
                <a:moveTo>
                  <a:pt x="2871216" y="0"/>
                </a:moveTo>
                <a:lnTo>
                  <a:pt x="2852928" y="1911096"/>
                </a:lnTo>
                <a:lnTo>
                  <a:pt x="2487168" y="2093976"/>
                </a:lnTo>
                <a:lnTo>
                  <a:pt x="0" y="2103120"/>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2">
            <a:extLst>
              <a:ext uri="{FF2B5EF4-FFF2-40B4-BE49-F238E27FC236}">
                <a16:creationId xmlns:a16="http://schemas.microsoft.com/office/drawing/2014/main" id="{994E2433-F213-8741-841B-4B91859148C1}"/>
              </a:ext>
            </a:extLst>
          </p:cNvPr>
          <p:cNvSpPr/>
          <p:nvPr/>
        </p:nvSpPr>
        <p:spPr>
          <a:xfrm flipH="1">
            <a:off x="5223264" y="4252208"/>
            <a:ext cx="1534699" cy="284540"/>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フリーフォーム 75">
            <a:extLst>
              <a:ext uri="{FF2B5EF4-FFF2-40B4-BE49-F238E27FC236}">
                <a16:creationId xmlns:a16="http://schemas.microsoft.com/office/drawing/2014/main" id="{95D74DBC-28F0-B741-BE59-EB4B26BAFE08}"/>
              </a:ext>
            </a:extLst>
          </p:cNvPr>
          <p:cNvSpPr/>
          <p:nvPr/>
        </p:nvSpPr>
        <p:spPr>
          <a:xfrm>
            <a:off x="5577840" y="2569464"/>
            <a:ext cx="3008376" cy="2103120"/>
          </a:xfrm>
          <a:custGeom>
            <a:avLst/>
            <a:gdLst>
              <a:gd name="connsiteX0" fmla="*/ 0 w 3008376"/>
              <a:gd name="connsiteY0" fmla="*/ 0 h 2103120"/>
              <a:gd name="connsiteX1" fmla="*/ 2852928 w 3008376"/>
              <a:gd name="connsiteY1" fmla="*/ 27432 h 2103120"/>
              <a:gd name="connsiteX2" fmla="*/ 3008376 w 3008376"/>
              <a:gd name="connsiteY2" fmla="*/ 256032 h 2103120"/>
              <a:gd name="connsiteX3" fmla="*/ 2999232 w 3008376"/>
              <a:gd name="connsiteY3" fmla="*/ 1929384 h 2103120"/>
              <a:gd name="connsiteX4" fmla="*/ 2798064 w 3008376"/>
              <a:gd name="connsiteY4" fmla="*/ 2103120 h 2103120"/>
              <a:gd name="connsiteX5" fmla="*/ 2359152 w 3008376"/>
              <a:gd name="connsiteY5" fmla="*/ 2084832 h 2103120"/>
              <a:gd name="connsiteX6" fmla="*/ 2359152 w 3008376"/>
              <a:gd name="connsiteY6" fmla="*/ 2084832 h 2103120"/>
              <a:gd name="connsiteX7" fmla="*/ 2359152 w 3008376"/>
              <a:gd name="connsiteY7" fmla="*/ 2084832 h 210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376" h="2103120">
                <a:moveTo>
                  <a:pt x="0" y="0"/>
                </a:moveTo>
                <a:lnTo>
                  <a:pt x="2852928" y="27432"/>
                </a:lnTo>
                <a:lnTo>
                  <a:pt x="3008376" y="256032"/>
                </a:lnTo>
                <a:lnTo>
                  <a:pt x="2999232" y="1929384"/>
                </a:lnTo>
                <a:lnTo>
                  <a:pt x="2798064" y="2103120"/>
                </a:lnTo>
                <a:lnTo>
                  <a:pt x="2359152" y="2084832"/>
                </a:lnTo>
                <a:lnTo>
                  <a:pt x="2359152" y="2084832"/>
                </a:lnTo>
                <a:lnTo>
                  <a:pt x="2359152" y="2084832"/>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4" name="グループ化 83">
            <a:extLst>
              <a:ext uri="{FF2B5EF4-FFF2-40B4-BE49-F238E27FC236}">
                <a16:creationId xmlns:a16="http://schemas.microsoft.com/office/drawing/2014/main" id="{1C2586AA-28A8-F743-A1D5-4D317FD11AAE}"/>
              </a:ext>
            </a:extLst>
          </p:cNvPr>
          <p:cNvGrpSpPr/>
          <p:nvPr/>
        </p:nvGrpSpPr>
        <p:grpSpPr>
          <a:xfrm>
            <a:off x="2202584" y="4898549"/>
            <a:ext cx="855484" cy="1019957"/>
            <a:chOff x="7157069" y="3587327"/>
            <a:chExt cx="1763984" cy="2103120"/>
          </a:xfrm>
        </p:grpSpPr>
        <p:sp>
          <p:nvSpPr>
            <p:cNvPr id="77" name="メモ 76">
              <a:extLst>
                <a:ext uri="{FF2B5EF4-FFF2-40B4-BE49-F238E27FC236}">
                  <a16:creationId xmlns:a16="http://schemas.microsoft.com/office/drawing/2014/main" id="{8159C036-531D-CF45-8CAB-FF7D0A6020DB}"/>
                </a:ext>
              </a:extLst>
            </p:cNvPr>
            <p:cNvSpPr/>
            <p:nvPr/>
          </p:nvSpPr>
          <p:spPr>
            <a:xfrm>
              <a:off x="7157069" y="3587327"/>
              <a:ext cx="1763984" cy="2103120"/>
            </a:xfrm>
            <a:prstGeom prst="foldedCorner">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78" name="グループ化 77">
              <a:extLst>
                <a:ext uri="{FF2B5EF4-FFF2-40B4-BE49-F238E27FC236}">
                  <a16:creationId xmlns:a16="http://schemas.microsoft.com/office/drawing/2014/main" id="{DDCE6F43-8FB9-9743-B92A-02C4EBB9F48B}"/>
                </a:ext>
              </a:extLst>
            </p:cNvPr>
            <p:cNvGrpSpPr/>
            <p:nvPr/>
          </p:nvGrpSpPr>
          <p:grpSpPr>
            <a:xfrm>
              <a:off x="7417398" y="4661334"/>
              <a:ext cx="594909" cy="312354"/>
              <a:chOff x="11123840" y="1935678"/>
              <a:chExt cx="594909" cy="312354"/>
            </a:xfrm>
            <a:solidFill>
              <a:schemeClr val="bg2">
                <a:lumMod val="75000"/>
              </a:schemeClr>
            </a:solidFill>
          </p:grpSpPr>
          <p:sp>
            <p:nvSpPr>
              <p:cNvPr id="79" name="楕円 14">
                <a:extLst>
                  <a:ext uri="{FF2B5EF4-FFF2-40B4-BE49-F238E27FC236}">
                    <a16:creationId xmlns:a16="http://schemas.microsoft.com/office/drawing/2014/main" id="{D74B8A4B-417F-B644-B7AD-C6BDA3E4D8CD}"/>
                  </a:ext>
                </a:extLst>
              </p:cNvPr>
              <p:cNvSpPr/>
              <p:nvPr/>
            </p:nvSpPr>
            <p:spPr>
              <a:xfrm>
                <a:off x="11447814" y="1935678"/>
                <a:ext cx="270935" cy="31235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0" name="正方形/長方形 79">
                <a:extLst>
                  <a:ext uri="{FF2B5EF4-FFF2-40B4-BE49-F238E27FC236}">
                    <a16:creationId xmlns:a16="http://schemas.microsoft.com/office/drawing/2014/main" id="{A0C28074-2EC6-0348-89D9-CEECC8FC6B0C}"/>
                  </a:ext>
                </a:extLst>
              </p:cNvPr>
              <p:cNvSpPr/>
              <p:nvPr/>
            </p:nvSpPr>
            <p:spPr>
              <a:xfrm>
                <a:off x="11123840" y="2025392"/>
                <a:ext cx="347724" cy="15230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1" name="正方形/長方形 80">
                <a:extLst>
                  <a:ext uri="{FF2B5EF4-FFF2-40B4-BE49-F238E27FC236}">
                    <a16:creationId xmlns:a16="http://schemas.microsoft.com/office/drawing/2014/main" id="{3C0DA442-1F25-4942-98BD-4EFDA34F8238}"/>
                  </a:ext>
                </a:extLst>
              </p:cNvPr>
              <p:cNvSpPr/>
              <p:nvPr/>
            </p:nvSpPr>
            <p:spPr>
              <a:xfrm>
                <a:off x="11200629" y="1963492"/>
                <a:ext cx="65513" cy="8955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82" name="テキスト ボックス 81">
              <a:extLst>
                <a:ext uri="{FF2B5EF4-FFF2-40B4-BE49-F238E27FC236}">
                  <a16:creationId xmlns:a16="http://schemas.microsoft.com/office/drawing/2014/main" id="{075D709F-F08C-804A-8DFB-41E7DC57BF93}"/>
                </a:ext>
              </a:extLst>
            </p:cNvPr>
            <p:cNvSpPr txBox="1"/>
            <p:nvPr/>
          </p:nvSpPr>
          <p:spPr>
            <a:xfrm>
              <a:off x="7169474" y="4988845"/>
              <a:ext cx="1191298" cy="475968"/>
            </a:xfrm>
            <a:prstGeom prst="rect">
              <a:avLst/>
            </a:prstGeom>
            <a:noFill/>
          </p:spPr>
          <p:txBody>
            <a:bodyPr wrap="square" rtlCol="0">
              <a:spAutoFit/>
            </a:bodyPr>
            <a:lstStyle/>
            <a:p>
              <a:r>
                <a:rPr kumimoji="1" lang="en-US" altLang="ja-JP" sz="900" dirty="0">
                  <a:latin typeface="Brush Script MT" panose="03060802040406070304" pitchFamily="66" charset="-122"/>
                  <a:ea typeface="Brush Script MT" panose="03060802040406070304" pitchFamily="66" charset="-122"/>
                  <a:cs typeface="Brush Script MT" panose="03060802040406070304" pitchFamily="66" charset="-122"/>
                </a:rPr>
                <a:t>Cert Auth</a:t>
              </a:r>
              <a:endParaRPr kumimoji="1" lang="ja-JP" altLang="en-US" sz="900">
                <a:latin typeface="Brush Script MT" panose="03060802040406070304" pitchFamily="66" charset="-122"/>
                <a:cs typeface="Brush Script MT" panose="03060802040406070304" pitchFamily="66" charset="-122"/>
              </a:endParaRPr>
            </a:p>
          </p:txBody>
        </p:sp>
        <p:sp>
          <p:nvSpPr>
            <p:cNvPr id="83" name="正方形/長方形 82">
              <a:extLst>
                <a:ext uri="{FF2B5EF4-FFF2-40B4-BE49-F238E27FC236}">
                  <a16:creationId xmlns:a16="http://schemas.microsoft.com/office/drawing/2014/main" id="{3769C823-6E3A-D940-9419-AFCC3B430924}"/>
                </a:ext>
              </a:extLst>
            </p:cNvPr>
            <p:cNvSpPr/>
            <p:nvPr/>
          </p:nvSpPr>
          <p:spPr>
            <a:xfrm>
              <a:off x="7247864" y="3664589"/>
              <a:ext cx="1663250" cy="825015"/>
            </a:xfrm>
            <a:prstGeom prst="rect">
              <a:avLst/>
            </a:prstGeom>
          </p:spPr>
          <p:txBody>
            <a:bodyPr wrap="none">
              <a:spAutoFit/>
            </a:bodyPr>
            <a:lstStyle/>
            <a:p>
              <a:r>
                <a:rPr lang="en-US" altLang="ja-JP" sz="500" dirty="0">
                  <a:solidFill>
                    <a:srgbClr val="202122"/>
                  </a:solidFill>
                  <a:latin typeface="Arial" panose="020B0604020202020204" pitchFamily="34" charset="0"/>
                </a:rPr>
                <a:t>Serial Number</a:t>
              </a:r>
            </a:p>
            <a:p>
              <a:r>
                <a:rPr lang="en-US" altLang="ja-JP" sz="500" dirty="0"/>
                <a:t>Subject </a:t>
              </a:r>
              <a:r>
                <a:rPr lang="en-US" altLang="ja-JP" sz="500" dirty="0" err="1"/>
                <a:t>wolfServer</a:t>
              </a:r>
              <a:endParaRPr lang="en-US" altLang="ja-JP" sz="500" dirty="0"/>
            </a:p>
            <a:p>
              <a:r>
                <a:rPr lang="en-US" altLang="ja-JP" sz="500" dirty="0"/>
                <a:t>Issuer    </a:t>
              </a:r>
              <a:r>
                <a:rPr lang="en-US" altLang="ja-JP" sz="500" dirty="0" err="1"/>
                <a:t>wolfCA</a:t>
              </a:r>
              <a:endParaRPr lang="en-US" altLang="ja-JP" sz="500" dirty="0"/>
            </a:p>
            <a:p>
              <a:r>
                <a:rPr lang="en-US" altLang="ja-JP" sz="500" dirty="0"/>
                <a:t>Not Before, Not After</a:t>
              </a:r>
              <a:endParaRPr lang="ja-JP" altLang="en-US" sz="500"/>
            </a:p>
          </p:txBody>
        </p:sp>
      </p:grpSp>
      <p:sp>
        <p:nvSpPr>
          <p:cNvPr id="85" name="テキスト ボックス 84">
            <a:extLst>
              <a:ext uri="{FF2B5EF4-FFF2-40B4-BE49-F238E27FC236}">
                <a16:creationId xmlns:a16="http://schemas.microsoft.com/office/drawing/2014/main" id="{7ED2758D-B7F4-1241-A70D-6A1B23817451}"/>
              </a:ext>
            </a:extLst>
          </p:cNvPr>
          <p:cNvSpPr txBox="1"/>
          <p:nvPr/>
        </p:nvSpPr>
        <p:spPr>
          <a:xfrm>
            <a:off x="5098443" y="1435633"/>
            <a:ext cx="967503" cy="461665"/>
          </a:xfrm>
          <a:prstGeom prst="rect">
            <a:avLst/>
          </a:prstGeom>
          <a:noFill/>
        </p:spPr>
        <p:txBody>
          <a:bodyPr wrap="square" rtlCol="0">
            <a:spAutoFit/>
          </a:bodyPr>
          <a:lstStyle/>
          <a:p>
            <a:r>
              <a:rPr kumimoji="1" lang="en-US" altLang="ja-JP" sz="2400" b="1" dirty="0"/>
              <a:t>CSR</a:t>
            </a:r>
            <a:endParaRPr kumimoji="1" lang="ja-JP" altLang="en-US" sz="2400" b="1"/>
          </a:p>
        </p:txBody>
      </p:sp>
      <p:sp>
        <p:nvSpPr>
          <p:cNvPr id="86" name="テキスト ボックス 85">
            <a:extLst>
              <a:ext uri="{FF2B5EF4-FFF2-40B4-BE49-F238E27FC236}">
                <a16:creationId xmlns:a16="http://schemas.microsoft.com/office/drawing/2014/main" id="{0B391EDF-68D6-6C4D-8374-E24FF789E694}"/>
              </a:ext>
            </a:extLst>
          </p:cNvPr>
          <p:cNvSpPr txBox="1"/>
          <p:nvPr/>
        </p:nvSpPr>
        <p:spPr>
          <a:xfrm>
            <a:off x="3083212" y="5244399"/>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sp>
        <p:nvSpPr>
          <p:cNvPr id="87" name="テキスト ボックス 86">
            <a:extLst>
              <a:ext uri="{FF2B5EF4-FFF2-40B4-BE49-F238E27FC236}">
                <a16:creationId xmlns:a16="http://schemas.microsoft.com/office/drawing/2014/main" id="{EF86FBEA-B0D2-B848-BB83-18708BE34B09}"/>
              </a:ext>
            </a:extLst>
          </p:cNvPr>
          <p:cNvSpPr txBox="1"/>
          <p:nvPr/>
        </p:nvSpPr>
        <p:spPr>
          <a:xfrm>
            <a:off x="6960922" y="5669280"/>
            <a:ext cx="1951548" cy="584775"/>
          </a:xfrm>
          <a:prstGeom prst="rect">
            <a:avLst/>
          </a:prstGeom>
          <a:noFill/>
        </p:spPr>
        <p:txBody>
          <a:bodyPr wrap="square" rtlCol="0">
            <a:spAutoFit/>
          </a:bodyPr>
          <a:lstStyle/>
          <a:p>
            <a:r>
              <a:rPr kumimoji="1" lang="en-US" altLang="ja-JP" sz="1600" b="1" dirty="0"/>
              <a:t>Signed</a:t>
            </a:r>
          </a:p>
          <a:p>
            <a:r>
              <a:rPr kumimoji="1" lang="en-US" altLang="ja-JP" sz="1600" b="1" dirty="0"/>
              <a:t>Certificate</a:t>
            </a:r>
            <a:endParaRPr kumimoji="1" lang="ja-JP" altLang="en-US" sz="1600" b="1"/>
          </a:p>
        </p:txBody>
      </p:sp>
      <p:grpSp>
        <p:nvGrpSpPr>
          <p:cNvPr id="88" name="グループ化 87">
            <a:extLst>
              <a:ext uri="{FF2B5EF4-FFF2-40B4-BE49-F238E27FC236}">
                <a16:creationId xmlns:a16="http://schemas.microsoft.com/office/drawing/2014/main" id="{1E0659CA-35C3-EC45-AA75-AA6333BCFFC8}"/>
              </a:ext>
            </a:extLst>
          </p:cNvPr>
          <p:cNvGrpSpPr/>
          <p:nvPr/>
        </p:nvGrpSpPr>
        <p:grpSpPr>
          <a:xfrm>
            <a:off x="2248323" y="4381145"/>
            <a:ext cx="594909" cy="312354"/>
            <a:chOff x="11123840" y="1935678"/>
            <a:chExt cx="594909" cy="312354"/>
          </a:xfrm>
          <a:solidFill>
            <a:schemeClr val="bg2">
              <a:lumMod val="75000"/>
            </a:schemeClr>
          </a:solidFill>
        </p:grpSpPr>
        <p:sp>
          <p:nvSpPr>
            <p:cNvPr id="89" name="楕円 14">
              <a:extLst>
                <a:ext uri="{FF2B5EF4-FFF2-40B4-BE49-F238E27FC236}">
                  <a16:creationId xmlns:a16="http://schemas.microsoft.com/office/drawing/2014/main" id="{2D5E5602-014F-D745-B82E-4E947A568BE6}"/>
                </a:ext>
              </a:extLst>
            </p:cNvPr>
            <p:cNvSpPr/>
            <p:nvPr/>
          </p:nvSpPr>
          <p:spPr>
            <a:xfrm>
              <a:off x="11447814" y="1935678"/>
              <a:ext cx="270935" cy="3123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4BAD6FD4-FC71-504C-BAA1-D1B7F1875493}"/>
                </a:ext>
              </a:extLst>
            </p:cNvPr>
            <p:cNvSpPr/>
            <p:nvPr/>
          </p:nvSpPr>
          <p:spPr>
            <a:xfrm>
              <a:off x="11123840" y="2025392"/>
              <a:ext cx="347724" cy="1523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60B704DC-0BBD-E740-B4A1-7143AA674D04}"/>
                </a:ext>
              </a:extLst>
            </p:cNvPr>
            <p:cNvSpPr/>
            <p:nvPr/>
          </p:nvSpPr>
          <p:spPr>
            <a:xfrm>
              <a:off x="11200629" y="1963492"/>
              <a:ext cx="65513" cy="89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2" name="フリーフォーム 91">
            <a:extLst>
              <a:ext uri="{FF2B5EF4-FFF2-40B4-BE49-F238E27FC236}">
                <a16:creationId xmlns:a16="http://schemas.microsoft.com/office/drawing/2014/main" id="{30F7BE82-ED2A-EC45-A696-019CBB664985}"/>
              </a:ext>
            </a:extLst>
          </p:cNvPr>
          <p:cNvSpPr/>
          <p:nvPr/>
        </p:nvSpPr>
        <p:spPr>
          <a:xfrm>
            <a:off x="3093410" y="3730751"/>
            <a:ext cx="509325" cy="778181"/>
          </a:xfrm>
          <a:custGeom>
            <a:avLst/>
            <a:gdLst>
              <a:gd name="connsiteX0" fmla="*/ 640080 w 640080"/>
              <a:gd name="connsiteY0" fmla="*/ 0 h 630936"/>
              <a:gd name="connsiteX1" fmla="*/ 640080 w 640080"/>
              <a:gd name="connsiteY1" fmla="*/ 374904 h 630936"/>
              <a:gd name="connsiteX2" fmla="*/ 411480 w 640080"/>
              <a:gd name="connsiteY2" fmla="*/ 630936 h 630936"/>
              <a:gd name="connsiteX3" fmla="*/ 0 w 640080"/>
              <a:gd name="connsiteY3" fmla="*/ 630936 h 630936"/>
            </a:gdLst>
            <a:ahLst/>
            <a:cxnLst>
              <a:cxn ang="0">
                <a:pos x="connsiteX0" y="connsiteY0"/>
              </a:cxn>
              <a:cxn ang="0">
                <a:pos x="connsiteX1" y="connsiteY1"/>
              </a:cxn>
              <a:cxn ang="0">
                <a:pos x="connsiteX2" y="connsiteY2"/>
              </a:cxn>
              <a:cxn ang="0">
                <a:pos x="connsiteX3" y="connsiteY3"/>
              </a:cxn>
            </a:cxnLst>
            <a:rect l="l" t="t" r="r" b="b"/>
            <a:pathLst>
              <a:path w="640080" h="630936">
                <a:moveTo>
                  <a:pt x="640080" y="0"/>
                </a:moveTo>
                <a:lnTo>
                  <a:pt x="640080" y="374904"/>
                </a:lnTo>
                <a:lnTo>
                  <a:pt x="411480" y="630936"/>
                </a:lnTo>
                <a:lnTo>
                  <a:pt x="0" y="630936"/>
                </a:lnTo>
              </a:path>
            </a:pathLst>
          </a:custGeom>
          <a:noFill/>
          <a:ln w="19050">
            <a:solidFill>
              <a:schemeClr val="tx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4" name="直線コネクタ 93">
            <a:extLst>
              <a:ext uri="{FF2B5EF4-FFF2-40B4-BE49-F238E27FC236}">
                <a16:creationId xmlns:a16="http://schemas.microsoft.com/office/drawing/2014/main" id="{A4ED2ED2-81BF-B24C-BA22-760C19BF48D0}"/>
              </a:ext>
            </a:extLst>
          </p:cNvPr>
          <p:cNvCxnSpPr/>
          <p:nvPr/>
        </p:nvCxnSpPr>
        <p:spPr>
          <a:xfrm flipH="1">
            <a:off x="3143301" y="5080410"/>
            <a:ext cx="3709226" cy="0"/>
          </a:xfrm>
          <a:prstGeom prst="line">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テキスト ボックス 94">
            <a:extLst>
              <a:ext uri="{FF2B5EF4-FFF2-40B4-BE49-F238E27FC236}">
                <a16:creationId xmlns:a16="http://schemas.microsoft.com/office/drawing/2014/main" id="{C79BAF01-A24D-1A43-A5C8-7531FA13D91D}"/>
              </a:ext>
            </a:extLst>
          </p:cNvPr>
          <p:cNvSpPr txBox="1"/>
          <p:nvPr/>
        </p:nvSpPr>
        <p:spPr>
          <a:xfrm>
            <a:off x="999210" y="4080321"/>
            <a:ext cx="1358064" cy="369332"/>
          </a:xfrm>
          <a:prstGeom prst="rect">
            <a:avLst/>
          </a:prstGeom>
          <a:noFill/>
        </p:spPr>
        <p:txBody>
          <a:bodyPr wrap="none" rtlCol="0">
            <a:spAutoFit/>
          </a:bodyPr>
          <a:lstStyle/>
          <a:p>
            <a:r>
              <a:rPr kumimoji="1" lang="en-US" altLang="ja-JP" dirty="0"/>
              <a:t>TLS Server</a:t>
            </a:r>
            <a:endParaRPr kumimoji="1" lang="ja-JP" altLang="en-US"/>
          </a:p>
        </p:txBody>
      </p:sp>
      <p:sp>
        <p:nvSpPr>
          <p:cNvPr id="96" name="テキスト ボックス 95">
            <a:extLst>
              <a:ext uri="{FF2B5EF4-FFF2-40B4-BE49-F238E27FC236}">
                <a16:creationId xmlns:a16="http://schemas.microsoft.com/office/drawing/2014/main" id="{F43952DF-0F23-0448-9DE5-6A2B810C613B}"/>
              </a:ext>
            </a:extLst>
          </p:cNvPr>
          <p:cNvSpPr txBox="1"/>
          <p:nvPr/>
        </p:nvSpPr>
        <p:spPr>
          <a:xfrm>
            <a:off x="9062714" y="4967755"/>
            <a:ext cx="545342" cy="307777"/>
          </a:xfrm>
          <a:prstGeom prst="rect">
            <a:avLst/>
          </a:prstGeom>
          <a:noFill/>
        </p:spPr>
        <p:txBody>
          <a:bodyPr wrap="none" rtlCol="0">
            <a:spAutoFit/>
          </a:bodyPr>
          <a:lstStyle/>
          <a:p>
            <a:r>
              <a:rPr kumimoji="1" lang="en-US" altLang="ja-JP" sz="1400" dirty="0"/>
              <a:t>Sign</a:t>
            </a:r>
            <a:endParaRPr kumimoji="1" lang="ja-JP" altLang="en-US" sz="1400"/>
          </a:p>
        </p:txBody>
      </p:sp>
      <p:sp>
        <p:nvSpPr>
          <p:cNvPr id="98" name="テキスト ボックス 97">
            <a:extLst>
              <a:ext uri="{FF2B5EF4-FFF2-40B4-BE49-F238E27FC236}">
                <a16:creationId xmlns:a16="http://schemas.microsoft.com/office/drawing/2014/main" id="{34DD9527-1A40-E24F-A360-EFE1071F61D7}"/>
              </a:ext>
            </a:extLst>
          </p:cNvPr>
          <p:cNvSpPr txBox="1"/>
          <p:nvPr/>
        </p:nvSpPr>
        <p:spPr>
          <a:xfrm>
            <a:off x="7939743" y="1288795"/>
            <a:ext cx="3535647" cy="461665"/>
          </a:xfrm>
          <a:prstGeom prst="rect">
            <a:avLst/>
          </a:prstGeom>
          <a:noFill/>
        </p:spPr>
        <p:txBody>
          <a:bodyPr wrap="square" rtlCol="0">
            <a:spAutoFit/>
          </a:bodyPr>
          <a:lstStyle/>
          <a:p>
            <a:r>
              <a:rPr kumimoji="1" lang="en-US" altLang="ja-JP" sz="2400" dirty="0"/>
              <a:t>Certificate Authority</a:t>
            </a:r>
            <a:endParaRPr kumimoji="1" lang="ja-JP" altLang="en-US" sz="2400"/>
          </a:p>
        </p:txBody>
      </p:sp>
      <p:sp>
        <p:nvSpPr>
          <p:cNvPr id="99" name="テキスト ボックス 98">
            <a:extLst>
              <a:ext uri="{FF2B5EF4-FFF2-40B4-BE49-F238E27FC236}">
                <a16:creationId xmlns:a16="http://schemas.microsoft.com/office/drawing/2014/main" id="{446E0A3D-094C-F74B-8CEF-656D641B8DAE}"/>
              </a:ext>
            </a:extLst>
          </p:cNvPr>
          <p:cNvSpPr txBox="1"/>
          <p:nvPr/>
        </p:nvSpPr>
        <p:spPr>
          <a:xfrm>
            <a:off x="1580248" y="811955"/>
            <a:ext cx="3535647" cy="461665"/>
          </a:xfrm>
          <a:prstGeom prst="rect">
            <a:avLst/>
          </a:prstGeom>
          <a:noFill/>
        </p:spPr>
        <p:txBody>
          <a:bodyPr wrap="square" rtlCol="0">
            <a:spAutoFit/>
          </a:bodyPr>
          <a:lstStyle/>
          <a:p>
            <a:r>
              <a:rPr kumimoji="1" lang="en-US" altLang="ja-JP" sz="2400" dirty="0"/>
              <a:t>Signature Requester</a:t>
            </a:r>
            <a:endParaRPr kumimoji="1" lang="ja-JP" altLang="en-US" sz="2400"/>
          </a:p>
        </p:txBody>
      </p:sp>
      <p:sp>
        <p:nvSpPr>
          <p:cNvPr id="100" name="テキスト ボックス 99">
            <a:extLst>
              <a:ext uri="{FF2B5EF4-FFF2-40B4-BE49-F238E27FC236}">
                <a16:creationId xmlns:a16="http://schemas.microsoft.com/office/drawing/2014/main" id="{F67077DA-CBEF-2A47-905C-651E62987682}"/>
              </a:ext>
            </a:extLst>
          </p:cNvPr>
          <p:cNvSpPr txBox="1"/>
          <p:nvPr/>
        </p:nvSpPr>
        <p:spPr>
          <a:xfrm>
            <a:off x="4194483" y="3153760"/>
            <a:ext cx="545342" cy="307777"/>
          </a:xfrm>
          <a:prstGeom prst="rect">
            <a:avLst/>
          </a:prstGeom>
          <a:noFill/>
        </p:spPr>
        <p:txBody>
          <a:bodyPr wrap="none" rtlCol="0">
            <a:spAutoFit/>
          </a:bodyPr>
          <a:lstStyle/>
          <a:p>
            <a:r>
              <a:rPr kumimoji="1" lang="en-US" altLang="ja-JP" sz="1400" dirty="0"/>
              <a:t>Sign</a:t>
            </a:r>
            <a:endParaRPr kumimoji="1" lang="ja-JP" altLang="en-US" sz="1400"/>
          </a:p>
        </p:txBody>
      </p:sp>
    </p:spTree>
    <p:extLst>
      <p:ext uri="{BB962C8B-B14F-4D97-AF65-F5344CB8AC3E}">
        <p14:creationId xmlns:p14="http://schemas.microsoft.com/office/powerpoint/2010/main" val="2576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6" name="Google Shape;176;p24"/>
          <p:cNvPicPr preferRelativeResize="0"/>
          <p:nvPr/>
        </p:nvPicPr>
        <p:blipFill rotWithShape="1">
          <a:blip r:embed="rId3">
            <a:alphaModFix/>
          </a:blip>
          <a:srcRect/>
          <a:stretch/>
        </p:blipFill>
        <p:spPr>
          <a:xfrm>
            <a:off x="3276264" y="86061"/>
            <a:ext cx="6969284" cy="6540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7DB2A8A-4D49-4216-A55A-A8667DA86295}"/>
              </a:ext>
            </a:extLst>
          </p:cNvPr>
          <p:cNvGrpSpPr/>
          <p:nvPr/>
        </p:nvGrpSpPr>
        <p:grpSpPr>
          <a:xfrm>
            <a:off x="2369128" y="3047988"/>
            <a:ext cx="1140875" cy="1620987"/>
            <a:chOff x="2369128" y="3047988"/>
            <a:chExt cx="831273" cy="1620987"/>
          </a:xfrm>
        </p:grpSpPr>
        <p:cxnSp>
          <p:nvCxnSpPr>
            <p:cNvPr id="4" name="直線矢印コネクタ 3">
              <a:extLst>
                <a:ext uri="{FF2B5EF4-FFF2-40B4-BE49-F238E27FC236}">
                  <a16:creationId xmlns:a16="http://schemas.microsoft.com/office/drawing/2014/main" id="{F3329EFF-9E6D-40DB-8589-88C2623B9B2B}"/>
                </a:ext>
              </a:extLst>
            </p:cNvPr>
            <p:cNvCxnSpPr>
              <a:cxnSpLocks/>
            </p:cNvCxnSpPr>
            <p:nvPr/>
          </p:nvCxnSpPr>
          <p:spPr>
            <a:xfrm>
              <a:off x="24245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3B7DDB2-E930-4541-9ABC-6C22300B0467}"/>
                </a:ext>
              </a:extLst>
            </p:cNvPr>
            <p:cNvCxnSpPr>
              <a:cxnSpLocks/>
            </p:cNvCxnSpPr>
            <p:nvPr/>
          </p:nvCxnSpPr>
          <p:spPr>
            <a:xfrm>
              <a:off x="25254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E7B088-C639-4F0E-875D-B3C9B93957EC}"/>
                </a:ext>
              </a:extLst>
            </p:cNvPr>
            <p:cNvCxnSpPr>
              <a:cxnSpLocks/>
            </p:cNvCxnSpPr>
            <p:nvPr/>
          </p:nvCxnSpPr>
          <p:spPr>
            <a:xfrm>
              <a:off x="26264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56C9CAC2-C92C-46DF-8660-12525715B1F3}"/>
                </a:ext>
              </a:extLst>
            </p:cNvPr>
            <p:cNvCxnSpPr>
              <a:cxnSpLocks/>
            </p:cNvCxnSpPr>
            <p:nvPr/>
          </p:nvCxnSpPr>
          <p:spPr>
            <a:xfrm>
              <a:off x="272736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D5CAAD94-91BB-4286-96B7-2F5D5B81EE98}"/>
                </a:ext>
              </a:extLst>
            </p:cNvPr>
            <p:cNvCxnSpPr>
              <a:cxnSpLocks/>
            </p:cNvCxnSpPr>
            <p:nvPr/>
          </p:nvCxnSpPr>
          <p:spPr>
            <a:xfrm>
              <a:off x="282830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BD85AE74-1B5E-4818-8755-99D5FC03929F}"/>
                </a:ext>
              </a:extLst>
            </p:cNvPr>
            <p:cNvCxnSpPr>
              <a:cxnSpLocks/>
            </p:cNvCxnSpPr>
            <p:nvPr/>
          </p:nvCxnSpPr>
          <p:spPr>
            <a:xfrm>
              <a:off x="292924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C4BD754-D950-42D6-93F9-44CFB5666235}"/>
                </a:ext>
              </a:extLst>
            </p:cNvPr>
            <p:cNvCxnSpPr>
              <a:cxnSpLocks/>
            </p:cNvCxnSpPr>
            <p:nvPr/>
          </p:nvCxnSpPr>
          <p:spPr>
            <a:xfrm>
              <a:off x="303018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0D4711E7-BAA2-4303-95FF-54F0466FD9EF}"/>
                </a:ext>
              </a:extLst>
            </p:cNvPr>
            <p:cNvCxnSpPr>
              <a:cxnSpLocks/>
            </p:cNvCxnSpPr>
            <p:nvPr/>
          </p:nvCxnSpPr>
          <p:spPr>
            <a:xfrm>
              <a:off x="3131126" y="3047988"/>
              <a:ext cx="0" cy="16209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A746E57-97B0-4B07-A230-C3ADA19C068B}"/>
                </a:ext>
              </a:extLst>
            </p:cNvPr>
            <p:cNvSpPr/>
            <p:nvPr/>
          </p:nvSpPr>
          <p:spPr>
            <a:xfrm>
              <a:off x="2369128" y="3643746"/>
              <a:ext cx="831273" cy="3341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矢印: 右 29">
            <a:extLst>
              <a:ext uri="{FF2B5EF4-FFF2-40B4-BE49-F238E27FC236}">
                <a16:creationId xmlns:a16="http://schemas.microsoft.com/office/drawing/2014/main" id="{390124E6-8666-4621-B37D-6D5FB8FD50DB}"/>
              </a:ext>
            </a:extLst>
          </p:cNvPr>
          <p:cNvSpPr/>
          <p:nvPr/>
        </p:nvSpPr>
        <p:spPr>
          <a:xfrm>
            <a:off x="1967341" y="466898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CB2261E-D2F0-4955-AB9F-DAB07799523F}"/>
              </a:ext>
            </a:extLst>
          </p:cNvPr>
          <p:cNvSpPr>
            <a:spLocks noGrp="1"/>
          </p:cNvSpPr>
          <p:nvPr>
            <p:ph type="title"/>
          </p:nvPr>
        </p:nvSpPr>
        <p:spPr/>
        <p:txBody>
          <a:bodyPr/>
          <a:lstStyle/>
          <a:p>
            <a:r>
              <a:rPr kumimoji="1" lang="ja-JP" altLang="en-US" dirty="0"/>
              <a:t>ストリーム暗号</a:t>
            </a:r>
          </a:p>
        </p:txBody>
      </p:sp>
      <p:sp>
        <p:nvSpPr>
          <p:cNvPr id="5" name="矢印: 右 4">
            <a:extLst>
              <a:ext uri="{FF2B5EF4-FFF2-40B4-BE49-F238E27FC236}">
                <a16:creationId xmlns:a16="http://schemas.microsoft.com/office/drawing/2014/main" id="{AE318219-5AC7-426A-9663-CB9325F744AF}"/>
              </a:ext>
            </a:extLst>
          </p:cNvPr>
          <p:cNvSpPr/>
          <p:nvPr/>
        </p:nvSpPr>
        <p:spPr>
          <a:xfrm>
            <a:off x="1953491" y="3629891"/>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2F583875-F876-4C78-A465-76474127D35F}"/>
              </a:ext>
            </a:extLst>
          </p:cNvPr>
          <p:cNvSpPr/>
          <p:nvPr/>
        </p:nvSpPr>
        <p:spPr>
          <a:xfrm>
            <a:off x="1953490" y="2673924"/>
            <a:ext cx="8603673" cy="37407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55B5DA82-C29B-4EF7-BEC7-1B0B347A3623}"/>
              </a:ext>
            </a:extLst>
          </p:cNvPr>
          <p:cNvGrpSpPr/>
          <p:nvPr/>
        </p:nvGrpSpPr>
        <p:grpSpPr>
          <a:xfrm>
            <a:off x="5999022" y="3160639"/>
            <a:ext cx="360217" cy="344558"/>
            <a:chOff x="5237018" y="4862945"/>
            <a:chExt cx="637305" cy="609600"/>
          </a:xfrm>
        </p:grpSpPr>
        <p:sp>
          <p:nvSpPr>
            <p:cNvPr id="9" name="楕円 8">
              <a:extLst>
                <a:ext uri="{FF2B5EF4-FFF2-40B4-BE49-F238E27FC236}">
                  <a16:creationId xmlns:a16="http://schemas.microsoft.com/office/drawing/2014/main" id="{D0310CB5-396A-4F2D-9879-C144903F03F3}"/>
                </a:ext>
              </a:extLst>
            </p:cNvPr>
            <p:cNvSpPr/>
            <p:nvPr/>
          </p:nvSpPr>
          <p:spPr>
            <a:xfrm>
              <a:off x="5237018" y="4862945"/>
              <a:ext cx="609600" cy="6096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15979544-7BFA-4F3A-A2C3-B7124D6616AB}"/>
                </a:ext>
              </a:extLst>
            </p:cNvPr>
            <p:cNvCxnSpPr>
              <a:stCxn id="9" idx="0"/>
              <a:endCxn id="9" idx="4"/>
            </p:cNvCxnSpPr>
            <p:nvPr/>
          </p:nvCxnSpPr>
          <p:spPr>
            <a:xfrm>
              <a:off x="5541818" y="4862945"/>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E0A71CA-72E2-41D5-A2F6-49DEB4BA75F7}"/>
                </a:ext>
              </a:extLst>
            </p:cNvPr>
            <p:cNvCxnSpPr>
              <a:cxnSpLocks/>
            </p:cNvCxnSpPr>
            <p:nvPr/>
          </p:nvCxnSpPr>
          <p:spPr>
            <a:xfrm rot="16200000">
              <a:off x="5569523" y="4862940"/>
              <a:ext cx="0" cy="6096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7ADA1B2-9E25-49CE-8101-DC3EF0BA9A3B}"/>
              </a:ext>
            </a:extLst>
          </p:cNvPr>
          <p:cNvSpPr txBox="1"/>
          <p:nvPr/>
        </p:nvSpPr>
        <p:spPr>
          <a:xfrm>
            <a:off x="2299853" y="3673080"/>
            <a:ext cx="7910946" cy="646331"/>
          </a:xfrm>
          <a:prstGeom prst="rect">
            <a:avLst/>
          </a:prstGeom>
          <a:noFill/>
        </p:spPr>
        <p:txBody>
          <a:bodyPr wrap="square" rtlCol="0">
            <a:spAutoFit/>
          </a:bodyPr>
          <a:lstStyle/>
          <a:p>
            <a:r>
              <a:rPr kumimoji="1" lang="en-US" altLang="ja-JP" dirty="0"/>
              <a:t>010010001101010001011101011110100100100011010100010111010111</a:t>
            </a:r>
            <a:endParaRPr kumimoji="1" lang="ja-JP" altLang="en-US" dirty="0"/>
          </a:p>
          <a:p>
            <a:endParaRPr kumimoji="1" lang="ja-JP" altLang="en-US" dirty="0"/>
          </a:p>
        </p:txBody>
      </p:sp>
      <p:sp>
        <p:nvSpPr>
          <p:cNvPr id="22" name="テキスト ボックス 21">
            <a:extLst>
              <a:ext uri="{FF2B5EF4-FFF2-40B4-BE49-F238E27FC236}">
                <a16:creationId xmlns:a16="http://schemas.microsoft.com/office/drawing/2014/main" id="{A6AC92B6-65B4-4532-9612-920D0EC110B3}"/>
              </a:ext>
            </a:extLst>
          </p:cNvPr>
          <p:cNvSpPr txBox="1"/>
          <p:nvPr/>
        </p:nvSpPr>
        <p:spPr>
          <a:xfrm>
            <a:off x="2299853" y="2717115"/>
            <a:ext cx="7910946" cy="646331"/>
          </a:xfrm>
          <a:prstGeom prst="rect">
            <a:avLst/>
          </a:prstGeom>
          <a:noFill/>
        </p:spPr>
        <p:txBody>
          <a:bodyPr wrap="square" rtlCol="0">
            <a:spAutoFit/>
          </a:bodyPr>
          <a:lstStyle/>
          <a:p>
            <a:r>
              <a:rPr kumimoji="1" lang="en-US" altLang="ja-JP" dirty="0"/>
              <a:t>100011010101001000110101000101110101111010010010001101001000</a:t>
            </a:r>
            <a:endParaRPr kumimoji="1" lang="ja-JP" altLang="en-US" dirty="0"/>
          </a:p>
          <a:p>
            <a:endParaRPr kumimoji="1" lang="ja-JP" altLang="en-US" dirty="0"/>
          </a:p>
        </p:txBody>
      </p:sp>
      <p:sp>
        <p:nvSpPr>
          <p:cNvPr id="24" name="テキスト ボックス 23">
            <a:extLst>
              <a:ext uri="{FF2B5EF4-FFF2-40B4-BE49-F238E27FC236}">
                <a16:creationId xmlns:a16="http://schemas.microsoft.com/office/drawing/2014/main" id="{8BA8AE4D-0A7E-4C43-8E3D-FBAA8184ABD2}"/>
              </a:ext>
            </a:extLst>
          </p:cNvPr>
          <p:cNvSpPr txBox="1"/>
          <p:nvPr/>
        </p:nvSpPr>
        <p:spPr>
          <a:xfrm>
            <a:off x="1233484" y="3122012"/>
            <a:ext cx="1329607" cy="369332"/>
          </a:xfrm>
          <a:prstGeom prst="rect">
            <a:avLst/>
          </a:prstGeom>
          <a:noFill/>
        </p:spPr>
        <p:txBody>
          <a:bodyPr wrap="square" rtlCol="0">
            <a:spAutoFit/>
          </a:bodyPr>
          <a:lstStyle/>
          <a:p>
            <a:r>
              <a:rPr kumimoji="1" lang="ja-JP" altLang="en-US" sz="1800" dirty="0"/>
              <a:t>疑似乱数</a:t>
            </a:r>
          </a:p>
        </p:txBody>
      </p:sp>
      <p:grpSp>
        <p:nvGrpSpPr>
          <p:cNvPr id="28" name="グループ化 27">
            <a:extLst>
              <a:ext uri="{FF2B5EF4-FFF2-40B4-BE49-F238E27FC236}">
                <a16:creationId xmlns:a16="http://schemas.microsoft.com/office/drawing/2014/main" id="{043B7D19-0919-4417-9A8F-A40DD7E43E8E}"/>
              </a:ext>
            </a:extLst>
          </p:cNvPr>
          <p:cNvGrpSpPr/>
          <p:nvPr/>
        </p:nvGrpSpPr>
        <p:grpSpPr>
          <a:xfrm flipH="1">
            <a:off x="6137563" y="4163726"/>
            <a:ext cx="124691" cy="422130"/>
            <a:chOff x="5493954" y="4759470"/>
            <a:chExt cx="221675" cy="782344"/>
          </a:xfrm>
        </p:grpSpPr>
        <p:cxnSp>
          <p:nvCxnSpPr>
            <p:cNvPr id="26" name="直線コネクタ 25">
              <a:extLst>
                <a:ext uri="{FF2B5EF4-FFF2-40B4-BE49-F238E27FC236}">
                  <a16:creationId xmlns:a16="http://schemas.microsoft.com/office/drawing/2014/main" id="{382C5001-E553-4B6A-9AD6-8D880B8291A7}"/>
                </a:ext>
              </a:extLst>
            </p:cNvPr>
            <p:cNvCxnSpPr/>
            <p:nvPr/>
          </p:nvCxnSpPr>
          <p:spPr>
            <a:xfrm>
              <a:off x="5493954" y="475947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338FB90-B9B0-4773-B264-27F343DAF41E}"/>
                </a:ext>
              </a:extLst>
            </p:cNvPr>
            <p:cNvCxnSpPr/>
            <p:nvPr/>
          </p:nvCxnSpPr>
          <p:spPr>
            <a:xfrm>
              <a:off x="5715629" y="4773320"/>
              <a:ext cx="0" cy="7684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F9863F17-7EAA-4F1E-9613-4B57B382AFCC}"/>
              </a:ext>
            </a:extLst>
          </p:cNvPr>
          <p:cNvSpPr txBox="1"/>
          <p:nvPr/>
        </p:nvSpPr>
        <p:spPr>
          <a:xfrm>
            <a:off x="2299853" y="4738145"/>
            <a:ext cx="7910946" cy="646331"/>
          </a:xfrm>
          <a:prstGeom prst="rect">
            <a:avLst/>
          </a:prstGeom>
          <a:noFill/>
        </p:spPr>
        <p:txBody>
          <a:bodyPr wrap="square" rtlCol="0">
            <a:spAutoFit/>
          </a:bodyPr>
          <a:lstStyle/>
          <a:p>
            <a:r>
              <a:rPr kumimoji="1" lang="en-US" altLang="ja-JP" dirty="0"/>
              <a:t>110001010101110101111010100100011010100100100011010100010111</a:t>
            </a:r>
            <a:endParaRPr kumimoji="1" lang="ja-JP" altLang="en-US" dirty="0"/>
          </a:p>
          <a:p>
            <a:endParaRPr kumimoji="1" lang="ja-JP" altLang="en-US" dirty="0"/>
          </a:p>
        </p:txBody>
      </p:sp>
      <p:sp>
        <p:nvSpPr>
          <p:cNvPr id="32" name="テキスト ボックス 31">
            <a:extLst>
              <a:ext uri="{FF2B5EF4-FFF2-40B4-BE49-F238E27FC236}">
                <a16:creationId xmlns:a16="http://schemas.microsoft.com/office/drawing/2014/main" id="{1D7D8F8C-47F1-4C01-9197-9B14634FF508}"/>
              </a:ext>
            </a:extLst>
          </p:cNvPr>
          <p:cNvSpPr txBox="1"/>
          <p:nvPr/>
        </p:nvSpPr>
        <p:spPr>
          <a:xfrm>
            <a:off x="6351684" y="3154276"/>
            <a:ext cx="1801085" cy="369332"/>
          </a:xfrm>
          <a:prstGeom prst="rect">
            <a:avLst/>
          </a:prstGeom>
          <a:noFill/>
        </p:spPr>
        <p:txBody>
          <a:bodyPr wrap="square" rtlCol="0">
            <a:spAutoFit/>
          </a:bodyPr>
          <a:lstStyle/>
          <a:p>
            <a:r>
              <a:rPr kumimoji="1" lang="ja-JP" altLang="en-US" sz="1800" dirty="0"/>
              <a:t>排他的論理和</a:t>
            </a:r>
          </a:p>
        </p:txBody>
      </p:sp>
      <p:sp>
        <p:nvSpPr>
          <p:cNvPr id="33" name="テキスト ボックス 32">
            <a:extLst>
              <a:ext uri="{FF2B5EF4-FFF2-40B4-BE49-F238E27FC236}">
                <a16:creationId xmlns:a16="http://schemas.microsoft.com/office/drawing/2014/main" id="{7E71C1C9-5C2F-46C1-82E6-114BB0B7D7C5}"/>
              </a:ext>
            </a:extLst>
          </p:cNvPr>
          <p:cNvSpPr txBox="1"/>
          <p:nvPr/>
        </p:nvSpPr>
        <p:spPr>
          <a:xfrm>
            <a:off x="5354783" y="2198311"/>
            <a:ext cx="2154381" cy="369332"/>
          </a:xfrm>
          <a:prstGeom prst="rect">
            <a:avLst/>
          </a:prstGeom>
          <a:noFill/>
        </p:spPr>
        <p:txBody>
          <a:bodyPr wrap="square" rtlCol="0">
            <a:spAutoFit/>
          </a:bodyPr>
          <a:lstStyle/>
          <a:p>
            <a:r>
              <a:rPr kumimoji="1" lang="ja-JP" altLang="en-US" sz="1800" dirty="0"/>
              <a:t>プレーンテキスト</a:t>
            </a:r>
          </a:p>
        </p:txBody>
      </p:sp>
      <p:sp>
        <p:nvSpPr>
          <p:cNvPr id="34" name="テキスト ボックス 33">
            <a:extLst>
              <a:ext uri="{FF2B5EF4-FFF2-40B4-BE49-F238E27FC236}">
                <a16:creationId xmlns:a16="http://schemas.microsoft.com/office/drawing/2014/main" id="{E0B1938C-1C28-4418-B465-D23C2C777E0C}"/>
              </a:ext>
            </a:extLst>
          </p:cNvPr>
          <p:cNvSpPr txBox="1"/>
          <p:nvPr/>
        </p:nvSpPr>
        <p:spPr>
          <a:xfrm>
            <a:off x="5295901" y="5024648"/>
            <a:ext cx="2154381" cy="369332"/>
          </a:xfrm>
          <a:prstGeom prst="rect">
            <a:avLst/>
          </a:prstGeom>
          <a:noFill/>
        </p:spPr>
        <p:txBody>
          <a:bodyPr wrap="square" rtlCol="0">
            <a:spAutoFit/>
          </a:bodyPr>
          <a:lstStyle/>
          <a:p>
            <a:r>
              <a:rPr kumimoji="1" lang="ja-JP" altLang="en-US" sz="1800" dirty="0"/>
              <a:t>暗号化テキスト</a:t>
            </a:r>
          </a:p>
        </p:txBody>
      </p:sp>
      <p:pic>
        <p:nvPicPr>
          <p:cNvPr id="19" name="図 18">
            <a:extLst>
              <a:ext uri="{FF2B5EF4-FFF2-40B4-BE49-F238E27FC236}">
                <a16:creationId xmlns:a16="http://schemas.microsoft.com/office/drawing/2014/main" id="{A8234BA7-8B45-49E1-A107-88D4EBF5B67F}"/>
              </a:ext>
            </a:extLst>
          </p:cNvPr>
          <p:cNvPicPr>
            <a:picLocks noChangeAspect="1"/>
          </p:cNvPicPr>
          <p:nvPr/>
        </p:nvPicPr>
        <p:blipFill>
          <a:blip r:embed="rId2"/>
          <a:stretch>
            <a:fillRect/>
          </a:stretch>
        </p:blipFill>
        <p:spPr>
          <a:xfrm rot="2207548">
            <a:off x="1544924" y="3411252"/>
            <a:ext cx="749011" cy="749011"/>
          </a:xfrm>
          <a:prstGeom prst="rect">
            <a:avLst/>
          </a:prstGeom>
        </p:spPr>
      </p:pic>
      <p:sp>
        <p:nvSpPr>
          <p:cNvPr id="20" name="正方形/長方形 19">
            <a:extLst>
              <a:ext uri="{FF2B5EF4-FFF2-40B4-BE49-F238E27FC236}">
                <a16:creationId xmlns:a16="http://schemas.microsoft.com/office/drawing/2014/main" id="{ACED32BF-1DB8-495A-8A13-8DD96F79915A}"/>
              </a:ext>
            </a:extLst>
          </p:cNvPr>
          <p:cNvSpPr/>
          <p:nvPr/>
        </p:nvSpPr>
        <p:spPr>
          <a:xfrm>
            <a:off x="596612" y="4302270"/>
            <a:ext cx="928254" cy="2835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96515F3-203E-4595-82D3-33A47849F35D}"/>
              </a:ext>
            </a:extLst>
          </p:cNvPr>
          <p:cNvSpPr txBox="1"/>
          <p:nvPr/>
        </p:nvSpPr>
        <p:spPr>
          <a:xfrm>
            <a:off x="886064" y="4610343"/>
            <a:ext cx="749011" cy="307777"/>
          </a:xfrm>
          <a:prstGeom prst="rect">
            <a:avLst/>
          </a:prstGeom>
          <a:noFill/>
        </p:spPr>
        <p:txBody>
          <a:bodyPr wrap="square" rtlCol="0">
            <a:spAutoFit/>
          </a:bodyPr>
          <a:lstStyle/>
          <a:p>
            <a:r>
              <a:rPr kumimoji="1" lang="ja-JP" altLang="en-US" dirty="0"/>
              <a:t>鍵</a:t>
            </a:r>
          </a:p>
        </p:txBody>
      </p:sp>
      <p:sp>
        <p:nvSpPr>
          <p:cNvPr id="31" name="矢印: 折線 30">
            <a:extLst>
              <a:ext uri="{FF2B5EF4-FFF2-40B4-BE49-F238E27FC236}">
                <a16:creationId xmlns:a16="http://schemas.microsoft.com/office/drawing/2014/main" id="{7D8379E7-B32B-4318-88F5-2D43A9BB715B}"/>
              </a:ext>
            </a:extLst>
          </p:cNvPr>
          <p:cNvSpPr/>
          <p:nvPr/>
        </p:nvSpPr>
        <p:spPr>
          <a:xfrm>
            <a:off x="955961" y="3673080"/>
            <a:ext cx="498763" cy="518352"/>
          </a:xfrm>
          <a:prstGeom prst="ben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2FB0CC31-40E2-46A0-BA06-3A80D902D762}"/>
              </a:ext>
            </a:extLst>
          </p:cNvPr>
          <p:cNvSpPr txBox="1"/>
          <p:nvPr/>
        </p:nvSpPr>
        <p:spPr>
          <a:xfrm>
            <a:off x="3311509" y="3374750"/>
            <a:ext cx="1801075" cy="369332"/>
          </a:xfrm>
          <a:prstGeom prst="rect">
            <a:avLst/>
          </a:prstGeom>
          <a:noFill/>
        </p:spPr>
        <p:txBody>
          <a:bodyPr wrap="square" rtlCol="0">
            <a:spAutoFit/>
          </a:bodyPr>
          <a:lstStyle/>
          <a:p>
            <a:r>
              <a:rPr kumimoji="1" lang="ja-JP" altLang="en-US" dirty="0"/>
              <a:t>鍵ストリーム</a:t>
            </a:r>
          </a:p>
        </p:txBody>
      </p:sp>
      <p:sp>
        <p:nvSpPr>
          <p:cNvPr id="43" name="テキスト ボックス 42">
            <a:extLst>
              <a:ext uri="{FF2B5EF4-FFF2-40B4-BE49-F238E27FC236}">
                <a16:creationId xmlns:a16="http://schemas.microsoft.com/office/drawing/2014/main" id="{26F5E008-4595-4CB7-86F0-05917232AAD0}"/>
              </a:ext>
            </a:extLst>
          </p:cNvPr>
          <p:cNvSpPr txBox="1"/>
          <p:nvPr/>
        </p:nvSpPr>
        <p:spPr>
          <a:xfrm>
            <a:off x="596612" y="4302270"/>
            <a:ext cx="1384585" cy="376589"/>
          </a:xfrm>
          <a:prstGeom prst="rect">
            <a:avLst/>
          </a:prstGeom>
          <a:noFill/>
        </p:spPr>
        <p:txBody>
          <a:bodyPr wrap="square">
            <a:spAutoFit/>
          </a:bodyPr>
          <a:lstStyle/>
          <a:p>
            <a:r>
              <a:rPr kumimoji="1" lang="en-US" altLang="ja-JP" dirty="0"/>
              <a:t>101110</a:t>
            </a:r>
            <a:endParaRPr lang="ja-JP" altLang="en-US" dirty="0"/>
          </a:p>
        </p:txBody>
      </p:sp>
    </p:spTree>
    <p:extLst>
      <p:ext uri="{BB962C8B-B14F-4D97-AF65-F5344CB8AC3E}">
        <p14:creationId xmlns:p14="http://schemas.microsoft.com/office/powerpoint/2010/main" val="420070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7C42DD-0F17-4DF9-9350-326A1FC1CFBF}"/>
              </a:ext>
            </a:extLst>
          </p:cNvPr>
          <p:cNvSpPr>
            <a:spLocks noGrp="1"/>
          </p:cNvSpPr>
          <p:nvPr>
            <p:ph type="title"/>
          </p:nvPr>
        </p:nvSpPr>
        <p:spPr/>
        <p:txBody>
          <a:bodyPr/>
          <a:lstStyle/>
          <a:p>
            <a:r>
              <a:rPr kumimoji="1" lang="en-US" altLang="ja-JP" dirty="0"/>
              <a:t>AES</a:t>
            </a:r>
            <a:endParaRPr kumimoji="1" lang="ja-JP" altLang="en-US" dirty="0"/>
          </a:p>
        </p:txBody>
      </p:sp>
      <p:grpSp>
        <p:nvGrpSpPr>
          <p:cNvPr id="6" name="グループ化 5">
            <a:extLst>
              <a:ext uri="{FF2B5EF4-FFF2-40B4-BE49-F238E27FC236}">
                <a16:creationId xmlns:a16="http://schemas.microsoft.com/office/drawing/2014/main" id="{5D75521E-74D8-4200-AA18-AD252E7B0A9B}"/>
              </a:ext>
            </a:extLst>
          </p:cNvPr>
          <p:cNvGrpSpPr/>
          <p:nvPr/>
        </p:nvGrpSpPr>
        <p:grpSpPr>
          <a:xfrm>
            <a:off x="2251973" y="1491818"/>
            <a:ext cx="9209450" cy="5001057"/>
            <a:chOff x="1614664" y="1200553"/>
            <a:chExt cx="9538971" cy="5179998"/>
          </a:xfrm>
        </p:grpSpPr>
        <p:pic>
          <p:nvPicPr>
            <p:cNvPr id="1026" name="Picture 2">
              <a:extLst>
                <a:ext uri="{FF2B5EF4-FFF2-40B4-BE49-F238E27FC236}">
                  <a16:creationId xmlns:a16="http://schemas.microsoft.com/office/drawing/2014/main" id="{894FD60C-A544-4133-8548-9EB2D0D30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0918" y="1200553"/>
              <a:ext cx="3447853" cy="17885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5FB1385-2388-4592-A5A5-07498BEE0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9444" y="1241431"/>
              <a:ext cx="4154191" cy="1538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4CE7F1D-91C5-4A80-9314-BF87000FA6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1560" y="3853549"/>
              <a:ext cx="3732075" cy="19807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BF61D5B-2F6B-4CBB-9152-23F2357843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4664" y="3868873"/>
              <a:ext cx="3230878" cy="2511678"/>
            </a:xfrm>
            <a:prstGeom prst="rect">
              <a:avLst/>
            </a:prstGeom>
            <a:noFill/>
            <a:extLst>
              <a:ext uri="{909E8E84-426E-40DD-AFC4-6F175D3DCCD1}">
                <a14:hiddenFill xmlns:a14="http://schemas.microsoft.com/office/drawing/2010/main">
                  <a:solidFill>
                    <a:srgbClr val="FFFFFF"/>
                  </a:solidFill>
                </a14:hiddenFill>
              </a:ext>
            </a:extLst>
          </p:spPr>
        </p:pic>
        <p:sp>
          <p:nvSpPr>
            <p:cNvPr id="5" name="円弧 4">
              <a:extLst>
                <a:ext uri="{FF2B5EF4-FFF2-40B4-BE49-F238E27FC236}">
                  <a16:creationId xmlns:a16="http://schemas.microsoft.com/office/drawing/2014/main" id="{27693934-1AAB-4494-A67A-CEE0A5D9398E}"/>
                </a:ext>
              </a:extLst>
            </p:cNvPr>
            <p:cNvSpPr/>
            <p:nvPr/>
          </p:nvSpPr>
          <p:spPr>
            <a:xfrm>
              <a:off x="4973784" y="2492856"/>
              <a:ext cx="2319534" cy="2079143"/>
            </a:xfrm>
            <a:prstGeom prst="arc">
              <a:avLst>
                <a:gd name="adj1" fmla="val 15613044"/>
                <a:gd name="adj2" fmla="val 11652571"/>
              </a:avLst>
            </a:prstGeom>
            <a:ln w="762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1702362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7F55E-D297-489F-8D49-C20D93149B62}"/>
              </a:ext>
            </a:extLst>
          </p:cNvPr>
          <p:cNvSpPr>
            <a:spLocks noGrp="1"/>
          </p:cNvSpPr>
          <p:nvPr>
            <p:ph type="title"/>
          </p:nvPr>
        </p:nvSpPr>
        <p:spPr/>
        <p:txBody>
          <a:bodyPr/>
          <a:lstStyle/>
          <a:p>
            <a:r>
              <a:rPr kumimoji="1" lang="ja-JP" altLang="en-US" dirty="0"/>
              <a:t>利用モード</a:t>
            </a:r>
          </a:p>
        </p:txBody>
      </p:sp>
      <p:sp>
        <p:nvSpPr>
          <p:cNvPr id="3" name="テキスト プレースホルダー 2">
            <a:extLst>
              <a:ext uri="{FF2B5EF4-FFF2-40B4-BE49-F238E27FC236}">
                <a16:creationId xmlns:a16="http://schemas.microsoft.com/office/drawing/2014/main" id="{246E4FC9-F866-42B1-8C79-634933E4CB2D}"/>
              </a:ext>
            </a:extLst>
          </p:cNvPr>
          <p:cNvSpPr>
            <a:spLocks noGrp="1"/>
          </p:cNvSpPr>
          <p:nvPr>
            <p:ph type="body" idx="1"/>
          </p:nvPr>
        </p:nvSpPr>
        <p:spPr/>
        <p:txBody>
          <a:bodyPr/>
          <a:lstStyle/>
          <a:p>
            <a:pPr marL="114300" indent="0">
              <a:buNone/>
            </a:pPr>
            <a:r>
              <a:rPr lang="en-US" altLang="ja-JP" dirty="0"/>
              <a:t>Electronic Codebook (ECB)</a:t>
            </a:r>
          </a:p>
          <a:p>
            <a:pPr marL="114300" indent="0">
              <a:buNone/>
            </a:pPr>
            <a:r>
              <a:rPr lang="en-US" altLang="ja-JP" dirty="0"/>
              <a:t>Cipher Block Chaining (CBC)</a:t>
            </a:r>
          </a:p>
          <a:p>
            <a:pPr marL="114300" indent="0">
              <a:buNone/>
            </a:pPr>
            <a:r>
              <a:rPr lang="en-US" altLang="ja-JP" dirty="0"/>
              <a:t>Propagating Cipher Block Chaining (PCBC)</a:t>
            </a:r>
          </a:p>
          <a:p>
            <a:pPr marL="114300" indent="0">
              <a:buNone/>
            </a:pPr>
            <a:r>
              <a:rPr lang="en-US" altLang="ja-JP" dirty="0"/>
              <a:t>Cipher Feedback (CFB)</a:t>
            </a:r>
          </a:p>
          <a:p>
            <a:pPr marL="114300" indent="0">
              <a:buNone/>
            </a:pPr>
            <a:r>
              <a:rPr lang="en-US" altLang="ja-JP" dirty="0"/>
              <a:t>Output Feedback (OFB)</a:t>
            </a:r>
          </a:p>
          <a:p>
            <a:pPr marL="114300" indent="0">
              <a:buNone/>
            </a:pPr>
            <a:r>
              <a:rPr lang="en-US" altLang="ja-JP" dirty="0"/>
              <a:t>Counter (CTR)</a:t>
            </a:r>
            <a:endParaRPr lang="ja-JP" altLang="en-US" dirty="0"/>
          </a:p>
        </p:txBody>
      </p:sp>
    </p:spTree>
    <p:extLst>
      <p:ext uri="{BB962C8B-B14F-4D97-AF65-F5344CB8AC3E}">
        <p14:creationId xmlns:p14="http://schemas.microsoft.com/office/powerpoint/2010/main" val="3180792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B2F-F275-4602-B3E4-1DAE6F44F48E}"/>
              </a:ext>
            </a:extLst>
          </p:cNvPr>
          <p:cNvSpPr>
            <a:spLocks noGrp="1"/>
          </p:cNvSpPr>
          <p:nvPr>
            <p:ph type="title"/>
          </p:nvPr>
        </p:nvSpPr>
        <p:spPr/>
        <p:txBody>
          <a:bodyPr/>
          <a:lstStyle/>
          <a:p>
            <a:endParaRPr kumimoji="1" lang="ja-JP" altLang="en-US"/>
          </a:p>
        </p:txBody>
      </p:sp>
      <p:pic>
        <p:nvPicPr>
          <p:cNvPr id="2050" name="Picture 2">
            <a:extLst>
              <a:ext uri="{FF2B5EF4-FFF2-40B4-BE49-F238E27FC236}">
                <a16:creationId xmlns:a16="http://schemas.microsoft.com/office/drawing/2014/main" id="{CD26D0A3-A403-427E-9A17-AFA05FDC5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13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262898D-0CAF-453E-89B9-2369970B1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477"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C36CFBCA-BC7B-4143-8EAA-2E50C99A29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7822" y="2400300"/>
            <a:ext cx="18669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67D164-245E-4737-830B-2E3838B8CA9D}"/>
              </a:ext>
            </a:extLst>
          </p:cNvPr>
          <p:cNvSpPr txBox="1"/>
          <p:nvPr/>
        </p:nvSpPr>
        <p:spPr>
          <a:xfrm>
            <a:off x="2563091" y="5541818"/>
            <a:ext cx="7065818" cy="738664"/>
          </a:xfrm>
          <a:prstGeom prst="rect">
            <a:avLst/>
          </a:prstGeom>
          <a:noFill/>
        </p:spPr>
        <p:txBody>
          <a:bodyPr wrap="square" rtlCol="0">
            <a:spAutoFit/>
          </a:bodyPr>
          <a:lstStyle/>
          <a:p>
            <a:r>
              <a:rPr kumimoji="1" lang="ja-JP" altLang="en-US"/>
              <a:t>右の画像は、</a:t>
            </a:r>
            <a:r>
              <a:rPr kumimoji="1" lang="en-US" altLang="ja-JP"/>
              <a:t>CBC</a:t>
            </a:r>
            <a:r>
              <a:rPr kumimoji="1" lang="ja-JP" altLang="en-US"/>
              <a:t>、</a:t>
            </a:r>
            <a:r>
              <a:rPr kumimoji="1" lang="en-US" altLang="ja-JP"/>
              <a:t>CTR</a:t>
            </a:r>
            <a:r>
              <a:rPr kumimoji="1" lang="ja-JP" altLang="en-US"/>
              <a:t>など</a:t>
            </a:r>
            <a:r>
              <a:rPr kumimoji="1" lang="en-US" altLang="ja-JP"/>
              <a:t>ECB</a:t>
            </a:r>
            <a:r>
              <a:rPr kumimoji="1" lang="ja-JP" altLang="en-US"/>
              <a:t>モード以外での暗号化における結果の例である。ランダムなノイズのように見えることが安全に暗号化されていることを必ずしも意味しないことには注意する必要がある。</a:t>
            </a:r>
            <a:endParaRPr kumimoji="1" lang="ja-JP" altLang="en-US" dirty="0"/>
          </a:p>
        </p:txBody>
      </p:sp>
      <p:sp>
        <p:nvSpPr>
          <p:cNvPr id="12" name="テキスト ボックス 11">
            <a:extLst>
              <a:ext uri="{FF2B5EF4-FFF2-40B4-BE49-F238E27FC236}">
                <a16:creationId xmlns:a16="http://schemas.microsoft.com/office/drawing/2014/main" id="{A342BC61-DEA7-4D53-AD88-D9B93597B5B7}"/>
              </a:ext>
            </a:extLst>
          </p:cNvPr>
          <p:cNvSpPr txBox="1"/>
          <p:nvPr/>
        </p:nvSpPr>
        <p:spPr>
          <a:xfrm>
            <a:off x="2563091" y="4691981"/>
            <a:ext cx="1246909" cy="307777"/>
          </a:xfrm>
          <a:prstGeom prst="rect">
            <a:avLst/>
          </a:prstGeom>
          <a:noFill/>
        </p:spPr>
        <p:txBody>
          <a:bodyPr wrap="square">
            <a:spAutoFit/>
          </a:bodyPr>
          <a:lstStyle/>
          <a:p>
            <a:r>
              <a:rPr lang="ja-JP" altLang="en-US" b="0" i="0" dirty="0">
                <a:solidFill>
                  <a:srgbClr val="202122"/>
                </a:solidFill>
                <a:effectLst/>
                <a:latin typeface="Arial" panose="020B0604020202020204" pitchFamily="34" charset="0"/>
              </a:rPr>
              <a:t>元画像</a:t>
            </a:r>
            <a:endParaRPr lang="ja-JP" altLang="en-US" dirty="0"/>
          </a:p>
        </p:txBody>
      </p:sp>
      <p:sp>
        <p:nvSpPr>
          <p:cNvPr id="14" name="テキスト ボックス 13">
            <a:extLst>
              <a:ext uri="{FF2B5EF4-FFF2-40B4-BE49-F238E27FC236}">
                <a16:creationId xmlns:a16="http://schemas.microsoft.com/office/drawing/2014/main" id="{D63D6814-9708-4E8A-89E9-1E57D8CD8F93}"/>
              </a:ext>
            </a:extLst>
          </p:cNvPr>
          <p:cNvSpPr txBox="1"/>
          <p:nvPr/>
        </p:nvSpPr>
        <p:spPr>
          <a:xfrm>
            <a:off x="4646468" y="4691981"/>
            <a:ext cx="2008909" cy="307777"/>
          </a:xfrm>
          <a:prstGeom prst="rect">
            <a:avLst/>
          </a:prstGeom>
          <a:noFill/>
        </p:spPr>
        <p:txBody>
          <a:bodyPr wrap="square">
            <a:spAutoFit/>
          </a:bodyPr>
          <a:lstStyle/>
          <a:p>
            <a:r>
              <a:rPr lang="en-US" altLang="ja-JP" b="0" i="0">
                <a:solidFill>
                  <a:srgbClr val="202122"/>
                </a:solidFill>
                <a:effectLst/>
                <a:latin typeface="Arial" panose="020B0604020202020204" pitchFamily="34" charset="0"/>
              </a:rPr>
              <a:t>ECB</a:t>
            </a:r>
            <a:r>
              <a:rPr lang="ja-JP" altLang="en-US" b="0" i="0">
                <a:solidFill>
                  <a:srgbClr val="202122"/>
                </a:solidFill>
                <a:effectLst/>
                <a:latin typeface="Arial" panose="020B0604020202020204" pitchFamily="34" charset="0"/>
              </a:rPr>
              <a:t>モードでの暗号化</a:t>
            </a:r>
            <a:endParaRPr lang="ja-JP" altLang="en-US" dirty="0"/>
          </a:p>
        </p:txBody>
      </p:sp>
      <p:sp>
        <p:nvSpPr>
          <p:cNvPr id="17" name="テキスト ボックス 16">
            <a:extLst>
              <a:ext uri="{FF2B5EF4-FFF2-40B4-BE49-F238E27FC236}">
                <a16:creationId xmlns:a16="http://schemas.microsoft.com/office/drawing/2014/main" id="{75AC808C-0149-412A-B88B-E18C196E6F0B}"/>
              </a:ext>
            </a:extLst>
          </p:cNvPr>
          <p:cNvSpPr txBox="1"/>
          <p:nvPr/>
        </p:nvSpPr>
        <p:spPr>
          <a:xfrm>
            <a:off x="7315200" y="4691980"/>
            <a:ext cx="6096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ECB</a:t>
            </a:r>
            <a:r>
              <a:rPr lang="ja-JP" altLang="en-US" b="0" i="0" dirty="0">
                <a:solidFill>
                  <a:srgbClr val="202122"/>
                </a:solidFill>
                <a:effectLst/>
                <a:latin typeface="Arial" panose="020B0604020202020204" pitchFamily="34" charset="0"/>
              </a:rPr>
              <a:t>モード以外での暗号化</a:t>
            </a:r>
            <a:endParaRPr lang="ja-JP" altLang="en-US" dirty="0"/>
          </a:p>
        </p:txBody>
      </p:sp>
      <p:sp>
        <p:nvSpPr>
          <p:cNvPr id="19" name="テキスト ボックス 18">
            <a:extLst>
              <a:ext uri="{FF2B5EF4-FFF2-40B4-BE49-F238E27FC236}">
                <a16:creationId xmlns:a16="http://schemas.microsoft.com/office/drawing/2014/main" id="{B39A8199-3638-4C9A-B0E7-616D4C5DBDFB}"/>
              </a:ext>
            </a:extLst>
          </p:cNvPr>
          <p:cNvSpPr txBox="1"/>
          <p:nvPr/>
        </p:nvSpPr>
        <p:spPr>
          <a:xfrm>
            <a:off x="8458200" y="6235500"/>
            <a:ext cx="3810000" cy="307777"/>
          </a:xfrm>
          <a:prstGeom prst="rect">
            <a:avLst/>
          </a:prstGeom>
          <a:noFill/>
        </p:spPr>
        <p:txBody>
          <a:bodyPr wrap="square">
            <a:spAutoFit/>
          </a:bodyPr>
          <a:lstStyle/>
          <a:p>
            <a:r>
              <a:rPr lang="en-US" altLang="ja-JP" b="0" i="0" dirty="0">
                <a:solidFill>
                  <a:srgbClr val="202122"/>
                </a:solidFill>
                <a:effectLst/>
                <a:latin typeface="Arial" panose="020B0604020202020204" pitchFamily="34" charset="0"/>
              </a:rPr>
              <a:t>Wikipedia</a:t>
            </a:r>
            <a:r>
              <a:rPr lang="ja-JP" altLang="en-US" b="0" i="0" dirty="0">
                <a:solidFill>
                  <a:srgbClr val="202122"/>
                </a:solidFill>
                <a:effectLst/>
                <a:latin typeface="Arial" panose="020B0604020202020204" pitchFamily="34" charset="0"/>
              </a:rPr>
              <a:t>：暗号利用モード</a:t>
            </a:r>
            <a:endParaRPr lang="ja-JP" altLang="en-US" dirty="0"/>
          </a:p>
        </p:txBody>
      </p:sp>
    </p:spTree>
    <p:extLst>
      <p:ext uri="{BB962C8B-B14F-4D97-AF65-F5344CB8AC3E}">
        <p14:creationId xmlns:p14="http://schemas.microsoft.com/office/powerpoint/2010/main" val="22497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462493" y="5165445"/>
            <a:ext cx="10515600" cy="1325563"/>
          </a:xfrm>
        </p:spPr>
        <p:txBody>
          <a:bodyPr>
            <a:normAutofit/>
          </a:bodyPr>
          <a:lstStyle/>
          <a:p>
            <a:r>
              <a:rPr kumimoji="1" lang="ja-JP" altLang="en-US" sz="2800" dirty="0">
                <a:latin typeface="HG丸ｺﾞｼｯｸM-PRO" panose="020F0600000000000000" pitchFamily="50" charset="-128"/>
                <a:ea typeface="HG丸ｺﾞｼｯｸM-PRO" panose="020F0600000000000000" pitchFamily="50" charset="-128"/>
              </a:rPr>
              <a:t>図</a:t>
            </a:r>
            <a:r>
              <a:rPr kumimoji="1" lang="en-US" altLang="ja-JP" sz="2800" dirty="0">
                <a:latin typeface="HG丸ｺﾞｼｯｸM-PRO" panose="020F0600000000000000" pitchFamily="50" charset="-128"/>
                <a:ea typeface="HG丸ｺﾞｼｯｸM-PRO" panose="020F0600000000000000" pitchFamily="50" charset="-128"/>
              </a:rPr>
              <a:t>3-4-2: </a:t>
            </a:r>
            <a:r>
              <a:rPr kumimoji="1" lang="ja-JP" altLang="en-US" sz="2800" dirty="0">
                <a:latin typeface="HG丸ｺﾞｼｯｸM-PRO" panose="020F0600000000000000" pitchFamily="50" charset="-128"/>
                <a:ea typeface="HG丸ｺﾞｼｯｸM-PRO" panose="020F0600000000000000" pitchFamily="50" charset="-128"/>
              </a:rPr>
              <a:t>暗号ブロック・チェーン</a:t>
            </a:r>
            <a:r>
              <a:rPr kumimoji="1" lang="en-US" altLang="ja-JP" sz="2800" dirty="0">
                <a:latin typeface="HG丸ｺﾞｼｯｸM-PRO" panose="020F0600000000000000" pitchFamily="50" charset="-128"/>
                <a:ea typeface="HG丸ｺﾞｼｯｸM-PRO" panose="020F0600000000000000" pitchFamily="50" charset="-128"/>
              </a:rPr>
              <a:t>(CBC)</a:t>
            </a:r>
            <a:endParaRPr kumimoji="1" lang="ja-JP" altLang="en-US" sz="2800" dirty="0">
              <a:latin typeface="HG丸ｺﾞｼｯｸM-PRO" panose="020F0600000000000000" pitchFamily="50" charset="-128"/>
              <a:ea typeface="HG丸ｺﾞｼｯｸM-PRO" panose="020F0600000000000000" pitchFamily="50" charset="-128"/>
            </a:endParaRPr>
          </a:p>
        </p:txBody>
      </p:sp>
      <p:sp>
        <p:nvSpPr>
          <p:cNvPr id="5" name="正方形/長方形 4"/>
          <p:cNvSpPr/>
          <p:nvPr/>
        </p:nvSpPr>
        <p:spPr>
          <a:xfrm>
            <a:off x="1639837" y="2350396"/>
            <a:ext cx="1298122" cy="31840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 name="角丸四角形 6"/>
          <p:cNvSpPr/>
          <p:nvPr/>
        </p:nvSpPr>
        <p:spPr>
          <a:xfrm>
            <a:off x="3266945" y="3071351"/>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grpSp>
        <p:nvGrpSpPr>
          <p:cNvPr id="10" name="グループ化 9"/>
          <p:cNvGrpSpPr/>
          <p:nvPr/>
        </p:nvGrpSpPr>
        <p:grpSpPr>
          <a:xfrm>
            <a:off x="3255583" y="1857163"/>
            <a:ext cx="2119004" cy="193535"/>
            <a:chOff x="2993571" y="2267439"/>
            <a:chExt cx="2825339" cy="258047"/>
          </a:xfrm>
        </p:grpSpPr>
        <p:sp>
          <p:nvSpPr>
            <p:cNvPr id="6" name="正方形/長方形 5"/>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9" name="テキスト ボックス 8"/>
            <p:cNvSpPr txBox="1"/>
            <p:nvPr/>
          </p:nvSpPr>
          <p:spPr>
            <a:xfrm>
              <a:off x="3021280" y="2267439"/>
              <a:ext cx="2797630"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01010001011101010010…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1" name="グループ化 10"/>
          <p:cNvGrpSpPr/>
          <p:nvPr/>
        </p:nvGrpSpPr>
        <p:grpSpPr>
          <a:xfrm>
            <a:off x="3308879" y="4414844"/>
            <a:ext cx="2098222" cy="193535"/>
            <a:chOff x="2993571" y="2267439"/>
            <a:chExt cx="2797629" cy="258047"/>
          </a:xfrm>
        </p:grpSpPr>
        <p:sp>
          <p:nvSpPr>
            <p:cNvPr id="12" name="正方形/長方形 11"/>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3" name="テキスト ボックス 12"/>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10100111010100101110…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4" name="グループ化 13"/>
          <p:cNvGrpSpPr/>
          <p:nvPr/>
        </p:nvGrpSpPr>
        <p:grpSpPr>
          <a:xfrm>
            <a:off x="5176420" y="1845211"/>
            <a:ext cx="2098222" cy="193535"/>
            <a:chOff x="2993571" y="2267439"/>
            <a:chExt cx="2797629" cy="258047"/>
          </a:xfrm>
        </p:grpSpPr>
        <p:sp>
          <p:nvSpPr>
            <p:cNvPr id="15" name="正方形/長方形 14"/>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6" name="テキスト ボックス 15"/>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17" name="グループ化 16"/>
          <p:cNvGrpSpPr/>
          <p:nvPr/>
        </p:nvGrpSpPr>
        <p:grpSpPr>
          <a:xfrm>
            <a:off x="5199278" y="4390352"/>
            <a:ext cx="2098222" cy="193535"/>
            <a:chOff x="2993571" y="2267439"/>
            <a:chExt cx="2797629" cy="258047"/>
          </a:xfrm>
        </p:grpSpPr>
        <p:sp>
          <p:nvSpPr>
            <p:cNvPr id="18" name="正方形/長方形 17"/>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19" name="テキスト ボックス 18"/>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20" name="テキスト ボックス 19"/>
          <p:cNvSpPr txBox="1"/>
          <p:nvPr/>
        </p:nvSpPr>
        <p:spPr>
          <a:xfrm>
            <a:off x="2826164" y="1217935"/>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1" name="テキスト ボックス 20"/>
          <p:cNvSpPr txBox="1"/>
          <p:nvPr/>
        </p:nvSpPr>
        <p:spPr>
          <a:xfrm>
            <a:off x="4894328" y="1213936"/>
            <a:ext cx="1980029"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22" name="テキスト ボックス 21"/>
          <p:cNvSpPr txBox="1"/>
          <p:nvPr/>
        </p:nvSpPr>
        <p:spPr>
          <a:xfrm>
            <a:off x="3000583"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メッセージブロック１</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3" name="テキスト ボックス 22"/>
          <p:cNvSpPr txBox="1"/>
          <p:nvPr/>
        </p:nvSpPr>
        <p:spPr>
          <a:xfrm>
            <a:off x="4859809" y="4632871"/>
            <a:ext cx="1980029"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メッセージブロック２</a:t>
            </a:r>
            <a:endParaRPr kumimoji="1" lang="en-US" altLang="ja-JP" sz="1400" dirty="0">
              <a:latin typeface="HG丸ｺﾞｼｯｸM-PRO" panose="020F0600000000000000" pitchFamily="50" charset="-128"/>
              <a:ea typeface="HG丸ｺﾞｼｯｸM-PRO" panose="020F0600000000000000" pitchFamily="50" charset="-128"/>
            </a:endParaRPr>
          </a:p>
          <a:p>
            <a:pPr algn="ctr"/>
            <a:r>
              <a:rPr kumimoji="1" lang="ja-JP" altLang="en-US" sz="1400" dirty="0">
                <a:latin typeface="HG丸ｺﾞｼｯｸM-PRO" panose="020F0600000000000000" pitchFamily="50" charset="-128"/>
                <a:ea typeface="HG丸ｺﾞｼｯｸM-PRO" panose="020F0600000000000000" pitchFamily="50" charset="-128"/>
              </a:rPr>
              <a:t>（暗号）</a:t>
            </a:r>
          </a:p>
        </p:txBody>
      </p:sp>
      <p:sp>
        <p:nvSpPr>
          <p:cNvPr id="24" name="角丸四角形 23"/>
          <p:cNvSpPr/>
          <p:nvPr/>
        </p:nvSpPr>
        <p:spPr>
          <a:xfrm>
            <a:off x="5166998" y="3047107"/>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25" name="テキスト ボックス 24"/>
          <p:cNvSpPr txBox="1"/>
          <p:nvPr/>
        </p:nvSpPr>
        <p:spPr>
          <a:xfrm>
            <a:off x="3513542" y="303926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6" name="テキスト ボックス 25"/>
          <p:cNvSpPr txBox="1"/>
          <p:nvPr/>
        </p:nvSpPr>
        <p:spPr>
          <a:xfrm>
            <a:off x="5413552" y="3013011"/>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sp>
        <p:nvSpPr>
          <p:cNvPr id="27" name="テキスト ボックス 26"/>
          <p:cNvSpPr txBox="1"/>
          <p:nvPr/>
        </p:nvSpPr>
        <p:spPr>
          <a:xfrm>
            <a:off x="1532834" y="2366022"/>
            <a:ext cx="1522876" cy="261610"/>
          </a:xfrm>
          <a:prstGeom prst="rect">
            <a:avLst/>
          </a:prstGeom>
          <a:noFill/>
        </p:spPr>
        <p:txBody>
          <a:bodyPr wrap="square" rtlCol="0">
            <a:spAutoFit/>
          </a:bodyPr>
          <a:lstStyle/>
          <a:p>
            <a:pPr algn="ctr"/>
            <a:r>
              <a:rPr kumimoji="1" lang="ja-JP" altLang="en-US" sz="1100" dirty="0">
                <a:latin typeface="HG丸ｺﾞｼｯｸM-PRO" panose="020F0600000000000000" pitchFamily="50" charset="-128"/>
                <a:ea typeface="HG丸ｺﾞｼｯｸM-PRO" panose="020F0600000000000000" pitchFamily="50" charset="-128"/>
              </a:rPr>
              <a:t>初期化ベクトル</a:t>
            </a:r>
            <a:r>
              <a:rPr kumimoji="1" lang="en-US" altLang="ja-JP" sz="1100" dirty="0">
                <a:latin typeface="HG丸ｺﾞｼｯｸM-PRO" panose="020F0600000000000000" pitchFamily="50" charset="-128"/>
                <a:ea typeface="HG丸ｺﾞｼｯｸM-PRO" panose="020F0600000000000000" pitchFamily="50" charset="-128"/>
              </a:rPr>
              <a:t>(IV)</a:t>
            </a:r>
            <a:endParaRPr kumimoji="1" lang="ja-JP" altLang="en-US" sz="1100" dirty="0">
              <a:latin typeface="HG丸ｺﾞｼｯｸM-PRO" panose="020F0600000000000000" pitchFamily="50" charset="-128"/>
              <a:ea typeface="HG丸ｺﾞｼｯｸM-PRO" panose="020F0600000000000000" pitchFamily="50" charset="-128"/>
            </a:endParaRPr>
          </a:p>
        </p:txBody>
      </p:sp>
      <p:cxnSp>
        <p:nvCxnSpPr>
          <p:cNvPr id="40" name="直線矢印コネクタ 39"/>
          <p:cNvCxnSpPr/>
          <p:nvPr/>
        </p:nvCxnSpPr>
        <p:spPr>
          <a:xfrm>
            <a:off x="3948663" y="2050697"/>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3" name="グループ化 42"/>
          <p:cNvGrpSpPr/>
          <p:nvPr/>
        </p:nvGrpSpPr>
        <p:grpSpPr>
          <a:xfrm>
            <a:off x="3782005" y="2382003"/>
            <a:ext cx="312532" cy="312532"/>
            <a:chOff x="4347029" y="3094146"/>
            <a:chExt cx="416709" cy="416709"/>
          </a:xfrm>
        </p:grpSpPr>
        <p:sp>
          <p:nvSpPr>
            <p:cNvPr id="29" name="円/楕円 28"/>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31" name="直線コネクタ 30"/>
            <p:cNvCxnSpPr>
              <a:stCxn id="29" idx="2"/>
              <a:endCxn id="29"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0"/>
              <a:endCxn id="29"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直線矢印コネクタ 43"/>
          <p:cNvCxnSpPr/>
          <p:nvPr/>
        </p:nvCxnSpPr>
        <p:spPr>
          <a:xfrm>
            <a:off x="5798253" y="2061084"/>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5" name="グループ化 44"/>
          <p:cNvGrpSpPr/>
          <p:nvPr/>
        </p:nvGrpSpPr>
        <p:grpSpPr>
          <a:xfrm>
            <a:off x="5631595" y="2392391"/>
            <a:ext cx="312532" cy="312532"/>
            <a:chOff x="4347029" y="3094146"/>
            <a:chExt cx="416709" cy="416709"/>
          </a:xfrm>
        </p:grpSpPr>
        <p:sp>
          <p:nvSpPr>
            <p:cNvPr id="46" name="円/楕円 45"/>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47" name="直線コネクタ 46"/>
            <p:cNvCxnSpPr>
              <a:stCxn id="46" idx="2"/>
              <a:endCxn id="46"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6" idx="0"/>
              <a:endCxn id="46"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9" name="直線矢印コネクタ 48"/>
          <p:cNvCxnSpPr>
            <a:endCxn id="29" idx="2"/>
          </p:cNvCxnSpPr>
          <p:nvPr/>
        </p:nvCxnSpPr>
        <p:spPr>
          <a:xfrm flipV="1">
            <a:off x="2942421" y="2538270"/>
            <a:ext cx="839585" cy="730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7" idx="2"/>
          </p:cNvCxnSpPr>
          <p:nvPr/>
        </p:nvCxnSpPr>
        <p:spPr>
          <a:xfrm>
            <a:off x="3948663" y="3716330"/>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5808642" y="3726718"/>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フリーフォーム 59"/>
          <p:cNvSpPr/>
          <p:nvPr/>
        </p:nvSpPr>
        <p:spPr>
          <a:xfrm>
            <a:off x="4673799"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1" name="フリーフォーム 60"/>
          <p:cNvSpPr/>
          <p:nvPr/>
        </p:nvSpPr>
        <p:spPr>
          <a:xfrm>
            <a:off x="6584928" y="2541330"/>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62" name="テキスト ボックス 61"/>
          <p:cNvSpPr txBox="1"/>
          <p:nvPr/>
        </p:nvSpPr>
        <p:spPr>
          <a:xfrm>
            <a:off x="9842255" y="2293143"/>
            <a:ext cx="543739" cy="523220"/>
          </a:xfrm>
          <a:prstGeom prst="rect">
            <a:avLst/>
          </a:prstGeom>
          <a:noFill/>
        </p:spPr>
        <p:txBody>
          <a:bodyPr wrap="none" rtlCol="0">
            <a:spAutoFit/>
          </a:bodyPr>
          <a:lstStyle/>
          <a:p>
            <a:r>
              <a:rPr kumimoji="1" lang="en-US" altLang="ja-JP" sz="2800" dirty="0">
                <a:latin typeface="HG丸ｺﾞｼｯｸM-PRO" panose="020F0600000000000000" pitchFamily="50" charset="-128"/>
                <a:ea typeface="HG丸ｺﾞｼｯｸM-PRO" panose="020F0600000000000000" pitchFamily="50" charset="-128"/>
              </a:rPr>
              <a:t>…</a:t>
            </a:r>
            <a:endParaRPr kumimoji="1" lang="ja-JP" altLang="en-US" sz="2800" dirty="0">
              <a:latin typeface="HG丸ｺﾞｼｯｸM-PRO" panose="020F0600000000000000" pitchFamily="50" charset="-128"/>
              <a:ea typeface="HG丸ｺﾞｼｯｸM-PRO" panose="020F0600000000000000" pitchFamily="50" charset="-128"/>
            </a:endParaRPr>
          </a:p>
        </p:txBody>
      </p:sp>
      <p:grpSp>
        <p:nvGrpSpPr>
          <p:cNvPr id="42" name="グループ化 41">
            <a:extLst>
              <a:ext uri="{FF2B5EF4-FFF2-40B4-BE49-F238E27FC236}">
                <a16:creationId xmlns:a16="http://schemas.microsoft.com/office/drawing/2014/main" id="{88209DAC-D9D4-42FC-A45C-7B3E16582A22}"/>
              </a:ext>
            </a:extLst>
          </p:cNvPr>
          <p:cNvGrpSpPr/>
          <p:nvPr/>
        </p:nvGrpSpPr>
        <p:grpSpPr>
          <a:xfrm>
            <a:off x="7108852" y="1851307"/>
            <a:ext cx="2098222" cy="193535"/>
            <a:chOff x="2993571" y="2267439"/>
            <a:chExt cx="2797629" cy="258047"/>
          </a:xfrm>
        </p:grpSpPr>
        <p:sp>
          <p:nvSpPr>
            <p:cNvPr id="50" name="正方形/長方形 49">
              <a:extLst>
                <a:ext uri="{FF2B5EF4-FFF2-40B4-BE49-F238E27FC236}">
                  <a16:creationId xmlns:a16="http://schemas.microsoft.com/office/drawing/2014/main" id="{4B9B3CC4-EF4D-42CE-BA9A-00CA794C80A7}"/>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1" name="テキスト ボックス 50">
              <a:extLst>
                <a:ext uri="{FF2B5EF4-FFF2-40B4-BE49-F238E27FC236}">
                  <a16:creationId xmlns:a16="http://schemas.microsoft.com/office/drawing/2014/main" id="{44246404-02B7-4456-8754-0350CAF6E766}"/>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00010101111000101010…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grpSp>
        <p:nvGrpSpPr>
          <p:cNvPr id="52" name="グループ化 51">
            <a:extLst>
              <a:ext uri="{FF2B5EF4-FFF2-40B4-BE49-F238E27FC236}">
                <a16:creationId xmlns:a16="http://schemas.microsoft.com/office/drawing/2014/main" id="{DA5E8B7D-50F7-4834-9FC0-FAFBAC11C44D}"/>
              </a:ext>
            </a:extLst>
          </p:cNvPr>
          <p:cNvGrpSpPr/>
          <p:nvPr/>
        </p:nvGrpSpPr>
        <p:grpSpPr>
          <a:xfrm>
            <a:off x="7131710" y="4396448"/>
            <a:ext cx="2098222" cy="193535"/>
            <a:chOff x="2993571" y="2267439"/>
            <a:chExt cx="2797629" cy="258047"/>
          </a:xfrm>
        </p:grpSpPr>
        <p:sp>
          <p:nvSpPr>
            <p:cNvPr id="53" name="正方形/長方形 52">
              <a:extLst>
                <a:ext uri="{FF2B5EF4-FFF2-40B4-BE49-F238E27FC236}">
                  <a16:creationId xmlns:a16="http://schemas.microsoft.com/office/drawing/2014/main" id="{91EAE24E-DF41-4DEC-BAEF-42E3D505A733}"/>
                </a:ext>
              </a:extLst>
            </p:cNvPr>
            <p:cNvSpPr/>
            <p:nvPr/>
          </p:nvSpPr>
          <p:spPr>
            <a:xfrm>
              <a:off x="2993571" y="2267439"/>
              <a:ext cx="1817915" cy="25804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HG丸ｺﾞｼｯｸM-PRO" panose="020F0600000000000000" pitchFamily="50" charset="-128"/>
                <a:ea typeface="HG丸ｺﾞｼｯｸM-PRO" panose="020F0600000000000000" pitchFamily="50" charset="-128"/>
              </a:endParaRPr>
            </a:p>
          </p:txBody>
        </p:sp>
        <p:sp>
          <p:nvSpPr>
            <p:cNvPr id="54" name="テキスト ボックス 53">
              <a:extLst>
                <a:ext uri="{FF2B5EF4-FFF2-40B4-BE49-F238E27FC236}">
                  <a16:creationId xmlns:a16="http://schemas.microsoft.com/office/drawing/2014/main" id="{25E1673E-AA4B-46DC-9254-EA9E06107CAB}"/>
                </a:ext>
              </a:extLst>
            </p:cNvPr>
            <p:cNvSpPr txBox="1"/>
            <p:nvPr/>
          </p:nvSpPr>
          <p:spPr>
            <a:xfrm>
              <a:off x="2993571" y="2267439"/>
              <a:ext cx="2797629" cy="246221"/>
            </a:xfrm>
            <a:prstGeom prst="rect">
              <a:avLst/>
            </a:prstGeom>
            <a:noFill/>
          </p:spPr>
          <p:txBody>
            <a:bodyPr wrap="square" rtlCol="0">
              <a:spAutoFit/>
            </a:bodyPr>
            <a:lstStyle/>
            <a:p>
              <a:r>
                <a:rPr kumimoji="1" lang="en-US" altLang="ja-JP" sz="600" dirty="0">
                  <a:latin typeface="HG丸ｺﾞｼｯｸM-PRO" panose="020F0600000000000000" pitchFamily="50" charset="-128"/>
                  <a:ea typeface="HG丸ｺﾞｼｯｸM-PRO" panose="020F0600000000000000" pitchFamily="50" charset="-128"/>
                </a:rPr>
                <a:t>1000111010100101110…</a:t>
              </a:r>
              <a:endParaRPr kumimoji="1" lang="ja-JP" altLang="en-US" sz="600" dirty="0">
                <a:latin typeface="HG丸ｺﾞｼｯｸM-PRO" panose="020F0600000000000000" pitchFamily="50" charset="-128"/>
                <a:ea typeface="HG丸ｺﾞｼｯｸM-PRO" panose="020F0600000000000000" pitchFamily="50" charset="-128"/>
              </a:endParaRPr>
            </a:p>
          </p:txBody>
        </p:sp>
      </p:grpSp>
      <p:sp>
        <p:nvSpPr>
          <p:cNvPr id="55" name="テキスト ボックス 54">
            <a:extLst>
              <a:ext uri="{FF2B5EF4-FFF2-40B4-BE49-F238E27FC236}">
                <a16:creationId xmlns:a16="http://schemas.microsoft.com/office/drawing/2014/main" id="{0A365BC3-E270-43F3-AFD3-23EA441F9A68}"/>
              </a:ext>
            </a:extLst>
          </p:cNvPr>
          <p:cNvSpPr txBox="1"/>
          <p:nvPr/>
        </p:nvSpPr>
        <p:spPr>
          <a:xfrm>
            <a:off x="6850003" y="1220032"/>
            <a:ext cx="1933543" cy="492443"/>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200" dirty="0">
                <a:latin typeface="HG丸ｺﾞｼｯｸM-PRO" panose="020F0600000000000000" pitchFamily="50" charset="-128"/>
                <a:ea typeface="HG丸ｺﾞｼｯｸM-PRO" panose="020F0600000000000000" pitchFamily="50" charset="-128"/>
              </a:rPr>
              <a:t>（平文）</a:t>
            </a:r>
          </a:p>
        </p:txBody>
      </p:sp>
      <p:sp>
        <p:nvSpPr>
          <p:cNvPr id="57" name="角丸四角形 23">
            <a:extLst>
              <a:ext uri="{FF2B5EF4-FFF2-40B4-BE49-F238E27FC236}">
                <a16:creationId xmlns:a16="http://schemas.microsoft.com/office/drawing/2014/main" id="{07545AC4-E6DB-4D40-96AA-A40ADCD3E31B}"/>
              </a:ext>
            </a:extLst>
          </p:cNvPr>
          <p:cNvSpPr/>
          <p:nvPr/>
        </p:nvSpPr>
        <p:spPr>
          <a:xfrm>
            <a:off x="7099430" y="3053203"/>
            <a:ext cx="1363436" cy="644978"/>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59" name="テキスト ボックス 58">
            <a:extLst>
              <a:ext uri="{FF2B5EF4-FFF2-40B4-BE49-F238E27FC236}">
                <a16:creationId xmlns:a16="http://schemas.microsoft.com/office/drawing/2014/main" id="{C1A8C1F2-A3C6-4774-8924-1647B7825EDA}"/>
              </a:ext>
            </a:extLst>
          </p:cNvPr>
          <p:cNvSpPr txBox="1"/>
          <p:nvPr/>
        </p:nvSpPr>
        <p:spPr>
          <a:xfrm>
            <a:off x="7345984" y="3019107"/>
            <a:ext cx="954107" cy="646331"/>
          </a:xfrm>
          <a:prstGeom prst="rect">
            <a:avLst/>
          </a:prstGeom>
          <a:noFill/>
        </p:spPr>
        <p:txBody>
          <a:bodyPr wrap="none" rtlCol="0">
            <a:spAutoFit/>
          </a:bodyPr>
          <a:lstStyle/>
          <a:p>
            <a:pPr algn="ctr"/>
            <a:r>
              <a:rPr kumimoji="1" lang="ja-JP" altLang="en-US" sz="1200" dirty="0">
                <a:latin typeface="HG丸ｺﾞｼｯｸM-PRO" panose="020F0600000000000000" pitchFamily="50" charset="-128"/>
                <a:ea typeface="HG丸ｺﾞｼｯｸM-PRO" panose="020F0600000000000000" pitchFamily="50" charset="-128"/>
              </a:rPr>
              <a:t>ブロック</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暗号化処理</a:t>
            </a:r>
            <a:endParaRPr kumimoji="1" lang="en-US" altLang="ja-JP" sz="1200" dirty="0">
              <a:latin typeface="HG丸ｺﾞｼｯｸM-PRO" panose="020F0600000000000000" pitchFamily="50" charset="-128"/>
              <a:ea typeface="HG丸ｺﾞｼｯｸM-PRO" panose="020F0600000000000000" pitchFamily="50" charset="-128"/>
            </a:endParaRPr>
          </a:p>
          <a:p>
            <a:pPr algn="ctr"/>
            <a:r>
              <a:rPr kumimoji="1" lang="ja-JP" altLang="en-US" sz="1200" dirty="0">
                <a:latin typeface="HG丸ｺﾞｼｯｸM-PRO" panose="020F0600000000000000" pitchFamily="50" charset="-128"/>
                <a:ea typeface="HG丸ｺﾞｼｯｸM-PRO" panose="020F0600000000000000" pitchFamily="50" charset="-128"/>
              </a:rPr>
              <a:t>（</a:t>
            </a:r>
            <a:r>
              <a:rPr kumimoji="1" lang="en-US" altLang="ja-JP" sz="1200" dirty="0">
                <a:latin typeface="HG丸ｺﾞｼｯｸM-PRO" panose="020F0600000000000000" pitchFamily="50" charset="-128"/>
                <a:ea typeface="HG丸ｺﾞｼｯｸM-PRO" panose="020F0600000000000000" pitchFamily="50" charset="-128"/>
              </a:rPr>
              <a:t>AES</a:t>
            </a:r>
            <a:r>
              <a:rPr kumimoji="1" lang="ja-JP" altLang="en-US" sz="1200" dirty="0">
                <a:latin typeface="HG丸ｺﾞｼｯｸM-PRO" panose="020F0600000000000000" pitchFamily="50" charset="-128"/>
                <a:ea typeface="HG丸ｺﾞｼｯｸM-PRO" panose="020F0600000000000000" pitchFamily="50" charset="-128"/>
              </a:rPr>
              <a:t>）</a:t>
            </a:r>
          </a:p>
        </p:txBody>
      </p:sp>
      <p:cxnSp>
        <p:nvCxnSpPr>
          <p:cNvPr id="63" name="直線矢印コネクタ 62">
            <a:extLst>
              <a:ext uri="{FF2B5EF4-FFF2-40B4-BE49-F238E27FC236}">
                <a16:creationId xmlns:a16="http://schemas.microsoft.com/office/drawing/2014/main" id="{58FF0FDB-E34C-471D-B72F-60755D02A2A9}"/>
              </a:ext>
            </a:extLst>
          </p:cNvPr>
          <p:cNvCxnSpPr/>
          <p:nvPr/>
        </p:nvCxnSpPr>
        <p:spPr>
          <a:xfrm>
            <a:off x="7730685" y="2067180"/>
            <a:ext cx="1" cy="103059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E38105E-3405-4315-855F-65256F291879}"/>
              </a:ext>
            </a:extLst>
          </p:cNvPr>
          <p:cNvGrpSpPr/>
          <p:nvPr/>
        </p:nvGrpSpPr>
        <p:grpSpPr>
          <a:xfrm>
            <a:off x="7564027" y="2398487"/>
            <a:ext cx="312532" cy="312532"/>
            <a:chOff x="4347029" y="3094146"/>
            <a:chExt cx="416709" cy="416709"/>
          </a:xfrm>
        </p:grpSpPr>
        <p:sp>
          <p:nvSpPr>
            <p:cNvPr id="65" name="円/楕円 45">
              <a:extLst>
                <a:ext uri="{FF2B5EF4-FFF2-40B4-BE49-F238E27FC236}">
                  <a16:creationId xmlns:a16="http://schemas.microsoft.com/office/drawing/2014/main" id="{C93871AF-FDB5-4318-A7B2-A485318F4187}"/>
                </a:ext>
              </a:extLst>
            </p:cNvPr>
            <p:cNvSpPr/>
            <p:nvPr/>
          </p:nvSpPr>
          <p:spPr>
            <a:xfrm>
              <a:off x="4347029" y="3094146"/>
              <a:ext cx="416709" cy="41670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cxnSp>
          <p:nvCxnSpPr>
            <p:cNvPr id="66" name="直線コネクタ 65">
              <a:extLst>
                <a:ext uri="{FF2B5EF4-FFF2-40B4-BE49-F238E27FC236}">
                  <a16:creationId xmlns:a16="http://schemas.microsoft.com/office/drawing/2014/main" id="{8E5FFAE3-33D8-4461-B8CC-C876A055AEA9}"/>
                </a:ext>
              </a:extLst>
            </p:cNvPr>
            <p:cNvCxnSpPr>
              <a:stCxn id="65" idx="2"/>
              <a:endCxn id="65" idx="6"/>
            </p:cNvCxnSpPr>
            <p:nvPr/>
          </p:nvCxnSpPr>
          <p:spPr>
            <a:xfrm>
              <a:off x="4347029" y="3302501"/>
              <a:ext cx="4167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9B685E3-9730-44BA-A182-D07035D9E8B0}"/>
                </a:ext>
              </a:extLst>
            </p:cNvPr>
            <p:cNvCxnSpPr>
              <a:stCxn id="65" idx="0"/>
              <a:endCxn id="65" idx="4"/>
            </p:cNvCxnSpPr>
            <p:nvPr/>
          </p:nvCxnSpPr>
          <p:spPr>
            <a:xfrm>
              <a:off x="4555384" y="3094146"/>
              <a:ext cx="0" cy="4167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8" name="直線矢印コネクタ 67">
            <a:extLst>
              <a:ext uri="{FF2B5EF4-FFF2-40B4-BE49-F238E27FC236}">
                <a16:creationId xmlns:a16="http://schemas.microsoft.com/office/drawing/2014/main" id="{4C1085C2-E5CF-433E-B86A-15DA1E959C6C}"/>
              </a:ext>
            </a:extLst>
          </p:cNvPr>
          <p:cNvCxnSpPr/>
          <p:nvPr/>
        </p:nvCxnSpPr>
        <p:spPr>
          <a:xfrm>
            <a:off x="7741074" y="3732814"/>
            <a:ext cx="10388" cy="67422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フリーフォーム 60">
            <a:extLst>
              <a:ext uri="{FF2B5EF4-FFF2-40B4-BE49-F238E27FC236}">
                <a16:creationId xmlns:a16="http://schemas.microsoft.com/office/drawing/2014/main" id="{0DBA1A1E-6E32-4B63-9B0E-282D0856382F}"/>
              </a:ext>
            </a:extLst>
          </p:cNvPr>
          <p:cNvSpPr/>
          <p:nvPr/>
        </p:nvSpPr>
        <p:spPr>
          <a:xfrm>
            <a:off x="8517360" y="2547426"/>
            <a:ext cx="955964" cy="1943100"/>
          </a:xfrm>
          <a:custGeom>
            <a:avLst/>
            <a:gdLst>
              <a:gd name="connsiteX0" fmla="*/ 0 w 1274619"/>
              <a:gd name="connsiteY0" fmla="*/ 2590800 h 2590800"/>
              <a:gd name="connsiteX1" fmla="*/ 193964 w 1274619"/>
              <a:gd name="connsiteY1" fmla="*/ 2590800 h 2590800"/>
              <a:gd name="connsiteX2" fmla="*/ 360219 w 1274619"/>
              <a:gd name="connsiteY2" fmla="*/ 2369127 h 2590800"/>
              <a:gd name="connsiteX3" fmla="*/ 346364 w 1274619"/>
              <a:gd name="connsiteY3" fmla="*/ 207818 h 2590800"/>
              <a:gd name="connsiteX4" fmla="*/ 540328 w 1274619"/>
              <a:gd name="connsiteY4" fmla="*/ 0 h 2590800"/>
              <a:gd name="connsiteX5" fmla="*/ 1274619 w 1274619"/>
              <a:gd name="connsiteY5" fmla="*/ 0 h 25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4619" h="2590800">
                <a:moveTo>
                  <a:pt x="0" y="2590800"/>
                </a:moveTo>
                <a:lnTo>
                  <a:pt x="193964" y="2590800"/>
                </a:lnTo>
                <a:lnTo>
                  <a:pt x="360219" y="2369127"/>
                </a:lnTo>
                <a:cubicBezTo>
                  <a:pt x="355601" y="1648691"/>
                  <a:pt x="350982" y="928254"/>
                  <a:pt x="346364" y="207818"/>
                </a:cubicBezTo>
                <a:lnTo>
                  <a:pt x="540328" y="0"/>
                </a:lnTo>
                <a:lnTo>
                  <a:pt x="1274619"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latin typeface="HG丸ｺﾞｼｯｸM-PRO" panose="020F0600000000000000" pitchFamily="50" charset="-128"/>
              <a:ea typeface="HG丸ｺﾞｼｯｸM-PRO" panose="020F0600000000000000" pitchFamily="50" charset="-128"/>
            </a:endParaRPr>
          </a:p>
        </p:txBody>
      </p:sp>
      <p:sp>
        <p:nvSpPr>
          <p:cNvPr id="70" name="テキスト ボックス 69">
            <a:extLst>
              <a:ext uri="{FF2B5EF4-FFF2-40B4-BE49-F238E27FC236}">
                <a16:creationId xmlns:a16="http://schemas.microsoft.com/office/drawing/2014/main" id="{3C560898-DC8D-45AD-BD64-A6003A1E5F0B}"/>
              </a:ext>
            </a:extLst>
          </p:cNvPr>
          <p:cNvSpPr txBox="1"/>
          <p:nvPr/>
        </p:nvSpPr>
        <p:spPr>
          <a:xfrm>
            <a:off x="6925212" y="4626775"/>
            <a:ext cx="1933543" cy="523220"/>
          </a:xfrm>
          <a:prstGeom prst="rect">
            <a:avLst/>
          </a:prstGeom>
          <a:noFill/>
        </p:spPr>
        <p:txBody>
          <a:bodyPr wrap="none" rtlCol="0">
            <a:spAutoFit/>
          </a:bodyPr>
          <a:lstStyle/>
          <a:p>
            <a:pPr algn="ctr"/>
            <a:r>
              <a:rPr kumimoji="1" lang="ja-JP" altLang="en-US" sz="1400" dirty="0">
                <a:latin typeface="HG丸ｺﾞｼｯｸM-PRO" panose="020F0600000000000000" pitchFamily="50" charset="-128"/>
                <a:ea typeface="HG丸ｺﾞｼｯｸM-PRO" panose="020F0600000000000000" pitchFamily="50" charset="-128"/>
              </a:rPr>
              <a:t>メッセージブロック</a:t>
            </a:r>
            <a:r>
              <a:rPr kumimoji="1" lang="en-US" altLang="ja-JP" sz="1400" dirty="0">
                <a:latin typeface="HG丸ｺﾞｼｯｸM-PRO" panose="020F0600000000000000" pitchFamily="50" charset="-128"/>
                <a:ea typeface="HG丸ｺﾞｼｯｸM-PRO" panose="020F0600000000000000" pitchFamily="50" charset="-128"/>
              </a:rPr>
              <a:t>3</a:t>
            </a:r>
          </a:p>
          <a:p>
            <a:pPr algn="ctr"/>
            <a:r>
              <a:rPr kumimoji="1" lang="ja-JP" altLang="en-US" sz="1400">
                <a:latin typeface="HG丸ｺﾞｼｯｸM-PRO" panose="020F0600000000000000" pitchFamily="50" charset="-128"/>
                <a:ea typeface="HG丸ｺﾞｼｯｸM-PRO" panose="020F0600000000000000" pitchFamily="50" charset="-128"/>
              </a:rPr>
              <a:t>（暗号）</a:t>
            </a:r>
            <a:endParaRPr kumimoji="1" lang="ja-JP" altLang="en-US" sz="1400" dirty="0">
              <a:latin typeface="HG丸ｺﾞｼｯｸM-PRO" panose="020F0600000000000000" pitchFamily="50" charset="-128"/>
              <a:ea typeface="HG丸ｺﾞｼｯｸM-PRO" panose="020F0600000000000000" pitchFamily="50" charset="-128"/>
            </a:endParaRPr>
          </a:p>
        </p:txBody>
      </p:sp>
      <p:sp>
        <p:nvSpPr>
          <p:cNvPr id="71" name="テキスト ボックス 70">
            <a:extLst>
              <a:ext uri="{FF2B5EF4-FFF2-40B4-BE49-F238E27FC236}">
                <a16:creationId xmlns:a16="http://schemas.microsoft.com/office/drawing/2014/main" id="{F6A5C9C2-6030-470A-96F8-2CFC47CB37AD}"/>
              </a:ext>
            </a:extLst>
          </p:cNvPr>
          <p:cNvSpPr txBox="1"/>
          <p:nvPr/>
        </p:nvSpPr>
        <p:spPr>
          <a:xfrm>
            <a:off x="3795662" y="2751401"/>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1</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2" name="テキスト ボックス 71">
            <a:extLst>
              <a:ext uri="{FF2B5EF4-FFF2-40B4-BE49-F238E27FC236}">
                <a16:creationId xmlns:a16="http://schemas.microsoft.com/office/drawing/2014/main" id="{AE50FB4D-820D-4BD8-A3FD-34EAE2426760}"/>
              </a:ext>
            </a:extLst>
          </p:cNvPr>
          <p:cNvSpPr txBox="1"/>
          <p:nvPr/>
        </p:nvSpPr>
        <p:spPr>
          <a:xfrm>
            <a:off x="5715902" y="2769689"/>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lang="en-US" altLang="ja-JP" sz="1100" dirty="0">
                <a:latin typeface="HG丸ｺﾞｼｯｸM-PRO" panose="020F0600000000000000" pitchFamily="50" charset="-128"/>
                <a:ea typeface="HG丸ｺﾞｼｯｸM-PRO" panose="020F0600000000000000" pitchFamily="50" charset="-128"/>
              </a:rPr>
              <a:t>2</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73" name="テキスト ボックス 72">
            <a:extLst>
              <a:ext uri="{FF2B5EF4-FFF2-40B4-BE49-F238E27FC236}">
                <a16:creationId xmlns:a16="http://schemas.microsoft.com/office/drawing/2014/main" id="{408FC5D6-2D01-4BE6-AFD6-4B86F51B6195}"/>
              </a:ext>
            </a:extLst>
          </p:cNvPr>
          <p:cNvSpPr txBox="1"/>
          <p:nvPr/>
        </p:nvSpPr>
        <p:spPr>
          <a:xfrm>
            <a:off x="7617324" y="2762667"/>
            <a:ext cx="1263784" cy="261610"/>
          </a:xfrm>
          <a:prstGeom prst="rect">
            <a:avLst/>
          </a:prstGeom>
          <a:noFill/>
        </p:spPr>
        <p:txBody>
          <a:bodyPr wrap="square" rtlCol="0">
            <a:spAutoFit/>
          </a:bodyPr>
          <a:lstStyle/>
          <a:p>
            <a:pPr algn="ctr"/>
            <a:r>
              <a:rPr kumimoji="1" lang="en-US" altLang="ja-JP" sz="1100" dirty="0">
                <a:latin typeface="HG丸ｺﾞｼｯｸM-PRO" panose="020F0600000000000000" pitchFamily="50" charset="-128"/>
                <a:ea typeface="HG丸ｺﾞｼｯｸM-PRO" panose="020F0600000000000000" pitchFamily="50" charset="-128"/>
              </a:rPr>
              <a:t>IV:</a:t>
            </a:r>
            <a:r>
              <a:rPr kumimoji="1" lang="ja-JP" altLang="en-US" sz="1100" dirty="0">
                <a:latin typeface="HG丸ｺﾞｼｯｸM-PRO" panose="020F0600000000000000" pitchFamily="50" charset="-128"/>
                <a:ea typeface="HG丸ｺﾞｼｯｸM-PRO" panose="020F0600000000000000" pitchFamily="50" charset="-128"/>
              </a:rPr>
              <a:t>ブロック</a:t>
            </a:r>
            <a:r>
              <a:rPr kumimoji="1" lang="en-US" altLang="ja-JP" sz="1100" dirty="0">
                <a:latin typeface="HG丸ｺﾞｼｯｸM-PRO" panose="020F0600000000000000" pitchFamily="50" charset="-128"/>
                <a:ea typeface="HG丸ｺﾞｼｯｸM-PRO" panose="020F0600000000000000" pitchFamily="50" charset="-128"/>
              </a:rPr>
              <a:t>3</a:t>
            </a:r>
            <a:endParaRPr kumimoji="1" lang="ja-JP" altLang="en-US" sz="1100" dirty="0">
              <a:latin typeface="HG丸ｺﾞｼｯｸM-PRO" panose="020F0600000000000000" pitchFamily="50" charset="-128"/>
              <a:ea typeface="HG丸ｺﾞｼｯｸM-PRO" panose="020F0600000000000000" pitchFamily="50" charset="-128"/>
            </a:endParaRPr>
          </a:p>
        </p:txBody>
      </p:sp>
      <p:sp>
        <p:nvSpPr>
          <p:cNvPr id="2" name="正方形/長方形 1">
            <a:extLst>
              <a:ext uri="{FF2B5EF4-FFF2-40B4-BE49-F238E27FC236}">
                <a16:creationId xmlns:a16="http://schemas.microsoft.com/office/drawing/2014/main" id="{6FE05A92-C47A-4C6B-B4C3-6470728F48DA}"/>
              </a:ext>
            </a:extLst>
          </p:cNvPr>
          <p:cNvSpPr/>
          <p:nvPr/>
        </p:nvSpPr>
        <p:spPr>
          <a:xfrm>
            <a:off x="2826164" y="3569677"/>
            <a:ext cx="600558" cy="2386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4" name="正方形/長方形 73">
            <a:extLst>
              <a:ext uri="{FF2B5EF4-FFF2-40B4-BE49-F238E27FC236}">
                <a16:creationId xmlns:a16="http://schemas.microsoft.com/office/drawing/2014/main" id="{86D21D5D-F6EC-4415-83E1-A9AAC7F49989}"/>
              </a:ext>
            </a:extLst>
          </p:cNvPr>
          <p:cNvSpPr/>
          <p:nvPr/>
        </p:nvSpPr>
        <p:spPr>
          <a:xfrm>
            <a:off x="5002436" y="3587965"/>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
        <p:nvSpPr>
          <p:cNvPr id="75" name="正方形/長方形 74">
            <a:extLst>
              <a:ext uri="{FF2B5EF4-FFF2-40B4-BE49-F238E27FC236}">
                <a16:creationId xmlns:a16="http://schemas.microsoft.com/office/drawing/2014/main" id="{9732728C-AAE1-4628-9812-EF3F4C76809D}"/>
              </a:ext>
            </a:extLst>
          </p:cNvPr>
          <p:cNvSpPr/>
          <p:nvPr/>
        </p:nvSpPr>
        <p:spPr>
          <a:xfrm>
            <a:off x="6959252" y="3545293"/>
            <a:ext cx="437275" cy="2203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鍵</a:t>
            </a:r>
          </a:p>
        </p:txBody>
      </p:sp>
    </p:spTree>
    <p:extLst>
      <p:ext uri="{BB962C8B-B14F-4D97-AF65-F5344CB8AC3E}">
        <p14:creationId xmlns:p14="http://schemas.microsoft.com/office/powerpoint/2010/main" val="9554660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8041</TotalTime>
  <Words>1883</Words>
  <Application>Microsoft Macintosh PowerPoint</Application>
  <PresentationFormat>ワイド画面</PresentationFormat>
  <Paragraphs>638</Paragraphs>
  <Slides>31</Slides>
  <Notes>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31</vt:i4>
      </vt:variant>
    </vt:vector>
  </HeadingPairs>
  <TitlesOfParts>
    <vt:vector size="39" baseType="lpstr">
      <vt:lpstr>Brush Script MT</vt:lpstr>
      <vt:lpstr>HG丸ｺﾞｼｯｸM-PRO</vt:lpstr>
      <vt:lpstr>游ゴシック</vt:lpstr>
      <vt:lpstr>游ゴシック Light</vt:lpstr>
      <vt:lpstr>Arial</vt:lpstr>
      <vt:lpstr>Consolas</vt:lpstr>
      <vt:lpstr>Freestyle Script</vt:lpstr>
      <vt:lpstr>Office テーマ</vt:lpstr>
      <vt:lpstr>PowerPoint プレゼンテーション</vt:lpstr>
      <vt:lpstr>PowerPoint プレゼンテーション</vt:lpstr>
      <vt:lpstr>PowerPoint プレゼンテーション</vt:lpstr>
      <vt:lpstr>PowerPoint プレゼンテーション</vt:lpstr>
      <vt:lpstr>ストリーム暗号</vt:lpstr>
      <vt:lpstr>AES</vt:lpstr>
      <vt:lpstr>利用モード</vt:lpstr>
      <vt:lpstr>PowerPoint プレゼンテーション</vt:lpstr>
      <vt:lpstr>図3-4-2: 暗号ブロック・チェーン(CBC)</vt:lpstr>
      <vt:lpstr>図3-4-3: カウンターモード(CTR)</vt:lpstr>
      <vt:lpstr>図3-4-4: GCMモード(暗号化)</vt:lpstr>
      <vt:lpstr>CTRモード</vt:lpstr>
      <vt:lpstr>GCM</vt:lpstr>
      <vt:lpstr>PowerPoint プレゼンテーション</vt:lpstr>
      <vt:lpstr>PowerPoint プレゼンテーション</vt:lpstr>
      <vt:lpstr>PowerPoint プレゼンテーション</vt:lpstr>
      <vt:lpstr>デジタル署名の目的</vt:lpstr>
      <vt:lpstr>デジタル署名のしくみ</vt:lpstr>
      <vt:lpstr>RSA署名のしくみ</vt:lpstr>
      <vt:lpstr>DSA署名</vt:lpstr>
      <vt:lpstr>PowerPoint プレゼンテーション</vt:lpstr>
      <vt:lpstr>PowerPoint プレゼンテーション</vt:lpstr>
      <vt:lpstr>DSAの原理</vt:lpstr>
      <vt:lpstr>超絶簡単版DSAもどき</vt:lpstr>
      <vt:lpstr>PowerPoint プレゼンテーション</vt:lpstr>
      <vt:lpstr>PowerPoint プレゼンテーション</vt:lpstr>
      <vt:lpstr>楕円曲線上の演算を定義する</vt:lpstr>
      <vt:lpstr>PowerPoint プレゼンテーション</vt:lpstr>
      <vt:lpstr>PowerPoint プレゼンテーション</vt:lpstr>
      <vt:lpstr>CRT, OCSP,  OCSP Stapling</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古城隆</dc:creator>
  <cp:lastModifiedBy>古城隆</cp:lastModifiedBy>
  <cp:revision>166</cp:revision>
  <dcterms:created xsi:type="dcterms:W3CDTF">2020-11-27T22:55:41Z</dcterms:created>
  <dcterms:modified xsi:type="dcterms:W3CDTF">2021-05-14T01:04:19Z</dcterms:modified>
</cp:coreProperties>
</file>