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257" r:id="rId4"/>
    <p:sldId id="300" r:id="rId5"/>
    <p:sldId id="286" r:id="rId6"/>
    <p:sldId id="289" r:id="rId7"/>
    <p:sldId id="298" r:id="rId8"/>
    <p:sldId id="295" r:id="rId9"/>
    <p:sldId id="296" r:id="rId10"/>
    <p:sldId id="297" r:id="rId11"/>
    <p:sldId id="301" r:id="rId12"/>
    <p:sldId id="260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/>
    <p:restoredTop sz="94712"/>
  </p:normalViewPr>
  <p:slideViewPr>
    <p:cSldViewPr snapToGrid="0">
      <p:cViewPr varScale="1">
        <p:scale>
          <a:sx n="126" d="100"/>
          <a:sy n="126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FC61-3C37-7545-B654-BD5914A64BC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31FC8-C4FF-3E4C-AD53-CAAEE27BC2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9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31FC8-C4FF-3E4C-AD53-CAAEE27BC2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4E518B-A591-48BE-B1B1-08F557ED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ED0F2-628E-417A-8EE7-341A7802A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8FDD0-5862-4C09-99F4-3E3C0DC3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1055B-ADC0-4EC2-B5AF-DAA80E3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C7D3C-A02D-4A2E-8D21-48DAF4C2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0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0B119-B559-404B-B34C-A5CCE7D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C4D9E-5A28-4359-B30C-23D346C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3E837-23FD-4420-93C4-BFC831C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4F2AD-222E-4609-A8B1-87F6AFB6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1ADF1-4588-4DC6-A3E7-1B2A3DC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A1B54-9750-44CA-8EBB-00F33E8DC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9D7440-4C49-4950-B0CF-C387B7A0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91539-0BE1-4E57-BB24-2A778B7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F84E6-D058-4E4C-8DF1-F908058D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18F2C0-981D-47D5-AAED-785BED15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BD5C-C4A7-4892-B12E-C8A3FF65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A79B32-F079-439A-BA09-5C17156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ABC9F-4099-4685-A210-48028760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8F26-023E-4D0D-8F28-30185A6A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A059F5-42AB-493A-B099-B25C6022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1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F510-B16D-4421-A463-FE4FAD2E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891B9-895B-4440-B43D-3C52FFB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11033-BD9F-4A91-95F3-55A1E33E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BE98C-EB34-4BEA-8E40-A908655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FF4EA-486F-4C4A-978B-53FAB74D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A0F5B-2AE8-4E12-A28A-3FE4607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327B78-C766-414E-8A22-75EE3946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E5DE8C-7AFD-4C2F-AA40-AFDB3ECF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8EA12-8107-460E-B9FC-0782F6F8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87758-1A04-4C8A-8A44-11398EA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33208-0352-40BE-90C5-DD316999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2C591-AA96-4FF6-9CAC-D3E4D3B6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D9B0-25E4-4F98-8893-B8B3FA1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8275-6366-4126-8822-8F73EC48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63CB-E9D0-43F2-B8E6-B9B69DF6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12E58-0423-43CF-82C6-7FAB4C1F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3B8E6-D63F-44A3-B39F-B0997D6C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23A4C-C5BD-40DF-A5C9-2A7EE68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49C150-2C4E-4161-B665-D0343C46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5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A882-E215-4BBD-888B-DF698C90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3517F7-D4BF-4397-A86F-7E909E0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6F1B30-DC8C-4123-AFA8-A34193AA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899E46-384A-4ED3-BFD2-41AA4FC2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5197CF-7BAE-4F29-AA03-BE434494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E2D95-BABF-48F6-99C1-C586467F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0495E-E83E-4E07-A744-57BA0DE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02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C9C29-9E7C-4DD5-86CE-7F862644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3B459-7369-4B5C-B0F8-85D6CDC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4557-2E88-42C6-8289-3388BB6D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73762E-2952-4BAA-8D63-E37D61D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204C64-68FA-4086-AA0B-1673F37B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DC1E-853C-41D8-9C54-8A02AD4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47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A8E0F-B415-4199-8547-FE2EFAAD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AAAA40-8F5F-41BC-926C-BCFEB4B64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F5CDD-9E5D-4525-B5E7-2EDE022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6A725-A7B0-443A-8CE7-CFB8184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F66CB2-8306-494F-B6F6-F0EAF3F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A33FE7-2E16-41ED-A1B1-D8D9129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16C47A-C210-4819-A929-6FA116AD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3A7A7B-3DD3-4E35-B905-F2E7A8656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9BA94-9470-4A36-BEF7-48BF508B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383-95FF-457C-891A-BBD76E494015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3646-A880-46F8-A23D-6467DA11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5B13-1A85-4B3E-BCA0-5AAFAE8A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220C-E2B1-4105-B54A-D1BC262D4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send(sock,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recv</a:t>
            </a:r>
            <a:r>
              <a:rPr lang="en-US" altLang="ja-JP" sz="1600" dirty="0"/>
              <a:t>(sock, buff, size);</a:t>
            </a:r>
          </a:p>
          <a:p>
            <a:r>
              <a:rPr lang="en-US" altLang="ja-JP" sz="1600" dirty="0"/>
              <a:t>    send(sock,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    </a:t>
            </a:r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クライアント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TCP</a:t>
            </a:r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4831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-1: TCP</a:t>
            </a:r>
            <a:r>
              <a:rPr kumimoji="1" lang="ja-JP" altLang="en-US" sz="2400"/>
              <a:t>ログラム</a:t>
            </a:r>
            <a:r>
              <a:rPr kumimoji="1" lang="ja-JP" altLang="en-US" sz="2400" dirty="0"/>
              <a:t>とプロトコル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CB3B61-BB59-1748-B424-E2BC8FFCBC0E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01E380-CFA5-5841-AC23-BFD7573D6D0A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右 25">
            <a:extLst>
              <a:ext uri="{FF2B5EF4-FFF2-40B4-BE49-F238E27FC236}">
                <a16:creationId xmlns:a16="http://schemas.microsoft.com/office/drawing/2014/main" id="{E9AE878E-AE3D-2D40-911C-79ECE870C00C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18810450-1943-B44B-AEC2-C5CD5B934158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2CBF6D0-2261-3E4E-BEA7-5403C6751E1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3289BBE-9014-764E-A2DB-DF12EEB66E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CAB937E8-D08B-CD42-9EFF-A733EDE23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7E14C7EC-231F-1049-B28F-23DAD8B95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978BF65-345C-1944-AA16-7720DC8DCD90}"/>
              </a:ext>
            </a:extLst>
          </p:cNvPr>
          <p:cNvSpPr txBox="1"/>
          <p:nvPr/>
        </p:nvSpPr>
        <p:spPr>
          <a:xfrm>
            <a:off x="4841568" y="3210000"/>
            <a:ext cx="249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</a:t>
            </a:r>
            <a:r>
              <a:rPr kumimoji="1" lang="ja-JP" altLang="en-US" sz="1400"/>
              <a:t>アプリケーションデータ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3E7D5B4-D5F6-1E46-BC7C-B6B3F2A36233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1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149960" y="347988"/>
            <a:ext cx="604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図</a:t>
            </a:r>
            <a:r>
              <a:rPr lang="en-US" altLang="ja-JP" sz="2000"/>
              <a:t>2-7 </a:t>
            </a:r>
            <a:r>
              <a:rPr lang="ja-JP" altLang="en-US" sz="2000" dirty="0"/>
              <a:t>セッション再開のための</a:t>
            </a:r>
            <a:r>
              <a:rPr kumimoji="1" lang="ja-JP" altLang="en-US" sz="2000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993353-C7BA-154F-9AC3-D4C6EEA9E4FC}"/>
              </a:ext>
            </a:extLst>
          </p:cNvPr>
          <p:cNvSpPr/>
          <p:nvPr/>
        </p:nvSpPr>
        <p:spPr>
          <a:xfrm>
            <a:off x="8096878" y="777349"/>
            <a:ext cx="3245617" cy="467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61387C-F71C-5743-865A-93A2CCD2DFE8}"/>
              </a:ext>
            </a:extLst>
          </p:cNvPr>
          <p:cNvSpPr txBox="1"/>
          <p:nvPr/>
        </p:nvSpPr>
        <p:spPr>
          <a:xfrm>
            <a:off x="8647116" y="869590"/>
            <a:ext cx="2137124" cy="310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Pre-master Secret</a:t>
            </a:r>
            <a:endParaRPr kumimoji="1" lang="ja-JP" altLang="en-US" sz="16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3CA705A-B93B-8546-9D40-AADF3EFAE84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719687" y="1244422"/>
            <a:ext cx="0" cy="8121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EF93A6-C4FB-C141-8900-981EBFBEA63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71945" y="2290104"/>
            <a:ext cx="37249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0A0325-BF38-2646-8F2D-7E0B0D416976}"/>
              </a:ext>
            </a:extLst>
          </p:cNvPr>
          <p:cNvCxnSpPr>
            <a:cxnSpLocks/>
          </p:cNvCxnSpPr>
          <p:nvPr/>
        </p:nvCxnSpPr>
        <p:spPr>
          <a:xfrm>
            <a:off x="881522" y="2932484"/>
            <a:ext cx="1114362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568664-12C9-7142-BA8D-36B75668C681}"/>
              </a:ext>
            </a:extLst>
          </p:cNvPr>
          <p:cNvSpPr txBox="1"/>
          <p:nvPr/>
        </p:nvSpPr>
        <p:spPr>
          <a:xfrm>
            <a:off x="-339052" y="3042265"/>
            <a:ext cx="3405217" cy="59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Session Resumption</a:t>
            </a:r>
          </a:p>
          <a:p>
            <a:pPr algn="ctr"/>
            <a:r>
              <a:rPr lang="en-US" altLang="ja-JP" b="1" dirty="0"/>
              <a:t>by PSK</a:t>
            </a:r>
            <a:endParaRPr kumimoji="1" lang="ja-JP" altLang="en-US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A849E41-1D65-2344-9C85-815A58240083}"/>
              </a:ext>
            </a:extLst>
          </p:cNvPr>
          <p:cNvSpPr txBox="1"/>
          <p:nvPr/>
        </p:nvSpPr>
        <p:spPr>
          <a:xfrm>
            <a:off x="58210" y="30304"/>
            <a:ext cx="2629305" cy="33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Secure Session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A93459-092D-484C-A140-92FD8DE38C3B}"/>
              </a:ext>
            </a:extLst>
          </p:cNvPr>
          <p:cNvSpPr txBox="1"/>
          <p:nvPr/>
        </p:nvSpPr>
        <p:spPr>
          <a:xfrm>
            <a:off x="5369230" y="3197417"/>
            <a:ext cx="1697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PSK Identity</a:t>
            </a:r>
          </a:p>
          <a:p>
            <a:pPr algn="ctr"/>
            <a:r>
              <a:rPr lang="en-US" altLang="ja-JP" sz="1600" dirty="0"/>
              <a:t>Session Ticket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D711540-ECC5-184B-9A10-5755D0E5F6C8}"/>
              </a:ext>
            </a:extLst>
          </p:cNvPr>
          <p:cNvCxnSpPr>
            <a:cxnSpLocks/>
          </p:cNvCxnSpPr>
          <p:nvPr/>
        </p:nvCxnSpPr>
        <p:spPr>
          <a:xfrm flipH="1">
            <a:off x="2673578" y="2280745"/>
            <a:ext cx="13940" cy="23929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ECC8DB-A764-FC4E-8BF7-150007699BE8}"/>
              </a:ext>
            </a:extLst>
          </p:cNvPr>
          <p:cNvSpPr txBox="1"/>
          <p:nvPr/>
        </p:nvSpPr>
        <p:spPr>
          <a:xfrm>
            <a:off x="5044251" y="2017399"/>
            <a:ext cx="2286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New Session Ticket</a:t>
            </a:r>
          </a:p>
          <a:p>
            <a:r>
              <a:rPr lang="en-US" altLang="ja-JP" sz="1600" dirty="0" err="1"/>
              <a:t>Ticket_nonce</a:t>
            </a:r>
            <a:endParaRPr kumimoji="1" lang="ja-JP" altLang="en-US" sz="1600" dirty="0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FF79400E-8D7F-B942-A3C0-935C8CE66BA4}"/>
              </a:ext>
            </a:extLst>
          </p:cNvPr>
          <p:cNvSpPr/>
          <p:nvPr/>
        </p:nvSpPr>
        <p:spPr>
          <a:xfrm>
            <a:off x="2700927" y="2967805"/>
            <a:ext cx="6985998" cy="1870484"/>
          </a:xfrm>
          <a:custGeom>
            <a:avLst/>
            <a:gdLst>
              <a:gd name="connsiteX0" fmla="*/ 0 w 6983605"/>
              <a:gd name="connsiteY0" fmla="*/ 0 h 1055077"/>
              <a:gd name="connsiteX1" fmla="*/ 211015 w 6983605"/>
              <a:gd name="connsiteY1" fmla="*/ 301450 h 1055077"/>
              <a:gd name="connsiteX2" fmla="*/ 6762541 w 6983605"/>
              <a:gd name="connsiteY2" fmla="*/ 301450 h 1055077"/>
              <a:gd name="connsiteX3" fmla="*/ 6983605 w 6983605"/>
              <a:gd name="connsiteY3" fmla="*/ 522514 h 1055077"/>
              <a:gd name="connsiteX4" fmla="*/ 6983605 w 6983605"/>
              <a:gd name="connsiteY4" fmla="*/ 1055077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3605" h="1055077">
                <a:moveTo>
                  <a:pt x="0" y="0"/>
                </a:moveTo>
                <a:lnTo>
                  <a:pt x="211015" y="301450"/>
                </a:lnTo>
                <a:lnTo>
                  <a:pt x="6762541" y="301450"/>
                </a:lnTo>
                <a:lnTo>
                  <a:pt x="6983605" y="522514"/>
                </a:lnTo>
                <a:lnTo>
                  <a:pt x="6983605" y="1055077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5EC1C2-E5C6-BB42-BD0A-01C0FB719339}"/>
              </a:ext>
            </a:extLst>
          </p:cNvPr>
          <p:cNvSpPr/>
          <p:nvPr/>
        </p:nvSpPr>
        <p:spPr>
          <a:xfrm>
            <a:off x="8148554" y="4404062"/>
            <a:ext cx="304702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/>
              <a:t>HKDF("resumption“, </a:t>
            </a:r>
            <a:r>
              <a:rPr lang="en-US" altLang="ja-JP" sz="1400" dirty="0" err="1"/>
              <a:t>ticket_nonce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846E367-F46B-8B4F-90E8-C1E666BCCD0E}"/>
              </a:ext>
            </a:extLst>
          </p:cNvPr>
          <p:cNvSpPr/>
          <p:nvPr/>
        </p:nvSpPr>
        <p:spPr>
          <a:xfrm>
            <a:off x="1260034" y="4211886"/>
            <a:ext cx="311191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/>
              <a:t>HKDF("resumption“, </a:t>
            </a:r>
            <a:r>
              <a:rPr lang="en-US" altLang="ja-JP" sz="1400" dirty="0" err="1"/>
              <a:t>ticket_nonce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5292F4B-047B-2640-B65F-C5DFB6C4B2CF}"/>
              </a:ext>
            </a:extLst>
          </p:cNvPr>
          <p:cNvSpPr/>
          <p:nvPr/>
        </p:nvSpPr>
        <p:spPr>
          <a:xfrm>
            <a:off x="344349" y="5138149"/>
            <a:ext cx="1396722" cy="467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8B0FCA-B0A0-AA46-8E07-8771070D9A6B}"/>
              </a:ext>
            </a:extLst>
          </p:cNvPr>
          <p:cNvSpPr txBox="1"/>
          <p:nvPr/>
        </p:nvSpPr>
        <p:spPr>
          <a:xfrm>
            <a:off x="433327" y="5157785"/>
            <a:ext cx="1151277" cy="47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DH</a:t>
            </a:r>
          </a:p>
          <a:p>
            <a:pPr algn="ctr"/>
            <a:r>
              <a:rPr lang="en-US" altLang="ja-JP" sz="1400" dirty="0"/>
              <a:t>Key Share</a:t>
            </a:r>
            <a:endParaRPr kumimoji="1" lang="ja-JP" altLang="en-US" sz="14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583D151-9A49-A248-802B-2C46AF5E8B0E}"/>
              </a:ext>
            </a:extLst>
          </p:cNvPr>
          <p:cNvSpPr/>
          <p:nvPr/>
        </p:nvSpPr>
        <p:spPr>
          <a:xfrm>
            <a:off x="10695262" y="5153521"/>
            <a:ext cx="1396722" cy="4670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4370A4D-41BD-8F46-872A-414C683EF15F}"/>
              </a:ext>
            </a:extLst>
          </p:cNvPr>
          <p:cNvSpPr txBox="1"/>
          <p:nvPr/>
        </p:nvSpPr>
        <p:spPr>
          <a:xfrm>
            <a:off x="10784240" y="5173157"/>
            <a:ext cx="1151277" cy="47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DH</a:t>
            </a:r>
          </a:p>
          <a:p>
            <a:pPr algn="ctr"/>
            <a:r>
              <a:rPr lang="en-US" altLang="ja-JP" sz="1400" dirty="0"/>
              <a:t>Key Share</a:t>
            </a:r>
            <a:endParaRPr kumimoji="1" lang="ja-JP" altLang="en-US" sz="140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C6F7D6B-2E80-1E47-A60F-EA0A1FEE5D9E}"/>
              </a:ext>
            </a:extLst>
          </p:cNvPr>
          <p:cNvCxnSpPr>
            <a:cxnSpLocks/>
          </p:cNvCxnSpPr>
          <p:nvPr/>
        </p:nvCxnSpPr>
        <p:spPr>
          <a:xfrm>
            <a:off x="1741071" y="5370267"/>
            <a:ext cx="8954191" cy="125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D33FFB4-3146-9747-B413-1AFA70DC1DF7}"/>
              </a:ext>
            </a:extLst>
          </p:cNvPr>
          <p:cNvSpPr/>
          <p:nvPr/>
        </p:nvSpPr>
        <p:spPr>
          <a:xfrm>
            <a:off x="8453552" y="6074718"/>
            <a:ext cx="2524251" cy="409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9ACBC8F-69AF-DF41-87C9-77FF7D76AFBF}"/>
              </a:ext>
            </a:extLst>
          </p:cNvPr>
          <p:cNvSpPr txBox="1"/>
          <p:nvPr/>
        </p:nvSpPr>
        <p:spPr>
          <a:xfrm>
            <a:off x="8687077" y="6128452"/>
            <a:ext cx="2247308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Pre-master Secret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41E6C62-223A-B74D-AE7B-CAFCD9B818D1}"/>
              </a:ext>
            </a:extLst>
          </p:cNvPr>
          <p:cNvSpPr/>
          <p:nvPr/>
        </p:nvSpPr>
        <p:spPr>
          <a:xfrm>
            <a:off x="1507546" y="6081863"/>
            <a:ext cx="2524251" cy="409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A19D37D-45C3-684E-88F2-04BFF5C8AC84}"/>
              </a:ext>
            </a:extLst>
          </p:cNvPr>
          <p:cNvSpPr txBox="1"/>
          <p:nvPr/>
        </p:nvSpPr>
        <p:spPr>
          <a:xfrm>
            <a:off x="1741071" y="6135595"/>
            <a:ext cx="2247308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Pre-master Secret</a:t>
            </a:r>
          </a:p>
        </p:txBody>
      </p:sp>
      <p:sp>
        <p:nvSpPr>
          <p:cNvPr id="50" name="円柱 49">
            <a:extLst>
              <a:ext uri="{FF2B5EF4-FFF2-40B4-BE49-F238E27FC236}">
                <a16:creationId xmlns:a16="http://schemas.microsoft.com/office/drawing/2014/main" id="{BE273921-F424-0A4A-BEFE-C33688AAD4EE}"/>
              </a:ext>
            </a:extLst>
          </p:cNvPr>
          <p:cNvSpPr/>
          <p:nvPr/>
        </p:nvSpPr>
        <p:spPr>
          <a:xfrm rot="5400000">
            <a:off x="6140152" y="4559428"/>
            <a:ext cx="275168" cy="2191472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9197817-3EB6-0245-B6DE-BE7769268F97}"/>
              </a:ext>
            </a:extLst>
          </p:cNvPr>
          <p:cNvSpPr txBox="1"/>
          <p:nvPr/>
        </p:nvSpPr>
        <p:spPr>
          <a:xfrm>
            <a:off x="5621826" y="5546155"/>
            <a:ext cx="107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DH</a:t>
            </a:r>
          </a:p>
        </p:txBody>
      </p: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E0BAA64A-FA1D-2240-9988-2DCB9F01774F}"/>
              </a:ext>
            </a:extLst>
          </p:cNvPr>
          <p:cNvSpPr/>
          <p:nvPr/>
        </p:nvSpPr>
        <p:spPr>
          <a:xfrm flipH="1" flipV="1">
            <a:off x="7283303" y="5701393"/>
            <a:ext cx="2471895" cy="367278"/>
          </a:xfrm>
          <a:custGeom>
            <a:avLst/>
            <a:gdLst>
              <a:gd name="connsiteX0" fmla="*/ 0 w 2471895"/>
              <a:gd name="connsiteY0" fmla="*/ 0 h 823965"/>
              <a:gd name="connsiteX1" fmla="*/ 0 w 2471895"/>
              <a:gd name="connsiteY1" fmla="*/ 673239 h 823965"/>
              <a:gd name="connsiteX2" fmla="*/ 100484 w 2471895"/>
              <a:gd name="connsiteY2" fmla="*/ 823965 h 823965"/>
              <a:gd name="connsiteX3" fmla="*/ 2471895 w 2471895"/>
              <a:gd name="connsiteY3" fmla="*/ 823965 h 82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895" h="823965">
                <a:moveTo>
                  <a:pt x="0" y="0"/>
                </a:moveTo>
                <a:lnTo>
                  <a:pt x="0" y="673239"/>
                </a:lnTo>
                <a:lnTo>
                  <a:pt x="100484" y="823965"/>
                </a:lnTo>
                <a:lnTo>
                  <a:pt x="2471895" y="823965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7" name="フリーフォーム 56">
            <a:extLst>
              <a:ext uri="{FF2B5EF4-FFF2-40B4-BE49-F238E27FC236}">
                <a16:creationId xmlns:a16="http://schemas.microsoft.com/office/drawing/2014/main" id="{7E7F8067-77BC-8B45-9972-B08A7B3FFF77}"/>
              </a:ext>
            </a:extLst>
          </p:cNvPr>
          <p:cNvSpPr/>
          <p:nvPr/>
        </p:nvSpPr>
        <p:spPr>
          <a:xfrm flipV="1">
            <a:off x="2724362" y="5714584"/>
            <a:ext cx="2471895" cy="367278"/>
          </a:xfrm>
          <a:custGeom>
            <a:avLst/>
            <a:gdLst>
              <a:gd name="connsiteX0" fmla="*/ 0 w 2471895"/>
              <a:gd name="connsiteY0" fmla="*/ 0 h 823965"/>
              <a:gd name="connsiteX1" fmla="*/ 0 w 2471895"/>
              <a:gd name="connsiteY1" fmla="*/ 673239 h 823965"/>
              <a:gd name="connsiteX2" fmla="*/ 100484 w 2471895"/>
              <a:gd name="connsiteY2" fmla="*/ 823965 h 823965"/>
              <a:gd name="connsiteX3" fmla="*/ 2471895 w 2471895"/>
              <a:gd name="connsiteY3" fmla="*/ 823965 h 82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895" h="823965">
                <a:moveTo>
                  <a:pt x="0" y="0"/>
                </a:moveTo>
                <a:lnTo>
                  <a:pt x="0" y="673239"/>
                </a:lnTo>
                <a:lnTo>
                  <a:pt x="100484" y="823965"/>
                </a:lnTo>
                <a:lnTo>
                  <a:pt x="2471895" y="823965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65FC1C-03B1-8647-A91B-FDE46CC3979C}"/>
              </a:ext>
            </a:extLst>
          </p:cNvPr>
          <p:cNvSpPr/>
          <p:nvPr/>
        </p:nvSpPr>
        <p:spPr>
          <a:xfrm>
            <a:off x="2033832" y="4658041"/>
            <a:ext cx="1396722" cy="3543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77A94D4-E44F-B942-A3F4-495DD132276D}"/>
              </a:ext>
            </a:extLst>
          </p:cNvPr>
          <p:cNvSpPr txBox="1"/>
          <p:nvPr/>
        </p:nvSpPr>
        <p:spPr>
          <a:xfrm>
            <a:off x="2377663" y="4745178"/>
            <a:ext cx="591829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PSK</a:t>
            </a:r>
            <a:endParaRPr kumimoji="1" lang="ja-JP" altLang="en-US" sz="14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FAAC5D9-5500-C644-A5D4-4C704DEA93E6}"/>
              </a:ext>
            </a:extLst>
          </p:cNvPr>
          <p:cNvSpPr/>
          <p:nvPr/>
        </p:nvSpPr>
        <p:spPr>
          <a:xfrm>
            <a:off x="9056838" y="4862985"/>
            <a:ext cx="1396722" cy="3316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01167D6-9F3B-CE4F-A7B7-E953CBEC1F97}"/>
              </a:ext>
            </a:extLst>
          </p:cNvPr>
          <p:cNvSpPr txBox="1"/>
          <p:nvPr/>
        </p:nvSpPr>
        <p:spPr>
          <a:xfrm>
            <a:off x="9419762" y="4887680"/>
            <a:ext cx="591829" cy="28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PSK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267F13-C660-0147-9E8B-49AB435D971B}"/>
              </a:ext>
            </a:extLst>
          </p:cNvPr>
          <p:cNvSpPr txBox="1"/>
          <p:nvPr/>
        </p:nvSpPr>
        <p:spPr>
          <a:xfrm>
            <a:off x="9010779" y="1400837"/>
            <a:ext cx="27109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HKDF(</a:t>
            </a:r>
            <a:r>
              <a:rPr lang="en-US" altLang="ja-JP" sz="1200" dirty="0"/>
              <a:t>“</a:t>
            </a:r>
            <a:r>
              <a:rPr lang="en-US" altLang="ja-JP" sz="1200" dirty="0" err="1"/>
              <a:t>resumption_master</a:t>
            </a:r>
            <a:r>
              <a:rPr lang="en-US" altLang="ja-JP" sz="1200" dirty="0"/>
              <a:t>“</a:t>
            </a:r>
            <a:r>
              <a:rPr kumimoji="1" lang="en-US" altLang="ja-JP" sz="1200" dirty="0"/>
              <a:t>)</a:t>
            </a:r>
          </a:p>
          <a:p>
            <a:r>
              <a:rPr lang="en-US" altLang="ja-JP" sz="1200" dirty="0"/>
              <a:t>Server side encryption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5FFDC74-D195-E14F-ACA7-0F993576619C}"/>
              </a:ext>
            </a:extLst>
          </p:cNvPr>
          <p:cNvSpPr/>
          <p:nvPr/>
        </p:nvSpPr>
        <p:spPr>
          <a:xfrm>
            <a:off x="8096878" y="2056567"/>
            <a:ext cx="3245617" cy="467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5CC9C4-FCB9-2D46-9861-B60C029A3794}"/>
              </a:ext>
            </a:extLst>
          </p:cNvPr>
          <p:cNvSpPr txBox="1"/>
          <p:nvPr/>
        </p:nvSpPr>
        <p:spPr>
          <a:xfrm>
            <a:off x="8242605" y="2148487"/>
            <a:ext cx="275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Resumption Master Secret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8E4D59-0C9D-D340-8D8C-06E4C7EA2940}"/>
              </a:ext>
            </a:extLst>
          </p:cNvPr>
          <p:cNvCxnSpPr>
            <a:cxnSpLocks/>
          </p:cNvCxnSpPr>
          <p:nvPr/>
        </p:nvCxnSpPr>
        <p:spPr>
          <a:xfrm flipH="1">
            <a:off x="7299804" y="5618479"/>
            <a:ext cx="27282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A140F28-1BA1-214E-997C-34CE8E16F14E}"/>
              </a:ext>
            </a:extLst>
          </p:cNvPr>
          <p:cNvCxnSpPr>
            <a:cxnSpLocks/>
          </p:cNvCxnSpPr>
          <p:nvPr/>
        </p:nvCxnSpPr>
        <p:spPr>
          <a:xfrm>
            <a:off x="2470213" y="5618479"/>
            <a:ext cx="27282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D795BD-2F36-4D1C-BDD7-4CE66953EA1E}"/>
              </a:ext>
            </a:extLst>
          </p:cNvPr>
          <p:cNvSpPr txBox="1"/>
          <p:nvPr/>
        </p:nvSpPr>
        <p:spPr>
          <a:xfrm>
            <a:off x="8457045" y="352936"/>
            <a:ext cx="26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Server</a:t>
            </a:r>
            <a:endParaRPr kumimoji="1" lang="ja-JP" altLang="en-US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6EED98-BBE3-4162-936D-3665CF00B4F6}"/>
              </a:ext>
            </a:extLst>
          </p:cNvPr>
          <p:cNvSpPr txBox="1"/>
          <p:nvPr/>
        </p:nvSpPr>
        <p:spPr>
          <a:xfrm>
            <a:off x="1369139" y="315634"/>
            <a:ext cx="26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Client</a:t>
            </a:r>
            <a:endParaRPr kumimoji="1" lang="ja-JP" altLang="en-US" b="1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5CE6801-55F2-4D64-A495-E42294117886}"/>
              </a:ext>
            </a:extLst>
          </p:cNvPr>
          <p:cNvCxnSpPr/>
          <p:nvPr/>
        </p:nvCxnSpPr>
        <p:spPr>
          <a:xfrm>
            <a:off x="2721421" y="1082774"/>
            <a:ext cx="0" cy="6406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C4651FD-C04F-4BB8-AFAB-393153D66484}"/>
              </a:ext>
            </a:extLst>
          </p:cNvPr>
          <p:cNvSpPr txBox="1"/>
          <p:nvPr/>
        </p:nvSpPr>
        <p:spPr>
          <a:xfrm>
            <a:off x="1825723" y="1352285"/>
            <a:ext cx="27109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HKDF(</a:t>
            </a:r>
            <a:r>
              <a:rPr lang="en-US" altLang="ja-JP" sz="1200" dirty="0"/>
              <a:t>“</a:t>
            </a:r>
            <a:r>
              <a:rPr lang="en-US" altLang="ja-JP" sz="1200" dirty="0" err="1"/>
              <a:t>resumption_master</a:t>
            </a:r>
            <a:r>
              <a:rPr lang="en-US" altLang="ja-JP" sz="1200" dirty="0"/>
              <a:t>"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7B13C35-942B-4B53-86E6-38C2DD167660}"/>
              </a:ext>
            </a:extLst>
          </p:cNvPr>
          <p:cNvSpPr/>
          <p:nvPr/>
        </p:nvSpPr>
        <p:spPr>
          <a:xfrm>
            <a:off x="1126328" y="786763"/>
            <a:ext cx="3245617" cy="46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7CB39D4-BE50-4AEC-8030-CAC2BEB6CED9}"/>
              </a:ext>
            </a:extLst>
          </p:cNvPr>
          <p:cNvSpPr txBox="1"/>
          <p:nvPr/>
        </p:nvSpPr>
        <p:spPr>
          <a:xfrm>
            <a:off x="1676566" y="879004"/>
            <a:ext cx="2137124" cy="310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Pre-master Secret</a:t>
            </a:r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7197E-5D68-7646-8F1F-23BF1F2A9316}"/>
              </a:ext>
            </a:extLst>
          </p:cNvPr>
          <p:cNvSpPr/>
          <p:nvPr/>
        </p:nvSpPr>
        <p:spPr>
          <a:xfrm>
            <a:off x="1126328" y="1761068"/>
            <a:ext cx="3245617" cy="8121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55627-D378-5D41-BE6F-C2276B9949BB}"/>
              </a:ext>
            </a:extLst>
          </p:cNvPr>
          <p:cNvSpPr txBox="1"/>
          <p:nvPr/>
        </p:nvSpPr>
        <p:spPr>
          <a:xfrm>
            <a:off x="1319823" y="1820512"/>
            <a:ext cx="271099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Resumption Master Secret</a:t>
            </a:r>
          </a:p>
          <a:p>
            <a:endParaRPr lang="en-US" altLang="ja-JP" sz="1400" dirty="0"/>
          </a:p>
          <a:p>
            <a:r>
              <a:rPr lang="en-US" altLang="ja-JP" sz="1400" dirty="0"/>
              <a:t>Session Ticket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62E0169-D2CE-4C38-8156-375C32403FF9}"/>
              </a:ext>
            </a:extLst>
          </p:cNvPr>
          <p:cNvCxnSpPr>
            <a:cxnSpLocks/>
          </p:cNvCxnSpPr>
          <p:nvPr/>
        </p:nvCxnSpPr>
        <p:spPr>
          <a:xfrm>
            <a:off x="1078361" y="2165660"/>
            <a:ext cx="324513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632FC60-2D5A-4FD2-8B5E-CBCF3DFCFA76}"/>
              </a:ext>
            </a:extLst>
          </p:cNvPr>
          <p:cNvSpPr txBox="1"/>
          <p:nvPr/>
        </p:nvSpPr>
        <p:spPr>
          <a:xfrm>
            <a:off x="9518422" y="3427245"/>
            <a:ext cx="271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Server side decryption</a:t>
            </a:r>
            <a:endParaRPr kumimoji="1" lang="ja-JP" altLang="en-US" sz="12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DE86CFB-ECDF-4CBC-8EA1-3F01064D1A24}"/>
              </a:ext>
            </a:extLst>
          </p:cNvPr>
          <p:cNvSpPr/>
          <p:nvPr/>
        </p:nvSpPr>
        <p:spPr>
          <a:xfrm>
            <a:off x="8148554" y="3836089"/>
            <a:ext cx="3245617" cy="4670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C01FA61-2105-47C0-8EA4-037F44F9C8F6}"/>
              </a:ext>
            </a:extLst>
          </p:cNvPr>
          <p:cNvSpPr txBox="1"/>
          <p:nvPr/>
        </p:nvSpPr>
        <p:spPr>
          <a:xfrm>
            <a:off x="8294281" y="3856569"/>
            <a:ext cx="275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Resumption Master Secret</a:t>
            </a:r>
          </a:p>
          <a:p>
            <a:r>
              <a:rPr kumimoji="1" lang="en-US" altLang="ja-JP" sz="1400" dirty="0"/>
              <a:t>Ticket Nonce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550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885410-518A-794F-84A6-67AA1410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056"/>
            <a:ext cx="8498541" cy="262365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C1173A-9FE2-D549-A58A-6A018BACA668}"/>
              </a:ext>
            </a:extLst>
          </p:cNvPr>
          <p:cNvSpPr txBox="1"/>
          <p:nvPr/>
        </p:nvSpPr>
        <p:spPr>
          <a:xfrm>
            <a:off x="8638248" y="2194219"/>
            <a:ext cx="2201244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 Encrypted Extensions</a:t>
            </a:r>
            <a:endParaRPr kumimoji="1" lang="ja-JP" altLang="en-US" sz="1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435D15-ACE1-AC4B-9348-98FE6FAB1B83}"/>
              </a:ext>
            </a:extLst>
          </p:cNvPr>
          <p:cNvSpPr txBox="1"/>
          <p:nvPr/>
        </p:nvSpPr>
        <p:spPr>
          <a:xfrm>
            <a:off x="9768423" y="12554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B53C0A-B60B-E94D-81F7-670F18102D1A}"/>
              </a:ext>
            </a:extLst>
          </p:cNvPr>
          <p:cNvSpPr txBox="1"/>
          <p:nvPr/>
        </p:nvSpPr>
        <p:spPr>
          <a:xfrm>
            <a:off x="8654511" y="2431566"/>
            <a:ext cx="1071127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4BC0BB-4FBD-DC42-B000-068FF3978258}"/>
              </a:ext>
            </a:extLst>
          </p:cNvPr>
          <p:cNvSpPr txBox="1"/>
          <p:nvPr/>
        </p:nvSpPr>
        <p:spPr>
          <a:xfrm>
            <a:off x="8667743" y="2652017"/>
            <a:ext cx="1071127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E73828-C6A0-3F4E-BD26-FBDE3C1F7CEB}"/>
              </a:ext>
            </a:extLst>
          </p:cNvPr>
          <p:cNvSpPr txBox="1"/>
          <p:nvPr/>
        </p:nvSpPr>
        <p:spPr>
          <a:xfrm>
            <a:off x="8680975" y="2872469"/>
            <a:ext cx="1999265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New Session Ticket</a:t>
            </a:r>
            <a:endParaRPr kumimoji="1" lang="ja-JP" altLang="en-US" sz="14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21A3CF9C-A301-E849-B3B5-63D664B3F09F}"/>
              </a:ext>
            </a:extLst>
          </p:cNvPr>
          <p:cNvSpPr/>
          <p:nvPr/>
        </p:nvSpPr>
        <p:spPr>
          <a:xfrm>
            <a:off x="8498541" y="1547056"/>
            <a:ext cx="224004" cy="121390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1DEE34-09B8-C24E-845D-A7708D573351}"/>
              </a:ext>
            </a:extLst>
          </p:cNvPr>
          <p:cNvSpPr txBox="1"/>
          <p:nvPr/>
        </p:nvSpPr>
        <p:spPr>
          <a:xfrm>
            <a:off x="9027223" y="116056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PSK</a:t>
            </a:r>
            <a:r>
              <a:rPr lang="ja-JP" altLang="en-US" u="sng"/>
              <a:t>ハンドシェイク</a:t>
            </a:r>
            <a:endParaRPr kumimoji="1" lang="ja-JP" altLang="en-US" u="sng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07E338D-B43D-C641-9F02-43789200BF0F}"/>
              </a:ext>
            </a:extLst>
          </p:cNvPr>
          <p:cNvCxnSpPr/>
          <p:nvPr/>
        </p:nvCxnSpPr>
        <p:spPr>
          <a:xfrm flipH="1">
            <a:off x="8680975" y="1431514"/>
            <a:ext cx="486671" cy="38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6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244289D-FDC7-2E49-9F19-BF4A0882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138"/>
            <a:ext cx="9262334" cy="284261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5A1A9E-CF88-024B-8C50-1F92B87EEEF2}"/>
              </a:ext>
            </a:extLst>
          </p:cNvPr>
          <p:cNvSpPr txBox="1"/>
          <p:nvPr/>
        </p:nvSpPr>
        <p:spPr>
          <a:xfrm>
            <a:off x="9229917" y="2258765"/>
            <a:ext cx="2201244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 Encrypted Extensions</a:t>
            </a:r>
            <a:endParaRPr kumimoji="1" lang="ja-JP" altLang="en-US" sz="1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4C617-B882-1B4D-8BAB-176791B52A89}"/>
              </a:ext>
            </a:extLst>
          </p:cNvPr>
          <p:cNvSpPr txBox="1"/>
          <p:nvPr/>
        </p:nvSpPr>
        <p:spPr>
          <a:xfrm>
            <a:off x="9246180" y="2496112"/>
            <a:ext cx="1071127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681C4B-5EA9-574B-8FB4-792225BFDB4D}"/>
              </a:ext>
            </a:extLst>
          </p:cNvPr>
          <p:cNvSpPr txBox="1"/>
          <p:nvPr/>
        </p:nvSpPr>
        <p:spPr>
          <a:xfrm>
            <a:off x="9259412" y="2931723"/>
            <a:ext cx="1071127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26E478-5415-F64F-B72C-F0716BCD7703}"/>
              </a:ext>
            </a:extLst>
          </p:cNvPr>
          <p:cNvSpPr txBox="1"/>
          <p:nvPr/>
        </p:nvSpPr>
        <p:spPr>
          <a:xfrm>
            <a:off x="9272644" y="3152175"/>
            <a:ext cx="1999265" cy="254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←</a:t>
            </a:r>
            <a:r>
              <a:rPr kumimoji="1" lang="en-US" altLang="ja-JP" sz="1400" dirty="0"/>
              <a:t>New Session Ticket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9E1871-CC12-A44E-AF07-1E2D74526E9F}"/>
              </a:ext>
            </a:extLst>
          </p:cNvPr>
          <p:cNvSpPr txBox="1"/>
          <p:nvPr/>
        </p:nvSpPr>
        <p:spPr>
          <a:xfrm>
            <a:off x="9250447" y="2696848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/>
              <a:t>←</a:t>
            </a:r>
            <a:r>
              <a:rPr lang="en-US" altLang="ja-JP" sz="1600" b="1" dirty="0"/>
              <a:t>End of Early Data</a:t>
            </a:r>
            <a:endParaRPr kumimoji="1" lang="ja-JP" altLang="en-US" sz="16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62DD1D-289C-AE47-B75B-338281886CF6}"/>
              </a:ext>
            </a:extLst>
          </p:cNvPr>
          <p:cNvSpPr txBox="1"/>
          <p:nvPr/>
        </p:nvSpPr>
        <p:spPr>
          <a:xfrm>
            <a:off x="9272644" y="1723325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/>
              <a:t>←</a:t>
            </a:r>
            <a:r>
              <a:rPr lang="en-US" altLang="ja-JP" sz="1600" b="1" dirty="0"/>
              <a:t>Early Data</a:t>
            </a:r>
            <a:endParaRPr kumimoji="1" lang="ja-JP" altLang="en-US" sz="1600" b="1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13F6ED99-2B78-E442-8247-BACC8EB59C6A}"/>
              </a:ext>
            </a:extLst>
          </p:cNvPr>
          <p:cNvSpPr/>
          <p:nvPr/>
        </p:nvSpPr>
        <p:spPr>
          <a:xfrm>
            <a:off x="8903497" y="1641688"/>
            <a:ext cx="182434" cy="16716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D8420ED-7CC4-A14E-98DF-8008D65269D9}"/>
              </a:ext>
            </a:extLst>
          </p:cNvPr>
          <p:cNvCxnSpPr/>
          <p:nvPr/>
        </p:nvCxnSpPr>
        <p:spPr>
          <a:xfrm flipH="1">
            <a:off x="9085931" y="1438277"/>
            <a:ext cx="486671" cy="38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D78719-5E45-BA40-A6A3-8B8DD0873A27}"/>
              </a:ext>
            </a:extLst>
          </p:cNvPr>
          <p:cNvSpPr txBox="1"/>
          <p:nvPr/>
        </p:nvSpPr>
        <p:spPr>
          <a:xfrm>
            <a:off x="9471416" y="88010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セッション再開</a:t>
            </a:r>
            <a:endParaRPr lang="en-US" altLang="ja-JP" dirty="0"/>
          </a:p>
          <a:p>
            <a:r>
              <a:rPr lang="ja-JP" altLang="en-US" u="sng"/>
              <a:t>ハンドシェイク</a:t>
            </a:r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79603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E5A92CF-4F2F-4FFA-BF61-A1C4CB741067}"/>
              </a:ext>
            </a:extLst>
          </p:cNvPr>
          <p:cNvSpPr/>
          <p:nvPr/>
        </p:nvSpPr>
        <p:spPr>
          <a:xfrm>
            <a:off x="925975" y="2684278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0A9321E-CC4F-449B-AF14-DEE10BCBA2EF}"/>
              </a:ext>
            </a:extLst>
          </p:cNvPr>
          <p:cNvSpPr/>
          <p:nvPr/>
        </p:nvSpPr>
        <p:spPr>
          <a:xfrm>
            <a:off x="925975" y="4124512"/>
            <a:ext cx="10590835" cy="8614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9730" y="865291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kumimoji="1" lang="en-US" altLang="ja-JP" sz="1600" dirty="0"/>
              <a:t>connect(sock);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9955" y="836716"/>
            <a:ext cx="411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Int main()</a:t>
            </a:r>
          </a:p>
          <a:p>
            <a:r>
              <a:rPr kumimoji="1" lang="en-US" altLang="ja-JP" sz="1600" dirty="0"/>
              <a:t>{</a:t>
            </a:r>
            <a:endParaRPr lang="en-US" altLang="ja-JP" sz="1600" dirty="0"/>
          </a:p>
          <a:p>
            <a:r>
              <a:rPr lang="en-US" altLang="ja-JP" sz="1600" dirty="0"/>
              <a:t>    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accept</a:t>
            </a:r>
            <a:r>
              <a:rPr kumimoji="1" lang="en-US" altLang="ja-JP" sz="1600" dirty="0"/>
              <a:t>(sock);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b="1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SSL_shutdown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SSL_free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kumimoji="1"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    close(sock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72373B-A058-4A01-A770-C27BBAC55B23}"/>
              </a:ext>
            </a:extLst>
          </p:cNvPr>
          <p:cNvSpPr/>
          <p:nvPr/>
        </p:nvSpPr>
        <p:spPr>
          <a:xfrm>
            <a:off x="1616405" y="1760641"/>
            <a:ext cx="2962275" cy="5905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2483E9-11BF-4EE2-B05E-F36D3705A11A}"/>
              </a:ext>
            </a:extLst>
          </p:cNvPr>
          <p:cNvSpPr/>
          <p:nvPr/>
        </p:nvSpPr>
        <p:spPr>
          <a:xfrm>
            <a:off x="7345690" y="1741591"/>
            <a:ext cx="2962275" cy="523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45692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7C0A2A-74A3-4993-B798-3C9431A25762}"/>
              </a:ext>
            </a:extLst>
          </p:cNvPr>
          <p:cNvSpPr/>
          <p:nvPr/>
        </p:nvSpPr>
        <p:spPr>
          <a:xfrm>
            <a:off x="7345691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F72929-0095-4778-AE69-5408F1D27991}"/>
              </a:ext>
            </a:extLst>
          </p:cNvPr>
          <p:cNvSpPr/>
          <p:nvPr/>
        </p:nvSpPr>
        <p:spPr>
          <a:xfrm>
            <a:off x="7345691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44981" y="35234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7BD51C1-E2D9-46C5-9EE1-C4A9FC115FA4}"/>
              </a:ext>
            </a:extLst>
          </p:cNvPr>
          <p:cNvSpPr/>
          <p:nvPr/>
        </p:nvSpPr>
        <p:spPr>
          <a:xfrm>
            <a:off x="1644980" y="4261280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89B7F79-F066-43B6-A5CF-F8A3FB155C71}"/>
              </a:ext>
            </a:extLst>
          </p:cNvPr>
          <p:cNvSpPr/>
          <p:nvPr/>
        </p:nvSpPr>
        <p:spPr>
          <a:xfrm>
            <a:off x="1644980" y="5058463"/>
            <a:ext cx="2962275" cy="2447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284497A-3373-4731-9D82-9DDE79B03EBA}"/>
              </a:ext>
            </a:extLst>
          </p:cNvPr>
          <p:cNvCxnSpPr/>
          <p:nvPr/>
        </p:nvCxnSpPr>
        <p:spPr>
          <a:xfrm>
            <a:off x="4626431" y="1974672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713221" y="3484926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E266D-C34E-4354-898C-C061D2DB59FC}"/>
              </a:ext>
            </a:extLst>
          </p:cNvPr>
          <p:cNvCxnSpPr/>
          <p:nvPr/>
        </p:nvCxnSpPr>
        <p:spPr>
          <a:xfrm>
            <a:off x="4665722" y="5204345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E434D35-BEEF-4C8F-B764-3B87CAF041C6}"/>
              </a:ext>
            </a:extLst>
          </p:cNvPr>
          <p:cNvGrpSpPr/>
          <p:nvPr/>
        </p:nvGrpSpPr>
        <p:grpSpPr>
          <a:xfrm>
            <a:off x="5170528" y="3012327"/>
            <a:ext cx="1635682" cy="229505"/>
            <a:chOff x="4486274" y="1557337"/>
            <a:chExt cx="2076451" cy="34290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F0734DA-9277-4F13-8763-1651FCEC5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57D53D6-A014-4617-B4EC-EEC5EF8AB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92629" y="3734700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64BE9C1-2846-4C01-8B99-284F5723E60B}"/>
              </a:ext>
            </a:extLst>
          </p:cNvPr>
          <p:cNvCxnSpPr/>
          <p:nvPr/>
        </p:nvCxnSpPr>
        <p:spPr>
          <a:xfrm>
            <a:off x="4665722" y="4572973"/>
            <a:ext cx="26324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799BB-3CAF-4685-8DAB-3A5C4495376D}"/>
              </a:ext>
            </a:extLst>
          </p:cNvPr>
          <p:cNvSpPr txBox="1"/>
          <p:nvPr/>
        </p:nvSpPr>
        <p:spPr>
          <a:xfrm>
            <a:off x="5371661" y="1653295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接続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960746" y="3360717"/>
            <a:ext cx="217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サーバ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4E36994-3DE0-45E2-8F63-D9496B030E43}"/>
              </a:ext>
            </a:extLst>
          </p:cNvPr>
          <p:cNvSpPr txBox="1"/>
          <p:nvPr/>
        </p:nvSpPr>
        <p:spPr>
          <a:xfrm>
            <a:off x="5454397" y="4289256"/>
            <a:ext cx="1055117" cy="30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⑤</a:t>
            </a:r>
            <a:r>
              <a:rPr kumimoji="1" lang="en-US" altLang="ja-JP" sz="1400" dirty="0"/>
              <a:t>TLS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5D0B55-6692-4BD2-94AA-4D780514B242}"/>
              </a:ext>
            </a:extLst>
          </p:cNvPr>
          <p:cNvSpPr txBox="1"/>
          <p:nvPr/>
        </p:nvSpPr>
        <p:spPr>
          <a:xfrm>
            <a:off x="5432487" y="4899250"/>
            <a:ext cx="127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⑥</a:t>
            </a:r>
            <a:r>
              <a:rPr kumimoji="1" lang="en-US" altLang="ja-JP" sz="1400" dirty="0"/>
              <a:t>TCP</a:t>
            </a:r>
            <a:r>
              <a:rPr kumimoji="1" lang="ja-JP" altLang="en-US" sz="1400" dirty="0"/>
              <a:t>切断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図</a:t>
            </a:r>
            <a:r>
              <a:rPr kumimoji="1" lang="en-US" altLang="ja-JP" sz="2400" dirty="0"/>
              <a:t>1-2: TLS</a:t>
            </a:r>
            <a:r>
              <a:rPr kumimoji="1" lang="ja-JP" altLang="en-US" sz="2400" dirty="0"/>
              <a:t>プログラムとプロトコル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BF15CE6-AC63-1A44-8453-823CDE70CB4F}"/>
              </a:ext>
            </a:extLst>
          </p:cNvPr>
          <p:cNvSpPr txBox="1"/>
          <p:nvPr/>
        </p:nvSpPr>
        <p:spPr>
          <a:xfrm>
            <a:off x="5192629" y="2161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ネットワーク</a:t>
            </a:r>
            <a:endParaRPr kumimoji="1" lang="en-US" altLang="ja-JP" dirty="0"/>
          </a:p>
          <a:p>
            <a:pPr algn="ctr"/>
            <a:r>
              <a:rPr lang="ja-JP" altLang="en-US"/>
              <a:t>プロトコル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7610D7C-C6D1-4F44-B50B-EB4F09EED352}"/>
              </a:ext>
            </a:extLst>
          </p:cNvPr>
          <p:cNvCxnSpPr/>
          <p:nvPr/>
        </p:nvCxnSpPr>
        <p:spPr>
          <a:xfrm flipH="1">
            <a:off x="10307965" y="2071868"/>
            <a:ext cx="583812" cy="74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5F23F0F-C6D9-465E-ACF7-B82A1B803F2F}"/>
              </a:ext>
            </a:extLst>
          </p:cNvPr>
          <p:cNvCxnSpPr>
            <a:cxnSpLocks/>
          </p:cNvCxnSpPr>
          <p:nvPr/>
        </p:nvCxnSpPr>
        <p:spPr>
          <a:xfrm flipH="1">
            <a:off x="10526639" y="1999327"/>
            <a:ext cx="610374" cy="2289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FC7318-2E65-423E-8736-2863B8E5B0D4}"/>
              </a:ext>
            </a:extLst>
          </p:cNvPr>
          <p:cNvSpPr txBox="1"/>
          <p:nvPr/>
        </p:nvSpPr>
        <p:spPr>
          <a:xfrm>
            <a:off x="10575264" y="1470030"/>
            <a:ext cx="17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TLS</a:t>
            </a:r>
            <a:r>
              <a:rPr kumimoji="1" lang="ja-JP" altLang="en-US" b="1" dirty="0"/>
              <a:t>のために</a:t>
            </a:r>
            <a:endParaRPr kumimoji="1" lang="en-US" altLang="ja-JP" b="1" dirty="0"/>
          </a:p>
          <a:p>
            <a:r>
              <a:rPr lang="ja-JP" altLang="en-US" b="1" dirty="0"/>
              <a:t>追加する部分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606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749031" y="4030472"/>
            <a:ext cx="3485157" cy="1479077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471326" y="1692315"/>
            <a:ext cx="4624674" cy="3115025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BE2C3A-4968-4BA4-A194-843C00482E3B}"/>
              </a:ext>
            </a:extLst>
          </p:cNvPr>
          <p:cNvSpPr txBox="1"/>
          <p:nvPr/>
        </p:nvSpPr>
        <p:spPr>
          <a:xfrm>
            <a:off x="1670557" y="2087836"/>
            <a:ext cx="4645846" cy="25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Supported Version: TLS 1.3 (0x0304)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6B516E-8C50-49F0-9F79-A72E8A1B8198}"/>
              </a:ext>
            </a:extLst>
          </p:cNvPr>
          <p:cNvSpPr txBox="1"/>
          <p:nvPr/>
        </p:nvSpPr>
        <p:spPr>
          <a:xfrm>
            <a:off x="1580584" y="2376269"/>
            <a:ext cx="4575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  <a:p>
            <a:r>
              <a:rPr lang="en-US" altLang="ja-JP" sz="1050" dirty="0"/>
              <a:t>    Cipher Suite: TLS_AES_256_GCM_SHA384 (0x1302)</a:t>
            </a:r>
          </a:p>
          <a:p>
            <a:r>
              <a:rPr lang="en-US" altLang="ja-JP" sz="1050" dirty="0"/>
              <a:t>    Cipher Suite: TLS_CHACHA20_POLY1305_SHA256 (0x1303)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819355-6065-498F-8792-F2C063FC7F6B}"/>
              </a:ext>
            </a:extLst>
          </p:cNvPr>
          <p:cNvSpPr/>
          <p:nvPr/>
        </p:nvSpPr>
        <p:spPr>
          <a:xfrm>
            <a:off x="1670557" y="2059453"/>
            <a:ext cx="3936067" cy="255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99FE8C-C92E-40A6-909A-78E7A0E6CDEC}"/>
              </a:ext>
            </a:extLst>
          </p:cNvPr>
          <p:cNvSpPr txBox="1"/>
          <p:nvPr/>
        </p:nvSpPr>
        <p:spPr>
          <a:xfrm>
            <a:off x="1580585" y="3370936"/>
            <a:ext cx="402603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   Supported Group: secp384r1 (0x0018)</a:t>
            </a:r>
          </a:p>
          <a:p>
            <a:r>
              <a:rPr lang="en-US" altLang="ja-JP" sz="1050" dirty="0"/>
              <a:t>    Supported Group: secp256r1 (0x0017)</a:t>
            </a:r>
          </a:p>
          <a:p>
            <a:r>
              <a:rPr lang="en-US" altLang="ja-JP" sz="1050" dirty="0"/>
              <a:t>    Supported Group: secp224r1 (0x0015)</a:t>
            </a:r>
          </a:p>
          <a:p>
            <a:r>
              <a:rPr lang="en-US" altLang="ja-JP" sz="1050" dirty="0"/>
              <a:t>    Supported Group: ffdhe2048 (0x0100)</a:t>
            </a:r>
          </a:p>
          <a:p>
            <a:endParaRPr lang="en-US" altLang="ja-JP" sz="105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B951C2-BD71-4598-907E-DBC672EF0E1C}"/>
              </a:ext>
            </a:extLst>
          </p:cNvPr>
          <p:cNvSpPr/>
          <p:nvPr/>
        </p:nvSpPr>
        <p:spPr>
          <a:xfrm>
            <a:off x="1670557" y="2564312"/>
            <a:ext cx="3936067" cy="533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5EA3B2-BDFD-4133-998F-7CBA88406D39}"/>
              </a:ext>
            </a:extLst>
          </p:cNvPr>
          <p:cNvSpPr txBox="1"/>
          <p:nvPr/>
        </p:nvSpPr>
        <p:spPr>
          <a:xfrm>
            <a:off x="6902020" y="4276018"/>
            <a:ext cx="39017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Supported Version: TLS 1.3 (0x0304)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ED2076-9DE8-4923-BD72-03EE311852C6}"/>
              </a:ext>
            </a:extLst>
          </p:cNvPr>
          <p:cNvSpPr/>
          <p:nvPr/>
        </p:nvSpPr>
        <p:spPr>
          <a:xfrm>
            <a:off x="6929973" y="4794530"/>
            <a:ext cx="3190416" cy="245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6902020" y="4245631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580586" y="3526673"/>
            <a:ext cx="4003722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151386" y="86343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-1: </a:t>
            </a:r>
            <a:r>
              <a:rPr kumimoji="1" lang="ja-JP" altLang="en-US" sz="2400" dirty="0"/>
              <a:t>暗号スイートの合意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740263" y="2629035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235DD06C-4E43-49DF-B992-7C1BCE3EB930}"/>
              </a:ext>
            </a:extLst>
          </p:cNvPr>
          <p:cNvSpPr/>
          <p:nvPr/>
        </p:nvSpPr>
        <p:spPr>
          <a:xfrm>
            <a:off x="5601424" y="1917765"/>
            <a:ext cx="336539" cy="2562429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BC726AD-EBAF-4C86-95A5-068ED28335A4}"/>
              </a:ext>
            </a:extLst>
          </p:cNvPr>
          <p:cNvSpPr/>
          <p:nvPr/>
        </p:nvSpPr>
        <p:spPr>
          <a:xfrm>
            <a:off x="5955079" y="3102767"/>
            <a:ext cx="2466416" cy="1104406"/>
          </a:xfrm>
          <a:custGeom>
            <a:avLst/>
            <a:gdLst>
              <a:gd name="connsiteX0" fmla="*/ 0 w 2850078"/>
              <a:gd name="connsiteY0" fmla="*/ 47502 h 1104406"/>
              <a:gd name="connsiteX1" fmla="*/ 2648197 w 2850078"/>
              <a:gd name="connsiteY1" fmla="*/ 0 h 1104406"/>
              <a:gd name="connsiteX2" fmla="*/ 2838203 w 2850078"/>
              <a:gd name="connsiteY2" fmla="*/ 320634 h 1104406"/>
              <a:gd name="connsiteX3" fmla="*/ 2850078 w 2850078"/>
              <a:gd name="connsiteY3" fmla="*/ 1104406 h 110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0078" h="1104406">
                <a:moveTo>
                  <a:pt x="0" y="47502"/>
                </a:moveTo>
                <a:lnTo>
                  <a:pt x="2648197" y="0"/>
                </a:lnTo>
                <a:lnTo>
                  <a:pt x="2838203" y="320634"/>
                </a:lnTo>
                <a:lnTo>
                  <a:pt x="2850078" y="1104406"/>
                </a:ln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AFA6DA-5AF9-4CF3-93BA-087A58F7F3C5}"/>
              </a:ext>
            </a:extLst>
          </p:cNvPr>
          <p:cNvSpPr txBox="1"/>
          <p:nvPr/>
        </p:nvSpPr>
        <p:spPr>
          <a:xfrm>
            <a:off x="7669704" y="3314928"/>
            <a:ext cx="141577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暗号スイート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の</a:t>
            </a:r>
            <a:r>
              <a:rPr kumimoji="1" lang="ja-JP" altLang="en-US" sz="1600" b="1" dirty="0"/>
              <a:t>合意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071602" y="267388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DD1AD57-ED16-4123-BEF4-7FFD6D7FECEE}"/>
              </a:ext>
            </a:extLst>
          </p:cNvPr>
          <p:cNvSpPr txBox="1"/>
          <p:nvPr/>
        </p:nvSpPr>
        <p:spPr>
          <a:xfrm>
            <a:off x="1560845" y="1788271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825E1A38-9537-479C-ACA5-600903A58686}"/>
              </a:ext>
            </a:extLst>
          </p:cNvPr>
          <p:cNvSpPr/>
          <p:nvPr/>
        </p:nvSpPr>
        <p:spPr>
          <a:xfrm flipH="1">
            <a:off x="5107363" y="4940821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6EEB5A1-4B73-4657-BC81-F4F5A55180C5}"/>
              </a:ext>
            </a:extLst>
          </p:cNvPr>
          <p:cNvSpPr txBox="1"/>
          <p:nvPr/>
        </p:nvSpPr>
        <p:spPr>
          <a:xfrm>
            <a:off x="5392121" y="4978797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353CD4D-CB70-4EB2-AC24-04253217EA5E}"/>
              </a:ext>
            </a:extLst>
          </p:cNvPr>
          <p:cNvSpPr txBox="1"/>
          <p:nvPr/>
        </p:nvSpPr>
        <p:spPr>
          <a:xfrm>
            <a:off x="6861180" y="5142030"/>
            <a:ext cx="402603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③</a:t>
            </a:r>
            <a:r>
              <a:rPr lang="en-US" altLang="ja-JP" sz="1050" dirty="0"/>
              <a:t>Supported Groups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Supported Group: secp521r1 (0x0019)</a:t>
            </a:r>
          </a:p>
          <a:p>
            <a:r>
              <a:rPr lang="en-US" altLang="ja-JP" sz="1050" dirty="0"/>
              <a:t> 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8887E62-298B-4E2B-9392-F9E3F8340EF5}"/>
              </a:ext>
            </a:extLst>
          </p:cNvPr>
          <p:cNvSpPr/>
          <p:nvPr/>
        </p:nvSpPr>
        <p:spPr>
          <a:xfrm>
            <a:off x="6909185" y="5338605"/>
            <a:ext cx="3055429" cy="194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BF51231-6112-4E96-9C8D-A570A95478F6}"/>
              </a:ext>
            </a:extLst>
          </p:cNvPr>
          <p:cNvSpPr txBox="1"/>
          <p:nvPr/>
        </p:nvSpPr>
        <p:spPr>
          <a:xfrm>
            <a:off x="6768032" y="4001964"/>
            <a:ext cx="3219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①</a:t>
            </a:r>
            <a:r>
              <a:rPr lang="en-US" altLang="ja-JP" sz="1100" dirty="0"/>
              <a:t>Supported Versions</a:t>
            </a:r>
            <a:r>
              <a:rPr lang="ja-JP" altLang="en-US" sz="1100" dirty="0"/>
              <a:t>拡張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87D1544-CEEA-4132-86C9-0FBC24ED350A}"/>
              </a:ext>
            </a:extLst>
          </p:cNvPr>
          <p:cNvSpPr txBox="1"/>
          <p:nvPr/>
        </p:nvSpPr>
        <p:spPr>
          <a:xfrm>
            <a:off x="6749031" y="4624911"/>
            <a:ext cx="45751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②</a:t>
            </a:r>
            <a:r>
              <a:rPr lang="en-US" altLang="ja-JP" sz="1050" dirty="0"/>
              <a:t>Cipher Suites</a:t>
            </a:r>
            <a:r>
              <a:rPr lang="ja-JP" altLang="en-US" sz="1050" dirty="0"/>
              <a:t>拡張</a:t>
            </a:r>
            <a:endParaRPr lang="en-US" altLang="ja-JP" sz="1050" dirty="0"/>
          </a:p>
          <a:p>
            <a:r>
              <a:rPr lang="en-US" altLang="ja-JP" sz="1050" dirty="0"/>
              <a:t>    Cipher Suite: TLS_AES_128_GCM_SHA256 (0x1301)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A8605A7-E87A-419C-A8BE-8C8FC5B876BE}"/>
              </a:ext>
            </a:extLst>
          </p:cNvPr>
          <p:cNvSpPr txBox="1"/>
          <p:nvPr/>
        </p:nvSpPr>
        <p:spPr>
          <a:xfrm>
            <a:off x="1446853" y="128263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43678DA-81E9-454F-BABD-D63D57171ECE}"/>
              </a:ext>
            </a:extLst>
          </p:cNvPr>
          <p:cNvSpPr txBox="1"/>
          <p:nvPr/>
        </p:nvSpPr>
        <p:spPr>
          <a:xfrm>
            <a:off x="9237352" y="35430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矢印: 右 75">
            <a:extLst>
              <a:ext uri="{FF2B5EF4-FFF2-40B4-BE49-F238E27FC236}">
                <a16:creationId xmlns:a16="http://schemas.microsoft.com/office/drawing/2014/main" id="{29253FE7-FAAD-4577-B0B4-C98FFF28FEDD}"/>
              </a:ext>
            </a:extLst>
          </p:cNvPr>
          <p:cNvSpPr/>
          <p:nvPr/>
        </p:nvSpPr>
        <p:spPr>
          <a:xfrm flipH="1">
            <a:off x="5142321" y="3691325"/>
            <a:ext cx="1887161" cy="4107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4842689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38600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042904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5850015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425620"/>
            <a:ext cx="3485157" cy="1669046"/>
          </a:xfrm>
          <a:prstGeom prst="roundRect">
            <a:avLst>
              <a:gd name="adj" fmla="val 922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497713"/>
            <a:ext cx="4624674" cy="2068417"/>
          </a:xfrm>
          <a:prstGeom prst="roundRect">
            <a:avLst>
              <a:gd name="adj" fmla="val 332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17A977-4BEE-40E9-9221-C73BD3E4227E}"/>
              </a:ext>
            </a:extLst>
          </p:cNvPr>
          <p:cNvSpPr txBox="1"/>
          <p:nvPr/>
        </p:nvSpPr>
        <p:spPr>
          <a:xfrm>
            <a:off x="1690852" y="2450295"/>
            <a:ext cx="47358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dirty="0"/>
              <a:t>④</a:t>
            </a:r>
            <a:r>
              <a:rPr lang="en-US" altLang="ja-JP" sz="1050" dirty="0"/>
              <a:t>Key Share</a:t>
            </a:r>
            <a:r>
              <a:rPr lang="ja-JP" altLang="en-US" sz="1050" dirty="0"/>
              <a:t>拡張</a:t>
            </a:r>
            <a:endParaRPr lang="en-US" altLang="ja-JP" sz="105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8033AD-F698-45E6-B36A-3371F1693EDF}"/>
              </a:ext>
            </a:extLst>
          </p:cNvPr>
          <p:cNvSpPr/>
          <p:nvPr/>
        </p:nvSpPr>
        <p:spPr>
          <a:xfrm>
            <a:off x="1780825" y="2674342"/>
            <a:ext cx="3936067" cy="701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F9485B-306B-454C-AE18-851FE8EEDE53}"/>
              </a:ext>
            </a:extLst>
          </p:cNvPr>
          <p:cNvSpPr txBox="1"/>
          <p:nvPr/>
        </p:nvSpPr>
        <p:spPr>
          <a:xfrm>
            <a:off x="7012287" y="2654448"/>
            <a:ext cx="36658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/>
              <a:t>Key Share extension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BABA8DD-358F-4389-B2D7-8CCA1E465FAD}"/>
              </a:ext>
            </a:extLst>
          </p:cNvPr>
          <p:cNvSpPr/>
          <p:nvPr/>
        </p:nvSpPr>
        <p:spPr>
          <a:xfrm>
            <a:off x="7021610" y="2865876"/>
            <a:ext cx="3190416" cy="475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540284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2951228"/>
            <a:ext cx="2792786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2931975"/>
            <a:ext cx="2672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017574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017574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4553479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229094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245501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202122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148109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055751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5427079" y="37293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4863695" y="47148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-2: </a:t>
            </a:r>
            <a:r>
              <a:rPr kumimoji="1" lang="ja-JP" altLang="en-US" sz="2400" dirty="0"/>
              <a:t>鍵の合意と導出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344596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4995101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499803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01426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03971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490940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504135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05567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059354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017574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2957579"/>
            <a:ext cx="942512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023981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2964604"/>
            <a:ext cx="1451236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1839840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050628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5" y="2680672"/>
            <a:ext cx="822413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274047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5673254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556164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5572362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587378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5718786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558615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5596874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2787720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2710737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289800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481683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408570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267523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482489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161050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381765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428726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F29D1322-2ABD-4A07-8E4E-BF9D4446DFF0}"/>
              </a:ext>
            </a:extLst>
          </p:cNvPr>
          <p:cNvSpPr/>
          <p:nvPr/>
        </p:nvSpPr>
        <p:spPr>
          <a:xfrm>
            <a:off x="5850530" y="1855733"/>
            <a:ext cx="1846312" cy="41077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B95F8C-A6C8-4C65-B88E-E1A3CC15BFCC}"/>
              </a:ext>
            </a:extLst>
          </p:cNvPr>
          <p:cNvSpPr txBox="1"/>
          <p:nvPr/>
        </p:nvSpPr>
        <p:spPr>
          <a:xfrm>
            <a:off x="1849005" y="403805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鍵合意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65B692E-DA54-4596-89CB-A109A93B0608}"/>
              </a:ext>
            </a:extLst>
          </p:cNvPr>
          <p:cNvSpPr txBox="1"/>
          <p:nvPr/>
        </p:nvSpPr>
        <p:spPr>
          <a:xfrm>
            <a:off x="1915682" y="49976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鍵導出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6181869" y="1900584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 Hello</a:t>
            </a:r>
            <a:endParaRPr kumimoji="1" lang="ja-JP" altLang="en-US" sz="1600" b="1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14CCB25-BB83-403B-BBD6-F2BCB1C64EAB}"/>
              </a:ext>
            </a:extLst>
          </p:cNvPr>
          <p:cNvSpPr/>
          <p:nvPr/>
        </p:nvSpPr>
        <p:spPr>
          <a:xfrm>
            <a:off x="1778687" y="4866814"/>
            <a:ext cx="1341836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D9C7C70-9691-449E-BB1B-011F38FE101A}"/>
              </a:ext>
            </a:extLst>
          </p:cNvPr>
          <p:cNvSpPr txBox="1"/>
          <p:nvPr/>
        </p:nvSpPr>
        <p:spPr>
          <a:xfrm>
            <a:off x="303645" y="4487143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pPr algn="r"/>
            <a:r>
              <a:rPr lang="ja-JP" altLang="en-US" sz="1400" dirty="0"/>
              <a:t>レコードの</a:t>
            </a:r>
            <a:endParaRPr lang="en-US" altLang="ja-JP" sz="1400" dirty="0"/>
          </a:p>
          <a:p>
            <a:pPr algn="r"/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454BA2F-AFF4-4EDD-AB5E-66976958B62A}"/>
              </a:ext>
            </a:extLst>
          </p:cNvPr>
          <p:cNvSpPr txBox="1"/>
          <p:nvPr/>
        </p:nvSpPr>
        <p:spPr>
          <a:xfrm>
            <a:off x="10605033" y="4540284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ハンドシェーク</a:t>
            </a:r>
            <a:endParaRPr kumimoji="1" lang="en-US" altLang="ja-JP" sz="1400" dirty="0"/>
          </a:p>
          <a:p>
            <a:r>
              <a:rPr lang="ja-JP" altLang="en-US" sz="1400" dirty="0"/>
              <a:t>レコードの</a:t>
            </a:r>
            <a:endParaRPr lang="en-US" altLang="ja-JP" sz="1400" dirty="0"/>
          </a:p>
          <a:p>
            <a:r>
              <a:rPr lang="ja-JP" altLang="en-US" sz="1400" dirty="0"/>
              <a:t>ハッシュ値</a:t>
            </a:r>
            <a:endParaRPr kumimoji="1" lang="en-US" altLang="ja-JP" sz="1400" dirty="0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6621B778-F0B9-4628-96FA-7324EACBB5AA}"/>
              </a:ext>
            </a:extLst>
          </p:cNvPr>
          <p:cNvSpPr/>
          <p:nvPr/>
        </p:nvSpPr>
        <p:spPr>
          <a:xfrm flipH="1">
            <a:off x="9719985" y="4949793"/>
            <a:ext cx="970292" cy="301321"/>
          </a:xfrm>
          <a:custGeom>
            <a:avLst/>
            <a:gdLst>
              <a:gd name="connsiteX0" fmla="*/ 0 w 1481559"/>
              <a:gd name="connsiteY0" fmla="*/ 11574 h 208344"/>
              <a:gd name="connsiteX1" fmla="*/ 1307939 w 1481559"/>
              <a:gd name="connsiteY1" fmla="*/ 0 h 208344"/>
              <a:gd name="connsiteX2" fmla="*/ 1481559 w 1481559"/>
              <a:gd name="connsiteY2" fmla="*/ 208344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559" h="208344">
                <a:moveTo>
                  <a:pt x="0" y="11574"/>
                </a:moveTo>
                <a:lnTo>
                  <a:pt x="1307939" y="0"/>
                </a:lnTo>
                <a:lnTo>
                  <a:pt x="1481559" y="208344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8E475D0-6E25-4950-A2DF-B98FA059D5AC}"/>
              </a:ext>
            </a:extLst>
          </p:cNvPr>
          <p:cNvSpPr txBox="1"/>
          <p:nvPr/>
        </p:nvSpPr>
        <p:spPr>
          <a:xfrm>
            <a:off x="1587830" y="11574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クライアント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C483D69-7F14-4294-9922-0AD96A54F138}"/>
              </a:ext>
            </a:extLst>
          </p:cNvPr>
          <p:cNvSpPr txBox="1"/>
          <p:nvPr/>
        </p:nvSpPr>
        <p:spPr>
          <a:xfrm>
            <a:off x="9279420" y="20624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10497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647704"/>
            <a:ext cx="3929198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7026605" y="647704"/>
            <a:ext cx="3600450" cy="529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42845" y="970303"/>
            <a:ext cx="4114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ja-JP" altLang="en-US" sz="1400" dirty="0"/>
              <a:t>    </a:t>
            </a:r>
            <a:r>
              <a:rPr lang="en-US" altLang="ja-JP" sz="1400" dirty="0" err="1"/>
              <a:t>SSL_CTX_load_verify_locations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SSL_connect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51342" y="772354"/>
            <a:ext cx="4114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Int main()</a:t>
            </a:r>
          </a:p>
          <a:p>
            <a:r>
              <a:rPr kumimoji="1" lang="en-US" altLang="ja-JP" sz="1400" dirty="0"/>
              <a:t>{</a:t>
            </a:r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SSL_CTX_new</a:t>
            </a:r>
            <a:r>
              <a:rPr lang="en-US" altLang="ja-JP" sz="1400" dirty="0"/>
              <a:t>();</a:t>
            </a:r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SSL_CTX_use_certificate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 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SSL_CTX_use_PrivateKey</a:t>
            </a:r>
            <a:r>
              <a:rPr lang="en-US" altLang="ja-JP" sz="1400" dirty="0"/>
              <a:t> (</a:t>
            </a:r>
            <a:r>
              <a:rPr lang="en-US" altLang="ja-JP" sz="1400" dirty="0" err="1"/>
              <a:t>ctx</a:t>
            </a:r>
            <a:r>
              <a:rPr lang="en-US" altLang="ja-JP" sz="1400" dirty="0"/>
              <a:t>, …);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</a:t>
            </a:r>
            <a:r>
              <a:rPr kumimoji="1" lang="en-US" altLang="ja-JP" sz="1400" dirty="0"/>
              <a:t> = </a:t>
            </a:r>
            <a:r>
              <a:rPr kumimoji="1" lang="en-US" altLang="ja-JP" sz="1400" dirty="0" err="1"/>
              <a:t>SSL_new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ctx</a:t>
            </a:r>
            <a:r>
              <a:rPr kumimoji="1" lang="en-US" altLang="ja-JP" sz="1400" dirty="0"/>
              <a:t>);</a:t>
            </a:r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SSL_</a:t>
            </a:r>
            <a:r>
              <a:rPr lang="en-US" altLang="ja-JP" sz="1400" dirty="0" err="1"/>
              <a:t>accept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ssl</a:t>
            </a:r>
            <a:r>
              <a:rPr lang="en-US" altLang="ja-JP" sz="1400" dirty="0"/>
              <a:t>);</a:t>
            </a:r>
          </a:p>
          <a:p>
            <a:endParaRPr kumimoji="1"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23054" y="2617364"/>
            <a:ext cx="2962275" cy="19531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224803" y="2248032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68118" y="383841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ハンドシェーク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281843" y="2411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7026605" y="263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2969515" y="6279866"/>
            <a:ext cx="637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-3: </a:t>
            </a:r>
            <a:r>
              <a:rPr kumimoji="1" lang="ja-JP" altLang="en-US" sz="2400" dirty="0"/>
              <a:t>サーバ認証のプログラムとプロトコル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875F61-45F6-4D8E-A6D2-3AD9FCEFAF37}"/>
              </a:ext>
            </a:extLst>
          </p:cNvPr>
          <p:cNvSpPr/>
          <p:nvPr/>
        </p:nvSpPr>
        <p:spPr>
          <a:xfrm>
            <a:off x="7555493" y="5713733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書類 2">
            <a:extLst>
              <a:ext uri="{FF2B5EF4-FFF2-40B4-BE49-F238E27FC236}">
                <a16:creationId xmlns:a16="http://schemas.microsoft.com/office/drawing/2014/main" id="{8FD8F735-EC59-452A-8420-6F642E2DCCFE}"/>
              </a:ext>
            </a:extLst>
          </p:cNvPr>
          <p:cNvSpPr/>
          <p:nvPr/>
        </p:nvSpPr>
        <p:spPr>
          <a:xfrm>
            <a:off x="7026605" y="5296425"/>
            <a:ext cx="3600450" cy="6836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C6C3B7-82C0-478A-B5BF-1117FA472E1D}"/>
              </a:ext>
            </a:extLst>
          </p:cNvPr>
          <p:cNvSpPr/>
          <p:nvPr/>
        </p:nvSpPr>
        <p:spPr>
          <a:xfrm>
            <a:off x="7058708" y="4990642"/>
            <a:ext cx="3568347" cy="34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5359446-CFC7-4F6A-B7D8-45F8B8052629}"/>
              </a:ext>
            </a:extLst>
          </p:cNvPr>
          <p:cNvGrpSpPr/>
          <p:nvPr/>
        </p:nvGrpSpPr>
        <p:grpSpPr>
          <a:xfrm>
            <a:off x="1273490" y="5244718"/>
            <a:ext cx="4474167" cy="947869"/>
            <a:chOff x="1273490" y="5244718"/>
            <a:chExt cx="4097235" cy="94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618F91-B1DB-4BC6-9604-57E1F02834BB}"/>
                </a:ext>
              </a:extLst>
            </p:cNvPr>
            <p:cNvSpPr/>
            <p:nvPr/>
          </p:nvSpPr>
          <p:spPr>
            <a:xfrm>
              <a:off x="1802378" y="5843641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4FF061E5-EDA4-4C4C-8FC8-AD4781A9CBA3}"/>
                </a:ext>
              </a:extLst>
            </p:cNvPr>
            <p:cNvSpPr/>
            <p:nvPr/>
          </p:nvSpPr>
          <p:spPr>
            <a:xfrm>
              <a:off x="1273490" y="5426333"/>
              <a:ext cx="3600450" cy="683662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026F67-5DB1-4F18-AA2F-704F8D1797E1}"/>
                </a:ext>
              </a:extLst>
            </p:cNvPr>
            <p:cNvSpPr/>
            <p:nvPr/>
          </p:nvSpPr>
          <p:spPr>
            <a:xfrm>
              <a:off x="1305593" y="5244718"/>
              <a:ext cx="3568347" cy="348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フローチャート: 書類 58">
            <a:extLst>
              <a:ext uri="{FF2B5EF4-FFF2-40B4-BE49-F238E27FC236}">
                <a16:creationId xmlns:a16="http://schemas.microsoft.com/office/drawing/2014/main" id="{8485C177-D468-4A65-9148-A9F5BFC7BBC7}"/>
              </a:ext>
            </a:extLst>
          </p:cNvPr>
          <p:cNvSpPr/>
          <p:nvPr/>
        </p:nvSpPr>
        <p:spPr>
          <a:xfrm>
            <a:off x="11063009" y="1024184"/>
            <a:ext cx="874368" cy="1170850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BD78149-CCC9-4604-AF6A-311CD8261418}"/>
              </a:ext>
            </a:extLst>
          </p:cNvPr>
          <p:cNvSpPr/>
          <p:nvPr/>
        </p:nvSpPr>
        <p:spPr>
          <a:xfrm>
            <a:off x="9927772" y="1793176"/>
            <a:ext cx="1341912" cy="320634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BEF6C71C-DF7F-40DB-A485-172EE91FB7E5}"/>
              </a:ext>
            </a:extLst>
          </p:cNvPr>
          <p:cNvSpPr/>
          <p:nvPr/>
        </p:nvSpPr>
        <p:spPr>
          <a:xfrm flipV="1">
            <a:off x="10153403" y="2514993"/>
            <a:ext cx="1185554" cy="487488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8704FDE-B08A-4567-9DE2-AFA22F5745FD}"/>
              </a:ext>
            </a:extLst>
          </p:cNvPr>
          <p:cNvGrpSpPr/>
          <p:nvPr/>
        </p:nvGrpSpPr>
        <p:grpSpPr>
          <a:xfrm>
            <a:off x="11123840" y="2823587"/>
            <a:ext cx="594909" cy="312354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7038D8C6-4A19-4B8E-B48C-081A31DA0C68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3F81C38-E653-4809-AE1C-43E90E25F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A9D4E0-528B-412E-ABC7-B3D91B427EE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5A77D03-3566-4AAE-8590-8BCC2CEA8E36}"/>
              </a:ext>
            </a:extLst>
          </p:cNvPr>
          <p:cNvSpPr txBox="1"/>
          <p:nvPr/>
        </p:nvSpPr>
        <p:spPr>
          <a:xfrm>
            <a:off x="10681484" y="25200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プライベート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29158A70-20B2-4224-9A26-EC8951FF845E}"/>
              </a:ext>
            </a:extLst>
          </p:cNvPr>
          <p:cNvSpPr/>
          <p:nvPr/>
        </p:nvSpPr>
        <p:spPr>
          <a:xfrm flipH="1">
            <a:off x="680621" y="1781780"/>
            <a:ext cx="2288893" cy="523220"/>
          </a:xfrm>
          <a:custGeom>
            <a:avLst/>
            <a:gdLst>
              <a:gd name="connsiteX0" fmla="*/ 1282535 w 1282535"/>
              <a:gd name="connsiteY0" fmla="*/ 35626 h 320634"/>
              <a:gd name="connsiteX1" fmla="*/ 249382 w 1282535"/>
              <a:gd name="connsiteY1" fmla="*/ 0 h 320634"/>
              <a:gd name="connsiteX2" fmla="*/ 0 w 1282535"/>
              <a:gd name="connsiteY2" fmla="*/ 320634 h 32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535" h="320634">
                <a:moveTo>
                  <a:pt x="1282535" y="35626"/>
                </a:moveTo>
                <a:lnTo>
                  <a:pt x="249382" y="0"/>
                </a:lnTo>
                <a:lnTo>
                  <a:pt x="0" y="32063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C76285A4-32A0-4997-B2A0-D09BFA5E9F0D}"/>
              </a:ext>
            </a:extLst>
          </p:cNvPr>
          <p:cNvSpPr/>
          <p:nvPr/>
        </p:nvSpPr>
        <p:spPr>
          <a:xfrm>
            <a:off x="254623" y="1614923"/>
            <a:ext cx="703240" cy="49888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547F618-50B8-4B2B-9AE1-DAA73BFC74E8}"/>
              </a:ext>
            </a:extLst>
          </p:cNvPr>
          <p:cNvSpPr txBox="1"/>
          <p:nvPr/>
        </p:nvSpPr>
        <p:spPr>
          <a:xfrm>
            <a:off x="290852" y="159059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CA</a:t>
            </a:r>
          </a:p>
          <a:p>
            <a:pPr algn="ctr"/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39337A96-95C0-4743-97B6-522B6D4BF245}"/>
              </a:ext>
            </a:extLst>
          </p:cNvPr>
          <p:cNvSpPr/>
          <p:nvPr/>
        </p:nvSpPr>
        <p:spPr>
          <a:xfrm>
            <a:off x="4354977" y="2346898"/>
            <a:ext cx="5551604" cy="1488678"/>
          </a:xfrm>
          <a:custGeom>
            <a:avLst/>
            <a:gdLst>
              <a:gd name="connsiteX0" fmla="*/ 8942120 w 8977746"/>
              <a:gd name="connsiteY0" fmla="*/ 0 h 1674420"/>
              <a:gd name="connsiteX1" fmla="*/ 8977746 w 8977746"/>
              <a:gd name="connsiteY1" fmla="*/ 760020 h 1674420"/>
              <a:gd name="connsiteX2" fmla="*/ 8003969 w 8977746"/>
              <a:gd name="connsiteY2" fmla="*/ 1674420 h 1674420"/>
              <a:gd name="connsiteX3" fmla="*/ 3111335 w 8977746"/>
              <a:gd name="connsiteY3" fmla="*/ 1650670 h 1674420"/>
              <a:gd name="connsiteX4" fmla="*/ 2339439 w 8977746"/>
              <a:gd name="connsiteY4" fmla="*/ 534389 h 1674420"/>
              <a:gd name="connsiteX5" fmla="*/ 0 w 8977746"/>
              <a:gd name="connsiteY5" fmla="*/ 570015 h 16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77746" h="1674420">
                <a:moveTo>
                  <a:pt x="8942120" y="0"/>
                </a:moveTo>
                <a:lnTo>
                  <a:pt x="8977746" y="760020"/>
                </a:lnTo>
                <a:lnTo>
                  <a:pt x="8003969" y="1674420"/>
                </a:lnTo>
                <a:lnTo>
                  <a:pt x="3111335" y="1650670"/>
                </a:lnTo>
                <a:lnTo>
                  <a:pt x="2339439" y="534389"/>
                </a:lnTo>
                <a:lnTo>
                  <a:pt x="0" y="570015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ローチャート: 書類 64">
            <a:extLst>
              <a:ext uri="{FF2B5EF4-FFF2-40B4-BE49-F238E27FC236}">
                <a16:creationId xmlns:a16="http://schemas.microsoft.com/office/drawing/2014/main" id="{E6404F9B-8743-442B-8CBC-F853739EBE56}"/>
              </a:ext>
            </a:extLst>
          </p:cNvPr>
          <p:cNvSpPr/>
          <p:nvPr/>
        </p:nvSpPr>
        <p:spPr>
          <a:xfrm>
            <a:off x="3579832" y="2757116"/>
            <a:ext cx="703240" cy="1019258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B21186D-9DD6-43D0-B843-BBF3E4965C7A}"/>
              </a:ext>
            </a:extLst>
          </p:cNvPr>
          <p:cNvSpPr txBox="1"/>
          <p:nvPr/>
        </p:nvSpPr>
        <p:spPr>
          <a:xfrm>
            <a:off x="3559797" y="272773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サーバ</a:t>
            </a:r>
            <a:endParaRPr kumimoji="1" lang="en-US" altLang="ja-JP" sz="1400" dirty="0"/>
          </a:p>
          <a:p>
            <a:r>
              <a:rPr kumimoji="1" lang="ja-JP" altLang="en-US" sz="1400" dirty="0"/>
              <a:t>証明書</a:t>
            </a:r>
            <a:endParaRPr kumimoji="1" lang="en-US" altLang="ja-JP" sz="14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08F24E5-1EBA-4092-9E74-D74B4D14B567}"/>
              </a:ext>
            </a:extLst>
          </p:cNvPr>
          <p:cNvGrpSpPr/>
          <p:nvPr/>
        </p:nvGrpSpPr>
        <p:grpSpPr>
          <a:xfrm>
            <a:off x="3639101" y="326674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745A93-3D38-4B3C-8D2B-40501392486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302A7E4-AE81-4B0F-8A5B-6A7666D2EDF2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36F161-BD80-4652-9A1E-FEA44C458A71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BE8E46D-7D06-46B2-9ABC-75339927FF1E}"/>
              </a:ext>
            </a:extLst>
          </p:cNvPr>
          <p:cNvSpPr txBox="1"/>
          <p:nvPr/>
        </p:nvSpPr>
        <p:spPr>
          <a:xfrm>
            <a:off x="2735344" y="307853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証明書の</a:t>
            </a:r>
            <a:endParaRPr kumimoji="1" lang="en-US" altLang="ja-JP" sz="1100" dirty="0"/>
          </a:p>
          <a:p>
            <a:r>
              <a:rPr kumimoji="1" lang="ja-JP" altLang="en-US" sz="1100" dirty="0"/>
              <a:t>署名検証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F6F648-03E4-4C04-ABCD-40EA1C416262}"/>
              </a:ext>
            </a:extLst>
          </p:cNvPr>
          <p:cNvSpPr txBox="1"/>
          <p:nvPr/>
        </p:nvSpPr>
        <p:spPr>
          <a:xfrm>
            <a:off x="3578877" y="32372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公開鍵</a:t>
            </a:r>
            <a:endParaRPr kumimoji="1" lang="en-US" altLang="ja-JP" sz="14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BC264E6-B0CF-4ABD-9914-FDB8AB15F467}"/>
              </a:ext>
            </a:extLst>
          </p:cNvPr>
          <p:cNvSpPr txBox="1"/>
          <p:nvPr/>
        </p:nvSpPr>
        <p:spPr>
          <a:xfrm>
            <a:off x="9554913" y="4439592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FEB0AEC-5A50-478F-9B98-79DF96B725CB}"/>
              </a:ext>
            </a:extLst>
          </p:cNvPr>
          <p:cNvCxnSpPr/>
          <p:nvPr/>
        </p:nvCxnSpPr>
        <p:spPr>
          <a:xfrm flipV="1">
            <a:off x="9975273" y="2529444"/>
            <a:ext cx="35626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1B5C10D-05A2-4211-A8C4-9DD7A51436C8}"/>
              </a:ext>
            </a:extLst>
          </p:cNvPr>
          <p:cNvCxnSpPr/>
          <p:nvPr/>
        </p:nvCxnSpPr>
        <p:spPr>
          <a:xfrm flipH="1">
            <a:off x="10044546" y="2531118"/>
            <a:ext cx="14247" cy="195538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3AD5856-766D-4B8E-9DCE-05BC65E18CF9}"/>
              </a:ext>
            </a:extLst>
          </p:cNvPr>
          <p:cNvSpPr txBox="1"/>
          <p:nvPr/>
        </p:nvSpPr>
        <p:spPr>
          <a:xfrm>
            <a:off x="3559797" y="3935674"/>
            <a:ext cx="7457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reestyle Script" panose="030804020302050B0404" pitchFamily="66" charset="0"/>
              </a:rPr>
              <a:t>Signature</a:t>
            </a:r>
            <a:endParaRPr kumimoji="1" lang="ja-JP" altLang="en-US" dirty="0">
              <a:latin typeface="Freestyle Script" panose="030804020302050B0404" pitchFamily="66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9040F16-FB24-4FE1-AB6C-EB8A04F522DD}"/>
              </a:ext>
            </a:extLst>
          </p:cNvPr>
          <p:cNvSpPr txBox="1"/>
          <p:nvPr/>
        </p:nvSpPr>
        <p:spPr>
          <a:xfrm>
            <a:off x="4053825" y="358632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署名検証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D23FBE5-8FDA-4FAF-92DC-9B1DDC4703CA}"/>
              </a:ext>
            </a:extLst>
          </p:cNvPr>
          <p:cNvCxnSpPr>
            <a:cxnSpLocks/>
          </p:cNvCxnSpPr>
          <p:nvPr/>
        </p:nvCxnSpPr>
        <p:spPr>
          <a:xfrm>
            <a:off x="3921288" y="3542501"/>
            <a:ext cx="6229" cy="43274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C8903D20-0CA5-4050-BF20-A4C6C84D62AA}"/>
              </a:ext>
            </a:extLst>
          </p:cNvPr>
          <p:cNvSpPr/>
          <p:nvPr/>
        </p:nvSpPr>
        <p:spPr>
          <a:xfrm>
            <a:off x="4358244" y="4132613"/>
            <a:ext cx="5237018" cy="498764"/>
          </a:xfrm>
          <a:custGeom>
            <a:avLst/>
            <a:gdLst>
              <a:gd name="connsiteX0" fmla="*/ 5237018 w 5237018"/>
              <a:gd name="connsiteY0" fmla="*/ 498764 h 498764"/>
              <a:gd name="connsiteX1" fmla="*/ 1710047 w 5237018"/>
              <a:gd name="connsiteY1" fmla="*/ 498764 h 498764"/>
              <a:gd name="connsiteX2" fmla="*/ 1211283 w 5237018"/>
              <a:gd name="connsiteY2" fmla="*/ 0 h 498764"/>
              <a:gd name="connsiteX3" fmla="*/ 0 w 5237018"/>
              <a:gd name="connsiteY3" fmla="*/ 23751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018" h="498764">
                <a:moveTo>
                  <a:pt x="5237018" y="498764"/>
                </a:moveTo>
                <a:lnTo>
                  <a:pt x="1710047" y="498764"/>
                </a:lnTo>
                <a:lnTo>
                  <a:pt x="1211283" y="0"/>
                </a:lnTo>
                <a:lnTo>
                  <a:pt x="0" y="2375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A0F0FCC-D88E-4D4C-8767-033C31145AAA}"/>
              </a:ext>
            </a:extLst>
          </p:cNvPr>
          <p:cNvCxnSpPr>
            <a:cxnSpLocks/>
          </p:cNvCxnSpPr>
          <p:nvPr/>
        </p:nvCxnSpPr>
        <p:spPr>
          <a:xfrm>
            <a:off x="4053825" y="2514662"/>
            <a:ext cx="26092" cy="29481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21250" y="3338743"/>
            <a:ext cx="3185570" cy="16833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955C32-4225-4497-B39A-55E1E00F81C7}"/>
              </a:ext>
            </a:extLst>
          </p:cNvPr>
          <p:cNvSpPr txBox="1"/>
          <p:nvPr/>
        </p:nvSpPr>
        <p:spPr>
          <a:xfrm>
            <a:off x="11123840" y="983508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/>
              <a:t>サーバ</a:t>
            </a:r>
            <a:endParaRPr kumimoji="1" lang="en-US" altLang="ja-JP" sz="1800" dirty="0"/>
          </a:p>
          <a:p>
            <a:r>
              <a:rPr kumimoji="1" lang="ja-JP" altLang="en-US" sz="1800" dirty="0"/>
              <a:t>証明書</a:t>
            </a:r>
            <a:endParaRPr kumimoji="1" lang="en-US" altLang="ja-JP" sz="1800" dirty="0"/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0237AF9-602C-4F2D-B07C-11D7513F84E6}"/>
              </a:ext>
            </a:extLst>
          </p:cNvPr>
          <p:cNvGrpSpPr/>
          <p:nvPr/>
        </p:nvGrpSpPr>
        <p:grpSpPr>
          <a:xfrm>
            <a:off x="11174109" y="1601455"/>
            <a:ext cx="594909" cy="312354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C9E2BCD-CD21-403F-8F21-79195EB0409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80C4D30B-DAA2-4688-8FDD-91411F36E95F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80671B2F-563B-44A9-AA5A-D6261E33446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D961B16-3BDA-4FF5-8E7A-A6CD742F9AFB}"/>
              </a:ext>
            </a:extLst>
          </p:cNvPr>
          <p:cNvSpPr txBox="1"/>
          <p:nvPr/>
        </p:nvSpPr>
        <p:spPr>
          <a:xfrm>
            <a:off x="11160195" y="15919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公開</a:t>
            </a:r>
            <a:r>
              <a:rPr lang="ja-JP" altLang="en-US" sz="1400" dirty="0"/>
              <a:t>鍵</a:t>
            </a:r>
            <a:endParaRPr kumimoji="1" lang="en-US" altLang="ja-JP" sz="1400" dirty="0"/>
          </a:p>
        </p:txBody>
      </p:sp>
      <p:sp>
        <p:nvSpPr>
          <p:cNvPr id="94" name="矢印: 右 93">
            <a:extLst>
              <a:ext uri="{FF2B5EF4-FFF2-40B4-BE49-F238E27FC236}">
                <a16:creationId xmlns:a16="http://schemas.microsoft.com/office/drawing/2014/main" id="{554656BF-C00E-4DAC-99F0-D6E3EC6EE9C5}"/>
              </a:ext>
            </a:extLst>
          </p:cNvPr>
          <p:cNvSpPr/>
          <p:nvPr/>
        </p:nvSpPr>
        <p:spPr>
          <a:xfrm flipH="1">
            <a:off x="5189294" y="3002839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35685174-7922-4B1E-88CF-05D0D819DDEA}"/>
              </a:ext>
            </a:extLst>
          </p:cNvPr>
          <p:cNvSpPr/>
          <p:nvPr/>
        </p:nvSpPr>
        <p:spPr>
          <a:xfrm flipH="1">
            <a:off x="5211840" y="4158505"/>
            <a:ext cx="1764496" cy="516511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CCD54531-BB24-4CB1-95D7-A647707EB9F6}"/>
              </a:ext>
            </a:extLst>
          </p:cNvPr>
          <p:cNvSpPr txBox="1"/>
          <p:nvPr/>
        </p:nvSpPr>
        <p:spPr>
          <a:xfrm>
            <a:off x="5753278" y="3090708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Certificate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966433-3BCD-4552-9D0A-BBEB3FC69F46}"/>
              </a:ext>
            </a:extLst>
          </p:cNvPr>
          <p:cNvSpPr txBox="1"/>
          <p:nvPr/>
        </p:nvSpPr>
        <p:spPr>
          <a:xfrm>
            <a:off x="5455338" y="426424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CertificateVerify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12208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E84020-3BFE-4CA9-BF9D-1AC247D94BD6}"/>
              </a:ext>
            </a:extLst>
          </p:cNvPr>
          <p:cNvSpPr/>
          <p:nvPr/>
        </p:nvSpPr>
        <p:spPr>
          <a:xfrm>
            <a:off x="1273505" y="2157950"/>
            <a:ext cx="3600450" cy="3785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452F552-2340-4B4B-B183-E106D7DBB246}"/>
              </a:ext>
            </a:extLst>
          </p:cNvPr>
          <p:cNvSpPr/>
          <p:nvPr/>
        </p:nvSpPr>
        <p:spPr>
          <a:xfrm>
            <a:off x="6990851" y="2122457"/>
            <a:ext cx="3600450" cy="3821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DF1B8-DEEE-4EC9-942E-81E6E52E1599}"/>
              </a:ext>
            </a:extLst>
          </p:cNvPr>
          <p:cNvSpPr txBox="1"/>
          <p:nvPr/>
        </p:nvSpPr>
        <p:spPr>
          <a:xfrm>
            <a:off x="1559548" y="1313233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SSL_connect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SSL_send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kumimoji="1" lang="en-US" altLang="ja-JP" sz="1600" dirty="0"/>
          </a:p>
          <a:p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FEE57-2524-40C1-89FF-1979D841252E}"/>
              </a:ext>
            </a:extLst>
          </p:cNvPr>
          <p:cNvSpPr txBox="1"/>
          <p:nvPr/>
        </p:nvSpPr>
        <p:spPr>
          <a:xfrm>
            <a:off x="7147028" y="1582416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kumimoji="1" lang="en-US" altLang="ja-JP" sz="1600" dirty="0"/>
              <a:t>    </a:t>
            </a:r>
            <a:r>
              <a:rPr kumimoji="1" lang="en-US" altLang="ja-JP" sz="1600" dirty="0" err="1"/>
              <a:t>SSL_</a:t>
            </a:r>
            <a:r>
              <a:rPr lang="en-US" altLang="ja-JP" sz="1600" dirty="0" err="1"/>
              <a:t>accept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ssl</a:t>
            </a:r>
            <a:r>
              <a:rPr lang="en-US" altLang="ja-JP" sz="1600" dirty="0"/>
              <a:t>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SSL_recv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err="1"/>
              <a:t>SSL_rend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ssl</a:t>
            </a:r>
            <a:r>
              <a:rPr lang="en-US" altLang="ja-JP" sz="1600" dirty="0"/>
              <a:t>, buff, size);</a:t>
            </a:r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825789-2CEB-4706-8BAC-06CBEF6052B9}"/>
              </a:ext>
            </a:extLst>
          </p:cNvPr>
          <p:cNvSpPr/>
          <p:nvPr/>
        </p:nvSpPr>
        <p:spPr>
          <a:xfrm>
            <a:off x="7345692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BCE580-5143-4747-B4E2-FCFD9A2B38AF}"/>
              </a:ext>
            </a:extLst>
          </p:cNvPr>
          <p:cNvSpPr/>
          <p:nvPr/>
        </p:nvSpPr>
        <p:spPr>
          <a:xfrm>
            <a:off x="7331012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6CDE9-C32D-40B1-BB59-D0E9D3206CF4}"/>
              </a:ext>
            </a:extLst>
          </p:cNvPr>
          <p:cNvSpPr/>
          <p:nvPr/>
        </p:nvSpPr>
        <p:spPr>
          <a:xfrm>
            <a:off x="1644981" y="3008416"/>
            <a:ext cx="2962275" cy="3802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E0D81F-0FB5-4C2A-B77E-24F1C5EAA204}"/>
              </a:ext>
            </a:extLst>
          </p:cNvPr>
          <p:cNvSpPr/>
          <p:nvPr/>
        </p:nvSpPr>
        <p:spPr>
          <a:xfrm>
            <a:off x="1630301" y="3994476"/>
            <a:ext cx="2962275" cy="60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D0F7E46A-A954-4CA1-84A4-F88ED013CB7F}"/>
              </a:ext>
            </a:extLst>
          </p:cNvPr>
          <p:cNvSpPr/>
          <p:nvPr/>
        </p:nvSpPr>
        <p:spPr>
          <a:xfrm>
            <a:off x="4698541" y="3955922"/>
            <a:ext cx="2632469" cy="708106"/>
          </a:xfrm>
          <a:prstGeom prst="leftRightArrow">
            <a:avLst>
              <a:gd name="adj1" fmla="val 50000"/>
              <a:gd name="adj2" fmla="val 4060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01D6306-DC68-4147-9138-266427CCB6A7}"/>
              </a:ext>
            </a:extLst>
          </p:cNvPr>
          <p:cNvSpPr/>
          <p:nvPr/>
        </p:nvSpPr>
        <p:spPr>
          <a:xfrm>
            <a:off x="4712378" y="2813942"/>
            <a:ext cx="2546522" cy="670984"/>
          </a:xfrm>
          <a:prstGeom prst="rightArrow">
            <a:avLst>
              <a:gd name="adj1" fmla="val 50000"/>
              <a:gd name="adj2" fmla="val 340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CCFCFD-39C2-4D2C-B01C-F9F70424343B}"/>
              </a:ext>
            </a:extLst>
          </p:cNvPr>
          <p:cNvGrpSpPr/>
          <p:nvPr/>
        </p:nvGrpSpPr>
        <p:grpSpPr>
          <a:xfrm>
            <a:off x="5142077" y="3098994"/>
            <a:ext cx="1635682" cy="76502"/>
            <a:chOff x="5164114" y="989719"/>
            <a:chExt cx="1635682" cy="76502"/>
          </a:xfrm>
        </p:grpSpPr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7977EB0-5C4B-455F-A798-B78BC381DA9F}"/>
                </a:ext>
              </a:extLst>
            </p:cNvPr>
            <p:cNvCxnSpPr>
              <a:cxnSpLocks/>
            </p:cNvCxnSpPr>
            <p:nvPr/>
          </p:nvCxnSpPr>
          <p:spPr>
            <a:xfrm>
              <a:off x="5171618" y="989719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61473022-C49E-4016-9D74-BF4897066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14" y="1066221"/>
              <a:ext cx="1628178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D105C0E-933A-47FF-B9CD-65517E96D7ED}"/>
              </a:ext>
            </a:extLst>
          </p:cNvPr>
          <p:cNvGrpSpPr/>
          <p:nvPr/>
        </p:nvGrpSpPr>
        <p:grpSpPr>
          <a:xfrm>
            <a:off x="5177949" y="4205696"/>
            <a:ext cx="1635682" cy="229505"/>
            <a:chOff x="4486274" y="1557337"/>
            <a:chExt cx="2076451" cy="342900"/>
          </a:xfrm>
        </p:grpSpPr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EAD2879-5907-4C2E-B7B0-7E915C31584E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5573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7E4214FF-9EA7-4936-96A0-4F808924B8C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859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62E25F6-192D-40C9-992F-F5B96824B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799" y="16716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C522D0D-D33A-4A01-BBB9-AAA7E1521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6274" y="1900237"/>
              <a:ext cx="20669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2D21092-5804-436B-B7A7-A311C5FB4006}"/>
              </a:ext>
            </a:extLst>
          </p:cNvPr>
          <p:cNvSpPr txBox="1"/>
          <p:nvPr/>
        </p:nvSpPr>
        <p:spPr>
          <a:xfrm>
            <a:off x="5059690" y="2238445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TLS</a:t>
            </a:r>
            <a:r>
              <a:rPr kumimoji="1" lang="ja-JP" altLang="en-US" dirty="0"/>
              <a:t>接続</a:t>
            </a:r>
            <a:r>
              <a:rPr kumimoji="1" lang="en-US" altLang="ja-JP" dirty="0"/>
              <a:t>/</a:t>
            </a:r>
            <a:r>
              <a:rPr kumimoji="1" lang="ja-JP" altLang="en-US" dirty="0"/>
              <a:t>通信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7762F3-0416-4544-8D8F-CFCCA7067A4C}"/>
              </a:ext>
            </a:extLst>
          </p:cNvPr>
          <p:cNvSpPr txBox="1"/>
          <p:nvPr/>
        </p:nvSpPr>
        <p:spPr>
          <a:xfrm>
            <a:off x="5207353" y="26842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</a:t>
            </a:r>
            <a:r>
              <a:rPr kumimoji="1" lang="ja-JP" altLang="en-US" sz="1600" dirty="0"/>
              <a:t>ハンドシェーク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2278AE-B671-4549-83AC-3E5F63051EEA}"/>
              </a:ext>
            </a:extLst>
          </p:cNvPr>
          <p:cNvSpPr txBox="1"/>
          <p:nvPr/>
        </p:nvSpPr>
        <p:spPr>
          <a:xfrm>
            <a:off x="4778624" y="4748116"/>
            <a:ext cx="242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④</a:t>
            </a:r>
            <a:r>
              <a:rPr kumimoji="1" lang="ja-JP" altLang="en-US" sz="1400" dirty="0"/>
              <a:t>アプリケーションデータ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C52543-455A-462E-B067-49564F1A99F2}"/>
              </a:ext>
            </a:extLst>
          </p:cNvPr>
          <p:cNvSpPr txBox="1"/>
          <p:nvPr/>
        </p:nvSpPr>
        <p:spPr>
          <a:xfrm>
            <a:off x="1154077" y="17071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48AC169-A6B9-4B75-AF49-89BD76740960}"/>
              </a:ext>
            </a:extLst>
          </p:cNvPr>
          <p:cNvSpPr txBox="1"/>
          <p:nvPr/>
        </p:nvSpPr>
        <p:spPr>
          <a:xfrm>
            <a:off x="6806127" y="1659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6BFFDB0-4F6D-4C85-ABAD-2B4DB2255FA3}"/>
              </a:ext>
            </a:extLst>
          </p:cNvPr>
          <p:cNvSpPr txBox="1"/>
          <p:nvPr/>
        </p:nvSpPr>
        <p:spPr>
          <a:xfrm>
            <a:off x="3744237" y="6312534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図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-</a:t>
            </a:r>
            <a:r>
              <a:rPr lang="ja-JP" altLang="en-US" sz="2400" dirty="0"/>
              <a:t>４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事前共有鍵</a:t>
            </a:r>
            <a:r>
              <a:rPr lang="ja-JP" altLang="en-US" sz="2400" dirty="0"/>
              <a:t>とプログラム</a:t>
            </a:r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285BC9-F0D1-49C7-8C03-5242B23BD9DB}"/>
              </a:ext>
            </a:extLst>
          </p:cNvPr>
          <p:cNvGrpSpPr/>
          <p:nvPr/>
        </p:nvGrpSpPr>
        <p:grpSpPr>
          <a:xfrm>
            <a:off x="10946144" y="3206059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8FFF760A-B247-475F-9C4A-7E6D09F93B7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4D6BD1E-20A6-425E-A540-6DD5C9500D40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0426A0-27D2-4282-97AD-DE4DA57F21A6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FDD9035-CF7A-4CD8-BA8A-4D821AB4BD09}"/>
              </a:ext>
            </a:extLst>
          </p:cNvPr>
          <p:cNvGrpSpPr/>
          <p:nvPr/>
        </p:nvGrpSpPr>
        <p:grpSpPr>
          <a:xfrm>
            <a:off x="11098544" y="335845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E2329E9-EBEB-4D04-A81E-365E21D65887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05E7686-7997-4AC3-A622-8B0D774C5BC1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98C392C-6ED2-4B0B-8E4E-48AE9BE5417A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5AA04F-78B8-408D-A4C2-39422BADD584}"/>
              </a:ext>
            </a:extLst>
          </p:cNvPr>
          <p:cNvGrpSpPr/>
          <p:nvPr/>
        </p:nvGrpSpPr>
        <p:grpSpPr>
          <a:xfrm>
            <a:off x="11250944" y="3510859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D280AB6E-ED87-4C67-9BC6-B7DC4C232386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E286A17-49D8-482D-91F7-35D504F7D54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6DE94B3-DC6D-4BB8-A281-E4B252FFEA4D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9CB72A-9C15-4B62-90BA-F0B4DD550D6D}"/>
              </a:ext>
            </a:extLst>
          </p:cNvPr>
          <p:cNvGrpSpPr/>
          <p:nvPr/>
        </p:nvGrpSpPr>
        <p:grpSpPr>
          <a:xfrm>
            <a:off x="336591" y="2949310"/>
            <a:ext cx="512686" cy="269183"/>
            <a:chOff x="11123840" y="1935678"/>
            <a:chExt cx="594909" cy="312354"/>
          </a:xfrm>
          <a:solidFill>
            <a:schemeClr val="bg2">
              <a:lumMod val="75000"/>
            </a:schemeClr>
          </a:solidFill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0F57A4F-AF73-475E-A861-C0348558425D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D2CA8DC6-4A06-4643-9073-9868DB97A68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0D349-5BA4-4973-BBD6-F3B00BA6E015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92DEF5F-4F5F-4ADD-A066-2502D0C1FDBF}"/>
              </a:ext>
            </a:extLst>
          </p:cNvPr>
          <p:cNvGrpSpPr/>
          <p:nvPr/>
        </p:nvGrpSpPr>
        <p:grpSpPr>
          <a:xfrm>
            <a:off x="488991" y="310171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9BF10D6B-3A4A-41E2-97EB-B71A96D8280F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5BD1358C-F474-4606-B413-8445C607FCC5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6BAD6AF-A9B8-4E26-8CCB-CC925AC74E34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968841-6F9E-4DFA-B555-BD472C5A133D}"/>
              </a:ext>
            </a:extLst>
          </p:cNvPr>
          <p:cNvGrpSpPr/>
          <p:nvPr/>
        </p:nvGrpSpPr>
        <p:grpSpPr>
          <a:xfrm>
            <a:off x="641391" y="3254110"/>
            <a:ext cx="512686" cy="269183"/>
            <a:chOff x="11123840" y="1935678"/>
            <a:chExt cx="594909" cy="312354"/>
          </a:xfrm>
          <a:solidFill>
            <a:schemeClr val="bg2">
              <a:lumMod val="25000"/>
            </a:schemeClr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4AE690A-C13C-4ED1-86FB-32F4AC18E0DB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1245A4-6348-4B62-ACD5-4A16E21CA49E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C0780CA-A115-4CC8-A52D-93ED388FAF77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2A886D-3907-4F09-8E6C-4E264B91D2EC}"/>
              </a:ext>
            </a:extLst>
          </p:cNvPr>
          <p:cNvSpPr txBox="1"/>
          <p:nvPr/>
        </p:nvSpPr>
        <p:spPr>
          <a:xfrm>
            <a:off x="260353" y="253145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41126B-CC07-4927-9D98-EF1ABCE9609D}"/>
              </a:ext>
            </a:extLst>
          </p:cNvPr>
          <p:cNvSpPr txBox="1"/>
          <p:nvPr/>
        </p:nvSpPr>
        <p:spPr>
          <a:xfrm>
            <a:off x="10881183" y="269544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鍵</a:t>
            </a:r>
            <a:r>
              <a:rPr lang="ja-JP" altLang="en-US" dirty="0"/>
              <a:t>と</a:t>
            </a:r>
            <a:r>
              <a:rPr lang="en-US" altLang="ja-JP" b="1" u="sng" dirty="0"/>
              <a:t>ID</a:t>
            </a:r>
            <a:endParaRPr kumimoji="1" lang="ja-JP" altLang="en-US" b="1" u="sng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F4775BC-7667-4483-BE21-488D5BA15A2C}"/>
              </a:ext>
            </a:extLst>
          </p:cNvPr>
          <p:cNvSpPr/>
          <p:nvPr/>
        </p:nvSpPr>
        <p:spPr>
          <a:xfrm>
            <a:off x="1095630" y="2798306"/>
            <a:ext cx="10363200" cy="681756"/>
          </a:xfrm>
          <a:custGeom>
            <a:avLst/>
            <a:gdLst>
              <a:gd name="connsiteX0" fmla="*/ 0 w 10363200"/>
              <a:gd name="connsiteY0" fmla="*/ 0 h 386861"/>
              <a:gd name="connsiteX1" fmla="*/ 363415 w 10363200"/>
              <a:gd name="connsiteY1" fmla="*/ 375138 h 386861"/>
              <a:gd name="connsiteX2" fmla="*/ 10023231 w 10363200"/>
              <a:gd name="connsiteY2" fmla="*/ 386861 h 386861"/>
              <a:gd name="connsiteX3" fmla="*/ 10363200 w 10363200"/>
              <a:gd name="connsiteY3" fmla="*/ 16412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3200" h="386861">
                <a:moveTo>
                  <a:pt x="0" y="0"/>
                </a:moveTo>
                <a:lnTo>
                  <a:pt x="363415" y="375138"/>
                </a:lnTo>
                <a:lnTo>
                  <a:pt x="10023231" y="386861"/>
                </a:lnTo>
                <a:lnTo>
                  <a:pt x="10363200" y="164123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6825EDA-EF00-4B15-9ECB-C355DEDC8E32}"/>
              </a:ext>
            </a:extLst>
          </p:cNvPr>
          <p:cNvGrpSpPr/>
          <p:nvPr/>
        </p:nvGrpSpPr>
        <p:grpSpPr>
          <a:xfrm>
            <a:off x="616328" y="3888119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206797DC-AD38-4A43-89F1-A87473830A51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07C5EDD3-B302-4DAA-9589-F74AA3BEA278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347D7F7-7713-4AE5-A151-77E0BCF24133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AFEAC6E-91ED-4FFD-8959-23D1EF6AB32C}"/>
              </a:ext>
            </a:extLst>
          </p:cNvPr>
          <p:cNvGrpSpPr/>
          <p:nvPr/>
        </p:nvGrpSpPr>
        <p:grpSpPr>
          <a:xfrm>
            <a:off x="10998372" y="4181740"/>
            <a:ext cx="512686" cy="269183"/>
            <a:chOff x="11123840" y="1935678"/>
            <a:chExt cx="594909" cy="312354"/>
          </a:xfrm>
          <a:solidFill>
            <a:schemeClr val="bg2">
              <a:lumMod val="50000"/>
            </a:schemeClr>
          </a:solidFill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AC173E71-5C17-4B4E-9CEB-82A927B10699}"/>
                </a:ext>
              </a:extLst>
            </p:cNvPr>
            <p:cNvSpPr/>
            <p:nvPr/>
          </p:nvSpPr>
          <p:spPr>
            <a:xfrm>
              <a:off x="11447814" y="1935678"/>
              <a:ext cx="270935" cy="3123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4C43AB-91E2-41E0-87D6-B286311C134A}"/>
                </a:ext>
              </a:extLst>
            </p:cNvPr>
            <p:cNvSpPr/>
            <p:nvPr/>
          </p:nvSpPr>
          <p:spPr>
            <a:xfrm>
              <a:off x="11123840" y="2025392"/>
              <a:ext cx="347724" cy="1523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20DCC4E-12F8-4AA5-9FAB-C5227EC4F7E9}"/>
                </a:ext>
              </a:extLst>
            </p:cNvPr>
            <p:cNvSpPr/>
            <p:nvPr/>
          </p:nvSpPr>
          <p:spPr>
            <a:xfrm>
              <a:off x="11200629" y="1963492"/>
              <a:ext cx="65513" cy="89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96A7144A-AE9E-4ABC-9DA6-6354AAD6F6BD}"/>
              </a:ext>
            </a:extLst>
          </p:cNvPr>
          <p:cNvSpPr/>
          <p:nvPr/>
        </p:nvSpPr>
        <p:spPr>
          <a:xfrm>
            <a:off x="250061" y="3355257"/>
            <a:ext cx="303713" cy="61871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775C31D4-99C1-4C17-82CE-D310A9AB4FDE}"/>
              </a:ext>
            </a:extLst>
          </p:cNvPr>
          <p:cNvSpPr/>
          <p:nvPr/>
        </p:nvSpPr>
        <p:spPr>
          <a:xfrm flipH="1">
            <a:off x="11643284" y="3403923"/>
            <a:ext cx="388658" cy="878275"/>
          </a:xfrm>
          <a:custGeom>
            <a:avLst/>
            <a:gdLst>
              <a:gd name="connsiteX0" fmla="*/ 199292 w 269631"/>
              <a:gd name="connsiteY0" fmla="*/ 0 h 550985"/>
              <a:gd name="connsiteX1" fmla="*/ 0 w 269631"/>
              <a:gd name="connsiteY1" fmla="*/ 82062 h 550985"/>
              <a:gd name="connsiteX2" fmla="*/ 23446 w 269631"/>
              <a:gd name="connsiteY2" fmla="*/ 410308 h 550985"/>
              <a:gd name="connsiteX3" fmla="*/ 269631 w 269631"/>
              <a:gd name="connsiteY3" fmla="*/ 550985 h 55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31" h="550985">
                <a:moveTo>
                  <a:pt x="199292" y="0"/>
                </a:moveTo>
                <a:lnTo>
                  <a:pt x="0" y="82062"/>
                </a:lnTo>
                <a:lnTo>
                  <a:pt x="23446" y="410308"/>
                </a:lnTo>
                <a:lnTo>
                  <a:pt x="269631" y="55098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BEB1EAF-1F36-4D86-96C3-3383AF5ADC1F}"/>
              </a:ext>
            </a:extLst>
          </p:cNvPr>
          <p:cNvSpPr txBox="1"/>
          <p:nvPr/>
        </p:nvSpPr>
        <p:spPr>
          <a:xfrm>
            <a:off x="26171" y="41858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C5EDEC5-0489-482F-987D-88485302A222}"/>
              </a:ext>
            </a:extLst>
          </p:cNvPr>
          <p:cNvSpPr txBox="1"/>
          <p:nvPr/>
        </p:nvSpPr>
        <p:spPr>
          <a:xfrm>
            <a:off x="10661622" y="4479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使用する</a:t>
            </a:r>
            <a:r>
              <a:rPr kumimoji="1" lang="ja-JP" altLang="en-US" dirty="0"/>
              <a:t>鍵</a:t>
            </a:r>
            <a:endParaRPr kumimoji="1" lang="ja-JP" altLang="en-US" b="1" u="sng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87DBEB0-40F0-4B38-BD6B-A0DF7C40A87D}"/>
              </a:ext>
            </a:extLst>
          </p:cNvPr>
          <p:cNvSpPr/>
          <p:nvPr/>
        </p:nvSpPr>
        <p:spPr>
          <a:xfrm>
            <a:off x="715108" y="656492"/>
            <a:ext cx="10615928" cy="1969477"/>
          </a:xfrm>
          <a:custGeom>
            <a:avLst/>
            <a:gdLst>
              <a:gd name="connsiteX0" fmla="*/ 0 w 10433538"/>
              <a:gd name="connsiteY0" fmla="*/ 1711570 h 1969477"/>
              <a:gd name="connsiteX1" fmla="*/ 23446 w 10433538"/>
              <a:gd name="connsiteY1" fmla="*/ 656493 h 1969477"/>
              <a:gd name="connsiteX2" fmla="*/ 773723 w 10433538"/>
              <a:gd name="connsiteY2" fmla="*/ 0 h 1969477"/>
              <a:gd name="connsiteX3" fmla="*/ 9777046 w 10433538"/>
              <a:gd name="connsiteY3" fmla="*/ 11723 h 1969477"/>
              <a:gd name="connsiteX4" fmla="*/ 10433538 w 10433538"/>
              <a:gd name="connsiteY4" fmla="*/ 691662 h 1969477"/>
              <a:gd name="connsiteX5" fmla="*/ 10421815 w 10433538"/>
              <a:gd name="connsiteY5" fmla="*/ 1969477 h 19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3538" h="1969477">
                <a:moveTo>
                  <a:pt x="0" y="1711570"/>
                </a:moveTo>
                <a:lnTo>
                  <a:pt x="23446" y="656493"/>
                </a:lnTo>
                <a:lnTo>
                  <a:pt x="773723" y="0"/>
                </a:lnTo>
                <a:lnTo>
                  <a:pt x="9777046" y="11723"/>
                </a:lnTo>
                <a:lnTo>
                  <a:pt x="10433538" y="691662"/>
                </a:lnTo>
                <a:lnTo>
                  <a:pt x="10421815" y="1969477"/>
                </a:lnTo>
              </a:path>
            </a:pathLst>
          </a:custGeom>
          <a:noFill/>
          <a:ln>
            <a:prstDash val="dash"/>
            <a:headEnd type="arrow" w="lg" len="lg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278706-C9CD-43B4-AAC1-D8245F2B03B9}"/>
              </a:ext>
            </a:extLst>
          </p:cNvPr>
          <p:cNvSpPr txBox="1"/>
          <p:nvPr/>
        </p:nvSpPr>
        <p:spPr>
          <a:xfrm>
            <a:off x="4160546" y="720720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事前に別途共有した鍵とその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D2FDB8-1717-4DA2-BCB2-C0717D1AF3EC}"/>
              </a:ext>
            </a:extLst>
          </p:cNvPr>
          <p:cNvSpPr txBox="1"/>
          <p:nvPr/>
        </p:nvSpPr>
        <p:spPr>
          <a:xfrm>
            <a:off x="5650188" y="3479543"/>
            <a:ext cx="4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16132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2-5 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44838EE-17D2-4C97-A36C-F7DA611D567A}"/>
              </a:ext>
            </a:extLst>
          </p:cNvPr>
          <p:cNvSpPr/>
          <p:nvPr/>
        </p:nvSpPr>
        <p:spPr>
          <a:xfrm>
            <a:off x="2848708" y="1738269"/>
            <a:ext cx="6084277" cy="442224"/>
          </a:xfrm>
          <a:custGeom>
            <a:avLst/>
            <a:gdLst>
              <a:gd name="connsiteX0" fmla="*/ 0 w 6084277"/>
              <a:gd name="connsiteY0" fmla="*/ 316523 h 363415"/>
              <a:gd name="connsiteX1" fmla="*/ 187569 w 6084277"/>
              <a:gd name="connsiteY1" fmla="*/ 23446 h 363415"/>
              <a:gd name="connsiteX2" fmla="*/ 5978769 w 6084277"/>
              <a:gd name="connsiteY2" fmla="*/ 0 h 363415"/>
              <a:gd name="connsiteX3" fmla="*/ 6084277 w 6084277"/>
              <a:gd name="connsiteY3" fmla="*/ 363415 h 3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4277" h="363415">
                <a:moveTo>
                  <a:pt x="0" y="316523"/>
                </a:moveTo>
                <a:lnTo>
                  <a:pt x="187569" y="23446"/>
                </a:lnTo>
                <a:lnTo>
                  <a:pt x="5978769" y="0"/>
                </a:lnTo>
                <a:lnTo>
                  <a:pt x="6084277" y="363415"/>
                </a:ln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2-6 </a:t>
            </a:r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1287</Words>
  <Application>Microsoft Macintosh PowerPoint</Application>
  <PresentationFormat>ワイド画面</PresentationFormat>
  <Paragraphs>390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Freestyle Script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PSK、セッション再開</vt:lpstr>
      <vt:lpstr>PowerPoint プレゼンテーション</vt:lpstr>
      <vt:lpstr>図2-5 PSK: 前方秘匿性なし</vt:lpstr>
      <vt:lpstr>図2-6 PSK: 完全前方秘匿性あり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 隆</dc:creator>
  <cp:lastModifiedBy>古城隆</cp:lastModifiedBy>
  <cp:revision>61</cp:revision>
  <dcterms:created xsi:type="dcterms:W3CDTF">2021-02-25T22:17:23Z</dcterms:created>
  <dcterms:modified xsi:type="dcterms:W3CDTF">2021-12-31T23:35:47Z</dcterms:modified>
</cp:coreProperties>
</file>