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7" r:id="rId2"/>
    <p:sldId id="293" r:id="rId3"/>
    <p:sldId id="258" r:id="rId4"/>
    <p:sldId id="267" r:id="rId5"/>
    <p:sldId id="259" r:id="rId6"/>
    <p:sldId id="332" r:id="rId7"/>
    <p:sldId id="333" r:id="rId8"/>
    <p:sldId id="339" r:id="rId9"/>
    <p:sldId id="307" r:id="rId10"/>
    <p:sldId id="336" r:id="rId11"/>
    <p:sldId id="335" r:id="rId12"/>
    <p:sldId id="269" r:id="rId13"/>
    <p:sldId id="270" r:id="rId14"/>
    <p:sldId id="265" r:id="rId15"/>
    <p:sldId id="275" r:id="rId16"/>
    <p:sldId id="276" r:id="rId17"/>
    <p:sldId id="271" r:id="rId18"/>
    <p:sldId id="268" r:id="rId19"/>
    <p:sldId id="272" r:id="rId20"/>
    <p:sldId id="277" r:id="rId21"/>
    <p:sldId id="260" r:id="rId22"/>
    <p:sldId id="279" r:id="rId23"/>
    <p:sldId id="280" r:id="rId24"/>
    <p:sldId id="282" r:id="rId25"/>
    <p:sldId id="283" r:id="rId26"/>
    <p:sldId id="285" r:id="rId27"/>
    <p:sldId id="286" r:id="rId28"/>
    <p:sldId id="287" r:id="rId29"/>
    <p:sldId id="288" r:id="rId30"/>
    <p:sldId id="262" r:id="rId31"/>
    <p:sldId id="263" r:id="rId32"/>
    <p:sldId id="298" r:id="rId33"/>
    <p:sldId id="296" r:id="rId34"/>
    <p:sldId id="256" r:id="rId35"/>
    <p:sldId id="289" r:id="rId36"/>
    <p:sldId id="290" r:id="rId37"/>
    <p:sldId id="291" r:id="rId38"/>
    <p:sldId id="297" r:id="rId39"/>
    <p:sldId id="299" r:id="rId40"/>
    <p:sldId id="300" r:id="rId41"/>
    <p:sldId id="301" r:id="rId42"/>
    <p:sldId id="302" r:id="rId43"/>
    <p:sldId id="294" r:id="rId44"/>
    <p:sldId id="340" r:id="rId45"/>
    <p:sldId id="295" r:id="rId4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5955" autoAdjust="0"/>
  </p:normalViewPr>
  <p:slideViewPr>
    <p:cSldViewPr snapToGrid="0" snapToObjects="1">
      <p:cViewPr varScale="1">
        <p:scale>
          <a:sx n="146" d="100"/>
          <a:sy n="146" d="100"/>
        </p:scale>
        <p:origin x="3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39</a:t>
            </a:fld>
            <a:endParaRPr kumimoji="1" lang="ja-JP" altLang="en-US"/>
          </a:p>
        </p:txBody>
      </p:sp>
    </p:spTree>
    <p:extLst>
      <p:ext uri="{BB962C8B-B14F-4D97-AF65-F5344CB8AC3E}">
        <p14:creationId xmlns:p14="http://schemas.microsoft.com/office/powerpoint/2010/main" val="102038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43</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44</a:t>
            </a:fld>
            <a:endParaRPr kumimoji="1" lang="ja-JP" altLang="en-US"/>
          </a:p>
        </p:txBody>
      </p:sp>
    </p:spTree>
    <p:extLst>
      <p:ext uri="{BB962C8B-B14F-4D97-AF65-F5344CB8AC3E}">
        <p14:creationId xmlns:p14="http://schemas.microsoft.com/office/powerpoint/2010/main" val="204949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26</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27</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33</a:t>
            </a:fld>
            <a:endParaRPr kumimoji="1" lang="ja-JP" altLang="en-US"/>
          </a:p>
        </p:txBody>
      </p:sp>
    </p:spTree>
    <p:extLst>
      <p:ext uri="{BB962C8B-B14F-4D97-AF65-F5344CB8AC3E}">
        <p14:creationId xmlns:p14="http://schemas.microsoft.com/office/powerpoint/2010/main" val="366083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67500C8-EF18-5D4A-BB2A-3FF4A4CCA3A2}" type="slidenum">
              <a:rPr kumimoji="1" lang="ja-JP" altLang="en-US" smtClean="0"/>
              <a:t>34</a:t>
            </a:fld>
            <a:endParaRPr kumimoji="1" lang="ja-JP" altLang="en-US"/>
          </a:p>
        </p:txBody>
      </p:sp>
    </p:spTree>
    <p:extLst>
      <p:ext uri="{BB962C8B-B14F-4D97-AF65-F5344CB8AC3E}">
        <p14:creationId xmlns:p14="http://schemas.microsoft.com/office/powerpoint/2010/main" val="95203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37</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2021/11/25</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2021/11/25</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tiff"/><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image" Target="../media/image40.tif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tif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tiff"/><Relationship Id="rId4" Type="http://schemas.openxmlformats.org/officeDocument/2006/relationships/image" Target="../media/image10.tiff"/></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tiff"/><Relationship Id="rId4" Type="http://schemas.openxmlformats.org/officeDocument/2006/relationships/image" Target="../media/image10.tiff"/></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63850" y="6202795"/>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78350" y="4945145"/>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210588" cy="338554"/>
          </a:xfrm>
          <a:prstGeom prst="rect">
            <a:avLst/>
          </a:prstGeom>
          <a:noFill/>
        </p:spPr>
        <p:txBody>
          <a:bodyPr wrap="none" rtlCol="0">
            <a:spAutoFit/>
          </a:bodyPr>
          <a:lstStyle/>
          <a:p>
            <a:r>
              <a:rPr lang="ja-JP" altLang="en-US" sz="1600"/>
              <a:t>乱数シード</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FA2E8BF-ADD6-A04E-9F16-F8A0E312DF1A}"/>
              </a:ext>
            </a:extLst>
          </p:cNvPr>
          <p:cNvPicPr>
            <a:picLocks noChangeAspect="1"/>
          </p:cNvPicPr>
          <p:nvPr/>
        </p:nvPicPr>
        <p:blipFill>
          <a:blip r:embed="rId2"/>
          <a:stretch>
            <a:fillRect/>
          </a:stretch>
        </p:blipFill>
        <p:spPr>
          <a:xfrm>
            <a:off x="3553248" y="2546676"/>
            <a:ext cx="2692855" cy="1218664"/>
          </a:xfrm>
          <a:prstGeom prst="rect">
            <a:avLst/>
          </a:prstGeom>
        </p:spPr>
      </p:pic>
      <p:grpSp>
        <p:nvGrpSpPr>
          <p:cNvPr id="3" name="グループ化 2">
            <a:extLst>
              <a:ext uri="{FF2B5EF4-FFF2-40B4-BE49-F238E27FC236}">
                <a16:creationId xmlns:a16="http://schemas.microsoft.com/office/drawing/2014/main" id="{C7FD661C-1661-1E47-9770-CDBCE208021F}"/>
              </a:ext>
            </a:extLst>
          </p:cNvPr>
          <p:cNvGrpSpPr/>
          <p:nvPr/>
        </p:nvGrpSpPr>
        <p:grpSpPr>
          <a:xfrm>
            <a:off x="1167647" y="1461791"/>
            <a:ext cx="1527511" cy="1517302"/>
            <a:chOff x="4255477" y="974690"/>
            <a:chExt cx="2255860" cy="2240784"/>
          </a:xfrm>
        </p:grpSpPr>
        <p:sp>
          <p:nvSpPr>
            <p:cNvPr id="4" name="正方形/長方形 3">
              <a:extLst>
                <a:ext uri="{FF2B5EF4-FFF2-40B4-BE49-F238E27FC236}">
                  <a16:creationId xmlns:a16="http://schemas.microsoft.com/office/drawing/2014/main" id="{F1BA3CEC-06F8-384C-A64F-E21A5DB8197B}"/>
                </a:ext>
              </a:extLst>
            </p:cNvPr>
            <p:cNvSpPr/>
            <p:nvPr/>
          </p:nvSpPr>
          <p:spPr>
            <a:xfrm>
              <a:off x="4270549" y="974690"/>
              <a:ext cx="2240783" cy="22407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3B7D8DCC-50C3-5E4F-ADAD-5122B4AD23DA}"/>
                </a:ext>
              </a:extLst>
            </p:cNvPr>
            <p:cNvCxnSpPr>
              <a:stCxn id="4" idx="0"/>
            </p:cNvCxnSpPr>
            <p:nvPr/>
          </p:nvCxnSpPr>
          <p:spPr>
            <a:xfrm flipH="1">
              <a:off x="5375868"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EDDFE3F-6663-744B-8933-1E210585EF1C}"/>
                </a:ext>
              </a:extLst>
            </p:cNvPr>
            <p:cNvCxnSpPr/>
            <p:nvPr/>
          </p:nvCxnSpPr>
          <p:spPr>
            <a:xfrm flipH="1">
              <a:off x="5943600"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A22BE3A-68DC-2C45-A2A5-308BFF456205}"/>
                </a:ext>
              </a:extLst>
            </p:cNvPr>
            <p:cNvCxnSpPr/>
            <p:nvPr/>
          </p:nvCxnSpPr>
          <p:spPr>
            <a:xfrm flipH="1">
              <a:off x="4823209"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0553D32-A8CA-474A-B016-2439CA314F9B}"/>
                </a:ext>
              </a:extLst>
            </p:cNvPr>
            <p:cNvCxnSpPr>
              <a:cxnSpLocks/>
            </p:cNvCxnSpPr>
            <p:nvPr/>
          </p:nvCxnSpPr>
          <p:spPr>
            <a:xfrm flipH="1">
              <a:off x="4270549" y="2155102"/>
              <a:ext cx="2240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635C86B-2B6E-1A40-93FC-014CC4F3907D}"/>
                </a:ext>
              </a:extLst>
            </p:cNvPr>
            <p:cNvCxnSpPr>
              <a:cxnSpLocks/>
            </p:cNvCxnSpPr>
            <p:nvPr/>
          </p:nvCxnSpPr>
          <p:spPr>
            <a:xfrm flipH="1">
              <a:off x="4255476" y="1524001"/>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B0B72AE-6837-A641-9A2B-EF3DD9E414D1}"/>
                </a:ext>
              </a:extLst>
            </p:cNvPr>
            <p:cNvCxnSpPr>
              <a:cxnSpLocks/>
            </p:cNvCxnSpPr>
            <p:nvPr/>
          </p:nvCxnSpPr>
          <p:spPr>
            <a:xfrm flipH="1">
              <a:off x="4270549" y="2620946"/>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06D65FAD-5D70-124D-9C37-604FD6F656FA}"/>
              </a:ext>
            </a:extLst>
          </p:cNvPr>
          <p:cNvGrpSpPr/>
          <p:nvPr/>
        </p:nvGrpSpPr>
        <p:grpSpPr>
          <a:xfrm>
            <a:off x="1177851" y="3658397"/>
            <a:ext cx="1527509" cy="1517301"/>
            <a:chOff x="4255477" y="974690"/>
            <a:chExt cx="2255860" cy="2240783"/>
          </a:xfrm>
        </p:grpSpPr>
        <p:sp>
          <p:nvSpPr>
            <p:cNvPr id="12" name="正方形/長方形 11">
              <a:extLst>
                <a:ext uri="{FF2B5EF4-FFF2-40B4-BE49-F238E27FC236}">
                  <a16:creationId xmlns:a16="http://schemas.microsoft.com/office/drawing/2014/main" id="{0FF1C82E-5A78-4C40-BC60-FF48724B6600}"/>
                </a:ext>
              </a:extLst>
            </p:cNvPr>
            <p:cNvSpPr/>
            <p:nvPr/>
          </p:nvSpPr>
          <p:spPr>
            <a:xfrm>
              <a:off x="4270549" y="974690"/>
              <a:ext cx="2240783" cy="22407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C0D94E9E-5407-554C-A467-4D74AB79E570}"/>
                </a:ext>
              </a:extLst>
            </p:cNvPr>
            <p:cNvCxnSpPr>
              <a:stCxn id="12" idx="0"/>
            </p:cNvCxnSpPr>
            <p:nvPr/>
          </p:nvCxnSpPr>
          <p:spPr>
            <a:xfrm flipH="1">
              <a:off x="5375868"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3A1EA17-1DD2-4741-92CE-CC375AB56DCB}"/>
                </a:ext>
              </a:extLst>
            </p:cNvPr>
            <p:cNvCxnSpPr/>
            <p:nvPr/>
          </p:nvCxnSpPr>
          <p:spPr>
            <a:xfrm flipH="1">
              <a:off x="5943600"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3C9C0CC-3405-2C42-968E-DA734FFF879B}"/>
                </a:ext>
              </a:extLst>
            </p:cNvPr>
            <p:cNvCxnSpPr/>
            <p:nvPr/>
          </p:nvCxnSpPr>
          <p:spPr>
            <a:xfrm flipH="1">
              <a:off x="4823209"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10BF648-592E-7E44-BE06-341C4689B245}"/>
                </a:ext>
              </a:extLst>
            </p:cNvPr>
            <p:cNvCxnSpPr>
              <a:cxnSpLocks/>
              <a:stCxn id="12" idx="3"/>
              <a:endCxn id="12" idx="1"/>
            </p:cNvCxnSpPr>
            <p:nvPr/>
          </p:nvCxnSpPr>
          <p:spPr>
            <a:xfrm flipH="1">
              <a:off x="4270549" y="2095082"/>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75717EE-FD91-F845-8D52-E66BE7A8EB28}"/>
                </a:ext>
              </a:extLst>
            </p:cNvPr>
            <p:cNvCxnSpPr>
              <a:cxnSpLocks/>
            </p:cNvCxnSpPr>
            <p:nvPr/>
          </p:nvCxnSpPr>
          <p:spPr>
            <a:xfrm flipH="1">
              <a:off x="4255476" y="1524001"/>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982C685-008D-BC43-9DEC-F9C208E8F396}"/>
                </a:ext>
              </a:extLst>
            </p:cNvPr>
            <p:cNvCxnSpPr>
              <a:cxnSpLocks/>
            </p:cNvCxnSpPr>
            <p:nvPr/>
          </p:nvCxnSpPr>
          <p:spPr>
            <a:xfrm flipH="1">
              <a:off x="4270549" y="2620946"/>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92B8B1DC-17A5-D549-B043-ED5156B1A3FC}"/>
              </a:ext>
            </a:extLst>
          </p:cNvPr>
          <p:cNvGrpSpPr/>
          <p:nvPr/>
        </p:nvGrpSpPr>
        <p:grpSpPr>
          <a:xfrm>
            <a:off x="1562400" y="1462412"/>
            <a:ext cx="375746" cy="1517301"/>
            <a:chOff x="7392548" y="974690"/>
            <a:chExt cx="375746" cy="1517301"/>
          </a:xfrm>
          <a:solidFill>
            <a:schemeClr val="bg2">
              <a:lumMod val="90000"/>
            </a:schemeClr>
          </a:solidFill>
        </p:grpSpPr>
        <p:sp>
          <p:nvSpPr>
            <p:cNvPr id="20" name="正方形/長方形 19">
              <a:extLst>
                <a:ext uri="{FF2B5EF4-FFF2-40B4-BE49-F238E27FC236}">
                  <a16:creationId xmlns:a16="http://schemas.microsoft.com/office/drawing/2014/main" id="{D4C60FFB-81CB-4049-8022-2D6E98CA3BBA}"/>
                </a:ext>
              </a:extLst>
            </p:cNvPr>
            <p:cNvSpPr/>
            <p:nvPr/>
          </p:nvSpPr>
          <p:spPr>
            <a:xfrm>
              <a:off x="7392549" y="974690"/>
              <a:ext cx="364017" cy="151730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D5DD43BD-1A75-9A44-B871-E4B54DAE8CF3}"/>
                </a:ext>
              </a:extLst>
            </p:cNvPr>
            <p:cNvCxnSpPr>
              <a:stCxn id="20" idx="1"/>
              <a:endCxn id="20" idx="3"/>
            </p:cNvCxnSpPr>
            <p:nvPr/>
          </p:nvCxnSpPr>
          <p:spPr>
            <a:xfrm>
              <a:off x="7392549" y="1733341"/>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C8DE195-AF74-4D4E-811D-741AAF961301}"/>
                </a:ext>
              </a:extLst>
            </p:cNvPr>
            <p:cNvCxnSpPr/>
            <p:nvPr/>
          </p:nvCxnSpPr>
          <p:spPr>
            <a:xfrm>
              <a:off x="7394229" y="1343136"/>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125CBBC-4B1A-D34D-86AB-9BAA3415C66A}"/>
                </a:ext>
              </a:extLst>
            </p:cNvPr>
            <p:cNvCxnSpPr/>
            <p:nvPr/>
          </p:nvCxnSpPr>
          <p:spPr>
            <a:xfrm>
              <a:off x="7404277" y="2076653"/>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57180CC2-A8C0-094A-AFE3-BFFF382FF17A}"/>
              </a:ext>
            </a:extLst>
          </p:cNvPr>
          <p:cNvGrpSpPr/>
          <p:nvPr/>
        </p:nvGrpSpPr>
        <p:grpSpPr>
          <a:xfrm>
            <a:off x="1569670" y="3656059"/>
            <a:ext cx="375745" cy="1517301"/>
            <a:chOff x="7392549" y="974690"/>
            <a:chExt cx="375745" cy="1517301"/>
          </a:xfrm>
          <a:solidFill>
            <a:schemeClr val="bg2">
              <a:lumMod val="90000"/>
            </a:schemeClr>
          </a:solidFill>
        </p:grpSpPr>
        <p:sp>
          <p:nvSpPr>
            <p:cNvPr id="25" name="正方形/長方形 24">
              <a:extLst>
                <a:ext uri="{FF2B5EF4-FFF2-40B4-BE49-F238E27FC236}">
                  <a16:creationId xmlns:a16="http://schemas.microsoft.com/office/drawing/2014/main" id="{356BB37E-5C4B-8A48-A6A7-994F1F40A631}"/>
                </a:ext>
              </a:extLst>
            </p:cNvPr>
            <p:cNvSpPr/>
            <p:nvPr/>
          </p:nvSpPr>
          <p:spPr>
            <a:xfrm>
              <a:off x="7392549" y="974690"/>
              <a:ext cx="364017" cy="151730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DD8D0AE5-A9FF-5D40-B069-8BB25EB1AAE6}"/>
                </a:ext>
              </a:extLst>
            </p:cNvPr>
            <p:cNvCxnSpPr>
              <a:stCxn id="25" idx="1"/>
              <a:endCxn id="25" idx="3"/>
            </p:cNvCxnSpPr>
            <p:nvPr/>
          </p:nvCxnSpPr>
          <p:spPr>
            <a:xfrm>
              <a:off x="7392549" y="1733341"/>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D7D21C2-DEE4-9A48-B3F2-2D2C470151CC}"/>
                </a:ext>
              </a:extLst>
            </p:cNvPr>
            <p:cNvCxnSpPr/>
            <p:nvPr/>
          </p:nvCxnSpPr>
          <p:spPr>
            <a:xfrm>
              <a:off x="7394229" y="1343136"/>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C427452-8550-AF43-9917-529589BC55A3}"/>
                </a:ext>
              </a:extLst>
            </p:cNvPr>
            <p:cNvCxnSpPr/>
            <p:nvPr/>
          </p:nvCxnSpPr>
          <p:spPr>
            <a:xfrm>
              <a:off x="7404277" y="2076653"/>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グループ化 28">
            <a:extLst>
              <a:ext uri="{FF2B5EF4-FFF2-40B4-BE49-F238E27FC236}">
                <a16:creationId xmlns:a16="http://schemas.microsoft.com/office/drawing/2014/main" id="{35F2B56D-0D97-8A47-8A7D-D2634A4AC0AB}"/>
              </a:ext>
            </a:extLst>
          </p:cNvPr>
          <p:cNvGrpSpPr/>
          <p:nvPr/>
        </p:nvGrpSpPr>
        <p:grpSpPr>
          <a:xfrm rot="2629403">
            <a:off x="2846952" y="2828296"/>
            <a:ext cx="512795" cy="522054"/>
            <a:chOff x="9696659" y="2532645"/>
            <a:chExt cx="463444" cy="471812"/>
          </a:xfrm>
        </p:grpSpPr>
        <p:sp>
          <p:nvSpPr>
            <p:cNvPr id="30" name="円/楕円 29">
              <a:extLst>
                <a:ext uri="{FF2B5EF4-FFF2-40B4-BE49-F238E27FC236}">
                  <a16:creationId xmlns:a16="http://schemas.microsoft.com/office/drawing/2014/main" id="{40F5E8D3-CA47-F54F-B632-6405D85B5D96}"/>
                </a:ext>
              </a:extLst>
            </p:cNvPr>
            <p:cNvSpPr/>
            <p:nvPr/>
          </p:nvSpPr>
          <p:spPr>
            <a:xfrm>
              <a:off x="9696659" y="2541013"/>
              <a:ext cx="463444" cy="46344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9078A410-6254-E943-AB97-4D6592DE41BD}"/>
                </a:ext>
              </a:extLst>
            </p:cNvPr>
            <p:cNvCxnSpPr>
              <a:stCxn id="30" idx="2"/>
              <a:endCxn id="30" idx="6"/>
            </p:cNvCxnSpPr>
            <p:nvPr/>
          </p:nvCxnSpPr>
          <p:spPr>
            <a:xfrm>
              <a:off x="9696659" y="2772735"/>
              <a:ext cx="46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A54B3AE-F5DC-FE43-868F-8DC94AC3E2E1}"/>
                </a:ext>
              </a:extLst>
            </p:cNvPr>
            <p:cNvCxnSpPr>
              <a:cxnSpLocks/>
            </p:cNvCxnSpPr>
            <p:nvPr/>
          </p:nvCxnSpPr>
          <p:spPr>
            <a:xfrm rot="16200000">
              <a:off x="9688291" y="2764367"/>
              <a:ext cx="46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右中かっこ 32">
            <a:extLst>
              <a:ext uri="{FF2B5EF4-FFF2-40B4-BE49-F238E27FC236}">
                <a16:creationId xmlns:a16="http://schemas.microsoft.com/office/drawing/2014/main" id="{7F0A128E-1FB5-F548-902F-67294008085B}"/>
              </a:ext>
            </a:extLst>
          </p:cNvPr>
          <p:cNvSpPr/>
          <p:nvPr/>
        </p:nvSpPr>
        <p:spPr>
          <a:xfrm>
            <a:off x="2023782" y="1528447"/>
            <a:ext cx="222152" cy="138662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フリーフォーム 33">
            <a:extLst>
              <a:ext uri="{FF2B5EF4-FFF2-40B4-BE49-F238E27FC236}">
                <a16:creationId xmlns:a16="http://schemas.microsoft.com/office/drawing/2014/main" id="{9EEE0F32-4D62-7947-B30A-9C3720904410}"/>
              </a:ext>
            </a:extLst>
          </p:cNvPr>
          <p:cNvSpPr/>
          <p:nvPr/>
        </p:nvSpPr>
        <p:spPr>
          <a:xfrm>
            <a:off x="2193408" y="2237299"/>
            <a:ext cx="902126" cy="561295"/>
          </a:xfrm>
          <a:custGeom>
            <a:avLst/>
            <a:gdLst>
              <a:gd name="connsiteX0" fmla="*/ 0 w 680720"/>
              <a:gd name="connsiteY0" fmla="*/ 0 h 477520"/>
              <a:gd name="connsiteX1" fmla="*/ 487680 w 680720"/>
              <a:gd name="connsiteY1" fmla="*/ 0 h 477520"/>
              <a:gd name="connsiteX2" fmla="*/ 680720 w 680720"/>
              <a:gd name="connsiteY2" fmla="*/ 193040 h 477520"/>
              <a:gd name="connsiteX3" fmla="*/ 680720 w 680720"/>
              <a:gd name="connsiteY3" fmla="*/ 477520 h 477520"/>
            </a:gdLst>
            <a:ahLst/>
            <a:cxnLst>
              <a:cxn ang="0">
                <a:pos x="connsiteX0" y="connsiteY0"/>
              </a:cxn>
              <a:cxn ang="0">
                <a:pos x="connsiteX1" y="connsiteY1"/>
              </a:cxn>
              <a:cxn ang="0">
                <a:pos x="connsiteX2" y="connsiteY2"/>
              </a:cxn>
              <a:cxn ang="0">
                <a:pos x="connsiteX3" y="connsiteY3"/>
              </a:cxn>
            </a:cxnLst>
            <a:rect l="l" t="t" r="r" b="b"/>
            <a:pathLst>
              <a:path w="680720" h="477520">
                <a:moveTo>
                  <a:pt x="0" y="0"/>
                </a:moveTo>
                <a:lnTo>
                  <a:pt x="487680" y="0"/>
                </a:lnTo>
                <a:lnTo>
                  <a:pt x="680720" y="193040"/>
                </a:lnTo>
                <a:lnTo>
                  <a:pt x="680720" y="47752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a:extLst>
              <a:ext uri="{FF2B5EF4-FFF2-40B4-BE49-F238E27FC236}">
                <a16:creationId xmlns:a16="http://schemas.microsoft.com/office/drawing/2014/main" id="{E8967F2C-C652-624A-9A51-1172D5583B0A}"/>
              </a:ext>
            </a:extLst>
          </p:cNvPr>
          <p:cNvSpPr/>
          <p:nvPr/>
        </p:nvSpPr>
        <p:spPr>
          <a:xfrm flipV="1">
            <a:off x="2199557" y="3468058"/>
            <a:ext cx="887413" cy="366595"/>
          </a:xfrm>
          <a:custGeom>
            <a:avLst/>
            <a:gdLst>
              <a:gd name="connsiteX0" fmla="*/ 0 w 680720"/>
              <a:gd name="connsiteY0" fmla="*/ 0 h 477520"/>
              <a:gd name="connsiteX1" fmla="*/ 487680 w 680720"/>
              <a:gd name="connsiteY1" fmla="*/ 0 h 477520"/>
              <a:gd name="connsiteX2" fmla="*/ 680720 w 680720"/>
              <a:gd name="connsiteY2" fmla="*/ 193040 h 477520"/>
              <a:gd name="connsiteX3" fmla="*/ 680720 w 680720"/>
              <a:gd name="connsiteY3" fmla="*/ 477520 h 477520"/>
              <a:gd name="connsiteX0" fmla="*/ 0 w 1107440"/>
              <a:gd name="connsiteY0" fmla="*/ 20320 h 477520"/>
              <a:gd name="connsiteX1" fmla="*/ 914400 w 1107440"/>
              <a:gd name="connsiteY1" fmla="*/ 0 h 477520"/>
              <a:gd name="connsiteX2" fmla="*/ 1107440 w 1107440"/>
              <a:gd name="connsiteY2" fmla="*/ 193040 h 477520"/>
              <a:gd name="connsiteX3" fmla="*/ 1107440 w 1107440"/>
              <a:gd name="connsiteY3" fmla="*/ 477520 h 477520"/>
            </a:gdLst>
            <a:ahLst/>
            <a:cxnLst>
              <a:cxn ang="0">
                <a:pos x="connsiteX0" y="connsiteY0"/>
              </a:cxn>
              <a:cxn ang="0">
                <a:pos x="connsiteX1" y="connsiteY1"/>
              </a:cxn>
              <a:cxn ang="0">
                <a:pos x="connsiteX2" y="connsiteY2"/>
              </a:cxn>
              <a:cxn ang="0">
                <a:pos x="connsiteX3" y="connsiteY3"/>
              </a:cxn>
            </a:cxnLst>
            <a:rect l="l" t="t" r="r" b="b"/>
            <a:pathLst>
              <a:path w="1107440" h="477520">
                <a:moveTo>
                  <a:pt x="0" y="20320"/>
                </a:moveTo>
                <a:lnTo>
                  <a:pt x="914400" y="0"/>
                </a:lnTo>
                <a:lnTo>
                  <a:pt x="1107440" y="193040"/>
                </a:lnTo>
                <a:lnTo>
                  <a:pt x="1107440" y="47752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A2474B35-8AB6-A241-BA47-E86ABD263D66}"/>
              </a:ext>
            </a:extLst>
          </p:cNvPr>
          <p:cNvSpPr txBox="1"/>
          <p:nvPr/>
        </p:nvSpPr>
        <p:spPr>
          <a:xfrm>
            <a:off x="1501589" y="1318646"/>
            <a:ext cx="559629" cy="1715470"/>
          </a:xfrm>
          <a:prstGeom prst="rect">
            <a:avLst/>
          </a:prstGeom>
          <a:noFill/>
        </p:spPr>
        <p:txBody>
          <a:bodyPr wrap="square" rtlCol="0">
            <a:spAutoFit/>
          </a:bodyPr>
          <a:lstStyle/>
          <a:p>
            <a:pPr>
              <a:lnSpc>
                <a:spcPct val="150000"/>
              </a:lnSpc>
            </a:pPr>
            <a:r>
              <a:rPr kumimoji="1" lang="en-US" altLang="ja-JP" dirty="0"/>
              <a:t>a</a:t>
            </a:r>
            <a:r>
              <a:rPr kumimoji="1" lang="en-US" altLang="ja-JP" sz="1050" dirty="0"/>
              <a:t>0,2</a:t>
            </a:r>
          </a:p>
          <a:p>
            <a:pPr>
              <a:lnSpc>
                <a:spcPct val="150000"/>
              </a:lnSpc>
            </a:pPr>
            <a:r>
              <a:rPr lang="en-US" altLang="ja-JP" dirty="0"/>
              <a:t>a</a:t>
            </a:r>
            <a:r>
              <a:rPr lang="en-US" altLang="ja-JP" sz="1100" dirty="0"/>
              <a:t>1</a:t>
            </a:r>
            <a:r>
              <a:rPr lang="en-US" altLang="ja-JP" sz="1050" dirty="0"/>
              <a:t>,2</a:t>
            </a:r>
          </a:p>
          <a:p>
            <a:pPr>
              <a:lnSpc>
                <a:spcPct val="150000"/>
              </a:lnSpc>
            </a:pPr>
            <a:r>
              <a:rPr lang="en-US" altLang="ja-JP" dirty="0"/>
              <a:t>a</a:t>
            </a:r>
            <a:r>
              <a:rPr lang="en-US" altLang="ja-JP" sz="1100" dirty="0"/>
              <a:t>2</a:t>
            </a:r>
            <a:r>
              <a:rPr lang="en-US" altLang="ja-JP" sz="1050" dirty="0"/>
              <a:t>,2</a:t>
            </a:r>
          </a:p>
          <a:p>
            <a:pPr>
              <a:lnSpc>
                <a:spcPct val="150000"/>
              </a:lnSpc>
            </a:pPr>
            <a:r>
              <a:rPr lang="en-US" altLang="ja-JP" dirty="0"/>
              <a:t>a</a:t>
            </a:r>
            <a:r>
              <a:rPr lang="en-US" altLang="ja-JP" sz="1050" dirty="0"/>
              <a:t>3,2 </a:t>
            </a:r>
            <a:endParaRPr lang="ja-JP" altLang="en-US" sz="1050"/>
          </a:p>
        </p:txBody>
      </p:sp>
      <p:sp>
        <p:nvSpPr>
          <p:cNvPr id="37" name="テキスト ボックス 36">
            <a:extLst>
              <a:ext uri="{FF2B5EF4-FFF2-40B4-BE49-F238E27FC236}">
                <a16:creationId xmlns:a16="http://schemas.microsoft.com/office/drawing/2014/main" id="{8E13E7CB-E697-7E48-8CDE-F97BE9B6E8AC}"/>
              </a:ext>
            </a:extLst>
          </p:cNvPr>
          <p:cNvSpPr txBox="1"/>
          <p:nvPr/>
        </p:nvSpPr>
        <p:spPr>
          <a:xfrm>
            <a:off x="1516048" y="3610173"/>
            <a:ext cx="720658" cy="1535164"/>
          </a:xfrm>
          <a:prstGeom prst="rect">
            <a:avLst/>
          </a:prstGeom>
          <a:noFill/>
        </p:spPr>
        <p:txBody>
          <a:bodyPr wrap="square" rtlCol="0">
            <a:spAutoFit/>
          </a:bodyPr>
          <a:lstStyle/>
          <a:p>
            <a:pPr>
              <a:lnSpc>
                <a:spcPct val="150000"/>
              </a:lnSpc>
            </a:pPr>
            <a:r>
              <a:rPr lang="en-US" altLang="ja-JP" sz="1600" dirty="0"/>
              <a:t>b</a:t>
            </a:r>
            <a:r>
              <a:rPr kumimoji="1" lang="en-US" altLang="ja-JP" sz="1000" dirty="0"/>
              <a:t>0,2</a:t>
            </a:r>
          </a:p>
          <a:p>
            <a:pPr>
              <a:lnSpc>
                <a:spcPct val="150000"/>
              </a:lnSpc>
            </a:pPr>
            <a:r>
              <a:rPr kumimoji="1" lang="en-US" altLang="ja-JP" sz="1600" dirty="0"/>
              <a:t>b</a:t>
            </a:r>
            <a:r>
              <a:rPr lang="en-US" altLang="ja-JP" sz="1050" dirty="0"/>
              <a:t>1</a:t>
            </a:r>
            <a:r>
              <a:rPr lang="en-US" altLang="ja-JP" sz="1000" dirty="0"/>
              <a:t>,2</a:t>
            </a:r>
          </a:p>
          <a:p>
            <a:pPr>
              <a:lnSpc>
                <a:spcPct val="150000"/>
              </a:lnSpc>
            </a:pPr>
            <a:r>
              <a:rPr lang="en-US" altLang="ja-JP" sz="1600" dirty="0"/>
              <a:t>b</a:t>
            </a:r>
            <a:r>
              <a:rPr lang="en-US" altLang="ja-JP" sz="1050" dirty="0"/>
              <a:t>2</a:t>
            </a:r>
            <a:r>
              <a:rPr lang="en-US" altLang="ja-JP" sz="1000" dirty="0"/>
              <a:t>,2</a:t>
            </a:r>
          </a:p>
          <a:p>
            <a:pPr>
              <a:lnSpc>
                <a:spcPct val="150000"/>
              </a:lnSpc>
            </a:pPr>
            <a:r>
              <a:rPr lang="en-US" altLang="ja-JP" sz="1600" dirty="0"/>
              <a:t>b</a:t>
            </a:r>
            <a:r>
              <a:rPr lang="en-US" altLang="ja-JP" sz="1000" dirty="0"/>
              <a:t>3,2</a:t>
            </a:r>
            <a:endParaRPr lang="ja-JP" altLang="en-US" sz="1000"/>
          </a:p>
        </p:txBody>
      </p:sp>
      <p:sp>
        <p:nvSpPr>
          <p:cNvPr id="38" name="テキスト ボックス 37">
            <a:extLst>
              <a:ext uri="{FF2B5EF4-FFF2-40B4-BE49-F238E27FC236}">
                <a16:creationId xmlns:a16="http://schemas.microsoft.com/office/drawing/2014/main" id="{F8A99C73-AFE3-A240-998D-FB9380F5BBD1}"/>
              </a:ext>
            </a:extLst>
          </p:cNvPr>
          <p:cNvSpPr txBox="1"/>
          <p:nvPr/>
        </p:nvSpPr>
        <p:spPr>
          <a:xfrm>
            <a:off x="1566620" y="3020213"/>
            <a:ext cx="312906" cy="369332"/>
          </a:xfrm>
          <a:prstGeom prst="rect">
            <a:avLst/>
          </a:prstGeom>
          <a:noFill/>
        </p:spPr>
        <p:txBody>
          <a:bodyPr wrap="none" rtlCol="0">
            <a:spAutoFit/>
          </a:bodyPr>
          <a:lstStyle/>
          <a:p>
            <a:r>
              <a:rPr lang="en-US" altLang="ja-JP" dirty="0"/>
              <a:t>2</a:t>
            </a:r>
            <a:endParaRPr kumimoji="1" lang="ja-JP" altLang="en-US"/>
          </a:p>
        </p:txBody>
      </p:sp>
      <p:sp>
        <p:nvSpPr>
          <p:cNvPr id="40" name="テキスト ボックス 39">
            <a:extLst>
              <a:ext uri="{FF2B5EF4-FFF2-40B4-BE49-F238E27FC236}">
                <a16:creationId xmlns:a16="http://schemas.microsoft.com/office/drawing/2014/main" id="{E29DF829-BE8E-EB49-8327-0353CE5D2BCA}"/>
              </a:ext>
            </a:extLst>
          </p:cNvPr>
          <p:cNvSpPr txBox="1"/>
          <p:nvPr/>
        </p:nvSpPr>
        <p:spPr>
          <a:xfrm>
            <a:off x="1177850" y="968777"/>
            <a:ext cx="1568058" cy="369332"/>
          </a:xfrm>
          <a:prstGeom prst="rect">
            <a:avLst/>
          </a:prstGeom>
          <a:noFill/>
        </p:spPr>
        <p:txBody>
          <a:bodyPr wrap="none" rtlCol="0">
            <a:spAutoFit/>
          </a:bodyPr>
          <a:lstStyle/>
          <a:p>
            <a:r>
              <a:rPr lang="en-US" altLang="ja-JP" dirty="0"/>
              <a:t>Mix Columns</a:t>
            </a:r>
            <a:endParaRPr kumimoji="1" lang="ja-JP" altLang="en-US"/>
          </a:p>
        </p:txBody>
      </p:sp>
      <p:sp>
        <p:nvSpPr>
          <p:cNvPr id="41" name="テキスト ボックス 40">
            <a:extLst>
              <a:ext uri="{FF2B5EF4-FFF2-40B4-BE49-F238E27FC236}">
                <a16:creationId xmlns:a16="http://schemas.microsoft.com/office/drawing/2014/main" id="{F7443447-4513-9F4C-AE24-F7D117A99923}"/>
              </a:ext>
            </a:extLst>
          </p:cNvPr>
          <p:cNvSpPr txBox="1"/>
          <p:nvPr/>
        </p:nvSpPr>
        <p:spPr>
          <a:xfrm>
            <a:off x="7043895" y="1338109"/>
            <a:ext cx="3512500" cy="461665"/>
          </a:xfrm>
          <a:prstGeom prst="rect">
            <a:avLst/>
          </a:prstGeom>
          <a:noFill/>
        </p:spPr>
        <p:txBody>
          <a:bodyPr wrap="none" rtlCol="0">
            <a:spAutoFit/>
          </a:bodyPr>
          <a:lstStyle/>
          <a:p>
            <a:r>
              <a:rPr kumimoji="1" lang="en-US" altLang="ja-JP" sz="2000" dirty="0"/>
              <a:t>b</a:t>
            </a:r>
            <a:r>
              <a:rPr kumimoji="1" lang="en-US" altLang="ja-JP" sz="1400" dirty="0"/>
              <a:t>0,j </a:t>
            </a:r>
            <a:r>
              <a:rPr kumimoji="1" lang="en-US" altLang="ja-JP" dirty="0"/>
              <a:t>= 2*</a:t>
            </a:r>
            <a:r>
              <a:rPr kumimoji="1" lang="en-US" altLang="ja-JP" sz="2400" dirty="0"/>
              <a:t>a</a:t>
            </a:r>
            <a:r>
              <a:rPr kumimoji="1" lang="en-US" altLang="ja-JP" sz="1400" dirty="0"/>
              <a:t>0j</a:t>
            </a:r>
            <a:r>
              <a:rPr kumimoji="1" lang="en-US" altLang="ja-JP" dirty="0"/>
              <a:t> +</a:t>
            </a:r>
            <a:r>
              <a:rPr lang="en-US" altLang="ja-JP" dirty="0"/>
              <a:t> </a:t>
            </a:r>
            <a:r>
              <a:rPr lang="en-US" altLang="ja-JP" u="sng" dirty="0"/>
              <a:t>3</a:t>
            </a:r>
            <a:r>
              <a:rPr lang="en-US" altLang="ja-JP" sz="1400" u="sng" dirty="0"/>
              <a:t>*</a:t>
            </a:r>
            <a:r>
              <a:rPr lang="en-US" altLang="ja-JP" sz="2400" u="sng" dirty="0"/>
              <a:t>a</a:t>
            </a:r>
            <a:r>
              <a:rPr lang="en-US" altLang="ja-JP" sz="1400" u="sng" dirty="0"/>
              <a:t>1j </a:t>
            </a:r>
            <a:r>
              <a:rPr lang="en-US" altLang="ja-JP" dirty="0"/>
              <a:t>+ </a:t>
            </a:r>
            <a:r>
              <a:rPr lang="en-US" altLang="ja-JP" sz="2400" dirty="0"/>
              <a:t>a</a:t>
            </a:r>
            <a:r>
              <a:rPr lang="en-US" altLang="ja-JP" sz="1400" dirty="0"/>
              <a:t>2j</a:t>
            </a:r>
            <a:r>
              <a:rPr lang="en-US" altLang="ja-JP" dirty="0"/>
              <a:t> + </a:t>
            </a:r>
            <a:r>
              <a:rPr lang="en-US" altLang="ja-JP" sz="2400" dirty="0"/>
              <a:t>a</a:t>
            </a:r>
            <a:r>
              <a:rPr lang="en-US" altLang="ja-JP" sz="1400" dirty="0"/>
              <a:t>3j</a:t>
            </a:r>
            <a:r>
              <a:rPr kumimoji="1" lang="en-US" altLang="ja-JP" dirty="0"/>
              <a:t> </a:t>
            </a:r>
            <a:endParaRPr kumimoji="1" lang="ja-JP" altLang="en-US"/>
          </a:p>
        </p:txBody>
      </p:sp>
      <p:sp>
        <p:nvSpPr>
          <p:cNvPr id="42" name="正方形/長方形 41">
            <a:extLst>
              <a:ext uri="{FF2B5EF4-FFF2-40B4-BE49-F238E27FC236}">
                <a16:creationId xmlns:a16="http://schemas.microsoft.com/office/drawing/2014/main" id="{D3BB9990-17F2-4B4A-ADB5-A5E005A479A2}"/>
              </a:ext>
            </a:extLst>
          </p:cNvPr>
          <p:cNvSpPr/>
          <p:nvPr/>
        </p:nvSpPr>
        <p:spPr>
          <a:xfrm>
            <a:off x="3717890" y="2652764"/>
            <a:ext cx="311499" cy="241821"/>
          </a:xfrm>
          <a:prstGeom prst="rect">
            <a:avLst/>
          </a:prstGeom>
          <a:solidFill>
            <a:srgbClr val="000000">
              <a:alpha val="23137"/>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0B1AB617-0A2B-A94A-8E90-C611FA7848F3}"/>
              </a:ext>
            </a:extLst>
          </p:cNvPr>
          <p:cNvSpPr/>
          <p:nvPr/>
        </p:nvSpPr>
        <p:spPr>
          <a:xfrm>
            <a:off x="4495666" y="2677683"/>
            <a:ext cx="1000782" cy="241821"/>
          </a:xfrm>
          <a:prstGeom prst="rect">
            <a:avLst/>
          </a:prstGeom>
          <a:solidFill>
            <a:srgbClr val="000000">
              <a:alpha val="23137"/>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DF63629-8CB3-1B4D-88C3-5782AEA544F8}"/>
              </a:ext>
            </a:extLst>
          </p:cNvPr>
          <p:cNvSpPr/>
          <p:nvPr/>
        </p:nvSpPr>
        <p:spPr>
          <a:xfrm>
            <a:off x="5742887" y="2673252"/>
            <a:ext cx="311499" cy="982807"/>
          </a:xfrm>
          <a:prstGeom prst="rect">
            <a:avLst/>
          </a:prstGeom>
          <a:solidFill>
            <a:srgbClr val="000000">
              <a:alpha val="23137"/>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a:extLst>
              <a:ext uri="{FF2B5EF4-FFF2-40B4-BE49-F238E27FC236}">
                <a16:creationId xmlns:a16="http://schemas.microsoft.com/office/drawing/2014/main" id="{7F4CE09A-68A0-304D-942B-6B0725FBCA64}"/>
              </a:ext>
            </a:extLst>
          </p:cNvPr>
          <p:cNvSpPr/>
          <p:nvPr/>
        </p:nvSpPr>
        <p:spPr>
          <a:xfrm>
            <a:off x="5024176" y="1557495"/>
            <a:ext cx="1949380" cy="864158"/>
          </a:xfrm>
          <a:custGeom>
            <a:avLst/>
            <a:gdLst>
              <a:gd name="connsiteX0" fmla="*/ 0 w 1949380"/>
              <a:gd name="connsiteY0" fmla="*/ 864158 h 864158"/>
              <a:gd name="connsiteX1" fmla="*/ 0 w 1949380"/>
              <a:gd name="connsiteY1" fmla="*/ 361740 h 864158"/>
              <a:gd name="connsiteX2" fmla="*/ 361740 w 1949380"/>
              <a:gd name="connsiteY2" fmla="*/ 0 h 864158"/>
              <a:gd name="connsiteX3" fmla="*/ 1949380 w 1949380"/>
              <a:gd name="connsiteY3" fmla="*/ 0 h 864158"/>
            </a:gdLst>
            <a:ahLst/>
            <a:cxnLst>
              <a:cxn ang="0">
                <a:pos x="connsiteX0" y="connsiteY0"/>
              </a:cxn>
              <a:cxn ang="0">
                <a:pos x="connsiteX1" y="connsiteY1"/>
              </a:cxn>
              <a:cxn ang="0">
                <a:pos x="connsiteX2" y="connsiteY2"/>
              </a:cxn>
              <a:cxn ang="0">
                <a:pos x="connsiteX3" y="connsiteY3"/>
              </a:cxn>
            </a:cxnLst>
            <a:rect l="l" t="t" r="r" b="b"/>
            <a:pathLst>
              <a:path w="1949380" h="864158">
                <a:moveTo>
                  <a:pt x="0" y="864158"/>
                </a:moveTo>
                <a:lnTo>
                  <a:pt x="0" y="361740"/>
                </a:lnTo>
                <a:lnTo>
                  <a:pt x="361740" y="0"/>
                </a:lnTo>
                <a:lnTo>
                  <a:pt x="1949380" y="0"/>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D340E9A2-4251-E449-BEE3-36EB7701AE72}"/>
              </a:ext>
            </a:extLst>
          </p:cNvPr>
          <p:cNvSpPr txBox="1"/>
          <p:nvPr/>
        </p:nvSpPr>
        <p:spPr>
          <a:xfrm>
            <a:off x="7134330" y="2743576"/>
            <a:ext cx="2799164" cy="2308324"/>
          </a:xfrm>
          <a:prstGeom prst="rect">
            <a:avLst/>
          </a:prstGeom>
          <a:noFill/>
        </p:spPr>
        <p:txBody>
          <a:bodyPr wrap="none" rtlCol="0">
            <a:spAutoFit/>
          </a:bodyPr>
          <a:lstStyle/>
          <a:p>
            <a:r>
              <a:rPr kumimoji="1" lang="ja-JP" altLang="en-US"/>
              <a:t>ただし、</a:t>
            </a:r>
            <a:endParaRPr kumimoji="1" lang="en-US" altLang="ja-JP" dirty="0"/>
          </a:p>
          <a:p>
            <a:endParaRPr kumimoji="1" lang="en-US" altLang="ja-JP" dirty="0"/>
          </a:p>
          <a:p>
            <a:r>
              <a:rPr lang="ja-JP" altLang="en-US"/>
              <a:t>２倍</a:t>
            </a:r>
            <a:r>
              <a:rPr lang="en-US" altLang="ja-JP" dirty="0"/>
              <a:t>: </a:t>
            </a:r>
          </a:p>
          <a:p>
            <a:endParaRPr lang="en-US" altLang="ja-JP" dirty="0"/>
          </a:p>
          <a:p>
            <a:endParaRPr lang="en-US" altLang="ja-JP" dirty="0"/>
          </a:p>
          <a:p>
            <a:endParaRPr lang="en-US" altLang="ja-JP" dirty="0"/>
          </a:p>
          <a:p>
            <a:r>
              <a:rPr kumimoji="1" lang="ja-JP" altLang="en-US"/>
              <a:t>加算：　</a:t>
            </a:r>
            <a:r>
              <a:rPr kumimoji="1" lang="en-US" altLang="ja-JP" dirty="0"/>
              <a:t> </a:t>
            </a:r>
            <a:r>
              <a:rPr kumimoji="1" lang="ja-JP" altLang="en-US"/>
              <a:t>各ビットの</a:t>
            </a:r>
            <a:r>
              <a:rPr kumimoji="1" lang="en-US" altLang="ja-JP" dirty="0"/>
              <a:t>XOR</a:t>
            </a:r>
          </a:p>
          <a:p>
            <a:endParaRPr lang="en-US" altLang="ja-JP" dirty="0"/>
          </a:p>
        </p:txBody>
      </p:sp>
      <p:sp>
        <p:nvSpPr>
          <p:cNvPr id="47" name="正方形/長方形 46">
            <a:extLst>
              <a:ext uri="{FF2B5EF4-FFF2-40B4-BE49-F238E27FC236}">
                <a16:creationId xmlns:a16="http://schemas.microsoft.com/office/drawing/2014/main" id="{2A57E217-CAAE-584E-973A-C25C8E9625C5}"/>
              </a:ext>
            </a:extLst>
          </p:cNvPr>
          <p:cNvSpPr/>
          <p:nvPr/>
        </p:nvSpPr>
        <p:spPr>
          <a:xfrm>
            <a:off x="8242326" y="3300842"/>
            <a:ext cx="1756266" cy="26688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b="1"/>
          </a:p>
        </p:txBody>
      </p:sp>
      <p:cxnSp>
        <p:nvCxnSpPr>
          <p:cNvPr id="49" name="直線コネクタ 48">
            <a:extLst>
              <a:ext uri="{FF2B5EF4-FFF2-40B4-BE49-F238E27FC236}">
                <a16:creationId xmlns:a16="http://schemas.microsoft.com/office/drawing/2014/main" id="{DA60422A-74FB-1744-854C-BE4850C578C8}"/>
              </a:ext>
            </a:extLst>
          </p:cNvPr>
          <p:cNvCxnSpPr>
            <a:cxnSpLocks/>
          </p:cNvCxnSpPr>
          <p:nvPr/>
        </p:nvCxnSpPr>
        <p:spPr>
          <a:xfrm>
            <a:off x="9120459" y="3289318"/>
            <a:ext cx="0" cy="266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2597CDA0-4C72-CF4A-9136-D9592A209849}"/>
              </a:ext>
            </a:extLst>
          </p:cNvPr>
          <p:cNvCxnSpPr>
            <a:cxnSpLocks/>
          </p:cNvCxnSpPr>
          <p:nvPr/>
        </p:nvCxnSpPr>
        <p:spPr>
          <a:xfrm>
            <a:off x="9543944" y="3289318"/>
            <a:ext cx="0" cy="266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F121B3-5DA2-EE4F-90D6-5CE8975E377E}"/>
              </a:ext>
            </a:extLst>
          </p:cNvPr>
          <p:cNvCxnSpPr>
            <a:cxnSpLocks/>
          </p:cNvCxnSpPr>
          <p:nvPr/>
        </p:nvCxnSpPr>
        <p:spPr>
          <a:xfrm>
            <a:off x="8685782" y="3289318"/>
            <a:ext cx="0" cy="266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30CF2677-956B-EB4F-B6B3-74A0D3A48D1F}"/>
              </a:ext>
            </a:extLst>
          </p:cNvPr>
          <p:cNvCxnSpPr>
            <a:cxnSpLocks/>
          </p:cNvCxnSpPr>
          <p:nvPr/>
        </p:nvCxnSpPr>
        <p:spPr>
          <a:xfrm>
            <a:off x="9324873" y="3289318"/>
            <a:ext cx="0" cy="266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17D8D1E-4698-6E46-A848-286FC7ADDC8B}"/>
              </a:ext>
            </a:extLst>
          </p:cNvPr>
          <p:cNvCxnSpPr>
            <a:cxnSpLocks/>
          </p:cNvCxnSpPr>
          <p:nvPr/>
        </p:nvCxnSpPr>
        <p:spPr>
          <a:xfrm>
            <a:off x="9748358" y="3289318"/>
            <a:ext cx="0" cy="266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5737DA56-90A8-5B40-9D9F-63D5B47AB4F8}"/>
              </a:ext>
            </a:extLst>
          </p:cNvPr>
          <p:cNvCxnSpPr>
            <a:cxnSpLocks/>
          </p:cNvCxnSpPr>
          <p:nvPr/>
        </p:nvCxnSpPr>
        <p:spPr>
          <a:xfrm>
            <a:off x="8890196" y="3289318"/>
            <a:ext cx="0" cy="266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E0F0E969-F4BB-B344-81AC-01DFD12A1080}"/>
              </a:ext>
            </a:extLst>
          </p:cNvPr>
          <p:cNvCxnSpPr>
            <a:cxnSpLocks/>
          </p:cNvCxnSpPr>
          <p:nvPr/>
        </p:nvCxnSpPr>
        <p:spPr>
          <a:xfrm>
            <a:off x="8466296" y="3289318"/>
            <a:ext cx="0" cy="266881"/>
          </a:xfrm>
          <a:prstGeom prst="line">
            <a:avLst/>
          </a:prstGeom>
        </p:spPr>
        <p:style>
          <a:lnRef idx="1">
            <a:schemeClr val="accent1"/>
          </a:lnRef>
          <a:fillRef idx="0">
            <a:schemeClr val="accent1"/>
          </a:fillRef>
          <a:effectRef idx="0">
            <a:schemeClr val="accent1"/>
          </a:effectRef>
          <a:fontRef idx="minor">
            <a:schemeClr val="tx1"/>
          </a:fontRef>
        </p:style>
      </p:cxnSp>
      <p:sp>
        <p:nvSpPr>
          <p:cNvPr id="57" name="フリーフォーム 56">
            <a:extLst>
              <a:ext uri="{FF2B5EF4-FFF2-40B4-BE49-F238E27FC236}">
                <a16:creationId xmlns:a16="http://schemas.microsoft.com/office/drawing/2014/main" id="{B0301DB6-8C55-E740-8307-A2F3371FE952}"/>
              </a:ext>
            </a:extLst>
          </p:cNvPr>
          <p:cNvSpPr/>
          <p:nvPr/>
        </p:nvSpPr>
        <p:spPr>
          <a:xfrm>
            <a:off x="8376468" y="3125038"/>
            <a:ext cx="1497780" cy="248688"/>
          </a:xfrm>
          <a:custGeom>
            <a:avLst/>
            <a:gdLst>
              <a:gd name="connsiteX0" fmla="*/ 0 w 2662813"/>
              <a:gd name="connsiteY0" fmla="*/ 411982 h 442127"/>
              <a:gd name="connsiteX1" fmla="*/ 0 w 2662813"/>
              <a:gd name="connsiteY1" fmla="*/ 140677 h 442127"/>
              <a:gd name="connsiteX2" fmla="*/ 150725 w 2662813"/>
              <a:gd name="connsiteY2" fmla="*/ 0 h 442127"/>
              <a:gd name="connsiteX3" fmla="*/ 2522136 w 2662813"/>
              <a:gd name="connsiteY3" fmla="*/ 20096 h 442127"/>
              <a:gd name="connsiteX4" fmla="*/ 2642716 w 2662813"/>
              <a:gd name="connsiteY4" fmla="*/ 150725 h 442127"/>
              <a:gd name="connsiteX5" fmla="*/ 2662813 w 2662813"/>
              <a:gd name="connsiteY5" fmla="*/ 442127 h 44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2813" h="442127">
                <a:moveTo>
                  <a:pt x="0" y="411982"/>
                </a:moveTo>
                <a:lnTo>
                  <a:pt x="0" y="140677"/>
                </a:lnTo>
                <a:lnTo>
                  <a:pt x="150725" y="0"/>
                </a:lnTo>
                <a:lnTo>
                  <a:pt x="2522136" y="20096"/>
                </a:lnTo>
                <a:lnTo>
                  <a:pt x="2642716" y="150725"/>
                </a:lnTo>
                <a:lnTo>
                  <a:pt x="2662813" y="442127"/>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b="1"/>
          </a:p>
        </p:txBody>
      </p:sp>
      <p:sp>
        <p:nvSpPr>
          <p:cNvPr id="58" name="テキスト ボックス 57">
            <a:extLst>
              <a:ext uri="{FF2B5EF4-FFF2-40B4-BE49-F238E27FC236}">
                <a16:creationId xmlns:a16="http://schemas.microsoft.com/office/drawing/2014/main" id="{A22A7AA8-758C-3A4A-A8FB-C01BAE1C74BD}"/>
              </a:ext>
            </a:extLst>
          </p:cNvPr>
          <p:cNvSpPr txBox="1"/>
          <p:nvPr/>
        </p:nvSpPr>
        <p:spPr>
          <a:xfrm>
            <a:off x="8347199" y="3343450"/>
            <a:ext cx="325730" cy="261610"/>
          </a:xfrm>
          <a:prstGeom prst="rect">
            <a:avLst/>
          </a:prstGeom>
          <a:noFill/>
        </p:spPr>
        <p:txBody>
          <a:bodyPr wrap="none" rtlCol="0">
            <a:spAutoFit/>
          </a:bodyPr>
          <a:lstStyle/>
          <a:p>
            <a:r>
              <a:rPr kumimoji="1" lang="ja-JP" altLang="en-US" sz="1100" b="1"/>
              <a:t>←</a:t>
            </a:r>
          </a:p>
        </p:txBody>
      </p:sp>
      <p:sp>
        <p:nvSpPr>
          <p:cNvPr id="59" name="テキスト ボックス 58">
            <a:extLst>
              <a:ext uri="{FF2B5EF4-FFF2-40B4-BE49-F238E27FC236}">
                <a16:creationId xmlns:a16="http://schemas.microsoft.com/office/drawing/2014/main" id="{EFFC3765-79ED-8746-8364-7A6DEF3F535A}"/>
              </a:ext>
            </a:extLst>
          </p:cNvPr>
          <p:cNvSpPr txBox="1"/>
          <p:nvPr/>
        </p:nvSpPr>
        <p:spPr>
          <a:xfrm>
            <a:off x="8568569" y="3344395"/>
            <a:ext cx="325730" cy="261610"/>
          </a:xfrm>
          <a:prstGeom prst="rect">
            <a:avLst/>
          </a:prstGeom>
          <a:noFill/>
        </p:spPr>
        <p:txBody>
          <a:bodyPr wrap="none" rtlCol="0">
            <a:spAutoFit/>
          </a:bodyPr>
          <a:lstStyle/>
          <a:p>
            <a:r>
              <a:rPr kumimoji="1" lang="ja-JP" altLang="en-US" sz="1100" b="1"/>
              <a:t>←</a:t>
            </a:r>
          </a:p>
        </p:txBody>
      </p:sp>
      <p:sp>
        <p:nvSpPr>
          <p:cNvPr id="60" name="テキスト ボックス 59">
            <a:extLst>
              <a:ext uri="{FF2B5EF4-FFF2-40B4-BE49-F238E27FC236}">
                <a16:creationId xmlns:a16="http://schemas.microsoft.com/office/drawing/2014/main" id="{EAB5C57D-43EA-A04B-8263-419D5EC04CCD}"/>
              </a:ext>
            </a:extLst>
          </p:cNvPr>
          <p:cNvSpPr txBox="1"/>
          <p:nvPr/>
        </p:nvSpPr>
        <p:spPr>
          <a:xfrm>
            <a:off x="8772039" y="3344396"/>
            <a:ext cx="325730" cy="261610"/>
          </a:xfrm>
          <a:prstGeom prst="rect">
            <a:avLst/>
          </a:prstGeom>
          <a:noFill/>
        </p:spPr>
        <p:txBody>
          <a:bodyPr wrap="none" rtlCol="0">
            <a:spAutoFit/>
          </a:bodyPr>
          <a:lstStyle/>
          <a:p>
            <a:r>
              <a:rPr kumimoji="1" lang="ja-JP" altLang="en-US" sz="1100" b="1"/>
              <a:t>←</a:t>
            </a:r>
          </a:p>
        </p:txBody>
      </p:sp>
      <p:sp>
        <p:nvSpPr>
          <p:cNvPr id="61" name="テキスト ボックス 60">
            <a:extLst>
              <a:ext uri="{FF2B5EF4-FFF2-40B4-BE49-F238E27FC236}">
                <a16:creationId xmlns:a16="http://schemas.microsoft.com/office/drawing/2014/main" id="{50029707-5245-AF47-A148-1C4BFA532740}"/>
              </a:ext>
            </a:extLst>
          </p:cNvPr>
          <p:cNvSpPr txBox="1"/>
          <p:nvPr/>
        </p:nvSpPr>
        <p:spPr>
          <a:xfrm>
            <a:off x="8993409" y="3345339"/>
            <a:ext cx="325730" cy="261610"/>
          </a:xfrm>
          <a:prstGeom prst="rect">
            <a:avLst/>
          </a:prstGeom>
          <a:noFill/>
        </p:spPr>
        <p:txBody>
          <a:bodyPr wrap="none" rtlCol="0">
            <a:spAutoFit/>
          </a:bodyPr>
          <a:lstStyle/>
          <a:p>
            <a:r>
              <a:rPr kumimoji="1" lang="ja-JP" altLang="en-US" sz="1100" b="1"/>
              <a:t>←</a:t>
            </a:r>
          </a:p>
        </p:txBody>
      </p:sp>
      <p:sp>
        <p:nvSpPr>
          <p:cNvPr id="62" name="テキスト ボックス 61">
            <a:extLst>
              <a:ext uri="{FF2B5EF4-FFF2-40B4-BE49-F238E27FC236}">
                <a16:creationId xmlns:a16="http://schemas.microsoft.com/office/drawing/2014/main" id="{C8CBF7EE-C05C-BD4A-87C1-68E37640B2FC}"/>
              </a:ext>
            </a:extLst>
          </p:cNvPr>
          <p:cNvSpPr txBox="1"/>
          <p:nvPr/>
        </p:nvSpPr>
        <p:spPr>
          <a:xfrm>
            <a:off x="9185576" y="3339684"/>
            <a:ext cx="325730" cy="261610"/>
          </a:xfrm>
          <a:prstGeom prst="rect">
            <a:avLst/>
          </a:prstGeom>
          <a:noFill/>
        </p:spPr>
        <p:txBody>
          <a:bodyPr wrap="none" rtlCol="0">
            <a:spAutoFit/>
          </a:bodyPr>
          <a:lstStyle/>
          <a:p>
            <a:r>
              <a:rPr kumimoji="1" lang="ja-JP" altLang="en-US" sz="1100" b="1"/>
              <a:t>←</a:t>
            </a:r>
          </a:p>
        </p:txBody>
      </p:sp>
      <p:sp>
        <p:nvSpPr>
          <p:cNvPr id="63" name="テキスト ボックス 62">
            <a:extLst>
              <a:ext uri="{FF2B5EF4-FFF2-40B4-BE49-F238E27FC236}">
                <a16:creationId xmlns:a16="http://schemas.microsoft.com/office/drawing/2014/main" id="{F13C104C-A366-B845-8D75-0E453089DFAE}"/>
              </a:ext>
            </a:extLst>
          </p:cNvPr>
          <p:cNvSpPr txBox="1"/>
          <p:nvPr/>
        </p:nvSpPr>
        <p:spPr>
          <a:xfrm>
            <a:off x="9406946" y="3340629"/>
            <a:ext cx="325730" cy="261610"/>
          </a:xfrm>
          <a:prstGeom prst="rect">
            <a:avLst/>
          </a:prstGeom>
          <a:noFill/>
        </p:spPr>
        <p:txBody>
          <a:bodyPr wrap="none" rtlCol="0">
            <a:spAutoFit/>
          </a:bodyPr>
          <a:lstStyle/>
          <a:p>
            <a:r>
              <a:rPr kumimoji="1" lang="ja-JP" altLang="en-US" sz="1100" b="1"/>
              <a:t>←</a:t>
            </a:r>
          </a:p>
        </p:txBody>
      </p:sp>
      <p:sp>
        <p:nvSpPr>
          <p:cNvPr id="64" name="テキスト ボックス 63">
            <a:extLst>
              <a:ext uri="{FF2B5EF4-FFF2-40B4-BE49-F238E27FC236}">
                <a16:creationId xmlns:a16="http://schemas.microsoft.com/office/drawing/2014/main" id="{905A8DE9-541C-AA48-9F87-159466F0B350}"/>
              </a:ext>
            </a:extLst>
          </p:cNvPr>
          <p:cNvSpPr txBox="1"/>
          <p:nvPr/>
        </p:nvSpPr>
        <p:spPr>
          <a:xfrm>
            <a:off x="9626431" y="3350991"/>
            <a:ext cx="325730" cy="261610"/>
          </a:xfrm>
          <a:prstGeom prst="rect">
            <a:avLst/>
          </a:prstGeom>
          <a:noFill/>
        </p:spPr>
        <p:txBody>
          <a:bodyPr wrap="none" rtlCol="0">
            <a:spAutoFit/>
          </a:bodyPr>
          <a:lstStyle/>
          <a:p>
            <a:r>
              <a:rPr kumimoji="1" lang="ja-JP" altLang="en-US" sz="1100" b="1"/>
              <a:t>←</a:t>
            </a:r>
          </a:p>
        </p:txBody>
      </p:sp>
      <p:sp>
        <p:nvSpPr>
          <p:cNvPr id="67" name="テキスト ボックス 66">
            <a:extLst>
              <a:ext uri="{FF2B5EF4-FFF2-40B4-BE49-F238E27FC236}">
                <a16:creationId xmlns:a16="http://schemas.microsoft.com/office/drawing/2014/main" id="{E258F0B4-7865-D44B-A664-8EE2389CEDF6}"/>
              </a:ext>
            </a:extLst>
          </p:cNvPr>
          <p:cNvSpPr txBox="1"/>
          <p:nvPr/>
        </p:nvSpPr>
        <p:spPr>
          <a:xfrm>
            <a:off x="8201866" y="3657297"/>
            <a:ext cx="1899879" cy="307777"/>
          </a:xfrm>
          <a:prstGeom prst="rect">
            <a:avLst/>
          </a:prstGeom>
          <a:noFill/>
        </p:spPr>
        <p:txBody>
          <a:bodyPr wrap="none" rtlCol="0">
            <a:spAutoFit/>
          </a:bodyPr>
          <a:lstStyle/>
          <a:p>
            <a:r>
              <a:rPr kumimoji="1" lang="ja-JP" altLang="en-US" sz="1400"/>
              <a:t>左</a:t>
            </a:r>
            <a:r>
              <a:rPr kumimoji="1" lang="en-US" altLang="ja-JP" sz="1400" dirty="0"/>
              <a:t>1</a:t>
            </a:r>
            <a:r>
              <a:rPr kumimoji="1" lang="ja-JP" altLang="en-US" sz="1400"/>
              <a:t>ビットローテート</a:t>
            </a:r>
          </a:p>
        </p:txBody>
      </p:sp>
      <p:sp>
        <p:nvSpPr>
          <p:cNvPr id="69" name="テキスト ボックス 68">
            <a:extLst>
              <a:ext uri="{FF2B5EF4-FFF2-40B4-BE49-F238E27FC236}">
                <a16:creationId xmlns:a16="http://schemas.microsoft.com/office/drawing/2014/main" id="{081CF130-6641-D744-B0DC-1CCCE05C9061}"/>
              </a:ext>
            </a:extLst>
          </p:cNvPr>
          <p:cNvSpPr txBox="1"/>
          <p:nvPr/>
        </p:nvSpPr>
        <p:spPr>
          <a:xfrm>
            <a:off x="10199365" y="3287965"/>
            <a:ext cx="1315159" cy="369332"/>
          </a:xfrm>
          <a:prstGeom prst="rect">
            <a:avLst/>
          </a:prstGeom>
          <a:noFill/>
        </p:spPr>
        <p:txBody>
          <a:bodyPr wrap="square">
            <a:spAutoFit/>
          </a:bodyPr>
          <a:lstStyle/>
          <a:p>
            <a:r>
              <a:rPr lang="en-US" altLang="ja-JP" dirty="0"/>
              <a:t>AND  0x1b</a:t>
            </a:r>
            <a:endParaRPr lang="ja-JP" altLang="en-US"/>
          </a:p>
        </p:txBody>
      </p:sp>
      <p:sp>
        <p:nvSpPr>
          <p:cNvPr id="70" name="テキスト ボックス 69">
            <a:extLst>
              <a:ext uri="{FF2B5EF4-FFF2-40B4-BE49-F238E27FC236}">
                <a16:creationId xmlns:a16="http://schemas.microsoft.com/office/drawing/2014/main" id="{EFBF1406-44F3-714A-8CEB-C48E64E78E10}"/>
              </a:ext>
            </a:extLst>
          </p:cNvPr>
          <p:cNvSpPr txBox="1"/>
          <p:nvPr/>
        </p:nvSpPr>
        <p:spPr>
          <a:xfrm>
            <a:off x="7854277" y="1945548"/>
            <a:ext cx="1814920" cy="461665"/>
          </a:xfrm>
          <a:prstGeom prst="rect">
            <a:avLst/>
          </a:prstGeom>
          <a:noFill/>
        </p:spPr>
        <p:txBody>
          <a:bodyPr wrap="none" rtlCol="0">
            <a:spAutoFit/>
          </a:bodyPr>
          <a:lstStyle/>
          <a:p>
            <a:r>
              <a:rPr lang="en-US" altLang="ja-JP" sz="2000" dirty="0"/>
              <a:t>     </a:t>
            </a:r>
            <a:r>
              <a:rPr lang="en-US" altLang="ja-JP" dirty="0"/>
              <a:t>2</a:t>
            </a:r>
            <a:r>
              <a:rPr lang="en-US" altLang="ja-JP" sz="1400" dirty="0"/>
              <a:t> * </a:t>
            </a:r>
            <a:r>
              <a:rPr lang="en-US" altLang="ja-JP" sz="2400" dirty="0"/>
              <a:t>a</a:t>
            </a:r>
            <a:r>
              <a:rPr lang="en-US" altLang="ja-JP" sz="1400" dirty="0"/>
              <a:t>1j +</a:t>
            </a:r>
            <a:r>
              <a:rPr lang="en-US" altLang="ja-JP" dirty="0"/>
              <a:t> </a:t>
            </a:r>
            <a:r>
              <a:rPr lang="en-US" altLang="ja-JP" sz="2400" dirty="0"/>
              <a:t>a</a:t>
            </a:r>
            <a:r>
              <a:rPr lang="en-US" altLang="ja-JP" sz="1400" dirty="0"/>
              <a:t>1j </a:t>
            </a:r>
            <a:endParaRPr kumimoji="1" lang="en-US" altLang="ja-JP" dirty="0"/>
          </a:p>
        </p:txBody>
      </p:sp>
      <p:cxnSp>
        <p:nvCxnSpPr>
          <p:cNvPr id="72" name="直線矢印コネクタ 71">
            <a:extLst>
              <a:ext uri="{FF2B5EF4-FFF2-40B4-BE49-F238E27FC236}">
                <a16:creationId xmlns:a16="http://schemas.microsoft.com/office/drawing/2014/main" id="{F459837F-2B01-0442-AA0C-E43AE020AC49}"/>
              </a:ext>
            </a:extLst>
          </p:cNvPr>
          <p:cNvCxnSpPr/>
          <p:nvPr/>
        </p:nvCxnSpPr>
        <p:spPr>
          <a:xfrm>
            <a:off x="8890196" y="1668026"/>
            <a:ext cx="0" cy="4019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CF540C0C-0FCD-2C49-9328-C1DEFE9704F9}"/>
              </a:ext>
            </a:extLst>
          </p:cNvPr>
          <p:cNvSpPr txBox="1"/>
          <p:nvPr/>
        </p:nvSpPr>
        <p:spPr>
          <a:xfrm>
            <a:off x="10054552" y="2662813"/>
            <a:ext cx="2140439" cy="523220"/>
          </a:xfrm>
          <a:prstGeom prst="rect">
            <a:avLst/>
          </a:prstGeom>
          <a:noFill/>
        </p:spPr>
        <p:txBody>
          <a:bodyPr wrap="square">
            <a:spAutoFit/>
          </a:bodyPr>
          <a:lstStyle/>
          <a:p>
            <a:r>
              <a:rPr kumimoji="1" lang="ja-JP" altLang="en-US" sz="1400"/>
              <a:t>因数分解できない</a:t>
            </a:r>
            <a:endParaRPr kumimoji="1" lang="en-US" altLang="ja-JP" sz="1400" dirty="0"/>
          </a:p>
          <a:p>
            <a:r>
              <a:rPr kumimoji="1" lang="ja-JP" altLang="en-US" sz="1400"/>
              <a:t>多項式による剰余</a:t>
            </a:r>
            <a:endParaRPr lang="ja-JP" altLang="en-US" sz="1400"/>
          </a:p>
        </p:txBody>
      </p:sp>
      <p:sp>
        <p:nvSpPr>
          <p:cNvPr id="75" name="右中かっこ 74">
            <a:extLst>
              <a:ext uri="{FF2B5EF4-FFF2-40B4-BE49-F238E27FC236}">
                <a16:creationId xmlns:a16="http://schemas.microsoft.com/office/drawing/2014/main" id="{7F0A355C-3919-8645-B2FB-B9DA3A230FFF}"/>
              </a:ext>
            </a:extLst>
          </p:cNvPr>
          <p:cNvSpPr/>
          <p:nvPr/>
        </p:nvSpPr>
        <p:spPr>
          <a:xfrm>
            <a:off x="2009934" y="3703611"/>
            <a:ext cx="222152" cy="138662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928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 name="グループ化 168">
            <a:extLst>
              <a:ext uri="{FF2B5EF4-FFF2-40B4-BE49-F238E27FC236}">
                <a16:creationId xmlns:a16="http://schemas.microsoft.com/office/drawing/2014/main" id="{9790891F-2BF7-D345-8454-56D40A03E98F}"/>
              </a:ext>
            </a:extLst>
          </p:cNvPr>
          <p:cNvGrpSpPr/>
          <p:nvPr/>
        </p:nvGrpSpPr>
        <p:grpSpPr>
          <a:xfrm>
            <a:off x="3670112" y="728127"/>
            <a:ext cx="1527507" cy="1517301"/>
            <a:chOff x="4255476" y="974690"/>
            <a:chExt cx="2255856" cy="2240783"/>
          </a:xfrm>
          <a:solidFill>
            <a:schemeClr val="bg1"/>
          </a:solidFill>
        </p:grpSpPr>
        <p:sp>
          <p:nvSpPr>
            <p:cNvPr id="170" name="正方形/長方形 169">
              <a:extLst>
                <a:ext uri="{FF2B5EF4-FFF2-40B4-BE49-F238E27FC236}">
                  <a16:creationId xmlns:a16="http://schemas.microsoft.com/office/drawing/2014/main" id="{5E032E15-1FE7-F845-BF08-F54EF53EC0C4}"/>
                </a:ext>
              </a:extLst>
            </p:cNvPr>
            <p:cNvSpPr/>
            <p:nvPr/>
          </p:nvSpPr>
          <p:spPr>
            <a:xfrm>
              <a:off x="4270549" y="974690"/>
              <a:ext cx="2240783" cy="224078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コネクタ 170">
              <a:extLst>
                <a:ext uri="{FF2B5EF4-FFF2-40B4-BE49-F238E27FC236}">
                  <a16:creationId xmlns:a16="http://schemas.microsoft.com/office/drawing/2014/main" id="{D35DBBB3-0D9A-1047-8A19-B4E745D686C2}"/>
                </a:ext>
              </a:extLst>
            </p:cNvPr>
            <p:cNvCxnSpPr>
              <a:stCxn id="170" idx="0"/>
            </p:cNvCxnSpPr>
            <p:nvPr/>
          </p:nvCxnSpPr>
          <p:spPr>
            <a:xfrm flipH="1">
              <a:off x="5375868"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2B5E79D7-BBAE-8F43-8475-702870720DC8}"/>
                </a:ext>
              </a:extLst>
            </p:cNvPr>
            <p:cNvCxnSpPr/>
            <p:nvPr/>
          </p:nvCxnSpPr>
          <p:spPr>
            <a:xfrm flipH="1">
              <a:off x="5943600"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A635FEE7-6E5E-AB42-86D5-EBBE2788B2F3}"/>
                </a:ext>
              </a:extLst>
            </p:cNvPr>
            <p:cNvCxnSpPr/>
            <p:nvPr/>
          </p:nvCxnSpPr>
          <p:spPr>
            <a:xfrm flipH="1">
              <a:off x="4823209"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77AD2C8B-174D-8B40-9B27-E1B5564D6A8A}"/>
                </a:ext>
              </a:extLst>
            </p:cNvPr>
            <p:cNvCxnSpPr>
              <a:cxnSpLocks/>
              <a:stCxn id="170" idx="3"/>
              <a:endCxn id="170" idx="1"/>
            </p:cNvCxnSpPr>
            <p:nvPr/>
          </p:nvCxnSpPr>
          <p:spPr>
            <a:xfrm flipH="1">
              <a:off x="4270549" y="2095082"/>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BB7ACCD1-534F-0647-8FCD-E0DB6D290F95}"/>
                </a:ext>
              </a:extLst>
            </p:cNvPr>
            <p:cNvCxnSpPr>
              <a:cxnSpLocks/>
            </p:cNvCxnSpPr>
            <p:nvPr/>
          </p:nvCxnSpPr>
          <p:spPr>
            <a:xfrm flipH="1">
              <a:off x="4255476" y="1524001"/>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953BE4CA-CA5A-204D-AF69-C37F0B2DD3BC}"/>
                </a:ext>
              </a:extLst>
            </p:cNvPr>
            <p:cNvCxnSpPr>
              <a:cxnSpLocks/>
            </p:cNvCxnSpPr>
            <p:nvPr/>
          </p:nvCxnSpPr>
          <p:spPr>
            <a:xfrm flipH="1">
              <a:off x="4270549" y="2620946"/>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グループ化 160">
            <a:extLst>
              <a:ext uri="{FF2B5EF4-FFF2-40B4-BE49-F238E27FC236}">
                <a16:creationId xmlns:a16="http://schemas.microsoft.com/office/drawing/2014/main" id="{1C3253FC-3231-DD48-9C61-75288385B309}"/>
              </a:ext>
            </a:extLst>
          </p:cNvPr>
          <p:cNvGrpSpPr/>
          <p:nvPr/>
        </p:nvGrpSpPr>
        <p:grpSpPr>
          <a:xfrm>
            <a:off x="3517712" y="575727"/>
            <a:ext cx="1527507" cy="1517301"/>
            <a:chOff x="4255476" y="974690"/>
            <a:chExt cx="2255856" cy="2240783"/>
          </a:xfrm>
          <a:solidFill>
            <a:schemeClr val="bg1"/>
          </a:solidFill>
        </p:grpSpPr>
        <p:sp>
          <p:nvSpPr>
            <p:cNvPr id="162" name="正方形/長方形 161">
              <a:extLst>
                <a:ext uri="{FF2B5EF4-FFF2-40B4-BE49-F238E27FC236}">
                  <a16:creationId xmlns:a16="http://schemas.microsoft.com/office/drawing/2014/main" id="{5F7889B4-2372-6B48-A5E5-66D7815AABE3}"/>
                </a:ext>
              </a:extLst>
            </p:cNvPr>
            <p:cNvSpPr/>
            <p:nvPr/>
          </p:nvSpPr>
          <p:spPr>
            <a:xfrm>
              <a:off x="4270549" y="974690"/>
              <a:ext cx="2240783" cy="224078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792A725E-CFEB-B142-8939-26E98D106C6A}"/>
                </a:ext>
              </a:extLst>
            </p:cNvPr>
            <p:cNvCxnSpPr>
              <a:stCxn id="162" idx="0"/>
            </p:cNvCxnSpPr>
            <p:nvPr/>
          </p:nvCxnSpPr>
          <p:spPr>
            <a:xfrm flipH="1">
              <a:off x="5375868"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D2BCEE45-1337-884F-B3DA-5B9C7ACD753A}"/>
                </a:ext>
              </a:extLst>
            </p:cNvPr>
            <p:cNvCxnSpPr/>
            <p:nvPr/>
          </p:nvCxnSpPr>
          <p:spPr>
            <a:xfrm flipH="1">
              <a:off x="5943600"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ECD20A9-F9BC-9142-BD87-0ADC9FE0402E}"/>
                </a:ext>
              </a:extLst>
            </p:cNvPr>
            <p:cNvCxnSpPr/>
            <p:nvPr/>
          </p:nvCxnSpPr>
          <p:spPr>
            <a:xfrm flipH="1">
              <a:off x="4823209"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7E89E8B6-8E64-5740-B906-6ED3C73B38ED}"/>
                </a:ext>
              </a:extLst>
            </p:cNvPr>
            <p:cNvCxnSpPr>
              <a:cxnSpLocks/>
              <a:stCxn id="162" idx="3"/>
              <a:endCxn id="162" idx="1"/>
            </p:cNvCxnSpPr>
            <p:nvPr/>
          </p:nvCxnSpPr>
          <p:spPr>
            <a:xfrm flipH="1">
              <a:off x="4270549" y="2095082"/>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64E88077-2F48-DB4E-ABF3-DD4451D7E208}"/>
                </a:ext>
              </a:extLst>
            </p:cNvPr>
            <p:cNvCxnSpPr>
              <a:cxnSpLocks/>
            </p:cNvCxnSpPr>
            <p:nvPr/>
          </p:nvCxnSpPr>
          <p:spPr>
            <a:xfrm flipH="1">
              <a:off x="4255476" y="1524001"/>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6D9E8A4B-104D-EE4E-AEE5-0B1D98768D79}"/>
                </a:ext>
              </a:extLst>
            </p:cNvPr>
            <p:cNvCxnSpPr>
              <a:cxnSpLocks/>
            </p:cNvCxnSpPr>
            <p:nvPr/>
          </p:nvCxnSpPr>
          <p:spPr>
            <a:xfrm flipH="1">
              <a:off x="4270549" y="2620946"/>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 name="グループ化 152">
            <a:extLst>
              <a:ext uri="{FF2B5EF4-FFF2-40B4-BE49-F238E27FC236}">
                <a16:creationId xmlns:a16="http://schemas.microsoft.com/office/drawing/2014/main" id="{2D097EB8-9029-BD49-A5F1-1E3BE069BA2B}"/>
              </a:ext>
            </a:extLst>
          </p:cNvPr>
          <p:cNvGrpSpPr/>
          <p:nvPr/>
        </p:nvGrpSpPr>
        <p:grpSpPr>
          <a:xfrm>
            <a:off x="3365312" y="423327"/>
            <a:ext cx="1527507" cy="1517301"/>
            <a:chOff x="4255476" y="974690"/>
            <a:chExt cx="2255856" cy="2240783"/>
          </a:xfrm>
          <a:solidFill>
            <a:schemeClr val="bg1"/>
          </a:solidFill>
        </p:grpSpPr>
        <p:sp>
          <p:nvSpPr>
            <p:cNvPr id="154" name="正方形/長方形 153">
              <a:extLst>
                <a:ext uri="{FF2B5EF4-FFF2-40B4-BE49-F238E27FC236}">
                  <a16:creationId xmlns:a16="http://schemas.microsoft.com/office/drawing/2014/main" id="{2B9EC89C-EA9F-7F40-9E5F-74E6FCA5868A}"/>
                </a:ext>
              </a:extLst>
            </p:cNvPr>
            <p:cNvSpPr/>
            <p:nvPr/>
          </p:nvSpPr>
          <p:spPr>
            <a:xfrm>
              <a:off x="4270549" y="974690"/>
              <a:ext cx="2240783" cy="224078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871E83B2-5025-A64B-BCC5-873F9E61373D}"/>
                </a:ext>
              </a:extLst>
            </p:cNvPr>
            <p:cNvCxnSpPr>
              <a:stCxn id="154" idx="0"/>
            </p:cNvCxnSpPr>
            <p:nvPr/>
          </p:nvCxnSpPr>
          <p:spPr>
            <a:xfrm flipH="1">
              <a:off x="5375868"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EE7178E8-A965-0144-A55B-F6EC4896036B}"/>
                </a:ext>
              </a:extLst>
            </p:cNvPr>
            <p:cNvCxnSpPr/>
            <p:nvPr/>
          </p:nvCxnSpPr>
          <p:spPr>
            <a:xfrm flipH="1">
              <a:off x="5943600"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6A076436-CA4A-9A4B-AFDE-6624898F2B1A}"/>
                </a:ext>
              </a:extLst>
            </p:cNvPr>
            <p:cNvCxnSpPr/>
            <p:nvPr/>
          </p:nvCxnSpPr>
          <p:spPr>
            <a:xfrm flipH="1">
              <a:off x="4823209"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BD094816-8C43-EF41-9C88-F1533D3B660E}"/>
                </a:ext>
              </a:extLst>
            </p:cNvPr>
            <p:cNvCxnSpPr>
              <a:cxnSpLocks/>
              <a:stCxn id="154" idx="3"/>
              <a:endCxn id="154" idx="1"/>
            </p:cNvCxnSpPr>
            <p:nvPr/>
          </p:nvCxnSpPr>
          <p:spPr>
            <a:xfrm flipH="1">
              <a:off x="4270549" y="2095082"/>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FF8C3F51-925B-0F44-B62A-2920E7C4011C}"/>
                </a:ext>
              </a:extLst>
            </p:cNvPr>
            <p:cNvCxnSpPr>
              <a:cxnSpLocks/>
            </p:cNvCxnSpPr>
            <p:nvPr/>
          </p:nvCxnSpPr>
          <p:spPr>
            <a:xfrm flipH="1">
              <a:off x="4255476" y="1524001"/>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9777FBBE-D202-B64B-8FA7-64ED37312DA1}"/>
                </a:ext>
              </a:extLst>
            </p:cNvPr>
            <p:cNvCxnSpPr>
              <a:cxnSpLocks/>
            </p:cNvCxnSpPr>
            <p:nvPr/>
          </p:nvCxnSpPr>
          <p:spPr>
            <a:xfrm flipH="1">
              <a:off x="4270549" y="2620946"/>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724A2C71-2441-2148-8656-2D64FEFB19C4}"/>
              </a:ext>
            </a:extLst>
          </p:cNvPr>
          <p:cNvGrpSpPr/>
          <p:nvPr/>
        </p:nvGrpSpPr>
        <p:grpSpPr>
          <a:xfrm>
            <a:off x="3225412" y="300943"/>
            <a:ext cx="1527507" cy="1517301"/>
            <a:chOff x="4255476" y="974690"/>
            <a:chExt cx="2255856" cy="2240783"/>
          </a:xfrm>
          <a:solidFill>
            <a:schemeClr val="bg1"/>
          </a:solidFill>
        </p:grpSpPr>
        <p:sp>
          <p:nvSpPr>
            <p:cNvPr id="2" name="正方形/長方形 1">
              <a:extLst>
                <a:ext uri="{FF2B5EF4-FFF2-40B4-BE49-F238E27FC236}">
                  <a16:creationId xmlns:a16="http://schemas.microsoft.com/office/drawing/2014/main" id="{3C4D0B9B-9AB0-9B49-A0CF-022348D8B3BA}"/>
                </a:ext>
              </a:extLst>
            </p:cNvPr>
            <p:cNvSpPr/>
            <p:nvPr/>
          </p:nvSpPr>
          <p:spPr>
            <a:xfrm>
              <a:off x="4270549" y="974690"/>
              <a:ext cx="2240783" cy="2240783"/>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E98B63FF-FA94-C04B-BCDB-1DE52B8846EC}"/>
                </a:ext>
              </a:extLst>
            </p:cNvPr>
            <p:cNvCxnSpPr>
              <a:stCxn id="2" idx="0"/>
            </p:cNvCxnSpPr>
            <p:nvPr/>
          </p:nvCxnSpPr>
          <p:spPr>
            <a:xfrm flipH="1">
              <a:off x="5375868"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29B3270D-021D-5245-A1FF-D7895748A41D}"/>
                </a:ext>
              </a:extLst>
            </p:cNvPr>
            <p:cNvCxnSpPr/>
            <p:nvPr/>
          </p:nvCxnSpPr>
          <p:spPr>
            <a:xfrm flipH="1">
              <a:off x="5943600"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ECA5A6C-04EE-E247-979E-03C7A0C45AA1}"/>
                </a:ext>
              </a:extLst>
            </p:cNvPr>
            <p:cNvCxnSpPr/>
            <p:nvPr/>
          </p:nvCxnSpPr>
          <p:spPr>
            <a:xfrm flipH="1">
              <a:off x="4823209" y="974690"/>
              <a:ext cx="15073" cy="218049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CF84761-8293-3A4E-A6B3-93CE9C553ABA}"/>
                </a:ext>
              </a:extLst>
            </p:cNvPr>
            <p:cNvCxnSpPr>
              <a:cxnSpLocks/>
              <a:stCxn id="2" idx="3"/>
              <a:endCxn id="2" idx="1"/>
            </p:cNvCxnSpPr>
            <p:nvPr/>
          </p:nvCxnSpPr>
          <p:spPr>
            <a:xfrm flipH="1">
              <a:off x="4270549" y="2095082"/>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054741F-5505-CD4B-BB78-35DC492892EA}"/>
                </a:ext>
              </a:extLst>
            </p:cNvPr>
            <p:cNvCxnSpPr>
              <a:cxnSpLocks/>
            </p:cNvCxnSpPr>
            <p:nvPr/>
          </p:nvCxnSpPr>
          <p:spPr>
            <a:xfrm flipH="1">
              <a:off x="4255476" y="1524001"/>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B22C993-1FD4-E049-9954-BCC551B8C463}"/>
                </a:ext>
              </a:extLst>
            </p:cNvPr>
            <p:cNvCxnSpPr>
              <a:cxnSpLocks/>
            </p:cNvCxnSpPr>
            <p:nvPr/>
          </p:nvCxnSpPr>
          <p:spPr>
            <a:xfrm flipH="1">
              <a:off x="4270549" y="2620946"/>
              <a:ext cx="224078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グループ化 141">
            <a:extLst>
              <a:ext uri="{FF2B5EF4-FFF2-40B4-BE49-F238E27FC236}">
                <a16:creationId xmlns:a16="http://schemas.microsoft.com/office/drawing/2014/main" id="{E5BE35E3-C3D4-8748-9699-2317B228E895}"/>
              </a:ext>
            </a:extLst>
          </p:cNvPr>
          <p:cNvGrpSpPr/>
          <p:nvPr/>
        </p:nvGrpSpPr>
        <p:grpSpPr>
          <a:xfrm>
            <a:off x="3208268" y="1437358"/>
            <a:ext cx="527340" cy="420421"/>
            <a:chOff x="120358" y="1964722"/>
            <a:chExt cx="527340" cy="420421"/>
          </a:xfrm>
        </p:grpSpPr>
        <p:sp>
          <p:nvSpPr>
            <p:cNvPr id="122" name="正方形/長方形 121">
              <a:extLst>
                <a:ext uri="{FF2B5EF4-FFF2-40B4-BE49-F238E27FC236}">
                  <a16:creationId xmlns:a16="http://schemas.microsoft.com/office/drawing/2014/main" id="{B0DBC9C4-F334-134C-AAB4-F68F7BC76C92}"/>
                </a:ext>
              </a:extLst>
            </p:cNvPr>
            <p:cNvSpPr/>
            <p:nvPr/>
          </p:nvSpPr>
          <p:spPr>
            <a:xfrm rot="16200000">
              <a:off x="157745" y="1944142"/>
              <a:ext cx="364017" cy="405177"/>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テキスト ボックス 140">
              <a:extLst>
                <a:ext uri="{FF2B5EF4-FFF2-40B4-BE49-F238E27FC236}">
                  <a16:creationId xmlns:a16="http://schemas.microsoft.com/office/drawing/2014/main" id="{A5F11C6E-B43B-4F4B-8A6F-68E2D1D7BC58}"/>
                </a:ext>
              </a:extLst>
            </p:cNvPr>
            <p:cNvSpPr txBox="1"/>
            <p:nvPr/>
          </p:nvSpPr>
          <p:spPr>
            <a:xfrm>
              <a:off x="120358" y="2015811"/>
              <a:ext cx="527340" cy="369332"/>
            </a:xfrm>
            <a:prstGeom prst="rect">
              <a:avLst/>
            </a:prstGeom>
            <a:noFill/>
          </p:spPr>
          <p:txBody>
            <a:bodyPr wrap="square">
              <a:spAutoFit/>
            </a:bodyPr>
            <a:lstStyle/>
            <a:p>
              <a:r>
                <a:rPr kumimoji="1" lang="en-US" altLang="ja-JP" sz="1800" dirty="0"/>
                <a:t>b</a:t>
              </a:r>
              <a:r>
                <a:rPr kumimoji="1" lang="en-US" altLang="ja-JP" sz="1100" dirty="0"/>
                <a:t>3</a:t>
              </a:r>
              <a:r>
                <a:rPr lang="en-US" altLang="ja-JP" sz="1050" dirty="0"/>
                <a:t>,2</a:t>
              </a:r>
              <a:endParaRPr lang="ja-JP" altLang="en-US"/>
            </a:p>
          </p:txBody>
        </p:sp>
      </p:grpSp>
      <p:grpSp>
        <p:nvGrpSpPr>
          <p:cNvPr id="144" name="グループ化 143">
            <a:extLst>
              <a:ext uri="{FF2B5EF4-FFF2-40B4-BE49-F238E27FC236}">
                <a16:creationId xmlns:a16="http://schemas.microsoft.com/office/drawing/2014/main" id="{98736411-1978-C546-8455-FDDCD63AA57D}"/>
              </a:ext>
            </a:extLst>
          </p:cNvPr>
          <p:cNvGrpSpPr/>
          <p:nvPr/>
        </p:nvGrpSpPr>
        <p:grpSpPr>
          <a:xfrm>
            <a:off x="3550793" y="295298"/>
            <a:ext cx="598919" cy="369834"/>
            <a:chOff x="81537" y="1964723"/>
            <a:chExt cx="720470" cy="369834"/>
          </a:xfrm>
        </p:grpSpPr>
        <p:sp>
          <p:nvSpPr>
            <p:cNvPr id="145" name="正方形/長方形 144">
              <a:extLst>
                <a:ext uri="{FF2B5EF4-FFF2-40B4-BE49-F238E27FC236}">
                  <a16:creationId xmlns:a16="http://schemas.microsoft.com/office/drawing/2014/main" id="{B5C29608-34C7-E040-AEB8-8258A02B694D}"/>
                </a:ext>
              </a:extLst>
            </p:cNvPr>
            <p:cNvSpPr/>
            <p:nvPr/>
          </p:nvSpPr>
          <p:spPr>
            <a:xfrm rot="16200000">
              <a:off x="176133" y="1925755"/>
              <a:ext cx="364017" cy="44195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テキスト ボックス 145">
              <a:extLst>
                <a:ext uri="{FF2B5EF4-FFF2-40B4-BE49-F238E27FC236}">
                  <a16:creationId xmlns:a16="http://schemas.microsoft.com/office/drawing/2014/main" id="{9915F32E-CDC0-FC4D-B350-B538F2070F72}"/>
                </a:ext>
              </a:extLst>
            </p:cNvPr>
            <p:cNvSpPr txBox="1"/>
            <p:nvPr/>
          </p:nvSpPr>
          <p:spPr>
            <a:xfrm>
              <a:off x="81537" y="1965225"/>
              <a:ext cx="720470" cy="369332"/>
            </a:xfrm>
            <a:prstGeom prst="rect">
              <a:avLst/>
            </a:prstGeom>
            <a:noFill/>
          </p:spPr>
          <p:txBody>
            <a:bodyPr wrap="square">
              <a:spAutoFit/>
            </a:bodyPr>
            <a:lstStyle/>
            <a:p>
              <a:r>
                <a:rPr kumimoji="1" lang="en-US" altLang="ja-JP" sz="1800" dirty="0"/>
                <a:t>b</a:t>
              </a:r>
              <a:r>
                <a:rPr lang="en-US" altLang="ja-JP" sz="1100" dirty="0"/>
                <a:t>0</a:t>
              </a:r>
              <a:r>
                <a:rPr lang="en-US" altLang="ja-JP" sz="1050" dirty="0"/>
                <a:t>,2</a:t>
              </a:r>
              <a:endParaRPr lang="ja-JP" altLang="en-US"/>
            </a:p>
          </p:txBody>
        </p:sp>
      </p:grpSp>
      <p:grpSp>
        <p:nvGrpSpPr>
          <p:cNvPr id="147" name="グループ化 146">
            <a:extLst>
              <a:ext uri="{FF2B5EF4-FFF2-40B4-BE49-F238E27FC236}">
                <a16:creationId xmlns:a16="http://schemas.microsoft.com/office/drawing/2014/main" id="{B0BA2608-1208-FE4C-998D-0ABC6F6E5A51}"/>
              </a:ext>
            </a:extLst>
          </p:cNvPr>
          <p:cNvGrpSpPr/>
          <p:nvPr/>
        </p:nvGrpSpPr>
        <p:grpSpPr>
          <a:xfrm>
            <a:off x="3978593" y="671043"/>
            <a:ext cx="565381" cy="420420"/>
            <a:chOff x="120357" y="1964723"/>
            <a:chExt cx="680126" cy="420420"/>
          </a:xfrm>
        </p:grpSpPr>
        <p:sp>
          <p:nvSpPr>
            <p:cNvPr id="148" name="正方形/長方形 147">
              <a:extLst>
                <a:ext uri="{FF2B5EF4-FFF2-40B4-BE49-F238E27FC236}">
                  <a16:creationId xmlns:a16="http://schemas.microsoft.com/office/drawing/2014/main" id="{F108455E-7ACF-6C4F-B080-F124E1FAC2FA}"/>
                </a:ext>
              </a:extLst>
            </p:cNvPr>
            <p:cNvSpPr/>
            <p:nvPr/>
          </p:nvSpPr>
          <p:spPr>
            <a:xfrm rot="16200000">
              <a:off x="176133" y="1925755"/>
              <a:ext cx="364017" cy="44195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a:extLst>
                <a:ext uri="{FF2B5EF4-FFF2-40B4-BE49-F238E27FC236}">
                  <a16:creationId xmlns:a16="http://schemas.microsoft.com/office/drawing/2014/main" id="{FF4587B9-B547-DC4D-8EF4-885BB719C6D3}"/>
                </a:ext>
              </a:extLst>
            </p:cNvPr>
            <p:cNvSpPr txBox="1"/>
            <p:nvPr/>
          </p:nvSpPr>
          <p:spPr>
            <a:xfrm>
              <a:off x="120357" y="2015811"/>
              <a:ext cx="680126" cy="369332"/>
            </a:xfrm>
            <a:prstGeom prst="rect">
              <a:avLst/>
            </a:prstGeom>
            <a:noFill/>
          </p:spPr>
          <p:txBody>
            <a:bodyPr wrap="square">
              <a:spAutoFit/>
            </a:bodyPr>
            <a:lstStyle/>
            <a:p>
              <a:r>
                <a:rPr kumimoji="1" lang="en-US" altLang="ja-JP" sz="1800" dirty="0"/>
                <a:t>b</a:t>
              </a:r>
              <a:r>
                <a:rPr kumimoji="1" lang="en-US" altLang="ja-JP" sz="1100" dirty="0"/>
                <a:t>1</a:t>
              </a:r>
              <a:r>
                <a:rPr lang="en-US" altLang="ja-JP" sz="1050" dirty="0"/>
                <a:t>,2</a:t>
              </a:r>
              <a:endParaRPr lang="ja-JP" altLang="en-US"/>
            </a:p>
          </p:txBody>
        </p:sp>
      </p:grpSp>
      <p:grpSp>
        <p:nvGrpSpPr>
          <p:cNvPr id="150" name="グループ化 149">
            <a:extLst>
              <a:ext uri="{FF2B5EF4-FFF2-40B4-BE49-F238E27FC236}">
                <a16:creationId xmlns:a16="http://schemas.microsoft.com/office/drawing/2014/main" id="{4129555F-412F-234B-9572-BE065A0E882C}"/>
              </a:ext>
            </a:extLst>
          </p:cNvPr>
          <p:cNvGrpSpPr/>
          <p:nvPr/>
        </p:nvGrpSpPr>
        <p:grpSpPr>
          <a:xfrm>
            <a:off x="4374834" y="1057123"/>
            <a:ext cx="576618" cy="420420"/>
            <a:chOff x="120358" y="1964723"/>
            <a:chExt cx="693643" cy="420420"/>
          </a:xfrm>
        </p:grpSpPr>
        <p:sp>
          <p:nvSpPr>
            <p:cNvPr id="151" name="正方形/長方形 150">
              <a:extLst>
                <a:ext uri="{FF2B5EF4-FFF2-40B4-BE49-F238E27FC236}">
                  <a16:creationId xmlns:a16="http://schemas.microsoft.com/office/drawing/2014/main" id="{01D98017-F473-C94B-9FEA-7C04DDE22A62}"/>
                </a:ext>
              </a:extLst>
            </p:cNvPr>
            <p:cNvSpPr/>
            <p:nvPr/>
          </p:nvSpPr>
          <p:spPr>
            <a:xfrm rot="16200000">
              <a:off x="176133" y="1925755"/>
              <a:ext cx="364017" cy="441953"/>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テキスト ボックス 151">
              <a:extLst>
                <a:ext uri="{FF2B5EF4-FFF2-40B4-BE49-F238E27FC236}">
                  <a16:creationId xmlns:a16="http://schemas.microsoft.com/office/drawing/2014/main" id="{D5E22989-F232-6944-A343-6DC5E946328B}"/>
                </a:ext>
              </a:extLst>
            </p:cNvPr>
            <p:cNvSpPr txBox="1"/>
            <p:nvPr/>
          </p:nvSpPr>
          <p:spPr>
            <a:xfrm>
              <a:off x="120358" y="2015811"/>
              <a:ext cx="693643" cy="369332"/>
            </a:xfrm>
            <a:prstGeom prst="rect">
              <a:avLst/>
            </a:prstGeom>
            <a:noFill/>
          </p:spPr>
          <p:txBody>
            <a:bodyPr wrap="square">
              <a:spAutoFit/>
            </a:bodyPr>
            <a:lstStyle/>
            <a:p>
              <a:r>
                <a:rPr kumimoji="1" lang="en-US" altLang="ja-JP" sz="1800" dirty="0"/>
                <a:t>b</a:t>
              </a:r>
              <a:r>
                <a:rPr lang="en-US" altLang="ja-JP" sz="1100" dirty="0"/>
                <a:t>2</a:t>
              </a:r>
              <a:r>
                <a:rPr lang="en-US" altLang="ja-JP" sz="1050" dirty="0"/>
                <a:t>,2</a:t>
              </a:r>
              <a:endParaRPr lang="ja-JP" altLang="en-US"/>
            </a:p>
          </p:txBody>
        </p:sp>
      </p:grpSp>
      <p:grpSp>
        <p:nvGrpSpPr>
          <p:cNvPr id="131" name="グループ化 130">
            <a:extLst>
              <a:ext uri="{FF2B5EF4-FFF2-40B4-BE49-F238E27FC236}">
                <a16:creationId xmlns:a16="http://schemas.microsoft.com/office/drawing/2014/main" id="{1A2C340F-C713-874A-84DF-DF0E54584BC9}"/>
              </a:ext>
            </a:extLst>
          </p:cNvPr>
          <p:cNvGrpSpPr/>
          <p:nvPr/>
        </p:nvGrpSpPr>
        <p:grpSpPr>
          <a:xfrm>
            <a:off x="3633503" y="2496098"/>
            <a:ext cx="375745" cy="1517301"/>
            <a:chOff x="7392549" y="974690"/>
            <a:chExt cx="375745" cy="1517301"/>
          </a:xfrm>
          <a:solidFill>
            <a:schemeClr val="bg2">
              <a:lumMod val="90000"/>
            </a:schemeClr>
          </a:solidFill>
        </p:grpSpPr>
        <p:sp>
          <p:nvSpPr>
            <p:cNvPr id="132" name="正方形/長方形 131">
              <a:extLst>
                <a:ext uri="{FF2B5EF4-FFF2-40B4-BE49-F238E27FC236}">
                  <a16:creationId xmlns:a16="http://schemas.microsoft.com/office/drawing/2014/main" id="{445544F2-1C06-E84F-9310-2BD4C5D6F6DB}"/>
                </a:ext>
              </a:extLst>
            </p:cNvPr>
            <p:cNvSpPr/>
            <p:nvPr/>
          </p:nvSpPr>
          <p:spPr>
            <a:xfrm>
              <a:off x="7392549" y="974690"/>
              <a:ext cx="364017" cy="151730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3" name="直線コネクタ 132">
              <a:extLst>
                <a:ext uri="{FF2B5EF4-FFF2-40B4-BE49-F238E27FC236}">
                  <a16:creationId xmlns:a16="http://schemas.microsoft.com/office/drawing/2014/main" id="{AA7697E9-D87B-754D-AF84-2BA6320C5724}"/>
                </a:ext>
              </a:extLst>
            </p:cNvPr>
            <p:cNvCxnSpPr>
              <a:stCxn id="132" idx="1"/>
              <a:endCxn id="132" idx="3"/>
            </p:cNvCxnSpPr>
            <p:nvPr/>
          </p:nvCxnSpPr>
          <p:spPr>
            <a:xfrm>
              <a:off x="7392549" y="1733341"/>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CBEB8939-E670-6247-A074-A9DF6497FA63}"/>
                </a:ext>
              </a:extLst>
            </p:cNvPr>
            <p:cNvCxnSpPr/>
            <p:nvPr/>
          </p:nvCxnSpPr>
          <p:spPr>
            <a:xfrm>
              <a:off x="7394229" y="1343136"/>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3F5CAB-C60D-CD45-B309-8FFC2B808875}"/>
                </a:ext>
              </a:extLst>
            </p:cNvPr>
            <p:cNvCxnSpPr/>
            <p:nvPr/>
          </p:nvCxnSpPr>
          <p:spPr>
            <a:xfrm>
              <a:off x="7404277" y="2076653"/>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テキスト ボックス 135">
            <a:extLst>
              <a:ext uri="{FF2B5EF4-FFF2-40B4-BE49-F238E27FC236}">
                <a16:creationId xmlns:a16="http://schemas.microsoft.com/office/drawing/2014/main" id="{8658FDEA-78C9-CC4C-9289-70C29779A961}"/>
              </a:ext>
            </a:extLst>
          </p:cNvPr>
          <p:cNvSpPr txBox="1"/>
          <p:nvPr/>
        </p:nvSpPr>
        <p:spPr>
          <a:xfrm>
            <a:off x="3579881" y="2470532"/>
            <a:ext cx="720658" cy="1535164"/>
          </a:xfrm>
          <a:prstGeom prst="rect">
            <a:avLst/>
          </a:prstGeom>
          <a:noFill/>
        </p:spPr>
        <p:txBody>
          <a:bodyPr wrap="square" rtlCol="0">
            <a:spAutoFit/>
          </a:bodyPr>
          <a:lstStyle/>
          <a:p>
            <a:pPr>
              <a:lnSpc>
                <a:spcPct val="150000"/>
              </a:lnSpc>
            </a:pPr>
            <a:r>
              <a:rPr lang="en-US" altLang="ja-JP" sz="1600" dirty="0"/>
              <a:t>b</a:t>
            </a:r>
            <a:r>
              <a:rPr kumimoji="1" lang="en-US" altLang="ja-JP" sz="1000" dirty="0"/>
              <a:t>0,2</a:t>
            </a:r>
          </a:p>
          <a:p>
            <a:pPr>
              <a:lnSpc>
                <a:spcPct val="150000"/>
              </a:lnSpc>
            </a:pPr>
            <a:r>
              <a:rPr kumimoji="1" lang="en-US" altLang="ja-JP" sz="1600" dirty="0"/>
              <a:t>b</a:t>
            </a:r>
            <a:r>
              <a:rPr lang="en-US" altLang="ja-JP" sz="1050" dirty="0"/>
              <a:t>1</a:t>
            </a:r>
            <a:r>
              <a:rPr lang="en-US" altLang="ja-JP" sz="1000" dirty="0"/>
              <a:t>,2</a:t>
            </a:r>
          </a:p>
          <a:p>
            <a:pPr>
              <a:lnSpc>
                <a:spcPct val="150000"/>
              </a:lnSpc>
            </a:pPr>
            <a:r>
              <a:rPr lang="en-US" altLang="ja-JP" sz="1600" dirty="0"/>
              <a:t>b</a:t>
            </a:r>
            <a:r>
              <a:rPr lang="en-US" altLang="ja-JP" sz="1050" dirty="0"/>
              <a:t>2</a:t>
            </a:r>
            <a:r>
              <a:rPr lang="en-US" altLang="ja-JP" sz="1000" dirty="0"/>
              <a:t>,2</a:t>
            </a:r>
          </a:p>
          <a:p>
            <a:pPr>
              <a:lnSpc>
                <a:spcPct val="150000"/>
              </a:lnSpc>
            </a:pPr>
            <a:r>
              <a:rPr lang="en-US" altLang="ja-JP" sz="1600" dirty="0"/>
              <a:t>b</a:t>
            </a:r>
            <a:r>
              <a:rPr lang="en-US" altLang="ja-JP" sz="1000" dirty="0"/>
              <a:t>3,2</a:t>
            </a:r>
            <a:endParaRPr lang="ja-JP" altLang="en-US" sz="1000"/>
          </a:p>
        </p:txBody>
      </p:sp>
      <p:grpSp>
        <p:nvGrpSpPr>
          <p:cNvPr id="16" name="グループ化 15">
            <a:extLst>
              <a:ext uri="{FF2B5EF4-FFF2-40B4-BE49-F238E27FC236}">
                <a16:creationId xmlns:a16="http://schemas.microsoft.com/office/drawing/2014/main" id="{F5121985-85FE-124F-AD0D-A48BCF9CCB44}"/>
              </a:ext>
            </a:extLst>
          </p:cNvPr>
          <p:cNvGrpSpPr/>
          <p:nvPr/>
        </p:nvGrpSpPr>
        <p:grpSpPr>
          <a:xfrm>
            <a:off x="3235618" y="2497550"/>
            <a:ext cx="1527507" cy="1517301"/>
            <a:chOff x="4255476" y="974690"/>
            <a:chExt cx="2255856" cy="2240783"/>
          </a:xfrm>
        </p:grpSpPr>
        <p:sp>
          <p:nvSpPr>
            <p:cNvPr id="17" name="正方形/長方形 16">
              <a:extLst>
                <a:ext uri="{FF2B5EF4-FFF2-40B4-BE49-F238E27FC236}">
                  <a16:creationId xmlns:a16="http://schemas.microsoft.com/office/drawing/2014/main" id="{64532E48-2B7C-1B4D-A4AA-A93FFA78C556}"/>
                </a:ext>
              </a:extLst>
            </p:cNvPr>
            <p:cNvSpPr/>
            <p:nvPr/>
          </p:nvSpPr>
          <p:spPr>
            <a:xfrm>
              <a:off x="4270549" y="974690"/>
              <a:ext cx="2240783" cy="22407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A1546089-4EA6-1148-A45B-00B971F29E0F}"/>
                </a:ext>
              </a:extLst>
            </p:cNvPr>
            <p:cNvCxnSpPr>
              <a:stCxn id="17" idx="0"/>
            </p:cNvCxnSpPr>
            <p:nvPr/>
          </p:nvCxnSpPr>
          <p:spPr>
            <a:xfrm flipH="1">
              <a:off x="5375868"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A464DED-7AF7-5743-80F3-0A287B9F514A}"/>
                </a:ext>
              </a:extLst>
            </p:cNvPr>
            <p:cNvCxnSpPr/>
            <p:nvPr/>
          </p:nvCxnSpPr>
          <p:spPr>
            <a:xfrm flipH="1">
              <a:off x="5943600"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F4B30C6-9527-3D4D-ACA1-457351B70BFB}"/>
                </a:ext>
              </a:extLst>
            </p:cNvPr>
            <p:cNvCxnSpPr/>
            <p:nvPr/>
          </p:nvCxnSpPr>
          <p:spPr>
            <a:xfrm flipH="1">
              <a:off x="4823209"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2ED663D8-579B-F844-A23A-395195F61E7A}"/>
                </a:ext>
              </a:extLst>
            </p:cNvPr>
            <p:cNvCxnSpPr>
              <a:cxnSpLocks/>
              <a:stCxn id="17" idx="3"/>
              <a:endCxn id="17" idx="1"/>
            </p:cNvCxnSpPr>
            <p:nvPr/>
          </p:nvCxnSpPr>
          <p:spPr>
            <a:xfrm flipH="1">
              <a:off x="4270549" y="2095082"/>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4FD747F-ADBB-044C-990C-08CEBA8A71F6}"/>
                </a:ext>
              </a:extLst>
            </p:cNvPr>
            <p:cNvCxnSpPr>
              <a:cxnSpLocks/>
            </p:cNvCxnSpPr>
            <p:nvPr/>
          </p:nvCxnSpPr>
          <p:spPr>
            <a:xfrm flipH="1">
              <a:off x="4255476" y="1524001"/>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37561D5-4CD2-D543-A1CB-34A623ED812A}"/>
                </a:ext>
              </a:extLst>
            </p:cNvPr>
            <p:cNvCxnSpPr>
              <a:cxnSpLocks/>
            </p:cNvCxnSpPr>
            <p:nvPr/>
          </p:nvCxnSpPr>
          <p:spPr>
            <a:xfrm flipH="1">
              <a:off x="4270549" y="2620946"/>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6" name="図 85">
            <a:extLst>
              <a:ext uri="{FF2B5EF4-FFF2-40B4-BE49-F238E27FC236}">
                <a16:creationId xmlns:a16="http://schemas.microsoft.com/office/drawing/2014/main" id="{2F4AA5BF-8387-0548-998F-D7E5B88A5EA6}"/>
              </a:ext>
            </a:extLst>
          </p:cNvPr>
          <p:cNvPicPr>
            <a:picLocks noChangeAspect="1"/>
          </p:cNvPicPr>
          <p:nvPr/>
        </p:nvPicPr>
        <p:blipFill>
          <a:blip r:embed="rId2"/>
          <a:stretch>
            <a:fillRect/>
          </a:stretch>
        </p:blipFill>
        <p:spPr>
          <a:xfrm>
            <a:off x="8909020" y="3621849"/>
            <a:ext cx="2692855" cy="1218664"/>
          </a:xfrm>
          <a:prstGeom prst="rect">
            <a:avLst/>
          </a:prstGeom>
        </p:spPr>
      </p:pic>
      <p:grpSp>
        <p:nvGrpSpPr>
          <p:cNvPr id="45" name="グループ化 44">
            <a:extLst>
              <a:ext uri="{FF2B5EF4-FFF2-40B4-BE49-F238E27FC236}">
                <a16:creationId xmlns:a16="http://schemas.microsoft.com/office/drawing/2014/main" id="{F4DF7DB1-7A38-2548-B398-B0F724AEF63F}"/>
              </a:ext>
            </a:extLst>
          </p:cNvPr>
          <p:cNvGrpSpPr/>
          <p:nvPr/>
        </p:nvGrpSpPr>
        <p:grpSpPr>
          <a:xfrm>
            <a:off x="6523419" y="2536964"/>
            <a:ext cx="1527511" cy="1517302"/>
            <a:chOff x="4255477" y="974690"/>
            <a:chExt cx="2255860" cy="2240784"/>
          </a:xfrm>
        </p:grpSpPr>
        <p:sp>
          <p:nvSpPr>
            <p:cNvPr id="46" name="正方形/長方形 45">
              <a:extLst>
                <a:ext uri="{FF2B5EF4-FFF2-40B4-BE49-F238E27FC236}">
                  <a16:creationId xmlns:a16="http://schemas.microsoft.com/office/drawing/2014/main" id="{3C6A7EA7-A511-134E-B61F-F6E193C101F2}"/>
                </a:ext>
              </a:extLst>
            </p:cNvPr>
            <p:cNvSpPr/>
            <p:nvPr/>
          </p:nvSpPr>
          <p:spPr>
            <a:xfrm>
              <a:off x="4270549" y="974690"/>
              <a:ext cx="2240783" cy="22407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3F57FD88-E71F-EE41-AF78-E435C7D12F89}"/>
                </a:ext>
              </a:extLst>
            </p:cNvPr>
            <p:cNvCxnSpPr>
              <a:stCxn id="46" idx="0"/>
            </p:cNvCxnSpPr>
            <p:nvPr/>
          </p:nvCxnSpPr>
          <p:spPr>
            <a:xfrm flipH="1">
              <a:off x="5375868"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45600FA8-AC0E-6C43-B73E-6F6391F4AC16}"/>
                </a:ext>
              </a:extLst>
            </p:cNvPr>
            <p:cNvCxnSpPr/>
            <p:nvPr/>
          </p:nvCxnSpPr>
          <p:spPr>
            <a:xfrm flipH="1">
              <a:off x="5943600"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14455AB-7B6B-5142-B31B-4452A5A05185}"/>
                </a:ext>
              </a:extLst>
            </p:cNvPr>
            <p:cNvCxnSpPr/>
            <p:nvPr/>
          </p:nvCxnSpPr>
          <p:spPr>
            <a:xfrm flipH="1">
              <a:off x="4823209"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11EEB458-ED4C-7F44-9A0F-296C15E83924}"/>
                </a:ext>
              </a:extLst>
            </p:cNvPr>
            <p:cNvCxnSpPr>
              <a:cxnSpLocks/>
            </p:cNvCxnSpPr>
            <p:nvPr/>
          </p:nvCxnSpPr>
          <p:spPr>
            <a:xfrm flipH="1">
              <a:off x="4270549" y="2155102"/>
              <a:ext cx="2240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038F580-4860-7643-B476-856E531B7FE8}"/>
                </a:ext>
              </a:extLst>
            </p:cNvPr>
            <p:cNvCxnSpPr>
              <a:cxnSpLocks/>
            </p:cNvCxnSpPr>
            <p:nvPr/>
          </p:nvCxnSpPr>
          <p:spPr>
            <a:xfrm flipH="1">
              <a:off x="4255476" y="1524001"/>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1D82ED-7048-4649-8A5C-F7986C6F6DC3}"/>
                </a:ext>
              </a:extLst>
            </p:cNvPr>
            <p:cNvCxnSpPr>
              <a:cxnSpLocks/>
            </p:cNvCxnSpPr>
            <p:nvPr/>
          </p:nvCxnSpPr>
          <p:spPr>
            <a:xfrm flipH="1">
              <a:off x="4270549" y="2620946"/>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90615EBD-EBDD-5C4C-93B8-CC77A34E8241}"/>
              </a:ext>
            </a:extLst>
          </p:cNvPr>
          <p:cNvGrpSpPr/>
          <p:nvPr/>
        </p:nvGrpSpPr>
        <p:grpSpPr>
          <a:xfrm>
            <a:off x="6533623" y="4733570"/>
            <a:ext cx="1527509" cy="1517301"/>
            <a:chOff x="4255477" y="974690"/>
            <a:chExt cx="2255860" cy="2240783"/>
          </a:xfrm>
        </p:grpSpPr>
        <p:sp>
          <p:nvSpPr>
            <p:cNvPr id="54" name="正方形/長方形 53">
              <a:extLst>
                <a:ext uri="{FF2B5EF4-FFF2-40B4-BE49-F238E27FC236}">
                  <a16:creationId xmlns:a16="http://schemas.microsoft.com/office/drawing/2014/main" id="{2483F910-8FBC-BD43-8248-6A7A7B46CBC4}"/>
                </a:ext>
              </a:extLst>
            </p:cNvPr>
            <p:cNvSpPr/>
            <p:nvPr/>
          </p:nvSpPr>
          <p:spPr>
            <a:xfrm>
              <a:off x="4270549" y="974690"/>
              <a:ext cx="2240783" cy="22407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6EE39081-5436-0345-BD50-751CAEE92F7C}"/>
                </a:ext>
              </a:extLst>
            </p:cNvPr>
            <p:cNvCxnSpPr>
              <a:stCxn id="54" idx="0"/>
            </p:cNvCxnSpPr>
            <p:nvPr/>
          </p:nvCxnSpPr>
          <p:spPr>
            <a:xfrm flipH="1">
              <a:off x="5375868"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547346ED-8606-F641-9E4F-9FCB28297B7F}"/>
                </a:ext>
              </a:extLst>
            </p:cNvPr>
            <p:cNvCxnSpPr/>
            <p:nvPr/>
          </p:nvCxnSpPr>
          <p:spPr>
            <a:xfrm flipH="1">
              <a:off x="5943600"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450D606-ADCE-DE49-BB63-29C560820313}"/>
                </a:ext>
              </a:extLst>
            </p:cNvPr>
            <p:cNvCxnSpPr/>
            <p:nvPr/>
          </p:nvCxnSpPr>
          <p:spPr>
            <a:xfrm flipH="1">
              <a:off x="4823209" y="974690"/>
              <a:ext cx="15073" cy="2180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4187A5E7-30F3-4B4F-B6CA-300A3046500C}"/>
                </a:ext>
              </a:extLst>
            </p:cNvPr>
            <p:cNvCxnSpPr>
              <a:cxnSpLocks/>
              <a:stCxn id="54" idx="3"/>
              <a:endCxn id="54" idx="1"/>
            </p:cNvCxnSpPr>
            <p:nvPr/>
          </p:nvCxnSpPr>
          <p:spPr>
            <a:xfrm flipH="1">
              <a:off x="4270549" y="2095082"/>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CA3F049-AB89-D64B-8DF4-BD2159EBCF4C}"/>
                </a:ext>
              </a:extLst>
            </p:cNvPr>
            <p:cNvCxnSpPr>
              <a:cxnSpLocks/>
            </p:cNvCxnSpPr>
            <p:nvPr/>
          </p:nvCxnSpPr>
          <p:spPr>
            <a:xfrm flipH="1">
              <a:off x="4255476" y="1524001"/>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2C1B3A7-9377-C04F-9127-C1A27021597C}"/>
                </a:ext>
              </a:extLst>
            </p:cNvPr>
            <p:cNvCxnSpPr>
              <a:cxnSpLocks/>
            </p:cNvCxnSpPr>
            <p:nvPr/>
          </p:nvCxnSpPr>
          <p:spPr>
            <a:xfrm flipH="1">
              <a:off x="4270549" y="2620946"/>
              <a:ext cx="22407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グループ化 65">
            <a:extLst>
              <a:ext uri="{FF2B5EF4-FFF2-40B4-BE49-F238E27FC236}">
                <a16:creationId xmlns:a16="http://schemas.microsoft.com/office/drawing/2014/main" id="{2DB34DE4-4C54-4441-9E6C-1FA5D90DBCF0}"/>
              </a:ext>
            </a:extLst>
          </p:cNvPr>
          <p:cNvGrpSpPr/>
          <p:nvPr/>
        </p:nvGrpSpPr>
        <p:grpSpPr>
          <a:xfrm>
            <a:off x="6918172" y="2537585"/>
            <a:ext cx="375746" cy="1517301"/>
            <a:chOff x="7392548" y="974690"/>
            <a:chExt cx="375746" cy="1517301"/>
          </a:xfrm>
          <a:solidFill>
            <a:schemeClr val="bg2">
              <a:lumMod val="90000"/>
            </a:schemeClr>
          </a:solidFill>
        </p:grpSpPr>
        <p:sp>
          <p:nvSpPr>
            <p:cNvPr id="61" name="正方形/長方形 60">
              <a:extLst>
                <a:ext uri="{FF2B5EF4-FFF2-40B4-BE49-F238E27FC236}">
                  <a16:creationId xmlns:a16="http://schemas.microsoft.com/office/drawing/2014/main" id="{624D07B6-6A49-0546-9851-E33E807E1DA8}"/>
                </a:ext>
              </a:extLst>
            </p:cNvPr>
            <p:cNvSpPr/>
            <p:nvPr/>
          </p:nvSpPr>
          <p:spPr>
            <a:xfrm>
              <a:off x="7392549" y="974690"/>
              <a:ext cx="364017" cy="151730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4A1BF439-D2C4-DD4F-BAE3-8E34F6A54E2C}"/>
                </a:ext>
              </a:extLst>
            </p:cNvPr>
            <p:cNvCxnSpPr>
              <a:stCxn id="61" idx="1"/>
              <a:endCxn id="61" idx="3"/>
            </p:cNvCxnSpPr>
            <p:nvPr/>
          </p:nvCxnSpPr>
          <p:spPr>
            <a:xfrm>
              <a:off x="7392549" y="1733341"/>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B9E45D81-C22B-EB47-A83F-7103DC9C9BBA}"/>
                </a:ext>
              </a:extLst>
            </p:cNvPr>
            <p:cNvCxnSpPr/>
            <p:nvPr/>
          </p:nvCxnSpPr>
          <p:spPr>
            <a:xfrm>
              <a:off x="7394229" y="1343136"/>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64EB83D-FA43-4E48-87D0-D160B3C8D589}"/>
                </a:ext>
              </a:extLst>
            </p:cNvPr>
            <p:cNvCxnSpPr/>
            <p:nvPr/>
          </p:nvCxnSpPr>
          <p:spPr>
            <a:xfrm>
              <a:off x="7404277" y="2076653"/>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a:extLst>
              <a:ext uri="{FF2B5EF4-FFF2-40B4-BE49-F238E27FC236}">
                <a16:creationId xmlns:a16="http://schemas.microsoft.com/office/drawing/2014/main" id="{3D2F8950-2731-304B-907C-883D97FF8B94}"/>
              </a:ext>
            </a:extLst>
          </p:cNvPr>
          <p:cNvGrpSpPr/>
          <p:nvPr/>
        </p:nvGrpSpPr>
        <p:grpSpPr>
          <a:xfrm>
            <a:off x="6925442" y="4731232"/>
            <a:ext cx="375745" cy="1517301"/>
            <a:chOff x="7392549" y="974690"/>
            <a:chExt cx="375745" cy="1517301"/>
          </a:xfrm>
          <a:solidFill>
            <a:schemeClr val="bg2">
              <a:lumMod val="90000"/>
            </a:schemeClr>
          </a:solidFill>
        </p:grpSpPr>
        <p:sp>
          <p:nvSpPr>
            <p:cNvPr id="68" name="正方形/長方形 67">
              <a:extLst>
                <a:ext uri="{FF2B5EF4-FFF2-40B4-BE49-F238E27FC236}">
                  <a16:creationId xmlns:a16="http://schemas.microsoft.com/office/drawing/2014/main" id="{B20EAD55-FC36-E440-A035-A5271F6FF869}"/>
                </a:ext>
              </a:extLst>
            </p:cNvPr>
            <p:cNvSpPr/>
            <p:nvPr/>
          </p:nvSpPr>
          <p:spPr>
            <a:xfrm>
              <a:off x="7392549" y="974690"/>
              <a:ext cx="364017" cy="151730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A7DBFB15-F2CD-AA4E-B0BF-1AA0758D7410}"/>
                </a:ext>
              </a:extLst>
            </p:cNvPr>
            <p:cNvCxnSpPr>
              <a:stCxn id="68" idx="1"/>
              <a:endCxn id="68" idx="3"/>
            </p:cNvCxnSpPr>
            <p:nvPr/>
          </p:nvCxnSpPr>
          <p:spPr>
            <a:xfrm>
              <a:off x="7392549" y="1733341"/>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DA6E4CE-7D0F-8245-98F3-8D64826B3BF6}"/>
                </a:ext>
              </a:extLst>
            </p:cNvPr>
            <p:cNvCxnSpPr/>
            <p:nvPr/>
          </p:nvCxnSpPr>
          <p:spPr>
            <a:xfrm>
              <a:off x="7394229" y="1343136"/>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9D35DA8-3949-2B4F-A038-E6B6C1521B5F}"/>
                </a:ext>
              </a:extLst>
            </p:cNvPr>
            <p:cNvCxnSpPr/>
            <p:nvPr/>
          </p:nvCxnSpPr>
          <p:spPr>
            <a:xfrm>
              <a:off x="7404277" y="2076653"/>
              <a:ext cx="3640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B1AEB5FA-9155-9246-A63B-B72235C1BFE6}"/>
              </a:ext>
            </a:extLst>
          </p:cNvPr>
          <p:cNvGrpSpPr/>
          <p:nvPr/>
        </p:nvGrpSpPr>
        <p:grpSpPr>
          <a:xfrm rot="2629403">
            <a:off x="8202724" y="3903469"/>
            <a:ext cx="512795" cy="522054"/>
            <a:chOff x="9696659" y="2532645"/>
            <a:chExt cx="463444" cy="471812"/>
          </a:xfrm>
        </p:grpSpPr>
        <p:sp>
          <p:nvSpPr>
            <p:cNvPr id="76" name="円/楕円 75">
              <a:extLst>
                <a:ext uri="{FF2B5EF4-FFF2-40B4-BE49-F238E27FC236}">
                  <a16:creationId xmlns:a16="http://schemas.microsoft.com/office/drawing/2014/main" id="{CBFE3916-40FF-DA4F-AE6C-B6934B527854}"/>
                </a:ext>
              </a:extLst>
            </p:cNvPr>
            <p:cNvSpPr/>
            <p:nvPr/>
          </p:nvSpPr>
          <p:spPr>
            <a:xfrm>
              <a:off x="9696659" y="2541013"/>
              <a:ext cx="463444" cy="46344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コネクタ 77">
              <a:extLst>
                <a:ext uri="{FF2B5EF4-FFF2-40B4-BE49-F238E27FC236}">
                  <a16:creationId xmlns:a16="http://schemas.microsoft.com/office/drawing/2014/main" id="{9141C18D-4635-8842-9BEE-016B33A9CAB3}"/>
                </a:ext>
              </a:extLst>
            </p:cNvPr>
            <p:cNvCxnSpPr>
              <a:stCxn id="76" idx="2"/>
              <a:endCxn id="76" idx="6"/>
            </p:cNvCxnSpPr>
            <p:nvPr/>
          </p:nvCxnSpPr>
          <p:spPr>
            <a:xfrm>
              <a:off x="9696659" y="2772735"/>
              <a:ext cx="46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6AB08F3-2510-8F49-BCE9-10CA09EB522E}"/>
                </a:ext>
              </a:extLst>
            </p:cNvPr>
            <p:cNvCxnSpPr>
              <a:cxnSpLocks/>
            </p:cNvCxnSpPr>
            <p:nvPr/>
          </p:nvCxnSpPr>
          <p:spPr>
            <a:xfrm rot="16200000">
              <a:off x="9688291" y="2764367"/>
              <a:ext cx="4634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右中かっこ 80">
            <a:extLst>
              <a:ext uri="{FF2B5EF4-FFF2-40B4-BE49-F238E27FC236}">
                <a16:creationId xmlns:a16="http://schemas.microsoft.com/office/drawing/2014/main" id="{B4774B70-B1AE-964C-9177-5E879D912779}"/>
              </a:ext>
            </a:extLst>
          </p:cNvPr>
          <p:cNvSpPr/>
          <p:nvPr/>
        </p:nvSpPr>
        <p:spPr>
          <a:xfrm>
            <a:off x="7379554" y="2603620"/>
            <a:ext cx="222152" cy="138662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81">
            <a:extLst>
              <a:ext uri="{FF2B5EF4-FFF2-40B4-BE49-F238E27FC236}">
                <a16:creationId xmlns:a16="http://schemas.microsoft.com/office/drawing/2014/main" id="{39C8DAD6-8AD9-4A46-8C47-2622E886327F}"/>
              </a:ext>
            </a:extLst>
          </p:cNvPr>
          <p:cNvSpPr/>
          <p:nvPr/>
        </p:nvSpPr>
        <p:spPr>
          <a:xfrm>
            <a:off x="7549180" y="3312472"/>
            <a:ext cx="902126" cy="561295"/>
          </a:xfrm>
          <a:custGeom>
            <a:avLst/>
            <a:gdLst>
              <a:gd name="connsiteX0" fmla="*/ 0 w 680720"/>
              <a:gd name="connsiteY0" fmla="*/ 0 h 477520"/>
              <a:gd name="connsiteX1" fmla="*/ 487680 w 680720"/>
              <a:gd name="connsiteY1" fmla="*/ 0 h 477520"/>
              <a:gd name="connsiteX2" fmla="*/ 680720 w 680720"/>
              <a:gd name="connsiteY2" fmla="*/ 193040 h 477520"/>
              <a:gd name="connsiteX3" fmla="*/ 680720 w 680720"/>
              <a:gd name="connsiteY3" fmla="*/ 477520 h 477520"/>
            </a:gdLst>
            <a:ahLst/>
            <a:cxnLst>
              <a:cxn ang="0">
                <a:pos x="connsiteX0" y="connsiteY0"/>
              </a:cxn>
              <a:cxn ang="0">
                <a:pos x="connsiteX1" y="connsiteY1"/>
              </a:cxn>
              <a:cxn ang="0">
                <a:pos x="connsiteX2" y="connsiteY2"/>
              </a:cxn>
              <a:cxn ang="0">
                <a:pos x="connsiteX3" y="connsiteY3"/>
              </a:cxn>
            </a:cxnLst>
            <a:rect l="l" t="t" r="r" b="b"/>
            <a:pathLst>
              <a:path w="680720" h="477520">
                <a:moveTo>
                  <a:pt x="0" y="0"/>
                </a:moveTo>
                <a:lnTo>
                  <a:pt x="487680" y="0"/>
                </a:lnTo>
                <a:lnTo>
                  <a:pt x="680720" y="193040"/>
                </a:lnTo>
                <a:lnTo>
                  <a:pt x="680720" y="47752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フリーフォーム 82">
            <a:extLst>
              <a:ext uri="{FF2B5EF4-FFF2-40B4-BE49-F238E27FC236}">
                <a16:creationId xmlns:a16="http://schemas.microsoft.com/office/drawing/2014/main" id="{96D257E8-60AD-F443-BBA2-7818CCAB7BBE}"/>
              </a:ext>
            </a:extLst>
          </p:cNvPr>
          <p:cNvSpPr/>
          <p:nvPr/>
        </p:nvSpPr>
        <p:spPr>
          <a:xfrm flipV="1">
            <a:off x="7229619" y="4543232"/>
            <a:ext cx="1213124" cy="366595"/>
          </a:xfrm>
          <a:custGeom>
            <a:avLst/>
            <a:gdLst>
              <a:gd name="connsiteX0" fmla="*/ 0 w 680720"/>
              <a:gd name="connsiteY0" fmla="*/ 0 h 477520"/>
              <a:gd name="connsiteX1" fmla="*/ 487680 w 680720"/>
              <a:gd name="connsiteY1" fmla="*/ 0 h 477520"/>
              <a:gd name="connsiteX2" fmla="*/ 680720 w 680720"/>
              <a:gd name="connsiteY2" fmla="*/ 193040 h 477520"/>
              <a:gd name="connsiteX3" fmla="*/ 680720 w 680720"/>
              <a:gd name="connsiteY3" fmla="*/ 477520 h 477520"/>
              <a:gd name="connsiteX0" fmla="*/ 0 w 1107440"/>
              <a:gd name="connsiteY0" fmla="*/ 20320 h 477520"/>
              <a:gd name="connsiteX1" fmla="*/ 914400 w 1107440"/>
              <a:gd name="connsiteY1" fmla="*/ 0 h 477520"/>
              <a:gd name="connsiteX2" fmla="*/ 1107440 w 1107440"/>
              <a:gd name="connsiteY2" fmla="*/ 193040 h 477520"/>
              <a:gd name="connsiteX3" fmla="*/ 1107440 w 1107440"/>
              <a:gd name="connsiteY3" fmla="*/ 477520 h 477520"/>
            </a:gdLst>
            <a:ahLst/>
            <a:cxnLst>
              <a:cxn ang="0">
                <a:pos x="connsiteX0" y="connsiteY0"/>
              </a:cxn>
              <a:cxn ang="0">
                <a:pos x="connsiteX1" y="connsiteY1"/>
              </a:cxn>
              <a:cxn ang="0">
                <a:pos x="connsiteX2" y="connsiteY2"/>
              </a:cxn>
              <a:cxn ang="0">
                <a:pos x="connsiteX3" y="connsiteY3"/>
              </a:cxn>
            </a:cxnLst>
            <a:rect l="l" t="t" r="r" b="b"/>
            <a:pathLst>
              <a:path w="1107440" h="477520">
                <a:moveTo>
                  <a:pt x="0" y="20320"/>
                </a:moveTo>
                <a:lnTo>
                  <a:pt x="914400" y="0"/>
                </a:lnTo>
                <a:lnTo>
                  <a:pt x="1107440" y="193040"/>
                </a:lnTo>
                <a:lnTo>
                  <a:pt x="1107440" y="47752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C0FC60A5-A3E5-5244-B9B9-1CA9E8D34DF7}"/>
              </a:ext>
            </a:extLst>
          </p:cNvPr>
          <p:cNvSpPr txBox="1"/>
          <p:nvPr/>
        </p:nvSpPr>
        <p:spPr>
          <a:xfrm>
            <a:off x="6857361" y="2393819"/>
            <a:ext cx="559629" cy="1715470"/>
          </a:xfrm>
          <a:prstGeom prst="rect">
            <a:avLst/>
          </a:prstGeom>
          <a:noFill/>
        </p:spPr>
        <p:txBody>
          <a:bodyPr wrap="square" rtlCol="0">
            <a:spAutoFit/>
          </a:bodyPr>
          <a:lstStyle/>
          <a:p>
            <a:pPr>
              <a:lnSpc>
                <a:spcPct val="150000"/>
              </a:lnSpc>
            </a:pPr>
            <a:r>
              <a:rPr kumimoji="1" lang="en-US" altLang="ja-JP" dirty="0"/>
              <a:t>a</a:t>
            </a:r>
            <a:r>
              <a:rPr kumimoji="1" lang="en-US" altLang="ja-JP" sz="1050" dirty="0"/>
              <a:t>0,2</a:t>
            </a:r>
          </a:p>
          <a:p>
            <a:pPr>
              <a:lnSpc>
                <a:spcPct val="150000"/>
              </a:lnSpc>
            </a:pPr>
            <a:r>
              <a:rPr lang="en-US" altLang="ja-JP" dirty="0"/>
              <a:t>a</a:t>
            </a:r>
            <a:r>
              <a:rPr lang="en-US" altLang="ja-JP" sz="1100" dirty="0"/>
              <a:t>1</a:t>
            </a:r>
            <a:r>
              <a:rPr lang="en-US" altLang="ja-JP" sz="1050" dirty="0"/>
              <a:t>,2</a:t>
            </a:r>
          </a:p>
          <a:p>
            <a:pPr>
              <a:lnSpc>
                <a:spcPct val="150000"/>
              </a:lnSpc>
            </a:pPr>
            <a:r>
              <a:rPr lang="en-US" altLang="ja-JP" dirty="0"/>
              <a:t>a</a:t>
            </a:r>
            <a:r>
              <a:rPr lang="en-US" altLang="ja-JP" sz="1100" dirty="0"/>
              <a:t>2</a:t>
            </a:r>
            <a:r>
              <a:rPr lang="en-US" altLang="ja-JP" sz="1050" dirty="0"/>
              <a:t>,2</a:t>
            </a:r>
          </a:p>
          <a:p>
            <a:pPr>
              <a:lnSpc>
                <a:spcPct val="150000"/>
              </a:lnSpc>
            </a:pPr>
            <a:r>
              <a:rPr lang="en-US" altLang="ja-JP" dirty="0"/>
              <a:t>a</a:t>
            </a:r>
            <a:r>
              <a:rPr lang="en-US" altLang="ja-JP" sz="1050" dirty="0"/>
              <a:t>3,2 </a:t>
            </a:r>
            <a:endParaRPr lang="ja-JP" altLang="en-US" sz="1050"/>
          </a:p>
        </p:txBody>
      </p:sp>
      <p:sp>
        <p:nvSpPr>
          <p:cNvPr id="90" name="テキスト ボックス 89">
            <a:extLst>
              <a:ext uri="{FF2B5EF4-FFF2-40B4-BE49-F238E27FC236}">
                <a16:creationId xmlns:a16="http://schemas.microsoft.com/office/drawing/2014/main" id="{5514FA77-44E4-B647-883E-6DCF9D1C0F7A}"/>
              </a:ext>
            </a:extLst>
          </p:cNvPr>
          <p:cNvSpPr txBox="1"/>
          <p:nvPr/>
        </p:nvSpPr>
        <p:spPr>
          <a:xfrm>
            <a:off x="6871820" y="4685346"/>
            <a:ext cx="720658" cy="1535164"/>
          </a:xfrm>
          <a:prstGeom prst="rect">
            <a:avLst/>
          </a:prstGeom>
          <a:noFill/>
        </p:spPr>
        <p:txBody>
          <a:bodyPr wrap="square" rtlCol="0">
            <a:spAutoFit/>
          </a:bodyPr>
          <a:lstStyle/>
          <a:p>
            <a:pPr>
              <a:lnSpc>
                <a:spcPct val="150000"/>
              </a:lnSpc>
            </a:pPr>
            <a:r>
              <a:rPr lang="en-US" altLang="ja-JP" sz="1600" dirty="0"/>
              <a:t>b</a:t>
            </a:r>
            <a:r>
              <a:rPr kumimoji="1" lang="en-US" altLang="ja-JP" sz="1000" dirty="0"/>
              <a:t>0,2</a:t>
            </a:r>
          </a:p>
          <a:p>
            <a:pPr>
              <a:lnSpc>
                <a:spcPct val="150000"/>
              </a:lnSpc>
            </a:pPr>
            <a:r>
              <a:rPr kumimoji="1" lang="en-US" altLang="ja-JP" sz="1600" dirty="0"/>
              <a:t>b</a:t>
            </a:r>
            <a:r>
              <a:rPr lang="en-US" altLang="ja-JP" sz="1050" dirty="0"/>
              <a:t>1</a:t>
            </a:r>
            <a:r>
              <a:rPr lang="en-US" altLang="ja-JP" sz="1000" dirty="0"/>
              <a:t>,2</a:t>
            </a:r>
          </a:p>
          <a:p>
            <a:pPr>
              <a:lnSpc>
                <a:spcPct val="150000"/>
              </a:lnSpc>
            </a:pPr>
            <a:r>
              <a:rPr lang="en-US" altLang="ja-JP" sz="1600" dirty="0"/>
              <a:t>b</a:t>
            </a:r>
            <a:r>
              <a:rPr lang="en-US" altLang="ja-JP" sz="1050" dirty="0"/>
              <a:t>2</a:t>
            </a:r>
            <a:r>
              <a:rPr lang="en-US" altLang="ja-JP" sz="1000" dirty="0"/>
              <a:t>,2</a:t>
            </a:r>
          </a:p>
          <a:p>
            <a:pPr>
              <a:lnSpc>
                <a:spcPct val="150000"/>
              </a:lnSpc>
            </a:pPr>
            <a:r>
              <a:rPr lang="en-US" altLang="ja-JP" sz="1600" dirty="0"/>
              <a:t>b</a:t>
            </a:r>
            <a:r>
              <a:rPr lang="en-US" altLang="ja-JP" sz="1000" dirty="0"/>
              <a:t>3,2</a:t>
            </a:r>
            <a:endParaRPr lang="ja-JP" altLang="en-US" sz="1000"/>
          </a:p>
        </p:txBody>
      </p:sp>
      <p:sp>
        <p:nvSpPr>
          <p:cNvPr id="91" name="テキスト ボックス 90">
            <a:extLst>
              <a:ext uri="{FF2B5EF4-FFF2-40B4-BE49-F238E27FC236}">
                <a16:creationId xmlns:a16="http://schemas.microsoft.com/office/drawing/2014/main" id="{89783E8A-EC5B-3648-9F21-73DC91DB2E9B}"/>
              </a:ext>
            </a:extLst>
          </p:cNvPr>
          <p:cNvSpPr txBox="1"/>
          <p:nvPr/>
        </p:nvSpPr>
        <p:spPr>
          <a:xfrm>
            <a:off x="6922392" y="4095386"/>
            <a:ext cx="312906" cy="369332"/>
          </a:xfrm>
          <a:prstGeom prst="rect">
            <a:avLst/>
          </a:prstGeom>
          <a:noFill/>
        </p:spPr>
        <p:txBody>
          <a:bodyPr wrap="none" rtlCol="0">
            <a:spAutoFit/>
          </a:bodyPr>
          <a:lstStyle/>
          <a:p>
            <a:r>
              <a:rPr lang="en-US" altLang="ja-JP" dirty="0"/>
              <a:t>2</a:t>
            </a:r>
            <a:endParaRPr kumimoji="1" lang="ja-JP" altLang="en-US"/>
          </a:p>
        </p:txBody>
      </p:sp>
      <p:sp>
        <p:nvSpPr>
          <p:cNvPr id="92" name="テキスト ボックス 91">
            <a:extLst>
              <a:ext uri="{FF2B5EF4-FFF2-40B4-BE49-F238E27FC236}">
                <a16:creationId xmlns:a16="http://schemas.microsoft.com/office/drawing/2014/main" id="{D43BE04C-F266-F440-B09D-601ADE3E3183}"/>
              </a:ext>
            </a:extLst>
          </p:cNvPr>
          <p:cNvSpPr txBox="1"/>
          <p:nvPr/>
        </p:nvSpPr>
        <p:spPr>
          <a:xfrm>
            <a:off x="8229638" y="4909767"/>
            <a:ext cx="452015" cy="369332"/>
          </a:xfrm>
          <a:prstGeom prst="rect">
            <a:avLst/>
          </a:prstGeom>
          <a:noFill/>
        </p:spPr>
        <p:txBody>
          <a:bodyPr wrap="square" rtlCol="0">
            <a:spAutoFit/>
          </a:bodyPr>
          <a:lstStyle/>
          <a:p>
            <a:r>
              <a:rPr lang="en-US" altLang="ja-JP" dirty="0"/>
              <a:t>0</a:t>
            </a:r>
            <a:endParaRPr kumimoji="1" lang="ja-JP" altLang="en-US"/>
          </a:p>
        </p:txBody>
      </p:sp>
      <p:sp>
        <p:nvSpPr>
          <p:cNvPr id="93" name="右矢印 92">
            <a:extLst>
              <a:ext uri="{FF2B5EF4-FFF2-40B4-BE49-F238E27FC236}">
                <a16:creationId xmlns:a16="http://schemas.microsoft.com/office/drawing/2014/main" id="{902C4594-E090-5F47-AC43-06C50BEA459E}"/>
              </a:ext>
            </a:extLst>
          </p:cNvPr>
          <p:cNvSpPr/>
          <p:nvPr/>
        </p:nvSpPr>
        <p:spPr>
          <a:xfrm>
            <a:off x="5301250" y="2955284"/>
            <a:ext cx="883920" cy="561007"/>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41">
            <a:extLst>
              <a:ext uri="{FF2B5EF4-FFF2-40B4-BE49-F238E27FC236}">
                <a16:creationId xmlns:a16="http://schemas.microsoft.com/office/drawing/2014/main" id="{62BAA9E1-A765-E54E-84E3-F60E97CC54FC}"/>
              </a:ext>
            </a:extLst>
          </p:cNvPr>
          <p:cNvSpPr/>
          <p:nvPr/>
        </p:nvSpPr>
        <p:spPr>
          <a:xfrm flipH="1">
            <a:off x="3502932" y="1550925"/>
            <a:ext cx="391886" cy="2170444"/>
          </a:xfrm>
          <a:custGeom>
            <a:avLst/>
            <a:gdLst>
              <a:gd name="connsiteX0" fmla="*/ 0 w 391886"/>
              <a:gd name="connsiteY0" fmla="*/ 2170444 h 2170444"/>
              <a:gd name="connsiteX1" fmla="*/ 10048 w 391886"/>
              <a:gd name="connsiteY1" fmla="*/ 371789 h 2170444"/>
              <a:gd name="connsiteX2" fmla="*/ 391886 w 391886"/>
              <a:gd name="connsiteY2" fmla="*/ 0 h 2170444"/>
            </a:gdLst>
            <a:ahLst/>
            <a:cxnLst>
              <a:cxn ang="0">
                <a:pos x="connsiteX0" y="connsiteY0"/>
              </a:cxn>
              <a:cxn ang="0">
                <a:pos x="connsiteX1" y="connsiteY1"/>
              </a:cxn>
              <a:cxn ang="0">
                <a:pos x="connsiteX2" y="connsiteY2"/>
              </a:cxn>
            </a:cxnLst>
            <a:rect l="l" t="t" r="r" b="b"/>
            <a:pathLst>
              <a:path w="391886" h="2170444">
                <a:moveTo>
                  <a:pt x="0" y="2170444"/>
                </a:moveTo>
                <a:cubicBezTo>
                  <a:pt x="3349" y="1570892"/>
                  <a:pt x="6699" y="971341"/>
                  <a:pt x="10048" y="371789"/>
                </a:cubicBezTo>
                <a:lnTo>
                  <a:pt x="391886" y="0"/>
                </a:lnTo>
              </a:path>
            </a:pathLst>
          </a:custGeom>
          <a:noFill/>
          <a:ln w="9525">
            <a:solidFill>
              <a:schemeClr val="tx1"/>
            </a:solidFill>
            <a:prstDash val="solid"/>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1E2A05CC-5F41-0D45-9D2B-5B5572A6AC51}"/>
              </a:ext>
            </a:extLst>
          </p:cNvPr>
          <p:cNvCxnSpPr/>
          <p:nvPr/>
        </p:nvCxnSpPr>
        <p:spPr>
          <a:xfrm flipV="1">
            <a:off x="3734309" y="359781"/>
            <a:ext cx="0" cy="2263391"/>
          </a:xfrm>
          <a:prstGeom prst="line">
            <a:avLst/>
          </a:prstGeom>
          <a:ln w="9525">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フリーフォーム 31">
            <a:extLst>
              <a:ext uri="{FF2B5EF4-FFF2-40B4-BE49-F238E27FC236}">
                <a16:creationId xmlns:a16="http://schemas.microsoft.com/office/drawing/2014/main" id="{B0A1EF24-6393-404D-B69E-C3A5DEFA9971}"/>
              </a:ext>
            </a:extLst>
          </p:cNvPr>
          <p:cNvSpPr/>
          <p:nvPr/>
        </p:nvSpPr>
        <p:spPr>
          <a:xfrm>
            <a:off x="3773139" y="761403"/>
            <a:ext cx="391886" cy="2170444"/>
          </a:xfrm>
          <a:custGeom>
            <a:avLst/>
            <a:gdLst>
              <a:gd name="connsiteX0" fmla="*/ 0 w 391886"/>
              <a:gd name="connsiteY0" fmla="*/ 2170444 h 2170444"/>
              <a:gd name="connsiteX1" fmla="*/ 10048 w 391886"/>
              <a:gd name="connsiteY1" fmla="*/ 371789 h 2170444"/>
              <a:gd name="connsiteX2" fmla="*/ 391886 w 391886"/>
              <a:gd name="connsiteY2" fmla="*/ 0 h 2170444"/>
            </a:gdLst>
            <a:ahLst/>
            <a:cxnLst>
              <a:cxn ang="0">
                <a:pos x="connsiteX0" y="connsiteY0"/>
              </a:cxn>
              <a:cxn ang="0">
                <a:pos x="connsiteX1" y="connsiteY1"/>
              </a:cxn>
              <a:cxn ang="0">
                <a:pos x="connsiteX2" y="connsiteY2"/>
              </a:cxn>
            </a:cxnLst>
            <a:rect l="l" t="t" r="r" b="b"/>
            <a:pathLst>
              <a:path w="391886" h="2170444">
                <a:moveTo>
                  <a:pt x="0" y="2170444"/>
                </a:moveTo>
                <a:cubicBezTo>
                  <a:pt x="3349" y="1570892"/>
                  <a:pt x="6699" y="971341"/>
                  <a:pt x="10048" y="371789"/>
                </a:cubicBezTo>
                <a:lnTo>
                  <a:pt x="391886" y="0"/>
                </a:lnTo>
              </a:path>
            </a:pathLst>
          </a:custGeom>
          <a:noFill/>
          <a:ln w="9525">
            <a:solidFill>
              <a:schemeClr val="tx1"/>
            </a:solidFill>
            <a:prstDash val="solid"/>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a:extLst>
              <a:ext uri="{FF2B5EF4-FFF2-40B4-BE49-F238E27FC236}">
                <a16:creationId xmlns:a16="http://schemas.microsoft.com/office/drawing/2014/main" id="{E6B6B22C-E325-CC4A-81C6-AA975EED5F36}"/>
              </a:ext>
            </a:extLst>
          </p:cNvPr>
          <p:cNvSpPr/>
          <p:nvPr/>
        </p:nvSpPr>
        <p:spPr>
          <a:xfrm>
            <a:off x="3836910" y="1167402"/>
            <a:ext cx="782406" cy="2140299"/>
          </a:xfrm>
          <a:custGeom>
            <a:avLst/>
            <a:gdLst>
              <a:gd name="connsiteX0" fmla="*/ 0 w 622998"/>
              <a:gd name="connsiteY0" fmla="*/ 2140299 h 2140299"/>
              <a:gd name="connsiteX1" fmla="*/ 0 w 622998"/>
              <a:gd name="connsiteY1" fmla="*/ 341644 h 2140299"/>
              <a:gd name="connsiteX2" fmla="*/ 622998 w 622998"/>
              <a:gd name="connsiteY2" fmla="*/ 0 h 2140299"/>
            </a:gdLst>
            <a:ahLst/>
            <a:cxnLst>
              <a:cxn ang="0">
                <a:pos x="connsiteX0" y="connsiteY0"/>
              </a:cxn>
              <a:cxn ang="0">
                <a:pos x="connsiteX1" y="connsiteY1"/>
              </a:cxn>
              <a:cxn ang="0">
                <a:pos x="connsiteX2" y="connsiteY2"/>
              </a:cxn>
            </a:cxnLst>
            <a:rect l="l" t="t" r="r" b="b"/>
            <a:pathLst>
              <a:path w="622998" h="2140299">
                <a:moveTo>
                  <a:pt x="0" y="2140299"/>
                </a:moveTo>
                <a:lnTo>
                  <a:pt x="0" y="341644"/>
                </a:lnTo>
                <a:lnTo>
                  <a:pt x="622998" y="0"/>
                </a:lnTo>
              </a:path>
            </a:pathLst>
          </a:custGeom>
          <a:noFill/>
          <a:ln w="9525">
            <a:solidFill>
              <a:schemeClr val="tx1"/>
            </a:solidFill>
            <a:prstDash val="solid"/>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ACC151C7-8FE6-0148-980A-A92FB6F03AF2}"/>
              </a:ext>
            </a:extLst>
          </p:cNvPr>
          <p:cNvSpPr txBox="1"/>
          <p:nvPr/>
        </p:nvSpPr>
        <p:spPr>
          <a:xfrm>
            <a:off x="2041263" y="2013707"/>
            <a:ext cx="1332416" cy="369332"/>
          </a:xfrm>
          <a:prstGeom prst="rect">
            <a:avLst/>
          </a:prstGeom>
          <a:noFill/>
        </p:spPr>
        <p:txBody>
          <a:bodyPr wrap="none" rtlCol="0">
            <a:spAutoFit/>
          </a:bodyPr>
          <a:lstStyle/>
          <a:p>
            <a:r>
              <a:rPr lang="en-US" altLang="ja-JP" dirty="0"/>
              <a:t>Shift Rows</a:t>
            </a:r>
            <a:endParaRPr kumimoji="1" lang="ja-JP" altLang="en-US"/>
          </a:p>
        </p:txBody>
      </p:sp>
      <p:sp>
        <p:nvSpPr>
          <p:cNvPr id="127" name="テキスト ボックス 126">
            <a:extLst>
              <a:ext uri="{FF2B5EF4-FFF2-40B4-BE49-F238E27FC236}">
                <a16:creationId xmlns:a16="http://schemas.microsoft.com/office/drawing/2014/main" id="{E4D9E1D5-74BF-CF4A-901E-3E507C501ABD}"/>
              </a:ext>
            </a:extLst>
          </p:cNvPr>
          <p:cNvSpPr txBox="1"/>
          <p:nvPr/>
        </p:nvSpPr>
        <p:spPr>
          <a:xfrm>
            <a:off x="6533622" y="2043950"/>
            <a:ext cx="1568058" cy="369332"/>
          </a:xfrm>
          <a:prstGeom prst="rect">
            <a:avLst/>
          </a:prstGeom>
          <a:noFill/>
        </p:spPr>
        <p:txBody>
          <a:bodyPr wrap="none" rtlCol="0">
            <a:spAutoFit/>
          </a:bodyPr>
          <a:lstStyle/>
          <a:p>
            <a:r>
              <a:rPr lang="en-US" altLang="ja-JP" dirty="0"/>
              <a:t>Mix Columns</a:t>
            </a:r>
            <a:endParaRPr kumimoji="1" lang="ja-JP" altLang="en-US"/>
          </a:p>
        </p:txBody>
      </p:sp>
    </p:spTree>
    <p:extLst>
      <p:ext uri="{BB962C8B-B14F-4D97-AF65-F5344CB8AC3E}">
        <p14:creationId xmlns:p14="http://schemas.microsoft.com/office/powerpoint/2010/main" val="187229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15196" y="6127061"/>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45676" y="47320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659155" cy="338554"/>
          </a:xfrm>
          <a:prstGeom prst="rect">
            <a:avLst/>
          </a:prstGeom>
          <a:noFill/>
        </p:spPr>
        <p:txBody>
          <a:bodyPr wrap="none" rtlCol="0">
            <a:spAutoFit/>
          </a:bodyPr>
          <a:lstStyle/>
          <a:p>
            <a:r>
              <a:rPr lang="en-US" altLang="ja-JP" sz="1600" dirty="0"/>
              <a:t>Seed</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a:t>
            </a:r>
            <a:r>
              <a:rPr lang="ja-JP" altLang="en-US" sz="1600">
                <a:latin typeface="Arial" panose="020B0604020202020204" pitchFamily="34" charset="0"/>
              </a:rPr>
              <a:t>パラメータ</a:t>
            </a:r>
            <a:r>
              <a:rPr kumimoji="1" lang="en-US" altLang="ja-JP" sz="1600" dirty="0">
                <a:latin typeface="Arial" panose="020B0604020202020204" pitchFamily="34" charset="0"/>
              </a:rPr>
              <a:t>: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ja-JP" altLang="en-US" sz="1600">
                <a:latin typeface="Arial" panose="020B0604020202020204" pitchFamily="34" charset="0"/>
              </a:rPr>
              <a:t>公開鍵の生成</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ja-JP" altLang="en-US" sz="1600"/>
              <a:t>公開鍵の生成</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lang="ja-JP" altLang="en-US" sz="1600"/>
              <a:t>秘密の共有値生成</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lang="ja-JP" altLang="en-US" sz="1600"/>
              <a:t>秘密の共有値生成</a:t>
            </a:r>
            <a:endParaRPr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920831" y="3397046"/>
            <a:ext cx="1930198" cy="338554"/>
          </a:xfrm>
          <a:prstGeom prst="rect">
            <a:avLst/>
          </a:prstGeom>
          <a:noFill/>
        </p:spPr>
        <p:txBody>
          <a:bodyPr wrap="square" rtlCol="0">
            <a:spAutoFit/>
          </a:bodyPr>
          <a:lstStyle/>
          <a:p>
            <a:r>
              <a:rPr kumimoji="1" lang="ja-JP" altLang="en-US" sz="1600"/>
              <a:t>共有値</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ja-JP" altLang="en-US" sz="1600"/>
              <a:t>共有値</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ja-JP" altLang="en-US" sz="1600"/>
              <a:t>秘密鍵</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lang="ja-JP" altLang="en-US" sz="1600"/>
              <a:t>秘密鍵</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a:t>
            </a:r>
            <a:r>
              <a:rPr lang="ja-JP" altLang="en-US" sz="1600">
                <a:latin typeface="Arial" panose="020B0604020202020204" pitchFamily="34" charset="0"/>
              </a:rPr>
              <a:t>パラメータ</a:t>
            </a:r>
            <a:r>
              <a:rPr kumimoji="1" lang="en-US" altLang="ja-JP" sz="1600" dirty="0">
                <a:latin typeface="Arial" panose="020B0604020202020204" pitchFamily="34" charset="0"/>
              </a:rPr>
              <a:t>: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2" name="フリーフォーム 1">
            <a:extLst>
              <a:ext uri="{FF2B5EF4-FFF2-40B4-BE49-F238E27FC236}">
                <a16:creationId xmlns:a16="http://schemas.microsoft.com/office/drawing/2014/main" id="{CC2EA1D3-2E28-5E48-8942-DEA204539EC4}"/>
              </a:ext>
            </a:extLst>
          </p:cNvPr>
          <p:cNvSpPr/>
          <p:nvPr/>
        </p:nvSpPr>
        <p:spPr>
          <a:xfrm>
            <a:off x="1706880" y="1976846"/>
            <a:ext cx="174171" cy="705394"/>
          </a:xfrm>
          <a:custGeom>
            <a:avLst/>
            <a:gdLst>
              <a:gd name="connsiteX0" fmla="*/ 43543 w 174171"/>
              <a:gd name="connsiteY0" fmla="*/ 0 h 705394"/>
              <a:gd name="connsiteX1" fmla="*/ 174171 w 174171"/>
              <a:gd name="connsiteY1" fmla="*/ 226423 h 705394"/>
              <a:gd name="connsiteX2" fmla="*/ 174171 w 174171"/>
              <a:gd name="connsiteY2" fmla="*/ 557348 h 705394"/>
              <a:gd name="connsiteX3" fmla="*/ 0 w 174171"/>
              <a:gd name="connsiteY3" fmla="*/ 705394 h 705394"/>
            </a:gdLst>
            <a:ahLst/>
            <a:cxnLst>
              <a:cxn ang="0">
                <a:pos x="connsiteX0" y="connsiteY0"/>
              </a:cxn>
              <a:cxn ang="0">
                <a:pos x="connsiteX1" y="connsiteY1"/>
              </a:cxn>
              <a:cxn ang="0">
                <a:pos x="connsiteX2" y="connsiteY2"/>
              </a:cxn>
              <a:cxn ang="0">
                <a:pos x="connsiteX3" y="connsiteY3"/>
              </a:cxn>
            </a:cxnLst>
            <a:rect l="l" t="t" r="r" b="b"/>
            <a:pathLst>
              <a:path w="174171" h="705394">
                <a:moveTo>
                  <a:pt x="43543" y="0"/>
                </a:moveTo>
                <a:lnTo>
                  <a:pt x="174171" y="226423"/>
                </a:lnTo>
                <a:lnTo>
                  <a:pt x="174171" y="557348"/>
                </a:lnTo>
                <a:lnTo>
                  <a:pt x="0" y="70539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AC253924-CB72-1842-B85C-F625CC8FBB2E}"/>
              </a:ext>
            </a:extLst>
          </p:cNvPr>
          <p:cNvSpPr/>
          <p:nvPr/>
        </p:nvSpPr>
        <p:spPr>
          <a:xfrm>
            <a:off x="11333378" y="2051233"/>
            <a:ext cx="505096" cy="714102"/>
          </a:xfrm>
          <a:custGeom>
            <a:avLst/>
            <a:gdLst>
              <a:gd name="connsiteX0" fmla="*/ 43543 w 174171"/>
              <a:gd name="connsiteY0" fmla="*/ 0 h 705394"/>
              <a:gd name="connsiteX1" fmla="*/ 174171 w 174171"/>
              <a:gd name="connsiteY1" fmla="*/ 226423 h 705394"/>
              <a:gd name="connsiteX2" fmla="*/ 174171 w 174171"/>
              <a:gd name="connsiteY2" fmla="*/ 557348 h 705394"/>
              <a:gd name="connsiteX3" fmla="*/ 0 w 174171"/>
              <a:gd name="connsiteY3" fmla="*/ 705394 h 705394"/>
              <a:gd name="connsiteX0" fmla="*/ 374468 w 505096"/>
              <a:gd name="connsiteY0" fmla="*/ 0 h 714102"/>
              <a:gd name="connsiteX1" fmla="*/ 505096 w 505096"/>
              <a:gd name="connsiteY1" fmla="*/ 226423 h 714102"/>
              <a:gd name="connsiteX2" fmla="*/ 505096 w 505096"/>
              <a:gd name="connsiteY2" fmla="*/ 557348 h 714102"/>
              <a:gd name="connsiteX3" fmla="*/ 0 w 505096"/>
              <a:gd name="connsiteY3" fmla="*/ 714102 h 714102"/>
            </a:gdLst>
            <a:ahLst/>
            <a:cxnLst>
              <a:cxn ang="0">
                <a:pos x="connsiteX0" y="connsiteY0"/>
              </a:cxn>
              <a:cxn ang="0">
                <a:pos x="connsiteX1" y="connsiteY1"/>
              </a:cxn>
              <a:cxn ang="0">
                <a:pos x="connsiteX2" y="connsiteY2"/>
              </a:cxn>
              <a:cxn ang="0">
                <a:pos x="connsiteX3" y="connsiteY3"/>
              </a:cxn>
            </a:cxnLst>
            <a:rect l="l" t="t" r="r" b="b"/>
            <a:pathLst>
              <a:path w="505096" h="714102">
                <a:moveTo>
                  <a:pt x="374468" y="0"/>
                </a:moveTo>
                <a:lnTo>
                  <a:pt x="505096" y="226423"/>
                </a:lnTo>
                <a:lnTo>
                  <a:pt x="505096" y="557348"/>
                </a:lnTo>
                <a:cubicBezTo>
                  <a:pt x="447039" y="606697"/>
                  <a:pt x="58057" y="664753"/>
                  <a:pt x="0" y="714102"/>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60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
        <p:nvSpPr>
          <p:cNvPr id="11" name="タイトル 10">
            <a:extLst>
              <a:ext uri="{FF2B5EF4-FFF2-40B4-BE49-F238E27FC236}">
                <a16:creationId xmlns:a16="http://schemas.microsoft.com/office/drawing/2014/main" id="{E1640B1D-BE5A-984B-93F2-DA484B6B447E}"/>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234266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9430535" y="5539869"/>
            <a:ext cx="800219" cy="461665"/>
          </a:xfrm>
          <a:prstGeom prst="rect">
            <a:avLst/>
          </a:prstGeom>
          <a:noFill/>
        </p:spPr>
        <p:txBody>
          <a:bodyPr wrap="none" rtlCol="0">
            <a:spAutoFit/>
          </a:bodyPr>
          <a:lstStyle/>
          <a:p>
            <a:r>
              <a:rPr kumimoji="1" lang="ja-JP" altLang="en-US" sz="2400" b="1"/>
              <a:t>署名</a:t>
            </a:r>
            <a:endParaRPr kumimoji="1" lang="ja-JP" altLang="en-US" sz="2400" b="1" dirty="0"/>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852367" y="2904623"/>
            <a:ext cx="800219" cy="461665"/>
          </a:xfrm>
          <a:prstGeom prst="rect">
            <a:avLst/>
          </a:prstGeom>
          <a:noFill/>
        </p:spPr>
        <p:txBody>
          <a:bodyPr wrap="none" rtlCol="0">
            <a:spAutoFit/>
          </a:bodyPr>
          <a:lstStyle/>
          <a:p>
            <a:r>
              <a:rPr kumimoji="1" lang="ja-JP" altLang="en-US" sz="2400" b="1"/>
              <a:t>検証</a:t>
            </a:r>
            <a:endParaRPr kumimoji="1" lang="ja-JP" altLang="en-US" sz="2400" b="1" dirty="0"/>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046392" y="4436771"/>
            <a:ext cx="877163" cy="369332"/>
          </a:xfrm>
          <a:prstGeom prst="rect">
            <a:avLst/>
          </a:prstGeom>
          <a:noFill/>
        </p:spPr>
        <p:txBody>
          <a:bodyPr wrap="none" rtlCol="0">
            <a:spAutoFit/>
          </a:bodyPr>
          <a:lstStyle/>
          <a:p>
            <a:r>
              <a:rPr lang="ja-JP" altLang="en-US" b="1" u="sng"/>
              <a:t>検証値</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lang="ja-JP" altLang="en-US" sz="2400" b="1"/>
              <a:t>署名</a:t>
            </a:r>
            <a:r>
              <a:rPr kumimoji="1" lang="ja-JP" altLang="en-US" sz="2400" b="1"/>
              <a:t>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lang="ja-JP" altLang="en-US" sz="2400" b="1"/>
              <a:t>検証</a:t>
            </a:r>
            <a:r>
              <a:rPr kumimoji="1" lang="ja-JP" altLang="en-US" sz="2400" b="1"/>
              <a:t>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C42EDA10-BFE8-C04B-BA39-A9459ABB6216}"/>
              </a:ext>
            </a:extLst>
          </p:cNvPr>
          <p:cNvSpPr txBox="1"/>
          <p:nvPr/>
        </p:nvSpPr>
        <p:spPr>
          <a:xfrm>
            <a:off x="6083386" y="3727773"/>
            <a:ext cx="877163" cy="369332"/>
          </a:xfrm>
          <a:prstGeom prst="rect">
            <a:avLst/>
          </a:prstGeom>
          <a:noFill/>
        </p:spPr>
        <p:txBody>
          <a:bodyPr wrap="none" rtlCol="0">
            <a:spAutoFit/>
          </a:bodyPr>
          <a:lstStyle/>
          <a:p>
            <a:r>
              <a:rPr lang="ja-JP" altLang="en-US" b="1" u="sng"/>
              <a:t>署名値</a:t>
            </a:r>
            <a:endParaRPr kumimoji="1" lang="en-US" altLang="ja-JP" b="1" u="sng" dirty="0"/>
          </a:p>
        </p:txBody>
      </p:sp>
    </p:spTree>
    <p:extLst>
      <p:ext uri="{BB962C8B-B14F-4D97-AF65-F5344CB8AC3E}">
        <p14:creationId xmlns:p14="http://schemas.microsoft.com/office/powerpoint/2010/main" val="3724468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C4FC6E44-85FD-654B-84F3-9AEC6912EE9D}"/>
              </a:ext>
            </a:extLst>
          </p:cNvPr>
          <p:cNvGrpSpPr/>
          <p:nvPr/>
        </p:nvGrpSpPr>
        <p:grpSpPr>
          <a:xfrm>
            <a:off x="4836060" y="1931059"/>
            <a:ext cx="3763893" cy="2325285"/>
            <a:chOff x="4836060" y="1931059"/>
            <a:chExt cx="3763893" cy="2325285"/>
          </a:xfrm>
        </p:grpSpPr>
        <p:sp>
          <p:nvSpPr>
            <p:cNvPr id="4" name="正方形/長方形 3">
              <a:extLst>
                <a:ext uri="{FF2B5EF4-FFF2-40B4-BE49-F238E27FC236}">
                  <a16:creationId xmlns:a16="http://schemas.microsoft.com/office/drawing/2014/main" id="{81E5DB7B-62E6-7E44-B4CE-369D56EFA8BD}"/>
                </a:ext>
              </a:extLst>
            </p:cNvPr>
            <p:cNvSpPr/>
            <p:nvPr/>
          </p:nvSpPr>
          <p:spPr>
            <a:xfrm>
              <a:off x="4850826" y="1963250"/>
              <a:ext cx="3712876" cy="307777"/>
            </a:xfrm>
            <a:prstGeom prst="rect">
              <a:avLst/>
            </a:prstGeom>
          </p:spPr>
          <p:txBody>
            <a:bodyPr wrap="none">
              <a:spAutoFit/>
            </a:bodyPr>
            <a:lstStyle/>
            <a:p>
              <a:r>
                <a:rPr lang="en-US" altLang="ja-JP" sz="1400" dirty="0"/>
                <a:t>0x00  0x02     Pseudo-Random    0x00    M</a:t>
              </a:r>
              <a:endParaRPr lang="ja-JP" altLang="en-US" sz="1400"/>
            </a:p>
          </p:txBody>
        </p:sp>
        <p:sp>
          <p:nvSpPr>
            <p:cNvPr id="5" name="正方形/長方形 4">
              <a:extLst>
                <a:ext uri="{FF2B5EF4-FFF2-40B4-BE49-F238E27FC236}">
                  <a16:creationId xmlns:a16="http://schemas.microsoft.com/office/drawing/2014/main" id="{33F63EA0-5282-DD4E-8064-2931CAD8512E}"/>
                </a:ext>
              </a:extLst>
            </p:cNvPr>
            <p:cNvSpPr/>
            <p:nvPr/>
          </p:nvSpPr>
          <p:spPr>
            <a:xfrm>
              <a:off x="4850826"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 name="正方形/長方形 5">
              <a:extLst>
                <a:ext uri="{FF2B5EF4-FFF2-40B4-BE49-F238E27FC236}">
                  <a16:creationId xmlns:a16="http://schemas.microsoft.com/office/drawing/2014/main" id="{95F6E917-0711-0747-988F-BC5A77A60BFB}"/>
                </a:ext>
              </a:extLst>
            </p:cNvPr>
            <p:cNvSpPr/>
            <p:nvPr/>
          </p:nvSpPr>
          <p:spPr>
            <a:xfrm>
              <a:off x="5365839"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 name="正方形/長方形 6">
              <a:extLst>
                <a:ext uri="{FF2B5EF4-FFF2-40B4-BE49-F238E27FC236}">
                  <a16:creationId xmlns:a16="http://schemas.microsoft.com/office/drawing/2014/main" id="{F29D0D63-D893-FD49-A132-45375D2381BF}"/>
                </a:ext>
              </a:extLst>
            </p:cNvPr>
            <p:cNvSpPr/>
            <p:nvPr/>
          </p:nvSpPr>
          <p:spPr>
            <a:xfrm>
              <a:off x="5873496" y="1931059"/>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 name="正方形/長方形 7">
              <a:extLst>
                <a:ext uri="{FF2B5EF4-FFF2-40B4-BE49-F238E27FC236}">
                  <a16:creationId xmlns:a16="http://schemas.microsoft.com/office/drawing/2014/main" id="{6CA0F184-C661-804C-838D-5A28DF7C9BA2}"/>
                </a:ext>
              </a:extLst>
            </p:cNvPr>
            <p:cNvSpPr/>
            <p:nvPr/>
          </p:nvSpPr>
          <p:spPr>
            <a:xfrm>
              <a:off x="7574247"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9" name="正方形/長方形 8">
              <a:extLst>
                <a:ext uri="{FF2B5EF4-FFF2-40B4-BE49-F238E27FC236}">
                  <a16:creationId xmlns:a16="http://schemas.microsoft.com/office/drawing/2014/main" id="{894B5F47-D855-DD43-98F9-476932EF3AEA}"/>
                </a:ext>
              </a:extLst>
            </p:cNvPr>
            <p:cNvSpPr/>
            <p:nvPr/>
          </p:nvSpPr>
          <p:spPr>
            <a:xfrm>
              <a:off x="8084940"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正方形/長方形 9">
              <a:extLst>
                <a:ext uri="{FF2B5EF4-FFF2-40B4-BE49-F238E27FC236}">
                  <a16:creationId xmlns:a16="http://schemas.microsoft.com/office/drawing/2014/main" id="{72ED2ACD-6F43-DF44-A37F-1651DCEE9803}"/>
                </a:ext>
              </a:extLst>
            </p:cNvPr>
            <p:cNvSpPr/>
            <p:nvPr/>
          </p:nvSpPr>
          <p:spPr>
            <a:xfrm>
              <a:off x="4836060" y="3935831"/>
              <a:ext cx="3661580" cy="307777"/>
            </a:xfrm>
            <a:prstGeom prst="rect">
              <a:avLst/>
            </a:prstGeom>
          </p:spPr>
          <p:txBody>
            <a:bodyPr wrap="none">
              <a:spAutoFit/>
            </a:bodyPr>
            <a:lstStyle/>
            <a:p>
              <a:r>
                <a:rPr lang="en-US" altLang="ja-JP" sz="1400" dirty="0"/>
                <a:t>0x00  0x02      Pseudo-Random   0x00    M</a:t>
              </a:r>
              <a:endParaRPr lang="ja-JP" altLang="en-US" sz="1400"/>
            </a:p>
          </p:txBody>
        </p:sp>
        <p:sp>
          <p:nvSpPr>
            <p:cNvPr id="11" name="正方形/長方形 10">
              <a:extLst>
                <a:ext uri="{FF2B5EF4-FFF2-40B4-BE49-F238E27FC236}">
                  <a16:creationId xmlns:a16="http://schemas.microsoft.com/office/drawing/2014/main" id="{9032EC82-455A-054D-9392-47338A149EEB}"/>
                </a:ext>
              </a:extLst>
            </p:cNvPr>
            <p:cNvSpPr/>
            <p:nvPr/>
          </p:nvSpPr>
          <p:spPr>
            <a:xfrm>
              <a:off x="4850826"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 name="正方形/長方形 11">
              <a:extLst>
                <a:ext uri="{FF2B5EF4-FFF2-40B4-BE49-F238E27FC236}">
                  <a16:creationId xmlns:a16="http://schemas.microsoft.com/office/drawing/2014/main" id="{4ABDE5AA-F2AC-D64D-9A6C-57F5E93B6C2C}"/>
                </a:ext>
              </a:extLst>
            </p:cNvPr>
            <p:cNvSpPr/>
            <p:nvPr/>
          </p:nvSpPr>
          <p:spPr>
            <a:xfrm>
              <a:off x="5365839"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正方形/長方形 12">
              <a:extLst>
                <a:ext uri="{FF2B5EF4-FFF2-40B4-BE49-F238E27FC236}">
                  <a16:creationId xmlns:a16="http://schemas.microsoft.com/office/drawing/2014/main" id="{940EE01B-9433-EB49-89EB-7E5B0DF243A7}"/>
                </a:ext>
              </a:extLst>
            </p:cNvPr>
            <p:cNvSpPr/>
            <p:nvPr/>
          </p:nvSpPr>
          <p:spPr>
            <a:xfrm>
              <a:off x="5873496" y="3897767"/>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正方形/長方形 13">
              <a:extLst>
                <a:ext uri="{FF2B5EF4-FFF2-40B4-BE49-F238E27FC236}">
                  <a16:creationId xmlns:a16="http://schemas.microsoft.com/office/drawing/2014/main" id="{5CDC304C-89D8-B647-8D27-A5DDAB2674EE}"/>
                </a:ext>
              </a:extLst>
            </p:cNvPr>
            <p:cNvSpPr/>
            <p:nvPr/>
          </p:nvSpPr>
          <p:spPr>
            <a:xfrm>
              <a:off x="7574247"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正方形/長方形 14">
              <a:extLst>
                <a:ext uri="{FF2B5EF4-FFF2-40B4-BE49-F238E27FC236}">
                  <a16:creationId xmlns:a16="http://schemas.microsoft.com/office/drawing/2014/main" id="{8CA88259-C429-524F-A155-7B1CDA30B6E3}"/>
                </a:ext>
              </a:extLst>
            </p:cNvPr>
            <p:cNvSpPr/>
            <p:nvPr/>
          </p:nvSpPr>
          <p:spPr>
            <a:xfrm>
              <a:off x="8084940"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 name="正方形/長方形 15">
              <a:extLst>
                <a:ext uri="{FF2B5EF4-FFF2-40B4-BE49-F238E27FC236}">
                  <a16:creationId xmlns:a16="http://schemas.microsoft.com/office/drawing/2014/main" id="{B8392B76-A7E1-3C45-B2C0-D9094890B790}"/>
                </a:ext>
              </a:extLst>
            </p:cNvPr>
            <p:cNvSpPr/>
            <p:nvPr/>
          </p:nvSpPr>
          <p:spPr>
            <a:xfrm>
              <a:off x="6277026" y="2751498"/>
              <a:ext cx="857730" cy="324054"/>
            </a:xfrm>
            <a:prstGeom prst="rect">
              <a:avLst/>
            </a:prstGeom>
          </p:spPr>
          <p:txBody>
            <a:bodyPr wrap="none">
              <a:spAutoFit/>
            </a:bodyPr>
            <a:lstStyle/>
            <a:p>
              <a:r>
                <a:rPr lang="en-US" altLang="ja-JP" sz="1400" dirty="0"/>
                <a:t>RSAEP </a:t>
              </a:r>
              <a:endParaRPr lang="ja-JP" altLang="en-US" sz="1400"/>
            </a:p>
          </p:txBody>
        </p:sp>
        <p:sp>
          <p:nvSpPr>
            <p:cNvPr id="17" name="正方形/長方形 16">
              <a:extLst>
                <a:ext uri="{FF2B5EF4-FFF2-40B4-BE49-F238E27FC236}">
                  <a16:creationId xmlns:a16="http://schemas.microsoft.com/office/drawing/2014/main" id="{97DC3B6A-9D99-954E-92D2-493C43D7C3B9}"/>
                </a:ext>
              </a:extLst>
            </p:cNvPr>
            <p:cNvSpPr/>
            <p:nvPr/>
          </p:nvSpPr>
          <p:spPr>
            <a:xfrm>
              <a:off x="6265534" y="3207747"/>
              <a:ext cx="881359" cy="324054"/>
            </a:xfrm>
            <a:prstGeom prst="rect">
              <a:avLst/>
            </a:prstGeom>
          </p:spPr>
          <p:txBody>
            <a:bodyPr wrap="none">
              <a:spAutoFit/>
            </a:bodyPr>
            <a:lstStyle/>
            <a:p>
              <a:r>
                <a:rPr lang="en-US" altLang="ja-JP" sz="1400" dirty="0"/>
                <a:t>RSADP </a:t>
              </a:r>
              <a:endParaRPr lang="ja-JP" altLang="en-US" sz="1400"/>
            </a:p>
          </p:txBody>
        </p:sp>
      </p:grpSp>
      <p:cxnSp>
        <p:nvCxnSpPr>
          <p:cNvPr id="18" name="直線コネクタ 17">
            <a:extLst>
              <a:ext uri="{FF2B5EF4-FFF2-40B4-BE49-F238E27FC236}">
                <a16:creationId xmlns:a16="http://schemas.microsoft.com/office/drawing/2014/main" id="{2FB0EC00-A4CA-2442-B571-4677CC35EC09}"/>
              </a:ext>
            </a:extLst>
          </p:cNvPr>
          <p:cNvCxnSpPr/>
          <p:nvPr/>
        </p:nvCxnSpPr>
        <p:spPr>
          <a:xfrm>
            <a:off x="3183758" y="3106116"/>
            <a:ext cx="541581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BE685AD-8E6D-D140-982F-C93E56583143}"/>
              </a:ext>
            </a:extLst>
          </p:cNvPr>
          <p:cNvSpPr txBox="1"/>
          <p:nvPr/>
        </p:nvSpPr>
        <p:spPr>
          <a:xfrm>
            <a:off x="2450721" y="1963250"/>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20" name="テキスト ボックス 19">
            <a:extLst>
              <a:ext uri="{FF2B5EF4-FFF2-40B4-BE49-F238E27FC236}">
                <a16:creationId xmlns:a16="http://schemas.microsoft.com/office/drawing/2014/main" id="{46446E48-C321-334F-BF70-E781AF806F46}"/>
              </a:ext>
            </a:extLst>
          </p:cNvPr>
          <p:cNvSpPr txBox="1"/>
          <p:nvPr/>
        </p:nvSpPr>
        <p:spPr>
          <a:xfrm>
            <a:off x="2486414" y="3879651"/>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Tree>
    <p:extLst>
      <p:ext uri="{BB962C8B-B14F-4D97-AF65-F5344CB8AC3E}">
        <p14:creationId xmlns:p14="http://schemas.microsoft.com/office/powerpoint/2010/main" val="16660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グループ化 1026">
            <a:extLst>
              <a:ext uri="{FF2B5EF4-FFF2-40B4-BE49-F238E27FC236}">
                <a16:creationId xmlns:a16="http://schemas.microsoft.com/office/drawing/2014/main" id="{6528DB4C-C8BD-2E4E-9A02-790BBA96D6C0}"/>
              </a:ext>
            </a:extLst>
          </p:cNvPr>
          <p:cNvGrpSpPr/>
          <p:nvPr/>
        </p:nvGrpSpPr>
        <p:grpSpPr>
          <a:xfrm>
            <a:off x="6710343" y="244463"/>
            <a:ext cx="5104782" cy="6536202"/>
            <a:chOff x="3682137" y="244463"/>
            <a:chExt cx="5104782" cy="6536202"/>
          </a:xfrm>
        </p:grpSpPr>
        <p:sp>
          <p:nvSpPr>
            <p:cNvPr id="6" name="正方形/長方形 5">
              <a:extLst>
                <a:ext uri="{FF2B5EF4-FFF2-40B4-BE49-F238E27FC236}">
                  <a16:creationId xmlns:a16="http://schemas.microsoft.com/office/drawing/2014/main" id="{09705114-A924-2942-9224-AE89DA8EECB0}"/>
                </a:ext>
              </a:extLst>
            </p:cNvPr>
            <p:cNvSpPr/>
            <p:nvPr/>
          </p:nvSpPr>
          <p:spPr>
            <a:xfrm flipH="1">
              <a:off x="5751499" y="2941084"/>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CC82DFF7-46BF-9C48-9065-B064A42B28BF}"/>
                </a:ext>
              </a:extLst>
            </p:cNvPr>
            <p:cNvSpPr/>
            <p:nvPr/>
          </p:nvSpPr>
          <p:spPr>
            <a:xfrm flipH="1">
              <a:off x="4407147" y="2941394"/>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 name="テキスト ボックス 8">
              <a:extLst>
                <a:ext uri="{FF2B5EF4-FFF2-40B4-BE49-F238E27FC236}">
                  <a16:creationId xmlns:a16="http://schemas.microsoft.com/office/drawing/2014/main" id="{C596A6E5-980E-024B-88A3-8A207CFF2F0D}"/>
                </a:ext>
              </a:extLst>
            </p:cNvPr>
            <p:cNvSpPr txBox="1"/>
            <p:nvPr/>
          </p:nvSpPr>
          <p:spPr>
            <a:xfrm flipH="1">
              <a:off x="7436362" y="24446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0" name="直線コネクタ 9">
              <a:extLst>
                <a:ext uri="{FF2B5EF4-FFF2-40B4-BE49-F238E27FC236}">
                  <a16:creationId xmlns:a16="http://schemas.microsoft.com/office/drawing/2014/main" id="{98DEA9B2-AD02-D948-870F-D8B47EEF7235}"/>
                </a:ext>
              </a:extLst>
            </p:cNvPr>
            <p:cNvCxnSpPr>
              <a:cxnSpLocks/>
            </p:cNvCxnSpPr>
            <p:nvPr/>
          </p:nvCxnSpPr>
          <p:spPr>
            <a:xfrm flipH="1">
              <a:off x="7095738" y="1141963"/>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77B9336D-61FB-6740-B333-A567D669A515}"/>
                </a:ext>
              </a:extLst>
            </p:cNvPr>
            <p:cNvSpPr/>
            <p:nvPr/>
          </p:nvSpPr>
          <p:spPr>
            <a:xfrm>
              <a:off x="6681592" y="899363"/>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正方形/長方形 16">
              <a:extLst>
                <a:ext uri="{FF2B5EF4-FFF2-40B4-BE49-F238E27FC236}">
                  <a16:creationId xmlns:a16="http://schemas.microsoft.com/office/drawing/2014/main" id="{297AE7A4-EF70-144E-ABB2-DB65D1FC7F2F}"/>
                </a:ext>
              </a:extLst>
            </p:cNvPr>
            <p:cNvSpPr/>
            <p:nvPr/>
          </p:nvSpPr>
          <p:spPr>
            <a:xfrm>
              <a:off x="7692014" y="899363"/>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テキスト ボックス 17">
              <a:extLst>
                <a:ext uri="{FF2B5EF4-FFF2-40B4-BE49-F238E27FC236}">
                  <a16:creationId xmlns:a16="http://schemas.microsoft.com/office/drawing/2014/main" id="{6A94C492-4302-194E-9998-1A32DBBE113A}"/>
                </a:ext>
              </a:extLst>
            </p:cNvPr>
            <p:cNvSpPr txBox="1"/>
            <p:nvPr/>
          </p:nvSpPr>
          <p:spPr>
            <a:xfrm>
              <a:off x="6663418" y="921091"/>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9" name="テキスト ボックス 18">
              <a:extLst>
                <a:ext uri="{FF2B5EF4-FFF2-40B4-BE49-F238E27FC236}">
                  <a16:creationId xmlns:a16="http://schemas.microsoft.com/office/drawing/2014/main" id="{5282E6E2-1E08-6D4F-AF2A-64FF729EB9B3}"/>
                </a:ext>
              </a:extLst>
            </p:cNvPr>
            <p:cNvSpPr txBox="1"/>
            <p:nvPr/>
          </p:nvSpPr>
          <p:spPr>
            <a:xfrm>
              <a:off x="7857952" y="923063"/>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20" name="正方形/長方形 19">
              <a:extLst>
                <a:ext uri="{FF2B5EF4-FFF2-40B4-BE49-F238E27FC236}">
                  <a16:creationId xmlns:a16="http://schemas.microsoft.com/office/drawing/2014/main" id="{0E89BD96-DACE-6749-94A4-FFD9C830516A}"/>
                </a:ext>
              </a:extLst>
            </p:cNvPr>
            <p:cNvSpPr/>
            <p:nvPr/>
          </p:nvSpPr>
          <p:spPr>
            <a:xfrm>
              <a:off x="5813629" y="898290"/>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テキスト ボックス 20">
              <a:extLst>
                <a:ext uri="{FF2B5EF4-FFF2-40B4-BE49-F238E27FC236}">
                  <a16:creationId xmlns:a16="http://schemas.microsoft.com/office/drawing/2014/main" id="{2AC8380B-F2FC-2A48-B7C8-6ECA68E94513}"/>
                </a:ext>
              </a:extLst>
            </p:cNvPr>
            <p:cNvSpPr txBox="1"/>
            <p:nvPr/>
          </p:nvSpPr>
          <p:spPr>
            <a:xfrm>
              <a:off x="5952291" y="898240"/>
              <a:ext cx="660758" cy="307777"/>
            </a:xfrm>
            <a:prstGeom prst="rect">
              <a:avLst/>
            </a:prstGeom>
            <a:noFill/>
          </p:spPr>
          <p:txBody>
            <a:bodyPr wrap="none" rtlCol="0">
              <a:spAutoFit/>
            </a:bodyPr>
            <a:lstStyle/>
            <a:p>
              <a:r>
                <a:rPr lang="en-US" altLang="ja-JP" sz="1400" dirty="0" err="1"/>
                <a:t>l</a:t>
              </a:r>
              <a:r>
                <a:rPr kumimoji="1" lang="en-US" altLang="ja-JP" sz="1400" dirty="0" err="1"/>
                <a:t>Hash</a:t>
              </a:r>
              <a:endParaRPr kumimoji="1" lang="ja-JP" altLang="en-US" sz="1400"/>
            </a:p>
          </p:txBody>
        </p:sp>
        <p:sp>
          <p:nvSpPr>
            <p:cNvPr id="22" name="フリーフォーム 21">
              <a:extLst>
                <a:ext uri="{FF2B5EF4-FFF2-40B4-BE49-F238E27FC236}">
                  <a16:creationId xmlns:a16="http://schemas.microsoft.com/office/drawing/2014/main" id="{756BFFE1-D01C-B94C-8E83-05D39571A728}"/>
                </a:ext>
              </a:extLst>
            </p:cNvPr>
            <p:cNvSpPr/>
            <p:nvPr/>
          </p:nvSpPr>
          <p:spPr>
            <a:xfrm>
              <a:off x="5831043" y="1164281"/>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3" name="直線コネクタ 22">
              <a:extLst>
                <a:ext uri="{FF2B5EF4-FFF2-40B4-BE49-F238E27FC236}">
                  <a16:creationId xmlns:a16="http://schemas.microsoft.com/office/drawing/2014/main" id="{EB82CA4A-1B9B-A746-8537-B204296789D2}"/>
                </a:ext>
              </a:extLst>
            </p:cNvPr>
            <p:cNvCxnSpPr>
              <a:cxnSpLocks/>
            </p:cNvCxnSpPr>
            <p:nvPr/>
          </p:nvCxnSpPr>
          <p:spPr>
            <a:xfrm>
              <a:off x="8038062" y="59224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C069918-3ABC-644C-A425-26C1E8F5A369}"/>
                </a:ext>
              </a:extLst>
            </p:cNvPr>
            <p:cNvSpPr txBox="1"/>
            <p:nvPr/>
          </p:nvSpPr>
          <p:spPr>
            <a:xfrm>
              <a:off x="6906054" y="1166504"/>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27" name="正方形/長方形 26">
              <a:extLst>
                <a:ext uri="{FF2B5EF4-FFF2-40B4-BE49-F238E27FC236}">
                  <a16:creationId xmlns:a16="http://schemas.microsoft.com/office/drawing/2014/main" id="{C5A61AF6-DEB6-D748-9768-722577FDAF86}"/>
                </a:ext>
              </a:extLst>
            </p:cNvPr>
            <p:cNvSpPr/>
            <p:nvPr/>
          </p:nvSpPr>
          <p:spPr>
            <a:xfrm>
              <a:off x="3756083" y="896430"/>
              <a:ext cx="65106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8" name="テキスト ボックス 27">
              <a:extLst>
                <a:ext uri="{FF2B5EF4-FFF2-40B4-BE49-F238E27FC236}">
                  <a16:creationId xmlns:a16="http://schemas.microsoft.com/office/drawing/2014/main" id="{23711307-1945-BA49-85B1-2D9787B42B20}"/>
                </a:ext>
              </a:extLst>
            </p:cNvPr>
            <p:cNvSpPr txBox="1"/>
            <p:nvPr/>
          </p:nvSpPr>
          <p:spPr>
            <a:xfrm>
              <a:off x="3773589" y="890539"/>
              <a:ext cx="603050" cy="247450"/>
            </a:xfrm>
            <a:prstGeom prst="rect">
              <a:avLst/>
            </a:prstGeom>
            <a:noFill/>
          </p:spPr>
          <p:txBody>
            <a:bodyPr wrap="none" rtlCol="0">
              <a:spAutoFit/>
            </a:bodyPr>
            <a:lstStyle/>
            <a:p>
              <a:r>
                <a:rPr kumimoji="1" lang="en-US" altLang="ja-JP" sz="1400" dirty="0"/>
                <a:t>Seed</a:t>
              </a:r>
              <a:endParaRPr kumimoji="1" lang="ja-JP" altLang="en-US" sz="1400"/>
            </a:p>
          </p:txBody>
        </p:sp>
        <p:cxnSp>
          <p:nvCxnSpPr>
            <p:cNvPr id="13" name="直線コネクタ 12">
              <a:extLst>
                <a:ext uri="{FF2B5EF4-FFF2-40B4-BE49-F238E27FC236}">
                  <a16:creationId xmlns:a16="http://schemas.microsoft.com/office/drawing/2014/main" id="{B0E5F4D4-156E-224F-A0FE-71DEF1FA8A27}"/>
                </a:ext>
              </a:extLst>
            </p:cNvPr>
            <p:cNvCxnSpPr>
              <a:cxnSpLocks/>
            </p:cNvCxnSpPr>
            <p:nvPr/>
          </p:nvCxnSpPr>
          <p:spPr>
            <a:xfrm flipH="1">
              <a:off x="4243375" y="2379531"/>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A75CA28-4B38-BB44-9C67-15392B921183}"/>
                </a:ext>
              </a:extLst>
            </p:cNvPr>
            <p:cNvSpPr txBox="1"/>
            <p:nvPr/>
          </p:nvSpPr>
          <p:spPr>
            <a:xfrm flipH="1">
              <a:off x="5287248" y="2277842"/>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36" name="グループ化 35">
              <a:extLst>
                <a:ext uri="{FF2B5EF4-FFF2-40B4-BE49-F238E27FC236}">
                  <a16:creationId xmlns:a16="http://schemas.microsoft.com/office/drawing/2014/main" id="{038582AA-A812-8C42-A35A-20B783B41ED9}"/>
                </a:ext>
              </a:extLst>
            </p:cNvPr>
            <p:cNvGrpSpPr/>
            <p:nvPr/>
          </p:nvGrpSpPr>
          <p:grpSpPr>
            <a:xfrm flipH="1">
              <a:off x="3943985" y="2294454"/>
              <a:ext cx="233064" cy="187381"/>
              <a:chOff x="9057939" y="2836437"/>
              <a:chExt cx="349603" cy="349603"/>
            </a:xfrm>
          </p:grpSpPr>
          <p:sp>
            <p:nvSpPr>
              <p:cNvPr id="37" name="円/楕円 36">
                <a:extLst>
                  <a:ext uri="{FF2B5EF4-FFF2-40B4-BE49-F238E27FC236}">
                    <a16:creationId xmlns:a16="http://schemas.microsoft.com/office/drawing/2014/main" id="{3408DEE8-E722-2946-B0F1-1C1E28DA053E}"/>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8" name="直線コネクタ 37">
                <a:extLst>
                  <a:ext uri="{FF2B5EF4-FFF2-40B4-BE49-F238E27FC236}">
                    <a16:creationId xmlns:a16="http://schemas.microsoft.com/office/drawing/2014/main" id="{B6749522-B56D-9442-B8CF-AAAFBB144B52}"/>
                  </a:ext>
                </a:extLst>
              </p:cNvPr>
              <p:cNvCxnSpPr>
                <a:stCxn id="37" idx="7"/>
                <a:endCxn id="37"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3B62516-3D0B-F247-B0FB-D4B38F42389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テキスト ボックス 43">
              <a:extLst>
                <a:ext uri="{FF2B5EF4-FFF2-40B4-BE49-F238E27FC236}">
                  <a16:creationId xmlns:a16="http://schemas.microsoft.com/office/drawing/2014/main" id="{2418C1AB-801F-4442-AC4B-27E0E0B7F9C1}"/>
                </a:ext>
              </a:extLst>
            </p:cNvPr>
            <p:cNvSpPr txBox="1"/>
            <p:nvPr/>
          </p:nvSpPr>
          <p:spPr>
            <a:xfrm flipH="1">
              <a:off x="4436126" y="294056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81" name="正方形/長方形 80">
              <a:extLst>
                <a:ext uri="{FF2B5EF4-FFF2-40B4-BE49-F238E27FC236}">
                  <a16:creationId xmlns:a16="http://schemas.microsoft.com/office/drawing/2014/main" id="{7CE899F5-FF31-7A4D-B358-D34C6397F332}"/>
                </a:ext>
              </a:extLst>
            </p:cNvPr>
            <p:cNvSpPr/>
            <p:nvPr/>
          </p:nvSpPr>
          <p:spPr>
            <a:xfrm>
              <a:off x="4963811" y="3226066"/>
              <a:ext cx="814647" cy="247450"/>
            </a:xfrm>
            <a:prstGeom prst="rect">
              <a:avLst/>
            </a:prstGeom>
          </p:spPr>
          <p:txBody>
            <a:bodyPr wrap="none">
              <a:spAutoFit/>
            </a:bodyPr>
            <a:lstStyle/>
            <a:p>
              <a:r>
                <a:rPr lang="en-US" altLang="ja-JP" sz="1400" dirty="0"/>
                <a:t>RSAEP </a:t>
              </a:r>
              <a:endParaRPr lang="ja-JP" altLang="en-US" sz="1400"/>
            </a:p>
          </p:txBody>
        </p:sp>
        <p:sp>
          <p:nvSpPr>
            <p:cNvPr id="82" name="正方形/長方形 81">
              <a:extLst>
                <a:ext uri="{FF2B5EF4-FFF2-40B4-BE49-F238E27FC236}">
                  <a16:creationId xmlns:a16="http://schemas.microsoft.com/office/drawing/2014/main" id="{80B4229B-6D86-784A-A613-103D4E5FFB05}"/>
                </a:ext>
              </a:extLst>
            </p:cNvPr>
            <p:cNvSpPr/>
            <p:nvPr/>
          </p:nvSpPr>
          <p:spPr>
            <a:xfrm>
              <a:off x="7078005" y="900540"/>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62EB338A-4619-7E40-B233-E72A611ECA14}"/>
                </a:ext>
              </a:extLst>
            </p:cNvPr>
            <p:cNvSpPr txBox="1"/>
            <p:nvPr/>
          </p:nvSpPr>
          <p:spPr>
            <a:xfrm>
              <a:off x="7090174" y="907794"/>
              <a:ext cx="570990" cy="247450"/>
            </a:xfrm>
            <a:prstGeom prst="rect">
              <a:avLst/>
            </a:prstGeom>
            <a:noFill/>
          </p:spPr>
          <p:txBody>
            <a:bodyPr wrap="none" rtlCol="0">
              <a:spAutoFit/>
            </a:bodyPr>
            <a:lstStyle/>
            <a:p>
              <a:r>
                <a:rPr lang="en-US" altLang="ja-JP" sz="1400" dirty="0"/>
                <a:t>0x01</a:t>
              </a:r>
              <a:endParaRPr kumimoji="1" lang="ja-JP" altLang="en-US" sz="1400"/>
            </a:p>
          </p:txBody>
        </p:sp>
        <p:cxnSp>
          <p:nvCxnSpPr>
            <p:cNvPr id="86" name="直線コネクタ 85">
              <a:extLst>
                <a:ext uri="{FF2B5EF4-FFF2-40B4-BE49-F238E27FC236}">
                  <a16:creationId xmlns:a16="http://schemas.microsoft.com/office/drawing/2014/main" id="{2105CFF4-AE7D-8643-B571-CFCEE184D898}"/>
                </a:ext>
              </a:extLst>
            </p:cNvPr>
            <p:cNvCxnSpPr>
              <a:cxnSpLocks/>
            </p:cNvCxnSpPr>
            <p:nvPr/>
          </p:nvCxnSpPr>
          <p:spPr>
            <a:xfrm>
              <a:off x="4473599" y="177468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02FC9869-68B6-7742-A6EA-E0BA79557478}"/>
                </a:ext>
              </a:extLst>
            </p:cNvPr>
            <p:cNvSpPr txBox="1"/>
            <p:nvPr/>
          </p:nvSpPr>
          <p:spPr>
            <a:xfrm>
              <a:off x="5285062" y="1653263"/>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88" name="グループ化 87">
              <a:extLst>
                <a:ext uri="{FF2B5EF4-FFF2-40B4-BE49-F238E27FC236}">
                  <a16:creationId xmlns:a16="http://schemas.microsoft.com/office/drawing/2014/main" id="{2F8FE25F-29C2-EC43-B07F-A9A8F8EF4F39}"/>
                </a:ext>
              </a:extLst>
            </p:cNvPr>
            <p:cNvGrpSpPr/>
            <p:nvPr/>
          </p:nvGrpSpPr>
          <p:grpSpPr>
            <a:xfrm>
              <a:off x="6970185" y="1689602"/>
              <a:ext cx="233064" cy="187381"/>
              <a:chOff x="9057939" y="2836437"/>
              <a:chExt cx="349603" cy="349603"/>
            </a:xfrm>
          </p:grpSpPr>
          <p:sp>
            <p:nvSpPr>
              <p:cNvPr id="89" name="円/楕円 88">
                <a:extLst>
                  <a:ext uri="{FF2B5EF4-FFF2-40B4-BE49-F238E27FC236}">
                    <a16:creationId xmlns:a16="http://schemas.microsoft.com/office/drawing/2014/main" id="{07622777-5A11-994C-A88C-CE8C133F1216}"/>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0" name="直線コネクタ 89">
                <a:extLst>
                  <a:ext uri="{FF2B5EF4-FFF2-40B4-BE49-F238E27FC236}">
                    <a16:creationId xmlns:a16="http://schemas.microsoft.com/office/drawing/2014/main" id="{7CE037CD-3396-4A46-89D7-B564FFC9EEBA}"/>
                  </a:ext>
                </a:extLst>
              </p:cNvPr>
              <p:cNvCxnSpPr>
                <a:stCxn id="89" idx="7"/>
                <a:endCxn id="89"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9CC0373-3F68-9D40-8822-CA50D7B7B86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コネクタ 102">
              <a:extLst>
                <a:ext uri="{FF2B5EF4-FFF2-40B4-BE49-F238E27FC236}">
                  <a16:creationId xmlns:a16="http://schemas.microsoft.com/office/drawing/2014/main" id="{3521FBE4-CFA7-8248-A046-7C246E3DEB0D}"/>
                </a:ext>
              </a:extLst>
            </p:cNvPr>
            <p:cNvCxnSpPr>
              <a:cxnSpLocks/>
            </p:cNvCxnSpPr>
            <p:nvPr/>
          </p:nvCxnSpPr>
          <p:spPr>
            <a:xfrm flipH="1">
              <a:off x="4083834" y="1129061"/>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494E346-672E-E64B-997B-1433B34C4899}"/>
                </a:ext>
              </a:extLst>
            </p:cNvPr>
            <p:cNvSpPr/>
            <p:nvPr/>
          </p:nvSpPr>
          <p:spPr>
            <a:xfrm>
              <a:off x="3740037" y="1638055"/>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20172C90-FF27-2449-9121-8398DD95F73D}"/>
                </a:ext>
              </a:extLst>
            </p:cNvPr>
            <p:cNvSpPr txBox="1"/>
            <p:nvPr/>
          </p:nvSpPr>
          <p:spPr>
            <a:xfrm>
              <a:off x="3757543" y="1632164"/>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8" name="正方形/長方形 7">
              <a:extLst>
                <a:ext uri="{FF2B5EF4-FFF2-40B4-BE49-F238E27FC236}">
                  <a16:creationId xmlns:a16="http://schemas.microsoft.com/office/drawing/2014/main" id="{FA6029B1-BB4F-5B4E-AAFF-8840FECDB77B}"/>
                </a:ext>
              </a:extLst>
            </p:cNvPr>
            <p:cNvSpPr/>
            <p:nvPr/>
          </p:nvSpPr>
          <p:spPr>
            <a:xfrm flipH="1">
              <a:off x="6509472" y="2268614"/>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FCA4EEC-591F-F142-A01B-C89BED843E98}"/>
                </a:ext>
              </a:extLst>
            </p:cNvPr>
            <p:cNvSpPr txBox="1"/>
            <p:nvPr/>
          </p:nvSpPr>
          <p:spPr>
            <a:xfrm>
              <a:off x="6642846" y="226595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05" name="フリーフォーム 104">
              <a:extLst>
                <a:ext uri="{FF2B5EF4-FFF2-40B4-BE49-F238E27FC236}">
                  <a16:creationId xmlns:a16="http://schemas.microsoft.com/office/drawing/2014/main" id="{05B74D0D-0856-5246-BDEC-BD2FABEA93C9}"/>
                </a:ext>
              </a:extLst>
            </p:cNvPr>
            <p:cNvSpPr/>
            <p:nvPr/>
          </p:nvSpPr>
          <p:spPr>
            <a:xfrm flipH="1">
              <a:off x="6113561" y="2541312"/>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6" name="フリーフォーム 105">
              <a:extLst>
                <a:ext uri="{FF2B5EF4-FFF2-40B4-BE49-F238E27FC236}">
                  <a16:creationId xmlns:a16="http://schemas.microsoft.com/office/drawing/2014/main" id="{E2095BA9-48A2-A540-B53C-5338031375AC}"/>
                </a:ext>
              </a:extLst>
            </p:cNvPr>
            <p:cNvSpPr/>
            <p:nvPr/>
          </p:nvSpPr>
          <p:spPr>
            <a:xfrm>
              <a:off x="4074089" y="2546095"/>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テキスト ボックス 106">
              <a:extLst>
                <a:ext uri="{FF2B5EF4-FFF2-40B4-BE49-F238E27FC236}">
                  <a16:creationId xmlns:a16="http://schemas.microsoft.com/office/drawing/2014/main" id="{E9F9A7D6-FDEE-7245-B70C-B2583A5D53DA}"/>
                </a:ext>
              </a:extLst>
            </p:cNvPr>
            <p:cNvSpPr txBox="1"/>
            <p:nvPr/>
          </p:nvSpPr>
          <p:spPr>
            <a:xfrm flipH="1">
              <a:off x="5778458" y="2937824"/>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12" name="正方形/長方形 111">
              <a:extLst>
                <a:ext uri="{FF2B5EF4-FFF2-40B4-BE49-F238E27FC236}">
                  <a16:creationId xmlns:a16="http://schemas.microsoft.com/office/drawing/2014/main" id="{F1BD5401-6EE4-8D42-A1A4-C61E4491572C}"/>
                </a:ext>
              </a:extLst>
            </p:cNvPr>
            <p:cNvSpPr/>
            <p:nvPr/>
          </p:nvSpPr>
          <p:spPr>
            <a:xfrm flipH="1" flipV="1">
              <a:off x="5705008" y="3818873"/>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3" name="正方形/長方形 112">
              <a:extLst>
                <a:ext uri="{FF2B5EF4-FFF2-40B4-BE49-F238E27FC236}">
                  <a16:creationId xmlns:a16="http://schemas.microsoft.com/office/drawing/2014/main" id="{3E6F64AC-8F7D-D147-B4B9-95318AAB3FF5}"/>
                </a:ext>
              </a:extLst>
            </p:cNvPr>
            <p:cNvSpPr/>
            <p:nvPr/>
          </p:nvSpPr>
          <p:spPr>
            <a:xfrm flipH="1" flipV="1">
              <a:off x="4360656" y="3818563"/>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114" name="テキスト ボックス 113">
              <a:extLst>
                <a:ext uri="{FF2B5EF4-FFF2-40B4-BE49-F238E27FC236}">
                  <a16:creationId xmlns:a16="http://schemas.microsoft.com/office/drawing/2014/main" id="{29A4890D-F56A-C84F-B97D-79E695EFBFD6}"/>
                </a:ext>
              </a:extLst>
            </p:cNvPr>
            <p:cNvSpPr txBox="1"/>
            <p:nvPr/>
          </p:nvSpPr>
          <p:spPr>
            <a:xfrm flipH="1">
              <a:off x="7593964" y="641133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15" name="直線コネクタ 114">
              <a:extLst>
                <a:ext uri="{FF2B5EF4-FFF2-40B4-BE49-F238E27FC236}">
                  <a16:creationId xmlns:a16="http://schemas.microsoft.com/office/drawing/2014/main" id="{64E61C6F-CE9C-0B4C-AAD8-2852CD72AC7E}"/>
                </a:ext>
              </a:extLst>
            </p:cNvPr>
            <p:cNvCxnSpPr>
              <a:cxnSpLocks/>
            </p:cNvCxnSpPr>
            <p:nvPr/>
          </p:nvCxnSpPr>
          <p:spPr>
            <a:xfrm flipV="1">
              <a:off x="7039508" y="4775133"/>
              <a:ext cx="9739" cy="76873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1F538BF6-2824-D24A-B1B9-37D17BCC721A}"/>
                </a:ext>
              </a:extLst>
            </p:cNvPr>
            <p:cNvSpPr/>
            <p:nvPr/>
          </p:nvSpPr>
          <p:spPr>
            <a:xfrm flipV="1">
              <a:off x="6635101" y="5860594"/>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7" name="正方形/長方形 116">
              <a:extLst>
                <a:ext uri="{FF2B5EF4-FFF2-40B4-BE49-F238E27FC236}">
                  <a16:creationId xmlns:a16="http://schemas.microsoft.com/office/drawing/2014/main" id="{D5290316-694D-BB4F-9A6D-44A621854B40}"/>
                </a:ext>
              </a:extLst>
            </p:cNvPr>
            <p:cNvSpPr/>
            <p:nvPr/>
          </p:nvSpPr>
          <p:spPr>
            <a:xfrm flipV="1">
              <a:off x="7645523" y="5860594"/>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8" name="テキスト ボックス 117">
              <a:extLst>
                <a:ext uri="{FF2B5EF4-FFF2-40B4-BE49-F238E27FC236}">
                  <a16:creationId xmlns:a16="http://schemas.microsoft.com/office/drawing/2014/main" id="{614DD5AF-983A-4147-AB77-CA4918668111}"/>
                </a:ext>
              </a:extLst>
            </p:cNvPr>
            <p:cNvSpPr txBox="1"/>
            <p:nvPr/>
          </p:nvSpPr>
          <p:spPr>
            <a:xfrm>
              <a:off x="6616927" y="5836949"/>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19" name="テキスト ボックス 118">
              <a:extLst>
                <a:ext uri="{FF2B5EF4-FFF2-40B4-BE49-F238E27FC236}">
                  <a16:creationId xmlns:a16="http://schemas.microsoft.com/office/drawing/2014/main" id="{62125CA5-5269-6E4B-B7C6-8F5B62D19B4D}"/>
                </a:ext>
              </a:extLst>
            </p:cNvPr>
            <p:cNvSpPr txBox="1"/>
            <p:nvPr/>
          </p:nvSpPr>
          <p:spPr>
            <a:xfrm>
              <a:off x="7811461" y="5834977"/>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120" name="正方形/長方形 119">
              <a:extLst>
                <a:ext uri="{FF2B5EF4-FFF2-40B4-BE49-F238E27FC236}">
                  <a16:creationId xmlns:a16="http://schemas.microsoft.com/office/drawing/2014/main" id="{D26A0F59-A594-E74A-BA54-C78B33A4A735}"/>
                </a:ext>
              </a:extLst>
            </p:cNvPr>
            <p:cNvSpPr/>
            <p:nvPr/>
          </p:nvSpPr>
          <p:spPr>
            <a:xfrm flipV="1">
              <a:off x="5767138" y="5861667"/>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1" name="テキスト ボックス 120">
              <a:extLst>
                <a:ext uri="{FF2B5EF4-FFF2-40B4-BE49-F238E27FC236}">
                  <a16:creationId xmlns:a16="http://schemas.microsoft.com/office/drawing/2014/main" id="{BEEDB8AF-0367-B84E-8B3D-F5E663A03E64}"/>
                </a:ext>
              </a:extLst>
            </p:cNvPr>
            <p:cNvSpPr txBox="1"/>
            <p:nvPr/>
          </p:nvSpPr>
          <p:spPr>
            <a:xfrm>
              <a:off x="5905800" y="5836050"/>
              <a:ext cx="788999" cy="307777"/>
            </a:xfrm>
            <a:prstGeom prst="rect">
              <a:avLst/>
            </a:prstGeom>
            <a:noFill/>
          </p:spPr>
          <p:txBody>
            <a:bodyPr wrap="none" rtlCol="0">
              <a:spAutoFit/>
            </a:bodyPr>
            <a:lstStyle/>
            <a:p>
              <a:r>
                <a:rPr lang="en-US" altLang="ja-JP" sz="1400" b="1" dirty="0" err="1"/>
                <a:t>l</a:t>
              </a:r>
              <a:r>
                <a:rPr kumimoji="1" lang="en-US" altLang="ja-JP" sz="1400" b="1" dirty="0" err="1"/>
                <a:t>Hash</a:t>
              </a:r>
              <a:r>
                <a:rPr kumimoji="1" lang="en-US" altLang="ja-JP" sz="1400" b="1" dirty="0"/>
                <a:t>?</a:t>
              </a:r>
              <a:endParaRPr kumimoji="1" lang="ja-JP" altLang="en-US" sz="1400" b="1"/>
            </a:p>
          </p:txBody>
        </p:sp>
        <p:sp>
          <p:nvSpPr>
            <p:cNvPr id="122" name="フリーフォーム 121">
              <a:extLst>
                <a:ext uri="{FF2B5EF4-FFF2-40B4-BE49-F238E27FC236}">
                  <a16:creationId xmlns:a16="http://schemas.microsoft.com/office/drawing/2014/main" id="{B8FA0FBB-37E3-F74C-9394-CBA6DBA63BA2}"/>
                </a:ext>
              </a:extLst>
            </p:cNvPr>
            <p:cNvSpPr/>
            <p:nvPr/>
          </p:nvSpPr>
          <p:spPr>
            <a:xfrm flipV="1">
              <a:off x="5784552" y="5737826"/>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23" name="直線コネクタ 122">
              <a:extLst>
                <a:ext uri="{FF2B5EF4-FFF2-40B4-BE49-F238E27FC236}">
                  <a16:creationId xmlns:a16="http://schemas.microsoft.com/office/drawing/2014/main" id="{08323CC9-0BD7-0245-89DB-844AC6A89139}"/>
                </a:ext>
              </a:extLst>
            </p:cNvPr>
            <p:cNvCxnSpPr>
              <a:cxnSpLocks/>
            </p:cNvCxnSpPr>
            <p:nvPr/>
          </p:nvCxnSpPr>
          <p:spPr>
            <a:xfrm flipV="1">
              <a:off x="7991571" y="6206491"/>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473D2286-2E18-D943-A7D1-FDD95171D482}"/>
                </a:ext>
              </a:extLst>
            </p:cNvPr>
            <p:cNvSpPr txBox="1"/>
            <p:nvPr/>
          </p:nvSpPr>
          <p:spPr>
            <a:xfrm>
              <a:off x="6859563" y="5591536"/>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cxnSp>
          <p:nvCxnSpPr>
            <p:cNvPr id="127" name="直線コネクタ 126">
              <a:extLst>
                <a:ext uri="{FF2B5EF4-FFF2-40B4-BE49-F238E27FC236}">
                  <a16:creationId xmlns:a16="http://schemas.microsoft.com/office/drawing/2014/main" id="{0BA90A10-F99C-274E-A91A-9970FF534DE1}"/>
                </a:ext>
              </a:extLst>
            </p:cNvPr>
            <p:cNvCxnSpPr>
              <a:cxnSpLocks/>
            </p:cNvCxnSpPr>
            <p:nvPr/>
          </p:nvCxnSpPr>
          <p:spPr>
            <a:xfrm flipH="1" flipV="1">
              <a:off x="4196884" y="462595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185B348B-6925-364D-888E-47F15C2428A1}"/>
                </a:ext>
              </a:extLst>
            </p:cNvPr>
            <p:cNvSpPr txBox="1"/>
            <p:nvPr/>
          </p:nvSpPr>
          <p:spPr>
            <a:xfrm flipH="1">
              <a:off x="5240757" y="4542787"/>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29" name="グループ化 128">
              <a:extLst>
                <a:ext uri="{FF2B5EF4-FFF2-40B4-BE49-F238E27FC236}">
                  <a16:creationId xmlns:a16="http://schemas.microsoft.com/office/drawing/2014/main" id="{0D1E6A28-DF12-8D49-B7BD-9FC5949C3144}"/>
                </a:ext>
              </a:extLst>
            </p:cNvPr>
            <p:cNvGrpSpPr/>
            <p:nvPr/>
          </p:nvGrpSpPr>
          <p:grpSpPr>
            <a:xfrm flipH="1" flipV="1">
              <a:off x="3897494" y="4523655"/>
              <a:ext cx="233064" cy="187381"/>
              <a:chOff x="9057939" y="2836437"/>
              <a:chExt cx="349603" cy="349603"/>
            </a:xfrm>
          </p:grpSpPr>
          <p:sp>
            <p:nvSpPr>
              <p:cNvPr id="148" name="円/楕円 147">
                <a:extLst>
                  <a:ext uri="{FF2B5EF4-FFF2-40B4-BE49-F238E27FC236}">
                    <a16:creationId xmlns:a16="http://schemas.microsoft.com/office/drawing/2014/main" id="{7D7EEEB5-13AA-574B-9C21-00746E6E440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9" name="直線コネクタ 148">
                <a:extLst>
                  <a:ext uri="{FF2B5EF4-FFF2-40B4-BE49-F238E27FC236}">
                    <a16:creationId xmlns:a16="http://schemas.microsoft.com/office/drawing/2014/main" id="{FAFE612D-0F59-8C46-9F20-763DAC009EC3}"/>
                  </a:ext>
                </a:extLst>
              </p:cNvPr>
              <p:cNvCxnSpPr>
                <a:stCxn id="148" idx="7"/>
                <a:endCxn id="148"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6108C85D-173A-DE4F-B2CC-C5FD3E846B9F}"/>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テキスト ボックス 129">
              <a:extLst>
                <a:ext uri="{FF2B5EF4-FFF2-40B4-BE49-F238E27FC236}">
                  <a16:creationId xmlns:a16="http://schemas.microsoft.com/office/drawing/2014/main" id="{F1FF3C91-062F-724B-B846-12AC0794407C}"/>
                </a:ext>
              </a:extLst>
            </p:cNvPr>
            <p:cNvSpPr txBox="1"/>
            <p:nvPr/>
          </p:nvSpPr>
          <p:spPr>
            <a:xfrm flipH="1">
              <a:off x="4389635" y="381748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131" name="正方形/長方形 130">
              <a:extLst>
                <a:ext uri="{FF2B5EF4-FFF2-40B4-BE49-F238E27FC236}">
                  <a16:creationId xmlns:a16="http://schemas.microsoft.com/office/drawing/2014/main" id="{26A7CE56-BDD4-004A-B06B-26030E4C52E8}"/>
                </a:ext>
              </a:extLst>
            </p:cNvPr>
            <p:cNvSpPr/>
            <p:nvPr/>
          </p:nvSpPr>
          <p:spPr>
            <a:xfrm>
              <a:off x="4941369" y="3567598"/>
              <a:ext cx="837089" cy="307777"/>
            </a:xfrm>
            <a:prstGeom prst="rect">
              <a:avLst/>
            </a:prstGeom>
          </p:spPr>
          <p:txBody>
            <a:bodyPr wrap="none">
              <a:spAutoFit/>
            </a:bodyPr>
            <a:lstStyle/>
            <a:p>
              <a:r>
                <a:rPr lang="en-US" altLang="ja-JP" sz="1400" dirty="0"/>
                <a:t>RSADP </a:t>
              </a:r>
              <a:endParaRPr lang="ja-JP" altLang="en-US" sz="1400"/>
            </a:p>
          </p:txBody>
        </p:sp>
        <p:sp>
          <p:nvSpPr>
            <p:cNvPr id="132" name="正方形/長方形 131">
              <a:extLst>
                <a:ext uri="{FF2B5EF4-FFF2-40B4-BE49-F238E27FC236}">
                  <a16:creationId xmlns:a16="http://schemas.microsoft.com/office/drawing/2014/main" id="{CAD21B29-6E97-C14E-B23E-E2D1F1B410FE}"/>
                </a:ext>
              </a:extLst>
            </p:cNvPr>
            <p:cNvSpPr/>
            <p:nvPr/>
          </p:nvSpPr>
          <p:spPr>
            <a:xfrm flipV="1">
              <a:off x="7031514" y="5859417"/>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テキスト ボックス 132">
              <a:extLst>
                <a:ext uri="{FF2B5EF4-FFF2-40B4-BE49-F238E27FC236}">
                  <a16:creationId xmlns:a16="http://schemas.microsoft.com/office/drawing/2014/main" id="{B8745CF3-9803-5F46-B376-B7AE5CAD7268}"/>
                </a:ext>
              </a:extLst>
            </p:cNvPr>
            <p:cNvSpPr txBox="1"/>
            <p:nvPr/>
          </p:nvSpPr>
          <p:spPr>
            <a:xfrm>
              <a:off x="7019619" y="5850246"/>
              <a:ext cx="691215" cy="307777"/>
            </a:xfrm>
            <a:prstGeom prst="rect">
              <a:avLst/>
            </a:prstGeom>
            <a:noFill/>
          </p:spPr>
          <p:txBody>
            <a:bodyPr wrap="none" rtlCol="0">
              <a:spAutoFit/>
            </a:bodyPr>
            <a:lstStyle/>
            <a:p>
              <a:r>
                <a:rPr lang="en-US" altLang="ja-JP" sz="1400" b="1" dirty="0"/>
                <a:t>0x01?</a:t>
              </a:r>
              <a:endParaRPr kumimoji="1" lang="ja-JP" altLang="en-US" sz="1400" b="1"/>
            </a:p>
          </p:txBody>
        </p:sp>
        <p:cxnSp>
          <p:nvCxnSpPr>
            <p:cNvPr id="134" name="直線コネクタ 133">
              <a:extLst>
                <a:ext uri="{FF2B5EF4-FFF2-40B4-BE49-F238E27FC236}">
                  <a16:creationId xmlns:a16="http://schemas.microsoft.com/office/drawing/2014/main" id="{FB839410-ADF3-9F4E-84C6-4728B12F56F7}"/>
                </a:ext>
              </a:extLst>
            </p:cNvPr>
            <p:cNvCxnSpPr>
              <a:cxnSpLocks/>
            </p:cNvCxnSpPr>
            <p:nvPr/>
          </p:nvCxnSpPr>
          <p:spPr>
            <a:xfrm flipV="1">
              <a:off x="4427108" y="523081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C96C6D24-93C7-344D-A8D5-CB0248CAB9AC}"/>
                </a:ext>
              </a:extLst>
            </p:cNvPr>
            <p:cNvSpPr txBox="1"/>
            <p:nvPr/>
          </p:nvSpPr>
          <p:spPr>
            <a:xfrm>
              <a:off x="5238571" y="5167366"/>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36" name="グループ化 135">
              <a:extLst>
                <a:ext uri="{FF2B5EF4-FFF2-40B4-BE49-F238E27FC236}">
                  <a16:creationId xmlns:a16="http://schemas.microsoft.com/office/drawing/2014/main" id="{012E5440-BC5F-2242-86B0-20B6FF6FCB82}"/>
                </a:ext>
              </a:extLst>
            </p:cNvPr>
            <p:cNvGrpSpPr/>
            <p:nvPr/>
          </p:nvGrpSpPr>
          <p:grpSpPr>
            <a:xfrm flipV="1">
              <a:off x="6923694" y="5128507"/>
              <a:ext cx="233064" cy="187381"/>
              <a:chOff x="9057939" y="2836437"/>
              <a:chExt cx="349603" cy="349603"/>
            </a:xfrm>
          </p:grpSpPr>
          <p:sp>
            <p:nvSpPr>
              <p:cNvPr id="145" name="円/楕円 144">
                <a:extLst>
                  <a:ext uri="{FF2B5EF4-FFF2-40B4-BE49-F238E27FC236}">
                    <a16:creationId xmlns:a16="http://schemas.microsoft.com/office/drawing/2014/main" id="{1777401F-3902-AA4D-B7BE-D0DA715D4099}"/>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6" name="直線コネクタ 145">
                <a:extLst>
                  <a:ext uri="{FF2B5EF4-FFF2-40B4-BE49-F238E27FC236}">
                    <a16:creationId xmlns:a16="http://schemas.microsoft.com/office/drawing/2014/main" id="{AB01FD5A-1FF0-2148-BEF8-6643F270F760}"/>
                  </a:ext>
                </a:extLst>
              </p:cNvPr>
              <p:cNvCxnSpPr>
                <a:stCxn id="145" idx="7"/>
                <a:endCxn id="14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44BF2839-B0CE-6A40-8B32-D5918BD2A67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a:extLst>
                <a:ext uri="{FF2B5EF4-FFF2-40B4-BE49-F238E27FC236}">
                  <a16:creationId xmlns:a16="http://schemas.microsoft.com/office/drawing/2014/main" id="{8D583B99-06EA-A642-BE6D-DC6D7DD29316}"/>
                </a:ext>
              </a:extLst>
            </p:cNvPr>
            <p:cNvCxnSpPr>
              <a:cxnSpLocks/>
              <a:stCxn id="139" idx="0"/>
              <a:endCxn id="148" idx="0"/>
            </p:cNvCxnSpPr>
            <p:nvPr/>
          </p:nvCxnSpPr>
          <p:spPr>
            <a:xfrm flipV="1">
              <a:off x="4012577" y="4711036"/>
              <a:ext cx="1449" cy="3792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正方形/長方形 137">
              <a:extLst>
                <a:ext uri="{FF2B5EF4-FFF2-40B4-BE49-F238E27FC236}">
                  <a16:creationId xmlns:a16="http://schemas.microsoft.com/office/drawing/2014/main" id="{3317F65D-D00E-D948-A8CA-B1393C9C6EC1}"/>
                </a:ext>
              </a:extLst>
            </p:cNvPr>
            <p:cNvSpPr/>
            <p:nvPr/>
          </p:nvSpPr>
          <p:spPr>
            <a:xfrm flipV="1">
              <a:off x="3693546" y="5121902"/>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テキスト ボックス 138">
              <a:extLst>
                <a:ext uri="{FF2B5EF4-FFF2-40B4-BE49-F238E27FC236}">
                  <a16:creationId xmlns:a16="http://schemas.microsoft.com/office/drawing/2014/main" id="{4FFED404-AD9C-0844-8620-CCFB6649D3B7}"/>
                </a:ext>
              </a:extLst>
            </p:cNvPr>
            <p:cNvSpPr txBox="1"/>
            <p:nvPr/>
          </p:nvSpPr>
          <p:spPr>
            <a:xfrm>
              <a:off x="3711052" y="5090251"/>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140" name="正方形/長方形 139">
              <a:extLst>
                <a:ext uri="{FF2B5EF4-FFF2-40B4-BE49-F238E27FC236}">
                  <a16:creationId xmlns:a16="http://schemas.microsoft.com/office/drawing/2014/main" id="{189C2889-F872-7842-8D72-BE03DA49F3C4}"/>
                </a:ext>
              </a:extLst>
            </p:cNvPr>
            <p:cNvSpPr/>
            <p:nvPr/>
          </p:nvSpPr>
          <p:spPr>
            <a:xfrm flipH="1" flipV="1">
              <a:off x="6462981" y="4491343"/>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1" name="テキスト ボックス 140">
              <a:extLst>
                <a:ext uri="{FF2B5EF4-FFF2-40B4-BE49-F238E27FC236}">
                  <a16:creationId xmlns:a16="http://schemas.microsoft.com/office/drawing/2014/main" id="{710764B3-13C7-5C44-85CE-37BDAD9FAC9A}"/>
                </a:ext>
              </a:extLst>
            </p:cNvPr>
            <p:cNvSpPr txBox="1"/>
            <p:nvPr/>
          </p:nvSpPr>
          <p:spPr>
            <a:xfrm>
              <a:off x="6596355" y="449209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42" name="フリーフォーム 141">
              <a:extLst>
                <a:ext uri="{FF2B5EF4-FFF2-40B4-BE49-F238E27FC236}">
                  <a16:creationId xmlns:a16="http://schemas.microsoft.com/office/drawing/2014/main" id="{ACB97505-4AB7-8A41-AEEE-A31716223755}"/>
                </a:ext>
              </a:extLst>
            </p:cNvPr>
            <p:cNvSpPr/>
            <p:nvPr/>
          </p:nvSpPr>
          <p:spPr>
            <a:xfrm flipH="1" flipV="1">
              <a:off x="6067070" y="4057109"/>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フリーフォーム 142">
              <a:extLst>
                <a:ext uri="{FF2B5EF4-FFF2-40B4-BE49-F238E27FC236}">
                  <a16:creationId xmlns:a16="http://schemas.microsoft.com/office/drawing/2014/main" id="{76ABCF79-2540-D644-95D8-0F7382E23F24}"/>
                </a:ext>
              </a:extLst>
            </p:cNvPr>
            <p:cNvSpPr/>
            <p:nvPr/>
          </p:nvSpPr>
          <p:spPr>
            <a:xfrm flipV="1">
              <a:off x="4027598" y="4052326"/>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4" name="テキスト ボックス 143">
              <a:extLst>
                <a:ext uri="{FF2B5EF4-FFF2-40B4-BE49-F238E27FC236}">
                  <a16:creationId xmlns:a16="http://schemas.microsoft.com/office/drawing/2014/main" id="{C0428413-7E6E-3340-A930-9F2B7055C67E}"/>
                </a:ext>
              </a:extLst>
            </p:cNvPr>
            <p:cNvSpPr txBox="1"/>
            <p:nvPr/>
          </p:nvSpPr>
          <p:spPr>
            <a:xfrm flipH="1">
              <a:off x="5731967" y="3810613"/>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54" name="正方形/長方形 153">
              <a:extLst>
                <a:ext uri="{FF2B5EF4-FFF2-40B4-BE49-F238E27FC236}">
                  <a16:creationId xmlns:a16="http://schemas.microsoft.com/office/drawing/2014/main" id="{144F46A3-4B2B-8247-BB67-0F539E610B5C}"/>
                </a:ext>
              </a:extLst>
            </p:cNvPr>
            <p:cNvSpPr/>
            <p:nvPr/>
          </p:nvSpPr>
          <p:spPr>
            <a:xfrm flipV="1">
              <a:off x="3738847" y="2945363"/>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5" name="テキスト ボックス 154">
              <a:extLst>
                <a:ext uri="{FF2B5EF4-FFF2-40B4-BE49-F238E27FC236}">
                  <a16:creationId xmlns:a16="http://schemas.microsoft.com/office/drawing/2014/main" id="{9DBD24E9-D990-D74C-A9F0-663980A56FF2}"/>
                </a:ext>
              </a:extLst>
            </p:cNvPr>
            <p:cNvSpPr txBox="1"/>
            <p:nvPr/>
          </p:nvSpPr>
          <p:spPr>
            <a:xfrm>
              <a:off x="3756353" y="2913712"/>
              <a:ext cx="570990" cy="307777"/>
            </a:xfrm>
            <a:prstGeom prst="rect">
              <a:avLst/>
            </a:prstGeom>
            <a:noFill/>
          </p:spPr>
          <p:txBody>
            <a:bodyPr wrap="none" rtlCol="0">
              <a:spAutoFit/>
            </a:bodyPr>
            <a:lstStyle/>
            <a:p>
              <a:r>
                <a:rPr lang="en-US" altLang="ja-JP" sz="1400" dirty="0"/>
                <a:t>0x00</a:t>
              </a:r>
              <a:endParaRPr kumimoji="1" lang="ja-JP" altLang="en-US" sz="1400"/>
            </a:p>
          </p:txBody>
        </p:sp>
        <p:sp>
          <p:nvSpPr>
            <p:cNvPr id="156" name="正方形/長方形 155">
              <a:extLst>
                <a:ext uri="{FF2B5EF4-FFF2-40B4-BE49-F238E27FC236}">
                  <a16:creationId xmlns:a16="http://schemas.microsoft.com/office/drawing/2014/main" id="{4D4EB9E5-D039-844E-98B1-A97517AB64CA}"/>
                </a:ext>
              </a:extLst>
            </p:cNvPr>
            <p:cNvSpPr/>
            <p:nvPr/>
          </p:nvSpPr>
          <p:spPr>
            <a:xfrm flipV="1">
              <a:off x="3702459" y="3810091"/>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7" name="テキスト ボックス 156">
              <a:extLst>
                <a:ext uri="{FF2B5EF4-FFF2-40B4-BE49-F238E27FC236}">
                  <a16:creationId xmlns:a16="http://schemas.microsoft.com/office/drawing/2014/main" id="{397EE3F0-7D49-2444-AB79-AE53D9219BB1}"/>
                </a:ext>
              </a:extLst>
            </p:cNvPr>
            <p:cNvSpPr txBox="1"/>
            <p:nvPr/>
          </p:nvSpPr>
          <p:spPr>
            <a:xfrm>
              <a:off x="3682137" y="3813331"/>
              <a:ext cx="691215" cy="307777"/>
            </a:xfrm>
            <a:prstGeom prst="rect">
              <a:avLst/>
            </a:prstGeom>
            <a:noFill/>
          </p:spPr>
          <p:txBody>
            <a:bodyPr wrap="none" rtlCol="0">
              <a:spAutoFit/>
            </a:bodyPr>
            <a:lstStyle/>
            <a:p>
              <a:r>
                <a:rPr lang="en-US" altLang="ja-JP" sz="1400" b="1" dirty="0"/>
                <a:t>0x00?</a:t>
              </a:r>
              <a:endParaRPr kumimoji="1" lang="ja-JP" altLang="en-US" sz="1400" b="1"/>
            </a:p>
          </p:txBody>
        </p:sp>
      </p:grpSp>
      <p:cxnSp>
        <p:nvCxnSpPr>
          <p:cNvPr id="161" name="直線コネクタ 160">
            <a:extLst>
              <a:ext uri="{FF2B5EF4-FFF2-40B4-BE49-F238E27FC236}">
                <a16:creationId xmlns:a16="http://schemas.microsoft.com/office/drawing/2014/main" id="{3D9E3339-928F-7246-8E6B-C959AF254BAB}"/>
              </a:ext>
            </a:extLst>
          </p:cNvPr>
          <p:cNvCxnSpPr>
            <a:cxnSpLocks/>
          </p:cNvCxnSpPr>
          <p:nvPr/>
        </p:nvCxnSpPr>
        <p:spPr>
          <a:xfrm>
            <a:off x="1929352" y="3536918"/>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B60A402E-8764-F948-BF38-A152FF6729D3}"/>
              </a:ext>
            </a:extLst>
          </p:cNvPr>
          <p:cNvSpPr txBox="1"/>
          <p:nvPr/>
        </p:nvSpPr>
        <p:spPr>
          <a:xfrm>
            <a:off x="307944" y="1488592"/>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163" name="テキスト ボックス 162">
            <a:extLst>
              <a:ext uri="{FF2B5EF4-FFF2-40B4-BE49-F238E27FC236}">
                <a16:creationId xmlns:a16="http://schemas.microsoft.com/office/drawing/2014/main" id="{026772DA-C3AD-0644-A0C1-4D4731F84423}"/>
              </a:ext>
            </a:extLst>
          </p:cNvPr>
          <p:cNvSpPr txBox="1"/>
          <p:nvPr/>
        </p:nvSpPr>
        <p:spPr>
          <a:xfrm>
            <a:off x="308820" y="4916927"/>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
        <p:nvSpPr>
          <p:cNvPr id="166" name="正方形/長方形 165">
            <a:extLst>
              <a:ext uri="{FF2B5EF4-FFF2-40B4-BE49-F238E27FC236}">
                <a16:creationId xmlns:a16="http://schemas.microsoft.com/office/drawing/2014/main" id="{2CC53A23-A2FE-B142-B23E-2DA72077534F}"/>
              </a:ext>
            </a:extLst>
          </p:cNvPr>
          <p:cNvSpPr/>
          <p:nvPr/>
        </p:nvSpPr>
        <p:spPr>
          <a:xfrm>
            <a:off x="1978271" y="2543902"/>
            <a:ext cx="2658100" cy="261610"/>
          </a:xfrm>
          <a:prstGeom prst="rect">
            <a:avLst/>
          </a:prstGeom>
        </p:spPr>
        <p:txBody>
          <a:bodyPr wrap="none">
            <a:spAutoFit/>
          </a:bodyPr>
          <a:lstStyle/>
          <a:p>
            <a:r>
              <a:rPr lang="en-US" altLang="ja-JP" sz="1100" dirty="0"/>
              <a:t>0x00  0x02         PS      0x00            M</a:t>
            </a:r>
            <a:endParaRPr lang="ja-JP" altLang="en-US" sz="1100"/>
          </a:p>
        </p:txBody>
      </p:sp>
      <p:grpSp>
        <p:nvGrpSpPr>
          <p:cNvPr id="2" name="グループ化 1">
            <a:extLst>
              <a:ext uri="{FF2B5EF4-FFF2-40B4-BE49-F238E27FC236}">
                <a16:creationId xmlns:a16="http://schemas.microsoft.com/office/drawing/2014/main" id="{A9F41A93-EC22-E847-978F-3C5FB5DCE2CE}"/>
              </a:ext>
            </a:extLst>
          </p:cNvPr>
          <p:cNvGrpSpPr/>
          <p:nvPr/>
        </p:nvGrpSpPr>
        <p:grpSpPr>
          <a:xfrm>
            <a:off x="1941068" y="2530786"/>
            <a:ext cx="2974666" cy="287842"/>
            <a:chOff x="1941068" y="2530786"/>
            <a:chExt cx="2974666" cy="287842"/>
          </a:xfrm>
        </p:grpSpPr>
        <p:sp>
          <p:nvSpPr>
            <p:cNvPr id="167" name="正方形/長方形 166">
              <a:extLst>
                <a:ext uri="{FF2B5EF4-FFF2-40B4-BE49-F238E27FC236}">
                  <a16:creationId xmlns:a16="http://schemas.microsoft.com/office/drawing/2014/main" id="{176ACE9B-36AC-244A-BA23-538EAB29E9D1}"/>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8" name="正方形/長方形 167">
              <a:extLst>
                <a:ext uri="{FF2B5EF4-FFF2-40B4-BE49-F238E27FC236}">
                  <a16:creationId xmlns:a16="http://schemas.microsoft.com/office/drawing/2014/main" id="{4F561134-732D-D24C-84C8-08F6B8D90454}"/>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9" name="正方形/長方形 168">
              <a:extLst>
                <a:ext uri="{FF2B5EF4-FFF2-40B4-BE49-F238E27FC236}">
                  <a16:creationId xmlns:a16="http://schemas.microsoft.com/office/drawing/2014/main" id="{B4397CAE-9694-9A41-AB2B-F37B67A2278F}"/>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0" name="正方形/長方形 169">
              <a:extLst>
                <a:ext uri="{FF2B5EF4-FFF2-40B4-BE49-F238E27FC236}">
                  <a16:creationId xmlns:a16="http://schemas.microsoft.com/office/drawing/2014/main" id="{1D316FF0-F780-2545-8048-68D5C49B9B63}"/>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1" name="正方形/長方形 170">
              <a:extLst>
                <a:ext uri="{FF2B5EF4-FFF2-40B4-BE49-F238E27FC236}">
                  <a16:creationId xmlns:a16="http://schemas.microsoft.com/office/drawing/2014/main" id="{1AB71033-7283-EC40-9E1E-2B928639C3A2}"/>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72" name="正方形/長方形 171">
            <a:extLst>
              <a:ext uri="{FF2B5EF4-FFF2-40B4-BE49-F238E27FC236}">
                <a16:creationId xmlns:a16="http://schemas.microsoft.com/office/drawing/2014/main" id="{873FCFCC-F251-D040-8BDC-6C1E86BC210D}"/>
              </a:ext>
            </a:extLst>
          </p:cNvPr>
          <p:cNvSpPr/>
          <p:nvPr/>
        </p:nvSpPr>
        <p:spPr>
          <a:xfrm>
            <a:off x="1831237" y="4275050"/>
            <a:ext cx="2725426" cy="261610"/>
          </a:xfrm>
          <a:prstGeom prst="rect">
            <a:avLst/>
          </a:prstGeom>
        </p:spPr>
        <p:txBody>
          <a:bodyPr wrap="none">
            <a:spAutoFit/>
          </a:bodyPr>
          <a:lstStyle/>
          <a:p>
            <a:r>
              <a:rPr lang="en-US" altLang="ja-JP" sz="1100" b="1" dirty="0"/>
              <a:t>0x00?0x02?         </a:t>
            </a:r>
            <a:r>
              <a:rPr lang="en-US" altLang="ja-JP" sz="1100" dirty="0"/>
              <a:t>PS </a:t>
            </a:r>
            <a:r>
              <a:rPr lang="en-US" altLang="ja-JP" sz="1100" b="1" dirty="0"/>
              <a:t>    0x00?</a:t>
            </a:r>
            <a:r>
              <a:rPr lang="en-US" altLang="ja-JP" sz="1100" dirty="0"/>
              <a:t>           M</a:t>
            </a:r>
            <a:endParaRPr lang="ja-JP" altLang="en-US" sz="1100"/>
          </a:p>
        </p:txBody>
      </p:sp>
      <p:sp>
        <p:nvSpPr>
          <p:cNvPr id="178" name="正方形/長方形 177">
            <a:extLst>
              <a:ext uri="{FF2B5EF4-FFF2-40B4-BE49-F238E27FC236}">
                <a16:creationId xmlns:a16="http://schemas.microsoft.com/office/drawing/2014/main" id="{E0702B52-B640-2746-981C-96F3CF1CB316}"/>
              </a:ext>
            </a:extLst>
          </p:cNvPr>
          <p:cNvSpPr/>
          <p:nvPr/>
        </p:nvSpPr>
        <p:spPr>
          <a:xfrm>
            <a:off x="3072656" y="3198817"/>
            <a:ext cx="680548" cy="260129"/>
          </a:xfrm>
          <a:prstGeom prst="rect">
            <a:avLst/>
          </a:prstGeom>
        </p:spPr>
        <p:txBody>
          <a:bodyPr wrap="none">
            <a:spAutoFit/>
          </a:bodyPr>
          <a:lstStyle/>
          <a:p>
            <a:r>
              <a:rPr lang="en-US" altLang="ja-JP" sz="1400" dirty="0"/>
              <a:t>RSAEP </a:t>
            </a:r>
            <a:endParaRPr lang="ja-JP" altLang="en-US" sz="1400"/>
          </a:p>
        </p:txBody>
      </p:sp>
      <p:sp>
        <p:nvSpPr>
          <p:cNvPr id="179" name="正方形/長方形 178">
            <a:extLst>
              <a:ext uri="{FF2B5EF4-FFF2-40B4-BE49-F238E27FC236}">
                <a16:creationId xmlns:a16="http://schemas.microsoft.com/office/drawing/2014/main" id="{4BC502AC-F6E4-004E-9EAB-72DC38CA53C8}"/>
              </a:ext>
            </a:extLst>
          </p:cNvPr>
          <p:cNvSpPr/>
          <p:nvPr/>
        </p:nvSpPr>
        <p:spPr>
          <a:xfrm>
            <a:off x="3063538" y="3565064"/>
            <a:ext cx="699296" cy="260129"/>
          </a:xfrm>
          <a:prstGeom prst="rect">
            <a:avLst/>
          </a:prstGeom>
        </p:spPr>
        <p:txBody>
          <a:bodyPr wrap="none">
            <a:spAutoFit/>
          </a:bodyPr>
          <a:lstStyle/>
          <a:p>
            <a:r>
              <a:rPr lang="en-US" altLang="ja-JP" sz="1400" dirty="0"/>
              <a:t>RSADP </a:t>
            </a:r>
            <a:endParaRPr lang="ja-JP" altLang="en-US" sz="1400"/>
          </a:p>
        </p:txBody>
      </p:sp>
      <p:cxnSp>
        <p:nvCxnSpPr>
          <p:cNvPr id="183" name="直線コネクタ 182">
            <a:extLst>
              <a:ext uri="{FF2B5EF4-FFF2-40B4-BE49-F238E27FC236}">
                <a16:creationId xmlns:a16="http://schemas.microsoft.com/office/drawing/2014/main" id="{0FC395F7-7D51-6147-B847-89712092EECE}"/>
              </a:ext>
            </a:extLst>
          </p:cNvPr>
          <p:cNvCxnSpPr>
            <a:cxnSpLocks/>
          </p:cNvCxnSpPr>
          <p:nvPr/>
        </p:nvCxnSpPr>
        <p:spPr>
          <a:xfrm>
            <a:off x="6940381" y="3541314"/>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BF93FDC4-0F40-564A-9D53-935E26701E49}"/>
              </a:ext>
            </a:extLst>
          </p:cNvPr>
          <p:cNvSpPr txBox="1"/>
          <p:nvPr/>
        </p:nvSpPr>
        <p:spPr>
          <a:xfrm>
            <a:off x="2600112" y="6172639"/>
            <a:ext cx="1492716" cy="338554"/>
          </a:xfrm>
          <a:prstGeom prst="rect">
            <a:avLst/>
          </a:prstGeom>
          <a:noFill/>
        </p:spPr>
        <p:txBody>
          <a:bodyPr wrap="none" rtlCol="0">
            <a:spAutoFit/>
          </a:bodyPr>
          <a:lstStyle/>
          <a:p>
            <a:r>
              <a:rPr kumimoji="1" lang="en-US" altLang="ja-JP" sz="1600" b="1" dirty="0"/>
              <a:t>PKCS#1 V1.5</a:t>
            </a:r>
            <a:endParaRPr kumimoji="1" lang="ja-JP" altLang="en-US" sz="1600" b="1"/>
          </a:p>
        </p:txBody>
      </p:sp>
      <p:sp>
        <p:nvSpPr>
          <p:cNvPr id="186" name="テキスト ボックス 185">
            <a:extLst>
              <a:ext uri="{FF2B5EF4-FFF2-40B4-BE49-F238E27FC236}">
                <a16:creationId xmlns:a16="http://schemas.microsoft.com/office/drawing/2014/main" id="{5C0EC55E-2984-1247-9EFE-7E6B41F7CBDE}"/>
              </a:ext>
            </a:extLst>
          </p:cNvPr>
          <p:cNvSpPr txBox="1"/>
          <p:nvPr/>
        </p:nvSpPr>
        <p:spPr>
          <a:xfrm>
            <a:off x="7269701" y="6282845"/>
            <a:ext cx="758541" cy="338554"/>
          </a:xfrm>
          <a:prstGeom prst="rect">
            <a:avLst/>
          </a:prstGeom>
          <a:noFill/>
        </p:spPr>
        <p:txBody>
          <a:bodyPr wrap="none" rtlCol="0">
            <a:spAutoFit/>
          </a:bodyPr>
          <a:lstStyle/>
          <a:p>
            <a:r>
              <a:rPr kumimoji="1" lang="en-US" altLang="ja-JP" sz="1600" b="1" dirty="0"/>
              <a:t>OAEP</a:t>
            </a:r>
            <a:endParaRPr kumimoji="1" lang="ja-JP" altLang="en-US" sz="1600" b="1"/>
          </a:p>
        </p:txBody>
      </p:sp>
      <p:grpSp>
        <p:nvGrpSpPr>
          <p:cNvPr id="109" name="グループ化 108">
            <a:extLst>
              <a:ext uri="{FF2B5EF4-FFF2-40B4-BE49-F238E27FC236}">
                <a16:creationId xmlns:a16="http://schemas.microsoft.com/office/drawing/2014/main" id="{30F4EF84-9EAC-164F-AB6B-98433B911312}"/>
              </a:ext>
            </a:extLst>
          </p:cNvPr>
          <p:cNvGrpSpPr/>
          <p:nvPr/>
        </p:nvGrpSpPr>
        <p:grpSpPr>
          <a:xfrm>
            <a:off x="1908602" y="4253748"/>
            <a:ext cx="2974666" cy="287842"/>
            <a:chOff x="1941068" y="2530786"/>
            <a:chExt cx="2974666" cy="287842"/>
          </a:xfrm>
        </p:grpSpPr>
        <p:sp>
          <p:nvSpPr>
            <p:cNvPr id="110" name="正方形/長方形 109">
              <a:extLst>
                <a:ext uri="{FF2B5EF4-FFF2-40B4-BE49-F238E27FC236}">
                  <a16:creationId xmlns:a16="http://schemas.microsoft.com/office/drawing/2014/main" id="{94A35B4F-A538-CD47-86B9-7F2B6354600D}"/>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1" name="正方形/長方形 110">
              <a:extLst>
                <a:ext uri="{FF2B5EF4-FFF2-40B4-BE49-F238E27FC236}">
                  <a16:creationId xmlns:a16="http://schemas.microsoft.com/office/drawing/2014/main" id="{7B86AF8F-9DBC-454B-9CD4-8DCC252825B6}"/>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5" name="正方形/長方形 124">
              <a:extLst>
                <a:ext uri="{FF2B5EF4-FFF2-40B4-BE49-F238E27FC236}">
                  <a16:creationId xmlns:a16="http://schemas.microsoft.com/office/drawing/2014/main" id="{348A5E2E-C9C2-7740-BB50-00AE9BEFDBA1}"/>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6" name="正方形/長方形 125">
              <a:extLst>
                <a:ext uri="{FF2B5EF4-FFF2-40B4-BE49-F238E27FC236}">
                  <a16:creationId xmlns:a16="http://schemas.microsoft.com/office/drawing/2014/main" id="{D2EAB295-4D3B-A24D-9D85-9B3A6B35C0DF}"/>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1" name="正方形/長方形 150">
              <a:extLst>
                <a:ext uri="{FF2B5EF4-FFF2-40B4-BE49-F238E27FC236}">
                  <a16:creationId xmlns:a16="http://schemas.microsoft.com/office/drawing/2014/main" id="{5A1505A9-A244-9249-AC37-24DF6CD2327B}"/>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52" name="テキスト ボックス 151">
            <a:extLst>
              <a:ext uri="{FF2B5EF4-FFF2-40B4-BE49-F238E27FC236}">
                <a16:creationId xmlns:a16="http://schemas.microsoft.com/office/drawing/2014/main" id="{F221DE95-62D0-8C4E-A8D9-FFA586F47A0C}"/>
              </a:ext>
            </a:extLst>
          </p:cNvPr>
          <p:cNvSpPr txBox="1"/>
          <p:nvPr/>
        </p:nvSpPr>
        <p:spPr>
          <a:xfrm flipH="1">
            <a:off x="3808077" y="189385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53" name="直線コネクタ 152">
            <a:extLst>
              <a:ext uri="{FF2B5EF4-FFF2-40B4-BE49-F238E27FC236}">
                <a16:creationId xmlns:a16="http://schemas.microsoft.com/office/drawing/2014/main" id="{79C6E3CC-4C73-AD41-9FCA-F461699FD152}"/>
              </a:ext>
            </a:extLst>
          </p:cNvPr>
          <p:cNvCxnSpPr>
            <a:cxnSpLocks/>
          </p:cNvCxnSpPr>
          <p:nvPr/>
        </p:nvCxnSpPr>
        <p:spPr>
          <a:xfrm>
            <a:off x="4409777" y="224163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3E2DADEC-063F-8340-A083-32721E79164C}"/>
              </a:ext>
            </a:extLst>
          </p:cNvPr>
          <p:cNvSpPr txBox="1"/>
          <p:nvPr/>
        </p:nvSpPr>
        <p:spPr>
          <a:xfrm flipH="1">
            <a:off x="3907649" y="4797959"/>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80" name="直線コネクタ 179">
            <a:extLst>
              <a:ext uri="{FF2B5EF4-FFF2-40B4-BE49-F238E27FC236}">
                <a16:creationId xmlns:a16="http://schemas.microsoft.com/office/drawing/2014/main" id="{4C6409C8-AE69-724E-A1D4-679CB3677288}"/>
              </a:ext>
            </a:extLst>
          </p:cNvPr>
          <p:cNvCxnSpPr>
            <a:cxnSpLocks/>
          </p:cNvCxnSpPr>
          <p:nvPr/>
        </p:nvCxnSpPr>
        <p:spPr>
          <a:xfrm flipV="1">
            <a:off x="4305256" y="4593117"/>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98733952-8757-2E40-AFFA-C5835B196E4F}"/>
              </a:ext>
            </a:extLst>
          </p:cNvPr>
          <p:cNvSpPr txBox="1"/>
          <p:nvPr/>
        </p:nvSpPr>
        <p:spPr>
          <a:xfrm>
            <a:off x="4796189" y="6457499"/>
            <a:ext cx="1656223" cy="276999"/>
          </a:xfrm>
          <a:prstGeom prst="rect">
            <a:avLst/>
          </a:prstGeom>
          <a:noFill/>
        </p:spPr>
        <p:txBody>
          <a:bodyPr wrap="none" rtlCol="0">
            <a:spAutoFit/>
          </a:bodyPr>
          <a:lstStyle/>
          <a:p>
            <a:r>
              <a:rPr kumimoji="1" lang="en-US" altLang="ja-JP" sz="1200" dirty="0"/>
              <a:t>PS: Pseudo</a:t>
            </a:r>
            <a:r>
              <a:rPr lang="en-US" altLang="ja-JP" sz="1200" dirty="0"/>
              <a:t>-Random</a:t>
            </a:r>
            <a:endParaRPr kumimoji="1" lang="ja-JP" altLang="en-US" sz="1200"/>
          </a:p>
        </p:txBody>
      </p:sp>
    </p:spTree>
    <p:extLst>
      <p:ext uri="{BB962C8B-B14F-4D97-AF65-F5344CB8AC3E}">
        <p14:creationId xmlns:p14="http://schemas.microsoft.com/office/powerpoint/2010/main" val="3417595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F1C6AFE0-A7F0-A849-A7DB-6B8FB3ADC5E0}"/>
              </a:ext>
            </a:extLst>
          </p:cNvPr>
          <p:cNvGrpSpPr/>
          <p:nvPr/>
        </p:nvGrpSpPr>
        <p:grpSpPr>
          <a:xfrm flipH="1">
            <a:off x="3210756" y="5117668"/>
            <a:ext cx="1735412" cy="624983"/>
            <a:chOff x="3286484" y="5200796"/>
            <a:chExt cx="1735412" cy="624983"/>
          </a:xfrm>
        </p:grpSpPr>
        <p:sp>
          <p:nvSpPr>
            <p:cNvPr id="74" name="フリーフォーム 73">
              <a:extLst>
                <a:ext uri="{FF2B5EF4-FFF2-40B4-BE49-F238E27FC236}">
                  <a16:creationId xmlns:a16="http://schemas.microsoft.com/office/drawing/2014/main" id="{B65A421D-E76A-E74D-A701-98EA57A82CD9}"/>
                </a:ext>
              </a:extLst>
            </p:cNvPr>
            <p:cNvSpPr/>
            <p:nvPr/>
          </p:nvSpPr>
          <p:spPr>
            <a:xfrm flipH="1" flipV="1">
              <a:off x="3302621" y="5301167"/>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5" name="テキスト ボックス 74">
              <a:extLst>
                <a:ext uri="{FF2B5EF4-FFF2-40B4-BE49-F238E27FC236}">
                  <a16:creationId xmlns:a16="http://schemas.microsoft.com/office/drawing/2014/main" id="{8358F1AE-28E1-744B-8259-24D38CFB7F4E}"/>
                </a:ext>
              </a:extLst>
            </p:cNvPr>
            <p:cNvSpPr txBox="1"/>
            <p:nvPr/>
          </p:nvSpPr>
          <p:spPr>
            <a:xfrm flipH="1">
              <a:off x="4002994" y="5200796"/>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68" name="正方形/長方形 67">
              <a:extLst>
                <a:ext uri="{FF2B5EF4-FFF2-40B4-BE49-F238E27FC236}">
                  <a16:creationId xmlns:a16="http://schemas.microsoft.com/office/drawing/2014/main" id="{E202CD10-89A3-B848-BA60-A22A0930DD9B}"/>
                </a:ext>
              </a:extLst>
            </p:cNvPr>
            <p:cNvSpPr/>
            <p:nvPr/>
          </p:nvSpPr>
          <p:spPr>
            <a:xfrm flipH="1">
              <a:off x="4440968"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9" name="正方形/長方形 68">
              <a:extLst>
                <a:ext uri="{FF2B5EF4-FFF2-40B4-BE49-F238E27FC236}">
                  <a16:creationId xmlns:a16="http://schemas.microsoft.com/office/drawing/2014/main" id="{8B441750-508D-2748-AD1F-8778DE479F9B}"/>
                </a:ext>
              </a:extLst>
            </p:cNvPr>
            <p:cNvSpPr/>
            <p:nvPr/>
          </p:nvSpPr>
          <p:spPr>
            <a:xfrm flipH="1">
              <a:off x="3286484" y="5478451"/>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0" name="テキスト ボックス 69">
              <a:extLst>
                <a:ext uri="{FF2B5EF4-FFF2-40B4-BE49-F238E27FC236}">
                  <a16:creationId xmlns:a16="http://schemas.microsoft.com/office/drawing/2014/main" id="{03BAB2A3-F02A-C549-AB9D-D9903FA0E5D4}"/>
                </a:ext>
              </a:extLst>
            </p:cNvPr>
            <p:cNvSpPr txBox="1"/>
            <p:nvPr/>
          </p:nvSpPr>
          <p:spPr>
            <a:xfrm flipH="1">
              <a:off x="3457411" y="551329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71" name="正方形/長方形 70">
              <a:extLst>
                <a:ext uri="{FF2B5EF4-FFF2-40B4-BE49-F238E27FC236}">
                  <a16:creationId xmlns:a16="http://schemas.microsoft.com/office/drawing/2014/main" id="{765798CC-AD35-D248-97E9-48B501110A87}"/>
                </a:ext>
              </a:extLst>
            </p:cNvPr>
            <p:cNvSpPr/>
            <p:nvPr/>
          </p:nvSpPr>
          <p:spPr>
            <a:xfrm flipH="1">
              <a:off x="3937549"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2" name="テキスト ボックス 71">
              <a:extLst>
                <a:ext uri="{FF2B5EF4-FFF2-40B4-BE49-F238E27FC236}">
                  <a16:creationId xmlns:a16="http://schemas.microsoft.com/office/drawing/2014/main" id="{7A60B2F7-A78E-E149-9579-01C43B2ACD14}"/>
                </a:ext>
              </a:extLst>
            </p:cNvPr>
            <p:cNvSpPr txBox="1"/>
            <p:nvPr/>
          </p:nvSpPr>
          <p:spPr>
            <a:xfrm flipH="1">
              <a:off x="3810713" y="5518002"/>
              <a:ext cx="691215" cy="307777"/>
            </a:xfrm>
            <a:prstGeom prst="rect">
              <a:avLst/>
            </a:prstGeom>
            <a:noFill/>
          </p:spPr>
          <p:txBody>
            <a:bodyPr wrap="none" rtlCol="0">
              <a:spAutoFit/>
            </a:bodyPr>
            <a:lstStyle/>
            <a:p>
              <a:r>
                <a:rPr kumimoji="1" lang="en-US" altLang="ja-JP" sz="1400" b="1" dirty="0"/>
                <a:t>0x01?</a:t>
              </a:r>
              <a:endParaRPr kumimoji="1" lang="ja-JP" altLang="en-US" sz="1400" b="1"/>
            </a:p>
          </p:txBody>
        </p:sp>
        <p:sp>
          <p:nvSpPr>
            <p:cNvPr id="73" name="テキスト ボックス 72">
              <a:extLst>
                <a:ext uri="{FF2B5EF4-FFF2-40B4-BE49-F238E27FC236}">
                  <a16:creationId xmlns:a16="http://schemas.microsoft.com/office/drawing/2014/main" id="{5168A8C7-654D-BA4A-81ED-AAF1EE591675}"/>
                </a:ext>
              </a:extLst>
            </p:cNvPr>
            <p:cNvSpPr txBox="1"/>
            <p:nvPr/>
          </p:nvSpPr>
          <p:spPr>
            <a:xfrm flipH="1">
              <a:off x="4337093" y="5506592"/>
              <a:ext cx="684803" cy="307777"/>
            </a:xfrm>
            <a:prstGeom prst="rect">
              <a:avLst/>
            </a:prstGeom>
            <a:noFill/>
          </p:spPr>
          <p:txBody>
            <a:bodyPr wrap="none" rtlCol="0">
              <a:spAutoFit/>
            </a:bodyPr>
            <a:lstStyle/>
            <a:p>
              <a:r>
                <a:rPr lang="en-US" altLang="ja-JP" sz="1400" b="1" dirty="0"/>
                <a:t>0 – 0?</a:t>
              </a:r>
              <a:endParaRPr kumimoji="1" lang="ja-JP" altLang="en-US" sz="1400" b="1"/>
            </a:p>
          </p:txBody>
        </p:sp>
      </p:grpSp>
      <p:cxnSp>
        <p:nvCxnSpPr>
          <p:cNvPr id="93" name="直線コネクタ 92">
            <a:extLst>
              <a:ext uri="{FF2B5EF4-FFF2-40B4-BE49-F238E27FC236}">
                <a16:creationId xmlns:a16="http://schemas.microsoft.com/office/drawing/2014/main" id="{7BED9568-0CFA-5047-A280-A4F57BD0CB8D}"/>
              </a:ext>
            </a:extLst>
          </p:cNvPr>
          <p:cNvCxnSpPr/>
          <p:nvPr/>
        </p:nvCxnSpPr>
        <p:spPr>
          <a:xfrm>
            <a:off x="2400937" y="3441032"/>
            <a:ext cx="679902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E674BDF8-D40B-E248-B9F9-179DF0284917}"/>
              </a:ext>
            </a:extLst>
          </p:cNvPr>
          <p:cNvSpPr/>
          <p:nvPr/>
        </p:nvSpPr>
        <p:spPr>
          <a:xfrm flipH="1">
            <a:off x="5803801" y="289998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4" name="正方形/長方形 53">
            <a:extLst>
              <a:ext uri="{FF2B5EF4-FFF2-40B4-BE49-F238E27FC236}">
                <a16:creationId xmlns:a16="http://schemas.microsoft.com/office/drawing/2014/main" id="{41671052-99D9-4646-9247-5C856D8DEEC8}"/>
              </a:ext>
            </a:extLst>
          </p:cNvPr>
          <p:cNvSpPr/>
          <p:nvPr/>
        </p:nvSpPr>
        <p:spPr>
          <a:xfrm flipH="1">
            <a:off x="4839309" y="290043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8" name="正方形/長方形 7">
            <a:extLst>
              <a:ext uri="{FF2B5EF4-FFF2-40B4-BE49-F238E27FC236}">
                <a16:creationId xmlns:a16="http://schemas.microsoft.com/office/drawing/2014/main" id="{37B0BEE9-D69D-2A4C-AD85-5B3FEE431FE6}"/>
              </a:ext>
            </a:extLst>
          </p:cNvPr>
          <p:cNvSpPr/>
          <p:nvPr/>
        </p:nvSpPr>
        <p:spPr>
          <a:xfrm flipH="1">
            <a:off x="6880959" y="2087991"/>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 name="テキスト ボックス 8">
            <a:extLst>
              <a:ext uri="{FF2B5EF4-FFF2-40B4-BE49-F238E27FC236}">
                <a16:creationId xmlns:a16="http://schemas.microsoft.com/office/drawing/2014/main" id="{D6C19493-E671-B04D-A73B-032CFB81DE11}"/>
              </a:ext>
            </a:extLst>
          </p:cNvPr>
          <p:cNvSpPr txBox="1"/>
          <p:nvPr/>
        </p:nvSpPr>
        <p:spPr>
          <a:xfrm flipH="1">
            <a:off x="6976360" y="360128"/>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25" name="直線コネクタ 24">
            <a:extLst>
              <a:ext uri="{FF2B5EF4-FFF2-40B4-BE49-F238E27FC236}">
                <a16:creationId xmlns:a16="http://schemas.microsoft.com/office/drawing/2014/main" id="{E3CBA251-0048-D646-829C-B0863FB3CB48}"/>
              </a:ext>
            </a:extLst>
          </p:cNvPr>
          <p:cNvCxnSpPr>
            <a:cxnSpLocks/>
          </p:cNvCxnSpPr>
          <p:nvPr/>
        </p:nvCxnSpPr>
        <p:spPr>
          <a:xfrm flipH="1">
            <a:off x="7338442" y="1554917"/>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B483DE2-A33D-5E45-A332-F09D304EBAD8}"/>
              </a:ext>
            </a:extLst>
          </p:cNvPr>
          <p:cNvSpPr txBox="1"/>
          <p:nvPr/>
        </p:nvSpPr>
        <p:spPr>
          <a:xfrm flipH="1">
            <a:off x="7000067" y="1672178"/>
            <a:ext cx="719966" cy="229930"/>
          </a:xfrm>
          <a:prstGeom prst="rect">
            <a:avLst/>
          </a:prstGeom>
          <a:solidFill>
            <a:schemeClr val="bg1"/>
          </a:solidFill>
        </p:spPr>
        <p:txBody>
          <a:bodyPr wrap="none" rtlCol="0">
            <a:spAutoFit/>
          </a:bodyPr>
          <a:lstStyle/>
          <a:p>
            <a:r>
              <a:rPr kumimoji="1" lang="en-US" altLang="ja-JP" sz="1400" dirty="0"/>
              <a:t>Hash(M’)</a:t>
            </a:r>
            <a:endParaRPr kumimoji="1" lang="ja-JP" altLang="en-US" sz="1400"/>
          </a:p>
        </p:txBody>
      </p:sp>
      <p:sp>
        <p:nvSpPr>
          <p:cNvPr id="29" name="テキスト ボックス 28">
            <a:extLst>
              <a:ext uri="{FF2B5EF4-FFF2-40B4-BE49-F238E27FC236}">
                <a16:creationId xmlns:a16="http://schemas.microsoft.com/office/drawing/2014/main" id="{C36C5F09-A9CD-7A41-B3D2-1BF880BFB1F4}"/>
              </a:ext>
            </a:extLst>
          </p:cNvPr>
          <p:cNvSpPr txBox="1"/>
          <p:nvPr/>
        </p:nvSpPr>
        <p:spPr>
          <a:xfrm flipH="1">
            <a:off x="7171789" y="2102730"/>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32" name="直線コネクタ 31">
            <a:extLst>
              <a:ext uri="{FF2B5EF4-FFF2-40B4-BE49-F238E27FC236}">
                <a16:creationId xmlns:a16="http://schemas.microsoft.com/office/drawing/2014/main" id="{946897FD-0B2D-504B-B375-C2F958BCAA4F}"/>
              </a:ext>
            </a:extLst>
          </p:cNvPr>
          <p:cNvCxnSpPr>
            <a:cxnSpLocks/>
          </p:cNvCxnSpPr>
          <p:nvPr/>
        </p:nvCxnSpPr>
        <p:spPr>
          <a:xfrm flipH="1">
            <a:off x="4438504" y="222594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2F06094-7DCC-1847-B44F-C383BB752558}"/>
              </a:ext>
            </a:extLst>
          </p:cNvPr>
          <p:cNvSpPr txBox="1"/>
          <p:nvPr/>
        </p:nvSpPr>
        <p:spPr>
          <a:xfrm flipH="1">
            <a:off x="5232124" y="2087991"/>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4" name="正方形/長方形 3">
            <a:extLst>
              <a:ext uri="{FF2B5EF4-FFF2-40B4-BE49-F238E27FC236}">
                <a16:creationId xmlns:a16="http://schemas.microsoft.com/office/drawing/2014/main" id="{340A1A2B-862F-9D42-B224-8BB4952DD7EC}"/>
              </a:ext>
            </a:extLst>
          </p:cNvPr>
          <p:cNvSpPr/>
          <p:nvPr/>
        </p:nvSpPr>
        <p:spPr>
          <a:xfrm>
            <a:off x="6848814" y="106063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正方形/長方形 4">
            <a:extLst>
              <a:ext uri="{FF2B5EF4-FFF2-40B4-BE49-F238E27FC236}">
                <a16:creationId xmlns:a16="http://schemas.microsoft.com/office/drawing/2014/main" id="{3D52FB57-FF77-6E43-BBAA-7D38A4D04C1E}"/>
              </a:ext>
            </a:extLst>
          </p:cNvPr>
          <p:cNvSpPr/>
          <p:nvPr/>
        </p:nvSpPr>
        <p:spPr>
          <a:xfrm>
            <a:off x="8047617" y="106063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テキスト ボックス 9">
            <a:extLst>
              <a:ext uri="{FF2B5EF4-FFF2-40B4-BE49-F238E27FC236}">
                <a16:creationId xmlns:a16="http://schemas.microsoft.com/office/drawing/2014/main" id="{2F07C2A2-ADF1-484A-8C0F-FF7E7022DC67}"/>
              </a:ext>
            </a:extLst>
          </p:cNvPr>
          <p:cNvSpPr txBox="1"/>
          <p:nvPr/>
        </p:nvSpPr>
        <p:spPr>
          <a:xfrm>
            <a:off x="7099009" y="1090116"/>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11" name="テキスト ボックス 10">
            <a:extLst>
              <a:ext uri="{FF2B5EF4-FFF2-40B4-BE49-F238E27FC236}">
                <a16:creationId xmlns:a16="http://schemas.microsoft.com/office/drawing/2014/main" id="{7C53518B-2899-324C-B915-EDEB50466FBB}"/>
              </a:ext>
            </a:extLst>
          </p:cNvPr>
          <p:cNvSpPr txBox="1"/>
          <p:nvPr/>
        </p:nvSpPr>
        <p:spPr>
          <a:xfrm>
            <a:off x="8109397" y="109011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12" name="正方形/長方形 11">
            <a:extLst>
              <a:ext uri="{FF2B5EF4-FFF2-40B4-BE49-F238E27FC236}">
                <a16:creationId xmlns:a16="http://schemas.microsoft.com/office/drawing/2014/main" id="{6EE60673-42C3-1546-8D16-E61C1ED6C81B}"/>
              </a:ext>
            </a:extLst>
          </p:cNvPr>
          <p:cNvSpPr/>
          <p:nvPr/>
        </p:nvSpPr>
        <p:spPr>
          <a:xfrm>
            <a:off x="5980851" y="105930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 name="テキスト ボックス 12">
            <a:extLst>
              <a:ext uri="{FF2B5EF4-FFF2-40B4-BE49-F238E27FC236}">
                <a16:creationId xmlns:a16="http://schemas.microsoft.com/office/drawing/2014/main" id="{2EB20B35-4BC2-D644-9383-F5E53BEFD57F}"/>
              </a:ext>
            </a:extLst>
          </p:cNvPr>
          <p:cNvSpPr txBox="1"/>
          <p:nvPr/>
        </p:nvSpPr>
        <p:spPr>
          <a:xfrm>
            <a:off x="6119513" y="1088781"/>
            <a:ext cx="539137" cy="229930"/>
          </a:xfrm>
          <a:prstGeom prst="rect">
            <a:avLst/>
          </a:prstGeom>
          <a:noFill/>
        </p:spPr>
        <p:txBody>
          <a:bodyPr wrap="none" rtlCol="0">
            <a:spAutoFit/>
          </a:bodyPr>
          <a:lstStyle/>
          <a:p>
            <a:r>
              <a:rPr kumimoji="1" lang="en-US" altLang="ja-JP" sz="1400" dirty="0"/>
              <a:t>0 --- 0</a:t>
            </a:r>
            <a:endParaRPr kumimoji="1" lang="ja-JP" altLang="en-US" sz="1400"/>
          </a:p>
        </p:txBody>
      </p:sp>
      <p:sp>
        <p:nvSpPr>
          <p:cNvPr id="16" name="フリーフォーム 15">
            <a:extLst>
              <a:ext uri="{FF2B5EF4-FFF2-40B4-BE49-F238E27FC236}">
                <a16:creationId xmlns:a16="http://schemas.microsoft.com/office/drawing/2014/main" id="{DED57162-8F94-2740-A9A0-EAA505A0D31A}"/>
              </a:ext>
            </a:extLst>
          </p:cNvPr>
          <p:cNvSpPr/>
          <p:nvPr/>
        </p:nvSpPr>
        <p:spPr>
          <a:xfrm>
            <a:off x="5998265" y="139014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0" name="直線コネクタ 19">
            <a:extLst>
              <a:ext uri="{FF2B5EF4-FFF2-40B4-BE49-F238E27FC236}">
                <a16:creationId xmlns:a16="http://schemas.microsoft.com/office/drawing/2014/main" id="{6B442914-B029-9B43-A014-9448B1E15FAF}"/>
              </a:ext>
            </a:extLst>
          </p:cNvPr>
          <p:cNvCxnSpPr>
            <a:cxnSpLocks/>
          </p:cNvCxnSpPr>
          <p:nvPr/>
        </p:nvCxnSpPr>
        <p:spPr>
          <a:xfrm>
            <a:off x="7351812" y="713421"/>
            <a:ext cx="1" cy="27507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D9E60A1-D7A7-A745-AF2D-EBB072A63E3B}"/>
              </a:ext>
            </a:extLst>
          </p:cNvPr>
          <p:cNvSpPr txBox="1"/>
          <p:nvPr/>
        </p:nvSpPr>
        <p:spPr>
          <a:xfrm>
            <a:off x="7203795" y="1393202"/>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grpSp>
        <p:nvGrpSpPr>
          <p:cNvPr id="15" name="グループ化 14">
            <a:extLst>
              <a:ext uri="{FF2B5EF4-FFF2-40B4-BE49-F238E27FC236}">
                <a16:creationId xmlns:a16="http://schemas.microsoft.com/office/drawing/2014/main" id="{9DAC0387-0F37-1542-B0B4-91424EE40614}"/>
              </a:ext>
            </a:extLst>
          </p:cNvPr>
          <p:cNvGrpSpPr/>
          <p:nvPr/>
        </p:nvGrpSpPr>
        <p:grpSpPr>
          <a:xfrm flipH="1">
            <a:off x="3381021" y="1055654"/>
            <a:ext cx="1686644" cy="337254"/>
            <a:chOff x="3409762" y="1055654"/>
            <a:chExt cx="1686644" cy="337254"/>
          </a:xfrm>
        </p:grpSpPr>
        <p:sp>
          <p:nvSpPr>
            <p:cNvPr id="6" name="正方形/長方形 5">
              <a:extLst>
                <a:ext uri="{FF2B5EF4-FFF2-40B4-BE49-F238E27FC236}">
                  <a16:creationId xmlns:a16="http://schemas.microsoft.com/office/drawing/2014/main" id="{31514B52-4FE5-FD4F-9FD8-00BFEA3BD8F1}"/>
                </a:ext>
              </a:extLst>
            </p:cNvPr>
            <p:cNvSpPr/>
            <p:nvPr/>
          </p:nvSpPr>
          <p:spPr>
            <a:xfrm flipH="1">
              <a:off x="4564246"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A8ABB6D8-9F7E-044C-A399-F7A47589FC73}"/>
                </a:ext>
              </a:extLst>
            </p:cNvPr>
            <p:cNvSpPr/>
            <p:nvPr/>
          </p:nvSpPr>
          <p:spPr>
            <a:xfrm flipH="1">
              <a:off x="3409762" y="1056990"/>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1" name="テキスト ボックス 40">
              <a:extLst>
                <a:ext uri="{FF2B5EF4-FFF2-40B4-BE49-F238E27FC236}">
                  <a16:creationId xmlns:a16="http://schemas.microsoft.com/office/drawing/2014/main" id="{5F78CFEB-EA0C-E140-A57B-3EA36E453AE0}"/>
                </a:ext>
              </a:extLst>
            </p:cNvPr>
            <p:cNvSpPr txBox="1"/>
            <p:nvPr/>
          </p:nvSpPr>
          <p:spPr>
            <a:xfrm flipH="1">
              <a:off x="3580690" y="109183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42" name="正方形/長方形 41">
              <a:extLst>
                <a:ext uri="{FF2B5EF4-FFF2-40B4-BE49-F238E27FC236}">
                  <a16:creationId xmlns:a16="http://schemas.microsoft.com/office/drawing/2014/main" id="{2334900E-1041-C942-B688-45E8BE616EE4}"/>
                </a:ext>
              </a:extLst>
            </p:cNvPr>
            <p:cNvSpPr/>
            <p:nvPr/>
          </p:nvSpPr>
          <p:spPr>
            <a:xfrm flipH="1">
              <a:off x="4060827"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テキスト ボックス 42">
              <a:extLst>
                <a:ext uri="{FF2B5EF4-FFF2-40B4-BE49-F238E27FC236}">
                  <a16:creationId xmlns:a16="http://schemas.microsoft.com/office/drawing/2014/main" id="{5E513385-FB3A-CE42-921C-9835B1E9D07A}"/>
                </a:ext>
              </a:extLst>
            </p:cNvPr>
            <p:cNvSpPr txBox="1"/>
            <p:nvPr/>
          </p:nvSpPr>
          <p:spPr>
            <a:xfrm flipH="1">
              <a:off x="4137679" y="1096541"/>
              <a:ext cx="426567" cy="229930"/>
            </a:xfrm>
            <a:prstGeom prst="rect">
              <a:avLst/>
            </a:prstGeom>
            <a:noFill/>
          </p:spPr>
          <p:txBody>
            <a:bodyPr wrap="none" rtlCol="0">
              <a:spAutoFit/>
            </a:bodyPr>
            <a:lstStyle/>
            <a:p>
              <a:r>
                <a:rPr kumimoji="1" lang="en-US" altLang="ja-JP" sz="1400" dirty="0"/>
                <a:t>0x01</a:t>
              </a:r>
              <a:endParaRPr kumimoji="1" lang="ja-JP" altLang="en-US" sz="1400"/>
            </a:p>
          </p:txBody>
        </p:sp>
        <p:sp>
          <p:nvSpPr>
            <p:cNvPr id="44" name="テキスト ボックス 43">
              <a:extLst>
                <a:ext uri="{FF2B5EF4-FFF2-40B4-BE49-F238E27FC236}">
                  <a16:creationId xmlns:a16="http://schemas.microsoft.com/office/drawing/2014/main" id="{6C048CCC-0968-0E4C-9DFB-DADA3D73B87A}"/>
                </a:ext>
              </a:extLst>
            </p:cNvPr>
            <p:cNvSpPr txBox="1"/>
            <p:nvPr/>
          </p:nvSpPr>
          <p:spPr>
            <a:xfrm flipH="1">
              <a:off x="4531828" y="1085131"/>
              <a:ext cx="564578" cy="307777"/>
            </a:xfrm>
            <a:prstGeom prst="rect">
              <a:avLst/>
            </a:prstGeom>
            <a:noFill/>
          </p:spPr>
          <p:txBody>
            <a:bodyPr wrap="none" rtlCol="0">
              <a:spAutoFit/>
            </a:bodyPr>
            <a:lstStyle/>
            <a:p>
              <a:r>
                <a:rPr lang="en-US" altLang="ja-JP" sz="1400" dirty="0"/>
                <a:t>0 - 0</a:t>
              </a:r>
              <a:endParaRPr kumimoji="1" lang="ja-JP" altLang="en-US" sz="1400"/>
            </a:p>
          </p:txBody>
        </p:sp>
      </p:grpSp>
      <p:sp>
        <p:nvSpPr>
          <p:cNvPr id="45" name="フリーフォーム 44">
            <a:extLst>
              <a:ext uri="{FF2B5EF4-FFF2-40B4-BE49-F238E27FC236}">
                <a16:creationId xmlns:a16="http://schemas.microsoft.com/office/drawing/2014/main" id="{54E01A99-7545-A841-A93E-B554C9EF5A8A}"/>
              </a:ext>
            </a:extLst>
          </p:cNvPr>
          <p:cNvSpPr/>
          <p:nvPr/>
        </p:nvSpPr>
        <p:spPr>
          <a:xfrm flipH="1">
            <a:off x="3409762" y="1402572"/>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6" name="テキスト ボックス 45">
            <a:extLst>
              <a:ext uri="{FF2B5EF4-FFF2-40B4-BE49-F238E27FC236}">
                <a16:creationId xmlns:a16="http://schemas.microsoft.com/office/drawing/2014/main" id="{23AC5462-EBEA-3541-8736-25DF1E675977}"/>
              </a:ext>
            </a:extLst>
          </p:cNvPr>
          <p:cNvSpPr txBox="1"/>
          <p:nvPr/>
        </p:nvSpPr>
        <p:spPr>
          <a:xfrm flipH="1">
            <a:off x="4110135" y="1407235"/>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55" name="フリーフォーム 54">
            <a:extLst>
              <a:ext uri="{FF2B5EF4-FFF2-40B4-BE49-F238E27FC236}">
                <a16:creationId xmlns:a16="http://schemas.microsoft.com/office/drawing/2014/main" id="{97179907-9E4D-4145-8A84-A01B071B0B1F}"/>
              </a:ext>
            </a:extLst>
          </p:cNvPr>
          <p:cNvSpPr/>
          <p:nvPr/>
        </p:nvSpPr>
        <p:spPr>
          <a:xfrm flipH="1">
            <a:off x="4261002" y="1631242"/>
            <a:ext cx="1101025" cy="1269795"/>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798" h="1699708">
                <a:moveTo>
                  <a:pt x="1473798" y="0"/>
                </a:moveTo>
                <a:lnTo>
                  <a:pt x="1473798" y="1215614"/>
                </a:lnTo>
                <a:lnTo>
                  <a:pt x="1344706" y="1398494"/>
                </a:lnTo>
                <a:lnTo>
                  <a:pt x="118334" y="1387736"/>
                </a:lnTo>
                <a:lnTo>
                  <a:pt x="0" y="1506070"/>
                </a:lnTo>
                <a:lnTo>
                  <a:pt x="0" y="1699708"/>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6" name="フリーフォーム 55">
            <a:extLst>
              <a:ext uri="{FF2B5EF4-FFF2-40B4-BE49-F238E27FC236}">
                <a16:creationId xmlns:a16="http://schemas.microsoft.com/office/drawing/2014/main" id="{0F7A9DAF-769B-1F49-93C1-F5B3867B1F37}"/>
              </a:ext>
            </a:extLst>
          </p:cNvPr>
          <p:cNvSpPr/>
          <p:nvPr/>
        </p:nvSpPr>
        <p:spPr>
          <a:xfrm flipH="1">
            <a:off x="6326428" y="2378653"/>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39" name="グループ化 38">
            <a:extLst>
              <a:ext uri="{FF2B5EF4-FFF2-40B4-BE49-F238E27FC236}">
                <a16:creationId xmlns:a16="http://schemas.microsoft.com/office/drawing/2014/main" id="{5D2156C1-E67C-9443-9400-C003135CCFD2}"/>
              </a:ext>
            </a:extLst>
          </p:cNvPr>
          <p:cNvGrpSpPr/>
          <p:nvPr/>
        </p:nvGrpSpPr>
        <p:grpSpPr>
          <a:xfrm flipH="1">
            <a:off x="4139114" y="2120130"/>
            <a:ext cx="233064" cy="233064"/>
            <a:chOff x="9057939" y="2836437"/>
            <a:chExt cx="349603" cy="349603"/>
          </a:xfrm>
        </p:grpSpPr>
        <p:sp>
          <p:nvSpPr>
            <p:cNvPr id="35" name="円/楕円 34">
              <a:extLst>
                <a:ext uri="{FF2B5EF4-FFF2-40B4-BE49-F238E27FC236}">
                  <a16:creationId xmlns:a16="http://schemas.microsoft.com/office/drawing/2014/main" id="{AB3A7639-4746-5744-86CB-9B37AFFF7A5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7" name="直線コネクタ 36">
              <a:extLst>
                <a:ext uri="{FF2B5EF4-FFF2-40B4-BE49-F238E27FC236}">
                  <a16:creationId xmlns:a16="http://schemas.microsoft.com/office/drawing/2014/main" id="{DE235CA1-C58F-E04F-8CCB-EE033D6F9E1F}"/>
                </a:ext>
              </a:extLst>
            </p:cNvPr>
            <p:cNvCxnSpPr>
              <a:stCxn id="35" idx="7"/>
              <a:endCxn id="3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F4B1AB4-1508-9042-B41B-43EEC90DB865}"/>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正方形/長方形 75">
            <a:extLst>
              <a:ext uri="{FF2B5EF4-FFF2-40B4-BE49-F238E27FC236}">
                <a16:creationId xmlns:a16="http://schemas.microsoft.com/office/drawing/2014/main" id="{F931E9CF-8BA4-1E4F-84D2-CE1359511FCF}"/>
              </a:ext>
            </a:extLst>
          </p:cNvPr>
          <p:cNvSpPr/>
          <p:nvPr/>
        </p:nvSpPr>
        <p:spPr>
          <a:xfrm flipH="1">
            <a:off x="5962769" y="35165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7" name="テキスト ボックス 76">
            <a:extLst>
              <a:ext uri="{FF2B5EF4-FFF2-40B4-BE49-F238E27FC236}">
                <a16:creationId xmlns:a16="http://schemas.microsoft.com/office/drawing/2014/main" id="{FE1D5212-FF29-9043-BFC7-B35A1477BB0A}"/>
              </a:ext>
            </a:extLst>
          </p:cNvPr>
          <p:cNvSpPr txBox="1"/>
          <p:nvPr/>
        </p:nvSpPr>
        <p:spPr>
          <a:xfrm flipH="1">
            <a:off x="6052881" y="38113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90" name="フリーフォーム 89">
            <a:extLst>
              <a:ext uri="{FF2B5EF4-FFF2-40B4-BE49-F238E27FC236}">
                <a16:creationId xmlns:a16="http://schemas.microsoft.com/office/drawing/2014/main" id="{D0B64CE0-AA6F-444D-855F-2D922FBCF4FC}"/>
              </a:ext>
            </a:extLst>
          </p:cNvPr>
          <p:cNvSpPr/>
          <p:nvPr/>
        </p:nvSpPr>
        <p:spPr>
          <a:xfrm>
            <a:off x="6436705" y="714447"/>
            <a:ext cx="1921283" cy="305393"/>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1" name="フリーフォーム 90">
            <a:extLst>
              <a:ext uri="{FF2B5EF4-FFF2-40B4-BE49-F238E27FC236}">
                <a16:creationId xmlns:a16="http://schemas.microsoft.com/office/drawing/2014/main" id="{63D0D058-6054-4C43-B708-C0281D3A6B8A}"/>
              </a:ext>
            </a:extLst>
          </p:cNvPr>
          <p:cNvSpPr/>
          <p:nvPr/>
        </p:nvSpPr>
        <p:spPr>
          <a:xfrm flipH="1">
            <a:off x="4864257" y="657050"/>
            <a:ext cx="1209366" cy="344856"/>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0" name="テキスト ボックス 49">
            <a:extLst>
              <a:ext uri="{FF2B5EF4-FFF2-40B4-BE49-F238E27FC236}">
                <a16:creationId xmlns:a16="http://schemas.microsoft.com/office/drawing/2014/main" id="{A4C3E0BC-7B31-2546-AAFB-A7F556F333F9}"/>
              </a:ext>
            </a:extLst>
          </p:cNvPr>
          <p:cNvSpPr txBox="1"/>
          <p:nvPr/>
        </p:nvSpPr>
        <p:spPr>
          <a:xfrm flipH="1">
            <a:off x="4787632" y="289998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52" name="テキスト ボックス 51">
            <a:extLst>
              <a:ext uri="{FF2B5EF4-FFF2-40B4-BE49-F238E27FC236}">
                <a16:creationId xmlns:a16="http://schemas.microsoft.com/office/drawing/2014/main" id="{94E761D1-6B1E-9149-B659-DF6E7F982754}"/>
              </a:ext>
            </a:extLst>
          </p:cNvPr>
          <p:cNvSpPr txBox="1"/>
          <p:nvPr/>
        </p:nvSpPr>
        <p:spPr>
          <a:xfrm flipH="1">
            <a:off x="6132317" y="290973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94" name="テキスト ボックス 93">
            <a:extLst>
              <a:ext uri="{FF2B5EF4-FFF2-40B4-BE49-F238E27FC236}">
                <a16:creationId xmlns:a16="http://schemas.microsoft.com/office/drawing/2014/main" id="{8552112B-D682-FC49-8294-5239E25BA5D2}"/>
              </a:ext>
            </a:extLst>
          </p:cNvPr>
          <p:cNvSpPr txBox="1"/>
          <p:nvPr/>
        </p:nvSpPr>
        <p:spPr>
          <a:xfrm>
            <a:off x="1861417" y="2307212"/>
            <a:ext cx="1165704" cy="369332"/>
          </a:xfrm>
          <a:prstGeom prst="rect">
            <a:avLst/>
          </a:prstGeom>
          <a:solidFill>
            <a:schemeClr val="bg1"/>
          </a:solidFill>
        </p:spPr>
        <p:txBody>
          <a:bodyPr wrap="none" rtlCol="0">
            <a:spAutoFit/>
          </a:bodyPr>
          <a:lstStyle/>
          <a:p>
            <a:r>
              <a:rPr kumimoji="1" lang="en-US" altLang="ja-JP" dirty="0"/>
              <a:t>Encoding</a:t>
            </a:r>
            <a:endParaRPr kumimoji="1" lang="ja-JP" altLang="en-US"/>
          </a:p>
        </p:txBody>
      </p:sp>
      <p:sp>
        <p:nvSpPr>
          <p:cNvPr id="95" name="テキスト ボックス 94">
            <a:extLst>
              <a:ext uri="{FF2B5EF4-FFF2-40B4-BE49-F238E27FC236}">
                <a16:creationId xmlns:a16="http://schemas.microsoft.com/office/drawing/2014/main" id="{89566310-49AE-1F43-9BE0-4D64B78CF6BC}"/>
              </a:ext>
            </a:extLst>
          </p:cNvPr>
          <p:cNvSpPr txBox="1"/>
          <p:nvPr/>
        </p:nvSpPr>
        <p:spPr>
          <a:xfrm>
            <a:off x="1885138" y="4106660"/>
            <a:ext cx="1401346" cy="369332"/>
          </a:xfrm>
          <a:prstGeom prst="rect">
            <a:avLst/>
          </a:prstGeom>
          <a:solidFill>
            <a:schemeClr val="bg1"/>
          </a:solidFill>
        </p:spPr>
        <p:txBody>
          <a:bodyPr wrap="none" rtlCol="0">
            <a:spAutoFit/>
          </a:bodyPr>
          <a:lstStyle/>
          <a:p>
            <a:r>
              <a:rPr kumimoji="1" lang="en-US" altLang="ja-JP" dirty="0"/>
              <a:t>Verification</a:t>
            </a:r>
            <a:endParaRPr kumimoji="1" lang="ja-JP" altLang="en-US"/>
          </a:p>
        </p:txBody>
      </p:sp>
      <p:sp>
        <p:nvSpPr>
          <p:cNvPr id="57" name="フリーフォーム 56">
            <a:extLst>
              <a:ext uri="{FF2B5EF4-FFF2-40B4-BE49-F238E27FC236}">
                <a16:creationId xmlns:a16="http://schemas.microsoft.com/office/drawing/2014/main" id="{221D3457-8709-2C49-B6E3-DE150BE2CE69}"/>
              </a:ext>
            </a:extLst>
          </p:cNvPr>
          <p:cNvSpPr/>
          <p:nvPr/>
        </p:nvSpPr>
        <p:spPr>
          <a:xfrm>
            <a:off x="6337372" y="4113791"/>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9" name="正方形/長方形 58">
            <a:extLst>
              <a:ext uri="{FF2B5EF4-FFF2-40B4-BE49-F238E27FC236}">
                <a16:creationId xmlns:a16="http://schemas.microsoft.com/office/drawing/2014/main" id="{5F42FC0A-DE31-3C4F-BC45-021F5348D396}"/>
              </a:ext>
            </a:extLst>
          </p:cNvPr>
          <p:cNvSpPr/>
          <p:nvPr/>
        </p:nvSpPr>
        <p:spPr>
          <a:xfrm flipH="1">
            <a:off x="6866706" y="4640792"/>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0" name="テキスト ボックス 59">
            <a:extLst>
              <a:ext uri="{FF2B5EF4-FFF2-40B4-BE49-F238E27FC236}">
                <a16:creationId xmlns:a16="http://schemas.microsoft.com/office/drawing/2014/main" id="{E7DA3DA4-B001-3D41-B0E5-33F732E1A536}"/>
              </a:ext>
            </a:extLst>
          </p:cNvPr>
          <p:cNvSpPr txBox="1"/>
          <p:nvPr/>
        </p:nvSpPr>
        <p:spPr>
          <a:xfrm flipH="1">
            <a:off x="7157537" y="4655531"/>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61" name="直線コネクタ 60">
            <a:extLst>
              <a:ext uri="{FF2B5EF4-FFF2-40B4-BE49-F238E27FC236}">
                <a16:creationId xmlns:a16="http://schemas.microsoft.com/office/drawing/2014/main" id="{35096580-AD0A-CF4B-89E6-9DE02414674E}"/>
              </a:ext>
            </a:extLst>
          </p:cNvPr>
          <p:cNvCxnSpPr>
            <a:cxnSpLocks/>
          </p:cNvCxnSpPr>
          <p:nvPr/>
        </p:nvCxnSpPr>
        <p:spPr>
          <a:xfrm flipH="1">
            <a:off x="4343558" y="479348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E264FCA7-C519-184C-9E52-8F467A90B201}"/>
              </a:ext>
            </a:extLst>
          </p:cNvPr>
          <p:cNvSpPr txBox="1"/>
          <p:nvPr/>
        </p:nvSpPr>
        <p:spPr>
          <a:xfrm flipH="1">
            <a:off x="5250726" y="4648297"/>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67" name="フリーフォーム 66">
            <a:extLst>
              <a:ext uri="{FF2B5EF4-FFF2-40B4-BE49-F238E27FC236}">
                <a16:creationId xmlns:a16="http://schemas.microsoft.com/office/drawing/2014/main" id="{9345681B-D399-0549-90F4-718AE73ECCF4}"/>
              </a:ext>
            </a:extLst>
          </p:cNvPr>
          <p:cNvSpPr/>
          <p:nvPr/>
        </p:nvSpPr>
        <p:spPr>
          <a:xfrm>
            <a:off x="4160864" y="4099088"/>
            <a:ext cx="1109061" cy="1016616"/>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 name="connsiteX0" fmla="*/ 1473798 w 1473798"/>
              <a:gd name="connsiteY0" fmla="*/ 0 h 666973"/>
              <a:gd name="connsiteX1" fmla="*/ 1473798 w 1473798"/>
              <a:gd name="connsiteY1" fmla="*/ 182879 h 666973"/>
              <a:gd name="connsiteX2" fmla="*/ 1344706 w 1473798"/>
              <a:gd name="connsiteY2" fmla="*/ 365759 h 666973"/>
              <a:gd name="connsiteX3" fmla="*/ 118334 w 1473798"/>
              <a:gd name="connsiteY3" fmla="*/ 355001 h 666973"/>
              <a:gd name="connsiteX4" fmla="*/ 0 w 1473798"/>
              <a:gd name="connsiteY4" fmla="*/ 473335 h 666973"/>
              <a:gd name="connsiteX5" fmla="*/ 0 w 1473798"/>
              <a:gd name="connsiteY5" fmla="*/ 666973 h 666973"/>
              <a:gd name="connsiteX0" fmla="*/ 1473798 w 1473798"/>
              <a:gd name="connsiteY0" fmla="*/ 0 h 1538342"/>
              <a:gd name="connsiteX1" fmla="*/ 1473798 w 1473798"/>
              <a:gd name="connsiteY1" fmla="*/ 182879 h 1538342"/>
              <a:gd name="connsiteX2" fmla="*/ 1344706 w 1473798"/>
              <a:gd name="connsiteY2" fmla="*/ 365759 h 1538342"/>
              <a:gd name="connsiteX3" fmla="*/ 118334 w 1473798"/>
              <a:gd name="connsiteY3" fmla="*/ 355001 h 1538342"/>
              <a:gd name="connsiteX4" fmla="*/ 0 w 1473798"/>
              <a:gd name="connsiteY4" fmla="*/ 473335 h 1538342"/>
              <a:gd name="connsiteX5" fmla="*/ 32273 w 1473798"/>
              <a:gd name="connsiteY5" fmla="*/ 1538342 h 1538342"/>
              <a:gd name="connsiteX0" fmla="*/ 1484555 w 1484555"/>
              <a:gd name="connsiteY0" fmla="*/ 0 h 1549100"/>
              <a:gd name="connsiteX1" fmla="*/ 1484555 w 1484555"/>
              <a:gd name="connsiteY1" fmla="*/ 182879 h 1549100"/>
              <a:gd name="connsiteX2" fmla="*/ 1355463 w 1484555"/>
              <a:gd name="connsiteY2" fmla="*/ 365759 h 1549100"/>
              <a:gd name="connsiteX3" fmla="*/ 129091 w 1484555"/>
              <a:gd name="connsiteY3" fmla="*/ 355001 h 1549100"/>
              <a:gd name="connsiteX4" fmla="*/ 10757 w 1484555"/>
              <a:gd name="connsiteY4" fmla="*/ 473335 h 1549100"/>
              <a:gd name="connsiteX5" fmla="*/ 0 w 1484555"/>
              <a:gd name="connsiteY5" fmla="*/ 1549100 h 154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555" h="1549100">
                <a:moveTo>
                  <a:pt x="1484555" y="0"/>
                </a:moveTo>
                <a:lnTo>
                  <a:pt x="1484555" y="182879"/>
                </a:lnTo>
                <a:lnTo>
                  <a:pt x="1355463" y="365759"/>
                </a:lnTo>
                <a:lnTo>
                  <a:pt x="129091" y="355001"/>
                </a:lnTo>
                <a:lnTo>
                  <a:pt x="10757" y="473335"/>
                </a:lnTo>
                <a:lnTo>
                  <a:pt x="0" y="154910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63" name="グループ化 62">
            <a:extLst>
              <a:ext uri="{FF2B5EF4-FFF2-40B4-BE49-F238E27FC236}">
                <a16:creationId xmlns:a16="http://schemas.microsoft.com/office/drawing/2014/main" id="{8B59246F-8BC4-094B-A9A0-045EB7B70857}"/>
              </a:ext>
            </a:extLst>
          </p:cNvPr>
          <p:cNvGrpSpPr/>
          <p:nvPr/>
        </p:nvGrpSpPr>
        <p:grpSpPr>
          <a:xfrm flipH="1">
            <a:off x="4050959" y="4683882"/>
            <a:ext cx="233064" cy="233064"/>
            <a:chOff x="9057939" y="2836437"/>
            <a:chExt cx="349603" cy="349603"/>
          </a:xfrm>
        </p:grpSpPr>
        <p:sp>
          <p:nvSpPr>
            <p:cNvPr id="64" name="円/楕円 63">
              <a:extLst>
                <a:ext uri="{FF2B5EF4-FFF2-40B4-BE49-F238E27FC236}">
                  <a16:creationId xmlns:a16="http://schemas.microsoft.com/office/drawing/2014/main" id="{0A91C368-682A-7148-9629-3695AA75F525}"/>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5" name="直線コネクタ 64">
              <a:extLst>
                <a:ext uri="{FF2B5EF4-FFF2-40B4-BE49-F238E27FC236}">
                  <a16:creationId xmlns:a16="http://schemas.microsoft.com/office/drawing/2014/main" id="{EDF682C3-762A-4F4D-A9E9-466613F6332A}"/>
                </a:ext>
              </a:extLst>
            </p:cNvPr>
            <p:cNvCxnSpPr>
              <a:stCxn id="64" idx="7"/>
              <a:endCxn id="64"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2C12A2-1000-7043-A9B5-C060C93F823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正方形/長方形 77">
            <a:extLst>
              <a:ext uri="{FF2B5EF4-FFF2-40B4-BE49-F238E27FC236}">
                <a16:creationId xmlns:a16="http://schemas.microsoft.com/office/drawing/2014/main" id="{077C904D-5FB1-2346-969A-AB6E6E808B1B}"/>
              </a:ext>
            </a:extLst>
          </p:cNvPr>
          <p:cNvSpPr/>
          <p:nvPr/>
        </p:nvSpPr>
        <p:spPr>
          <a:xfrm>
            <a:off x="6718742" y="579496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9" name="正方形/長方形 78">
            <a:extLst>
              <a:ext uri="{FF2B5EF4-FFF2-40B4-BE49-F238E27FC236}">
                <a16:creationId xmlns:a16="http://schemas.microsoft.com/office/drawing/2014/main" id="{B427444A-0A30-B54E-A913-180A65B9F4B8}"/>
              </a:ext>
            </a:extLst>
          </p:cNvPr>
          <p:cNvSpPr/>
          <p:nvPr/>
        </p:nvSpPr>
        <p:spPr>
          <a:xfrm>
            <a:off x="7917546" y="579496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0" name="テキスト ボックス 79">
            <a:extLst>
              <a:ext uri="{FF2B5EF4-FFF2-40B4-BE49-F238E27FC236}">
                <a16:creationId xmlns:a16="http://schemas.microsoft.com/office/drawing/2014/main" id="{62CF5A37-CC4D-7F4F-9863-5FCF03B9B804}"/>
              </a:ext>
            </a:extLst>
          </p:cNvPr>
          <p:cNvSpPr txBox="1"/>
          <p:nvPr/>
        </p:nvSpPr>
        <p:spPr>
          <a:xfrm>
            <a:off x="7005034" y="5788349"/>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81" name="テキスト ボックス 80">
            <a:extLst>
              <a:ext uri="{FF2B5EF4-FFF2-40B4-BE49-F238E27FC236}">
                <a16:creationId xmlns:a16="http://schemas.microsoft.com/office/drawing/2014/main" id="{56CF384B-EC49-154F-8C12-7D24B0FA0BBA}"/>
              </a:ext>
            </a:extLst>
          </p:cNvPr>
          <p:cNvSpPr txBox="1"/>
          <p:nvPr/>
        </p:nvSpPr>
        <p:spPr>
          <a:xfrm>
            <a:off x="7979326" y="582444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82" name="正方形/長方形 81">
            <a:extLst>
              <a:ext uri="{FF2B5EF4-FFF2-40B4-BE49-F238E27FC236}">
                <a16:creationId xmlns:a16="http://schemas.microsoft.com/office/drawing/2014/main" id="{2B8CFC46-4308-6649-BF75-7B4B23DB1EF2}"/>
              </a:ext>
            </a:extLst>
          </p:cNvPr>
          <p:cNvSpPr/>
          <p:nvPr/>
        </p:nvSpPr>
        <p:spPr>
          <a:xfrm>
            <a:off x="5850779" y="579363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E418433F-5118-274C-99A9-DA055797BFCF}"/>
              </a:ext>
            </a:extLst>
          </p:cNvPr>
          <p:cNvSpPr txBox="1"/>
          <p:nvPr/>
        </p:nvSpPr>
        <p:spPr>
          <a:xfrm>
            <a:off x="5892874" y="5802851"/>
            <a:ext cx="825867" cy="307777"/>
          </a:xfrm>
          <a:prstGeom prst="rect">
            <a:avLst/>
          </a:prstGeom>
          <a:noFill/>
        </p:spPr>
        <p:txBody>
          <a:bodyPr wrap="none" rtlCol="0">
            <a:spAutoFit/>
          </a:bodyPr>
          <a:lstStyle/>
          <a:p>
            <a:r>
              <a:rPr kumimoji="1" lang="en-US" altLang="ja-JP" sz="1400" b="1" dirty="0"/>
              <a:t>0 --- 0?</a:t>
            </a:r>
            <a:endParaRPr kumimoji="1" lang="ja-JP" altLang="en-US" sz="1400" b="1"/>
          </a:p>
        </p:txBody>
      </p:sp>
      <p:sp>
        <p:nvSpPr>
          <p:cNvPr id="84" name="フリーフォーム 83">
            <a:extLst>
              <a:ext uri="{FF2B5EF4-FFF2-40B4-BE49-F238E27FC236}">
                <a16:creationId xmlns:a16="http://schemas.microsoft.com/office/drawing/2014/main" id="{C9FDA93B-F631-4143-A81D-440D4BD04278}"/>
              </a:ext>
            </a:extLst>
          </p:cNvPr>
          <p:cNvSpPr/>
          <p:nvPr/>
        </p:nvSpPr>
        <p:spPr>
          <a:xfrm flipV="1">
            <a:off x="5874445" y="561549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5" name="テキスト ボックス 84">
            <a:extLst>
              <a:ext uri="{FF2B5EF4-FFF2-40B4-BE49-F238E27FC236}">
                <a16:creationId xmlns:a16="http://schemas.microsoft.com/office/drawing/2014/main" id="{DEF205F6-7DEF-6E4F-B189-ABA76A720363}"/>
              </a:ext>
            </a:extLst>
          </p:cNvPr>
          <p:cNvSpPr txBox="1"/>
          <p:nvPr/>
        </p:nvSpPr>
        <p:spPr>
          <a:xfrm>
            <a:off x="7139675" y="5493884"/>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cxnSp>
        <p:nvCxnSpPr>
          <p:cNvPr id="88" name="直線コネクタ 87">
            <a:extLst>
              <a:ext uri="{FF2B5EF4-FFF2-40B4-BE49-F238E27FC236}">
                <a16:creationId xmlns:a16="http://schemas.microsoft.com/office/drawing/2014/main" id="{7C838137-D343-F742-8901-4939E0C419D0}"/>
              </a:ext>
            </a:extLst>
          </p:cNvPr>
          <p:cNvCxnSpPr>
            <a:cxnSpLocks/>
          </p:cNvCxnSpPr>
          <p:nvPr/>
        </p:nvCxnSpPr>
        <p:spPr>
          <a:xfrm flipH="1" flipV="1">
            <a:off x="7320283" y="5001913"/>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5B2D074D-121C-6441-8C24-D132BFC5D40E}"/>
              </a:ext>
            </a:extLst>
          </p:cNvPr>
          <p:cNvSpPr txBox="1"/>
          <p:nvPr/>
        </p:nvSpPr>
        <p:spPr>
          <a:xfrm flipH="1">
            <a:off x="6842254" y="5115953"/>
            <a:ext cx="1239225" cy="307777"/>
          </a:xfrm>
          <a:prstGeom prst="rect">
            <a:avLst/>
          </a:prstGeom>
          <a:solidFill>
            <a:schemeClr val="bg1"/>
          </a:solidFill>
        </p:spPr>
        <p:txBody>
          <a:bodyPr wrap="square" rtlCol="0">
            <a:spAutoFit/>
          </a:bodyPr>
          <a:lstStyle/>
          <a:p>
            <a:r>
              <a:rPr kumimoji="1" lang="en-US" altLang="ja-JP" sz="1400" dirty="0"/>
              <a:t>Hash(M’)</a:t>
            </a:r>
            <a:endParaRPr kumimoji="1" lang="ja-JP" altLang="en-US" sz="1400"/>
          </a:p>
        </p:txBody>
      </p:sp>
      <p:sp>
        <p:nvSpPr>
          <p:cNvPr id="89" name="テキスト ボックス 88">
            <a:extLst>
              <a:ext uri="{FF2B5EF4-FFF2-40B4-BE49-F238E27FC236}">
                <a16:creationId xmlns:a16="http://schemas.microsoft.com/office/drawing/2014/main" id="{B4F5B13E-3225-3243-9F45-1B14F2782B5D}"/>
              </a:ext>
            </a:extLst>
          </p:cNvPr>
          <p:cNvSpPr txBox="1"/>
          <p:nvPr/>
        </p:nvSpPr>
        <p:spPr>
          <a:xfrm flipH="1">
            <a:off x="8031299" y="4801981"/>
            <a:ext cx="2085827" cy="369332"/>
          </a:xfrm>
          <a:prstGeom prst="rect">
            <a:avLst/>
          </a:prstGeom>
          <a:solidFill>
            <a:schemeClr val="bg1"/>
          </a:solidFill>
        </p:spPr>
        <p:txBody>
          <a:bodyPr wrap="none" rtlCol="0">
            <a:spAutoFit/>
          </a:bodyPr>
          <a:lstStyle/>
          <a:p>
            <a:r>
              <a:rPr kumimoji="1" lang="en-US" altLang="ja-JP" b="1" dirty="0"/>
              <a:t>Hash(M’)</a:t>
            </a:r>
            <a:r>
              <a:rPr lang="en-US" altLang="ja-JP" b="1" dirty="0"/>
              <a:t> == H ?</a:t>
            </a:r>
            <a:endParaRPr kumimoji="1" lang="ja-JP" altLang="en-US" b="1"/>
          </a:p>
        </p:txBody>
      </p:sp>
      <p:sp>
        <p:nvSpPr>
          <p:cNvPr id="92" name="正方形/長方形 91">
            <a:extLst>
              <a:ext uri="{FF2B5EF4-FFF2-40B4-BE49-F238E27FC236}">
                <a16:creationId xmlns:a16="http://schemas.microsoft.com/office/drawing/2014/main" id="{A2E1FDA7-9FCD-DD44-97D6-2C54E5A0079A}"/>
              </a:ext>
            </a:extLst>
          </p:cNvPr>
          <p:cNvSpPr/>
          <p:nvPr/>
        </p:nvSpPr>
        <p:spPr>
          <a:xfrm flipH="1">
            <a:off x="5772867" y="379994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正方形/長方形 95">
            <a:extLst>
              <a:ext uri="{FF2B5EF4-FFF2-40B4-BE49-F238E27FC236}">
                <a16:creationId xmlns:a16="http://schemas.microsoft.com/office/drawing/2014/main" id="{FE06DABC-1F98-A94D-861F-B3D0E56439E1}"/>
              </a:ext>
            </a:extLst>
          </p:cNvPr>
          <p:cNvSpPr/>
          <p:nvPr/>
        </p:nvSpPr>
        <p:spPr>
          <a:xfrm flipH="1">
            <a:off x="4808375" y="380039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7" name="テキスト ボックス 96">
            <a:extLst>
              <a:ext uri="{FF2B5EF4-FFF2-40B4-BE49-F238E27FC236}">
                <a16:creationId xmlns:a16="http://schemas.microsoft.com/office/drawing/2014/main" id="{35D1E5FB-13A6-D74B-8FE4-F2FCF8E73F0E}"/>
              </a:ext>
            </a:extLst>
          </p:cNvPr>
          <p:cNvSpPr txBox="1"/>
          <p:nvPr/>
        </p:nvSpPr>
        <p:spPr>
          <a:xfrm flipH="1">
            <a:off x="4756700" y="379994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98" name="テキスト ボックス 97">
            <a:extLst>
              <a:ext uri="{FF2B5EF4-FFF2-40B4-BE49-F238E27FC236}">
                <a16:creationId xmlns:a16="http://schemas.microsoft.com/office/drawing/2014/main" id="{D8451B39-F559-484C-9468-C45013031FC3}"/>
              </a:ext>
            </a:extLst>
          </p:cNvPr>
          <p:cNvSpPr txBox="1"/>
          <p:nvPr/>
        </p:nvSpPr>
        <p:spPr>
          <a:xfrm flipH="1">
            <a:off x="6101383" y="380969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22" name="正方形/長方形 21">
            <a:extLst>
              <a:ext uri="{FF2B5EF4-FFF2-40B4-BE49-F238E27FC236}">
                <a16:creationId xmlns:a16="http://schemas.microsoft.com/office/drawing/2014/main" id="{505B1518-D4C4-4945-8774-8025E1469409}"/>
              </a:ext>
            </a:extLst>
          </p:cNvPr>
          <p:cNvSpPr/>
          <p:nvPr/>
        </p:nvSpPr>
        <p:spPr>
          <a:xfrm>
            <a:off x="5423808" y="3484301"/>
            <a:ext cx="920445" cy="307777"/>
          </a:xfrm>
          <a:prstGeom prst="rect">
            <a:avLst/>
          </a:prstGeom>
        </p:spPr>
        <p:txBody>
          <a:bodyPr wrap="none">
            <a:spAutoFit/>
          </a:bodyPr>
          <a:lstStyle/>
          <a:p>
            <a:r>
              <a:rPr lang="en-US" altLang="ja-JP" sz="1400" dirty="0"/>
              <a:t>RSAVP1 </a:t>
            </a:r>
            <a:endParaRPr lang="ja-JP" altLang="en-US" sz="1400"/>
          </a:p>
        </p:txBody>
      </p:sp>
      <p:sp>
        <p:nvSpPr>
          <p:cNvPr id="99" name="正方形/長方形 98">
            <a:extLst>
              <a:ext uri="{FF2B5EF4-FFF2-40B4-BE49-F238E27FC236}">
                <a16:creationId xmlns:a16="http://schemas.microsoft.com/office/drawing/2014/main" id="{3C5F17A2-7A6A-9149-A7B6-56B70445BB40}"/>
              </a:ext>
            </a:extLst>
          </p:cNvPr>
          <p:cNvSpPr/>
          <p:nvPr/>
        </p:nvSpPr>
        <p:spPr>
          <a:xfrm>
            <a:off x="5416825" y="3195663"/>
            <a:ext cx="915635" cy="307777"/>
          </a:xfrm>
          <a:prstGeom prst="rect">
            <a:avLst/>
          </a:prstGeom>
        </p:spPr>
        <p:txBody>
          <a:bodyPr wrap="none">
            <a:spAutoFit/>
          </a:bodyPr>
          <a:lstStyle/>
          <a:p>
            <a:r>
              <a:rPr lang="en-US" altLang="ja-JP" sz="1400" dirty="0"/>
              <a:t>RSASP1 </a:t>
            </a:r>
            <a:endParaRPr lang="ja-JP" altLang="en-US" sz="1400"/>
          </a:p>
        </p:txBody>
      </p:sp>
      <p:sp>
        <p:nvSpPr>
          <p:cNvPr id="100" name="正方形/長方形 99">
            <a:extLst>
              <a:ext uri="{FF2B5EF4-FFF2-40B4-BE49-F238E27FC236}">
                <a16:creationId xmlns:a16="http://schemas.microsoft.com/office/drawing/2014/main" id="{D19FB0B1-5870-844B-A5B4-3A7DA8EBDF75}"/>
              </a:ext>
            </a:extLst>
          </p:cNvPr>
          <p:cNvSpPr/>
          <p:nvPr/>
        </p:nvSpPr>
        <p:spPr>
          <a:xfrm flipH="1">
            <a:off x="6667675" y="2898708"/>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E8F103A0-C52A-1049-8A0D-DA318C229C1F}"/>
              </a:ext>
            </a:extLst>
          </p:cNvPr>
          <p:cNvSpPr txBox="1"/>
          <p:nvPr/>
        </p:nvSpPr>
        <p:spPr>
          <a:xfrm flipH="1">
            <a:off x="6721344" y="2919543"/>
            <a:ext cx="577522" cy="307777"/>
          </a:xfrm>
          <a:prstGeom prst="rect">
            <a:avLst/>
          </a:prstGeom>
          <a:noFill/>
        </p:spPr>
        <p:txBody>
          <a:bodyPr wrap="square" rtlCol="0">
            <a:spAutoFit/>
          </a:bodyPr>
          <a:lstStyle/>
          <a:p>
            <a:r>
              <a:rPr lang="en-US" altLang="ja-JP" sz="1400" dirty="0"/>
              <a:t>0xbc</a:t>
            </a:r>
            <a:endParaRPr kumimoji="1" lang="ja-JP" altLang="en-US" sz="1400"/>
          </a:p>
        </p:txBody>
      </p:sp>
      <p:sp>
        <p:nvSpPr>
          <p:cNvPr id="103" name="正方形/長方形 102">
            <a:extLst>
              <a:ext uri="{FF2B5EF4-FFF2-40B4-BE49-F238E27FC236}">
                <a16:creationId xmlns:a16="http://schemas.microsoft.com/office/drawing/2014/main" id="{184A7DAB-EB92-AA40-AE16-921EB2DBD0F4}"/>
              </a:ext>
            </a:extLst>
          </p:cNvPr>
          <p:cNvSpPr/>
          <p:nvPr/>
        </p:nvSpPr>
        <p:spPr>
          <a:xfrm flipH="1">
            <a:off x="6641946" y="3799250"/>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60A59E4-1993-AF4A-A7CC-2C57B3B8F789}"/>
              </a:ext>
            </a:extLst>
          </p:cNvPr>
          <p:cNvSpPr txBox="1"/>
          <p:nvPr/>
        </p:nvSpPr>
        <p:spPr>
          <a:xfrm flipH="1">
            <a:off x="6607879" y="3796880"/>
            <a:ext cx="768455" cy="351369"/>
          </a:xfrm>
          <a:prstGeom prst="rect">
            <a:avLst/>
          </a:prstGeom>
          <a:noFill/>
        </p:spPr>
        <p:txBody>
          <a:bodyPr wrap="square" rtlCol="0">
            <a:spAutoFit/>
          </a:bodyPr>
          <a:lstStyle/>
          <a:p>
            <a:r>
              <a:rPr lang="en-US" altLang="ja-JP" sz="1600" b="1" dirty="0"/>
              <a:t>0xbc?</a:t>
            </a:r>
            <a:endParaRPr kumimoji="1" lang="ja-JP" altLang="en-US" sz="1600" b="1"/>
          </a:p>
        </p:txBody>
      </p:sp>
      <p:sp>
        <p:nvSpPr>
          <p:cNvPr id="101" name="テキスト ボックス 100">
            <a:extLst>
              <a:ext uri="{FF2B5EF4-FFF2-40B4-BE49-F238E27FC236}">
                <a16:creationId xmlns:a16="http://schemas.microsoft.com/office/drawing/2014/main" id="{90CDDE20-9D35-7D42-98B5-7474393BA28A}"/>
              </a:ext>
            </a:extLst>
          </p:cNvPr>
          <p:cNvSpPr txBox="1"/>
          <p:nvPr/>
        </p:nvSpPr>
        <p:spPr>
          <a:xfrm flipH="1">
            <a:off x="6755749" y="6434130"/>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105" name="直線コネクタ 104">
            <a:extLst>
              <a:ext uri="{FF2B5EF4-FFF2-40B4-BE49-F238E27FC236}">
                <a16:creationId xmlns:a16="http://schemas.microsoft.com/office/drawing/2014/main" id="{0CC86554-3430-E44A-BB5A-860C0941B56B}"/>
              </a:ext>
            </a:extLst>
          </p:cNvPr>
          <p:cNvCxnSpPr>
            <a:cxnSpLocks/>
          </p:cNvCxnSpPr>
          <p:nvPr/>
        </p:nvCxnSpPr>
        <p:spPr>
          <a:xfrm flipV="1">
            <a:off x="7271845" y="6161064"/>
            <a:ext cx="7733" cy="2742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F0D15105-EC27-744C-B83A-FF6EDAE7B696}"/>
              </a:ext>
            </a:extLst>
          </p:cNvPr>
          <p:cNvSpPr/>
          <p:nvPr/>
        </p:nvSpPr>
        <p:spPr>
          <a:xfrm>
            <a:off x="4623955" y="5694219"/>
            <a:ext cx="3564081" cy="647798"/>
          </a:xfrm>
          <a:custGeom>
            <a:avLst/>
            <a:gdLst>
              <a:gd name="connsiteX0" fmla="*/ 10390 w 3564081"/>
              <a:gd name="connsiteY0" fmla="*/ 0 h 696191"/>
              <a:gd name="connsiteX1" fmla="*/ 0 w 3564081"/>
              <a:gd name="connsiteY1" fmla="*/ 477982 h 696191"/>
              <a:gd name="connsiteX2" fmla="*/ 135081 w 3564081"/>
              <a:gd name="connsiteY2" fmla="*/ 685800 h 696191"/>
              <a:gd name="connsiteX3" fmla="*/ 3418609 w 3564081"/>
              <a:gd name="connsiteY3" fmla="*/ 696191 h 696191"/>
              <a:gd name="connsiteX4" fmla="*/ 3564081 w 3564081"/>
              <a:gd name="connsiteY4" fmla="*/ 602673 h 696191"/>
              <a:gd name="connsiteX5" fmla="*/ 3564081 w 3564081"/>
              <a:gd name="connsiteY5" fmla="*/ 405246 h 696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4081" h="696191">
                <a:moveTo>
                  <a:pt x="10390" y="0"/>
                </a:moveTo>
                <a:lnTo>
                  <a:pt x="0" y="477982"/>
                </a:lnTo>
                <a:lnTo>
                  <a:pt x="135081" y="685800"/>
                </a:lnTo>
                <a:lnTo>
                  <a:pt x="3418609" y="696191"/>
                </a:lnTo>
                <a:lnTo>
                  <a:pt x="3564081" y="602673"/>
                </a:lnTo>
                <a:lnTo>
                  <a:pt x="3564081" y="405246"/>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0434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
        <p:nvSpPr>
          <p:cNvPr id="41" name="テキスト ボックス 40">
            <a:extLst>
              <a:ext uri="{FF2B5EF4-FFF2-40B4-BE49-F238E27FC236}">
                <a16:creationId xmlns:a16="http://schemas.microsoft.com/office/drawing/2014/main" id="{4587F2D1-4A00-564C-B91F-2A98F840F1CC}"/>
              </a:ext>
            </a:extLst>
          </p:cNvPr>
          <p:cNvSpPr txBox="1"/>
          <p:nvPr/>
        </p:nvSpPr>
        <p:spPr>
          <a:xfrm>
            <a:off x="2321353" y="171858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a:t>
            </a:r>
            <a:r>
              <a:rPr lang="ja-JP" altLang="en-US" sz="1600">
                <a:latin typeface="Arial" panose="020B0604020202020204" pitchFamily="34" charset="0"/>
              </a:rPr>
              <a:t>パラメータ</a:t>
            </a:r>
            <a:r>
              <a:rPr kumimoji="1" lang="en-US" altLang="ja-JP" sz="1600" dirty="0">
                <a:latin typeface="Arial" panose="020B0604020202020204" pitchFamily="34" charset="0"/>
              </a:rPr>
              <a:t>: (G, P)</a:t>
            </a:r>
            <a:endParaRPr kumimoji="1" lang="ja-JP" altLang="en-US" sz="1600" dirty="0"/>
          </a:p>
        </p:txBody>
      </p:sp>
      <p:sp>
        <p:nvSpPr>
          <p:cNvPr id="42" name="テキスト ボックス 41">
            <a:extLst>
              <a:ext uri="{FF2B5EF4-FFF2-40B4-BE49-F238E27FC236}">
                <a16:creationId xmlns:a16="http://schemas.microsoft.com/office/drawing/2014/main" id="{A4296196-3675-9742-8D26-4CBC10260E0C}"/>
              </a:ext>
            </a:extLst>
          </p:cNvPr>
          <p:cNvSpPr txBox="1"/>
          <p:nvPr/>
        </p:nvSpPr>
        <p:spPr>
          <a:xfrm>
            <a:off x="2664251" y="2566690"/>
            <a:ext cx="1713499" cy="338554"/>
          </a:xfrm>
          <a:prstGeom prst="rect">
            <a:avLst/>
          </a:prstGeom>
          <a:noFill/>
        </p:spPr>
        <p:txBody>
          <a:bodyPr wrap="square" rtlCol="0">
            <a:spAutoFit/>
          </a:bodyPr>
          <a:lstStyle/>
          <a:p>
            <a:r>
              <a:rPr kumimoji="1" lang="ja-JP" altLang="en-US" sz="1600">
                <a:latin typeface="Arial" panose="020B0604020202020204" pitchFamily="34" charset="0"/>
              </a:rPr>
              <a:t>公開鍵の生成</a:t>
            </a:r>
            <a:endParaRPr kumimoji="1" lang="ja-JP" altLang="en-US" sz="1600" dirty="0"/>
          </a:p>
        </p:txBody>
      </p:sp>
      <p:sp>
        <p:nvSpPr>
          <p:cNvPr id="43" name="テキスト ボックス 42">
            <a:extLst>
              <a:ext uri="{FF2B5EF4-FFF2-40B4-BE49-F238E27FC236}">
                <a16:creationId xmlns:a16="http://schemas.microsoft.com/office/drawing/2014/main" id="{FF99A198-5AEB-D640-B6CA-CAD298ACB674}"/>
              </a:ext>
            </a:extLst>
          </p:cNvPr>
          <p:cNvSpPr txBox="1"/>
          <p:nvPr/>
        </p:nvSpPr>
        <p:spPr>
          <a:xfrm>
            <a:off x="8452050" y="2608098"/>
            <a:ext cx="1713499" cy="338554"/>
          </a:xfrm>
          <a:prstGeom prst="rect">
            <a:avLst/>
          </a:prstGeom>
          <a:noFill/>
        </p:spPr>
        <p:txBody>
          <a:bodyPr wrap="square" rtlCol="0">
            <a:spAutoFit/>
          </a:bodyPr>
          <a:lstStyle/>
          <a:p>
            <a:r>
              <a:rPr kumimoji="1" lang="ja-JP" altLang="en-US" sz="1600"/>
              <a:t>公開鍵の生成</a:t>
            </a:r>
            <a:endParaRPr kumimoji="1" lang="ja-JP" altLang="en-US" sz="1600" dirty="0"/>
          </a:p>
        </p:txBody>
      </p:sp>
      <p:sp>
        <p:nvSpPr>
          <p:cNvPr id="45" name="テキスト ボックス 44">
            <a:extLst>
              <a:ext uri="{FF2B5EF4-FFF2-40B4-BE49-F238E27FC236}">
                <a16:creationId xmlns:a16="http://schemas.microsoft.com/office/drawing/2014/main" id="{39F080A4-BEEB-064B-9A10-A5205F02786F}"/>
              </a:ext>
            </a:extLst>
          </p:cNvPr>
          <p:cNvSpPr txBox="1"/>
          <p:nvPr/>
        </p:nvSpPr>
        <p:spPr>
          <a:xfrm>
            <a:off x="2668228" y="3537656"/>
            <a:ext cx="1930198" cy="338554"/>
          </a:xfrm>
          <a:prstGeom prst="rect">
            <a:avLst/>
          </a:prstGeom>
          <a:noFill/>
        </p:spPr>
        <p:txBody>
          <a:bodyPr wrap="square" rtlCol="0">
            <a:spAutoFit/>
          </a:bodyPr>
          <a:lstStyle/>
          <a:p>
            <a:r>
              <a:rPr lang="ja-JP" altLang="en-US" sz="1600"/>
              <a:t>秘密の共有値生成</a:t>
            </a:r>
            <a:endParaRPr kumimoji="1" lang="ja-JP" altLang="en-US" sz="1600" dirty="0"/>
          </a:p>
        </p:txBody>
      </p:sp>
      <p:sp>
        <p:nvSpPr>
          <p:cNvPr id="47" name="テキスト ボックス 46">
            <a:extLst>
              <a:ext uri="{FF2B5EF4-FFF2-40B4-BE49-F238E27FC236}">
                <a16:creationId xmlns:a16="http://schemas.microsoft.com/office/drawing/2014/main" id="{56CF79AD-083A-9241-8A85-C8DD6A2095E5}"/>
              </a:ext>
            </a:extLst>
          </p:cNvPr>
          <p:cNvSpPr txBox="1"/>
          <p:nvPr/>
        </p:nvSpPr>
        <p:spPr>
          <a:xfrm>
            <a:off x="8456688" y="3556028"/>
            <a:ext cx="1930198" cy="338554"/>
          </a:xfrm>
          <a:prstGeom prst="rect">
            <a:avLst/>
          </a:prstGeom>
          <a:noFill/>
        </p:spPr>
        <p:txBody>
          <a:bodyPr wrap="square" rtlCol="0">
            <a:spAutoFit/>
          </a:bodyPr>
          <a:lstStyle/>
          <a:p>
            <a:r>
              <a:rPr lang="ja-JP" altLang="en-US" sz="1600"/>
              <a:t>秘密の共有値生成</a:t>
            </a:r>
            <a:endParaRPr lang="ja-JP" altLang="en-US" sz="1600" dirty="0"/>
          </a:p>
        </p:txBody>
      </p:sp>
      <p:sp>
        <p:nvSpPr>
          <p:cNvPr id="48" name="テキスト ボックス 47">
            <a:extLst>
              <a:ext uri="{FF2B5EF4-FFF2-40B4-BE49-F238E27FC236}">
                <a16:creationId xmlns:a16="http://schemas.microsoft.com/office/drawing/2014/main" id="{3E4AB4C3-2DCF-8245-8836-7D0FC5BE21BE}"/>
              </a:ext>
            </a:extLst>
          </p:cNvPr>
          <p:cNvSpPr txBox="1"/>
          <p:nvPr/>
        </p:nvSpPr>
        <p:spPr>
          <a:xfrm>
            <a:off x="8668282" y="4302737"/>
            <a:ext cx="1930198" cy="338554"/>
          </a:xfrm>
          <a:prstGeom prst="rect">
            <a:avLst/>
          </a:prstGeom>
          <a:noFill/>
        </p:spPr>
        <p:txBody>
          <a:bodyPr wrap="square" rtlCol="0">
            <a:spAutoFit/>
          </a:bodyPr>
          <a:lstStyle/>
          <a:p>
            <a:r>
              <a:rPr kumimoji="1" lang="ja-JP" altLang="en-US" sz="1600"/>
              <a:t>共有値</a:t>
            </a:r>
            <a:endParaRPr kumimoji="1" lang="ja-JP" altLang="en-US" sz="1600" dirty="0"/>
          </a:p>
        </p:txBody>
      </p:sp>
      <p:sp>
        <p:nvSpPr>
          <p:cNvPr id="53" name="テキスト ボックス 52">
            <a:extLst>
              <a:ext uri="{FF2B5EF4-FFF2-40B4-BE49-F238E27FC236}">
                <a16:creationId xmlns:a16="http://schemas.microsoft.com/office/drawing/2014/main" id="{633C5724-54EE-EB4F-949B-36AD75FA7215}"/>
              </a:ext>
            </a:extLst>
          </p:cNvPr>
          <p:cNvSpPr txBox="1"/>
          <p:nvPr/>
        </p:nvSpPr>
        <p:spPr>
          <a:xfrm>
            <a:off x="2915951" y="4359160"/>
            <a:ext cx="1930198" cy="338554"/>
          </a:xfrm>
          <a:prstGeom prst="rect">
            <a:avLst/>
          </a:prstGeom>
          <a:noFill/>
        </p:spPr>
        <p:txBody>
          <a:bodyPr wrap="square" rtlCol="0">
            <a:spAutoFit/>
          </a:bodyPr>
          <a:lstStyle/>
          <a:p>
            <a:r>
              <a:rPr kumimoji="1" lang="ja-JP" altLang="en-US" sz="1600"/>
              <a:t>共有値</a:t>
            </a:r>
            <a:endParaRPr kumimoji="1" lang="ja-JP" altLang="en-US" sz="1600" dirty="0"/>
          </a:p>
        </p:txBody>
      </p:sp>
      <p:sp>
        <p:nvSpPr>
          <p:cNvPr id="70" name="テキスト ボックス 69">
            <a:extLst>
              <a:ext uri="{FF2B5EF4-FFF2-40B4-BE49-F238E27FC236}">
                <a16:creationId xmlns:a16="http://schemas.microsoft.com/office/drawing/2014/main" id="{0F15505F-122E-BC4B-A3D5-218DEFB50445}"/>
              </a:ext>
            </a:extLst>
          </p:cNvPr>
          <p:cNvSpPr txBox="1"/>
          <p:nvPr/>
        </p:nvSpPr>
        <p:spPr>
          <a:xfrm>
            <a:off x="8184029" y="174738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a:t>
            </a:r>
            <a:r>
              <a:rPr lang="ja-JP" altLang="en-US" sz="1600">
                <a:latin typeface="Arial" panose="020B0604020202020204" pitchFamily="34" charset="0"/>
              </a:rPr>
              <a:t>パラメータ</a:t>
            </a:r>
            <a:r>
              <a:rPr kumimoji="1" lang="en-US" altLang="ja-JP" sz="1600" dirty="0">
                <a:latin typeface="Arial" panose="020B0604020202020204" pitchFamily="34" charset="0"/>
              </a:rPr>
              <a:t>: (G, P)</a:t>
            </a:r>
            <a:endParaRPr kumimoji="1" lang="ja-JP" altLang="en-US" sz="1600" dirty="0"/>
          </a:p>
        </p:txBody>
      </p:sp>
      <p:sp>
        <p:nvSpPr>
          <p:cNvPr id="80" name="テキスト ボックス 79">
            <a:extLst>
              <a:ext uri="{FF2B5EF4-FFF2-40B4-BE49-F238E27FC236}">
                <a16:creationId xmlns:a16="http://schemas.microsoft.com/office/drawing/2014/main" id="{5BD623F8-248A-8647-9622-E941635637A2}"/>
              </a:ext>
            </a:extLst>
          </p:cNvPr>
          <p:cNvSpPr txBox="1"/>
          <p:nvPr/>
        </p:nvSpPr>
        <p:spPr>
          <a:xfrm>
            <a:off x="1024301" y="3057265"/>
            <a:ext cx="1713499" cy="338554"/>
          </a:xfrm>
          <a:prstGeom prst="rect">
            <a:avLst/>
          </a:prstGeom>
          <a:noFill/>
        </p:spPr>
        <p:txBody>
          <a:bodyPr wrap="square" rtlCol="0">
            <a:spAutoFit/>
          </a:bodyPr>
          <a:lstStyle/>
          <a:p>
            <a:r>
              <a:rPr kumimoji="1" lang="ja-JP" altLang="en-US" sz="1600"/>
              <a:t>秘密鍵</a:t>
            </a:r>
            <a:endParaRPr kumimoji="1" lang="ja-JP" altLang="en-US" sz="1600" dirty="0"/>
          </a:p>
        </p:txBody>
      </p:sp>
      <p:sp>
        <p:nvSpPr>
          <p:cNvPr id="82" name="テキスト ボックス 81">
            <a:extLst>
              <a:ext uri="{FF2B5EF4-FFF2-40B4-BE49-F238E27FC236}">
                <a16:creationId xmlns:a16="http://schemas.microsoft.com/office/drawing/2014/main" id="{3493AB41-3567-8A4A-A1A5-098BB2570D3C}"/>
              </a:ext>
            </a:extLst>
          </p:cNvPr>
          <p:cNvSpPr txBox="1"/>
          <p:nvPr/>
        </p:nvSpPr>
        <p:spPr>
          <a:xfrm>
            <a:off x="10507088" y="3064625"/>
            <a:ext cx="1092182" cy="338554"/>
          </a:xfrm>
          <a:prstGeom prst="rect">
            <a:avLst/>
          </a:prstGeom>
          <a:noFill/>
        </p:spPr>
        <p:txBody>
          <a:bodyPr wrap="square" rtlCol="0">
            <a:spAutoFit/>
          </a:bodyPr>
          <a:lstStyle/>
          <a:p>
            <a:r>
              <a:rPr kumimoji="1" lang="ja-JP" altLang="en-US" sz="1600"/>
              <a:t>秘密鍵</a:t>
            </a:r>
            <a:endParaRPr kumimoji="1" lang="ja-JP" altLang="en-US" sz="1600" dirty="0"/>
          </a:p>
        </p:txBody>
      </p:sp>
      <p:sp>
        <p:nvSpPr>
          <p:cNvPr id="84" name="フリーフォーム 83">
            <a:extLst>
              <a:ext uri="{FF2B5EF4-FFF2-40B4-BE49-F238E27FC236}">
                <a16:creationId xmlns:a16="http://schemas.microsoft.com/office/drawing/2014/main" id="{8C48051B-BC36-CF42-BDE5-8A484FD64B8F}"/>
              </a:ext>
            </a:extLst>
          </p:cNvPr>
          <p:cNvSpPr/>
          <p:nvPr/>
        </p:nvSpPr>
        <p:spPr>
          <a:xfrm>
            <a:off x="1881403" y="2890637"/>
            <a:ext cx="174171" cy="705394"/>
          </a:xfrm>
          <a:custGeom>
            <a:avLst/>
            <a:gdLst>
              <a:gd name="connsiteX0" fmla="*/ 43543 w 174171"/>
              <a:gd name="connsiteY0" fmla="*/ 0 h 705394"/>
              <a:gd name="connsiteX1" fmla="*/ 174171 w 174171"/>
              <a:gd name="connsiteY1" fmla="*/ 226423 h 705394"/>
              <a:gd name="connsiteX2" fmla="*/ 174171 w 174171"/>
              <a:gd name="connsiteY2" fmla="*/ 557348 h 705394"/>
              <a:gd name="connsiteX3" fmla="*/ 0 w 174171"/>
              <a:gd name="connsiteY3" fmla="*/ 705394 h 705394"/>
            </a:gdLst>
            <a:ahLst/>
            <a:cxnLst>
              <a:cxn ang="0">
                <a:pos x="connsiteX0" y="connsiteY0"/>
              </a:cxn>
              <a:cxn ang="0">
                <a:pos x="connsiteX1" y="connsiteY1"/>
              </a:cxn>
              <a:cxn ang="0">
                <a:pos x="connsiteX2" y="connsiteY2"/>
              </a:cxn>
              <a:cxn ang="0">
                <a:pos x="connsiteX3" y="connsiteY3"/>
              </a:cxn>
            </a:cxnLst>
            <a:rect l="l" t="t" r="r" b="b"/>
            <a:pathLst>
              <a:path w="174171" h="705394">
                <a:moveTo>
                  <a:pt x="43543" y="0"/>
                </a:moveTo>
                <a:lnTo>
                  <a:pt x="174171" y="226423"/>
                </a:lnTo>
                <a:lnTo>
                  <a:pt x="174171" y="557348"/>
                </a:lnTo>
                <a:lnTo>
                  <a:pt x="0" y="70539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4221558D-AD50-C842-BF0C-AEF02E811E92}"/>
              </a:ext>
            </a:extLst>
          </p:cNvPr>
          <p:cNvSpPr/>
          <p:nvPr/>
        </p:nvSpPr>
        <p:spPr>
          <a:xfrm>
            <a:off x="10991397" y="2938760"/>
            <a:ext cx="496389" cy="748935"/>
          </a:xfrm>
          <a:custGeom>
            <a:avLst/>
            <a:gdLst>
              <a:gd name="connsiteX0" fmla="*/ 43543 w 174171"/>
              <a:gd name="connsiteY0" fmla="*/ 0 h 705394"/>
              <a:gd name="connsiteX1" fmla="*/ 174171 w 174171"/>
              <a:gd name="connsiteY1" fmla="*/ 226423 h 705394"/>
              <a:gd name="connsiteX2" fmla="*/ 174171 w 174171"/>
              <a:gd name="connsiteY2" fmla="*/ 557348 h 705394"/>
              <a:gd name="connsiteX3" fmla="*/ 0 w 174171"/>
              <a:gd name="connsiteY3" fmla="*/ 705394 h 705394"/>
              <a:gd name="connsiteX0" fmla="*/ 374468 w 505096"/>
              <a:gd name="connsiteY0" fmla="*/ 0 h 714102"/>
              <a:gd name="connsiteX1" fmla="*/ 505096 w 505096"/>
              <a:gd name="connsiteY1" fmla="*/ 226423 h 714102"/>
              <a:gd name="connsiteX2" fmla="*/ 505096 w 505096"/>
              <a:gd name="connsiteY2" fmla="*/ 557348 h 714102"/>
              <a:gd name="connsiteX3" fmla="*/ 0 w 505096"/>
              <a:gd name="connsiteY3" fmla="*/ 714102 h 714102"/>
              <a:gd name="connsiteX0" fmla="*/ 775063 w 905691"/>
              <a:gd name="connsiteY0" fmla="*/ 0 h 818604"/>
              <a:gd name="connsiteX1" fmla="*/ 905691 w 905691"/>
              <a:gd name="connsiteY1" fmla="*/ 226423 h 818604"/>
              <a:gd name="connsiteX2" fmla="*/ 905691 w 905691"/>
              <a:gd name="connsiteY2" fmla="*/ 557348 h 818604"/>
              <a:gd name="connsiteX3" fmla="*/ 0 w 905691"/>
              <a:gd name="connsiteY3" fmla="*/ 818604 h 818604"/>
              <a:gd name="connsiteX0" fmla="*/ 775063 w 905691"/>
              <a:gd name="connsiteY0" fmla="*/ 0 h 818604"/>
              <a:gd name="connsiteX1" fmla="*/ 905691 w 905691"/>
              <a:gd name="connsiteY1" fmla="*/ 226423 h 818604"/>
              <a:gd name="connsiteX2" fmla="*/ 470263 w 905691"/>
              <a:gd name="connsiteY2" fmla="*/ 635725 h 818604"/>
              <a:gd name="connsiteX3" fmla="*/ 0 w 905691"/>
              <a:gd name="connsiteY3" fmla="*/ 818604 h 818604"/>
              <a:gd name="connsiteX0" fmla="*/ 775063 w 775063"/>
              <a:gd name="connsiteY0" fmla="*/ 0 h 818604"/>
              <a:gd name="connsiteX1" fmla="*/ 496389 w 775063"/>
              <a:gd name="connsiteY1" fmla="*/ 365760 h 818604"/>
              <a:gd name="connsiteX2" fmla="*/ 470263 w 775063"/>
              <a:gd name="connsiteY2" fmla="*/ 635725 h 818604"/>
              <a:gd name="connsiteX3" fmla="*/ 0 w 775063"/>
              <a:gd name="connsiteY3" fmla="*/ 818604 h 818604"/>
              <a:gd name="connsiteX0" fmla="*/ 496389 w 496389"/>
              <a:gd name="connsiteY0" fmla="*/ 0 h 748935"/>
              <a:gd name="connsiteX1" fmla="*/ 496389 w 496389"/>
              <a:gd name="connsiteY1" fmla="*/ 296091 h 748935"/>
              <a:gd name="connsiteX2" fmla="*/ 470263 w 496389"/>
              <a:gd name="connsiteY2" fmla="*/ 566056 h 748935"/>
              <a:gd name="connsiteX3" fmla="*/ 0 w 496389"/>
              <a:gd name="connsiteY3" fmla="*/ 748935 h 748935"/>
            </a:gdLst>
            <a:ahLst/>
            <a:cxnLst>
              <a:cxn ang="0">
                <a:pos x="connsiteX0" y="connsiteY0"/>
              </a:cxn>
              <a:cxn ang="0">
                <a:pos x="connsiteX1" y="connsiteY1"/>
              </a:cxn>
              <a:cxn ang="0">
                <a:pos x="connsiteX2" y="connsiteY2"/>
              </a:cxn>
              <a:cxn ang="0">
                <a:pos x="connsiteX3" y="connsiteY3"/>
              </a:cxn>
            </a:cxnLst>
            <a:rect l="l" t="t" r="r" b="b"/>
            <a:pathLst>
              <a:path w="496389" h="748935">
                <a:moveTo>
                  <a:pt x="496389" y="0"/>
                </a:moveTo>
                <a:lnTo>
                  <a:pt x="496389" y="296091"/>
                </a:lnTo>
                <a:lnTo>
                  <a:pt x="470263" y="566056"/>
                </a:lnTo>
                <a:cubicBezTo>
                  <a:pt x="412206" y="615405"/>
                  <a:pt x="58057" y="699586"/>
                  <a:pt x="0" y="748935"/>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2552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800219" cy="461665"/>
          </a:xfrm>
          <a:prstGeom prst="rect">
            <a:avLst/>
          </a:prstGeom>
          <a:noFill/>
        </p:spPr>
        <p:txBody>
          <a:bodyPr wrap="none" rtlCol="0">
            <a:spAutoFit/>
          </a:bodyPr>
          <a:lstStyle/>
          <a:p>
            <a:r>
              <a:rPr kumimoji="1" lang="ja-JP" altLang="en-US" sz="2400" b="1"/>
              <a:t>署名</a:t>
            </a:r>
            <a:endParaRPr kumimoji="1" lang="ja-JP" altLang="en-US" sz="2400" b="1" dirty="0"/>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800219" cy="461665"/>
          </a:xfrm>
          <a:prstGeom prst="rect">
            <a:avLst/>
          </a:prstGeom>
          <a:noFill/>
        </p:spPr>
        <p:txBody>
          <a:bodyPr wrap="none" rtlCol="0">
            <a:spAutoFit/>
          </a:bodyPr>
          <a:lstStyle/>
          <a:p>
            <a:r>
              <a:rPr lang="ja-JP" altLang="en-US" sz="2400" b="1"/>
              <a:t>検証</a:t>
            </a:r>
            <a:endParaRPr kumimoji="1" lang="ja-JP" altLang="en-US" sz="2400" b="1" dirty="0"/>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66" name="テキスト ボックス 65">
            <a:extLst>
              <a:ext uri="{FF2B5EF4-FFF2-40B4-BE49-F238E27FC236}">
                <a16:creationId xmlns:a16="http://schemas.microsoft.com/office/drawing/2014/main" id="{B5B27A01-457C-E242-8B3F-B4111618E984}"/>
              </a:ext>
            </a:extLst>
          </p:cNvPr>
          <p:cNvSpPr txBox="1"/>
          <p:nvPr/>
        </p:nvSpPr>
        <p:spPr>
          <a:xfrm>
            <a:off x="9626462" y="1919946"/>
            <a:ext cx="2286000" cy="461665"/>
          </a:xfrm>
          <a:prstGeom prst="rect">
            <a:avLst/>
          </a:prstGeom>
          <a:noFill/>
        </p:spPr>
        <p:txBody>
          <a:bodyPr wrap="square" rtlCol="0">
            <a:spAutoFit/>
          </a:bodyPr>
          <a:lstStyle/>
          <a:p>
            <a:pPr algn="ctr"/>
            <a:r>
              <a:rPr kumimoji="1" lang="ja-JP" altLang="en-US" sz="2400" b="1"/>
              <a:t>乱数</a:t>
            </a:r>
            <a:endParaRPr kumimoji="1" lang="ja-JP" altLang="en-US" dirty="0"/>
          </a:p>
        </p:txBody>
      </p:sp>
      <p:sp>
        <p:nvSpPr>
          <p:cNvPr id="99" name="テキスト ボックス 98">
            <a:extLst>
              <a:ext uri="{FF2B5EF4-FFF2-40B4-BE49-F238E27FC236}">
                <a16:creationId xmlns:a16="http://schemas.microsoft.com/office/drawing/2014/main" id="{3E9F74ED-140D-914D-BDF2-F8F18272E166}"/>
              </a:ext>
            </a:extLst>
          </p:cNvPr>
          <p:cNvSpPr txBox="1"/>
          <p:nvPr/>
        </p:nvSpPr>
        <p:spPr>
          <a:xfrm>
            <a:off x="6592730" y="958206"/>
            <a:ext cx="2286000" cy="461665"/>
          </a:xfrm>
          <a:prstGeom prst="rect">
            <a:avLst/>
          </a:prstGeom>
          <a:noFill/>
        </p:spPr>
        <p:txBody>
          <a:bodyPr wrap="square" rtlCol="0">
            <a:spAutoFit/>
          </a:bodyPr>
          <a:lstStyle/>
          <a:p>
            <a:pPr algn="ctr"/>
            <a:r>
              <a:rPr lang="ja-JP" altLang="en-US" sz="2400" b="1"/>
              <a:t>署名</a:t>
            </a:r>
            <a:r>
              <a:rPr kumimoji="1" lang="ja-JP" altLang="en-US" sz="2400" b="1"/>
              <a:t>鍵</a:t>
            </a:r>
            <a:endParaRPr kumimoji="1" lang="ja-JP" altLang="en-US" dirty="0"/>
          </a:p>
        </p:txBody>
      </p:sp>
      <p:sp>
        <p:nvSpPr>
          <p:cNvPr id="100" name="テキスト ボックス 99">
            <a:extLst>
              <a:ext uri="{FF2B5EF4-FFF2-40B4-BE49-F238E27FC236}">
                <a16:creationId xmlns:a16="http://schemas.microsoft.com/office/drawing/2014/main" id="{A049CF1B-7D44-5941-875B-8110E17A7C00}"/>
              </a:ext>
            </a:extLst>
          </p:cNvPr>
          <p:cNvSpPr txBox="1"/>
          <p:nvPr/>
        </p:nvSpPr>
        <p:spPr>
          <a:xfrm>
            <a:off x="2881556" y="993437"/>
            <a:ext cx="2286000" cy="461665"/>
          </a:xfrm>
          <a:prstGeom prst="rect">
            <a:avLst/>
          </a:prstGeom>
          <a:noFill/>
        </p:spPr>
        <p:txBody>
          <a:bodyPr wrap="square" rtlCol="0">
            <a:spAutoFit/>
          </a:bodyPr>
          <a:lstStyle/>
          <a:p>
            <a:pPr algn="ctr"/>
            <a:r>
              <a:rPr lang="ja-JP" altLang="en-US" sz="2400" b="1"/>
              <a:t>検証</a:t>
            </a:r>
            <a:r>
              <a:rPr kumimoji="1" lang="ja-JP" altLang="en-US" sz="2400" b="1"/>
              <a:t>鍵</a:t>
            </a:r>
            <a:endParaRPr kumimoji="1" lang="ja-JP" altLang="en-US" dirty="0"/>
          </a:p>
        </p:txBody>
      </p:sp>
      <p:sp>
        <p:nvSpPr>
          <p:cNvPr id="101" name="テキスト ボックス 100">
            <a:extLst>
              <a:ext uri="{FF2B5EF4-FFF2-40B4-BE49-F238E27FC236}">
                <a16:creationId xmlns:a16="http://schemas.microsoft.com/office/drawing/2014/main" id="{8D84752D-BF72-D942-9CA2-3ED02FCB5F6B}"/>
              </a:ext>
            </a:extLst>
          </p:cNvPr>
          <p:cNvSpPr txBox="1"/>
          <p:nvPr/>
        </p:nvSpPr>
        <p:spPr>
          <a:xfrm>
            <a:off x="6046392" y="4436771"/>
            <a:ext cx="877163" cy="369332"/>
          </a:xfrm>
          <a:prstGeom prst="rect">
            <a:avLst/>
          </a:prstGeom>
          <a:noFill/>
        </p:spPr>
        <p:txBody>
          <a:bodyPr wrap="none" rtlCol="0">
            <a:spAutoFit/>
          </a:bodyPr>
          <a:lstStyle/>
          <a:p>
            <a:r>
              <a:rPr lang="ja-JP" altLang="en-US" b="1" u="sng"/>
              <a:t>検証値</a:t>
            </a:r>
            <a:endParaRPr kumimoji="1" lang="en-US" altLang="ja-JP" b="1" u="sng" dirty="0"/>
          </a:p>
        </p:txBody>
      </p:sp>
      <p:sp>
        <p:nvSpPr>
          <p:cNvPr id="102" name="テキスト ボックス 101">
            <a:extLst>
              <a:ext uri="{FF2B5EF4-FFF2-40B4-BE49-F238E27FC236}">
                <a16:creationId xmlns:a16="http://schemas.microsoft.com/office/drawing/2014/main" id="{46F32933-20F3-044A-97E6-9FC190A10F78}"/>
              </a:ext>
            </a:extLst>
          </p:cNvPr>
          <p:cNvSpPr txBox="1"/>
          <p:nvPr/>
        </p:nvSpPr>
        <p:spPr>
          <a:xfrm>
            <a:off x="6083386" y="3727773"/>
            <a:ext cx="877163" cy="369332"/>
          </a:xfrm>
          <a:prstGeom prst="rect">
            <a:avLst/>
          </a:prstGeom>
          <a:noFill/>
        </p:spPr>
        <p:txBody>
          <a:bodyPr wrap="none" rtlCol="0">
            <a:spAutoFit/>
          </a:bodyPr>
          <a:lstStyle/>
          <a:p>
            <a:r>
              <a:rPr lang="ja-JP" altLang="en-US" b="1" u="sng"/>
              <a:t>署名値</a:t>
            </a:r>
            <a:endParaRPr kumimoji="1" lang="en-US" altLang="ja-JP" b="1" u="sng" dirty="0"/>
          </a:p>
        </p:txBody>
      </p:sp>
    </p:spTree>
    <p:extLst>
      <p:ext uri="{BB962C8B-B14F-4D97-AF65-F5344CB8AC3E}">
        <p14:creationId xmlns:p14="http://schemas.microsoft.com/office/powerpoint/2010/main" val="2849128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左矢印 125">
            <a:extLst>
              <a:ext uri="{FF2B5EF4-FFF2-40B4-BE49-F238E27FC236}">
                <a16:creationId xmlns:a16="http://schemas.microsoft.com/office/drawing/2014/main" id="{1F7DA9A1-4330-5C4A-B946-B72BE539FEFD}"/>
              </a:ext>
            </a:extLst>
          </p:cNvPr>
          <p:cNvSpPr/>
          <p:nvPr/>
        </p:nvSpPr>
        <p:spPr>
          <a:xfrm flipH="1">
            <a:off x="4179866" y="4986716"/>
            <a:ext cx="2442887" cy="143634"/>
          </a:xfrm>
          <a:prstGeom prst="leftArrow">
            <a:avLst/>
          </a:prstGeom>
          <a:solidFill>
            <a:schemeClr val="bg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EC06153A-FFC1-C049-B109-215670E0A737}"/>
              </a:ext>
            </a:extLst>
          </p:cNvPr>
          <p:cNvSpPr/>
          <p:nvPr/>
        </p:nvSpPr>
        <p:spPr>
          <a:xfrm>
            <a:off x="2232525" y="4227950"/>
            <a:ext cx="1118176" cy="1073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4" name="正方形/長方形 113">
            <a:extLst>
              <a:ext uri="{FF2B5EF4-FFF2-40B4-BE49-F238E27FC236}">
                <a16:creationId xmlns:a16="http://schemas.microsoft.com/office/drawing/2014/main" id="{3C88BE4C-E303-EA49-A3B2-FDA07F1C6789}"/>
              </a:ext>
            </a:extLst>
          </p:cNvPr>
          <p:cNvSpPr/>
          <p:nvPr/>
        </p:nvSpPr>
        <p:spPr>
          <a:xfrm>
            <a:off x="6772763" y="4574659"/>
            <a:ext cx="1586013" cy="1073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9" name="正方形/長方形 18">
            <a:extLst>
              <a:ext uri="{FF2B5EF4-FFF2-40B4-BE49-F238E27FC236}">
                <a16:creationId xmlns:a16="http://schemas.microsoft.com/office/drawing/2014/main" id="{ED0F2B29-A6A1-3C43-802A-7B95492E1B04}"/>
              </a:ext>
            </a:extLst>
          </p:cNvPr>
          <p:cNvSpPr/>
          <p:nvPr/>
        </p:nvSpPr>
        <p:spPr>
          <a:xfrm>
            <a:off x="5546936" y="1044685"/>
            <a:ext cx="1420644" cy="1073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3" name="メモ 22">
            <a:extLst>
              <a:ext uri="{FF2B5EF4-FFF2-40B4-BE49-F238E27FC236}">
                <a16:creationId xmlns:a16="http://schemas.microsoft.com/office/drawing/2014/main" id="{5D9A58BF-BDA0-224C-B428-2F3C48EA2D30}"/>
              </a:ext>
            </a:extLst>
          </p:cNvPr>
          <p:cNvSpPr/>
          <p:nvPr/>
        </p:nvSpPr>
        <p:spPr>
          <a:xfrm>
            <a:off x="8664012" y="3697337"/>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8808354" y="4250073"/>
            <a:ext cx="329854" cy="173188"/>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8707540" y="4492751"/>
            <a:ext cx="660528" cy="230832"/>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36" name="正方形/長方形 35">
            <a:extLst>
              <a:ext uri="{FF2B5EF4-FFF2-40B4-BE49-F238E27FC236}">
                <a16:creationId xmlns:a16="http://schemas.microsoft.com/office/drawing/2014/main" id="{34301484-B5FB-ED42-9AB0-54FED5C7B172}"/>
              </a:ext>
            </a:extLst>
          </p:cNvPr>
          <p:cNvSpPr/>
          <p:nvPr/>
        </p:nvSpPr>
        <p:spPr>
          <a:xfrm>
            <a:off x="8714353" y="3740175"/>
            <a:ext cx="939681" cy="461665"/>
          </a:xfrm>
          <a:prstGeom prst="rect">
            <a:avLst/>
          </a:prstGeom>
        </p:spPr>
        <p:txBody>
          <a:bodyPr wrap="none">
            <a:spAutoFit/>
          </a:bodyPr>
          <a:lstStyle/>
          <a:p>
            <a:r>
              <a:rPr lang="en-US" altLang="ja-JP" sz="600" dirty="0">
                <a:solidFill>
                  <a:srgbClr val="202122"/>
                </a:solidFill>
                <a:latin typeface="Arial" panose="020B0604020202020204" pitchFamily="34" charset="0"/>
              </a:rPr>
              <a:t>Serial Number</a:t>
            </a:r>
          </a:p>
          <a:p>
            <a:r>
              <a:rPr lang="en-US" altLang="ja-JP" sz="600" dirty="0"/>
              <a:t>Subject </a:t>
            </a:r>
            <a:r>
              <a:rPr lang="en-US" altLang="ja-JP" sz="600" dirty="0" err="1"/>
              <a:t>wolfServer</a:t>
            </a:r>
            <a:endParaRPr lang="en-US" altLang="ja-JP" sz="600" dirty="0"/>
          </a:p>
          <a:p>
            <a:r>
              <a:rPr lang="en-US" altLang="ja-JP" sz="600" dirty="0"/>
              <a:t>Issuer    </a:t>
            </a:r>
            <a:r>
              <a:rPr lang="en-US" altLang="ja-JP" sz="600" dirty="0" err="1"/>
              <a:t>wolfCA</a:t>
            </a:r>
            <a:endParaRPr lang="en-US" altLang="ja-JP" sz="600" dirty="0"/>
          </a:p>
          <a:p>
            <a:r>
              <a:rPr lang="en-US" altLang="ja-JP" sz="600" dirty="0"/>
              <a:t>Not Before, Not After</a:t>
            </a:r>
            <a:endParaRPr lang="ja-JP" altLang="en-US" sz="6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5810935" y="1676329"/>
            <a:ext cx="329854" cy="173188"/>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6492978" y="1667931"/>
            <a:ext cx="329854" cy="173188"/>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5570852" y="1409420"/>
            <a:ext cx="686406" cy="215444"/>
          </a:xfrm>
          <a:prstGeom prst="rect">
            <a:avLst/>
          </a:prstGeom>
          <a:noFill/>
        </p:spPr>
        <p:txBody>
          <a:bodyPr wrap="none" rtlCol="0">
            <a:spAutoFit/>
          </a:bodyPr>
          <a:lstStyle/>
          <a:p>
            <a:r>
              <a:rPr kumimoji="1" lang="en-US" altLang="ja-JP" sz="800" dirty="0"/>
              <a:t>Public Key</a:t>
            </a:r>
            <a:endParaRPr kumimoji="1" lang="ja-JP" altLang="en-US" sz="8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6291034" y="1405373"/>
            <a:ext cx="726481" cy="215444"/>
          </a:xfrm>
          <a:prstGeom prst="rect">
            <a:avLst/>
          </a:prstGeom>
          <a:noFill/>
        </p:spPr>
        <p:txBody>
          <a:bodyPr wrap="none" rtlCol="0">
            <a:spAutoFit/>
          </a:bodyPr>
          <a:lstStyle/>
          <a:p>
            <a:r>
              <a:rPr kumimoji="1" lang="en-US" altLang="ja-JP" sz="800" dirty="0"/>
              <a:t>Private Key</a:t>
            </a:r>
            <a:endParaRPr kumimoji="1" lang="ja-JP" altLang="en-US" sz="800"/>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805118" y="4589991"/>
            <a:ext cx="391454" cy="215444"/>
          </a:xfrm>
          <a:prstGeom prst="rect">
            <a:avLst/>
          </a:prstGeom>
          <a:noFill/>
        </p:spPr>
        <p:txBody>
          <a:bodyPr wrap="none" rtlCol="0">
            <a:spAutoFit/>
          </a:bodyPr>
          <a:lstStyle/>
          <a:p>
            <a:r>
              <a:rPr kumimoji="1" lang="en-US" altLang="ja-JP" sz="800" dirty="0"/>
              <a:t>Sign</a:t>
            </a:r>
            <a:endParaRPr kumimoji="1" lang="ja-JP" altLang="en-US" sz="8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5546936" y="767290"/>
            <a:ext cx="1586013" cy="261610"/>
          </a:xfrm>
          <a:prstGeom prst="rect">
            <a:avLst/>
          </a:prstGeom>
          <a:noFill/>
        </p:spPr>
        <p:txBody>
          <a:bodyPr wrap="square" rtlCol="0">
            <a:spAutoFit/>
          </a:bodyPr>
          <a:lstStyle/>
          <a:p>
            <a:r>
              <a:rPr kumimoji="1" lang="ja-JP" altLang="en-US" sz="1100"/>
              <a:t>発行者</a:t>
            </a:r>
            <a:r>
              <a:rPr kumimoji="1" lang="en-US" altLang="ja-JP" sz="1100" dirty="0"/>
              <a:t>: CA</a:t>
            </a:r>
            <a:endParaRPr kumimoji="1" lang="ja-JP" altLang="en-US" sz="1100"/>
          </a:p>
        </p:txBody>
      </p:sp>
      <p:grpSp>
        <p:nvGrpSpPr>
          <p:cNvPr id="103" name="グループ化 102">
            <a:extLst>
              <a:ext uri="{FF2B5EF4-FFF2-40B4-BE49-F238E27FC236}">
                <a16:creationId xmlns:a16="http://schemas.microsoft.com/office/drawing/2014/main" id="{07D3827E-6EAF-8A42-B24B-78067324396D}"/>
              </a:ext>
            </a:extLst>
          </p:cNvPr>
          <p:cNvGrpSpPr/>
          <p:nvPr/>
        </p:nvGrpSpPr>
        <p:grpSpPr>
          <a:xfrm>
            <a:off x="7336023" y="4727229"/>
            <a:ext cx="329854" cy="173188"/>
            <a:chOff x="11123840" y="1935678"/>
            <a:chExt cx="594909" cy="312354"/>
          </a:xfrm>
          <a:solidFill>
            <a:schemeClr val="bg2">
              <a:lumMod val="75000"/>
            </a:schemeClr>
          </a:solidFill>
        </p:grpSpPr>
        <p:sp>
          <p:nvSpPr>
            <p:cNvPr id="104" name="楕円 14">
              <a:extLst>
                <a:ext uri="{FF2B5EF4-FFF2-40B4-BE49-F238E27FC236}">
                  <a16:creationId xmlns:a16="http://schemas.microsoft.com/office/drawing/2014/main" id="{1210EC84-F669-C948-99E9-2BDB7C9E89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05" name="正方形/長方形 104">
              <a:extLst>
                <a:ext uri="{FF2B5EF4-FFF2-40B4-BE49-F238E27FC236}">
                  <a16:creationId xmlns:a16="http://schemas.microsoft.com/office/drawing/2014/main" id="{061130F3-09F5-BE46-9026-A43D964B5D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06" name="正方形/長方形 105">
              <a:extLst>
                <a:ext uri="{FF2B5EF4-FFF2-40B4-BE49-F238E27FC236}">
                  <a16:creationId xmlns:a16="http://schemas.microsoft.com/office/drawing/2014/main" id="{B0D7EDCE-9EAC-4448-BB38-66C7F39ACDF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grpSp>
        <p:nvGrpSpPr>
          <p:cNvPr id="107" name="グループ化 106">
            <a:extLst>
              <a:ext uri="{FF2B5EF4-FFF2-40B4-BE49-F238E27FC236}">
                <a16:creationId xmlns:a16="http://schemas.microsoft.com/office/drawing/2014/main" id="{A115EFC6-B839-994F-99B1-F4520A89E9CF}"/>
              </a:ext>
            </a:extLst>
          </p:cNvPr>
          <p:cNvGrpSpPr/>
          <p:nvPr/>
        </p:nvGrpSpPr>
        <p:grpSpPr>
          <a:xfrm>
            <a:off x="7336023" y="5146229"/>
            <a:ext cx="329854" cy="173188"/>
            <a:chOff x="11123840" y="1935678"/>
            <a:chExt cx="594909" cy="312354"/>
          </a:xfrm>
          <a:solidFill>
            <a:schemeClr val="bg2">
              <a:lumMod val="75000"/>
            </a:schemeClr>
          </a:solidFill>
        </p:grpSpPr>
        <p:sp>
          <p:nvSpPr>
            <p:cNvPr id="108" name="楕円 14">
              <a:extLst>
                <a:ext uri="{FF2B5EF4-FFF2-40B4-BE49-F238E27FC236}">
                  <a16:creationId xmlns:a16="http://schemas.microsoft.com/office/drawing/2014/main" id="{99CCADAB-7281-664A-A6EA-FB6F6B1F6098}"/>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09" name="正方形/長方形 108">
              <a:extLst>
                <a:ext uri="{FF2B5EF4-FFF2-40B4-BE49-F238E27FC236}">
                  <a16:creationId xmlns:a16="http://schemas.microsoft.com/office/drawing/2014/main" id="{936DD491-6C30-5B43-876F-2170F350E401}"/>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0" name="正方形/長方形 109">
              <a:extLst>
                <a:ext uri="{FF2B5EF4-FFF2-40B4-BE49-F238E27FC236}">
                  <a16:creationId xmlns:a16="http://schemas.microsoft.com/office/drawing/2014/main" id="{D2A88F9A-7334-C34C-8ADD-FEFA58CEBC46}"/>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sp>
        <p:nvSpPr>
          <p:cNvPr id="112" name="テキスト ボックス 111">
            <a:extLst>
              <a:ext uri="{FF2B5EF4-FFF2-40B4-BE49-F238E27FC236}">
                <a16:creationId xmlns:a16="http://schemas.microsoft.com/office/drawing/2014/main" id="{F36CA19C-A84D-DE4E-ABE0-C0092183C638}"/>
              </a:ext>
            </a:extLst>
          </p:cNvPr>
          <p:cNvSpPr txBox="1"/>
          <p:nvPr/>
        </p:nvSpPr>
        <p:spPr>
          <a:xfrm>
            <a:off x="7202342" y="4872086"/>
            <a:ext cx="686406" cy="215444"/>
          </a:xfrm>
          <a:prstGeom prst="rect">
            <a:avLst/>
          </a:prstGeom>
          <a:noFill/>
        </p:spPr>
        <p:txBody>
          <a:bodyPr wrap="none" rtlCol="0">
            <a:spAutoFit/>
          </a:bodyPr>
          <a:lstStyle/>
          <a:p>
            <a:r>
              <a:rPr kumimoji="1" lang="en-US" altLang="ja-JP" sz="800" dirty="0"/>
              <a:t>Public Key</a:t>
            </a:r>
            <a:endParaRPr kumimoji="1" lang="ja-JP" altLang="en-US" sz="800"/>
          </a:p>
        </p:txBody>
      </p:sp>
      <p:sp>
        <p:nvSpPr>
          <p:cNvPr id="113" name="テキスト ボックス 112">
            <a:extLst>
              <a:ext uri="{FF2B5EF4-FFF2-40B4-BE49-F238E27FC236}">
                <a16:creationId xmlns:a16="http://schemas.microsoft.com/office/drawing/2014/main" id="{222DF971-0D31-8A42-B6C0-C88FE9DD2075}"/>
              </a:ext>
            </a:extLst>
          </p:cNvPr>
          <p:cNvSpPr txBox="1"/>
          <p:nvPr/>
        </p:nvSpPr>
        <p:spPr>
          <a:xfrm>
            <a:off x="7183564" y="5434768"/>
            <a:ext cx="726481" cy="215444"/>
          </a:xfrm>
          <a:prstGeom prst="rect">
            <a:avLst/>
          </a:prstGeom>
          <a:noFill/>
        </p:spPr>
        <p:txBody>
          <a:bodyPr wrap="none" rtlCol="0">
            <a:spAutoFit/>
          </a:bodyPr>
          <a:lstStyle/>
          <a:p>
            <a:r>
              <a:rPr kumimoji="1" lang="en-US" altLang="ja-JP" sz="800" dirty="0"/>
              <a:t>Private Key</a:t>
            </a:r>
            <a:endParaRPr kumimoji="1" lang="ja-JP" altLang="en-US" sz="800"/>
          </a:p>
        </p:txBody>
      </p:sp>
      <p:sp>
        <p:nvSpPr>
          <p:cNvPr id="116" name="テキスト ボックス 115">
            <a:extLst>
              <a:ext uri="{FF2B5EF4-FFF2-40B4-BE49-F238E27FC236}">
                <a16:creationId xmlns:a16="http://schemas.microsoft.com/office/drawing/2014/main" id="{A9D432E6-AF02-5F4A-8800-E7C44ACE7F34}"/>
              </a:ext>
            </a:extLst>
          </p:cNvPr>
          <p:cNvSpPr txBox="1"/>
          <p:nvPr/>
        </p:nvSpPr>
        <p:spPr>
          <a:xfrm>
            <a:off x="9126903" y="4208063"/>
            <a:ext cx="564578" cy="276999"/>
          </a:xfrm>
          <a:prstGeom prst="rect">
            <a:avLst/>
          </a:prstGeom>
          <a:noFill/>
        </p:spPr>
        <p:txBody>
          <a:bodyPr wrap="none" rtlCol="0">
            <a:spAutoFit/>
          </a:bodyPr>
          <a:lstStyle/>
          <a:p>
            <a:r>
              <a:rPr kumimoji="1" lang="en-US" altLang="ja-JP" sz="600" dirty="0"/>
              <a:t>Subject</a:t>
            </a:r>
          </a:p>
          <a:p>
            <a:r>
              <a:rPr kumimoji="1" lang="en-US" altLang="ja-JP" sz="600" dirty="0"/>
              <a:t>Public Key</a:t>
            </a:r>
            <a:endParaRPr kumimoji="1" lang="ja-JP" altLang="en-US" sz="600"/>
          </a:p>
        </p:txBody>
      </p:sp>
      <p:sp>
        <p:nvSpPr>
          <p:cNvPr id="117" name="正方形/長方形 116">
            <a:extLst>
              <a:ext uri="{FF2B5EF4-FFF2-40B4-BE49-F238E27FC236}">
                <a16:creationId xmlns:a16="http://schemas.microsoft.com/office/drawing/2014/main" id="{426906E1-3651-2840-9F1E-F8EA6AAA4FE9}"/>
              </a:ext>
            </a:extLst>
          </p:cNvPr>
          <p:cNvSpPr/>
          <p:nvPr/>
        </p:nvSpPr>
        <p:spPr>
          <a:xfrm>
            <a:off x="8717043" y="3736878"/>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8" name="正方形/長方形 117">
            <a:extLst>
              <a:ext uri="{FF2B5EF4-FFF2-40B4-BE49-F238E27FC236}">
                <a16:creationId xmlns:a16="http://schemas.microsoft.com/office/drawing/2014/main" id="{D0C2F0DE-6CF2-EA4D-9323-0F3CF8A94428}"/>
              </a:ext>
            </a:extLst>
          </p:cNvPr>
          <p:cNvSpPr/>
          <p:nvPr/>
        </p:nvSpPr>
        <p:spPr>
          <a:xfrm>
            <a:off x="8715454" y="4201618"/>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19" name="正方形/長方形 118">
            <a:extLst>
              <a:ext uri="{FF2B5EF4-FFF2-40B4-BE49-F238E27FC236}">
                <a16:creationId xmlns:a16="http://schemas.microsoft.com/office/drawing/2014/main" id="{879D2811-ECCD-5C48-94EB-9B17A93F1238}"/>
              </a:ext>
            </a:extLst>
          </p:cNvPr>
          <p:cNvSpPr/>
          <p:nvPr/>
        </p:nvSpPr>
        <p:spPr>
          <a:xfrm>
            <a:off x="8714081" y="4512274"/>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 name="フリーフォーム 3">
            <a:extLst>
              <a:ext uri="{FF2B5EF4-FFF2-40B4-BE49-F238E27FC236}">
                <a16:creationId xmlns:a16="http://schemas.microsoft.com/office/drawing/2014/main" id="{76A10BB0-2889-8B45-84DF-982900860575}"/>
              </a:ext>
            </a:extLst>
          </p:cNvPr>
          <p:cNvSpPr/>
          <p:nvPr/>
        </p:nvSpPr>
        <p:spPr>
          <a:xfrm>
            <a:off x="6786506" y="1733992"/>
            <a:ext cx="3208819" cy="2886075"/>
          </a:xfrm>
          <a:custGeom>
            <a:avLst/>
            <a:gdLst>
              <a:gd name="connsiteX0" fmla="*/ 0 w 3514725"/>
              <a:gd name="connsiteY0" fmla="*/ 28575 h 2886075"/>
              <a:gd name="connsiteX1" fmla="*/ 3236119 w 3514725"/>
              <a:gd name="connsiteY1" fmla="*/ 0 h 2886075"/>
              <a:gd name="connsiteX2" fmla="*/ 3493294 w 3514725"/>
              <a:gd name="connsiteY2" fmla="*/ 264319 h 2886075"/>
              <a:gd name="connsiteX3" fmla="*/ 3514725 w 3514725"/>
              <a:gd name="connsiteY3" fmla="*/ 2686050 h 2886075"/>
              <a:gd name="connsiteX4" fmla="*/ 3386137 w 3514725"/>
              <a:gd name="connsiteY4" fmla="*/ 2850356 h 2886075"/>
              <a:gd name="connsiteX5" fmla="*/ 3136106 w 3514725"/>
              <a:gd name="connsiteY5" fmla="*/ 2886075 h 2886075"/>
              <a:gd name="connsiteX6" fmla="*/ 3136106 w 3514725"/>
              <a:gd name="connsiteY6" fmla="*/ 2886075 h 2886075"/>
              <a:gd name="connsiteX7" fmla="*/ 3136106 w 3514725"/>
              <a:gd name="connsiteY7" fmla="*/ 2886075 h 2886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4725" h="2886075">
                <a:moveTo>
                  <a:pt x="0" y="28575"/>
                </a:moveTo>
                <a:lnTo>
                  <a:pt x="3236119" y="0"/>
                </a:lnTo>
                <a:lnTo>
                  <a:pt x="3493294" y="264319"/>
                </a:lnTo>
                <a:lnTo>
                  <a:pt x="3514725" y="2686050"/>
                </a:lnTo>
                <a:lnTo>
                  <a:pt x="3386137" y="2850356"/>
                </a:lnTo>
                <a:lnTo>
                  <a:pt x="3136106" y="2886075"/>
                </a:lnTo>
                <a:lnTo>
                  <a:pt x="3136106" y="2886075"/>
                </a:lnTo>
                <a:lnTo>
                  <a:pt x="3136106" y="2886075"/>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a:extLst>
              <a:ext uri="{FF2B5EF4-FFF2-40B4-BE49-F238E27FC236}">
                <a16:creationId xmlns:a16="http://schemas.microsoft.com/office/drawing/2014/main" id="{841A856E-925D-B845-9246-E236FFFCDF2B}"/>
              </a:ext>
            </a:extLst>
          </p:cNvPr>
          <p:cNvSpPr/>
          <p:nvPr/>
        </p:nvSpPr>
        <p:spPr>
          <a:xfrm>
            <a:off x="7761196" y="4348606"/>
            <a:ext cx="985837" cy="490004"/>
          </a:xfrm>
          <a:custGeom>
            <a:avLst/>
            <a:gdLst>
              <a:gd name="connsiteX0" fmla="*/ 0 w 985837"/>
              <a:gd name="connsiteY0" fmla="*/ 528637 h 528637"/>
              <a:gd name="connsiteX1" fmla="*/ 385762 w 985837"/>
              <a:gd name="connsiteY1" fmla="*/ 528637 h 528637"/>
              <a:gd name="connsiteX2" fmla="*/ 657225 w 985837"/>
              <a:gd name="connsiteY2" fmla="*/ 0 h 528637"/>
              <a:gd name="connsiteX3" fmla="*/ 985837 w 985837"/>
              <a:gd name="connsiteY3" fmla="*/ 0 h 528637"/>
            </a:gdLst>
            <a:ahLst/>
            <a:cxnLst>
              <a:cxn ang="0">
                <a:pos x="connsiteX0" y="connsiteY0"/>
              </a:cxn>
              <a:cxn ang="0">
                <a:pos x="connsiteX1" y="connsiteY1"/>
              </a:cxn>
              <a:cxn ang="0">
                <a:pos x="connsiteX2" y="connsiteY2"/>
              </a:cxn>
              <a:cxn ang="0">
                <a:pos x="connsiteX3" y="connsiteY3"/>
              </a:cxn>
            </a:cxnLst>
            <a:rect l="l" t="t" r="r" b="b"/>
            <a:pathLst>
              <a:path w="985837" h="528637">
                <a:moveTo>
                  <a:pt x="0" y="528637"/>
                </a:moveTo>
                <a:lnTo>
                  <a:pt x="385762" y="528637"/>
                </a:lnTo>
                <a:lnTo>
                  <a:pt x="657225" y="0"/>
                </a:lnTo>
                <a:lnTo>
                  <a:pt x="985837"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9E845DDC-F687-A14C-ABA7-BC8FBF7230DB}"/>
              </a:ext>
            </a:extLst>
          </p:cNvPr>
          <p:cNvSpPr/>
          <p:nvPr/>
        </p:nvSpPr>
        <p:spPr>
          <a:xfrm>
            <a:off x="2560012" y="4426566"/>
            <a:ext cx="1118176" cy="1073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6" name="メモ 55">
            <a:extLst>
              <a:ext uri="{FF2B5EF4-FFF2-40B4-BE49-F238E27FC236}">
                <a16:creationId xmlns:a16="http://schemas.microsoft.com/office/drawing/2014/main" id="{7B5F71D8-430B-2B4B-B422-3047E75BE8AD}"/>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57" name="グループ化 56">
            <a:extLst>
              <a:ext uri="{FF2B5EF4-FFF2-40B4-BE49-F238E27FC236}">
                <a16:creationId xmlns:a16="http://schemas.microsoft.com/office/drawing/2014/main" id="{2DCABBC9-A5FD-8C48-8922-71B622642E00}"/>
              </a:ext>
            </a:extLst>
          </p:cNvPr>
          <p:cNvGrpSpPr/>
          <p:nvPr/>
        </p:nvGrpSpPr>
        <p:grpSpPr>
          <a:xfrm>
            <a:off x="4880879" y="2475759"/>
            <a:ext cx="329854" cy="173188"/>
            <a:chOff x="11123840" y="1935678"/>
            <a:chExt cx="594909" cy="312354"/>
          </a:xfrm>
          <a:solidFill>
            <a:schemeClr val="bg2">
              <a:lumMod val="75000"/>
            </a:schemeClr>
          </a:solidFill>
        </p:grpSpPr>
        <p:sp>
          <p:nvSpPr>
            <p:cNvPr id="58" name="楕円 14">
              <a:extLst>
                <a:ext uri="{FF2B5EF4-FFF2-40B4-BE49-F238E27FC236}">
                  <a16:creationId xmlns:a16="http://schemas.microsoft.com/office/drawing/2014/main" id="{85C705B8-549E-A144-A649-E9650A82E0EC}"/>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1" name="正方形/長方形 60">
              <a:extLst>
                <a:ext uri="{FF2B5EF4-FFF2-40B4-BE49-F238E27FC236}">
                  <a16:creationId xmlns:a16="http://schemas.microsoft.com/office/drawing/2014/main" id="{7DD55F78-AE7F-2A40-8FD6-E1FCEF43135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2" name="正方形/長方形 61">
              <a:extLst>
                <a:ext uri="{FF2B5EF4-FFF2-40B4-BE49-F238E27FC236}">
                  <a16:creationId xmlns:a16="http://schemas.microsoft.com/office/drawing/2014/main" id="{E0C60A11-F0C9-6B4F-BAE1-44D5008DF5FD}"/>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sp>
        <p:nvSpPr>
          <p:cNvPr id="63" name="テキスト ボックス 62">
            <a:extLst>
              <a:ext uri="{FF2B5EF4-FFF2-40B4-BE49-F238E27FC236}">
                <a16:creationId xmlns:a16="http://schemas.microsoft.com/office/drawing/2014/main" id="{2D72372C-1B54-DD40-8CE9-079774A12F2B}"/>
              </a:ext>
            </a:extLst>
          </p:cNvPr>
          <p:cNvSpPr txBox="1"/>
          <p:nvPr/>
        </p:nvSpPr>
        <p:spPr>
          <a:xfrm>
            <a:off x="4780064" y="2718437"/>
            <a:ext cx="790787" cy="230832"/>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900">
              <a:latin typeface="Brush Script MT" panose="03060802040406070304" pitchFamily="66" charset="-122"/>
              <a:cs typeface="Brush Script MT" panose="03060802040406070304" pitchFamily="66" charset="-122"/>
            </a:endParaRPr>
          </a:p>
        </p:txBody>
      </p:sp>
      <p:sp>
        <p:nvSpPr>
          <p:cNvPr id="64" name="正方形/長方形 63">
            <a:extLst>
              <a:ext uri="{FF2B5EF4-FFF2-40B4-BE49-F238E27FC236}">
                <a16:creationId xmlns:a16="http://schemas.microsoft.com/office/drawing/2014/main" id="{C36A117E-D194-6B45-8A73-517CE56F2E6C}"/>
              </a:ext>
            </a:extLst>
          </p:cNvPr>
          <p:cNvSpPr/>
          <p:nvPr/>
        </p:nvSpPr>
        <p:spPr>
          <a:xfrm>
            <a:off x="4786878" y="1965861"/>
            <a:ext cx="939681" cy="461665"/>
          </a:xfrm>
          <a:prstGeom prst="rect">
            <a:avLst/>
          </a:prstGeom>
        </p:spPr>
        <p:txBody>
          <a:bodyPr wrap="none">
            <a:spAutoFit/>
          </a:bodyPr>
          <a:lstStyle/>
          <a:p>
            <a:r>
              <a:rPr lang="en-US" altLang="ja-JP" sz="600" dirty="0">
                <a:solidFill>
                  <a:srgbClr val="202122"/>
                </a:solidFill>
                <a:latin typeface="Arial" panose="020B0604020202020204" pitchFamily="34" charset="0"/>
              </a:rPr>
              <a:t>Serial Number</a:t>
            </a:r>
          </a:p>
          <a:p>
            <a:r>
              <a:rPr lang="en-US" altLang="ja-JP" sz="600" dirty="0"/>
              <a:t>Subject </a:t>
            </a:r>
            <a:r>
              <a:rPr lang="en-US" altLang="ja-JP" sz="600" dirty="0" err="1"/>
              <a:t>wolfServer</a:t>
            </a:r>
            <a:endParaRPr lang="en-US" altLang="ja-JP" sz="600" dirty="0"/>
          </a:p>
          <a:p>
            <a:r>
              <a:rPr lang="en-US" altLang="ja-JP" sz="600" dirty="0"/>
              <a:t>Issuer    </a:t>
            </a:r>
            <a:r>
              <a:rPr lang="en-US" altLang="ja-JP" sz="600" dirty="0" err="1"/>
              <a:t>wolfCA</a:t>
            </a:r>
            <a:endParaRPr lang="en-US" altLang="ja-JP" sz="600" dirty="0"/>
          </a:p>
          <a:p>
            <a:r>
              <a:rPr lang="en-US" altLang="ja-JP" sz="600" dirty="0"/>
              <a:t>Not Before, Not After</a:t>
            </a:r>
            <a:endParaRPr lang="ja-JP" altLang="en-US" sz="600"/>
          </a:p>
        </p:txBody>
      </p:sp>
      <p:sp>
        <p:nvSpPr>
          <p:cNvPr id="65" name="テキスト ボックス 64">
            <a:extLst>
              <a:ext uri="{FF2B5EF4-FFF2-40B4-BE49-F238E27FC236}">
                <a16:creationId xmlns:a16="http://schemas.microsoft.com/office/drawing/2014/main" id="{C344013A-3183-7D44-AA8F-558C5FF2627D}"/>
              </a:ext>
            </a:extLst>
          </p:cNvPr>
          <p:cNvSpPr txBox="1"/>
          <p:nvPr/>
        </p:nvSpPr>
        <p:spPr>
          <a:xfrm>
            <a:off x="4524789" y="1588637"/>
            <a:ext cx="1082058" cy="369332"/>
          </a:xfrm>
          <a:prstGeom prst="rect">
            <a:avLst/>
          </a:prstGeom>
          <a:noFill/>
        </p:spPr>
        <p:txBody>
          <a:bodyPr wrap="square" rtlCol="0">
            <a:spAutoFit/>
          </a:bodyPr>
          <a:lstStyle/>
          <a:p>
            <a:pPr algn="ctr"/>
            <a:r>
              <a:rPr kumimoji="1" lang="ja-JP" altLang="en-US" sz="900" b="1"/>
              <a:t>発行者の証明書</a:t>
            </a:r>
            <a:endParaRPr kumimoji="1" lang="en-US" altLang="ja-JP" sz="900" b="1" dirty="0"/>
          </a:p>
          <a:p>
            <a:pPr algn="ctr"/>
            <a:r>
              <a:rPr kumimoji="1" lang="en-US" altLang="ja-JP" sz="900" b="1" dirty="0"/>
              <a:t>(CA</a:t>
            </a:r>
            <a:r>
              <a:rPr kumimoji="1" lang="ja-JP" altLang="en-US" sz="900" b="1"/>
              <a:t>証明書</a:t>
            </a:r>
            <a:r>
              <a:rPr kumimoji="1" lang="en-US" altLang="ja-JP" sz="900" b="1" dirty="0"/>
              <a:t>)</a:t>
            </a:r>
            <a:endParaRPr kumimoji="1" lang="ja-JP" altLang="en-US" sz="900" b="1"/>
          </a:p>
        </p:txBody>
      </p:sp>
      <p:sp>
        <p:nvSpPr>
          <p:cNvPr id="66" name="テキスト ボックス 65">
            <a:extLst>
              <a:ext uri="{FF2B5EF4-FFF2-40B4-BE49-F238E27FC236}">
                <a16:creationId xmlns:a16="http://schemas.microsoft.com/office/drawing/2014/main" id="{C2FCC142-C069-7F46-B686-FC22C410EB6D}"/>
              </a:ext>
            </a:extLst>
          </p:cNvPr>
          <p:cNvSpPr txBox="1"/>
          <p:nvPr/>
        </p:nvSpPr>
        <p:spPr>
          <a:xfrm>
            <a:off x="5877643" y="2815677"/>
            <a:ext cx="391454" cy="215444"/>
          </a:xfrm>
          <a:prstGeom prst="rect">
            <a:avLst/>
          </a:prstGeom>
          <a:noFill/>
        </p:spPr>
        <p:txBody>
          <a:bodyPr wrap="none" rtlCol="0">
            <a:spAutoFit/>
          </a:bodyPr>
          <a:lstStyle/>
          <a:p>
            <a:r>
              <a:rPr kumimoji="1" lang="en-US" altLang="ja-JP" sz="800" dirty="0"/>
              <a:t>Sign</a:t>
            </a:r>
            <a:endParaRPr kumimoji="1" lang="ja-JP" altLang="en-US" sz="800"/>
          </a:p>
        </p:txBody>
      </p:sp>
      <p:sp>
        <p:nvSpPr>
          <p:cNvPr id="67" name="テキスト ボックス 66">
            <a:extLst>
              <a:ext uri="{FF2B5EF4-FFF2-40B4-BE49-F238E27FC236}">
                <a16:creationId xmlns:a16="http://schemas.microsoft.com/office/drawing/2014/main" id="{125EBB81-13AC-5442-9264-7837E2823B73}"/>
              </a:ext>
            </a:extLst>
          </p:cNvPr>
          <p:cNvSpPr txBox="1"/>
          <p:nvPr/>
        </p:nvSpPr>
        <p:spPr>
          <a:xfrm>
            <a:off x="5199428" y="2433749"/>
            <a:ext cx="564578" cy="276999"/>
          </a:xfrm>
          <a:prstGeom prst="rect">
            <a:avLst/>
          </a:prstGeom>
          <a:noFill/>
        </p:spPr>
        <p:txBody>
          <a:bodyPr wrap="none" rtlCol="0">
            <a:spAutoFit/>
          </a:bodyPr>
          <a:lstStyle/>
          <a:p>
            <a:r>
              <a:rPr kumimoji="1" lang="en-US" altLang="ja-JP" sz="600" dirty="0"/>
              <a:t>Subject</a:t>
            </a:r>
          </a:p>
          <a:p>
            <a:r>
              <a:rPr kumimoji="1" lang="en-US" altLang="ja-JP" sz="600" dirty="0"/>
              <a:t>Public Key</a:t>
            </a:r>
            <a:endParaRPr kumimoji="1" lang="ja-JP" altLang="en-US" sz="600"/>
          </a:p>
        </p:txBody>
      </p:sp>
      <p:sp>
        <p:nvSpPr>
          <p:cNvPr id="68" name="正方形/長方形 67">
            <a:extLst>
              <a:ext uri="{FF2B5EF4-FFF2-40B4-BE49-F238E27FC236}">
                <a16:creationId xmlns:a16="http://schemas.microsoft.com/office/drawing/2014/main" id="{2D773109-937C-F140-A333-3E1C519F523A}"/>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9" name="正方形/長方形 68">
            <a:extLst>
              <a:ext uri="{FF2B5EF4-FFF2-40B4-BE49-F238E27FC236}">
                <a16:creationId xmlns:a16="http://schemas.microsoft.com/office/drawing/2014/main" id="{45E167C5-4A7D-8147-B765-5B908DB66F8B}"/>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1" name="正方形/長方形 70">
            <a:extLst>
              <a:ext uri="{FF2B5EF4-FFF2-40B4-BE49-F238E27FC236}">
                <a16:creationId xmlns:a16="http://schemas.microsoft.com/office/drawing/2014/main" id="{9FC41032-6026-3E43-8479-27DAA07AC776}"/>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6" name="フリーフォーム 5">
            <a:extLst>
              <a:ext uri="{FF2B5EF4-FFF2-40B4-BE49-F238E27FC236}">
                <a16:creationId xmlns:a16="http://schemas.microsoft.com/office/drawing/2014/main" id="{FA74D3F9-64E7-A04C-9E81-D565A1009321}"/>
              </a:ext>
            </a:extLst>
          </p:cNvPr>
          <p:cNvSpPr/>
          <p:nvPr/>
        </p:nvSpPr>
        <p:spPr>
          <a:xfrm>
            <a:off x="5552559" y="1870223"/>
            <a:ext cx="400050" cy="714375"/>
          </a:xfrm>
          <a:custGeom>
            <a:avLst/>
            <a:gdLst>
              <a:gd name="connsiteX0" fmla="*/ 400050 w 400050"/>
              <a:gd name="connsiteY0" fmla="*/ 0 h 714375"/>
              <a:gd name="connsiteX1" fmla="*/ 400050 w 400050"/>
              <a:gd name="connsiteY1" fmla="*/ 571500 h 714375"/>
              <a:gd name="connsiteX2" fmla="*/ 257175 w 400050"/>
              <a:gd name="connsiteY2" fmla="*/ 714375 h 714375"/>
              <a:gd name="connsiteX3" fmla="*/ 0 w 400050"/>
              <a:gd name="connsiteY3" fmla="*/ 714375 h 714375"/>
            </a:gdLst>
            <a:ahLst/>
            <a:cxnLst>
              <a:cxn ang="0">
                <a:pos x="connsiteX0" y="connsiteY0"/>
              </a:cxn>
              <a:cxn ang="0">
                <a:pos x="connsiteX1" y="connsiteY1"/>
              </a:cxn>
              <a:cxn ang="0">
                <a:pos x="connsiteX2" y="connsiteY2"/>
              </a:cxn>
              <a:cxn ang="0">
                <a:pos x="connsiteX3" y="connsiteY3"/>
              </a:cxn>
            </a:cxnLst>
            <a:rect l="l" t="t" r="r" b="b"/>
            <a:pathLst>
              <a:path w="400050" h="714375">
                <a:moveTo>
                  <a:pt x="400050" y="0"/>
                </a:moveTo>
                <a:lnTo>
                  <a:pt x="400050" y="571500"/>
                </a:lnTo>
                <a:lnTo>
                  <a:pt x="257175" y="714375"/>
                </a:lnTo>
                <a:lnTo>
                  <a:pt x="0" y="714375"/>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フリーフォーム 71">
            <a:extLst>
              <a:ext uri="{FF2B5EF4-FFF2-40B4-BE49-F238E27FC236}">
                <a16:creationId xmlns:a16="http://schemas.microsoft.com/office/drawing/2014/main" id="{1DF5A8E9-450A-774F-B910-87EEBBAC6F95}"/>
              </a:ext>
            </a:extLst>
          </p:cNvPr>
          <p:cNvSpPr/>
          <p:nvPr/>
        </p:nvSpPr>
        <p:spPr>
          <a:xfrm>
            <a:off x="5570852" y="1915401"/>
            <a:ext cx="1089096" cy="900276"/>
          </a:xfrm>
          <a:custGeom>
            <a:avLst/>
            <a:gdLst>
              <a:gd name="connsiteX0" fmla="*/ 400050 w 400050"/>
              <a:gd name="connsiteY0" fmla="*/ 0 h 714375"/>
              <a:gd name="connsiteX1" fmla="*/ 400050 w 400050"/>
              <a:gd name="connsiteY1" fmla="*/ 571500 h 714375"/>
              <a:gd name="connsiteX2" fmla="*/ 257175 w 400050"/>
              <a:gd name="connsiteY2" fmla="*/ 714375 h 714375"/>
              <a:gd name="connsiteX3" fmla="*/ 0 w 400050"/>
              <a:gd name="connsiteY3" fmla="*/ 714375 h 714375"/>
            </a:gdLst>
            <a:ahLst/>
            <a:cxnLst>
              <a:cxn ang="0">
                <a:pos x="connsiteX0" y="connsiteY0"/>
              </a:cxn>
              <a:cxn ang="0">
                <a:pos x="connsiteX1" y="connsiteY1"/>
              </a:cxn>
              <a:cxn ang="0">
                <a:pos x="connsiteX2" y="connsiteY2"/>
              </a:cxn>
              <a:cxn ang="0">
                <a:pos x="connsiteX3" y="connsiteY3"/>
              </a:cxn>
            </a:cxnLst>
            <a:rect l="l" t="t" r="r" b="b"/>
            <a:pathLst>
              <a:path w="400050" h="714375">
                <a:moveTo>
                  <a:pt x="400050" y="0"/>
                </a:moveTo>
                <a:lnTo>
                  <a:pt x="400050" y="571500"/>
                </a:lnTo>
                <a:lnTo>
                  <a:pt x="257175" y="714375"/>
                </a:lnTo>
                <a:lnTo>
                  <a:pt x="0" y="714375"/>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408BDB4-AA29-F74F-9040-AD85128F0195}"/>
              </a:ext>
            </a:extLst>
          </p:cNvPr>
          <p:cNvSpPr/>
          <p:nvPr/>
        </p:nvSpPr>
        <p:spPr>
          <a:xfrm>
            <a:off x="2911683" y="4688864"/>
            <a:ext cx="1118176" cy="1073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5" name="メモ 74">
            <a:extLst>
              <a:ext uri="{FF2B5EF4-FFF2-40B4-BE49-F238E27FC236}">
                <a16:creationId xmlns:a16="http://schemas.microsoft.com/office/drawing/2014/main" id="{E05B614F-23B4-174B-A888-3B48D107B2BD}"/>
              </a:ext>
            </a:extLst>
          </p:cNvPr>
          <p:cNvSpPr/>
          <p:nvPr/>
        </p:nvSpPr>
        <p:spPr>
          <a:xfrm>
            <a:off x="1476557" y="3390005"/>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76" name="グループ化 75">
            <a:extLst>
              <a:ext uri="{FF2B5EF4-FFF2-40B4-BE49-F238E27FC236}">
                <a16:creationId xmlns:a16="http://schemas.microsoft.com/office/drawing/2014/main" id="{0DF53EC2-4345-B747-BBD3-D97E40457F66}"/>
              </a:ext>
            </a:extLst>
          </p:cNvPr>
          <p:cNvGrpSpPr/>
          <p:nvPr/>
        </p:nvGrpSpPr>
        <p:grpSpPr>
          <a:xfrm>
            <a:off x="1620899" y="3942741"/>
            <a:ext cx="329854" cy="173188"/>
            <a:chOff x="11123840" y="1935678"/>
            <a:chExt cx="594909" cy="312354"/>
          </a:xfrm>
          <a:solidFill>
            <a:schemeClr val="bg2">
              <a:lumMod val="75000"/>
            </a:schemeClr>
          </a:solidFill>
        </p:grpSpPr>
        <p:sp>
          <p:nvSpPr>
            <p:cNvPr id="77" name="楕円 14">
              <a:extLst>
                <a:ext uri="{FF2B5EF4-FFF2-40B4-BE49-F238E27FC236}">
                  <a16:creationId xmlns:a16="http://schemas.microsoft.com/office/drawing/2014/main" id="{A588764E-98BE-354C-8A0A-29D1D07434C9}"/>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8" name="正方形/長方形 77">
              <a:extLst>
                <a:ext uri="{FF2B5EF4-FFF2-40B4-BE49-F238E27FC236}">
                  <a16:creationId xmlns:a16="http://schemas.microsoft.com/office/drawing/2014/main" id="{BFC8042C-0AAD-C140-910B-4B2FE09F770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9" name="正方形/長方形 78">
              <a:extLst>
                <a:ext uri="{FF2B5EF4-FFF2-40B4-BE49-F238E27FC236}">
                  <a16:creationId xmlns:a16="http://schemas.microsoft.com/office/drawing/2014/main" id="{475FEEAF-AB2E-AA45-B9A6-23F7F2301B2D}"/>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sp>
        <p:nvSpPr>
          <p:cNvPr id="80" name="テキスト ボックス 79">
            <a:extLst>
              <a:ext uri="{FF2B5EF4-FFF2-40B4-BE49-F238E27FC236}">
                <a16:creationId xmlns:a16="http://schemas.microsoft.com/office/drawing/2014/main" id="{9D5EFF15-11EB-7F41-A9A2-E66509BFF422}"/>
              </a:ext>
            </a:extLst>
          </p:cNvPr>
          <p:cNvSpPr txBox="1"/>
          <p:nvPr/>
        </p:nvSpPr>
        <p:spPr>
          <a:xfrm>
            <a:off x="1520084" y="4185419"/>
            <a:ext cx="798975" cy="230832"/>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900">
              <a:latin typeface="Brush Script MT" panose="03060802040406070304" pitchFamily="66" charset="-122"/>
              <a:cs typeface="Brush Script MT" panose="03060802040406070304" pitchFamily="66" charset="-122"/>
            </a:endParaRPr>
          </a:p>
        </p:txBody>
      </p:sp>
      <p:sp>
        <p:nvSpPr>
          <p:cNvPr id="81" name="正方形/長方形 80">
            <a:extLst>
              <a:ext uri="{FF2B5EF4-FFF2-40B4-BE49-F238E27FC236}">
                <a16:creationId xmlns:a16="http://schemas.microsoft.com/office/drawing/2014/main" id="{0F8CD576-3FF5-0E45-9FE2-1898C4CB40A9}"/>
              </a:ext>
            </a:extLst>
          </p:cNvPr>
          <p:cNvSpPr/>
          <p:nvPr/>
        </p:nvSpPr>
        <p:spPr>
          <a:xfrm>
            <a:off x="1526898" y="3432843"/>
            <a:ext cx="939681" cy="461665"/>
          </a:xfrm>
          <a:prstGeom prst="rect">
            <a:avLst/>
          </a:prstGeom>
        </p:spPr>
        <p:txBody>
          <a:bodyPr wrap="none">
            <a:spAutoFit/>
          </a:bodyPr>
          <a:lstStyle/>
          <a:p>
            <a:r>
              <a:rPr lang="en-US" altLang="ja-JP" sz="600" dirty="0">
                <a:solidFill>
                  <a:srgbClr val="202122"/>
                </a:solidFill>
                <a:latin typeface="Arial" panose="020B0604020202020204" pitchFamily="34" charset="0"/>
              </a:rPr>
              <a:t>Serial Number</a:t>
            </a:r>
          </a:p>
          <a:p>
            <a:r>
              <a:rPr lang="en-US" altLang="ja-JP" sz="600" dirty="0"/>
              <a:t>Subject </a:t>
            </a:r>
            <a:r>
              <a:rPr lang="en-US" altLang="ja-JP" sz="600" dirty="0" err="1"/>
              <a:t>wolfServer</a:t>
            </a:r>
            <a:endParaRPr lang="en-US" altLang="ja-JP" sz="600" dirty="0"/>
          </a:p>
          <a:p>
            <a:r>
              <a:rPr lang="en-US" altLang="ja-JP" sz="600" dirty="0"/>
              <a:t>Issuer    </a:t>
            </a:r>
            <a:r>
              <a:rPr lang="en-US" altLang="ja-JP" sz="600" dirty="0" err="1"/>
              <a:t>wolfCA</a:t>
            </a:r>
            <a:endParaRPr lang="en-US" altLang="ja-JP" sz="600" dirty="0"/>
          </a:p>
          <a:p>
            <a:r>
              <a:rPr lang="en-US" altLang="ja-JP" sz="600" dirty="0"/>
              <a:t>Not Before, Not After</a:t>
            </a:r>
            <a:endParaRPr lang="ja-JP" altLang="en-US" sz="600"/>
          </a:p>
        </p:txBody>
      </p:sp>
      <p:sp>
        <p:nvSpPr>
          <p:cNvPr id="83" name="テキスト ボックス 82">
            <a:extLst>
              <a:ext uri="{FF2B5EF4-FFF2-40B4-BE49-F238E27FC236}">
                <a16:creationId xmlns:a16="http://schemas.microsoft.com/office/drawing/2014/main" id="{20F0991F-2425-1445-9C28-67029A6C6F10}"/>
              </a:ext>
            </a:extLst>
          </p:cNvPr>
          <p:cNvSpPr txBox="1"/>
          <p:nvPr/>
        </p:nvSpPr>
        <p:spPr>
          <a:xfrm>
            <a:off x="1939448" y="3900731"/>
            <a:ext cx="564578" cy="276999"/>
          </a:xfrm>
          <a:prstGeom prst="rect">
            <a:avLst/>
          </a:prstGeom>
          <a:noFill/>
        </p:spPr>
        <p:txBody>
          <a:bodyPr wrap="none" rtlCol="0">
            <a:spAutoFit/>
          </a:bodyPr>
          <a:lstStyle/>
          <a:p>
            <a:r>
              <a:rPr kumimoji="1" lang="en-US" altLang="ja-JP" sz="600" dirty="0"/>
              <a:t>Subject</a:t>
            </a:r>
          </a:p>
          <a:p>
            <a:r>
              <a:rPr kumimoji="1" lang="en-US" altLang="ja-JP" sz="600" dirty="0"/>
              <a:t>Public Key</a:t>
            </a:r>
            <a:endParaRPr kumimoji="1" lang="ja-JP" altLang="en-US" sz="600"/>
          </a:p>
        </p:txBody>
      </p:sp>
      <p:sp>
        <p:nvSpPr>
          <p:cNvPr id="84" name="正方形/長方形 83">
            <a:extLst>
              <a:ext uri="{FF2B5EF4-FFF2-40B4-BE49-F238E27FC236}">
                <a16:creationId xmlns:a16="http://schemas.microsoft.com/office/drawing/2014/main" id="{FCF3F255-834C-BB4F-885C-E06635823722}"/>
              </a:ext>
            </a:extLst>
          </p:cNvPr>
          <p:cNvSpPr/>
          <p:nvPr/>
        </p:nvSpPr>
        <p:spPr>
          <a:xfrm>
            <a:off x="1529588" y="3429546"/>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5" name="正方形/長方形 84">
            <a:extLst>
              <a:ext uri="{FF2B5EF4-FFF2-40B4-BE49-F238E27FC236}">
                <a16:creationId xmlns:a16="http://schemas.microsoft.com/office/drawing/2014/main" id="{C7B2EC62-E8E1-B04D-B440-19F9943FE793}"/>
              </a:ext>
            </a:extLst>
          </p:cNvPr>
          <p:cNvSpPr/>
          <p:nvPr/>
        </p:nvSpPr>
        <p:spPr>
          <a:xfrm>
            <a:off x="1527999" y="3894286"/>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6" name="正方形/長方形 85">
            <a:extLst>
              <a:ext uri="{FF2B5EF4-FFF2-40B4-BE49-F238E27FC236}">
                <a16:creationId xmlns:a16="http://schemas.microsoft.com/office/drawing/2014/main" id="{9CD89865-62B0-9242-8005-DC7E5D242668}"/>
              </a:ext>
            </a:extLst>
          </p:cNvPr>
          <p:cNvSpPr/>
          <p:nvPr/>
        </p:nvSpPr>
        <p:spPr>
          <a:xfrm>
            <a:off x="1526626" y="4204942"/>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7" name="曲折矢印 6">
            <a:extLst>
              <a:ext uri="{FF2B5EF4-FFF2-40B4-BE49-F238E27FC236}">
                <a16:creationId xmlns:a16="http://schemas.microsoft.com/office/drawing/2014/main" id="{4D14307A-B0DB-174B-A83A-2AB5D8FD74E5}"/>
              </a:ext>
            </a:extLst>
          </p:cNvPr>
          <p:cNvSpPr/>
          <p:nvPr/>
        </p:nvSpPr>
        <p:spPr>
          <a:xfrm rot="16200000" flipH="1">
            <a:off x="2779724" y="1196148"/>
            <a:ext cx="852628" cy="2773505"/>
          </a:xfrm>
          <a:prstGeom prst="bentArrow">
            <a:avLst>
              <a:gd name="adj1" fmla="val 16300"/>
              <a:gd name="adj2" fmla="val 25000"/>
              <a:gd name="adj3" fmla="val 25000"/>
              <a:gd name="adj4" fmla="val 43750"/>
            </a:avLst>
          </a:prstGeom>
          <a:solidFill>
            <a:schemeClr val="bg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メモ 88">
            <a:extLst>
              <a:ext uri="{FF2B5EF4-FFF2-40B4-BE49-F238E27FC236}">
                <a16:creationId xmlns:a16="http://schemas.microsoft.com/office/drawing/2014/main" id="{C446DB2B-0D93-654C-8F10-A32C75726DCB}"/>
              </a:ext>
            </a:extLst>
          </p:cNvPr>
          <p:cNvSpPr/>
          <p:nvPr/>
        </p:nvSpPr>
        <p:spPr>
          <a:xfrm>
            <a:off x="4089008" y="3719048"/>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nvGrpSpPr>
          <p:cNvPr id="90" name="グループ化 89">
            <a:extLst>
              <a:ext uri="{FF2B5EF4-FFF2-40B4-BE49-F238E27FC236}">
                <a16:creationId xmlns:a16="http://schemas.microsoft.com/office/drawing/2014/main" id="{7F15EEF0-DDE7-1642-974A-DF48527659E8}"/>
              </a:ext>
            </a:extLst>
          </p:cNvPr>
          <p:cNvGrpSpPr/>
          <p:nvPr/>
        </p:nvGrpSpPr>
        <p:grpSpPr>
          <a:xfrm>
            <a:off x="4233350" y="4271784"/>
            <a:ext cx="329854" cy="173188"/>
            <a:chOff x="11123840" y="1935678"/>
            <a:chExt cx="594909" cy="312354"/>
          </a:xfrm>
          <a:solidFill>
            <a:schemeClr val="bg2">
              <a:lumMod val="75000"/>
            </a:schemeClr>
          </a:solidFill>
        </p:grpSpPr>
        <p:sp>
          <p:nvSpPr>
            <p:cNvPr id="91" name="楕円 14">
              <a:extLst>
                <a:ext uri="{FF2B5EF4-FFF2-40B4-BE49-F238E27FC236}">
                  <a16:creationId xmlns:a16="http://schemas.microsoft.com/office/drawing/2014/main" id="{060C815B-ED65-9B49-BF25-89A14693610A}"/>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92" name="正方形/長方形 91">
              <a:extLst>
                <a:ext uri="{FF2B5EF4-FFF2-40B4-BE49-F238E27FC236}">
                  <a16:creationId xmlns:a16="http://schemas.microsoft.com/office/drawing/2014/main" id="{5816F22F-4206-CF4F-95A3-738DEFB7A4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93" name="正方形/長方形 92">
              <a:extLst>
                <a:ext uri="{FF2B5EF4-FFF2-40B4-BE49-F238E27FC236}">
                  <a16:creationId xmlns:a16="http://schemas.microsoft.com/office/drawing/2014/main" id="{8F0C3BF6-AA92-2D47-9C87-98CD53C042F4}"/>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grpSp>
      <p:sp>
        <p:nvSpPr>
          <p:cNvPr id="94" name="テキスト ボックス 93">
            <a:extLst>
              <a:ext uri="{FF2B5EF4-FFF2-40B4-BE49-F238E27FC236}">
                <a16:creationId xmlns:a16="http://schemas.microsoft.com/office/drawing/2014/main" id="{D8BA2C88-0D33-8746-99E4-51C5EC476EFC}"/>
              </a:ext>
            </a:extLst>
          </p:cNvPr>
          <p:cNvSpPr txBox="1"/>
          <p:nvPr/>
        </p:nvSpPr>
        <p:spPr>
          <a:xfrm>
            <a:off x="4132536" y="4514462"/>
            <a:ext cx="660528" cy="230832"/>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95" name="正方形/長方形 94">
            <a:extLst>
              <a:ext uri="{FF2B5EF4-FFF2-40B4-BE49-F238E27FC236}">
                <a16:creationId xmlns:a16="http://schemas.microsoft.com/office/drawing/2014/main" id="{0891F244-900E-3B47-8FD9-67EC1223384C}"/>
              </a:ext>
            </a:extLst>
          </p:cNvPr>
          <p:cNvSpPr/>
          <p:nvPr/>
        </p:nvSpPr>
        <p:spPr>
          <a:xfrm>
            <a:off x="4139349" y="3761886"/>
            <a:ext cx="939681" cy="461665"/>
          </a:xfrm>
          <a:prstGeom prst="rect">
            <a:avLst/>
          </a:prstGeom>
        </p:spPr>
        <p:txBody>
          <a:bodyPr wrap="none">
            <a:spAutoFit/>
          </a:bodyPr>
          <a:lstStyle/>
          <a:p>
            <a:r>
              <a:rPr lang="en-US" altLang="ja-JP" sz="600" dirty="0">
                <a:solidFill>
                  <a:srgbClr val="202122"/>
                </a:solidFill>
                <a:latin typeface="Arial" panose="020B0604020202020204" pitchFamily="34" charset="0"/>
              </a:rPr>
              <a:t>Serial Number</a:t>
            </a:r>
          </a:p>
          <a:p>
            <a:r>
              <a:rPr lang="en-US" altLang="ja-JP" sz="600" dirty="0"/>
              <a:t>Subject </a:t>
            </a:r>
            <a:r>
              <a:rPr lang="en-US" altLang="ja-JP" sz="600" dirty="0" err="1"/>
              <a:t>wolfServer</a:t>
            </a:r>
            <a:endParaRPr lang="en-US" altLang="ja-JP" sz="600" dirty="0"/>
          </a:p>
          <a:p>
            <a:r>
              <a:rPr lang="en-US" altLang="ja-JP" sz="600" dirty="0"/>
              <a:t>Issuer    </a:t>
            </a:r>
            <a:r>
              <a:rPr lang="en-US" altLang="ja-JP" sz="600" dirty="0" err="1"/>
              <a:t>wolfCA</a:t>
            </a:r>
            <a:endParaRPr lang="en-US" altLang="ja-JP" sz="600" dirty="0"/>
          </a:p>
          <a:p>
            <a:r>
              <a:rPr lang="en-US" altLang="ja-JP" sz="600" dirty="0"/>
              <a:t>Not Before, Not After</a:t>
            </a:r>
            <a:endParaRPr lang="ja-JP" altLang="en-US" sz="600"/>
          </a:p>
        </p:txBody>
      </p:sp>
      <p:sp>
        <p:nvSpPr>
          <p:cNvPr id="99" name="テキスト ボックス 98">
            <a:extLst>
              <a:ext uri="{FF2B5EF4-FFF2-40B4-BE49-F238E27FC236}">
                <a16:creationId xmlns:a16="http://schemas.microsoft.com/office/drawing/2014/main" id="{772D056D-FE77-9B4A-B7A9-B03A603F7782}"/>
              </a:ext>
            </a:extLst>
          </p:cNvPr>
          <p:cNvSpPr txBox="1"/>
          <p:nvPr/>
        </p:nvSpPr>
        <p:spPr>
          <a:xfrm>
            <a:off x="4551899" y="4229774"/>
            <a:ext cx="564578" cy="276999"/>
          </a:xfrm>
          <a:prstGeom prst="rect">
            <a:avLst/>
          </a:prstGeom>
          <a:noFill/>
        </p:spPr>
        <p:txBody>
          <a:bodyPr wrap="none" rtlCol="0">
            <a:spAutoFit/>
          </a:bodyPr>
          <a:lstStyle/>
          <a:p>
            <a:r>
              <a:rPr kumimoji="1" lang="en-US" altLang="ja-JP" sz="600" dirty="0"/>
              <a:t>Subject</a:t>
            </a:r>
          </a:p>
          <a:p>
            <a:r>
              <a:rPr kumimoji="1" lang="en-US" altLang="ja-JP" sz="600" dirty="0"/>
              <a:t>Public Key</a:t>
            </a:r>
            <a:endParaRPr kumimoji="1" lang="ja-JP" altLang="en-US" sz="600"/>
          </a:p>
        </p:txBody>
      </p:sp>
      <p:sp>
        <p:nvSpPr>
          <p:cNvPr id="100" name="正方形/長方形 99">
            <a:extLst>
              <a:ext uri="{FF2B5EF4-FFF2-40B4-BE49-F238E27FC236}">
                <a16:creationId xmlns:a16="http://schemas.microsoft.com/office/drawing/2014/main" id="{59D699FB-B880-ED41-A31A-4178FCCD6F68}"/>
              </a:ext>
            </a:extLst>
          </p:cNvPr>
          <p:cNvSpPr/>
          <p:nvPr/>
        </p:nvSpPr>
        <p:spPr>
          <a:xfrm>
            <a:off x="4142039" y="3758589"/>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01" name="正方形/長方形 100">
            <a:extLst>
              <a:ext uri="{FF2B5EF4-FFF2-40B4-BE49-F238E27FC236}">
                <a16:creationId xmlns:a16="http://schemas.microsoft.com/office/drawing/2014/main" id="{0B7FC842-F6EB-C343-9EDB-37D7887D0FB0}"/>
              </a:ext>
            </a:extLst>
          </p:cNvPr>
          <p:cNvSpPr/>
          <p:nvPr/>
        </p:nvSpPr>
        <p:spPr>
          <a:xfrm>
            <a:off x="4140450" y="4223329"/>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102" name="正方形/長方形 101">
            <a:extLst>
              <a:ext uri="{FF2B5EF4-FFF2-40B4-BE49-F238E27FC236}">
                <a16:creationId xmlns:a16="http://schemas.microsoft.com/office/drawing/2014/main" id="{43BE485F-2B7D-F54A-BBB4-EE8C87E62CCD}"/>
              </a:ext>
            </a:extLst>
          </p:cNvPr>
          <p:cNvSpPr/>
          <p:nvPr/>
        </p:nvSpPr>
        <p:spPr>
          <a:xfrm>
            <a:off x="4139077" y="4533985"/>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8" name="テキスト ボックス 7">
            <a:extLst>
              <a:ext uri="{FF2B5EF4-FFF2-40B4-BE49-F238E27FC236}">
                <a16:creationId xmlns:a16="http://schemas.microsoft.com/office/drawing/2014/main" id="{5CEA372F-7EB4-3247-837A-E2B73823292E}"/>
              </a:ext>
            </a:extLst>
          </p:cNvPr>
          <p:cNvSpPr txBox="1"/>
          <p:nvPr/>
        </p:nvSpPr>
        <p:spPr>
          <a:xfrm>
            <a:off x="5481381" y="442771"/>
            <a:ext cx="1107996" cy="369332"/>
          </a:xfrm>
          <a:prstGeom prst="rect">
            <a:avLst/>
          </a:prstGeom>
          <a:noFill/>
        </p:spPr>
        <p:txBody>
          <a:bodyPr wrap="none" rtlCol="0">
            <a:spAutoFit/>
          </a:bodyPr>
          <a:lstStyle/>
          <a:p>
            <a:r>
              <a:rPr kumimoji="1" lang="ja-JP" altLang="en-US"/>
              <a:t>トレント</a:t>
            </a:r>
          </a:p>
        </p:txBody>
      </p:sp>
      <p:sp>
        <p:nvSpPr>
          <p:cNvPr id="111" name="テキスト ボックス 110">
            <a:extLst>
              <a:ext uri="{FF2B5EF4-FFF2-40B4-BE49-F238E27FC236}">
                <a16:creationId xmlns:a16="http://schemas.microsoft.com/office/drawing/2014/main" id="{28D154BB-892B-C946-9296-E90149C86B2B}"/>
              </a:ext>
            </a:extLst>
          </p:cNvPr>
          <p:cNvSpPr txBox="1"/>
          <p:nvPr/>
        </p:nvSpPr>
        <p:spPr>
          <a:xfrm>
            <a:off x="2367318" y="4915189"/>
            <a:ext cx="1441420" cy="307777"/>
          </a:xfrm>
          <a:prstGeom prst="rect">
            <a:avLst/>
          </a:prstGeom>
          <a:solidFill>
            <a:schemeClr val="bg1"/>
          </a:solidFill>
        </p:spPr>
        <p:txBody>
          <a:bodyPr wrap="none" rtlCol="0">
            <a:spAutoFit/>
          </a:bodyPr>
          <a:lstStyle/>
          <a:p>
            <a:r>
              <a:rPr kumimoji="1" lang="ja-JP" altLang="en-US" sz="1400"/>
              <a:t>主体者の認証者</a:t>
            </a:r>
          </a:p>
        </p:txBody>
      </p:sp>
      <p:sp>
        <p:nvSpPr>
          <p:cNvPr id="120" name="テキスト ボックス 119">
            <a:extLst>
              <a:ext uri="{FF2B5EF4-FFF2-40B4-BE49-F238E27FC236}">
                <a16:creationId xmlns:a16="http://schemas.microsoft.com/office/drawing/2014/main" id="{1368C9BE-ED87-AF42-84EC-56BD3CFAAC3F}"/>
              </a:ext>
            </a:extLst>
          </p:cNvPr>
          <p:cNvSpPr txBox="1"/>
          <p:nvPr/>
        </p:nvSpPr>
        <p:spPr>
          <a:xfrm>
            <a:off x="7032882" y="4217258"/>
            <a:ext cx="877163" cy="369332"/>
          </a:xfrm>
          <a:prstGeom prst="rect">
            <a:avLst/>
          </a:prstGeom>
          <a:noFill/>
        </p:spPr>
        <p:txBody>
          <a:bodyPr wrap="none" rtlCol="0">
            <a:spAutoFit/>
          </a:bodyPr>
          <a:lstStyle/>
          <a:p>
            <a:r>
              <a:rPr kumimoji="1" lang="ja-JP" altLang="en-US"/>
              <a:t>主体者</a:t>
            </a:r>
          </a:p>
        </p:txBody>
      </p:sp>
      <p:sp>
        <p:nvSpPr>
          <p:cNvPr id="121" name="テキスト ボックス 120">
            <a:extLst>
              <a:ext uri="{FF2B5EF4-FFF2-40B4-BE49-F238E27FC236}">
                <a16:creationId xmlns:a16="http://schemas.microsoft.com/office/drawing/2014/main" id="{4AD882D0-1331-6C4F-AA44-051DC7C48F04}"/>
              </a:ext>
            </a:extLst>
          </p:cNvPr>
          <p:cNvSpPr txBox="1"/>
          <p:nvPr/>
        </p:nvSpPr>
        <p:spPr>
          <a:xfrm>
            <a:off x="4045647" y="3436213"/>
            <a:ext cx="1261884" cy="276999"/>
          </a:xfrm>
          <a:prstGeom prst="rect">
            <a:avLst/>
          </a:prstGeom>
          <a:noFill/>
        </p:spPr>
        <p:txBody>
          <a:bodyPr wrap="none" rtlCol="0">
            <a:spAutoFit/>
          </a:bodyPr>
          <a:lstStyle/>
          <a:p>
            <a:r>
              <a:rPr kumimoji="1" lang="ja-JP" altLang="en-US" sz="1200"/>
              <a:t>主体者の証明書</a:t>
            </a:r>
          </a:p>
        </p:txBody>
      </p:sp>
      <p:sp>
        <p:nvSpPr>
          <p:cNvPr id="122" name="テキスト ボックス 121">
            <a:extLst>
              <a:ext uri="{FF2B5EF4-FFF2-40B4-BE49-F238E27FC236}">
                <a16:creationId xmlns:a16="http://schemas.microsoft.com/office/drawing/2014/main" id="{B83EA763-D433-F548-B5BD-3A5BAC04F752}"/>
              </a:ext>
            </a:extLst>
          </p:cNvPr>
          <p:cNvSpPr txBox="1"/>
          <p:nvPr/>
        </p:nvSpPr>
        <p:spPr>
          <a:xfrm>
            <a:off x="8495961" y="3372105"/>
            <a:ext cx="1261884" cy="276999"/>
          </a:xfrm>
          <a:prstGeom prst="rect">
            <a:avLst/>
          </a:prstGeom>
          <a:noFill/>
        </p:spPr>
        <p:txBody>
          <a:bodyPr wrap="none" rtlCol="0">
            <a:spAutoFit/>
          </a:bodyPr>
          <a:lstStyle/>
          <a:p>
            <a:r>
              <a:rPr kumimoji="1" lang="ja-JP" altLang="en-US" sz="1200"/>
              <a:t>主体者の証明書</a:t>
            </a:r>
          </a:p>
        </p:txBody>
      </p:sp>
      <p:sp>
        <p:nvSpPr>
          <p:cNvPr id="123" name="テキスト ボックス 122">
            <a:extLst>
              <a:ext uri="{FF2B5EF4-FFF2-40B4-BE49-F238E27FC236}">
                <a16:creationId xmlns:a16="http://schemas.microsoft.com/office/drawing/2014/main" id="{4B41AD43-5BA9-994A-B379-CDC4CDAE6221}"/>
              </a:ext>
            </a:extLst>
          </p:cNvPr>
          <p:cNvSpPr txBox="1"/>
          <p:nvPr/>
        </p:nvSpPr>
        <p:spPr>
          <a:xfrm>
            <a:off x="1384521" y="3025244"/>
            <a:ext cx="1082058" cy="369332"/>
          </a:xfrm>
          <a:prstGeom prst="rect">
            <a:avLst/>
          </a:prstGeom>
          <a:noFill/>
        </p:spPr>
        <p:txBody>
          <a:bodyPr wrap="square" rtlCol="0">
            <a:spAutoFit/>
          </a:bodyPr>
          <a:lstStyle/>
          <a:p>
            <a:pPr algn="ctr"/>
            <a:r>
              <a:rPr kumimoji="1" lang="ja-JP" altLang="en-US" sz="900" b="1"/>
              <a:t>発行者の証明書</a:t>
            </a:r>
            <a:endParaRPr kumimoji="1" lang="en-US" altLang="ja-JP" sz="900" b="1" dirty="0"/>
          </a:p>
          <a:p>
            <a:pPr algn="ctr"/>
            <a:r>
              <a:rPr kumimoji="1" lang="en-US" altLang="ja-JP" sz="900" b="1" dirty="0"/>
              <a:t>(CA</a:t>
            </a:r>
            <a:r>
              <a:rPr kumimoji="1" lang="ja-JP" altLang="en-US" sz="900" b="1"/>
              <a:t>証明書</a:t>
            </a:r>
            <a:r>
              <a:rPr kumimoji="1" lang="en-US" altLang="ja-JP" sz="900" b="1" dirty="0"/>
              <a:t>)</a:t>
            </a:r>
            <a:endParaRPr kumimoji="1" lang="ja-JP" altLang="en-US" sz="900" b="1"/>
          </a:p>
        </p:txBody>
      </p:sp>
      <p:sp>
        <p:nvSpPr>
          <p:cNvPr id="9" name="左矢印 8">
            <a:extLst>
              <a:ext uri="{FF2B5EF4-FFF2-40B4-BE49-F238E27FC236}">
                <a16:creationId xmlns:a16="http://schemas.microsoft.com/office/drawing/2014/main" id="{4AABE302-B8E2-2F4B-8B3B-DE1CBE829899}"/>
              </a:ext>
            </a:extLst>
          </p:cNvPr>
          <p:cNvSpPr/>
          <p:nvPr/>
        </p:nvSpPr>
        <p:spPr>
          <a:xfrm>
            <a:off x="5225567" y="3786781"/>
            <a:ext cx="3270394" cy="290150"/>
          </a:xfrm>
          <a:prstGeom prst="leftArrow">
            <a:avLst/>
          </a:prstGeom>
          <a:solidFill>
            <a:schemeClr val="bg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9">
            <a:extLst>
              <a:ext uri="{FF2B5EF4-FFF2-40B4-BE49-F238E27FC236}">
                <a16:creationId xmlns:a16="http://schemas.microsoft.com/office/drawing/2014/main" id="{CB63EA40-6B90-BC43-A4B2-A724E8708D0F}"/>
              </a:ext>
            </a:extLst>
          </p:cNvPr>
          <p:cNvSpPr/>
          <p:nvPr/>
        </p:nvSpPr>
        <p:spPr>
          <a:xfrm>
            <a:off x="2349585" y="3996716"/>
            <a:ext cx="1713558" cy="617674"/>
          </a:xfrm>
          <a:custGeom>
            <a:avLst/>
            <a:gdLst>
              <a:gd name="connsiteX0" fmla="*/ 0 w 1840911"/>
              <a:gd name="connsiteY0" fmla="*/ 0 h 617674"/>
              <a:gd name="connsiteX1" fmla="*/ 1138459 w 1840911"/>
              <a:gd name="connsiteY1" fmla="*/ 0 h 617674"/>
              <a:gd name="connsiteX2" fmla="*/ 1647131 w 1840911"/>
              <a:gd name="connsiteY2" fmla="*/ 593451 h 617674"/>
              <a:gd name="connsiteX3" fmla="*/ 1840911 w 1840911"/>
              <a:gd name="connsiteY3" fmla="*/ 617674 h 617674"/>
            </a:gdLst>
            <a:ahLst/>
            <a:cxnLst>
              <a:cxn ang="0">
                <a:pos x="connsiteX0" y="connsiteY0"/>
              </a:cxn>
              <a:cxn ang="0">
                <a:pos x="connsiteX1" y="connsiteY1"/>
              </a:cxn>
              <a:cxn ang="0">
                <a:pos x="connsiteX2" y="connsiteY2"/>
              </a:cxn>
              <a:cxn ang="0">
                <a:pos x="connsiteX3" y="connsiteY3"/>
              </a:cxn>
            </a:cxnLst>
            <a:rect l="l" t="t" r="r" b="b"/>
            <a:pathLst>
              <a:path w="1840911" h="617674">
                <a:moveTo>
                  <a:pt x="0" y="0"/>
                </a:moveTo>
                <a:lnTo>
                  <a:pt x="1138459" y="0"/>
                </a:lnTo>
                <a:lnTo>
                  <a:pt x="1647131" y="593451"/>
                </a:lnTo>
                <a:lnTo>
                  <a:pt x="1840911" y="61767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メモ 10">
            <a:extLst>
              <a:ext uri="{FF2B5EF4-FFF2-40B4-BE49-F238E27FC236}">
                <a16:creationId xmlns:a16="http://schemas.microsoft.com/office/drawing/2014/main" id="{F6FA06A4-1530-8E41-8E9F-A8A707AD33B9}"/>
              </a:ext>
            </a:extLst>
          </p:cNvPr>
          <p:cNvSpPr/>
          <p:nvPr/>
        </p:nvSpPr>
        <p:spPr>
          <a:xfrm>
            <a:off x="5697040" y="4878141"/>
            <a:ext cx="306769" cy="330674"/>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BB0A228-9D33-4C45-BE00-A9483D8FB5A0}"/>
              </a:ext>
            </a:extLst>
          </p:cNvPr>
          <p:cNvSpPr txBox="1"/>
          <p:nvPr/>
        </p:nvSpPr>
        <p:spPr>
          <a:xfrm>
            <a:off x="5402302" y="4620235"/>
            <a:ext cx="889987" cy="261610"/>
          </a:xfrm>
          <a:prstGeom prst="rect">
            <a:avLst/>
          </a:prstGeom>
          <a:noFill/>
        </p:spPr>
        <p:txBody>
          <a:bodyPr wrap="none" rtlCol="0">
            <a:spAutoFit/>
          </a:bodyPr>
          <a:lstStyle/>
          <a:p>
            <a:r>
              <a:rPr kumimoji="1" lang="ja-JP" altLang="en-US" sz="1100"/>
              <a:t>チャレンジ</a:t>
            </a:r>
            <a:endParaRPr kumimoji="1" lang="en-US" altLang="ja-JP" sz="1100" dirty="0"/>
          </a:p>
        </p:txBody>
      </p:sp>
      <p:sp>
        <p:nvSpPr>
          <p:cNvPr id="124" name="左矢印 123">
            <a:extLst>
              <a:ext uri="{FF2B5EF4-FFF2-40B4-BE49-F238E27FC236}">
                <a16:creationId xmlns:a16="http://schemas.microsoft.com/office/drawing/2014/main" id="{90379E9C-0F9A-3A4C-9278-014CA75C95D2}"/>
              </a:ext>
            </a:extLst>
          </p:cNvPr>
          <p:cNvSpPr/>
          <p:nvPr/>
        </p:nvSpPr>
        <p:spPr>
          <a:xfrm>
            <a:off x="4179867" y="5382252"/>
            <a:ext cx="2442887" cy="143634"/>
          </a:xfrm>
          <a:prstGeom prst="leftArrow">
            <a:avLst/>
          </a:prstGeom>
          <a:solidFill>
            <a:schemeClr val="bg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メモ 124">
            <a:extLst>
              <a:ext uri="{FF2B5EF4-FFF2-40B4-BE49-F238E27FC236}">
                <a16:creationId xmlns:a16="http://schemas.microsoft.com/office/drawing/2014/main" id="{75EDC334-057F-F642-B25C-002772801119}"/>
              </a:ext>
            </a:extLst>
          </p:cNvPr>
          <p:cNvSpPr/>
          <p:nvPr/>
        </p:nvSpPr>
        <p:spPr>
          <a:xfrm>
            <a:off x="5696965" y="5331277"/>
            <a:ext cx="306769" cy="330674"/>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E0CC5F3C-7C11-694E-B0D6-8601351DDB0F}"/>
              </a:ext>
            </a:extLst>
          </p:cNvPr>
          <p:cNvSpPr txBox="1"/>
          <p:nvPr/>
        </p:nvSpPr>
        <p:spPr>
          <a:xfrm>
            <a:off x="5598883" y="5688758"/>
            <a:ext cx="466794" cy="261610"/>
          </a:xfrm>
          <a:prstGeom prst="rect">
            <a:avLst/>
          </a:prstGeom>
          <a:noFill/>
        </p:spPr>
        <p:txBody>
          <a:bodyPr wrap="none" rtlCol="0">
            <a:spAutoFit/>
          </a:bodyPr>
          <a:lstStyle/>
          <a:p>
            <a:r>
              <a:rPr kumimoji="1" lang="ja-JP" altLang="en-US" sz="1100"/>
              <a:t>署名</a:t>
            </a:r>
            <a:endParaRPr kumimoji="1" lang="en-US" altLang="ja-JP" sz="1100" dirty="0"/>
          </a:p>
        </p:txBody>
      </p:sp>
      <p:sp>
        <p:nvSpPr>
          <p:cNvPr id="13" name="フリーフォーム 12">
            <a:extLst>
              <a:ext uri="{FF2B5EF4-FFF2-40B4-BE49-F238E27FC236}">
                <a16:creationId xmlns:a16="http://schemas.microsoft.com/office/drawing/2014/main" id="{F9A6A0B1-39C4-2B48-A978-D84B1367557D}"/>
              </a:ext>
            </a:extLst>
          </p:cNvPr>
          <p:cNvSpPr/>
          <p:nvPr/>
        </p:nvSpPr>
        <p:spPr>
          <a:xfrm>
            <a:off x="6661191" y="5050395"/>
            <a:ext cx="805399" cy="399672"/>
          </a:xfrm>
          <a:custGeom>
            <a:avLst/>
            <a:gdLst>
              <a:gd name="connsiteX0" fmla="*/ 0 w 684286"/>
              <a:gd name="connsiteY0" fmla="*/ 6056 h 399672"/>
              <a:gd name="connsiteX1" fmla="*/ 563174 w 684286"/>
              <a:gd name="connsiteY1" fmla="*/ 0 h 399672"/>
              <a:gd name="connsiteX2" fmla="*/ 684286 w 684286"/>
              <a:gd name="connsiteY2" fmla="*/ 115057 h 399672"/>
              <a:gd name="connsiteX3" fmla="*/ 684286 w 684286"/>
              <a:gd name="connsiteY3" fmla="*/ 278559 h 399672"/>
              <a:gd name="connsiteX4" fmla="*/ 526840 w 684286"/>
              <a:gd name="connsiteY4" fmla="*/ 393616 h 399672"/>
              <a:gd name="connsiteX5" fmla="*/ 30278 w 684286"/>
              <a:gd name="connsiteY5" fmla="*/ 399672 h 39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86" h="399672">
                <a:moveTo>
                  <a:pt x="0" y="6056"/>
                </a:moveTo>
                <a:lnTo>
                  <a:pt x="563174" y="0"/>
                </a:lnTo>
                <a:lnTo>
                  <a:pt x="684286" y="115057"/>
                </a:lnTo>
                <a:lnTo>
                  <a:pt x="684286" y="278559"/>
                </a:lnTo>
                <a:lnTo>
                  <a:pt x="526840" y="393616"/>
                </a:lnTo>
                <a:lnTo>
                  <a:pt x="30278" y="39967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a:extLst>
              <a:ext uri="{FF2B5EF4-FFF2-40B4-BE49-F238E27FC236}">
                <a16:creationId xmlns:a16="http://schemas.microsoft.com/office/drawing/2014/main" id="{B331A8B4-CFA3-BE48-9286-2C7CABE61895}"/>
              </a:ext>
            </a:extLst>
          </p:cNvPr>
          <p:cNvSpPr/>
          <p:nvPr/>
        </p:nvSpPr>
        <p:spPr>
          <a:xfrm>
            <a:off x="4989839" y="4353998"/>
            <a:ext cx="672174" cy="1023401"/>
          </a:xfrm>
          <a:custGeom>
            <a:avLst/>
            <a:gdLst>
              <a:gd name="connsiteX0" fmla="*/ 0 w 672174"/>
              <a:gd name="connsiteY0" fmla="*/ 0 h 1023401"/>
              <a:gd name="connsiteX1" fmla="*/ 242225 w 672174"/>
              <a:gd name="connsiteY1" fmla="*/ 0 h 1023401"/>
              <a:gd name="connsiteX2" fmla="*/ 339115 w 672174"/>
              <a:gd name="connsiteY2" fmla="*/ 139279 h 1023401"/>
              <a:gd name="connsiteX3" fmla="*/ 351226 w 672174"/>
              <a:gd name="connsiteY3" fmla="*/ 872010 h 1023401"/>
              <a:gd name="connsiteX4" fmla="*/ 460227 w 672174"/>
              <a:gd name="connsiteY4" fmla="*/ 1011290 h 1023401"/>
              <a:gd name="connsiteX5" fmla="*/ 672174 w 672174"/>
              <a:gd name="connsiteY5" fmla="*/ 1023401 h 102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174" h="1023401">
                <a:moveTo>
                  <a:pt x="0" y="0"/>
                </a:moveTo>
                <a:lnTo>
                  <a:pt x="242225" y="0"/>
                </a:lnTo>
                <a:lnTo>
                  <a:pt x="339115" y="139279"/>
                </a:lnTo>
                <a:lnTo>
                  <a:pt x="351226" y="872010"/>
                </a:lnTo>
                <a:lnTo>
                  <a:pt x="460227" y="1011290"/>
                </a:lnTo>
                <a:lnTo>
                  <a:pt x="672174" y="1023401"/>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4742257D-118B-7B42-A25C-24D99791BDFA}"/>
              </a:ext>
            </a:extLst>
          </p:cNvPr>
          <p:cNvSpPr txBox="1"/>
          <p:nvPr/>
        </p:nvSpPr>
        <p:spPr>
          <a:xfrm>
            <a:off x="5240578" y="4288005"/>
            <a:ext cx="748923" cy="261610"/>
          </a:xfrm>
          <a:prstGeom prst="rect">
            <a:avLst/>
          </a:prstGeom>
          <a:noFill/>
        </p:spPr>
        <p:txBody>
          <a:bodyPr wrap="none" rtlCol="0">
            <a:spAutoFit/>
          </a:bodyPr>
          <a:lstStyle/>
          <a:p>
            <a:r>
              <a:rPr kumimoji="1" lang="ja-JP" altLang="en-US" sz="1100"/>
              <a:t>署名検証</a:t>
            </a:r>
            <a:endParaRPr kumimoji="1" lang="en-US" altLang="ja-JP" sz="1100" dirty="0"/>
          </a:p>
        </p:txBody>
      </p:sp>
      <p:sp>
        <p:nvSpPr>
          <p:cNvPr id="129" name="テキスト ボックス 128">
            <a:extLst>
              <a:ext uri="{FF2B5EF4-FFF2-40B4-BE49-F238E27FC236}">
                <a16:creationId xmlns:a16="http://schemas.microsoft.com/office/drawing/2014/main" id="{5B4FAE48-88E5-4C45-BF5E-4FCA3E74DE90}"/>
              </a:ext>
            </a:extLst>
          </p:cNvPr>
          <p:cNvSpPr txBox="1"/>
          <p:nvPr/>
        </p:nvSpPr>
        <p:spPr>
          <a:xfrm>
            <a:off x="2708962" y="3759143"/>
            <a:ext cx="748923" cy="261610"/>
          </a:xfrm>
          <a:prstGeom prst="rect">
            <a:avLst/>
          </a:prstGeom>
          <a:noFill/>
        </p:spPr>
        <p:txBody>
          <a:bodyPr wrap="none" rtlCol="0">
            <a:spAutoFit/>
          </a:bodyPr>
          <a:lstStyle/>
          <a:p>
            <a:r>
              <a:rPr kumimoji="1" lang="ja-JP" altLang="en-US" sz="1100"/>
              <a:t>署名検証</a:t>
            </a:r>
            <a:endParaRPr kumimoji="1" lang="en-US" altLang="ja-JP" sz="1100" dirty="0"/>
          </a:p>
        </p:txBody>
      </p:sp>
    </p:spTree>
    <p:extLst>
      <p:ext uri="{BB962C8B-B14F-4D97-AF65-F5344CB8AC3E}">
        <p14:creationId xmlns:p14="http://schemas.microsoft.com/office/powerpoint/2010/main" val="645080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399E4C59-0D02-DD44-9F39-5B2E0CE5D174}"/>
              </a:ext>
            </a:extLst>
          </p:cNvPr>
          <p:cNvSpPr txBox="1"/>
          <p:nvPr/>
        </p:nvSpPr>
        <p:spPr>
          <a:xfrm>
            <a:off x="1460938" y="215462"/>
            <a:ext cx="8324193" cy="6617196"/>
          </a:xfrm>
          <a:prstGeom prst="rect">
            <a:avLst/>
          </a:prstGeom>
          <a:solidFill>
            <a:schemeClr val="bg1"/>
          </a:solidFill>
        </p:spPr>
        <p:txBody>
          <a:bodyPr wrap="square" rtlCol="0">
            <a:spAutoFit/>
          </a:bodyPr>
          <a:lstStyle/>
          <a:p>
            <a:r>
              <a:rPr lang="en-US" altLang="ja-JP" sz="800" dirty="0">
                <a:highlight>
                  <a:srgbClr val="FFFFFF"/>
                </a:highlight>
              </a:rPr>
              <a:t>Certificate:</a:t>
            </a:r>
          </a:p>
          <a:p>
            <a:r>
              <a:rPr lang="en-US" altLang="ja-JP" sz="800" dirty="0">
                <a:highlight>
                  <a:srgbClr val="FFFFFF"/>
                </a:highlight>
              </a:rPr>
              <a:t>    Data:</a:t>
            </a:r>
          </a:p>
          <a:p>
            <a:r>
              <a:rPr lang="en-US" altLang="ja-JP" sz="800" dirty="0">
                <a:highlight>
                  <a:srgbClr val="FFFFFF"/>
                </a:highlight>
              </a:rPr>
              <a:t>        Version: 3 (0x2)</a:t>
            </a:r>
          </a:p>
          <a:p>
            <a:r>
              <a:rPr lang="en-US" altLang="ja-JP" sz="800" dirty="0">
                <a:highlight>
                  <a:srgbClr val="FFFFFF"/>
                </a:highlight>
              </a:rPr>
              <a:t>        Serial Number: 1 (0x1)</a:t>
            </a:r>
          </a:p>
          <a:p>
            <a:r>
              <a:rPr lang="en-US" altLang="ja-JP" sz="800" dirty="0">
                <a:highlight>
                  <a:srgbClr val="FFFFFF"/>
                </a:highlight>
              </a:rPr>
              <a:t>    Signature Algorithm: sha256WithRSAEncryption</a:t>
            </a:r>
          </a:p>
          <a:p>
            <a:r>
              <a:rPr lang="en-US" altLang="ja-JP" sz="800" dirty="0">
                <a:highlight>
                  <a:srgbClr val="FFFFFF"/>
                </a:highlight>
              </a:rPr>
              <a:t>        Issuer: C=US, ST=Montana, L=Bozeman, O=SWT, OU=Consulting, CN=</a:t>
            </a:r>
            <a:r>
              <a:rPr lang="en-US" altLang="ja-JP" sz="800" dirty="0" err="1">
                <a:highlight>
                  <a:srgbClr val="FFFFFF"/>
                </a:highlight>
              </a:rPr>
              <a:t>www.wolfssl.com</a:t>
            </a:r>
            <a:r>
              <a:rPr lang="en-US" altLang="ja-JP" sz="800" dirty="0">
                <a:highlight>
                  <a:srgbClr val="FFFFFF"/>
                </a:highlight>
              </a:rPr>
              <a:t>/</a:t>
            </a:r>
            <a:r>
              <a:rPr lang="en-US" altLang="ja-JP" sz="800" dirty="0" err="1">
                <a:highlight>
                  <a:srgbClr val="FFFFFF"/>
                </a:highlight>
              </a:rPr>
              <a:t>emailAddress</a:t>
            </a:r>
            <a:r>
              <a:rPr lang="en-US" altLang="ja-JP" sz="800" dirty="0">
                <a:highlight>
                  <a:srgbClr val="FFFFFF"/>
                </a:highlight>
              </a:rPr>
              <a:t>=</a:t>
            </a:r>
            <a:r>
              <a:rPr lang="en-US" altLang="ja-JP" sz="800" dirty="0" err="1">
                <a:highlight>
                  <a:srgbClr val="FFFFFF"/>
                </a:highlight>
              </a:rPr>
              <a:t>info@wolfssl.com</a:t>
            </a:r>
            <a:endParaRPr lang="en-US" altLang="ja-JP" sz="800" dirty="0">
              <a:highlight>
                <a:srgbClr val="FFFFFF"/>
              </a:highlight>
            </a:endParaRPr>
          </a:p>
          <a:p>
            <a:r>
              <a:rPr lang="en-US" altLang="ja-JP" sz="800" dirty="0">
                <a:highlight>
                  <a:srgbClr val="FFFFFF"/>
                </a:highlight>
              </a:rPr>
              <a:t>        Validity</a:t>
            </a:r>
          </a:p>
          <a:p>
            <a:r>
              <a:rPr lang="en-US" altLang="ja-JP" sz="800" dirty="0">
                <a:highlight>
                  <a:srgbClr val="FFFFFF"/>
                </a:highlight>
              </a:rPr>
              <a:t>            Not Before: Feb 10 19:49:53 2021 GMT</a:t>
            </a:r>
          </a:p>
          <a:p>
            <a:r>
              <a:rPr lang="en-US" altLang="ja-JP" sz="800" dirty="0">
                <a:highlight>
                  <a:srgbClr val="FFFFFF"/>
                </a:highlight>
              </a:rPr>
              <a:t>            Not After : Nov  7 19:49:53 2023 GMT</a:t>
            </a:r>
          </a:p>
          <a:p>
            <a:r>
              <a:rPr lang="en-US" altLang="ja-JP" sz="800" dirty="0">
                <a:highlight>
                  <a:srgbClr val="FFFFFF"/>
                </a:highlight>
              </a:rPr>
              <a:t>        Subject: C=US, ST=Montana, L=Bozeman, O=</a:t>
            </a:r>
            <a:r>
              <a:rPr lang="en-US" altLang="ja-JP" sz="800" dirty="0" err="1">
                <a:highlight>
                  <a:srgbClr val="FFFFFF"/>
                </a:highlight>
              </a:rPr>
              <a:t>wolfSSL</a:t>
            </a:r>
            <a:r>
              <a:rPr lang="en-US" altLang="ja-JP" sz="800" dirty="0">
                <a:highlight>
                  <a:srgbClr val="FFFFFF"/>
                </a:highlight>
              </a:rPr>
              <a:t>, OU=Support, CN=</a:t>
            </a:r>
            <a:r>
              <a:rPr lang="en-US" altLang="ja-JP" sz="800" dirty="0" err="1">
                <a:highlight>
                  <a:srgbClr val="FFFFFF"/>
                </a:highlight>
              </a:rPr>
              <a:t>www.wolfssl.com</a:t>
            </a:r>
            <a:r>
              <a:rPr lang="en-US" altLang="ja-JP" sz="800" dirty="0">
                <a:highlight>
                  <a:srgbClr val="FFFFFF"/>
                </a:highlight>
              </a:rPr>
              <a:t>/</a:t>
            </a:r>
            <a:r>
              <a:rPr lang="en-US" altLang="ja-JP" sz="800" dirty="0" err="1">
                <a:highlight>
                  <a:srgbClr val="FFFFFF"/>
                </a:highlight>
              </a:rPr>
              <a:t>emailAddress</a:t>
            </a:r>
            <a:r>
              <a:rPr lang="en-US" altLang="ja-JP" sz="800" dirty="0">
                <a:highlight>
                  <a:srgbClr val="FFFFFF"/>
                </a:highlight>
              </a:rPr>
              <a:t>=</a:t>
            </a:r>
            <a:r>
              <a:rPr lang="en-US" altLang="ja-JP" sz="800" dirty="0" err="1">
                <a:highlight>
                  <a:srgbClr val="FFFFFF"/>
                </a:highlight>
              </a:rPr>
              <a:t>info@wolfssl.com</a:t>
            </a:r>
            <a:endParaRPr lang="en-US" altLang="ja-JP" sz="800" dirty="0">
              <a:highlight>
                <a:srgbClr val="FFFFFF"/>
              </a:highlight>
            </a:endParaRPr>
          </a:p>
          <a:p>
            <a:r>
              <a:rPr lang="en-US" altLang="ja-JP" sz="800" dirty="0">
                <a:highlight>
                  <a:srgbClr val="FFFFFF"/>
                </a:highlight>
              </a:rPr>
              <a:t>        Subject Public Key Info:</a:t>
            </a:r>
          </a:p>
          <a:p>
            <a:r>
              <a:rPr lang="en-US" altLang="ja-JP" sz="800" dirty="0">
                <a:highlight>
                  <a:srgbClr val="FFFFFF"/>
                </a:highlight>
              </a:rPr>
              <a:t>            Public Key Algorithm: </a:t>
            </a:r>
            <a:r>
              <a:rPr lang="en-US" altLang="ja-JP" sz="800" dirty="0" err="1">
                <a:highlight>
                  <a:srgbClr val="FFFFFF"/>
                </a:highlight>
              </a:rPr>
              <a:t>rsaEncryption</a:t>
            </a:r>
            <a:endParaRPr lang="en-US" altLang="ja-JP" sz="800" dirty="0">
              <a:highlight>
                <a:srgbClr val="FFFFFF"/>
              </a:highlight>
            </a:endParaRPr>
          </a:p>
          <a:p>
            <a:r>
              <a:rPr lang="en-US" altLang="ja-JP" sz="800" dirty="0">
                <a:highlight>
                  <a:srgbClr val="FFFFFF"/>
                </a:highlight>
              </a:rPr>
              <a:t>                Public-Key: (2048 bit)</a:t>
            </a:r>
          </a:p>
          <a:p>
            <a:r>
              <a:rPr lang="en-US" altLang="ja-JP" sz="800" dirty="0">
                <a:highlight>
                  <a:srgbClr val="FFFFFF"/>
                </a:highlight>
              </a:rPr>
              <a:t>                Modulus:</a:t>
            </a:r>
          </a:p>
          <a:p>
            <a:r>
              <a:rPr lang="en-US" altLang="ja-JP" sz="800" dirty="0">
                <a:highlight>
                  <a:srgbClr val="FFFFFF"/>
                </a:highlight>
              </a:rPr>
              <a:t>                    00:c0:95:08:e1:57:41:f2:71:6d:b7:d2:45:41:27:</a:t>
            </a:r>
          </a:p>
          <a:p>
            <a:r>
              <a:rPr lang="en-US" altLang="ja-JP" sz="800" dirty="0">
                <a:highlight>
                  <a:srgbClr val="FFFFFF"/>
                </a:highlight>
              </a:rPr>
              <a:t>                    01:65:c6:45:ae:f2:bc:24:30:b8:95:ce:2f:4e:d6:</a:t>
            </a:r>
          </a:p>
          <a:p>
            <a:r>
              <a:rPr lang="en-US" altLang="ja-JP" sz="800" dirty="0">
                <a:highlight>
                  <a:srgbClr val="FFFFFF"/>
                </a:highlight>
              </a:rPr>
              <a:t>                    ...</a:t>
            </a:r>
          </a:p>
          <a:p>
            <a:r>
              <a:rPr lang="en-US" altLang="ja-JP" sz="800" dirty="0">
                <a:highlight>
                  <a:srgbClr val="FFFFFF"/>
                </a:highlight>
              </a:rPr>
              <a:t>                    a7:aa:eb:c4:e1:e6:61:83:c5:d2:96:df:d9:d0:4f:</a:t>
            </a:r>
          </a:p>
          <a:p>
            <a:r>
              <a:rPr lang="en-US" altLang="ja-JP" sz="800" dirty="0">
                <a:highlight>
                  <a:srgbClr val="FFFFFF"/>
                </a:highlight>
              </a:rPr>
              <a:t>                    ad:d7</a:t>
            </a:r>
          </a:p>
          <a:p>
            <a:r>
              <a:rPr lang="en-US" altLang="ja-JP" sz="800" dirty="0">
                <a:highlight>
                  <a:srgbClr val="FFFFFF"/>
                </a:highlight>
              </a:rPr>
              <a:t>                Exponent: 65537 (0x10001)</a:t>
            </a:r>
          </a:p>
          <a:p>
            <a:r>
              <a:rPr lang="en-US" altLang="ja-JP" sz="800" dirty="0">
                <a:highlight>
                  <a:srgbClr val="FFFFFF"/>
                </a:highlight>
              </a:rPr>
              <a:t>        X509v3 extensions:</a:t>
            </a:r>
          </a:p>
          <a:p>
            <a:r>
              <a:rPr lang="en-US" altLang="ja-JP" sz="800" dirty="0">
                <a:highlight>
                  <a:srgbClr val="FFFFFF"/>
                </a:highlight>
              </a:rPr>
              <a:t>            X509v3 Subject Key Identifier: </a:t>
            </a:r>
          </a:p>
          <a:p>
            <a:r>
              <a:rPr lang="en-US" altLang="ja-JP" sz="800" dirty="0">
                <a:highlight>
                  <a:srgbClr val="FFFFFF"/>
                </a:highlight>
              </a:rPr>
              <a:t>                B3:11:32: ... 1F:0E:8E:3C</a:t>
            </a:r>
          </a:p>
          <a:p>
            <a:r>
              <a:rPr lang="en-US" altLang="ja-JP" sz="800" dirty="0">
                <a:highlight>
                  <a:srgbClr val="FFFFFF"/>
                </a:highlight>
              </a:rPr>
              <a:t>            X509v3 Authority Key Identifier: </a:t>
            </a:r>
          </a:p>
          <a:p>
            <a:r>
              <a:rPr lang="en-US" altLang="ja-JP" sz="800" dirty="0">
                <a:highlight>
                  <a:srgbClr val="FFFFFF"/>
                </a:highlight>
              </a:rPr>
              <a:t>                keyid:27:8E:67: ... :D8:1D:30:E5:E8:D5</a:t>
            </a:r>
          </a:p>
          <a:p>
            <a:r>
              <a:rPr lang="en-US" altLang="ja-JP" sz="800" dirty="0">
                <a:highlight>
                  <a:srgbClr val="FFFFFF"/>
                </a:highlight>
              </a:rPr>
              <a:t>                </a:t>
            </a:r>
            <a:r>
              <a:rPr lang="en-US" altLang="ja-JP" sz="800" dirty="0" err="1">
                <a:highlight>
                  <a:srgbClr val="FFFFFF"/>
                </a:highlight>
              </a:rPr>
              <a:t>DirName</a:t>
            </a:r>
            <a:r>
              <a:rPr lang="en-US" altLang="ja-JP" sz="800" dirty="0">
                <a:highlight>
                  <a:srgbClr val="FFFFFF"/>
                </a:highlight>
              </a:rPr>
              <a:t>:/C=US/ST=Montana/L=Bozeman/O=SWT/OU=Consulting/CN=</a:t>
            </a:r>
            <a:r>
              <a:rPr lang="en-US" altLang="ja-JP" sz="800" dirty="0" err="1">
                <a:highlight>
                  <a:srgbClr val="FFFFFF"/>
                </a:highlight>
              </a:rPr>
              <a:t>www.wolfssl.com</a:t>
            </a:r>
            <a:r>
              <a:rPr lang="en-US" altLang="ja-JP" sz="800" dirty="0">
                <a:highlight>
                  <a:srgbClr val="FFFFFF"/>
                </a:highlight>
              </a:rPr>
              <a:t>/</a:t>
            </a:r>
            <a:r>
              <a:rPr lang="en-US" altLang="ja-JP" sz="800" dirty="0" err="1">
                <a:highlight>
                  <a:srgbClr val="FFFFFF"/>
                </a:highlight>
              </a:rPr>
              <a:t>emailAddress</a:t>
            </a:r>
            <a:r>
              <a:rPr lang="en-US" altLang="ja-JP" sz="800" dirty="0">
                <a:highlight>
                  <a:srgbClr val="FFFFFF"/>
                </a:highlight>
              </a:rPr>
              <a:t>=</a:t>
            </a:r>
            <a:r>
              <a:rPr lang="en-US" altLang="ja-JP" sz="800" dirty="0" err="1">
                <a:highlight>
                  <a:srgbClr val="FFFFFF"/>
                </a:highlight>
              </a:rPr>
              <a:t>info@wolfssl.com</a:t>
            </a:r>
            <a:endParaRPr lang="en-US" altLang="ja-JP" sz="800" dirty="0">
              <a:highlight>
                <a:srgbClr val="FFFFFF"/>
              </a:highlight>
            </a:endParaRPr>
          </a:p>
          <a:p>
            <a:r>
              <a:rPr lang="en-US" altLang="ja-JP" sz="800" dirty="0">
                <a:highlight>
                  <a:srgbClr val="FFFFFF"/>
                </a:highlight>
              </a:rPr>
              <a:t>                serial:AA:D3:3F:AC:18:0A:37:4D</a:t>
            </a:r>
          </a:p>
          <a:p>
            <a:endParaRPr lang="en-US" altLang="ja-JP" sz="800" dirty="0">
              <a:highlight>
                <a:srgbClr val="FFFFFF"/>
              </a:highlight>
            </a:endParaRPr>
          </a:p>
          <a:p>
            <a:r>
              <a:rPr lang="en-US" altLang="ja-JP" sz="800" dirty="0">
                <a:highlight>
                  <a:srgbClr val="FFFFFF"/>
                </a:highlight>
              </a:rPr>
              <a:t>            X509v3 Basic Constraints: </a:t>
            </a:r>
          </a:p>
          <a:p>
            <a:r>
              <a:rPr lang="en-US" altLang="ja-JP" sz="800" dirty="0">
                <a:highlight>
                  <a:srgbClr val="FFFFFF"/>
                </a:highlight>
              </a:rPr>
              <a:t>                CA:TRUE</a:t>
            </a:r>
          </a:p>
          <a:p>
            <a:r>
              <a:rPr lang="en-US" altLang="ja-JP" sz="800" dirty="0">
                <a:highlight>
                  <a:srgbClr val="FFFFFF"/>
                </a:highlight>
              </a:rPr>
              <a:t>            X509v3 Subject Alternative Name: </a:t>
            </a:r>
          </a:p>
          <a:p>
            <a:r>
              <a:rPr lang="en-US" altLang="ja-JP" sz="800" dirty="0">
                <a:highlight>
                  <a:srgbClr val="FFFFFF"/>
                </a:highlight>
              </a:rPr>
              <a:t>                </a:t>
            </a:r>
            <a:r>
              <a:rPr lang="en-US" altLang="ja-JP" sz="800" dirty="0" err="1">
                <a:highlight>
                  <a:srgbClr val="FFFFFF"/>
                </a:highlight>
              </a:rPr>
              <a:t>DNS:example.com</a:t>
            </a:r>
            <a:r>
              <a:rPr lang="en-US" altLang="ja-JP" sz="800" dirty="0">
                <a:highlight>
                  <a:srgbClr val="FFFFFF"/>
                </a:highlight>
              </a:rPr>
              <a:t>, IP Address:127.0.0.1</a:t>
            </a:r>
          </a:p>
          <a:p>
            <a:r>
              <a:rPr lang="en-US" altLang="ja-JP" sz="800" dirty="0">
                <a:highlight>
                  <a:srgbClr val="FFFFFF"/>
                </a:highlight>
              </a:rPr>
              <a:t>            X509v3 Extended Key Usage: </a:t>
            </a:r>
          </a:p>
          <a:p>
            <a:r>
              <a:rPr lang="en-US" altLang="ja-JP" sz="800" dirty="0">
                <a:highlight>
                  <a:srgbClr val="FFFFFF"/>
                </a:highlight>
              </a:rPr>
              <a:t>                TLS Web Server Authentication, TLS Web Client Authentication</a:t>
            </a:r>
          </a:p>
          <a:p>
            <a:r>
              <a:rPr lang="en-US" altLang="ja-JP" sz="800" dirty="0">
                <a:highlight>
                  <a:srgbClr val="FFFFFF"/>
                </a:highlight>
              </a:rPr>
              <a:t>    Signature Algorithm: sha256WithRSAEncryption</a:t>
            </a:r>
          </a:p>
          <a:p>
            <a:r>
              <a:rPr lang="en-US" altLang="ja-JP" sz="800" dirty="0">
                <a:highlight>
                  <a:srgbClr val="FFFFFF"/>
                </a:highlight>
              </a:rPr>
              <a:t>         1b:0d:a6:44:93:0d:0e:0c:35:28:26:40:31:d2:eb:26:4c:47:</a:t>
            </a:r>
          </a:p>
          <a:p>
            <a:r>
              <a:rPr lang="en-US" altLang="ja-JP" sz="800" dirty="0">
                <a:highlight>
                  <a:srgbClr val="FFFFFF"/>
                </a:highlight>
              </a:rPr>
              <a:t>         5b:19:fb:ad:fe:3a:f5:30:3a:28:d7:aa:69:a4:15:e7:26:6e:</a:t>
            </a:r>
          </a:p>
          <a:p>
            <a:r>
              <a:rPr lang="en-US" altLang="ja-JP" sz="800" dirty="0">
                <a:highlight>
                  <a:srgbClr val="FFFFFF"/>
                </a:highlight>
              </a:rPr>
              <a:t>         ...</a:t>
            </a:r>
          </a:p>
          <a:p>
            <a:endParaRPr lang="en-US" altLang="ja-JP" sz="800" dirty="0">
              <a:highlight>
                <a:srgbClr val="FFFFFF"/>
              </a:highlight>
            </a:endParaRPr>
          </a:p>
          <a:p>
            <a:r>
              <a:rPr lang="en-US" altLang="ja-JP" sz="800" dirty="0">
                <a:highlight>
                  <a:srgbClr val="FFFFFF"/>
                </a:highlight>
              </a:rPr>
              <a:t>         98:ac:73:e3:a7:d2:02:30:d6:1f:06:1e:d0:dc:3a:ac:f4:c2:</a:t>
            </a:r>
          </a:p>
          <a:p>
            <a:r>
              <a:rPr lang="en-US" altLang="ja-JP" sz="800" dirty="0">
                <a:highlight>
                  <a:srgbClr val="FFFFFF"/>
                </a:highlight>
              </a:rPr>
              <a:t>         c2:be:72:40:9a:ea:cf:35:21:3b:56:6d:e1:52:f2:80:d7:35:</a:t>
            </a:r>
          </a:p>
          <a:p>
            <a:r>
              <a:rPr lang="en-US" altLang="ja-JP" sz="800" dirty="0">
                <a:highlight>
                  <a:srgbClr val="FFFFFF"/>
                </a:highlight>
              </a:rPr>
              <a:t>         83:97:07:cc</a:t>
            </a:r>
          </a:p>
          <a:p>
            <a:endParaRPr lang="en-US" altLang="ja-JP" sz="800" dirty="0">
              <a:highlight>
                <a:srgbClr val="FFFFFF"/>
              </a:highlight>
            </a:endParaRPr>
          </a:p>
          <a:p>
            <a:r>
              <a:rPr lang="en-US" altLang="ja-JP" sz="800" dirty="0">
                <a:highlight>
                  <a:srgbClr val="FFFFFF"/>
                </a:highlight>
              </a:rPr>
              <a:t>-----BEGIN CERTIFICATE-----</a:t>
            </a:r>
          </a:p>
          <a:p>
            <a:r>
              <a:rPr lang="en-US" altLang="ja-JP" sz="800" dirty="0">
                <a:highlight>
                  <a:srgbClr val="FFFFFF"/>
                </a:highlight>
              </a:rPr>
              <a:t>MIIE3TCCA8WgAwIBAgIBATANBgkqhkiG9w0BAQsFADCBlDELMAkGA1UEBhMCVVMx</a:t>
            </a:r>
          </a:p>
          <a:p>
            <a:r>
              <a:rPr lang="en-US" altLang="ja-JP" sz="800" dirty="0">
                <a:highlight>
                  <a:srgbClr val="FFFFFF"/>
                </a:highlight>
              </a:rPr>
              <a:t>EDAOBgNVBAgMB01vbnRhbmExEDAOBgNVBAcMB0JvemVtYW4xETAPBgNVBAoMCFNh</a:t>
            </a:r>
          </a:p>
          <a:p>
            <a:r>
              <a:rPr lang="en-US" altLang="ja-JP" sz="800" dirty="0">
                <a:highlight>
                  <a:srgbClr val="FFFFFF"/>
                </a:highlight>
              </a:rPr>
              <a:t>d3Rvb3RoMRMwEQYDVQQLDApDb25zdWx0aW5nMRgwFgYDVQQDDA93d3cud29sZnNz</a:t>
            </a:r>
          </a:p>
          <a:p>
            <a:r>
              <a:rPr lang="en-US" altLang="ja-JP" sz="800" dirty="0">
                <a:highlight>
                  <a:srgbClr val="FFFFFF"/>
                </a:highlight>
              </a:rPr>
              <a:t>...</a:t>
            </a:r>
          </a:p>
          <a:p>
            <a:r>
              <a:rPr lang="en-US" altLang="ja-JP" sz="800" dirty="0" err="1">
                <a:highlight>
                  <a:srgbClr val="FFFFFF"/>
                </a:highlight>
              </a:rPr>
              <a:t>OqRhtmzKvuGwd</a:t>
            </a:r>
            <a:r>
              <a:rPr lang="en-US" altLang="ja-JP" sz="800" dirty="0">
                <a:highlight>
                  <a:srgbClr val="FFFFFF"/>
                </a:highlight>
              </a:rPr>
              <a:t>/Psg9WMHYV/jXTI7B5J7FdKzP3iOj5UUK5nzRewZ6VTf8MOPqdY</a:t>
            </a:r>
          </a:p>
          <a:p>
            <a:r>
              <a:rPr lang="en-US" altLang="ja-JP" sz="800" dirty="0">
                <a:highlight>
                  <a:srgbClr val="FFFFFF"/>
                </a:highlight>
              </a:rPr>
              <a:t>6N/VDPJk860ScOO5QrwIYHbVDKUxd1DgyPM6PUXPMnXvEN217W7SLVeClTi8fVTE</a:t>
            </a:r>
          </a:p>
          <a:p>
            <a:r>
              <a:rPr lang="en-US" altLang="ja-JP" sz="800" dirty="0">
                <a:highlight>
                  <a:srgbClr val="FFFFFF"/>
                </a:highlight>
              </a:rPr>
              <a:t>hF77foP18S2cmKxz46fSAjDWHwYe0Nw6rPTCwr5yQJrqzzUhO1Zt4VLygNc1g5cH</a:t>
            </a:r>
          </a:p>
          <a:p>
            <a:r>
              <a:rPr lang="en-US" altLang="ja-JP" sz="800" dirty="0" err="1">
                <a:highlight>
                  <a:srgbClr val="FFFFFF"/>
                </a:highlight>
              </a:rPr>
              <a:t>zA</a:t>
            </a:r>
            <a:r>
              <a:rPr lang="en-US" altLang="ja-JP" sz="800" dirty="0">
                <a:highlight>
                  <a:srgbClr val="FFFFFF"/>
                </a:highlight>
              </a:rPr>
              <a:t>==</a:t>
            </a:r>
          </a:p>
          <a:p>
            <a:r>
              <a:rPr lang="en-US" altLang="ja-JP" sz="800" dirty="0">
                <a:highlight>
                  <a:srgbClr val="FFFFFF"/>
                </a:highlight>
              </a:rPr>
              <a:t>-----END CERTIFICATE-----</a:t>
            </a:r>
            <a:endParaRPr kumimoji="1" lang="ja-JP" altLang="en-US" sz="800">
              <a:highlight>
                <a:srgbClr val="FFFFFF"/>
              </a:highlight>
            </a:endParaRPr>
          </a:p>
        </p:txBody>
      </p:sp>
      <p:sp>
        <p:nvSpPr>
          <p:cNvPr id="10" name="角丸四角形 9">
            <a:extLst>
              <a:ext uri="{FF2B5EF4-FFF2-40B4-BE49-F238E27FC236}">
                <a16:creationId xmlns:a16="http://schemas.microsoft.com/office/drawing/2014/main" id="{0A6CB800-54E6-2647-9496-AA5FCE719990}"/>
              </a:ext>
            </a:extLst>
          </p:cNvPr>
          <p:cNvSpPr/>
          <p:nvPr/>
        </p:nvSpPr>
        <p:spPr>
          <a:xfrm>
            <a:off x="1489215" y="5502012"/>
            <a:ext cx="6547945" cy="1197081"/>
          </a:xfrm>
          <a:prstGeom prst="roundRect">
            <a:avLst>
              <a:gd name="adj" fmla="val 635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E7E921AB-B38D-224D-9102-997A45A802AC}"/>
              </a:ext>
            </a:extLst>
          </p:cNvPr>
          <p:cNvSpPr/>
          <p:nvPr/>
        </p:nvSpPr>
        <p:spPr>
          <a:xfrm>
            <a:off x="1571295" y="4424854"/>
            <a:ext cx="3414687" cy="945931"/>
          </a:xfrm>
          <a:prstGeom prst="roundRect">
            <a:avLst>
              <a:gd name="adj" fmla="val 635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5CF9662B-B284-5C41-B7F0-3190CBB8BBB7}"/>
              </a:ext>
            </a:extLst>
          </p:cNvPr>
          <p:cNvSpPr/>
          <p:nvPr/>
        </p:nvSpPr>
        <p:spPr>
          <a:xfrm>
            <a:off x="1700949" y="863926"/>
            <a:ext cx="5991839" cy="132361"/>
          </a:xfrm>
          <a:prstGeom prst="roundRect">
            <a:avLst>
              <a:gd name="adj" fmla="val 635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a16="http://schemas.microsoft.com/office/drawing/2014/main" id="{10C88F57-91EC-D94C-87AA-30F9D9769559}"/>
              </a:ext>
            </a:extLst>
          </p:cNvPr>
          <p:cNvSpPr/>
          <p:nvPr/>
        </p:nvSpPr>
        <p:spPr>
          <a:xfrm>
            <a:off x="1700949" y="1348031"/>
            <a:ext cx="5991839" cy="132361"/>
          </a:xfrm>
          <a:prstGeom prst="roundRect">
            <a:avLst>
              <a:gd name="adj" fmla="val 635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a:extLst>
              <a:ext uri="{FF2B5EF4-FFF2-40B4-BE49-F238E27FC236}">
                <a16:creationId xmlns:a16="http://schemas.microsoft.com/office/drawing/2014/main" id="{9D441012-4826-F943-B5AA-F7A7422DBE92}"/>
              </a:ext>
            </a:extLst>
          </p:cNvPr>
          <p:cNvSpPr/>
          <p:nvPr/>
        </p:nvSpPr>
        <p:spPr>
          <a:xfrm>
            <a:off x="1700948" y="1509272"/>
            <a:ext cx="3216795" cy="1197081"/>
          </a:xfrm>
          <a:prstGeom prst="roundRect">
            <a:avLst>
              <a:gd name="adj" fmla="val 6350"/>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6790A56-C121-2A48-9D8F-2BB71B4353AD}"/>
              </a:ext>
            </a:extLst>
          </p:cNvPr>
          <p:cNvSpPr txBox="1"/>
          <p:nvPr/>
        </p:nvSpPr>
        <p:spPr>
          <a:xfrm>
            <a:off x="6172472" y="472904"/>
            <a:ext cx="1031051" cy="261610"/>
          </a:xfrm>
          <a:prstGeom prst="rect">
            <a:avLst/>
          </a:prstGeom>
          <a:noFill/>
        </p:spPr>
        <p:txBody>
          <a:bodyPr wrap="none" rtlCol="0">
            <a:spAutoFit/>
          </a:bodyPr>
          <a:lstStyle/>
          <a:p>
            <a:r>
              <a:rPr kumimoji="1" lang="ja-JP" altLang="en-US" sz="1100" u="sng"/>
              <a:t>発行者の情報</a:t>
            </a:r>
          </a:p>
        </p:txBody>
      </p:sp>
      <p:sp>
        <p:nvSpPr>
          <p:cNvPr id="16" name="テキスト ボックス 15">
            <a:extLst>
              <a:ext uri="{FF2B5EF4-FFF2-40B4-BE49-F238E27FC236}">
                <a16:creationId xmlns:a16="http://schemas.microsoft.com/office/drawing/2014/main" id="{8447F399-B982-5C4A-8A70-95658EF87E0E}"/>
              </a:ext>
            </a:extLst>
          </p:cNvPr>
          <p:cNvSpPr txBox="1"/>
          <p:nvPr/>
        </p:nvSpPr>
        <p:spPr>
          <a:xfrm>
            <a:off x="6077804" y="980208"/>
            <a:ext cx="1031051" cy="261610"/>
          </a:xfrm>
          <a:prstGeom prst="rect">
            <a:avLst/>
          </a:prstGeom>
          <a:noFill/>
        </p:spPr>
        <p:txBody>
          <a:bodyPr wrap="none" rtlCol="0">
            <a:spAutoFit/>
          </a:bodyPr>
          <a:lstStyle/>
          <a:p>
            <a:r>
              <a:rPr lang="ja-JP" altLang="en-US" sz="1100" u="sng"/>
              <a:t>主体者の</a:t>
            </a:r>
            <a:r>
              <a:rPr kumimoji="1" lang="ja-JP" altLang="en-US" sz="1100" u="sng"/>
              <a:t>情報</a:t>
            </a:r>
          </a:p>
        </p:txBody>
      </p:sp>
      <p:sp>
        <p:nvSpPr>
          <p:cNvPr id="17" name="テキスト ボックス 16">
            <a:extLst>
              <a:ext uri="{FF2B5EF4-FFF2-40B4-BE49-F238E27FC236}">
                <a16:creationId xmlns:a16="http://schemas.microsoft.com/office/drawing/2014/main" id="{4243EB0C-4BF9-DC4A-AC69-D8A168126601}"/>
              </a:ext>
            </a:extLst>
          </p:cNvPr>
          <p:cNvSpPr txBox="1"/>
          <p:nvPr/>
        </p:nvSpPr>
        <p:spPr>
          <a:xfrm>
            <a:off x="6096000" y="1770180"/>
            <a:ext cx="1172116" cy="261610"/>
          </a:xfrm>
          <a:prstGeom prst="rect">
            <a:avLst/>
          </a:prstGeom>
          <a:noFill/>
        </p:spPr>
        <p:txBody>
          <a:bodyPr wrap="none" rtlCol="0">
            <a:spAutoFit/>
          </a:bodyPr>
          <a:lstStyle/>
          <a:p>
            <a:r>
              <a:rPr kumimoji="1" lang="ja-JP" altLang="en-US" sz="1100" u="sng"/>
              <a:t>主体者の公開鍵</a:t>
            </a:r>
          </a:p>
        </p:txBody>
      </p:sp>
      <p:sp>
        <p:nvSpPr>
          <p:cNvPr id="18" name="テキスト ボックス 17">
            <a:extLst>
              <a:ext uri="{FF2B5EF4-FFF2-40B4-BE49-F238E27FC236}">
                <a16:creationId xmlns:a16="http://schemas.microsoft.com/office/drawing/2014/main" id="{455A3FA8-4C59-A849-B395-1BB3960502CE}"/>
              </a:ext>
            </a:extLst>
          </p:cNvPr>
          <p:cNvSpPr txBox="1"/>
          <p:nvPr/>
        </p:nvSpPr>
        <p:spPr>
          <a:xfrm>
            <a:off x="6148317" y="4200688"/>
            <a:ext cx="1454244" cy="261610"/>
          </a:xfrm>
          <a:prstGeom prst="rect">
            <a:avLst/>
          </a:prstGeom>
          <a:noFill/>
        </p:spPr>
        <p:txBody>
          <a:bodyPr wrap="none" rtlCol="0">
            <a:spAutoFit/>
          </a:bodyPr>
          <a:lstStyle/>
          <a:p>
            <a:r>
              <a:rPr kumimoji="1" lang="ja-JP" altLang="en-US" sz="1100" u="sng"/>
              <a:t>証明書に対する署名</a:t>
            </a:r>
          </a:p>
        </p:txBody>
      </p:sp>
      <p:sp>
        <p:nvSpPr>
          <p:cNvPr id="19" name="テキスト ボックス 18">
            <a:extLst>
              <a:ext uri="{FF2B5EF4-FFF2-40B4-BE49-F238E27FC236}">
                <a16:creationId xmlns:a16="http://schemas.microsoft.com/office/drawing/2014/main" id="{FCC9C4AD-8389-E048-B212-0DD377F91630}"/>
              </a:ext>
            </a:extLst>
          </p:cNvPr>
          <p:cNvSpPr txBox="1"/>
          <p:nvPr/>
        </p:nvSpPr>
        <p:spPr>
          <a:xfrm>
            <a:off x="6381697" y="4802683"/>
            <a:ext cx="1031051" cy="261610"/>
          </a:xfrm>
          <a:prstGeom prst="rect">
            <a:avLst/>
          </a:prstGeom>
          <a:noFill/>
        </p:spPr>
        <p:txBody>
          <a:bodyPr wrap="none" rtlCol="0">
            <a:spAutoFit/>
          </a:bodyPr>
          <a:lstStyle/>
          <a:p>
            <a:r>
              <a:rPr kumimoji="1" lang="ja-JP" altLang="en-US" sz="1100" u="sng"/>
              <a:t>証明書の本体</a:t>
            </a:r>
          </a:p>
        </p:txBody>
      </p:sp>
      <p:cxnSp>
        <p:nvCxnSpPr>
          <p:cNvPr id="21" name="直線矢印コネクタ 20">
            <a:extLst>
              <a:ext uri="{FF2B5EF4-FFF2-40B4-BE49-F238E27FC236}">
                <a16:creationId xmlns:a16="http://schemas.microsoft.com/office/drawing/2014/main" id="{6694B87D-8BDA-F440-B846-F052B1884910}"/>
              </a:ext>
            </a:extLst>
          </p:cNvPr>
          <p:cNvCxnSpPr/>
          <p:nvPr/>
        </p:nvCxnSpPr>
        <p:spPr>
          <a:xfrm flipH="1">
            <a:off x="5914030" y="677839"/>
            <a:ext cx="350292" cy="18608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9BB197D-C130-E545-AC47-A1D2DD69231F}"/>
              </a:ext>
            </a:extLst>
          </p:cNvPr>
          <p:cNvCxnSpPr>
            <a:cxnSpLocks/>
          </p:cNvCxnSpPr>
          <p:nvPr/>
        </p:nvCxnSpPr>
        <p:spPr>
          <a:xfrm flipH="1">
            <a:off x="4917743" y="1959964"/>
            <a:ext cx="1254729" cy="45868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5D68433F-A6E3-9E45-9AFF-A70290CC990C}"/>
              </a:ext>
            </a:extLst>
          </p:cNvPr>
          <p:cNvCxnSpPr/>
          <p:nvPr/>
        </p:nvCxnSpPr>
        <p:spPr>
          <a:xfrm flipH="1">
            <a:off x="5822180" y="1170918"/>
            <a:ext cx="350292" cy="18608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FEB87AF-5F04-2143-965E-D8DEE911A38E}"/>
              </a:ext>
            </a:extLst>
          </p:cNvPr>
          <p:cNvCxnSpPr>
            <a:cxnSpLocks/>
          </p:cNvCxnSpPr>
          <p:nvPr/>
        </p:nvCxnSpPr>
        <p:spPr>
          <a:xfrm flipH="1">
            <a:off x="4995669" y="4383817"/>
            <a:ext cx="1254729" cy="45868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A8A2B25-9C8D-504C-B6FA-2B8DB029AE01}"/>
              </a:ext>
            </a:extLst>
          </p:cNvPr>
          <p:cNvCxnSpPr>
            <a:cxnSpLocks/>
          </p:cNvCxnSpPr>
          <p:nvPr/>
        </p:nvCxnSpPr>
        <p:spPr>
          <a:xfrm flipH="1">
            <a:off x="5223093" y="4991858"/>
            <a:ext cx="1254729" cy="45868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99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サーバーのイラスト（1台）">
            <a:extLst>
              <a:ext uri="{FF2B5EF4-FFF2-40B4-BE49-F238E27FC236}">
                <a16:creationId xmlns:a16="http://schemas.microsoft.com/office/drawing/2014/main" id="{64593684-A55E-F647-878B-886AA8CDE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779" y="4830180"/>
            <a:ext cx="829942" cy="982180"/>
          </a:xfrm>
          <a:prstGeom prst="rect">
            <a:avLst/>
          </a:prstGeom>
          <a:noFill/>
          <a:extLst>
            <a:ext uri="{909E8E84-426E-40DD-AFC4-6F175D3DCCD1}">
              <a14:hiddenFill xmlns:a14="http://schemas.microsoft.com/office/drawing/2010/main">
                <a:solidFill>
                  <a:srgbClr val="FFFFFF"/>
                </a:solidFill>
              </a14:hiddenFill>
            </a:ext>
          </a:extLst>
        </p:spPr>
      </p:pic>
      <p:pic>
        <p:nvPicPr>
          <p:cNvPr id="38" name="図 37">
            <a:extLst>
              <a:ext uri="{FF2B5EF4-FFF2-40B4-BE49-F238E27FC236}">
                <a16:creationId xmlns:a16="http://schemas.microsoft.com/office/drawing/2014/main" id="{F20FBB84-8CA6-C44F-853B-58541FBA9542}"/>
              </a:ext>
            </a:extLst>
          </p:cNvPr>
          <p:cNvPicPr>
            <a:picLocks noChangeAspect="1"/>
          </p:cNvPicPr>
          <p:nvPr/>
        </p:nvPicPr>
        <p:blipFill>
          <a:blip r:embed="rId3"/>
          <a:stretch>
            <a:fillRect/>
          </a:stretch>
        </p:blipFill>
        <p:spPr>
          <a:xfrm flipH="1">
            <a:off x="7725227" y="1354142"/>
            <a:ext cx="613980" cy="959481"/>
          </a:xfrm>
          <a:prstGeom prst="rect">
            <a:avLst/>
          </a:prstGeom>
        </p:spPr>
      </p:pic>
      <p:pic>
        <p:nvPicPr>
          <p:cNvPr id="40" name="図 39">
            <a:extLst>
              <a:ext uri="{FF2B5EF4-FFF2-40B4-BE49-F238E27FC236}">
                <a16:creationId xmlns:a16="http://schemas.microsoft.com/office/drawing/2014/main" id="{62F15F8E-8A81-6549-9388-E3D4A0D58EFB}"/>
              </a:ext>
            </a:extLst>
          </p:cNvPr>
          <p:cNvPicPr>
            <a:picLocks noChangeAspect="1"/>
          </p:cNvPicPr>
          <p:nvPr/>
        </p:nvPicPr>
        <p:blipFill>
          <a:blip r:embed="rId3"/>
          <a:stretch>
            <a:fillRect/>
          </a:stretch>
        </p:blipFill>
        <p:spPr>
          <a:xfrm flipH="1">
            <a:off x="6953815" y="2754134"/>
            <a:ext cx="613980" cy="959481"/>
          </a:xfrm>
          <a:prstGeom prst="rect">
            <a:avLst/>
          </a:prstGeom>
        </p:spPr>
      </p:pic>
      <p:pic>
        <p:nvPicPr>
          <p:cNvPr id="41" name="図 40">
            <a:extLst>
              <a:ext uri="{FF2B5EF4-FFF2-40B4-BE49-F238E27FC236}">
                <a16:creationId xmlns:a16="http://schemas.microsoft.com/office/drawing/2014/main" id="{A96A8CDE-A193-2C47-8C60-4564158761B3}"/>
              </a:ext>
            </a:extLst>
          </p:cNvPr>
          <p:cNvPicPr>
            <a:picLocks noChangeAspect="1"/>
          </p:cNvPicPr>
          <p:nvPr/>
        </p:nvPicPr>
        <p:blipFill>
          <a:blip r:embed="rId3"/>
          <a:stretch>
            <a:fillRect/>
          </a:stretch>
        </p:blipFill>
        <p:spPr>
          <a:xfrm flipH="1">
            <a:off x="7725227" y="2754134"/>
            <a:ext cx="613980" cy="959481"/>
          </a:xfrm>
          <a:prstGeom prst="rect">
            <a:avLst/>
          </a:prstGeom>
        </p:spPr>
      </p:pic>
      <p:pic>
        <p:nvPicPr>
          <p:cNvPr id="42" name="図 41">
            <a:extLst>
              <a:ext uri="{FF2B5EF4-FFF2-40B4-BE49-F238E27FC236}">
                <a16:creationId xmlns:a16="http://schemas.microsoft.com/office/drawing/2014/main" id="{421A4A1E-3967-9B4A-8D9F-C252972DAC83}"/>
              </a:ext>
            </a:extLst>
          </p:cNvPr>
          <p:cNvPicPr>
            <a:picLocks noChangeAspect="1"/>
          </p:cNvPicPr>
          <p:nvPr/>
        </p:nvPicPr>
        <p:blipFill>
          <a:blip r:embed="rId3"/>
          <a:stretch>
            <a:fillRect/>
          </a:stretch>
        </p:blipFill>
        <p:spPr>
          <a:xfrm flipH="1">
            <a:off x="8476671" y="2754134"/>
            <a:ext cx="613980" cy="959481"/>
          </a:xfrm>
          <a:prstGeom prst="rect">
            <a:avLst/>
          </a:prstGeom>
        </p:spPr>
      </p:pic>
      <p:sp>
        <p:nvSpPr>
          <p:cNvPr id="39" name="フリーフォーム 38">
            <a:extLst>
              <a:ext uri="{FF2B5EF4-FFF2-40B4-BE49-F238E27FC236}">
                <a16:creationId xmlns:a16="http://schemas.microsoft.com/office/drawing/2014/main" id="{B741395D-76A1-D846-B2BD-AB6B37520487}"/>
              </a:ext>
            </a:extLst>
          </p:cNvPr>
          <p:cNvSpPr/>
          <p:nvPr/>
        </p:nvSpPr>
        <p:spPr>
          <a:xfrm>
            <a:off x="7242531" y="2513087"/>
            <a:ext cx="1526019" cy="296725"/>
          </a:xfrm>
          <a:custGeom>
            <a:avLst/>
            <a:gdLst>
              <a:gd name="connsiteX0" fmla="*/ 0 w 1526019"/>
              <a:gd name="connsiteY0" fmla="*/ 272503 h 296725"/>
              <a:gd name="connsiteX1" fmla="*/ 0 w 1526019"/>
              <a:gd name="connsiteY1" fmla="*/ 0 h 296725"/>
              <a:gd name="connsiteX2" fmla="*/ 1519963 w 1526019"/>
              <a:gd name="connsiteY2" fmla="*/ 6055 h 296725"/>
              <a:gd name="connsiteX3" fmla="*/ 1526019 w 1526019"/>
              <a:gd name="connsiteY3" fmla="*/ 296725 h 296725"/>
            </a:gdLst>
            <a:ahLst/>
            <a:cxnLst>
              <a:cxn ang="0">
                <a:pos x="connsiteX0" y="connsiteY0"/>
              </a:cxn>
              <a:cxn ang="0">
                <a:pos x="connsiteX1" y="connsiteY1"/>
              </a:cxn>
              <a:cxn ang="0">
                <a:pos x="connsiteX2" y="connsiteY2"/>
              </a:cxn>
              <a:cxn ang="0">
                <a:pos x="connsiteX3" y="connsiteY3"/>
              </a:cxn>
            </a:cxnLst>
            <a:rect l="l" t="t" r="r" b="b"/>
            <a:pathLst>
              <a:path w="1526019" h="296725">
                <a:moveTo>
                  <a:pt x="0" y="272503"/>
                </a:moveTo>
                <a:lnTo>
                  <a:pt x="0" y="0"/>
                </a:lnTo>
                <a:lnTo>
                  <a:pt x="1519963" y="6055"/>
                </a:lnTo>
                <a:lnTo>
                  <a:pt x="1526019" y="29672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E30E740-6254-C248-890C-EC81D51F4951}"/>
              </a:ext>
            </a:extLst>
          </p:cNvPr>
          <p:cNvCxnSpPr>
            <a:stCxn id="38" idx="2"/>
            <a:endCxn id="41" idx="0"/>
          </p:cNvCxnSpPr>
          <p:nvPr/>
        </p:nvCxnSpPr>
        <p:spPr>
          <a:xfrm>
            <a:off x="8032217" y="2313623"/>
            <a:ext cx="0" cy="44051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025BD4A1-725E-5548-9A73-38F2BA396DCA}"/>
              </a:ext>
            </a:extLst>
          </p:cNvPr>
          <p:cNvGrpSpPr/>
          <p:nvPr/>
        </p:nvGrpSpPr>
        <p:grpSpPr>
          <a:xfrm>
            <a:off x="7193560" y="1074805"/>
            <a:ext cx="748469" cy="892367"/>
            <a:chOff x="4736537" y="1923023"/>
            <a:chExt cx="978061" cy="1166099"/>
          </a:xfrm>
        </p:grpSpPr>
        <p:sp>
          <p:nvSpPr>
            <p:cNvPr id="2" name="メモ 1">
              <a:extLst>
                <a:ext uri="{FF2B5EF4-FFF2-40B4-BE49-F238E27FC236}">
                  <a16:creationId xmlns:a16="http://schemas.microsoft.com/office/drawing/2014/main" id="{E13D156C-28D7-C14D-876C-E14BD40B6EAA}"/>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nvGrpSpPr>
            <p:cNvPr id="3" name="グループ化 2">
              <a:extLst>
                <a:ext uri="{FF2B5EF4-FFF2-40B4-BE49-F238E27FC236}">
                  <a16:creationId xmlns:a16="http://schemas.microsoft.com/office/drawing/2014/main" id="{D781AA56-CD8D-184D-A9DA-774D0504A23B}"/>
                </a:ext>
              </a:extLst>
            </p:cNvPr>
            <p:cNvGrpSpPr/>
            <p:nvPr/>
          </p:nvGrpSpPr>
          <p:grpSpPr>
            <a:xfrm>
              <a:off x="4880879" y="2475759"/>
              <a:ext cx="329854" cy="173188"/>
              <a:chOff x="11123840" y="1935678"/>
              <a:chExt cx="594909" cy="312354"/>
            </a:xfrm>
            <a:solidFill>
              <a:schemeClr val="bg2">
                <a:lumMod val="75000"/>
              </a:schemeClr>
            </a:solidFill>
          </p:grpSpPr>
          <p:sp>
            <p:nvSpPr>
              <p:cNvPr id="4" name="楕円 14">
                <a:extLst>
                  <a:ext uri="{FF2B5EF4-FFF2-40B4-BE49-F238E27FC236}">
                    <a16:creationId xmlns:a16="http://schemas.microsoft.com/office/drawing/2014/main" id="{5313D1EA-AC8B-7A46-AAB0-B5E648B2CC9C}"/>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5" name="正方形/長方形 4">
                <a:extLst>
                  <a:ext uri="{FF2B5EF4-FFF2-40B4-BE49-F238E27FC236}">
                    <a16:creationId xmlns:a16="http://schemas.microsoft.com/office/drawing/2014/main" id="{12871FEF-58FE-C14E-AFDD-CE40B5FB4CFD}"/>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6" name="正方形/長方形 5">
                <a:extLst>
                  <a:ext uri="{FF2B5EF4-FFF2-40B4-BE49-F238E27FC236}">
                    <a16:creationId xmlns:a16="http://schemas.microsoft.com/office/drawing/2014/main" id="{8733DECC-B029-FB40-9D78-FF298C33B985}"/>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7" name="テキスト ボックス 6">
              <a:extLst>
                <a:ext uri="{FF2B5EF4-FFF2-40B4-BE49-F238E27FC236}">
                  <a16:creationId xmlns:a16="http://schemas.microsoft.com/office/drawing/2014/main" id="{A4B75D5C-9094-8440-AB33-3F610131D369}"/>
                </a:ext>
              </a:extLst>
            </p:cNvPr>
            <p:cNvSpPr txBox="1"/>
            <p:nvPr/>
          </p:nvSpPr>
          <p:spPr>
            <a:xfrm>
              <a:off x="4780063" y="2718437"/>
              <a:ext cx="790787" cy="241312"/>
            </a:xfrm>
            <a:prstGeom prst="rect">
              <a:avLst/>
            </a:prstGeom>
            <a:noFill/>
          </p:spPr>
          <p:txBody>
            <a:bodyPr wrap="square" rtlCol="0">
              <a:spAutoFit/>
            </a:bodyPr>
            <a:lstStyle/>
            <a:p>
              <a:r>
                <a:rPr kumimoji="1" lang="en-US" altLang="ja-JP" sz="6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600">
                <a:latin typeface="Brush Script MT" panose="03060802040406070304" pitchFamily="66" charset="-122"/>
                <a:cs typeface="Brush Script MT" panose="03060802040406070304" pitchFamily="66" charset="-122"/>
              </a:endParaRPr>
            </a:p>
          </p:txBody>
        </p:sp>
        <p:sp>
          <p:nvSpPr>
            <p:cNvPr id="8" name="正方形/長方形 7">
              <a:extLst>
                <a:ext uri="{FF2B5EF4-FFF2-40B4-BE49-F238E27FC236}">
                  <a16:creationId xmlns:a16="http://schemas.microsoft.com/office/drawing/2014/main" id="{D1000874-B0DA-DA49-9674-591068B2A2C2}"/>
                </a:ext>
              </a:extLst>
            </p:cNvPr>
            <p:cNvSpPr/>
            <p:nvPr/>
          </p:nvSpPr>
          <p:spPr>
            <a:xfrm>
              <a:off x="4786878" y="1965861"/>
              <a:ext cx="725193" cy="361968"/>
            </a:xfrm>
            <a:prstGeom prst="rect">
              <a:avLst/>
            </a:prstGeom>
          </p:spPr>
          <p:txBody>
            <a:bodyPr wrap="none">
              <a:spAutoFit/>
            </a:bodyPr>
            <a:lstStyle/>
            <a:p>
              <a:r>
                <a:rPr lang="en-US" altLang="ja-JP" sz="300" dirty="0">
                  <a:solidFill>
                    <a:srgbClr val="202122"/>
                  </a:solidFill>
                  <a:latin typeface="Arial" panose="020B0604020202020204" pitchFamily="34" charset="0"/>
                </a:rPr>
                <a:t>Serial Number</a:t>
              </a:r>
            </a:p>
            <a:p>
              <a:r>
                <a:rPr lang="en-US" altLang="ja-JP" sz="300" dirty="0"/>
                <a:t>Subject </a:t>
              </a:r>
              <a:r>
                <a:rPr lang="en-US" altLang="ja-JP" sz="300" dirty="0" err="1"/>
                <a:t>wolfServer</a:t>
              </a:r>
              <a:endParaRPr lang="en-US" altLang="ja-JP" sz="300" dirty="0"/>
            </a:p>
            <a:p>
              <a:r>
                <a:rPr lang="en-US" altLang="ja-JP" sz="300" dirty="0"/>
                <a:t>Issuer    </a:t>
              </a:r>
              <a:r>
                <a:rPr lang="en-US" altLang="ja-JP" sz="300" dirty="0" err="1"/>
                <a:t>wolfCA</a:t>
              </a:r>
              <a:endParaRPr lang="en-US" altLang="ja-JP" sz="300" dirty="0"/>
            </a:p>
            <a:p>
              <a:r>
                <a:rPr lang="en-US" altLang="ja-JP" sz="300" dirty="0"/>
                <a:t>Not Before, Not After</a:t>
              </a:r>
              <a:endParaRPr lang="ja-JP" altLang="en-US" sz="300"/>
            </a:p>
          </p:txBody>
        </p:sp>
        <p:sp>
          <p:nvSpPr>
            <p:cNvPr id="9" name="テキスト ボックス 8">
              <a:extLst>
                <a:ext uri="{FF2B5EF4-FFF2-40B4-BE49-F238E27FC236}">
                  <a16:creationId xmlns:a16="http://schemas.microsoft.com/office/drawing/2014/main" id="{A25988AE-016C-4B41-81DB-F12331BDA801}"/>
                </a:ext>
              </a:extLst>
            </p:cNvPr>
            <p:cNvSpPr txBox="1"/>
            <p:nvPr/>
          </p:nvSpPr>
          <p:spPr>
            <a:xfrm>
              <a:off x="5199428" y="2433749"/>
              <a:ext cx="486395" cy="241312"/>
            </a:xfrm>
            <a:prstGeom prst="rect">
              <a:avLst/>
            </a:prstGeom>
            <a:noFill/>
          </p:spPr>
          <p:txBody>
            <a:bodyPr wrap="none" rtlCol="0">
              <a:spAutoFit/>
            </a:bodyPr>
            <a:lstStyle/>
            <a:p>
              <a:r>
                <a:rPr kumimoji="1" lang="en-US" altLang="ja-JP" sz="300" dirty="0"/>
                <a:t>Subject</a:t>
              </a:r>
            </a:p>
            <a:p>
              <a:r>
                <a:rPr kumimoji="1" lang="en-US" altLang="ja-JP" sz="300" dirty="0"/>
                <a:t>Public Key</a:t>
              </a:r>
              <a:endParaRPr kumimoji="1" lang="ja-JP" altLang="en-US" sz="300"/>
            </a:p>
          </p:txBody>
        </p:sp>
        <p:sp>
          <p:nvSpPr>
            <p:cNvPr id="10" name="正方形/長方形 9">
              <a:extLst>
                <a:ext uri="{FF2B5EF4-FFF2-40B4-BE49-F238E27FC236}">
                  <a16:creationId xmlns:a16="http://schemas.microsoft.com/office/drawing/2014/main" id="{6456E5D1-E032-1D4C-9B8F-8201BB500D83}"/>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 name="正方形/長方形 10">
              <a:extLst>
                <a:ext uri="{FF2B5EF4-FFF2-40B4-BE49-F238E27FC236}">
                  <a16:creationId xmlns:a16="http://schemas.microsoft.com/office/drawing/2014/main" id="{A162547C-8CA8-4C43-84D0-92F59C0B8E1A}"/>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2" name="正方形/長方形 11">
              <a:extLst>
                <a:ext uri="{FF2B5EF4-FFF2-40B4-BE49-F238E27FC236}">
                  <a16:creationId xmlns:a16="http://schemas.microsoft.com/office/drawing/2014/main" id="{9FCA9551-C01B-DC4D-B1B2-BD7AC7C9116B}"/>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grpSp>
        <p:nvGrpSpPr>
          <p:cNvPr id="54" name="グループ化 53">
            <a:extLst>
              <a:ext uri="{FF2B5EF4-FFF2-40B4-BE49-F238E27FC236}">
                <a16:creationId xmlns:a16="http://schemas.microsoft.com/office/drawing/2014/main" id="{ADCF6D1F-925C-E946-B363-E37968116A91}"/>
              </a:ext>
            </a:extLst>
          </p:cNvPr>
          <p:cNvGrpSpPr/>
          <p:nvPr/>
        </p:nvGrpSpPr>
        <p:grpSpPr>
          <a:xfrm>
            <a:off x="6719295" y="3135466"/>
            <a:ext cx="539200" cy="578149"/>
            <a:chOff x="4736537" y="1923023"/>
            <a:chExt cx="1087541" cy="1166099"/>
          </a:xfrm>
        </p:grpSpPr>
        <p:sp>
          <p:nvSpPr>
            <p:cNvPr id="55" name="メモ 54">
              <a:extLst>
                <a:ext uri="{FF2B5EF4-FFF2-40B4-BE49-F238E27FC236}">
                  <a16:creationId xmlns:a16="http://schemas.microsoft.com/office/drawing/2014/main" id="{30509362-582C-DC44-A7CE-046A37DCC0F3}"/>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56" name="グループ化 55">
              <a:extLst>
                <a:ext uri="{FF2B5EF4-FFF2-40B4-BE49-F238E27FC236}">
                  <a16:creationId xmlns:a16="http://schemas.microsoft.com/office/drawing/2014/main" id="{2007CE7F-04EE-064F-AC95-B1BB3B65B8DB}"/>
                </a:ext>
              </a:extLst>
            </p:cNvPr>
            <p:cNvGrpSpPr/>
            <p:nvPr/>
          </p:nvGrpSpPr>
          <p:grpSpPr>
            <a:xfrm>
              <a:off x="4880879" y="2475759"/>
              <a:ext cx="329854" cy="173188"/>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BFF0B737-A11D-F047-AAB8-73816956E619}"/>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64" name="正方形/長方形 63">
                <a:extLst>
                  <a:ext uri="{FF2B5EF4-FFF2-40B4-BE49-F238E27FC236}">
                    <a16:creationId xmlns:a16="http://schemas.microsoft.com/office/drawing/2014/main" id="{663021C2-1E6F-7B4B-9A9A-209739362E6A}"/>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65" name="正方形/長方形 64">
                <a:extLst>
                  <a:ext uri="{FF2B5EF4-FFF2-40B4-BE49-F238E27FC236}">
                    <a16:creationId xmlns:a16="http://schemas.microsoft.com/office/drawing/2014/main" id="{80A98D47-7919-A447-8F1B-C6E10831D7B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57" name="テキスト ボックス 56">
              <a:extLst>
                <a:ext uri="{FF2B5EF4-FFF2-40B4-BE49-F238E27FC236}">
                  <a16:creationId xmlns:a16="http://schemas.microsoft.com/office/drawing/2014/main" id="{C3E8A13D-0DAD-0B48-9724-E19BEBF41608}"/>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58" name="正方形/長方形 57">
              <a:extLst>
                <a:ext uri="{FF2B5EF4-FFF2-40B4-BE49-F238E27FC236}">
                  <a16:creationId xmlns:a16="http://schemas.microsoft.com/office/drawing/2014/main" id="{73A54B67-D40D-1744-B583-1968502F182F}"/>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59" name="テキスト ボックス 58">
              <a:extLst>
                <a:ext uri="{FF2B5EF4-FFF2-40B4-BE49-F238E27FC236}">
                  <a16:creationId xmlns:a16="http://schemas.microsoft.com/office/drawing/2014/main" id="{AACFD681-353F-3F42-A646-739D30F0B16B}"/>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60" name="正方形/長方形 59">
              <a:extLst>
                <a:ext uri="{FF2B5EF4-FFF2-40B4-BE49-F238E27FC236}">
                  <a16:creationId xmlns:a16="http://schemas.microsoft.com/office/drawing/2014/main" id="{6EAE622F-BDDB-A349-BDBA-97966094548C}"/>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61" name="正方形/長方形 60">
              <a:extLst>
                <a:ext uri="{FF2B5EF4-FFF2-40B4-BE49-F238E27FC236}">
                  <a16:creationId xmlns:a16="http://schemas.microsoft.com/office/drawing/2014/main" id="{D66216DC-2EF4-DF44-9706-D9E0E7035C79}"/>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62" name="正方形/長方形 61">
              <a:extLst>
                <a:ext uri="{FF2B5EF4-FFF2-40B4-BE49-F238E27FC236}">
                  <a16:creationId xmlns:a16="http://schemas.microsoft.com/office/drawing/2014/main" id="{EBCD0276-5D5D-BD4E-8B2D-B24DEFF7EE9E}"/>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66" name="グループ化 65">
            <a:extLst>
              <a:ext uri="{FF2B5EF4-FFF2-40B4-BE49-F238E27FC236}">
                <a16:creationId xmlns:a16="http://schemas.microsoft.com/office/drawing/2014/main" id="{8F856889-541B-FC48-9856-16447D8FF721}"/>
              </a:ext>
            </a:extLst>
          </p:cNvPr>
          <p:cNvGrpSpPr/>
          <p:nvPr/>
        </p:nvGrpSpPr>
        <p:grpSpPr>
          <a:xfrm>
            <a:off x="7646521" y="3148611"/>
            <a:ext cx="539200" cy="578149"/>
            <a:chOff x="4736537" y="1923023"/>
            <a:chExt cx="1087541" cy="1166099"/>
          </a:xfrm>
        </p:grpSpPr>
        <p:sp>
          <p:nvSpPr>
            <p:cNvPr id="67" name="メモ 66">
              <a:extLst>
                <a:ext uri="{FF2B5EF4-FFF2-40B4-BE49-F238E27FC236}">
                  <a16:creationId xmlns:a16="http://schemas.microsoft.com/office/drawing/2014/main" id="{8850D7BE-EF40-3D46-A56C-EA34A437D5D3}"/>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68" name="グループ化 67">
              <a:extLst>
                <a:ext uri="{FF2B5EF4-FFF2-40B4-BE49-F238E27FC236}">
                  <a16:creationId xmlns:a16="http://schemas.microsoft.com/office/drawing/2014/main" id="{44F2A781-9608-CF4B-BC8D-5B8914C95680}"/>
                </a:ext>
              </a:extLst>
            </p:cNvPr>
            <p:cNvGrpSpPr/>
            <p:nvPr/>
          </p:nvGrpSpPr>
          <p:grpSpPr>
            <a:xfrm>
              <a:off x="4880879" y="2475759"/>
              <a:ext cx="329854" cy="173188"/>
              <a:chOff x="11123840" y="1935678"/>
              <a:chExt cx="594909" cy="312354"/>
            </a:xfrm>
            <a:solidFill>
              <a:schemeClr val="bg2">
                <a:lumMod val="75000"/>
              </a:schemeClr>
            </a:solidFill>
          </p:grpSpPr>
          <p:sp>
            <p:nvSpPr>
              <p:cNvPr id="75" name="楕円 14">
                <a:extLst>
                  <a:ext uri="{FF2B5EF4-FFF2-40B4-BE49-F238E27FC236}">
                    <a16:creationId xmlns:a16="http://schemas.microsoft.com/office/drawing/2014/main" id="{F5312D0A-8389-F244-AF5F-C42FA852336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76" name="正方形/長方形 75">
                <a:extLst>
                  <a:ext uri="{FF2B5EF4-FFF2-40B4-BE49-F238E27FC236}">
                    <a16:creationId xmlns:a16="http://schemas.microsoft.com/office/drawing/2014/main" id="{65B9E2E8-92D8-A746-B019-A46C5A8885E0}"/>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77" name="正方形/長方形 76">
                <a:extLst>
                  <a:ext uri="{FF2B5EF4-FFF2-40B4-BE49-F238E27FC236}">
                    <a16:creationId xmlns:a16="http://schemas.microsoft.com/office/drawing/2014/main" id="{1EC2FDEC-4E02-E249-A6F8-56C655B1032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69" name="テキスト ボックス 68">
              <a:extLst>
                <a:ext uri="{FF2B5EF4-FFF2-40B4-BE49-F238E27FC236}">
                  <a16:creationId xmlns:a16="http://schemas.microsoft.com/office/drawing/2014/main" id="{AFFBFAF7-1FCD-E74A-B3C4-31567F36A9CC}"/>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70" name="正方形/長方形 69">
              <a:extLst>
                <a:ext uri="{FF2B5EF4-FFF2-40B4-BE49-F238E27FC236}">
                  <a16:creationId xmlns:a16="http://schemas.microsoft.com/office/drawing/2014/main" id="{6E487B7B-DB4E-1849-AF7C-554DECFBF0F3}"/>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71" name="テキスト ボックス 70">
              <a:extLst>
                <a:ext uri="{FF2B5EF4-FFF2-40B4-BE49-F238E27FC236}">
                  <a16:creationId xmlns:a16="http://schemas.microsoft.com/office/drawing/2014/main" id="{1D8CA8D6-FB96-7846-8B30-B50F3CE8FE1E}"/>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72" name="正方形/長方形 71">
              <a:extLst>
                <a:ext uri="{FF2B5EF4-FFF2-40B4-BE49-F238E27FC236}">
                  <a16:creationId xmlns:a16="http://schemas.microsoft.com/office/drawing/2014/main" id="{77AF6CD5-4D5C-1A46-B34E-E9A11C37867F}"/>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73" name="正方形/長方形 72">
              <a:extLst>
                <a:ext uri="{FF2B5EF4-FFF2-40B4-BE49-F238E27FC236}">
                  <a16:creationId xmlns:a16="http://schemas.microsoft.com/office/drawing/2014/main" id="{CD20BCF4-8476-664C-9E6C-1AB3114AAEE2}"/>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74" name="正方形/長方形 73">
              <a:extLst>
                <a:ext uri="{FF2B5EF4-FFF2-40B4-BE49-F238E27FC236}">
                  <a16:creationId xmlns:a16="http://schemas.microsoft.com/office/drawing/2014/main" id="{BF775E4F-E13F-4340-9616-A3C497F1F5F8}"/>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78" name="グループ化 77">
            <a:extLst>
              <a:ext uri="{FF2B5EF4-FFF2-40B4-BE49-F238E27FC236}">
                <a16:creationId xmlns:a16="http://schemas.microsoft.com/office/drawing/2014/main" id="{6010E267-C5DD-B349-8983-2579CBB9A9D7}"/>
              </a:ext>
            </a:extLst>
          </p:cNvPr>
          <p:cNvGrpSpPr/>
          <p:nvPr/>
        </p:nvGrpSpPr>
        <p:grpSpPr>
          <a:xfrm>
            <a:off x="8435398" y="3155226"/>
            <a:ext cx="539200" cy="578149"/>
            <a:chOff x="4736537" y="1923023"/>
            <a:chExt cx="1087541" cy="1166099"/>
          </a:xfrm>
        </p:grpSpPr>
        <p:sp>
          <p:nvSpPr>
            <p:cNvPr id="79" name="メモ 78">
              <a:extLst>
                <a:ext uri="{FF2B5EF4-FFF2-40B4-BE49-F238E27FC236}">
                  <a16:creationId xmlns:a16="http://schemas.microsoft.com/office/drawing/2014/main" id="{BB7C6C3B-553B-0848-8E16-F22A9ED64367}"/>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80" name="グループ化 79">
              <a:extLst>
                <a:ext uri="{FF2B5EF4-FFF2-40B4-BE49-F238E27FC236}">
                  <a16:creationId xmlns:a16="http://schemas.microsoft.com/office/drawing/2014/main" id="{B5340E61-FEF6-1C4F-9215-53A982DD965D}"/>
                </a:ext>
              </a:extLst>
            </p:cNvPr>
            <p:cNvGrpSpPr/>
            <p:nvPr/>
          </p:nvGrpSpPr>
          <p:grpSpPr>
            <a:xfrm>
              <a:off x="4880879" y="2475759"/>
              <a:ext cx="329854" cy="173188"/>
              <a:chOff x="11123840" y="1935678"/>
              <a:chExt cx="594909" cy="312354"/>
            </a:xfrm>
            <a:solidFill>
              <a:schemeClr val="bg2">
                <a:lumMod val="75000"/>
              </a:schemeClr>
            </a:solidFill>
          </p:grpSpPr>
          <p:sp>
            <p:nvSpPr>
              <p:cNvPr id="87" name="楕円 14">
                <a:extLst>
                  <a:ext uri="{FF2B5EF4-FFF2-40B4-BE49-F238E27FC236}">
                    <a16:creationId xmlns:a16="http://schemas.microsoft.com/office/drawing/2014/main" id="{ED556E47-FA7A-1645-84CB-2A245EE1A290}"/>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88" name="正方形/長方形 87">
                <a:extLst>
                  <a:ext uri="{FF2B5EF4-FFF2-40B4-BE49-F238E27FC236}">
                    <a16:creationId xmlns:a16="http://schemas.microsoft.com/office/drawing/2014/main" id="{837A3270-FC79-7047-8DBD-A0B0DC037A1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89" name="正方形/長方形 88">
                <a:extLst>
                  <a:ext uri="{FF2B5EF4-FFF2-40B4-BE49-F238E27FC236}">
                    <a16:creationId xmlns:a16="http://schemas.microsoft.com/office/drawing/2014/main" id="{7D938041-A205-E841-A418-A18446ADEAC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81" name="テキスト ボックス 80">
              <a:extLst>
                <a:ext uri="{FF2B5EF4-FFF2-40B4-BE49-F238E27FC236}">
                  <a16:creationId xmlns:a16="http://schemas.microsoft.com/office/drawing/2014/main" id="{A82548C9-E155-5742-A333-00C7A1E603B4}"/>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82" name="正方形/長方形 81">
              <a:extLst>
                <a:ext uri="{FF2B5EF4-FFF2-40B4-BE49-F238E27FC236}">
                  <a16:creationId xmlns:a16="http://schemas.microsoft.com/office/drawing/2014/main" id="{1BCC013A-3E9D-AB4C-A35C-3EB37BA8596F}"/>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83" name="テキスト ボックス 82">
              <a:extLst>
                <a:ext uri="{FF2B5EF4-FFF2-40B4-BE49-F238E27FC236}">
                  <a16:creationId xmlns:a16="http://schemas.microsoft.com/office/drawing/2014/main" id="{C7461A35-9E37-F546-8755-515C7D51F0BD}"/>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84" name="正方形/長方形 83">
              <a:extLst>
                <a:ext uri="{FF2B5EF4-FFF2-40B4-BE49-F238E27FC236}">
                  <a16:creationId xmlns:a16="http://schemas.microsoft.com/office/drawing/2014/main" id="{A96F7877-8731-2D46-B1F8-6CA1986D4254}"/>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85" name="正方形/長方形 84">
              <a:extLst>
                <a:ext uri="{FF2B5EF4-FFF2-40B4-BE49-F238E27FC236}">
                  <a16:creationId xmlns:a16="http://schemas.microsoft.com/office/drawing/2014/main" id="{E0E369D0-2DC2-6F4A-985D-AE5C6D444195}"/>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86" name="正方形/長方形 85">
              <a:extLst>
                <a:ext uri="{FF2B5EF4-FFF2-40B4-BE49-F238E27FC236}">
                  <a16:creationId xmlns:a16="http://schemas.microsoft.com/office/drawing/2014/main" id="{9C534F09-5D35-D34C-BC4A-4112A59B7F57}"/>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102" name="グループ化 101">
            <a:extLst>
              <a:ext uri="{FF2B5EF4-FFF2-40B4-BE49-F238E27FC236}">
                <a16:creationId xmlns:a16="http://schemas.microsoft.com/office/drawing/2014/main" id="{F8E69A12-169A-AD4C-8B8E-0FE1895FB672}"/>
              </a:ext>
            </a:extLst>
          </p:cNvPr>
          <p:cNvGrpSpPr/>
          <p:nvPr/>
        </p:nvGrpSpPr>
        <p:grpSpPr>
          <a:xfrm>
            <a:off x="7880754" y="4647043"/>
            <a:ext cx="539200" cy="578149"/>
            <a:chOff x="4736537" y="1923023"/>
            <a:chExt cx="1087541" cy="1166099"/>
          </a:xfrm>
        </p:grpSpPr>
        <p:sp>
          <p:nvSpPr>
            <p:cNvPr id="103" name="メモ 102">
              <a:extLst>
                <a:ext uri="{FF2B5EF4-FFF2-40B4-BE49-F238E27FC236}">
                  <a16:creationId xmlns:a16="http://schemas.microsoft.com/office/drawing/2014/main" id="{FFD7C9AD-40DD-E74C-AE65-9672CD179F01}"/>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04" name="グループ化 103">
              <a:extLst>
                <a:ext uri="{FF2B5EF4-FFF2-40B4-BE49-F238E27FC236}">
                  <a16:creationId xmlns:a16="http://schemas.microsoft.com/office/drawing/2014/main" id="{C66E4675-8B1E-7F4A-8F7B-200EA71054BC}"/>
                </a:ext>
              </a:extLst>
            </p:cNvPr>
            <p:cNvGrpSpPr/>
            <p:nvPr/>
          </p:nvGrpSpPr>
          <p:grpSpPr>
            <a:xfrm>
              <a:off x="4880879" y="2475759"/>
              <a:ext cx="329854" cy="173188"/>
              <a:chOff x="11123840" y="1935678"/>
              <a:chExt cx="594909" cy="312354"/>
            </a:xfrm>
            <a:solidFill>
              <a:schemeClr val="bg2">
                <a:lumMod val="75000"/>
              </a:schemeClr>
            </a:solidFill>
          </p:grpSpPr>
          <p:sp>
            <p:nvSpPr>
              <p:cNvPr id="111" name="楕円 14">
                <a:extLst>
                  <a:ext uri="{FF2B5EF4-FFF2-40B4-BE49-F238E27FC236}">
                    <a16:creationId xmlns:a16="http://schemas.microsoft.com/office/drawing/2014/main" id="{1A503E71-860F-CC42-8E92-651CE8E5253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12" name="正方形/長方形 111">
                <a:extLst>
                  <a:ext uri="{FF2B5EF4-FFF2-40B4-BE49-F238E27FC236}">
                    <a16:creationId xmlns:a16="http://schemas.microsoft.com/office/drawing/2014/main" id="{940B88EB-65AC-AF44-BDC1-9EB32079EE99}"/>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13" name="正方形/長方形 112">
                <a:extLst>
                  <a:ext uri="{FF2B5EF4-FFF2-40B4-BE49-F238E27FC236}">
                    <a16:creationId xmlns:a16="http://schemas.microsoft.com/office/drawing/2014/main" id="{BCC69C37-D2E5-C94F-989D-CACBF09BDF9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05" name="テキスト ボックス 104">
              <a:extLst>
                <a:ext uri="{FF2B5EF4-FFF2-40B4-BE49-F238E27FC236}">
                  <a16:creationId xmlns:a16="http://schemas.microsoft.com/office/drawing/2014/main" id="{7C8E99DF-399F-8244-898D-69510318196E}"/>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06" name="正方形/長方形 105">
              <a:extLst>
                <a:ext uri="{FF2B5EF4-FFF2-40B4-BE49-F238E27FC236}">
                  <a16:creationId xmlns:a16="http://schemas.microsoft.com/office/drawing/2014/main" id="{BE46BEF1-E4EF-904D-8A16-0FCD0B59E350}"/>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07" name="テキスト ボックス 106">
              <a:extLst>
                <a:ext uri="{FF2B5EF4-FFF2-40B4-BE49-F238E27FC236}">
                  <a16:creationId xmlns:a16="http://schemas.microsoft.com/office/drawing/2014/main" id="{AB633894-C467-744C-A5B0-EA14A00C07A4}"/>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08" name="正方形/長方形 107">
              <a:extLst>
                <a:ext uri="{FF2B5EF4-FFF2-40B4-BE49-F238E27FC236}">
                  <a16:creationId xmlns:a16="http://schemas.microsoft.com/office/drawing/2014/main" id="{FB5D3AD6-EC53-7E4D-8761-543612109D4E}"/>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09" name="正方形/長方形 108">
              <a:extLst>
                <a:ext uri="{FF2B5EF4-FFF2-40B4-BE49-F238E27FC236}">
                  <a16:creationId xmlns:a16="http://schemas.microsoft.com/office/drawing/2014/main" id="{585301BC-93B0-1942-B433-0EE6853DFA13}"/>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10" name="正方形/長方形 109">
              <a:extLst>
                <a:ext uri="{FF2B5EF4-FFF2-40B4-BE49-F238E27FC236}">
                  <a16:creationId xmlns:a16="http://schemas.microsoft.com/office/drawing/2014/main" id="{744D2660-368D-8C46-BEB8-A5DBFDC75CF4}"/>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51" name="テキスト ボックス 50">
            <a:extLst>
              <a:ext uri="{FF2B5EF4-FFF2-40B4-BE49-F238E27FC236}">
                <a16:creationId xmlns:a16="http://schemas.microsoft.com/office/drawing/2014/main" id="{D8AE4BD2-6C89-FB4B-B035-F01CA6E82C87}"/>
              </a:ext>
            </a:extLst>
          </p:cNvPr>
          <p:cNvSpPr txBox="1"/>
          <p:nvPr/>
        </p:nvSpPr>
        <p:spPr>
          <a:xfrm>
            <a:off x="6977335" y="752444"/>
            <a:ext cx="1261884" cy="307777"/>
          </a:xfrm>
          <a:prstGeom prst="rect">
            <a:avLst/>
          </a:prstGeom>
          <a:noFill/>
        </p:spPr>
        <p:txBody>
          <a:bodyPr wrap="none" rtlCol="0">
            <a:spAutoFit/>
          </a:bodyPr>
          <a:lstStyle/>
          <a:p>
            <a:r>
              <a:rPr kumimoji="1" lang="ja-JP" altLang="en-US" sz="1400"/>
              <a:t>ルート</a:t>
            </a:r>
            <a:r>
              <a:rPr lang="ja-JP" altLang="en-US" sz="1400"/>
              <a:t>証明書</a:t>
            </a:r>
            <a:endParaRPr kumimoji="1" lang="ja-JP" altLang="en-US" sz="1400"/>
          </a:p>
        </p:txBody>
      </p:sp>
      <p:sp>
        <p:nvSpPr>
          <p:cNvPr id="127" name="テキスト ボックス 126">
            <a:extLst>
              <a:ext uri="{FF2B5EF4-FFF2-40B4-BE49-F238E27FC236}">
                <a16:creationId xmlns:a16="http://schemas.microsoft.com/office/drawing/2014/main" id="{10401798-33A8-F347-ABFD-4518B54B8DCE}"/>
              </a:ext>
            </a:extLst>
          </p:cNvPr>
          <p:cNvSpPr txBox="1"/>
          <p:nvPr/>
        </p:nvSpPr>
        <p:spPr>
          <a:xfrm>
            <a:off x="6277327" y="3770734"/>
            <a:ext cx="962123" cy="307777"/>
          </a:xfrm>
          <a:prstGeom prst="rect">
            <a:avLst/>
          </a:prstGeom>
          <a:noFill/>
        </p:spPr>
        <p:txBody>
          <a:bodyPr wrap="none" rtlCol="0">
            <a:spAutoFit/>
          </a:bodyPr>
          <a:lstStyle/>
          <a:p>
            <a:r>
              <a:rPr lang="en-US" altLang="ja-JP" sz="1400" dirty="0"/>
              <a:t>CA</a:t>
            </a:r>
            <a:r>
              <a:rPr lang="ja-JP" altLang="en-US" sz="1400"/>
              <a:t>証明書</a:t>
            </a:r>
            <a:endParaRPr kumimoji="1" lang="ja-JP" altLang="en-US" sz="1400"/>
          </a:p>
        </p:txBody>
      </p:sp>
      <p:sp>
        <p:nvSpPr>
          <p:cNvPr id="130" name="テキスト ボックス 129">
            <a:extLst>
              <a:ext uri="{FF2B5EF4-FFF2-40B4-BE49-F238E27FC236}">
                <a16:creationId xmlns:a16="http://schemas.microsoft.com/office/drawing/2014/main" id="{8EAD9BFB-B1D3-5445-AB97-5044E6644538}"/>
              </a:ext>
            </a:extLst>
          </p:cNvPr>
          <p:cNvSpPr txBox="1"/>
          <p:nvPr/>
        </p:nvSpPr>
        <p:spPr>
          <a:xfrm>
            <a:off x="8590124" y="1574261"/>
            <a:ext cx="1261884" cy="307777"/>
          </a:xfrm>
          <a:prstGeom prst="rect">
            <a:avLst/>
          </a:prstGeom>
          <a:noFill/>
        </p:spPr>
        <p:txBody>
          <a:bodyPr wrap="none" rtlCol="0">
            <a:spAutoFit/>
          </a:bodyPr>
          <a:lstStyle/>
          <a:p>
            <a:r>
              <a:rPr lang="ja-JP" altLang="en-US" sz="1400"/>
              <a:t>ルート認証局</a:t>
            </a:r>
            <a:endParaRPr kumimoji="1" lang="ja-JP" altLang="en-US" sz="1400"/>
          </a:p>
        </p:txBody>
      </p:sp>
      <p:sp>
        <p:nvSpPr>
          <p:cNvPr id="131" name="テキスト ボックス 130">
            <a:extLst>
              <a:ext uri="{FF2B5EF4-FFF2-40B4-BE49-F238E27FC236}">
                <a16:creationId xmlns:a16="http://schemas.microsoft.com/office/drawing/2014/main" id="{0A8EC439-AAB1-584C-97BC-3FE8DD2EADFE}"/>
              </a:ext>
            </a:extLst>
          </p:cNvPr>
          <p:cNvSpPr txBox="1"/>
          <p:nvPr/>
        </p:nvSpPr>
        <p:spPr>
          <a:xfrm>
            <a:off x="9131924" y="3180261"/>
            <a:ext cx="1082348" cy="307777"/>
          </a:xfrm>
          <a:prstGeom prst="rect">
            <a:avLst/>
          </a:prstGeom>
          <a:noFill/>
        </p:spPr>
        <p:txBody>
          <a:bodyPr wrap="none" rtlCol="0">
            <a:spAutoFit/>
          </a:bodyPr>
          <a:lstStyle/>
          <a:p>
            <a:r>
              <a:rPr lang="ja-JP" altLang="en-US" sz="1400"/>
              <a:t>中間認証局</a:t>
            </a:r>
            <a:endParaRPr kumimoji="1" lang="ja-JP" altLang="en-US" sz="1400"/>
          </a:p>
        </p:txBody>
      </p:sp>
      <p:sp>
        <p:nvSpPr>
          <p:cNvPr id="132" name="テキスト ボックス 131">
            <a:extLst>
              <a:ext uri="{FF2B5EF4-FFF2-40B4-BE49-F238E27FC236}">
                <a16:creationId xmlns:a16="http://schemas.microsoft.com/office/drawing/2014/main" id="{AAA24D37-9283-5B47-A433-FB765D28976B}"/>
              </a:ext>
            </a:extLst>
          </p:cNvPr>
          <p:cNvSpPr txBox="1"/>
          <p:nvPr/>
        </p:nvSpPr>
        <p:spPr>
          <a:xfrm>
            <a:off x="8110254" y="5416717"/>
            <a:ext cx="723275" cy="307777"/>
          </a:xfrm>
          <a:prstGeom prst="rect">
            <a:avLst/>
          </a:prstGeom>
          <a:noFill/>
        </p:spPr>
        <p:txBody>
          <a:bodyPr wrap="none" rtlCol="0">
            <a:spAutoFit/>
          </a:bodyPr>
          <a:lstStyle/>
          <a:p>
            <a:r>
              <a:rPr lang="ja-JP" altLang="en-US" sz="1400"/>
              <a:t>主体者</a:t>
            </a:r>
            <a:endParaRPr kumimoji="1" lang="ja-JP" altLang="en-US" sz="1400"/>
          </a:p>
        </p:txBody>
      </p:sp>
      <p:pic>
        <p:nvPicPr>
          <p:cNvPr id="1030" name="Picture 6" descr="斜めから見たノートパソコンのイラスト">
            <a:extLst>
              <a:ext uri="{FF2B5EF4-FFF2-40B4-BE49-F238E27FC236}">
                <a16:creationId xmlns:a16="http://schemas.microsoft.com/office/drawing/2014/main" id="{F785F78E-9C75-5940-86FC-4EAAC4978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170" y="4963508"/>
            <a:ext cx="1011607" cy="768821"/>
          </a:xfrm>
          <a:prstGeom prst="rect">
            <a:avLst/>
          </a:prstGeom>
          <a:noFill/>
          <a:extLst>
            <a:ext uri="{909E8E84-426E-40DD-AFC4-6F175D3DCCD1}">
              <a14:hiddenFill xmlns:a14="http://schemas.microsoft.com/office/drawing/2010/main">
                <a:solidFill>
                  <a:srgbClr val="FFFFFF"/>
                </a:solidFill>
              </a14:hiddenFill>
            </a:ext>
          </a:extLst>
        </p:spPr>
      </p:pic>
      <p:sp>
        <p:nvSpPr>
          <p:cNvPr id="134" name="テキスト ボックス 133">
            <a:extLst>
              <a:ext uri="{FF2B5EF4-FFF2-40B4-BE49-F238E27FC236}">
                <a16:creationId xmlns:a16="http://schemas.microsoft.com/office/drawing/2014/main" id="{CE948F7A-9974-DE4D-947B-20E6D77CC3A0}"/>
              </a:ext>
            </a:extLst>
          </p:cNvPr>
          <p:cNvSpPr txBox="1"/>
          <p:nvPr/>
        </p:nvSpPr>
        <p:spPr>
          <a:xfrm>
            <a:off x="2423447" y="5812360"/>
            <a:ext cx="1261884" cy="307777"/>
          </a:xfrm>
          <a:prstGeom prst="rect">
            <a:avLst/>
          </a:prstGeom>
          <a:noFill/>
        </p:spPr>
        <p:txBody>
          <a:bodyPr wrap="none" rtlCol="0">
            <a:spAutoFit/>
          </a:bodyPr>
          <a:lstStyle/>
          <a:p>
            <a:r>
              <a:rPr lang="ja-JP" altLang="en-US" sz="1400"/>
              <a:t>主体の認証者</a:t>
            </a:r>
            <a:endParaRPr kumimoji="1" lang="ja-JP" altLang="en-US" sz="1400"/>
          </a:p>
        </p:txBody>
      </p:sp>
      <p:grpSp>
        <p:nvGrpSpPr>
          <p:cNvPr id="136" name="グループ化 135">
            <a:extLst>
              <a:ext uri="{FF2B5EF4-FFF2-40B4-BE49-F238E27FC236}">
                <a16:creationId xmlns:a16="http://schemas.microsoft.com/office/drawing/2014/main" id="{65B8078D-FD46-E04E-A0D1-CFB60765700F}"/>
              </a:ext>
            </a:extLst>
          </p:cNvPr>
          <p:cNvGrpSpPr/>
          <p:nvPr/>
        </p:nvGrpSpPr>
        <p:grpSpPr>
          <a:xfrm>
            <a:off x="2885870" y="4252031"/>
            <a:ext cx="539200" cy="578149"/>
            <a:chOff x="4736537" y="1923023"/>
            <a:chExt cx="1087541" cy="1166099"/>
          </a:xfrm>
        </p:grpSpPr>
        <p:sp>
          <p:nvSpPr>
            <p:cNvPr id="137" name="メモ 136">
              <a:extLst>
                <a:ext uri="{FF2B5EF4-FFF2-40B4-BE49-F238E27FC236}">
                  <a16:creationId xmlns:a16="http://schemas.microsoft.com/office/drawing/2014/main" id="{0974471E-B021-8544-A47C-9534A777E8F3}"/>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38" name="グループ化 137">
              <a:extLst>
                <a:ext uri="{FF2B5EF4-FFF2-40B4-BE49-F238E27FC236}">
                  <a16:creationId xmlns:a16="http://schemas.microsoft.com/office/drawing/2014/main" id="{1AA06EC0-5A33-5349-A239-F7C2630643E2}"/>
                </a:ext>
              </a:extLst>
            </p:cNvPr>
            <p:cNvGrpSpPr/>
            <p:nvPr/>
          </p:nvGrpSpPr>
          <p:grpSpPr>
            <a:xfrm>
              <a:off x="4880879" y="2475759"/>
              <a:ext cx="329854" cy="173188"/>
              <a:chOff x="11123840" y="1935678"/>
              <a:chExt cx="594909" cy="312354"/>
            </a:xfrm>
            <a:solidFill>
              <a:schemeClr val="bg2">
                <a:lumMod val="75000"/>
              </a:schemeClr>
            </a:solidFill>
          </p:grpSpPr>
          <p:sp>
            <p:nvSpPr>
              <p:cNvPr id="145" name="楕円 14">
                <a:extLst>
                  <a:ext uri="{FF2B5EF4-FFF2-40B4-BE49-F238E27FC236}">
                    <a16:creationId xmlns:a16="http://schemas.microsoft.com/office/drawing/2014/main" id="{B793628A-002A-284E-8D58-E442CA9CF3C9}"/>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46" name="正方形/長方形 145">
                <a:extLst>
                  <a:ext uri="{FF2B5EF4-FFF2-40B4-BE49-F238E27FC236}">
                    <a16:creationId xmlns:a16="http://schemas.microsoft.com/office/drawing/2014/main" id="{9BEBE043-1868-974F-9ADD-9B6137C010AB}"/>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47" name="正方形/長方形 146">
                <a:extLst>
                  <a:ext uri="{FF2B5EF4-FFF2-40B4-BE49-F238E27FC236}">
                    <a16:creationId xmlns:a16="http://schemas.microsoft.com/office/drawing/2014/main" id="{ECA15AD8-9ABB-0346-BA32-1715D159E5A0}"/>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39" name="テキスト ボックス 138">
              <a:extLst>
                <a:ext uri="{FF2B5EF4-FFF2-40B4-BE49-F238E27FC236}">
                  <a16:creationId xmlns:a16="http://schemas.microsoft.com/office/drawing/2014/main" id="{C81571AF-336E-7743-B2A0-48BFE6BC76BA}"/>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40" name="正方形/長方形 139">
              <a:extLst>
                <a:ext uri="{FF2B5EF4-FFF2-40B4-BE49-F238E27FC236}">
                  <a16:creationId xmlns:a16="http://schemas.microsoft.com/office/drawing/2014/main" id="{372F1CD3-5AB6-6C4B-8987-103BE944C68C}"/>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41" name="テキスト ボックス 140">
              <a:extLst>
                <a:ext uri="{FF2B5EF4-FFF2-40B4-BE49-F238E27FC236}">
                  <a16:creationId xmlns:a16="http://schemas.microsoft.com/office/drawing/2014/main" id="{89CB07E7-8275-B44C-93BE-62548D9CEE90}"/>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42" name="正方形/長方形 141">
              <a:extLst>
                <a:ext uri="{FF2B5EF4-FFF2-40B4-BE49-F238E27FC236}">
                  <a16:creationId xmlns:a16="http://schemas.microsoft.com/office/drawing/2014/main" id="{927923F0-3FF8-6F4B-B535-53E3922C5C27}"/>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43" name="正方形/長方形 142">
              <a:extLst>
                <a:ext uri="{FF2B5EF4-FFF2-40B4-BE49-F238E27FC236}">
                  <a16:creationId xmlns:a16="http://schemas.microsoft.com/office/drawing/2014/main" id="{61BC0E6A-7016-3248-A02E-02EE6876CAAA}"/>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44" name="正方形/長方形 143">
              <a:extLst>
                <a:ext uri="{FF2B5EF4-FFF2-40B4-BE49-F238E27FC236}">
                  <a16:creationId xmlns:a16="http://schemas.microsoft.com/office/drawing/2014/main" id="{71C53510-E00B-DF41-A4E8-6F32AEF9CC06}"/>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26" name="曲折矢印 125">
            <a:extLst>
              <a:ext uri="{FF2B5EF4-FFF2-40B4-BE49-F238E27FC236}">
                <a16:creationId xmlns:a16="http://schemas.microsoft.com/office/drawing/2014/main" id="{E10B9BF8-9E33-E844-B96B-4FE7B2DC9E9D}"/>
              </a:ext>
            </a:extLst>
          </p:cNvPr>
          <p:cNvSpPr/>
          <p:nvPr/>
        </p:nvSpPr>
        <p:spPr>
          <a:xfrm rot="16200000" flipH="1">
            <a:off x="3625233" y="648437"/>
            <a:ext cx="2758905" cy="4148674"/>
          </a:xfrm>
          <a:prstGeom prst="bentArrow">
            <a:avLst>
              <a:gd name="adj1" fmla="val 4429"/>
              <a:gd name="adj2" fmla="val 8028"/>
              <a:gd name="adj3" fmla="val 7395"/>
              <a:gd name="adj4" fmla="val 4375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5" name="フリーフォーム 1024">
            <a:extLst>
              <a:ext uri="{FF2B5EF4-FFF2-40B4-BE49-F238E27FC236}">
                <a16:creationId xmlns:a16="http://schemas.microsoft.com/office/drawing/2014/main" id="{DB399F43-D810-5349-99FD-F3FD0B2E8D2F}"/>
              </a:ext>
            </a:extLst>
          </p:cNvPr>
          <p:cNvSpPr/>
          <p:nvPr/>
        </p:nvSpPr>
        <p:spPr>
          <a:xfrm>
            <a:off x="6824694" y="2137637"/>
            <a:ext cx="865955" cy="968901"/>
          </a:xfrm>
          <a:custGeom>
            <a:avLst/>
            <a:gdLst>
              <a:gd name="connsiteX0" fmla="*/ 865955 w 865955"/>
              <a:gd name="connsiteY0" fmla="*/ 0 h 968901"/>
              <a:gd name="connsiteX1" fmla="*/ 115057 w 865955"/>
              <a:gd name="connsiteY1" fmla="*/ 0 h 968901"/>
              <a:gd name="connsiteX2" fmla="*/ 0 w 865955"/>
              <a:gd name="connsiteY2" fmla="*/ 157446 h 968901"/>
              <a:gd name="connsiteX3" fmla="*/ 18167 w 865955"/>
              <a:gd name="connsiteY3" fmla="*/ 968901 h 968901"/>
            </a:gdLst>
            <a:ahLst/>
            <a:cxnLst>
              <a:cxn ang="0">
                <a:pos x="connsiteX0" y="connsiteY0"/>
              </a:cxn>
              <a:cxn ang="0">
                <a:pos x="connsiteX1" y="connsiteY1"/>
              </a:cxn>
              <a:cxn ang="0">
                <a:pos x="connsiteX2" y="connsiteY2"/>
              </a:cxn>
              <a:cxn ang="0">
                <a:pos x="connsiteX3" y="connsiteY3"/>
              </a:cxn>
            </a:cxnLst>
            <a:rect l="l" t="t" r="r" b="b"/>
            <a:pathLst>
              <a:path w="865955" h="968901">
                <a:moveTo>
                  <a:pt x="865955" y="0"/>
                </a:moveTo>
                <a:lnTo>
                  <a:pt x="115057" y="0"/>
                </a:lnTo>
                <a:lnTo>
                  <a:pt x="0" y="157446"/>
                </a:lnTo>
                <a:lnTo>
                  <a:pt x="18167" y="968901"/>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7" name="フリーフォーム 1026">
            <a:extLst>
              <a:ext uri="{FF2B5EF4-FFF2-40B4-BE49-F238E27FC236}">
                <a16:creationId xmlns:a16="http://schemas.microsoft.com/office/drawing/2014/main" id="{EB815E70-2694-3A4C-81ED-15EA04BE18F7}"/>
              </a:ext>
            </a:extLst>
          </p:cNvPr>
          <p:cNvSpPr/>
          <p:nvPr/>
        </p:nvSpPr>
        <p:spPr>
          <a:xfrm>
            <a:off x="7369701" y="3699989"/>
            <a:ext cx="744842" cy="908345"/>
          </a:xfrm>
          <a:custGeom>
            <a:avLst/>
            <a:gdLst>
              <a:gd name="connsiteX0" fmla="*/ 0 w 744842"/>
              <a:gd name="connsiteY0" fmla="*/ 0 h 908345"/>
              <a:gd name="connsiteX1" fmla="*/ 0 w 744842"/>
              <a:gd name="connsiteY1" fmla="*/ 211947 h 908345"/>
              <a:gd name="connsiteX2" fmla="*/ 744842 w 744842"/>
              <a:gd name="connsiteY2" fmla="*/ 684286 h 908345"/>
              <a:gd name="connsiteX3" fmla="*/ 744842 w 744842"/>
              <a:gd name="connsiteY3" fmla="*/ 908345 h 908345"/>
            </a:gdLst>
            <a:ahLst/>
            <a:cxnLst>
              <a:cxn ang="0">
                <a:pos x="connsiteX0" y="connsiteY0"/>
              </a:cxn>
              <a:cxn ang="0">
                <a:pos x="connsiteX1" y="connsiteY1"/>
              </a:cxn>
              <a:cxn ang="0">
                <a:pos x="connsiteX2" y="connsiteY2"/>
              </a:cxn>
              <a:cxn ang="0">
                <a:pos x="connsiteX3" y="connsiteY3"/>
              </a:cxn>
            </a:cxnLst>
            <a:rect l="l" t="t" r="r" b="b"/>
            <a:pathLst>
              <a:path w="744842" h="908345">
                <a:moveTo>
                  <a:pt x="0" y="0"/>
                </a:moveTo>
                <a:lnTo>
                  <a:pt x="0" y="211947"/>
                </a:lnTo>
                <a:lnTo>
                  <a:pt x="744842" y="684286"/>
                </a:lnTo>
                <a:lnTo>
                  <a:pt x="744842" y="908345"/>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9" name="左右矢印 1028">
            <a:extLst>
              <a:ext uri="{FF2B5EF4-FFF2-40B4-BE49-F238E27FC236}">
                <a16:creationId xmlns:a16="http://schemas.microsoft.com/office/drawing/2014/main" id="{425C1147-FD4B-9645-846B-2C0FDC8FAC50}"/>
              </a:ext>
            </a:extLst>
          </p:cNvPr>
          <p:cNvSpPr/>
          <p:nvPr/>
        </p:nvSpPr>
        <p:spPr>
          <a:xfrm>
            <a:off x="3821102" y="4987619"/>
            <a:ext cx="3543297" cy="237573"/>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正方形/長方形 1030">
            <a:extLst>
              <a:ext uri="{FF2B5EF4-FFF2-40B4-BE49-F238E27FC236}">
                <a16:creationId xmlns:a16="http://schemas.microsoft.com/office/drawing/2014/main" id="{9CE262D0-0588-1046-A9C6-2D68BA6C226C}"/>
              </a:ext>
            </a:extLst>
          </p:cNvPr>
          <p:cNvSpPr/>
          <p:nvPr/>
        </p:nvSpPr>
        <p:spPr>
          <a:xfrm>
            <a:off x="4766670" y="3629232"/>
            <a:ext cx="596614" cy="1291856"/>
          </a:xfrm>
          <a:prstGeom prst="rect">
            <a:avLst/>
          </a:prstGeom>
          <a:solidFill>
            <a:schemeClr val="bg2">
              <a:lumMod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3" name="グループ化 152">
            <a:extLst>
              <a:ext uri="{FF2B5EF4-FFF2-40B4-BE49-F238E27FC236}">
                <a16:creationId xmlns:a16="http://schemas.microsoft.com/office/drawing/2014/main" id="{9B69C375-5213-8F4B-8CA6-25A9D35F39BF}"/>
              </a:ext>
            </a:extLst>
          </p:cNvPr>
          <p:cNvGrpSpPr/>
          <p:nvPr/>
        </p:nvGrpSpPr>
        <p:grpSpPr>
          <a:xfrm>
            <a:off x="4824084" y="4294469"/>
            <a:ext cx="539200" cy="578149"/>
            <a:chOff x="4736537" y="1923023"/>
            <a:chExt cx="1087541" cy="1166099"/>
          </a:xfrm>
        </p:grpSpPr>
        <p:sp>
          <p:nvSpPr>
            <p:cNvPr id="154" name="メモ 153">
              <a:extLst>
                <a:ext uri="{FF2B5EF4-FFF2-40B4-BE49-F238E27FC236}">
                  <a16:creationId xmlns:a16="http://schemas.microsoft.com/office/drawing/2014/main" id="{BF14CC63-D7AE-6645-ADB2-E543D8A2EFEE}"/>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55" name="グループ化 154">
              <a:extLst>
                <a:ext uri="{FF2B5EF4-FFF2-40B4-BE49-F238E27FC236}">
                  <a16:creationId xmlns:a16="http://schemas.microsoft.com/office/drawing/2014/main" id="{C628320B-7730-ED40-B506-477B9E31F35E}"/>
                </a:ext>
              </a:extLst>
            </p:cNvPr>
            <p:cNvGrpSpPr/>
            <p:nvPr/>
          </p:nvGrpSpPr>
          <p:grpSpPr>
            <a:xfrm>
              <a:off x="4880879" y="2475759"/>
              <a:ext cx="329854" cy="173188"/>
              <a:chOff x="11123840" y="1935678"/>
              <a:chExt cx="594909" cy="312354"/>
            </a:xfrm>
            <a:solidFill>
              <a:schemeClr val="bg2">
                <a:lumMod val="75000"/>
              </a:schemeClr>
            </a:solidFill>
          </p:grpSpPr>
          <p:sp>
            <p:nvSpPr>
              <p:cNvPr id="162" name="楕円 14">
                <a:extLst>
                  <a:ext uri="{FF2B5EF4-FFF2-40B4-BE49-F238E27FC236}">
                    <a16:creationId xmlns:a16="http://schemas.microsoft.com/office/drawing/2014/main" id="{9806F244-162D-DF43-9E93-F8901F12066C}"/>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63" name="正方形/長方形 162">
                <a:extLst>
                  <a:ext uri="{FF2B5EF4-FFF2-40B4-BE49-F238E27FC236}">
                    <a16:creationId xmlns:a16="http://schemas.microsoft.com/office/drawing/2014/main" id="{19D3BE3F-5AEF-2B4B-9104-E1C054EB7679}"/>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64" name="正方形/長方形 163">
                <a:extLst>
                  <a:ext uri="{FF2B5EF4-FFF2-40B4-BE49-F238E27FC236}">
                    <a16:creationId xmlns:a16="http://schemas.microsoft.com/office/drawing/2014/main" id="{28F239D6-A2B2-FD4A-93E2-9BA8167519E6}"/>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56" name="テキスト ボックス 155">
              <a:extLst>
                <a:ext uri="{FF2B5EF4-FFF2-40B4-BE49-F238E27FC236}">
                  <a16:creationId xmlns:a16="http://schemas.microsoft.com/office/drawing/2014/main" id="{0A6D353D-A1C9-E642-957A-838288F09860}"/>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57" name="正方形/長方形 156">
              <a:extLst>
                <a:ext uri="{FF2B5EF4-FFF2-40B4-BE49-F238E27FC236}">
                  <a16:creationId xmlns:a16="http://schemas.microsoft.com/office/drawing/2014/main" id="{C6B3D81D-51DF-CC4E-8CE5-49BB5BDE9157}"/>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58" name="テキスト ボックス 157">
              <a:extLst>
                <a:ext uri="{FF2B5EF4-FFF2-40B4-BE49-F238E27FC236}">
                  <a16:creationId xmlns:a16="http://schemas.microsoft.com/office/drawing/2014/main" id="{F87C8032-71CB-8444-A26B-19D33FDB8BC8}"/>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59" name="正方形/長方形 158">
              <a:extLst>
                <a:ext uri="{FF2B5EF4-FFF2-40B4-BE49-F238E27FC236}">
                  <a16:creationId xmlns:a16="http://schemas.microsoft.com/office/drawing/2014/main" id="{2583E685-B417-BD43-99BD-C84A30EFFE22}"/>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60" name="正方形/長方形 159">
              <a:extLst>
                <a:ext uri="{FF2B5EF4-FFF2-40B4-BE49-F238E27FC236}">
                  <a16:creationId xmlns:a16="http://schemas.microsoft.com/office/drawing/2014/main" id="{65377D37-D585-EF43-B6DA-AD08E7A26A33}"/>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61" name="正方形/長方形 160">
              <a:extLst>
                <a:ext uri="{FF2B5EF4-FFF2-40B4-BE49-F238E27FC236}">
                  <a16:creationId xmlns:a16="http://schemas.microsoft.com/office/drawing/2014/main" id="{E3D69CC2-6F84-F643-ACD7-B71DBB5DA996}"/>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165" name="グループ化 164">
            <a:extLst>
              <a:ext uri="{FF2B5EF4-FFF2-40B4-BE49-F238E27FC236}">
                <a16:creationId xmlns:a16="http://schemas.microsoft.com/office/drawing/2014/main" id="{B57B15EB-C126-A841-82A4-279061FDA05E}"/>
              </a:ext>
            </a:extLst>
          </p:cNvPr>
          <p:cNvGrpSpPr/>
          <p:nvPr/>
        </p:nvGrpSpPr>
        <p:grpSpPr>
          <a:xfrm>
            <a:off x="4813743" y="3691221"/>
            <a:ext cx="539200" cy="578149"/>
            <a:chOff x="4736537" y="1923023"/>
            <a:chExt cx="1087541" cy="1166099"/>
          </a:xfrm>
        </p:grpSpPr>
        <p:sp>
          <p:nvSpPr>
            <p:cNvPr id="166" name="メモ 165">
              <a:extLst>
                <a:ext uri="{FF2B5EF4-FFF2-40B4-BE49-F238E27FC236}">
                  <a16:creationId xmlns:a16="http://schemas.microsoft.com/office/drawing/2014/main" id="{D35094E2-A496-3343-A988-729D4931426D}"/>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67" name="グループ化 166">
              <a:extLst>
                <a:ext uri="{FF2B5EF4-FFF2-40B4-BE49-F238E27FC236}">
                  <a16:creationId xmlns:a16="http://schemas.microsoft.com/office/drawing/2014/main" id="{7CEC533F-82A5-7E42-B862-67E8FEAB4837}"/>
                </a:ext>
              </a:extLst>
            </p:cNvPr>
            <p:cNvGrpSpPr/>
            <p:nvPr/>
          </p:nvGrpSpPr>
          <p:grpSpPr>
            <a:xfrm>
              <a:off x="4880879" y="2475759"/>
              <a:ext cx="329854" cy="173188"/>
              <a:chOff x="11123840" y="1935678"/>
              <a:chExt cx="594909" cy="312354"/>
            </a:xfrm>
            <a:solidFill>
              <a:schemeClr val="bg2">
                <a:lumMod val="75000"/>
              </a:schemeClr>
            </a:solidFill>
          </p:grpSpPr>
          <p:sp>
            <p:nvSpPr>
              <p:cNvPr id="174" name="楕円 14">
                <a:extLst>
                  <a:ext uri="{FF2B5EF4-FFF2-40B4-BE49-F238E27FC236}">
                    <a16:creationId xmlns:a16="http://schemas.microsoft.com/office/drawing/2014/main" id="{66D37A89-2CFC-2D4C-AFEC-C68A32EB7F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75" name="正方形/長方形 174">
                <a:extLst>
                  <a:ext uri="{FF2B5EF4-FFF2-40B4-BE49-F238E27FC236}">
                    <a16:creationId xmlns:a16="http://schemas.microsoft.com/office/drawing/2014/main" id="{C8970451-9960-F24B-9823-3EC03C3DC096}"/>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76" name="正方形/長方形 175">
                <a:extLst>
                  <a:ext uri="{FF2B5EF4-FFF2-40B4-BE49-F238E27FC236}">
                    <a16:creationId xmlns:a16="http://schemas.microsoft.com/office/drawing/2014/main" id="{4E086E8E-348D-4440-A432-241F31A603EB}"/>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68" name="テキスト ボックス 167">
              <a:extLst>
                <a:ext uri="{FF2B5EF4-FFF2-40B4-BE49-F238E27FC236}">
                  <a16:creationId xmlns:a16="http://schemas.microsoft.com/office/drawing/2014/main" id="{C413FCF5-C72A-334C-8F7B-437125235921}"/>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69" name="正方形/長方形 168">
              <a:extLst>
                <a:ext uri="{FF2B5EF4-FFF2-40B4-BE49-F238E27FC236}">
                  <a16:creationId xmlns:a16="http://schemas.microsoft.com/office/drawing/2014/main" id="{BBB74BF9-F1E4-2C4A-9145-F3CC4B14B258}"/>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70" name="テキスト ボックス 169">
              <a:extLst>
                <a:ext uri="{FF2B5EF4-FFF2-40B4-BE49-F238E27FC236}">
                  <a16:creationId xmlns:a16="http://schemas.microsoft.com/office/drawing/2014/main" id="{73158D50-21B5-FC44-9CFB-B5448F74DBE0}"/>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71" name="正方形/長方形 170">
              <a:extLst>
                <a:ext uri="{FF2B5EF4-FFF2-40B4-BE49-F238E27FC236}">
                  <a16:creationId xmlns:a16="http://schemas.microsoft.com/office/drawing/2014/main" id="{D7FFC9C2-85F6-3E47-9456-EE0E5D686772}"/>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72" name="正方形/長方形 171">
              <a:extLst>
                <a:ext uri="{FF2B5EF4-FFF2-40B4-BE49-F238E27FC236}">
                  <a16:creationId xmlns:a16="http://schemas.microsoft.com/office/drawing/2014/main" id="{24C10EC8-37EF-0349-A9C3-2964D76038CC}"/>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73" name="正方形/長方形 172">
              <a:extLst>
                <a:ext uri="{FF2B5EF4-FFF2-40B4-BE49-F238E27FC236}">
                  <a16:creationId xmlns:a16="http://schemas.microsoft.com/office/drawing/2014/main" id="{51F8AE9E-DAC3-BF46-A708-E8D665170FFD}"/>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91" name="テキスト ボックス 190">
            <a:extLst>
              <a:ext uri="{FF2B5EF4-FFF2-40B4-BE49-F238E27FC236}">
                <a16:creationId xmlns:a16="http://schemas.microsoft.com/office/drawing/2014/main" id="{4CA73940-9E37-144D-8BEC-5D5A778F86E2}"/>
              </a:ext>
            </a:extLst>
          </p:cNvPr>
          <p:cNvSpPr txBox="1"/>
          <p:nvPr/>
        </p:nvSpPr>
        <p:spPr>
          <a:xfrm>
            <a:off x="4570543" y="3032937"/>
            <a:ext cx="902811" cy="523220"/>
          </a:xfrm>
          <a:prstGeom prst="rect">
            <a:avLst/>
          </a:prstGeom>
          <a:noFill/>
        </p:spPr>
        <p:txBody>
          <a:bodyPr wrap="none" rtlCol="0">
            <a:spAutoFit/>
          </a:bodyPr>
          <a:lstStyle/>
          <a:p>
            <a:pPr algn="ctr"/>
            <a:r>
              <a:rPr lang="ja-JP" altLang="en-US" sz="1400"/>
              <a:t>証明書</a:t>
            </a:r>
            <a:endParaRPr lang="en-US" altLang="ja-JP" sz="1400" dirty="0"/>
          </a:p>
          <a:p>
            <a:pPr algn="ctr"/>
            <a:r>
              <a:rPr lang="ja-JP" altLang="en-US" sz="1400"/>
              <a:t>チェーン</a:t>
            </a:r>
            <a:endParaRPr kumimoji="1" lang="ja-JP" altLang="en-US" sz="1400"/>
          </a:p>
        </p:txBody>
      </p:sp>
      <p:sp>
        <p:nvSpPr>
          <p:cNvPr id="193" name="テキスト ボックス 192">
            <a:extLst>
              <a:ext uri="{FF2B5EF4-FFF2-40B4-BE49-F238E27FC236}">
                <a16:creationId xmlns:a16="http://schemas.microsoft.com/office/drawing/2014/main" id="{E19BD8BD-8B27-DB4B-8C76-1B9312083A27}"/>
              </a:ext>
            </a:extLst>
          </p:cNvPr>
          <p:cNvSpPr txBox="1"/>
          <p:nvPr/>
        </p:nvSpPr>
        <p:spPr>
          <a:xfrm>
            <a:off x="5429318" y="3773282"/>
            <a:ext cx="654345" cy="430887"/>
          </a:xfrm>
          <a:prstGeom prst="rect">
            <a:avLst/>
          </a:prstGeom>
          <a:noFill/>
        </p:spPr>
        <p:txBody>
          <a:bodyPr wrap="none" rtlCol="0">
            <a:spAutoFit/>
          </a:bodyPr>
          <a:lstStyle/>
          <a:p>
            <a:pPr algn="ctr"/>
            <a:r>
              <a:rPr lang="ja-JP" altLang="en-US" sz="1100"/>
              <a:t>中間</a:t>
            </a:r>
            <a:r>
              <a:rPr lang="en-US" altLang="ja-JP" sz="1100" dirty="0"/>
              <a:t>CA</a:t>
            </a:r>
          </a:p>
          <a:p>
            <a:pPr algn="ctr"/>
            <a:r>
              <a:rPr lang="ja-JP" altLang="en-US" sz="1100"/>
              <a:t>証明書</a:t>
            </a:r>
            <a:endParaRPr kumimoji="1" lang="ja-JP" altLang="en-US" sz="1100"/>
          </a:p>
        </p:txBody>
      </p:sp>
      <p:sp>
        <p:nvSpPr>
          <p:cNvPr id="194" name="テキスト ボックス 193">
            <a:extLst>
              <a:ext uri="{FF2B5EF4-FFF2-40B4-BE49-F238E27FC236}">
                <a16:creationId xmlns:a16="http://schemas.microsoft.com/office/drawing/2014/main" id="{6839B666-3D59-C749-90AE-985F82316D91}"/>
              </a:ext>
            </a:extLst>
          </p:cNvPr>
          <p:cNvSpPr txBox="1"/>
          <p:nvPr/>
        </p:nvSpPr>
        <p:spPr>
          <a:xfrm>
            <a:off x="5350777" y="4368099"/>
            <a:ext cx="748923" cy="430887"/>
          </a:xfrm>
          <a:prstGeom prst="rect">
            <a:avLst/>
          </a:prstGeom>
          <a:noFill/>
        </p:spPr>
        <p:txBody>
          <a:bodyPr wrap="none" rtlCol="0">
            <a:spAutoFit/>
          </a:bodyPr>
          <a:lstStyle/>
          <a:p>
            <a:pPr algn="ctr"/>
            <a:r>
              <a:rPr lang="ja-JP" altLang="en-US" sz="1100"/>
              <a:t>主体者の</a:t>
            </a:r>
            <a:endParaRPr lang="en-US" altLang="ja-JP" sz="1100" dirty="0"/>
          </a:p>
          <a:p>
            <a:pPr algn="ctr"/>
            <a:r>
              <a:rPr lang="ja-JP" altLang="en-US" sz="1100"/>
              <a:t>証明書</a:t>
            </a:r>
            <a:endParaRPr kumimoji="1" lang="ja-JP" altLang="en-US" sz="1100"/>
          </a:p>
        </p:txBody>
      </p:sp>
      <p:sp>
        <p:nvSpPr>
          <p:cNvPr id="195" name="テキスト ボックス 194">
            <a:extLst>
              <a:ext uri="{FF2B5EF4-FFF2-40B4-BE49-F238E27FC236}">
                <a16:creationId xmlns:a16="http://schemas.microsoft.com/office/drawing/2014/main" id="{9083C085-29FF-3A41-B0BF-8F6212CDC888}"/>
              </a:ext>
            </a:extLst>
          </p:cNvPr>
          <p:cNvSpPr txBox="1"/>
          <p:nvPr/>
        </p:nvSpPr>
        <p:spPr>
          <a:xfrm>
            <a:off x="2164425" y="4298180"/>
            <a:ext cx="607859" cy="430887"/>
          </a:xfrm>
          <a:prstGeom prst="rect">
            <a:avLst/>
          </a:prstGeom>
          <a:noFill/>
        </p:spPr>
        <p:txBody>
          <a:bodyPr wrap="none" rtlCol="0">
            <a:spAutoFit/>
          </a:bodyPr>
          <a:lstStyle/>
          <a:p>
            <a:pPr algn="ctr"/>
            <a:r>
              <a:rPr lang="ja-JP" altLang="en-US" sz="1100"/>
              <a:t>ルート</a:t>
            </a:r>
            <a:endParaRPr lang="en-US" altLang="ja-JP" sz="1100" dirty="0"/>
          </a:p>
          <a:p>
            <a:pPr algn="ctr"/>
            <a:r>
              <a:rPr lang="ja-JP" altLang="en-US" sz="1100"/>
              <a:t>証明書</a:t>
            </a:r>
            <a:endParaRPr kumimoji="1" lang="ja-JP" altLang="en-US" sz="1100"/>
          </a:p>
        </p:txBody>
      </p:sp>
      <p:sp>
        <p:nvSpPr>
          <p:cNvPr id="196" name="テキスト ボックス 195">
            <a:extLst>
              <a:ext uri="{FF2B5EF4-FFF2-40B4-BE49-F238E27FC236}">
                <a16:creationId xmlns:a16="http://schemas.microsoft.com/office/drawing/2014/main" id="{595FE21A-C0D9-B84B-AF73-2B419905509F}"/>
              </a:ext>
            </a:extLst>
          </p:cNvPr>
          <p:cNvSpPr txBox="1"/>
          <p:nvPr/>
        </p:nvSpPr>
        <p:spPr>
          <a:xfrm>
            <a:off x="4964364" y="5225580"/>
            <a:ext cx="1082348" cy="307777"/>
          </a:xfrm>
          <a:prstGeom prst="rect">
            <a:avLst/>
          </a:prstGeom>
          <a:noFill/>
        </p:spPr>
        <p:txBody>
          <a:bodyPr wrap="none" rtlCol="0">
            <a:spAutoFit/>
          </a:bodyPr>
          <a:lstStyle/>
          <a:p>
            <a:r>
              <a:rPr lang="ja-JP" altLang="en-US" sz="1400"/>
              <a:t>主体の認証</a:t>
            </a:r>
            <a:endParaRPr kumimoji="1" lang="ja-JP" altLang="en-US" sz="1400"/>
          </a:p>
        </p:txBody>
      </p:sp>
      <p:sp>
        <p:nvSpPr>
          <p:cNvPr id="197" name="テキスト ボックス 196">
            <a:extLst>
              <a:ext uri="{FF2B5EF4-FFF2-40B4-BE49-F238E27FC236}">
                <a16:creationId xmlns:a16="http://schemas.microsoft.com/office/drawing/2014/main" id="{E61EA5E0-D610-8C4F-A6D2-B98CE1554D4D}"/>
              </a:ext>
            </a:extLst>
          </p:cNvPr>
          <p:cNvSpPr txBox="1"/>
          <p:nvPr/>
        </p:nvSpPr>
        <p:spPr>
          <a:xfrm>
            <a:off x="6363184" y="2435821"/>
            <a:ext cx="466794" cy="261610"/>
          </a:xfrm>
          <a:prstGeom prst="rect">
            <a:avLst/>
          </a:prstGeom>
          <a:noFill/>
        </p:spPr>
        <p:txBody>
          <a:bodyPr wrap="none" rtlCol="0">
            <a:spAutoFit/>
          </a:bodyPr>
          <a:lstStyle/>
          <a:p>
            <a:pPr algn="ctr"/>
            <a:r>
              <a:rPr lang="ja-JP" altLang="en-US" sz="1100"/>
              <a:t>署名</a:t>
            </a:r>
            <a:endParaRPr kumimoji="1" lang="ja-JP" altLang="en-US" sz="1100"/>
          </a:p>
        </p:txBody>
      </p:sp>
      <p:sp>
        <p:nvSpPr>
          <p:cNvPr id="198" name="テキスト ボックス 197">
            <a:extLst>
              <a:ext uri="{FF2B5EF4-FFF2-40B4-BE49-F238E27FC236}">
                <a16:creationId xmlns:a16="http://schemas.microsoft.com/office/drawing/2014/main" id="{8C8515CF-A023-EA41-83F1-CF1A28E094AD}"/>
              </a:ext>
            </a:extLst>
          </p:cNvPr>
          <p:cNvSpPr txBox="1"/>
          <p:nvPr/>
        </p:nvSpPr>
        <p:spPr>
          <a:xfrm>
            <a:off x="7828492" y="3988752"/>
            <a:ext cx="466794" cy="261610"/>
          </a:xfrm>
          <a:prstGeom prst="rect">
            <a:avLst/>
          </a:prstGeom>
          <a:noFill/>
        </p:spPr>
        <p:txBody>
          <a:bodyPr wrap="none" rtlCol="0">
            <a:spAutoFit/>
          </a:bodyPr>
          <a:lstStyle/>
          <a:p>
            <a:pPr algn="ctr"/>
            <a:r>
              <a:rPr lang="ja-JP" altLang="en-US" sz="1100"/>
              <a:t>署名</a:t>
            </a:r>
            <a:endParaRPr kumimoji="1" lang="ja-JP" altLang="en-US" sz="1100"/>
          </a:p>
        </p:txBody>
      </p:sp>
      <p:sp>
        <p:nvSpPr>
          <p:cNvPr id="1035" name="フリーフォーム 1034">
            <a:extLst>
              <a:ext uri="{FF2B5EF4-FFF2-40B4-BE49-F238E27FC236}">
                <a16:creationId xmlns:a16="http://schemas.microsoft.com/office/drawing/2014/main" id="{B7A0A179-0DD0-744D-91C4-568666F34A79}"/>
              </a:ext>
            </a:extLst>
          </p:cNvPr>
          <p:cNvSpPr/>
          <p:nvPr/>
        </p:nvSpPr>
        <p:spPr>
          <a:xfrm>
            <a:off x="4650723" y="4014882"/>
            <a:ext cx="133224" cy="720620"/>
          </a:xfrm>
          <a:custGeom>
            <a:avLst/>
            <a:gdLst>
              <a:gd name="connsiteX0" fmla="*/ 90835 w 133224"/>
              <a:gd name="connsiteY0" fmla="*/ 0 h 720620"/>
              <a:gd name="connsiteX1" fmla="*/ 0 w 133224"/>
              <a:gd name="connsiteY1" fmla="*/ 48445 h 720620"/>
              <a:gd name="connsiteX2" fmla="*/ 6056 w 133224"/>
              <a:gd name="connsiteY2" fmla="*/ 623730 h 720620"/>
              <a:gd name="connsiteX3" fmla="*/ 133224 w 133224"/>
              <a:gd name="connsiteY3" fmla="*/ 720620 h 720620"/>
            </a:gdLst>
            <a:ahLst/>
            <a:cxnLst>
              <a:cxn ang="0">
                <a:pos x="connsiteX0" y="connsiteY0"/>
              </a:cxn>
              <a:cxn ang="0">
                <a:pos x="connsiteX1" y="connsiteY1"/>
              </a:cxn>
              <a:cxn ang="0">
                <a:pos x="connsiteX2" y="connsiteY2"/>
              </a:cxn>
              <a:cxn ang="0">
                <a:pos x="connsiteX3" y="connsiteY3"/>
              </a:cxn>
            </a:cxnLst>
            <a:rect l="l" t="t" r="r" b="b"/>
            <a:pathLst>
              <a:path w="133224" h="720620">
                <a:moveTo>
                  <a:pt x="90835" y="0"/>
                </a:moveTo>
                <a:lnTo>
                  <a:pt x="0" y="48445"/>
                </a:lnTo>
                <a:cubicBezTo>
                  <a:pt x="2019" y="240207"/>
                  <a:pt x="4037" y="431968"/>
                  <a:pt x="6056" y="623730"/>
                </a:cubicBezTo>
                <a:lnTo>
                  <a:pt x="133224" y="7206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フリーフォーム 1035">
            <a:extLst>
              <a:ext uri="{FF2B5EF4-FFF2-40B4-BE49-F238E27FC236}">
                <a16:creationId xmlns:a16="http://schemas.microsoft.com/office/drawing/2014/main" id="{644CBE13-9A6C-D248-926E-BD5966901363}"/>
              </a:ext>
            </a:extLst>
          </p:cNvPr>
          <p:cNvSpPr/>
          <p:nvPr/>
        </p:nvSpPr>
        <p:spPr>
          <a:xfrm>
            <a:off x="3427486" y="4014882"/>
            <a:ext cx="1126347" cy="532895"/>
          </a:xfrm>
          <a:custGeom>
            <a:avLst/>
            <a:gdLst>
              <a:gd name="connsiteX0" fmla="*/ 0 w 1126347"/>
              <a:gd name="connsiteY0" fmla="*/ 532895 h 532895"/>
              <a:gd name="connsiteX1" fmla="*/ 520784 w 1126347"/>
              <a:gd name="connsiteY1" fmla="*/ 0 h 532895"/>
              <a:gd name="connsiteX2" fmla="*/ 1126347 w 1126347"/>
              <a:gd name="connsiteY2" fmla="*/ 0 h 532895"/>
            </a:gdLst>
            <a:ahLst/>
            <a:cxnLst>
              <a:cxn ang="0">
                <a:pos x="connsiteX0" y="connsiteY0"/>
              </a:cxn>
              <a:cxn ang="0">
                <a:pos x="connsiteX1" y="connsiteY1"/>
              </a:cxn>
              <a:cxn ang="0">
                <a:pos x="connsiteX2" y="connsiteY2"/>
              </a:cxn>
            </a:cxnLst>
            <a:rect l="l" t="t" r="r" b="b"/>
            <a:pathLst>
              <a:path w="1126347" h="532895">
                <a:moveTo>
                  <a:pt x="0" y="532895"/>
                </a:moveTo>
                <a:lnTo>
                  <a:pt x="520784" y="0"/>
                </a:lnTo>
                <a:lnTo>
                  <a:pt x="1126347"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a:extLst>
              <a:ext uri="{FF2B5EF4-FFF2-40B4-BE49-F238E27FC236}">
                <a16:creationId xmlns:a16="http://schemas.microsoft.com/office/drawing/2014/main" id="{A0E2EAF3-02F3-7140-9DEA-AB0F0DD866D4}"/>
              </a:ext>
            </a:extLst>
          </p:cNvPr>
          <p:cNvSpPr txBox="1"/>
          <p:nvPr/>
        </p:nvSpPr>
        <p:spPr>
          <a:xfrm>
            <a:off x="3866167" y="3719084"/>
            <a:ext cx="748923" cy="261610"/>
          </a:xfrm>
          <a:prstGeom prst="rect">
            <a:avLst/>
          </a:prstGeom>
          <a:noFill/>
        </p:spPr>
        <p:txBody>
          <a:bodyPr wrap="none" rtlCol="0">
            <a:spAutoFit/>
          </a:bodyPr>
          <a:lstStyle/>
          <a:p>
            <a:pPr algn="ctr"/>
            <a:r>
              <a:rPr lang="ja-JP" altLang="en-US" sz="1100"/>
              <a:t>署名検証</a:t>
            </a:r>
            <a:endParaRPr kumimoji="1" lang="ja-JP" altLang="en-US" sz="1100"/>
          </a:p>
        </p:txBody>
      </p:sp>
      <p:sp>
        <p:nvSpPr>
          <p:cNvPr id="204" name="テキスト ボックス 203">
            <a:extLst>
              <a:ext uri="{FF2B5EF4-FFF2-40B4-BE49-F238E27FC236}">
                <a16:creationId xmlns:a16="http://schemas.microsoft.com/office/drawing/2014/main" id="{32C54EE9-3183-EA46-A762-21C059125126}"/>
              </a:ext>
            </a:extLst>
          </p:cNvPr>
          <p:cNvSpPr txBox="1"/>
          <p:nvPr/>
        </p:nvSpPr>
        <p:spPr>
          <a:xfrm>
            <a:off x="3951580" y="4240442"/>
            <a:ext cx="748923" cy="261610"/>
          </a:xfrm>
          <a:prstGeom prst="rect">
            <a:avLst/>
          </a:prstGeom>
          <a:noFill/>
        </p:spPr>
        <p:txBody>
          <a:bodyPr wrap="none" rtlCol="0">
            <a:spAutoFit/>
          </a:bodyPr>
          <a:lstStyle/>
          <a:p>
            <a:pPr algn="ctr"/>
            <a:r>
              <a:rPr lang="ja-JP" altLang="en-US" sz="1100"/>
              <a:t>署名検証</a:t>
            </a:r>
            <a:endParaRPr kumimoji="1" lang="ja-JP" altLang="en-US" sz="1100"/>
          </a:p>
        </p:txBody>
      </p:sp>
    </p:spTree>
    <p:extLst>
      <p:ext uri="{BB962C8B-B14F-4D97-AF65-F5344CB8AC3E}">
        <p14:creationId xmlns:p14="http://schemas.microsoft.com/office/powerpoint/2010/main" val="3221434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10E1B8F-53BC-D048-BA2E-D930A76E3AA1}"/>
              </a:ext>
            </a:extLst>
          </p:cNvPr>
          <p:cNvPicPr>
            <a:picLocks noChangeAspect="1"/>
          </p:cNvPicPr>
          <p:nvPr/>
        </p:nvPicPr>
        <p:blipFill>
          <a:blip r:embed="rId2"/>
          <a:stretch>
            <a:fillRect/>
          </a:stretch>
        </p:blipFill>
        <p:spPr>
          <a:xfrm flipH="1">
            <a:off x="4412798" y="2256431"/>
            <a:ext cx="613980" cy="959481"/>
          </a:xfrm>
          <a:prstGeom prst="rect">
            <a:avLst/>
          </a:prstGeom>
        </p:spPr>
      </p:pic>
      <p:pic>
        <p:nvPicPr>
          <p:cNvPr id="4" name="図 3">
            <a:extLst>
              <a:ext uri="{FF2B5EF4-FFF2-40B4-BE49-F238E27FC236}">
                <a16:creationId xmlns:a16="http://schemas.microsoft.com/office/drawing/2014/main" id="{7AF053F6-B1AE-5A49-87A5-D20877A3E005}"/>
              </a:ext>
            </a:extLst>
          </p:cNvPr>
          <p:cNvPicPr>
            <a:picLocks noChangeAspect="1"/>
          </p:cNvPicPr>
          <p:nvPr/>
        </p:nvPicPr>
        <p:blipFill>
          <a:blip r:embed="rId2"/>
          <a:stretch>
            <a:fillRect/>
          </a:stretch>
        </p:blipFill>
        <p:spPr>
          <a:xfrm flipH="1">
            <a:off x="3641386" y="3656423"/>
            <a:ext cx="613980" cy="959481"/>
          </a:xfrm>
          <a:prstGeom prst="rect">
            <a:avLst/>
          </a:prstGeom>
        </p:spPr>
      </p:pic>
      <p:pic>
        <p:nvPicPr>
          <p:cNvPr id="5" name="図 4">
            <a:extLst>
              <a:ext uri="{FF2B5EF4-FFF2-40B4-BE49-F238E27FC236}">
                <a16:creationId xmlns:a16="http://schemas.microsoft.com/office/drawing/2014/main" id="{2C3E0CE7-5E9D-C842-9D5F-397596941CB5}"/>
              </a:ext>
            </a:extLst>
          </p:cNvPr>
          <p:cNvPicPr>
            <a:picLocks noChangeAspect="1"/>
          </p:cNvPicPr>
          <p:nvPr/>
        </p:nvPicPr>
        <p:blipFill>
          <a:blip r:embed="rId2"/>
          <a:stretch>
            <a:fillRect/>
          </a:stretch>
        </p:blipFill>
        <p:spPr>
          <a:xfrm flipH="1">
            <a:off x="4412798" y="3656423"/>
            <a:ext cx="613980" cy="959481"/>
          </a:xfrm>
          <a:prstGeom prst="rect">
            <a:avLst/>
          </a:prstGeom>
        </p:spPr>
      </p:pic>
      <p:pic>
        <p:nvPicPr>
          <p:cNvPr id="6" name="図 5">
            <a:extLst>
              <a:ext uri="{FF2B5EF4-FFF2-40B4-BE49-F238E27FC236}">
                <a16:creationId xmlns:a16="http://schemas.microsoft.com/office/drawing/2014/main" id="{2774EBBA-66F0-DD4E-A5D9-F44C0DBAFAD9}"/>
              </a:ext>
            </a:extLst>
          </p:cNvPr>
          <p:cNvPicPr>
            <a:picLocks noChangeAspect="1"/>
          </p:cNvPicPr>
          <p:nvPr/>
        </p:nvPicPr>
        <p:blipFill>
          <a:blip r:embed="rId2"/>
          <a:stretch>
            <a:fillRect/>
          </a:stretch>
        </p:blipFill>
        <p:spPr>
          <a:xfrm flipH="1">
            <a:off x="5164242" y="3656423"/>
            <a:ext cx="613980" cy="959481"/>
          </a:xfrm>
          <a:prstGeom prst="rect">
            <a:avLst/>
          </a:prstGeom>
        </p:spPr>
      </p:pic>
      <p:sp>
        <p:nvSpPr>
          <p:cNvPr id="7" name="フリーフォーム 6">
            <a:extLst>
              <a:ext uri="{FF2B5EF4-FFF2-40B4-BE49-F238E27FC236}">
                <a16:creationId xmlns:a16="http://schemas.microsoft.com/office/drawing/2014/main" id="{3E23A19D-1894-7942-A3F4-AC3134ABE015}"/>
              </a:ext>
            </a:extLst>
          </p:cNvPr>
          <p:cNvSpPr/>
          <p:nvPr/>
        </p:nvSpPr>
        <p:spPr>
          <a:xfrm>
            <a:off x="3930102" y="3415376"/>
            <a:ext cx="1526019" cy="296725"/>
          </a:xfrm>
          <a:custGeom>
            <a:avLst/>
            <a:gdLst>
              <a:gd name="connsiteX0" fmla="*/ 0 w 1526019"/>
              <a:gd name="connsiteY0" fmla="*/ 272503 h 296725"/>
              <a:gd name="connsiteX1" fmla="*/ 0 w 1526019"/>
              <a:gd name="connsiteY1" fmla="*/ 0 h 296725"/>
              <a:gd name="connsiteX2" fmla="*/ 1519963 w 1526019"/>
              <a:gd name="connsiteY2" fmla="*/ 6055 h 296725"/>
              <a:gd name="connsiteX3" fmla="*/ 1526019 w 1526019"/>
              <a:gd name="connsiteY3" fmla="*/ 296725 h 296725"/>
            </a:gdLst>
            <a:ahLst/>
            <a:cxnLst>
              <a:cxn ang="0">
                <a:pos x="connsiteX0" y="connsiteY0"/>
              </a:cxn>
              <a:cxn ang="0">
                <a:pos x="connsiteX1" y="connsiteY1"/>
              </a:cxn>
              <a:cxn ang="0">
                <a:pos x="connsiteX2" y="connsiteY2"/>
              </a:cxn>
              <a:cxn ang="0">
                <a:pos x="connsiteX3" y="connsiteY3"/>
              </a:cxn>
            </a:cxnLst>
            <a:rect l="l" t="t" r="r" b="b"/>
            <a:pathLst>
              <a:path w="1526019" h="296725">
                <a:moveTo>
                  <a:pt x="0" y="272503"/>
                </a:moveTo>
                <a:lnTo>
                  <a:pt x="0" y="0"/>
                </a:lnTo>
                <a:lnTo>
                  <a:pt x="1519963" y="6055"/>
                </a:lnTo>
                <a:lnTo>
                  <a:pt x="1526019" y="29672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287E382D-50C0-1243-9B62-E479498E9BDD}"/>
              </a:ext>
            </a:extLst>
          </p:cNvPr>
          <p:cNvCxnSpPr>
            <a:stCxn id="3" idx="2"/>
            <a:endCxn id="5" idx="0"/>
          </p:cNvCxnSpPr>
          <p:nvPr/>
        </p:nvCxnSpPr>
        <p:spPr>
          <a:xfrm>
            <a:off x="4719788" y="3215912"/>
            <a:ext cx="0" cy="44051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0EBA30E0-EE65-B04F-BEFA-93BE7F0230D1}"/>
              </a:ext>
            </a:extLst>
          </p:cNvPr>
          <p:cNvGrpSpPr/>
          <p:nvPr/>
        </p:nvGrpSpPr>
        <p:grpSpPr>
          <a:xfrm>
            <a:off x="3881131" y="1977094"/>
            <a:ext cx="748469" cy="892367"/>
            <a:chOff x="4736537" y="1923023"/>
            <a:chExt cx="978061" cy="1166099"/>
          </a:xfrm>
        </p:grpSpPr>
        <p:sp>
          <p:nvSpPr>
            <p:cNvPr id="10" name="メモ 9">
              <a:extLst>
                <a:ext uri="{FF2B5EF4-FFF2-40B4-BE49-F238E27FC236}">
                  <a16:creationId xmlns:a16="http://schemas.microsoft.com/office/drawing/2014/main" id="{3EF14FE7-AD6A-7B48-B6A5-523458BD1C8A}"/>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nvGrpSpPr>
            <p:cNvPr id="11" name="グループ化 10">
              <a:extLst>
                <a:ext uri="{FF2B5EF4-FFF2-40B4-BE49-F238E27FC236}">
                  <a16:creationId xmlns:a16="http://schemas.microsoft.com/office/drawing/2014/main" id="{504E064A-7207-464D-A7AB-CCC6CD738E7F}"/>
                </a:ext>
              </a:extLst>
            </p:cNvPr>
            <p:cNvGrpSpPr/>
            <p:nvPr/>
          </p:nvGrpSpPr>
          <p:grpSpPr>
            <a:xfrm>
              <a:off x="4880879" y="2475759"/>
              <a:ext cx="329854" cy="173188"/>
              <a:chOff x="11123840" y="1935678"/>
              <a:chExt cx="594909" cy="312354"/>
            </a:xfrm>
            <a:solidFill>
              <a:schemeClr val="bg2">
                <a:lumMod val="75000"/>
              </a:schemeClr>
            </a:solidFill>
          </p:grpSpPr>
          <p:sp>
            <p:nvSpPr>
              <p:cNvPr id="18" name="楕円 14">
                <a:extLst>
                  <a:ext uri="{FF2B5EF4-FFF2-40B4-BE49-F238E27FC236}">
                    <a16:creationId xmlns:a16="http://schemas.microsoft.com/office/drawing/2014/main" id="{31BA7087-CB60-4E48-A600-BC04BF1C72F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9" name="正方形/長方形 18">
                <a:extLst>
                  <a:ext uri="{FF2B5EF4-FFF2-40B4-BE49-F238E27FC236}">
                    <a16:creationId xmlns:a16="http://schemas.microsoft.com/office/drawing/2014/main" id="{05150290-9729-5443-8680-33E1F78CA13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20" name="正方形/長方形 19">
                <a:extLst>
                  <a:ext uri="{FF2B5EF4-FFF2-40B4-BE49-F238E27FC236}">
                    <a16:creationId xmlns:a16="http://schemas.microsoft.com/office/drawing/2014/main" id="{0CEC7C78-7767-6D41-B443-3585DA3CD7A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12" name="テキスト ボックス 11">
              <a:extLst>
                <a:ext uri="{FF2B5EF4-FFF2-40B4-BE49-F238E27FC236}">
                  <a16:creationId xmlns:a16="http://schemas.microsoft.com/office/drawing/2014/main" id="{0AA19757-9244-2B4B-8B5C-B58A5EE560A4}"/>
                </a:ext>
              </a:extLst>
            </p:cNvPr>
            <p:cNvSpPr txBox="1"/>
            <p:nvPr/>
          </p:nvSpPr>
          <p:spPr>
            <a:xfrm>
              <a:off x="4780063" y="2718437"/>
              <a:ext cx="790787" cy="241312"/>
            </a:xfrm>
            <a:prstGeom prst="rect">
              <a:avLst/>
            </a:prstGeom>
            <a:noFill/>
          </p:spPr>
          <p:txBody>
            <a:bodyPr wrap="square" rtlCol="0">
              <a:spAutoFit/>
            </a:bodyPr>
            <a:lstStyle/>
            <a:p>
              <a:r>
                <a:rPr kumimoji="1" lang="en-US" altLang="ja-JP" sz="6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600">
                <a:latin typeface="Brush Script MT" panose="03060802040406070304" pitchFamily="66" charset="-122"/>
                <a:cs typeface="Brush Script MT" panose="03060802040406070304" pitchFamily="66" charset="-122"/>
              </a:endParaRPr>
            </a:p>
          </p:txBody>
        </p:sp>
        <p:sp>
          <p:nvSpPr>
            <p:cNvPr id="13" name="正方形/長方形 12">
              <a:extLst>
                <a:ext uri="{FF2B5EF4-FFF2-40B4-BE49-F238E27FC236}">
                  <a16:creationId xmlns:a16="http://schemas.microsoft.com/office/drawing/2014/main" id="{5A2D16DC-592E-2A47-B182-5BF01F31C39E}"/>
                </a:ext>
              </a:extLst>
            </p:cNvPr>
            <p:cNvSpPr/>
            <p:nvPr/>
          </p:nvSpPr>
          <p:spPr>
            <a:xfrm>
              <a:off x="4786878" y="1965861"/>
              <a:ext cx="725193" cy="361968"/>
            </a:xfrm>
            <a:prstGeom prst="rect">
              <a:avLst/>
            </a:prstGeom>
          </p:spPr>
          <p:txBody>
            <a:bodyPr wrap="none">
              <a:spAutoFit/>
            </a:bodyPr>
            <a:lstStyle/>
            <a:p>
              <a:r>
                <a:rPr lang="en-US" altLang="ja-JP" sz="300" dirty="0">
                  <a:solidFill>
                    <a:srgbClr val="202122"/>
                  </a:solidFill>
                  <a:latin typeface="Arial" panose="020B0604020202020204" pitchFamily="34" charset="0"/>
                </a:rPr>
                <a:t>Serial Number</a:t>
              </a:r>
            </a:p>
            <a:p>
              <a:r>
                <a:rPr lang="en-US" altLang="ja-JP" sz="300" dirty="0"/>
                <a:t>Subject </a:t>
              </a:r>
              <a:r>
                <a:rPr lang="en-US" altLang="ja-JP" sz="300" dirty="0" err="1"/>
                <a:t>wolfServer</a:t>
              </a:r>
              <a:endParaRPr lang="en-US" altLang="ja-JP" sz="300" dirty="0"/>
            </a:p>
            <a:p>
              <a:r>
                <a:rPr lang="en-US" altLang="ja-JP" sz="300" dirty="0"/>
                <a:t>Issuer    </a:t>
              </a:r>
              <a:r>
                <a:rPr lang="en-US" altLang="ja-JP" sz="300" dirty="0" err="1"/>
                <a:t>wolfCA</a:t>
              </a:r>
              <a:endParaRPr lang="en-US" altLang="ja-JP" sz="300" dirty="0"/>
            </a:p>
            <a:p>
              <a:r>
                <a:rPr lang="en-US" altLang="ja-JP" sz="300" dirty="0"/>
                <a:t>Not Before, Not After</a:t>
              </a:r>
              <a:endParaRPr lang="ja-JP" altLang="en-US" sz="300"/>
            </a:p>
          </p:txBody>
        </p:sp>
        <p:sp>
          <p:nvSpPr>
            <p:cNvPr id="14" name="テキスト ボックス 13">
              <a:extLst>
                <a:ext uri="{FF2B5EF4-FFF2-40B4-BE49-F238E27FC236}">
                  <a16:creationId xmlns:a16="http://schemas.microsoft.com/office/drawing/2014/main" id="{576C1C7F-C6D2-5446-8997-D152F0F2A4CC}"/>
                </a:ext>
              </a:extLst>
            </p:cNvPr>
            <p:cNvSpPr txBox="1"/>
            <p:nvPr/>
          </p:nvSpPr>
          <p:spPr>
            <a:xfrm>
              <a:off x="5199428" y="2433749"/>
              <a:ext cx="486395" cy="241312"/>
            </a:xfrm>
            <a:prstGeom prst="rect">
              <a:avLst/>
            </a:prstGeom>
            <a:noFill/>
          </p:spPr>
          <p:txBody>
            <a:bodyPr wrap="none" rtlCol="0">
              <a:spAutoFit/>
            </a:bodyPr>
            <a:lstStyle/>
            <a:p>
              <a:r>
                <a:rPr kumimoji="1" lang="en-US" altLang="ja-JP" sz="300" dirty="0"/>
                <a:t>Subject</a:t>
              </a:r>
            </a:p>
            <a:p>
              <a:r>
                <a:rPr kumimoji="1" lang="en-US" altLang="ja-JP" sz="300" dirty="0"/>
                <a:t>Public Key</a:t>
              </a:r>
              <a:endParaRPr kumimoji="1" lang="ja-JP" altLang="en-US" sz="300"/>
            </a:p>
          </p:txBody>
        </p:sp>
        <p:sp>
          <p:nvSpPr>
            <p:cNvPr id="15" name="正方形/長方形 14">
              <a:extLst>
                <a:ext uri="{FF2B5EF4-FFF2-40B4-BE49-F238E27FC236}">
                  <a16:creationId xmlns:a16="http://schemas.microsoft.com/office/drawing/2014/main" id="{798E9201-B88A-FE43-A5D3-C06B051B8794}"/>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6" name="正方形/長方形 15">
              <a:extLst>
                <a:ext uri="{FF2B5EF4-FFF2-40B4-BE49-F238E27FC236}">
                  <a16:creationId xmlns:a16="http://schemas.microsoft.com/office/drawing/2014/main" id="{46AA9F84-7727-D447-86A9-B08690194DD9}"/>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7" name="正方形/長方形 16">
              <a:extLst>
                <a:ext uri="{FF2B5EF4-FFF2-40B4-BE49-F238E27FC236}">
                  <a16:creationId xmlns:a16="http://schemas.microsoft.com/office/drawing/2014/main" id="{A98C756D-2E72-144E-9774-EE68B46F691A}"/>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grpSp>
        <p:nvGrpSpPr>
          <p:cNvPr id="21" name="グループ化 20">
            <a:extLst>
              <a:ext uri="{FF2B5EF4-FFF2-40B4-BE49-F238E27FC236}">
                <a16:creationId xmlns:a16="http://schemas.microsoft.com/office/drawing/2014/main" id="{43A83A36-95BC-7243-97A8-20ADB9A0F361}"/>
              </a:ext>
            </a:extLst>
          </p:cNvPr>
          <p:cNvGrpSpPr/>
          <p:nvPr/>
        </p:nvGrpSpPr>
        <p:grpSpPr>
          <a:xfrm>
            <a:off x="3406866" y="4037755"/>
            <a:ext cx="539200" cy="578149"/>
            <a:chOff x="4736537" y="1923023"/>
            <a:chExt cx="1087541" cy="1166099"/>
          </a:xfrm>
        </p:grpSpPr>
        <p:sp>
          <p:nvSpPr>
            <p:cNvPr id="22" name="メモ 21">
              <a:extLst>
                <a:ext uri="{FF2B5EF4-FFF2-40B4-BE49-F238E27FC236}">
                  <a16:creationId xmlns:a16="http://schemas.microsoft.com/office/drawing/2014/main" id="{4904B968-96B3-384F-9CF7-26684B624BDA}"/>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23" name="グループ化 22">
              <a:extLst>
                <a:ext uri="{FF2B5EF4-FFF2-40B4-BE49-F238E27FC236}">
                  <a16:creationId xmlns:a16="http://schemas.microsoft.com/office/drawing/2014/main" id="{1CD72A54-1905-F843-89FE-D799784EC6D6}"/>
                </a:ext>
              </a:extLst>
            </p:cNvPr>
            <p:cNvGrpSpPr/>
            <p:nvPr/>
          </p:nvGrpSpPr>
          <p:grpSpPr>
            <a:xfrm>
              <a:off x="4880879" y="2475759"/>
              <a:ext cx="329854" cy="173188"/>
              <a:chOff x="11123840" y="1935678"/>
              <a:chExt cx="594909" cy="312354"/>
            </a:xfrm>
            <a:solidFill>
              <a:schemeClr val="bg2">
                <a:lumMod val="75000"/>
              </a:schemeClr>
            </a:solidFill>
          </p:grpSpPr>
          <p:sp>
            <p:nvSpPr>
              <p:cNvPr id="30" name="楕円 14">
                <a:extLst>
                  <a:ext uri="{FF2B5EF4-FFF2-40B4-BE49-F238E27FC236}">
                    <a16:creationId xmlns:a16="http://schemas.microsoft.com/office/drawing/2014/main" id="{1C3D94C9-F88D-854C-9ACC-447FBC0F2D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31" name="正方形/長方形 30">
                <a:extLst>
                  <a:ext uri="{FF2B5EF4-FFF2-40B4-BE49-F238E27FC236}">
                    <a16:creationId xmlns:a16="http://schemas.microsoft.com/office/drawing/2014/main" id="{3FC76409-7A60-754A-B5D9-B1AFA7AFEA34}"/>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32" name="正方形/長方形 31">
                <a:extLst>
                  <a:ext uri="{FF2B5EF4-FFF2-40B4-BE49-F238E27FC236}">
                    <a16:creationId xmlns:a16="http://schemas.microsoft.com/office/drawing/2014/main" id="{251DA42B-373D-A44F-A47D-6CEA91AC600B}"/>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24" name="テキスト ボックス 23">
              <a:extLst>
                <a:ext uri="{FF2B5EF4-FFF2-40B4-BE49-F238E27FC236}">
                  <a16:creationId xmlns:a16="http://schemas.microsoft.com/office/drawing/2014/main" id="{1757C069-071D-9E45-ABA6-119ACA936BE5}"/>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25" name="正方形/長方形 24">
              <a:extLst>
                <a:ext uri="{FF2B5EF4-FFF2-40B4-BE49-F238E27FC236}">
                  <a16:creationId xmlns:a16="http://schemas.microsoft.com/office/drawing/2014/main" id="{68713056-36B5-B04C-875A-EE46841482BF}"/>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26" name="テキスト ボックス 25">
              <a:extLst>
                <a:ext uri="{FF2B5EF4-FFF2-40B4-BE49-F238E27FC236}">
                  <a16:creationId xmlns:a16="http://schemas.microsoft.com/office/drawing/2014/main" id="{04323712-F3CA-A94D-87D9-7EF711579689}"/>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27" name="正方形/長方形 26">
              <a:extLst>
                <a:ext uri="{FF2B5EF4-FFF2-40B4-BE49-F238E27FC236}">
                  <a16:creationId xmlns:a16="http://schemas.microsoft.com/office/drawing/2014/main" id="{F0813513-66DD-A340-8E47-B37CAC3C0E36}"/>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28" name="正方形/長方形 27">
              <a:extLst>
                <a:ext uri="{FF2B5EF4-FFF2-40B4-BE49-F238E27FC236}">
                  <a16:creationId xmlns:a16="http://schemas.microsoft.com/office/drawing/2014/main" id="{937DCDBE-892F-3541-AA72-3BCD1B0B8D53}"/>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29" name="正方形/長方形 28">
              <a:extLst>
                <a:ext uri="{FF2B5EF4-FFF2-40B4-BE49-F238E27FC236}">
                  <a16:creationId xmlns:a16="http://schemas.microsoft.com/office/drawing/2014/main" id="{5FEA8570-117A-8E46-AC14-43388BFA6685}"/>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33" name="グループ化 32">
            <a:extLst>
              <a:ext uri="{FF2B5EF4-FFF2-40B4-BE49-F238E27FC236}">
                <a16:creationId xmlns:a16="http://schemas.microsoft.com/office/drawing/2014/main" id="{16A7C045-2F07-384E-9517-ADFB0B4234C0}"/>
              </a:ext>
            </a:extLst>
          </p:cNvPr>
          <p:cNvGrpSpPr/>
          <p:nvPr/>
        </p:nvGrpSpPr>
        <p:grpSpPr>
          <a:xfrm>
            <a:off x="4334092" y="4050900"/>
            <a:ext cx="539200" cy="578149"/>
            <a:chOff x="4736537" y="1923023"/>
            <a:chExt cx="1087541" cy="1166099"/>
          </a:xfrm>
        </p:grpSpPr>
        <p:sp>
          <p:nvSpPr>
            <p:cNvPr id="34" name="メモ 33">
              <a:extLst>
                <a:ext uri="{FF2B5EF4-FFF2-40B4-BE49-F238E27FC236}">
                  <a16:creationId xmlns:a16="http://schemas.microsoft.com/office/drawing/2014/main" id="{249AEBD3-9A27-CC45-A9F5-04FC5DE0D1F9}"/>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35" name="グループ化 34">
              <a:extLst>
                <a:ext uri="{FF2B5EF4-FFF2-40B4-BE49-F238E27FC236}">
                  <a16:creationId xmlns:a16="http://schemas.microsoft.com/office/drawing/2014/main" id="{9F7664E7-3B25-3647-9EED-CA4AF5247CAB}"/>
                </a:ext>
              </a:extLst>
            </p:cNvPr>
            <p:cNvGrpSpPr/>
            <p:nvPr/>
          </p:nvGrpSpPr>
          <p:grpSpPr>
            <a:xfrm>
              <a:off x="4880879" y="2475759"/>
              <a:ext cx="329854" cy="173188"/>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DE9A929F-DC2F-454A-B925-7F3D062C5B9C}"/>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43" name="正方形/長方形 42">
                <a:extLst>
                  <a:ext uri="{FF2B5EF4-FFF2-40B4-BE49-F238E27FC236}">
                    <a16:creationId xmlns:a16="http://schemas.microsoft.com/office/drawing/2014/main" id="{67A47F6F-3DAB-D844-A4A0-9D8AE3103EAA}"/>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44" name="正方形/長方形 43">
                <a:extLst>
                  <a:ext uri="{FF2B5EF4-FFF2-40B4-BE49-F238E27FC236}">
                    <a16:creationId xmlns:a16="http://schemas.microsoft.com/office/drawing/2014/main" id="{C7273583-D663-1244-9517-9603C03B2295}"/>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36" name="テキスト ボックス 35">
              <a:extLst>
                <a:ext uri="{FF2B5EF4-FFF2-40B4-BE49-F238E27FC236}">
                  <a16:creationId xmlns:a16="http://schemas.microsoft.com/office/drawing/2014/main" id="{0CC1A3D7-405D-BA4E-98BB-3CDC55F2E1CE}"/>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37" name="正方形/長方形 36">
              <a:extLst>
                <a:ext uri="{FF2B5EF4-FFF2-40B4-BE49-F238E27FC236}">
                  <a16:creationId xmlns:a16="http://schemas.microsoft.com/office/drawing/2014/main" id="{5F607087-DB52-D54A-9A82-9DA965781FF0}"/>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38" name="テキスト ボックス 37">
              <a:extLst>
                <a:ext uri="{FF2B5EF4-FFF2-40B4-BE49-F238E27FC236}">
                  <a16:creationId xmlns:a16="http://schemas.microsoft.com/office/drawing/2014/main" id="{F8A66439-B0D9-D24A-A47A-BD2DD6DB2416}"/>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39" name="正方形/長方形 38">
              <a:extLst>
                <a:ext uri="{FF2B5EF4-FFF2-40B4-BE49-F238E27FC236}">
                  <a16:creationId xmlns:a16="http://schemas.microsoft.com/office/drawing/2014/main" id="{4E7CCFD1-50AC-2C4C-B73C-CB224F210B2C}"/>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40" name="正方形/長方形 39">
              <a:extLst>
                <a:ext uri="{FF2B5EF4-FFF2-40B4-BE49-F238E27FC236}">
                  <a16:creationId xmlns:a16="http://schemas.microsoft.com/office/drawing/2014/main" id="{4D560023-F730-BA47-9093-B86CBF73BCDF}"/>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41" name="正方形/長方形 40">
              <a:extLst>
                <a:ext uri="{FF2B5EF4-FFF2-40B4-BE49-F238E27FC236}">
                  <a16:creationId xmlns:a16="http://schemas.microsoft.com/office/drawing/2014/main" id="{78364C17-8A74-AF49-89CD-0B908A9F5683}"/>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45" name="グループ化 44">
            <a:extLst>
              <a:ext uri="{FF2B5EF4-FFF2-40B4-BE49-F238E27FC236}">
                <a16:creationId xmlns:a16="http://schemas.microsoft.com/office/drawing/2014/main" id="{0D9A7F59-D5DF-7A4F-98E8-82C8246A4612}"/>
              </a:ext>
            </a:extLst>
          </p:cNvPr>
          <p:cNvGrpSpPr/>
          <p:nvPr/>
        </p:nvGrpSpPr>
        <p:grpSpPr>
          <a:xfrm>
            <a:off x="5122969" y="4057515"/>
            <a:ext cx="539200" cy="578149"/>
            <a:chOff x="4736537" y="1923023"/>
            <a:chExt cx="1087541" cy="1166099"/>
          </a:xfrm>
        </p:grpSpPr>
        <p:sp>
          <p:nvSpPr>
            <p:cNvPr id="46" name="メモ 45">
              <a:extLst>
                <a:ext uri="{FF2B5EF4-FFF2-40B4-BE49-F238E27FC236}">
                  <a16:creationId xmlns:a16="http://schemas.microsoft.com/office/drawing/2014/main" id="{D8E6F98A-1935-D04E-9061-88ADA6B5A575}"/>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47" name="グループ化 46">
              <a:extLst>
                <a:ext uri="{FF2B5EF4-FFF2-40B4-BE49-F238E27FC236}">
                  <a16:creationId xmlns:a16="http://schemas.microsoft.com/office/drawing/2014/main" id="{37D48311-671A-9742-BDA4-1297FD9102CB}"/>
                </a:ext>
              </a:extLst>
            </p:cNvPr>
            <p:cNvGrpSpPr/>
            <p:nvPr/>
          </p:nvGrpSpPr>
          <p:grpSpPr>
            <a:xfrm>
              <a:off x="4880879" y="2475759"/>
              <a:ext cx="329854" cy="173188"/>
              <a:chOff x="11123840" y="1935678"/>
              <a:chExt cx="594909" cy="312354"/>
            </a:xfrm>
            <a:solidFill>
              <a:schemeClr val="bg2">
                <a:lumMod val="75000"/>
              </a:schemeClr>
            </a:solidFill>
          </p:grpSpPr>
          <p:sp>
            <p:nvSpPr>
              <p:cNvPr id="54" name="楕円 14">
                <a:extLst>
                  <a:ext uri="{FF2B5EF4-FFF2-40B4-BE49-F238E27FC236}">
                    <a16:creationId xmlns:a16="http://schemas.microsoft.com/office/drawing/2014/main" id="{68CD20E2-028E-0B4C-9BD6-738CEA8B11A5}"/>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55" name="正方形/長方形 54">
                <a:extLst>
                  <a:ext uri="{FF2B5EF4-FFF2-40B4-BE49-F238E27FC236}">
                    <a16:creationId xmlns:a16="http://schemas.microsoft.com/office/drawing/2014/main" id="{49DD02EB-7B22-4740-AD16-C26342CD63A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56" name="正方形/長方形 55">
                <a:extLst>
                  <a:ext uri="{FF2B5EF4-FFF2-40B4-BE49-F238E27FC236}">
                    <a16:creationId xmlns:a16="http://schemas.microsoft.com/office/drawing/2014/main" id="{0D7E00C9-5115-7F43-8304-576908BE066E}"/>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48" name="テキスト ボックス 47">
              <a:extLst>
                <a:ext uri="{FF2B5EF4-FFF2-40B4-BE49-F238E27FC236}">
                  <a16:creationId xmlns:a16="http://schemas.microsoft.com/office/drawing/2014/main" id="{11D1EE59-9F3A-9B46-AD3E-EEF014FFF72C}"/>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49" name="正方形/長方形 48">
              <a:extLst>
                <a:ext uri="{FF2B5EF4-FFF2-40B4-BE49-F238E27FC236}">
                  <a16:creationId xmlns:a16="http://schemas.microsoft.com/office/drawing/2014/main" id="{F19C216C-2F92-B042-A3B0-3E8A2E2CF622}"/>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50" name="テキスト ボックス 49">
              <a:extLst>
                <a:ext uri="{FF2B5EF4-FFF2-40B4-BE49-F238E27FC236}">
                  <a16:creationId xmlns:a16="http://schemas.microsoft.com/office/drawing/2014/main" id="{F60C002D-ACD6-C646-93E3-A17B4638947C}"/>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51" name="正方形/長方形 50">
              <a:extLst>
                <a:ext uri="{FF2B5EF4-FFF2-40B4-BE49-F238E27FC236}">
                  <a16:creationId xmlns:a16="http://schemas.microsoft.com/office/drawing/2014/main" id="{78E16534-907D-EC4E-937E-9DA2678E3ED0}"/>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52" name="正方形/長方形 51">
              <a:extLst>
                <a:ext uri="{FF2B5EF4-FFF2-40B4-BE49-F238E27FC236}">
                  <a16:creationId xmlns:a16="http://schemas.microsoft.com/office/drawing/2014/main" id="{3FDC3AD1-C359-A943-83EA-57D8F124D0CB}"/>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53" name="正方形/長方形 52">
              <a:extLst>
                <a:ext uri="{FF2B5EF4-FFF2-40B4-BE49-F238E27FC236}">
                  <a16:creationId xmlns:a16="http://schemas.microsoft.com/office/drawing/2014/main" id="{929631CC-D1F3-9C40-AE67-45FA057EC3AF}"/>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69" name="テキスト ボックス 68">
            <a:extLst>
              <a:ext uri="{FF2B5EF4-FFF2-40B4-BE49-F238E27FC236}">
                <a16:creationId xmlns:a16="http://schemas.microsoft.com/office/drawing/2014/main" id="{D88ED8F3-01B7-4B46-B7FF-27E8D033581E}"/>
              </a:ext>
            </a:extLst>
          </p:cNvPr>
          <p:cNvSpPr txBox="1"/>
          <p:nvPr/>
        </p:nvSpPr>
        <p:spPr>
          <a:xfrm>
            <a:off x="3664906" y="1654733"/>
            <a:ext cx="1261884" cy="307777"/>
          </a:xfrm>
          <a:prstGeom prst="rect">
            <a:avLst/>
          </a:prstGeom>
          <a:noFill/>
        </p:spPr>
        <p:txBody>
          <a:bodyPr wrap="none" rtlCol="0">
            <a:spAutoFit/>
          </a:bodyPr>
          <a:lstStyle/>
          <a:p>
            <a:r>
              <a:rPr kumimoji="1" lang="ja-JP" altLang="en-US" sz="1400"/>
              <a:t>ルート</a:t>
            </a:r>
            <a:r>
              <a:rPr lang="ja-JP" altLang="en-US" sz="1400"/>
              <a:t>証明書</a:t>
            </a:r>
            <a:endParaRPr kumimoji="1" lang="ja-JP" altLang="en-US" sz="1400"/>
          </a:p>
        </p:txBody>
      </p:sp>
      <p:sp>
        <p:nvSpPr>
          <p:cNvPr id="70" name="テキスト ボックス 69">
            <a:extLst>
              <a:ext uri="{FF2B5EF4-FFF2-40B4-BE49-F238E27FC236}">
                <a16:creationId xmlns:a16="http://schemas.microsoft.com/office/drawing/2014/main" id="{56C6171C-6D6C-EA43-976E-A275447125ED}"/>
              </a:ext>
            </a:extLst>
          </p:cNvPr>
          <p:cNvSpPr txBox="1"/>
          <p:nvPr/>
        </p:nvSpPr>
        <p:spPr>
          <a:xfrm>
            <a:off x="2964898" y="4673023"/>
            <a:ext cx="962123" cy="307777"/>
          </a:xfrm>
          <a:prstGeom prst="rect">
            <a:avLst/>
          </a:prstGeom>
          <a:noFill/>
        </p:spPr>
        <p:txBody>
          <a:bodyPr wrap="none" rtlCol="0">
            <a:spAutoFit/>
          </a:bodyPr>
          <a:lstStyle/>
          <a:p>
            <a:r>
              <a:rPr lang="en-US" altLang="ja-JP" sz="1400" dirty="0"/>
              <a:t>CA</a:t>
            </a:r>
            <a:r>
              <a:rPr lang="ja-JP" altLang="en-US" sz="1400"/>
              <a:t>証明書</a:t>
            </a:r>
            <a:endParaRPr kumimoji="1" lang="ja-JP" altLang="en-US" sz="1400"/>
          </a:p>
        </p:txBody>
      </p:sp>
      <p:sp>
        <p:nvSpPr>
          <p:cNvPr id="71" name="テキスト ボックス 70">
            <a:extLst>
              <a:ext uri="{FF2B5EF4-FFF2-40B4-BE49-F238E27FC236}">
                <a16:creationId xmlns:a16="http://schemas.microsoft.com/office/drawing/2014/main" id="{9BE09E58-B5C1-5447-B012-3248AF463A7B}"/>
              </a:ext>
            </a:extLst>
          </p:cNvPr>
          <p:cNvSpPr txBox="1"/>
          <p:nvPr/>
        </p:nvSpPr>
        <p:spPr>
          <a:xfrm>
            <a:off x="2379502" y="2314491"/>
            <a:ext cx="1261884" cy="307777"/>
          </a:xfrm>
          <a:prstGeom prst="rect">
            <a:avLst/>
          </a:prstGeom>
          <a:noFill/>
        </p:spPr>
        <p:txBody>
          <a:bodyPr wrap="none" rtlCol="0">
            <a:spAutoFit/>
          </a:bodyPr>
          <a:lstStyle/>
          <a:p>
            <a:r>
              <a:rPr lang="ja-JP" altLang="en-US" sz="1400"/>
              <a:t>ルート認証局</a:t>
            </a:r>
            <a:endParaRPr kumimoji="1" lang="ja-JP" altLang="en-US" sz="1400"/>
          </a:p>
        </p:txBody>
      </p:sp>
      <p:sp>
        <p:nvSpPr>
          <p:cNvPr id="72" name="テキスト ボックス 71">
            <a:extLst>
              <a:ext uri="{FF2B5EF4-FFF2-40B4-BE49-F238E27FC236}">
                <a16:creationId xmlns:a16="http://schemas.microsoft.com/office/drawing/2014/main" id="{FD33E658-1E72-9949-83E7-CE83B1433A4C}"/>
              </a:ext>
            </a:extLst>
          </p:cNvPr>
          <p:cNvSpPr txBox="1"/>
          <p:nvPr/>
        </p:nvSpPr>
        <p:spPr>
          <a:xfrm>
            <a:off x="5819495" y="4082550"/>
            <a:ext cx="1082348" cy="307777"/>
          </a:xfrm>
          <a:prstGeom prst="rect">
            <a:avLst/>
          </a:prstGeom>
          <a:noFill/>
        </p:spPr>
        <p:txBody>
          <a:bodyPr wrap="none" rtlCol="0">
            <a:spAutoFit/>
          </a:bodyPr>
          <a:lstStyle/>
          <a:p>
            <a:r>
              <a:rPr lang="ja-JP" altLang="en-US" sz="1400"/>
              <a:t>中間認証局</a:t>
            </a:r>
            <a:endParaRPr kumimoji="1" lang="ja-JP" altLang="en-US" sz="1400"/>
          </a:p>
        </p:txBody>
      </p:sp>
      <p:pic>
        <p:nvPicPr>
          <p:cNvPr id="78" name="図 77">
            <a:extLst>
              <a:ext uri="{FF2B5EF4-FFF2-40B4-BE49-F238E27FC236}">
                <a16:creationId xmlns:a16="http://schemas.microsoft.com/office/drawing/2014/main" id="{58A2BB9F-F383-1145-A16D-4F9600850E54}"/>
              </a:ext>
            </a:extLst>
          </p:cNvPr>
          <p:cNvPicPr>
            <a:picLocks noChangeAspect="1"/>
          </p:cNvPicPr>
          <p:nvPr/>
        </p:nvPicPr>
        <p:blipFill>
          <a:blip r:embed="rId2"/>
          <a:stretch>
            <a:fillRect/>
          </a:stretch>
        </p:blipFill>
        <p:spPr>
          <a:xfrm flipH="1">
            <a:off x="8106831" y="2259256"/>
            <a:ext cx="613980" cy="959481"/>
          </a:xfrm>
          <a:prstGeom prst="rect">
            <a:avLst/>
          </a:prstGeom>
        </p:spPr>
      </p:pic>
      <p:pic>
        <p:nvPicPr>
          <p:cNvPr id="79" name="図 78">
            <a:extLst>
              <a:ext uri="{FF2B5EF4-FFF2-40B4-BE49-F238E27FC236}">
                <a16:creationId xmlns:a16="http://schemas.microsoft.com/office/drawing/2014/main" id="{F2EC2DF6-AECD-3F47-A8C2-4DA8BD3F0B5F}"/>
              </a:ext>
            </a:extLst>
          </p:cNvPr>
          <p:cNvPicPr>
            <a:picLocks noChangeAspect="1"/>
          </p:cNvPicPr>
          <p:nvPr/>
        </p:nvPicPr>
        <p:blipFill>
          <a:blip r:embed="rId2"/>
          <a:stretch>
            <a:fillRect/>
          </a:stretch>
        </p:blipFill>
        <p:spPr>
          <a:xfrm flipH="1">
            <a:off x="7335419" y="3659248"/>
            <a:ext cx="613980" cy="959481"/>
          </a:xfrm>
          <a:prstGeom prst="rect">
            <a:avLst/>
          </a:prstGeom>
        </p:spPr>
      </p:pic>
      <p:pic>
        <p:nvPicPr>
          <p:cNvPr id="80" name="図 79">
            <a:extLst>
              <a:ext uri="{FF2B5EF4-FFF2-40B4-BE49-F238E27FC236}">
                <a16:creationId xmlns:a16="http://schemas.microsoft.com/office/drawing/2014/main" id="{FCD6D2B3-3803-F640-8BA8-31C18A7A2DD1}"/>
              </a:ext>
            </a:extLst>
          </p:cNvPr>
          <p:cNvPicPr>
            <a:picLocks noChangeAspect="1"/>
          </p:cNvPicPr>
          <p:nvPr/>
        </p:nvPicPr>
        <p:blipFill>
          <a:blip r:embed="rId2"/>
          <a:stretch>
            <a:fillRect/>
          </a:stretch>
        </p:blipFill>
        <p:spPr>
          <a:xfrm flipH="1">
            <a:off x="8106831" y="3659248"/>
            <a:ext cx="613980" cy="959481"/>
          </a:xfrm>
          <a:prstGeom prst="rect">
            <a:avLst/>
          </a:prstGeom>
        </p:spPr>
      </p:pic>
      <p:pic>
        <p:nvPicPr>
          <p:cNvPr id="81" name="図 80">
            <a:extLst>
              <a:ext uri="{FF2B5EF4-FFF2-40B4-BE49-F238E27FC236}">
                <a16:creationId xmlns:a16="http://schemas.microsoft.com/office/drawing/2014/main" id="{FAD11E08-F999-0443-BA34-7A0C03276A17}"/>
              </a:ext>
            </a:extLst>
          </p:cNvPr>
          <p:cNvPicPr>
            <a:picLocks noChangeAspect="1"/>
          </p:cNvPicPr>
          <p:nvPr/>
        </p:nvPicPr>
        <p:blipFill>
          <a:blip r:embed="rId2"/>
          <a:stretch>
            <a:fillRect/>
          </a:stretch>
        </p:blipFill>
        <p:spPr>
          <a:xfrm flipH="1">
            <a:off x="8858275" y="3659248"/>
            <a:ext cx="613980" cy="959481"/>
          </a:xfrm>
          <a:prstGeom prst="rect">
            <a:avLst/>
          </a:prstGeom>
        </p:spPr>
      </p:pic>
      <p:sp>
        <p:nvSpPr>
          <p:cNvPr id="82" name="フリーフォーム 81">
            <a:extLst>
              <a:ext uri="{FF2B5EF4-FFF2-40B4-BE49-F238E27FC236}">
                <a16:creationId xmlns:a16="http://schemas.microsoft.com/office/drawing/2014/main" id="{BEB33483-1C5A-F648-ADE9-5A1DCFC41831}"/>
              </a:ext>
            </a:extLst>
          </p:cNvPr>
          <p:cNvSpPr/>
          <p:nvPr/>
        </p:nvSpPr>
        <p:spPr>
          <a:xfrm>
            <a:off x="7624135" y="3418201"/>
            <a:ext cx="1526019" cy="296725"/>
          </a:xfrm>
          <a:custGeom>
            <a:avLst/>
            <a:gdLst>
              <a:gd name="connsiteX0" fmla="*/ 0 w 1526019"/>
              <a:gd name="connsiteY0" fmla="*/ 272503 h 296725"/>
              <a:gd name="connsiteX1" fmla="*/ 0 w 1526019"/>
              <a:gd name="connsiteY1" fmla="*/ 0 h 296725"/>
              <a:gd name="connsiteX2" fmla="*/ 1519963 w 1526019"/>
              <a:gd name="connsiteY2" fmla="*/ 6055 h 296725"/>
              <a:gd name="connsiteX3" fmla="*/ 1526019 w 1526019"/>
              <a:gd name="connsiteY3" fmla="*/ 296725 h 296725"/>
            </a:gdLst>
            <a:ahLst/>
            <a:cxnLst>
              <a:cxn ang="0">
                <a:pos x="connsiteX0" y="connsiteY0"/>
              </a:cxn>
              <a:cxn ang="0">
                <a:pos x="connsiteX1" y="connsiteY1"/>
              </a:cxn>
              <a:cxn ang="0">
                <a:pos x="connsiteX2" y="connsiteY2"/>
              </a:cxn>
              <a:cxn ang="0">
                <a:pos x="connsiteX3" y="connsiteY3"/>
              </a:cxn>
            </a:cxnLst>
            <a:rect l="l" t="t" r="r" b="b"/>
            <a:pathLst>
              <a:path w="1526019" h="296725">
                <a:moveTo>
                  <a:pt x="0" y="272503"/>
                </a:moveTo>
                <a:lnTo>
                  <a:pt x="0" y="0"/>
                </a:lnTo>
                <a:lnTo>
                  <a:pt x="1519963" y="6055"/>
                </a:lnTo>
                <a:lnTo>
                  <a:pt x="1526019" y="29672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2EB6B78A-DA92-E540-91C4-BA6B1640E7D1}"/>
              </a:ext>
            </a:extLst>
          </p:cNvPr>
          <p:cNvCxnSpPr>
            <a:stCxn id="78" idx="2"/>
            <a:endCxn id="80" idx="0"/>
          </p:cNvCxnSpPr>
          <p:nvPr/>
        </p:nvCxnSpPr>
        <p:spPr>
          <a:xfrm>
            <a:off x="8413821" y="3218737"/>
            <a:ext cx="0" cy="44051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4" name="グループ化 83">
            <a:extLst>
              <a:ext uri="{FF2B5EF4-FFF2-40B4-BE49-F238E27FC236}">
                <a16:creationId xmlns:a16="http://schemas.microsoft.com/office/drawing/2014/main" id="{3643C57E-A497-E14D-AC32-F9B0EE457387}"/>
              </a:ext>
            </a:extLst>
          </p:cNvPr>
          <p:cNvGrpSpPr/>
          <p:nvPr/>
        </p:nvGrpSpPr>
        <p:grpSpPr>
          <a:xfrm>
            <a:off x="7575164" y="1979919"/>
            <a:ext cx="748469" cy="892367"/>
            <a:chOff x="4736537" y="1923023"/>
            <a:chExt cx="978061" cy="1166099"/>
          </a:xfrm>
        </p:grpSpPr>
        <p:sp>
          <p:nvSpPr>
            <p:cNvPr id="85" name="メモ 84">
              <a:extLst>
                <a:ext uri="{FF2B5EF4-FFF2-40B4-BE49-F238E27FC236}">
                  <a16:creationId xmlns:a16="http://schemas.microsoft.com/office/drawing/2014/main" id="{7603E527-5131-1143-B4EE-B57DBE19E7C5}"/>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nvGrpSpPr>
            <p:cNvPr id="86" name="グループ化 85">
              <a:extLst>
                <a:ext uri="{FF2B5EF4-FFF2-40B4-BE49-F238E27FC236}">
                  <a16:creationId xmlns:a16="http://schemas.microsoft.com/office/drawing/2014/main" id="{385DF8AC-766E-B74F-9149-276B298C8391}"/>
                </a:ext>
              </a:extLst>
            </p:cNvPr>
            <p:cNvGrpSpPr/>
            <p:nvPr/>
          </p:nvGrpSpPr>
          <p:grpSpPr>
            <a:xfrm>
              <a:off x="4880879" y="2475759"/>
              <a:ext cx="329854" cy="173188"/>
              <a:chOff x="11123840" y="1935678"/>
              <a:chExt cx="594909" cy="312354"/>
            </a:xfrm>
            <a:solidFill>
              <a:schemeClr val="bg2">
                <a:lumMod val="75000"/>
              </a:schemeClr>
            </a:solidFill>
          </p:grpSpPr>
          <p:sp>
            <p:nvSpPr>
              <p:cNvPr id="93" name="楕円 14">
                <a:extLst>
                  <a:ext uri="{FF2B5EF4-FFF2-40B4-BE49-F238E27FC236}">
                    <a16:creationId xmlns:a16="http://schemas.microsoft.com/office/drawing/2014/main" id="{E129F804-A62D-D84C-A7C2-BCC84CFDA02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94" name="正方形/長方形 93">
                <a:extLst>
                  <a:ext uri="{FF2B5EF4-FFF2-40B4-BE49-F238E27FC236}">
                    <a16:creationId xmlns:a16="http://schemas.microsoft.com/office/drawing/2014/main" id="{23323F28-7DD8-9741-9316-3794FE782D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95" name="正方形/長方形 94">
                <a:extLst>
                  <a:ext uri="{FF2B5EF4-FFF2-40B4-BE49-F238E27FC236}">
                    <a16:creationId xmlns:a16="http://schemas.microsoft.com/office/drawing/2014/main" id="{036260AB-3CA4-144E-BB38-215D6EA573F1}"/>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87" name="テキスト ボックス 86">
              <a:extLst>
                <a:ext uri="{FF2B5EF4-FFF2-40B4-BE49-F238E27FC236}">
                  <a16:creationId xmlns:a16="http://schemas.microsoft.com/office/drawing/2014/main" id="{0E614EE2-B858-1B40-8522-218CFFD806A7}"/>
                </a:ext>
              </a:extLst>
            </p:cNvPr>
            <p:cNvSpPr txBox="1"/>
            <p:nvPr/>
          </p:nvSpPr>
          <p:spPr>
            <a:xfrm>
              <a:off x="4780063" y="2718437"/>
              <a:ext cx="790787" cy="241312"/>
            </a:xfrm>
            <a:prstGeom prst="rect">
              <a:avLst/>
            </a:prstGeom>
            <a:noFill/>
          </p:spPr>
          <p:txBody>
            <a:bodyPr wrap="square" rtlCol="0">
              <a:spAutoFit/>
            </a:bodyPr>
            <a:lstStyle/>
            <a:p>
              <a:r>
                <a:rPr kumimoji="1" lang="en-US" altLang="ja-JP" sz="6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600">
                <a:latin typeface="Brush Script MT" panose="03060802040406070304" pitchFamily="66" charset="-122"/>
                <a:cs typeface="Brush Script MT" panose="03060802040406070304" pitchFamily="66" charset="-122"/>
              </a:endParaRPr>
            </a:p>
          </p:txBody>
        </p:sp>
        <p:sp>
          <p:nvSpPr>
            <p:cNvPr id="88" name="正方形/長方形 87">
              <a:extLst>
                <a:ext uri="{FF2B5EF4-FFF2-40B4-BE49-F238E27FC236}">
                  <a16:creationId xmlns:a16="http://schemas.microsoft.com/office/drawing/2014/main" id="{ED1BB738-870E-D54B-8F20-5822688696B8}"/>
                </a:ext>
              </a:extLst>
            </p:cNvPr>
            <p:cNvSpPr/>
            <p:nvPr/>
          </p:nvSpPr>
          <p:spPr>
            <a:xfrm>
              <a:off x="4786878" y="1965861"/>
              <a:ext cx="725193" cy="361968"/>
            </a:xfrm>
            <a:prstGeom prst="rect">
              <a:avLst/>
            </a:prstGeom>
          </p:spPr>
          <p:txBody>
            <a:bodyPr wrap="none">
              <a:spAutoFit/>
            </a:bodyPr>
            <a:lstStyle/>
            <a:p>
              <a:r>
                <a:rPr lang="en-US" altLang="ja-JP" sz="300" dirty="0">
                  <a:solidFill>
                    <a:srgbClr val="202122"/>
                  </a:solidFill>
                  <a:latin typeface="Arial" panose="020B0604020202020204" pitchFamily="34" charset="0"/>
                </a:rPr>
                <a:t>Serial Number</a:t>
              </a:r>
            </a:p>
            <a:p>
              <a:r>
                <a:rPr lang="en-US" altLang="ja-JP" sz="300" dirty="0"/>
                <a:t>Subject </a:t>
              </a:r>
              <a:r>
                <a:rPr lang="en-US" altLang="ja-JP" sz="300" dirty="0" err="1"/>
                <a:t>wolfServer</a:t>
              </a:r>
              <a:endParaRPr lang="en-US" altLang="ja-JP" sz="300" dirty="0"/>
            </a:p>
            <a:p>
              <a:r>
                <a:rPr lang="en-US" altLang="ja-JP" sz="300" dirty="0"/>
                <a:t>Issuer    </a:t>
              </a:r>
              <a:r>
                <a:rPr lang="en-US" altLang="ja-JP" sz="300" dirty="0" err="1"/>
                <a:t>wolfCA</a:t>
              </a:r>
              <a:endParaRPr lang="en-US" altLang="ja-JP" sz="300" dirty="0"/>
            </a:p>
            <a:p>
              <a:r>
                <a:rPr lang="en-US" altLang="ja-JP" sz="300" dirty="0"/>
                <a:t>Not Before, Not After</a:t>
              </a:r>
              <a:endParaRPr lang="ja-JP" altLang="en-US" sz="300"/>
            </a:p>
          </p:txBody>
        </p:sp>
        <p:sp>
          <p:nvSpPr>
            <p:cNvPr id="89" name="テキスト ボックス 88">
              <a:extLst>
                <a:ext uri="{FF2B5EF4-FFF2-40B4-BE49-F238E27FC236}">
                  <a16:creationId xmlns:a16="http://schemas.microsoft.com/office/drawing/2014/main" id="{2F8CD933-9899-5F44-BA42-DD2E2E4BFE38}"/>
                </a:ext>
              </a:extLst>
            </p:cNvPr>
            <p:cNvSpPr txBox="1"/>
            <p:nvPr/>
          </p:nvSpPr>
          <p:spPr>
            <a:xfrm>
              <a:off x="5199428" y="2433749"/>
              <a:ext cx="486395" cy="241312"/>
            </a:xfrm>
            <a:prstGeom prst="rect">
              <a:avLst/>
            </a:prstGeom>
            <a:noFill/>
          </p:spPr>
          <p:txBody>
            <a:bodyPr wrap="none" rtlCol="0">
              <a:spAutoFit/>
            </a:bodyPr>
            <a:lstStyle/>
            <a:p>
              <a:r>
                <a:rPr kumimoji="1" lang="en-US" altLang="ja-JP" sz="300" dirty="0"/>
                <a:t>Subject</a:t>
              </a:r>
            </a:p>
            <a:p>
              <a:r>
                <a:rPr kumimoji="1" lang="en-US" altLang="ja-JP" sz="300" dirty="0"/>
                <a:t>Public Key</a:t>
              </a:r>
              <a:endParaRPr kumimoji="1" lang="ja-JP" altLang="en-US" sz="300"/>
            </a:p>
          </p:txBody>
        </p:sp>
        <p:sp>
          <p:nvSpPr>
            <p:cNvPr id="90" name="正方形/長方形 89">
              <a:extLst>
                <a:ext uri="{FF2B5EF4-FFF2-40B4-BE49-F238E27FC236}">
                  <a16:creationId xmlns:a16="http://schemas.microsoft.com/office/drawing/2014/main" id="{AB2477D2-5E70-F949-B9DA-51076941CD9E}"/>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91" name="正方形/長方形 90">
              <a:extLst>
                <a:ext uri="{FF2B5EF4-FFF2-40B4-BE49-F238E27FC236}">
                  <a16:creationId xmlns:a16="http://schemas.microsoft.com/office/drawing/2014/main" id="{77097783-FB58-E047-8A70-F3E260DF604E}"/>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92" name="正方形/長方形 91">
              <a:extLst>
                <a:ext uri="{FF2B5EF4-FFF2-40B4-BE49-F238E27FC236}">
                  <a16:creationId xmlns:a16="http://schemas.microsoft.com/office/drawing/2014/main" id="{3526C29E-CE3E-804B-8BAC-F7F55B8453A8}"/>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grpSp>
        <p:nvGrpSpPr>
          <p:cNvPr id="96" name="グループ化 95">
            <a:extLst>
              <a:ext uri="{FF2B5EF4-FFF2-40B4-BE49-F238E27FC236}">
                <a16:creationId xmlns:a16="http://schemas.microsoft.com/office/drawing/2014/main" id="{16DD69C4-9898-FE4F-9E84-878E385C5AAB}"/>
              </a:ext>
            </a:extLst>
          </p:cNvPr>
          <p:cNvGrpSpPr/>
          <p:nvPr/>
        </p:nvGrpSpPr>
        <p:grpSpPr>
          <a:xfrm>
            <a:off x="7100899" y="4040580"/>
            <a:ext cx="539200" cy="578149"/>
            <a:chOff x="4736537" y="1923023"/>
            <a:chExt cx="1087541" cy="1166099"/>
          </a:xfrm>
        </p:grpSpPr>
        <p:sp>
          <p:nvSpPr>
            <p:cNvPr id="97" name="メモ 96">
              <a:extLst>
                <a:ext uri="{FF2B5EF4-FFF2-40B4-BE49-F238E27FC236}">
                  <a16:creationId xmlns:a16="http://schemas.microsoft.com/office/drawing/2014/main" id="{420CA75C-42FD-8144-A4EB-8D4C8DA9FC95}"/>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98" name="グループ化 97">
              <a:extLst>
                <a:ext uri="{FF2B5EF4-FFF2-40B4-BE49-F238E27FC236}">
                  <a16:creationId xmlns:a16="http://schemas.microsoft.com/office/drawing/2014/main" id="{2231CEE2-0C2B-8344-ABA0-A816A49DD334}"/>
                </a:ext>
              </a:extLst>
            </p:cNvPr>
            <p:cNvGrpSpPr/>
            <p:nvPr/>
          </p:nvGrpSpPr>
          <p:grpSpPr>
            <a:xfrm>
              <a:off x="4880879" y="2475759"/>
              <a:ext cx="329854" cy="173188"/>
              <a:chOff x="11123840" y="1935678"/>
              <a:chExt cx="594909" cy="312354"/>
            </a:xfrm>
            <a:solidFill>
              <a:schemeClr val="bg2">
                <a:lumMod val="75000"/>
              </a:schemeClr>
            </a:solidFill>
          </p:grpSpPr>
          <p:sp>
            <p:nvSpPr>
              <p:cNvPr id="105" name="楕円 14">
                <a:extLst>
                  <a:ext uri="{FF2B5EF4-FFF2-40B4-BE49-F238E27FC236}">
                    <a16:creationId xmlns:a16="http://schemas.microsoft.com/office/drawing/2014/main" id="{A52E8B39-52D8-114E-88B9-EDA8CB46BC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06" name="正方形/長方形 105">
                <a:extLst>
                  <a:ext uri="{FF2B5EF4-FFF2-40B4-BE49-F238E27FC236}">
                    <a16:creationId xmlns:a16="http://schemas.microsoft.com/office/drawing/2014/main" id="{AD78D8EC-40E6-AE4F-AFB2-B77B98D253A3}"/>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07" name="正方形/長方形 106">
                <a:extLst>
                  <a:ext uri="{FF2B5EF4-FFF2-40B4-BE49-F238E27FC236}">
                    <a16:creationId xmlns:a16="http://schemas.microsoft.com/office/drawing/2014/main" id="{979E549B-F766-904A-8C22-8F69E330B6EC}"/>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99" name="テキスト ボックス 98">
              <a:extLst>
                <a:ext uri="{FF2B5EF4-FFF2-40B4-BE49-F238E27FC236}">
                  <a16:creationId xmlns:a16="http://schemas.microsoft.com/office/drawing/2014/main" id="{A4547145-598C-154F-8429-07A7EBA13988}"/>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00" name="正方形/長方形 99">
              <a:extLst>
                <a:ext uri="{FF2B5EF4-FFF2-40B4-BE49-F238E27FC236}">
                  <a16:creationId xmlns:a16="http://schemas.microsoft.com/office/drawing/2014/main" id="{5CDDBECE-0E95-3D4C-BD18-C47B9F37500A}"/>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01" name="テキスト ボックス 100">
              <a:extLst>
                <a:ext uri="{FF2B5EF4-FFF2-40B4-BE49-F238E27FC236}">
                  <a16:creationId xmlns:a16="http://schemas.microsoft.com/office/drawing/2014/main" id="{91A5C514-A11A-C441-9544-2C56364A6D3A}"/>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02" name="正方形/長方形 101">
              <a:extLst>
                <a:ext uri="{FF2B5EF4-FFF2-40B4-BE49-F238E27FC236}">
                  <a16:creationId xmlns:a16="http://schemas.microsoft.com/office/drawing/2014/main" id="{0BE76D00-4A31-BD4A-B9FD-0041ADBA5C4C}"/>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03" name="正方形/長方形 102">
              <a:extLst>
                <a:ext uri="{FF2B5EF4-FFF2-40B4-BE49-F238E27FC236}">
                  <a16:creationId xmlns:a16="http://schemas.microsoft.com/office/drawing/2014/main" id="{D7D0C1F1-7208-3A4F-B37A-16BB52A1F549}"/>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04" name="正方形/長方形 103">
              <a:extLst>
                <a:ext uri="{FF2B5EF4-FFF2-40B4-BE49-F238E27FC236}">
                  <a16:creationId xmlns:a16="http://schemas.microsoft.com/office/drawing/2014/main" id="{7C5D8943-3DFD-6440-BD0E-9E563A3B5A8B}"/>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108" name="グループ化 107">
            <a:extLst>
              <a:ext uri="{FF2B5EF4-FFF2-40B4-BE49-F238E27FC236}">
                <a16:creationId xmlns:a16="http://schemas.microsoft.com/office/drawing/2014/main" id="{E78A6C4D-EF6B-D443-9167-247FE0AA259F}"/>
              </a:ext>
            </a:extLst>
          </p:cNvPr>
          <p:cNvGrpSpPr/>
          <p:nvPr/>
        </p:nvGrpSpPr>
        <p:grpSpPr>
          <a:xfrm>
            <a:off x="8028125" y="4053725"/>
            <a:ext cx="539200" cy="578149"/>
            <a:chOff x="4736537" y="1923023"/>
            <a:chExt cx="1087541" cy="1166099"/>
          </a:xfrm>
        </p:grpSpPr>
        <p:sp>
          <p:nvSpPr>
            <p:cNvPr id="109" name="メモ 108">
              <a:extLst>
                <a:ext uri="{FF2B5EF4-FFF2-40B4-BE49-F238E27FC236}">
                  <a16:creationId xmlns:a16="http://schemas.microsoft.com/office/drawing/2014/main" id="{0FB10CF4-410A-D649-8759-9A751A6B3DD8}"/>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10" name="グループ化 109">
              <a:extLst>
                <a:ext uri="{FF2B5EF4-FFF2-40B4-BE49-F238E27FC236}">
                  <a16:creationId xmlns:a16="http://schemas.microsoft.com/office/drawing/2014/main" id="{317062BD-7388-204F-AE3C-F7C4F038CD04}"/>
                </a:ext>
              </a:extLst>
            </p:cNvPr>
            <p:cNvGrpSpPr/>
            <p:nvPr/>
          </p:nvGrpSpPr>
          <p:grpSpPr>
            <a:xfrm>
              <a:off x="4880879" y="2475759"/>
              <a:ext cx="329854" cy="173188"/>
              <a:chOff x="11123840" y="1935678"/>
              <a:chExt cx="594909" cy="312354"/>
            </a:xfrm>
            <a:solidFill>
              <a:schemeClr val="bg2">
                <a:lumMod val="75000"/>
              </a:schemeClr>
            </a:solidFill>
          </p:grpSpPr>
          <p:sp>
            <p:nvSpPr>
              <p:cNvPr id="117" name="楕円 14">
                <a:extLst>
                  <a:ext uri="{FF2B5EF4-FFF2-40B4-BE49-F238E27FC236}">
                    <a16:creationId xmlns:a16="http://schemas.microsoft.com/office/drawing/2014/main" id="{E0E170C6-6673-974C-AC31-EE2474627178}"/>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18" name="正方形/長方形 117">
                <a:extLst>
                  <a:ext uri="{FF2B5EF4-FFF2-40B4-BE49-F238E27FC236}">
                    <a16:creationId xmlns:a16="http://schemas.microsoft.com/office/drawing/2014/main" id="{FB31D25B-42CB-E744-B7B8-963A8A1E374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19" name="正方形/長方形 118">
                <a:extLst>
                  <a:ext uri="{FF2B5EF4-FFF2-40B4-BE49-F238E27FC236}">
                    <a16:creationId xmlns:a16="http://schemas.microsoft.com/office/drawing/2014/main" id="{F12ABAD8-B5DF-A142-8A1A-5B9AA4D716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11" name="テキスト ボックス 110">
              <a:extLst>
                <a:ext uri="{FF2B5EF4-FFF2-40B4-BE49-F238E27FC236}">
                  <a16:creationId xmlns:a16="http://schemas.microsoft.com/office/drawing/2014/main" id="{162B9AC9-B89E-6343-9FC2-51D51C00A301}"/>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12" name="正方形/長方形 111">
              <a:extLst>
                <a:ext uri="{FF2B5EF4-FFF2-40B4-BE49-F238E27FC236}">
                  <a16:creationId xmlns:a16="http://schemas.microsoft.com/office/drawing/2014/main" id="{40E64F23-5396-4B46-A5B8-FABE25B21CE1}"/>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13" name="テキスト ボックス 112">
              <a:extLst>
                <a:ext uri="{FF2B5EF4-FFF2-40B4-BE49-F238E27FC236}">
                  <a16:creationId xmlns:a16="http://schemas.microsoft.com/office/drawing/2014/main" id="{2C1985CA-99BD-DC41-A899-F081AFCD9D54}"/>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14" name="正方形/長方形 113">
              <a:extLst>
                <a:ext uri="{FF2B5EF4-FFF2-40B4-BE49-F238E27FC236}">
                  <a16:creationId xmlns:a16="http://schemas.microsoft.com/office/drawing/2014/main" id="{ADEBD3A1-274B-614C-8AFA-A4AC935C36A6}"/>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15" name="正方形/長方形 114">
              <a:extLst>
                <a:ext uri="{FF2B5EF4-FFF2-40B4-BE49-F238E27FC236}">
                  <a16:creationId xmlns:a16="http://schemas.microsoft.com/office/drawing/2014/main" id="{EC77B4D7-C59B-154A-B82A-EF5AF3EA4A91}"/>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16" name="正方形/長方形 115">
              <a:extLst>
                <a:ext uri="{FF2B5EF4-FFF2-40B4-BE49-F238E27FC236}">
                  <a16:creationId xmlns:a16="http://schemas.microsoft.com/office/drawing/2014/main" id="{F7D753FF-CAD3-854C-BE9A-055B4197BA0F}"/>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120" name="グループ化 119">
            <a:extLst>
              <a:ext uri="{FF2B5EF4-FFF2-40B4-BE49-F238E27FC236}">
                <a16:creationId xmlns:a16="http://schemas.microsoft.com/office/drawing/2014/main" id="{AE557405-768E-5741-9C99-E895A91C9F35}"/>
              </a:ext>
            </a:extLst>
          </p:cNvPr>
          <p:cNvGrpSpPr/>
          <p:nvPr/>
        </p:nvGrpSpPr>
        <p:grpSpPr>
          <a:xfrm>
            <a:off x="8817002" y="4060340"/>
            <a:ext cx="539200" cy="578149"/>
            <a:chOff x="4736537" y="1923023"/>
            <a:chExt cx="1087541" cy="1166099"/>
          </a:xfrm>
        </p:grpSpPr>
        <p:sp>
          <p:nvSpPr>
            <p:cNvPr id="121" name="メモ 120">
              <a:extLst>
                <a:ext uri="{FF2B5EF4-FFF2-40B4-BE49-F238E27FC236}">
                  <a16:creationId xmlns:a16="http://schemas.microsoft.com/office/drawing/2014/main" id="{7CFB85B0-532D-B84B-B466-1ADBC3E71533}"/>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22" name="グループ化 121">
              <a:extLst>
                <a:ext uri="{FF2B5EF4-FFF2-40B4-BE49-F238E27FC236}">
                  <a16:creationId xmlns:a16="http://schemas.microsoft.com/office/drawing/2014/main" id="{CDB579A5-7656-164E-9B5D-C1A08B228259}"/>
                </a:ext>
              </a:extLst>
            </p:cNvPr>
            <p:cNvGrpSpPr/>
            <p:nvPr/>
          </p:nvGrpSpPr>
          <p:grpSpPr>
            <a:xfrm>
              <a:off x="4880879" y="2475759"/>
              <a:ext cx="329854" cy="173188"/>
              <a:chOff x="11123840" y="1935678"/>
              <a:chExt cx="594909" cy="312354"/>
            </a:xfrm>
            <a:solidFill>
              <a:schemeClr val="bg2">
                <a:lumMod val="75000"/>
              </a:schemeClr>
            </a:solidFill>
          </p:grpSpPr>
          <p:sp>
            <p:nvSpPr>
              <p:cNvPr id="129" name="楕円 14">
                <a:extLst>
                  <a:ext uri="{FF2B5EF4-FFF2-40B4-BE49-F238E27FC236}">
                    <a16:creationId xmlns:a16="http://schemas.microsoft.com/office/drawing/2014/main" id="{2360AFDE-08CF-FB49-8AE9-C16C6D4842E8}"/>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30" name="正方形/長方形 129">
                <a:extLst>
                  <a:ext uri="{FF2B5EF4-FFF2-40B4-BE49-F238E27FC236}">
                    <a16:creationId xmlns:a16="http://schemas.microsoft.com/office/drawing/2014/main" id="{B7E1A830-149D-2648-AC20-1BFBF43F3CEE}"/>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31" name="正方形/長方形 130">
                <a:extLst>
                  <a:ext uri="{FF2B5EF4-FFF2-40B4-BE49-F238E27FC236}">
                    <a16:creationId xmlns:a16="http://schemas.microsoft.com/office/drawing/2014/main" id="{814299D0-5463-DA4A-A9CD-FE15AD52009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23" name="テキスト ボックス 122">
              <a:extLst>
                <a:ext uri="{FF2B5EF4-FFF2-40B4-BE49-F238E27FC236}">
                  <a16:creationId xmlns:a16="http://schemas.microsoft.com/office/drawing/2014/main" id="{3FB20230-C2A6-E241-A07E-24300CC06372}"/>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24" name="正方形/長方形 123">
              <a:extLst>
                <a:ext uri="{FF2B5EF4-FFF2-40B4-BE49-F238E27FC236}">
                  <a16:creationId xmlns:a16="http://schemas.microsoft.com/office/drawing/2014/main" id="{BA53F557-CCFB-0F47-8FBC-2017C141F559}"/>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25" name="テキスト ボックス 124">
              <a:extLst>
                <a:ext uri="{FF2B5EF4-FFF2-40B4-BE49-F238E27FC236}">
                  <a16:creationId xmlns:a16="http://schemas.microsoft.com/office/drawing/2014/main" id="{1DCEB0CB-4BF7-CF4D-B7EB-5BA2F697F475}"/>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26" name="正方形/長方形 125">
              <a:extLst>
                <a:ext uri="{FF2B5EF4-FFF2-40B4-BE49-F238E27FC236}">
                  <a16:creationId xmlns:a16="http://schemas.microsoft.com/office/drawing/2014/main" id="{2AAB0BE3-723E-F946-BDF7-4A106B1E8EC0}"/>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27" name="正方形/長方形 126">
              <a:extLst>
                <a:ext uri="{FF2B5EF4-FFF2-40B4-BE49-F238E27FC236}">
                  <a16:creationId xmlns:a16="http://schemas.microsoft.com/office/drawing/2014/main" id="{C0B7044F-5041-4647-8B50-4692C59A4D19}"/>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28" name="正方形/長方形 127">
              <a:extLst>
                <a:ext uri="{FF2B5EF4-FFF2-40B4-BE49-F238E27FC236}">
                  <a16:creationId xmlns:a16="http://schemas.microsoft.com/office/drawing/2014/main" id="{6B03DBA4-54DA-D441-AA6A-5D74F6C4BEE6}"/>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32" name="テキスト ボックス 131">
            <a:extLst>
              <a:ext uri="{FF2B5EF4-FFF2-40B4-BE49-F238E27FC236}">
                <a16:creationId xmlns:a16="http://schemas.microsoft.com/office/drawing/2014/main" id="{73EC8E1C-0D7A-8641-8EE2-43AB5D3CCAB8}"/>
              </a:ext>
            </a:extLst>
          </p:cNvPr>
          <p:cNvSpPr txBox="1"/>
          <p:nvPr/>
        </p:nvSpPr>
        <p:spPr>
          <a:xfrm>
            <a:off x="7358939" y="1657558"/>
            <a:ext cx="1261884" cy="307777"/>
          </a:xfrm>
          <a:prstGeom prst="rect">
            <a:avLst/>
          </a:prstGeom>
          <a:noFill/>
        </p:spPr>
        <p:txBody>
          <a:bodyPr wrap="none" rtlCol="0">
            <a:spAutoFit/>
          </a:bodyPr>
          <a:lstStyle/>
          <a:p>
            <a:r>
              <a:rPr kumimoji="1" lang="ja-JP" altLang="en-US" sz="1400"/>
              <a:t>ルート</a:t>
            </a:r>
            <a:r>
              <a:rPr lang="ja-JP" altLang="en-US" sz="1400"/>
              <a:t>証明書</a:t>
            </a:r>
            <a:endParaRPr kumimoji="1" lang="ja-JP" altLang="en-US" sz="1400"/>
          </a:p>
        </p:txBody>
      </p:sp>
      <p:sp>
        <p:nvSpPr>
          <p:cNvPr id="133" name="テキスト ボックス 132">
            <a:extLst>
              <a:ext uri="{FF2B5EF4-FFF2-40B4-BE49-F238E27FC236}">
                <a16:creationId xmlns:a16="http://schemas.microsoft.com/office/drawing/2014/main" id="{DD24A431-D150-4744-A76A-ACBAA7CA1AB5}"/>
              </a:ext>
            </a:extLst>
          </p:cNvPr>
          <p:cNvSpPr txBox="1"/>
          <p:nvPr/>
        </p:nvSpPr>
        <p:spPr>
          <a:xfrm>
            <a:off x="6658931" y="4675848"/>
            <a:ext cx="962123" cy="307777"/>
          </a:xfrm>
          <a:prstGeom prst="rect">
            <a:avLst/>
          </a:prstGeom>
          <a:noFill/>
        </p:spPr>
        <p:txBody>
          <a:bodyPr wrap="none" rtlCol="0">
            <a:spAutoFit/>
          </a:bodyPr>
          <a:lstStyle/>
          <a:p>
            <a:r>
              <a:rPr lang="en-US" altLang="ja-JP" sz="1400" dirty="0"/>
              <a:t>CA</a:t>
            </a:r>
            <a:r>
              <a:rPr lang="ja-JP" altLang="en-US" sz="1400"/>
              <a:t>証明書</a:t>
            </a:r>
            <a:endParaRPr kumimoji="1" lang="ja-JP" altLang="en-US" sz="1400"/>
          </a:p>
        </p:txBody>
      </p:sp>
      <p:sp>
        <p:nvSpPr>
          <p:cNvPr id="134" name="テキスト ボックス 133">
            <a:extLst>
              <a:ext uri="{FF2B5EF4-FFF2-40B4-BE49-F238E27FC236}">
                <a16:creationId xmlns:a16="http://schemas.microsoft.com/office/drawing/2014/main" id="{14A80C72-EB0D-A34D-A4BA-24A05BCEF0DB}"/>
              </a:ext>
            </a:extLst>
          </p:cNvPr>
          <p:cNvSpPr txBox="1"/>
          <p:nvPr/>
        </p:nvSpPr>
        <p:spPr>
          <a:xfrm>
            <a:off x="8971728" y="2479375"/>
            <a:ext cx="1261884" cy="307777"/>
          </a:xfrm>
          <a:prstGeom prst="rect">
            <a:avLst/>
          </a:prstGeom>
          <a:noFill/>
        </p:spPr>
        <p:txBody>
          <a:bodyPr wrap="none" rtlCol="0">
            <a:spAutoFit/>
          </a:bodyPr>
          <a:lstStyle/>
          <a:p>
            <a:r>
              <a:rPr lang="ja-JP" altLang="en-US" sz="1400"/>
              <a:t>ルート認証局</a:t>
            </a:r>
            <a:endParaRPr kumimoji="1" lang="ja-JP" altLang="en-US" sz="1400"/>
          </a:p>
        </p:txBody>
      </p:sp>
      <p:sp>
        <p:nvSpPr>
          <p:cNvPr id="135" name="テキスト ボックス 134">
            <a:extLst>
              <a:ext uri="{FF2B5EF4-FFF2-40B4-BE49-F238E27FC236}">
                <a16:creationId xmlns:a16="http://schemas.microsoft.com/office/drawing/2014/main" id="{BE6F02B5-E48F-5E49-AD1B-6CBE0C525F0D}"/>
              </a:ext>
            </a:extLst>
          </p:cNvPr>
          <p:cNvSpPr txBox="1"/>
          <p:nvPr/>
        </p:nvSpPr>
        <p:spPr>
          <a:xfrm>
            <a:off x="9513528" y="4085375"/>
            <a:ext cx="1082348" cy="307777"/>
          </a:xfrm>
          <a:prstGeom prst="rect">
            <a:avLst/>
          </a:prstGeom>
          <a:noFill/>
        </p:spPr>
        <p:txBody>
          <a:bodyPr wrap="none" rtlCol="0">
            <a:spAutoFit/>
          </a:bodyPr>
          <a:lstStyle/>
          <a:p>
            <a:r>
              <a:rPr lang="ja-JP" altLang="en-US" sz="1400"/>
              <a:t>中間認証局</a:t>
            </a:r>
            <a:endParaRPr kumimoji="1" lang="ja-JP" altLang="en-US" sz="1400"/>
          </a:p>
        </p:txBody>
      </p:sp>
      <p:cxnSp>
        <p:nvCxnSpPr>
          <p:cNvPr id="140" name="直線コネクタ 139">
            <a:extLst>
              <a:ext uri="{FF2B5EF4-FFF2-40B4-BE49-F238E27FC236}">
                <a16:creationId xmlns:a16="http://schemas.microsoft.com/office/drawing/2014/main" id="{81FB1DC5-3869-5242-B2A0-7B73068B0A24}"/>
              </a:ext>
            </a:extLst>
          </p:cNvPr>
          <p:cNvCxnSpPr/>
          <p:nvPr/>
        </p:nvCxnSpPr>
        <p:spPr>
          <a:xfrm>
            <a:off x="5144549" y="2541214"/>
            <a:ext cx="2214390"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C7651CA0-EA2C-EC45-BC8D-8C8CDE8BE882}"/>
              </a:ext>
            </a:extLst>
          </p:cNvPr>
          <p:cNvCxnSpPr/>
          <p:nvPr/>
        </p:nvCxnSpPr>
        <p:spPr>
          <a:xfrm>
            <a:off x="5144549" y="2697397"/>
            <a:ext cx="2214390" cy="0"/>
          </a:xfrm>
          <a:prstGeom prst="line">
            <a:avLst/>
          </a:prstGeom>
          <a:ln w="19050">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0A3A2DEA-0BF9-9143-8B84-FD62A4CF3B06}"/>
              </a:ext>
            </a:extLst>
          </p:cNvPr>
          <p:cNvSpPr txBox="1"/>
          <p:nvPr/>
        </p:nvSpPr>
        <p:spPr>
          <a:xfrm>
            <a:off x="5937963" y="2204877"/>
            <a:ext cx="902811" cy="307777"/>
          </a:xfrm>
          <a:prstGeom prst="rect">
            <a:avLst/>
          </a:prstGeom>
          <a:noFill/>
        </p:spPr>
        <p:txBody>
          <a:bodyPr wrap="none" rtlCol="0">
            <a:spAutoFit/>
          </a:bodyPr>
          <a:lstStyle/>
          <a:p>
            <a:r>
              <a:rPr lang="ja-JP" altLang="en-US" sz="1400"/>
              <a:t>相互認証</a:t>
            </a:r>
            <a:endParaRPr kumimoji="1" lang="ja-JP" altLang="en-US" sz="1400"/>
          </a:p>
        </p:txBody>
      </p:sp>
    </p:spTree>
    <p:extLst>
      <p:ext uri="{BB962C8B-B14F-4D97-AF65-F5344CB8AC3E}">
        <p14:creationId xmlns:p14="http://schemas.microsoft.com/office/powerpoint/2010/main" val="1001565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FFFBC73-B380-4B43-8FAF-27265764704F}"/>
              </a:ext>
            </a:extLst>
          </p:cNvPr>
          <p:cNvPicPr>
            <a:picLocks noChangeAspect="1"/>
          </p:cNvPicPr>
          <p:nvPr/>
        </p:nvPicPr>
        <p:blipFill>
          <a:blip r:embed="rId2"/>
          <a:stretch>
            <a:fillRect/>
          </a:stretch>
        </p:blipFill>
        <p:spPr>
          <a:xfrm flipH="1">
            <a:off x="7725227" y="1354142"/>
            <a:ext cx="613980" cy="959481"/>
          </a:xfrm>
          <a:prstGeom prst="rect">
            <a:avLst/>
          </a:prstGeom>
        </p:spPr>
      </p:pic>
      <p:pic>
        <p:nvPicPr>
          <p:cNvPr id="4" name="図 3">
            <a:extLst>
              <a:ext uri="{FF2B5EF4-FFF2-40B4-BE49-F238E27FC236}">
                <a16:creationId xmlns:a16="http://schemas.microsoft.com/office/drawing/2014/main" id="{113D64DC-84A2-284F-AB7D-CF361A5688DE}"/>
              </a:ext>
            </a:extLst>
          </p:cNvPr>
          <p:cNvPicPr>
            <a:picLocks noChangeAspect="1"/>
          </p:cNvPicPr>
          <p:nvPr/>
        </p:nvPicPr>
        <p:blipFill>
          <a:blip r:embed="rId2"/>
          <a:stretch>
            <a:fillRect/>
          </a:stretch>
        </p:blipFill>
        <p:spPr>
          <a:xfrm flipH="1">
            <a:off x="6953815" y="2754134"/>
            <a:ext cx="613980" cy="959481"/>
          </a:xfrm>
          <a:prstGeom prst="rect">
            <a:avLst/>
          </a:prstGeom>
        </p:spPr>
      </p:pic>
      <p:pic>
        <p:nvPicPr>
          <p:cNvPr id="5" name="図 4">
            <a:extLst>
              <a:ext uri="{FF2B5EF4-FFF2-40B4-BE49-F238E27FC236}">
                <a16:creationId xmlns:a16="http://schemas.microsoft.com/office/drawing/2014/main" id="{39AD0069-5AE7-FB42-A915-6473E907019C}"/>
              </a:ext>
            </a:extLst>
          </p:cNvPr>
          <p:cNvPicPr>
            <a:picLocks noChangeAspect="1"/>
          </p:cNvPicPr>
          <p:nvPr/>
        </p:nvPicPr>
        <p:blipFill>
          <a:blip r:embed="rId2"/>
          <a:stretch>
            <a:fillRect/>
          </a:stretch>
        </p:blipFill>
        <p:spPr>
          <a:xfrm flipH="1">
            <a:off x="7725227" y="2754134"/>
            <a:ext cx="613980" cy="959481"/>
          </a:xfrm>
          <a:prstGeom prst="rect">
            <a:avLst/>
          </a:prstGeom>
        </p:spPr>
      </p:pic>
      <p:pic>
        <p:nvPicPr>
          <p:cNvPr id="6" name="図 5">
            <a:extLst>
              <a:ext uri="{FF2B5EF4-FFF2-40B4-BE49-F238E27FC236}">
                <a16:creationId xmlns:a16="http://schemas.microsoft.com/office/drawing/2014/main" id="{60FB785A-7313-4F44-B1F8-2EB5B13F576B}"/>
              </a:ext>
            </a:extLst>
          </p:cNvPr>
          <p:cNvPicPr>
            <a:picLocks noChangeAspect="1"/>
          </p:cNvPicPr>
          <p:nvPr/>
        </p:nvPicPr>
        <p:blipFill>
          <a:blip r:embed="rId2"/>
          <a:stretch>
            <a:fillRect/>
          </a:stretch>
        </p:blipFill>
        <p:spPr>
          <a:xfrm flipH="1">
            <a:off x="8476671" y="2754134"/>
            <a:ext cx="613980" cy="959481"/>
          </a:xfrm>
          <a:prstGeom prst="rect">
            <a:avLst/>
          </a:prstGeom>
        </p:spPr>
      </p:pic>
      <p:sp>
        <p:nvSpPr>
          <p:cNvPr id="7" name="フリーフォーム 6">
            <a:extLst>
              <a:ext uri="{FF2B5EF4-FFF2-40B4-BE49-F238E27FC236}">
                <a16:creationId xmlns:a16="http://schemas.microsoft.com/office/drawing/2014/main" id="{FC9F30C9-2244-6B4C-AABA-9C17899203C2}"/>
              </a:ext>
            </a:extLst>
          </p:cNvPr>
          <p:cNvSpPr/>
          <p:nvPr/>
        </p:nvSpPr>
        <p:spPr>
          <a:xfrm>
            <a:off x="7242531" y="2513087"/>
            <a:ext cx="1526019" cy="296725"/>
          </a:xfrm>
          <a:custGeom>
            <a:avLst/>
            <a:gdLst>
              <a:gd name="connsiteX0" fmla="*/ 0 w 1526019"/>
              <a:gd name="connsiteY0" fmla="*/ 272503 h 296725"/>
              <a:gd name="connsiteX1" fmla="*/ 0 w 1526019"/>
              <a:gd name="connsiteY1" fmla="*/ 0 h 296725"/>
              <a:gd name="connsiteX2" fmla="*/ 1519963 w 1526019"/>
              <a:gd name="connsiteY2" fmla="*/ 6055 h 296725"/>
              <a:gd name="connsiteX3" fmla="*/ 1526019 w 1526019"/>
              <a:gd name="connsiteY3" fmla="*/ 296725 h 296725"/>
            </a:gdLst>
            <a:ahLst/>
            <a:cxnLst>
              <a:cxn ang="0">
                <a:pos x="connsiteX0" y="connsiteY0"/>
              </a:cxn>
              <a:cxn ang="0">
                <a:pos x="connsiteX1" y="connsiteY1"/>
              </a:cxn>
              <a:cxn ang="0">
                <a:pos x="connsiteX2" y="connsiteY2"/>
              </a:cxn>
              <a:cxn ang="0">
                <a:pos x="connsiteX3" y="connsiteY3"/>
              </a:cxn>
            </a:cxnLst>
            <a:rect l="l" t="t" r="r" b="b"/>
            <a:pathLst>
              <a:path w="1526019" h="296725">
                <a:moveTo>
                  <a:pt x="0" y="272503"/>
                </a:moveTo>
                <a:lnTo>
                  <a:pt x="0" y="0"/>
                </a:lnTo>
                <a:lnTo>
                  <a:pt x="1519963" y="6055"/>
                </a:lnTo>
                <a:lnTo>
                  <a:pt x="1526019" y="29672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909DC292-A25B-FD44-A394-E14AA961B922}"/>
              </a:ext>
            </a:extLst>
          </p:cNvPr>
          <p:cNvCxnSpPr>
            <a:stCxn id="3" idx="2"/>
            <a:endCxn id="5" idx="0"/>
          </p:cNvCxnSpPr>
          <p:nvPr/>
        </p:nvCxnSpPr>
        <p:spPr>
          <a:xfrm>
            <a:off x="8032217" y="2313623"/>
            <a:ext cx="0" cy="44051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0B42501-3462-D241-A815-1F8DAD6C2393}"/>
              </a:ext>
            </a:extLst>
          </p:cNvPr>
          <p:cNvGrpSpPr/>
          <p:nvPr/>
        </p:nvGrpSpPr>
        <p:grpSpPr>
          <a:xfrm>
            <a:off x="7193560" y="1074805"/>
            <a:ext cx="748469" cy="892367"/>
            <a:chOff x="4736537" y="1923023"/>
            <a:chExt cx="978061" cy="1166099"/>
          </a:xfrm>
        </p:grpSpPr>
        <p:sp>
          <p:nvSpPr>
            <p:cNvPr id="10" name="メモ 9">
              <a:extLst>
                <a:ext uri="{FF2B5EF4-FFF2-40B4-BE49-F238E27FC236}">
                  <a16:creationId xmlns:a16="http://schemas.microsoft.com/office/drawing/2014/main" id="{88F51CAD-1DC2-3344-A116-46B117EFFC13}"/>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nvGrpSpPr>
            <p:cNvPr id="11" name="グループ化 10">
              <a:extLst>
                <a:ext uri="{FF2B5EF4-FFF2-40B4-BE49-F238E27FC236}">
                  <a16:creationId xmlns:a16="http://schemas.microsoft.com/office/drawing/2014/main" id="{7529574A-ADF4-EA46-A2F9-8C377712C4EE}"/>
                </a:ext>
              </a:extLst>
            </p:cNvPr>
            <p:cNvGrpSpPr/>
            <p:nvPr/>
          </p:nvGrpSpPr>
          <p:grpSpPr>
            <a:xfrm>
              <a:off x="4880879" y="2475759"/>
              <a:ext cx="329854" cy="173188"/>
              <a:chOff x="11123840" y="1935678"/>
              <a:chExt cx="594909" cy="312354"/>
            </a:xfrm>
            <a:solidFill>
              <a:schemeClr val="bg2">
                <a:lumMod val="75000"/>
              </a:schemeClr>
            </a:solidFill>
          </p:grpSpPr>
          <p:sp>
            <p:nvSpPr>
              <p:cNvPr id="18" name="楕円 14">
                <a:extLst>
                  <a:ext uri="{FF2B5EF4-FFF2-40B4-BE49-F238E27FC236}">
                    <a16:creationId xmlns:a16="http://schemas.microsoft.com/office/drawing/2014/main" id="{9BAB846E-BB33-A847-B0CC-4CE39B892008}"/>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9" name="正方形/長方形 18">
                <a:extLst>
                  <a:ext uri="{FF2B5EF4-FFF2-40B4-BE49-F238E27FC236}">
                    <a16:creationId xmlns:a16="http://schemas.microsoft.com/office/drawing/2014/main" id="{4BEEC521-0562-BC49-BAF2-2A52329C598A}"/>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20" name="正方形/長方形 19">
                <a:extLst>
                  <a:ext uri="{FF2B5EF4-FFF2-40B4-BE49-F238E27FC236}">
                    <a16:creationId xmlns:a16="http://schemas.microsoft.com/office/drawing/2014/main" id="{9D816AEF-2F72-2F47-8F46-16D8C6352AC0}"/>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12" name="テキスト ボックス 11">
              <a:extLst>
                <a:ext uri="{FF2B5EF4-FFF2-40B4-BE49-F238E27FC236}">
                  <a16:creationId xmlns:a16="http://schemas.microsoft.com/office/drawing/2014/main" id="{BF026942-805D-F145-A26F-E0792770F26D}"/>
                </a:ext>
              </a:extLst>
            </p:cNvPr>
            <p:cNvSpPr txBox="1"/>
            <p:nvPr/>
          </p:nvSpPr>
          <p:spPr>
            <a:xfrm>
              <a:off x="4780063" y="2718437"/>
              <a:ext cx="790787" cy="241312"/>
            </a:xfrm>
            <a:prstGeom prst="rect">
              <a:avLst/>
            </a:prstGeom>
            <a:noFill/>
          </p:spPr>
          <p:txBody>
            <a:bodyPr wrap="square" rtlCol="0">
              <a:spAutoFit/>
            </a:bodyPr>
            <a:lstStyle/>
            <a:p>
              <a:r>
                <a:rPr kumimoji="1" lang="en-US" altLang="ja-JP" sz="6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600">
                <a:latin typeface="Brush Script MT" panose="03060802040406070304" pitchFamily="66" charset="-122"/>
                <a:cs typeface="Brush Script MT" panose="03060802040406070304" pitchFamily="66" charset="-122"/>
              </a:endParaRPr>
            </a:p>
          </p:txBody>
        </p:sp>
        <p:sp>
          <p:nvSpPr>
            <p:cNvPr id="13" name="正方形/長方形 12">
              <a:extLst>
                <a:ext uri="{FF2B5EF4-FFF2-40B4-BE49-F238E27FC236}">
                  <a16:creationId xmlns:a16="http://schemas.microsoft.com/office/drawing/2014/main" id="{5850B8A4-01A5-494A-895C-CC6D7162EB49}"/>
                </a:ext>
              </a:extLst>
            </p:cNvPr>
            <p:cNvSpPr/>
            <p:nvPr/>
          </p:nvSpPr>
          <p:spPr>
            <a:xfrm>
              <a:off x="4786878" y="1965861"/>
              <a:ext cx="725193" cy="361968"/>
            </a:xfrm>
            <a:prstGeom prst="rect">
              <a:avLst/>
            </a:prstGeom>
          </p:spPr>
          <p:txBody>
            <a:bodyPr wrap="none">
              <a:spAutoFit/>
            </a:bodyPr>
            <a:lstStyle/>
            <a:p>
              <a:r>
                <a:rPr lang="en-US" altLang="ja-JP" sz="300" dirty="0">
                  <a:solidFill>
                    <a:srgbClr val="202122"/>
                  </a:solidFill>
                  <a:latin typeface="Arial" panose="020B0604020202020204" pitchFamily="34" charset="0"/>
                </a:rPr>
                <a:t>Serial Number</a:t>
              </a:r>
            </a:p>
            <a:p>
              <a:r>
                <a:rPr lang="en-US" altLang="ja-JP" sz="300" dirty="0"/>
                <a:t>Subject </a:t>
              </a:r>
              <a:r>
                <a:rPr lang="en-US" altLang="ja-JP" sz="300" dirty="0" err="1"/>
                <a:t>wolfServer</a:t>
              </a:r>
              <a:endParaRPr lang="en-US" altLang="ja-JP" sz="300" dirty="0"/>
            </a:p>
            <a:p>
              <a:r>
                <a:rPr lang="en-US" altLang="ja-JP" sz="300" dirty="0"/>
                <a:t>Issuer    </a:t>
              </a:r>
              <a:r>
                <a:rPr lang="en-US" altLang="ja-JP" sz="300" dirty="0" err="1"/>
                <a:t>wolfCA</a:t>
              </a:r>
              <a:endParaRPr lang="en-US" altLang="ja-JP" sz="300" dirty="0"/>
            </a:p>
            <a:p>
              <a:r>
                <a:rPr lang="en-US" altLang="ja-JP" sz="300" dirty="0"/>
                <a:t>Not Before, Not After</a:t>
              </a:r>
              <a:endParaRPr lang="ja-JP" altLang="en-US" sz="300"/>
            </a:p>
          </p:txBody>
        </p:sp>
        <p:sp>
          <p:nvSpPr>
            <p:cNvPr id="14" name="テキスト ボックス 13">
              <a:extLst>
                <a:ext uri="{FF2B5EF4-FFF2-40B4-BE49-F238E27FC236}">
                  <a16:creationId xmlns:a16="http://schemas.microsoft.com/office/drawing/2014/main" id="{45AD3406-15F9-BC4B-BA9B-73F2C238F504}"/>
                </a:ext>
              </a:extLst>
            </p:cNvPr>
            <p:cNvSpPr txBox="1"/>
            <p:nvPr/>
          </p:nvSpPr>
          <p:spPr>
            <a:xfrm>
              <a:off x="5199428" y="2433749"/>
              <a:ext cx="486395" cy="241312"/>
            </a:xfrm>
            <a:prstGeom prst="rect">
              <a:avLst/>
            </a:prstGeom>
            <a:noFill/>
          </p:spPr>
          <p:txBody>
            <a:bodyPr wrap="none" rtlCol="0">
              <a:spAutoFit/>
            </a:bodyPr>
            <a:lstStyle/>
            <a:p>
              <a:r>
                <a:rPr kumimoji="1" lang="en-US" altLang="ja-JP" sz="300" dirty="0"/>
                <a:t>Subject</a:t>
              </a:r>
            </a:p>
            <a:p>
              <a:r>
                <a:rPr kumimoji="1" lang="en-US" altLang="ja-JP" sz="300" dirty="0"/>
                <a:t>Public Key</a:t>
              </a:r>
              <a:endParaRPr kumimoji="1" lang="ja-JP" altLang="en-US" sz="300"/>
            </a:p>
          </p:txBody>
        </p:sp>
        <p:sp>
          <p:nvSpPr>
            <p:cNvPr id="15" name="正方形/長方形 14">
              <a:extLst>
                <a:ext uri="{FF2B5EF4-FFF2-40B4-BE49-F238E27FC236}">
                  <a16:creationId xmlns:a16="http://schemas.microsoft.com/office/drawing/2014/main" id="{196C9C0E-55BB-CC4D-A0F2-92E8557A54A6}"/>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6" name="正方形/長方形 15">
              <a:extLst>
                <a:ext uri="{FF2B5EF4-FFF2-40B4-BE49-F238E27FC236}">
                  <a16:creationId xmlns:a16="http://schemas.microsoft.com/office/drawing/2014/main" id="{B1107428-AA52-5443-BAEB-EF2442454D4A}"/>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7" name="正方形/長方形 16">
              <a:extLst>
                <a:ext uri="{FF2B5EF4-FFF2-40B4-BE49-F238E27FC236}">
                  <a16:creationId xmlns:a16="http://schemas.microsoft.com/office/drawing/2014/main" id="{EF7F443F-18BD-5F4D-9D92-9D517A029B98}"/>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grpSp>
        <p:nvGrpSpPr>
          <p:cNvPr id="21" name="グループ化 20">
            <a:extLst>
              <a:ext uri="{FF2B5EF4-FFF2-40B4-BE49-F238E27FC236}">
                <a16:creationId xmlns:a16="http://schemas.microsoft.com/office/drawing/2014/main" id="{3EE6A9A5-51C3-DB40-B95A-A629FC0E253E}"/>
              </a:ext>
            </a:extLst>
          </p:cNvPr>
          <p:cNvGrpSpPr/>
          <p:nvPr/>
        </p:nvGrpSpPr>
        <p:grpSpPr>
          <a:xfrm>
            <a:off x="6719295" y="3135466"/>
            <a:ext cx="539200" cy="578149"/>
            <a:chOff x="4736537" y="1923023"/>
            <a:chExt cx="1087541" cy="1166099"/>
          </a:xfrm>
        </p:grpSpPr>
        <p:sp>
          <p:nvSpPr>
            <p:cNvPr id="22" name="メモ 21">
              <a:extLst>
                <a:ext uri="{FF2B5EF4-FFF2-40B4-BE49-F238E27FC236}">
                  <a16:creationId xmlns:a16="http://schemas.microsoft.com/office/drawing/2014/main" id="{87A01903-ECB1-1344-9112-C514325512F0}"/>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23" name="グループ化 22">
              <a:extLst>
                <a:ext uri="{FF2B5EF4-FFF2-40B4-BE49-F238E27FC236}">
                  <a16:creationId xmlns:a16="http://schemas.microsoft.com/office/drawing/2014/main" id="{03C5D597-37D4-0344-9337-855A51137012}"/>
                </a:ext>
              </a:extLst>
            </p:cNvPr>
            <p:cNvGrpSpPr/>
            <p:nvPr/>
          </p:nvGrpSpPr>
          <p:grpSpPr>
            <a:xfrm>
              <a:off x="4880879" y="2475759"/>
              <a:ext cx="329854" cy="173188"/>
              <a:chOff x="11123840" y="1935678"/>
              <a:chExt cx="594909" cy="312354"/>
            </a:xfrm>
            <a:solidFill>
              <a:schemeClr val="bg2">
                <a:lumMod val="75000"/>
              </a:schemeClr>
            </a:solidFill>
          </p:grpSpPr>
          <p:sp>
            <p:nvSpPr>
              <p:cNvPr id="30" name="楕円 14">
                <a:extLst>
                  <a:ext uri="{FF2B5EF4-FFF2-40B4-BE49-F238E27FC236}">
                    <a16:creationId xmlns:a16="http://schemas.microsoft.com/office/drawing/2014/main" id="{E6D91B82-FBCC-154B-817A-C943F50E98A8}"/>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31" name="正方形/長方形 30">
                <a:extLst>
                  <a:ext uri="{FF2B5EF4-FFF2-40B4-BE49-F238E27FC236}">
                    <a16:creationId xmlns:a16="http://schemas.microsoft.com/office/drawing/2014/main" id="{DE8E29CC-6B34-5741-9CB1-99F4702D39EB}"/>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32" name="正方形/長方形 31">
                <a:extLst>
                  <a:ext uri="{FF2B5EF4-FFF2-40B4-BE49-F238E27FC236}">
                    <a16:creationId xmlns:a16="http://schemas.microsoft.com/office/drawing/2014/main" id="{047AA92D-E40E-8940-9C62-093107848A26}"/>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24" name="テキスト ボックス 23">
              <a:extLst>
                <a:ext uri="{FF2B5EF4-FFF2-40B4-BE49-F238E27FC236}">
                  <a16:creationId xmlns:a16="http://schemas.microsoft.com/office/drawing/2014/main" id="{DFF8AE1A-88DC-934D-A30A-295CFF8CAC1C}"/>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25" name="正方形/長方形 24">
              <a:extLst>
                <a:ext uri="{FF2B5EF4-FFF2-40B4-BE49-F238E27FC236}">
                  <a16:creationId xmlns:a16="http://schemas.microsoft.com/office/drawing/2014/main" id="{7F97251D-EFBC-1D49-9C3B-A3F9971C1545}"/>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26" name="テキスト ボックス 25">
              <a:extLst>
                <a:ext uri="{FF2B5EF4-FFF2-40B4-BE49-F238E27FC236}">
                  <a16:creationId xmlns:a16="http://schemas.microsoft.com/office/drawing/2014/main" id="{BE936010-1C8B-9F46-810E-51AF11C8A062}"/>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27" name="正方形/長方形 26">
              <a:extLst>
                <a:ext uri="{FF2B5EF4-FFF2-40B4-BE49-F238E27FC236}">
                  <a16:creationId xmlns:a16="http://schemas.microsoft.com/office/drawing/2014/main" id="{27327756-FF31-9041-9BD2-8E87B22616DA}"/>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28" name="正方形/長方形 27">
              <a:extLst>
                <a:ext uri="{FF2B5EF4-FFF2-40B4-BE49-F238E27FC236}">
                  <a16:creationId xmlns:a16="http://schemas.microsoft.com/office/drawing/2014/main" id="{8E0C60A2-77EE-7540-BC41-DF52FA64F6C6}"/>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29" name="正方形/長方形 28">
              <a:extLst>
                <a:ext uri="{FF2B5EF4-FFF2-40B4-BE49-F238E27FC236}">
                  <a16:creationId xmlns:a16="http://schemas.microsoft.com/office/drawing/2014/main" id="{6619D7BF-57C0-9142-A3D2-3FDE67F31E5D}"/>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33" name="グループ化 32">
            <a:extLst>
              <a:ext uri="{FF2B5EF4-FFF2-40B4-BE49-F238E27FC236}">
                <a16:creationId xmlns:a16="http://schemas.microsoft.com/office/drawing/2014/main" id="{B31F12E7-9174-624E-8F1F-0A0581AD1375}"/>
              </a:ext>
            </a:extLst>
          </p:cNvPr>
          <p:cNvGrpSpPr/>
          <p:nvPr/>
        </p:nvGrpSpPr>
        <p:grpSpPr>
          <a:xfrm>
            <a:off x="7646521" y="3148611"/>
            <a:ext cx="539200" cy="578149"/>
            <a:chOff x="4736537" y="1923023"/>
            <a:chExt cx="1087541" cy="1166099"/>
          </a:xfrm>
        </p:grpSpPr>
        <p:sp>
          <p:nvSpPr>
            <p:cNvPr id="34" name="メモ 33">
              <a:extLst>
                <a:ext uri="{FF2B5EF4-FFF2-40B4-BE49-F238E27FC236}">
                  <a16:creationId xmlns:a16="http://schemas.microsoft.com/office/drawing/2014/main" id="{8C556CD9-F9C1-0543-B5A0-E9CB74AB3DEF}"/>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35" name="グループ化 34">
              <a:extLst>
                <a:ext uri="{FF2B5EF4-FFF2-40B4-BE49-F238E27FC236}">
                  <a16:creationId xmlns:a16="http://schemas.microsoft.com/office/drawing/2014/main" id="{2574A107-49A3-814E-9132-5852E021EC3C}"/>
                </a:ext>
              </a:extLst>
            </p:cNvPr>
            <p:cNvGrpSpPr/>
            <p:nvPr/>
          </p:nvGrpSpPr>
          <p:grpSpPr>
            <a:xfrm>
              <a:off x="4880879" y="2475759"/>
              <a:ext cx="329854" cy="173188"/>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0E4186A9-1B2C-0348-8070-2CB204C3C112}"/>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43" name="正方形/長方形 42">
                <a:extLst>
                  <a:ext uri="{FF2B5EF4-FFF2-40B4-BE49-F238E27FC236}">
                    <a16:creationId xmlns:a16="http://schemas.microsoft.com/office/drawing/2014/main" id="{23AD7256-0141-554D-B2EF-93B4F3E9679D}"/>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44" name="正方形/長方形 43">
                <a:extLst>
                  <a:ext uri="{FF2B5EF4-FFF2-40B4-BE49-F238E27FC236}">
                    <a16:creationId xmlns:a16="http://schemas.microsoft.com/office/drawing/2014/main" id="{6E42E9AF-B286-B84D-A821-E2CE851051DD}"/>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36" name="テキスト ボックス 35">
              <a:extLst>
                <a:ext uri="{FF2B5EF4-FFF2-40B4-BE49-F238E27FC236}">
                  <a16:creationId xmlns:a16="http://schemas.microsoft.com/office/drawing/2014/main" id="{6685D88F-CA66-0C4B-B54E-BC4EC7E468CF}"/>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37" name="正方形/長方形 36">
              <a:extLst>
                <a:ext uri="{FF2B5EF4-FFF2-40B4-BE49-F238E27FC236}">
                  <a16:creationId xmlns:a16="http://schemas.microsoft.com/office/drawing/2014/main" id="{21D7F9F7-46EA-8440-97E2-0D336490AC8F}"/>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38" name="テキスト ボックス 37">
              <a:extLst>
                <a:ext uri="{FF2B5EF4-FFF2-40B4-BE49-F238E27FC236}">
                  <a16:creationId xmlns:a16="http://schemas.microsoft.com/office/drawing/2014/main" id="{B5576651-394A-3847-AAAD-81FF0C307037}"/>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39" name="正方形/長方形 38">
              <a:extLst>
                <a:ext uri="{FF2B5EF4-FFF2-40B4-BE49-F238E27FC236}">
                  <a16:creationId xmlns:a16="http://schemas.microsoft.com/office/drawing/2014/main" id="{75571B03-A056-4947-A917-671F588F679E}"/>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40" name="正方形/長方形 39">
              <a:extLst>
                <a:ext uri="{FF2B5EF4-FFF2-40B4-BE49-F238E27FC236}">
                  <a16:creationId xmlns:a16="http://schemas.microsoft.com/office/drawing/2014/main" id="{07A8A241-7DC4-8643-ABFB-94D812486F22}"/>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41" name="正方形/長方形 40">
              <a:extLst>
                <a:ext uri="{FF2B5EF4-FFF2-40B4-BE49-F238E27FC236}">
                  <a16:creationId xmlns:a16="http://schemas.microsoft.com/office/drawing/2014/main" id="{80753CED-8CCE-444C-AB00-E87CD31F146F}"/>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45" name="グループ化 44">
            <a:extLst>
              <a:ext uri="{FF2B5EF4-FFF2-40B4-BE49-F238E27FC236}">
                <a16:creationId xmlns:a16="http://schemas.microsoft.com/office/drawing/2014/main" id="{09B459E8-C1B5-C440-AEA2-17EA5E347930}"/>
              </a:ext>
            </a:extLst>
          </p:cNvPr>
          <p:cNvGrpSpPr/>
          <p:nvPr/>
        </p:nvGrpSpPr>
        <p:grpSpPr>
          <a:xfrm>
            <a:off x="8435398" y="3155226"/>
            <a:ext cx="539200" cy="578149"/>
            <a:chOff x="4736537" y="1923023"/>
            <a:chExt cx="1087541" cy="1166099"/>
          </a:xfrm>
        </p:grpSpPr>
        <p:sp>
          <p:nvSpPr>
            <p:cNvPr id="46" name="メモ 45">
              <a:extLst>
                <a:ext uri="{FF2B5EF4-FFF2-40B4-BE49-F238E27FC236}">
                  <a16:creationId xmlns:a16="http://schemas.microsoft.com/office/drawing/2014/main" id="{4DF84902-A145-4943-9AB5-B971769A1DC6}"/>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47" name="グループ化 46">
              <a:extLst>
                <a:ext uri="{FF2B5EF4-FFF2-40B4-BE49-F238E27FC236}">
                  <a16:creationId xmlns:a16="http://schemas.microsoft.com/office/drawing/2014/main" id="{893871BB-08E2-8443-A4D0-26D76A9FDD61}"/>
                </a:ext>
              </a:extLst>
            </p:cNvPr>
            <p:cNvGrpSpPr/>
            <p:nvPr/>
          </p:nvGrpSpPr>
          <p:grpSpPr>
            <a:xfrm>
              <a:off x="4880879" y="2475759"/>
              <a:ext cx="329854" cy="173188"/>
              <a:chOff x="11123840" y="1935678"/>
              <a:chExt cx="594909" cy="312354"/>
            </a:xfrm>
            <a:solidFill>
              <a:schemeClr val="bg2">
                <a:lumMod val="75000"/>
              </a:schemeClr>
            </a:solidFill>
          </p:grpSpPr>
          <p:sp>
            <p:nvSpPr>
              <p:cNvPr id="54" name="楕円 14">
                <a:extLst>
                  <a:ext uri="{FF2B5EF4-FFF2-40B4-BE49-F238E27FC236}">
                    <a16:creationId xmlns:a16="http://schemas.microsoft.com/office/drawing/2014/main" id="{27067FD8-4273-0B4F-A67E-B0E5D0625930}"/>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55" name="正方形/長方形 54">
                <a:extLst>
                  <a:ext uri="{FF2B5EF4-FFF2-40B4-BE49-F238E27FC236}">
                    <a16:creationId xmlns:a16="http://schemas.microsoft.com/office/drawing/2014/main" id="{1B5A7C1B-1EAB-A14D-A65C-49B8AB49365F}"/>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56" name="正方形/長方形 55">
                <a:extLst>
                  <a:ext uri="{FF2B5EF4-FFF2-40B4-BE49-F238E27FC236}">
                    <a16:creationId xmlns:a16="http://schemas.microsoft.com/office/drawing/2014/main" id="{1075859E-880F-8848-B304-1D84DB2B33AD}"/>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48" name="テキスト ボックス 47">
              <a:extLst>
                <a:ext uri="{FF2B5EF4-FFF2-40B4-BE49-F238E27FC236}">
                  <a16:creationId xmlns:a16="http://schemas.microsoft.com/office/drawing/2014/main" id="{398750E5-A53E-3A41-A885-B8DECC1CD54A}"/>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49" name="正方形/長方形 48">
              <a:extLst>
                <a:ext uri="{FF2B5EF4-FFF2-40B4-BE49-F238E27FC236}">
                  <a16:creationId xmlns:a16="http://schemas.microsoft.com/office/drawing/2014/main" id="{FFD3929E-4682-DC49-839E-9F1D5E48D5BC}"/>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50" name="テキスト ボックス 49">
              <a:extLst>
                <a:ext uri="{FF2B5EF4-FFF2-40B4-BE49-F238E27FC236}">
                  <a16:creationId xmlns:a16="http://schemas.microsoft.com/office/drawing/2014/main" id="{9652DF2F-BDC4-DE4A-B87C-222534EFA1F1}"/>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51" name="正方形/長方形 50">
              <a:extLst>
                <a:ext uri="{FF2B5EF4-FFF2-40B4-BE49-F238E27FC236}">
                  <a16:creationId xmlns:a16="http://schemas.microsoft.com/office/drawing/2014/main" id="{74DA85D5-1466-D54C-9B56-0E4F1A2EAB9C}"/>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52" name="正方形/長方形 51">
              <a:extLst>
                <a:ext uri="{FF2B5EF4-FFF2-40B4-BE49-F238E27FC236}">
                  <a16:creationId xmlns:a16="http://schemas.microsoft.com/office/drawing/2014/main" id="{4470182F-C537-D64D-B557-006F2B936CAC}"/>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53" name="正方形/長方形 52">
              <a:extLst>
                <a:ext uri="{FF2B5EF4-FFF2-40B4-BE49-F238E27FC236}">
                  <a16:creationId xmlns:a16="http://schemas.microsoft.com/office/drawing/2014/main" id="{0D86C8CB-F1E4-A84B-9DF5-1223F89F3262}"/>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69" name="テキスト ボックス 68">
            <a:extLst>
              <a:ext uri="{FF2B5EF4-FFF2-40B4-BE49-F238E27FC236}">
                <a16:creationId xmlns:a16="http://schemas.microsoft.com/office/drawing/2014/main" id="{6EDAB4DE-FE84-124F-859B-6559AABDD37F}"/>
              </a:ext>
            </a:extLst>
          </p:cNvPr>
          <p:cNvSpPr txBox="1"/>
          <p:nvPr/>
        </p:nvSpPr>
        <p:spPr>
          <a:xfrm>
            <a:off x="6977335" y="752444"/>
            <a:ext cx="1261884" cy="307777"/>
          </a:xfrm>
          <a:prstGeom prst="rect">
            <a:avLst/>
          </a:prstGeom>
          <a:noFill/>
        </p:spPr>
        <p:txBody>
          <a:bodyPr wrap="none" rtlCol="0">
            <a:spAutoFit/>
          </a:bodyPr>
          <a:lstStyle/>
          <a:p>
            <a:r>
              <a:rPr kumimoji="1" lang="ja-JP" altLang="en-US" sz="1400"/>
              <a:t>ルート</a:t>
            </a:r>
            <a:r>
              <a:rPr lang="ja-JP" altLang="en-US" sz="1400"/>
              <a:t>証明書</a:t>
            </a:r>
            <a:endParaRPr kumimoji="1" lang="ja-JP" altLang="en-US" sz="1400"/>
          </a:p>
        </p:txBody>
      </p:sp>
      <p:sp>
        <p:nvSpPr>
          <p:cNvPr id="70" name="テキスト ボックス 69">
            <a:extLst>
              <a:ext uri="{FF2B5EF4-FFF2-40B4-BE49-F238E27FC236}">
                <a16:creationId xmlns:a16="http://schemas.microsoft.com/office/drawing/2014/main" id="{3AB98755-749A-1648-9EB6-80F232DBE43A}"/>
              </a:ext>
            </a:extLst>
          </p:cNvPr>
          <p:cNvSpPr txBox="1"/>
          <p:nvPr/>
        </p:nvSpPr>
        <p:spPr>
          <a:xfrm>
            <a:off x="6277327" y="3770734"/>
            <a:ext cx="962123" cy="307777"/>
          </a:xfrm>
          <a:prstGeom prst="rect">
            <a:avLst/>
          </a:prstGeom>
          <a:noFill/>
        </p:spPr>
        <p:txBody>
          <a:bodyPr wrap="none" rtlCol="0">
            <a:spAutoFit/>
          </a:bodyPr>
          <a:lstStyle/>
          <a:p>
            <a:r>
              <a:rPr lang="en-US" altLang="ja-JP" sz="1400" dirty="0"/>
              <a:t>CA</a:t>
            </a:r>
            <a:r>
              <a:rPr lang="ja-JP" altLang="en-US" sz="1400"/>
              <a:t>証明書</a:t>
            </a:r>
            <a:endParaRPr kumimoji="1" lang="ja-JP" altLang="en-US" sz="1400"/>
          </a:p>
        </p:txBody>
      </p:sp>
      <p:sp>
        <p:nvSpPr>
          <p:cNvPr id="71" name="テキスト ボックス 70">
            <a:extLst>
              <a:ext uri="{FF2B5EF4-FFF2-40B4-BE49-F238E27FC236}">
                <a16:creationId xmlns:a16="http://schemas.microsoft.com/office/drawing/2014/main" id="{C9A5DC42-B91D-2941-888F-5863176EA856}"/>
              </a:ext>
            </a:extLst>
          </p:cNvPr>
          <p:cNvSpPr txBox="1"/>
          <p:nvPr/>
        </p:nvSpPr>
        <p:spPr>
          <a:xfrm>
            <a:off x="8590124" y="1574261"/>
            <a:ext cx="1261884" cy="307777"/>
          </a:xfrm>
          <a:prstGeom prst="rect">
            <a:avLst/>
          </a:prstGeom>
          <a:noFill/>
        </p:spPr>
        <p:txBody>
          <a:bodyPr wrap="none" rtlCol="0">
            <a:spAutoFit/>
          </a:bodyPr>
          <a:lstStyle/>
          <a:p>
            <a:r>
              <a:rPr lang="ja-JP" altLang="en-US" sz="1400"/>
              <a:t>ルート認証局</a:t>
            </a:r>
            <a:endParaRPr kumimoji="1" lang="ja-JP" altLang="en-US" sz="1400"/>
          </a:p>
        </p:txBody>
      </p:sp>
      <p:sp>
        <p:nvSpPr>
          <p:cNvPr id="72" name="テキスト ボックス 71">
            <a:extLst>
              <a:ext uri="{FF2B5EF4-FFF2-40B4-BE49-F238E27FC236}">
                <a16:creationId xmlns:a16="http://schemas.microsoft.com/office/drawing/2014/main" id="{DD076AAE-216F-094D-8472-C90EC8E26D64}"/>
              </a:ext>
            </a:extLst>
          </p:cNvPr>
          <p:cNvSpPr txBox="1"/>
          <p:nvPr/>
        </p:nvSpPr>
        <p:spPr>
          <a:xfrm>
            <a:off x="9131924" y="3180261"/>
            <a:ext cx="1082348" cy="307777"/>
          </a:xfrm>
          <a:prstGeom prst="rect">
            <a:avLst/>
          </a:prstGeom>
          <a:noFill/>
        </p:spPr>
        <p:txBody>
          <a:bodyPr wrap="none" rtlCol="0">
            <a:spAutoFit/>
          </a:bodyPr>
          <a:lstStyle/>
          <a:p>
            <a:r>
              <a:rPr lang="ja-JP" altLang="en-US" sz="1400"/>
              <a:t>中間認証局</a:t>
            </a:r>
            <a:endParaRPr kumimoji="1" lang="ja-JP" altLang="en-US" sz="1400"/>
          </a:p>
        </p:txBody>
      </p:sp>
      <p:pic>
        <p:nvPicPr>
          <p:cNvPr id="74" name="Picture 6" descr="斜めから見たノートパソコンのイラスト">
            <a:extLst>
              <a:ext uri="{FF2B5EF4-FFF2-40B4-BE49-F238E27FC236}">
                <a16:creationId xmlns:a16="http://schemas.microsoft.com/office/drawing/2014/main" id="{A55EDB89-2A29-2145-8CEC-0B1982ACF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603" y="5538755"/>
            <a:ext cx="1011607" cy="768821"/>
          </a:xfrm>
          <a:prstGeom prst="rect">
            <a:avLst/>
          </a:prstGeom>
          <a:noFill/>
          <a:extLst>
            <a:ext uri="{909E8E84-426E-40DD-AFC4-6F175D3DCCD1}">
              <a14:hiddenFill xmlns:a14="http://schemas.microsoft.com/office/drawing/2010/main">
                <a:solidFill>
                  <a:srgbClr val="FFFFFF"/>
                </a:solidFill>
              </a14:hiddenFill>
            </a:ext>
          </a:extLst>
        </p:spPr>
      </p:pic>
      <p:sp>
        <p:nvSpPr>
          <p:cNvPr id="75" name="テキスト ボックス 74">
            <a:extLst>
              <a:ext uri="{FF2B5EF4-FFF2-40B4-BE49-F238E27FC236}">
                <a16:creationId xmlns:a16="http://schemas.microsoft.com/office/drawing/2014/main" id="{3F40B2E9-36D8-914C-AD48-F107F09B01FA}"/>
              </a:ext>
            </a:extLst>
          </p:cNvPr>
          <p:cNvSpPr txBox="1"/>
          <p:nvPr/>
        </p:nvSpPr>
        <p:spPr>
          <a:xfrm>
            <a:off x="2150880" y="6387607"/>
            <a:ext cx="1261884" cy="307777"/>
          </a:xfrm>
          <a:prstGeom prst="rect">
            <a:avLst/>
          </a:prstGeom>
          <a:noFill/>
        </p:spPr>
        <p:txBody>
          <a:bodyPr wrap="none" rtlCol="0">
            <a:spAutoFit/>
          </a:bodyPr>
          <a:lstStyle/>
          <a:p>
            <a:r>
              <a:rPr lang="ja-JP" altLang="en-US" sz="1400"/>
              <a:t>主体の認証者</a:t>
            </a:r>
            <a:endParaRPr kumimoji="1" lang="ja-JP" altLang="en-US" sz="1400"/>
          </a:p>
        </p:txBody>
      </p:sp>
      <p:grpSp>
        <p:nvGrpSpPr>
          <p:cNvPr id="76" name="グループ化 75">
            <a:extLst>
              <a:ext uri="{FF2B5EF4-FFF2-40B4-BE49-F238E27FC236}">
                <a16:creationId xmlns:a16="http://schemas.microsoft.com/office/drawing/2014/main" id="{672CFACF-B02A-6844-8360-221CF040378C}"/>
              </a:ext>
            </a:extLst>
          </p:cNvPr>
          <p:cNvGrpSpPr/>
          <p:nvPr/>
        </p:nvGrpSpPr>
        <p:grpSpPr>
          <a:xfrm>
            <a:off x="2361561" y="4839609"/>
            <a:ext cx="539200" cy="578149"/>
            <a:chOff x="4736537" y="1923023"/>
            <a:chExt cx="1087541" cy="1166099"/>
          </a:xfrm>
        </p:grpSpPr>
        <p:sp>
          <p:nvSpPr>
            <p:cNvPr id="77" name="メモ 76">
              <a:extLst>
                <a:ext uri="{FF2B5EF4-FFF2-40B4-BE49-F238E27FC236}">
                  <a16:creationId xmlns:a16="http://schemas.microsoft.com/office/drawing/2014/main" id="{CE913984-D3C4-EE42-97A4-19ECF9FEC2AD}"/>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78" name="グループ化 77">
              <a:extLst>
                <a:ext uri="{FF2B5EF4-FFF2-40B4-BE49-F238E27FC236}">
                  <a16:creationId xmlns:a16="http://schemas.microsoft.com/office/drawing/2014/main" id="{2A6E9A9B-1CCD-9D49-BD84-16AD37E700F9}"/>
                </a:ext>
              </a:extLst>
            </p:cNvPr>
            <p:cNvGrpSpPr/>
            <p:nvPr/>
          </p:nvGrpSpPr>
          <p:grpSpPr>
            <a:xfrm>
              <a:off x="4880879" y="2475759"/>
              <a:ext cx="329854" cy="173188"/>
              <a:chOff x="11123840" y="1935678"/>
              <a:chExt cx="594909" cy="312354"/>
            </a:xfrm>
            <a:solidFill>
              <a:schemeClr val="bg2">
                <a:lumMod val="75000"/>
              </a:schemeClr>
            </a:solidFill>
          </p:grpSpPr>
          <p:sp>
            <p:nvSpPr>
              <p:cNvPr id="85" name="楕円 14">
                <a:extLst>
                  <a:ext uri="{FF2B5EF4-FFF2-40B4-BE49-F238E27FC236}">
                    <a16:creationId xmlns:a16="http://schemas.microsoft.com/office/drawing/2014/main" id="{EBD81B36-6805-1048-B0AA-47FB20058519}"/>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86" name="正方形/長方形 85">
                <a:extLst>
                  <a:ext uri="{FF2B5EF4-FFF2-40B4-BE49-F238E27FC236}">
                    <a16:creationId xmlns:a16="http://schemas.microsoft.com/office/drawing/2014/main" id="{9444ABBB-D278-1E42-9B76-8D3DE532725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87" name="正方形/長方形 86">
                <a:extLst>
                  <a:ext uri="{FF2B5EF4-FFF2-40B4-BE49-F238E27FC236}">
                    <a16:creationId xmlns:a16="http://schemas.microsoft.com/office/drawing/2014/main" id="{B9330C96-B062-304F-85CC-F4FA5683E8A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79" name="テキスト ボックス 78">
              <a:extLst>
                <a:ext uri="{FF2B5EF4-FFF2-40B4-BE49-F238E27FC236}">
                  <a16:creationId xmlns:a16="http://schemas.microsoft.com/office/drawing/2014/main" id="{1ABEF339-E633-3744-B597-88B5230A6AD1}"/>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80" name="正方形/長方形 79">
              <a:extLst>
                <a:ext uri="{FF2B5EF4-FFF2-40B4-BE49-F238E27FC236}">
                  <a16:creationId xmlns:a16="http://schemas.microsoft.com/office/drawing/2014/main" id="{8248175A-2ADB-D143-B2BB-5ECC0626D5D6}"/>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81" name="テキスト ボックス 80">
              <a:extLst>
                <a:ext uri="{FF2B5EF4-FFF2-40B4-BE49-F238E27FC236}">
                  <a16:creationId xmlns:a16="http://schemas.microsoft.com/office/drawing/2014/main" id="{9F56EACE-E7A2-8848-B2A3-2E9BFFAE6857}"/>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82" name="正方形/長方形 81">
              <a:extLst>
                <a:ext uri="{FF2B5EF4-FFF2-40B4-BE49-F238E27FC236}">
                  <a16:creationId xmlns:a16="http://schemas.microsoft.com/office/drawing/2014/main" id="{11BD8290-B481-B94F-9408-865469D36A1C}"/>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83" name="正方形/長方形 82">
              <a:extLst>
                <a:ext uri="{FF2B5EF4-FFF2-40B4-BE49-F238E27FC236}">
                  <a16:creationId xmlns:a16="http://schemas.microsoft.com/office/drawing/2014/main" id="{657A06DD-B3FE-DF41-ADF7-93B1BA0E6394}"/>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84" name="正方形/長方形 83">
              <a:extLst>
                <a:ext uri="{FF2B5EF4-FFF2-40B4-BE49-F238E27FC236}">
                  <a16:creationId xmlns:a16="http://schemas.microsoft.com/office/drawing/2014/main" id="{952E7B69-007D-BA41-A418-8184B4461BFC}"/>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88" name="曲折矢印 87">
            <a:extLst>
              <a:ext uri="{FF2B5EF4-FFF2-40B4-BE49-F238E27FC236}">
                <a16:creationId xmlns:a16="http://schemas.microsoft.com/office/drawing/2014/main" id="{47FA6E6A-35CA-9047-BD98-B3BE87227088}"/>
              </a:ext>
            </a:extLst>
          </p:cNvPr>
          <p:cNvSpPr/>
          <p:nvPr/>
        </p:nvSpPr>
        <p:spPr>
          <a:xfrm rot="16200000" flipH="1">
            <a:off x="2827715" y="715762"/>
            <a:ext cx="3610395" cy="4542702"/>
          </a:xfrm>
          <a:prstGeom prst="bentArrow">
            <a:avLst>
              <a:gd name="adj1" fmla="val 3520"/>
              <a:gd name="adj2" fmla="val 8028"/>
              <a:gd name="adj3" fmla="val 7395"/>
              <a:gd name="adj4" fmla="val 23171"/>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 name="テキスト ボックス 119">
            <a:extLst>
              <a:ext uri="{FF2B5EF4-FFF2-40B4-BE49-F238E27FC236}">
                <a16:creationId xmlns:a16="http://schemas.microsoft.com/office/drawing/2014/main" id="{B56851A4-116F-324D-A601-17324D24AE2A}"/>
              </a:ext>
            </a:extLst>
          </p:cNvPr>
          <p:cNvSpPr txBox="1"/>
          <p:nvPr/>
        </p:nvSpPr>
        <p:spPr>
          <a:xfrm>
            <a:off x="1640116" y="4885758"/>
            <a:ext cx="607859" cy="430887"/>
          </a:xfrm>
          <a:prstGeom prst="rect">
            <a:avLst/>
          </a:prstGeom>
          <a:noFill/>
        </p:spPr>
        <p:txBody>
          <a:bodyPr wrap="none" rtlCol="0">
            <a:spAutoFit/>
          </a:bodyPr>
          <a:lstStyle/>
          <a:p>
            <a:pPr algn="ctr"/>
            <a:r>
              <a:rPr lang="ja-JP" altLang="en-US" sz="1100"/>
              <a:t>ルート</a:t>
            </a:r>
            <a:endParaRPr lang="en-US" altLang="ja-JP" sz="1100" dirty="0"/>
          </a:p>
          <a:p>
            <a:pPr algn="ctr"/>
            <a:r>
              <a:rPr lang="ja-JP" altLang="en-US" sz="1100"/>
              <a:t>証明書</a:t>
            </a:r>
            <a:endParaRPr kumimoji="1" lang="ja-JP" altLang="en-US" sz="1100"/>
          </a:p>
        </p:txBody>
      </p:sp>
      <p:grpSp>
        <p:nvGrpSpPr>
          <p:cNvPr id="128" name="グループ化 127">
            <a:extLst>
              <a:ext uri="{FF2B5EF4-FFF2-40B4-BE49-F238E27FC236}">
                <a16:creationId xmlns:a16="http://schemas.microsoft.com/office/drawing/2014/main" id="{BABB7EB7-5772-2E43-B34D-13199872F415}"/>
              </a:ext>
            </a:extLst>
          </p:cNvPr>
          <p:cNvGrpSpPr/>
          <p:nvPr/>
        </p:nvGrpSpPr>
        <p:grpSpPr>
          <a:xfrm>
            <a:off x="2974416" y="4839608"/>
            <a:ext cx="539200" cy="578149"/>
            <a:chOff x="4736537" y="1923023"/>
            <a:chExt cx="1087541" cy="1166099"/>
          </a:xfrm>
        </p:grpSpPr>
        <p:sp>
          <p:nvSpPr>
            <p:cNvPr id="129" name="メモ 128">
              <a:extLst>
                <a:ext uri="{FF2B5EF4-FFF2-40B4-BE49-F238E27FC236}">
                  <a16:creationId xmlns:a16="http://schemas.microsoft.com/office/drawing/2014/main" id="{E32CA0B3-FC48-2B42-8320-335D44E7B39C}"/>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30" name="グループ化 129">
              <a:extLst>
                <a:ext uri="{FF2B5EF4-FFF2-40B4-BE49-F238E27FC236}">
                  <a16:creationId xmlns:a16="http://schemas.microsoft.com/office/drawing/2014/main" id="{EFCA76C9-231E-2148-AF1D-86A970058326}"/>
                </a:ext>
              </a:extLst>
            </p:cNvPr>
            <p:cNvGrpSpPr/>
            <p:nvPr/>
          </p:nvGrpSpPr>
          <p:grpSpPr>
            <a:xfrm>
              <a:off x="4880879" y="2475759"/>
              <a:ext cx="329854" cy="173188"/>
              <a:chOff x="11123840" y="1935678"/>
              <a:chExt cx="594909" cy="312354"/>
            </a:xfrm>
            <a:solidFill>
              <a:schemeClr val="bg2">
                <a:lumMod val="75000"/>
              </a:schemeClr>
            </a:solidFill>
          </p:grpSpPr>
          <p:sp>
            <p:nvSpPr>
              <p:cNvPr id="137" name="楕円 14">
                <a:extLst>
                  <a:ext uri="{FF2B5EF4-FFF2-40B4-BE49-F238E27FC236}">
                    <a16:creationId xmlns:a16="http://schemas.microsoft.com/office/drawing/2014/main" id="{E7FC8714-5E91-D64C-8181-AAEDAD0C845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38" name="正方形/長方形 137">
                <a:extLst>
                  <a:ext uri="{FF2B5EF4-FFF2-40B4-BE49-F238E27FC236}">
                    <a16:creationId xmlns:a16="http://schemas.microsoft.com/office/drawing/2014/main" id="{F33F735E-925E-D242-BD59-BFBD0CBEEA33}"/>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39" name="正方形/長方形 138">
                <a:extLst>
                  <a:ext uri="{FF2B5EF4-FFF2-40B4-BE49-F238E27FC236}">
                    <a16:creationId xmlns:a16="http://schemas.microsoft.com/office/drawing/2014/main" id="{99E0E893-6C60-2948-9F36-8DD5C7BA3696}"/>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31" name="テキスト ボックス 130">
              <a:extLst>
                <a:ext uri="{FF2B5EF4-FFF2-40B4-BE49-F238E27FC236}">
                  <a16:creationId xmlns:a16="http://schemas.microsoft.com/office/drawing/2014/main" id="{C4996C80-BE7D-0748-8132-6A209662BDE1}"/>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32" name="正方形/長方形 131">
              <a:extLst>
                <a:ext uri="{FF2B5EF4-FFF2-40B4-BE49-F238E27FC236}">
                  <a16:creationId xmlns:a16="http://schemas.microsoft.com/office/drawing/2014/main" id="{DB0F3259-C13C-A144-A99F-1A435936F044}"/>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33" name="テキスト ボックス 132">
              <a:extLst>
                <a:ext uri="{FF2B5EF4-FFF2-40B4-BE49-F238E27FC236}">
                  <a16:creationId xmlns:a16="http://schemas.microsoft.com/office/drawing/2014/main" id="{D647A5F2-4C08-BF4F-9DD2-579A9693CE7D}"/>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34" name="正方形/長方形 133">
              <a:extLst>
                <a:ext uri="{FF2B5EF4-FFF2-40B4-BE49-F238E27FC236}">
                  <a16:creationId xmlns:a16="http://schemas.microsoft.com/office/drawing/2014/main" id="{5B073CA2-FC88-A349-8512-F2D1C34CB3B2}"/>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35" name="正方形/長方形 134">
              <a:extLst>
                <a:ext uri="{FF2B5EF4-FFF2-40B4-BE49-F238E27FC236}">
                  <a16:creationId xmlns:a16="http://schemas.microsoft.com/office/drawing/2014/main" id="{8EE156CA-D59E-2645-9EC8-29F4367E7668}"/>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36" name="正方形/長方形 135">
              <a:extLst>
                <a:ext uri="{FF2B5EF4-FFF2-40B4-BE49-F238E27FC236}">
                  <a16:creationId xmlns:a16="http://schemas.microsoft.com/office/drawing/2014/main" id="{06CC2730-AF61-4E4D-A868-6468035A027D}"/>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pic>
        <p:nvPicPr>
          <p:cNvPr id="141" name="図 140">
            <a:extLst>
              <a:ext uri="{FF2B5EF4-FFF2-40B4-BE49-F238E27FC236}">
                <a16:creationId xmlns:a16="http://schemas.microsoft.com/office/drawing/2014/main" id="{88E62F01-E64F-DE42-A703-30A14768E4C1}"/>
              </a:ext>
            </a:extLst>
          </p:cNvPr>
          <p:cNvPicPr>
            <a:picLocks noChangeAspect="1"/>
          </p:cNvPicPr>
          <p:nvPr/>
        </p:nvPicPr>
        <p:blipFill>
          <a:blip r:embed="rId2"/>
          <a:stretch>
            <a:fillRect/>
          </a:stretch>
        </p:blipFill>
        <p:spPr>
          <a:xfrm flipH="1">
            <a:off x="3963849" y="3342656"/>
            <a:ext cx="613980" cy="959481"/>
          </a:xfrm>
          <a:prstGeom prst="rect">
            <a:avLst/>
          </a:prstGeom>
        </p:spPr>
      </p:pic>
      <p:pic>
        <p:nvPicPr>
          <p:cNvPr id="142" name="図 141">
            <a:extLst>
              <a:ext uri="{FF2B5EF4-FFF2-40B4-BE49-F238E27FC236}">
                <a16:creationId xmlns:a16="http://schemas.microsoft.com/office/drawing/2014/main" id="{53EFBC45-9BC0-6345-9608-1B30DAF38116}"/>
              </a:ext>
            </a:extLst>
          </p:cNvPr>
          <p:cNvPicPr>
            <a:picLocks noChangeAspect="1"/>
          </p:cNvPicPr>
          <p:nvPr/>
        </p:nvPicPr>
        <p:blipFill>
          <a:blip r:embed="rId2"/>
          <a:stretch>
            <a:fillRect/>
          </a:stretch>
        </p:blipFill>
        <p:spPr>
          <a:xfrm flipH="1">
            <a:off x="4735261" y="3342656"/>
            <a:ext cx="613980" cy="959481"/>
          </a:xfrm>
          <a:prstGeom prst="rect">
            <a:avLst/>
          </a:prstGeom>
        </p:spPr>
      </p:pic>
      <p:pic>
        <p:nvPicPr>
          <p:cNvPr id="143" name="図 142">
            <a:extLst>
              <a:ext uri="{FF2B5EF4-FFF2-40B4-BE49-F238E27FC236}">
                <a16:creationId xmlns:a16="http://schemas.microsoft.com/office/drawing/2014/main" id="{7FCD9D60-CD9E-DB40-9E5D-5C88A98865DD}"/>
              </a:ext>
            </a:extLst>
          </p:cNvPr>
          <p:cNvPicPr>
            <a:picLocks noChangeAspect="1"/>
          </p:cNvPicPr>
          <p:nvPr/>
        </p:nvPicPr>
        <p:blipFill>
          <a:blip r:embed="rId2"/>
          <a:stretch>
            <a:fillRect/>
          </a:stretch>
        </p:blipFill>
        <p:spPr>
          <a:xfrm flipH="1">
            <a:off x="5486705" y="3342656"/>
            <a:ext cx="613980" cy="959481"/>
          </a:xfrm>
          <a:prstGeom prst="rect">
            <a:avLst/>
          </a:prstGeom>
        </p:spPr>
      </p:pic>
      <p:sp>
        <p:nvSpPr>
          <p:cNvPr id="144" name="フリーフォーム 143">
            <a:extLst>
              <a:ext uri="{FF2B5EF4-FFF2-40B4-BE49-F238E27FC236}">
                <a16:creationId xmlns:a16="http://schemas.microsoft.com/office/drawing/2014/main" id="{FF4114D7-EDD2-4A49-92CC-87E6546E1D97}"/>
              </a:ext>
            </a:extLst>
          </p:cNvPr>
          <p:cNvSpPr/>
          <p:nvPr/>
        </p:nvSpPr>
        <p:spPr>
          <a:xfrm>
            <a:off x="4252565" y="3101609"/>
            <a:ext cx="1526019" cy="296725"/>
          </a:xfrm>
          <a:custGeom>
            <a:avLst/>
            <a:gdLst>
              <a:gd name="connsiteX0" fmla="*/ 0 w 1526019"/>
              <a:gd name="connsiteY0" fmla="*/ 272503 h 296725"/>
              <a:gd name="connsiteX1" fmla="*/ 0 w 1526019"/>
              <a:gd name="connsiteY1" fmla="*/ 0 h 296725"/>
              <a:gd name="connsiteX2" fmla="*/ 1519963 w 1526019"/>
              <a:gd name="connsiteY2" fmla="*/ 6055 h 296725"/>
              <a:gd name="connsiteX3" fmla="*/ 1526019 w 1526019"/>
              <a:gd name="connsiteY3" fmla="*/ 296725 h 296725"/>
            </a:gdLst>
            <a:ahLst/>
            <a:cxnLst>
              <a:cxn ang="0">
                <a:pos x="connsiteX0" y="connsiteY0"/>
              </a:cxn>
              <a:cxn ang="0">
                <a:pos x="connsiteX1" y="connsiteY1"/>
              </a:cxn>
              <a:cxn ang="0">
                <a:pos x="connsiteX2" y="connsiteY2"/>
              </a:cxn>
              <a:cxn ang="0">
                <a:pos x="connsiteX3" y="connsiteY3"/>
              </a:cxn>
            </a:cxnLst>
            <a:rect l="l" t="t" r="r" b="b"/>
            <a:pathLst>
              <a:path w="1526019" h="296725">
                <a:moveTo>
                  <a:pt x="0" y="272503"/>
                </a:moveTo>
                <a:lnTo>
                  <a:pt x="0" y="0"/>
                </a:lnTo>
                <a:lnTo>
                  <a:pt x="1519963" y="6055"/>
                </a:lnTo>
                <a:lnTo>
                  <a:pt x="1526019" y="29672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直線コネクタ 144">
            <a:extLst>
              <a:ext uri="{FF2B5EF4-FFF2-40B4-BE49-F238E27FC236}">
                <a16:creationId xmlns:a16="http://schemas.microsoft.com/office/drawing/2014/main" id="{89F02A71-1807-924D-B3FD-41AF03612AAD}"/>
              </a:ext>
            </a:extLst>
          </p:cNvPr>
          <p:cNvCxnSpPr>
            <a:stCxn id="140" idx="2"/>
            <a:endCxn id="142" idx="0"/>
          </p:cNvCxnSpPr>
          <p:nvPr/>
        </p:nvCxnSpPr>
        <p:spPr>
          <a:xfrm>
            <a:off x="5042251" y="2902145"/>
            <a:ext cx="0" cy="44051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8" name="グループ化 157">
            <a:extLst>
              <a:ext uri="{FF2B5EF4-FFF2-40B4-BE49-F238E27FC236}">
                <a16:creationId xmlns:a16="http://schemas.microsoft.com/office/drawing/2014/main" id="{79291A4A-A12D-E747-9DA7-BA3E9F0359F2}"/>
              </a:ext>
            </a:extLst>
          </p:cNvPr>
          <p:cNvGrpSpPr/>
          <p:nvPr/>
        </p:nvGrpSpPr>
        <p:grpSpPr>
          <a:xfrm>
            <a:off x="3729329" y="3723988"/>
            <a:ext cx="539200" cy="578149"/>
            <a:chOff x="4736537" y="1923023"/>
            <a:chExt cx="1087541" cy="1166099"/>
          </a:xfrm>
        </p:grpSpPr>
        <p:sp>
          <p:nvSpPr>
            <p:cNvPr id="159" name="メモ 158">
              <a:extLst>
                <a:ext uri="{FF2B5EF4-FFF2-40B4-BE49-F238E27FC236}">
                  <a16:creationId xmlns:a16="http://schemas.microsoft.com/office/drawing/2014/main" id="{43E0B399-FEE5-AB47-8EE2-071979778914}"/>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60" name="グループ化 159">
              <a:extLst>
                <a:ext uri="{FF2B5EF4-FFF2-40B4-BE49-F238E27FC236}">
                  <a16:creationId xmlns:a16="http://schemas.microsoft.com/office/drawing/2014/main" id="{1A22971B-A638-2D42-876F-C5AB07AD2CBC}"/>
                </a:ext>
              </a:extLst>
            </p:cNvPr>
            <p:cNvGrpSpPr/>
            <p:nvPr/>
          </p:nvGrpSpPr>
          <p:grpSpPr>
            <a:xfrm>
              <a:off x="4880879" y="2475759"/>
              <a:ext cx="329854" cy="173188"/>
              <a:chOff x="11123840" y="1935678"/>
              <a:chExt cx="594909" cy="312354"/>
            </a:xfrm>
            <a:solidFill>
              <a:schemeClr val="bg2">
                <a:lumMod val="75000"/>
              </a:schemeClr>
            </a:solidFill>
          </p:grpSpPr>
          <p:sp>
            <p:nvSpPr>
              <p:cNvPr id="167" name="楕円 14">
                <a:extLst>
                  <a:ext uri="{FF2B5EF4-FFF2-40B4-BE49-F238E27FC236}">
                    <a16:creationId xmlns:a16="http://schemas.microsoft.com/office/drawing/2014/main" id="{242EB5B1-05B1-2E42-9976-CB207F76785E}"/>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68" name="正方形/長方形 167">
                <a:extLst>
                  <a:ext uri="{FF2B5EF4-FFF2-40B4-BE49-F238E27FC236}">
                    <a16:creationId xmlns:a16="http://schemas.microsoft.com/office/drawing/2014/main" id="{1E2B5941-4886-CB4A-97A8-EF094AD1239F}"/>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69" name="正方形/長方形 168">
                <a:extLst>
                  <a:ext uri="{FF2B5EF4-FFF2-40B4-BE49-F238E27FC236}">
                    <a16:creationId xmlns:a16="http://schemas.microsoft.com/office/drawing/2014/main" id="{666BBC11-874B-E248-A2D9-2DD025D7267D}"/>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61" name="テキスト ボックス 160">
              <a:extLst>
                <a:ext uri="{FF2B5EF4-FFF2-40B4-BE49-F238E27FC236}">
                  <a16:creationId xmlns:a16="http://schemas.microsoft.com/office/drawing/2014/main" id="{17208363-273D-5344-B048-8721631B0F1A}"/>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62" name="正方形/長方形 161">
              <a:extLst>
                <a:ext uri="{FF2B5EF4-FFF2-40B4-BE49-F238E27FC236}">
                  <a16:creationId xmlns:a16="http://schemas.microsoft.com/office/drawing/2014/main" id="{EE4225B8-708D-FB44-A046-8360A4C66FE8}"/>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63" name="テキスト ボックス 162">
              <a:extLst>
                <a:ext uri="{FF2B5EF4-FFF2-40B4-BE49-F238E27FC236}">
                  <a16:creationId xmlns:a16="http://schemas.microsoft.com/office/drawing/2014/main" id="{F4E9C40B-7A5A-054A-8F9C-EB0FCF54B571}"/>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64" name="正方形/長方形 163">
              <a:extLst>
                <a:ext uri="{FF2B5EF4-FFF2-40B4-BE49-F238E27FC236}">
                  <a16:creationId xmlns:a16="http://schemas.microsoft.com/office/drawing/2014/main" id="{2FFD2CF4-1288-B141-9E5C-0E4C0384CBB3}"/>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65" name="正方形/長方形 164">
              <a:extLst>
                <a:ext uri="{FF2B5EF4-FFF2-40B4-BE49-F238E27FC236}">
                  <a16:creationId xmlns:a16="http://schemas.microsoft.com/office/drawing/2014/main" id="{58B74008-E07D-234A-AC4E-B9B421A5E4A9}"/>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66" name="正方形/長方形 165">
              <a:extLst>
                <a:ext uri="{FF2B5EF4-FFF2-40B4-BE49-F238E27FC236}">
                  <a16:creationId xmlns:a16="http://schemas.microsoft.com/office/drawing/2014/main" id="{75700DDA-F4AD-634F-8930-57F230A9EE6F}"/>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170" name="グループ化 169">
            <a:extLst>
              <a:ext uri="{FF2B5EF4-FFF2-40B4-BE49-F238E27FC236}">
                <a16:creationId xmlns:a16="http://schemas.microsoft.com/office/drawing/2014/main" id="{F7466420-8CC8-C044-A18B-70ACCEBBEBDF}"/>
              </a:ext>
            </a:extLst>
          </p:cNvPr>
          <p:cNvGrpSpPr/>
          <p:nvPr/>
        </p:nvGrpSpPr>
        <p:grpSpPr>
          <a:xfrm>
            <a:off x="4656555" y="3737133"/>
            <a:ext cx="539200" cy="578149"/>
            <a:chOff x="4736537" y="1923023"/>
            <a:chExt cx="1087541" cy="1166099"/>
          </a:xfrm>
        </p:grpSpPr>
        <p:sp>
          <p:nvSpPr>
            <p:cNvPr id="171" name="メモ 170">
              <a:extLst>
                <a:ext uri="{FF2B5EF4-FFF2-40B4-BE49-F238E27FC236}">
                  <a16:creationId xmlns:a16="http://schemas.microsoft.com/office/drawing/2014/main" id="{177D0B39-3D62-B64D-A05C-2B2AD108E61B}"/>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72" name="グループ化 171">
              <a:extLst>
                <a:ext uri="{FF2B5EF4-FFF2-40B4-BE49-F238E27FC236}">
                  <a16:creationId xmlns:a16="http://schemas.microsoft.com/office/drawing/2014/main" id="{4A2D972D-3458-944D-BD53-1110FA161419}"/>
                </a:ext>
              </a:extLst>
            </p:cNvPr>
            <p:cNvGrpSpPr/>
            <p:nvPr/>
          </p:nvGrpSpPr>
          <p:grpSpPr>
            <a:xfrm>
              <a:off x="4880879" y="2475759"/>
              <a:ext cx="329854" cy="173188"/>
              <a:chOff x="11123840" y="1935678"/>
              <a:chExt cx="594909" cy="312354"/>
            </a:xfrm>
            <a:solidFill>
              <a:schemeClr val="bg2">
                <a:lumMod val="75000"/>
              </a:schemeClr>
            </a:solidFill>
          </p:grpSpPr>
          <p:sp>
            <p:nvSpPr>
              <p:cNvPr id="179" name="楕円 14">
                <a:extLst>
                  <a:ext uri="{FF2B5EF4-FFF2-40B4-BE49-F238E27FC236}">
                    <a16:creationId xmlns:a16="http://schemas.microsoft.com/office/drawing/2014/main" id="{EF350DD2-0966-894A-AD8F-B918832BABB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80" name="正方形/長方形 179">
                <a:extLst>
                  <a:ext uri="{FF2B5EF4-FFF2-40B4-BE49-F238E27FC236}">
                    <a16:creationId xmlns:a16="http://schemas.microsoft.com/office/drawing/2014/main" id="{28BA738D-16F8-8249-BCF5-69AC5B3A05D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81" name="正方形/長方形 180">
                <a:extLst>
                  <a:ext uri="{FF2B5EF4-FFF2-40B4-BE49-F238E27FC236}">
                    <a16:creationId xmlns:a16="http://schemas.microsoft.com/office/drawing/2014/main" id="{C5E9936F-5AF6-6248-9786-835294F07195}"/>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73" name="テキスト ボックス 172">
              <a:extLst>
                <a:ext uri="{FF2B5EF4-FFF2-40B4-BE49-F238E27FC236}">
                  <a16:creationId xmlns:a16="http://schemas.microsoft.com/office/drawing/2014/main" id="{9133AD95-58E4-5643-B6C9-63A66CDD8683}"/>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74" name="正方形/長方形 173">
              <a:extLst>
                <a:ext uri="{FF2B5EF4-FFF2-40B4-BE49-F238E27FC236}">
                  <a16:creationId xmlns:a16="http://schemas.microsoft.com/office/drawing/2014/main" id="{427E517B-5269-854A-8B4D-572ED3984DC4}"/>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75" name="テキスト ボックス 174">
              <a:extLst>
                <a:ext uri="{FF2B5EF4-FFF2-40B4-BE49-F238E27FC236}">
                  <a16:creationId xmlns:a16="http://schemas.microsoft.com/office/drawing/2014/main" id="{3B17C234-8A9E-E249-ADB4-2BB31053FE61}"/>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76" name="正方形/長方形 175">
              <a:extLst>
                <a:ext uri="{FF2B5EF4-FFF2-40B4-BE49-F238E27FC236}">
                  <a16:creationId xmlns:a16="http://schemas.microsoft.com/office/drawing/2014/main" id="{357DAF1E-4D47-C247-9C92-D12D229A50CC}"/>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77" name="正方形/長方形 176">
              <a:extLst>
                <a:ext uri="{FF2B5EF4-FFF2-40B4-BE49-F238E27FC236}">
                  <a16:creationId xmlns:a16="http://schemas.microsoft.com/office/drawing/2014/main" id="{5013B60C-80BE-154B-8B32-E567652FDF32}"/>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78" name="正方形/長方形 177">
              <a:extLst>
                <a:ext uri="{FF2B5EF4-FFF2-40B4-BE49-F238E27FC236}">
                  <a16:creationId xmlns:a16="http://schemas.microsoft.com/office/drawing/2014/main" id="{A5B488B1-A83D-F44A-8C92-CC726DDF3A2D}"/>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grpSp>
        <p:nvGrpSpPr>
          <p:cNvPr id="182" name="グループ化 181">
            <a:extLst>
              <a:ext uri="{FF2B5EF4-FFF2-40B4-BE49-F238E27FC236}">
                <a16:creationId xmlns:a16="http://schemas.microsoft.com/office/drawing/2014/main" id="{06330DE9-8CD1-3845-A4AA-241BBEC4908B}"/>
              </a:ext>
            </a:extLst>
          </p:cNvPr>
          <p:cNvGrpSpPr/>
          <p:nvPr/>
        </p:nvGrpSpPr>
        <p:grpSpPr>
          <a:xfrm>
            <a:off x="5445432" y="3743748"/>
            <a:ext cx="539200" cy="578149"/>
            <a:chOff x="4736537" y="1923023"/>
            <a:chExt cx="1087541" cy="1166099"/>
          </a:xfrm>
        </p:grpSpPr>
        <p:sp>
          <p:nvSpPr>
            <p:cNvPr id="183" name="メモ 182">
              <a:extLst>
                <a:ext uri="{FF2B5EF4-FFF2-40B4-BE49-F238E27FC236}">
                  <a16:creationId xmlns:a16="http://schemas.microsoft.com/office/drawing/2014/main" id="{5E9060CC-A052-054B-A4D7-F7594EEAED96}"/>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nvGrpSpPr>
            <p:cNvPr id="184" name="グループ化 183">
              <a:extLst>
                <a:ext uri="{FF2B5EF4-FFF2-40B4-BE49-F238E27FC236}">
                  <a16:creationId xmlns:a16="http://schemas.microsoft.com/office/drawing/2014/main" id="{9AD2CEFA-429A-0946-94EB-21B9345EB5D0}"/>
                </a:ext>
              </a:extLst>
            </p:cNvPr>
            <p:cNvGrpSpPr/>
            <p:nvPr/>
          </p:nvGrpSpPr>
          <p:grpSpPr>
            <a:xfrm>
              <a:off x="4880879" y="2475759"/>
              <a:ext cx="329854" cy="173188"/>
              <a:chOff x="11123840" y="1935678"/>
              <a:chExt cx="594909" cy="312354"/>
            </a:xfrm>
            <a:solidFill>
              <a:schemeClr val="bg2">
                <a:lumMod val="75000"/>
              </a:schemeClr>
            </a:solidFill>
          </p:grpSpPr>
          <p:sp>
            <p:nvSpPr>
              <p:cNvPr id="191" name="楕円 14">
                <a:extLst>
                  <a:ext uri="{FF2B5EF4-FFF2-40B4-BE49-F238E27FC236}">
                    <a16:creationId xmlns:a16="http://schemas.microsoft.com/office/drawing/2014/main" id="{A987DC79-AFF4-8C4E-85A0-AE910B2CB48C}"/>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92" name="正方形/長方形 191">
                <a:extLst>
                  <a:ext uri="{FF2B5EF4-FFF2-40B4-BE49-F238E27FC236}">
                    <a16:creationId xmlns:a16="http://schemas.microsoft.com/office/drawing/2014/main" id="{83D47FCA-4827-AB44-B55B-E25E5EE4350F}"/>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93" name="正方形/長方形 192">
                <a:extLst>
                  <a:ext uri="{FF2B5EF4-FFF2-40B4-BE49-F238E27FC236}">
                    <a16:creationId xmlns:a16="http://schemas.microsoft.com/office/drawing/2014/main" id="{D1AD24AC-4AD5-0248-83C7-1FC2F6715CF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85" name="テキスト ボックス 184">
              <a:extLst>
                <a:ext uri="{FF2B5EF4-FFF2-40B4-BE49-F238E27FC236}">
                  <a16:creationId xmlns:a16="http://schemas.microsoft.com/office/drawing/2014/main" id="{B138BC56-5471-0A41-AC54-3BE7218707C4}"/>
                </a:ext>
              </a:extLst>
            </p:cNvPr>
            <p:cNvSpPr txBox="1"/>
            <p:nvPr/>
          </p:nvSpPr>
          <p:spPr>
            <a:xfrm>
              <a:off x="4780063" y="2718436"/>
              <a:ext cx="790787" cy="279346"/>
            </a:xfrm>
            <a:prstGeom prst="rect">
              <a:avLst/>
            </a:prstGeom>
            <a:noFill/>
          </p:spPr>
          <p:txBody>
            <a:bodyPr wrap="square" rtlCol="0">
              <a:spAutoFit/>
            </a:bodyPr>
            <a:lstStyle/>
            <a:p>
              <a:r>
                <a:rPr kumimoji="1" lang="en-US" altLang="ja-JP" sz="3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300">
                <a:latin typeface="Brush Script MT" panose="03060802040406070304" pitchFamily="66" charset="-122"/>
                <a:cs typeface="Brush Script MT" panose="03060802040406070304" pitchFamily="66" charset="-122"/>
              </a:endParaRPr>
            </a:p>
          </p:txBody>
        </p:sp>
        <p:sp>
          <p:nvSpPr>
            <p:cNvPr id="186" name="正方形/長方形 185">
              <a:extLst>
                <a:ext uri="{FF2B5EF4-FFF2-40B4-BE49-F238E27FC236}">
                  <a16:creationId xmlns:a16="http://schemas.microsoft.com/office/drawing/2014/main" id="{5CE55471-9D68-8444-9A66-EE327FE73422}"/>
                </a:ext>
              </a:extLst>
            </p:cNvPr>
            <p:cNvSpPr/>
            <p:nvPr/>
          </p:nvSpPr>
          <p:spPr>
            <a:xfrm>
              <a:off x="4786878" y="1965861"/>
              <a:ext cx="889771" cy="434540"/>
            </a:xfrm>
            <a:prstGeom prst="rect">
              <a:avLst/>
            </a:prstGeom>
          </p:spPr>
          <p:txBody>
            <a:bodyPr wrap="none">
              <a:spAutoFit/>
            </a:bodyPr>
            <a:lstStyle/>
            <a:p>
              <a:r>
                <a:rPr lang="en-US" altLang="ja-JP" sz="200" dirty="0">
                  <a:solidFill>
                    <a:srgbClr val="202122"/>
                  </a:solidFill>
                  <a:latin typeface="Arial" panose="020B0604020202020204" pitchFamily="34" charset="0"/>
                </a:rPr>
                <a:t>Serial Number</a:t>
              </a:r>
            </a:p>
            <a:p>
              <a:r>
                <a:rPr lang="en-US" altLang="ja-JP" sz="200" dirty="0"/>
                <a:t>Subject </a:t>
              </a:r>
              <a:r>
                <a:rPr lang="en-US" altLang="ja-JP" sz="200" dirty="0" err="1"/>
                <a:t>wolfServer</a:t>
              </a:r>
              <a:endParaRPr lang="en-US" altLang="ja-JP" sz="200" dirty="0"/>
            </a:p>
            <a:p>
              <a:r>
                <a:rPr lang="en-US" altLang="ja-JP" sz="200" dirty="0"/>
                <a:t>Issuer    </a:t>
              </a:r>
              <a:r>
                <a:rPr lang="en-US" altLang="ja-JP" sz="200" dirty="0" err="1"/>
                <a:t>wolfCA</a:t>
              </a:r>
              <a:endParaRPr lang="en-US" altLang="ja-JP" sz="200" dirty="0"/>
            </a:p>
            <a:p>
              <a:r>
                <a:rPr lang="en-US" altLang="ja-JP" sz="200" dirty="0"/>
                <a:t>Not Before, Not After</a:t>
              </a:r>
              <a:endParaRPr lang="ja-JP" altLang="en-US" sz="200"/>
            </a:p>
          </p:txBody>
        </p:sp>
        <p:sp>
          <p:nvSpPr>
            <p:cNvPr id="187" name="テキスト ボックス 186">
              <a:extLst>
                <a:ext uri="{FF2B5EF4-FFF2-40B4-BE49-F238E27FC236}">
                  <a16:creationId xmlns:a16="http://schemas.microsoft.com/office/drawing/2014/main" id="{C105323F-EFD1-334F-965A-F3C53C603E77}"/>
                </a:ext>
              </a:extLst>
            </p:cNvPr>
            <p:cNvSpPr txBox="1"/>
            <p:nvPr/>
          </p:nvSpPr>
          <p:spPr>
            <a:xfrm>
              <a:off x="5199428" y="2433750"/>
              <a:ext cx="624650" cy="310385"/>
            </a:xfrm>
            <a:prstGeom prst="rect">
              <a:avLst/>
            </a:prstGeom>
            <a:noFill/>
          </p:spPr>
          <p:txBody>
            <a:bodyPr wrap="none" rtlCol="0">
              <a:spAutoFit/>
            </a:bodyPr>
            <a:lstStyle/>
            <a:p>
              <a:r>
                <a:rPr kumimoji="1" lang="en-US" altLang="ja-JP" sz="200" dirty="0"/>
                <a:t>Subject</a:t>
              </a:r>
            </a:p>
            <a:p>
              <a:r>
                <a:rPr kumimoji="1" lang="en-US" altLang="ja-JP" sz="200" dirty="0"/>
                <a:t>Public Key</a:t>
              </a:r>
              <a:endParaRPr kumimoji="1" lang="ja-JP" altLang="en-US" sz="200"/>
            </a:p>
          </p:txBody>
        </p:sp>
        <p:sp>
          <p:nvSpPr>
            <p:cNvPr id="188" name="正方形/長方形 187">
              <a:extLst>
                <a:ext uri="{FF2B5EF4-FFF2-40B4-BE49-F238E27FC236}">
                  <a16:creationId xmlns:a16="http://schemas.microsoft.com/office/drawing/2014/main" id="{208C2FF5-D359-EC49-95D7-F7FDA6FDDB45}"/>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89" name="正方形/長方形 188">
              <a:extLst>
                <a:ext uri="{FF2B5EF4-FFF2-40B4-BE49-F238E27FC236}">
                  <a16:creationId xmlns:a16="http://schemas.microsoft.com/office/drawing/2014/main" id="{6864FC36-8504-3047-B7A7-F6C60AF95FAA}"/>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90" name="正方形/長方形 189">
              <a:extLst>
                <a:ext uri="{FF2B5EF4-FFF2-40B4-BE49-F238E27FC236}">
                  <a16:creationId xmlns:a16="http://schemas.microsoft.com/office/drawing/2014/main" id="{2F6FD1CB-60A6-5849-9B2B-E7475E2B4E7D}"/>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grpSp>
      <p:sp>
        <p:nvSpPr>
          <p:cNvPr id="195" name="テキスト ボックス 194">
            <a:extLst>
              <a:ext uri="{FF2B5EF4-FFF2-40B4-BE49-F238E27FC236}">
                <a16:creationId xmlns:a16="http://schemas.microsoft.com/office/drawing/2014/main" id="{98E3234F-6FA5-4A4F-9B39-EA3CDAA1CA79}"/>
              </a:ext>
            </a:extLst>
          </p:cNvPr>
          <p:cNvSpPr txBox="1"/>
          <p:nvPr/>
        </p:nvSpPr>
        <p:spPr>
          <a:xfrm>
            <a:off x="3287361" y="4359256"/>
            <a:ext cx="962123" cy="307777"/>
          </a:xfrm>
          <a:prstGeom prst="rect">
            <a:avLst/>
          </a:prstGeom>
          <a:noFill/>
        </p:spPr>
        <p:txBody>
          <a:bodyPr wrap="none" rtlCol="0">
            <a:spAutoFit/>
          </a:bodyPr>
          <a:lstStyle/>
          <a:p>
            <a:r>
              <a:rPr lang="en-US" altLang="ja-JP" sz="1400" dirty="0"/>
              <a:t>CA</a:t>
            </a:r>
            <a:r>
              <a:rPr lang="ja-JP" altLang="en-US" sz="1400"/>
              <a:t>証明書</a:t>
            </a:r>
            <a:endParaRPr kumimoji="1" lang="ja-JP" altLang="en-US" sz="1400"/>
          </a:p>
        </p:txBody>
      </p:sp>
      <p:sp>
        <p:nvSpPr>
          <p:cNvPr id="196" name="テキスト ボックス 195">
            <a:extLst>
              <a:ext uri="{FF2B5EF4-FFF2-40B4-BE49-F238E27FC236}">
                <a16:creationId xmlns:a16="http://schemas.microsoft.com/office/drawing/2014/main" id="{D0201007-F2D2-744E-934E-1566195AE2E5}"/>
              </a:ext>
            </a:extLst>
          </p:cNvPr>
          <p:cNvSpPr txBox="1"/>
          <p:nvPr/>
        </p:nvSpPr>
        <p:spPr>
          <a:xfrm>
            <a:off x="5600158" y="1490580"/>
            <a:ext cx="1261884" cy="307777"/>
          </a:xfrm>
          <a:prstGeom prst="rect">
            <a:avLst/>
          </a:prstGeom>
          <a:noFill/>
        </p:spPr>
        <p:txBody>
          <a:bodyPr wrap="none" rtlCol="0">
            <a:spAutoFit/>
          </a:bodyPr>
          <a:lstStyle/>
          <a:p>
            <a:r>
              <a:rPr lang="ja-JP" altLang="en-US" sz="1400"/>
              <a:t>ルート認証局</a:t>
            </a:r>
            <a:endParaRPr kumimoji="1" lang="ja-JP" altLang="en-US" sz="1400"/>
          </a:p>
        </p:txBody>
      </p:sp>
      <p:sp>
        <p:nvSpPr>
          <p:cNvPr id="199" name="テキスト ボックス 198">
            <a:extLst>
              <a:ext uri="{FF2B5EF4-FFF2-40B4-BE49-F238E27FC236}">
                <a16:creationId xmlns:a16="http://schemas.microsoft.com/office/drawing/2014/main" id="{BEDA5D1F-3A39-544D-A274-9C97FF5FC33F}"/>
              </a:ext>
            </a:extLst>
          </p:cNvPr>
          <p:cNvSpPr txBox="1"/>
          <p:nvPr/>
        </p:nvSpPr>
        <p:spPr>
          <a:xfrm>
            <a:off x="3373218" y="3024343"/>
            <a:ext cx="466794" cy="261610"/>
          </a:xfrm>
          <a:prstGeom prst="rect">
            <a:avLst/>
          </a:prstGeom>
          <a:noFill/>
        </p:spPr>
        <p:txBody>
          <a:bodyPr wrap="none" rtlCol="0">
            <a:spAutoFit/>
          </a:bodyPr>
          <a:lstStyle/>
          <a:p>
            <a:pPr algn="ctr"/>
            <a:r>
              <a:rPr lang="ja-JP" altLang="en-US" sz="1100"/>
              <a:t>署名</a:t>
            </a:r>
            <a:endParaRPr kumimoji="1" lang="ja-JP" altLang="en-US" sz="1100"/>
          </a:p>
        </p:txBody>
      </p:sp>
      <p:sp>
        <p:nvSpPr>
          <p:cNvPr id="201" name="曲折矢印 200">
            <a:extLst>
              <a:ext uri="{FF2B5EF4-FFF2-40B4-BE49-F238E27FC236}">
                <a16:creationId xmlns:a16="http://schemas.microsoft.com/office/drawing/2014/main" id="{E04B4D95-888A-3F4C-99A7-2CC712319C4C}"/>
              </a:ext>
            </a:extLst>
          </p:cNvPr>
          <p:cNvSpPr/>
          <p:nvPr/>
        </p:nvSpPr>
        <p:spPr>
          <a:xfrm rot="16200000" flipH="1">
            <a:off x="2313653" y="3037961"/>
            <a:ext cx="2487467" cy="985473"/>
          </a:xfrm>
          <a:prstGeom prst="bentArrow">
            <a:avLst>
              <a:gd name="adj1" fmla="val 12369"/>
              <a:gd name="adj2" fmla="val 11715"/>
              <a:gd name="adj3" fmla="val 21528"/>
              <a:gd name="adj4" fmla="val 6960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2" name="正方形/長方形 201">
            <a:extLst>
              <a:ext uri="{FF2B5EF4-FFF2-40B4-BE49-F238E27FC236}">
                <a16:creationId xmlns:a16="http://schemas.microsoft.com/office/drawing/2014/main" id="{D1D37927-81C7-4A4C-8BFB-059E4F9ACA69}"/>
              </a:ext>
            </a:extLst>
          </p:cNvPr>
          <p:cNvSpPr/>
          <p:nvPr/>
        </p:nvSpPr>
        <p:spPr>
          <a:xfrm>
            <a:off x="4110684" y="1917138"/>
            <a:ext cx="1299118" cy="337207"/>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0" name="図 139">
            <a:extLst>
              <a:ext uri="{FF2B5EF4-FFF2-40B4-BE49-F238E27FC236}">
                <a16:creationId xmlns:a16="http://schemas.microsoft.com/office/drawing/2014/main" id="{E8F1C007-3E4B-644D-8D7E-68648F407883}"/>
              </a:ext>
            </a:extLst>
          </p:cNvPr>
          <p:cNvPicPr>
            <a:picLocks noChangeAspect="1"/>
          </p:cNvPicPr>
          <p:nvPr/>
        </p:nvPicPr>
        <p:blipFill>
          <a:blip r:embed="rId2"/>
          <a:stretch>
            <a:fillRect/>
          </a:stretch>
        </p:blipFill>
        <p:spPr>
          <a:xfrm flipH="1">
            <a:off x="4735261" y="1942664"/>
            <a:ext cx="613980" cy="959481"/>
          </a:xfrm>
          <a:prstGeom prst="rect">
            <a:avLst/>
          </a:prstGeom>
        </p:spPr>
      </p:pic>
      <p:grpSp>
        <p:nvGrpSpPr>
          <p:cNvPr id="146" name="グループ化 145">
            <a:extLst>
              <a:ext uri="{FF2B5EF4-FFF2-40B4-BE49-F238E27FC236}">
                <a16:creationId xmlns:a16="http://schemas.microsoft.com/office/drawing/2014/main" id="{064C0FF7-AE9A-C844-8DFF-C06D7EE6FB25}"/>
              </a:ext>
            </a:extLst>
          </p:cNvPr>
          <p:cNvGrpSpPr/>
          <p:nvPr/>
        </p:nvGrpSpPr>
        <p:grpSpPr>
          <a:xfrm>
            <a:off x="4203594" y="1663327"/>
            <a:ext cx="748469" cy="892367"/>
            <a:chOff x="4736537" y="1923023"/>
            <a:chExt cx="978061" cy="1166099"/>
          </a:xfrm>
        </p:grpSpPr>
        <p:sp>
          <p:nvSpPr>
            <p:cNvPr id="147" name="メモ 146">
              <a:extLst>
                <a:ext uri="{FF2B5EF4-FFF2-40B4-BE49-F238E27FC236}">
                  <a16:creationId xmlns:a16="http://schemas.microsoft.com/office/drawing/2014/main" id="{494795E2-9F32-7C47-B190-51D74D2AA309}"/>
                </a:ext>
              </a:extLst>
            </p:cNvPr>
            <p:cNvSpPr/>
            <p:nvPr/>
          </p:nvSpPr>
          <p:spPr>
            <a:xfrm>
              <a:off x="4736537" y="1923023"/>
              <a:ext cx="978061" cy="11660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nvGrpSpPr>
            <p:cNvPr id="148" name="グループ化 147">
              <a:extLst>
                <a:ext uri="{FF2B5EF4-FFF2-40B4-BE49-F238E27FC236}">
                  <a16:creationId xmlns:a16="http://schemas.microsoft.com/office/drawing/2014/main" id="{B9A1CE39-C3E5-6243-AD83-7F67CB9621A9}"/>
                </a:ext>
              </a:extLst>
            </p:cNvPr>
            <p:cNvGrpSpPr/>
            <p:nvPr/>
          </p:nvGrpSpPr>
          <p:grpSpPr>
            <a:xfrm>
              <a:off x="4880879" y="2475759"/>
              <a:ext cx="329854" cy="173188"/>
              <a:chOff x="11123840" y="1935678"/>
              <a:chExt cx="594909" cy="312354"/>
            </a:xfrm>
            <a:solidFill>
              <a:schemeClr val="bg2">
                <a:lumMod val="75000"/>
              </a:schemeClr>
            </a:solidFill>
          </p:grpSpPr>
          <p:sp>
            <p:nvSpPr>
              <p:cNvPr id="155" name="楕円 14">
                <a:extLst>
                  <a:ext uri="{FF2B5EF4-FFF2-40B4-BE49-F238E27FC236}">
                    <a16:creationId xmlns:a16="http://schemas.microsoft.com/office/drawing/2014/main" id="{54FEF3B7-73D4-C349-A209-70C8BDEE74E5}"/>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56" name="正方形/長方形 155">
                <a:extLst>
                  <a:ext uri="{FF2B5EF4-FFF2-40B4-BE49-F238E27FC236}">
                    <a16:creationId xmlns:a16="http://schemas.microsoft.com/office/drawing/2014/main" id="{DF85E698-B59C-0B46-A3A9-41E3DDE1AD6D}"/>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57" name="正方形/長方形 156">
                <a:extLst>
                  <a:ext uri="{FF2B5EF4-FFF2-40B4-BE49-F238E27FC236}">
                    <a16:creationId xmlns:a16="http://schemas.microsoft.com/office/drawing/2014/main" id="{523942C5-29B7-FB46-826D-A6CC4A0D4460}"/>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149" name="テキスト ボックス 148">
              <a:extLst>
                <a:ext uri="{FF2B5EF4-FFF2-40B4-BE49-F238E27FC236}">
                  <a16:creationId xmlns:a16="http://schemas.microsoft.com/office/drawing/2014/main" id="{6BC4A853-9F74-0C4F-9883-701FD5ABA030}"/>
                </a:ext>
              </a:extLst>
            </p:cNvPr>
            <p:cNvSpPr txBox="1"/>
            <p:nvPr/>
          </p:nvSpPr>
          <p:spPr>
            <a:xfrm>
              <a:off x="4780063" y="2718437"/>
              <a:ext cx="790787" cy="241312"/>
            </a:xfrm>
            <a:prstGeom prst="rect">
              <a:avLst/>
            </a:prstGeom>
            <a:noFill/>
          </p:spPr>
          <p:txBody>
            <a:bodyPr wrap="square" rtlCol="0">
              <a:spAutoFit/>
            </a:bodyPr>
            <a:lstStyle/>
            <a:p>
              <a:r>
                <a:rPr kumimoji="1" lang="en-US" altLang="ja-JP" sz="600" dirty="0">
                  <a:latin typeface="Brush Script MT" panose="03060802040406070304" pitchFamily="66" charset="-122"/>
                  <a:ea typeface="Brush Script MT" panose="03060802040406070304" pitchFamily="66" charset="-122"/>
                  <a:cs typeface="Brush Script MT" panose="03060802040406070304" pitchFamily="66" charset="-122"/>
                </a:rPr>
                <a:t>Certificate Auth</a:t>
              </a:r>
              <a:endParaRPr kumimoji="1" lang="ja-JP" altLang="en-US" sz="600">
                <a:latin typeface="Brush Script MT" panose="03060802040406070304" pitchFamily="66" charset="-122"/>
                <a:cs typeface="Brush Script MT" panose="03060802040406070304" pitchFamily="66" charset="-122"/>
              </a:endParaRPr>
            </a:p>
          </p:txBody>
        </p:sp>
        <p:sp>
          <p:nvSpPr>
            <p:cNvPr id="150" name="正方形/長方形 149">
              <a:extLst>
                <a:ext uri="{FF2B5EF4-FFF2-40B4-BE49-F238E27FC236}">
                  <a16:creationId xmlns:a16="http://schemas.microsoft.com/office/drawing/2014/main" id="{D9F59B41-2CF9-3245-A164-F8550A5E4DB9}"/>
                </a:ext>
              </a:extLst>
            </p:cNvPr>
            <p:cNvSpPr/>
            <p:nvPr/>
          </p:nvSpPr>
          <p:spPr>
            <a:xfrm>
              <a:off x="4786878" y="1965861"/>
              <a:ext cx="725193" cy="361968"/>
            </a:xfrm>
            <a:prstGeom prst="rect">
              <a:avLst/>
            </a:prstGeom>
          </p:spPr>
          <p:txBody>
            <a:bodyPr wrap="none">
              <a:spAutoFit/>
            </a:bodyPr>
            <a:lstStyle/>
            <a:p>
              <a:r>
                <a:rPr lang="en-US" altLang="ja-JP" sz="300" dirty="0">
                  <a:solidFill>
                    <a:srgbClr val="202122"/>
                  </a:solidFill>
                  <a:latin typeface="Arial" panose="020B0604020202020204" pitchFamily="34" charset="0"/>
                </a:rPr>
                <a:t>Serial Number</a:t>
              </a:r>
            </a:p>
            <a:p>
              <a:r>
                <a:rPr lang="en-US" altLang="ja-JP" sz="300" dirty="0"/>
                <a:t>Subject </a:t>
              </a:r>
              <a:r>
                <a:rPr lang="en-US" altLang="ja-JP" sz="300" dirty="0" err="1"/>
                <a:t>wolfServer</a:t>
              </a:r>
              <a:endParaRPr lang="en-US" altLang="ja-JP" sz="300" dirty="0"/>
            </a:p>
            <a:p>
              <a:r>
                <a:rPr lang="en-US" altLang="ja-JP" sz="300" dirty="0"/>
                <a:t>Issuer    </a:t>
              </a:r>
              <a:r>
                <a:rPr lang="en-US" altLang="ja-JP" sz="300" dirty="0" err="1"/>
                <a:t>wolfCA</a:t>
              </a:r>
              <a:endParaRPr lang="en-US" altLang="ja-JP" sz="300" dirty="0"/>
            </a:p>
            <a:p>
              <a:r>
                <a:rPr lang="en-US" altLang="ja-JP" sz="300" dirty="0"/>
                <a:t>Not Before, Not After</a:t>
              </a:r>
              <a:endParaRPr lang="ja-JP" altLang="en-US" sz="300"/>
            </a:p>
          </p:txBody>
        </p:sp>
        <p:sp>
          <p:nvSpPr>
            <p:cNvPr id="151" name="テキスト ボックス 150">
              <a:extLst>
                <a:ext uri="{FF2B5EF4-FFF2-40B4-BE49-F238E27FC236}">
                  <a16:creationId xmlns:a16="http://schemas.microsoft.com/office/drawing/2014/main" id="{A1B24CB8-EEB4-834E-9EED-156C4E9F2A32}"/>
                </a:ext>
              </a:extLst>
            </p:cNvPr>
            <p:cNvSpPr txBox="1"/>
            <p:nvPr/>
          </p:nvSpPr>
          <p:spPr>
            <a:xfrm>
              <a:off x="5199428" y="2433749"/>
              <a:ext cx="486395" cy="241312"/>
            </a:xfrm>
            <a:prstGeom prst="rect">
              <a:avLst/>
            </a:prstGeom>
            <a:noFill/>
          </p:spPr>
          <p:txBody>
            <a:bodyPr wrap="none" rtlCol="0">
              <a:spAutoFit/>
            </a:bodyPr>
            <a:lstStyle/>
            <a:p>
              <a:r>
                <a:rPr kumimoji="1" lang="en-US" altLang="ja-JP" sz="300" dirty="0"/>
                <a:t>Subject</a:t>
              </a:r>
            </a:p>
            <a:p>
              <a:r>
                <a:rPr kumimoji="1" lang="en-US" altLang="ja-JP" sz="300" dirty="0"/>
                <a:t>Public Key</a:t>
              </a:r>
              <a:endParaRPr kumimoji="1" lang="ja-JP" altLang="en-US" sz="300"/>
            </a:p>
          </p:txBody>
        </p:sp>
        <p:sp>
          <p:nvSpPr>
            <p:cNvPr id="152" name="正方形/長方形 151">
              <a:extLst>
                <a:ext uri="{FF2B5EF4-FFF2-40B4-BE49-F238E27FC236}">
                  <a16:creationId xmlns:a16="http://schemas.microsoft.com/office/drawing/2014/main" id="{FAA20F1D-1464-7F4D-B87F-007D366471ED}"/>
                </a:ext>
              </a:extLst>
            </p:cNvPr>
            <p:cNvSpPr/>
            <p:nvPr/>
          </p:nvSpPr>
          <p:spPr>
            <a:xfrm>
              <a:off x="4789568" y="1962564"/>
              <a:ext cx="862294" cy="42662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53" name="正方形/長方形 152">
              <a:extLst>
                <a:ext uri="{FF2B5EF4-FFF2-40B4-BE49-F238E27FC236}">
                  <a16:creationId xmlns:a16="http://schemas.microsoft.com/office/drawing/2014/main" id="{DA74B3D0-A029-7E41-9BB3-93615D60395B}"/>
                </a:ext>
              </a:extLst>
            </p:cNvPr>
            <p:cNvSpPr/>
            <p:nvPr/>
          </p:nvSpPr>
          <p:spPr>
            <a:xfrm>
              <a:off x="4787979" y="2427304"/>
              <a:ext cx="862294" cy="26803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54" name="正方形/長方形 153">
              <a:extLst>
                <a:ext uri="{FF2B5EF4-FFF2-40B4-BE49-F238E27FC236}">
                  <a16:creationId xmlns:a16="http://schemas.microsoft.com/office/drawing/2014/main" id="{0FD0C7A6-EC0F-214E-99C1-C3E15BB34821}"/>
                </a:ext>
              </a:extLst>
            </p:cNvPr>
            <p:cNvSpPr/>
            <p:nvPr/>
          </p:nvSpPr>
          <p:spPr>
            <a:xfrm>
              <a:off x="4786606" y="2737960"/>
              <a:ext cx="862294" cy="1411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194" name="テキスト ボックス 193">
            <a:extLst>
              <a:ext uri="{FF2B5EF4-FFF2-40B4-BE49-F238E27FC236}">
                <a16:creationId xmlns:a16="http://schemas.microsoft.com/office/drawing/2014/main" id="{A39449D0-DDAA-8544-ABDD-BB1A7F2A7EA6}"/>
              </a:ext>
            </a:extLst>
          </p:cNvPr>
          <p:cNvSpPr txBox="1"/>
          <p:nvPr/>
        </p:nvSpPr>
        <p:spPr>
          <a:xfrm>
            <a:off x="3987369" y="1340966"/>
            <a:ext cx="1261884" cy="307777"/>
          </a:xfrm>
          <a:prstGeom prst="rect">
            <a:avLst/>
          </a:prstGeom>
          <a:noFill/>
        </p:spPr>
        <p:txBody>
          <a:bodyPr wrap="none" rtlCol="0">
            <a:spAutoFit/>
          </a:bodyPr>
          <a:lstStyle/>
          <a:p>
            <a:r>
              <a:rPr kumimoji="1" lang="ja-JP" altLang="en-US" sz="1400"/>
              <a:t>ルート</a:t>
            </a:r>
            <a:r>
              <a:rPr lang="ja-JP" altLang="en-US" sz="1400"/>
              <a:t>証明書</a:t>
            </a:r>
            <a:endParaRPr kumimoji="1" lang="ja-JP" altLang="en-US" sz="1400"/>
          </a:p>
        </p:txBody>
      </p:sp>
    </p:spTree>
    <p:extLst>
      <p:ext uri="{BB962C8B-B14F-4D97-AF65-F5344CB8AC3E}">
        <p14:creationId xmlns:p14="http://schemas.microsoft.com/office/powerpoint/2010/main" val="1547866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439297"/>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1100524"/>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1056979"/>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848897"/>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1099633"/>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1479147"/>
            <a:ext cx="0" cy="2143619"/>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48855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488557"/>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488557"/>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264099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2807202"/>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259765"/>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448692"/>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462309"/>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2624082"/>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2611875"/>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263281"/>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026412"/>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cxnSp>
        <p:nvCxnSpPr>
          <p:cNvPr id="84" name="直線コネクタ 83">
            <a:extLst>
              <a:ext uri="{FF2B5EF4-FFF2-40B4-BE49-F238E27FC236}">
                <a16:creationId xmlns:a16="http://schemas.microsoft.com/office/drawing/2014/main" id="{0C26FBD0-80E8-1148-89AF-BA1737B953B9}"/>
              </a:ext>
            </a:extLst>
          </p:cNvPr>
          <p:cNvCxnSpPr>
            <a:cxnSpLocks/>
          </p:cNvCxnSpPr>
          <p:nvPr/>
        </p:nvCxnSpPr>
        <p:spPr>
          <a:xfrm>
            <a:off x="4185140" y="1631547"/>
            <a:ext cx="0" cy="232214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0A9CABD7-3841-A441-A971-0467B484AE42}"/>
              </a:ext>
            </a:extLst>
          </p:cNvPr>
          <p:cNvCxnSpPr>
            <a:cxnSpLocks/>
          </p:cNvCxnSpPr>
          <p:nvPr/>
        </p:nvCxnSpPr>
        <p:spPr>
          <a:xfrm>
            <a:off x="4346249" y="1862999"/>
            <a:ext cx="0" cy="232214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AA646DA-DC96-E84E-91BC-A4C00A999CBF}"/>
              </a:ext>
            </a:extLst>
          </p:cNvPr>
          <p:cNvCxnSpPr>
            <a:cxnSpLocks/>
          </p:cNvCxnSpPr>
          <p:nvPr/>
        </p:nvCxnSpPr>
        <p:spPr>
          <a:xfrm>
            <a:off x="4498649" y="2015399"/>
            <a:ext cx="0" cy="232214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BFBE8DB6-A2F5-C64C-9202-A2A755E8AE60}"/>
              </a:ext>
            </a:extLst>
          </p:cNvPr>
          <p:cNvCxnSpPr>
            <a:cxnSpLocks/>
          </p:cNvCxnSpPr>
          <p:nvPr/>
        </p:nvCxnSpPr>
        <p:spPr>
          <a:xfrm>
            <a:off x="4651049" y="2167799"/>
            <a:ext cx="0" cy="232214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91950F30-A723-A642-AD07-F4DD02C34D20}"/>
              </a:ext>
            </a:extLst>
          </p:cNvPr>
          <p:cNvCxnSpPr>
            <a:cxnSpLocks/>
          </p:cNvCxnSpPr>
          <p:nvPr/>
        </p:nvCxnSpPr>
        <p:spPr>
          <a:xfrm>
            <a:off x="4159013" y="3346356"/>
            <a:ext cx="1863972" cy="1459"/>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8601DE9B-0359-9944-A768-833FF6E9098F}"/>
              </a:ext>
            </a:extLst>
          </p:cNvPr>
          <p:cNvCxnSpPr>
            <a:cxnSpLocks/>
          </p:cNvCxnSpPr>
          <p:nvPr/>
        </p:nvCxnSpPr>
        <p:spPr>
          <a:xfrm>
            <a:off x="4463813" y="3651156"/>
            <a:ext cx="1606060"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DFC03D3D-0458-3842-BFA0-79876625CB28}"/>
              </a:ext>
            </a:extLst>
          </p:cNvPr>
          <p:cNvCxnSpPr>
            <a:cxnSpLocks/>
          </p:cNvCxnSpPr>
          <p:nvPr/>
        </p:nvCxnSpPr>
        <p:spPr>
          <a:xfrm>
            <a:off x="4624922" y="3811629"/>
            <a:ext cx="1462545"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90F34837-676B-A44A-A3F2-B798033761B1}"/>
              </a:ext>
            </a:extLst>
          </p:cNvPr>
          <p:cNvCxnSpPr>
            <a:cxnSpLocks/>
          </p:cNvCxnSpPr>
          <p:nvPr/>
        </p:nvCxnSpPr>
        <p:spPr>
          <a:xfrm>
            <a:off x="4189479" y="3508468"/>
            <a:ext cx="1863972" cy="1459"/>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5BE5C99-AC85-E942-89A8-0D24AE08CC80}"/>
              </a:ext>
            </a:extLst>
          </p:cNvPr>
          <p:cNvCxnSpPr>
            <a:cxnSpLocks/>
          </p:cNvCxnSpPr>
          <p:nvPr/>
        </p:nvCxnSpPr>
        <p:spPr>
          <a:xfrm>
            <a:off x="6096000" y="1558741"/>
            <a:ext cx="0" cy="2931203"/>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2909A86C-699D-3D45-80A3-94EAA7210335}"/>
              </a:ext>
            </a:extLst>
          </p:cNvPr>
          <p:cNvCxnSpPr>
            <a:cxnSpLocks/>
          </p:cNvCxnSpPr>
          <p:nvPr/>
        </p:nvCxnSpPr>
        <p:spPr>
          <a:xfrm>
            <a:off x="8112041" y="1545676"/>
            <a:ext cx="0" cy="2931203"/>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17EB1927-F112-8448-BB6F-8493BFB5F180}"/>
              </a:ext>
            </a:extLst>
          </p:cNvPr>
          <p:cNvCxnSpPr>
            <a:cxnSpLocks/>
          </p:cNvCxnSpPr>
          <p:nvPr/>
        </p:nvCxnSpPr>
        <p:spPr>
          <a:xfrm>
            <a:off x="10219519" y="1563090"/>
            <a:ext cx="0" cy="2931203"/>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279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00493" cy="369332"/>
          </a:xfrm>
          <a:prstGeom prst="rect">
            <a:avLst/>
          </a:prstGeom>
          <a:noFill/>
        </p:spPr>
        <p:txBody>
          <a:bodyPr wrap="none" rtlCol="0">
            <a:spAutoFit/>
          </a:bodyPr>
          <a:lstStyle/>
          <a:p>
            <a:r>
              <a:rPr kumimoji="1" lang="ja-JP" altLang="en-US"/>
              <a:t>公開鍵ペア生成</a:t>
            </a:r>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723275" cy="307777"/>
          </a:xfrm>
          <a:prstGeom prst="rect">
            <a:avLst/>
          </a:prstGeom>
          <a:noFill/>
        </p:spPr>
        <p:txBody>
          <a:bodyPr wrap="none" rtlCol="0">
            <a:spAutoFit/>
          </a:bodyPr>
          <a:lstStyle/>
          <a:p>
            <a:r>
              <a:rPr kumimoji="1" lang="ja-JP" altLang="en-US" sz="1400"/>
              <a:t>公開鍵</a:t>
            </a:r>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441420" cy="307777"/>
          </a:xfrm>
          <a:prstGeom prst="rect">
            <a:avLst/>
          </a:prstGeom>
          <a:noFill/>
        </p:spPr>
        <p:txBody>
          <a:bodyPr wrap="none" rtlCol="0">
            <a:spAutoFit/>
          </a:bodyPr>
          <a:lstStyle/>
          <a:p>
            <a:r>
              <a:rPr kumimoji="1" lang="ja-JP" altLang="en-US" sz="1400"/>
              <a:t>プライベート鍵</a:t>
            </a:r>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921191" y="2488308"/>
            <a:ext cx="723275" cy="307777"/>
          </a:xfrm>
          <a:prstGeom prst="rect">
            <a:avLst/>
          </a:prstGeom>
          <a:noFill/>
        </p:spPr>
        <p:txBody>
          <a:bodyPr wrap="none" rtlCol="0">
            <a:spAutoFit/>
          </a:bodyPr>
          <a:lstStyle/>
          <a:p>
            <a:r>
              <a:rPr kumimoji="1" lang="ja-JP" altLang="en-US" sz="1400"/>
              <a:t>公開鍵</a:t>
            </a:r>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441420" cy="307777"/>
          </a:xfrm>
          <a:prstGeom prst="rect">
            <a:avLst/>
          </a:prstGeom>
          <a:noFill/>
        </p:spPr>
        <p:txBody>
          <a:bodyPr wrap="none" rtlCol="0">
            <a:spAutoFit/>
          </a:bodyPr>
          <a:lstStyle/>
          <a:p>
            <a:r>
              <a:rPr kumimoji="1" lang="ja-JP" altLang="en-US" sz="1400"/>
              <a:t>プライベート鍵</a:t>
            </a:r>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2694261" cy="461665"/>
          </a:xfrm>
          <a:prstGeom prst="rect">
            <a:avLst/>
          </a:prstGeom>
          <a:noFill/>
        </p:spPr>
        <p:txBody>
          <a:bodyPr wrap="square" rtlCol="0">
            <a:spAutoFit/>
          </a:bodyPr>
          <a:lstStyle/>
          <a:p>
            <a:r>
              <a:rPr kumimoji="1" lang="en-US" altLang="ja-JP" sz="2400" b="1" dirty="0"/>
              <a:t>CSR</a:t>
            </a:r>
            <a:r>
              <a:rPr kumimoji="1" lang="ja-JP" altLang="en-US" sz="2400" b="1"/>
              <a:t>（署名要求）</a:t>
            </a:r>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CA</a:t>
            </a:r>
            <a:r>
              <a:rPr kumimoji="1" lang="ja-JP" altLang="en-US" sz="1600" b="1"/>
              <a:t>によって</a:t>
            </a:r>
            <a:endParaRPr kumimoji="1" lang="en-US" altLang="ja-JP" sz="1600" b="1" dirty="0"/>
          </a:p>
          <a:p>
            <a:r>
              <a:rPr kumimoji="1" lang="ja-JP" altLang="en-US" sz="1600" b="1"/>
              <a:t>署名された証明</a:t>
            </a:r>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CA</a:t>
            </a:r>
            <a:r>
              <a:rPr kumimoji="1" lang="ja-JP" altLang="en-US" sz="1600" b="1"/>
              <a:t>によって</a:t>
            </a:r>
            <a:endParaRPr kumimoji="1" lang="en-US" altLang="ja-JP" sz="1600" b="1" dirty="0"/>
          </a:p>
          <a:p>
            <a:r>
              <a:rPr kumimoji="1" lang="ja-JP" altLang="en-US" sz="1600" b="1"/>
              <a:t>署名された証明書</a:t>
            </a:r>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3739" cy="307777"/>
          </a:xfrm>
          <a:prstGeom prst="rect">
            <a:avLst/>
          </a:prstGeom>
          <a:noFill/>
        </p:spPr>
        <p:txBody>
          <a:bodyPr wrap="none" rtlCol="0">
            <a:spAutoFit/>
          </a:bodyPr>
          <a:lstStyle/>
          <a:p>
            <a:r>
              <a:rPr kumimoji="1" lang="ja-JP" altLang="en-US" sz="1400"/>
              <a:t>署名</a:t>
            </a:r>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lang="ja-JP" altLang="en-US" sz="2400"/>
              <a:t>認証局</a:t>
            </a:r>
            <a:r>
              <a:rPr lang="en-US" altLang="ja-JP" sz="2400" dirty="0"/>
              <a:t>(CA)</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ja-JP" altLang="en-US" sz="2400"/>
              <a:t>署名要求者</a:t>
            </a:r>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3739" cy="307777"/>
          </a:xfrm>
          <a:prstGeom prst="rect">
            <a:avLst/>
          </a:prstGeom>
          <a:noFill/>
        </p:spPr>
        <p:txBody>
          <a:bodyPr wrap="none" rtlCol="0">
            <a:spAutoFit/>
          </a:bodyPr>
          <a:lstStyle/>
          <a:p>
            <a:r>
              <a:rPr kumimoji="1" lang="ja-JP" altLang="en-US" sz="1400"/>
              <a:t>署名</a:t>
            </a:r>
          </a:p>
        </p:txBody>
      </p:sp>
      <p:sp>
        <p:nvSpPr>
          <p:cNvPr id="93" name="テキスト ボックス 92">
            <a:extLst>
              <a:ext uri="{FF2B5EF4-FFF2-40B4-BE49-F238E27FC236}">
                <a16:creationId xmlns:a16="http://schemas.microsoft.com/office/drawing/2014/main" id="{2B2D2FE8-1F51-924F-A00A-FA83B9CB7188}"/>
              </a:ext>
            </a:extLst>
          </p:cNvPr>
          <p:cNvSpPr txBox="1"/>
          <p:nvPr/>
        </p:nvSpPr>
        <p:spPr>
          <a:xfrm>
            <a:off x="8785542" y="1880876"/>
            <a:ext cx="1800493" cy="646331"/>
          </a:xfrm>
          <a:prstGeom prst="rect">
            <a:avLst/>
          </a:prstGeom>
          <a:noFill/>
        </p:spPr>
        <p:txBody>
          <a:bodyPr wrap="none" rtlCol="0">
            <a:spAutoFit/>
          </a:bodyPr>
          <a:lstStyle/>
          <a:p>
            <a:r>
              <a:rPr kumimoji="1" lang="ja-JP" altLang="en-US"/>
              <a:t>認証局の</a:t>
            </a:r>
            <a:endParaRPr kumimoji="1" lang="en-US" altLang="ja-JP" dirty="0"/>
          </a:p>
          <a:p>
            <a:r>
              <a:rPr kumimoji="1" lang="ja-JP" altLang="en-US"/>
              <a:t>公開鍵ペア生成</a:t>
            </a:r>
          </a:p>
        </p:txBody>
      </p:sp>
    </p:spTree>
    <p:extLst>
      <p:ext uri="{BB962C8B-B14F-4D97-AF65-F5344CB8AC3E}">
        <p14:creationId xmlns:p14="http://schemas.microsoft.com/office/powerpoint/2010/main" val="25763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フリーフォーム 26">
            <a:extLst>
              <a:ext uri="{FF2B5EF4-FFF2-40B4-BE49-F238E27FC236}">
                <a16:creationId xmlns:a16="http://schemas.microsoft.com/office/drawing/2014/main" id="{D4CFEE8C-465A-054B-B05C-7E7381D42D23}"/>
              </a:ext>
            </a:extLst>
          </p:cNvPr>
          <p:cNvSpPr/>
          <p:nvPr/>
        </p:nvSpPr>
        <p:spPr>
          <a:xfrm rot="5400000" flipH="1">
            <a:off x="1509766" y="2001767"/>
            <a:ext cx="1169862" cy="848621"/>
          </a:xfrm>
          <a:custGeom>
            <a:avLst/>
            <a:gdLst>
              <a:gd name="connsiteX0" fmla="*/ 0 w 1688123"/>
              <a:gd name="connsiteY0" fmla="*/ 80387 h 80387"/>
              <a:gd name="connsiteX1" fmla="*/ 1406769 w 1688123"/>
              <a:gd name="connsiteY1" fmla="*/ 80387 h 80387"/>
              <a:gd name="connsiteX2" fmla="*/ 1688123 w 1688123"/>
              <a:gd name="connsiteY2" fmla="*/ 0 h 80387"/>
              <a:gd name="connsiteX0" fmla="*/ 0 w 1698171"/>
              <a:gd name="connsiteY0" fmla="*/ 241161 h 241161"/>
              <a:gd name="connsiteX1" fmla="*/ 1406769 w 1698171"/>
              <a:gd name="connsiteY1" fmla="*/ 241161 h 241161"/>
              <a:gd name="connsiteX2" fmla="*/ 1698171 w 1698171"/>
              <a:gd name="connsiteY2" fmla="*/ 0 h 241161"/>
            </a:gdLst>
            <a:ahLst/>
            <a:cxnLst>
              <a:cxn ang="0">
                <a:pos x="connsiteX0" y="connsiteY0"/>
              </a:cxn>
              <a:cxn ang="0">
                <a:pos x="connsiteX1" y="connsiteY1"/>
              </a:cxn>
              <a:cxn ang="0">
                <a:pos x="connsiteX2" y="connsiteY2"/>
              </a:cxn>
            </a:cxnLst>
            <a:rect l="l" t="t" r="r" b="b"/>
            <a:pathLst>
              <a:path w="1698171" h="241161">
                <a:moveTo>
                  <a:pt x="0" y="241161"/>
                </a:moveTo>
                <a:lnTo>
                  <a:pt x="1406769" y="241161"/>
                </a:lnTo>
                <a:cubicBezTo>
                  <a:pt x="1500554" y="214365"/>
                  <a:pt x="1604386" y="26796"/>
                  <a:pt x="1698171" y="0"/>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3B7A0409-3754-524A-9A14-E97B1E58899D}"/>
              </a:ext>
            </a:extLst>
          </p:cNvPr>
          <p:cNvPicPr>
            <a:picLocks noChangeAspect="1"/>
          </p:cNvPicPr>
          <p:nvPr/>
        </p:nvPicPr>
        <p:blipFill>
          <a:blip r:embed="rId2"/>
          <a:stretch>
            <a:fillRect/>
          </a:stretch>
        </p:blipFill>
        <p:spPr>
          <a:xfrm>
            <a:off x="2449415" y="1316966"/>
            <a:ext cx="2840754" cy="1473641"/>
          </a:xfrm>
          <a:prstGeom prst="rect">
            <a:avLst/>
          </a:prstGeom>
        </p:spPr>
      </p:pic>
      <p:pic>
        <p:nvPicPr>
          <p:cNvPr id="4" name="図 3">
            <a:extLst>
              <a:ext uri="{FF2B5EF4-FFF2-40B4-BE49-F238E27FC236}">
                <a16:creationId xmlns:a16="http://schemas.microsoft.com/office/drawing/2014/main" id="{ABCA4DC6-AB6D-8048-B03A-D0F4691C9202}"/>
              </a:ext>
            </a:extLst>
          </p:cNvPr>
          <p:cNvPicPr>
            <a:picLocks noChangeAspect="1"/>
          </p:cNvPicPr>
          <p:nvPr/>
        </p:nvPicPr>
        <p:blipFill>
          <a:blip r:embed="rId3"/>
          <a:stretch>
            <a:fillRect/>
          </a:stretch>
        </p:blipFill>
        <p:spPr>
          <a:xfrm>
            <a:off x="6347072" y="1495571"/>
            <a:ext cx="2720769" cy="1011786"/>
          </a:xfrm>
          <a:prstGeom prst="rect">
            <a:avLst/>
          </a:prstGeom>
        </p:spPr>
      </p:pic>
      <p:pic>
        <p:nvPicPr>
          <p:cNvPr id="5" name="図 4">
            <a:extLst>
              <a:ext uri="{FF2B5EF4-FFF2-40B4-BE49-F238E27FC236}">
                <a16:creationId xmlns:a16="http://schemas.microsoft.com/office/drawing/2014/main" id="{48EA756E-8037-EC4C-AD8C-9719C379F703}"/>
              </a:ext>
            </a:extLst>
          </p:cNvPr>
          <p:cNvPicPr>
            <a:picLocks noChangeAspect="1"/>
          </p:cNvPicPr>
          <p:nvPr/>
        </p:nvPicPr>
        <p:blipFill>
          <a:blip r:embed="rId4"/>
          <a:stretch>
            <a:fillRect/>
          </a:stretch>
        </p:blipFill>
        <p:spPr>
          <a:xfrm>
            <a:off x="6513328" y="3787064"/>
            <a:ext cx="2720769" cy="1445409"/>
          </a:xfrm>
          <a:prstGeom prst="rect">
            <a:avLst/>
          </a:prstGeom>
        </p:spPr>
      </p:pic>
      <p:pic>
        <p:nvPicPr>
          <p:cNvPr id="6" name="図 5">
            <a:extLst>
              <a:ext uri="{FF2B5EF4-FFF2-40B4-BE49-F238E27FC236}">
                <a16:creationId xmlns:a16="http://schemas.microsoft.com/office/drawing/2014/main" id="{91B0454E-6EB7-F34F-B985-584CA46B2C34}"/>
              </a:ext>
            </a:extLst>
          </p:cNvPr>
          <p:cNvPicPr>
            <a:picLocks noChangeAspect="1"/>
          </p:cNvPicPr>
          <p:nvPr/>
        </p:nvPicPr>
        <p:blipFill>
          <a:blip r:embed="rId5"/>
          <a:stretch>
            <a:fillRect/>
          </a:stretch>
        </p:blipFill>
        <p:spPr>
          <a:xfrm>
            <a:off x="2901909" y="3915459"/>
            <a:ext cx="2186379" cy="1701276"/>
          </a:xfrm>
          <a:prstGeom prst="rect">
            <a:avLst/>
          </a:prstGeom>
        </p:spPr>
      </p:pic>
      <p:sp>
        <p:nvSpPr>
          <p:cNvPr id="7" name="山形 6">
            <a:extLst>
              <a:ext uri="{FF2B5EF4-FFF2-40B4-BE49-F238E27FC236}">
                <a16:creationId xmlns:a16="http://schemas.microsoft.com/office/drawing/2014/main" id="{C6C3BFB9-A787-A140-8CF4-B3E7565B952E}"/>
              </a:ext>
            </a:extLst>
          </p:cNvPr>
          <p:cNvSpPr/>
          <p:nvPr/>
        </p:nvSpPr>
        <p:spPr bwMode="auto">
          <a:xfrm>
            <a:off x="5598998" y="1841147"/>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8" name="山形 7">
            <a:extLst>
              <a:ext uri="{FF2B5EF4-FFF2-40B4-BE49-F238E27FC236}">
                <a16:creationId xmlns:a16="http://schemas.microsoft.com/office/drawing/2014/main" id="{8BAB1CF3-4A44-EE43-AC48-AA8AE5EC7CBD}"/>
              </a:ext>
            </a:extLst>
          </p:cNvPr>
          <p:cNvSpPr/>
          <p:nvPr/>
        </p:nvSpPr>
        <p:spPr bwMode="auto">
          <a:xfrm rot="5400000">
            <a:off x="7541274" y="2879601"/>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9" name="山形 8">
            <a:extLst>
              <a:ext uri="{FF2B5EF4-FFF2-40B4-BE49-F238E27FC236}">
                <a16:creationId xmlns:a16="http://schemas.microsoft.com/office/drawing/2014/main" id="{BF002AC0-D9E7-1343-B885-0DF366CBE879}"/>
              </a:ext>
            </a:extLst>
          </p:cNvPr>
          <p:cNvSpPr/>
          <p:nvPr/>
        </p:nvSpPr>
        <p:spPr bwMode="auto">
          <a:xfrm rot="10800000">
            <a:off x="5671123" y="4349451"/>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10" name="山形 9">
            <a:extLst>
              <a:ext uri="{FF2B5EF4-FFF2-40B4-BE49-F238E27FC236}">
                <a16:creationId xmlns:a16="http://schemas.microsoft.com/office/drawing/2014/main" id="{E1B109CB-7220-F240-9D03-2536B8C60B65}"/>
              </a:ext>
            </a:extLst>
          </p:cNvPr>
          <p:cNvSpPr/>
          <p:nvPr/>
        </p:nvSpPr>
        <p:spPr bwMode="auto">
          <a:xfrm rot="16200000">
            <a:off x="3774958" y="3085838"/>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11" name="環状矢印 10">
            <a:extLst>
              <a:ext uri="{FF2B5EF4-FFF2-40B4-BE49-F238E27FC236}">
                <a16:creationId xmlns:a16="http://schemas.microsoft.com/office/drawing/2014/main" id="{F46B41C9-6770-4245-BF81-CC27B8EA4718}"/>
              </a:ext>
            </a:extLst>
          </p:cNvPr>
          <p:cNvSpPr/>
          <p:nvPr/>
        </p:nvSpPr>
        <p:spPr bwMode="auto">
          <a:xfrm rot="12000848">
            <a:off x="4871915" y="2349195"/>
            <a:ext cx="1893695" cy="1893695"/>
          </a:xfrm>
          <a:prstGeom prst="circularArrow">
            <a:avLst>
              <a:gd name="adj1" fmla="val 12500"/>
              <a:gd name="adj2" fmla="val 1142319"/>
              <a:gd name="adj3" fmla="val 20457681"/>
              <a:gd name="adj4" fmla="val 1956569"/>
              <a:gd name="adj5" fmla="val 1250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12" name="正方形/長方形 11">
            <a:extLst>
              <a:ext uri="{FF2B5EF4-FFF2-40B4-BE49-F238E27FC236}">
                <a16:creationId xmlns:a16="http://schemas.microsoft.com/office/drawing/2014/main" id="{061773D7-A12F-5141-873F-5BE2A5FD2DDD}"/>
              </a:ext>
            </a:extLst>
          </p:cNvPr>
          <p:cNvSpPr/>
          <p:nvPr/>
        </p:nvSpPr>
        <p:spPr>
          <a:xfrm>
            <a:off x="3370568" y="965892"/>
            <a:ext cx="1656223" cy="369332"/>
          </a:xfrm>
          <a:prstGeom prst="rect">
            <a:avLst/>
          </a:prstGeom>
        </p:spPr>
        <p:txBody>
          <a:bodyPr wrap="none">
            <a:spAutoFit/>
          </a:bodyPr>
          <a:lstStyle/>
          <a:p>
            <a:r>
              <a:rPr lang="ja-JP" altLang="en-US" dirty="0">
                <a:solidFill>
                  <a:srgbClr val="000000"/>
                </a:solidFill>
              </a:rPr>
              <a:t>バイト入れ替え</a:t>
            </a:r>
            <a:endParaRPr lang="en-US" altLang="ja-JP" dirty="0">
              <a:solidFill>
                <a:srgbClr val="000000"/>
              </a:solidFill>
            </a:endParaRPr>
          </a:p>
        </p:txBody>
      </p:sp>
      <p:sp>
        <p:nvSpPr>
          <p:cNvPr id="13" name="正方形/長方形 12">
            <a:extLst>
              <a:ext uri="{FF2B5EF4-FFF2-40B4-BE49-F238E27FC236}">
                <a16:creationId xmlns:a16="http://schemas.microsoft.com/office/drawing/2014/main" id="{3D1E2A80-9DCE-D34C-BFB2-188B6E7D9781}"/>
              </a:ext>
            </a:extLst>
          </p:cNvPr>
          <p:cNvSpPr/>
          <p:nvPr/>
        </p:nvSpPr>
        <p:spPr>
          <a:xfrm>
            <a:off x="7102033" y="1053399"/>
            <a:ext cx="957313" cy="369332"/>
          </a:xfrm>
          <a:prstGeom prst="rect">
            <a:avLst/>
          </a:prstGeom>
        </p:spPr>
        <p:txBody>
          <a:bodyPr wrap="none">
            <a:spAutoFit/>
          </a:bodyPr>
          <a:lstStyle/>
          <a:p>
            <a:r>
              <a:rPr lang="ja-JP" altLang="en-US" dirty="0">
                <a:solidFill>
                  <a:srgbClr val="000000"/>
                </a:solidFill>
              </a:rPr>
              <a:t>行シフト</a:t>
            </a:r>
            <a:endParaRPr lang="en-US" altLang="ja-JP" dirty="0">
              <a:solidFill>
                <a:srgbClr val="000000"/>
              </a:solidFill>
            </a:endParaRPr>
          </a:p>
        </p:txBody>
      </p:sp>
      <p:sp>
        <p:nvSpPr>
          <p:cNvPr id="14" name="正方形/長方形 13">
            <a:extLst>
              <a:ext uri="{FF2B5EF4-FFF2-40B4-BE49-F238E27FC236}">
                <a16:creationId xmlns:a16="http://schemas.microsoft.com/office/drawing/2014/main" id="{AB8B43BF-2AC6-AB4C-A9A9-19E174648B2D}"/>
              </a:ext>
            </a:extLst>
          </p:cNvPr>
          <p:cNvSpPr/>
          <p:nvPr/>
        </p:nvSpPr>
        <p:spPr>
          <a:xfrm>
            <a:off x="7095294" y="5277849"/>
            <a:ext cx="1249060" cy="369332"/>
          </a:xfrm>
          <a:prstGeom prst="rect">
            <a:avLst/>
          </a:prstGeom>
        </p:spPr>
        <p:txBody>
          <a:bodyPr wrap="none">
            <a:spAutoFit/>
          </a:bodyPr>
          <a:lstStyle/>
          <a:p>
            <a:r>
              <a:rPr lang="ja-JP" altLang="en-US" dirty="0">
                <a:solidFill>
                  <a:srgbClr val="000000"/>
                </a:solidFill>
              </a:rPr>
              <a:t>カラム混合</a:t>
            </a:r>
            <a:endParaRPr lang="en-US" altLang="ja-JP" dirty="0">
              <a:solidFill>
                <a:srgbClr val="000000"/>
              </a:solidFill>
            </a:endParaRPr>
          </a:p>
        </p:txBody>
      </p:sp>
      <p:sp>
        <p:nvSpPr>
          <p:cNvPr id="15" name="正方形/長方形 14">
            <a:extLst>
              <a:ext uri="{FF2B5EF4-FFF2-40B4-BE49-F238E27FC236}">
                <a16:creationId xmlns:a16="http://schemas.microsoft.com/office/drawing/2014/main" id="{07FD5270-54BE-8E49-9B5A-C2C0294CBB02}"/>
              </a:ext>
            </a:extLst>
          </p:cNvPr>
          <p:cNvSpPr/>
          <p:nvPr/>
        </p:nvSpPr>
        <p:spPr>
          <a:xfrm>
            <a:off x="3995098" y="5106400"/>
            <a:ext cx="1112805" cy="369332"/>
          </a:xfrm>
          <a:prstGeom prst="rect">
            <a:avLst/>
          </a:prstGeom>
        </p:spPr>
        <p:txBody>
          <a:bodyPr wrap="none">
            <a:spAutoFit/>
          </a:bodyPr>
          <a:lstStyle/>
          <a:p>
            <a:r>
              <a:rPr lang="ja-JP" altLang="en-US" dirty="0">
                <a:solidFill>
                  <a:srgbClr val="000000"/>
                </a:solidFill>
              </a:rPr>
              <a:t>鍵を</a:t>
            </a:r>
            <a:r>
              <a:rPr lang="en-US" altLang="ja-JP" dirty="0">
                <a:solidFill>
                  <a:srgbClr val="000000"/>
                </a:solidFill>
              </a:rPr>
              <a:t>XOR</a:t>
            </a:r>
          </a:p>
        </p:txBody>
      </p:sp>
      <p:sp>
        <p:nvSpPr>
          <p:cNvPr id="16" name="正方形/長方形 15">
            <a:extLst>
              <a:ext uri="{FF2B5EF4-FFF2-40B4-BE49-F238E27FC236}">
                <a16:creationId xmlns:a16="http://schemas.microsoft.com/office/drawing/2014/main" id="{A60B70AE-0543-464D-BE0A-3E5744A82583}"/>
              </a:ext>
            </a:extLst>
          </p:cNvPr>
          <p:cNvSpPr/>
          <p:nvPr/>
        </p:nvSpPr>
        <p:spPr>
          <a:xfrm>
            <a:off x="5222590" y="2863447"/>
            <a:ext cx="1495922" cy="830997"/>
          </a:xfrm>
          <a:prstGeom prst="rect">
            <a:avLst/>
          </a:prstGeom>
        </p:spPr>
        <p:txBody>
          <a:bodyPr wrap="none">
            <a:spAutoFit/>
          </a:bodyPr>
          <a:lstStyle/>
          <a:p>
            <a:r>
              <a:rPr lang="en-US" altLang="ja-JP" sz="1600" dirty="0">
                <a:solidFill>
                  <a:srgbClr val="000000"/>
                </a:solidFill>
              </a:rPr>
              <a:t>128bit</a:t>
            </a:r>
            <a:r>
              <a:rPr lang="ja-JP" altLang="en-US" sz="1600" dirty="0">
                <a:solidFill>
                  <a:srgbClr val="000000"/>
                </a:solidFill>
              </a:rPr>
              <a:t>鍵</a:t>
            </a:r>
            <a:r>
              <a:rPr lang="en-US" altLang="ja-JP" sz="1600" dirty="0">
                <a:solidFill>
                  <a:srgbClr val="000000"/>
                </a:solidFill>
              </a:rPr>
              <a:t>: 10</a:t>
            </a:r>
            <a:r>
              <a:rPr lang="ja-JP" altLang="en-US" sz="1600" dirty="0">
                <a:solidFill>
                  <a:srgbClr val="000000"/>
                </a:solidFill>
              </a:rPr>
              <a:t>回</a:t>
            </a:r>
            <a:endParaRPr lang="en-US" altLang="ja-JP" sz="1600" dirty="0">
              <a:solidFill>
                <a:srgbClr val="000000"/>
              </a:solidFill>
            </a:endParaRPr>
          </a:p>
          <a:p>
            <a:r>
              <a:rPr lang="en-US" altLang="ja-JP" sz="1600" dirty="0">
                <a:solidFill>
                  <a:srgbClr val="000000"/>
                </a:solidFill>
              </a:rPr>
              <a:t>192bit</a:t>
            </a:r>
            <a:r>
              <a:rPr lang="ja-JP" altLang="en-US" sz="1600" dirty="0">
                <a:solidFill>
                  <a:srgbClr val="000000"/>
                </a:solidFill>
              </a:rPr>
              <a:t>鍵</a:t>
            </a:r>
            <a:r>
              <a:rPr lang="en-US" altLang="ja-JP" sz="1600" dirty="0">
                <a:solidFill>
                  <a:srgbClr val="000000"/>
                </a:solidFill>
              </a:rPr>
              <a:t>: 12</a:t>
            </a:r>
            <a:r>
              <a:rPr lang="ja-JP" altLang="en-US" sz="1600" dirty="0">
                <a:solidFill>
                  <a:srgbClr val="000000"/>
                </a:solidFill>
              </a:rPr>
              <a:t>回</a:t>
            </a:r>
            <a:endParaRPr lang="en-US" altLang="ja-JP" sz="1600" dirty="0">
              <a:solidFill>
                <a:srgbClr val="000000"/>
              </a:solidFill>
            </a:endParaRPr>
          </a:p>
          <a:p>
            <a:r>
              <a:rPr lang="en-US" altLang="ja-JP" sz="1600" dirty="0">
                <a:solidFill>
                  <a:srgbClr val="000000"/>
                </a:solidFill>
              </a:rPr>
              <a:t>256bit</a:t>
            </a:r>
            <a:r>
              <a:rPr lang="ja-JP" altLang="en-US" sz="1600" dirty="0">
                <a:solidFill>
                  <a:srgbClr val="000000"/>
                </a:solidFill>
              </a:rPr>
              <a:t>鍵</a:t>
            </a:r>
            <a:r>
              <a:rPr lang="en-US" altLang="ja-JP" sz="1600" dirty="0">
                <a:solidFill>
                  <a:srgbClr val="000000"/>
                </a:solidFill>
              </a:rPr>
              <a:t>: 14</a:t>
            </a:r>
            <a:r>
              <a:rPr lang="ja-JP" altLang="en-US" sz="1600" dirty="0">
                <a:solidFill>
                  <a:srgbClr val="000000"/>
                </a:solidFill>
              </a:rPr>
              <a:t>回</a:t>
            </a:r>
            <a:endParaRPr lang="en-US" altLang="ja-JP" sz="1600" dirty="0">
              <a:solidFill>
                <a:srgbClr val="000000"/>
              </a:solidFill>
            </a:endParaRPr>
          </a:p>
        </p:txBody>
      </p:sp>
      <p:sp>
        <p:nvSpPr>
          <p:cNvPr id="17" name="正方形/長方形 16">
            <a:extLst>
              <a:ext uri="{FF2B5EF4-FFF2-40B4-BE49-F238E27FC236}">
                <a16:creationId xmlns:a16="http://schemas.microsoft.com/office/drawing/2014/main" id="{47660D03-458E-124F-9B04-A006B7816BD4}"/>
              </a:ext>
            </a:extLst>
          </p:cNvPr>
          <p:cNvSpPr/>
          <p:nvPr/>
        </p:nvSpPr>
        <p:spPr>
          <a:xfrm>
            <a:off x="2958710" y="574088"/>
            <a:ext cx="912429" cy="369332"/>
          </a:xfrm>
          <a:prstGeom prst="rect">
            <a:avLst/>
          </a:prstGeom>
        </p:spPr>
        <p:txBody>
          <a:bodyPr wrap="none">
            <a:spAutoFit/>
          </a:bodyPr>
          <a:lstStyle/>
          <a:p>
            <a:r>
              <a:rPr lang="ja-JP" altLang="en-US" u="sng" dirty="0">
                <a:solidFill>
                  <a:srgbClr val="000000"/>
                </a:solidFill>
              </a:rPr>
              <a:t>１バイト</a:t>
            </a:r>
            <a:endParaRPr lang="en-US" altLang="ja-JP" u="sng" dirty="0">
              <a:solidFill>
                <a:srgbClr val="000000"/>
              </a:solidFill>
            </a:endParaRPr>
          </a:p>
        </p:txBody>
      </p:sp>
      <p:cxnSp>
        <p:nvCxnSpPr>
          <p:cNvPr id="18" name="直線コネクタ 17">
            <a:extLst>
              <a:ext uri="{FF2B5EF4-FFF2-40B4-BE49-F238E27FC236}">
                <a16:creationId xmlns:a16="http://schemas.microsoft.com/office/drawing/2014/main" id="{BD71AE1E-9DFC-6643-AF4D-2AA5E1DB86DA}"/>
              </a:ext>
            </a:extLst>
          </p:cNvPr>
          <p:cNvCxnSpPr/>
          <p:nvPr/>
        </p:nvCxnSpPr>
        <p:spPr bwMode="auto">
          <a:xfrm flipH="1">
            <a:off x="2679806" y="873194"/>
            <a:ext cx="372408" cy="45568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山形 29">
            <a:extLst>
              <a:ext uri="{FF2B5EF4-FFF2-40B4-BE49-F238E27FC236}">
                <a16:creationId xmlns:a16="http://schemas.microsoft.com/office/drawing/2014/main" id="{EB2518D4-E295-1C47-B7E0-5DA81F6BDD62}"/>
              </a:ext>
            </a:extLst>
          </p:cNvPr>
          <p:cNvSpPr/>
          <p:nvPr/>
        </p:nvSpPr>
        <p:spPr bwMode="auto">
          <a:xfrm rot="4850226">
            <a:off x="9657632" y="2265760"/>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pic>
        <p:nvPicPr>
          <p:cNvPr id="31" name="図 30">
            <a:extLst>
              <a:ext uri="{FF2B5EF4-FFF2-40B4-BE49-F238E27FC236}">
                <a16:creationId xmlns:a16="http://schemas.microsoft.com/office/drawing/2014/main" id="{3C852B49-628B-EF44-BC88-40170152405A}"/>
              </a:ext>
            </a:extLst>
          </p:cNvPr>
          <p:cNvPicPr>
            <a:picLocks noChangeAspect="1"/>
          </p:cNvPicPr>
          <p:nvPr/>
        </p:nvPicPr>
        <p:blipFill>
          <a:blip r:embed="rId5"/>
          <a:stretch>
            <a:fillRect/>
          </a:stretch>
        </p:blipFill>
        <p:spPr>
          <a:xfrm>
            <a:off x="9865955" y="3429000"/>
            <a:ext cx="1741362" cy="1354997"/>
          </a:xfrm>
          <a:prstGeom prst="rect">
            <a:avLst/>
          </a:prstGeom>
        </p:spPr>
      </p:pic>
      <p:pic>
        <p:nvPicPr>
          <p:cNvPr id="32" name="図 31">
            <a:extLst>
              <a:ext uri="{FF2B5EF4-FFF2-40B4-BE49-F238E27FC236}">
                <a16:creationId xmlns:a16="http://schemas.microsoft.com/office/drawing/2014/main" id="{13E05163-DD72-5341-B4E5-3670C9024CB5}"/>
              </a:ext>
            </a:extLst>
          </p:cNvPr>
          <p:cNvPicPr>
            <a:picLocks noChangeAspect="1"/>
          </p:cNvPicPr>
          <p:nvPr/>
        </p:nvPicPr>
        <p:blipFill>
          <a:blip r:embed="rId5"/>
          <a:stretch>
            <a:fillRect/>
          </a:stretch>
        </p:blipFill>
        <p:spPr>
          <a:xfrm>
            <a:off x="347368" y="2666210"/>
            <a:ext cx="1741362" cy="1354997"/>
          </a:xfrm>
          <a:prstGeom prst="rect">
            <a:avLst/>
          </a:prstGeom>
        </p:spPr>
      </p:pic>
      <p:sp>
        <p:nvSpPr>
          <p:cNvPr id="33" name="テキスト ボックス 32">
            <a:extLst>
              <a:ext uri="{FF2B5EF4-FFF2-40B4-BE49-F238E27FC236}">
                <a16:creationId xmlns:a16="http://schemas.microsoft.com/office/drawing/2014/main" id="{DB2836B5-3EE6-C945-9AAE-F0A0D2E031DD}"/>
              </a:ext>
            </a:extLst>
          </p:cNvPr>
          <p:cNvSpPr txBox="1"/>
          <p:nvPr/>
        </p:nvSpPr>
        <p:spPr>
          <a:xfrm>
            <a:off x="14568" y="1197958"/>
            <a:ext cx="1425390" cy="1292662"/>
          </a:xfrm>
          <a:prstGeom prst="rect">
            <a:avLst/>
          </a:prstGeom>
          <a:noFill/>
        </p:spPr>
        <p:txBody>
          <a:bodyPr wrap="none" rtlCol="0">
            <a:spAutoFit/>
          </a:bodyPr>
          <a:lstStyle/>
          <a:p>
            <a:pPr algn="ctr"/>
            <a:r>
              <a:rPr kumimoji="1" lang="ja-JP" altLang="en-US" sz="2400" b="1"/>
              <a:t>入力</a:t>
            </a:r>
            <a:endParaRPr kumimoji="1" lang="en-US" altLang="ja-JP" sz="2400" b="1" dirty="0"/>
          </a:p>
          <a:p>
            <a:pPr algn="ctr"/>
            <a:r>
              <a:rPr kumimoji="1" lang="ja-JP" altLang="en-US"/>
              <a:t>プレーン</a:t>
            </a:r>
            <a:endParaRPr kumimoji="1" lang="en-US" altLang="ja-JP" dirty="0"/>
          </a:p>
          <a:p>
            <a:pPr algn="ctr"/>
            <a:r>
              <a:rPr kumimoji="1" lang="ja-JP" altLang="en-US"/>
              <a:t>テキスト</a:t>
            </a:r>
            <a:endParaRPr kumimoji="1" lang="en-US" altLang="ja-JP" dirty="0"/>
          </a:p>
          <a:p>
            <a:pPr algn="ctr"/>
            <a:r>
              <a:rPr lang="en-US" altLang="ja-JP" dirty="0"/>
              <a:t>(4x4</a:t>
            </a:r>
            <a:r>
              <a:rPr lang="ja-JP" altLang="en-US"/>
              <a:t>バイト</a:t>
            </a:r>
            <a:r>
              <a:rPr lang="en-US" altLang="ja-JP" dirty="0"/>
              <a:t>)</a:t>
            </a:r>
            <a:endParaRPr kumimoji="1" lang="ja-JP" altLang="en-US"/>
          </a:p>
        </p:txBody>
      </p:sp>
      <p:sp>
        <p:nvSpPr>
          <p:cNvPr id="34" name="テキスト ボックス 33">
            <a:extLst>
              <a:ext uri="{FF2B5EF4-FFF2-40B4-BE49-F238E27FC236}">
                <a16:creationId xmlns:a16="http://schemas.microsoft.com/office/drawing/2014/main" id="{7E6480FE-B5C1-4F4E-ACDC-536E4EA45AAE}"/>
              </a:ext>
            </a:extLst>
          </p:cNvPr>
          <p:cNvSpPr txBox="1"/>
          <p:nvPr/>
        </p:nvSpPr>
        <p:spPr>
          <a:xfrm>
            <a:off x="10556753" y="2102634"/>
            <a:ext cx="1425390" cy="1292662"/>
          </a:xfrm>
          <a:prstGeom prst="rect">
            <a:avLst/>
          </a:prstGeom>
          <a:noFill/>
        </p:spPr>
        <p:txBody>
          <a:bodyPr wrap="none" rtlCol="0">
            <a:spAutoFit/>
          </a:bodyPr>
          <a:lstStyle/>
          <a:p>
            <a:pPr algn="ctr"/>
            <a:r>
              <a:rPr kumimoji="1" lang="ja-JP" altLang="en-US" sz="2400" b="1"/>
              <a:t>出力</a:t>
            </a:r>
            <a:endParaRPr kumimoji="1" lang="en-US" altLang="ja-JP" sz="2400" b="1" dirty="0"/>
          </a:p>
          <a:p>
            <a:pPr algn="ctr"/>
            <a:r>
              <a:rPr kumimoji="1" lang="ja-JP" altLang="en-US"/>
              <a:t>暗号化</a:t>
            </a:r>
            <a:endParaRPr kumimoji="1" lang="en-US" altLang="ja-JP" dirty="0"/>
          </a:p>
          <a:p>
            <a:pPr algn="ctr"/>
            <a:r>
              <a:rPr kumimoji="1" lang="ja-JP" altLang="en-US"/>
              <a:t>テキスト</a:t>
            </a:r>
            <a:endParaRPr kumimoji="1" lang="en-US" altLang="ja-JP" dirty="0"/>
          </a:p>
          <a:p>
            <a:pPr algn="ctr"/>
            <a:r>
              <a:rPr lang="en-US" altLang="ja-JP" dirty="0"/>
              <a:t>(4x4</a:t>
            </a:r>
            <a:r>
              <a:rPr lang="ja-JP" altLang="en-US"/>
              <a:t>バイト</a:t>
            </a:r>
            <a:r>
              <a:rPr lang="en-US" altLang="ja-JP" dirty="0"/>
              <a:t>)</a:t>
            </a:r>
          </a:p>
        </p:txBody>
      </p:sp>
      <p:pic>
        <p:nvPicPr>
          <p:cNvPr id="20" name="図 19">
            <a:extLst>
              <a:ext uri="{FF2B5EF4-FFF2-40B4-BE49-F238E27FC236}">
                <a16:creationId xmlns:a16="http://schemas.microsoft.com/office/drawing/2014/main" id="{748E7EEE-E435-CC40-AF56-222A886278AB}"/>
              </a:ext>
            </a:extLst>
          </p:cNvPr>
          <p:cNvPicPr>
            <a:picLocks noChangeAspect="1"/>
          </p:cNvPicPr>
          <p:nvPr/>
        </p:nvPicPr>
        <p:blipFill>
          <a:blip r:embed="rId6"/>
          <a:stretch>
            <a:fillRect/>
          </a:stretch>
        </p:blipFill>
        <p:spPr>
          <a:xfrm>
            <a:off x="3500542" y="2361657"/>
            <a:ext cx="836234" cy="387308"/>
          </a:xfrm>
          <a:prstGeom prst="rect">
            <a:avLst/>
          </a:prstGeom>
          <a:ln w="19050">
            <a:solidFill>
              <a:schemeClr val="tx1"/>
            </a:solidFill>
          </a:ln>
        </p:spPr>
      </p:pic>
      <p:sp>
        <p:nvSpPr>
          <p:cNvPr id="26" name="正方形/長方形 25">
            <a:extLst>
              <a:ext uri="{FF2B5EF4-FFF2-40B4-BE49-F238E27FC236}">
                <a16:creationId xmlns:a16="http://schemas.microsoft.com/office/drawing/2014/main" id="{3B78DBA9-7A3A-9D4D-8D0F-179C64D98873}"/>
              </a:ext>
            </a:extLst>
          </p:cNvPr>
          <p:cNvSpPr/>
          <p:nvPr/>
        </p:nvSpPr>
        <p:spPr>
          <a:xfrm>
            <a:off x="985732" y="3651875"/>
            <a:ext cx="1112805" cy="369332"/>
          </a:xfrm>
          <a:prstGeom prst="rect">
            <a:avLst/>
          </a:prstGeom>
        </p:spPr>
        <p:txBody>
          <a:bodyPr wrap="none">
            <a:spAutoFit/>
          </a:bodyPr>
          <a:lstStyle/>
          <a:p>
            <a:r>
              <a:rPr lang="ja-JP" altLang="en-US" dirty="0">
                <a:solidFill>
                  <a:srgbClr val="000000"/>
                </a:solidFill>
              </a:rPr>
              <a:t>鍵を</a:t>
            </a:r>
            <a:r>
              <a:rPr lang="en-US" altLang="ja-JP" dirty="0">
                <a:solidFill>
                  <a:srgbClr val="000000"/>
                </a:solidFill>
              </a:rPr>
              <a:t>XOR</a:t>
            </a:r>
          </a:p>
        </p:txBody>
      </p:sp>
      <p:sp>
        <p:nvSpPr>
          <p:cNvPr id="28" name="正方形/長方形 27">
            <a:extLst>
              <a:ext uri="{FF2B5EF4-FFF2-40B4-BE49-F238E27FC236}">
                <a16:creationId xmlns:a16="http://schemas.microsoft.com/office/drawing/2014/main" id="{5CE75659-6261-9C4B-B2D7-90EC1C0284FA}"/>
              </a:ext>
            </a:extLst>
          </p:cNvPr>
          <p:cNvSpPr/>
          <p:nvPr/>
        </p:nvSpPr>
        <p:spPr>
          <a:xfrm>
            <a:off x="10619419" y="4414665"/>
            <a:ext cx="1112805" cy="369332"/>
          </a:xfrm>
          <a:prstGeom prst="rect">
            <a:avLst/>
          </a:prstGeom>
        </p:spPr>
        <p:txBody>
          <a:bodyPr wrap="none">
            <a:spAutoFit/>
          </a:bodyPr>
          <a:lstStyle/>
          <a:p>
            <a:r>
              <a:rPr lang="ja-JP" altLang="en-US" dirty="0">
                <a:solidFill>
                  <a:srgbClr val="000000"/>
                </a:solidFill>
              </a:rPr>
              <a:t>鍵を</a:t>
            </a:r>
            <a:r>
              <a:rPr lang="en-US" altLang="ja-JP" dirty="0">
                <a:solidFill>
                  <a:srgbClr val="000000"/>
                </a:solidFill>
              </a:rPr>
              <a:t>XOR</a:t>
            </a:r>
          </a:p>
        </p:txBody>
      </p:sp>
      <p:sp>
        <p:nvSpPr>
          <p:cNvPr id="29" name="山形 28">
            <a:extLst>
              <a:ext uri="{FF2B5EF4-FFF2-40B4-BE49-F238E27FC236}">
                <a16:creationId xmlns:a16="http://schemas.microsoft.com/office/drawing/2014/main" id="{3C08B6D3-46A5-C04C-8EF1-6E6535B2D5EC}"/>
              </a:ext>
            </a:extLst>
          </p:cNvPr>
          <p:cNvSpPr/>
          <p:nvPr/>
        </p:nvSpPr>
        <p:spPr bwMode="auto">
          <a:xfrm rot="20858121">
            <a:off x="1700717" y="1788236"/>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35" name="フリーフォーム 34">
            <a:extLst>
              <a:ext uri="{FF2B5EF4-FFF2-40B4-BE49-F238E27FC236}">
                <a16:creationId xmlns:a16="http://schemas.microsoft.com/office/drawing/2014/main" id="{87547A29-7506-9941-8D44-DE84F111EC4B}"/>
              </a:ext>
            </a:extLst>
          </p:cNvPr>
          <p:cNvSpPr/>
          <p:nvPr/>
        </p:nvSpPr>
        <p:spPr>
          <a:xfrm rot="10800000" flipH="1">
            <a:off x="8938010" y="1945993"/>
            <a:ext cx="1169862" cy="1292660"/>
          </a:xfrm>
          <a:custGeom>
            <a:avLst/>
            <a:gdLst>
              <a:gd name="connsiteX0" fmla="*/ 0 w 1688123"/>
              <a:gd name="connsiteY0" fmla="*/ 80387 h 80387"/>
              <a:gd name="connsiteX1" fmla="*/ 1406769 w 1688123"/>
              <a:gd name="connsiteY1" fmla="*/ 80387 h 80387"/>
              <a:gd name="connsiteX2" fmla="*/ 1688123 w 1688123"/>
              <a:gd name="connsiteY2" fmla="*/ 0 h 80387"/>
              <a:gd name="connsiteX0" fmla="*/ 0 w 1698171"/>
              <a:gd name="connsiteY0" fmla="*/ 241161 h 241161"/>
              <a:gd name="connsiteX1" fmla="*/ 1406769 w 1698171"/>
              <a:gd name="connsiteY1" fmla="*/ 241161 h 241161"/>
              <a:gd name="connsiteX2" fmla="*/ 1698171 w 1698171"/>
              <a:gd name="connsiteY2" fmla="*/ 0 h 241161"/>
            </a:gdLst>
            <a:ahLst/>
            <a:cxnLst>
              <a:cxn ang="0">
                <a:pos x="connsiteX0" y="connsiteY0"/>
              </a:cxn>
              <a:cxn ang="0">
                <a:pos x="connsiteX1" y="connsiteY1"/>
              </a:cxn>
              <a:cxn ang="0">
                <a:pos x="connsiteX2" y="connsiteY2"/>
              </a:cxn>
            </a:cxnLst>
            <a:rect l="l" t="t" r="r" b="b"/>
            <a:pathLst>
              <a:path w="1698171" h="241161">
                <a:moveTo>
                  <a:pt x="0" y="241161"/>
                </a:moveTo>
                <a:lnTo>
                  <a:pt x="1406769" y="241161"/>
                </a:lnTo>
                <a:cubicBezTo>
                  <a:pt x="1500554" y="214365"/>
                  <a:pt x="1604386" y="26796"/>
                  <a:pt x="1698171" y="0"/>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667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ES key schedule for a 128-bit key.">
            <a:extLst>
              <a:ext uri="{FF2B5EF4-FFF2-40B4-BE49-F238E27FC236}">
                <a16:creationId xmlns:a16="http://schemas.microsoft.com/office/drawing/2014/main" id="{E5EEF311-83EE-7F49-9E22-A4195C926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381" y="653143"/>
            <a:ext cx="5016914" cy="4893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7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フリーフォーム 26">
            <a:extLst>
              <a:ext uri="{FF2B5EF4-FFF2-40B4-BE49-F238E27FC236}">
                <a16:creationId xmlns:a16="http://schemas.microsoft.com/office/drawing/2014/main" id="{D4CFEE8C-465A-054B-B05C-7E7381D42D23}"/>
              </a:ext>
            </a:extLst>
          </p:cNvPr>
          <p:cNvSpPr/>
          <p:nvPr/>
        </p:nvSpPr>
        <p:spPr>
          <a:xfrm rot="5400000" flipH="1">
            <a:off x="1509766" y="2001767"/>
            <a:ext cx="1169862" cy="848621"/>
          </a:xfrm>
          <a:custGeom>
            <a:avLst/>
            <a:gdLst>
              <a:gd name="connsiteX0" fmla="*/ 0 w 1688123"/>
              <a:gd name="connsiteY0" fmla="*/ 80387 h 80387"/>
              <a:gd name="connsiteX1" fmla="*/ 1406769 w 1688123"/>
              <a:gd name="connsiteY1" fmla="*/ 80387 h 80387"/>
              <a:gd name="connsiteX2" fmla="*/ 1688123 w 1688123"/>
              <a:gd name="connsiteY2" fmla="*/ 0 h 80387"/>
              <a:gd name="connsiteX0" fmla="*/ 0 w 1698171"/>
              <a:gd name="connsiteY0" fmla="*/ 241161 h 241161"/>
              <a:gd name="connsiteX1" fmla="*/ 1406769 w 1698171"/>
              <a:gd name="connsiteY1" fmla="*/ 241161 h 241161"/>
              <a:gd name="connsiteX2" fmla="*/ 1698171 w 1698171"/>
              <a:gd name="connsiteY2" fmla="*/ 0 h 241161"/>
            </a:gdLst>
            <a:ahLst/>
            <a:cxnLst>
              <a:cxn ang="0">
                <a:pos x="connsiteX0" y="connsiteY0"/>
              </a:cxn>
              <a:cxn ang="0">
                <a:pos x="connsiteX1" y="connsiteY1"/>
              </a:cxn>
              <a:cxn ang="0">
                <a:pos x="connsiteX2" y="connsiteY2"/>
              </a:cxn>
            </a:cxnLst>
            <a:rect l="l" t="t" r="r" b="b"/>
            <a:pathLst>
              <a:path w="1698171" h="241161">
                <a:moveTo>
                  <a:pt x="0" y="241161"/>
                </a:moveTo>
                <a:lnTo>
                  <a:pt x="1406769" y="241161"/>
                </a:lnTo>
                <a:cubicBezTo>
                  <a:pt x="1500554" y="214365"/>
                  <a:pt x="1604386" y="26796"/>
                  <a:pt x="1698171" y="0"/>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3B7A0409-3754-524A-9A14-E97B1E58899D}"/>
              </a:ext>
            </a:extLst>
          </p:cNvPr>
          <p:cNvPicPr>
            <a:picLocks noChangeAspect="1"/>
          </p:cNvPicPr>
          <p:nvPr/>
        </p:nvPicPr>
        <p:blipFill>
          <a:blip r:embed="rId2"/>
          <a:stretch>
            <a:fillRect/>
          </a:stretch>
        </p:blipFill>
        <p:spPr>
          <a:xfrm>
            <a:off x="2449415" y="1316966"/>
            <a:ext cx="2840754" cy="1473641"/>
          </a:xfrm>
          <a:prstGeom prst="rect">
            <a:avLst/>
          </a:prstGeom>
        </p:spPr>
      </p:pic>
      <p:pic>
        <p:nvPicPr>
          <p:cNvPr id="4" name="図 3">
            <a:extLst>
              <a:ext uri="{FF2B5EF4-FFF2-40B4-BE49-F238E27FC236}">
                <a16:creationId xmlns:a16="http://schemas.microsoft.com/office/drawing/2014/main" id="{ABCA4DC6-AB6D-8048-B03A-D0F4691C9202}"/>
              </a:ext>
            </a:extLst>
          </p:cNvPr>
          <p:cNvPicPr>
            <a:picLocks noChangeAspect="1"/>
          </p:cNvPicPr>
          <p:nvPr/>
        </p:nvPicPr>
        <p:blipFill>
          <a:blip r:embed="rId3"/>
          <a:stretch>
            <a:fillRect/>
          </a:stretch>
        </p:blipFill>
        <p:spPr>
          <a:xfrm>
            <a:off x="6347072" y="1495571"/>
            <a:ext cx="2720769" cy="1011786"/>
          </a:xfrm>
          <a:prstGeom prst="rect">
            <a:avLst/>
          </a:prstGeom>
        </p:spPr>
      </p:pic>
      <p:pic>
        <p:nvPicPr>
          <p:cNvPr id="5" name="図 4">
            <a:extLst>
              <a:ext uri="{FF2B5EF4-FFF2-40B4-BE49-F238E27FC236}">
                <a16:creationId xmlns:a16="http://schemas.microsoft.com/office/drawing/2014/main" id="{48EA756E-8037-EC4C-AD8C-9719C379F703}"/>
              </a:ext>
            </a:extLst>
          </p:cNvPr>
          <p:cNvPicPr>
            <a:picLocks noChangeAspect="1"/>
          </p:cNvPicPr>
          <p:nvPr/>
        </p:nvPicPr>
        <p:blipFill>
          <a:blip r:embed="rId4"/>
          <a:stretch>
            <a:fillRect/>
          </a:stretch>
        </p:blipFill>
        <p:spPr>
          <a:xfrm>
            <a:off x="6513328" y="3787064"/>
            <a:ext cx="2720769" cy="1445409"/>
          </a:xfrm>
          <a:prstGeom prst="rect">
            <a:avLst/>
          </a:prstGeom>
        </p:spPr>
      </p:pic>
      <p:pic>
        <p:nvPicPr>
          <p:cNvPr id="6" name="図 5">
            <a:extLst>
              <a:ext uri="{FF2B5EF4-FFF2-40B4-BE49-F238E27FC236}">
                <a16:creationId xmlns:a16="http://schemas.microsoft.com/office/drawing/2014/main" id="{91B0454E-6EB7-F34F-B985-584CA46B2C34}"/>
              </a:ext>
            </a:extLst>
          </p:cNvPr>
          <p:cNvPicPr>
            <a:picLocks noChangeAspect="1"/>
          </p:cNvPicPr>
          <p:nvPr/>
        </p:nvPicPr>
        <p:blipFill>
          <a:blip r:embed="rId5"/>
          <a:stretch>
            <a:fillRect/>
          </a:stretch>
        </p:blipFill>
        <p:spPr>
          <a:xfrm>
            <a:off x="2901909" y="3915459"/>
            <a:ext cx="2186379" cy="1701276"/>
          </a:xfrm>
          <a:prstGeom prst="rect">
            <a:avLst/>
          </a:prstGeom>
        </p:spPr>
      </p:pic>
      <p:sp>
        <p:nvSpPr>
          <p:cNvPr id="7" name="山形 6">
            <a:extLst>
              <a:ext uri="{FF2B5EF4-FFF2-40B4-BE49-F238E27FC236}">
                <a16:creationId xmlns:a16="http://schemas.microsoft.com/office/drawing/2014/main" id="{C6C3BFB9-A787-A140-8CF4-B3E7565B952E}"/>
              </a:ext>
            </a:extLst>
          </p:cNvPr>
          <p:cNvSpPr/>
          <p:nvPr/>
        </p:nvSpPr>
        <p:spPr bwMode="auto">
          <a:xfrm>
            <a:off x="5598998" y="1841147"/>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8" name="山形 7">
            <a:extLst>
              <a:ext uri="{FF2B5EF4-FFF2-40B4-BE49-F238E27FC236}">
                <a16:creationId xmlns:a16="http://schemas.microsoft.com/office/drawing/2014/main" id="{8BAB1CF3-4A44-EE43-AC48-AA8AE5EC7CBD}"/>
              </a:ext>
            </a:extLst>
          </p:cNvPr>
          <p:cNvSpPr/>
          <p:nvPr/>
        </p:nvSpPr>
        <p:spPr bwMode="auto">
          <a:xfrm rot="5400000">
            <a:off x="7541274" y="2879601"/>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9" name="山形 8">
            <a:extLst>
              <a:ext uri="{FF2B5EF4-FFF2-40B4-BE49-F238E27FC236}">
                <a16:creationId xmlns:a16="http://schemas.microsoft.com/office/drawing/2014/main" id="{BF002AC0-D9E7-1343-B885-0DF366CBE879}"/>
              </a:ext>
            </a:extLst>
          </p:cNvPr>
          <p:cNvSpPr/>
          <p:nvPr/>
        </p:nvSpPr>
        <p:spPr bwMode="auto">
          <a:xfrm rot="10800000">
            <a:off x="5671123" y="4349451"/>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10" name="山形 9">
            <a:extLst>
              <a:ext uri="{FF2B5EF4-FFF2-40B4-BE49-F238E27FC236}">
                <a16:creationId xmlns:a16="http://schemas.microsoft.com/office/drawing/2014/main" id="{E1B109CB-7220-F240-9D03-2536B8C60B65}"/>
              </a:ext>
            </a:extLst>
          </p:cNvPr>
          <p:cNvSpPr/>
          <p:nvPr/>
        </p:nvSpPr>
        <p:spPr bwMode="auto">
          <a:xfrm rot="16200000">
            <a:off x="3774958" y="3085838"/>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11" name="環状矢印 10">
            <a:extLst>
              <a:ext uri="{FF2B5EF4-FFF2-40B4-BE49-F238E27FC236}">
                <a16:creationId xmlns:a16="http://schemas.microsoft.com/office/drawing/2014/main" id="{F46B41C9-6770-4245-BF81-CC27B8EA4718}"/>
              </a:ext>
            </a:extLst>
          </p:cNvPr>
          <p:cNvSpPr/>
          <p:nvPr/>
        </p:nvSpPr>
        <p:spPr bwMode="auto">
          <a:xfrm rot="12000848">
            <a:off x="4871915" y="2349195"/>
            <a:ext cx="1893695" cy="1893695"/>
          </a:xfrm>
          <a:prstGeom prst="circularArrow">
            <a:avLst>
              <a:gd name="adj1" fmla="val 12500"/>
              <a:gd name="adj2" fmla="val 1142319"/>
              <a:gd name="adj3" fmla="val 20457681"/>
              <a:gd name="adj4" fmla="val 1956569"/>
              <a:gd name="adj5" fmla="val 12500"/>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12" name="正方形/長方形 11">
            <a:extLst>
              <a:ext uri="{FF2B5EF4-FFF2-40B4-BE49-F238E27FC236}">
                <a16:creationId xmlns:a16="http://schemas.microsoft.com/office/drawing/2014/main" id="{061773D7-A12F-5141-873F-5BE2A5FD2DDD}"/>
              </a:ext>
            </a:extLst>
          </p:cNvPr>
          <p:cNvSpPr/>
          <p:nvPr/>
        </p:nvSpPr>
        <p:spPr>
          <a:xfrm>
            <a:off x="3370568" y="965892"/>
            <a:ext cx="1656223" cy="369332"/>
          </a:xfrm>
          <a:prstGeom prst="rect">
            <a:avLst/>
          </a:prstGeom>
        </p:spPr>
        <p:txBody>
          <a:bodyPr wrap="none">
            <a:spAutoFit/>
          </a:bodyPr>
          <a:lstStyle/>
          <a:p>
            <a:r>
              <a:rPr lang="ja-JP" altLang="en-US" dirty="0">
                <a:solidFill>
                  <a:srgbClr val="000000"/>
                </a:solidFill>
              </a:rPr>
              <a:t>バイト入れ替え</a:t>
            </a:r>
            <a:endParaRPr lang="en-US" altLang="ja-JP" dirty="0">
              <a:solidFill>
                <a:srgbClr val="000000"/>
              </a:solidFill>
            </a:endParaRPr>
          </a:p>
        </p:txBody>
      </p:sp>
      <p:sp>
        <p:nvSpPr>
          <p:cNvPr id="13" name="正方形/長方形 12">
            <a:extLst>
              <a:ext uri="{FF2B5EF4-FFF2-40B4-BE49-F238E27FC236}">
                <a16:creationId xmlns:a16="http://schemas.microsoft.com/office/drawing/2014/main" id="{3D1E2A80-9DCE-D34C-BFB2-188B6E7D9781}"/>
              </a:ext>
            </a:extLst>
          </p:cNvPr>
          <p:cNvSpPr/>
          <p:nvPr/>
        </p:nvSpPr>
        <p:spPr>
          <a:xfrm>
            <a:off x="7102033" y="1053399"/>
            <a:ext cx="957313" cy="369332"/>
          </a:xfrm>
          <a:prstGeom prst="rect">
            <a:avLst/>
          </a:prstGeom>
        </p:spPr>
        <p:txBody>
          <a:bodyPr wrap="none">
            <a:spAutoFit/>
          </a:bodyPr>
          <a:lstStyle/>
          <a:p>
            <a:r>
              <a:rPr lang="ja-JP" altLang="en-US" dirty="0">
                <a:solidFill>
                  <a:srgbClr val="000000"/>
                </a:solidFill>
              </a:rPr>
              <a:t>行シフト</a:t>
            </a:r>
            <a:endParaRPr lang="en-US" altLang="ja-JP" dirty="0">
              <a:solidFill>
                <a:srgbClr val="000000"/>
              </a:solidFill>
            </a:endParaRPr>
          </a:p>
        </p:txBody>
      </p:sp>
      <p:sp>
        <p:nvSpPr>
          <p:cNvPr id="14" name="正方形/長方形 13">
            <a:extLst>
              <a:ext uri="{FF2B5EF4-FFF2-40B4-BE49-F238E27FC236}">
                <a16:creationId xmlns:a16="http://schemas.microsoft.com/office/drawing/2014/main" id="{AB8B43BF-2AC6-AB4C-A9A9-19E174648B2D}"/>
              </a:ext>
            </a:extLst>
          </p:cNvPr>
          <p:cNvSpPr/>
          <p:nvPr/>
        </p:nvSpPr>
        <p:spPr>
          <a:xfrm>
            <a:off x="7095294" y="5277849"/>
            <a:ext cx="1249060" cy="369332"/>
          </a:xfrm>
          <a:prstGeom prst="rect">
            <a:avLst/>
          </a:prstGeom>
        </p:spPr>
        <p:txBody>
          <a:bodyPr wrap="none">
            <a:spAutoFit/>
          </a:bodyPr>
          <a:lstStyle/>
          <a:p>
            <a:r>
              <a:rPr lang="ja-JP" altLang="en-US" dirty="0">
                <a:solidFill>
                  <a:srgbClr val="000000"/>
                </a:solidFill>
              </a:rPr>
              <a:t>カラム混合</a:t>
            </a:r>
            <a:endParaRPr lang="en-US" altLang="ja-JP" dirty="0">
              <a:solidFill>
                <a:srgbClr val="000000"/>
              </a:solidFill>
            </a:endParaRPr>
          </a:p>
        </p:txBody>
      </p:sp>
      <p:sp>
        <p:nvSpPr>
          <p:cNvPr id="15" name="正方形/長方形 14">
            <a:extLst>
              <a:ext uri="{FF2B5EF4-FFF2-40B4-BE49-F238E27FC236}">
                <a16:creationId xmlns:a16="http://schemas.microsoft.com/office/drawing/2014/main" id="{07FD5270-54BE-8E49-9B5A-C2C0294CBB02}"/>
              </a:ext>
            </a:extLst>
          </p:cNvPr>
          <p:cNvSpPr/>
          <p:nvPr/>
        </p:nvSpPr>
        <p:spPr>
          <a:xfrm>
            <a:off x="3995098" y="5106400"/>
            <a:ext cx="1112805" cy="369332"/>
          </a:xfrm>
          <a:prstGeom prst="rect">
            <a:avLst/>
          </a:prstGeom>
        </p:spPr>
        <p:txBody>
          <a:bodyPr wrap="none">
            <a:spAutoFit/>
          </a:bodyPr>
          <a:lstStyle/>
          <a:p>
            <a:r>
              <a:rPr lang="ja-JP" altLang="en-US" dirty="0">
                <a:solidFill>
                  <a:srgbClr val="000000"/>
                </a:solidFill>
              </a:rPr>
              <a:t>鍵を</a:t>
            </a:r>
            <a:r>
              <a:rPr lang="en-US" altLang="ja-JP" dirty="0">
                <a:solidFill>
                  <a:srgbClr val="000000"/>
                </a:solidFill>
              </a:rPr>
              <a:t>XOR</a:t>
            </a:r>
          </a:p>
        </p:txBody>
      </p:sp>
      <p:sp>
        <p:nvSpPr>
          <p:cNvPr id="16" name="正方形/長方形 15">
            <a:extLst>
              <a:ext uri="{FF2B5EF4-FFF2-40B4-BE49-F238E27FC236}">
                <a16:creationId xmlns:a16="http://schemas.microsoft.com/office/drawing/2014/main" id="{A60B70AE-0543-464D-BE0A-3E5744A82583}"/>
              </a:ext>
            </a:extLst>
          </p:cNvPr>
          <p:cNvSpPr/>
          <p:nvPr/>
        </p:nvSpPr>
        <p:spPr>
          <a:xfrm>
            <a:off x="5222590" y="2863447"/>
            <a:ext cx="1495922" cy="830997"/>
          </a:xfrm>
          <a:prstGeom prst="rect">
            <a:avLst/>
          </a:prstGeom>
        </p:spPr>
        <p:txBody>
          <a:bodyPr wrap="none">
            <a:spAutoFit/>
          </a:bodyPr>
          <a:lstStyle/>
          <a:p>
            <a:r>
              <a:rPr lang="en-US" altLang="ja-JP" sz="1600" dirty="0">
                <a:solidFill>
                  <a:srgbClr val="000000"/>
                </a:solidFill>
              </a:rPr>
              <a:t>128bit</a:t>
            </a:r>
            <a:r>
              <a:rPr lang="ja-JP" altLang="en-US" sz="1600" dirty="0">
                <a:solidFill>
                  <a:srgbClr val="000000"/>
                </a:solidFill>
              </a:rPr>
              <a:t>鍵</a:t>
            </a:r>
            <a:r>
              <a:rPr lang="en-US" altLang="ja-JP" sz="1600" dirty="0">
                <a:solidFill>
                  <a:srgbClr val="000000"/>
                </a:solidFill>
              </a:rPr>
              <a:t>: 10</a:t>
            </a:r>
            <a:r>
              <a:rPr lang="ja-JP" altLang="en-US" sz="1600" dirty="0">
                <a:solidFill>
                  <a:srgbClr val="000000"/>
                </a:solidFill>
              </a:rPr>
              <a:t>回</a:t>
            </a:r>
            <a:endParaRPr lang="en-US" altLang="ja-JP" sz="1600" dirty="0">
              <a:solidFill>
                <a:srgbClr val="000000"/>
              </a:solidFill>
            </a:endParaRPr>
          </a:p>
          <a:p>
            <a:r>
              <a:rPr lang="en-US" altLang="ja-JP" sz="1600" dirty="0">
                <a:solidFill>
                  <a:srgbClr val="000000"/>
                </a:solidFill>
              </a:rPr>
              <a:t>192bit</a:t>
            </a:r>
            <a:r>
              <a:rPr lang="ja-JP" altLang="en-US" sz="1600" dirty="0">
                <a:solidFill>
                  <a:srgbClr val="000000"/>
                </a:solidFill>
              </a:rPr>
              <a:t>鍵</a:t>
            </a:r>
            <a:r>
              <a:rPr lang="en-US" altLang="ja-JP" sz="1600" dirty="0">
                <a:solidFill>
                  <a:srgbClr val="000000"/>
                </a:solidFill>
              </a:rPr>
              <a:t>: 12</a:t>
            </a:r>
            <a:r>
              <a:rPr lang="ja-JP" altLang="en-US" sz="1600" dirty="0">
                <a:solidFill>
                  <a:srgbClr val="000000"/>
                </a:solidFill>
              </a:rPr>
              <a:t>回</a:t>
            </a:r>
            <a:endParaRPr lang="en-US" altLang="ja-JP" sz="1600" dirty="0">
              <a:solidFill>
                <a:srgbClr val="000000"/>
              </a:solidFill>
            </a:endParaRPr>
          </a:p>
          <a:p>
            <a:r>
              <a:rPr lang="en-US" altLang="ja-JP" sz="1600" dirty="0">
                <a:solidFill>
                  <a:srgbClr val="000000"/>
                </a:solidFill>
              </a:rPr>
              <a:t>256bit</a:t>
            </a:r>
            <a:r>
              <a:rPr lang="ja-JP" altLang="en-US" sz="1600" dirty="0">
                <a:solidFill>
                  <a:srgbClr val="000000"/>
                </a:solidFill>
              </a:rPr>
              <a:t>鍵</a:t>
            </a:r>
            <a:r>
              <a:rPr lang="en-US" altLang="ja-JP" sz="1600" dirty="0">
                <a:solidFill>
                  <a:srgbClr val="000000"/>
                </a:solidFill>
              </a:rPr>
              <a:t>: 14</a:t>
            </a:r>
            <a:r>
              <a:rPr lang="ja-JP" altLang="en-US" sz="1600" dirty="0">
                <a:solidFill>
                  <a:srgbClr val="000000"/>
                </a:solidFill>
              </a:rPr>
              <a:t>回</a:t>
            </a:r>
            <a:endParaRPr lang="en-US" altLang="ja-JP" sz="1600" dirty="0">
              <a:solidFill>
                <a:srgbClr val="000000"/>
              </a:solidFill>
            </a:endParaRPr>
          </a:p>
        </p:txBody>
      </p:sp>
      <p:sp>
        <p:nvSpPr>
          <p:cNvPr id="17" name="正方形/長方形 16">
            <a:extLst>
              <a:ext uri="{FF2B5EF4-FFF2-40B4-BE49-F238E27FC236}">
                <a16:creationId xmlns:a16="http://schemas.microsoft.com/office/drawing/2014/main" id="{47660D03-458E-124F-9B04-A006B7816BD4}"/>
              </a:ext>
            </a:extLst>
          </p:cNvPr>
          <p:cNvSpPr/>
          <p:nvPr/>
        </p:nvSpPr>
        <p:spPr>
          <a:xfrm>
            <a:off x="2958710" y="574088"/>
            <a:ext cx="912429" cy="369332"/>
          </a:xfrm>
          <a:prstGeom prst="rect">
            <a:avLst/>
          </a:prstGeom>
        </p:spPr>
        <p:txBody>
          <a:bodyPr wrap="none">
            <a:spAutoFit/>
          </a:bodyPr>
          <a:lstStyle/>
          <a:p>
            <a:r>
              <a:rPr lang="ja-JP" altLang="en-US" u="sng" dirty="0">
                <a:solidFill>
                  <a:srgbClr val="000000"/>
                </a:solidFill>
              </a:rPr>
              <a:t>１バイト</a:t>
            </a:r>
            <a:endParaRPr lang="en-US" altLang="ja-JP" u="sng" dirty="0">
              <a:solidFill>
                <a:srgbClr val="000000"/>
              </a:solidFill>
            </a:endParaRPr>
          </a:p>
        </p:txBody>
      </p:sp>
      <p:cxnSp>
        <p:nvCxnSpPr>
          <p:cNvPr id="18" name="直線コネクタ 17">
            <a:extLst>
              <a:ext uri="{FF2B5EF4-FFF2-40B4-BE49-F238E27FC236}">
                <a16:creationId xmlns:a16="http://schemas.microsoft.com/office/drawing/2014/main" id="{BD71AE1E-9DFC-6643-AF4D-2AA5E1DB86DA}"/>
              </a:ext>
            </a:extLst>
          </p:cNvPr>
          <p:cNvCxnSpPr/>
          <p:nvPr/>
        </p:nvCxnSpPr>
        <p:spPr bwMode="auto">
          <a:xfrm flipH="1">
            <a:off x="2679806" y="873194"/>
            <a:ext cx="372408" cy="45568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山形 29">
            <a:extLst>
              <a:ext uri="{FF2B5EF4-FFF2-40B4-BE49-F238E27FC236}">
                <a16:creationId xmlns:a16="http://schemas.microsoft.com/office/drawing/2014/main" id="{EB2518D4-E295-1C47-B7E0-5DA81F6BDD62}"/>
              </a:ext>
            </a:extLst>
          </p:cNvPr>
          <p:cNvSpPr/>
          <p:nvPr/>
        </p:nvSpPr>
        <p:spPr bwMode="auto">
          <a:xfrm rot="4850226">
            <a:off x="9657632" y="2265760"/>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pic>
        <p:nvPicPr>
          <p:cNvPr id="31" name="図 30">
            <a:extLst>
              <a:ext uri="{FF2B5EF4-FFF2-40B4-BE49-F238E27FC236}">
                <a16:creationId xmlns:a16="http://schemas.microsoft.com/office/drawing/2014/main" id="{3C852B49-628B-EF44-BC88-40170152405A}"/>
              </a:ext>
            </a:extLst>
          </p:cNvPr>
          <p:cNvPicPr>
            <a:picLocks noChangeAspect="1"/>
          </p:cNvPicPr>
          <p:nvPr/>
        </p:nvPicPr>
        <p:blipFill>
          <a:blip r:embed="rId5"/>
          <a:stretch>
            <a:fillRect/>
          </a:stretch>
        </p:blipFill>
        <p:spPr>
          <a:xfrm>
            <a:off x="9865955" y="3429000"/>
            <a:ext cx="1741362" cy="1354997"/>
          </a:xfrm>
          <a:prstGeom prst="rect">
            <a:avLst/>
          </a:prstGeom>
        </p:spPr>
      </p:pic>
      <p:pic>
        <p:nvPicPr>
          <p:cNvPr id="32" name="図 31">
            <a:extLst>
              <a:ext uri="{FF2B5EF4-FFF2-40B4-BE49-F238E27FC236}">
                <a16:creationId xmlns:a16="http://schemas.microsoft.com/office/drawing/2014/main" id="{13E05163-DD72-5341-B4E5-3670C9024CB5}"/>
              </a:ext>
            </a:extLst>
          </p:cNvPr>
          <p:cNvPicPr>
            <a:picLocks noChangeAspect="1"/>
          </p:cNvPicPr>
          <p:nvPr/>
        </p:nvPicPr>
        <p:blipFill>
          <a:blip r:embed="rId5"/>
          <a:stretch>
            <a:fillRect/>
          </a:stretch>
        </p:blipFill>
        <p:spPr>
          <a:xfrm>
            <a:off x="347368" y="2666210"/>
            <a:ext cx="1741362" cy="1354997"/>
          </a:xfrm>
          <a:prstGeom prst="rect">
            <a:avLst/>
          </a:prstGeom>
        </p:spPr>
      </p:pic>
      <p:sp>
        <p:nvSpPr>
          <p:cNvPr id="33" name="テキスト ボックス 32">
            <a:extLst>
              <a:ext uri="{FF2B5EF4-FFF2-40B4-BE49-F238E27FC236}">
                <a16:creationId xmlns:a16="http://schemas.microsoft.com/office/drawing/2014/main" id="{DB2836B5-3EE6-C945-9AAE-F0A0D2E031DD}"/>
              </a:ext>
            </a:extLst>
          </p:cNvPr>
          <p:cNvSpPr txBox="1"/>
          <p:nvPr/>
        </p:nvSpPr>
        <p:spPr>
          <a:xfrm>
            <a:off x="14568" y="1197958"/>
            <a:ext cx="1425390" cy="1292662"/>
          </a:xfrm>
          <a:prstGeom prst="rect">
            <a:avLst/>
          </a:prstGeom>
          <a:noFill/>
        </p:spPr>
        <p:txBody>
          <a:bodyPr wrap="none" rtlCol="0">
            <a:spAutoFit/>
          </a:bodyPr>
          <a:lstStyle/>
          <a:p>
            <a:pPr algn="ctr"/>
            <a:r>
              <a:rPr kumimoji="1" lang="ja-JP" altLang="en-US" sz="2400" b="1"/>
              <a:t>入力</a:t>
            </a:r>
            <a:endParaRPr kumimoji="1" lang="en-US" altLang="ja-JP" sz="2400" b="1" dirty="0"/>
          </a:p>
          <a:p>
            <a:pPr algn="ctr"/>
            <a:r>
              <a:rPr kumimoji="1" lang="ja-JP" altLang="en-US"/>
              <a:t>プレーン</a:t>
            </a:r>
            <a:endParaRPr kumimoji="1" lang="en-US" altLang="ja-JP" dirty="0"/>
          </a:p>
          <a:p>
            <a:pPr algn="ctr"/>
            <a:r>
              <a:rPr kumimoji="1" lang="ja-JP" altLang="en-US"/>
              <a:t>テキスト</a:t>
            </a:r>
            <a:endParaRPr kumimoji="1" lang="en-US" altLang="ja-JP" dirty="0"/>
          </a:p>
          <a:p>
            <a:pPr algn="ctr"/>
            <a:r>
              <a:rPr lang="en-US" altLang="ja-JP" dirty="0"/>
              <a:t>(4x4</a:t>
            </a:r>
            <a:r>
              <a:rPr lang="ja-JP" altLang="en-US"/>
              <a:t>バイト</a:t>
            </a:r>
            <a:r>
              <a:rPr lang="en-US" altLang="ja-JP" dirty="0"/>
              <a:t>)</a:t>
            </a:r>
            <a:endParaRPr kumimoji="1" lang="ja-JP" altLang="en-US"/>
          </a:p>
        </p:txBody>
      </p:sp>
      <p:sp>
        <p:nvSpPr>
          <p:cNvPr id="34" name="テキスト ボックス 33">
            <a:extLst>
              <a:ext uri="{FF2B5EF4-FFF2-40B4-BE49-F238E27FC236}">
                <a16:creationId xmlns:a16="http://schemas.microsoft.com/office/drawing/2014/main" id="{7E6480FE-B5C1-4F4E-ACDC-536E4EA45AAE}"/>
              </a:ext>
            </a:extLst>
          </p:cNvPr>
          <p:cNvSpPr txBox="1"/>
          <p:nvPr/>
        </p:nvSpPr>
        <p:spPr>
          <a:xfrm>
            <a:off x="10556753" y="2102634"/>
            <a:ext cx="1425390" cy="1292662"/>
          </a:xfrm>
          <a:prstGeom prst="rect">
            <a:avLst/>
          </a:prstGeom>
          <a:noFill/>
        </p:spPr>
        <p:txBody>
          <a:bodyPr wrap="none" rtlCol="0">
            <a:spAutoFit/>
          </a:bodyPr>
          <a:lstStyle/>
          <a:p>
            <a:pPr algn="ctr"/>
            <a:r>
              <a:rPr kumimoji="1" lang="ja-JP" altLang="en-US" sz="2400" b="1"/>
              <a:t>出力</a:t>
            </a:r>
            <a:endParaRPr kumimoji="1" lang="en-US" altLang="ja-JP" sz="2400" b="1" dirty="0"/>
          </a:p>
          <a:p>
            <a:pPr algn="ctr"/>
            <a:r>
              <a:rPr kumimoji="1" lang="ja-JP" altLang="en-US"/>
              <a:t>暗号化</a:t>
            </a:r>
            <a:endParaRPr kumimoji="1" lang="en-US" altLang="ja-JP" dirty="0"/>
          </a:p>
          <a:p>
            <a:pPr algn="ctr"/>
            <a:r>
              <a:rPr kumimoji="1" lang="ja-JP" altLang="en-US"/>
              <a:t>テキスト</a:t>
            </a:r>
            <a:endParaRPr kumimoji="1" lang="en-US" altLang="ja-JP" dirty="0"/>
          </a:p>
          <a:p>
            <a:pPr algn="ctr"/>
            <a:r>
              <a:rPr lang="en-US" altLang="ja-JP" dirty="0"/>
              <a:t>(4x4</a:t>
            </a:r>
            <a:r>
              <a:rPr lang="ja-JP" altLang="en-US"/>
              <a:t>バイト</a:t>
            </a:r>
            <a:r>
              <a:rPr lang="en-US" altLang="ja-JP" dirty="0"/>
              <a:t>)</a:t>
            </a:r>
          </a:p>
        </p:txBody>
      </p:sp>
      <p:pic>
        <p:nvPicPr>
          <p:cNvPr id="20" name="図 19">
            <a:extLst>
              <a:ext uri="{FF2B5EF4-FFF2-40B4-BE49-F238E27FC236}">
                <a16:creationId xmlns:a16="http://schemas.microsoft.com/office/drawing/2014/main" id="{748E7EEE-E435-CC40-AF56-222A886278AB}"/>
              </a:ext>
            </a:extLst>
          </p:cNvPr>
          <p:cNvPicPr>
            <a:picLocks noChangeAspect="1"/>
          </p:cNvPicPr>
          <p:nvPr/>
        </p:nvPicPr>
        <p:blipFill>
          <a:blip r:embed="rId6"/>
          <a:stretch>
            <a:fillRect/>
          </a:stretch>
        </p:blipFill>
        <p:spPr>
          <a:xfrm>
            <a:off x="3500542" y="2361657"/>
            <a:ext cx="836234" cy="387308"/>
          </a:xfrm>
          <a:prstGeom prst="rect">
            <a:avLst/>
          </a:prstGeom>
          <a:ln w="19050">
            <a:solidFill>
              <a:schemeClr val="tx1"/>
            </a:solidFill>
          </a:ln>
        </p:spPr>
      </p:pic>
      <p:sp>
        <p:nvSpPr>
          <p:cNvPr id="26" name="正方形/長方形 25">
            <a:extLst>
              <a:ext uri="{FF2B5EF4-FFF2-40B4-BE49-F238E27FC236}">
                <a16:creationId xmlns:a16="http://schemas.microsoft.com/office/drawing/2014/main" id="{3B78DBA9-7A3A-9D4D-8D0F-179C64D98873}"/>
              </a:ext>
            </a:extLst>
          </p:cNvPr>
          <p:cNvSpPr/>
          <p:nvPr/>
        </p:nvSpPr>
        <p:spPr>
          <a:xfrm>
            <a:off x="985732" y="3651875"/>
            <a:ext cx="1112805" cy="369332"/>
          </a:xfrm>
          <a:prstGeom prst="rect">
            <a:avLst/>
          </a:prstGeom>
        </p:spPr>
        <p:txBody>
          <a:bodyPr wrap="none">
            <a:spAutoFit/>
          </a:bodyPr>
          <a:lstStyle/>
          <a:p>
            <a:r>
              <a:rPr lang="ja-JP" altLang="en-US" dirty="0">
                <a:solidFill>
                  <a:srgbClr val="000000"/>
                </a:solidFill>
              </a:rPr>
              <a:t>鍵を</a:t>
            </a:r>
            <a:r>
              <a:rPr lang="en-US" altLang="ja-JP" dirty="0">
                <a:solidFill>
                  <a:srgbClr val="000000"/>
                </a:solidFill>
              </a:rPr>
              <a:t>XOR</a:t>
            </a:r>
          </a:p>
        </p:txBody>
      </p:sp>
      <p:sp>
        <p:nvSpPr>
          <p:cNvPr id="28" name="正方形/長方形 27">
            <a:extLst>
              <a:ext uri="{FF2B5EF4-FFF2-40B4-BE49-F238E27FC236}">
                <a16:creationId xmlns:a16="http://schemas.microsoft.com/office/drawing/2014/main" id="{5CE75659-6261-9C4B-B2D7-90EC1C0284FA}"/>
              </a:ext>
            </a:extLst>
          </p:cNvPr>
          <p:cNvSpPr/>
          <p:nvPr/>
        </p:nvSpPr>
        <p:spPr>
          <a:xfrm>
            <a:off x="10619419" y="4414665"/>
            <a:ext cx="1112805" cy="369332"/>
          </a:xfrm>
          <a:prstGeom prst="rect">
            <a:avLst/>
          </a:prstGeom>
        </p:spPr>
        <p:txBody>
          <a:bodyPr wrap="none">
            <a:spAutoFit/>
          </a:bodyPr>
          <a:lstStyle/>
          <a:p>
            <a:r>
              <a:rPr lang="ja-JP" altLang="en-US" dirty="0">
                <a:solidFill>
                  <a:srgbClr val="000000"/>
                </a:solidFill>
              </a:rPr>
              <a:t>鍵を</a:t>
            </a:r>
            <a:r>
              <a:rPr lang="en-US" altLang="ja-JP" dirty="0">
                <a:solidFill>
                  <a:srgbClr val="000000"/>
                </a:solidFill>
              </a:rPr>
              <a:t>XOR</a:t>
            </a:r>
          </a:p>
        </p:txBody>
      </p:sp>
      <p:sp>
        <p:nvSpPr>
          <p:cNvPr id="29" name="山形 28">
            <a:extLst>
              <a:ext uri="{FF2B5EF4-FFF2-40B4-BE49-F238E27FC236}">
                <a16:creationId xmlns:a16="http://schemas.microsoft.com/office/drawing/2014/main" id="{3C08B6D3-46A5-C04C-8EF1-6E6535B2D5EC}"/>
              </a:ext>
            </a:extLst>
          </p:cNvPr>
          <p:cNvSpPr/>
          <p:nvPr/>
        </p:nvSpPr>
        <p:spPr bwMode="auto">
          <a:xfrm rot="20858121">
            <a:off x="1700717" y="1788236"/>
            <a:ext cx="664876" cy="320634"/>
          </a:xfrm>
          <a:prstGeom prst="chevron">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pitchFamily="34" charset="0"/>
              <a:ea typeface="ＭＳ Ｐゴシック" pitchFamily="50" charset="-128"/>
            </a:endParaRPr>
          </a:p>
        </p:txBody>
      </p:sp>
      <p:sp>
        <p:nvSpPr>
          <p:cNvPr id="35" name="フリーフォーム 34">
            <a:extLst>
              <a:ext uri="{FF2B5EF4-FFF2-40B4-BE49-F238E27FC236}">
                <a16:creationId xmlns:a16="http://schemas.microsoft.com/office/drawing/2014/main" id="{87547A29-7506-9941-8D44-DE84F111EC4B}"/>
              </a:ext>
            </a:extLst>
          </p:cNvPr>
          <p:cNvSpPr/>
          <p:nvPr/>
        </p:nvSpPr>
        <p:spPr>
          <a:xfrm rot="10800000" flipH="1">
            <a:off x="8938010" y="1945993"/>
            <a:ext cx="1169862" cy="1292660"/>
          </a:xfrm>
          <a:custGeom>
            <a:avLst/>
            <a:gdLst>
              <a:gd name="connsiteX0" fmla="*/ 0 w 1688123"/>
              <a:gd name="connsiteY0" fmla="*/ 80387 h 80387"/>
              <a:gd name="connsiteX1" fmla="*/ 1406769 w 1688123"/>
              <a:gd name="connsiteY1" fmla="*/ 80387 h 80387"/>
              <a:gd name="connsiteX2" fmla="*/ 1688123 w 1688123"/>
              <a:gd name="connsiteY2" fmla="*/ 0 h 80387"/>
              <a:gd name="connsiteX0" fmla="*/ 0 w 1698171"/>
              <a:gd name="connsiteY0" fmla="*/ 241161 h 241161"/>
              <a:gd name="connsiteX1" fmla="*/ 1406769 w 1698171"/>
              <a:gd name="connsiteY1" fmla="*/ 241161 h 241161"/>
              <a:gd name="connsiteX2" fmla="*/ 1698171 w 1698171"/>
              <a:gd name="connsiteY2" fmla="*/ 0 h 241161"/>
            </a:gdLst>
            <a:ahLst/>
            <a:cxnLst>
              <a:cxn ang="0">
                <a:pos x="connsiteX0" y="connsiteY0"/>
              </a:cxn>
              <a:cxn ang="0">
                <a:pos x="connsiteX1" y="connsiteY1"/>
              </a:cxn>
              <a:cxn ang="0">
                <a:pos x="connsiteX2" y="connsiteY2"/>
              </a:cxn>
            </a:cxnLst>
            <a:rect l="l" t="t" r="r" b="b"/>
            <a:pathLst>
              <a:path w="1698171" h="241161">
                <a:moveTo>
                  <a:pt x="0" y="241161"/>
                </a:moveTo>
                <a:lnTo>
                  <a:pt x="1406769" y="241161"/>
                </a:lnTo>
                <a:cubicBezTo>
                  <a:pt x="1500554" y="214365"/>
                  <a:pt x="1604386" y="26796"/>
                  <a:pt x="1698171" y="0"/>
                </a:cubicBez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545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82C2356-5D6E-7744-8DD9-2A77EA499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320" y="350519"/>
            <a:ext cx="4023360" cy="603504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BD3F8ED-E1ED-E846-B101-CF009CFB1AB9}"/>
              </a:ext>
            </a:extLst>
          </p:cNvPr>
          <p:cNvSpPr txBox="1"/>
          <p:nvPr/>
        </p:nvSpPr>
        <p:spPr>
          <a:xfrm>
            <a:off x="6872098" y="1314994"/>
            <a:ext cx="2262158" cy="369332"/>
          </a:xfrm>
          <a:prstGeom prst="rect">
            <a:avLst/>
          </a:prstGeom>
          <a:solidFill>
            <a:schemeClr val="bg1"/>
          </a:solidFill>
        </p:spPr>
        <p:txBody>
          <a:bodyPr wrap="none" rtlCol="0">
            <a:spAutoFit/>
          </a:bodyPr>
          <a:lstStyle/>
          <a:p>
            <a:r>
              <a:rPr lang="ja-JP" altLang="en-US"/>
              <a:t>バイト単位の⼊れ替</a:t>
            </a:r>
          </a:p>
        </p:txBody>
      </p:sp>
      <p:sp>
        <p:nvSpPr>
          <p:cNvPr id="4" name="テキスト ボックス 3">
            <a:extLst>
              <a:ext uri="{FF2B5EF4-FFF2-40B4-BE49-F238E27FC236}">
                <a16:creationId xmlns:a16="http://schemas.microsoft.com/office/drawing/2014/main" id="{BC2035B6-FA04-2041-95A6-3C89748100E3}"/>
              </a:ext>
            </a:extLst>
          </p:cNvPr>
          <p:cNvSpPr txBox="1"/>
          <p:nvPr/>
        </p:nvSpPr>
        <p:spPr>
          <a:xfrm>
            <a:off x="6771950" y="2503714"/>
            <a:ext cx="1107996" cy="369332"/>
          </a:xfrm>
          <a:prstGeom prst="rect">
            <a:avLst/>
          </a:prstGeom>
          <a:solidFill>
            <a:schemeClr val="bg1"/>
          </a:solidFill>
        </p:spPr>
        <p:txBody>
          <a:bodyPr wrap="none" rtlCol="0">
            <a:spAutoFit/>
          </a:bodyPr>
          <a:lstStyle/>
          <a:p>
            <a:r>
              <a:rPr lang="ja-JP" altLang="en-US"/>
              <a:t>行シフト</a:t>
            </a:r>
          </a:p>
        </p:txBody>
      </p:sp>
      <p:sp>
        <p:nvSpPr>
          <p:cNvPr id="5" name="テキスト ボックス 4">
            <a:extLst>
              <a:ext uri="{FF2B5EF4-FFF2-40B4-BE49-F238E27FC236}">
                <a16:creationId xmlns:a16="http://schemas.microsoft.com/office/drawing/2014/main" id="{1130EE74-A234-5E4C-8994-484D28E9A6D5}"/>
              </a:ext>
            </a:extLst>
          </p:cNvPr>
          <p:cNvSpPr txBox="1"/>
          <p:nvPr/>
        </p:nvSpPr>
        <p:spPr>
          <a:xfrm>
            <a:off x="6872098" y="3591895"/>
            <a:ext cx="184731" cy="369332"/>
          </a:xfrm>
          <a:prstGeom prst="rect">
            <a:avLst/>
          </a:prstGeom>
          <a:solidFill>
            <a:schemeClr val="bg1"/>
          </a:solidFill>
        </p:spPr>
        <p:txBody>
          <a:bodyPr wrap="none" rtlCol="0">
            <a:spAutoFit/>
          </a:bodyPr>
          <a:lstStyle/>
          <a:p>
            <a:endParaRPr lang="ja-JP" altLang="en-US" b="1"/>
          </a:p>
        </p:txBody>
      </p:sp>
      <p:sp>
        <p:nvSpPr>
          <p:cNvPr id="6" name="テキスト ボックス 5">
            <a:extLst>
              <a:ext uri="{FF2B5EF4-FFF2-40B4-BE49-F238E27FC236}">
                <a16:creationId xmlns:a16="http://schemas.microsoft.com/office/drawing/2014/main" id="{4ECC08C7-CA39-2B4B-8732-A7F2BD8E277B}"/>
              </a:ext>
            </a:extLst>
          </p:cNvPr>
          <p:cNvSpPr txBox="1"/>
          <p:nvPr/>
        </p:nvSpPr>
        <p:spPr>
          <a:xfrm>
            <a:off x="6872098" y="3591895"/>
            <a:ext cx="1338828" cy="369332"/>
          </a:xfrm>
          <a:prstGeom prst="rect">
            <a:avLst/>
          </a:prstGeom>
          <a:solidFill>
            <a:schemeClr val="bg1"/>
          </a:solidFill>
        </p:spPr>
        <p:txBody>
          <a:bodyPr wrap="none" rtlCol="0">
            <a:spAutoFit/>
          </a:bodyPr>
          <a:lstStyle/>
          <a:p>
            <a:r>
              <a:rPr lang="ja-JP" altLang="en-US"/>
              <a:t>カラム混合</a:t>
            </a:r>
          </a:p>
        </p:txBody>
      </p:sp>
      <p:sp>
        <p:nvSpPr>
          <p:cNvPr id="7" name="テキスト ボックス 6">
            <a:extLst>
              <a:ext uri="{FF2B5EF4-FFF2-40B4-BE49-F238E27FC236}">
                <a16:creationId xmlns:a16="http://schemas.microsoft.com/office/drawing/2014/main" id="{D75D5FD2-2470-D649-9403-527E74652EE3}"/>
              </a:ext>
            </a:extLst>
          </p:cNvPr>
          <p:cNvSpPr txBox="1"/>
          <p:nvPr/>
        </p:nvSpPr>
        <p:spPr>
          <a:xfrm>
            <a:off x="6895181" y="4656909"/>
            <a:ext cx="1800493" cy="646331"/>
          </a:xfrm>
          <a:prstGeom prst="rect">
            <a:avLst/>
          </a:prstGeom>
          <a:solidFill>
            <a:schemeClr val="bg1"/>
          </a:solidFill>
        </p:spPr>
        <p:txBody>
          <a:bodyPr wrap="none" rtlCol="0">
            <a:spAutoFit/>
          </a:bodyPr>
          <a:lstStyle/>
          <a:p>
            <a:r>
              <a:rPr lang="ja-JP" altLang="en-US"/>
              <a:t>鍵による暗号化</a:t>
            </a:r>
            <a:endParaRPr lang="en-US" altLang="ja-JP" dirty="0"/>
          </a:p>
          <a:p>
            <a:endParaRPr lang="ja-JP" altLang="en-US"/>
          </a:p>
        </p:txBody>
      </p:sp>
    </p:spTree>
    <p:extLst>
      <p:ext uri="{BB962C8B-B14F-4D97-AF65-F5344CB8AC3E}">
        <p14:creationId xmlns:p14="http://schemas.microsoft.com/office/powerpoint/2010/main" val="9009083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14172</TotalTime>
  <Words>3345</Words>
  <Application>Microsoft Macintosh PowerPoint</Application>
  <PresentationFormat>ワイド画面</PresentationFormat>
  <Paragraphs>1154</Paragraphs>
  <Slides>45</Slides>
  <Notes>12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45</vt:i4>
      </vt:variant>
    </vt:vector>
  </HeadingPairs>
  <TitlesOfParts>
    <vt:vector size="53"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PowerPoint プレゼンテーション</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CRT, OCSP,  OCSP Stapling</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224</cp:revision>
  <dcterms:created xsi:type="dcterms:W3CDTF">2020-11-27T22:55:41Z</dcterms:created>
  <dcterms:modified xsi:type="dcterms:W3CDTF">2021-11-25T05:28:39Z</dcterms:modified>
</cp:coreProperties>
</file>