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70258-1A10-C646-8FB8-BF2FF6412671}" type="datetimeFigureOut">
              <a:rPr kumimoji="1" lang="ja-JP" altLang="en-US" smtClean="0"/>
              <a:t>2021/12/30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5C4-D6BF-F142-86ED-84A3E046DE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498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035C4-D6BF-F142-86ED-84A3E046DE7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853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035C4-D6BF-F142-86ED-84A3E046DE7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40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9190E3-54A9-7249-A2BD-75BB9D282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F29C2F-643F-0D48-82FB-E4282476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70E4F5-C660-504D-9A2F-025091AD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EC8C48-994C-154A-B239-9C3FADAB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C4D9BD-A7C2-A34A-95B9-4FFF7EF9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83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363609-D102-484D-8DF5-3B8C0A1D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3E16D0-B10E-4E4C-9F86-98D57F8E1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B2AE67-9C3B-7E41-867A-5B59DC4D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62E64D-7C01-6946-AA5E-F80FDB6D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BA51EF-6A46-8349-B500-C80D18A1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0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A9D1C3-1EA4-2B4A-ADD0-E3D6B1CE3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24E899-92DB-DB4F-AB75-23DF998E8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3AB82-B38F-E74F-B241-76E24207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765430-907F-184E-AE20-1E9CDBCE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7A1B9F-9445-F54F-9018-EE42C581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42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443DD5-7090-A547-9F49-26C393C2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DF7197-BB09-8840-97DA-94D0388C4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82E425-C5F6-E046-951D-A0C2C6B8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2D50DF-095F-004A-8F88-CD387F19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C3DC04-2CE6-024C-BA6C-4DCEB918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52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192C75-1C66-2244-829D-9D668A27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CF99B6-F38D-794A-BBA0-FACAF474B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D32F00-FB0D-8F4F-ABD7-B0FC62F4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C14E5D-9220-C44B-9529-4490C7D9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46CFAE-AD61-AB46-BE0E-74700418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22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FE247-5398-6445-82AC-D6277A78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C7DE89-0F77-8E4B-9A63-C368376BA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A765B0-C8A9-6243-A900-E91F45F9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65F88C-88E8-C247-B7E8-A0406C15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DC3030-BF90-2244-8D0A-62973300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985FDE-C29A-984F-A26D-2D5CC325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0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53C590-CD88-664A-9475-BEB1A6AD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95779A-3F0B-8A46-842B-3F3BACCC1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89CE45-9775-2940-8CC9-DEB01262E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8B2DD33-1626-4A4D-A9F5-80D699D03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DA01A0-3C02-B244-90A1-6C7CBAD3C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25E8D0-2BDD-9842-9BB7-7B385766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2021/12/30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06917DB-B872-3E41-9CD3-E99D3D27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5ADF0D-BBA0-7049-9B8E-C3290CD5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22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E32064-F670-DD46-AD8E-ABFB58EA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1339204-A190-964A-9220-040C2ECF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2021/12/30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E6BBD5-6E18-294E-A336-8181FC70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FF5B86-BAB3-0E4F-B503-C202E1F0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74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F8C44FE-04AB-B74A-96C4-7DFFE47C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2021/12/30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4CC851-221E-664C-8638-F4448233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A0F98F-ACE0-714D-BD27-034CA417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3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CA123-0082-0E41-9A58-9CDC72EE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04AEDA-67F1-8545-86DA-191EA7EF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AA4C1F-AF54-A645-A0B5-031C24AE8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AED965-B54F-8A41-BD3C-AD19C6A1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C46876-3F7F-1C4A-AA4B-7F683F61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645592-9FA6-9A49-ABA8-231C115A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20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9910F5-1066-4D4A-ACBA-777DEE9E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13B91F-6F1B-3649-8762-545E8BD40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A809D0-DA0A-DD49-88A7-D55C5EBB7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567728-A525-6348-80CC-9BF965B6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AF2-F0A1-8A44-B0AA-5F5FE5B01928}" type="datetimeFigureOut">
              <a:rPr kumimoji="1" lang="ja-JP" altLang="en-US" smtClean="0"/>
              <a:t>2021/12/30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1624FD-8817-C646-98CF-077D6A07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EFD1EF-9897-EC40-84F4-D24611F4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92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9808F0-AC2B-E246-91C7-F23C2D1D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FCC94A-BFC9-FC4C-B593-CA6D72B49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4D4870-C235-3A46-925A-48F786B42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4AF2-F0A1-8A44-B0AA-5F5FE5B01928}" type="datetimeFigureOut">
              <a:rPr kumimoji="1" lang="ja-JP" altLang="en-US" smtClean="0"/>
              <a:t>2021/12/30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906550-513E-4F40-8541-59015EAD7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B2AA8A-7BE4-DE46-BD9B-558E959F0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E5F32-E1E3-E64B-9FE0-4A81D1BA06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72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F425782-578E-0D4D-9FCC-5FAC5F848F57}"/>
              </a:ext>
            </a:extLst>
          </p:cNvPr>
          <p:cNvSpPr/>
          <p:nvPr/>
        </p:nvSpPr>
        <p:spPr>
          <a:xfrm>
            <a:off x="1443185" y="1446120"/>
            <a:ext cx="3380589" cy="42339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D063205-9F4D-F642-A9E2-9DB34ADF93E7}"/>
              </a:ext>
            </a:extLst>
          </p:cNvPr>
          <p:cNvSpPr/>
          <p:nvPr/>
        </p:nvSpPr>
        <p:spPr>
          <a:xfrm>
            <a:off x="6989121" y="1474855"/>
            <a:ext cx="3130477" cy="42051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3463FCC-AFB9-5A4D-9758-DC32D4327C35}"/>
              </a:ext>
            </a:extLst>
          </p:cNvPr>
          <p:cNvCxnSpPr>
            <a:cxnSpLocks/>
          </p:cNvCxnSpPr>
          <p:nvPr/>
        </p:nvCxnSpPr>
        <p:spPr>
          <a:xfrm flipV="1">
            <a:off x="4862907" y="3711388"/>
            <a:ext cx="2140770" cy="19842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CA72520-9DDF-854C-9040-FFF746BA58AA}"/>
              </a:ext>
            </a:extLst>
          </p:cNvPr>
          <p:cNvCxnSpPr>
            <a:cxnSpLocks/>
          </p:cNvCxnSpPr>
          <p:nvPr/>
        </p:nvCxnSpPr>
        <p:spPr>
          <a:xfrm flipH="1" flipV="1">
            <a:off x="4832427" y="4114501"/>
            <a:ext cx="2156694" cy="28537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74E1F26-0848-714E-AEA7-F473CCB909BB}"/>
              </a:ext>
            </a:extLst>
          </p:cNvPr>
          <p:cNvCxnSpPr/>
          <p:nvPr/>
        </p:nvCxnSpPr>
        <p:spPr>
          <a:xfrm>
            <a:off x="4862907" y="2712929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EE7FDDC-4CDF-844F-8573-52E16CB2C8AA}"/>
              </a:ext>
            </a:extLst>
          </p:cNvPr>
          <p:cNvCxnSpPr/>
          <p:nvPr/>
        </p:nvCxnSpPr>
        <p:spPr>
          <a:xfrm>
            <a:off x="4823774" y="5166684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弧 10">
            <a:extLst>
              <a:ext uri="{FF2B5EF4-FFF2-40B4-BE49-F238E27FC236}">
                <a16:creationId xmlns:a16="http://schemas.microsoft.com/office/drawing/2014/main" id="{13AE02D2-6BAF-3E46-937A-DAE4768142AD}"/>
              </a:ext>
            </a:extLst>
          </p:cNvPr>
          <p:cNvSpPr/>
          <p:nvPr/>
        </p:nvSpPr>
        <p:spPr>
          <a:xfrm flipH="1">
            <a:off x="5268733" y="3608828"/>
            <a:ext cx="333481" cy="791043"/>
          </a:xfrm>
          <a:prstGeom prst="arc">
            <a:avLst>
              <a:gd name="adj1" fmla="val 15557113"/>
              <a:gd name="adj2" fmla="val 703914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33DA389-D822-D543-A4F9-4CA31BA016C0}"/>
              </a:ext>
            </a:extLst>
          </p:cNvPr>
          <p:cNvSpPr txBox="1"/>
          <p:nvPr/>
        </p:nvSpPr>
        <p:spPr>
          <a:xfrm>
            <a:off x="5641348" y="38687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繰り返し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3D01AA2-06FB-EE43-8724-7E5B7352C3C9}"/>
              </a:ext>
            </a:extLst>
          </p:cNvPr>
          <p:cNvSpPr txBox="1"/>
          <p:nvPr/>
        </p:nvSpPr>
        <p:spPr>
          <a:xfrm>
            <a:off x="7107235" y="1560299"/>
            <a:ext cx="322556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/>
              <a:t>SSL_CTX_use_certificate_file</a:t>
            </a:r>
            <a:endParaRPr lang="en-US" altLang="ja-JP" sz="1600" dirty="0"/>
          </a:p>
          <a:p>
            <a:r>
              <a:rPr lang="en-US" altLang="ja-JP" sz="1600" dirty="0" err="1"/>
              <a:t>SSL_CTX_use_privateKey_file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 err="1"/>
              <a:t>SSL_accept</a:t>
            </a:r>
            <a:endParaRPr lang="en-US" altLang="ja-JP" sz="1600" dirty="0"/>
          </a:p>
          <a:p>
            <a:r>
              <a:rPr lang="en-US" altLang="ja-JP" sz="1600" dirty="0"/>
              <a:t>while(1) {</a:t>
            </a:r>
          </a:p>
          <a:p>
            <a:r>
              <a:rPr lang="en-US" altLang="ja-JP" sz="1600" dirty="0"/>
              <a:t>    </a:t>
            </a:r>
          </a:p>
          <a:p>
            <a:endParaRPr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SSL_read</a:t>
            </a:r>
            <a:endParaRPr lang="en-US" altLang="ja-JP" sz="1600" dirty="0"/>
          </a:p>
          <a:p>
            <a:r>
              <a:rPr lang="en-US" altLang="ja-JP" sz="1600" dirty="0"/>
              <a:t>    if(</a:t>
            </a:r>
            <a:r>
              <a:rPr lang="en-US" altLang="ja-JP" sz="1600" dirty="0" err="1"/>
              <a:t>strcmp</a:t>
            </a:r>
            <a:r>
              <a:rPr lang="en-US" altLang="ja-JP" sz="1600" dirty="0"/>
              <a:t>(msg, “break) == 0) </a:t>
            </a:r>
          </a:p>
          <a:p>
            <a:r>
              <a:rPr lang="en-US" altLang="ja-JP" sz="1600" dirty="0"/>
              <a:t>       break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SSL_write</a:t>
            </a:r>
            <a:endParaRPr lang="en-US" altLang="ja-JP" sz="1600" dirty="0"/>
          </a:p>
          <a:p>
            <a:r>
              <a:rPr kumimoji="1" lang="en-US" altLang="ja-JP" sz="1600" dirty="0"/>
              <a:t>}</a:t>
            </a:r>
          </a:p>
          <a:p>
            <a:endParaRPr lang="en-US" altLang="ja-JP" sz="1600" dirty="0"/>
          </a:p>
          <a:p>
            <a:r>
              <a:rPr lang="en-US" altLang="ja-JP" sz="1600" dirty="0" err="1"/>
              <a:t>SSL_free</a:t>
            </a:r>
            <a:endParaRPr lang="en-US" altLang="ja-JP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4283064-BB00-3749-AE43-77D4EA68683A}"/>
              </a:ext>
            </a:extLst>
          </p:cNvPr>
          <p:cNvSpPr txBox="1"/>
          <p:nvPr/>
        </p:nvSpPr>
        <p:spPr>
          <a:xfrm>
            <a:off x="1581079" y="1813320"/>
            <a:ext cx="325281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/>
              <a:t>SSL_CTX_load_verify_locations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 err="1"/>
              <a:t>SSL_connect</a:t>
            </a:r>
            <a:endParaRPr lang="en-US" altLang="ja-JP" sz="1600" dirty="0"/>
          </a:p>
          <a:p>
            <a:r>
              <a:rPr lang="en-US" altLang="ja-JP" sz="1600" dirty="0"/>
              <a:t>while(1) {</a:t>
            </a:r>
          </a:p>
          <a:p>
            <a:r>
              <a:rPr lang="en-US" altLang="ja-JP" sz="1600" dirty="0"/>
              <a:t>    msg = </a:t>
            </a:r>
            <a:r>
              <a:rPr lang="en-US" altLang="ja-JP" sz="1600" dirty="0" err="1"/>
              <a:t>fgets</a:t>
            </a:r>
            <a:r>
              <a:rPr lang="en-US" altLang="ja-JP" sz="1600" dirty="0"/>
              <a:t>(stdin);</a:t>
            </a:r>
          </a:p>
          <a:p>
            <a:r>
              <a:rPr lang="en-US" altLang="ja-JP" sz="1600" dirty="0"/>
              <a:t>    if(</a:t>
            </a:r>
            <a:r>
              <a:rPr lang="en-US" altLang="ja-JP" sz="1600" dirty="0" err="1"/>
              <a:t>strcmp</a:t>
            </a:r>
            <a:r>
              <a:rPr lang="en-US" altLang="ja-JP" sz="1600" dirty="0"/>
              <a:t>(msg, “break”) == 0)</a:t>
            </a:r>
          </a:p>
          <a:p>
            <a:r>
              <a:rPr lang="en-US" altLang="ja-JP" sz="1600" dirty="0"/>
              <a:t>        break;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SSL_write</a:t>
            </a:r>
            <a:endParaRPr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SSL_read</a:t>
            </a:r>
            <a:endParaRPr lang="en-US" altLang="ja-JP" sz="1600" dirty="0"/>
          </a:p>
          <a:p>
            <a:r>
              <a:rPr kumimoji="1" lang="en-US" altLang="ja-JP" sz="1600" dirty="0"/>
              <a:t>}</a:t>
            </a:r>
          </a:p>
          <a:p>
            <a:endParaRPr kumimoji="1" lang="en-US" altLang="ja-JP" sz="1600" dirty="0"/>
          </a:p>
          <a:p>
            <a:endParaRPr kumimoji="1" lang="en-US" altLang="ja-JP" sz="1600" dirty="0"/>
          </a:p>
          <a:p>
            <a:r>
              <a:rPr kumimoji="1" lang="en-US" altLang="ja-JP" sz="1600" dirty="0" err="1"/>
              <a:t>SSL_shutdown</a:t>
            </a:r>
            <a:endParaRPr kumimoji="1" lang="en-US" altLang="ja-JP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630CE6-9A49-0D4F-935A-54F20736CD00}"/>
              </a:ext>
            </a:extLst>
          </p:cNvPr>
          <p:cNvSpPr txBox="1"/>
          <p:nvPr/>
        </p:nvSpPr>
        <p:spPr>
          <a:xfrm>
            <a:off x="10119598" y="156029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サーバ証明書</a:t>
            </a:r>
            <a:endParaRPr lang="en-US" altLang="ja-JP" dirty="0"/>
          </a:p>
          <a:p>
            <a:r>
              <a:rPr kumimoji="1" lang="ja-JP" altLang="en-US"/>
              <a:t>プライベート鍵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344EA3C-2A73-AE43-999E-699EFDCD97D3}"/>
              </a:ext>
            </a:extLst>
          </p:cNvPr>
          <p:cNvSpPr txBox="1"/>
          <p:nvPr/>
        </p:nvSpPr>
        <p:spPr>
          <a:xfrm>
            <a:off x="46648" y="181332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CA</a:t>
            </a:r>
            <a:r>
              <a:rPr kumimoji="1" lang="ja-JP" altLang="en-US"/>
              <a:t>証明書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0D81FAA-DF22-1940-9A23-3E5AD9C34F73}"/>
              </a:ext>
            </a:extLst>
          </p:cNvPr>
          <p:cNvSpPr txBox="1"/>
          <p:nvPr/>
        </p:nvSpPr>
        <p:spPr>
          <a:xfrm>
            <a:off x="1072034" y="35547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クライアント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7583BDE-D06E-B545-AF81-2E2B812146B1}"/>
              </a:ext>
            </a:extLst>
          </p:cNvPr>
          <p:cNvSpPr txBox="1"/>
          <p:nvPr/>
        </p:nvSpPr>
        <p:spPr>
          <a:xfrm>
            <a:off x="6841242" y="37546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サーバ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74BB4F-14BB-9443-8B09-FB14A00AE621}"/>
              </a:ext>
            </a:extLst>
          </p:cNvPr>
          <p:cNvSpPr txBox="1"/>
          <p:nvPr/>
        </p:nvSpPr>
        <p:spPr>
          <a:xfrm>
            <a:off x="2795583" y="389667"/>
            <a:ext cx="27991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コマンドアーギュメント：</a:t>
            </a:r>
            <a:endParaRPr kumimoji="1"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ドメイン名または</a:t>
            </a:r>
            <a:r>
              <a:rPr lang="en-US" altLang="ja-JP" sz="1400" dirty="0"/>
              <a:t>IP</a:t>
            </a:r>
            <a:r>
              <a:rPr lang="ja-JP" altLang="en-US" sz="1400"/>
              <a:t>アドレス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/>
              <a:t>ポート番号</a:t>
            </a:r>
            <a:endParaRPr kumimoji="1"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/>
              <a:t>CA</a:t>
            </a:r>
            <a:r>
              <a:rPr lang="ja-JP" altLang="en-US" sz="1400"/>
              <a:t>証明書ファイル名</a:t>
            </a:r>
            <a:endParaRPr kumimoji="1" lang="ja-JP" altLang="en-US" sz="14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A50FC53-0757-C248-900A-49984CCD1B87}"/>
              </a:ext>
            </a:extLst>
          </p:cNvPr>
          <p:cNvSpPr txBox="1"/>
          <p:nvPr/>
        </p:nvSpPr>
        <p:spPr>
          <a:xfrm>
            <a:off x="7918651" y="445578"/>
            <a:ext cx="26276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コマンドアーギュメント：</a:t>
            </a:r>
            <a:endParaRPr kumimoji="1"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/>
              <a:t>ポート番号</a:t>
            </a:r>
            <a:endParaRPr kumimoji="1"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サーバ証明書ファイル名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/>
              <a:t>プライベート鍵ファイル名</a:t>
            </a:r>
          </a:p>
        </p:txBody>
      </p:sp>
    </p:spTree>
    <p:extLst>
      <p:ext uri="{BB962C8B-B14F-4D97-AF65-F5344CB8AC3E}">
        <p14:creationId xmlns:p14="http://schemas.microsoft.com/office/powerpoint/2010/main" val="358141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A37269-60B0-AC40-B2C4-EFDE97C233D8}"/>
              </a:ext>
            </a:extLst>
          </p:cNvPr>
          <p:cNvSpPr/>
          <p:nvPr/>
        </p:nvSpPr>
        <p:spPr>
          <a:xfrm>
            <a:off x="2313190" y="1877103"/>
            <a:ext cx="3130477" cy="1237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5E55EFA-4D47-EF44-8DBC-07C56949663B}"/>
              </a:ext>
            </a:extLst>
          </p:cNvPr>
          <p:cNvSpPr txBox="1"/>
          <p:nvPr/>
        </p:nvSpPr>
        <p:spPr>
          <a:xfrm>
            <a:off x="6429915" y="2240760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1600" dirty="0"/>
          </a:p>
          <a:p>
            <a:r>
              <a:rPr lang="en-US" altLang="ja-JP" sz="1600" dirty="0" err="1"/>
              <a:t>wsize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SSL_read</a:t>
            </a:r>
            <a:r>
              <a:rPr lang="en-US" altLang="ja-JP" sz="1600" dirty="0"/>
              <a:t>(msg, </a:t>
            </a:r>
            <a:r>
              <a:rPr lang="en-US" altLang="ja-JP" sz="1600" dirty="0" err="1"/>
              <a:t>rsize</a:t>
            </a:r>
            <a:r>
              <a:rPr lang="en-US" altLang="ja-JP" sz="1600" dirty="0"/>
              <a:t>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7848185-05C0-4748-87B6-39F13BAE1CBB}"/>
              </a:ext>
            </a:extLst>
          </p:cNvPr>
          <p:cNvSpPr txBox="1"/>
          <p:nvPr/>
        </p:nvSpPr>
        <p:spPr>
          <a:xfrm>
            <a:off x="2573255" y="2495734"/>
            <a:ext cx="2385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00" dirty="0" err="1"/>
              <a:t>SSL_write</a:t>
            </a:r>
            <a:r>
              <a:rPr lang="en-US" altLang="ja-JP" sz="1600" dirty="0"/>
              <a:t>(msg, </a:t>
            </a:r>
            <a:r>
              <a:rPr lang="en-US" altLang="ja-JP" sz="1600" dirty="0" err="1"/>
              <a:t>wsize</a:t>
            </a:r>
            <a:r>
              <a:rPr lang="en-US" altLang="ja-JP" sz="1600" dirty="0"/>
              <a:t>);</a:t>
            </a:r>
            <a:endParaRPr kumimoji="1" lang="en-US" altLang="ja-JP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1BC8E4D-0917-D449-9C87-007A7F4A0832}"/>
              </a:ext>
            </a:extLst>
          </p:cNvPr>
          <p:cNvSpPr txBox="1"/>
          <p:nvPr/>
        </p:nvSpPr>
        <p:spPr>
          <a:xfrm>
            <a:off x="2545832" y="144291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メッセージ送信側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A8C505F-0DA8-9C49-A968-F05BFAEE9262}"/>
              </a:ext>
            </a:extLst>
          </p:cNvPr>
          <p:cNvSpPr txBox="1"/>
          <p:nvPr/>
        </p:nvSpPr>
        <p:spPr>
          <a:xfrm>
            <a:off x="7275112" y="141455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メッセージ受信側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8E4675F-7AE0-9F4E-B955-B997365C2342}"/>
              </a:ext>
            </a:extLst>
          </p:cNvPr>
          <p:cNvSpPr/>
          <p:nvPr/>
        </p:nvSpPr>
        <p:spPr>
          <a:xfrm>
            <a:off x="6284551" y="1843025"/>
            <a:ext cx="3130477" cy="1237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BDE5ED8-871E-7D43-A3EE-46BB47AABB1F}"/>
              </a:ext>
            </a:extLst>
          </p:cNvPr>
          <p:cNvSpPr/>
          <p:nvPr/>
        </p:nvSpPr>
        <p:spPr>
          <a:xfrm>
            <a:off x="3384326" y="3685678"/>
            <a:ext cx="1471709" cy="3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66126A7-8D34-384E-8555-A3E3E1FB7390}"/>
              </a:ext>
            </a:extLst>
          </p:cNvPr>
          <p:cNvSpPr/>
          <p:nvPr/>
        </p:nvSpPr>
        <p:spPr>
          <a:xfrm>
            <a:off x="7392899" y="3685678"/>
            <a:ext cx="1471709" cy="3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0D8F92B-D74E-C748-93EA-8725A59A780F}"/>
              </a:ext>
            </a:extLst>
          </p:cNvPr>
          <p:cNvCxnSpPr>
            <a:cxnSpLocks/>
          </p:cNvCxnSpPr>
          <p:nvPr/>
        </p:nvCxnSpPr>
        <p:spPr>
          <a:xfrm flipH="1">
            <a:off x="4024232" y="2828709"/>
            <a:ext cx="1" cy="8513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FD4AE35-D3B4-3C49-B812-1DB4DC9CCBAF}"/>
              </a:ext>
            </a:extLst>
          </p:cNvPr>
          <p:cNvCxnSpPr>
            <a:cxnSpLocks/>
          </p:cNvCxnSpPr>
          <p:nvPr/>
        </p:nvCxnSpPr>
        <p:spPr>
          <a:xfrm flipH="1" flipV="1">
            <a:off x="8468935" y="2838438"/>
            <a:ext cx="1" cy="8513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57868D1-6322-924E-9F68-BC0E9F6E07D8}"/>
              </a:ext>
            </a:extLst>
          </p:cNvPr>
          <p:cNvCxnSpPr>
            <a:cxnSpLocks/>
          </p:cNvCxnSpPr>
          <p:nvPr/>
        </p:nvCxnSpPr>
        <p:spPr>
          <a:xfrm flipH="1" flipV="1">
            <a:off x="3384326" y="4221210"/>
            <a:ext cx="147171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DB6EF29-A736-5C43-936F-080A82CB442D}"/>
              </a:ext>
            </a:extLst>
          </p:cNvPr>
          <p:cNvSpPr txBox="1"/>
          <p:nvPr/>
        </p:nvSpPr>
        <p:spPr>
          <a:xfrm>
            <a:off x="3878428" y="4205054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wsize</a:t>
            </a:r>
            <a:endParaRPr kumimoji="1" lang="ja-JP" altLang="en-US" sz="14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4D7E0AB-F4DD-6844-975E-734E34633A94}"/>
              </a:ext>
            </a:extLst>
          </p:cNvPr>
          <p:cNvSpPr txBox="1"/>
          <p:nvPr/>
        </p:nvSpPr>
        <p:spPr>
          <a:xfrm>
            <a:off x="6924360" y="1924055"/>
            <a:ext cx="1986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u="sng" dirty="0" err="1"/>
              <a:t>wsize</a:t>
            </a:r>
            <a:r>
              <a:rPr kumimoji="1" lang="en-US" altLang="ja-JP" sz="1400" u="sng" dirty="0"/>
              <a:t> &lt;= </a:t>
            </a:r>
            <a:r>
              <a:rPr kumimoji="1" lang="en-US" altLang="ja-JP" sz="1400" u="sng" dirty="0" err="1"/>
              <a:t>rsize</a:t>
            </a:r>
            <a:r>
              <a:rPr kumimoji="1" lang="en-US" altLang="ja-JP" sz="1400" u="sng" dirty="0"/>
              <a:t> </a:t>
            </a:r>
            <a:r>
              <a:rPr kumimoji="1" lang="ja-JP" altLang="en-US" sz="1400" u="sng"/>
              <a:t>を指定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227EB3D-74A4-EF4F-B725-DAC289EAABE0}"/>
              </a:ext>
            </a:extLst>
          </p:cNvPr>
          <p:cNvCxnSpPr>
            <a:cxnSpLocks/>
          </p:cNvCxnSpPr>
          <p:nvPr/>
        </p:nvCxnSpPr>
        <p:spPr>
          <a:xfrm flipH="1" flipV="1">
            <a:off x="7382140" y="4217339"/>
            <a:ext cx="147171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B657A1-6231-304F-BE61-DA2B35804520}"/>
              </a:ext>
            </a:extLst>
          </p:cNvPr>
          <p:cNvSpPr txBox="1"/>
          <p:nvPr/>
        </p:nvSpPr>
        <p:spPr>
          <a:xfrm>
            <a:off x="7876242" y="4201183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wsize</a:t>
            </a:r>
            <a:endParaRPr kumimoji="1" lang="ja-JP" altLang="en-US" sz="140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BA1EF53-31EC-2846-BAFB-261FE4A9CB26}"/>
              </a:ext>
            </a:extLst>
          </p:cNvPr>
          <p:cNvCxnSpPr>
            <a:cxnSpLocks/>
          </p:cNvCxnSpPr>
          <p:nvPr/>
        </p:nvCxnSpPr>
        <p:spPr>
          <a:xfrm flipH="1">
            <a:off x="4911753" y="3869190"/>
            <a:ext cx="242735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9BD81D7-0565-4A45-8EEB-8C9C275185D1}"/>
              </a:ext>
            </a:extLst>
          </p:cNvPr>
          <p:cNvSpPr txBox="1"/>
          <p:nvPr/>
        </p:nvSpPr>
        <p:spPr>
          <a:xfrm>
            <a:off x="3878428" y="371530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msg</a:t>
            </a:r>
            <a:endParaRPr kumimoji="1" lang="ja-JP" altLang="en-US" sz="14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7C2D0F0-F693-2E46-8C13-9EB7F6C7E856}"/>
              </a:ext>
            </a:extLst>
          </p:cNvPr>
          <p:cNvSpPr txBox="1"/>
          <p:nvPr/>
        </p:nvSpPr>
        <p:spPr>
          <a:xfrm>
            <a:off x="7887000" y="3745615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msg</a:t>
            </a:r>
            <a:endParaRPr kumimoji="1" lang="ja-JP" altLang="en-US" sz="140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F15C814-949B-E441-88D9-DDCEA6632436}"/>
              </a:ext>
            </a:extLst>
          </p:cNvPr>
          <p:cNvCxnSpPr>
            <a:cxnSpLocks/>
          </p:cNvCxnSpPr>
          <p:nvPr/>
        </p:nvCxnSpPr>
        <p:spPr>
          <a:xfrm>
            <a:off x="8670664" y="2165454"/>
            <a:ext cx="273399" cy="38587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67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B93DB93-6D00-6D40-BDAD-5481F60D2464}"/>
              </a:ext>
            </a:extLst>
          </p:cNvPr>
          <p:cNvSpPr/>
          <p:nvPr/>
        </p:nvSpPr>
        <p:spPr>
          <a:xfrm>
            <a:off x="2423610" y="2317171"/>
            <a:ext cx="3130477" cy="1237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D3953A-3180-D642-BF32-22063153A96D}"/>
              </a:ext>
            </a:extLst>
          </p:cNvPr>
          <p:cNvSpPr txBox="1"/>
          <p:nvPr/>
        </p:nvSpPr>
        <p:spPr>
          <a:xfrm>
            <a:off x="6448656" y="3017151"/>
            <a:ext cx="3953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Max or Fraction = </a:t>
            </a:r>
            <a:r>
              <a:rPr lang="en-US" altLang="ja-JP" sz="1600" dirty="0" err="1"/>
              <a:t>SSL_read</a:t>
            </a:r>
            <a:r>
              <a:rPr lang="en-US" altLang="ja-JP" sz="1600" dirty="0"/>
              <a:t>(msg, </a:t>
            </a:r>
            <a:r>
              <a:rPr lang="en-US" altLang="ja-JP" sz="1600" dirty="0" err="1"/>
              <a:t>rsize</a:t>
            </a:r>
            <a:r>
              <a:rPr lang="en-US" altLang="ja-JP" sz="1600" dirty="0"/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DF5476-2567-7147-B981-641DEA738C1F}"/>
              </a:ext>
            </a:extLst>
          </p:cNvPr>
          <p:cNvSpPr txBox="1"/>
          <p:nvPr/>
        </p:nvSpPr>
        <p:spPr>
          <a:xfrm>
            <a:off x="2739780" y="2935802"/>
            <a:ext cx="232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00" dirty="0" err="1"/>
              <a:t>SSL_write</a:t>
            </a:r>
            <a:r>
              <a:rPr lang="en-US" altLang="ja-JP" sz="1600" dirty="0"/>
              <a:t>(msg, large);</a:t>
            </a:r>
            <a:endParaRPr kumimoji="1" lang="en-US" altLang="ja-JP" sz="1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E465FB-D29A-1641-957E-FA9847A6641B}"/>
              </a:ext>
            </a:extLst>
          </p:cNvPr>
          <p:cNvSpPr txBox="1"/>
          <p:nvPr/>
        </p:nvSpPr>
        <p:spPr>
          <a:xfrm>
            <a:off x="2656252" y="188298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メッセージ送信側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FB9AD93-F897-3F40-806B-D4B87502ED1A}"/>
              </a:ext>
            </a:extLst>
          </p:cNvPr>
          <p:cNvSpPr txBox="1"/>
          <p:nvPr/>
        </p:nvSpPr>
        <p:spPr>
          <a:xfrm>
            <a:off x="7385532" y="185461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メッセージ受信側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4EB27DB-B703-4448-85E9-02E90FB32FDF}"/>
              </a:ext>
            </a:extLst>
          </p:cNvPr>
          <p:cNvSpPr/>
          <p:nvPr/>
        </p:nvSpPr>
        <p:spPr>
          <a:xfrm>
            <a:off x="6394971" y="2283093"/>
            <a:ext cx="4405707" cy="1237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9437303-AC88-2142-90DE-BBCA0C778393}"/>
              </a:ext>
            </a:extLst>
          </p:cNvPr>
          <p:cNvSpPr/>
          <p:nvPr/>
        </p:nvSpPr>
        <p:spPr>
          <a:xfrm>
            <a:off x="3494746" y="4125746"/>
            <a:ext cx="1471709" cy="3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74DF81C-FB77-C14C-AF05-98A18F98A16A}"/>
              </a:ext>
            </a:extLst>
          </p:cNvPr>
          <p:cNvSpPr/>
          <p:nvPr/>
        </p:nvSpPr>
        <p:spPr>
          <a:xfrm>
            <a:off x="7836808" y="4125746"/>
            <a:ext cx="1471709" cy="3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C7758FD-9407-BD49-A45B-AD4E6041CB8B}"/>
              </a:ext>
            </a:extLst>
          </p:cNvPr>
          <p:cNvCxnSpPr>
            <a:cxnSpLocks/>
          </p:cNvCxnSpPr>
          <p:nvPr/>
        </p:nvCxnSpPr>
        <p:spPr>
          <a:xfrm flipH="1">
            <a:off x="4134653" y="3268777"/>
            <a:ext cx="1" cy="64638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BCBE312-9BDD-444D-84A3-1C2236509A9A}"/>
              </a:ext>
            </a:extLst>
          </p:cNvPr>
          <p:cNvCxnSpPr>
            <a:cxnSpLocks/>
          </p:cNvCxnSpPr>
          <p:nvPr/>
        </p:nvCxnSpPr>
        <p:spPr>
          <a:xfrm flipH="1" flipV="1">
            <a:off x="8579355" y="3278506"/>
            <a:ext cx="1" cy="8513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78AC6AF-AA81-6E4F-978B-4B67B12972D4}"/>
              </a:ext>
            </a:extLst>
          </p:cNvPr>
          <p:cNvCxnSpPr>
            <a:cxnSpLocks/>
          </p:cNvCxnSpPr>
          <p:nvPr/>
        </p:nvCxnSpPr>
        <p:spPr>
          <a:xfrm flipH="1" flipV="1">
            <a:off x="3494746" y="4661278"/>
            <a:ext cx="147171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A15187A-10DE-BD48-84D9-2E1DB2881217}"/>
              </a:ext>
            </a:extLst>
          </p:cNvPr>
          <p:cNvSpPr txBox="1"/>
          <p:nvPr/>
        </p:nvSpPr>
        <p:spPr>
          <a:xfrm>
            <a:off x="7286947" y="2383907"/>
            <a:ext cx="2433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u="sng" dirty="0"/>
              <a:t>Max rec size &lt; </a:t>
            </a:r>
            <a:r>
              <a:rPr kumimoji="1" lang="en-US" altLang="ja-JP" sz="1400" u="sng" dirty="0" err="1"/>
              <a:t>rsize</a:t>
            </a:r>
            <a:r>
              <a:rPr kumimoji="1" lang="en-US" altLang="ja-JP" sz="1400" u="sng" dirty="0"/>
              <a:t> </a:t>
            </a:r>
            <a:r>
              <a:rPr kumimoji="1" lang="ja-JP" altLang="en-US" sz="1400" u="sng"/>
              <a:t>を指定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5C202AE-1113-2741-8E81-F96D6B9C740D}"/>
              </a:ext>
            </a:extLst>
          </p:cNvPr>
          <p:cNvCxnSpPr>
            <a:cxnSpLocks/>
          </p:cNvCxnSpPr>
          <p:nvPr/>
        </p:nvCxnSpPr>
        <p:spPr>
          <a:xfrm flipH="1" flipV="1">
            <a:off x="7826049" y="4657407"/>
            <a:ext cx="147171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441846-1EF7-294A-A54C-2B2F6F7B6A27}"/>
              </a:ext>
            </a:extLst>
          </p:cNvPr>
          <p:cNvSpPr txBox="1"/>
          <p:nvPr/>
        </p:nvSpPr>
        <p:spPr>
          <a:xfrm>
            <a:off x="7840860" y="4702080"/>
            <a:ext cx="2637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Max rec size</a:t>
            </a:r>
            <a:r>
              <a:rPr kumimoji="1" lang="en-US" altLang="ja-JP" sz="1400" dirty="0"/>
              <a:t> / Fraction</a:t>
            </a:r>
            <a:endParaRPr kumimoji="1" lang="ja-JP" altLang="en-US" sz="140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045FC87-00D2-894C-BCF7-EA9ED5935657}"/>
              </a:ext>
            </a:extLst>
          </p:cNvPr>
          <p:cNvCxnSpPr>
            <a:cxnSpLocks/>
          </p:cNvCxnSpPr>
          <p:nvPr/>
        </p:nvCxnSpPr>
        <p:spPr>
          <a:xfrm flipH="1">
            <a:off x="6207907" y="4326210"/>
            <a:ext cx="1461693" cy="3031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CAA21AB-5213-E54E-A6B6-4D665DC2808D}"/>
              </a:ext>
            </a:extLst>
          </p:cNvPr>
          <p:cNvCxnSpPr>
            <a:cxnSpLocks/>
          </p:cNvCxnSpPr>
          <p:nvPr/>
        </p:nvCxnSpPr>
        <p:spPr>
          <a:xfrm>
            <a:off x="9585462" y="2612969"/>
            <a:ext cx="273399" cy="38587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A65221B-D3A7-B842-947D-716EE4CAB58C}"/>
              </a:ext>
            </a:extLst>
          </p:cNvPr>
          <p:cNvSpPr/>
          <p:nvPr/>
        </p:nvSpPr>
        <p:spPr>
          <a:xfrm>
            <a:off x="1001656" y="4129896"/>
            <a:ext cx="1471709" cy="3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D210E90-CB65-EA41-883E-FA38033232CD}"/>
              </a:ext>
            </a:extLst>
          </p:cNvPr>
          <p:cNvCxnSpPr>
            <a:cxnSpLocks/>
          </p:cNvCxnSpPr>
          <p:nvPr/>
        </p:nvCxnSpPr>
        <p:spPr>
          <a:xfrm flipH="1" flipV="1">
            <a:off x="1001656" y="4665428"/>
            <a:ext cx="1471710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401BA41-E284-EC4A-B39C-B6D022E97B58}"/>
              </a:ext>
            </a:extLst>
          </p:cNvPr>
          <p:cNvSpPr txBox="1"/>
          <p:nvPr/>
        </p:nvSpPr>
        <p:spPr>
          <a:xfrm>
            <a:off x="2840578" y="3761278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large</a:t>
            </a:r>
            <a:endParaRPr kumimoji="1" lang="ja-JP" altLang="en-US" sz="140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9DF2B96-A062-B641-978E-A0F9DC5A46AF}"/>
              </a:ext>
            </a:extLst>
          </p:cNvPr>
          <p:cNvSpPr/>
          <p:nvPr/>
        </p:nvSpPr>
        <p:spPr>
          <a:xfrm>
            <a:off x="5156899" y="4128396"/>
            <a:ext cx="617988" cy="3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4165836-439C-844C-8A8F-5BEADE339882}"/>
              </a:ext>
            </a:extLst>
          </p:cNvPr>
          <p:cNvCxnSpPr>
            <a:cxnSpLocks/>
          </p:cNvCxnSpPr>
          <p:nvPr/>
        </p:nvCxnSpPr>
        <p:spPr>
          <a:xfrm flipH="1" flipV="1">
            <a:off x="2591704" y="4309256"/>
            <a:ext cx="77714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614A0EB-4A82-9C4D-941E-0A7AF0C03435}"/>
              </a:ext>
            </a:extLst>
          </p:cNvPr>
          <p:cNvSpPr txBox="1"/>
          <p:nvPr/>
        </p:nvSpPr>
        <p:spPr>
          <a:xfrm>
            <a:off x="5137665" y="4566995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Fraction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63708FC-7255-D14A-BD47-9EB31747024A}"/>
              </a:ext>
            </a:extLst>
          </p:cNvPr>
          <p:cNvSpPr txBox="1"/>
          <p:nvPr/>
        </p:nvSpPr>
        <p:spPr>
          <a:xfrm>
            <a:off x="1125804" y="4694971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Max rec size</a:t>
            </a:r>
            <a:endParaRPr kumimoji="1" lang="ja-JP" altLang="en-US" sz="14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A098FC3-F04C-7C4B-BE41-F3E3D5F964AB}"/>
              </a:ext>
            </a:extLst>
          </p:cNvPr>
          <p:cNvSpPr txBox="1"/>
          <p:nvPr/>
        </p:nvSpPr>
        <p:spPr>
          <a:xfrm>
            <a:off x="3657316" y="4691480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Max rec size</a:t>
            </a:r>
            <a:endParaRPr kumimoji="1" lang="ja-JP" altLang="en-US" sz="140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12BADEF-E885-9A46-8E88-205B7B6405C5}"/>
              </a:ext>
            </a:extLst>
          </p:cNvPr>
          <p:cNvCxnSpPr>
            <a:cxnSpLocks/>
          </p:cNvCxnSpPr>
          <p:nvPr/>
        </p:nvCxnSpPr>
        <p:spPr>
          <a:xfrm flipH="1">
            <a:off x="1001656" y="3996562"/>
            <a:ext cx="4773231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C3FC715-54F7-C447-A9E2-D1C71A4FB375}"/>
              </a:ext>
            </a:extLst>
          </p:cNvPr>
          <p:cNvCxnSpPr>
            <a:cxnSpLocks/>
          </p:cNvCxnSpPr>
          <p:nvPr/>
        </p:nvCxnSpPr>
        <p:spPr>
          <a:xfrm flipH="1" flipV="1">
            <a:off x="8763283" y="3278506"/>
            <a:ext cx="1" cy="8513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25AF841-0E0B-3749-A6BA-4746DE68A82E}"/>
              </a:ext>
            </a:extLst>
          </p:cNvPr>
          <p:cNvCxnSpPr>
            <a:cxnSpLocks/>
          </p:cNvCxnSpPr>
          <p:nvPr/>
        </p:nvCxnSpPr>
        <p:spPr>
          <a:xfrm flipH="1" flipV="1">
            <a:off x="8947212" y="3303971"/>
            <a:ext cx="1" cy="8513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B1E5052-6EA4-9A4F-873B-DBC28B063C13}"/>
              </a:ext>
            </a:extLst>
          </p:cNvPr>
          <p:cNvSpPr txBox="1"/>
          <p:nvPr/>
        </p:nvSpPr>
        <p:spPr>
          <a:xfrm>
            <a:off x="4138097" y="3579631"/>
            <a:ext cx="2967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1</a:t>
            </a:r>
            <a:r>
              <a:rPr kumimoji="1" lang="ja-JP" altLang="en-US" sz="1400"/>
              <a:t>回の</a:t>
            </a:r>
            <a:r>
              <a:rPr kumimoji="1" lang="en-US" altLang="ja-JP" sz="1400" dirty="0" err="1"/>
              <a:t>SSL_wirte</a:t>
            </a:r>
            <a:r>
              <a:rPr kumimoji="1" lang="en-US" altLang="ja-JP" sz="1400" dirty="0"/>
              <a:t> </a:t>
            </a:r>
            <a:r>
              <a:rPr kumimoji="1" lang="ja-JP" altLang="en-US" sz="1400"/>
              <a:t>で複数のレコード</a:t>
            </a:r>
            <a:endParaRPr kumimoji="1" lang="en-US" altLang="ja-JP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03FCB05-CEA5-EF41-83A8-D87EC2FB5A12}"/>
              </a:ext>
            </a:extLst>
          </p:cNvPr>
          <p:cNvSpPr txBox="1"/>
          <p:nvPr/>
        </p:nvSpPr>
        <p:spPr>
          <a:xfrm>
            <a:off x="8920808" y="3637309"/>
            <a:ext cx="2513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1</a:t>
            </a:r>
            <a:r>
              <a:rPr kumimoji="1" lang="ja-JP" altLang="en-US" sz="1400"/>
              <a:t>回の</a:t>
            </a:r>
            <a:r>
              <a:rPr kumimoji="1" lang="en-US" altLang="ja-JP" sz="1400" dirty="0" err="1"/>
              <a:t>SSL_read</a:t>
            </a:r>
            <a:r>
              <a:rPr kumimoji="1" lang="ja-JP" altLang="en-US" sz="1400"/>
              <a:t>で１レコード</a:t>
            </a:r>
            <a:endParaRPr kumimoji="1" lang="en-US" altLang="ja-JP" sz="1400" dirty="0"/>
          </a:p>
        </p:txBody>
      </p:sp>
      <p:sp>
        <p:nvSpPr>
          <p:cNvPr id="31" name="円弧 30">
            <a:extLst>
              <a:ext uri="{FF2B5EF4-FFF2-40B4-BE49-F238E27FC236}">
                <a16:creationId xmlns:a16="http://schemas.microsoft.com/office/drawing/2014/main" id="{8EC17296-B2A1-604A-BBEA-94D317B72028}"/>
              </a:ext>
            </a:extLst>
          </p:cNvPr>
          <p:cNvSpPr/>
          <p:nvPr/>
        </p:nvSpPr>
        <p:spPr>
          <a:xfrm flipV="1">
            <a:off x="10104900" y="2949899"/>
            <a:ext cx="226142" cy="490497"/>
          </a:xfrm>
          <a:prstGeom prst="arc">
            <a:avLst>
              <a:gd name="adj1" fmla="val 13601338"/>
              <a:gd name="adj2" fmla="val 703914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84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4DEF028-1AE1-CB46-8C18-E88C3A740126}"/>
              </a:ext>
            </a:extLst>
          </p:cNvPr>
          <p:cNvSpPr/>
          <p:nvPr/>
        </p:nvSpPr>
        <p:spPr>
          <a:xfrm>
            <a:off x="1693297" y="1630667"/>
            <a:ext cx="3130477" cy="44850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2348D59-C48D-594F-A468-BCF2133B83D1}"/>
              </a:ext>
            </a:extLst>
          </p:cNvPr>
          <p:cNvSpPr/>
          <p:nvPr/>
        </p:nvSpPr>
        <p:spPr>
          <a:xfrm>
            <a:off x="7026536" y="1623152"/>
            <a:ext cx="3130477" cy="43903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EAC2FE1-A890-8D48-A004-9372B6302EE3}"/>
              </a:ext>
            </a:extLst>
          </p:cNvPr>
          <p:cNvCxnSpPr/>
          <p:nvPr/>
        </p:nvCxnSpPr>
        <p:spPr>
          <a:xfrm>
            <a:off x="4916246" y="5099133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F4DD579-37CF-504E-96E6-AB9DBF8312FF}"/>
              </a:ext>
            </a:extLst>
          </p:cNvPr>
          <p:cNvCxnSpPr>
            <a:cxnSpLocks/>
          </p:cNvCxnSpPr>
          <p:nvPr/>
        </p:nvCxnSpPr>
        <p:spPr>
          <a:xfrm flipH="1">
            <a:off x="4885766" y="5303824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219E894-E475-4642-940A-8EDB25441525}"/>
              </a:ext>
            </a:extLst>
          </p:cNvPr>
          <p:cNvCxnSpPr/>
          <p:nvPr/>
        </p:nvCxnSpPr>
        <p:spPr>
          <a:xfrm>
            <a:off x="4916246" y="4838174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55F6B55-24B3-7B40-8088-3A2FB616C662}"/>
              </a:ext>
            </a:extLst>
          </p:cNvPr>
          <p:cNvCxnSpPr/>
          <p:nvPr/>
        </p:nvCxnSpPr>
        <p:spPr>
          <a:xfrm>
            <a:off x="4916246" y="5554245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円弧 7">
            <a:extLst>
              <a:ext uri="{FF2B5EF4-FFF2-40B4-BE49-F238E27FC236}">
                <a16:creationId xmlns:a16="http://schemas.microsoft.com/office/drawing/2014/main" id="{29780B7D-F564-4044-91A5-C660AD1110A9}"/>
              </a:ext>
            </a:extLst>
          </p:cNvPr>
          <p:cNvSpPr/>
          <p:nvPr/>
        </p:nvSpPr>
        <p:spPr>
          <a:xfrm flipH="1">
            <a:off x="5322074" y="4995438"/>
            <a:ext cx="323590" cy="433597"/>
          </a:xfrm>
          <a:prstGeom prst="arc">
            <a:avLst>
              <a:gd name="adj1" fmla="val 15557113"/>
              <a:gd name="adj2" fmla="val 703914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53605D-9D16-0C43-92D4-01D6373947D8}"/>
              </a:ext>
            </a:extLst>
          </p:cNvPr>
          <p:cNvSpPr txBox="1"/>
          <p:nvPr/>
        </p:nvSpPr>
        <p:spPr>
          <a:xfrm>
            <a:off x="5694687" y="505806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繰り返し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EA1C7C-B1EC-B348-BDBE-D1FF0CA6D78C}"/>
              </a:ext>
            </a:extLst>
          </p:cNvPr>
          <p:cNvSpPr txBox="1"/>
          <p:nvPr/>
        </p:nvSpPr>
        <p:spPr>
          <a:xfrm>
            <a:off x="7107235" y="2926523"/>
            <a:ext cx="221567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PSK</a:t>
            </a:r>
            <a:r>
              <a:rPr lang="ja-JP" altLang="en-US" sz="1600"/>
              <a:t>コールバック</a:t>
            </a:r>
            <a:r>
              <a:rPr lang="en-US" altLang="ja-JP" sz="1600" dirty="0"/>
              <a:t>() {</a:t>
            </a:r>
          </a:p>
          <a:p>
            <a:r>
              <a:rPr lang="en-US" altLang="ja-JP" sz="1600" dirty="0"/>
              <a:t>   </a:t>
            </a:r>
            <a:r>
              <a:rPr lang="ja-JP" altLang="en-US" sz="1600"/>
              <a:t>　　</a:t>
            </a:r>
            <a:r>
              <a:rPr lang="en-US" altLang="ja-JP" sz="1600" u="sng" dirty="0"/>
              <a:t>ID</a:t>
            </a:r>
            <a:r>
              <a:rPr lang="ja-JP" altLang="en-US" sz="1600"/>
              <a:t>から鍵を得る</a:t>
            </a:r>
            <a:endParaRPr lang="en-US" altLang="ja-JP" sz="1600" dirty="0"/>
          </a:p>
          <a:p>
            <a:r>
              <a:rPr lang="en-US" altLang="ja-JP" sz="1600" dirty="0"/>
              <a:t>}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 err="1"/>
              <a:t>SSL_accept</a:t>
            </a:r>
            <a:endParaRPr lang="en-US" altLang="ja-JP" sz="1600" dirty="0"/>
          </a:p>
          <a:p>
            <a:r>
              <a:rPr lang="en-US" altLang="ja-JP" sz="1600" dirty="0" err="1"/>
              <a:t>SSL_read</a:t>
            </a:r>
            <a:endParaRPr lang="en-US" altLang="ja-JP" sz="1600" dirty="0"/>
          </a:p>
          <a:p>
            <a:r>
              <a:rPr lang="en-US" altLang="ja-JP" sz="1600" dirty="0" err="1"/>
              <a:t>SSL_write</a:t>
            </a:r>
            <a:endParaRPr kumimoji="1" lang="en-US" altLang="ja-JP" sz="1600" dirty="0"/>
          </a:p>
          <a:p>
            <a:r>
              <a:rPr lang="en-US" altLang="ja-JP" sz="1600" dirty="0" err="1"/>
              <a:t>SSL_free</a:t>
            </a:r>
            <a:endParaRPr kumimoji="1" lang="ja-JP" altLang="en-US" sz="16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E58FE1A-8BA2-3443-AFC5-6DBA7DA18772}"/>
              </a:ext>
            </a:extLst>
          </p:cNvPr>
          <p:cNvSpPr txBox="1"/>
          <p:nvPr/>
        </p:nvSpPr>
        <p:spPr>
          <a:xfrm>
            <a:off x="2647104" y="2919009"/>
            <a:ext cx="224131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PSK</a:t>
            </a:r>
            <a:r>
              <a:rPr lang="ja-JP" altLang="en-US" sz="1600"/>
              <a:t>コールバック</a:t>
            </a:r>
            <a:r>
              <a:rPr lang="en-US" altLang="ja-JP" sz="1600" dirty="0"/>
              <a:t>() {</a:t>
            </a:r>
          </a:p>
          <a:p>
            <a:r>
              <a:rPr lang="en-US" altLang="ja-JP" sz="1600" dirty="0"/>
              <a:t>    </a:t>
            </a:r>
            <a:r>
              <a:rPr lang="ja-JP" altLang="en-US" sz="1600"/>
              <a:t>鍵と</a:t>
            </a:r>
            <a:r>
              <a:rPr lang="en-US" altLang="ja-JP" sz="1600" u="sng" dirty="0"/>
              <a:t>ID</a:t>
            </a:r>
          </a:p>
          <a:p>
            <a:r>
              <a:rPr lang="en-US" altLang="ja-JP" sz="1600" dirty="0"/>
              <a:t>}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pPr algn="r"/>
            <a:r>
              <a:rPr lang="en-US" altLang="ja-JP" sz="1600" dirty="0" err="1"/>
              <a:t>SSL_connect</a:t>
            </a:r>
            <a:endParaRPr lang="en-US" altLang="ja-JP" sz="1600" dirty="0"/>
          </a:p>
          <a:p>
            <a:pPr algn="r"/>
            <a:r>
              <a:rPr lang="en-US" altLang="ja-JP" sz="1600" dirty="0" err="1"/>
              <a:t>SSL_write</a:t>
            </a:r>
            <a:endParaRPr lang="en-US" altLang="ja-JP" sz="1600" dirty="0"/>
          </a:p>
          <a:p>
            <a:pPr algn="r"/>
            <a:r>
              <a:rPr lang="en-US" altLang="ja-JP" sz="1600" dirty="0" err="1"/>
              <a:t>SSL_read</a:t>
            </a:r>
            <a:endParaRPr kumimoji="1" lang="en-US" altLang="ja-JP" sz="1600" dirty="0"/>
          </a:p>
          <a:p>
            <a:pPr algn="r"/>
            <a:r>
              <a:rPr lang="en-US" altLang="ja-JP" sz="1600" dirty="0" err="1"/>
              <a:t>SSL_shutdown</a:t>
            </a:r>
            <a:endParaRPr kumimoji="1" lang="ja-JP" altLang="en-US" sz="16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22B651E-C535-3846-B5AA-047E268C5CD9}"/>
              </a:ext>
            </a:extLst>
          </p:cNvPr>
          <p:cNvSpPr txBox="1"/>
          <p:nvPr/>
        </p:nvSpPr>
        <p:spPr>
          <a:xfrm>
            <a:off x="9457588" y="123055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サーバ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57FE5D-629C-9545-BE01-FA5EEB112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83438" y="3964670"/>
            <a:ext cx="641573" cy="64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AEA81F8C-AA80-4146-A322-FD034E5C4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3732" flipH="1">
            <a:off x="8422880" y="4005735"/>
            <a:ext cx="641573" cy="64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フリーフォーム 32">
            <a:extLst>
              <a:ext uri="{FF2B5EF4-FFF2-40B4-BE49-F238E27FC236}">
                <a16:creationId xmlns:a16="http://schemas.microsoft.com/office/drawing/2014/main" id="{DBBF3CB1-5244-2B4E-9C94-31FF5F903213}"/>
              </a:ext>
            </a:extLst>
          </p:cNvPr>
          <p:cNvSpPr/>
          <p:nvPr/>
        </p:nvSpPr>
        <p:spPr>
          <a:xfrm>
            <a:off x="3485478" y="3399419"/>
            <a:ext cx="4464423" cy="699247"/>
          </a:xfrm>
          <a:custGeom>
            <a:avLst/>
            <a:gdLst>
              <a:gd name="connsiteX0" fmla="*/ 0 w 4421393"/>
              <a:gd name="connsiteY0" fmla="*/ 0 h 699247"/>
              <a:gd name="connsiteX1" fmla="*/ 10758 w 4421393"/>
              <a:gd name="connsiteY1" fmla="*/ 527125 h 699247"/>
              <a:gd name="connsiteX2" fmla="*/ 150607 w 4421393"/>
              <a:gd name="connsiteY2" fmla="*/ 699247 h 699247"/>
              <a:gd name="connsiteX3" fmla="*/ 4260028 w 4421393"/>
              <a:gd name="connsiteY3" fmla="*/ 634701 h 699247"/>
              <a:gd name="connsiteX4" fmla="*/ 4421393 w 4421393"/>
              <a:gd name="connsiteY4" fmla="*/ 516367 h 699247"/>
              <a:gd name="connsiteX5" fmla="*/ 4410636 w 4421393"/>
              <a:gd name="connsiteY5" fmla="*/ 21516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1393" h="699247">
                <a:moveTo>
                  <a:pt x="0" y="0"/>
                </a:moveTo>
                <a:lnTo>
                  <a:pt x="10758" y="527125"/>
                </a:lnTo>
                <a:lnTo>
                  <a:pt x="150607" y="699247"/>
                </a:lnTo>
                <a:lnTo>
                  <a:pt x="4260028" y="634701"/>
                </a:lnTo>
                <a:lnTo>
                  <a:pt x="4421393" y="516367"/>
                </a:lnTo>
                <a:lnTo>
                  <a:pt x="4410636" y="21516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A273FD8-D573-5A4A-B7F5-89126473F54D}"/>
              </a:ext>
            </a:extLst>
          </p:cNvPr>
          <p:cNvSpPr txBox="1"/>
          <p:nvPr/>
        </p:nvSpPr>
        <p:spPr>
          <a:xfrm>
            <a:off x="5730769" y="3895491"/>
            <a:ext cx="45076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ID</a:t>
            </a:r>
            <a:endParaRPr kumimoji="1" lang="ja-JP" altLang="en-US" sz="20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C517FDF5-F575-B545-A925-1C5A7764226A}"/>
              </a:ext>
            </a:extLst>
          </p:cNvPr>
          <p:cNvCxnSpPr>
            <a:endCxn id="1026" idx="0"/>
          </p:cNvCxnSpPr>
          <p:nvPr/>
        </p:nvCxnSpPr>
        <p:spPr>
          <a:xfrm flipH="1">
            <a:off x="3004224" y="3399419"/>
            <a:ext cx="72463" cy="56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6341A07-31E8-754F-8C73-40216CDF1FDC}"/>
              </a:ext>
            </a:extLst>
          </p:cNvPr>
          <p:cNvCxnSpPr>
            <a:cxnSpLocks/>
          </p:cNvCxnSpPr>
          <p:nvPr/>
        </p:nvCxnSpPr>
        <p:spPr>
          <a:xfrm>
            <a:off x="8513406" y="3418196"/>
            <a:ext cx="122997" cy="52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540D1FF-5A0B-9E46-8FBD-6C3415CD5EC8}"/>
              </a:ext>
            </a:extLst>
          </p:cNvPr>
          <p:cNvSpPr/>
          <p:nvPr/>
        </p:nvSpPr>
        <p:spPr>
          <a:xfrm>
            <a:off x="2514721" y="2919009"/>
            <a:ext cx="2218644" cy="830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4217EA6-B67F-0A41-A9C5-6410575BFBCC}"/>
              </a:ext>
            </a:extLst>
          </p:cNvPr>
          <p:cNvSpPr/>
          <p:nvPr/>
        </p:nvSpPr>
        <p:spPr>
          <a:xfrm>
            <a:off x="7122332" y="2943278"/>
            <a:ext cx="2218644" cy="830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CC8CB3F4-1A72-F746-9A52-FB2B7DC3A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3732" flipH="1">
            <a:off x="7980822" y="1828199"/>
            <a:ext cx="641573" cy="64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550EE827-2D51-D248-9FD5-5DDF901B597F}"/>
              </a:ext>
            </a:extLst>
          </p:cNvPr>
          <p:cNvCxnSpPr/>
          <p:nvPr/>
        </p:nvCxnSpPr>
        <p:spPr>
          <a:xfrm flipH="1">
            <a:off x="3080645" y="2311338"/>
            <a:ext cx="72463" cy="56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3BAF9F7-AE3C-4944-8FAB-ADE1C47E3F06}"/>
              </a:ext>
            </a:extLst>
          </p:cNvPr>
          <p:cNvCxnSpPr>
            <a:cxnSpLocks/>
          </p:cNvCxnSpPr>
          <p:nvPr/>
        </p:nvCxnSpPr>
        <p:spPr>
          <a:xfrm>
            <a:off x="8240111" y="2386445"/>
            <a:ext cx="122997" cy="52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>
            <a:extLst>
              <a:ext uri="{FF2B5EF4-FFF2-40B4-BE49-F238E27FC236}">
                <a16:creationId xmlns:a16="http://schemas.microsoft.com/office/drawing/2014/main" id="{DAAE852B-2AB8-454D-A75A-A85142B01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66318" y="1688495"/>
            <a:ext cx="641573" cy="64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E9F7934-2C69-7846-976E-53B06E0BCE79}"/>
              </a:ext>
            </a:extLst>
          </p:cNvPr>
          <p:cNvSpPr txBox="1"/>
          <p:nvPr/>
        </p:nvSpPr>
        <p:spPr>
          <a:xfrm>
            <a:off x="1753862" y="131985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クライアント</a:t>
            </a:r>
          </a:p>
        </p:txBody>
      </p:sp>
      <p:sp>
        <p:nvSpPr>
          <p:cNvPr id="12" name="フリーフォーム 11">
            <a:extLst>
              <a:ext uri="{FF2B5EF4-FFF2-40B4-BE49-F238E27FC236}">
                <a16:creationId xmlns:a16="http://schemas.microsoft.com/office/drawing/2014/main" id="{C736C59E-FD74-BD41-99A5-01006F199E04}"/>
              </a:ext>
            </a:extLst>
          </p:cNvPr>
          <p:cNvSpPr/>
          <p:nvPr/>
        </p:nvSpPr>
        <p:spPr>
          <a:xfrm>
            <a:off x="3506993" y="742278"/>
            <a:ext cx="4604273" cy="1108037"/>
          </a:xfrm>
          <a:custGeom>
            <a:avLst/>
            <a:gdLst>
              <a:gd name="connsiteX0" fmla="*/ 0 w 4604273"/>
              <a:gd name="connsiteY0" fmla="*/ 1075764 h 1108037"/>
              <a:gd name="connsiteX1" fmla="*/ 580913 w 4604273"/>
              <a:gd name="connsiteY1" fmla="*/ 0 h 1108037"/>
              <a:gd name="connsiteX2" fmla="*/ 3905026 w 4604273"/>
              <a:gd name="connsiteY2" fmla="*/ 0 h 1108037"/>
              <a:gd name="connsiteX3" fmla="*/ 4604273 w 4604273"/>
              <a:gd name="connsiteY3" fmla="*/ 1108037 h 110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4273" h="1108037">
                <a:moveTo>
                  <a:pt x="0" y="1075764"/>
                </a:moveTo>
                <a:lnTo>
                  <a:pt x="580913" y="0"/>
                </a:lnTo>
                <a:lnTo>
                  <a:pt x="3905026" y="0"/>
                </a:lnTo>
                <a:lnTo>
                  <a:pt x="4604273" y="1108037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9A2771A-3140-5943-B895-99ADD0A6EC18}"/>
              </a:ext>
            </a:extLst>
          </p:cNvPr>
          <p:cNvSpPr txBox="1"/>
          <p:nvPr/>
        </p:nvSpPr>
        <p:spPr>
          <a:xfrm>
            <a:off x="4916246" y="553878"/>
            <a:ext cx="198002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000"/>
              <a:t>事前に鍵を合意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77320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D1A0AC-5497-1743-85C1-8C682D0207D6}"/>
              </a:ext>
            </a:extLst>
          </p:cNvPr>
          <p:cNvSpPr/>
          <p:nvPr/>
        </p:nvSpPr>
        <p:spPr>
          <a:xfrm>
            <a:off x="2856590" y="1171919"/>
            <a:ext cx="3130477" cy="2195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CC6EAED-32E4-D144-BCCB-639EEEB277A4}"/>
              </a:ext>
            </a:extLst>
          </p:cNvPr>
          <p:cNvSpPr/>
          <p:nvPr/>
        </p:nvSpPr>
        <p:spPr>
          <a:xfrm>
            <a:off x="8188362" y="1483526"/>
            <a:ext cx="3130477" cy="5069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92200B9-7944-E548-90E4-E6940EC214FD}"/>
              </a:ext>
            </a:extLst>
          </p:cNvPr>
          <p:cNvCxnSpPr>
            <a:cxnSpLocks/>
          </p:cNvCxnSpPr>
          <p:nvPr/>
        </p:nvCxnSpPr>
        <p:spPr>
          <a:xfrm flipH="1">
            <a:off x="6047592" y="2592889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AE2882A-E8D2-404E-B601-E444ADBB8646}"/>
              </a:ext>
            </a:extLst>
          </p:cNvPr>
          <p:cNvCxnSpPr/>
          <p:nvPr/>
        </p:nvCxnSpPr>
        <p:spPr>
          <a:xfrm>
            <a:off x="6078072" y="1944359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F1B0D17-F88F-ED4F-BF06-820E02D8D203}"/>
              </a:ext>
            </a:extLst>
          </p:cNvPr>
          <p:cNvCxnSpPr/>
          <p:nvPr/>
        </p:nvCxnSpPr>
        <p:spPr>
          <a:xfrm>
            <a:off x="6078072" y="3247913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E599D1-E64B-8344-B6D7-A97D311C7F9D}"/>
              </a:ext>
            </a:extLst>
          </p:cNvPr>
          <p:cNvSpPr txBox="1"/>
          <p:nvPr/>
        </p:nvSpPr>
        <p:spPr>
          <a:xfrm>
            <a:off x="8253569" y="1613118"/>
            <a:ext cx="12955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1600" dirty="0"/>
          </a:p>
          <a:p>
            <a:r>
              <a:rPr lang="en-US" altLang="ja-JP" sz="1600" dirty="0" err="1"/>
              <a:t>SSL_accept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 err="1"/>
              <a:t>SSL_free</a:t>
            </a:r>
            <a:endParaRPr kumimoji="1" lang="ja-JP" altLang="en-US" sz="16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6443EE6-30AC-3643-9711-97AA99442EFA}"/>
              </a:ext>
            </a:extLst>
          </p:cNvPr>
          <p:cNvSpPr txBox="1"/>
          <p:nvPr/>
        </p:nvSpPr>
        <p:spPr>
          <a:xfrm>
            <a:off x="2608727" y="1525078"/>
            <a:ext cx="33371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ja-JP" sz="1400" dirty="0"/>
          </a:p>
          <a:p>
            <a:pPr algn="r"/>
            <a:r>
              <a:rPr lang="en-US" altLang="ja-JP" sz="1400" dirty="0" err="1"/>
              <a:t>SSL_connect</a:t>
            </a:r>
            <a:endParaRPr lang="en-US" altLang="ja-JP" sz="1400" dirty="0"/>
          </a:p>
          <a:p>
            <a:pPr algn="r"/>
            <a:endParaRPr lang="en-US" altLang="ja-JP" sz="1400" dirty="0"/>
          </a:p>
          <a:p>
            <a:pPr algn="r"/>
            <a:r>
              <a:rPr lang="en-US" altLang="ja-JP" sz="1400" dirty="0"/>
              <a:t> session = </a:t>
            </a:r>
            <a:r>
              <a:rPr lang="en-US" altLang="ja-JP" sz="1400" dirty="0" err="1"/>
              <a:t>SSL_get_SESSION</a:t>
            </a:r>
            <a:r>
              <a:rPr lang="en-US" altLang="ja-JP" sz="1400" dirty="0"/>
              <a:t>(</a:t>
            </a:r>
            <a:r>
              <a:rPr lang="en-US" altLang="ja-JP" sz="1400" dirty="0" err="1"/>
              <a:t>ssl</a:t>
            </a:r>
            <a:r>
              <a:rPr lang="en-US" altLang="ja-JP" sz="1400" dirty="0"/>
              <a:t>);</a:t>
            </a:r>
          </a:p>
          <a:p>
            <a:pPr algn="r"/>
            <a:r>
              <a:rPr lang="en-US" altLang="ja-JP" sz="1400" dirty="0"/>
              <a:t>    i2d_SSL_SESSION(session, &amp;buff);</a:t>
            </a:r>
          </a:p>
          <a:p>
            <a:pPr algn="r"/>
            <a:r>
              <a:rPr lang="en-US" altLang="ja-JP" sz="1400" dirty="0"/>
              <a:t>    </a:t>
            </a:r>
            <a:r>
              <a:rPr lang="en-US" altLang="ja-JP" sz="1400" dirty="0" err="1"/>
              <a:t>fwrite</a:t>
            </a:r>
            <a:r>
              <a:rPr lang="en-US" altLang="ja-JP" sz="1400" dirty="0"/>
              <a:t>(der, 1, </a:t>
            </a:r>
            <a:r>
              <a:rPr lang="en-US" altLang="ja-JP" sz="1400" dirty="0" err="1"/>
              <a:t>sz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fp</a:t>
            </a:r>
            <a:r>
              <a:rPr lang="en-US" altLang="ja-JP" sz="1400" dirty="0"/>
              <a:t>);</a:t>
            </a:r>
          </a:p>
          <a:p>
            <a:pPr algn="r"/>
            <a:endParaRPr lang="en-US" altLang="ja-JP" sz="1400" dirty="0"/>
          </a:p>
          <a:p>
            <a:pPr algn="r"/>
            <a:r>
              <a:rPr lang="en-US" altLang="ja-JP" sz="1400" dirty="0" err="1"/>
              <a:t>SSL_shutdown</a:t>
            </a:r>
            <a:endParaRPr kumimoji="1" lang="ja-JP" altLang="en-US" sz="1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A822E5-A693-9C4C-8A6F-76C58EE4AB21}"/>
              </a:ext>
            </a:extLst>
          </p:cNvPr>
          <p:cNvSpPr txBox="1"/>
          <p:nvPr/>
        </p:nvSpPr>
        <p:spPr>
          <a:xfrm>
            <a:off x="2342903" y="27359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クライアント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14BC837-E6FD-0749-9A1A-FFD3566C14BC}"/>
              </a:ext>
            </a:extLst>
          </p:cNvPr>
          <p:cNvSpPr txBox="1"/>
          <p:nvPr/>
        </p:nvSpPr>
        <p:spPr>
          <a:xfrm>
            <a:off x="10404261" y="107145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サーバ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D6EE7B3-036B-2A4D-B54A-EA20767DB2D7}"/>
              </a:ext>
            </a:extLst>
          </p:cNvPr>
          <p:cNvSpPr/>
          <p:nvPr/>
        </p:nvSpPr>
        <p:spPr>
          <a:xfrm>
            <a:off x="2881756" y="4357114"/>
            <a:ext cx="3130477" cy="2195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63BF97D-052B-C442-A9CA-06EAF66AAAC5}"/>
              </a:ext>
            </a:extLst>
          </p:cNvPr>
          <p:cNvSpPr txBox="1"/>
          <p:nvPr/>
        </p:nvSpPr>
        <p:spPr>
          <a:xfrm>
            <a:off x="2816240" y="76618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最初のセッション</a:t>
            </a:r>
            <a:endParaRPr kumimoji="1" lang="ja-JP" altLang="en-US" sz="20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D54BB8E-B489-144A-B8F5-D4FE706FA2B8}"/>
              </a:ext>
            </a:extLst>
          </p:cNvPr>
          <p:cNvSpPr txBox="1"/>
          <p:nvPr/>
        </p:nvSpPr>
        <p:spPr>
          <a:xfrm>
            <a:off x="6190433" y="2257863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New Session Ticket</a:t>
            </a:r>
            <a:endParaRPr kumimoji="1" lang="ja-JP" altLang="en-US" sz="1400"/>
          </a:p>
        </p:txBody>
      </p:sp>
      <p:sp>
        <p:nvSpPr>
          <p:cNvPr id="22" name="円柱 21">
            <a:extLst>
              <a:ext uri="{FF2B5EF4-FFF2-40B4-BE49-F238E27FC236}">
                <a16:creationId xmlns:a16="http://schemas.microsoft.com/office/drawing/2014/main" id="{A8D62783-2939-0D4A-A26A-63B7C06B91FF}"/>
              </a:ext>
            </a:extLst>
          </p:cNvPr>
          <p:cNvSpPr/>
          <p:nvPr/>
        </p:nvSpPr>
        <p:spPr>
          <a:xfrm>
            <a:off x="847510" y="3109321"/>
            <a:ext cx="1165735" cy="1159387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FC3385-DA32-C440-B91E-E42966835B91}"/>
              </a:ext>
            </a:extLst>
          </p:cNvPr>
          <p:cNvSpPr txBox="1"/>
          <p:nvPr/>
        </p:nvSpPr>
        <p:spPr>
          <a:xfrm>
            <a:off x="371433" y="3542099"/>
            <a:ext cx="211788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/>
              <a:t>セッション情報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(</a:t>
            </a:r>
            <a:r>
              <a:rPr lang="ja-JP" altLang="en-US" sz="1400"/>
              <a:t>含セッションチケット</a:t>
            </a:r>
            <a:r>
              <a:rPr lang="en-US" altLang="ja-JP" sz="1400" dirty="0"/>
              <a:t>)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8CA1E7B-13CF-D740-9BB6-EEBDEECACC1E}"/>
              </a:ext>
            </a:extLst>
          </p:cNvPr>
          <p:cNvSpPr txBox="1"/>
          <p:nvPr/>
        </p:nvSpPr>
        <p:spPr>
          <a:xfrm>
            <a:off x="2856590" y="386360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セッション再開</a:t>
            </a:r>
            <a:endParaRPr kumimoji="1" lang="ja-JP" altLang="en-US" sz="20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00E5C80-2428-B94F-9DC6-067D304DE857}"/>
              </a:ext>
            </a:extLst>
          </p:cNvPr>
          <p:cNvSpPr txBox="1"/>
          <p:nvPr/>
        </p:nvSpPr>
        <p:spPr>
          <a:xfrm>
            <a:off x="1777175" y="4345377"/>
            <a:ext cx="41874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ja-JP" sz="1400" dirty="0"/>
          </a:p>
          <a:p>
            <a:pPr algn="r"/>
            <a:r>
              <a:rPr lang="en-US" altLang="ja-JP" sz="1400" dirty="0" err="1"/>
              <a:t>fread</a:t>
            </a:r>
            <a:r>
              <a:rPr lang="en-US" altLang="ja-JP" sz="1400" dirty="0"/>
              <a:t>(buff, 1, </a:t>
            </a:r>
            <a:r>
              <a:rPr lang="en-US" altLang="ja-JP" sz="1400" dirty="0" err="1"/>
              <a:t>sz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fp</a:t>
            </a:r>
            <a:r>
              <a:rPr lang="en-US" altLang="ja-JP" sz="1400" dirty="0"/>
              <a:t>);</a:t>
            </a:r>
          </a:p>
          <a:p>
            <a:pPr algn="r"/>
            <a:r>
              <a:rPr lang="en-US" altLang="ja-JP" sz="1400" dirty="0" err="1"/>
              <a:t>sess</a:t>
            </a:r>
            <a:r>
              <a:rPr lang="en-US" altLang="ja-JP" sz="1400" dirty="0"/>
              <a:t> = d2i_SSL_SESSION(&amp;p, </a:t>
            </a:r>
            <a:r>
              <a:rPr lang="en-US" altLang="ja-JP" sz="1400" dirty="0" err="1"/>
              <a:t>sz</a:t>
            </a:r>
            <a:r>
              <a:rPr lang="en-US" altLang="ja-JP" sz="1400" dirty="0"/>
              <a:t>);</a:t>
            </a:r>
          </a:p>
          <a:p>
            <a:pPr algn="r"/>
            <a:r>
              <a:rPr lang="en-US" altLang="ja-JP" sz="1400" dirty="0"/>
              <a:t>    </a:t>
            </a:r>
            <a:r>
              <a:rPr lang="en-US" altLang="ja-JP" sz="1400" dirty="0" err="1"/>
              <a:t>SSL_set_SESSION</a:t>
            </a:r>
            <a:r>
              <a:rPr lang="en-US" altLang="ja-JP" sz="1400" dirty="0"/>
              <a:t>(</a:t>
            </a:r>
            <a:r>
              <a:rPr lang="en-US" altLang="ja-JP" sz="1400" dirty="0" err="1"/>
              <a:t>ssl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sess</a:t>
            </a:r>
            <a:r>
              <a:rPr lang="en-US" altLang="ja-JP" sz="1400" dirty="0"/>
              <a:t>);</a:t>
            </a:r>
          </a:p>
          <a:p>
            <a:pPr algn="r"/>
            <a:r>
              <a:rPr lang="en-US" altLang="ja-JP" sz="1400" dirty="0" err="1"/>
              <a:t>SSL_connect</a:t>
            </a:r>
            <a:endParaRPr lang="en-US" altLang="ja-JP" sz="1400" dirty="0"/>
          </a:p>
          <a:p>
            <a:pPr algn="r"/>
            <a:endParaRPr lang="en-US" altLang="ja-JP" sz="1400" dirty="0"/>
          </a:p>
          <a:p>
            <a:pPr algn="r"/>
            <a:endParaRPr lang="en-US" altLang="ja-JP" sz="1400" dirty="0"/>
          </a:p>
          <a:p>
            <a:pPr algn="r"/>
            <a:r>
              <a:rPr lang="en-US" altLang="ja-JP" sz="1400" dirty="0" err="1"/>
              <a:t>SSL_shutdown</a:t>
            </a:r>
            <a:endParaRPr kumimoji="1" lang="ja-JP" altLang="en-US" sz="1400"/>
          </a:p>
        </p:txBody>
      </p:sp>
      <p:sp>
        <p:nvSpPr>
          <p:cNvPr id="27" name="フリーフォーム 26">
            <a:extLst>
              <a:ext uri="{FF2B5EF4-FFF2-40B4-BE49-F238E27FC236}">
                <a16:creationId xmlns:a16="http://schemas.microsoft.com/office/drawing/2014/main" id="{BE5E68E2-090E-FE4F-BB4C-0FE123B96CA6}"/>
              </a:ext>
            </a:extLst>
          </p:cNvPr>
          <p:cNvSpPr/>
          <p:nvPr/>
        </p:nvSpPr>
        <p:spPr>
          <a:xfrm>
            <a:off x="1484291" y="2767252"/>
            <a:ext cx="2573261" cy="323473"/>
          </a:xfrm>
          <a:custGeom>
            <a:avLst/>
            <a:gdLst>
              <a:gd name="connsiteX0" fmla="*/ 2388198 w 2388198"/>
              <a:gd name="connsiteY0" fmla="*/ 10758 h 634701"/>
              <a:gd name="connsiteX1" fmla="*/ 494852 w 2388198"/>
              <a:gd name="connsiteY1" fmla="*/ 0 h 634701"/>
              <a:gd name="connsiteX2" fmla="*/ 21516 w 2388198"/>
              <a:gd name="connsiteY2" fmla="*/ 322729 h 634701"/>
              <a:gd name="connsiteX3" fmla="*/ 0 w 2388198"/>
              <a:gd name="connsiteY3" fmla="*/ 634701 h 63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8198" h="634701">
                <a:moveTo>
                  <a:pt x="2388198" y="10758"/>
                </a:moveTo>
                <a:lnTo>
                  <a:pt x="494852" y="0"/>
                </a:lnTo>
                <a:lnTo>
                  <a:pt x="21516" y="322729"/>
                </a:lnTo>
                <a:lnTo>
                  <a:pt x="0" y="634701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F272C513-4FCF-8340-A476-8295CAC71896}"/>
              </a:ext>
            </a:extLst>
          </p:cNvPr>
          <p:cNvSpPr/>
          <p:nvPr/>
        </p:nvSpPr>
        <p:spPr>
          <a:xfrm flipV="1">
            <a:off x="1430377" y="4263712"/>
            <a:ext cx="2573261" cy="454320"/>
          </a:xfrm>
          <a:custGeom>
            <a:avLst/>
            <a:gdLst>
              <a:gd name="connsiteX0" fmla="*/ 2388198 w 2388198"/>
              <a:gd name="connsiteY0" fmla="*/ 10758 h 634701"/>
              <a:gd name="connsiteX1" fmla="*/ 494852 w 2388198"/>
              <a:gd name="connsiteY1" fmla="*/ 0 h 634701"/>
              <a:gd name="connsiteX2" fmla="*/ 21516 w 2388198"/>
              <a:gd name="connsiteY2" fmla="*/ 322729 h 634701"/>
              <a:gd name="connsiteX3" fmla="*/ 0 w 2388198"/>
              <a:gd name="connsiteY3" fmla="*/ 634701 h 63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8198" h="634701">
                <a:moveTo>
                  <a:pt x="2388198" y="10758"/>
                </a:moveTo>
                <a:lnTo>
                  <a:pt x="494852" y="0"/>
                </a:lnTo>
                <a:lnTo>
                  <a:pt x="21516" y="322729"/>
                </a:lnTo>
                <a:lnTo>
                  <a:pt x="0" y="634701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D05FE52-6C2B-EC45-B13B-8914B7B3BF32}"/>
              </a:ext>
            </a:extLst>
          </p:cNvPr>
          <p:cNvCxnSpPr/>
          <p:nvPr/>
        </p:nvCxnSpPr>
        <p:spPr>
          <a:xfrm>
            <a:off x="6065489" y="5281025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DDAF212-8C4F-E14D-B449-105AF25D2BA8}"/>
              </a:ext>
            </a:extLst>
          </p:cNvPr>
          <p:cNvCxnSpPr/>
          <p:nvPr/>
        </p:nvCxnSpPr>
        <p:spPr>
          <a:xfrm>
            <a:off x="6065489" y="6072396"/>
            <a:ext cx="21407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CF94265-DC2F-2146-9B65-D25A026B501E}"/>
              </a:ext>
            </a:extLst>
          </p:cNvPr>
          <p:cNvSpPr txBox="1"/>
          <p:nvPr/>
        </p:nvSpPr>
        <p:spPr>
          <a:xfrm>
            <a:off x="6246629" y="4730555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/>
              <a:t>セッションチケット</a:t>
            </a:r>
            <a:endParaRPr lang="en-US" altLang="ja-JP" sz="1400" dirty="0"/>
          </a:p>
          <a:p>
            <a:pPr algn="ctr"/>
            <a:r>
              <a:rPr kumimoji="1" lang="ja-JP" altLang="en-US" sz="1400"/>
              <a:t>による再開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FFE39CB-F5EF-1645-8A45-01361DF92B46}"/>
              </a:ext>
            </a:extLst>
          </p:cNvPr>
          <p:cNvSpPr txBox="1"/>
          <p:nvPr/>
        </p:nvSpPr>
        <p:spPr>
          <a:xfrm>
            <a:off x="8310887" y="4373084"/>
            <a:ext cx="12955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 err="1"/>
              <a:t>SSL_accept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 err="1"/>
              <a:t>SSL_free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415613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B3758B5A-9787-774E-A791-9DD99F10D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0"/>
            <a:ext cx="9423699" cy="3141233"/>
          </a:xfrm>
          <a:prstGeom prst="rect">
            <a:avLst/>
          </a:prstGeom>
        </p:spPr>
      </p:pic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8A59D341-E0D5-F441-9F78-597F47E8BC34}"/>
              </a:ext>
            </a:extLst>
          </p:cNvPr>
          <p:cNvSpPr/>
          <p:nvPr/>
        </p:nvSpPr>
        <p:spPr>
          <a:xfrm>
            <a:off x="9423699" y="1678193"/>
            <a:ext cx="258183" cy="168177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6B46E4E2-DFA4-D941-89FC-D4AD15D1E200}"/>
              </a:ext>
            </a:extLst>
          </p:cNvPr>
          <p:cNvSpPr/>
          <p:nvPr/>
        </p:nvSpPr>
        <p:spPr>
          <a:xfrm>
            <a:off x="9423700" y="3403004"/>
            <a:ext cx="225200" cy="38840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中かっこ 13">
            <a:extLst>
              <a:ext uri="{FF2B5EF4-FFF2-40B4-BE49-F238E27FC236}">
                <a16:creationId xmlns:a16="http://schemas.microsoft.com/office/drawing/2014/main" id="{820AEBF1-4CB3-9541-B2EA-4566ECA9C018}"/>
              </a:ext>
            </a:extLst>
          </p:cNvPr>
          <p:cNvSpPr/>
          <p:nvPr/>
        </p:nvSpPr>
        <p:spPr>
          <a:xfrm>
            <a:off x="9423699" y="4061012"/>
            <a:ext cx="258183" cy="47722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EB4B74C-EA6B-CC40-9619-380E97974F50}"/>
              </a:ext>
            </a:extLst>
          </p:cNvPr>
          <p:cNvSpPr txBox="1"/>
          <p:nvPr/>
        </p:nvSpPr>
        <p:spPr>
          <a:xfrm>
            <a:off x="9970945" y="149352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/>
              <a:t>ハンドシェイク</a:t>
            </a:r>
            <a:endParaRPr kumimoji="1" lang="ja-JP" altLang="en-US" u="sng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836675-6E12-974B-9F32-A87FE8F9DA41}"/>
              </a:ext>
            </a:extLst>
          </p:cNvPr>
          <p:cNvSpPr txBox="1"/>
          <p:nvPr/>
        </p:nvSpPr>
        <p:spPr>
          <a:xfrm>
            <a:off x="9624697" y="345694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１往復目のメッセージ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A2972BB-9FDE-9344-BDC0-EBE23700D08D}"/>
              </a:ext>
            </a:extLst>
          </p:cNvPr>
          <p:cNvSpPr txBox="1"/>
          <p:nvPr/>
        </p:nvSpPr>
        <p:spPr>
          <a:xfrm>
            <a:off x="9624697" y="379140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“break”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0BFFAF0-3D27-3D44-A8C2-7CC8D7BF128A}"/>
              </a:ext>
            </a:extLst>
          </p:cNvPr>
          <p:cNvSpPr txBox="1"/>
          <p:nvPr/>
        </p:nvSpPr>
        <p:spPr>
          <a:xfrm>
            <a:off x="9681882" y="411458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TLS</a:t>
            </a:r>
            <a:r>
              <a:rPr kumimoji="1" lang="ja-JP" altLang="en-US"/>
              <a:t>切断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5536B22-35DC-584E-B03B-DA030BC4EC59}"/>
              </a:ext>
            </a:extLst>
          </p:cNvPr>
          <p:cNvCxnSpPr/>
          <p:nvPr/>
        </p:nvCxnSpPr>
        <p:spPr>
          <a:xfrm flipH="1">
            <a:off x="9624697" y="1764481"/>
            <a:ext cx="486671" cy="381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EE02A32-5F86-E543-928A-6BAA5768094D}"/>
              </a:ext>
            </a:extLst>
          </p:cNvPr>
          <p:cNvGrpSpPr/>
          <p:nvPr/>
        </p:nvGrpSpPr>
        <p:grpSpPr>
          <a:xfrm>
            <a:off x="9770569" y="2057417"/>
            <a:ext cx="2201244" cy="1356500"/>
            <a:chOff x="9770569" y="2057417"/>
            <a:chExt cx="2201244" cy="1642132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3043198-1D46-2542-A67A-09BDB16734E4}"/>
                </a:ext>
              </a:extLst>
            </p:cNvPr>
            <p:cNvSpPr txBox="1"/>
            <p:nvPr/>
          </p:nvSpPr>
          <p:spPr>
            <a:xfrm>
              <a:off x="9770569" y="2057417"/>
              <a:ext cx="2201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←</a:t>
              </a:r>
              <a:r>
                <a:rPr kumimoji="1" lang="en-US" altLang="ja-JP" sz="1400" dirty="0"/>
                <a:t> Encrypted Extensions</a:t>
              </a:r>
              <a:endParaRPr kumimoji="1" lang="ja-JP" altLang="en-US" sz="140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FE7D8860-DACA-6748-B192-E38278CC32DE}"/>
                </a:ext>
              </a:extLst>
            </p:cNvPr>
            <p:cNvSpPr txBox="1"/>
            <p:nvPr/>
          </p:nvSpPr>
          <p:spPr>
            <a:xfrm>
              <a:off x="9770569" y="2324288"/>
              <a:ext cx="1228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←</a:t>
              </a:r>
              <a:r>
                <a:rPr kumimoji="1" lang="en-US" altLang="ja-JP" sz="1400" dirty="0"/>
                <a:t>Certificate</a:t>
              </a:r>
              <a:endParaRPr kumimoji="1" lang="ja-JP" altLang="en-US" sz="140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B5CDB83-0068-AA48-B0D5-51117643E2D5}"/>
                </a:ext>
              </a:extLst>
            </p:cNvPr>
            <p:cNvSpPr txBox="1"/>
            <p:nvPr/>
          </p:nvSpPr>
          <p:spPr>
            <a:xfrm>
              <a:off x="9780610" y="2591159"/>
              <a:ext cx="17604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←</a:t>
              </a:r>
              <a:r>
                <a:rPr kumimoji="1" lang="en-US" altLang="ja-JP" sz="1400" dirty="0"/>
                <a:t>Certificate Verify</a:t>
              </a:r>
              <a:endParaRPr kumimoji="1" lang="ja-JP" altLang="en-US" sz="140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292F641F-AFE3-9845-BE18-F51B697580CD}"/>
                </a:ext>
              </a:extLst>
            </p:cNvPr>
            <p:cNvSpPr txBox="1"/>
            <p:nvPr/>
          </p:nvSpPr>
          <p:spPr>
            <a:xfrm>
              <a:off x="9793842" y="2858030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←</a:t>
              </a:r>
              <a:r>
                <a:rPr kumimoji="1" lang="en-US" altLang="ja-JP" sz="1400" dirty="0"/>
                <a:t>Finished</a:t>
              </a:r>
              <a:endParaRPr kumimoji="1" lang="ja-JP" altLang="en-US" sz="140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F84EEFC4-D1E6-C745-ACBD-31DA337745C2}"/>
                </a:ext>
              </a:extLst>
            </p:cNvPr>
            <p:cNvSpPr txBox="1"/>
            <p:nvPr/>
          </p:nvSpPr>
          <p:spPr>
            <a:xfrm>
              <a:off x="9807074" y="3124901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←</a:t>
              </a:r>
              <a:r>
                <a:rPr kumimoji="1" lang="en-US" altLang="ja-JP" sz="1400" dirty="0"/>
                <a:t>Finished</a:t>
              </a:r>
              <a:endParaRPr kumimoji="1" lang="ja-JP" altLang="en-US" sz="140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104296C7-7795-FA46-9FB0-8C3D501C8761}"/>
                </a:ext>
              </a:extLst>
            </p:cNvPr>
            <p:cNvSpPr txBox="1"/>
            <p:nvPr/>
          </p:nvSpPr>
          <p:spPr>
            <a:xfrm>
              <a:off x="9820306" y="3391772"/>
              <a:ext cx="1999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←</a:t>
              </a:r>
              <a:r>
                <a:rPr kumimoji="1" lang="en-US" altLang="ja-JP" sz="1400" dirty="0"/>
                <a:t>New Session Ticket</a:t>
              </a:r>
              <a:endParaRPr kumimoji="1" lang="ja-JP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98147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3A0C1AB-6C92-BF44-BF94-20868D86E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" y="2559050"/>
            <a:ext cx="8658486" cy="124471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D5548F-8E65-7244-A568-831AE10F9E08}"/>
              </a:ext>
            </a:extLst>
          </p:cNvPr>
          <p:cNvSpPr txBox="1"/>
          <p:nvPr/>
        </p:nvSpPr>
        <p:spPr>
          <a:xfrm>
            <a:off x="8604993" y="2911745"/>
            <a:ext cx="2201244" cy="254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←</a:t>
            </a:r>
            <a:r>
              <a:rPr kumimoji="1" lang="en-US" altLang="ja-JP" sz="1400" dirty="0"/>
              <a:t> Encrypted Extensions</a:t>
            </a:r>
            <a:endParaRPr kumimoji="1" lang="ja-JP" altLang="en-US" sz="1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6DDDEA2-C18B-FA48-9E99-46744EF47700}"/>
              </a:ext>
            </a:extLst>
          </p:cNvPr>
          <p:cNvSpPr txBox="1"/>
          <p:nvPr/>
        </p:nvSpPr>
        <p:spPr>
          <a:xfrm>
            <a:off x="9762047" y="229649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1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11803-9212-544A-8FCF-74F89DA0BFB8}"/>
              </a:ext>
            </a:extLst>
          </p:cNvPr>
          <p:cNvSpPr txBox="1"/>
          <p:nvPr/>
        </p:nvSpPr>
        <p:spPr>
          <a:xfrm>
            <a:off x="8621256" y="3149092"/>
            <a:ext cx="1071127" cy="254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←</a:t>
            </a:r>
            <a:r>
              <a:rPr kumimoji="1" lang="en-US" altLang="ja-JP" sz="1400" dirty="0"/>
              <a:t>Finished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CC438F2-597A-754C-9BC5-C04F9B489101}"/>
              </a:ext>
            </a:extLst>
          </p:cNvPr>
          <p:cNvSpPr txBox="1"/>
          <p:nvPr/>
        </p:nvSpPr>
        <p:spPr>
          <a:xfrm>
            <a:off x="8634488" y="3369543"/>
            <a:ext cx="1071127" cy="254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←</a:t>
            </a:r>
            <a:r>
              <a:rPr kumimoji="1" lang="en-US" altLang="ja-JP" sz="1400" dirty="0"/>
              <a:t>Finished</a:t>
            </a:r>
            <a:endParaRPr kumimoji="1" lang="ja-JP" altLang="en-US" sz="1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65EB9AB-6976-EB49-BE6E-A1C76C712226}"/>
              </a:ext>
            </a:extLst>
          </p:cNvPr>
          <p:cNvSpPr txBox="1"/>
          <p:nvPr/>
        </p:nvSpPr>
        <p:spPr>
          <a:xfrm>
            <a:off x="8647720" y="3589995"/>
            <a:ext cx="1999265" cy="254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←</a:t>
            </a:r>
            <a:r>
              <a:rPr kumimoji="1" lang="en-US" altLang="ja-JP" sz="1400" dirty="0"/>
              <a:t>New Session Ticket</a:t>
            </a:r>
            <a:endParaRPr kumimoji="1" lang="ja-JP" altLang="en-US" sz="1400"/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75964CB3-76CB-A642-972D-5826C4A53AE7}"/>
              </a:ext>
            </a:extLst>
          </p:cNvPr>
          <p:cNvSpPr/>
          <p:nvPr/>
        </p:nvSpPr>
        <p:spPr>
          <a:xfrm>
            <a:off x="8492165" y="2588110"/>
            <a:ext cx="224004" cy="121390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F01C89F-7AED-F444-A8DF-4A24FC2C7057}"/>
              </a:ext>
            </a:extLst>
          </p:cNvPr>
          <p:cNvSpPr txBox="1"/>
          <p:nvPr/>
        </p:nvSpPr>
        <p:spPr>
          <a:xfrm>
            <a:off x="9020847" y="2201614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/>
              <a:t>PSK</a:t>
            </a:r>
            <a:r>
              <a:rPr lang="ja-JP" altLang="en-US" u="sng"/>
              <a:t>ハンドシェイク</a:t>
            </a:r>
            <a:endParaRPr kumimoji="1" lang="ja-JP" altLang="en-US" u="sng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1D78B1F-CF0D-184F-8D12-76705CF11863}"/>
              </a:ext>
            </a:extLst>
          </p:cNvPr>
          <p:cNvCxnSpPr/>
          <p:nvPr/>
        </p:nvCxnSpPr>
        <p:spPr>
          <a:xfrm flipH="1">
            <a:off x="8674599" y="2472568"/>
            <a:ext cx="486671" cy="381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81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4043</TotalTime>
  <Words>436</Words>
  <Application>Microsoft Macintosh PowerPoint</Application>
  <PresentationFormat>ワイド画面</PresentationFormat>
  <Paragraphs>148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古城隆</dc:creator>
  <cp:lastModifiedBy>古城隆</cp:lastModifiedBy>
  <cp:revision>20</cp:revision>
  <dcterms:created xsi:type="dcterms:W3CDTF">2021-07-09T00:22:13Z</dcterms:created>
  <dcterms:modified xsi:type="dcterms:W3CDTF">2022-01-01T21:03:33Z</dcterms:modified>
</cp:coreProperties>
</file>