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4fc83245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4fc83245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4fc83245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4fc83245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1e0c670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1e0c670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1e0c670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71e0c670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1e0c6702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1e0c6702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1e0c6702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1e0c6702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1e0c6702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71e0c6702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1e0c6702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71e0c6702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1e0c6702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1e0c6702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71e0c6702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71e0c6702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4fc832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4fc832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4fc83245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4fc8324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4fc83245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4fc83245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4fc8324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4fc8324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4fc83245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4fc83245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4fc83245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4fc83245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4fc83245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4fc83245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4fc83245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4fc83245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311708" y="602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500"/>
              <a:t>TransBorder Freight Data Analysis</a:t>
            </a:r>
            <a:endParaRPr b="1" sz="4500"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By Andrew Kojo Mensah-Onumah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63" y="0"/>
            <a:ext cx="88706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63" y="0"/>
            <a:ext cx="88706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39940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Insights: USA Imports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027024"/>
            <a:ext cx="85206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The US imported more goods from Canada than Mexico in volume (approx. 80% from Canada vs. 20% from Mexico).</a:t>
            </a:r>
            <a:endParaRPr sz="1722">
              <a:solidFill>
                <a:schemeClr val="dk1"/>
              </a:solidFill>
            </a:endParaRPr>
          </a:p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However, Mexico’s imports have higher total value, suggesting they ship more high-value goods.</a:t>
            </a:r>
            <a:endParaRPr sz="1722">
              <a:solidFill>
                <a:schemeClr val="dk1"/>
              </a:solidFill>
            </a:endParaRPr>
          </a:p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Freight charges for imports from Mexico are lower than those from Canada.</a:t>
            </a:r>
            <a:endParaRPr sz="1722">
              <a:solidFill>
                <a:schemeClr val="dk1"/>
              </a:solidFill>
            </a:endParaRPr>
          </a:p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Illinois and Texas are the top US destinations for Canadian and Mexican imports respectively.</a:t>
            </a:r>
            <a:endParaRPr sz="1722">
              <a:solidFill>
                <a:schemeClr val="dk1"/>
              </a:solidFill>
            </a:endParaRPr>
          </a:p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Canada uses truck, rail, and air as major freight modes; Mexico relies heavily on trucks, though its modes are more diverse overall.</a:t>
            </a:r>
            <a:endParaRPr sz="1722">
              <a:solidFill>
                <a:schemeClr val="dk1"/>
              </a:solidFill>
            </a:endParaRPr>
          </a:p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Ontario (Canada) is the largest source of Canadian imports.</a:t>
            </a:r>
            <a:endParaRPr sz="1722">
              <a:solidFill>
                <a:schemeClr val="dk1"/>
              </a:solidFill>
            </a:endParaRPr>
          </a:p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Imports from both countries are rarely containerized.</a:t>
            </a:r>
            <a:endParaRPr sz="1722">
              <a:solidFill>
                <a:schemeClr val="dk1"/>
              </a:solidFill>
            </a:endParaRPr>
          </a:p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Top import categories include: Heavy machinery, Electrical appliances &amp; Minerals</a:t>
            </a:r>
            <a:endParaRPr sz="1722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654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5" y="62975"/>
            <a:ext cx="88735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5"/>
            <a:ext cx="9143999" cy="412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90" y="0"/>
            <a:ext cx="886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90" y="0"/>
            <a:ext cx="886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036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90" y="0"/>
            <a:ext cx="886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Improve road and border-crossing capacity to support dominant truck-based trade routes.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Explore freight-charge incentives with Canada; optimize cost advantages in Mexico trade.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Promote containerization to improve security, efficiency, and customs processing.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Prioritize high-margin imports (e.g., electronics) from Mexico over bulk goods.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Align logistics and staffing with peak export months (e.g., June, August, October).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GB">
                <a:solidFill>
                  <a:schemeClr val="dk1"/>
                </a:solidFill>
              </a:rPr>
              <a:t>The United States, Canada, and Mexico — North America's most industrialized nations — conduct significant trade annually.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-GB">
                <a:solidFill>
                  <a:schemeClr val="dk1"/>
                </a:solidFill>
              </a:rPr>
              <a:t>This analysis explores the USA’s trade activity (exports and imports) with Canada and Mexico between </a:t>
            </a:r>
            <a:r>
              <a:rPr b="1" lang="en-GB">
                <a:solidFill>
                  <a:schemeClr val="dk1"/>
                </a:solidFill>
              </a:rPr>
              <a:t>January 2020 and September 2024</a:t>
            </a:r>
            <a:r>
              <a:rPr lang="en-GB">
                <a:solidFill>
                  <a:schemeClr val="dk1"/>
                </a:solidFill>
              </a:rPr>
              <a:t>, focusing on freight characteristics, product types, transport channels, and trade value.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insights: USA Exports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Canada is the top export destination, with an average of 6% more exports compared to Mexico across the years.</a:t>
            </a:r>
            <a:endParaRPr sz="1722">
              <a:solidFill>
                <a:schemeClr val="dk1"/>
              </a:solidFill>
            </a:endParaRPr>
          </a:p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Texas consistently leads as the top exporting state to both countries.</a:t>
            </a:r>
            <a:endParaRPr sz="1722">
              <a:solidFill>
                <a:schemeClr val="dk1"/>
              </a:solidFill>
            </a:endParaRPr>
          </a:p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The peak export month to Canada was June 2022, while Mexico’s highest import from the US occurred in October 2023 and August 2024.</a:t>
            </a:r>
            <a:endParaRPr sz="1722">
              <a:solidFill>
                <a:schemeClr val="dk1"/>
              </a:solidFill>
            </a:endParaRPr>
          </a:p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Trucks dominate export logistics, highlighting the critical role of truck drivers in cross-border trade.</a:t>
            </a:r>
            <a:endParaRPr sz="1722">
              <a:solidFill>
                <a:schemeClr val="dk1"/>
              </a:solidFill>
            </a:endParaRPr>
          </a:p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Ontario (Canada) and Chihuahua (Mexico) receive the largest volume of goods.</a:t>
            </a:r>
            <a:endParaRPr sz="1722">
              <a:solidFill>
                <a:schemeClr val="dk1"/>
              </a:solidFill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3"/>
              <a:buChar char="●"/>
            </a:pPr>
            <a:r>
              <a:rPr lang="en-GB" sz="1722">
                <a:solidFill>
                  <a:schemeClr val="dk1"/>
                </a:solidFill>
              </a:rPr>
              <a:t>Exports to Mexico are freight-charge free, likely due to bilateral trade agreements (e.g., USMCA that took effect in 2020).</a:t>
            </a:r>
            <a:br>
              <a:rPr lang="en-GB" sz="1322">
                <a:solidFill>
                  <a:schemeClr val="dk1"/>
                </a:solidFill>
              </a:rPr>
            </a:br>
            <a:endParaRPr sz="1322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4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-GB"/>
              <a:t>Key insights: USA Exports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All Canadian-bound exports are containerized, regardless of transport mode, while over 80% of exports to Mexico are not.</a:t>
            </a:r>
            <a:endParaRPr sz="1722">
              <a:solidFill>
                <a:schemeClr val="dk1"/>
              </a:solidFill>
            </a:endParaRPr>
          </a:p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The US exports both domestically produced and foreign-made goods.</a:t>
            </a:r>
            <a:endParaRPr sz="1722">
              <a:solidFill>
                <a:schemeClr val="dk1"/>
              </a:solidFill>
            </a:endParaRPr>
          </a:p>
          <a:p>
            <a:pPr indent="-3379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●"/>
            </a:pPr>
            <a:r>
              <a:rPr lang="en-GB" sz="1722">
                <a:solidFill>
                  <a:schemeClr val="dk1"/>
                </a:solidFill>
              </a:rPr>
              <a:t>Top export categories include:</a:t>
            </a:r>
            <a:endParaRPr sz="1722">
              <a:solidFill>
                <a:schemeClr val="dk1"/>
              </a:solidFill>
            </a:endParaRPr>
          </a:p>
          <a:p>
            <a:pPr indent="-33797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○"/>
            </a:pPr>
            <a:r>
              <a:rPr lang="en-GB" sz="1722">
                <a:solidFill>
                  <a:schemeClr val="dk1"/>
                </a:solidFill>
              </a:rPr>
              <a:t>Minerals: Peak revenue of $32M (Canada) and $61M (Mexico).</a:t>
            </a:r>
            <a:endParaRPr sz="1722">
              <a:solidFill>
                <a:schemeClr val="dk1"/>
              </a:solidFill>
            </a:endParaRPr>
          </a:p>
          <a:p>
            <a:pPr indent="-337978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3"/>
              <a:buChar char="○"/>
            </a:pPr>
            <a:r>
              <a:rPr lang="en-GB" sz="1722">
                <a:solidFill>
                  <a:schemeClr val="dk1"/>
                </a:solidFill>
              </a:rPr>
              <a:t>Machinery &amp; mechanical appliances: Consistently the most exported products.</a:t>
            </a:r>
            <a:endParaRPr sz="172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700" y="11"/>
            <a:ext cx="8630600" cy="5143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90" y="0"/>
            <a:ext cx="886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90" y="0"/>
            <a:ext cx="886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5"/>
            <a:ext cx="9144000" cy="412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