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7" r:id="rId3"/>
    <p:sldId id="257" r:id="rId4"/>
    <p:sldId id="298" r:id="rId5"/>
    <p:sldId id="259" r:id="rId6"/>
    <p:sldId id="258" r:id="rId7"/>
    <p:sldId id="288" r:id="rId8"/>
    <p:sldId id="291" r:id="rId9"/>
    <p:sldId id="290" r:id="rId10"/>
    <p:sldId id="289" r:id="rId11"/>
    <p:sldId id="292" r:id="rId12"/>
    <p:sldId id="293" r:id="rId13"/>
    <p:sldId id="294" r:id="rId14"/>
    <p:sldId id="295" r:id="rId15"/>
    <p:sldId id="296" r:id="rId16"/>
    <p:sldId id="272" r:id="rId17"/>
    <p:sldId id="299"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81"/>
  </p:normalViewPr>
  <p:slideViewPr>
    <p:cSldViewPr snapToGrid="0" snapToObjects="1" showGuides="1">
      <p:cViewPr varScale="1">
        <p:scale>
          <a:sx n="85" d="100"/>
          <a:sy n="85" d="100"/>
        </p:scale>
        <p:origin x="456" y="53"/>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9/2/2022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1111055" cy="3508653"/>
          </a:xfrm>
          <a:prstGeom prst="rect">
            <a:avLst/>
          </a:prstGeom>
          <a:solidFill>
            <a:schemeClr val="bg2">
              <a:lumMod val="25000"/>
            </a:schemeClr>
          </a:solidFill>
        </p:spPr>
        <p:txBody>
          <a:bodyPr wrap="none" rtlCol="0">
            <a:spAutoFit/>
          </a:bodyPr>
          <a:lstStyle/>
          <a:p>
            <a:r>
              <a:rPr lang="en-US" sz="6600" dirty="0">
                <a:solidFill>
                  <a:srgbClr val="FF6600"/>
                </a:solidFill>
              </a:rPr>
              <a:t>Customer Segmentation Project</a:t>
            </a:r>
          </a:p>
          <a:p>
            <a:endParaRPr lang="en-US" sz="6600" dirty="0">
              <a:solidFill>
                <a:srgbClr val="FF6600"/>
              </a:solidFill>
            </a:endParaRP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30-Aug-2022</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09B9EB7-4E5A-4854-8706-FC660FD28E9B}"/>
              </a:ext>
            </a:extLst>
          </p:cNvPr>
          <p:cNvSpPr>
            <a:spLocks noGrp="1"/>
          </p:cNvSpPr>
          <p:nvPr>
            <p:ph type="body" sz="half" idx="2"/>
          </p:nvPr>
        </p:nvSpPr>
        <p:spPr/>
        <p:txBody>
          <a:bodyPr>
            <a:normAutofit/>
          </a:bodyPr>
          <a:lstStyle/>
          <a:p>
            <a:endParaRPr lang="en-US" sz="2000" dirty="0"/>
          </a:p>
          <a:p>
            <a:r>
              <a:rPr lang="en-US" sz="2000" dirty="0"/>
              <a:t>As per the pie chart, the number of customer by Cities shows the most customers are in Madrid then Barcelona.</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r-SA" sz="4400" b="1" dirty="0">
                <a:solidFill>
                  <a:schemeClr val="accent2"/>
                </a:solidFill>
                <a:latin typeface="+mj-lt"/>
              </a:rPr>
              <a:t>  </a:t>
            </a:r>
            <a:r>
              <a:rPr lang="en-US" sz="4400" b="1" dirty="0">
                <a:solidFill>
                  <a:schemeClr val="accent2"/>
                </a:solidFill>
                <a:latin typeface="+mj-lt"/>
              </a:rPr>
              <a:t>Customer by cities distribution  </a:t>
            </a:r>
            <a:endParaRPr lang="en-US" sz="4400" b="1" dirty="0">
              <a:solidFill>
                <a:schemeClr val="bg2">
                  <a:lumMod val="25000"/>
                </a:schemeClr>
              </a:solidFill>
              <a:latin typeface="+mj-lt"/>
            </a:endParaRPr>
          </a:p>
        </p:txBody>
      </p:sp>
      <p:pic>
        <p:nvPicPr>
          <p:cNvPr id="8" name="Content Placeholder 7" descr="Chart, pie chart&#10;&#10;Description automatically generated">
            <a:extLst>
              <a:ext uri="{FF2B5EF4-FFF2-40B4-BE49-F238E27FC236}">
                <a16:creationId xmlns:a16="http://schemas.microsoft.com/office/drawing/2014/main" id="{42F66F64-C851-4BBF-B715-D014FA9C8481}"/>
              </a:ext>
            </a:extLst>
          </p:cNvPr>
          <p:cNvPicPr>
            <a:picLocks noGrp="1" noChangeAspect="1"/>
          </p:cNvPicPr>
          <p:nvPr>
            <p:ph idx="1"/>
          </p:nvPr>
        </p:nvPicPr>
        <p:blipFill>
          <a:blip r:embed="rId2"/>
          <a:stretch>
            <a:fillRect/>
          </a:stretch>
        </p:blipFill>
        <p:spPr>
          <a:xfrm>
            <a:off x="5756540" y="1526381"/>
            <a:ext cx="5685895" cy="4873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82667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09B9EB7-4E5A-4854-8706-FC660FD28E9B}"/>
              </a:ext>
            </a:extLst>
          </p:cNvPr>
          <p:cNvSpPr>
            <a:spLocks noGrp="1"/>
          </p:cNvSpPr>
          <p:nvPr>
            <p:ph type="body" sz="half" idx="2"/>
          </p:nvPr>
        </p:nvSpPr>
        <p:spPr>
          <a:xfrm>
            <a:off x="839788" y="2263878"/>
            <a:ext cx="3932237" cy="3811588"/>
          </a:xfrm>
        </p:spPr>
        <p:txBody>
          <a:bodyPr>
            <a:normAutofit/>
          </a:bodyPr>
          <a:lstStyle/>
          <a:p>
            <a:endParaRPr lang="en-US" sz="2400" dirty="0"/>
          </a:p>
          <a:p>
            <a:pPr algn="l"/>
            <a:r>
              <a:rPr lang="en-US" sz="2400" dirty="0"/>
              <a:t>From the chart the most used channels are (KAT, KFC and KHE).</a:t>
            </a:r>
            <a:endParaRPr lang="en-US" sz="2400" b="1" i="0" dirty="0">
              <a:solidFill>
                <a:srgbClr val="000000"/>
              </a:solidFill>
              <a:effectLst/>
              <a:latin typeface="Helvetica Neue"/>
            </a:endParaRP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Number of Channels used by the customers</a:t>
            </a:r>
            <a:endParaRPr lang="en-US" sz="4400" b="1" dirty="0">
              <a:solidFill>
                <a:schemeClr val="bg2">
                  <a:lumMod val="25000"/>
                </a:schemeClr>
              </a:solidFill>
              <a:latin typeface="+mj-lt"/>
            </a:endParaRPr>
          </a:p>
        </p:txBody>
      </p:sp>
      <p:pic>
        <p:nvPicPr>
          <p:cNvPr id="7" name="Content Placeholder 6" descr="Chart, pie chart&#10;&#10;Description automatically generated">
            <a:extLst>
              <a:ext uri="{FF2B5EF4-FFF2-40B4-BE49-F238E27FC236}">
                <a16:creationId xmlns:a16="http://schemas.microsoft.com/office/drawing/2014/main" id="{8865A5C4-7945-4757-8C22-C3896B4A8927}"/>
              </a:ext>
            </a:extLst>
          </p:cNvPr>
          <p:cNvPicPr>
            <a:picLocks noGrp="1" noChangeAspect="1"/>
          </p:cNvPicPr>
          <p:nvPr>
            <p:ph idx="1"/>
          </p:nvPr>
        </p:nvPicPr>
        <p:blipFill>
          <a:blip r:embed="rId2"/>
          <a:stretch>
            <a:fillRect/>
          </a:stretch>
        </p:blipFill>
        <p:spPr>
          <a:xfrm>
            <a:off x="6096000" y="1526381"/>
            <a:ext cx="5685895" cy="4873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20732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09B9EB7-4E5A-4854-8706-FC660FD28E9B}"/>
              </a:ext>
            </a:extLst>
          </p:cNvPr>
          <p:cNvSpPr>
            <a:spLocks noGrp="1"/>
          </p:cNvSpPr>
          <p:nvPr>
            <p:ph type="body" sz="half" idx="2"/>
          </p:nvPr>
        </p:nvSpPr>
        <p:spPr>
          <a:xfrm>
            <a:off x="839788" y="2263878"/>
            <a:ext cx="3932237" cy="3811588"/>
          </a:xfrm>
        </p:spPr>
        <p:txBody>
          <a:bodyPr>
            <a:normAutofit/>
          </a:bodyPr>
          <a:lstStyle/>
          <a:p>
            <a:r>
              <a:rPr lang="en-US" sz="2400" dirty="0"/>
              <a:t>The bank most products used was as follow:</a:t>
            </a:r>
          </a:p>
          <a:p>
            <a:r>
              <a:rPr lang="en-US" sz="2400" dirty="0"/>
              <a:t>Current Account: 749626 Particular Account: 212486 Direct Debit: 166275</a:t>
            </a:r>
          </a:p>
          <a:p>
            <a:r>
              <a:rPr lang="en-US" sz="2400" dirty="0"/>
              <a:t>The graph show the distribution of the products by gender</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Products Analysis</a:t>
            </a:r>
            <a:endParaRPr lang="en-US" sz="4400" b="1" dirty="0">
              <a:solidFill>
                <a:schemeClr val="bg2">
                  <a:lumMod val="25000"/>
                </a:schemeClr>
              </a:solidFill>
              <a:latin typeface="+mj-lt"/>
            </a:endParaRPr>
          </a:p>
        </p:txBody>
      </p:sp>
      <p:pic>
        <p:nvPicPr>
          <p:cNvPr id="9" name="Content Placeholder 8" descr="A picture containing graphical user interface&#10;&#10;Description automatically generated">
            <a:extLst>
              <a:ext uri="{FF2B5EF4-FFF2-40B4-BE49-F238E27FC236}">
                <a16:creationId xmlns:a16="http://schemas.microsoft.com/office/drawing/2014/main" id="{87B78F4B-F2D1-45DA-BDA2-D8B5DE5A32DB}"/>
              </a:ext>
            </a:extLst>
          </p:cNvPr>
          <p:cNvPicPr>
            <a:picLocks noGrp="1" noChangeAspect="1"/>
          </p:cNvPicPr>
          <p:nvPr>
            <p:ph idx="1"/>
          </p:nvPr>
        </p:nvPicPr>
        <p:blipFill>
          <a:blip r:embed="rId2"/>
          <a:stretch>
            <a:fillRect/>
          </a:stretch>
        </p:blipFill>
        <p:spPr>
          <a:xfrm>
            <a:off x="5180012" y="1968168"/>
            <a:ext cx="6172200" cy="41072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568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09B9EB7-4E5A-4854-8706-FC660FD28E9B}"/>
              </a:ext>
            </a:extLst>
          </p:cNvPr>
          <p:cNvSpPr>
            <a:spLocks noGrp="1"/>
          </p:cNvSpPr>
          <p:nvPr>
            <p:ph type="body" sz="half" idx="2"/>
          </p:nvPr>
        </p:nvSpPr>
        <p:spPr>
          <a:xfrm>
            <a:off x="839788" y="2263878"/>
            <a:ext cx="3932237" cy="3811588"/>
          </a:xfrm>
        </p:spPr>
        <p:txBody>
          <a:bodyPr>
            <a:normAutofit/>
          </a:bodyPr>
          <a:lstStyle/>
          <a:p>
            <a:r>
              <a:rPr lang="en-US" sz="2400" dirty="0"/>
              <a:t>The bank most products used per cities was as it’s shown in the graph.</a:t>
            </a:r>
          </a:p>
          <a:p>
            <a:r>
              <a:rPr lang="en-US" sz="2400" dirty="0"/>
              <a:t>However, The graph show the distribution of the products by cities, and the most city using bank products is Madrid the color code is orange. </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Products Analysis</a:t>
            </a:r>
            <a:endParaRPr lang="en-US" sz="4400" b="1" dirty="0">
              <a:solidFill>
                <a:schemeClr val="bg2">
                  <a:lumMod val="25000"/>
                </a:schemeClr>
              </a:solidFill>
              <a:latin typeface="+mj-lt"/>
            </a:endParaRPr>
          </a:p>
        </p:txBody>
      </p:sp>
      <p:pic>
        <p:nvPicPr>
          <p:cNvPr id="7" name="Content Placeholder 6" descr="A picture containing chart&#10;&#10;Description automatically generated">
            <a:extLst>
              <a:ext uri="{FF2B5EF4-FFF2-40B4-BE49-F238E27FC236}">
                <a16:creationId xmlns:a16="http://schemas.microsoft.com/office/drawing/2014/main" id="{15F67A4A-BE60-4C01-8169-78591750F5E0}"/>
              </a:ext>
            </a:extLst>
          </p:cNvPr>
          <p:cNvPicPr>
            <a:picLocks noGrp="1" noChangeAspect="1"/>
          </p:cNvPicPr>
          <p:nvPr>
            <p:ph idx="1"/>
          </p:nvPr>
        </p:nvPicPr>
        <p:blipFill>
          <a:blip r:embed="rId2"/>
          <a:stretch>
            <a:fillRect/>
          </a:stretch>
        </p:blipFill>
        <p:spPr>
          <a:xfrm>
            <a:off x="5180012" y="1968168"/>
            <a:ext cx="6172200" cy="41072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50623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09B9EB7-4E5A-4854-8706-FC660FD28E9B}"/>
              </a:ext>
            </a:extLst>
          </p:cNvPr>
          <p:cNvSpPr>
            <a:spLocks noGrp="1"/>
          </p:cNvSpPr>
          <p:nvPr>
            <p:ph type="body" sz="half" idx="2"/>
          </p:nvPr>
        </p:nvSpPr>
        <p:spPr>
          <a:xfrm>
            <a:off x="839788" y="2263878"/>
            <a:ext cx="3932237" cy="3811588"/>
          </a:xfrm>
        </p:spPr>
        <p:txBody>
          <a:bodyPr>
            <a:normAutofit/>
          </a:bodyPr>
          <a:lstStyle/>
          <a:p>
            <a:r>
              <a:rPr lang="en-US" sz="2400" dirty="0"/>
              <a:t>The bank products used per age as it’s shown in the graph.</a:t>
            </a:r>
          </a:p>
          <a:p>
            <a:r>
              <a:rPr lang="en-US" sz="2400" dirty="0"/>
              <a:t>The graph show the distribution of the products by age, and the most people using bank products is youth and meddle age group of people. </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Products Analysis</a:t>
            </a:r>
            <a:endParaRPr lang="en-US" sz="4400" b="1" dirty="0">
              <a:solidFill>
                <a:schemeClr val="bg2">
                  <a:lumMod val="25000"/>
                </a:schemeClr>
              </a:solidFill>
              <a:latin typeface="+mj-lt"/>
            </a:endParaRPr>
          </a:p>
        </p:txBody>
      </p:sp>
      <p:pic>
        <p:nvPicPr>
          <p:cNvPr id="8" name="Content Placeholder 7" descr="Chart, histogram&#10;&#10;Description automatically generated">
            <a:extLst>
              <a:ext uri="{FF2B5EF4-FFF2-40B4-BE49-F238E27FC236}">
                <a16:creationId xmlns:a16="http://schemas.microsoft.com/office/drawing/2014/main" id="{5C5204EF-F873-4BB8-8551-BBAAC165C87A}"/>
              </a:ext>
            </a:extLst>
          </p:cNvPr>
          <p:cNvPicPr>
            <a:picLocks noGrp="1" noChangeAspect="1"/>
          </p:cNvPicPr>
          <p:nvPr>
            <p:ph idx="1"/>
          </p:nvPr>
        </p:nvPicPr>
        <p:blipFill>
          <a:blip r:embed="rId2"/>
          <a:stretch>
            <a:fillRect/>
          </a:stretch>
        </p:blipFill>
        <p:spPr>
          <a:xfrm>
            <a:off x="5183188" y="1468885"/>
            <a:ext cx="6172200" cy="3910705"/>
          </a:xfrm>
        </p:spPr>
      </p:pic>
    </p:spTree>
    <p:extLst>
      <p:ext uri="{BB962C8B-B14F-4D97-AF65-F5344CB8AC3E}">
        <p14:creationId xmlns:p14="http://schemas.microsoft.com/office/powerpoint/2010/main" val="357535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09B9EB7-4E5A-4854-8706-FC660FD28E9B}"/>
              </a:ext>
            </a:extLst>
          </p:cNvPr>
          <p:cNvSpPr>
            <a:spLocks noGrp="1"/>
          </p:cNvSpPr>
          <p:nvPr>
            <p:ph type="body" sz="half" idx="2"/>
          </p:nvPr>
        </p:nvSpPr>
        <p:spPr>
          <a:xfrm>
            <a:off x="839788" y="2263878"/>
            <a:ext cx="3932237" cy="3811588"/>
          </a:xfrm>
        </p:spPr>
        <p:txBody>
          <a:bodyPr>
            <a:normAutofit/>
          </a:bodyPr>
          <a:lstStyle/>
          <a:p>
            <a:r>
              <a:rPr lang="en-US" sz="2400" dirty="0"/>
              <a:t>The bank products used per age as it’s shown in the graph.</a:t>
            </a:r>
          </a:p>
          <a:p>
            <a:r>
              <a:rPr lang="en-US" sz="2400" dirty="0"/>
              <a:t>The graph show the distribution of the products by income class, and the most people using the bank product “current account”. </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Products Analysis</a:t>
            </a:r>
            <a:endParaRPr lang="en-US" sz="4400" b="1" dirty="0">
              <a:solidFill>
                <a:schemeClr val="bg2">
                  <a:lumMod val="25000"/>
                </a:schemeClr>
              </a:solidFill>
              <a:latin typeface="+mj-lt"/>
            </a:endParaRPr>
          </a:p>
        </p:txBody>
      </p:sp>
      <p:pic>
        <p:nvPicPr>
          <p:cNvPr id="7" name="Content Placeholder 6" descr="Graphical user interface&#10;&#10;Description automatically generated with medium confidence">
            <a:extLst>
              <a:ext uri="{FF2B5EF4-FFF2-40B4-BE49-F238E27FC236}">
                <a16:creationId xmlns:a16="http://schemas.microsoft.com/office/drawing/2014/main" id="{2B8ED89F-D78D-4B78-80C1-A70E9CE00355}"/>
              </a:ext>
            </a:extLst>
          </p:cNvPr>
          <p:cNvPicPr>
            <a:picLocks noGrp="1" noChangeAspect="1"/>
          </p:cNvPicPr>
          <p:nvPr>
            <p:ph idx="1"/>
          </p:nvPr>
        </p:nvPicPr>
        <p:blipFill>
          <a:blip r:embed="rId2"/>
          <a:stretch>
            <a:fillRect/>
          </a:stretch>
        </p:blipFill>
        <p:spPr>
          <a:xfrm>
            <a:off x="5180012" y="1968168"/>
            <a:ext cx="6172200" cy="4107298"/>
          </a:xfrm>
        </p:spPr>
      </p:pic>
    </p:spTree>
    <p:extLst>
      <p:ext uri="{BB962C8B-B14F-4D97-AF65-F5344CB8AC3E}">
        <p14:creationId xmlns:p14="http://schemas.microsoft.com/office/powerpoint/2010/main" val="1780255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Conclusion</a:t>
            </a:r>
          </a:p>
        </p:txBody>
      </p:sp>
      <p:sp>
        <p:nvSpPr>
          <p:cNvPr id="3" name="Content Placeholder 2">
            <a:extLst>
              <a:ext uri="{FF2B5EF4-FFF2-40B4-BE49-F238E27FC236}">
                <a16:creationId xmlns:a16="http://schemas.microsoft.com/office/drawing/2014/main" id="{49E3FD1A-18D0-461B-BFCE-1373EA0B2F7C}"/>
              </a:ext>
            </a:extLst>
          </p:cNvPr>
          <p:cNvSpPr>
            <a:spLocks noGrp="1"/>
          </p:cNvSpPr>
          <p:nvPr>
            <p:ph idx="1"/>
          </p:nvPr>
        </p:nvSpPr>
        <p:spPr/>
        <p:txBody>
          <a:bodyPr/>
          <a:lstStyle/>
          <a:p>
            <a:pPr marL="0" indent="0">
              <a:buNone/>
            </a:pPr>
            <a:r>
              <a:rPr lang="en-US" dirty="0"/>
              <a:t>At the end from the above analysis, we summarize the following:-</a:t>
            </a:r>
          </a:p>
          <a:p>
            <a:r>
              <a:rPr lang="en-US" sz="2400" dirty="0"/>
              <a:t>Most of the customers and products used are in Spain </a:t>
            </a:r>
          </a:p>
          <a:p>
            <a:r>
              <a:rPr lang="en-US" sz="2400" dirty="0"/>
              <a:t>Madrid has the highest </a:t>
            </a:r>
            <a:r>
              <a:rPr lang="en-US" sz="2400" dirty="0" err="1"/>
              <a:t>costomer</a:t>
            </a:r>
            <a:r>
              <a:rPr lang="en-US" sz="2400" dirty="0"/>
              <a:t> numbers and product used.</a:t>
            </a:r>
          </a:p>
          <a:p>
            <a:r>
              <a:rPr lang="en-US" sz="2400" dirty="0"/>
              <a:t>Females are the most customer number in the bank in term of genders.</a:t>
            </a:r>
          </a:p>
          <a:p>
            <a:r>
              <a:rPr lang="en-US" sz="2400" dirty="0"/>
              <a:t>Regarding to the ages, all observations mentions that customer in twenties are most bank's customers.</a:t>
            </a:r>
          </a:p>
          <a:p>
            <a:r>
              <a:rPr lang="en-US" sz="2400" dirty="0"/>
              <a:t>The most account/product used is the Current Account.</a:t>
            </a:r>
          </a:p>
          <a:p>
            <a:r>
              <a:rPr lang="en-US" sz="2400" dirty="0"/>
              <a:t>The most channel used by customer is KAT channel.</a:t>
            </a:r>
          </a:p>
        </p:txBody>
      </p:sp>
    </p:spTree>
    <p:extLst>
      <p:ext uri="{BB962C8B-B14F-4D97-AF65-F5344CB8AC3E}">
        <p14:creationId xmlns:p14="http://schemas.microsoft.com/office/powerpoint/2010/main" val="354447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
        <p:nvSpPr>
          <p:cNvPr id="3" name="Content Placeholder 2">
            <a:extLst>
              <a:ext uri="{FF2B5EF4-FFF2-40B4-BE49-F238E27FC236}">
                <a16:creationId xmlns:a16="http://schemas.microsoft.com/office/drawing/2014/main" id="{49E3FD1A-18D0-461B-BFCE-1373EA0B2F7C}"/>
              </a:ext>
            </a:extLst>
          </p:cNvPr>
          <p:cNvSpPr>
            <a:spLocks noGrp="1"/>
          </p:cNvSpPr>
          <p:nvPr>
            <p:ph idx="1"/>
          </p:nvPr>
        </p:nvSpPr>
        <p:spPr/>
        <p:txBody>
          <a:bodyPr>
            <a:normAutofit fontScale="92500" lnSpcReduction="10000"/>
          </a:bodyPr>
          <a:lstStyle/>
          <a:p>
            <a:pPr marL="0" indent="0">
              <a:buNone/>
            </a:pPr>
            <a:r>
              <a:rPr lang="en-US" sz="2600" dirty="0"/>
              <a:t>The technical recommendations will be to use the following methods. Since the data have no </a:t>
            </a:r>
            <a:r>
              <a:rPr lang="en-US" sz="2600" b="1" dirty="0"/>
              <a:t>dependent value</a:t>
            </a:r>
            <a:r>
              <a:rPr lang="en-US" sz="2600" dirty="0"/>
              <a:t>, </a:t>
            </a:r>
            <a:r>
              <a:rPr lang="en-US" sz="2600" b="1" dirty="0"/>
              <a:t>unsupervised learning </a:t>
            </a:r>
            <a:r>
              <a:rPr lang="en-US" sz="2600" dirty="0"/>
              <a:t>techniques should be applied.</a:t>
            </a:r>
          </a:p>
          <a:p>
            <a:r>
              <a:rPr lang="en-US" sz="2400" b="1" dirty="0"/>
              <a:t>The elbow method:</a:t>
            </a:r>
          </a:p>
          <a:p>
            <a:r>
              <a:rPr lang="en-US" sz="2200" dirty="0"/>
              <a:t>The elbow method uses the sum of squared distance (SSE) to choose an ideal value of k based on the distance between the data points and their assigned clusters</a:t>
            </a:r>
          </a:p>
          <a:p>
            <a:r>
              <a:rPr lang="en-US" sz="2400" b="1" dirty="0"/>
              <a:t>PCA:</a:t>
            </a:r>
          </a:p>
          <a:p>
            <a:r>
              <a:rPr lang="en-US" sz="2200" dirty="0"/>
              <a:t>Principal component analysis (PCA) is a widely used statistical technique for unsupervised dimension reduction. It is believed that it improves the clustering results in practice (noise reduction) </a:t>
            </a:r>
          </a:p>
          <a:p>
            <a:r>
              <a:rPr lang="en-US" sz="2400" b="1" dirty="0"/>
              <a:t>Clustering: </a:t>
            </a:r>
          </a:p>
          <a:p>
            <a:r>
              <a:rPr lang="en-US" sz="2200" dirty="0"/>
              <a:t>Clustering is the task of dividing data points into a number of groups such that data points in the same groups are more similar to other data points in the same group than those in other groups.</a:t>
            </a:r>
          </a:p>
        </p:txBody>
      </p:sp>
    </p:spTree>
    <p:extLst>
      <p:ext uri="{BB962C8B-B14F-4D97-AF65-F5344CB8AC3E}">
        <p14:creationId xmlns:p14="http://schemas.microsoft.com/office/powerpoint/2010/main" val="424342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98323"/>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t>M.A.S</a:t>
            </a:r>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gn="l" rtl="0">
              <a:buNone/>
            </a:pPr>
            <a:r>
              <a:rPr lang="en-US" sz="2000" dirty="0"/>
              <a:t>Group Name: M.A.S</a:t>
            </a:r>
          </a:p>
          <a:p>
            <a:pPr marL="0" indent="0" algn="l" rtl="0">
              <a:buNone/>
            </a:pPr>
            <a:r>
              <a:rPr lang="en-US" sz="2000" dirty="0"/>
              <a:t> Specialization: Data Science</a:t>
            </a:r>
          </a:p>
          <a:p>
            <a:pPr marL="0" indent="0" algn="l" rtl="0">
              <a:buNone/>
            </a:pPr>
            <a:r>
              <a:rPr lang="en-US" sz="2000" dirty="0"/>
              <a:t> Submitted to: Data Glacier canvas platform</a:t>
            </a:r>
          </a:p>
          <a:p>
            <a:pPr marL="0" indent="0" algn="l" rtl="0">
              <a:buNone/>
            </a:pPr>
            <a:r>
              <a:rPr lang="en-US" sz="2000" dirty="0"/>
              <a:t> Internship Batch: LISUM10: 30</a:t>
            </a:r>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Group Information</a:t>
            </a:r>
          </a:p>
        </p:txBody>
      </p:sp>
      <p:pic>
        <p:nvPicPr>
          <p:cNvPr id="5" name="Picture 4">
            <a:extLst>
              <a:ext uri="{FF2B5EF4-FFF2-40B4-BE49-F238E27FC236}">
                <a16:creationId xmlns:a16="http://schemas.microsoft.com/office/drawing/2014/main" id="{80785E15-14B4-4E47-9C11-026F3058A5D9}"/>
              </a:ext>
            </a:extLst>
          </p:cNvPr>
          <p:cNvPicPr>
            <a:picLocks noChangeAspect="1"/>
          </p:cNvPicPr>
          <p:nvPr/>
        </p:nvPicPr>
        <p:blipFill>
          <a:blip r:embed="rId2"/>
          <a:stretch>
            <a:fillRect/>
          </a:stretch>
        </p:blipFill>
        <p:spPr>
          <a:xfrm>
            <a:off x="838200" y="3800551"/>
            <a:ext cx="9091448" cy="2804403"/>
          </a:xfrm>
          <a:prstGeom prst="rect">
            <a:avLst/>
          </a:prstGeom>
        </p:spPr>
      </p:pic>
    </p:spTree>
    <p:extLst>
      <p:ext uri="{BB962C8B-B14F-4D97-AF65-F5344CB8AC3E}">
        <p14:creationId xmlns:p14="http://schemas.microsoft.com/office/powerpoint/2010/main" val="1317342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nSpc>
                <a:spcPct val="150000"/>
              </a:lnSpc>
              <a:buNone/>
            </a:pPr>
            <a:r>
              <a:rPr lang="en-US" sz="1800" dirty="0"/>
              <a:t>https://github.com/kojomensahonums/Customer-segmentation-with-Data-Glacier/blob/master/Week10-EDA/Customer-Segmentation-Project-EDA.ipynb</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Link of the EDA file</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nSpc>
                <a:spcPct val="150000"/>
              </a:lnSpc>
              <a:buNone/>
            </a:pPr>
            <a:r>
              <a:rPr lang="en-US" sz="1800" dirty="0"/>
              <a:t>Most banks around the world have variant large customer base with different income levels, ages, characteristics, values and lifestyles. XYZ bank wants to increase the production and the satisfactions of all customers categories by roll out Christmas offers to their customers. But Bank does not want to roll out same offer to all customers instead they want to roll out personalized offer to particular set of customers. If they manually start understanding the category of customer then this will be not efficient and also, they will not be able to uncover the hidden pattern in the data (pattern which group certain kind of customer in one category).</a:t>
            </a:r>
          </a:p>
          <a:p>
            <a:pPr marL="0" indent="0" algn="l" rtl="0">
              <a:buNone/>
            </a:pPr>
            <a:endParaRPr lang="en-US" sz="1800" dirty="0"/>
          </a:p>
          <a:p>
            <a:pPr marL="0" indent="0" algn="l" rtl="0">
              <a:buNone/>
            </a:pPr>
            <a:r>
              <a:rPr lang="en-US" sz="1800" b="1" dirty="0"/>
              <a:t>Objectives:</a:t>
            </a:r>
          </a:p>
          <a:p>
            <a:pPr marL="0" indent="0" algn="l" rtl="0">
              <a:buNone/>
            </a:pPr>
            <a:r>
              <a:rPr lang="en-US" sz="1800" dirty="0"/>
              <a:t>To increase the production and the satisfactions of all customers categories by roll out Christmas offers to their customers.</a:t>
            </a:r>
          </a:p>
          <a:p>
            <a:pPr marL="0" indent="0">
              <a:lnSpc>
                <a:spcPct val="150000"/>
              </a:lnSpc>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description</a:t>
            </a:r>
          </a:p>
        </p:txBody>
      </p:sp>
    </p:spTree>
    <p:extLst>
      <p:ext uri="{BB962C8B-B14F-4D97-AF65-F5344CB8AC3E}">
        <p14:creationId xmlns:p14="http://schemas.microsoft.com/office/powerpoint/2010/main" val="1970085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9477979" cy="5355312"/>
          </a:xfrm>
          <a:prstGeom prst="rect">
            <a:avLst/>
          </a:prstGeom>
          <a:noFill/>
        </p:spPr>
        <p:txBody>
          <a:bodyPr wrap="none" rtlCol="0">
            <a:spAutoFit/>
          </a:bodyPr>
          <a:lstStyle/>
          <a:p>
            <a:endParaRPr lang="en-US" dirty="0"/>
          </a:p>
          <a:p>
            <a:pPr marL="285750" indent="-285750">
              <a:buFont typeface="Arial" panose="020B0604020202020204" pitchFamily="34" charset="0"/>
              <a:buChar char="•"/>
            </a:pPr>
            <a:r>
              <a:rPr lang="en-US" dirty="0"/>
              <a:t>Total data count :</a:t>
            </a:r>
            <a:r>
              <a:rPr lang="en-US" sz="1800" dirty="0">
                <a:effectLst/>
                <a:latin typeface="Times New Roman" panose="02020603050405020304" pitchFamily="18" charset="0"/>
                <a:ea typeface="Calibri" panose="020F0502020204030204" pitchFamily="34" charset="0"/>
                <a:cs typeface="Arial" panose="020B0604020202020204" pitchFamily="34" charset="0"/>
              </a:rPr>
              <a:t>1000000</a:t>
            </a:r>
            <a:endParaRPr lang="en-US" dirty="0"/>
          </a:p>
          <a:p>
            <a:endParaRPr lang="en-US" dirty="0"/>
          </a:p>
          <a:p>
            <a:pPr algn="l" rtl="0"/>
            <a:r>
              <a:rPr lang="en-US" b="1" i="0" dirty="0">
                <a:solidFill>
                  <a:srgbClr val="000000"/>
                </a:solidFill>
                <a:effectLst/>
                <a:latin typeface="inherit"/>
              </a:rPr>
              <a:t>The main goal is the bank's customers and product from Different Aspects:</a:t>
            </a:r>
          </a:p>
          <a:p>
            <a:pPr algn="l" rtl="0"/>
            <a:endParaRPr lang="en-US" b="1" i="0" dirty="0">
              <a:solidFill>
                <a:srgbClr val="000000"/>
              </a:solidFill>
              <a:effectLst/>
              <a:latin typeface="inherit"/>
            </a:endParaRPr>
          </a:p>
          <a:p>
            <a:pPr algn="l" rtl="0"/>
            <a:r>
              <a:rPr lang="en-US" b="0" i="0" dirty="0">
                <a:solidFill>
                  <a:srgbClr val="000000"/>
                </a:solidFill>
                <a:effectLst/>
                <a:latin typeface="Helvetica Neue"/>
              </a:rPr>
              <a:t>How many customers the bank have per (Country /Province / Gender /Age /</a:t>
            </a:r>
          </a:p>
          <a:p>
            <a:pPr algn="l" rtl="0"/>
            <a:r>
              <a:rPr lang="en-US" b="0" i="0" dirty="0">
                <a:solidFill>
                  <a:srgbClr val="000000"/>
                </a:solidFill>
                <a:effectLst/>
                <a:latin typeface="Helvetica Neue"/>
              </a:rPr>
              <a:t>Channel used by the customer/ Customer type)?</a:t>
            </a:r>
          </a:p>
          <a:p>
            <a:pPr algn="l" rtl="0"/>
            <a:endParaRPr lang="en-US" b="0" i="0" dirty="0">
              <a:solidFill>
                <a:srgbClr val="000000"/>
              </a:solidFill>
              <a:effectLst/>
              <a:latin typeface="Helvetica Neue"/>
            </a:endParaRPr>
          </a:p>
          <a:p>
            <a:pPr algn="l" rtl="0"/>
            <a:r>
              <a:rPr lang="en-US" b="0" i="0" dirty="0">
                <a:solidFill>
                  <a:srgbClr val="000000"/>
                </a:solidFill>
                <a:effectLst/>
                <a:latin typeface="Helvetica Neue"/>
              </a:rPr>
              <a:t>What is the Total Gross income of the household per (Country/ Province/ Residence index/ </a:t>
            </a:r>
          </a:p>
          <a:p>
            <a:pPr algn="l" rtl="0"/>
            <a:r>
              <a:rPr lang="en-US" b="0" i="0" dirty="0">
                <a:solidFill>
                  <a:srgbClr val="000000"/>
                </a:solidFill>
                <a:effectLst/>
                <a:latin typeface="Helvetica Neue"/>
              </a:rPr>
              <a:t>Foreigner index/ Deceased index/ Customer type)?</a:t>
            </a:r>
          </a:p>
          <a:p>
            <a:pPr algn="l" rtl="0"/>
            <a:endParaRPr lang="en-US" b="0" i="0" dirty="0">
              <a:solidFill>
                <a:srgbClr val="000000"/>
              </a:solidFill>
              <a:effectLst/>
              <a:latin typeface="Helvetica Neue"/>
            </a:endParaRPr>
          </a:p>
          <a:p>
            <a:pPr algn="l" rtl="0"/>
            <a:r>
              <a:rPr lang="en-US" b="0" i="0" dirty="0">
                <a:solidFill>
                  <a:srgbClr val="000000"/>
                </a:solidFill>
                <a:effectLst/>
                <a:latin typeface="Helvetica Neue"/>
              </a:rPr>
              <a:t>What is the most used products in general?</a:t>
            </a:r>
          </a:p>
          <a:p>
            <a:pPr algn="l" rtl="0"/>
            <a:r>
              <a:rPr lang="en-US" b="0" i="0" dirty="0">
                <a:solidFill>
                  <a:srgbClr val="000000"/>
                </a:solidFill>
                <a:effectLst/>
                <a:latin typeface="Helvetica Neue"/>
              </a:rPr>
              <a:t>What is the most channel used by the customer?</a:t>
            </a:r>
          </a:p>
          <a:p>
            <a:pPr algn="l" rtl="0"/>
            <a:r>
              <a:rPr lang="en-US" b="0" i="0" dirty="0">
                <a:solidFill>
                  <a:srgbClr val="000000"/>
                </a:solidFill>
                <a:effectLst/>
                <a:latin typeface="Helvetica Neue"/>
              </a:rPr>
              <a:t>What bank products are used by people of different age brackets?</a:t>
            </a:r>
          </a:p>
          <a:p>
            <a:pPr algn="l" rtl="0"/>
            <a:r>
              <a:rPr lang="en-US" b="0" i="0" dirty="0">
                <a:solidFill>
                  <a:srgbClr val="000000"/>
                </a:solidFill>
                <a:effectLst/>
                <a:latin typeface="Helvetica Neue"/>
              </a:rPr>
              <a:t>What are the popular products per city?</a:t>
            </a:r>
          </a:p>
          <a:p>
            <a:pPr algn="l" rtl="0"/>
            <a:r>
              <a:rPr lang="en-US" b="0" i="0" dirty="0">
                <a:solidFill>
                  <a:srgbClr val="000000"/>
                </a:solidFill>
                <a:effectLst/>
                <a:latin typeface="Helvetica Neue"/>
              </a:rPr>
              <a:t>What bank products are used by people of different income brackets?</a:t>
            </a:r>
          </a:p>
          <a:p>
            <a:pPr algn="l" rtl="0"/>
            <a:r>
              <a:rPr lang="en-US" b="0" i="0" dirty="0">
                <a:solidFill>
                  <a:srgbClr val="000000"/>
                </a:solidFill>
                <a:effectLst/>
                <a:latin typeface="Helvetica Neue"/>
              </a:rPr>
              <a:t>What are the least and most used products?</a:t>
            </a:r>
          </a:p>
          <a:p>
            <a:pPr algn="l" rtl="0"/>
            <a:r>
              <a:rPr lang="en-US" b="0" i="0" dirty="0">
                <a:solidFill>
                  <a:srgbClr val="000000"/>
                </a:solidFill>
                <a:effectLst/>
                <a:latin typeface="Helvetica Neue"/>
              </a:rPr>
              <a:t>What are the popular products by gender?</a:t>
            </a: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Points to go through</a:t>
            </a:r>
          </a:p>
        </p:txBody>
      </p:sp>
    </p:spTree>
    <p:extLst>
      <p:ext uri="{BB962C8B-B14F-4D97-AF65-F5344CB8AC3E}">
        <p14:creationId xmlns:p14="http://schemas.microsoft.com/office/powerpoint/2010/main" val="148929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5379C949-80B5-CA4E-B810-B4F62F4B63E7}"/>
              </a:ext>
            </a:extLst>
          </p:cNvPr>
          <p:cNvSpPr/>
          <p:nvPr/>
        </p:nvSpPr>
        <p:spPr>
          <a:xfrm>
            <a:off x="1051560" y="586822"/>
            <a:ext cx="3657600" cy="164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3200" b="1">
                <a:solidFill>
                  <a:schemeClr val="tx1"/>
                </a:solidFill>
                <a:latin typeface="+mj-lt"/>
                <a:ea typeface="+mj-ea"/>
                <a:cs typeface="+mj-cs"/>
              </a:rPr>
              <a:t>  Customer age distribution </a:t>
            </a:r>
          </a:p>
        </p:txBody>
      </p:sp>
      <p:sp>
        <p:nvSpPr>
          <p:cNvPr id="22" name="Rectangle 21">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4" name="Rectangle 2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Placeholder 5">
            <a:extLst>
              <a:ext uri="{FF2B5EF4-FFF2-40B4-BE49-F238E27FC236}">
                <a16:creationId xmlns:a16="http://schemas.microsoft.com/office/drawing/2014/main" id="{D09B9EB7-4E5A-4854-8706-FC660FD28E9B}"/>
              </a:ext>
            </a:extLst>
          </p:cNvPr>
          <p:cNvSpPr>
            <a:spLocks noGrp="1"/>
          </p:cNvSpPr>
          <p:nvPr>
            <p:ph type="body" sz="half" idx="2"/>
          </p:nvPr>
        </p:nvSpPr>
        <p:spPr>
          <a:xfrm>
            <a:off x="5202385" y="474168"/>
            <a:ext cx="6150544" cy="2232745"/>
          </a:xfrm>
        </p:spPr>
        <p:txBody>
          <a:bodyPr vert="horz" lIns="91440" tIns="45720" rIns="91440" bIns="45720" rtlCol="0" anchor="ctr">
            <a:normAutofit/>
          </a:bodyPr>
          <a:lstStyle/>
          <a:p>
            <a:pPr indent="-228600">
              <a:buFont typeface="Arial" panose="020B0604020202020204" pitchFamily="34" charset="0"/>
              <a:buChar char="•"/>
            </a:pPr>
            <a:r>
              <a:rPr lang="en-US" sz="1800" dirty="0"/>
              <a:t>Since our data is about bank products, we should see who are our customer.</a:t>
            </a:r>
          </a:p>
          <a:p>
            <a:pPr indent="-228600">
              <a:buFont typeface="Arial" panose="020B0604020202020204" pitchFamily="34" charset="0"/>
              <a:buChar char="•"/>
            </a:pPr>
            <a:r>
              <a:rPr lang="en-US" sz="1800" dirty="0"/>
              <a:t>From the graph, we can see that observations customer age range varies between 20 to 70 but the most are in 20 to 22.</a:t>
            </a:r>
          </a:p>
          <a:p>
            <a:pPr indent="-228600">
              <a:buFont typeface="Arial" panose="020B0604020202020204" pitchFamily="34" charset="0"/>
              <a:buChar char="•"/>
            </a:pPr>
            <a:r>
              <a:rPr lang="en-US" sz="1800" dirty="0"/>
              <a:t>and the pie Char shows the customer age range varies between 20 to 100 but the most are in 20 to 22.</a:t>
            </a:r>
          </a:p>
        </p:txBody>
      </p:sp>
      <p:pic>
        <p:nvPicPr>
          <p:cNvPr id="13" name="Picture 12" descr="Chart, pie chart&#10;&#10;Description automatically generated">
            <a:extLst>
              <a:ext uri="{FF2B5EF4-FFF2-40B4-BE49-F238E27FC236}">
                <a16:creationId xmlns:a16="http://schemas.microsoft.com/office/drawing/2014/main" id="{37D206BA-AA5D-45A3-A3A7-A1A0841C839B}"/>
              </a:ext>
            </a:extLst>
          </p:cNvPr>
          <p:cNvPicPr>
            <a:picLocks noChangeAspect="1"/>
          </p:cNvPicPr>
          <p:nvPr/>
        </p:nvPicPr>
        <p:blipFill>
          <a:blip r:embed="rId2"/>
          <a:stretch>
            <a:fillRect/>
          </a:stretch>
        </p:blipFill>
        <p:spPr>
          <a:xfrm>
            <a:off x="220134" y="2582044"/>
            <a:ext cx="4837731" cy="41483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Content Placeholder 10" descr="Chart, histogram&#10;&#10;Description automatically generated">
            <a:extLst>
              <a:ext uri="{FF2B5EF4-FFF2-40B4-BE49-F238E27FC236}">
                <a16:creationId xmlns:a16="http://schemas.microsoft.com/office/drawing/2014/main" id="{348F6558-07B3-4C6F-B86B-61A989563228}"/>
              </a:ext>
            </a:extLst>
          </p:cNvPr>
          <p:cNvPicPr>
            <a:picLocks noGrp="1" noChangeAspect="1"/>
          </p:cNvPicPr>
          <p:nvPr>
            <p:ph idx="1"/>
          </p:nvPr>
        </p:nvPicPr>
        <p:blipFill>
          <a:blip r:embed="rId3"/>
          <a:stretch>
            <a:fillRect/>
          </a:stretch>
        </p:blipFill>
        <p:spPr>
          <a:xfrm>
            <a:off x="6198781" y="2959385"/>
            <a:ext cx="5523082" cy="30238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4811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09B9EB7-4E5A-4854-8706-FC660FD28E9B}"/>
              </a:ext>
            </a:extLst>
          </p:cNvPr>
          <p:cNvSpPr>
            <a:spLocks noGrp="1"/>
          </p:cNvSpPr>
          <p:nvPr>
            <p:ph type="body" sz="half" idx="2"/>
          </p:nvPr>
        </p:nvSpPr>
        <p:spPr/>
        <p:txBody>
          <a:bodyPr>
            <a:normAutofit/>
          </a:bodyPr>
          <a:lstStyle/>
          <a:p>
            <a:endParaRPr lang="en-US" sz="2000" dirty="0"/>
          </a:p>
          <a:p>
            <a:r>
              <a:rPr lang="en-US" sz="2000" dirty="0"/>
              <a:t>As per the pie chart, the number of customer by gender shows the Female customers are more than Male.</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r-SA" sz="4400" b="1" dirty="0">
                <a:solidFill>
                  <a:schemeClr val="accent2"/>
                </a:solidFill>
                <a:latin typeface="+mj-lt"/>
              </a:rPr>
              <a:t>  </a:t>
            </a:r>
            <a:r>
              <a:rPr lang="en-US" sz="4400" b="1" dirty="0">
                <a:solidFill>
                  <a:schemeClr val="accent2"/>
                </a:solidFill>
                <a:latin typeface="+mj-lt"/>
              </a:rPr>
              <a:t>Customer per gender </a:t>
            </a:r>
            <a:endParaRPr lang="en-US" sz="4400" b="1" dirty="0">
              <a:solidFill>
                <a:schemeClr val="bg2">
                  <a:lumMod val="25000"/>
                </a:schemeClr>
              </a:solidFill>
              <a:latin typeface="+mj-lt"/>
            </a:endParaRPr>
          </a:p>
        </p:txBody>
      </p:sp>
      <p:pic>
        <p:nvPicPr>
          <p:cNvPr id="7" name="Content Placeholder 6" descr="Chart, pie chart&#10;&#10;Description automatically generated">
            <a:extLst>
              <a:ext uri="{FF2B5EF4-FFF2-40B4-BE49-F238E27FC236}">
                <a16:creationId xmlns:a16="http://schemas.microsoft.com/office/drawing/2014/main" id="{25E123D8-355D-478A-AE5D-057E4E8433B2}"/>
              </a:ext>
            </a:extLst>
          </p:cNvPr>
          <p:cNvPicPr>
            <a:picLocks noGrp="1" noChangeAspect="1"/>
          </p:cNvPicPr>
          <p:nvPr>
            <p:ph idx="1"/>
          </p:nvPr>
        </p:nvPicPr>
        <p:blipFill>
          <a:blip r:embed="rId2"/>
          <a:stretch>
            <a:fillRect/>
          </a:stretch>
        </p:blipFill>
        <p:spPr>
          <a:xfrm>
            <a:off x="6096000" y="1635125"/>
            <a:ext cx="5685895" cy="4873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0715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09B9EB7-4E5A-4854-8706-FC660FD28E9B}"/>
              </a:ext>
            </a:extLst>
          </p:cNvPr>
          <p:cNvSpPr>
            <a:spLocks noGrp="1"/>
          </p:cNvSpPr>
          <p:nvPr>
            <p:ph type="body" sz="half" idx="2"/>
          </p:nvPr>
        </p:nvSpPr>
        <p:spPr/>
        <p:txBody>
          <a:bodyPr>
            <a:normAutofit/>
          </a:bodyPr>
          <a:lstStyle/>
          <a:p>
            <a:endParaRPr lang="ar-SA" sz="2000" dirty="0"/>
          </a:p>
          <a:p>
            <a:r>
              <a:rPr lang="en-US" sz="2000" dirty="0"/>
              <a:t>The pie chart shows the number of Citizens and foreigners' customers.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r-SA" sz="4400" b="1" dirty="0">
                <a:solidFill>
                  <a:schemeClr val="accent2"/>
                </a:solidFill>
                <a:latin typeface="+mj-lt"/>
              </a:rPr>
              <a:t>  </a:t>
            </a:r>
            <a:r>
              <a:rPr lang="en-US" sz="4400" b="1" dirty="0">
                <a:solidFill>
                  <a:schemeClr val="accent2"/>
                </a:solidFill>
                <a:latin typeface="+mj-lt"/>
              </a:rPr>
              <a:t>Customer citizenship distribution </a:t>
            </a:r>
            <a:endParaRPr lang="en-US" sz="4400" b="1" dirty="0">
              <a:solidFill>
                <a:schemeClr val="bg2">
                  <a:lumMod val="25000"/>
                </a:schemeClr>
              </a:solidFill>
              <a:latin typeface="+mj-lt"/>
            </a:endParaRPr>
          </a:p>
        </p:txBody>
      </p:sp>
      <p:pic>
        <p:nvPicPr>
          <p:cNvPr id="7" name="Content Placeholder 6" descr="Chart, pie chart&#10;&#10;Description automatically generated">
            <a:extLst>
              <a:ext uri="{FF2B5EF4-FFF2-40B4-BE49-F238E27FC236}">
                <a16:creationId xmlns:a16="http://schemas.microsoft.com/office/drawing/2014/main" id="{DDD73B07-C25F-4072-860D-C910A8C32DB9}"/>
              </a:ext>
            </a:extLst>
          </p:cNvPr>
          <p:cNvPicPr>
            <a:picLocks noGrp="1" noChangeAspect="1"/>
          </p:cNvPicPr>
          <p:nvPr>
            <p:ph idx="1"/>
          </p:nvPr>
        </p:nvPicPr>
        <p:blipFill>
          <a:blip r:embed="rId2"/>
          <a:stretch>
            <a:fillRect/>
          </a:stretch>
        </p:blipFill>
        <p:spPr>
          <a:xfrm>
            <a:off x="6096000" y="1673225"/>
            <a:ext cx="5685895" cy="4873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5072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09B9EB7-4E5A-4854-8706-FC660FD28E9B}"/>
              </a:ext>
            </a:extLst>
          </p:cNvPr>
          <p:cNvSpPr>
            <a:spLocks noGrp="1"/>
          </p:cNvSpPr>
          <p:nvPr>
            <p:ph type="body" sz="half" idx="2"/>
          </p:nvPr>
        </p:nvSpPr>
        <p:spPr/>
        <p:txBody>
          <a:bodyPr>
            <a:normAutofit/>
          </a:bodyPr>
          <a:lstStyle/>
          <a:p>
            <a:endParaRPr lang="en-US" sz="2000" dirty="0"/>
          </a:p>
          <a:p>
            <a:r>
              <a:rPr lang="en-US" sz="2000" dirty="0"/>
              <a:t>As per the pie chart, the number of customer by Nationality shows the customers are from Spain.</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r-SA" sz="4400" b="1" dirty="0">
                <a:solidFill>
                  <a:schemeClr val="accent2"/>
                </a:solidFill>
                <a:latin typeface="+mj-lt"/>
              </a:rPr>
              <a:t>  </a:t>
            </a:r>
            <a:r>
              <a:rPr lang="en-US" sz="4400" b="1" dirty="0">
                <a:solidFill>
                  <a:schemeClr val="accent2"/>
                </a:solidFill>
                <a:latin typeface="+mj-lt"/>
              </a:rPr>
              <a:t>Customer by Nationality </a:t>
            </a:r>
            <a:endParaRPr lang="en-US" sz="4400" b="1" dirty="0">
              <a:solidFill>
                <a:schemeClr val="bg2">
                  <a:lumMod val="25000"/>
                </a:schemeClr>
              </a:solidFill>
              <a:latin typeface="+mj-lt"/>
            </a:endParaRPr>
          </a:p>
        </p:txBody>
      </p:sp>
      <p:pic>
        <p:nvPicPr>
          <p:cNvPr id="12" name="Content Placeholder 11" descr="Chart, pie chart, bubble chart&#10;&#10;Description automatically generated">
            <a:extLst>
              <a:ext uri="{FF2B5EF4-FFF2-40B4-BE49-F238E27FC236}">
                <a16:creationId xmlns:a16="http://schemas.microsoft.com/office/drawing/2014/main" id="{983271A2-0122-4D5D-A81A-C5072C672E9F}"/>
              </a:ext>
            </a:extLst>
          </p:cNvPr>
          <p:cNvPicPr>
            <a:picLocks noGrp="1" noChangeAspect="1"/>
          </p:cNvPicPr>
          <p:nvPr>
            <p:ph idx="1"/>
          </p:nvPr>
        </p:nvPicPr>
        <p:blipFill>
          <a:blip r:embed="rId2"/>
          <a:stretch>
            <a:fillRect/>
          </a:stretch>
        </p:blipFill>
        <p:spPr>
          <a:xfrm>
            <a:off x="6096000" y="1526381"/>
            <a:ext cx="5685895" cy="4873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70047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4206</TotalTime>
  <Words>915</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Helvetica Neue</vt:lpstr>
      <vt:lpstr>inherit</vt:lpstr>
      <vt:lpstr>Times New Roman</vt:lpstr>
      <vt:lpstr>Office Theme</vt:lpstr>
      <vt:lpstr>PowerPoint Presentation</vt:lpstr>
      <vt:lpstr>Group Information</vt:lpstr>
      <vt:lpstr>Link of the EDA file</vt:lpstr>
      <vt:lpstr>Problem description</vt:lpstr>
      <vt:lpstr>Points to go through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معاذ</cp:lastModifiedBy>
  <cp:revision>162</cp:revision>
  <cp:lastPrinted>2019-08-24T08:13:50Z</cp:lastPrinted>
  <dcterms:created xsi:type="dcterms:W3CDTF">2019-08-19T15:39:24Z</dcterms:created>
  <dcterms:modified xsi:type="dcterms:W3CDTF">2022-09-02T12:37:42Z</dcterms:modified>
</cp:coreProperties>
</file>