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7" r:id="rId3"/>
    <p:sldId id="257" r:id="rId4"/>
    <p:sldId id="303" r:id="rId5"/>
    <p:sldId id="298" r:id="rId6"/>
    <p:sldId id="304" r:id="rId7"/>
    <p:sldId id="299" r:id="rId8"/>
    <p:sldId id="301" r:id="rId9"/>
    <p:sldId id="305"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81"/>
  </p:normalViewPr>
  <p:slideViewPr>
    <p:cSldViewPr snapToGrid="0" snapToObjects="1" showGuides="1">
      <p:cViewPr varScale="1">
        <p:scale>
          <a:sx n="85" d="100"/>
          <a:sy n="85" d="100"/>
        </p:scale>
        <p:origin x="456" y="53"/>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BFD01-3CA1-453C-997B-259BD630FCD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1E3FFE3-32DD-4FEB-B830-D0F8F22DCBF2}">
      <dgm:prSet phldrT="[Text]"/>
      <dgm:spPr/>
      <dgm:t>
        <a:bodyPr/>
        <a:lstStyle/>
        <a:p>
          <a:r>
            <a:rPr lang="en-US" dirty="0"/>
            <a:t>1</a:t>
          </a:r>
          <a:r>
            <a:rPr lang="en-US" baseline="30000" dirty="0"/>
            <a:t>st</a:t>
          </a:r>
          <a:r>
            <a:rPr lang="en-US" dirty="0"/>
            <a:t> Cluster </a:t>
          </a:r>
        </a:p>
        <a:p>
          <a:r>
            <a:rPr lang="en-GB" dirty="0"/>
            <a:t>Males only</a:t>
          </a:r>
        </a:p>
        <a:p>
          <a:r>
            <a:rPr lang="en-GB" dirty="0"/>
            <a:t>Can be of any customer type at the beginning of the month</a:t>
          </a:r>
        </a:p>
        <a:p>
          <a:r>
            <a:rPr lang="en-GB" dirty="0"/>
            <a:t>Have no guarantees</a:t>
          </a:r>
        </a:p>
        <a:p>
          <a:r>
            <a:rPr lang="en-GB" dirty="0"/>
            <a:t>Use a maximum of 5 bank products</a:t>
          </a:r>
        </a:p>
        <a:p>
          <a:r>
            <a:rPr lang="en-GB" dirty="0"/>
            <a:t>Older customers</a:t>
          </a:r>
        </a:p>
      </dgm:t>
    </dgm:pt>
    <dgm:pt modelId="{CCC9D489-CB7A-49F8-8955-0BE493EE232F}" type="parTrans" cxnId="{BDCE8839-674F-41A0-8322-C0CC8DA5EF8D}">
      <dgm:prSet/>
      <dgm:spPr/>
      <dgm:t>
        <a:bodyPr/>
        <a:lstStyle/>
        <a:p>
          <a:endParaRPr lang="en-US"/>
        </a:p>
      </dgm:t>
    </dgm:pt>
    <dgm:pt modelId="{1DD60448-B8F5-4982-88B9-F10C68D61557}" type="sibTrans" cxnId="{BDCE8839-674F-41A0-8322-C0CC8DA5EF8D}">
      <dgm:prSet/>
      <dgm:spPr/>
      <dgm:t>
        <a:bodyPr/>
        <a:lstStyle/>
        <a:p>
          <a:endParaRPr lang="en-US"/>
        </a:p>
      </dgm:t>
    </dgm:pt>
    <dgm:pt modelId="{622BE135-F69D-45B3-8CBC-691649261A1A}">
      <dgm:prSet phldrT="[Text]"/>
      <dgm:spPr/>
      <dgm:t>
        <a:bodyPr/>
        <a:lstStyle/>
        <a:p>
          <a:r>
            <a:rPr lang="en-US" dirty="0"/>
            <a:t>2</a:t>
          </a:r>
          <a:r>
            <a:rPr lang="en-US" baseline="30000" dirty="0"/>
            <a:t>nd</a:t>
          </a:r>
          <a:r>
            <a:rPr lang="en-US" dirty="0"/>
            <a:t> Cluster </a:t>
          </a:r>
        </a:p>
        <a:p>
          <a:r>
            <a:rPr lang="en-US" dirty="0"/>
            <a:t>Both sexes present</a:t>
          </a:r>
        </a:p>
        <a:p>
          <a:r>
            <a:rPr lang="en-GB" dirty="0">
              <a:latin typeface="-apple-system"/>
            </a:rPr>
            <a:t>Largest income holder here is 30,000,000</a:t>
          </a:r>
        </a:p>
        <a:p>
          <a:r>
            <a:rPr lang="en-GB" dirty="0">
              <a:latin typeface="-apple-system"/>
            </a:rPr>
            <a:t>Use a maximum of 11 bank products</a:t>
          </a:r>
        </a:p>
        <a:p>
          <a:r>
            <a:rPr lang="en-GB" dirty="0">
              <a:latin typeface="-apple-system"/>
            </a:rPr>
            <a:t>Has the most customers</a:t>
          </a:r>
        </a:p>
        <a:p>
          <a:r>
            <a:rPr lang="en-GB" dirty="0"/>
            <a:t>Most are customer relation type P at the beginning of the month</a:t>
          </a:r>
          <a:endParaRPr lang="en-GB" dirty="0">
            <a:latin typeface="-apple-system"/>
          </a:endParaRPr>
        </a:p>
        <a:p>
          <a:endParaRPr lang="en-GB" dirty="0">
            <a:latin typeface="-apple-system"/>
          </a:endParaRPr>
        </a:p>
        <a:p>
          <a:endParaRPr lang="en-US" dirty="0"/>
        </a:p>
      </dgm:t>
    </dgm:pt>
    <dgm:pt modelId="{7420E855-3AF1-4A4F-97AB-32E90523DAB3}" type="parTrans" cxnId="{B8BCF005-C976-4D44-9B20-575E68F22048}">
      <dgm:prSet/>
      <dgm:spPr/>
      <dgm:t>
        <a:bodyPr/>
        <a:lstStyle/>
        <a:p>
          <a:endParaRPr lang="en-US"/>
        </a:p>
      </dgm:t>
    </dgm:pt>
    <dgm:pt modelId="{BAECD070-DFFF-40C1-8E45-E306468D60D8}" type="sibTrans" cxnId="{B8BCF005-C976-4D44-9B20-575E68F22048}">
      <dgm:prSet/>
      <dgm:spPr/>
      <dgm:t>
        <a:bodyPr/>
        <a:lstStyle/>
        <a:p>
          <a:endParaRPr lang="en-US"/>
        </a:p>
      </dgm:t>
    </dgm:pt>
    <dgm:pt modelId="{AE4E2D7F-7A4C-44F6-88AA-D118E2C7D0AC}">
      <dgm:prSet phldrT="[Text]"/>
      <dgm:spPr/>
      <dgm:t>
        <a:bodyPr/>
        <a:lstStyle/>
        <a:p>
          <a:r>
            <a:rPr lang="en-US" dirty="0"/>
            <a:t>3</a:t>
          </a:r>
          <a:r>
            <a:rPr lang="en-US" baseline="30000" dirty="0"/>
            <a:t>rd</a:t>
          </a:r>
          <a:r>
            <a:rPr lang="en-US" dirty="0"/>
            <a:t> Cluster </a:t>
          </a:r>
        </a:p>
        <a:p>
          <a:r>
            <a:rPr lang="en-US" dirty="0"/>
            <a:t>Both sexes present</a:t>
          </a:r>
          <a:endParaRPr lang="en-GB" dirty="0"/>
        </a:p>
        <a:p>
          <a:r>
            <a:rPr lang="en-GB" dirty="0"/>
            <a:t>Few teenagers and few older ones(above 100)</a:t>
          </a:r>
        </a:p>
        <a:p>
          <a:r>
            <a:rPr lang="en-GB" dirty="0"/>
            <a:t>Largest income holder here is 25,000,000</a:t>
          </a:r>
        </a:p>
        <a:p>
          <a:r>
            <a:rPr lang="en-GB" dirty="0"/>
            <a:t>Uses minimum of 2 and maximum of 15 bank products</a:t>
          </a:r>
        </a:p>
        <a:p>
          <a:r>
            <a:rPr lang="en-GB" dirty="0"/>
            <a:t>Least represented group</a:t>
          </a:r>
        </a:p>
        <a:p>
          <a:r>
            <a:rPr lang="en-GB" dirty="0"/>
            <a:t>Customers with least seniority in months</a:t>
          </a:r>
          <a:endParaRPr lang="en-US" dirty="0"/>
        </a:p>
        <a:p>
          <a:endParaRPr lang="en-US" dirty="0"/>
        </a:p>
      </dgm:t>
    </dgm:pt>
    <dgm:pt modelId="{77D2887D-0411-4C52-A687-64ADDBBBC7EB}" type="parTrans" cxnId="{ECD0EF6F-CF21-4881-BE9F-1A01429EED15}">
      <dgm:prSet/>
      <dgm:spPr/>
      <dgm:t>
        <a:bodyPr/>
        <a:lstStyle/>
        <a:p>
          <a:endParaRPr lang="en-US"/>
        </a:p>
      </dgm:t>
    </dgm:pt>
    <dgm:pt modelId="{98B51953-BF93-4698-80DA-D014BF24CA43}" type="sibTrans" cxnId="{ECD0EF6F-CF21-4881-BE9F-1A01429EED15}">
      <dgm:prSet/>
      <dgm:spPr/>
      <dgm:t>
        <a:bodyPr/>
        <a:lstStyle/>
        <a:p>
          <a:endParaRPr lang="en-US"/>
        </a:p>
      </dgm:t>
    </dgm:pt>
    <dgm:pt modelId="{78A22936-2FC7-4259-90EA-C8CC41D0D2B1}">
      <dgm:prSet phldrT="[Text]"/>
      <dgm:spPr/>
      <dgm:t>
        <a:bodyPr/>
        <a:lstStyle/>
        <a:p>
          <a:r>
            <a:rPr lang="en-US" dirty="0"/>
            <a:t>4</a:t>
          </a:r>
          <a:r>
            <a:rPr lang="en-US" baseline="30000" dirty="0"/>
            <a:t>th</a:t>
          </a:r>
          <a:r>
            <a:rPr lang="en-US" dirty="0"/>
            <a:t> Cluster </a:t>
          </a:r>
        </a:p>
        <a:p>
          <a:r>
            <a:rPr lang="en-GB" dirty="0"/>
            <a:t>Males only</a:t>
          </a:r>
        </a:p>
        <a:p>
          <a:r>
            <a:rPr lang="en-GB" dirty="0"/>
            <a:t>Most are customer relation type A and I at the beginning of the month</a:t>
          </a:r>
        </a:p>
        <a:p>
          <a:r>
            <a:rPr lang="en-GB" dirty="0"/>
            <a:t>Most are customer type 1 at the beginning of the month</a:t>
          </a:r>
        </a:p>
        <a:p>
          <a:r>
            <a:rPr lang="en-GB" dirty="0"/>
            <a:t>Largest income holder here is 25,000,000</a:t>
          </a:r>
        </a:p>
        <a:p>
          <a:r>
            <a:rPr lang="en-GB" dirty="0"/>
            <a:t>Use a maximum of 10 bank products</a:t>
          </a:r>
        </a:p>
        <a:p>
          <a:r>
            <a:rPr lang="en-GB" dirty="0"/>
            <a:t>Fairly large representations in all 6 major channels</a:t>
          </a:r>
          <a:endParaRPr lang="en-US" dirty="0"/>
        </a:p>
      </dgm:t>
    </dgm:pt>
    <dgm:pt modelId="{E45EBF36-B25E-4148-B1E7-950CE5105E4B}" type="parTrans" cxnId="{09F92044-46A2-4C4B-9125-392D7DEC75B8}">
      <dgm:prSet/>
      <dgm:spPr/>
      <dgm:t>
        <a:bodyPr/>
        <a:lstStyle/>
        <a:p>
          <a:endParaRPr lang="en-US"/>
        </a:p>
      </dgm:t>
    </dgm:pt>
    <dgm:pt modelId="{A87ECAA8-B22C-447F-B47F-22E4F3AB423E}" type="sibTrans" cxnId="{09F92044-46A2-4C4B-9125-392D7DEC75B8}">
      <dgm:prSet/>
      <dgm:spPr/>
      <dgm:t>
        <a:bodyPr/>
        <a:lstStyle/>
        <a:p>
          <a:endParaRPr lang="en-US"/>
        </a:p>
      </dgm:t>
    </dgm:pt>
    <dgm:pt modelId="{8E35C89D-9D27-4F51-A782-D6DD6A5576A0}">
      <dgm:prSet phldrT="[Text]"/>
      <dgm:spPr/>
      <dgm:t>
        <a:bodyPr/>
        <a:lstStyle/>
        <a:p>
          <a:r>
            <a:rPr lang="en-US" dirty="0"/>
            <a:t>5</a:t>
          </a:r>
          <a:r>
            <a:rPr lang="en-US" baseline="30000" dirty="0"/>
            <a:t>th</a:t>
          </a:r>
          <a:r>
            <a:rPr lang="en-US" dirty="0"/>
            <a:t> Cluster </a:t>
          </a:r>
        </a:p>
        <a:p>
          <a:r>
            <a:rPr lang="en-US" dirty="0"/>
            <a:t>Both sexes present</a:t>
          </a:r>
        </a:p>
        <a:p>
          <a:r>
            <a:rPr lang="en-GB" dirty="0"/>
            <a:t>Largest income holder here is 20,000,000</a:t>
          </a:r>
        </a:p>
        <a:p>
          <a:r>
            <a:rPr lang="en-GB" dirty="0"/>
            <a:t>Have no guarantees</a:t>
          </a:r>
        </a:p>
        <a:p>
          <a:r>
            <a:rPr lang="en-GB" dirty="0"/>
            <a:t>Use a maximum of 5 bank products</a:t>
          </a:r>
        </a:p>
        <a:p>
          <a:endParaRPr lang="en-US" dirty="0"/>
        </a:p>
      </dgm:t>
    </dgm:pt>
    <dgm:pt modelId="{9F4CEEC6-0D19-4746-ADD7-D294DA898116}" type="parTrans" cxnId="{620C463D-5795-4A31-98B0-808879237CFD}">
      <dgm:prSet/>
      <dgm:spPr/>
      <dgm:t>
        <a:bodyPr/>
        <a:lstStyle/>
        <a:p>
          <a:endParaRPr lang="en-US"/>
        </a:p>
      </dgm:t>
    </dgm:pt>
    <dgm:pt modelId="{ACF4E8CF-56A4-48EB-AA29-632B511E659D}" type="sibTrans" cxnId="{620C463D-5795-4A31-98B0-808879237CFD}">
      <dgm:prSet/>
      <dgm:spPr/>
      <dgm:t>
        <a:bodyPr/>
        <a:lstStyle/>
        <a:p>
          <a:endParaRPr lang="en-US"/>
        </a:p>
      </dgm:t>
    </dgm:pt>
    <dgm:pt modelId="{80629026-1699-4327-8AB6-AE54293D6162}" type="pres">
      <dgm:prSet presAssocID="{999BFD01-3CA1-453C-997B-259BD630FCD1}" presName="diagram" presStyleCnt="0">
        <dgm:presLayoutVars>
          <dgm:dir/>
          <dgm:resizeHandles val="exact"/>
        </dgm:presLayoutVars>
      </dgm:prSet>
      <dgm:spPr/>
    </dgm:pt>
    <dgm:pt modelId="{25970FD7-403E-46BC-A01F-822383FA2F3D}" type="pres">
      <dgm:prSet presAssocID="{B1E3FFE3-32DD-4FEB-B830-D0F8F22DCBF2}" presName="node" presStyleLbl="node1" presStyleIdx="0" presStyleCnt="5">
        <dgm:presLayoutVars>
          <dgm:bulletEnabled val="1"/>
        </dgm:presLayoutVars>
      </dgm:prSet>
      <dgm:spPr/>
    </dgm:pt>
    <dgm:pt modelId="{92A7CE07-5E86-40E8-B5E9-D6435C80A93B}" type="pres">
      <dgm:prSet presAssocID="{1DD60448-B8F5-4982-88B9-F10C68D61557}" presName="sibTrans" presStyleCnt="0"/>
      <dgm:spPr/>
    </dgm:pt>
    <dgm:pt modelId="{2F693656-19FE-4E2C-94EE-21AE68794B18}" type="pres">
      <dgm:prSet presAssocID="{622BE135-F69D-45B3-8CBC-691649261A1A}" presName="node" presStyleLbl="node1" presStyleIdx="1" presStyleCnt="5">
        <dgm:presLayoutVars>
          <dgm:bulletEnabled val="1"/>
        </dgm:presLayoutVars>
      </dgm:prSet>
      <dgm:spPr/>
    </dgm:pt>
    <dgm:pt modelId="{E277125B-7022-484D-9B87-9E444BD42C2E}" type="pres">
      <dgm:prSet presAssocID="{BAECD070-DFFF-40C1-8E45-E306468D60D8}" presName="sibTrans" presStyleCnt="0"/>
      <dgm:spPr/>
    </dgm:pt>
    <dgm:pt modelId="{B1025767-AEC1-4839-967D-31A2D212013C}" type="pres">
      <dgm:prSet presAssocID="{AE4E2D7F-7A4C-44F6-88AA-D118E2C7D0AC}" presName="node" presStyleLbl="node1" presStyleIdx="2" presStyleCnt="5" custLinFactNeighborY="1624">
        <dgm:presLayoutVars>
          <dgm:bulletEnabled val="1"/>
        </dgm:presLayoutVars>
      </dgm:prSet>
      <dgm:spPr/>
    </dgm:pt>
    <dgm:pt modelId="{1ACD7DA2-EBB3-4365-AF9E-556CF72A9129}" type="pres">
      <dgm:prSet presAssocID="{98B51953-BF93-4698-80DA-D014BF24CA43}" presName="sibTrans" presStyleCnt="0"/>
      <dgm:spPr/>
    </dgm:pt>
    <dgm:pt modelId="{4E0D0B80-87F5-45AF-A292-D8EA3B09F29B}" type="pres">
      <dgm:prSet presAssocID="{78A22936-2FC7-4259-90EA-C8CC41D0D2B1}" presName="node" presStyleLbl="node1" presStyleIdx="3" presStyleCnt="5">
        <dgm:presLayoutVars>
          <dgm:bulletEnabled val="1"/>
        </dgm:presLayoutVars>
      </dgm:prSet>
      <dgm:spPr/>
    </dgm:pt>
    <dgm:pt modelId="{907D1AC0-5B0D-4571-A4D6-F71B0ECD4C13}" type="pres">
      <dgm:prSet presAssocID="{A87ECAA8-B22C-447F-B47F-22E4F3AB423E}" presName="sibTrans" presStyleCnt="0"/>
      <dgm:spPr/>
    </dgm:pt>
    <dgm:pt modelId="{292352D5-48CC-4109-A8DA-2C61409D9D3D}" type="pres">
      <dgm:prSet presAssocID="{8E35C89D-9D27-4F51-A782-D6DD6A5576A0}" presName="node" presStyleLbl="node1" presStyleIdx="4" presStyleCnt="5">
        <dgm:presLayoutVars>
          <dgm:bulletEnabled val="1"/>
        </dgm:presLayoutVars>
      </dgm:prSet>
      <dgm:spPr/>
    </dgm:pt>
  </dgm:ptLst>
  <dgm:cxnLst>
    <dgm:cxn modelId="{8082FD03-60FE-48DD-8AE8-31476DD1E509}" type="presOf" srcId="{B1E3FFE3-32DD-4FEB-B830-D0F8F22DCBF2}" destId="{25970FD7-403E-46BC-A01F-822383FA2F3D}" srcOrd="0" destOrd="0" presId="urn:microsoft.com/office/officeart/2005/8/layout/default"/>
    <dgm:cxn modelId="{B8BCF005-C976-4D44-9B20-575E68F22048}" srcId="{999BFD01-3CA1-453C-997B-259BD630FCD1}" destId="{622BE135-F69D-45B3-8CBC-691649261A1A}" srcOrd="1" destOrd="0" parTransId="{7420E855-3AF1-4A4F-97AB-32E90523DAB3}" sibTransId="{BAECD070-DFFF-40C1-8E45-E306468D60D8}"/>
    <dgm:cxn modelId="{BDCE8839-674F-41A0-8322-C0CC8DA5EF8D}" srcId="{999BFD01-3CA1-453C-997B-259BD630FCD1}" destId="{B1E3FFE3-32DD-4FEB-B830-D0F8F22DCBF2}" srcOrd="0" destOrd="0" parTransId="{CCC9D489-CB7A-49F8-8955-0BE493EE232F}" sibTransId="{1DD60448-B8F5-4982-88B9-F10C68D61557}"/>
    <dgm:cxn modelId="{620C463D-5795-4A31-98B0-808879237CFD}" srcId="{999BFD01-3CA1-453C-997B-259BD630FCD1}" destId="{8E35C89D-9D27-4F51-A782-D6DD6A5576A0}" srcOrd="4" destOrd="0" parTransId="{9F4CEEC6-0D19-4746-ADD7-D294DA898116}" sibTransId="{ACF4E8CF-56A4-48EB-AA29-632B511E659D}"/>
    <dgm:cxn modelId="{09F92044-46A2-4C4B-9125-392D7DEC75B8}" srcId="{999BFD01-3CA1-453C-997B-259BD630FCD1}" destId="{78A22936-2FC7-4259-90EA-C8CC41D0D2B1}" srcOrd="3" destOrd="0" parTransId="{E45EBF36-B25E-4148-B1E7-950CE5105E4B}" sibTransId="{A87ECAA8-B22C-447F-B47F-22E4F3AB423E}"/>
    <dgm:cxn modelId="{ECD0EF6F-CF21-4881-BE9F-1A01429EED15}" srcId="{999BFD01-3CA1-453C-997B-259BD630FCD1}" destId="{AE4E2D7F-7A4C-44F6-88AA-D118E2C7D0AC}" srcOrd="2" destOrd="0" parTransId="{77D2887D-0411-4C52-A687-64ADDBBBC7EB}" sibTransId="{98B51953-BF93-4698-80DA-D014BF24CA43}"/>
    <dgm:cxn modelId="{6AB93256-8405-4D2E-A156-5E26BD77C7AD}" type="presOf" srcId="{78A22936-2FC7-4259-90EA-C8CC41D0D2B1}" destId="{4E0D0B80-87F5-45AF-A292-D8EA3B09F29B}" srcOrd="0" destOrd="0" presId="urn:microsoft.com/office/officeart/2005/8/layout/default"/>
    <dgm:cxn modelId="{7C5FADC4-2991-407C-B897-D33FC9093475}" type="presOf" srcId="{622BE135-F69D-45B3-8CBC-691649261A1A}" destId="{2F693656-19FE-4E2C-94EE-21AE68794B18}" srcOrd="0" destOrd="0" presId="urn:microsoft.com/office/officeart/2005/8/layout/default"/>
    <dgm:cxn modelId="{92DDD7D8-DBD6-48A2-B698-2C539E236E5B}" type="presOf" srcId="{8E35C89D-9D27-4F51-A782-D6DD6A5576A0}" destId="{292352D5-48CC-4109-A8DA-2C61409D9D3D}" srcOrd="0" destOrd="0" presId="urn:microsoft.com/office/officeart/2005/8/layout/default"/>
    <dgm:cxn modelId="{544ECCE6-BAEC-400E-A2D3-58F901F7B146}" type="presOf" srcId="{999BFD01-3CA1-453C-997B-259BD630FCD1}" destId="{80629026-1699-4327-8AB6-AE54293D6162}" srcOrd="0" destOrd="0" presId="urn:microsoft.com/office/officeart/2005/8/layout/default"/>
    <dgm:cxn modelId="{290EADF0-6DF2-4468-8388-6C2A82D86B0B}" type="presOf" srcId="{AE4E2D7F-7A4C-44F6-88AA-D118E2C7D0AC}" destId="{B1025767-AEC1-4839-967D-31A2D212013C}" srcOrd="0" destOrd="0" presId="urn:microsoft.com/office/officeart/2005/8/layout/default"/>
    <dgm:cxn modelId="{B6DBD418-E597-4BBD-8EF9-7D6502EF6B03}" type="presParOf" srcId="{80629026-1699-4327-8AB6-AE54293D6162}" destId="{25970FD7-403E-46BC-A01F-822383FA2F3D}" srcOrd="0" destOrd="0" presId="urn:microsoft.com/office/officeart/2005/8/layout/default"/>
    <dgm:cxn modelId="{2AD49186-3996-4ED1-8E28-C9D99CAE73C2}" type="presParOf" srcId="{80629026-1699-4327-8AB6-AE54293D6162}" destId="{92A7CE07-5E86-40E8-B5E9-D6435C80A93B}" srcOrd="1" destOrd="0" presId="urn:microsoft.com/office/officeart/2005/8/layout/default"/>
    <dgm:cxn modelId="{FFD9DDFA-E261-453A-AC41-592F8C94F5F9}" type="presParOf" srcId="{80629026-1699-4327-8AB6-AE54293D6162}" destId="{2F693656-19FE-4E2C-94EE-21AE68794B18}" srcOrd="2" destOrd="0" presId="urn:microsoft.com/office/officeart/2005/8/layout/default"/>
    <dgm:cxn modelId="{1B553289-AFAA-472D-B412-ECAC16086497}" type="presParOf" srcId="{80629026-1699-4327-8AB6-AE54293D6162}" destId="{E277125B-7022-484D-9B87-9E444BD42C2E}" srcOrd="3" destOrd="0" presId="urn:microsoft.com/office/officeart/2005/8/layout/default"/>
    <dgm:cxn modelId="{BDD81BF8-0331-4809-A86D-F0185A067BF5}" type="presParOf" srcId="{80629026-1699-4327-8AB6-AE54293D6162}" destId="{B1025767-AEC1-4839-967D-31A2D212013C}" srcOrd="4" destOrd="0" presId="urn:microsoft.com/office/officeart/2005/8/layout/default"/>
    <dgm:cxn modelId="{F1EA1859-FBF3-4D24-80B2-7526ECE41408}" type="presParOf" srcId="{80629026-1699-4327-8AB6-AE54293D6162}" destId="{1ACD7DA2-EBB3-4365-AF9E-556CF72A9129}" srcOrd="5" destOrd="0" presId="urn:microsoft.com/office/officeart/2005/8/layout/default"/>
    <dgm:cxn modelId="{B22ABFE9-3359-4FD2-902B-B3A34F719003}" type="presParOf" srcId="{80629026-1699-4327-8AB6-AE54293D6162}" destId="{4E0D0B80-87F5-45AF-A292-D8EA3B09F29B}" srcOrd="6" destOrd="0" presId="urn:microsoft.com/office/officeart/2005/8/layout/default"/>
    <dgm:cxn modelId="{75D033C9-900B-4052-89F7-237FABB4A21C}" type="presParOf" srcId="{80629026-1699-4327-8AB6-AE54293D6162}" destId="{907D1AC0-5B0D-4571-A4D6-F71B0ECD4C13}" srcOrd="7" destOrd="0" presId="urn:microsoft.com/office/officeart/2005/8/layout/default"/>
    <dgm:cxn modelId="{272A04B0-7DCE-4874-B040-187D0FFA632D}" type="presParOf" srcId="{80629026-1699-4327-8AB6-AE54293D6162}" destId="{292352D5-48CC-4109-A8DA-2C61409D9D3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70FD7-403E-46BC-A01F-822383FA2F3D}">
      <dsp:nvSpPr>
        <dsp:cNvPr id="0" name=""/>
        <dsp:cNvSpPr/>
      </dsp:nvSpPr>
      <dsp:spPr>
        <a:xfrm>
          <a:off x="1203661" y="3810"/>
          <a:ext cx="2705523" cy="1623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a:t>
          </a:r>
          <a:r>
            <a:rPr lang="en-US" sz="900" kern="1200" baseline="30000" dirty="0"/>
            <a:t>st</a:t>
          </a:r>
          <a:r>
            <a:rPr lang="en-US" sz="900" kern="1200" dirty="0"/>
            <a:t> Cluster </a:t>
          </a:r>
        </a:p>
        <a:p>
          <a:pPr marL="0" lvl="0" indent="0" algn="ctr" defTabSz="400050">
            <a:lnSpc>
              <a:spcPct val="90000"/>
            </a:lnSpc>
            <a:spcBef>
              <a:spcPct val="0"/>
            </a:spcBef>
            <a:spcAft>
              <a:spcPct val="35000"/>
            </a:spcAft>
            <a:buNone/>
          </a:pPr>
          <a:r>
            <a:rPr lang="en-GB" sz="900" kern="1200" dirty="0"/>
            <a:t>Males only</a:t>
          </a:r>
        </a:p>
        <a:p>
          <a:pPr marL="0" lvl="0" indent="0" algn="ctr" defTabSz="400050">
            <a:lnSpc>
              <a:spcPct val="90000"/>
            </a:lnSpc>
            <a:spcBef>
              <a:spcPct val="0"/>
            </a:spcBef>
            <a:spcAft>
              <a:spcPct val="35000"/>
            </a:spcAft>
            <a:buNone/>
          </a:pPr>
          <a:r>
            <a:rPr lang="en-GB" sz="900" kern="1200" dirty="0"/>
            <a:t>Can be of any customer type at the beginning of the month</a:t>
          </a:r>
        </a:p>
        <a:p>
          <a:pPr marL="0" lvl="0" indent="0" algn="ctr" defTabSz="400050">
            <a:lnSpc>
              <a:spcPct val="90000"/>
            </a:lnSpc>
            <a:spcBef>
              <a:spcPct val="0"/>
            </a:spcBef>
            <a:spcAft>
              <a:spcPct val="35000"/>
            </a:spcAft>
            <a:buNone/>
          </a:pPr>
          <a:r>
            <a:rPr lang="en-GB" sz="900" kern="1200" dirty="0"/>
            <a:t>Have no guarantees</a:t>
          </a:r>
        </a:p>
        <a:p>
          <a:pPr marL="0" lvl="0" indent="0" algn="ctr" defTabSz="400050">
            <a:lnSpc>
              <a:spcPct val="90000"/>
            </a:lnSpc>
            <a:spcBef>
              <a:spcPct val="0"/>
            </a:spcBef>
            <a:spcAft>
              <a:spcPct val="35000"/>
            </a:spcAft>
            <a:buNone/>
          </a:pPr>
          <a:r>
            <a:rPr lang="en-GB" sz="900" kern="1200" dirty="0"/>
            <a:t>Use a maximum of 5 bank products</a:t>
          </a:r>
        </a:p>
        <a:p>
          <a:pPr marL="0" lvl="0" indent="0" algn="ctr" defTabSz="400050">
            <a:lnSpc>
              <a:spcPct val="90000"/>
            </a:lnSpc>
            <a:spcBef>
              <a:spcPct val="0"/>
            </a:spcBef>
            <a:spcAft>
              <a:spcPct val="35000"/>
            </a:spcAft>
            <a:buNone/>
          </a:pPr>
          <a:r>
            <a:rPr lang="en-GB" sz="900" kern="1200" dirty="0"/>
            <a:t>Older customers</a:t>
          </a:r>
        </a:p>
      </dsp:txBody>
      <dsp:txXfrm>
        <a:off x="1203661" y="3810"/>
        <a:ext cx="2705523" cy="1623313"/>
      </dsp:txXfrm>
    </dsp:sp>
    <dsp:sp modelId="{2F693656-19FE-4E2C-94EE-21AE68794B18}">
      <dsp:nvSpPr>
        <dsp:cNvPr id="0" name=""/>
        <dsp:cNvSpPr/>
      </dsp:nvSpPr>
      <dsp:spPr>
        <a:xfrm>
          <a:off x="4179737" y="3810"/>
          <a:ext cx="2705523" cy="1623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a:t>
          </a:r>
          <a:r>
            <a:rPr lang="en-US" sz="900" kern="1200" baseline="30000" dirty="0"/>
            <a:t>nd</a:t>
          </a:r>
          <a:r>
            <a:rPr lang="en-US" sz="900" kern="1200" dirty="0"/>
            <a:t> Cluster </a:t>
          </a:r>
        </a:p>
        <a:p>
          <a:pPr marL="0" lvl="0" indent="0" algn="ctr" defTabSz="400050">
            <a:lnSpc>
              <a:spcPct val="90000"/>
            </a:lnSpc>
            <a:spcBef>
              <a:spcPct val="0"/>
            </a:spcBef>
            <a:spcAft>
              <a:spcPct val="35000"/>
            </a:spcAft>
            <a:buNone/>
          </a:pPr>
          <a:r>
            <a:rPr lang="en-US" sz="900" kern="1200" dirty="0"/>
            <a:t>Both sexes present</a:t>
          </a:r>
        </a:p>
        <a:p>
          <a:pPr marL="0" lvl="0" indent="0" algn="ctr" defTabSz="400050">
            <a:lnSpc>
              <a:spcPct val="90000"/>
            </a:lnSpc>
            <a:spcBef>
              <a:spcPct val="0"/>
            </a:spcBef>
            <a:spcAft>
              <a:spcPct val="35000"/>
            </a:spcAft>
            <a:buNone/>
          </a:pPr>
          <a:r>
            <a:rPr lang="en-GB" sz="900" kern="1200" dirty="0">
              <a:latin typeface="-apple-system"/>
            </a:rPr>
            <a:t>Largest income holder here is 30,000,000</a:t>
          </a:r>
        </a:p>
        <a:p>
          <a:pPr marL="0" lvl="0" indent="0" algn="ctr" defTabSz="400050">
            <a:lnSpc>
              <a:spcPct val="90000"/>
            </a:lnSpc>
            <a:spcBef>
              <a:spcPct val="0"/>
            </a:spcBef>
            <a:spcAft>
              <a:spcPct val="35000"/>
            </a:spcAft>
            <a:buNone/>
          </a:pPr>
          <a:r>
            <a:rPr lang="en-GB" sz="900" kern="1200" dirty="0">
              <a:latin typeface="-apple-system"/>
            </a:rPr>
            <a:t>Use a maximum of 11 bank products</a:t>
          </a:r>
        </a:p>
        <a:p>
          <a:pPr marL="0" lvl="0" indent="0" algn="ctr" defTabSz="400050">
            <a:lnSpc>
              <a:spcPct val="90000"/>
            </a:lnSpc>
            <a:spcBef>
              <a:spcPct val="0"/>
            </a:spcBef>
            <a:spcAft>
              <a:spcPct val="35000"/>
            </a:spcAft>
            <a:buNone/>
          </a:pPr>
          <a:r>
            <a:rPr lang="en-GB" sz="900" kern="1200" dirty="0">
              <a:latin typeface="-apple-system"/>
            </a:rPr>
            <a:t>Has the most customers</a:t>
          </a:r>
        </a:p>
        <a:p>
          <a:pPr marL="0" lvl="0" indent="0" algn="ctr" defTabSz="400050">
            <a:lnSpc>
              <a:spcPct val="90000"/>
            </a:lnSpc>
            <a:spcBef>
              <a:spcPct val="0"/>
            </a:spcBef>
            <a:spcAft>
              <a:spcPct val="35000"/>
            </a:spcAft>
            <a:buNone/>
          </a:pPr>
          <a:r>
            <a:rPr lang="en-GB" sz="900" kern="1200" dirty="0"/>
            <a:t>Most are customer relation type P at the beginning of the month</a:t>
          </a:r>
          <a:endParaRPr lang="en-GB" sz="900" kern="1200" dirty="0">
            <a:latin typeface="-apple-system"/>
          </a:endParaRPr>
        </a:p>
        <a:p>
          <a:pPr marL="0" lvl="0" indent="0" algn="ctr" defTabSz="400050">
            <a:lnSpc>
              <a:spcPct val="90000"/>
            </a:lnSpc>
            <a:spcBef>
              <a:spcPct val="0"/>
            </a:spcBef>
            <a:spcAft>
              <a:spcPct val="35000"/>
            </a:spcAft>
            <a:buNone/>
          </a:pPr>
          <a:endParaRPr lang="en-GB" sz="900" kern="1200" dirty="0">
            <a:latin typeface="-apple-system"/>
          </a:endParaRPr>
        </a:p>
        <a:p>
          <a:pPr marL="0" lvl="0" indent="0" algn="ctr" defTabSz="400050">
            <a:lnSpc>
              <a:spcPct val="90000"/>
            </a:lnSpc>
            <a:spcBef>
              <a:spcPct val="0"/>
            </a:spcBef>
            <a:spcAft>
              <a:spcPct val="35000"/>
            </a:spcAft>
            <a:buNone/>
          </a:pPr>
          <a:endParaRPr lang="en-US" sz="900" kern="1200" dirty="0"/>
        </a:p>
      </dsp:txBody>
      <dsp:txXfrm>
        <a:off x="4179737" y="3810"/>
        <a:ext cx="2705523" cy="1623313"/>
      </dsp:txXfrm>
    </dsp:sp>
    <dsp:sp modelId="{B1025767-AEC1-4839-967D-31A2D212013C}">
      <dsp:nvSpPr>
        <dsp:cNvPr id="0" name=""/>
        <dsp:cNvSpPr/>
      </dsp:nvSpPr>
      <dsp:spPr>
        <a:xfrm>
          <a:off x="1203661" y="1924039"/>
          <a:ext cx="2705523" cy="1623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a:t>
          </a:r>
          <a:r>
            <a:rPr lang="en-US" sz="900" kern="1200" baseline="30000" dirty="0"/>
            <a:t>rd</a:t>
          </a:r>
          <a:r>
            <a:rPr lang="en-US" sz="900" kern="1200" dirty="0"/>
            <a:t> Cluster </a:t>
          </a:r>
        </a:p>
        <a:p>
          <a:pPr marL="0" lvl="0" indent="0" algn="ctr" defTabSz="400050">
            <a:lnSpc>
              <a:spcPct val="90000"/>
            </a:lnSpc>
            <a:spcBef>
              <a:spcPct val="0"/>
            </a:spcBef>
            <a:spcAft>
              <a:spcPct val="35000"/>
            </a:spcAft>
            <a:buNone/>
          </a:pPr>
          <a:r>
            <a:rPr lang="en-US" sz="900" kern="1200" dirty="0"/>
            <a:t>Both sexes present</a:t>
          </a:r>
          <a:endParaRPr lang="en-GB" sz="900" kern="1200" dirty="0"/>
        </a:p>
        <a:p>
          <a:pPr marL="0" lvl="0" indent="0" algn="ctr" defTabSz="400050">
            <a:lnSpc>
              <a:spcPct val="90000"/>
            </a:lnSpc>
            <a:spcBef>
              <a:spcPct val="0"/>
            </a:spcBef>
            <a:spcAft>
              <a:spcPct val="35000"/>
            </a:spcAft>
            <a:buNone/>
          </a:pPr>
          <a:r>
            <a:rPr lang="en-GB" sz="900" kern="1200" dirty="0"/>
            <a:t>Few teenagers and few older ones(above 100)</a:t>
          </a:r>
        </a:p>
        <a:p>
          <a:pPr marL="0" lvl="0" indent="0" algn="ctr" defTabSz="400050">
            <a:lnSpc>
              <a:spcPct val="90000"/>
            </a:lnSpc>
            <a:spcBef>
              <a:spcPct val="0"/>
            </a:spcBef>
            <a:spcAft>
              <a:spcPct val="35000"/>
            </a:spcAft>
            <a:buNone/>
          </a:pPr>
          <a:r>
            <a:rPr lang="en-GB" sz="900" kern="1200" dirty="0"/>
            <a:t>Largest income holder here is 25,000,000</a:t>
          </a:r>
        </a:p>
        <a:p>
          <a:pPr marL="0" lvl="0" indent="0" algn="ctr" defTabSz="400050">
            <a:lnSpc>
              <a:spcPct val="90000"/>
            </a:lnSpc>
            <a:spcBef>
              <a:spcPct val="0"/>
            </a:spcBef>
            <a:spcAft>
              <a:spcPct val="35000"/>
            </a:spcAft>
            <a:buNone/>
          </a:pPr>
          <a:r>
            <a:rPr lang="en-GB" sz="900" kern="1200" dirty="0"/>
            <a:t>Uses minimum of 2 and maximum of 15 bank products</a:t>
          </a:r>
        </a:p>
        <a:p>
          <a:pPr marL="0" lvl="0" indent="0" algn="ctr" defTabSz="400050">
            <a:lnSpc>
              <a:spcPct val="90000"/>
            </a:lnSpc>
            <a:spcBef>
              <a:spcPct val="0"/>
            </a:spcBef>
            <a:spcAft>
              <a:spcPct val="35000"/>
            </a:spcAft>
            <a:buNone/>
          </a:pPr>
          <a:r>
            <a:rPr lang="en-GB" sz="900" kern="1200" dirty="0"/>
            <a:t>Least represented group</a:t>
          </a:r>
        </a:p>
        <a:p>
          <a:pPr marL="0" lvl="0" indent="0" algn="ctr" defTabSz="400050">
            <a:lnSpc>
              <a:spcPct val="90000"/>
            </a:lnSpc>
            <a:spcBef>
              <a:spcPct val="0"/>
            </a:spcBef>
            <a:spcAft>
              <a:spcPct val="35000"/>
            </a:spcAft>
            <a:buNone/>
          </a:pPr>
          <a:r>
            <a:rPr lang="en-GB" sz="900" kern="1200" dirty="0"/>
            <a:t>Customers with least seniority in months</a:t>
          </a:r>
          <a:endParaRPr lang="en-US" sz="900" kern="1200" dirty="0"/>
        </a:p>
        <a:p>
          <a:pPr marL="0" lvl="0" indent="0" algn="ctr" defTabSz="400050">
            <a:lnSpc>
              <a:spcPct val="90000"/>
            </a:lnSpc>
            <a:spcBef>
              <a:spcPct val="0"/>
            </a:spcBef>
            <a:spcAft>
              <a:spcPct val="35000"/>
            </a:spcAft>
            <a:buNone/>
          </a:pPr>
          <a:endParaRPr lang="en-US" sz="900" kern="1200" dirty="0"/>
        </a:p>
      </dsp:txBody>
      <dsp:txXfrm>
        <a:off x="1203661" y="1924039"/>
        <a:ext cx="2705523" cy="1623313"/>
      </dsp:txXfrm>
    </dsp:sp>
    <dsp:sp modelId="{4E0D0B80-87F5-45AF-A292-D8EA3B09F29B}">
      <dsp:nvSpPr>
        <dsp:cNvPr id="0" name=""/>
        <dsp:cNvSpPr/>
      </dsp:nvSpPr>
      <dsp:spPr>
        <a:xfrm>
          <a:off x="4179737" y="1897676"/>
          <a:ext cx="2705523" cy="1623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4</a:t>
          </a:r>
          <a:r>
            <a:rPr lang="en-US" sz="900" kern="1200" baseline="30000" dirty="0"/>
            <a:t>th</a:t>
          </a:r>
          <a:r>
            <a:rPr lang="en-US" sz="900" kern="1200" dirty="0"/>
            <a:t> Cluster </a:t>
          </a:r>
        </a:p>
        <a:p>
          <a:pPr marL="0" lvl="0" indent="0" algn="ctr" defTabSz="400050">
            <a:lnSpc>
              <a:spcPct val="90000"/>
            </a:lnSpc>
            <a:spcBef>
              <a:spcPct val="0"/>
            </a:spcBef>
            <a:spcAft>
              <a:spcPct val="35000"/>
            </a:spcAft>
            <a:buNone/>
          </a:pPr>
          <a:r>
            <a:rPr lang="en-GB" sz="900" kern="1200" dirty="0"/>
            <a:t>Males only</a:t>
          </a:r>
        </a:p>
        <a:p>
          <a:pPr marL="0" lvl="0" indent="0" algn="ctr" defTabSz="400050">
            <a:lnSpc>
              <a:spcPct val="90000"/>
            </a:lnSpc>
            <a:spcBef>
              <a:spcPct val="0"/>
            </a:spcBef>
            <a:spcAft>
              <a:spcPct val="35000"/>
            </a:spcAft>
            <a:buNone/>
          </a:pPr>
          <a:r>
            <a:rPr lang="en-GB" sz="900" kern="1200" dirty="0"/>
            <a:t>Most are customer relation type A and I at the beginning of the month</a:t>
          </a:r>
        </a:p>
        <a:p>
          <a:pPr marL="0" lvl="0" indent="0" algn="ctr" defTabSz="400050">
            <a:lnSpc>
              <a:spcPct val="90000"/>
            </a:lnSpc>
            <a:spcBef>
              <a:spcPct val="0"/>
            </a:spcBef>
            <a:spcAft>
              <a:spcPct val="35000"/>
            </a:spcAft>
            <a:buNone/>
          </a:pPr>
          <a:r>
            <a:rPr lang="en-GB" sz="900" kern="1200" dirty="0"/>
            <a:t>Most are customer type 1 at the beginning of the month</a:t>
          </a:r>
        </a:p>
        <a:p>
          <a:pPr marL="0" lvl="0" indent="0" algn="ctr" defTabSz="400050">
            <a:lnSpc>
              <a:spcPct val="90000"/>
            </a:lnSpc>
            <a:spcBef>
              <a:spcPct val="0"/>
            </a:spcBef>
            <a:spcAft>
              <a:spcPct val="35000"/>
            </a:spcAft>
            <a:buNone/>
          </a:pPr>
          <a:r>
            <a:rPr lang="en-GB" sz="900" kern="1200" dirty="0"/>
            <a:t>Largest income holder here is 25,000,000</a:t>
          </a:r>
        </a:p>
        <a:p>
          <a:pPr marL="0" lvl="0" indent="0" algn="ctr" defTabSz="400050">
            <a:lnSpc>
              <a:spcPct val="90000"/>
            </a:lnSpc>
            <a:spcBef>
              <a:spcPct val="0"/>
            </a:spcBef>
            <a:spcAft>
              <a:spcPct val="35000"/>
            </a:spcAft>
            <a:buNone/>
          </a:pPr>
          <a:r>
            <a:rPr lang="en-GB" sz="900" kern="1200" dirty="0"/>
            <a:t>Use a maximum of 10 bank products</a:t>
          </a:r>
        </a:p>
        <a:p>
          <a:pPr marL="0" lvl="0" indent="0" algn="ctr" defTabSz="400050">
            <a:lnSpc>
              <a:spcPct val="90000"/>
            </a:lnSpc>
            <a:spcBef>
              <a:spcPct val="0"/>
            </a:spcBef>
            <a:spcAft>
              <a:spcPct val="35000"/>
            </a:spcAft>
            <a:buNone/>
          </a:pPr>
          <a:r>
            <a:rPr lang="en-GB" sz="900" kern="1200" dirty="0"/>
            <a:t>Fairly large representations in all 6 major channels</a:t>
          </a:r>
          <a:endParaRPr lang="en-US" sz="900" kern="1200" dirty="0"/>
        </a:p>
      </dsp:txBody>
      <dsp:txXfrm>
        <a:off x="4179737" y="1897676"/>
        <a:ext cx="2705523" cy="1623313"/>
      </dsp:txXfrm>
    </dsp:sp>
    <dsp:sp modelId="{292352D5-48CC-4109-A8DA-2C61409D9D3D}">
      <dsp:nvSpPr>
        <dsp:cNvPr id="0" name=""/>
        <dsp:cNvSpPr/>
      </dsp:nvSpPr>
      <dsp:spPr>
        <a:xfrm>
          <a:off x="2691699" y="3791542"/>
          <a:ext cx="2705523" cy="1623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5</a:t>
          </a:r>
          <a:r>
            <a:rPr lang="en-US" sz="900" kern="1200" baseline="30000" dirty="0"/>
            <a:t>th</a:t>
          </a:r>
          <a:r>
            <a:rPr lang="en-US" sz="900" kern="1200" dirty="0"/>
            <a:t> Cluster </a:t>
          </a:r>
        </a:p>
        <a:p>
          <a:pPr marL="0" lvl="0" indent="0" algn="ctr" defTabSz="400050">
            <a:lnSpc>
              <a:spcPct val="90000"/>
            </a:lnSpc>
            <a:spcBef>
              <a:spcPct val="0"/>
            </a:spcBef>
            <a:spcAft>
              <a:spcPct val="35000"/>
            </a:spcAft>
            <a:buNone/>
          </a:pPr>
          <a:r>
            <a:rPr lang="en-US" sz="900" kern="1200" dirty="0"/>
            <a:t>Both sexes present</a:t>
          </a:r>
        </a:p>
        <a:p>
          <a:pPr marL="0" lvl="0" indent="0" algn="ctr" defTabSz="400050">
            <a:lnSpc>
              <a:spcPct val="90000"/>
            </a:lnSpc>
            <a:spcBef>
              <a:spcPct val="0"/>
            </a:spcBef>
            <a:spcAft>
              <a:spcPct val="35000"/>
            </a:spcAft>
            <a:buNone/>
          </a:pPr>
          <a:r>
            <a:rPr lang="en-GB" sz="900" kern="1200" dirty="0"/>
            <a:t>Largest income holder here is 20,000,000</a:t>
          </a:r>
        </a:p>
        <a:p>
          <a:pPr marL="0" lvl="0" indent="0" algn="ctr" defTabSz="400050">
            <a:lnSpc>
              <a:spcPct val="90000"/>
            </a:lnSpc>
            <a:spcBef>
              <a:spcPct val="0"/>
            </a:spcBef>
            <a:spcAft>
              <a:spcPct val="35000"/>
            </a:spcAft>
            <a:buNone/>
          </a:pPr>
          <a:r>
            <a:rPr lang="en-GB" sz="900" kern="1200" dirty="0"/>
            <a:t>Have no guarantees</a:t>
          </a:r>
        </a:p>
        <a:p>
          <a:pPr marL="0" lvl="0" indent="0" algn="ctr" defTabSz="400050">
            <a:lnSpc>
              <a:spcPct val="90000"/>
            </a:lnSpc>
            <a:spcBef>
              <a:spcPct val="0"/>
            </a:spcBef>
            <a:spcAft>
              <a:spcPct val="35000"/>
            </a:spcAft>
            <a:buNone/>
          </a:pPr>
          <a:r>
            <a:rPr lang="en-GB" sz="900" kern="1200" dirty="0"/>
            <a:t>Use a maximum of 5 bank products</a:t>
          </a:r>
        </a:p>
        <a:p>
          <a:pPr marL="0" lvl="0" indent="0" algn="ctr" defTabSz="400050">
            <a:lnSpc>
              <a:spcPct val="90000"/>
            </a:lnSpc>
            <a:spcBef>
              <a:spcPct val="0"/>
            </a:spcBef>
            <a:spcAft>
              <a:spcPct val="35000"/>
            </a:spcAft>
            <a:buNone/>
          </a:pPr>
          <a:endParaRPr lang="en-US" sz="900" kern="1200" dirty="0"/>
        </a:p>
      </dsp:txBody>
      <dsp:txXfrm>
        <a:off x="2691699" y="3791542"/>
        <a:ext cx="2705523" cy="162331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1111055" cy="3508653"/>
          </a:xfrm>
          <a:prstGeom prst="rect">
            <a:avLst/>
          </a:prstGeom>
          <a:solidFill>
            <a:schemeClr val="bg2">
              <a:lumMod val="25000"/>
            </a:schemeClr>
          </a:solidFill>
        </p:spPr>
        <p:txBody>
          <a:bodyPr wrap="none" rtlCol="0">
            <a:spAutoFit/>
          </a:bodyPr>
          <a:lstStyle/>
          <a:p>
            <a:r>
              <a:rPr lang="en-US" sz="6600" dirty="0">
                <a:solidFill>
                  <a:srgbClr val="FF6600"/>
                </a:solidFill>
              </a:rPr>
              <a:t>Customer Segmentation Project</a:t>
            </a:r>
          </a:p>
          <a:p>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30-Aug-2022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98323"/>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M.A.S</a:t>
            </a: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gn="l" rtl="0">
              <a:buNone/>
            </a:pPr>
            <a:r>
              <a:rPr lang="en-US" sz="2000" dirty="0"/>
              <a:t>Group Name: M.A.S</a:t>
            </a:r>
          </a:p>
          <a:p>
            <a:pPr marL="0" indent="0" algn="l" rtl="0">
              <a:buNone/>
            </a:pPr>
            <a:r>
              <a:rPr lang="en-US" sz="2000" dirty="0"/>
              <a:t> Specialization: Data Science</a:t>
            </a:r>
          </a:p>
          <a:p>
            <a:pPr marL="0" indent="0" algn="l" rtl="0">
              <a:buNone/>
            </a:pPr>
            <a:r>
              <a:rPr lang="en-US" sz="2000" dirty="0"/>
              <a:t> Submitted to: Data Glacier canvas platform</a:t>
            </a:r>
          </a:p>
          <a:p>
            <a:pPr marL="0" indent="0" algn="l" rtl="0">
              <a:buNone/>
            </a:pPr>
            <a:r>
              <a:rPr lang="en-US" sz="2000" dirty="0"/>
              <a:t> Internship Batch: LISUM10: 30</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Group Information</a:t>
            </a:r>
          </a:p>
        </p:txBody>
      </p:sp>
      <p:pic>
        <p:nvPicPr>
          <p:cNvPr id="5" name="Picture 4">
            <a:extLst>
              <a:ext uri="{FF2B5EF4-FFF2-40B4-BE49-F238E27FC236}">
                <a16:creationId xmlns:a16="http://schemas.microsoft.com/office/drawing/2014/main" id="{80785E15-14B4-4E47-9C11-026F3058A5D9}"/>
              </a:ext>
            </a:extLst>
          </p:cNvPr>
          <p:cNvPicPr>
            <a:picLocks noChangeAspect="1"/>
          </p:cNvPicPr>
          <p:nvPr/>
        </p:nvPicPr>
        <p:blipFill>
          <a:blip r:embed="rId2"/>
          <a:stretch>
            <a:fillRect/>
          </a:stretch>
        </p:blipFill>
        <p:spPr>
          <a:xfrm>
            <a:off x="838200" y="3800551"/>
            <a:ext cx="9091448" cy="2804403"/>
          </a:xfrm>
          <a:prstGeom prst="rect">
            <a:avLst/>
          </a:prstGeom>
        </p:spPr>
      </p:pic>
    </p:spTree>
    <p:extLst>
      <p:ext uri="{BB962C8B-B14F-4D97-AF65-F5344CB8AC3E}">
        <p14:creationId xmlns:p14="http://schemas.microsoft.com/office/powerpoint/2010/main" val="131734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r>
              <a:rPr lang="en-US" sz="1800" dirty="0"/>
              <a:t>Most banks around the world have variant large customer base with different income levels, ages, characteristics, values and lifestyles. XYZ bank wants to increase the production and the satisfactions of all customers categories by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(pattern which group certain kind of customer in one category).</a:t>
            </a:r>
          </a:p>
          <a:p>
            <a:pPr marL="0" indent="0" algn="l" rtl="0">
              <a:buNone/>
            </a:pPr>
            <a:endParaRPr lang="en-US" sz="1800" dirty="0"/>
          </a:p>
          <a:p>
            <a:pPr marL="0" indent="0" algn="l" rtl="0">
              <a:buNone/>
            </a:pPr>
            <a:r>
              <a:rPr lang="en-US" sz="1800" b="1" dirty="0"/>
              <a:t>Objectives:</a:t>
            </a:r>
          </a:p>
          <a:p>
            <a:pPr marL="0" indent="0" algn="l" rtl="0">
              <a:buNone/>
            </a:pPr>
            <a:r>
              <a:rPr lang="en-US" sz="1800" dirty="0"/>
              <a:t>To increase the production and the satisfactions of all customers categories by roll out Christmas offers to their customers.</a:t>
            </a:r>
          </a:p>
          <a:p>
            <a:pPr marL="0" indent="0">
              <a:lnSpc>
                <a:spcPct val="150000"/>
              </a:lnSpc>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description</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25000"/>
            </a:schemeClr>
          </a:solidFill>
        </p:spPr>
        <p:txBody>
          <a:bodyPr>
            <a:normAutofit/>
          </a:bodyPr>
          <a:lstStyle/>
          <a:p>
            <a:r>
              <a:rPr lang="en-GB" sz="3600" b="1" dirty="0">
                <a:solidFill>
                  <a:schemeClr val="accent2"/>
                </a:solidFill>
                <a:latin typeface="+mn-lt"/>
              </a:rPr>
              <a:t>Data Analysis</a:t>
            </a:r>
          </a:p>
        </p:txBody>
      </p:sp>
      <p:sp>
        <p:nvSpPr>
          <p:cNvPr id="3" name="Content Placeholder 2"/>
          <p:cNvSpPr>
            <a:spLocks noGrp="1"/>
          </p:cNvSpPr>
          <p:nvPr>
            <p:ph idx="1"/>
          </p:nvPr>
        </p:nvSpPr>
        <p:spPr/>
        <p:txBody>
          <a:bodyPr/>
          <a:lstStyle/>
          <a:p>
            <a:pPr marL="0" indent="0">
              <a:buNone/>
            </a:pPr>
            <a:r>
              <a:rPr lang="en-GB" sz="1800" dirty="0"/>
              <a:t>Overview on Data</a:t>
            </a:r>
          </a:p>
          <a:p>
            <a:r>
              <a:rPr lang="en-GB" sz="1800" dirty="0"/>
              <a:t>Data provided by bank XYZ contained a million client user data.</a:t>
            </a:r>
          </a:p>
          <a:p>
            <a:r>
              <a:rPr lang="en-GB" sz="1800" dirty="0"/>
              <a:t>Data covers bank accounts created between 16/1/1995 and 27/2/2015</a:t>
            </a:r>
          </a:p>
          <a:p>
            <a:r>
              <a:rPr lang="en-GB" sz="1800" dirty="0"/>
              <a:t>Date for recording data was 28/1/2015 and 28/2/2015</a:t>
            </a:r>
          </a:p>
          <a:p>
            <a:r>
              <a:rPr lang="en-GB" sz="1800" dirty="0"/>
              <a:t>Data covers bank user details and services offered by bank. Grouping data this way is essential to solving the problem statement which is ‘Target advertisement’ during Christmas</a:t>
            </a:r>
          </a:p>
          <a:p>
            <a:r>
              <a:rPr lang="en-GB" sz="1800" dirty="0"/>
              <a:t>Out of the million customers, 993,000 of them were from Spain. 96% of the Spanish people were also based in Spain. Thus, market niche was focused on customers in Spain as they provided a good sample of the entire data</a:t>
            </a:r>
          </a:p>
          <a:p>
            <a:r>
              <a:rPr lang="en-GB" sz="1800" dirty="0"/>
              <a:t>XYZ bank offers 22 different products to its clients</a:t>
            </a:r>
          </a:p>
          <a:p>
            <a:pPr marL="0" indent="0">
              <a:buNone/>
            </a:pPr>
            <a:endParaRPr lang="en-GB" dirty="0"/>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949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25000"/>
            </a:schemeClr>
          </a:solidFill>
        </p:spPr>
        <p:txBody>
          <a:bodyPr>
            <a:normAutofit/>
          </a:bodyPr>
          <a:lstStyle/>
          <a:p>
            <a:r>
              <a:rPr lang="en-GB" sz="3600" b="1" dirty="0">
                <a:solidFill>
                  <a:schemeClr val="accent2"/>
                </a:solidFill>
                <a:latin typeface="+mn-lt"/>
              </a:rPr>
              <a:t>Key</a:t>
            </a:r>
            <a:r>
              <a:rPr lang="en-GB" sz="3600" b="1" dirty="0">
                <a:latin typeface="+mn-lt"/>
              </a:rPr>
              <a:t> </a:t>
            </a:r>
            <a:r>
              <a:rPr lang="en-GB" sz="3600" b="1" dirty="0">
                <a:solidFill>
                  <a:schemeClr val="accent2"/>
                </a:solidFill>
                <a:latin typeface="+mn-lt"/>
              </a:rPr>
              <a:t>Insights</a:t>
            </a:r>
          </a:p>
        </p:txBody>
      </p:sp>
      <p:sp>
        <p:nvSpPr>
          <p:cNvPr id="3" name="Content Placeholder 2"/>
          <p:cNvSpPr>
            <a:spLocks noGrp="1"/>
          </p:cNvSpPr>
          <p:nvPr>
            <p:ph idx="1"/>
          </p:nvPr>
        </p:nvSpPr>
        <p:spPr/>
        <p:txBody>
          <a:bodyPr>
            <a:normAutofit lnSpcReduction="10000"/>
          </a:bodyPr>
          <a:lstStyle/>
          <a:p>
            <a:pPr marL="0" indent="0">
              <a:buNone/>
            </a:pPr>
            <a:r>
              <a:rPr lang="en-GB" sz="1800" b="1" dirty="0"/>
              <a:t>Client Demographics</a:t>
            </a:r>
          </a:p>
          <a:p>
            <a:r>
              <a:rPr lang="en-GB" sz="1800" dirty="0"/>
              <a:t>Majority of customers are between 40 and 80 as that portion has dense concentration</a:t>
            </a:r>
          </a:p>
          <a:p>
            <a:r>
              <a:rPr lang="en-GB" sz="1800" dirty="0"/>
              <a:t>A very large proportion of customers have their income limits between 0 and 5,000,000</a:t>
            </a:r>
          </a:p>
          <a:p>
            <a:r>
              <a:rPr lang="en-GB" sz="1800" dirty="0"/>
              <a:t> Customers in the age group of 20, and 40-50 use the most products</a:t>
            </a:r>
          </a:p>
          <a:p>
            <a:r>
              <a:rPr lang="en-GB" sz="1800" dirty="0"/>
              <a:t>On average, customers use only 2 bank products; current account and particular account</a:t>
            </a:r>
          </a:p>
          <a:p>
            <a:r>
              <a:rPr lang="en-GB" sz="1800" dirty="0"/>
              <a:t>There are more female bank users than male, with females shading 57% of the customers</a:t>
            </a:r>
          </a:p>
          <a:p>
            <a:r>
              <a:rPr lang="en-GB" sz="1800" dirty="0"/>
              <a:t>Most bank users are found in the following provinces: Madrid, Barcelona, Valencia, </a:t>
            </a:r>
            <a:r>
              <a:rPr lang="en-GB" sz="1800" dirty="0" err="1"/>
              <a:t>Sevilla</a:t>
            </a:r>
            <a:r>
              <a:rPr lang="en-GB" sz="1800" dirty="0"/>
              <a:t> and Zaragoza</a:t>
            </a:r>
          </a:p>
          <a:p>
            <a:r>
              <a:rPr lang="en-GB" sz="1800" dirty="0"/>
              <a:t>Fewest bank users were found in the following provinces: </a:t>
            </a:r>
            <a:r>
              <a:rPr lang="en-GB" sz="1800" dirty="0" err="1"/>
              <a:t>Gipuzkoa</a:t>
            </a:r>
            <a:r>
              <a:rPr lang="en-GB" sz="1800" dirty="0"/>
              <a:t>, Bizkaia, Navarra, Ceuta and Melilla</a:t>
            </a:r>
          </a:p>
          <a:p>
            <a:r>
              <a:rPr lang="en-GB" sz="1800" dirty="0"/>
              <a:t>Top 3 channels used by customers to join are KAT, KFC and KHE</a:t>
            </a:r>
          </a:p>
          <a:p>
            <a:r>
              <a:rPr lang="en-GB" sz="1800" dirty="0"/>
              <a:t>The customer using the most bank products is Customer 797816</a:t>
            </a:r>
          </a:p>
          <a:p>
            <a:r>
              <a:rPr lang="en-GB" sz="1800" dirty="0"/>
              <a:t>92.7% of customers do not pay taxes</a:t>
            </a:r>
          </a:p>
          <a:p>
            <a:r>
              <a:rPr lang="en-GB" sz="1800" dirty="0"/>
              <a:t>99.9% of customers have no guarantees (or guarantors)</a:t>
            </a:r>
          </a:p>
          <a:p>
            <a:endParaRPr lang="en-GB" sz="1800" dirty="0"/>
          </a:p>
          <a:p>
            <a:endParaRPr lang="en-GB" sz="1800" dirty="0"/>
          </a:p>
        </p:txBody>
      </p:sp>
      <p:sp>
        <p:nvSpPr>
          <p:cNvPr id="5" name="Rectangle 1"/>
          <p:cNvSpPr>
            <a:spLocks noChangeArrowheads="1"/>
          </p:cNvSpPr>
          <p:nvPr/>
        </p:nvSpPr>
        <p:spPr bwMode="auto">
          <a:xfrm>
            <a:off x="477715" y="4881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21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25000"/>
            </a:schemeClr>
          </a:solidFill>
        </p:spPr>
        <p:txBody>
          <a:bodyPr>
            <a:normAutofit/>
          </a:bodyPr>
          <a:lstStyle/>
          <a:p>
            <a:r>
              <a:rPr lang="en-GB" sz="3600" b="1" dirty="0">
                <a:solidFill>
                  <a:schemeClr val="accent2"/>
                </a:solidFill>
                <a:latin typeface="+mn-lt"/>
              </a:rPr>
              <a:t>Key Insights</a:t>
            </a:r>
          </a:p>
        </p:txBody>
      </p:sp>
      <p:sp>
        <p:nvSpPr>
          <p:cNvPr id="3" name="Content Placeholder 2"/>
          <p:cNvSpPr>
            <a:spLocks noGrp="1"/>
          </p:cNvSpPr>
          <p:nvPr>
            <p:ph idx="1"/>
          </p:nvPr>
        </p:nvSpPr>
        <p:spPr/>
        <p:txBody>
          <a:bodyPr>
            <a:normAutofit/>
          </a:bodyPr>
          <a:lstStyle/>
          <a:p>
            <a:pPr marL="0" indent="0">
              <a:buNone/>
            </a:pPr>
            <a:r>
              <a:rPr lang="en-GB" sz="1800" dirty="0"/>
              <a:t>Product Demographics</a:t>
            </a:r>
          </a:p>
          <a:p>
            <a:r>
              <a:rPr lang="en-GB" sz="1800" dirty="0"/>
              <a:t>The most used products are Current account, Particular account, Direct debit, e-account and payroll account</a:t>
            </a:r>
          </a:p>
          <a:p>
            <a:r>
              <a:rPr lang="en-GB" sz="1800" dirty="0"/>
              <a:t>The least used products are Saving account, </a:t>
            </a:r>
            <a:r>
              <a:rPr lang="en-GB" sz="1800" dirty="0" err="1"/>
              <a:t>Derivada</a:t>
            </a:r>
            <a:r>
              <a:rPr lang="en-GB" sz="1800" dirty="0"/>
              <a:t> account, Short-term deposit, Medium-term deposit and Loans</a:t>
            </a:r>
          </a:p>
          <a:p>
            <a:pPr marL="0" indent="0">
              <a:buNone/>
            </a:pPr>
            <a:endParaRPr lang="en-GB" sz="1800" dirty="0"/>
          </a:p>
        </p:txBody>
      </p:sp>
    </p:spTree>
    <p:extLst>
      <p:ext uri="{BB962C8B-B14F-4D97-AF65-F5344CB8AC3E}">
        <p14:creationId xmlns:p14="http://schemas.microsoft.com/office/powerpoint/2010/main" val="80121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Methodology </a:t>
            </a:r>
          </a:p>
        </p:txBody>
      </p:sp>
      <p:sp>
        <p:nvSpPr>
          <p:cNvPr id="3" name="Content Placeholder 2">
            <a:extLst>
              <a:ext uri="{FF2B5EF4-FFF2-40B4-BE49-F238E27FC236}">
                <a16:creationId xmlns:a16="http://schemas.microsoft.com/office/drawing/2014/main" id="{49E3FD1A-18D0-461B-BFCE-1373EA0B2F7C}"/>
              </a:ext>
            </a:extLst>
          </p:cNvPr>
          <p:cNvSpPr>
            <a:spLocks noGrp="1"/>
          </p:cNvSpPr>
          <p:nvPr>
            <p:ph idx="1"/>
          </p:nvPr>
        </p:nvSpPr>
        <p:spPr/>
        <p:txBody>
          <a:bodyPr>
            <a:normAutofit fontScale="92500" lnSpcReduction="20000"/>
          </a:bodyPr>
          <a:lstStyle/>
          <a:p>
            <a:pPr marL="0" indent="0">
              <a:buNone/>
            </a:pPr>
            <a:r>
              <a:rPr lang="en-US" sz="2600" dirty="0"/>
              <a:t>The technical recommendations will be to use the following methods. Since the data have no </a:t>
            </a:r>
            <a:r>
              <a:rPr lang="en-US" sz="2600" b="1" dirty="0"/>
              <a:t>dependent value</a:t>
            </a:r>
            <a:r>
              <a:rPr lang="en-US" sz="2600" dirty="0"/>
              <a:t>, </a:t>
            </a:r>
            <a:r>
              <a:rPr lang="en-US" sz="2600" b="1" dirty="0"/>
              <a:t>unsupervised learning </a:t>
            </a:r>
            <a:r>
              <a:rPr lang="en-US" sz="2600" dirty="0"/>
              <a:t>techniques should be applied.</a:t>
            </a:r>
          </a:p>
          <a:p>
            <a:pPr marL="0" indent="0">
              <a:buNone/>
            </a:pPr>
            <a:r>
              <a:rPr lang="en-US" sz="2400" b="1" dirty="0"/>
              <a:t>The elbow method:</a:t>
            </a:r>
          </a:p>
          <a:p>
            <a:r>
              <a:rPr lang="en-US" sz="2200" dirty="0"/>
              <a:t>The elbow method uses the sum of squared distance (SSE) to choose an ideal value of k based on the distance between the data points and their assigned clusters,  we use this method to classify the number of clusters based on the data we have. </a:t>
            </a:r>
          </a:p>
          <a:p>
            <a:pPr marL="0" indent="0">
              <a:buNone/>
            </a:pPr>
            <a:r>
              <a:rPr lang="en-US" sz="2400" b="1" dirty="0"/>
              <a:t>PCA:</a:t>
            </a:r>
          </a:p>
          <a:p>
            <a:r>
              <a:rPr lang="en-US" sz="2200" dirty="0"/>
              <a:t>Principal component analysis (PCA) is a widely used statistical technique for unsupervised dimension reduction. It is believed that it improves the clustering results in practice (noise reduction) </a:t>
            </a:r>
          </a:p>
          <a:p>
            <a:pPr marL="0" indent="0">
              <a:buNone/>
            </a:pPr>
            <a:r>
              <a:rPr lang="en-US" sz="2400" b="1" dirty="0"/>
              <a:t>Clustering: </a:t>
            </a:r>
          </a:p>
          <a:p>
            <a:r>
              <a:rPr lang="en-US" sz="2200" dirty="0"/>
              <a:t>Clustering is the task of dividing data points into a number of groups such that data points in the same groups are more similar to other data points in the same group than those in other groups. And we have </a:t>
            </a:r>
            <a:r>
              <a:rPr lang="en-US" sz="2200" b="1" dirty="0"/>
              <a:t>5 clusters </a:t>
            </a:r>
            <a:r>
              <a:rPr lang="en-US" sz="2200" dirty="0"/>
              <a:t>based on the elbow method results.</a:t>
            </a:r>
          </a:p>
        </p:txBody>
      </p:sp>
    </p:spTree>
    <p:extLst>
      <p:ext uri="{BB962C8B-B14F-4D97-AF65-F5344CB8AC3E}">
        <p14:creationId xmlns:p14="http://schemas.microsoft.com/office/powerpoint/2010/main" val="42434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0432416"/>
              </p:ext>
            </p:extLst>
          </p:nvPr>
        </p:nvGraphicFramePr>
        <p:xfrm>
          <a:off x="3472962" y="702081"/>
          <a:ext cx="808892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49570" y="2189284"/>
            <a:ext cx="2725615" cy="1754326"/>
          </a:xfrm>
          <a:prstGeom prst="rect">
            <a:avLst/>
          </a:prstGeom>
          <a:noFill/>
        </p:spPr>
        <p:txBody>
          <a:bodyPr wrap="square" rtlCol="0">
            <a:spAutoFit/>
          </a:bodyPr>
          <a:lstStyle/>
          <a:p>
            <a:r>
              <a:rPr lang="en-GB" sz="3600" dirty="0"/>
              <a:t>Cluster Groups of customers</a:t>
            </a:r>
          </a:p>
        </p:txBody>
      </p:sp>
    </p:spTree>
    <p:extLst>
      <p:ext uri="{BB962C8B-B14F-4D97-AF65-F5344CB8AC3E}">
        <p14:creationId xmlns:p14="http://schemas.microsoft.com/office/powerpoint/2010/main" val="28343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
        <p:nvSpPr>
          <p:cNvPr id="3" name="Content Placeholder 2">
            <a:extLst>
              <a:ext uri="{FF2B5EF4-FFF2-40B4-BE49-F238E27FC236}">
                <a16:creationId xmlns:a16="http://schemas.microsoft.com/office/drawing/2014/main" id="{49E3FD1A-18D0-461B-BFCE-1373EA0B2F7C}"/>
              </a:ext>
            </a:extLst>
          </p:cNvPr>
          <p:cNvSpPr>
            <a:spLocks noGrp="1"/>
          </p:cNvSpPr>
          <p:nvPr>
            <p:ph idx="1"/>
          </p:nvPr>
        </p:nvSpPr>
        <p:spPr/>
        <p:txBody>
          <a:bodyPr>
            <a:normAutofit fontScale="85000" lnSpcReduction="20000"/>
          </a:bodyPr>
          <a:lstStyle/>
          <a:p>
            <a:pPr marL="0" indent="0">
              <a:buNone/>
            </a:pPr>
            <a:r>
              <a:rPr lang="en-US" sz="2600" dirty="0"/>
              <a:t>1. According to the age insights it is highly recommended to focus on ages that is younger than and older than twenties ages. </a:t>
            </a:r>
          </a:p>
          <a:p>
            <a:pPr marL="0" indent="0">
              <a:buNone/>
            </a:pPr>
            <a:r>
              <a:rPr lang="en-US" sz="2600" dirty="0"/>
              <a:t>2. Males has lower product usage than Females, so we recommend to give special offers for Males.</a:t>
            </a:r>
          </a:p>
          <a:p>
            <a:pPr marL="0" indent="0">
              <a:buNone/>
            </a:pPr>
            <a:r>
              <a:rPr lang="en-US" sz="2600" dirty="0"/>
              <a:t>3. We can say that Spain is the only Country which uses bank's products, the bank has to focus on other countries.</a:t>
            </a:r>
          </a:p>
          <a:p>
            <a:pPr marL="0" indent="0">
              <a:buNone/>
            </a:pPr>
            <a:r>
              <a:rPr lang="en-US" sz="2600" dirty="0"/>
              <a:t>4. As per the insights most of the customers are in Madrid then Barcelona, the other Cities are very low so special offers has to proposed to these cities to increase the customer numbers.</a:t>
            </a:r>
          </a:p>
          <a:p>
            <a:pPr marL="0" indent="0">
              <a:buNone/>
            </a:pPr>
            <a:r>
              <a:rPr lang="en-US" sz="2600" dirty="0"/>
              <a:t>5. the bank has to give special offers for the products rather than current account since it is the most used product.</a:t>
            </a:r>
          </a:p>
          <a:p>
            <a:pPr marL="0" indent="0">
              <a:buNone/>
            </a:pPr>
            <a:r>
              <a:rPr lang="en-GB" sz="2600" dirty="0"/>
              <a:t>6. Special offer should be handed over to customers using over 12 products and especially the customer using 15 bank products</a:t>
            </a:r>
          </a:p>
          <a:p>
            <a:pPr marL="0" indent="0">
              <a:buNone/>
            </a:pPr>
            <a:r>
              <a:rPr lang="en-GB" sz="2600" dirty="0"/>
              <a:t>7. Least used products should be reconsidered</a:t>
            </a:r>
          </a:p>
          <a:p>
            <a:pPr marL="0" indent="0">
              <a:buNone/>
            </a:pPr>
            <a:endParaRPr lang="en-US" sz="2600" dirty="0"/>
          </a:p>
        </p:txBody>
      </p:sp>
    </p:spTree>
    <p:extLst>
      <p:ext uri="{BB962C8B-B14F-4D97-AF65-F5344CB8AC3E}">
        <p14:creationId xmlns:p14="http://schemas.microsoft.com/office/powerpoint/2010/main" val="238437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5321</TotalTime>
  <Words>1009</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PowerPoint Presentation</vt:lpstr>
      <vt:lpstr>Group Information</vt:lpstr>
      <vt:lpstr>Problem description</vt:lpstr>
      <vt:lpstr>Data Analysis</vt:lpstr>
      <vt:lpstr>Key Insights</vt:lpstr>
      <vt:lpstr>Key Insights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معاذ</cp:lastModifiedBy>
  <cp:revision>180</cp:revision>
  <cp:lastPrinted>2019-08-24T08:13:50Z</cp:lastPrinted>
  <dcterms:created xsi:type="dcterms:W3CDTF">2019-08-19T15:39:24Z</dcterms:created>
  <dcterms:modified xsi:type="dcterms:W3CDTF">2022-09-03T11:54:55Z</dcterms:modified>
</cp:coreProperties>
</file>