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 Medium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edium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Medium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RobotoMedium-italic.fntdata"/><Relationship Id="rId18" Type="http://schemas.openxmlformats.org/officeDocument/2006/relationships/font" Target="fonts/Roboto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7b39605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7b39605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7b39605a1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7b39605a1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7b39605a1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7b39605a1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7b39605a1_0_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7b39605a1_0_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7b39605a1_0_8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7b39605a1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7b39605a1_0_1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7b39605a1_0_1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E-Commerce Recommendation Systems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761625" y="4817325"/>
            <a:ext cx="3375900" cy="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Andrew Kojo Mensah-Onumah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42525" y="1265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Techniques to build Recommender systems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14"/>
          <p:cNvGrpSpPr/>
          <p:nvPr/>
        </p:nvGrpSpPr>
        <p:grpSpPr>
          <a:xfrm>
            <a:off x="567977" y="1874924"/>
            <a:ext cx="2486829" cy="2988816"/>
            <a:chOff x="1118224" y="283725"/>
            <a:chExt cx="2090826" cy="4076400"/>
          </a:xfrm>
        </p:grpSpPr>
        <p:sp>
          <p:nvSpPr>
            <p:cNvPr id="95" name="Google Shape;95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Content based recommendation system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Based on behaviour of the material content as captured by the features of the users and products</a:t>
              </a:r>
              <a:endParaRPr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1" name="Google Shape;101;p14"/>
          <p:cNvGrpSpPr/>
          <p:nvPr/>
        </p:nvGrpSpPr>
        <p:grpSpPr>
          <a:xfrm>
            <a:off x="3351402" y="1874928"/>
            <a:ext cx="2486829" cy="2988816"/>
            <a:chOff x="1118224" y="283725"/>
            <a:chExt cx="2090826" cy="4076400"/>
          </a:xfrm>
        </p:grpSpPr>
        <p:sp>
          <p:nvSpPr>
            <p:cNvPr id="102" name="Google Shape;102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Collaborative filtering recommendation system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Based on the preference of similar users and similar products. Suitable for datasets without content features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" name="Google Shape;108;p14"/>
          <p:cNvGrpSpPr/>
          <p:nvPr/>
        </p:nvGrpSpPr>
        <p:grpSpPr>
          <a:xfrm>
            <a:off x="6345477" y="1874800"/>
            <a:ext cx="2486829" cy="2988816"/>
            <a:chOff x="1118224" y="283725"/>
            <a:chExt cx="2090826" cy="4076400"/>
          </a:xfrm>
        </p:grpSpPr>
        <p:sp>
          <p:nvSpPr>
            <p:cNvPr id="109" name="Google Shape;109;p14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1118224" y="341749"/>
              <a:ext cx="2048100" cy="24906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1D7E7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233923" y="1225061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1D7E7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Hybrid method recommendation system</a:t>
              </a:r>
              <a:endParaRPr sz="1200">
                <a:solidFill>
                  <a:srgbClr val="1D7E7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5400000">
              <a:off x="1938871" y="2785391"/>
              <a:ext cx="389100" cy="278100"/>
            </a:xfrm>
            <a:prstGeom prst="rightArrow">
              <a:avLst>
                <a:gd fmla="val 34239" name="adj1"/>
                <a:gd fmla="val 57035" name="adj2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1118308" y="3172455"/>
              <a:ext cx="2030400" cy="108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2921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000"/>
                <a:buFont typeface="Roboto"/>
                <a:buChar char="●"/>
              </a:pPr>
              <a:r>
                <a:rPr lang="en-GB" sz="1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Combines the content and collaborative filtering techniques</a:t>
              </a:r>
              <a:endParaRPr sz="9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453950" y="130552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recommendation Implementation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497300" y="1852125"/>
            <a:ext cx="4146600" cy="3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</a:t>
            </a:r>
            <a:r>
              <a:rPr lang="en-GB">
                <a:solidFill>
                  <a:schemeClr val="dk2"/>
                </a:solidFill>
              </a:rPr>
              <a:t>Dataset                                                 Model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1680" y="2026975"/>
            <a:ext cx="3930100" cy="28384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15"/>
          <p:cNvGrpSpPr/>
          <p:nvPr/>
        </p:nvGrpSpPr>
        <p:grpSpPr>
          <a:xfrm>
            <a:off x="497295" y="2116989"/>
            <a:ext cx="1827900" cy="2907956"/>
            <a:chOff x="2744034" y="1146343"/>
            <a:chExt cx="1827900" cy="2399700"/>
          </a:xfrm>
        </p:grpSpPr>
        <p:sp>
          <p:nvSpPr>
            <p:cNvPr id="123" name="Google Shape;123;p15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F48F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 flipH="1">
              <a:off x="2832609" y="1686391"/>
              <a:ext cx="1649400" cy="1745700"/>
            </a:xfrm>
            <a:prstGeom prst="snip1Rect">
              <a:avLst>
                <a:gd fmla="val 0" name="adj"/>
              </a:avLst>
            </a:prstGeom>
            <a:solidFill>
              <a:srgbClr val="AC11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20 million items available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1.4 million users (including bots)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Product and user features are not available</a:t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000"/>
                <a:t>Products and category values have been anonymised</a:t>
              </a:r>
              <a:endParaRPr sz="1000"/>
            </a:p>
          </p:txBody>
        </p:sp>
      </p:grpSp>
      <p:grpSp>
        <p:nvGrpSpPr>
          <p:cNvPr id="125" name="Google Shape;125;p15"/>
          <p:cNvGrpSpPr/>
          <p:nvPr/>
        </p:nvGrpSpPr>
        <p:grpSpPr>
          <a:xfrm>
            <a:off x="2416701" y="2308308"/>
            <a:ext cx="2067658" cy="2725570"/>
            <a:chOff x="2157128" y="1849578"/>
            <a:chExt cx="3712800" cy="2416500"/>
          </a:xfrm>
        </p:grpSpPr>
        <p:sp>
          <p:nvSpPr>
            <p:cNvPr id="126" name="Google Shape;126;p15"/>
            <p:cNvSpPr/>
            <p:nvPr/>
          </p:nvSpPr>
          <p:spPr>
            <a:xfrm rot="5400000">
              <a:off x="2805278" y="1201428"/>
              <a:ext cx="2416500" cy="3712800"/>
            </a:xfrm>
            <a:prstGeom prst="rightArrowCallout">
              <a:avLst>
                <a:gd fmla="val 9283" name="adj1"/>
                <a:gd fmla="val 13570" name="adj2"/>
                <a:gd fmla="val 16082" name="adj3"/>
                <a:gd fmla="val 81236" name="adj4"/>
              </a:avLst>
            </a:prstGeom>
            <a:solidFill>
              <a:srgbClr val="840D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 txBox="1"/>
            <p:nvPr/>
          </p:nvSpPr>
          <p:spPr>
            <a:xfrm>
              <a:off x="2403197" y="1998732"/>
              <a:ext cx="3282300" cy="1770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</a:rPr>
                <a:t>Implement Collaborative filtering techniques.Eg. sparse-based CF, clustering, knn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</a:rPr>
                <a:t>Build a sparse user-item matrix that contains rows of products interacted by a user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</a:rPr>
                <a:t>Implement model building</a:t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00">
                <a:solidFill>
                  <a:srgbClr val="FFFFFF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900">
                  <a:solidFill>
                    <a:srgbClr val="FFFFFF"/>
                  </a:solidFill>
                </a:rPr>
                <a:t>Evaluate on precision and recall</a:t>
              </a:r>
              <a:endParaRPr sz="9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Understanding</a:t>
            </a:r>
            <a:endParaRPr/>
          </a:p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400" y="1796827"/>
            <a:ext cx="3842675" cy="313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825" y="1853850"/>
            <a:ext cx="3774301" cy="283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Product recommendation results</a:t>
            </a:r>
            <a:endParaRPr/>
          </a:p>
        </p:txBody>
      </p:sp>
      <p:sp>
        <p:nvSpPr>
          <p:cNvPr id="142" name="Google Shape;14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Recommendation based on similar users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New users are recommended the popular products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Continuing users have product recommendations based on similar products chosen by other users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Key takeaways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Different users interact with different items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Human users interact with a limited number of  products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User recommendation captures diverse products</a:t>
            </a:r>
            <a:endParaRPr>
              <a:solidFill>
                <a:schemeClr val="dk2"/>
              </a:solidFill>
            </a:endParaRPr>
          </a:p>
          <a:p>
            <a:pPr indent="-29273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20958"/>
              <a:buFont typeface="Arial"/>
              <a:buChar char="●"/>
            </a:pPr>
            <a:r>
              <a:rPr lang="en-GB" sz="1192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Recommendations for user 257597 : [231243, 62549, 194791, 429607, 216305, 396619, 445105, 142466, 174538, 357054]</a:t>
            </a:r>
            <a:endParaRPr sz="144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Recommendations based on similar products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Recommendation is based on products with similar interaction rates (high views, transactions or add-to-carts)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Key takeaways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Users view a lot more products than they add-to-cart or actually buy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There are limited amounts of products interacted with by users</a:t>
            </a:r>
            <a:endParaRPr>
              <a:solidFill>
                <a:schemeClr val="dk2"/>
              </a:solidFill>
            </a:endParaRPr>
          </a:p>
          <a:p>
            <a:pPr indent="-286385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-GB">
                <a:solidFill>
                  <a:schemeClr val="dk2"/>
                </a:solidFill>
              </a:rPr>
              <a:t>Item recommendation fails to capture connections due to limited interactions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Recommendation</a:t>
            </a:r>
            <a:endParaRPr/>
          </a:p>
        </p:txBody>
      </p:sp>
      <p:sp>
        <p:nvSpPr>
          <p:cNvPr id="149" name="Google Shape;14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Include an additional </a:t>
            </a:r>
            <a:r>
              <a:rPr lang="en-GB" sz="1400">
                <a:solidFill>
                  <a:schemeClr val="dk2"/>
                </a:solidFill>
              </a:rPr>
              <a:t>web page</a:t>
            </a:r>
            <a:r>
              <a:rPr lang="en-GB" sz="1400">
                <a:solidFill>
                  <a:schemeClr val="dk2"/>
                </a:solidFill>
              </a:rPr>
              <a:t> where users select categories of interest.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Recommend at most 5 items to a user in order to minimise choice overload.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Invest in bot detection and removal (Captcha systems)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Constantly update products with available ones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Focus on popular items &amp; repeat behaviours (add-to-cart &amp; transactions)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-GB" sz="1400">
                <a:solidFill>
                  <a:schemeClr val="dk2"/>
                </a:solidFill>
              </a:rPr>
              <a:t>Encourage diversity in engagement by surfacing less popular but relevant items.</a:t>
            </a:r>
            <a:endParaRPr b="1"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ank you handwritten inscription, vector lettering design. (provided by Getty Images)"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86" y="0"/>
            <a:ext cx="836022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ank you handwritten inscription, vector lettering design. (provided by Getty Images)"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886" y="0"/>
            <a:ext cx="836022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