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8" r:id="rId6"/>
    <p:sldId id="259" r:id="rId7"/>
    <p:sldId id="267" r:id="rId8"/>
    <p:sldId id="261" r:id="rId9"/>
    <p:sldId id="262" r:id="rId10"/>
    <p:sldId id="263" r:id="rId11"/>
    <p:sldId id="265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95FF6-8F42-4A77-87DB-30F743447D7D}" v="6" dt="2024-12-07T04:37:18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4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Kokane" userId="fd12ac15-4719-485a-8b4b-bf2939c754ae" providerId="ADAL" clId="{CC1BA1F5-0CC9-4D23-9BC5-96D10405F01F}"/>
    <pc:docChg chg="custSel modSld">
      <pc:chgData name="Manoj Kokane" userId="fd12ac15-4719-485a-8b4b-bf2939c754ae" providerId="ADAL" clId="{CC1BA1F5-0CC9-4D23-9BC5-96D10405F01F}" dt="2024-12-07T05:59:26.185" v="24" actId="20577"/>
      <pc:docMkLst>
        <pc:docMk/>
      </pc:docMkLst>
      <pc:sldChg chg="modSp mod">
        <pc:chgData name="Manoj Kokane" userId="fd12ac15-4719-485a-8b4b-bf2939c754ae" providerId="ADAL" clId="{CC1BA1F5-0CC9-4D23-9BC5-96D10405F01F}" dt="2024-12-07T05:25:14.755" v="17" actId="1076"/>
        <pc:sldMkLst>
          <pc:docMk/>
          <pc:sldMk cId="0" sldId="259"/>
        </pc:sldMkLst>
        <pc:spChg chg="mod">
          <ac:chgData name="Manoj Kokane" userId="fd12ac15-4719-485a-8b4b-bf2939c754ae" providerId="ADAL" clId="{CC1BA1F5-0CC9-4D23-9BC5-96D10405F01F}" dt="2024-12-07T05:25:14.755" v="17" actId="1076"/>
          <ac:spMkLst>
            <pc:docMk/>
            <pc:sldMk cId="0" sldId="259"/>
            <ac:spMk id="3" creationId="{C2DCE325-8C64-6EC2-0959-28B0295468F1}"/>
          </ac:spMkLst>
        </pc:spChg>
        <pc:picChg chg="mod">
          <ac:chgData name="Manoj Kokane" userId="fd12ac15-4719-485a-8b4b-bf2939c754ae" providerId="ADAL" clId="{CC1BA1F5-0CC9-4D23-9BC5-96D10405F01F}" dt="2024-12-07T05:10:55.018" v="8" actId="14100"/>
          <ac:picMkLst>
            <pc:docMk/>
            <pc:sldMk cId="0" sldId="259"/>
            <ac:picMk id="4" creationId="{7D0238F7-8216-4CD9-6D11-D4C0F5C577BC}"/>
          </ac:picMkLst>
        </pc:picChg>
      </pc:sldChg>
      <pc:sldChg chg="modSp mod">
        <pc:chgData name="Manoj Kokane" userId="fd12ac15-4719-485a-8b4b-bf2939c754ae" providerId="ADAL" clId="{CC1BA1F5-0CC9-4D23-9BC5-96D10405F01F}" dt="2024-12-07T05:00:25.729" v="4" actId="5793"/>
        <pc:sldMkLst>
          <pc:docMk/>
          <pc:sldMk cId="0" sldId="264"/>
        </pc:sldMkLst>
        <pc:spChg chg="mod">
          <ac:chgData name="Manoj Kokane" userId="fd12ac15-4719-485a-8b4b-bf2939c754ae" providerId="ADAL" clId="{CC1BA1F5-0CC9-4D23-9BC5-96D10405F01F}" dt="2024-12-07T04:59:53.967" v="0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Manoj Kokane" userId="fd12ac15-4719-485a-8b4b-bf2939c754ae" providerId="ADAL" clId="{CC1BA1F5-0CC9-4D23-9BC5-96D10405F01F}" dt="2024-12-07T05:00:25.729" v="4" actId="579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Manoj Kokane" userId="fd12ac15-4719-485a-8b4b-bf2939c754ae" providerId="ADAL" clId="{CC1BA1F5-0CC9-4D23-9BC5-96D10405F01F}" dt="2024-12-07T05:59:26.185" v="24" actId="20577"/>
        <pc:sldMkLst>
          <pc:docMk/>
          <pc:sldMk cId="3266268780" sldId="266"/>
        </pc:sldMkLst>
        <pc:spChg chg="mod">
          <ac:chgData name="Manoj Kokane" userId="fd12ac15-4719-485a-8b4b-bf2939c754ae" providerId="ADAL" clId="{CC1BA1F5-0CC9-4D23-9BC5-96D10405F01F}" dt="2024-12-07T05:59:26.185" v="24" actId="20577"/>
          <ac:spMkLst>
            <pc:docMk/>
            <pc:sldMk cId="3266268780" sldId="266"/>
            <ac:spMk id="3" creationId="{00000000-0000-0000-0000-000000000000}"/>
          </ac:spMkLst>
        </pc:spChg>
      </pc:sldChg>
      <pc:sldChg chg="modSp mod">
        <pc:chgData name="Manoj Kokane" userId="fd12ac15-4719-485a-8b4b-bf2939c754ae" providerId="ADAL" clId="{CC1BA1F5-0CC9-4D23-9BC5-96D10405F01F}" dt="2024-12-07T05:24:32.910" v="16" actId="12"/>
        <pc:sldMkLst>
          <pc:docMk/>
          <pc:sldMk cId="3350083516" sldId="267"/>
        </pc:sldMkLst>
        <pc:spChg chg="mod">
          <ac:chgData name="Manoj Kokane" userId="fd12ac15-4719-485a-8b4b-bf2939c754ae" providerId="ADAL" clId="{CC1BA1F5-0CC9-4D23-9BC5-96D10405F01F}" dt="2024-12-07T05:24:32.910" v="16" actId="12"/>
          <ac:spMkLst>
            <pc:docMk/>
            <pc:sldMk cId="3350083516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0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3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0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406526"/>
            <a:ext cx="7897586" cy="1401989"/>
          </a:xfrm>
        </p:spPr>
        <p:txBody>
          <a:bodyPr>
            <a:normAutofit/>
          </a:bodyPr>
          <a:lstStyle/>
          <a:p>
            <a:r>
              <a:rPr sz="4400" dirty="0"/>
              <a:t>Crime Statistics in UK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329" y="3701142"/>
            <a:ext cx="6841671" cy="1856014"/>
          </a:xfrm>
        </p:spPr>
        <p:txBody>
          <a:bodyPr>
            <a:normAutofit fontScale="62500" lnSpcReduction="20000"/>
          </a:bodyPr>
          <a:lstStyle/>
          <a:p>
            <a:r>
              <a:rPr sz="2200" dirty="0"/>
              <a:t>Team Maverick</a:t>
            </a:r>
            <a:endParaRPr lang="en-IN" sz="2200" dirty="0"/>
          </a:p>
          <a:p>
            <a:r>
              <a:rPr b="1" dirty="0"/>
              <a:t>Authors:</a:t>
            </a:r>
            <a:endParaRPr lang="en-US" b="1" dirty="0"/>
          </a:p>
          <a:p>
            <a:r>
              <a:rPr lang="en-IN" dirty="0"/>
              <a:t>Kokane Manoj Bhausaheb,</a:t>
            </a:r>
          </a:p>
          <a:p>
            <a:r>
              <a:rPr lang="en-IN" dirty="0"/>
              <a:t> Aravind SS</a:t>
            </a:r>
          </a:p>
          <a:p>
            <a:r>
              <a:rPr dirty="0" err="1"/>
              <a:t>Kavipriya</a:t>
            </a:r>
            <a:r>
              <a:rPr dirty="0"/>
              <a:t> Ramasamy, </a:t>
            </a:r>
            <a:endParaRPr lang="en-US" dirty="0"/>
          </a:p>
          <a:p>
            <a:r>
              <a:rPr dirty="0"/>
              <a:t>Srividya Lakshmanan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Plots and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45688-1E67-4380-8BA3-04006B87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097437"/>
            <a:ext cx="6894763" cy="29910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Plots and Analysis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270268D-B34C-0208-DCBA-CFDE240F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2111147"/>
            <a:ext cx="7168696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6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Insights derived inform policy recommendations for targeted interventions and efficient resource allocation.</a:t>
            </a:r>
          </a:p>
          <a:p>
            <a:r>
              <a:rPr dirty="0"/>
              <a:t>Supports incremental data ingestion for real-time updates on trends.</a:t>
            </a:r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https://github.com/kokanemanoj1/crime-data-uk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dirty="0"/>
          </a:p>
        </p:txBody>
      </p:sp>
      <p:pic>
        <p:nvPicPr>
          <p:cNvPr id="1026" name="Picture 2" descr="Any questions Stock Photos, Royalty Free Any questions ...">
            <a:extLst>
              <a:ext uri="{FF2B5EF4-FFF2-40B4-BE49-F238E27FC236}">
                <a16:creationId xmlns:a16="http://schemas.microsoft.com/office/drawing/2014/main" id="{87C62945-0E84-9FA2-7113-F9D44F88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5" y="2505074"/>
            <a:ext cx="3701143" cy="23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6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800" dirty="0"/>
              <a:t>Analyze, process, and optimize the handling of crime statistics using Apache Spark to derive actionable insights.</a:t>
            </a:r>
          </a:p>
          <a:p>
            <a:endParaRPr sz="2800" dirty="0"/>
          </a:p>
          <a:p>
            <a:pPr marL="0" indent="0">
              <a:buNone/>
            </a:pPr>
            <a:r>
              <a:rPr lang="en-US" sz="2800" dirty="0"/>
              <a:t>Motivation:</a:t>
            </a:r>
            <a:endParaRPr sz="2800" dirty="0"/>
          </a:p>
          <a:p>
            <a:r>
              <a:rPr sz="2800" dirty="0"/>
              <a:t>By analyzing crime data, valuable insights can improve public safety, refine law enforcement strategies, and optimize resource allocation.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Design Goals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119" y="1609243"/>
            <a:ext cx="6976820" cy="3881034"/>
          </a:xfrm>
        </p:spPr>
        <p:txBody>
          <a:bodyPr>
            <a:normAutofit fontScale="85000" lnSpcReduction="20000"/>
          </a:bodyPr>
          <a:lstStyle/>
          <a:p>
            <a:endParaRPr lang="en-US" sz="2800" dirty="0"/>
          </a:p>
          <a:p>
            <a:r>
              <a:rPr sz="2800" dirty="0"/>
              <a:t> Efficient data processing for large datasets</a:t>
            </a:r>
          </a:p>
          <a:p>
            <a:r>
              <a:rPr sz="2800" dirty="0"/>
              <a:t> Filter, aggregate, and analyze statistics by location, time, and crime type</a:t>
            </a:r>
          </a:p>
          <a:p>
            <a:r>
              <a:rPr sz="2800" dirty="0"/>
              <a:t> Identify crime hotspots and temporal trends</a:t>
            </a:r>
          </a:p>
          <a:p>
            <a:r>
              <a:rPr sz="2800" dirty="0"/>
              <a:t> Support dynamic reporting and visualization tools</a:t>
            </a:r>
          </a:p>
          <a:p>
            <a:r>
              <a:rPr sz="2800" dirty="0"/>
              <a:t> Scalable pipeline for new data integration</a:t>
            </a:r>
          </a:p>
          <a:p>
            <a:r>
              <a:rPr sz="2800" dirty="0"/>
              <a:t> Real-time insights for millions of records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974404"/>
            <a:ext cx="6571343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dirty="0"/>
              <a:t>https://data.police.uk/data/</a:t>
            </a:r>
            <a:endParaRPr sz="2800" dirty="0"/>
          </a:p>
          <a:p>
            <a:pPr marL="0" indent="0">
              <a:buNone/>
            </a:pPr>
            <a:r>
              <a:rPr lang="en-US" sz="2800" dirty="0"/>
              <a:t>About data:</a:t>
            </a:r>
            <a:endParaRPr sz="2800" dirty="0"/>
          </a:p>
          <a:p>
            <a:r>
              <a:rPr lang="en-US" sz="2800" dirty="0"/>
              <a:t>Force data</a:t>
            </a:r>
          </a:p>
          <a:p>
            <a:r>
              <a:rPr lang="en-US" sz="2800" dirty="0"/>
              <a:t>Available in LSOA within force boundaries</a:t>
            </a:r>
          </a:p>
          <a:p>
            <a:r>
              <a:rPr lang="en-US" sz="2800" dirty="0"/>
              <a:t>Stop-and-Search</a:t>
            </a:r>
          </a:p>
          <a:p>
            <a:r>
              <a:rPr lang="en-US" sz="2800" dirty="0"/>
              <a:t>Street</a:t>
            </a:r>
          </a:p>
          <a:p>
            <a:r>
              <a:rPr lang="en-US" sz="2800" dirty="0"/>
              <a:t>Outcome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662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Big Data Platforms:</a:t>
            </a:r>
          </a:p>
          <a:p>
            <a:pPr lvl="1"/>
            <a:r>
              <a:rPr lang="en-US" sz="2400" dirty="0"/>
              <a:t> Microsoft Fabric</a:t>
            </a:r>
          </a:p>
          <a:p>
            <a:pPr lvl="1"/>
            <a:r>
              <a:rPr lang="en-US" sz="2400" dirty="0"/>
              <a:t> Apache Spark</a:t>
            </a:r>
          </a:p>
          <a:p>
            <a:pPr lvl="1"/>
            <a:r>
              <a:rPr lang="en-US" sz="2400" dirty="0"/>
              <a:t>Azure Blob Storage</a:t>
            </a:r>
          </a:p>
          <a:p>
            <a:pPr lvl="1"/>
            <a:r>
              <a:rPr lang="en-US" sz="24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80874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0238F7-8216-4CD9-6D11-D4C0F5C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7" y="1994115"/>
            <a:ext cx="7232543" cy="342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CE325-8C64-6EC2-0959-28B0295468F1}"/>
              </a:ext>
            </a:extLst>
          </p:cNvPr>
          <p:cNvSpPr txBox="1"/>
          <p:nvPr/>
        </p:nvSpPr>
        <p:spPr>
          <a:xfrm>
            <a:off x="4882613" y="4963303"/>
            <a:ext cx="479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Fabric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162" y="1109320"/>
            <a:ext cx="6423675" cy="69364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Data Ingestion, Transformation and Lakehouse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35701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Force dimension information –Using API </a:t>
            </a:r>
          </a:p>
          <a:p>
            <a:r>
              <a:rPr lang="en-US" sz="2800" dirty="0"/>
              <a:t>Period Dimension</a:t>
            </a:r>
          </a:p>
          <a:p>
            <a:r>
              <a:rPr lang="en-US" sz="2800" dirty="0"/>
              <a:t>Actual Crime data : Blob to Lakehouse</a:t>
            </a:r>
          </a:p>
          <a:p>
            <a:r>
              <a:rPr lang="en-US" sz="2800" dirty="0"/>
              <a:t>Incremental/Full load</a:t>
            </a:r>
          </a:p>
          <a:p>
            <a:r>
              <a:rPr lang="en-US" sz="2800" dirty="0"/>
              <a:t>Landing-Staging-Reporting</a:t>
            </a:r>
          </a:p>
          <a:p>
            <a:r>
              <a:rPr lang="en-US" sz="2800" dirty="0"/>
              <a:t>Dimension</a:t>
            </a:r>
          </a:p>
          <a:p>
            <a:pPr marL="0" indent="0">
              <a:buNone/>
            </a:pPr>
            <a:endParaRPr lang="en-US"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500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62" y="2015528"/>
            <a:ext cx="6571343" cy="3450613"/>
          </a:xfrm>
        </p:spPr>
        <p:txBody>
          <a:bodyPr>
            <a:normAutofit/>
          </a:bodyPr>
          <a:lstStyle/>
          <a:p>
            <a:endParaRPr lang="en-IN" sz="2800" dirty="0"/>
          </a:p>
          <a:p>
            <a:pPr marL="0" indent="0">
              <a:buNone/>
            </a:pP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E0883-BB55-A0C4-7F99-77F9C355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66" y="1973450"/>
            <a:ext cx="6837511" cy="364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Scalability and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1. Big Data Processing:</a:t>
            </a:r>
          </a:p>
          <a:p>
            <a:pPr lvl="1"/>
            <a:r>
              <a:rPr dirty="0"/>
              <a:t> Distributed computation with </a:t>
            </a:r>
            <a:r>
              <a:rPr dirty="0" err="1"/>
              <a:t>PySpark</a:t>
            </a:r>
            <a:endParaRPr dirty="0"/>
          </a:p>
          <a:p>
            <a:pPr lvl="1"/>
            <a:r>
              <a:rPr dirty="0"/>
              <a:t> Optimized queries with partitioning</a:t>
            </a:r>
          </a:p>
          <a:p>
            <a:pPr marL="0" indent="0">
              <a:buNone/>
            </a:pPr>
            <a:r>
              <a:rPr lang="en-US" dirty="0"/>
              <a:t>2. Storage:</a:t>
            </a:r>
          </a:p>
          <a:p>
            <a:pPr lvl="1"/>
            <a:r>
              <a:rPr lang="en-IN" sz="1900" dirty="0"/>
              <a:t> </a:t>
            </a:r>
            <a:r>
              <a:rPr lang="en-US" sz="1700" dirty="0"/>
              <a:t>Azure blob storage</a:t>
            </a:r>
          </a:p>
          <a:p>
            <a:pPr marL="0" indent="0">
              <a:buNone/>
            </a:pPr>
            <a:r>
              <a:rPr dirty="0"/>
              <a:t>2. Runtime:</a:t>
            </a:r>
          </a:p>
          <a:p>
            <a:pPr lvl="1"/>
            <a:r>
              <a:rPr dirty="0"/>
              <a:t>Incremental load: Few minutes</a:t>
            </a:r>
          </a:p>
          <a:p>
            <a:pPr lvl="1"/>
            <a:r>
              <a:rPr dirty="0"/>
              <a:t>Full load (3 years): ~1.</a:t>
            </a:r>
            <a:r>
              <a:rPr lang="en-US" dirty="0"/>
              <a:t>5</a:t>
            </a:r>
            <a:r>
              <a:rPr dirty="0"/>
              <a:t> hours</a:t>
            </a:r>
          </a:p>
          <a:p>
            <a:pPr marL="0" indent="0">
              <a:buNone/>
            </a:pPr>
            <a:r>
              <a:rPr dirty="0"/>
              <a:t>3. Incremental pipeline for historical data and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293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Crime Statistics in UK</vt:lpstr>
      <vt:lpstr>Problem Statement</vt:lpstr>
      <vt:lpstr>Design Goals and Features</vt:lpstr>
      <vt:lpstr>Data Source</vt:lpstr>
      <vt:lpstr>Tools</vt:lpstr>
      <vt:lpstr>High-Level Design</vt:lpstr>
      <vt:lpstr>Data Ingestion, Transformation and Lakehouse</vt:lpstr>
      <vt:lpstr>Data Model</vt:lpstr>
      <vt:lpstr>Scalability and Performance Metrics</vt:lpstr>
      <vt:lpstr>Plots and Analysis</vt:lpstr>
      <vt:lpstr>Plots and Analysis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Manoj Kokane</dc:creator>
  <cp:keywords/>
  <dc:description>generated using python-pptx</dc:description>
  <cp:lastModifiedBy>Manoj Kokane</cp:lastModifiedBy>
  <cp:revision>3</cp:revision>
  <dcterms:created xsi:type="dcterms:W3CDTF">2013-01-27T09:14:16Z</dcterms:created>
  <dcterms:modified xsi:type="dcterms:W3CDTF">2024-12-07T05:59:33Z</dcterms:modified>
  <cp:category/>
</cp:coreProperties>
</file>