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256" r:id="rId2"/>
    <p:sldId id="259" r:id="rId3"/>
    <p:sldId id="260" r:id="rId4"/>
    <p:sldId id="271" r:id="rId5"/>
    <p:sldId id="261" r:id="rId6"/>
    <p:sldId id="262" r:id="rId7"/>
    <p:sldId id="263" r:id="rId8"/>
    <p:sldId id="264" r:id="rId9"/>
    <p:sldId id="265" r:id="rId10"/>
    <p:sldId id="266" r:id="rId11"/>
    <p:sldId id="284" r:id="rId12"/>
    <p:sldId id="267" r:id="rId13"/>
    <p:sldId id="268" r:id="rId14"/>
    <p:sldId id="269" r:id="rId15"/>
    <p:sldId id="272" r:id="rId16"/>
    <p:sldId id="273" r:id="rId17"/>
    <p:sldId id="274" r:id="rId18"/>
    <p:sldId id="275" r:id="rId19"/>
    <p:sldId id="283" r:id="rId20"/>
    <p:sldId id="277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FC73DD-AB52-426C-AA6D-17125B629114}" v="9" dt="2025-05-06T19:15:08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25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mi\Downloads\Task%202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mi\Downloads\Task%20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mi\Downloads\Task%20%20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mi\Downloads\Task%206%20%20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mi\Downloads\Task%207%20%20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mi\Downloads\Task%209%20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mi\Downloads\Task%2010%20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'[Worksheet in Presentation1]Sheet1'!$B$1</c:f>
              <c:strCache>
                <c:ptCount val="1"/>
                <c:pt idx="0">
                  <c:v>AvgMonthlyGrowthRate</c:v>
                </c:pt>
              </c:strCache>
            </c:strRef>
          </c:tx>
          <c:spPr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'[Worksheet in Presentation1]Sheet1'!$A$2:$A$4</c:f>
              <c:strCache>
                <c:ptCount val="3"/>
                <c:pt idx="0">
                  <c:v>A</c:v>
                </c:pt>
                <c:pt idx="1">
                  <c:v>C</c:v>
                </c:pt>
                <c:pt idx="2">
                  <c:v>B</c:v>
                </c:pt>
              </c:strCache>
            </c:strRef>
          </c:cat>
          <c:val>
            <c:numRef>
              <c:f>'[Worksheet in Presentation1]Sheet1'!$B$2:$B$4</c:f>
              <c:numCache>
                <c:formatCode>General</c:formatCode>
                <c:ptCount val="3"/>
                <c:pt idx="0">
                  <c:v>1.66</c:v>
                </c:pt>
                <c:pt idx="1">
                  <c:v>-2.8</c:v>
                </c:pt>
                <c:pt idx="2">
                  <c:v>-3.45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A13-452B-A0CF-52480C9C626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1372432"/>
        <c:axId val="511373512"/>
      </c:barChart>
      <c:catAx>
        <c:axId val="511372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Branch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373512"/>
        <c:crosses val="autoZero"/>
        <c:auto val="1"/>
        <c:lblAlgn val="ctr"/>
        <c:lblOffset val="100"/>
        <c:noMultiLvlLbl val="0"/>
      </c:catAx>
      <c:valAx>
        <c:axId val="511373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0" i="0" u="none" strike="noStrike" kern="1200" spc="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Avg Monthly Growth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1372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2'!$C$1</c:f>
              <c:strCache>
                <c:ptCount val="1"/>
                <c:pt idx="0">
                  <c:v>TotalProfit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'Task 2'!$A$2:$B$4</c:f>
              <c:multiLvlStrCache>
                <c:ptCount val="3"/>
                <c:lvl>
                  <c:pt idx="0">
                    <c:v>Home and lifestyle</c:v>
                  </c:pt>
                  <c:pt idx="1">
                    <c:v>Sports and travel</c:v>
                  </c:pt>
                  <c:pt idx="2">
                    <c:v>Food and beverages</c:v>
                  </c:pt>
                </c:lvl>
                <c:lvl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</c:lvl>
              </c:multiLvlStrCache>
            </c:multiLvlStrRef>
          </c:cat>
          <c:val>
            <c:numRef>
              <c:f>'Task 2'!$C$2:$C$4</c:f>
              <c:numCache>
                <c:formatCode>General</c:formatCode>
                <c:ptCount val="3"/>
                <c:pt idx="0">
                  <c:v>1067.49</c:v>
                </c:pt>
                <c:pt idx="1">
                  <c:v>951.82</c:v>
                </c:pt>
                <c:pt idx="2">
                  <c:v>1131.75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B1-4973-AB68-6213D56F95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1602016"/>
        <c:axId val="611604176"/>
      </c:barChart>
      <c:catAx>
        <c:axId val="611602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Product line &amp; Branch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604176"/>
        <c:crosses val="autoZero"/>
        <c:auto val="1"/>
        <c:lblAlgn val="ctr"/>
        <c:lblOffset val="100"/>
        <c:noMultiLvlLbl val="0"/>
      </c:catAx>
      <c:valAx>
        <c:axId val="61160417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 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160201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1" i="0" baseline="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.csv]Sheet3!PivotTable15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Sheet3!$A$4:$A$6</c:f>
              <c:strCache>
                <c:ptCount val="3"/>
                <c:pt idx="0">
                  <c:v>High Spender</c:v>
                </c:pt>
                <c:pt idx="1">
                  <c:v>Low Spender</c:v>
                </c:pt>
                <c:pt idx="2">
                  <c:v>Medium Spender</c:v>
                </c:pt>
              </c:strCache>
            </c:strRef>
          </c:cat>
          <c:val>
            <c:numRef>
              <c:f>Sheet3!$B$4:$B$6</c:f>
              <c:numCache>
                <c:formatCode>General</c:formatCode>
                <c:ptCount val="3"/>
                <c:pt idx="0">
                  <c:v>4</c:v>
                </c:pt>
                <c:pt idx="1">
                  <c:v>3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C3-42C1-9093-6037F8378C8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44892408"/>
        <c:axId val="644900328"/>
      </c:barChart>
      <c:catAx>
        <c:axId val="6448924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Customer</a:t>
                </a:r>
                <a:r>
                  <a:rPr lang="en-US" baseline="0"/>
                  <a:t> Segment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900328"/>
        <c:crosses val="autoZero"/>
        <c:auto val="1"/>
        <c:lblAlgn val="ctr"/>
        <c:lblOffset val="100"/>
        <c:noMultiLvlLbl val="0"/>
      </c:catAx>
      <c:valAx>
        <c:axId val="6449003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  <a:r>
                  <a:rPr lang="en-US" baseline="0"/>
                  <a:t> of Customer ID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4892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 '!$C$1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'Task  '!$A$2:$B$4</c:f>
              <c:multiLvlStrCache>
                <c:ptCount val="3"/>
                <c:lvl>
                  <c:pt idx="0">
                    <c:v>Ewallet</c:v>
                  </c:pt>
                  <c:pt idx="1">
                    <c:v>Cash</c:v>
                  </c:pt>
                  <c:pt idx="2">
                    <c:v>Ewallet</c:v>
                  </c:pt>
                </c:lvl>
                <c:lvl>
                  <c:pt idx="0">
                    <c:v>Mandalay</c:v>
                  </c:pt>
                  <c:pt idx="1">
                    <c:v>Naypyitaw</c:v>
                  </c:pt>
                  <c:pt idx="2">
                    <c:v>Yangon</c:v>
                  </c:pt>
                </c:lvl>
              </c:multiLvlStrCache>
            </c:multiLvlStrRef>
          </c:cat>
          <c:val>
            <c:numRef>
              <c:f>'Task  '!$C$2:$C$4</c:f>
              <c:numCache>
                <c:formatCode>General</c:formatCode>
                <c:ptCount val="3"/>
                <c:pt idx="0">
                  <c:v>113</c:v>
                </c:pt>
                <c:pt idx="1">
                  <c:v>124</c:v>
                </c:pt>
                <c:pt idx="2">
                  <c:v>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31-4154-9F9F-0604187DA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0452768"/>
        <c:axId val="600463208"/>
      </c:barChart>
      <c:catAx>
        <c:axId val="600452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City</a:t>
                </a:r>
                <a:r>
                  <a:rPr lang="en-US" baseline="0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463208"/>
        <c:crosses val="autoZero"/>
        <c:auto val="1"/>
        <c:lblAlgn val="ctr"/>
        <c:lblOffset val="100"/>
        <c:noMultiLvlLbl val="0"/>
      </c:catAx>
      <c:valAx>
        <c:axId val="6004632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Payment</a:t>
                </a:r>
                <a:r>
                  <a:rPr lang="en-US" b="1" baseline="0"/>
                  <a:t> Count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04527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6  .csv]Task 6  !PivotTable19</c:name>
    <c:fmtId val="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'Task 6  '!$B$10:$B$11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tx2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'Task 6  '!$A$12:$A$14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'Task 6  '!$B$12:$B$14</c:f>
              <c:numCache>
                <c:formatCode>General</c:formatCode>
                <c:ptCount val="2"/>
                <c:pt idx="0">
                  <c:v>59138.98</c:v>
                </c:pt>
                <c:pt idx="1">
                  <c:v>57152.89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F-4483-9124-F5C68E784F9B}"/>
            </c:ext>
          </c:extLst>
        </c:ser>
        <c:ser>
          <c:idx val="1"/>
          <c:order val="1"/>
          <c:tx>
            <c:strRef>
              <c:f>'Task 6  '!$C$10:$C$11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'Task 6  '!$A$12:$A$14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'Task 6  '!$C$12:$C$14</c:f>
              <c:numCache>
                <c:formatCode>General</c:formatCode>
                <c:ptCount val="2"/>
                <c:pt idx="0">
                  <c:v>56335.56</c:v>
                </c:pt>
                <c:pt idx="1">
                  <c:v>40883.82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7F-4483-9124-F5C68E784F9B}"/>
            </c:ext>
          </c:extLst>
        </c:ser>
        <c:ser>
          <c:idx val="2"/>
          <c:order val="2"/>
          <c:tx>
            <c:strRef>
              <c:f>'Task 6  '!$D$10:$D$11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cat>
            <c:strRef>
              <c:f>'Task 6  '!$A$12:$A$14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'Task 6  '!$D$12:$D$14</c:f>
              <c:numCache>
                <c:formatCode>General</c:formatCode>
                <c:ptCount val="2"/>
                <c:pt idx="0">
                  <c:v>52408.39</c:v>
                </c:pt>
                <c:pt idx="1">
                  <c:v>57047.12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7F-4483-9124-F5C68E784F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03107616"/>
        <c:axId val="503104376"/>
        <c:axId val="0"/>
      </c:bar3DChart>
      <c:catAx>
        <c:axId val="50310761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Gender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104376"/>
        <c:crosses val="autoZero"/>
        <c:auto val="1"/>
        <c:lblAlgn val="ctr"/>
        <c:lblOffset val="100"/>
        <c:noMultiLvlLbl val="0"/>
      </c:catAx>
      <c:valAx>
        <c:axId val="503104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/>
                  <a:t>Monthly</a:t>
                </a:r>
                <a:r>
                  <a:rPr lang="en-US" b="1" baseline="0"/>
                  <a:t> Sales</a:t>
                </a:r>
                <a:endParaRPr lang="en-US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107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[Task 7  .csv]Task 7  !PivotTable20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'Task 7  '!$B$7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'Task 7  '!$A$8:$A$12</c:f>
              <c:multiLvlStrCache>
                <c:ptCount val="2"/>
                <c:lvl>
                  <c:pt idx="0">
                    <c:v>Food and beverages</c:v>
                  </c:pt>
                  <c:pt idx="1">
                    <c:v>Electronic accessories</c:v>
                  </c:pt>
                </c:lvl>
                <c:lvl>
                  <c:pt idx="0">
                    <c:v>Member</c:v>
                  </c:pt>
                  <c:pt idx="1">
                    <c:v>Normal</c:v>
                  </c:pt>
                </c:lvl>
              </c:multiLvlStrCache>
            </c:multiLvlStrRef>
          </c:cat>
          <c:val>
            <c:numRef>
              <c:f>'Task 7  '!$B$8:$B$12</c:f>
              <c:numCache>
                <c:formatCode>General</c:formatCode>
                <c:ptCount val="2"/>
                <c:pt idx="0">
                  <c:v>31357.62</c:v>
                </c:pt>
                <c:pt idx="1">
                  <c:v>29839.036499999998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91-41F7-9841-8A169D28204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06519192"/>
        <c:axId val="606520272"/>
      </c:barChart>
      <c:catAx>
        <c:axId val="606519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520272"/>
        <c:crosses val="autoZero"/>
        <c:auto val="1"/>
        <c:lblAlgn val="ctr"/>
        <c:lblOffset val="100"/>
        <c:noMultiLvlLbl val="0"/>
      </c:catAx>
      <c:valAx>
        <c:axId val="60652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6519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'Task 9 '!$A$1</c:f>
              <c:strCache>
                <c:ptCount val="1"/>
                <c:pt idx="0">
                  <c:v>Customer ID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'Task 9 '!$A$2:$A$6</c:f>
              <c:numCache>
                <c:formatCode>General</c:formatCode>
                <c:ptCount val="5"/>
                <c:pt idx="0">
                  <c:v>8</c:v>
                </c:pt>
                <c:pt idx="1">
                  <c:v>3</c:v>
                </c:pt>
                <c:pt idx="2">
                  <c:v>2</c:v>
                </c:pt>
                <c:pt idx="3">
                  <c:v>15</c:v>
                </c:pt>
                <c:pt idx="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4F-4187-A121-BA6486920AAB}"/>
            </c:ext>
          </c:extLst>
        </c:ser>
        <c:ser>
          <c:idx val="1"/>
          <c:order val="1"/>
          <c:tx>
            <c:strRef>
              <c:f>'Task 9 '!$B$1</c:f>
              <c:strCache>
                <c:ptCount val="1"/>
                <c:pt idx="0">
                  <c:v>TotalSales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'Task 9 '!$B$2:$B$6</c:f>
              <c:numCache>
                <c:formatCode>General</c:formatCode>
                <c:ptCount val="5"/>
                <c:pt idx="0">
                  <c:v>26634.34</c:v>
                </c:pt>
                <c:pt idx="1">
                  <c:v>23402.26</c:v>
                </c:pt>
                <c:pt idx="2">
                  <c:v>23392.28</c:v>
                </c:pt>
                <c:pt idx="3">
                  <c:v>22674.46</c:v>
                </c:pt>
                <c:pt idx="4">
                  <c:v>22634.55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4F-4187-A121-BA6486920AA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502109960"/>
        <c:axId val="502116440"/>
      </c:lineChart>
      <c:catAx>
        <c:axId val="5021099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116440"/>
        <c:crosses val="autoZero"/>
        <c:auto val="1"/>
        <c:lblAlgn val="ctr"/>
        <c:lblOffset val="100"/>
        <c:noMultiLvlLbl val="0"/>
      </c:catAx>
      <c:valAx>
        <c:axId val="5021164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10996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'Task 10 '!$B$1</c:f>
              <c:strCache>
                <c:ptCount val="1"/>
                <c:pt idx="0">
                  <c:v>TotalSales</c:v>
                </c:pt>
              </c:strCache>
            </c:strRef>
          </c:tx>
          <c:spPr>
            <a:ln w="34925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cat>
            <c:strRef>
              <c:f>'Task 10 '!$A$2:$A$8</c:f>
              <c:strCache>
                <c:ptCount val="7"/>
                <c:pt idx="0">
                  <c:v>Saturday</c:v>
                </c:pt>
                <c:pt idx="1">
                  <c:v>Tuesday</c:v>
                </c:pt>
                <c:pt idx="2">
                  <c:v>Thursday</c:v>
                </c:pt>
                <c:pt idx="3">
                  <c:v>Sunday</c:v>
                </c:pt>
                <c:pt idx="4">
                  <c:v>Friday</c:v>
                </c:pt>
                <c:pt idx="5">
                  <c:v>Wednesday</c:v>
                </c:pt>
                <c:pt idx="6">
                  <c:v>Monday</c:v>
                </c:pt>
              </c:strCache>
            </c:strRef>
          </c:cat>
          <c:val>
            <c:numRef>
              <c:f>'Task 10 '!$B$2:$B$8</c:f>
              <c:numCache>
                <c:formatCode>General</c:formatCode>
                <c:ptCount val="7"/>
                <c:pt idx="0">
                  <c:v>56120.81</c:v>
                </c:pt>
                <c:pt idx="1">
                  <c:v>51482.25</c:v>
                </c:pt>
                <c:pt idx="2">
                  <c:v>45349.25</c:v>
                </c:pt>
                <c:pt idx="3">
                  <c:v>44457.89</c:v>
                </c:pt>
                <c:pt idx="4">
                  <c:v>43926.34</c:v>
                </c:pt>
                <c:pt idx="5">
                  <c:v>43731.14</c:v>
                </c:pt>
                <c:pt idx="6">
                  <c:v>37899.08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A95-4E05-B0C3-E934FAB87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633466200"/>
        <c:axId val="633464760"/>
      </c:lineChart>
      <c:catAx>
        <c:axId val="6334662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1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464760"/>
        <c:crosses val="autoZero"/>
        <c:auto val="1"/>
        <c:lblAlgn val="ctr"/>
        <c:lblOffset val="100"/>
        <c:noMultiLvlLbl val="0"/>
      </c:catAx>
      <c:valAx>
        <c:axId val="63346476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Total</a:t>
                </a:r>
                <a:r>
                  <a:rPr lang="en-US" baseline="0"/>
                  <a:t> Sales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3466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tx2"/>
    </a:solidFill>
    <a:ln w="9525" cap="flat" cmpd="sng" algn="ctr">
      <a:solidFill>
        <a:schemeClr val="tx2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9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12700" cap="flat" cmpd="sng" algn="ctr">
        <a:solidFill>
          <a:schemeClr val="lt1"/>
        </a:solidFill>
        <a:round/>
      </a:ln>
    </cs:spPr>
    <cs:defRPr sz="900" kern="1200" spc="10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3EE3F-5441-42BA-A071-55191CED9A41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E719F-C4BA-4CD1-84EA-AE2C5FF363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19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1E719F-C4BA-4CD1-84EA-AE2C5FF3630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8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95176A6D-3E73-4213-8D5D-14B0DF8762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5A38A6DB-6089-46A1-8139-8FA55BDF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A6D-3E73-4213-8D5D-14B0DF8762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6DB-6089-46A1-8139-8FA55BDF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0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A6D-3E73-4213-8D5D-14B0DF8762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6DB-6089-46A1-8139-8FA55BDF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1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A6D-3E73-4213-8D5D-14B0DF8762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6DB-6089-46A1-8139-8FA55BDF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20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A6D-3E73-4213-8D5D-14B0DF8762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6DB-6089-46A1-8139-8FA55BDF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91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A6D-3E73-4213-8D5D-14B0DF8762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6DB-6089-46A1-8139-8FA55BDF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6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A6D-3E73-4213-8D5D-14B0DF8762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6DB-6089-46A1-8139-8FA55BDF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0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A6D-3E73-4213-8D5D-14B0DF8762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6DB-6089-46A1-8139-8FA55BDF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7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A6D-3E73-4213-8D5D-14B0DF8762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6DB-6089-46A1-8139-8FA55BDF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2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A6D-3E73-4213-8D5D-14B0DF8762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6DB-6089-46A1-8139-8FA55BDF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A6D-3E73-4213-8D5D-14B0DF8762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6DB-6089-46A1-8139-8FA55BDF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A6D-3E73-4213-8D5D-14B0DF8762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6DB-6089-46A1-8139-8FA55BDF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6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A6D-3E73-4213-8D5D-14B0DF8762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6DB-6089-46A1-8139-8FA55BDF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16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A6D-3E73-4213-8D5D-14B0DF8762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6DB-6089-46A1-8139-8FA55BDF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0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A6D-3E73-4213-8D5D-14B0DF8762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6DB-6089-46A1-8139-8FA55BDF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19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A6D-3E73-4213-8D5D-14B0DF8762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6DB-6089-46A1-8139-8FA55BDF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7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76A6D-3E73-4213-8D5D-14B0DF8762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A6DB-6089-46A1-8139-8FA55BDF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2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5176A6D-3E73-4213-8D5D-14B0DF87626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5A38A6DB-6089-46A1-8139-8FA55BDF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1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package" Target="../embeddings/Microsoft_Excel_Worksheet7.xlsx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package" Target="../embeddings/Microsoft_Excel_Worksheet8.xlsx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Excel_Worksheet9.xlsx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2h6WjTgLQN2tbywZRdX2PBJqlJxSMIvy/view?usp=drive_lin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8CF7-3BB6-A557-701E-4FFE96A65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677930"/>
            <a:ext cx="10198249" cy="24635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Title:</a:t>
            </a:r>
            <a:r>
              <a:rPr lang="en-US" dirty="0"/>
              <a:t> Sales Performance Analysis of Walmart Stores Using Advanced MySQL Techniques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B63F4982-989F-2DA0-9AC2-98BE7F12B5A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386866" y="3850180"/>
            <a:ext cx="501485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Final Project Submission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SHIVNAYAN HASRAM KOKANI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Course/Batch: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SQL/1</a:t>
            </a:r>
            <a:r>
              <a:rPr kumimoji="0" lang="en-US" altLang="en-US" sz="2400" b="0" i="0" u="none" strike="noStrike" cap="none" normalizeH="0" baseline="3000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MARCH</a:t>
            </a:r>
          </a:p>
        </p:txBody>
      </p:sp>
    </p:spTree>
    <p:extLst>
      <p:ext uri="{BB962C8B-B14F-4D97-AF65-F5344CB8AC3E}">
        <p14:creationId xmlns:p14="http://schemas.microsoft.com/office/powerpoint/2010/main" val="420126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F78EE-2E2C-3D45-8D09-2C883AB8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 – Detecting 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0B7D1-6B6A-F930-5073-3B74CC03B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022587"/>
            <a:ext cx="8761412" cy="537733"/>
          </a:xfrm>
        </p:spPr>
        <p:txBody>
          <a:bodyPr/>
          <a:lstStyle/>
          <a:p>
            <a:r>
              <a:rPr lang="en-US" b="1" dirty="0"/>
              <a:t>SQL Query: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A265DB-52A0-A0CB-CC30-D72AD7146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79" y="2560319"/>
            <a:ext cx="8218842" cy="410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60312-C4C2-6617-BD5F-C0D737461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409" y="763942"/>
            <a:ext cx="8761412" cy="76364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Result 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F12EE11-198D-E524-A86D-B93F79F1D8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209697"/>
              </p:ext>
            </p:extLst>
          </p:nvPr>
        </p:nvGraphicFramePr>
        <p:xfrm>
          <a:off x="871369" y="2280622"/>
          <a:ext cx="10262796" cy="440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835853" imgH="3665370" progId="Excel.Sheet.12">
                  <p:embed/>
                </p:oleObj>
              </mc:Choice>
              <mc:Fallback>
                <p:oleObj name="Worksheet" r:id="rId2" imgW="10835853" imgH="3665370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F12EE11-198D-E524-A86D-B93F79F1D8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1369" y="2280622"/>
                        <a:ext cx="10262796" cy="4401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3326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3ADC-C520-A9EA-41AC-A2507639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5 – Most Popular Payment Method by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61ED-A462-A175-D861-06D81299C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74" y="2022587"/>
            <a:ext cx="8761412" cy="408641"/>
          </a:xfrm>
        </p:spPr>
        <p:txBody>
          <a:bodyPr/>
          <a:lstStyle/>
          <a:p>
            <a:r>
              <a:rPr lang="en-US" b="1" dirty="0"/>
              <a:t>SQL Query: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A92D6-BA73-0C62-93B8-9B87251D9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74" y="2603258"/>
            <a:ext cx="8603804" cy="362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7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DB7CB-8DB8-5BF6-EED3-50E8A755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80" y="645459"/>
            <a:ext cx="8761412" cy="1129553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Result &amp; Chart 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67D11AE-117E-828D-74CD-FED4D9FCBE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4008507"/>
              </p:ext>
            </p:extLst>
          </p:nvPr>
        </p:nvGraphicFramePr>
        <p:xfrm>
          <a:off x="551050" y="2431228"/>
          <a:ext cx="3515129" cy="141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36455" imgH="738958" progId="Excel.Sheet.12">
                  <p:embed/>
                </p:oleObj>
              </mc:Choice>
              <mc:Fallback>
                <p:oleObj name="Worksheet" r:id="rId2" imgW="1836455" imgH="738958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67D11AE-117E-828D-74CD-FED4D9FCBE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1050" y="2431228"/>
                        <a:ext cx="3515129" cy="141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8D2CA53-C3CA-E341-E9C2-DBF06D9B77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8072580"/>
              </p:ext>
            </p:extLst>
          </p:nvPr>
        </p:nvGraphicFramePr>
        <p:xfrm>
          <a:off x="4412428" y="2339789"/>
          <a:ext cx="6926132" cy="4200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903582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817AE-A5D9-D4B5-E710-35A51FC3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 – Monthly Sales Distribution by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42550-4996-2DE6-D77B-6177E8712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32" y="2044102"/>
            <a:ext cx="8761412" cy="706964"/>
          </a:xfrm>
        </p:spPr>
        <p:txBody>
          <a:bodyPr>
            <a:normAutofit/>
          </a:bodyPr>
          <a:lstStyle/>
          <a:p>
            <a:r>
              <a:rPr lang="en-US" sz="2400" b="1" dirty="0"/>
              <a:t>SQL Query: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C2294-2716-C7DF-A308-E0772DEA2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32" y="2652579"/>
            <a:ext cx="9643061" cy="360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8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CB3E5-E316-9176-508C-83831EB6F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073" y="527275"/>
            <a:ext cx="8761412" cy="80667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Result &amp; Chart: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D96D18E-2E00-BEB7-9265-7E83995295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3226379"/>
              </p:ext>
            </p:extLst>
          </p:nvPr>
        </p:nvGraphicFramePr>
        <p:xfrm>
          <a:off x="4432151" y="2452744"/>
          <a:ext cx="6235849" cy="40771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81D7F23-02F2-51DD-D625-87650581F7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283060"/>
              </p:ext>
            </p:extLst>
          </p:nvPr>
        </p:nvGraphicFramePr>
        <p:xfrm>
          <a:off x="145266" y="2143760"/>
          <a:ext cx="3533849" cy="2966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745015" imgH="1470668" progId="Excel.Sheet.12">
                  <p:embed/>
                </p:oleObj>
              </mc:Choice>
              <mc:Fallback>
                <p:oleObj name="Worksheet" r:id="rId3" imgW="1745015" imgH="1470668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81D7F23-02F2-51DD-D625-87650581F7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266" y="2143760"/>
                        <a:ext cx="3533849" cy="29661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2741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9E6A-CFC7-4676-860B-9212828F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 – Best Product Line by Customer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90F5E-3F23-2F44-8389-59885658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47283"/>
            <a:ext cx="8761412" cy="706964"/>
          </a:xfrm>
        </p:spPr>
        <p:txBody>
          <a:bodyPr/>
          <a:lstStyle/>
          <a:p>
            <a:r>
              <a:rPr lang="en-US" b="1" dirty="0"/>
              <a:t>SQL Query: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9202C-26E2-FDC3-6D7B-C7D802419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82" y="2377440"/>
            <a:ext cx="9654106" cy="460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231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DD67-F4C5-9A09-B100-F2430CB84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46" y="624093"/>
            <a:ext cx="8761412" cy="74212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Result &amp; Chart: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6CF3B5F-0EBD-64FC-B4E0-899890B679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0622"/>
              </p:ext>
            </p:extLst>
          </p:nvPr>
        </p:nvGraphicFramePr>
        <p:xfrm>
          <a:off x="355600" y="2403475"/>
          <a:ext cx="530860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291840" imgH="738958" progId="Excel.Sheet.12">
                  <p:embed/>
                </p:oleObj>
              </mc:Choice>
              <mc:Fallback>
                <p:oleObj name="Worksheet" r:id="rId2" imgW="3291840" imgH="738958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6CF3B5F-0EBD-64FC-B4E0-899890B679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5600" y="2403475"/>
                        <a:ext cx="5308600" cy="1189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052116D-92B4-D9FB-4A22-B4547B6111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133332"/>
              </p:ext>
            </p:extLst>
          </p:nvPr>
        </p:nvGraphicFramePr>
        <p:xfrm>
          <a:off x="6095999" y="2403475"/>
          <a:ext cx="5640593" cy="42447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254267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D3B3-7E38-CBF9-987E-D0827EAA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 – Identifying Repeat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349A3-9DA1-45AC-5EBA-DE8DBC0F9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52" y="1979557"/>
            <a:ext cx="3610682" cy="440914"/>
          </a:xfrm>
        </p:spPr>
        <p:txBody>
          <a:bodyPr>
            <a:noAutofit/>
          </a:bodyPr>
          <a:lstStyle/>
          <a:p>
            <a:r>
              <a:rPr lang="en-US" sz="2400" b="1" dirty="0"/>
              <a:t>SQL Query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46E4E-5B0B-F901-DF68-285A4DEAD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73" y="2589183"/>
            <a:ext cx="10605331" cy="426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89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3ED3E-7579-1A11-0085-9B8A03C53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014" y="634850"/>
            <a:ext cx="8761412" cy="73137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Result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F273D16-2B70-7638-A5A8-03E4CF25E4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2903830"/>
              </p:ext>
            </p:extLst>
          </p:nvPr>
        </p:nvGraphicFramePr>
        <p:xfrm>
          <a:off x="634701" y="1664410"/>
          <a:ext cx="10693101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970197" imgH="5311290" progId="Excel.Sheet.12">
                  <p:embed/>
                </p:oleObj>
              </mc:Choice>
              <mc:Fallback>
                <p:oleObj name="Worksheet" r:id="rId2" imgW="3970197" imgH="53112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4701" y="1664410"/>
                        <a:ext cx="10693101" cy="5311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96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94886-4408-8049-67E1-C5C691B3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981E32-AA16-ADBD-0C9C-841924BED0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5" y="3034377"/>
            <a:ext cx="1093664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transaction data to identify sales trends, customer behavior, and operational efficiencies.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MySQL, Excel (for growth rate or charts), PowerPoint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Walmart Sales Transaction Dataset</a:t>
            </a:r>
          </a:p>
        </p:txBody>
      </p:sp>
    </p:spTree>
    <p:extLst>
      <p:ext uri="{BB962C8B-B14F-4D97-AF65-F5344CB8AC3E}">
        <p14:creationId xmlns:p14="http://schemas.microsoft.com/office/powerpoint/2010/main" val="8003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DC92-C91E-ACD8-7964-A28B12BC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9 – Top 5 Customers by Sales Volume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40354-3CE3-9ED6-0D20-E76A3906F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90314"/>
            <a:ext cx="8761412" cy="548491"/>
          </a:xfrm>
        </p:spPr>
        <p:txBody>
          <a:bodyPr>
            <a:normAutofit/>
          </a:bodyPr>
          <a:lstStyle/>
          <a:p>
            <a:r>
              <a:rPr lang="en-US" sz="2400" b="1" dirty="0"/>
              <a:t>SQL Query: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5A5D51-0C25-B41D-6123-B45495F9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58" y="2635030"/>
            <a:ext cx="8811876" cy="384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19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69D88-43F5-61D3-090C-77A8D3FC4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30" y="602578"/>
            <a:ext cx="8761412" cy="6560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Result &amp; Chart 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6268435-5CDB-4A13-82A9-F78B99EE8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131284"/>
              </p:ext>
            </p:extLst>
          </p:nvPr>
        </p:nvGraphicFramePr>
        <p:xfrm>
          <a:off x="627830" y="2316032"/>
          <a:ext cx="2244462" cy="268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1470668" progId="Excel.Sheet.12">
                  <p:embed/>
                </p:oleObj>
              </mc:Choice>
              <mc:Fallback>
                <p:oleObj name="Worksheet" r:id="rId2" imgW="1226997" imgH="1470668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6268435-5CDB-4A13-82A9-F78B99EE81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7830" y="2316032"/>
                        <a:ext cx="2244462" cy="2688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414109A-C331-1D7B-1504-29C470BBBF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822384"/>
              </p:ext>
            </p:extLst>
          </p:nvPr>
        </p:nvGraphicFramePr>
        <p:xfrm>
          <a:off x="3928333" y="2433918"/>
          <a:ext cx="7022951" cy="4198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20396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ADFC-FAEB-0B87-73CE-B0AF2E6B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10 – Sales Trends by Day of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92ECB-A25F-0728-DA82-8E436364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343" y="1979556"/>
            <a:ext cx="8761412" cy="473187"/>
          </a:xfrm>
        </p:spPr>
        <p:txBody>
          <a:bodyPr>
            <a:normAutofit/>
          </a:bodyPr>
          <a:lstStyle/>
          <a:p>
            <a:r>
              <a:rPr lang="en-US" sz="2400" b="1" dirty="0"/>
              <a:t>SQL Query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26E83-A0BC-A216-3BBB-BB4820A6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452743"/>
            <a:ext cx="10265784" cy="362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57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E43A-6C8A-971F-08F8-AAD6385FA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9953" y="731669"/>
            <a:ext cx="8761412" cy="516218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Result &amp; Chart 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6DEBC8D-1854-5D9C-99C4-B7B2C402F1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006789"/>
              </p:ext>
            </p:extLst>
          </p:nvPr>
        </p:nvGraphicFramePr>
        <p:xfrm>
          <a:off x="491808" y="2563943"/>
          <a:ext cx="3364490" cy="2911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699083" imgH="1470668" progId="Excel.Sheet.12">
                  <p:embed/>
                </p:oleObj>
              </mc:Choice>
              <mc:Fallback>
                <p:oleObj name="Worksheet" r:id="rId2" imgW="1699083" imgH="1470668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6DEBC8D-1854-5D9C-99C4-B7B2C402F1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1808" y="2563943"/>
                        <a:ext cx="3364490" cy="29116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A33EBF5-E611-268C-F11A-F1616E732D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6570757"/>
              </p:ext>
            </p:extLst>
          </p:nvPr>
        </p:nvGraphicFramePr>
        <p:xfrm>
          <a:off x="4552278" y="2366681"/>
          <a:ext cx="6786282" cy="4130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94397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398C-54EC-2130-3025-40948056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AB094B-B0DF-3802-6218-D731B75E5E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9096" y="2879963"/>
            <a:ext cx="94196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Encourage promotions on Fridays to maximize revenue.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Upsell to “Medium spenders” using loyalty campaigns.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Prioritize Food &amp; Beverages for profit optimization.</a:t>
            </a:r>
          </a:p>
        </p:txBody>
      </p:sp>
    </p:spTree>
    <p:extLst>
      <p:ext uri="{BB962C8B-B14F-4D97-AF65-F5344CB8AC3E}">
        <p14:creationId xmlns:p14="http://schemas.microsoft.com/office/powerpoint/2010/main" val="1410174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029D-9C22-7AB1-D719-A958CCDB9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72FA5-49EC-F35E-11CC-0C900AFC3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Link :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https://drive.google.com/file/d/12h6WjTgLQN2tbywZRdX2PBJqlJxSMIvy/view?usp=drive_link</a:t>
            </a:r>
            <a:endParaRPr lang="en-US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28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8C14-D820-61C1-5EF8-8D7D4099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4B0F2-E3B2-D858-D0AB-527052DA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Walmart’s goals: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sales strategy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customer segmentation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product and operational planning</a:t>
            </a:r>
          </a:p>
          <a:p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1148836-DB64-55A0-6906-AED225CD5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2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BFC0-6D2A-2714-8B57-B30DF52D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1 – Top Branch by Sales Growth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86DE-D743-212A-6BF0-A57669AC7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065468"/>
            <a:ext cx="8761412" cy="3954332"/>
          </a:xfrm>
        </p:spPr>
        <p:txBody>
          <a:bodyPr/>
          <a:lstStyle/>
          <a:p>
            <a:r>
              <a:rPr lang="en-US" b="1" dirty="0"/>
              <a:t>SQL Query: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D4EC6B-D1D4-CB29-D722-8B5A55DA6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40" y="2140771"/>
            <a:ext cx="8050005" cy="45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45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F4EE-6460-6A87-A033-70559BFE4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3549" y="720763"/>
            <a:ext cx="5734376" cy="44106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Result &amp; Chart : </a:t>
            </a:r>
          </a:p>
          <a:p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58E457F3-8926-9797-ED0D-F429E4118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032472"/>
              </p:ext>
            </p:extLst>
          </p:nvPr>
        </p:nvGraphicFramePr>
        <p:xfrm>
          <a:off x="557868" y="2463771"/>
          <a:ext cx="3368675" cy="1306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429213" imgH="1318442" progId="Excel.Sheet.12">
                  <p:embed/>
                </p:oleObj>
              </mc:Choice>
              <mc:Fallback>
                <p:oleObj name="Worksheet" r:id="rId2" imgW="3429213" imgH="1318442" progId="Excel.Shee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58E457F3-8926-9797-ED0D-F429E41186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7868" y="2463771"/>
                        <a:ext cx="3368675" cy="1306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7B9D5578-32AE-DCC3-9658-084190F140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4992612"/>
              </p:ext>
            </p:extLst>
          </p:nvPr>
        </p:nvGraphicFramePr>
        <p:xfrm>
          <a:off x="4066391" y="2312894"/>
          <a:ext cx="7853082" cy="4313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02361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1A1D-ED96-7C39-1B82-D9266E3D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2 – Most Profitable Product Line per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8A0C1-66D4-28FD-026B-C696BE284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100856"/>
            <a:ext cx="8761412" cy="408641"/>
          </a:xfrm>
        </p:spPr>
        <p:txBody>
          <a:bodyPr/>
          <a:lstStyle/>
          <a:p>
            <a:r>
              <a:rPr lang="en-US" b="1" dirty="0"/>
              <a:t>SQL Query: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B5607-FB34-3C79-DBD2-3BB4E7C73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198" y="2509496"/>
            <a:ext cx="8143538" cy="434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9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C44B5-4288-7046-3D5B-0DC699969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348" y="559547"/>
            <a:ext cx="3911897" cy="68834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Result and chart 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0964A1E-54E4-E61F-43A3-42735E85A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069536"/>
              </p:ext>
            </p:extLst>
          </p:nvPr>
        </p:nvGraphicFramePr>
        <p:xfrm>
          <a:off x="575031" y="2232025"/>
          <a:ext cx="3703637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703533" imgH="1196490" progId="Excel.Sheet.12">
                  <p:embed/>
                </p:oleObj>
              </mc:Choice>
              <mc:Fallback>
                <p:oleObj name="Worksheet" r:id="rId2" imgW="3703533" imgH="1196490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C0964A1E-54E4-E61F-43A3-42735E85A3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5031" y="2232025"/>
                        <a:ext cx="3703637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CF3C9BD-8999-81AA-13BB-6713081995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9417757"/>
              </p:ext>
            </p:extLst>
          </p:nvPr>
        </p:nvGraphicFramePr>
        <p:xfrm>
          <a:off x="4916245" y="2232025"/>
          <a:ext cx="6841863" cy="4512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88984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5E848-BA10-F918-2AB7-0D6EB7B1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– Customer Segmentation Based on Spending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AB0E8-D375-19DE-C104-435C415D4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9" y="2076375"/>
            <a:ext cx="2373553" cy="570006"/>
          </a:xfrm>
        </p:spPr>
        <p:txBody>
          <a:bodyPr>
            <a:normAutofit/>
          </a:bodyPr>
          <a:lstStyle/>
          <a:p>
            <a:r>
              <a:rPr lang="en-US" sz="2000" b="1" dirty="0"/>
              <a:t>SQL Query: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F4E6D-7651-A92E-9F37-5045F354C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116" y="2261644"/>
            <a:ext cx="8444140" cy="459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2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FBBB-33C9-F763-4B8B-6B5521C7A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580913"/>
            <a:ext cx="2900678" cy="59167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Result &amp; Chart 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1857E3B-263C-0EE7-638A-3D73A71B9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166731"/>
              </p:ext>
            </p:extLst>
          </p:nvPr>
        </p:nvGraphicFramePr>
        <p:xfrm>
          <a:off x="337074" y="2235182"/>
          <a:ext cx="4840941" cy="4337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596782" imgH="2933661" progId="Excel.Sheet.12">
                  <p:embed/>
                </p:oleObj>
              </mc:Choice>
              <mc:Fallback>
                <p:oleObj name="Worksheet" r:id="rId2" imgW="3596782" imgH="2933661" progId="Excel.Shee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1857E3B-263C-0EE7-638A-3D73A71B93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7074" y="2235182"/>
                        <a:ext cx="4840941" cy="4337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619AAF2-6788-A25A-7F4A-AE3C8F8EB2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627720"/>
              </p:ext>
            </p:extLst>
          </p:nvPr>
        </p:nvGraphicFramePr>
        <p:xfrm>
          <a:off x="5647765" y="2606040"/>
          <a:ext cx="6207161" cy="425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03957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908</TotalTime>
  <Words>313</Words>
  <Application>Microsoft Office PowerPoint</Application>
  <PresentationFormat>Widescreen</PresentationFormat>
  <Paragraphs>65</Paragraphs>
  <Slides>25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Arial</vt:lpstr>
      <vt:lpstr>Century Gothic</vt:lpstr>
      <vt:lpstr>Wingdings 3</vt:lpstr>
      <vt:lpstr>Ion Boardroom</vt:lpstr>
      <vt:lpstr>Worksheet</vt:lpstr>
      <vt:lpstr>Title: Sales Performance Analysis of Walmart Stores Using Advanced MySQL Techniques</vt:lpstr>
      <vt:lpstr>Introduction</vt:lpstr>
      <vt:lpstr>Business Problem</vt:lpstr>
      <vt:lpstr>Task 1 – Top Branch by Sales Growth Rate</vt:lpstr>
      <vt:lpstr>PowerPoint Presentation</vt:lpstr>
      <vt:lpstr>Task 2 – Most Profitable Product Line per Branch</vt:lpstr>
      <vt:lpstr>PowerPoint Presentation</vt:lpstr>
      <vt:lpstr>Task 3 – Customer Segmentation Based on Spending</vt:lpstr>
      <vt:lpstr>PowerPoint Presentation</vt:lpstr>
      <vt:lpstr>Task 4 – Detecting Anomalies</vt:lpstr>
      <vt:lpstr>PowerPoint Presentation</vt:lpstr>
      <vt:lpstr>Task 5 – Most Popular Payment Method by City</vt:lpstr>
      <vt:lpstr>PowerPoint Presentation</vt:lpstr>
      <vt:lpstr>Task 6 – Monthly Sales Distribution by Gender</vt:lpstr>
      <vt:lpstr>PowerPoint Presentation</vt:lpstr>
      <vt:lpstr>Task 7 – Best Product Line by Customer Type</vt:lpstr>
      <vt:lpstr>PowerPoint Presentation</vt:lpstr>
      <vt:lpstr>Task 8 – Identifying Repeat Customers</vt:lpstr>
      <vt:lpstr>PowerPoint Presentation</vt:lpstr>
      <vt:lpstr>Task 9 – Top 5 Customers by Sales Volume</vt:lpstr>
      <vt:lpstr>PowerPoint Presentation</vt:lpstr>
      <vt:lpstr>Task 10 – Sales Trends by Day of the Week</vt:lpstr>
      <vt:lpstr>PowerPoint Presentation</vt:lpstr>
      <vt:lpstr>Business Recommendations</vt:lpstr>
      <vt:lpstr>Project Video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Shivnayan Kokani</dc:creator>
  <cp:lastModifiedBy>Shivnayan Kokani</cp:lastModifiedBy>
  <cp:revision>5</cp:revision>
  <dcterms:created xsi:type="dcterms:W3CDTF">2025-05-06T04:21:42Z</dcterms:created>
  <dcterms:modified xsi:type="dcterms:W3CDTF">2025-05-12T04:24:21Z</dcterms:modified>
</cp:coreProperties>
</file>