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5579E3-142D-441C-B5B1-BE141F796AA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59541DC-29BB-40D3-A4D7-DF6B3F37F21E}">
      <dgm:prSet/>
      <dgm:spPr/>
      <dgm:t>
        <a:bodyPr/>
        <a:lstStyle/>
        <a:p>
          <a:pPr algn="ctr"/>
          <a:r>
            <a:rPr lang="ru-RU" dirty="0"/>
            <a:t>Члан 4. </a:t>
          </a:r>
          <a:endParaRPr lang="en-US" dirty="0"/>
        </a:p>
      </dgm:t>
    </dgm:pt>
    <dgm:pt modelId="{9C8D7827-C8FD-4643-8FEA-BA8AFEE05009}" type="parTrans" cxnId="{E4773780-8372-44EB-AE0A-5D96EFF6D51F}">
      <dgm:prSet/>
      <dgm:spPr/>
      <dgm:t>
        <a:bodyPr/>
        <a:lstStyle/>
        <a:p>
          <a:endParaRPr lang="en-US"/>
        </a:p>
      </dgm:t>
    </dgm:pt>
    <dgm:pt modelId="{17287A27-0441-4438-BE1B-B8E5844F7F64}" type="sibTrans" cxnId="{E4773780-8372-44EB-AE0A-5D96EFF6D51F}">
      <dgm:prSet/>
      <dgm:spPr/>
      <dgm:t>
        <a:bodyPr/>
        <a:lstStyle/>
        <a:p>
          <a:endParaRPr lang="en-US"/>
        </a:p>
      </dgm:t>
    </dgm:pt>
    <dgm:pt modelId="{1DE53E92-0520-487C-B1B5-C0855CD1499C}">
      <dgm:prSet/>
      <dgm:spPr/>
      <dgm:t>
        <a:bodyPr/>
        <a:lstStyle/>
        <a:p>
          <a:r>
            <a:rPr lang="ru-RU"/>
            <a:t>Стално стручно усавршавање остварује се активностима: </a:t>
          </a:r>
          <a:endParaRPr lang="en-US"/>
        </a:p>
      </dgm:t>
    </dgm:pt>
    <dgm:pt modelId="{62FD854C-1611-40E1-AA90-655B099E01C0}" type="parTrans" cxnId="{AB2DDE10-9324-4FF0-A74A-549624DB2DD8}">
      <dgm:prSet/>
      <dgm:spPr/>
      <dgm:t>
        <a:bodyPr/>
        <a:lstStyle/>
        <a:p>
          <a:endParaRPr lang="en-US"/>
        </a:p>
      </dgm:t>
    </dgm:pt>
    <dgm:pt modelId="{ABDC6978-9DBC-4E2F-8CF1-BE7A9FA7B436}" type="sibTrans" cxnId="{AB2DDE10-9324-4FF0-A74A-549624DB2DD8}">
      <dgm:prSet/>
      <dgm:spPr/>
      <dgm:t>
        <a:bodyPr/>
        <a:lstStyle/>
        <a:p>
          <a:endParaRPr lang="en-US"/>
        </a:p>
      </dgm:t>
    </dgm:pt>
    <dgm:pt modelId="{C27E6C33-C7E1-421D-AAE3-DE74470D6869}">
      <dgm:prSet/>
      <dgm:spPr/>
      <dgm:t>
        <a:bodyPr/>
        <a:lstStyle/>
        <a:p>
          <a:r>
            <a:rPr lang="ru-RU"/>
            <a:t>које предузима установа у оквиру својих развојних активности; </a:t>
          </a:r>
          <a:endParaRPr lang="en-US"/>
        </a:p>
      </dgm:t>
    </dgm:pt>
    <dgm:pt modelId="{83F1C124-EE63-4FF2-A11A-6524C89470DD}" type="parTrans" cxnId="{E11DD13E-53D9-47C0-8F74-03BB04BB1311}">
      <dgm:prSet/>
      <dgm:spPr/>
      <dgm:t>
        <a:bodyPr/>
        <a:lstStyle/>
        <a:p>
          <a:endParaRPr lang="en-US"/>
        </a:p>
      </dgm:t>
    </dgm:pt>
    <dgm:pt modelId="{929EC0A6-38CF-423B-A4F0-D0CEF42F6FD9}" type="sibTrans" cxnId="{E11DD13E-53D9-47C0-8F74-03BB04BB1311}">
      <dgm:prSet/>
      <dgm:spPr/>
      <dgm:t>
        <a:bodyPr/>
        <a:lstStyle/>
        <a:p>
          <a:endParaRPr lang="en-US"/>
        </a:p>
      </dgm:t>
    </dgm:pt>
    <dgm:pt modelId="{539D8BBA-4BE8-4AEA-843B-B3CDB653E429}">
      <dgm:prSet/>
      <dgm:spPr/>
      <dgm:t>
        <a:bodyPr/>
        <a:lstStyle/>
        <a:p>
          <a:r>
            <a:rPr lang="ru-RU"/>
            <a:t>савладавањем одобрених програма стручног усавршавања, у складу са овим правилником; </a:t>
          </a:r>
          <a:endParaRPr lang="en-US"/>
        </a:p>
      </dgm:t>
    </dgm:pt>
    <dgm:pt modelId="{968EFFB2-0BFD-405C-9375-C7D8AD5A9B28}" type="parTrans" cxnId="{AFD241B0-AAFE-4D11-BBBE-229FBD471DB0}">
      <dgm:prSet/>
      <dgm:spPr/>
      <dgm:t>
        <a:bodyPr/>
        <a:lstStyle/>
        <a:p>
          <a:endParaRPr lang="en-US"/>
        </a:p>
      </dgm:t>
    </dgm:pt>
    <dgm:pt modelId="{5DCE6A7A-AD85-4766-B4B1-C4AEA78D4B24}" type="sibTrans" cxnId="{AFD241B0-AAFE-4D11-BBBE-229FBD471DB0}">
      <dgm:prSet/>
      <dgm:spPr/>
      <dgm:t>
        <a:bodyPr/>
        <a:lstStyle/>
        <a:p>
          <a:endParaRPr lang="en-US"/>
        </a:p>
      </dgm:t>
    </dgm:pt>
    <dgm:pt modelId="{8039D019-1F4C-476C-A1F4-385C3533FAB6}">
      <dgm:prSet/>
      <dgm:spPr/>
      <dgm:t>
        <a:bodyPr/>
        <a:lstStyle/>
        <a:p>
          <a:r>
            <a:rPr lang="ru-RU"/>
            <a:t>учешћем на одобреним стручним скуповима, у складу са овим правилником; </a:t>
          </a:r>
          <a:endParaRPr lang="en-US"/>
        </a:p>
      </dgm:t>
    </dgm:pt>
    <dgm:pt modelId="{62B740D1-7BC7-4124-9EE6-06C0B5B4B4FC}" type="parTrans" cxnId="{D6A6587F-BAFD-4F0D-B93C-B630C7074646}">
      <dgm:prSet/>
      <dgm:spPr/>
      <dgm:t>
        <a:bodyPr/>
        <a:lstStyle/>
        <a:p>
          <a:endParaRPr lang="en-US"/>
        </a:p>
      </dgm:t>
    </dgm:pt>
    <dgm:pt modelId="{281F5337-0A20-4FA5-A94C-F727DB3FDB42}" type="sibTrans" cxnId="{D6A6587F-BAFD-4F0D-B93C-B630C7074646}">
      <dgm:prSet/>
      <dgm:spPr/>
      <dgm:t>
        <a:bodyPr/>
        <a:lstStyle/>
        <a:p>
          <a:endParaRPr lang="en-US"/>
        </a:p>
      </dgm:t>
    </dgm:pt>
    <dgm:pt modelId="{C4513993-5C84-440F-868A-3B975CD03C00}">
      <dgm:prSet/>
      <dgm:spPr/>
      <dgm:t>
        <a:bodyPr/>
        <a:lstStyle/>
        <a:p>
          <a:r>
            <a:rPr lang="ru-RU"/>
            <a:t>које предузима министарство надлежно за послове образовања (у даљем тексту: Министарство), Завод за унапређивање образовања и васпитања, Завод за вредновање квалитета образовања и васпитања, Педагошки завод Војводине, центри за стручно усавршавање; </a:t>
          </a:r>
          <a:endParaRPr lang="en-US"/>
        </a:p>
      </dgm:t>
    </dgm:pt>
    <dgm:pt modelId="{D5F2D4A4-6432-417F-99F2-3A655BB66A6F}" type="parTrans" cxnId="{A8A66902-EA90-442D-A2A4-46EB14D9DDF7}">
      <dgm:prSet/>
      <dgm:spPr/>
      <dgm:t>
        <a:bodyPr/>
        <a:lstStyle/>
        <a:p>
          <a:endParaRPr lang="en-US"/>
        </a:p>
      </dgm:t>
    </dgm:pt>
    <dgm:pt modelId="{9DB3F888-6BDB-4900-80D3-E1EA959D6DA1}" type="sibTrans" cxnId="{A8A66902-EA90-442D-A2A4-46EB14D9DDF7}">
      <dgm:prSet/>
      <dgm:spPr/>
      <dgm:t>
        <a:bodyPr/>
        <a:lstStyle/>
        <a:p>
          <a:endParaRPr lang="en-US"/>
        </a:p>
      </dgm:t>
    </dgm:pt>
    <dgm:pt modelId="{FAA7D904-17F5-47C0-A3BA-7BDD2822C3FD}">
      <dgm:prSet/>
      <dgm:spPr/>
      <dgm:t>
        <a:bodyPr/>
        <a:lstStyle/>
        <a:p>
          <a:r>
            <a:rPr lang="ru-RU"/>
            <a:t>које се организују у оквиру пројеката и програма васпитања и образовања на међународном нивоу и кроз пројекте мобилности; </a:t>
          </a:r>
          <a:endParaRPr lang="en-US"/>
        </a:p>
      </dgm:t>
    </dgm:pt>
    <dgm:pt modelId="{2E326D0B-4394-4FE9-A114-0E08666131BB}" type="parTrans" cxnId="{6AE05B36-549D-4084-9E1C-A80C4B29AE89}">
      <dgm:prSet/>
      <dgm:spPr/>
      <dgm:t>
        <a:bodyPr/>
        <a:lstStyle/>
        <a:p>
          <a:endParaRPr lang="en-US"/>
        </a:p>
      </dgm:t>
    </dgm:pt>
    <dgm:pt modelId="{EBA4598D-7FB1-49B2-9AE6-DEA69C52DBC6}" type="sibTrans" cxnId="{6AE05B36-549D-4084-9E1C-A80C4B29AE89}">
      <dgm:prSet/>
      <dgm:spPr/>
      <dgm:t>
        <a:bodyPr/>
        <a:lstStyle/>
        <a:p>
          <a:endParaRPr lang="en-US"/>
        </a:p>
      </dgm:t>
    </dgm:pt>
    <dgm:pt modelId="{929F2F5C-85ED-490D-9911-2B0CF612DD8A}">
      <dgm:prSet/>
      <dgm:spPr/>
      <dgm:t>
        <a:bodyPr/>
        <a:lstStyle/>
        <a:p>
          <a:r>
            <a:rPr lang="ru-RU"/>
            <a:t>које предузима установа, а односе се на развијање партнерства са другим установама и развој праксе хоризонталног учења; </a:t>
          </a:r>
          <a:endParaRPr lang="en-US"/>
        </a:p>
      </dgm:t>
    </dgm:pt>
    <dgm:pt modelId="{9780C4BE-2C63-4A3C-859A-1518673FADA2}" type="parTrans" cxnId="{6D7FD520-F397-470B-8945-60B99F1AE6BA}">
      <dgm:prSet/>
      <dgm:spPr/>
      <dgm:t>
        <a:bodyPr/>
        <a:lstStyle/>
        <a:p>
          <a:endParaRPr lang="en-US"/>
        </a:p>
      </dgm:t>
    </dgm:pt>
    <dgm:pt modelId="{A879FB7C-BF86-4AFD-B4EB-4C2C72E705CB}" type="sibTrans" cxnId="{6D7FD520-F397-470B-8945-60B99F1AE6BA}">
      <dgm:prSet/>
      <dgm:spPr/>
      <dgm:t>
        <a:bodyPr/>
        <a:lstStyle/>
        <a:p>
          <a:endParaRPr lang="en-US"/>
        </a:p>
      </dgm:t>
    </dgm:pt>
    <dgm:pt modelId="{5769C9A4-6B5A-44D1-9E8A-672E00D3938C}">
      <dgm:prSet/>
      <dgm:spPr/>
      <dgm:t>
        <a:bodyPr/>
        <a:lstStyle/>
        <a:p>
          <a:r>
            <a:rPr lang="ru-RU"/>
            <a:t>које предузима запослени на пословима образовања и васпитања у складу са личним планом стручног усавршавања, а нису обухваћене тач. 1)–6) овог члана.</a:t>
          </a:r>
          <a:endParaRPr lang="en-US"/>
        </a:p>
      </dgm:t>
    </dgm:pt>
    <dgm:pt modelId="{55760267-564F-436B-A088-D21DD9C61FED}" type="parTrans" cxnId="{A4C8FB0F-9F12-41BD-98FF-E475B0B64F33}">
      <dgm:prSet/>
      <dgm:spPr/>
      <dgm:t>
        <a:bodyPr/>
        <a:lstStyle/>
        <a:p>
          <a:endParaRPr lang="en-US"/>
        </a:p>
      </dgm:t>
    </dgm:pt>
    <dgm:pt modelId="{68685CD8-05FF-4561-8EFE-3C6F6C44F046}" type="sibTrans" cxnId="{A4C8FB0F-9F12-41BD-98FF-E475B0B64F33}">
      <dgm:prSet/>
      <dgm:spPr/>
      <dgm:t>
        <a:bodyPr/>
        <a:lstStyle/>
        <a:p>
          <a:endParaRPr lang="en-US"/>
        </a:p>
      </dgm:t>
    </dgm:pt>
    <dgm:pt modelId="{CA434DF0-4879-49B6-9CF1-C447A3C013A6}" type="pres">
      <dgm:prSet presAssocID="{945579E3-142D-441C-B5B1-BE141F796AAE}" presName="linear" presStyleCnt="0">
        <dgm:presLayoutVars>
          <dgm:animLvl val="lvl"/>
          <dgm:resizeHandles val="exact"/>
        </dgm:presLayoutVars>
      </dgm:prSet>
      <dgm:spPr/>
    </dgm:pt>
    <dgm:pt modelId="{E2DFACCB-979A-4EEB-BE58-AC7E03CE87B0}" type="pres">
      <dgm:prSet presAssocID="{159541DC-29BB-40D3-A4D7-DF6B3F37F21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A563551-BAAD-4E2D-8410-D7C295F934A5}" type="pres">
      <dgm:prSet presAssocID="{17287A27-0441-4438-BE1B-B8E5844F7F64}" presName="spacer" presStyleCnt="0"/>
      <dgm:spPr/>
    </dgm:pt>
    <dgm:pt modelId="{D46317C0-3F7A-4482-B69C-9FE38C7A7737}" type="pres">
      <dgm:prSet presAssocID="{1DE53E92-0520-487C-B1B5-C0855CD1499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3FF4DDD-A4DB-4226-ABD5-6742EE09EDF6}" type="pres">
      <dgm:prSet presAssocID="{1DE53E92-0520-487C-B1B5-C0855CD1499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8A66902-EA90-442D-A2A4-46EB14D9DDF7}" srcId="{1DE53E92-0520-487C-B1B5-C0855CD1499C}" destId="{C4513993-5C84-440F-868A-3B975CD03C00}" srcOrd="3" destOrd="0" parTransId="{D5F2D4A4-6432-417F-99F2-3A655BB66A6F}" sibTransId="{9DB3F888-6BDB-4900-80D3-E1EA959D6DA1}"/>
    <dgm:cxn modelId="{A4C8FB0F-9F12-41BD-98FF-E475B0B64F33}" srcId="{1DE53E92-0520-487C-B1B5-C0855CD1499C}" destId="{5769C9A4-6B5A-44D1-9E8A-672E00D3938C}" srcOrd="6" destOrd="0" parTransId="{55760267-564F-436B-A088-D21DD9C61FED}" sibTransId="{68685CD8-05FF-4561-8EFE-3C6F6C44F046}"/>
    <dgm:cxn modelId="{AB2DDE10-9324-4FF0-A74A-549624DB2DD8}" srcId="{945579E3-142D-441C-B5B1-BE141F796AAE}" destId="{1DE53E92-0520-487C-B1B5-C0855CD1499C}" srcOrd="1" destOrd="0" parTransId="{62FD854C-1611-40E1-AA90-655B099E01C0}" sibTransId="{ABDC6978-9DBC-4E2F-8CF1-BE7A9FA7B436}"/>
    <dgm:cxn modelId="{E501BF12-461A-45F1-9704-9C596608A677}" type="presOf" srcId="{C4513993-5C84-440F-868A-3B975CD03C00}" destId="{93FF4DDD-A4DB-4226-ABD5-6742EE09EDF6}" srcOrd="0" destOrd="3" presId="urn:microsoft.com/office/officeart/2005/8/layout/vList2"/>
    <dgm:cxn modelId="{6D7FD520-F397-470B-8945-60B99F1AE6BA}" srcId="{1DE53E92-0520-487C-B1B5-C0855CD1499C}" destId="{929F2F5C-85ED-490D-9911-2B0CF612DD8A}" srcOrd="5" destOrd="0" parTransId="{9780C4BE-2C63-4A3C-859A-1518673FADA2}" sibTransId="{A879FB7C-BF86-4AFD-B4EB-4C2C72E705CB}"/>
    <dgm:cxn modelId="{6AE05B36-549D-4084-9E1C-A80C4B29AE89}" srcId="{1DE53E92-0520-487C-B1B5-C0855CD1499C}" destId="{FAA7D904-17F5-47C0-A3BA-7BDD2822C3FD}" srcOrd="4" destOrd="0" parTransId="{2E326D0B-4394-4FE9-A114-0E08666131BB}" sibTransId="{EBA4598D-7FB1-49B2-9AE6-DEA69C52DBC6}"/>
    <dgm:cxn modelId="{C321CA3E-9509-4AC5-8187-B0DD7E7E25B4}" type="presOf" srcId="{8039D019-1F4C-476C-A1F4-385C3533FAB6}" destId="{93FF4DDD-A4DB-4226-ABD5-6742EE09EDF6}" srcOrd="0" destOrd="2" presId="urn:microsoft.com/office/officeart/2005/8/layout/vList2"/>
    <dgm:cxn modelId="{E11DD13E-53D9-47C0-8F74-03BB04BB1311}" srcId="{1DE53E92-0520-487C-B1B5-C0855CD1499C}" destId="{C27E6C33-C7E1-421D-AAE3-DE74470D6869}" srcOrd="0" destOrd="0" parTransId="{83F1C124-EE63-4FF2-A11A-6524C89470DD}" sibTransId="{929EC0A6-38CF-423B-A4F0-D0CEF42F6FD9}"/>
    <dgm:cxn modelId="{8A202543-7928-4EBE-8C94-52AA0A73195B}" type="presOf" srcId="{159541DC-29BB-40D3-A4D7-DF6B3F37F21E}" destId="{E2DFACCB-979A-4EEB-BE58-AC7E03CE87B0}" srcOrd="0" destOrd="0" presId="urn:microsoft.com/office/officeart/2005/8/layout/vList2"/>
    <dgm:cxn modelId="{723D526D-916F-45CA-A5D1-3CB15E4533C5}" type="presOf" srcId="{929F2F5C-85ED-490D-9911-2B0CF612DD8A}" destId="{93FF4DDD-A4DB-4226-ABD5-6742EE09EDF6}" srcOrd="0" destOrd="5" presId="urn:microsoft.com/office/officeart/2005/8/layout/vList2"/>
    <dgm:cxn modelId="{D6A6587F-BAFD-4F0D-B93C-B630C7074646}" srcId="{1DE53E92-0520-487C-B1B5-C0855CD1499C}" destId="{8039D019-1F4C-476C-A1F4-385C3533FAB6}" srcOrd="2" destOrd="0" parTransId="{62B740D1-7BC7-4124-9EE6-06C0B5B4B4FC}" sibTransId="{281F5337-0A20-4FA5-A94C-F727DB3FDB42}"/>
    <dgm:cxn modelId="{E4773780-8372-44EB-AE0A-5D96EFF6D51F}" srcId="{945579E3-142D-441C-B5B1-BE141F796AAE}" destId="{159541DC-29BB-40D3-A4D7-DF6B3F37F21E}" srcOrd="0" destOrd="0" parTransId="{9C8D7827-C8FD-4643-8FEA-BA8AFEE05009}" sibTransId="{17287A27-0441-4438-BE1B-B8E5844F7F64}"/>
    <dgm:cxn modelId="{E835A291-363E-4B26-9169-4F681F23FEC4}" type="presOf" srcId="{1DE53E92-0520-487C-B1B5-C0855CD1499C}" destId="{D46317C0-3F7A-4482-B69C-9FE38C7A7737}" srcOrd="0" destOrd="0" presId="urn:microsoft.com/office/officeart/2005/8/layout/vList2"/>
    <dgm:cxn modelId="{5679CA91-3BBC-45F5-884D-1B7AA6919749}" type="presOf" srcId="{539D8BBA-4BE8-4AEA-843B-B3CDB653E429}" destId="{93FF4DDD-A4DB-4226-ABD5-6742EE09EDF6}" srcOrd="0" destOrd="1" presId="urn:microsoft.com/office/officeart/2005/8/layout/vList2"/>
    <dgm:cxn modelId="{5DEA9599-A44B-4914-82A5-E1F871D7D66C}" type="presOf" srcId="{FAA7D904-17F5-47C0-A3BA-7BDD2822C3FD}" destId="{93FF4DDD-A4DB-4226-ABD5-6742EE09EDF6}" srcOrd="0" destOrd="4" presId="urn:microsoft.com/office/officeart/2005/8/layout/vList2"/>
    <dgm:cxn modelId="{4DDC6AAC-33E1-4319-B110-C9FAE37C49F8}" type="presOf" srcId="{945579E3-142D-441C-B5B1-BE141F796AAE}" destId="{CA434DF0-4879-49B6-9CF1-C447A3C013A6}" srcOrd="0" destOrd="0" presId="urn:microsoft.com/office/officeart/2005/8/layout/vList2"/>
    <dgm:cxn modelId="{8BD406AF-5772-4018-BC35-82BB237AC69F}" type="presOf" srcId="{C27E6C33-C7E1-421D-AAE3-DE74470D6869}" destId="{93FF4DDD-A4DB-4226-ABD5-6742EE09EDF6}" srcOrd="0" destOrd="0" presId="urn:microsoft.com/office/officeart/2005/8/layout/vList2"/>
    <dgm:cxn modelId="{AFD241B0-AAFE-4D11-BBBE-229FBD471DB0}" srcId="{1DE53E92-0520-487C-B1B5-C0855CD1499C}" destId="{539D8BBA-4BE8-4AEA-843B-B3CDB653E429}" srcOrd="1" destOrd="0" parTransId="{968EFFB2-0BFD-405C-9375-C7D8AD5A9B28}" sibTransId="{5DCE6A7A-AD85-4766-B4B1-C4AEA78D4B24}"/>
    <dgm:cxn modelId="{F6FA9DE8-45D9-46EF-9E80-7A0AB3F6A817}" type="presOf" srcId="{5769C9A4-6B5A-44D1-9E8A-672E00D3938C}" destId="{93FF4DDD-A4DB-4226-ABD5-6742EE09EDF6}" srcOrd="0" destOrd="6" presId="urn:microsoft.com/office/officeart/2005/8/layout/vList2"/>
    <dgm:cxn modelId="{2C113EF2-E222-4DBB-8F63-A9579252FB5E}" type="presParOf" srcId="{CA434DF0-4879-49B6-9CF1-C447A3C013A6}" destId="{E2DFACCB-979A-4EEB-BE58-AC7E03CE87B0}" srcOrd="0" destOrd="0" presId="urn:microsoft.com/office/officeart/2005/8/layout/vList2"/>
    <dgm:cxn modelId="{E3CFAAE1-6CB4-438E-83F5-5461CE02ABAC}" type="presParOf" srcId="{CA434DF0-4879-49B6-9CF1-C447A3C013A6}" destId="{7A563551-BAAD-4E2D-8410-D7C295F934A5}" srcOrd="1" destOrd="0" presId="urn:microsoft.com/office/officeart/2005/8/layout/vList2"/>
    <dgm:cxn modelId="{8AD472B9-ECB0-4BB9-B44F-7DB8A0314B43}" type="presParOf" srcId="{CA434DF0-4879-49B6-9CF1-C447A3C013A6}" destId="{D46317C0-3F7A-4482-B69C-9FE38C7A7737}" srcOrd="2" destOrd="0" presId="urn:microsoft.com/office/officeart/2005/8/layout/vList2"/>
    <dgm:cxn modelId="{527DDCAA-3EE8-4B39-A818-3C11DE5B109E}" type="presParOf" srcId="{CA434DF0-4879-49B6-9CF1-C447A3C013A6}" destId="{93FF4DDD-A4DB-4226-ABD5-6742EE09ED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FACCB-979A-4EEB-BE58-AC7E03CE87B0}">
      <dsp:nvSpPr>
        <dsp:cNvPr id="0" name=""/>
        <dsp:cNvSpPr/>
      </dsp:nvSpPr>
      <dsp:spPr>
        <a:xfrm>
          <a:off x="0" y="110786"/>
          <a:ext cx="941832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Члан 4. </a:t>
          </a:r>
          <a:endParaRPr lang="en-US" sz="2200" kern="1200" dirty="0"/>
        </a:p>
      </dsp:txBody>
      <dsp:txXfrm>
        <a:off x="25759" y="136545"/>
        <a:ext cx="9366802" cy="476152"/>
      </dsp:txXfrm>
    </dsp:sp>
    <dsp:sp modelId="{D46317C0-3F7A-4482-B69C-9FE38C7A7737}">
      <dsp:nvSpPr>
        <dsp:cNvPr id="0" name=""/>
        <dsp:cNvSpPr/>
      </dsp:nvSpPr>
      <dsp:spPr>
        <a:xfrm>
          <a:off x="0" y="701816"/>
          <a:ext cx="941832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Стално стручно усавршавање остварује се активностима: </a:t>
          </a:r>
          <a:endParaRPr lang="en-US" sz="2200" kern="1200"/>
        </a:p>
      </dsp:txBody>
      <dsp:txXfrm>
        <a:off x="25759" y="727575"/>
        <a:ext cx="9366802" cy="476152"/>
      </dsp:txXfrm>
    </dsp:sp>
    <dsp:sp modelId="{93FF4DDD-A4DB-4226-ABD5-6742EE09EDF6}">
      <dsp:nvSpPr>
        <dsp:cNvPr id="0" name=""/>
        <dsp:cNvSpPr/>
      </dsp:nvSpPr>
      <dsp:spPr>
        <a:xfrm>
          <a:off x="0" y="1229486"/>
          <a:ext cx="9418320" cy="3461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903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700" kern="1200"/>
            <a:t>које предузима установа у оквиру својих развојних активности;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700" kern="1200"/>
            <a:t>савладавањем одобрених програма стручног усавршавања, у складу са овим правилником;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700" kern="1200"/>
            <a:t>учешћем на одобреним стручним скуповима, у складу са овим правилником;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700" kern="1200"/>
            <a:t>које предузима министарство надлежно за послове образовања (у даљем тексту: Министарство), Завод за унапређивање образовања и васпитања, Завод за вредновање квалитета образовања и васпитања, Педагошки завод Војводине, центри за стручно усавршавање;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700" kern="1200"/>
            <a:t>које се организују у оквиру пројеката и програма васпитања и образовања на међународном нивоу и кроз пројекте мобилности;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700" kern="1200"/>
            <a:t>које предузима установа, а односе се на развијање партнерства са другим установама и развој праксе хоризонталног учења;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700" kern="1200"/>
            <a:t>које предузима запослени на пословима образовања и васпитања у складу са личним планом стручног усавршавања, а нису обухваћене тач. 1)–6) овог члана.</a:t>
          </a:r>
          <a:endParaRPr lang="en-US" sz="1700" kern="1200"/>
        </a:p>
      </dsp:txBody>
      <dsp:txXfrm>
        <a:off x="0" y="1229486"/>
        <a:ext cx="9418320" cy="3461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 slaj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4E0A0CD-080C-4F6F-8FD7-F52AC3564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r-Latn-RS"/>
              <a:t>Kliknite i uredite naslov mastera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49B5C746-B8FC-4D7A-B962-38D119080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r-Latn-RS"/>
              <a:t>Kliknite da biste uredili stil podnaslova mastera</a:t>
            </a:r>
          </a:p>
        </p:txBody>
      </p:sp>
      <p:sp>
        <p:nvSpPr>
          <p:cNvPr id="4" name="Čuvar mesta za datum 3">
            <a:extLst>
              <a:ext uri="{FF2B5EF4-FFF2-40B4-BE49-F238E27FC236}">
                <a16:creationId xmlns:a16="http://schemas.microsoft.com/office/drawing/2014/main" id="{E0D62C0C-AEA7-45C1-80B1-41EF5A13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49D6-7529-4337-88A0-E427F09B325E}" type="datetimeFigureOut">
              <a:rPr lang="sr-Latn-RS" smtClean="0"/>
              <a:t>10.1.2022.</a:t>
            </a:fld>
            <a:endParaRPr lang="sr-Latn-RS"/>
          </a:p>
        </p:txBody>
      </p:sp>
      <p:sp>
        <p:nvSpPr>
          <p:cNvPr id="5" name="Čuvar mesta za podnožje 4">
            <a:extLst>
              <a:ext uri="{FF2B5EF4-FFF2-40B4-BE49-F238E27FC236}">
                <a16:creationId xmlns:a16="http://schemas.microsoft.com/office/drawing/2014/main" id="{B04790A7-8FCC-4D5D-8EB6-E050CEA7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>
            <a:extLst>
              <a:ext uri="{FF2B5EF4-FFF2-40B4-BE49-F238E27FC236}">
                <a16:creationId xmlns:a16="http://schemas.microsoft.com/office/drawing/2014/main" id="{2913AF62-4257-43F6-A16F-0A9D47E2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DAED-E8E3-428E-988A-98A8623390A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5490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vertikaln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2A0EF15-ED51-4E4E-9416-130932F5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vertikalni tekst 2">
            <a:extLst>
              <a:ext uri="{FF2B5EF4-FFF2-40B4-BE49-F238E27FC236}">
                <a16:creationId xmlns:a16="http://schemas.microsoft.com/office/drawing/2014/main" id="{2FFEC5CD-9160-4DC1-81E4-0C971F9C5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datum 3">
            <a:extLst>
              <a:ext uri="{FF2B5EF4-FFF2-40B4-BE49-F238E27FC236}">
                <a16:creationId xmlns:a16="http://schemas.microsoft.com/office/drawing/2014/main" id="{3F4A317F-EA7F-420B-A61C-6ACF70E9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49D6-7529-4337-88A0-E427F09B325E}" type="datetimeFigureOut">
              <a:rPr lang="sr-Latn-RS" smtClean="0"/>
              <a:t>10.1.2022.</a:t>
            </a:fld>
            <a:endParaRPr lang="sr-Latn-RS"/>
          </a:p>
        </p:txBody>
      </p:sp>
      <p:sp>
        <p:nvSpPr>
          <p:cNvPr id="5" name="Čuvar mesta za podnožje 4">
            <a:extLst>
              <a:ext uri="{FF2B5EF4-FFF2-40B4-BE49-F238E27FC236}">
                <a16:creationId xmlns:a16="http://schemas.microsoft.com/office/drawing/2014/main" id="{527A3B99-56FB-4F8F-BFB1-EC258320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>
            <a:extLst>
              <a:ext uri="{FF2B5EF4-FFF2-40B4-BE49-F238E27FC236}">
                <a16:creationId xmlns:a16="http://schemas.microsoft.com/office/drawing/2014/main" id="{42F69D97-19B1-4EEC-9E81-72BA6CAA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DAED-E8E3-428E-988A-98A8623390A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4099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n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ni naslov 1">
            <a:extLst>
              <a:ext uri="{FF2B5EF4-FFF2-40B4-BE49-F238E27FC236}">
                <a16:creationId xmlns:a16="http://schemas.microsoft.com/office/drawing/2014/main" id="{9749A7B6-5A25-41AD-948E-8468954B0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vertikalni tekst 2">
            <a:extLst>
              <a:ext uri="{FF2B5EF4-FFF2-40B4-BE49-F238E27FC236}">
                <a16:creationId xmlns:a16="http://schemas.microsoft.com/office/drawing/2014/main" id="{51276D80-4099-4341-9650-1FAC97F8D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datum 3">
            <a:extLst>
              <a:ext uri="{FF2B5EF4-FFF2-40B4-BE49-F238E27FC236}">
                <a16:creationId xmlns:a16="http://schemas.microsoft.com/office/drawing/2014/main" id="{AB636243-6F4F-498D-B416-633D5540C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49D6-7529-4337-88A0-E427F09B325E}" type="datetimeFigureOut">
              <a:rPr lang="sr-Latn-RS" smtClean="0"/>
              <a:t>10.1.2022.</a:t>
            </a:fld>
            <a:endParaRPr lang="sr-Latn-RS"/>
          </a:p>
        </p:txBody>
      </p:sp>
      <p:sp>
        <p:nvSpPr>
          <p:cNvPr id="5" name="Čuvar mesta za podnožje 4">
            <a:extLst>
              <a:ext uri="{FF2B5EF4-FFF2-40B4-BE49-F238E27FC236}">
                <a16:creationId xmlns:a16="http://schemas.microsoft.com/office/drawing/2014/main" id="{74DFDBE1-A7E1-4A8C-AD5B-FFBFD15C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>
            <a:extLst>
              <a:ext uri="{FF2B5EF4-FFF2-40B4-BE49-F238E27FC236}">
                <a16:creationId xmlns:a16="http://schemas.microsoft.com/office/drawing/2014/main" id="{DCC39DF3-6527-4AAB-8F71-9E1308E3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DAED-E8E3-428E-988A-98A8623390A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4191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A44FACE-D244-4288-BD13-2AABE26D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85A13E46-746E-476D-A231-D50177217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datum 3">
            <a:extLst>
              <a:ext uri="{FF2B5EF4-FFF2-40B4-BE49-F238E27FC236}">
                <a16:creationId xmlns:a16="http://schemas.microsoft.com/office/drawing/2014/main" id="{B5DE6037-B12A-4925-B9C7-A495AAEA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49D6-7529-4337-88A0-E427F09B325E}" type="datetimeFigureOut">
              <a:rPr lang="sr-Latn-RS" smtClean="0"/>
              <a:t>10.1.2022.</a:t>
            </a:fld>
            <a:endParaRPr lang="sr-Latn-RS"/>
          </a:p>
        </p:txBody>
      </p:sp>
      <p:sp>
        <p:nvSpPr>
          <p:cNvPr id="5" name="Čuvar mesta za podnožje 4">
            <a:extLst>
              <a:ext uri="{FF2B5EF4-FFF2-40B4-BE49-F238E27FC236}">
                <a16:creationId xmlns:a16="http://schemas.microsoft.com/office/drawing/2014/main" id="{7F377DC4-D409-4450-A969-B08347E7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>
            <a:extLst>
              <a:ext uri="{FF2B5EF4-FFF2-40B4-BE49-F238E27FC236}">
                <a16:creationId xmlns:a16="http://schemas.microsoft.com/office/drawing/2014/main" id="{719188CE-D782-4350-971B-B1C8FB75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DAED-E8E3-428E-988A-98A8623390A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3320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E86F150-DB95-48FB-A774-A8C9E926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tekst 2">
            <a:extLst>
              <a:ext uri="{FF2B5EF4-FFF2-40B4-BE49-F238E27FC236}">
                <a16:creationId xmlns:a16="http://schemas.microsoft.com/office/drawing/2014/main" id="{2A5E7AA3-C35A-499B-B5DC-673C1851F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4" name="Čuvar mesta za datum 3">
            <a:extLst>
              <a:ext uri="{FF2B5EF4-FFF2-40B4-BE49-F238E27FC236}">
                <a16:creationId xmlns:a16="http://schemas.microsoft.com/office/drawing/2014/main" id="{892E3276-777C-4473-B3A4-A5EA47B0E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49D6-7529-4337-88A0-E427F09B325E}" type="datetimeFigureOut">
              <a:rPr lang="sr-Latn-RS" smtClean="0"/>
              <a:t>10.1.2022.</a:t>
            </a:fld>
            <a:endParaRPr lang="sr-Latn-RS"/>
          </a:p>
        </p:txBody>
      </p:sp>
      <p:sp>
        <p:nvSpPr>
          <p:cNvPr id="5" name="Čuvar mesta za podnožje 4">
            <a:extLst>
              <a:ext uri="{FF2B5EF4-FFF2-40B4-BE49-F238E27FC236}">
                <a16:creationId xmlns:a16="http://schemas.microsoft.com/office/drawing/2014/main" id="{CB1C748B-4D80-44F4-9B50-DA6354E1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>
            <a:extLst>
              <a:ext uri="{FF2B5EF4-FFF2-40B4-BE49-F238E27FC236}">
                <a16:creationId xmlns:a16="http://schemas.microsoft.com/office/drawing/2014/main" id="{C7DA160D-AC16-4A21-AAA3-C222734F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DAED-E8E3-428E-988A-98A8623390A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9802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82EBA04-FE7D-442E-8E12-6D4F60D7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CF817594-94C1-4DD7-A17D-638C054BC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sadržaj 3">
            <a:extLst>
              <a:ext uri="{FF2B5EF4-FFF2-40B4-BE49-F238E27FC236}">
                <a16:creationId xmlns:a16="http://schemas.microsoft.com/office/drawing/2014/main" id="{0B8CFDED-1F51-46E2-B4F4-03A4E9C48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5" name="Čuvar mesta za datum 4">
            <a:extLst>
              <a:ext uri="{FF2B5EF4-FFF2-40B4-BE49-F238E27FC236}">
                <a16:creationId xmlns:a16="http://schemas.microsoft.com/office/drawing/2014/main" id="{C4C8163C-7F49-447F-A4C9-A992A3169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49D6-7529-4337-88A0-E427F09B325E}" type="datetimeFigureOut">
              <a:rPr lang="sr-Latn-RS" smtClean="0"/>
              <a:t>10.1.2022.</a:t>
            </a:fld>
            <a:endParaRPr lang="sr-Latn-RS"/>
          </a:p>
        </p:txBody>
      </p:sp>
      <p:sp>
        <p:nvSpPr>
          <p:cNvPr id="6" name="Čuvar mesta za podnožje 5">
            <a:extLst>
              <a:ext uri="{FF2B5EF4-FFF2-40B4-BE49-F238E27FC236}">
                <a16:creationId xmlns:a16="http://schemas.microsoft.com/office/drawing/2014/main" id="{547F4669-A472-41A8-873B-373672CC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Čuvar mesta za broj slajda 6">
            <a:extLst>
              <a:ext uri="{FF2B5EF4-FFF2-40B4-BE49-F238E27FC236}">
                <a16:creationId xmlns:a16="http://schemas.microsoft.com/office/drawing/2014/main" id="{57A9411C-F6D3-4B48-B3CB-D3053B27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DAED-E8E3-428E-988A-98A8623390A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7917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eđe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398B66C-54C4-4061-8A22-463B67EDB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tekst 2">
            <a:extLst>
              <a:ext uri="{FF2B5EF4-FFF2-40B4-BE49-F238E27FC236}">
                <a16:creationId xmlns:a16="http://schemas.microsoft.com/office/drawing/2014/main" id="{00CBE868-9A79-485B-866A-46F8612E0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4" name="Čuvar mesta za sadržaj 3">
            <a:extLst>
              <a:ext uri="{FF2B5EF4-FFF2-40B4-BE49-F238E27FC236}">
                <a16:creationId xmlns:a16="http://schemas.microsoft.com/office/drawing/2014/main" id="{E40A4A1F-3D62-4B4B-A387-EFF41E2EF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5" name="Čuvar mesta za tekst 4">
            <a:extLst>
              <a:ext uri="{FF2B5EF4-FFF2-40B4-BE49-F238E27FC236}">
                <a16:creationId xmlns:a16="http://schemas.microsoft.com/office/drawing/2014/main" id="{C3915ED2-B167-47DA-8AF9-B2E30D242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6" name="Čuvar mesta za sadržaj 5">
            <a:extLst>
              <a:ext uri="{FF2B5EF4-FFF2-40B4-BE49-F238E27FC236}">
                <a16:creationId xmlns:a16="http://schemas.microsoft.com/office/drawing/2014/main" id="{A46D6629-67BD-4B41-BD44-B4D1F10E0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7" name="Čuvar mesta za datum 6">
            <a:extLst>
              <a:ext uri="{FF2B5EF4-FFF2-40B4-BE49-F238E27FC236}">
                <a16:creationId xmlns:a16="http://schemas.microsoft.com/office/drawing/2014/main" id="{C117F6BC-BC5B-4FC8-9EB7-30764791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49D6-7529-4337-88A0-E427F09B325E}" type="datetimeFigureOut">
              <a:rPr lang="sr-Latn-RS" smtClean="0"/>
              <a:t>10.1.2022.</a:t>
            </a:fld>
            <a:endParaRPr lang="sr-Latn-RS"/>
          </a:p>
        </p:txBody>
      </p:sp>
      <p:sp>
        <p:nvSpPr>
          <p:cNvPr id="8" name="Čuvar mesta za podnožje 7">
            <a:extLst>
              <a:ext uri="{FF2B5EF4-FFF2-40B4-BE49-F238E27FC236}">
                <a16:creationId xmlns:a16="http://schemas.microsoft.com/office/drawing/2014/main" id="{9657B7E4-4478-41C1-AB5C-698CA052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Čuvar mesta za broj slajda 8">
            <a:extLst>
              <a:ext uri="{FF2B5EF4-FFF2-40B4-BE49-F238E27FC236}">
                <a16:creationId xmlns:a16="http://schemas.microsoft.com/office/drawing/2014/main" id="{C53BADDE-EEAC-4D5E-9369-9BC3EA2C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DAED-E8E3-428E-988A-98A8623390A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1167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FAA0F78-B4A1-4B97-8C5D-88E19838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datum 2">
            <a:extLst>
              <a:ext uri="{FF2B5EF4-FFF2-40B4-BE49-F238E27FC236}">
                <a16:creationId xmlns:a16="http://schemas.microsoft.com/office/drawing/2014/main" id="{3B872F2F-75FA-4697-AE19-F6E592948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49D6-7529-4337-88A0-E427F09B325E}" type="datetimeFigureOut">
              <a:rPr lang="sr-Latn-RS" smtClean="0"/>
              <a:t>10.1.2022.</a:t>
            </a:fld>
            <a:endParaRPr lang="sr-Latn-RS"/>
          </a:p>
        </p:txBody>
      </p:sp>
      <p:sp>
        <p:nvSpPr>
          <p:cNvPr id="4" name="Čuvar mesta za podnožje 3">
            <a:extLst>
              <a:ext uri="{FF2B5EF4-FFF2-40B4-BE49-F238E27FC236}">
                <a16:creationId xmlns:a16="http://schemas.microsoft.com/office/drawing/2014/main" id="{BC59C6DC-CA02-4984-80F1-FC63F898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Čuvar mesta za broj slajda 4">
            <a:extLst>
              <a:ext uri="{FF2B5EF4-FFF2-40B4-BE49-F238E27FC236}">
                <a16:creationId xmlns:a16="http://schemas.microsoft.com/office/drawing/2014/main" id="{71A8CEFB-0EB8-4966-B273-CCF2869F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DAED-E8E3-428E-988A-98A8623390A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2368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datum 1">
            <a:extLst>
              <a:ext uri="{FF2B5EF4-FFF2-40B4-BE49-F238E27FC236}">
                <a16:creationId xmlns:a16="http://schemas.microsoft.com/office/drawing/2014/main" id="{2D0C059B-AE9A-46AD-8091-0640B0E8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49D6-7529-4337-88A0-E427F09B325E}" type="datetimeFigureOut">
              <a:rPr lang="sr-Latn-RS" smtClean="0"/>
              <a:t>10.1.2022.</a:t>
            </a:fld>
            <a:endParaRPr lang="sr-Latn-RS"/>
          </a:p>
        </p:txBody>
      </p:sp>
      <p:sp>
        <p:nvSpPr>
          <p:cNvPr id="3" name="Čuvar mesta za podnožje 2">
            <a:extLst>
              <a:ext uri="{FF2B5EF4-FFF2-40B4-BE49-F238E27FC236}">
                <a16:creationId xmlns:a16="http://schemas.microsoft.com/office/drawing/2014/main" id="{967ADA7E-D889-4F55-AB44-1F44A9F0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Čuvar mesta za broj slajda 3">
            <a:extLst>
              <a:ext uri="{FF2B5EF4-FFF2-40B4-BE49-F238E27FC236}">
                <a16:creationId xmlns:a16="http://schemas.microsoft.com/office/drawing/2014/main" id="{996B9AC7-A5CA-4B7A-AD6D-8F2B4030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DAED-E8E3-428E-988A-98A8623390A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7623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a nat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945EA25-B9EC-4E05-BEB3-C52DFBE0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5D2E2D83-9033-476C-ABAF-286C79AA9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tekst 3">
            <a:extLst>
              <a:ext uri="{FF2B5EF4-FFF2-40B4-BE49-F238E27FC236}">
                <a16:creationId xmlns:a16="http://schemas.microsoft.com/office/drawing/2014/main" id="{5AE97AAC-5F4B-4D1E-B119-335F15121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5" name="Čuvar mesta za datum 4">
            <a:extLst>
              <a:ext uri="{FF2B5EF4-FFF2-40B4-BE49-F238E27FC236}">
                <a16:creationId xmlns:a16="http://schemas.microsoft.com/office/drawing/2014/main" id="{D2DFA8D4-2F6A-459F-A328-494101F1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49D6-7529-4337-88A0-E427F09B325E}" type="datetimeFigureOut">
              <a:rPr lang="sr-Latn-RS" smtClean="0"/>
              <a:t>10.1.2022.</a:t>
            </a:fld>
            <a:endParaRPr lang="sr-Latn-RS"/>
          </a:p>
        </p:txBody>
      </p:sp>
      <p:sp>
        <p:nvSpPr>
          <p:cNvPr id="6" name="Čuvar mesta za podnožje 5">
            <a:extLst>
              <a:ext uri="{FF2B5EF4-FFF2-40B4-BE49-F238E27FC236}">
                <a16:creationId xmlns:a16="http://schemas.microsoft.com/office/drawing/2014/main" id="{C403B24E-A9E8-42E5-B76D-22889EFA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Čuvar mesta za broj slajda 6">
            <a:extLst>
              <a:ext uri="{FF2B5EF4-FFF2-40B4-BE49-F238E27FC236}">
                <a16:creationId xmlns:a16="http://schemas.microsoft.com/office/drawing/2014/main" id="{6F9A31B7-977B-4E86-AD6D-97DCEE3F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DAED-E8E3-428E-988A-98A8623390A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3957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a nat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C0C7469-EF17-4FEE-A66A-1704B737B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sliku 2">
            <a:extLst>
              <a:ext uri="{FF2B5EF4-FFF2-40B4-BE49-F238E27FC236}">
                <a16:creationId xmlns:a16="http://schemas.microsoft.com/office/drawing/2014/main" id="{C6A40F16-E1D6-4886-9471-853B97B04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Čuvar mesta za tekst 3">
            <a:extLst>
              <a:ext uri="{FF2B5EF4-FFF2-40B4-BE49-F238E27FC236}">
                <a16:creationId xmlns:a16="http://schemas.microsoft.com/office/drawing/2014/main" id="{145DA5DE-A5CA-4EC4-AC89-27990551C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5" name="Čuvar mesta za datum 4">
            <a:extLst>
              <a:ext uri="{FF2B5EF4-FFF2-40B4-BE49-F238E27FC236}">
                <a16:creationId xmlns:a16="http://schemas.microsoft.com/office/drawing/2014/main" id="{A686305D-EDEC-49D5-AA71-45162016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49D6-7529-4337-88A0-E427F09B325E}" type="datetimeFigureOut">
              <a:rPr lang="sr-Latn-RS" smtClean="0"/>
              <a:t>10.1.2022.</a:t>
            </a:fld>
            <a:endParaRPr lang="sr-Latn-RS"/>
          </a:p>
        </p:txBody>
      </p:sp>
      <p:sp>
        <p:nvSpPr>
          <p:cNvPr id="6" name="Čuvar mesta za podnožje 5">
            <a:extLst>
              <a:ext uri="{FF2B5EF4-FFF2-40B4-BE49-F238E27FC236}">
                <a16:creationId xmlns:a16="http://schemas.microsoft.com/office/drawing/2014/main" id="{4AFD6552-D94F-4293-8B71-4DC88291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Čuvar mesta za broj slajda 6">
            <a:extLst>
              <a:ext uri="{FF2B5EF4-FFF2-40B4-BE49-F238E27FC236}">
                <a16:creationId xmlns:a16="http://schemas.microsoft.com/office/drawing/2014/main" id="{5851EB5C-AD72-4B96-B070-8DD481DC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DAED-E8E3-428E-988A-98A8623390A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9253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naslov 1">
            <a:extLst>
              <a:ext uri="{FF2B5EF4-FFF2-40B4-BE49-F238E27FC236}">
                <a16:creationId xmlns:a16="http://schemas.microsoft.com/office/drawing/2014/main" id="{C699A3D6-BCE1-40E7-8B22-22E114244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tekst 2">
            <a:extLst>
              <a:ext uri="{FF2B5EF4-FFF2-40B4-BE49-F238E27FC236}">
                <a16:creationId xmlns:a16="http://schemas.microsoft.com/office/drawing/2014/main" id="{CCAB8BD6-7E4F-4D6D-8B54-55AE0869D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datum 3">
            <a:extLst>
              <a:ext uri="{FF2B5EF4-FFF2-40B4-BE49-F238E27FC236}">
                <a16:creationId xmlns:a16="http://schemas.microsoft.com/office/drawing/2014/main" id="{B9757465-8103-4A17-A100-6E3128EBD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949D6-7529-4337-88A0-E427F09B325E}" type="datetimeFigureOut">
              <a:rPr lang="sr-Latn-RS" smtClean="0"/>
              <a:t>10.1.2022.</a:t>
            </a:fld>
            <a:endParaRPr lang="sr-Latn-RS"/>
          </a:p>
        </p:txBody>
      </p:sp>
      <p:sp>
        <p:nvSpPr>
          <p:cNvPr id="5" name="Čuvar mesta za podnožje 4">
            <a:extLst>
              <a:ext uri="{FF2B5EF4-FFF2-40B4-BE49-F238E27FC236}">
                <a16:creationId xmlns:a16="http://schemas.microsoft.com/office/drawing/2014/main" id="{EC0EAC37-5DC7-4DC4-9B63-E2D8F6EEE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Čuvar mesta za broj slajda 5">
            <a:extLst>
              <a:ext uri="{FF2B5EF4-FFF2-40B4-BE49-F238E27FC236}">
                <a16:creationId xmlns:a16="http://schemas.microsoft.com/office/drawing/2014/main" id="{5E14344C-6904-4E87-92BC-A8893E3C3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DAED-E8E3-428E-988A-98A8623390A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983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zuov.gov.rs/novi-pravilnik-o-stalnom-strucnom-usavrsavanju-i-napredovanju-u-zvanja-nastavnika-vaspitaca-i-strucnih-saradnik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AF172272-421C-4E49-B1E8-EE04CAB7D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Okvir za tekst 9">
            <a:extLst>
              <a:ext uri="{FF2B5EF4-FFF2-40B4-BE49-F238E27FC236}">
                <a16:creationId xmlns:a16="http://schemas.microsoft.com/office/drawing/2014/main" id="{10E2C85E-D454-48A0-BDB6-DA271A62369B}"/>
              </a:ext>
            </a:extLst>
          </p:cNvPr>
          <p:cNvSpPr txBox="1"/>
          <p:nvPr/>
        </p:nvSpPr>
        <p:spPr>
          <a:xfrm>
            <a:off x="465513" y="224720"/>
            <a:ext cx="1103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sz="2400" b="1" dirty="0"/>
              <a:t>НОВИ ПРАВИЛНИК О СТАЛНОМ СТРУЧНОМ УСАВРШАВАЊУ И НАПРЕДОВАЊУ </a:t>
            </a:r>
            <a:endParaRPr lang="sr-Latn-RS" sz="2400" b="1" dirty="0"/>
          </a:p>
        </p:txBody>
      </p:sp>
      <p:sp>
        <p:nvSpPr>
          <p:cNvPr id="11" name="Okvir za tekst 10">
            <a:extLst>
              <a:ext uri="{FF2B5EF4-FFF2-40B4-BE49-F238E27FC236}">
                <a16:creationId xmlns:a16="http://schemas.microsoft.com/office/drawing/2014/main" id="{1653088D-D040-41B4-BFC6-3A222BEFD436}"/>
              </a:ext>
            </a:extLst>
          </p:cNvPr>
          <p:cNvSpPr txBox="1"/>
          <p:nvPr/>
        </p:nvSpPr>
        <p:spPr>
          <a:xfrm>
            <a:off x="5212080" y="3790604"/>
            <a:ext cx="391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b="1" dirty="0">
                <a:solidFill>
                  <a:srgbClr val="0070C0"/>
                </a:solidFill>
              </a:rPr>
              <a:t>Данијела </a:t>
            </a:r>
            <a:r>
              <a:rPr lang="sr-Cyrl-RS" b="1" dirty="0" err="1">
                <a:solidFill>
                  <a:srgbClr val="0070C0"/>
                </a:solidFill>
              </a:rPr>
              <a:t>Шуњеварић</a:t>
            </a:r>
            <a:r>
              <a:rPr lang="sr-Cyrl-RS" b="1" dirty="0">
                <a:solidFill>
                  <a:srgbClr val="0070C0"/>
                </a:solidFill>
              </a:rPr>
              <a:t>, учитељица</a:t>
            </a:r>
            <a:endParaRPr lang="sr-Latn-R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748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0C3B59-DE2C-4611-8148-812575C5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DA920EB2-3526-48AA-AC2A-D39FCEB83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531" y="157295"/>
            <a:ext cx="10228659" cy="2224734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5" name="Okvir za tekst 4">
            <a:extLst>
              <a:ext uri="{FF2B5EF4-FFF2-40B4-BE49-F238E27FC236}">
                <a16:creationId xmlns:a16="http://schemas.microsoft.com/office/drawing/2014/main" id="{AA1A3625-D737-4D2F-B2A1-FC04C80D7285}"/>
              </a:ext>
            </a:extLst>
          </p:cNvPr>
          <p:cNvSpPr txBox="1"/>
          <p:nvPr/>
        </p:nvSpPr>
        <p:spPr>
          <a:xfrm>
            <a:off x="1243932" y="3186341"/>
            <a:ext cx="10439855" cy="2036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 err="1"/>
              <a:t>Поступак</a:t>
            </a:r>
            <a:r>
              <a:rPr lang="en-US" b="1" dirty="0"/>
              <a:t> </a:t>
            </a:r>
            <a:r>
              <a:rPr lang="en-US" b="1" dirty="0" err="1"/>
              <a:t>стицања</a:t>
            </a:r>
            <a:r>
              <a:rPr lang="en-US" b="1" dirty="0"/>
              <a:t> </a:t>
            </a:r>
            <a:r>
              <a:rPr lang="en-US" b="1" dirty="0" err="1"/>
              <a:t>звања</a:t>
            </a:r>
            <a:r>
              <a:rPr lang="en-US" b="1" dirty="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Члан</a:t>
            </a:r>
            <a:r>
              <a:rPr lang="en-US" dirty="0"/>
              <a:t> 30.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Поступак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стицање</a:t>
            </a:r>
            <a:r>
              <a:rPr lang="en-US" dirty="0"/>
              <a:t> </a:t>
            </a:r>
            <a:r>
              <a:rPr lang="en-US" dirty="0" err="1"/>
              <a:t>одговарајућег</a:t>
            </a:r>
            <a:r>
              <a:rPr lang="en-US" dirty="0"/>
              <a:t> </a:t>
            </a:r>
            <a:r>
              <a:rPr lang="en-US" dirty="0" err="1"/>
              <a:t>звања</a:t>
            </a:r>
            <a:r>
              <a:rPr lang="en-US" dirty="0"/>
              <a:t> </a:t>
            </a:r>
            <a:r>
              <a:rPr lang="en-US" dirty="0" err="1"/>
              <a:t>покреће</a:t>
            </a:r>
            <a:r>
              <a:rPr lang="en-US" dirty="0"/>
              <a:t> </a:t>
            </a:r>
            <a:r>
              <a:rPr lang="en-US" dirty="0" err="1"/>
              <a:t>наставник</a:t>
            </a:r>
            <a:r>
              <a:rPr lang="en-US" dirty="0"/>
              <a:t>, </a:t>
            </a:r>
            <a:r>
              <a:rPr lang="en-US" dirty="0" err="1"/>
              <a:t>васпитач</a:t>
            </a:r>
            <a:r>
              <a:rPr lang="en-US" dirty="0"/>
              <a:t> и </a:t>
            </a:r>
            <a:r>
              <a:rPr lang="en-US" dirty="0" err="1"/>
              <a:t>стручни</a:t>
            </a:r>
            <a:r>
              <a:rPr lang="en-US" dirty="0"/>
              <a:t> </a:t>
            </a:r>
            <a:r>
              <a:rPr lang="en-US" dirty="0" err="1"/>
              <a:t>сарадник</a:t>
            </a:r>
            <a:r>
              <a:rPr lang="en-US" dirty="0"/>
              <a:t> </a:t>
            </a:r>
            <a:r>
              <a:rPr lang="en-US" dirty="0" err="1"/>
              <a:t>подношењем</a:t>
            </a:r>
            <a:r>
              <a:rPr lang="en-US" dirty="0"/>
              <a:t> </a:t>
            </a:r>
            <a:r>
              <a:rPr lang="en-US" dirty="0" err="1"/>
              <a:t>захтева</a:t>
            </a:r>
            <a:r>
              <a:rPr lang="en-US" dirty="0"/>
              <a:t> </a:t>
            </a:r>
            <a:r>
              <a:rPr lang="en-US" dirty="0" err="1"/>
              <a:t>установи</a:t>
            </a:r>
            <a:r>
              <a:rPr lang="en-US" dirty="0"/>
              <a:t> </a:t>
            </a:r>
            <a:r>
              <a:rPr lang="en-US" dirty="0" err="1"/>
              <a:t>најкасније</a:t>
            </a:r>
            <a:r>
              <a:rPr lang="en-US" dirty="0"/>
              <a:t> </a:t>
            </a:r>
            <a:r>
              <a:rPr lang="en-US" dirty="0" err="1"/>
              <a:t>четири</a:t>
            </a:r>
            <a:r>
              <a:rPr lang="en-US" dirty="0"/>
              <a:t> </a:t>
            </a:r>
            <a:r>
              <a:rPr lang="en-US" dirty="0" err="1"/>
              <a:t>месеца</a:t>
            </a:r>
            <a:r>
              <a:rPr lang="en-US" dirty="0"/>
              <a:t> </a:t>
            </a:r>
            <a:r>
              <a:rPr lang="en-US" dirty="0" err="1"/>
              <a:t>пре</a:t>
            </a:r>
            <a:r>
              <a:rPr lang="en-US" dirty="0"/>
              <a:t> </a:t>
            </a:r>
            <a:r>
              <a:rPr lang="en-US" dirty="0" err="1"/>
              <a:t>краја</a:t>
            </a:r>
            <a:r>
              <a:rPr lang="en-US" dirty="0"/>
              <a:t> </a:t>
            </a:r>
            <a:r>
              <a:rPr lang="en-US" dirty="0" err="1"/>
              <a:t>другог</a:t>
            </a:r>
            <a:r>
              <a:rPr lang="en-US" dirty="0"/>
              <a:t> </a:t>
            </a:r>
            <a:r>
              <a:rPr lang="en-US" dirty="0" err="1"/>
              <a:t>полугодишта</a:t>
            </a:r>
            <a:r>
              <a:rPr lang="en-US" dirty="0"/>
              <a:t> </a:t>
            </a:r>
            <a:r>
              <a:rPr lang="en-US" dirty="0" err="1"/>
              <a:t>текуће</a:t>
            </a:r>
            <a:r>
              <a:rPr lang="en-US" dirty="0"/>
              <a:t> </a:t>
            </a:r>
            <a:r>
              <a:rPr lang="en-US" dirty="0" err="1"/>
              <a:t>школске</a:t>
            </a:r>
            <a:r>
              <a:rPr lang="en-US" dirty="0"/>
              <a:t> </a:t>
            </a:r>
            <a:r>
              <a:rPr lang="en-US" dirty="0" err="1"/>
              <a:t>године</a:t>
            </a:r>
            <a:r>
              <a:rPr lang="en-US" dirty="0"/>
              <a:t>. </a:t>
            </a:r>
            <a:r>
              <a:rPr lang="en-US" dirty="0" err="1"/>
              <a:t>Наставник</a:t>
            </a:r>
            <a:r>
              <a:rPr lang="en-US" dirty="0"/>
              <a:t>, </a:t>
            </a:r>
            <a:r>
              <a:rPr lang="en-US" dirty="0" err="1"/>
              <a:t>васпитач</a:t>
            </a:r>
            <a:r>
              <a:rPr lang="en-US" dirty="0"/>
              <a:t> и </a:t>
            </a:r>
            <a:r>
              <a:rPr lang="en-US" dirty="0" err="1"/>
              <a:t>стручни</a:t>
            </a:r>
            <a:r>
              <a:rPr lang="en-US" dirty="0"/>
              <a:t> </a:t>
            </a:r>
            <a:r>
              <a:rPr lang="en-US" dirty="0" err="1"/>
              <a:t>сарадник</a:t>
            </a:r>
            <a:r>
              <a:rPr lang="en-US" dirty="0"/>
              <a:t> </a:t>
            </a:r>
            <a:r>
              <a:rPr lang="en-US" dirty="0" err="1"/>
              <a:t>подноси</a:t>
            </a:r>
            <a:r>
              <a:rPr lang="en-US" dirty="0"/>
              <a:t> </a:t>
            </a:r>
            <a:r>
              <a:rPr lang="en-US" dirty="0" err="1"/>
              <a:t>доказе</a:t>
            </a:r>
            <a:r>
              <a:rPr lang="en-US" dirty="0"/>
              <a:t> о </a:t>
            </a:r>
            <a:r>
              <a:rPr lang="en-US" dirty="0" err="1"/>
              <a:t>испуњености</a:t>
            </a:r>
            <a:r>
              <a:rPr lang="en-US" dirty="0"/>
              <a:t> </a:t>
            </a:r>
            <a:r>
              <a:rPr lang="en-US" dirty="0" err="1"/>
              <a:t>услова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стицање</a:t>
            </a:r>
            <a:r>
              <a:rPr lang="en-US" dirty="0"/>
              <a:t> </a:t>
            </a:r>
            <a:r>
              <a:rPr lang="en-US" dirty="0" err="1"/>
              <a:t>звања</a:t>
            </a:r>
            <a:r>
              <a:rPr lang="en-US" dirty="0"/>
              <a:t>, </a:t>
            </a:r>
            <a:r>
              <a:rPr lang="en-US" dirty="0" err="1"/>
              <a:t>са</a:t>
            </a:r>
            <a:r>
              <a:rPr lang="en-US" dirty="0"/>
              <a:t> </a:t>
            </a:r>
            <a:r>
              <a:rPr lang="en-US" dirty="0" err="1"/>
              <a:t>самопроценом</a:t>
            </a:r>
            <a:r>
              <a:rPr lang="en-US" dirty="0"/>
              <a:t> </a:t>
            </a:r>
            <a:r>
              <a:rPr lang="en-US" dirty="0" err="1"/>
              <a:t>степена</a:t>
            </a:r>
            <a:r>
              <a:rPr lang="en-US" dirty="0"/>
              <a:t> </a:t>
            </a:r>
            <a:r>
              <a:rPr lang="en-US" dirty="0" err="1"/>
              <a:t>остварености</a:t>
            </a:r>
            <a:r>
              <a:rPr lang="en-US" dirty="0"/>
              <a:t> </a:t>
            </a:r>
            <a:r>
              <a:rPr lang="en-US" dirty="0" err="1"/>
              <a:t>образовно-васпитних</a:t>
            </a:r>
            <a:r>
              <a:rPr lang="en-US" dirty="0"/>
              <a:t> </a:t>
            </a:r>
            <a:r>
              <a:rPr lang="en-US" dirty="0" err="1"/>
              <a:t>циљева</a:t>
            </a:r>
            <a:r>
              <a:rPr lang="en-US" dirty="0"/>
              <a:t>, </a:t>
            </a:r>
            <a:r>
              <a:rPr lang="en-US" dirty="0" err="1"/>
              <a:t>према</a:t>
            </a:r>
            <a:r>
              <a:rPr lang="en-US" dirty="0"/>
              <a:t> </a:t>
            </a:r>
            <a:r>
              <a:rPr lang="en-US" dirty="0" err="1"/>
              <a:t>степену</a:t>
            </a:r>
            <a:r>
              <a:rPr lang="en-US" dirty="0"/>
              <a:t> </a:t>
            </a:r>
            <a:r>
              <a:rPr lang="en-US" dirty="0" err="1"/>
              <a:t>стечених</a:t>
            </a:r>
            <a:r>
              <a:rPr lang="en-US" dirty="0"/>
              <a:t> </a:t>
            </a:r>
            <a:r>
              <a:rPr lang="en-US" dirty="0" err="1"/>
              <a:t>компетенција</a:t>
            </a:r>
            <a:r>
              <a:rPr lang="en-US" dirty="0"/>
              <a:t> и </a:t>
            </a:r>
            <a:r>
              <a:rPr lang="en-US" dirty="0" err="1"/>
              <a:t>самопроценом</a:t>
            </a:r>
            <a:r>
              <a:rPr lang="en-US" dirty="0"/>
              <a:t> </a:t>
            </a:r>
            <a:r>
              <a:rPr lang="en-US" dirty="0" err="1"/>
              <a:t>иницирања</a:t>
            </a:r>
            <a:r>
              <a:rPr lang="en-US" dirty="0"/>
              <a:t> и </a:t>
            </a:r>
            <a:r>
              <a:rPr lang="en-US" dirty="0" err="1"/>
              <a:t>учествовања</a:t>
            </a:r>
            <a:r>
              <a:rPr lang="en-US" dirty="0"/>
              <a:t> у </a:t>
            </a:r>
            <a:r>
              <a:rPr lang="en-US" dirty="0" err="1"/>
              <a:t>подизању</a:t>
            </a:r>
            <a:r>
              <a:rPr lang="en-US" dirty="0"/>
              <a:t> </a:t>
            </a:r>
            <a:r>
              <a:rPr lang="en-US" dirty="0" err="1"/>
              <a:t>квалитета</a:t>
            </a:r>
            <a:r>
              <a:rPr lang="en-US" dirty="0"/>
              <a:t> </a:t>
            </a:r>
            <a:r>
              <a:rPr lang="en-US" dirty="0" err="1"/>
              <a:t>образовно-васпитног</a:t>
            </a:r>
            <a:r>
              <a:rPr lang="en-US" dirty="0"/>
              <a:t> </a:t>
            </a:r>
            <a:r>
              <a:rPr lang="en-US" dirty="0" err="1"/>
              <a:t>рада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85368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0F09A052-5333-48BB-A12B-8A91FB8456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71" t="9091" r="3107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kvir za tekst 4">
            <a:extLst>
              <a:ext uri="{FF2B5EF4-FFF2-40B4-BE49-F238E27FC236}">
                <a16:creationId xmlns:a16="http://schemas.microsoft.com/office/drawing/2014/main" id="{D2D16FA5-71BD-47E2-AECF-FDD0EA801EEF}"/>
              </a:ext>
            </a:extLst>
          </p:cNvPr>
          <p:cNvSpPr txBox="1"/>
          <p:nvPr/>
        </p:nvSpPr>
        <p:spPr>
          <a:xfrm>
            <a:off x="359282" y="1197164"/>
            <a:ext cx="4437161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Члан</a:t>
            </a:r>
            <a:r>
              <a:rPr lang="en-US" dirty="0"/>
              <a:t> 31.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Директор</a:t>
            </a:r>
            <a:r>
              <a:rPr lang="en-US" dirty="0"/>
              <a:t> </a:t>
            </a:r>
            <a:r>
              <a:rPr lang="en-US" dirty="0" err="1"/>
              <a:t>установе</a:t>
            </a:r>
            <a:r>
              <a:rPr lang="en-US" dirty="0"/>
              <a:t> у </a:t>
            </a:r>
            <a:r>
              <a:rPr lang="en-US" dirty="0" err="1"/>
              <a:t>року</a:t>
            </a:r>
            <a:r>
              <a:rPr lang="en-US" dirty="0"/>
              <a:t> </a:t>
            </a:r>
            <a:r>
              <a:rPr lang="en-US" dirty="0" err="1"/>
              <a:t>од</a:t>
            </a:r>
            <a:r>
              <a:rPr lang="en-US" dirty="0"/>
              <a:t> </a:t>
            </a:r>
            <a:r>
              <a:rPr lang="en-US" dirty="0" err="1"/>
              <a:t>осам</a:t>
            </a:r>
            <a:r>
              <a:rPr lang="en-US" dirty="0"/>
              <a:t> </a:t>
            </a:r>
            <a:r>
              <a:rPr lang="en-US" dirty="0" err="1"/>
              <a:t>дана</a:t>
            </a:r>
            <a:r>
              <a:rPr lang="en-US" dirty="0"/>
              <a:t> </a:t>
            </a:r>
            <a:r>
              <a:rPr lang="en-US" dirty="0" err="1"/>
              <a:t>од</a:t>
            </a:r>
            <a:r>
              <a:rPr lang="en-US" dirty="0"/>
              <a:t> </a:t>
            </a:r>
            <a:r>
              <a:rPr lang="en-US" dirty="0" err="1"/>
              <a:t>дана</a:t>
            </a:r>
            <a:r>
              <a:rPr lang="en-US" dirty="0"/>
              <a:t> </a:t>
            </a:r>
            <a:r>
              <a:rPr lang="en-US" dirty="0" err="1"/>
              <a:t>пријема</a:t>
            </a:r>
            <a:r>
              <a:rPr lang="en-US" dirty="0"/>
              <a:t> </a:t>
            </a:r>
            <a:r>
              <a:rPr lang="en-US" dirty="0" err="1"/>
              <a:t>захтева</a:t>
            </a:r>
            <a:r>
              <a:rPr lang="en-US" dirty="0"/>
              <a:t> </a:t>
            </a:r>
            <a:r>
              <a:rPr lang="en-US" dirty="0" err="1"/>
              <a:t>доставља</a:t>
            </a:r>
            <a:r>
              <a:rPr lang="en-US" dirty="0"/>
              <a:t> </a:t>
            </a:r>
            <a:r>
              <a:rPr lang="en-US" dirty="0" err="1"/>
              <a:t>захтев</a:t>
            </a:r>
            <a:r>
              <a:rPr lang="en-US" dirty="0"/>
              <a:t> и </a:t>
            </a:r>
            <a:r>
              <a:rPr lang="en-US" dirty="0" err="1"/>
              <a:t>доказе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члана</a:t>
            </a:r>
            <a:r>
              <a:rPr lang="en-US" dirty="0"/>
              <a:t> 30. </a:t>
            </a:r>
            <a:r>
              <a:rPr lang="en-US" dirty="0" err="1"/>
              <a:t>овог</a:t>
            </a:r>
            <a:r>
              <a:rPr lang="en-US" dirty="0"/>
              <a:t> </a:t>
            </a:r>
            <a:r>
              <a:rPr lang="en-US" dirty="0" err="1"/>
              <a:t>правилника</a:t>
            </a:r>
            <a:r>
              <a:rPr lang="en-US" dirty="0"/>
              <a:t>, и </a:t>
            </a:r>
            <a:r>
              <a:rPr lang="en-US" dirty="0" err="1"/>
              <a:t>то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: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наставника</a:t>
            </a:r>
            <a:r>
              <a:rPr lang="en-US" dirty="0"/>
              <a:t> – </a:t>
            </a:r>
            <a:r>
              <a:rPr lang="en-US" dirty="0" err="1"/>
              <a:t>стручном</a:t>
            </a:r>
            <a:r>
              <a:rPr lang="en-US" dirty="0"/>
              <a:t> </a:t>
            </a:r>
            <a:r>
              <a:rPr lang="en-US" dirty="0" err="1"/>
              <a:t>већу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разредну</a:t>
            </a:r>
            <a:r>
              <a:rPr lang="en-US" dirty="0"/>
              <a:t> </a:t>
            </a:r>
            <a:r>
              <a:rPr lang="en-US" dirty="0" err="1"/>
              <a:t>наставу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област</a:t>
            </a:r>
            <a:r>
              <a:rPr lang="en-US" dirty="0"/>
              <a:t> </a:t>
            </a:r>
            <a:r>
              <a:rPr lang="en-US" dirty="0" err="1"/>
              <a:t>предмета</a:t>
            </a:r>
            <a:r>
              <a:rPr lang="en-US" dirty="0"/>
              <a:t>; 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васпитача</a:t>
            </a:r>
            <a:r>
              <a:rPr lang="en-US" dirty="0"/>
              <a:t> – </a:t>
            </a:r>
            <a:r>
              <a:rPr lang="en-US" dirty="0" err="1"/>
              <a:t>стручном</a:t>
            </a:r>
            <a:r>
              <a:rPr lang="en-US" dirty="0"/>
              <a:t> </a:t>
            </a:r>
            <a:r>
              <a:rPr lang="en-US" dirty="0" err="1"/>
              <a:t>активу</a:t>
            </a:r>
            <a:r>
              <a:rPr lang="en-US" dirty="0"/>
              <a:t>; 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тручног</a:t>
            </a:r>
            <a:r>
              <a:rPr lang="en-US" dirty="0"/>
              <a:t> </a:t>
            </a:r>
            <a:r>
              <a:rPr lang="en-US" dirty="0" err="1"/>
              <a:t>сарадника</a:t>
            </a:r>
            <a:r>
              <a:rPr lang="en-US" dirty="0"/>
              <a:t> у </a:t>
            </a:r>
            <a:r>
              <a:rPr lang="en-US" dirty="0" err="1"/>
              <a:t>школи</a:t>
            </a:r>
            <a:r>
              <a:rPr lang="en-US" dirty="0"/>
              <a:t> – </a:t>
            </a:r>
            <a:r>
              <a:rPr lang="en-US" dirty="0" err="1"/>
              <a:t>педагошком</a:t>
            </a:r>
            <a:r>
              <a:rPr lang="en-US" dirty="0"/>
              <a:t> </a:t>
            </a:r>
            <a:r>
              <a:rPr lang="en-US" dirty="0" err="1"/>
              <a:t>колегијуму</a:t>
            </a:r>
            <a:r>
              <a:rPr lang="en-US" dirty="0"/>
              <a:t>; 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стручног</a:t>
            </a:r>
            <a:r>
              <a:rPr lang="en-US" dirty="0"/>
              <a:t> </a:t>
            </a:r>
            <a:r>
              <a:rPr lang="en-US" dirty="0" err="1"/>
              <a:t>сарадника</a:t>
            </a:r>
            <a:r>
              <a:rPr lang="en-US" dirty="0"/>
              <a:t> у </a:t>
            </a:r>
            <a:r>
              <a:rPr lang="en-US" dirty="0" err="1"/>
              <a:t>предшколској</a:t>
            </a:r>
            <a:r>
              <a:rPr lang="en-US" dirty="0"/>
              <a:t> </a:t>
            </a:r>
            <a:r>
              <a:rPr lang="en-US" dirty="0" err="1"/>
              <a:t>установи</a:t>
            </a:r>
            <a:r>
              <a:rPr lang="en-US" dirty="0"/>
              <a:t> и </a:t>
            </a:r>
            <a:r>
              <a:rPr lang="en-US" dirty="0" err="1"/>
              <a:t>школи</a:t>
            </a:r>
            <a:r>
              <a:rPr lang="en-US" dirty="0"/>
              <a:t> </a:t>
            </a:r>
            <a:r>
              <a:rPr lang="en-US" dirty="0" err="1"/>
              <a:t>са</a:t>
            </a:r>
            <a:r>
              <a:rPr lang="en-US" dirty="0"/>
              <a:t> </a:t>
            </a:r>
            <a:r>
              <a:rPr lang="en-US" dirty="0" err="1"/>
              <a:t>домом</a:t>
            </a:r>
            <a:r>
              <a:rPr lang="en-US" dirty="0"/>
              <a:t> </a:t>
            </a:r>
            <a:r>
              <a:rPr lang="en-US" dirty="0" err="1"/>
              <a:t>ученика</a:t>
            </a:r>
            <a:r>
              <a:rPr lang="en-US" dirty="0"/>
              <a:t> – </a:t>
            </a:r>
            <a:r>
              <a:rPr lang="en-US" dirty="0" err="1"/>
              <a:t>стручном</a:t>
            </a:r>
            <a:r>
              <a:rPr lang="en-US" dirty="0"/>
              <a:t> </a:t>
            </a:r>
            <a:r>
              <a:rPr lang="en-US" dirty="0" err="1"/>
              <a:t>активу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16499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D683949F-5FFD-43AA-B35C-1A78CC833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67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5" name="Okvir za tekst 4">
            <a:extLst>
              <a:ext uri="{FF2B5EF4-FFF2-40B4-BE49-F238E27FC236}">
                <a16:creationId xmlns:a16="http://schemas.microsoft.com/office/drawing/2014/main" id="{FC5845B7-A892-46AB-8406-EAE64E8E176D}"/>
              </a:ext>
            </a:extLst>
          </p:cNvPr>
          <p:cNvSpPr txBox="1"/>
          <p:nvPr/>
        </p:nvSpPr>
        <p:spPr>
          <a:xfrm>
            <a:off x="345233" y="3429000"/>
            <a:ext cx="11373493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Члан</a:t>
            </a:r>
            <a:r>
              <a:rPr lang="en-US" dirty="0"/>
              <a:t> 32.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Надлежно</a:t>
            </a:r>
            <a:r>
              <a:rPr lang="en-US" sz="2000" dirty="0"/>
              <a:t> </a:t>
            </a:r>
            <a:r>
              <a:rPr lang="en-US" sz="2000" dirty="0" err="1"/>
              <a:t>веће</a:t>
            </a:r>
            <a:r>
              <a:rPr lang="en-US" sz="2000" dirty="0"/>
              <a:t> и </a:t>
            </a:r>
            <a:r>
              <a:rPr lang="en-US" sz="2000" dirty="0" err="1"/>
              <a:t>савет</a:t>
            </a:r>
            <a:r>
              <a:rPr lang="en-US" sz="2000" dirty="0"/>
              <a:t> </a:t>
            </a:r>
            <a:r>
              <a:rPr lang="en-US" sz="2000" dirty="0" err="1"/>
              <a:t>родитеља</a:t>
            </a:r>
            <a:r>
              <a:rPr lang="en-US" sz="2000" dirty="0"/>
              <a:t> </a:t>
            </a:r>
            <a:r>
              <a:rPr lang="en-US" sz="2000" dirty="0" err="1"/>
              <a:t>дужни</a:t>
            </a:r>
            <a:r>
              <a:rPr lang="en-US" sz="2000" dirty="0"/>
              <a:t> </a:t>
            </a:r>
            <a:r>
              <a:rPr lang="en-US" sz="2000" dirty="0" err="1"/>
              <a:t>су</a:t>
            </a:r>
            <a:r>
              <a:rPr lang="en-US" sz="2000" dirty="0"/>
              <a:t> </a:t>
            </a:r>
            <a:r>
              <a:rPr lang="en-US" sz="2000" dirty="0" err="1"/>
              <a:t>да</a:t>
            </a:r>
            <a:r>
              <a:rPr lang="en-US" sz="2000" dirty="0"/>
              <a:t> у </a:t>
            </a:r>
            <a:r>
              <a:rPr lang="en-US" sz="2000" dirty="0" err="1"/>
              <a:t>року</a:t>
            </a:r>
            <a:r>
              <a:rPr lang="en-US" sz="2000" dirty="0"/>
              <a:t> </a:t>
            </a:r>
            <a:r>
              <a:rPr lang="en-US" sz="2000" dirty="0" err="1"/>
              <a:t>од</a:t>
            </a:r>
            <a:r>
              <a:rPr lang="en-US" sz="2000" dirty="0"/>
              <a:t> 15 </a:t>
            </a:r>
            <a:r>
              <a:rPr lang="en-US" sz="2000" dirty="0" err="1"/>
              <a:t>дана</a:t>
            </a:r>
            <a:r>
              <a:rPr lang="en-US" sz="2000" dirty="0"/>
              <a:t> </a:t>
            </a:r>
            <a:r>
              <a:rPr lang="en-US" sz="2000" dirty="0" err="1"/>
              <a:t>од</a:t>
            </a:r>
            <a:r>
              <a:rPr lang="en-US" sz="2000" dirty="0"/>
              <a:t> </a:t>
            </a:r>
            <a:r>
              <a:rPr lang="en-US" sz="2000" dirty="0" err="1"/>
              <a:t>дана</a:t>
            </a:r>
            <a:r>
              <a:rPr lang="en-US" sz="2000" dirty="0"/>
              <a:t> </a:t>
            </a:r>
            <a:r>
              <a:rPr lang="en-US" sz="2000" dirty="0" err="1"/>
              <a:t>достављања</a:t>
            </a:r>
            <a:r>
              <a:rPr lang="en-US" sz="2000" dirty="0"/>
              <a:t> </a:t>
            </a:r>
            <a:r>
              <a:rPr lang="en-US" sz="2000" dirty="0" err="1"/>
              <a:t>захтева</a:t>
            </a:r>
            <a:r>
              <a:rPr lang="en-US" sz="2000" dirty="0"/>
              <a:t> </a:t>
            </a:r>
            <a:r>
              <a:rPr lang="en-US" sz="2000" dirty="0" err="1"/>
              <a:t>дају</a:t>
            </a:r>
            <a:r>
              <a:rPr lang="en-US" sz="2000" dirty="0"/>
              <a:t> </a:t>
            </a:r>
            <a:r>
              <a:rPr lang="en-US" sz="2000" dirty="0" err="1"/>
              <a:t>мишљења</a:t>
            </a:r>
            <a:r>
              <a:rPr lang="en-US" sz="2000" dirty="0"/>
              <a:t> </a:t>
            </a:r>
            <a:r>
              <a:rPr lang="en-US" sz="2000" dirty="0" err="1"/>
              <a:t>директору</a:t>
            </a:r>
            <a:r>
              <a:rPr lang="en-US" sz="2000" dirty="0"/>
              <a:t> </a:t>
            </a:r>
            <a:r>
              <a:rPr lang="en-US" sz="2000" dirty="0" err="1"/>
              <a:t>установе</a:t>
            </a:r>
            <a:r>
              <a:rPr lang="en-US" sz="2000" dirty="0"/>
              <a:t>. </a:t>
            </a:r>
            <a:r>
              <a:rPr lang="en-US" sz="2000" dirty="0" err="1"/>
              <a:t>Ако</a:t>
            </a:r>
            <a:r>
              <a:rPr lang="en-US" sz="2000" dirty="0"/>
              <a:t> </a:t>
            </a:r>
            <a:r>
              <a:rPr lang="en-US" sz="2000" dirty="0" err="1"/>
              <a:t>надлежно</a:t>
            </a:r>
            <a:r>
              <a:rPr lang="en-US" sz="2000" dirty="0"/>
              <a:t> </a:t>
            </a:r>
            <a:r>
              <a:rPr lang="en-US" sz="2000" dirty="0" err="1"/>
              <a:t>веће</a:t>
            </a:r>
            <a:r>
              <a:rPr lang="en-US" sz="2000" dirty="0"/>
              <a:t> </a:t>
            </a:r>
            <a:r>
              <a:rPr lang="en-US" sz="2000" dirty="0" err="1"/>
              <a:t>не</a:t>
            </a:r>
            <a:r>
              <a:rPr lang="en-US" sz="2000" dirty="0"/>
              <a:t> </a:t>
            </a:r>
            <a:r>
              <a:rPr lang="en-US" sz="2000" dirty="0" err="1"/>
              <a:t>да</a:t>
            </a:r>
            <a:r>
              <a:rPr lang="en-US" sz="2000" dirty="0"/>
              <a:t> </a:t>
            </a:r>
            <a:r>
              <a:rPr lang="en-US" sz="2000" dirty="0" err="1"/>
              <a:t>мишљење</a:t>
            </a:r>
            <a:r>
              <a:rPr lang="en-US" sz="2000" dirty="0"/>
              <a:t> у </a:t>
            </a:r>
            <a:r>
              <a:rPr lang="en-US" sz="2000" dirty="0" err="1"/>
              <a:t>року</a:t>
            </a:r>
            <a:r>
              <a:rPr lang="en-US" sz="2000" dirty="0"/>
              <a:t> </a:t>
            </a:r>
            <a:r>
              <a:rPr lang="en-US" sz="2000" dirty="0" err="1"/>
              <a:t>из</a:t>
            </a:r>
            <a:r>
              <a:rPr lang="en-US" sz="2000" dirty="0"/>
              <a:t> </a:t>
            </a:r>
            <a:r>
              <a:rPr lang="en-US" sz="2000" dirty="0" err="1"/>
              <a:t>става</a:t>
            </a:r>
            <a:r>
              <a:rPr lang="en-US" sz="2000" dirty="0"/>
              <a:t> 1. </a:t>
            </a:r>
            <a:r>
              <a:rPr lang="en-US" sz="2000" dirty="0" err="1"/>
              <a:t>овог</a:t>
            </a:r>
            <a:r>
              <a:rPr lang="en-US" sz="2000" dirty="0"/>
              <a:t> </a:t>
            </a:r>
            <a:r>
              <a:rPr lang="en-US" sz="2000" dirty="0" err="1"/>
              <a:t>члана</a:t>
            </a:r>
            <a:r>
              <a:rPr lang="en-US" sz="2000" dirty="0"/>
              <a:t>, </a:t>
            </a:r>
            <a:r>
              <a:rPr lang="en-US" sz="2000" dirty="0" err="1"/>
              <a:t>сматра</a:t>
            </a:r>
            <a:r>
              <a:rPr lang="en-US" sz="2000" dirty="0"/>
              <a:t> </a:t>
            </a:r>
            <a:r>
              <a:rPr lang="en-US" sz="2000" dirty="0" err="1"/>
              <a:t>се</a:t>
            </a:r>
            <a:r>
              <a:rPr lang="en-US" sz="2000" dirty="0"/>
              <a:t> </a:t>
            </a:r>
            <a:r>
              <a:rPr lang="en-US" sz="2000" dirty="0" err="1"/>
              <a:t>да</a:t>
            </a:r>
            <a:r>
              <a:rPr lang="en-US" sz="2000" dirty="0"/>
              <a:t> </a:t>
            </a:r>
            <a:r>
              <a:rPr lang="en-US" sz="2000" dirty="0" err="1"/>
              <a:t>је</a:t>
            </a:r>
            <a:r>
              <a:rPr lang="en-US" sz="2000" dirty="0"/>
              <a:t> </a:t>
            </a:r>
            <a:r>
              <a:rPr lang="en-US" sz="2000" dirty="0" err="1"/>
              <a:t>мишљење</a:t>
            </a:r>
            <a:r>
              <a:rPr lang="en-US" sz="2000" dirty="0"/>
              <a:t> </a:t>
            </a:r>
            <a:r>
              <a:rPr lang="en-US" sz="2000" dirty="0" err="1"/>
              <a:t>позитивно</a:t>
            </a:r>
            <a:r>
              <a:rPr lang="en-US" sz="2000" dirty="0"/>
              <a:t>. </a:t>
            </a:r>
            <a:r>
              <a:rPr lang="en-US" sz="2000" dirty="0" err="1"/>
              <a:t>Kада</a:t>
            </a:r>
            <a:r>
              <a:rPr lang="en-US" sz="2000" dirty="0"/>
              <a:t> </a:t>
            </a:r>
            <a:r>
              <a:rPr lang="en-US" sz="2000" dirty="0" err="1"/>
              <a:t>су</a:t>
            </a:r>
            <a:r>
              <a:rPr lang="en-US" sz="2000" dirty="0"/>
              <a:t> </a:t>
            </a:r>
            <a:r>
              <a:rPr lang="en-US" sz="2000" dirty="0" err="1"/>
              <a:t>мишљења</a:t>
            </a:r>
            <a:r>
              <a:rPr lang="en-US" sz="2000" dirty="0"/>
              <a:t> </a:t>
            </a:r>
            <a:r>
              <a:rPr lang="en-US" sz="2000" dirty="0" err="1"/>
              <a:t>из</a:t>
            </a:r>
            <a:r>
              <a:rPr lang="en-US" sz="2000" dirty="0"/>
              <a:t> </a:t>
            </a:r>
            <a:r>
              <a:rPr lang="en-US" sz="2000" dirty="0" err="1"/>
              <a:t>члана</a:t>
            </a:r>
            <a:r>
              <a:rPr lang="en-US" sz="2000" dirty="0"/>
              <a:t> 31. и </a:t>
            </a:r>
            <a:r>
              <a:rPr lang="en-US" sz="2000" dirty="0" err="1"/>
              <a:t>става</a:t>
            </a:r>
            <a:r>
              <a:rPr lang="en-US" sz="2000" dirty="0"/>
              <a:t> 1. </a:t>
            </a:r>
            <a:r>
              <a:rPr lang="en-US" sz="2000" dirty="0" err="1"/>
              <a:t>овог</a:t>
            </a:r>
            <a:r>
              <a:rPr lang="en-US" sz="2000" dirty="0"/>
              <a:t> </a:t>
            </a:r>
            <a:r>
              <a:rPr lang="en-US" sz="2000" dirty="0" err="1"/>
              <a:t>члана</a:t>
            </a:r>
            <a:r>
              <a:rPr lang="en-US" sz="2000" dirty="0"/>
              <a:t> </a:t>
            </a:r>
            <a:r>
              <a:rPr lang="en-US" sz="2000" dirty="0" err="1"/>
              <a:t>правилника</a:t>
            </a:r>
            <a:r>
              <a:rPr lang="en-US" sz="2000" dirty="0"/>
              <a:t> </a:t>
            </a:r>
            <a:r>
              <a:rPr lang="en-US" sz="2000" dirty="0" err="1"/>
              <a:t>позитивна</a:t>
            </a:r>
            <a:r>
              <a:rPr lang="en-US" sz="2000" dirty="0"/>
              <a:t>, </a:t>
            </a:r>
            <a:r>
              <a:rPr lang="en-US" sz="2000" dirty="0" err="1"/>
              <a:t>директор</a:t>
            </a:r>
            <a:r>
              <a:rPr lang="en-US" sz="2000" dirty="0"/>
              <a:t> </a:t>
            </a:r>
            <a:r>
              <a:rPr lang="en-US" sz="2000" dirty="0" err="1"/>
              <a:t>доставља</a:t>
            </a:r>
            <a:r>
              <a:rPr lang="en-US" sz="2000" dirty="0"/>
              <a:t> </a:t>
            </a:r>
            <a:r>
              <a:rPr lang="en-US" sz="2000" dirty="0" err="1"/>
              <a:t>предлог</a:t>
            </a:r>
            <a:r>
              <a:rPr lang="en-US" sz="2000" dirty="0"/>
              <a:t> </a:t>
            </a:r>
            <a:r>
              <a:rPr lang="en-US" sz="2000" dirty="0" err="1"/>
              <a:t>за</a:t>
            </a:r>
            <a:r>
              <a:rPr lang="en-US" sz="2000" dirty="0"/>
              <a:t> </a:t>
            </a:r>
            <a:r>
              <a:rPr lang="en-US" sz="2000" dirty="0" err="1"/>
              <a:t>избор</a:t>
            </a:r>
            <a:r>
              <a:rPr lang="en-US" sz="2000" dirty="0"/>
              <a:t> у </a:t>
            </a:r>
            <a:r>
              <a:rPr lang="en-US" sz="2000" dirty="0" err="1"/>
              <a:t>звање</a:t>
            </a:r>
            <a:r>
              <a:rPr lang="en-US" sz="2000" dirty="0"/>
              <a:t> </a:t>
            </a:r>
            <a:r>
              <a:rPr lang="en-US" sz="2000" dirty="0" err="1"/>
              <a:t>са</a:t>
            </a:r>
            <a:r>
              <a:rPr lang="en-US" sz="2000" dirty="0"/>
              <a:t> </a:t>
            </a:r>
            <a:r>
              <a:rPr lang="en-US" sz="2000" dirty="0" err="1"/>
              <a:t>захтевом</a:t>
            </a:r>
            <a:r>
              <a:rPr lang="en-US" sz="2000" dirty="0"/>
              <a:t> и </a:t>
            </a:r>
            <a:r>
              <a:rPr lang="en-US" sz="2000" dirty="0" err="1"/>
              <a:t>доказима</a:t>
            </a:r>
            <a:r>
              <a:rPr lang="en-US" sz="2000" dirty="0"/>
              <a:t> </a:t>
            </a:r>
            <a:r>
              <a:rPr lang="en-US" sz="2000" dirty="0" err="1"/>
              <a:t>просветном</a:t>
            </a:r>
            <a:r>
              <a:rPr lang="en-US" sz="2000" dirty="0"/>
              <a:t> </a:t>
            </a:r>
            <a:r>
              <a:rPr lang="en-US" sz="2000" dirty="0" err="1"/>
              <a:t>саветнику</a:t>
            </a:r>
            <a:r>
              <a:rPr lang="en-US" sz="2000" dirty="0"/>
              <a:t>, у </a:t>
            </a:r>
            <a:r>
              <a:rPr lang="en-US" sz="2000" dirty="0" err="1"/>
              <a:t>року</a:t>
            </a:r>
            <a:r>
              <a:rPr lang="en-US" sz="2000" dirty="0"/>
              <a:t> </a:t>
            </a:r>
            <a:r>
              <a:rPr lang="en-US" sz="2000" dirty="0" err="1"/>
              <a:t>од</a:t>
            </a:r>
            <a:r>
              <a:rPr lang="en-US" sz="2000" dirty="0"/>
              <a:t> 15 </a:t>
            </a:r>
            <a:r>
              <a:rPr lang="en-US" sz="2000" dirty="0" err="1"/>
              <a:t>дана</a:t>
            </a:r>
            <a:r>
              <a:rPr lang="en-US" sz="2000" dirty="0"/>
              <a:t>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Ако</a:t>
            </a:r>
            <a:r>
              <a:rPr lang="en-US" sz="2000" dirty="0"/>
              <a:t> </a:t>
            </a:r>
            <a:r>
              <a:rPr lang="en-US" sz="2000" dirty="0" err="1"/>
              <a:t>је</a:t>
            </a:r>
            <a:r>
              <a:rPr lang="en-US" sz="2000" dirty="0"/>
              <a:t> </a:t>
            </a:r>
            <a:r>
              <a:rPr lang="en-US" sz="2000" dirty="0" err="1"/>
              <a:t>надлежно</a:t>
            </a:r>
            <a:r>
              <a:rPr lang="en-US" sz="2000" dirty="0"/>
              <a:t> </a:t>
            </a:r>
            <a:r>
              <a:rPr lang="en-US" sz="2000" dirty="0" err="1"/>
              <a:t>веће</a:t>
            </a:r>
            <a:r>
              <a:rPr lang="en-US" sz="2000" dirty="0"/>
              <a:t> </a:t>
            </a:r>
            <a:r>
              <a:rPr lang="en-US" sz="2000" dirty="0" err="1"/>
              <a:t>дало</a:t>
            </a:r>
            <a:r>
              <a:rPr lang="en-US" sz="2000" dirty="0"/>
              <a:t> </a:t>
            </a:r>
            <a:r>
              <a:rPr lang="en-US" sz="2000" dirty="0" err="1"/>
              <a:t>негативно</a:t>
            </a:r>
            <a:r>
              <a:rPr lang="en-US" sz="2000" dirty="0"/>
              <a:t> </a:t>
            </a:r>
            <a:r>
              <a:rPr lang="en-US" sz="2000" dirty="0" err="1"/>
              <a:t>мишљење</a:t>
            </a:r>
            <a:r>
              <a:rPr lang="en-US" sz="2000" dirty="0"/>
              <a:t>, </a:t>
            </a:r>
            <a:r>
              <a:rPr lang="en-US" sz="2000" dirty="0" err="1"/>
              <a:t>директор</a:t>
            </a:r>
            <a:r>
              <a:rPr lang="en-US" sz="2000" dirty="0"/>
              <a:t> </a:t>
            </a:r>
            <a:r>
              <a:rPr lang="en-US" sz="2000" dirty="0" err="1"/>
              <a:t>одбија</a:t>
            </a:r>
            <a:r>
              <a:rPr lang="en-US" sz="2000" dirty="0"/>
              <a:t> </a:t>
            </a:r>
            <a:r>
              <a:rPr lang="en-US" sz="2000" dirty="0" err="1"/>
              <a:t>захтев</a:t>
            </a:r>
            <a:r>
              <a:rPr lang="en-US" sz="2000" dirty="0"/>
              <a:t> и </a:t>
            </a:r>
            <a:r>
              <a:rPr lang="en-US" sz="2000" dirty="0" err="1"/>
              <a:t>обавештава</a:t>
            </a:r>
            <a:r>
              <a:rPr lang="en-US" sz="2000" dirty="0"/>
              <a:t> </a:t>
            </a:r>
            <a:r>
              <a:rPr lang="en-US" sz="2000" dirty="0" err="1"/>
              <a:t>подносиоца</a:t>
            </a:r>
            <a:r>
              <a:rPr lang="en-US" sz="2000" dirty="0"/>
              <a:t> </a:t>
            </a:r>
            <a:r>
              <a:rPr lang="en-US" sz="2000" dirty="0" err="1"/>
              <a:t>захтева</a:t>
            </a:r>
            <a:r>
              <a:rPr lang="en-US" sz="2000" dirty="0"/>
              <a:t> о </a:t>
            </a:r>
            <a:r>
              <a:rPr lang="en-US" sz="2000" dirty="0" err="1"/>
              <a:t>садржају</a:t>
            </a:r>
            <a:r>
              <a:rPr lang="en-US" sz="2000" dirty="0"/>
              <a:t> </a:t>
            </a:r>
            <a:r>
              <a:rPr lang="en-US" sz="2000" dirty="0" err="1"/>
              <a:t>добијених</a:t>
            </a:r>
            <a:r>
              <a:rPr lang="en-US" sz="2000" dirty="0"/>
              <a:t> </a:t>
            </a:r>
            <a:r>
              <a:rPr lang="en-US" sz="2000" dirty="0" err="1"/>
              <a:t>мишљења</a:t>
            </a:r>
            <a:r>
              <a:rPr lang="en-US" sz="2000" dirty="0"/>
              <a:t>, у </a:t>
            </a:r>
            <a:r>
              <a:rPr lang="en-US" sz="2000" dirty="0" err="1"/>
              <a:t>року</a:t>
            </a:r>
            <a:r>
              <a:rPr lang="en-US" sz="2000" dirty="0"/>
              <a:t> </a:t>
            </a:r>
            <a:r>
              <a:rPr lang="en-US" sz="2000" dirty="0" err="1"/>
              <a:t>од</a:t>
            </a:r>
            <a:r>
              <a:rPr lang="en-US" sz="2000" dirty="0"/>
              <a:t> 15 </a:t>
            </a:r>
            <a:r>
              <a:rPr lang="en-US" sz="2000" dirty="0" err="1"/>
              <a:t>дана</a:t>
            </a:r>
            <a:r>
              <a:rPr lang="en-US" sz="2000" dirty="0"/>
              <a:t>. </a:t>
            </a:r>
            <a:r>
              <a:rPr lang="en-US" sz="2000" dirty="0" err="1"/>
              <a:t>Подносилац</a:t>
            </a:r>
            <a:r>
              <a:rPr lang="en-US" sz="2000" dirty="0"/>
              <a:t> </a:t>
            </a:r>
            <a:r>
              <a:rPr lang="en-US" sz="2000" dirty="0" err="1"/>
              <a:t>захтева</a:t>
            </a:r>
            <a:r>
              <a:rPr lang="en-US" sz="2000" dirty="0"/>
              <a:t> </a:t>
            </a:r>
            <a:r>
              <a:rPr lang="en-US" sz="2000" dirty="0" err="1"/>
              <a:t>има</a:t>
            </a:r>
            <a:r>
              <a:rPr lang="en-US" sz="2000" dirty="0"/>
              <a:t> </a:t>
            </a:r>
            <a:r>
              <a:rPr lang="en-US" sz="2000" dirty="0" err="1"/>
              <a:t>право</a:t>
            </a:r>
            <a:r>
              <a:rPr lang="en-US" sz="2000" dirty="0"/>
              <a:t> </a:t>
            </a:r>
            <a:r>
              <a:rPr lang="en-US" sz="2000" dirty="0" err="1"/>
              <a:t>приговора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решење</a:t>
            </a:r>
            <a:r>
              <a:rPr lang="en-US" sz="2000" dirty="0"/>
              <a:t> о </a:t>
            </a:r>
            <a:r>
              <a:rPr lang="en-US" sz="2000" dirty="0" err="1"/>
              <a:t>одбијању</a:t>
            </a:r>
            <a:r>
              <a:rPr lang="en-US" sz="2000" dirty="0"/>
              <a:t> </a:t>
            </a:r>
            <a:r>
              <a:rPr lang="en-US" sz="2000" dirty="0" err="1"/>
              <a:t>захтева</a:t>
            </a:r>
            <a:r>
              <a:rPr lang="en-US" sz="2000" dirty="0"/>
              <a:t> </a:t>
            </a:r>
            <a:r>
              <a:rPr lang="en-US" sz="2000" dirty="0" err="1"/>
              <a:t>органу</a:t>
            </a:r>
            <a:r>
              <a:rPr lang="en-US" sz="2000" dirty="0"/>
              <a:t> </a:t>
            </a:r>
            <a:r>
              <a:rPr lang="en-US" sz="2000" dirty="0" err="1"/>
              <a:t>управљања</a:t>
            </a:r>
            <a:r>
              <a:rPr lang="en-US" sz="2000" dirty="0"/>
              <a:t> </a:t>
            </a:r>
            <a:r>
              <a:rPr lang="en-US" sz="2000" dirty="0" err="1"/>
              <a:t>установе</a:t>
            </a:r>
            <a:r>
              <a:rPr lang="en-US" sz="2000" dirty="0"/>
              <a:t>, у </a:t>
            </a:r>
            <a:r>
              <a:rPr lang="en-US" sz="2000" dirty="0" err="1"/>
              <a:t>року</a:t>
            </a:r>
            <a:r>
              <a:rPr lang="en-US" sz="2000" dirty="0"/>
              <a:t> </a:t>
            </a:r>
            <a:r>
              <a:rPr lang="en-US" sz="2000" dirty="0" err="1"/>
              <a:t>од</a:t>
            </a:r>
            <a:r>
              <a:rPr lang="en-US" sz="2000" dirty="0"/>
              <a:t> </a:t>
            </a:r>
            <a:r>
              <a:rPr lang="en-US" sz="2000" dirty="0" err="1"/>
              <a:t>осам</a:t>
            </a:r>
            <a:r>
              <a:rPr lang="en-US" sz="2000" dirty="0"/>
              <a:t> </a:t>
            </a:r>
            <a:r>
              <a:rPr lang="en-US" sz="2000" dirty="0" err="1"/>
              <a:t>дана</a:t>
            </a:r>
            <a:r>
              <a:rPr lang="en-US" sz="2000" dirty="0"/>
              <a:t> </a:t>
            </a:r>
            <a:r>
              <a:rPr lang="en-US" sz="2000" dirty="0" err="1"/>
              <a:t>од</a:t>
            </a:r>
            <a:r>
              <a:rPr lang="en-US" sz="2000" dirty="0"/>
              <a:t> </a:t>
            </a:r>
            <a:r>
              <a:rPr lang="en-US" sz="2000" dirty="0" err="1"/>
              <a:t>дана</a:t>
            </a:r>
            <a:r>
              <a:rPr lang="en-US" sz="2000" dirty="0"/>
              <a:t> </a:t>
            </a:r>
            <a:r>
              <a:rPr lang="en-US" sz="2000" dirty="0" err="1"/>
              <a:t>пријема</a:t>
            </a:r>
            <a:r>
              <a:rPr lang="en-US" sz="2000" dirty="0"/>
              <a:t> </a:t>
            </a:r>
            <a:r>
              <a:rPr lang="en-US" sz="2000" dirty="0" err="1"/>
              <a:t>решења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89123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6B6AF186-1C02-4CBE-A446-73FC563DE2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73" r="27327" b="9091"/>
          <a:stretch/>
        </p:blipFill>
        <p:spPr>
          <a:xfrm>
            <a:off x="4157470" y="10"/>
            <a:ext cx="803453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kvir za tekst 4">
            <a:extLst>
              <a:ext uri="{FF2B5EF4-FFF2-40B4-BE49-F238E27FC236}">
                <a16:creationId xmlns:a16="http://schemas.microsoft.com/office/drawing/2014/main" id="{0CB7D58D-1E41-4483-B9FC-BF072AD20496}"/>
              </a:ext>
            </a:extLst>
          </p:cNvPr>
          <p:cNvSpPr txBox="1"/>
          <p:nvPr/>
        </p:nvSpPr>
        <p:spPr>
          <a:xfrm>
            <a:off x="273697" y="665488"/>
            <a:ext cx="471088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 err="1"/>
              <a:t>Рад</a:t>
            </a:r>
            <a:r>
              <a:rPr lang="en-US" b="1" dirty="0"/>
              <a:t> у </a:t>
            </a:r>
            <a:r>
              <a:rPr lang="en-US" b="1" dirty="0" err="1"/>
              <a:t>звању</a:t>
            </a:r>
            <a:r>
              <a:rPr lang="en-US" b="1" dirty="0"/>
              <a:t>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sr-Cyrl-RS" dirty="0"/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Члан</a:t>
            </a:r>
            <a:r>
              <a:rPr lang="en-US" dirty="0"/>
              <a:t> 35.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Структуру</a:t>
            </a:r>
            <a:r>
              <a:rPr lang="en-US" dirty="0"/>
              <a:t> и </a:t>
            </a:r>
            <a:r>
              <a:rPr lang="en-US" dirty="0" err="1"/>
              <a:t>распоред</a:t>
            </a:r>
            <a:r>
              <a:rPr lang="en-US" dirty="0"/>
              <a:t> </a:t>
            </a:r>
            <a:r>
              <a:rPr lang="en-US" dirty="0" err="1"/>
              <a:t>обавеза</a:t>
            </a:r>
            <a:r>
              <a:rPr lang="en-US" dirty="0"/>
              <a:t> и </a:t>
            </a:r>
            <a:r>
              <a:rPr lang="en-US" dirty="0" err="1"/>
              <a:t>активности</a:t>
            </a:r>
            <a:r>
              <a:rPr lang="en-US" dirty="0"/>
              <a:t> </a:t>
            </a:r>
            <a:r>
              <a:rPr lang="en-US" dirty="0" err="1"/>
              <a:t>које</a:t>
            </a:r>
            <a:r>
              <a:rPr lang="en-US" dirty="0"/>
              <a:t> </a:t>
            </a:r>
            <a:r>
              <a:rPr lang="en-US" dirty="0" err="1"/>
              <a:t>могу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обављају</a:t>
            </a:r>
            <a:r>
              <a:rPr lang="en-US" dirty="0"/>
              <a:t> </a:t>
            </a:r>
            <a:r>
              <a:rPr lang="en-US" dirty="0" err="1"/>
              <a:t>наставници</a:t>
            </a:r>
            <a:r>
              <a:rPr lang="en-US" dirty="0"/>
              <a:t>, </a:t>
            </a:r>
            <a:r>
              <a:rPr lang="en-US" dirty="0" err="1"/>
              <a:t>васпитачи</a:t>
            </a:r>
            <a:r>
              <a:rPr lang="en-US" dirty="0"/>
              <a:t> и </a:t>
            </a:r>
            <a:r>
              <a:rPr lang="en-US" dirty="0" err="1"/>
              <a:t>стручни</a:t>
            </a:r>
            <a:r>
              <a:rPr lang="en-US" dirty="0"/>
              <a:t> </a:t>
            </a:r>
            <a:r>
              <a:rPr lang="en-US" dirty="0" err="1"/>
              <a:t>сарадници</a:t>
            </a:r>
            <a:r>
              <a:rPr lang="en-US" dirty="0"/>
              <a:t> </a:t>
            </a:r>
            <a:r>
              <a:rPr lang="en-US" dirty="0" err="1"/>
              <a:t>изабрани</a:t>
            </a:r>
            <a:r>
              <a:rPr lang="en-US" dirty="0"/>
              <a:t> у </a:t>
            </a:r>
            <a:r>
              <a:rPr lang="en-US" dirty="0" err="1"/>
              <a:t>звања</a:t>
            </a:r>
            <a:r>
              <a:rPr lang="en-US" dirty="0"/>
              <a:t> </a:t>
            </a:r>
            <a:r>
              <a:rPr lang="en-US" dirty="0" err="1"/>
              <a:t>прописана</a:t>
            </a:r>
            <a:r>
              <a:rPr lang="en-US" dirty="0"/>
              <a:t> </a:t>
            </a:r>
            <a:r>
              <a:rPr lang="en-US" dirty="0" err="1"/>
              <a:t>овим</a:t>
            </a:r>
            <a:r>
              <a:rPr lang="en-US" dirty="0"/>
              <a:t> </a:t>
            </a:r>
            <a:r>
              <a:rPr lang="en-US" dirty="0" err="1"/>
              <a:t>правилником</a:t>
            </a:r>
            <a:r>
              <a:rPr lang="en-US" dirty="0"/>
              <a:t> у </a:t>
            </a:r>
            <a:r>
              <a:rPr lang="en-US" dirty="0" err="1"/>
              <a:t>оквиру</a:t>
            </a:r>
            <a:r>
              <a:rPr lang="en-US" dirty="0"/>
              <a:t> 40- </a:t>
            </a:r>
            <a:r>
              <a:rPr lang="en-US" dirty="0" err="1"/>
              <a:t>часовне</a:t>
            </a:r>
            <a:r>
              <a:rPr lang="en-US" dirty="0"/>
              <a:t> </a:t>
            </a:r>
            <a:r>
              <a:rPr lang="en-US" dirty="0" err="1"/>
              <a:t>недеље</a:t>
            </a:r>
            <a:r>
              <a:rPr lang="en-US" dirty="0"/>
              <a:t>, </a:t>
            </a:r>
            <a:r>
              <a:rPr lang="en-US" dirty="0" err="1"/>
              <a:t>врши</a:t>
            </a:r>
            <a:r>
              <a:rPr lang="en-US" dirty="0"/>
              <a:t> </a:t>
            </a:r>
            <a:r>
              <a:rPr lang="en-US" dirty="0" err="1"/>
              <a:t>директор</a:t>
            </a:r>
            <a:r>
              <a:rPr lang="en-US" dirty="0"/>
              <a:t>. </a:t>
            </a:r>
            <a:r>
              <a:rPr lang="en-US" dirty="0" err="1"/>
              <a:t>Приликом</a:t>
            </a:r>
            <a:r>
              <a:rPr lang="en-US" dirty="0"/>
              <a:t> </a:t>
            </a:r>
            <a:r>
              <a:rPr lang="en-US" dirty="0" err="1"/>
              <a:t>расподеле</a:t>
            </a:r>
            <a:r>
              <a:rPr lang="en-US" dirty="0"/>
              <a:t> </a:t>
            </a:r>
            <a:r>
              <a:rPr lang="en-US" dirty="0" err="1"/>
              <a:t>обавеза</a:t>
            </a:r>
            <a:r>
              <a:rPr lang="en-US" dirty="0"/>
              <a:t> и </a:t>
            </a:r>
            <a:r>
              <a:rPr lang="en-US" dirty="0" err="1"/>
              <a:t>активности</a:t>
            </a:r>
            <a:r>
              <a:rPr lang="en-US" dirty="0"/>
              <a:t> </a:t>
            </a:r>
            <a:r>
              <a:rPr lang="en-US" dirty="0" err="1"/>
              <a:t>директор</a:t>
            </a:r>
            <a:r>
              <a:rPr lang="en-US" dirty="0"/>
              <a:t> </a:t>
            </a:r>
            <a:r>
              <a:rPr lang="en-US" dirty="0" err="1"/>
              <a:t>треба</a:t>
            </a:r>
            <a:r>
              <a:rPr lang="en-US" dirty="0"/>
              <a:t>, </a:t>
            </a:r>
            <a:r>
              <a:rPr lang="en-US" dirty="0" err="1"/>
              <a:t>осим</a:t>
            </a:r>
            <a:r>
              <a:rPr lang="en-US" dirty="0"/>
              <a:t> </a:t>
            </a:r>
            <a:r>
              <a:rPr lang="en-US" dirty="0" err="1"/>
              <a:t>потреба</a:t>
            </a:r>
            <a:r>
              <a:rPr lang="en-US" dirty="0"/>
              <a:t> </a:t>
            </a:r>
            <a:r>
              <a:rPr lang="en-US" dirty="0" err="1"/>
              <a:t>установе</a:t>
            </a:r>
            <a:r>
              <a:rPr lang="en-US" dirty="0"/>
              <a:t>,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уважава</a:t>
            </a:r>
            <a:r>
              <a:rPr lang="en-US" dirty="0"/>
              <a:t> </a:t>
            </a:r>
            <a:r>
              <a:rPr lang="en-US" dirty="0" err="1"/>
              <a:t>компетенције</a:t>
            </a:r>
            <a:r>
              <a:rPr lang="en-US" dirty="0"/>
              <a:t>, </a:t>
            </a:r>
            <a:r>
              <a:rPr lang="en-US" dirty="0" err="1"/>
              <a:t>склоности</a:t>
            </a:r>
            <a:r>
              <a:rPr lang="en-US" dirty="0"/>
              <a:t>, </a:t>
            </a:r>
            <a:r>
              <a:rPr lang="en-US" dirty="0" err="1"/>
              <a:t>интересовања</a:t>
            </a:r>
            <a:r>
              <a:rPr lang="en-US" dirty="0"/>
              <a:t> </a:t>
            </a:r>
            <a:r>
              <a:rPr lang="en-US" dirty="0" err="1"/>
              <a:t>наставника</a:t>
            </a:r>
            <a:r>
              <a:rPr lang="en-US" dirty="0"/>
              <a:t>, </a:t>
            </a:r>
            <a:r>
              <a:rPr lang="en-US" dirty="0" err="1"/>
              <a:t>васпитача</a:t>
            </a:r>
            <a:r>
              <a:rPr lang="en-US" dirty="0"/>
              <a:t> и </a:t>
            </a:r>
            <a:r>
              <a:rPr lang="en-US" dirty="0" err="1"/>
              <a:t>стручног</a:t>
            </a:r>
            <a:r>
              <a:rPr lang="en-US" dirty="0"/>
              <a:t> </a:t>
            </a:r>
            <a:r>
              <a:rPr lang="en-US" dirty="0" err="1"/>
              <a:t>сарадника</a:t>
            </a:r>
            <a:r>
              <a:rPr lang="en-US" dirty="0"/>
              <a:t> </a:t>
            </a:r>
            <a:r>
              <a:rPr lang="en-US" dirty="0" err="1"/>
              <a:t>изабраног</a:t>
            </a:r>
            <a:r>
              <a:rPr lang="en-US" dirty="0"/>
              <a:t> у </a:t>
            </a:r>
            <a:r>
              <a:rPr lang="en-US" dirty="0" err="1"/>
              <a:t>звање</a:t>
            </a:r>
            <a:r>
              <a:rPr lang="en-US" dirty="0"/>
              <a:t>, </a:t>
            </a:r>
            <a:r>
              <a:rPr lang="en-US" dirty="0" err="1"/>
              <a:t>као</a:t>
            </a:r>
            <a:r>
              <a:rPr lang="en-US" dirty="0"/>
              <a:t> и </a:t>
            </a:r>
            <a:r>
              <a:rPr lang="en-US" dirty="0" err="1"/>
              <a:t>потребе</a:t>
            </a:r>
            <a:r>
              <a:rPr lang="en-US" dirty="0"/>
              <a:t> </a:t>
            </a:r>
            <a:r>
              <a:rPr lang="en-US" dirty="0" err="1"/>
              <a:t>јединице</a:t>
            </a:r>
            <a:r>
              <a:rPr lang="en-US" dirty="0"/>
              <a:t> </a:t>
            </a:r>
            <a:r>
              <a:rPr lang="en-US" dirty="0" err="1"/>
              <a:t>локалне</a:t>
            </a:r>
            <a:r>
              <a:rPr lang="en-US" dirty="0"/>
              <a:t> </a:t>
            </a:r>
            <a:r>
              <a:rPr lang="en-US" dirty="0" err="1"/>
              <a:t>самоуправе</a:t>
            </a:r>
            <a:r>
              <a:rPr lang="en-US" dirty="0"/>
              <a:t>, </a:t>
            </a:r>
            <a:r>
              <a:rPr lang="en-US" dirty="0" err="1"/>
              <a:t>Завода</a:t>
            </a:r>
            <a:r>
              <a:rPr lang="en-US" dirty="0"/>
              <a:t> и </a:t>
            </a:r>
            <a:r>
              <a:rPr lang="en-US" dirty="0" err="1"/>
              <a:t>Министарства</a:t>
            </a:r>
            <a:r>
              <a:rPr lang="en-US" dirty="0"/>
              <a:t>. </a:t>
            </a:r>
            <a:r>
              <a:rPr lang="en-US" dirty="0" err="1"/>
              <a:t>Активности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чл</a:t>
            </a:r>
            <a:r>
              <a:rPr lang="en-US" dirty="0"/>
              <a:t>. 36–39. </a:t>
            </a:r>
            <a:r>
              <a:rPr lang="en-US" dirty="0" err="1"/>
              <a:t>овог</a:t>
            </a:r>
            <a:r>
              <a:rPr lang="en-US" dirty="0"/>
              <a:t> </a:t>
            </a:r>
            <a:r>
              <a:rPr lang="en-US" dirty="0" err="1"/>
              <a:t>правилника</a:t>
            </a:r>
            <a:r>
              <a:rPr lang="en-US" dirty="0"/>
              <a:t> </a:t>
            </a:r>
            <a:r>
              <a:rPr lang="en-US" dirty="0" err="1"/>
              <a:t>директор</a:t>
            </a:r>
            <a:r>
              <a:rPr lang="en-US" dirty="0"/>
              <a:t> </a:t>
            </a:r>
            <a:r>
              <a:rPr lang="en-US" dirty="0" err="1"/>
              <a:t>распоређује</a:t>
            </a:r>
            <a:r>
              <a:rPr lang="en-US" dirty="0"/>
              <a:t> </a:t>
            </a:r>
            <a:r>
              <a:rPr lang="en-US" dirty="0" err="1"/>
              <a:t>годишње</a:t>
            </a:r>
            <a:r>
              <a:rPr lang="en-US" dirty="0"/>
              <a:t> и </a:t>
            </a:r>
            <a:r>
              <a:rPr lang="en-US" dirty="0" err="1"/>
              <a:t>недељно</a:t>
            </a:r>
            <a:r>
              <a:rPr lang="en-US" dirty="0"/>
              <a:t>, у </a:t>
            </a:r>
            <a:r>
              <a:rPr lang="en-US" dirty="0" err="1"/>
              <a:t>складу</a:t>
            </a:r>
            <a:r>
              <a:rPr lang="en-US" dirty="0"/>
              <a:t> </a:t>
            </a:r>
            <a:r>
              <a:rPr lang="en-US" dirty="0" err="1"/>
              <a:t>са</a:t>
            </a:r>
            <a:r>
              <a:rPr lang="en-US" dirty="0"/>
              <a:t> </a:t>
            </a:r>
            <a:r>
              <a:rPr lang="en-US" dirty="0" err="1"/>
              <a:t>прописом</a:t>
            </a:r>
            <a:r>
              <a:rPr lang="en-US" dirty="0"/>
              <a:t> </a:t>
            </a:r>
            <a:r>
              <a:rPr lang="en-US" dirty="0" err="1"/>
              <a:t>којим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уређује</a:t>
            </a:r>
            <a:r>
              <a:rPr lang="en-US" dirty="0"/>
              <a:t> </a:t>
            </a:r>
            <a:r>
              <a:rPr lang="en-US" dirty="0" err="1"/>
              <a:t>норма</a:t>
            </a:r>
            <a:r>
              <a:rPr lang="en-US" dirty="0"/>
              <a:t> </a:t>
            </a:r>
            <a:r>
              <a:rPr lang="en-US" dirty="0" err="1"/>
              <a:t>других</a:t>
            </a:r>
            <a:r>
              <a:rPr lang="en-US" dirty="0"/>
              <a:t> </a:t>
            </a:r>
            <a:r>
              <a:rPr lang="en-US" dirty="0" err="1"/>
              <a:t>облика</a:t>
            </a:r>
            <a:r>
              <a:rPr lang="en-US" dirty="0"/>
              <a:t> </a:t>
            </a:r>
            <a:r>
              <a:rPr lang="en-US" dirty="0" err="1"/>
              <a:t>рада</a:t>
            </a:r>
            <a:r>
              <a:rPr lang="en-US" dirty="0"/>
              <a:t> </a:t>
            </a:r>
            <a:r>
              <a:rPr lang="en-US" dirty="0" err="1"/>
              <a:t>наставника</a:t>
            </a:r>
            <a:r>
              <a:rPr lang="en-US" dirty="0"/>
              <a:t>, </a:t>
            </a:r>
            <a:r>
              <a:rPr lang="en-US" dirty="0" err="1"/>
              <a:t>васпитача</a:t>
            </a:r>
            <a:r>
              <a:rPr lang="en-US" dirty="0"/>
              <a:t> и </a:t>
            </a:r>
            <a:r>
              <a:rPr lang="en-US" dirty="0" err="1"/>
              <a:t>стручног</a:t>
            </a:r>
            <a:r>
              <a:rPr lang="en-US" dirty="0"/>
              <a:t> </a:t>
            </a:r>
            <a:r>
              <a:rPr lang="en-US" dirty="0" err="1"/>
              <a:t>сарадника</a:t>
            </a:r>
            <a:r>
              <a:rPr lang="en-US" dirty="0"/>
              <a:t> у </a:t>
            </a:r>
            <a:r>
              <a:rPr lang="en-US" dirty="0" err="1"/>
              <a:t>установи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6498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kvir za tekst 4">
            <a:extLst>
              <a:ext uri="{FF2B5EF4-FFF2-40B4-BE49-F238E27FC236}">
                <a16:creationId xmlns:a16="http://schemas.microsoft.com/office/drawing/2014/main" id="{080A4D7B-95FF-413E-B70F-60E4D573A47D}"/>
              </a:ext>
            </a:extLst>
          </p:cNvPr>
          <p:cNvSpPr txBox="1"/>
          <p:nvPr/>
        </p:nvSpPr>
        <p:spPr>
          <a:xfrm>
            <a:off x="189622" y="85359"/>
            <a:ext cx="6435112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tx2"/>
                </a:solidFill>
              </a:rPr>
              <a:t>Члан</a:t>
            </a:r>
            <a:r>
              <a:rPr lang="en-US" sz="1600" dirty="0">
                <a:solidFill>
                  <a:schemeClr val="tx2"/>
                </a:solidFill>
              </a:rPr>
              <a:t> 36.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tx2"/>
                </a:solidFill>
              </a:rPr>
              <a:t>Наставник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васпитач</a:t>
            </a:r>
            <a:r>
              <a:rPr lang="en-US" sz="1600" dirty="0">
                <a:solidFill>
                  <a:schemeClr val="tx2"/>
                </a:solidFill>
              </a:rPr>
              <a:t> и </a:t>
            </a:r>
            <a:r>
              <a:rPr lang="en-US" sz="1600" dirty="0" err="1">
                <a:solidFill>
                  <a:schemeClr val="tx2"/>
                </a:solidFill>
              </a:rPr>
              <a:t>стручни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сарадник</a:t>
            </a:r>
            <a:r>
              <a:rPr lang="en-US" sz="1600" dirty="0">
                <a:solidFill>
                  <a:schemeClr val="tx2"/>
                </a:solidFill>
              </a:rPr>
              <a:t> у </a:t>
            </a:r>
            <a:r>
              <a:rPr lang="en-US" sz="1600" dirty="0" err="1">
                <a:solidFill>
                  <a:schemeClr val="tx2"/>
                </a:solidFill>
              </a:rPr>
              <a:t>звању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педагошког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саветника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може</a:t>
            </a:r>
            <a:r>
              <a:rPr lang="en-US" sz="1600" dirty="0">
                <a:solidFill>
                  <a:schemeClr val="tx2"/>
                </a:solidFill>
              </a:rPr>
              <a:t> у </a:t>
            </a:r>
            <a:r>
              <a:rPr lang="en-US" sz="1600" dirty="0" err="1">
                <a:solidFill>
                  <a:schemeClr val="tx2"/>
                </a:solidFill>
              </a:rPr>
              <a:t>установи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да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обавља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поједине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активности</a:t>
            </a:r>
            <a:r>
              <a:rPr lang="en-US" sz="1600" dirty="0">
                <a:solidFill>
                  <a:schemeClr val="tx2"/>
                </a:solidFill>
              </a:rPr>
              <a:t>, и </a:t>
            </a:r>
            <a:r>
              <a:rPr lang="en-US" sz="1600" dirty="0" err="1">
                <a:solidFill>
                  <a:schemeClr val="tx2"/>
                </a:solidFill>
              </a:rPr>
              <a:t>то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да</a:t>
            </a:r>
            <a:r>
              <a:rPr lang="en-US" sz="1600" dirty="0">
                <a:solidFill>
                  <a:schemeClr val="tx2"/>
                </a:solidFill>
              </a:rPr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2"/>
                </a:solidFill>
              </a:rPr>
              <a:t>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</a:rPr>
              <a:t>пружа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стручну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помоћ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колегама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који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након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самовредновања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или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спољашњег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вредновања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имају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потребу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за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стручном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помоћи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који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имају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недоумице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дилеме</a:t>
            </a:r>
            <a:r>
              <a:rPr lang="en-US" sz="1600" dirty="0">
                <a:solidFill>
                  <a:schemeClr val="tx2"/>
                </a:solidFill>
              </a:rPr>
              <a:t> у </a:t>
            </a:r>
            <a:r>
              <a:rPr lang="en-US" sz="1600" dirty="0" err="1">
                <a:solidFill>
                  <a:schemeClr val="tx2"/>
                </a:solidFill>
              </a:rPr>
              <a:t>раду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када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деца</a:t>
            </a:r>
            <a:r>
              <a:rPr lang="en-US" sz="1600" dirty="0">
                <a:solidFill>
                  <a:schemeClr val="tx2"/>
                </a:solidFill>
              </a:rPr>
              <a:t> и </a:t>
            </a:r>
            <a:r>
              <a:rPr lang="en-US" sz="1600" dirty="0" err="1">
                <a:solidFill>
                  <a:schemeClr val="tx2"/>
                </a:solidFill>
              </a:rPr>
              <a:t>ученици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не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напредују</a:t>
            </a:r>
            <a:r>
              <a:rPr lang="en-US" sz="1600" dirty="0">
                <a:solidFill>
                  <a:schemeClr val="tx2"/>
                </a:solidFill>
              </a:rPr>
              <a:t> у </a:t>
            </a:r>
            <a:r>
              <a:rPr lang="en-US" sz="1600" dirty="0" err="1">
                <a:solidFill>
                  <a:schemeClr val="tx2"/>
                </a:solidFill>
              </a:rPr>
              <a:t>складу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са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потенцијалима</a:t>
            </a:r>
            <a:r>
              <a:rPr lang="en-US" sz="1600" dirty="0">
                <a:solidFill>
                  <a:schemeClr val="tx2"/>
                </a:solidFill>
              </a:rPr>
              <a:t> и </a:t>
            </a:r>
            <a:r>
              <a:rPr lang="en-US" sz="1600" dirty="0" err="1">
                <a:solidFill>
                  <a:schemeClr val="tx2"/>
                </a:solidFill>
              </a:rPr>
              <a:t>имају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низак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ниво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постигнућа</a:t>
            </a:r>
            <a:r>
              <a:rPr lang="en-US" sz="1600" dirty="0">
                <a:solidFill>
                  <a:schemeClr val="tx2"/>
                </a:solidFill>
              </a:rPr>
              <a:t>;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</a:rPr>
              <a:t>активно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учествује</a:t>
            </a:r>
            <a:r>
              <a:rPr lang="en-US" sz="1600" dirty="0">
                <a:solidFill>
                  <a:schemeClr val="tx2"/>
                </a:solidFill>
              </a:rPr>
              <a:t> у </a:t>
            </a:r>
            <a:r>
              <a:rPr lang="en-US" sz="1600" dirty="0" err="1">
                <a:solidFill>
                  <a:schemeClr val="tx2"/>
                </a:solidFill>
              </a:rPr>
              <a:t>раду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тима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који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припрема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школски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програм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индивидуални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образовни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план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програм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заштите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од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насиља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злостављања</a:t>
            </a:r>
            <a:r>
              <a:rPr lang="en-US" sz="1600" dirty="0">
                <a:solidFill>
                  <a:schemeClr val="tx2"/>
                </a:solidFill>
              </a:rPr>
              <a:t> и </a:t>
            </a:r>
            <a:r>
              <a:rPr lang="en-US" sz="1600" dirty="0" err="1">
                <a:solidFill>
                  <a:schemeClr val="tx2"/>
                </a:solidFill>
              </a:rPr>
              <a:t>занемаривања</a:t>
            </a:r>
            <a:r>
              <a:rPr lang="en-US" sz="1600" dirty="0">
                <a:solidFill>
                  <a:schemeClr val="tx2"/>
                </a:solidFill>
              </a:rPr>
              <a:t> и </a:t>
            </a:r>
            <a:r>
              <a:rPr lang="en-US" sz="1600" dirty="0" err="1">
                <a:solidFill>
                  <a:schemeClr val="tx2"/>
                </a:solidFill>
              </a:rPr>
              <a:t>др</a:t>
            </a:r>
            <a:r>
              <a:rPr lang="en-US" sz="1600" dirty="0">
                <a:solidFill>
                  <a:schemeClr val="tx2"/>
                </a:solidFill>
              </a:rPr>
              <a:t>.;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</a:rPr>
              <a:t>учествује</a:t>
            </a:r>
            <a:r>
              <a:rPr lang="en-US" sz="1600" dirty="0">
                <a:solidFill>
                  <a:schemeClr val="tx2"/>
                </a:solidFill>
              </a:rPr>
              <a:t> у </a:t>
            </a:r>
            <a:r>
              <a:rPr lang="en-US" sz="1600" dirty="0" err="1">
                <a:solidFill>
                  <a:schemeClr val="tx2"/>
                </a:solidFill>
              </a:rPr>
              <a:t>изради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развојног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плана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годишњег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плана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рада</a:t>
            </a:r>
            <a:r>
              <a:rPr lang="en-US" sz="1600" dirty="0">
                <a:solidFill>
                  <a:schemeClr val="tx2"/>
                </a:solidFill>
              </a:rPr>
              <a:t> и </a:t>
            </a:r>
            <a:r>
              <a:rPr lang="en-US" sz="1600" dirty="0" err="1">
                <a:solidFill>
                  <a:schemeClr val="tx2"/>
                </a:solidFill>
              </a:rPr>
              <a:t>плана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стручног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усавршавања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установе</a:t>
            </a:r>
            <a:r>
              <a:rPr lang="en-US" sz="1600" dirty="0">
                <a:solidFill>
                  <a:schemeClr val="tx2"/>
                </a:solidFill>
              </a:rPr>
              <a:t>;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</a:rPr>
              <a:t>води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тим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за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остваривање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угледних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часова</a:t>
            </a:r>
            <a:r>
              <a:rPr lang="en-US" sz="1600" dirty="0">
                <a:solidFill>
                  <a:schemeClr val="tx2"/>
                </a:solidFill>
              </a:rPr>
              <a:t> и </a:t>
            </a:r>
            <a:r>
              <a:rPr lang="en-US" sz="1600" dirty="0" err="1">
                <a:solidFill>
                  <a:schemeClr val="tx2"/>
                </a:solidFill>
              </a:rPr>
              <a:t>активности</a:t>
            </a:r>
            <a:r>
              <a:rPr lang="en-US" sz="1600" dirty="0">
                <a:solidFill>
                  <a:schemeClr val="tx2"/>
                </a:solidFill>
              </a:rPr>
              <a:t>;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</a:rPr>
              <a:t>учествује</a:t>
            </a:r>
            <a:r>
              <a:rPr lang="en-US" sz="1600" dirty="0">
                <a:solidFill>
                  <a:schemeClr val="tx2"/>
                </a:solidFill>
              </a:rPr>
              <a:t> у </a:t>
            </a:r>
            <a:r>
              <a:rPr lang="en-US" sz="1600" dirty="0" err="1">
                <a:solidFill>
                  <a:schemeClr val="tx2"/>
                </a:solidFill>
              </a:rPr>
              <a:t>анализирању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резултата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самовредновања</a:t>
            </a:r>
            <a:r>
              <a:rPr lang="en-US" sz="1600" dirty="0">
                <a:solidFill>
                  <a:schemeClr val="tx2"/>
                </a:solidFill>
              </a:rPr>
              <a:t> и </a:t>
            </a:r>
            <a:r>
              <a:rPr lang="en-US" sz="1600" dirty="0" err="1">
                <a:solidFill>
                  <a:schemeClr val="tx2"/>
                </a:solidFill>
              </a:rPr>
              <a:t>предлагању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мера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за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побољшање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рада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установе</a:t>
            </a:r>
            <a:r>
              <a:rPr lang="en-US" sz="1600" dirty="0">
                <a:solidFill>
                  <a:schemeClr val="tx2"/>
                </a:solidFill>
              </a:rPr>
              <a:t>;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</a:rPr>
              <a:t>покреће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иницијативе</a:t>
            </a:r>
            <a:r>
              <a:rPr lang="en-US" sz="1600" dirty="0">
                <a:solidFill>
                  <a:schemeClr val="tx2"/>
                </a:solidFill>
              </a:rPr>
              <a:t> у </a:t>
            </a:r>
            <a:r>
              <a:rPr lang="en-US" sz="1600" dirty="0" err="1">
                <a:solidFill>
                  <a:schemeClr val="tx2"/>
                </a:solidFill>
              </a:rPr>
              <a:t>сарадњи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са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родитељима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колегама</a:t>
            </a:r>
            <a:r>
              <a:rPr lang="en-US" sz="1600" dirty="0">
                <a:solidFill>
                  <a:schemeClr val="tx2"/>
                </a:solidFill>
              </a:rPr>
              <a:t> и </a:t>
            </a:r>
            <a:r>
              <a:rPr lang="en-US" sz="1600" dirty="0" err="1">
                <a:solidFill>
                  <a:schemeClr val="tx2"/>
                </a:solidFill>
              </a:rPr>
              <a:t>јединицом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локалне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самоуправе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за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унапређивање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друштвене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улоге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установе</a:t>
            </a:r>
            <a:r>
              <a:rPr lang="en-US" sz="1600" dirty="0">
                <a:solidFill>
                  <a:schemeClr val="tx2"/>
                </a:solidFill>
              </a:rPr>
              <a:t>;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</a:rPr>
              <a:t>прати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напредовање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деце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ученика</a:t>
            </a:r>
            <a:r>
              <a:rPr lang="en-US" sz="1600" dirty="0">
                <a:solidFill>
                  <a:schemeClr val="tx2"/>
                </a:solidFill>
              </a:rPr>
              <a:t> и </a:t>
            </a:r>
            <a:r>
              <a:rPr lang="en-US" sz="1600" dirty="0" err="1">
                <a:solidFill>
                  <a:schemeClr val="tx2"/>
                </a:solidFill>
              </a:rPr>
              <a:t>одраслих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примењујући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различите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методе</a:t>
            </a:r>
            <a:r>
              <a:rPr lang="en-US" sz="1600" dirty="0">
                <a:solidFill>
                  <a:schemeClr val="tx2"/>
                </a:solidFill>
              </a:rPr>
              <a:t> и </a:t>
            </a:r>
            <a:r>
              <a:rPr lang="en-US" sz="1600" dirty="0" err="1">
                <a:solidFill>
                  <a:schemeClr val="tx2"/>
                </a:solidFill>
              </a:rPr>
              <a:t>технике</a:t>
            </a:r>
            <a:r>
              <a:rPr lang="en-US" sz="1600" dirty="0">
                <a:solidFill>
                  <a:schemeClr val="tx2"/>
                </a:solidFill>
              </a:rPr>
              <a:t>;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</a:rPr>
              <a:t>учествује</a:t>
            </a:r>
            <a:r>
              <a:rPr lang="en-US" sz="1600" dirty="0">
                <a:solidFill>
                  <a:schemeClr val="tx2"/>
                </a:solidFill>
              </a:rPr>
              <a:t> у </a:t>
            </a:r>
            <a:r>
              <a:rPr lang="en-US" sz="1600" dirty="0" err="1">
                <a:solidFill>
                  <a:schemeClr val="tx2"/>
                </a:solidFill>
              </a:rPr>
              <a:t>праћењу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развоја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компетенција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за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професију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наставника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васпитача</a:t>
            </a:r>
            <a:r>
              <a:rPr lang="en-US" sz="1600" dirty="0">
                <a:solidFill>
                  <a:schemeClr val="tx2"/>
                </a:solidFill>
              </a:rPr>
              <a:t> и </a:t>
            </a:r>
            <a:r>
              <a:rPr lang="en-US" sz="1600" dirty="0" err="1">
                <a:solidFill>
                  <a:schemeClr val="tx2"/>
                </a:solidFill>
              </a:rPr>
              <a:t>стручних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сарадника</a:t>
            </a:r>
            <a:r>
              <a:rPr lang="en-US" sz="1600" dirty="0">
                <a:solidFill>
                  <a:schemeClr val="tx2"/>
                </a:solidFill>
              </a:rPr>
              <a:t> у </a:t>
            </a:r>
            <a:r>
              <a:rPr lang="en-US" sz="1600" dirty="0" err="1">
                <a:solidFill>
                  <a:schemeClr val="tx2"/>
                </a:solidFill>
              </a:rPr>
              <a:t>установи</a:t>
            </a:r>
            <a:r>
              <a:rPr lang="en-US" sz="1600" dirty="0">
                <a:solidFill>
                  <a:schemeClr val="tx2"/>
                </a:solidFill>
              </a:rPr>
              <a:t>.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Slika 6">
            <a:extLst>
              <a:ext uri="{FF2B5EF4-FFF2-40B4-BE49-F238E27FC236}">
                <a16:creationId xmlns:a16="http://schemas.microsoft.com/office/drawing/2014/main" id="{734EB737-E905-4B8F-8911-28ABF57B4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3041083"/>
            <a:ext cx="4142232" cy="169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82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kvir za tekst 4">
            <a:extLst>
              <a:ext uri="{FF2B5EF4-FFF2-40B4-BE49-F238E27FC236}">
                <a16:creationId xmlns:a16="http://schemas.microsoft.com/office/drawing/2014/main" id="{A5721BB5-97FC-4E0E-BC9E-5BE093330AFE}"/>
              </a:ext>
            </a:extLst>
          </p:cNvPr>
          <p:cNvSpPr txBox="1"/>
          <p:nvPr/>
        </p:nvSpPr>
        <p:spPr>
          <a:xfrm>
            <a:off x="182997" y="1039204"/>
            <a:ext cx="5259334" cy="4625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/>
              <a:t>Члан</a:t>
            </a:r>
            <a:r>
              <a:rPr lang="en-US" sz="1600" dirty="0"/>
              <a:t> 37.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/>
              <a:t>Наставник</a:t>
            </a:r>
            <a:r>
              <a:rPr lang="en-US" sz="1600" dirty="0"/>
              <a:t>, </a:t>
            </a:r>
            <a:r>
              <a:rPr lang="en-US" sz="1600" dirty="0" err="1"/>
              <a:t>васпитач</a:t>
            </a:r>
            <a:r>
              <a:rPr lang="en-US" sz="1600" dirty="0"/>
              <a:t> и </a:t>
            </a:r>
            <a:r>
              <a:rPr lang="en-US" sz="1600" dirty="0" err="1"/>
              <a:t>стручни</a:t>
            </a:r>
            <a:r>
              <a:rPr lang="en-US" sz="1600" dirty="0"/>
              <a:t> </a:t>
            </a:r>
            <a:r>
              <a:rPr lang="en-US" sz="1600" dirty="0" err="1"/>
              <a:t>сарадник</a:t>
            </a:r>
            <a:r>
              <a:rPr lang="en-US" sz="1600" dirty="0"/>
              <a:t> у </a:t>
            </a:r>
            <a:r>
              <a:rPr lang="en-US" sz="1600" dirty="0" err="1"/>
              <a:t>звању</a:t>
            </a:r>
            <a:r>
              <a:rPr lang="en-US" sz="1600" dirty="0"/>
              <a:t> </a:t>
            </a:r>
            <a:r>
              <a:rPr lang="en-US" sz="1600" dirty="0" err="1"/>
              <a:t>самосталног</a:t>
            </a:r>
            <a:r>
              <a:rPr lang="en-US" sz="1600" dirty="0"/>
              <a:t> </a:t>
            </a:r>
            <a:r>
              <a:rPr lang="en-US" sz="1600" dirty="0" err="1"/>
              <a:t>педагошког</a:t>
            </a:r>
            <a:r>
              <a:rPr lang="en-US" sz="1600" dirty="0"/>
              <a:t> </a:t>
            </a:r>
            <a:r>
              <a:rPr lang="en-US" sz="1600" dirty="0" err="1"/>
              <a:t>саветника</a:t>
            </a:r>
            <a:r>
              <a:rPr lang="en-US" sz="1600" dirty="0"/>
              <a:t> </a:t>
            </a:r>
            <a:r>
              <a:rPr lang="en-US" sz="1600" dirty="0" err="1"/>
              <a:t>може</a:t>
            </a:r>
            <a:r>
              <a:rPr lang="en-US" sz="1600" dirty="0"/>
              <a:t> </a:t>
            </a:r>
            <a:r>
              <a:rPr lang="en-US" sz="1600" dirty="0" err="1"/>
              <a:t>да</a:t>
            </a:r>
            <a:r>
              <a:rPr lang="en-US" sz="1600" dirty="0"/>
              <a:t> </a:t>
            </a:r>
            <a:r>
              <a:rPr lang="en-US" sz="1600" dirty="0" err="1"/>
              <a:t>обавља</a:t>
            </a:r>
            <a:r>
              <a:rPr lang="en-US" sz="1600" dirty="0"/>
              <a:t> </a:t>
            </a:r>
            <a:r>
              <a:rPr lang="en-US" sz="1600" dirty="0" err="1"/>
              <a:t>поједине</a:t>
            </a:r>
            <a:r>
              <a:rPr lang="en-US" sz="1600" dirty="0"/>
              <a:t> </a:t>
            </a:r>
            <a:r>
              <a:rPr lang="en-US" sz="1600" dirty="0" err="1"/>
              <a:t>активности</a:t>
            </a:r>
            <a:r>
              <a:rPr lang="en-US" sz="1600" dirty="0"/>
              <a:t>, и </a:t>
            </a:r>
            <a:r>
              <a:rPr lang="en-US" sz="1600" dirty="0" err="1"/>
              <a:t>то</a:t>
            </a:r>
            <a:r>
              <a:rPr lang="en-US" sz="1600" dirty="0"/>
              <a:t> </a:t>
            </a:r>
            <a:r>
              <a:rPr lang="en-US" sz="1600" dirty="0" err="1"/>
              <a:t>да</a:t>
            </a:r>
            <a:r>
              <a:rPr lang="en-US" sz="1600" dirty="0"/>
              <a:t>: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планира</a:t>
            </a:r>
            <a:r>
              <a:rPr lang="en-US" sz="1600" dirty="0"/>
              <a:t> и </a:t>
            </a:r>
            <a:r>
              <a:rPr lang="en-US" sz="1600" dirty="0" err="1"/>
              <a:t>остварује</a:t>
            </a:r>
            <a:r>
              <a:rPr lang="en-US" sz="1600" dirty="0"/>
              <a:t> </a:t>
            </a:r>
            <a:r>
              <a:rPr lang="en-US" sz="1600" dirty="0" err="1"/>
              <a:t>програм</a:t>
            </a:r>
            <a:r>
              <a:rPr lang="en-US" sz="1600" dirty="0"/>
              <a:t> </a:t>
            </a:r>
            <a:r>
              <a:rPr lang="en-US" sz="1600" dirty="0" err="1"/>
              <a:t>менторства</a:t>
            </a:r>
            <a:r>
              <a:rPr lang="en-US" sz="1600" dirty="0"/>
              <a:t> у </a:t>
            </a:r>
            <a:r>
              <a:rPr lang="en-US" sz="1600" dirty="0" err="1"/>
              <a:t>установи</a:t>
            </a:r>
            <a:r>
              <a:rPr lang="en-US" sz="1600" dirty="0"/>
              <a:t>;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ради</a:t>
            </a:r>
            <a:r>
              <a:rPr lang="en-US" sz="1600" dirty="0"/>
              <a:t> </a:t>
            </a:r>
            <a:r>
              <a:rPr lang="en-US" sz="1600" dirty="0" err="1"/>
              <a:t>са</a:t>
            </a:r>
            <a:r>
              <a:rPr lang="en-US" sz="1600" dirty="0"/>
              <a:t> </a:t>
            </a:r>
            <a:r>
              <a:rPr lang="en-US" sz="1600" dirty="0" err="1"/>
              <a:t>приправницима</a:t>
            </a:r>
            <a:r>
              <a:rPr lang="en-US" sz="1600" dirty="0"/>
              <a:t> и </a:t>
            </a:r>
            <a:r>
              <a:rPr lang="en-US" sz="1600" dirty="0" err="1"/>
              <a:t>стажистима</a:t>
            </a:r>
            <a:r>
              <a:rPr lang="en-US" sz="1600" dirty="0"/>
              <a:t> у </a:t>
            </a:r>
            <a:r>
              <a:rPr lang="en-US" sz="1600" dirty="0" err="1"/>
              <a:t>својству</a:t>
            </a:r>
            <a:r>
              <a:rPr lang="en-US" sz="1600" dirty="0"/>
              <a:t> </a:t>
            </a:r>
            <a:r>
              <a:rPr lang="en-US" sz="1600" dirty="0" err="1"/>
              <a:t>ментора</a:t>
            </a:r>
            <a:r>
              <a:rPr lang="en-US" sz="1600" dirty="0"/>
              <a:t> у </a:t>
            </a:r>
            <a:r>
              <a:rPr lang="en-US" sz="1600" dirty="0" err="1"/>
              <a:t>својој</a:t>
            </a:r>
            <a:r>
              <a:rPr lang="en-US" sz="1600" dirty="0"/>
              <a:t> </a:t>
            </a:r>
            <a:r>
              <a:rPr lang="en-US" sz="1600" dirty="0" err="1"/>
              <a:t>установи</a:t>
            </a:r>
            <a:r>
              <a:rPr lang="en-US" sz="1600" dirty="0"/>
              <a:t>, а </a:t>
            </a:r>
            <a:r>
              <a:rPr lang="en-US" sz="1600" dirty="0" err="1"/>
              <a:t>може</a:t>
            </a:r>
            <a:r>
              <a:rPr lang="en-US" sz="1600" dirty="0"/>
              <a:t> и у </a:t>
            </a:r>
            <a:r>
              <a:rPr lang="en-US" sz="1600" dirty="0" err="1"/>
              <a:t>другој</a:t>
            </a:r>
            <a:r>
              <a:rPr lang="en-US" sz="1600" dirty="0"/>
              <a:t>, </a:t>
            </a:r>
            <a:r>
              <a:rPr lang="en-US" sz="1600" dirty="0" err="1"/>
              <a:t>уз</a:t>
            </a:r>
            <a:r>
              <a:rPr lang="en-US" sz="1600" dirty="0"/>
              <a:t> </a:t>
            </a:r>
            <a:r>
              <a:rPr lang="en-US" sz="1600" dirty="0" err="1"/>
              <a:t>сагласност</a:t>
            </a:r>
            <a:r>
              <a:rPr lang="en-US" sz="1600" dirty="0"/>
              <a:t> </a:t>
            </a:r>
            <a:r>
              <a:rPr lang="en-US" sz="1600" dirty="0" err="1"/>
              <a:t>директора</a:t>
            </a:r>
            <a:r>
              <a:rPr lang="en-US" sz="1600" dirty="0"/>
              <a:t>;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ради</a:t>
            </a:r>
            <a:r>
              <a:rPr lang="en-US" sz="1600" dirty="0"/>
              <a:t> </a:t>
            </a:r>
            <a:r>
              <a:rPr lang="en-US" sz="1600" dirty="0" err="1"/>
              <a:t>са</a:t>
            </a:r>
            <a:r>
              <a:rPr lang="en-US" sz="1600" dirty="0"/>
              <a:t> </a:t>
            </a:r>
            <a:r>
              <a:rPr lang="en-US" sz="1600" dirty="0" err="1"/>
              <a:t>студентима</a:t>
            </a:r>
            <a:r>
              <a:rPr lang="en-US" sz="1600" dirty="0"/>
              <a:t> </a:t>
            </a:r>
            <a:r>
              <a:rPr lang="en-US" sz="1600" dirty="0" err="1"/>
              <a:t>који</a:t>
            </a:r>
            <a:r>
              <a:rPr lang="en-US" sz="1600" dirty="0"/>
              <a:t> </a:t>
            </a:r>
            <a:r>
              <a:rPr lang="en-US" sz="1600" dirty="0" err="1"/>
              <a:t>су</a:t>
            </a:r>
            <a:r>
              <a:rPr lang="en-US" sz="1600" dirty="0"/>
              <a:t> </a:t>
            </a:r>
            <a:r>
              <a:rPr lang="en-US" sz="1600" dirty="0" err="1"/>
              <a:t>на</a:t>
            </a:r>
            <a:r>
              <a:rPr lang="en-US" sz="1600" dirty="0"/>
              <a:t> </a:t>
            </a:r>
            <a:r>
              <a:rPr lang="en-US" sz="1600" dirty="0" err="1"/>
              <a:t>пракси</a:t>
            </a:r>
            <a:r>
              <a:rPr lang="en-US" sz="1600" dirty="0"/>
              <a:t> у </a:t>
            </a:r>
            <a:r>
              <a:rPr lang="en-US" sz="1600" dirty="0" err="1"/>
              <a:t>установи</a:t>
            </a:r>
            <a:r>
              <a:rPr lang="en-US" sz="1600" dirty="0"/>
              <a:t>;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координира</a:t>
            </a:r>
            <a:r>
              <a:rPr lang="en-US" sz="1600" dirty="0"/>
              <a:t> </a:t>
            </a:r>
            <a:r>
              <a:rPr lang="en-US" sz="1600" dirty="0" err="1"/>
              <a:t>рад</a:t>
            </a:r>
            <a:r>
              <a:rPr lang="en-US" sz="1600" dirty="0"/>
              <a:t> </a:t>
            </a:r>
            <a:r>
              <a:rPr lang="en-US" sz="1600" dirty="0" err="1"/>
              <a:t>тима</a:t>
            </a:r>
            <a:r>
              <a:rPr lang="en-US" sz="1600" dirty="0"/>
              <a:t> </a:t>
            </a:r>
            <a:r>
              <a:rPr lang="en-US" sz="1600" dirty="0" err="1"/>
              <a:t>за</a:t>
            </a:r>
            <a:r>
              <a:rPr lang="en-US" sz="1600" dirty="0"/>
              <a:t> </a:t>
            </a:r>
            <a:r>
              <a:rPr lang="en-US" sz="1600" dirty="0" err="1"/>
              <a:t>приказивање</a:t>
            </a:r>
            <a:r>
              <a:rPr lang="en-US" sz="1600" dirty="0"/>
              <a:t> </a:t>
            </a:r>
            <a:r>
              <a:rPr lang="en-US" sz="1600" dirty="0" err="1"/>
              <a:t>примера</a:t>
            </a:r>
            <a:r>
              <a:rPr lang="en-US" sz="1600" dirty="0"/>
              <a:t> </a:t>
            </a:r>
            <a:r>
              <a:rPr lang="en-US" sz="1600" dirty="0" err="1"/>
              <a:t>добре</a:t>
            </a:r>
            <a:r>
              <a:rPr lang="en-US" sz="1600" dirty="0"/>
              <a:t> </a:t>
            </a:r>
            <a:r>
              <a:rPr lang="en-US" sz="1600" dirty="0" err="1"/>
              <a:t>праксе</a:t>
            </a:r>
            <a:r>
              <a:rPr lang="en-US" sz="1600" dirty="0"/>
              <a:t> и </a:t>
            </a:r>
            <a:r>
              <a:rPr lang="en-US" sz="1600" dirty="0" err="1"/>
              <a:t>иновација</a:t>
            </a:r>
            <a:r>
              <a:rPr lang="en-US" sz="1600" dirty="0"/>
              <a:t> у </a:t>
            </a:r>
            <a:r>
              <a:rPr lang="en-US" sz="1600" dirty="0" err="1"/>
              <a:t>образовноваспитном</a:t>
            </a:r>
            <a:r>
              <a:rPr lang="en-US" sz="1600" dirty="0"/>
              <a:t> </a:t>
            </a:r>
            <a:r>
              <a:rPr lang="en-US" sz="1600" dirty="0" err="1"/>
              <a:t>раду</a:t>
            </a:r>
            <a:r>
              <a:rPr lang="en-US" sz="1600" dirty="0"/>
              <a:t>;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учествује</a:t>
            </a:r>
            <a:r>
              <a:rPr lang="en-US" sz="1600" dirty="0"/>
              <a:t> у </a:t>
            </a:r>
            <a:r>
              <a:rPr lang="en-US" sz="1600" dirty="0" err="1"/>
              <a:t>праћењу</a:t>
            </a:r>
            <a:r>
              <a:rPr lang="en-US" sz="1600" dirty="0"/>
              <a:t> </a:t>
            </a:r>
            <a:r>
              <a:rPr lang="en-US" sz="1600" dirty="0" err="1"/>
              <a:t>развоја</a:t>
            </a:r>
            <a:r>
              <a:rPr lang="en-US" sz="1600" dirty="0"/>
              <a:t> </a:t>
            </a:r>
            <a:r>
              <a:rPr lang="en-US" sz="1600" dirty="0" err="1"/>
              <a:t>компетенција</a:t>
            </a:r>
            <a:r>
              <a:rPr lang="en-US" sz="1600" dirty="0"/>
              <a:t> </a:t>
            </a:r>
            <a:r>
              <a:rPr lang="en-US" sz="1600" dirty="0" err="1"/>
              <a:t>наставника</a:t>
            </a:r>
            <a:r>
              <a:rPr lang="en-US" sz="1600" dirty="0"/>
              <a:t>, </a:t>
            </a:r>
            <a:r>
              <a:rPr lang="en-US" sz="1600" dirty="0" err="1"/>
              <a:t>васпитача</a:t>
            </a:r>
            <a:r>
              <a:rPr lang="en-US" sz="1600" dirty="0"/>
              <a:t> и </a:t>
            </a:r>
            <a:r>
              <a:rPr lang="en-US" sz="1600" dirty="0" err="1"/>
              <a:t>стручних</a:t>
            </a:r>
            <a:r>
              <a:rPr lang="en-US" sz="1600" dirty="0"/>
              <a:t> </a:t>
            </a:r>
            <a:r>
              <a:rPr lang="en-US" sz="1600" dirty="0" err="1"/>
              <a:t>сарадника</a:t>
            </a:r>
            <a:r>
              <a:rPr lang="en-US" sz="1600" dirty="0"/>
              <a:t> у </a:t>
            </a:r>
            <a:r>
              <a:rPr lang="en-US" sz="1600" dirty="0" err="1"/>
              <a:t>односу</a:t>
            </a:r>
            <a:r>
              <a:rPr lang="en-US" sz="1600" dirty="0"/>
              <a:t> </a:t>
            </a:r>
            <a:r>
              <a:rPr lang="en-US" sz="1600" dirty="0" err="1"/>
              <a:t>на</a:t>
            </a:r>
            <a:r>
              <a:rPr lang="en-US" sz="1600" dirty="0"/>
              <a:t> </a:t>
            </a:r>
            <a:r>
              <a:rPr lang="en-US" sz="1600" dirty="0" err="1"/>
              <a:t>постигнућа</a:t>
            </a:r>
            <a:r>
              <a:rPr lang="en-US" sz="1600" dirty="0"/>
              <a:t> </a:t>
            </a:r>
            <a:r>
              <a:rPr lang="en-US" sz="1600" dirty="0" err="1"/>
              <a:t>деце</a:t>
            </a:r>
            <a:r>
              <a:rPr lang="en-US" sz="1600" dirty="0"/>
              <a:t> и </a:t>
            </a:r>
            <a:r>
              <a:rPr lang="en-US" sz="1600" dirty="0" err="1"/>
              <a:t>ученика</a:t>
            </a:r>
            <a:r>
              <a:rPr lang="en-US" sz="1600" dirty="0"/>
              <a:t> у </a:t>
            </a:r>
            <a:r>
              <a:rPr lang="en-US" sz="1600" dirty="0" err="1"/>
              <a:t>оквиру</a:t>
            </a:r>
            <a:r>
              <a:rPr lang="en-US" sz="1600" dirty="0"/>
              <a:t> </a:t>
            </a:r>
            <a:r>
              <a:rPr lang="en-US" sz="1600" dirty="0" err="1"/>
              <a:t>јединице</a:t>
            </a:r>
            <a:r>
              <a:rPr lang="en-US" sz="1600" dirty="0"/>
              <a:t> </a:t>
            </a:r>
            <a:r>
              <a:rPr lang="en-US" sz="1600" dirty="0" err="1"/>
              <a:t>локалне</a:t>
            </a:r>
            <a:r>
              <a:rPr lang="en-US" sz="1600" dirty="0"/>
              <a:t> </a:t>
            </a:r>
            <a:r>
              <a:rPr lang="en-US" sz="1600" dirty="0" err="1"/>
              <a:t>самоуправе</a:t>
            </a:r>
            <a:r>
              <a:rPr lang="en-US" sz="1600" dirty="0"/>
              <a:t> </a:t>
            </a:r>
            <a:r>
              <a:rPr lang="en-US" sz="1600" dirty="0" err="1"/>
              <a:t>или</a:t>
            </a:r>
            <a:r>
              <a:rPr lang="en-US" sz="1600" dirty="0"/>
              <a:t> </a:t>
            </a:r>
            <a:r>
              <a:rPr lang="en-US" sz="1600" dirty="0" err="1"/>
              <a:t>за</a:t>
            </a:r>
            <a:r>
              <a:rPr lang="en-US" sz="1600" dirty="0"/>
              <a:t> </a:t>
            </a:r>
            <a:r>
              <a:rPr lang="en-US" sz="1600" dirty="0" err="1"/>
              <a:t>више</a:t>
            </a:r>
            <a:r>
              <a:rPr lang="en-US" sz="1600" dirty="0"/>
              <a:t> </a:t>
            </a:r>
            <a:r>
              <a:rPr lang="en-US" sz="1600" dirty="0" err="1"/>
              <a:t>установа</a:t>
            </a:r>
            <a:r>
              <a:rPr lang="en-US" sz="1600" dirty="0"/>
              <a:t> </a:t>
            </a:r>
            <a:r>
              <a:rPr lang="en-US" sz="1600" dirty="0" err="1"/>
              <a:t>независно</a:t>
            </a:r>
            <a:r>
              <a:rPr lang="en-US" sz="1600" dirty="0"/>
              <a:t> </a:t>
            </a:r>
            <a:r>
              <a:rPr lang="en-US" sz="1600" dirty="0" err="1"/>
              <a:t>од</a:t>
            </a:r>
            <a:r>
              <a:rPr lang="en-US" sz="1600" dirty="0"/>
              <a:t> </a:t>
            </a:r>
            <a:r>
              <a:rPr lang="en-US" sz="1600" dirty="0" err="1"/>
              <a:t>територијалног</a:t>
            </a:r>
            <a:r>
              <a:rPr lang="en-US" sz="1600" dirty="0"/>
              <a:t> </a:t>
            </a:r>
            <a:r>
              <a:rPr lang="en-US" sz="1600" dirty="0" err="1"/>
              <a:t>распореда</a:t>
            </a:r>
            <a:r>
              <a:rPr lang="en-US" sz="1600" dirty="0"/>
              <a:t>;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учествује</a:t>
            </a:r>
            <a:r>
              <a:rPr lang="en-US" sz="1600" dirty="0"/>
              <a:t> у </a:t>
            </a:r>
            <a:r>
              <a:rPr lang="en-US" sz="1600" dirty="0" err="1"/>
              <a:t>планирању</a:t>
            </a:r>
            <a:r>
              <a:rPr lang="en-US" sz="1600" dirty="0"/>
              <a:t> и </a:t>
            </a:r>
            <a:r>
              <a:rPr lang="en-US" sz="1600" dirty="0" err="1"/>
              <a:t>остваривању</a:t>
            </a:r>
            <a:r>
              <a:rPr lang="en-US" sz="1600" dirty="0"/>
              <a:t> </a:t>
            </a:r>
            <a:r>
              <a:rPr lang="en-US" sz="1600" dirty="0" err="1"/>
              <a:t>различитих</a:t>
            </a:r>
            <a:r>
              <a:rPr lang="en-US" sz="1600" dirty="0"/>
              <a:t> </a:t>
            </a:r>
            <a:r>
              <a:rPr lang="en-US" sz="1600" dirty="0" err="1"/>
              <a:t>облика</a:t>
            </a:r>
            <a:r>
              <a:rPr lang="en-US" sz="1600" dirty="0"/>
              <a:t> </a:t>
            </a:r>
            <a:r>
              <a:rPr lang="en-US" sz="1600" dirty="0" err="1"/>
              <a:t>стручног</a:t>
            </a:r>
            <a:r>
              <a:rPr lang="en-US" sz="1600" dirty="0"/>
              <a:t> </a:t>
            </a:r>
            <a:r>
              <a:rPr lang="en-US" sz="1600" dirty="0" err="1"/>
              <a:t>усавршавања</a:t>
            </a:r>
            <a:r>
              <a:rPr lang="en-US" sz="1600" dirty="0"/>
              <a:t> у </a:t>
            </a:r>
            <a:r>
              <a:rPr lang="en-US" sz="1600" dirty="0" err="1"/>
              <a:t>установама</a:t>
            </a:r>
            <a:r>
              <a:rPr lang="en-US" sz="1600" dirty="0"/>
              <a:t> у </a:t>
            </a:r>
            <a:r>
              <a:rPr lang="en-US" sz="1600" dirty="0" err="1"/>
              <a:t>оквиру</a:t>
            </a:r>
            <a:r>
              <a:rPr lang="en-US" sz="1600" dirty="0"/>
              <a:t> </a:t>
            </a:r>
            <a:r>
              <a:rPr lang="en-US" sz="1600" dirty="0" err="1"/>
              <a:t>јединице</a:t>
            </a:r>
            <a:r>
              <a:rPr lang="en-US" sz="1600" dirty="0"/>
              <a:t> </a:t>
            </a:r>
            <a:r>
              <a:rPr lang="en-US" sz="1600" dirty="0" err="1"/>
              <a:t>локалне</a:t>
            </a:r>
            <a:r>
              <a:rPr lang="en-US" sz="1600" dirty="0"/>
              <a:t> </a:t>
            </a:r>
            <a:r>
              <a:rPr lang="en-US" sz="1600" dirty="0" err="1"/>
              <a:t>самоуправе</a:t>
            </a:r>
            <a:r>
              <a:rPr lang="en-US" sz="1600" dirty="0"/>
              <a:t> </a:t>
            </a:r>
            <a:r>
              <a:rPr lang="en-US" sz="1600" dirty="0" err="1"/>
              <a:t>или</a:t>
            </a:r>
            <a:r>
              <a:rPr lang="en-US" sz="1600" dirty="0"/>
              <a:t> </a:t>
            </a:r>
            <a:r>
              <a:rPr lang="en-US" sz="1600" dirty="0" err="1"/>
              <a:t>за</a:t>
            </a:r>
            <a:r>
              <a:rPr lang="en-US" sz="1600" dirty="0"/>
              <a:t> </a:t>
            </a:r>
            <a:r>
              <a:rPr lang="en-US" sz="1600" dirty="0" err="1"/>
              <a:t>више</a:t>
            </a:r>
            <a:r>
              <a:rPr lang="en-US" sz="1600" dirty="0"/>
              <a:t> </a:t>
            </a:r>
            <a:r>
              <a:rPr lang="en-US" sz="1600" dirty="0" err="1"/>
              <a:t>установа</a:t>
            </a:r>
            <a:r>
              <a:rPr lang="en-US" sz="1600" dirty="0"/>
              <a:t> </a:t>
            </a:r>
            <a:r>
              <a:rPr lang="en-US" sz="1600" dirty="0" err="1"/>
              <a:t>независно</a:t>
            </a:r>
            <a:r>
              <a:rPr lang="en-US" sz="1600" dirty="0"/>
              <a:t> </a:t>
            </a:r>
            <a:r>
              <a:rPr lang="en-US" sz="1600" dirty="0" err="1"/>
              <a:t>од</a:t>
            </a:r>
            <a:r>
              <a:rPr lang="en-US" sz="1600" dirty="0"/>
              <a:t> </a:t>
            </a:r>
            <a:r>
              <a:rPr lang="en-US" sz="1600" dirty="0" err="1"/>
              <a:t>територијалног</a:t>
            </a:r>
            <a:r>
              <a:rPr lang="en-US" sz="1600" dirty="0"/>
              <a:t> </a:t>
            </a:r>
            <a:r>
              <a:rPr lang="en-US" sz="1600" dirty="0" err="1"/>
              <a:t>распореда</a:t>
            </a:r>
            <a:r>
              <a:rPr lang="en-US" sz="1600" dirty="0"/>
              <a:t>.</a:t>
            </a: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39A05F47-591D-488D-8185-EFD4D7593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60" r="2020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4884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kvir za tekst 4">
            <a:extLst>
              <a:ext uri="{FF2B5EF4-FFF2-40B4-BE49-F238E27FC236}">
                <a16:creationId xmlns:a16="http://schemas.microsoft.com/office/drawing/2014/main" id="{274FCFF3-A742-4EE1-ABAF-F0659FE0CF05}"/>
              </a:ext>
            </a:extLst>
          </p:cNvPr>
          <p:cNvSpPr txBox="1"/>
          <p:nvPr/>
        </p:nvSpPr>
        <p:spPr>
          <a:xfrm>
            <a:off x="481053" y="1838050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Члан</a:t>
            </a:r>
            <a:r>
              <a:rPr lang="en-US" sz="1600" dirty="0"/>
              <a:t> 38.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/>
              <a:t>Наставник</a:t>
            </a:r>
            <a:r>
              <a:rPr lang="en-US" sz="1600" dirty="0"/>
              <a:t>, </a:t>
            </a:r>
            <a:r>
              <a:rPr lang="en-US" sz="1600" dirty="0" err="1"/>
              <a:t>васпитач</a:t>
            </a:r>
            <a:r>
              <a:rPr lang="en-US" sz="1600" dirty="0"/>
              <a:t> и </a:t>
            </a:r>
            <a:r>
              <a:rPr lang="en-US" sz="1600" dirty="0" err="1"/>
              <a:t>стручни</a:t>
            </a:r>
            <a:r>
              <a:rPr lang="en-US" sz="1600" dirty="0"/>
              <a:t> </a:t>
            </a:r>
            <a:r>
              <a:rPr lang="en-US" sz="1600" dirty="0" err="1"/>
              <a:t>сарадник</a:t>
            </a:r>
            <a:r>
              <a:rPr lang="en-US" sz="1600" dirty="0"/>
              <a:t> у </a:t>
            </a:r>
            <a:r>
              <a:rPr lang="en-US" sz="1600" dirty="0" err="1"/>
              <a:t>звању</a:t>
            </a:r>
            <a:r>
              <a:rPr lang="en-US" sz="1600" dirty="0"/>
              <a:t> </a:t>
            </a:r>
            <a:r>
              <a:rPr lang="en-US" sz="1600" dirty="0" err="1"/>
              <a:t>вишег</a:t>
            </a:r>
            <a:r>
              <a:rPr lang="en-US" sz="1600" dirty="0"/>
              <a:t> </a:t>
            </a:r>
            <a:r>
              <a:rPr lang="en-US" sz="1600" dirty="0" err="1"/>
              <a:t>педагошког</a:t>
            </a:r>
            <a:r>
              <a:rPr lang="en-US" sz="1600" dirty="0"/>
              <a:t> </a:t>
            </a:r>
            <a:r>
              <a:rPr lang="en-US" sz="1600" dirty="0" err="1"/>
              <a:t>саветника</a:t>
            </a:r>
            <a:r>
              <a:rPr lang="en-US" sz="1600" dirty="0"/>
              <a:t> </a:t>
            </a:r>
            <a:r>
              <a:rPr lang="en-US" sz="1600" dirty="0" err="1"/>
              <a:t>може</a:t>
            </a:r>
            <a:r>
              <a:rPr lang="en-US" sz="1600" dirty="0"/>
              <a:t> </a:t>
            </a:r>
            <a:r>
              <a:rPr lang="en-US" sz="1600" dirty="0" err="1"/>
              <a:t>да</a:t>
            </a:r>
            <a:r>
              <a:rPr lang="en-US" sz="1600" dirty="0"/>
              <a:t> </a:t>
            </a:r>
            <a:r>
              <a:rPr lang="en-US" sz="1600" dirty="0" err="1"/>
              <a:t>обавља</a:t>
            </a:r>
            <a:r>
              <a:rPr lang="en-US" sz="1600" dirty="0"/>
              <a:t> </a:t>
            </a:r>
            <a:r>
              <a:rPr lang="en-US" sz="1600" dirty="0" err="1"/>
              <a:t>поједине</a:t>
            </a:r>
            <a:r>
              <a:rPr lang="en-US" sz="1600" dirty="0"/>
              <a:t> </a:t>
            </a:r>
            <a:r>
              <a:rPr lang="en-US" sz="1600" dirty="0" err="1"/>
              <a:t>активности</a:t>
            </a:r>
            <a:r>
              <a:rPr lang="en-US" sz="1600" dirty="0"/>
              <a:t>, и </a:t>
            </a:r>
            <a:r>
              <a:rPr lang="en-US" sz="1600" dirty="0" err="1"/>
              <a:t>то</a:t>
            </a:r>
            <a:r>
              <a:rPr lang="en-US" sz="1600" dirty="0"/>
              <a:t> </a:t>
            </a:r>
            <a:r>
              <a:rPr lang="en-US" sz="1600" dirty="0" err="1"/>
              <a:t>да</a:t>
            </a:r>
            <a:r>
              <a:rPr lang="en-US" sz="1600" dirty="0"/>
              <a:t>: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сарађује</a:t>
            </a:r>
            <a:r>
              <a:rPr lang="en-US" sz="1600" dirty="0"/>
              <a:t> </a:t>
            </a:r>
            <a:r>
              <a:rPr lang="en-US" sz="1600" dirty="0" err="1"/>
              <a:t>са</a:t>
            </a:r>
            <a:r>
              <a:rPr lang="en-US" sz="1600" dirty="0"/>
              <a:t> </a:t>
            </a:r>
            <a:r>
              <a:rPr lang="en-US" sz="1600" dirty="0" err="1"/>
              <a:t>школском</a:t>
            </a:r>
            <a:r>
              <a:rPr lang="en-US" sz="1600" dirty="0"/>
              <a:t> </a:t>
            </a:r>
            <a:r>
              <a:rPr lang="en-US" sz="1600" dirty="0" err="1"/>
              <a:t>управом</a:t>
            </a:r>
            <a:r>
              <a:rPr lang="en-US" sz="1600" dirty="0"/>
              <a:t>, </a:t>
            </a:r>
            <a:r>
              <a:rPr lang="en-US" sz="1600" dirty="0" err="1"/>
              <a:t>центром</a:t>
            </a:r>
            <a:r>
              <a:rPr lang="en-US" sz="1600" dirty="0"/>
              <a:t> </a:t>
            </a:r>
            <a:r>
              <a:rPr lang="en-US" sz="1600" dirty="0" err="1"/>
              <a:t>за</a:t>
            </a:r>
            <a:r>
              <a:rPr lang="en-US" sz="1600" dirty="0"/>
              <a:t> </a:t>
            </a:r>
            <a:r>
              <a:rPr lang="en-US" sz="1600" dirty="0" err="1"/>
              <a:t>стручно</a:t>
            </a:r>
            <a:r>
              <a:rPr lang="en-US" sz="1600" dirty="0"/>
              <a:t> </a:t>
            </a:r>
            <a:r>
              <a:rPr lang="en-US" sz="1600" dirty="0" err="1"/>
              <a:t>усавршавање</a:t>
            </a:r>
            <a:r>
              <a:rPr lang="en-US" sz="1600" dirty="0"/>
              <a:t> </a:t>
            </a:r>
            <a:r>
              <a:rPr lang="en-US" sz="1600" dirty="0" err="1"/>
              <a:t>на</a:t>
            </a:r>
            <a:r>
              <a:rPr lang="en-US" sz="1600" dirty="0"/>
              <a:t> </a:t>
            </a:r>
            <a:r>
              <a:rPr lang="en-US" sz="1600" dirty="0" err="1"/>
              <a:t>планирању</a:t>
            </a:r>
            <a:r>
              <a:rPr lang="en-US" sz="1600" dirty="0"/>
              <a:t> и </a:t>
            </a:r>
            <a:r>
              <a:rPr lang="en-US" sz="1600" dirty="0" err="1"/>
              <a:t>остваривању</a:t>
            </a:r>
            <a:r>
              <a:rPr lang="en-US" sz="1600" dirty="0"/>
              <a:t> </a:t>
            </a:r>
            <a:r>
              <a:rPr lang="en-US" sz="1600" dirty="0" err="1"/>
              <a:t>различитих</a:t>
            </a:r>
            <a:r>
              <a:rPr lang="en-US" sz="1600" dirty="0"/>
              <a:t> </a:t>
            </a:r>
            <a:r>
              <a:rPr lang="en-US" sz="1600" dirty="0" err="1"/>
              <a:t>облика</a:t>
            </a:r>
            <a:r>
              <a:rPr lang="en-US" sz="1600" dirty="0"/>
              <a:t> </a:t>
            </a:r>
            <a:r>
              <a:rPr lang="en-US" sz="1600" dirty="0" err="1"/>
              <a:t>стручног</a:t>
            </a:r>
            <a:r>
              <a:rPr lang="en-US" sz="1600" dirty="0"/>
              <a:t> </a:t>
            </a:r>
            <a:r>
              <a:rPr lang="en-US" sz="1600" dirty="0" err="1"/>
              <a:t>усавршавања</a:t>
            </a:r>
            <a:r>
              <a:rPr lang="en-US" sz="1600" dirty="0"/>
              <a:t>, </a:t>
            </a:r>
            <a:r>
              <a:rPr lang="en-US" sz="1600" dirty="0" err="1"/>
              <a:t>унапређивања</a:t>
            </a:r>
            <a:r>
              <a:rPr lang="en-US" sz="1600" dirty="0"/>
              <a:t> </a:t>
            </a:r>
            <a:r>
              <a:rPr lang="en-US" sz="1600" dirty="0" err="1"/>
              <a:t>образовно-васпитног</a:t>
            </a:r>
            <a:r>
              <a:rPr lang="en-US" sz="1600" dirty="0"/>
              <a:t> </a:t>
            </a:r>
            <a:r>
              <a:rPr lang="en-US" sz="1600" dirty="0" err="1"/>
              <a:t>рада</a:t>
            </a:r>
            <a:r>
              <a:rPr lang="en-US" sz="1600" dirty="0"/>
              <a:t> и </a:t>
            </a:r>
            <a:r>
              <a:rPr lang="en-US" sz="1600" dirty="0" err="1"/>
              <a:t>квалитета</a:t>
            </a:r>
            <a:r>
              <a:rPr lang="en-US" sz="1600" dirty="0"/>
              <a:t> </a:t>
            </a:r>
            <a:r>
              <a:rPr lang="en-US" sz="1600" dirty="0" err="1"/>
              <a:t>рада</a:t>
            </a:r>
            <a:r>
              <a:rPr lang="en-US" sz="1600" dirty="0"/>
              <a:t> </a:t>
            </a:r>
            <a:r>
              <a:rPr lang="en-US" sz="1600" dirty="0" err="1"/>
              <a:t>установе</a:t>
            </a:r>
            <a:r>
              <a:rPr lang="en-US" sz="1600" dirty="0"/>
              <a:t>;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учествује</a:t>
            </a:r>
            <a:r>
              <a:rPr lang="en-US" sz="1600" dirty="0"/>
              <a:t> у </a:t>
            </a:r>
            <a:r>
              <a:rPr lang="en-US" sz="1600" dirty="0" err="1"/>
              <a:t>праћењу</a:t>
            </a:r>
            <a:r>
              <a:rPr lang="en-US" sz="1600" dirty="0"/>
              <a:t> </a:t>
            </a:r>
            <a:r>
              <a:rPr lang="en-US" sz="1600" dirty="0" err="1"/>
              <a:t>нивоа</a:t>
            </a:r>
            <a:r>
              <a:rPr lang="en-US" sz="1600" dirty="0"/>
              <a:t> </a:t>
            </a:r>
            <a:r>
              <a:rPr lang="en-US" sz="1600" dirty="0" err="1"/>
              <a:t>развоја</a:t>
            </a:r>
            <a:r>
              <a:rPr lang="en-US" sz="1600" dirty="0"/>
              <a:t> и </a:t>
            </a:r>
            <a:r>
              <a:rPr lang="en-US" sz="1600" dirty="0" err="1"/>
              <a:t>постигнућа</a:t>
            </a:r>
            <a:r>
              <a:rPr lang="en-US" sz="1600" dirty="0"/>
              <a:t> </a:t>
            </a:r>
            <a:r>
              <a:rPr lang="en-US" sz="1600" dirty="0" err="1"/>
              <a:t>деце</a:t>
            </a:r>
            <a:r>
              <a:rPr lang="en-US" sz="1600" dirty="0"/>
              <a:t> и </a:t>
            </a:r>
            <a:r>
              <a:rPr lang="en-US" sz="1600" dirty="0" err="1"/>
              <a:t>ученика</a:t>
            </a:r>
            <a:r>
              <a:rPr lang="en-US" sz="1600" dirty="0"/>
              <a:t> у </a:t>
            </a:r>
            <a:r>
              <a:rPr lang="en-US" sz="1600" dirty="0" err="1"/>
              <a:t>установама</a:t>
            </a:r>
            <a:r>
              <a:rPr lang="en-US" sz="1600" dirty="0"/>
              <a:t> у </a:t>
            </a:r>
            <a:r>
              <a:rPr lang="en-US" sz="1600" dirty="0" err="1"/>
              <a:t>оквиру</a:t>
            </a:r>
            <a:r>
              <a:rPr lang="en-US" sz="1600" dirty="0"/>
              <a:t> </a:t>
            </a:r>
            <a:r>
              <a:rPr lang="en-US" sz="1600" dirty="0" err="1"/>
              <a:t>школске</a:t>
            </a:r>
            <a:r>
              <a:rPr lang="en-US" sz="1600" dirty="0"/>
              <a:t> </a:t>
            </a:r>
            <a:r>
              <a:rPr lang="en-US" sz="1600" dirty="0" err="1"/>
              <a:t>управе</a:t>
            </a:r>
            <a:r>
              <a:rPr lang="en-US" sz="1600" dirty="0"/>
              <a:t>;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води</a:t>
            </a:r>
            <a:r>
              <a:rPr lang="en-US" sz="1600" dirty="0"/>
              <a:t> </a:t>
            </a:r>
            <a:r>
              <a:rPr lang="en-US" sz="1600" dirty="0" err="1"/>
              <a:t>акциона</a:t>
            </a:r>
            <a:r>
              <a:rPr lang="en-US" sz="1600" dirty="0"/>
              <a:t> </a:t>
            </a:r>
            <a:r>
              <a:rPr lang="en-US" sz="1600" dirty="0" err="1"/>
              <a:t>истраживања</a:t>
            </a:r>
            <a:r>
              <a:rPr lang="en-US" sz="1600" dirty="0"/>
              <a:t> </a:t>
            </a:r>
            <a:r>
              <a:rPr lang="en-US" sz="1600" dirty="0" err="1"/>
              <a:t>или</a:t>
            </a:r>
            <a:r>
              <a:rPr lang="en-US" sz="1600" dirty="0"/>
              <a:t> </a:t>
            </a:r>
            <a:r>
              <a:rPr lang="en-US" sz="1600" dirty="0" err="1"/>
              <a:t>друга</a:t>
            </a:r>
            <a:r>
              <a:rPr lang="en-US" sz="1600" dirty="0"/>
              <a:t> </a:t>
            </a:r>
            <a:r>
              <a:rPr lang="en-US" sz="1600" dirty="0" err="1"/>
              <a:t>истраживања</a:t>
            </a:r>
            <a:r>
              <a:rPr lang="en-US" sz="1600" dirty="0"/>
              <a:t> у </a:t>
            </a:r>
            <a:r>
              <a:rPr lang="en-US" sz="1600" dirty="0" err="1"/>
              <a:t>области</a:t>
            </a:r>
            <a:r>
              <a:rPr lang="en-US" sz="1600" dirty="0"/>
              <a:t> </a:t>
            </a:r>
            <a:r>
              <a:rPr lang="en-US" sz="1600" dirty="0" err="1"/>
              <a:t>образовања</a:t>
            </a:r>
            <a:r>
              <a:rPr lang="en-US" sz="1600" dirty="0"/>
              <a:t> и </a:t>
            </a:r>
            <a:r>
              <a:rPr lang="en-US" sz="1600" dirty="0" err="1"/>
              <a:t>васпитања</a:t>
            </a:r>
            <a:r>
              <a:rPr lang="en-US" sz="1600" dirty="0"/>
              <a:t>, </a:t>
            </a:r>
            <a:r>
              <a:rPr lang="en-US" sz="1600" dirty="0" err="1"/>
              <a:t>анализе</a:t>
            </a:r>
            <a:r>
              <a:rPr lang="en-US" sz="1600" dirty="0"/>
              <a:t> </a:t>
            </a:r>
            <a:r>
              <a:rPr lang="en-US" sz="1600" dirty="0" err="1"/>
              <a:t>ученичких</a:t>
            </a:r>
            <a:r>
              <a:rPr lang="en-US" sz="1600" dirty="0"/>
              <a:t> </a:t>
            </a:r>
            <a:r>
              <a:rPr lang="en-US" sz="1600" dirty="0" err="1"/>
              <a:t>постигнућа</a:t>
            </a:r>
            <a:r>
              <a:rPr lang="en-US" sz="1600" dirty="0"/>
              <a:t> и </a:t>
            </a:r>
            <a:r>
              <a:rPr lang="en-US" sz="1600" dirty="0" err="1"/>
              <a:t>слично</a:t>
            </a:r>
            <a:r>
              <a:rPr lang="en-US" sz="1600" dirty="0"/>
              <a:t>;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на</a:t>
            </a:r>
            <a:r>
              <a:rPr lang="en-US" sz="1600" dirty="0"/>
              <a:t> </a:t>
            </a:r>
            <a:r>
              <a:rPr lang="en-US" sz="1600" dirty="0" err="1"/>
              <a:t>основу</a:t>
            </a:r>
            <a:r>
              <a:rPr lang="en-US" sz="1600" dirty="0"/>
              <a:t> </a:t>
            </a:r>
            <a:r>
              <a:rPr lang="en-US" sz="1600" dirty="0" err="1"/>
              <a:t>анализе</a:t>
            </a:r>
            <a:r>
              <a:rPr lang="en-US" sz="1600" dirty="0"/>
              <a:t> </a:t>
            </a:r>
            <a:r>
              <a:rPr lang="en-US" sz="1600" dirty="0" err="1"/>
              <a:t>стања</a:t>
            </a:r>
            <a:r>
              <a:rPr lang="en-US" sz="1600" dirty="0"/>
              <a:t> </a:t>
            </a:r>
            <a:r>
              <a:rPr lang="en-US" sz="1600" dirty="0" err="1"/>
              <a:t>предлаже</a:t>
            </a:r>
            <a:r>
              <a:rPr lang="en-US" sz="1600" dirty="0"/>
              <a:t> </a:t>
            </a:r>
            <a:r>
              <a:rPr lang="en-US" sz="1600" dirty="0" err="1"/>
              <a:t>теме</a:t>
            </a:r>
            <a:r>
              <a:rPr lang="en-US" sz="1600" dirty="0"/>
              <a:t> </a:t>
            </a:r>
            <a:r>
              <a:rPr lang="en-US" sz="1600" dirty="0" err="1"/>
              <a:t>за</a:t>
            </a:r>
            <a:r>
              <a:rPr lang="en-US" sz="1600" dirty="0"/>
              <a:t> </a:t>
            </a:r>
            <a:r>
              <a:rPr lang="en-US" sz="1600" dirty="0" err="1"/>
              <a:t>пројекте</a:t>
            </a:r>
            <a:r>
              <a:rPr lang="en-US" sz="1600" dirty="0"/>
              <a:t> и </a:t>
            </a:r>
            <a:r>
              <a:rPr lang="en-US" sz="1600" dirty="0" err="1"/>
              <a:t>програме</a:t>
            </a:r>
            <a:r>
              <a:rPr lang="en-US" sz="1600" dirty="0"/>
              <a:t> </a:t>
            </a:r>
            <a:r>
              <a:rPr lang="en-US" sz="1600" dirty="0" err="1"/>
              <a:t>за</a:t>
            </a:r>
            <a:r>
              <a:rPr lang="en-US" sz="1600" dirty="0"/>
              <a:t> </a:t>
            </a:r>
            <a:r>
              <a:rPr lang="en-US" sz="1600" dirty="0" err="1"/>
              <a:t>установе</a:t>
            </a:r>
            <a:r>
              <a:rPr lang="en-US" sz="1600" dirty="0"/>
              <a:t> и </a:t>
            </a:r>
            <a:r>
              <a:rPr lang="en-US" sz="1600" dirty="0" err="1"/>
              <a:t>запослене</a:t>
            </a:r>
            <a:r>
              <a:rPr lang="en-US" sz="1600" dirty="0"/>
              <a:t> у </a:t>
            </a:r>
            <a:r>
              <a:rPr lang="en-US" sz="1600" dirty="0" err="1"/>
              <a:t>оквиру</a:t>
            </a:r>
            <a:r>
              <a:rPr lang="en-US" sz="1600" dirty="0"/>
              <a:t> </a:t>
            </a:r>
            <a:r>
              <a:rPr lang="en-US" sz="1600" dirty="0" err="1"/>
              <a:t>школске</a:t>
            </a:r>
            <a:r>
              <a:rPr lang="en-US" sz="1600" dirty="0"/>
              <a:t> </a:t>
            </a:r>
            <a:r>
              <a:rPr lang="en-US" sz="1600" dirty="0" err="1"/>
              <a:t>управе</a:t>
            </a:r>
            <a:r>
              <a:rPr lang="en-US" sz="1600" dirty="0"/>
              <a:t>;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ради</a:t>
            </a:r>
            <a:r>
              <a:rPr lang="en-US" sz="1600" dirty="0"/>
              <a:t> у </a:t>
            </a:r>
            <a:r>
              <a:rPr lang="en-US" sz="1600" dirty="0" err="1"/>
              <a:t>различитим</a:t>
            </a:r>
            <a:r>
              <a:rPr lang="en-US" sz="1600" dirty="0"/>
              <a:t> </a:t>
            </a:r>
            <a:r>
              <a:rPr lang="en-US" sz="1600" dirty="0" err="1"/>
              <a:t>тимовима</a:t>
            </a:r>
            <a:r>
              <a:rPr lang="en-US" sz="1600" dirty="0"/>
              <a:t> и </a:t>
            </a:r>
            <a:r>
              <a:rPr lang="en-US" sz="1600" dirty="0" err="1"/>
              <a:t>радним</a:t>
            </a:r>
            <a:r>
              <a:rPr lang="en-US" sz="1600" dirty="0"/>
              <a:t> </a:t>
            </a:r>
            <a:r>
              <a:rPr lang="en-US" sz="1600" dirty="0" err="1"/>
              <a:t>групама</a:t>
            </a:r>
            <a:r>
              <a:rPr lang="en-US" sz="1600" dirty="0"/>
              <a:t> </a:t>
            </a:r>
            <a:r>
              <a:rPr lang="en-US" sz="1600" dirty="0" err="1"/>
              <a:t>Завода</a:t>
            </a:r>
            <a:r>
              <a:rPr lang="en-US" sz="1600" dirty="0"/>
              <a:t>, </a:t>
            </a:r>
            <a:r>
              <a:rPr lang="en-US" sz="1600" dirty="0" err="1"/>
              <a:t>Педагошког</a:t>
            </a:r>
            <a:r>
              <a:rPr lang="en-US" sz="1600" dirty="0"/>
              <a:t> </a:t>
            </a:r>
            <a:r>
              <a:rPr lang="en-US" sz="1600" dirty="0" err="1"/>
              <a:t>завода</a:t>
            </a:r>
            <a:r>
              <a:rPr lang="en-US" sz="1600" dirty="0"/>
              <a:t>, </a:t>
            </a:r>
            <a:r>
              <a:rPr lang="en-US" sz="1600" dirty="0" err="1"/>
              <a:t>Завода</a:t>
            </a:r>
            <a:r>
              <a:rPr lang="en-US" sz="1600" dirty="0"/>
              <a:t> </a:t>
            </a:r>
            <a:r>
              <a:rPr lang="en-US" sz="1600" dirty="0" err="1"/>
              <a:t>за</a:t>
            </a:r>
            <a:r>
              <a:rPr lang="en-US" sz="1600" dirty="0"/>
              <a:t> </a:t>
            </a:r>
            <a:r>
              <a:rPr lang="en-US" sz="1600" dirty="0" err="1"/>
              <a:t>вредновања</a:t>
            </a:r>
            <a:r>
              <a:rPr lang="en-US" sz="1600" dirty="0"/>
              <a:t> </a:t>
            </a:r>
            <a:r>
              <a:rPr lang="en-US" sz="1600" dirty="0" err="1"/>
              <a:t>квалитета</a:t>
            </a:r>
            <a:r>
              <a:rPr lang="en-US" sz="1600" dirty="0"/>
              <a:t> </a:t>
            </a:r>
            <a:r>
              <a:rPr lang="en-US" sz="1600" dirty="0" err="1"/>
              <a:t>образовања</a:t>
            </a:r>
            <a:r>
              <a:rPr lang="en-US" sz="1600" dirty="0"/>
              <a:t> и </a:t>
            </a:r>
            <a:r>
              <a:rPr lang="en-US" sz="1600" dirty="0" err="1"/>
              <a:t>васпитања</a:t>
            </a:r>
            <a:r>
              <a:rPr lang="en-US" sz="1600" dirty="0"/>
              <a:t> и </a:t>
            </a:r>
            <a:r>
              <a:rPr lang="en-US" sz="1600" dirty="0" err="1"/>
              <a:t>Министарства</a:t>
            </a:r>
            <a:r>
              <a:rPr lang="en-US" sz="1600" dirty="0"/>
              <a:t>. </a:t>
            </a: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33CF5A80-885C-4D2F-B532-A754F4B3D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18" r="32414"/>
          <a:stretch/>
        </p:blipFill>
        <p:spPr>
          <a:xfrm>
            <a:off x="7769883" y="198674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77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3292386B-92EE-40BB-AC47-602549435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" t="9091" r="19189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kvir za tekst 4">
            <a:extLst>
              <a:ext uri="{FF2B5EF4-FFF2-40B4-BE49-F238E27FC236}">
                <a16:creationId xmlns:a16="http://schemas.microsoft.com/office/drawing/2014/main" id="{D6E02391-A9FB-431F-A0E7-AE1245CD8E86}"/>
              </a:ext>
            </a:extLst>
          </p:cNvPr>
          <p:cNvSpPr txBox="1"/>
          <p:nvPr/>
        </p:nvSpPr>
        <p:spPr>
          <a:xfrm>
            <a:off x="331508" y="2443480"/>
            <a:ext cx="4949618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Члан</a:t>
            </a:r>
            <a:r>
              <a:rPr lang="en-US" dirty="0"/>
              <a:t> 39.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Наставник</a:t>
            </a:r>
            <a:r>
              <a:rPr lang="en-US" dirty="0"/>
              <a:t>, </a:t>
            </a:r>
            <a:r>
              <a:rPr lang="en-US" dirty="0" err="1"/>
              <a:t>васпитач</a:t>
            </a:r>
            <a:r>
              <a:rPr lang="en-US" dirty="0"/>
              <a:t> и </a:t>
            </a:r>
            <a:r>
              <a:rPr lang="en-US" dirty="0" err="1"/>
              <a:t>стручни</a:t>
            </a:r>
            <a:r>
              <a:rPr lang="en-US" dirty="0"/>
              <a:t> </a:t>
            </a:r>
            <a:r>
              <a:rPr lang="en-US" dirty="0" err="1"/>
              <a:t>сарадник</a:t>
            </a:r>
            <a:r>
              <a:rPr lang="en-US" dirty="0"/>
              <a:t> у </a:t>
            </a:r>
            <a:r>
              <a:rPr lang="en-US" dirty="0" err="1"/>
              <a:t>звању</a:t>
            </a:r>
            <a:r>
              <a:rPr lang="en-US" dirty="0"/>
              <a:t> </a:t>
            </a:r>
            <a:r>
              <a:rPr lang="en-US" dirty="0" err="1"/>
              <a:t>високог</a:t>
            </a:r>
            <a:r>
              <a:rPr lang="en-US" dirty="0"/>
              <a:t> </a:t>
            </a:r>
            <a:r>
              <a:rPr lang="en-US" dirty="0" err="1"/>
              <a:t>педагошког</a:t>
            </a:r>
            <a:r>
              <a:rPr lang="en-US" dirty="0"/>
              <a:t> </a:t>
            </a:r>
            <a:r>
              <a:rPr lang="en-US" dirty="0" err="1"/>
              <a:t>саветника</a:t>
            </a:r>
            <a:r>
              <a:rPr lang="en-US" dirty="0"/>
              <a:t> </a:t>
            </a:r>
            <a:r>
              <a:rPr lang="en-US" dirty="0" err="1"/>
              <a:t>може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обавља</a:t>
            </a:r>
            <a:r>
              <a:rPr lang="en-US" dirty="0"/>
              <a:t> </a:t>
            </a:r>
            <a:r>
              <a:rPr lang="en-US" dirty="0" err="1"/>
              <a:t>поједине</a:t>
            </a:r>
            <a:r>
              <a:rPr lang="en-US" dirty="0"/>
              <a:t> </a:t>
            </a:r>
            <a:r>
              <a:rPr lang="en-US" dirty="0" err="1"/>
              <a:t>активности</a:t>
            </a:r>
            <a:r>
              <a:rPr lang="en-US" dirty="0"/>
              <a:t>, и </a:t>
            </a:r>
            <a:r>
              <a:rPr lang="en-US" dirty="0" err="1"/>
              <a:t>то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: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учествује</a:t>
            </a:r>
            <a:r>
              <a:rPr lang="en-US" dirty="0"/>
              <a:t> у </a:t>
            </a:r>
            <a:r>
              <a:rPr lang="en-US" dirty="0" err="1"/>
              <a:t>обучавању</a:t>
            </a:r>
            <a:r>
              <a:rPr lang="en-US" dirty="0"/>
              <a:t> </a:t>
            </a:r>
            <a:r>
              <a:rPr lang="en-US" dirty="0" err="1"/>
              <a:t>извођача</a:t>
            </a:r>
            <a:r>
              <a:rPr lang="en-US" dirty="0"/>
              <a:t> и </a:t>
            </a:r>
            <a:r>
              <a:rPr lang="en-US" dirty="0" err="1"/>
              <a:t>реализатора</a:t>
            </a:r>
            <a:r>
              <a:rPr lang="en-US" dirty="0"/>
              <a:t> </a:t>
            </a:r>
            <a:r>
              <a:rPr lang="en-US" dirty="0" err="1"/>
              <a:t>програма</a:t>
            </a:r>
            <a:r>
              <a:rPr lang="en-US" dirty="0"/>
              <a:t>;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води</a:t>
            </a:r>
            <a:r>
              <a:rPr lang="en-US" dirty="0"/>
              <a:t> </a:t>
            </a:r>
            <a:r>
              <a:rPr lang="en-US" dirty="0" err="1"/>
              <a:t>истраживање</a:t>
            </a:r>
            <a:r>
              <a:rPr lang="en-US" dirty="0"/>
              <a:t> у </a:t>
            </a:r>
            <a:r>
              <a:rPr lang="en-US" dirty="0" err="1"/>
              <a:t>области</a:t>
            </a:r>
            <a:r>
              <a:rPr lang="en-US" dirty="0"/>
              <a:t> </a:t>
            </a:r>
            <a:r>
              <a:rPr lang="en-US" dirty="0" err="1"/>
              <a:t>образовања</a:t>
            </a:r>
            <a:r>
              <a:rPr lang="en-US" dirty="0"/>
              <a:t> и </a:t>
            </a:r>
            <a:r>
              <a:rPr lang="en-US" dirty="0" err="1"/>
              <a:t>васпитања</a:t>
            </a:r>
            <a:r>
              <a:rPr lang="en-US" dirty="0"/>
              <a:t> </a:t>
            </a:r>
            <a:r>
              <a:rPr lang="en-US" dirty="0" err="1"/>
              <a:t>од</a:t>
            </a:r>
            <a:r>
              <a:rPr lang="en-US" dirty="0"/>
              <a:t> </a:t>
            </a:r>
            <a:r>
              <a:rPr lang="en-US" dirty="0" err="1"/>
              <a:t>регионалног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националног</a:t>
            </a:r>
            <a:r>
              <a:rPr lang="en-US" dirty="0"/>
              <a:t> </a:t>
            </a:r>
            <a:r>
              <a:rPr lang="en-US" dirty="0" err="1"/>
              <a:t>значаја</a:t>
            </a:r>
            <a:r>
              <a:rPr lang="en-US" dirty="0"/>
              <a:t>;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даје</a:t>
            </a:r>
            <a:r>
              <a:rPr lang="en-US" dirty="0"/>
              <a:t> </a:t>
            </a:r>
            <a:r>
              <a:rPr lang="en-US" dirty="0" err="1"/>
              <a:t>саветодавну</a:t>
            </a:r>
            <a:r>
              <a:rPr lang="en-US" dirty="0"/>
              <a:t> </a:t>
            </a:r>
            <a:r>
              <a:rPr lang="en-US" dirty="0" err="1"/>
              <a:t>подршку</a:t>
            </a:r>
            <a:r>
              <a:rPr lang="en-US" dirty="0"/>
              <a:t> </a:t>
            </a:r>
            <a:r>
              <a:rPr lang="en-US" dirty="0" err="1"/>
              <a:t>Министарству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питањима</a:t>
            </a:r>
            <a:r>
              <a:rPr lang="en-US" dirty="0"/>
              <a:t> </a:t>
            </a:r>
            <a:r>
              <a:rPr lang="en-US" dirty="0" err="1"/>
              <a:t>развоја</a:t>
            </a:r>
            <a:r>
              <a:rPr lang="en-US" dirty="0"/>
              <a:t> </a:t>
            </a:r>
            <a:r>
              <a:rPr lang="en-US" dirty="0" err="1"/>
              <a:t>образовања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9166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185949A0-3B4D-4142-A303-9057369490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20" r="28143" b="9091"/>
          <a:stretch/>
        </p:blipFill>
        <p:spPr>
          <a:xfrm>
            <a:off x="3523488" y="-15992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kvir za tekst 4">
            <a:extLst>
              <a:ext uri="{FF2B5EF4-FFF2-40B4-BE49-F238E27FC236}">
                <a16:creationId xmlns:a16="http://schemas.microsoft.com/office/drawing/2014/main" id="{3C1EA2CD-DA89-4112-86F1-3B330DE7A32C}"/>
              </a:ext>
            </a:extLst>
          </p:cNvPr>
          <p:cNvSpPr txBox="1"/>
          <p:nvPr/>
        </p:nvSpPr>
        <p:spPr>
          <a:xfrm>
            <a:off x="72514" y="2283714"/>
            <a:ext cx="4984677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hlinkClick r:id="rId3"/>
              </a:rPr>
              <a:t>https://zuov.gov.rs/novi-pravilnik-o-stalnom-strucnom-usavrsavanju-i-napredovanju-u-zvanja-nastavnika-vaspitaca-i-strucnih-saradnika/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76215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ka 11">
            <a:extLst>
              <a:ext uri="{FF2B5EF4-FFF2-40B4-BE49-F238E27FC236}">
                <a16:creationId xmlns:a16="http://schemas.microsoft.com/office/drawing/2014/main" id="{E5458A22-D5EF-4088-9CC0-69473C01B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244" y="102870"/>
            <a:ext cx="5181600" cy="1714500"/>
          </a:xfrm>
          <a:prstGeom prst="rect">
            <a:avLst/>
          </a:prstGeom>
        </p:spPr>
      </p:pic>
      <p:graphicFrame>
        <p:nvGraphicFramePr>
          <p:cNvPr id="14" name="Okvir za tekst 8">
            <a:extLst>
              <a:ext uri="{FF2B5EF4-FFF2-40B4-BE49-F238E27FC236}">
                <a16:creationId xmlns:a16="http://schemas.microsoft.com/office/drawing/2014/main" id="{00422869-0BF1-416B-A1B8-1DB49D4851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9875287"/>
              </p:ext>
            </p:extLst>
          </p:nvPr>
        </p:nvGraphicFramePr>
        <p:xfrm>
          <a:off x="1131548" y="1543362"/>
          <a:ext cx="9418320" cy="4801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669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kvir za tekst 4">
            <a:extLst>
              <a:ext uri="{FF2B5EF4-FFF2-40B4-BE49-F238E27FC236}">
                <a16:creationId xmlns:a16="http://schemas.microsoft.com/office/drawing/2014/main" id="{5C8FFBB9-DB1E-4855-8468-4633E769DEAB}"/>
              </a:ext>
            </a:extLst>
          </p:cNvPr>
          <p:cNvSpPr txBox="1"/>
          <p:nvPr/>
        </p:nvSpPr>
        <p:spPr>
          <a:xfrm>
            <a:off x="731520" y="474345"/>
            <a:ext cx="1077329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r-Cyrl-RS" dirty="0"/>
              <a:t>СТРУЧНО УСАВРШАВАЊЕ У УСТАНОВИ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Члан 6.</a:t>
            </a:r>
          </a:p>
          <a:p>
            <a:pPr algn="ctr"/>
            <a:r>
              <a:rPr lang="ru-RU" dirty="0"/>
              <a:t> </a:t>
            </a:r>
          </a:p>
          <a:p>
            <a:pPr algn="just"/>
            <a:r>
              <a:rPr lang="ru-RU" dirty="0"/>
              <a:t>Стално стручно усавршавање у установи остварује се: </a:t>
            </a:r>
          </a:p>
          <a:p>
            <a:pPr marL="342900" indent="-342900" algn="just">
              <a:buAutoNum type="arabicParenR"/>
            </a:pPr>
            <a:r>
              <a:rPr lang="ru-RU" dirty="0"/>
              <a:t>извођењем угледних часова, демонстрирањем поступака, метода и техника учења и других наставних, односно васпитних активности; </a:t>
            </a:r>
          </a:p>
          <a:p>
            <a:pPr marL="342900" indent="-342900" algn="just">
              <a:buAutoNum type="arabicParenR"/>
            </a:pPr>
            <a:r>
              <a:rPr lang="ru-RU" dirty="0"/>
              <a:t>излагањем на састанцима стручних органа и тела које се односи на савладан програм стручног усавршавања или други облик стручног усавршавања ван установе, са обавезном анализом и дискусијом; </a:t>
            </a:r>
          </a:p>
          <a:p>
            <a:pPr marL="342900" indent="-342900" algn="just">
              <a:buAutoNum type="arabicParenR"/>
            </a:pPr>
            <a:r>
              <a:rPr lang="ru-RU" dirty="0"/>
              <a:t>приказом стручне књиге, приручника, дидактичког материјала, стручног чланка, истраживања, студијског путовања и стручне посете са обавезном анализом и дискусијом; </a:t>
            </a:r>
          </a:p>
          <a:p>
            <a:pPr marL="342900" indent="-342900" algn="just">
              <a:buAutoNum type="arabicParenR"/>
            </a:pPr>
            <a:r>
              <a:rPr lang="ru-RU" dirty="0"/>
              <a:t>учешћем у: истраживањима, пројектима образовно-васпитног карактера у установи, пројектима мобилности, програмима од националног значаја у установи, стручним и студијским путовањима и посетама, међународним програмима, скуповима и мрежама, заједницама професионалног учења, програму огледа, раду модел центра; </a:t>
            </a:r>
          </a:p>
          <a:p>
            <a:pPr marL="342900" indent="-342900" algn="just">
              <a:buAutoNum type="arabicParenR"/>
            </a:pPr>
            <a:r>
              <a:rPr lang="ru-RU" dirty="0"/>
              <a:t>остваривањем активности у школи вежбаоници; </a:t>
            </a:r>
          </a:p>
          <a:p>
            <a:pPr marL="342900" indent="-342900" algn="just">
              <a:buAutoNum type="arabicParenR"/>
            </a:pPr>
            <a:r>
              <a:rPr lang="ru-RU" dirty="0"/>
              <a:t>остваривањем активности у оквиру приправничке, односно менторске праксе; </a:t>
            </a:r>
          </a:p>
          <a:p>
            <a:pPr marL="342900" indent="-342900" algn="just">
              <a:buAutoNum type="arabicParenR"/>
            </a:pPr>
            <a:r>
              <a:rPr lang="ru-RU" dirty="0"/>
              <a:t>активностима које се односе на развијање партнерства са другим установама и развој праксе хоризонталног учења.</a:t>
            </a:r>
            <a:endParaRPr lang="sr-Latn-RS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203B1DAA-742F-4E0C-B75A-2996040A1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674" y="474345"/>
            <a:ext cx="51816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1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kvir za tekst 4">
            <a:extLst>
              <a:ext uri="{FF2B5EF4-FFF2-40B4-BE49-F238E27FC236}">
                <a16:creationId xmlns:a16="http://schemas.microsoft.com/office/drawing/2014/main" id="{DC288FD1-9286-4DCD-9DD7-AD600A862A6D}"/>
              </a:ext>
            </a:extLst>
          </p:cNvPr>
          <p:cNvSpPr txBox="1"/>
          <p:nvPr/>
        </p:nvSpPr>
        <p:spPr>
          <a:xfrm>
            <a:off x="1213657" y="520853"/>
            <a:ext cx="993370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СТРУЧНО УСАВРШАВАЊЕ ВАН УСТАНОВЕ</a:t>
            </a:r>
          </a:p>
          <a:p>
            <a:pPr algn="ctr"/>
            <a:r>
              <a:rPr lang="ru-RU" dirty="0"/>
              <a:t> </a:t>
            </a:r>
          </a:p>
          <a:p>
            <a:pPr algn="ctr"/>
            <a:r>
              <a:rPr lang="ru-RU" dirty="0"/>
              <a:t>Члан 7.</a:t>
            </a:r>
          </a:p>
          <a:p>
            <a:pPr algn="ctr"/>
            <a:endParaRPr lang="ru-RU" dirty="0"/>
          </a:p>
          <a:p>
            <a:r>
              <a:rPr lang="ru-RU" dirty="0"/>
              <a:t> Облици стручног усавршавања су: </a:t>
            </a:r>
          </a:p>
          <a:p>
            <a:pPr marL="342900" indent="-342900">
              <a:buAutoNum type="arabicParenR"/>
            </a:pPr>
            <a:r>
              <a:rPr lang="ru-RU" dirty="0"/>
              <a:t>програм стручног усавршавања који се остварује извођењем обуке; </a:t>
            </a:r>
          </a:p>
          <a:p>
            <a:pPr marL="342900" indent="-342900">
              <a:buAutoNum type="arabicParenR"/>
            </a:pPr>
            <a:r>
              <a:rPr lang="ru-RU" dirty="0"/>
              <a:t>стручни скупови, и то: </a:t>
            </a:r>
          </a:p>
          <a:p>
            <a:r>
              <a:rPr lang="ru-RU" dirty="0"/>
              <a:t>      (1) конгрес, сабор; </a:t>
            </a:r>
          </a:p>
          <a:p>
            <a:r>
              <a:rPr lang="ru-RU" dirty="0"/>
              <a:t>      (2) сусрети, дани; </a:t>
            </a:r>
          </a:p>
          <a:p>
            <a:r>
              <a:rPr lang="ru-RU" dirty="0"/>
              <a:t>      (3) конференција; </a:t>
            </a:r>
          </a:p>
          <a:p>
            <a:r>
              <a:rPr lang="ru-RU" dirty="0"/>
              <a:t>      (4) саветовање; </a:t>
            </a:r>
          </a:p>
          <a:p>
            <a:r>
              <a:rPr lang="ru-RU" dirty="0"/>
              <a:t>      (5) симпозијум; </a:t>
            </a:r>
          </a:p>
          <a:p>
            <a:r>
              <a:rPr lang="ru-RU" dirty="0"/>
              <a:t>      (6) округли сто; </a:t>
            </a:r>
          </a:p>
          <a:p>
            <a:r>
              <a:rPr lang="ru-RU" dirty="0"/>
              <a:t>      (7) трибина; </a:t>
            </a:r>
          </a:p>
          <a:p>
            <a:r>
              <a:rPr lang="ru-RU" dirty="0"/>
              <a:t>      (8) летња и зимска школа. </a:t>
            </a:r>
          </a:p>
          <a:p>
            <a:r>
              <a:rPr lang="ru-RU" dirty="0"/>
              <a:t>Облици стручног усавршавања из става 1. овог члана могу бити организовани као домаћи и међународни. </a:t>
            </a:r>
            <a:endParaRPr lang="sr-Latn-RS" dirty="0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7C59558A-A676-4AA1-BF72-18F38C961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346" y="2448339"/>
            <a:ext cx="51816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9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175E8A1C-9E3E-4C13-AC5B-66D8280903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6172" y="2240371"/>
            <a:ext cx="42062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Okvir za tekst 4">
            <a:extLst>
              <a:ext uri="{FF2B5EF4-FFF2-40B4-BE49-F238E27FC236}">
                <a16:creationId xmlns:a16="http://schemas.microsoft.com/office/drawing/2014/main" id="{A34E1F0B-A633-437A-88DF-4BB3F797247B}"/>
              </a:ext>
            </a:extLst>
          </p:cNvPr>
          <p:cNvSpPr txBox="1"/>
          <p:nvPr/>
        </p:nvSpPr>
        <p:spPr>
          <a:xfrm>
            <a:off x="6997959" y="84975"/>
            <a:ext cx="4614091" cy="37173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Члан</a:t>
            </a:r>
            <a:r>
              <a:rPr lang="en-US" dirty="0"/>
              <a:t> 23.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r-Cyrl-RS" dirty="0"/>
              <a:t>     </a:t>
            </a:r>
            <a:r>
              <a:rPr lang="en-US" dirty="0"/>
              <a:t>У </a:t>
            </a:r>
            <a:r>
              <a:rPr lang="en-US" dirty="0" err="1"/>
              <a:t>оквиру</a:t>
            </a:r>
            <a:r>
              <a:rPr lang="en-US" dirty="0"/>
              <a:t> </a:t>
            </a:r>
            <a:r>
              <a:rPr lang="en-US" dirty="0" err="1"/>
              <a:t>пуног</a:t>
            </a:r>
            <a:r>
              <a:rPr lang="en-US" dirty="0"/>
              <a:t> </a:t>
            </a:r>
            <a:r>
              <a:rPr lang="en-US" dirty="0" err="1"/>
              <a:t>радног</a:t>
            </a:r>
            <a:r>
              <a:rPr lang="en-US" dirty="0"/>
              <a:t> </a:t>
            </a:r>
            <a:r>
              <a:rPr lang="en-US" dirty="0" err="1"/>
              <a:t>времена</a:t>
            </a:r>
            <a:r>
              <a:rPr lang="en-US" dirty="0"/>
              <a:t> </a:t>
            </a:r>
            <a:r>
              <a:rPr lang="en-US" dirty="0" err="1"/>
              <a:t>запослени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пословима</a:t>
            </a:r>
            <a:r>
              <a:rPr lang="en-US" dirty="0"/>
              <a:t> </a:t>
            </a:r>
            <a:r>
              <a:rPr lang="en-US" dirty="0" err="1"/>
              <a:t>образовања</a:t>
            </a:r>
            <a:r>
              <a:rPr lang="en-US" dirty="0"/>
              <a:t> и </a:t>
            </a:r>
            <a:r>
              <a:rPr lang="en-US" dirty="0" err="1"/>
              <a:t>васпитања</a:t>
            </a:r>
            <a:r>
              <a:rPr lang="en-US" dirty="0"/>
              <a:t> </a:t>
            </a:r>
            <a:r>
              <a:rPr lang="en-US" dirty="0" err="1"/>
              <a:t>има</a:t>
            </a:r>
            <a:r>
              <a:rPr lang="en-US" dirty="0"/>
              <a:t> </a:t>
            </a:r>
            <a:r>
              <a:rPr lang="en-US" dirty="0" err="1"/>
              <a:t>право</a:t>
            </a:r>
            <a:r>
              <a:rPr lang="en-US" dirty="0"/>
              <a:t> и </a:t>
            </a:r>
            <a:r>
              <a:rPr lang="en-US" dirty="0" err="1"/>
              <a:t>дужност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сваке</a:t>
            </a:r>
            <a:r>
              <a:rPr lang="en-US" dirty="0"/>
              <a:t> </a:t>
            </a:r>
            <a:r>
              <a:rPr lang="en-US" dirty="0" err="1"/>
              <a:t>школске</a:t>
            </a:r>
            <a:r>
              <a:rPr lang="en-US" dirty="0"/>
              <a:t> </a:t>
            </a:r>
            <a:r>
              <a:rPr lang="en-US" dirty="0" err="1"/>
              <a:t>године</a:t>
            </a:r>
            <a:r>
              <a:rPr lang="en-US" dirty="0"/>
              <a:t>: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оствари</a:t>
            </a:r>
            <a:r>
              <a:rPr lang="en-US" dirty="0"/>
              <a:t> </a:t>
            </a:r>
            <a:r>
              <a:rPr lang="en-US" dirty="0" err="1"/>
              <a:t>најмање</a:t>
            </a:r>
            <a:r>
              <a:rPr lang="en-US" dirty="0"/>
              <a:t> </a:t>
            </a:r>
            <a:r>
              <a:rPr lang="en-US" b="1" dirty="0"/>
              <a:t>44 </a:t>
            </a:r>
            <a:r>
              <a:rPr lang="en-US" b="1" dirty="0" err="1"/>
              <a:t>сата</a:t>
            </a:r>
            <a:r>
              <a:rPr lang="en-US" b="1" dirty="0"/>
              <a:t> </a:t>
            </a:r>
            <a:r>
              <a:rPr lang="en-US" dirty="0" err="1"/>
              <a:t>стручног</a:t>
            </a:r>
            <a:r>
              <a:rPr lang="en-US" dirty="0"/>
              <a:t> </a:t>
            </a:r>
            <a:r>
              <a:rPr lang="en-US" dirty="0" err="1"/>
              <a:t>усавршавања</a:t>
            </a:r>
            <a:r>
              <a:rPr lang="en-US" dirty="0"/>
              <a:t> </a:t>
            </a:r>
            <a:r>
              <a:rPr lang="en-US" dirty="0" err="1"/>
              <a:t>које</a:t>
            </a:r>
            <a:r>
              <a:rPr lang="en-US" dirty="0"/>
              <a:t> </a:t>
            </a:r>
            <a:r>
              <a:rPr lang="en-US" dirty="0" err="1"/>
              <a:t>предузима</a:t>
            </a:r>
            <a:r>
              <a:rPr lang="en-US" dirty="0"/>
              <a:t> </a:t>
            </a:r>
            <a:r>
              <a:rPr lang="en-US" dirty="0" err="1"/>
              <a:t>установа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члана</a:t>
            </a:r>
            <a:r>
              <a:rPr lang="en-US" dirty="0"/>
              <a:t> 6. </a:t>
            </a:r>
            <a:r>
              <a:rPr lang="en-US" dirty="0" err="1"/>
              <a:t>став</a:t>
            </a:r>
            <a:r>
              <a:rPr lang="en-US" dirty="0"/>
              <a:t> 1. </a:t>
            </a:r>
            <a:r>
              <a:rPr lang="en-US" dirty="0" err="1"/>
              <a:t>овог</a:t>
            </a:r>
            <a:r>
              <a:rPr lang="en-US" dirty="0"/>
              <a:t> </a:t>
            </a:r>
            <a:r>
              <a:rPr lang="en-US" dirty="0" err="1"/>
              <a:t>правилника</a:t>
            </a:r>
            <a:r>
              <a:rPr lang="en-US" dirty="0"/>
              <a:t>;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похађа</a:t>
            </a:r>
            <a:r>
              <a:rPr lang="en-US" dirty="0"/>
              <a:t> </a:t>
            </a:r>
            <a:r>
              <a:rPr lang="en-US" dirty="0" err="1"/>
              <a:t>најмање</a:t>
            </a:r>
            <a:r>
              <a:rPr lang="en-US" dirty="0"/>
              <a:t> </a:t>
            </a:r>
            <a:r>
              <a:rPr lang="en-US" dirty="0" err="1"/>
              <a:t>један</a:t>
            </a:r>
            <a:r>
              <a:rPr lang="en-US" dirty="0"/>
              <a:t> </a:t>
            </a:r>
            <a:r>
              <a:rPr lang="en-US" dirty="0" err="1"/>
              <a:t>програм</a:t>
            </a:r>
            <a:r>
              <a:rPr lang="en-US" dirty="0"/>
              <a:t> </a:t>
            </a:r>
            <a:r>
              <a:rPr lang="en-US" dirty="0" err="1"/>
              <a:t>стручног</a:t>
            </a:r>
            <a:r>
              <a:rPr lang="en-US" dirty="0"/>
              <a:t> </a:t>
            </a:r>
            <a:r>
              <a:rPr lang="en-US" dirty="0" err="1"/>
              <a:t>усавршавања</a:t>
            </a:r>
            <a:r>
              <a:rPr lang="en-US" dirty="0"/>
              <a:t> </a:t>
            </a:r>
            <a:r>
              <a:rPr lang="en-US" dirty="0" err="1"/>
              <a:t>који</a:t>
            </a:r>
            <a:r>
              <a:rPr lang="en-US" dirty="0"/>
              <a:t> </a:t>
            </a:r>
            <a:r>
              <a:rPr lang="en-US" dirty="0" err="1"/>
              <a:t>доноси</a:t>
            </a:r>
            <a:r>
              <a:rPr lang="en-US" dirty="0"/>
              <a:t> </a:t>
            </a:r>
            <a:r>
              <a:rPr lang="en-US" dirty="0" err="1"/>
              <a:t>министар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одобрени</a:t>
            </a:r>
            <a:r>
              <a:rPr lang="en-US" dirty="0"/>
              <a:t> </a:t>
            </a:r>
            <a:r>
              <a:rPr lang="en-US" dirty="0" err="1"/>
              <a:t>програм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Kаталога</a:t>
            </a:r>
            <a:r>
              <a:rPr lang="en-US" dirty="0"/>
              <a:t> </a:t>
            </a:r>
            <a:r>
              <a:rPr lang="en-US" dirty="0" err="1"/>
              <a:t>програма</a:t>
            </a:r>
            <a:r>
              <a:rPr lang="en-US" dirty="0"/>
              <a:t> </a:t>
            </a:r>
            <a:r>
              <a:rPr lang="en-US" dirty="0" err="1"/>
              <a:t>стручног</a:t>
            </a:r>
            <a:r>
              <a:rPr lang="en-US" dirty="0"/>
              <a:t> </a:t>
            </a:r>
            <a:r>
              <a:rPr lang="en-US" dirty="0" err="1"/>
              <a:t>усавршавања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члана</a:t>
            </a:r>
            <a:r>
              <a:rPr lang="en-US" dirty="0"/>
              <a:t> 4. </a:t>
            </a:r>
            <a:r>
              <a:rPr lang="en-US" dirty="0" err="1"/>
              <a:t>став</a:t>
            </a:r>
            <a:r>
              <a:rPr lang="en-US" dirty="0"/>
              <a:t> 1. </a:t>
            </a:r>
            <a:r>
              <a:rPr lang="en-US" dirty="0" err="1"/>
              <a:t>тач</a:t>
            </a:r>
            <a:r>
              <a:rPr lang="en-US" dirty="0"/>
              <a:t>. 2) и 4) </a:t>
            </a:r>
            <a:r>
              <a:rPr lang="en-US" dirty="0" err="1"/>
              <a:t>овог</a:t>
            </a:r>
            <a:r>
              <a:rPr lang="en-US" dirty="0"/>
              <a:t> </a:t>
            </a:r>
            <a:r>
              <a:rPr lang="en-US" dirty="0" err="1"/>
              <a:t>правилника</a:t>
            </a:r>
            <a:r>
              <a:rPr lang="en-US" dirty="0"/>
              <a:t>,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које</a:t>
            </a:r>
            <a:r>
              <a:rPr lang="en-US" dirty="0"/>
              <a:t>, </a:t>
            </a:r>
            <a:r>
              <a:rPr lang="en-US" dirty="0" err="1"/>
              <a:t>када</a:t>
            </a:r>
            <a:r>
              <a:rPr lang="en-US" dirty="0"/>
              <a:t> </a:t>
            </a:r>
            <a:r>
              <a:rPr lang="en-US" dirty="0" err="1"/>
              <a:t>су</a:t>
            </a:r>
            <a:r>
              <a:rPr lang="en-US" dirty="0"/>
              <a:t> </a:t>
            </a:r>
            <a:r>
              <a:rPr lang="en-US" dirty="0" err="1"/>
              <a:t>организовани</a:t>
            </a:r>
            <a:r>
              <a:rPr lang="en-US" dirty="0"/>
              <a:t> </a:t>
            </a:r>
            <a:r>
              <a:rPr lang="en-US" dirty="0" err="1"/>
              <a:t>радним</a:t>
            </a:r>
            <a:r>
              <a:rPr lang="en-US" dirty="0"/>
              <a:t> </a:t>
            </a:r>
            <a:r>
              <a:rPr lang="en-US" dirty="0" err="1"/>
              <a:t>даном</a:t>
            </a:r>
            <a:r>
              <a:rPr lang="en-US" dirty="0"/>
              <a:t>, у </a:t>
            </a:r>
            <a:r>
              <a:rPr lang="en-US" dirty="0" err="1"/>
              <a:t>складу</a:t>
            </a:r>
            <a:r>
              <a:rPr lang="en-US" dirty="0"/>
              <a:t> </a:t>
            </a:r>
            <a:r>
              <a:rPr lang="en-US" dirty="0" err="1"/>
              <a:t>са</a:t>
            </a:r>
            <a:r>
              <a:rPr lang="en-US" dirty="0"/>
              <a:t> </a:t>
            </a:r>
            <a:r>
              <a:rPr lang="en-US" dirty="0" err="1"/>
              <a:t>Законом</a:t>
            </a:r>
            <a:r>
              <a:rPr lang="en-US" dirty="0"/>
              <a:t> и </a:t>
            </a:r>
            <a:r>
              <a:rPr lang="en-US" dirty="0" err="1"/>
              <a:t>посебним</a:t>
            </a:r>
            <a:r>
              <a:rPr lang="en-US" dirty="0"/>
              <a:t> </a:t>
            </a:r>
            <a:r>
              <a:rPr lang="en-US" dirty="0" err="1"/>
              <a:t>колективним</a:t>
            </a:r>
            <a:r>
              <a:rPr lang="en-US" dirty="0"/>
              <a:t> </a:t>
            </a:r>
            <a:r>
              <a:rPr lang="en-US" dirty="0" err="1"/>
              <a:t>уговором</a:t>
            </a:r>
            <a:r>
              <a:rPr lang="en-US" dirty="0"/>
              <a:t>, </a:t>
            </a:r>
            <a:r>
              <a:rPr lang="en-US" dirty="0" err="1"/>
              <a:t>има</a:t>
            </a:r>
            <a:r>
              <a:rPr lang="en-US" dirty="0"/>
              <a:t> </a:t>
            </a:r>
            <a:r>
              <a:rPr lang="en-US" dirty="0" err="1"/>
              <a:t>право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плаћено</a:t>
            </a:r>
            <a:r>
              <a:rPr lang="en-US" dirty="0"/>
              <a:t> </a:t>
            </a:r>
            <a:r>
              <a:rPr lang="en-US" dirty="0" err="1"/>
              <a:t>одсуство</a:t>
            </a:r>
            <a:r>
              <a:rPr lang="en-US" dirty="0"/>
              <a:t>;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учествује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најмање</a:t>
            </a:r>
            <a:r>
              <a:rPr lang="en-US" dirty="0"/>
              <a:t> </a:t>
            </a:r>
            <a:r>
              <a:rPr lang="en-US" dirty="0" err="1"/>
              <a:t>једном</a:t>
            </a:r>
            <a:r>
              <a:rPr lang="en-US" dirty="0"/>
              <a:t> </a:t>
            </a:r>
            <a:r>
              <a:rPr lang="en-US" dirty="0" err="1"/>
              <a:t>одобреном</a:t>
            </a:r>
            <a:r>
              <a:rPr lang="en-US" dirty="0"/>
              <a:t> </a:t>
            </a:r>
            <a:r>
              <a:rPr lang="en-US" dirty="0" err="1"/>
              <a:t>стручном</a:t>
            </a:r>
            <a:r>
              <a:rPr lang="en-US" dirty="0"/>
              <a:t> </a:t>
            </a:r>
            <a:r>
              <a:rPr lang="en-US" dirty="0" err="1"/>
              <a:t>скупу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члана</a:t>
            </a:r>
            <a:r>
              <a:rPr lang="en-US" dirty="0"/>
              <a:t> 4. </a:t>
            </a:r>
            <a:r>
              <a:rPr lang="en-US" dirty="0" err="1"/>
              <a:t>став</a:t>
            </a:r>
            <a:r>
              <a:rPr lang="en-US" dirty="0"/>
              <a:t> 1. </a:t>
            </a:r>
            <a:r>
              <a:rPr lang="en-US" dirty="0" err="1"/>
              <a:t>тачка</a:t>
            </a:r>
            <a:r>
              <a:rPr lang="en-US" dirty="0"/>
              <a:t> 3) </a:t>
            </a:r>
            <a:r>
              <a:rPr lang="en-US" dirty="0" err="1"/>
              <a:t>овог</a:t>
            </a:r>
            <a:r>
              <a:rPr lang="en-US" dirty="0"/>
              <a:t> </a:t>
            </a:r>
            <a:r>
              <a:rPr lang="en-US" dirty="0" err="1"/>
              <a:t>правилника</a:t>
            </a:r>
            <a:r>
              <a:rPr lang="en-US" dirty="0"/>
              <a:t>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     </a:t>
            </a:r>
            <a:r>
              <a:rPr lang="en-US" b="1" dirty="0" err="1"/>
              <a:t>Сат</a:t>
            </a:r>
            <a:r>
              <a:rPr lang="en-US" b="1" dirty="0"/>
              <a:t> </a:t>
            </a:r>
            <a:r>
              <a:rPr lang="en-US" b="1" dirty="0" err="1"/>
              <a:t>похађања</a:t>
            </a:r>
            <a:r>
              <a:rPr lang="en-US" b="1" dirty="0"/>
              <a:t> </a:t>
            </a:r>
            <a:r>
              <a:rPr lang="en-US" b="1" dirty="0" err="1"/>
              <a:t>програма</a:t>
            </a:r>
            <a:r>
              <a:rPr lang="en-US" b="1" dirty="0"/>
              <a:t> </a:t>
            </a:r>
            <a:r>
              <a:rPr lang="en-US" b="1" dirty="0" err="1"/>
              <a:t>стручног</a:t>
            </a:r>
            <a:r>
              <a:rPr lang="en-US" b="1" dirty="0"/>
              <a:t> </a:t>
            </a:r>
            <a:r>
              <a:rPr lang="en-US" b="1" dirty="0" err="1"/>
              <a:t>усавршавања</a:t>
            </a:r>
            <a:r>
              <a:rPr lang="en-US" b="1" dirty="0"/>
              <a:t> </a:t>
            </a:r>
            <a:r>
              <a:rPr lang="en-US" b="1" dirty="0" err="1"/>
              <a:t>има</a:t>
            </a:r>
            <a:r>
              <a:rPr lang="en-US" b="1" dirty="0"/>
              <a:t> </a:t>
            </a:r>
            <a:r>
              <a:rPr lang="en-US" b="1" dirty="0" err="1"/>
              <a:t>вредност</a:t>
            </a:r>
            <a:r>
              <a:rPr lang="en-US" b="1" dirty="0"/>
              <a:t> </a:t>
            </a:r>
            <a:r>
              <a:rPr lang="en-US" b="1" dirty="0" err="1"/>
              <a:t>бода</a:t>
            </a:r>
            <a:r>
              <a:rPr lang="en-US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446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67FDBB1B-FD64-460D-90A9-24E5095F8E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221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5" name="Okvir za tekst 4">
            <a:extLst>
              <a:ext uri="{FF2B5EF4-FFF2-40B4-BE49-F238E27FC236}">
                <a16:creationId xmlns:a16="http://schemas.microsoft.com/office/drawing/2014/main" id="{62DE015A-BA64-4823-B410-F89FD10B5049}"/>
              </a:ext>
            </a:extLst>
          </p:cNvPr>
          <p:cNvSpPr txBox="1"/>
          <p:nvPr/>
        </p:nvSpPr>
        <p:spPr>
          <a:xfrm>
            <a:off x="625152" y="3752850"/>
            <a:ext cx="11084244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b="1" dirty="0" err="1"/>
              <a:t>Услови</a:t>
            </a:r>
            <a:r>
              <a:rPr lang="en-US" sz="1600" b="1" dirty="0"/>
              <a:t> </a:t>
            </a:r>
            <a:r>
              <a:rPr lang="en-US" sz="1600" b="1" dirty="0" err="1"/>
              <a:t>за</a:t>
            </a:r>
            <a:r>
              <a:rPr lang="en-US" sz="1600" b="1" dirty="0"/>
              <a:t> </a:t>
            </a:r>
            <a:r>
              <a:rPr lang="en-US" sz="1600" b="1" dirty="0" err="1"/>
              <a:t>стицање</a:t>
            </a:r>
            <a:r>
              <a:rPr lang="en-US" sz="1600" b="1" dirty="0"/>
              <a:t> </a:t>
            </a:r>
            <a:r>
              <a:rPr lang="en-US" sz="1600" b="1" dirty="0" err="1"/>
              <a:t>звања</a:t>
            </a:r>
            <a:r>
              <a:rPr lang="en-US" sz="1600" b="1" dirty="0"/>
              <a:t>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/>
              <a:t>Члан</a:t>
            </a:r>
            <a:r>
              <a:rPr lang="en-US" sz="1600" dirty="0"/>
              <a:t> 25.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Звање</a:t>
            </a:r>
            <a:r>
              <a:rPr lang="en-US" sz="1600" dirty="0"/>
              <a:t> </a:t>
            </a:r>
            <a:r>
              <a:rPr lang="en-US" sz="1600" b="1" dirty="0" err="1"/>
              <a:t>педагошког</a:t>
            </a:r>
            <a:r>
              <a:rPr lang="en-US" sz="1600" b="1" dirty="0"/>
              <a:t> </a:t>
            </a:r>
            <a:r>
              <a:rPr lang="en-US" sz="1600" b="1" dirty="0" err="1"/>
              <a:t>саветника</a:t>
            </a:r>
            <a:r>
              <a:rPr lang="en-US" sz="1600" b="1" dirty="0"/>
              <a:t> </a:t>
            </a:r>
            <a:r>
              <a:rPr lang="en-US" sz="1600" dirty="0" err="1"/>
              <a:t>може</a:t>
            </a:r>
            <a:r>
              <a:rPr lang="en-US" sz="1600" dirty="0"/>
              <a:t> </a:t>
            </a:r>
            <a:r>
              <a:rPr lang="en-US" sz="1600" dirty="0" err="1"/>
              <a:t>да</a:t>
            </a:r>
            <a:r>
              <a:rPr lang="en-US" sz="1600" dirty="0"/>
              <a:t> </a:t>
            </a:r>
            <a:r>
              <a:rPr lang="en-US" sz="1600" dirty="0" err="1"/>
              <a:t>стекне</a:t>
            </a:r>
            <a:r>
              <a:rPr lang="en-US" sz="1600" dirty="0"/>
              <a:t> </a:t>
            </a:r>
            <a:r>
              <a:rPr lang="en-US" sz="1600" dirty="0" err="1"/>
              <a:t>наставник</a:t>
            </a:r>
            <a:r>
              <a:rPr lang="en-US" sz="1600" dirty="0"/>
              <a:t>, </a:t>
            </a:r>
            <a:r>
              <a:rPr lang="en-US" sz="1600" dirty="0" err="1"/>
              <a:t>васпитач</a:t>
            </a:r>
            <a:r>
              <a:rPr lang="en-US" sz="1600" dirty="0"/>
              <a:t> и </a:t>
            </a:r>
            <a:r>
              <a:rPr lang="en-US" sz="1600" dirty="0" err="1"/>
              <a:t>стручни</a:t>
            </a:r>
            <a:r>
              <a:rPr lang="en-US" sz="1600" dirty="0"/>
              <a:t> </a:t>
            </a:r>
            <a:r>
              <a:rPr lang="en-US" sz="1600" dirty="0" err="1"/>
              <a:t>сарадник</a:t>
            </a:r>
            <a:r>
              <a:rPr lang="en-US" sz="1600" dirty="0"/>
              <a:t> </a:t>
            </a:r>
            <a:r>
              <a:rPr lang="en-US" sz="1600" dirty="0" err="1"/>
              <a:t>који</a:t>
            </a:r>
            <a:r>
              <a:rPr lang="en-US" sz="1600" dirty="0"/>
              <a:t>, </a:t>
            </a:r>
            <a:r>
              <a:rPr lang="en-US" sz="1600" dirty="0" err="1"/>
              <a:t>осим</a:t>
            </a:r>
            <a:r>
              <a:rPr lang="en-US" sz="1600" dirty="0"/>
              <a:t> </a:t>
            </a:r>
            <a:r>
              <a:rPr lang="en-US" sz="1600" dirty="0" err="1"/>
              <a:t>дозволе</a:t>
            </a:r>
            <a:r>
              <a:rPr lang="en-US" sz="1600" dirty="0"/>
              <a:t> </a:t>
            </a:r>
            <a:r>
              <a:rPr lang="en-US" sz="1600" dirty="0" err="1"/>
              <a:t>за</a:t>
            </a:r>
            <a:r>
              <a:rPr lang="en-US" sz="1600" dirty="0"/>
              <a:t> </a:t>
            </a:r>
            <a:r>
              <a:rPr lang="en-US" sz="1600" dirty="0" err="1"/>
              <a:t>рад</a:t>
            </a:r>
            <a:r>
              <a:rPr lang="en-US" sz="1600" dirty="0"/>
              <a:t> </a:t>
            </a:r>
            <a:r>
              <a:rPr lang="en-US" sz="1600" dirty="0" err="1"/>
              <a:t>наставника</a:t>
            </a:r>
            <a:r>
              <a:rPr lang="en-US" sz="1600" dirty="0"/>
              <a:t> </a:t>
            </a:r>
            <a:r>
              <a:rPr lang="en-US" sz="1600" dirty="0" err="1"/>
              <a:t>васпитача</a:t>
            </a:r>
            <a:r>
              <a:rPr lang="en-US" sz="1600" dirty="0"/>
              <a:t> и </a:t>
            </a:r>
            <a:r>
              <a:rPr lang="en-US" sz="1600" dirty="0" err="1"/>
              <a:t>стручног</a:t>
            </a:r>
            <a:r>
              <a:rPr lang="en-US" sz="1600" dirty="0"/>
              <a:t> </a:t>
            </a:r>
            <a:r>
              <a:rPr lang="en-US" sz="1600" dirty="0" err="1"/>
              <a:t>сарадника</a:t>
            </a:r>
            <a:r>
              <a:rPr lang="en-US" sz="1600" dirty="0"/>
              <a:t> (у </a:t>
            </a:r>
            <a:r>
              <a:rPr lang="en-US" sz="1600" dirty="0" err="1"/>
              <a:t>даљем</a:t>
            </a:r>
            <a:r>
              <a:rPr lang="en-US" sz="1600" dirty="0"/>
              <a:t> </a:t>
            </a:r>
            <a:r>
              <a:rPr lang="en-US" sz="1600" dirty="0" err="1"/>
              <a:t>тексту</a:t>
            </a:r>
            <a:r>
              <a:rPr lang="en-US" sz="1600" dirty="0"/>
              <a:t>: </a:t>
            </a:r>
            <a:r>
              <a:rPr lang="en-US" sz="1600" dirty="0" err="1"/>
              <a:t>лиценца</a:t>
            </a:r>
            <a:r>
              <a:rPr lang="en-US" sz="1600" dirty="0"/>
              <a:t>):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има</a:t>
            </a:r>
            <a:r>
              <a:rPr lang="en-US" sz="1600" dirty="0"/>
              <a:t> </a:t>
            </a:r>
            <a:r>
              <a:rPr lang="en-US" sz="1600" dirty="0" err="1"/>
              <a:t>најмање</a:t>
            </a:r>
            <a:r>
              <a:rPr lang="en-US" sz="1600" dirty="0"/>
              <a:t> </a:t>
            </a:r>
            <a:r>
              <a:rPr lang="en-US" sz="1600" dirty="0" err="1"/>
              <a:t>осам</a:t>
            </a:r>
            <a:r>
              <a:rPr lang="en-US" sz="1600" dirty="0"/>
              <a:t> </a:t>
            </a:r>
            <a:r>
              <a:rPr lang="en-US" sz="1600" dirty="0" err="1"/>
              <a:t>година</a:t>
            </a:r>
            <a:r>
              <a:rPr lang="en-US" sz="1600" dirty="0"/>
              <a:t> </a:t>
            </a:r>
            <a:r>
              <a:rPr lang="en-US" sz="1600" dirty="0" err="1"/>
              <a:t>радног</a:t>
            </a:r>
            <a:r>
              <a:rPr lang="en-US" sz="1600" dirty="0"/>
              <a:t> </a:t>
            </a:r>
            <a:r>
              <a:rPr lang="en-US" sz="1600" dirty="0" err="1"/>
              <a:t>искуства</a:t>
            </a:r>
            <a:r>
              <a:rPr lang="en-US" sz="1600" dirty="0"/>
              <a:t> у </a:t>
            </a:r>
            <a:r>
              <a:rPr lang="en-US" sz="1600" dirty="0" err="1"/>
              <a:t>обављању</a:t>
            </a:r>
            <a:r>
              <a:rPr lang="en-US" sz="1600" dirty="0"/>
              <a:t> </a:t>
            </a:r>
            <a:r>
              <a:rPr lang="en-US" sz="1600" dirty="0" err="1"/>
              <a:t>образовно-васпитног</a:t>
            </a:r>
            <a:r>
              <a:rPr lang="en-US" sz="1600" dirty="0"/>
              <a:t> </a:t>
            </a:r>
            <a:r>
              <a:rPr lang="en-US" sz="1600" dirty="0" err="1"/>
              <a:t>рада</a:t>
            </a:r>
            <a:r>
              <a:rPr lang="en-US" sz="1600" dirty="0"/>
              <a:t> у </a:t>
            </a:r>
            <a:r>
              <a:rPr lang="en-US" sz="1600" dirty="0" err="1"/>
              <a:t>установи</a:t>
            </a:r>
            <a:r>
              <a:rPr lang="en-US" sz="1600" dirty="0"/>
              <a:t>;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показује</a:t>
            </a:r>
            <a:r>
              <a:rPr lang="en-US" sz="1600" dirty="0"/>
              <a:t> </a:t>
            </a:r>
            <a:r>
              <a:rPr lang="en-US" sz="1600" dirty="0" err="1"/>
              <a:t>висок</a:t>
            </a:r>
            <a:r>
              <a:rPr lang="en-US" sz="1600" dirty="0"/>
              <a:t> </a:t>
            </a:r>
            <a:r>
              <a:rPr lang="en-US" sz="1600" dirty="0" err="1"/>
              <a:t>степен</a:t>
            </a:r>
            <a:r>
              <a:rPr lang="en-US" sz="1600" dirty="0"/>
              <a:t> </a:t>
            </a:r>
            <a:r>
              <a:rPr lang="en-US" sz="1600" dirty="0" err="1"/>
              <a:t>компетентности</a:t>
            </a:r>
            <a:r>
              <a:rPr lang="en-US" sz="1600" dirty="0"/>
              <a:t> у </a:t>
            </a:r>
            <a:r>
              <a:rPr lang="en-US" sz="1600" dirty="0" err="1"/>
              <a:t>образовно-васпитном</a:t>
            </a:r>
            <a:r>
              <a:rPr lang="en-US" sz="1600" dirty="0"/>
              <a:t> </a:t>
            </a:r>
            <a:r>
              <a:rPr lang="en-US" sz="1600" dirty="0" err="1"/>
              <a:t>раду</a:t>
            </a:r>
            <a:r>
              <a:rPr lang="en-US" sz="1600" dirty="0"/>
              <a:t>, а </a:t>
            </a:r>
            <a:r>
              <a:rPr lang="en-US" sz="1600" dirty="0" err="1"/>
              <a:t>стручни</a:t>
            </a:r>
            <a:r>
              <a:rPr lang="en-US" sz="1600" dirty="0"/>
              <a:t> </a:t>
            </a:r>
            <a:r>
              <a:rPr lang="en-US" sz="1600" dirty="0" err="1"/>
              <a:t>сарадник</a:t>
            </a:r>
            <a:r>
              <a:rPr lang="en-US" sz="1600" dirty="0"/>
              <a:t> у </a:t>
            </a:r>
            <a:r>
              <a:rPr lang="en-US" sz="1600" dirty="0" err="1"/>
              <a:t>школи</a:t>
            </a:r>
            <a:r>
              <a:rPr lang="en-US" sz="1600" dirty="0"/>
              <a:t>, </a:t>
            </a:r>
            <a:r>
              <a:rPr lang="en-US" sz="1600" dirty="0" err="1"/>
              <a:t>дому</a:t>
            </a:r>
            <a:r>
              <a:rPr lang="en-US" sz="1600" dirty="0"/>
              <a:t> </a:t>
            </a:r>
            <a:r>
              <a:rPr lang="en-US" sz="1600" dirty="0" err="1"/>
              <a:t>ученика</a:t>
            </a:r>
            <a:r>
              <a:rPr lang="en-US" sz="1600" dirty="0"/>
              <a:t> и </a:t>
            </a:r>
            <a:r>
              <a:rPr lang="en-US" sz="1600" dirty="0" err="1"/>
              <a:t>школи</a:t>
            </a:r>
            <a:r>
              <a:rPr lang="en-US" sz="1600" dirty="0"/>
              <a:t> </a:t>
            </a:r>
            <a:r>
              <a:rPr lang="en-US" sz="1600" dirty="0" err="1"/>
              <a:t>са</a:t>
            </a:r>
            <a:r>
              <a:rPr lang="en-US" sz="1600" dirty="0"/>
              <a:t> </a:t>
            </a:r>
            <a:r>
              <a:rPr lang="en-US" sz="1600" dirty="0" err="1"/>
              <a:t>домом</a:t>
            </a:r>
            <a:r>
              <a:rPr lang="en-US" sz="1600" dirty="0"/>
              <a:t> – </a:t>
            </a:r>
            <a:r>
              <a:rPr lang="en-US" sz="1600" dirty="0" err="1"/>
              <a:t>висок</a:t>
            </a:r>
            <a:r>
              <a:rPr lang="en-US" sz="1600" dirty="0"/>
              <a:t> </a:t>
            </a:r>
            <a:r>
              <a:rPr lang="en-US" sz="1600" dirty="0" err="1"/>
              <a:t>степен</a:t>
            </a:r>
            <a:r>
              <a:rPr lang="en-US" sz="1600" dirty="0"/>
              <a:t> </a:t>
            </a:r>
            <a:r>
              <a:rPr lang="en-US" sz="1600" dirty="0" err="1"/>
              <a:t>остварености</a:t>
            </a:r>
            <a:r>
              <a:rPr lang="en-US" sz="1600" dirty="0"/>
              <a:t> </a:t>
            </a:r>
            <a:r>
              <a:rPr lang="en-US" sz="1600" dirty="0" err="1"/>
              <a:t>образовноваспитних</a:t>
            </a:r>
            <a:r>
              <a:rPr lang="en-US" sz="1600" dirty="0"/>
              <a:t> </a:t>
            </a:r>
            <a:r>
              <a:rPr lang="en-US" sz="1600" dirty="0" err="1"/>
              <a:t>циљева</a:t>
            </a:r>
            <a:r>
              <a:rPr lang="en-US" sz="1600" dirty="0"/>
              <a:t> у </a:t>
            </a:r>
            <a:r>
              <a:rPr lang="en-US" sz="1600" dirty="0" err="1"/>
              <a:t>односу</a:t>
            </a:r>
            <a:r>
              <a:rPr lang="en-US" sz="1600" dirty="0"/>
              <a:t> </a:t>
            </a:r>
            <a:r>
              <a:rPr lang="en-US" sz="1600" dirty="0" err="1"/>
              <a:t>на</a:t>
            </a:r>
            <a:r>
              <a:rPr lang="en-US" sz="1600" dirty="0"/>
              <a:t> </a:t>
            </a:r>
            <a:r>
              <a:rPr lang="en-US" sz="1600" dirty="0" err="1"/>
              <a:t>почетно</a:t>
            </a:r>
            <a:r>
              <a:rPr lang="en-US" sz="1600" dirty="0"/>
              <a:t> </a:t>
            </a:r>
            <a:r>
              <a:rPr lang="en-US" sz="1600" dirty="0" err="1"/>
              <a:t>стање</a:t>
            </a:r>
            <a:r>
              <a:rPr lang="en-US" sz="1600" dirty="0"/>
              <a:t> и </a:t>
            </a:r>
            <a:r>
              <a:rPr lang="en-US" sz="1600" dirty="0" err="1"/>
              <a:t>услове</a:t>
            </a:r>
            <a:r>
              <a:rPr lang="en-US" sz="1600" dirty="0"/>
              <a:t> </a:t>
            </a:r>
            <a:r>
              <a:rPr lang="en-US" sz="1600" dirty="0" err="1"/>
              <a:t>рада</a:t>
            </a:r>
            <a:r>
              <a:rPr lang="en-US" sz="1600" dirty="0"/>
              <a:t>;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истиче</a:t>
            </a:r>
            <a:r>
              <a:rPr lang="en-US" sz="1600" dirty="0"/>
              <a:t> </a:t>
            </a:r>
            <a:r>
              <a:rPr lang="en-US" sz="1600" dirty="0" err="1"/>
              <a:t>се</a:t>
            </a:r>
            <a:r>
              <a:rPr lang="en-US" sz="1600" dirty="0"/>
              <a:t> у </a:t>
            </a:r>
            <a:r>
              <a:rPr lang="en-US" sz="1600" dirty="0" err="1"/>
              <a:t>свим</a:t>
            </a:r>
            <a:r>
              <a:rPr lang="en-US" sz="1600" dirty="0"/>
              <a:t> </a:t>
            </a:r>
            <a:r>
              <a:rPr lang="en-US" sz="1600" dirty="0" err="1"/>
              <a:t>активностима</a:t>
            </a:r>
            <a:r>
              <a:rPr lang="en-US" sz="1600" dirty="0"/>
              <a:t> </a:t>
            </a:r>
            <a:r>
              <a:rPr lang="en-US" sz="1600" dirty="0" err="1"/>
              <a:t>стручног</a:t>
            </a:r>
            <a:r>
              <a:rPr lang="en-US" sz="1600" dirty="0"/>
              <a:t> </a:t>
            </a:r>
            <a:r>
              <a:rPr lang="en-US" sz="1600" dirty="0" err="1"/>
              <a:t>усавршавања</a:t>
            </a:r>
            <a:r>
              <a:rPr lang="en-US" sz="1600" dirty="0"/>
              <a:t> </a:t>
            </a:r>
            <a:r>
              <a:rPr lang="en-US" sz="1600" dirty="0" err="1"/>
              <a:t>које</a:t>
            </a:r>
            <a:r>
              <a:rPr lang="en-US" sz="1600" dirty="0"/>
              <a:t> </a:t>
            </a:r>
            <a:r>
              <a:rPr lang="en-US" sz="1600" dirty="0" err="1"/>
              <a:t>организује</a:t>
            </a:r>
            <a:r>
              <a:rPr lang="en-US" sz="1600" dirty="0"/>
              <a:t> </a:t>
            </a:r>
            <a:r>
              <a:rPr lang="en-US" sz="1600" dirty="0" err="1"/>
              <a:t>установа</a:t>
            </a:r>
            <a:r>
              <a:rPr lang="en-US" sz="1600" dirty="0"/>
              <a:t>;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иницира</a:t>
            </a:r>
            <a:r>
              <a:rPr lang="en-US" sz="1600" dirty="0"/>
              <a:t> </a:t>
            </a:r>
            <a:r>
              <a:rPr lang="en-US" sz="1600" dirty="0" err="1"/>
              <a:t>га</a:t>
            </a:r>
            <a:r>
              <a:rPr lang="en-US" sz="1600" dirty="0"/>
              <a:t> и </a:t>
            </a:r>
            <a:r>
              <a:rPr lang="en-US" sz="1600" dirty="0" err="1"/>
              <a:t>учествује</a:t>
            </a:r>
            <a:r>
              <a:rPr lang="en-US" sz="1600" dirty="0"/>
              <a:t> у </a:t>
            </a:r>
            <a:r>
              <a:rPr lang="en-US" sz="1600" dirty="0" err="1"/>
              <a:t>подизању</a:t>
            </a:r>
            <a:r>
              <a:rPr lang="en-US" sz="1600" dirty="0"/>
              <a:t> </a:t>
            </a:r>
            <a:r>
              <a:rPr lang="en-US" sz="1600" dirty="0" err="1"/>
              <a:t>квалитета</a:t>
            </a:r>
            <a:r>
              <a:rPr lang="en-US" sz="1600" dirty="0"/>
              <a:t> </a:t>
            </a:r>
            <a:r>
              <a:rPr lang="en-US" sz="1600" dirty="0" err="1"/>
              <a:t>образовно-васпитног</a:t>
            </a:r>
            <a:r>
              <a:rPr lang="en-US" sz="1600" dirty="0"/>
              <a:t> </a:t>
            </a:r>
            <a:r>
              <a:rPr lang="en-US" sz="1600" dirty="0" err="1"/>
              <a:t>рада</a:t>
            </a:r>
            <a:r>
              <a:rPr lang="en-US" sz="1600" dirty="0"/>
              <a:t>;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зна</a:t>
            </a:r>
            <a:r>
              <a:rPr lang="en-US" sz="1600" dirty="0"/>
              <a:t> </a:t>
            </a:r>
            <a:r>
              <a:rPr lang="en-US" sz="1600" dirty="0" err="1"/>
              <a:t>страни</a:t>
            </a:r>
            <a:r>
              <a:rPr lang="en-US" sz="1600" dirty="0"/>
              <a:t> </a:t>
            </a:r>
            <a:r>
              <a:rPr lang="en-US" sz="1600" dirty="0" err="1"/>
              <a:t>језик</a:t>
            </a:r>
            <a:r>
              <a:rPr lang="en-US" sz="1600" dirty="0"/>
              <a:t>: </a:t>
            </a:r>
            <a:r>
              <a:rPr lang="en-US" sz="1600" dirty="0" err="1"/>
              <a:t>енглески</a:t>
            </a:r>
            <a:r>
              <a:rPr lang="en-US" sz="1600" dirty="0"/>
              <a:t>, </a:t>
            </a:r>
            <a:r>
              <a:rPr lang="en-US" sz="1600" dirty="0" err="1"/>
              <a:t>руски</a:t>
            </a:r>
            <a:r>
              <a:rPr lang="en-US" sz="1600" dirty="0"/>
              <a:t>, </a:t>
            </a:r>
            <a:r>
              <a:rPr lang="en-US" sz="1600" dirty="0" err="1"/>
              <a:t>француски</a:t>
            </a:r>
            <a:r>
              <a:rPr lang="en-US" sz="1600" dirty="0"/>
              <a:t>, </a:t>
            </a:r>
            <a:r>
              <a:rPr lang="en-US" sz="1600" dirty="0" err="1"/>
              <a:t>немачки</a:t>
            </a:r>
            <a:r>
              <a:rPr lang="en-US" sz="1600" dirty="0"/>
              <a:t>, </a:t>
            </a:r>
            <a:r>
              <a:rPr lang="en-US" sz="1600" dirty="0" err="1"/>
              <a:t>шпански</a:t>
            </a:r>
            <a:r>
              <a:rPr lang="en-US" sz="1600" dirty="0"/>
              <a:t> </a:t>
            </a:r>
            <a:r>
              <a:rPr lang="en-US" sz="1600" dirty="0" err="1"/>
              <a:t>или</a:t>
            </a:r>
            <a:r>
              <a:rPr lang="en-US" sz="1600" dirty="0"/>
              <a:t> </a:t>
            </a:r>
            <a:r>
              <a:rPr lang="en-US" sz="1600" dirty="0" err="1"/>
              <a:t>италијански</a:t>
            </a:r>
            <a:r>
              <a:rPr lang="en-US" sz="1600" dirty="0"/>
              <a:t> </a:t>
            </a:r>
            <a:r>
              <a:rPr lang="en-US" sz="1600" dirty="0" err="1"/>
              <a:t>језик</a:t>
            </a:r>
            <a:r>
              <a:rPr lang="en-US" sz="1600" dirty="0"/>
              <a:t> (у </a:t>
            </a:r>
            <a:r>
              <a:rPr lang="en-US" sz="1600" dirty="0" err="1"/>
              <a:t>даљем</a:t>
            </a:r>
            <a:r>
              <a:rPr lang="en-US" sz="1600" dirty="0"/>
              <a:t> </a:t>
            </a:r>
            <a:r>
              <a:rPr lang="en-US" sz="1600" dirty="0" err="1"/>
              <a:t>тексту</a:t>
            </a:r>
            <a:r>
              <a:rPr lang="en-US" sz="1600" dirty="0"/>
              <a:t>: </a:t>
            </a:r>
            <a:r>
              <a:rPr lang="en-US" sz="1600" dirty="0" err="1"/>
              <a:t>страни</a:t>
            </a:r>
            <a:r>
              <a:rPr lang="en-US" sz="1600" dirty="0"/>
              <a:t> </a:t>
            </a:r>
            <a:r>
              <a:rPr lang="en-US" sz="1600" dirty="0" err="1"/>
              <a:t>језик</a:t>
            </a:r>
            <a:r>
              <a:rPr lang="en-US" sz="1600" dirty="0"/>
              <a:t>) </a:t>
            </a:r>
            <a:r>
              <a:rPr lang="en-US" sz="1600" dirty="0" err="1"/>
              <a:t>на</a:t>
            </a:r>
            <a:r>
              <a:rPr lang="en-US" sz="1600" dirty="0"/>
              <a:t> </a:t>
            </a:r>
            <a:r>
              <a:rPr lang="en-US" sz="1600" dirty="0" err="1"/>
              <a:t>нивоу</a:t>
            </a:r>
            <a:r>
              <a:rPr lang="en-US" sz="1600" dirty="0"/>
              <a:t> А2 </a:t>
            </a:r>
            <a:r>
              <a:rPr lang="en-US" sz="1600" dirty="0" err="1"/>
              <a:t>Заједничког</a:t>
            </a:r>
            <a:r>
              <a:rPr lang="en-US" sz="1600" dirty="0"/>
              <a:t> </a:t>
            </a:r>
            <a:r>
              <a:rPr lang="en-US" sz="1600" dirty="0" err="1"/>
              <a:t>европског</a:t>
            </a:r>
            <a:r>
              <a:rPr lang="en-US" sz="1600" dirty="0"/>
              <a:t> </a:t>
            </a:r>
            <a:r>
              <a:rPr lang="en-US" sz="1600" dirty="0" err="1"/>
              <a:t>језичког</a:t>
            </a:r>
            <a:r>
              <a:rPr lang="en-US" sz="1600" dirty="0"/>
              <a:t> </a:t>
            </a:r>
            <a:r>
              <a:rPr lang="en-US" sz="1600" dirty="0" err="1"/>
              <a:t>оквира</a:t>
            </a:r>
            <a:r>
              <a:rPr lang="en-US" sz="1600" dirty="0"/>
              <a:t>;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користи</a:t>
            </a:r>
            <a:r>
              <a:rPr lang="en-US" sz="1600" dirty="0"/>
              <a:t> </a:t>
            </a:r>
            <a:r>
              <a:rPr lang="en-US" sz="1600" dirty="0" err="1"/>
              <a:t>рачунар</a:t>
            </a:r>
            <a:r>
              <a:rPr lang="en-US" sz="1600" dirty="0"/>
              <a:t> у </a:t>
            </a:r>
            <a:r>
              <a:rPr lang="en-US" sz="1600" dirty="0" err="1"/>
              <a:t>раду</a:t>
            </a:r>
            <a:r>
              <a:rPr lang="en-US" sz="1600" dirty="0"/>
              <a:t>. </a:t>
            </a:r>
            <a:r>
              <a:rPr lang="en-US" sz="1600" dirty="0" err="1"/>
              <a:t>Kоришћење</a:t>
            </a:r>
            <a:r>
              <a:rPr lang="en-US" sz="1600" dirty="0"/>
              <a:t> </a:t>
            </a:r>
            <a:r>
              <a:rPr lang="en-US" sz="1600" dirty="0" err="1"/>
              <a:t>рачунара</a:t>
            </a:r>
            <a:r>
              <a:rPr lang="en-US" sz="1600" dirty="0"/>
              <a:t> у </a:t>
            </a:r>
            <a:r>
              <a:rPr lang="en-US" sz="1600" dirty="0" err="1"/>
              <a:t>раду</a:t>
            </a:r>
            <a:r>
              <a:rPr lang="en-US" sz="1600" dirty="0"/>
              <a:t>, у </a:t>
            </a:r>
            <a:r>
              <a:rPr lang="en-US" sz="1600" dirty="0" err="1"/>
              <a:t>смислу</a:t>
            </a:r>
            <a:r>
              <a:rPr lang="en-US" sz="1600" dirty="0"/>
              <a:t> </a:t>
            </a:r>
            <a:r>
              <a:rPr lang="en-US" sz="1600" dirty="0" err="1"/>
              <a:t>овог</a:t>
            </a:r>
            <a:r>
              <a:rPr lang="en-US" sz="1600" dirty="0"/>
              <a:t> </a:t>
            </a:r>
            <a:r>
              <a:rPr lang="en-US" sz="1600" dirty="0" err="1"/>
              <a:t>правилника</a:t>
            </a:r>
            <a:r>
              <a:rPr lang="en-US" sz="1600" dirty="0"/>
              <a:t> </a:t>
            </a:r>
            <a:r>
              <a:rPr lang="en-US" sz="1600" dirty="0" err="1"/>
              <a:t>подразумева</a:t>
            </a:r>
            <a:r>
              <a:rPr lang="en-US" sz="1600" dirty="0"/>
              <a:t> </a:t>
            </a:r>
            <a:r>
              <a:rPr lang="en-US" sz="1600" dirty="0" err="1"/>
              <a:t>употребу</a:t>
            </a:r>
            <a:r>
              <a:rPr lang="en-US" sz="1600" dirty="0"/>
              <a:t> </a:t>
            </a:r>
            <a:r>
              <a:rPr lang="en-US" sz="1600" dirty="0" err="1"/>
              <a:t>једног</a:t>
            </a:r>
            <a:r>
              <a:rPr lang="en-US" sz="1600" dirty="0"/>
              <a:t> </a:t>
            </a:r>
            <a:r>
              <a:rPr lang="en-US" sz="1600" dirty="0" err="1"/>
              <a:t>од</a:t>
            </a:r>
            <a:r>
              <a:rPr lang="en-US" sz="1600" dirty="0"/>
              <a:t> </a:t>
            </a:r>
            <a:r>
              <a:rPr lang="en-US" sz="1600" dirty="0" err="1"/>
              <a:t>програма</a:t>
            </a:r>
            <a:r>
              <a:rPr lang="en-US" sz="1600" dirty="0"/>
              <a:t> </a:t>
            </a:r>
            <a:r>
              <a:rPr lang="en-US" sz="1600" dirty="0" err="1"/>
              <a:t>за</a:t>
            </a:r>
            <a:r>
              <a:rPr lang="en-US" sz="1600" dirty="0"/>
              <a:t> </a:t>
            </a:r>
            <a:r>
              <a:rPr lang="en-US" sz="1600" dirty="0" err="1"/>
              <a:t>обраду</a:t>
            </a:r>
            <a:r>
              <a:rPr lang="en-US" sz="1600" dirty="0"/>
              <a:t> </a:t>
            </a:r>
            <a:r>
              <a:rPr lang="en-US" sz="1600" dirty="0" err="1"/>
              <a:t>текста</a:t>
            </a:r>
            <a:r>
              <a:rPr lang="en-US" sz="1600" dirty="0"/>
              <a:t>, </a:t>
            </a:r>
            <a:r>
              <a:rPr lang="en-US" sz="1600" dirty="0" err="1"/>
              <a:t>за</a:t>
            </a:r>
            <a:r>
              <a:rPr lang="en-US" sz="1600" dirty="0"/>
              <a:t> </a:t>
            </a:r>
            <a:r>
              <a:rPr lang="en-US" sz="1600" dirty="0" err="1"/>
              <a:t>табеларна</a:t>
            </a:r>
            <a:r>
              <a:rPr lang="en-US" sz="1600" dirty="0"/>
              <a:t> </a:t>
            </a:r>
            <a:r>
              <a:rPr lang="en-US" sz="1600" dirty="0" err="1"/>
              <a:t>израчунавања</a:t>
            </a:r>
            <a:r>
              <a:rPr lang="en-US" sz="1600" dirty="0"/>
              <a:t>, </a:t>
            </a:r>
            <a:r>
              <a:rPr lang="en-US" sz="1600" dirty="0" err="1"/>
              <a:t>за</a:t>
            </a:r>
            <a:r>
              <a:rPr lang="en-US" sz="1600" dirty="0"/>
              <a:t> </a:t>
            </a:r>
            <a:r>
              <a:rPr lang="en-US" sz="1600" dirty="0" err="1"/>
              <a:t>израду</a:t>
            </a:r>
            <a:r>
              <a:rPr lang="en-US" sz="1600" dirty="0"/>
              <a:t> </a:t>
            </a:r>
            <a:r>
              <a:rPr lang="en-US" sz="1600" dirty="0" err="1"/>
              <a:t>презентација</a:t>
            </a:r>
            <a:r>
              <a:rPr lang="en-US" sz="1600" dirty="0"/>
              <a:t> и </a:t>
            </a:r>
            <a:r>
              <a:rPr lang="en-US" sz="1600" dirty="0" err="1"/>
              <a:t>коришћење</a:t>
            </a:r>
            <a:r>
              <a:rPr lang="en-US" sz="1600" dirty="0"/>
              <a:t> </a:t>
            </a:r>
            <a:r>
              <a:rPr lang="en-US" sz="1600" dirty="0" err="1"/>
              <a:t>интернета</a:t>
            </a:r>
            <a:r>
              <a:rPr lang="en-US" sz="1600" dirty="0"/>
              <a:t> у </a:t>
            </a:r>
            <a:r>
              <a:rPr lang="en-US" sz="1600" dirty="0" err="1"/>
              <a:t>функцији</a:t>
            </a:r>
            <a:r>
              <a:rPr lang="en-US" sz="1600" dirty="0"/>
              <a:t> </a:t>
            </a:r>
            <a:r>
              <a:rPr lang="en-US" sz="1600" dirty="0" err="1"/>
              <a:t>образовно-васпитног</a:t>
            </a:r>
            <a:r>
              <a:rPr lang="en-US" sz="1600" dirty="0"/>
              <a:t> </a:t>
            </a:r>
            <a:r>
              <a:rPr lang="en-US" sz="1600" dirty="0" err="1"/>
              <a:t>рада</a:t>
            </a:r>
            <a:r>
              <a:rPr lang="en-US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8929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3381480A-39DF-470F-B307-27F7AA363C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67"/>
          <a:stretch/>
        </p:blipFill>
        <p:spPr>
          <a:xfrm>
            <a:off x="0" y="1"/>
            <a:ext cx="12192000" cy="3223118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5" name="Okvir za tekst 4">
            <a:extLst>
              <a:ext uri="{FF2B5EF4-FFF2-40B4-BE49-F238E27FC236}">
                <a16:creationId xmlns:a16="http://schemas.microsoft.com/office/drawing/2014/main" id="{3B8D93C3-46CD-460E-9A9E-62FCEB8FFFE5}"/>
              </a:ext>
            </a:extLst>
          </p:cNvPr>
          <p:cNvSpPr txBox="1"/>
          <p:nvPr/>
        </p:nvSpPr>
        <p:spPr>
          <a:xfrm>
            <a:off x="2703092" y="3429000"/>
            <a:ext cx="7485413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b="1" dirty="0" err="1"/>
              <a:t>Члан</a:t>
            </a:r>
            <a:r>
              <a:rPr lang="en-US" sz="1600" b="1" dirty="0"/>
              <a:t> 26</a:t>
            </a:r>
            <a:r>
              <a:rPr lang="en-US" sz="1600" dirty="0"/>
              <a:t>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0000"/>
                </a:solidFill>
              </a:rPr>
              <a:t>Звање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самосталног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педагошког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саветника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dirty="0" err="1"/>
              <a:t>може</a:t>
            </a:r>
            <a:r>
              <a:rPr lang="en-US" sz="1600" dirty="0"/>
              <a:t> </a:t>
            </a:r>
            <a:r>
              <a:rPr lang="en-US" sz="1600" dirty="0" err="1"/>
              <a:t>да</a:t>
            </a:r>
            <a:r>
              <a:rPr lang="en-US" sz="1600" dirty="0"/>
              <a:t> </a:t>
            </a:r>
            <a:r>
              <a:rPr lang="en-US" sz="1600" dirty="0" err="1"/>
              <a:t>стекне</a:t>
            </a:r>
            <a:r>
              <a:rPr lang="en-US" sz="1600" dirty="0"/>
              <a:t> </a:t>
            </a:r>
            <a:r>
              <a:rPr lang="en-US" sz="1600" dirty="0" err="1"/>
              <a:t>наставник</a:t>
            </a:r>
            <a:r>
              <a:rPr lang="en-US" sz="1600" dirty="0"/>
              <a:t>, </a:t>
            </a:r>
            <a:r>
              <a:rPr lang="en-US" sz="1600" dirty="0" err="1"/>
              <a:t>васпитач</a:t>
            </a:r>
            <a:r>
              <a:rPr lang="en-US" sz="1600" dirty="0"/>
              <a:t> и </a:t>
            </a:r>
            <a:r>
              <a:rPr lang="en-US" sz="1600" dirty="0" err="1"/>
              <a:t>стручни</a:t>
            </a:r>
            <a:r>
              <a:rPr lang="en-US" sz="1600" dirty="0"/>
              <a:t> </a:t>
            </a:r>
            <a:r>
              <a:rPr lang="en-US" sz="1600" dirty="0" err="1"/>
              <a:t>сарадник</a:t>
            </a:r>
            <a:r>
              <a:rPr lang="en-US" sz="1600" dirty="0"/>
              <a:t> </a:t>
            </a:r>
            <a:r>
              <a:rPr lang="en-US" sz="1600" dirty="0" err="1"/>
              <a:t>који</a:t>
            </a:r>
            <a:r>
              <a:rPr lang="en-US" sz="1600" dirty="0"/>
              <a:t>, </a:t>
            </a:r>
            <a:r>
              <a:rPr lang="en-US" sz="1600" dirty="0" err="1"/>
              <a:t>осим</a:t>
            </a:r>
            <a:r>
              <a:rPr lang="en-US" sz="1600" dirty="0"/>
              <a:t> </a:t>
            </a:r>
            <a:r>
              <a:rPr lang="en-US" sz="1600" dirty="0" err="1"/>
              <a:t>лиценце</a:t>
            </a:r>
            <a:r>
              <a:rPr lang="en-US" sz="1600" dirty="0"/>
              <a:t>: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има</a:t>
            </a:r>
            <a:r>
              <a:rPr lang="en-US" sz="1600" dirty="0"/>
              <a:t> </a:t>
            </a:r>
            <a:r>
              <a:rPr lang="en-US" sz="1600" dirty="0" err="1"/>
              <a:t>најмање</a:t>
            </a:r>
            <a:r>
              <a:rPr lang="en-US" sz="1600" dirty="0"/>
              <a:t> </a:t>
            </a:r>
            <a:r>
              <a:rPr lang="en-US" sz="1600" dirty="0" err="1"/>
              <a:t>десет</a:t>
            </a:r>
            <a:r>
              <a:rPr lang="en-US" sz="1600" dirty="0"/>
              <a:t> </a:t>
            </a:r>
            <a:r>
              <a:rPr lang="en-US" sz="1600" dirty="0" err="1"/>
              <a:t>година</a:t>
            </a:r>
            <a:r>
              <a:rPr lang="en-US" sz="1600" dirty="0"/>
              <a:t> </a:t>
            </a:r>
            <a:r>
              <a:rPr lang="en-US" sz="1600" dirty="0" err="1"/>
              <a:t>радног</a:t>
            </a:r>
            <a:r>
              <a:rPr lang="en-US" sz="1600" dirty="0"/>
              <a:t> </a:t>
            </a:r>
            <a:r>
              <a:rPr lang="en-US" sz="1600" dirty="0" err="1"/>
              <a:t>искуства</a:t>
            </a:r>
            <a:r>
              <a:rPr lang="en-US" sz="1600" dirty="0"/>
              <a:t> у </a:t>
            </a:r>
            <a:r>
              <a:rPr lang="en-US" sz="1600" dirty="0" err="1"/>
              <a:t>обављању</a:t>
            </a:r>
            <a:r>
              <a:rPr lang="en-US" sz="1600" dirty="0"/>
              <a:t> </a:t>
            </a:r>
            <a:r>
              <a:rPr lang="en-US" sz="1600" dirty="0" err="1"/>
              <a:t>образовно-васпитног</a:t>
            </a:r>
            <a:r>
              <a:rPr lang="en-US" sz="1600" dirty="0"/>
              <a:t> </a:t>
            </a:r>
            <a:r>
              <a:rPr lang="en-US" sz="1600" dirty="0" err="1"/>
              <a:t>рада</a:t>
            </a:r>
            <a:r>
              <a:rPr lang="en-US" sz="1600" dirty="0"/>
              <a:t> у </a:t>
            </a:r>
            <a:r>
              <a:rPr lang="en-US" sz="1600" dirty="0" err="1"/>
              <a:t>установи</a:t>
            </a:r>
            <a:r>
              <a:rPr lang="en-US" sz="1600" dirty="0"/>
              <a:t> и </a:t>
            </a:r>
            <a:r>
              <a:rPr lang="en-US" sz="1600" dirty="0" err="1"/>
              <a:t>најмање</a:t>
            </a:r>
            <a:r>
              <a:rPr lang="en-US" sz="1600" dirty="0"/>
              <a:t> </a:t>
            </a:r>
            <a:r>
              <a:rPr lang="en-US" sz="1600" dirty="0" err="1"/>
              <a:t>две</a:t>
            </a:r>
            <a:r>
              <a:rPr lang="en-US" sz="1600" dirty="0"/>
              <a:t> </a:t>
            </a:r>
            <a:r>
              <a:rPr lang="en-US" sz="1600" dirty="0" err="1"/>
              <a:t>године</a:t>
            </a:r>
            <a:r>
              <a:rPr lang="en-US" sz="1600" dirty="0"/>
              <a:t> </a:t>
            </a:r>
            <a:r>
              <a:rPr lang="en-US" sz="1600" dirty="0" err="1"/>
              <a:t>рада</a:t>
            </a:r>
            <a:r>
              <a:rPr lang="en-US" sz="1600" dirty="0"/>
              <a:t> у </a:t>
            </a:r>
            <a:r>
              <a:rPr lang="en-US" sz="1600" dirty="0" err="1"/>
              <a:t>звању</a:t>
            </a:r>
            <a:r>
              <a:rPr lang="en-US" sz="1600" dirty="0"/>
              <a:t> </a:t>
            </a:r>
            <a:r>
              <a:rPr lang="en-US" sz="1600" dirty="0" err="1"/>
              <a:t>педагошког</a:t>
            </a:r>
            <a:r>
              <a:rPr lang="en-US" sz="1600" dirty="0"/>
              <a:t> </a:t>
            </a:r>
            <a:r>
              <a:rPr lang="en-US" sz="1600" dirty="0" err="1"/>
              <a:t>саветника</a:t>
            </a:r>
            <a:r>
              <a:rPr lang="en-US" sz="1600" dirty="0"/>
              <a:t>;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показује</a:t>
            </a:r>
            <a:r>
              <a:rPr lang="en-US" sz="1600" dirty="0"/>
              <a:t> </a:t>
            </a:r>
            <a:r>
              <a:rPr lang="en-US" sz="1600" dirty="0" err="1"/>
              <a:t>висок</a:t>
            </a:r>
            <a:r>
              <a:rPr lang="en-US" sz="1600" dirty="0"/>
              <a:t> </a:t>
            </a:r>
            <a:r>
              <a:rPr lang="en-US" sz="1600" dirty="0" err="1"/>
              <a:t>степен</a:t>
            </a:r>
            <a:r>
              <a:rPr lang="en-US" sz="1600" dirty="0"/>
              <a:t> </a:t>
            </a:r>
            <a:r>
              <a:rPr lang="en-US" sz="1600" dirty="0" err="1"/>
              <a:t>компетентности</a:t>
            </a:r>
            <a:r>
              <a:rPr lang="en-US" sz="1600" dirty="0"/>
              <a:t> у </a:t>
            </a:r>
            <a:r>
              <a:rPr lang="en-US" sz="1600" dirty="0" err="1"/>
              <a:t>образовно-васпитном</a:t>
            </a:r>
            <a:r>
              <a:rPr lang="en-US" sz="1600" dirty="0"/>
              <a:t> </a:t>
            </a:r>
            <a:r>
              <a:rPr lang="en-US" sz="1600" dirty="0" err="1"/>
              <a:t>раду</a:t>
            </a:r>
            <a:r>
              <a:rPr lang="en-US" sz="1600" dirty="0"/>
              <a:t>, а </a:t>
            </a:r>
            <a:r>
              <a:rPr lang="en-US" sz="1600" dirty="0" err="1"/>
              <a:t>стручни</a:t>
            </a:r>
            <a:r>
              <a:rPr lang="en-US" sz="1600" dirty="0"/>
              <a:t> </a:t>
            </a:r>
            <a:r>
              <a:rPr lang="en-US" sz="1600" dirty="0" err="1"/>
              <a:t>сарадник</a:t>
            </a:r>
            <a:r>
              <a:rPr lang="en-US" sz="1600" dirty="0"/>
              <a:t> у </a:t>
            </a:r>
            <a:r>
              <a:rPr lang="en-US" sz="1600" dirty="0" err="1"/>
              <a:t>школи</a:t>
            </a:r>
            <a:r>
              <a:rPr lang="en-US" sz="1600" dirty="0"/>
              <a:t>, </a:t>
            </a:r>
            <a:r>
              <a:rPr lang="en-US" sz="1600" dirty="0" err="1"/>
              <a:t>дому</a:t>
            </a:r>
            <a:r>
              <a:rPr lang="en-US" sz="1600" dirty="0"/>
              <a:t> </a:t>
            </a:r>
            <a:r>
              <a:rPr lang="en-US" sz="1600" dirty="0" err="1"/>
              <a:t>ученика</a:t>
            </a:r>
            <a:r>
              <a:rPr lang="en-US" sz="1600" dirty="0"/>
              <a:t> и </a:t>
            </a:r>
            <a:r>
              <a:rPr lang="en-US" sz="1600" dirty="0" err="1"/>
              <a:t>школи</a:t>
            </a:r>
            <a:r>
              <a:rPr lang="en-US" sz="1600" dirty="0"/>
              <a:t> </a:t>
            </a:r>
            <a:r>
              <a:rPr lang="en-US" sz="1600" dirty="0" err="1"/>
              <a:t>са</a:t>
            </a:r>
            <a:r>
              <a:rPr lang="en-US" sz="1600" dirty="0"/>
              <a:t> </a:t>
            </a:r>
            <a:r>
              <a:rPr lang="en-US" sz="1600" dirty="0" err="1"/>
              <a:t>домом</a:t>
            </a:r>
            <a:r>
              <a:rPr lang="en-US" sz="1600" dirty="0"/>
              <a:t> – </a:t>
            </a:r>
            <a:r>
              <a:rPr lang="en-US" sz="1600" dirty="0" err="1"/>
              <a:t>висок</a:t>
            </a:r>
            <a:r>
              <a:rPr lang="en-US" sz="1600" dirty="0"/>
              <a:t> </a:t>
            </a:r>
            <a:r>
              <a:rPr lang="en-US" sz="1600" dirty="0" err="1"/>
              <a:t>степен</a:t>
            </a:r>
            <a:r>
              <a:rPr lang="en-US" sz="1600" dirty="0"/>
              <a:t> </a:t>
            </a:r>
            <a:r>
              <a:rPr lang="en-US" sz="1600" dirty="0" err="1"/>
              <a:t>остварености</a:t>
            </a:r>
            <a:r>
              <a:rPr lang="en-US" sz="1600" dirty="0"/>
              <a:t> </a:t>
            </a:r>
            <a:r>
              <a:rPr lang="en-US" sz="1600" dirty="0" err="1"/>
              <a:t>образовноваспитних</a:t>
            </a:r>
            <a:r>
              <a:rPr lang="en-US" sz="1600" dirty="0"/>
              <a:t> </a:t>
            </a:r>
            <a:r>
              <a:rPr lang="en-US" sz="1600" dirty="0" err="1"/>
              <a:t>циљева</a:t>
            </a:r>
            <a:r>
              <a:rPr lang="en-US" sz="1600" dirty="0"/>
              <a:t> у </a:t>
            </a:r>
            <a:r>
              <a:rPr lang="en-US" sz="1600" dirty="0" err="1"/>
              <a:t>односу</a:t>
            </a:r>
            <a:r>
              <a:rPr lang="en-US" sz="1600" dirty="0"/>
              <a:t> </a:t>
            </a:r>
            <a:r>
              <a:rPr lang="en-US" sz="1600" dirty="0" err="1"/>
              <a:t>на</a:t>
            </a:r>
            <a:r>
              <a:rPr lang="en-US" sz="1600" dirty="0"/>
              <a:t> </a:t>
            </a:r>
            <a:r>
              <a:rPr lang="en-US" sz="1600" dirty="0" err="1"/>
              <a:t>почетно</a:t>
            </a:r>
            <a:r>
              <a:rPr lang="en-US" sz="1600" dirty="0"/>
              <a:t> </a:t>
            </a:r>
            <a:r>
              <a:rPr lang="en-US" sz="1600" dirty="0" err="1"/>
              <a:t>стање</a:t>
            </a:r>
            <a:r>
              <a:rPr lang="en-US" sz="1600" dirty="0"/>
              <a:t> и </a:t>
            </a:r>
            <a:r>
              <a:rPr lang="en-US" sz="1600" dirty="0" err="1"/>
              <a:t>услове</a:t>
            </a:r>
            <a:r>
              <a:rPr lang="en-US" sz="1600" dirty="0"/>
              <a:t> </a:t>
            </a:r>
            <a:r>
              <a:rPr lang="en-US" sz="1600" dirty="0" err="1"/>
              <a:t>рада</a:t>
            </a:r>
            <a:r>
              <a:rPr lang="en-US" sz="1600" dirty="0"/>
              <a:t>;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иницира</a:t>
            </a:r>
            <a:r>
              <a:rPr lang="en-US" sz="1600" dirty="0"/>
              <a:t> </a:t>
            </a:r>
            <a:r>
              <a:rPr lang="en-US" sz="1600" dirty="0" err="1"/>
              <a:t>га</a:t>
            </a:r>
            <a:r>
              <a:rPr lang="en-US" sz="1600" dirty="0"/>
              <a:t> и </a:t>
            </a:r>
            <a:r>
              <a:rPr lang="en-US" sz="1600" dirty="0" err="1"/>
              <a:t>учествује</a:t>
            </a:r>
            <a:r>
              <a:rPr lang="en-US" sz="1600" dirty="0"/>
              <a:t> у </a:t>
            </a:r>
            <a:r>
              <a:rPr lang="en-US" sz="1600" dirty="0" err="1"/>
              <a:t>подизању</a:t>
            </a:r>
            <a:r>
              <a:rPr lang="en-US" sz="1600" dirty="0"/>
              <a:t> </a:t>
            </a:r>
            <a:r>
              <a:rPr lang="en-US" sz="1600" dirty="0" err="1"/>
              <a:t>квалитета</a:t>
            </a:r>
            <a:r>
              <a:rPr lang="en-US" sz="1600" dirty="0"/>
              <a:t> </a:t>
            </a:r>
            <a:r>
              <a:rPr lang="en-US" sz="1600" dirty="0" err="1"/>
              <a:t>образовно-васпитног</a:t>
            </a:r>
            <a:r>
              <a:rPr lang="en-US" sz="1600" dirty="0"/>
              <a:t> </a:t>
            </a:r>
            <a:r>
              <a:rPr lang="en-US" sz="1600" dirty="0" err="1"/>
              <a:t>рада</a:t>
            </a:r>
            <a:r>
              <a:rPr lang="en-US" sz="1600" dirty="0"/>
              <a:t>;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савлада</a:t>
            </a:r>
            <a:r>
              <a:rPr lang="en-US" sz="1600" dirty="0"/>
              <a:t> </a:t>
            </a:r>
            <a:r>
              <a:rPr lang="en-US" sz="1600" dirty="0" err="1"/>
              <a:t>програм</a:t>
            </a:r>
            <a:r>
              <a:rPr lang="en-US" sz="1600" dirty="0"/>
              <a:t> </a:t>
            </a:r>
            <a:r>
              <a:rPr lang="en-US" sz="1600" dirty="0" err="1"/>
              <a:t>за</a:t>
            </a:r>
            <a:r>
              <a:rPr lang="en-US" sz="1600" dirty="0"/>
              <a:t> </a:t>
            </a:r>
            <a:r>
              <a:rPr lang="en-US" sz="1600" dirty="0" err="1"/>
              <a:t>ментора</a:t>
            </a:r>
            <a:r>
              <a:rPr lang="en-US" sz="1600" dirty="0"/>
              <a:t> </a:t>
            </a:r>
            <a:r>
              <a:rPr lang="en-US" sz="1600" dirty="0" err="1"/>
              <a:t>приправнику</a:t>
            </a:r>
            <a:r>
              <a:rPr lang="en-US" sz="1600" dirty="0"/>
              <a:t> </a:t>
            </a:r>
            <a:r>
              <a:rPr lang="en-US" sz="1600" dirty="0" err="1"/>
              <a:t>од</a:t>
            </a:r>
            <a:r>
              <a:rPr lang="en-US" sz="1600" dirty="0"/>
              <a:t> 70 </a:t>
            </a:r>
            <a:r>
              <a:rPr lang="en-US" sz="1600" dirty="0" err="1"/>
              <a:t>бодова</a:t>
            </a:r>
            <a:r>
              <a:rPr lang="en-US" sz="1600" dirty="0"/>
              <a:t> </a:t>
            </a:r>
            <a:r>
              <a:rPr lang="en-US" sz="1600" dirty="0" err="1"/>
              <a:t>или</a:t>
            </a:r>
            <a:r>
              <a:rPr lang="en-US" sz="1600" dirty="0"/>
              <a:t> </a:t>
            </a:r>
            <a:r>
              <a:rPr lang="en-US" sz="1600" dirty="0" err="1"/>
              <a:t>одобрене</a:t>
            </a:r>
            <a:r>
              <a:rPr lang="en-US" sz="1600" dirty="0"/>
              <a:t> </a:t>
            </a:r>
            <a:r>
              <a:rPr lang="en-US" sz="1600" dirty="0" err="1"/>
              <a:t>програме</a:t>
            </a:r>
            <a:r>
              <a:rPr lang="en-US" sz="1600" dirty="0"/>
              <a:t> </a:t>
            </a:r>
            <a:r>
              <a:rPr lang="en-US" sz="1600" dirty="0" err="1"/>
              <a:t>којима</a:t>
            </a:r>
            <a:r>
              <a:rPr lang="en-US" sz="1600" dirty="0"/>
              <a:t> </a:t>
            </a:r>
            <a:r>
              <a:rPr lang="en-US" sz="1600" dirty="0" err="1"/>
              <a:t>стиче</a:t>
            </a:r>
            <a:r>
              <a:rPr lang="en-US" sz="1600" dirty="0"/>
              <a:t> </a:t>
            </a:r>
            <a:r>
              <a:rPr lang="en-US" sz="1600" dirty="0" err="1"/>
              <a:t>компетенције</a:t>
            </a:r>
            <a:r>
              <a:rPr lang="en-US" sz="1600" dirty="0"/>
              <a:t> </a:t>
            </a:r>
            <a:r>
              <a:rPr lang="en-US" sz="1600" dirty="0" err="1"/>
              <a:t>за</a:t>
            </a:r>
            <a:r>
              <a:rPr lang="en-US" sz="1600" dirty="0"/>
              <a:t> </a:t>
            </a:r>
            <a:r>
              <a:rPr lang="en-US" sz="1600" dirty="0" err="1"/>
              <a:t>обучавање</a:t>
            </a:r>
            <a:r>
              <a:rPr lang="en-US" sz="1600" dirty="0"/>
              <a:t> </a:t>
            </a:r>
            <a:r>
              <a:rPr lang="en-US" sz="1600" dirty="0" err="1"/>
              <a:t>других</a:t>
            </a:r>
            <a:r>
              <a:rPr lang="en-US" sz="1600" dirty="0"/>
              <a:t> </a:t>
            </a:r>
            <a:r>
              <a:rPr lang="en-US" sz="1600" dirty="0" err="1"/>
              <a:t>наставника</a:t>
            </a:r>
            <a:r>
              <a:rPr lang="en-US" sz="1600" dirty="0"/>
              <a:t>, </a:t>
            </a:r>
            <a:r>
              <a:rPr lang="en-US" sz="1600" dirty="0" err="1"/>
              <a:t>васпитача</a:t>
            </a:r>
            <a:r>
              <a:rPr lang="en-US" sz="1600" dirty="0"/>
              <a:t> и </a:t>
            </a:r>
            <a:r>
              <a:rPr lang="en-US" sz="1600" dirty="0" err="1"/>
              <a:t>стручних</a:t>
            </a:r>
            <a:r>
              <a:rPr lang="en-US" sz="1600" dirty="0"/>
              <a:t> </a:t>
            </a:r>
            <a:r>
              <a:rPr lang="en-US" sz="1600" dirty="0" err="1"/>
              <a:t>сарадника</a:t>
            </a:r>
            <a:r>
              <a:rPr lang="en-US" sz="1600" dirty="0"/>
              <a:t>, </a:t>
            </a:r>
            <a:r>
              <a:rPr lang="en-US" sz="1600" dirty="0" err="1"/>
              <a:t>од</a:t>
            </a:r>
            <a:r>
              <a:rPr lang="en-US" sz="1600" dirty="0"/>
              <a:t> </a:t>
            </a:r>
            <a:r>
              <a:rPr lang="en-US" sz="1600" dirty="0" err="1"/>
              <a:t>најмање</a:t>
            </a:r>
            <a:r>
              <a:rPr lang="en-US" sz="1600" dirty="0"/>
              <a:t> 70 </a:t>
            </a:r>
            <a:r>
              <a:rPr lang="en-US" sz="1600" dirty="0" err="1"/>
              <a:t>бодова</a:t>
            </a:r>
            <a:r>
              <a:rPr lang="en-US" sz="1600" dirty="0"/>
              <a:t>;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зна</a:t>
            </a:r>
            <a:r>
              <a:rPr lang="en-US" sz="1600" dirty="0"/>
              <a:t> </a:t>
            </a:r>
            <a:r>
              <a:rPr lang="en-US" sz="1600" dirty="0" err="1"/>
              <a:t>страни</a:t>
            </a:r>
            <a:r>
              <a:rPr lang="en-US" sz="1600" dirty="0"/>
              <a:t> </a:t>
            </a:r>
            <a:r>
              <a:rPr lang="en-US" sz="1600" dirty="0" err="1"/>
              <a:t>језик</a:t>
            </a:r>
            <a:r>
              <a:rPr lang="en-US" sz="1600" dirty="0"/>
              <a:t> </a:t>
            </a:r>
            <a:r>
              <a:rPr lang="en-US" sz="1600" dirty="0" err="1"/>
              <a:t>на</a:t>
            </a:r>
            <a:r>
              <a:rPr lang="en-US" sz="1600" dirty="0"/>
              <a:t> </a:t>
            </a:r>
            <a:r>
              <a:rPr lang="en-US" sz="1600" dirty="0" err="1"/>
              <a:t>нивоу</a:t>
            </a:r>
            <a:r>
              <a:rPr lang="en-US" sz="1600" dirty="0"/>
              <a:t> А2 </a:t>
            </a:r>
            <a:r>
              <a:rPr lang="en-US" sz="1600" dirty="0" err="1"/>
              <a:t>Заједничког</a:t>
            </a:r>
            <a:r>
              <a:rPr lang="en-US" sz="1600" dirty="0"/>
              <a:t> </a:t>
            </a:r>
            <a:r>
              <a:rPr lang="en-US" sz="1600" dirty="0" err="1"/>
              <a:t>европског</a:t>
            </a:r>
            <a:r>
              <a:rPr lang="en-US" sz="1600" dirty="0"/>
              <a:t> </a:t>
            </a:r>
            <a:r>
              <a:rPr lang="en-US" sz="1600" dirty="0" err="1"/>
              <a:t>језичког</a:t>
            </a:r>
            <a:r>
              <a:rPr lang="en-US" sz="1600" dirty="0"/>
              <a:t> </a:t>
            </a:r>
            <a:r>
              <a:rPr lang="en-US" sz="1600" dirty="0" err="1"/>
              <a:t>оквира</a:t>
            </a:r>
            <a:r>
              <a:rPr lang="en-US" sz="1600" dirty="0"/>
              <a:t>;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користи</a:t>
            </a:r>
            <a:r>
              <a:rPr lang="en-US" sz="1600" dirty="0"/>
              <a:t> </a:t>
            </a:r>
            <a:r>
              <a:rPr lang="en-US" sz="1600" dirty="0" err="1"/>
              <a:t>рачунар</a:t>
            </a:r>
            <a:r>
              <a:rPr lang="en-US" sz="1600" dirty="0"/>
              <a:t> у </a:t>
            </a:r>
            <a:r>
              <a:rPr lang="en-US" sz="1600" dirty="0" err="1"/>
              <a:t>раду</a:t>
            </a:r>
            <a:r>
              <a:rPr lang="en-US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0844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29D2547B-C516-4AFD-BCB9-18A0B6B806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67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5" name="Okvir za tekst 4">
            <a:extLst>
              <a:ext uri="{FF2B5EF4-FFF2-40B4-BE49-F238E27FC236}">
                <a16:creationId xmlns:a16="http://schemas.microsoft.com/office/drawing/2014/main" id="{D39E14DF-7EA3-4581-8B09-1D19717411A4}"/>
              </a:ext>
            </a:extLst>
          </p:cNvPr>
          <p:cNvSpPr txBox="1"/>
          <p:nvPr/>
        </p:nvSpPr>
        <p:spPr>
          <a:xfrm>
            <a:off x="1082352" y="3752850"/>
            <a:ext cx="10627044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b="1" dirty="0" err="1"/>
              <a:t>Члан</a:t>
            </a:r>
            <a:r>
              <a:rPr lang="en-US" sz="1600" b="1" dirty="0"/>
              <a:t> 27</a:t>
            </a:r>
            <a:r>
              <a:rPr lang="en-US" sz="1600" dirty="0"/>
              <a:t>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Звање</a:t>
            </a:r>
            <a:r>
              <a:rPr lang="en-US" sz="1600" dirty="0"/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вишег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педагошког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саветника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dirty="0" err="1"/>
              <a:t>може</a:t>
            </a:r>
            <a:r>
              <a:rPr lang="en-US" sz="1600" dirty="0"/>
              <a:t> </a:t>
            </a:r>
            <a:r>
              <a:rPr lang="en-US" sz="1600" dirty="0" err="1"/>
              <a:t>да</a:t>
            </a:r>
            <a:r>
              <a:rPr lang="en-US" sz="1600" dirty="0"/>
              <a:t> </a:t>
            </a:r>
            <a:r>
              <a:rPr lang="en-US" sz="1600" dirty="0" err="1"/>
              <a:t>стекне</a:t>
            </a:r>
            <a:r>
              <a:rPr lang="en-US" sz="1600" dirty="0"/>
              <a:t> </a:t>
            </a:r>
            <a:r>
              <a:rPr lang="en-US" sz="1600" dirty="0" err="1"/>
              <a:t>наставник</a:t>
            </a:r>
            <a:r>
              <a:rPr lang="en-US" sz="1600" dirty="0"/>
              <a:t>, </a:t>
            </a:r>
            <a:r>
              <a:rPr lang="en-US" sz="1600" dirty="0" err="1"/>
              <a:t>васпитач</a:t>
            </a:r>
            <a:r>
              <a:rPr lang="en-US" sz="1600" dirty="0"/>
              <a:t> и </a:t>
            </a:r>
            <a:r>
              <a:rPr lang="en-US" sz="1600" dirty="0" err="1"/>
              <a:t>стручни</a:t>
            </a:r>
            <a:r>
              <a:rPr lang="en-US" sz="1600" dirty="0"/>
              <a:t> </a:t>
            </a:r>
            <a:r>
              <a:rPr lang="en-US" sz="1600" dirty="0" err="1"/>
              <a:t>сарадник</a:t>
            </a:r>
            <a:r>
              <a:rPr lang="en-US" sz="1600" dirty="0"/>
              <a:t> </a:t>
            </a:r>
            <a:r>
              <a:rPr lang="en-US" sz="1600" dirty="0" err="1"/>
              <a:t>који</a:t>
            </a:r>
            <a:r>
              <a:rPr lang="en-US" sz="1600" dirty="0"/>
              <a:t>, </a:t>
            </a:r>
            <a:r>
              <a:rPr lang="en-US" sz="1600" dirty="0" err="1"/>
              <a:t>осим</a:t>
            </a:r>
            <a:r>
              <a:rPr lang="en-US" sz="1600" dirty="0"/>
              <a:t> </a:t>
            </a:r>
            <a:r>
              <a:rPr lang="en-US" sz="1600" dirty="0" err="1"/>
              <a:t>лиценце</a:t>
            </a:r>
            <a:r>
              <a:rPr lang="en-US" sz="1600" dirty="0"/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има</a:t>
            </a:r>
            <a:r>
              <a:rPr lang="en-US" sz="1600" dirty="0"/>
              <a:t> </a:t>
            </a:r>
            <a:r>
              <a:rPr lang="en-US" sz="1600" dirty="0" err="1"/>
              <a:t>најмање</a:t>
            </a:r>
            <a:r>
              <a:rPr lang="en-US" sz="1600" dirty="0"/>
              <a:t> 12 </a:t>
            </a:r>
            <a:r>
              <a:rPr lang="en-US" sz="1600" dirty="0" err="1"/>
              <a:t>година</a:t>
            </a:r>
            <a:r>
              <a:rPr lang="en-US" sz="1600" dirty="0"/>
              <a:t> </a:t>
            </a:r>
            <a:r>
              <a:rPr lang="en-US" sz="1600" dirty="0" err="1"/>
              <a:t>радног</a:t>
            </a:r>
            <a:r>
              <a:rPr lang="en-US" sz="1600" dirty="0"/>
              <a:t> </a:t>
            </a:r>
            <a:r>
              <a:rPr lang="en-US" sz="1600" dirty="0" err="1"/>
              <a:t>искуства</a:t>
            </a:r>
            <a:r>
              <a:rPr lang="en-US" sz="1600" dirty="0"/>
              <a:t> у </a:t>
            </a:r>
            <a:r>
              <a:rPr lang="en-US" sz="1600" dirty="0" err="1"/>
              <a:t>обављању</a:t>
            </a:r>
            <a:r>
              <a:rPr lang="en-US" sz="1600" dirty="0"/>
              <a:t> </a:t>
            </a:r>
            <a:r>
              <a:rPr lang="en-US" sz="1600" dirty="0" err="1"/>
              <a:t>образовно-васпитног</a:t>
            </a:r>
            <a:r>
              <a:rPr lang="en-US" sz="1600" dirty="0"/>
              <a:t> </a:t>
            </a:r>
            <a:r>
              <a:rPr lang="en-US" sz="1600" dirty="0" err="1"/>
              <a:t>рада</a:t>
            </a:r>
            <a:r>
              <a:rPr lang="en-US" sz="1600" dirty="0"/>
              <a:t> у </a:t>
            </a:r>
            <a:r>
              <a:rPr lang="en-US" sz="1600" dirty="0" err="1"/>
              <a:t>установи</a:t>
            </a:r>
            <a:r>
              <a:rPr lang="en-US" sz="1600" dirty="0"/>
              <a:t> и </a:t>
            </a:r>
            <a:r>
              <a:rPr lang="en-US" sz="1600" dirty="0" err="1"/>
              <a:t>најмање</a:t>
            </a:r>
            <a:r>
              <a:rPr lang="en-US" sz="1600" dirty="0"/>
              <a:t> </a:t>
            </a:r>
            <a:r>
              <a:rPr lang="en-US" sz="1600" dirty="0" err="1"/>
              <a:t>две</a:t>
            </a:r>
            <a:r>
              <a:rPr lang="en-US" sz="1600" dirty="0"/>
              <a:t> </a:t>
            </a:r>
            <a:r>
              <a:rPr lang="en-US" sz="1600" dirty="0" err="1"/>
              <a:t>године</a:t>
            </a:r>
            <a:r>
              <a:rPr lang="en-US" sz="1600" dirty="0"/>
              <a:t> </a:t>
            </a:r>
            <a:r>
              <a:rPr lang="en-US" sz="1600" dirty="0" err="1"/>
              <a:t>рада</a:t>
            </a:r>
            <a:r>
              <a:rPr lang="en-US" sz="1600" dirty="0"/>
              <a:t> у </a:t>
            </a:r>
            <a:r>
              <a:rPr lang="en-US" sz="1600" dirty="0" err="1"/>
              <a:t>звању</a:t>
            </a:r>
            <a:r>
              <a:rPr lang="en-US" sz="1600" dirty="0"/>
              <a:t> </a:t>
            </a:r>
            <a:r>
              <a:rPr lang="en-US" sz="1600" dirty="0" err="1"/>
              <a:t>самосталног</a:t>
            </a:r>
            <a:r>
              <a:rPr lang="en-US" sz="1600" dirty="0"/>
              <a:t> </a:t>
            </a:r>
            <a:r>
              <a:rPr lang="en-US" sz="1600" dirty="0" err="1"/>
              <a:t>педагошког</a:t>
            </a:r>
            <a:r>
              <a:rPr lang="en-US" sz="1600" dirty="0"/>
              <a:t> </a:t>
            </a:r>
            <a:r>
              <a:rPr lang="en-US" sz="1600" dirty="0" err="1"/>
              <a:t>саветника</a:t>
            </a:r>
            <a:r>
              <a:rPr lang="en-US" sz="1600" dirty="0"/>
              <a:t>;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показује</a:t>
            </a:r>
            <a:r>
              <a:rPr lang="en-US" sz="1600" dirty="0"/>
              <a:t> </a:t>
            </a:r>
            <a:r>
              <a:rPr lang="en-US" sz="1600" dirty="0" err="1"/>
              <a:t>натпросечан</a:t>
            </a:r>
            <a:r>
              <a:rPr lang="en-US" sz="1600" dirty="0"/>
              <a:t> </a:t>
            </a:r>
            <a:r>
              <a:rPr lang="en-US" sz="1600" dirty="0" err="1"/>
              <a:t>степен</a:t>
            </a:r>
            <a:r>
              <a:rPr lang="en-US" sz="1600" dirty="0"/>
              <a:t> </a:t>
            </a:r>
            <a:r>
              <a:rPr lang="en-US" sz="1600" dirty="0" err="1"/>
              <a:t>компетентности</a:t>
            </a:r>
            <a:r>
              <a:rPr lang="en-US" sz="1600" dirty="0"/>
              <a:t> у </a:t>
            </a:r>
            <a:r>
              <a:rPr lang="en-US" sz="1600" dirty="0" err="1"/>
              <a:t>образовно-васпитном</a:t>
            </a:r>
            <a:r>
              <a:rPr lang="en-US" sz="1600" dirty="0"/>
              <a:t> </a:t>
            </a:r>
            <a:r>
              <a:rPr lang="en-US" sz="1600" dirty="0" err="1"/>
              <a:t>раду</a:t>
            </a:r>
            <a:r>
              <a:rPr lang="en-US" sz="1600" dirty="0"/>
              <a:t>, а </a:t>
            </a:r>
            <a:r>
              <a:rPr lang="en-US" sz="1600" dirty="0" err="1"/>
              <a:t>стручни</a:t>
            </a:r>
            <a:r>
              <a:rPr lang="en-US" sz="1600" dirty="0"/>
              <a:t> </a:t>
            </a:r>
            <a:r>
              <a:rPr lang="en-US" sz="1600" dirty="0" err="1"/>
              <a:t>сарадник</a:t>
            </a:r>
            <a:r>
              <a:rPr lang="en-US" sz="1600" dirty="0"/>
              <a:t> у </a:t>
            </a:r>
            <a:r>
              <a:rPr lang="en-US" sz="1600" dirty="0" err="1"/>
              <a:t>школи</a:t>
            </a:r>
            <a:r>
              <a:rPr lang="en-US" sz="1600" dirty="0"/>
              <a:t>, </a:t>
            </a:r>
            <a:r>
              <a:rPr lang="en-US" sz="1600" dirty="0" err="1"/>
              <a:t>дому</a:t>
            </a:r>
            <a:r>
              <a:rPr lang="en-US" sz="1600" dirty="0"/>
              <a:t> </a:t>
            </a:r>
            <a:r>
              <a:rPr lang="en-US" sz="1600" dirty="0" err="1"/>
              <a:t>ученика</a:t>
            </a:r>
            <a:r>
              <a:rPr lang="en-US" sz="1600" dirty="0"/>
              <a:t> и </a:t>
            </a:r>
            <a:r>
              <a:rPr lang="en-US" sz="1600" dirty="0" err="1"/>
              <a:t>школи</a:t>
            </a:r>
            <a:r>
              <a:rPr lang="en-US" sz="1600" dirty="0"/>
              <a:t> </a:t>
            </a:r>
            <a:r>
              <a:rPr lang="en-US" sz="1600" dirty="0" err="1"/>
              <a:t>са</a:t>
            </a:r>
            <a:r>
              <a:rPr lang="en-US" sz="1600" dirty="0"/>
              <a:t> </a:t>
            </a:r>
            <a:r>
              <a:rPr lang="en-US" sz="1600" dirty="0" err="1"/>
              <a:t>домом</a:t>
            </a:r>
            <a:r>
              <a:rPr lang="en-US" sz="1600" dirty="0"/>
              <a:t> – </a:t>
            </a:r>
            <a:r>
              <a:rPr lang="en-US" sz="1600" dirty="0" err="1"/>
              <a:t>натпросечан</a:t>
            </a:r>
            <a:r>
              <a:rPr lang="en-US" sz="1600" dirty="0"/>
              <a:t> </a:t>
            </a:r>
            <a:r>
              <a:rPr lang="en-US" sz="1600" dirty="0" err="1"/>
              <a:t>степен</a:t>
            </a:r>
            <a:r>
              <a:rPr lang="en-US" sz="1600" dirty="0"/>
              <a:t> </a:t>
            </a:r>
            <a:r>
              <a:rPr lang="en-US" sz="1600" dirty="0" err="1"/>
              <a:t>остварености</a:t>
            </a:r>
            <a:r>
              <a:rPr lang="en-US" sz="1600" dirty="0"/>
              <a:t> </a:t>
            </a:r>
            <a:r>
              <a:rPr lang="en-US" sz="1600" dirty="0" err="1"/>
              <a:t>образовно-васпитних</a:t>
            </a:r>
            <a:r>
              <a:rPr lang="en-US" sz="1600" dirty="0"/>
              <a:t> </a:t>
            </a:r>
            <a:r>
              <a:rPr lang="en-US" sz="1600" dirty="0" err="1"/>
              <a:t>циљева</a:t>
            </a:r>
            <a:r>
              <a:rPr lang="en-US" sz="1600" dirty="0"/>
              <a:t> у </a:t>
            </a:r>
            <a:r>
              <a:rPr lang="en-US" sz="1600" dirty="0" err="1"/>
              <a:t>односу</a:t>
            </a:r>
            <a:r>
              <a:rPr lang="en-US" sz="1600" dirty="0"/>
              <a:t> </a:t>
            </a:r>
            <a:r>
              <a:rPr lang="en-US" sz="1600" dirty="0" err="1"/>
              <a:t>на</a:t>
            </a:r>
            <a:r>
              <a:rPr lang="en-US" sz="1600" dirty="0"/>
              <a:t> </a:t>
            </a:r>
            <a:r>
              <a:rPr lang="en-US" sz="1600" dirty="0" err="1"/>
              <a:t>почетно</a:t>
            </a:r>
            <a:r>
              <a:rPr lang="en-US" sz="1600" dirty="0"/>
              <a:t> </a:t>
            </a:r>
            <a:r>
              <a:rPr lang="en-US" sz="1600" dirty="0" err="1"/>
              <a:t>стање</a:t>
            </a:r>
            <a:r>
              <a:rPr lang="en-US" sz="1600" dirty="0"/>
              <a:t> и </a:t>
            </a:r>
            <a:r>
              <a:rPr lang="en-US" sz="1600" dirty="0" err="1"/>
              <a:t>услове</a:t>
            </a:r>
            <a:r>
              <a:rPr lang="en-US" sz="1600" dirty="0"/>
              <a:t> </a:t>
            </a:r>
            <a:r>
              <a:rPr lang="en-US" sz="1600" dirty="0" err="1"/>
              <a:t>рада</a:t>
            </a:r>
            <a:r>
              <a:rPr lang="en-US" sz="1600" dirty="0"/>
              <a:t>;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иницира</a:t>
            </a:r>
            <a:r>
              <a:rPr lang="en-US" sz="1600" dirty="0"/>
              <a:t> </a:t>
            </a:r>
            <a:r>
              <a:rPr lang="en-US" sz="1600" dirty="0" err="1"/>
              <a:t>га</a:t>
            </a:r>
            <a:r>
              <a:rPr lang="en-US" sz="1600" dirty="0"/>
              <a:t> и </a:t>
            </a:r>
            <a:r>
              <a:rPr lang="en-US" sz="1600" dirty="0" err="1"/>
              <a:t>учествује</a:t>
            </a:r>
            <a:r>
              <a:rPr lang="en-US" sz="1600" dirty="0"/>
              <a:t> у </a:t>
            </a:r>
            <a:r>
              <a:rPr lang="en-US" sz="1600" dirty="0" err="1"/>
              <a:t>подизању</a:t>
            </a:r>
            <a:r>
              <a:rPr lang="en-US" sz="1600" dirty="0"/>
              <a:t> </a:t>
            </a:r>
            <a:r>
              <a:rPr lang="en-US" sz="1600" dirty="0" err="1"/>
              <a:t>квалитета</a:t>
            </a:r>
            <a:r>
              <a:rPr lang="en-US" sz="1600" dirty="0"/>
              <a:t> </a:t>
            </a:r>
            <a:r>
              <a:rPr lang="en-US" sz="1600" dirty="0" err="1"/>
              <a:t>образовно-васпитног</a:t>
            </a:r>
            <a:r>
              <a:rPr lang="en-US" sz="1600" dirty="0"/>
              <a:t> </a:t>
            </a:r>
            <a:r>
              <a:rPr lang="en-US" sz="1600" dirty="0" err="1"/>
              <a:t>рада</a:t>
            </a:r>
            <a:r>
              <a:rPr lang="en-US" sz="1600" dirty="0"/>
              <a:t>;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оствари</a:t>
            </a:r>
            <a:r>
              <a:rPr lang="en-US" sz="1600" dirty="0"/>
              <a:t> </a:t>
            </a:r>
            <a:r>
              <a:rPr lang="en-US" sz="1600" dirty="0" err="1"/>
              <a:t>различите</a:t>
            </a:r>
            <a:r>
              <a:rPr lang="en-US" sz="1600" dirty="0"/>
              <a:t> </a:t>
            </a:r>
            <a:r>
              <a:rPr lang="en-US" sz="1600" dirty="0" err="1"/>
              <a:t>одобрене</a:t>
            </a:r>
            <a:r>
              <a:rPr lang="en-US" sz="1600" dirty="0"/>
              <a:t> </a:t>
            </a:r>
            <a:r>
              <a:rPr lang="en-US" sz="1600" dirty="0" err="1"/>
              <a:t>програме</a:t>
            </a:r>
            <a:r>
              <a:rPr lang="en-US" sz="1600" dirty="0"/>
              <a:t> </a:t>
            </a:r>
            <a:r>
              <a:rPr lang="en-US" sz="1600" dirty="0" err="1"/>
              <a:t>извођењем</a:t>
            </a:r>
            <a:r>
              <a:rPr lang="en-US" sz="1600" dirty="0"/>
              <a:t> </a:t>
            </a:r>
            <a:r>
              <a:rPr lang="en-US" sz="1600" dirty="0" err="1"/>
              <a:t>обуке</a:t>
            </a:r>
            <a:r>
              <a:rPr lang="en-US" sz="1600" dirty="0"/>
              <a:t> у </a:t>
            </a:r>
            <a:r>
              <a:rPr lang="en-US" sz="1600" dirty="0" err="1"/>
              <a:t>трајању</a:t>
            </a:r>
            <a:r>
              <a:rPr lang="en-US" sz="1600" dirty="0"/>
              <a:t> </a:t>
            </a:r>
            <a:r>
              <a:rPr lang="en-US" sz="1600" dirty="0" err="1"/>
              <a:t>од</a:t>
            </a:r>
            <a:r>
              <a:rPr lang="en-US" sz="1600" dirty="0"/>
              <a:t> </a:t>
            </a:r>
            <a:r>
              <a:rPr lang="en-US" sz="1600" dirty="0" err="1"/>
              <a:t>најмање</a:t>
            </a:r>
            <a:r>
              <a:rPr lang="en-US" sz="1600" dirty="0"/>
              <a:t> 100 </a:t>
            </a:r>
            <a:r>
              <a:rPr lang="en-US" sz="1600" dirty="0" err="1"/>
              <a:t>сати</a:t>
            </a:r>
            <a:r>
              <a:rPr lang="en-US" sz="1600" dirty="0"/>
              <a:t> у </a:t>
            </a:r>
            <a:r>
              <a:rPr lang="en-US" sz="1600" dirty="0" err="1"/>
              <a:t>својству</a:t>
            </a:r>
            <a:r>
              <a:rPr lang="en-US" sz="1600" dirty="0"/>
              <a:t> </a:t>
            </a:r>
            <a:r>
              <a:rPr lang="en-US" sz="1600" dirty="0" err="1"/>
              <a:t>реализатора</a:t>
            </a:r>
            <a:r>
              <a:rPr lang="en-US" sz="1600" dirty="0"/>
              <a:t> </a:t>
            </a:r>
            <a:r>
              <a:rPr lang="en-US" sz="1600" dirty="0" err="1"/>
              <a:t>програма</a:t>
            </a:r>
            <a:r>
              <a:rPr lang="en-US" sz="1600" dirty="0"/>
              <a:t> </a:t>
            </a:r>
            <a:r>
              <a:rPr lang="en-US" sz="1600" dirty="0" err="1"/>
              <a:t>или</a:t>
            </a:r>
            <a:r>
              <a:rPr lang="en-US" sz="1600" dirty="0"/>
              <a:t> </a:t>
            </a:r>
            <a:r>
              <a:rPr lang="en-US" sz="1600" dirty="0" err="1"/>
              <a:t>предавача</a:t>
            </a:r>
            <a:r>
              <a:rPr lang="en-US" sz="1600" dirty="0"/>
              <a:t>;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зна</a:t>
            </a:r>
            <a:r>
              <a:rPr lang="en-US" sz="1600" dirty="0"/>
              <a:t> </a:t>
            </a:r>
            <a:r>
              <a:rPr lang="en-US" sz="1600" dirty="0" err="1"/>
              <a:t>страни</a:t>
            </a:r>
            <a:r>
              <a:rPr lang="en-US" sz="1600" dirty="0"/>
              <a:t> </a:t>
            </a:r>
            <a:r>
              <a:rPr lang="en-US" sz="1600" dirty="0" err="1"/>
              <a:t>језик</a:t>
            </a:r>
            <a:r>
              <a:rPr lang="en-US" sz="1600" dirty="0"/>
              <a:t> </a:t>
            </a:r>
            <a:r>
              <a:rPr lang="en-US" sz="1600" dirty="0" err="1"/>
              <a:t>на</a:t>
            </a:r>
            <a:r>
              <a:rPr lang="en-US" sz="1600" dirty="0"/>
              <a:t> </a:t>
            </a:r>
            <a:r>
              <a:rPr lang="en-US" sz="1600" dirty="0" err="1"/>
              <a:t>нивоу</a:t>
            </a:r>
            <a:r>
              <a:rPr lang="en-US" sz="1600" dirty="0"/>
              <a:t> Б1 </a:t>
            </a:r>
            <a:r>
              <a:rPr lang="en-US" sz="1600" dirty="0" err="1"/>
              <a:t>Заједничког</a:t>
            </a:r>
            <a:r>
              <a:rPr lang="en-US" sz="1600" dirty="0"/>
              <a:t> </a:t>
            </a:r>
            <a:r>
              <a:rPr lang="en-US" sz="1600" dirty="0" err="1"/>
              <a:t>европског</a:t>
            </a:r>
            <a:r>
              <a:rPr lang="en-US" sz="1600" dirty="0"/>
              <a:t> </a:t>
            </a:r>
            <a:r>
              <a:rPr lang="en-US" sz="1600" dirty="0" err="1"/>
              <a:t>језичког</a:t>
            </a:r>
            <a:r>
              <a:rPr lang="en-US" sz="1600" dirty="0"/>
              <a:t> </a:t>
            </a:r>
            <a:r>
              <a:rPr lang="en-US" sz="1600" dirty="0" err="1"/>
              <a:t>оквира</a:t>
            </a:r>
            <a:r>
              <a:rPr lang="en-US" sz="1600" dirty="0"/>
              <a:t>;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користи</a:t>
            </a:r>
            <a:r>
              <a:rPr lang="en-US" sz="1600" dirty="0"/>
              <a:t> </a:t>
            </a:r>
            <a:r>
              <a:rPr lang="en-US" sz="1600" dirty="0" err="1"/>
              <a:t>рачунар</a:t>
            </a:r>
            <a:r>
              <a:rPr lang="en-US" sz="1600" dirty="0"/>
              <a:t> у </a:t>
            </a:r>
            <a:r>
              <a:rPr lang="en-US" sz="1600" dirty="0" err="1"/>
              <a:t>раду</a:t>
            </a:r>
            <a:r>
              <a:rPr lang="en-US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68526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9BAFED6F-5436-4A48-A84D-E3EDBFC96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4" y="324199"/>
            <a:ext cx="10872172" cy="2364698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5" name="Okvir za tekst 4">
            <a:extLst>
              <a:ext uri="{FF2B5EF4-FFF2-40B4-BE49-F238E27FC236}">
                <a16:creationId xmlns:a16="http://schemas.microsoft.com/office/drawing/2014/main" id="{22C5B399-1E60-4BBE-B4ED-45C3B5AC32F8}"/>
              </a:ext>
            </a:extLst>
          </p:cNvPr>
          <p:cNvSpPr txBox="1"/>
          <p:nvPr/>
        </p:nvSpPr>
        <p:spPr>
          <a:xfrm>
            <a:off x="381000" y="2556936"/>
            <a:ext cx="11430000" cy="2216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/>
              <a:t>Члан</a:t>
            </a:r>
            <a:r>
              <a:rPr lang="en-US" sz="1600" dirty="0"/>
              <a:t> 28.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Звање</a:t>
            </a:r>
            <a:r>
              <a:rPr lang="en-US" sz="1600" dirty="0"/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високог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педагошког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саветника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dirty="0" err="1"/>
              <a:t>може</a:t>
            </a:r>
            <a:r>
              <a:rPr lang="en-US" sz="1600" dirty="0"/>
              <a:t> </a:t>
            </a:r>
            <a:r>
              <a:rPr lang="en-US" sz="1600" dirty="0" err="1"/>
              <a:t>да</a:t>
            </a:r>
            <a:r>
              <a:rPr lang="en-US" sz="1600" dirty="0"/>
              <a:t> </a:t>
            </a:r>
            <a:r>
              <a:rPr lang="en-US" sz="1600" dirty="0" err="1"/>
              <a:t>стекне</a:t>
            </a:r>
            <a:r>
              <a:rPr lang="en-US" sz="1600" dirty="0"/>
              <a:t> </a:t>
            </a:r>
            <a:r>
              <a:rPr lang="en-US" sz="1600" dirty="0" err="1"/>
              <a:t>наставник</a:t>
            </a:r>
            <a:r>
              <a:rPr lang="en-US" sz="1600" dirty="0"/>
              <a:t>, </a:t>
            </a:r>
            <a:r>
              <a:rPr lang="en-US" sz="1600" dirty="0" err="1"/>
              <a:t>васпитач</a:t>
            </a:r>
            <a:r>
              <a:rPr lang="en-US" sz="1600" dirty="0"/>
              <a:t> и </a:t>
            </a:r>
            <a:r>
              <a:rPr lang="en-US" sz="1600" dirty="0" err="1"/>
              <a:t>стручни</a:t>
            </a:r>
            <a:r>
              <a:rPr lang="en-US" sz="1600" dirty="0"/>
              <a:t> </a:t>
            </a:r>
            <a:r>
              <a:rPr lang="en-US" sz="1600" dirty="0" err="1"/>
              <a:t>сарадник</a:t>
            </a:r>
            <a:r>
              <a:rPr lang="en-US" sz="1600" dirty="0"/>
              <a:t> </a:t>
            </a:r>
            <a:r>
              <a:rPr lang="en-US" sz="1600" dirty="0" err="1"/>
              <a:t>који</a:t>
            </a:r>
            <a:r>
              <a:rPr lang="en-US" sz="1600" dirty="0"/>
              <a:t>, </a:t>
            </a:r>
            <a:r>
              <a:rPr lang="en-US" sz="1600" dirty="0" err="1"/>
              <a:t>осим</a:t>
            </a:r>
            <a:r>
              <a:rPr lang="en-US" sz="1600" dirty="0"/>
              <a:t> </a:t>
            </a:r>
            <a:r>
              <a:rPr lang="en-US" sz="1600" dirty="0" err="1"/>
              <a:t>лиценце</a:t>
            </a:r>
            <a:r>
              <a:rPr lang="en-US" sz="1600" dirty="0"/>
              <a:t>: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има</a:t>
            </a:r>
            <a:r>
              <a:rPr lang="en-US" sz="1600" dirty="0"/>
              <a:t> </a:t>
            </a:r>
            <a:r>
              <a:rPr lang="en-US" sz="1600" dirty="0" err="1"/>
              <a:t>најмање</a:t>
            </a:r>
            <a:r>
              <a:rPr lang="en-US" sz="1600" dirty="0"/>
              <a:t> 15 </a:t>
            </a:r>
            <a:r>
              <a:rPr lang="en-US" sz="1600" dirty="0" err="1"/>
              <a:t>година</a:t>
            </a:r>
            <a:r>
              <a:rPr lang="en-US" sz="1600" dirty="0"/>
              <a:t> </a:t>
            </a:r>
            <a:r>
              <a:rPr lang="en-US" sz="1600" dirty="0" err="1"/>
              <a:t>радног</a:t>
            </a:r>
            <a:r>
              <a:rPr lang="en-US" sz="1600" dirty="0"/>
              <a:t> </a:t>
            </a:r>
            <a:r>
              <a:rPr lang="en-US" sz="1600" dirty="0" err="1"/>
              <a:t>искуства</a:t>
            </a:r>
            <a:r>
              <a:rPr lang="en-US" sz="1600" dirty="0"/>
              <a:t> у </a:t>
            </a:r>
            <a:r>
              <a:rPr lang="en-US" sz="1600" dirty="0" err="1"/>
              <a:t>обављању</a:t>
            </a:r>
            <a:r>
              <a:rPr lang="en-US" sz="1600" dirty="0"/>
              <a:t> </a:t>
            </a:r>
            <a:r>
              <a:rPr lang="en-US" sz="1600" dirty="0" err="1"/>
              <a:t>образовно-васпитног</a:t>
            </a:r>
            <a:r>
              <a:rPr lang="en-US" sz="1600" dirty="0"/>
              <a:t> </a:t>
            </a:r>
            <a:r>
              <a:rPr lang="en-US" sz="1600" dirty="0" err="1"/>
              <a:t>рада</a:t>
            </a:r>
            <a:r>
              <a:rPr lang="en-US" sz="1600" dirty="0"/>
              <a:t> и </a:t>
            </a:r>
            <a:r>
              <a:rPr lang="en-US" sz="1600" dirty="0" err="1"/>
              <a:t>најмање</a:t>
            </a:r>
            <a:r>
              <a:rPr lang="en-US" sz="1600" dirty="0"/>
              <a:t> </a:t>
            </a:r>
            <a:r>
              <a:rPr lang="en-US" sz="1600" dirty="0" err="1"/>
              <a:t>три</a:t>
            </a:r>
            <a:r>
              <a:rPr lang="en-US" sz="1600" dirty="0"/>
              <a:t> </a:t>
            </a:r>
            <a:r>
              <a:rPr lang="en-US" sz="1600" dirty="0" err="1"/>
              <a:t>године</a:t>
            </a:r>
            <a:r>
              <a:rPr lang="en-US" sz="1600" dirty="0"/>
              <a:t> </a:t>
            </a:r>
            <a:r>
              <a:rPr lang="en-US" sz="1600" dirty="0" err="1"/>
              <a:t>рада</a:t>
            </a:r>
            <a:r>
              <a:rPr lang="en-US" sz="1600" dirty="0"/>
              <a:t> у </a:t>
            </a:r>
            <a:r>
              <a:rPr lang="en-US" sz="1600" dirty="0" err="1"/>
              <a:t>звању</a:t>
            </a:r>
            <a:r>
              <a:rPr lang="en-US" sz="1600" dirty="0"/>
              <a:t> </a:t>
            </a:r>
            <a:r>
              <a:rPr lang="en-US" sz="1600" dirty="0" err="1"/>
              <a:t>вишег</a:t>
            </a:r>
            <a:r>
              <a:rPr lang="en-US" sz="1600" dirty="0"/>
              <a:t> </a:t>
            </a:r>
            <a:r>
              <a:rPr lang="en-US" sz="1600" dirty="0" err="1"/>
              <a:t>педагошког</a:t>
            </a:r>
            <a:r>
              <a:rPr lang="en-US" sz="1600" dirty="0"/>
              <a:t> </a:t>
            </a:r>
            <a:r>
              <a:rPr lang="en-US" sz="1600" dirty="0" err="1"/>
              <a:t>саветника</a:t>
            </a:r>
            <a:r>
              <a:rPr lang="en-US" sz="1600" dirty="0"/>
              <a:t>;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оствари</a:t>
            </a:r>
            <a:r>
              <a:rPr lang="en-US" sz="1600" dirty="0"/>
              <a:t> </a:t>
            </a:r>
            <a:r>
              <a:rPr lang="en-US" sz="1600" dirty="0" err="1"/>
              <a:t>различите</a:t>
            </a:r>
            <a:r>
              <a:rPr lang="en-US" sz="1600" dirty="0"/>
              <a:t> </a:t>
            </a:r>
            <a:r>
              <a:rPr lang="en-US" sz="1600" dirty="0" err="1"/>
              <a:t>одобрене</a:t>
            </a:r>
            <a:r>
              <a:rPr lang="en-US" sz="1600" dirty="0"/>
              <a:t> </a:t>
            </a:r>
            <a:r>
              <a:rPr lang="en-US" sz="1600" dirty="0" err="1"/>
              <a:t>програме</a:t>
            </a:r>
            <a:r>
              <a:rPr lang="en-US" sz="1600" dirty="0"/>
              <a:t> </a:t>
            </a:r>
            <a:r>
              <a:rPr lang="en-US" sz="1600" dirty="0" err="1"/>
              <a:t>извођењем</a:t>
            </a:r>
            <a:r>
              <a:rPr lang="en-US" sz="1600" dirty="0"/>
              <a:t> </a:t>
            </a:r>
            <a:r>
              <a:rPr lang="en-US" sz="1600" dirty="0" err="1"/>
              <a:t>обуке</a:t>
            </a:r>
            <a:r>
              <a:rPr lang="en-US" sz="1600" dirty="0"/>
              <a:t> у </a:t>
            </a:r>
            <a:r>
              <a:rPr lang="en-US" sz="1600" dirty="0" err="1"/>
              <a:t>трајању</a:t>
            </a:r>
            <a:r>
              <a:rPr lang="en-US" sz="1600" dirty="0"/>
              <a:t> </a:t>
            </a:r>
            <a:r>
              <a:rPr lang="en-US" sz="1600" dirty="0" err="1"/>
              <a:t>од</a:t>
            </a:r>
            <a:r>
              <a:rPr lang="en-US" sz="1600" dirty="0"/>
              <a:t> </a:t>
            </a:r>
            <a:r>
              <a:rPr lang="en-US" sz="1600" dirty="0" err="1"/>
              <a:t>преко</a:t>
            </a:r>
            <a:r>
              <a:rPr lang="en-US" sz="1600" dirty="0"/>
              <a:t> 120 </a:t>
            </a:r>
            <a:r>
              <a:rPr lang="en-US" sz="1600" dirty="0" err="1"/>
              <a:t>сати</a:t>
            </a:r>
            <a:r>
              <a:rPr lang="en-US" sz="1600" dirty="0"/>
              <a:t> у </a:t>
            </a:r>
            <a:r>
              <a:rPr lang="en-US" sz="1600" dirty="0" err="1"/>
              <a:t>својству</a:t>
            </a:r>
            <a:r>
              <a:rPr lang="en-US" sz="1600" dirty="0"/>
              <a:t> </a:t>
            </a:r>
            <a:r>
              <a:rPr lang="en-US" sz="1600" dirty="0" err="1"/>
              <a:t>реализатора</a:t>
            </a:r>
            <a:r>
              <a:rPr lang="en-US" sz="1600" dirty="0"/>
              <a:t> </a:t>
            </a:r>
            <a:r>
              <a:rPr lang="en-US" sz="1600" dirty="0" err="1"/>
              <a:t>програма</a:t>
            </a:r>
            <a:r>
              <a:rPr lang="en-US" sz="1600" dirty="0"/>
              <a:t> </a:t>
            </a:r>
            <a:r>
              <a:rPr lang="en-US" sz="1600" dirty="0" err="1"/>
              <a:t>или</a:t>
            </a:r>
            <a:r>
              <a:rPr lang="en-US" sz="1600" dirty="0"/>
              <a:t> </a:t>
            </a:r>
            <a:r>
              <a:rPr lang="en-US" sz="1600" dirty="0" err="1"/>
              <a:t>предавача</a:t>
            </a:r>
            <a:r>
              <a:rPr lang="en-US" sz="1600" dirty="0"/>
              <a:t>;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постиже</a:t>
            </a:r>
            <a:r>
              <a:rPr lang="en-US" sz="1600" dirty="0"/>
              <a:t> </a:t>
            </a:r>
            <a:r>
              <a:rPr lang="en-US" sz="1600" dirty="0" err="1"/>
              <a:t>натпросечан</a:t>
            </a:r>
            <a:r>
              <a:rPr lang="en-US" sz="1600" dirty="0"/>
              <a:t> </a:t>
            </a:r>
            <a:r>
              <a:rPr lang="en-US" sz="1600" dirty="0" err="1"/>
              <a:t>степен</a:t>
            </a:r>
            <a:r>
              <a:rPr lang="en-US" sz="1600" dirty="0"/>
              <a:t> </a:t>
            </a:r>
            <a:r>
              <a:rPr lang="en-US" sz="1600" dirty="0" err="1"/>
              <a:t>компетентности</a:t>
            </a:r>
            <a:r>
              <a:rPr lang="en-US" sz="1600" dirty="0"/>
              <a:t> у </a:t>
            </a:r>
            <a:r>
              <a:rPr lang="en-US" sz="1600" dirty="0" err="1"/>
              <a:t>образовно-васпитном</a:t>
            </a:r>
            <a:r>
              <a:rPr lang="en-US" sz="1600" dirty="0"/>
              <a:t> </a:t>
            </a:r>
            <a:r>
              <a:rPr lang="en-US" sz="1600" dirty="0" err="1"/>
              <a:t>раду</a:t>
            </a:r>
            <a:r>
              <a:rPr lang="en-US" sz="1600" dirty="0"/>
              <a:t>, а </a:t>
            </a:r>
            <a:r>
              <a:rPr lang="en-US" sz="1600" dirty="0" err="1"/>
              <a:t>стручни</a:t>
            </a:r>
            <a:r>
              <a:rPr lang="en-US" sz="1600" dirty="0"/>
              <a:t> </a:t>
            </a:r>
            <a:r>
              <a:rPr lang="en-US" sz="1600" dirty="0" err="1"/>
              <a:t>сарадник</a:t>
            </a:r>
            <a:r>
              <a:rPr lang="en-US" sz="1600" dirty="0"/>
              <a:t> у </a:t>
            </a:r>
            <a:r>
              <a:rPr lang="en-US" sz="1600" dirty="0" err="1"/>
              <a:t>школи</a:t>
            </a:r>
            <a:r>
              <a:rPr lang="en-US" sz="1600" dirty="0"/>
              <a:t>, </a:t>
            </a:r>
            <a:r>
              <a:rPr lang="en-US" sz="1600" dirty="0" err="1"/>
              <a:t>дому</a:t>
            </a:r>
            <a:r>
              <a:rPr lang="en-US" sz="1600" dirty="0"/>
              <a:t> </a:t>
            </a:r>
            <a:r>
              <a:rPr lang="en-US" sz="1600" dirty="0" err="1"/>
              <a:t>ученика</a:t>
            </a:r>
            <a:r>
              <a:rPr lang="en-US" sz="1600" dirty="0"/>
              <a:t> и </a:t>
            </a:r>
            <a:r>
              <a:rPr lang="en-US" sz="1600" dirty="0" err="1"/>
              <a:t>школи</a:t>
            </a:r>
            <a:r>
              <a:rPr lang="en-US" sz="1600" dirty="0"/>
              <a:t> </a:t>
            </a:r>
            <a:r>
              <a:rPr lang="en-US" sz="1600" dirty="0" err="1"/>
              <a:t>са</a:t>
            </a:r>
            <a:r>
              <a:rPr lang="en-US" sz="1600" dirty="0"/>
              <a:t> </a:t>
            </a:r>
            <a:r>
              <a:rPr lang="en-US" sz="1600" dirty="0" err="1"/>
              <a:t>домом</a:t>
            </a:r>
            <a:r>
              <a:rPr lang="en-US" sz="1600" dirty="0"/>
              <a:t> – </a:t>
            </a:r>
            <a:r>
              <a:rPr lang="en-US" sz="1600" dirty="0" err="1"/>
              <a:t>натпросечан</a:t>
            </a:r>
            <a:r>
              <a:rPr lang="en-US" sz="1600" dirty="0"/>
              <a:t> </a:t>
            </a:r>
            <a:r>
              <a:rPr lang="en-US" sz="1600" dirty="0" err="1"/>
              <a:t>степен</a:t>
            </a:r>
            <a:r>
              <a:rPr lang="en-US" sz="1600" dirty="0"/>
              <a:t> </a:t>
            </a:r>
            <a:r>
              <a:rPr lang="en-US" sz="1600" dirty="0" err="1"/>
              <a:t>остварености</a:t>
            </a:r>
            <a:r>
              <a:rPr lang="en-US" sz="1600" dirty="0"/>
              <a:t> </a:t>
            </a:r>
            <a:r>
              <a:rPr lang="en-US" sz="1600" dirty="0" err="1"/>
              <a:t>образовно-васпитних</a:t>
            </a:r>
            <a:r>
              <a:rPr lang="en-US" sz="1600" dirty="0"/>
              <a:t> </a:t>
            </a:r>
            <a:r>
              <a:rPr lang="en-US" sz="1600" dirty="0" err="1"/>
              <a:t>циљева</a:t>
            </a:r>
            <a:r>
              <a:rPr lang="en-US" sz="1600" dirty="0"/>
              <a:t> у </a:t>
            </a:r>
            <a:r>
              <a:rPr lang="en-US" sz="1600" dirty="0" err="1"/>
              <a:t>односу</a:t>
            </a:r>
            <a:r>
              <a:rPr lang="en-US" sz="1600" dirty="0"/>
              <a:t> </a:t>
            </a:r>
            <a:r>
              <a:rPr lang="en-US" sz="1600" dirty="0" err="1"/>
              <a:t>на</a:t>
            </a:r>
            <a:r>
              <a:rPr lang="en-US" sz="1600" dirty="0"/>
              <a:t> </a:t>
            </a:r>
            <a:r>
              <a:rPr lang="en-US" sz="1600" dirty="0" err="1"/>
              <a:t>почетно</a:t>
            </a:r>
            <a:r>
              <a:rPr lang="en-US" sz="1600" dirty="0"/>
              <a:t> </a:t>
            </a:r>
            <a:r>
              <a:rPr lang="en-US" sz="1600" dirty="0" err="1"/>
              <a:t>стање</a:t>
            </a:r>
            <a:r>
              <a:rPr lang="en-US" sz="1600" dirty="0"/>
              <a:t> и </a:t>
            </a:r>
            <a:r>
              <a:rPr lang="en-US" sz="1600" dirty="0" err="1"/>
              <a:t>услове</a:t>
            </a:r>
            <a:r>
              <a:rPr lang="en-US" sz="1600" dirty="0"/>
              <a:t> </a:t>
            </a:r>
            <a:r>
              <a:rPr lang="en-US" sz="1600" dirty="0" err="1"/>
              <a:t>рада</a:t>
            </a:r>
            <a:r>
              <a:rPr lang="en-US" sz="1600" dirty="0"/>
              <a:t>;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иницира</a:t>
            </a:r>
            <a:r>
              <a:rPr lang="en-US" sz="1600" dirty="0"/>
              <a:t> </a:t>
            </a:r>
            <a:r>
              <a:rPr lang="en-US" sz="1600" dirty="0" err="1"/>
              <a:t>га</a:t>
            </a:r>
            <a:r>
              <a:rPr lang="en-US" sz="1600" dirty="0"/>
              <a:t> и </a:t>
            </a:r>
            <a:r>
              <a:rPr lang="en-US" sz="1600" dirty="0" err="1"/>
              <a:t>учествује</a:t>
            </a:r>
            <a:r>
              <a:rPr lang="en-US" sz="1600" dirty="0"/>
              <a:t> у </a:t>
            </a:r>
            <a:r>
              <a:rPr lang="en-US" sz="1600" dirty="0" err="1"/>
              <a:t>подизању</a:t>
            </a:r>
            <a:r>
              <a:rPr lang="en-US" sz="1600" dirty="0"/>
              <a:t> </a:t>
            </a:r>
            <a:r>
              <a:rPr lang="en-US" sz="1600" dirty="0" err="1"/>
              <a:t>квалитета</a:t>
            </a:r>
            <a:r>
              <a:rPr lang="en-US" sz="1600" dirty="0"/>
              <a:t> </a:t>
            </a:r>
            <a:r>
              <a:rPr lang="en-US" sz="1600" dirty="0" err="1"/>
              <a:t>образовно-васпитног</a:t>
            </a:r>
            <a:r>
              <a:rPr lang="en-US" sz="1600" dirty="0"/>
              <a:t> </a:t>
            </a:r>
            <a:r>
              <a:rPr lang="en-US" sz="1600" dirty="0" err="1"/>
              <a:t>рада</a:t>
            </a:r>
            <a:r>
              <a:rPr lang="en-US" sz="1600" dirty="0"/>
              <a:t>;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аутор</a:t>
            </a:r>
            <a:r>
              <a:rPr lang="en-US" sz="1600" dirty="0"/>
              <a:t> </a:t>
            </a:r>
            <a:r>
              <a:rPr lang="en-US" sz="1600" dirty="0" err="1"/>
              <a:t>је</a:t>
            </a:r>
            <a:r>
              <a:rPr lang="en-US" sz="1600" dirty="0"/>
              <a:t> </a:t>
            </a:r>
            <a:r>
              <a:rPr lang="en-US" sz="1600" dirty="0" err="1"/>
              <a:t>или</a:t>
            </a:r>
            <a:r>
              <a:rPr lang="en-US" sz="1600" dirty="0"/>
              <a:t> </a:t>
            </a:r>
            <a:r>
              <a:rPr lang="en-US" sz="1600" dirty="0" err="1"/>
              <a:t>коаутор</a:t>
            </a:r>
            <a:r>
              <a:rPr lang="en-US" sz="1600" dirty="0"/>
              <a:t> </a:t>
            </a:r>
            <a:r>
              <a:rPr lang="en-US" sz="1600" dirty="0" err="1"/>
              <a:t>одобреног</a:t>
            </a:r>
            <a:r>
              <a:rPr lang="en-US" sz="1600" dirty="0"/>
              <a:t> </a:t>
            </a:r>
            <a:r>
              <a:rPr lang="en-US" sz="1600" dirty="0" err="1"/>
              <a:t>програма</a:t>
            </a:r>
            <a:r>
              <a:rPr lang="en-US" sz="1600" dirty="0"/>
              <a:t> </a:t>
            </a:r>
            <a:r>
              <a:rPr lang="en-US" sz="1600" dirty="0" err="1"/>
              <a:t>који</a:t>
            </a:r>
            <a:r>
              <a:rPr lang="en-US" sz="1600" dirty="0"/>
              <a:t> </a:t>
            </a:r>
            <a:r>
              <a:rPr lang="en-US" sz="1600" dirty="0" err="1"/>
              <a:t>се</a:t>
            </a:r>
            <a:r>
              <a:rPr lang="en-US" sz="1600" dirty="0"/>
              <a:t> </a:t>
            </a:r>
            <a:r>
              <a:rPr lang="en-US" sz="1600" dirty="0" err="1"/>
              <a:t>остварује</a:t>
            </a:r>
            <a:r>
              <a:rPr lang="en-US" sz="1600" dirty="0"/>
              <a:t>;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зна</a:t>
            </a:r>
            <a:r>
              <a:rPr lang="en-US" sz="1600" dirty="0"/>
              <a:t> </a:t>
            </a:r>
            <a:r>
              <a:rPr lang="en-US" sz="1600" dirty="0" err="1"/>
              <a:t>један</a:t>
            </a:r>
            <a:r>
              <a:rPr lang="en-US" sz="1600" dirty="0"/>
              <a:t> </a:t>
            </a:r>
            <a:r>
              <a:rPr lang="en-US" sz="1600" dirty="0" err="1"/>
              <a:t>страни</a:t>
            </a:r>
            <a:r>
              <a:rPr lang="en-US" sz="1600" dirty="0"/>
              <a:t> </a:t>
            </a:r>
            <a:r>
              <a:rPr lang="en-US" sz="1600" dirty="0" err="1"/>
              <a:t>језик</a:t>
            </a:r>
            <a:r>
              <a:rPr lang="en-US" sz="1600" dirty="0"/>
              <a:t> </a:t>
            </a:r>
            <a:r>
              <a:rPr lang="en-US" sz="1600" dirty="0" err="1"/>
              <a:t>на</a:t>
            </a:r>
            <a:r>
              <a:rPr lang="en-US" sz="1600" dirty="0"/>
              <a:t> </a:t>
            </a:r>
            <a:r>
              <a:rPr lang="en-US" sz="1600" dirty="0" err="1"/>
              <a:t>нивоу</a:t>
            </a:r>
            <a:r>
              <a:rPr lang="en-US" sz="1600" dirty="0"/>
              <a:t> А2, а </a:t>
            </a:r>
            <a:r>
              <a:rPr lang="en-US" sz="1600" dirty="0" err="1"/>
              <a:t>други</a:t>
            </a:r>
            <a:r>
              <a:rPr lang="en-US" sz="1600" dirty="0"/>
              <a:t> </a:t>
            </a:r>
            <a:r>
              <a:rPr lang="en-US" sz="1600" dirty="0" err="1"/>
              <a:t>на</a:t>
            </a:r>
            <a:r>
              <a:rPr lang="en-US" sz="1600" dirty="0"/>
              <a:t> </a:t>
            </a:r>
            <a:r>
              <a:rPr lang="en-US" sz="1600" dirty="0" err="1"/>
              <a:t>нивоу</a:t>
            </a:r>
            <a:r>
              <a:rPr lang="en-US" sz="1600" dirty="0"/>
              <a:t> Б1 </a:t>
            </a:r>
            <a:r>
              <a:rPr lang="en-US" sz="1600" dirty="0" err="1"/>
              <a:t>Заједничког</a:t>
            </a:r>
            <a:r>
              <a:rPr lang="en-US" sz="1600" dirty="0"/>
              <a:t> </a:t>
            </a:r>
            <a:r>
              <a:rPr lang="en-US" sz="1600" dirty="0" err="1"/>
              <a:t>европског</a:t>
            </a:r>
            <a:r>
              <a:rPr lang="en-US" sz="1600" dirty="0"/>
              <a:t> </a:t>
            </a:r>
            <a:r>
              <a:rPr lang="en-US" sz="1600" dirty="0" err="1"/>
              <a:t>језичког</a:t>
            </a:r>
            <a:r>
              <a:rPr lang="en-US" sz="1600" dirty="0"/>
              <a:t> </a:t>
            </a:r>
            <a:r>
              <a:rPr lang="en-US" sz="1600" dirty="0" err="1"/>
              <a:t>оквира</a:t>
            </a:r>
            <a:r>
              <a:rPr lang="en-US" sz="1600" dirty="0"/>
              <a:t>;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користи</a:t>
            </a:r>
            <a:r>
              <a:rPr lang="en-US" sz="1600" dirty="0"/>
              <a:t> </a:t>
            </a:r>
            <a:r>
              <a:rPr lang="en-US" sz="1600" dirty="0" err="1"/>
              <a:t>рачунар</a:t>
            </a:r>
            <a:r>
              <a:rPr lang="en-US" sz="1600" dirty="0"/>
              <a:t> у </a:t>
            </a:r>
            <a:r>
              <a:rPr lang="en-US" sz="1600" dirty="0" err="1"/>
              <a:t>раду</a:t>
            </a:r>
            <a:r>
              <a:rPr lang="en-US" sz="1600" dirty="0"/>
              <a:t>;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креира</a:t>
            </a:r>
            <a:r>
              <a:rPr lang="en-US" sz="1600" dirty="0"/>
              <a:t> и </a:t>
            </a:r>
            <a:r>
              <a:rPr lang="en-US" sz="1600" dirty="0" err="1"/>
              <a:t>остварује</a:t>
            </a:r>
            <a:r>
              <a:rPr lang="en-US" sz="1600" dirty="0"/>
              <a:t> </a:t>
            </a:r>
            <a:r>
              <a:rPr lang="en-US" sz="1600" dirty="0" err="1"/>
              <a:t>истраживачке</a:t>
            </a:r>
            <a:r>
              <a:rPr lang="en-US" sz="1600" dirty="0"/>
              <a:t> </a:t>
            </a:r>
            <a:r>
              <a:rPr lang="en-US" sz="1600" dirty="0" err="1"/>
              <a:t>активности</a:t>
            </a:r>
            <a:r>
              <a:rPr lang="en-US" sz="1600" dirty="0"/>
              <a:t> </a:t>
            </a:r>
            <a:r>
              <a:rPr lang="en-US" sz="1600" dirty="0" err="1"/>
              <a:t>од</a:t>
            </a:r>
            <a:r>
              <a:rPr lang="en-US" sz="1600" dirty="0"/>
              <a:t> </a:t>
            </a:r>
            <a:r>
              <a:rPr lang="en-US" sz="1600" dirty="0" err="1"/>
              <a:t>значаја</a:t>
            </a:r>
            <a:r>
              <a:rPr lang="en-US" sz="1600" dirty="0"/>
              <a:t> </a:t>
            </a:r>
            <a:r>
              <a:rPr lang="en-US" sz="1600" dirty="0" err="1"/>
              <a:t>за</a:t>
            </a:r>
            <a:r>
              <a:rPr lang="en-US" sz="1600" dirty="0"/>
              <a:t> </a:t>
            </a:r>
            <a:r>
              <a:rPr lang="en-US" sz="1600" dirty="0" err="1"/>
              <a:t>образовно-васпитни</a:t>
            </a:r>
            <a:r>
              <a:rPr lang="en-US" sz="1600" dirty="0"/>
              <a:t> </a:t>
            </a:r>
            <a:r>
              <a:rPr lang="en-US" sz="1600" dirty="0" err="1"/>
              <a:t>рад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6748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2024</Words>
  <Application>Microsoft Office PowerPoint</Application>
  <PresentationFormat>Široki ekran</PresentationFormat>
  <Paragraphs>149</Paragraphs>
  <Slides>18</Slides>
  <Notes>0</Notes>
  <HiddenSlides>0</HiddenSlides>
  <MMClips>0</MMClips>
  <ScaleCrop>false</ScaleCrop>
  <HeadingPairs>
    <vt:vector size="6" baseType="variant">
      <vt:variant>
        <vt:lpstr>Korišćeni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Office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Vladan Šunjevarić</dc:creator>
  <cp:lastModifiedBy>Vladan Šunjevarić</cp:lastModifiedBy>
  <cp:revision>1</cp:revision>
  <dcterms:created xsi:type="dcterms:W3CDTF">2022-01-10T16:27:34Z</dcterms:created>
  <dcterms:modified xsi:type="dcterms:W3CDTF">2022-01-10T17:55:30Z</dcterms:modified>
</cp:coreProperties>
</file>