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74" r:id="rId9"/>
    <p:sldId id="275" r:id="rId10"/>
    <p:sldId id="276" r:id="rId11"/>
    <p:sldId id="278" r:id="rId12"/>
    <p:sldId id="277" r:id="rId13"/>
    <p:sldId id="263" r:id="rId14"/>
    <p:sldId id="265" r:id="rId15"/>
    <p:sldId id="280" r:id="rId16"/>
    <p:sldId id="267" r:id="rId17"/>
    <p:sldId id="268" r:id="rId18"/>
    <p:sldId id="27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700" autoAdjust="0"/>
  </p:normalViewPr>
  <p:slideViewPr>
    <p:cSldViewPr snapToGrid="0">
      <p:cViewPr>
        <p:scale>
          <a:sx n="75" d="100"/>
          <a:sy n="75" d="100"/>
        </p:scale>
        <p:origin x="96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1EED-D33A-4012-B9E7-C830EF5962E2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24DA7-5304-44C7-AB53-AA17A72C3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33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24DA7-5304-44C7-AB53-AA17A72C34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2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4671B-4964-F081-D03E-A41BD9414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68CA09-0875-9D47-EBAA-F747A70A5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18F760-1B15-2518-B766-7FAC3FE3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4282-0207-4CA2-A3DC-829CFBDD9F46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618FAF-36AC-7C63-D229-B6FF7EF5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1BD839-EFEE-1D92-79C8-B4BB1538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4DD29-666C-A08B-25FE-BF6C9954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304C0E-2C9D-86A2-9CE8-9B5E4C192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452A62-F2F6-FD22-838D-CC2DA4ED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C6D-6CA0-4BE9-A119-5F35C47DD4F3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6AC01F-DFD0-2DA2-4932-38F8FA5C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5F515D-9D29-7399-3124-0FBE3C0E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FFBE27-6B40-5722-C137-E7C47F1CE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400600-F4FF-D601-6613-0B5C93B6A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EFA3A-DE4A-7E23-E237-E3641646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C1E1-9779-42E2-9A01-5E20FD26196F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6F5A8-AE12-5857-3111-2644F0A3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842D8-DAAD-408A-3968-3EF59177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0986C-F790-F201-815E-BBCB73E7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CA691-C65F-FE15-DFB1-11AA601B3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4788F3-3649-59C3-BD98-4FC74502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7276-DBA8-4A28-B0E9-B9071B348D60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4F42E6-0B54-F47A-F6DA-A5B869EF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0D8761-0A5A-77F1-A910-EDF9F65C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9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FD3CD-173A-B7BE-21D2-08AD5685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280233-38F5-C412-1196-1F1E96F50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BBDA3F-0FEA-4543-74B9-75FE3BBB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844-9EF1-47BE-BB9B-A613FB5681CB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35CD8-7B94-B1FF-CEB9-78224A21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732D3-382A-D88D-BF90-25394FAB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B2726-DEEE-4C1B-6068-86FBBCFA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CD4E4-BA93-1D42-9C31-2B0D1ABA5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89DFC8-77DD-E777-FF19-EE9A59617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D137D9-8377-7C3F-2E80-86DD3DEB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C032-DBC4-47CC-B03E-567742829A34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A63E9E-21D1-9631-A1FF-7750AF1A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B880AE-F2E8-4009-748A-54865B03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6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212-BF08-EB7A-2BFC-4916F3CC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4F6D-743F-573D-B72D-7966E4AA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D43FBD-78F7-87E2-9225-11128CC8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B0E58E-4CAF-88C4-1529-B7A8325D1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395A24-3F7F-CFC6-94DA-049A22E07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665199-8977-7761-5255-91C3D0A9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429E-63E5-479F-AFCC-3977A871F140}" type="datetime1">
              <a:rPr lang="en-US" smtClean="0"/>
              <a:t>1/27/2023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7F7039-41A4-B682-8F72-612C48C3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0D536C-D566-33CF-88E2-B0F38413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2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39545-C575-A64E-0E45-45B7D8C7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2DE727-E6DD-F137-9D83-8013EC4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D454-E03E-451C-93A5-6DFF5BC169A6}" type="datetime1">
              <a:rPr lang="en-US" smtClean="0"/>
              <a:t>1/27/2023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BC523B-66AF-3906-161E-419E56A4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CF312F-81E4-A7AB-786C-C61A44E7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3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11A448-2E63-EAC7-5FFA-655901F2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88AA-A575-4CC4-885E-8E4E832B2A24}" type="datetime1">
              <a:rPr lang="en-US" smtClean="0"/>
              <a:t>1/27/2023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4B6325-E3EB-4B7B-6ADC-8D6D3A5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9BC0E7-548C-FCC0-E80D-FD947389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7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EFDF7-71B3-4F1B-D348-82430ED1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64D08-EE49-85FB-425A-BA6DB921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A4DF78-9A45-3F76-A136-3C5C12B7F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CB05F3-F1F8-E723-B184-1B266FE2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898A-28F5-42DB-9A53-8C42B351FB2E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C42AD3-B903-1BDF-3570-467D2DDF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4F6F7C-E54A-D5F1-6B9A-7B6FF8CA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C2FA8-DF1E-336C-D575-1E5BA458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692487-F8AF-1D06-8DB7-457FEDBF4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2F34FD-857C-7C2F-4546-3997F4A64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C81290-5A2E-055F-1076-E703C432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FCE4-6AE7-4856-B85B-B10D5A3D9D77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28F159-1417-B5F9-EB24-5BDFA524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0D13C8-4FB7-4475-3731-C313CB33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0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B252D-2959-1D81-AA33-50E2DCD7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F564BB-6560-17AC-DB98-566EF5D88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99C75-2146-FA8D-7D8D-BF06C93E4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4336A-A08E-4F1B-BE86-5C25B86476E7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21AF9-0063-0C25-34C1-C917D8DE8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35D7AF-AC35-FAD9-BB97-588768CEB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8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377AD-4038-C786-24DC-A7E088839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Дейкстры</a:t>
            </a: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 с использованием </a:t>
            </a:r>
            <a:r>
              <a:rPr lang="ru-RU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Фибоначчиевой</a:t>
            </a: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 кучи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4BFB2D-CC1A-B11B-FA55-64DC5A60A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94" y="4489911"/>
            <a:ext cx="10964411" cy="1521068"/>
          </a:xfrm>
        </p:spPr>
        <p:txBody>
          <a:bodyPr>
            <a:noAutofit/>
          </a:bodyPr>
          <a:lstStyle/>
          <a:p>
            <a:pPr algn="r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 Б9121-09.03.03пикд</a:t>
            </a:r>
          </a:p>
          <a:p>
            <a:pPr algn="r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Коканов Александр Владиславович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доцент ИМКТ</a:t>
            </a:r>
          </a:p>
          <a:p>
            <a:pPr algn="r"/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Кленина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Надежда Викторовна</a:t>
            </a:r>
          </a:p>
          <a:p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  <a:p>
            <a:pPr algn="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35D499-8235-97A9-FD05-0A84E5D3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40" b="89972" l="6996" r="89955">
                        <a14:foregroundMark x1="17937" y1="9040" x2="17937" y2="9040"/>
                        <a14:foregroundMark x1="17668" y1="10311" x2="17668" y2="9746"/>
                        <a14:foregroundMark x1="8520" y1="33475" x2="8520" y2="33475"/>
                        <a14:foregroundMark x1="7085" y1="50141" x2="7085" y2="50141"/>
                        <a14:foregroundMark x1="46816" y1="46328" x2="46816" y2="46328"/>
                        <a14:foregroundMark x1="45202" y1="44915" x2="45202" y2="44915"/>
                        <a14:foregroundMark x1="61166" y1="44633" x2="61166" y2="44633"/>
                        <a14:foregroundMark x1="78744" y1="46328" x2="78744" y2="46328"/>
                        <a14:foregroundMark x1="82691" y1="46328" x2="82691" y2="46328"/>
                        <a14:foregroundMark x1="39103" y1="64124" x2="39103" y2="64124"/>
                        <a14:foregroundMark x1="41794" y1="64972" x2="41794" y2="64972"/>
                        <a14:foregroundMark x1="46278" y1="65113" x2="46278" y2="65113"/>
                        <a14:foregroundMark x1="49776" y1="66808" x2="49776" y2="66808"/>
                        <a14:foregroundMark x1="51300" y1="66102" x2="51300" y2="66102"/>
                        <a14:foregroundMark x1="55157" y1="66102" x2="55157" y2="66102"/>
                        <a14:foregroundMark x1="58744" y1="66102" x2="58744" y2="66102"/>
                        <a14:foregroundMark x1="61973" y1="65678" x2="61973" y2="65678"/>
                        <a14:foregroundMark x1="70045" y1="64548" x2="70045" y2="64548"/>
                        <a14:foregroundMark x1="73004" y1="65537" x2="73004" y2="65537"/>
                        <a14:foregroundMark x1="83767" y1="65537" x2="83767" y2="65537"/>
                        <a14:foregroundMark x1="87623" y1="65254" x2="87623" y2="65254"/>
                        <a14:foregroundMark x1="88969" y1="64689" x2="88969" y2="64689"/>
                        <a14:foregroundMark x1="89955" y1="62571" x2="89955" y2="62571"/>
                        <a14:foregroundMark x1="40717" y1="74011" x2="40717" y2="74011"/>
                        <a14:foregroundMark x1="44484" y1="71893" x2="44484" y2="71893"/>
                        <a14:foregroundMark x1="50314" y1="73588" x2="50314" y2="73588"/>
                        <a14:foregroundMark x1="53543" y1="73588" x2="53543" y2="73588"/>
                        <a14:foregroundMark x1="57668" y1="73870" x2="57668" y2="73870"/>
                        <a14:foregroundMark x1="62332" y1="73870" x2="62332" y2="73870"/>
                        <a14:foregroundMark x1="66637" y1="73729" x2="66637" y2="73729"/>
                        <a14:foregroundMark x1="71300" y1="73588" x2="71300" y2="73588"/>
                        <a14:foregroundMark x1="76413" y1="73870" x2="76413" y2="73870"/>
                        <a14:foregroundMark x1="81256" y1="73870" x2="81256" y2="73870"/>
                        <a14:foregroundMark x1="86099" y1="74859" x2="86099" y2="74859"/>
                        <a14:foregroundMark x1="88251" y1="74294" x2="88251" y2="74294"/>
                        <a14:foregroundMark x1="88969" y1="70339" x2="88969" y2="70339"/>
                        <a14:foregroundMark x1="89686" y1="86017" x2="89686" y2="86017"/>
                        <a14:foregroundMark x1="83318" y1="85876" x2="83318" y2="85876"/>
                        <a14:foregroundMark x1="80448" y1="84181" x2="80448" y2="84181"/>
                        <a14:foregroundMark x1="76054" y1="85169" x2="76054" y2="85169"/>
                        <a14:foregroundMark x1="70852" y1="83333" x2="70852" y2="83333"/>
                        <a14:foregroundMark x1="66188" y1="84181" x2="66188" y2="84181"/>
                        <a14:foregroundMark x1="59731" y1="83192" x2="59731" y2="83192"/>
                        <a14:foregroundMark x1="50404" y1="83192" x2="50404" y2="83192"/>
                        <a14:foregroundMark x1="45830" y1="85452" x2="45830" y2="85452"/>
                        <a14:foregroundMark x1="38924" y1="84746" x2="38924" y2="84746"/>
                        <a14:foregroundMark x1="66188" y1="64548" x2="66188" y2="64548"/>
                        <a14:foregroundMark x1="76682" y1="64972" x2="76682" y2="64972"/>
                        <a14:foregroundMark x1="48520" y1="86158" x2="48520" y2="86158"/>
                        <a14:foregroundMark x1="54260" y1="84040" x2="54260" y2="84040"/>
                        <a14:foregroundMark x1="49596" y1="85452" x2="49596" y2="85452"/>
                        <a14:foregroundMark x1="48879" y1="86299" x2="48879" y2="86299"/>
                        <a14:foregroundMark x1="55874" y1="83616" x2="55874" y2="83616"/>
                        <a14:foregroundMark x1="56143" y1="82910" x2="56143" y2="82910"/>
                        <a14:foregroundMark x1="55807" y1="83898" x2="56143" y2="84463"/>
                        <a14:foregroundMark x1="54798" y1="82203" x2="55807" y2="83898"/>
                        <a14:foregroundMark x1="56413" y1="83333" x2="56413" y2="83333"/>
                        <a14:foregroundMark x1="56259" y1="84322" x2="56413" y2="84887"/>
                        <a14:foregroundMark x1="56143" y1="83898" x2="56259" y2="84322"/>
                        <a14:foregroundMark x1="49955" y1="85876" x2="48969" y2="87006"/>
                        <a14:foregroundMark x1="50055" y1="85452" x2="50265" y2="85876"/>
                        <a14:foregroundMark x1="49776" y1="84887" x2="50055" y2="85452"/>
                        <a14:foregroundMark x1="81435" y1="65819" x2="81435" y2="65819"/>
                        <a14:foregroundMark x1="80090" y1="65254" x2="80090" y2="65254"/>
                        <a14:foregroundMark x1="80090" y1="65254" x2="80090" y2="65254"/>
                        <a14:foregroundMark x1="81076" y1="65678" x2="81076" y2="65678"/>
                        <a14:foregroundMark x1="81345" y1="65678" x2="81345" y2="65678"/>
                        <a14:foregroundMark x1="81435" y1="65395" x2="81435" y2="65395"/>
                        <a14:foregroundMark x1="81435" y1="64972" x2="81435" y2="64972"/>
                        <a14:foregroundMark x1="81435" y1="65395" x2="81435" y2="65395"/>
                        <a14:foregroundMark x1="81345" y1="65254" x2="81345" y2="65254"/>
                        <a14:foregroundMark x1="81345" y1="65254" x2="81345" y2="65254"/>
                        <a14:foregroundMark x1="81256" y1="65254" x2="81525" y2="65254"/>
                        <a14:backgroundMark x1="57848" y1="44492" x2="57848" y2="44492"/>
                        <a14:backgroundMark x1="37937" y1="65678" x2="37937" y2="65678"/>
                        <a14:backgroundMark x1="41794" y1="66102" x2="41794" y2="66102"/>
                        <a14:backgroundMark x1="41794" y1="65537" x2="41794" y2="65537"/>
                        <a14:backgroundMark x1="40269" y1="75141" x2="40269" y2="75141"/>
                        <a14:backgroundMark x1="38117" y1="75000" x2="38117" y2="75000"/>
                        <a14:backgroundMark x1="49596" y1="75141" x2="49596" y2="75141"/>
                        <a14:backgroundMark x1="58924" y1="73588" x2="58924" y2="73588"/>
                        <a14:backgroundMark x1="62780" y1="75706" x2="62780" y2="75706"/>
                        <a14:backgroundMark x1="72825" y1="75989" x2="72825" y2="75989"/>
                        <a14:backgroundMark x1="82601" y1="75989" x2="82601" y2="75989"/>
                        <a14:backgroundMark x1="90314" y1="75000" x2="90314" y2="75000"/>
                        <a14:backgroundMark x1="73991" y1="66243" x2="73991" y2="66243"/>
                        <a14:backgroundMark x1="77758" y1="64972" x2="77758" y2="64972"/>
                        <a14:backgroundMark x1="77758" y1="64548" x2="77758" y2="64548"/>
                        <a14:backgroundMark x1="62870" y1="66667" x2="62870" y2="66667"/>
                        <a14:backgroundMark x1="64574" y1="84322" x2="64574" y2="84322"/>
                        <a14:backgroundMark x1="54978" y1="87006" x2="54978" y2="87006"/>
                        <a14:backgroundMark x1="59552" y1="64689" x2="59552" y2="64689"/>
                        <a14:backgroundMark x1="59552" y1="66808" x2="59552" y2="66808"/>
                        <a14:backgroundMark x1="49327" y1="66808" x2="49327" y2="66808"/>
                        <a14:backgroundMark x1="85022" y1="66525" x2="85022" y2="66525"/>
                        <a14:backgroundMark x1="67085" y1="65537" x2="67085" y2="65537"/>
                        <a14:backgroundMark x1="66906" y1="66384" x2="66906" y2="66384"/>
                        <a14:backgroundMark x1="66726" y1="66243" x2="66547" y2="66384"/>
                        <a14:backgroundMark x1="66816" y1="66384" x2="67265" y2="64689"/>
                        <a14:backgroundMark x1="66547" y1="66384" x2="66906" y2="66102"/>
                        <a14:backgroundMark x1="77937" y1="64689" x2="77489" y2="64266"/>
                        <a14:backgroundMark x1="54439" y1="83898" x2="54439" y2="83898"/>
                        <a14:backgroundMark x1="54350" y1="84322" x2="54350" y2="84322"/>
                        <a14:backgroundMark x1="49955" y1="85876" x2="49955" y2="85876"/>
                        <a14:backgroundMark x1="50135" y1="86017" x2="50135" y2="86017"/>
                        <a14:backgroundMark x1="49955" y1="85876" x2="49955" y2="85876"/>
                        <a14:backgroundMark x1="50224" y1="85452" x2="50224" y2="85452"/>
                        <a14:backgroundMark x1="56682" y1="85028" x2="56682" y2="85028"/>
                        <a14:backgroundMark x1="56682" y1="85169" x2="56682" y2="85169"/>
                        <a14:backgroundMark x1="80717" y1="64548" x2="81345" y2="645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14" y="316523"/>
            <a:ext cx="1834293" cy="116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17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71986-22CD-5E89-3429-EC5A2389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008"/>
            <a:ext cx="10515600" cy="132556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Алгоритм удаления минимума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E9EB4-C287-996D-ABE6-5515908A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000">
              <a:lnSpc>
                <a:spcPct val="11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Удаление вершины с минимальным ключом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DA1CA64-1F21-67CD-835F-E66DF63D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891B77-9FE3-48FE-B83F-0202BA2D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2" y="3519794"/>
            <a:ext cx="10515600" cy="27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068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71986-22CD-5E89-3429-EC5A2389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008"/>
            <a:ext cx="10515600" cy="132556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Удаления минимума (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прореживание деревьев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E9EB4-C287-996D-ABE6-5515908A2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773027"/>
            <a:ext cx="10515600" cy="4351338"/>
          </a:xfrm>
        </p:spPr>
        <p:txBody>
          <a:bodyPr/>
          <a:lstStyle/>
          <a:p>
            <a:pPr marL="342900" indent="-4572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Деревья одинакового размера сливаются</a:t>
            </a:r>
          </a:p>
          <a:p>
            <a:pPr marL="685800" indent="-342900">
              <a:buAutoNum type="arabicParenR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Исходное положение</a:t>
            </a:r>
          </a:p>
          <a:p>
            <a:pPr marL="685800" indent="-342900">
              <a:buAutoNum type="arabicParenR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Слили деревья размером 1</a:t>
            </a:r>
          </a:p>
          <a:p>
            <a:pPr marL="685800" indent="-342900">
              <a:buAutoNum type="arabicParenR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Слили деревья размером 2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DA1CA64-1F21-67CD-835F-E66DF63D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ADAC2C2-18C6-0CB7-23A5-ABC543F57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9" y="3472028"/>
            <a:ext cx="10987436" cy="2420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12B135-B14B-0891-26B5-4DF5CA2D3722}"/>
              </a:ext>
            </a:extLst>
          </p:cNvPr>
          <p:cNvSpPr txBox="1"/>
          <p:nvPr/>
        </p:nvSpPr>
        <p:spPr>
          <a:xfrm>
            <a:off x="1735494" y="5122506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40A42-509A-A9E0-F61F-BB9BB277C101}"/>
              </a:ext>
            </a:extLst>
          </p:cNvPr>
          <p:cNvSpPr txBox="1"/>
          <p:nvPr/>
        </p:nvSpPr>
        <p:spPr>
          <a:xfrm>
            <a:off x="5934727" y="5402424"/>
            <a:ext cx="69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20B5A-E7D4-9C08-882F-8832DB3F4910}"/>
              </a:ext>
            </a:extLst>
          </p:cNvPr>
          <p:cNvSpPr txBox="1"/>
          <p:nvPr/>
        </p:nvSpPr>
        <p:spPr>
          <a:xfrm>
            <a:off x="9321282" y="5491838"/>
            <a:ext cx="69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716636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71986-22CD-5E89-3429-EC5A2389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685"/>
            <a:ext cx="10515600" cy="132556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Алгоритм удаления минимума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E9EB4-C287-996D-ABE6-5515908A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00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DA1CA64-1F21-67CD-835F-E66DF63D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4CF369-63F4-3236-0E82-D032D0444571}"/>
              </a:ext>
            </a:extLst>
          </p:cNvPr>
          <p:cNvSpPr txBox="1"/>
          <p:nvPr/>
        </p:nvSpPr>
        <p:spPr>
          <a:xfrm>
            <a:off x="838200" y="1703130"/>
            <a:ext cx="655320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RemoveMinimum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UnMark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MinChild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Consolidate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endParaRPr kumimoji="0" lang="en-US" altLang="ru-RU" sz="160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0890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7C483-C37A-D2B3-37E2-894834F8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Уменьшение ключа</a:t>
            </a:r>
            <a:endParaRPr lang="ru-RU" sz="3000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76A019CB-9EFE-A30E-12FB-F28FBE94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Случай 1: предок не был помечен: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исходное положение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ключа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вырезание вершины</a:t>
            </a:r>
          </a:p>
          <a:p>
            <a:pPr marL="0" indent="0">
              <a:lnSpc>
                <a:spcPct val="11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9FA1DC9F-9A2F-8884-C6D3-56A9344E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B95AC4-F242-2E71-7EB4-EAFCB4B69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42" y="2423279"/>
            <a:ext cx="9785838" cy="2851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427709-15AB-2881-3DDB-034007D231EF}"/>
              </a:ext>
            </a:extLst>
          </p:cNvPr>
          <p:cNvSpPr txBox="1"/>
          <p:nvPr/>
        </p:nvSpPr>
        <p:spPr>
          <a:xfrm>
            <a:off x="1743182" y="6118475"/>
            <a:ext cx="338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вершины, потерявшие ребёнка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7253BC-BFF7-C649-30E3-CCD1CAB17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21" y="6118027"/>
            <a:ext cx="405130" cy="4051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2671EB-0629-EA53-0F66-6B0FB90A8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758" y="6105248"/>
            <a:ext cx="422541" cy="422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B3EB5C-8897-F3EB-91E6-BAAFF7F22AB6}"/>
              </a:ext>
            </a:extLst>
          </p:cNvPr>
          <p:cNvSpPr txBox="1"/>
          <p:nvPr/>
        </p:nvSpPr>
        <p:spPr>
          <a:xfrm>
            <a:off x="6028209" y="6124786"/>
            <a:ext cx="29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рассматриваемая вершина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6D32A-A0E3-D887-546E-D4ED1ECEBEB9}"/>
              </a:ext>
            </a:extLst>
          </p:cNvPr>
          <p:cNvSpPr txBox="1"/>
          <p:nvPr/>
        </p:nvSpPr>
        <p:spPr>
          <a:xfrm>
            <a:off x="3332480" y="5275017"/>
            <a:ext cx="29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03CD-37D4-AB94-6861-A249A58E72EC}"/>
              </a:ext>
            </a:extLst>
          </p:cNvPr>
          <p:cNvSpPr txBox="1"/>
          <p:nvPr/>
        </p:nvSpPr>
        <p:spPr>
          <a:xfrm>
            <a:off x="6604000" y="5275017"/>
            <a:ext cx="29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B7A77-D3AB-EC22-DE58-DC44D0E70240}"/>
              </a:ext>
            </a:extLst>
          </p:cNvPr>
          <p:cNvSpPr txBox="1"/>
          <p:nvPr/>
        </p:nvSpPr>
        <p:spPr>
          <a:xfrm>
            <a:off x="9687560" y="5275017"/>
            <a:ext cx="29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7592304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FF07-840F-7BDF-E149-E9D4E9FE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Уменьшение ключа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3B877-C58F-4A80-0060-5E4825E4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случай: когда потомок был помечен: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исходное положение</a:t>
            </a:r>
          </a:p>
          <a:p>
            <a:pPr marL="0" indent="0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уменьшение значение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вырезание помеченных вершин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снятие флагов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5E29BA-7423-2979-0585-E21A2477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125676-8398-DA31-70E2-036B7E77C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60" y="1188720"/>
            <a:ext cx="6581479" cy="272170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AB25B3-D0E1-8CE5-F078-F08F68818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2904"/>
            <a:ext cx="10155240" cy="1983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7836F5-AF68-F92F-E4FE-D95EB0D102C5}"/>
              </a:ext>
            </a:extLst>
          </p:cNvPr>
          <p:cNvSpPr txBox="1"/>
          <p:nvPr/>
        </p:nvSpPr>
        <p:spPr>
          <a:xfrm>
            <a:off x="6096000" y="3957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B2646-4988-6042-0984-EBE8B75D1261}"/>
              </a:ext>
            </a:extLst>
          </p:cNvPr>
          <p:cNvSpPr txBox="1"/>
          <p:nvPr/>
        </p:nvSpPr>
        <p:spPr>
          <a:xfrm>
            <a:off x="9677400" y="40012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AD4CC-1888-A4C1-2422-E092081B6D0F}"/>
              </a:ext>
            </a:extLst>
          </p:cNvPr>
          <p:cNvSpPr txBox="1"/>
          <p:nvPr/>
        </p:nvSpPr>
        <p:spPr>
          <a:xfrm>
            <a:off x="2575560" y="58973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D1B09-E843-D7EF-30EB-ABA6F58825FF}"/>
              </a:ext>
            </a:extLst>
          </p:cNvPr>
          <p:cNvSpPr txBox="1"/>
          <p:nvPr/>
        </p:nvSpPr>
        <p:spPr>
          <a:xfrm>
            <a:off x="8458199" y="58973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945179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FF07-840F-7BDF-E149-E9D4E9FE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Алгоритм уменьшения ключа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3B877-C58F-4A80-0060-5E4825E4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5E29BA-7423-2979-0585-E21A2477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F72DE-DDA7-EE61-ABBA-22771A8AE6EA}"/>
              </a:ext>
            </a:extLst>
          </p:cNvPr>
          <p:cNvSpPr txBox="1"/>
          <p:nvPr/>
        </p:nvSpPr>
        <p:spPr>
          <a:xfrm>
            <a:off x="838200" y="1895105"/>
            <a:ext cx="76493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DecreaseKey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endParaRPr lang="en-US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(element)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CascadingCut</a:t>
            </a: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(heap)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5426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F1BAE-6A7C-9690-92EA-C691D30E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490"/>
            <a:ext cx="10515600" cy="132556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3000" dirty="0" err="1">
                <a:latin typeface="Arial" panose="020B0604020202020204" pitchFamily="34" charset="0"/>
                <a:cs typeface="Arial" panose="020B0604020202020204" pitchFamily="34" charset="0"/>
              </a:rPr>
              <a:t>Дейкстры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0F65C-2D9D-47E3-B42F-05285F2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16900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Исходное положение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Обработка первой вершины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Непринятое ребро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Обработка второй вершины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Итоговое положение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5BA20F-F35A-4FD5-6ADD-217FEA76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5166" y="6356350"/>
            <a:ext cx="1378633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16</a:t>
            </a:fld>
            <a:r>
              <a:rPr lang="ru-RU" dirty="0"/>
              <a:t>	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5EA7AF-4318-6D05-613C-09853502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79" y="1108741"/>
            <a:ext cx="6907041" cy="246297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FD03EA-C62B-465B-30A5-115EFCD85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65" y="3677707"/>
            <a:ext cx="10750990" cy="2705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065168-E088-2711-8139-F9ACA6951733}"/>
              </a:ext>
            </a:extLst>
          </p:cNvPr>
          <p:cNvSpPr txBox="1"/>
          <p:nvPr/>
        </p:nvSpPr>
        <p:spPr>
          <a:xfrm>
            <a:off x="6512560" y="736933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91FC4-2ADE-C502-3DC8-AA8943184B34}"/>
              </a:ext>
            </a:extLst>
          </p:cNvPr>
          <p:cNvSpPr txBox="1"/>
          <p:nvPr/>
        </p:nvSpPr>
        <p:spPr>
          <a:xfrm>
            <a:off x="2394633" y="614166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11850-CFFC-3EE5-E86A-A54E6BA86FCC}"/>
              </a:ext>
            </a:extLst>
          </p:cNvPr>
          <p:cNvSpPr txBox="1"/>
          <p:nvPr/>
        </p:nvSpPr>
        <p:spPr>
          <a:xfrm>
            <a:off x="6156960" y="6187013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BC3F9-28C0-D719-2876-A5473565D634}"/>
              </a:ext>
            </a:extLst>
          </p:cNvPr>
          <p:cNvSpPr txBox="1"/>
          <p:nvPr/>
        </p:nvSpPr>
        <p:spPr>
          <a:xfrm>
            <a:off x="9619567" y="6148016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3F194-64A3-C845-4CF4-E6CE8B8F493D}"/>
              </a:ext>
            </a:extLst>
          </p:cNvPr>
          <p:cNvSpPr txBox="1"/>
          <p:nvPr/>
        </p:nvSpPr>
        <p:spPr>
          <a:xfrm>
            <a:off x="10695353" y="736933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4352684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9E6F1-DA93-1918-5704-BFE204BF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Тестирование и анализ производительности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3E55A6-318F-3E73-C122-53C552EA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E7AD56-3161-1A95-265F-72C841C1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2970" y="6127750"/>
            <a:ext cx="2743200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2A11AEC-5C02-D128-83B7-7C46B3884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43" y="1199523"/>
            <a:ext cx="6901471" cy="51761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319C6B-5807-C380-B5F3-C8858D797938}"/>
              </a:ext>
            </a:extLst>
          </p:cNvPr>
          <p:cNvSpPr txBox="1"/>
          <p:nvPr/>
        </p:nvSpPr>
        <p:spPr>
          <a:xfrm>
            <a:off x="438539" y="1690688"/>
            <a:ext cx="478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алгоритма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Фибоначчиевой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куче (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уступает!)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встроенной приоритетной очереди.  </a:t>
            </a:r>
          </a:p>
        </p:txBody>
      </p:sp>
    </p:spTree>
    <p:extLst>
      <p:ext uri="{BB962C8B-B14F-4D97-AF65-F5344CB8AC3E}">
        <p14:creationId xmlns:p14="http://schemas.microsoft.com/office/powerpoint/2010/main" val="374944602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2A8C1-98F7-3C0D-BDD2-D4CB5B8F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Репозиторий</a:t>
            </a:r>
            <a:r>
              <a:rPr lang="ru-RU" dirty="0"/>
              <a:t>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F0611-A1AF-7642-6B2F-F7DD6FBC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02781" cy="435133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ru-RU" sz="1600" dirty="0"/>
              <a:t>1) Материалы по алгоритму </a:t>
            </a:r>
            <a:r>
              <a:rPr lang="ru-RU" sz="1600" dirty="0" err="1"/>
              <a:t>Дейкстры</a:t>
            </a:r>
            <a:r>
              <a:rPr lang="ru-RU" sz="1600" dirty="0"/>
              <a:t> </a:t>
            </a:r>
          </a:p>
          <a:p>
            <a:pPr indent="0">
              <a:buNone/>
            </a:pPr>
            <a:r>
              <a:rPr lang="ru-RU" sz="1600" dirty="0"/>
              <a:t>        с </a:t>
            </a:r>
            <a:r>
              <a:rPr lang="ru-RU" sz="1600" dirty="0" err="1"/>
              <a:t>Фибоначчиевой</a:t>
            </a:r>
            <a:r>
              <a:rPr lang="ru-RU" sz="1600" dirty="0"/>
              <a:t> кучей:</a:t>
            </a:r>
          </a:p>
          <a:p>
            <a:pPr marL="857250" lvl="1" indent="-171450"/>
            <a:r>
              <a:rPr lang="ru-RU" sz="1600" dirty="0"/>
              <a:t>Теоретическое описание алгоритма</a:t>
            </a:r>
          </a:p>
          <a:p>
            <a:pPr marL="857250" lvl="1" indent="-171450"/>
            <a:r>
              <a:rPr lang="ru-RU" sz="1600" dirty="0"/>
              <a:t>Методология тестирования</a:t>
            </a:r>
          </a:p>
          <a:p>
            <a:pPr marL="857250" lvl="1" indent="-171450"/>
            <a:r>
              <a:rPr lang="ru-RU" sz="1600" dirty="0"/>
              <a:t>Итоги исследование производительности</a:t>
            </a:r>
          </a:p>
          <a:p>
            <a:pPr indent="0">
              <a:buNone/>
            </a:pPr>
            <a:r>
              <a:rPr lang="ru-RU" sz="1600" dirty="0"/>
              <a:t>2) Программный код алгоритма </a:t>
            </a:r>
            <a:r>
              <a:rPr lang="ru-RU" sz="1600" dirty="0" err="1"/>
              <a:t>Дейкстры</a:t>
            </a:r>
            <a:r>
              <a:rPr lang="ru-RU" sz="1600" dirty="0"/>
              <a:t> с    возможностью замены структуры данных:</a:t>
            </a:r>
          </a:p>
          <a:p>
            <a:pPr marL="857250" lvl="1" indent="-171450"/>
            <a:r>
              <a:rPr lang="ru-RU" sz="1600" dirty="0" err="1"/>
              <a:t>Фибоначчиева</a:t>
            </a:r>
            <a:r>
              <a:rPr lang="ru-RU" sz="1600" dirty="0"/>
              <a:t> куча</a:t>
            </a:r>
          </a:p>
          <a:p>
            <a:pPr marL="857250" lvl="1" indent="-171450"/>
            <a:r>
              <a:rPr lang="ru-RU" sz="1600" dirty="0"/>
              <a:t>Встроенная приоритетная очередь</a:t>
            </a:r>
            <a:endParaRPr lang="en-US" sz="1600" dirty="0"/>
          </a:p>
          <a:p>
            <a:pPr indent="0">
              <a:buNone/>
            </a:pPr>
            <a:r>
              <a:rPr lang="ru-RU" sz="1600" dirty="0"/>
              <a:t>3) Презентация</a:t>
            </a:r>
          </a:p>
          <a:p>
            <a:pPr indent="0">
              <a:buNone/>
            </a:pPr>
            <a:r>
              <a:rPr lang="ru-RU" sz="1600" dirty="0"/>
              <a:t>4) Тестирующая система:</a:t>
            </a:r>
          </a:p>
          <a:p>
            <a:pPr marL="857250" lvl="1" indent="-171450"/>
            <a:r>
              <a:rPr lang="ru-RU" sz="1600" dirty="0"/>
              <a:t>Тесты на корректность работы</a:t>
            </a:r>
          </a:p>
          <a:p>
            <a:pPr marL="857250" lvl="1" indent="-171450"/>
            <a:r>
              <a:rPr lang="ru-RU" sz="1600" dirty="0"/>
              <a:t>Тесты на время работы</a:t>
            </a:r>
          </a:p>
          <a:p>
            <a:pPr indent="0">
              <a:buNone/>
            </a:pP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700AE3-9A1E-75E4-88E9-578581AF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88FE6-2B19-E959-C668-69344A8000AE}"/>
              </a:ext>
            </a:extLst>
          </p:cNvPr>
          <p:cNvSpPr txBox="1"/>
          <p:nvPr/>
        </p:nvSpPr>
        <p:spPr>
          <a:xfrm>
            <a:off x="7598695" y="1800701"/>
            <a:ext cx="538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Репозиторий доступен по ссылке: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A29367-B1C3-E0BD-865B-BD5D3D40F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63" y="2447032"/>
            <a:ext cx="2197747" cy="219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9111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7D3F6-19EF-F311-41EB-06805FB8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64D5CC-FE6E-4C0E-E557-9738D27C3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450000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расстояния от фиксированной вершины S до всех остальных вершин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 взвешенном ориентированном графе.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450000">
              <a:lnSpc>
                <a:spcPct val="110000"/>
              </a:lnSpc>
              <a:buNone/>
            </a:pPr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входных данных:</a:t>
            </a:r>
          </a:p>
          <a:p>
            <a:pPr marL="0" indent="0" algn="ctr">
              <a:buNone/>
            </a:pP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3 4 1</a:t>
            </a:r>
          </a:p>
          <a:p>
            <a:pPr marL="0" indent="0" algn="ctr">
              <a:buNone/>
            </a:pP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1 3 7</a:t>
            </a:r>
          </a:p>
          <a:p>
            <a:pPr marL="0" indent="0" algn="ctr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1 2 13</a:t>
            </a:r>
          </a:p>
          <a:p>
            <a:pPr marL="0" indent="0" algn="ctr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1 3 5</a:t>
            </a:r>
          </a:p>
          <a:p>
            <a:pPr marL="0" indent="0" algn="ctr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2 3 3</a:t>
            </a:r>
          </a:p>
          <a:p>
            <a:pPr marL="0" indent="0" algn="ctr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3 2 1</a:t>
            </a:r>
          </a:p>
          <a:p>
            <a:pPr marL="0" indent="450000">
              <a:lnSpc>
                <a:spcPct val="100000"/>
              </a:lnSpc>
              <a:buNone/>
            </a:pPr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выходных данных: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0 5 6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1498F7-4295-665B-DBDE-B2E60AA0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156" y="6056434"/>
            <a:ext cx="2743200" cy="365125"/>
          </a:xfrm>
        </p:spPr>
        <p:txBody>
          <a:bodyPr/>
          <a:lstStyle/>
          <a:p>
            <a:fld id="{4854181D-6920-4594-9A5D-6CE56DC9F8B2}" type="slidenum"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5F040E8-C652-5B6F-918E-09442014E614}"/>
              </a:ext>
            </a:extLst>
          </p:cNvPr>
          <p:cNvCxnSpPr/>
          <p:nvPr/>
        </p:nvCxnSpPr>
        <p:spPr>
          <a:xfrm>
            <a:off x="4511118" y="3062752"/>
            <a:ext cx="94795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2B2950-8AC7-35D8-A4E0-03C417CEB7D9}"/>
              </a:ext>
            </a:extLst>
          </p:cNvPr>
          <p:cNvSpPr txBox="1"/>
          <p:nvPr/>
        </p:nvSpPr>
        <p:spPr>
          <a:xfrm>
            <a:off x="1280019" y="2897184"/>
            <a:ext cx="33225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количество вершин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рёбер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стартовая вершина 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9E26EC1-7678-F325-4117-85E8C67E6BD9}"/>
              </a:ext>
            </a:extLst>
          </p:cNvPr>
          <p:cNvCxnSpPr/>
          <p:nvPr/>
        </p:nvCxnSpPr>
        <p:spPr>
          <a:xfrm>
            <a:off x="4511118" y="3977323"/>
            <a:ext cx="94795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155BD8-9ADC-596F-B857-F9971C8560C1}"/>
              </a:ext>
            </a:extLst>
          </p:cNvPr>
          <p:cNvSpPr txBox="1"/>
          <p:nvPr/>
        </p:nvSpPr>
        <p:spPr>
          <a:xfrm>
            <a:off x="1280019" y="3816951"/>
            <a:ext cx="29780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рёбер: начало, конец, длина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EB3C2C-4867-7773-4913-1E7A3C3E0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61" y="2872039"/>
            <a:ext cx="2978088" cy="270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172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C8AC7-2AE5-38D7-85A7-2BA2CF5D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 err="1">
                <a:latin typeface="Arial" panose="020B0604020202020204" pitchFamily="34" charset="0"/>
                <a:cs typeface="Arial" panose="020B0604020202020204" pitchFamily="34" charset="0"/>
              </a:rPr>
              <a:t>Фибоначчиева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куча. 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DA6774-7BD0-62C9-D7FE-B2E7B9ED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78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 - Майкл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Фредман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Роберт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Тарьян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(1984).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Публикация в научном журнале (1987). 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- улучшение асимптотической сложности алгоритма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186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E88C-2BDF-4545-6976-CFE9A0E8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ru-RU" sz="3000" dirty="0" err="1">
                <a:latin typeface="Arial" panose="020B0604020202020204" pitchFamily="34" charset="0"/>
                <a:cs typeface="Arial" panose="020B0604020202020204" pitchFamily="34" charset="0"/>
              </a:rPr>
              <a:t>Фибоначчиевой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кучи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20959-23BF-4086-120E-F93FFD8E8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6438" cy="4351338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Свойства:</a:t>
            </a:r>
          </a:p>
          <a:p>
            <a:pPr marL="34290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Ключ вершины всегда меньше ключа всех её потомков</a:t>
            </a:r>
          </a:p>
          <a:p>
            <a:pPr marL="34290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Вершины одного уровня хранятся в отдельном двусвязном линейном циклическом списке.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7F8AED-27E0-212E-F9F5-52E39CB9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1815" y="5946775"/>
            <a:ext cx="2743200" cy="365125"/>
          </a:xfrm>
        </p:spPr>
        <p:txBody>
          <a:bodyPr/>
          <a:lstStyle/>
          <a:p>
            <a:fld id="{4854181D-6920-4594-9A5D-6CE56DC9F8B2}" type="slidenum"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013461A-8C05-67B0-5CEE-9879BD05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03" y="3154206"/>
            <a:ext cx="6628322" cy="323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1187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F3338-7BC3-9347-5C41-EABCD2DC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ru-RU" sz="3000" dirty="0" err="1">
                <a:latin typeface="Arial" panose="020B0604020202020204" pitchFamily="34" charset="0"/>
                <a:cs typeface="Arial" panose="020B0604020202020204" pitchFamily="34" charset="0"/>
              </a:rPr>
              <a:t>Фибоначчиевой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кучи (продолжение)</a:t>
            </a:r>
            <a:endParaRPr lang="ru-RU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99BCB7-41EE-BA41-FF68-4A267D907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Свойства: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Вершина может потерять не более одного ребёнка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Каждое из деревьев в куче имеет не менее,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элементов, </a:t>
                </a: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ru-RU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ое</a:t>
                </a:r>
                <a:r>
                  <a:rPr lang="ru-RU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число Фибоначчи, а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ранг дерева.</a:t>
                </a:r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/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99BCB7-41EE-BA41-FF68-4A267D907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A941EA-A4BC-1AAE-320F-0EC242CD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65497C6-637D-F9FA-0948-D3B875C1F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68620"/>
            <a:ext cx="10515600" cy="24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05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74A3C-DE62-50F1-D60E-8AA9DC48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Структура вершины кучи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90A0F-D9AA-A618-FAA1-3FCFF15F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вершина содержит следующие поля: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2D56D6-9993-E1EF-CC03-F70F2223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F5003-0702-32DA-226B-EDF1F73EFA3C}"/>
              </a:ext>
            </a:extLst>
          </p:cNvPr>
          <p:cNvSpPr txBox="1"/>
          <p:nvPr/>
        </p:nvSpPr>
        <p:spPr>
          <a:xfrm>
            <a:off x="1039647" y="2568594"/>
            <a:ext cx="4053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kumimoji="0" lang="en-US" altLang="ru-RU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E290B9-363C-783A-0A6B-29903F1986A5}"/>
              </a:ext>
            </a:extLst>
          </p:cNvPr>
          <p:cNvSpPr txBox="1"/>
          <p:nvPr/>
        </p:nvSpPr>
        <p:spPr>
          <a:xfrm>
            <a:off x="3692770" y="2568594"/>
            <a:ext cx="6134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указатель на предыдущую в списке вершину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указатель на следующую в списке вершину 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указатель на ребёнка с минимальным ключом</a:t>
            </a:r>
            <a:br>
              <a:rPr lang="ru-RU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указатель на родительскую вершину </a:t>
            </a:r>
            <a:br>
              <a:rPr lang="ru-RU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 </a:t>
            </a:r>
            <a:br>
              <a:rPr lang="ru-RU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ранг поддерева, корнем которого является вершина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флаг о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факте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потери ребёнка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143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71986-22CD-5E89-3429-EC5A2389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008"/>
            <a:ext cx="10515600" cy="132556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Операция слияния </a:t>
            </a:r>
            <a:r>
              <a:rPr lang="ru-RU" sz="3000" dirty="0" err="1">
                <a:latin typeface="Arial" panose="020B0604020202020204" pitchFamily="34" charset="0"/>
                <a:cs typeface="Arial" panose="020B0604020202020204" pitchFamily="34" charset="0"/>
              </a:rPr>
              <a:t>Фибоначчивых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куч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E9EB4-C287-996D-ABE6-5515908A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DA1CA64-1F21-67CD-835F-E66DF63D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1A811AC-5562-5DE4-4EC6-015435B27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48" y="2587776"/>
            <a:ext cx="9527198" cy="28270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9A5DA3-B95B-90ED-9EE1-14FF6A605493}"/>
              </a:ext>
            </a:extLst>
          </p:cNvPr>
          <p:cNvSpPr txBox="1"/>
          <p:nvPr/>
        </p:nvSpPr>
        <p:spPr>
          <a:xfrm>
            <a:off x="1082351" y="1530220"/>
            <a:ext cx="752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Сливается куча </a:t>
            </a:r>
            <a:r>
              <a:rPr lang="en-US" dirty="0"/>
              <a:t>A </a:t>
            </a:r>
            <a:r>
              <a:rPr lang="ru-RU" dirty="0"/>
              <a:t>с кучей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6B96B-845C-E123-8B75-602A9554A775}"/>
              </a:ext>
            </a:extLst>
          </p:cNvPr>
          <p:cNvSpPr txBox="1"/>
          <p:nvPr/>
        </p:nvSpPr>
        <p:spPr>
          <a:xfrm>
            <a:off x="1158148" y="4898571"/>
            <a:ext cx="41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52DF8-2BE9-41DE-5C04-7F930E924A59}"/>
              </a:ext>
            </a:extLst>
          </p:cNvPr>
          <p:cNvSpPr txBox="1"/>
          <p:nvPr/>
        </p:nvSpPr>
        <p:spPr>
          <a:xfrm>
            <a:off x="3505108" y="5733704"/>
            <a:ext cx="41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3215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71986-22CD-5E89-3429-EC5A2389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008"/>
            <a:ext cx="10515600" cy="132556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Алгоритм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E9EB4-C287-996D-ABE6-5515908A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00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AutoNum type="arabicParenR"/>
            </a:pP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DA1CA64-1F21-67CD-835F-E66DF63D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2D61C-7A43-C6E6-25A4-E0D33B2853DB}"/>
              </a:ext>
            </a:extLst>
          </p:cNvPr>
          <p:cNvSpPr txBox="1"/>
          <p:nvPr/>
        </p:nvSpPr>
        <p:spPr>
          <a:xfrm>
            <a:off x="838200" y="1625057"/>
            <a:ext cx="61546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kumimoji="0" lang="en-US" altLang="ru-RU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kumimoji="0" lang="en-US" altLang="ru-RU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en-US" altLang="ru-RU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ru-RU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second</a:t>
            </a:r>
            <a:endParaRPr lang="en-US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second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en-US" altLang="ru-RU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second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a-&gt;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b-&gt;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</a:t>
            </a:r>
            <a:endParaRPr lang="ru-RU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4233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71986-22CD-5E89-3429-EC5A2389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008"/>
            <a:ext cx="10515600" cy="132556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Алгоритм вставки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E9EB4-C287-996D-ABE6-5515908A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00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Вставляем вершину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DA1CA64-1F21-67CD-835F-E66DF63D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4CF369-63F4-3236-0E82-D032D0444571}"/>
              </a:ext>
            </a:extLst>
          </p:cNvPr>
          <p:cNvSpPr txBox="1"/>
          <p:nvPr/>
        </p:nvSpPr>
        <p:spPr>
          <a:xfrm>
            <a:off x="1295400" y="2317995"/>
            <a:ext cx="4343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endParaRPr kumimoji="0" lang="ru-RU" altLang="ru-RU" sz="400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B994FA-1F34-66E3-605D-8B37FA65F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41011"/>
            <a:ext cx="4876800" cy="55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410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</TotalTime>
  <Words>808</Words>
  <Application>Microsoft Office PowerPoint</Application>
  <PresentationFormat>Широкоэкранный</PresentationFormat>
  <Paragraphs>155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Times New Roman</vt:lpstr>
      <vt:lpstr>Тема Office</vt:lpstr>
      <vt:lpstr>Алгоритм Дейкстры с использованием Фибоначчиевой кучи</vt:lpstr>
      <vt:lpstr>Постановка задачи </vt:lpstr>
      <vt:lpstr>Фибоначчиева куча. История</vt:lpstr>
      <vt:lpstr>Структура Фибоначчиевой кучи</vt:lpstr>
      <vt:lpstr>Структура Фибоначчиевой кучи (продолжение)</vt:lpstr>
      <vt:lpstr>Структура вершины кучи</vt:lpstr>
      <vt:lpstr>Операция слияния Фибоначчивых куч</vt:lpstr>
      <vt:lpstr>Алгоритм слияния</vt:lpstr>
      <vt:lpstr>Алгоритм вставки</vt:lpstr>
      <vt:lpstr>Алгоритм удаления минимума</vt:lpstr>
      <vt:lpstr>Удаления минимума (прореживание деревьев)</vt:lpstr>
      <vt:lpstr>Алгоритм удаления минимума</vt:lpstr>
      <vt:lpstr>Уменьшение ключа</vt:lpstr>
      <vt:lpstr>Уменьшение ключа</vt:lpstr>
      <vt:lpstr>Алгоритм уменьшения ключа</vt:lpstr>
      <vt:lpstr>Алгоритм Дейкстры</vt:lpstr>
      <vt:lpstr>Тестирование и анализ производительности</vt:lpstr>
      <vt:lpstr>Репозиторий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Дейкстры с использованием Фибоначчиевой кучи</dc:title>
  <dc:creator>Александр Коканов</dc:creator>
  <cp:lastModifiedBy>Александр Коканов</cp:lastModifiedBy>
  <cp:revision>12</cp:revision>
  <dcterms:created xsi:type="dcterms:W3CDTF">2023-01-09T09:08:39Z</dcterms:created>
  <dcterms:modified xsi:type="dcterms:W3CDTF">2023-01-27T10:18:10Z</dcterms:modified>
</cp:coreProperties>
</file>