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134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8381452318463"/>
          <c:y val="3.6458880139982511E-2"/>
          <c:w val="0.78346062992125987"/>
          <c:h val="0.6668901283172936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iter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49.57</c:v>
                </c:pt>
                <c:pt idx="1">
                  <c:v>45.45</c:v>
                </c:pt>
                <c:pt idx="2">
                  <c:v>43.07</c:v>
                </c:pt>
                <c:pt idx="3">
                  <c:v>41.875</c:v>
                </c:pt>
                <c:pt idx="4">
                  <c:v>40.68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iter 3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50.61</c:v>
                </c:pt>
                <c:pt idx="1">
                  <c:v>49.81</c:v>
                </c:pt>
                <c:pt idx="2">
                  <c:v>48.55</c:v>
                </c:pt>
                <c:pt idx="3">
                  <c:v>47.685000000000002</c:v>
                </c:pt>
                <c:pt idx="4">
                  <c:v>46.82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iter 10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50.92</c:v>
                </c:pt>
                <c:pt idx="1">
                  <c:v>50.85</c:v>
                </c:pt>
                <c:pt idx="2">
                  <c:v>50.18</c:v>
                </c:pt>
                <c:pt idx="3">
                  <c:v>49.64</c:v>
                </c:pt>
                <c:pt idx="4">
                  <c:v>49.1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 sigma clip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75.28</c:v>
                </c:pt>
                <c:pt idx="1">
                  <c:v>63.14</c:v>
                </c:pt>
                <c:pt idx="2">
                  <c:v>61.17</c:v>
                </c:pt>
                <c:pt idx="3">
                  <c:v>60.725000000000001</c:v>
                </c:pt>
                <c:pt idx="4">
                  <c:v>60.28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6781888"/>
        <c:axId val="646785024"/>
      </c:lineChart>
      <c:catAx>
        <c:axId val="646781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sigma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6785024"/>
        <c:crosses val="autoZero"/>
        <c:auto val="1"/>
        <c:lblAlgn val="ctr"/>
        <c:lblOffset val="100"/>
        <c:noMultiLvlLbl val="0"/>
      </c:catAx>
      <c:valAx>
        <c:axId val="646785024"/>
        <c:scaling>
          <c:orientation val="minMax"/>
          <c:max val="75"/>
          <c:min val="3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PSNR[dB]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6781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895704837773755"/>
          <c:y val="0.87962951963239455"/>
          <c:w val="0.74343438320209976"/>
          <c:h val="0.11729002624671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2E3-F538-4833-AE59-F18EB3B9DAF2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407A-106D-4127-9D49-80316DF18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5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2E3-F538-4833-AE59-F18EB3B9DAF2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407A-106D-4127-9D49-80316DF18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95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2E3-F538-4833-AE59-F18EB3B9DAF2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407A-106D-4127-9D49-80316DF18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3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2E3-F538-4833-AE59-F18EB3B9DAF2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407A-106D-4127-9D49-80316DF18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14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2E3-F538-4833-AE59-F18EB3B9DAF2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407A-106D-4127-9D49-80316DF18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22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2E3-F538-4833-AE59-F18EB3B9DAF2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407A-106D-4127-9D49-80316DF18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90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2E3-F538-4833-AE59-F18EB3B9DAF2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407A-106D-4127-9D49-80316DF18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92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2E3-F538-4833-AE59-F18EB3B9DAF2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407A-106D-4127-9D49-80316DF18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2E3-F538-4833-AE59-F18EB3B9DAF2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407A-106D-4127-9D49-80316DF18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9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2E3-F538-4833-AE59-F18EB3B9DAF2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407A-106D-4127-9D49-80316DF18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89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2E3-F538-4833-AE59-F18EB3B9DAF2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407A-106D-4127-9D49-80316DF18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50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472E3-F538-4833-AE59-F18EB3B9DAF2}" type="datetimeFigureOut">
              <a:rPr kumimoji="1" lang="ja-JP" altLang="en-US" smtClean="0"/>
              <a:t>2014/10/26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407A-106D-4127-9D49-80316DF18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99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136191" y="74607"/>
            <a:ext cx="12004008" cy="6610020"/>
            <a:chOff x="136191" y="74607"/>
            <a:chExt cx="12004008" cy="661002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620" y="1277728"/>
              <a:ext cx="2958385" cy="1971024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155423" y="3390164"/>
              <a:ext cx="5644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入力画像（</a:t>
              </a:r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800</a:t>
              </a:r>
              <a:r>
                <a:rPr kumimoji="1" lang="ja-JP" altLang="en-US" dirty="0" err="1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ｘ</a:t>
              </a:r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533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）と</a:t>
              </a:r>
              <a:r>
                <a: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sigma=20</a:t>
              </a:r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のフィルタ結果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387" y="1275318"/>
              <a:ext cx="2958385" cy="1971024"/>
            </a:xfrm>
            <a:prstGeom prst="rect">
              <a:avLst/>
            </a:prstGeom>
          </p:spPr>
        </p:pic>
        <p:sp>
          <p:nvSpPr>
            <p:cNvPr id="7" name="テキスト ボックス 6"/>
            <p:cNvSpPr txBox="1"/>
            <p:nvPr/>
          </p:nvSpPr>
          <p:spPr>
            <a:xfrm>
              <a:off x="541697" y="3947214"/>
              <a:ext cx="378982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計算時間：</a:t>
              </a:r>
              <a:r>
                <a: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SIMD</a:t>
              </a:r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実装シングルコア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1 iteration: 	 4.0 </a:t>
              </a:r>
              <a:r>
                <a:rPr kumimoji="1" lang="en-US" altLang="ja-JP" dirty="0" err="1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ms</a:t>
              </a:r>
              <a:endPara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</a:t>
              </a:r>
              <a:r>
                <a: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3 iteration: 	 9.8 </a:t>
              </a:r>
              <a:r>
                <a:rPr lang="en-US" altLang="ja-JP" dirty="0" err="1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ms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</a:t>
              </a:r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30 iteration:	30.3 </a:t>
              </a:r>
              <a:r>
                <a:rPr kumimoji="1" lang="en-US" altLang="ja-JP" dirty="0" err="1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ms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graphicFrame>
          <p:nvGraphicFramePr>
            <p:cNvPr id="11" name="グラフ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06904854"/>
                </p:ext>
              </p:extLst>
            </p:nvPr>
          </p:nvGraphicFramePr>
          <p:xfrm>
            <a:off x="5634624" y="2935627"/>
            <a:ext cx="6505575" cy="33670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テキスト ボックス 11"/>
            <p:cNvSpPr txBox="1"/>
            <p:nvPr/>
          </p:nvSpPr>
          <p:spPr>
            <a:xfrm>
              <a:off x="261258" y="5361188"/>
              <a:ext cx="524534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u="sng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注意：</a:t>
              </a:r>
              <a:r>
                <a:rPr kumimoji="1" lang="en-US" altLang="ja-JP" sz="1600" u="sng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3Sigma</a:t>
              </a:r>
              <a:r>
                <a:rPr kumimoji="1" lang="ja-JP" altLang="en-US" sz="1600" u="sng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でクリップしたセパレーブル実装は速い</a:t>
              </a:r>
              <a:endParaRPr kumimoji="1" lang="en-US" altLang="ja-JP" sz="16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Sigma= 3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までは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回繰返しよりも速い．</a:t>
              </a:r>
              <a:endPara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Sigma= 7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までは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2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回繰返しよりも速い．</a:t>
              </a:r>
              <a:endPara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Sigma=10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までは</a:t>
              </a:r>
              <a: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3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回繰返しよりも速い．</a:t>
              </a:r>
              <a:endPara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Sigma=13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までは</a:t>
              </a:r>
              <a: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4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回繰返しよりも速い．</a:t>
              </a:r>
              <a:endPara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5490720" y="6295014"/>
              <a:ext cx="6598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各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手法の</a:t>
              </a:r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PSNR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：参照は</a:t>
              </a:r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double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の</a:t>
              </a:r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6sigma 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でクリップしたもの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799917" y="74607"/>
              <a:ext cx="597988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4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L. Alvarez, L. </a:t>
              </a:r>
              <a:r>
                <a:rPr lang="en-US" altLang="ja-JP" sz="1400" dirty="0" err="1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Mazorra</a:t>
              </a:r>
              <a:r>
                <a:rPr lang="en-US" altLang="ja-JP" sz="14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, “Signal and image restoration using shock filters and anisotropic </a:t>
              </a:r>
              <a:r>
                <a:rPr lang="en-US" altLang="ja-JP" sz="1400" dirty="0" err="1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diffusion,”SIAM</a:t>
              </a:r>
              <a:r>
                <a:rPr lang="en-US" altLang="ja-JP" sz="14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Journal on Numerical Analysis, vol. 31, no. 2, pp. 590–605, 1994.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36191" y="134162"/>
              <a:ext cx="55643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IIR</a:t>
              </a:r>
              <a:r>
                <a:rPr lang="ja-JP" altLang="en-US" sz="4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ガウシアンフィルタ</a:t>
              </a:r>
              <a:endPara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633029" y="1275318"/>
              <a:ext cx="35205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r>
                <a:rPr kumimoji="1" lang="ja-JP" altLang="en-US" dirty="0" smtClean="0"/>
                <a:t>タップの繰り返しフィルタによる</a:t>
              </a:r>
              <a:endParaRPr kumimoji="1" lang="en-US" altLang="ja-JP" dirty="0" smtClean="0"/>
            </a:p>
            <a:p>
              <a:r>
                <a:rPr kumimoji="1" lang="en-US" altLang="ja-JP" dirty="0" smtClean="0"/>
                <a:t>IIR</a:t>
              </a:r>
              <a:r>
                <a:rPr kumimoji="1" lang="ja-JP" altLang="en-US" dirty="0" smtClean="0"/>
                <a:t>型のガウシアンフィルタの実装．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399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3695700" y="2278063"/>
          <a:ext cx="4800600" cy="2303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iter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iter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iter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 sigma clip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iter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49.57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50.61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50.92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75.28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50.35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45.45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49.81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50.85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63.14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48.63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43.07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48.55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50.18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61.17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46.91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41.875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47.685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49.64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60.725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40.68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46.82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49.1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60.28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44.89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そのときの速度</a:t>
                      </a:r>
                      <a:r>
                        <a:rPr lang="en-US" altLang="ja-JP" sz="1100" u="none" strike="noStrike">
                          <a:effectLst/>
                        </a:rPr>
                        <a:t>(ms)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4.01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9.8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30.3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2.3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6.9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5.5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9.9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4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203</Words>
  <Application>Microsoft Office PowerPoint</Application>
  <PresentationFormat>ワイド画面</PresentationFormat>
  <Paragraphs>60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Ｐゴシック</vt:lpstr>
      <vt:lpstr>メイリオ</vt:lpstr>
      <vt:lpstr>Arial</vt:lpstr>
      <vt:lpstr>Calibri</vt:lpstr>
      <vt:lpstr>Calibri Light</vt:lpstr>
      <vt:lpstr>Segoe UI</vt:lpstr>
      <vt:lpstr>Office テーマ</vt:lpstr>
      <vt:lpstr>PowerPoint プレゼンテーション</vt:lpstr>
      <vt:lpstr>PowerPoint プレゼンテーション</vt:lpstr>
    </vt:vector>
  </TitlesOfParts>
  <Company>Nagoya Institute of Tecnology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Norishige Fukushima</dc:creator>
  <cp:lastModifiedBy>Norishige Fukushima</cp:lastModifiedBy>
  <cp:revision>5</cp:revision>
  <dcterms:created xsi:type="dcterms:W3CDTF">2014-10-25T23:33:35Z</dcterms:created>
  <dcterms:modified xsi:type="dcterms:W3CDTF">2014-10-26T00:08:32Z</dcterms:modified>
</cp:coreProperties>
</file>