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5"/>
  </p:notesMasterIdLst>
  <p:sldIdLst>
    <p:sldId id="256" r:id="rId2"/>
    <p:sldId id="258" r:id="rId3"/>
    <p:sldId id="339" r:id="rId4"/>
    <p:sldId id="340" r:id="rId5"/>
    <p:sldId id="341" r:id="rId6"/>
    <p:sldId id="342" r:id="rId7"/>
    <p:sldId id="343" r:id="rId8"/>
    <p:sldId id="322" r:id="rId9"/>
    <p:sldId id="266" r:id="rId10"/>
    <p:sldId id="267" r:id="rId11"/>
    <p:sldId id="296" r:id="rId12"/>
    <p:sldId id="268" r:id="rId13"/>
    <p:sldId id="269" r:id="rId14"/>
    <p:sldId id="295" r:id="rId15"/>
    <p:sldId id="314" r:id="rId16"/>
    <p:sldId id="315" r:id="rId17"/>
    <p:sldId id="317" r:id="rId18"/>
    <p:sldId id="316" r:id="rId19"/>
    <p:sldId id="273" r:id="rId20"/>
    <p:sldId id="275" r:id="rId21"/>
    <p:sldId id="318" r:id="rId22"/>
    <p:sldId id="320" r:id="rId23"/>
    <p:sldId id="332" r:id="rId24"/>
    <p:sldId id="333" r:id="rId25"/>
    <p:sldId id="334" r:id="rId26"/>
    <p:sldId id="335" r:id="rId27"/>
    <p:sldId id="336" r:id="rId28"/>
    <p:sldId id="337" r:id="rId29"/>
    <p:sldId id="338" r:id="rId30"/>
    <p:sldId id="276" r:id="rId31"/>
    <p:sldId id="277" r:id="rId32"/>
    <p:sldId id="325" r:id="rId33"/>
    <p:sldId id="323" r:id="rId34"/>
    <p:sldId id="324" r:id="rId35"/>
    <p:sldId id="326" r:id="rId36"/>
    <p:sldId id="327" r:id="rId37"/>
    <p:sldId id="279" r:id="rId38"/>
    <p:sldId id="328" r:id="rId39"/>
    <p:sldId id="329" r:id="rId40"/>
    <p:sldId id="330" r:id="rId41"/>
    <p:sldId id="331" r:id="rId42"/>
    <p:sldId id="281" r:id="rId43"/>
    <p:sldId id="297" r:id="rId44"/>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uck You"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DDDDDD"/>
    <a:srgbClr val="17CD3E"/>
    <a:srgbClr val="008000"/>
    <a:srgbClr val="FFD7AF"/>
    <a:srgbClr val="FFCC00"/>
    <a:srgbClr val="FFCCFF"/>
    <a:srgbClr val="FF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120" d="100"/>
          <a:sy n="120" d="100"/>
        </p:scale>
        <p:origin x="-576" y="-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1590" y="6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47D7CA-C9CB-449E-8264-A328C9A8C4C8}" type="slidenum">
              <a:rPr lang="en-US"/>
              <a:pPr>
                <a:defRPr/>
              </a:pPr>
              <a:t>‹#›</a:t>
            </a:fld>
            <a:endParaRPr lang="en-US"/>
          </a:p>
        </p:txBody>
      </p:sp>
    </p:spTree>
    <p:extLst>
      <p:ext uri="{BB962C8B-B14F-4D97-AF65-F5344CB8AC3E}">
        <p14:creationId xmlns:p14="http://schemas.microsoft.com/office/powerpoint/2010/main" val="3209319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AB950C09-5AF3-4D6E-90F0-D523625934BC}" type="slidenum">
              <a:rPr lang="en-US" altLang="en-US" sz="1200" smtClean="0"/>
              <a:pPr/>
              <a:t>1</a:t>
            </a:fld>
            <a:endParaRPr lang="en-US" alt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89F24DF-0E08-4F73-8854-ED650767EE96}" type="slidenum">
              <a:rPr lang="en-US" altLang="en-US" sz="1200" smtClean="0"/>
              <a:pPr/>
              <a:t>10</a:t>
            </a:fld>
            <a:endParaRPr lang="en-US" altLang="en-US"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54086AE9-F198-4C2D-A9A1-ECB5534868D2}" type="slidenum">
              <a:rPr lang="en-US" altLang="en-US" sz="1200" smtClean="0"/>
              <a:pPr/>
              <a:t>11</a:t>
            </a:fld>
            <a:endParaRPr lang="en-US" altLang="en-US" sz="12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C513F33-74E0-416B-BA13-743DCB8C73E2}" type="slidenum">
              <a:rPr lang="en-US" altLang="en-US" sz="1200" smtClean="0"/>
              <a:pPr/>
              <a:t>12</a:t>
            </a:fld>
            <a:endParaRPr lang="en-US" altLang="en-US" sz="12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9949699-93C6-45F2-929B-0D222ACDE139}" type="slidenum">
              <a:rPr lang="en-US" altLang="en-US" sz="1200" smtClean="0"/>
              <a:pPr/>
              <a:t>13</a:t>
            </a:fld>
            <a:endParaRPr lang="en-US" altLang="en-US" sz="12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B05A44C-BA19-4A05-98C2-D7DE1C31931B}" type="slidenum">
              <a:rPr lang="en-US" altLang="en-US" sz="1200" smtClean="0"/>
              <a:pPr/>
              <a:t>14</a:t>
            </a:fld>
            <a:endParaRPr lang="en-US" altLang="en-US" sz="12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D716A93-7BB9-4CE1-AC59-2E2DBC7277D3}" type="slidenum">
              <a:rPr lang="en-US" altLang="en-US" sz="1200" smtClean="0"/>
              <a:pPr/>
              <a:t>15</a:t>
            </a:fld>
            <a:endParaRPr lang="en-US" altLang="en-US" sz="12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55DEA24-AB5A-4089-B6FD-8AA4325D60DC}" type="slidenum">
              <a:rPr lang="en-US" altLang="en-US" sz="1200" smtClean="0"/>
              <a:pPr/>
              <a:t>16</a:t>
            </a:fld>
            <a:endParaRPr lang="en-US" altLang="en-US" sz="12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7B1A704-DB63-4240-90EA-7D029C716E66}" type="slidenum">
              <a:rPr lang="en-US" altLang="en-US" sz="1200" smtClean="0"/>
              <a:pPr/>
              <a:t>17</a:t>
            </a:fld>
            <a:endParaRPr lang="en-US" altLang="en-US" sz="12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9607B3D-8411-49B8-B179-0B459A085FEA}" type="slidenum">
              <a:rPr lang="en-US" altLang="en-US" sz="1200" smtClean="0"/>
              <a:pPr/>
              <a:t>18</a:t>
            </a:fld>
            <a:endParaRPr lang="en-US" altLang="en-US" sz="12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FA27FA3-3350-4E90-930F-34262BEC8B14}" type="slidenum">
              <a:rPr lang="en-US" altLang="en-US" sz="1200" smtClean="0"/>
              <a:pPr/>
              <a:t>19</a:t>
            </a:fld>
            <a:endParaRPr lang="en-US" altLang="en-US" sz="12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78B7E2B7-A401-4298-A9CC-DD05E3B9A60D}" type="slidenum">
              <a:rPr lang="en-US" altLang="en-US" sz="1200" smtClean="0"/>
              <a:pPr/>
              <a:t>2</a:t>
            </a:fld>
            <a:endParaRPr lang="en-US" alt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BCE09BA-3C0D-4849-B786-938D6643157F}" type="slidenum">
              <a:rPr lang="en-US" altLang="en-US" sz="1200" smtClean="0"/>
              <a:pPr/>
              <a:t>20</a:t>
            </a:fld>
            <a:endParaRPr lang="en-US" altLang="en-US" sz="12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44ED476-8051-44CB-8F34-DE130C66F1C8}" type="slidenum">
              <a:rPr lang="en-US" altLang="en-US" sz="1200" smtClean="0"/>
              <a:pPr/>
              <a:t>21</a:t>
            </a:fld>
            <a:endParaRPr lang="en-US" altLang="en-US" sz="12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92C3C42-D608-4A7A-9EC6-8FA959263FBA}" type="slidenum">
              <a:rPr lang="en-US" altLang="en-US" sz="1200" smtClean="0"/>
              <a:pPr/>
              <a:t>22</a:t>
            </a:fld>
            <a:endParaRPr lang="en-US" altLang="en-US"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E1A8A51-AC78-422C-96DF-C0E52B45BFCE}" type="slidenum">
              <a:rPr lang="en-US" altLang="en-US" sz="1200" smtClean="0"/>
              <a:pPr/>
              <a:t>23</a:t>
            </a:fld>
            <a:endParaRPr lang="en-US" altLang="en-US" sz="120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3BA0AEC-0F06-4632-A867-2ED31B4E4B32}" type="slidenum">
              <a:rPr lang="en-US" altLang="en-US" sz="1200" smtClean="0"/>
              <a:pPr/>
              <a:t>24</a:t>
            </a:fld>
            <a:endParaRPr lang="en-US" altLang="en-US" sz="120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5409" y="8686489"/>
            <a:ext cx="297259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54" tIns="46078" rIns="92154" bIns="46078"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800181FF-300B-48A5-9F86-E7D0E3A0CD9A}" type="slidenum">
              <a:rPr lang="en-US" altLang="en-US"/>
              <a:pPr algn="r">
                <a:spcBef>
                  <a:spcPct val="0"/>
                </a:spcBef>
              </a:pPr>
              <a:t>25</a:t>
            </a:fld>
            <a:endParaRPr lang="en-US" altLang="en-US"/>
          </a:p>
        </p:txBody>
      </p:sp>
      <p:sp>
        <p:nvSpPr>
          <p:cNvPr id="59395" name="Rectangle 2"/>
          <p:cNvSpPr>
            <a:spLocks noGrp="1" noRot="1" noChangeAspect="1" noChangeArrowheads="1" noTextEdit="1"/>
          </p:cNvSpPr>
          <p:nvPr>
            <p:ph type="sldImg"/>
          </p:nvPr>
        </p:nvSpPr>
        <p:spPr>
          <a:xfrm>
            <a:off x="1143000" y="685800"/>
            <a:ext cx="4573588"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056269DF-1707-407C-A7BD-52E54D28CA4D}" type="slidenum">
              <a:rPr lang="en-US" altLang="en-US" smtClean="0"/>
              <a:pPr>
                <a:spcBef>
                  <a:spcPct val="0"/>
                </a:spcBef>
              </a:pPr>
              <a:t>26</a:t>
            </a:fld>
            <a:endParaRPr lang="en-US" altLang="en-US" smtClean="0"/>
          </a:p>
        </p:txBody>
      </p:sp>
      <p:sp>
        <p:nvSpPr>
          <p:cNvPr id="60419" name="Rectangle 2"/>
          <p:cNvSpPr>
            <a:spLocks noGrp="1" noRot="1" noChangeAspect="1" noChangeArrowheads="1" noTextEdit="1"/>
          </p:cNvSpPr>
          <p:nvPr>
            <p:ph type="sldImg"/>
          </p:nvPr>
        </p:nvSpPr>
        <p:spPr>
          <a:xfrm>
            <a:off x="1143000" y="685800"/>
            <a:ext cx="4573588"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5409" y="8686489"/>
            <a:ext cx="297259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54" tIns="46078" rIns="92154" bIns="46078"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01313A1A-6E8F-4165-9583-E05408DF8BBE}" type="slidenum">
              <a:rPr lang="en-US" altLang="en-US"/>
              <a:pPr algn="r">
                <a:spcBef>
                  <a:spcPct val="0"/>
                </a:spcBef>
              </a:pPr>
              <a:t>27</a:t>
            </a:fld>
            <a:endParaRPr lang="en-US" altLang="en-US"/>
          </a:p>
        </p:txBody>
      </p:sp>
      <p:sp>
        <p:nvSpPr>
          <p:cNvPr id="61443" name="Rectangle 2"/>
          <p:cNvSpPr>
            <a:spLocks noGrp="1" noRot="1" noChangeAspect="1" noChangeArrowheads="1" noTextEdit="1"/>
          </p:cNvSpPr>
          <p:nvPr>
            <p:ph type="sldImg"/>
          </p:nvPr>
        </p:nvSpPr>
        <p:spPr>
          <a:xfrm>
            <a:off x="1146175" y="687388"/>
            <a:ext cx="4568825" cy="3427412"/>
          </a:xfrm>
          <a:ln/>
        </p:spPr>
      </p:sp>
      <p:sp>
        <p:nvSpPr>
          <p:cNvPr id="61444" name="Rectangle 3"/>
          <p:cNvSpPr>
            <a:spLocks noGrp="1" noChangeArrowheads="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9" tIns="44878" rIns="89759" bIns="44878"/>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5409" y="8686489"/>
            <a:ext cx="297259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54" tIns="46078" rIns="92154" bIns="46078"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834CE890-B0E1-4D68-AAF7-09988BDCC9AF}" type="slidenum">
              <a:rPr lang="en-US" altLang="en-US"/>
              <a:pPr algn="r">
                <a:spcBef>
                  <a:spcPct val="0"/>
                </a:spcBef>
              </a:pPr>
              <a:t>28</a:t>
            </a:fld>
            <a:endParaRPr lang="en-US" altLang="en-US"/>
          </a:p>
        </p:txBody>
      </p:sp>
      <p:sp>
        <p:nvSpPr>
          <p:cNvPr id="62467" name="Rectangle 2"/>
          <p:cNvSpPr>
            <a:spLocks noGrp="1" noRot="1" noChangeAspect="1" noChangeArrowheads="1" noTextEdit="1"/>
          </p:cNvSpPr>
          <p:nvPr>
            <p:ph type="sldImg"/>
          </p:nvPr>
        </p:nvSpPr>
        <p:spPr>
          <a:xfrm>
            <a:off x="1146175" y="687388"/>
            <a:ext cx="4568825" cy="3427412"/>
          </a:xfrm>
          <a:ln/>
        </p:spPr>
      </p:sp>
      <p:sp>
        <p:nvSpPr>
          <p:cNvPr id="62468" name="Rectangle 3"/>
          <p:cNvSpPr>
            <a:spLocks noGrp="1" noChangeArrowheads="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9" tIns="44878" rIns="89759" bIns="44878"/>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76556EE-4B56-4CC0-9112-56C620DEBB6F}" type="slidenum">
              <a:rPr lang="en-US" altLang="en-US" sz="1200" smtClean="0"/>
              <a:pPr/>
              <a:t>29</a:t>
            </a:fld>
            <a:endParaRPr lang="en-US" altLang="en-US" sz="120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defRPr sz="2400">
                <a:solidFill>
                  <a:schemeClr val="tx1"/>
                </a:solidFill>
                <a:latin typeface="Tahoma" pitchFamily="34" charset="0"/>
                <a:ea typeface="ＭＳ Ｐゴシック" pitchFamily="-84" charset="-128"/>
              </a:defRPr>
            </a:lvl1pPr>
            <a:lvl2pPr marL="734852" indent="-282635" defTabSz="921706" eaLnBrk="0" hangingPunct="0">
              <a:defRPr sz="2400">
                <a:solidFill>
                  <a:schemeClr val="tx1"/>
                </a:solidFill>
                <a:latin typeface="Tahoma" pitchFamily="34" charset="0"/>
                <a:ea typeface="ＭＳ Ｐゴシック" pitchFamily="-84" charset="-128"/>
              </a:defRPr>
            </a:lvl2pPr>
            <a:lvl3pPr marL="1130541" indent="-226108" defTabSz="921706" eaLnBrk="0" hangingPunct="0">
              <a:defRPr sz="2400">
                <a:solidFill>
                  <a:schemeClr val="tx1"/>
                </a:solidFill>
                <a:latin typeface="Tahoma" pitchFamily="34" charset="0"/>
                <a:ea typeface="ＭＳ Ｐゴシック" pitchFamily="-84" charset="-128"/>
              </a:defRPr>
            </a:lvl3pPr>
            <a:lvl4pPr marL="1582758" indent="-226108" defTabSz="921706" eaLnBrk="0" hangingPunct="0">
              <a:defRPr sz="2400">
                <a:solidFill>
                  <a:schemeClr val="tx1"/>
                </a:solidFill>
                <a:latin typeface="Tahoma" pitchFamily="34" charset="0"/>
                <a:ea typeface="ＭＳ Ｐゴシック" pitchFamily="-84" charset="-128"/>
              </a:defRPr>
            </a:lvl4pPr>
            <a:lvl5pPr marL="2034974" indent="-226108" defTabSz="921706" eaLnBrk="0" hangingPunct="0">
              <a:defRPr sz="2400">
                <a:solidFill>
                  <a:schemeClr val="tx1"/>
                </a:solidFill>
                <a:latin typeface="Tahoma" pitchFamily="34" charset="0"/>
                <a:ea typeface="ＭＳ Ｐゴシック" pitchFamily="-84" charset="-128"/>
              </a:defRPr>
            </a:lvl5pPr>
            <a:lvl6pPr marL="2487191"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39407"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391624"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43840"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9285DA79-C534-4BA9-A422-C11E3243D636}" type="slidenum">
              <a:rPr lang="en-US" altLang="en-US" sz="1200">
                <a:latin typeface="Times New Roman" pitchFamily="18" charset="0"/>
              </a:rPr>
              <a:pPr/>
              <a:t>3</a:t>
            </a:fld>
            <a:endParaRPr lang="en-US" altLang="en-US" sz="1200">
              <a:latin typeface="Times New Roman" pitchFamily="18" charset="0"/>
            </a:endParaRPr>
          </a:p>
        </p:txBody>
      </p:sp>
      <p:sp>
        <p:nvSpPr>
          <p:cNvPr id="26626" name="Rectangle 2"/>
          <p:cNvSpPr>
            <a:spLocks noGrp="1" noRot="1" noChangeAspect="1" noChangeArrowheads="1" noTextEdit="1"/>
          </p:cNvSpPr>
          <p:nvPr>
            <p:ph type="sldImg"/>
          </p:nvPr>
        </p:nvSpPr>
        <p:spPr>
          <a:xfrm>
            <a:off x="1146175" y="687388"/>
            <a:ext cx="4568825" cy="3427412"/>
          </a:xfrm>
          <a:ln/>
        </p:spPr>
      </p:sp>
      <p:sp>
        <p:nvSpPr>
          <p:cNvPr id="26627" name="Rectangle 3"/>
          <p:cNvSpPr>
            <a:spLocks noGrp="1" noChangeArrowheads="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9" tIns="44878" rIns="89759" bIns="44878"/>
          <a:lstStyle/>
          <a:p>
            <a:r>
              <a:rPr lang="en-US" altLang="en-US" smtClean="0">
                <a:ea typeface="ＭＳ Ｐゴシック" pitchFamily="-84" charset="-128"/>
              </a:rPr>
              <a:t>May we categorize data along the following dimensions?</a:t>
            </a:r>
          </a:p>
          <a:p>
            <a:r>
              <a:rPr lang="en-US" altLang="en-US" smtClean="0">
                <a:ea typeface="ＭＳ Ｐゴシック" pitchFamily="-84" charset="-128"/>
              </a:rPr>
              <a:t>    - structured, semi-structured, and unstructured</a:t>
            </a:r>
          </a:p>
          <a:p>
            <a:r>
              <a:rPr lang="en-US" altLang="en-US" smtClean="0">
                <a:ea typeface="ＭＳ Ｐゴシック" pitchFamily="-84" charset="-128"/>
              </a:rPr>
              <a:t>    - numeric and categorical</a:t>
            </a:r>
          </a:p>
          <a:p>
            <a:r>
              <a:rPr lang="en-US" altLang="en-US" smtClean="0">
                <a:ea typeface="ＭＳ Ｐゴシック" pitchFamily="-84" charset="-128"/>
              </a:rPr>
              <a:t>    - static and dynamic (temporal?)</a:t>
            </a:r>
          </a:p>
          <a:p>
            <a:r>
              <a:rPr lang="en-US" altLang="en-US" smtClean="0">
                <a:ea typeface="ＭＳ Ｐゴシック" pitchFamily="-84" charset="-128"/>
              </a:rPr>
              <a:t>    - by application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52879D0B-E5D8-481C-9E6D-5F2C91C15A64}" type="slidenum">
              <a:rPr lang="en-US" altLang="en-US" sz="1200" smtClean="0"/>
              <a:pPr/>
              <a:t>30</a:t>
            </a:fld>
            <a:endParaRPr lang="en-US" altLang="en-US" sz="12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2321115-B347-40F5-BE07-96598812552F}" type="slidenum">
              <a:rPr lang="en-US" altLang="en-US" sz="1200" smtClean="0"/>
              <a:pPr/>
              <a:t>31</a:t>
            </a:fld>
            <a:endParaRPr lang="en-US" altLang="en-US"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5409" y="8686489"/>
            <a:ext cx="297259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54" tIns="46078" rIns="92154" bIns="46078"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CC7F508C-B3AB-43E4-B42F-56BE2008E220}" type="slidenum">
              <a:rPr lang="en-US" altLang="en-US"/>
              <a:pPr algn="r">
                <a:spcBef>
                  <a:spcPct val="0"/>
                </a:spcBef>
              </a:pPr>
              <a:t>32</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JH: put SVD at clustering high-D reduction.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E79EA0A-8F3C-43BA-B258-3BDD99B72B0D}" type="slidenum">
              <a:rPr lang="en-US" altLang="en-US" smtClean="0"/>
              <a:pPr>
                <a:spcBef>
                  <a:spcPct val="0"/>
                </a:spcBef>
              </a:pPr>
              <a:t>33</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31212C5-2974-4008-AC53-F23E7FCA5F62}" type="slidenum">
              <a:rPr lang="en-US" altLang="en-US" smtClean="0"/>
              <a:pPr>
                <a:spcBef>
                  <a:spcPct val="0"/>
                </a:spcBef>
              </a:pPr>
              <a:t>34</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CB1F7288-879B-4428-8588-9CABBAEB1267}" type="slidenum">
              <a:rPr lang="en-US" altLang="en-US" smtClean="0"/>
              <a:pPr>
                <a:spcBef>
                  <a:spcPct val="0"/>
                </a:spcBef>
              </a:pPr>
              <a:t>35</a:t>
            </a:fld>
            <a:endParaRPr lang="en-US" altLang="en-US" smtClean="0"/>
          </a:p>
        </p:txBody>
      </p:sp>
      <p:sp>
        <p:nvSpPr>
          <p:cNvPr id="43011" name="Rectangle 2"/>
          <p:cNvSpPr>
            <a:spLocks noGrp="1" noRot="1" noChangeAspect="1" noChangeArrowheads="1" noTextEdit="1"/>
          </p:cNvSpPr>
          <p:nvPr>
            <p:ph type="sldImg"/>
          </p:nvPr>
        </p:nvSpPr>
        <p:spPr>
          <a:xfrm>
            <a:off x="1146175" y="687388"/>
            <a:ext cx="4568825" cy="3427412"/>
          </a:xfrm>
          <a:ln/>
        </p:spPr>
      </p:sp>
      <p:sp>
        <p:nvSpPr>
          <p:cNvPr id="43012" name="Rectangle 3"/>
          <p:cNvSpPr>
            <a:spLocks noGrp="1" noChangeArrowheads="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9" tIns="44878" rIns="89759" bIns="44878"/>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09BFC6CF-1CC5-44DD-B1AE-544958C69E05}" type="slidenum">
              <a:rPr lang="en-US" altLang="en-US" smtClean="0"/>
              <a:pPr>
                <a:spcBef>
                  <a:spcPct val="0"/>
                </a:spcBef>
              </a:pPr>
              <a:t>36</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FFA6367-2170-4FF8-A907-FB5F456C0D6B}" type="slidenum">
              <a:rPr lang="en-US" altLang="en-US" sz="1200" smtClean="0"/>
              <a:pPr/>
              <a:t>37</a:t>
            </a:fld>
            <a:endParaRPr lang="en-US" altLang="en-US" sz="12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5409" y="8686489"/>
            <a:ext cx="297259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54" tIns="46078" rIns="92154" bIns="46078" anchor="b"/>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3B422501-B55D-4C8A-8345-C86714C98CC4}" type="slidenum">
              <a:rPr lang="en-US" altLang="en-US"/>
              <a:pPr algn="r">
                <a:spcBef>
                  <a:spcPct val="0"/>
                </a:spcBef>
              </a:pPr>
              <a:t>38</a:t>
            </a:fld>
            <a:endParaRPr lang="en-US" altLang="en-US"/>
          </a:p>
        </p:txBody>
      </p:sp>
      <p:sp>
        <p:nvSpPr>
          <p:cNvPr id="45059" name="Rectangle 2"/>
          <p:cNvSpPr>
            <a:spLocks noGrp="1" noRot="1" noChangeAspect="1" noChangeArrowheads="1" noTextEdit="1"/>
          </p:cNvSpPr>
          <p:nvPr>
            <p:ph type="sldImg"/>
          </p:nvPr>
        </p:nvSpPr>
        <p:spPr>
          <a:xfrm>
            <a:off x="1154113" y="693738"/>
            <a:ext cx="4554537" cy="3414712"/>
          </a:xfrm>
          <a:ln/>
        </p:spPr>
      </p:sp>
      <p:sp>
        <p:nvSpPr>
          <p:cNvPr id="45060" name="Rectangle 3"/>
          <p:cNvSpPr>
            <a:spLocks noGrp="1" noChangeArrowheads="1"/>
          </p:cNvSpPr>
          <p:nvPr>
            <p:ph type="body" idx="1"/>
          </p:nvPr>
        </p:nvSpPr>
        <p:spPr>
          <a:xfrm>
            <a:off x="912818" y="4344025"/>
            <a:ext cx="5030782" cy="41113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B8573D47-6F0B-4831-83E9-780EA94F871A}" type="slidenum">
              <a:rPr lang="en-US" altLang="en-US" smtClean="0"/>
              <a:pPr>
                <a:spcBef>
                  <a:spcPct val="0"/>
                </a:spcBef>
              </a:pPr>
              <a:t>39</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84" charset="-128"/>
            </a:endParaRP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defRPr sz="2400">
                <a:solidFill>
                  <a:schemeClr val="tx1"/>
                </a:solidFill>
                <a:latin typeface="Tahoma" pitchFamily="34" charset="0"/>
                <a:ea typeface="ＭＳ Ｐゴシック" pitchFamily="-84" charset="-128"/>
              </a:defRPr>
            </a:lvl1pPr>
            <a:lvl2pPr marL="734852" indent="-282635" defTabSz="921706" eaLnBrk="0" hangingPunct="0">
              <a:defRPr sz="2400">
                <a:solidFill>
                  <a:schemeClr val="tx1"/>
                </a:solidFill>
                <a:latin typeface="Tahoma" pitchFamily="34" charset="0"/>
                <a:ea typeface="ＭＳ Ｐゴシック" pitchFamily="-84" charset="-128"/>
              </a:defRPr>
            </a:lvl2pPr>
            <a:lvl3pPr marL="1130541" indent="-226108" defTabSz="921706" eaLnBrk="0" hangingPunct="0">
              <a:defRPr sz="2400">
                <a:solidFill>
                  <a:schemeClr val="tx1"/>
                </a:solidFill>
                <a:latin typeface="Tahoma" pitchFamily="34" charset="0"/>
                <a:ea typeface="ＭＳ Ｐゴシック" pitchFamily="-84" charset="-128"/>
              </a:defRPr>
            </a:lvl3pPr>
            <a:lvl4pPr marL="1582758" indent="-226108" defTabSz="921706" eaLnBrk="0" hangingPunct="0">
              <a:defRPr sz="2400">
                <a:solidFill>
                  <a:schemeClr val="tx1"/>
                </a:solidFill>
                <a:latin typeface="Tahoma" pitchFamily="34" charset="0"/>
                <a:ea typeface="ＭＳ Ｐゴシック" pitchFamily="-84" charset="-128"/>
              </a:defRPr>
            </a:lvl4pPr>
            <a:lvl5pPr marL="2034974" indent="-226108" defTabSz="921706" eaLnBrk="0" hangingPunct="0">
              <a:defRPr sz="2400">
                <a:solidFill>
                  <a:schemeClr val="tx1"/>
                </a:solidFill>
                <a:latin typeface="Tahoma" pitchFamily="34" charset="0"/>
                <a:ea typeface="ＭＳ Ｐゴシック" pitchFamily="-84" charset="-128"/>
              </a:defRPr>
            </a:lvl5pPr>
            <a:lvl6pPr marL="2487191"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39407"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391624"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43840"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70A5B76E-A5A0-4133-B9A2-857445B14AF2}" type="slidenum">
              <a:rPr lang="en-US" altLang="en-US" sz="1200">
                <a:latin typeface="Times New Roman" pitchFamily="18" charset="0"/>
              </a:rPr>
              <a:pPr/>
              <a:t>4</a:t>
            </a:fld>
            <a:endParaRPr lang="en-US" altLang="en-US" sz="120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34EAE19-681B-4000-81DE-D07BE32A2CED}" type="slidenum">
              <a:rPr lang="en-US" altLang="en-US" smtClean="0"/>
              <a:pPr>
                <a:spcBef>
                  <a:spcPct val="0"/>
                </a:spcBef>
              </a:pPr>
              <a:t>40</a:t>
            </a:fld>
            <a:endParaRPr lang="en-US" altLang="en-US" smtClean="0"/>
          </a:p>
        </p:txBody>
      </p:sp>
      <p:sp>
        <p:nvSpPr>
          <p:cNvPr id="48131" name="Rectangle 2"/>
          <p:cNvSpPr>
            <a:spLocks noGrp="1" noRot="1" noChangeAspect="1" noChangeArrowheads="1" noTextEdit="1"/>
          </p:cNvSpPr>
          <p:nvPr>
            <p:ph type="sldImg"/>
          </p:nvPr>
        </p:nvSpPr>
        <p:spPr>
          <a:xfrm>
            <a:off x="1143000" y="685800"/>
            <a:ext cx="4573588" cy="34290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spcBef>
                <a:spcPct val="30000"/>
              </a:spcBef>
              <a:defRPr sz="1200">
                <a:solidFill>
                  <a:schemeClr val="tx1"/>
                </a:solidFill>
                <a:latin typeface="Times New Roman" pitchFamily="18" charset="0"/>
              </a:defRPr>
            </a:lvl1pPr>
            <a:lvl2pPr marL="734852" indent="-282635" defTabSz="921706" eaLnBrk="0" hangingPunct="0">
              <a:spcBef>
                <a:spcPct val="30000"/>
              </a:spcBef>
              <a:defRPr sz="1200">
                <a:solidFill>
                  <a:schemeClr val="tx1"/>
                </a:solidFill>
                <a:latin typeface="Times New Roman" pitchFamily="18" charset="0"/>
              </a:defRPr>
            </a:lvl2pPr>
            <a:lvl3pPr marL="1130541" indent="-226108" defTabSz="921706" eaLnBrk="0" hangingPunct="0">
              <a:spcBef>
                <a:spcPct val="30000"/>
              </a:spcBef>
              <a:defRPr sz="1200">
                <a:solidFill>
                  <a:schemeClr val="tx1"/>
                </a:solidFill>
                <a:latin typeface="Times New Roman" pitchFamily="18" charset="0"/>
              </a:defRPr>
            </a:lvl3pPr>
            <a:lvl4pPr marL="1582758" indent="-226108" defTabSz="921706" eaLnBrk="0" hangingPunct="0">
              <a:spcBef>
                <a:spcPct val="30000"/>
              </a:spcBef>
              <a:defRPr sz="1200">
                <a:solidFill>
                  <a:schemeClr val="tx1"/>
                </a:solidFill>
                <a:latin typeface="Times New Roman" pitchFamily="18" charset="0"/>
              </a:defRPr>
            </a:lvl4pPr>
            <a:lvl5pPr marL="2034974" indent="-226108" defTabSz="921706" eaLnBrk="0" hangingPunct="0">
              <a:spcBef>
                <a:spcPct val="30000"/>
              </a:spcBef>
              <a:defRPr sz="1200">
                <a:solidFill>
                  <a:schemeClr val="tx1"/>
                </a:solidFill>
                <a:latin typeface="Times New Roman" pitchFamily="18" charset="0"/>
              </a:defRPr>
            </a:lvl5pPr>
            <a:lvl6pPr marL="2487191" indent="-226108" defTabSz="921706" eaLnBrk="0" fontAlgn="base" hangingPunct="0">
              <a:spcBef>
                <a:spcPct val="30000"/>
              </a:spcBef>
              <a:spcAft>
                <a:spcPct val="0"/>
              </a:spcAft>
              <a:defRPr sz="1200">
                <a:solidFill>
                  <a:schemeClr val="tx1"/>
                </a:solidFill>
                <a:latin typeface="Times New Roman" pitchFamily="18" charset="0"/>
              </a:defRPr>
            </a:lvl6pPr>
            <a:lvl7pPr marL="2939407" indent="-226108" defTabSz="921706" eaLnBrk="0" fontAlgn="base" hangingPunct="0">
              <a:spcBef>
                <a:spcPct val="30000"/>
              </a:spcBef>
              <a:spcAft>
                <a:spcPct val="0"/>
              </a:spcAft>
              <a:defRPr sz="1200">
                <a:solidFill>
                  <a:schemeClr val="tx1"/>
                </a:solidFill>
                <a:latin typeface="Times New Roman" pitchFamily="18" charset="0"/>
              </a:defRPr>
            </a:lvl7pPr>
            <a:lvl8pPr marL="3391624" indent="-226108" defTabSz="921706" eaLnBrk="0" fontAlgn="base" hangingPunct="0">
              <a:spcBef>
                <a:spcPct val="30000"/>
              </a:spcBef>
              <a:spcAft>
                <a:spcPct val="0"/>
              </a:spcAft>
              <a:defRPr sz="1200">
                <a:solidFill>
                  <a:schemeClr val="tx1"/>
                </a:solidFill>
                <a:latin typeface="Times New Roman" pitchFamily="18" charset="0"/>
              </a:defRPr>
            </a:lvl8pPr>
            <a:lvl9pPr marL="3843840" indent="-226108" defTabSz="921706"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119F43B4-C074-4F18-885A-A47BE393B532}" type="slidenum">
              <a:rPr lang="en-US" altLang="en-US" smtClean="0"/>
              <a:pPr>
                <a:spcBef>
                  <a:spcPct val="0"/>
                </a:spcBef>
              </a:pPr>
              <a:t>41</a:t>
            </a:fld>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5CF5CBA-47D4-40FA-8285-79C1AED81F41}" type="slidenum">
              <a:rPr lang="en-US" altLang="en-US" sz="1200" smtClean="0"/>
              <a:pPr/>
              <a:t>42</a:t>
            </a:fld>
            <a:endParaRPr lang="en-US" altLang="en-US" sz="12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3677E40-A9FD-4C2C-ABC8-7E26831987C5}" type="slidenum">
              <a:rPr lang="en-US" altLang="en-US" sz="1200" smtClean="0"/>
              <a:pPr/>
              <a:t>43</a:t>
            </a:fld>
            <a:endParaRPr lang="en-US" altLang="en-US" sz="12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itchFamily="-84" charset="-128"/>
            </a:endParaRP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defRPr sz="2400">
                <a:solidFill>
                  <a:schemeClr val="tx1"/>
                </a:solidFill>
                <a:latin typeface="Tahoma" pitchFamily="34" charset="0"/>
                <a:ea typeface="ＭＳ Ｐゴシック" pitchFamily="-84" charset="-128"/>
              </a:defRPr>
            </a:lvl1pPr>
            <a:lvl2pPr marL="734852" indent="-282635" defTabSz="921706" eaLnBrk="0" hangingPunct="0">
              <a:defRPr sz="2400">
                <a:solidFill>
                  <a:schemeClr val="tx1"/>
                </a:solidFill>
                <a:latin typeface="Tahoma" pitchFamily="34" charset="0"/>
                <a:ea typeface="ＭＳ Ｐゴシック" pitchFamily="-84" charset="-128"/>
              </a:defRPr>
            </a:lvl2pPr>
            <a:lvl3pPr marL="1130541" indent="-226108" defTabSz="921706" eaLnBrk="0" hangingPunct="0">
              <a:defRPr sz="2400">
                <a:solidFill>
                  <a:schemeClr val="tx1"/>
                </a:solidFill>
                <a:latin typeface="Tahoma" pitchFamily="34" charset="0"/>
                <a:ea typeface="ＭＳ Ｐゴシック" pitchFamily="-84" charset="-128"/>
              </a:defRPr>
            </a:lvl3pPr>
            <a:lvl4pPr marL="1582758" indent="-226108" defTabSz="921706" eaLnBrk="0" hangingPunct="0">
              <a:defRPr sz="2400">
                <a:solidFill>
                  <a:schemeClr val="tx1"/>
                </a:solidFill>
                <a:latin typeface="Tahoma" pitchFamily="34" charset="0"/>
                <a:ea typeface="ＭＳ Ｐゴシック" pitchFamily="-84" charset="-128"/>
              </a:defRPr>
            </a:lvl4pPr>
            <a:lvl5pPr marL="2034974" indent="-226108" defTabSz="921706" eaLnBrk="0" hangingPunct="0">
              <a:defRPr sz="2400">
                <a:solidFill>
                  <a:schemeClr val="tx1"/>
                </a:solidFill>
                <a:latin typeface="Tahoma" pitchFamily="34" charset="0"/>
                <a:ea typeface="ＭＳ Ｐゴシック" pitchFamily="-84" charset="-128"/>
              </a:defRPr>
            </a:lvl5pPr>
            <a:lvl6pPr marL="2487191"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39407"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391624"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43840"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095A5B31-088E-4544-8C4E-9AF74F75B1A8}" type="slidenum">
              <a:rPr lang="en-US" altLang="en-US" sz="1200">
                <a:latin typeface="Times New Roman" pitchFamily="18" charset="0"/>
              </a:rPr>
              <a:pPr/>
              <a:t>5</a:t>
            </a:fld>
            <a:endParaRPr lang="en-US" altLang="en-US" sz="12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defRPr sz="2400">
                <a:solidFill>
                  <a:schemeClr val="tx1"/>
                </a:solidFill>
                <a:latin typeface="Tahoma" pitchFamily="34" charset="0"/>
                <a:ea typeface="ＭＳ Ｐゴシック" pitchFamily="-84" charset="-128"/>
              </a:defRPr>
            </a:lvl1pPr>
            <a:lvl2pPr marL="734852" indent="-282635" defTabSz="921706" eaLnBrk="0" hangingPunct="0">
              <a:defRPr sz="2400">
                <a:solidFill>
                  <a:schemeClr val="tx1"/>
                </a:solidFill>
                <a:latin typeface="Tahoma" pitchFamily="34" charset="0"/>
                <a:ea typeface="ＭＳ Ｐゴシック" pitchFamily="-84" charset="-128"/>
              </a:defRPr>
            </a:lvl2pPr>
            <a:lvl3pPr marL="1130541" indent="-226108" defTabSz="921706" eaLnBrk="0" hangingPunct="0">
              <a:defRPr sz="2400">
                <a:solidFill>
                  <a:schemeClr val="tx1"/>
                </a:solidFill>
                <a:latin typeface="Tahoma" pitchFamily="34" charset="0"/>
                <a:ea typeface="ＭＳ Ｐゴシック" pitchFamily="-84" charset="-128"/>
              </a:defRPr>
            </a:lvl3pPr>
            <a:lvl4pPr marL="1582758" indent="-226108" defTabSz="921706" eaLnBrk="0" hangingPunct="0">
              <a:defRPr sz="2400">
                <a:solidFill>
                  <a:schemeClr val="tx1"/>
                </a:solidFill>
                <a:latin typeface="Tahoma" pitchFamily="34" charset="0"/>
                <a:ea typeface="ＭＳ Ｐゴシック" pitchFamily="-84" charset="-128"/>
              </a:defRPr>
            </a:lvl4pPr>
            <a:lvl5pPr marL="2034974" indent="-226108" defTabSz="921706" eaLnBrk="0" hangingPunct="0">
              <a:defRPr sz="2400">
                <a:solidFill>
                  <a:schemeClr val="tx1"/>
                </a:solidFill>
                <a:latin typeface="Tahoma" pitchFamily="34" charset="0"/>
                <a:ea typeface="ＭＳ Ｐゴシック" pitchFamily="-84" charset="-128"/>
              </a:defRPr>
            </a:lvl5pPr>
            <a:lvl6pPr marL="2487191"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39407"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391624"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43840"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CAD73E50-67AF-4813-A2F1-AFB0B3316D6F}" type="slidenum">
              <a:rPr lang="en-US" altLang="en-US" sz="1200">
                <a:latin typeface="Times New Roman" pitchFamily="18" charset="0"/>
              </a:rPr>
              <a:pPr/>
              <a:t>6</a:t>
            </a:fld>
            <a:endParaRPr lang="en-US" altLang="en-US" sz="1200">
              <a:latin typeface="Times New Roman" pitchFamily="18" charset="0"/>
            </a:endParaRPr>
          </a:p>
        </p:txBody>
      </p:sp>
      <p:sp>
        <p:nvSpPr>
          <p:cNvPr id="34818" name="Rectangle 2"/>
          <p:cNvSpPr>
            <a:spLocks noGrp="1" noRot="1" noChangeAspect="1" noChangeArrowheads="1" noTextEdit="1"/>
          </p:cNvSpPr>
          <p:nvPr>
            <p:ph type="sldImg"/>
          </p:nvPr>
        </p:nvSpPr>
        <p:spPr>
          <a:xfrm>
            <a:off x="1146175" y="687388"/>
            <a:ext cx="4568825" cy="3427412"/>
          </a:xfrm>
          <a:ln/>
        </p:spPr>
      </p:sp>
      <p:sp>
        <p:nvSpPr>
          <p:cNvPr id="34819" name="Rectangle 3"/>
          <p:cNvSpPr>
            <a:spLocks noGrp="1" noChangeArrowheads="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9" tIns="44878" rIns="89759" bIns="44878"/>
          <a:lstStyle/>
          <a:p>
            <a:endParaRPr lang="en-US" altLang="en-US" smtClean="0">
              <a:ea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defRPr sz="2400">
                <a:solidFill>
                  <a:schemeClr val="tx1"/>
                </a:solidFill>
                <a:latin typeface="Tahoma" pitchFamily="34" charset="0"/>
                <a:ea typeface="ＭＳ Ｐゴシック" pitchFamily="-84" charset="-128"/>
              </a:defRPr>
            </a:lvl1pPr>
            <a:lvl2pPr marL="734852" indent="-282635" defTabSz="921706" eaLnBrk="0" hangingPunct="0">
              <a:defRPr sz="2400">
                <a:solidFill>
                  <a:schemeClr val="tx1"/>
                </a:solidFill>
                <a:latin typeface="Tahoma" pitchFamily="34" charset="0"/>
                <a:ea typeface="ＭＳ Ｐゴシック" pitchFamily="-84" charset="-128"/>
              </a:defRPr>
            </a:lvl2pPr>
            <a:lvl3pPr marL="1130541" indent="-226108" defTabSz="921706" eaLnBrk="0" hangingPunct="0">
              <a:defRPr sz="2400">
                <a:solidFill>
                  <a:schemeClr val="tx1"/>
                </a:solidFill>
                <a:latin typeface="Tahoma" pitchFamily="34" charset="0"/>
                <a:ea typeface="ＭＳ Ｐゴシック" pitchFamily="-84" charset="-128"/>
              </a:defRPr>
            </a:lvl3pPr>
            <a:lvl4pPr marL="1582758" indent="-226108" defTabSz="921706" eaLnBrk="0" hangingPunct="0">
              <a:defRPr sz="2400">
                <a:solidFill>
                  <a:schemeClr val="tx1"/>
                </a:solidFill>
                <a:latin typeface="Tahoma" pitchFamily="34" charset="0"/>
                <a:ea typeface="ＭＳ Ｐゴシック" pitchFamily="-84" charset="-128"/>
              </a:defRPr>
            </a:lvl4pPr>
            <a:lvl5pPr marL="2034974" indent="-226108" defTabSz="921706" eaLnBrk="0" hangingPunct="0">
              <a:defRPr sz="2400">
                <a:solidFill>
                  <a:schemeClr val="tx1"/>
                </a:solidFill>
                <a:latin typeface="Tahoma" pitchFamily="34" charset="0"/>
                <a:ea typeface="ＭＳ Ｐゴシック" pitchFamily="-84" charset="-128"/>
              </a:defRPr>
            </a:lvl5pPr>
            <a:lvl6pPr marL="2487191"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39407"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391624"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43840" indent="-226108" defTabSz="921706"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FCE67BF9-4844-49BB-9119-0738520CA05A}" type="slidenum">
              <a:rPr lang="en-US" altLang="en-US" sz="1200">
                <a:latin typeface="Times New Roman" pitchFamily="18" charset="0"/>
              </a:rPr>
              <a:pPr/>
              <a:t>7</a:t>
            </a:fld>
            <a:endParaRPr lang="en-US" altLang="en-US" sz="1200">
              <a:latin typeface="Times New Roman" pitchFamily="18" charset="0"/>
            </a:endParaRPr>
          </a:p>
        </p:txBody>
      </p:sp>
      <p:sp>
        <p:nvSpPr>
          <p:cNvPr id="38914" name="Rectangle 2"/>
          <p:cNvSpPr>
            <a:spLocks noGrp="1" noRot="1" noChangeAspect="1" noChangeArrowheads="1" noTextEdit="1"/>
          </p:cNvSpPr>
          <p:nvPr>
            <p:ph type="sldImg"/>
          </p:nvPr>
        </p:nvSpPr>
        <p:spPr>
          <a:xfrm>
            <a:off x="1146175" y="687388"/>
            <a:ext cx="4568825" cy="3427412"/>
          </a:xfrm>
          <a:ln/>
        </p:spPr>
      </p:sp>
      <p:sp>
        <p:nvSpPr>
          <p:cNvPr id="38915" name="Rectangle 3"/>
          <p:cNvSpPr>
            <a:spLocks noGrp="1" noChangeArrowheads="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9" tIns="44878" rIns="89759" bIns="44878"/>
          <a:lstStyle/>
          <a:p>
            <a:endParaRPr lang="en-US" altLang="en-US" smtClean="0">
              <a:ea typeface="ＭＳ Ｐゴシック" pitchFamily="-8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5998154F-C2BF-428D-BDB2-1854AB5E836F}" type="slidenum">
              <a:rPr lang="en-US" altLang="en-US" sz="1200" smtClean="0"/>
              <a:pPr/>
              <a:t>8</a:t>
            </a:fld>
            <a:endParaRPr lang="en-US" altLang="en-US" sz="12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B951F2D-16FF-437D-967C-61EE59F83223}" type="slidenum">
              <a:rPr lang="en-US" altLang="en-US" sz="1200" smtClean="0"/>
              <a:pPr/>
              <a:t>9</a:t>
            </a:fld>
            <a:endParaRPr lang="en-US" altLang="en-US" sz="12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pPr>
              <a:defRPr/>
            </a:pPr>
            <a:fld id="{6881385F-771A-4242-89BC-747D87B5B1A0}"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10097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1B756500-625E-452D-BFFE-B594AD7DEA34}"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17727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89FA9EB6-8B91-4FDC-9772-AC3F52F23024}"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4052406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430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957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pPr>
              <a:defRPr/>
            </a:pPr>
            <a:fld id="{8E1CF735-99F2-451A-9BAF-0088F6A90A75}"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224519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99DABBF2-E8DC-41A6-B9B6-0A14029F601F}"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301701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4C42C9D3-0742-435B-9D7A-FA36FFDE9469}"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386511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077AF2E1-D8C1-4B6F-96B3-5F8C56F234F3}"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173590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22C4FAF6-EA57-4060-866F-984422F98716}"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70270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585D7AA9-11A7-4D88-A628-CD8CFFAD9DE4}"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12204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6B59FDBD-6AD7-44CE-8535-CB16D0FDE0A7}"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3632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B83899A-08BB-442B-A8DB-2FCA76E1C85F}"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145751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ECE49606-26B1-41FF-A82E-191D53FE0752}"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194190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5BDD46E7-014A-4451-A4B5-4A461582FE74}" type="slidenum">
              <a:rPr lang="en-US"/>
              <a:pPr>
                <a:defRPr/>
              </a:pPr>
              <a:t>‹#›</a:t>
            </a:fld>
            <a:endParaRPr lang="en-US" sz="1400" b="0">
              <a:solidFill>
                <a:schemeClr val="tx1"/>
              </a:solidFill>
            </a:endParaRPr>
          </a:p>
        </p:txBody>
      </p:sp>
    </p:spTree>
    <p:extLst>
      <p:ext uri="{BB962C8B-B14F-4D97-AF65-F5344CB8AC3E}">
        <p14:creationId xmlns:p14="http://schemas.microsoft.com/office/powerpoint/2010/main" val="3655800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291" name="Rectangle 3"/>
          <p:cNvSpPr>
            <a:spLocks noGrp="1" noChangeArrowheads="1"/>
          </p:cNvSpPr>
          <p:nvPr>
            <p:ph type="body" idx="1"/>
          </p:nvPr>
        </p:nvSpPr>
        <p:spPr bwMode="auto">
          <a:xfrm>
            <a:off x="457200" y="11430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30" name="Rectangle 6"/>
          <p:cNvSpPr>
            <a:spLocks noGrp="1" noChangeArrowheads="1"/>
          </p:cNvSpPr>
          <p:nvPr>
            <p:ph type="sldNum" sz="quarter" idx="4"/>
          </p:nvPr>
        </p:nvSpPr>
        <p:spPr bwMode="auto">
          <a:xfrm>
            <a:off x="68580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accent2"/>
                </a:solidFill>
              </a:defRPr>
            </a:lvl1pPr>
          </a:lstStyle>
          <a:p>
            <a:pPr>
              <a:defRPr/>
            </a:pPr>
            <a:fld id="{A4A3B293-A390-4026-B4C3-9097AE30D048}" type="slidenum">
              <a:rPr lang="en-US"/>
              <a:pPr>
                <a:defRPr/>
              </a:pPr>
              <a:t>‹#›</a:t>
            </a:fld>
            <a:endParaRPr lang="en-US" sz="1400"/>
          </a:p>
        </p:txBody>
      </p:sp>
      <p:sp>
        <p:nvSpPr>
          <p:cNvPr id="1031" name="Line 7"/>
          <p:cNvSpPr>
            <a:spLocks noChangeShapeType="1"/>
          </p:cNvSpPr>
          <p:nvPr/>
        </p:nvSpPr>
        <p:spPr bwMode="auto">
          <a:xfrm>
            <a:off x="381000" y="6400800"/>
            <a:ext cx="8382000" cy="0"/>
          </a:xfrm>
          <a:prstGeom prst="line">
            <a:avLst/>
          </a:prstGeom>
          <a:noFill/>
          <a:ln w="12700">
            <a:solidFill>
              <a:srgbClr val="FF0000"/>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pitchFamily="34" charset="0"/>
        </a:defRPr>
      </a:lvl2pPr>
      <a:lvl3pPr algn="ctr" rtl="0" eaLnBrk="0" fontAlgn="base" hangingPunct="0">
        <a:spcBef>
          <a:spcPct val="0"/>
        </a:spcBef>
        <a:spcAft>
          <a:spcPct val="0"/>
        </a:spcAft>
        <a:defRPr sz="3600" b="1">
          <a:solidFill>
            <a:schemeClr val="accent2"/>
          </a:solidFill>
          <a:latin typeface="Arial" pitchFamily="34" charset="0"/>
        </a:defRPr>
      </a:lvl3pPr>
      <a:lvl4pPr algn="ctr" rtl="0" eaLnBrk="0" fontAlgn="base" hangingPunct="0">
        <a:spcBef>
          <a:spcPct val="0"/>
        </a:spcBef>
        <a:spcAft>
          <a:spcPct val="0"/>
        </a:spcAft>
        <a:defRPr sz="3600" b="1">
          <a:solidFill>
            <a:schemeClr val="accent2"/>
          </a:solidFill>
          <a:latin typeface="Arial" pitchFamily="34" charset="0"/>
        </a:defRPr>
      </a:lvl4pPr>
      <a:lvl5pPr algn="ctr" rtl="0" eaLnBrk="0" fontAlgn="base" hangingPunct="0">
        <a:spcBef>
          <a:spcPct val="0"/>
        </a:spcBef>
        <a:spcAft>
          <a:spcPct val="0"/>
        </a:spcAft>
        <a:defRPr sz="3600" b="1">
          <a:solidFill>
            <a:schemeClr val="accent2"/>
          </a:solidFill>
          <a:latin typeface="Arial" pitchFamily="34" charset="0"/>
        </a:defRPr>
      </a:lvl5pPr>
      <a:lvl6pPr marL="457200" algn="ctr" rtl="0" eaLnBrk="0" fontAlgn="base" hangingPunct="0">
        <a:spcBef>
          <a:spcPct val="0"/>
        </a:spcBef>
        <a:spcAft>
          <a:spcPct val="0"/>
        </a:spcAft>
        <a:defRPr sz="3600" b="1">
          <a:solidFill>
            <a:schemeClr val="accent2"/>
          </a:solidFill>
          <a:latin typeface="Arial" pitchFamily="34" charset="0"/>
        </a:defRPr>
      </a:lvl6pPr>
      <a:lvl7pPr marL="914400" algn="ctr" rtl="0" eaLnBrk="0" fontAlgn="base" hangingPunct="0">
        <a:spcBef>
          <a:spcPct val="0"/>
        </a:spcBef>
        <a:spcAft>
          <a:spcPct val="0"/>
        </a:spcAft>
        <a:defRPr sz="3600" b="1">
          <a:solidFill>
            <a:schemeClr val="accent2"/>
          </a:solidFill>
          <a:latin typeface="Arial" pitchFamily="34" charset="0"/>
        </a:defRPr>
      </a:lvl7pPr>
      <a:lvl8pPr marL="1371600" algn="ctr" rtl="0" eaLnBrk="0" fontAlgn="base" hangingPunct="0">
        <a:spcBef>
          <a:spcPct val="0"/>
        </a:spcBef>
        <a:spcAft>
          <a:spcPct val="0"/>
        </a:spcAft>
        <a:defRPr sz="3600" b="1">
          <a:solidFill>
            <a:schemeClr val="accent2"/>
          </a:solidFill>
          <a:latin typeface="Arial" pitchFamily="34" charset="0"/>
        </a:defRPr>
      </a:lvl8pPr>
      <a:lvl9pPr marL="1828800" algn="ctr" rtl="0" eaLnBrk="0" fontAlgn="base" hangingPunct="0">
        <a:spcBef>
          <a:spcPct val="0"/>
        </a:spcBef>
        <a:spcAft>
          <a:spcPct val="0"/>
        </a:spcAft>
        <a:defRPr sz="3600" b="1">
          <a:solidFill>
            <a:schemeClr val="accent2"/>
          </a:solidFill>
          <a:latin typeface="Arial" pitchFamily="34" charset="0"/>
        </a:defRPr>
      </a:lvl9pPr>
    </p:titleStyle>
    <p:bodyStyle>
      <a:lvl1pPr marL="342900" indent="-342900" algn="l" rtl="0" eaLnBrk="0" fontAlgn="base" hangingPunct="0">
        <a:spcBef>
          <a:spcPct val="20000"/>
        </a:spcBef>
        <a:spcAft>
          <a:spcPct val="0"/>
        </a:spcAft>
        <a:buClr>
          <a:schemeClr val="accent2"/>
        </a:buClr>
        <a:buFont typeface="Marlett" pitchFamily="2" charset="2"/>
        <a:buChar char="i"/>
        <a:defRPr sz="22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Marlett" pitchFamily="2" charset="2"/>
        <a:buChar char="4"/>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Marlett" pitchFamily="2" charset="2"/>
        <a:buChar char="h"/>
        <a:defRPr sz="1600">
          <a:solidFill>
            <a:schemeClr val="tx1"/>
          </a:solidFill>
          <a:latin typeface="+mn-lt"/>
        </a:defRPr>
      </a:lvl3pPr>
      <a:lvl4pPr marL="1600200" indent="-228600" algn="l" rtl="0" eaLnBrk="0" fontAlgn="base" hangingPunct="0">
        <a:spcBef>
          <a:spcPct val="20000"/>
        </a:spcBef>
        <a:spcAft>
          <a:spcPct val="0"/>
        </a:spcAft>
        <a:buClr>
          <a:srgbClr val="FF00FF"/>
        </a:buClr>
        <a:buChar char="–"/>
        <a:defRPr sz="16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Microsoft_Excel_97_-_2004_Worksheet1.xls"/><Relationship Id="rId5" Type="http://schemas.openxmlformats.org/officeDocument/2006/relationships/image" Target="../media/image11.emf"/><Relationship Id="rId6" Type="http://schemas.openxmlformats.org/officeDocument/2006/relationships/oleObject" Target="../embeddings/Microsoft_Excel_97_-_2004_Worksheet2.xls"/><Relationship Id="rId7"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Microsoft_Excel_97_-_2004_Worksheet3.xls"/><Relationship Id="rId5" Type="http://schemas.openxmlformats.org/officeDocument/2006/relationships/image" Target="../media/image12.emf"/><Relationship Id="rId6" Type="http://schemas.openxmlformats.org/officeDocument/2006/relationships/oleObject" Target="../embeddings/Microsoft_Excel_97_-_2004_Worksheet4.xls"/><Relationship Id="rId7"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Microsoft_Excel_97_-_2004_Worksheet5.xls"/><Relationship Id="rId5"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Microsoft_Excel_97_-_2004_Worksheet6.xls"/><Relationship Id="rId5" Type="http://schemas.openxmlformats.org/officeDocument/2006/relationships/image" Target="../media/image15.emf"/><Relationship Id="rId6" Type="http://schemas.openxmlformats.org/officeDocument/2006/relationships/oleObject" Target="../embeddings/Microsoft_Excel_97_-_2004_Worksheet7.xls"/><Relationship Id="rId7"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Microsoft_Excel_97_-_2004_Worksheet8.xls"/><Relationship Id="rId5" Type="http://schemas.openxmlformats.org/officeDocument/2006/relationships/image" Target="../media/image17.emf"/><Relationship Id="rId6" Type="http://schemas.openxmlformats.org/officeDocument/2006/relationships/oleObject" Target="../embeddings/Microsoft_Excel_97_-_2004_Worksheet9.xls"/><Relationship Id="rId7" Type="http://schemas.openxmlformats.org/officeDocument/2006/relationships/image" Target="../media/image18.emf"/><Relationship Id="rId8" Type="http://schemas.openxmlformats.org/officeDocument/2006/relationships/image" Target="../media/image19.png"/><Relationship Id="rId1" Type="http://schemas.openxmlformats.org/officeDocument/2006/relationships/vmlDrawing" Target="../drawings/vmlDrawing5.vml"/><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Microsoft_Excel_97_-_2004_Worksheet10.xls"/><Relationship Id="rId5" Type="http://schemas.openxmlformats.org/officeDocument/2006/relationships/image" Target="../media/image15.emf"/><Relationship Id="rId6" Type="http://schemas.openxmlformats.org/officeDocument/2006/relationships/oleObject" Target="../embeddings/Microsoft_Excel_97_-_2004_Worksheet11.xls"/><Relationship Id="rId7"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Microsoft_Excel_97_-_2004_Worksheet12.xls"/><Relationship Id="rId5" Type="http://schemas.openxmlformats.org/officeDocument/2006/relationships/image" Target="../media/image25.emf"/><Relationship Id="rId6" Type="http://schemas.openxmlformats.org/officeDocument/2006/relationships/oleObject" Target="../embeddings/Microsoft_Excel_97_-_2004_Worksheet13.xls"/><Relationship Id="rId7"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558800" y="950913"/>
            <a:ext cx="8039100" cy="2532062"/>
          </a:xfrm>
        </p:spPr>
        <p:txBody>
          <a:bodyPr/>
          <a:lstStyle/>
          <a:p>
            <a:r>
              <a:rPr lang="en-US" altLang="en-US" smtClean="0"/>
              <a:t>The Knowledge Discovery Process;</a:t>
            </a:r>
            <a:br>
              <a:rPr lang="en-US" altLang="en-US" smtClean="0"/>
            </a:br>
            <a:r>
              <a:rPr lang="en-US" altLang="en-US" smtClean="0"/>
              <a:t>Data Preparation &amp; Preprocessing</a:t>
            </a:r>
            <a:br>
              <a:rPr lang="en-US" altLang="en-US" smtClean="0"/>
            </a:br>
            <a:endParaRPr lang="en-US" altLang="en-US" smtClean="0"/>
          </a:p>
        </p:txBody>
      </p:sp>
      <p:sp>
        <p:nvSpPr>
          <p:cNvPr id="2054" name="Text Box 6"/>
          <p:cNvSpPr txBox="1">
            <a:spLocks noChangeArrowheads="1"/>
          </p:cNvSpPr>
          <p:nvPr/>
        </p:nvSpPr>
        <p:spPr bwMode="auto">
          <a:xfrm>
            <a:off x="3424238" y="4295775"/>
            <a:ext cx="2386012" cy="708025"/>
          </a:xfrm>
          <a:prstGeom prst="rect">
            <a:avLst/>
          </a:prstGeom>
          <a:solidFill>
            <a:srgbClr val="FFD7AF"/>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sz="2000" b="1" dirty="0"/>
              <a:t>Bamshad Mobasher</a:t>
            </a:r>
          </a:p>
          <a:p>
            <a:pPr>
              <a:defRPr/>
            </a:pPr>
            <a:r>
              <a:rPr lang="en-US" sz="2000" b="1" dirty="0"/>
              <a:t>DePaul University</a:t>
            </a:r>
            <a:endParaRPr lang="en-US" sz="2000" b="1" i="1"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F74B8EF-7C96-4AEC-8273-725A82AC4619}" type="slidenum">
              <a:rPr lang="en-US" altLang="en-US" sz="1200" smtClean="0">
                <a:solidFill>
                  <a:schemeClr val="accent2"/>
                </a:solidFill>
              </a:rPr>
              <a:pPr/>
              <a:t>10</a:t>
            </a:fld>
            <a:endParaRPr lang="en-US" altLang="en-US" sz="1400" b="0" smtClean="0"/>
          </a:p>
        </p:txBody>
      </p:sp>
      <p:sp>
        <p:nvSpPr>
          <p:cNvPr id="45059" name="Rectangle 2"/>
          <p:cNvSpPr>
            <a:spLocks noGrp="1" noChangeArrowheads="1"/>
          </p:cNvSpPr>
          <p:nvPr>
            <p:ph type="title"/>
          </p:nvPr>
        </p:nvSpPr>
        <p:spPr/>
        <p:txBody>
          <a:bodyPr/>
          <a:lstStyle/>
          <a:p>
            <a:r>
              <a:rPr lang="en-US" altLang="en-US" smtClean="0"/>
              <a:t>Data Preprocessing</a:t>
            </a:r>
          </a:p>
        </p:txBody>
      </p:sp>
      <p:pic>
        <p:nvPicPr>
          <p:cNvPr id="45060" name="Picture 3"/>
          <p:cNvPicPr>
            <a:picLocks noChangeAspect="1" noChangeArrowheads="1"/>
          </p:cNvPicPr>
          <p:nvPr/>
        </p:nvPicPr>
        <p:blipFill>
          <a:blip r:embed="rId3" cstate="print">
            <a:lum contrast="12000"/>
            <a:extLst>
              <a:ext uri="{28A0092B-C50C-407E-A947-70E740481C1C}">
                <a14:useLocalDpi xmlns:a14="http://schemas.microsoft.com/office/drawing/2010/main" val="0"/>
              </a:ext>
            </a:extLst>
          </a:blip>
          <a:srcRect/>
          <a:stretch>
            <a:fillRect/>
          </a:stretch>
        </p:blipFill>
        <p:spPr bwMode="auto">
          <a:xfrm>
            <a:off x="760413" y="1149350"/>
            <a:ext cx="7497762"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352B2E4-3853-4C72-B75A-87874D0E5593}" type="slidenum">
              <a:rPr lang="en-US" altLang="en-US" sz="1200" smtClean="0">
                <a:solidFill>
                  <a:schemeClr val="accent2"/>
                </a:solidFill>
              </a:rPr>
              <a:pPr/>
              <a:t>11</a:t>
            </a:fld>
            <a:endParaRPr lang="en-US" altLang="en-US" sz="1400" b="0" smtClean="0"/>
          </a:p>
        </p:txBody>
      </p:sp>
      <p:sp>
        <p:nvSpPr>
          <p:cNvPr id="46083" name="Rectangle 2"/>
          <p:cNvSpPr>
            <a:spLocks noGrp="1" noChangeArrowheads="1"/>
          </p:cNvSpPr>
          <p:nvPr>
            <p:ph type="title"/>
          </p:nvPr>
        </p:nvSpPr>
        <p:spPr>
          <a:xfrm>
            <a:off x="444500" y="292100"/>
            <a:ext cx="8229600" cy="609600"/>
          </a:xfrm>
        </p:spPr>
        <p:txBody>
          <a:bodyPr/>
          <a:lstStyle/>
          <a:p>
            <a:r>
              <a:rPr lang="en-US" altLang="en-US" smtClean="0"/>
              <a:t>Data Preprocessing</a:t>
            </a:r>
          </a:p>
        </p:txBody>
      </p:sp>
      <p:pic>
        <p:nvPicPr>
          <p:cNvPr id="46084" name="Picture 4"/>
          <p:cNvPicPr>
            <a:picLocks noChangeAspect="1" noChangeArrowheads="1"/>
          </p:cNvPicPr>
          <p:nvPr/>
        </p:nvPicPr>
        <p:blipFill>
          <a:blip r:embed="rId3" cstate="print">
            <a:lum bright="-18000" contrast="42000"/>
            <a:extLst>
              <a:ext uri="{28A0092B-C50C-407E-A947-70E740481C1C}">
                <a14:useLocalDpi xmlns:a14="http://schemas.microsoft.com/office/drawing/2010/main" val="0"/>
              </a:ext>
            </a:extLst>
          </a:blip>
          <a:srcRect l="26834" t="72591"/>
          <a:stretch>
            <a:fillRect/>
          </a:stretch>
        </p:blipFill>
        <p:spPr bwMode="auto">
          <a:xfrm>
            <a:off x="2216150" y="4906963"/>
            <a:ext cx="6397625"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22"/>
          <p:cNvSpPr txBox="1">
            <a:spLocks noChangeArrowheads="1"/>
          </p:cNvSpPr>
          <p:nvPr/>
        </p:nvSpPr>
        <p:spPr bwMode="auto">
          <a:xfrm>
            <a:off x="404813" y="4268788"/>
            <a:ext cx="1798637" cy="3238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400" b="1">
                <a:latin typeface="Courier New" pitchFamily="49" charset="0"/>
              </a:rPr>
              <a:t>-2,32,100,59,48</a:t>
            </a:r>
          </a:p>
        </p:txBody>
      </p:sp>
      <p:sp>
        <p:nvSpPr>
          <p:cNvPr id="46086" name="Text Box 23"/>
          <p:cNvSpPr txBox="1">
            <a:spLocks noChangeArrowheads="1"/>
          </p:cNvSpPr>
          <p:nvPr/>
        </p:nvSpPr>
        <p:spPr bwMode="auto">
          <a:xfrm>
            <a:off x="3063875" y="4295775"/>
            <a:ext cx="2505075" cy="2936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200" b="1">
                <a:latin typeface="Courier New" pitchFamily="49" charset="0"/>
              </a:rPr>
              <a:t>-0.02,0.32,1.00,0.59,0.48</a:t>
            </a:r>
          </a:p>
        </p:txBody>
      </p:sp>
      <p:sp>
        <p:nvSpPr>
          <p:cNvPr id="46087" name="AutoShape 5" descr="Granite"/>
          <p:cNvSpPr>
            <a:spLocks noChangeArrowheads="1"/>
          </p:cNvSpPr>
          <p:nvPr/>
        </p:nvSpPr>
        <p:spPr bwMode="auto">
          <a:xfrm>
            <a:off x="800100" y="1085850"/>
            <a:ext cx="779463" cy="608013"/>
          </a:xfrm>
          <a:prstGeom prst="can">
            <a:avLst>
              <a:gd name="adj" fmla="val 25000"/>
            </a:avLst>
          </a:prstGeom>
          <a:blipFill dpi="0" rotWithShape="0">
            <a:blip r:embed="rId4" cstate="print"/>
            <a:srcRect/>
            <a:tile tx="0" ty="0" sx="100000" sy="100000" flip="none" algn="tl"/>
          </a:blipFill>
          <a:ln w="1905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8" name="AutoShape 6" descr="Newsprint"/>
          <p:cNvSpPr>
            <a:spLocks noChangeArrowheads="1"/>
          </p:cNvSpPr>
          <p:nvPr/>
        </p:nvSpPr>
        <p:spPr bwMode="auto">
          <a:xfrm>
            <a:off x="2998788" y="1101725"/>
            <a:ext cx="779462" cy="608013"/>
          </a:xfrm>
          <a:prstGeom prst="can">
            <a:avLst>
              <a:gd name="adj" fmla="val 25000"/>
            </a:avLst>
          </a:prstGeom>
          <a:blipFill dpi="0" rotWithShape="0">
            <a:blip r:embed="rId5" cstate="print"/>
            <a:srcRect/>
            <a:tile tx="0" ty="0" sx="100000" sy="100000" flip="none" algn="tl"/>
          </a:blipFill>
          <a:ln w="1905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9" name="AutoShape 24"/>
          <p:cNvSpPr>
            <a:spLocks noChangeArrowheads="1"/>
          </p:cNvSpPr>
          <p:nvPr/>
        </p:nvSpPr>
        <p:spPr bwMode="auto">
          <a:xfrm>
            <a:off x="1714500" y="1244600"/>
            <a:ext cx="1143000" cy="342900"/>
          </a:xfrm>
          <a:prstGeom prst="rightArrow">
            <a:avLst>
              <a:gd name="adj1" fmla="val 50000"/>
              <a:gd name="adj2" fmla="val 83333"/>
            </a:avLst>
          </a:prstGeom>
          <a:solidFill>
            <a:srgbClr val="FFD7AF"/>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46090" name="Group 29"/>
          <p:cNvGrpSpPr>
            <a:grpSpLocks/>
          </p:cNvGrpSpPr>
          <p:nvPr/>
        </p:nvGrpSpPr>
        <p:grpSpPr bwMode="auto">
          <a:xfrm>
            <a:off x="4000500" y="1676400"/>
            <a:ext cx="3429000" cy="2273300"/>
            <a:chOff x="992" y="1512"/>
            <a:chExt cx="2160" cy="1432"/>
          </a:xfrm>
        </p:grpSpPr>
        <p:grpSp>
          <p:nvGrpSpPr>
            <p:cNvPr id="46097" name="Group 16"/>
            <p:cNvGrpSpPr>
              <a:grpSpLocks/>
            </p:cNvGrpSpPr>
            <p:nvPr/>
          </p:nvGrpSpPr>
          <p:grpSpPr bwMode="auto">
            <a:xfrm>
              <a:off x="992" y="1512"/>
              <a:ext cx="782" cy="508"/>
              <a:chOff x="792" y="1720"/>
              <a:chExt cx="942" cy="724"/>
            </a:xfrm>
          </p:grpSpPr>
          <p:pic>
            <p:nvPicPr>
              <p:cNvPr id="46104"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l="16348" t="26169" r="68512" b="10147"/>
              <a:stretch>
                <a:fillRect/>
              </a:stretch>
            </p:blipFill>
            <p:spPr bwMode="auto">
              <a:xfrm>
                <a:off x="1080" y="1825"/>
                <a:ext cx="654"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5" name="AutoShape 15"/>
              <p:cNvSpPr>
                <a:spLocks noChangeArrowheads="1"/>
              </p:cNvSpPr>
              <p:nvPr/>
            </p:nvSpPr>
            <p:spPr bwMode="auto">
              <a:xfrm>
                <a:off x="792" y="1720"/>
                <a:ext cx="632" cy="384"/>
              </a:xfrm>
              <a:prstGeom prst="parallelogram">
                <a:avLst>
                  <a:gd name="adj" fmla="val 98697"/>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46098" name="AutoShape 17"/>
            <p:cNvSpPr>
              <a:spLocks noChangeArrowheads="1"/>
            </p:cNvSpPr>
            <p:nvPr/>
          </p:nvSpPr>
          <p:spPr bwMode="auto">
            <a:xfrm>
              <a:off x="1264" y="2200"/>
              <a:ext cx="376" cy="264"/>
            </a:xfrm>
            <a:prstGeom prst="can">
              <a:avLst>
                <a:gd name="adj" fmla="val 25000"/>
              </a:avLst>
            </a:prstGeom>
            <a:solidFill>
              <a:srgbClr val="DDDDDD"/>
            </a:solidFill>
            <a:ln w="1905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99" name="AutoShape 19" descr="Dark horizontal"/>
            <p:cNvSpPr>
              <a:spLocks noChangeArrowheads="1"/>
            </p:cNvSpPr>
            <p:nvPr/>
          </p:nvSpPr>
          <p:spPr bwMode="auto">
            <a:xfrm>
              <a:off x="1240" y="2672"/>
              <a:ext cx="448" cy="272"/>
            </a:xfrm>
            <a:prstGeom prst="flowChartMultidocument">
              <a:avLst/>
            </a:prstGeom>
            <a:pattFill prst="dkHorz">
              <a:fgClr>
                <a:srgbClr val="FFD7AF"/>
              </a:fgClr>
              <a:bgClr>
                <a:srgbClr val="FFFFFF"/>
              </a:bgClr>
            </a:patt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100" name="AutoShape 25" descr="Outlined diamond"/>
            <p:cNvSpPr>
              <a:spLocks noChangeArrowheads="1"/>
            </p:cNvSpPr>
            <p:nvPr/>
          </p:nvSpPr>
          <p:spPr bwMode="auto">
            <a:xfrm>
              <a:off x="2616" y="2096"/>
              <a:ext cx="536" cy="456"/>
            </a:xfrm>
            <a:prstGeom prst="can">
              <a:avLst>
                <a:gd name="adj" fmla="val 25000"/>
              </a:avLst>
            </a:prstGeom>
            <a:pattFill prst="openDmnd">
              <a:fgClr>
                <a:schemeClr val="tx1"/>
              </a:fgClr>
              <a:bgClr>
                <a:srgbClr val="DDDDDD"/>
              </a:bgClr>
            </a:pattFill>
            <a:ln w="19050">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101" name="AutoShape 26"/>
            <p:cNvSpPr>
              <a:spLocks noChangeArrowheads="1"/>
            </p:cNvSpPr>
            <p:nvPr/>
          </p:nvSpPr>
          <p:spPr bwMode="auto">
            <a:xfrm>
              <a:off x="1768" y="2240"/>
              <a:ext cx="720" cy="216"/>
            </a:xfrm>
            <a:prstGeom prst="rightArrow">
              <a:avLst>
                <a:gd name="adj1" fmla="val 50000"/>
                <a:gd name="adj2" fmla="val 83333"/>
              </a:avLst>
            </a:prstGeom>
            <a:solidFill>
              <a:srgbClr val="FFD7AF"/>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102" name="AutoShape 27"/>
            <p:cNvSpPr>
              <a:spLocks noChangeArrowheads="1"/>
            </p:cNvSpPr>
            <p:nvPr/>
          </p:nvSpPr>
          <p:spPr bwMode="auto">
            <a:xfrm rot="1334279">
              <a:off x="1784" y="1872"/>
              <a:ext cx="720" cy="216"/>
            </a:xfrm>
            <a:prstGeom prst="rightArrow">
              <a:avLst>
                <a:gd name="adj1" fmla="val 50000"/>
                <a:gd name="adj2" fmla="val 83333"/>
              </a:avLst>
            </a:prstGeom>
            <a:solidFill>
              <a:srgbClr val="FFD7AF"/>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103" name="AutoShape 28"/>
            <p:cNvSpPr>
              <a:spLocks noChangeArrowheads="1"/>
            </p:cNvSpPr>
            <p:nvPr/>
          </p:nvSpPr>
          <p:spPr bwMode="auto">
            <a:xfrm rot="-1100561">
              <a:off x="1760" y="2576"/>
              <a:ext cx="720" cy="216"/>
            </a:xfrm>
            <a:prstGeom prst="rightArrow">
              <a:avLst>
                <a:gd name="adj1" fmla="val 50000"/>
                <a:gd name="adj2" fmla="val 83333"/>
              </a:avLst>
            </a:prstGeom>
            <a:solidFill>
              <a:srgbClr val="FFD7AF"/>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46091" name="AutoShape 31"/>
          <p:cNvSpPr>
            <a:spLocks noChangeArrowheads="1"/>
          </p:cNvSpPr>
          <p:nvPr/>
        </p:nvSpPr>
        <p:spPr bwMode="auto">
          <a:xfrm>
            <a:off x="2336800" y="4254500"/>
            <a:ext cx="596900" cy="342900"/>
          </a:xfrm>
          <a:prstGeom prst="rightArrow">
            <a:avLst>
              <a:gd name="adj1" fmla="val 50000"/>
              <a:gd name="adj2" fmla="val 43519"/>
            </a:avLst>
          </a:prstGeom>
          <a:solidFill>
            <a:srgbClr val="FFD7AF"/>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92" name="AutoShape 32"/>
          <p:cNvSpPr>
            <a:spLocks noChangeArrowheads="1"/>
          </p:cNvSpPr>
          <p:nvPr/>
        </p:nvSpPr>
        <p:spPr bwMode="auto">
          <a:xfrm>
            <a:off x="5016500" y="5397500"/>
            <a:ext cx="876300" cy="342900"/>
          </a:xfrm>
          <a:prstGeom prst="rightArrow">
            <a:avLst>
              <a:gd name="adj1" fmla="val 50000"/>
              <a:gd name="adj2" fmla="val 63889"/>
            </a:avLst>
          </a:prstGeom>
          <a:solidFill>
            <a:srgbClr val="FFD7AF"/>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9697" name="Text Box 33"/>
          <p:cNvSpPr txBox="1">
            <a:spLocks noChangeArrowheads="1"/>
          </p:cNvSpPr>
          <p:nvPr/>
        </p:nvSpPr>
        <p:spPr bwMode="auto">
          <a:xfrm>
            <a:off x="4016375" y="1150938"/>
            <a:ext cx="1733550" cy="415925"/>
          </a:xfrm>
          <a:prstGeom prst="rect">
            <a:avLst/>
          </a:prstGeom>
          <a:solidFill>
            <a:srgbClr val="FFFFCC"/>
          </a:solidFill>
          <a:ln w="19050">
            <a:solidFill>
              <a:schemeClr val="tx1"/>
            </a:solidFill>
            <a:miter lim="800000"/>
            <a:headEnd/>
            <a:tailEnd/>
          </a:ln>
          <a:effectLst>
            <a:outerShdw dist="107763" dir="2700000" algn="ctr" rotWithShape="0">
              <a:schemeClr val="bg2"/>
            </a:outerShdw>
          </a:effectLst>
        </p:spPr>
        <p:txBody>
          <a:bodyPr wrap="none" anchor="ctr">
            <a:spAutoFit/>
          </a:bodyPr>
          <a:lstStyle/>
          <a:p>
            <a:pPr>
              <a:defRPr/>
            </a:pPr>
            <a:r>
              <a:rPr lang="en-US" sz="2000" b="1" i="1"/>
              <a:t>Data Cleaning</a:t>
            </a:r>
          </a:p>
        </p:txBody>
      </p:sp>
      <p:sp>
        <p:nvSpPr>
          <p:cNvPr id="369698" name="Text Box 34"/>
          <p:cNvSpPr txBox="1">
            <a:spLocks noChangeArrowheads="1"/>
          </p:cNvSpPr>
          <p:nvPr/>
        </p:nvSpPr>
        <p:spPr bwMode="auto">
          <a:xfrm>
            <a:off x="2255838" y="2687638"/>
            <a:ext cx="1957387" cy="415925"/>
          </a:xfrm>
          <a:prstGeom prst="rect">
            <a:avLst/>
          </a:prstGeom>
          <a:solidFill>
            <a:srgbClr val="FFFFCC"/>
          </a:solidFill>
          <a:ln w="19050">
            <a:solidFill>
              <a:schemeClr val="tx1"/>
            </a:solidFill>
            <a:miter lim="800000"/>
            <a:headEnd/>
            <a:tailEnd/>
          </a:ln>
          <a:effectLst>
            <a:outerShdw dist="107763" dir="2700000" algn="ctr" rotWithShape="0">
              <a:schemeClr val="bg2"/>
            </a:outerShdw>
          </a:effectLst>
        </p:spPr>
        <p:txBody>
          <a:bodyPr wrap="none" anchor="ctr">
            <a:spAutoFit/>
          </a:bodyPr>
          <a:lstStyle/>
          <a:p>
            <a:pPr>
              <a:defRPr/>
            </a:pPr>
            <a:r>
              <a:rPr lang="en-US" sz="2000" b="1" i="1"/>
              <a:t>Data Integration</a:t>
            </a:r>
          </a:p>
        </p:txBody>
      </p:sp>
      <p:sp>
        <p:nvSpPr>
          <p:cNvPr id="369699" name="Text Box 35"/>
          <p:cNvSpPr txBox="1">
            <a:spLocks noChangeArrowheads="1"/>
          </p:cNvSpPr>
          <p:nvPr/>
        </p:nvSpPr>
        <p:spPr bwMode="auto">
          <a:xfrm>
            <a:off x="6054725" y="4211638"/>
            <a:ext cx="2436813" cy="415925"/>
          </a:xfrm>
          <a:prstGeom prst="rect">
            <a:avLst/>
          </a:prstGeom>
          <a:solidFill>
            <a:srgbClr val="FFFFCC"/>
          </a:solidFill>
          <a:ln w="19050">
            <a:solidFill>
              <a:schemeClr val="tx1"/>
            </a:solidFill>
            <a:miter lim="800000"/>
            <a:headEnd/>
            <a:tailEnd/>
          </a:ln>
          <a:effectLst>
            <a:outerShdw dist="107763" dir="2700000" algn="ctr" rotWithShape="0">
              <a:schemeClr val="bg2"/>
            </a:outerShdw>
          </a:effectLst>
        </p:spPr>
        <p:txBody>
          <a:bodyPr wrap="none" anchor="ctr">
            <a:spAutoFit/>
          </a:bodyPr>
          <a:lstStyle/>
          <a:p>
            <a:pPr>
              <a:defRPr/>
            </a:pPr>
            <a:r>
              <a:rPr lang="en-US" sz="2000" b="1" i="1"/>
              <a:t>Data Transformation</a:t>
            </a:r>
          </a:p>
        </p:txBody>
      </p:sp>
      <p:sp>
        <p:nvSpPr>
          <p:cNvPr id="369700" name="Text Box 36"/>
          <p:cNvSpPr txBox="1">
            <a:spLocks noChangeArrowheads="1"/>
          </p:cNvSpPr>
          <p:nvPr/>
        </p:nvSpPr>
        <p:spPr bwMode="auto">
          <a:xfrm>
            <a:off x="482600" y="5481638"/>
            <a:ext cx="1846263" cy="415925"/>
          </a:xfrm>
          <a:prstGeom prst="rect">
            <a:avLst/>
          </a:prstGeom>
          <a:solidFill>
            <a:srgbClr val="FFFFCC"/>
          </a:solidFill>
          <a:ln w="19050">
            <a:solidFill>
              <a:schemeClr val="tx1"/>
            </a:solidFill>
            <a:miter lim="800000"/>
            <a:headEnd/>
            <a:tailEnd/>
          </a:ln>
          <a:effectLst>
            <a:outerShdw dist="107763" dir="2700000" algn="ctr" rotWithShape="0">
              <a:schemeClr val="bg2"/>
            </a:outerShdw>
          </a:effectLst>
        </p:spPr>
        <p:txBody>
          <a:bodyPr wrap="none" anchor="ctr">
            <a:spAutoFit/>
          </a:bodyPr>
          <a:lstStyle/>
          <a:p>
            <a:pPr>
              <a:defRPr/>
            </a:pPr>
            <a:r>
              <a:rPr lang="en-US" sz="2000" b="1" i="1"/>
              <a:t>Data Reduction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24FF6FB-F37E-470A-9E68-B573770FC488}" type="slidenum">
              <a:rPr lang="en-US" altLang="en-US" sz="1200" smtClean="0">
                <a:solidFill>
                  <a:schemeClr val="accent2"/>
                </a:solidFill>
              </a:rPr>
              <a:pPr/>
              <a:t>12</a:t>
            </a:fld>
            <a:endParaRPr lang="en-US" altLang="en-US" sz="1400" b="0" smtClean="0"/>
          </a:p>
        </p:txBody>
      </p:sp>
      <p:sp>
        <p:nvSpPr>
          <p:cNvPr id="47107" name="Rectangle 2"/>
          <p:cNvSpPr>
            <a:spLocks noGrp="1" noChangeArrowheads="1"/>
          </p:cNvSpPr>
          <p:nvPr>
            <p:ph type="title"/>
          </p:nvPr>
        </p:nvSpPr>
        <p:spPr/>
        <p:txBody>
          <a:bodyPr/>
          <a:lstStyle/>
          <a:p>
            <a:r>
              <a:rPr lang="en-US" altLang="en-US" smtClean="0"/>
              <a:t>Data Cleaning</a:t>
            </a:r>
          </a:p>
        </p:txBody>
      </p:sp>
      <p:sp>
        <p:nvSpPr>
          <p:cNvPr id="47108" name="Rectangle 3"/>
          <p:cNvSpPr>
            <a:spLocks noGrp="1" noChangeArrowheads="1"/>
          </p:cNvSpPr>
          <p:nvPr>
            <p:ph type="body" idx="1"/>
          </p:nvPr>
        </p:nvSpPr>
        <p:spPr/>
        <p:txBody>
          <a:bodyPr/>
          <a:lstStyle/>
          <a:p>
            <a:r>
              <a:rPr lang="en-US" altLang="en-US" smtClean="0"/>
              <a:t>Real-world application data can be incomplete, noisy, and inconsistent</a:t>
            </a:r>
          </a:p>
          <a:p>
            <a:pPr lvl="1"/>
            <a:r>
              <a:rPr lang="en-US" altLang="en-US" smtClean="0"/>
              <a:t>No recorded values for some attributes</a:t>
            </a:r>
          </a:p>
          <a:p>
            <a:pPr lvl="1"/>
            <a:r>
              <a:rPr lang="en-US" altLang="en-US" smtClean="0"/>
              <a:t>Not considered at time of entry</a:t>
            </a:r>
          </a:p>
          <a:p>
            <a:pPr lvl="1"/>
            <a:r>
              <a:rPr lang="en-US" altLang="en-US" smtClean="0"/>
              <a:t>Random errors</a:t>
            </a:r>
          </a:p>
          <a:p>
            <a:pPr lvl="1"/>
            <a:r>
              <a:rPr lang="en-US" altLang="en-US" smtClean="0"/>
              <a:t>Irrelevant records or fields</a:t>
            </a:r>
          </a:p>
          <a:p>
            <a:endParaRPr lang="en-US" altLang="en-US" sz="800" smtClean="0"/>
          </a:p>
          <a:p>
            <a:r>
              <a:rPr lang="en-US" altLang="en-US" smtClean="0"/>
              <a:t>Data cleaning attempts to:</a:t>
            </a:r>
          </a:p>
          <a:p>
            <a:pPr lvl="1"/>
            <a:r>
              <a:rPr lang="en-US" altLang="en-US" smtClean="0"/>
              <a:t>Fill in missing values</a:t>
            </a:r>
          </a:p>
          <a:p>
            <a:pPr lvl="1"/>
            <a:r>
              <a:rPr lang="en-US" altLang="en-US" smtClean="0"/>
              <a:t>Smooth out noisy data</a:t>
            </a:r>
          </a:p>
          <a:p>
            <a:pPr lvl="1"/>
            <a:r>
              <a:rPr lang="en-US" altLang="en-US" smtClean="0"/>
              <a:t>Correct inconsistencies</a:t>
            </a:r>
          </a:p>
          <a:p>
            <a:pPr lvl="1"/>
            <a:r>
              <a:rPr lang="en-US" altLang="en-US" smtClean="0"/>
              <a:t>Remove irrelevant data</a:t>
            </a:r>
          </a:p>
          <a:p>
            <a:endParaRPr lang="en-US" altLang="en-US" smtClean="0"/>
          </a:p>
        </p:txBody>
      </p:sp>
      <p:pic>
        <p:nvPicPr>
          <p:cNvPr id="4710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7300" y="2574925"/>
            <a:ext cx="255905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770295E-5FD0-4E98-9E0C-1F090D91B16D}" type="slidenum">
              <a:rPr lang="en-US" altLang="en-US" sz="1200" smtClean="0">
                <a:solidFill>
                  <a:schemeClr val="accent2"/>
                </a:solidFill>
              </a:rPr>
              <a:pPr/>
              <a:t>13</a:t>
            </a:fld>
            <a:endParaRPr lang="en-US" altLang="en-US" sz="1400" b="0" smtClean="0"/>
          </a:p>
        </p:txBody>
      </p:sp>
      <p:sp>
        <p:nvSpPr>
          <p:cNvPr id="48131" name="Rectangle 2"/>
          <p:cNvSpPr>
            <a:spLocks noGrp="1" noChangeArrowheads="1"/>
          </p:cNvSpPr>
          <p:nvPr>
            <p:ph type="title"/>
          </p:nvPr>
        </p:nvSpPr>
        <p:spPr/>
        <p:txBody>
          <a:bodyPr/>
          <a:lstStyle/>
          <a:p>
            <a:r>
              <a:rPr lang="en-US" altLang="en-US" smtClean="0"/>
              <a:t>Dealing with Missing Values</a:t>
            </a:r>
          </a:p>
        </p:txBody>
      </p:sp>
      <p:sp>
        <p:nvSpPr>
          <p:cNvPr id="48132" name="Rectangle 3"/>
          <p:cNvSpPr>
            <a:spLocks noGrp="1" noChangeArrowheads="1"/>
          </p:cNvSpPr>
          <p:nvPr>
            <p:ph type="body" idx="1"/>
          </p:nvPr>
        </p:nvSpPr>
        <p:spPr/>
        <p:txBody>
          <a:bodyPr/>
          <a:lstStyle/>
          <a:p>
            <a:r>
              <a:rPr lang="en-US" altLang="en-US" smtClean="0"/>
              <a:t>Data is not always available (missing attribute values in records)</a:t>
            </a:r>
          </a:p>
          <a:p>
            <a:pPr lvl="1"/>
            <a:r>
              <a:rPr lang="en-US" altLang="en-US" smtClean="0"/>
              <a:t>equipment malfunction</a:t>
            </a:r>
          </a:p>
          <a:p>
            <a:pPr lvl="1"/>
            <a:r>
              <a:rPr lang="en-US" altLang="en-US" smtClean="0"/>
              <a:t>deleted due to inconsistency or misunderstanding</a:t>
            </a:r>
          </a:p>
          <a:p>
            <a:pPr lvl="1"/>
            <a:r>
              <a:rPr lang="en-US" altLang="en-US" smtClean="0"/>
              <a:t>not considered important at time of data gathering</a:t>
            </a:r>
          </a:p>
          <a:p>
            <a:r>
              <a:rPr lang="en-US" altLang="en-US" smtClean="0"/>
              <a:t>Solving Missing Data</a:t>
            </a:r>
          </a:p>
          <a:p>
            <a:pPr lvl="1"/>
            <a:r>
              <a:rPr lang="en-US" altLang="en-US" smtClean="0"/>
              <a:t>Ignore the record with missing values;</a:t>
            </a:r>
          </a:p>
          <a:p>
            <a:pPr lvl="1"/>
            <a:r>
              <a:rPr lang="en-US" altLang="en-US" smtClean="0"/>
              <a:t>Fill in the missing values manually;</a:t>
            </a:r>
          </a:p>
          <a:p>
            <a:pPr lvl="1"/>
            <a:r>
              <a:rPr lang="en-US" altLang="en-US" smtClean="0"/>
              <a:t>Use a global constant to fill in missing values (NULL, unknown, etc.);</a:t>
            </a:r>
          </a:p>
          <a:p>
            <a:pPr lvl="1"/>
            <a:r>
              <a:rPr lang="en-US" altLang="en-US" smtClean="0"/>
              <a:t>Use the attribute value mean to filling missing values of that attribute;</a:t>
            </a:r>
          </a:p>
          <a:p>
            <a:pPr lvl="1"/>
            <a:r>
              <a:rPr lang="en-US" altLang="en-US" smtClean="0"/>
              <a:t>Use the attribute mean for all samples belonging to the same class to fill in the missing values;</a:t>
            </a:r>
          </a:p>
          <a:p>
            <a:pPr lvl="1"/>
            <a:r>
              <a:rPr lang="en-US" altLang="en-US" smtClean="0"/>
              <a:t>Infer the most probable value to fill in the missing value</a:t>
            </a:r>
          </a:p>
          <a:p>
            <a:pPr lvl="2"/>
            <a:r>
              <a:rPr lang="en-US" altLang="en-US" sz="1800" smtClean="0"/>
              <a:t>may need to use methods such as Bayesian classification or decision trees to automatically infer missing attribute values</a:t>
            </a:r>
            <a:endParaRPr lang="en-US"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51C0489-A946-42D7-BA46-C4A91CF032E7}" type="slidenum">
              <a:rPr lang="en-US" altLang="en-US" sz="1200" smtClean="0">
                <a:solidFill>
                  <a:schemeClr val="accent2"/>
                </a:solidFill>
              </a:rPr>
              <a:pPr/>
              <a:t>14</a:t>
            </a:fld>
            <a:endParaRPr lang="en-US" altLang="en-US" sz="1400" b="0" smtClean="0"/>
          </a:p>
        </p:txBody>
      </p:sp>
      <p:sp>
        <p:nvSpPr>
          <p:cNvPr id="49155" name="Rectangle 2"/>
          <p:cNvSpPr>
            <a:spLocks noGrp="1" noChangeArrowheads="1"/>
          </p:cNvSpPr>
          <p:nvPr>
            <p:ph type="title"/>
          </p:nvPr>
        </p:nvSpPr>
        <p:spPr>
          <a:xfrm>
            <a:off x="457200" y="254000"/>
            <a:ext cx="8229600" cy="609600"/>
          </a:xfrm>
        </p:spPr>
        <p:txBody>
          <a:bodyPr/>
          <a:lstStyle/>
          <a:p>
            <a:r>
              <a:rPr lang="en-US" altLang="en-US" smtClean="0"/>
              <a:t>Smoothing Noisy Data</a:t>
            </a:r>
          </a:p>
        </p:txBody>
      </p:sp>
      <p:sp>
        <p:nvSpPr>
          <p:cNvPr id="49156" name="Rectangle 3"/>
          <p:cNvSpPr>
            <a:spLocks noChangeArrowheads="1"/>
          </p:cNvSpPr>
          <p:nvPr/>
        </p:nvSpPr>
        <p:spPr bwMode="auto">
          <a:xfrm>
            <a:off x="468313" y="889000"/>
            <a:ext cx="7959725"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Font typeface="Marlett" pitchFamily="2" charset="2"/>
              <a:buChar char="i"/>
            </a:pPr>
            <a:r>
              <a:rPr lang="en-US" altLang="en-US" sz="2200" b="1" dirty="0"/>
              <a:t>The purpose of data smoothing is to eliminate </a:t>
            </a:r>
            <a:r>
              <a:rPr lang="en-US" altLang="en-US" sz="2200" b="1" dirty="0" smtClean="0"/>
              <a:t>noise and “smooth out” the data fluctuations.</a:t>
            </a:r>
          </a:p>
          <a:p>
            <a:pPr marL="0" indent="0" algn="l">
              <a:spcBef>
                <a:spcPct val="20000"/>
              </a:spcBef>
              <a:buClr>
                <a:schemeClr val="accent2"/>
              </a:buClr>
            </a:pPr>
            <a:endParaRPr lang="en-US" altLang="en-US" sz="2200" b="1" dirty="0"/>
          </a:p>
        </p:txBody>
      </p:sp>
      <p:sp>
        <p:nvSpPr>
          <p:cNvPr id="49157" name="Rectangle 6"/>
          <p:cNvSpPr>
            <a:spLocks noChangeArrowheads="1"/>
          </p:cNvSpPr>
          <p:nvPr/>
        </p:nvSpPr>
        <p:spPr bwMode="auto">
          <a:xfrm>
            <a:off x="3257550" y="2762250"/>
            <a:ext cx="2698750" cy="1079500"/>
          </a:xfrm>
          <a:prstGeom prst="rect">
            <a:avLst/>
          </a:prstGeom>
          <a:solidFill>
            <a:srgbClr val="CCECFF"/>
          </a:solidFill>
          <a:ln w="9525">
            <a:solidFill>
              <a:srgbClr val="FF0000"/>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Partition into equidepth bins</a:t>
            </a:r>
          </a:p>
          <a:p>
            <a:pPr algn="l"/>
            <a:r>
              <a:rPr lang="en-US" altLang="en-US" sz="1600"/>
              <a:t>Bin1: 4, 8, 15</a:t>
            </a:r>
          </a:p>
          <a:p>
            <a:pPr algn="l"/>
            <a:r>
              <a:rPr lang="en-US" altLang="en-US" sz="1600"/>
              <a:t>Bin2: 21, 21, 24</a:t>
            </a:r>
          </a:p>
          <a:p>
            <a:pPr algn="l"/>
            <a:r>
              <a:rPr lang="en-US" altLang="en-US" sz="1600"/>
              <a:t>Bin3: 25, 28, 34</a:t>
            </a:r>
          </a:p>
        </p:txBody>
      </p:sp>
      <p:sp>
        <p:nvSpPr>
          <p:cNvPr id="49158" name="Rectangle 7"/>
          <p:cNvSpPr>
            <a:spLocks noChangeArrowheads="1"/>
          </p:cNvSpPr>
          <p:nvPr/>
        </p:nvSpPr>
        <p:spPr bwMode="auto">
          <a:xfrm>
            <a:off x="2471738" y="4608513"/>
            <a:ext cx="1585912" cy="1079500"/>
          </a:xfrm>
          <a:prstGeom prst="rect">
            <a:avLst/>
          </a:prstGeom>
          <a:solidFill>
            <a:srgbClr val="B2ECA8"/>
          </a:solidFill>
          <a:ln w="9525">
            <a:solidFill>
              <a:srgbClr val="FF0000"/>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means</a:t>
            </a:r>
            <a:endParaRPr lang="en-US" altLang="en-US" sz="1600"/>
          </a:p>
          <a:p>
            <a:pPr algn="l"/>
            <a:r>
              <a:rPr lang="en-US" altLang="en-US" sz="1600"/>
              <a:t>Bin1: 9, 9, 9</a:t>
            </a:r>
          </a:p>
          <a:p>
            <a:pPr algn="l"/>
            <a:r>
              <a:rPr lang="en-US" altLang="en-US" sz="1600"/>
              <a:t>Bin2: 22, 22, 22</a:t>
            </a:r>
          </a:p>
          <a:p>
            <a:pPr algn="l"/>
            <a:r>
              <a:rPr lang="en-US" altLang="en-US" sz="1600"/>
              <a:t>Bin3: 29, 29, 29</a:t>
            </a:r>
          </a:p>
        </p:txBody>
      </p:sp>
      <p:sp>
        <p:nvSpPr>
          <p:cNvPr id="49159" name="Rectangle 8"/>
          <p:cNvSpPr>
            <a:spLocks noChangeArrowheads="1"/>
          </p:cNvSpPr>
          <p:nvPr/>
        </p:nvSpPr>
        <p:spPr bwMode="auto">
          <a:xfrm>
            <a:off x="5216525" y="4616450"/>
            <a:ext cx="1509713" cy="1079500"/>
          </a:xfrm>
          <a:prstGeom prst="rect">
            <a:avLst/>
          </a:prstGeom>
          <a:solidFill>
            <a:srgbClr val="FFDBB7"/>
          </a:solidFill>
          <a:ln w="9525">
            <a:solidFill>
              <a:srgbClr val="FF0000"/>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boundaries</a:t>
            </a:r>
            <a:endParaRPr lang="en-US" altLang="en-US" sz="1600"/>
          </a:p>
          <a:p>
            <a:pPr algn="l"/>
            <a:r>
              <a:rPr lang="en-US" altLang="en-US" sz="1600"/>
              <a:t>Bin1: 4, 4, 15</a:t>
            </a:r>
          </a:p>
          <a:p>
            <a:pPr algn="l"/>
            <a:r>
              <a:rPr lang="en-US" altLang="en-US" sz="1600"/>
              <a:t>Bin2: 21, 21, 24</a:t>
            </a:r>
          </a:p>
          <a:p>
            <a:pPr algn="l"/>
            <a:r>
              <a:rPr lang="en-US" altLang="en-US" sz="1600"/>
              <a:t>Bin3: 25, 25, 34</a:t>
            </a:r>
          </a:p>
        </p:txBody>
      </p:sp>
      <p:cxnSp>
        <p:nvCxnSpPr>
          <p:cNvPr id="49160" name="AutoShape 9"/>
          <p:cNvCxnSpPr>
            <a:cxnSpLocks noChangeShapeType="1"/>
            <a:stCxn id="49157" idx="2"/>
            <a:endCxn id="49158" idx="0"/>
          </p:cNvCxnSpPr>
          <p:nvPr/>
        </p:nvCxnSpPr>
        <p:spPr bwMode="auto">
          <a:xfrm rot="5400000">
            <a:off x="3552825" y="3554413"/>
            <a:ext cx="766763" cy="1341437"/>
          </a:xfrm>
          <a:prstGeom prst="bentConnector3">
            <a:avLst>
              <a:gd name="adj1" fmla="val 49898"/>
            </a:avLst>
          </a:prstGeom>
          <a:noFill/>
          <a:ln w="12700">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49161" name="AutoShape 10"/>
          <p:cNvCxnSpPr>
            <a:cxnSpLocks noChangeShapeType="1"/>
            <a:stCxn id="49157" idx="2"/>
            <a:endCxn id="49159" idx="0"/>
          </p:cNvCxnSpPr>
          <p:nvPr/>
        </p:nvCxnSpPr>
        <p:spPr bwMode="auto">
          <a:xfrm rot="16200000" flipH="1">
            <a:off x="4902200" y="3546475"/>
            <a:ext cx="774700" cy="1365250"/>
          </a:xfrm>
          <a:prstGeom prst="bentConnector3">
            <a:avLst>
              <a:gd name="adj1" fmla="val 50000"/>
            </a:avLst>
          </a:prstGeom>
          <a:noFill/>
          <a:ln w="12700">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49162" name="Text Box 11"/>
          <p:cNvSpPr txBox="1">
            <a:spLocks noChangeArrowheads="1"/>
          </p:cNvSpPr>
          <p:nvPr/>
        </p:nvSpPr>
        <p:spPr bwMode="auto">
          <a:xfrm>
            <a:off x="1419225" y="3076575"/>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t>Binning</a:t>
            </a:r>
          </a:p>
        </p:txBody>
      </p:sp>
      <p:cxnSp>
        <p:nvCxnSpPr>
          <p:cNvPr id="49163" name="AutoShape 14"/>
          <p:cNvCxnSpPr>
            <a:cxnSpLocks noChangeShapeType="1"/>
            <a:stCxn id="49162" idx="3"/>
            <a:endCxn id="49157" idx="1"/>
          </p:cNvCxnSpPr>
          <p:nvPr/>
        </p:nvCxnSpPr>
        <p:spPr bwMode="auto">
          <a:xfrm flipV="1">
            <a:off x="2584450" y="3302000"/>
            <a:ext cx="673100" cy="3175"/>
          </a:xfrm>
          <a:prstGeom prst="bentConnector3">
            <a:avLst>
              <a:gd name="adj1" fmla="val 50000"/>
            </a:avLst>
          </a:prstGeom>
          <a:noFill/>
          <a:ln w="9525">
            <a:solidFill>
              <a:srgbClr val="008000"/>
            </a:solidFill>
            <a:miter lim="800000"/>
            <a:headEnd/>
            <a:tailEnd type="triangle" w="med" len="med"/>
          </a:ln>
          <a:extLst>
            <a:ext uri="{909E8E84-426E-40dd-AFC4-6F175D3DCCD1}">
              <a14:hiddenFill xmlns:a14="http://schemas.microsoft.com/office/drawing/2010/main">
                <a:noFill/>
              </a14:hiddenFill>
            </a:ext>
          </a:extLst>
        </p:spPr>
      </p:cxnSp>
      <p:sp>
        <p:nvSpPr>
          <p:cNvPr id="331793" name="Text Box 17"/>
          <p:cNvSpPr txBox="1">
            <a:spLocks noChangeArrowheads="1"/>
          </p:cNvSpPr>
          <p:nvPr/>
        </p:nvSpPr>
        <p:spPr bwMode="auto">
          <a:xfrm>
            <a:off x="611917" y="1911350"/>
            <a:ext cx="7859844" cy="400110"/>
          </a:xfrm>
          <a:prstGeom prst="rect">
            <a:avLst/>
          </a:prstGeom>
          <a:solidFill>
            <a:srgbClr val="FFCC00"/>
          </a:solidFill>
          <a:ln w="19050">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sz="2000" dirty="0" smtClean="0"/>
              <a:t>Ex: Original </a:t>
            </a:r>
            <a:r>
              <a:rPr lang="en-US" sz="2000" dirty="0"/>
              <a:t>Data for “price” (after sorting): 4, 8, 15, 21, 21, 24, 25, 28, 34</a:t>
            </a:r>
          </a:p>
        </p:txBody>
      </p:sp>
      <p:sp>
        <p:nvSpPr>
          <p:cNvPr id="49165" name="Text Box 18"/>
          <p:cNvSpPr txBox="1">
            <a:spLocks noChangeArrowheads="1"/>
          </p:cNvSpPr>
          <p:nvPr/>
        </p:nvSpPr>
        <p:spPr bwMode="auto">
          <a:xfrm>
            <a:off x="784225" y="4570413"/>
            <a:ext cx="16144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Each value in a bin is replaced by the mean value of the bin.</a:t>
            </a:r>
          </a:p>
        </p:txBody>
      </p:sp>
      <p:sp>
        <p:nvSpPr>
          <p:cNvPr id="49166" name="Text Box 19"/>
          <p:cNvSpPr txBox="1">
            <a:spLocks noChangeArrowheads="1"/>
          </p:cNvSpPr>
          <p:nvPr/>
        </p:nvSpPr>
        <p:spPr bwMode="auto">
          <a:xfrm>
            <a:off x="6880225" y="4202113"/>
            <a:ext cx="1766888"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Min and Max values in each bin are identified (boundaries). Each value in a bin is replaced with the closest boundary 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161CAED-83E7-47B6-8A0B-A905D72FEF8F}" type="slidenum">
              <a:rPr lang="en-US" altLang="en-US" sz="1200" smtClean="0">
                <a:solidFill>
                  <a:schemeClr val="accent2"/>
                </a:solidFill>
              </a:rPr>
              <a:pPr/>
              <a:t>15</a:t>
            </a:fld>
            <a:endParaRPr lang="en-US" altLang="en-US" sz="1400" b="0" smtClean="0"/>
          </a:p>
        </p:txBody>
      </p:sp>
      <p:sp>
        <p:nvSpPr>
          <p:cNvPr id="50179" name="Rectangle 2"/>
          <p:cNvSpPr>
            <a:spLocks noGrp="1" noChangeArrowheads="1"/>
          </p:cNvSpPr>
          <p:nvPr>
            <p:ph type="title"/>
          </p:nvPr>
        </p:nvSpPr>
        <p:spPr>
          <a:xfrm>
            <a:off x="457200" y="254000"/>
            <a:ext cx="8229600" cy="609600"/>
          </a:xfrm>
        </p:spPr>
        <p:txBody>
          <a:bodyPr/>
          <a:lstStyle/>
          <a:p>
            <a:r>
              <a:rPr lang="en-US" altLang="en-US" smtClean="0"/>
              <a:t>Smoothing Noisy Data</a:t>
            </a:r>
          </a:p>
        </p:txBody>
      </p:sp>
      <p:sp>
        <p:nvSpPr>
          <p:cNvPr id="50180" name="Rectangle 3"/>
          <p:cNvSpPr>
            <a:spLocks noChangeArrowheads="1"/>
          </p:cNvSpPr>
          <p:nvPr/>
        </p:nvSpPr>
        <p:spPr bwMode="auto">
          <a:xfrm>
            <a:off x="354013" y="889000"/>
            <a:ext cx="79597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Font typeface="Marlett" pitchFamily="2" charset="2"/>
              <a:buChar char="i"/>
            </a:pPr>
            <a:r>
              <a:rPr lang="en-US" altLang="en-US" sz="2200" b="1"/>
              <a:t>Other Methods</a:t>
            </a:r>
          </a:p>
        </p:txBody>
      </p:sp>
      <p:pic>
        <p:nvPicPr>
          <p:cNvPr id="50181" name="Picture 4"/>
          <p:cNvPicPr>
            <a:picLocks noChangeAspect="1" noChangeArrowheads="1"/>
          </p:cNvPicPr>
          <p:nvPr/>
        </p:nvPicPr>
        <p:blipFill>
          <a:blip r:embed="rId3" cstate="print">
            <a:lum contrast="18000"/>
            <a:extLst>
              <a:ext uri="{28A0092B-C50C-407E-A947-70E740481C1C}">
                <a14:useLocalDpi xmlns:a14="http://schemas.microsoft.com/office/drawing/2010/main" val="0"/>
              </a:ext>
            </a:extLst>
          </a:blip>
          <a:srcRect/>
          <a:stretch>
            <a:fillRect/>
          </a:stretch>
        </p:blipFill>
        <p:spPr bwMode="auto">
          <a:xfrm>
            <a:off x="2114550" y="3930650"/>
            <a:ext cx="2687638" cy="20780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5018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6573" t="6538" r="5164" b="5197"/>
          <a:stretch>
            <a:fillRect/>
          </a:stretch>
        </p:blipFill>
        <p:spPr bwMode="auto">
          <a:xfrm>
            <a:off x="2111375" y="1744663"/>
            <a:ext cx="2387600" cy="16716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0183" name="Text Box 12"/>
          <p:cNvSpPr txBox="1">
            <a:spLocks noChangeArrowheads="1"/>
          </p:cNvSpPr>
          <p:nvPr/>
        </p:nvSpPr>
        <p:spPr bwMode="auto">
          <a:xfrm>
            <a:off x="568325" y="2289175"/>
            <a:ext cx="1452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t>Clustering</a:t>
            </a:r>
          </a:p>
        </p:txBody>
      </p:sp>
      <p:sp>
        <p:nvSpPr>
          <p:cNvPr id="50184" name="Text Box 13"/>
          <p:cNvSpPr txBox="1">
            <a:spLocks noChangeArrowheads="1"/>
          </p:cNvSpPr>
          <p:nvPr/>
        </p:nvSpPr>
        <p:spPr bwMode="auto">
          <a:xfrm>
            <a:off x="568325" y="4816475"/>
            <a:ext cx="153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t>Regression</a:t>
            </a:r>
          </a:p>
        </p:txBody>
      </p:sp>
      <p:sp>
        <p:nvSpPr>
          <p:cNvPr id="50185" name="Text Box 17"/>
          <p:cNvSpPr txBox="1">
            <a:spLocks noChangeArrowheads="1"/>
          </p:cNvSpPr>
          <p:nvPr/>
        </p:nvSpPr>
        <p:spPr bwMode="auto">
          <a:xfrm>
            <a:off x="4746625" y="1751013"/>
            <a:ext cx="34940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Similar values are organized into groups (clusters). Values falling outside of clusters may be considered “outliers” and may be candidates for elimination.</a:t>
            </a:r>
          </a:p>
        </p:txBody>
      </p:sp>
      <p:sp>
        <p:nvSpPr>
          <p:cNvPr id="50186" name="Text Box 18"/>
          <p:cNvSpPr txBox="1">
            <a:spLocks noChangeArrowheads="1"/>
          </p:cNvSpPr>
          <p:nvPr/>
        </p:nvSpPr>
        <p:spPr bwMode="auto">
          <a:xfrm>
            <a:off x="4873625" y="4113213"/>
            <a:ext cx="349408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Fit data to a function. Linear regression finds the best line to fit two variables. Multiple regression can handle multiple variables. The values given by the function are used instead of the original values.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7E6EA49-2275-4D8F-A46E-537937DDB37A}" type="slidenum">
              <a:rPr lang="en-US" altLang="en-US" sz="1200" smtClean="0">
                <a:solidFill>
                  <a:schemeClr val="accent2"/>
                </a:solidFill>
              </a:rPr>
              <a:pPr/>
              <a:t>16</a:t>
            </a:fld>
            <a:endParaRPr lang="en-US" altLang="en-US" sz="1400" b="0" smtClean="0"/>
          </a:p>
        </p:txBody>
      </p:sp>
      <p:sp>
        <p:nvSpPr>
          <p:cNvPr id="1029" name="Rectangle 8"/>
          <p:cNvSpPr>
            <a:spLocks noGrp="1" noChangeArrowheads="1"/>
          </p:cNvSpPr>
          <p:nvPr>
            <p:ph type="title"/>
          </p:nvPr>
        </p:nvSpPr>
        <p:spPr>
          <a:xfrm>
            <a:off x="431800" y="304800"/>
            <a:ext cx="8229600" cy="609600"/>
          </a:xfrm>
        </p:spPr>
        <p:txBody>
          <a:bodyPr/>
          <a:lstStyle/>
          <a:p>
            <a:r>
              <a:rPr lang="en-US" altLang="en-US" sz="3200" smtClean="0"/>
              <a:t>Smoothing Noisy Data - Example</a:t>
            </a:r>
          </a:p>
        </p:txBody>
      </p:sp>
      <p:graphicFrame>
        <p:nvGraphicFramePr>
          <p:cNvPr id="1026" name="Object 515"/>
          <p:cNvGraphicFramePr>
            <a:graphicFrameLocks noGrp="1" noChangeAspect="1"/>
          </p:cNvGraphicFramePr>
          <p:nvPr>
            <p:ph sz="half" idx="1"/>
          </p:nvPr>
        </p:nvGraphicFramePr>
        <p:xfrm>
          <a:off x="587375" y="3184525"/>
          <a:ext cx="4348163" cy="3100388"/>
        </p:xfrm>
        <a:graphic>
          <a:graphicData uri="http://schemas.openxmlformats.org/presentationml/2006/ole">
            <mc:AlternateContent xmlns:mc="http://schemas.openxmlformats.org/markup-compatibility/2006">
              <mc:Choice xmlns:v="urn:schemas-microsoft-com:vml" Requires="v">
                <p:oleObj spid="_x0000_s1067" name="Worksheet" r:id="rId4" imgW="3319227" imgH="2366708" progId="Excel.Sheet.8">
                  <p:embed/>
                </p:oleObj>
              </mc:Choice>
              <mc:Fallback>
                <p:oleObj name="Worksheet" r:id="rId4" imgW="3319227" imgH="2366708" progId="Excel.Sheet.8">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75" y="3184525"/>
                        <a:ext cx="4348163" cy="310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520"/>
          <p:cNvGraphicFramePr>
            <a:graphicFrameLocks noGrp="1" noChangeAspect="1"/>
          </p:cNvGraphicFramePr>
          <p:nvPr>
            <p:ph sz="half" idx="2"/>
          </p:nvPr>
        </p:nvGraphicFramePr>
        <p:xfrm>
          <a:off x="5865813" y="3209925"/>
          <a:ext cx="2500312" cy="3103563"/>
        </p:xfrm>
        <a:graphic>
          <a:graphicData uri="http://schemas.openxmlformats.org/presentationml/2006/ole">
            <mc:AlternateContent xmlns:mc="http://schemas.openxmlformats.org/markup-compatibility/2006">
              <mc:Choice xmlns:v="urn:schemas-microsoft-com:vml" Requires="v">
                <p:oleObj spid="_x0000_s1068" name="Worksheet" r:id="rId6" imgW="1906637" imgH="2366708" progId="Excel.Sheet.8">
                  <p:embed/>
                </p:oleObj>
              </mc:Choice>
              <mc:Fallback>
                <p:oleObj name="Worksheet" r:id="rId6" imgW="1906637" imgH="2366708" progId="Excel.Sheet.8">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5813" y="3209925"/>
                        <a:ext cx="2500312"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522"/>
          <p:cNvSpPr txBox="1">
            <a:spLocks noChangeArrowheads="1"/>
          </p:cNvSpPr>
          <p:nvPr/>
        </p:nvSpPr>
        <p:spPr bwMode="auto">
          <a:xfrm>
            <a:off x="500063" y="1060450"/>
            <a:ext cx="7688262" cy="1911350"/>
          </a:xfrm>
          <a:prstGeom prst="rect">
            <a:avLst/>
          </a:prstGeom>
          <a:solidFill>
            <a:srgbClr val="FFCC00"/>
          </a:solidFill>
          <a:ln w="19050">
            <a:solidFill>
              <a:schemeClr val="tx1"/>
            </a:solidFill>
            <a:miter lim="800000"/>
            <a:headEnd/>
            <a:tailEnd/>
          </a:ln>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latin typeface="Tahoma" pitchFamily="34" charset="0"/>
              </a:rPr>
              <a:t>Want to smooth “Temperature” by bin means with bins of size 3:</a:t>
            </a:r>
          </a:p>
          <a:p>
            <a:pPr algn="l"/>
            <a:endParaRPr lang="en-US" altLang="en-US" sz="800">
              <a:latin typeface="Tahoma" pitchFamily="34" charset="0"/>
            </a:endParaRPr>
          </a:p>
          <a:p>
            <a:pPr algn="l">
              <a:buFontTx/>
              <a:buAutoNum type="arabicPeriod"/>
            </a:pPr>
            <a:r>
              <a:rPr lang="en-US" altLang="en-US" sz="1800">
                <a:latin typeface="Tahoma" pitchFamily="34" charset="0"/>
              </a:rPr>
              <a:t>First sort the values of the attribute (keep track of the ID or key so that the transformed values can be replaced in the original table.</a:t>
            </a:r>
          </a:p>
          <a:p>
            <a:pPr algn="l">
              <a:buFontTx/>
              <a:buAutoNum type="arabicPeriod"/>
            </a:pPr>
            <a:r>
              <a:rPr lang="en-US" altLang="en-US" sz="1800">
                <a:latin typeface="Tahoma" pitchFamily="34" charset="0"/>
              </a:rPr>
              <a:t>Divide the data into bins of size 3 (or less in case of last bin).</a:t>
            </a:r>
          </a:p>
          <a:p>
            <a:pPr algn="l">
              <a:buFontTx/>
              <a:buAutoNum type="arabicPeriod"/>
            </a:pPr>
            <a:r>
              <a:rPr lang="en-US" altLang="en-US" sz="1800">
                <a:latin typeface="Tahoma" pitchFamily="34" charset="0"/>
              </a:rPr>
              <a:t>Convert the values in each bin to the mean value for that bin</a:t>
            </a:r>
          </a:p>
          <a:p>
            <a:pPr algn="l">
              <a:buFontTx/>
              <a:buAutoNum type="arabicPeriod"/>
            </a:pPr>
            <a:r>
              <a:rPr lang="en-US" altLang="en-US" sz="1800">
                <a:latin typeface="Tahoma" pitchFamily="34" charset="0"/>
              </a:rPr>
              <a:t>Put the resulting values into the original table</a:t>
            </a:r>
          </a:p>
        </p:txBody>
      </p:sp>
      <p:sp>
        <p:nvSpPr>
          <p:cNvPr id="1031" name="AutoShape 523"/>
          <p:cNvSpPr>
            <a:spLocks noChangeArrowheads="1"/>
          </p:cNvSpPr>
          <p:nvPr/>
        </p:nvSpPr>
        <p:spPr bwMode="auto">
          <a:xfrm>
            <a:off x="5029200" y="45720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407C047-30DF-4576-9BB5-33429B4C0C70}" type="slidenum">
              <a:rPr lang="en-US" altLang="en-US" sz="1200" smtClean="0">
                <a:solidFill>
                  <a:schemeClr val="accent2"/>
                </a:solidFill>
              </a:rPr>
              <a:pPr/>
              <a:t>17</a:t>
            </a:fld>
            <a:endParaRPr lang="en-US" altLang="en-US" sz="1400" b="0" smtClean="0"/>
          </a:p>
        </p:txBody>
      </p:sp>
      <p:sp>
        <p:nvSpPr>
          <p:cNvPr id="2053" name="Rectangle 2"/>
          <p:cNvSpPr>
            <a:spLocks noGrp="1" noChangeArrowheads="1"/>
          </p:cNvSpPr>
          <p:nvPr>
            <p:ph type="title"/>
          </p:nvPr>
        </p:nvSpPr>
        <p:spPr>
          <a:xfrm>
            <a:off x="431800" y="304800"/>
            <a:ext cx="8229600" cy="609600"/>
          </a:xfrm>
        </p:spPr>
        <p:txBody>
          <a:bodyPr/>
          <a:lstStyle/>
          <a:p>
            <a:r>
              <a:rPr lang="en-US" altLang="en-US" sz="3200" smtClean="0"/>
              <a:t>Smoothing Noisy Data - Example</a:t>
            </a:r>
          </a:p>
        </p:txBody>
      </p:sp>
      <p:graphicFrame>
        <p:nvGraphicFramePr>
          <p:cNvPr id="2050" name="Object 3"/>
          <p:cNvGraphicFramePr>
            <a:graphicFrameLocks noGrp="1" noChangeAspect="1"/>
          </p:cNvGraphicFramePr>
          <p:nvPr>
            <p:ph sz="half" idx="2"/>
          </p:nvPr>
        </p:nvGraphicFramePr>
        <p:xfrm>
          <a:off x="1166813" y="1203325"/>
          <a:ext cx="2500312" cy="3103563"/>
        </p:xfrm>
        <a:graphic>
          <a:graphicData uri="http://schemas.openxmlformats.org/presentationml/2006/ole">
            <mc:AlternateContent xmlns:mc="http://schemas.openxmlformats.org/markup-compatibility/2006">
              <mc:Choice xmlns:v="urn:schemas-microsoft-com:vml" Requires="v">
                <p:oleObj spid="_x0000_s2091" name="Worksheet" r:id="rId4" imgW="1906637" imgH="2366708" progId="Excel.Sheet.8">
                  <p:embed/>
                </p:oleObj>
              </mc:Choice>
              <mc:Fallback>
                <p:oleObj name="Worksheet" r:id="rId4" imgW="1906637" imgH="2366708" progId="Excel.Sheet.8">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813" y="1203325"/>
                        <a:ext cx="2500312"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AutoShape 4"/>
          <p:cNvSpPr>
            <a:spLocks noChangeArrowheads="1"/>
          </p:cNvSpPr>
          <p:nvPr/>
        </p:nvSpPr>
        <p:spPr bwMode="auto">
          <a:xfrm>
            <a:off x="3835400" y="26162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51" name="Object 5"/>
          <p:cNvGraphicFramePr>
            <a:graphicFrameLocks noGrp="1" noChangeAspect="1"/>
          </p:cNvGraphicFramePr>
          <p:nvPr>
            <p:ph sz="half" idx="1"/>
          </p:nvPr>
        </p:nvGraphicFramePr>
        <p:xfrm>
          <a:off x="4760913" y="1216025"/>
          <a:ext cx="2470150" cy="3067050"/>
        </p:xfrm>
        <a:graphic>
          <a:graphicData uri="http://schemas.openxmlformats.org/presentationml/2006/ole">
            <mc:AlternateContent xmlns:mc="http://schemas.openxmlformats.org/markup-compatibility/2006">
              <mc:Choice xmlns:v="urn:schemas-microsoft-com:vml" Requires="v">
                <p:oleObj spid="_x0000_s2092" name="Worksheet" r:id="rId6" imgW="1906637" imgH="2366708" progId="Excel.Sheet.8">
                  <p:embed/>
                </p:oleObj>
              </mc:Choice>
              <mc:Fallback>
                <p:oleObj name="Worksheet" r:id="rId6" imgW="1906637" imgH="2366708" progId="Excel.Sheet.8">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913" y="1216025"/>
                        <a:ext cx="24701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Text Box 6"/>
          <p:cNvSpPr txBox="1">
            <a:spLocks noChangeArrowheads="1"/>
          </p:cNvSpPr>
          <p:nvPr/>
        </p:nvSpPr>
        <p:spPr bwMode="auto">
          <a:xfrm>
            <a:off x="652463" y="4629150"/>
            <a:ext cx="7688262" cy="1025525"/>
          </a:xfrm>
          <a:prstGeom prst="rect">
            <a:avLst/>
          </a:prstGeom>
          <a:solidFill>
            <a:srgbClr val="FFCC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latin typeface="Tahoma" pitchFamily="34" charset="0"/>
              </a:rPr>
              <a:t>Value of every record in each bin is changed to the mean value for that bin. If it is necessary to keep the value as an integer, then the mean values are rounded to the nearest integer.</a:t>
            </a:r>
            <a:endParaRPr lang="en-US" altLang="en-US" sz="1800">
              <a:latin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FBDDB49-81D7-48DD-B20A-849BC6764DE5}" type="slidenum">
              <a:rPr lang="en-US" altLang="en-US" sz="1200" smtClean="0">
                <a:solidFill>
                  <a:schemeClr val="accent2"/>
                </a:solidFill>
              </a:rPr>
              <a:pPr/>
              <a:t>18</a:t>
            </a:fld>
            <a:endParaRPr lang="en-US" altLang="en-US" sz="1400" b="0" smtClean="0"/>
          </a:p>
        </p:txBody>
      </p:sp>
      <p:sp>
        <p:nvSpPr>
          <p:cNvPr id="3076" name="Rectangle 2"/>
          <p:cNvSpPr>
            <a:spLocks noGrp="1" noChangeArrowheads="1"/>
          </p:cNvSpPr>
          <p:nvPr>
            <p:ph type="title"/>
          </p:nvPr>
        </p:nvSpPr>
        <p:spPr/>
        <p:txBody>
          <a:bodyPr/>
          <a:lstStyle/>
          <a:p>
            <a:r>
              <a:rPr lang="en-US" altLang="en-US" sz="3200" smtClean="0"/>
              <a:t>Smoothing Noisy Data - Example</a:t>
            </a:r>
          </a:p>
        </p:txBody>
      </p:sp>
      <p:sp>
        <p:nvSpPr>
          <p:cNvPr id="3077" name="Text Box 10"/>
          <p:cNvSpPr txBox="1">
            <a:spLocks noChangeArrowheads="1"/>
          </p:cNvSpPr>
          <p:nvPr/>
        </p:nvSpPr>
        <p:spPr bwMode="auto">
          <a:xfrm>
            <a:off x="563563" y="1327150"/>
            <a:ext cx="7688262" cy="415925"/>
          </a:xfrm>
          <a:prstGeom prst="rect">
            <a:avLst/>
          </a:prstGeom>
          <a:solidFill>
            <a:srgbClr val="FFCC00"/>
          </a:solidFill>
          <a:ln w="19050">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latin typeface="Tahoma" pitchFamily="34" charset="0"/>
              </a:rPr>
              <a:t>The final table with the new values for the Temperature attribute.</a:t>
            </a:r>
            <a:endParaRPr lang="en-US" altLang="en-US" sz="1800">
              <a:latin typeface="Tahoma" pitchFamily="34" charset="0"/>
            </a:endParaRPr>
          </a:p>
        </p:txBody>
      </p:sp>
      <p:graphicFrame>
        <p:nvGraphicFramePr>
          <p:cNvPr id="3074" name="Object 507"/>
          <p:cNvGraphicFramePr>
            <a:graphicFrameLocks noGrp="1" noChangeAspect="1"/>
          </p:cNvGraphicFramePr>
          <p:nvPr>
            <p:ph idx="1"/>
          </p:nvPr>
        </p:nvGraphicFramePr>
        <p:xfrm>
          <a:off x="1908175" y="2232025"/>
          <a:ext cx="4905375" cy="3497263"/>
        </p:xfrm>
        <a:graphic>
          <a:graphicData uri="http://schemas.openxmlformats.org/presentationml/2006/ole">
            <mc:AlternateContent xmlns:mc="http://schemas.openxmlformats.org/markup-compatibility/2006">
              <mc:Choice xmlns:v="urn:schemas-microsoft-com:vml" Requires="v">
                <p:oleObj spid="_x0000_s3096" name="Worksheet" r:id="rId4" imgW="3319227" imgH="2366708" progId="Excel.Sheet.8">
                  <p:embed/>
                </p:oleObj>
              </mc:Choice>
              <mc:Fallback>
                <p:oleObj name="Worksheet" r:id="rId4" imgW="3319227" imgH="2366708" progId="Excel.Sheet.8">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232025"/>
                        <a:ext cx="4905375" cy="349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09D8CE9-3499-4025-A654-79A633303987}" type="slidenum">
              <a:rPr lang="en-US" altLang="en-US" sz="1200" smtClean="0">
                <a:solidFill>
                  <a:schemeClr val="accent2"/>
                </a:solidFill>
              </a:rPr>
              <a:pPr/>
              <a:t>19</a:t>
            </a:fld>
            <a:endParaRPr lang="en-US" altLang="en-US" sz="1400" b="0" smtClean="0"/>
          </a:p>
        </p:txBody>
      </p:sp>
      <p:sp>
        <p:nvSpPr>
          <p:cNvPr id="51203" name="Rectangle 2"/>
          <p:cNvSpPr>
            <a:spLocks noGrp="1" noChangeArrowheads="1"/>
          </p:cNvSpPr>
          <p:nvPr>
            <p:ph type="title"/>
          </p:nvPr>
        </p:nvSpPr>
        <p:spPr>
          <a:xfrm>
            <a:off x="457200" y="309563"/>
            <a:ext cx="8229600" cy="609600"/>
          </a:xfrm>
        </p:spPr>
        <p:txBody>
          <a:bodyPr/>
          <a:lstStyle/>
          <a:p>
            <a:r>
              <a:rPr lang="en-US" altLang="en-US" smtClean="0"/>
              <a:t>Data Integration</a:t>
            </a:r>
          </a:p>
        </p:txBody>
      </p:sp>
      <p:sp>
        <p:nvSpPr>
          <p:cNvPr id="51204" name="Rectangle 3"/>
          <p:cNvSpPr>
            <a:spLocks noGrp="1" noChangeArrowheads="1"/>
          </p:cNvSpPr>
          <p:nvPr>
            <p:ph type="body" idx="1"/>
          </p:nvPr>
        </p:nvSpPr>
        <p:spPr>
          <a:xfrm>
            <a:off x="457200" y="1025525"/>
            <a:ext cx="8229600" cy="5070475"/>
          </a:xfrm>
        </p:spPr>
        <p:txBody>
          <a:bodyPr/>
          <a:lstStyle/>
          <a:p>
            <a:r>
              <a:rPr lang="en-US" altLang="en-US" dirty="0" smtClean="0"/>
              <a:t>Data analysis may require a combination of data from multiple sources into a coherent data store</a:t>
            </a:r>
          </a:p>
          <a:p>
            <a:endParaRPr lang="en-US" altLang="en-US" sz="800" dirty="0" smtClean="0"/>
          </a:p>
          <a:p>
            <a:r>
              <a:rPr lang="en-US" altLang="en-US" dirty="0" smtClean="0"/>
              <a:t>Challenges in Data Integration:</a:t>
            </a:r>
          </a:p>
          <a:p>
            <a:pPr lvl="1"/>
            <a:r>
              <a:rPr lang="en-US" altLang="en-US" dirty="0" smtClean="0"/>
              <a:t>Schema integration: CID = </a:t>
            </a:r>
            <a:r>
              <a:rPr lang="en-US" altLang="en-US" dirty="0" err="1" smtClean="0"/>
              <a:t>C_number</a:t>
            </a:r>
            <a:r>
              <a:rPr lang="en-US" altLang="en-US" dirty="0" smtClean="0"/>
              <a:t> = </a:t>
            </a:r>
            <a:r>
              <a:rPr lang="en-US" altLang="en-US" dirty="0" err="1" smtClean="0"/>
              <a:t>Cust</a:t>
            </a:r>
            <a:r>
              <a:rPr lang="en-US" altLang="en-US" dirty="0" smtClean="0"/>
              <a:t>-id = </a:t>
            </a:r>
            <a:r>
              <a:rPr lang="en-US" altLang="en-US" dirty="0" err="1" smtClean="0"/>
              <a:t>cust</a:t>
            </a:r>
            <a:r>
              <a:rPr lang="en-US" altLang="en-US" dirty="0" smtClean="0"/>
              <a:t>#</a:t>
            </a:r>
          </a:p>
          <a:p>
            <a:pPr lvl="1"/>
            <a:r>
              <a:rPr lang="en-US" altLang="en-US" dirty="0" smtClean="0"/>
              <a:t>Semantic heterogeneity</a:t>
            </a:r>
          </a:p>
          <a:p>
            <a:pPr lvl="1"/>
            <a:r>
              <a:rPr lang="en-US" altLang="en-US" dirty="0" smtClean="0"/>
              <a:t>Data value conflicts (different representations or scales, etc.)</a:t>
            </a:r>
          </a:p>
          <a:p>
            <a:pPr lvl="1"/>
            <a:r>
              <a:rPr lang="en-US" altLang="en-US" dirty="0" smtClean="0"/>
              <a:t>Synchronization (especially important in Web usage mining)</a:t>
            </a:r>
          </a:p>
          <a:p>
            <a:pPr lvl="1"/>
            <a:r>
              <a:rPr lang="en-US" altLang="en-US" dirty="0" smtClean="0"/>
              <a:t>Redundant attributes (redundant if it can be derived from other attributes) -- may be able to identify redundancies via correlation analysis:</a:t>
            </a:r>
          </a:p>
          <a:p>
            <a:endParaRPr lang="en-US" altLang="en-US" dirty="0" smtClean="0"/>
          </a:p>
          <a:p>
            <a:endParaRPr lang="en-US" altLang="en-US" dirty="0" smtClean="0"/>
          </a:p>
          <a:p>
            <a:endParaRPr lang="en-US" altLang="en-US" dirty="0" smtClean="0"/>
          </a:p>
          <a:p>
            <a:endParaRPr lang="en-US" altLang="en-US" sz="2000" dirty="0" smtClean="0"/>
          </a:p>
          <a:p>
            <a:r>
              <a:rPr lang="en-US" altLang="en-US" dirty="0" smtClean="0"/>
              <a:t>Meta-data is often necessary for successful data integration</a:t>
            </a:r>
          </a:p>
        </p:txBody>
      </p:sp>
      <p:sp>
        <p:nvSpPr>
          <p:cNvPr id="51205" name="Rectangle 4"/>
          <p:cNvSpPr>
            <a:spLocks noChangeArrowheads="1"/>
          </p:cNvSpPr>
          <p:nvPr/>
        </p:nvSpPr>
        <p:spPr bwMode="auto">
          <a:xfrm>
            <a:off x="2347913" y="4370388"/>
            <a:ext cx="4421187" cy="1200150"/>
          </a:xfrm>
          <a:prstGeom prst="rect">
            <a:avLst/>
          </a:prstGeom>
          <a:solidFill>
            <a:srgbClr val="C2F0BA"/>
          </a:solidFill>
          <a:ln w="9525">
            <a:solidFill>
              <a:schemeClr val="accent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dirty="0" err="1" smtClean="0">
                <a:solidFill>
                  <a:srgbClr val="FF0000"/>
                </a:solidFill>
              </a:rPr>
              <a:t>Pr</a:t>
            </a:r>
            <a:r>
              <a:rPr lang="en-US" altLang="en-US" sz="1800" dirty="0" smtClean="0">
                <a:solidFill>
                  <a:srgbClr val="FF0000"/>
                </a:solidFill>
              </a:rPr>
              <a:t>(A,B</a:t>
            </a:r>
            <a:r>
              <a:rPr lang="en-US" altLang="en-US" sz="1800" dirty="0">
                <a:solidFill>
                  <a:srgbClr val="FF0000"/>
                </a:solidFill>
              </a:rPr>
              <a:t>) / (</a:t>
            </a:r>
            <a:r>
              <a:rPr lang="en-US" altLang="en-US" sz="1800" dirty="0" err="1">
                <a:solidFill>
                  <a:srgbClr val="FF0000"/>
                </a:solidFill>
              </a:rPr>
              <a:t>Pr</a:t>
            </a:r>
            <a:r>
              <a:rPr lang="en-US" altLang="en-US" sz="1800" dirty="0">
                <a:solidFill>
                  <a:srgbClr val="FF0000"/>
                </a:solidFill>
              </a:rPr>
              <a:t>(A).</a:t>
            </a:r>
            <a:r>
              <a:rPr lang="en-US" altLang="en-US" sz="1800" dirty="0" err="1">
                <a:solidFill>
                  <a:srgbClr val="FF0000"/>
                </a:solidFill>
              </a:rPr>
              <a:t>Pr</a:t>
            </a:r>
            <a:r>
              <a:rPr lang="en-US" altLang="en-US" sz="1800" dirty="0">
                <a:solidFill>
                  <a:srgbClr val="FF0000"/>
                </a:solidFill>
              </a:rPr>
              <a:t>(B))</a:t>
            </a:r>
            <a:endParaRPr lang="en-US" altLang="en-US" sz="1800" dirty="0"/>
          </a:p>
          <a:p>
            <a:pPr algn="l"/>
            <a:r>
              <a:rPr lang="en-US" altLang="en-US" sz="1800" dirty="0"/>
              <a:t>	= 1: independent,</a:t>
            </a:r>
          </a:p>
          <a:p>
            <a:pPr algn="l"/>
            <a:r>
              <a:rPr lang="en-US" altLang="en-US" sz="1800" dirty="0"/>
              <a:t>	&gt; 1: positive correlation,</a:t>
            </a:r>
          </a:p>
          <a:p>
            <a:pPr algn="l"/>
            <a:r>
              <a:rPr lang="en-US" altLang="en-US" sz="1800" dirty="0"/>
              <a:t>	&lt; 1: negative correlation.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A149F7D1-B34D-4237-A837-9FCD60AD28D0}" type="slidenum">
              <a:rPr lang="en-US" altLang="en-US" sz="1200" smtClean="0">
                <a:solidFill>
                  <a:schemeClr val="accent2"/>
                </a:solidFill>
              </a:rPr>
              <a:pPr/>
              <a:t>2</a:t>
            </a:fld>
            <a:endParaRPr lang="en-US" altLang="en-US" sz="1400" b="0" smtClean="0"/>
          </a:p>
        </p:txBody>
      </p:sp>
      <p:pic>
        <p:nvPicPr>
          <p:cNvPr id="27651" name="Picture 10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988" y="1416050"/>
            <a:ext cx="807720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1027"/>
          <p:cNvSpPr>
            <a:spLocks noGrp="1" noChangeArrowheads="1"/>
          </p:cNvSpPr>
          <p:nvPr>
            <p:ph type="title"/>
          </p:nvPr>
        </p:nvSpPr>
        <p:spPr/>
        <p:txBody>
          <a:bodyPr/>
          <a:lstStyle/>
          <a:p>
            <a:r>
              <a:rPr lang="en-US" altLang="en-US" smtClean="0"/>
              <a:t>The Knowledge Discovery Process</a:t>
            </a:r>
          </a:p>
        </p:txBody>
      </p:sp>
      <p:sp>
        <p:nvSpPr>
          <p:cNvPr id="27653" name="Text Box 1029"/>
          <p:cNvSpPr txBox="1">
            <a:spLocks noChangeArrowheads="1"/>
          </p:cNvSpPr>
          <p:nvPr/>
        </p:nvSpPr>
        <p:spPr bwMode="auto">
          <a:xfrm>
            <a:off x="5711825" y="4910138"/>
            <a:ext cx="25908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accent2"/>
                </a:solidFill>
              </a:rPr>
              <a:t>- The KDD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25A2D12-3EA2-439F-9315-045ACA9C3AFC}" type="slidenum">
              <a:rPr lang="en-US" altLang="en-US" sz="1200" smtClean="0">
                <a:solidFill>
                  <a:schemeClr val="accent2"/>
                </a:solidFill>
              </a:rPr>
              <a:pPr/>
              <a:t>20</a:t>
            </a:fld>
            <a:endParaRPr lang="en-US" altLang="en-US" sz="1400" b="0" smtClean="0"/>
          </a:p>
        </p:txBody>
      </p:sp>
      <p:sp>
        <p:nvSpPr>
          <p:cNvPr id="52227" name="Rectangle 2"/>
          <p:cNvSpPr>
            <a:spLocks noGrp="1" noChangeArrowheads="1"/>
          </p:cNvSpPr>
          <p:nvPr>
            <p:ph type="title"/>
          </p:nvPr>
        </p:nvSpPr>
        <p:spPr/>
        <p:txBody>
          <a:bodyPr/>
          <a:lstStyle/>
          <a:p>
            <a:r>
              <a:rPr lang="en-US" altLang="en-US" dirty="0" smtClean="0"/>
              <a:t>Data Transformation: Normalization</a:t>
            </a:r>
          </a:p>
        </p:txBody>
      </p:sp>
      <p:sp>
        <p:nvSpPr>
          <p:cNvPr id="52228" name="Rectangle 3"/>
          <p:cNvSpPr>
            <a:spLocks noGrp="1" noChangeArrowheads="1"/>
          </p:cNvSpPr>
          <p:nvPr>
            <p:ph type="body" idx="1"/>
          </p:nvPr>
        </p:nvSpPr>
        <p:spPr>
          <a:xfrm>
            <a:off x="457200" y="1154113"/>
            <a:ext cx="8229600" cy="5183187"/>
          </a:xfrm>
        </p:spPr>
        <p:txBody>
          <a:bodyPr/>
          <a:lstStyle/>
          <a:p>
            <a:r>
              <a:rPr lang="en-US" altLang="en-US" dirty="0" smtClean="0"/>
              <a:t>Min-max normalization: linear transformation from v to v’</a:t>
            </a:r>
          </a:p>
          <a:p>
            <a:pPr lvl="1"/>
            <a:r>
              <a:rPr lang="en-US" altLang="en-US" dirty="0" smtClean="0"/>
              <a:t>v’ = [(v - min)/(max - min)] </a:t>
            </a:r>
            <a:r>
              <a:rPr lang="en-US" altLang="en-US" dirty="0" smtClean="0">
                <a:latin typeface="Arial" pitchFamily="34" charset="0"/>
              </a:rPr>
              <a:t>x</a:t>
            </a:r>
            <a:r>
              <a:rPr lang="en-US" altLang="en-US" dirty="0" smtClean="0"/>
              <a:t> (</a:t>
            </a:r>
            <a:r>
              <a:rPr lang="en-US" altLang="en-US" dirty="0" err="1" smtClean="0"/>
              <a:t>newmax</a:t>
            </a:r>
            <a:r>
              <a:rPr lang="en-US" altLang="en-US" dirty="0" smtClean="0"/>
              <a:t> - </a:t>
            </a:r>
            <a:r>
              <a:rPr lang="en-US" altLang="en-US" dirty="0" err="1" smtClean="0"/>
              <a:t>newmin</a:t>
            </a:r>
            <a:r>
              <a:rPr lang="en-US" altLang="en-US" dirty="0" smtClean="0"/>
              <a:t>) + </a:t>
            </a:r>
            <a:r>
              <a:rPr lang="en-US" altLang="en-US" dirty="0" err="1" smtClean="0"/>
              <a:t>newmin</a:t>
            </a:r>
            <a:endParaRPr lang="en-US" altLang="en-US" dirty="0" smtClean="0"/>
          </a:p>
          <a:p>
            <a:pPr lvl="1"/>
            <a:r>
              <a:rPr lang="en-US" altLang="en-US" dirty="0" smtClean="0"/>
              <a:t>Note that if the new range is [0..1], then this simplifies to </a:t>
            </a:r>
          </a:p>
          <a:p>
            <a:pPr marL="749300" lvl="1" indent="0">
              <a:buNone/>
            </a:pPr>
            <a:r>
              <a:rPr lang="en-US" altLang="en-US" dirty="0" smtClean="0"/>
              <a:t>v’ = [(v - min)/(max - min)]</a:t>
            </a:r>
          </a:p>
          <a:p>
            <a:pPr lvl="1"/>
            <a:r>
              <a:rPr lang="en-US" altLang="en-US" dirty="0" smtClean="0"/>
              <a:t>Ex: transform $30000 between [10000..45000] into [0..1] ==&gt; </a:t>
            </a:r>
          </a:p>
          <a:p>
            <a:pPr lvl="1">
              <a:buFont typeface="Marlett" pitchFamily="2" charset="2"/>
              <a:buNone/>
            </a:pPr>
            <a:r>
              <a:rPr lang="en-US" altLang="en-US" dirty="0" smtClean="0"/>
              <a:t>	[(30000 – 10000) / 35000] = 0.514</a:t>
            </a:r>
          </a:p>
          <a:p>
            <a:endParaRPr lang="en-US" altLang="en-US" sz="800" dirty="0" smtClean="0"/>
          </a:p>
          <a:p>
            <a:r>
              <a:rPr lang="en-US" altLang="en-US" dirty="0" smtClean="0"/>
              <a:t>z-score normalization: normalization of v into v’ based on attribute value mean and standard deviation</a:t>
            </a:r>
          </a:p>
          <a:p>
            <a:pPr lvl="1"/>
            <a:r>
              <a:rPr lang="en-US" altLang="en-US" dirty="0" smtClean="0"/>
              <a:t>v’ = (v - Mean) / </a:t>
            </a:r>
            <a:r>
              <a:rPr lang="en-US" altLang="en-US" dirty="0" err="1" smtClean="0"/>
              <a:t>StandardDeviation</a:t>
            </a:r>
            <a:endParaRPr lang="en-US" altLang="en-US" dirty="0" smtClean="0"/>
          </a:p>
          <a:p>
            <a:endParaRPr lang="en-US" altLang="en-US" sz="800" dirty="0" smtClean="0"/>
          </a:p>
          <a:p>
            <a:r>
              <a:rPr lang="en-US" altLang="en-US" dirty="0" smtClean="0"/>
              <a:t>Normalization by decimal scaling</a:t>
            </a:r>
          </a:p>
          <a:p>
            <a:pPr lvl="1"/>
            <a:r>
              <a:rPr lang="en-US" altLang="en-US" dirty="0" smtClean="0"/>
              <a:t>moves the decimal point of v by </a:t>
            </a:r>
            <a:r>
              <a:rPr lang="en-US" altLang="en-US" i="1" dirty="0" smtClean="0"/>
              <a:t>j </a:t>
            </a:r>
            <a:r>
              <a:rPr lang="en-US" altLang="en-US" dirty="0" smtClean="0"/>
              <a:t>positions such that </a:t>
            </a:r>
            <a:r>
              <a:rPr lang="en-US" altLang="en-US" i="1" dirty="0" smtClean="0"/>
              <a:t>j </a:t>
            </a:r>
            <a:r>
              <a:rPr lang="en-US" altLang="en-US" dirty="0" smtClean="0"/>
              <a:t>is the minimum number of positions moved so that absolute maximum value falls in [0..1].</a:t>
            </a:r>
          </a:p>
          <a:p>
            <a:pPr lvl="1"/>
            <a:r>
              <a:rPr lang="en-US" altLang="en-US" dirty="0" smtClean="0"/>
              <a:t>v’ = v / 10</a:t>
            </a:r>
            <a:r>
              <a:rPr lang="en-US" altLang="en-US" i="1" baseline="30000" dirty="0" smtClean="0"/>
              <a:t>j</a:t>
            </a:r>
          </a:p>
          <a:p>
            <a:pPr lvl="1"/>
            <a:r>
              <a:rPr lang="en-US" altLang="en-US" dirty="0" smtClean="0"/>
              <a:t>Ex: if v in [-56 .. 9976] and  </a:t>
            </a:r>
            <a:r>
              <a:rPr lang="en-US" altLang="en-US" i="1" dirty="0" smtClean="0"/>
              <a:t>j</a:t>
            </a:r>
            <a:r>
              <a:rPr lang="en-US" altLang="en-US" dirty="0" smtClean="0"/>
              <a:t>=4  ==&gt;  v’ in [-0.0056 .. 0.9976]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5DB5C45-B296-4FF1-83E2-0CCCE0BF05FD}" type="slidenum">
              <a:rPr lang="en-US" altLang="en-US" sz="1200" smtClean="0">
                <a:solidFill>
                  <a:schemeClr val="accent2"/>
                </a:solidFill>
              </a:rPr>
              <a:pPr/>
              <a:t>21</a:t>
            </a:fld>
            <a:endParaRPr lang="en-US" altLang="en-US" sz="1400" b="0" smtClean="0"/>
          </a:p>
        </p:txBody>
      </p:sp>
      <p:sp>
        <p:nvSpPr>
          <p:cNvPr id="4101" name="Rectangle 4"/>
          <p:cNvSpPr>
            <a:spLocks noGrp="1" noChangeArrowheads="1"/>
          </p:cNvSpPr>
          <p:nvPr>
            <p:ph type="title"/>
          </p:nvPr>
        </p:nvSpPr>
        <p:spPr/>
        <p:txBody>
          <a:bodyPr/>
          <a:lstStyle/>
          <a:p>
            <a:r>
              <a:rPr lang="en-US" altLang="en-US" smtClean="0"/>
              <a:t>Normalization: Example</a:t>
            </a:r>
          </a:p>
        </p:txBody>
      </p:sp>
      <p:sp>
        <p:nvSpPr>
          <p:cNvPr id="4102" name="Rectangle 5"/>
          <p:cNvSpPr>
            <a:spLocks noGrp="1" noChangeArrowheads="1"/>
          </p:cNvSpPr>
          <p:nvPr>
            <p:ph type="body" sz="half" idx="1"/>
          </p:nvPr>
        </p:nvSpPr>
        <p:spPr>
          <a:xfrm>
            <a:off x="457200" y="1143000"/>
            <a:ext cx="8140700" cy="1092200"/>
          </a:xfrm>
        </p:spPr>
        <p:txBody>
          <a:bodyPr/>
          <a:lstStyle/>
          <a:p>
            <a:r>
              <a:rPr lang="en-US" altLang="en-US" sz="2400" smtClean="0"/>
              <a:t>z-score normalization:  v’ = (v - Mean) / Stdev</a:t>
            </a:r>
          </a:p>
          <a:p>
            <a:r>
              <a:rPr lang="en-US" altLang="en-US" sz="2400" smtClean="0"/>
              <a:t>Example: normalizing the “Humidity” attribute:</a:t>
            </a:r>
          </a:p>
        </p:txBody>
      </p:sp>
      <p:graphicFrame>
        <p:nvGraphicFramePr>
          <p:cNvPr id="4098" name="Object 88"/>
          <p:cNvGraphicFramePr>
            <a:graphicFrameLocks noGrp="1" noChangeAspect="1"/>
          </p:cNvGraphicFramePr>
          <p:nvPr>
            <p:ph sz="quarter" idx="2"/>
          </p:nvPr>
        </p:nvGraphicFramePr>
        <p:xfrm>
          <a:off x="1341438" y="2784475"/>
          <a:ext cx="868362" cy="3197225"/>
        </p:xfrm>
        <a:graphic>
          <a:graphicData uri="http://schemas.openxmlformats.org/presentationml/2006/ole">
            <mc:AlternateContent xmlns:mc="http://schemas.openxmlformats.org/markup-compatibility/2006">
              <mc:Choice xmlns:v="urn:schemas-microsoft-com:vml" Requires="v">
                <p:oleObj spid="_x0000_s4141" name="Worksheet" r:id="rId4" imgW="643233" imgH="2366708" progId="Excel.Sheet.8">
                  <p:embed/>
                </p:oleObj>
              </mc:Choice>
              <mc:Fallback>
                <p:oleObj name="Worksheet" r:id="rId4" imgW="643233" imgH="2366708" progId="Excel.Sheet.8">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438" y="2784475"/>
                        <a:ext cx="868362"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AutoShape 90"/>
          <p:cNvSpPr>
            <a:spLocks noChangeArrowheads="1"/>
          </p:cNvSpPr>
          <p:nvPr/>
        </p:nvSpPr>
        <p:spPr bwMode="auto">
          <a:xfrm>
            <a:off x="2463800" y="37973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04" name="Text Box 91"/>
          <p:cNvSpPr txBox="1">
            <a:spLocks noChangeArrowheads="1"/>
          </p:cNvSpPr>
          <p:nvPr/>
        </p:nvSpPr>
        <p:spPr bwMode="auto">
          <a:xfrm>
            <a:off x="3363913" y="3521075"/>
            <a:ext cx="1754187" cy="841375"/>
          </a:xfrm>
          <a:prstGeom prst="rect">
            <a:avLst/>
          </a:prstGeom>
          <a:solidFill>
            <a:srgbClr val="FFCC00"/>
          </a:solidFill>
          <a:ln w="1905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t>Mean = 80.3</a:t>
            </a:r>
          </a:p>
          <a:p>
            <a:pPr algn="l"/>
            <a:r>
              <a:rPr lang="en-US" altLang="en-US"/>
              <a:t>Stdev = 9.84</a:t>
            </a:r>
          </a:p>
        </p:txBody>
      </p:sp>
      <p:sp>
        <p:nvSpPr>
          <p:cNvPr id="4105" name="AutoShape 92"/>
          <p:cNvSpPr>
            <a:spLocks noChangeArrowheads="1"/>
          </p:cNvSpPr>
          <p:nvPr/>
        </p:nvSpPr>
        <p:spPr bwMode="auto">
          <a:xfrm>
            <a:off x="5334000" y="37465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4099" name="Object 93"/>
          <p:cNvGraphicFramePr>
            <a:graphicFrameLocks noGrp="1" noChangeAspect="1"/>
          </p:cNvGraphicFramePr>
          <p:nvPr>
            <p:ph sz="quarter" idx="3"/>
          </p:nvPr>
        </p:nvGraphicFramePr>
        <p:xfrm>
          <a:off x="6405563" y="2708275"/>
          <a:ext cx="814387" cy="3255963"/>
        </p:xfrm>
        <a:graphic>
          <a:graphicData uri="http://schemas.openxmlformats.org/presentationml/2006/ole">
            <mc:AlternateContent xmlns:mc="http://schemas.openxmlformats.org/markup-compatibility/2006">
              <mc:Choice xmlns:v="urn:schemas-microsoft-com:vml" Requires="v">
                <p:oleObj spid="_x0000_s4142" name="Worksheet" r:id="rId6" imgW="609600" imgH="2438400" progId="Excel.Sheet.8">
                  <p:embed/>
                </p:oleObj>
              </mc:Choice>
              <mc:Fallback>
                <p:oleObj name="Worksheet" r:id="rId6" imgW="609600" imgH="2438400" progId="Excel.Sheet.8">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5563" y="2708275"/>
                        <a:ext cx="814387" cy="325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7A0BEFF7-AC6E-453D-85FB-79712A919F26}" type="slidenum">
              <a:rPr lang="en-US" altLang="en-US" sz="1200" smtClean="0">
                <a:solidFill>
                  <a:schemeClr val="accent2"/>
                </a:solidFill>
              </a:rPr>
              <a:pPr/>
              <a:t>22</a:t>
            </a:fld>
            <a:endParaRPr lang="en-US" altLang="en-US" sz="1400" b="0" smtClean="0"/>
          </a:p>
        </p:txBody>
      </p:sp>
      <p:sp>
        <p:nvSpPr>
          <p:cNvPr id="5125" name="Rectangle 2"/>
          <p:cNvSpPr>
            <a:spLocks noGrp="1" noChangeArrowheads="1"/>
          </p:cNvSpPr>
          <p:nvPr>
            <p:ph type="title"/>
          </p:nvPr>
        </p:nvSpPr>
        <p:spPr/>
        <p:txBody>
          <a:bodyPr/>
          <a:lstStyle/>
          <a:p>
            <a:r>
              <a:rPr lang="en-US" altLang="en-US" smtClean="0"/>
              <a:t>Normalization: Example II</a:t>
            </a:r>
          </a:p>
        </p:txBody>
      </p:sp>
      <p:sp>
        <p:nvSpPr>
          <p:cNvPr id="5126" name="Rectangle 3"/>
          <p:cNvSpPr>
            <a:spLocks noGrp="1" noChangeArrowheads="1"/>
          </p:cNvSpPr>
          <p:nvPr>
            <p:ph type="body" sz="half" idx="1"/>
          </p:nvPr>
        </p:nvSpPr>
        <p:spPr>
          <a:xfrm>
            <a:off x="520700" y="1257300"/>
            <a:ext cx="7975600" cy="4800600"/>
          </a:xfrm>
        </p:spPr>
        <p:txBody>
          <a:bodyPr/>
          <a:lstStyle/>
          <a:p>
            <a:r>
              <a:rPr lang="en-US" altLang="en-US" sz="2400" smtClean="0"/>
              <a:t>Min-Max normalization on an employee database</a:t>
            </a:r>
          </a:p>
          <a:p>
            <a:pPr lvl="1"/>
            <a:r>
              <a:rPr lang="en-US" altLang="en-US" smtClean="0"/>
              <a:t>max distance for salary: 100000-19000 = 81000</a:t>
            </a:r>
          </a:p>
          <a:p>
            <a:pPr lvl="1"/>
            <a:r>
              <a:rPr lang="en-US" altLang="en-US" smtClean="0"/>
              <a:t>max distance for age: 52-27 = 25</a:t>
            </a:r>
          </a:p>
          <a:p>
            <a:pPr lvl="1"/>
            <a:r>
              <a:rPr lang="en-US" altLang="en-US" smtClean="0"/>
              <a:t>New min for age and salary = 0; new max for age and salary = 1</a:t>
            </a:r>
          </a:p>
        </p:txBody>
      </p:sp>
      <p:graphicFrame>
        <p:nvGraphicFramePr>
          <p:cNvPr id="5122" name="Object 13"/>
          <p:cNvGraphicFramePr>
            <a:graphicFrameLocks noChangeAspect="1"/>
          </p:cNvGraphicFramePr>
          <p:nvPr/>
        </p:nvGraphicFramePr>
        <p:xfrm>
          <a:off x="633413" y="4341813"/>
          <a:ext cx="3189287" cy="1693862"/>
        </p:xfrm>
        <a:graphic>
          <a:graphicData uri="http://schemas.openxmlformats.org/presentationml/2006/ole">
            <mc:AlternateContent xmlns:mc="http://schemas.openxmlformats.org/markup-compatibility/2006">
              <mc:Choice xmlns:v="urn:schemas-microsoft-com:vml" Requires="v">
                <p:oleObj spid="_x0000_s5167" name="Worksheet" r:id="rId4" imgW="2924276" imgH="1552629" progId="Excel.Sheet.8">
                  <p:embed/>
                </p:oleObj>
              </mc:Choice>
              <mc:Fallback>
                <p:oleObj name="Worksheet" r:id="rId4" imgW="2924276" imgH="1552629" progId="Excel.Sheet.8">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413" y="4341813"/>
                        <a:ext cx="3189287" cy="169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4"/>
          <p:cNvGraphicFramePr>
            <a:graphicFrameLocks noChangeAspect="1"/>
          </p:cNvGraphicFramePr>
          <p:nvPr/>
        </p:nvGraphicFramePr>
        <p:xfrm>
          <a:off x="4786313" y="4379913"/>
          <a:ext cx="3214687" cy="1708150"/>
        </p:xfrm>
        <a:graphic>
          <a:graphicData uri="http://schemas.openxmlformats.org/presentationml/2006/ole">
            <mc:AlternateContent xmlns:mc="http://schemas.openxmlformats.org/markup-compatibility/2006">
              <mc:Choice xmlns:v="urn:schemas-microsoft-com:vml" Requires="v">
                <p:oleObj spid="_x0000_s5168" name="Worksheet" r:id="rId6" imgW="2916360" imgH="1548360" progId="Excel.Sheet.8">
                  <p:embed/>
                </p:oleObj>
              </mc:Choice>
              <mc:Fallback>
                <p:oleObj name="Worksheet" r:id="rId6" imgW="2916360" imgH="1548360" progId="Excel.Sheet.8">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6313" y="4379913"/>
                        <a:ext cx="3214687" cy="170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Line 15"/>
          <p:cNvSpPr>
            <a:spLocks noChangeShapeType="1"/>
          </p:cNvSpPr>
          <p:nvPr/>
        </p:nvSpPr>
        <p:spPr bwMode="auto">
          <a:xfrm flipV="1">
            <a:off x="2552700" y="3771900"/>
            <a:ext cx="1168400" cy="57150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16"/>
          <p:cNvSpPr>
            <a:spLocks noChangeShapeType="1"/>
          </p:cNvSpPr>
          <p:nvPr/>
        </p:nvSpPr>
        <p:spPr bwMode="auto">
          <a:xfrm flipV="1">
            <a:off x="3302000" y="3771900"/>
            <a:ext cx="965200" cy="55880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17"/>
          <p:cNvSpPr>
            <a:spLocks noChangeShapeType="1"/>
          </p:cNvSpPr>
          <p:nvPr/>
        </p:nvSpPr>
        <p:spPr bwMode="auto">
          <a:xfrm>
            <a:off x="5118100" y="3746500"/>
            <a:ext cx="1435100" cy="62230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30" name="Line 18"/>
          <p:cNvSpPr>
            <a:spLocks noChangeShapeType="1"/>
          </p:cNvSpPr>
          <p:nvPr/>
        </p:nvSpPr>
        <p:spPr bwMode="auto">
          <a:xfrm>
            <a:off x="5575300" y="3759200"/>
            <a:ext cx="1905000" cy="60960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5131" name="Picture 20"/>
          <p:cNvPicPr>
            <a:picLocks noGrp="1" noChangeAspect="1" noChangeArrowheads="1"/>
          </p:cNvPicPr>
          <p:nvPr>
            <p:ph sz="half" idx="2"/>
          </p:nvPr>
        </p:nvPicPr>
        <p:blipFill>
          <a:blip r:embed="rId8" cstate="print">
            <a:lum bright="-6000" contrast="18000"/>
            <a:extLst>
              <a:ext uri="{28A0092B-C50C-407E-A947-70E740481C1C}">
                <a14:useLocalDpi xmlns:a14="http://schemas.microsoft.com/office/drawing/2010/main" val="0"/>
              </a:ext>
            </a:extLst>
          </a:blip>
          <a:srcRect/>
          <a:stretch>
            <a:fillRect/>
          </a:stretch>
        </p:blipFill>
        <p:spPr>
          <a:xfrm>
            <a:off x="1511300" y="2933700"/>
            <a:ext cx="6154738" cy="812800"/>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1B870B1-1F64-45EC-83E9-FBF036CE667E}" type="slidenum">
              <a:rPr lang="en-US" altLang="en-US" sz="1200" smtClean="0">
                <a:solidFill>
                  <a:schemeClr val="accent2"/>
                </a:solidFill>
              </a:rPr>
              <a:pPr/>
              <a:t>23</a:t>
            </a:fld>
            <a:endParaRPr lang="en-US" altLang="en-US" sz="1400" b="0" smtClean="0"/>
          </a:p>
        </p:txBody>
      </p:sp>
      <p:sp>
        <p:nvSpPr>
          <p:cNvPr id="59395" name="Rectangle 2"/>
          <p:cNvSpPr>
            <a:spLocks noGrp="1" noChangeArrowheads="1"/>
          </p:cNvSpPr>
          <p:nvPr>
            <p:ph type="title"/>
          </p:nvPr>
        </p:nvSpPr>
        <p:spPr/>
        <p:txBody>
          <a:bodyPr/>
          <a:lstStyle/>
          <a:p>
            <a:r>
              <a:rPr lang="en-US" altLang="en-US" dirty="0" smtClean="0"/>
              <a:t>Data Transformation: Discretization</a:t>
            </a:r>
          </a:p>
        </p:txBody>
      </p:sp>
      <p:sp>
        <p:nvSpPr>
          <p:cNvPr id="59396" name="Rectangle 3"/>
          <p:cNvSpPr>
            <a:spLocks noGrp="1" noChangeArrowheads="1"/>
          </p:cNvSpPr>
          <p:nvPr>
            <p:ph type="body" idx="1"/>
          </p:nvPr>
        </p:nvSpPr>
        <p:spPr>
          <a:xfrm>
            <a:off x="398463" y="1082675"/>
            <a:ext cx="8418512" cy="5154613"/>
          </a:xfrm>
        </p:spPr>
        <p:txBody>
          <a:bodyPr/>
          <a:lstStyle/>
          <a:p>
            <a:r>
              <a:rPr lang="en-US" altLang="en-US" dirty="0" smtClean="0"/>
              <a:t>3 Types of attributes</a:t>
            </a:r>
          </a:p>
          <a:p>
            <a:pPr lvl="1"/>
            <a:r>
              <a:rPr lang="en-US" altLang="en-US" dirty="0" smtClean="0">
                <a:solidFill>
                  <a:srgbClr val="FF0000"/>
                </a:solidFill>
              </a:rPr>
              <a:t>nominal</a:t>
            </a:r>
            <a:r>
              <a:rPr lang="en-US" altLang="en-US" dirty="0" smtClean="0"/>
              <a:t> - values from an unordered set (also “categorical” attributes)</a:t>
            </a:r>
          </a:p>
          <a:p>
            <a:pPr lvl="1"/>
            <a:r>
              <a:rPr lang="en-US" altLang="en-US" dirty="0" smtClean="0">
                <a:solidFill>
                  <a:srgbClr val="FF0000"/>
                </a:solidFill>
              </a:rPr>
              <a:t>ordinal</a:t>
            </a:r>
            <a:r>
              <a:rPr lang="en-US" altLang="en-US" dirty="0" smtClean="0"/>
              <a:t> - values from an ordered set</a:t>
            </a:r>
          </a:p>
          <a:p>
            <a:pPr lvl="1"/>
            <a:r>
              <a:rPr lang="en-US" altLang="en-US" dirty="0" smtClean="0">
                <a:solidFill>
                  <a:srgbClr val="FF0000"/>
                </a:solidFill>
              </a:rPr>
              <a:t>numeric/continuous</a:t>
            </a:r>
            <a:r>
              <a:rPr lang="en-US" altLang="en-US" dirty="0" smtClean="0"/>
              <a:t> - real numbers (but sometimes also integer values)</a:t>
            </a:r>
          </a:p>
          <a:p>
            <a:pPr lvl="1"/>
            <a:endParaRPr lang="en-US" altLang="en-US" sz="800" dirty="0" smtClean="0"/>
          </a:p>
          <a:p>
            <a:r>
              <a:rPr lang="en-US" altLang="en-US" dirty="0" smtClean="0"/>
              <a:t>Discretization is used to reduce the number of values for a given continuous attribute</a:t>
            </a:r>
          </a:p>
          <a:p>
            <a:pPr lvl="1"/>
            <a:r>
              <a:rPr lang="en-US" altLang="en-US" dirty="0" smtClean="0"/>
              <a:t>usually done by dividing the range of the attribute into intervals</a:t>
            </a:r>
          </a:p>
          <a:p>
            <a:pPr lvl="1"/>
            <a:r>
              <a:rPr lang="en-US" altLang="en-US" dirty="0" smtClean="0"/>
              <a:t>interval labels are then used to replace actual data values</a:t>
            </a:r>
          </a:p>
          <a:p>
            <a:pPr lvl="1"/>
            <a:endParaRPr lang="en-US" altLang="en-US" sz="800" dirty="0" smtClean="0"/>
          </a:p>
          <a:p>
            <a:r>
              <a:rPr lang="en-US" altLang="en-US" dirty="0" smtClean="0"/>
              <a:t>Some data mining algorithms only accept categorical attributes and cannot handle a range of continuous attribute value</a:t>
            </a:r>
          </a:p>
          <a:p>
            <a:endParaRPr lang="en-US" altLang="en-US" sz="800" dirty="0" smtClean="0"/>
          </a:p>
          <a:p>
            <a:r>
              <a:rPr lang="en-US" altLang="en-US" dirty="0" smtClean="0"/>
              <a:t>Discretization can also be used to generate </a:t>
            </a:r>
            <a:r>
              <a:rPr lang="en-US" altLang="en-US" dirty="0" smtClean="0">
                <a:solidFill>
                  <a:srgbClr val="FF0000"/>
                </a:solidFill>
              </a:rPr>
              <a:t>concept hierarchies</a:t>
            </a:r>
            <a:endParaRPr lang="en-US" altLang="en-US" dirty="0" smtClean="0"/>
          </a:p>
          <a:p>
            <a:pPr lvl="1"/>
            <a:r>
              <a:rPr lang="en-US" altLang="en-US" dirty="0" smtClean="0"/>
              <a:t>reduce the data by collecting and replacing low level concepts (e.g., numeric values for “age”) by higher level concepts (e.g., “young”, “middle aged”, “old”)</a:t>
            </a:r>
          </a:p>
        </p:txBody>
      </p:sp>
    </p:spTree>
    <p:extLst>
      <p:ext uri="{BB962C8B-B14F-4D97-AF65-F5344CB8AC3E}">
        <p14:creationId xmlns:p14="http://schemas.microsoft.com/office/powerpoint/2010/main" val="1870076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4A896DA-9F41-46CB-958D-6E93ED321630}" type="slidenum">
              <a:rPr lang="en-US" altLang="en-US" sz="1200" smtClean="0">
                <a:solidFill>
                  <a:schemeClr val="accent2"/>
                </a:solidFill>
              </a:rPr>
              <a:pPr/>
              <a:t>24</a:t>
            </a:fld>
            <a:endParaRPr lang="en-US" altLang="en-US" sz="1400" b="0" smtClean="0"/>
          </a:p>
        </p:txBody>
      </p:sp>
      <p:sp>
        <p:nvSpPr>
          <p:cNvPr id="6149" name="Rectangle 2"/>
          <p:cNvSpPr>
            <a:spLocks noGrp="1" noChangeArrowheads="1"/>
          </p:cNvSpPr>
          <p:nvPr>
            <p:ph type="title"/>
          </p:nvPr>
        </p:nvSpPr>
        <p:spPr/>
        <p:txBody>
          <a:bodyPr/>
          <a:lstStyle/>
          <a:p>
            <a:r>
              <a:rPr lang="en-US" altLang="en-US" smtClean="0"/>
              <a:t>Discretization - Example</a:t>
            </a:r>
          </a:p>
        </p:txBody>
      </p:sp>
      <p:graphicFrame>
        <p:nvGraphicFramePr>
          <p:cNvPr id="6146" name="Object 2"/>
          <p:cNvGraphicFramePr>
            <a:graphicFrameLocks noChangeAspect="1"/>
          </p:cNvGraphicFramePr>
          <p:nvPr/>
        </p:nvGraphicFramePr>
        <p:xfrm>
          <a:off x="1341438" y="2543175"/>
          <a:ext cx="868362" cy="3197225"/>
        </p:xfrm>
        <a:graphic>
          <a:graphicData uri="http://schemas.openxmlformats.org/presentationml/2006/ole">
            <mc:AlternateContent xmlns:mc="http://schemas.openxmlformats.org/markup-compatibility/2006">
              <mc:Choice xmlns:v="urn:schemas-microsoft-com:vml" Requires="v">
                <p:oleObj spid="_x0000_s133141" name="Worksheet" r:id="rId4" imgW="643233" imgH="2366708" progId="Excel.Sheet.8">
                  <p:embed/>
                </p:oleObj>
              </mc:Choice>
              <mc:Fallback>
                <p:oleObj name="Worksheet" r:id="rId4" imgW="643233" imgH="2366708" progId="Excel.Sheet.8">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438" y="2543175"/>
                        <a:ext cx="868362"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AutoShape 3"/>
          <p:cNvSpPr>
            <a:spLocks noChangeArrowheads="1"/>
          </p:cNvSpPr>
          <p:nvPr/>
        </p:nvSpPr>
        <p:spPr bwMode="auto">
          <a:xfrm>
            <a:off x="2463800" y="35560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1" name="Text Box 4"/>
          <p:cNvSpPr txBox="1">
            <a:spLocks noChangeArrowheads="1"/>
          </p:cNvSpPr>
          <p:nvPr/>
        </p:nvSpPr>
        <p:spPr bwMode="auto">
          <a:xfrm>
            <a:off x="3389313" y="3025775"/>
            <a:ext cx="2168525" cy="1206500"/>
          </a:xfrm>
          <a:prstGeom prst="rect">
            <a:avLst/>
          </a:prstGeom>
          <a:solidFill>
            <a:srgbClr val="FFCC00"/>
          </a:solidFill>
          <a:ln w="19050">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t>Low = 60-69</a:t>
            </a:r>
          </a:p>
          <a:p>
            <a:pPr algn="l"/>
            <a:r>
              <a:rPr lang="en-US" altLang="en-US"/>
              <a:t>Normal = 70-79</a:t>
            </a:r>
          </a:p>
          <a:p>
            <a:pPr algn="l"/>
            <a:r>
              <a:rPr lang="en-US" altLang="en-US"/>
              <a:t>High = 80+</a:t>
            </a:r>
          </a:p>
        </p:txBody>
      </p:sp>
      <p:sp>
        <p:nvSpPr>
          <p:cNvPr id="6152" name="AutoShape 5"/>
          <p:cNvSpPr>
            <a:spLocks noChangeArrowheads="1"/>
          </p:cNvSpPr>
          <p:nvPr/>
        </p:nvSpPr>
        <p:spPr bwMode="auto">
          <a:xfrm>
            <a:off x="5689600" y="3492500"/>
            <a:ext cx="698500" cy="330200"/>
          </a:xfrm>
          <a:prstGeom prst="rightArrow">
            <a:avLst>
              <a:gd name="adj1" fmla="val 50000"/>
              <a:gd name="adj2" fmla="val 52885"/>
            </a:avLst>
          </a:prstGeom>
          <a:solidFill>
            <a:schemeClr val="accent2"/>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47" name="Object 7"/>
          <p:cNvGraphicFramePr>
            <a:graphicFrameLocks noGrp="1" noChangeAspect="1"/>
          </p:cNvGraphicFramePr>
          <p:nvPr>
            <p:ph idx="1"/>
          </p:nvPr>
        </p:nvGraphicFramePr>
        <p:xfrm>
          <a:off x="6654800" y="2451100"/>
          <a:ext cx="838200" cy="3441700"/>
        </p:xfrm>
        <a:graphic>
          <a:graphicData uri="http://schemas.openxmlformats.org/presentationml/2006/ole">
            <mc:AlternateContent xmlns:mc="http://schemas.openxmlformats.org/markup-compatibility/2006">
              <mc:Choice xmlns:v="urn:schemas-microsoft-com:vml" Requires="v">
                <p:oleObj spid="_x0000_s133142" name="Worksheet" r:id="rId6" imgW="609600" imgH="2438400" progId="Excel.Sheet.8">
                  <p:embed/>
                </p:oleObj>
              </mc:Choice>
              <mc:Fallback>
                <p:oleObj name="Worksheet" r:id="rId6" imgW="609600" imgH="2438400" progId="Excel.Sheet.8">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4800" y="2451100"/>
                        <a:ext cx="838200"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Rectangle 9"/>
          <p:cNvSpPr>
            <a:spLocks noChangeArrowheads="1"/>
          </p:cNvSpPr>
          <p:nvPr/>
        </p:nvSpPr>
        <p:spPr bwMode="auto">
          <a:xfrm>
            <a:off x="457200" y="1346200"/>
            <a:ext cx="81407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Font typeface="Marlett" pitchFamily="2" charset="2"/>
              <a:buChar char="i"/>
            </a:pPr>
            <a:r>
              <a:rPr lang="en-US" altLang="en-US" b="1"/>
              <a:t>Example: discretizing the “Humidity” attribute using 3 bins.</a:t>
            </a:r>
          </a:p>
        </p:txBody>
      </p:sp>
    </p:spTree>
    <p:extLst>
      <p:ext uri="{BB962C8B-B14F-4D97-AF65-F5344CB8AC3E}">
        <p14:creationId xmlns:p14="http://schemas.microsoft.com/office/powerpoint/2010/main" val="3730845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61"/>
          <p:cNvSpPr txBox="1">
            <a:spLocks noGrp="1" noChangeArrowheads="1"/>
          </p:cNvSpPr>
          <p:nvPr/>
        </p:nvSpPr>
        <p:spPr bwMode="auto">
          <a:xfrm>
            <a:off x="7086600" y="63881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r" eaLnBrk="1" hangingPunct="1">
              <a:spcBef>
                <a:spcPct val="0"/>
              </a:spcBef>
              <a:buClrTx/>
              <a:buSzTx/>
              <a:buFontTx/>
              <a:buNone/>
            </a:pPr>
            <a:fld id="{FE5DFADD-C6A4-47A5-A94A-ECBEADF3A2D9}" type="slidenum">
              <a:rPr lang="en-US" altLang="en-US" sz="1400">
                <a:latin typeface="Times New Roman" panose="02020603050405020304" pitchFamily="18" charset="0"/>
                <a:cs typeface="Times New Roman" panose="02020603050405020304" pitchFamily="18" charset="0"/>
              </a:rPr>
              <a:pPr algn="r" eaLnBrk="1" hangingPunct="1">
                <a:spcBef>
                  <a:spcPct val="0"/>
                </a:spcBef>
                <a:buClrTx/>
                <a:buSzTx/>
                <a:buFontTx/>
                <a:buNone/>
              </a:pPr>
              <a:t>25</a:t>
            </a:fld>
            <a:endParaRPr lang="en-US" altLang="en-US" sz="1400" dirty="0">
              <a:latin typeface="Times New Roman" panose="02020603050405020304" pitchFamily="18" charset="0"/>
              <a:cs typeface="Times New Roman" panose="02020603050405020304" pitchFamily="18" charset="0"/>
            </a:endParaRPr>
          </a:p>
        </p:txBody>
      </p:sp>
      <p:sp>
        <p:nvSpPr>
          <p:cNvPr id="29699" name="Rectangle 2"/>
          <p:cNvSpPr>
            <a:spLocks noGrp="1" noChangeArrowheads="1"/>
          </p:cNvSpPr>
          <p:nvPr>
            <p:ph type="title"/>
          </p:nvPr>
        </p:nvSpPr>
        <p:spPr/>
        <p:txBody>
          <a:bodyPr/>
          <a:lstStyle/>
          <a:p>
            <a:r>
              <a:rPr lang="en-US" altLang="en-US" smtClean="0"/>
              <a:t>Data Discretization Methods</a:t>
            </a:r>
          </a:p>
        </p:txBody>
      </p:sp>
      <p:sp>
        <p:nvSpPr>
          <p:cNvPr id="29700" name="Rectangle 3"/>
          <p:cNvSpPr>
            <a:spLocks noGrp="1" noChangeArrowheads="1"/>
          </p:cNvSpPr>
          <p:nvPr>
            <p:ph type="body" idx="1"/>
          </p:nvPr>
        </p:nvSpPr>
        <p:spPr/>
        <p:txBody>
          <a:bodyPr/>
          <a:lstStyle/>
          <a:p>
            <a:r>
              <a:rPr lang="en-US" altLang="en-US" sz="2800" dirty="0" smtClean="0"/>
              <a:t>Binning </a:t>
            </a:r>
          </a:p>
          <a:p>
            <a:pPr lvl="1"/>
            <a:r>
              <a:rPr lang="en-US" altLang="en-US" sz="2400" dirty="0" smtClean="0"/>
              <a:t>Top-down split, unsupervised</a:t>
            </a:r>
          </a:p>
          <a:p>
            <a:r>
              <a:rPr lang="en-US" altLang="en-US" sz="2800" dirty="0" smtClean="0"/>
              <a:t>Histogram analysis</a:t>
            </a:r>
          </a:p>
          <a:p>
            <a:pPr lvl="1"/>
            <a:r>
              <a:rPr lang="en-US" altLang="en-US" sz="2400" dirty="0" smtClean="0"/>
              <a:t>Top-down split, unsupervised</a:t>
            </a:r>
          </a:p>
          <a:p>
            <a:r>
              <a:rPr lang="en-US" altLang="en-US" sz="2800" dirty="0" smtClean="0"/>
              <a:t>Clustering analysis</a:t>
            </a:r>
          </a:p>
          <a:p>
            <a:pPr lvl="1"/>
            <a:r>
              <a:rPr lang="en-US" altLang="en-US" sz="2400" dirty="0"/>
              <a:t>U</a:t>
            </a:r>
            <a:r>
              <a:rPr lang="en-US" altLang="en-US" sz="2400" dirty="0" smtClean="0"/>
              <a:t>nsupervised, top-down split or bottom-up merge</a:t>
            </a:r>
          </a:p>
          <a:p>
            <a:r>
              <a:rPr lang="en-US" altLang="en-US" sz="2800" dirty="0" smtClean="0"/>
              <a:t>Decision-tree analysis</a:t>
            </a:r>
          </a:p>
          <a:p>
            <a:pPr lvl="1"/>
            <a:r>
              <a:rPr lang="en-US" altLang="en-US" sz="2400" dirty="0"/>
              <a:t>S</a:t>
            </a:r>
            <a:r>
              <a:rPr lang="en-US" altLang="en-US" sz="2400" dirty="0" smtClean="0"/>
              <a:t>upervised, top-down split</a:t>
            </a:r>
          </a:p>
          <a:p>
            <a:r>
              <a:rPr lang="en-US" altLang="en-US" sz="2800" dirty="0" smtClean="0">
                <a:sym typeface="Symbol" pitchFamily="18" charset="2"/>
              </a:rPr>
              <a:t>Correlation (e.g., </a:t>
            </a:r>
            <a:r>
              <a:rPr lang="en-US" altLang="en-US" sz="2800" dirty="0" smtClean="0"/>
              <a:t>2) analysis </a:t>
            </a:r>
          </a:p>
          <a:p>
            <a:pPr lvl="1"/>
            <a:r>
              <a:rPr lang="en-US" altLang="en-US" sz="2400" dirty="0"/>
              <a:t>U</a:t>
            </a:r>
            <a:r>
              <a:rPr lang="en-US" altLang="en-US" sz="2400" dirty="0" smtClean="0"/>
              <a:t>nsupervised, bottom-up merge</a:t>
            </a:r>
          </a:p>
        </p:txBody>
      </p:sp>
    </p:spTree>
    <p:extLst>
      <p:ext uri="{BB962C8B-B14F-4D97-AF65-F5344CB8AC3E}">
        <p14:creationId xmlns:p14="http://schemas.microsoft.com/office/powerpoint/2010/main" val="249368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smtClean="0"/>
              <a:t>Simple Discretization: Binning</a:t>
            </a:r>
          </a:p>
        </p:txBody>
      </p:sp>
      <p:sp>
        <p:nvSpPr>
          <p:cNvPr id="30724" name="Rectangle 3"/>
          <p:cNvSpPr>
            <a:spLocks noGrp="1" noChangeArrowheads="1"/>
          </p:cNvSpPr>
          <p:nvPr>
            <p:ph type="body" idx="1"/>
          </p:nvPr>
        </p:nvSpPr>
        <p:spPr/>
        <p:txBody>
          <a:bodyPr/>
          <a:lstStyle/>
          <a:p>
            <a:r>
              <a:rPr lang="en-US" altLang="en-US" sz="2400" dirty="0" smtClean="0"/>
              <a:t>Equal-width (distance) partitioning</a:t>
            </a:r>
          </a:p>
          <a:p>
            <a:pPr lvl="1"/>
            <a:r>
              <a:rPr lang="en-US" altLang="en-US" sz="2200" dirty="0" smtClean="0"/>
              <a:t>Divides the range into N intervals of equal size: uniform grid</a:t>
            </a:r>
          </a:p>
          <a:p>
            <a:pPr lvl="1"/>
            <a:r>
              <a:rPr lang="en-US" altLang="en-US" sz="2200" dirty="0" smtClean="0"/>
              <a:t>if A and B are the lowest and highest values of the attribute, the width of intervals will be: W = (B –A)/N.</a:t>
            </a:r>
          </a:p>
          <a:p>
            <a:pPr lvl="1"/>
            <a:r>
              <a:rPr lang="en-US" altLang="en-US" sz="2200" dirty="0" smtClean="0"/>
              <a:t>The most straightforward, but outliers may dominate presentation</a:t>
            </a:r>
          </a:p>
          <a:p>
            <a:pPr lvl="1"/>
            <a:r>
              <a:rPr lang="en-US" altLang="en-US" sz="2200" dirty="0" smtClean="0"/>
              <a:t>Skewed data is not handled well</a:t>
            </a:r>
          </a:p>
          <a:p>
            <a:r>
              <a:rPr lang="en-US" altLang="en-US" sz="2400" dirty="0" smtClean="0"/>
              <a:t>Equal-depth (frequency) partitioning</a:t>
            </a:r>
          </a:p>
          <a:p>
            <a:pPr lvl="1"/>
            <a:r>
              <a:rPr lang="en-US" altLang="en-US" sz="2200" dirty="0" smtClean="0"/>
              <a:t>Divides the range into N intervals, each containing approximately same number of samples</a:t>
            </a:r>
          </a:p>
          <a:p>
            <a:pPr lvl="1"/>
            <a:r>
              <a:rPr lang="en-US" altLang="en-US" sz="2200" dirty="0" smtClean="0"/>
              <a:t>Good data scaling</a:t>
            </a:r>
          </a:p>
          <a:p>
            <a:pPr lvl="1"/>
            <a:r>
              <a:rPr lang="en-US" altLang="en-US" sz="2200" dirty="0" smtClean="0"/>
              <a:t>Managing categorical attributes can be tricky</a:t>
            </a:r>
          </a:p>
        </p:txBody>
      </p:sp>
      <p:sp>
        <p:nvSpPr>
          <p:cNvPr id="30722" name="Rectangle 2061"/>
          <p:cNvSpPr>
            <a:spLocks noGrp="1" noChangeArrowheads="1"/>
          </p:cNvSpPr>
          <p:nvPr>
            <p:ph type="sldNum" sz="quarter" idx="10"/>
          </p:nvPr>
        </p:nvSpPr>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buNone/>
            </a:pPr>
            <a:fld id="{D2B172DA-22E3-45B1-A242-EF215C2A4292}" type="slidenum">
              <a:rPr lang="en-US" altLang="en-US" sz="1200" b="0" smtClean="0"/>
              <a:pPr>
                <a:buNone/>
              </a:pPr>
              <a:t>26</a:t>
            </a:fld>
            <a:endParaRPr lang="en-US" altLang="en-US" sz="1200" b="0" dirty="0" smtClean="0"/>
          </a:p>
        </p:txBody>
      </p:sp>
    </p:spTree>
    <p:extLst>
      <p:ext uri="{BB962C8B-B14F-4D97-AF65-F5344CB8AC3E}">
        <p14:creationId xmlns:p14="http://schemas.microsoft.com/office/powerpoint/2010/main" val="2576319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r" eaLnBrk="1" hangingPunct="1">
              <a:spcBef>
                <a:spcPct val="0"/>
              </a:spcBef>
              <a:buClrTx/>
              <a:buSzTx/>
              <a:buFontTx/>
              <a:buNone/>
            </a:pPr>
            <a:fld id="{99EE70D1-2FB1-4E3B-BB9D-6B9FE3E1851C}" type="slidenum">
              <a:rPr lang="en-US" altLang="en-US" sz="1200"/>
              <a:pPr algn="r" eaLnBrk="1" hangingPunct="1">
                <a:spcBef>
                  <a:spcPct val="0"/>
                </a:spcBef>
                <a:buClrTx/>
                <a:buSzTx/>
                <a:buFontTx/>
                <a:buNone/>
              </a:pPr>
              <a:t>27</a:t>
            </a:fld>
            <a:endParaRPr lang="en-US" altLang="en-US" sz="1200"/>
          </a:p>
        </p:txBody>
      </p:sp>
      <p:sp>
        <p:nvSpPr>
          <p:cNvPr id="31747" name="Rectangle 2"/>
          <p:cNvSpPr>
            <a:spLocks noGrp="1" noChangeArrowheads="1"/>
          </p:cNvSpPr>
          <p:nvPr>
            <p:ph type="title" idx="4294967295"/>
          </p:nvPr>
        </p:nvSpPr>
        <p:spPr>
          <a:xfrm>
            <a:off x="228600" y="25400"/>
            <a:ext cx="8763000" cy="1219200"/>
          </a:xfrm>
        </p:spPr>
        <p:txBody>
          <a:bodyPr/>
          <a:lstStyle/>
          <a:p>
            <a:pPr eaLnBrk="1" hangingPunct="1"/>
            <a:r>
              <a:rPr lang="en-US" altLang="en-US" sz="3000" dirty="0" smtClean="0"/>
              <a:t>Discretization Without Using Class Labels</a:t>
            </a:r>
            <a:br>
              <a:rPr lang="en-US" altLang="en-US" sz="3000" dirty="0" smtClean="0"/>
            </a:br>
            <a:r>
              <a:rPr lang="en-US" altLang="en-US" sz="3000" dirty="0" smtClean="0"/>
              <a:t>(Binning vs. Clustering) </a:t>
            </a:r>
          </a:p>
        </p:txBody>
      </p:sp>
      <p:pic>
        <p:nvPicPr>
          <p:cNvPr id="3174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371600"/>
            <a:ext cx="411480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4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1295400"/>
            <a:ext cx="44958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5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657600"/>
            <a:ext cx="41910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751" name="Text Box 6"/>
          <p:cNvSpPr txBox="1">
            <a:spLocks noChangeArrowheads="1"/>
          </p:cNvSpPr>
          <p:nvPr/>
        </p:nvSpPr>
        <p:spPr bwMode="auto">
          <a:xfrm>
            <a:off x="1676400" y="35052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50000"/>
              </a:spcBef>
              <a:buClrTx/>
              <a:buSzTx/>
              <a:buFontTx/>
              <a:buNone/>
            </a:pPr>
            <a:endParaRPr lang="en-US" altLang="en-US" sz="1400" b="1">
              <a:latin typeface="Arial" pitchFamily="34" charset="0"/>
            </a:endParaRPr>
          </a:p>
        </p:txBody>
      </p:sp>
      <p:sp>
        <p:nvSpPr>
          <p:cNvPr id="31752" name="Text Box 7"/>
          <p:cNvSpPr txBox="1">
            <a:spLocks noChangeArrowheads="1"/>
          </p:cNvSpPr>
          <p:nvPr/>
        </p:nvSpPr>
        <p:spPr bwMode="auto">
          <a:xfrm>
            <a:off x="1371600" y="3278188"/>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50000"/>
              </a:spcBef>
              <a:buClrTx/>
              <a:buSzTx/>
              <a:buFontTx/>
              <a:buNone/>
            </a:pPr>
            <a:r>
              <a:rPr lang="en-US" altLang="en-US" sz="1400" b="1">
                <a:latin typeface="Arial" pitchFamily="34" charset="0"/>
              </a:rPr>
              <a:t>Data</a:t>
            </a:r>
          </a:p>
        </p:txBody>
      </p:sp>
      <p:sp>
        <p:nvSpPr>
          <p:cNvPr id="31753" name="Text Box 8"/>
          <p:cNvSpPr txBox="1">
            <a:spLocks noChangeArrowheads="1"/>
          </p:cNvSpPr>
          <p:nvPr/>
        </p:nvSpPr>
        <p:spPr bwMode="auto">
          <a:xfrm>
            <a:off x="4876800" y="3657600"/>
            <a:ext cx="266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50000"/>
              </a:spcBef>
              <a:buClrTx/>
              <a:buSzTx/>
              <a:buFontTx/>
              <a:buNone/>
            </a:pPr>
            <a:r>
              <a:rPr lang="en-US" altLang="en-US" sz="1400" b="1">
                <a:latin typeface="Arial" pitchFamily="34" charset="0"/>
              </a:rPr>
              <a:t>Equal interval width (binning)</a:t>
            </a:r>
          </a:p>
        </p:txBody>
      </p:sp>
      <p:sp>
        <p:nvSpPr>
          <p:cNvPr id="31754" name="Text Box 9"/>
          <p:cNvSpPr txBox="1">
            <a:spLocks noChangeArrowheads="1"/>
          </p:cNvSpPr>
          <p:nvPr/>
        </p:nvSpPr>
        <p:spPr bwMode="auto">
          <a:xfrm>
            <a:off x="1066800" y="57785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50000"/>
              </a:spcBef>
              <a:buClrTx/>
              <a:buSzTx/>
              <a:buFontTx/>
              <a:buNone/>
            </a:pPr>
            <a:r>
              <a:rPr lang="en-US" altLang="en-US" sz="1400" b="1" dirty="0">
                <a:latin typeface="Arial" pitchFamily="34" charset="0"/>
              </a:rPr>
              <a:t>Equal frequency (binning)</a:t>
            </a:r>
          </a:p>
        </p:txBody>
      </p:sp>
      <p:sp>
        <p:nvSpPr>
          <p:cNvPr id="31755" name="Text Box 10"/>
          <p:cNvSpPr txBox="1">
            <a:spLocks noChangeArrowheads="1"/>
          </p:cNvSpPr>
          <p:nvPr/>
        </p:nvSpPr>
        <p:spPr bwMode="auto">
          <a:xfrm>
            <a:off x="4572000" y="582930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50000"/>
              </a:spcBef>
              <a:buClrTx/>
              <a:buSzTx/>
              <a:buFontTx/>
              <a:buNone/>
            </a:pPr>
            <a:r>
              <a:rPr lang="en-US" altLang="en-US" sz="1400" b="1">
                <a:latin typeface="Arial" pitchFamily="34" charset="0"/>
              </a:rPr>
              <a:t>K-means clustering leads to better results</a:t>
            </a:r>
          </a:p>
        </p:txBody>
      </p:sp>
      <p:pic>
        <p:nvPicPr>
          <p:cNvPr id="31756"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8600" y="3616325"/>
            <a:ext cx="48768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003791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61"/>
          <p:cNvSpPr txBox="1">
            <a:spLocks noGrp="1" noChangeArrowheads="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r" eaLnBrk="1" hangingPunct="1">
              <a:spcBef>
                <a:spcPct val="0"/>
              </a:spcBef>
              <a:buClrTx/>
              <a:buSzTx/>
              <a:buFontTx/>
              <a:buNone/>
            </a:pPr>
            <a:fld id="{0DA7AA86-0E75-4C00-94AA-A8045C60062D}" type="slidenum">
              <a:rPr lang="en-US" altLang="en-US" sz="1200"/>
              <a:pPr algn="r" eaLnBrk="1" hangingPunct="1">
                <a:spcBef>
                  <a:spcPct val="0"/>
                </a:spcBef>
                <a:buClrTx/>
                <a:buSzTx/>
                <a:buFontTx/>
                <a:buNone/>
              </a:pPr>
              <a:t>28</a:t>
            </a:fld>
            <a:endParaRPr lang="en-US" altLang="en-US" sz="1200"/>
          </a:p>
        </p:txBody>
      </p:sp>
      <p:sp>
        <p:nvSpPr>
          <p:cNvPr id="32771" name="Rectangle 2"/>
          <p:cNvSpPr>
            <a:spLocks noGrp="1" noChangeArrowheads="1"/>
          </p:cNvSpPr>
          <p:nvPr>
            <p:ph type="title"/>
          </p:nvPr>
        </p:nvSpPr>
        <p:spPr>
          <a:xfrm>
            <a:off x="457200" y="254000"/>
            <a:ext cx="8229600" cy="1016000"/>
          </a:xfrm>
        </p:spPr>
        <p:txBody>
          <a:bodyPr/>
          <a:lstStyle/>
          <a:p>
            <a:r>
              <a:rPr lang="en-US" altLang="en-US" sz="3200" dirty="0" smtClean="0"/>
              <a:t>Discretization by Classification &amp; Correlation Analysis</a:t>
            </a:r>
          </a:p>
        </p:txBody>
      </p:sp>
      <p:sp>
        <p:nvSpPr>
          <p:cNvPr id="32772" name="Rectangle 3"/>
          <p:cNvSpPr>
            <a:spLocks noGrp="1" noChangeArrowheads="1"/>
          </p:cNvSpPr>
          <p:nvPr>
            <p:ph type="body" idx="1"/>
          </p:nvPr>
        </p:nvSpPr>
        <p:spPr>
          <a:xfrm>
            <a:off x="457200" y="1460500"/>
            <a:ext cx="8229600" cy="4572000"/>
          </a:xfrm>
        </p:spPr>
        <p:txBody>
          <a:bodyPr/>
          <a:lstStyle/>
          <a:p>
            <a:r>
              <a:rPr lang="en-US" altLang="en-US" sz="2400" dirty="0" smtClean="0"/>
              <a:t>Classification (e.g., decision tree analysis)</a:t>
            </a:r>
          </a:p>
          <a:p>
            <a:pPr lvl="1"/>
            <a:r>
              <a:rPr lang="en-US" altLang="en-US" sz="2200" dirty="0" smtClean="0"/>
              <a:t>Supervised: Given class labels, e.g., cancerous vs. benign</a:t>
            </a:r>
          </a:p>
          <a:p>
            <a:pPr lvl="1"/>
            <a:r>
              <a:rPr lang="en-US" altLang="en-US" sz="2200" dirty="0" smtClean="0"/>
              <a:t>Using entropy to determine split point (discretization point)</a:t>
            </a:r>
          </a:p>
          <a:p>
            <a:pPr lvl="1"/>
            <a:r>
              <a:rPr lang="en-US" altLang="en-US" sz="2200" dirty="0" smtClean="0"/>
              <a:t>Top-down, recursive split</a:t>
            </a:r>
          </a:p>
          <a:p>
            <a:r>
              <a:rPr lang="en-US" altLang="en-US" sz="2400" dirty="0" smtClean="0"/>
              <a:t>Correlation analysis (e.g., Chi-merge: </a:t>
            </a:r>
            <a:r>
              <a:rPr lang="el-GR" altLang="en-US" sz="2400" dirty="0" smtClean="0"/>
              <a:t>χ</a:t>
            </a:r>
            <a:r>
              <a:rPr lang="en-US" altLang="en-US" sz="2400" dirty="0" smtClean="0"/>
              <a:t>2-based discretization)</a:t>
            </a:r>
          </a:p>
          <a:p>
            <a:pPr lvl="1"/>
            <a:r>
              <a:rPr lang="en-US" altLang="en-US" sz="2200" dirty="0" smtClean="0"/>
              <a:t>Supervised: use class information</a:t>
            </a:r>
          </a:p>
          <a:p>
            <a:pPr lvl="1"/>
            <a:r>
              <a:rPr lang="en-US" altLang="en-US" sz="2200" dirty="0" smtClean="0"/>
              <a:t>Bottom-up merge: merge the best neighboring intervals (those with similar distributions of classes, i.e., low </a:t>
            </a:r>
            <a:r>
              <a:rPr lang="el-GR" altLang="en-US" sz="2200" dirty="0" smtClean="0"/>
              <a:t>χ</a:t>
            </a:r>
            <a:r>
              <a:rPr lang="en-US" altLang="en-US" sz="2200" dirty="0" smtClean="0"/>
              <a:t>2 values)</a:t>
            </a:r>
          </a:p>
          <a:p>
            <a:pPr lvl="1"/>
            <a:r>
              <a:rPr lang="en-US" altLang="en-US" sz="2200" dirty="0" smtClean="0"/>
              <a:t>Merge performed recursively, until a predefined stopping condition</a:t>
            </a:r>
          </a:p>
        </p:txBody>
      </p:sp>
      <p:sp>
        <p:nvSpPr>
          <p:cNvPr id="32774" name="Rectangle 7"/>
          <p:cNvSpPr>
            <a:spLocks noChangeArrowheads="1"/>
          </p:cNvSpPr>
          <p:nvPr/>
        </p:nvSpPr>
        <p:spPr bwMode="auto">
          <a:xfrm>
            <a:off x="1717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50000"/>
              </a:spcBef>
              <a:buClrTx/>
              <a:buSzTx/>
              <a:buFontTx/>
              <a:buNone/>
            </a:pPr>
            <a:endParaRPr lang="en-US" altLang="en-US" sz="1400" b="1">
              <a:latin typeface="Arial" pitchFamily="34" charset="0"/>
            </a:endParaRPr>
          </a:p>
        </p:txBody>
      </p:sp>
    </p:spTree>
    <p:extLst>
      <p:ext uri="{BB962C8B-B14F-4D97-AF65-F5344CB8AC3E}">
        <p14:creationId xmlns:p14="http://schemas.microsoft.com/office/powerpoint/2010/main" val="214797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33AC5A1-481B-4966-BE0A-4532D689E025}" type="slidenum">
              <a:rPr lang="en-US" altLang="en-US" sz="1200" smtClean="0">
                <a:solidFill>
                  <a:schemeClr val="accent2"/>
                </a:solidFill>
              </a:rPr>
              <a:pPr/>
              <a:t>29</a:t>
            </a:fld>
            <a:endParaRPr lang="en-US" altLang="en-US" sz="1400" b="0" smtClean="0"/>
          </a:p>
        </p:txBody>
      </p:sp>
      <p:sp>
        <p:nvSpPr>
          <p:cNvPr id="7173" name="Rectangle 2"/>
          <p:cNvSpPr>
            <a:spLocks noGrp="1" noChangeArrowheads="1"/>
          </p:cNvSpPr>
          <p:nvPr>
            <p:ph type="title"/>
          </p:nvPr>
        </p:nvSpPr>
        <p:spPr>
          <a:xfrm>
            <a:off x="457200" y="342900"/>
            <a:ext cx="8229600" cy="609600"/>
          </a:xfrm>
        </p:spPr>
        <p:txBody>
          <a:bodyPr/>
          <a:lstStyle/>
          <a:p>
            <a:r>
              <a:rPr lang="en-US" altLang="en-US" sz="3200" smtClean="0"/>
              <a:t>Converting Categorical Attributes to Numerical Attributes</a:t>
            </a:r>
          </a:p>
        </p:txBody>
      </p:sp>
      <p:sp>
        <p:nvSpPr>
          <p:cNvPr id="446468" name="Rectangle 4"/>
          <p:cNvSpPr>
            <a:spLocks noChangeArrowheads="1"/>
          </p:cNvSpPr>
          <p:nvPr/>
        </p:nvSpPr>
        <p:spPr bwMode="auto">
          <a:xfrm>
            <a:off x="4816475" y="1470025"/>
            <a:ext cx="3379788" cy="1323975"/>
          </a:xfrm>
          <a:prstGeom prst="rect">
            <a:avLst/>
          </a:prstGeom>
          <a:solidFill>
            <a:srgbClr val="FFCC00"/>
          </a:solidFill>
          <a:ln w="9525">
            <a:solidFill>
              <a:schemeClr val="tx1"/>
            </a:solidFill>
            <a:miter lim="800000"/>
            <a:headEnd/>
            <a:tailEnd/>
          </a:ln>
          <a:effectLst>
            <a:outerShdw dist="107763" dir="2700000" algn="ctr" rotWithShape="0">
              <a:schemeClr val="bg2"/>
            </a:outerShdw>
          </a:effectLst>
        </p:spPr>
        <p:txBody>
          <a:bodyPr wrap="none">
            <a:spAutoFit/>
          </a:bodyPr>
          <a:lstStyle/>
          <a:p>
            <a:pPr algn="l">
              <a:tabLst>
                <a:tab pos="458788" algn="l"/>
              </a:tabLst>
              <a:defRPr/>
            </a:pPr>
            <a:r>
              <a:rPr lang="en-US" sz="1600" b="1" u="sng" dirty="0"/>
              <a:t>Attributes:</a:t>
            </a:r>
            <a:endParaRPr lang="en-US" sz="1600" b="1" dirty="0"/>
          </a:p>
          <a:p>
            <a:pPr algn="l">
              <a:tabLst>
                <a:tab pos="458788" algn="l"/>
              </a:tabLst>
              <a:defRPr/>
            </a:pPr>
            <a:r>
              <a:rPr lang="en-US" sz="1600" b="1" dirty="0"/>
              <a:t>	Outlook (overcast, rain, sunny)</a:t>
            </a:r>
          </a:p>
          <a:p>
            <a:pPr algn="l">
              <a:tabLst>
                <a:tab pos="458788" algn="l"/>
              </a:tabLst>
              <a:defRPr/>
            </a:pPr>
            <a:r>
              <a:rPr lang="en-US" sz="1600" b="1" dirty="0"/>
              <a:t>	Temperature real</a:t>
            </a:r>
          </a:p>
          <a:p>
            <a:pPr algn="l">
              <a:tabLst>
                <a:tab pos="458788" algn="l"/>
              </a:tabLst>
              <a:defRPr/>
            </a:pPr>
            <a:r>
              <a:rPr lang="en-US" sz="1600" b="1" dirty="0"/>
              <a:t>	Humidity real</a:t>
            </a:r>
          </a:p>
          <a:p>
            <a:pPr algn="l">
              <a:tabLst>
                <a:tab pos="458788" algn="l"/>
              </a:tabLst>
              <a:defRPr/>
            </a:pPr>
            <a:r>
              <a:rPr lang="en-US" sz="1600" b="1" dirty="0"/>
              <a:t>	Windy (true, false)</a:t>
            </a:r>
          </a:p>
        </p:txBody>
      </p:sp>
      <p:graphicFrame>
        <p:nvGraphicFramePr>
          <p:cNvPr id="7170" name="Object 5"/>
          <p:cNvGraphicFramePr>
            <a:graphicFrameLocks noChangeAspect="1"/>
          </p:cNvGraphicFramePr>
          <p:nvPr/>
        </p:nvGraphicFramePr>
        <p:xfrm>
          <a:off x="4305300" y="4178300"/>
          <a:ext cx="4432300" cy="2171700"/>
        </p:xfrm>
        <a:graphic>
          <a:graphicData uri="http://schemas.openxmlformats.org/presentationml/2006/ole">
            <mc:AlternateContent xmlns:mc="http://schemas.openxmlformats.org/markup-compatibility/2006">
              <mc:Choice xmlns:v="urn:schemas-microsoft-com:vml" Requires="v">
                <p:oleObj spid="_x0000_s134165" name="Worksheet" r:id="rId4" imgW="3648222" imgH="1790689" progId="Excel.Sheet.8">
                  <p:embed/>
                </p:oleObj>
              </mc:Choice>
              <mc:Fallback>
                <p:oleObj name="Worksheet" r:id="rId4" imgW="3648222" imgH="1790689" progId="Excel.Sheet.8">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300" y="4178300"/>
                        <a:ext cx="44323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7"/>
          <p:cNvSpPr txBox="1">
            <a:spLocks noChangeArrowheads="1"/>
          </p:cNvSpPr>
          <p:nvPr/>
        </p:nvSpPr>
        <p:spPr bwMode="auto">
          <a:xfrm>
            <a:off x="4816475" y="3738563"/>
            <a:ext cx="3379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b="1" dirty="0">
                <a:solidFill>
                  <a:srgbClr val="C00000"/>
                </a:solidFill>
              </a:rPr>
              <a:t>Standard Spreadsheet Format</a:t>
            </a:r>
          </a:p>
        </p:txBody>
      </p:sp>
      <p:graphicFrame>
        <p:nvGraphicFramePr>
          <p:cNvPr id="7171" name="Object 14"/>
          <p:cNvGraphicFramePr>
            <a:graphicFrameLocks noGrp="1" noChangeAspect="1"/>
          </p:cNvGraphicFramePr>
          <p:nvPr>
            <p:ph sz="half" idx="1"/>
          </p:nvPr>
        </p:nvGraphicFramePr>
        <p:xfrm>
          <a:off x="333375" y="1247775"/>
          <a:ext cx="4017963" cy="2865438"/>
        </p:xfrm>
        <a:graphic>
          <a:graphicData uri="http://schemas.openxmlformats.org/presentationml/2006/ole">
            <mc:AlternateContent xmlns:mc="http://schemas.openxmlformats.org/markup-compatibility/2006">
              <mc:Choice xmlns:v="urn:schemas-microsoft-com:vml" Requires="v">
                <p:oleObj spid="_x0000_s134166" name="Worksheet" r:id="rId6" imgW="3319227" imgH="2366708" progId="Excel.Sheet.8">
                  <p:embed/>
                </p:oleObj>
              </mc:Choice>
              <mc:Fallback>
                <p:oleObj name="Worksheet" r:id="rId6" imgW="3319227" imgH="2366708" progId="Excel.Sheet.8">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75" y="1247775"/>
                        <a:ext cx="4017963" cy="286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176" name="AutoShape 15"/>
          <p:cNvCxnSpPr>
            <a:cxnSpLocks noChangeShapeType="1"/>
          </p:cNvCxnSpPr>
          <p:nvPr/>
        </p:nvCxnSpPr>
        <p:spPr bwMode="auto">
          <a:xfrm rot="16200000" flipH="1">
            <a:off x="3034506" y="4006057"/>
            <a:ext cx="1176337" cy="1339850"/>
          </a:xfrm>
          <a:prstGeom prst="bentConnector2">
            <a:avLst/>
          </a:prstGeom>
          <a:noFill/>
          <a:ln w="19050">
            <a:solidFill>
              <a:srgbClr val="CC3300"/>
            </a:solidFill>
            <a:miter lim="800000"/>
            <a:headEnd/>
            <a:tailEnd type="triangle" w="med" len="med"/>
          </a:ln>
          <a:extLst>
            <a:ext uri="{909E8E84-426E-40dd-AFC4-6F175D3DCCD1}">
              <a14:hiddenFill xmlns:a14="http://schemas.microsoft.com/office/drawing/2010/main">
                <a:noFill/>
              </a14:hiddenFill>
            </a:ext>
          </a:extLst>
        </p:spPr>
      </p:cxnSp>
      <p:sp>
        <p:nvSpPr>
          <p:cNvPr id="7177" name="Text Box 7"/>
          <p:cNvSpPr txBox="1">
            <a:spLocks noChangeArrowheads="1"/>
          </p:cNvSpPr>
          <p:nvPr/>
        </p:nvSpPr>
        <p:spPr bwMode="auto">
          <a:xfrm>
            <a:off x="647700" y="4284663"/>
            <a:ext cx="22987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a:t>Create separate columns for each value of a categorical attribute (e.g., 3 values for the Outlook attribute and two values of the Windy attribute). There is no change to the numerical attributes.</a:t>
            </a:r>
          </a:p>
        </p:txBody>
      </p:sp>
    </p:spTree>
    <p:extLst>
      <p:ext uri="{BB962C8B-B14F-4D97-AF65-F5344CB8AC3E}">
        <p14:creationId xmlns:p14="http://schemas.microsoft.com/office/powerpoint/2010/main" val="285416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solidFill>
                  <a:srgbClr val="3333CC"/>
                </a:solidFill>
                <a:ea typeface="ＭＳ Ｐゴシック" pitchFamily="-84" charset="-128"/>
              </a:rPr>
              <a:t>Types of Data Sets </a:t>
            </a:r>
            <a:endParaRPr lang="en-US" altLang="en-US" dirty="0" smtClean="0">
              <a:solidFill>
                <a:srgbClr val="3333CC"/>
              </a:solidFill>
              <a:ea typeface="ＭＳ Ｐゴシック" pitchFamily="-84" charset="-128"/>
            </a:endParaRPr>
          </a:p>
        </p:txBody>
      </p:sp>
      <p:sp>
        <p:nvSpPr>
          <p:cNvPr id="25603" name="Rectangle 3"/>
          <p:cNvSpPr>
            <a:spLocks noGrp="1" noChangeArrowheads="1"/>
          </p:cNvSpPr>
          <p:nvPr>
            <p:ph idx="1"/>
          </p:nvPr>
        </p:nvSpPr>
        <p:spPr>
          <a:xfrm>
            <a:off x="457200" y="1244600"/>
            <a:ext cx="8229600" cy="4953000"/>
          </a:xfrm>
          <a:noFill/>
        </p:spPr>
        <p:txBody>
          <a:bodyPr lIns="90488" tIns="44450" rIns="90488" bIns="44450" numCol="2"/>
          <a:lstStyle/>
          <a:p>
            <a:pPr marL="285750" indent="-285750" eaLnBrk="1" hangingPunct="1">
              <a:lnSpc>
                <a:spcPct val="105000"/>
              </a:lnSpc>
            </a:pPr>
            <a:r>
              <a:rPr lang="en-US" altLang="en-US" sz="2400" b="1" dirty="0" smtClean="0">
                <a:ea typeface="ＭＳ Ｐゴシック" pitchFamily="-84" charset="-128"/>
                <a:cs typeface="Times New Roman" pitchFamily="18" charset="0"/>
              </a:rPr>
              <a:t>Record</a:t>
            </a:r>
          </a:p>
          <a:p>
            <a:pPr marL="800100" lvl="1" indent="-342900" eaLnBrk="1" hangingPunct="1">
              <a:lnSpc>
                <a:spcPct val="105000"/>
              </a:lnSpc>
            </a:pPr>
            <a:r>
              <a:rPr lang="en-US" altLang="en-US" sz="2000" dirty="0" smtClean="0">
                <a:ea typeface="ＭＳ Ｐゴシック" pitchFamily="-84" charset="-128"/>
                <a:cs typeface="Times New Roman" pitchFamily="18" charset="0"/>
              </a:rPr>
              <a:t>Relational records</a:t>
            </a:r>
          </a:p>
          <a:p>
            <a:pPr marL="800100" lvl="1" indent="-342900" eaLnBrk="1" hangingPunct="1">
              <a:lnSpc>
                <a:spcPct val="105000"/>
              </a:lnSpc>
            </a:pPr>
            <a:r>
              <a:rPr lang="en-US" altLang="en-US" sz="2000" dirty="0" smtClean="0">
                <a:ea typeface="ＭＳ Ｐゴシック" pitchFamily="-84" charset="-128"/>
                <a:cs typeface="Times New Roman" pitchFamily="18" charset="0"/>
              </a:rPr>
              <a:t>Data matrix, e.g., numerical matrix, crosstabs</a:t>
            </a:r>
          </a:p>
          <a:p>
            <a:pPr marL="800100" lvl="1" indent="-342900" eaLnBrk="1" hangingPunct="1">
              <a:lnSpc>
                <a:spcPct val="105000"/>
              </a:lnSpc>
            </a:pPr>
            <a:r>
              <a:rPr lang="en-US" altLang="en-US" sz="2000" dirty="0" smtClean="0">
                <a:ea typeface="ＭＳ Ｐゴシック" pitchFamily="-84" charset="-128"/>
                <a:cs typeface="Times New Roman" pitchFamily="18" charset="0"/>
              </a:rPr>
              <a:t>Document data: text documents: term-frequency vector</a:t>
            </a:r>
          </a:p>
          <a:p>
            <a:pPr marL="800100" lvl="1" indent="-342900" eaLnBrk="1" hangingPunct="1">
              <a:lnSpc>
                <a:spcPct val="105000"/>
              </a:lnSpc>
            </a:pPr>
            <a:r>
              <a:rPr lang="en-US" altLang="en-US" sz="2000" dirty="0" smtClean="0">
                <a:ea typeface="ＭＳ Ｐゴシック" pitchFamily="-84" charset="-128"/>
                <a:cs typeface="Times New Roman" pitchFamily="18" charset="0"/>
              </a:rPr>
              <a:t>Transaction data</a:t>
            </a:r>
            <a:endParaRPr lang="en-US" altLang="en-US" sz="2000" dirty="0" smtClean="0">
              <a:ea typeface="ＭＳ Ｐゴシック" pitchFamily="-84" charset="-128"/>
            </a:endParaRPr>
          </a:p>
          <a:p>
            <a:pPr marL="285750" indent="-285750" eaLnBrk="1" hangingPunct="1">
              <a:lnSpc>
                <a:spcPct val="105000"/>
              </a:lnSpc>
            </a:pPr>
            <a:r>
              <a:rPr lang="en-US" altLang="en-US" sz="2400" b="1" dirty="0" smtClean="0">
                <a:ea typeface="ＭＳ Ｐゴシック" pitchFamily="-84" charset="-128"/>
                <a:cs typeface="Times New Roman" pitchFamily="18" charset="0"/>
              </a:rPr>
              <a:t>Graph and network</a:t>
            </a:r>
          </a:p>
          <a:p>
            <a:pPr marL="800100" lvl="1" indent="-342900" eaLnBrk="1" hangingPunct="1">
              <a:lnSpc>
                <a:spcPct val="105000"/>
              </a:lnSpc>
            </a:pPr>
            <a:r>
              <a:rPr lang="en-US" altLang="en-US" sz="2000" dirty="0" smtClean="0">
                <a:ea typeface="ＭＳ Ｐゴシック" pitchFamily="-84" charset="-128"/>
                <a:cs typeface="Times New Roman" pitchFamily="18" charset="0"/>
              </a:rPr>
              <a:t>World Wide Web</a:t>
            </a:r>
          </a:p>
          <a:p>
            <a:pPr marL="800100" lvl="1" indent="-342900" eaLnBrk="1" hangingPunct="1">
              <a:lnSpc>
                <a:spcPct val="105000"/>
              </a:lnSpc>
            </a:pPr>
            <a:r>
              <a:rPr lang="en-US" altLang="en-US" sz="2000" dirty="0" smtClean="0">
                <a:ea typeface="ＭＳ Ｐゴシック" pitchFamily="-84" charset="-128"/>
                <a:cs typeface="Times New Roman" pitchFamily="18" charset="0"/>
              </a:rPr>
              <a:t>Social or information networks</a:t>
            </a:r>
          </a:p>
          <a:p>
            <a:pPr marL="800100" lvl="1" indent="-342900" eaLnBrk="1" hangingPunct="1">
              <a:lnSpc>
                <a:spcPct val="105000"/>
              </a:lnSpc>
            </a:pPr>
            <a:r>
              <a:rPr lang="en-US" altLang="en-US" sz="2000" dirty="0" smtClean="0">
                <a:ea typeface="ＭＳ Ｐゴシック" pitchFamily="-84" charset="-128"/>
                <a:cs typeface="Times New Roman" pitchFamily="18" charset="0"/>
              </a:rPr>
              <a:t>Molecular Structures</a:t>
            </a:r>
            <a:endParaRPr lang="en-US" altLang="en-US" sz="2400" b="1" dirty="0" smtClean="0">
              <a:ea typeface="ＭＳ Ｐゴシック" pitchFamily="-84" charset="-128"/>
              <a:cs typeface="Times New Roman" pitchFamily="18" charset="0"/>
            </a:endParaRPr>
          </a:p>
          <a:p>
            <a:pPr marL="285750" indent="-285750" eaLnBrk="1" hangingPunct="1">
              <a:lnSpc>
                <a:spcPct val="105000"/>
              </a:lnSpc>
            </a:pPr>
            <a:r>
              <a:rPr lang="en-US" altLang="en-US" sz="2400" b="1" dirty="0" smtClean="0">
                <a:ea typeface="ＭＳ Ｐゴシック" pitchFamily="-84" charset="-128"/>
                <a:cs typeface="Times New Roman" pitchFamily="18" charset="0"/>
              </a:rPr>
              <a:t>Ordered</a:t>
            </a:r>
          </a:p>
          <a:p>
            <a:pPr marL="800100" lvl="1" indent="-342900" eaLnBrk="1" hangingPunct="1">
              <a:lnSpc>
                <a:spcPct val="105000"/>
              </a:lnSpc>
            </a:pPr>
            <a:r>
              <a:rPr lang="en-US" altLang="en-US" sz="2000" dirty="0" smtClean="0">
                <a:ea typeface="ＭＳ Ｐゴシック" pitchFamily="-84" charset="-128"/>
                <a:cs typeface="Times New Roman" pitchFamily="18" charset="0"/>
              </a:rPr>
              <a:t>Video data: sequence of images</a:t>
            </a:r>
          </a:p>
          <a:p>
            <a:pPr marL="800100" lvl="1" indent="-342900" eaLnBrk="1" hangingPunct="1">
              <a:lnSpc>
                <a:spcPct val="105000"/>
              </a:lnSpc>
            </a:pPr>
            <a:r>
              <a:rPr lang="en-US" altLang="en-US" sz="2000" dirty="0" smtClean="0">
                <a:ea typeface="ＭＳ Ｐゴシック" pitchFamily="-84" charset="-128"/>
                <a:cs typeface="Times New Roman" pitchFamily="18" charset="0"/>
              </a:rPr>
              <a:t>Temporal data: time-series</a:t>
            </a:r>
          </a:p>
          <a:p>
            <a:pPr marL="800100" lvl="1" indent="-342900" eaLnBrk="1" hangingPunct="1">
              <a:lnSpc>
                <a:spcPct val="105000"/>
              </a:lnSpc>
            </a:pPr>
            <a:r>
              <a:rPr lang="en-US" altLang="en-US" sz="2000" dirty="0" smtClean="0">
                <a:ea typeface="ＭＳ Ｐゴシック" pitchFamily="-84" charset="-128"/>
                <a:cs typeface="Times New Roman" pitchFamily="18" charset="0"/>
              </a:rPr>
              <a:t>Sequential Data: transaction sequences</a:t>
            </a:r>
          </a:p>
          <a:p>
            <a:pPr marL="800100" lvl="1" indent="-342900" eaLnBrk="1" hangingPunct="1">
              <a:lnSpc>
                <a:spcPct val="105000"/>
              </a:lnSpc>
            </a:pPr>
            <a:r>
              <a:rPr lang="en-US" altLang="en-US" sz="2000" dirty="0" smtClean="0">
                <a:ea typeface="ＭＳ Ｐゴシック" pitchFamily="-84" charset="-128"/>
                <a:cs typeface="Times New Roman" pitchFamily="18" charset="0"/>
              </a:rPr>
              <a:t>Genetic sequence data</a:t>
            </a:r>
            <a:endParaRPr lang="en-US" altLang="en-US" sz="2400" dirty="0" smtClean="0">
              <a:ea typeface="ＭＳ Ｐゴシック" pitchFamily="-84" charset="-128"/>
              <a:cs typeface="Times New Roman" pitchFamily="18" charset="0"/>
            </a:endParaRPr>
          </a:p>
          <a:p>
            <a:pPr marL="285750" indent="-285750" eaLnBrk="1" hangingPunct="1">
              <a:lnSpc>
                <a:spcPct val="105000"/>
              </a:lnSpc>
            </a:pPr>
            <a:r>
              <a:rPr lang="en-US" altLang="en-US" sz="2400" b="1" dirty="0" smtClean="0">
                <a:ea typeface="ＭＳ Ｐゴシック" pitchFamily="-84" charset="-128"/>
                <a:cs typeface="Times New Roman" pitchFamily="18" charset="0"/>
              </a:rPr>
              <a:t>Spatial and multimedia</a:t>
            </a:r>
            <a:r>
              <a:rPr lang="en-US" altLang="en-US" sz="2400" dirty="0" smtClean="0">
                <a:ea typeface="ＭＳ Ｐゴシック" pitchFamily="-84" charset="-128"/>
                <a:cs typeface="Times New Roman" pitchFamily="18" charset="0"/>
              </a:rPr>
              <a:t>:</a:t>
            </a:r>
          </a:p>
          <a:p>
            <a:pPr marL="800100" lvl="1" indent="-342900" eaLnBrk="1" hangingPunct="1">
              <a:lnSpc>
                <a:spcPct val="105000"/>
              </a:lnSpc>
            </a:pPr>
            <a:r>
              <a:rPr lang="en-US" altLang="en-US" sz="2000" dirty="0" smtClean="0">
                <a:ea typeface="ＭＳ Ｐゴシック" pitchFamily="-84" charset="-128"/>
                <a:cs typeface="Times New Roman" pitchFamily="18" charset="0"/>
              </a:rPr>
              <a:t>Spatial data: maps</a:t>
            </a:r>
          </a:p>
          <a:p>
            <a:pPr marL="800100" lvl="1" indent="-342900" eaLnBrk="1" hangingPunct="1">
              <a:lnSpc>
                <a:spcPct val="105000"/>
              </a:lnSpc>
            </a:pPr>
            <a:r>
              <a:rPr lang="en-US" altLang="en-US" sz="2000" dirty="0" smtClean="0">
                <a:ea typeface="ＭＳ Ｐゴシック" pitchFamily="-84" charset="-128"/>
                <a:cs typeface="Times New Roman" pitchFamily="18" charset="0"/>
              </a:rPr>
              <a:t>Image data</a:t>
            </a:r>
          </a:p>
          <a:p>
            <a:pPr marL="800100" lvl="1" indent="-342900" eaLnBrk="1" hangingPunct="1">
              <a:lnSpc>
                <a:spcPct val="105000"/>
              </a:lnSpc>
            </a:pPr>
            <a:r>
              <a:rPr lang="en-US" altLang="en-US" sz="2000" dirty="0" smtClean="0">
                <a:ea typeface="ＭＳ Ｐゴシック" pitchFamily="-84" charset="-128"/>
                <a:cs typeface="Times New Roman" pitchFamily="18" charset="0"/>
              </a:rPr>
              <a:t>Video data</a:t>
            </a:r>
          </a:p>
        </p:txBody>
      </p:sp>
      <p:sp>
        <p:nvSpPr>
          <p:cNvPr id="25601"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69836E8C-0667-4320-9316-3953ACA362A4}" type="slidenum">
              <a:rPr lang="en-US" altLang="en-US" sz="1200" smtClean="0"/>
              <a:pPr eaLnBrk="1" hangingPunct="1"/>
              <a:t>3</a:t>
            </a:fld>
            <a:endParaRPr lang="en-US" altLang="en-US" sz="1200" dirty="0"/>
          </a:p>
        </p:txBody>
      </p:sp>
    </p:spTree>
    <p:extLst>
      <p:ext uri="{BB962C8B-B14F-4D97-AF65-F5344CB8AC3E}">
        <p14:creationId xmlns:p14="http://schemas.microsoft.com/office/powerpoint/2010/main" val="877570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912431D-5AA9-4A40-BDF8-72CB80C22E9D}" type="slidenum">
              <a:rPr lang="en-US" altLang="en-US" sz="1200" smtClean="0">
                <a:solidFill>
                  <a:schemeClr val="accent2"/>
                </a:solidFill>
              </a:rPr>
              <a:pPr/>
              <a:t>30</a:t>
            </a:fld>
            <a:endParaRPr lang="en-US" altLang="en-US" sz="1400" b="0" smtClean="0"/>
          </a:p>
        </p:txBody>
      </p:sp>
      <p:sp>
        <p:nvSpPr>
          <p:cNvPr id="53251" name="Rectangle 2"/>
          <p:cNvSpPr>
            <a:spLocks noGrp="1" noChangeArrowheads="1"/>
          </p:cNvSpPr>
          <p:nvPr>
            <p:ph type="title"/>
          </p:nvPr>
        </p:nvSpPr>
        <p:spPr>
          <a:xfrm>
            <a:off x="457200" y="287338"/>
            <a:ext cx="8229600" cy="609600"/>
          </a:xfrm>
        </p:spPr>
        <p:txBody>
          <a:bodyPr/>
          <a:lstStyle/>
          <a:p>
            <a:r>
              <a:rPr lang="en-US" altLang="en-US" dirty="0" smtClean="0"/>
              <a:t>Data Reduction</a:t>
            </a:r>
          </a:p>
        </p:txBody>
      </p:sp>
      <p:sp>
        <p:nvSpPr>
          <p:cNvPr id="53252" name="Rectangle 3"/>
          <p:cNvSpPr>
            <a:spLocks noGrp="1" noChangeArrowheads="1"/>
          </p:cNvSpPr>
          <p:nvPr>
            <p:ph type="body" idx="1"/>
          </p:nvPr>
        </p:nvSpPr>
        <p:spPr>
          <a:xfrm>
            <a:off x="361950" y="1120775"/>
            <a:ext cx="8455025" cy="4975225"/>
          </a:xfrm>
        </p:spPr>
        <p:txBody>
          <a:bodyPr/>
          <a:lstStyle/>
          <a:p>
            <a:r>
              <a:rPr lang="en-US" altLang="en-US" dirty="0" smtClean="0"/>
              <a:t>Data is often too large; reducing data can improve performance</a:t>
            </a:r>
          </a:p>
          <a:p>
            <a:endParaRPr lang="en-US" altLang="en-US" sz="800" dirty="0" smtClean="0"/>
          </a:p>
          <a:p>
            <a:r>
              <a:rPr lang="en-US" altLang="en-US" dirty="0" smtClean="0"/>
              <a:t>Data reduction consists of reducing the representation of the data set while producing the same (or almost the same) results</a:t>
            </a:r>
          </a:p>
          <a:p>
            <a:endParaRPr lang="en-US" altLang="en-US" sz="800" dirty="0" smtClean="0"/>
          </a:p>
          <a:p>
            <a:r>
              <a:rPr lang="en-US" altLang="en-US" dirty="0" smtClean="0"/>
              <a:t>Data reduction includes:</a:t>
            </a:r>
          </a:p>
          <a:p>
            <a:pPr lvl="1"/>
            <a:r>
              <a:rPr lang="en-US" altLang="en-US" dirty="0" smtClean="0"/>
              <a:t>Data cube aggregation</a:t>
            </a:r>
          </a:p>
          <a:p>
            <a:pPr lvl="1"/>
            <a:r>
              <a:rPr lang="en-US" altLang="en-US" dirty="0" smtClean="0"/>
              <a:t>Dimensionality reduction</a:t>
            </a:r>
          </a:p>
          <a:p>
            <a:pPr lvl="1"/>
            <a:r>
              <a:rPr lang="en-US" altLang="en-US" dirty="0" smtClean="0"/>
              <a:t>Discretization</a:t>
            </a:r>
          </a:p>
          <a:p>
            <a:pPr lvl="1"/>
            <a:r>
              <a:rPr lang="en-US" altLang="en-US" dirty="0" err="1" smtClean="0"/>
              <a:t>Numerosity</a:t>
            </a:r>
            <a:r>
              <a:rPr lang="en-US" altLang="en-US" dirty="0" smtClean="0"/>
              <a:t> reduction</a:t>
            </a:r>
          </a:p>
          <a:p>
            <a:pPr lvl="2"/>
            <a:r>
              <a:rPr lang="en-US" altLang="en-US" sz="1800" dirty="0" smtClean="0"/>
              <a:t>Regression</a:t>
            </a:r>
          </a:p>
          <a:p>
            <a:pPr lvl="2"/>
            <a:r>
              <a:rPr lang="en-US" altLang="en-US" sz="1800" dirty="0" smtClean="0"/>
              <a:t>Histograms</a:t>
            </a:r>
          </a:p>
          <a:p>
            <a:pPr lvl="2"/>
            <a:r>
              <a:rPr lang="en-US" altLang="en-US" sz="1800" dirty="0" smtClean="0"/>
              <a:t>Clustering</a:t>
            </a:r>
          </a:p>
          <a:p>
            <a:pPr lvl="2"/>
            <a:r>
              <a:rPr lang="en-US" altLang="en-US" sz="1800" dirty="0" smtClean="0"/>
              <a:t>Sampling</a:t>
            </a:r>
            <a:endParaRPr lang="en-US" altLang="en-US" dirty="0" smtClean="0"/>
          </a:p>
        </p:txBody>
      </p:sp>
      <p:pic>
        <p:nvPicPr>
          <p:cNvPr id="5325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3263" y="3317875"/>
            <a:ext cx="29368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F4AFA581-024A-4FF4-9FD4-4345DC16B88B}" type="slidenum">
              <a:rPr lang="en-US" altLang="en-US" sz="1200" smtClean="0">
                <a:solidFill>
                  <a:schemeClr val="accent2"/>
                </a:solidFill>
              </a:rPr>
              <a:pPr/>
              <a:t>31</a:t>
            </a:fld>
            <a:endParaRPr lang="en-US" altLang="en-US" sz="1400" b="0" smtClean="0"/>
          </a:p>
        </p:txBody>
      </p:sp>
      <p:sp>
        <p:nvSpPr>
          <p:cNvPr id="54275" name="Rectangle 2"/>
          <p:cNvSpPr>
            <a:spLocks noGrp="1" noChangeArrowheads="1"/>
          </p:cNvSpPr>
          <p:nvPr>
            <p:ph type="title"/>
          </p:nvPr>
        </p:nvSpPr>
        <p:spPr/>
        <p:txBody>
          <a:bodyPr/>
          <a:lstStyle/>
          <a:p>
            <a:r>
              <a:rPr lang="en-US" altLang="en-US" smtClean="0"/>
              <a:t>Data Cube Aggregation</a:t>
            </a:r>
          </a:p>
        </p:txBody>
      </p:sp>
      <p:sp>
        <p:nvSpPr>
          <p:cNvPr id="54276" name="Rectangle 3"/>
          <p:cNvSpPr>
            <a:spLocks noGrp="1" noChangeArrowheads="1"/>
          </p:cNvSpPr>
          <p:nvPr>
            <p:ph type="body" idx="1"/>
          </p:nvPr>
        </p:nvSpPr>
        <p:spPr/>
        <p:txBody>
          <a:bodyPr/>
          <a:lstStyle/>
          <a:p>
            <a:r>
              <a:rPr lang="en-US" altLang="en-US" smtClean="0"/>
              <a:t>Reduce the data to the concept level needed in the analysis</a:t>
            </a:r>
          </a:p>
          <a:p>
            <a:pPr lvl="1"/>
            <a:r>
              <a:rPr lang="en-US" altLang="en-US" smtClean="0"/>
              <a:t>Use the smallest (most detailed) level necessary to solve the problem</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Queries regarding aggregated information should be answered using data cube when possible</a:t>
            </a:r>
          </a:p>
          <a:p>
            <a:endParaRPr lang="en-US" altLang="en-US" smtClean="0"/>
          </a:p>
        </p:txBody>
      </p:sp>
      <p:pic>
        <p:nvPicPr>
          <p:cNvPr id="5427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49488"/>
            <a:ext cx="854551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smtClean="0"/>
              <a:t>Dimensionality Reduction</a:t>
            </a:r>
            <a:endParaRPr lang="en-US" altLang="en-US" dirty="0" smtClean="0"/>
          </a:p>
        </p:txBody>
      </p:sp>
      <p:sp>
        <p:nvSpPr>
          <p:cNvPr id="6148" name="Rectangle 3"/>
          <p:cNvSpPr>
            <a:spLocks noGrp="1" noChangeArrowheads="1"/>
          </p:cNvSpPr>
          <p:nvPr>
            <p:ph idx="1"/>
          </p:nvPr>
        </p:nvSpPr>
        <p:spPr/>
        <p:txBody>
          <a:bodyPr/>
          <a:lstStyle/>
          <a:p>
            <a:r>
              <a:rPr lang="en-US" altLang="en-US" smtClean="0"/>
              <a:t>Curse of dimensionality</a:t>
            </a:r>
          </a:p>
          <a:p>
            <a:pPr lvl="1"/>
            <a:r>
              <a:rPr lang="en-US" altLang="en-US" smtClean="0"/>
              <a:t>When dimensionality increases, data becomes increasingly sparse</a:t>
            </a:r>
          </a:p>
          <a:p>
            <a:pPr lvl="1"/>
            <a:r>
              <a:rPr lang="en-US" altLang="en-US" smtClean="0"/>
              <a:t>Density and distance between points, which is critical to clustering, outlier analysis, becomes less meaningful</a:t>
            </a:r>
          </a:p>
          <a:p>
            <a:pPr lvl="1"/>
            <a:r>
              <a:rPr lang="en-US" altLang="en-US" smtClean="0"/>
              <a:t>The possible combinations of subspaces will grow exponentially</a:t>
            </a:r>
          </a:p>
          <a:p>
            <a:r>
              <a:rPr lang="en-US" altLang="en-US" smtClean="0"/>
              <a:t>Dimensionality reduction</a:t>
            </a:r>
          </a:p>
          <a:p>
            <a:pPr lvl="1"/>
            <a:r>
              <a:rPr lang="en-US" altLang="en-US" smtClean="0"/>
              <a:t>Avoid the curse of dimensionality</a:t>
            </a:r>
          </a:p>
          <a:p>
            <a:pPr lvl="1"/>
            <a:r>
              <a:rPr lang="en-US" altLang="en-US" smtClean="0"/>
              <a:t>Help eliminate irrelevant features and reduce noise</a:t>
            </a:r>
          </a:p>
          <a:p>
            <a:pPr lvl="1"/>
            <a:r>
              <a:rPr lang="en-US" altLang="en-US" smtClean="0"/>
              <a:t>Reduce time and space required in data mining</a:t>
            </a:r>
          </a:p>
          <a:p>
            <a:pPr lvl="1"/>
            <a:r>
              <a:rPr lang="en-US" altLang="en-US" smtClean="0"/>
              <a:t>Allow easier visualization</a:t>
            </a:r>
          </a:p>
          <a:p>
            <a:r>
              <a:rPr lang="en-US" altLang="en-US" smtClean="0"/>
              <a:t>Dimensionality reduction techniques</a:t>
            </a:r>
          </a:p>
          <a:p>
            <a:pPr lvl="1"/>
            <a:r>
              <a:rPr lang="en-US" altLang="en-US" smtClean="0"/>
              <a:t>Principal Component Analysis</a:t>
            </a:r>
          </a:p>
          <a:p>
            <a:pPr lvl="1"/>
            <a:r>
              <a:rPr lang="en-US" altLang="en-US" smtClean="0"/>
              <a:t>Attribute subset selection</a:t>
            </a:r>
          </a:p>
          <a:p>
            <a:pPr lvl="1"/>
            <a:r>
              <a:rPr lang="en-US" altLang="en-US" smtClean="0"/>
              <a:t>Attribute or feature generation</a:t>
            </a:r>
            <a:endParaRPr lang="en-US" altLang="en-US" dirty="0" smtClean="0"/>
          </a:p>
        </p:txBody>
      </p:sp>
      <p:sp>
        <p:nvSpPr>
          <p:cNvPr id="6146" name="Rectangle 2061"/>
          <p:cNvSpPr>
            <a:spLocks noGrp="1" noChangeArrowheads="1"/>
          </p:cNvSpPr>
          <p:nvPr>
            <p:ph type="sldNum" sz="quarter" idx="10"/>
          </p:nvPr>
        </p:nvSpPr>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buNone/>
            </a:pPr>
            <a:fld id="{826330B9-A13F-4481-B513-BC6AB6474329}" type="slidenum">
              <a:rPr lang="en-US" altLang="en-US" sz="1200" b="0" smtClean="0"/>
              <a:pPr>
                <a:buNone/>
              </a:pPr>
              <a:t>32</a:t>
            </a:fld>
            <a:endParaRPr lang="en-US" altLang="en-US" sz="1200" b="0" dirty="0" smtClean="0"/>
          </a:p>
        </p:txBody>
      </p:sp>
    </p:spTree>
    <p:extLst>
      <p:ext uri="{BB962C8B-B14F-4D97-AF65-F5344CB8AC3E}">
        <p14:creationId xmlns:p14="http://schemas.microsoft.com/office/powerpoint/2010/main" val="250221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0"/>
          <p:cNvSpPr>
            <a:spLocks noGrp="1" noChangeArrowheads="1"/>
          </p:cNvSpPr>
          <p:nvPr>
            <p:ph type="title"/>
          </p:nvPr>
        </p:nvSpPr>
        <p:spPr>
          <a:xfrm>
            <a:off x="457200" y="330200"/>
            <a:ext cx="8229600" cy="609600"/>
          </a:xfrm>
        </p:spPr>
        <p:txBody>
          <a:bodyPr/>
          <a:lstStyle/>
          <a:p>
            <a:pPr eaLnBrk="1" hangingPunct="1"/>
            <a:r>
              <a:rPr lang="en-US" altLang="en-US" sz="3200" dirty="0" smtClean="0"/>
              <a:t>Principal Component Analysis (PCA)</a:t>
            </a:r>
          </a:p>
        </p:txBody>
      </p:sp>
      <p:sp>
        <p:nvSpPr>
          <p:cNvPr id="11269" name="Rectangle 41"/>
          <p:cNvSpPr>
            <a:spLocks noGrp="1" noChangeArrowheads="1"/>
          </p:cNvSpPr>
          <p:nvPr>
            <p:ph idx="1"/>
          </p:nvPr>
        </p:nvSpPr>
        <p:spPr>
          <a:xfrm>
            <a:off x="511020" y="1041313"/>
            <a:ext cx="8229600" cy="4953000"/>
          </a:xfrm>
        </p:spPr>
        <p:txBody>
          <a:bodyPr/>
          <a:lstStyle/>
          <a:p>
            <a:pPr eaLnBrk="1" hangingPunct="1">
              <a:lnSpc>
                <a:spcPct val="110000"/>
              </a:lnSpc>
            </a:pPr>
            <a:r>
              <a:rPr lang="en-US" altLang="en-US" sz="2200" dirty="0" smtClean="0"/>
              <a:t>Find a projection that captures the largest amount of variation in data</a:t>
            </a:r>
          </a:p>
          <a:p>
            <a:pPr eaLnBrk="1" hangingPunct="1">
              <a:lnSpc>
                <a:spcPct val="110000"/>
              </a:lnSpc>
            </a:pPr>
            <a:r>
              <a:rPr lang="en-US" altLang="en-US" sz="2200" dirty="0" smtClean="0"/>
              <a:t>The original data are projected onto a much smaller space, resulting in dimensionality reduction</a:t>
            </a:r>
          </a:p>
          <a:p>
            <a:pPr lvl="1" eaLnBrk="1" hangingPunct="1">
              <a:lnSpc>
                <a:spcPct val="110000"/>
              </a:lnSpc>
            </a:pPr>
            <a:r>
              <a:rPr lang="en-US" altLang="en-US" sz="1800" dirty="0" smtClean="0"/>
              <a:t>Done by finding the eigenvectors of the covariance matrix, and these eigenvectors define the new space</a:t>
            </a:r>
          </a:p>
          <a:p>
            <a:pPr eaLnBrk="1" hangingPunct="1">
              <a:lnSpc>
                <a:spcPct val="90000"/>
              </a:lnSpc>
            </a:pPr>
            <a:endParaRPr lang="en-US" altLang="en-US" sz="2200" dirty="0" smtClean="0"/>
          </a:p>
        </p:txBody>
      </p:sp>
      <p:sp>
        <p:nvSpPr>
          <p:cNvPr id="1126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253A0B9F-D956-4FD7-8F60-B000AD40AF17}" type="slidenum">
              <a:rPr lang="en-US" altLang="en-US" sz="1200" smtClean="0"/>
              <a:pPr eaLnBrk="1" hangingPunct="1">
                <a:spcBef>
                  <a:spcPct val="0"/>
                </a:spcBef>
                <a:buClrTx/>
                <a:buSzTx/>
                <a:buFontTx/>
                <a:buNone/>
              </a:pPr>
              <a:t>33</a:t>
            </a:fld>
            <a:endParaRPr lang="en-US" altLang="en-US" sz="1200" smtClean="0"/>
          </a:p>
        </p:txBody>
      </p:sp>
      <p:grpSp>
        <p:nvGrpSpPr>
          <p:cNvPr id="11267" name="Group 1"/>
          <p:cNvGrpSpPr>
            <a:grpSpLocks/>
          </p:cNvGrpSpPr>
          <p:nvPr/>
        </p:nvGrpSpPr>
        <p:grpSpPr bwMode="auto">
          <a:xfrm>
            <a:off x="2420938" y="3422650"/>
            <a:ext cx="3708949" cy="2966187"/>
            <a:chOff x="2078038" y="2922588"/>
            <a:chExt cx="4343400" cy="3536950"/>
          </a:xfrm>
        </p:grpSpPr>
        <p:sp>
          <p:nvSpPr>
            <p:cNvPr id="11270" name="Text Box 13"/>
            <p:cNvSpPr txBox="1">
              <a:spLocks noChangeArrowheads="1"/>
            </p:cNvSpPr>
            <p:nvPr/>
          </p:nvSpPr>
          <p:spPr bwMode="auto">
            <a:xfrm>
              <a:off x="2078038" y="2922588"/>
              <a:ext cx="436934" cy="45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en-US" sz="2400">
                  <a:latin typeface="Times New Roman" pitchFamily="18" charset="0"/>
                </a:rPr>
                <a:t>x</a:t>
              </a:r>
              <a:r>
                <a:rPr lang="en-US" altLang="en-US" sz="2400" baseline="-25000">
                  <a:latin typeface="Times New Roman" pitchFamily="18" charset="0"/>
                </a:rPr>
                <a:t>2</a:t>
              </a:r>
            </a:p>
          </p:txBody>
        </p:sp>
        <p:sp>
          <p:nvSpPr>
            <p:cNvPr id="11271" name="Line 15"/>
            <p:cNvSpPr>
              <a:spLocks noChangeShapeType="1"/>
            </p:cNvSpPr>
            <p:nvPr/>
          </p:nvSpPr>
          <p:spPr bwMode="auto">
            <a:xfrm flipV="1">
              <a:off x="2664606" y="2951126"/>
              <a:ext cx="0" cy="2953701"/>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16"/>
            <p:cNvSpPr>
              <a:spLocks noChangeShapeType="1"/>
            </p:cNvSpPr>
            <p:nvPr/>
          </p:nvSpPr>
          <p:spPr bwMode="auto">
            <a:xfrm>
              <a:off x="2664606" y="5904827"/>
              <a:ext cx="341566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273" name="Line 17"/>
            <p:cNvSpPr>
              <a:spLocks noChangeShapeType="1"/>
            </p:cNvSpPr>
            <p:nvPr/>
          </p:nvSpPr>
          <p:spPr bwMode="auto">
            <a:xfrm flipV="1">
              <a:off x="2680568" y="4315608"/>
              <a:ext cx="3256054" cy="1573167"/>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274" name="Oval 18"/>
            <p:cNvSpPr>
              <a:spLocks noChangeArrowheads="1"/>
            </p:cNvSpPr>
            <p:nvPr/>
          </p:nvSpPr>
          <p:spPr bwMode="auto">
            <a:xfrm>
              <a:off x="3350932" y="5237747"/>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75" name="Oval 19"/>
            <p:cNvSpPr>
              <a:spLocks noChangeArrowheads="1"/>
            </p:cNvSpPr>
            <p:nvPr/>
          </p:nvSpPr>
          <p:spPr bwMode="auto">
            <a:xfrm>
              <a:off x="3702075" y="498625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76" name="Oval 20"/>
            <p:cNvSpPr>
              <a:spLocks noChangeArrowheads="1"/>
            </p:cNvSpPr>
            <p:nvPr/>
          </p:nvSpPr>
          <p:spPr bwMode="auto">
            <a:xfrm>
              <a:off x="3111516" y="5564153"/>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77" name="Oval 21"/>
            <p:cNvSpPr>
              <a:spLocks noChangeArrowheads="1"/>
            </p:cNvSpPr>
            <p:nvPr/>
          </p:nvSpPr>
          <p:spPr bwMode="auto">
            <a:xfrm>
              <a:off x="3877646" y="5105758"/>
              <a:ext cx="93771" cy="8561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78" name="Oval 22"/>
            <p:cNvSpPr>
              <a:spLocks noChangeArrowheads="1"/>
            </p:cNvSpPr>
            <p:nvPr/>
          </p:nvSpPr>
          <p:spPr bwMode="auto">
            <a:xfrm>
              <a:off x="3686114" y="5223478"/>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79" name="Oval 23"/>
            <p:cNvSpPr>
              <a:spLocks noChangeArrowheads="1"/>
            </p:cNvSpPr>
            <p:nvPr/>
          </p:nvSpPr>
          <p:spPr bwMode="auto">
            <a:xfrm>
              <a:off x="4404361" y="5209209"/>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0" name="Oval 24"/>
            <p:cNvSpPr>
              <a:spLocks noChangeArrowheads="1"/>
            </p:cNvSpPr>
            <p:nvPr/>
          </p:nvSpPr>
          <p:spPr bwMode="auto">
            <a:xfrm>
              <a:off x="4244750" y="558020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1" name="Oval 25"/>
            <p:cNvSpPr>
              <a:spLocks noChangeArrowheads="1"/>
            </p:cNvSpPr>
            <p:nvPr/>
          </p:nvSpPr>
          <p:spPr bwMode="auto">
            <a:xfrm>
              <a:off x="3957451" y="5460702"/>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2" name="Oval 26"/>
            <p:cNvSpPr>
              <a:spLocks noChangeArrowheads="1"/>
            </p:cNvSpPr>
            <p:nvPr/>
          </p:nvSpPr>
          <p:spPr bwMode="auto">
            <a:xfrm>
              <a:off x="4196867" y="4852482"/>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3" name="Oval 27"/>
            <p:cNvSpPr>
              <a:spLocks noChangeArrowheads="1"/>
            </p:cNvSpPr>
            <p:nvPr/>
          </p:nvSpPr>
          <p:spPr bwMode="auto">
            <a:xfrm>
              <a:off x="4947036" y="498625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4" name="Oval 28"/>
            <p:cNvSpPr>
              <a:spLocks noChangeArrowheads="1"/>
            </p:cNvSpPr>
            <p:nvPr/>
          </p:nvSpPr>
          <p:spPr bwMode="auto">
            <a:xfrm>
              <a:off x="5425868" y="4406573"/>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5" name="Oval 29"/>
            <p:cNvSpPr>
              <a:spLocks noChangeArrowheads="1"/>
            </p:cNvSpPr>
            <p:nvPr/>
          </p:nvSpPr>
          <p:spPr bwMode="auto">
            <a:xfrm>
              <a:off x="3494581" y="5608744"/>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6" name="Oval 30"/>
            <p:cNvSpPr>
              <a:spLocks noChangeArrowheads="1"/>
            </p:cNvSpPr>
            <p:nvPr/>
          </p:nvSpPr>
          <p:spPr bwMode="auto">
            <a:xfrm>
              <a:off x="4532049" y="4822160"/>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7" name="Oval 31"/>
            <p:cNvSpPr>
              <a:spLocks noChangeArrowheads="1"/>
            </p:cNvSpPr>
            <p:nvPr/>
          </p:nvSpPr>
          <p:spPr bwMode="auto">
            <a:xfrm>
              <a:off x="4883192" y="449575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8" name="Oval 32"/>
            <p:cNvSpPr>
              <a:spLocks noChangeArrowheads="1"/>
            </p:cNvSpPr>
            <p:nvPr/>
          </p:nvSpPr>
          <p:spPr bwMode="auto">
            <a:xfrm>
              <a:off x="3925529" y="4866751"/>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89" name="Oval 33"/>
            <p:cNvSpPr>
              <a:spLocks noChangeArrowheads="1"/>
            </p:cNvSpPr>
            <p:nvPr/>
          </p:nvSpPr>
          <p:spPr bwMode="auto">
            <a:xfrm>
              <a:off x="4691659" y="4645580"/>
              <a:ext cx="93771" cy="8561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90" name="Oval 34"/>
            <p:cNvSpPr>
              <a:spLocks noChangeArrowheads="1"/>
            </p:cNvSpPr>
            <p:nvPr/>
          </p:nvSpPr>
          <p:spPr bwMode="auto">
            <a:xfrm>
              <a:off x="4835309" y="5253800"/>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91" name="Freeform 35"/>
            <p:cNvSpPr>
              <a:spLocks/>
            </p:cNvSpPr>
            <p:nvPr/>
          </p:nvSpPr>
          <p:spPr bwMode="auto">
            <a:xfrm>
              <a:off x="2880081" y="4279935"/>
              <a:ext cx="2906906" cy="1794338"/>
            </a:xfrm>
            <a:custGeom>
              <a:avLst/>
              <a:gdLst>
                <a:gd name="T0" fmla="*/ 2147483647 w 1457"/>
                <a:gd name="T1" fmla="*/ 2147483647 h 968"/>
                <a:gd name="T2" fmla="*/ 2147483647 w 1457"/>
                <a:gd name="T3" fmla="*/ 2147483647 h 968"/>
                <a:gd name="T4" fmla="*/ 2147483647 w 1457"/>
                <a:gd name="T5" fmla="*/ 2147483647 h 968"/>
                <a:gd name="T6" fmla="*/ 2147483647 w 1457"/>
                <a:gd name="T7" fmla="*/ 2147483647 h 968"/>
                <a:gd name="T8" fmla="*/ 2147483647 w 1457"/>
                <a:gd name="T9" fmla="*/ 2147483647 h 968"/>
                <a:gd name="T10" fmla="*/ 2147483647 w 1457"/>
                <a:gd name="T11" fmla="*/ 2147483647 h 968"/>
                <a:gd name="T12" fmla="*/ 2147483647 w 1457"/>
                <a:gd name="T13" fmla="*/ 2147483647 h 968"/>
                <a:gd name="T14" fmla="*/ 2147483647 w 1457"/>
                <a:gd name="T15" fmla="*/ 2147483647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2" name="Oval 36"/>
            <p:cNvSpPr>
              <a:spLocks noChangeArrowheads="1"/>
            </p:cNvSpPr>
            <p:nvPr/>
          </p:nvSpPr>
          <p:spPr bwMode="auto">
            <a:xfrm>
              <a:off x="3271126" y="5817429"/>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1293" name="Text Box 37"/>
            <p:cNvSpPr txBox="1">
              <a:spLocks noChangeArrowheads="1"/>
            </p:cNvSpPr>
            <p:nvPr/>
          </p:nvSpPr>
          <p:spPr bwMode="auto">
            <a:xfrm>
              <a:off x="5984504" y="6002927"/>
              <a:ext cx="436934" cy="45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en-US" sz="2400">
                  <a:latin typeface="Times New Roman" pitchFamily="18" charset="0"/>
                </a:rPr>
                <a:t>x</a:t>
              </a:r>
              <a:r>
                <a:rPr lang="en-US" altLang="en-US" sz="2400" baseline="-25000">
                  <a:latin typeface="Times New Roman" pitchFamily="18" charset="0"/>
                </a:rPr>
                <a:t>1</a:t>
              </a:r>
            </a:p>
          </p:txBody>
        </p:sp>
        <p:sp>
          <p:nvSpPr>
            <p:cNvPr id="11294" name="Text Box 38"/>
            <p:cNvSpPr txBox="1">
              <a:spLocks noChangeArrowheads="1"/>
            </p:cNvSpPr>
            <p:nvPr/>
          </p:nvSpPr>
          <p:spPr bwMode="auto">
            <a:xfrm>
              <a:off x="6064310" y="3948179"/>
              <a:ext cx="319221" cy="45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en-US" sz="2400">
                  <a:latin typeface="Times New Roman" pitchFamily="18" charset="0"/>
                </a:rPr>
                <a:t>e</a:t>
              </a:r>
              <a:endParaRPr lang="en-US" altLang="en-US" sz="2400" baseline="-25000">
                <a:latin typeface="Times New Roman" pitchFamily="18" charset="0"/>
              </a:endParaRPr>
            </a:p>
          </p:txBody>
        </p:sp>
      </p:grpSp>
    </p:spTree>
    <p:extLst>
      <p:ext uri="{BB962C8B-B14F-4D97-AF65-F5344CB8AC3E}">
        <p14:creationId xmlns:p14="http://schemas.microsoft.com/office/powerpoint/2010/main" val="52003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3"/>
          <p:cNvSpPr>
            <a:spLocks noGrp="1" noChangeArrowheads="1"/>
          </p:cNvSpPr>
          <p:nvPr>
            <p:ph type="title"/>
          </p:nvPr>
        </p:nvSpPr>
        <p:spPr>
          <a:xfrm>
            <a:off x="457200" y="317500"/>
            <a:ext cx="8229600" cy="609600"/>
          </a:xfrm>
          <a:noFill/>
        </p:spPr>
        <p:txBody>
          <a:bodyPr anchor="ctr"/>
          <a:lstStyle/>
          <a:p>
            <a:r>
              <a:rPr lang="en-US" altLang="en-US" sz="3200" dirty="0" smtClean="0"/>
              <a:t>Principal Component Analysis (Steps)</a:t>
            </a:r>
          </a:p>
        </p:txBody>
      </p:sp>
      <p:sp>
        <p:nvSpPr>
          <p:cNvPr id="12291" name="Rectangle 2"/>
          <p:cNvSpPr>
            <a:spLocks noGrp="1" noChangeArrowheads="1"/>
          </p:cNvSpPr>
          <p:nvPr>
            <p:ph idx="1"/>
          </p:nvPr>
        </p:nvSpPr>
        <p:spPr>
          <a:xfrm>
            <a:off x="457200" y="1066800"/>
            <a:ext cx="8229600" cy="4953000"/>
          </a:xfrm>
        </p:spPr>
        <p:txBody>
          <a:bodyPr/>
          <a:lstStyle/>
          <a:p>
            <a:pPr eaLnBrk="1" hangingPunct="1"/>
            <a:r>
              <a:rPr lang="en-US" altLang="en-US" sz="2400" dirty="0" smtClean="0"/>
              <a:t>Given </a:t>
            </a:r>
            <a:r>
              <a:rPr lang="en-US" altLang="en-US" sz="2400" i="1" dirty="0" smtClean="0"/>
              <a:t>N</a:t>
            </a:r>
            <a:r>
              <a:rPr lang="en-US" altLang="en-US" sz="2400" dirty="0" smtClean="0"/>
              <a:t> data vectors (rows in a table) from </a:t>
            </a:r>
            <a:r>
              <a:rPr lang="en-US" altLang="en-US" sz="2400" i="1" dirty="0" smtClean="0"/>
              <a:t>n</a:t>
            </a:r>
            <a:r>
              <a:rPr lang="en-US" altLang="en-US" sz="2400" dirty="0"/>
              <a:t> </a:t>
            </a:r>
            <a:r>
              <a:rPr lang="en-US" altLang="en-US" sz="2400" dirty="0" smtClean="0"/>
              <a:t>dimensions (attributes), find </a:t>
            </a:r>
            <a:r>
              <a:rPr lang="en-US" altLang="en-US" sz="2400" i="1" dirty="0" smtClean="0"/>
              <a:t>k</a:t>
            </a:r>
            <a:r>
              <a:rPr lang="en-US" altLang="en-US" sz="2400" dirty="0" smtClean="0"/>
              <a:t> ≤ </a:t>
            </a:r>
            <a:r>
              <a:rPr lang="en-US" altLang="en-US" sz="2400" i="1" dirty="0" smtClean="0"/>
              <a:t>n </a:t>
            </a:r>
            <a:r>
              <a:rPr lang="en-US" altLang="en-US" sz="2400" dirty="0" smtClean="0"/>
              <a:t>orthogonal vectors (</a:t>
            </a:r>
            <a:r>
              <a:rPr lang="en-US" altLang="en-US" sz="2400" i="1" dirty="0" smtClean="0"/>
              <a:t>principal components</a:t>
            </a:r>
            <a:r>
              <a:rPr lang="en-US" altLang="en-US" sz="2400" dirty="0" smtClean="0"/>
              <a:t>) that can be best used to represent data </a:t>
            </a:r>
          </a:p>
          <a:p>
            <a:pPr lvl="1" eaLnBrk="1" hangingPunct="1"/>
            <a:r>
              <a:rPr lang="en-US" altLang="en-US" sz="2000" dirty="0" smtClean="0"/>
              <a:t>Normalize input data: Each attribute falls within the same range</a:t>
            </a:r>
          </a:p>
          <a:p>
            <a:pPr lvl="1" eaLnBrk="1" hangingPunct="1"/>
            <a:r>
              <a:rPr lang="en-US" altLang="en-US" sz="2000" dirty="0" smtClean="0"/>
              <a:t>Compute </a:t>
            </a:r>
            <a:r>
              <a:rPr lang="en-US" altLang="en-US" sz="2000" i="1" dirty="0" smtClean="0"/>
              <a:t>k</a:t>
            </a:r>
            <a:r>
              <a:rPr lang="en-US" altLang="en-US" sz="2000" dirty="0" smtClean="0"/>
              <a:t> orthonormal (unit) vectors, i.e., </a:t>
            </a:r>
            <a:r>
              <a:rPr lang="en-US" altLang="en-US" sz="2000" i="1" dirty="0" smtClean="0"/>
              <a:t>principal components</a:t>
            </a:r>
            <a:endParaRPr lang="en-US" altLang="en-US" sz="2000" dirty="0" smtClean="0"/>
          </a:p>
          <a:p>
            <a:pPr lvl="1" eaLnBrk="1" hangingPunct="1"/>
            <a:r>
              <a:rPr lang="en-US" altLang="en-US" sz="2000" dirty="0" smtClean="0"/>
              <a:t>Each input data (vector) is a linear combination of the </a:t>
            </a:r>
            <a:r>
              <a:rPr lang="en-US" altLang="en-US" sz="2000" i="1" dirty="0" smtClean="0"/>
              <a:t>k</a:t>
            </a:r>
            <a:r>
              <a:rPr lang="en-US" altLang="en-US" sz="2000" dirty="0" smtClean="0"/>
              <a:t> principal component vectors</a:t>
            </a:r>
          </a:p>
          <a:p>
            <a:pPr lvl="1" eaLnBrk="1" hangingPunct="1"/>
            <a:r>
              <a:rPr lang="en-US" altLang="en-US" sz="2000" dirty="0" smtClean="0">
                <a:sym typeface="Symbol" pitchFamily="18" charset="2"/>
              </a:rPr>
              <a:t>The principal components are sorted in order of decreasing “significance” or strength</a:t>
            </a:r>
          </a:p>
          <a:p>
            <a:pPr lvl="1" eaLnBrk="1" hangingPunct="1"/>
            <a:r>
              <a:rPr lang="en-US" altLang="en-US" sz="2000" dirty="0" smtClean="0">
                <a:sym typeface="Symbol" pitchFamily="18" charset="2"/>
              </a:rPr>
              <a:t>The size of the data can be reduced by eliminating the </a:t>
            </a:r>
            <a:r>
              <a:rPr lang="en-US" altLang="en-US" sz="2000" i="1" dirty="0" smtClean="0">
                <a:sym typeface="Symbol" pitchFamily="18" charset="2"/>
              </a:rPr>
              <a:t>weak components</a:t>
            </a:r>
            <a:r>
              <a:rPr lang="en-US" altLang="en-US" sz="2000" dirty="0" smtClean="0">
                <a:sym typeface="Symbol" pitchFamily="18" charset="2"/>
              </a:rPr>
              <a:t>, i.e., those with low variance </a:t>
            </a:r>
            <a:endParaRPr lang="en-US" altLang="en-US" sz="2000" dirty="0">
              <a:sym typeface="Symbol" pitchFamily="18" charset="2"/>
            </a:endParaRPr>
          </a:p>
          <a:p>
            <a:pPr lvl="2" eaLnBrk="1" hangingPunct="1"/>
            <a:r>
              <a:rPr lang="en-US" altLang="en-US" sz="2000" dirty="0">
                <a:sym typeface="Symbol" pitchFamily="18" charset="2"/>
              </a:rPr>
              <a:t>U</a:t>
            </a:r>
            <a:r>
              <a:rPr lang="en-US" altLang="en-US" sz="2000" dirty="0" smtClean="0">
                <a:sym typeface="Symbol" pitchFamily="18" charset="2"/>
              </a:rPr>
              <a:t>sing the strongest principal components, it is possible to reconstruct a good approximation of the original data</a:t>
            </a:r>
          </a:p>
          <a:p>
            <a:pPr eaLnBrk="1" hangingPunct="1">
              <a:lnSpc>
                <a:spcPct val="120000"/>
              </a:lnSpc>
            </a:pPr>
            <a:r>
              <a:rPr lang="en-US" altLang="en-US" sz="2400" dirty="0" smtClean="0"/>
              <a:t>Works for numeric data only</a:t>
            </a:r>
          </a:p>
        </p:txBody>
      </p:sp>
      <p:sp>
        <p:nvSpPr>
          <p:cNvPr id="12290"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93B06FAA-D7A8-47A4-B3DA-3D10A7856215}" type="slidenum">
              <a:rPr lang="en-US" altLang="en-US" sz="1200" smtClean="0"/>
              <a:pPr eaLnBrk="1" hangingPunct="1">
                <a:spcBef>
                  <a:spcPct val="0"/>
                </a:spcBef>
                <a:buClrTx/>
                <a:buSzTx/>
                <a:buFontTx/>
                <a:buNone/>
              </a:pPr>
              <a:t>34</a:t>
            </a:fld>
            <a:endParaRPr lang="en-US" altLang="en-US" sz="1200" dirty="0" smtClean="0"/>
          </a:p>
        </p:txBody>
      </p:sp>
    </p:spTree>
    <p:extLst>
      <p:ext uri="{BB962C8B-B14F-4D97-AF65-F5344CB8AC3E}">
        <p14:creationId xmlns:p14="http://schemas.microsoft.com/office/powerpoint/2010/main" val="3859190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9AFA8FFF-F85A-4791-B3CE-CAD9DEFA8D43}" type="slidenum">
              <a:rPr lang="en-US" altLang="en-US" sz="1200" smtClean="0"/>
              <a:pPr eaLnBrk="1" hangingPunct="1">
                <a:spcBef>
                  <a:spcPct val="0"/>
                </a:spcBef>
                <a:buClrTx/>
                <a:buSzTx/>
                <a:buFontTx/>
                <a:buNone/>
              </a:pPr>
              <a:t>35</a:t>
            </a:fld>
            <a:endParaRPr lang="en-US" altLang="en-US" sz="1200" smtClean="0"/>
          </a:p>
        </p:txBody>
      </p:sp>
      <p:sp>
        <p:nvSpPr>
          <p:cNvPr id="13315" name="Rectangle 2"/>
          <p:cNvSpPr>
            <a:spLocks noGrp="1" noChangeArrowheads="1"/>
          </p:cNvSpPr>
          <p:nvPr>
            <p:ph type="title"/>
          </p:nvPr>
        </p:nvSpPr>
        <p:spPr/>
        <p:txBody>
          <a:bodyPr/>
          <a:lstStyle/>
          <a:p>
            <a:pPr eaLnBrk="1" hangingPunct="1"/>
            <a:r>
              <a:rPr lang="en-US" altLang="en-US" smtClean="0"/>
              <a:t>Attribute Subset Selection</a:t>
            </a:r>
          </a:p>
        </p:txBody>
      </p:sp>
      <p:sp>
        <p:nvSpPr>
          <p:cNvPr id="13316" name="Rectangle 3"/>
          <p:cNvSpPr>
            <a:spLocks noGrp="1" noChangeArrowheads="1"/>
          </p:cNvSpPr>
          <p:nvPr>
            <p:ph type="body" idx="1"/>
          </p:nvPr>
        </p:nvSpPr>
        <p:spPr/>
        <p:txBody>
          <a:bodyPr/>
          <a:lstStyle/>
          <a:p>
            <a:pPr eaLnBrk="1" hangingPunct="1">
              <a:lnSpc>
                <a:spcPct val="110000"/>
              </a:lnSpc>
            </a:pPr>
            <a:r>
              <a:rPr lang="en-US" altLang="en-US" sz="2400" dirty="0" smtClean="0"/>
              <a:t>Another way to reduce dimensionality of data</a:t>
            </a:r>
          </a:p>
          <a:p>
            <a:pPr eaLnBrk="1" hangingPunct="1">
              <a:lnSpc>
                <a:spcPct val="110000"/>
              </a:lnSpc>
            </a:pPr>
            <a:r>
              <a:rPr lang="en-US" altLang="en-US" sz="2400" dirty="0" smtClean="0"/>
              <a:t>Redundant attributes </a:t>
            </a:r>
          </a:p>
          <a:p>
            <a:pPr lvl="1" eaLnBrk="1" hangingPunct="1">
              <a:lnSpc>
                <a:spcPct val="110000"/>
              </a:lnSpc>
            </a:pPr>
            <a:r>
              <a:rPr lang="en-US" altLang="en-US" sz="2200" dirty="0" smtClean="0"/>
              <a:t>Duplicate much or all of the information contained in one or more other attributes</a:t>
            </a:r>
          </a:p>
          <a:p>
            <a:pPr lvl="1" eaLnBrk="1" hangingPunct="1">
              <a:lnSpc>
                <a:spcPct val="110000"/>
              </a:lnSpc>
            </a:pPr>
            <a:r>
              <a:rPr lang="en-US" altLang="en-US" sz="2200" dirty="0" smtClean="0"/>
              <a:t>E.g., purchase price of a product and the amount of sales tax paid</a:t>
            </a:r>
          </a:p>
          <a:p>
            <a:pPr eaLnBrk="1" hangingPunct="1">
              <a:lnSpc>
                <a:spcPct val="110000"/>
              </a:lnSpc>
            </a:pPr>
            <a:r>
              <a:rPr lang="en-US" altLang="en-US" sz="2400" dirty="0" smtClean="0"/>
              <a:t>Irrelevant attributes</a:t>
            </a:r>
          </a:p>
          <a:p>
            <a:pPr lvl="1" eaLnBrk="1" hangingPunct="1">
              <a:lnSpc>
                <a:spcPct val="110000"/>
              </a:lnSpc>
            </a:pPr>
            <a:r>
              <a:rPr lang="en-US" altLang="en-US" sz="2200" dirty="0" smtClean="0"/>
              <a:t>Contain no information that is useful for the data mining task at hand</a:t>
            </a:r>
          </a:p>
          <a:p>
            <a:pPr lvl="1" eaLnBrk="1" hangingPunct="1">
              <a:lnSpc>
                <a:spcPct val="110000"/>
              </a:lnSpc>
            </a:pPr>
            <a:r>
              <a:rPr lang="en-US" altLang="en-US" sz="2200" dirty="0" smtClean="0"/>
              <a:t>E.g., students' ID is often irrelevant to the task of predicting students' GPA</a:t>
            </a:r>
          </a:p>
        </p:txBody>
      </p:sp>
      <p:sp>
        <p:nvSpPr>
          <p:cNvPr id="13317" name="Text Box 4"/>
          <p:cNvSpPr txBox="1">
            <a:spLocks noChangeArrowheads="1"/>
          </p:cNvSpPr>
          <p:nvPr/>
        </p:nvSpPr>
        <p:spPr bwMode="auto">
          <a:xfrm>
            <a:off x="1676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50000"/>
              </a:spcBef>
              <a:buClrTx/>
              <a:buSzTx/>
              <a:buFontTx/>
              <a:buNone/>
            </a:pPr>
            <a:endParaRPr lang="en-US" altLang="en-US" sz="1400" b="1">
              <a:latin typeface="Arial" pitchFamily="34" charset="0"/>
            </a:endParaRPr>
          </a:p>
        </p:txBody>
      </p:sp>
      <p:sp>
        <p:nvSpPr>
          <p:cNvPr id="13318" name="Rectangle 5"/>
          <p:cNvSpPr>
            <a:spLocks noChangeArrowheads="1"/>
          </p:cNvSpPr>
          <p:nvPr/>
        </p:nvSpPr>
        <p:spPr bwMode="auto">
          <a:xfrm>
            <a:off x="1717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50000"/>
              </a:spcBef>
              <a:buClrTx/>
              <a:buSzTx/>
              <a:buFontTx/>
              <a:buNone/>
            </a:pPr>
            <a:endParaRPr lang="en-US" altLang="en-US" sz="1400" b="1">
              <a:latin typeface="Arial" pitchFamily="34" charset="0"/>
            </a:endParaRPr>
          </a:p>
        </p:txBody>
      </p:sp>
    </p:spTree>
    <p:extLst>
      <p:ext uri="{BB962C8B-B14F-4D97-AF65-F5344CB8AC3E}">
        <p14:creationId xmlns:p14="http://schemas.microsoft.com/office/powerpoint/2010/main" val="2619335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B4164B39-0131-4843-9EB9-35CB8EF8EF31}" type="slidenum">
              <a:rPr lang="en-US" altLang="en-US" sz="1200" smtClean="0"/>
              <a:pPr eaLnBrk="1" hangingPunct="1">
                <a:spcBef>
                  <a:spcPct val="0"/>
                </a:spcBef>
                <a:buClrTx/>
                <a:buSzTx/>
                <a:buFontTx/>
                <a:buNone/>
              </a:pPr>
              <a:t>36</a:t>
            </a:fld>
            <a:endParaRPr lang="en-US" altLang="en-US" sz="1200" dirty="0" smtClean="0"/>
          </a:p>
        </p:txBody>
      </p:sp>
      <p:sp>
        <p:nvSpPr>
          <p:cNvPr id="14339" name="Rectangle 2"/>
          <p:cNvSpPr>
            <a:spLocks noGrp="1" noChangeArrowheads="1"/>
          </p:cNvSpPr>
          <p:nvPr>
            <p:ph type="title"/>
          </p:nvPr>
        </p:nvSpPr>
        <p:spPr/>
        <p:txBody>
          <a:bodyPr/>
          <a:lstStyle/>
          <a:p>
            <a:pPr eaLnBrk="1" hangingPunct="1"/>
            <a:r>
              <a:rPr lang="en-US" altLang="en-US" sz="3200" smtClean="0"/>
              <a:t>Heuristic Search in Attribute Selection</a:t>
            </a:r>
          </a:p>
        </p:txBody>
      </p:sp>
      <p:sp>
        <p:nvSpPr>
          <p:cNvPr id="14340" name="Rectangle 3"/>
          <p:cNvSpPr>
            <a:spLocks noGrp="1" noChangeArrowheads="1"/>
          </p:cNvSpPr>
          <p:nvPr>
            <p:ph type="body" idx="1"/>
          </p:nvPr>
        </p:nvSpPr>
        <p:spPr>
          <a:xfrm>
            <a:off x="304800" y="1130300"/>
            <a:ext cx="8610600" cy="5181600"/>
          </a:xfrm>
        </p:spPr>
        <p:txBody>
          <a:bodyPr/>
          <a:lstStyle/>
          <a:p>
            <a:pPr eaLnBrk="1" hangingPunct="1"/>
            <a:r>
              <a:rPr lang="en-US" altLang="en-US" sz="2400" dirty="0" smtClean="0"/>
              <a:t>There are </a:t>
            </a:r>
            <a:r>
              <a:rPr lang="en-US" altLang="en-US" sz="2400" i="1" dirty="0" smtClean="0"/>
              <a:t>2</a:t>
            </a:r>
            <a:r>
              <a:rPr lang="en-US" altLang="en-US" sz="2400" i="1" baseline="30000" dirty="0" smtClean="0"/>
              <a:t>d</a:t>
            </a:r>
            <a:r>
              <a:rPr lang="en-US" altLang="en-US" sz="2400" dirty="0" smtClean="0"/>
              <a:t> possible attribute combinations of </a:t>
            </a:r>
            <a:r>
              <a:rPr lang="en-US" altLang="en-US" sz="2400" i="1" dirty="0" smtClean="0"/>
              <a:t>d</a:t>
            </a:r>
            <a:r>
              <a:rPr lang="en-US" altLang="en-US" sz="2400" dirty="0" smtClean="0"/>
              <a:t>  attributes</a:t>
            </a:r>
          </a:p>
          <a:p>
            <a:pPr eaLnBrk="1" hangingPunct="1"/>
            <a:r>
              <a:rPr lang="en-US" altLang="en-US" sz="2400" dirty="0" smtClean="0"/>
              <a:t>Typical heuristic attribute selection methods:</a:t>
            </a:r>
          </a:p>
          <a:p>
            <a:pPr lvl="1" eaLnBrk="1" hangingPunct="1"/>
            <a:r>
              <a:rPr lang="en-US" altLang="en-US" sz="2400" dirty="0" smtClean="0"/>
              <a:t>Best single attribute under the attribute independence assumption: choose by significance tests</a:t>
            </a:r>
          </a:p>
          <a:p>
            <a:pPr lvl="1" eaLnBrk="1" hangingPunct="1"/>
            <a:r>
              <a:rPr lang="en-US" altLang="en-US" sz="2400" dirty="0" smtClean="0"/>
              <a:t>Best step-wise feature selection:</a:t>
            </a:r>
          </a:p>
          <a:p>
            <a:pPr lvl="2" eaLnBrk="1" hangingPunct="1"/>
            <a:r>
              <a:rPr lang="en-US" altLang="en-US" sz="1800" dirty="0" smtClean="0"/>
              <a:t>The best single-attribute is picked first. Then next best attribute condition to the first, ...</a:t>
            </a:r>
          </a:p>
          <a:p>
            <a:pPr lvl="2" eaLnBrk="1" hangingPunct="1"/>
            <a:r>
              <a:rPr lang="en-US" altLang="en-US" sz="1800" dirty="0" smtClean="0"/>
              <a:t>{}{A1}{A1, A3}{A1, A3, A5}</a:t>
            </a:r>
          </a:p>
          <a:p>
            <a:pPr lvl="1" eaLnBrk="1" hangingPunct="1"/>
            <a:r>
              <a:rPr lang="en-US" altLang="en-US" sz="2400" dirty="0" smtClean="0"/>
              <a:t>Step-wise attribute elimination:</a:t>
            </a:r>
          </a:p>
          <a:p>
            <a:pPr lvl="2" eaLnBrk="1" hangingPunct="1"/>
            <a:r>
              <a:rPr lang="en-US" altLang="en-US" sz="1800" dirty="0" smtClean="0"/>
              <a:t>Repeatedly eliminate the worst attribute: {A1, A2, A3, A4, A5}{A1, A3, A4, A5} {A1, A3, A5}, …. </a:t>
            </a:r>
          </a:p>
          <a:p>
            <a:pPr lvl="1" eaLnBrk="1" hangingPunct="1"/>
            <a:r>
              <a:rPr lang="en-US" altLang="en-US" sz="2400" dirty="0"/>
              <a:t>C</a:t>
            </a:r>
            <a:r>
              <a:rPr lang="en-US" altLang="en-US" sz="2400" dirty="0" smtClean="0"/>
              <a:t>ombined attribute selection and elimination</a:t>
            </a:r>
          </a:p>
          <a:p>
            <a:pPr lvl="1" eaLnBrk="1" hangingPunct="1"/>
            <a:r>
              <a:rPr lang="en-US" altLang="en-US" sz="2400" dirty="0" smtClean="0"/>
              <a:t>Decision Tree Induction</a:t>
            </a:r>
            <a:endParaRPr lang="en-US" altLang="en-US" dirty="0" smtClean="0"/>
          </a:p>
        </p:txBody>
      </p:sp>
    </p:spTree>
    <p:extLst>
      <p:ext uri="{BB962C8B-B14F-4D97-AF65-F5344CB8AC3E}">
        <p14:creationId xmlns:p14="http://schemas.microsoft.com/office/powerpoint/2010/main" val="169128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2C96B9F-DD91-4006-A4A7-DA51627C7749}" type="slidenum">
              <a:rPr lang="en-US" altLang="en-US" sz="1200" smtClean="0">
                <a:solidFill>
                  <a:schemeClr val="accent2"/>
                </a:solidFill>
              </a:rPr>
              <a:pPr/>
              <a:t>37</a:t>
            </a:fld>
            <a:endParaRPr lang="en-US" altLang="en-US" sz="1400" b="0" smtClean="0"/>
          </a:p>
        </p:txBody>
      </p:sp>
      <p:sp>
        <p:nvSpPr>
          <p:cNvPr id="56323" name="Rectangle 2"/>
          <p:cNvSpPr>
            <a:spLocks noGrp="1" noChangeArrowheads="1"/>
          </p:cNvSpPr>
          <p:nvPr>
            <p:ph type="title"/>
          </p:nvPr>
        </p:nvSpPr>
        <p:spPr/>
        <p:txBody>
          <a:bodyPr/>
          <a:lstStyle/>
          <a:p>
            <a:r>
              <a:rPr lang="en-US" altLang="en-US" smtClean="0"/>
              <a:t>Decision Tree Induction</a:t>
            </a:r>
          </a:p>
        </p:txBody>
      </p:sp>
      <p:pic>
        <p:nvPicPr>
          <p:cNvPr id="56324" name="Picture 3"/>
          <p:cNvPicPr>
            <a:picLocks noChangeAspect="1" noChangeArrowheads="1"/>
          </p:cNvPicPr>
          <p:nvPr/>
        </p:nvPicPr>
        <p:blipFill>
          <a:blip r:embed="rId3" cstate="print">
            <a:lum bright="-42000" contrast="60000"/>
            <a:extLst>
              <a:ext uri="{28A0092B-C50C-407E-A947-70E740481C1C}">
                <a14:useLocalDpi xmlns:a14="http://schemas.microsoft.com/office/drawing/2010/main" val="0"/>
              </a:ext>
            </a:extLst>
          </a:blip>
          <a:srcRect/>
          <a:stretch>
            <a:fillRect/>
          </a:stretch>
        </p:blipFill>
        <p:spPr bwMode="auto">
          <a:xfrm>
            <a:off x="723900" y="2278063"/>
            <a:ext cx="7551738"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4"/>
          <p:cNvSpPr>
            <a:spLocks noChangeArrowheads="1"/>
          </p:cNvSpPr>
          <p:nvPr/>
        </p:nvSpPr>
        <p:spPr bwMode="auto">
          <a:xfrm>
            <a:off x="635000" y="2276475"/>
            <a:ext cx="2611438" cy="917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6326" name="Rectangle 5"/>
          <p:cNvSpPr>
            <a:spLocks noChangeArrowheads="1"/>
          </p:cNvSpPr>
          <p:nvPr/>
        </p:nvSpPr>
        <p:spPr bwMode="auto">
          <a:xfrm>
            <a:off x="2516188" y="5757863"/>
            <a:ext cx="4467225" cy="4937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TextBox 1"/>
          <p:cNvSpPr txBox="1"/>
          <p:nvPr/>
        </p:nvSpPr>
        <p:spPr>
          <a:xfrm>
            <a:off x="635000" y="1140767"/>
            <a:ext cx="7639755" cy="830997"/>
          </a:xfrm>
          <a:prstGeom prst="rect">
            <a:avLst/>
          </a:prstGeom>
          <a:solidFill>
            <a:schemeClr val="accent5">
              <a:lumMod val="60000"/>
              <a:lumOff val="40000"/>
            </a:schemeClr>
          </a:solidFill>
        </p:spPr>
        <p:txBody>
          <a:bodyPr wrap="square" rtlCol="0">
            <a:spAutoFit/>
          </a:bodyPr>
          <a:lstStyle/>
          <a:p>
            <a:pPr algn="l"/>
            <a:r>
              <a:rPr lang="en-US" dirty="0" smtClean="0">
                <a:latin typeface="+mj-lt"/>
              </a:rPr>
              <a:t>Use information theoretic techniques to select the most “informative” attributes</a:t>
            </a:r>
            <a:endParaRPr lang="en-US"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61"/>
          <p:cNvSpPr txBox="1">
            <a:spLocks noGrp="1" noChangeArrowheads="1"/>
          </p:cNvSpPr>
          <p:nvPr/>
        </p:nvSpPr>
        <p:spPr bwMode="auto">
          <a:xfrm>
            <a:off x="7061200" y="64135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r" eaLnBrk="1" hangingPunct="1">
              <a:spcBef>
                <a:spcPct val="0"/>
              </a:spcBef>
              <a:buClrTx/>
              <a:buSzTx/>
              <a:buFontTx/>
              <a:buNone/>
            </a:pPr>
            <a:fld id="{92144922-3DC4-4838-95F3-803354537259}" type="slidenum">
              <a:rPr lang="en-US" altLang="en-US" sz="1200"/>
              <a:pPr algn="r" eaLnBrk="1" hangingPunct="1">
                <a:spcBef>
                  <a:spcPct val="0"/>
                </a:spcBef>
                <a:buClrTx/>
                <a:buSzTx/>
                <a:buFontTx/>
                <a:buNone/>
              </a:pPr>
              <a:t>38</a:t>
            </a:fld>
            <a:endParaRPr lang="en-US" altLang="en-US" sz="1200" dirty="0"/>
          </a:p>
        </p:txBody>
      </p:sp>
      <p:sp>
        <p:nvSpPr>
          <p:cNvPr id="15363" name="Rectangle 2"/>
          <p:cNvSpPr>
            <a:spLocks noGrp="1" noChangeArrowheads="1"/>
          </p:cNvSpPr>
          <p:nvPr>
            <p:ph type="title"/>
          </p:nvPr>
        </p:nvSpPr>
        <p:spPr/>
        <p:txBody>
          <a:bodyPr/>
          <a:lstStyle/>
          <a:p>
            <a:pPr eaLnBrk="1" hangingPunct="1"/>
            <a:r>
              <a:rPr lang="en-US" altLang="en-US" sz="3200" dirty="0" smtClean="0"/>
              <a:t>Attribute Creation (Feature Generation)</a:t>
            </a:r>
          </a:p>
        </p:txBody>
      </p:sp>
      <p:sp>
        <p:nvSpPr>
          <p:cNvPr id="15364" name="Rectangle 3"/>
          <p:cNvSpPr>
            <a:spLocks noGrp="1" noChangeArrowheads="1"/>
          </p:cNvSpPr>
          <p:nvPr>
            <p:ph idx="1"/>
          </p:nvPr>
        </p:nvSpPr>
        <p:spPr/>
        <p:txBody>
          <a:bodyPr/>
          <a:lstStyle/>
          <a:p>
            <a:pPr eaLnBrk="1" hangingPunct="1"/>
            <a:r>
              <a:rPr lang="en-US" altLang="en-US" sz="2400" dirty="0" smtClean="0"/>
              <a:t>Create new attributes (features) that can capture the important information in a data set more effectively than the original ones</a:t>
            </a:r>
          </a:p>
          <a:p>
            <a:pPr eaLnBrk="1" hangingPunct="1"/>
            <a:r>
              <a:rPr lang="en-US" altLang="en-US" sz="2400" dirty="0" smtClean="0"/>
              <a:t>Three general methodologies</a:t>
            </a:r>
          </a:p>
          <a:p>
            <a:pPr lvl="1" eaLnBrk="1" hangingPunct="1"/>
            <a:r>
              <a:rPr lang="en-US" altLang="en-US" sz="2400" dirty="0" smtClean="0"/>
              <a:t>Attribute extraction</a:t>
            </a:r>
          </a:p>
          <a:p>
            <a:pPr lvl="2" eaLnBrk="1" hangingPunct="1"/>
            <a:r>
              <a:rPr lang="en-US" altLang="en-US" dirty="0" smtClean="0"/>
              <a:t> </a:t>
            </a:r>
            <a:r>
              <a:rPr lang="en-US" altLang="en-US" sz="2000" dirty="0" smtClean="0"/>
              <a:t>Domain-specific</a:t>
            </a:r>
          </a:p>
          <a:p>
            <a:pPr lvl="1" eaLnBrk="1" hangingPunct="1"/>
            <a:r>
              <a:rPr lang="en-US" altLang="en-US" sz="2400" dirty="0" smtClean="0"/>
              <a:t>Mapping data to new space (see: data reduction)</a:t>
            </a:r>
          </a:p>
          <a:p>
            <a:pPr lvl="2" eaLnBrk="1" hangingPunct="1"/>
            <a:r>
              <a:rPr lang="en-US" altLang="en-US" sz="2000" dirty="0" smtClean="0"/>
              <a:t>E.g., Fourier transformation, wavelet transformation, etc.</a:t>
            </a:r>
          </a:p>
          <a:p>
            <a:pPr lvl="1" eaLnBrk="1" hangingPunct="1"/>
            <a:r>
              <a:rPr lang="en-US" altLang="en-US" sz="2400" dirty="0" smtClean="0"/>
              <a:t>Attribute construction </a:t>
            </a:r>
          </a:p>
          <a:p>
            <a:pPr lvl="2" eaLnBrk="1" hangingPunct="1"/>
            <a:r>
              <a:rPr lang="en-US" altLang="en-US" sz="2000" dirty="0" smtClean="0"/>
              <a:t>Combining features</a:t>
            </a:r>
          </a:p>
          <a:p>
            <a:pPr lvl="2" eaLnBrk="1" hangingPunct="1"/>
            <a:r>
              <a:rPr lang="en-US" altLang="en-US" sz="2000" dirty="0" smtClean="0"/>
              <a:t>Data discretization</a:t>
            </a:r>
          </a:p>
        </p:txBody>
      </p:sp>
    </p:spTree>
    <p:extLst>
      <p:ext uri="{BB962C8B-B14F-4D97-AF65-F5344CB8AC3E}">
        <p14:creationId xmlns:p14="http://schemas.microsoft.com/office/powerpoint/2010/main" val="1213341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sz="3200" dirty="0" smtClean="0"/>
              <a:t>Data Reduction: </a:t>
            </a:r>
            <a:r>
              <a:rPr lang="en-US" altLang="en-US" sz="3200" dirty="0" err="1" smtClean="0"/>
              <a:t>Numerosity</a:t>
            </a:r>
            <a:r>
              <a:rPr lang="en-US" altLang="en-US" sz="3200" dirty="0" smtClean="0"/>
              <a:t> Reduction</a:t>
            </a:r>
          </a:p>
        </p:txBody>
      </p:sp>
      <p:sp>
        <p:nvSpPr>
          <p:cNvPr id="16388" name="Rectangle 3"/>
          <p:cNvSpPr>
            <a:spLocks noGrp="1" noChangeArrowheads="1"/>
          </p:cNvSpPr>
          <p:nvPr>
            <p:ph idx="1"/>
          </p:nvPr>
        </p:nvSpPr>
        <p:spPr>
          <a:xfrm>
            <a:off x="457200" y="1257300"/>
            <a:ext cx="8229600" cy="4953000"/>
          </a:xfrm>
        </p:spPr>
        <p:txBody>
          <a:bodyPr/>
          <a:lstStyle/>
          <a:p>
            <a:pPr eaLnBrk="1" hangingPunct="1"/>
            <a:r>
              <a:rPr lang="en-US" altLang="en-US" sz="2400" dirty="0" smtClean="0"/>
              <a:t>Reduce data volume by choosing alternative, </a:t>
            </a:r>
            <a:r>
              <a:rPr lang="en-US" altLang="en-US" sz="2400" i="1" dirty="0" smtClean="0"/>
              <a:t>smaller forms</a:t>
            </a:r>
            <a:r>
              <a:rPr lang="en-US" altLang="en-US" sz="2400" dirty="0" smtClean="0"/>
              <a:t> of data representation</a:t>
            </a:r>
          </a:p>
          <a:p>
            <a:pPr eaLnBrk="1" hangingPunct="1"/>
            <a:r>
              <a:rPr lang="en-US" altLang="en-US" sz="2400" b="1" dirty="0" smtClean="0"/>
              <a:t>Parametric methods</a:t>
            </a:r>
            <a:r>
              <a:rPr lang="en-US" altLang="en-US" sz="2400" dirty="0" smtClean="0"/>
              <a:t> (e.g., regression)</a:t>
            </a:r>
          </a:p>
          <a:p>
            <a:pPr lvl="1" eaLnBrk="1" hangingPunct="1"/>
            <a:r>
              <a:rPr lang="en-US" altLang="en-US" sz="2400" dirty="0" smtClean="0"/>
              <a:t>Assume the data fits some model, estimate model parameters, store only the parameters, and discard the data (except possible outliers)</a:t>
            </a:r>
            <a:endParaRPr lang="en-US" altLang="en-US" sz="2400" dirty="0" smtClean="0">
              <a:sym typeface="Symbol" pitchFamily="18" charset="2"/>
            </a:endParaRPr>
          </a:p>
          <a:p>
            <a:pPr lvl="1" eaLnBrk="1" hangingPunct="1"/>
            <a:r>
              <a:rPr lang="en-US" altLang="en-US" sz="2400" dirty="0" smtClean="0"/>
              <a:t>Ex.: Log-linear models—obtain value at a point in </a:t>
            </a:r>
            <a:r>
              <a:rPr lang="en-US" altLang="en-US" sz="2400" i="1" dirty="0" smtClean="0"/>
              <a:t>m</a:t>
            </a:r>
            <a:r>
              <a:rPr lang="en-US" altLang="en-US" sz="2400" dirty="0" smtClean="0"/>
              <a:t>-D space as the product on appropriate marginal subspaces </a:t>
            </a:r>
          </a:p>
          <a:p>
            <a:pPr eaLnBrk="1" hangingPunct="1"/>
            <a:r>
              <a:rPr lang="en-US" altLang="en-US" sz="2400" b="1" dirty="0" smtClean="0"/>
              <a:t>Non-parametric</a:t>
            </a:r>
            <a:r>
              <a:rPr lang="en-US" altLang="en-US" sz="2400" dirty="0" smtClean="0"/>
              <a:t> methods</a:t>
            </a:r>
            <a:r>
              <a:rPr lang="en-US" altLang="en-US" sz="2400" dirty="0" smtClean="0">
                <a:sym typeface="Symbol" pitchFamily="18" charset="2"/>
              </a:rPr>
              <a:t> </a:t>
            </a:r>
          </a:p>
          <a:p>
            <a:pPr lvl="1" eaLnBrk="1" hangingPunct="1"/>
            <a:r>
              <a:rPr lang="en-US" altLang="en-US" sz="2400" dirty="0" smtClean="0">
                <a:sym typeface="Symbol" pitchFamily="18" charset="2"/>
              </a:rPr>
              <a:t>Do not assume models</a:t>
            </a:r>
          </a:p>
          <a:p>
            <a:pPr lvl="1" eaLnBrk="1" hangingPunct="1"/>
            <a:r>
              <a:rPr lang="en-US" altLang="en-US" sz="2400" dirty="0" smtClean="0">
                <a:sym typeface="Symbol" pitchFamily="18" charset="2"/>
              </a:rPr>
              <a:t>Major families: histograms, clustering, sampling, … </a:t>
            </a:r>
          </a:p>
        </p:txBody>
      </p:sp>
      <p:sp>
        <p:nvSpPr>
          <p:cNvPr id="16386"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ACF480D4-A136-4303-AF84-D6F3C2C5E6E0}" type="slidenum">
              <a:rPr lang="en-US" altLang="en-US" sz="1200" smtClean="0"/>
              <a:pPr eaLnBrk="1" hangingPunct="1">
                <a:spcBef>
                  <a:spcPct val="0"/>
                </a:spcBef>
                <a:buClrTx/>
                <a:buSzTx/>
                <a:buFontTx/>
                <a:buNone/>
              </a:pPr>
              <a:t>39</a:t>
            </a:fld>
            <a:endParaRPr lang="en-US" altLang="en-US" sz="1200" smtClean="0"/>
          </a:p>
        </p:txBody>
      </p:sp>
    </p:spTree>
    <p:extLst>
      <p:ext uri="{BB962C8B-B14F-4D97-AF65-F5344CB8AC3E}">
        <p14:creationId xmlns:p14="http://schemas.microsoft.com/office/powerpoint/2010/main" val="3868089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6D8FE1E5-67AB-4A98-9508-0B6606C34B1C}" type="slidenum">
              <a:rPr lang="en-US" altLang="en-US" sz="1200"/>
              <a:pPr eaLnBrk="1" hangingPunct="1"/>
              <a:t>4</a:t>
            </a:fld>
            <a:endParaRPr lang="en-US" altLang="en-US" sz="1200"/>
          </a:p>
        </p:txBody>
      </p:sp>
      <p:sp>
        <p:nvSpPr>
          <p:cNvPr id="29698" name="Rectangle 2"/>
          <p:cNvSpPr>
            <a:spLocks noGrp="1" noChangeArrowheads="1"/>
          </p:cNvSpPr>
          <p:nvPr>
            <p:ph type="title"/>
          </p:nvPr>
        </p:nvSpPr>
        <p:spPr/>
        <p:txBody>
          <a:bodyPr/>
          <a:lstStyle/>
          <a:p>
            <a:pPr eaLnBrk="1" hangingPunct="1"/>
            <a:r>
              <a:rPr lang="en-US" altLang="en-US" dirty="0" smtClean="0">
                <a:ea typeface="ＭＳ Ｐゴシック" pitchFamily="-84" charset="-128"/>
              </a:rPr>
              <a:t>Data Objects</a:t>
            </a:r>
          </a:p>
        </p:txBody>
      </p:sp>
      <p:sp>
        <p:nvSpPr>
          <p:cNvPr id="29699" name="Rectangle 3"/>
          <p:cNvSpPr>
            <a:spLocks noGrp="1" noChangeArrowheads="1"/>
          </p:cNvSpPr>
          <p:nvPr>
            <p:ph type="body" idx="1"/>
          </p:nvPr>
        </p:nvSpPr>
        <p:spPr>
          <a:xfrm>
            <a:off x="457200" y="1143000"/>
            <a:ext cx="8229600" cy="5130800"/>
          </a:xfrm>
        </p:spPr>
        <p:txBody>
          <a:bodyPr/>
          <a:lstStyle/>
          <a:p>
            <a:pPr eaLnBrk="1" hangingPunct="1">
              <a:lnSpc>
                <a:spcPct val="120000"/>
              </a:lnSpc>
            </a:pPr>
            <a:r>
              <a:rPr lang="en-US" altLang="en-US" sz="2400" dirty="0" smtClean="0">
                <a:ea typeface="ＭＳ Ｐゴシック" pitchFamily="-84" charset="-128"/>
              </a:rPr>
              <a:t>Data sets are made up of data objects.</a:t>
            </a:r>
          </a:p>
          <a:p>
            <a:pPr eaLnBrk="1" hangingPunct="1">
              <a:lnSpc>
                <a:spcPct val="120000"/>
              </a:lnSpc>
            </a:pPr>
            <a:r>
              <a:rPr lang="en-US" altLang="en-US" sz="2400" dirty="0" smtClean="0">
                <a:ea typeface="ＭＳ Ｐゴシック" pitchFamily="-84" charset="-128"/>
              </a:rPr>
              <a:t>A </a:t>
            </a:r>
            <a:r>
              <a:rPr lang="en-US" altLang="en-US" sz="2400" b="1" dirty="0" smtClean="0">
                <a:ea typeface="ＭＳ Ｐゴシック" pitchFamily="-84" charset="-128"/>
              </a:rPr>
              <a:t>data object</a:t>
            </a:r>
            <a:r>
              <a:rPr lang="en-US" altLang="en-US" sz="2400" dirty="0" smtClean="0">
                <a:ea typeface="ＭＳ Ｐゴシック" pitchFamily="-84" charset="-128"/>
              </a:rPr>
              <a:t> represents an entity.</a:t>
            </a:r>
          </a:p>
          <a:p>
            <a:pPr eaLnBrk="1" hangingPunct="1">
              <a:lnSpc>
                <a:spcPct val="120000"/>
              </a:lnSpc>
            </a:pPr>
            <a:r>
              <a:rPr lang="en-US" altLang="en-US" sz="2400" dirty="0" smtClean="0">
                <a:ea typeface="ＭＳ Ｐゴシック" pitchFamily="-84" charset="-128"/>
              </a:rPr>
              <a:t>Examples: </a:t>
            </a:r>
          </a:p>
          <a:p>
            <a:pPr lvl="1" eaLnBrk="1" hangingPunct="1">
              <a:lnSpc>
                <a:spcPct val="120000"/>
              </a:lnSpc>
            </a:pPr>
            <a:r>
              <a:rPr lang="en-US" altLang="en-US" sz="2400" dirty="0" smtClean="0">
                <a:ea typeface="ＭＳ Ｐゴシック" pitchFamily="-84" charset="-128"/>
              </a:rPr>
              <a:t>sales database: object </a:t>
            </a:r>
            <a:r>
              <a:rPr lang="en-US" altLang="en-US" sz="2400" dirty="0" smtClean="0">
                <a:ea typeface="ＭＳ Ｐゴシック" pitchFamily="-84" charset="-128"/>
                <a:sym typeface="Wingdings" panose="05000000000000000000" pitchFamily="2" charset="2"/>
              </a:rPr>
              <a:t></a:t>
            </a:r>
            <a:r>
              <a:rPr lang="en-US" altLang="en-US" sz="2400" dirty="0" smtClean="0">
                <a:ea typeface="ＭＳ Ｐゴシック" pitchFamily="-84" charset="-128"/>
              </a:rPr>
              <a:t>  customers, store items, sales</a:t>
            </a:r>
          </a:p>
          <a:p>
            <a:pPr lvl="1" eaLnBrk="1" hangingPunct="1">
              <a:lnSpc>
                <a:spcPct val="120000"/>
              </a:lnSpc>
            </a:pPr>
            <a:r>
              <a:rPr lang="en-US" altLang="en-US" sz="2400" dirty="0" smtClean="0">
                <a:ea typeface="ＭＳ Ｐゴシック" pitchFamily="-84" charset="-128"/>
              </a:rPr>
              <a:t>medical database: </a:t>
            </a:r>
            <a:r>
              <a:rPr lang="en-US" altLang="en-US" sz="2400" dirty="0">
                <a:ea typeface="ＭＳ Ｐゴシック" pitchFamily="-84" charset="-128"/>
              </a:rPr>
              <a:t>object </a:t>
            </a:r>
            <a:r>
              <a:rPr lang="en-US" altLang="en-US" sz="2400" dirty="0">
                <a:ea typeface="ＭＳ Ｐゴシック" pitchFamily="-84" charset="-128"/>
                <a:sym typeface="Wingdings" panose="05000000000000000000" pitchFamily="2" charset="2"/>
              </a:rPr>
              <a:t></a:t>
            </a:r>
            <a:r>
              <a:rPr lang="en-US" altLang="en-US" sz="2400" dirty="0">
                <a:ea typeface="ＭＳ Ｐゴシック" pitchFamily="-84" charset="-128"/>
              </a:rPr>
              <a:t> patients</a:t>
            </a:r>
            <a:r>
              <a:rPr lang="en-US" altLang="en-US" sz="2400" dirty="0" smtClean="0">
                <a:ea typeface="ＭＳ Ｐゴシック" pitchFamily="-84" charset="-128"/>
              </a:rPr>
              <a:t>, treatments</a:t>
            </a:r>
          </a:p>
          <a:p>
            <a:pPr lvl="1" eaLnBrk="1" hangingPunct="1">
              <a:lnSpc>
                <a:spcPct val="120000"/>
              </a:lnSpc>
            </a:pPr>
            <a:r>
              <a:rPr lang="en-US" altLang="en-US" sz="2400" dirty="0" smtClean="0">
                <a:ea typeface="ＭＳ Ｐゴシック" pitchFamily="-84" charset="-128"/>
              </a:rPr>
              <a:t>university database: </a:t>
            </a:r>
            <a:r>
              <a:rPr lang="en-US" altLang="en-US" sz="2400" dirty="0">
                <a:ea typeface="ＭＳ Ｐゴシック" pitchFamily="-84" charset="-128"/>
              </a:rPr>
              <a:t>object </a:t>
            </a:r>
            <a:r>
              <a:rPr lang="en-US" altLang="en-US" sz="2400" dirty="0">
                <a:ea typeface="ＭＳ Ｐゴシック" pitchFamily="-84" charset="-128"/>
                <a:sym typeface="Wingdings" panose="05000000000000000000" pitchFamily="2" charset="2"/>
              </a:rPr>
              <a:t></a:t>
            </a:r>
            <a:r>
              <a:rPr lang="en-US" altLang="en-US" sz="2400" dirty="0">
                <a:ea typeface="ＭＳ Ｐゴシック" pitchFamily="-84" charset="-128"/>
              </a:rPr>
              <a:t> students</a:t>
            </a:r>
            <a:r>
              <a:rPr lang="en-US" altLang="en-US" sz="2400" dirty="0" smtClean="0">
                <a:ea typeface="ＭＳ Ｐゴシック" pitchFamily="-84" charset="-128"/>
              </a:rPr>
              <a:t>, professors, courses</a:t>
            </a:r>
          </a:p>
          <a:p>
            <a:pPr eaLnBrk="1" hangingPunct="1">
              <a:lnSpc>
                <a:spcPct val="120000"/>
              </a:lnSpc>
            </a:pPr>
            <a:r>
              <a:rPr lang="en-US" altLang="en-US" sz="2400" dirty="0" smtClean="0">
                <a:ea typeface="ＭＳ Ｐゴシック" pitchFamily="-84" charset="-128"/>
              </a:rPr>
              <a:t>Also called </a:t>
            </a:r>
            <a:r>
              <a:rPr lang="en-US" altLang="en-US" sz="2400" i="1" dirty="0" smtClean="0">
                <a:ea typeface="ＭＳ Ｐゴシック" pitchFamily="-84" charset="-128"/>
              </a:rPr>
              <a:t>samples , examples, instances, data points, objects, tuples, vectors</a:t>
            </a:r>
            <a:r>
              <a:rPr lang="en-US" altLang="en-US" sz="2400" dirty="0" smtClean="0">
                <a:ea typeface="ＭＳ Ｐゴシック" pitchFamily="-84" charset="-128"/>
              </a:rPr>
              <a:t>.</a:t>
            </a:r>
          </a:p>
          <a:p>
            <a:pPr eaLnBrk="1" hangingPunct="1">
              <a:lnSpc>
                <a:spcPct val="120000"/>
              </a:lnSpc>
            </a:pPr>
            <a:r>
              <a:rPr lang="en-US" altLang="en-US" sz="2400" dirty="0" smtClean="0">
                <a:ea typeface="ＭＳ Ｐゴシック" pitchFamily="-84" charset="-128"/>
              </a:rPr>
              <a:t>Data objects are described by </a:t>
            </a:r>
            <a:r>
              <a:rPr lang="en-US" altLang="en-US" sz="2400" b="1" dirty="0" smtClean="0">
                <a:ea typeface="ＭＳ Ｐゴシック" pitchFamily="-84" charset="-128"/>
              </a:rPr>
              <a:t>attributes</a:t>
            </a:r>
            <a:r>
              <a:rPr lang="en-US" altLang="en-US" sz="2400" dirty="0" smtClean="0">
                <a:ea typeface="ＭＳ Ｐゴシック" pitchFamily="-84" charset="-128"/>
              </a:rPr>
              <a:t>.</a:t>
            </a:r>
          </a:p>
          <a:p>
            <a:pPr eaLnBrk="1" hangingPunct="1">
              <a:lnSpc>
                <a:spcPct val="120000"/>
              </a:lnSpc>
            </a:pPr>
            <a:r>
              <a:rPr lang="en-US" altLang="en-US" sz="2400" dirty="0" smtClean="0">
                <a:ea typeface="ＭＳ Ｐゴシック" pitchFamily="-84" charset="-128"/>
              </a:rPr>
              <a:t>Database rows </a:t>
            </a:r>
            <a:r>
              <a:rPr lang="en-US" altLang="en-US" sz="2400" dirty="0" smtClean="0">
                <a:ea typeface="ＭＳ Ｐゴシック" pitchFamily="-84" charset="-128"/>
                <a:sym typeface="Wingdings" panose="05000000000000000000" pitchFamily="2" charset="2"/>
              </a:rPr>
              <a:t></a:t>
            </a:r>
            <a:r>
              <a:rPr lang="en-US" altLang="en-US" sz="2400" dirty="0" smtClean="0">
                <a:ea typeface="ＭＳ Ｐゴシック" pitchFamily="-84" charset="-128"/>
              </a:rPr>
              <a:t> data objects; columns </a:t>
            </a:r>
            <a:r>
              <a:rPr lang="en-US" altLang="en-US" sz="2400" dirty="0" smtClean="0">
                <a:ea typeface="ＭＳ Ｐゴシック" pitchFamily="-84" charset="-128"/>
                <a:sym typeface="Wingdings" panose="05000000000000000000" pitchFamily="2" charset="2"/>
              </a:rPr>
              <a:t> </a:t>
            </a:r>
            <a:r>
              <a:rPr lang="en-US" altLang="en-US" sz="2400" dirty="0" smtClean="0">
                <a:ea typeface="ＭＳ Ｐゴシック" pitchFamily="-84" charset="-128"/>
              </a:rPr>
              <a:t>attributes.</a:t>
            </a:r>
          </a:p>
        </p:txBody>
      </p:sp>
    </p:spTree>
    <p:extLst>
      <p:ext uri="{BB962C8B-B14F-4D97-AF65-F5344CB8AC3E}">
        <p14:creationId xmlns:p14="http://schemas.microsoft.com/office/powerpoint/2010/main" val="418373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317500"/>
            <a:ext cx="8229600" cy="609600"/>
          </a:xfrm>
        </p:spPr>
        <p:txBody>
          <a:bodyPr/>
          <a:lstStyle/>
          <a:p>
            <a:r>
              <a:rPr lang="en-US" altLang="en-US" dirty="0" smtClean="0"/>
              <a:t>Regression Analysis</a:t>
            </a:r>
          </a:p>
        </p:txBody>
      </p:sp>
      <p:sp>
        <p:nvSpPr>
          <p:cNvPr id="18436" name="Rectangle 28"/>
          <p:cNvSpPr>
            <a:spLocks noGrp="1" noChangeArrowheads="1"/>
          </p:cNvSpPr>
          <p:nvPr>
            <p:ph type="body" sz="half" idx="1"/>
          </p:nvPr>
        </p:nvSpPr>
        <p:spPr>
          <a:xfrm>
            <a:off x="304800" y="1219200"/>
            <a:ext cx="4241800" cy="4953000"/>
          </a:xfrm>
        </p:spPr>
        <p:txBody>
          <a:bodyPr/>
          <a:lstStyle/>
          <a:p>
            <a:r>
              <a:rPr lang="en-US" altLang="en-US" sz="2000" dirty="0" smtClean="0"/>
              <a:t>Collection of techniques for the modeling and analysis of numerical data consisting of values of a </a:t>
            </a:r>
            <a:r>
              <a:rPr lang="en-US" altLang="en-US" sz="2000" i="1" dirty="0" smtClean="0"/>
              <a:t>dependent variable </a:t>
            </a:r>
            <a:r>
              <a:rPr lang="en-US" altLang="en-US" sz="2000" dirty="0" smtClean="0"/>
              <a:t>(also </a:t>
            </a:r>
            <a:r>
              <a:rPr lang="en-US" altLang="en-US" sz="2000" i="1" dirty="0" smtClean="0"/>
              <a:t>response variable </a:t>
            </a:r>
            <a:r>
              <a:rPr lang="en-US" altLang="en-US" sz="2000" dirty="0" smtClean="0"/>
              <a:t>or </a:t>
            </a:r>
            <a:r>
              <a:rPr lang="en-US" altLang="en-US" sz="2000" i="1" dirty="0" smtClean="0"/>
              <a:t>measurement</a:t>
            </a:r>
            <a:r>
              <a:rPr lang="en-US" altLang="en-US" sz="2000" dirty="0" smtClean="0"/>
              <a:t>) and of one or more </a:t>
            </a:r>
            <a:r>
              <a:rPr lang="en-US" altLang="en-US" sz="2000" i="1" dirty="0" smtClean="0"/>
              <a:t>independent variables </a:t>
            </a:r>
            <a:r>
              <a:rPr lang="en-US" altLang="en-US" sz="2000" dirty="0" smtClean="0"/>
              <a:t>(aka. </a:t>
            </a:r>
            <a:r>
              <a:rPr lang="en-US" altLang="en-US" sz="2000" i="1" dirty="0" smtClean="0"/>
              <a:t>explanatory variables</a:t>
            </a:r>
            <a:r>
              <a:rPr lang="en-US" altLang="en-US" sz="2000" dirty="0" smtClean="0"/>
              <a:t> or </a:t>
            </a:r>
            <a:r>
              <a:rPr lang="en-US" altLang="en-US" sz="2000" i="1" dirty="0" smtClean="0"/>
              <a:t>predictors</a:t>
            </a:r>
            <a:r>
              <a:rPr lang="en-US" altLang="en-US" sz="2000" dirty="0" smtClean="0"/>
              <a:t>)</a:t>
            </a:r>
          </a:p>
          <a:p>
            <a:r>
              <a:rPr lang="en-US" altLang="en-US" sz="2000" dirty="0" smtClean="0"/>
              <a:t>The parameters are estimated to obtains a "best fit" of the data</a:t>
            </a:r>
          </a:p>
          <a:p>
            <a:r>
              <a:rPr lang="en-US" altLang="en-US" sz="2000" dirty="0" smtClean="0"/>
              <a:t>Typically the best fit is evaluated by using the least squares method, but other criteria have also been used</a:t>
            </a:r>
          </a:p>
        </p:txBody>
      </p:sp>
      <p:sp>
        <p:nvSpPr>
          <p:cNvPr id="18437" name="Rectangle 31"/>
          <p:cNvSpPr>
            <a:spLocks noGrp="1" noChangeArrowheads="1"/>
          </p:cNvSpPr>
          <p:nvPr>
            <p:ph type="body" sz="half" idx="2"/>
          </p:nvPr>
        </p:nvSpPr>
        <p:spPr>
          <a:xfrm>
            <a:off x="4648199" y="4660900"/>
            <a:ext cx="4202113" cy="1485900"/>
          </a:xfrm>
        </p:spPr>
        <p:txBody>
          <a:bodyPr/>
          <a:lstStyle/>
          <a:p>
            <a:r>
              <a:rPr lang="en-US" altLang="en-US" sz="2000" dirty="0" smtClean="0"/>
              <a:t>Used for prediction (including forecasting of time-series data), inference, hypothesis testing, and modeling of causal relationships</a:t>
            </a:r>
          </a:p>
        </p:txBody>
      </p:sp>
      <p:sp>
        <p:nvSpPr>
          <p:cNvPr id="18434" name="Rectangle 2061"/>
          <p:cNvSpPr>
            <a:spLocks noGrp="1" noChangeArrowheads="1"/>
          </p:cNvSpPr>
          <p:nvPr>
            <p:ph type="sldNum" sz="quarter" idx="10"/>
          </p:nvPr>
        </p:nvSpPr>
        <p:spPr>
          <a:xfrm>
            <a:off x="6873875" y="6451600"/>
            <a:ext cx="1905000" cy="304800"/>
          </a:xfrm>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buNone/>
            </a:pPr>
            <a:fld id="{FA691ED9-2C34-4D57-9CC3-7B104EDA2CCA}" type="slidenum">
              <a:rPr lang="en-US" altLang="en-US" sz="1200" b="0" smtClean="0"/>
              <a:pPr>
                <a:buNone/>
              </a:pPr>
              <a:t>40</a:t>
            </a:fld>
            <a:endParaRPr lang="en-US" altLang="en-US" sz="1200" b="0" dirty="0" smtClean="0"/>
          </a:p>
        </p:txBody>
      </p:sp>
      <p:sp>
        <p:nvSpPr>
          <p:cNvPr id="18438" name="Text Box 20"/>
          <p:cNvSpPr txBox="1">
            <a:spLocks noChangeArrowheads="1"/>
          </p:cNvSpPr>
          <p:nvPr/>
        </p:nvSpPr>
        <p:spPr bwMode="auto">
          <a:xfrm>
            <a:off x="5461000" y="88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400">
                <a:latin typeface="Times New Roman" pitchFamily="18" charset="0"/>
              </a:rPr>
              <a:t>y</a:t>
            </a:r>
          </a:p>
        </p:txBody>
      </p:sp>
      <p:grpSp>
        <p:nvGrpSpPr>
          <p:cNvPr id="18439" name="Group 30"/>
          <p:cNvGrpSpPr>
            <a:grpSpLocks/>
          </p:cNvGrpSpPr>
          <p:nvPr/>
        </p:nvGrpSpPr>
        <p:grpSpPr bwMode="auto">
          <a:xfrm>
            <a:off x="5156200" y="1231900"/>
            <a:ext cx="3363913" cy="3175000"/>
            <a:chOff x="3456" y="64"/>
            <a:chExt cx="2119" cy="2000"/>
          </a:xfrm>
        </p:grpSpPr>
        <p:sp>
          <p:nvSpPr>
            <p:cNvPr id="18440" name="Line 3"/>
            <p:cNvSpPr>
              <a:spLocks noChangeShapeType="1"/>
            </p:cNvSpPr>
            <p:nvPr/>
          </p:nvSpPr>
          <p:spPr bwMode="auto">
            <a:xfrm flipV="1">
              <a:off x="3456" y="1776"/>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1" name="Line 4"/>
            <p:cNvSpPr>
              <a:spLocks noChangeShapeType="1"/>
            </p:cNvSpPr>
            <p:nvPr/>
          </p:nvSpPr>
          <p:spPr bwMode="auto">
            <a:xfrm flipV="1">
              <a:off x="3648" y="64"/>
              <a:ext cx="1" cy="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2" name="Oval 5"/>
            <p:cNvSpPr>
              <a:spLocks noChangeArrowheads="1"/>
            </p:cNvSpPr>
            <p:nvPr/>
          </p:nvSpPr>
          <p:spPr bwMode="auto">
            <a:xfrm flipV="1">
              <a:off x="4522" y="1116"/>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3" name="Oval 6"/>
            <p:cNvSpPr>
              <a:spLocks noChangeArrowheads="1"/>
            </p:cNvSpPr>
            <p:nvPr/>
          </p:nvSpPr>
          <p:spPr bwMode="auto">
            <a:xfrm flipV="1">
              <a:off x="4259" y="1182"/>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4" name="Oval 7"/>
            <p:cNvSpPr>
              <a:spLocks noChangeArrowheads="1"/>
            </p:cNvSpPr>
            <p:nvPr/>
          </p:nvSpPr>
          <p:spPr bwMode="auto">
            <a:xfrm flipV="1">
              <a:off x="4149" y="600"/>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5" name="Oval 8"/>
            <p:cNvSpPr>
              <a:spLocks noChangeArrowheads="1"/>
            </p:cNvSpPr>
            <p:nvPr/>
          </p:nvSpPr>
          <p:spPr bwMode="auto">
            <a:xfrm flipV="1">
              <a:off x="4039" y="1477"/>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6" name="Oval 9"/>
            <p:cNvSpPr>
              <a:spLocks noChangeArrowheads="1"/>
            </p:cNvSpPr>
            <p:nvPr/>
          </p:nvSpPr>
          <p:spPr bwMode="auto">
            <a:xfrm flipV="1">
              <a:off x="4588" y="894"/>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7" name="Oval 10"/>
            <p:cNvSpPr>
              <a:spLocks noChangeArrowheads="1"/>
            </p:cNvSpPr>
            <p:nvPr/>
          </p:nvSpPr>
          <p:spPr bwMode="auto">
            <a:xfrm flipV="1">
              <a:off x="4715" y="722"/>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8" name="Oval 11"/>
            <p:cNvSpPr>
              <a:spLocks noChangeArrowheads="1"/>
            </p:cNvSpPr>
            <p:nvPr/>
          </p:nvSpPr>
          <p:spPr bwMode="auto">
            <a:xfrm flipV="1">
              <a:off x="3813" y="1538"/>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49" name="Oval 12"/>
            <p:cNvSpPr>
              <a:spLocks noChangeArrowheads="1"/>
            </p:cNvSpPr>
            <p:nvPr/>
          </p:nvSpPr>
          <p:spPr bwMode="auto">
            <a:xfrm flipV="1">
              <a:off x="4917" y="719"/>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0" name="Oval 13"/>
            <p:cNvSpPr>
              <a:spLocks noChangeArrowheads="1"/>
            </p:cNvSpPr>
            <p:nvPr/>
          </p:nvSpPr>
          <p:spPr bwMode="auto">
            <a:xfrm flipV="1">
              <a:off x="4930" y="568"/>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1" name="Oval 14"/>
            <p:cNvSpPr>
              <a:spLocks noChangeArrowheads="1"/>
            </p:cNvSpPr>
            <p:nvPr/>
          </p:nvSpPr>
          <p:spPr bwMode="auto">
            <a:xfrm flipV="1">
              <a:off x="5191" y="551"/>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2" name="Oval 15"/>
            <p:cNvSpPr>
              <a:spLocks noChangeArrowheads="1"/>
            </p:cNvSpPr>
            <p:nvPr/>
          </p:nvSpPr>
          <p:spPr bwMode="auto">
            <a:xfrm flipV="1">
              <a:off x="3785" y="1706"/>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3" name="Oval 16"/>
            <p:cNvSpPr>
              <a:spLocks noChangeArrowheads="1"/>
            </p:cNvSpPr>
            <p:nvPr/>
          </p:nvSpPr>
          <p:spPr bwMode="auto">
            <a:xfrm flipV="1">
              <a:off x="5178" y="393"/>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4" name="Oval 17"/>
            <p:cNvSpPr>
              <a:spLocks noChangeArrowheads="1"/>
            </p:cNvSpPr>
            <p:nvPr/>
          </p:nvSpPr>
          <p:spPr bwMode="auto">
            <a:xfrm flipV="1">
              <a:off x="5386" y="314"/>
              <a:ext cx="27" cy="27"/>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2400"/>
            </a:p>
          </p:txBody>
        </p:sp>
        <p:sp>
          <p:nvSpPr>
            <p:cNvPr id="18455" name="Line 18"/>
            <p:cNvSpPr>
              <a:spLocks noChangeShapeType="1"/>
            </p:cNvSpPr>
            <p:nvPr/>
          </p:nvSpPr>
          <p:spPr bwMode="auto">
            <a:xfrm flipV="1">
              <a:off x="3638" y="259"/>
              <a:ext cx="1831" cy="143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Text Box 19"/>
            <p:cNvSpPr txBox="1">
              <a:spLocks noChangeArrowheads="1"/>
            </p:cNvSpPr>
            <p:nvPr/>
          </p:nvSpPr>
          <p:spPr bwMode="auto">
            <a:xfrm>
              <a:off x="5328"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400">
                  <a:latin typeface="Times New Roman" pitchFamily="18" charset="0"/>
                </a:rPr>
                <a:t>x</a:t>
              </a:r>
            </a:p>
          </p:txBody>
        </p:sp>
        <p:sp>
          <p:nvSpPr>
            <p:cNvPr id="18457" name="Text Box 21"/>
            <p:cNvSpPr txBox="1">
              <a:spLocks noChangeArrowheads="1"/>
            </p:cNvSpPr>
            <p:nvPr/>
          </p:nvSpPr>
          <p:spPr bwMode="auto">
            <a:xfrm>
              <a:off x="4763" y="1063"/>
              <a:ext cx="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400">
                  <a:latin typeface="Times New Roman" pitchFamily="18" charset="0"/>
                </a:rPr>
                <a:t>y = x + 1</a:t>
              </a:r>
            </a:p>
          </p:txBody>
        </p:sp>
        <p:sp>
          <p:nvSpPr>
            <p:cNvPr id="18458" name="Line 22"/>
            <p:cNvSpPr>
              <a:spLocks noChangeShapeType="1"/>
            </p:cNvSpPr>
            <p:nvPr/>
          </p:nvSpPr>
          <p:spPr bwMode="auto">
            <a:xfrm>
              <a:off x="4163" y="609"/>
              <a:ext cx="0" cy="120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59" name="Line 23"/>
            <p:cNvSpPr>
              <a:spLocks noChangeShapeType="1"/>
            </p:cNvSpPr>
            <p:nvPr/>
          </p:nvSpPr>
          <p:spPr bwMode="auto">
            <a:xfrm flipH="1">
              <a:off x="3649" y="619"/>
              <a:ext cx="50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Line 24"/>
            <p:cNvSpPr>
              <a:spLocks noChangeShapeType="1"/>
            </p:cNvSpPr>
            <p:nvPr/>
          </p:nvSpPr>
          <p:spPr bwMode="auto">
            <a:xfrm flipH="1">
              <a:off x="3639" y="1256"/>
              <a:ext cx="51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Text Box 25"/>
            <p:cNvSpPr txBox="1">
              <a:spLocks noChangeArrowheads="1"/>
            </p:cNvSpPr>
            <p:nvPr/>
          </p:nvSpPr>
          <p:spPr bwMode="auto">
            <a:xfrm>
              <a:off x="4115" y="1814"/>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000">
                  <a:latin typeface="Times New Roman" pitchFamily="18" charset="0"/>
                </a:rPr>
                <a:t>X1</a:t>
              </a:r>
            </a:p>
          </p:txBody>
        </p:sp>
        <p:sp>
          <p:nvSpPr>
            <p:cNvPr id="18462" name="Text Box 26"/>
            <p:cNvSpPr txBox="1">
              <a:spLocks noChangeArrowheads="1"/>
            </p:cNvSpPr>
            <p:nvPr/>
          </p:nvSpPr>
          <p:spPr bwMode="auto">
            <a:xfrm>
              <a:off x="3600" y="43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000">
                  <a:latin typeface="Times New Roman" pitchFamily="18" charset="0"/>
                </a:rPr>
                <a:t>Y1</a:t>
              </a:r>
            </a:p>
          </p:txBody>
        </p:sp>
        <p:sp>
          <p:nvSpPr>
            <p:cNvPr id="18463" name="Text Box 27"/>
            <p:cNvSpPr txBox="1">
              <a:spLocks noChangeArrowheads="1"/>
            </p:cNvSpPr>
            <p:nvPr/>
          </p:nvSpPr>
          <p:spPr bwMode="auto">
            <a:xfrm>
              <a:off x="3619" y="1008"/>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en-US" sz="2000">
                  <a:latin typeface="Times New Roman" pitchFamily="18" charset="0"/>
                </a:rPr>
                <a:t>Y1’</a:t>
              </a:r>
            </a:p>
          </p:txBody>
        </p:sp>
      </p:grpSp>
    </p:spTree>
    <p:extLst>
      <p:ext uri="{BB962C8B-B14F-4D97-AF65-F5344CB8AC3E}">
        <p14:creationId xmlns:p14="http://schemas.microsoft.com/office/powerpoint/2010/main" val="2070992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6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fld id="{708AC34B-57D1-4457-8861-40E707B6B61D}" type="slidenum">
              <a:rPr lang="en-US" altLang="en-US" sz="1200" b="0" smtClean="0"/>
              <a:pPr eaLnBrk="1" hangingPunct="1">
                <a:spcBef>
                  <a:spcPct val="0"/>
                </a:spcBef>
                <a:buClrTx/>
                <a:buSzTx/>
                <a:buFontTx/>
                <a:buNone/>
              </a:pPr>
              <a:t>41</a:t>
            </a:fld>
            <a:endParaRPr lang="en-US" altLang="en-US" sz="1200" b="0" dirty="0" smtClean="0"/>
          </a:p>
        </p:txBody>
      </p:sp>
      <p:sp>
        <p:nvSpPr>
          <p:cNvPr id="19459" name="Rectangle 2"/>
          <p:cNvSpPr>
            <a:spLocks noGrp="1" noChangeArrowheads="1"/>
          </p:cNvSpPr>
          <p:nvPr>
            <p:ph type="body" idx="1"/>
          </p:nvPr>
        </p:nvSpPr>
        <p:spPr>
          <a:xfrm>
            <a:off x="381000" y="1295400"/>
            <a:ext cx="8534400" cy="5257800"/>
          </a:xfrm>
          <a:noFill/>
        </p:spPr>
        <p:txBody>
          <a:bodyPr lIns="92075" tIns="46038" rIns="92075" bIns="46038"/>
          <a:lstStyle/>
          <a:p>
            <a:pPr eaLnBrk="1" hangingPunct="1">
              <a:lnSpc>
                <a:spcPct val="120000"/>
              </a:lnSpc>
            </a:pPr>
            <a:r>
              <a:rPr lang="en-US" altLang="en-US" sz="2400" dirty="0" smtClean="0"/>
              <a:t>Linear regression: </a:t>
            </a:r>
            <a:r>
              <a:rPr lang="en-US" altLang="en-US" sz="2400" i="1" dirty="0" smtClean="0"/>
              <a:t>Y = </a:t>
            </a:r>
            <a:r>
              <a:rPr lang="en-US" altLang="en-US" sz="2400" i="1" dirty="0" smtClean="0">
                <a:sym typeface="Symbol" pitchFamily="18" charset="2"/>
              </a:rPr>
              <a:t>w X + b</a:t>
            </a:r>
            <a:endParaRPr lang="en-US" altLang="en-US" sz="2400" i="1" dirty="0" smtClean="0"/>
          </a:p>
          <a:p>
            <a:pPr lvl="1" eaLnBrk="1" hangingPunct="1">
              <a:lnSpc>
                <a:spcPct val="120000"/>
              </a:lnSpc>
            </a:pPr>
            <a:r>
              <a:rPr lang="en-US" altLang="en-US" sz="2000" dirty="0" smtClean="0"/>
              <a:t>Two regression coefficients, </a:t>
            </a:r>
            <a:r>
              <a:rPr lang="en-US" altLang="en-US" sz="2000" i="1" dirty="0" smtClean="0">
                <a:sym typeface="Symbol" pitchFamily="18" charset="2"/>
              </a:rPr>
              <a:t>w</a:t>
            </a:r>
            <a:r>
              <a:rPr lang="en-US" altLang="en-US" sz="2000" dirty="0" smtClean="0">
                <a:sym typeface="Symbol" pitchFamily="18" charset="2"/>
              </a:rPr>
              <a:t> and </a:t>
            </a:r>
            <a:r>
              <a:rPr lang="en-US" altLang="en-US" sz="2000" i="1" dirty="0" smtClean="0">
                <a:sym typeface="Symbol" pitchFamily="18" charset="2"/>
              </a:rPr>
              <a:t>b,</a:t>
            </a:r>
            <a:r>
              <a:rPr lang="en-US" altLang="en-US" sz="2000" dirty="0" smtClean="0"/>
              <a:t> specify the line and are to be estimated by using the data at hand</a:t>
            </a:r>
          </a:p>
          <a:p>
            <a:pPr lvl="1" eaLnBrk="1" hangingPunct="1">
              <a:lnSpc>
                <a:spcPct val="120000"/>
              </a:lnSpc>
            </a:pPr>
            <a:r>
              <a:rPr lang="en-US" altLang="en-US" sz="2000" dirty="0" smtClean="0"/>
              <a:t>Using the least squares criterion on known values of </a:t>
            </a:r>
            <a:r>
              <a:rPr lang="en-US" altLang="en-US" sz="2000" i="1" dirty="0" smtClean="0"/>
              <a:t>Y</a:t>
            </a:r>
            <a:r>
              <a:rPr lang="en-US" altLang="en-US" sz="2000" i="1" baseline="-25000" dirty="0" smtClean="0"/>
              <a:t>1</a:t>
            </a:r>
            <a:r>
              <a:rPr lang="en-US" altLang="en-US" sz="2000" i="1" dirty="0" smtClean="0"/>
              <a:t>, Y</a:t>
            </a:r>
            <a:r>
              <a:rPr lang="en-US" altLang="en-US" sz="2000" i="1" baseline="-25000" dirty="0" smtClean="0"/>
              <a:t>2</a:t>
            </a:r>
            <a:r>
              <a:rPr lang="en-US" altLang="en-US" sz="2000" i="1" dirty="0" smtClean="0"/>
              <a:t>, …, X</a:t>
            </a:r>
            <a:r>
              <a:rPr lang="en-US" altLang="en-US" sz="2000" i="1" baseline="-25000" dirty="0" smtClean="0"/>
              <a:t>1</a:t>
            </a:r>
            <a:r>
              <a:rPr lang="en-US" altLang="en-US" sz="2000" i="1" dirty="0" smtClean="0"/>
              <a:t>, X</a:t>
            </a:r>
            <a:r>
              <a:rPr lang="en-US" altLang="en-US" sz="2000" i="1" baseline="-25000" dirty="0" smtClean="0"/>
              <a:t>2</a:t>
            </a:r>
            <a:r>
              <a:rPr lang="en-US" altLang="en-US" sz="2000" i="1" dirty="0" smtClean="0"/>
              <a:t>, ….</a:t>
            </a:r>
          </a:p>
          <a:p>
            <a:pPr eaLnBrk="1" hangingPunct="1">
              <a:lnSpc>
                <a:spcPct val="120000"/>
              </a:lnSpc>
            </a:pPr>
            <a:r>
              <a:rPr lang="en-US" altLang="en-US" sz="2400" dirty="0" smtClean="0"/>
              <a:t>Multiple regression: </a:t>
            </a:r>
            <a:r>
              <a:rPr lang="en-US" altLang="en-US" sz="2400" i="1" dirty="0" smtClean="0"/>
              <a:t>Y = b</a:t>
            </a:r>
            <a:r>
              <a:rPr lang="en-US" altLang="en-US" sz="2400" i="1" baseline="-25000" dirty="0" smtClean="0"/>
              <a:t>0</a:t>
            </a:r>
            <a:r>
              <a:rPr lang="en-US" altLang="en-US" sz="2400" i="1" dirty="0" smtClean="0"/>
              <a:t> + b</a:t>
            </a:r>
            <a:r>
              <a:rPr lang="en-US" altLang="en-US" sz="2400" i="1" baseline="-25000" dirty="0" smtClean="0"/>
              <a:t>1</a:t>
            </a:r>
            <a:r>
              <a:rPr lang="en-US" altLang="en-US" sz="2400" i="1" dirty="0" smtClean="0"/>
              <a:t> X</a:t>
            </a:r>
            <a:r>
              <a:rPr lang="en-US" altLang="en-US" sz="2400" i="1" baseline="-25000" dirty="0" smtClean="0"/>
              <a:t>1</a:t>
            </a:r>
            <a:r>
              <a:rPr lang="en-US" altLang="en-US" sz="2400" i="1" dirty="0" smtClean="0"/>
              <a:t> + b</a:t>
            </a:r>
            <a:r>
              <a:rPr lang="en-US" altLang="en-US" sz="2400" i="1" baseline="-25000" dirty="0" smtClean="0"/>
              <a:t>2</a:t>
            </a:r>
            <a:r>
              <a:rPr lang="en-US" altLang="en-US" sz="2400" i="1" dirty="0" smtClean="0"/>
              <a:t> X</a:t>
            </a:r>
            <a:r>
              <a:rPr lang="en-US" altLang="en-US" sz="2400" i="1" baseline="-25000" dirty="0" smtClean="0"/>
              <a:t>2</a:t>
            </a:r>
            <a:endParaRPr lang="en-US" altLang="en-US" sz="2400" i="1" dirty="0" smtClean="0"/>
          </a:p>
          <a:p>
            <a:pPr lvl="1" eaLnBrk="1" hangingPunct="1">
              <a:lnSpc>
                <a:spcPct val="120000"/>
              </a:lnSpc>
            </a:pPr>
            <a:r>
              <a:rPr lang="en-US" altLang="en-US" sz="2000" dirty="0" smtClean="0"/>
              <a:t>Many nonlinear functions can be transformed into the above</a:t>
            </a:r>
          </a:p>
          <a:p>
            <a:pPr eaLnBrk="1" hangingPunct="1">
              <a:lnSpc>
                <a:spcPct val="120000"/>
              </a:lnSpc>
            </a:pPr>
            <a:r>
              <a:rPr lang="en-US" altLang="en-US" sz="2400" dirty="0" smtClean="0"/>
              <a:t>Log-linear models</a:t>
            </a:r>
          </a:p>
          <a:p>
            <a:pPr lvl="1" eaLnBrk="1" hangingPunct="1">
              <a:lnSpc>
                <a:spcPct val="120000"/>
              </a:lnSpc>
            </a:pPr>
            <a:r>
              <a:rPr lang="en-US" altLang="en-US" sz="2000" dirty="0" smtClean="0"/>
              <a:t>Approximate discrete multidimensional probability distributions</a:t>
            </a:r>
          </a:p>
          <a:p>
            <a:pPr lvl="1" eaLnBrk="1" hangingPunct="1">
              <a:lnSpc>
                <a:spcPct val="120000"/>
              </a:lnSpc>
            </a:pPr>
            <a:r>
              <a:rPr lang="en-US" altLang="en-US" sz="2000" dirty="0" smtClean="0"/>
              <a:t>Estimate the probability of each point in a multi-dimensional space for a set of discretized attributes, based on a smaller subset of dimensions</a:t>
            </a:r>
          </a:p>
          <a:p>
            <a:pPr lvl="1" eaLnBrk="1" hangingPunct="1">
              <a:lnSpc>
                <a:spcPct val="120000"/>
              </a:lnSpc>
            </a:pPr>
            <a:r>
              <a:rPr lang="en-US" altLang="en-US" sz="2000" dirty="0" smtClean="0"/>
              <a:t>Useful for dimensionality reduction and data smoothing</a:t>
            </a:r>
            <a:endParaRPr lang="en-US" altLang="en-US" sz="2000" i="1" baseline="-25000" dirty="0" smtClean="0"/>
          </a:p>
        </p:txBody>
      </p:sp>
      <p:sp>
        <p:nvSpPr>
          <p:cNvPr id="19460" name="Rectangle 3"/>
          <p:cNvSpPr>
            <a:spLocks noGrp="1" noChangeArrowheads="1"/>
          </p:cNvSpPr>
          <p:nvPr>
            <p:ph type="title"/>
          </p:nvPr>
        </p:nvSpPr>
        <p:spPr>
          <a:xfrm>
            <a:off x="381000" y="228600"/>
            <a:ext cx="8458200" cy="838200"/>
          </a:xfrm>
          <a:noFill/>
        </p:spPr>
        <p:txBody>
          <a:bodyPr lIns="92075" tIns="46038" rIns="92075" bIns="46038" anchor="ctr"/>
          <a:lstStyle/>
          <a:p>
            <a:pPr eaLnBrk="1" hangingPunct="1"/>
            <a:r>
              <a:rPr lang="en-US" altLang="en-US" dirty="0" smtClean="0"/>
              <a:t>Regression Analysis</a:t>
            </a:r>
            <a:endParaRPr lang="en-US" altLang="en-US" sz="2400" dirty="0" smtClean="0"/>
          </a:p>
        </p:txBody>
      </p:sp>
    </p:spTree>
    <p:extLst>
      <p:ext uri="{BB962C8B-B14F-4D97-AF65-F5344CB8AC3E}">
        <p14:creationId xmlns:p14="http://schemas.microsoft.com/office/powerpoint/2010/main" val="63564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12F4BB7-4D3F-452F-971D-0D0314C3EAF2}" type="slidenum">
              <a:rPr lang="en-US" altLang="en-US" sz="1200" smtClean="0">
                <a:solidFill>
                  <a:schemeClr val="accent2"/>
                </a:solidFill>
              </a:rPr>
              <a:pPr/>
              <a:t>42</a:t>
            </a:fld>
            <a:endParaRPr lang="en-US" altLang="en-US" sz="1400" b="0" smtClean="0"/>
          </a:p>
        </p:txBody>
      </p:sp>
      <p:sp>
        <p:nvSpPr>
          <p:cNvPr id="57347" name="Rectangle 2"/>
          <p:cNvSpPr>
            <a:spLocks noGrp="1" noChangeArrowheads="1"/>
          </p:cNvSpPr>
          <p:nvPr>
            <p:ph type="title"/>
          </p:nvPr>
        </p:nvSpPr>
        <p:spPr/>
        <p:txBody>
          <a:bodyPr/>
          <a:lstStyle/>
          <a:p>
            <a:r>
              <a:rPr lang="en-US" altLang="en-US" smtClean="0"/>
              <a:t>Numerocity Reduction</a:t>
            </a:r>
          </a:p>
        </p:txBody>
      </p:sp>
      <p:sp>
        <p:nvSpPr>
          <p:cNvPr id="57348" name="Rectangle 3"/>
          <p:cNvSpPr>
            <a:spLocks noGrp="1" noChangeArrowheads="1"/>
          </p:cNvSpPr>
          <p:nvPr>
            <p:ph type="body" idx="1"/>
          </p:nvPr>
        </p:nvSpPr>
        <p:spPr>
          <a:xfrm>
            <a:off x="274638" y="1122363"/>
            <a:ext cx="5014912" cy="4887912"/>
          </a:xfrm>
        </p:spPr>
        <p:txBody>
          <a:bodyPr/>
          <a:lstStyle/>
          <a:p>
            <a:r>
              <a:rPr lang="en-US" altLang="en-US" smtClean="0"/>
              <a:t>Reduction via histograms:</a:t>
            </a:r>
          </a:p>
          <a:p>
            <a:pPr lvl="1"/>
            <a:r>
              <a:rPr lang="en-US" altLang="en-US" smtClean="0"/>
              <a:t>Divide data into buckets and store representation of buckets (sum, count, etc.)</a:t>
            </a:r>
          </a:p>
          <a:p>
            <a:pPr lvl="1"/>
            <a:endParaRPr lang="en-US" altLang="en-US" smtClean="0"/>
          </a:p>
          <a:p>
            <a:r>
              <a:rPr lang="en-US" altLang="en-US" smtClean="0"/>
              <a:t>Reduction via clustering</a:t>
            </a:r>
          </a:p>
          <a:p>
            <a:pPr lvl="1"/>
            <a:r>
              <a:rPr lang="en-US" altLang="en-US" smtClean="0"/>
              <a:t>Partition data into clusters based on “closeness” in space</a:t>
            </a:r>
          </a:p>
          <a:p>
            <a:pPr lvl="1"/>
            <a:r>
              <a:rPr lang="en-US" altLang="en-US" smtClean="0"/>
              <a:t>Retain representatives of clusters (centroids) and outliers</a:t>
            </a:r>
          </a:p>
          <a:p>
            <a:pPr lvl="1"/>
            <a:endParaRPr lang="en-US" altLang="en-US" sz="800" smtClean="0"/>
          </a:p>
          <a:p>
            <a:r>
              <a:rPr lang="en-US" altLang="en-US" smtClean="0"/>
              <a:t>Reduction via sampling</a:t>
            </a:r>
          </a:p>
          <a:p>
            <a:pPr lvl="1"/>
            <a:r>
              <a:rPr lang="en-US" altLang="en-US" smtClean="0"/>
              <a:t>Will the patterns in the sample represent the patterns in the data?</a:t>
            </a:r>
          </a:p>
          <a:p>
            <a:pPr lvl="1"/>
            <a:r>
              <a:rPr lang="en-US" altLang="en-US" smtClean="0"/>
              <a:t>Random sampling can produce poor results</a:t>
            </a:r>
          </a:p>
          <a:p>
            <a:pPr lvl="1"/>
            <a:r>
              <a:rPr lang="en-US" altLang="en-US" smtClean="0"/>
              <a:t>Stratified sample (stratum = group based on attribute value)</a:t>
            </a:r>
          </a:p>
        </p:txBody>
      </p:sp>
      <p:pic>
        <p:nvPicPr>
          <p:cNvPr id="57349" name="Picture 4"/>
          <p:cNvPicPr>
            <a:picLocks noChangeAspect="1" noChangeArrowheads="1"/>
          </p:cNvPicPr>
          <p:nvPr/>
        </p:nvPicPr>
        <p:blipFill>
          <a:blip r:embed="rId3" cstate="print">
            <a:lum contrast="30000"/>
            <a:extLst>
              <a:ext uri="{28A0092B-C50C-407E-A947-70E740481C1C}">
                <a14:useLocalDpi xmlns:a14="http://schemas.microsoft.com/office/drawing/2010/main" val="0"/>
              </a:ext>
            </a:extLst>
          </a:blip>
          <a:srcRect/>
          <a:stretch>
            <a:fillRect/>
          </a:stretch>
        </p:blipFill>
        <p:spPr bwMode="auto">
          <a:xfrm>
            <a:off x="5891213" y="1138238"/>
            <a:ext cx="2738437" cy="18827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5735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l="3867" t="5069" r="4742" b="4214"/>
          <a:stretch>
            <a:fillRect/>
          </a:stretch>
        </p:blipFill>
        <p:spPr bwMode="auto">
          <a:xfrm>
            <a:off x="5962650" y="3449638"/>
            <a:ext cx="2667000" cy="18526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7351" name="AutoShape 7"/>
          <p:cNvSpPr>
            <a:spLocks/>
          </p:cNvSpPr>
          <p:nvPr/>
        </p:nvSpPr>
        <p:spPr bwMode="auto">
          <a:xfrm>
            <a:off x="5080000" y="1270000"/>
            <a:ext cx="74613" cy="1050925"/>
          </a:xfrm>
          <a:prstGeom prst="rightBrace">
            <a:avLst>
              <a:gd name="adj1" fmla="val 117375"/>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52" name="AutoShape 8"/>
          <p:cNvSpPr>
            <a:spLocks/>
          </p:cNvSpPr>
          <p:nvPr/>
        </p:nvSpPr>
        <p:spPr bwMode="auto">
          <a:xfrm>
            <a:off x="5232400" y="2711450"/>
            <a:ext cx="74613" cy="1327150"/>
          </a:xfrm>
          <a:prstGeom prst="rightBrace">
            <a:avLst>
              <a:gd name="adj1" fmla="val 148226"/>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cxnSp>
        <p:nvCxnSpPr>
          <p:cNvPr id="57353" name="AutoShape 9"/>
          <p:cNvCxnSpPr>
            <a:cxnSpLocks noChangeShapeType="1"/>
            <a:stCxn id="57351" idx="1"/>
          </p:cNvCxnSpPr>
          <p:nvPr/>
        </p:nvCxnSpPr>
        <p:spPr bwMode="auto">
          <a:xfrm>
            <a:off x="5154613" y="1795463"/>
            <a:ext cx="736600" cy="284162"/>
          </a:xfrm>
          <a:prstGeom prst="bentConnector3">
            <a:avLst>
              <a:gd name="adj1" fmla="val 50000"/>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57354" name="AutoShape 10"/>
          <p:cNvCxnSpPr>
            <a:cxnSpLocks noChangeShapeType="1"/>
            <a:stCxn id="57352" idx="1"/>
          </p:cNvCxnSpPr>
          <p:nvPr/>
        </p:nvCxnSpPr>
        <p:spPr bwMode="auto">
          <a:xfrm>
            <a:off x="5307013" y="3375025"/>
            <a:ext cx="655637" cy="1001713"/>
          </a:xfrm>
          <a:prstGeom prst="bentConnector3">
            <a:avLst>
              <a:gd name="adj1" fmla="val 49880"/>
            </a:avLst>
          </a:prstGeom>
          <a:noFill/>
          <a:ln w="9525">
            <a:solidFill>
              <a:schemeClr val="accent2"/>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74E184A-A234-465B-AE44-442AE820BD60}" type="slidenum">
              <a:rPr lang="en-US" altLang="en-US" sz="1200" smtClean="0">
                <a:solidFill>
                  <a:schemeClr val="accent2"/>
                </a:solidFill>
              </a:rPr>
              <a:pPr/>
              <a:t>43</a:t>
            </a:fld>
            <a:endParaRPr lang="en-US" altLang="en-US" sz="1400" b="0" smtClean="0"/>
          </a:p>
        </p:txBody>
      </p:sp>
      <p:sp>
        <p:nvSpPr>
          <p:cNvPr id="58371" name="Rectangle 1026"/>
          <p:cNvSpPr>
            <a:spLocks noGrp="1" noChangeArrowheads="1"/>
          </p:cNvSpPr>
          <p:nvPr>
            <p:ph type="title"/>
          </p:nvPr>
        </p:nvSpPr>
        <p:spPr>
          <a:xfrm>
            <a:off x="457200" y="215900"/>
            <a:ext cx="8229600" cy="609600"/>
          </a:xfrm>
        </p:spPr>
        <p:txBody>
          <a:bodyPr/>
          <a:lstStyle/>
          <a:p>
            <a:r>
              <a:rPr lang="en-US" altLang="en-US" smtClean="0"/>
              <a:t>Sampling Techniques</a:t>
            </a:r>
          </a:p>
        </p:txBody>
      </p:sp>
      <p:sp>
        <p:nvSpPr>
          <p:cNvPr id="58372" name="Text Box 1028"/>
          <p:cNvSpPr txBox="1">
            <a:spLocks noChangeArrowheads="1"/>
          </p:cNvSpPr>
          <p:nvPr/>
        </p:nvSpPr>
        <p:spPr bwMode="auto">
          <a:xfrm rot="-669129">
            <a:off x="3667125" y="1497013"/>
            <a:ext cx="16144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SRSWOR</a:t>
            </a:r>
          </a:p>
          <a:p>
            <a:pPr algn="l"/>
            <a:r>
              <a:rPr lang="en-US" altLang="en-US" sz="1600" b="1"/>
              <a:t>(simple random</a:t>
            </a:r>
          </a:p>
          <a:p>
            <a:pPr algn="l"/>
            <a:r>
              <a:rPr lang="en-US" altLang="en-US" sz="1600" b="1"/>
              <a:t> sample without </a:t>
            </a:r>
          </a:p>
          <a:p>
            <a:pPr algn="l"/>
            <a:r>
              <a:rPr lang="en-US" altLang="en-US" sz="1600" b="1"/>
              <a:t>replacement)</a:t>
            </a:r>
          </a:p>
        </p:txBody>
      </p:sp>
      <p:grpSp>
        <p:nvGrpSpPr>
          <p:cNvPr id="58373" name="Group 1055"/>
          <p:cNvGrpSpPr>
            <a:grpSpLocks/>
          </p:cNvGrpSpPr>
          <p:nvPr/>
        </p:nvGrpSpPr>
        <p:grpSpPr bwMode="auto">
          <a:xfrm>
            <a:off x="5518150" y="1098550"/>
            <a:ext cx="1587500" cy="787400"/>
            <a:chOff x="3588" y="1452"/>
            <a:chExt cx="1536" cy="720"/>
          </a:xfrm>
        </p:grpSpPr>
        <p:sp>
          <p:nvSpPr>
            <p:cNvPr id="58449" name="AutoShape 1030"/>
            <p:cNvSpPr>
              <a:spLocks noChangeArrowheads="1"/>
            </p:cNvSpPr>
            <p:nvPr/>
          </p:nvSpPr>
          <p:spPr bwMode="auto">
            <a:xfrm>
              <a:off x="3588" y="1452"/>
              <a:ext cx="1536" cy="720"/>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50" name="Oval 1031"/>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51" name="Oval 1032"/>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52" name="Oval 1033"/>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58374" name="Text Box 1034"/>
          <p:cNvSpPr txBox="1">
            <a:spLocks noChangeArrowheads="1"/>
          </p:cNvSpPr>
          <p:nvPr/>
        </p:nvSpPr>
        <p:spPr bwMode="auto">
          <a:xfrm rot="370496">
            <a:off x="4046538" y="2952750"/>
            <a:ext cx="904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SRSWR</a:t>
            </a:r>
          </a:p>
        </p:txBody>
      </p:sp>
      <p:grpSp>
        <p:nvGrpSpPr>
          <p:cNvPr id="58375" name="Group 1056"/>
          <p:cNvGrpSpPr>
            <a:grpSpLocks/>
          </p:cNvGrpSpPr>
          <p:nvPr/>
        </p:nvGrpSpPr>
        <p:grpSpPr bwMode="auto">
          <a:xfrm>
            <a:off x="5556250" y="2667000"/>
            <a:ext cx="1689100" cy="787400"/>
            <a:chOff x="3636" y="3088"/>
            <a:chExt cx="1536" cy="776"/>
          </a:xfrm>
        </p:grpSpPr>
        <p:sp>
          <p:nvSpPr>
            <p:cNvPr id="58445" name="AutoShape 1036"/>
            <p:cNvSpPr>
              <a:spLocks noChangeArrowheads="1"/>
            </p:cNvSpPr>
            <p:nvPr/>
          </p:nvSpPr>
          <p:spPr bwMode="auto">
            <a:xfrm>
              <a:off x="3636" y="3088"/>
              <a:ext cx="1536" cy="77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6" name="Oval 1037"/>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7" name="Oval 1038"/>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8" name="Oval 1039"/>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58376" name="Group 1054"/>
          <p:cNvGrpSpPr>
            <a:grpSpLocks/>
          </p:cNvGrpSpPr>
          <p:nvPr/>
        </p:nvGrpSpPr>
        <p:grpSpPr bwMode="auto">
          <a:xfrm>
            <a:off x="1790700" y="1511300"/>
            <a:ext cx="1822450" cy="1655763"/>
            <a:chOff x="360" y="768"/>
            <a:chExt cx="1716" cy="1595"/>
          </a:xfrm>
        </p:grpSpPr>
        <p:sp>
          <p:nvSpPr>
            <p:cNvPr id="58435" name="AutoShape 1041"/>
            <p:cNvSpPr>
              <a:spLocks noChangeArrowheads="1"/>
            </p:cNvSpPr>
            <p:nvPr/>
          </p:nvSpPr>
          <p:spPr bwMode="auto">
            <a:xfrm>
              <a:off x="360" y="768"/>
              <a:ext cx="1716" cy="1595"/>
            </a:xfrm>
            <a:prstGeom prst="can">
              <a:avLst>
                <a:gd name="adj" fmla="val 165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6" name="Oval 1042"/>
            <p:cNvSpPr>
              <a:spLocks noChangeArrowheads="1"/>
            </p:cNvSpPr>
            <p:nvPr/>
          </p:nvSpPr>
          <p:spPr bwMode="auto">
            <a:xfrm>
              <a:off x="468" y="1861"/>
              <a:ext cx="516" cy="353"/>
            </a:xfrm>
            <a:prstGeom prst="ellipse">
              <a:avLst/>
            </a:prstGeom>
            <a:solidFill>
              <a:srgbClr val="FAE2F6"/>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7" name="Oval 1043"/>
            <p:cNvSpPr>
              <a:spLocks noChangeArrowheads="1"/>
            </p:cNvSpPr>
            <p:nvPr/>
          </p:nvSpPr>
          <p:spPr bwMode="auto">
            <a:xfrm>
              <a:off x="456" y="1486"/>
              <a:ext cx="540" cy="321"/>
            </a:xfrm>
            <a:prstGeom prst="ellipse">
              <a:avLst/>
            </a:prstGeom>
            <a:solidFill>
              <a:srgbClr val="006666"/>
            </a:solidFill>
            <a:ln w="9525">
              <a:solidFill>
                <a:schemeClr val="accent2"/>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8" name="Oval 1044"/>
            <p:cNvSpPr>
              <a:spLocks noChangeArrowheads="1"/>
            </p:cNvSpPr>
            <p:nvPr/>
          </p:nvSpPr>
          <p:spPr bwMode="auto">
            <a:xfrm>
              <a:off x="1032" y="1978"/>
              <a:ext cx="564" cy="353"/>
            </a:xfrm>
            <a:prstGeom prst="ellipse">
              <a:avLst/>
            </a:prstGeom>
            <a:solidFill>
              <a:srgbClr val="121328"/>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9" name="Oval 1045"/>
            <p:cNvSpPr>
              <a:spLocks noChangeArrowheads="1"/>
            </p:cNvSpPr>
            <p:nvPr/>
          </p:nvSpPr>
          <p:spPr bwMode="auto">
            <a:xfrm>
              <a:off x="1560" y="1775"/>
              <a:ext cx="492" cy="35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0" name="Oval 1046"/>
            <p:cNvSpPr>
              <a:spLocks noChangeArrowheads="1"/>
            </p:cNvSpPr>
            <p:nvPr/>
          </p:nvSpPr>
          <p:spPr bwMode="auto">
            <a:xfrm>
              <a:off x="1032" y="1636"/>
              <a:ext cx="468" cy="332"/>
            </a:xfrm>
            <a:prstGeom prst="ellipse">
              <a:avLst/>
            </a:prstGeom>
            <a:solidFill>
              <a:srgbClr val="CCFF99"/>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1" name="Oval 1047"/>
            <p:cNvSpPr>
              <a:spLocks noChangeArrowheads="1"/>
            </p:cNvSpPr>
            <p:nvPr/>
          </p:nvSpPr>
          <p:spPr bwMode="auto">
            <a:xfrm>
              <a:off x="1476" y="1390"/>
              <a:ext cx="540" cy="321"/>
            </a:xfrm>
            <a:prstGeom prst="ellipse">
              <a:avLst/>
            </a:prstGeom>
            <a:solidFill>
              <a:schemeClr val="hlink"/>
            </a:solidFill>
            <a:ln w="9525">
              <a:solidFill>
                <a:schemeClr val="hlink"/>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2" name="Oval 1048"/>
            <p:cNvSpPr>
              <a:spLocks noChangeArrowheads="1"/>
            </p:cNvSpPr>
            <p:nvPr/>
          </p:nvSpPr>
          <p:spPr bwMode="auto">
            <a:xfrm>
              <a:off x="888" y="1262"/>
              <a:ext cx="540" cy="321"/>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3" name="Oval 1049"/>
            <p:cNvSpPr>
              <a:spLocks noChangeArrowheads="1"/>
            </p:cNvSpPr>
            <p:nvPr/>
          </p:nvSpPr>
          <p:spPr bwMode="auto">
            <a:xfrm>
              <a:off x="360" y="1166"/>
              <a:ext cx="540" cy="32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44" name="Oval 1050"/>
            <p:cNvSpPr>
              <a:spLocks noChangeArrowheads="1"/>
            </p:cNvSpPr>
            <p:nvPr/>
          </p:nvSpPr>
          <p:spPr bwMode="auto">
            <a:xfrm>
              <a:off x="1416" y="1048"/>
              <a:ext cx="540" cy="321"/>
            </a:xfrm>
            <a:prstGeom prst="ellipse">
              <a:avLst/>
            </a:prstGeom>
            <a:solidFill>
              <a:srgbClr val="423E78"/>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58377" name="Text Box 1051"/>
          <p:cNvSpPr txBox="1">
            <a:spLocks noChangeArrowheads="1"/>
          </p:cNvSpPr>
          <p:nvPr/>
        </p:nvSpPr>
        <p:spPr bwMode="auto">
          <a:xfrm>
            <a:off x="2085975" y="3167063"/>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a:t>Raw Data</a:t>
            </a:r>
          </a:p>
        </p:txBody>
      </p:sp>
      <p:sp>
        <p:nvSpPr>
          <p:cNvPr id="58378" name="Line 1052"/>
          <p:cNvSpPr>
            <a:spLocks noChangeShapeType="1"/>
          </p:cNvSpPr>
          <p:nvPr/>
        </p:nvSpPr>
        <p:spPr bwMode="auto">
          <a:xfrm rot="363846" flipV="1">
            <a:off x="3759200" y="14986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9" name="Line 1053"/>
          <p:cNvSpPr>
            <a:spLocks noChangeShapeType="1"/>
          </p:cNvSpPr>
          <p:nvPr/>
        </p:nvSpPr>
        <p:spPr bwMode="auto">
          <a:xfrm>
            <a:off x="3740150" y="2940050"/>
            <a:ext cx="1676400" cy="165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8380" name="Group 1110"/>
          <p:cNvGrpSpPr>
            <a:grpSpLocks/>
          </p:cNvGrpSpPr>
          <p:nvPr/>
        </p:nvGrpSpPr>
        <p:grpSpPr bwMode="auto">
          <a:xfrm>
            <a:off x="2019300" y="4298950"/>
            <a:ext cx="1998663" cy="1836738"/>
            <a:chOff x="1152" y="2708"/>
            <a:chExt cx="1259" cy="1157"/>
          </a:xfrm>
        </p:grpSpPr>
        <p:sp>
          <p:nvSpPr>
            <p:cNvPr id="58403" name="Rectangle 1058"/>
            <p:cNvSpPr>
              <a:spLocks noChangeArrowheads="1"/>
            </p:cNvSpPr>
            <p:nvPr/>
          </p:nvSpPr>
          <p:spPr bwMode="auto">
            <a:xfrm>
              <a:off x="1152" y="2708"/>
              <a:ext cx="1259" cy="11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4" name="AutoShape 1059"/>
            <p:cNvSpPr>
              <a:spLocks noChangeArrowheads="1"/>
            </p:cNvSpPr>
            <p:nvPr/>
          </p:nvSpPr>
          <p:spPr bwMode="auto">
            <a:xfrm>
              <a:off x="1974" y="2934"/>
              <a:ext cx="39"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5" name="AutoShape 1060"/>
            <p:cNvSpPr>
              <a:spLocks noChangeArrowheads="1"/>
            </p:cNvSpPr>
            <p:nvPr/>
          </p:nvSpPr>
          <p:spPr bwMode="auto">
            <a:xfrm>
              <a:off x="1943" y="3169"/>
              <a:ext cx="40"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6" name="AutoShape 1061"/>
            <p:cNvSpPr>
              <a:spLocks noChangeArrowheads="1"/>
            </p:cNvSpPr>
            <p:nvPr/>
          </p:nvSpPr>
          <p:spPr bwMode="auto">
            <a:xfrm>
              <a:off x="2046" y="3036"/>
              <a:ext cx="39" cy="5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7" name="AutoShape 1062"/>
            <p:cNvSpPr>
              <a:spLocks noChangeArrowheads="1"/>
            </p:cNvSpPr>
            <p:nvPr/>
          </p:nvSpPr>
          <p:spPr bwMode="auto">
            <a:xfrm>
              <a:off x="1904" y="3061"/>
              <a:ext cx="39" cy="5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8" name="AutoShape 1063"/>
            <p:cNvSpPr>
              <a:spLocks noChangeArrowheads="1"/>
            </p:cNvSpPr>
            <p:nvPr/>
          </p:nvSpPr>
          <p:spPr bwMode="auto">
            <a:xfrm>
              <a:off x="2210" y="3081"/>
              <a:ext cx="40"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9" name="AutoShape 1064"/>
            <p:cNvSpPr>
              <a:spLocks noChangeArrowheads="1"/>
            </p:cNvSpPr>
            <p:nvPr/>
          </p:nvSpPr>
          <p:spPr bwMode="auto">
            <a:xfrm>
              <a:off x="2161" y="3196"/>
              <a:ext cx="39" cy="5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0" name="AutoShape 1065"/>
            <p:cNvSpPr>
              <a:spLocks noChangeArrowheads="1"/>
            </p:cNvSpPr>
            <p:nvPr/>
          </p:nvSpPr>
          <p:spPr bwMode="auto">
            <a:xfrm>
              <a:off x="2066" y="3225"/>
              <a:ext cx="40"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1" name="AutoShape 1066"/>
            <p:cNvSpPr>
              <a:spLocks noChangeArrowheads="1"/>
            </p:cNvSpPr>
            <p:nvPr/>
          </p:nvSpPr>
          <p:spPr bwMode="auto">
            <a:xfrm>
              <a:off x="1850" y="2826"/>
              <a:ext cx="39" cy="5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2" name="Freeform 1067"/>
            <p:cNvSpPr>
              <a:spLocks/>
            </p:cNvSpPr>
            <p:nvPr/>
          </p:nvSpPr>
          <p:spPr bwMode="auto">
            <a:xfrm>
              <a:off x="1809" y="2767"/>
              <a:ext cx="484" cy="637"/>
            </a:xfrm>
            <a:custGeom>
              <a:avLst/>
              <a:gdLst>
                <a:gd name="T0" fmla="*/ 458 w 1101"/>
                <a:gd name="T1" fmla="*/ 174 h 1077"/>
                <a:gd name="T2" fmla="*/ 473 w 1101"/>
                <a:gd name="T3" fmla="*/ 287 h 1077"/>
                <a:gd name="T4" fmla="*/ 445 w 1101"/>
                <a:gd name="T5" fmla="*/ 550 h 1077"/>
                <a:gd name="T6" fmla="*/ 418 w 1101"/>
                <a:gd name="T7" fmla="*/ 615 h 1077"/>
                <a:gd name="T8" fmla="*/ 374 w 1101"/>
                <a:gd name="T9" fmla="*/ 636 h 1077"/>
                <a:gd name="T10" fmla="*/ 262 w 1101"/>
                <a:gd name="T11" fmla="*/ 615 h 1077"/>
                <a:gd name="T12" fmla="*/ 214 w 1101"/>
                <a:gd name="T13" fmla="*/ 588 h 1077"/>
                <a:gd name="T14" fmla="*/ 202 w 1101"/>
                <a:gd name="T15" fmla="*/ 583 h 1077"/>
                <a:gd name="T16" fmla="*/ 142 w 1101"/>
                <a:gd name="T17" fmla="*/ 518 h 1077"/>
                <a:gd name="T18" fmla="*/ 102 w 1101"/>
                <a:gd name="T19" fmla="*/ 475 h 1077"/>
                <a:gd name="T20" fmla="*/ 46 w 1101"/>
                <a:gd name="T21" fmla="*/ 405 h 1077"/>
                <a:gd name="T22" fmla="*/ 2 w 1101"/>
                <a:gd name="T23" fmla="*/ 266 h 1077"/>
                <a:gd name="T24" fmla="*/ 6 w 1101"/>
                <a:gd name="T25" fmla="*/ 77 h 1077"/>
                <a:gd name="T26" fmla="*/ 82 w 1101"/>
                <a:gd name="T27" fmla="*/ 12 h 1077"/>
                <a:gd name="T28" fmla="*/ 98 w 1101"/>
                <a:gd name="T29" fmla="*/ 7 h 1077"/>
                <a:gd name="T30" fmla="*/ 186 w 1101"/>
                <a:gd name="T31" fmla="*/ 18 h 1077"/>
                <a:gd name="T32" fmla="*/ 254 w 1101"/>
                <a:gd name="T33" fmla="*/ 61 h 1077"/>
                <a:gd name="T34" fmla="*/ 306 w 1101"/>
                <a:gd name="T35" fmla="*/ 104 h 1077"/>
                <a:gd name="T36" fmla="*/ 338 w 1101"/>
                <a:gd name="T37" fmla="*/ 120 h 1077"/>
                <a:gd name="T38" fmla="*/ 458 w 1101"/>
                <a:gd name="T39" fmla="*/ 17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13" name="AutoShape 1068"/>
            <p:cNvSpPr>
              <a:spLocks noChangeArrowheads="1"/>
            </p:cNvSpPr>
            <p:nvPr/>
          </p:nvSpPr>
          <p:spPr bwMode="auto">
            <a:xfrm>
              <a:off x="1618" y="3364"/>
              <a:ext cx="39" cy="54"/>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4" name="AutoShape 1069"/>
            <p:cNvSpPr>
              <a:spLocks noChangeArrowheads="1"/>
            </p:cNvSpPr>
            <p:nvPr/>
          </p:nvSpPr>
          <p:spPr bwMode="auto">
            <a:xfrm>
              <a:off x="1820" y="3409"/>
              <a:ext cx="40"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5" name="AutoShape 1070"/>
            <p:cNvSpPr>
              <a:spLocks noChangeArrowheads="1"/>
            </p:cNvSpPr>
            <p:nvPr/>
          </p:nvSpPr>
          <p:spPr bwMode="auto">
            <a:xfrm>
              <a:off x="1746" y="3595"/>
              <a:ext cx="39"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6" name="AutoShape 1071"/>
            <p:cNvSpPr>
              <a:spLocks noChangeArrowheads="1"/>
            </p:cNvSpPr>
            <p:nvPr/>
          </p:nvSpPr>
          <p:spPr bwMode="auto">
            <a:xfrm>
              <a:off x="1788" y="3517"/>
              <a:ext cx="39" cy="54"/>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7" name="AutoShape 1072"/>
            <p:cNvSpPr>
              <a:spLocks noChangeArrowheads="1"/>
            </p:cNvSpPr>
            <p:nvPr/>
          </p:nvSpPr>
          <p:spPr bwMode="auto">
            <a:xfrm>
              <a:off x="1665" y="3486"/>
              <a:ext cx="39" cy="54"/>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8" name="AutoShape 1073"/>
            <p:cNvSpPr>
              <a:spLocks noChangeArrowheads="1"/>
            </p:cNvSpPr>
            <p:nvPr/>
          </p:nvSpPr>
          <p:spPr bwMode="auto">
            <a:xfrm>
              <a:off x="1663" y="3575"/>
              <a:ext cx="39"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19" name="AutoShape 1074"/>
            <p:cNvSpPr>
              <a:spLocks noChangeArrowheads="1"/>
            </p:cNvSpPr>
            <p:nvPr/>
          </p:nvSpPr>
          <p:spPr bwMode="auto">
            <a:xfrm>
              <a:off x="1702" y="3305"/>
              <a:ext cx="40"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0" name="AutoShape 1075"/>
            <p:cNvSpPr>
              <a:spLocks noChangeArrowheads="1"/>
            </p:cNvSpPr>
            <p:nvPr/>
          </p:nvSpPr>
          <p:spPr bwMode="auto">
            <a:xfrm>
              <a:off x="1748" y="3396"/>
              <a:ext cx="40" cy="53"/>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1" name="AutoShape 1076"/>
            <p:cNvSpPr>
              <a:spLocks noChangeArrowheads="1"/>
            </p:cNvSpPr>
            <p:nvPr/>
          </p:nvSpPr>
          <p:spPr bwMode="auto">
            <a:xfrm>
              <a:off x="1847" y="3580"/>
              <a:ext cx="39" cy="5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2" name="Freeform 1077"/>
            <p:cNvSpPr>
              <a:spLocks/>
            </p:cNvSpPr>
            <p:nvPr/>
          </p:nvSpPr>
          <p:spPr bwMode="auto">
            <a:xfrm>
              <a:off x="1587" y="3210"/>
              <a:ext cx="404" cy="571"/>
            </a:xfrm>
            <a:custGeom>
              <a:avLst/>
              <a:gdLst>
                <a:gd name="T0" fmla="*/ 100 w 918"/>
                <a:gd name="T1" fmla="*/ 484 h 965"/>
                <a:gd name="T2" fmla="*/ 84 w 918"/>
                <a:gd name="T3" fmla="*/ 463 h 965"/>
                <a:gd name="T4" fmla="*/ 52 w 918"/>
                <a:gd name="T5" fmla="*/ 436 h 965"/>
                <a:gd name="T6" fmla="*/ 36 w 918"/>
                <a:gd name="T7" fmla="*/ 414 h 965"/>
                <a:gd name="T8" fmla="*/ 20 w 918"/>
                <a:gd name="T9" fmla="*/ 382 h 965"/>
                <a:gd name="T10" fmla="*/ 0 w 918"/>
                <a:gd name="T11" fmla="*/ 275 h 965"/>
                <a:gd name="T12" fmla="*/ 4 w 918"/>
                <a:gd name="T13" fmla="*/ 118 h 965"/>
                <a:gd name="T14" fmla="*/ 36 w 918"/>
                <a:gd name="T15" fmla="*/ 80 h 965"/>
                <a:gd name="T16" fmla="*/ 128 w 918"/>
                <a:gd name="T17" fmla="*/ 0 h 965"/>
                <a:gd name="T18" fmla="*/ 172 w 918"/>
                <a:gd name="T19" fmla="*/ 11 h 965"/>
                <a:gd name="T20" fmla="*/ 216 w 918"/>
                <a:gd name="T21" fmla="*/ 33 h 965"/>
                <a:gd name="T22" fmla="*/ 304 w 918"/>
                <a:gd name="T23" fmla="*/ 97 h 965"/>
                <a:gd name="T24" fmla="*/ 316 w 918"/>
                <a:gd name="T25" fmla="*/ 129 h 965"/>
                <a:gd name="T26" fmla="*/ 328 w 918"/>
                <a:gd name="T27" fmla="*/ 146 h 965"/>
                <a:gd name="T28" fmla="*/ 356 w 918"/>
                <a:gd name="T29" fmla="*/ 205 h 965"/>
                <a:gd name="T30" fmla="*/ 372 w 918"/>
                <a:gd name="T31" fmla="*/ 253 h 965"/>
                <a:gd name="T32" fmla="*/ 380 w 918"/>
                <a:gd name="T33" fmla="*/ 307 h 965"/>
                <a:gd name="T34" fmla="*/ 392 w 918"/>
                <a:gd name="T35" fmla="*/ 360 h 965"/>
                <a:gd name="T36" fmla="*/ 404 w 918"/>
                <a:gd name="T37" fmla="*/ 457 h 965"/>
                <a:gd name="T38" fmla="*/ 364 w 918"/>
                <a:gd name="T39" fmla="*/ 549 h 965"/>
                <a:gd name="T40" fmla="*/ 332 w 918"/>
                <a:gd name="T41" fmla="*/ 560 h 965"/>
                <a:gd name="T42" fmla="*/ 316 w 918"/>
                <a:gd name="T43" fmla="*/ 565 h 965"/>
                <a:gd name="T44" fmla="*/ 156 w 918"/>
                <a:gd name="T45" fmla="*/ 554 h 965"/>
                <a:gd name="T46" fmla="*/ 108 w 918"/>
                <a:gd name="T47" fmla="*/ 511 h 965"/>
                <a:gd name="T48" fmla="*/ 100 w 918"/>
                <a:gd name="T49" fmla="*/ 484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8423" name="Group 1078"/>
            <p:cNvGrpSpPr>
              <a:grpSpLocks/>
            </p:cNvGrpSpPr>
            <p:nvPr/>
          </p:nvGrpSpPr>
          <p:grpSpPr bwMode="auto">
            <a:xfrm>
              <a:off x="1227" y="2791"/>
              <a:ext cx="383" cy="693"/>
              <a:chOff x="551" y="1796"/>
              <a:chExt cx="542" cy="954"/>
            </a:xfrm>
          </p:grpSpPr>
          <p:sp>
            <p:nvSpPr>
              <p:cNvPr id="58424" name="AutoShape 1079"/>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5" name="AutoShape 1080"/>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6" name="AutoShape 1081"/>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7" name="AutoShape 1082"/>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8" name="AutoShape 1083"/>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29" name="AutoShape 1084"/>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0" name="AutoShape 1085"/>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1" name="AutoShape 1086"/>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2" name="AutoShape 1087"/>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3" name="AutoShape 1088"/>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34" name="Freeform 1089"/>
              <p:cNvSpPr>
                <a:spLocks/>
              </p:cNvSpPr>
              <p:nvPr/>
            </p:nvSpPr>
            <p:spPr bwMode="auto">
              <a:xfrm>
                <a:off x="551" y="1796"/>
                <a:ext cx="542" cy="954"/>
              </a:xfrm>
              <a:custGeom>
                <a:avLst/>
                <a:gdLst>
                  <a:gd name="T0" fmla="*/ 470 w 869"/>
                  <a:gd name="T1" fmla="*/ 643 h 1173"/>
                  <a:gd name="T2" fmla="*/ 436 w 869"/>
                  <a:gd name="T3" fmla="*/ 769 h 1173"/>
                  <a:gd name="T4" fmla="*/ 408 w 869"/>
                  <a:gd name="T5" fmla="*/ 880 h 1173"/>
                  <a:gd name="T6" fmla="*/ 397 w 869"/>
                  <a:gd name="T7" fmla="*/ 924 h 1173"/>
                  <a:gd name="T8" fmla="*/ 385 w 869"/>
                  <a:gd name="T9" fmla="*/ 939 h 1173"/>
                  <a:gd name="T10" fmla="*/ 351 w 869"/>
                  <a:gd name="T11" fmla="*/ 954 h 1173"/>
                  <a:gd name="T12" fmla="*/ 181 w 869"/>
                  <a:gd name="T13" fmla="*/ 931 h 1173"/>
                  <a:gd name="T14" fmla="*/ 79 w 869"/>
                  <a:gd name="T15" fmla="*/ 873 h 1173"/>
                  <a:gd name="T16" fmla="*/ 22 w 869"/>
                  <a:gd name="T17" fmla="*/ 821 h 1173"/>
                  <a:gd name="T18" fmla="*/ 0 w 869"/>
                  <a:gd name="T19" fmla="*/ 777 h 1173"/>
                  <a:gd name="T20" fmla="*/ 51 w 869"/>
                  <a:gd name="T21" fmla="*/ 407 h 1173"/>
                  <a:gd name="T22" fmla="*/ 68 w 869"/>
                  <a:gd name="T23" fmla="*/ 192 h 1173"/>
                  <a:gd name="T24" fmla="*/ 96 w 869"/>
                  <a:gd name="T25" fmla="*/ 133 h 1173"/>
                  <a:gd name="T26" fmla="*/ 125 w 869"/>
                  <a:gd name="T27" fmla="*/ 111 h 1173"/>
                  <a:gd name="T28" fmla="*/ 193 w 869"/>
                  <a:gd name="T29" fmla="*/ 59 h 1173"/>
                  <a:gd name="T30" fmla="*/ 221 w 869"/>
                  <a:gd name="T31" fmla="*/ 37 h 1173"/>
                  <a:gd name="T32" fmla="*/ 266 w 869"/>
                  <a:gd name="T33" fmla="*/ 0 h 1173"/>
                  <a:gd name="T34" fmla="*/ 442 w 869"/>
                  <a:gd name="T35" fmla="*/ 67 h 1173"/>
                  <a:gd name="T36" fmla="*/ 505 w 869"/>
                  <a:gd name="T37" fmla="*/ 163 h 1173"/>
                  <a:gd name="T38" fmla="*/ 527 w 869"/>
                  <a:gd name="T39" fmla="*/ 207 h 1173"/>
                  <a:gd name="T40" fmla="*/ 538 w 869"/>
                  <a:gd name="T41" fmla="*/ 251 h 1173"/>
                  <a:gd name="T42" fmla="*/ 493 w 869"/>
                  <a:gd name="T43" fmla="*/ 577 h 1173"/>
                  <a:gd name="T44" fmla="*/ 470 w 869"/>
                  <a:gd name="T45" fmla="*/ 64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58381" name="Group 1111"/>
          <p:cNvGrpSpPr>
            <a:grpSpLocks/>
          </p:cNvGrpSpPr>
          <p:nvPr/>
        </p:nvGrpSpPr>
        <p:grpSpPr bwMode="auto">
          <a:xfrm>
            <a:off x="5157788" y="4532313"/>
            <a:ext cx="1871662" cy="1582737"/>
            <a:chOff x="3593" y="2783"/>
            <a:chExt cx="1179" cy="997"/>
          </a:xfrm>
        </p:grpSpPr>
        <p:sp>
          <p:nvSpPr>
            <p:cNvPr id="58385" name="Rectangle 1090"/>
            <p:cNvSpPr>
              <a:spLocks noChangeArrowheads="1"/>
            </p:cNvSpPr>
            <p:nvPr/>
          </p:nvSpPr>
          <p:spPr bwMode="auto">
            <a:xfrm>
              <a:off x="3593" y="2783"/>
              <a:ext cx="1179" cy="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nvGrpSpPr>
            <p:cNvPr id="58386" name="Group 1091"/>
            <p:cNvGrpSpPr>
              <a:grpSpLocks/>
            </p:cNvGrpSpPr>
            <p:nvPr/>
          </p:nvGrpSpPr>
          <p:grpSpPr bwMode="auto">
            <a:xfrm>
              <a:off x="3670" y="2872"/>
              <a:ext cx="1023" cy="827"/>
              <a:chOff x="3302" y="2032"/>
              <a:chExt cx="1511" cy="1395"/>
            </a:xfrm>
          </p:grpSpPr>
          <p:sp>
            <p:nvSpPr>
              <p:cNvPr id="58387" name="AutoShape 1092"/>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88" name="AutoShape 1093"/>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89" name="AutoShape 1094"/>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0" name="AutoShape 1095"/>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1" name="AutoShape 1096"/>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2" name="AutoShape 1097"/>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3" name="AutoShape 1098"/>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4" name="AutoShape 1099"/>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5" name="AutoShape 1100"/>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6" name="AutoShape 1101"/>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7" name="AutoShape 1102"/>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8" name="AutoShape 1103"/>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99" name="AutoShape 1104"/>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400" name="Freeform 1105"/>
              <p:cNvSpPr>
                <a:spLocks/>
              </p:cNvSpPr>
              <p:nvPr/>
            </p:nvSpPr>
            <p:spPr bwMode="auto">
              <a:xfrm>
                <a:off x="4127" y="2032"/>
                <a:ext cx="686" cy="877"/>
              </a:xfrm>
              <a:custGeom>
                <a:avLst/>
                <a:gdLst>
                  <a:gd name="T0" fmla="*/ 649 w 1101"/>
                  <a:gd name="T1" fmla="*/ 239 h 1077"/>
                  <a:gd name="T2" fmla="*/ 671 w 1101"/>
                  <a:gd name="T3" fmla="*/ 395 h 1077"/>
                  <a:gd name="T4" fmla="*/ 631 w 1101"/>
                  <a:gd name="T5" fmla="*/ 757 h 1077"/>
                  <a:gd name="T6" fmla="*/ 592 w 1101"/>
                  <a:gd name="T7" fmla="*/ 847 h 1077"/>
                  <a:gd name="T8" fmla="*/ 530 w 1101"/>
                  <a:gd name="T9" fmla="*/ 876 h 1077"/>
                  <a:gd name="T10" fmla="*/ 371 w 1101"/>
                  <a:gd name="T11" fmla="*/ 847 h 1077"/>
                  <a:gd name="T12" fmla="*/ 303 w 1101"/>
                  <a:gd name="T13" fmla="*/ 809 h 1077"/>
                  <a:gd name="T14" fmla="*/ 286 w 1101"/>
                  <a:gd name="T15" fmla="*/ 802 h 1077"/>
                  <a:gd name="T16" fmla="*/ 201 w 1101"/>
                  <a:gd name="T17" fmla="*/ 713 h 1077"/>
                  <a:gd name="T18" fmla="*/ 145 w 1101"/>
                  <a:gd name="T19" fmla="*/ 654 h 1077"/>
                  <a:gd name="T20" fmla="*/ 65 w 1101"/>
                  <a:gd name="T21" fmla="*/ 558 h 1077"/>
                  <a:gd name="T22" fmla="*/ 2 w 1101"/>
                  <a:gd name="T23" fmla="*/ 366 h 1077"/>
                  <a:gd name="T24" fmla="*/ 8 w 1101"/>
                  <a:gd name="T25" fmla="*/ 106 h 1077"/>
                  <a:gd name="T26" fmla="*/ 116 w 1101"/>
                  <a:gd name="T27" fmla="*/ 17 h 1077"/>
                  <a:gd name="T28" fmla="*/ 138 w 1101"/>
                  <a:gd name="T29" fmla="*/ 10 h 1077"/>
                  <a:gd name="T30" fmla="*/ 263 w 1101"/>
                  <a:gd name="T31" fmla="*/ 24 h 1077"/>
                  <a:gd name="T32" fmla="*/ 360 w 1101"/>
                  <a:gd name="T33" fmla="*/ 84 h 1077"/>
                  <a:gd name="T34" fmla="*/ 433 w 1101"/>
                  <a:gd name="T35" fmla="*/ 143 h 1077"/>
                  <a:gd name="T36" fmla="*/ 479 w 1101"/>
                  <a:gd name="T37" fmla="*/ 165 h 1077"/>
                  <a:gd name="T38" fmla="*/ 649 w 1101"/>
                  <a:gd name="T39" fmla="*/ 239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01" name="Freeform 1106"/>
              <p:cNvSpPr>
                <a:spLocks/>
              </p:cNvSpPr>
              <p:nvPr/>
            </p:nvSpPr>
            <p:spPr bwMode="auto">
              <a:xfrm>
                <a:off x="3812" y="2642"/>
                <a:ext cx="573" cy="785"/>
              </a:xfrm>
              <a:custGeom>
                <a:avLst/>
                <a:gdLst>
                  <a:gd name="T0" fmla="*/ 142 w 918"/>
                  <a:gd name="T1" fmla="*/ 665 h 965"/>
                  <a:gd name="T2" fmla="*/ 119 w 918"/>
                  <a:gd name="T3" fmla="*/ 636 h 965"/>
                  <a:gd name="T4" fmla="*/ 74 w 918"/>
                  <a:gd name="T5" fmla="*/ 600 h 965"/>
                  <a:gd name="T6" fmla="*/ 51 w 918"/>
                  <a:gd name="T7" fmla="*/ 569 h 965"/>
                  <a:gd name="T8" fmla="*/ 28 w 918"/>
                  <a:gd name="T9" fmla="*/ 526 h 965"/>
                  <a:gd name="T10" fmla="*/ 0 w 918"/>
                  <a:gd name="T11" fmla="*/ 377 h 965"/>
                  <a:gd name="T12" fmla="*/ 6 w 918"/>
                  <a:gd name="T13" fmla="*/ 163 h 965"/>
                  <a:gd name="T14" fmla="*/ 51 w 918"/>
                  <a:gd name="T15" fmla="*/ 111 h 965"/>
                  <a:gd name="T16" fmla="*/ 182 w 918"/>
                  <a:gd name="T17" fmla="*/ 0 h 965"/>
                  <a:gd name="T18" fmla="*/ 244 w 918"/>
                  <a:gd name="T19" fmla="*/ 15 h 965"/>
                  <a:gd name="T20" fmla="*/ 306 w 918"/>
                  <a:gd name="T21" fmla="*/ 45 h 965"/>
                  <a:gd name="T22" fmla="*/ 431 w 918"/>
                  <a:gd name="T23" fmla="*/ 133 h 965"/>
                  <a:gd name="T24" fmla="*/ 448 w 918"/>
                  <a:gd name="T25" fmla="*/ 177 h 965"/>
                  <a:gd name="T26" fmla="*/ 465 w 918"/>
                  <a:gd name="T27" fmla="*/ 200 h 965"/>
                  <a:gd name="T28" fmla="*/ 505 w 918"/>
                  <a:gd name="T29" fmla="*/ 281 h 965"/>
                  <a:gd name="T30" fmla="*/ 527 w 918"/>
                  <a:gd name="T31" fmla="*/ 347 h 965"/>
                  <a:gd name="T32" fmla="*/ 539 w 918"/>
                  <a:gd name="T33" fmla="*/ 421 h 965"/>
                  <a:gd name="T34" fmla="*/ 556 w 918"/>
                  <a:gd name="T35" fmla="*/ 495 h 965"/>
                  <a:gd name="T36" fmla="*/ 573 w 918"/>
                  <a:gd name="T37" fmla="*/ 629 h 965"/>
                  <a:gd name="T38" fmla="*/ 516 w 918"/>
                  <a:gd name="T39" fmla="*/ 754 h 965"/>
                  <a:gd name="T40" fmla="*/ 471 w 918"/>
                  <a:gd name="T41" fmla="*/ 770 h 965"/>
                  <a:gd name="T42" fmla="*/ 448 w 918"/>
                  <a:gd name="T43" fmla="*/ 777 h 965"/>
                  <a:gd name="T44" fmla="*/ 221 w 918"/>
                  <a:gd name="T45" fmla="*/ 762 h 965"/>
                  <a:gd name="T46" fmla="*/ 153 w 918"/>
                  <a:gd name="T47" fmla="*/ 703 h 965"/>
                  <a:gd name="T48" fmla="*/ 142 w 918"/>
                  <a:gd name="T49" fmla="*/ 665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402" name="Freeform 1107"/>
              <p:cNvSpPr>
                <a:spLocks/>
              </p:cNvSpPr>
              <p:nvPr/>
            </p:nvSpPr>
            <p:spPr bwMode="auto">
              <a:xfrm>
                <a:off x="3302" y="2065"/>
                <a:ext cx="542" cy="954"/>
              </a:xfrm>
              <a:custGeom>
                <a:avLst/>
                <a:gdLst>
                  <a:gd name="T0" fmla="*/ 470 w 869"/>
                  <a:gd name="T1" fmla="*/ 643 h 1173"/>
                  <a:gd name="T2" fmla="*/ 436 w 869"/>
                  <a:gd name="T3" fmla="*/ 769 h 1173"/>
                  <a:gd name="T4" fmla="*/ 408 w 869"/>
                  <a:gd name="T5" fmla="*/ 880 h 1173"/>
                  <a:gd name="T6" fmla="*/ 397 w 869"/>
                  <a:gd name="T7" fmla="*/ 924 h 1173"/>
                  <a:gd name="T8" fmla="*/ 385 w 869"/>
                  <a:gd name="T9" fmla="*/ 939 h 1173"/>
                  <a:gd name="T10" fmla="*/ 351 w 869"/>
                  <a:gd name="T11" fmla="*/ 954 h 1173"/>
                  <a:gd name="T12" fmla="*/ 181 w 869"/>
                  <a:gd name="T13" fmla="*/ 931 h 1173"/>
                  <a:gd name="T14" fmla="*/ 79 w 869"/>
                  <a:gd name="T15" fmla="*/ 873 h 1173"/>
                  <a:gd name="T16" fmla="*/ 22 w 869"/>
                  <a:gd name="T17" fmla="*/ 821 h 1173"/>
                  <a:gd name="T18" fmla="*/ 0 w 869"/>
                  <a:gd name="T19" fmla="*/ 777 h 1173"/>
                  <a:gd name="T20" fmla="*/ 51 w 869"/>
                  <a:gd name="T21" fmla="*/ 407 h 1173"/>
                  <a:gd name="T22" fmla="*/ 68 w 869"/>
                  <a:gd name="T23" fmla="*/ 192 h 1173"/>
                  <a:gd name="T24" fmla="*/ 96 w 869"/>
                  <a:gd name="T25" fmla="*/ 133 h 1173"/>
                  <a:gd name="T26" fmla="*/ 125 w 869"/>
                  <a:gd name="T27" fmla="*/ 111 h 1173"/>
                  <a:gd name="T28" fmla="*/ 193 w 869"/>
                  <a:gd name="T29" fmla="*/ 59 h 1173"/>
                  <a:gd name="T30" fmla="*/ 221 w 869"/>
                  <a:gd name="T31" fmla="*/ 37 h 1173"/>
                  <a:gd name="T32" fmla="*/ 266 w 869"/>
                  <a:gd name="T33" fmla="*/ 0 h 1173"/>
                  <a:gd name="T34" fmla="*/ 442 w 869"/>
                  <a:gd name="T35" fmla="*/ 67 h 1173"/>
                  <a:gd name="T36" fmla="*/ 505 w 869"/>
                  <a:gd name="T37" fmla="*/ 163 h 1173"/>
                  <a:gd name="T38" fmla="*/ 527 w 869"/>
                  <a:gd name="T39" fmla="*/ 207 h 1173"/>
                  <a:gd name="T40" fmla="*/ 538 w 869"/>
                  <a:gd name="T41" fmla="*/ 251 h 1173"/>
                  <a:gd name="T42" fmla="*/ 493 w 869"/>
                  <a:gd name="T43" fmla="*/ 577 h 1173"/>
                  <a:gd name="T44" fmla="*/ 470 w 869"/>
                  <a:gd name="T45" fmla="*/ 64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58382" name="Text Box 1108"/>
          <p:cNvSpPr txBox="1">
            <a:spLocks noChangeArrowheads="1"/>
          </p:cNvSpPr>
          <p:nvPr/>
        </p:nvSpPr>
        <p:spPr bwMode="auto">
          <a:xfrm>
            <a:off x="777875" y="4965700"/>
            <a:ext cx="1096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Raw Data </a:t>
            </a:r>
          </a:p>
        </p:txBody>
      </p:sp>
      <p:sp>
        <p:nvSpPr>
          <p:cNvPr id="58383" name="Text Box 1109"/>
          <p:cNvSpPr txBox="1">
            <a:spLocks noChangeArrowheads="1"/>
          </p:cNvSpPr>
          <p:nvPr/>
        </p:nvSpPr>
        <p:spPr bwMode="auto">
          <a:xfrm>
            <a:off x="4891088" y="4146550"/>
            <a:ext cx="2408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600" b="1"/>
              <a:t>Cluster/Stratified Sample</a:t>
            </a:r>
          </a:p>
        </p:txBody>
      </p:sp>
      <p:sp>
        <p:nvSpPr>
          <p:cNvPr id="58384" name="Line 1112"/>
          <p:cNvSpPr>
            <a:spLocks noChangeShapeType="1"/>
          </p:cNvSpPr>
          <p:nvPr/>
        </p:nvSpPr>
        <p:spPr bwMode="auto">
          <a:xfrm flipV="1">
            <a:off x="4203700" y="5283200"/>
            <a:ext cx="838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41730863-BB9A-440B-866F-D1AA574EC416}" type="slidenum">
              <a:rPr lang="en-US" altLang="en-US" sz="1200"/>
              <a:pPr eaLnBrk="1" hangingPunct="1"/>
              <a:t>5</a:t>
            </a:fld>
            <a:endParaRPr lang="en-US" altLang="en-US" sz="1200"/>
          </a:p>
        </p:txBody>
      </p:sp>
      <p:sp>
        <p:nvSpPr>
          <p:cNvPr id="31746" name="Rectangle 2"/>
          <p:cNvSpPr>
            <a:spLocks noGrp="1" noChangeArrowheads="1"/>
          </p:cNvSpPr>
          <p:nvPr>
            <p:ph type="title"/>
          </p:nvPr>
        </p:nvSpPr>
        <p:spPr/>
        <p:txBody>
          <a:bodyPr/>
          <a:lstStyle/>
          <a:p>
            <a:pPr eaLnBrk="1" hangingPunct="1"/>
            <a:r>
              <a:rPr lang="en-US" altLang="en-US" smtClean="0">
                <a:ea typeface="ＭＳ Ｐゴシック" pitchFamily="-84" charset="-128"/>
              </a:rPr>
              <a:t>Attributes</a:t>
            </a:r>
          </a:p>
        </p:txBody>
      </p:sp>
      <p:sp>
        <p:nvSpPr>
          <p:cNvPr id="31747" name="Rectangle 3"/>
          <p:cNvSpPr>
            <a:spLocks noGrp="1" noChangeArrowheads="1"/>
          </p:cNvSpPr>
          <p:nvPr>
            <p:ph type="body" idx="1"/>
          </p:nvPr>
        </p:nvSpPr>
        <p:spPr>
          <a:xfrm>
            <a:off x="304800" y="1295400"/>
            <a:ext cx="8686800" cy="5181600"/>
          </a:xfrm>
        </p:spPr>
        <p:txBody>
          <a:bodyPr/>
          <a:lstStyle/>
          <a:p>
            <a:pPr eaLnBrk="1" hangingPunct="1"/>
            <a:r>
              <a:rPr lang="en-US" altLang="en-US" sz="2400" b="1" dirty="0" smtClean="0">
                <a:ea typeface="ＭＳ Ｐゴシック" pitchFamily="-84" charset="-128"/>
              </a:rPr>
              <a:t>Attribute (</a:t>
            </a:r>
            <a:r>
              <a:rPr lang="en-US" altLang="en-US" sz="2400" dirty="0" smtClean="0">
                <a:ea typeface="ＭＳ Ｐゴシック" pitchFamily="-84" charset="-128"/>
              </a:rPr>
              <a:t>or</a:t>
            </a:r>
            <a:r>
              <a:rPr lang="en-US" altLang="en-US" sz="2400" b="1" dirty="0" smtClean="0">
                <a:ea typeface="ＭＳ Ｐゴシック" pitchFamily="-84" charset="-128"/>
              </a:rPr>
              <a:t> dimensions, features, variables</a:t>
            </a:r>
            <a:r>
              <a:rPr lang="en-US" altLang="en-US" sz="2400" dirty="0" smtClean="0">
                <a:ea typeface="ＭＳ Ｐゴシック" pitchFamily="-84" charset="-128"/>
              </a:rPr>
              <a:t>): a data field representing a characteristic or property of a data object</a:t>
            </a:r>
          </a:p>
          <a:p>
            <a:pPr lvl="1" eaLnBrk="1" hangingPunct="1"/>
            <a:r>
              <a:rPr lang="en-US" altLang="en-US" sz="2800" i="1" dirty="0" smtClean="0">
                <a:ea typeface="ＭＳ Ｐゴシック" pitchFamily="-84" charset="-128"/>
              </a:rPr>
              <a:t>E.g., customer _ID, name, address, income, GPA, ….</a:t>
            </a:r>
          </a:p>
          <a:p>
            <a:pPr eaLnBrk="1" hangingPunct="1"/>
            <a:r>
              <a:rPr lang="en-US" altLang="en-US" sz="2400" dirty="0" smtClean="0">
                <a:ea typeface="ＭＳ Ｐゴシック" pitchFamily="-84" charset="-128"/>
              </a:rPr>
              <a:t>Types:</a:t>
            </a:r>
          </a:p>
          <a:p>
            <a:pPr lvl="1" eaLnBrk="1" hangingPunct="1"/>
            <a:r>
              <a:rPr lang="en-US" altLang="en-US" sz="2800" dirty="0" smtClean="0">
                <a:ea typeface="ＭＳ Ｐゴシック" pitchFamily="-84" charset="-128"/>
              </a:rPr>
              <a:t>Nominal (Categorical)</a:t>
            </a:r>
          </a:p>
          <a:p>
            <a:pPr lvl="1" eaLnBrk="1" hangingPunct="1"/>
            <a:r>
              <a:rPr lang="en-US" altLang="en-US" sz="2800" dirty="0" smtClean="0">
                <a:ea typeface="ＭＳ Ｐゴシック" pitchFamily="-84" charset="-128"/>
              </a:rPr>
              <a:t>Ordinal</a:t>
            </a:r>
          </a:p>
          <a:p>
            <a:pPr lvl="1" eaLnBrk="1" hangingPunct="1"/>
            <a:r>
              <a:rPr lang="en-US" altLang="en-US" sz="2800" dirty="0" smtClean="0">
                <a:ea typeface="ＭＳ Ｐゴシック" pitchFamily="-84" charset="-128"/>
              </a:rPr>
              <a:t>Numeric: quantitative</a:t>
            </a:r>
          </a:p>
          <a:p>
            <a:pPr lvl="2" eaLnBrk="1" hangingPunct="1"/>
            <a:r>
              <a:rPr lang="en-US" altLang="en-US" sz="2000" dirty="0" smtClean="0">
                <a:ea typeface="ＭＳ Ｐゴシック" pitchFamily="-84" charset="-128"/>
              </a:rPr>
              <a:t>Interval-scaled</a:t>
            </a:r>
          </a:p>
          <a:p>
            <a:pPr lvl="2" eaLnBrk="1" hangingPunct="1"/>
            <a:r>
              <a:rPr lang="en-US" altLang="en-US" sz="2000" dirty="0" smtClean="0">
                <a:ea typeface="ＭＳ Ｐゴシック" pitchFamily="-84" charset="-128"/>
              </a:rPr>
              <a:t>Ratio-scaled</a:t>
            </a:r>
            <a:endParaRPr lang="en-US" altLang="en-US" sz="2800" dirty="0" smtClean="0">
              <a:ea typeface="ＭＳ Ｐゴシック" pitchFamily="-84" charset="-128"/>
            </a:endParaRPr>
          </a:p>
        </p:txBody>
      </p:sp>
    </p:spTree>
    <p:extLst>
      <p:ext uri="{BB962C8B-B14F-4D97-AF65-F5344CB8AC3E}">
        <p14:creationId xmlns:p14="http://schemas.microsoft.com/office/powerpoint/2010/main" val="4115167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30200"/>
            <a:ext cx="8229600" cy="609600"/>
          </a:xfrm>
        </p:spPr>
        <p:txBody>
          <a:bodyPr/>
          <a:lstStyle/>
          <a:p>
            <a:r>
              <a:rPr lang="en-US" altLang="en-US" dirty="0" smtClean="0"/>
              <a:t>Attribute Types </a:t>
            </a:r>
          </a:p>
        </p:txBody>
      </p:sp>
      <p:sp>
        <p:nvSpPr>
          <p:cNvPr id="33795" name="Rectangle 3"/>
          <p:cNvSpPr>
            <a:spLocks noGrp="1" noChangeArrowheads="1"/>
          </p:cNvSpPr>
          <p:nvPr>
            <p:ph type="body" idx="1"/>
          </p:nvPr>
        </p:nvSpPr>
        <p:spPr>
          <a:xfrm>
            <a:off x="457200" y="1104900"/>
            <a:ext cx="8229600" cy="5156200"/>
          </a:xfrm>
        </p:spPr>
        <p:txBody>
          <a:bodyPr/>
          <a:lstStyle/>
          <a:p>
            <a:r>
              <a:rPr lang="en-US" altLang="en-US" dirty="0" smtClean="0"/>
              <a:t>Nominal (Categorical): categories, states, or </a:t>
            </a:r>
            <a:r>
              <a:rPr lang="ja-JP" altLang="en-US" dirty="0" smtClean="0"/>
              <a:t>“</a:t>
            </a:r>
            <a:r>
              <a:rPr lang="en-US" altLang="ja-JP" dirty="0" smtClean="0"/>
              <a:t>names of things</a:t>
            </a:r>
            <a:r>
              <a:rPr lang="ja-JP" altLang="en-US" dirty="0" smtClean="0"/>
              <a:t>”</a:t>
            </a:r>
            <a:endParaRPr lang="en-US" altLang="ja-JP" dirty="0" smtClean="0"/>
          </a:p>
          <a:p>
            <a:pPr lvl="1"/>
            <a:r>
              <a:rPr lang="en-US" altLang="en-US" sz="2000" dirty="0" err="1" smtClean="0"/>
              <a:t>Hair_color</a:t>
            </a:r>
            <a:r>
              <a:rPr lang="en-US" altLang="en-US" sz="2000" dirty="0" smtClean="0"/>
              <a:t> = {auburn, black, blond, brown, grey, red, white}</a:t>
            </a:r>
          </a:p>
          <a:p>
            <a:pPr lvl="1"/>
            <a:r>
              <a:rPr lang="en-US" altLang="en-US" sz="2000" dirty="0" smtClean="0"/>
              <a:t>marital status, occupation, ID numbers, zip codes</a:t>
            </a:r>
          </a:p>
          <a:p>
            <a:pPr lvl="1"/>
            <a:r>
              <a:rPr lang="en-US" altLang="en-US" sz="2000" dirty="0" smtClean="0"/>
              <a:t>Often attributes with “yes” and “no” as values</a:t>
            </a:r>
          </a:p>
          <a:p>
            <a:pPr lvl="1"/>
            <a:r>
              <a:rPr lang="en-US" altLang="en-US" sz="2000" dirty="0" smtClean="0"/>
              <a:t>Binary</a:t>
            </a:r>
          </a:p>
          <a:p>
            <a:pPr lvl="2"/>
            <a:r>
              <a:rPr lang="en-US" altLang="en-US" sz="2000" dirty="0" smtClean="0"/>
              <a:t>Nominal attribute with only 2 states (0 and 1)</a:t>
            </a:r>
          </a:p>
          <a:p>
            <a:r>
              <a:rPr lang="en-US" altLang="en-US" dirty="0" smtClean="0"/>
              <a:t>Ordinal</a:t>
            </a:r>
          </a:p>
          <a:p>
            <a:pPr lvl="1"/>
            <a:r>
              <a:rPr lang="en-US" altLang="en-US" sz="2000" dirty="0" smtClean="0"/>
              <a:t>Values have a meaningful order (ranking) but magnitude between successive values is not known.</a:t>
            </a:r>
          </a:p>
          <a:p>
            <a:pPr lvl="1"/>
            <a:r>
              <a:rPr lang="en-US" altLang="en-US" sz="2000" dirty="0" smtClean="0"/>
              <a:t>Size = {small, medium, large}, grades, army rankings</a:t>
            </a:r>
          </a:p>
          <a:p>
            <a:pPr lvl="1"/>
            <a:r>
              <a:rPr lang="en-US" altLang="en-US" sz="2000" dirty="0" smtClean="0"/>
              <a:t>Month = {</a:t>
            </a:r>
            <a:r>
              <a:rPr lang="en-US" altLang="en-US" sz="2000" dirty="0" err="1" smtClean="0"/>
              <a:t>jan</a:t>
            </a:r>
            <a:r>
              <a:rPr lang="en-US" altLang="en-US" sz="2000" dirty="0" smtClean="0"/>
              <a:t>, </a:t>
            </a:r>
            <a:r>
              <a:rPr lang="en-US" altLang="en-US" sz="2000" dirty="0" err="1" smtClean="0"/>
              <a:t>feb</a:t>
            </a:r>
            <a:r>
              <a:rPr lang="en-US" altLang="en-US" sz="2000" dirty="0" smtClean="0"/>
              <a:t>, mar, … }</a:t>
            </a:r>
          </a:p>
          <a:p>
            <a:r>
              <a:rPr lang="en-US" altLang="en-US" dirty="0" smtClean="0"/>
              <a:t>Numeric</a:t>
            </a:r>
          </a:p>
          <a:p>
            <a:pPr lvl="1"/>
            <a:r>
              <a:rPr lang="en-US" altLang="en-US" sz="2000" dirty="0" smtClean="0"/>
              <a:t>Quantity (integer or real-valued)</a:t>
            </a:r>
          </a:p>
          <a:p>
            <a:pPr lvl="1"/>
            <a:r>
              <a:rPr lang="en-US" altLang="en-US" sz="2000" dirty="0" smtClean="0"/>
              <a:t>Could also be intervals or ratios</a:t>
            </a:r>
          </a:p>
        </p:txBody>
      </p:sp>
      <p:sp>
        <p:nvSpPr>
          <p:cNvPr id="33793" name="Slide Number Placeholder 5"/>
          <p:cNvSpPr>
            <a:spLocks noGrp="1"/>
          </p:cNvSpPr>
          <p:nvPr>
            <p:ph type="sldNum" sz="quarter" idx="10"/>
          </p:nvPr>
        </p:nvSpPr>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fld id="{D4A804AE-88D9-439E-A04B-0FC89A5E4F28}" type="slidenum">
              <a:rPr lang="en-US" altLang="en-US" sz="1200" b="0" smtClean="0"/>
              <a:pPr/>
              <a:t>6</a:t>
            </a:fld>
            <a:endParaRPr lang="en-US" altLang="en-US" sz="1200" b="0" dirty="0"/>
          </a:p>
        </p:txBody>
      </p:sp>
    </p:spTree>
    <p:extLst>
      <p:ext uri="{BB962C8B-B14F-4D97-AF65-F5344CB8AC3E}">
        <p14:creationId xmlns:p14="http://schemas.microsoft.com/office/powerpoint/2010/main" val="309131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ＭＳ Ｐゴシック" pitchFamily="-84" charset="-128"/>
              </a:defRPr>
            </a:lvl1pPr>
            <a:lvl2pPr marL="742950" indent="-285750" eaLnBrk="0" hangingPunct="0">
              <a:defRPr sz="2400">
                <a:solidFill>
                  <a:schemeClr val="tx1"/>
                </a:solidFill>
                <a:latin typeface="Tahoma" pitchFamily="34" charset="0"/>
                <a:ea typeface="ＭＳ Ｐゴシック" pitchFamily="-84" charset="-128"/>
              </a:defRPr>
            </a:lvl2pPr>
            <a:lvl3pPr marL="1143000" indent="-228600" eaLnBrk="0" hangingPunct="0">
              <a:defRPr sz="2400">
                <a:solidFill>
                  <a:schemeClr val="tx1"/>
                </a:solidFill>
                <a:latin typeface="Tahoma" pitchFamily="34" charset="0"/>
                <a:ea typeface="ＭＳ Ｐゴシック" pitchFamily="-84" charset="-128"/>
              </a:defRPr>
            </a:lvl3pPr>
            <a:lvl4pPr marL="1600200" indent="-228600" eaLnBrk="0" hangingPunct="0">
              <a:defRPr sz="2400">
                <a:solidFill>
                  <a:schemeClr val="tx1"/>
                </a:solidFill>
                <a:latin typeface="Tahoma" pitchFamily="34" charset="0"/>
                <a:ea typeface="ＭＳ Ｐゴシック" pitchFamily="-84" charset="-128"/>
              </a:defRPr>
            </a:lvl4pPr>
            <a:lvl5pPr marL="2057400" indent="-228600" eaLnBrk="0" hangingPunct="0">
              <a:defRPr sz="2400">
                <a:solidFill>
                  <a:schemeClr val="tx1"/>
                </a:solidFill>
                <a:latin typeface="Tahoma"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pitchFamily="-84" charset="-128"/>
              </a:defRPr>
            </a:lvl9pPr>
          </a:lstStyle>
          <a:p>
            <a:pPr eaLnBrk="1" hangingPunct="1"/>
            <a:fld id="{8CC03918-D39F-4D57-951F-D5760AC72555}" type="slidenum">
              <a:rPr lang="en-US" altLang="en-US" sz="1200"/>
              <a:pPr eaLnBrk="1" hangingPunct="1"/>
              <a:t>7</a:t>
            </a:fld>
            <a:endParaRPr lang="en-US" altLang="en-US" sz="1200"/>
          </a:p>
        </p:txBody>
      </p:sp>
      <p:sp>
        <p:nvSpPr>
          <p:cNvPr id="37890" name="Rectangle 2"/>
          <p:cNvSpPr>
            <a:spLocks noGrp="1" noChangeArrowheads="1"/>
          </p:cNvSpPr>
          <p:nvPr>
            <p:ph type="title"/>
          </p:nvPr>
        </p:nvSpPr>
        <p:spPr/>
        <p:txBody>
          <a:bodyPr/>
          <a:lstStyle/>
          <a:p>
            <a:pPr eaLnBrk="1" hangingPunct="1"/>
            <a:r>
              <a:rPr lang="en-US" altLang="en-US" smtClean="0">
                <a:ea typeface="ＭＳ Ｐゴシック" pitchFamily="-84" charset="-128"/>
              </a:rPr>
              <a:t>Discrete vs. Continuous Attributes </a:t>
            </a:r>
          </a:p>
        </p:txBody>
      </p:sp>
      <p:sp>
        <p:nvSpPr>
          <p:cNvPr id="37891" name="Rectangle 3"/>
          <p:cNvSpPr>
            <a:spLocks noGrp="1" noChangeArrowheads="1"/>
          </p:cNvSpPr>
          <p:nvPr>
            <p:ph type="body" idx="1"/>
          </p:nvPr>
        </p:nvSpPr>
        <p:spPr>
          <a:xfrm>
            <a:off x="304800" y="1219200"/>
            <a:ext cx="8534400" cy="5257800"/>
          </a:xfrm>
        </p:spPr>
        <p:txBody>
          <a:bodyPr/>
          <a:lstStyle/>
          <a:p>
            <a:pPr eaLnBrk="1" hangingPunct="1">
              <a:lnSpc>
                <a:spcPct val="90000"/>
              </a:lnSpc>
            </a:pPr>
            <a:r>
              <a:rPr lang="en-US" altLang="en-US" sz="2400" b="1" dirty="0" smtClean="0">
                <a:ea typeface="ＭＳ Ｐゴシック" pitchFamily="-84" charset="-128"/>
              </a:rPr>
              <a:t>Discrete</a:t>
            </a:r>
            <a:r>
              <a:rPr lang="en-US" altLang="en-US" sz="2400" dirty="0" smtClean="0">
                <a:ea typeface="ＭＳ Ｐゴシック" pitchFamily="-84" charset="-128"/>
              </a:rPr>
              <a:t> </a:t>
            </a:r>
            <a:r>
              <a:rPr lang="en-US" altLang="en-US" sz="2400" b="1" dirty="0" smtClean="0">
                <a:ea typeface="ＭＳ Ｐゴシック" pitchFamily="-84" charset="-128"/>
              </a:rPr>
              <a:t>Attribute</a:t>
            </a:r>
          </a:p>
          <a:p>
            <a:pPr lvl="1" eaLnBrk="1" hangingPunct="1">
              <a:lnSpc>
                <a:spcPct val="90000"/>
              </a:lnSpc>
            </a:pPr>
            <a:r>
              <a:rPr lang="en-US" altLang="en-US" sz="2200" dirty="0" smtClean="0">
                <a:ea typeface="ＭＳ Ｐゴシック" pitchFamily="-84" charset="-128"/>
              </a:rPr>
              <a:t>Has only a finite or </a:t>
            </a:r>
            <a:r>
              <a:rPr lang="en-US" altLang="en-US" sz="2200" dirty="0" err="1" smtClean="0">
                <a:ea typeface="ＭＳ Ｐゴシック" pitchFamily="-84" charset="-128"/>
              </a:rPr>
              <a:t>countably</a:t>
            </a:r>
            <a:r>
              <a:rPr lang="en-US" altLang="en-US" sz="2200" dirty="0" smtClean="0">
                <a:ea typeface="ＭＳ Ｐゴシック" pitchFamily="-84" charset="-128"/>
              </a:rPr>
              <a:t> infinite set of values</a:t>
            </a:r>
          </a:p>
          <a:p>
            <a:pPr lvl="2" eaLnBrk="1" hangingPunct="1">
              <a:lnSpc>
                <a:spcPct val="90000"/>
              </a:lnSpc>
            </a:pPr>
            <a:r>
              <a:rPr lang="en-US" altLang="en-US" sz="2000" dirty="0" smtClean="0">
                <a:ea typeface="ＭＳ Ｐゴシック" pitchFamily="-84" charset="-128"/>
              </a:rPr>
              <a:t>E.g., zip codes, profession, or the set of words in a collection of documents </a:t>
            </a:r>
          </a:p>
          <a:p>
            <a:pPr lvl="1" eaLnBrk="1" hangingPunct="1">
              <a:lnSpc>
                <a:spcPct val="90000"/>
              </a:lnSpc>
            </a:pPr>
            <a:r>
              <a:rPr lang="en-US" altLang="en-US" sz="2200" dirty="0" smtClean="0">
                <a:ea typeface="ＭＳ Ｐゴシック" pitchFamily="-84" charset="-128"/>
              </a:rPr>
              <a:t>Sometimes, represented as integer variables</a:t>
            </a:r>
          </a:p>
          <a:p>
            <a:pPr lvl="1" eaLnBrk="1" hangingPunct="1">
              <a:lnSpc>
                <a:spcPct val="90000"/>
              </a:lnSpc>
            </a:pPr>
            <a:r>
              <a:rPr lang="en-US" altLang="en-US" sz="2200" dirty="0" smtClean="0">
                <a:ea typeface="ＭＳ Ｐゴシック" pitchFamily="-84" charset="-128"/>
              </a:rPr>
              <a:t>Note: Binary attributes are a special case of discrete attributes </a:t>
            </a:r>
          </a:p>
          <a:p>
            <a:pPr eaLnBrk="1" hangingPunct="1">
              <a:lnSpc>
                <a:spcPct val="90000"/>
              </a:lnSpc>
            </a:pPr>
            <a:r>
              <a:rPr lang="en-US" altLang="en-US" sz="2400" b="1" dirty="0" smtClean="0">
                <a:ea typeface="ＭＳ Ｐゴシック" pitchFamily="-84" charset="-128"/>
              </a:rPr>
              <a:t>Continuous</a:t>
            </a:r>
            <a:r>
              <a:rPr lang="en-US" altLang="en-US" sz="2400" dirty="0" smtClean="0">
                <a:ea typeface="ＭＳ Ｐゴシック" pitchFamily="-84" charset="-128"/>
              </a:rPr>
              <a:t> </a:t>
            </a:r>
            <a:r>
              <a:rPr lang="en-US" altLang="en-US" sz="2400" b="1" dirty="0" smtClean="0">
                <a:ea typeface="ＭＳ Ｐゴシック" pitchFamily="-84" charset="-128"/>
              </a:rPr>
              <a:t>Attribute</a:t>
            </a:r>
          </a:p>
          <a:p>
            <a:pPr lvl="1" eaLnBrk="1" hangingPunct="1">
              <a:lnSpc>
                <a:spcPct val="90000"/>
              </a:lnSpc>
            </a:pPr>
            <a:r>
              <a:rPr lang="en-US" altLang="en-US" sz="2200" dirty="0" smtClean="0">
                <a:ea typeface="ＭＳ Ｐゴシック" pitchFamily="-84" charset="-128"/>
              </a:rPr>
              <a:t>Has real numbers as attribute values</a:t>
            </a:r>
          </a:p>
          <a:p>
            <a:pPr lvl="2" eaLnBrk="1" hangingPunct="1">
              <a:lnSpc>
                <a:spcPct val="90000"/>
              </a:lnSpc>
            </a:pPr>
            <a:r>
              <a:rPr lang="en-US" altLang="en-US" sz="2000" dirty="0" smtClean="0">
                <a:ea typeface="ＭＳ Ｐゴシック" pitchFamily="-84" charset="-128"/>
              </a:rPr>
              <a:t>E.g., temperature, height, or weight</a:t>
            </a:r>
          </a:p>
          <a:p>
            <a:pPr lvl="1" eaLnBrk="1" hangingPunct="1">
              <a:lnSpc>
                <a:spcPct val="90000"/>
              </a:lnSpc>
            </a:pPr>
            <a:r>
              <a:rPr lang="en-US" altLang="en-US" sz="2200" dirty="0" smtClean="0">
                <a:ea typeface="ＭＳ Ｐゴシック" pitchFamily="-84" charset="-128"/>
              </a:rPr>
              <a:t>Practically, real values can only be measured and represented using a finite number of digits</a:t>
            </a:r>
          </a:p>
          <a:p>
            <a:pPr lvl="1" eaLnBrk="1" hangingPunct="1">
              <a:lnSpc>
                <a:spcPct val="90000"/>
              </a:lnSpc>
            </a:pPr>
            <a:r>
              <a:rPr lang="en-US" altLang="en-US" sz="2200" dirty="0" smtClean="0">
                <a:ea typeface="ＭＳ Ｐゴシック" pitchFamily="-84" charset="-128"/>
              </a:rPr>
              <a:t>Continuous attributes are typically represented as floating-point variables</a:t>
            </a:r>
          </a:p>
        </p:txBody>
      </p:sp>
    </p:spTree>
    <p:extLst>
      <p:ext uri="{BB962C8B-B14F-4D97-AF65-F5344CB8AC3E}">
        <p14:creationId xmlns:p14="http://schemas.microsoft.com/office/powerpoint/2010/main" val="8011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0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988" y="1416050"/>
            <a:ext cx="807720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2095500" y="2235200"/>
            <a:ext cx="3886200" cy="2908300"/>
          </a:xfrm>
          <a:prstGeom prst="rect">
            <a:avLst/>
          </a:prstGeom>
          <a:solidFill>
            <a:schemeClr val="accent6">
              <a:lumMod val="40000"/>
              <a:lumOff val="60000"/>
              <a:alpha val="49000"/>
            </a:schemeClr>
          </a:solidFill>
          <a:ln w="19050" cap="flat" cmpd="sng" algn="ctr">
            <a:solidFill>
              <a:schemeClr val="accent2"/>
            </a:solidFill>
            <a:prstDash val="solid"/>
            <a:round/>
            <a:headEnd type="none" w="med" len="med"/>
            <a:tailEnd type="none" w="med" len="med"/>
          </a:ln>
          <a:effectLst/>
        </p:spPr>
        <p:txBody>
          <a:bodyPr wrap="none" anchor="ctr"/>
          <a:lstStyle/>
          <a:p>
            <a:pPr>
              <a:defRPr/>
            </a:pPr>
            <a:endParaRPr lang="en-US"/>
          </a:p>
        </p:txBody>
      </p:sp>
      <p:sp>
        <p:nvSpPr>
          <p:cNvPr id="430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861B1F4-8D56-48CE-B750-B40F28FFED0A}" type="slidenum">
              <a:rPr lang="en-US" altLang="en-US" sz="1200" smtClean="0">
                <a:solidFill>
                  <a:schemeClr val="accent2"/>
                </a:solidFill>
              </a:rPr>
              <a:pPr/>
              <a:t>8</a:t>
            </a:fld>
            <a:endParaRPr lang="en-US" altLang="en-US" sz="1400" b="0" smtClean="0"/>
          </a:p>
        </p:txBody>
      </p:sp>
      <p:sp>
        <p:nvSpPr>
          <p:cNvPr id="43013" name="Rectangle 1027"/>
          <p:cNvSpPr>
            <a:spLocks noGrp="1" noChangeArrowheads="1"/>
          </p:cNvSpPr>
          <p:nvPr>
            <p:ph type="title"/>
          </p:nvPr>
        </p:nvSpPr>
        <p:spPr/>
        <p:txBody>
          <a:bodyPr/>
          <a:lstStyle/>
          <a:p>
            <a:r>
              <a:rPr lang="en-US" altLang="en-US" smtClean="0"/>
              <a:t>The Knowledge Discovery Process</a:t>
            </a:r>
          </a:p>
        </p:txBody>
      </p:sp>
      <p:sp>
        <p:nvSpPr>
          <p:cNvPr id="43014" name="Text Box 1029"/>
          <p:cNvSpPr txBox="1">
            <a:spLocks noChangeArrowheads="1"/>
          </p:cNvSpPr>
          <p:nvPr/>
        </p:nvSpPr>
        <p:spPr bwMode="auto">
          <a:xfrm>
            <a:off x="5711825" y="4910138"/>
            <a:ext cx="25908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accent2"/>
                </a:solidFill>
              </a:rPr>
              <a:t>- The KDD Process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F985DEDF-1141-477C-A187-FCACE8E0D8E2}" type="slidenum">
              <a:rPr lang="en-US" altLang="en-US" sz="1200" smtClean="0">
                <a:solidFill>
                  <a:schemeClr val="accent2"/>
                </a:solidFill>
              </a:rPr>
              <a:pPr/>
              <a:t>9</a:t>
            </a:fld>
            <a:endParaRPr lang="en-US" altLang="en-US" sz="1400" b="0" smtClean="0"/>
          </a:p>
        </p:txBody>
      </p:sp>
      <p:sp>
        <p:nvSpPr>
          <p:cNvPr id="44035" name="Rectangle 2"/>
          <p:cNvSpPr>
            <a:spLocks noGrp="1" noChangeArrowheads="1"/>
          </p:cNvSpPr>
          <p:nvPr>
            <p:ph type="title"/>
          </p:nvPr>
        </p:nvSpPr>
        <p:spPr>
          <a:xfrm>
            <a:off x="492125" y="333375"/>
            <a:ext cx="8229600" cy="609600"/>
          </a:xfrm>
        </p:spPr>
        <p:txBody>
          <a:bodyPr/>
          <a:lstStyle/>
          <a:p>
            <a:r>
              <a:rPr lang="en-US" altLang="en-US" smtClean="0"/>
              <a:t>Data Preprocessing</a:t>
            </a:r>
          </a:p>
        </p:txBody>
      </p:sp>
      <p:sp>
        <p:nvSpPr>
          <p:cNvPr id="44036" name="Rectangle 3"/>
          <p:cNvSpPr>
            <a:spLocks noGrp="1" noChangeArrowheads="1"/>
          </p:cNvSpPr>
          <p:nvPr>
            <p:ph type="body" idx="1"/>
          </p:nvPr>
        </p:nvSpPr>
        <p:spPr>
          <a:xfrm>
            <a:off x="457200" y="990600"/>
            <a:ext cx="8229600" cy="5105400"/>
          </a:xfrm>
        </p:spPr>
        <p:txBody>
          <a:bodyPr/>
          <a:lstStyle/>
          <a:p>
            <a:r>
              <a:rPr lang="en-US" altLang="en-US" dirty="0" smtClean="0"/>
              <a:t>Why do we need to prepare the data?</a:t>
            </a:r>
          </a:p>
          <a:p>
            <a:pPr lvl="1"/>
            <a:r>
              <a:rPr lang="en-US" altLang="en-US" dirty="0" smtClean="0"/>
              <a:t>In real world applications data can be </a:t>
            </a:r>
            <a:r>
              <a:rPr lang="en-US" altLang="en-US" b="1" dirty="0" smtClean="0">
                <a:solidFill>
                  <a:srgbClr val="FF0000"/>
                </a:solidFill>
              </a:rPr>
              <a:t>inconsistent</a:t>
            </a:r>
            <a:r>
              <a:rPr lang="en-US" altLang="en-US" dirty="0" smtClean="0"/>
              <a:t>, </a:t>
            </a:r>
            <a:r>
              <a:rPr lang="en-US" altLang="en-US" b="1" dirty="0" smtClean="0">
                <a:solidFill>
                  <a:srgbClr val="FF0000"/>
                </a:solidFill>
              </a:rPr>
              <a:t>incomplete</a:t>
            </a:r>
            <a:r>
              <a:rPr lang="en-US" altLang="en-US" dirty="0" smtClean="0"/>
              <a:t> and/or </a:t>
            </a:r>
            <a:r>
              <a:rPr lang="en-US" altLang="en-US" b="1" dirty="0" smtClean="0">
                <a:solidFill>
                  <a:srgbClr val="FF0000"/>
                </a:solidFill>
              </a:rPr>
              <a:t>noisy</a:t>
            </a:r>
            <a:endParaRPr lang="en-US" altLang="en-US" dirty="0" smtClean="0"/>
          </a:p>
          <a:p>
            <a:pPr lvl="2"/>
            <a:r>
              <a:rPr lang="en-US" altLang="en-US" sz="1800" dirty="0" smtClean="0"/>
              <a:t>Data entry, data transmission, or data collection problems</a:t>
            </a:r>
          </a:p>
          <a:p>
            <a:pPr lvl="2"/>
            <a:r>
              <a:rPr lang="en-US" altLang="en-US" sz="1800" dirty="0" smtClean="0"/>
              <a:t>Discrepancy in naming conventions</a:t>
            </a:r>
          </a:p>
          <a:p>
            <a:pPr lvl="2"/>
            <a:r>
              <a:rPr lang="en-US" altLang="en-US" sz="1800" dirty="0" smtClean="0"/>
              <a:t>Duplicated records</a:t>
            </a:r>
          </a:p>
          <a:p>
            <a:pPr lvl="2"/>
            <a:r>
              <a:rPr lang="en-US" altLang="en-US" sz="1800" dirty="0" smtClean="0"/>
              <a:t>Incomplete or missing data</a:t>
            </a:r>
          </a:p>
          <a:p>
            <a:pPr lvl="2"/>
            <a:r>
              <a:rPr lang="en-US" altLang="en-US" sz="1800" dirty="0" smtClean="0"/>
              <a:t>Contradictions in data</a:t>
            </a:r>
          </a:p>
          <a:p>
            <a:r>
              <a:rPr lang="en-US" altLang="en-US" dirty="0" smtClean="0"/>
              <a:t>What happens when the data can not be trusted?</a:t>
            </a:r>
          </a:p>
          <a:p>
            <a:pPr lvl="1"/>
            <a:r>
              <a:rPr lang="en-US" altLang="en-US" dirty="0" smtClean="0"/>
              <a:t>Can the decision be trusted? Decision making is jeopardized</a:t>
            </a:r>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sz="800" dirty="0" smtClean="0"/>
          </a:p>
          <a:p>
            <a:pPr lvl="1"/>
            <a:r>
              <a:rPr lang="en-US" altLang="en-US" dirty="0" smtClean="0"/>
              <a:t>Better chance to discover useful knowledge when data is clean</a:t>
            </a:r>
          </a:p>
          <a:p>
            <a:pPr lvl="2"/>
            <a:endParaRPr lang="en-US" altLang="en-US" dirty="0" smtClean="0"/>
          </a:p>
        </p:txBody>
      </p:sp>
      <p:pic>
        <p:nvPicPr>
          <p:cNvPr id="4403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1150" y="4306888"/>
            <a:ext cx="5846763" cy="1465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905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Files\MSOffice\Templates\Blank Presentation.pot</Template>
  <TotalTime>5215</TotalTime>
  <Words>3098</Words>
  <Application>Microsoft Macintosh PowerPoint</Application>
  <PresentationFormat>On-screen Show (4:3)</PresentationFormat>
  <Paragraphs>488</Paragraphs>
  <Slides>43</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Blank Presentation</vt:lpstr>
      <vt:lpstr>Worksheet</vt:lpstr>
      <vt:lpstr>The Knowledge Discovery Process; Data Preparation &amp; Preprocessing </vt:lpstr>
      <vt:lpstr>The Knowledge Discovery Process</vt:lpstr>
      <vt:lpstr>Types of Data Sets </vt:lpstr>
      <vt:lpstr>Data Objects</vt:lpstr>
      <vt:lpstr>Attributes</vt:lpstr>
      <vt:lpstr>Attribute Types </vt:lpstr>
      <vt:lpstr>Discrete vs. Continuous Attributes </vt:lpstr>
      <vt:lpstr>The Knowledge Discovery Process</vt:lpstr>
      <vt:lpstr>Data Preprocessing</vt:lpstr>
      <vt:lpstr>Data Preprocessing</vt:lpstr>
      <vt:lpstr>Data Preprocessing</vt:lpstr>
      <vt:lpstr>Data Cleaning</vt:lpstr>
      <vt:lpstr>Dealing with Missing Values</vt:lpstr>
      <vt:lpstr>Smoothing Noisy Data</vt:lpstr>
      <vt:lpstr>Smoothing Noisy Data</vt:lpstr>
      <vt:lpstr>Smoothing Noisy Data - Example</vt:lpstr>
      <vt:lpstr>Smoothing Noisy Data - Example</vt:lpstr>
      <vt:lpstr>Smoothing Noisy Data - Example</vt:lpstr>
      <vt:lpstr>Data Integration</vt:lpstr>
      <vt:lpstr>Data Transformation: Normalization</vt:lpstr>
      <vt:lpstr>Normalization: Example</vt:lpstr>
      <vt:lpstr>Normalization: Example II</vt:lpstr>
      <vt:lpstr>Data Transformation: Discretization</vt:lpstr>
      <vt:lpstr>Discretization - Example</vt:lpstr>
      <vt:lpstr>Data Discretization Methods</vt:lpstr>
      <vt:lpstr>Simple Discretization: Binning</vt:lpstr>
      <vt:lpstr>Discretization Without Using Class Labels (Binning vs. Clustering) </vt:lpstr>
      <vt:lpstr>Discretization by Classification &amp; Correlation Analysis</vt:lpstr>
      <vt:lpstr>Converting Categorical Attributes to Numerical Attributes</vt:lpstr>
      <vt:lpstr>Data Reduction</vt:lpstr>
      <vt:lpstr>Data Cube Aggregation</vt:lpstr>
      <vt:lpstr>Dimensionality Reduction</vt:lpstr>
      <vt:lpstr>Principal Component Analysis (PCA)</vt:lpstr>
      <vt:lpstr>Principal Component Analysis (Steps)</vt:lpstr>
      <vt:lpstr>Attribute Subset Selection</vt:lpstr>
      <vt:lpstr>Heuristic Search in Attribute Selection</vt:lpstr>
      <vt:lpstr>Decision Tree Induction</vt:lpstr>
      <vt:lpstr>Attribute Creation (Feature Generation)</vt:lpstr>
      <vt:lpstr>Data Reduction: Numerosity Reduction</vt:lpstr>
      <vt:lpstr>Regression Analysis</vt:lpstr>
      <vt:lpstr>Regression Analysis</vt:lpstr>
      <vt:lpstr>Numerocity Reduction</vt:lpstr>
      <vt:lpstr>Sampling Techniques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Knowledge Discovery - Web Data Mining</dc:title>
  <dc:creator>Bamshad Mobasher</dc:creator>
  <cp:lastModifiedBy>Fuck You</cp:lastModifiedBy>
  <cp:revision>229</cp:revision>
  <cp:lastPrinted>2001-04-18T17:03:09Z</cp:lastPrinted>
  <dcterms:created xsi:type="dcterms:W3CDTF">1999-03-29T20:01:23Z</dcterms:created>
  <dcterms:modified xsi:type="dcterms:W3CDTF">2014-09-23T23:49:33Z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mobasher@cs.depaul.edu</vt:lpwstr>
  </property>
  <property fmtid="{D5CDD505-2E9C-101B-9397-08002B2CF9AE}" pid="8" name="HomePage">
    <vt:lpwstr>http://maya.cs.depaul.edu/~classes/ect584</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C:\Bamshad\CLASS\ECT584\Lectures</vt:lpwstr>
  </property>
</Properties>
</file>