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ppt/tags/tag3.xml" ContentType="application/vnd.openxmlformats-officedocument.presentationml.tags+xml"/>
  <Override PartName="/ppt/notesSlides/notesSlide23.xml" ContentType="application/vnd.openxmlformats-officedocument.presentationml.notesSlide+xml"/>
  <Override PartName="/ppt/tags/tag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7"/>
  </p:notesMasterIdLst>
  <p:handoutMasterIdLst>
    <p:handoutMasterId r:id="rId28"/>
  </p:handoutMasterIdLst>
  <p:sldIdLst>
    <p:sldId id="256" r:id="rId2"/>
    <p:sldId id="285" r:id="rId3"/>
    <p:sldId id="477" r:id="rId4"/>
    <p:sldId id="483" r:id="rId5"/>
    <p:sldId id="484" r:id="rId6"/>
    <p:sldId id="485" r:id="rId7"/>
    <p:sldId id="486" r:id="rId8"/>
    <p:sldId id="482" r:id="rId9"/>
    <p:sldId id="456" r:id="rId10"/>
    <p:sldId id="330" r:id="rId11"/>
    <p:sldId id="492" r:id="rId12"/>
    <p:sldId id="491" r:id="rId13"/>
    <p:sldId id="493" r:id="rId14"/>
    <p:sldId id="494" r:id="rId15"/>
    <p:sldId id="495" r:id="rId16"/>
    <p:sldId id="496" r:id="rId17"/>
    <p:sldId id="487" r:id="rId18"/>
    <p:sldId id="488" r:id="rId19"/>
    <p:sldId id="489" r:id="rId20"/>
    <p:sldId id="490" r:id="rId21"/>
    <p:sldId id="432" r:id="rId22"/>
    <p:sldId id="463" r:id="rId23"/>
    <p:sldId id="437" r:id="rId24"/>
    <p:sldId id="440" r:id="rId25"/>
    <p:sldId id="497" r:id="rId2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17CD3E"/>
    <a:srgbClr val="008000"/>
    <a:srgbClr val="FFD7AF"/>
    <a:srgbClr val="FFCC00"/>
    <a:srgbClr val="FFCCFF"/>
    <a:srgbClr val="FF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4" autoAdjust="0"/>
    <p:restoredTop sz="94701" autoAdjust="0"/>
  </p:normalViewPr>
  <p:slideViewPr>
    <p:cSldViewPr snapToGrid="0">
      <p:cViewPr>
        <p:scale>
          <a:sx n="106" d="100"/>
          <a:sy n="106" d="100"/>
        </p:scale>
        <p:origin x="-300" y="4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6000"/>
    </p:cViewPr>
  </p:sorterViewPr>
  <p:notesViewPr>
    <p:cSldViewPr snapToGrid="0">
      <p:cViewPr>
        <p:scale>
          <a:sx n="75" d="100"/>
          <a:sy n="75" d="100"/>
        </p:scale>
        <p:origin x="-1590" y="61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B6604CB-850D-4EB2-BE6D-1780C6F67531}" type="datetimeFigureOut">
              <a:rPr lang="en-US"/>
              <a:pPr>
                <a:defRPr/>
              </a:pPr>
              <a:t>9/16/2014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95073A6-D1AD-4C03-9F3A-320A775D201C}" type="slidenum">
              <a:rPr lang="en-US"/>
              <a:pPr>
                <a:defRPr/>
              </a:pPr>
              <a:t>‹#›</a:t>
            </a:fld>
            <a:endParaRPr lang="en-US"/>
          </a:p>
        </p:txBody>
      </p:sp>
    </p:spTree>
    <p:extLst>
      <p:ext uri="{BB962C8B-B14F-4D97-AF65-F5344CB8AC3E}">
        <p14:creationId xmlns:p14="http://schemas.microsoft.com/office/powerpoint/2010/main" val="3831114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5AB5C55-D9CF-48AB-ADD5-6218EC24309A}" type="slidenum">
              <a:rPr lang="en-US"/>
              <a:pPr>
                <a:defRPr/>
              </a:pPr>
              <a:t>‹#›</a:t>
            </a:fld>
            <a:endParaRPr lang="en-US"/>
          </a:p>
        </p:txBody>
      </p:sp>
    </p:spTree>
    <p:extLst>
      <p:ext uri="{BB962C8B-B14F-4D97-AF65-F5344CB8AC3E}">
        <p14:creationId xmlns:p14="http://schemas.microsoft.com/office/powerpoint/2010/main" val="33051540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44B8515C-B8BF-4672-9DB7-642641CDAE62}" type="slidenum">
              <a:rPr lang="en-US" smtClean="0"/>
              <a:pPr/>
              <a:t>1</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A5052A3-31F0-4EE5-A533-08FA05B8D8F9}" type="slidenum">
              <a:rPr lang="en-US" smtClean="0"/>
              <a:pPr/>
              <a:t>10</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5A2768C7-2EFC-49EB-BA55-6954B7F0592A}" type="slidenum">
              <a:rPr lang="en-US" smtClean="0"/>
              <a:pPr/>
              <a:t>11</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data mining must be understood in the context of problem solving in real</a:t>
            </a:r>
            <a:r>
              <a:rPr lang="en-US" baseline="0" dirty="0" smtClean="0"/>
              <a:t> world. In recent years, people have started to use the term data science. This term emphasizes that data mining is a set of tools and techniques that are used as part of a scientific approach to solving problems. One must always start with a problem formulation is a specific application or business domain. A data-driven solution to this problem involves understanding the data that provide the observations relevant to the problem. These observations and preliminary analysis lead to a formulation of one or more hypotheses. The knowledge discovery process is guided by the hypotheses, including the data preparation and transformation, and well as the derivation of various models. The models must then be evaluated with appropriate test data. This evaluation, including the accuracy of predictive models, tells us whether we must go back and revise our hypotheses, or to modify our procedures. Eventually, the successful models must be deployed and tested in real-world situations.</a:t>
            </a:r>
          </a:p>
          <a:p>
            <a:endParaRPr lang="en-US" dirty="0"/>
          </a:p>
        </p:txBody>
      </p:sp>
      <p:sp>
        <p:nvSpPr>
          <p:cNvPr id="4" name="Slide Number Placeholder 3"/>
          <p:cNvSpPr>
            <a:spLocks noGrp="1"/>
          </p:cNvSpPr>
          <p:nvPr>
            <p:ph type="sldNum" sz="quarter" idx="10"/>
          </p:nvPr>
        </p:nvSpPr>
        <p:spPr/>
        <p:txBody>
          <a:bodyPr/>
          <a:lstStyle/>
          <a:p>
            <a:pPr>
              <a:defRPr/>
            </a:pPr>
            <a:fld id="{15AB5C55-D9CF-48AB-ADD5-6218EC24309A}" type="slidenum">
              <a:rPr lang="en-US" smtClean="0"/>
              <a:pPr>
                <a:defRPr/>
              </a:pPr>
              <a:t>12</a:t>
            </a:fld>
            <a:endParaRPr lang="en-US"/>
          </a:p>
        </p:txBody>
      </p:sp>
    </p:spTree>
    <p:extLst>
      <p:ext uri="{BB962C8B-B14F-4D97-AF65-F5344CB8AC3E}">
        <p14:creationId xmlns:p14="http://schemas.microsoft.com/office/powerpoint/2010/main" val="3081315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defRPr sz="2800">
                <a:solidFill>
                  <a:schemeClr val="tx1"/>
                </a:solidFill>
                <a:latin typeface="Tahoma" pitchFamily="34" charset="0"/>
              </a:defRPr>
            </a:lvl1pPr>
            <a:lvl2pPr marL="734852" indent="-282635" defTabSz="921706" eaLnBrk="0" hangingPunct="0">
              <a:defRPr sz="2800">
                <a:solidFill>
                  <a:schemeClr val="tx1"/>
                </a:solidFill>
                <a:latin typeface="Tahoma" pitchFamily="34" charset="0"/>
              </a:defRPr>
            </a:lvl2pPr>
            <a:lvl3pPr marL="1130541" indent="-226108" defTabSz="921706" eaLnBrk="0" hangingPunct="0">
              <a:defRPr sz="2800">
                <a:solidFill>
                  <a:schemeClr val="tx1"/>
                </a:solidFill>
                <a:latin typeface="Tahoma" pitchFamily="34" charset="0"/>
              </a:defRPr>
            </a:lvl3pPr>
            <a:lvl4pPr marL="1582758" indent="-226108" defTabSz="921706" eaLnBrk="0" hangingPunct="0">
              <a:defRPr sz="2800">
                <a:solidFill>
                  <a:schemeClr val="tx1"/>
                </a:solidFill>
                <a:latin typeface="Tahoma" pitchFamily="34" charset="0"/>
              </a:defRPr>
            </a:lvl4pPr>
            <a:lvl5pPr marL="2034974" indent="-226108" defTabSz="921706" eaLnBrk="0" hangingPunct="0">
              <a:defRPr sz="2800">
                <a:solidFill>
                  <a:schemeClr val="tx1"/>
                </a:solidFill>
                <a:latin typeface="Tahoma" pitchFamily="34" charset="0"/>
              </a:defRPr>
            </a:lvl5pPr>
            <a:lvl6pPr marL="2487191" indent="-226108" defTabSz="921706" eaLnBrk="0" fontAlgn="base" hangingPunct="0">
              <a:spcBef>
                <a:spcPct val="0"/>
              </a:spcBef>
              <a:spcAft>
                <a:spcPct val="0"/>
              </a:spcAft>
              <a:defRPr sz="2800">
                <a:solidFill>
                  <a:schemeClr val="tx1"/>
                </a:solidFill>
                <a:latin typeface="Tahoma" pitchFamily="34" charset="0"/>
              </a:defRPr>
            </a:lvl6pPr>
            <a:lvl7pPr marL="2939407" indent="-226108" defTabSz="921706" eaLnBrk="0" fontAlgn="base" hangingPunct="0">
              <a:spcBef>
                <a:spcPct val="0"/>
              </a:spcBef>
              <a:spcAft>
                <a:spcPct val="0"/>
              </a:spcAft>
              <a:defRPr sz="2800">
                <a:solidFill>
                  <a:schemeClr val="tx1"/>
                </a:solidFill>
                <a:latin typeface="Tahoma" pitchFamily="34" charset="0"/>
              </a:defRPr>
            </a:lvl7pPr>
            <a:lvl8pPr marL="3391624" indent="-226108" defTabSz="921706" eaLnBrk="0" fontAlgn="base" hangingPunct="0">
              <a:spcBef>
                <a:spcPct val="0"/>
              </a:spcBef>
              <a:spcAft>
                <a:spcPct val="0"/>
              </a:spcAft>
              <a:defRPr sz="2800">
                <a:solidFill>
                  <a:schemeClr val="tx1"/>
                </a:solidFill>
                <a:latin typeface="Tahoma" pitchFamily="34" charset="0"/>
              </a:defRPr>
            </a:lvl8pPr>
            <a:lvl9pPr marL="3843840" indent="-226108" defTabSz="921706" eaLnBrk="0" fontAlgn="base" hangingPunct="0">
              <a:spcBef>
                <a:spcPct val="0"/>
              </a:spcBef>
              <a:spcAft>
                <a:spcPct val="0"/>
              </a:spcAft>
              <a:defRPr sz="2800">
                <a:solidFill>
                  <a:schemeClr val="tx1"/>
                </a:solidFill>
                <a:latin typeface="Tahoma" pitchFamily="34" charset="0"/>
              </a:defRPr>
            </a:lvl9pPr>
          </a:lstStyle>
          <a:p>
            <a:pPr eaLnBrk="1" hangingPunct="1"/>
            <a:fld id="{2B60101C-B417-42B5-8812-D8E37034B904}" type="slidenum">
              <a:rPr lang="en-US" altLang="en-US" sz="1200"/>
              <a:pPr eaLnBrk="1" hangingPunct="1"/>
              <a:t>13</a:t>
            </a:fld>
            <a:endParaRPr lang="en-US" alt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123D8218-BDDF-4086-8B73-52192B8F73C9}" type="slidenum">
              <a:rPr lang="en-US" altLang="en-US" sz="1200" smtClean="0"/>
              <a:pPr/>
              <a:t>14</a:t>
            </a:fld>
            <a:endParaRPr lang="en-US" altLang="en-US" sz="120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71343EC0-B631-49CD-B8D9-817B517E7943}" type="slidenum">
              <a:rPr lang="en-US" altLang="en-US" sz="1200" smtClean="0"/>
              <a:pPr/>
              <a:t>15</a:t>
            </a:fld>
            <a:endParaRPr lang="en-US" altLang="en-US" sz="12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B795462F-F219-49DB-AB3C-4527A9D7D316}" type="slidenum">
              <a:rPr lang="en-US" altLang="en-US" sz="1200" smtClean="0"/>
              <a:pPr/>
              <a:t>16</a:t>
            </a:fld>
            <a:endParaRPr lang="en-US" altLang="en-US" sz="120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6F880D2-E689-42E3-B7FA-8FC0EE6F5639}" type="slidenum">
              <a:rPr lang="en-US" smtClean="0"/>
              <a:pPr/>
              <a:t>17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62E5824-547E-4914-81B4-46060A2AE043}" type="slidenum">
              <a:rPr lang="en-US" smtClean="0"/>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D55091C-08B1-4E31-84A9-2CB8E05E2709}" type="slidenum">
              <a:rPr lang="en-US" smtClean="0"/>
              <a:pPr/>
              <a:t>19</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D922EB4B-B25B-487B-91BF-2ECDAA2D1ADB}" type="slidenum">
              <a:rPr lang="en-US" smtClean="0"/>
              <a:pPr/>
              <a:t>2</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08F68A7-7D1B-42C1-B774-DA9A66B1DEA7}" type="slidenum">
              <a:rPr lang="en-US" smtClean="0"/>
              <a:pPr/>
              <a:t>20</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noFill/>
        </p:spPr>
        <p:txBody>
          <a:bodyPr/>
          <a:lstStyle/>
          <a:p>
            <a:fld id="{EFE18C63-26E4-43C7-8DC4-A92498529277}" type="slidenum">
              <a:rPr lang="en-US" smtClean="0"/>
              <a:pPr/>
              <a:t>21</a:t>
            </a:fld>
            <a:endParaRPr lang="en-US" smtClean="0"/>
          </a:p>
        </p:txBody>
      </p:sp>
      <p:sp>
        <p:nvSpPr>
          <p:cNvPr id="91139" name="Rectangle 2"/>
          <p:cNvSpPr>
            <a:spLocks noGrp="1" noRot="1" noChangeAspect="1" noChangeArrowheads="1" noTextEdit="1"/>
          </p:cNvSpPr>
          <p:nvPr>
            <p:ph type="sldImg"/>
          </p:nvPr>
        </p:nvSpPr>
        <p:spPr>
          <a:xfrm>
            <a:off x="1143000" y="685800"/>
            <a:ext cx="4573588" cy="3429000"/>
          </a:xfrm>
          <a:ln/>
        </p:spPr>
      </p:sp>
      <p:sp>
        <p:nvSpPr>
          <p:cNvPr id="911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noFill/>
        </p:spPr>
        <p:txBody>
          <a:bodyPr/>
          <a:lstStyle/>
          <a:p>
            <a:fld id="{EFE18C63-26E4-43C7-8DC4-A92498529277}" type="slidenum">
              <a:rPr lang="en-US" smtClean="0"/>
              <a:pPr/>
              <a:t>22</a:t>
            </a:fld>
            <a:endParaRPr lang="en-US" smtClean="0"/>
          </a:p>
        </p:txBody>
      </p:sp>
      <p:sp>
        <p:nvSpPr>
          <p:cNvPr id="91139" name="Rectangle 2"/>
          <p:cNvSpPr>
            <a:spLocks noGrp="1" noRot="1" noChangeAspect="1" noChangeArrowheads="1" noTextEdit="1"/>
          </p:cNvSpPr>
          <p:nvPr>
            <p:ph type="sldImg"/>
          </p:nvPr>
        </p:nvSpPr>
        <p:spPr>
          <a:xfrm>
            <a:off x="1143000" y="685800"/>
            <a:ext cx="4573588" cy="3429000"/>
          </a:xfrm>
          <a:ln/>
        </p:spPr>
      </p:sp>
      <p:sp>
        <p:nvSpPr>
          <p:cNvPr id="911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a:noFill/>
        </p:spPr>
        <p:txBody>
          <a:bodyPr/>
          <a:lstStyle/>
          <a:p>
            <a:fld id="{DE51C485-22EF-495D-B8F5-9AAAF8657427}" type="slidenum">
              <a:rPr lang="en-US" smtClean="0"/>
              <a:pPr/>
              <a:t>23</a:t>
            </a:fld>
            <a:endParaRPr lang="en-US" smtClean="0"/>
          </a:p>
        </p:txBody>
      </p:sp>
      <p:sp>
        <p:nvSpPr>
          <p:cNvPr id="96259" name="Rectangle 2"/>
          <p:cNvSpPr>
            <a:spLocks noGrp="1" noRot="1" noChangeAspect="1" noChangeArrowheads="1" noTextEdit="1"/>
          </p:cNvSpPr>
          <p:nvPr>
            <p:ph type="sldImg"/>
          </p:nvPr>
        </p:nvSpPr>
        <p:spPr>
          <a:xfrm>
            <a:off x="1143000" y="685800"/>
            <a:ext cx="4573588" cy="3429000"/>
          </a:xfrm>
          <a:ln/>
        </p:spPr>
      </p:sp>
      <p:sp>
        <p:nvSpPr>
          <p:cNvPr id="962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31"/>
          <p:cNvSpPr>
            <a:spLocks noGrp="1" noChangeArrowheads="1"/>
          </p:cNvSpPr>
          <p:nvPr>
            <p:ph type="sldNum" sz="quarter" idx="5"/>
          </p:nvPr>
        </p:nvSpPr>
        <p:spPr>
          <a:noFill/>
        </p:spPr>
        <p:txBody>
          <a:bodyPr/>
          <a:lstStyle/>
          <a:p>
            <a:fld id="{93ECB7F4-4AFB-4E94-A2C1-4413A52AC334}" type="slidenum">
              <a:rPr lang="en-US" smtClean="0"/>
              <a:pPr/>
              <a:t>24</a:t>
            </a:fld>
            <a:endParaRPr lang="en-US" smtClean="0"/>
          </a:p>
        </p:txBody>
      </p:sp>
      <p:sp>
        <p:nvSpPr>
          <p:cNvPr id="99331" name="Rectangle 2"/>
          <p:cNvSpPr>
            <a:spLocks noGrp="1" noRot="1" noChangeAspect="1" noChangeArrowheads="1" noTextEdit="1"/>
          </p:cNvSpPr>
          <p:nvPr>
            <p:ph type="sldImg"/>
          </p:nvPr>
        </p:nvSpPr>
        <p:spPr>
          <a:xfrm>
            <a:off x="1143000" y="685800"/>
            <a:ext cx="4573588" cy="3429000"/>
          </a:xfrm>
          <a:ln/>
        </p:spPr>
      </p:sp>
      <p:sp>
        <p:nvSpPr>
          <p:cNvPr id="993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A5052A3-31F0-4EE5-A533-08FA05B8D8F9}" type="slidenum">
              <a:rPr lang="en-US" smtClean="0"/>
              <a:pPr/>
              <a:t>25</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defRPr sz="2800">
                <a:solidFill>
                  <a:schemeClr val="tx1"/>
                </a:solidFill>
                <a:latin typeface="Tahoma" pitchFamily="34" charset="0"/>
              </a:defRPr>
            </a:lvl1pPr>
            <a:lvl2pPr marL="734852" indent="-282635" defTabSz="921706" eaLnBrk="0" hangingPunct="0">
              <a:defRPr sz="2800">
                <a:solidFill>
                  <a:schemeClr val="tx1"/>
                </a:solidFill>
                <a:latin typeface="Tahoma" pitchFamily="34" charset="0"/>
              </a:defRPr>
            </a:lvl2pPr>
            <a:lvl3pPr marL="1130541" indent="-226108" defTabSz="921706" eaLnBrk="0" hangingPunct="0">
              <a:defRPr sz="2800">
                <a:solidFill>
                  <a:schemeClr val="tx1"/>
                </a:solidFill>
                <a:latin typeface="Tahoma" pitchFamily="34" charset="0"/>
              </a:defRPr>
            </a:lvl3pPr>
            <a:lvl4pPr marL="1582758" indent="-226108" defTabSz="921706" eaLnBrk="0" hangingPunct="0">
              <a:defRPr sz="2800">
                <a:solidFill>
                  <a:schemeClr val="tx1"/>
                </a:solidFill>
                <a:latin typeface="Tahoma" pitchFamily="34" charset="0"/>
              </a:defRPr>
            </a:lvl4pPr>
            <a:lvl5pPr marL="2034974" indent="-226108" defTabSz="921706" eaLnBrk="0" hangingPunct="0">
              <a:defRPr sz="2800">
                <a:solidFill>
                  <a:schemeClr val="tx1"/>
                </a:solidFill>
                <a:latin typeface="Tahoma" pitchFamily="34" charset="0"/>
              </a:defRPr>
            </a:lvl5pPr>
            <a:lvl6pPr marL="2487191" indent="-226108" defTabSz="921706" eaLnBrk="0" fontAlgn="base" hangingPunct="0">
              <a:spcBef>
                <a:spcPct val="0"/>
              </a:spcBef>
              <a:spcAft>
                <a:spcPct val="0"/>
              </a:spcAft>
              <a:defRPr sz="2800">
                <a:solidFill>
                  <a:schemeClr val="tx1"/>
                </a:solidFill>
                <a:latin typeface="Tahoma" pitchFamily="34" charset="0"/>
              </a:defRPr>
            </a:lvl6pPr>
            <a:lvl7pPr marL="2939407" indent="-226108" defTabSz="921706" eaLnBrk="0" fontAlgn="base" hangingPunct="0">
              <a:spcBef>
                <a:spcPct val="0"/>
              </a:spcBef>
              <a:spcAft>
                <a:spcPct val="0"/>
              </a:spcAft>
              <a:defRPr sz="2800">
                <a:solidFill>
                  <a:schemeClr val="tx1"/>
                </a:solidFill>
                <a:latin typeface="Tahoma" pitchFamily="34" charset="0"/>
              </a:defRPr>
            </a:lvl7pPr>
            <a:lvl8pPr marL="3391624" indent="-226108" defTabSz="921706" eaLnBrk="0" fontAlgn="base" hangingPunct="0">
              <a:spcBef>
                <a:spcPct val="0"/>
              </a:spcBef>
              <a:spcAft>
                <a:spcPct val="0"/>
              </a:spcAft>
              <a:defRPr sz="2800">
                <a:solidFill>
                  <a:schemeClr val="tx1"/>
                </a:solidFill>
                <a:latin typeface="Tahoma" pitchFamily="34" charset="0"/>
              </a:defRPr>
            </a:lvl8pPr>
            <a:lvl9pPr marL="3843840" indent="-226108" defTabSz="921706" eaLnBrk="0" fontAlgn="base" hangingPunct="0">
              <a:spcBef>
                <a:spcPct val="0"/>
              </a:spcBef>
              <a:spcAft>
                <a:spcPct val="0"/>
              </a:spcAft>
              <a:defRPr sz="2800">
                <a:solidFill>
                  <a:schemeClr val="tx1"/>
                </a:solidFill>
                <a:latin typeface="Tahoma" pitchFamily="34" charset="0"/>
              </a:defRPr>
            </a:lvl9pPr>
          </a:lstStyle>
          <a:p>
            <a:pPr eaLnBrk="1" hangingPunct="1"/>
            <a:fld id="{41450780-30D5-4E6F-A277-1545D01784A6}" type="slidenum">
              <a:rPr lang="en-US" altLang="en-US" sz="1200"/>
              <a:pPr eaLnBrk="1" hangingPunct="1"/>
              <a:t>3</a:t>
            </a:fld>
            <a:endParaRPr lang="en-US" alt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7D74F6-6A10-4B9B-9422-CAAF27DE3A6F}" type="slidenum">
              <a:rPr lang="en-US" smtClean="0"/>
              <a:pPr>
                <a:defRPr/>
              </a:pPr>
              <a:t>4</a:t>
            </a:fld>
            <a:endParaRPr lang="en-US"/>
          </a:p>
        </p:txBody>
      </p:sp>
    </p:spTree>
    <p:extLst>
      <p:ext uri="{BB962C8B-B14F-4D97-AF65-F5344CB8AC3E}">
        <p14:creationId xmlns:p14="http://schemas.microsoft.com/office/powerpoint/2010/main" val="382739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7D74F6-6A10-4B9B-9422-CAAF27DE3A6F}" type="slidenum">
              <a:rPr lang="en-US" smtClean="0"/>
              <a:pPr>
                <a:defRPr/>
              </a:pPr>
              <a:t>5</a:t>
            </a:fld>
            <a:endParaRPr lang="en-US"/>
          </a:p>
        </p:txBody>
      </p:sp>
    </p:spTree>
    <p:extLst>
      <p:ext uri="{BB962C8B-B14F-4D97-AF65-F5344CB8AC3E}">
        <p14:creationId xmlns:p14="http://schemas.microsoft.com/office/powerpoint/2010/main" val="746526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7D74F6-6A10-4B9B-9422-CAAF27DE3A6F}" type="slidenum">
              <a:rPr lang="en-US" smtClean="0"/>
              <a:pPr>
                <a:defRPr/>
              </a:pPr>
              <a:t>6</a:t>
            </a:fld>
            <a:endParaRPr lang="en-US"/>
          </a:p>
        </p:txBody>
      </p:sp>
    </p:spTree>
    <p:extLst>
      <p:ext uri="{BB962C8B-B14F-4D97-AF65-F5344CB8AC3E}">
        <p14:creationId xmlns:p14="http://schemas.microsoft.com/office/powerpoint/2010/main" val="4274127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defRPr sz="2800">
                <a:solidFill>
                  <a:schemeClr val="tx1"/>
                </a:solidFill>
                <a:latin typeface="Tahoma" pitchFamily="34" charset="0"/>
              </a:defRPr>
            </a:lvl1pPr>
            <a:lvl2pPr marL="734852" indent="-282635" defTabSz="921706" eaLnBrk="0" hangingPunct="0">
              <a:defRPr sz="2800">
                <a:solidFill>
                  <a:schemeClr val="tx1"/>
                </a:solidFill>
                <a:latin typeface="Tahoma" pitchFamily="34" charset="0"/>
              </a:defRPr>
            </a:lvl2pPr>
            <a:lvl3pPr marL="1130541" indent="-226108" defTabSz="921706" eaLnBrk="0" hangingPunct="0">
              <a:defRPr sz="2800">
                <a:solidFill>
                  <a:schemeClr val="tx1"/>
                </a:solidFill>
                <a:latin typeface="Tahoma" pitchFamily="34" charset="0"/>
              </a:defRPr>
            </a:lvl3pPr>
            <a:lvl4pPr marL="1582758" indent="-226108" defTabSz="921706" eaLnBrk="0" hangingPunct="0">
              <a:defRPr sz="2800">
                <a:solidFill>
                  <a:schemeClr val="tx1"/>
                </a:solidFill>
                <a:latin typeface="Tahoma" pitchFamily="34" charset="0"/>
              </a:defRPr>
            </a:lvl4pPr>
            <a:lvl5pPr marL="2034974" indent="-226108" defTabSz="921706" eaLnBrk="0" hangingPunct="0">
              <a:defRPr sz="2800">
                <a:solidFill>
                  <a:schemeClr val="tx1"/>
                </a:solidFill>
                <a:latin typeface="Tahoma" pitchFamily="34" charset="0"/>
              </a:defRPr>
            </a:lvl5pPr>
            <a:lvl6pPr marL="2487191" indent="-226108" defTabSz="921706" eaLnBrk="0" fontAlgn="base" hangingPunct="0">
              <a:spcBef>
                <a:spcPct val="0"/>
              </a:spcBef>
              <a:spcAft>
                <a:spcPct val="0"/>
              </a:spcAft>
              <a:defRPr sz="2800">
                <a:solidFill>
                  <a:schemeClr val="tx1"/>
                </a:solidFill>
                <a:latin typeface="Tahoma" pitchFamily="34" charset="0"/>
              </a:defRPr>
            </a:lvl6pPr>
            <a:lvl7pPr marL="2939407" indent="-226108" defTabSz="921706" eaLnBrk="0" fontAlgn="base" hangingPunct="0">
              <a:spcBef>
                <a:spcPct val="0"/>
              </a:spcBef>
              <a:spcAft>
                <a:spcPct val="0"/>
              </a:spcAft>
              <a:defRPr sz="2800">
                <a:solidFill>
                  <a:schemeClr val="tx1"/>
                </a:solidFill>
                <a:latin typeface="Tahoma" pitchFamily="34" charset="0"/>
              </a:defRPr>
            </a:lvl7pPr>
            <a:lvl8pPr marL="3391624" indent="-226108" defTabSz="921706" eaLnBrk="0" fontAlgn="base" hangingPunct="0">
              <a:spcBef>
                <a:spcPct val="0"/>
              </a:spcBef>
              <a:spcAft>
                <a:spcPct val="0"/>
              </a:spcAft>
              <a:defRPr sz="2800">
                <a:solidFill>
                  <a:schemeClr val="tx1"/>
                </a:solidFill>
                <a:latin typeface="Tahoma" pitchFamily="34" charset="0"/>
              </a:defRPr>
            </a:lvl8pPr>
            <a:lvl9pPr marL="3843840" indent="-226108" defTabSz="921706" eaLnBrk="0" fontAlgn="base" hangingPunct="0">
              <a:spcBef>
                <a:spcPct val="0"/>
              </a:spcBef>
              <a:spcAft>
                <a:spcPct val="0"/>
              </a:spcAft>
              <a:defRPr sz="2800">
                <a:solidFill>
                  <a:schemeClr val="tx1"/>
                </a:solidFill>
                <a:latin typeface="Tahoma" pitchFamily="34" charset="0"/>
              </a:defRPr>
            </a:lvl9pPr>
          </a:lstStyle>
          <a:p>
            <a:pPr eaLnBrk="1" hangingPunct="1"/>
            <a:fld id="{41450780-30D5-4E6F-A277-1545D01784A6}" type="slidenum">
              <a:rPr lang="en-US" altLang="en-US" sz="1200"/>
              <a:pPr eaLnBrk="1" hangingPunct="1"/>
              <a:t>7</a:t>
            </a:fld>
            <a:endParaRPr lang="en-US" alt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defRPr sz="2800">
                <a:solidFill>
                  <a:schemeClr val="tx1"/>
                </a:solidFill>
                <a:latin typeface="Tahoma" pitchFamily="34" charset="0"/>
              </a:defRPr>
            </a:lvl1pPr>
            <a:lvl2pPr marL="734852" indent="-282635" defTabSz="921706" eaLnBrk="0" hangingPunct="0">
              <a:defRPr sz="2800">
                <a:solidFill>
                  <a:schemeClr val="tx1"/>
                </a:solidFill>
                <a:latin typeface="Tahoma" pitchFamily="34" charset="0"/>
              </a:defRPr>
            </a:lvl2pPr>
            <a:lvl3pPr marL="1130541" indent="-226108" defTabSz="921706" eaLnBrk="0" hangingPunct="0">
              <a:defRPr sz="2800">
                <a:solidFill>
                  <a:schemeClr val="tx1"/>
                </a:solidFill>
                <a:latin typeface="Tahoma" pitchFamily="34" charset="0"/>
              </a:defRPr>
            </a:lvl3pPr>
            <a:lvl4pPr marL="1582758" indent="-226108" defTabSz="921706" eaLnBrk="0" hangingPunct="0">
              <a:defRPr sz="2800">
                <a:solidFill>
                  <a:schemeClr val="tx1"/>
                </a:solidFill>
                <a:latin typeface="Tahoma" pitchFamily="34" charset="0"/>
              </a:defRPr>
            </a:lvl4pPr>
            <a:lvl5pPr marL="2034974" indent="-226108" defTabSz="921706" eaLnBrk="0" hangingPunct="0">
              <a:defRPr sz="2800">
                <a:solidFill>
                  <a:schemeClr val="tx1"/>
                </a:solidFill>
                <a:latin typeface="Tahoma" pitchFamily="34" charset="0"/>
              </a:defRPr>
            </a:lvl5pPr>
            <a:lvl6pPr marL="2487191" indent="-226108" defTabSz="921706" eaLnBrk="0" fontAlgn="base" hangingPunct="0">
              <a:spcBef>
                <a:spcPct val="0"/>
              </a:spcBef>
              <a:spcAft>
                <a:spcPct val="0"/>
              </a:spcAft>
              <a:defRPr sz="2800">
                <a:solidFill>
                  <a:schemeClr val="tx1"/>
                </a:solidFill>
                <a:latin typeface="Tahoma" pitchFamily="34" charset="0"/>
              </a:defRPr>
            </a:lvl6pPr>
            <a:lvl7pPr marL="2939407" indent="-226108" defTabSz="921706" eaLnBrk="0" fontAlgn="base" hangingPunct="0">
              <a:spcBef>
                <a:spcPct val="0"/>
              </a:spcBef>
              <a:spcAft>
                <a:spcPct val="0"/>
              </a:spcAft>
              <a:defRPr sz="2800">
                <a:solidFill>
                  <a:schemeClr val="tx1"/>
                </a:solidFill>
                <a:latin typeface="Tahoma" pitchFamily="34" charset="0"/>
              </a:defRPr>
            </a:lvl7pPr>
            <a:lvl8pPr marL="3391624" indent="-226108" defTabSz="921706" eaLnBrk="0" fontAlgn="base" hangingPunct="0">
              <a:spcBef>
                <a:spcPct val="0"/>
              </a:spcBef>
              <a:spcAft>
                <a:spcPct val="0"/>
              </a:spcAft>
              <a:defRPr sz="2800">
                <a:solidFill>
                  <a:schemeClr val="tx1"/>
                </a:solidFill>
                <a:latin typeface="Tahoma" pitchFamily="34" charset="0"/>
              </a:defRPr>
            </a:lvl8pPr>
            <a:lvl9pPr marL="3843840" indent="-226108" defTabSz="921706" eaLnBrk="0" fontAlgn="base" hangingPunct="0">
              <a:spcBef>
                <a:spcPct val="0"/>
              </a:spcBef>
              <a:spcAft>
                <a:spcPct val="0"/>
              </a:spcAft>
              <a:defRPr sz="2800">
                <a:solidFill>
                  <a:schemeClr val="tx1"/>
                </a:solidFill>
                <a:latin typeface="Tahoma" pitchFamily="34" charset="0"/>
              </a:defRPr>
            </a:lvl9pPr>
          </a:lstStyle>
          <a:p>
            <a:pPr eaLnBrk="1" hangingPunct="1"/>
            <a:fld id="{D2963130-6EBB-4AFE-8679-4342350EB192}" type="slidenum">
              <a:rPr lang="en-US" altLang="en-US" sz="1200"/>
              <a:pPr eaLnBrk="1" hangingPunct="1"/>
              <a:t>8</a:t>
            </a:fld>
            <a:endParaRPr lang="en-US" alt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9E518EC8-0815-4ADD-8195-F18032944D7A}" type="slidenum">
              <a:rPr lang="en-US" sz="1200"/>
              <a:pPr algn="r"/>
              <a:t>9</a:t>
            </a:fld>
            <a:endParaRPr 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pPr>
              <a:defRPr/>
            </a:pPr>
            <a:fld id="{186A5974-DD28-47A3-A620-AF38B0EEC15F}" type="slidenum">
              <a:rPr lang="en-US"/>
              <a:pPr>
                <a:defRPr/>
              </a:pPr>
              <a:t>‹#›</a:t>
            </a:fld>
            <a:endParaRPr lang="en-US" sz="1400" b="0">
              <a:solidFill>
                <a:schemeClr val="tx1"/>
              </a:solidFill>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653AEF5A-8D75-4970-8387-B531BDF62559}" type="slidenum">
              <a:rPr lang="en-US"/>
              <a:pPr>
                <a:defRPr/>
              </a:pPr>
              <a:t>‹#›</a:t>
            </a:fld>
            <a:endParaRPr lang="en-US" sz="1400" b="0">
              <a:solidFill>
                <a:schemeClr val="tx1"/>
              </a:solidFill>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166AC9EB-3DEE-4BF2-A570-D5BFA8390800}" type="slidenum">
              <a:rPr lang="en-US"/>
              <a:pPr>
                <a:defRPr/>
              </a:pPr>
              <a:t>‹#›</a:t>
            </a:fld>
            <a:endParaRPr lang="en-US" sz="1400" b="0">
              <a:solidFill>
                <a:schemeClr val="tx1"/>
              </a:solidFill>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265EEB3C-BED2-4163-901E-F5091ECB508F}" type="slidenum">
              <a:rPr lang="en-US"/>
              <a:pPr>
                <a:defRPr/>
              </a:pPr>
              <a:t>‹#›</a:t>
            </a:fld>
            <a:endParaRPr lang="en-US" sz="1400" b="0">
              <a:solidFill>
                <a:schemeClr val="tx1"/>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3556000" y="6445250"/>
            <a:ext cx="1905000" cy="304800"/>
          </a:xfrm>
        </p:spPr>
        <p:txBody>
          <a:bodyPr/>
          <a:lstStyle>
            <a:lvl1pPr algn="ctr">
              <a:defRPr/>
            </a:lvl1pPr>
          </a:lstStyle>
          <a:p>
            <a:pPr>
              <a:defRPr/>
            </a:pPr>
            <a:fld id="{FCAA1E34-28D7-4E92-AABC-B97545724F2C}" type="slidenum">
              <a:rPr lang="en-US"/>
              <a:pPr>
                <a:defRPr/>
              </a:pPr>
              <a:t>‹#›</a:t>
            </a:fld>
            <a:endParaRPr lang="en-US" sz="1400" b="0">
              <a:solidFill>
                <a:schemeClr val="tx1"/>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pPr>
              <a:defRPr/>
            </a:pPr>
            <a:fld id="{07D2DD9B-1241-41DB-BDF7-05192F5C55D6}" type="slidenum">
              <a:rPr lang="en-US"/>
              <a:pPr>
                <a:defRPr/>
              </a:pPr>
              <a:t>‹#›</a:t>
            </a:fld>
            <a:endParaRPr lang="en-US" sz="1400" b="0">
              <a:solidFill>
                <a:schemeClr val="tx1"/>
              </a:solidFill>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1AAE1226-1888-4D08-8DAF-DA24A0E61F42}" type="slidenum">
              <a:rPr lang="en-US"/>
              <a:pPr>
                <a:defRPr/>
              </a:pPr>
              <a:t>‹#›</a:t>
            </a:fld>
            <a:endParaRPr lang="en-US" sz="1400" b="0">
              <a:solidFill>
                <a:schemeClr val="tx1"/>
              </a:solidFill>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603124CE-4103-4F93-A49C-D12839072915}" type="slidenum">
              <a:rPr lang="en-US"/>
              <a:pPr>
                <a:defRPr/>
              </a:pPr>
              <a:t>‹#›</a:t>
            </a:fld>
            <a:endParaRPr lang="en-US" sz="1400" b="0">
              <a:solidFill>
                <a:schemeClr val="tx1"/>
              </a:solidFill>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E5522C9C-B71C-4BFF-A6A7-06E61A76695C}" type="slidenum">
              <a:rPr lang="en-US"/>
              <a:pPr>
                <a:defRPr/>
              </a:pPr>
              <a:t>‹#›</a:t>
            </a:fld>
            <a:endParaRPr lang="en-US" sz="1400" b="0">
              <a:solidFill>
                <a:schemeClr val="tx1"/>
              </a:solidFill>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BD68A888-AE69-4C16-B48F-61E3E23E55AE}" type="slidenum">
              <a:rPr lang="en-US"/>
              <a:pPr>
                <a:defRPr/>
              </a:pPr>
              <a:t>‹#›</a:t>
            </a:fld>
            <a:endParaRPr lang="en-US" sz="1400" b="0">
              <a:solidFill>
                <a:schemeClr val="tx1"/>
              </a:solidFill>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10FCF742-D36D-4E69-BCC1-ABF1C9BDAF63}" type="slidenum">
              <a:rPr lang="en-US"/>
              <a:pPr>
                <a:defRPr/>
              </a:pPr>
              <a:t>‹#›</a:t>
            </a:fld>
            <a:endParaRPr lang="en-US" sz="1400" b="0">
              <a:solidFill>
                <a:schemeClr val="tx1"/>
              </a:solidFill>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F8661839-946D-4B10-B56F-171BEF0493D5}" type="slidenum">
              <a:rPr lang="en-US"/>
              <a:pPr>
                <a:defRPr/>
              </a:pPr>
              <a:t>‹#›</a:t>
            </a:fld>
            <a:endParaRPr lang="en-US" sz="1400" b="0">
              <a:solidFill>
                <a:schemeClr val="tx1"/>
              </a:solidFil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381000"/>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457200" y="11430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30" name="Rectangle 6"/>
          <p:cNvSpPr>
            <a:spLocks noGrp="1" noChangeArrowheads="1"/>
          </p:cNvSpPr>
          <p:nvPr>
            <p:ph type="sldNum" sz="quarter" idx="4"/>
          </p:nvPr>
        </p:nvSpPr>
        <p:spPr bwMode="auto">
          <a:xfrm>
            <a:off x="68580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chemeClr val="accent2"/>
                </a:solidFill>
              </a:defRPr>
            </a:lvl1pPr>
          </a:lstStyle>
          <a:p>
            <a:pPr>
              <a:defRPr/>
            </a:pPr>
            <a:fld id="{18D01028-0693-4D7F-93B1-5F92F91F7FB3}" type="slidenum">
              <a:rPr lang="en-US"/>
              <a:pPr>
                <a:defRPr/>
              </a:pPr>
              <a:t>‹#›</a:t>
            </a:fld>
            <a:endParaRPr lang="en-US" sz="1400"/>
          </a:p>
        </p:txBody>
      </p:sp>
      <p:sp>
        <p:nvSpPr>
          <p:cNvPr id="1031" name="Line 7"/>
          <p:cNvSpPr>
            <a:spLocks noChangeShapeType="1"/>
          </p:cNvSpPr>
          <p:nvPr/>
        </p:nvSpPr>
        <p:spPr bwMode="auto">
          <a:xfrm>
            <a:off x="381000" y="6400800"/>
            <a:ext cx="8382000" cy="0"/>
          </a:xfrm>
          <a:prstGeom prst="line">
            <a:avLst/>
          </a:prstGeom>
          <a:noFill/>
          <a:ln w="12700">
            <a:solidFill>
              <a:srgbClr val="FF0000"/>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ransition/>
  <p:hf hdr="0" ftr="0" dt="0"/>
  <p:txStyles>
    <p:titleStyle>
      <a:lvl1pPr algn="ctr" rtl="0" eaLnBrk="0" fontAlgn="base" hangingPunct="0">
        <a:spcBef>
          <a:spcPct val="0"/>
        </a:spcBef>
        <a:spcAft>
          <a:spcPct val="0"/>
        </a:spcAft>
        <a:defRPr sz="3600" b="1">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pitchFamily="34" charset="0"/>
        </a:defRPr>
      </a:lvl2pPr>
      <a:lvl3pPr algn="ctr" rtl="0" eaLnBrk="0" fontAlgn="base" hangingPunct="0">
        <a:spcBef>
          <a:spcPct val="0"/>
        </a:spcBef>
        <a:spcAft>
          <a:spcPct val="0"/>
        </a:spcAft>
        <a:defRPr sz="3600" b="1">
          <a:solidFill>
            <a:schemeClr val="accent2"/>
          </a:solidFill>
          <a:latin typeface="Arial" pitchFamily="34" charset="0"/>
        </a:defRPr>
      </a:lvl3pPr>
      <a:lvl4pPr algn="ctr" rtl="0" eaLnBrk="0" fontAlgn="base" hangingPunct="0">
        <a:spcBef>
          <a:spcPct val="0"/>
        </a:spcBef>
        <a:spcAft>
          <a:spcPct val="0"/>
        </a:spcAft>
        <a:defRPr sz="3600" b="1">
          <a:solidFill>
            <a:schemeClr val="accent2"/>
          </a:solidFill>
          <a:latin typeface="Arial" pitchFamily="34" charset="0"/>
        </a:defRPr>
      </a:lvl4pPr>
      <a:lvl5pPr algn="ctr" rtl="0" eaLnBrk="0" fontAlgn="base" hangingPunct="0">
        <a:spcBef>
          <a:spcPct val="0"/>
        </a:spcBef>
        <a:spcAft>
          <a:spcPct val="0"/>
        </a:spcAft>
        <a:defRPr sz="3600" b="1">
          <a:solidFill>
            <a:schemeClr val="accent2"/>
          </a:solidFill>
          <a:latin typeface="Arial" pitchFamily="34" charset="0"/>
        </a:defRPr>
      </a:lvl5pPr>
      <a:lvl6pPr marL="457200" algn="ctr" rtl="0" eaLnBrk="0" fontAlgn="base" hangingPunct="0">
        <a:spcBef>
          <a:spcPct val="0"/>
        </a:spcBef>
        <a:spcAft>
          <a:spcPct val="0"/>
        </a:spcAft>
        <a:defRPr sz="3600" b="1">
          <a:solidFill>
            <a:schemeClr val="accent2"/>
          </a:solidFill>
          <a:latin typeface="Arial" pitchFamily="34" charset="0"/>
        </a:defRPr>
      </a:lvl6pPr>
      <a:lvl7pPr marL="914400" algn="ctr" rtl="0" eaLnBrk="0" fontAlgn="base" hangingPunct="0">
        <a:spcBef>
          <a:spcPct val="0"/>
        </a:spcBef>
        <a:spcAft>
          <a:spcPct val="0"/>
        </a:spcAft>
        <a:defRPr sz="3600" b="1">
          <a:solidFill>
            <a:schemeClr val="accent2"/>
          </a:solidFill>
          <a:latin typeface="Arial" pitchFamily="34" charset="0"/>
        </a:defRPr>
      </a:lvl7pPr>
      <a:lvl8pPr marL="1371600" algn="ctr" rtl="0" eaLnBrk="0" fontAlgn="base" hangingPunct="0">
        <a:spcBef>
          <a:spcPct val="0"/>
        </a:spcBef>
        <a:spcAft>
          <a:spcPct val="0"/>
        </a:spcAft>
        <a:defRPr sz="3600" b="1">
          <a:solidFill>
            <a:schemeClr val="accent2"/>
          </a:solidFill>
          <a:latin typeface="Arial" pitchFamily="34" charset="0"/>
        </a:defRPr>
      </a:lvl8pPr>
      <a:lvl9pPr marL="1828800" algn="ctr" rtl="0" eaLnBrk="0" fontAlgn="base" hangingPunct="0">
        <a:spcBef>
          <a:spcPct val="0"/>
        </a:spcBef>
        <a:spcAft>
          <a:spcPct val="0"/>
        </a:spcAft>
        <a:defRPr sz="3600" b="1">
          <a:solidFill>
            <a:schemeClr val="accent2"/>
          </a:solidFill>
          <a:latin typeface="Arial" pitchFamily="34" charset="0"/>
        </a:defRPr>
      </a:lvl9pPr>
    </p:titleStyle>
    <p:bodyStyle>
      <a:lvl1pPr marL="342900" indent="-342900" algn="l" rtl="0" eaLnBrk="0" fontAlgn="base" hangingPunct="0">
        <a:spcBef>
          <a:spcPct val="20000"/>
        </a:spcBef>
        <a:spcAft>
          <a:spcPct val="0"/>
        </a:spcAft>
        <a:buClr>
          <a:schemeClr val="accent2"/>
        </a:buClr>
        <a:buFont typeface="Marlett" pitchFamily="2" charset="2"/>
        <a:buChar char="i"/>
        <a:defRPr sz="22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Marlett" pitchFamily="2" charset="2"/>
        <a:buChar char="4"/>
        <a:defRPr>
          <a:solidFill>
            <a:schemeClr val="tx1"/>
          </a:solidFill>
          <a:latin typeface="+mn-lt"/>
        </a:defRPr>
      </a:lvl2pPr>
      <a:lvl3pPr marL="1143000" indent="-228600" algn="l" rtl="0" eaLnBrk="0" fontAlgn="base" hangingPunct="0">
        <a:spcBef>
          <a:spcPct val="20000"/>
        </a:spcBef>
        <a:spcAft>
          <a:spcPct val="0"/>
        </a:spcAft>
        <a:buClr>
          <a:schemeClr val="accent1"/>
        </a:buClr>
        <a:buFont typeface="Marlett" pitchFamily="2" charset="2"/>
        <a:buChar char="h"/>
        <a:defRPr sz="1600">
          <a:solidFill>
            <a:schemeClr val="tx1"/>
          </a:solidFill>
          <a:latin typeface="+mn-lt"/>
        </a:defRPr>
      </a:lvl3pPr>
      <a:lvl4pPr marL="1600200" indent="-228600" algn="l" rtl="0" eaLnBrk="0" fontAlgn="base" hangingPunct="0">
        <a:spcBef>
          <a:spcPct val="20000"/>
        </a:spcBef>
        <a:spcAft>
          <a:spcPct val="0"/>
        </a:spcAft>
        <a:buClr>
          <a:srgbClr val="FF00FF"/>
        </a:buClr>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www.intel.com/content/www/us/en/communications/internet-minute-infographic.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www.emc.com/leadership/digital-universe/iview/executive-summary-a-universe-of.htm"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7"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660400" y="950913"/>
            <a:ext cx="7772400" cy="2532062"/>
          </a:xfrm>
        </p:spPr>
        <p:txBody>
          <a:bodyPr/>
          <a:lstStyle/>
          <a:p>
            <a:r>
              <a:rPr lang="en-US" dirty="0" smtClean="0"/>
              <a:t>Overview of Data Mining and the KDD Process</a:t>
            </a:r>
          </a:p>
        </p:txBody>
      </p:sp>
      <p:sp>
        <p:nvSpPr>
          <p:cNvPr id="2054" name="Text Box 6"/>
          <p:cNvSpPr txBox="1">
            <a:spLocks noChangeArrowheads="1"/>
          </p:cNvSpPr>
          <p:nvPr/>
        </p:nvSpPr>
        <p:spPr bwMode="auto">
          <a:xfrm>
            <a:off x="3430588" y="4295775"/>
            <a:ext cx="2373312" cy="711200"/>
          </a:xfrm>
          <a:prstGeom prst="rect">
            <a:avLst/>
          </a:prstGeom>
          <a:solidFill>
            <a:srgbClr val="FFD7AF"/>
          </a:solidFill>
          <a:ln w="9525">
            <a:solidFill>
              <a:schemeClr val="tx1"/>
            </a:solidFill>
            <a:miter lim="800000"/>
            <a:headEnd/>
            <a:tailEnd/>
          </a:ln>
          <a:effectLst>
            <a:outerShdw dist="107763" dir="2700000" algn="ctr" rotWithShape="0">
              <a:schemeClr val="bg2"/>
            </a:outerShdw>
          </a:effectLst>
        </p:spPr>
        <p:txBody>
          <a:bodyPr wrap="none">
            <a:spAutoFit/>
          </a:bodyPr>
          <a:lstStyle/>
          <a:p>
            <a:pPr algn="ctr">
              <a:defRPr/>
            </a:pPr>
            <a:r>
              <a:rPr lang="en-US" sz="2000" b="1"/>
              <a:t>Bamshad Mobasher</a:t>
            </a:r>
          </a:p>
          <a:p>
            <a:pPr algn="ctr">
              <a:defRPr/>
            </a:pPr>
            <a:r>
              <a:rPr lang="en-US" sz="2000" b="1"/>
              <a:t>DePaul University</a:t>
            </a:r>
            <a:endParaRPr lang="en-US" sz="2000" b="1" i="1">
              <a:solidFill>
                <a:schemeClr val="accent1"/>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9D88CEB4-5E93-4924-A361-F6DC4915B6CE}" type="slidenum">
              <a:rPr lang="en-US" smtClean="0"/>
              <a:pPr/>
              <a:t>10</a:t>
            </a:fld>
            <a:endParaRPr lang="en-US" sz="1400" b="0" smtClean="0">
              <a:solidFill>
                <a:schemeClr val="tx1"/>
              </a:solidFill>
            </a:endParaRPr>
          </a:p>
        </p:txBody>
      </p:sp>
      <p:pic>
        <p:nvPicPr>
          <p:cNvPr id="27651" name="Picture 2"/>
          <p:cNvPicPr>
            <a:picLocks noChangeAspect="1" noChangeArrowheads="1"/>
          </p:cNvPicPr>
          <p:nvPr/>
        </p:nvPicPr>
        <p:blipFill>
          <a:blip r:embed="rId3" cstate="print"/>
          <a:srcRect/>
          <a:stretch>
            <a:fillRect/>
          </a:stretch>
        </p:blipFill>
        <p:spPr bwMode="auto">
          <a:xfrm>
            <a:off x="609600" y="2209800"/>
            <a:ext cx="8077200" cy="4137025"/>
          </a:xfrm>
          <a:prstGeom prst="rect">
            <a:avLst/>
          </a:prstGeom>
          <a:noFill/>
          <a:ln w="9525">
            <a:noFill/>
            <a:miter lim="800000"/>
            <a:headEnd/>
            <a:tailEnd/>
          </a:ln>
        </p:spPr>
      </p:pic>
      <p:sp>
        <p:nvSpPr>
          <p:cNvPr id="27652" name="Rectangle 3"/>
          <p:cNvSpPr>
            <a:spLocks noGrp="1" noChangeArrowheads="1"/>
          </p:cNvSpPr>
          <p:nvPr>
            <p:ph type="title"/>
          </p:nvPr>
        </p:nvSpPr>
        <p:spPr/>
        <p:txBody>
          <a:bodyPr/>
          <a:lstStyle/>
          <a:p>
            <a:r>
              <a:rPr lang="en-US" smtClean="0"/>
              <a:t>The Knowledge Discovery Process</a:t>
            </a:r>
          </a:p>
        </p:txBody>
      </p:sp>
      <p:sp>
        <p:nvSpPr>
          <p:cNvPr id="27653" name="Rectangle 4"/>
          <p:cNvSpPr>
            <a:spLocks noGrp="1" noChangeArrowheads="1"/>
          </p:cNvSpPr>
          <p:nvPr>
            <p:ph type="body" idx="1"/>
          </p:nvPr>
        </p:nvSpPr>
        <p:spPr>
          <a:xfrm>
            <a:off x="457200" y="1143000"/>
            <a:ext cx="8229600" cy="839788"/>
          </a:xfrm>
        </p:spPr>
        <p:txBody>
          <a:bodyPr/>
          <a:lstStyle/>
          <a:p>
            <a:r>
              <a:rPr lang="en-US" smtClean="0"/>
              <a:t>Data Mining v. Knowledge Discovery in Databases (KDD)</a:t>
            </a:r>
          </a:p>
          <a:p>
            <a:pPr lvl="1"/>
            <a:r>
              <a:rPr lang="en-US" smtClean="0"/>
              <a:t>DM and KDD are often used interchangeably</a:t>
            </a:r>
          </a:p>
          <a:p>
            <a:pPr lvl="1"/>
            <a:r>
              <a:rPr lang="en-US" smtClean="0"/>
              <a:t>actually, DM is only part of the KDD process</a:t>
            </a:r>
          </a:p>
        </p:txBody>
      </p:sp>
      <p:sp>
        <p:nvSpPr>
          <p:cNvPr id="27654" name="Text Box 5"/>
          <p:cNvSpPr txBox="1">
            <a:spLocks noChangeArrowheads="1"/>
          </p:cNvSpPr>
          <p:nvPr/>
        </p:nvSpPr>
        <p:spPr bwMode="auto">
          <a:xfrm>
            <a:off x="5943600" y="5410200"/>
            <a:ext cx="2590800" cy="466725"/>
          </a:xfrm>
          <a:prstGeom prst="rect">
            <a:avLst/>
          </a:prstGeom>
          <a:noFill/>
          <a:ln w="9525">
            <a:solidFill>
              <a:srgbClr val="FF0000"/>
            </a:solidFill>
            <a:miter lim="800000"/>
            <a:headEnd/>
            <a:tailEnd/>
          </a:ln>
        </p:spPr>
        <p:txBody>
          <a:bodyPr wrap="none">
            <a:spAutoFit/>
          </a:bodyPr>
          <a:lstStyle/>
          <a:p>
            <a:r>
              <a:rPr lang="en-US" i="1">
                <a:solidFill>
                  <a:schemeClr val="accent2"/>
                </a:solidFill>
              </a:rPr>
              <a:t>- The KDD Process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698A483E-7DDA-44FD-B4EF-294FCE094E51}" type="slidenum">
              <a:rPr lang="en-US" smtClean="0"/>
              <a:pPr/>
              <a:t>11</a:t>
            </a:fld>
            <a:endParaRPr lang="en-US" sz="1400" b="0" smtClean="0">
              <a:solidFill>
                <a:schemeClr val="tx1"/>
              </a:solidFill>
            </a:endParaRPr>
          </a:p>
        </p:txBody>
      </p:sp>
      <p:sp>
        <p:nvSpPr>
          <p:cNvPr id="28675" name="Rectangle 2"/>
          <p:cNvSpPr>
            <a:spLocks noGrp="1" noChangeArrowheads="1"/>
          </p:cNvSpPr>
          <p:nvPr>
            <p:ph type="title"/>
          </p:nvPr>
        </p:nvSpPr>
        <p:spPr/>
        <p:txBody>
          <a:bodyPr/>
          <a:lstStyle/>
          <a:p>
            <a:r>
              <a:rPr lang="en-US" dirty="0" smtClean="0"/>
              <a:t>Types of Knowledge Discovery</a:t>
            </a:r>
          </a:p>
        </p:txBody>
      </p:sp>
      <p:sp>
        <p:nvSpPr>
          <p:cNvPr id="28676" name="Rectangle 3"/>
          <p:cNvSpPr>
            <a:spLocks noGrp="1" noChangeArrowheads="1"/>
          </p:cNvSpPr>
          <p:nvPr>
            <p:ph type="body" idx="1"/>
          </p:nvPr>
        </p:nvSpPr>
        <p:spPr>
          <a:xfrm>
            <a:off x="307975" y="1143000"/>
            <a:ext cx="8489950" cy="5064125"/>
          </a:xfrm>
        </p:spPr>
        <p:txBody>
          <a:bodyPr/>
          <a:lstStyle/>
          <a:p>
            <a:pPr>
              <a:lnSpc>
                <a:spcPct val="90000"/>
              </a:lnSpc>
            </a:pPr>
            <a:r>
              <a:rPr lang="en-US" dirty="0" smtClean="0"/>
              <a:t>Two kinds of knowledge discovery: directed and undirected</a:t>
            </a:r>
          </a:p>
          <a:p>
            <a:pPr>
              <a:lnSpc>
                <a:spcPct val="90000"/>
              </a:lnSpc>
            </a:pPr>
            <a:endParaRPr lang="en-US" sz="800" dirty="0" smtClean="0"/>
          </a:p>
          <a:p>
            <a:pPr>
              <a:lnSpc>
                <a:spcPct val="90000"/>
              </a:lnSpc>
            </a:pPr>
            <a:r>
              <a:rPr lang="en-US" dirty="0" smtClean="0"/>
              <a:t>Directed Knowledge Discovery</a:t>
            </a:r>
          </a:p>
          <a:p>
            <a:pPr lvl="1">
              <a:lnSpc>
                <a:spcPct val="90000"/>
              </a:lnSpc>
            </a:pPr>
            <a:r>
              <a:rPr lang="en-US" dirty="0" smtClean="0"/>
              <a:t>Purpose: Explain value of some field in terms of all the others (goal-oriented)</a:t>
            </a:r>
          </a:p>
          <a:p>
            <a:pPr lvl="1">
              <a:lnSpc>
                <a:spcPct val="90000"/>
              </a:lnSpc>
            </a:pPr>
            <a:r>
              <a:rPr lang="en-US" dirty="0" smtClean="0"/>
              <a:t>Method: select the target field based on some hypothesis about the data; ask the algorithm to tell us how to predict or classify new instances</a:t>
            </a:r>
          </a:p>
          <a:p>
            <a:pPr lvl="1">
              <a:lnSpc>
                <a:spcPct val="90000"/>
              </a:lnSpc>
            </a:pPr>
            <a:r>
              <a:rPr lang="en-US" dirty="0" smtClean="0"/>
              <a:t>Examples:</a:t>
            </a:r>
          </a:p>
          <a:p>
            <a:pPr lvl="2">
              <a:lnSpc>
                <a:spcPct val="90000"/>
              </a:lnSpc>
            </a:pPr>
            <a:r>
              <a:rPr lang="en-US" sz="1800" dirty="0" smtClean="0"/>
              <a:t>what products show increased sale when cream cheese is discounted</a:t>
            </a:r>
          </a:p>
          <a:p>
            <a:pPr lvl="2">
              <a:lnSpc>
                <a:spcPct val="90000"/>
              </a:lnSpc>
            </a:pPr>
            <a:r>
              <a:rPr lang="en-US" sz="1800" dirty="0" smtClean="0"/>
              <a:t>which banner ad to use on a web page for a given user coming to the site</a:t>
            </a:r>
          </a:p>
          <a:p>
            <a:pPr lvl="2">
              <a:lnSpc>
                <a:spcPct val="90000"/>
              </a:lnSpc>
            </a:pPr>
            <a:endParaRPr lang="en-US" sz="800" dirty="0" smtClean="0"/>
          </a:p>
          <a:p>
            <a:pPr>
              <a:lnSpc>
                <a:spcPct val="90000"/>
              </a:lnSpc>
            </a:pPr>
            <a:r>
              <a:rPr lang="en-US" dirty="0" smtClean="0"/>
              <a:t>Undirected Knowledge Discovery</a:t>
            </a:r>
          </a:p>
          <a:p>
            <a:pPr lvl="1">
              <a:lnSpc>
                <a:spcPct val="90000"/>
              </a:lnSpc>
            </a:pPr>
            <a:r>
              <a:rPr lang="en-US" dirty="0" smtClean="0"/>
              <a:t>Purpose: Find patterns in the data that may be interesting (no target field)</a:t>
            </a:r>
          </a:p>
          <a:p>
            <a:pPr lvl="1">
              <a:lnSpc>
                <a:spcPct val="90000"/>
              </a:lnSpc>
            </a:pPr>
            <a:r>
              <a:rPr lang="en-US" dirty="0" smtClean="0"/>
              <a:t>Method: clustering, affinity grouping</a:t>
            </a:r>
          </a:p>
          <a:p>
            <a:pPr lvl="1">
              <a:lnSpc>
                <a:spcPct val="90000"/>
              </a:lnSpc>
            </a:pPr>
            <a:r>
              <a:rPr lang="en-US" dirty="0" smtClean="0"/>
              <a:t>Examples:</a:t>
            </a:r>
          </a:p>
          <a:p>
            <a:pPr lvl="2">
              <a:lnSpc>
                <a:spcPct val="90000"/>
              </a:lnSpc>
            </a:pPr>
            <a:r>
              <a:rPr lang="en-US" sz="1800" dirty="0" smtClean="0"/>
              <a:t>which products in the catalog often sell together</a:t>
            </a:r>
          </a:p>
          <a:p>
            <a:pPr lvl="2">
              <a:lnSpc>
                <a:spcPct val="90000"/>
              </a:lnSpc>
            </a:pPr>
            <a:r>
              <a:rPr lang="en-US" sz="1800" dirty="0" smtClean="0"/>
              <a:t>market segmentation (find groups of customers/users with similar characteristics or behavioral patterns)</a:t>
            </a:r>
            <a:endParaRPr lang="en-US" dirty="0" smtClean="0"/>
          </a:p>
        </p:txBody>
      </p:sp>
    </p:spTree>
    <p:extLst>
      <p:ext uri="{BB962C8B-B14F-4D97-AF65-F5344CB8AC3E}">
        <p14:creationId xmlns:p14="http://schemas.microsoft.com/office/powerpoint/2010/main" val="203176820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831"/>
            <a:ext cx="8229600" cy="609600"/>
          </a:xfrm>
        </p:spPr>
        <p:txBody>
          <a:bodyPr/>
          <a:lstStyle/>
          <a:p>
            <a:r>
              <a:rPr lang="en-US" sz="3200" dirty="0" smtClean="0"/>
              <a:t>From Data Mining to Data Science</a:t>
            </a:r>
            <a:endParaRPr lang="en-US" sz="3200" dirty="0"/>
          </a:p>
        </p:txBody>
      </p:sp>
      <p:sp>
        <p:nvSpPr>
          <p:cNvPr id="4" name="Slide Number Placeholder 3"/>
          <p:cNvSpPr>
            <a:spLocks noGrp="1"/>
          </p:cNvSpPr>
          <p:nvPr>
            <p:ph type="sldNum" sz="quarter" idx="10"/>
          </p:nvPr>
        </p:nvSpPr>
        <p:spPr/>
        <p:txBody>
          <a:bodyPr/>
          <a:lstStyle/>
          <a:p>
            <a:pPr>
              <a:defRPr/>
            </a:pPr>
            <a:fld id="{BC72E27F-EB0C-4AF5-A252-3D2D07BEB88E}" type="slidenum">
              <a:rPr lang="en-US" smtClean="0"/>
              <a:pPr>
                <a:defRPr/>
              </a:pPr>
              <a:t>12</a:t>
            </a:fld>
            <a:endParaRPr lang="en-US"/>
          </a:p>
        </p:txBody>
      </p:sp>
      <p:pic>
        <p:nvPicPr>
          <p:cNvPr id="6" name="Picture 12" descr="187343_CRISPart"/>
          <p:cNvPicPr>
            <a:picLocks noChangeAspect="1" noChangeArrowheads="1"/>
          </p:cNvPicPr>
          <p:nvPr/>
        </p:nvPicPr>
        <p:blipFill>
          <a:blip r:embed="rId3">
            <a:extLst>
              <a:ext uri="{28A0092B-C50C-407E-A947-70E740481C1C}">
                <a14:useLocalDpi xmlns:a14="http://schemas.microsoft.com/office/drawing/2010/main" val="0"/>
              </a:ext>
            </a:extLst>
          </a:blip>
          <a:srcRect r="1370"/>
          <a:stretch>
            <a:fillRect/>
          </a:stretch>
        </p:blipFill>
        <p:spPr bwMode="auto">
          <a:xfrm>
            <a:off x="1810736" y="978251"/>
            <a:ext cx="5129326" cy="5386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84096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fld id="{2C9E8523-EA4B-4210-9CB0-D05E5C759B0E}" type="slidenum">
              <a:rPr lang="en-US" altLang="en-US" sz="1200" b="0" smtClean="0">
                <a:latin typeface="Times New Roman" panose="02020603050405020304" pitchFamily="18" charset="0"/>
                <a:cs typeface="Times New Roman" panose="02020603050405020304" pitchFamily="18" charset="0"/>
              </a:rPr>
              <a:pPr eaLnBrk="1" hangingPunct="1"/>
              <a:t>13</a:t>
            </a:fld>
            <a:endParaRPr lang="en-US" altLang="en-US" sz="1200" b="0" dirty="0" smtClean="0">
              <a:latin typeface="Times New Roman" panose="02020603050405020304" pitchFamily="18" charset="0"/>
              <a:cs typeface="Times New Roman" panose="02020603050405020304" pitchFamily="18" charset="0"/>
            </a:endParaRPr>
          </a:p>
        </p:txBody>
      </p:sp>
      <p:sp>
        <p:nvSpPr>
          <p:cNvPr id="28675" name="Rectangle 2"/>
          <p:cNvSpPr>
            <a:spLocks noGrp="1" noChangeArrowheads="1"/>
          </p:cNvSpPr>
          <p:nvPr>
            <p:ph type="title"/>
          </p:nvPr>
        </p:nvSpPr>
        <p:spPr>
          <a:xfrm>
            <a:off x="457200" y="304800"/>
            <a:ext cx="8229600" cy="685800"/>
          </a:xfrm>
          <a:noFill/>
        </p:spPr>
        <p:txBody>
          <a:bodyPr lIns="92075" tIns="46038" rIns="92075" bIns="46038" anchor="ctr"/>
          <a:lstStyle/>
          <a:p>
            <a:pPr eaLnBrk="1" hangingPunct="1"/>
            <a:r>
              <a:rPr lang="en-US" altLang="en-US" sz="3200" smtClean="0"/>
              <a:t>Data Mining: On What Kinds of Data?</a:t>
            </a:r>
            <a:endParaRPr lang="en-US" altLang="en-US" sz="3200" b="0" u="sng" smtClean="0"/>
          </a:p>
        </p:txBody>
      </p:sp>
      <p:sp>
        <p:nvSpPr>
          <p:cNvPr id="28676" name="Rectangle 3"/>
          <p:cNvSpPr>
            <a:spLocks noGrp="1" noChangeArrowheads="1"/>
          </p:cNvSpPr>
          <p:nvPr>
            <p:ph type="body" idx="1"/>
          </p:nvPr>
        </p:nvSpPr>
        <p:spPr>
          <a:xfrm>
            <a:off x="381000" y="1295400"/>
            <a:ext cx="8610600" cy="5181600"/>
          </a:xfrm>
          <a:noFill/>
        </p:spPr>
        <p:txBody>
          <a:bodyPr lIns="92075" tIns="46038" rIns="92075" bIns="46038"/>
          <a:lstStyle/>
          <a:p>
            <a:pPr eaLnBrk="1" hangingPunct="1">
              <a:lnSpc>
                <a:spcPct val="130000"/>
              </a:lnSpc>
            </a:pPr>
            <a:r>
              <a:rPr lang="en-US" altLang="en-US" sz="2000" dirty="0" smtClean="0"/>
              <a:t>Database-oriented data sets and applications</a:t>
            </a:r>
          </a:p>
          <a:p>
            <a:pPr lvl="1" eaLnBrk="1" hangingPunct="1">
              <a:lnSpc>
                <a:spcPct val="130000"/>
              </a:lnSpc>
            </a:pPr>
            <a:r>
              <a:rPr lang="en-US" altLang="en-US" sz="2000" dirty="0" smtClean="0"/>
              <a:t>Relational database, data warehouse, transactional database</a:t>
            </a:r>
          </a:p>
          <a:p>
            <a:pPr lvl="1" eaLnBrk="1" hangingPunct="1">
              <a:lnSpc>
                <a:spcPct val="130000"/>
              </a:lnSpc>
            </a:pPr>
            <a:r>
              <a:rPr lang="en-US" altLang="en-US" sz="2000" dirty="0" smtClean="0"/>
              <a:t>Object-relational databases, Heterogeneous databases and legacy databases</a:t>
            </a:r>
          </a:p>
          <a:p>
            <a:pPr eaLnBrk="1" hangingPunct="1">
              <a:lnSpc>
                <a:spcPct val="130000"/>
              </a:lnSpc>
            </a:pPr>
            <a:r>
              <a:rPr lang="en-US" altLang="en-US" sz="2000" dirty="0" smtClean="0"/>
              <a:t>Advanced data sets and advanced applications </a:t>
            </a:r>
          </a:p>
          <a:p>
            <a:pPr lvl="1" eaLnBrk="1" hangingPunct="1">
              <a:lnSpc>
                <a:spcPct val="130000"/>
              </a:lnSpc>
            </a:pPr>
            <a:r>
              <a:rPr lang="en-US" altLang="en-US" sz="2000" dirty="0" smtClean="0"/>
              <a:t>Data streams and sensor data</a:t>
            </a:r>
          </a:p>
          <a:p>
            <a:pPr lvl="1" eaLnBrk="1" hangingPunct="1">
              <a:lnSpc>
                <a:spcPct val="130000"/>
              </a:lnSpc>
            </a:pPr>
            <a:r>
              <a:rPr lang="en-US" altLang="en-US" sz="2000" dirty="0" smtClean="0"/>
              <a:t>Time-series data, temporal data, sequence data (incl. bio-sequences) </a:t>
            </a:r>
          </a:p>
          <a:p>
            <a:pPr lvl="1" eaLnBrk="1" hangingPunct="1">
              <a:lnSpc>
                <a:spcPct val="130000"/>
              </a:lnSpc>
            </a:pPr>
            <a:r>
              <a:rPr lang="en-US" altLang="en-US" sz="2000" dirty="0" smtClean="0"/>
              <a:t>Structure data, graphs, social networks and information networks</a:t>
            </a:r>
          </a:p>
          <a:p>
            <a:pPr lvl="1" eaLnBrk="1" hangingPunct="1">
              <a:lnSpc>
                <a:spcPct val="130000"/>
              </a:lnSpc>
            </a:pPr>
            <a:r>
              <a:rPr lang="en-US" altLang="en-US" sz="2000" dirty="0" smtClean="0"/>
              <a:t>Spatial data and spatiotemporal data</a:t>
            </a:r>
          </a:p>
          <a:p>
            <a:pPr lvl="1" eaLnBrk="1" hangingPunct="1">
              <a:lnSpc>
                <a:spcPct val="130000"/>
              </a:lnSpc>
            </a:pPr>
            <a:r>
              <a:rPr lang="en-US" altLang="en-US" sz="2000" dirty="0" smtClean="0"/>
              <a:t>Multimedia database</a:t>
            </a:r>
          </a:p>
          <a:p>
            <a:pPr lvl="1" eaLnBrk="1" hangingPunct="1">
              <a:lnSpc>
                <a:spcPct val="130000"/>
              </a:lnSpc>
            </a:pPr>
            <a:r>
              <a:rPr lang="en-US" altLang="en-US" sz="2000" dirty="0" smtClean="0"/>
              <a:t>Text databases</a:t>
            </a:r>
          </a:p>
          <a:p>
            <a:pPr lvl="1" eaLnBrk="1" hangingPunct="1">
              <a:lnSpc>
                <a:spcPct val="130000"/>
              </a:lnSpc>
            </a:pPr>
            <a:r>
              <a:rPr lang="en-US" altLang="en-US" sz="2000" dirty="0" smtClean="0"/>
              <a:t>The World-Wide Web</a:t>
            </a:r>
          </a:p>
        </p:txBody>
      </p:sp>
    </p:spTree>
    <p:extLst>
      <p:ext uri="{BB962C8B-B14F-4D97-AF65-F5344CB8AC3E}">
        <p14:creationId xmlns:p14="http://schemas.microsoft.com/office/powerpoint/2010/main" val="212704658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098DBCC2-F09D-4821-9C49-F554A2837B2A}" type="slidenum">
              <a:rPr lang="en-US" altLang="en-US" sz="1200" smtClean="0">
                <a:solidFill>
                  <a:schemeClr val="accent2"/>
                </a:solidFill>
              </a:rPr>
              <a:pPr/>
              <a:t>14</a:t>
            </a:fld>
            <a:endParaRPr lang="en-US" altLang="en-US" sz="1400" b="0" smtClean="0"/>
          </a:p>
        </p:txBody>
      </p:sp>
      <p:pic>
        <p:nvPicPr>
          <p:cNvPr id="29699" name="Picture 2"/>
          <p:cNvPicPr>
            <a:picLocks noChangeAspect="1" noChangeArrowheads="1"/>
          </p:cNvPicPr>
          <p:nvPr/>
        </p:nvPicPr>
        <p:blipFill>
          <a:blip r:embed="rId3" cstate="print">
            <a:lum contrast="24000"/>
            <a:extLst>
              <a:ext uri="{28A0092B-C50C-407E-A947-70E740481C1C}">
                <a14:useLocalDpi xmlns:a14="http://schemas.microsoft.com/office/drawing/2010/main" val="0"/>
              </a:ext>
            </a:extLst>
          </a:blip>
          <a:srcRect/>
          <a:stretch>
            <a:fillRect/>
          </a:stretch>
        </p:blipFill>
        <p:spPr bwMode="auto">
          <a:xfrm>
            <a:off x="369888" y="2071688"/>
            <a:ext cx="8408987"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3"/>
          <p:cNvSpPr>
            <a:spLocks noGrp="1" noChangeArrowheads="1"/>
          </p:cNvSpPr>
          <p:nvPr>
            <p:ph type="title"/>
          </p:nvPr>
        </p:nvSpPr>
        <p:spPr/>
        <p:txBody>
          <a:bodyPr/>
          <a:lstStyle/>
          <a:p>
            <a:r>
              <a:rPr lang="en-US" altLang="en-US" smtClean="0"/>
              <a:t>Data Mining: What Kind of Data?</a:t>
            </a:r>
          </a:p>
        </p:txBody>
      </p:sp>
      <p:sp>
        <p:nvSpPr>
          <p:cNvPr id="29701" name="Rectangle 4"/>
          <p:cNvSpPr>
            <a:spLocks noGrp="1" noChangeArrowheads="1"/>
          </p:cNvSpPr>
          <p:nvPr>
            <p:ph type="body" idx="1"/>
          </p:nvPr>
        </p:nvSpPr>
        <p:spPr>
          <a:xfrm>
            <a:off x="149225" y="1106488"/>
            <a:ext cx="4838700" cy="1838325"/>
          </a:xfrm>
        </p:spPr>
        <p:txBody>
          <a:bodyPr/>
          <a:lstStyle/>
          <a:p>
            <a:pPr marL="222250" indent="-222250"/>
            <a:r>
              <a:rPr lang="en-US" altLang="en-US" smtClean="0"/>
              <a:t>Structured Databases</a:t>
            </a:r>
          </a:p>
          <a:p>
            <a:pPr marL="568325" lvl="1" indent="-231775"/>
            <a:r>
              <a:rPr lang="en-US" altLang="en-US" smtClean="0"/>
              <a:t>relational, object-relational, etc.</a:t>
            </a:r>
          </a:p>
          <a:p>
            <a:pPr marL="568325" lvl="1" indent="-231775"/>
            <a:r>
              <a:rPr lang="en-US" altLang="en-US" smtClean="0"/>
              <a:t>can use SQL to perform parts of the process</a:t>
            </a:r>
          </a:p>
          <a:p>
            <a:pPr marL="568325" lvl="1" indent="-231775">
              <a:buFont typeface="Marlett" pitchFamily="2" charset="2"/>
              <a:buNone/>
            </a:pPr>
            <a:r>
              <a:rPr lang="en-US" altLang="en-US" smtClean="0"/>
              <a:t>e.g.,  SELECT count(*) FROM Items WHERE </a:t>
            </a:r>
          </a:p>
          <a:p>
            <a:pPr marL="568325" lvl="1" indent="-231775">
              <a:buFont typeface="Marlett" pitchFamily="2" charset="2"/>
              <a:buNone/>
            </a:pPr>
            <a:r>
              <a:rPr lang="en-US" altLang="en-US" smtClean="0"/>
              <a:t>         type=video GROUP BY category</a:t>
            </a:r>
          </a:p>
          <a:p>
            <a:pPr marL="222250" indent="-222250"/>
            <a:endParaRPr lang="en-US" altLang="en-US" smtClean="0"/>
          </a:p>
        </p:txBody>
      </p:sp>
    </p:spTree>
    <p:extLst>
      <p:ext uri="{BB962C8B-B14F-4D97-AF65-F5344CB8AC3E}">
        <p14:creationId xmlns:p14="http://schemas.microsoft.com/office/powerpoint/2010/main" val="262855953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DEA7EF51-8A21-4968-BC63-3D4AF16282B3}" type="slidenum">
              <a:rPr lang="en-US" altLang="en-US" sz="1200" smtClean="0">
                <a:solidFill>
                  <a:schemeClr val="accent2"/>
                </a:solidFill>
              </a:rPr>
              <a:pPr/>
              <a:t>15</a:t>
            </a:fld>
            <a:endParaRPr lang="en-US" altLang="en-US" sz="1400" b="0" smtClean="0"/>
          </a:p>
        </p:txBody>
      </p:sp>
      <p:sp>
        <p:nvSpPr>
          <p:cNvPr id="30723" name="Rectangle 2"/>
          <p:cNvSpPr>
            <a:spLocks noGrp="1" noChangeArrowheads="1"/>
          </p:cNvSpPr>
          <p:nvPr>
            <p:ph type="title"/>
          </p:nvPr>
        </p:nvSpPr>
        <p:spPr>
          <a:xfrm>
            <a:off x="457200" y="295275"/>
            <a:ext cx="8229600" cy="609600"/>
          </a:xfrm>
        </p:spPr>
        <p:txBody>
          <a:bodyPr/>
          <a:lstStyle/>
          <a:p>
            <a:r>
              <a:rPr lang="en-US" altLang="en-US" smtClean="0"/>
              <a:t>Data Mining: What Kind of Data?</a:t>
            </a:r>
          </a:p>
        </p:txBody>
      </p:sp>
      <p:sp>
        <p:nvSpPr>
          <p:cNvPr id="30724" name="Rectangle 3"/>
          <p:cNvSpPr>
            <a:spLocks noChangeArrowheads="1"/>
          </p:cNvSpPr>
          <p:nvPr/>
        </p:nvSpPr>
        <p:spPr bwMode="auto">
          <a:xfrm>
            <a:off x="444500" y="1042988"/>
            <a:ext cx="8229600" cy="282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20000"/>
              </a:spcBef>
              <a:buClr>
                <a:schemeClr val="accent2"/>
              </a:buClr>
              <a:buFont typeface="Marlett" pitchFamily="2" charset="2"/>
              <a:buChar char="i"/>
            </a:pPr>
            <a:r>
              <a:rPr lang="en-US" altLang="en-US" sz="2200" b="1"/>
              <a:t>Flat Files</a:t>
            </a:r>
          </a:p>
          <a:p>
            <a:pPr lvl="1" algn="l">
              <a:spcBef>
                <a:spcPct val="20000"/>
              </a:spcBef>
              <a:buClr>
                <a:srgbClr val="FF0000"/>
              </a:buClr>
              <a:buFont typeface="Marlett" pitchFamily="2" charset="2"/>
              <a:buChar char="4"/>
            </a:pPr>
            <a:r>
              <a:rPr lang="en-US" altLang="en-US" sz="1800"/>
              <a:t>most common data source</a:t>
            </a:r>
          </a:p>
          <a:p>
            <a:pPr lvl="1" algn="l">
              <a:spcBef>
                <a:spcPct val="20000"/>
              </a:spcBef>
              <a:buClr>
                <a:srgbClr val="FF0000"/>
              </a:buClr>
              <a:buFont typeface="Marlett" pitchFamily="2" charset="2"/>
              <a:buChar char="4"/>
            </a:pPr>
            <a:r>
              <a:rPr lang="en-US" altLang="en-US" sz="1800"/>
              <a:t>can be text (or HTML) or binary</a:t>
            </a:r>
          </a:p>
          <a:p>
            <a:pPr lvl="1" algn="l">
              <a:spcBef>
                <a:spcPct val="20000"/>
              </a:spcBef>
              <a:buClr>
                <a:srgbClr val="FF0000"/>
              </a:buClr>
              <a:buFont typeface="Marlett" pitchFamily="2" charset="2"/>
              <a:buChar char="4"/>
            </a:pPr>
            <a:r>
              <a:rPr lang="en-US" altLang="en-US" sz="1800"/>
              <a:t>may contain transactions, statistical data, measurements, etc.</a:t>
            </a:r>
          </a:p>
          <a:p>
            <a:pPr lvl="1" algn="l">
              <a:spcBef>
                <a:spcPct val="20000"/>
              </a:spcBef>
              <a:buClr>
                <a:srgbClr val="FF0000"/>
              </a:buClr>
              <a:buFont typeface="Marlett" pitchFamily="2" charset="2"/>
              <a:buChar char="4"/>
            </a:pPr>
            <a:endParaRPr lang="en-US" altLang="en-US" sz="800"/>
          </a:p>
          <a:p>
            <a:pPr algn="l">
              <a:spcBef>
                <a:spcPct val="20000"/>
              </a:spcBef>
              <a:buClr>
                <a:schemeClr val="accent2"/>
              </a:buClr>
              <a:buFont typeface="Marlett" pitchFamily="2" charset="2"/>
              <a:buChar char="i"/>
            </a:pPr>
            <a:r>
              <a:rPr lang="en-US" altLang="en-US" sz="2200" b="1"/>
              <a:t>Transactional databases</a:t>
            </a:r>
          </a:p>
          <a:p>
            <a:pPr lvl="1" algn="l">
              <a:spcBef>
                <a:spcPct val="20000"/>
              </a:spcBef>
              <a:buClr>
                <a:srgbClr val="FF0000"/>
              </a:buClr>
              <a:buFont typeface="Marlett" pitchFamily="2" charset="2"/>
              <a:buChar char="4"/>
            </a:pPr>
            <a:r>
              <a:rPr lang="en-US" altLang="en-US" sz="1800"/>
              <a:t>set of records each with a transaction id, time stamp, and a set of items</a:t>
            </a:r>
          </a:p>
          <a:p>
            <a:pPr lvl="1" algn="l">
              <a:spcBef>
                <a:spcPct val="20000"/>
              </a:spcBef>
              <a:buClr>
                <a:srgbClr val="FF0000"/>
              </a:buClr>
              <a:buFont typeface="Marlett" pitchFamily="2" charset="2"/>
              <a:buChar char="4"/>
            </a:pPr>
            <a:r>
              <a:rPr lang="en-US" altLang="en-US" sz="1800"/>
              <a:t>may have an associated “description” file for the items</a:t>
            </a:r>
          </a:p>
          <a:p>
            <a:pPr lvl="1" algn="l">
              <a:spcBef>
                <a:spcPct val="20000"/>
              </a:spcBef>
              <a:buClr>
                <a:srgbClr val="FF0000"/>
              </a:buClr>
              <a:buFont typeface="Marlett" pitchFamily="2" charset="2"/>
              <a:buChar char="4"/>
            </a:pPr>
            <a:r>
              <a:rPr lang="en-US" altLang="en-US" sz="1800"/>
              <a:t>typical source of data used in </a:t>
            </a:r>
            <a:r>
              <a:rPr lang="en-US" altLang="en-US" sz="1800">
                <a:solidFill>
                  <a:srgbClr val="FF0000"/>
                </a:solidFill>
              </a:rPr>
              <a:t>market basket analysis</a:t>
            </a:r>
            <a:endParaRPr lang="en-US" altLang="en-US" sz="1800"/>
          </a:p>
        </p:txBody>
      </p:sp>
      <p:pic>
        <p:nvPicPr>
          <p:cNvPr id="3072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 y="4046538"/>
            <a:ext cx="6713538" cy="235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6141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27447671-00F0-4341-804A-CEB40BEF5632}" type="slidenum">
              <a:rPr lang="en-US" altLang="en-US" sz="1200" smtClean="0">
                <a:solidFill>
                  <a:schemeClr val="accent2"/>
                </a:solidFill>
              </a:rPr>
              <a:pPr/>
              <a:t>16</a:t>
            </a:fld>
            <a:endParaRPr lang="en-US" altLang="en-US" sz="1400" b="0" smtClean="0"/>
          </a:p>
        </p:txBody>
      </p:sp>
      <p:sp>
        <p:nvSpPr>
          <p:cNvPr id="31747" name="Rectangle 2"/>
          <p:cNvSpPr>
            <a:spLocks noGrp="1" noChangeArrowheads="1"/>
          </p:cNvSpPr>
          <p:nvPr>
            <p:ph type="title"/>
          </p:nvPr>
        </p:nvSpPr>
        <p:spPr/>
        <p:txBody>
          <a:bodyPr/>
          <a:lstStyle/>
          <a:p>
            <a:r>
              <a:rPr lang="en-US" altLang="en-US" smtClean="0"/>
              <a:t>Data Mining: What Kind of Data?</a:t>
            </a:r>
          </a:p>
        </p:txBody>
      </p:sp>
      <p:sp>
        <p:nvSpPr>
          <p:cNvPr id="31748" name="Rectangle 3"/>
          <p:cNvSpPr>
            <a:spLocks noGrp="1" noChangeArrowheads="1"/>
          </p:cNvSpPr>
          <p:nvPr>
            <p:ph type="body" idx="1"/>
          </p:nvPr>
        </p:nvSpPr>
        <p:spPr>
          <a:xfrm>
            <a:off x="457200" y="1179512"/>
            <a:ext cx="8229600" cy="5119687"/>
          </a:xfrm>
        </p:spPr>
        <p:txBody>
          <a:bodyPr/>
          <a:lstStyle/>
          <a:p>
            <a:r>
              <a:rPr lang="en-US" altLang="en-US" dirty="0" smtClean="0"/>
              <a:t>Other Types of Databases</a:t>
            </a:r>
          </a:p>
          <a:p>
            <a:pPr lvl="1"/>
            <a:r>
              <a:rPr lang="en-US" altLang="en-US" dirty="0" smtClean="0"/>
              <a:t>legacy databases</a:t>
            </a:r>
          </a:p>
          <a:p>
            <a:pPr lvl="1"/>
            <a:r>
              <a:rPr lang="en-US" altLang="en-US" dirty="0" smtClean="0"/>
              <a:t>multimedia databases (usually very high-dimensional)</a:t>
            </a:r>
          </a:p>
          <a:p>
            <a:pPr lvl="1"/>
            <a:r>
              <a:rPr lang="en-US" altLang="en-US" dirty="0" smtClean="0"/>
              <a:t>spatial databases (containing geographical information, such as maps, or satellite imaging data, etc.)</a:t>
            </a:r>
          </a:p>
          <a:p>
            <a:pPr lvl="1"/>
            <a:r>
              <a:rPr lang="en-US" altLang="en-US" dirty="0" smtClean="0"/>
              <a:t>Time Series Temporal Data (time dependent information such as stock market data; usually very dynamic)</a:t>
            </a:r>
            <a:endParaRPr lang="en-US" altLang="en-US" sz="1600" dirty="0" smtClean="0"/>
          </a:p>
          <a:p>
            <a:r>
              <a:rPr lang="en-US" altLang="en-US" dirty="0" smtClean="0"/>
              <a:t>World Wide Web</a:t>
            </a:r>
          </a:p>
          <a:p>
            <a:pPr lvl="1"/>
            <a:r>
              <a:rPr lang="en-US" altLang="en-US" dirty="0" smtClean="0"/>
              <a:t>basically a large, heterogeneous, distributed database</a:t>
            </a:r>
          </a:p>
          <a:p>
            <a:pPr lvl="1"/>
            <a:r>
              <a:rPr lang="en-US" altLang="en-US" dirty="0" smtClean="0"/>
              <a:t>need for new or additional tools and techniques</a:t>
            </a:r>
          </a:p>
          <a:p>
            <a:pPr lvl="2"/>
            <a:r>
              <a:rPr lang="en-US" altLang="en-US" sz="1800" dirty="0" smtClean="0"/>
              <a:t>information retrieval, filtering and extraction</a:t>
            </a:r>
          </a:p>
          <a:p>
            <a:pPr lvl="2"/>
            <a:r>
              <a:rPr lang="en-US" altLang="en-US" sz="1800" dirty="0" smtClean="0"/>
              <a:t>agents to assist in browsing and filtering</a:t>
            </a:r>
          </a:p>
          <a:p>
            <a:pPr lvl="2"/>
            <a:r>
              <a:rPr lang="en-US" altLang="en-US" sz="1800" dirty="0" smtClean="0"/>
              <a:t>Web content, usage, and structure (linkage) mining tools</a:t>
            </a:r>
          </a:p>
          <a:p>
            <a:pPr lvl="1"/>
            <a:r>
              <a:rPr lang="en-US" altLang="en-US" dirty="0" smtClean="0"/>
              <a:t>The “social Web”</a:t>
            </a:r>
          </a:p>
          <a:p>
            <a:pPr lvl="2"/>
            <a:r>
              <a:rPr lang="en-US" altLang="en-US" dirty="0" smtClean="0"/>
              <a:t>User generated meta-data, social networks, shared resources, etc.</a:t>
            </a:r>
          </a:p>
        </p:txBody>
      </p:sp>
    </p:spTree>
    <p:extLst>
      <p:ext uri="{BB962C8B-B14F-4D97-AF65-F5344CB8AC3E}">
        <p14:creationId xmlns:p14="http://schemas.microsoft.com/office/powerpoint/2010/main" val="139708439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fld id="{C824B05D-2E93-423C-A8E1-301362211C00}" type="slidenum">
              <a:rPr lang="en-US" smtClean="0"/>
              <a:pPr/>
              <a:t>17</a:t>
            </a:fld>
            <a:endParaRPr lang="en-US" sz="1400" b="0" smtClean="0">
              <a:solidFill>
                <a:schemeClr val="tx1"/>
              </a:solidFill>
            </a:endParaRPr>
          </a:p>
        </p:txBody>
      </p:sp>
      <p:sp>
        <p:nvSpPr>
          <p:cNvPr id="29699" name="Rectangle 2"/>
          <p:cNvSpPr>
            <a:spLocks noGrp="1" noChangeArrowheads="1"/>
          </p:cNvSpPr>
          <p:nvPr>
            <p:ph type="title"/>
          </p:nvPr>
        </p:nvSpPr>
        <p:spPr/>
        <p:txBody>
          <a:bodyPr/>
          <a:lstStyle/>
          <a:p>
            <a:r>
              <a:rPr lang="en-US" smtClean="0"/>
              <a:t>What Can Data Mining Do</a:t>
            </a:r>
          </a:p>
        </p:txBody>
      </p:sp>
      <p:sp>
        <p:nvSpPr>
          <p:cNvPr id="29700" name="Rectangle 3"/>
          <p:cNvSpPr>
            <a:spLocks noGrp="1" noChangeArrowheads="1"/>
          </p:cNvSpPr>
          <p:nvPr>
            <p:ph type="body" idx="1"/>
          </p:nvPr>
        </p:nvSpPr>
        <p:spPr>
          <a:xfrm>
            <a:off x="642938" y="1143000"/>
            <a:ext cx="7599362" cy="5064125"/>
          </a:xfrm>
        </p:spPr>
        <p:txBody>
          <a:bodyPr/>
          <a:lstStyle/>
          <a:p>
            <a:r>
              <a:rPr lang="en-US" sz="2400" dirty="0" smtClean="0"/>
              <a:t>Many Data Mining Tasks</a:t>
            </a:r>
          </a:p>
          <a:p>
            <a:pPr lvl="1"/>
            <a:r>
              <a:rPr lang="en-US" dirty="0" smtClean="0"/>
              <a:t>often inter-related</a:t>
            </a:r>
          </a:p>
          <a:p>
            <a:pPr lvl="1"/>
            <a:r>
              <a:rPr lang="en-US" dirty="0" smtClean="0"/>
              <a:t>often need to try different techniques/algorithms for each task</a:t>
            </a:r>
          </a:p>
          <a:p>
            <a:pPr lvl="1"/>
            <a:r>
              <a:rPr lang="en-US" dirty="0" smtClean="0"/>
              <a:t>each tasks may require different types of knowledge discovery</a:t>
            </a:r>
          </a:p>
          <a:p>
            <a:pPr lvl="1"/>
            <a:endParaRPr lang="en-US" sz="800" dirty="0" smtClean="0"/>
          </a:p>
          <a:p>
            <a:r>
              <a:rPr lang="en-US" sz="2400" dirty="0" smtClean="0"/>
              <a:t>What are some of data mining tasks</a:t>
            </a:r>
          </a:p>
          <a:p>
            <a:pPr lvl="1"/>
            <a:r>
              <a:rPr lang="en-US" dirty="0" smtClean="0"/>
              <a:t>Classification</a:t>
            </a:r>
          </a:p>
          <a:p>
            <a:pPr lvl="1"/>
            <a:r>
              <a:rPr lang="en-US" dirty="0" smtClean="0"/>
              <a:t>Prediction</a:t>
            </a:r>
          </a:p>
          <a:p>
            <a:pPr lvl="1"/>
            <a:r>
              <a:rPr lang="en-US" dirty="0"/>
              <a:t>Clustering</a:t>
            </a:r>
          </a:p>
          <a:p>
            <a:pPr lvl="1"/>
            <a:r>
              <a:rPr lang="en-US" dirty="0"/>
              <a:t>Affinity Grouping / Association discovery</a:t>
            </a:r>
          </a:p>
          <a:p>
            <a:pPr lvl="1"/>
            <a:r>
              <a:rPr lang="en-US" dirty="0"/>
              <a:t>Sequence Analysis</a:t>
            </a:r>
          </a:p>
          <a:p>
            <a:pPr lvl="1"/>
            <a:r>
              <a:rPr lang="en-US" dirty="0" smtClean="0"/>
              <a:t>Characterization</a:t>
            </a:r>
          </a:p>
          <a:p>
            <a:pPr lvl="1"/>
            <a:r>
              <a:rPr lang="en-US" dirty="0" smtClean="0"/>
              <a:t>Discrimination</a:t>
            </a:r>
          </a:p>
        </p:txBody>
      </p:sp>
    </p:spTree>
    <p:extLst>
      <p:ext uri="{BB962C8B-B14F-4D97-AF65-F5344CB8AC3E}">
        <p14:creationId xmlns:p14="http://schemas.microsoft.com/office/powerpoint/2010/main" val="85951147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fld id="{D915A577-A54B-4B0B-8D98-B0B5EB615323}" type="slidenum">
              <a:rPr lang="en-US" smtClean="0"/>
              <a:pPr/>
              <a:t>18</a:t>
            </a:fld>
            <a:endParaRPr lang="en-US" sz="1400" b="0" smtClean="0">
              <a:solidFill>
                <a:schemeClr val="tx1"/>
              </a:solidFill>
            </a:endParaRPr>
          </a:p>
        </p:txBody>
      </p:sp>
      <p:sp>
        <p:nvSpPr>
          <p:cNvPr id="30723" name="Rectangle 2"/>
          <p:cNvSpPr>
            <a:spLocks noGrp="1" noChangeArrowheads="1"/>
          </p:cNvSpPr>
          <p:nvPr>
            <p:ph type="title"/>
          </p:nvPr>
        </p:nvSpPr>
        <p:spPr/>
        <p:txBody>
          <a:bodyPr/>
          <a:lstStyle/>
          <a:p>
            <a:r>
              <a:rPr lang="en-US" smtClean="0"/>
              <a:t>Some Applications of Data mining</a:t>
            </a:r>
          </a:p>
        </p:txBody>
      </p:sp>
      <p:sp>
        <p:nvSpPr>
          <p:cNvPr id="30724" name="Rectangle 3"/>
          <p:cNvSpPr>
            <a:spLocks noGrp="1" noChangeArrowheads="1"/>
          </p:cNvSpPr>
          <p:nvPr>
            <p:ph type="body" idx="1"/>
          </p:nvPr>
        </p:nvSpPr>
        <p:spPr/>
        <p:txBody>
          <a:bodyPr/>
          <a:lstStyle/>
          <a:p>
            <a:r>
              <a:rPr lang="en-US" smtClean="0"/>
              <a:t>Business data analysis and decision support</a:t>
            </a:r>
          </a:p>
          <a:p>
            <a:endParaRPr lang="en-US" sz="1200" smtClean="0"/>
          </a:p>
          <a:p>
            <a:pPr lvl="1"/>
            <a:r>
              <a:rPr lang="en-US" sz="2000" smtClean="0"/>
              <a:t>Marketing focalization</a:t>
            </a:r>
            <a:endParaRPr lang="en-US" smtClean="0"/>
          </a:p>
          <a:p>
            <a:pPr lvl="2"/>
            <a:r>
              <a:rPr lang="en-US" sz="1800" smtClean="0"/>
              <a:t>Recognizing specific market segments that respond to particular characteristics</a:t>
            </a:r>
          </a:p>
          <a:p>
            <a:pPr lvl="2"/>
            <a:r>
              <a:rPr lang="en-US" sz="1800" smtClean="0"/>
              <a:t>Return on mailing campaign (target marketing)</a:t>
            </a:r>
          </a:p>
          <a:p>
            <a:pPr lvl="2"/>
            <a:endParaRPr lang="en-US" sz="1200" smtClean="0"/>
          </a:p>
          <a:p>
            <a:pPr lvl="1"/>
            <a:r>
              <a:rPr lang="en-US" sz="2000" smtClean="0"/>
              <a:t>Customer Profiling</a:t>
            </a:r>
            <a:endParaRPr lang="en-US" smtClean="0"/>
          </a:p>
          <a:p>
            <a:pPr lvl="2"/>
            <a:r>
              <a:rPr lang="en-US" sz="1800" smtClean="0"/>
              <a:t>Segmentation of customer for marketing strategies and/or product offerings</a:t>
            </a:r>
          </a:p>
          <a:p>
            <a:pPr lvl="2"/>
            <a:r>
              <a:rPr lang="en-US" sz="1800" smtClean="0"/>
              <a:t>Customer behavior understanding</a:t>
            </a:r>
          </a:p>
          <a:p>
            <a:pPr lvl="2"/>
            <a:r>
              <a:rPr lang="en-US" sz="1800" smtClean="0"/>
              <a:t>Customer retention and loyalty</a:t>
            </a:r>
          </a:p>
          <a:p>
            <a:pPr lvl="2"/>
            <a:r>
              <a:rPr lang="en-US" sz="1800" smtClean="0"/>
              <a:t>Mass customization / personalization</a:t>
            </a:r>
            <a:endParaRPr lang="en-US" smtClean="0"/>
          </a:p>
        </p:txBody>
      </p:sp>
    </p:spTree>
    <p:extLst>
      <p:ext uri="{BB962C8B-B14F-4D97-AF65-F5344CB8AC3E}">
        <p14:creationId xmlns:p14="http://schemas.microsoft.com/office/powerpoint/2010/main" val="157028717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fld id="{5BC9F47E-9ADF-4F9A-9B6A-48B841B48181}" type="slidenum">
              <a:rPr lang="en-US" smtClean="0"/>
              <a:pPr/>
              <a:t>19</a:t>
            </a:fld>
            <a:endParaRPr lang="en-US" sz="1400" b="0" smtClean="0">
              <a:solidFill>
                <a:schemeClr val="tx1"/>
              </a:solidFill>
            </a:endParaRPr>
          </a:p>
        </p:txBody>
      </p:sp>
      <p:sp>
        <p:nvSpPr>
          <p:cNvPr id="31747" name="Rectangle 2"/>
          <p:cNvSpPr>
            <a:spLocks noGrp="1" noChangeArrowheads="1"/>
          </p:cNvSpPr>
          <p:nvPr>
            <p:ph type="title"/>
          </p:nvPr>
        </p:nvSpPr>
        <p:spPr/>
        <p:txBody>
          <a:bodyPr/>
          <a:lstStyle/>
          <a:p>
            <a:r>
              <a:rPr lang="en-US" smtClean="0"/>
              <a:t>Some Applications of Data mining</a:t>
            </a:r>
          </a:p>
        </p:txBody>
      </p:sp>
      <p:sp>
        <p:nvSpPr>
          <p:cNvPr id="31748" name="Rectangle 3"/>
          <p:cNvSpPr>
            <a:spLocks noGrp="1" noChangeArrowheads="1"/>
          </p:cNvSpPr>
          <p:nvPr>
            <p:ph type="body" idx="1"/>
          </p:nvPr>
        </p:nvSpPr>
        <p:spPr/>
        <p:txBody>
          <a:bodyPr/>
          <a:lstStyle/>
          <a:p>
            <a:r>
              <a:rPr lang="en-US" smtClean="0"/>
              <a:t>Business data analysis and decision support (cont.)</a:t>
            </a:r>
          </a:p>
          <a:p>
            <a:pPr lvl="1"/>
            <a:endParaRPr lang="en-US" sz="1200" smtClean="0"/>
          </a:p>
          <a:p>
            <a:pPr lvl="1"/>
            <a:r>
              <a:rPr lang="en-US" sz="2000" smtClean="0"/>
              <a:t>Market analysis and management</a:t>
            </a:r>
            <a:endParaRPr lang="en-US" smtClean="0"/>
          </a:p>
          <a:p>
            <a:pPr lvl="2"/>
            <a:r>
              <a:rPr lang="en-US" sz="1800" smtClean="0"/>
              <a:t>Provide summary information for decision-making</a:t>
            </a:r>
          </a:p>
          <a:p>
            <a:pPr lvl="2"/>
            <a:r>
              <a:rPr lang="en-US" sz="1800" smtClean="0"/>
              <a:t>Market basket analysis, cross selling, market segmentation.</a:t>
            </a:r>
          </a:p>
          <a:p>
            <a:pPr lvl="2"/>
            <a:r>
              <a:rPr lang="en-US" sz="1800" smtClean="0"/>
              <a:t>Resource planning</a:t>
            </a:r>
          </a:p>
          <a:p>
            <a:pPr lvl="2"/>
            <a:endParaRPr lang="en-US" sz="1200" smtClean="0"/>
          </a:p>
          <a:p>
            <a:pPr lvl="1"/>
            <a:r>
              <a:rPr lang="en-US" sz="2000" smtClean="0"/>
              <a:t>Risk analysis and management</a:t>
            </a:r>
            <a:endParaRPr lang="en-US" smtClean="0"/>
          </a:p>
          <a:p>
            <a:pPr lvl="2"/>
            <a:r>
              <a:rPr lang="en-US" sz="1800" smtClean="0"/>
              <a:t>"What if" analysis</a:t>
            </a:r>
          </a:p>
          <a:p>
            <a:pPr lvl="2"/>
            <a:r>
              <a:rPr lang="en-US" sz="1800" smtClean="0"/>
              <a:t>Forecasting</a:t>
            </a:r>
          </a:p>
          <a:p>
            <a:pPr lvl="2"/>
            <a:r>
              <a:rPr lang="en-US" sz="1800" smtClean="0"/>
              <a:t>Pricing analysis, competitive analysis</a:t>
            </a:r>
          </a:p>
          <a:p>
            <a:pPr lvl="2"/>
            <a:r>
              <a:rPr lang="en-US" sz="1800" smtClean="0"/>
              <a:t>Time-series analysis (Ex. stock market)</a:t>
            </a:r>
            <a:endParaRPr lang="en-US" smtClean="0"/>
          </a:p>
        </p:txBody>
      </p:sp>
    </p:spTree>
    <p:extLst>
      <p:ext uri="{BB962C8B-B14F-4D97-AF65-F5344CB8AC3E}">
        <p14:creationId xmlns:p14="http://schemas.microsoft.com/office/powerpoint/2010/main" val="295295735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fld id="{88A0E5A2-A822-4B4C-B82F-EA240A889D97}" type="slidenum">
              <a:rPr lang="en-US" smtClean="0"/>
              <a:pPr/>
              <a:t>2</a:t>
            </a:fld>
            <a:endParaRPr lang="en-US" sz="1400" b="0" smtClean="0">
              <a:solidFill>
                <a:schemeClr val="tx1"/>
              </a:solidFill>
            </a:endParaRPr>
          </a:p>
        </p:txBody>
      </p:sp>
      <p:sp>
        <p:nvSpPr>
          <p:cNvPr id="20483" name="Rectangle 5"/>
          <p:cNvSpPr>
            <a:spLocks noGrp="1" noChangeArrowheads="1"/>
          </p:cNvSpPr>
          <p:nvPr>
            <p:ph type="title"/>
          </p:nvPr>
        </p:nvSpPr>
        <p:spPr/>
        <p:txBody>
          <a:bodyPr/>
          <a:lstStyle/>
          <a:p>
            <a:r>
              <a:rPr lang="en-US" smtClean="0"/>
              <a:t>From Data to Wisdom</a:t>
            </a:r>
          </a:p>
        </p:txBody>
      </p:sp>
      <p:sp>
        <p:nvSpPr>
          <p:cNvPr id="20484" name="Rectangle 6"/>
          <p:cNvSpPr>
            <a:spLocks noGrp="1" noChangeArrowheads="1"/>
          </p:cNvSpPr>
          <p:nvPr>
            <p:ph type="body" idx="1"/>
          </p:nvPr>
        </p:nvSpPr>
        <p:spPr>
          <a:xfrm>
            <a:off x="5227638" y="1336675"/>
            <a:ext cx="3578225" cy="4619625"/>
          </a:xfrm>
        </p:spPr>
        <p:txBody>
          <a:bodyPr/>
          <a:lstStyle/>
          <a:p>
            <a:r>
              <a:rPr lang="en-US" smtClean="0"/>
              <a:t>Data</a:t>
            </a:r>
          </a:p>
          <a:p>
            <a:pPr lvl="1"/>
            <a:r>
              <a:rPr lang="en-US" smtClean="0"/>
              <a:t>The raw material of information</a:t>
            </a:r>
          </a:p>
          <a:p>
            <a:r>
              <a:rPr lang="en-US" smtClean="0"/>
              <a:t>Information</a:t>
            </a:r>
          </a:p>
          <a:p>
            <a:pPr lvl="1"/>
            <a:r>
              <a:rPr lang="en-US" smtClean="0"/>
              <a:t>Data organized and presented by someone</a:t>
            </a:r>
          </a:p>
          <a:p>
            <a:r>
              <a:rPr lang="en-US" smtClean="0"/>
              <a:t>Knowledge</a:t>
            </a:r>
          </a:p>
          <a:p>
            <a:pPr lvl="1"/>
            <a:r>
              <a:rPr lang="en-US" smtClean="0"/>
              <a:t>Information read, heard or seen and understood and integrated</a:t>
            </a:r>
          </a:p>
          <a:p>
            <a:r>
              <a:rPr lang="en-US" smtClean="0"/>
              <a:t>Wisdom</a:t>
            </a:r>
          </a:p>
          <a:p>
            <a:pPr lvl="1"/>
            <a:r>
              <a:rPr lang="en-US" smtClean="0"/>
              <a:t>Distilled knowledge and understanding which can lead to decisions</a:t>
            </a:r>
          </a:p>
        </p:txBody>
      </p:sp>
      <p:sp>
        <p:nvSpPr>
          <p:cNvPr id="20485" name="AutoShape 16"/>
          <p:cNvSpPr>
            <a:spLocks noChangeArrowheads="1"/>
          </p:cNvSpPr>
          <p:nvPr/>
        </p:nvSpPr>
        <p:spPr bwMode="auto">
          <a:xfrm>
            <a:off x="228600" y="1371600"/>
            <a:ext cx="5105400" cy="3810000"/>
          </a:xfrm>
          <a:prstGeom prst="triangle">
            <a:avLst>
              <a:gd name="adj" fmla="val 49662"/>
            </a:avLst>
          </a:prstGeom>
          <a:solidFill>
            <a:srgbClr val="17CD3E"/>
          </a:solidFill>
          <a:ln w="9525">
            <a:solidFill>
              <a:schemeClr val="tx1"/>
            </a:solidFill>
            <a:miter lim="800000"/>
            <a:headEnd/>
            <a:tailEnd/>
          </a:ln>
        </p:spPr>
        <p:txBody>
          <a:bodyPr wrap="none" anchor="ctr"/>
          <a:lstStyle/>
          <a:p>
            <a:endParaRPr lang="en-US"/>
          </a:p>
        </p:txBody>
      </p:sp>
      <p:sp>
        <p:nvSpPr>
          <p:cNvPr id="20486" name="Text Box 17"/>
          <p:cNvSpPr txBox="1">
            <a:spLocks noChangeArrowheads="1"/>
          </p:cNvSpPr>
          <p:nvPr/>
        </p:nvSpPr>
        <p:spPr bwMode="auto">
          <a:xfrm>
            <a:off x="2133600" y="2286000"/>
            <a:ext cx="1216025" cy="457200"/>
          </a:xfrm>
          <a:prstGeom prst="rect">
            <a:avLst/>
          </a:prstGeom>
          <a:noFill/>
          <a:ln w="9525">
            <a:noFill/>
            <a:miter lim="800000"/>
            <a:headEnd/>
            <a:tailEnd/>
          </a:ln>
        </p:spPr>
        <p:txBody>
          <a:bodyPr wrap="none">
            <a:spAutoFit/>
          </a:bodyPr>
          <a:lstStyle/>
          <a:p>
            <a:pPr algn="ctr"/>
            <a:r>
              <a:rPr lang="en-US"/>
              <a:t>Wisdom</a:t>
            </a:r>
          </a:p>
        </p:txBody>
      </p:sp>
      <p:sp>
        <p:nvSpPr>
          <p:cNvPr id="20487" name="Text Box 18"/>
          <p:cNvSpPr txBox="1">
            <a:spLocks noChangeArrowheads="1"/>
          </p:cNvSpPr>
          <p:nvPr/>
        </p:nvSpPr>
        <p:spPr bwMode="auto">
          <a:xfrm>
            <a:off x="1981200" y="3048000"/>
            <a:ext cx="1589088" cy="457200"/>
          </a:xfrm>
          <a:prstGeom prst="rect">
            <a:avLst/>
          </a:prstGeom>
          <a:noFill/>
          <a:ln w="9525">
            <a:noFill/>
            <a:miter lim="800000"/>
            <a:headEnd/>
            <a:tailEnd/>
          </a:ln>
        </p:spPr>
        <p:txBody>
          <a:bodyPr wrap="none">
            <a:spAutoFit/>
          </a:bodyPr>
          <a:lstStyle/>
          <a:p>
            <a:pPr algn="ctr"/>
            <a:r>
              <a:rPr lang="en-US"/>
              <a:t>Knowledge</a:t>
            </a:r>
          </a:p>
        </p:txBody>
      </p:sp>
      <p:sp>
        <p:nvSpPr>
          <p:cNvPr id="20488" name="Text Box 19"/>
          <p:cNvSpPr txBox="1">
            <a:spLocks noChangeArrowheads="1"/>
          </p:cNvSpPr>
          <p:nvPr/>
        </p:nvSpPr>
        <p:spPr bwMode="auto">
          <a:xfrm>
            <a:off x="1981200" y="3810000"/>
            <a:ext cx="1638300" cy="457200"/>
          </a:xfrm>
          <a:prstGeom prst="rect">
            <a:avLst/>
          </a:prstGeom>
          <a:noFill/>
          <a:ln w="9525">
            <a:noFill/>
            <a:miter lim="800000"/>
            <a:headEnd/>
            <a:tailEnd/>
          </a:ln>
        </p:spPr>
        <p:txBody>
          <a:bodyPr wrap="none">
            <a:spAutoFit/>
          </a:bodyPr>
          <a:lstStyle/>
          <a:p>
            <a:pPr algn="ctr"/>
            <a:r>
              <a:rPr lang="en-US"/>
              <a:t>Information</a:t>
            </a:r>
          </a:p>
        </p:txBody>
      </p:sp>
      <p:sp>
        <p:nvSpPr>
          <p:cNvPr id="20489" name="Text Box 20"/>
          <p:cNvSpPr txBox="1">
            <a:spLocks noChangeArrowheads="1"/>
          </p:cNvSpPr>
          <p:nvPr/>
        </p:nvSpPr>
        <p:spPr bwMode="auto">
          <a:xfrm>
            <a:off x="2362200" y="4495800"/>
            <a:ext cx="758825" cy="457200"/>
          </a:xfrm>
          <a:prstGeom prst="rect">
            <a:avLst/>
          </a:prstGeom>
          <a:noFill/>
          <a:ln w="9525">
            <a:noFill/>
            <a:miter lim="800000"/>
            <a:headEnd/>
            <a:tailEnd/>
          </a:ln>
        </p:spPr>
        <p:txBody>
          <a:bodyPr wrap="none">
            <a:spAutoFit/>
          </a:bodyPr>
          <a:lstStyle/>
          <a:p>
            <a:pPr algn="ctr"/>
            <a:r>
              <a:rPr lang="en-US"/>
              <a:t>Data</a:t>
            </a:r>
          </a:p>
        </p:txBody>
      </p:sp>
      <p:sp>
        <p:nvSpPr>
          <p:cNvPr id="20490" name="Text Box 21"/>
          <p:cNvSpPr txBox="1">
            <a:spLocks noChangeArrowheads="1"/>
          </p:cNvSpPr>
          <p:nvPr/>
        </p:nvSpPr>
        <p:spPr bwMode="auto">
          <a:xfrm>
            <a:off x="1447800" y="5334000"/>
            <a:ext cx="2787650" cy="366713"/>
          </a:xfrm>
          <a:prstGeom prst="rect">
            <a:avLst/>
          </a:prstGeom>
          <a:noFill/>
          <a:ln w="9525">
            <a:noFill/>
            <a:miter lim="800000"/>
            <a:headEnd/>
            <a:tailEnd/>
          </a:ln>
        </p:spPr>
        <p:txBody>
          <a:bodyPr wrap="none">
            <a:spAutoFit/>
          </a:bodyPr>
          <a:lstStyle/>
          <a:p>
            <a:r>
              <a:rPr lang="en-US" sz="1800" b="1" i="1"/>
              <a:t>The Information Hierarchy</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fld id="{7B6961F1-26D3-4747-A4B8-2A76BDD8C3B8}" type="slidenum">
              <a:rPr lang="en-US" smtClean="0"/>
              <a:pPr/>
              <a:t>20</a:t>
            </a:fld>
            <a:endParaRPr lang="en-US" sz="1400" b="0" smtClean="0">
              <a:solidFill>
                <a:schemeClr val="tx1"/>
              </a:solidFill>
            </a:endParaRPr>
          </a:p>
        </p:txBody>
      </p:sp>
      <p:sp>
        <p:nvSpPr>
          <p:cNvPr id="32771" name="Rectangle 2"/>
          <p:cNvSpPr>
            <a:spLocks noGrp="1" noChangeArrowheads="1"/>
          </p:cNvSpPr>
          <p:nvPr>
            <p:ph type="title"/>
          </p:nvPr>
        </p:nvSpPr>
        <p:spPr>
          <a:xfrm>
            <a:off x="457200" y="285750"/>
            <a:ext cx="8229600" cy="609600"/>
          </a:xfrm>
        </p:spPr>
        <p:txBody>
          <a:bodyPr/>
          <a:lstStyle/>
          <a:p>
            <a:r>
              <a:rPr lang="en-US" smtClean="0"/>
              <a:t>Some Applications of Data mining</a:t>
            </a:r>
          </a:p>
        </p:txBody>
      </p:sp>
      <p:sp>
        <p:nvSpPr>
          <p:cNvPr id="32772" name="Rectangle 3"/>
          <p:cNvSpPr>
            <a:spLocks noGrp="1" noChangeArrowheads="1"/>
          </p:cNvSpPr>
          <p:nvPr>
            <p:ph type="body" idx="1"/>
          </p:nvPr>
        </p:nvSpPr>
        <p:spPr>
          <a:xfrm>
            <a:off x="422275" y="1095375"/>
            <a:ext cx="8229600" cy="5176471"/>
          </a:xfrm>
        </p:spPr>
        <p:txBody>
          <a:bodyPr/>
          <a:lstStyle/>
          <a:p>
            <a:r>
              <a:rPr lang="en-US" dirty="0" smtClean="0"/>
              <a:t>Fraud detection</a:t>
            </a:r>
            <a:endParaRPr lang="en-US" sz="800" dirty="0" smtClean="0"/>
          </a:p>
          <a:p>
            <a:pPr lvl="1"/>
            <a:r>
              <a:rPr lang="en-US" sz="2000" dirty="0" smtClean="0"/>
              <a:t>Detecting telephone fraud:</a:t>
            </a:r>
            <a:endParaRPr lang="en-US" dirty="0" smtClean="0"/>
          </a:p>
          <a:p>
            <a:pPr lvl="2"/>
            <a:r>
              <a:rPr lang="en-US" dirty="0" smtClean="0"/>
              <a:t>Telephone call model: destination of the call, duration, time of day or week</a:t>
            </a:r>
          </a:p>
          <a:p>
            <a:pPr lvl="2"/>
            <a:r>
              <a:rPr lang="en-US" dirty="0" smtClean="0"/>
              <a:t>Analyze patterns that deviate from an expected norm</a:t>
            </a:r>
          </a:p>
          <a:p>
            <a:pPr lvl="2"/>
            <a:r>
              <a:rPr lang="en-US" dirty="0" smtClean="0"/>
              <a:t>British Telecom identified discrete groups of callers with frequent intra-group calls, especially mobile phones, and broke a multimillion dollar fraud scheme</a:t>
            </a:r>
          </a:p>
          <a:p>
            <a:pPr lvl="1"/>
            <a:r>
              <a:rPr lang="en-US" sz="2000" dirty="0" smtClean="0"/>
              <a:t>Detection of credit-card fraud</a:t>
            </a:r>
          </a:p>
          <a:p>
            <a:pPr lvl="1"/>
            <a:r>
              <a:rPr lang="en-US" sz="2000" dirty="0" smtClean="0"/>
              <a:t>Detecting suspicious money transactions (money laundering)</a:t>
            </a:r>
          </a:p>
          <a:p>
            <a:pPr lvl="1"/>
            <a:endParaRPr lang="en-US" sz="1000" dirty="0" smtClean="0"/>
          </a:p>
          <a:p>
            <a:r>
              <a:rPr lang="en-US" dirty="0" smtClean="0"/>
              <a:t>Text mining:</a:t>
            </a:r>
          </a:p>
          <a:p>
            <a:pPr lvl="1"/>
            <a:r>
              <a:rPr lang="en-US" dirty="0" smtClean="0"/>
              <a:t>Message filtering (e-mail, newsgroups, etc.)</a:t>
            </a:r>
          </a:p>
          <a:p>
            <a:pPr lvl="1"/>
            <a:r>
              <a:rPr lang="en-US" dirty="0" smtClean="0"/>
              <a:t>Newspaper articles analysis</a:t>
            </a:r>
          </a:p>
          <a:p>
            <a:pPr lvl="1"/>
            <a:r>
              <a:rPr lang="en-US" dirty="0" smtClean="0"/>
              <a:t>Text and document categorization</a:t>
            </a:r>
          </a:p>
          <a:p>
            <a:pPr lvl="1"/>
            <a:endParaRPr lang="en-US" sz="800" dirty="0" smtClean="0"/>
          </a:p>
          <a:p>
            <a:r>
              <a:rPr lang="en-US" dirty="0" smtClean="0"/>
              <a:t>Web Mining</a:t>
            </a:r>
          </a:p>
          <a:p>
            <a:pPr lvl="1"/>
            <a:r>
              <a:rPr lang="en-US" dirty="0" smtClean="0"/>
              <a:t>Mining patterns from the content, usage, and structure of Web resources</a:t>
            </a:r>
          </a:p>
        </p:txBody>
      </p:sp>
    </p:spTree>
    <p:extLst>
      <p:ext uri="{BB962C8B-B14F-4D97-AF65-F5344CB8AC3E}">
        <p14:creationId xmlns:p14="http://schemas.microsoft.com/office/powerpoint/2010/main" val="53101061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50863" y="165100"/>
            <a:ext cx="8169275" cy="685800"/>
          </a:xfrm>
        </p:spPr>
        <p:txBody>
          <a:bodyPr/>
          <a:lstStyle/>
          <a:p>
            <a:r>
              <a:rPr lang="en-US" smtClean="0"/>
              <a:t>Types of Web Mining</a:t>
            </a:r>
          </a:p>
        </p:txBody>
      </p:sp>
      <p:sp>
        <p:nvSpPr>
          <p:cNvPr id="790531" name="Rectangle 3"/>
          <p:cNvSpPr>
            <a:spLocks noChangeArrowheads="1"/>
          </p:cNvSpPr>
          <p:nvPr/>
        </p:nvSpPr>
        <p:spPr bwMode="auto">
          <a:xfrm>
            <a:off x="555625" y="2708275"/>
            <a:ext cx="1930400" cy="854075"/>
          </a:xfrm>
          <a:prstGeom prst="rect">
            <a:avLst/>
          </a:prstGeom>
          <a:solidFill>
            <a:srgbClr val="CCECFF"/>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sz="2000" b="1">
                <a:latin typeface="Arial" pitchFamily="34" charset="0"/>
              </a:rPr>
              <a:t>Web Content</a:t>
            </a:r>
          </a:p>
          <a:p>
            <a:pPr algn="ctr">
              <a:defRPr/>
            </a:pPr>
            <a:r>
              <a:rPr lang="en-US" sz="2000" b="1">
                <a:latin typeface="Arial" pitchFamily="34" charset="0"/>
              </a:rPr>
              <a:t>Mining</a:t>
            </a:r>
          </a:p>
        </p:txBody>
      </p:sp>
      <p:sp>
        <p:nvSpPr>
          <p:cNvPr id="790532" name="Rectangle 4"/>
          <p:cNvSpPr>
            <a:spLocks noChangeArrowheads="1"/>
          </p:cNvSpPr>
          <p:nvPr/>
        </p:nvSpPr>
        <p:spPr bwMode="auto">
          <a:xfrm>
            <a:off x="6575425" y="2703513"/>
            <a:ext cx="1930400" cy="854075"/>
          </a:xfrm>
          <a:prstGeom prst="rect">
            <a:avLst/>
          </a:prstGeom>
          <a:solidFill>
            <a:srgbClr val="CCECFF"/>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sz="2000" b="1">
                <a:latin typeface="Arial" pitchFamily="34" charset="0"/>
              </a:rPr>
              <a:t>Web Structure</a:t>
            </a:r>
          </a:p>
          <a:p>
            <a:pPr algn="ctr">
              <a:defRPr/>
            </a:pPr>
            <a:r>
              <a:rPr lang="en-US" sz="2000" b="1">
                <a:latin typeface="Arial" pitchFamily="34" charset="0"/>
              </a:rPr>
              <a:t>Mining</a:t>
            </a:r>
          </a:p>
        </p:txBody>
      </p:sp>
      <p:sp>
        <p:nvSpPr>
          <p:cNvPr id="790533" name="Rectangle 5"/>
          <p:cNvSpPr>
            <a:spLocks noChangeArrowheads="1"/>
          </p:cNvSpPr>
          <p:nvPr/>
        </p:nvSpPr>
        <p:spPr bwMode="auto">
          <a:xfrm>
            <a:off x="3578225" y="2668588"/>
            <a:ext cx="1930400" cy="854075"/>
          </a:xfrm>
          <a:prstGeom prst="rect">
            <a:avLst/>
          </a:prstGeom>
          <a:solidFill>
            <a:srgbClr val="CCECFF"/>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sz="2000" b="1">
                <a:latin typeface="Arial" pitchFamily="34" charset="0"/>
              </a:rPr>
              <a:t>Web Usage</a:t>
            </a:r>
          </a:p>
          <a:p>
            <a:pPr algn="ctr">
              <a:defRPr/>
            </a:pPr>
            <a:r>
              <a:rPr lang="en-US" sz="2000" b="1">
                <a:latin typeface="Arial" pitchFamily="34" charset="0"/>
              </a:rPr>
              <a:t>Mining</a:t>
            </a:r>
          </a:p>
        </p:txBody>
      </p:sp>
      <p:sp>
        <p:nvSpPr>
          <p:cNvPr id="790534" name="Rectangle 6"/>
          <p:cNvSpPr>
            <a:spLocks noChangeArrowheads="1"/>
          </p:cNvSpPr>
          <p:nvPr/>
        </p:nvSpPr>
        <p:spPr bwMode="auto">
          <a:xfrm>
            <a:off x="3576638" y="1069975"/>
            <a:ext cx="1930400" cy="598488"/>
          </a:xfrm>
          <a:prstGeom prst="rect">
            <a:avLst/>
          </a:prstGeom>
          <a:solidFill>
            <a:srgbClr val="CCECFF"/>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sz="2000" b="1">
                <a:latin typeface="Arial" pitchFamily="34" charset="0"/>
              </a:rPr>
              <a:t>Web Mining</a:t>
            </a:r>
          </a:p>
        </p:txBody>
      </p:sp>
      <p:cxnSp>
        <p:nvCxnSpPr>
          <p:cNvPr id="34823" name="AutoShape 7"/>
          <p:cNvCxnSpPr>
            <a:cxnSpLocks noChangeShapeType="1"/>
            <a:stCxn id="790534" idx="2"/>
            <a:endCxn id="790531" idx="0"/>
          </p:cNvCxnSpPr>
          <p:nvPr/>
        </p:nvCxnSpPr>
        <p:spPr bwMode="auto">
          <a:xfrm flipH="1">
            <a:off x="1520825" y="1668463"/>
            <a:ext cx="3021013" cy="1039812"/>
          </a:xfrm>
          <a:prstGeom prst="straightConnector1">
            <a:avLst/>
          </a:prstGeom>
          <a:noFill/>
          <a:ln w="9525">
            <a:solidFill>
              <a:srgbClr val="CC3300"/>
            </a:solidFill>
            <a:round/>
            <a:headEnd/>
            <a:tailEnd type="triangle" w="med" len="med"/>
          </a:ln>
        </p:spPr>
      </p:cxnSp>
      <p:cxnSp>
        <p:nvCxnSpPr>
          <p:cNvPr id="34824" name="AutoShape 8"/>
          <p:cNvCxnSpPr>
            <a:cxnSpLocks noChangeShapeType="1"/>
            <a:stCxn id="790534" idx="2"/>
            <a:endCxn id="790533" idx="0"/>
          </p:cNvCxnSpPr>
          <p:nvPr/>
        </p:nvCxnSpPr>
        <p:spPr bwMode="auto">
          <a:xfrm>
            <a:off x="4541838" y="1668463"/>
            <a:ext cx="1587" cy="1000125"/>
          </a:xfrm>
          <a:prstGeom prst="straightConnector1">
            <a:avLst/>
          </a:prstGeom>
          <a:noFill/>
          <a:ln w="9525">
            <a:solidFill>
              <a:srgbClr val="CC3300"/>
            </a:solidFill>
            <a:round/>
            <a:headEnd/>
            <a:tailEnd type="triangle" w="med" len="med"/>
          </a:ln>
        </p:spPr>
      </p:cxnSp>
      <p:cxnSp>
        <p:nvCxnSpPr>
          <p:cNvPr id="34825" name="AutoShape 9"/>
          <p:cNvCxnSpPr>
            <a:cxnSpLocks noChangeShapeType="1"/>
            <a:stCxn id="790534" idx="2"/>
            <a:endCxn id="790532" idx="0"/>
          </p:cNvCxnSpPr>
          <p:nvPr/>
        </p:nvCxnSpPr>
        <p:spPr bwMode="auto">
          <a:xfrm>
            <a:off x="4541838" y="1668463"/>
            <a:ext cx="2998787" cy="1035050"/>
          </a:xfrm>
          <a:prstGeom prst="straightConnector1">
            <a:avLst/>
          </a:prstGeom>
          <a:noFill/>
          <a:ln w="9525">
            <a:solidFill>
              <a:srgbClr val="CC3300"/>
            </a:solidFill>
            <a:round/>
            <a:headEnd/>
            <a:tailEnd type="triangle" w="med" len="med"/>
          </a:ln>
        </p:spPr>
      </p:cxnSp>
      <p:sp>
        <p:nvSpPr>
          <p:cNvPr id="34826" name="Slide Number Placeholder 3"/>
          <p:cNvSpPr>
            <a:spLocks noGrp="1"/>
          </p:cNvSpPr>
          <p:nvPr>
            <p:ph type="sldNum" sz="quarter" idx="10"/>
          </p:nvPr>
        </p:nvSpPr>
        <p:spPr>
          <a:noFill/>
        </p:spPr>
        <p:txBody>
          <a:bodyPr/>
          <a:lstStyle/>
          <a:p>
            <a:fld id="{9BEEC610-D961-4603-8E98-376818AFA60A}" type="slidenum">
              <a:rPr lang="en-US" smtClean="0"/>
              <a:pPr/>
              <a:t>21</a:t>
            </a:fld>
            <a:endParaRPr lang="en-US" sz="1400" b="0" smtClean="0">
              <a:solidFill>
                <a:schemeClr val="tx1"/>
              </a:solidFill>
            </a:endParaRPr>
          </a:p>
        </p:txBody>
      </p:sp>
    </p:spTree>
    <p:custDataLst>
      <p:tags r:id="rId1"/>
    </p:custDataLst>
  </p:cSld>
  <p:clrMapOvr>
    <a:masterClrMapping/>
  </p:clrMapOvr>
  <p:transition advTm="25702"/>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50863" y="165100"/>
            <a:ext cx="8169275" cy="685800"/>
          </a:xfrm>
        </p:spPr>
        <p:txBody>
          <a:bodyPr/>
          <a:lstStyle/>
          <a:p>
            <a:r>
              <a:rPr lang="en-US" smtClean="0"/>
              <a:t>Types of Web Mining</a:t>
            </a:r>
          </a:p>
        </p:txBody>
      </p:sp>
      <p:sp>
        <p:nvSpPr>
          <p:cNvPr id="790531" name="Rectangle 3"/>
          <p:cNvSpPr>
            <a:spLocks noChangeArrowheads="1"/>
          </p:cNvSpPr>
          <p:nvPr/>
        </p:nvSpPr>
        <p:spPr bwMode="auto">
          <a:xfrm>
            <a:off x="555625" y="2708275"/>
            <a:ext cx="1930400" cy="854075"/>
          </a:xfrm>
          <a:prstGeom prst="rect">
            <a:avLst/>
          </a:prstGeom>
          <a:solidFill>
            <a:srgbClr val="CCECFF"/>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sz="2000" b="1">
                <a:latin typeface="Arial" pitchFamily="34" charset="0"/>
              </a:rPr>
              <a:t>Web Content</a:t>
            </a:r>
          </a:p>
          <a:p>
            <a:pPr algn="ctr">
              <a:defRPr/>
            </a:pPr>
            <a:r>
              <a:rPr lang="en-US" sz="2000" b="1">
                <a:latin typeface="Arial" pitchFamily="34" charset="0"/>
              </a:rPr>
              <a:t>Mining</a:t>
            </a:r>
          </a:p>
        </p:txBody>
      </p:sp>
      <p:sp>
        <p:nvSpPr>
          <p:cNvPr id="790532" name="Rectangle 4"/>
          <p:cNvSpPr>
            <a:spLocks noChangeArrowheads="1"/>
          </p:cNvSpPr>
          <p:nvPr/>
        </p:nvSpPr>
        <p:spPr bwMode="auto">
          <a:xfrm>
            <a:off x="6575425" y="2703513"/>
            <a:ext cx="1930400" cy="854075"/>
          </a:xfrm>
          <a:prstGeom prst="rect">
            <a:avLst/>
          </a:prstGeom>
          <a:solidFill>
            <a:srgbClr val="CCECFF"/>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sz="2000" b="1">
                <a:latin typeface="Arial" pitchFamily="34" charset="0"/>
              </a:rPr>
              <a:t>Web Structure</a:t>
            </a:r>
          </a:p>
          <a:p>
            <a:pPr algn="ctr">
              <a:defRPr/>
            </a:pPr>
            <a:r>
              <a:rPr lang="en-US" sz="2000" b="1">
                <a:latin typeface="Arial" pitchFamily="34" charset="0"/>
              </a:rPr>
              <a:t>Mining</a:t>
            </a:r>
          </a:p>
        </p:txBody>
      </p:sp>
      <p:sp>
        <p:nvSpPr>
          <p:cNvPr id="790533" name="Rectangle 5"/>
          <p:cNvSpPr>
            <a:spLocks noChangeArrowheads="1"/>
          </p:cNvSpPr>
          <p:nvPr/>
        </p:nvSpPr>
        <p:spPr bwMode="auto">
          <a:xfrm>
            <a:off x="3578225" y="2668588"/>
            <a:ext cx="1930400" cy="854075"/>
          </a:xfrm>
          <a:prstGeom prst="rect">
            <a:avLst/>
          </a:prstGeom>
          <a:solidFill>
            <a:srgbClr val="CCECFF"/>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sz="2000" b="1">
                <a:latin typeface="Arial" pitchFamily="34" charset="0"/>
              </a:rPr>
              <a:t>Web Usage</a:t>
            </a:r>
          </a:p>
          <a:p>
            <a:pPr algn="ctr">
              <a:defRPr/>
            </a:pPr>
            <a:r>
              <a:rPr lang="en-US" sz="2000" b="1">
                <a:latin typeface="Arial" pitchFamily="34" charset="0"/>
              </a:rPr>
              <a:t>Mining</a:t>
            </a:r>
          </a:p>
        </p:txBody>
      </p:sp>
      <p:sp>
        <p:nvSpPr>
          <p:cNvPr id="790534" name="Rectangle 6"/>
          <p:cNvSpPr>
            <a:spLocks noChangeArrowheads="1"/>
          </p:cNvSpPr>
          <p:nvPr/>
        </p:nvSpPr>
        <p:spPr bwMode="auto">
          <a:xfrm>
            <a:off x="3576638" y="1069975"/>
            <a:ext cx="1930400" cy="598488"/>
          </a:xfrm>
          <a:prstGeom prst="rect">
            <a:avLst/>
          </a:prstGeom>
          <a:solidFill>
            <a:srgbClr val="CCECFF"/>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sz="2000" b="1">
                <a:latin typeface="Arial" pitchFamily="34" charset="0"/>
              </a:rPr>
              <a:t>Web Mining</a:t>
            </a:r>
          </a:p>
        </p:txBody>
      </p:sp>
      <p:cxnSp>
        <p:nvCxnSpPr>
          <p:cNvPr id="34823" name="AutoShape 7"/>
          <p:cNvCxnSpPr>
            <a:cxnSpLocks noChangeShapeType="1"/>
            <a:stCxn id="790534" idx="2"/>
            <a:endCxn id="790531" idx="0"/>
          </p:cNvCxnSpPr>
          <p:nvPr/>
        </p:nvCxnSpPr>
        <p:spPr bwMode="auto">
          <a:xfrm flipH="1">
            <a:off x="1520825" y="1668463"/>
            <a:ext cx="3021013" cy="1039812"/>
          </a:xfrm>
          <a:prstGeom prst="straightConnector1">
            <a:avLst/>
          </a:prstGeom>
          <a:noFill/>
          <a:ln w="9525">
            <a:solidFill>
              <a:srgbClr val="CC3300"/>
            </a:solidFill>
            <a:round/>
            <a:headEnd/>
            <a:tailEnd type="triangle" w="med" len="med"/>
          </a:ln>
        </p:spPr>
      </p:cxnSp>
      <p:cxnSp>
        <p:nvCxnSpPr>
          <p:cNvPr id="34824" name="AutoShape 8"/>
          <p:cNvCxnSpPr>
            <a:cxnSpLocks noChangeShapeType="1"/>
            <a:stCxn id="790534" idx="2"/>
            <a:endCxn id="790533" idx="0"/>
          </p:cNvCxnSpPr>
          <p:nvPr/>
        </p:nvCxnSpPr>
        <p:spPr bwMode="auto">
          <a:xfrm>
            <a:off x="4541838" y="1668463"/>
            <a:ext cx="1587" cy="1000125"/>
          </a:xfrm>
          <a:prstGeom prst="straightConnector1">
            <a:avLst/>
          </a:prstGeom>
          <a:noFill/>
          <a:ln w="9525">
            <a:solidFill>
              <a:srgbClr val="CC3300"/>
            </a:solidFill>
            <a:round/>
            <a:headEnd/>
            <a:tailEnd type="triangle" w="med" len="med"/>
          </a:ln>
        </p:spPr>
      </p:cxnSp>
      <p:cxnSp>
        <p:nvCxnSpPr>
          <p:cNvPr id="34825" name="AutoShape 9"/>
          <p:cNvCxnSpPr>
            <a:cxnSpLocks noChangeShapeType="1"/>
            <a:stCxn id="790534" idx="2"/>
            <a:endCxn id="790532" idx="0"/>
          </p:cNvCxnSpPr>
          <p:nvPr/>
        </p:nvCxnSpPr>
        <p:spPr bwMode="auto">
          <a:xfrm>
            <a:off x="4541838" y="1668463"/>
            <a:ext cx="2998787" cy="1035050"/>
          </a:xfrm>
          <a:prstGeom prst="straightConnector1">
            <a:avLst/>
          </a:prstGeom>
          <a:noFill/>
          <a:ln w="9525">
            <a:solidFill>
              <a:srgbClr val="CC3300"/>
            </a:solidFill>
            <a:round/>
            <a:headEnd/>
            <a:tailEnd type="triangle" w="med" len="med"/>
          </a:ln>
        </p:spPr>
      </p:cxnSp>
      <p:sp>
        <p:nvSpPr>
          <p:cNvPr id="34826" name="Slide Number Placeholder 3"/>
          <p:cNvSpPr>
            <a:spLocks noGrp="1"/>
          </p:cNvSpPr>
          <p:nvPr>
            <p:ph type="sldNum" sz="quarter" idx="10"/>
          </p:nvPr>
        </p:nvSpPr>
        <p:spPr>
          <a:noFill/>
        </p:spPr>
        <p:txBody>
          <a:bodyPr/>
          <a:lstStyle/>
          <a:p>
            <a:fld id="{9BEEC610-D961-4603-8E98-376818AFA60A}" type="slidenum">
              <a:rPr lang="en-US" smtClean="0"/>
              <a:pPr/>
              <a:t>22</a:t>
            </a:fld>
            <a:endParaRPr lang="en-US" sz="1400" b="0" smtClean="0">
              <a:solidFill>
                <a:schemeClr val="tx1"/>
              </a:solidFill>
            </a:endParaRPr>
          </a:p>
        </p:txBody>
      </p:sp>
      <p:sp>
        <p:nvSpPr>
          <p:cNvPr id="13" name="Rectangle 10"/>
          <p:cNvSpPr>
            <a:spLocks noChangeArrowheads="1"/>
          </p:cNvSpPr>
          <p:nvPr/>
        </p:nvSpPr>
        <p:spPr bwMode="auto">
          <a:xfrm>
            <a:off x="149226" y="4198938"/>
            <a:ext cx="3041650" cy="2117725"/>
          </a:xfrm>
          <a:prstGeom prst="rect">
            <a:avLst/>
          </a:prstGeom>
          <a:solidFill>
            <a:srgbClr val="EAEAEA"/>
          </a:solidFill>
          <a:ln w="9525">
            <a:solidFill>
              <a:srgbClr val="CC3300"/>
            </a:solidFill>
            <a:miter lim="800000"/>
            <a:headEnd/>
            <a:tailEnd/>
          </a:ln>
        </p:spPr>
        <p:txBody>
          <a:bodyPr wrap="square">
            <a:spAutoFit/>
          </a:bodyPr>
          <a:lstStyle/>
          <a:p>
            <a:r>
              <a:rPr lang="en-US" sz="1800">
                <a:latin typeface="Arial" charset="0"/>
              </a:rPr>
              <a:t>Applications:</a:t>
            </a:r>
          </a:p>
          <a:p>
            <a:pPr>
              <a:buFontTx/>
              <a:buChar char="•"/>
            </a:pPr>
            <a:r>
              <a:rPr lang="en-US" sz="1800">
                <a:latin typeface="Arial" charset="0"/>
              </a:rPr>
              <a:t> </a:t>
            </a:r>
            <a:r>
              <a:rPr lang="en-US" sz="1600">
                <a:latin typeface="Arial" charset="0"/>
              </a:rPr>
              <a:t>document clustering or </a:t>
            </a:r>
            <a:br>
              <a:rPr lang="en-US" sz="1600">
                <a:latin typeface="Arial" charset="0"/>
              </a:rPr>
            </a:br>
            <a:r>
              <a:rPr lang="en-US" sz="1600">
                <a:latin typeface="Arial" charset="0"/>
              </a:rPr>
              <a:t>   categorization</a:t>
            </a:r>
          </a:p>
          <a:p>
            <a:pPr>
              <a:buFontTx/>
              <a:buChar char="•"/>
            </a:pPr>
            <a:r>
              <a:rPr lang="en-US" sz="1600">
                <a:latin typeface="Arial" charset="0"/>
              </a:rPr>
              <a:t> topic identification / tracking</a:t>
            </a:r>
          </a:p>
          <a:p>
            <a:pPr>
              <a:buFontTx/>
              <a:buChar char="•"/>
            </a:pPr>
            <a:r>
              <a:rPr lang="en-US" sz="1600">
                <a:latin typeface="Arial" charset="0"/>
              </a:rPr>
              <a:t> concept discovery</a:t>
            </a:r>
          </a:p>
          <a:p>
            <a:pPr>
              <a:buFontTx/>
              <a:buChar char="•"/>
            </a:pPr>
            <a:r>
              <a:rPr lang="en-US" sz="1600">
                <a:latin typeface="Arial" charset="0"/>
              </a:rPr>
              <a:t> focused crawling</a:t>
            </a:r>
          </a:p>
          <a:p>
            <a:pPr>
              <a:buFontTx/>
              <a:buChar char="•"/>
            </a:pPr>
            <a:r>
              <a:rPr lang="en-US" sz="1600">
                <a:latin typeface="Arial" charset="0"/>
              </a:rPr>
              <a:t> content-based personalization</a:t>
            </a:r>
          </a:p>
          <a:p>
            <a:pPr>
              <a:buFontTx/>
              <a:buChar char="•"/>
            </a:pPr>
            <a:r>
              <a:rPr lang="en-US" sz="1600">
                <a:latin typeface="Arial" charset="0"/>
              </a:rPr>
              <a:t> intelligent search tools</a:t>
            </a:r>
          </a:p>
        </p:txBody>
      </p:sp>
      <p:sp>
        <p:nvSpPr>
          <p:cNvPr id="14" name="AutoShape 11"/>
          <p:cNvSpPr>
            <a:spLocks noChangeArrowheads="1"/>
          </p:cNvSpPr>
          <p:nvPr/>
        </p:nvSpPr>
        <p:spPr bwMode="auto">
          <a:xfrm>
            <a:off x="1390650" y="3694113"/>
            <a:ext cx="246579" cy="430212"/>
          </a:xfrm>
          <a:prstGeom prst="downArrow">
            <a:avLst>
              <a:gd name="adj1" fmla="val 50000"/>
              <a:gd name="adj2" fmla="val 42081"/>
            </a:avLst>
          </a:prstGeom>
          <a:solidFill>
            <a:srgbClr val="CC3300"/>
          </a:solidFill>
          <a:ln w="9525">
            <a:solidFill>
              <a:schemeClr val="tx1"/>
            </a:solidFill>
            <a:miter lim="800000"/>
            <a:headEnd/>
            <a:tailEnd/>
          </a:ln>
        </p:spPr>
        <p:txBody>
          <a:bodyPr wrap="none" anchor="ctr"/>
          <a:lstStyle/>
          <a:p>
            <a:endParaRPr lang="en-US"/>
          </a:p>
        </p:txBody>
      </p:sp>
    </p:spTree>
    <p:custDataLst>
      <p:tags r:id="rId1"/>
    </p:custDataLst>
    <p:extLst>
      <p:ext uri="{BB962C8B-B14F-4D97-AF65-F5344CB8AC3E}">
        <p14:creationId xmlns:p14="http://schemas.microsoft.com/office/powerpoint/2010/main" val="1601229671"/>
      </p:ext>
    </p:extLst>
  </p:cSld>
  <p:clrMapOvr>
    <a:masterClrMapping/>
  </p:clrMapOvr>
  <p:transition advTm="25702"/>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50863" y="165100"/>
            <a:ext cx="8169275" cy="685800"/>
          </a:xfrm>
        </p:spPr>
        <p:txBody>
          <a:bodyPr/>
          <a:lstStyle/>
          <a:p>
            <a:r>
              <a:rPr lang="en-US" smtClean="0"/>
              <a:t>Types of Web Mining</a:t>
            </a:r>
          </a:p>
        </p:txBody>
      </p:sp>
      <p:sp>
        <p:nvSpPr>
          <p:cNvPr id="800771" name="Rectangle 3"/>
          <p:cNvSpPr>
            <a:spLocks noChangeArrowheads="1"/>
          </p:cNvSpPr>
          <p:nvPr/>
        </p:nvSpPr>
        <p:spPr bwMode="auto">
          <a:xfrm>
            <a:off x="555625" y="2708275"/>
            <a:ext cx="1930400" cy="854075"/>
          </a:xfrm>
          <a:prstGeom prst="rect">
            <a:avLst/>
          </a:prstGeom>
          <a:solidFill>
            <a:srgbClr val="CCECFF"/>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sz="2000" b="1">
                <a:latin typeface="Arial" pitchFamily="34" charset="0"/>
              </a:rPr>
              <a:t>Web Content</a:t>
            </a:r>
          </a:p>
          <a:p>
            <a:pPr algn="ctr">
              <a:defRPr/>
            </a:pPr>
            <a:r>
              <a:rPr lang="en-US" sz="2000" b="1">
                <a:latin typeface="Arial" pitchFamily="34" charset="0"/>
              </a:rPr>
              <a:t>Mining</a:t>
            </a:r>
          </a:p>
        </p:txBody>
      </p:sp>
      <p:sp>
        <p:nvSpPr>
          <p:cNvPr id="800772" name="Rectangle 4"/>
          <p:cNvSpPr>
            <a:spLocks noChangeArrowheads="1"/>
          </p:cNvSpPr>
          <p:nvPr/>
        </p:nvSpPr>
        <p:spPr bwMode="auto">
          <a:xfrm>
            <a:off x="6575425" y="2703513"/>
            <a:ext cx="1930400" cy="854075"/>
          </a:xfrm>
          <a:prstGeom prst="rect">
            <a:avLst/>
          </a:prstGeom>
          <a:solidFill>
            <a:srgbClr val="CCECFF"/>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sz="2000" b="1">
                <a:latin typeface="Arial" pitchFamily="34" charset="0"/>
              </a:rPr>
              <a:t>Web Structure</a:t>
            </a:r>
          </a:p>
          <a:p>
            <a:pPr algn="ctr">
              <a:defRPr/>
            </a:pPr>
            <a:r>
              <a:rPr lang="en-US" sz="2000" b="1">
                <a:latin typeface="Arial" pitchFamily="34" charset="0"/>
              </a:rPr>
              <a:t>Mining</a:t>
            </a:r>
          </a:p>
        </p:txBody>
      </p:sp>
      <p:sp>
        <p:nvSpPr>
          <p:cNvPr id="800773" name="Rectangle 5"/>
          <p:cNvSpPr>
            <a:spLocks noChangeArrowheads="1"/>
          </p:cNvSpPr>
          <p:nvPr/>
        </p:nvSpPr>
        <p:spPr bwMode="auto">
          <a:xfrm>
            <a:off x="3578225" y="2668588"/>
            <a:ext cx="1930400" cy="854075"/>
          </a:xfrm>
          <a:prstGeom prst="rect">
            <a:avLst/>
          </a:prstGeom>
          <a:solidFill>
            <a:srgbClr val="CCECFF"/>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sz="2000" b="1">
                <a:latin typeface="Arial" pitchFamily="34" charset="0"/>
              </a:rPr>
              <a:t>Web Usage</a:t>
            </a:r>
          </a:p>
          <a:p>
            <a:pPr algn="ctr">
              <a:defRPr/>
            </a:pPr>
            <a:r>
              <a:rPr lang="en-US" sz="2000" b="1">
                <a:latin typeface="Arial" pitchFamily="34" charset="0"/>
              </a:rPr>
              <a:t>Mining</a:t>
            </a:r>
          </a:p>
        </p:txBody>
      </p:sp>
      <p:sp>
        <p:nvSpPr>
          <p:cNvPr id="800774" name="Rectangle 6"/>
          <p:cNvSpPr>
            <a:spLocks noChangeArrowheads="1"/>
          </p:cNvSpPr>
          <p:nvPr/>
        </p:nvSpPr>
        <p:spPr bwMode="auto">
          <a:xfrm>
            <a:off x="3576638" y="1069975"/>
            <a:ext cx="1930400" cy="598488"/>
          </a:xfrm>
          <a:prstGeom prst="rect">
            <a:avLst/>
          </a:prstGeom>
          <a:solidFill>
            <a:srgbClr val="CCECFF"/>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sz="2000" b="1">
                <a:latin typeface="Arial" pitchFamily="34" charset="0"/>
              </a:rPr>
              <a:t>Web Mining</a:t>
            </a:r>
          </a:p>
        </p:txBody>
      </p:sp>
      <p:cxnSp>
        <p:nvCxnSpPr>
          <p:cNvPr id="39943" name="AutoShape 7"/>
          <p:cNvCxnSpPr>
            <a:cxnSpLocks noChangeShapeType="1"/>
            <a:stCxn id="800774" idx="2"/>
            <a:endCxn id="800771" idx="0"/>
          </p:cNvCxnSpPr>
          <p:nvPr/>
        </p:nvCxnSpPr>
        <p:spPr bwMode="auto">
          <a:xfrm flipH="1">
            <a:off x="1520825" y="1668463"/>
            <a:ext cx="3021013" cy="1039812"/>
          </a:xfrm>
          <a:prstGeom prst="straightConnector1">
            <a:avLst/>
          </a:prstGeom>
          <a:noFill/>
          <a:ln w="9525">
            <a:solidFill>
              <a:srgbClr val="CC3300"/>
            </a:solidFill>
            <a:round/>
            <a:headEnd/>
            <a:tailEnd type="triangle" w="med" len="med"/>
          </a:ln>
        </p:spPr>
      </p:cxnSp>
      <p:cxnSp>
        <p:nvCxnSpPr>
          <p:cNvPr id="39944" name="AutoShape 8"/>
          <p:cNvCxnSpPr>
            <a:cxnSpLocks noChangeShapeType="1"/>
            <a:stCxn id="800774" idx="2"/>
            <a:endCxn id="800773" idx="0"/>
          </p:cNvCxnSpPr>
          <p:nvPr/>
        </p:nvCxnSpPr>
        <p:spPr bwMode="auto">
          <a:xfrm>
            <a:off x="4541838" y="1668463"/>
            <a:ext cx="1587" cy="1000125"/>
          </a:xfrm>
          <a:prstGeom prst="straightConnector1">
            <a:avLst/>
          </a:prstGeom>
          <a:noFill/>
          <a:ln w="9525">
            <a:solidFill>
              <a:srgbClr val="CC3300"/>
            </a:solidFill>
            <a:round/>
            <a:headEnd/>
            <a:tailEnd type="triangle" w="med" len="med"/>
          </a:ln>
        </p:spPr>
      </p:cxnSp>
      <p:cxnSp>
        <p:nvCxnSpPr>
          <p:cNvPr id="39945" name="AutoShape 9"/>
          <p:cNvCxnSpPr>
            <a:cxnSpLocks noChangeShapeType="1"/>
            <a:stCxn id="800774" idx="2"/>
            <a:endCxn id="800772" idx="0"/>
          </p:cNvCxnSpPr>
          <p:nvPr/>
        </p:nvCxnSpPr>
        <p:spPr bwMode="auto">
          <a:xfrm>
            <a:off x="4541838" y="1668463"/>
            <a:ext cx="2998787" cy="1035050"/>
          </a:xfrm>
          <a:prstGeom prst="straightConnector1">
            <a:avLst/>
          </a:prstGeom>
          <a:noFill/>
          <a:ln w="9525">
            <a:solidFill>
              <a:srgbClr val="CC3300"/>
            </a:solidFill>
            <a:round/>
            <a:headEnd/>
            <a:tailEnd type="triangle" w="med" len="med"/>
          </a:ln>
        </p:spPr>
      </p:cxnSp>
      <p:sp>
        <p:nvSpPr>
          <p:cNvPr id="39946" name="Rectangle 10"/>
          <p:cNvSpPr>
            <a:spLocks noChangeArrowheads="1"/>
          </p:cNvSpPr>
          <p:nvPr/>
        </p:nvSpPr>
        <p:spPr bwMode="auto">
          <a:xfrm>
            <a:off x="2798763" y="4164013"/>
            <a:ext cx="3768725" cy="1812925"/>
          </a:xfrm>
          <a:prstGeom prst="rect">
            <a:avLst/>
          </a:prstGeom>
          <a:solidFill>
            <a:srgbClr val="EAEAEA"/>
          </a:solidFill>
          <a:ln w="9525">
            <a:solidFill>
              <a:srgbClr val="CC3300"/>
            </a:solidFill>
            <a:miter lim="800000"/>
            <a:headEnd/>
            <a:tailEnd/>
          </a:ln>
        </p:spPr>
        <p:txBody>
          <a:bodyPr>
            <a:spAutoFit/>
          </a:bodyPr>
          <a:lstStyle/>
          <a:p>
            <a:r>
              <a:rPr lang="en-US" sz="1600">
                <a:latin typeface="Arial" charset="0"/>
              </a:rPr>
              <a:t>Applications:</a:t>
            </a:r>
          </a:p>
          <a:p>
            <a:pPr>
              <a:buFontTx/>
              <a:buChar char="•"/>
            </a:pPr>
            <a:r>
              <a:rPr lang="en-US" sz="1600">
                <a:latin typeface="Arial" charset="0"/>
              </a:rPr>
              <a:t> user and customer behavior modeling</a:t>
            </a:r>
          </a:p>
          <a:p>
            <a:pPr>
              <a:buFontTx/>
              <a:buChar char="•"/>
            </a:pPr>
            <a:r>
              <a:rPr lang="en-US" sz="1600">
                <a:latin typeface="Arial" charset="0"/>
              </a:rPr>
              <a:t> Web site optimization</a:t>
            </a:r>
          </a:p>
          <a:p>
            <a:pPr>
              <a:buFontTx/>
              <a:buChar char="•"/>
            </a:pPr>
            <a:r>
              <a:rPr lang="en-US" sz="1600">
                <a:latin typeface="Arial" charset="0"/>
              </a:rPr>
              <a:t> e-customer relationship management</a:t>
            </a:r>
          </a:p>
          <a:p>
            <a:pPr>
              <a:buFontTx/>
              <a:buChar char="•"/>
            </a:pPr>
            <a:r>
              <a:rPr lang="en-US" sz="1600">
                <a:latin typeface="Arial" charset="0"/>
              </a:rPr>
              <a:t> Web marketing</a:t>
            </a:r>
          </a:p>
          <a:p>
            <a:pPr>
              <a:buFontTx/>
              <a:buChar char="•"/>
            </a:pPr>
            <a:r>
              <a:rPr lang="en-US" sz="1600">
                <a:latin typeface="Arial" charset="0"/>
              </a:rPr>
              <a:t> targeted advertising</a:t>
            </a:r>
          </a:p>
          <a:p>
            <a:pPr>
              <a:buFontTx/>
              <a:buChar char="•"/>
            </a:pPr>
            <a:r>
              <a:rPr lang="en-US" sz="1600">
                <a:latin typeface="Arial" charset="0"/>
              </a:rPr>
              <a:t> recommender systems</a:t>
            </a:r>
          </a:p>
        </p:txBody>
      </p:sp>
      <p:sp>
        <p:nvSpPr>
          <p:cNvPr id="39947" name="AutoShape 11"/>
          <p:cNvSpPr>
            <a:spLocks noChangeArrowheads="1"/>
          </p:cNvSpPr>
          <p:nvPr/>
        </p:nvSpPr>
        <p:spPr bwMode="auto">
          <a:xfrm>
            <a:off x="4452938" y="3667125"/>
            <a:ext cx="255587" cy="430213"/>
          </a:xfrm>
          <a:prstGeom prst="downArrow">
            <a:avLst>
              <a:gd name="adj1" fmla="val 50000"/>
              <a:gd name="adj2" fmla="val 42081"/>
            </a:avLst>
          </a:prstGeom>
          <a:solidFill>
            <a:srgbClr val="CC3300"/>
          </a:solidFill>
          <a:ln w="9525">
            <a:solidFill>
              <a:schemeClr val="tx1"/>
            </a:solidFill>
            <a:miter lim="800000"/>
            <a:headEnd/>
            <a:tailEnd/>
          </a:ln>
        </p:spPr>
        <p:txBody>
          <a:bodyPr wrap="none" anchor="ctr"/>
          <a:lstStyle/>
          <a:p>
            <a:endParaRPr lang="en-US"/>
          </a:p>
        </p:txBody>
      </p:sp>
      <p:sp>
        <p:nvSpPr>
          <p:cNvPr id="39948" name="Slide Number Placeholder 3"/>
          <p:cNvSpPr>
            <a:spLocks noGrp="1"/>
          </p:cNvSpPr>
          <p:nvPr>
            <p:ph type="sldNum" sz="quarter" idx="10"/>
          </p:nvPr>
        </p:nvSpPr>
        <p:spPr>
          <a:noFill/>
        </p:spPr>
        <p:txBody>
          <a:bodyPr/>
          <a:lstStyle/>
          <a:p>
            <a:fld id="{8F97A63E-5743-4278-A324-C8240325AEB7}" type="slidenum">
              <a:rPr lang="en-US" smtClean="0"/>
              <a:pPr/>
              <a:t>23</a:t>
            </a:fld>
            <a:endParaRPr lang="en-US" sz="1400" b="0" smtClean="0">
              <a:solidFill>
                <a:schemeClr val="tx1"/>
              </a:solidFill>
            </a:endParaRPr>
          </a:p>
        </p:txBody>
      </p:sp>
    </p:spTree>
    <p:custDataLst>
      <p:tags r:id="rId1"/>
    </p:custDataLst>
  </p:cSld>
  <p:clrMapOvr>
    <a:masterClrMapping/>
  </p:clrMapOvr>
  <p:transition advTm="107959"/>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50863" y="165100"/>
            <a:ext cx="8169275" cy="685800"/>
          </a:xfrm>
        </p:spPr>
        <p:txBody>
          <a:bodyPr/>
          <a:lstStyle/>
          <a:p>
            <a:r>
              <a:rPr lang="en-US" smtClean="0"/>
              <a:t>Types of Web Mining</a:t>
            </a:r>
          </a:p>
        </p:txBody>
      </p:sp>
      <p:sp>
        <p:nvSpPr>
          <p:cNvPr id="806915" name="Rectangle 3"/>
          <p:cNvSpPr>
            <a:spLocks noChangeArrowheads="1"/>
          </p:cNvSpPr>
          <p:nvPr/>
        </p:nvSpPr>
        <p:spPr bwMode="auto">
          <a:xfrm>
            <a:off x="555625" y="2708275"/>
            <a:ext cx="1930400" cy="854075"/>
          </a:xfrm>
          <a:prstGeom prst="rect">
            <a:avLst/>
          </a:prstGeom>
          <a:solidFill>
            <a:srgbClr val="CCECFF"/>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sz="2000" b="1">
                <a:latin typeface="Arial" pitchFamily="34" charset="0"/>
              </a:rPr>
              <a:t>Web Content</a:t>
            </a:r>
          </a:p>
          <a:p>
            <a:pPr algn="ctr">
              <a:defRPr/>
            </a:pPr>
            <a:r>
              <a:rPr lang="en-US" sz="2000" b="1">
                <a:latin typeface="Arial" pitchFamily="34" charset="0"/>
              </a:rPr>
              <a:t>Mining</a:t>
            </a:r>
          </a:p>
        </p:txBody>
      </p:sp>
      <p:sp>
        <p:nvSpPr>
          <p:cNvPr id="806916" name="Rectangle 4"/>
          <p:cNvSpPr>
            <a:spLocks noChangeArrowheads="1"/>
          </p:cNvSpPr>
          <p:nvPr/>
        </p:nvSpPr>
        <p:spPr bwMode="auto">
          <a:xfrm>
            <a:off x="6575425" y="2703513"/>
            <a:ext cx="1930400" cy="854075"/>
          </a:xfrm>
          <a:prstGeom prst="rect">
            <a:avLst/>
          </a:prstGeom>
          <a:solidFill>
            <a:srgbClr val="CCECFF"/>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sz="2000" b="1">
                <a:latin typeface="Arial" pitchFamily="34" charset="0"/>
              </a:rPr>
              <a:t>Web Structure</a:t>
            </a:r>
          </a:p>
          <a:p>
            <a:pPr algn="ctr">
              <a:defRPr/>
            </a:pPr>
            <a:r>
              <a:rPr lang="en-US" sz="2000" b="1">
                <a:latin typeface="Arial" pitchFamily="34" charset="0"/>
              </a:rPr>
              <a:t>Mining</a:t>
            </a:r>
          </a:p>
        </p:txBody>
      </p:sp>
      <p:sp>
        <p:nvSpPr>
          <p:cNvPr id="806917" name="Rectangle 5"/>
          <p:cNvSpPr>
            <a:spLocks noChangeArrowheads="1"/>
          </p:cNvSpPr>
          <p:nvPr/>
        </p:nvSpPr>
        <p:spPr bwMode="auto">
          <a:xfrm>
            <a:off x="3578225" y="2668588"/>
            <a:ext cx="1930400" cy="854075"/>
          </a:xfrm>
          <a:prstGeom prst="rect">
            <a:avLst/>
          </a:prstGeom>
          <a:solidFill>
            <a:srgbClr val="CCECFF"/>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sz="2000" b="1">
                <a:latin typeface="Arial" pitchFamily="34" charset="0"/>
              </a:rPr>
              <a:t>Web Usage</a:t>
            </a:r>
          </a:p>
          <a:p>
            <a:pPr algn="ctr">
              <a:defRPr/>
            </a:pPr>
            <a:r>
              <a:rPr lang="en-US" sz="2000" b="1">
                <a:latin typeface="Arial" pitchFamily="34" charset="0"/>
              </a:rPr>
              <a:t>Mining</a:t>
            </a:r>
          </a:p>
        </p:txBody>
      </p:sp>
      <p:sp>
        <p:nvSpPr>
          <p:cNvPr id="806918" name="Rectangle 6"/>
          <p:cNvSpPr>
            <a:spLocks noChangeArrowheads="1"/>
          </p:cNvSpPr>
          <p:nvPr/>
        </p:nvSpPr>
        <p:spPr bwMode="auto">
          <a:xfrm>
            <a:off x="3576638" y="1069975"/>
            <a:ext cx="1930400" cy="598488"/>
          </a:xfrm>
          <a:prstGeom prst="rect">
            <a:avLst/>
          </a:prstGeom>
          <a:solidFill>
            <a:srgbClr val="CCECFF"/>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sz="2000" b="1">
                <a:latin typeface="Arial" pitchFamily="34" charset="0"/>
              </a:rPr>
              <a:t>Web Mining</a:t>
            </a:r>
          </a:p>
        </p:txBody>
      </p:sp>
      <p:cxnSp>
        <p:nvCxnSpPr>
          <p:cNvPr id="43015" name="AutoShape 7"/>
          <p:cNvCxnSpPr>
            <a:cxnSpLocks noChangeShapeType="1"/>
            <a:stCxn id="806918" idx="2"/>
            <a:endCxn id="806915" idx="0"/>
          </p:cNvCxnSpPr>
          <p:nvPr/>
        </p:nvCxnSpPr>
        <p:spPr bwMode="auto">
          <a:xfrm flipH="1">
            <a:off x="1520825" y="1668463"/>
            <a:ext cx="3021013" cy="1039812"/>
          </a:xfrm>
          <a:prstGeom prst="straightConnector1">
            <a:avLst/>
          </a:prstGeom>
          <a:noFill/>
          <a:ln w="9525">
            <a:solidFill>
              <a:srgbClr val="CC3300"/>
            </a:solidFill>
            <a:round/>
            <a:headEnd/>
            <a:tailEnd type="triangle" w="med" len="med"/>
          </a:ln>
        </p:spPr>
      </p:cxnSp>
      <p:cxnSp>
        <p:nvCxnSpPr>
          <p:cNvPr id="43016" name="AutoShape 8"/>
          <p:cNvCxnSpPr>
            <a:cxnSpLocks noChangeShapeType="1"/>
            <a:stCxn id="806918" idx="2"/>
            <a:endCxn id="806917" idx="0"/>
          </p:cNvCxnSpPr>
          <p:nvPr/>
        </p:nvCxnSpPr>
        <p:spPr bwMode="auto">
          <a:xfrm>
            <a:off x="4541838" y="1668463"/>
            <a:ext cx="1587" cy="1000125"/>
          </a:xfrm>
          <a:prstGeom prst="straightConnector1">
            <a:avLst/>
          </a:prstGeom>
          <a:noFill/>
          <a:ln w="9525">
            <a:solidFill>
              <a:srgbClr val="CC3300"/>
            </a:solidFill>
            <a:round/>
            <a:headEnd/>
            <a:tailEnd type="triangle" w="med" len="med"/>
          </a:ln>
        </p:spPr>
      </p:cxnSp>
      <p:cxnSp>
        <p:nvCxnSpPr>
          <p:cNvPr id="43017" name="AutoShape 9"/>
          <p:cNvCxnSpPr>
            <a:cxnSpLocks noChangeShapeType="1"/>
            <a:stCxn id="806918" idx="2"/>
            <a:endCxn id="806916" idx="0"/>
          </p:cNvCxnSpPr>
          <p:nvPr/>
        </p:nvCxnSpPr>
        <p:spPr bwMode="auto">
          <a:xfrm>
            <a:off x="4541838" y="1668463"/>
            <a:ext cx="2998787" cy="1035050"/>
          </a:xfrm>
          <a:prstGeom prst="straightConnector1">
            <a:avLst/>
          </a:prstGeom>
          <a:noFill/>
          <a:ln w="9525">
            <a:solidFill>
              <a:srgbClr val="CC3300"/>
            </a:solidFill>
            <a:round/>
            <a:headEnd/>
            <a:tailEnd type="triangle" w="med" len="med"/>
          </a:ln>
        </p:spPr>
      </p:cxnSp>
      <p:sp>
        <p:nvSpPr>
          <p:cNvPr id="43018" name="Rectangle 10"/>
          <p:cNvSpPr>
            <a:spLocks noChangeArrowheads="1"/>
          </p:cNvSpPr>
          <p:nvPr/>
        </p:nvSpPr>
        <p:spPr bwMode="auto">
          <a:xfrm>
            <a:off x="6126163" y="4181475"/>
            <a:ext cx="2806700" cy="2117725"/>
          </a:xfrm>
          <a:prstGeom prst="rect">
            <a:avLst/>
          </a:prstGeom>
          <a:solidFill>
            <a:srgbClr val="EAEAEA"/>
          </a:solidFill>
          <a:ln w="9525">
            <a:solidFill>
              <a:srgbClr val="CC3300"/>
            </a:solidFill>
            <a:miter lim="800000"/>
            <a:headEnd/>
            <a:tailEnd/>
          </a:ln>
        </p:spPr>
        <p:txBody>
          <a:bodyPr>
            <a:spAutoFit/>
          </a:bodyPr>
          <a:lstStyle/>
          <a:p>
            <a:r>
              <a:rPr lang="en-US" sz="1800">
                <a:latin typeface="Arial" charset="0"/>
              </a:rPr>
              <a:t>Applications:</a:t>
            </a:r>
          </a:p>
          <a:p>
            <a:pPr>
              <a:buFontTx/>
              <a:buChar char="•"/>
            </a:pPr>
            <a:r>
              <a:rPr lang="en-US" sz="1800">
                <a:latin typeface="Arial" charset="0"/>
              </a:rPr>
              <a:t> </a:t>
            </a:r>
            <a:r>
              <a:rPr lang="en-US" sz="1600">
                <a:latin typeface="Arial" charset="0"/>
              </a:rPr>
              <a:t>document retrieval and </a:t>
            </a:r>
            <a:br>
              <a:rPr lang="en-US" sz="1600">
                <a:latin typeface="Arial" charset="0"/>
              </a:rPr>
            </a:br>
            <a:r>
              <a:rPr lang="en-US" sz="1600">
                <a:latin typeface="Arial" charset="0"/>
              </a:rPr>
              <a:t>   ranking (e.g., Google)</a:t>
            </a:r>
          </a:p>
          <a:p>
            <a:pPr>
              <a:buFontTx/>
              <a:buChar char="•"/>
            </a:pPr>
            <a:r>
              <a:rPr lang="en-US" sz="1600">
                <a:latin typeface="Arial" charset="0"/>
              </a:rPr>
              <a:t> discovery of “hubs” and </a:t>
            </a:r>
            <a:br>
              <a:rPr lang="en-US" sz="1600">
                <a:latin typeface="Arial" charset="0"/>
              </a:rPr>
            </a:br>
            <a:r>
              <a:rPr lang="en-US" sz="1600">
                <a:latin typeface="Arial" charset="0"/>
              </a:rPr>
              <a:t>  “authorities”</a:t>
            </a:r>
          </a:p>
          <a:p>
            <a:pPr>
              <a:buFontTx/>
              <a:buChar char="•"/>
            </a:pPr>
            <a:r>
              <a:rPr lang="en-US" sz="1600">
                <a:latin typeface="Arial" charset="0"/>
              </a:rPr>
              <a:t> discovery of Web </a:t>
            </a:r>
            <a:br>
              <a:rPr lang="en-US" sz="1600">
                <a:latin typeface="Arial" charset="0"/>
              </a:rPr>
            </a:br>
            <a:r>
              <a:rPr lang="en-US" sz="1600">
                <a:latin typeface="Arial" charset="0"/>
              </a:rPr>
              <a:t>   communities</a:t>
            </a:r>
          </a:p>
          <a:p>
            <a:pPr>
              <a:buFontTx/>
              <a:buChar char="•"/>
            </a:pPr>
            <a:r>
              <a:rPr lang="en-US" sz="1600">
                <a:latin typeface="Arial" charset="0"/>
              </a:rPr>
              <a:t> social network analysis</a:t>
            </a:r>
          </a:p>
        </p:txBody>
      </p:sp>
      <p:sp>
        <p:nvSpPr>
          <p:cNvPr id="43019" name="AutoShape 11"/>
          <p:cNvSpPr>
            <a:spLocks noChangeArrowheads="1"/>
          </p:cNvSpPr>
          <p:nvPr/>
        </p:nvSpPr>
        <p:spPr bwMode="auto">
          <a:xfrm>
            <a:off x="7432675" y="3684588"/>
            <a:ext cx="255588" cy="430212"/>
          </a:xfrm>
          <a:prstGeom prst="downArrow">
            <a:avLst>
              <a:gd name="adj1" fmla="val 50000"/>
              <a:gd name="adj2" fmla="val 42081"/>
            </a:avLst>
          </a:prstGeom>
          <a:solidFill>
            <a:srgbClr val="CC3300"/>
          </a:solidFill>
          <a:ln w="9525">
            <a:solidFill>
              <a:schemeClr val="tx1"/>
            </a:solidFill>
            <a:miter lim="800000"/>
            <a:headEnd/>
            <a:tailEnd/>
          </a:ln>
        </p:spPr>
        <p:txBody>
          <a:bodyPr wrap="none" anchor="ctr"/>
          <a:lstStyle/>
          <a:p>
            <a:endParaRPr lang="en-US"/>
          </a:p>
        </p:txBody>
      </p:sp>
      <p:sp>
        <p:nvSpPr>
          <p:cNvPr id="43020" name="Slide Number Placeholder 3"/>
          <p:cNvSpPr>
            <a:spLocks noGrp="1"/>
          </p:cNvSpPr>
          <p:nvPr>
            <p:ph type="sldNum" sz="quarter" idx="10"/>
          </p:nvPr>
        </p:nvSpPr>
        <p:spPr>
          <a:noFill/>
        </p:spPr>
        <p:txBody>
          <a:bodyPr/>
          <a:lstStyle/>
          <a:p>
            <a:fld id="{C062D45C-21CF-4F12-B92F-45D46A830180}" type="slidenum">
              <a:rPr lang="en-US" smtClean="0"/>
              <a:pPr/>
              <a:t>24</a:t>
            </a:fld>
            <a:endParaRPr lang="en-US" sz="1400" b="0" smtClean="0">
              <a:solidFill>
                <a:schemeClr val="tx1"/>
              </a:solidFill>
            </a:endParaRPr>
          </a:p>
        </p:txBody>
      </p:sp>
    </p:spTree>
    <p:custDataLst>
      <p:tags r:id="rId1"/>
    </p:custDataLst>
  </p:cSld>
  <p:clrMapOvr>
    <a:masterClrMapping/>
  </p:clrMapOvr>
  <p:transition advTm="80457"/>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9D88CEB4-5E93-4924-A361-F6DC4915B6CE}" type="slidenum">
              <a:rPr lang="en-US" smtClean="0"/>
              <a:pPr/>
              <a:t>25</a:t>
            </a:fld>
            <a:endParaRPr lang="en-US" sz="1400" b="0" dirty="0" smtClean="0">
              <a:solidFill>
                <a:schemeClr val="tx1"/>
              </a:solidFill>
            </a:endParaRPr>
          </a:p>
        </p:txBody>
      </p:sp>
      <p:pic>
        <p:nvPicPr>
          <p:cNvPr id="27651" name="Picture 2"/>
          <p:cNvPicPr>
            <a:picLocks noChangeAspect="1" noChangeArrowheads="1"/>
          </p:cNvPicPr>
          <p:nvPr/>
        </p:nvPicPr>
        <p:blipFill>
          <a:blip r:embed="rId3" cstate="print"/>
          <a:srcRect/>
          <a:stretch>
            <a:fillRect/>
          </a:stretch>
        </p:blipFill>
        <p:spPr bwMode="auto">
          <a:xfrm>
            <a:off x="609600" y="2209800"/>
            <a:ext cx="8077200" cy="4137025"/>
          </a:xfrm>
          <a:prstGeom prst="rect">
            <a:avLst/>
          </a:prstGeom>
          <a:noFill/>
          <a:ln w="9525">
            <a:noFill/>
            <a:miter lim="800000"/>
            <a:headEnd/>
            <a:tailEnd/>
          </a:ln>
        </p:spPr>
      </p:pic>
      <p:sp>
        <p:nvSpPr>
          <p:cNvPr id="27652" name="Rectangle 3"/>
          <p:cNvSpPr>
            <a:spLocks noGrp="1" noChangeArrowheads="1"/>
          </p:cNvSpPr>
          <p:nvPr>
            <p:ph type="title"/>
          </p:nvPr>
        </p:nvSpPr>
        <p:spPr/>
        <p:txBody>
          <a:bodyPr/>
          <a:lstStyle/>
          <a:p>
            <a:r>
              <a:rPr lang="en-US" smtClean="0"/>
              <a:t>The Knowledge Discovery Process</a:t>
            </a:r>
          </a:p>
        </p:txBody>
      </p:sp>
      <p:sp>
        <p:nvSpPr>
          <p:cNvPr id="27654" name="Text Box 5"/>
          <p:cNvSpPr txBox="1">
            <a:spLocks noChangeArrowheads="1"/>
          </p:cNvSpPr>
          <p:nvPr/>
        </p:nvSpPr>
        <p:spPr bwMode="auto">
          <a:xfrm>
            <a:off x="5943600" y="5410200"/>
            <a:ext cx="2590800" cy="466725"/>
          </a:xfrm>
          <a:prstGeom prst="rect">
            <a:avLst/>
          </a:prstGeom>
          <a:noFill/>
          <a:ln w="9525">
            <a:solidFill>
              <a:srgbClr val="FF0000"/>
            </a:solidFill>
            <a:miter lim="800000"/>
            <a:headEnd/>
            <a:tailEnd/>
          </a:ln>
        </p:spPr>
        <p:txBody>
          <a:bodyPr wrap="none">
            <a:spAutoFit/>
          </a:bodyPr>
          <a:lstStyle/>
          <a:p>
            <a:r>
              <a:rPr lang="en-US" i="1">
                <a:solidFill>
                  <a:schemeClr val="accent2"/>
                </a:solidFill>
              </a:rPr>
              <a:t>- The KDD Process</a:t>
            </a:r>
          </a:p>
        </p:txBody>
      </p:sp>
      <p:sp>
        <p:nvSpPr>
          <p:cNvPr id="2" name="Content Placeholder 1"/>
          <p:cNvSpPr>
            <a:spLocks noGrp="1"/>
          </p:cNvSpPr>
          <p:nvPr>
            <p:ph idx="1"/>
          </p:nvPr>
        </p:nvSpPr>
        <p:spPr/>
        <p:txBody>
          <a:bodyPr/>
          <a:lstStyle/>
          <a:p>
            <a:r>
              <a:rPr lang="en-US" dirty="0" smtClean="0"/>
              <a:t>Next: We first focus on understanding the data and data preparation/transformation</a:t>
            </a:r>
            <a:endParaRPr lang="en-US" dirty="0"/>
          </a:p>
        </p:txBody>
      </p:sp>
    </p:spTree>
    <p:extLst>
      <p:ext uri="{BB962C8B-B14F-4D97-AF65-F5344CB8AC3E}">
        <p14:creationId xmlns:p14="http://schemas.microsoft.com/office/powerpoint/2010/main" val="238669267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en-US" smtClean="0"/>
              <a:t>Why Data Mining? </a:t>
            </a:r>
          </a:p>
        </p:txBody>
      </p:sp>
      <p:sp>
        <p:nvSpPr>
          <p:cNvPr id="17412" name="Rectangle 3"/>
          <p:cNvSpPr>
            <a:spLocks noGrp="1" noChangeArrowheads="1"/>
          </p:cNvSpPr>
          <p:nvPr>
            <p:ph type="body" idx="1"/>
          </p:nvPr>
        </p:nvSpPr>
        <p:spPr>
          <a:xfrm>
            <a:off x="457200" y="1209674"/>
            <a:ext cx="8229600" cy="4886325"/>
          </a:xfrm>
        </p:spPr>
        <p:txBody>
          <a:bodyPr/>
          <a:lstStyle/>
          <a:p>
            <a:r>
              <a:rPr lang="en-US" altLang="en-US" sz="2800" dirty="0" smtClean="0"/>
              <a:t>The Explosive Growth of Data: from terabytes to petabytes</a:t>
            </a:r>
          </a:p>
          <a:p>
            <a:pPr lvl="1"/>
            <a:r>
              <a:rPr lang="en-US" altLang="en-US" sz="2400" dirty="0" smtClean="0"/>
              <a:t>Data collection and data availability</a:t>
            </a:r>
          </a:p>
          <a:p>
            <a:pPr lvl="2"/>
            <a:r>
              <a:rPr lang="en-US" altLang="en-US" sz="2000" dirty="0" smtClean="0"/>
              <a:t>Automated data collection tools, database systems, Web, computerized society</a:t>
            </a:r>
          </a:p>
          <a:p>
            <a:pPr lvl="1"/>
            <a:r>
              <a:rPr lang="en-US" altLang="en-US" sz="2400" dirty="0" smtClean="0"/>
              <a:t>Major sources of abundant data</a:t>
            </a:r>
          </a:p>
          <a:p>
            <a:pPr lvl="2"/>
            <a:r>
              <a:rPr lang="en-US" altLang="en-US" sz="2000" dirty="0" smtClean="0"/>
              <a:t>Business: Web, e-commerce, transactions, stocks, … </a:t>
            </a:r>
          </a:p>
          <a:p>
            <a:pPr lvl="2"/>
            <a:r>
              <a:rPr lang="en-US" altLang="en-US" sz="2000" dirty="0" smtClean="0"/>
              <a:t>Science: Remote sensing, bioinformatics, scientific simulation, … </a:t>
            </a:r>
          </a:p>
          <a:p>
            <a:pPr lvl="2"/>
            <a:r>
              <a:rPr lang="en-US" altLang="en-US" sz="2000" dirty="0" smtClean="0"/>
              <a:t>Society and everyone: news, images, video, documents</a:t>
            </a:r>
          </a:p>
          <a:p>
            <a:pPr lvl="2"/>
            <a:r>
              <a:rPr lang="en-US" altLang="en-US" sz="2000" dirty="0" smtClean="0"/>
              <a:t>Internet … </a:t>
            </a:r>
          </a:p>
        </p:txBody>
      </p:sp>
      <p:sp>
        <p:nvSpPr>
          <p:cNvPr id="17410" name="Slide Number Placeholder 5"/>
          <p:cNvSpPr>
            <a:spLocks noGrp="1"/>
          </p:cNvSpPr>
          <p:nvPr>
            <p:ph type="sldNum" sz="quarter" idx="10"/>
          </p:nvPr>
        </p:nvSpPr>
        <p:spPr/>
        <p:txBody>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fld id="{0FB97F26-B77D-4761-922E-C4DB58DEA37B}" type="slidenum">
              <a:rPr lang="en-US" altLang="en-US" sz="1200" b="0" smtClean="0">
                <a:latin typeface="Times New Roman" panose="02020603050405020304" pitchFamily="18" charset="0"/>
                <a:cs typeface="Times New Roman" panose="02020603050405020304" pitchFamily="18" charset="0"/>
              </a:rPr>
              <a:pPr/>
              <a:t>3</a:t>
            </a:fld>
            <a:endParaRPr lang="en-US" altLang="en-US" sz="1200" b="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29868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C72E27F-EB0C-4AF5-A252-3D2D07BEB88E}" type="slidenum">
              <a:rPr lang="en-US" smtClean="0"/>
              <a:pPr>
                <a:defRPr/>
              </a:pPr>
              <a:t>4</a:t>
            </a:fld>
            <a:endParaRPr lang="en-US"/>
          </a:p>
        </p:txBody>
      </p:sp>
      <p:pic>
        <p:nvPicPr>
          <p:cNvPr id="38914" name="Picture 2" descr="http://www.intel.com/content/dam/www/public/us/en/images/illustrations/embedded-infographic-600-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499" y="238124"/>
            <a:ext cx="8493126" cy="61396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021803" y="6377733"/>
            <a:ext cx="899605" cy="246221"/>
          </a:xfrm>
          <a:prstGeom prst="rect">
            <a:avLst/>
          </a:prstGeom>
        </p:spPr>
        <p:txBody>
          <a:bodyPr wrap="none">
            <a:spAutoFit/>
          </a:bodyPr>
          <a:lstStyle/>
          <a:p>
            <a:r>
              <a:rPr lang="en-US" dirty="0"/>
              <a:t>Source: </a:t>
            </a:r>
            <a:r>
              <a:rPr lang="en-US" dirty="0">
                <a:hlinkClick r:id="rId4"/>
              </a:rPr>
              <a:t>Intel</a:t>
            </a:r>
            <a:endParaRPr lang="en-US" dirty="0"/>
          </a:p>
        </p:txBody>
      </p:sp>
    </p:spTree>
    <p:extLst>
      <p:ext uri="{BB962C8B-B14F-4D97-AF65-F5344CB8AC3E}">
        <p14:creationId xmlns:p14="http://schemas.microsoft.com/office/powerpoint/2010/main" val="22746873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63525" y="300038"/>
            <a:ext cx="8366125" cy="681037"/>
          </a:xfrm>
        </p:spPr>
        <p:txBody>
          <a:bodyPr/>
          <a:lstStyle/>
          <a:p>
            <a:r>
              <a:rPr lang="en-US" dirty="0" smtClean="0"/>
              <a:t>How much data?</a:t>
            </a:r>
          </a:p>
        </p:txBody>
      </p:sp>
      <p:sp>
        <p:nvSpPr>
          <p:cNvPr id="10243" name="Content Placeholder 2"/>
          <p:cNvSpPr>
            <a:spLocks noGrp="1"/>
          </p:cNvSpPr>
          <p:nvPr>
            <p:ph idx="1"/>
          </p:nvPr>
        </p:nvSpPr>
        <p:spPr>
          <a:xfrm>
            <a:off x="152400" y="1038225"/>
            <a:ext cx="8534400" cy="3838576"/>
          </a:xfrm>
        </p:spPr>
        <p:txBody>
          <a:bodyPr/>
          <a:lstStyle/>
          <a:p>
            <a:r>
              <a:rPr lang="en-US" sz="2200" dirty="0" smtClean="0"/>
              <a:t>Google: ~20-30 PB a day</a:t>
            </a:r>
          </a:p>
          <a:p>
            <a:r>
              <a:rPr lang="en-US" sz="2200" dirty="0" smtClean="0"/>
              <a:t>Wayback Machine has ~4 PB + 100-200 TB/month</a:t>
            </a:r>
          </a:p>
          <a:p>
            <a:r>
              <a:rPr lang="en-US" sz="2200" dirty="0" err="1" smtClean="0"/>
              <a:t>Facebook</a:t>
            </a:r>
            <a:r>
              <a:rPr lang="en-US" sz="2200" dirty="0" smtClean="0"/>
              <a:t>: ~3 PB of user data + 25 TB/day</a:t>
            </a:r>
          </a:p>
          <a:p>
            <a:r>
              <a:rPr lang="en-US" sz="2200" dirty="0" smtClean="0"/>
              <a:t>eBay: ~7 PB of user data + 50 TB/day</a:t>
            </a:r>
          </a:p>
          <a:p>
            <a:r>
              <a:rPr lang="en-US" sz="2200" dirty="0" smtClean="0"/>
              <a:t>CERN’s Large </a:t>
            </a:r>
            <a:r>
              <a:rPr lang="en-US" sz="2200" dirty="0" err="1" smtClean="0"/>
              <a:t>Hydron</a:t>
            </a:r>
            <a:r>
              <a:rPr lang="en-US" sz="2200" dirty="0" smtClean="0"/>
              <a:t> Collider generates 15 PB a year</a:t>
            </a:r>
          </a:p>
          <a:p>
            <a:r>
              <a:rPr lang="en-US" sz="2200" dirty="0" smtClean="0"/>
              <a:t> In 2010, enterprises stored 7 </a:t>
            </a:r>
            <a:r>
              <a:rPr lang="en-US" sz="2200" dirty="0" err="1" smtClean="0"/>
              <a:t>Exabytes</a:t>
            </a:r>
            <a:r>
              <a:rPr lang="en-US" sz="2200" dirty="0" smtClean="0"/>
              <a:t> = 7,000,000,000 GB</a:t>
            </a:r>
          </a:p>
          <a:p>
            <a:endParaRPr lang="en-US" sz="2400" dirty="0" smtClean="0"/>
          </a:p>
          <a:p>
            <a:endParaRPr lang="en-US" sz="2400" dirty="0" smtClean="0"/>
          </a:p>
          <a:p>
            <a:endParaRPr lang="en-US" sz="2400" dirty="0" smtClean="0"/>
          </a:p>
          <a:p>
            <a:endParaRPr lang="en-US" sz="2400" dirty="0" smtClean="0"/>
          </a:p>
        </p:txBody>
      </p:sp>
      <p:pic>
        <p:nvPicPr>
          <p:cNvPr id="8196" name="Picture 5" descr="bill_gates_01.jpg"/>
          <p:cNvPicPr>
            <a:picLocks noChangeAspect="1"/>
          </p:cNvPicPr>
          <p:nvPr/>
        </p:nvPicPr>
        <p:blipFill>
          <a:blip r:embed="rId3" cstate="print"/>
          <a:srcRect/>
          <a:stretch>
            <a:fillRect/>
          </a:stretch>
        </p:blipFill>
        <p:spPr bwMode="auto">
          <a:xfrm>
            <a:off x="1914525" y="3810000"/>
            <a:ext cx="3140075" cy="2076450"/>
          </a:xfrm>
          <a:prstGeom prst="rect">
            <a:avLst/>
          </a:prstGeom>
          <a:noFill/>
          <a:ln w="9525">
            <a:noFill/>
            <a:miter lim="800000"/>
            <a:headEnd/>
            <a:tailEnd/>
          </a:ln>
        </p:spPr>
      </p:pic>
      <p:sp>
        <p:nvSpPr>
          <p:cNvPr id="7" name="Rounded Rectangular Callout 4"/>
          <p:cNvSpPr>
            <a:spLocks noChangeArrowheads="1"/>
          </p:cNvSpPr>
          <p:nvPr/>
        </p:nvSpPr>
        <p:spPr bwMode="auto">
          <a:xfrm>
            <a:off x="5257800" y="3857625"/>
            <a:ext cx="2362200" cy="990600"/>
          </a:xfrm>
          <a:prstGeom prst="wedgeRoundRectCallout">
            <a:avLst>
              <a:gd name="adj1" fmla="val -76861"/>
              <a:gd name="adj2" fmla="val 55972"/>
              <a:gd name="adj3"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US" sz="1600" b="1" dirty="0">
                <a:solidFill>
                  <a:srgbClr val="FF0000"/>
                </a:solidFill>
              </a:rPr>
              <a:t>640K</a:t>
            </a:r>
            <a:r>
              <a:rPr lang="en-US" sz="1600" b="1" dirty="0"/>
              <a:t> </a:t>
            </a:r>
            <a:r>
              <a:rPr lang="en-US" sz="1600" b="1" dirty="0">
                <a:solidFill>
                  <a:schemeClr val="bg2"/>
                </a:solidFill>
              </a:rPr>
              <a:t>ought to be enough for anybody.</a:t>
            </a:r>
          </a:p>
        </p:txBody>
      </p:sp>
    </p:spTree>
    <p:extLst>
      <p:ext uri="{BB962C8B-B14F-4D97-AF65-F5344CB8AC3E}">
        <p14:creationId xmlns:p14="http://schemas.microsoft.com/office/powerpoint/2010/main" val="159305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3525" y="300038"/>
            <a:ext cx="8366125" cy="757237"/>
          </a:xfrm>
        </p:spPr>
        <p:txBody>
          <a:bodyPr/>
          <a:lstStyle/>
          <a:p>
            <a:r>
              <a:rPr lang="en-US" dirty="0" smtClean="0"/>
              <a:t>Big Data Growing</a:t>
            </a:r>
            <a:endParaRPr lang="en-US" dirty="0"/>
          </a:p>
        </p:txBody>
      </p:sp>
      <p:sp>
        <p:nvSpPr>
          <p:cNvPr id="2" name="Slide Number Placeholder 1"/>
          <p:cNvSpPr>
            <a:spLocks noGrp="1"/>
          </p:cNvSpPr>
          <p:nvPr>
            <p:ph type="sldNum" sz="quarter" idx="10"/>
          </p:nvPr>
        </p:nvSpPr>
        <p:spPr/>
        <p:txBody>
          <a:bodyPr/>
          <a:lstStyle/>
          <a:p>
            <a:pPr>
              <a:defRPr/>
            </a:pPr>
            <a:fld id="{C06B9E20-90DB-46D5-BA5D-6BD378EEBFC5}" type="slidenum">
              <a:rPr lang="en-US" smtClean="0"/>
              <a:pPr>
                <a:defRPr/>
              </a:pPr>
              <a:t>6</a:t>
            </a:fld>
            <a:endParaRPr lang="en-US"/>
          </a:p>
        </p:txBody>
      </p:sp>
      <p:sp>
        <p:nvSpPr>
          <p:cNvPr id="3" name="TextBox 2"/>
          <p:cNvSpPr txBox="1"/>
          <p:nvPr/>
        </p:nvSpPr>
        <p:spPr>
          <a:xfrm>
            <a:off x="476250" y="4159186"/>
            <a:ext cx="3295650" cy="1938992"/>
          </a:xfrm>
          <a:prstGeom prst="rect">
            <a:avLst/>
          </a:prstGeom>
          <a:noFill/>
        </p:spPr>
        <p:txBody>
          <a:bodyPr wrap="square" rtlCol="0">
            <a:spAutoFit/>
          </a:bodyPr>
          <a:lstStyle/>
          <a:p>
            <a:r>
              <a:rPr lang="en-US" sz="2000" b="1" dirty="0" smtClean="0"/>
              <a:t>The Untapped Data Gap:</a:t>
            </a:r>
          </a:p>
          <a:p>
            <a:r>
              <a:rPr lang="en-US" sz="2000" b="1" dirty="0" smtClean="0"/>
              <a:t>Most of the useful data will not be tagged or analyzed – partly due to skill shortage</a:t>
            </a:r>
          </a:p>
          <a:p>
            <a:r>
              <a:rPr lang="en-US" sz="2000" b="1" dirty="0" smtClean="0"/>
              <a:t> </a:t>
            </a:r>
            <a:endParaRPr lang="en-US" sz="2000" b="1" dirty="0"/>
          </a:p>
        </p:txBody>
      </p:sp>
      <p:pic>
        <p:nvPicPr>
          <p:cNvPr id="4" name="Picture 2"/>
          <p:cNvPicPr>
            <a:picLocks noChangeAspect="1" noChangeArrowheads="1"/>
          </p:cNvPicPr>
          <p:nvPr/>
        </p:nvPicPr>
        <p:blipFill>
          <a:blip r:embed="rId3" cstate="print"/>
          <a:srcRect/>
          <a:stretch>
            <a:fillRect/>
          </a:stretch>
        </p:blipFill>
        <p:spPr bwMode="auto">
          <a:xfrm>
            <a:off x="457200" y="1095373"/>
            <a:ext cx="3714750" cy="2786063"/>
          </a:xfrm>
          <a:prstGeom prst="rect">
            <a:avLst/>
          </a:prstGeom>
          <a:noFill/>
          <a:ln w="9525">
            <a:noFill/>
            <a:miter lim="800000"/>
            <a:headEnd/>
            <a:tailEnd/>
          </a:ln>
        </p:spPr>
      </p:pic>
      <p:pic>
        <p:nvPicPr>
          <p:cNvPr id="5" name="Picture 7"/>
          <p:cNvPicPr>
            <a:picLocks noChangeAspect="1" noChangeArrowheads="1"/>
          </p:cNvPicPr>
          <p:nvPr/>
        </p:nvPicPr>
        <p:blipFill>
          <a:blip r:embed="rId4" cstate="print"/>
          <a:srcRect/>
          <a:stretch>
            <a:fillRect/>
          </a:stretch>
        </p:blipFill>
        <p:spPr bwMode="auto">
          <a:xfrm>
            <a:off x="3886200" y="3935347"/>
            <a:ext cx="4857750" cy="2465917"/>
          </a:xfrm>
          <a:prstGeom prst="rect">
            <a:avLst/>
          </a:prstGeom>
          <a:noFill/>
          <a:ln w="9525">
            <a:noFill/>
            <a:miter lim="800000"/>
            <a:headEnd/>
            <a:tailEnd/>
          </a:ln>
        </p:spPr>
      </p:pic>
      <p:sp>
        <p:nvSpPr>
          <p:cNvPr id="6" name="TextBox 5"/>
          <p:cNvSpPr txBox="1"/>
          <p:nvPr/>
        </p:nvSpPr>
        <p:spPr>
          <a:xfrm>
            <a:off x="4371975" y="1304925"/>
            <a:ext cx="4495800" cy="1631216"/>
          </a:xfrm>
          <a:prstGeom prst="rect">
            <a:avLst/>
          </a:prstGeom>
          <a:noFill/>
        </p:spPr>
        <p:txBody>
          <a:bodyPr wrap="square" rtlCol="0">
            <a:spAutoFit/>
          </a:bodyPr>
          <a:lstStyle/>
          <a:p>
            <a:r>
              <a:rPr lang="en-US" sz="2000" b="1" dirty="0" smtClean="0">
                <a:hlinkClick r:id="rId5"/>
              </a:rPr>
              <a:t>IDC predicts</a:t>
            </a:r>
            <a:r>
              <a:rPr lang="en-US" sz="2000" b="1" dirty="0" smtClean="0"/>
              <a:t>: From 2005 to 2020, the digital universe will double every 2 years and grow from 130 </a:t>
            </a:r>
            <a:r>
              <a:rPr lang="en-US" sz="2000" b="1" dirty="0" err="1" smtClean="0"/>
              <a:t>exabytes</a:t>
            </a:r>
            <a:r>
              <a:rPr lang="en-US" sz="2000" b="1" dirty="0" smtClean="0"/>
              <a:t> to 40,000 </a:t>
            </a:r>
            <a:r>
              <a:rPr lang="en-US" sz="2000" b="1" dirty="0" err="1" smtClean="0"/>
              <a:t>exabytes</a:t>
            </a:r>
            <a:endParaRPr lang="en-US" sz="2000" b="1" dirty="0" smtClean="0"/>
          </a:p>
          <a:p>
            <a:r>
              <a:rPr lang="en-US" sz="2000" b="1" dirty="0" smtClean="0"/>
              <a:t>or  5,200 GB / person in 2020</a:t>
            </a:r>
            <a:r>
              <a:rPr lang="en-US" sz="1800" dirty="0" smtClean="0"/>
              <a:t>. </a:t>
            </a:r>
          </a:p>
        </p:txBody>
      </p:sp>
    </p:spTree>
    <p:extLst>
      <p:ext uri="{BB962C8B-B14F-4D97-AF65-F5344CB8AC3E}">
        <p14:creationId xmlns:p14="http://schemas.microsoft.com/office/powerpoint/2010/main" val="278740483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en-US" dirty="0" smtClean="0"/>
              <a:t>What Is Data Mining? </a:t>
            </a:r>
          </a:p>
        </p:txBody>
      </p:sp>
      <p:sp>
        <p:nvSpPr>
          <p:cNvPr id="17412" name="Rectangle 3"/>
          <p:cNvSpPr>
            <a:spLocks noGrp="1" noChangeArrowheads="1"/>
          </p:cNvSpPr>
          <p:nvPr>
            <p:ph type="body" idx="1"/>
          </p:nvPr>
        </p:nvSpPr>
        <p:spPr/>
        <p:txBody>
          <a:bodyPr/>
          <a:lstStyle/>
          <a:p>
            <a:r>
              <a:rPr lang="en-US" altLang="en-US" sz="2400" dirty="0" smtClean="0"/>
              <a:t>We are drowning in data, but starving for knowledge! </a:t>
            </a:r>
          </a:p>
          <a:p>
            <a:r>
              <a:rPr lang="en-US" altLang="en-US" sz="2400" dirty="0" smtClean="0"/>
              <a:t>“Necessity is the mother of invention”—Data mining—Automated analysis of massive data sets</a:t>
            </a:r>
          </a:p>
        </p:txBody>
      </p:sp>
      <p:sp>
        <p:nvSpPr>
          <p:cNvPr id="17410" name="Slide Number Placeholder 5"/>
          <p:cNvSpPr>
            <a:spLocks noGrp="1"/>
          </p:cNvSpPr>
          <p:nvPr>
            <p:ph type="sldNum" sz="quarter" idx="10"/>
          </p:nvPr>
        </p:nvSpPr>
        <p:spPr/>
        <p:txBody>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fld id="{0FB97F26-B77D-4761-922E-C4DB58DEA37B}" type="slidenum">
              <a:rPr lang="en-US" altLang="en-US" sz="1200" b="0" smtClean="0">
                <a:latin typeface="Times New Roman" panose="02020603050405020304" pitchFamily="18" charset="0"/>
                <a:cs typeface="Times New Roman" panose="02020603050405020304" pitchFamily="18" charset="0"/>
              </a:rPr>
              <a:pPr/>
              <a:t>7</a:t>
            </a:fld>
            <a:endParaRPr lang="en-US" altLang="en-US" sz="1200" b="0" dirty="0" smtClean="0">
              <a:latin typeface="Times New Roman" panose="02020603050405020304" pitchFamily="18" charset="0"/>
              <a:cs typeface="Times New Roman" panose="02020603050405020304" pitchFamily="18" charset="0"/>
            </a:endParaRPr>
          </a:p>
        </p:txBody>
      </p:sp>
      <p:sp>
        <p:nvSpPr>
          <p:cNvPr id="5" name="Rectangle 2052"/>
          <p:cNvSpPr>
            <a:spLocks noChangeArrowheads="1"/>
          </p:cNvSpPr>
          <p:nvPr/>
        </p:nvSpPr>
        <p:spPr bwMode="auto">
          <a:xfrm>
            <a:off x="827088" y="3362325"/>
            <a:ext cx="7467600" cy="771525"/>
          </a:xfrm>
          <a:prstGeom prst="rect">
            <a:avLst/>
          </a:prstGeom>
          <a:solidFill>
            <a:srgbClr val="FFD7AF"/>
          </a:solidFill>
          <a:ln w="9525">
            <a:solidFill>
              <a:schemeClr val="accent2"/>
            </a:solidFill>
            <a:miter lim="800000"/>
            <a:headEnd/>
            <a:tailEnd/>
          </a:ln>
          <a:effectLst>
            <a:outerShdw dist="107763" dir="2700000" algn="ctr" rotWithShape="0">
              <a:schemeClr val="bg2"/>
            </a:outerShdw>
          </a:effectLst>
        </p:spPr>
        <p:txBody>
          <a:bodyPr>
            <a:spAutoFit/>
          </a:bodyPr>
          <a:lstStyle/>
          <a:p>
            <a:pPr>
              <a:defRPr/>
            </a:pPr>
            <a:r>
              <a:rPr lang="en-US" sz="2200" dirty="0"/>
              <a:t>The </a:t>
            </a:r>
            <a:r>
              <a:rPr lang="en-US" sz="2200" i="1" dirty="0">
                <a:solidFill>
                  <a:srgbClr val="FF0000"/>
                </a:solidFill>
              </a:rPr>
              <a:t>non-trivial</a:t>
            </a:r>
            <a:r>
              <a:rPr lang="en-US" sz="2200" dirty="0"/>
              <a:t> extraction of </a:t>
            </a:r>
            <a:r>
              <a:rPr lang="en-US" sz="2200" i="1" dirty="0">
                <a:solidFill>
                  <a:srgbClr val="FF0000"/>
                </a:solidFill>
              </a:rPr>
              <a:t>implicit</a:t>
            </a:r>
            <a:r>
              <a:rPr lang="en-US" sz="2200" dirty="0"/>
              <a:t>, </a:t>
            </a:r>
            <a:r>
              <a:rPr lang="en-US" sz="2200" i="1" dirty="0">
                <a:solidFill>
                  <a:srgbClr val="FF0000"/>
                </a:solidFill>
              </a:rPr>
              <a:t>previously unknown</a:t>
            </a:r>
            <a:r>
              <a:rPr lang="en-US" sz="2200" dirty="0"/>
              <a:t> and potentially </a:t>
            </a:r>
            <a:r>
              <a:rPr lang="en-US" sz="2200" i="1" dirty="0">
                <a:solidFill>
                  <a:srgbClr val="FF0000"/>
                </a:solidFill>
              </a:rPr>
              <a:t>useful</a:t>
            </a:r>
            <a:r>
              <a:rPr lang="en-US" sz="2200" dirty="0"/>
              <a:t> knowledge from data in large data repositories</a:t>
            </a:r>
          </a:p>
        </p:txBody>
      </p:sp>
      <p:sp>
        <p:nvSpPr>
          <p:cNvPr id="6" name="Rectangle 2053"/>
          <p:cNvSpPr>
            <a:spLocks noChangeArrowheads="1"/>
          </p:cNvSpPr>
          <p:nvPr/>
        </p:nvSpPr>
        <p:spPr bwMode="auto">
          <a:xfrm>
            <a:off x="387350" y="2760663"/>
            <a:ext cx="8229600" cy="457200"/>
          </a:xfrm>
          <a:prstGeom prst="rect">
            <a:avLst/>
          </a:prstGeom>
          <a:noFill/>
          <a:ln w="9525">
            <a:noFill/>
            <a:miter lim="800000"/>
            <a:headEnd/>
            <a:tailEnd/>
          </a:ln>
        </p:spPr>
        <p:txBody>
          <a:bodyPr/>
          <a:lstStyle/>
          <a:p>
            <a:pPr marL="342900" indent="-342900">
              <a:spcBef>
                <a:spcPct val="20000"/>
              </a:spcBef>
              <a:buClr>
                <a:schemeClr val="accent2"/>
              </a:buClr>
              <a:buFont typeface="Marlett" pitchFamily="2" charset="2"/>
              <a:buChar char="i"/>
            </a:pPr>
            <a:r>
              <a:rPr lang="en-US" sz="2200" b="1" dirty="0"/>
              <a:t>Data Mining: A Definition</a:t>
            </a:r>
          </a:p>
        </p:txBody>
      </p:sp>
      <p:sp>
        <p:nvSpPr>
          <p:cNvPr id="7" name="Rectangle 2054"/>
          <p:cNvSpPr>
            <a:spLocks noChangeArrowheads="1"/>
          </p:cNvSpPr>
          <p:nvPr/>
        </p:nvSpPr>
        <p:spPr bwMode="auto">
          <a:xfrm>
            <a:off x="369888" y="4391025"/>
            <a:ext cx="7948612" cy="1482725"/>
          </a:xfrm>
          <a:prstGeom prst="rect">
            <a:avLst/>
          </a:prstGeom>
          <a:noFill/>
          <a:ln w="9525">
            <a:noFill/>
            <a:miter lim="800000"/>
            <a:headEnd/>
            <a:tailEnd/>
          </a:ln>
        </p:spPr>
        <p:txBody>
          <a:bodyPr/>
          <a:lstStyle/>
          <a:p>
            <a:pPr marL="742950" lvl="1" indent="-285750">
              <a:spcBef>
                <a:spcPct val="20000"/>
              </a:spcBef>
              <a:buClr>
                <a:srgbClr val="FF0000"/>
              </a:buClr>
              <a:buFont typeface="Marlett" pitchFamily="2" charset="2"/>
              <a:buChar char="4"/>
            </a:pPr>
            <a:r>
              <a:rPr lang="en-US" sz="1800" dirty="0">
                <a:solidFill>
                  <a:schemeClr val="accent2"/>
                </a:solidFill>
              </a:rPr>
              <a:t>Non-trivial</a:t>
            </a:r>
            <a:r>
              <a:rPr lang="en-US" sz="1800" dirty="0"/>
              <a:t>: obvious knowledge is not useful</a:t>
            </a:r>
          </a:p>
          <a:p>
            <a:pPr marL="742950" lvl="1" indent="-285750">
              <a:spcBef>
                <a:spcPct val="20000"/>
              </a:spcBef>
              <a:buClr>
                <a:srgbClr val="FF0000"/>
              </a:buClr>
              <a:buFont typeface="Marlett" pitchFamily="2" charset="2"/>
              <a:buChar char="4"/>
            </a:pPr>
            <a:r>
              <a:rPr lang="en-US" sz="1800" dirty="0">
                <a:solidFill>
                  <a:schemeClr val="accent2"/>
                </a:solidFill>
              </a:rPr>
              <a:t>implicit</a:t>
            </a:r>
            <a:r>
              <a:rPr lang="en-US" sz="1800" dirty="0"/>
              <a:t>: hidden difficult to observe knowledge</a:t>
            </a:r>
          </a:p>
          <a:p>
            <a:pPr marL="742950" lvl="1" indent="-285750">
              <a:spcBef>
                <a:spcPct val="20000"/>
              </a:spcBef>
              <a:buClr>
                <a:srgbClr val="FF0000"/>
              </a:buClr>
              <a:buFont typeface="Marlett" pitchFamily="2" charset="2"/>
              <a:buChar char="4"/>
            </a:pPr>
            <a:r>
              <a:rPr lang="en-US" sz="1800" dirty="0">
                <a:solidFill>
                  <a:schemeClr val="accent2"/>
                </a:solidFill>
              </a:rPr>
              <a:t>previously unknown</a:t>
            </a:r>
          </a:p>
          <a:p>
            <a:pPr marL="742950" lvl="1" indent="-285750">
              <a:spcBef>
                <a:spcPct val="20000"/>
              </a:spcBef>
              <a:buClr>
                <a:srgbClr val="FF0000"/>
              </a:buClr>
              <a:buFont typeface="Marlett" pitchFamily="2" charset="2"/>
              <a:buChar char="4"/>
            </a:pPr>
            <a:r>
              <a:rPr lang="en-US" sz="1800" dirty="0">
                <a:solidFill>
                  <a:schemeClr val="accent2"/>
                </a:solidFill>
              </a:rPr>
              <a:t>potentially useful</a:t>
            </a:r>
            <a:r>
              <a:rPr lang="en-US" sz="1800" dirty="0"/>
              <a:t>: actionable; easy to understand</a:t>
            </a:r>
          </a:p>
        </p:txBody>
      </p:sp>
    </p:spTree>
    <p:extLst>
      <p:ext uri="{BB962C8B-B14F-4D97-AF65-F5344CB8AC3E}">
        <p14:creationId xmlns:p14="http://schemas.microsoft.com/office/powerpoint/2010/main" val="70631089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fld id="{11AB000B-01A5-46F4-9CEC-0874A3C94F02}" type="slidenum">
              <a:rPr lang="en-US" altLang="en-US" sz="1200" b="0" smtClean="0">
                <a:latin typeface="Times New Roman" panose="02020603050405020304" pitchFamily="18" charset="0"/>
                <a:cs typeface="Times New Roman" panose="02020603050405020304" pitchFamily="18" charset="0"/>
              </a:rPr>
              <a:pPr eaLnBrk="1" hangingPunct="1"/>
              <a:t>8</a:t>
            </a:fld>
            <a:endParaRPr lang="en-US" altLang="en-US" sz="1200" b="0" dirty="0" smtClean="0">
              <a:latin typeface="Times New Roman" panose="02020603050405020304" pitchFamily="18" charset="0"/>
              <a:cs typeface="Times New Roman" panose="02020603050405020304" pitchFamily="18" charset="0"/>
            </a:endParaRPr>
          </a:p>
        </p:txBody>
      </p:sp>
      <p:sp>
        <p:nvSpPr>
          <p:cNvPr id="39939" name="Rectangle 2"/>
          <p:cNvSpPr>
            <a:spLocks noGrp="1" noChangeArrowheads="1"/>
          </p:cNvSpPr>
          <p:nvPr>
            <p:ph type="title"/>
          </p:nvPr>
        </p:nvSpPr>
        <p:spPr>
          <a:xfrm>
            <a:off x="381000" y="304800"/>
            <a:ext cx="8610600" cy="762000"/>
          </a:xfrm>
          <a:noFill/>
        </p:spPr>
        <p:txBody>
          <a:bodyPr lIns="92075" tIns="46038" rIns="92075" bIns="46038" anchor="ctr"/>
          <a:lstStyle/>
          <a:p>
            <a:pPr eaLnBrk="1" hangingPunct="1"/>
            <a:r>
              <a:rPr lang="en-US" altLang="en-US" sz="2800" smtClean="0"/>
              <a:t>Data Mining: Confluence of Multiple Disciplines</a:t>
            </a:r>
            <a:r>
              <a:rPr lang="en-US" altLang="en-US" sz="3200" b="0" smtClean="0"/>
              <a:t> </a:t>
            </a:r>
          </a:p>
        </p:txBody>
      </p:sp>
      <p:sp>
        <p:nvSpPr>
          <p:cNvPr id="39940" name="Oval 19"/>
          <p:cNvSpPr>
            <a:spLocks noChangeArrowheads="1"/>
          </p:cNvSpPr>
          <p:nvPr/>
        </p:nvSpPr>
        <p:spPr bwMode="auto">
          <a:xfrm>
            <a:off x="3429000" y="3200400"/>
            <a:ext cx="2286000" cy="1066800"/>
          </a:xfrm>
          <a:prstGeom prst="ellipse">
            <a:avLst/>
          </a:prstGeom>
          <a:solidFill>
            <a:schemeClr val="accent2"/>
          </a:solidFill>
          <a:ln w="9525">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eaLnBrk="1" hangingPunct="1"/>
            <a:r>
              <a:rPr lang="en-US" altLang="en-US" sz="2400" b="1" dirty="0">
                <a:solidFill>
                  <a:srgbClr val="FFC000"/>
                </a:solidFill>
              </a:rPr>
              <a:t>Data Mining</a:t>
            </a:r>
          </a:p>
        </p:txBody>
      </p:sp>
      <p:sp>
        <p:nvSpPr>
          <p:cNvPr id="39941" name="Line 13"/>
          <p:cNvSpPr>
            <a:spLocks noChangeShapeType="1"/>
          </p:cNvSpPr>
          <p:nvPr/>
        </p:nvSpPr>
        <p:spPr bwMode="auto">
          <a:xfrm>
            <a:off x="2362200" y="3657600"/>
            <a:ext cx="10668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42" name="Line 14"/>
          <p:cNvSpPr>
            <a:spLocks noChangeShapeType="1"/>
          </p:cNvSpPr>
          <p:nvPr/>
        </p:nvSpPr>
        <p:spPr bwMode="auto">
          <a:xfrm>
            <a:off x="2286000" y="2438400"/>
            <a:ext cx="19050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43" name="Line 15"/>
          <p:cNvSpPr>
            <a:spLocks noChangeShapeType="1"/>
          </p:cNvSpPr>
          <p:nvPr/>
        </p:nvSpPr>
        <p:spPr bwMode="auto">
          <a:xfrm flipH="1">
            <a:off x="4876800" y="2362200"/>
            <a:ext cx="1905000" cy="838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44" name="Line 16"/>
          <p:cNvSpPr>
            <a:spLocks noChangeShapeType="1"/>
          </p:cNvSpPr>
          <p:nvPr/>
        </p:nvSpPr>
        <p:spPr bwMode="auto">
          <a:xfrm flipH="1">
            <a:off x="5715000" y="3657600"/>
            <a:ext cx="10668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45" name="Line 17"/>
          <p:cNvSpPr>
            <a:spLocks noChangeShapeType="1"/>
          </p:cNvSpPr>
          <p:nvPr/>
        </p:nvSpPr>
        <p:spPr bwMode="auto">
          <a:xfrm flipH="1" flipV="1">
            <a:off x="5029200" y="4191000"/>
            <a:ext cx="19812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46" name="Line 18"/>
          <p:cNvSpPr>
            <a:spLocks noChangeShapeType="1"/>
          </p:cNvSpPr>
          <p:nvPr/>
        </p:nvSpPr>
        <p:spPr bwMode="auto">
          <a:xfrm flipV="1">
            <a:off x="2438400" y="4191000"/>
            <a:ext cx="16002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47" name="Oval 21"/>
          <p:cNvSpPr>
            <a:spLocks noChangeArrowheads="1"/>
          </p:cNvSpPr>
          <p:nvPr/>
        </p:nvSpPr>
        <p:spPr bwMode="auto">
          <a:xfrm>
            <a:off x="1066800" y="1600200"/>
            <a:ext cx="2057400" cy="8382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eaLnBrk="1" hangingPunct="1"/>
            <a:r>
              <a:rPr lang="en-US" altLang="en-US" sz="2400"/>
              <a:t>Machine</a:t>
            </a:r>
          </a:p>
          <a:p>
            <a:pPr algn="ctr" eaLnBrk="1" hangingPunct="1"/>
            <a:r>
              <a:rPr lang="en-US" altLang="en-US" sz="2400"/>
              <a:t>Learning</a:t>
            </a:r>
          </a:p>
        </p:txBody>
      </p:sp>
      <p:sp>
        <p:nvSpPr>
          <p:cNvPr id="39948" name="Oval 22"/>
          <p:cNvSpPr>
            <a:spLocks noChangeArrowheads="1"/>
          </p:cNvSpPr>
          <p:nvPr/>
        </p:nvSpPr>
        <p:spPr bwMode="auto">
          <a:xfrm>
            <a:off x="5867400" y="1600200"/>
            <a:ext cx="2057400" cy="7620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eaLnBrk="1" hangingPunct="1"/>
            <a:r>
              <a:rPr lang="en-US" altLang="en-US" sz="2400"/>
              <a:t>Statistics</a:t>
            </a:r>
          </a:p>
        </p:txBody>
      </p:sp>
      <p:sp>
        <p:nvSpPr>
          <p:cNvPr id="39949" name="Oval 23"/>
          <p:cNvSpPr>
            <a:spLocks noChangeArrowheads="1"/>
          </p:cNvSpPr>
          <p:nvPr/>
        </p:nvSpPr>
        <p:spPr bwMode="auto">
          <a:xfrm>
            <a:off x="304800" y="3276600"/>
            <a:ext cx="2057400" cy="8382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eaLnBrk="1" hangingPunct="1"/>
            <a:r>
              <a:rPr lang="en-US" altLang="en-US" sz="2400"/>
              <a:t>Applications</a:t>
            </a:r>
          </a:p>
        </p:txBody>
      </p:sp>
      <p:sp>
        <p:nvSpPr>
          <p:cNvPr id="39950" name="Oval 24"/>
          <p:cNvSpPr>
            <a:spLocks noChangeArrowheads="1"/>
          </p:cNvSpPr>
          <p:nvPr/>
        </p:nvSpPr>
        <p:spPr bwMode="auto">
          <a:xfrm>
            <a:off x="533400" y="4724400"/>
            <a:ext cx="2057400" cy="8382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eaLnBrk="1" hangingPunct="1"/>
            <a:r>
              <a:rPr lang="en-US" altLang="en-US" sz="2400"/>
              <a:t>Algorithm</a:t>
            </a:r>
          </a:p>
        </p:txBody>
      </p:sp>
      <p:sp>
        <p:nvSpPr>
          <p:cNvPr id="39951" name="Oval 25"/>
          <p:cNvSpPr>
            <a:spLocks noChangeArrowheads="1"/>
          </p:cNvSpPr>
          <p:nvPr/>
        </p:nvSpPr>
        <p:spPr bwMode="auto">
          <a:xfrm>
            <a:off x="3505200" y="1600200"/>
            <a:ext cx="2057400" cy="8382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eaLnBrk="1" hangingPunct="1"/>
            <a:r>
              <a:rPr lang="en-US" altLang="en-US" sz="2400"/>
              <a:t>Pattern</a:t>
            </a:r>
          </a:p>
          <a:p>
            <a:pPr algn="ctr" eaLnBrk="1" hangingPunct="1"/>
            <a:r>
              <a:rPr lang="en-US" altLang="en-US" sz="2400"/>
              <a:t>Recognition</a:t>
            </a:r>
          </a:p>
        </p:txBody>
      </p:sp>
      <p:sp>
        <p:nvSpPr>
          <p:cNvPr id="39952" name="Oval 26"/>
          <p:cNvSpPr>
            <a:spLocks noChangeArrowheads="1"/>
          </p:cNvSpPr>
          <p:nvPr/>
        </p:nvSpPr>
        <p:spPr bwMode="auto">
          <a:xfrm>
            <a:off x="6400800" y="4876800"/>
            <a:ext cx="2057400" cy="8382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eaLnBrk="1" hangingPunct="1"/>
            <a:r>
              <a:rPr lang="en-US" altLang="en-US" sz="1800"/>
              <a:t>High-Performance</a:t>
            </a:r>
          </a:p>
          <a:p>
            <a:pPr algn="ctr" eaLnBrk="1" hangingPunct="1"/>
            <a:r>
              <a:rPr lang="en-US" altLang="en-US" sz="1800"/>
              <a:t>Computing</a:t>
            </a:r>
          </a:p>
        </p:txBody>
      </p:sp>
      <p:sp>
        <p:nvSpPr>
          <p:cNvPr id="39953" name="Oval 27"/>
          <p:cNvSpPr>
            <a:spLocks noChangeArrowheads="1"/>
          </p:cNvSpPr>
          <p:nvPr/>
        </p:nvSpPr>
        <p:spPr bwMode="auto">
          <a:xfrm>
            <a:off x="6781800" y="3200400"/>
            <a:ext cx="2057400" cy="8382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eaLnBrk="1" hangingPunct="1">
              <a:lnSpc>
                <a:spcPct val="110000"/>
              </a:lnSpc>
              <a:spcBef>
                <a:spcPct val="20000"/>
              </a:spcBef>
              <a:buClr>
                <a:schemeClr val="folHlink"/>
              </a:buClr>
              <a:buSzPct val="60000"/>
              <a:buFont typeface="Wingdings" pitchFamily="2" charset="2"/>
              <a:buNone/>
            </a:pPr>
            <a:r>
              <a:rPr lang="en-US" altLang="en-US" sz="2400"/>
              <a:t>Visualization</a:t>
            </a:r>
            <a:endParaRPr lang="en-US" altLang="en-US" sz="2000"/>
          </a:p>
        </p:txBody>
      </p:sp>
      <p:sp>
        <p:nvSpPr>
          <p:cNvPr id="39954" name="Line 28"/>
          <p:cNvSpPr>
            <a:spLocks noChangeShapeType="1"/>
          </p:cNvSpPr>
          <p:nvPr/>
        </p:nvSpPr>
        <p:spPr bwMode="auto">
          <a:xfrm flipH="1" flipV="1">
            <a:off x="4495800" y="4267200"/>
            <a:ext cx="0" cy="838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55" name="Oval 30"/>
          <p:cNvSpPr>
            <a:spLocks noChangeArrowheads="1"/>
          </p:cNvSpPr>
          <p:nvPr/>
        </p:nvSpPr>
        <p:spPr bwMode="auto">
          <a:xfrm>
            <a:off x="3505200" y="4800600"/>
            <a:ext cx="2057400" cy="8382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eaLnBrk="1" hangingPunct="1"/>
            <a:r>
              <a:rPr lang="en-US" altLang="en-US" sz="2400"/>
              <a:t>Database </a:t>
            </a:r>
          </a:p>
          <a:p>
            <a:pPr algn="ctr" eaLnBrk="1" hangingPunct="1"/>
            <a:r>
              <a:rPr lang="en-US" altLang="en-US" sz="2400"/>
              <a:t>Technology</a:t>
            </a:r>
          </a:p>
        </p:txBody>
      </p:sp>
      <p:sp>
        <p:nvSpPr>
          <p:cNvPr id="39956" name="Line 31"/>
          <p:cNvSpPr>
            <a:spLocks noChangeShapeType="1"/>
          </p:cNvSpPr>
          <p:nvPr/>
        </p:nvSpPr>
        <p:spPr bwMode="auto">
          <a:xfrm>
            <a:off x="4495800" y="2438400"/>
            <a:ext cx="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45965614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txBox="1">
            <a:spLocks noGrp="1"/>
          </p:cNvSpPr>
          <p:nvPr/>
        </p:nvSpPr>
        <p:spPr bwMode="auto">
          <a:xfrm>
            <a:off x="3556000" y="6445250"/>
            <a:ext cx="1905000" cy="304800"/>
          </a:xfrm>
          <a:prstGeom prst="rect">
            <a:avLst/>
          </a:prstGeom>
          <a:noFill/>
          <a:ln w="9525">
            <a:noFill/>
            <a:miter lim="800000"/>
            <a:headEnd/>
            <a:tailEnd/>
          </a:ln>
        </p:spPr>
        <p:txBody>
          <a:bodyPr/>
          <a:lstStyle/>
          <a:p>
            <a:pPr algn="ctr"/>
            <a:fld id="{F39A0250-2A1A-4E52-8985-704F89907E9F}" type="slidenum">
              <a:rPr lang="en-US" sz="1200" b="1">
                <a:solidFill>
                  <a:schemeClr val="accent2"/>
                </a:solidFill>
              </a:rPr>
              <a:pPr algn="ctr"/>
              <a:t>9</a:t>
            </a:fld>
            <a:endParaRPr lang="en-US" sz="1400"/>
          </a:p>
        </p:txBody>
      </p:sp>
      <p:sp>
        <p:nvSpPr>
          <p:cNvPr id="22531" name="Rectangle 2"/>
          <p:cNvSpPr>
            <a:spLocks noGrp="1" noChangeArrowheads="1"/>
          </p:cNvSpPr>
          <p:nvPr>
            <p:ph type="title" idx="4294967295"/>
          </p:nvPr>
        </p:nvSpPr>
        <p:spPr/>
        <p:txBody>
          <a:bodyPr/>
          <a:lstStyle/>
          <a:p>
            <a:r>
              <a:rPr lang="en-US" smtClean="0"/>
              <a:t>Data Mining’s Virtuous Cycle</a:t>
            </a:r>
          </a:p>
        </p:txBody>
      </p:sp>
      <p:sp>
        <p:nvSpPr>
          <p:cNvPr id="22532" name="Rectangle 3"/>
          <p:cNvSpPr>
            <a:spLocks noGrp="1" noChangeArrowheads="1"/>
          </p:cNvSpPr>
          <p:nvPr>
            <p:ph type="body" idx="4294967295"/>
          </p:nvPr>
        </p:nvSpPr>
        <p:spPr>
          <a:xfrm>
            <a:off x="1676400" y="1143000"/>
            <a:ext cx="7010400" cy="4953000"/>
          </a:xfrm>
        </p:spPr>
        <p:txBody>
          <a:bodyPr/>
          <a:lstStyle/>
          <a:p>
            <a:pPr marL="609600" indent="-609600">
              <a:lnSpc>
                <a:spcPct val="230000"/>
              </a:lnSpc>
              <a:buFontTx/>
              <a:buAutoNum type="arabicPeriod"/>
            </a:pPr>
            <a:r>
              <a:rPr lang="en-US" sz="2400" dirty="0" smtClean="0"/>
              <a:t>Identifying the problem</a:t>
            </a:r>
          </a:p>
          <a:p>
            <a:pPr marL="609600" indent="-609600">
              <a:lnSpc>
                <a:spcPct val="90000"/>
              </a:lnSpc>
              <a:buFontTx/>
              <a:buAutoNum type="arabicPeriod"/>
            </a:pPr>
            <a:endParaRPr lang="en-US" sz="2400" dirty="0" smtClean="0"/>
          </a:p>
          <a:p>
            <a:pPr marL="609600" indent="-609600">
              <a:lnSpc>
                <a:spcPct val="90000"/>
              </a:lnSpc>
              <a:buFontTx/>
              <a:buAutoNum type="arabicPeriod"/>
            </a:pPr>
            <a:r>
              <a:rPr lang="en-US" sz="2400" dirty="0" smtClean="0"/>
              <a:t>Mining data to transform it into actionable information</a:t>
            </a:r>
          </a:p>
          <a:p>
            <a:pPr marL="609600" indent="-609600">
              <a:lnSpc>
                <a:spcPct val="230000"/>
              </a:lnSpc>
              <a:buFontTx/>
              <a:buAutoNum type="arabicPeriod"/>
            </a:pPr>
            <a:r>
              <a:rPr lang="en-US" sz="2400" dirty="0" smtClean="0"/>
              <a:t>Acting on the information</a:t>
            </a:r>
          </a:p>
          <a:p>
            <a:pPr marL="609600" indent="-609600">
              <a:lnSpc>
                <a:spcPct val="230000"/>
              </a:lnSpc>
              <a:buFontTx/>
              <a:buAutoNum type="arabicPeriod"/>
            </a:pPr>
            <a:r>
              <a:rPr lang="en-US" sz="2400" dirty="0" smtClean="0"/>
              <a:t>Measuring the results</a:t>
            </a:r>
          </a:p>
        </p:txBody>
      </p:sp>
      <p:pic>
        <p:nvPicPr>
          <p:cNvPr id="22533" name="Picture 4" descr="j0283803"/>
          <p:cNvPicPr>
            <a:picLocks noGrp="1" noChangeAspect="1" noChangeArrowheads="1" noCrop="1"/>
          </p:cNvPicPr>
          <p:nvPr>
            <p:ph sz="quarter" idx="4294967295"/>
          </p:nvPr>
        </p:nvPicPr>
        <p:blipFill>
          <a:blip r:embed="rId3" cstate="print"/>
          <a:srcRect/>
          <a:stretch>
            <a:fillRect/>
          </a:stretch>
        </p:blipFill>
        <p:spPr>
          <a:xfrm>
            <a:off x="787400" y="1443038"/>
            <a:ext cx="647700" cy="698500"/>
          </a:xfrm>
          <a:noFill/>
        </p:spPr>
      </p:pic>
      <p:pic>
        <p:nvPicPr>
          <p:cNvPr id="22534" name="Picture 5" descr="j0199531"/>
          <p:cNvPicPr>
            <a:picLocks noGrp="1" noChangeAspect="1" noChangeArrowheads="1"/>
          </p:cNvPicPr>
          <p:nvPr>
            <p:ph sz="quarter" idx="4294967295"/>
          </p:nvPr>
        </p:nvPicPr>
        <p:blipFill>
          <a:blip r:embed="rId4" cstate="print"/>
          <a:srcRect/>
          <a:stretch>
            <a:fillRect/>
          </a:stretch>
        </p:blipFill>
        <p:spPr>
          <a:xfrm>
            <a:off x="673100" y="2344738"/>
            <a:ext cx="1014413" cy="877887"/>
          </a:xfrm>
          <a:noFill/>
        </p:spPr>
      </p:pic>
      <p:pic>
        <p:nvPicPr>
          <p:cNvPr id="22535" name="Picture 6" descr="j0200089"/>
          <p:cNvPicPr>
            <a:picLocks noChangeAspect="1" noChangeArrowheads="1"/>
          </p:cNvPicPr>
          <p:nvPr/>
        </p:nvPicPr>
        <p:blipFill>
          <a:blip r:embed="rId5" cstate="print"/>
          <a:srcRect/>
          <a:stretch>
            <a:fillRect/>
          </a:stretch>
        </p:blipFill>
        <p:spPr bwMode="auto">
          <a:xfrm>
            <a:off x="673100" y="3463925"/>
            <a:ext cx="838200" cy="741363"/>
          </a:xfrm>
          <a:prstGeom prst="rect">
            <a:avLst/>
          </a:prstGeom>
          <a:noFill/>
          <a:ln w="9525">
            <a:noFill/>
            <a:miter lim="800000"/>
            <a:headEnd/>
            <a:tailEnd/>
          </a:ln>
        </p:spPr>
      </p:pic>
      <p:pic>
        <p:nvPicPr>
          <p:cNvPr id="22536" name="Picture 7" descr="j0234193"/>
          <p:cNvPicPr>
            <a:picLocks noChangeAspect="1" noChangeArrowheads="1"/>
          </p:cNvPicPr>
          <p:nvPr/>
        </p:nvPicPr>
        <p:blipFill>
          <a:blip r:embed="rId6" cstate="print"/>
          <a:srcRect/>
          <a:stretch>
            <a:fillRect/>
          </a:stretch>
        </p:blipFill>
        <p:spPr bwMode="auto">
          <a:xfrm>
            <a:off x="660400" y="4518025"/>
            <a:ext cx="990600" cy="685800"/>
          </a:xfrm>
          <a:prstGeom prst="rect">
            <a:avLst/>
          </a:prstGeom>
          <a:noFill/>
          <a:ln w="9525">
            <a:noFill/>
            <a:miter lim="800000"/>
            <a:headEnd/>
            <a:tailEnd/>
          </a:ln>
        </p:spPr>
      </p:pic>
      <p:pic>
        <p:nvPicPr>
          <p:cNvPr id="22538" name="Picture 9" descr="vot1y2rr[1]"/>
          <p:cNvPicPr>
            <a:picLocks noChangeAspect="1" noChangeArrowheads="1"/>
          </p:cNvPicPr>
          <p:nvPr/>
        </p:nvPicPr>
        <p:blipFill>
          <a:blip r:embed="rId7" cstate="print"/>
          <a:srcRect/>
          <a:stretch>
            <a:fillRect/>
          </a:stretch>
        </p:blipFill>
        <p:spPr bwMode="auto">
          <a:xfrm>
            <a:off x="8089900" y="4114800"/>
            <a:ext cx="858838" cy="895350"/>
          </a:xfrm>
          <a:prstGeom prst="rect">
            <a:avLst/>
          </a:prstGeom>
          <a:noFill/>
          <a:ln w="9525">
            <a:noFill/>
            <a:miter lim="800000"/>
            <a:headEnd/>
            <a:tailEnd/>
          </a:ln>
        </p:spPr>
      </p:pic>
      <p:sp>
        <p:nvSpPr>
          <p:cNvPr id="22539" name="AutoShape 10"/>
          <p:cNvSpPr>
            <a:spLocks noChangeArrowheads="1"/>
          </p:cNvSpPr>
          <p:nvPr/>
        </p:nvSpPr>
        <p:spPr bwMode="auto">
          <a:xfrm>
            <a:off x="6311900" y="4622800"/>
            <a:ext cx="1524000" cy="304800"/>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lang="en-US"/>
          </a:p>
        </p:txBody>
      </p:sp>
      <p:sp>
        <p:nvSpPr>
          <p:cNvPr id="22540" name="AutoShape 11"/>
          <p:cNvSpPr>
            <a:spLocks noChangeArrowheads="1"/>
          </p:cNvSpPr>
          <p:nvPr/>
        </p:nvSpPr>
        <p:spPr bwMode="auto">
          <a:xfrm>
            <a:off x="8445500" y="1397000"/>
            <a:ext cx="304800" cy="2362200"/>
          </a:xfrm>
          <a:prstGeom prst="upArrow">
            <a:avLst>
              <a:gd name="adj1" fmla="val 50000"/>
              <a:gd name="adj2" fmla="val 193750"/>
            </a:avLst>
          </a:prstGeom>
          <a:solidFill>
            <a:schemeClr val="accent1"/>
          </a:solidFill>
          <a:ln w="9525">
            <a:solidFill>
              <a:schemeClr val="tx1"/>
            </a:solidFill>
            <a:miter lim="800000"/>
            <a:headEnd/>
            <a:tailEnd/>
          </a:ln>
        </p:spPr>
        <p:txBody>
          <a:bodyPr vert="eaVert" wrap="none" anchor="ctr"/>
          <a:lstStyle/>
          <a:p>
            <a:endParaRPr lang="en-US"/>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HST_TIMELINE" val="25.1"/>
  <p:tag name="HST_ACTIVE_THIS_SESSION" val="NO"/>
</p:tagLst>
</file>

<file path=ppt/tags/tag2.xml><?xml version="1.0" encoding="utf-8"?>
<p:tagLst xmlns:a="http://schemas.openxmlformats.org/drawingml/2006/main" xmlns:r="http://schemas.openxmlformats.org/officeDocument/2006/relationships" xmlns:p="http://schemas.openxmlformats.org/presentationml/2006/main">
  <p:tag name="HST_TIMELINE" val="25.1"/>
  <p:tag name="HST_ACTIVE_THIS_SESSION" val="NO"/>
</p:tagLst>
</file>

<file path=ppt/tags/tag3.xml><?xml version="1.0" encoding="utf-8"?>
<p:tagLst xmlns:a="http://schemas.openxmlformats.org/drawingml/2006/main" xmlns:r="http://schemas.openxmlformats.org/officeDocument/2006/relationships" xmlns:p="http://schemas.openxmlformats.org/presentationml/2006/main">
  <p:tag name="HST_TIMELINE" val="107.5"/>
  <p:tag name="HST_ACTIVE_THIS_SESSION" val="NO"/>
</p:tagLst>
</file>

<file path=ppt/tags/tag4.xml><?xml version="1.0" encoding="utf-8"?>
<p:tagLst xmlns:a="http://schemas.openxmlformats.org/drawingml/2006/main" xmlns:r="http://schemas.openxmlformats.org/officeDocument/2006/relationships" xmlns:p="http://schemas.openxmlformats.org/presentationml/2006/main">
  <p:tag name="HST_TIMELINE" val="80.0"/>
  <p:tag name="HST_ACTIVE_THIS_SESSION" val="NO"/>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accent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accent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Files\MSOffice\Templates\Blank Presentation.pot</Template>
  <TotalTime>4172</TotalTime>
  <Words>1478</Words>
  <Application>Microsoft Office PowerPoint</Application>
  <PresentationFormat>On-screen Show (4:3)</PresentationFormat>
  <Paragraphs>294</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Blank Presentation</vt:lpstr>
      <vt:lpstr>Overview of Data Mining and the KDD Process</vt:lpstr>
      <vt:lpstr>From Data to Wisdom</vt:lpstr>
      <vt:lpstr>Why Data Mining? </vt:lpstr>
      <vt:lpstr>PowerPoint Presentation</vt:lpstr>
      <vt:lpstr>How much data?</vt:lpstr>
      <vt:lpstr>Big Data Growing</vt:lpstr>
      <vt:lpstr>What Is Data Mining? </vt:lpstr>
      <vt:lpstr>Data Mining: Confluence of Multiple Disciplines </vt:lpstr>
      <vt:lpstr>Data Mining’s Virtuous Cycle</vt:lpstr>
      <vt:lpstr>The Knowledge Discovery Process</vt:lpstr>
      <vt:lpstr>Types of Knowledge Discovery</vt:lpstr>
      <vt:lpstr>From Data Mining to Data Science</vt:lpstr>
      <vt:lpstr>Data Mining: On What Kinds of Data?</vt:lpstr>
      <vt:lpstr>Data Mining: What Kind of Data?</vt:lpstr>
      <vt:lpstr>Data Mining: What Kind of Data?</vt:lpstr>
      <vt:lpstr>Data Mining: What Kind of Data?</vt:lpstr>
      <vt:lpstr>What Can Data Mining Do</vt:lpstr>
      <vt:lpstr>Some Applications of Data mining</vt:lpstr>
      <vt:lpstr>Some Applications of Data mining</vt:lpstr>
      <vt:lpstr>Some Applications of Data mining</vt:lpstr>
      <vt:lpstr>Types of Web Mining</vt:lpstr>
      <vt:lpstr>Types of Web Mining</vt:lpstr>
      <vt:lpstr>Types of Web Mining</vt:lpstr>
      <vt:lpstr>Types of Web Mining</vt:lpstr>
      <vt:lpstr>The Knowledge Discovery Process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and Knowledge Discovery - Web Data Mining</dc:title>
  <dc:creator>Bamshad Mobasher</dc:creator>
  <cp:lastModifiedBy>Bamshad Mobasher</cp:lastModifiedBy>
  <cp:revision>240</cp:revision>
  <cp:lastPrinted>2001-04-02T16:07:48Z</cp:lastPrinted>
  <dcterms:created xsi:type="dcterms:W3CDTF">1999-03-29T20:01:23Z</dcterms:created>
  <dcterms:modified xsi:type="dcterms:W3CDTF">2014-09-16T19:09:44Z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mobasher@cs.depaul.edu</vt:lpwstr>
  </property>
  <property fmtid="{D5CDD505-2E9C-101B-9397-08002B2CF9AE}" pid="8" name="HomePage">
    <vt:lpwstr>http://maya.cs.depaul.edu/~classes/ect584</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C:\Bamshad\CLASS\ECT584\Lectures</vt:lpwstr>
  </property>
</Properties>
</file>