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rm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7" name="Shape 147"/>
          <p:cNvSpPr txBox="1"/>
          <p:nvPr>
            <p:ph idx="1" type="body"/>
          </p:nvPr>
        </p:nvSpPr>
        <p:spPr>
          <a:xfrm>
            <a:off y="4343400" x="685800"/>
            <a:ext cy="4114800" cx="5486399"/>
          </a:xfrm>
          <a:prstGeom prst="rect">
            <a:avLst/>
          </a:prstGeom>
        </p:spPr>
        <p:txBody>
          <a:bodyPr bIns="91425" rIns="91425" lIns="91425" tIns="91425" anchor="t" anchorCtr="0">
            <a:norm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rm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rm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rm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rm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rm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rmAutofit/>
          </a:bodyPr>
          <a:lstStyle/>
          <a:p>
            <a:pPr>
              <a:spcBef>
                <a:spcPts val="0"/>
              </a:spcBef>
              <a:buNone/>
            </a:pPr>
            <a:r>
              <a:rPr lang="en"/>
              <a:t>type of concerns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rmAutofit/>
          </a:bodyPr>
          <a:lstStyle/>
          <a:p>
            <a:pPr>
              <a:spcBef>
                <a:spcPts val="0"/>
              </a:spcBef>
              <a:buNone/>
            </a:pPr>
            <a:r>
              <a:rPr lang="en"/>
              <a:t>ways of separation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rmAutofit/>
          </a:bodyPr>
          <a:lstStyle/>
          <a:p>
            <a:pPr>
              <a:spcBef>
                <a:spcPts val="0"/>
              </a:spcBef>
              <a:buNone/>
            </a:pPr>
            <a:r>
              <a:rPr sz="1800" lang="en">
                <a:solidFill>
                  <a:schemeClr val="dk2"/>
                </a:solidFill>
              </a:rPr>
              <a:t>disadvantage</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9" name="Shape 59"/>
        <p:cNvGrpSpPr/>
        <p:nvPr/>
      </p:nvGrpSpPr>
      <p:grpSpPr>
        <a:xfrm>
          <a:off y="0" x="0"/>
          <a:ext cy="0" cx="0"/>
          <a:chOff y="0" x="0"/>
          <a:chExt cy="0" cx="0"/>
        </a:xfrm>
      </p:grpSpPr>
      <p:grpSp>
        <p:nvGrpSpPr>
          <p:cNvPr id="60" name="Shape 60"/>
          <p:cNvGrpSpPr/>
          <p:nvPr/>
        </p:nvGrpSpPr>
        <p:grpSpPr>
          <a:xfrm>
            <a:off y="1000670" x="-11"/>
            <a:ext cy="3087224" cx="7314320"/>
            <a:chOff y="1378676" x="-11"/>
            <a:chExt cy="4116299" cx="7314320"/>
          </a:xfrm>
        </p:grpSpPr>
        <p:sp>
          <p:nvSpPr>
            <p:cNvPr id="61" name="Shape 61"/>
            <p:cNvSpPr/>
            <p:nvPr/>
          </p:nvSpPr>
          <p:spPr>
            <a:xfrm flipH="1">
              <a:off y="1378676" x="-11"/>
              <a:ext cy="4116299" cx="187800"/>
            </a:xfrm>
            <a:prstGeom prst="rect">
              <a:avLst/>
            </a:prstGeom>
            <a:solidFill>
              <a:schemeClr val="accent2"/>
            </a:solidFill>
            <a:ln>
              <a:noFill/>
            </a:ln>
          </p:spPr>
          <p:txBody>
            <a:bodyPr bIns="45700" rIns="91425" lIns="91425" tIns="45700" anchor="ctr" anchorCtr="0">
              <a:normAutofit/>
            </a:bodyPr>
            <a:lstStyle/>
            <a:p>
              <a:pPr>
                <a:spcBef>
                  <a:spcPts val="0"/>
                </a:spcBef>
                <a:buNone/>
              </a:pPr>
              <a:r>
                <a:t/>
              </a:r>
              <a:endParaRPr/>
            </a:p>
          </p:txBody>
        </p:sp>
        <p:sp>
          <p:nvSpPr>
            <p:cNvPr id="62" name="Shape 62"/>
            <p:cNvSpPr/>
            <p:nvPr/>
          </p:nvSpPr>
          <p:spPr>
            <a:xfrm flipH="1">
              <a:off y="1378676" x="187809"/>
              <a:ext cy="4116299" cx="7126499"/>
            </a:xfrm>
            <a:prstGeom prst="rect">
              <a:avLst/>
            </a:prstGeom>
            <a:solidFill>
              <a:srgbClr val="0F243E"/>
            </a:solidFill>
            <a:ln>
              <a:noFill/>
            </a:ln>
          </p:spPr>
          <p:txBody>
            <a:bodyPr bIns="45700" rIns="91425" lIns="91425" tIns="45700" anchor="ctr" anchorCtr="0">
              <a:normAutofit/>
            </a:bodyPr>
            <a:lstStyle/>
            <a:p>
              <a:pPr>
                <a:spcBef>
                  <a:spcPts val="0"/>
                </a:spcBef>
                <a:buNone/>
              </a:pPr>
              <a:r>
                <a:t/>
              </a:r>
              <a:endParaRPr/>
            </a:p>
          </p:txBody>
        </p:sp>
      </p:grpSp>
      <p:sp>
        <p:nvSpPr>
          <p:cNvPr id="63" name="Shape 63"/>
          <p:cNvSpPr txBox="1"/>
          <p:nvPr>
            <p:ph type="ctrTitle"/>
          </p:nvPr>
        </p:nvSpPr>
        <p:spPr>
          <a:xfrm>
            <a:off y="1699932" x="685800"/>
            <a:ext cy="1000499" cx="64007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4" name="Shape 64"/>
          <p:cNvSpPr txBox="1"/>
          <p:nvPr>
            <p:ph idx="1" type="subTitle"/>
          </p:nvPr>
        </p:nvSpPr>
        <p:spPr>
          <a:xfrm>
            <a:off y="2700338" x="685800"/>
            <a:ext cy="675299" cx="6400799"/>
          </a:xfrm>
          <a:prstGeom prst="rect">
            <a:avLst/>
          </a:prstGeom>
        </p:spPr>
        <p:txBody>
          <a:bodyPr bIns="91425" rIns="91425" lIns="91425" tIns="91425" anchor="t" anchorCtr="0"/>
          <a:lstStyle>
            <a:lvl1pPr>
              <a:spcBef>
                <a:spcPts val="0"/>
              </a:spcBef>
              <a:buClr>
                <a:schemeClr val="lt1"/>
              </a:buClr>
              <a:buSzPct val="100000"/>
              <a:buNone/>
              <a:defRPr sz="2400">
                <a:solidFill>
                  <a:schemeClr val="lt1"/>
                </a:solidFill>
              </a:defRPr>
            </a:lvl1pPr>
            <a:lvl2pPr>
              <a:spcBef>
                <a:spcPts val="0"/>
              </a:spcBef>
              <a:buClr>
                <a:schemeClr val="lt1"/>
              </a:buClr>
              <a:buSzPct val="100000"/>
              <a:buNone/>
              <a:defRPr sz="2400">
                <a:solidFill>
                  <a:schemeClr val="lt1"/>
                </a:solidFill>
              </a:defRPr>
            </a:lvl2pPr>
            <a:lvl3pPr>
              <a:spcBef>
                <a:spcPts val="0"/>
              </a:spcBef>
              <a:buClr>
                <a:schemeClr val="lt1"/>
              </a:buClr>
              <a:buSzPct val="100000"/>
              <a:buNone/>
              <a:defRPr sz="2400">
                <a:solidFill>
                  <a:schemeClr val="lt1"/>
                </a:solidFill>
              </a:defRPr>
            </a:lvl3pPr>
            <a:lvl4pPr>
              <a:spcBef>
                <a:spcPts val="0"/>
              </a:spcBef>
              <a:buClr>
                <a:schemeClr val="lt1"/>
              </a:buClr>
              <a:buSzPct val="100000"/>
              <a:buNone/>
              <a:defRPr sz="2400">
                <a:solidFill>
                  <a:schemeClr val="lt1"/>
                </a:solidFill>
              </a:defRPr>
            </a:lvl4pPr>
            <a:lvl5pPr>
              <a:spcBef>
                <a:spcPts val="0"/>
              </a:spcBef>
              <a:buClr>
                <a:schemeClr val="lt1"/>
              </a:buClr>
              <a:buSzPct val="100000"/>
              <a:buNone/>
              <a:defRPr sz="2400">
                <a:solidFill>
                  <a:schemeClr val="lt1"/>
                </a:solidFill>
              </a:defRPr>
            </a:lvl5pPr>
            <a:lvl6pPr>
              <a:spcBef>
                <a:spcPts val="0"/>
              </a:spcBef>
              <a:buClr>
                <a:schemeClr val="lt1"/>
              </a:buClr>
              <a:buSzPct val="100000"/>
              <a:buNone/>
              <a:defRPr sz="2400">
                <a:solidFill>
                  <a:schemeClr val="lt1"/>
                </a:solidFill>
              </a:defRPr>
            </a:lvl6pPr>
            <a:lvl7pPr>
              <a:spcBef>
                <a:spcPts val="0"/>
              </a:spcBef>
              <a:buClr>
                <a:schemeClr val="lt1"/>
              </a:buClr>
              <a:buSzPct val="100000"/>
              <a:buNone/>
              <a:defRPr sz="2400">
                <a:solidFill>
                  <a:schemeClr val="lt1"/>
                </a:solidFill>
              </a:defRPr>
            </a:lvl7pPr>
            <a:lvl8pPr>
              <a:spcBef>
                <a:spcPts val="0"/>
              </a:spcBef>
              <a:buClr>
                <a:schemeClr val="lt1"/>
              </a:buClr>
              <a:buSzPct val="100000"/>
              <a:buNone/>
              <a:defRPr sz="2400">
                <a:solidFill>
                  <a:schemeClr val="lt1"/>
                </a:solidFill>
              </a:defRPr>
            </a:lvl8pPr>
            <a:lvl9pPr>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5" name="Shape 65"/>
        <p:cNvGrpSpPr/>
        <p:nvPr/>
      </p:nvGrpSpPr>
      <p:grpSpPr>
        <a:xfrm>
          <a:off y="0" x="0"/>
          <a:ext cy="0" cx="0"/>
          <a:chOff y="0" x="0"/>
          <a:chExt cy="0" cx="0"/>
        </a:xfrm>
      </p:grpSpPr>
      <p:grpSp>
        <p:nvGrpSpPr>
          <p:cNvPr id="66" name="Shape 66"/>
          <p:cNvGrpSpPr/>
          <p:nvPr/>
        </p:nvGrpSpPr>
        <p:grpSpPr>
          <a:xfrm>
            <a:off y="-9140" x="-13"/>
            <a:ext cy="1209421" cx="8005727"/>
            <a:chOff y="-12187" x="-13"/>
            <a:chExt cy="1161900" cx="8005727"/>
          </a:xfrm>
        </p:grpSpPr>
        <p:sp>
          <p:nvSpPr>
            <p:cNvPr id="67" name="Shape 67"/>
            <p:cNvSpPr/>
            <p:nvPr/>
          </p:nvSpPr>
          <p:spPr>
            <a:xfrm flipH="1">
              <a:off y="-12187" x="-13"/>
              <a:ext cy="1161900" cx="187800"/>
            </a:xfrm>
            <a:prstGeom prst="rect">
              <a:avLst/>
            </a:prstGeom>
            <a:solidFill>
              <a:schemeClr val="accent2"/>
            </a:solidFill>
            <a:ln>
              <a:noFill/>
            </a:ln>
          </p:spPr>
          <p:txBody>
            <a:bodyPr bIns="45700" rIns="91425" lIns="91425" tIns="45700" anchor="ctr" anchorCtr="0">
              <a:normAutofit/>
            </a:bodyPr>
            <a:lstStyle/>
            <a:p>
              <a:pPr>
                <a:spcBef>
                  <a:spcPts val="0"/>
                </a:spcBef>
                <a:buNone/>
              </a:pPr>
              <a:r>
                <a:t/>
              </a:r>
              <a:endParaRPr/>
            </a:p>
          </p:txBody>
        </p:sp>
        <p:sp>
          <p:nvSpPr>
            <p:cNvPr id="68" name="Shape 68"/>
            <p:cNvSpPr/>
            <p:nvPr/>
          </p:nvSpPr>
          <p:spPr>
            <a:xfrm flipH="1">
              <a:off y="-12187" x="187715"/>
              <a:ext cy="1161900" cx="7817999"/>
            </a:xfrm>
            <a:prstGeom prst="rect">
              <a:avLst/>
            </a:prstGeom>
            <a:solidFill>
              <a:srgbClr val="0F243E"/>
            </a:solidFill>
            <a:ln>
              <a:noFill/>
            </a:ln>
          </p:spPr>
          <p:txBody>
            <a:bodyPr bIns="45700" rIns="91425" lIns="91425" tIns="45700" anchor="ctr" anchorCtr="0">
              <a:normAutofit/>
            </a:bodyPr>
            <a:lstStyle/>
            <a:p>
              <a:pPr>
                <a:spcBef>
                  <a:spcPts val="0"/>
                </a:spcBef>
                <a:buNone/>
              </a:pPr>
              <a:r>
                <a:t/>
              </a:r>
              <a:endParaRPr/>
            </a:p>
          </p:txBody>
        </p:sp>
      </p:grpSp>
      <p:sp>
        <p:nvSpPr>
          <p:cNvPr id="69" name="Shape 69"/>
          <p:cNvSpPr txBox="1"/>
          <p:nvPr>
            <p:ph type="title"/>
          </p:nvPr>
        </p:nvSpPr>
        <p:spPr>
          <a:xfrm>
            <a:off y="101100" x="457200"/>
            <a:ext cy="1013999" cx="73154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0" name="Shape 70"/>
          <p:cNvSpPr txBox="1"/>
          <p:nvPr>
            <p:ph idx="1" type="body"/>
          </p:nvPr>
        </p:nvSpPr>
        <p:spPr>
          <a:xfrm>
            <a:off y="1278516" x="457200"/>
            <a:ext cy="36303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1" name="Shape 71"/>
        <p:cNvGrpSpPr/>
        <p:nvPr/>
      </p:nvGrpSpPr>
      <p:grpSpPr>
        <a:xfrm>
          <a:off y="0" x="0"/>
          <a:ext cy="0" cx="0"/>
          <a:chOff y="0" x="0"/>
          <a:chExt cy="0" cx="0"/>
        </a:xfrm>
      </p:grpSpPr>
      <p:sp>
        <p:nvSpPr>
          <p:cNvPr id="72" name="Shape 72"/>
          <p:cNvSpPr txBox="1"/>
          <p:nvPr>
            <p:ph idx="1" type="body"/>
          </p:nvPr>
        </p:nvSpPr>
        <p:spPr>
          <a:xfrm>
            <a:off y="1278513" x="456245"/>
            <a:ext cy="3630300" cx="4038599"/>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3" name="Shape 73"/>
          <p:cNvSpPr txBox="1"/>
          <p:nvPr>
            <p:ph idx="2" type="body"/>
          </p:nvPr>
        </p:nvSpPr>
        <p:spPr>
          <a:xfrm>
            <a:off y="1278513" x="4648200"/>
            <a:ext cy="3630300" cx="4038599"/>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grpSp>
        <p:nvGrpSpPr>
          <p:cNvPr id="74" name="Shape 74"/>
          <p:cNvGrpSpPr/>
          <p:nvPr/>
        </p:nvGrpSpPr>
        <p:grpSpPr>
          <a:xfrm>
            <a:off y="-9140" x="-13"/>
            <a:ext cy="1209421" cx="8005727"/>
            <a:chOff y="-12187" x="-13"/>
            <a:chExt cy="1161900" cx="8005727"/>
          </a:xfrm>
        </p:grpSpPr>
        <p:sp>
          <p:nvSpPr>
            <p:cNvPr id="75" name="Shape 75"/>
            <p:cNvSpPr/>
            <p:nvPr/>
          </p:nvSpPr>
          <p:spPr>
            <a:xfrm flipH="1">
              <a:off y="-12187" x="-13"/>
              <a:ext cy="1161900" cx="187800"/>
            </a:xfrm>
            <a:prstGeom prst="rect">
              <a:avLst/>
            </a:prstGeom>
            <a:solidFill>
              <a:srgbClr val="AB0101"/>
            </a:solidFill>
            <a:ln>
              <a:noFill/>
            </a:ln>
          </p:spPr>
          <p:txBody>
            <a:bodyPr bIns="45700" rIns="91425" lIns="91425" tIns="45700" anchor="ctr" anchorCtr="0">
              <a:normAutofit/>
            </a:bodyPr>
            <a:lstStyle/>
            <a:p>
              <a:pPr>
                <a:spcBef>
                  <a:spcPts val="0"/>
                </a:spcBef>
                <a:buNone/>
              </a:pPr>
              <a:r>
                <a:t/>
              </a:r>
              <a:endParaRPr/>
            </a:p>
          </p:txBody>
        </p:sp>
        <p:sp>
          <p:nvSpPr>
            <p:cNvPr id="76" name="Shape 76"/>
            <p:cNvSpPr/>
            <p:nvPr/>
          </p:nvSpPr>
          <p:spPr>
            <a:xfrm flipH="1">
              <a:off y="-12187" x="187715"/>
              <a:ext cy="1161900" cx="7817999"/>
            </a:xfrm>
            <a:prstGeom prst="rect">
              <a:avLst/>
            </a:prstGeom>
            <a:solidFill>
              <a:srgbClr val="0F243E"/>
            </a:solidFill>
            <a:ln>
              <a:noFill/>
            </a:ln>
          </p:spPr>
          <p:txBody>
            <a:bodyPr bIns="45700" rIns="91425" lIns="91425" tIns="45700" anchor="ctr" anchorCtr="0">
              <a:normAutofit/>
            </a:bodyPr>
            <a:lstStyle/>
            <a:p>
              <a:pPr>
                <a:spcBef>
                  <a:spcPts val="0"/>
                </a:spcBef>
                <a:buNone/>
              </a:pPr>
              <a:r>
                <a:t/>
              </a:r>
              <a:endParaRPr/>
            </a:p>
          </p:txBody>
        </p:sp>
      </p:grpSp>
      <p:sp>
        <p:nvSpPr>
          <p:cNvPr id="77" name="Shape 77"/>
          <p:cNvSpPr txBox="1"/>
          <p:nvPr>
            <p:ph type="title"/>
          </p:nvPr>
        </p:nvSpPr>
        <p:spPr>
          <a:xfrm>
            <a:off y="101100" x="457200"/>
            <a:ext cy="1013999" cx="73154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8" name="Shape 78"/>
        <p:cNvGrpSpPr/>
        <p:nvPr/>
      </p:nvGrpSpPr>
      <p:grpSpPr>
        <a:xfrm>
          <a:off y="0" x="0"/>
          <a:ext cy="0" cx="0"/>
          <a:chOff y="0" x="0"/>
          <a:chExt cy="0" cx="0"/>
        </a:xfrm>
      </p:grpSpPr>
      <p:grpSp>
        <p:nvGrpSpPr>
          <p:cNvPr id="79" name="Shape 79"/>
          <p:cNvGrpSpPr/>
          <p:nvPr/>
        </p:nvGrpSpPr>
        <p:grpSpPr>
          <a:xfrm>
            <a:off y="-9140" x="-13"/>
            <a:ext cy="1209421" cx="8005727"/>
            <a:chOff y="-12187" x="-13"/>
            <a:chExt cy="1161900" cx="8005727"/>
          </a:xfrm>
        </p:grpSpPr>
        <p:sp>
          <p:nvSpPr>
            <p:cNvPr id="80" name="Shape 80"/>
            <p:cNvSpPr/>
            <p:nvPr/>
          </p:nvSpPr>
          <p:spPr>
            <a:xfrm flipH="1">
              <a:off y="-12187" x="-13"/>
              <a:ext cy="1161900" cx="187800"/>
            </a:xfrm>
            <a:prstGeom prst="rect">
              <a:avLst/>
            </a:prstGeom>
            <a:solidFill>
              <a:srgbClr val="AB0101"/>
            </a:solidFill>
            <a:ln>
              <a:noFill/>
            </a:ln>
          </p:spPr>
          <p:txBody>
            <a:bodyPr bIns="45700" rIns="91425" lIns="91425" tIns="45700" anchor="ctr" anchorCtr="0">
              <a:normAutofit/>
            </a:bodyPr>
            <a:lstStyle/>
            <a:p>
              <a:pPr>
                <a:spcBef>
                  <a:spcPts val="0"/>
                </a:spcBef>
                <a:buNone/>
              </a:pPr>
              <a:r>
                <a:t/>
              </a:r>
              <a:endParaRPr/>
            </a:p>
          </p:txBody>
        </p:sp>
        <p:sp>
          <p:nvSpPr>
            <p:cNvPr id="81" name="Shape 81"/>
            <p:cNvSpPr/>
            <p:nvPr/>
          </p:nvSpPr>
          <p:spPr>
            <a:xfrm flipH="1">
              <a:off y="-12187" x="187715"/>
              <a:ext cy="1161900" cx="7817999"/>
            </a:xfrm>
            <a:prstGeom prst="rect">
              <a:avLst/>
            </a:prstGeom>
            <a:solidFill>
              <a:srgbClr val="0F243E"/>
            </a:solidFill>
            <a:ln>
              <a:noFill/>
            </a:ln>
          </p:spPr>
          <p:txBody>
            <a:bodyPr bIns="45700" rIns="91425" lIns="91425" tIns="45700" anchor="ctr" anchorCtr="0">
              <a:normAutofit/>
            </a:bodyPr>
            <a:lstStyle/>
            <a:p>
              <a:pPr>
                <a:spcBef>
                  <a:spcPts val="0"/>
                </a:spcBef>
                <a:buNone/>
              </a:pPr>
              <a:r>
                <a:t/>
              </a:r>
              <a:endParaRPr/>
            </a:p>
          </p:txBody>
        </p:sp>
      </p:grpSp>
      <p:sp>
        <p:nvSpPr>
          <p:cNvPr id="82" name="Shape 82"/>
          <p:cNvSpPr txBox="1"/>
          <p:nvPr>
            <p:ph type="title"/>
          </p:nvPr>
        </p:nvSpPr>
        <p:spPr>
          <a:xfrm>
            <a:off y="101100" x="457200"/>
            <a:ext cy="1013999" cx="7315499"/>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3" name="Shape 83"/>
        <p:cNvGrpSpPr/>
        <p:nvPr/>
      </p:nvGrpSpPr>
      <p:grpSpPr>
        <a:xfrm>
          <a:off y="0" x="0"/>
          <a:ext cy="0" cx="0"/>
          <a:chOff y="0" x="0"/>
          <a:chExt cy="0" cx="0"/>
        </a:xfrm>
      </p:grpSpPr>
      <p:sp>
        <p:nvSpPr>
          <p:cNvPr id="84" name="Shape 84"/>
          <p:cNvSpPr/>
          <p:nvPr/>
        </p:nvSpPr>
        <p:spPr>
          <a:xfrm flipH="1">
            <a:off y="4623760" x="8964665"/>
            <a:ext cy="521400" cx="187800"/>
          </a:xfrm>
          <a:prstGeom prst="rect">
            <a:avLst/>
          </a:prstGeom>
          <a:solidFill>
            <a:srgbClr val="AB0101"/>
          </a:solidFill>
          <a:ln>
            <a:noFill/>
          </a:ln>
        </p:spPr>
        <p:txBody>
          <a:bodyPr bIns="45700" rIns="91425" lIns="91425" tIns="45700" anchor="ctr" anchorCtr="0">
            <a:normAutofit/>
          </a:bodyPr>
          <a:lstStyle/>
          <a:p>
            <a:pPr>
              <a:spcBef>
                <a:spcPts val="0"/>
              </a:spcBef>
              <a:buNone/>
            </a:pPr>
            <a:r>
              <a:t/>
            </a:r>
            <a:endParaRPr/>
          </a:p>
        </p:txBody>
      </p:sp>
      <p:sp>
        <p:nvSpPr>
          <p:cNvPr id="85" name="Shape 85"/>
          <p:cNvSpPr/>
          <p:nvPr/>
        </p:nvSpPr>
        <p:spPr>
          <a:xfrm flipH="1">
            <a:off y="4623760" x="3866777"/>
            <a:ext cy="521400" cx="5097900"/>
          </a:xfrm>
          <a:prstGeom prst="rect">
            <a:avLst/>
          </a:prstGeom>
          <a:solidFill>
            <a:srgbClr val="0F243E"/>
          </a:solidFill>
          <a:ln>
            <a:noFill/>
          </a:ln>
        </p:spPr>
        <p:txBody>
          <a:bodyPr bIns="45700" rIns="91425" lIns="91425" tIns="45700" anchor="ctr" anchorCtr="0">
            <a:normAutofit/>
          </a:bodyPr>
          <a:lstStyle/>
          <a:p>
            <a:pPr>
              <a:spcBef>
                <a:spcPts val="0"/>
              </a:spcBef>
              <a:buNone/>
            </a:pPr>
            <a:r>
              <a:t/>
            </a:r>
            <a:endParaRPr/>
          </a:p>
        </p:txBody>
      </p:sp>
      <p:sp>
        <p:nvSpPr>
          <p:cNvPr id="86" name="Shape 86"/>
          <p:cNvSpPr txBox="1"/>
          <p:nvPr>
            <p:ph idx="1" type="body"/>
          </p:nvPr>
        </p:nvSpPr>
        <p:spPr>
          <a:xfrm>
            <a:off y="4623760" x="3866812"/>
            <a:ext cy="521400" cx="5097900"/>
          </a:xfrm>
          <a:prstGeom prst="rect">
            <a:avLst/>
          </a:prstGeom>
        </p:spPr>
        <p:txBody>
          <a:bodyPr bIns="91425" rIns="91425" lIns="91425" tIns="91425" anchor="t" anchorCtr="0"/>
          <a:lstStyle>
            <a:lvl1pPr>
              <a:spcBef>
                <a:spcPts val="0"/>
              </a:spcBef>
              <a:buClr>
                <a:schemeClr val="lt1"/>
              </a:buClr>
              <a:buSzPct val="1000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7" name="Shape 87"/>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grpSp>
        <p:nvGrpSpPr>
          <p:cNvPr id="5" name="Shape 5"/>
          <p:cNvGrpSpPr/>
          <p:nvPr/>
        </p:nvGrpSpPr>
        <p:grpSpPr>
          <a:xfrm>
            <a:off y="-70" x="33867"/>
            <a:ext cy="2107677" cx="3409812"/>
            <a:chOff y="1493" x="0"/>
            <a:chExt cy="2810236" cx="3409812"/>
          </a:xfrm>
        </p:grpSpPr>
        <p:cxnSp>
          <p:nvCxnSpPr>
            <p:cNvPr id="6" name="Shape 6"/>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7" name="Shape 7"/>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8" name="Shape 8"/>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9" name="Shape 9"/>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0" name="Shape 10"/>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1" name="Shape 11"/>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2" name="Shape 12"/>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3" name="Shape 13"/>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4" name="Shape 14"/>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5" name="Shape 15"/>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6" name="Shape 16"/>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7" name="Shape 17"/>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8" name="Shape 18"/>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19" name="Shape 19"/>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0" name="Shape 20"/>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1" name="Shape 21"/>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2" name="Shape 22"/>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3" name="Shape 23"/>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4" name="Shape 24"/>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5" name="Shape 25"/>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6" name="Shape 26"/>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7" name="Shape 27"/>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8" name="Shape 28"/>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29" name="Shape 29"/>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0" name="Shape 30"/>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
        <p:nvSpPr>
          <p:cNvPr id="31" name="Shape 31"/>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None/>
              <a:defRPr sz="4400">
                <a:solidFill>
                  <a:schemeClr val="lt1"/>
                </a:solidFill>
              </a:defRPr>
            </a:lvl1pPr>
            <a:lvl2pPr>
              <a:spcBef>
                <a:spcPts val="0"/>
              </a:spcBef>
              <a:buClr>
                <a:schemeClr val="lt1"/>
              </a:buClr>
              <a:buSzPct val="100000"/>
              <a:buNone/>
              <a:defRPr sz="4400">
                <a:solidFill>
                  <a:schemeClr val="lt1"/>
                </a:solidFill>
              </a:defRPr>
            </a:lvl2pPr>
            <a:lvl3pPr>
              <a:spcBef>
                <a:spcPts val="0"/>
              </a:spcBef>
              <a:buClr>
                <a:schemeClr val="lt1"/>
              </a:buClr>
              <a:buSzPct val="100000"/>
              <a:buNone/>
              <a:defRPr sz="4400">
                <a:solidFill>
                  <a:schemeClr val="lt1"/>
                </a:solidFill>
              </a:defRPr>
            </a:lvl3pPr>
            <a:lvl4pPr>
              <a:spcBef>
                <a:spcPts val="0"/>
              </a:spcBef>
              <a:buClr>
                <a:schemeClr val="lt1"/>
              </a:buClr>
              <a:buSzPct val="100000"/>
              <a:buNone/>
              <a:defRPr sz="4400">
                <a:solidFill>
                  <a:schemeClr val="lt1"/>
                </a:solidFill>
              </a:defRPr>
            </a:lvl4pPr>
            <a:lvl5pPr>
              <a:spcBef>
                <a:spcPts val="0"/>
              </a:spcBef>
              <a:buClr>
                <a:schemeClr val="lt1"/>
              </a:buClr>
              <a:buSzPct val="100000"/>
              <a:buNone/>
              <a:defRPr sz="4400">
                <a:solidFill>
                  <a:schemeClr val="lt1"/>
                </a:solidFill>
              </a:defRPr>
            </a:lvl5pPr>
            <a:lvl6pPr>
              <a:spcBef>
                <a:spcPts val="0"/>
              </a:spcBef>
              <a:buClr>
                <a:schemeClr val="lt1"/>
              </a:buClr>
              <a:buSzPct val="100000"/>
              <a:buNone/>
              <a:defRPr sz="4400">
                <a:solidFill>
                  <a:schemeClr val="lt1"/>
                </a:solidFill>
              </a:defRPr>
            </a:lvl6pPr>
            <a:lvl7pPr>
              <a:spcBef>
                <a:spcPts val="0"/>
              </a:spcBef>
              <a:buClr>
                <a:schemeClr val="lt1"/>
              </a:buClr>
              <a:buSzPct val="100000"/>
              <a:buNone/>
              <a:defRPr sz="4400">
                <a:solidFill>
                  <a:schemeClr val="lt1"/>
                </a:solidFill>
              </a:defRPr>
            </a:lvl7pPr>
            <a:lvl8pPr>
              <a:spcBef>
                <a:spcPts val="0"/>
              </a:spcBef>
              <a:buClr>
                <a:schemeClr val="lt1"/>
              </a:buClr>
              <a:buSzPct val="100000"/>
              <a:buNone/>
              <a:defRPr sz="4400">
                <a:solidFill>
                  <a:schemeClr val="lt1"/>
                </a:solidFill>
              </a:defRPr>
            </a:lvl8pPr>
            <a:lvl9pPr>
              <a:spcBef>
                <a:spcPts val="0"/>
              </a:spcBef>
              <a:buClr>
                <a:schemeClr val="lt1"/>
              </a:buClr>
              <a:buSzPct val="100000"/>
              <a:buNone/>
              <a:defRPr sz="4400">
                <a:solidFill>
                  <a:schemeClr val="lt1"/>
                </a:solidFill>
              </a:defRPr>
            </a:lvl9pPr>
          </a:lstStyle>
          <a:p/>
        </p:txBody>
      </p:sp>
      <p:sp>
        <p:nvSpPr>
          <p:cNvPr id="32" name="Shape 32"/>
          <p:cNvSpPr txBox="1"/>
          <p:nvPr>
            <p:ph idx="1" type="body"/>
          </p:nvPr>
        </p:nvSpPr>
        <p:spPr>
          <a:xfrm>
            <a:off y="1200150" x="457200"/>
            <a:ext cy="3394500" cx="8229600"/>
          </a:xfrm>
          <a:prstGeom prst="rect">
            <a:avLst/>
          </a:prstGeom>
          <a:noFill/>
          <a:ln>
            <a:noFill/>
          </a:ln>
        </p:spPr>
        <p:txBody>
          <a:bodyPr bIns="91425" rIns="91425" lIns="91425" tIns="91425" anchor="t" anchorCtr="0"/>
          <a:lstStyle>
            <a:lvl1pPr>
              <a:spcBef>
                <a:spcPts val="0"/>
              </a:spcBef>
              <a:buClr>
                <a:schemeClr val="dk2"/>
              </a:buClr>
              <a:buSzPct val="100000"/>
              <a:defRPr sz="1800">
                <a:solidFill>
                  <a:schemeClr val="dk2"/>
                </a:solidFill>
              </a:defRPr>
            </a:lvl1pPr>
            <a:lvl2pPr>
              <a:spcBef>
                <a:spcPts val="360"/>
              </a:spcBef>
              <a:buClr>
                <a:schemeClr val="dk2"/>
              </a:buClr>
              <a:buSzPct val="100000"/>
              <a:defRPr sz="1800">
                <a:solidFill>
                  <a:schemeClr val="dk2"/>
                </a:solidFill>
              </a:defRPr>
            </a:lvl2pPr>
            <a:lvl3pPr>
              <a:spcBef>
                <a:spcPts val="360"/>
              </a:spcBef>
              <a:buClr>
                <a:schemeClr val="dk2"/>
              </a:buClr>
              <a:buSzPct val="100000"/>
              <a:defRPr sz="18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grpSp>
        <p:nvGrpSpPr>
          <p:cNvPr id="33" name="Shape 33"/>
          <p:cNvGrpSpPr/>
          <p:nvPr/>
        </p:nvGrpSpPr>
        <p:grpSpPr>
          <a:xfrm rot="10800000">
            <a:off y="3035893" x="5734187"/>
            <a:ext cy="2107677" cx="3409812"/>
            <a:chOff y="1493" x="0"/>
            <a:chExt cy="2810236" cx="3409812"/>
          </a:xfrm>
        </p:grpSpPr>
        <p:cxnSp>
          <p:nvCxnSpPr>
            <p:cNvPr id="34" name="Shape 34"/>
            <p:cNvCxnSpPr/>
            <p:nvPr/>
          </p:nvCxnSpPr>
          <p:spPr>
            <a:xfrm>
              <a:off y="245542" x="0"/>
              <a:ext cy="1500" cx="3251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5" name="Shape 35"/>
            <p:cNvCxnSpPr/>
            <p:nvPr/>
          </p:nvCxnSpPr>
          <p:spPr>
            <a:xfrm rot="-5400000">
              <a:off y="1407880" x="-1212177"/>
              <a:ext cy="1500" cx="2806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6" name="Shape 36"/>
            <p:cNvCxnSpPr/>
            <p:nvPr/>
          </p:nvCxnSpPr>
          <p:spPr>
            <a:xfrm>
              <a:off y="474143" x="0"/>
              <a:ext cy="1500" cx="2666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7" name="Shape 37"/>
            <p:cNvCxnSpPr/>
            <p:nvPr/>
          </p:nvCxnSpPr>
          <p:spPr>
            <a:xfrm>
              <a:off y="702743" x="0"/>
              <a:ext cy="1500" cx="2167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8" name="Shape 38"/>
            <p:cNvCxnSpPr/>
            <p:nvPr/>
          </p:nvCxnSpPr>
          <p:spPr>
            <a:xfrm>
              <a:off y="931342" x="0"/>
              <a:ext cy="1500" cx="18626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39" name="Shape 39"/>
            <p:cNvCxnSpPr/>
            <p:nvPr/>
          </p:nvCxnSpPr>
          <p:spPr>
            <a:xfrm>
              <a:off y="1159942" x="0"/>
              <a:ext cy="1500" cx="1490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0" name="Shape 40"/>
            <p:cNvCxnSpPr/>
            <p:nvPr/>
          </p:nvCxnSpPr>
          <p:spPr>
            <a:xfrm>
              <a:off y="1388542" x="0"/>
              <a:ext cy="1500" cx="12191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1" name="Shape 41"/>
            <p:cNvCxnSpPr/>
            <p:nvPr/>
          </p:nvCxnSpPr>
          <p:spPr>
            <a:xfrm>
              <a:off y="1617142" x="0"/>
              <a:ext cy="1500" cx="990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2" name="Shape 42"/>
            <p:cNvCxnSpPr/>
            <p:nvPr/>
          </p:nvCxnSpPr>
          <p:spPr>
            <a:xfrm>
              <a:off y="1845742" x="0"/>
              <a:ext cy="1500" cx="745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3" name="Shape 43"/>
            <p:cNvCxnSpPr/>
            <p:nvPr/>
          </p:nvCxnSpPr>
          <p:spPr>
            <a:xfrm>
              <a:off y="2074342" x="0"/>
              <a:ext cy="1500" cx="533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4" name="Shape 44"/>
            <p:cNvCxnSpPr/>
            <p:nvPr/>
          </p:nvCxnSpPr>
          <p:spPr>
            <a:xfrm>
              <a:off y="2302943" x="0"/>
              <a:ext cy="1500" cx="262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5" name="Shape 45"/>
            <p:cNvCxnSpPr/>
            <p:nvPr/>
          </p:nvCxnSpPr>
          <p:spPr>
            <a:xfrm rot="-5400000">
              <a:off y="1238115" x="-814261"/>
              <a:ext cy="1500" cx="24683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6" name="Shape 46"/>
            <p:cNvCxnSpPr/>
            <p:nvPr/>
          </p:nvCxnSpPr>
          <p:spPr>
            <a:xfrm rot="-5400000">
              <a:off y="1014527" x="-357712"/>
              <a:ext cy="1500" cx="20180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7" name="Shape 47"/>
            <p:cNvCxnSpPr/>
            <p:nvPr/>
          </p:nvCxnSpPr>
          <p:spPr>
            <a:xfrm rot="-5400000">
              <a:off y="887576" x="-853"/>
              <a:ext cy="1500" cx="17639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8" name="Shape 48"/>
            <p:cNvCxnSpPr/>
            <p:nvPr/>
          </p:nvCxnSpPr>
          <p:spPr>
            <a:xfrm rot="-5400000">
              <a:off y="790194" x="326307"/>
              <a:ext cy="1500" cx="1569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49" name="Shape 49"/>
            <p:cNvCxnSpPr/>
            <p:nvPr/>
          </p:nvCxnSpPr>
          <p:spPr>
            <a:xfrm rot="-5400000">
              <a:off y="709726" x="636516"/>
              <a:ext cy="1500" cx="14085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0" name="Shape 50"/>
            <p:cNvCxnSpPr/>
            <p:nvPr/>
          </p:nvCxnSpPr>
          <p:spPr>
            <a:xfrm rot="-5400000">
              <a:off y="603961" x="972228"/>
              <a:ext cy="1500" cx="1196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1" name="Shape 51"/>
            <p:cNvCxnSpPr/>
            <p:nvPr/>
          </p:nvCxnSpPr>
          <p:spPr>
            <a:xfrm rot="-5400000">
              <a:off y="527761" x="1278236"/>
              <a:ext cy="1500" cx="10443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2" name="Shape 52"/>
            <p:cNvCxnSpPr/>
            <p:nvPr/>
          </p:nvCxnSpPr>
          <p:spPr>
            <a:xfrm rot="-5400000">
              <a:off y="440776" x="1590398"/>
              <a:ext cy="1500" cx="879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3" name="Shape 53"/>
            <p:cNvCxnSpPr/>
            <p:nvPr/>
          </p:nvCxnSpPr>
          <p:spPr>
            <a:xfrm rot="-5400000">
              <a:off y="377227" x="1883657"/>
              <a:ext cy="1500" cx="7527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4" name="Shape 54"/>
            <p:cNvCxnSpPr/>
            <p:nvPr/>
          </p:nvCxnSpPr>
          <p:spPr>
            <a:xfrm rot="-5400000">
              <a:off y="292493" x="2198066"/>
              <a:ext cy="1500" cx="583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5" name="Shape 55"/>
            <p:cNvCxnSpPr/>
            <p:nvPr/>
          </p:nvCxnSpPr>
          <p:spPr>
            <a:xfrm rot="-5400000">
              <a:off y="199376" x="2521027"/>
              <a:ext cy="1500" cx="397200"/>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6" name="Shape 56"/>
            <p:cNvCxnSpPr/>
            <p:nvPr/>
          </p:nvCxnSpPr>
          <p:spPr>
            <a:xfrm rot="-5400000">
              <a:off y="148627" x="2801688"/>
              <a:ext cy="1500" cx="2954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7" name="Shape 57"/>
            <p:cNvCxnSpPr/>
            <p:nvPr/>
          </p:nvCxnSpPr>
          <p:spPr>
            <a:xfrm rot="-5400000">
              <a:off y="102444" x="3079242"/>
              <a:ext cy="1500" cx="201599"/>
            </a:xfrm>
            <a:prstGeom prst="straightConnector1">
              <a:avLst/>
            </a:prstGeom>
            <a:noFill/>
            <a:ln w="12700" cap="flat">
              <a:solidFill>
                <a:srgbClr val="B7CCE4">
                  <a:alpha val="53725"/>
                </a:srgbClr>
              </a:solidFill>
              <a:prstDash val="solid"/>
              <a:round/>
              <a:headEnd w="med" len="med" type="none"/>
              <a:tailEnd w="med" len="med" type="none"/>
            </a:ln>
          </p:spPr>
        </p:cxnSp>
        <p:cxnSp>
          <p:nvCxnSpPr>
            <p:cNvPr id="58" name="Shape 58"/>
            <p:cNvCxnSpPr/>
            <p:nvPr/>
          </p:nvCxnSpPr>
          <p:spPr>
            <a:xfrm rot="-5400000">
              <a:off y="85076" x="3324762"/>
              <a:ext cy="1500" cx="168600"/>
            </a:xfrm>
            <a:prstGeom prst="straightConnector1">
              <a:avLst/>
            </a:prstGeom>
            <a:noFill/>
            <a:ln w="12700" cap="flat">
              <a:solidFill>
                <a:srgbClr val="B7CCE4">
                  <a:alpha val="53725"/>
                </a:srgbClr>
              </a:solidFill>
              <a:prstDash val="solid"/>
              <a:round/>
              <a:headEnd w="med" len="med" type="none"/>
              <a:tailEnd w="med" len="med" type="none"/>
            </a:ln>
          </p:spPr>
        </p:cxnSp>
      </p:gr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ctrTitle"/>
          </p:nvPr>
        </p:nvSpPr>
        <p:spPr>
          <a:xfrm>
            <a:off y="1699932" x="685800"/>
            <a:ext cy="1000499" cx="6400799"/>
          </a:xfrm>
          <a:prstGeom prst="rect">
            <a:avLst/>
          </a:prstGeom>
        </p:spPr>
        <p:txBody>
          <a:bodyPr bIns="91425" rIns="91425" lIns="91425" tIns="91425" anchor="b" anchorCtr="0">
            <a:normAutofit/>
          </a:bodyPr>
          <a:lstStyle/>
          <a:p>
            <a:pPr>
              <a:spcBef>
                <a:spcPts val="0"/>
              </a:spcBef>
              <a:buNone/>
            </a:pPr>
            <a:r>
              <a:rPr lang="en"/>
              <a:t>Correctness</a:t>
            </a:r>
          </a:p>
        </p:txBody>
      </p:sp>
      <p:sp>
        <p:nvSpPr>
          <p:cNvPr id="90" name="Shape 90"/>
          <p:cNvSpPr txBox="1"/>
          <p:nvPr>
            <p:ph idx="1" type="subTitle"/>
          </p:nvPr>
        </p:nvSpPr>
        <p:spPr>
          <a:xfrm>
            <a:off y="2700338" x="685800"/>
            <a:ext cy="675299" cx="6400799"/>
          </a:xfrm>
          <a:prstGeom prst="rect">
            <a:avLst/>
          </a:prstGeom>
        </p:spPr>
        <p:txBody>
          <a:bodyPr bIns="91425" rIns="91425" lIns="91425" tIns="91425" anchor="t" anchorCtr="0">
            <a:normAutofit/>
          </a:bodyPr>
          <a:lstStyle/>
          <a:p>
            <a:pPr>
              <a:spcBef>
                <a:spcPts val="0"/>
              </a:spcBef>
              <a:buNone/>
            </a:pPr>
            <a:r>
              <a:rPr lang="en"/>
              <a:t>Hao Zhe Kok, Ramsey Towell, Binbin Wu</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101100" x="457200"/>
            <a:ext cy="1013999" cx="7315499"/>
          </a:xfrm>
          <a:prstGeom prst="rect">
            <a:avLst/>
          </a:prstGeom>
        </p:spPr>
        <p:txBody>
          <a:bodyPr bIns="91425" rIns="91425" lIns="91425" tIns="91425" anchor="b" anchorCtr="0">
            <a:normAutofit/>
          </a:bodyPr>
          <a:lstStyle/>
          <a:p>
            <a:pPr>
              <a:spcBef>
                <a:spcPts val="0"/>
              </a:spcBef>
              <a:buNone/>
            </a:pPr>
            <a:r>
              <a:rPr lang="en"/>
              <a:t>Separation Of Concerns</a:t>
            </a:r>
          </a:p>
        </p:txBody>
      </p:sp>
      <p:sp>
        <p:nvSpPr>
          <p:cNvPr id="144" name="Shape 144"/>
          <p:cNvSpPr txBox="1"/>
          <p:nvPr>
            <p:ph idx="1" type="body"/>
          </p:nvPr>
        </p:nvSpPr>
        <p:spPr>
          <a:xfrm>
            <a:off y="1278516" x="124375"/>
            <a:ext cy="3630300" cx="8229600"/>
          </a:xfrm>
          <a:prstGeom prst="rect">
            <a:avLst/>
          </a:prstGeom>
        </p:spPr>
        <p:txBody>
          <a:bodyPr bIns="91425" rIns="91425" lIns="91425" tIns="91425" anchor="t" anchorCtr="0">
            <a:normAutofit/>
          </a:bodyPr>
          <a:lstStyle/>
          <a:p>
            <a:pPr rtl="0">
              <a:spcBef>
                <a:spcPts val="0"/>
              </a:spcBef>
              <a:buNone/>
            </a:pPr>
            <a:r>
              <a:rPr lang="en"/>
              <a:t>Note that if two issues associated with one problem are intrinsically intertwined, it is often possible to make some overall design decisions first and then effectively separate the different issues.</a:t>
            </a:r>
          </a:p>
          <a:p>
            <a:pPr rtl="0">
              <a:spcBef>
                <a:spcPts val="0"/>
              </a:spcBef>
              <a:buNone/>
            </a:pPr>
            <a:r>
              <a:t/>
            </a:r>
            <a:endParaRPr/>
          </a:p>
          <a:p>
            <a:pPr rtl="0">
              <a:spcBef>
                <a:spcPts val="0"/>
              </a:spcBef>
              <a:buNone/>
            </a:pPr>
            <a:r>
              <a:rPr lang="en"/>
              <a:t>The most important application of separation of concerns is to separate problem-domain concerns from implementation-domain concerns. problem-domain properties hold in general, regardless of the implementation environment.</a:t>
            </a:r>
          </a:p>
          <a:p>
            <a:pPr rtl="0">
              <a:spcBef>
                <a:spcPts val="0"/>
              </a:spcBef>
              <a:buNone/>
            </a:pPr>
            <a:r>
              <a:t/>
            </a:r>
            <a:endParaRPr/>
          </a:p>
          <a:p>
            <a:pPr>
              <a:spcBef>
                <a:spcPts val="0"/>
              </a:spcBef>
              <a:buNone/>
            </a:pPr>
            <a:r>
              <a:rPr lang="en"/>
              <a:t>Final remark, notice that separation of concerns may result in separation of responsibilities in dealing with separate issues. Thus, the principle is the basis for dividing the work on a complex problem into specific assignments, possibly for different people with different skills.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101100" x="457200"/>
            <a:ext cy="1013999" cx="7315499"/>
          </a:xfrm>
          <a:prstGeom prst="rect">
            <a:avLst/>
          </a:prstGeom>
        </p:spPr>
        <p:txBody>
          <a:bodyPr bIns="91425" rIns="91425" lIns="91425" tIns="91425" anchor="b" anchorCtr="0">
            <a:normAutofit/>
          </a:bodyPr>
          <a:lstStyle/>
          <a:p>
            <a:pPr>
              <a:spcBef>
                <a:spcPts val="0"/>
              </a:spcBef>
              <a:buNone/>
            </a:pPr>
            <a:r>
              <a:rPr lang="en"/>
              <a:t>Correctness</a:t>
            </a:r>
          </a:p>
        </p:txBody>
      </p:sp>
      <p:sp>
        <p:nvSpPr>
          <p:cNvPr id="96" name="Shape 96"/>
          <p:cNvSpPr txBox="1"/>
          <p:nvPr>
            <p:ph idx="1" type="body"/>
          </p:nvPr>
        </p:nvSpPr>
        <p:spPr>
          <a:xfrm>
            <a:off y="1278516" x="457200"/>
            <a:ext cy="3630300" cx="8229600"/>
          </a:xfrm>
          <a:prstGeom prst="rect">
            <a:avLst/>
          </a:prstGeom>
        </p:spPr>
        <p:txBody>
          <a:bodyPr bIns="91425" rIns="91425" lIns="91425" tIns="91425" anchor="t" anchorCtr="0">
            <a:normAutofit/>
          </a:bodyPr>
          <a:lstStyle/>
          <a:p>
            <a:pPr rtl="0">
              <a:spcBef>
                <a:spcPts val="0"/>
              </a:spcBef>
              <a:buNone/>
            </a:pPr>
            <a:r>
              <a:rPr sz="1600" lang="en"/>
              <a:t>- Definition: If the specifications of the systems are available, correctness assumes that it is possible to determine unambiguously whether a program meets the specifications. </a:t>
            </a:r>
          </a:p>
          <a:p>
            <a:pPr rtl="0">
              <a:spcBef>
                <a:spcPts val="0"/>
              </a:spcBef>
              <a:buNone/>
            </a:pPr>
            <a:r>
              <a:t/>
            </a:r>
            <a:endParaRPr sz="1600"/>
          </a:p>
          <a:p>
            <a:pPr rtl="0">
              <a:spcBef>
                <a:spcPts val="0"/>
              </a:spcBef>
              <a:buNone/>
            </a:pPr>
            <a:r>
              <a:rPr sz="1600" lang="en"/>
              <a:t>- A program is functionally correct if it behaves according to its stated functional specifications. But may be missing other specifications such as performance and scalability.</a:t>
            </a:r>
          </a:p>
          <a:p>
            <a:pPr rtl="0">
              <a:spcBef>
                <a:spcPts val="0"/>
              </a:spcBef>
              <a:buNone/>
            </a:pPr>
            <a:r>
              <a:t/>
            </a:r>
            <a:endParaRPr sz="1600"/>
          </a:p>
          <a:p>
            <a:pPr rtl="0">
              <a:spcBef>
                <a:spcPts val="0"/>
              </a:spcBef>
              <a:buNone/>
            </a:pPr>
            <a:r>
              <a:rPr sz="1600" lang="en"/>
              <a:t>- Basically if the software solves the problem if the problem is sufficiently defined.</a:t>
            </a:r>
          </a:p>
          <a:p>
            <a:pPr rtl="0">
              <a:spcBef>
                <a:spcPts val="0"/>
              </a:spcBef>
              <a:buNone/>
            </a:pPr>
            <a:r>
              <a:t/>
            </a:r>
            <a:endParaRPr sz="1600"/>
          </a:p>
          <a:p>
            <a:pPr rtl="0">
              <a:spcBef>
                <a:spcPts val="0"/>
              </a:spcBef>
              <a:buNone/>
            </a:pPr>
            <a:r>
              <a:rPr sz="1600" lang="en"/>
              <a:t>- Must be unambiguous, can be assessed. Is a mathematical property that establishes the equivalence between the software and its specification.</a:t>
            </a:r>
          </a:p>
          <a:p>
            <a:pPr rtl="0">
              <a:spcBef>
                <a:spcPts val="0"/>
              </a:spcBef>
              <a:buNone/>
            </a:pPr>
            <a:r>
              <a:t/>
            </a:r>
            <a:endParaRPr sz="1600"/>
          </a:p>
          <a:p>
            <a:pPr>
              <a:spcBef>
                <a:spcPts val="0"/>
              </a:spcBef>
              <a:buNone/>
            </a:pPr>
            <a:r>
              <a:t/>
            </a:r>
            <a:endParaRPr sz="16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101100" x="457200"/>
            <a:ext cy="1013999" cx="7315499"/>
          </a:xfrm>
          <a:prstGeom prst="rect">
            <a:avLst/>
          </a:prstGeom>
        </p:spPr>
        <p:txBody>
          <a:bodyPr bIns="91425" rIns="91425" lIns="91425" tIns="91425" anchor="b" anchorCtr="0">
            <a:normAutofit/>
          </a:bodyPr>
          <a:lstStyle/>
          <a:p>
            <a:pPr>
              <a:spcBef>
                <a:spcPts val="0"/>
              </a:spcBef>
              <a:buNone/>
            </a:pPr>
            <a:r>
              <a:rPr lang="en"/>
              <a:t>Correctness</a:t>
            </a:r>
          </a:p>
        </p:txBody>
      </p:sp>
      <p:sp>
        <p:nvSpPr>
          <p:cNvPr id="102" name="Shape 102"/>
          <p:cNvSpPr txBox="1"/>
          <p:nvPr>
            <p:ph idx="1" type="body"/>
          </p:nvPr>
        </p:nvSpPr>
        <p:spPr>
          <a:xfrm>
            <a:off y="1278516" x="457200"/>
            <a:ext cy="3630300" cx="8229600"/>
          </a:xfrm>
          <a:prstGeom prst="rect">
            <a:avLst/>
          </a:prstGeom>
        </p:spPr>
        <p:txBody>
          <a:bodyPr bIns="91425" rIns="91425" lIns="91425" tIns="91425" anchor="t" anchorCtr="0">
            <a:normAutofit/>
          </a:bodyPr>
          <a:lstStyle/>
          <a:p>
            <a:pPr rtl="0">
              <a:spcBef>
                <a:spcPts val="0"/>
              </a:spcBef>
              <a:buNone/>
            </a:pPr>
            <a:r>
              <a:rPr lang="en"/>
              <a:t>- Specifications are usually specified by people informally using natural language.</a:t>
            </a:r>
          </a:p>
          <a:p>
            <a:pPr rtl="0">
              <a:spcBef>
                <a:spcPts val="0"/>
              </a:spcBef>
              <a:buNone/>
            </a:pPr>
            <a:r>
              <a:t/>
            </a:r>
            <a:endParaRPr/>
          </a:p>
          <a:p>
            <a:pPr rtl="0">
              <a:spcBef>
                <a:spcPts val="0"/>
              </a:spcBef>
              <a:buNone/>
            </a:pPr>
            <a:r>
              <a:rPr lang="en"/>
              <a:t>- This presents ambiguity because natural language is not consistent.</a:t>
            </a:r>
          </a:p>
          <a:p>
            <a:pPr rtl="0">
              <a:spcBef>
                <a:spcPts val="0"/>
              </a:spcBef>
              <a:buNone/>
            </a:pPr>
            <a:r>
              <a:t/>
            </a:r>
            <a:endParaRPr/>
          </a:p>
          <a:p>
            <a:pPr>
              <a:spcBef>
                <a:spcPts val="0"/>
              </a:spcBef>
              <a:buNone/>
            </a:pPr>
            <a:r>
              <a:rPr lang="en"/>
              <a:t>- Despite this ambiguity, specifications are useful to determine the approximate desirable goals of a given software system.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101100" x="457200"/>
            <a:ext cy="1013999" cx="7315499"/>
          </a:xfrm>
          <a:prstGeom prst="rect">
            <a:avLst/>
          </a:prstGeom>
        </p:spPr>
        <p:txBody>
          <a:bodyPr bIns="91425" rIns="91425" lIns="91425" tIns="91425" anchor="b" anchorCtr="0">
            <a:normAutofit/>
          </a:bodyPr>
          <a:lstStyle/>
          <a:p>
            <a:pPr>
              <a:spcBef>
                <a:spcPts val="0"/>
              </a:spcBef>
              <a:buNone/>
            </a:pPr>
            <a:r>
              <a:rPr lang="en"/>
              <a:t>Correctness</a:t>
            </a:r>
          </a:p>
        </p:txBody>
      </p:sp>
      <p:sp>
        <p:nvSpPr>
          <p:cNvPr id="108" name="Shape 108"/>
          <p:cNvSpPr txBox="1"/>
          <p:nvPr>
            <p:ph idx="1" type="body"/>
          </p:nvPr>
        </p:nvSpPr>
        <p:spPr>
          <a:xfrm>
            <a:off y="1278516" x="457200"/>
            <a:ext cy="3630300" cx="8229600"/>
          </a:xfrm>
          <a:prstGeom prst="rect">
            <a:avLst/>
          </a:prstGeom>
        </p:spPr>
        <p:txBody>
          <a:bodyPr bIns="91425" rIns="91425" lIns="91425" tIns="91425" anchor="t" anchorCtr="0">
            <a:normAutofit/>
          </a:bodyPr>
          <a:lstStyle/>
          <a:p>
            <a:pPr rtl="0">
              <a:spcBef>
                <a:spcPts val="0"/>
              </a:spcBef>
              <a:buNone/>
            </a:pPr>
            <a:r>
              <a:rPr lang="en"/>
              <a:t>- Correctness can be enhanced by using appropriate tools.</a:t>
            </a:r>
          </a:p>
          <a:p>
            <a:pPr rtl="0">
              <a:spcBef>
                <a:spcPts val="0"/>
              </a:spcBef>
              <a:buNone/>
            </a:pPr>
            <a:r>
              <a:t/>
            </a:r>
            <a:endParaRPr/>
          </a:p>
          <a:p>
            <a:pPr rtl="0">
              <a:spcBef>
                <a:spcPts val="0"/>
              </a:spcBef>
              <a:buNone/>
            </a:pPr>
            <a:r>
              <a:rPr lang="en"/>
              <a:t>- Such as high-level languages - particularly those supporting extensive static analysis - testing using tools without running the program.</a:t>
            </a:r>
          </a:p>
          <a:p>
            <a:pPr rtl="0">
              <a:spcBef>
                <a:spcPts val="0"/>
              </a:spcBef>
              <a:buNone/>
            </a:pPr>
            <a:r>
              <a:t/>
            </a:r>
            <a:endParaRPr/>
          </a:p>
          <a:p>
            <a:pPr rtl="0">
              <a:spcBef>
                <a:spcPts val="0"/>
              </a:spcBef>
              <a:buNone/>
            </a:pPr>
            <a:r>
              <a:rPr lang="en"/>
              <a:t>- Likewise, correctness can be improved by using standard proven algorithms or built-in libraries, instead of reinventing the wheel.</a:t>
            </a:r>
          </a:p>
          <a:p>
            <a:pPr rtl="0">
              <a:spcBef>
                <a:spcPts val="0"/>
              </a:spcBef>
              <a:buNone/>
            </a:pPr>
            <a:r>
              <a:t/>
            </a:r>
            <a:endParaRPr/>
          </a:p>
          <a:p>
            <a:pPr>
              <a:spcBef>
                <a:spcPts val="0"/>
              </a:spcBef>
              <a:buNone/>
            </a:pPr>
            <a:r>
              <a:rPr lang="en"/>
              <a:t>- Using proven methodologies and processes.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101100" x="457200"/>
            <a:ext cy="1013999" cx="7315499"/>
          </a:xfrm>
          <a:prstGeom prst="rect">
            <a:avLst/>
          </a:prstGeom>
        </p:spPr>
        <p:txBody>
          <a:bodyPr bIns="91425" rIns="91425" lIns="91425" tIns="91425" anchor="b" anchorCtr="0">
            <a:normAutofit/>
          </a:bodyPr>
          <a:lstStyle/>
          <a:p>
            <a:pPr>
              <a:spcBef>
                <a:spcPts val="0"/>
              </a:spcBef>
              <a:buNone/>
            </a:pPr>
            <a:r>
              <a:rPr lang="en"/>
              <a:t>Application to Project</a:t>
            </a:r>
          </a:p>
        </p:txBody>
      </p:sp>
      <p:sp>
        <p:nvSpPr>
          <p:cNvPr id="114" name="Shape 114"/>
          <p:cNvSpPr txBox="1"/>
          <p:nvPr>
            <p:ph idx="1" type="body"/>
          </p:nvPr>
        </p:nvSpPr>
        <p:spPr>
          <a:xfrm>
            <a:off y="1278516" x="457200"/>
            <a:ext cy="3630300" cx="8229600"/>
          </a:xfrm>
          <a:prstGeom prst="rect">
            <a:avLst/>
          </a:prstGeom>
        </p:spPr>
        <p:txBody>
          <a:bodyPr bIns="91425" rIns="91425" lIns="91425" tIns="91425" anchor="t" anchorCtr="0">
            <a:normAutofit/>
          </a:bodyPr>
          <a:lstStyle/>
          <a:p>
            <a:pPr rtl="0">
              <a:spcBef>
                <a:spcPts val="0"/>
              </a:spcBef>
              <a:buNone/>
            </a:pPr>
            <a:r>
              <a:rPr lang="en"/>
              <a:t>- Using Cucumber (utilizes Gherkin, which is practically natural language).</a:t>
            </a:r>
          </a:p>
          <a:p>
            <a:pPr rtl="0">
              <a:spcBef>
                <a:spcPts val="0"/>
              </a:spcBef>
              <a:buNone/>
            </a:pPr>
            <a:r>
              <a:t/>
            </a:r>
            <a:endParaRPr/>
          </a:p>
          <a:p>
            <a:pPr rtl="0">
              <a:spcBef>
                <a:spcPts val="0"/>
              </a:spcBef>
              <a:buNone/>
            </a:pPr>
            <a:r>
              <a:rPr lang="en"/>
              <a:t>- Cucumber provides a way for developers and users to reconcile natural language and actually making the project correct. </a:t>
            </a:r>
          </a:p>
          <a:p>
            <a:pPr rtl="0">
              <a:spcBef>
                <a:spcPts val="0"/>
              </a:spcBef>
              <a:buNone/>
            </a:pPr>
            <a:r>
              <a:t/>
            </a:r>
            <a:endParaRPr/>
          </a:p>
          <a:p>
            <a:pPr>
              <a:spcBef>
                <a:spcPts val="0"/>
              </a:spcBef>
              <a:buNone/>
            </a:pPr>
            <a:r>
              <a:rPr lang="en"/>
              <a:t>- By using behaviour-driven development, the project is tested to ensure its correctness - provided the Gherkin specifications are defined and understood correctly.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101100" x="457200"/>
            <a:ext cy="1013999" cx="7315499"/>
          </a:xfrm>
          <a:prstGeom prst="rect">
            <a:avLst/>
          </a:prstGeom>
        </p:spPr>
        <p:txBody>
          <a:bodyPr bIns="91425" rIns="91425" lIns="91425" tIns="91425" anchor="b" anchorCtr="0">
            <a:normAutofit/>
          </a:bodyPr>
          <a:lstStyle/>
          <a:p>
            <a:pPr>
              <a:spcBef>
                <a:spcPts val="0"/>
              </a:spcBef>
              <a:buNone/>
            </a:pPr>
            <a:r>
              <a:rPr lang="en"/>
              <a:t>Separation Of Concerns</a:t>
            </a:r>
          </a:p>
        </p:txBody>
      </p:sp>
      <p:sp>
        <p:nvSpPr>
          <p:cNvPr id="120" name="Shape 120"/>
          <p:cNvSpPr txBox="1"/>
          <p:nvPr>
            <p:ph idx="1" type="body"/>
          </p:nvPr>
        </p:nvSpPr>
        <p:spPr>
          <a:xfrm>
            <a:off y="1278516" x="457200"/>
            <a:ext cy="3630300" cx="8229600"/>
          </a:xfrm>
          <a:prstGeom prst="rect">
            <a:avLst/>
          </a:prstGeom>
        </p:spPr>
        <p:txBody>
          <a:bodyPr bIns="91425" rIns="91425" lIns="91425" tIns="91425" anchor="t" anchorCtr="0">
            <a:normAutofit/>
          </a:bodyPr>
          <a:lstStyle/>
          <a:p>
            <a:pPr rtl="0">
              <a:spcBef>
                <a:spcPts val="0"/>
              </a:spcBef>
              <a:buNone/>
            </a:pPr>
            <a:r>
              <a:rPr lang="en"/>
              <a:t>Separation of concerns allows us to deal with different aspects of a problem, so that we can concentrate on each individually. </a:t>
            </a:r>
          </a:p>
          <a:p>
            <a:pPr rtl="0">
              <a:spcBef>
                <a:spcPts val="0"/>
              </a:spcBef>
              <a:buNone/>
            </a:pPr>
            <a:r>
              <a:t/>
            </a:r>
            <a:endParaRPr/>
          </a:p>
          <a:p>
            <a:pPr>
              <a:spcBef>
                <a:spcPts val="0"/>
              </a:spcBef>
              <a:buNone/>
            </a:pPr>
            <a:r>
              <a:rPr lang="en"/>
              <a:t>Separation of concerns is commonsense practice that we try to follow in our everyday life to overcome the difficulties we encounter. The principle should be applied also in software development.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101100" x="457200"/>
            <a:ext cy="1013999" cx="7315499"/>
          </a:xfrm>
          <a:prstGeom prst="rect">
            <a:avLst/>
          </a:prstGeom>
        </p:spPr>
        <p:txBody>
          <a:bodyPr bIns="91425" rIns="91425" lIns="91425" tIns="91425" anchor="b" anchorCtr="0">
            <a:normAutofit/>
          </a:bodyPr>
          <a:lstStyle/>
          <a:p>
            <a:pPr>
              <a:spcBef>
                <a:spcPts val="0"/>
              </a:spcBef>
              <a:buNone/>
            </a:pPr>
            <a:r>
              <a:rPr lang="en"/>
              <a:t>Separation Of Concerns</a:t>
            </a:r>
          </a:p>
        </p:txBody>
      </p:sp>
      <p:sp>
        <p:nvSpPr>
          <p:cNvPr id="126" name="Shape 126"/>
          <p:cNvSpPr txBox="1"/>
          <p:nvPr>
            <p:ph idx="1" type="body"/>
          </p:nvPr>
        </p:nvSpPr>
        <p:spPr>
          <a:xfrm>
            <a:off y="1278516" x="457200"/>
            <a:ext cy="3630300" cx="8229600"/>
          </a:xfrm>
          <a:prstGeom prst="rect">
            <a:avLst/>
          </a:prstGeom>
        </p:spPr>
        <p:txBody>
          <a:bodyPr bIns="91425" rIns="91425" lIns="91425" tIns="91425" anchor="t" anchorCtr="0">
            <a:normAutofit/>
          </a:bodyPr>
          <a:lstStyle/>
          <a:p>
            <a:pPr rtl="0">
              <a:spcBef>
                <a:spcPts val="0"/>
              </a:spcBef>
              <a:buNone/>
            </a:pPr>
            <a:r>
              <a:rPr lang="en"/>
              <a:t>There are many decisions that must be made in the development of a software product. </a:t>
            </a:r>
          </a:p>
          <a:p>
            <a:pPr rtl="0">
              <a:spcBef>
                <a:spcPts val="0"/>
              </a:spcBef>
              <a:buNone/>
            </a:pPr>
            <a:r>
              <a:rPr lang="en"/>
              <a:t>Some of them concern features of the product: functions to offer, expected reliability, efficiency with respect to space and time, user interfaces, etc.</a:t>
            </a:r>
          </a:p>
          <a:p>
            <a:pPr rtl="0">
              <a:spcBef>
                <a:spcPts val="0"/>
              </a:spcBef>
              <a:buNone/>
            </a:pPr>
            <a:r>
              <a:t/>
            </a:r>
            <a:endParaRPr/>
          </a:p>
          <a:p>
            <a:pPr rtl="0">
              <a:spcBef>
                <a:spcPts val="0"/>
              </a:spcBef>
              <a:buNone/>
            </a:pPr>
            <a:r>
              <a:rPr lang="en"/>
              <a:t>Some people concern the development process: the development environment, the organization and structure of the teams, scheduling, control procedures, design strategies, error recovery mechanisms, etc. </a:t>
            </a:r>
          </a:p>
          <a:p>
            <a:pPr rtl="0">
              <a:spcBef>
                <a:spcPts val="0"/>
              </a:spcBef>
              <a:buNone/>
            </a:pPr>
            <a:r>
              <a:t/>
            </a:r>
            <a:endParaRPr/>
          </a:p>
          <a:p>
            <a:pPr rtl="0">
              <a:spcBef>
                <a:spcPts val="0"/>
              </a:spcBef>
              <a:buNone/>
            </a:pPr>
            <a:r>
              <a:rPr lang="en"/>
              <a:t>Others concern economic and financial matters.</a:t>
            </a:r>
          </a:p>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101100" x="457200"/>
            <a:ext cy="1013999" cx="7315499"/>
          </a:xfrm>
          <a:prstGeom prst="rect">
            <a:avLst/>
          </a:prstGeom>
        </p:spPr>
        <p:txBody>
          <a:bodyPr bIns="91425" rIns="91425" lIns="91425" tIns="91425" anchor="b" anchorCtr="0">
            <a:normAutofit/>
          </a:bodyPr>
          <a:lstStyle/>
          <a:p>
            <a:pPr>
              <a:spcBef>
                <a:spcPts val="0"/>
              </a:spcBef>
              <a:buNone/>
            </a:pPr>
            <a:r>
              <a:rPr lang="en"/>
              <a:t>Separation Of Concerns</a:t>
            </a:r>
          </a:p>
        </p:txBody>
      </p:sp>
      <p:sp>
        <p:nvSpPr>
          <p:cNvPr id="132" name="Shape 132"/>
          <p:cNvSpPr txBox="1"/>
          <p:nvPr>
            <p:ph idx="1" type="body"/>
          </p:nvPr>
        </p:nvSpPr>
        <p:spPr>
          <a:xfrm>
            <a:off y="1278516" x="457200"/>
            <a:ext cy="3630300" cx="8229600"/>
          </a:xfrm>
          <a:prstGeom prst="rect">
            <a:avLst/>
          </a:prstGeom>
        </p:spPr>
        <p:txBody>
          <a:bodyPr bIns="91425" rIns="91425" lIns="91425" tIns="91425" anchor="t" anchorCtr="0">
            <a:normAutofit/>
          </a:bodyPr>
          <a:lstStyle/>
          <a:p>
            <a:pPr rtl="0">
              <a:spcBef>
                <a:spcPts val="0"/>
              </a:spcBef>
              <a:buNone/>
            </a:pPr>
            <a:r>
              <a:rPr lang="en"/>
              <a:t>The only way to master the complexity of a project is to separate the different concerns. First of all, we should try to isolate issues that are not so closely related to the others. Then, we consider issues separately, together with only one relevant details of related issues.</a:t>
            </a:r>
          </a:p>
          <a:p>
            <a:pPr rtl="0">
              <a:spcBef>
                <a:spcPts val="0"/>
              </a:spcBef>
              <a:buNone/>
            </a:pPr>
            <a:r>
              <a:t/>
            </a:r>
            <a:endParaRPr/>
          </a:p>
          <a:p>
            <a:pPr rtl="0">
              <a:spcBef>
                <a:spcPts val="0"/>
              </a:spcBef>
              <a:buNone/>
            </a:pPr>
            <a:r>
              <a:rPr lang="en"/>
              <a:t>First type:       one can separate them in </a:t>
            </a:r>
            <a:r>
              <a:rPr lang="en">
                <a:solidFill>
                  <a:srgbClr val="FF0000"/>
                </a:solidFill>
              </a:rPr>
              <a:t>Time</a:t>
            </a:r>
            <a:r>
              <a:rPr lang="en">
                <a:solidFill>
                  <a:srgbClr val="1F497D"/>
                </a:solidFill>
              </a:rPr>
              <a:t>. </a:t>
            </a:r>
          </a:p>
          <a:p>
            <a:pPr rtl="0">
              <a:spcBef>
                <a:spcPts val="0"/>
              </a:spcBef>
              <a:buNone/>
            </a:pPr>
            <a:r>
              <a:rPr lang="en">
                <a:solidFill>
                  <a:srgbClr val="1F497D"/>
                </a:solidFill>
              </a:rPr>
              <a:t>Second type:  one can be separated in terms of</a:t>
            </a:r>
            <a:r>
              <a:rPr lang="en">
                <a:solidFill>
                  <a:srgbClr val="FF0000"/>
                </a:solidFill>
              </a:rPr>
              <a:t> qualities</a:t>
            </a:r>
            <a:r>
              <a:rPr lang="en">
                <a:solidFill>
                  <a:srgbClr val="1F497D"/>
                </a:solidFill>
              </a:rPr>
              <a:t>.</a:t>
            </a:r>
          </a:p>
          <a:p>
            <a:pPr rtl="0">
              <a:spcBef>
                <a:spcPts val="0"/>
              </a:spcBef>
              <a:buNone/>
            </a:pPr>
            <a:r>
              <a:rPr lang="en">
                <a:solidFill>
                  <a:srgbClr val="1F497D"/>
                </a:solidFill>
              </a:rPr>
              <a:t>Third type:      separation of concerns allows different </a:t>
            </a:r>
            <a:r>
              <a:rPr lang="en">
                <a:solidFill>
                  <a:srgbClr val="FF0000"/>
                </a:solidFill>
              </a:rPr>
              <a:t>views</a:t>
            </a:r>
            <a:r>
              <a:rPr lang="en">
                <a:solidFill>
                  <a:srgbClr val="1F497D"/>
                </a:solidFill>
              </a:rPr>
              <a:t> of the software to be analyzed separately.</a:t>
            </a:r>
          </a:p>
          <a:p>
            <a:pPr rtl="0">
              <a:spcBef>
                <a:spcPts val="0"/>
              </a:spcBef>
              <a:buNone/>
            </a:pPr>
            <a:r>
              <a:rPr lang="en">
                <a:solidFill>
                  <a:srgbClr val="1F497D"/>
                </a:solidFill>
              </a:rPr>
              <a:t>Fourth type:      </a:t>
            </a:r>
            <a:r>
              <a:rPr lang="en"/>
              <a:t>separation of concerns allows us to deal with parts of the same system separately; here, separation is in terms of </a:t>
            </a:r>
            <a:r>
              <a:rPr lang="en">
                <a:solidFill>
                  <a:srgbClr val="FF0000"/>
                </a:solidFill>
              </a:rPr>
              <a:t>size</a:t>
            </a:r>
            <a:r>
              <a:rPr lang="en"/>
              <a:t>.</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101100" x="457200"/>
            <a:ext cy="1013999" cx="7315499"/>
          </a:xfrm>
          <a:prstGeom prst="rect">
            <a:avLst/>
          </a:prstGeom>
        </p:spPr>
        <p:txBody>
          <a:bodyPr bIns="91425" rIns="91425" lIns="91425" tIns="91425" anchor="b" anchorCtr="0">
            <a:normAutofit/>
          </a:bodyPr>
          <a:lstStyle/>
          <a:p>
            <a:pPr lvl="0">
              <a:spcBef>
                <a:spcPts val="0"/>
              </a:spcBef>
              <a:buNone/>
            </a:pPr>
            <a:r>
              <a:rPr lang="en"/>
              <a:t>Separation Of Concerns</a:t>
            </a:r>
          </a:p>
        </p:txBody>
      </p:sp>
      <p:sp>
        <p:nvSpPr>
          <p:cNvPr id="138" name="Shape 138"/>
          <p:cNvSpPr txBox="1"/>
          <p:nvPr>
            <p:ph idx="1" type="body"/>
          </p:nvPr>
        </p:nvSpPr>
        <p:spPr>
          <a:xfrm>
            <a:off y="1278516" x="457200"/>
            <a:ext cy="3630300" cx="8229600"/>
          </a:xfrm>
          <a:prstGeom prst="rect">
            <a:avLst/>
          </a:prstGeom>
        </p:spPr>
        <p:txBody>
          <a:bodyPr bIns="91425" rIns="91425" lIns="91425" tIns="91425" anchor="t" anchorCtr="0">
            <a:normAutofit/>
          </a:bodyPr>
          <a:lstStyle/>
          <a:p>
            <a:pPr rtl="0">
              <a:spcBef>
                <a:spcPts val="0"/>
              </a:spcBef>
              <a:buNone/>
            </a:pPr>
            <a:r>
              <a:rPr lang="en"/>
              <a:t>There is an inherent disadvantage in separation of concerns: By separating two or more issues, we might miss some global optimization that would be possible by tackling them together. But our ability to make “optimized” decisions in the face of complexity is rather limited. If we consider too many concerns simultaneously, we are likely to be overwhelmed by the amount of detail and complexity we face.</a:t>
            </a:r>
          </a:p>
          <a:p>
            <a:pPr rtl="0">
              <a:spcBef>
                <a:spcPts val="0"/>
              </a:spcBef>
              <a:buNone/>
            </a:pPr>
            <a:r>
              <a:t/>
            </a:r>
            <a:endParaRPr/>
          </a:p>
          <a:p>
            <a:pPr>
              <a:spcBef>
                <a:spcPts val="0"/>
              </a:spcBef>
              <a:buNone/>
            </a:pPr>
            <a:r>
              <a:rPr lang="en"/>
              <a:t>System designers and architects often face such trade-offs.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