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57" r:id="rId4"/>
    <p:sldId id="265" r:id="rId5"/>
    <p:sldId id="266" r:id="rId6"/>
    <p:sldId id="268" r:id="rId7"/>
    <p:sldId id="267" r:id="rId8"/>
    <p:sldId id="269" r:id="rId9"/>
    <p:sldId id="270" r:id="rId10"/>
    <p:sldId id="260" r:id="rId11"/>
    <p:sldId id="261" r:id="rId12"/>
    <p:sldId id="262" r:id="rId13"/>
    <p:sldId id="263" r:id="rId14"/>
    <p:sldId id="264" r:id="rId15"/>
    <p:sldId id="271" r:id="rId16"/>
    <p:sldId id="272" r:id="rId17"/>
    <p:sldId id="274" r:id="rId18"/>
    <p:sldId id="275" r:id="rId19"/>
    <p:sldId id="276" r:id="rId20"/>
    <p:sldId id="277" r:id="rId21"/>
    <p:sldId id="258"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D82A55-BA64-4F6B-A140-F9146E66B30A}" v="22" dt="2021-10-26T10:42:41.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6" autoAdjust="0"/>
    <p:restoredTop sz="94660"/>
  </p:normalViewPr>
  <p:slideViewPr>
    <p:cSldViewPr snapToGrid="0">
      <p:cViewPr varScale="1">
        <p:scale>
          <a:sx n="84" d="100"/>
          <a:sy n="84" d="100"/>
        </p:scale>
        <p:origin x="51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10/26/2021</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219906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10/26/2021</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88199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10/26/2021</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08134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10/26/2021</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01538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10/26/2021</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77238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10/26/2021</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64676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10/26/2021</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53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10/26/2021</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37428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10/26/2021</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312510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10/26/2021</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94183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10/26/2021</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90708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8262A92C-3DD6-4D28-BA90-423F0C949F16}" type="datetime1">
              <a:rPr lang="en-US" smtClean="0"/>
              <a:t>10/26/2021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lIns="91440" tIns="45720" rIns="91440" bIns="4572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8789884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marL="0" algn="l" defTabSz="914400" rtl="0" eaLnBrk="1" latinLnBrk="0" hangingPunct="1">
        <a:lnSpc>
          <a:spcPct val="90000"/>
        </a:lnSpc>
        <a:spcBef>
          <a:spcPct val="0"/>
        </a:spcBef>
        <a:buNone/>
        <a:defRPr lang="en-US" sz="3200" b="1" kern="1200" spc="130" baseline="0" dirty="0" smtClean="0">
          <a:solidFill>
            <a:schemeClr val="tx1"/>
          </a:solidFill>
          <a:latin typeface="+mj-lt"/>
          <a:ea typeface="+mj-ea"/>
          <a:cs typeface="+mj-cs"/>
        </a:defRPr>
      </a:lvl1pPr>
    </p:titleStyle>
    <p:bodyStyle>
      <a:lvl1pPr marL="0" indent="0" algn="l" defTabSz="914400" rtl="0" eaLnBrk="1" latinLnBrk="0" hangingPunct="1">
        <a:lnSpc>
          <a:spcPct val="110000"/>
        </a:lnSpc>
        <a:spcBef>
          <a:spcPts val="1500"/>
        </a:spcBef>
        <a:buClr>
          <a:schemeClr val="accent2"/>
        </a:buClr>
        <a:buFontTx/>
        <a:buNone/>
        <a:defRPr sz="2000" b="0" kern="1200" spc="80" baseline="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oki-sys/syuboard/issues/ne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izmodo.jp/2020/06/github-to-remove-master-and-slave-coding-terms-widely-s.html" TargetMode="External"/><Relationship Id="rId2" Type="http://schemas.openxmlformats.org/officeDocument/2006/relationships/hyperlink" Target="https://gihyo.jp/book/2014/978-4-7741-6366-6" TargetMode="External"/><Relationship Id="rId1" Type="http://schemas.openxmlformats.org/officeDocument/2006/relationships/slideLayout" Target="../slideLayouts/slideLayout2.xml"/><Relationship Id="rId4" Type="http://schemas.openxmlformats.org/officeDocument/2006/relationships/hyperlink" Target="https://backlog.com/ja/git-tutorial/stepup/0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acklog.com/ja/git-tutorial/pull-request/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B356621-A619-4DD0-B148-502B35E6E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AAE1FE2-81CE-46B6-B736-DA6BEBF97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descr="背景パターン&#10;&#10;自動的に生成された説明">
            <a:extLst>
              <a:ext uri="{FF2B5EF4-FFF2-40B4-BE49-F238E27FC236}">
                <a16:creationId xmlns:a16="http://schemas.microsoft.com/office/drawing/2014/main" id="{F885796C-16F9-4CAA-A1C1-964E014E1B19}"/>
              </a:ext>
            </a:extLst>
          </p:cNvPr>
          <p:cNvPicPr>
            <a:picLocks noChangeAspect="1"/>
          </p:cNvPicPr>
          <p:nvPr/>
        </p:nvPicPr>
        <p:blipFill rotWithShape="1">
          <a:blip r:embed="rId2"/>
          <a:srcRect l="12504" r="26582" b="2"/>
          <a:stretch/>
        </p:blipFill>
        <p:spPr>
          <a:xfrm>
            <a:off x="6096000" y="1450"/>
            <a:ext cx="6096000" cy="6855100"/>
          </a:xfrm>
          <a:prstGeom prst="rect">
            <a:avLst/>
          </a:prstGeom>
        </p:spPr>
      </p:pic>
      <p:sp>
        <p:nvSpPr>
          <p:cNvPr id="26" name="Rectangle 25">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425" y="2818150"/>
            <a:ext cx="6769707"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7D33D0D-77B9-45E0-BF69-23F35E98C1D3}"/>
              </a:ext>
            </a:extLst>
          </p:cNvPr>
          <p:cNvSpPr>
            <a:spLocks noGrp="1"/>
          </p:cNvSpPr>
          <p:nvPr>
            <p:ph type="ctrTitle"/>
          </p:nvPr>
        </p:nvSpPr>
        <p:spPr>
          <a:xfrm>
            <a:off x="975360" y="2971800"/>
            <a:ext cx="6320378" cy="1871330"/>
          </a:xfrm>
        </p:spPr>
        <p:txBody>
          <a:bodyPr anchor="b">
            <a:normAutofit/>
          </a:bodyPr>
          <a:lstStyle/>
          <a:p>
            <a:pPr>
              <a:lnSpc>
                <a:spcPct val="95000"/>
              </a:lnSpc>
            </a:pPr>
            <a:r>
              <a:rPr kumimoji="1" lang="en-US" altLang="ja-JP" sz="5500">
                <a:solidFill>
                  <a:schemeClr val="bg1"/>
                </a:solidFill>
              </a:rPr>
              <a:t>PullRequest</a:t>
            </a:r>
            <a:r>
              <a:rPr kumimoji="1" lang="ja-JP" altLang="en-US" sz="5500">
                <a:solidFill>
                  <a:schemeClr val="bg1"/>
                </a:solidFill>
              </a:rPr>
              <a:t>に</a:t>
            </a:r>
            <a:br>
              <a:rPr kumimoji="1" lang="en-US" altLang="ja-JP" sz="5500">
                <a:solidFill>
                  <a:schemeClr val="bg1"/>
                </a:solidFill>
              </a:rPr>
            </a:br>
            <a:r>
              <a:rPr kumimoji="1" lang="ja-JP" altLang="en-US" sz="5500">
                <a:solidFill>
                  <a:schemeClr val="bg1"/>
                </a:solidFill>
              </a:rPr>
              <a:t>ついて</a:t>
            </a:r>
            <a:r>
              <a:rPr kumimoji="1" lang="en-US" altLang="ja-JP" sz="5500">
                <a:solidFill>
                  <a:schemeClr val="bg1"/>
                </a:solidFill>
              </a:rPr>
              <a:t>(Github)</a:t>
            </a:r>
            <a:endParaRPr kumimoji="1" lang="ja-JP" altLang="en-US" sz="5500">
              <a:solidFill>
                <a:schemeClr val="bg1"/>
              </a:solidFill>
            </a:endParaRPr>
          </a:p>
        </p:txBody>
      </p:sp>
      <p:sp>
        <p:nvSpPr>
          <p:cNvPr id="3" name="字幕 2">
            <a:extLst>
              <a:ext uri="{FF2B5EF4-FFF2-40B4-BE49-F238E27FC236}">
                <a16:creationId xmlns:a16="http://schemas.microsoft.com/office/drawing/2014/main" id="{C8B3B14D-5D52-469C-A4C1-62E7FF3B766C}"/>
              </a:ext>
            </a:extLst>
          </p:cNvPr>
          <p:cNvSpPr>
            <a:spLocks noGrp="1"/>
          </p:cNvSpPr>
          <p:nvPr>
            <p:ph type="subTitle" idx="1"/>
          </p:nvPr>
        </p:nvSpPr>
        <p:spPr>
          <a:xfrm>
            <a:off x="973836" y="4657063"/>
            <a:ext cx="6250985" cy="648583"/>
          </a:xfrm>
        </p:spPr>
        <p:txBody>
          <a:bodyPr>
            <a:normAutofit/>
          </a:bodyPr>
          <a:lstStyle/>
          <a:p>
            <a:r>
              <a:rPr kumimoji="1" lang="ja-JP" altLang="en-US" sz="2000" dirty="0">
                <a:solidFill>
                  <a:schemeClr val="bg1"/>
                </a:solidFill>
              </a:rPr>
              <a:t>作成者：高橋幸暉（</a:t>
            </a:r>
            <a:r>
              <a:rPr kumimoji="1" lang="en-US" altLang="ja-JP" sz="2000" dirty="0">
                <a:solidFill>
                  <a:schemeClr val="bg1"/>
                </a:solidFill>
              </a:rPr>
              <a:t>B</a:t>
            </a:r>
            <a:r>
              <a:rPr kumimoji="1" lang="ja-JP" altLang="en-US" sz="2000" dirty="0">
                <a:solidFill>
                  <a:schemeClr val="bg1"/>
                </a:solidFill>
              </a:rPr>
              <a:t>チーム）</a:t>
            </a:r>
          </a:p>
        </p:txBody>
      </p:sp>
      <p:pic>
        <p:nvPicPr>
          <p:cNvPr id="8" name="図 7" descr="図形&#10;&#10;低い精度で自動的に生成された説明">
            <a:extLst>
              <a:ext uri="{FF2B5EF4-FFF2-40B4-BE49-F238E27FC236}">
                <a16:creationId xmlns:a16="http://schemas.microsoft.com/office/drawing/2014/main" id="{2DF93A67-6F30-40E2-AA1D-0A29C9486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939" y="254247"/>
            <a:ext cx="1603018" cy="1603018"/>
          </a:xfrm>
          <a:prstGeom prst="rect">
            <a:avLst/>
          </a:prstGeom>
        </p:spPr>
      </p:pic>
    </p:spTree>
    <p:extLst>
      <p:ext uri="{BB962C8B-B14F-4D97-AF65-F5344CB8AC3E}">
        <p14:creationId xmlns:p14="http://schemas.microsoft.com/office/powerpoint/2010/main" val="114107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1</a:t>
            </a:r>
            <a:endParaRPr kumimoji="1" lang="ja-JP" altLang="en-US" dirty="0"/>
          </a:p>
        </p:txBody>
      </p:sp>
      <p:sp>
        <p:nvSpPr>
          <p:cNvPr id="8" name="コンテンツ プレースホルダー 7">
            <a:extLst>
              <a:ext uri="{FF2B5EF4-FFF2-40B4-BE49-F238E27FC236}">
                <a16:creationId xmlns:a16="http://schemas.microsoft.com/office/drawing/2014/main" id="{3D90CF32-D683-467A-A81F-0994301EAB0D}"/>
              </a:ext>
            </a:extLst>
          </p:cNvPr>
          <p:cNvSpPr>
            <a:spLocks noGrp="1"/>
          </p:cNvSpPr>
          <p:nvPr>
            <p:ph idx="1"/>
          </p:nvPr>
        </p:nvSpPr>
        <p:spPr/>
        <p:txBody>
          <a:bodyPr/>
          <a:lstStyle/>
          <a:p>
            <a:r>
              <a:rPr lang="en-US" altLang="ja-JP" dirty="0" err="1"/>
              <a:t>Github</a:t>
            </a:r>
            <a:r>
              <a:rPr lang="en-US" altLang="ja-JP" dirty="0"/>
              <a:t> Desktop</a:t>
            </a:r>
            <a:r>
              <a:rPr lang="ja-JP" altLang="en-US" dirty="0"/>
              <a:t>でデフォルトブランチ（</a:t>
            </a:r>
            <a:r>
              <a:rPr lang="en-US" altLang="ja-JP" dirty="0"/>
              <a:t>main</a:t>
            </a:r>
            <a:r>
              <a:rPr lang="ja-JP" altLang="en-US" dirty="0"/>
              <a:t>か</a:t>
            </a:r>
            <a:r>
              <a:rPr lang="en-US" altLang="ja-JP" dirty="0"/>
              <a:t>master</a:t>
            </a:r>
            <a:r>
              <a:rPr lang="ja-JP" altLang="en-US" dirty="0"/>
              <a:t>）にいるかどうかを確認して、</a:t>
            </a:r>
            <a:br>
              <a:rPr lang="en-US" altLang="ja-JP" dirty="0"/>
            </a:br>
            <a:r>
              <a:rPr lang="ja-JP" altLang="en-US" dirty="0"/>
              <a:t>「</a:t>
            </a:r>
            <a:r>
              <a:rPr lang="en-US" altLang="ja-JP" dirty="0"/>
              <a:t>New branch</a:t>
            </a:r>
            <a:r>
              <a:rPr lang="ja-JP" altLang="en-US" dirty="0"/>
              <a:t>」をクリックする</a:t>
            </a:r>
            <a:endParaRPr lang="en-US" altLang="ja-JP" dirty="0"/>
          </a:p>
        </p:txBody>
      </p:sp>
      <p:pic>
        <p:nvPicPr>
          <p:cNvPr id="10" name="図 9">
            <a:extLst>
              <a:ext uri="{FF2B5EF4-FFF2-40B4-BE49-F238E27FC236}">
                <a16:creationId xmlns:a16="http://schemas.microsoft.com/office/drawing/2014/main" id="{F1D653DA-18F7-4518-81E4-3692DABA0954}"/>
              </a:ext>
            </a:extLst>
          </p:cNvPr>
          <p:cNvPicPr>
            <a:picLocks noChangeAspect="1"/>
          </p:cNvPicPr>
          <p:nvPr/>
        </p:nvPicPr>
        <p:blipFill>
          <a:blip r:embed="rId2"/>
          <a:stretch>
            <a:fillRect/>
          </a:stretch>
        </p:blipFill>
        <p:spPr>
          <a:xfrm>
            <a:off x="2262247" y="2784407"/>
            <a:ext cx="7658764" cy="3208298"/>
          </a:xfrm>
          <a:prstGeom prst="rect">
            <a:avLst/>
          </a:prstGeom>
        </p:spPr>
      </p:pic>
    </p:spTree>
    <p:extLst>
      <p:ext uri="{BB962C8B-B14F-4D97-AF65-F5344CB8AC3E}">
        <p14:creationId xmlns:p14="http://schemas.microsoft.com/office/powerpoint/2010/main" val="15987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ブランチ作成する画面が出てくるので、ブランチ名を入力して</a:t>
            </a:r>
            <a:r>
              <a:rPr kumimoji="1" lang="en-US" altLang="ja-JP" dirty="0"/>
              <a:t>Create branch</a:t>
            </a:r>
            <a:r>
              <a:rPr kumimoji="1" lang="ja-JP" altLang="en-US" dirty="0"/>
              <a:t>をクリック</a:t>
            </a:r>
            <a:br>
              <a:rPr kumimoji="1" lang="en-US" altLang="ja-JP" dirty="0"/>
            </a:br>
            <a:r>
              <a:rPr kumimoji="1" lang="ja-JP" altLang="en-US" dirty="0"/>
              <a:t>（他人が見てもわかりやすいようなブランチ名にする）</a:t>
            </a:r>
          </a:p>
        </p:txBody>
      </p:sp>
      <p:pic>
        <p:nvPicPr>
          <p:cNvPr id="6" name="図 5">
            <a:extLst>
              <a:ext uri="{FF2B5EF4-FFF2-40B4-BE49-F238E27FC236}">
                <a16:creationId xmlns:a16="http://schemas.microsoft.com/office/drawing/2014/main" id="{D5283A05-BD60-43C0-B701-DF6A049CFBBF}"/>
              </a:ext>
            </a:extLst>
          </p:cNvPr>
          <p:cNvPicPr>
            <a:picLocks noChangeAspect="1"/>
          </p:cNvPicPr>
          <p:nvPr/>
        </p:nvPicPr>
        <p:blipFill rotWithShape="1">
          <a:blip r:embed="rId2"/>
          <a:srcRect l="17145" t="6075" r="17914" b="14768"/>
          <a:stretch/>
        </p:blipFill>
        <p:spPr>
          <a:xfrm>
            <a:off x="3645609" y="2875979"/>
            <a:ext cx="4892040" cy="3300984"/>
          </a:xfrm>
          <a:prstGeom prst="rect">
            <a:avLst/>
          </a:prstGeom>
        </p:spPr>
      </p:pic>
    </p:spTree>
    <p:extLst>
      <p:ext uri="{BB962C8B-B14F-4D97-AF65-F5344CB8AC3E}">
        <p14:creationId xmlns:p14="http://schemas.microsoft.com/office/powerpoint/2010/main" val="229581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a:t>Bring my changes…</a:t>
            </a:r>
            <a:r>
              <a:rPr kumimoji="1" lang="ja-JP" altLang="en-US" dirty="0"/>
              <a:t>をクリックして、</a:t>
            </a:r>
            <a:r>
              <a:rPr kumimoji="1" lang="en-US" altLang="ja-JP" dirty="0"/>
              <a:t>Switch branch</a:t>
            </a:r>
            <a:r>
              <a:rPr kumimoji="1" lang="ja-JP" altLang="en-US" dirty="0"/>
              <a:t>でブランチ作成</a:t>
            </a:r>
          </a:p>
        </p:txBody>
      </p:sp>
      <p:pic>
        <p:nvPicPr>
          <p:cNvPr id="6" name="図 5">
            <a:extLst>
              <a:ext uri="{FF2B5EF4-FFF2-40B4-BE49-F238E27FC236}">
                <a16:creationId xmlns:a16="http://schemas.microsoft.com/office/drawing/2014/main" id="{32F4F047-B6C2-47FA-851D-315A878EA755}"/>
              </a:ext>
            </a:extLst>
          </p:cNvPr>
          <p:cNvPicPr>
            <a:picLocks noChangeAspect="1"/>
          </p:cNvPicPr>
          <p:nvPr/>
        </p:nvPicPr>
        <p:blipFill>
          <a:blip r:embed="rId2"/>
          <a:stretch>
            <a:fillRect/>
          </a:stretch>
        </p:blipFill>
        <p:spPr>
          <a:xfrm>
            <a:off x="918658" y="2769420"/>
            <a:ext cx="4322173" cy="3042017"/>
          </a:xfrm>
          <a:prstGeom prst="rect">
            <a:avLst/>
          </a:prstGeom>
        </p:spPr>
      </p:pic>
      <p:cxnSp>
        <p:nvCxnSpPr>
          <p:cNvPr id="8" name="直線矢印コネクタ 7">
            <a:extLst>
              <a:ext uri="{FF2B5EF4-FFF2-40B4-BE49-F238E27FC236}">
                <a16:creationId xmlns:a16="http://schemas.microsoft.com/office/drawing/2014/main" id="{2AADCF19-57AD-44B5-BD1C-5E24EEAA7EA7}"/>
              </a:ext>
            </a:extLst>
          </p:cNvPr>
          <p:cNvCxnSpPr>
            <a:cxnSpLocks/>
            <a:stCxn id="6" idx="3"/>
            <a:endCxn id="10" idx="1"/>
          </p:cNvCxnSpPr>
          <p:nvPr/>
        </p:nvCxnSpPr>
        <p:spPr>
          <a:xfrm flipV="1">
            <a:off x="5240831" y="4290428"/>
            <a:ext cx="1096359" cy="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BBEC4321-59F5-4FEE-A7C4-4F29EF4E9287}"/>
              </a:ext>
            </a:extLst>
          </p:cNvPr>
          <p:cNvPicPr>
            <a:picLocks noChangeAspect="1"/>
          </p:cNvPicPr>
          <p:nvPr/>
        </p:nvPicPr>
        <p:blipFill>
          <a:blip r:embed="rId3"/>
          <a:stretch>
            <a:fillRect/>
          </a:stretch>
        </p:blipFill>
        <p:spPr>
          <a:xfrm>
            <a:off x="6337190" y="2899392"/>
            <a:ext cx="5055639" cy="2782072"/>
          </a:xfrm>
          <a:prstGeom prst="rect">
            <a:avLst/>
          </a:prstGeom>
        </p:spPr>
      </p:pic>
    </p:spTree>
    <p:extLst>
      <p:ext uri="{BB962C8B-B14F-4D97-AF65-F5344CB8AC3E}">
        <p14:creationId xmlns:p14="http://schemas.microsoft.com/office/powerpoint/2010/main" val="210696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4</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変更したファイルにチェックを入れて、</a:t>
            </a:r>
            <a:br>
              <a:rPr kumimoji="1" lang="en-US" altLang="ja-JP" dirty="0"/>
            </a:br>
            <a:r>
              <a:rPr kumimoji="1" lang="ja-JP" altLang="en-US" dirty="0"/>
              <a:t>コミットメッセージを入力してコミットする</a:t>
            </a:r>
          </a:p>
        </p:txBody>
      </p:sp>
      <p:pic>
        <p:nvPicPr>
          <p:cNvPr id="5" name="図 4">
            <a:extLst>
              <a:ext uri="{FF2B5EF4-FFF2-40B4-BE49-F238E27FC236}">
                <a16:creationId xmlns:a16="http://schemas.microsoft.com/office/drawing/2014/main" id="{C338679B-0DDB-49DD-8BB0-099067ECD1ED}"/>
              </a:ext>
            </a:extLst>
          </p:cNvPr>
          <p:cNvPicPr>
            <a:picLocks noChangeAspect="1"/>
          </p:cNvPicPr>
          <p:nvPr/>
        </p:nvPicPr>
        <p:blipFill>
          <a:blip r:embed="rId2"/>
          <a:stretch>
            <a:fillRect/>
          </a:stretch>
        </p:blipFill>
        <p:spPr>
          <a:xfrm>
            <a:off x="6210839" y="1397360"/>
            <a:ext cx="5497456" cy="5264991"/>
          </a:xfrm>
          <a:prstGeom prst="rect">
            <a:avLst/>
          </a:prstGeom>
        </p:spPr>
      </p:pic>
    </p:spTree>
    <p:extLst>
      <p:ext uri="{BB962C8B-B14F-4D97-AF65-F5344CB8AC3E}">
        <p14:creationId xmlns:p14="http://schemas.microsoft.com/office/powerpoint/2010/main" val="417776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5</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作業が終わるまでコミットして、一通りの作業が終わったら</a:t>
            </a:r>
            <a:r>
              <a:rPr kumimoji="1" lang="en-US" altLang="ja-JP" dirty="0"/>
              <a:t>Publish branch</a:t>
            </a:r>
            <a:r>
              <a:rPr kumimoji="1" lang="ja-JP" altLang="en-US" dirty="0"/>
              <a:t>を押して</a:t>
            </a:r>
            <a:br>
              <a:rPr kumimoji="1" lang="en-US" altLang="ja-JP" dirty="0"/>
            </a:br>
            <a:r>
              <a:rPr kumimoji="1" lang="en-US" altLang="ja-JP" dirty="0"/>
              <a:t>Push</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7AFA5837-1E8F-48BE-AA90-A42CC34F4529}"/>
              </a:ext>
            </a:extLst>
          </p:cNvPr>
          <p:cNvPicPr>
            <a:picLocks noChangeAspect="1"/>
          </p:cNvPicPr>
          <p:nvPr/>
        </p:nvPicPr>
        <p:blipFill>
          <a:blip r:embed="rId2"/>
          <a:stretch>
            <a:fillRect/>
          </a:stretch>
        </p:blipFill>
        <p:spPr>
          <a:xfrm>
            <a:off x="2273089" y="2890931"/>
            <a:ext cx="7407282" cy="2034716"/>
          </a:xfrm>
          <a:prstGeom prst="rect">
            <a:avLst/>
          </a:prstGeom>
        </p:spPr>
      </p:pic>
    </p:spTree>
    <p:extLst>
      <p:ext uri="{BB962C8B-B14F-4D97-AF65-F5344CB8AC3E}">
        <p14:creationId xmlns:p14="http://schemas.microsoft.com/office/powerpoint/2010/main" val="422798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6</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err="1"/>
              <a:t>Github</a:t>
            </a:r>
            <a:r>
              <a:rPr kumimoji="1" lang="en-US" altLang="ja-JP" dirty="0"/>
              <a:t>( </a:t>
            </a:r>
            <a:r>
              <a:rPr kumimoji="1" lang="en-US" altLang="ja-JP" dirty="0">
                <a:hlinkClick r:id="rId2"/>
              </a:rPr>
              <a:t>https://github.com/</a:t>
            </a:r>
            <a:r>
              <a:rPr kumimoji="1" lang="en-US" altLang="ja-JP" dirty="0"/>
              <a:t> )</a:t>
            </a:r>
            <a:r>
              <a:rPr kumimoji="1" lang="ja-JP" altLang="en-US" dirty="0"/>
              <a:t>を開いて、太字で自分の作ったブランチ名が表示されていることを確認して</a:t>
            </a:r>
            <a:r>
              <a:rPr kumimoji="1" lang="en-US" altLang="ja-JP" dirty="0" err="1"/>
              <a:t>compare&amp;pull</a:t>
            </a:r>
            <a:r>
              <a:rPr kumimoji="1" lang="en-US" altLang="ja-JP" dirty="0"/>
              <a:t> request</a:t>
            </a:r>
            <a:r>
              <a:rPr kumimoji="1" lang="ja-JP" altLang="en-US" dirty="0"/>
              <a:t>を押す。</a:t>
            </a:r>
            <a:endParaRPr kumimoji="1" lang="en-US" altLang="ja-JP" dirty="0"/>
          </a:p>
        </p:txBody>
      </p:sp>
      <p:pic>
        <p:nvPicPr>
          <p:cNvPr id="6" name="図 5">
            <a:extLst>
              <a:ext uri="{FF2B5EF4-FFF2-40B4-BE49-F238E27FC236}">
                <a16:creationId xmlns:a16="http://schemas.microsoft.com/office/drawing/2014/main" id="{89CA76F1-5F90-4054-B138-05134033FEAE}"/>
              </a:ext>
            </a:extLst>
          </p:cNvPr>
          <p:cNvPicPr>
            <a:picLocks noChangeAspect="1"/>
          </p:cNvPicPr>
          <p:nvPr/>
        </p:nvPicPr>
        <p:blipFill rotWithShape="1">
          <a:blip r:embed="rId3"/>
          <a:srcRect l="-1" r="738"/>
          <a:stretch/>
        </p:blipFill>
        <p:spPr>
          <a:xfrm>
            <a:off x="1699891" y="2542994"/>
            <a:ext cx="8783476" cy="4062170"/>
          </a:xfrm>
          <a:prstGeom prst="rect">
            <a:avLst/>
          </a:prstGeom>
        </p:spPr>
      </p:pic>
    </p:spTree>
    <p:extLst>
      <p:ext uri="{BB962C8B-B14F-4D97-AF65-F5344CB8AC3E}">
        <p14:creationId xmlns:p14="http://schemas.microsoft.com/office/powerpoint/2010/main" val="120450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7</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a:t>base</a:t>
            </a:r>
            <a:r>
              <a:rPr kumimoji="1" lang="ja-JP" altLang="en-US" dirty="0"/>
              <a:t>のところをデフォルトブランチ</a:t>
            </a:r>
            <a:br>
              <a:rPr kumimoji="1" lang="en-US" altLang="ja-JP" dirty="0"/>
            </a:br>
            <a:r>
              <a:rPr kumimoji="1" lang="en-US" altLang="ja-JP" dirty="0"/>
              <a:t>compare</a:t>
            </a:r>
            <a:r>
              <a:rPr kumimoji="1" lang="ja-JP" altLang="en-US" dirty="0"/>
              <a:t>を手順２で作成した</a:t>
            </a:r>
            <a:br>
              <a:rPr kumimoji="1" lang="en-US" altLang="ja-JP" dirty="0"/>
            </a:br>
            <a:r>
              <a:rPr kumimoji="1" lang="ja-JP" altLang="en-US" dirty="0"/>
              <a:t>ブランチ名を選択して、</a:t>
            </a:r>
            <a:br>
              <a:rPr kumimoji="1" lang="en-US" altLang="ja-JP" dirty="0"/>
            </a:br>
            <a:r>
              <a:rPr kumimoji="1" lang="ja-JP" altLang="en-US" dirty="0"/>
              <a:t>タイトルと、コメントを入力して</a:t>
            </a:r>
            <a:br>
              <a:rPr kumimoji="1" lang="en-US" altLang="ja-JP" dirty="0"/>
            </a:br>
            <a:r>
              <a:rPr kumimoji="1" lang="en-US" altLang="ja-JP" dirty="0"/>
              <a:t>Create pull request</a:t>
            </a:r>
            <a:r>
              <a:rPr kumimoji="1" lang="ja-JP" altLang="en-US" dirty="0"/>
              <a:t>を押す。</a:t>
            </a:r>
            <a:endParaRPr kumimoji="1" lang="en-US" altLang="ja-JP" dirty="0"/>
          </a:p>
        </p:txBody>
      </p:sp>
      <p:pic>
        <p:nvPicPr>
          <p:cNvPr id="5" name="図 4">
            <a:extLst>
              <a:ext uri="{FF2B5EF4-FFF2-40B4-BE49-F238E27FC236}">
                <a16:creationId xmlns:a16="http://schemas.microsoft.com/office/drawing/2014/main" id="{E0E56620-5480-4285-9E17-EB6883D3412D}"/>
              </a:ext>
            </a:extLst>
          </p:cNvPr>
          <p:cNvPicPr>
            <a:picLocks noChangeAspect="1"/>
          </p:cNvPicPr>
          <p:nvPr/>
        </p:nvPicPr>
        <p:blipFill>
          <a:blip r:embed="rId2"/>
          <a:stretch>
            <a:fillRect/>
          </a:stretch>
        </p:blipFill>
        <p:spPr>
          <a:xfrm>
            <a:off x="5363777" y="1639615"/>
            <a:ext cx="6070892" cy="4032884"/>
          </a:xfrm>
          <a:prstGeom prst="rect">
            <a:avLst/>
          </a:prstGeom>
        </p:spPr>
      </p:pic>
    </p:spTree>
    <p:extLst>
      <p:ext uri="{BB962C8B-B14F-4D97-AF65-F5344CB8AC3E}">
        <p14:creationId xmlns:p14="http://schemas.microsoft.com/office/powerpoint/2010/main" val="253107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8</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err="1"/>
              <a:t>PullRequest</a:t>
            </a:r>
            <a:r>
              <a:rPr kumimoji="1" lang="ja-JP" altLang="en-US" dirty="0"/>
              <a:t>を作成した後、</a:t>
            </a:r>
            <a:br>
              <a:rPr kumimoji="1" lang="en-US" altLang="ja-JP" dirty="0"/>
            </a:br>
            <a:r>
              <a:rPr kumimoji="1" lang="ja-JP" altLang="en-US" dirty="0"/>
              <a:t>すぐに</a:t>
            </a:r>
            <a:r>
              <a:rPr kumimoji="1" lang="en-US" altLang="ja-JP" dirty="0"/>
              <a:t>Teams</a:t>
            </a:r>
            <a:r>
              <a:rPr kumimoji="1" lang="ja-JP" altLang="en-US" dirty="0"/>
              <a:t>で報告して他の人に見てもらいましょう。</a:t>
            </a:r>
            <a:endParaRPr kumimoji="1" lang="en-US" altLang="ja-JP" dirty="0"/>
          </a:p>
        </p:txBody>
      </p:sp>
      <p:pic>
        <p:nvPicPr>
          <p:cNvPr id="8" name="図 7">
            <a:extLst>
              <a:ext uri="{FF2B5EF4-FFF2-40B4-BE49-F238E27FC236}">
                <a16:creationId xmlns:a16="http://schemas.microsoft.com/office/drawing/2014/main" id="{21AD1433-4191-4BCF-A79B-A34370347339}"/>
              </a:ext>
            </a:extLst>
          </p:cNvPr>
          <p:cNvPicPr>
            <a:picLocks noChangeAspect="1"/>
          </p:cNvPicPr>
          <p:nvPr/>
        </p:nvPicPr>
        <p:blipFill>
          <a:blip r:embed="rId2"/>
          <a:stretch>
            <a:fillRect/>
          </a:stretch>
        </p:blipFill>
        <p:spPr>
          <a:xfrm>
            <a:off x="1539447" y="3907901"/>
            <a:ext cx="8920239" cy="1926369"/>
          </a:xfrm>
          <a:prstGeom prst="rect">
            <a:avLst/>
          </a:prstGeom>
        </p:spPr>
      </p:pic>
    </p:spTree>
    <p:extLst>
      <p:ext uri="{BB962C8B-B14F-4D97-AF65-F5344CB8AC3E}">
        <p14:creationId xmlns:p14="http://schemas.microsoft.com/office/powerpoint/2010/main" val="98902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9</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a:t>Teams</a:t>
            </a:r>
            <a:r>
              <a:rPr kumimoji="1" lang="ja-JP" altLang="en-US" dirty="0"/>
              <a:t>に報告されたリンクから</a:t>
            </a:r>
            <a:br>
              <a:rPr kumimoji="1" lang="en-US" altLang="ja-JP" dirty="0"/>
            </a:br>
            <a:r>
              <a:rPr kumimoji="1" lang="ja-JP" altLang="en-US" dirty="0"/>
              <a:t>アクセスして、</a:t>
            </a:r>
            <a:r>
              <a:rPr kumimoji="1" lang="en-US" altLang="ja-JP" dirty="0"/>
              <a:t>Merge</a:t>
            </a:r>
            <a:r>
              <a:rPr kumimoji="1" lang="ja-JP" altLang="en-US" dirty="0"/>
              <a:t> </a:t>
            </a:r>
            <a:r>
              <a:rPr kumimoji="1" lang="en-US" altLang="ja-JP" dirty="0"/>
              <a:t>pull</a:t>
            </a:r>
            <a:r>
              <a:rPr kumimoji="1" lang="ja-JP" altLang="en-US" dirty="0"/>
              <a:t> </a:t>
            </a:r>
            <a:r>
              <a:rPr kumimoji="1" lang="en-US" altLang="ja-JP" dirty="0"/>
              <a:t>request</a:t>
            </a:r>
            <a:r>
              <a:rPr kumimoji="1" lang="ja-JP" altLang="en-US" dirty="0"/>
              <a:t>を押す</a:t>
            </a:r>
            <a:endParaRPr kumimoji="1" lang="en-US" altLang="ja-JP" dirty="0"/>
          </a:p>
        </p:txBody>
      </p:sp>
      <p:pic>
        <p:nvPicPr>
          <p:cNvPr id="6" name="図 5">
            <a:extLst>
              <a:ext uri="{FF2B5EF4-FFF2-40B4-BE49-F238E27FC236}">
                <a16:creationId xmlns:a16="http://schemas.microsoft.com/office/drawing/2014/main" id="{0ED1656F-1E9D-4A88-A577-A45C864FEBD0}"/>
              </a:ext>
            </a:extLst>
          </p:cNvPr>
          <p:cNvPicPr>
            <a:picLocks noChangeAspect="1"/>
          </p:cNvPicPr>
          <p:nvPr/>
        </p:nvPicPr>
        <p:blipFill>
          <a:blip r:embed="rId2"/>
          <a:stretch>
            <a:fillRect/>
          </a:stretch>
        </p:blipFill>
        <p:spPr>
          <a:xfrm>
            <a:off x="3215286" y="2554015"/>
            <a:ext cx="5761427" cy="3948286"/>
          </a:xfrm>
          <a:prstGeom prst="rect">
            <a:avLst/>
          </a:prstGeom>
        </p:spPr>
      </p:pic>
    </p:spTree>
    <p:extLst>
      <p:ext uri="{BB962C8B-B14F-4D97-AF65-F5344CB8AC3E}">
        <p14:creationId xmlns:p14="http://schemas.microsoft.com/office/powerpoint/2010/main" val="128249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10</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紫のアイコンになったらマージ完了です！</a:t>
            </a:r>
            <a:endParaRPr kumimoji="1" lang="en-US" altLang="ja-JP" dirty="0"/>
          </a:p>
        </p:txBody>
      </p:sp>
      <p:pic>
        <p:nvPicPr>
          <p:cNvPr id="6" name="図 5">
            <a:extLst>
              <a:ext uri="{FF2B5EF4-FFF2-40B4-BE49-F238E27FC236}">
                <a16:creationId xmlns:a16="http://schemas.microsoft.com/office/drawing/2014/main" id="{B2CEE79D-5BC5-4728-8668-74C6BC297B1A}"/>
              </a:ext>
            </a:extLst>
          </p:cNvPr>
          <p:cNvPicPr>
            <a:picLocks noChangeAspect="1"/>
          </p:cNvPicPr>
          <p:nvPr/>
        </p:nvPicPr>
        <p:blipFill>
          <a:blip r:embed="rId2"/>
          <a:stretch>
            <a:fillRect/>
          </a:stretch>
        </p:blipFill>
        <p:spPr>
          <a:xfrm>
            <a:off x="3284020" y="2665666"/>
            <a:ext cx="5615218" cy="3642170"/>
          </a:xfrm>
          <a:prstGeom prst="rect">
            <a:avLst/>
          </a:prstGeom>
        </p:spPr>
      </p:pic>
    </p:spTree>
    <p:extLst>
      <p:ext uri="{BB962C8B-B14F-4D97-AF65-F5344CB8AC3E}">
        <p14:creationId xmlns:p14="http://schemas.microsoft.com/office/powerpoint/2010/main" val="110373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C94F3-BFD1-43E7-8DFC-F30A21E09D5E}"/>
              </a:ext>
            </a:extLst>
          </p:cNvPr>
          <p:cNvSpPr>
            <a:spLocks noGrp="1"/>
          </p:cNvSpPr>
          <p:nvPr>
            <p:ph type="title"/>
          </p:nvPr>
        </p:nvSpPr>
        <p:spPr/>
        <p:txBody>
          <a:bodyPr/>
          <a:lstStyle/>
          <a:p>
            <a:r>
              <a:rPr kumimoji="1" lang="ja-JP" altLang="en-US" dirty="0"/>
              <a:t>注意！</a:t>
            </a:r>
          </a:p>
        </p:txBody>
      </p:sp>
      <p:sp>
        <p:nvSpPr>
          <p:cNvPr id="3" name="コンテンツ プレースホルダー 2">
            <a:extLst>
              <a:ext uri="{FF2B5EF4-FFF2-40B4-BE49-F238E27FC236}">
                <a16:creationId xmlns:a16="http://schemas.microsoft.com/office/drawing/2014/main" id="{1AC2B1A7-CF15-4552-B0F8-1476CC69317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この資料は、</a:t>
            </a:r>
            <a:r>
              <a:rPr kumimoji="1" lang="en-US" altLang="ja-JP" dirty="0"/>
              <a:t>Web</a:t>
            </a:r>
            <a:r>
              <a:rPr kumimoji="1" lang="ja-JP" altLang="en-US" dirty="0"/>
              <a:t>プログラミング演習（</a:t>
            </a:r>
            <a:r>
              <a:rPr kumimoji="1" lang="en-US" altLang="ja-JP" dirty="0"/>
              <a:t>Teams</a:t>
            </a:r>
            <a:r>
              <a:rPr kumimoji="1" lang="ja-JP" altLang="en-US" dirty="0"/>
              <a:t>）で配布されている</a:t>
            </a:r>
            <a:br>
              <a:rPr kumimoji="1" lang="en-US" altLang="ja-JP" dirty="0"/>
            </a:br>
            <a:r>
              <a:rPr kumimoji="1" lang="en-US" altLang="ja-JP" sz="2400" b="1" dirty="0" err="1"/>
              <a:t>Github</a:t>
            </a:r>
            <a:r>
              <a:rPr kumimoji="1" lang="ja-JP" altLang="en-US" sz="2400" b="1" dirty="0"/>
              <a:t>の</a:t>
            </a:r>
            <a:r>
              <a:rPr kumimoji="1" lang="en-US" altLang="ja-JP" sz="2400" b="1" dirty="0"/>
              <a:t>PDF</a:t>
            </a:r>
            <a:r>
              <a:rPr kumimoji="1" lang="ja-JP" altLang="en-US" sz="2400" b="1" dirty="0"/>
              <a:t>資料を読んだ方向け</a:t>
            </a:r>
            <a:r>
              <a:rPr kumimoji="1" lang="ja-JP" altLang="en-US" dirty="0"/>
              <a:t>です。</a:t>
            </a:r>
            <a:endParaRPr kumimoji="1" lang="en-US" altLang="ja-JP" dirty="0"/>
          </a:p>
          <a:p>
            <a:pPr marL="342900" indent="-342900">
              <a:buFont typeface="Arial" panose="020B0604020202020204" pitchFamily="34" charset="0"/>
              <a:buChar char="•"/>
            </a:pPr>
            <a:r>
              <a:rPr kumimoji="1" lang="en-US" altLang="ja-JP" dirty="0" err="1"/>
              <a:t>Github</a:t>
            </a:r>
            <a:r>
              <a:rPr kumimoji="1" lang="en-US" altLang="ja-JP" dirty="0"/>
              <a:t> Desktop</a:t>
            </a:r>
            <a:r>
              <a:rPr kumimoji="1" lang="ja-JP" altLang="en-US" dirty="0"/>
              <a:t>版を使った方法をご紹介します。尚、この資料内にはコードレビューの方法は記載しておりません。</a:t>
            </a:r>
            <a:endParaRPr kumimoji="1" lang="en-US" altLang="ja-JP" dirty="0"/>
          </a:p>
          <a:p>
            <a:pPr marL="342900" indent="-342900">
              <a:buFont typeface="Arial" panose="020B0604020202020204" pitchFamily="34" charset="0"/>
              <a:buChar char="•"/>
            </a:pPr>
            <a:endParaRPr kumimoji="1" lang="en-US" altLang="ja-JP" dirty="0"/>
          </a:p>
          <a:p>
            <a:pPr marL="342900" indent="-342900">
              <a:buFont typeface="Arial" panose="020B0604020202020204" pitchFamily="34" charset="0"/>
              <a:buChar char="•"/>
            </a:pPr>
            <a:r>
              <a:rPr kumimoji="1" lang="ja-JP" altLang="en-US" dirty="0"/>
              <a:t>作成者自身、</a:t>
            </a:r>
            <a:r>
              <a:rPr kumimoji="1" lang="en-US" altLang="ja-JP" dirty="0" err="1"/>
              <a:t>Github</a:t>
            </a:r>
            <a:r>
              <a:rPr kumimoji="1" lang="ja-JP" altLang="en-US" dirty="0"/>
              <a:t>に関して全て分かっているわけではございませんので申し訳ございませんが、資料に関しての誤表記、間違いがある場合は</a:t>
            </a:r>
            <a:r>
              <a:rPr kumimoji="1" lang="en-US" altLang="ja-JP" dirty="0"/>
              <a:t>issue</a:t>
            </a:r>
            <a:r>
              <a:rPr kumimoji="1" lang="ja-JP" altLang="en-US" dirty="0"/>
              <a:t>に記入をお願いします。</a:t>
            </a:r>
            <a:br>
              <a:rPr kumimoji="1" lang="en-US" altLang="ja-JP" dirty="0"/>
            </a:br>
            <a:r>
              <a:rPr kumimoji="1" lang="ja-JP" altLang="en-US" dirty="0"/>
              <a:t>下記の</a:t>
            </a:r>
            <a:r>
              <a:rPr kumimoji="1" lang="en-US" altLang="ja-JP" dirty="0"/>
              <a:t>URL</a:t>
            </a:r>
            <a:r>
              <a:rPr kumimoji="1" lang="ja-JP" altLang="en-US" dirty="0"/>
              <a:t>からお願いします。チームメンバー用に作ってあるのでご容赦ください。</a:t>
            </a:r>
            <a:br>
              <a:rPr kumimoji="1" lang="en-US" altLang="ja-JP" dirty="0"/>
            </a:br>
            <a:r>
              <a:rPr kumimoji="1" lang="en-US" altLang="ja-JP" dirty="0"/>
              <a:t>URL</a:t>
            </a:r>
            <a:r>
              <a:rPr kumimoji="1" lang="ja-JP" altLang="en-US" dirty="0"/>
              <a:t>：</a:t>
            </a:r>
            <a:r>
              <a:rPr kumimoji="1" lang="en-US" altLang="ja-JP" dirty="0">
                <a:hlinkClick r:id="rId2"/>
              </a:rPr>
              <a:t>https://github.com/koki-sys/syuboard/issues/new</a:t>
            </a:r>
            <a:endParaRPr kumimoji="1" lang="en-US" altLang="ja-JP" dirty="0"/>
          </a:p>
          <a:p>
            <a:pPr marL="342900" indent="-342900">
              <a:buFont typeface="Arial" panose="020B0604020202020204" pitchFamily="34" charset="0"/>
              <a:buChar char="•"/>
            </a:pPr>
            <a:r>
              <a:rPr kumimoji="1" lang="en-US" altLang="ja-JP" dirty="0"/>
              <a:t>issue</a:t>
            </a:r>
            <a:r>
              <a:rPr kumimoji="1" lang="ja-JP" altLang="en-US" dirty="0"/>
              <a:t>知らんよ！って人は、</a:t>
            </a:r>
            <a:r>
              <a:rPr kumimoji="1" lang="en-US" altLang="ja-JP" dirty="0"/>
              <a:t>Teams</a:t>
            </a:r>
            <a:r>
              <a:rPr kumimoji="1" lang="ja-JP" altLang="en-US" dirty="0"/>
              <a:t>の個人チャット（高橋幸暉）にお願いします。</a:t>
            </a:r>
            <a:endParaRPr kumimoji="1" lang="en-US" altLang="ja-JP" dirty="0"/>
          </a:p>
        </p:txBody>
      </p:sp>
    </p:spTree>
    <p:extLst>
      <p:ext uri="{BB962C8B-B14F-4D97-AF65-F5344CB8AC3E}">
        <p14:creationId xmlns:p14="http://schemas.microsoft.com/office/powerpoint/2010/main" val="111870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手順</a:t>
            </a:r>
            <a:r>
              <a:rPr kumimoji="1" lang="en-US" altLang="ja-JP" dirty="0"/>
              <a:t>11</a:t>
            </a:r>
            <a:endParaRPr kumimoji="1" lang="ja-JP" altLang="en-US" dirty="0"/>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プルリクを作成した人のみ、デフォルトブランチに移動して</a:t>
            </a:r>
            <a:r>
              <a:rPr kumimoji="1" lang="en-US" altLang="ja-JP" dirty="0"/>
              <a:t>pull</a:t>
            </a:r>
            <a:r>
              <a:rPr kumimoji="1" lang="ja-JP" altLang="en-US" dirty="0"/>
              <a:t>する</a:t>
            </a:r>
            <a:endParaRPr kumimoji="1" lang="en-US" altLang="ja-JP" dirty="0"/>
          </a:p>
          <a:p>
            <a:r>
              <a:rPr kumimoji="1" lang="en-US" altLang="ja-JP" dirty="0"/>
              <a:t>Repository</a:t>
            </a:r>
            <a:r>
              <a:rPr kumimoji="1" lang="ja-JP" altLang="en-US" dirty="0"/>
              <a:t>→</a:t>
            </a:r>
            <a:r>
              <a:rPr kumimoji="1" lang="en-US" altLang="ja-JP" dirty="0"/>
              <a:t>pull</a:t>
            </a:r>
            <a:r>
              <a:rPr kumimoji="1" lang="ja-JP" altLang="en-US" dirty="0"/>
              <a:t>を押す</a:t>
            </a:r>
            <a:endParaRPr kumimoji="1" lang="en-US" altLang="ja-JP" dirty="0"/>
          </a:p>
        </p:txBody>
      </p:sp>
      <p:pic>
        <p:nvPicPr>
          <p:cNvPr id="8" name="図 7">
            <a:extLst>
              <a:ext uri="{FF2B5EF4-FFF2-40B4-BE49-F238E27FC236}">
                <a16:creationId xmlns:a16="http://schemas.microsoft.com/office/drawing/2014/main" id="{03D799C7-6866-42A3-91E3-C32EB2298B49}"/>
              </a:ext>
            </a:extLst>
          </p:cNvPr>
          <p:cNvPicPr>
            <a:picLocks noChangeAspect="1"/>
          </p:cNvPicPr>
          <p:nvPr/>
        </p:nvPicPr>
        <p:blipFill rotWithShape="1">
          <a:blip r:embed="rId2"/>
          <a:srcRect l="1287" t="3228"/>
          <a:stretch/>
        </p:blipFill>
        <p:spPr>
          <a:xfrm>
            <a:off x="3180522" y="3508513"/>
            <a:ext cx="5654420" cy="2425148"/>
          </a:xfrm>
          <a:prstGeom prst="rect">
            <a:avLst/>
          </a:prstGeom>
        </p:spPr>
      </p:pic>
      <p:sp>
        <p:nvSpPr>
          <p:cNvPr id="9" name="正方形/長方形 8">
            <a:extLst>
              <a:ext uri="{FF2B5EF4-FFF2-40B4-BE49-F238E27FC236}">
                <a16:creationId xmlns:a16="http://schemas.microsoft.com/office/drawing/2014/main" id="{9F729BE6-4BF5-4C1A-BC26-AF489756DBD7}"/>
              </a:ext>
            </a:extLst>
          </p:cNvPr>
          <p:cNvSpPr/>
          <p:nvPr/>
        </p:nvSpPr>
        <p:spPr>
          <a:xfrm>
            <a:off x="5744817" y="3498574"/>
            <a:ext cx="1133061" cy="387626"/>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3397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参考書籍、サイト</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en-US" altLang="ja-JP" dirty="0" err="1"/>
              <a:t>Github</a:t>
            </a:r>
            <a:r>
              <a:rPr kumimoji="1" lang="ja-JP" altLang="en-US" dirty="0"/>
              <a:t>実践入門 </a:t>
            </a:r>
            <a:r>
              <a:rPr kumimoji="1" lang="en-US" altLang="ja-JP" dirty="0" err="1"/>
              <a:t>PullRequest</a:t>
            </a:r>
            <a:r>
              <a:rPr kumimoji="1" lang="ja-JP" altLang="en-US" dirty="0"/>
              <a:t>による開発の変革　（著：大塚弘記）</a:t>
            </a:r>
            <a:br>
              <a:rPr kumimoji="1" lang="en-US" altLang="ja-JP" dirty="0"/>
            </a:br>
            <a:r>
              <a:rPr kumimoji="1" lang="en-US" altLang="ja-JP" dirty="0"/>
              <a:t>URL</a:t>
            </a:r>
            <a:r>
              <a:rPr kumimoji="1" lang="ja-JP" altLang="en-US" dirty="0"/>
              <a:t>：</a:t>
            </a:r>
            <a:r>
              <a:rPr kumimoji="1" lang="en-US" altLang="ja-JP" dirty="0">
                <a:hlinkClick r:id="rId2"/>
              </a:rPr>
              <a:t>https://gihyo.jp/book/2014/978-4-7741-6366-6</a:t>
            </a:r>
            <a:endParaRPr kumimoji="1" lang="en-US" altLang="ja-JP" dirty="0"/>
          </a:p>
          <a:p>
            <a:pPr marL="342900" indent="-342900">
              <a:buFont typeface="Arial" panose="020B0604020202020204" pitchFamily="34" charset="0"/>
              <a:buChar char="•"/>
            </a:pPr>
            <a:endParaRPr kumimoji="1" lang="en-US" altLang="ja-JP" dirty="0"/>
          </a:p>
          <a:p>
            <a:pPr marL="342900" indent="-342900">
              <a:buFont typeface="Arial" panose="020B0604020202020204" pitchFamily="34" charset="0"/>
              <a:buChar char="•"/>
            </a:pPr>
            <a:r>
              <a:rPr kumimoji="1" lang="en-US" altLang="ja-JP" dirty="0" err="1"/>
              <a:t>Github</a:t>
            </a:r>
            <a:r>
              <a:rPr kumimoji="1" lang="ja-JP" altLang="en-US" dirty="0"/>
              <a:t>、人種差別を連想させるコーディング用語の見直しへ</a:t>
            </a:r>
            <a:br>
              <a:rPr kumimoji="1" lang="en-US" altLang="ja-JP" dirty="0"/>
            </a:br>
            <a:r>
              <a:rPr kumimoji="1" lang="en-US" altLang="ja-JP" dirty="0"/>
              <a:t>URL</a:t>
            </a:r>
            <a:r>
              <a:rPr kumimoji="1" lang="ja-JP" altLang="en-US" dirty="0"/>
              <a:t>：</a:t>
            </a:r>
            <a:r>
              <a:rPr kumimoji="1" lang="en-US" altLang="ja-JP" dirty="0">
                <a:hlinkClick r:id="rId3"/>
              </a:rPr>
              <a:t>https://www.gizmodo.jp/2020/06/github-to-remove-master-and-slave-coding-terms-widely-s.html</a:t>
            </a:r>
            <a:endParaRPr kumimoji="1" lang="en-US" altLang="ja-JP" dirty="0"/>
          </a:p>
          <a:p>
            <a:endParaRPr kumimoji="1" lang="en-US" altLang="ja-JP" dirty="0"/>
          </a:p>
          <a:p>
            <a:pPr marL="342900" indent="-342900">
              <a:buFont typeface="Arial" panose="020B0604020202020204" pitchFamily="34" charset="0"/>
              <a:buChar char="•"/>
            </a:pPr>
            <a:r>
              <a:rPr kumimoji="1" lang="ja-JP" altLang="en-US" dirty="0"/>
              <a:t>ブランチの運用 </a:t>
            </a:r>
            <a:r>
              <a:rPr kumimoji="1" lang="en-US" altLang="ja-JP" dirty="0"/>
              <a:t>– </a:t>
            </a:r>
            <a:r>
              <a:rPr kumimoji="1" lang="ja-JP" altLang="en-US" dirty="0"/>
              <a:t>サルでもわかる</a:t>
            </a:r>
            <a:r>
              <a:rPr kumimoji="1" lang="en-US" altLang="ja-JP" dirty="0"/>
              <a:t>Git</a:t>
            </a:r>
            <a:r>
              <a:rPr kumimoji="1" lang="ja-JP" altLang="en-US" dirty="0"/>
              <a:t>入門</a:t>
            </a:r>
            <a:br>
              <a:rPr kumimoji="1" lang="en-US" altLang="ja-JP" dirty="0"/>
            </a:br>
            <a:r>
              <a:rPr kumimoji="1" lang="en-US" altLang="ja-JP" dirty="0"/>
              <a:t>URL</a:t>
            </a:r>
            <a:r>
              <a:rPr kumimoji="1" lang="ja-JP" altLang="en-US" dirty="0"/>
              <a:t>：</a:t>
            </a:r>
            <a:r>
              <a:rPr kumimoji="1" lang="en-US" altLang="ja-JP" dirty="0">
                <a:hlinkClick r:id="rId4"/>
              </a:rPr>
              <a:t>https://backlog.com/ja/git-tutorial/stepup/02/</a:t>
            </a:r>
            <a:endParaRPr kumimoji="1" lang="en-US" altLang="ja-JP" dirty="0"/>
          </a:p>
          <a:p>
            <a:pPr marL="342900" indent="-342900">
              <a:buFont typeface="Arial" panose="020B0604020202020204" pitchFamily="34" charset="0"/>
              <a:buChar char="•"/>
            </a:pPr>
            <a:endParaRPr kumimoji="1" lang="en-US" altLang="ja-JP" dirty="0"/>
          </a:p>
          <a:p>
            <a:pPr marL="342900" indent="-342900">
              <a:buFont typeface="Arial" panose="020B0604020202020204" pitchFamily="34" charset="0"/>
              <a:buChar char="•"/>
            </a:pPr>
            <a:endParaRPr kumimoji="1" lang="en-US" altLang="ja-JP" dirty="0"/>
          </a:p>
          <a:p>
            <a:pPr marL="342900" indent="-34290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172112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って何なん？</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err="1"/>
              <a:t>PullRequest</a:t>
            </a:r>
            <a:r>
              <a:rPr kumimoji="1" lang="ja-JP" altLang="en-US" dirty="0"/>
              <a:t>は、自分が加えた変更をリポジトリに取り込んでほしいときにする</a:t>
            </a:r>
            <a:br>
              <a:rPr kumimoji="1" lang="en-US" altLang="ja-JP" dirty="0"/>
            </a:br>
            <a:r>
              <a:rPr kumimoji="1" lang="ja-JP" altLang="en-US" dirty="0"/>
              <a:t>行為です。</a:t>
            </a:r>
          </a:p>
        </p:txBody>
      </p:sp>
      <p:pic>
        <p:nvPicPr>
          <p:cNvPr id="6" name="図 5" descr="ダイアグラム&#10;&#10;自動的に生成された説明">
            <a:extLst>
              <a:ext uri="{FF2B5EF4-FFF2-40B4-BE49-F238E27FC236}">
                <a16:creationId xmlns:a16="http://schemas.microsoft.com/office/drawing/2014/main" id="{7F2E312E-6C2E-4E2A-92D9-A5601908D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366" y="3563937"/>
            <a:ext cx="4763268" cy="2208258"/>
          </a:xfrm>
          <a:prstGeom prst="rect">
            <a:avLst/>
          </a:prstGeom>
        </p:spPr>
      </p:pic>
    </p:spTree>
    <p:extLst>
      <p:ext uri="{BB962C8B-B14F-4D97-AF65-F5344CB8AC3E}">
        <p14:creationId xmlns:p14="http://schemas.microsoft.com/office/powerpoint/2010/main" val="220002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en-US" altLang="ja-JP" dirty="0" err="1"/>
              <a:t>PullRequest</a:t>
            </a:r>
            <a:r>
              <a:rPr kumimoji="1" lang="ja-JP" altLang="en-US" dirty="0"/>
              <a:t>、どういうときに使うの？</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チーム開発で、自分が変更したファイルなどをリポジトリに取り込んでほしいとき</a:t>
            </a:r>
            <a:endParaRPr kumimoji="1" lang="en-US" altLang="ja-JP" dirty="0"/>
          </a:p>
          <a:p>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pic>
        <p:nvPicPr>
          <p:cNvPr id="3074" name="Picture 2" descr="チームでプログラミングをしているイラスト">
            <a:extLst>
              <a:ext uri="{FF2B5EF4-FFF2-40B4-BE49-F238E27FC236}">
                <a16:creationId xmlns:a16="http://schemas.microsoft.com/office/drawing/2014/main" id="{C778E7C5-C96C-4A09-9B3F-E4F402127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504" y="2364634"/>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ブランチとは？</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en-US" altLang="ja-JP" dirty="0"/>
              <a:t>Pull request</a:t>
            </a:r>
            <a:r>
              <a:rPr kumimoji="1" lang="ja-JP" altLang="en-US" dirty="0"/>
              <a:t>に入る前にブランチについて、知っておく必要があります。</a:t>
            </a:r>
            <a:endParaRPr kumimoji="1" lang="en-US" altLang="ja-JP" dirty="0"/>
          </a:p>
          <a:p>
            <a:r>
              <a:rPr kumimoji="1" lang="ja-JP" altLang="en-US" dirty="0"/>
              <a:t>ブランチには、統合ブランチと、トピックブランチの二つがあります。</a:t>
            </a:r>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pic>
        <p:nvPicPr>
          <p:cNvPr id="2050" name="Picture 2" descr="ブランチの運用｜サル先生のGit入門【プロジェクト管理ツールBacklog】">
            <a:extLst>
              <a:ext uri="{FF2B5EF4-FFF2-40B4-BE49-F238E27FC236}">
                <a16:creationId xmlns:a16="http://schemas.microsoft.com/office/drawing/2014/main" id="{3A00B258-B251-43B9-980F-09F2D8F27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970" y="3017975"/>
            <a:ext cx="6226019" cy="280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35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統合ブランチとは？</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リリース版が何時でも作成可能なようしておくためのブランチです。</a:t>
            </a:r>
            <a:endParaRPr kumimoji="1" lang="en-US" altLang="ja-JP" dirty="0"/>
          </a:p>
          <a:p>
            <a:pPr marL="342900" indent="-342900">
              <a:buFont typeface="Arial" panose="020B0604020202020204" pitchFamily="34" charset="0"/>
              <a:buChar char="•"/>
            </a:pPr>
            <a:r>
              <a:rPr kumimoji="1" lang="ja-JP" altLang="en-US" dirty="0"/>
              <a:t>機能追加や、バグ修正はこのブランチではやってはいけません。</a:t>
            </a:r>
            <a:endParaRPr kumimoji="1" lang="en-US" altLang="ja-JP" dirty="0"/>
          </a:p>
          <a:p>
            <a:pPr marL="342900" indent="-342900">
              <a:buFont typeface="Arial" panose="020B0604020202020204" pitchFamily="34" charset="0"/>
              <a:buChar char="•"/>
            </a:pPr>
            <a:r>
              <a:rPr kumimoji="1" lang="ja-JP" altLang="en-US" dirty="0"/>
              <a:t>通常</a:t>
            </a:r>
            <a:r>
              <a:rPr kumimoji="1" lang="en-US" altLang="ja-JP" dirty="0"/>
              <a:t>main</a:t>
            </a:r>
            <a:r>
              <a:rPr kumimoji="1" lang="ja-JP" altLang="en-US" dirty="0"/>
              <a:t>や、</a:t>
            </a:r>
            <a:r>
              <a:rPr kumimoji="1" lang="en-US" altLang="ja-JP" dirty="0"/>
              <a:t>master</a:t>
            </a:r>
            <a:r>
              <a:rPr kumimoji="1" lang="ja-JP" altLang="en-US" dirty="0"/>
              <a:t>を統合ブランチとして使用します。</a:t>
            </a:r>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pic>
        <p:nvPicPr>
          <p:cNvPr id="5" name="図 4">
            <a:extLst>
              <a:ext uri="{FF2B5EF4-FFF2-40B4-BE49-F238E27FC236}">
                <a16:creationId xmlns:a16="http://schemas.microsoft.com/office/drawing/2014/main" id="{FAF3A88C-584B-45DF-A4ED-65A3F72E8B04}"/>
              </a:ext>
            </a:extLst>
          </p:cNvPr>
          <p:cNvPicPr>
            <a:picLocks noChangeAspect="1"/>
          </p:cNvPicPr>
          <p:nvPr/>
        </p:nvPicPr>
        <p:blipFill>
          <a:blip r:embed="rId2"/>
          <a:stretch>
            <a:fillRect/>
          </a:stretch>
        </p:blipFill>
        <p:spPr>
          <a:xfrm>
            <a:off x="8046803" y="3172943"/>
            <a:ext cx="3017438" cy="1585809"/>
          </a:xfrm>
          <a:prstGeom prst="rect">
            <a:avLst/>
          </a:prstGeom>
          <a:ln w="38100">
            <a:solidFill>
              <a:schemeClr val="bg1">
                <a:lumMod val="75000"/>
              </a:schemeClr>
            </a:solidFill>
          </a:ln>
        </p:spPr>
      </p:pic>
    </p:spTree>
    <p:extLst>
      <p:ext uri="{BB962C8B-B14F-4D97-AF65-F5344CB8AC3E}">
        <p14:creationId xmlns:p14="http://schemas.microsoft.com/office/powerpoint/2010/main" val="218279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トピックブランチとは？</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機能追加やバグ修正などの作業を行うために作成するブランチです。</a:t>
            </a:r>
            <a:endParaRPr kumimoji="1" lang="en-US" altLang="ja-JP" dirty="0"/>
          </a:p>
          <a:p>
            <a:pPr marL="342900" indent="-342900">
              <a:buFont typeface="Arial" panose="020B0604020202020204" pitchFamily="34" charset="0"/>
              <a:buChar char="•"/>
            </a:pPr>
            <a:r>
              <a:rPr kumimoji="1" lang="ja-JP" altLang="en-US" dirty="0"/>
              <a:t>作業が完了したら統合ブランチに取り込みます。</a:t>
            </a:r>
            <a:br>
              <a:rPr kumimoji="1" lang="en-US" altLang="ja-JP" dirty="0"/>
            </a:br>
            <a:r>
              <a:rPr kumimoji="1" lang="ja-JP" altLang="en-US" dirty="0"/>
              <a:t>（この後の手順</a:t>
            </a:r>
            <a:r>
              <a:rPr kumimoji="1" lang="en-US" altLang="ja-JP" dirty="0"/>
              <a:t>6</a:t>
            </a:r>
            <a:r>
              <a:rPr kumimoji="1" lang="ja-JP" altLang="en-US" dirty="0"/>
              <a:t>～</a:t>
            </a:r>
            <a:r>
              <a:rPr kumimoji="1" lang="en-US" altLang="ja-JP" dirty="0"/>
              <a:t>10</a:t>
            </a:r>
            <a:r>
              <a:rPr kumimoji="1" lang="ja-JP" altLang="en-US" dirty="0"/>
              <a:t>でやることです）</a:t>
            </a:r>
            <a:endParaRPr kumimoji="1" lang="en-US" altLang="ja-JP" dirty="0"/>
          </a:p>
        </p:txBody>
      </p:sp>
      <p:pic>
        <p:nvPicPr>
          <p:cNvPr id="5" name="図 4">
            <a:extLst>
              <a:ext uri="{FF2B5EF4-FFF2-40B4-BE49-F238E27FC236}">
                <a16:creationId xmlns:a16="http://schemas.microsoft.com/office/drawing/2014/main" id="{D020CF26-B7EE-4CF1-B380-263F20B1942A}"/>
              </a:ext>
            </a:extLst>
          </p:cNvPr>
          <p:cNvPicPr>
            <a:picLocks noChangeAspect="1"/>
          </p:cNvPicPr>
          <p:nvPr/>
        </p:nvPicPr>
        <p:blipFill>
          <a:blip r:embed="rId2"/>
          <a:stretch>
            <a:fillRect/>
          </a:stretch>
        </p:blipFill>
        <p:spPr>
          <a:xfrm>
            <a:off x="8049689" y="3429000"/>
            <a:ext cx="3010310" cy="1173511"/>
          </a:xfrm>
          <a:prstGeom prst="rect">
            <a:avLst/>
          </a:prstGeom>
          <a:ln w="38100">
            <a:solidFill>
              <a:schemeClr val="bg1">
                <a:lumMod val="65000"/>
              </a:schemeClr>
            </a:solidFill>
          </a:ln>
        </p:spPr>
      </p:pic>
    </p:spTree>
    <p:extLst>
      <p:ext uri="{BB962C8B-B14F-4D97-AF65-F5344CB8AC3E}">
        <p14:creationId xmlns:p14="http://schemas.microsoft.com/office/powerpoint/2010/main" val="378729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p:txBody>
          <a:bodyPr/>
          <a:lstStyle/>
          <a:p>
            <a:r>
              <a:rPr kumimoji="1" lang="ja-JP" altLang="en-US" dirty="0"/>
              <a:t>ブランチの運用ルールの例</a:t>
            </a: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p:txBody>
          <a:bodyPr/>
          <a:lstStyle/>
          <a:p>
            <a:r>
              <a:rPr kumimoji="1" lang="ja-JP" altLang="en-US" dirty="0"/>
              <a:t>一つの方法として紹介します。</a:t>
            </a:r>
            <a:r>
              <a:rPr kumimoji="1" lang="en-US" altLang="ja-JP" dirty="0"/>
              <a:t>(</a:t>
            </a:r>
            <a:r>
              <a:rPr kumimoji="1" lang="ja-JP" altLang="en-US" dirty="0"/>
              <a:t>本当は</a:t>
            </a:r>
            <a:r>
              <a:rPr kumimoji="1" lang="en-US" altLang="ja-JP" dirty="0"/>
              <a:t>develop</a:t>
            </a:r>
            <a:r>
              <a:rPr kumimoji="1" lang="ja-JP" altLang="en-US" dirty="0"/>
              <a:t>も使いますが、省略しています</a:t>
            </a:r>
            <a:r>
              <a:rPr kumimoji="1" lang="en-US" altLang="ja-JP" dirty="0"/>
              <a:t>)</a:t>
            </a:r>
          </a:p>
          <a:p>
            <a:pPr marL="342900" indent="-342900">
              <a:buFont typeface="Arial" panose="020B0604020202020204" pitchFamily="34" charset="0"/>
              <a:buChar char="•"/>
            </a:pPr>
            <a:r>
              <a:rPr kumimoji="1" lang="en-US" altLang="ja-JP" dirty="0"/>
              <a:t>m</a:t>
            </a:r>
            <a:r>
              <a:rPr kumimoji="1" lang="en-US" altLang="ja-JP"/>
              <a:t>ain</a:t>
            </a:r>
            <a:r>
              <a:rPr kumimoji="1" lang="en-US" altLang="ja-JP" dirty="0"/>
              <a:t>: </a:t>
            </a:r>
            <a:r>
              <a:rPr kumimoji="1" lang="ja-JP" altLang="en-US" dirty="0"/>
              <a:t>統合ブランチ</a:t>
            </a:r>
            <a:endParaRPr kumimoji="1" lang="en-US" altLang="ja-JP" dirty="0"/>
          </a:p>
          <a:p>
            <a:pPr marL="285750" indent="-285750">
              <a:buFont typeface="Arial" panose="020B0604020202020204" pitchFamily="34" charset="0"/>
              <a:buChar char="•"/>
            </a:pPr>
            <a:r>
              <a:rPr lang="en-US" altLang="ja-JP" dirty="0"/>
              <a:t>feature/</a:t>
            </a:r>
            <a:r>
              <a:rPr lang="en-US" altLang="ja-JP" dirty="0" err="1"/>
              <a:t>xxxxxxxx</a:t>
            </a:r>
            <a:r>
              <a:rPr lang="en-US" altLang="ja-JP" dirty="0"/>
              <a:t>: </a:t>
            </a:r>
            <a:r>
              <a:rPr lang="ja-JP" altLang="en-US" dirty="0"/>
              <a:t>機能の追加。 </a:t>
            </a:r>
            <a:r>
              <a:rPr lang="en-US" altLang="ja-JP" dirty="0"/>
              <a:t>main </a:t>
            </a:r>
            <a:r>
              <a:rPr lang="ja-JP" altLang="en-US" dirty="0"/>
              <a:t>から分岐し </a:t>
            </a:r>
            <a:r>
              <a:rPr lang="en-US" altLang="ja-JP" dirty="0"/>
              <a:t>main </a:t>
            </a:r>
            <a:r>
              <a:rPr lang="ja-JP" altLang="en-US" dirty="0"/>
              <a:t>にプルリクエストし、マージする。</a:t>
            </a:r>
          </a:p>
          <a:p>
            <a:pPr marL="285750" indent="-285750">
              <a:buFont typeface="Arial" panose="020B0604020202020204" pitchFamily="34" charset="0"/>
              <a:buChar char="•"/>
            </a:pPr>
            <a:r>
              <a:rPr lang="en-US" altLang="ja-JP" dirty="0"/>
              <a:t>fix/</a:t>
            </a:r>
            <a:r>
              <a:rPr lang="en-US" altLang="ja-JP" dirty="0" err="1"/>
              <a:t>xxxxxxxx</a:t>
            </a:r>
            <a:r>
              <a:rPr lang="en-US" altLang="ja-JP" dirty="0"/>
              <a:t>: </a:t>
            </a:r>
            <a:r>
              <a:rPr lang="ja-JP" altLang="en-US" dirty="0"/>
              <a:t>リリース後のクリティカルなバグフィックスなど、 現在のプロダクトのバージョンに対する変更用。 次に </a:t>
            </a:r>
            <a:r>
              <a:rPr lang="en-US" altLang="ja-JP" dirty="0"/>
              <a:t>main </a:t>
            </a:r>
            <a:r>
              <a:rPr lang="ja-JP" altLang="en-US" dirty="0"/>
              <a:t>にマージする。</a:t>
            </a:r>
          </a:p>
          <a:p>
            <a:endParaRPr kumimoji="1" lang="en-US" altLang="ja-JP" dirty="0"/>
          </a:p>
          <a:p>
            <a:endParaRPr kumimoji="1" lang="ja-JP" altLang="en-US" dirty="0"/>
          </a:p>
        </p:txBody>
      </p:sp>
    </p:spTree>
    <p:extLst>
      <p:ext uri="{BB962C8B-B14F-4D97-AF65-F5344CB8AC3E}">
        <p14:creationId xmlns:p14="http://schemas.microsoft.com/office/powerpoint/2010/main" val="383360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864A0B-4663-4052-A3D8-E2BB2CFCE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40BF07B-9B59-41C0-B19C-982567BCF2FA}"/>
              </a:ext>
            </a:extLst>
          </p:cNvPr>
          <p:cNvSpPr>
            <a:spLocks noGrp="1"/>
          </p:cNvSpPr>
          <p:nvPr>
            <p:ph type="title"/>
          </p:nvPr>
        </p:nvSpPr>
        <p:spPr>
          <a:xfrm>
            <a:off x="4543253" y="5056635"/>
            <a:ext cx="7001047" cy="688975"/>
          </a:xfrm>
        </p:spPr>
        <p:txBody>
          <a:bodyPr>
            <a:normAutofit/>
          </a:bodyPr>
          <a:lstStyle/>
          <a:p>
            <a:r>
              <a:rPr kumimoji="1" lang="en-US" altLang="ja-JP" dirty="0" err="1"/>
              <a:t>PullRequest</a:t>
            </a:r>
            <a:r>
              <a:rPr kumimoji="1" lang="ja-JP" altLang="en-US" dirty="0"/>
              <a:t>の流れ</a:t>
            </a:r>
          </a:p>
        </p:txBody>
      </p:sp>
      <p:sp>
        <p:nvSpPr>
          <p:cNvPr id="10" name="Rectangle 9">
            <a:extLst>
              <a:ext uri="{FF2B5EF4-FFF2-40B4-BE49-F238E27FC236}">
                <a16:creationId xmlns:a16="http://schemas.microsoft.com/office/drawing/2014/main" id="{C2CF61CF-29C5-4D2C-B5AD-A612B25D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0791"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8ABD4F0-F3AF-4397-B777-A0D45BFDA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2315" y="0"/>
            <a:ext cx="8139685" cy="455104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3" name="コンテンツ プレースホルダー 2">
            <a:extLst>
              <a:ext uri="{FF2B5EF4-FFF2-40B4-BE49-F238E27FC236}">
                <a16:creationId xmlns:a16="http://schemas.microsoft.com/office/drawing/2014/main" id="{6542ED81-C1BF-4167-BA37-583CFD57B0AF}"/>
              </a:ext>
            </a:extLst>
          </p:cNvPr>
          <p:cNvSpPr>
            <a:spLocks noGrp="1"/>
          </p:cNvSpPr>
          <p:nvPr>
            <p:ph idx="1"/>
          </p:nvPr>
        </p:nvSpPr>
        <p:spPr>
          <a:xfrm>
            <a:off x="4543253" y="586478"/>
            <a:ext cx="7001047" cy="3500893"/>
          </a:xfrm>
        </p:spPr>
        <p:txBody>
          <a:bodyPr anchor="b">
            <a:normAutofit/>
          </a:bodyPr>
          <a:lstStyle/>
          <a:p>
            <a:r>
              <a:rPr kumimoji="1" lang="ja-JP" altLang="en-US" dirty="0"/>
              <a:t>これはほんの一例です。</a:t>
            </a:r>
            <a:endParaRPr kumimoji="1" lang="en-US" altLang="ja-JP" dirty="0"/>
          </a:p>
          <a:p>
            <a:r>
              <a:rPr kumimoji="1" lang="ja-JP" altLang="en-US" dirty="0"/>
              <a:t>他の流れも知りたい方は</a:t>
            </a:r>
            <a:r>
              <a:rPr kumimoji="1" lang="ja-JP" altLang="en-US" dirty="0">
                <a:hlinkClick r:id="rId2"/>
              </a:rPr>
              <a:t>こちら</a:t>
            </a:r>
            <a:endParaRPr kumimoji="1" lang="en-US" altLang="ja-JP" dirty="0"/>
          </a:p>
          <a:p>
            <a:endParaRPr kumimoji="1" lang="ja-JP" altLang="en-US" dirty="0"/>
          </a:p>
        </p:txBody>
      </p:sp>
    </p:spTree>
    <p:extLst>
      <p:ext uri="{BB962C8B-B14F-4D97-AF65-F5344CB8AC3E}">
        <p14:creationId xmlns:p14="http://schemas.microsoft.com/office/powerpoint/2010/main" val="4153106654"/>
      </p:ext>
    </p:extLst>
  </p:cSld>
  <p:clrMapOvr>
    <a:masterClrMapping/>
  </p:clrMapOvr>
</p:sld>
</file>

<file path=ppt/theme/theme1.xml><?xml version="1.0" encoding="utf-8"?>
<a:theme xmlns:a="http://schemas.openxmlformats.org/drawingml/2006/main" name="MeiryoVTI">
  <a:themeElements>
    <a:clrScheme name="AnalogousFromDarkSeedLeftStep">
      <a:dk1>
        <a:srgbClr val="000000"/>
      </a:dk1>
      <a:lt1>
        <a:srgbClr val="FFFFFF"/>
      </a:lt1>
      <a:dk2>
        <a:srgbClr val="1F1833"/>
      </a:dk2>
      <a:lt2>
        <a:srgbClr val="F0F3F2"/>
      </a:lt2>
      <a:accent1>
        <a:srgbClr val="C34D8E"/>
      </a:accent1>
      <a:accent2>
        <a:srgbClr val="B13BAD"/>
      </a:accent2>
      <a:accent3>
        <a:srgbClr val="964DC3"/>
      </a:accent3>
      <a:accent4>
        <a:srgbClr val="533BB1"/>
      </a:accent4>
      <a:accent5>
        <a:srgbClr val="4D66C3"/>
      </a:accent5>
      <a:accent6>
        <a:srgbClr val="3B86B1"/>
      </a:accent6>
      <a:hlink>
        <a:srgbClr val="575CC7"/>
      </a:hlink>
      <a:folHlink>
        <a:srgbClr val="7F7F7F"/>
      </a:folHlink>
    </a:clrScheme>
    <a:fontScheme name="Meiryo UI">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docProps/app.xml><?xml version="1.0" encoding="utf-8"?>
<Properties xmlns="http://schemas.openxmlformats.org/officeDocument/2006/extended-properties" xmlns:vt="http://schemas.openxmlformats.org/officeDocument/2006/docPropsVTypes">
  <TotalTime>341</TotalTime>
  <Words>757</Words>
  <Application>Microsoft Office PowerPoint</Application>
  <PresentationFormat>ワイド画面</PresentationFormat>
  <Paragraphs>61</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Yu Gothic Medium</vt:lpstr>
      <vt:lpstr>Meiryo</vt:lpstr>
      <vt:lpstr>Yu Gothic</vt:lpstr>
      <vt:lpstr>Arial</vt:lpstr>
      <vt:lpstr>Wingdings</vt:lpstr>
      <vt:lpstr>MeiryoVTI</vt:lpstr>
      <vt:lpstr>PullRequestに ついて(Github)</vt:lpstr>
      <vt:lpstr>注意！</vt:lpstr>
      <vt:lpstr>PullRequestって何なん？</vt:lpstr>
      <vt:lpstr>PullRequest、どういうときに使うの？</vt:lpstr>
      <vt:lpstr>ブランチとは？</vt:lpstr>
      <vt:lpstr>統合ブランチとは？</vt:lpstr>
      <vt:lpstr>トピックブランチとは？</vt:lpstr>
      <vt:lpstr>ブランチの運用ルールの例</vt:lpstr>
      <vt:lpstr>PullRequestの流れ</vt:lpstr>
      <vt:lpstr>手順1</vt:lpstr>
      <vt:lpstr>手順2</vt:lpstr>
      <vt:lpstr>手順3</vt:lpstr>
      <vt:lpstr>手順4</vt:lpstr>
      <vt:lpstr>手順5</vt:lpstr>
      <vt:lpstr>手順6</vt:lpstr>
      <vt:lpstr>手順7</vt:lpstr>
      <vt:lpstr>手順8</vt:lpstr>
      <vt:lpstr>手順9</vt:lpstr>
      <vt:lpstr>手順10</vt:lpstr>
      <vt:lpstr>手順11</vt:lpstr>
      <vt:lpstr>参考書籍、サイト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PullRequestに ついて</dc:title>
  <dc:creator>髙橋 幸暉</dc:creator>
  <cp:lastModifiedBy>髙橋 幸暉</cp:lastModifiedBy>
  <cp:revision>17</cp:revision>
  <dcterms:created xsi:type="dcterms:W3CDTF">2021-10-26T01:15:00Z</dcterms:created>
  <dcterms:modified xsi:type="dcterms:W3CDTF">2021-10-26T11:38:28Z</dcterms:modified>
</cp:coreProperties>
</file>