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57" r:id="rId4"/>
    <p:sldId id="265" r:id="rId5"/>
    <p:sldId id="266" r:id="rId6"/>
    <p:sldId id="267" r:id="rId7"/>
    <p:sldId id="268" r:id="rId8"/>
    <p:sldId id="269" r:id="rId9"/>
    <p:sldId id="270" r:id="rId10"/>
    <p:sldId id="260" r:id="rId11"/>
    <p:sldId id="261" r:id="rId12"/>
    <p:sldId id="262" r:id="rId13"/>
    <p:sldId id="263" r:id="rId14"/>
    <p:sldId id="264" r:id="rId15"/>
    <p:sldId id="25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6" autoAdjust="0"/>
    <p:restoredTop sz="94660"/>
  </p:normalViewPr>
  <p:slideViewPr>
    <p:cSldViewPr snapToGrid="0">
      <p:cViewPr varScale="1">
        <p:scale>
          <a:sx n="77" d="100"/>
          <a:sy n="77" d="100"/>
        </p:scale>
        <p:origin x="67"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10/26/2021</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219906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10/26/2021</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88199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10/26/2021</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08134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10/26/2021</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01538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10/26/2021</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77238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10/26/2021</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64676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10/26/2021</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53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10/26/2021</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37428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10/26/2021</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12510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10/26/2021</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94183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10/26/2021</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90708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8262A92C-3DD6-4D28-BA90-423F0C949F16}" type="datetime1">
              <a:rPr lang="en-US" smtClean="0"/>
              <a:t>10/26/2021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lIns="91440" tIns="45720" rIns="91440" bIns="4572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8789884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marL="0" algn="l" defTabSz="914400" rtl="0" eaLnBrk="1" latinLnBrk="0" hangingPunct="1">
        <a:lnSpc>
          <a:spcPct val="90000"/>
        </a:lnSpc>
        <a:spcBef>
          <a:spcPct val="0"/>
        </a:spcBef>
        <a:buNone/>
        <a:defRPr lang="en-US" sz="3200" b="1" kern="1200" spc="130" baseline="0" dirty="0" smtClean="0">
          <a:solidFill>
            <a:schemeClr val="tx1"/>
          </a:solidFill>
          <a:latin typeface="+mj-lt"/>
          <a:ea typeface="+mj-ea"/>
          <a:cs typeface="+mj-cs"/>
        </a:defRPr>
      </a:lvl1pPr>
    </p:titleStyle>
    <p:bodyStyle>
      <a:lvl1pPr marL="0" indent="0" algn="l" defTabSz="914400" rtl="0" eaLnBrk="1" latinLnBrk="0" hangingPunct="1">
        <a:lnSpc>
          <a:spcPct val="110000"/>
        </a:lnSpc>
        <a:spcBef>
          <a:spcPts val="1500"/>
        </a:spcBef>
        <a:buClr>
          <a:schemeClr val="accent2"/>
        </a:buClr>
        <a:buFontTx/>
        <a:buNone/>
        <a:defRPr sz="2000" b="0" kern="1200" spc="80" baseline="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hyo.jp/book/2014/978-4-7741-6366-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oki-sys/syuboard/issues/n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B356621-A619-4DD0-B148-502B35E6E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AAE1FE2-81CE-46B6-B736-DA6BEBF97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descr="背景パターン&#10;&#10;自動的に生成された説明">
            <a:extLst>
              <a:ext uri="{FF2B5EF4-FFF2-40B4-BE49-F238E27FC236}">
                <a16:creationId xmlns:a16="http://schemas.microsoft.com/office/drawing/2014/main" id="{F885796C-16F9-4CAA-A1C1-964E014E1B19}"/>
              </a:ext>
            </a:extLst>
          </p:cNvPr>
          <p:cNvPicPr>
            <a:picLocks noChangeAspect="1"/>
          </p:cNvPicPr>
          <p:nvPr/>
        </p:nvPicPr>
        <p:blipFill rotWithShape="1">
          <a:blip r:embed="rId2"/>
          <a:srcRect l="12504" r="26582" b="2"/>
          <a:stretch/>
        </p:blipFill>
        <p:spPr>
          <a:xfrm>
            <a:off x="6096000" y="1450"/>
            <a:ext cx="6096000" cy="6855100"/>
          </a:xfrm>
          <a:prstGeom prst="rect">
            <a:avLst/>
          </a:prstGeom>
        </p:spPr>
      </p:pic>
      <p:sp>
        <p:nvSpPr>
          <p:cNvPr id="26" name="Rectangle 25">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425" y="2818150"/>
            <a:ext cx="6769707"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7D33D0D-77B9-45E0-BF69-23F35E98C1D3}"/>
              </a:ext>
            </a:extLst>
          </p:cNvPr>
          <p:cNvSpPr>
            <a:spLocks noGrp="1"/>
          </p:cNvSpPr>
          <p:nvPr>
            <p:ph type="ctrTitle"/>
          </p:nvPr>
        </p:nvSpPr>
        <p:spPr>
          <a:xfrm>
            <a:off x="975360" y="2971800"/>
            <a:ext cx="6320378" cy="1871330"/>
          </a:xfrm>
        </p:spPr>
        <p:txBody>
          <a:bodyPr anchor="b">
            <a:normAutofit/>
          </a:bodyPr>
          <a:lstStyle/>
          <a:p>
            <a:pPr>
              <a:lnSpc>
                <a:spcPct val="95000"/>
              </a:lnSpc>
            </a:pPr>
            <a:r>
              <a:rPr kumimoji="1" lang="en-US" altLang="ja-JP" sz="5500">
                <a:solidFill>
                  <a:schemeClr val="bg1"/>
                </a:solidFill>
              </a:rPr>
              <a:t>PullRequest</a:t>
            </a:r>
            <a:r>
              <a:rPr kumimoji="1" lang="ja-JP" altLang="en-US" sz="5500">
                <a:solidFill>
                  <a:schemeClr val="bg1"/>
                </a:solidFill>
              </a:rPr>
              <a:t>に</a:t>
            </a:r>
            <a:br>
              <a:rPr kumimoji="1" lang="en-US" altLang="ja-JP" sz="5500">
                <a:solidFill>
                  <a:schemeClr val="bg1"/>
                </a:solidFill>
              </a:rPr>
            </a:br>
            <a:r>
              <a:rPr kumimoji="1" lang="ja-JP" altLang="en-US" sz="5500">
                <a:solidFill>
                  <a:schemeClr val="bg1"/>
                </a:solidFill>
              </a:rPr>
              <a:t>ついて</a:t>
            </a:r>
            <a:r>
              <a:rPr kumimoji="1" lang="en-US" altLang="ja-JP" sz="5500">
                <a:solidFill>
                  <a:schemeClr val="bg1"/>
                </a:solidFill>
              </a:rPr>
              <a:t>(Github)</a:t>
            </a:r>
            <a:endParaRPr kumimoji="1" lang="ja-JP" altLang="en-US" sz="5500">
              <a:solidFill>
                <a:schemeClr val="bg1"/>
              </a:solidFill>
            </a:endParaRPr>
          </a:p>
        </p:txBody>
      </p:sp>
      <p:sp>
        <p:nvSpPr>
          <p:cNvPr id="3" name="字幕 2">
            <a:extLst>
              <a:ext uri="{FF2B5EF4-FFF2-40B4-BE49-F238E27FC236}">
                <a16:creationId xmlns:a16="http://schemas.microsoft.com/office/drawing/2014/main" id="{C8B3B14D-5D52-469C-A4C1-62E7FF3B766C}"/>
              </a:ext>
            </a:extLst>
          </p:cNvPr>
          <p:cNvSpPr>
            <a:spLocks noGrp="1"/>
          </p:cNvSpPr>
          <p:nvPr>
            <p:ph type="subTitle" idx="1"/>
          </p:nvPr>
        </p:nvSpPr>
        <p:spPr>
          <a:xfrm>
            <a:off x="973836" y="4657063"/>
            <a:ext cx="6250985" cy="648583"/>
          </a:xfrm>
        </p:spPr>
        <p:txBody>
          <a:bodyPr>
            <a:normAutofit/>
          </a:bodyPr>
          <a:lstStyle/>
          <a:p>
            <a:r>
              <a:rPr kumimoji="1" lang="ja-JP" altLang="en-US" sz="2000" dirty="0">
                <a:solidFill>
                  <a:schemeClr val="bg1"/>
                </a:solidFill>
              </a:rPr>
              <a:t>作成者：高橋幸暉（</a:t>
            </a:r>
            <a:r>
              <a:rPr kumimoji="1" lang="en-US" altLang="ja-JP" sz="2000" dirty="0">
                <a:solidFill>
                  <a:schemeClr val="bg1"/>
                </a:solidFill>
              </a:rPr>
              <a:t>B</a:t>
            </a:r>
            <a:r>
              <a:rPr kumimoji="1" lang="ja-JP" altLang="en-US" sz="2000" dirty="0">
                <a:solidFill>
                  <a:schemeClr val="bg1"/>
                </a:solidFill>
              </a:rPr>
              <a:t>チーム）</a:t>
            </a:r>
          </a:p>
        </p:txBody>
      </p:sp>
      <p:pic>
        <p:nvPicPr>
          <p:cNvPr id="8" name="図 7" descr="図形&#10;&#10;低い精度で自動的に生成された説明">
            <a:extLst>
              <a:ext uri="{FF2B5EF4-FFF2-40B4-BE49-F238E27FC236}">
                <a16:creationId xmlns:a16="http://schemas.microsoft.com/office/drawing/2014/main" id="{2DF93A67-6F30-40E2-AA1D-0A29C9486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939" y="254247"/>
            <a:ext cx="1603018" cy="1603018"/>
          </a:xfrm>
          <a:prstGeom prst="rect">
            <a:avLst/>
          </a:prstGeom>
        </p:spPr>
      </p:pic>
    </p:spTree>
    <p:extLst>
      <p:ext uri="{BB962C8B-B14F-4D97-AF65-F5344CB8AC3E}">
        <p14:creationId xmlns:p14="http://schemas.microsoft.com/office/powerpoint/2010/main" val="114107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1</a:t>
            </a:r>
            <a:endParaRPr kumimoji="1" lang="ja-JP" altLang="en-US" dirty="0"/>
          </a:p>
        </p:txBody>
      </p:sp>
      <p:sp>
        <p:nvSpPr>
          <p:cNvPr id="8" name="コンテンツ プレースホルダー 7">
            <a:extLst>
              <a:ext uri="{FF2B5EF4-FFF2-40B4-BE49-F238E27FC236}">
                <a16:creationId xmlns:a16="http://schemas.microsoft.com/office/drawing/2014/main" id="{3D90CF32-D683-467A-A81F-0994301EAB0D}"/>
              </a:ext>
            </a:extLst>
          </p:cNvPr>
          <p:cNvSpPr>
            <a:spLocks noGrp="1"/>
          </p:cNvSpPr>
          <p:nvPr>
            <p:ph idx="1"/>
          </p:nvPr>
        </p:nvSpPr>
        <p:spPr/>
        <p:txBody>
          <a:bodyPr/>
          <a:lstStyle/>
          <a:p>
            <a:r>
              <a:rPr lang="en-US" altLang="ja-JP" dirty="0" err="1"/>
              <a:t>Github</a:t>
            </a:r>
            <a:r>
              <a:rPr lang="en-US" altLang="ja-JP" dirty="0"/>
              <a:t> Desktop</a:t>
            </a:r>
            <a:r>
              <a:rPr lang="ja-JP" altLang="en-US" dirty="0"/>
              <a:t>でデフォルトブランチ（</a:t>
            </a:r>
            <a:r>
              <a:rPr lang="en-US" altLang="ja-JP" dirty="0"/>
              <a:t>main</a:t>
            </a:r>
            <a:r>
              <a:rPr lang="ja-JP" altLang="en-US" dirty="0"/>
              <a:t>か</a:t>
            </a:r>
            <a:r>
              <a:rPr lang="en-US" altLang="ja-JP" dirty="0"/>
              <a:t>master</a:t>
            </a:r>
            <a:r>
              <a:rPr lang="ja-JP" altLang="en-US" dirty="0"/>
              <a:t>）にいるかどうかを確認して、</a:t>
            </a:r>
            <a:br>
              <a:rPr lang="en-US" altLang="ja-JP" dirty="0"/>
            </a:br>
            <a:r>
              <a:rPr lang="ja-JP" altLang="en-US" dirty="0"/>
              <a:t>「</a:t>
            </a:r>
            <a:r>
              <a:rPr lang="en-US" altLang="ja-JP" dirty="0"/>
              <a:t>New branch</a:t>
            </a:r>
            <a:r>
              <a:rPr lang="ja-JP" altLang="en-US" dirty="0"/>
              <a:t>」をクリックする</a:t>
            </a:r>
            <a:endParaRPr lang="en-US" altLang="ja-JP" dirty="0"/>
          </a:p>
        </p:txBody>
      </p:sp>
      <p:pic>
        <p:nvPicPr>
          <p:cNvPr id="10" name="図 9">
            <a:extLst>
              <a:ext uri="{FF2B5EF4-FFF2-40B4-BE49-F238E27FC236}">
                <a16:creationId xmlns:a16="http://schemas.microsoft.com/office/drawing/2014/main" id="{F1D653DA-18F7-4518-81E4-3692DABA0954}"/>
              </a:ext>
            </a:extLst>
          </p:cNvPr>
          <p:cNvPicPr>
            <a:picLocks noChangeAspect="1"/>
          </p:cNvPicPr>
          <p:nvPr/>
        </p:nvPicPr>
        <p:blipFill>
          <a:blip r:embed="rId2"/>
          <a:stretch>
            <a:fillRect/>
          </a:stretch>
        </p:blipFill>
        <p:spPr>
          <a:xfrm>
            <a:off x="2262247" y="2784407"/>
            <a:ext cx="7658764" cy="3208298"/>
          </a:xfrm>
          <a:prstGeom prst="rect">
            <a:avLst/>
          </a:prstGeom>
        </p:spPr>
      </p:pic>
    </p:spTree>
    <p:extLst>
      <p:ext uri="{BB962C8B-B14F-4D97-AF65-F5344CB8AC3E}">
        <p14:creationId xmlns:p14="http://schemas.microsoft.com/office/powerpoint/2010/main" val="15987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ブランチ作成する画面が出てくるので、ブランチ名を入力して</a:t>
            </a:r>
            <a:r>
              <a:rPr kumimoji="1" lang="en-US" altLang="ja-JP" dirty="0"/>
              <a:t>Create branch</a:t>
            </a:r>
            <a:r>
              <a:rPr kumimoji="1" lang="ja-JP" altLang="en-US" dirty="0"/>
              <a:t>をクリック</a:t>
            </a:r>
            <a:br>
              <a:rPr kumimoji="1" lang="en-US" altLang="ja-JP" dirty="0"/>
            </a:br>
            <a:r>
              <a:rPr kumimoji="1" lang="ja-JP" altLang="en-US" dirty="0"/>
              <a:t>（他人が見てもわかりやすいようなブランチ名にする）</a:t>
            </a:r>
          </a:p>
        </p:txBody>
      </p:sp>
      <p:pic>
        <p:nvPicPr>
          <p:cNvPr id="6" name="図 5">
            <a:extLst>
              <a:ext uri="{FF2B5EF4-FFF2-40B4-BE49-F238E27FC236}">
                <a16:creationId xmlns:a16="http://schemas.microsoft.com/office/drawing/2014/main" id="{D5283A05-BD60-43C0-B701-DF6A049CFBBF}"/>
              </a:ext>
            </a:extLst>
          </p:cNvPr>
          <p:cNvPicPr>
            <a:picLocks noChangeAspect="1"/>
          </p:cNvPicPr>
          <p:nvPr/>
        </p:nvPicPr>
        <p:blipFill rotWithShape="1">
          <a:blip r:embed="rId2"/>
          <a:srcRect l="17145" t="6075" r="17914" b="14768"/>
          <a:stretch/>
        </p:blipFill>
        <p:spPr>
          <a:xfrm>
            <a:off x="3645609" y="2875979"/>
            <a:ext cx="4892040" cy="3300984"/>
          </a:xfrm>
          <a:prstGeom prst="rect">
            <a:avLst/>
          </a:prstGeom>
        </p:spPr>
      </p:pic>
    </p:spTree>
    <p:extLst>
      <p:ext uri="{BB962C8B-B14F-4D97-AF65-F5344CB8AC3E}">
        <p14:creationId xmlns:p14="http://schemas.microsoft.com/office/powerpoint/2010/main" val="229581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a:t>Bring my changes…</a:t>
            </a:r>
            <a:r>
              <a:rPr kumimoji="1" lang="ja-JP" altLang="en-US" dirty="0"/>
              <a:t>をクリックして、</a:t>
            </a:r>
            <a:r>
              <a:rPr kumimoji="1" lang="en-US" altLang="ja-JP" dirty="0"/>
              <a:t>Switch branch</a:t>
            </a:r>
            <a:r>
              <a:rPr kumimoji="1" lang="ja-JP" altLang="en-US" dirty="0"/>
              <a:t>でブランチ作成</a:t>
            </a:r>
          </a:p>
        </p:txBody>
      </p:sp>
      <p:pic>
        <p:nvPicPr>
          <p:cNvPr id="6" name="図 5">
            <a:extLst>
              <a:ext uri="{FF2B5EF4-FFF2-40B4-BE49-F238E27FC236}">
                <a16:creationId xmlns:a16="http://schemas.microsoft.com/office/drawing/2014/main" id="{32F4F047-B6C2-47FA-851D-315A878EA755}"/>
              </a:ext>
            </a:extLst>
          </p:cNvPr>
          <p:cNvPicPr>
            <a:picLocks noChangeAspect="1"/>
          </p:cNvPicPr>
          <p:nvPr/>
        </p:nvPicPr>
        <p:blipFill>
          <a:blip r:embed="rId2"/>
          <a:stretch>
            <a:fillRect/>
          </a:stretch>
        </p:blipFill>
        <p:spPr>
          <a:xfrm>
            <a:off x="918658" y="2769420"/>
            <a:ext cx="4322173" cy="3042017"/>
          </a:xfrm>
          <a:prstGeom prst="rect">
            <a:avLst/>
          </a:prstGeom>
        </p:spPr>
      </p:pic>
      <p:cxnSp>
        <p:nvCxnSpPr>
          <p:cNvPr id="8" name="直線矢印コネクタ 7">
            <a:extLst>
              <a:ext uri="{FF2B5EF4-FFF2-40B4-BE49-F238E27FC236}">
                <a16:creationId xmlns:a16="http://schemas.microsoft.com/office/drawing/2014/main" id="{2AADCF19-57AD-44B5-BD1C-5E24EEAA7EA7}"/>
              </a:ext>
            </a:extLst>
          </p:cNvPr>
          <p:cNvCxnSpPr>
            <a:cxnSpLocks/>
            <a:stCxn id="6" idx="3"/>
            <a:endCxn id="10" idx="1"/>
          </p:cNvCxnSpPr>
          <p:nvPr/>
        </p:nvCxnSpPr>
        <p:spPr>
          <a:xfrm flipV="1">
            <a:off x="5240831" y="4290428"/>
            <a:ext cx="1096359" cy="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BBEC4321-59F5-4FEE-A7C4-4F29EF4E9287}"/>
              </a:ext>
            </a:extLst>
          </p:cNvPr>
          <p:cNvPicPr>
            <a:picLocks noChangeAspect="1"/>
          </p:cNvPicPr>
          <p:nvPr/>
        </p:nvPicPr>
        <p:blipFill>
          <a:blip r:embed="rId3"/>
          <a:stretch>
            <a:fillRect/>
          </a:stretch>
        </p:blipFill>
        <p:spPr>
          <a:xfrm>
            <a:off x="6337190" y="2899392"/>
            <a:ext cx="5055639" cy="2782072"/>
          </a:xfrm>
          <a:prstGeom prst="rect">
            <a:avLst/>
          </a:prstGeom>
        </p:spPr>
      </p:pic>
    </p:spTree>
    <p:extLst>
      <p:ext uri="{BB962C8B-B14F-4D97-AF65-F5344CB8AC3E}">
        <p14:creationId xmlns:p14="http://schemas.microsoft.com/office/powerpoint/2010/main" val="210696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4</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変更したファイルにチェックを入れて、</a:t>
            </a:r>
            <a:br>
              <a:rPr kumimoji="1" lang="en-US" altLang="ja-JP" dirty="0"/>
            </a:br>
            <a:r>
              <a:rPr kumimoji="1" lang="ja-JP" altLang="en-US" dirty="0"/>
              <a:t>コミットメッセージを入力してコミットする</a:t>
            </a:r>
          </a:p>
        </p:txBody>
      </p:sp>
      <p:pic>
        <p:nvPicPr>
          <p:cNvPr id="5" name="図 4">
            <a:extLst>
              <a:ext uri="{FF2B5EF4-FFF2-40B4-BE49-F238E27FC236}">
                <a16:creationId xmlns:a16="http://schemas.microsoft.com/office/drawing/2014/main" id="{C338679B-0DDB-49DD-8BB0-099067ECD1ED}"/>
              </a:ext>
            </a:extLst>
          </p:cNvPr>
          <p:cNvPicPr>
            <a:picLocks noChangeAspect="1"/>
          </p:cNvPicPr>
          <p:nvPr/>
        </p:nvPicPr>
        <p:blipFill>
          <a:blip r:embed="rId2"/>
          <a:stretch>
            <a:fillRect/>
          </a:stretch>
        </p:blipFill>
        <p:spPr>
          <a:xfrm>
            <a:off x="6210839" y="1397360"/>
            <a:ext cx="5497456" cy="5264991"/>
          </a:xfrm>
          <a:prstGeom prst="rect">
            <a:avLst/>
          </a:prstGeom>
        </p:spPr>
      </p:pic>
    </p:spTree>
    <p:extLst>
      <p:ext uri="{BB962C8B-B14F-4D97-AF65-F5344CB8AC3E}">
        <p14:creationId xmlns:p14="http://schemas.microsoft.com/office/powerpoint/2010/main" val="417776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5</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a:t>作業</a:t>
            </a:r>
            <a:endParaRPr kumimoji="1" lang="ja-JP" altLang="en-US" dirty="0"/>
          </a:p>
        </p:txBody>
      </p:sp>
      <p:pic>
        <p:nvPicPr>
          <p:cNvPr id="8" name="図 7">
            <a:extLst>
              <a:ext uri="{FF2B5EF4-FFF2-40B4-BE49-F238E27FC236}">
                <a16:creationId xmlns:a16="http://schemas.microsoft.com/office/drawing/2014/main" id="{8F71A611-370A-4C95-B2D0-9B38756CABFA}"/>
              </a:ext>
            </a:extLst>
          </p:cNvPr>
          <p:cNvPicPr>
            <a:picLocks noChangeAspect="1"/>
          </p:cNvPicPr>
          <p:nvPr/>
        </p:nvPicPr>
        <p:blipFill>
          <a:blip r:embed="rId2"/>
          <a:stretch>
            <a:fillRect/>
          </a:stretch>
        </p:blipFill>
        <p:spPr>
          <a:xfrm>
            <a:off x="2078943" y="3068935"/>
            <a:ext cx="7437765" cy="2370025"/>
          </a:xfrm>
          <a:prstGeom prst="rect">
            <a:avLst/>
          </a:prstGeom>
        </p:spPr>
      </p:pic>
    </p:spTree>
    <p:extLst>
      <p:ext uri="{BB962C8B-B14F-4D97-AF65-F5344CB8AC3E}">
        <p14:creationId xmlns:p14="http://schemas.microsoft.com/office/powerpoint/2010/main" val="422798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参考書籍、サイト</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en-US" altLang="ja-JP" dirty="0" err="1"/>
              <a:t>Github</a:t>
            </a:r>
            <a:r>
              <a:rPr kumimoji="1" lang="ja-JP" altLang="en-US" dirty="0"/>
              <a:t>実践入門 </a:t>
            </a:r>
            <a:r>
              <a:rPr kumimoji="1" lang="en-US" altLang="ja-JP" dirty="0" err="1"/>
              <a:t>PullRequest</a:t>
            </a:r>
            <a:r>
              <a:rPr kumimoji="1" lang="ja-JP" altLang="en-US" dirty="0"/>
              <a:t>による開発の変革　（著：大塚弘記）</a:t>
            </a:r>
            <a:br>
              <a:rPr kumimoji="1" lang="en-US" altLang="ja-JP" dirty="0"/>
            </a:br>
            <a:r>
              <a:rPr kumimoji="1" lang="en-US" altLang="ja-JP" dirty="0"/>
              <a:t>URL</a:t>
            </a:r>
            <a:r>
              <a:rPr kumimoji="1" lang="ja-JP" altLang="en-US" dirty="0"/>
              <a:t>：</a:t>
            </a:r>
            <a:r>
              <a:rPr kumimoji="1" lang="en-US" altLang="ja-JP" dirty="0">
                <a:hlinkClick r:id="rId2"/>
              </a:rPr>
              <a:t>https://gihyo.jp/book/2014/978-4-7741-6366-6</a:t>
            </a:r>
            <a:endParaRPr kumimoji="1" lang="en-US" altLang="ja-JP" dirty="0"/>
          </a:p>
          <a:p>
            <a:pPr marL="342900" indent="-34290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172112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C94F3-BFD1-43E7-8DFC-F30A21E09D5E}"/>
              </a:ext>
            </a:extLst>
          </p:cNvPr>
          <p:cNvSpPr>
            <a:spLocks noGrp="1"/>
          </p:cNvSpPr>
          <p:nvPr>
            <p:ph type="title"/>
          </p:nvPr>
        </p:nvSpPr>
        <p:spPr/>
        <p:txBody>
          <a:bodyPr/>
          <a:lstStyle/>
          <a:p>
            <a:r>
              <a:rPr kumimoji="1" lang="ja-JP" altLang="en-US" dirty="0"/>
              <a:t>注意！</a:t>
            </a:r>
          </a:p>
        </p:txBody>
      </p:sp>
      <p:sp>
        <p:nvSpPr>
          <p:cNvPr id="3" name="コンテンツ プレースホルダー 2">
            <a:extLst>
              <a:ext uri="{FF2B5EF4-FFF2-40B4-BE49-F238E27FC236}">
                <a16:creationId xmlns:a16="http://schemas.microsoft.com/office/drawing/2014/main" id="{1AC2B1A7-CF15-4552-B0F8-1476CC69317F}"/>
              </a:ext>
            </a:extLst>
          </p:cNvPr>
          <p:cNvSpPr>
            <a:spLocks noGrp="1"/>
          </p:cNvSpPr>
          <p:nvPr>
            <p:ph idx="1"/>
          </p:nvPr>
        </p:nvSpPr>
        <p:spPr/>
        <p:txBody>
          <a:bodyPr/>
          <a:lstStyle/>
          <a:p>
            <a:pPr marL="342900" indent="-342900">
              <a:buFont typeface="Arial" panose="020B0604020202020204" pitchFamily="34" charset="0"/>
              <a:buChar char="•"/>
            </a:pPr>
            <a:r>
              <a:rPr kumimoji="1" lang="ja-JP" altLang="en-US"/>
              <a:t>この資料は、</a:t>
            </a:r>
            <a:r>
              <a:rPr kumimoji="1" lang="en-US" altLang="ja-JP"/>
              <a:t>Github</a:t>
            </a:r>
            <a:r>
              <a:rPr kumimoji="1" lang="ja-JP" altLang="en-US"/>
              <a:t>アカウントを作り、</a:t>
            </a:r>
            <a:r>
              <a:rPr kumimoji="1" lang="en-US" altLang="ja-JP"/>
              <a:t>Web</a:t>
            </a:r>
            <a:r>
              <a:rPr kumimoji="1" lang="ja-JP" altLang="en-US"/>
              <a:t>プログラミング演習（</a:t>
            </a:r>
            <a:r>
              <a:rPr kumimoji="1" lang="en-US" altLang="ja-JP"/>
              <a:t>Teams</a:t>
            </a:r>
            <a:r>
              <a:rPr kumimoji="1" lang="ja-JP" altLang="en-US"/>
              <a:t>）で配布されている</a:t>
            </a:r>
            <a:r>
              <a:rPr kumimoji="1" lang="en-US" altLang="ja-JP"/>
              <a:t>Github</a:t>
            </a:r>
            <a:r>
              <a:rPr kumimoji="1" lang="ja-JP" altLang="en-US"/>
              <a:t>の</a:t>
            </a:r>
            <a:r>
              <a:rPr kumimoji="1" lang="en-US" altLang="ja-JP"/>
              <a:t>PDF</a:t>
            </a:r>
            <a:r>
              <a:rPr kumimoji="1" lang="ja-JP" altLang="en-US"/>
              <a:t>資料を読んだ方向けです。読んでない方は、それを読んでからこの資料に取り組んで下さい！</a:t>
            </a:r>
            <a:endParaRPr kumimoji="1" lang="en-US" altLang="ja-JP"/>
          </a:p>
          <a:p>
            <a:pPr marL="342900" indent="-342900">
              <a:buFont typeface="Arial" panose="020B0604020202020204" pitchFamily="34" charset="0"/>
              <a:buChar char="•"/>
            </a:pPr>
            <a:r>
              <a:rPr kumimoji="1" lang="en-US" altLang="ja-JP"/>
              <a:t>Github Desktop</a:t>
            </a:r>
            <a:r>
              <a:rPr kumimoji="1" lang="ja-JP" altLang="en-US"/>
              <a:t>版を使った方法を紹介します。</a:t>
            </a:r>
            <a:endParaRPr kumimoji="1" lang="en-US" altLang="ja-JP"/>
          </a:p>
          <a:p>
            <a:pPr marL="342900" indent="-342900">
              <a:buFont typeface="Arial" panose="020B0604020202020204" pitchFamily="34" charset="0"/>
              <a:buChar char="•"/>
            </a:pPr>
            <a:endParaRPr kumimoji="1" lang="en-US" altLang="ja-JP"/>
          </a:p>
          <a:p>
            <a:pPr marL="342900" indent="-342900">
              <a:buFont typeface="Arial" panose="020B0604020202020204" pitchFamily="34" charset="0"/>
              <a:buChar char="•"/>
            </a:pPr>
            <a:r>
              <a:rPr kumimoji="1" lang="ja-JP" altLang="en-US"/>
              <a:t>資料に関しての誤表記、間違いがある場合は</a:t>
            </a:r>
            <a:r>
              <a:rPr kumimoji="1" lang="en-US" altLang="ja-JP"/>
              <a:t>issue</a:t>
            </a:r>
            <a:r>
              <a:rPr kumimoji="1" lang="ja-JP" altLang="en-US"/>
              <a:t>に記入をお願いします。</a:t>
            </a:r>
            <a:br>
              <a:rPr kumimoji="1" lang="en-US" altLang="ja-JP"/>
            </a:br>
            <a:r>
              <a:rPr kumimoji="1" lang="ja-JP" altLang="en-US"/>
              <a:t>なるべく早く修正します。下記の</a:t>
            </a:r>
            <a:r>
              <a:rPr kumimoji="1" lang="en-US" altLang="ja-JP"/>
              <a:t>URL</a:t>
            </a:r>
            <a:r>
              <a:rPr kumimoji="1" lang="ja-JP" altLang="en-US"/>
              <a:t>から誤表記、間違いの指摘をお願いします。</a:t>
            </a:r>
            <a:br>
              <a:rPr kumimoji="1" lang="en-US" altLang="ja-JP"/>
            </a:br>
            <a:r>
              <a:rPr kumimoji="1" lang="en-US" altLang="ja-JP"/>
              <a:t>URL</a:t>
            </a:r>
            <a:r>
              <a:rPr kumimoji="1" lang="ja-JP" altLang="en-US"/>
              <a:t>：</a:t>
            </a:r>
            <a:r>
              <a:rPr kumimoji="1" lang="en-US" altLang="ja-JP">
                <a:hlinkClick r:id="rId2"/>
              </a:rPr>
              <a:t>https://github.com/koki-sys/syuboard/issues/new</a:t>
            </a:r>
            <a:endParaRPr kumimoji="1" lang="en-US" altLang="ja-JP"/>
          </a:p>
          <a:p>
            <a:pPr marL="342900" indent="-342900">
              <a:buFont typeface="Arial" panose="020B0604020202020204" pitchFamily="34" charset="0"/>
              <a:buChar char="•"/>
            </a:pPr>
            <a:r>
              <a:rPr kumimoji="1" lang="en-US" altLang="ja-JP"/>
              <a:t>issue</a:t>
            </a:r>
            <a:r>
              <a:rPr kumimoji="1" lang="ja-JP" altLang="en-US"/>
              <a:t>知らんよ！って人は、</a:t>
            </a:r>
            <a:r>
              <a:rPr kumimoji="1" lang="en-US" altLang="ja-JP"/>
              <a:t>Teams</a:t>
            </a:r>
            <a:r>
              <a:rPr kumimoji="1" lang="ja-JP" altLang="en-US"/>
              <a:t>の個人チャット（高橋幸暉）にお願いします。</a:t>
            </a:r>
            <a:endParaRPr kumimoji="1" lang="en-US" altLang="ja-JP" dirty="0"/>
          </a:p>
        </p:txBody>
      </p:sp>
    </p:spTree>
    <p:extLst>
      <p:ext uri="{BB962C8B-B14F-4D97-AF65-F5344CB8AC3E}">
        <p14:creationId xmlns:p14="http://schemas.microsoft.com/office/powerpoint/2010/main" val="111870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って何なん？</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err="1"/>
              <a:t>PullRequest</a:t>
            </a:r>
            <a:r>
              <a:rPr kumimoji="1" lang="ja-JP" altLang="en-US" dirty="0"/>
              <a:t>は、自分が加えた変更を相手のリポジトリに取り込んでほしいときにする</a:t>
            </a:r>
            <a:br>
              <a:rPr kumimoji="1" lang="en-US" altLang="ja-JP" dirty="0"/>
            </a:br>
            <a:r>
              <a:rPr kumimoji="1" lang="ja-JP" altLang="en-US" dirty="0"/>
              <a:t>行為です。</a:t>
            </a:r>
          </a:p>
        </p:txBody>
      </p:sp>
      <p:sp>
        <p:nvSpPr>
          <p:cNvPr id="4" name="テキスト ボックス 3">
            <a:extLst>
              <a:ext uri="{FF2B5EF4-FFF2-40B4-BE49-F238E27FC236}">
                <a16:creationId xmlns:a16="http://schemas.microsoft.com/office/drawing/2014/main" id="{D70D91FB-A116-46E2-85E5-960E3BCDA672}"/>
              </a:ext>
            </a:extLst>
          </p:cNvPr>
          <p:cNvSpPr txBox="1"/>
          <p:nvPr/>
        </p:nvSpPr>
        <p:spPr>
          <a:xfrm>
            <a:off x="4845134" y="3908289"/>
            <a:ext cx="2492990" cy="646331"/>
          </a:xfrm>
          <a:prstGeom prst="rect">
            <a:avLst/>
          </a:prstGeom>
          <a:noFill/>
        </p:spPr>
        <p:txBody>
          <a:bodyPr wrap="none" rtlCol="0">
            <a:spAutoFit/>
          </a:bodyPr>
          <a:lstStyle/>
          <a:p>
            <a:r>
              <a:rPr kumimoji="1" lang="ja-JP" altLang="en-US" dirty="0">
                <a:solidFill>
                  <a:srgbClr val="FF0000"/>
                </a:solidFill>
              </a:rPr>
              <a:t>画像を制作して入れる</a:t>
            </a:r>
            <a:br>
              <a:rPr kumimoji="1" lang="en-US" altLang="ja-JP" dirty="0">
                <a:solidFill>
                  <a:srgbClr val="FF0000"/>
                </a:solidFill>
              </a:rPr>
            </a:br>
            <a:r>
              <a:rPr kumimoji="1" lang="ja-JP" altLang="en-US" dirty="0">
                <a:solidFill>
                  <a:srgbClr val="FF0000"/>
                </a:solidFill>
              </a:rPr>
              <a:t>（</a:t>
            </a:r>
            <a:r>
              <a:rPr kumimoji="1" lang="en-US" altLang="ja-JP" dirty="0" err="1">
                <a:solidFill>
                  <a:srgbClr val="FF0000"/>
                </a:solidFill>
              </a:rPr>
              <a:t>PullRequest</a:t>
            </a:r>
            <a:r>
              <a:rPr kumimoji="1" lang="ja-JP" altLang="en-US" dirty="0">
                <a:solidFill>
                  <a:srgbClr val="FF0000"/>
                </a:solidFill>
              </a:rPr>
              <a:t>の図）</a:t>
            </a:r>
          </a:p>
        </p:txBody>
      </p:sp>
    </p:spTree>
    <p:extLst>
      <p:ext uri="{BB962C8B-B14F-4D97-AF65-F5344CB8AC3E}">
        <p14:creationId xmlns:p14="http://schemas.microsoft.com/office/powerpoint/2010/main" val="220002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、どういうときに使うの？</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2637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ブランチについての説明</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291035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トピックブランチとは？</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378729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デフォルトブランチとは？</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Tree>
    <p:extLst>
      <p:ext uri="{BB962C8B-B14F-4D97-AF65-F5344CB8AC3E}">
        <p14:creationId xmlns:p14="http://schemas.microsoft.com/office/powerpoint/2010/main" val="218279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実際の流れ（ブランチの運用ルール）</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これはほんの一例です。</a:t>
            </a:r>
            <a:endParaRPr kumimoji="1" lang="en-US" altLang="ja-JP" dirty="0"/>
          </a:p>
          <a:p>
            <a:endParaRPr kumimoji="1" lang="ja-JP" altLang="en-US" dirty="0"/>
          </a:p>
        </p:txBody>
      </p:sp>
    </p:spTree>
    <p:extLst>
      <p:ext uri="{BB962C8B-B14F-4D97-AF65-F5344CB8AC3E}">
        <p14:creationId xmlns:p14="http://schemas.microsoft.com/office/powerpoint/2010/main" val="383360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の実際の流れ</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これはほんの一例です。</a:t>
            </a:r>
            <a:endParaRPr kumimoji="1" lang="en-US" altLang="ja-JP" dirty="0"/>
          </a:p>
          <a:p>
            <a:endParaRPr kumimoji="1" lang="ja-JP" altLang="en-US" dirty="0"/>
          </a:p>
        </p:txBody>
      </p:sp>
    </p:spTree>
    <p:extLst>
      <p:ext uri="{BB962C8B-B14F-4D97-AF65-F5344CB8AC3E}">
        <p14:creationId xmlns:p14="http://schemas.microsoft.com/office/powerpoint/2010/main" val="4153106654"/>
      </p:ext>
    </p:extLst>
  </p:cSld>
  <p:clrMapOvr>
    <a:masterClrMapping/>
  </p:clrMapOvr>
</p:sld>
</file>

<file path=ppt/theme/theme1.xml><?xml version="1.0" encoding="utf-8"?>
<a:theme xmlns:a="http://schemas.openxmlformats.org/drawingml/2006/main" name="MeiryoVTI">
  <a:themeElements>
    <a:clrScheme name="AnalogousFromDarkSeedLeftStep">
      <a:dk1>
        <a:srgbClr val="000000"/>
      </a:dk1>
      <a:lt1>
        <a:srgbClr val="FFFFFF"/>
      </a:lt1>
      <a:dk2>
        <a:srgbClr val="1F1833"/>
      </a:dk2>
      <a:lt2>
        <a:srgbClr val="F0F3F2"/>
      </a:lt2>
      <a:accent1>
        <a:srgbClr val="C34D8E"/>
      </a:accent1>
      <a:accent2>
        <a:srgbClr val="B13BAD"/>
      </a:accent2>
      <a:accent3>
        <a:srgbClr val="964DC3"/>
      </a:accent3>
      <a:accent4>
        <a:srgbClr val="533BB1"/>
      </a:accent4>
      <a:accent5>
        <a:srgbClr val="4D66C3"/>
      </a:accent5>
      <a:accent6>
        <a:srgbClr val="3B86B1"/>
      </a:accent6>
      <a:hlink>
        <a:srgbClr val="575CC7"/>
      </a:hlink>
      <a:folHlink>
        <a:srgbClr val="7F7F7F"/>
      </a:folHlink>
    </a:clrScheme>
    <a:fontScheme name="Meiryo UI">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docProps/app.xml><?xml version="1.0" encoding="utf-8"?>
<Properties xmlns="http://schemas.openxmlformats.org/officeDocument/2006/extended-properties" xmlns:vt="http://schemas.openxmlformats.org/officeDocument/2006/docPropsVTypes">
  <TotalTime>113</TotalTime>
  <Words>417</Words>
  <Application>Microsoft Office PowerPoint</Application>
  <PresentationFormat>ワイド画面</PresentationFormat>
  <Paragraphs>39</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Yu Gothic Medium</vt:lpstr>
      <vt:lpstr>Meiryo</vt:lpstr>
      <vt:lpstr>Yu Gothic</vt:lpstr>
      <vt:lpstr>Arial</vt:lpstr>
      <vt:lpstr>Wingdings</vt:lpstr>
      <vt:lpstr>MeiryoVTI</vt:lpstr>
      <vt:lpstr>PullRequestに ついて(Github)</vt:lpstr>
      <vt:lpstr>注意！</vt:lpstr>
      <vt:lpstr>PullRequestって何なん？</vt:lpstr>
      <vt:lpstr>PullRequest、どういうときに使うの？</vt:lpstr>
      <vt:lpstr>ブランチについての説明</vt:lpstr>
      <vt:lpstr>トピックブランチとは？</vt:lpstr>
      <vt:lpstr>デフォルトブランチとは？</vt:lpstr>
      <vt:lpstr>実際の流れ（ブランチの運用ルール）</vt:lpstr>
      <vt:lpstr>PullRequestの実際の流れ</vt:lpstr>
      <vt:lpstr>手順1</vt:lpstr>
      <vt:lpstr>手順2</vt:lpstr>
      <vt:lpstr>手順3</vt:lpstr>
      <vt:lpstr>手順4</vt:lpstr>
      <vt:lpstr>手順5</vt:lpstr>
      <vt:lpstr>参考書籍、サイト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PullRequestに ついて</dc:title>
  <dc:creator>髙橋 幸暉</dc:creator>
  <cp:lastModifiedBy>髙橋 幸暉</cp:lastModifiedBy>
  <cp:revision>12</cp:revision>
  <dcterms:created xsi:type="dcterms:W3CDTF">2021-10-26T01:15:00Z</dcterms:created>
  <dcterms:modified xsi:type="dcterms:W3CDTF">2021-10-26T03:14:09Z</dcterms:modified>
</cp:coreProperties>
</file>