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447" r:id="rId3"/>
    <p:sldId id="448" r:id="rId4"/>
    <p:sldId id="449" r:id="rId5"/>
    <p:sldId id="374" r:id="rId6"/>
    <p:sldId id="395" r:id="rId7"/>
    <p:sldId id="375" r:id="rId8"/>
    <p:sldId id="382" r:id="rId9"/>
    <p:sldId id="377" r:id="rId10"/>
    <p:sldId id="378" r:id="rId11"/>
    <p:sldId id="396" r:id="rId12"/>
    <p:sldId id="379" r:id="rId13"/>
    <p:sldId id="380" r:id="rId14"/>
    <p:sldId id="381" r:id="rId15"/>
    <p:sldId id="384" r:id="rId16"/>
    <p:sldId id="383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64" r:id="rId28"/>
    <p:sldId id="434" r:id="rId29"/>
    <p:sldId id="398" r:id="rId30"/>
    <p:sldId id="399" r:id="rId31"/>
    <p:sldId id="436" r:id="rId32"/>
    <p:sldId id="400" r:id="rId33"/>
    <p:sldId id="437" r:id="rId34"/>
    <p:sldId id="401" r:id="rId35"/>
    <p:sldId id="438" r:id="rId36"/>
    <p:sldId id="402" r:id="rId37"/>
    <p:sldId id="403" r:id="rId38"/>
    <p:sldId id="439" r:id="rId39"/>
    <p:sldId id="404" r:id="rId40"/>
    <p:sldId id="440" r:id="rId41"/>
    <p:sldId id="405" r:id="rId42"/>
    <p:sldId id="406" r:id="rId43"/>
    <p:sldId id="441" r:id="rId44"/>
    <p:sldId id="407" r:id="rId45"/>
    <p:sldId id="442" r:id="rId46"/>
    <p:sldId id="415" r:id="rId47"/>
    <p:sldId id="416" r:id="rId48"/>
    <p:sldId id="417" r:id="rId49"/>
    <p:sldId id="443" r:id="rId50"/>
    <p:sldId id="419" r:id="rId51"/>
    <p:sldId id="420" r:id="rId52"/>
    <p:sldId id="421" r:id="rId53"/>
    <p:sldId id="422" r:id="rId54"/>
    <p:sldId id="423" r:id="rId55"/>
    <p:sldId id="444" r:id="rId56"/>
    <p:sldId id="425" r:id="rId57"/>
    <p:sldId id="426" r:id="rId58"/>
    <p:sldId id="427" r:id="rId59"/>
    <p:sldId id="428" r:id="rId60"/>
    <p:sldId id="445" r:id="rId61"/>
    <p:sldId id="430" r:id="rId62"/>
    <p:sldId id="431" r:id="rId63"/>
    <p:sldId id="432" r:id="rId64"/>
    <p:sldId id="446" r:id="rId65"/>
    <p:sldId id="408" r:id="rId66"/>
    <p:sldId id="409" r:id="rId67"/>
    <p:sldId id="410" r:id="rId68"/>
    <p:sldId id="433" r:id="rId6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3" y="54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0D3C4-EEC7-442D-BBF0-C2A042F622AF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72E7-0FE2-4259-866F-8B606E01B1A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52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F16D-78E4-4615-91FB-CB3748B2034C}" type="datetimeFigureOut">
              <a:rPr kumimoji="1" lang="ja-JP" altLang="en-US" smtClean="0"/>
              <a:pPr/>
              <a:t>2018/11/12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5829-3FD3-447B-AE3D-88DC935209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JavaScript</a:t>
            </a:r>
            <a:r>
              <a:rPr lang="ja-JP" altLang="en-US" dirty="0"/>
              <a:t>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 smtClean="0"/>
              <a:t>プログラミング</a:t>
            </a:r>
            <a:r>
              <a:rPr lang="en-US" altLang="ja-JP" dirty="0"/>
              <a:t>Ⅱ </a:t>
            </a:r>
            <a:r>
              <a:rPr lang="en-US" altLang="ja-JP" dirty="0" smtClean="0"/>
              <a:t>(07)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JavaScript</a:t>
            </a:r>
            <a:r>
              <a:rPr kumimoji="1" lang="ja-JP" altLang="en-US" dirty="0"/>
              <a:t>ファイルの導入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script </a:t>
            </a:r>
            <a:r>
              <a:rPr kumimoji="1" lang="ja-JP" altLang="en-US" dirty="0"/>
              <a:t>要素に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”</a:t>
            </a:r>
            <a:r>
              <a:rPr kumimoji="1" lang="ja-JP" altLang="en-US" dirty="0"/>
              <a:t>属性でファイルを指定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一行程度で書けないなら、こちらに</a:t>
            </a:r>
            <a:endParaRPr kumimoji="1" lang="en-US" altLang="ja-JP" dirty="0"/>
          </a:p>
          <a:p>
            <a:pPr lvl="2"/>
            <a:r>
              <a:rPr lang="ja-JP" altLang="en-US" dirty="0"/>
              <a:t>メンテナンス性も高まるし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7968" y="3514725"/>
            <a:ext cx="6275806" cy="24345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0899604" y="3145393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0096" y="6141630"/>
            <a:ext cx="4759508" cy="35401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5453900" y="6141630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600056" y="5176648"/>
            <a:ext cx="548371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6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本日の目的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動的要素を導入するための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を知る</a:t>
            </a:r>
            <a:endParaRPr kumimoji="1" lang="en-US" altLang="ja-JP" dirty="0"/>
          </a:p>
          <a:p>
            <a:pPr lvl="1"/>
            <a:r>
              <a:rPr lang="en-US" altLang="ja-JP" dirty="0"/>
              <a:t>JavaScript</a:t>
            </a:r>
            <a:r>
              <a:rPr lang="ja-JP" altLang="en-US" dirty="0"/>
              <a:t>の概要</a:t>
            </a:r>
            <a:endParaRPr lang="en-US" altLang="ja-JP" dirty="0"/>
          </a:p>
          <a:p>
            <a:pPr lvl="1"/>
            <a:r>
              <a:rPr lang="en-US" altLang="ja-JP" dirty="0"/>
              <a:t>JavaScript</a:t>
            </a:r>
            <a:r>
              <a:rPr lang="ja-JP" altLang="en-US" dirty="0"/>
              <a:t>の動かし方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いくつかの</a:t>
            </a:r>
            <a:r>
              <a:rPr kumimoji="1" lang="en-US" altLang="ja-JP" dirty="0">
                <a:solidFill>
                  <a:srgbClr val="FF0000"/>
                </a:solidFill>
              </a:rPr>
              <a:t>JavaScript</a:t>
            </a:r>
            <a:r>
              <a:rPr kumimoji="1" lang="ja-JP" altLang="en-US" dirty="0">
                <a:solidFill>
                  <a:srgbClr val="FF0000"/>
                </a:solidFill>
              </a:rPr>
              <a:t>の機能を試してみる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Alert</a:t>
            </a:r>
          </a:p>
          <a:p>
            <a:pPr lvl="1"/>
            <a:r>
              <a:rPr lang="en-US" altLang="ja-JP" dirty="0"/>
              <a:t>document </a:t>
            </a:r>
            <a:r>
              <a:rPr lang="ja-JP" altLang="en-US" dirty="0"/>
              <a:t>オブジェクト</a:t>
            </a:r>
          </a:p>
          <a:p>
            <a:pPr lvl="1"/>
            <a:r>
              <a:rPr lang="ja-JP" altLang="en-US" dirty="0"/>
              <a:t>確認ダイアログボックス</a:t>
            </a:r>
          </a:p>
          <a:p>
            <a:pPr lvl="1"/>
            <a:r>
              <a:rPr lang="ja-JP" altLang="en-US" dirty="0"/>
              <a:t>入力フォーム</a:t>
            </a:r>
          </a:p>
          <a:p>
            <a:pPr lvl="1"/>
            <a:endParaRPr kumimoji="1" lang="en-US" altLang="ja-JP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アラートダイアログボックス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window </a:t>
            </a:r>
            <a:r>
              <a:rPr lang="ja-JP" altLang="en-US" dirty="0">
                <a:solidFill>
                  <a:srgbClr val="FF0000"/>
                </a:solidFill>
              </a:rPr>
              <a:t>オブジェクト</a:t>
            </a:r>
            <a:r>
              <a:rPr lang="ja-JP" altLang="en-US" dirty="0"/>
              <a:t>の</a:t>
            </a:r>
            <a:r>
              <a:rPr lang="en-US" altLang="ja-JP" dirty="0"/>
              <a:t>alert</a:t>
            </a:r>
            <a:r>
              <a:rPr lang="ja-JP" altLang="en-US" dirty="0">
                <a:solidFill>
                  <a:srgbClr val="FF0000"/>
                </a:solidFill>
              </a:rPr>
              <a:t>メソッド</a:t>
            </a:r>
            <a:r>
              <a:rPr lang="ja-JP" altLang="en-US" dirty="0"/>
              <a:t>の呼び出し</a:t>
            </a:r>
            <a:endParaRPr lang="en-US" altLang="ja-JP" dirty="0"/>
          </a:p>
          <a:p>
            <a:pPr lvl="1"/>
            <a:r>
              <a:rPr kumimoji="1" lang="ja-JP" altLang="en-US" dirty="0"/>
              <a:t>ダイアログを閉じた後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コンソールに出力される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6004" y="3656408"/>
            <a:ext cx="4867275" cy="16192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0113" y="5458221"/>
            <a:ext cx="9667875" cy="12668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0724578" y="168726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6004" y="2143666"/>
            <a:ext cx="4817173" cy="142146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6442061" y="4906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47044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動的な値の表示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日時</a:t>
            </a:r>
            <a:r>
              <a:rPr kumimoji="1" lang="ja-JP" altLang="en-US" dirty="0"/>
              <a:t>を表示してみる</a:t>
            </a:r>
            <a:endParaRPr kumimoji="1" lang="en-US" altLang="ja-JP" dirty="0"/>
          </a:p>
          <a:p>
            <a:pPr lvl="1"/>
            <a:r>
              <a:rPr lang="ja-JP" altLang="en-US" dirty="0"/>
              <a:t>差し替え場所を</a:t>
            </a:r>
            <a:r>
              <a:rPr lang="en-US" altLang="ja-JP" dirty="0"/>
              <a:t>ID</a:t>
            </a:r>
            <a:r>
              <a:rPr lang="ja-JP" altLang="en-US" dirty="0"/>
              <a:t>で指定</a:t>
            </a:r>
            <a:endParaRPr lang="en-US" altLang="ja-JP" dirty="0"/>
          </a:p>
          <a:p>
            <a:pPr lvl="1"/>
            <a:r>
              <a:rPr kumimoji="1" lang="en-US" altLang="ja-JP" dirty="0"/>
              <a:t>document </a:t>
            </a:r>
            <a:r>
              <a:rPr kumimoji="1" lang="ja-JP" altLang="en-US" dirty="0"/>
              <a:t>オブジェクト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で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を持った要素を取得</a:t>
            </a:r>
            <a:endParaRPr kumimoji="1" lang="en-US" altLang="ja-JP" dirty="0"/>
          </a:p>
          <a:p>
            <a:pPr lvl="1"/>
            <a:r>
              <a:rPr lang="ja-JP" altLang="en-US" dirty="0"/>
              <a:t>その中のテキスト部分を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日付のオブジェクトで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差し替え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464" y="6308727"/>
            <a:ext cx="6181725" cy="447675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273774"/>
            <a:ext cx="11455396" cy="9635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07368" y="4892964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368" y="638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14592" y="1826346"/>
            <a:ext cx="6755535" cy="33419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10888494" y="1457014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68008" y="3573016"/>
            <a:ext cx="41044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29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確認ダイアログボックスの表示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kumimoji="1" lang="ja-JP" altLang="en-US" dirty="0"/>
              <a:t>判断を促す通常のダイアログボックス</a:t>
            </a:r>
            <a:endParaRPr kumimoji="1" lang="en-US" altLang="ja-JP" dirty="0"/>
          </a:p>
          <a:p>
            <a:pPr lvl="1"/>
            <a:r>
              <a:rPr lang="en-US" altLang="ja-JP" dirty="0"/>
              <a:t>a</a:t>
            </a:r>
            <a:r>
              <a:rPr kumimoji="1" lang="en-US" altLang="ja-JP" dirty="0"/>
              <a:t>lert</a:t>
            </a:r>
            <a:r>
              <a:rPr kumimoji="1" lang="ja-JP" altLang="en-US" dirty="0"/>
              <a:t>は注意喚起のダイアログ</a:t>
            </a:r>
            <a:endParaRPr lang="en-US" altLang="ja-JP" dirty="0"/>
          </a:p>
          <a:p>
            <a:r>
              <a:rPr lang="en-US" altLang="ja-JP" dirty="0"/>
              <a:t>Window </a:t>
            </a:r>
            <a:r>
              <a:rPr lang="ja-JP" altLang="en-US" dirty="0"/>
              <a:t>オブジェクトの</a:t>
            </a:r>
            <a:r>
              <a:rPr lang="en-US" altLang="ja-JP" dirty="0"/>
              <a:t>confirm</a:t>
            </a:r>
            <a:r>
              <a:rPr lang="ja-JP" altLang="en-US" dirty="0"/>
              <a:t>メソッド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 err="1"/>
              <a:t>var</a:t>
            </a:r>
            <a:r>
              <a:rPr lang="ja-JP" altLang="en-US" dirty="0"/>
              <a:t>」で変数を宣言して結果を格納</a:t>
            </a:r>
            <a:endParaRPr lang="en-US" altLang="ja-JP" dirty="0"/>
          </a:p>
          <a:p>
            <a:pPr lvl="1"/>
            <a:r>
              <a:rPr kumimoji="1" lang="ja-JP" altLang="en-US" dirty="0"/>
              <a:t>型は自動判定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今回はブール値</a:t>
            </a:r>
            <a:r>
              <a:rPr kumimoji="1" lang="en-US" altLang="ja-JP" dirty="0"/>
              <a:t>(</a:t>
            </a:r>
            <a:r>
              <a:rPr kumimoji="1" lang="ja-JP" altLang="en-US" dirty="0"/>
              <a:t>真</a:t>
            </a:r>
            <a:r>
              <a:rPr kumimoji="1" lang="en-US" altLang="ja-JP" dirty="0"/>
              <a:t>/</a:t>
            </a:r>
            <a:r>
              <a:rPr kumimoji="1" lang="ja-JP" altLang="en-US" dirty="0"/>
              <a:t>偽、</a:t>
            </a:r>
            <a:r>
              <a:rPr kumimoji="1" lang="en-US" altLang="ja-JP" dirty="0"/>
              <a:t>true/false, 0/1)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1417" y="3752209"/>
            <a:ext cx="4781247" cy="173103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418" y="5881193"/>
            <a:ext cx="2028825" cy="8286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25266" y="5851003"/>
            <a:ext cx="2047398" cy="8588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下矢印 6"/>
          <p:cNvSpPr/>
          <p:nvPr/>
        </p:nvSpPr>
        <p:spPr>
          <a:xfrm rot="1429888">
            <a:off x="8447375" y="5300144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 rot="20071615">
            <a:off x="10166355" y="5274256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50007" y="547871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OK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95002" y="547871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6"/>
                </a:solidFill>
              </a:rPr>
              <a:t>キャンセル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4013" y="1372065"/>
            <a:ext cx="4438650" cy="22288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313" y="5478710"/>
            <a:ext cx="6984776" cy="1241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167313" y="5055821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983083" y="999772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一時的に「なにか」を保持しておくもの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 err="1"/>
              <a:t>var</a:t>
            </a:r>
            <a:r>
              <a:rPr lang="ja-JP" altLang="en-US" dirty="0"/>
              <a:t>」で宣言</a:t>
            </a:r>
            <a:endParaRPr lang="en-US" altLang="ja-JP" dirty="0"/>
          </a:p>
          <a:p>
            <a:pPr lvl="1"/>
            <a:r>
              <a:rPr lang="ja-JP" altLang="en-US" dirty="0"/>
              <a:t>型は自動判定</a:t>
            </a:r>
            <a:endParaRPr lang="en-US" altLang="ja-JP" dirty="0"/>
          </a:p>
          <a:p>
            <a:r>
              <a:rPr kumimoji="1" lang="ja-JP" altLang="en-US" dirty="0"/>
              <a:t>名前の条件</a:t>
            </a:r>
            <a:endParaRPr kumimoji="1" lang="en-US" altLang="ja-JP" dirty="0"/>
          </a:p>
          <a:p>
            <a:pPr lvl="1"/>
            <a:r>
              <a:rPr lang="ja-JP" altLang="en-US" dirty="0"/>
              <a:t>文字か数字化、アンダースコア</a:t>
            </a:r>
            <a:r>
              <a:rPr lang="en-US" altLang="ja-JP" dirty="0"/>
              <a:t>(_)</a:t>
            </a:r>
            <a:r>
              <a:rPr lang="ja-JP" altLang="en-US" dirty="0" err="1"/>
              <a:t>、</a:t>
            </a:r>
            <a:r>
              <a:rPr lang="ja-JP" altLang="en-US" dirty="0"/>
              <a:t>ダラー</a:t>
            </a:r>
            <a:r>
              <a:rPr lang="en-US" altLang="ja-JP" dirty="0"/>
              <a:t>($)</a:t>
            </a:r>
            <a:r>
              <a:rPr lang="ja-JP" altLang="en-US" dirty="0" err="1"/>
              <a:t>、</a:t>
            </a:r>
            <a:r>
              <a:rPr lang="en-US" altLang="ja-JP" dirty="0"/>
              <a:t>Unicode</a:t>
            </a:r>
            <a:r>
              <a:rPr lang="ja-JP" altLang="en-US" dirty="0"/>
              <a:t>文字が可能</a:t>
            </a:r>
            <a:endParaRPr lang="en-US" altLang="ja-JP" dirty="0"/>
          </a:p>
          <a:p>
            <a:pPr lvl="1"/>
            <a:r>
              <a:rPr lang="ja-JP" altLang="en-US" dirty="0"/>
              <a:t>一文字目に数字は使えない</a:t>
            </a:r>
            <a:endParaRPr lang="en-US" altLang="ja-JP" dirty="0"/>
          </a:p>
          <a:p>
            <a:pPr lvl="1"/>
            <a:r>
              <a:rPr lang="ja-JP" altLang="en-US" dirty="0"/>
              <a:t>予約語は使えない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en-US" altLang="ja-JP" dirty="0"/>
              <a:t>×</a:t>
            </a:r>
            <a:r>
              <a:rPr lang="ja-JP" altLang="en-US" dirty="0"/>
              <a:t> </a:t>
            </a:r>
            <a:r>
              <a:rPr kumimoji="1" lang="en-US" altLang="ja-JP" dirty="0"/>
              <a:t>&amp;parameter</a:t>
            </a:r>
          </a:p>
          <a:p>
            <a:pPr marL="914400" lvl="2" indent="0">
              <a:buNone/>
            </a:pPr>
            <a:r>
              <a:rPr lang="en-US" altLang="ja-JP" dirty="0"/>
              <a:t>× this-is-pen</a:t>
            </a:r>
          </a:p>
          <a:p>
            <a:pPr marL="914400" lvl="2" indent="0">
              <a:buNone/>
            </a:pPr>
            <a:r>
              <a:rPr lang="en-US" altLang="ja-JP" dirty="0"/>
              <a:t>× </a:t>
            </a:r>
            <a:r>
              <a:rPr kumimoji="1" lang="en-US" altLang="ja-JP" dirty="0"/>
              <a:t>999s</a:t>
            </a:r>
          </a:p>
          <a:p>
            <a:pPr marL="914400" lvl="2" indent="0">
              <a:buNone/>
            </a:pPr>
            <a:r>
              <a:rPr lang="en-US" altLang="ja-JP" dirty="0"/>
              <a:t>× if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481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分を使用</a:t>
            </a:r>
            <a:endParaRPr kumimoji="1" lang="en-US" altLang="ja-JP" dirty="0"/>
          </a:p>
          <a:p>
            <a:pPr lvl="1"/>
            <a:r>
              <a:rPr lang="en-US" altLang="ja-JP" dirty="0"/>
              <a:t>C</a:t>
            </a:r>
            <a:r>
              <a:rPr lang="ja-JP" altLang="en-US" dirty="0"/>
              <a:t>言語と同じ</a:t>
            </a:r>
            <a:endParaRPr lang="en-US" altLang="ja-JP" dirty="0"/>
          </a:p>
          <a:p>
            <a:pPr lvl="1"/>
            <a:r>
              <a:rPr kumimoji="1" lang="ja-JP" altLang="en-US" dirty="0"/>
              <a:t>条件が満たされていなかった場合は</a:t>
            </a:r>
            <a:r>
              <a:rPr kumimoji="1" lang="en-US" altLang="ja-JP" dirty="0"/>
              <a:t>else</a:t>
            </a:r>
            <a:r>
              <a:rPr kumimoji="1" lang="ja-JP" altLang="en-US" dirty="0"/>
              <a:t>以下が実行される</a:t>
            </a:r>
            <a:endParaRPr kumimoji="1" lang="en-US" altLang="ja-JP" dirty="0"/>
          </a:p>
          <a:p>
            <a:pPr lvl="2"/>
            <a:r>
              <a:rPr lang="ja-JP" altLang="en-US" dirty="0"/>
              <a:t>処理がない場合は</a:t>
            </a:r>
            <a:r>
              <a:rPr lang="en-US" altLang="ja-JP" dirty="0"/>
              <a:t>else</a:t>
            </a:r>
            <a:r>
              <a:rPr lang="ja-JP" altLang="en-US" dirty="0"/>
              <a:t>以降は省略可能</a:t>
            </a:r>
            <a:endParaRPr lang="en-US" altLang="ja-JP" dirty="0"/>
          </a:p>
          <a:p>
            <a:pPr lvl="2"/>
            <a:r>
              <a:rPr kumimoji="1" lang="en-US" altLang="ja-JP" dirty="0"/>
              <a:t>else</a:t>
            </a:r>
            <a:r>
              <a:rPr kumimoji="1" lang="ja-JP" altLang="en-US" dirty="0"/>
              <a:t>の中で続けて分岐を行う際は、</a:t>
            </a:r>
            <a:r>
              <a:rPr kumimoji="1" lang="en-US" altLang="ja-JP" dirty="0"/>
              <a:t> else if</a:t>
            </a:r>
            <a:r>
              <a:rPr lang="ja-JP" altLang="en-US" dirty="0"/>
              <a:t> で続けることが可能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40" y="4149080"/>
            <a:ext cx="9752976" cy="263001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8527167" y="4149080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9382" y="6066399"/>
            <a:ext cx="2065290" cy="4846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79382" y="5406536"/>
            <a:ext cx="2065290" cy="46994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下矢印 7"/>
          <p:cNvSpPr/>
          <p:nvPr/>
        </p:nvSpPr>
        <p:spPr>
          <a:xfrm rot="16200000">
            <a:off x="9515139" y="5342797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 rot="16200000">
            <a:off x="9717258" y="6197848"/>
            <a:ext cx="432048" cy="24383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687496" y="501599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OK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918054" y="655630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6"/>
                </a:solidFill>
              </a:rPr>
              <a:t>キャンセル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99491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937376" y="2512352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83832" y="2431052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ja-JP" altLang="en-US" dirty="0">
                <a:solidFill>
                  <a:srgbClr val="FF0000"/>
                </a:solidFill>
              </a:rPr>
              <a:t>以上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未満の疑似乱数を計算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937376" y="2512352"/>
            <a:ext cx="15744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83832" y="2431052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ja-JP" altLang="en-US" dirty="0">
                <a:solidFill>
                  <a:srgbClr val="FF0000"/>
                </a:solidFill>
              </a:rPr>
              <a:t>～</a:t>
            </a:r>
            <a:r>
              <a:rPr kumimoji="1" lang="en-US" altLang="ja-JP" dirty="0">
                <a:solidFill>
                  <a:srgbClr val="FF0000"/>
                </a:solidFill>
              </a:rPr>
              <a:t>2.9999…</a:t>
            </a:r>
            <a:r>
              <a:rPr kumimoji="1" lang="ja-JP" altLang="en-US" dirty="0">
                <a:solidFill>
                  <a:srgbClr val="FF0000"/>
                </a:solidFill>
              </a:rPr>
              <a:t>の数字に変換</a:t>
            </a:r>
          </a:p>
        </p:txBody>
      </p:sp>
    </p:spTree>
    <p:extLst>
      <p:ext uri="{BB962C8B-B14F-4D97-AF65-F5344CB8AC3E}">
        <p14:creationId xmlns:p14="http://schemas.microsoft.com/office/powerpoint/2010/main" val="16826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39416" y="2780928"/>
            <a:ext cx="104134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dirty="0" smtClean="0"/>
              <a:t>とても大切なこと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13708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827249" y="2512352"/>
            <a:ext cx="26845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83832" y="243105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ja-JP" altLang="en-US" dirty="0">
                <a:solidFill>
                  <a:srgbClr val="FF0000"/>
                </a:solidFill>
              </a:rPr>
              <a:t>～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>
                <a:solidFill>
                  <a:srgbClr val="FF0000"/>
                </a:solidFill>
              </a:rPr>
              <a:t>乱数になる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1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783632" y="2757066"/>
            <a:ext cx="548293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75720" y="3124436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テキストの入力フォームを表示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7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857256" y="2780928"/>
            <a:ext cx="90646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91544" y="306896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入力された変数を整数に変換</a:t>
            </a:r>
          </a:p>
        </p:txBody>
      </p:sp>
    </p:spTree>
    <p:extLst>
      <p:ext uri="{BB962C8B-B14F-4D97-AF65-F5344CB8AC3E}">
        <p14:creationId xmlns:p14="http://schemas.microsoft.com/office/powerpoint/2010/main" val="178559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538313" y="3561886"/>
            <a:ext cx="45323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99625" y="320368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同じかどうか比較。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59865" y="3356084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>
                <a:solidFill>
                  <a:srgbClr val="FF0000"/>
                </a:solidFill>
              </a:rPr>
              <a:t>言語のように</a:t>
            </a:r>
            <a:r>
              <a:rPr kumimoji="1" lang="en-US" altLang="ja-JP" dirty="0">
                <a:solidFill>
                  <a:srgbClr val="FF0000"/>
                </a:solidFill>
              </a:rPr>
              <a:t>==</a:t>
            </a:r>
            <a:r>
              <a:rPr kumimoji="1" lang="ja-JP" altLang="en-US" dirty="0">
                <a:solidFill>
                  <a:srgbClr val="FF0000"/>
                </a:solidFill>
              </a:rPr>
              <a:t>の比較もあるが、</a:t>
            </a:r>
            <a:r>
              <a:rPr kumimoji="1" lang="en-US" altLang="ja-JP" dirty="0">
                <a:solidFill>
                  <a:srgbClr val="FF0000"/>
                </a:solidFill>
              </a:rPr>
              <a:t/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===</a:t>
            </a:r>
            <a:r>
              <a:rPr kumimoji="1" lang="ja-JP" altLang="en-US" dirty="0">
                <a:solidFill>
                  <a:srgbClr val="FF0000"/>
                </a:solidFill>
              </a:rPr>
              <a:t>を使った方がチェックが厳しく</a:t>
            </a:r>
            <a:r>
              <a:rPr lang="ja-JP" altLang="en-US" dirty="0">
                <a:solidFill>
                  <a:srgbClr val="FF0000"/>
                </a:solidFill>
              </a:rPr>
              <a:t>安心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7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559496" y="4086215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3568" y="4067780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入力が答えより小さいか評価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559496" y="4581128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79776" y="4571836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入力が答えより大きいか評価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5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67408" y="5410347"/>
            <a:ext cx="38884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68533" y="5744661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まともでない値が代入された場合の対応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5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数あてゲーム！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の数字を当てさせる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2276872"/>
            <a:ext cx="8494729" cy="446630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570" y="3561886"/>
            <a:ext cx="3642466" cy="20173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7503" y="6095422"/>
            <a:ext cx="1597968" cy="23213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3769" y="6090023"/>
            <a:ext cx="604637" cy="23753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46704" y="6090023"/>
            <a:ext cx="1597968" cy="22134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下矢印 8"/>
          <p:cNvSpPr/>
          <p:nvPr/>
        </p:nvSpPr>
        <p:spPr>
          <a:xfrm rot="1429888">
            <a:off x="9043525" y="5489460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20071615">
            <a:off x="10957719" y="5491212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9963684" y="5455343"/>
            <a:ext cx="432048" cy="64807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278284" y="1861258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>
                <a:solidFill>
                  <a:schemeClr val="tx2"/>
                </a:solidFill>
              </a:rPr>
              <a:t>s</a:t>
            </a:r>
            <a:r>
              <a:rPr kumimoji="1" lang="en-US" altLang="ja-JP" dirty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298640" y="3110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79376" y="6489665"/>
            <a:ext cx="56886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68533" y="5744661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評価結果を画面に表示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ja-JP" altLang="en-US" dirty="0"/>
              <a:t>数あてゲームを作りましょう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時間が余れば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外れたら繰り返させると面白いかもね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文字入力ではなくて、項目選択にすると面白いかもね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75520" y="6165303"/>
            <a:ext cx="325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リポジトリ名：</a:t>
            </a:r>
            <a:r>
              <a:rPr lang="en-US" altLang="ja-JP" sz="2800" dirty="0" smtClean="0"/>
              <a:t>web2-7</a:t>
            </a:r>
            <a:endParaRPr lang="ja-JP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9336" y="2420888"/>
            <a:ext cx="1203406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本日はこれだけでは終わらない</a:t>
            </a:r>
            <a:endParaRPr kumimoji="1" lang="en-US" altLang="ja-JP" sz="6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来週自習なので</a:t>
            </a:r>
            <a:r>
              <a:rPr lang="en-US" altLang="ja-JP" sz="4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811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JavaScript</a:t>
            </a:r>
            <a:r>
              <a:rPr lang="ja-JP" altLang="en-US" dirty="0" smtClean="0"/>
              <a:t>入門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 smtClean="0"/>
              <a:t>プログラミング</a:t>
            </a:r>
            <a:r>
              <a:rPr lang="en-US" altLang="ja-JP" dirty="0" smtClean="0"/>
              <a:t>Ⅱ(8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51384" y="2060848"/>
            <a:ext cx="1082860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600" dirty="0" smtClean="0"/>
              <a:t>来週は自習</a:t>
            </a:r>
            <a:endParaRPr kumimoji="1" lang="ja-JP" altLang="en-US" sz="16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87688" y="486916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（中野で大学院の講義をしなくてはならないため）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6976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74830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要素の挿入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107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49" y="1844824"/>
            <a:ext cx="6663419" cy="361892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「要素」</a:t>
            </a:r>
            <a:r>
              <a:rPr kumimoji="1" lang="ja-JP" altLang="en-US" dirty="0" smtClean="0"/>
              <a:t>の挿入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600" y="1600201"/>
            <a:ext cx="4694312" cy="4525963"/>
          </a:xfrm>
        </p:spPr>
        <p:txBody>
          <a:bodyPr/>
          <a:lstStyle/>
          <a:p>
            <a:r>
              <a:rPr lang="en-US" altLang="ja-JP" dirty="0" smtClean="0"/>
              <a:t>d</a:t>
            </a:r>
            <a:r>
              <a:rPr kumimoji="1" lang="en-US" altLang="ja-JP" dirty="0" smtClean="0"/>
              <a:t>ocument </a:t>
            </a:r>
            <a:r>
              <a:rPr kumimoji="1" lang="ja-JP" altLang="en-US" dirty="0" smtClean="0"/>
              <a:t>オブジェクトの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createElement</a:t>
            </a:r>
            <a:r>
              <a:rPr kumimoji="1" lang="ja-JP" altLang="en-US" dirty="0" smtClean="0"/>
              <a:t>メソッドで要素のオブジェクトを生成</a:t>
            </a:r>
            <a:endParaRPr lang="en-US" altLang="ja-JP" dirty="0" smtClean="0"/>
          </a:p>
          <a:p>
            <a:r>
              <a:rPr kumimoji="1" lang="en-US" altLang="ja-JP" dirty="0" err="1" smtClean="0"/>
              <a:t>addChild</a:t>
            </a:r>
            <a:r>
              <a:rPr kumimoji="1" lang="ja-JP" altLang="en-US" dirty="0" smtClean="0"/>
              <a:t>で別の要素のオブジェクトの子供に追加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7928" y="5589240"/>
            <a:ext cx="6664740" cy="10081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8904" y="5549602"/>
            <a:ext cx="1143000" cy="10477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3440832" y="5549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60474" y="5589240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28498" y="1448386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12024" y="4149080"/>
            <a:ext cx="23042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44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繰り返し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842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6" y="4176630"/>
            <a:ext cx="10781362" cy="263674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繰り返し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言語と同様の</a:t>
            </a:r>
            <a:r>
              <a:rPr kumimoji="1" lang="en-US" altLang="ja-JP" dirty="0" smtClean="0"/>
              <a:t>for</a:t>
            </a:r>
            <a:r>
              <a:rPr kumimoji="1" lang="ja-JP" altLang="en-US" smtClean="0"/>
              <a:t>が使える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34520" y="3851756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83025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45954" y="382952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初期設定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65012" y="376047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継続条件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26963" y="3781269"/>
            <a:ext cx="22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繰り返し直前処理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471853" y="459887"/>
            <a:ext cx="914400" cy="446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en-US" altLang="ja-JP" dirty="0" smtClean="0"/>
              <a:t>=0</a:t>
            </a:r>
            <a:endParaRPr kumimoji="1" lang="ja-JP" altLang="en-US" dirty="0"/>
          </a:p>
        </p:txBody>
      </p:sp>
      <p:sp>
        <p:nvSpPr>
          <p:cNvPr id="14" name="フローチャート: 判断 13"/>
          <p:cNvSpPr/>
          <p:nvPr/>
        </p:nvSpPr>
        <p:spPr>
          <a:xfrm>
            <a:off x="8208973" y="1294062"/>
            <a:ext cx="144016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&lt;10?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506638" y="2822074"/>
            <a:ext cx="914400" cy="446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en-US" altLang="ja-JP" dirty="0" smtClean="0"/>
              <a:t>=i+1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endCxn id="13" idx="0"/>
          </p:cNvCxnSpPr>
          <p:nvPr/>
        </p:nvCxnSpPr>
        <p:spPr>
          <a:xfrm>
            <a:off x="8929053" y="332656"/>
            <a:ext cx="0" cy="12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3" idx="2"/>
            <a:endCxn id="14" idx="0"/>
          </p:cNvCxnSpPr>
          <p:nvPr/>
        </p:nvCxnSpPr>
        <p:spPr>
          <a:xfrm>
            <a:off x="8929053" y="906089"/>
            <a:ext cx="0" cy="38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0" idx="2"/>
            <a:endCxn id="15" idx="0"/>
          </p:cNvCxnSpPr>
          <p:nvPr/>
        </p:nvCxnSpPr>
        <p:spPr>
          <a:xfrm>
            <a:off x="8942523" y="2639511"/>
            <a:ext cx="21315" cy="18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5" idx="2"/>
            <a:endCxn id="14" idx="0"/>
          </p:cNvCxnSpPr>
          <p:nvPr/>
        </p:nvCxnSpPr>
        <p:spPr>
          <a:xfrm rot="5400000" flipH="1">
            <a:off x="7959339" y="2263777"/>
            <a:ext cx="1974214" cy="34785"/>
          </a:xfrm>
          <a:prstGeom prst="bentConnector5">
            <a:avLst>
              <a:gd name="adj1" fmla="val -11579"/>
              <a:gd name="adj2" fmla="val 2827268"/>
              <a:gd name="adj3" fmla="val 11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8114431" y="2029192"/>
            <a:ext cx="1656184" cy="610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ループ内処理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endCxn id="30" idx="0"/>
          </p:cNvCxnSpPr>
          <p:nvPr/>
        </p:nvCxnSpPr>
        <p:spPr>
          <a:xfrm>
            <a:off x="8929053" y="1904381"/>
            <a:ext cx="13470" cy="1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14" idx="3"/>
          </p:cNvCxnSpPr>
          <p:nvPr/>
        </p:nvCxnSpPr>
        <p:spPr>
          <a:xfrm>
            <a:off x="9649133" y="1600386"/>
            <a:ext cx="669800" cy="122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10224426" y="2828462"/>
            <a:ext cx="216024" cy="2067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659415" y="122466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いいえ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276442" y="168749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はい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67816" y="5318388"/>
            <a:ext cx="303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変数はループ内でも使える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520" y="760491"/>
            <a:ext cx="1335068" cy="306422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038998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演算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9029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638528" cy="1143000"/>
          </a:xfrm>
        </p:spPr>
        <p:txBody>
          <a:bodyPr/>
          <a:lstStyle/>
          <a:p>
            <a:r>
              <a:rPr kumimoji="1" lang="ja-JP" altLang="en-US" dirty="0" smtClean="0"/>
              <a:t>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3352" y="980728"/>
            <a:ext cx="6120680" cy="5877273"/>
          </a:xfrm>
        </p:spPr>
        <p:txBody>
          <a:bodyPr numCol="1">
            <a:normAutofit fontScale="62500" lnSpcReduction="20000"/>
          </a:bodyPr>
          <a:lstStyle/>
          <a:p>
            <a:r>
              <a:rPr kumimoji="1" lang="ja-JP" altLang="en-US" dirty="0" smtClean="0"/>
              <a:t>基本的な演算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+</a:t>
            </a:r>
            <a:r>
              <a:rPr lang="en-US" altLang="ja-JP" dirty="0"/>
              <a:t> </a:t>
            </a:r>
            <a:r>
              <a:rPr lang="en-US" altLang="ja-JP" dirty="0" smtClean="0"/>
              <a:t>(ex. 1+2=3) :</a:t>
            </a:r>
            <a:r>
              <a:rPr lang="ja-JP" altLang="en-US" dirty="0" smtClean="0"/>
              <a:t>足し算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-</a:t>
            </a:r>
            <a:r>
              <a:rPr lang="en-US" altLang="ja-JP" dirty="0"/>
              <a:t> (ex. </a:t>
            </a:r>
            <a:r>
              <a:rPr lang="en-US" altLang="ja-JP" dirty="0" smtClean="0"/>
              <a:t>2-1=1) :</a:t>
            </a:r>
            <a:r>
              <a:rPr lang="ja-JP" altLang="en-US" dirty="0" smtClean="0"/>
              <a:t>引き算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*</a:t>
            </a:r>
            <a:r>
              <a:rPr lang="en-US" altLang="ja-JP" dirty="0"/>
              <a:t> (ex. </a:t>
            </a:r>
            <a:r>
              <a:rPr lang="en-US" altLang="ja-JP" dirty="0" smtClean="0"/>
              <a:t>2*3=6) </a:t>
            </a:r>
            <a:r>
              <a:rPr lang="en-US" altLang="ja-JP" dirty="0"/>
              <a:t>:</a:t>
            </a:r>
            <a:r>
              <a:rPr lang="en-US" altLang="ja-JP" dirty="0" smtClean="0"/>
              <a:t> </a:t>
            </a:r>
            <a:r>
              <a:rPr lang="ja-JP" altLang="en-US" dirty="0" smtClean="0"/>
              <a:t>掛け算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/</a:t>
            </a:r>
            <a:r>
              <a:rPr lang="en-US" altLang="ja-JP" dirty="0"/>
              <a:t> (ex. </a:t>
            </a:r>
            <a:r>
              <a:rPr lang="en-US" altLang="ja-JP" dirty="0" smtClean="0"/>
              <a:t>6/3=2)</a:t>
            </a:r>
            <a:r>
              <a:rPr kumimoji="1" lang="en-US" altLang="ja-JP" dirty="0" smtClean="0"/>
              <a:t> :</a:t>
            </a:r>
            <a:r>
              <a:rPr kumimoji="1" lang="ja-JP" altLang="en-US" dirty="0" smtClean="0"/>
              <a:t>割り算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%(ex. 6%4=2): </a:t>
            </a:r>
            <a:r>
              <a:rPr lang="ja-JP" altLang="en-US" dirty="0" smtClean="0"/>
              <a:t>余り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**(ex. 2**3=8)</a:t>
            </a:r>
            <a:r>
              <a:rPr lang="ja-JP" altLang="en-US" dirty="0"/>
              <a:t> </a:t>
            </a:r>
            <a:r>
              <a:rPr lang="ja-JP" altLang="en-US" dirty="0" smtClean="0"/>
              <a:t>指数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++(</a:t>
            </a:r>
            <a:r>
              <a:rPr lang="en-US" altLang="ja-JP" dirty="0"/>
              <a:t>ex. </a:t>
            </a:r>
            <a:r>
              <a:rPr kumimoji="1" lang="en-US" altLang="ja-JP" dirty="0" smtClean="0"/>
              <a:t>a++ = a+1): </a:t>
            </a:r>
            <a:r>
              <a:rPr kumimoji="1" lang="ja-JP" altLang="en-US" dirty="0" smtClean="0"/>
              <a:t>１を足す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--(</a:t>
            </a:r>
            <a:r>
              <a:rPr lang="en-US" altLang="ja-JP" dirty="0"/>
              <a:t>ex. </a:t>
            </a:r>
            <a:r>
              <a:rPr lang="en-US" altLang="ja-JP" dirty="0" smtClean="0"/>
              <a:t>a-- </a:t>
            </a:r>
            <a:r>
              <a:rPr lang="en-US" altLang="ja-JP" dirty="0"/>
              <a:t>= </a:t>
            </a:r>
            <a:r>
              <a:rPr lang="en-US" altLang="ja-JP" dirty="0" smtClean="0"/>
              <a:t>a-1): </a:t>
            </a:r>
            <a:r>
              <a:rPr lang="ja-JP" altLang="en-US" dirty="0"/>
              <a:t>１</a:t>
            </a:r>
            <a:r>
              <a:rPr lang="ja-JP" altLang="en-US" dirty="0" smtClean="0"/>
              <a:t>を引く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&lt;&lt; </a:t>
            </a:r>
            <a:r>
              <a:rPr lang="en-US" altLang="ja-JP" dirty="0"/>
              <a:t>(ex. </a:t>
            </a:r>
            <a:r>
              <a:rPr lang="en-US" altLang="ja-JP" dirty="0" smtClean="0"/>
              <a:t>1&lt;&lt;1=2)</a:t>
            </a:r>
            <a:r>
              <a:rPr kumimoji="1" lang="ja-JP" altLang="en-US" dirty="0" smtClean="0"/>
              <a:t>：左シフト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&gt;&gt; </a:t>
            </a:r>
            <a:r>
              <a:rPr lang="en-US" altLang="ja-JP" dirty="0"/>
              <a:t>(ex. </a:t>
            </a:r>
            <a:r>
              <a:rPr lang="en-US" altLang="ja-JP" dirty="0" smtClean="0"/>
              <a:t>3&lt;&lt;1=4)</a:t>
            </a:r>
            <a:r>
              <a:rPr lang="ja-JP" altLang="en-US" dirty="0" smtClean="0"/>
              <a:t>：右シフト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&amp;(</a:t>
            </a:r>
            <a:r>
              <a:rPr lang="en-US" altLang="ja-JP" dirty="0"/>
              <a:t>ex. </a:t>
            </a:r>
            <a:r>
              <a:rPr lang="en-US" altLang="ja-JP" dirty="0" smtClean="0"/>
              <a:t>3&amp;2=2):</a:t>
            </a:r>
            <a:r>
              <a:rPr lang="ja-JP" altLang="en-US" dirty="0" smtClean="0"/>
              <a:t>論理積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|</a:t>
            </a:r>
            <a:r>
              <a:rPr lang="en-US" altLang="ja-JP" dirty="0"/>
              <a:t>(ex. </a:t>
            </a:r>
            <a:r>
              <a:rPr lang="en-US" altLang="ja-JP" dirty="0" smtClean="0"/>
              <a:t>4|1=5)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論理和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^</a:t>
            </a:r>
            <a:r>
              <a:rPr lang="en-US" altLang="ja-JP" dirty="0"/>
              <a:t>(ex. </a:t>
            </a:r>
            <a:r>
              <a:rPr lang="en-US" altLang="ja-JP" dirty="0" smtClean="0"/>
              <a:t>5|3=1):</a:t>
            </a:r>
            <a:r>
              <a:rPr lang="ja-JP" altLang="en-US" dirty="0" smtClean="0"/>
              <a:t>排他的論理和</a:t>
            </a:r>
            <a:endParaRPr lang="en-US" altLang="ja-JP" dirty="0" smtClean="0"/>
          </a:p>
          <a:p>
            <a:r>
              <a:rPr kumimoji="1" lang="ja-JP" altLang="en-US" dirty="0" smtClean="0"/>
              <a:t>論理演算子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&amp;&amp;(ex. true &amp;&amp; false = false):</a:t>
            </a:r>
            <a:r>
              <a:rPr kumimoji="1" lang="ja-JP" altLang="en-US" dirty="0" smtClean="0"/>
              <a:t>論理積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||(</a:t>
            </a:r>
            <a:r>
              <a:rPr lang="en-US" altLang="ja-JP" dirty="0"/>
              <a:t>ex. true </a:t>
            </a:r>
            <a:r>
              <a:rPr lang="en-US" altLang="ja-JP" dirty="0" smtClean="0"/>
              <a:t>|| </a:t>
            </a:r>
            <a:r>
              <a:rPr lang="en-US" altLang="ja-JP" dirty="0"/>
              <a:t>false = </a:t>
            </a:r>
            <a:r>
              <a:rPr lang="en-US" altLang="ja-JP" dirty="0" smtClean="0"/>
              <a:t>true):</a:t>
            </a:r>
            <a:r>
              <a:rPr lang="ja-JP" altLang="en-US" dirty="0" smtClean="0"/>
              <a:t>論理積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!|(</a:t>
            </a:r>
            <a:r>
              <a:rPr lang="en-US" altLang="ja-JP" dirty="0"/>
              <a:t>ex. </a:t>
            </a:r>
            <a:r>
              <a:rPr lang="en-US" altLang="ja-JP" dirty="0" smtClean="0"/>
              <a:t>!true=false):</a:t>
            </a:r>
            <a:r>
              <a:rPr lang="ja-JP" altLang="en-US" dirty="0" smtClean="0"/>
              <a:t>論理否定</a:t>
            </a:r>
            <a:endParaRPr lang="en-US" altLang="ja-JP" dirty="0" smtClean="0"/>
          </a:p>
          <a:p>
            <a:r>
              <a:rPr kumimoji="1" lang="ja-JP" altLang="en-US" dirty="0" smtClean="0"/>
              <a:t>条件演算子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条件 </a:t>
            </a:r>
            <a:r>
              <a:rPr lang="en-US" altLang="ja-JP" dirty="0" smtClean="0"/>
              <a:t>? </a:t>
            </a:r>
            <a:r>
              <a:rPr lang="ja-JP" altLang="en-US" dirty="0" smtClean="0"/>
              <a:t>値</a:t>
            </a:r>
            <a:r>
              <a:rPr lang="en-US" altLang="ja-JP" dirty="0" smtClean="0"/>
              <a:t>1 : </a:t>
            </a:r>
            <a:r>
              <a:rPr lang="ja-JP" altLang="en-US" dirty="0" smtClean="0"/>
              <a:t>値</a:t>
            </a:r>
            <a:r>
              <a:rPr lang="en-US" altLang="ja-JP" dirty="0" smtClean="0"/>
              <a:t>2: if(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){return </a:t>
            </a:r>
            <a:r>
              <a:rPr lang="ja-JP" altLang="en-US" dirty="0" smtClean="0"/>
              <a:t>値</a:t>
            </a:r>
            <a:r>
              <a:rPr lang="en-US" altLang="ja-JP" dirty="0" smtClean="0"/>
              <a:t>1;}else{return </a:t>
            </a:r>
            <a:r>
              <a:rPr lang="ja-JP" altLang="en-US" dirty="0" smtClean="0"/>
              <a:t>値</a:t>
            </a:r>
            <a:r>
              <a:rPr lang="en-US" altLang="ja-JP" dirty="0" smtClean="0"/>
              <a:t>2;}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-127789"/>
            <a:ext cx="5524872" cy="69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別の繰り返し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while: </a:t>
            </a:r>
            <a:r>
              <a:rPr kumimoji="1" lang="ja-JP" altLang="en-US" dirty="0" smtClean="0"/>
              <a:t>初期設定と繰り返し直前処理がない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例：体力がなくなるまで繰り返す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2391653"/>
            <a:ext cx="4514850" cy="9429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1240869" y="1931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8" y="4221088"/>
            <a:ext cx="4410075" cy="25717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3299473" y="4221088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67408" y="5877272"/>
            <a:ext cx="1368152" cy="24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986" y="4221088"/>
            <a:ext cx="7263300" cy="25616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10907802" y="3851756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231904" y="4437112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941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関数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9160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同じ処理をくくりだす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85" y="4869160"/>
            <a:ext cx="3122408" cy="193131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9408368" y="6123902"/>
            <a:ext cx="1368152" cy="24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99473" y="4221088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190" y="1766466"/>
            <a:ext cx="2838450" cy="26098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11209849" y="14176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8" y="2492896"/>
            <a:ext cx="8856983" cy="33123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7618063" y="2492896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411924" y="4789420"/>
            <a:ext cx="2340260" cy="348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32092" y="2531075"/>
            <a:ext cx="5175876" cy="1015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1464" y="216174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関数の名前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35760" y="21256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引数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007830" y="4831742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4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今週と来週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今週は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週分の話をします</a:t>
            </a:r>
            <a:endParaRPr kumimoji="1" lang="en-US" altLang="ja-JP" dirty="0" smtClean="0"/>
          </a:p>
          <a:p>
            <a:r>
              <a:rPr lang="ja-JP" altLang="en-US" dirty="0" smtClean="0"/>
              <a:t>来週中に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週分の課題を終えておいてください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6047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配列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70282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[] </a:t>
            </a:r>
            <a:r>
              <a:rPr kumimoji="1" lang="ja-JP" altLang="en-US" dirty="0" smtClean="0"/>
              <a:t>で項目をくくる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途中</a:t>
            </a:r>
            <a:r>
              <a:rPr lang="ja-JP" altLang="en-US" dirty="0" smtClean="0"/>
              <a:t>で要素を追加する方法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配列名</a:t>
            </a:r>
            <a:r>
              <a:rPr kumimoji="1" lang="en-US" altLang="ja-JP" dirty="0" smtClean="0"/>
              <a:t>.push(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： 配列の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最後</a:t>
            </a:r>
            <a:r>
              <a:rPr kumimoji="1" lang="ja-JP" altLang="en-US" dirty="0" smtClean="0"/>
              <a:t>に追加する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配列名</a:t>
            </a:r>
            <a:r>
              <a:rPr lang="en-US" altLang="ja-JP" dirty="0"/>
              <a:t>.</a:t>
            </a:r>
            <a:r>
              <a:rPr lang="en-US" altLang="ja-JP" dirty="0" smtClean="0"/>
              <a:t>pop()</a:t>
            </a:r>
            <a:r>
              <a:rPr lang="ja-JP" altLang="en-US" dirty="0" smtClean="0"/>
              <a:t>： 配列の</a:t>
            </a:r>
            <a:r>
              <a:rPr lang="ja-JP" altLang="en-US" dirty="0" smtClean="0">
                <a:solidFill>
                  <a:srgbClr val="FF0000"/>
                </a:solidFill>
              </a:rPr>
              <a:t>最後</a:t>
            </a:r>
            <a:r>
              <a:rPr lang="ja-JP" altLang="en-US" dirty="0" smtClean="0"/>
              <a:t>のデータを削除する</a:t>
            </a:r>
            <a:endParaRPr lang="en-US" altLang="ja-JP" dirty="0" smtClean="0"/>
          </a:p>
          <a:p>
            <a:pPr lvl="2"/>
            <a:r>
              <a:rPr lang="ja-JP" altLang="en-US" dirty="0"/>
              <a:t>配列名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unshift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データ１、データ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…)</a:t>
            </a:r>
            <a:r>
              <a:rPr lang="ja-JP" altLang="en-US" dirty="0"/>
              <a:t>： 配列の</a:t>
            </a:r>
            <a:r>
              <a:rPr lang="ja-JP" altLang="en-US" dirty="0" smtClean="0">
                <a:solidFill>
                  <a:srgbClr val="FF0000"/>
                </a:solidFill>
              </a:rPr>
              <a:t>最初</a:t>
            </a:r>
            <a:r>
              <a:rPr lang="ja-JP" altLang="en-US" dirty="0" smtClean="0"/>
              <a:t>にデータを追加する</a:t>
            </a:r>
            <a:endParaRPr lang="en-US" altLang="ja-JP" dirty="0" smtClean="0"/>
          </a:p>
          <a:p>
            <a:pPr lvl="2"/>
            <a:r>
              <a:rPr lang="ja-JP" altLang="en-US" dirty="0"/>
              <a:t>配列名</a:t>
            </a:r>
            <a:r>
              <a:rPr lang="en-US" altLang="ja-JP" dirty="0" smtClean="0"/>
              <a:t>.shift()</a:t>
            </a:r>
            <a:r>
              <a:rPr lang="ja-JP" altLang="en-US" dirty="0"/>
              <a:t>： 配列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最初</a:t>
            </a:r>
            <a:r>
              <a:rPr lang="ja-JP" altLang="en-US" dirty="0" smtClean="0"/>
              <a:t>の</a:t>
            </a:r>
            <a:r>
              <a:rPr lang="ja-JP" altLang="en-US" dirty="0"/>
              <a:t>データを削除する</a:t>
            </a:r>
            <a:endParaRPr kumimoji="1" lang="en-US" altLang="ja-JP" dirty="0" smtClean="0"/>
          </a:p>
          <a:p>
            <a:r>
              <a:rPr lang="ja-JP" altLang="en-US" dirty="0"/>
              <a:t>使</a:t>
            </a:r>
            <a:r>
              <a:rPr lang="ja-JP" altLang="en-US" dirty="0" smtClean="0"/>
              <a:t>うときは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番から始まる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808" y="3428633"/>
            <a:ext cx="1276350" cy="33718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8" y="5364197"/>
            <a:ext cx="10622314" cy="13685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943" y="1055516"/>
            <a:ext cx="2902099" cy="187927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1477827" y="3005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85387" y="6372036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582373" y="2317543"/>
            <a:ext cx="983359" cy="21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56872" y="1076775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56208" y="5990088"/>
            <a:ext cx="1463528" cy="324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79376" y="5310775"/>
            <a:ext cx="10297866" cy="257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052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配列の回し方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全て同じ結果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86" y="3699019"/>
            <a:ext cx="10618544" cy="13861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204864"/>
            <a:ext cx="10622314" cy="13685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5171450"/>
            <a:ext cx="10622314" cy="1425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2927648" y="3876393"/>
            <a:ext cx="1872208" cy="324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71464" y="5376305"/>
            <a:ext cx="2088232" cy="324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017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オブジェクト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71146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連想配列</a:t>
            </a:r>
            <a:endParaRPr lang="en-US" altLang="ja-JP" dirty="0" smtClean="0"/>
          </a:p>
          <a:p>
            <a:r>
              <a:rPr lang="en-US" altLang="ja-JP" dirty="0" smtClean="0"/>
              <a:t>{}</a:t>
            </a:r>
            <a:r>
              <a:rPr lang="ja-JP" altLang="en-US" dirty="0"/>
              <a:t>の</a:t>
            </a:r>
            <a:r>
              <a:rPr lang="ja-JP" altLang="en-US" dirty="0" smtClean="0"/>
              <a:t>中に</a:t>
            </a:r>
            <a:r>
              <a:rPr kumimoji="1" lang="ja-JP" altLang="en-US" dirty="0" smtClean="0"/>
              <a:t>キーと値でプロパティを登録していく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</a:t>
            </a:r>
            <a:r>
              <a:rPr lang="ja-JP" altLang="en-US" dirty="0" smtClean="0"/>
              <a:t>で</a:t>
            </a:r>
            <a:r>
              <a:rPr lang="ja-JP" altLang="en-US" dirty="0" smtClean="0"/>
              <a:t>オブジェクトの要素を取得すると</a:t>
            </a:r>
            <a:r>
              <a:rPr lang="ja-JP" altLang="en-US" dirty="0"/>
              <a:t>「</a:t>
            </a:r>
            <a:r>
              <a:rPr lang="ja-JP" altLang="en-US" dirty="0" smtClean="0"/>
              <a:t>キー」が入る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キ</a:t>
            </a:r>
            <a:r>
              <a:rPr kumimoji="1" lang="ja-JP" altLang="en-US" dirty="0" smtClean="0"/>
              <a:t>ーを使って直接取得も可能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例： </a:t>
            </a:r>
            <a:r>
              <a:rPr lang="en-US" altLang="ja-JP" dirty="0" smtClean="0"/>
              <a:t>player.name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0" y="5645151"/>
            <a:ext cx="2305050" cy="9620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" y="4365105"/>
            <a:ext cx="8550875" cy="23536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304" y="2947107"/>
            <a:ext cx="3296472" cy="228706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1347542" y="5261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76431" y="390449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88516" y="2562921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43430" y="4365105"/>
            <a:ext cx="71967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75720" y="5556190"/>
            <a:ext cx="37568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136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カウントダウンタイマー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10468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カウントダウンタイマー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まず、時刻を表示する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Date </a:t>
            </a:r>
            <a:r>
              <a:rPr lang="ja-JP" altLang="en-US" dirty="0" smtClean="0"/>
              <a:t>オブジェクトからそれぞれの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内容を抽出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839" y="6313591"/>
            <a:ext cx="3552825" cy="4381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97" y="1600201"/>
            <a:ext cx="4975913" cy="452596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4" y="3501008"/>
            <a:ext cx="6487574" cy="325073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7873508" y="6348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81412" y="1210476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33766" y="3493850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27448" y="5449718"/>
            <a:ext cx="2232248" cy="311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626976" y="1844824"/>
            <a:ext cx="3005527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84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時間差を表示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Date</a:t>
            </a:r>
            <a:r>
              <a:rPr kumimoji="1" lang="ja-JP" altLang="en-US" dirty="0" smtClean="0"/>
              <a:t>オブジェクトの「差」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は計算できないので、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ミリ秒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を取得して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差分をとる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秒</a:t>
            </a:r>
            <a:r>
              <a:rPr lang="ja-JP" altLang="en-US" dirty="0" smtClean="0"/>
              <a:t>・分・・・の取得は独自</a:t>
            </a:r>
            <a:endParaRPr kumimoji="1" lang="en-US" altLang="ja-JP" dirty="0" smtClean="0"/>
          </a:p>
          <a:p>
            <a:r>
              <a:rPr lang="en-US" altLang="ja-JP" dirty="0" smtClean="0"/>
              <a:t>Data</a:t>
            </a:r>
            <a:r>
              <a:rPr lang="ja-JP" altLang="en-US" dirty="0" smtClean="0"/>
              <a:t>に引数で目標時間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を指定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1" y="6176941"/>
            <a:ext cx="4915830" cy="51699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14" y="1484784"/>
            <a:ext cx="6950336" cy="532859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490841" y="5807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04509" y="1135157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735960" y="4403395"/>
            <a:ext cx="5045452" cy="34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43446" y="3944089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年、月、日、時間、分、秒、ミリ秒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83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秒ごと再計算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書き換える処理を関数化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chemeClr val="accent6"/>
                </a:solidFill>
              </a:rPr>
              <a:t>最後に更新関数</a:t>
            </a:r>
            <a:r>
              <a:rPr kumimoji="1" lang="en-US" altLang="ja-JP" dirty="0" smtClean="0">
                <a:solidFill>
                  <a:schemeClr val="accent6"/>
                </a:solidFill>
              </a:rPr>
              <a:t>(</a:t>
            </a:r>
            <a:r>
              <a:rPr kumimoji="1" lang="ja-JP" altLang="en-US" dirty="0" smtClean="0">
                <a:solidFill>
                  <a:schemeClr val="accent6"/>
                </a:solidFill>
              </a:rPr>
              <a:t>今回は</a:t>
            </a:r>
            <a:r>
              <a:rPr kumimoji="1" lang="en-US" altLang="ja-JP" dirty="0" smtClean="0">
                <a:solidFill>
                  <a:schemeClr val="accent6"/>
                </a:solidFill>
              </a:rPr>
              <a:t>refresh)</a:t>
            </a:r>
            <a:br>
              <a:rPr kumimoji="1" lang="en-US" altLang="ja-JP" dirty="0" smtClean="0">
                <a:solidFill>
                  <a:schemeClr val="accent6"/>
                </a:solidFill>
              </a:rPr>
            </a:br>
            <a:r>
              <a:rPr kumimoji="1" lang="ja-JP" altLang="en-US" dirty="0" smtClean="0">
                <a:solidFill>
                  <a:schemeClr val="accent6"/>
                </a:solidFill>
              </a:rPr>
              <a:t>を呼び出す</a:t>
            </a:r>
            <a:endParaRPr kumimoji="1" lang="en-US" altLang="ja-JP" dirty="0" smtClean="0">
              <a:solidFill>
                <a:schemeClr val="accent6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更新</a:t>
            </a:r>
            <a:r>
              <a:rPr lang="ja-JP" altLang="en-US" dirty="0">
                <a:solidFill>
                  <a:srgbClr val="7030A0"/>
                </a:solidFill>
              </a:rPr>
              <a:t>関数</a:t>
            </a:r>
            <a:r>
              <a:rPr lang="ja-JP" altLang="en-US" dirty="0" smtClean="0">
                <a:solidFill>
                  <a:srgbClr val="7030A0"/>
                </a:solidFill>
              </a:rPr>
              <a:t>では、</a:t>
            </a:r>
            <a:r>
              <a:rPr lang="en-US" altLang="ja-JP" dirty="0" err="1" smtClean="0">
                <a:solidFill>
                  <a:srgbClr val="7030A0"/>
                </a:solidFill>
              </a:rPr>
              <a:t>setTimeout</a:t>
            </a:r>
            <a:r>
              <a:rPr lang="ja-JP" altLang="en-US" dirty="0" smtClean="0">
                <a:solidFill>
                  <a:srgbClr val="7030A0"/>
                </a:solidFill>
              </a:rPr>
              <a:t>で</a:t>
            </a:r>
            <a:r>
              <a:rPr lang="en-US" altLang="ja-JP" dirty="0" smtClean="0">
                <a:solidFill>
                  <a:srgbClr val="7030A0"/>
                </a:solidFill>
              </a:rPr>
              <a:t/>
            </a:r>
            <a:br>
              <a:rPr lang="en-US" altLang="ja-JP" dirty="0" smtClean="0">
                <a:solidFill>
                  <a:srgbClr val="7030A0"/>
                </a:solidFill>
              </a:rPr>
            </a:br>
            <a:r>
              <a:rPr lang="ja-JP" altLang="en-US" dirty="0" smtClean="0">
                <a:solidFill>
                  <a:srgbClr val="7030A0"/>
                </a:solidFill>
              </a:rPr>
              <a:t>処理を待ってから書き換え処理を</a:t>
            </a:r>
            <a:r>
              <a:rPr lang="en-US" altLang="ja-JP" dirty="0" smtClean="0">
                <a:solidFill>
                  <a:srgbClr val="7030A0"/>
                </a:solidFill>
              </a:rPr>
              <a:t/>
            </a:r>
            <a:br>
              <a:rPr lang="en-US" altLang="ja-JP" dirty="0" smtClean="0">
                <a:solidFill>
                  <a:srgbClr val="7030A0"/>
                </a:solidFill>
              </a:rPr>
            </a:br>
            <a:r>
              <a:rPr lang="ja-JP" altLang="en-US" dirty="0" smtClean="0">
                <a:solidFill>
                  <a:srgbClr val="7030A0"/>
                </a:solidFill>
              </a:rPr>
              <a:t>再呼び出し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kumimoji="1" lang="ja-JP" altLang="en-US" dirty="0"/>
              <a:t>最初</a:t>
            </a:r>
            <a:r>
              <a:rPr kumimoji="1" lang="ja-JP" altLang="en-US" dirty="0" smtClean="0"/>
              <a:t>の実行のために書き換え処理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を実行する処理も記す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249121"/>
            <a:ext cx="5094337" cy="555745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0825092" y="879789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2144" y="2924944"/>
            <a:ext cx="4464496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536160" y="5301208"/>
            <a:ext cx="2160240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392144" y="5950077"/>
            <a:ext cx="4717146" cy="61645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92144" y="6588270"/>
            <a:ext cx="1872208" cy="2280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6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画面の遷移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107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本日の目的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動的要素を導入するための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を知る</a:t>
            </a:r>
            <a:endParaRPr kumimoji="1" lang="en-US" altLang="ja-JP" dirty="0"/>
          </a:p>
          <a:p>
            <a:pPr lvl="1"/>
            <a:r>
              <a:rPr lang="en-US" altLang="ja-JP" dirty="0"/>
              <a:t>JavaScript</a:t>
            </a:r>
            <a:r>
              <a:rPr lang="ja-JP" altLang="en-US" dirty="0"/>
              <a:t>の概要</a:t>
            </a:r>
            <a:endParaRPr lang="en-US" altLang="ja-JP" dirty="0"/>
          </a:p>
          <a:p>
            <a:pPr lvl="1"/>
            <a:r>
              <a:rPr lang="en-US" altLang="ja-JP" dirty="0"/>
              <a:t>JavaScript</a:t>
            </a:r>
            <a:r>
              <a:rPr lang="ja-JP" altLang="en-US" dirty="0"/>
              <a:t>の動かし方</a:t>
            </a:r>
            <a:endParaRPr lang="en-US" altLang="ja-JP" dirty="0"/>
          </a:p>
          <a:p>
            <a:r>
              <a:rPr kumimoji="1" lang="ja-JP" altLang="en-US" dirty="0"/>
              <a:t>いくつかの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の機能を試してみる</a:t>
            </a:r>
            <a:endParaRPr kumimoji="1" lang="en-US" altLang="ja-JP" dirty="0"/>
          </a:p>
          <a:p>
            <a:pPr lvl="1"/>
            <a:r>
              <a:rPr lang="en-US" altLang="ja-JP" dirty="0"/>
              <a:t>Alert</a:t>
            </a:r>
          </a:p>
          <a:p>
            <a:pPr lvl="1"/>
            <a:r>
              <a:rPr lang="en-US" altLang="ja-JP" dirty="0"/>
              <a:t>document </a:t>
            </a:r>
            <a:r>
              <a:rPr lang="ja-JP" altLang="en-US" dirty="0"/>
              <a:t>オブジェクト</a:t>
            </a:r>
          </a:p>
          <a:p>
            <a:pPr lvl="1"/>
            <a:r>
              <a:rPr lang="ja-JP" altLang="en-US" dirty="0"/>
              <a:t>確認ダイアログボックス</a:t>
            </a:r>
          </a:p>
          <a:p>
            <a:pPr lvl="1"/>
            <a:r>
              <a:rPr lang="ja-JP" altLang="en-US" dirty="0"/>
              <a:t>入力フォーム</a:t>
            </a:r>
          </a:p>
          <a:p>
            <a:pPr lvl="1"/>
            <a:endParaRPr kumimoji="1" lang="en-US" altLang="ja-JP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選んだら、その先に飛ぶ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HTML</a:t>
            </a:r>
            <a:r>
              <a:rPr lang="ja-JP" altLang="en-US" dirty="0" smtClean="0"/>
              <a:t>のファイルごと書き換えるのは保守がつらいので、処理をまとめてきれいなコードで実現する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597401"/>
            <a:ext cx="6086475" cy="18859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4725143"/>
            <a:ext cx="5429250" cy="11715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左右矢印 5"/>
          <p:cNvSpPr/>
          <p:nvPr/>
        </p:nvSpPr>
        <p:spPr>
          <a:xfrm>
            <a:off x="5924459" y="5003453"/>
            <a:ext cx="816099" cy="824956"/>
          </a:xfrm>
          <a:prstGeom prst="leftRightArrow">
            <a:avLst>
              <a:gd name="adj1" fmla="val 50000"/>
              <a:gd name="adj2" fmla="val 3331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22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同じナビゲーションを</a:t>
            </a:r>
            <a:r>
              <a:rPr lang="ja-JP" altLang="en-US" dirty="0"/>
              <a:t>配置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7" y="2276872"/>
            <a:ext cx="5542264" cy="445739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72" y="2276872"/>
            <a:ext cx="5447928" cy="44573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511824" y="2348880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74360" y="2276872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other.html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11424" y="3717032"/>
            <a:ext cx="453650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44072" y="3717032"/>
            <a:ext cx="453650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906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選択されたら遷移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8" y="2388904"/>
            <a:ext cx="11983316" cy="135131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3575720" y="2007929"/>
            <a:ext cx="776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1. “for</a:t>
            </a:r>
            <a:r>
              <a:rPr lang="en-US" altLang="ja-JP" dirty="0" smtClean="0">
                <a:solidFill>
                  <a:srgbClr val="FF0000"/>
                </a:solidFill>
              </a:rPr>
              <a:t>m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ID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”select”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の名前が付いた要素を取り出し、それが変更されたら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4466" y="3260664"/>
            <a:ext cx="565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2. “for</a:t>
            </a:r>
            <a:r>
              <a:rPr lang="en-US" altLang="ja-JP" dirty="0" smtClean="0">
                <a:solidFill>
                  <a:srgbClr val="FF0000"/>
                </a:solidFill>
              </a:rPr>
              <a:t>m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ID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”select”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の名前が付いた要素の値を取得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14313" y="3260664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3. URL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を変更する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348" y="1988840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849252"/>
            <a:ext cx="3591055" cy="288812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8760296" y="4941168"/>
            <a:ext cx="329972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598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メニューの切り替え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そのままでは、メニューの選択が最初の状態のまま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移ったページが選ばれるようにしてほしい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356992"/>
            <a:ext cx="3181350" cy="133350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3356992"/>
            <a:ext cx="2628900" cy="122872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ドーナツ 5"/>
          <p:cNvSpPr/>
          <p:nvPr/>
        </p:nvSpPr>
        <p:spPr>
          <a:xfrm>
            <a:off x="8040216" y="4797226"/>
            <a:ext cx="1562472" cy="1562472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十字形 6"/>
          <p:cNvSpPr/>
          <p:nvPr/>
        </p:nvSpPr>
        <p:spPr>
          <a:xfrm rot="2745736">
            <a:off x="3175731" y="4895182"/>
            <a:ext cx="1533059" cy="1585630"/>
          </a:xfrm>
          <a:prstGeom prst="plus">
            <a:avLst>
              <a:gd name="adj" fmla="val 3457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1343472" y="3501008"/>
            <a:ext cx="936104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363892" y="3501008"/>
            <a:ext cx="936104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63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ファイル名からの要素のプロパティの設定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9" y="1417638"/>
            <a:ext cx="11827822" cy="530512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600056" y="206084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1.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ファイル名の取得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71008" y="3566581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2.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ファイル名ごとに処理を分ける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55239" y="3747035"/>
            <a:ext cx="41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3. Option</a:t>
            </a:r>
            <a:r>
              <a:rPr lang="ja-JP" altLang="en-US" dirty="0">
                <a:solidFill>
                  <a:srgbClr val="FF0000"/>
                </a:solidFill>
              </a:rPr>
              <a:t>要素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の中から</a:t>
            </a:r>
            <a:r>
              <a:rPr kumimoji="1" lang="en-US" altLang="ja-JP" dirty="0" smtClean="0">
                <a:solidFill>
                  <a:srgbClr val="FF0000"/>
                </a:solidFill>
              </a:rPr>
              <a:t>value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プロパティが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”other.html”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になっているものを探す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38686" y="4393366"/>
            <a:ext cx="3753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4.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ディフォルトは</a:t>
            </a:r>
            <a:r>
              <a:rPr kumimoji="1" lang="en-US" altLang="ja-JP" dirty="0" smtClean="0">
                <a:solidFill>
                  <a:srgbClr val="FF0000"/>
                </a:solidFill>
              </a:rPr>
              <a:t>Option</a:t>
            </a:r>
            <a:r>
              <a:rPr lang="ja-JP" altLang="en-US" dirty="0">
                <a:solidFill>
                  <a:srgbClr val="FF0000"/>
                </a:solidFill>
              </a:rPr>
              <a:t>要素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の中から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value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プロパティが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”index.html”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なっているものとする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87688" y="5144672"/>
            <a:ext cx="480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抽出</a:t>
            </a:r>
            <a:r>
              <a:rPr lang="ja-JP" altLang="en-US" dirty="0" smtClean="0">
                <a:solidFill>
                  <a:srgbClr val="FF0000"/>
                </a:solidFill>
              </a:rPr>
              <a:t>できた</a:t>
            </a:r>
            <a:r>
              <a:rPr lang="en-US" altLang="ja-JP" dirty="0" smtClean="0">
                <a:solidFill>
                  <a:srgbClr val="FF0000"/>
                </a:solidFill>
              </a:rPr>
              <a:t>option</a:t>
            </a:r>
            <a:r>
              <a:rPr lang="ja-JP" altLang="en-US" dirty="0" smtClean="0">
                <a:solidFill>
                  <a:srgbClr val="FF0000"/>
                </a:solidFill>
              </a:rPr>
              <a:t>要素に </a:t>
            </a:r>
            <a:r>
              <a:rPr lang="en-US" altLang="ja-JP" dirty="0" smtClean="0">
                <a:solidFill>
                  <a:srgbClr val="FF0000"/>
                </a:solidFill>
              </a:rPr>
              <a:t>selected=“true” </a:t>
            </a:r>
            <a:r>
              <a:rPr lang="ja-JP" altLang="en-US" dirty="0" smtClean="0">
                <a:solidFill>
                  <a:srgbClr val="FF0000"/>
                </a:solidFill>
              </a:rPr>
              <a:t>を設定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67408" y="1417638"/>
            <a:ext cx="11208254" cy="4096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91464" y="6275030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51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クッキー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18897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クッキー（</a:t>
            </a:r>
            <a:r>
              <a:rPr kumimoji="1" lang="en-US" altLang="ja-JP" dirty="0" smtClean="0"/>
              <a:t>Cookie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ウェブサイトを訪れた時、コンピューターに一時的に保存される</a:t>
            </a:r>
            <a:r>
              <a:rPr lang="ja-JP" altLang="en-US" dirty="0" smtClean="0"/>
              <a:t>情報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ログイン情報（セッション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など）の管理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4396100"/>
            <a:ext cx="6172200" cy="6572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24" y="5603329"/>
            <a:ext cx="8220075" cy="5619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343472" y="395048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初めてのアクセス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43472" y="515771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回目以降のアクセス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045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8568" cy="1143000"/>
          </a:xfrm>
        </p:spPr>
        <p:txBody>
          <a:bodyPr/>
          <a:lstStyle/>
          <a:p>
            <a:r>
              <a:rPr kumimoji="1" lang="ja-JP" altLang="en-US" dirty="0" smtClean="0"/>
              <a:t>クッキーの保存・読み込み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9376" y="1600201"/>
            <a:ext cx="7272808" cy="485313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文字列で格納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例：</a:t>
            </a:r>
            <a:r>
              <a:rPr lang="es-ES" altLang="ja-JP" dirty="0"/>
              <a:t>"lastDate=Fri%20Jun%2024%202016%2013%3A21%3A10%20GMT+0900%20%28%u6771%u4EAC%20%28%u6A19%u6E96%u6642%29%29; </a:t>
            </a:r>
            <a:r>
              <a:rPr lang="es-ES" altLang="ja-JP" dirty="0" smtClean="0"/>
              <a:t/>
            </a:r>
            <a:br>
              <a:rPr lang="es-ES" altLang="ja-JP" dirty="0" smtClean="0"/>
            </a:br>
            <a:r>
              <a:rPr lang="es-ES" altLang="ja-JP" dirty="0" smtClean="0"/>
              <a:t>path=/web1-13/other.html</a:t>
            </a:r>
            <a:r>
              <a:rPr lang="es-ES" altLang="ja-JP" dirty="0"/>
              <a:t>; </a:t>
            </a:r>
            <a:r>
              <a:rPr lang="es-ES" altLang="ja-JP" dirty="0" smtClean="0"/>
              <a:t/>
            </a:r>
            <a:br>
              <a:rPr lang="es-ES" altLang="ja-JP" dirty="0" smtClean="0"/>
            </a:br>
            <a:r>
              <a:rPr lang="es-ES" altLang="ja-JP" dirty="0" smtClean="0"/>
              <a:t>expires=Fri</a:t>
            </a:r>
            <a:r>
              <a:rPr lang="es-ES" altLang="ja-JP" dirty="0"/>
              <a:t>, 01 Jul </a:t>
            </a:r>
            <a:r>
              <a:rPr lang="es-ES" altLang="ja-JP" dirty="0" smtClean="0"/>
              <a:t>2017 </a:t>
            </a:r>
            <a:r>
              <a:rPr lang="es-ES" altLang="ja-JP" dirty="0"/>
              <a:t>04:21:10 GMT; "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面倒くさい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ライブラリが存在するので、それらを使うのもよい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578693"/>
            <a:ext cx="4371975" cy="616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639616" y="372325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データ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9228" y="409258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URL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72180" y="4809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有効期限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21028" y="6372036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96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Cookie</a:t>
            </a:r>
            <a:r>
              <a:rPr kumimoji="1" lang="ja-JP" altLang="en-US" dirty="0" smtClean="0"/>
              <a:t>の関数の呼び出し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4444987"/>
            <a:ext cx="3333587" cy="234926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" y="1628800"/>
            <a:ext cx="3333587" cy="27599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678897" y="1628799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16762" y="4455524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other.html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30136" y="2485707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420" y="2840448"/>
            <a:ext cx="8001434" cy="274879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343472" y="6056215"/>
            <a:ext cx="2016224" cy="697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461152" y="3569360"/>
            <a:ext cx="2258583" cy="819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84032" y="5578729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現在時刻を文字列にして保存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50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Tips:</a:t>
            </a:r>
            <a:r>
              <a:rPr kumimoji="1" lang="ja-JP" altLang="en-US" dirty="0" smtClean="0"/>
              <a:t>クッキーの削除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毎回履歴を消すのは大変なので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削除ボタンを付けると楽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“” </a:t>
            </a:r>
            <a:r>
              <a:rPr lang="ja-JP" altLang="en-US" dirty="0" smtClean="0"/>
              <a:t>を保存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有効</a:t>
            </a:r>
            <a:r>
              <a:rPr kumimoji="1" lang="ja-JP" altLang="en-US" dirty="0"/>
              <a:t>期限</a:t>
            </a:r>
            <a:r>
              <a:rPr kumimoji="1" lang="ja-JP" altLang="en-US" dirty="0" smtClean="0"/>
              <a:t>を現在時刻にする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どちらかで良い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298" y="1600917"/>
            <a:ext cx="3562350" cy="21907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448" y="3941718"/>
            <a:ext cx="3505200" cy="221932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9086378" y="3098921"/>
            <a:ext cx="2800500" cy="52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80187" y="5454133"/>
            <a:ext cx="2800500" cy="52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44478" y="1600917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39251" y="3921529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other.html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5593312"/>
            <a:ext cx="8172672" cy="113116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9" y="4235384"/>
            <a:ext cx="7880131" cy="12187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6803781" y="3774771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本日の目的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動的要素を導入するための</a:t>
            </a:r>
            <a:r>
              <a:rPr kumimoji="1" lang="en-US" altLang="ja-JP" dirty="0">
                <a:solidFill>
                  <a:srgbClr val="FF0000"/>
                </a:solidFill>
              </a:rPr>
              <a:t>JavaScript</a:t>
            </a:r>
            <a:r>
              <a:rPr kumimoji="1" lang="ja-JP" altLang="en-US" dirty="0">
                <a:solidFill>
                  <a:srgbClr val="FF0000"/>
                </a:solidFill>
              </a:rPr>
              <a:t>を知る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JavaScript</a:t>
            </a:r>
            <a:r>
              <a:rPr lang="ja-JP" altLang="en-US" dirty="0"/>
              <a:t>の概要</a:t>
            </a:r>
            <a:endParaRPr lang="en-US" altLang="ja-JP" dirty="0"/>
          </a:p>
          <a:p>
            <a:pPr lvl="1"/>
            <a:r>
              <a:rPr lang="en-US" altLang="ja-JP" dirty="0"/>
              <a:t>JavaScript</a:t>
            </a:r>
            <a:r>
              <a:rPr lang="ja-JP" altLang="en-US" dirty="0"/>
              <a:t>の動かし方</a:t>
            </a:r>
            <a:endParaRPr lang="en-US" altLang="ja-JP" dirty="0"/>
          </a:p>
          <a:p>
            <a:r>
              <a:rPr kumimoji="1" lang="ja-JP" altLang="en-US" dirty="0"/>
              <a:t>いくつかの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の機能を試してみる</a:t>
            </a:r>
            <a:endParaRPr kumimoji="1" lang="en-US" altLang="ja-JP" dirty="0"/>
          </a:p>
          <a:p>
            <a:pPr lvl="1"/>
            <a:r>
              <a:rPr lang="en-US" altLang="ja-JP" dirty="0"/>
              <a:t>Alert</a:t>
            </a:r>
          </a:p>
          <a:p>
            <a:pPr lvl="1"/>
            <a:r>
              <a:rPr lang="en-US" altLang="ja-JP" dirty="0"/>
              <a:t>document </a:t>
            </a:r>
            <a:r>
              <a:rPr lang="ja-JP" altLang="en-US" dirty="0"/>
              <a:t>オブジェクト</a:t>
            </a:r>
          </a:p>
          <a:p>
            <a:pPr lvl="1"/>
            <a:r>
              <a:rPr lang="ja-JP" altLang="en-US" dirty="0"/>
              <a:t>確認ダイアログボックス</a:t>
            </a:r>
          </a:p>
          <a:p>
            <a:pPr lvl="1"/>
            <a:r>
              <a:rPr lang="ja-JP" altLang="en-US" dirty="0"/>
              <a:t>入力フォーム</a:t>
            </a:r>
          </a:p>
          <a:p>
            <a:pPr lvl="1"/>
            <a:endParaRPr kumimoji="1" lang="en-US" altLang="ja-JP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画像</a:t>
            </a:r>
            <a:r>
              <a:rPr lang="ja-JP" altLang="en-US" dirty="0" smtClean="0">
                <a:solidFill>
                  <a:srgbClr val="FF0000"/>
                </a:solidFill>
              </a:rPr>
              <a:t>選択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とのやり取りを学ぶ</a:t>
            </a:r>
            <a:endParaRPr lang="en-US" altLang="ja-JP" dirty="0" smtClean="0"/>
          </a:p>
          <a:p>
            <a:pPr lvl="1"/>
            <a:r>
              <a:rPr lang="ja-JP" altLang="en-US" dirty="0"/>
              <a:t>タグ</a:t>
            </a:r>
            <a:r>
              <a:rPr lang="ja-JP" altLang="en-US" dirty="0" smtClean="0"/>
              <a:t>の挿入</a:t>
            </a:r>
            <a:endParaRPr lang="en-US" altLang="ja-JP" dirty="0" smtClean="0"/>
          </a:p>
          <a:p>
            <a:pPr lvl="1"/>
            <a:r>
              <a:rPr lang="ja-JP" altLang="en-US" dirty="0"/>
              <a:t>フォーム</a:t>
            </a:r>
            <a:r>
              <a:rPr lang="ja-JP" altLang="en-US" dirty="0" smtClean="0"/>
              <a:t>とのやり取り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72752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サムネイルをクリックしたら大きく表示されるページ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全</a:t>
            </a:r>
            <a:r>
              <a:rPr lang="ja-JP" altLang="en-US" dirty="0" smtClean="0"/>
              <a:t>ての画像に</a:t>
            </a:r>
            <a:r>
              <a:rPr lang="en-US" altLang="ja-JP" dirty="0" err="1" smtClean="0"/>
              <a:t>onlick</a:t>
            </a:r>
            <a:r>
              <a:rPr lang="ja-JP" altLang="en-US" dirty="0" smtClean="0"/>
              <a:t>を仕込む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65" y="2511512"/>
            <a:ext cx="5982816" cy="43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96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CSS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描画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916832"/>
            <a:ext cx="8091248" cy="479629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67780"/>
            <a:ext cx="3870945" cy="664534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954406" y="1916832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82533" y="67780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00B0F0"/>
                </a:solidFill>
              </a:rPr>
              <a:t>css</a:t>
            </a:r>
            <a:r>
              <a:rPr kumimoji="1" lang="en-US" altLang="ja-JP" dirty="0" smtClean="0">
                <a:solidFill>
                  <a:srgbClr val="00B0F0"/>
                </a:solidFill>
              </a:rPr>
              <a:t>/default.css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54408" y="429635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右に回り込み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54408" y="4501097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隣の画像と間を開ける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103129" y="3207203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隙間をあけすぎない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92074"/>
            <a:ext cx="2420735" cy="17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509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JavaScript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画像の差し替え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26271"/>
            <a:ext cx="5933131" cy="317088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quertSelectorAll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”thumb”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</a:rPr>
            </a:br>
            <a:r>
              <a:rPr kumimoji="1" lang="ja-JP" altLang="en-US" dirty="0" smtClean="0">
                <a:solidFill>
                  <a:srgbClr val="FF0000"/>
                </a:solidFill>
              </a:rPr>
              <a:t>名前の</a:t>
            </a:r>
            <a:r>
              <a:rPr kumimoji="1"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クラス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の全要素を取得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00B0F0"/>
                </a:solidFill>
              </a:rPr>
              <a:t>for </a:t>
            </a:r>
            <a:r>
              <a:rPr lang="ja-JP" altLang="en-US" dirty="0" smtClean="0">
                <a:solidFill>
                  <a:srgbClr val="00B0F0"/>
                </a:solidFill>
              </a:rPr>
              <a:t>ループで該当するすべての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>
                <a:solidFill>
                  <a:srgbClr val="00B0F0"/>
                </a:solidFill>
              </a:rPr>
              <a:t>要素の</a:t>
            </a:r>
            <a:r>
              <a:rPr lang="en-US" altLang="ja-JP" dirty="0" err="1" smtClean="0">
                <a:solidFill>
                  <a:srgbClr val="00B0F0"/>
                </a:solidFill>
              </a:rPr>
              <a:t>onclick</a:t>
            </a:r>
            <a:r>
              <a:rPr lang="ja-JP" altLang="en-US" dirty="0" smtClean="0">
                <a:solidFill>
                  <a:srgbClr val="00B0F0"/>
                </a:solidFill>
              </a:rPr>
              <a:t>イベントを設定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r>
              <a:rPr kumimoji="1" lang="en-US" altLang="ja-JP" dirty="0" smtClean="0">
                <a:solidFill>
                  <a:srgbClr val="92D050"/>
                </a:solidFill>
              </a:rPr>
              <a:t>HTML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</a:t>
            </a:r>
            <a:r>
              <a:rPr kumimoji="1" lang="en-US" altLang="ja-JP" dirty="0" smtClean="0">
                <a:solidFill>
                  <a:srgbClr val="92D050"/>
                </a:solidFill>
              </a:rPr>
              <a:t>data-*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プロパティは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JavaScript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で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this.dataset.* </a:t>
            </a:r>
            <a:r>
              <a:rPr lang="ja-JP" altLang="en-US" dirty="0" smtClean="0">
                <a:solidFill>
                  <a:srgbClr val="92D050"/>
                </a:solidFill>
              </a:rPr>
              <a:t>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ja-JP" altLang="en-US" dirty="0" smtClean="0">
                <a:solidFill>
                  <a:srgbClr val="92D050"/>
                </a:solidFill>
              </a:rPr>
              <a:t>アクセス可能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" y="4797152"/>
            <a:ext cx="11657928" cy="20482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0382972" y="479715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31" y="1447137"/>
            <a:ext cx="5529933" cy="327800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9974704" y="3697576"/>
            <a:ext cx="4277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976320" y="3211711"/>
            <a:ext cx="864096" cy="2172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68276" y="4797152"/>
            <a:ext cx="13638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7032104" y="4273640"/>
            <a:ext cx="3148636" cy="63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13" idx="0"/>
            <a:endCxn id="8" idx="2"/>
          </p:cNvCxnSpPr>
          <p:nvPr/>
        </p:nvCxnSpPr>
        <p:spPr>
          <a:xfrm flipV="1">
            <a:off x="5379353" y="3429000"/>
            <a:ext cx="4029015" cy="23397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871864" y="5768703"/>
            <a:ext cx="1014977" cy="3576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439848" y="3697576"/>
            <a:ext cx="1296144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012744" y="5752347"/>
            <a:ext cx="2389683" cy="374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3" idx="0"/>
            <a:endCxn id="22" idx="2"/>
          </p:cNvCxnSpPr>
          <p:nvPr/>
        </p:nvCxnSpPr>
        <p:spPr>
          <a:xfrm flipV="1">
            <a:off x="9207586" y="4273640"/>
            <a:ext cx="1880334" cy="14787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57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基本的な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の機能を知る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要素の挿入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lang="ja-JP" altLang="en-US" dirty="0"/>
              <a:t>カウントダウンタイマー</a:t>
            </a:r>
            <a:endParaRPr lang="en-US" altLang="ja-JP" dirty="0"/>
          </a:p>
          <a:p>
            <a:pPr lvl="1"/>
            <a:r>
              <a:rPr lang="ja-JP" altLang="en-US" dirty="0"/>
              <a:t>画面の遷移</a:t>
            </a:r>
            <a:endParaRPr lang="en-US" altLang="ja-JP" dirty="0"/>
          </a:p>
          <a:p>
            <a:pPr lvl="1"/>
            <a:r>
              <a:rPr lang="ja-JP" altLang="en-US" dirty="0"/>
              <a:t>クッキー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フォームとのやり取り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2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フォームへの応答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91" y="5114925"/>
            <a:ext cx="6096000" cy="17430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右矢印 4"/>
          <p:cNvSpPr/>
          <p:nvPr/>
        </p:nvSpPr>
        <p:spPr>
          <a:xfrm rot="19349956">
            <a:off x="7593392" y="5817838"/>
            <a:ext cx="360040" cy="8872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886010"/>
            <a:ext cx="8469256" cy="113463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1511916"/>
            <a:ext cx="8469256" cy="22679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11347542" y="5261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749840" y="4633859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56614" y="1508834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744072" y="3874112"/>
            <a:ext cx="3168352" cy="4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79776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URL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34006" y="18781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81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入力値</a:t>
            </a:r>
            <a:r>
              <a:rPr lang="ja-JP" altLang="en-US" dirty="0" smtClean="0"/>
              <a:t>の取得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5373216"/>
            <a:ext cx="9077325" cy="139065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4" y="4021409"/>
            <a:ext cx="10702571" cy="12605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1417638"/>
            <a:ext cx="8136904" cy="253731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3071664" y="2270509"/>
            <a:ext cx="3816424" cy="4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87160" y="53675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/>
                </a:solidFill>
              </a:rPr>
              <a:t>結果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163087" y="491260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12230" y="1393796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12" name="右矢印 11"/>
          <p:cNvSpPr/>
          <p:nvPr/>
        </p:nvSpPr>
        <p:spPr>
          <a:xfrm rot="19887389">
            <a:off x="7582231" y="5769027"/>
            <a:ext cx="360040" cy="8872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5951984" y="2636912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9336360" y="4797152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384032" y="2625358"/>
            <a:ext cx="3024336" cy="188376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613938" y="3063929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HTML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で定義した「名前」がプロパティになる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71664" y="6283075"/>
            <a:ext cx="1368152" cy="4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032470" y="5798555"/>
            <a:ext cx="675274" cy="25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4439816" y="5870082"/>
            <a:ext cx="3592654" cy="43864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22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データの送信をキャンセル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データを送るとその後のフォームがクリアされる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が変更されてページが再読み込みされている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https://imagire.github.io</a:t>
            </a:r>
            <a:r>
              <a:rPr lang="ja-JP" altLang="en-US" dirty="0" smtClean="0"/>
              <a:t>/web</a:t>
            </a:r>
            <a:r>
              <a:rPr lang="en-US" altLang="ja-JP" dirty="0" smtClean="0"/>
              <a:t>2</a:t>
            </a:r>
            <a:r>
              <a:rPr lang="ja-JP" altLang="en-US" dirty="0" smtClean="0"/>
              <a:t>-</a:t>
            </a:r>
            <a:r>
              <a:rPr lang="en-US" altLang="ja-JP" dirty="0" smtClean="0"/>
              <a:t>8</a:t>
            </a:r>
            <a:r>
              <a:rPr lang="ja-JP" altLang="en-US" dirty="0" smtClean="0"/>
              <a:t>/</a:t>
            </a:r>
            <a:endParaRPr lang="ja-JP" altLang="en-US" dirty="0"/>
          </a:p>
          <a:p>
            <a:pPr marL="914400" lvl="2" indent="0">
              <a:buNone/>
            </a:pPr>
            <a:r>
              <a:rPr lang="ja-JP" altLang="en-US" dirty="0" smtClean="0"/>
              <a:t>　 https</a:t>
            </a:r>
            <a:r>
              <a:rPr lang="ja-JP" altLang="en-US" dirty="0"/>
              <a:t>://imagire.github.io</a:t>
            </a:r>
            <a:r>
              <a:rPr lang="ja-JP" altLang="en-US" dirty="0" smtClean="0"/>
              <a:t>/web</a:t>
            </a:r>
            <a:r>
              <a:rPr lang="en-US" altLang="ja-JP" dirty="0" smtClean="0"/>
              <a:t>2</a:t>
            </a:r>
            <a:r>
              <a:rPr lang="ja-JP" altLang="en-US" dirty="0" smtClean="0"/>
              <a:t>-</a:t>
            </a:r>
            <a:r>
              <a:rPr lang="en-US" altLang="ja-JP" dirty="0" smtClean="0"/>
              <a:t>8</a:t>
            </a:r>
            <a:r>
              <a:rPr lang="ja-JP" altLang="en-US" dirty="0" smtClean="0"/>
              <a:t>/</a:t>
            </a:r>
            <a:r>
              <a:rPr lang="ja-JP" altLang="en-US" dirty="0"/>
              <a:t>?word=入力しました#</a:t>
            </a:r>
          </a:p>
          <a:p>
            <a:pPr lvl="2"/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を送る動作をキャンセルすることで対応可能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7" y="3804340"/>
            <a:ext cx="6696744" cy="102594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976718"/>
            <a:ext cx="3219848" cy="84443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8010506" y="4445313"/>
            <a:ext cx="2189950" cy="356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19887389">
            <a:off x="4125849" y="3995158"/>
            <a:ext cx="360040" cy="8872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7517309" y="4159232"/>
            <a:ext cx="360040" cy="8872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1631504" y="3140968"/>
            <a:ext cx="144016" cy="35316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5736003"/>
            <a:ext cx="6645886" cy="109775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8073312" y="6422644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tx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tx2"/>
                </a:solidFill>
              </a:rPr>
              <a:t>s</a:t>
            </a:r>
            <a:r>
              <a:rPr kumimoji="1" lang="en-US" altLang="ja-JP" dirty="0" smtClean="0">
                <a:solidFill>
                  <a:schemeClr val="tx2"/>
                </a:solidFill>
              </a:rPr>
              <a:t>/default.js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658472" y="6281625"/>
            <a:ext cx="1357408" cy="315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9367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91344" y="1600200"/>
            <a:ext cx="10297144" cy="4781128"/>
          </a:xfrm>
        </p:spPr>
        <p:txBody>
          <a:bodyPr>
            <a:normAutofit/>
          </a:bodyPr>
          <a:lstStyle/>
          <a:p>
            <a:r>
              <a:rPr lang="ja-JP" altLang="en-US" dirty="0"/>
              <a:t>以下の要素が入ったページを作成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秒単位で動きがある</a:t>
            </a:r>
            <a:endParaRPr lang="ja-JP" altLang="en-US" dirty="0"/>
          </a:p>
          <a:p>
            <a:pPr lvl="1"/>
            <a:r>
              <a:rPr lang="en-US" altLang="ja-JP" dirty="0" smtClean="0"/>
              <a:t>JavaScript</a:t>
            </a:r>
            <a:r>
              <a:rPr lang="ja-JP" altLang="en-US" dirty="0" smtClean="0"/>
              <a:t>で制御されたページ遷移がある</a:t>
            </a:r>
            <a:endParaRPr lang="ja-JP" altLang="en-US" dirty="0"/>
          </a:p>
          <a:p>
            <a:pPr lvl="1"/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があっても情報が保存される</a:t>
            </a:r>
            <a:endParaRPr lang="en-US" altLang="ja-JP" dirty="0" smtClean="0"/>
          </a:p>
          <a:p>
            <a:pPr lvl="1"/>
            <a:r>
              <a:rPr lang="en-US" altLang="ja-JP" dirty="0"/>
              <a:t>JavaScript</a:t>
            </a:r>
            <a:r>
              <a:rPr lang="ja-JP" altLang="en-US" dirty="0" smtClean="0"/>
              <a:t>でクリックすると要素が差し替わる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75520" y="6218148"/>
            <a:ext cx="325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リポジトリ名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>web2-8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203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JavaScript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1995: Netscape Navigator 2.0 </a:t>
            </a:r>
            <a:r>
              <a:rPr lang="ja-JP" altLang="en-US" dirty="0"/>
              <a:t>リリース</a:t>
            </a:r>
            <a:endParaRPr lang="en-US" altLang="ja-JP" dirty="0"/>
          </a:p>
          <a:p>
            <a:pPr lvl="1"/>
            <a:r>
              <a:rPr lang="en-US" altLang="ja-JP" dirty="0" err="1"/>
              <a:t>LiveScript</a:t>
            </a:r>
            <a:r>
              <a:rPr lang="en-US" altLang="ja-JP" dirty="0"/>
              <a:t> </a:t>
            </a:r>
            <a:r>
              <a:rPr lang="ja-JP" altLang="en-US" dirty="0"/>
              <a:t>が実装される</a:t>
            </a:r>
            <a:endParaRPr lang="en-US" altLang="ja-JP" dirty="0"/>
          </a:p>
          <a:p>
            <a:pPr lvl="1"/>
            <a:r>
              <a:rPr lang="en-US" altLang="ja-JP" dirty="0"/>
              <a:t>Netscape Navigator</a:t>
            </a:r>
            <a:r>
              <a:rPr lang="ja-JP" altLang="en-US" dirty="0"/>
              <a:t>社と</a:t>
            </a:r>
            <a:r>
              <a:rPr lang="en-US" altLang="ja-JP" dirty="0"/>
              <a:t>Sun Microsystems(</a:t>
            </a:r>
            <a:r>
              <a:rPr lang="ja-JP" altLang="en-US" dirty="0"/>
              <a:t>現</a:t>
            </a:r>
            <a:r>
              <a:rPr lang="en-US" altLang="ja-JP" dirty="0"/>
              <a:t>Oracle)</a:t>
            </a:r>
            <a:r>
              <a:rPr lang="ja-JP" altLang="en-US" dirty="0"/>
              <a:t>は提携関係にあり，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言語の</a:t>
            </a:r>
            <a:r>
              <a:rPr lang="ja-JP" altLang="en-US" dirty="0"/>
              <a:t>勢いに便乗しようと</a:t>
            </a:r>
            <a:r>
              <a:rPr lang="en-US" altLang="ja-JP" dirty="0" err="1"/>
              <a:t>LiveScript</a:t>
            </a:r>
            <a:r>
              <a:rPr lang="ja-JP" altLang="en-US" dirty="0"/>
              <a:t>から</a:t>
            </a:r>
            <a:r>
              <a:rPr lang="en-US" altLang="ja-JP" dirty="0"/>
              <a:t>『</a:t>
            </a:r>
            <a:r>
              <a:rPr lang="en-US" altLang="ja-JP" dirty="0" err="1"/>
              <a:t>Javascript</a:t>
            </a:r>
            <a:r>
              <a:rPr lang="en-US" altLang="ja-JP" dirty="0"/>
              <a:t>』</a:t>
            </a:r>
            <a:r>
              <a:rPr lang="ja-JP" altLang="en-US" dirty="0"/>
              <a:t>に改名</a:t>
            </a:r>
            <a:endParaRPr lang="en-US" altLang="ja-JP" dirty="0"/>
          </a:p>
          <a:p>
            <a:r>
              <a:rPr kumimoji="1" lang="en-US" altLang="ja-JP" dirty="0"/>
              <a:t>1997: </a:t>
            </a:r>
            <a:r>
              <a:rPr lang="en-US" altLang="ja-JP" dirty="0"/>
              <a:t>Netscape</a:t>
            </a:r>
            <a:r>
              <a:rPr lang="ja-JP" altLang="en-US" dirty="0"/>
              <a:t>社が，</a:t>
            </a:r>
            <a:r>
              <a:rPr lang="en-US" altLang="ja-JP" dirty="0" err="1"/>
              <a:t>Javascript</a:t>
            </a:r>
            <a:r>
              <a:rPr lang="ja-JP" altLang="en-US" dirty="0"/>
              <a:t>を標準化しようと，標準化機関</a:t>
            </a:r>
            <a:r>
              <a:rPr lang="en-US" altLang="ja-JP" dirty="0"/>
              <a:t>ECMA</a:t>
            </a:r>
            <a:r>
              <a:rPr lang="ja-JP" altLang="en-US" dirty="0"/>
              <a:t>に</a:t>
            </a:r>
            <a:r>
              <a:rPr lang="en-US" altLang="ja-JP" dirty="0"/>
              <a:t>JavaScript</a:t>
            </a:r>
            <a:r>
              <a:rPr lang="ja-JP" altLang="en-US" dirty="0"/>
              <a:t>の標準化を依頼</a:t>
            </a:r>
            <a:endParaRPr lang="en-US" altLang="ja-JP" dirty="0"/>
          </a:p>
          <a:p>
            <a:pPr lvl="1"/>
            <a:r>
              <a:rPr lang="en-US" altLang="ja-JP" dirty="0" err="1"/>
              <a:t>ECMAScript</a:t>
            </a:r>
            <a:endParaRPr lang="en-US" altLang="ja-JP" dirty="0"/>
          </a:p>
          <a:p>
            <a:pPr lvl="1"/>
            <a:r>
              <a:rPr lang="en-US" altLang="ja-JP" dirty="0"/>
              <a:t>ECMA-262 8th Edition </a:t>
            </a:r>
            <a:r>
              <a:rPr lang="en-US" altLang="ja-JP" dirty="0" smtClean="0"/>
              <a:t>(</a:t>
            </a:r>
            <a:r>
              <a:rPr lang="en-US" altLang="ja-JP" dirty="0"/>
              <a:t>ECMAScript 2017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90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JavaScript</a:t>
            </a:r>
            <a:r>
              <a:rPr lang="ja-JP" altLang="en-US" dirty="0" err="1"/>
              <a:t>で</a:t>
            </a:r>
            <a:r>
              <a:rPr lang="ja-JP" altLang="en-US" dirty="0"/>
              <a:t>できること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ページの動的な処理</a:t>
            </a:r>
            <a:endParaRPr lang="en-US" altLang="ja-JP" dirty="0"/>
          </a:p>
          <a:p>
            <a:r>
              <a:rPr kumimoji="1" lang="ja-JP" altLang="en-US" dirty="0"/>
              <a:t>例：</a:t>
            </a:r>
            <a:endParaRPr lang="en-US" altLang="ja-JP" dirty="0"/>
          </a:p>
          <a:p>
            <a:pPr lvl="1"/>
            <a:r>
              <a:rPr lang="ja-JP" altLang="en-US" dirty="0"/>
              <a:t>無限にスクロールするページ</a:t>
            </a:r>
            <a:endParaRPr lang="en-US" altLang="ja-JP" dirty="0"/>
          </a:p>
          <a:p>
            <a:pPr lvl="1"/>
            <a:r>
              <a:rPr lang="ja-JP" altLang="en-US" dirty="0" smtClean="0"/>
              <a:t>生成されたドロップダウンリスト</a:t>
            </a:r>
            <a:endParaRPr lang="ja-JP" altLang="en-US" dirty="0"/>
          </a:p>
          <a:p>
            <a:pPr lvl="1"/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6672064" y="1916832"/>
            <a:ext cx="1944216" cy="1728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HTML</a:t>
            </a:r>
          </a:p>
          <a:p>
            <a:pPr algn="ctr"/>
            <a:r>
              <a:rPr lang="ja-JP" altLang="en-US" sz="2000" dirty="0"/>
              <a:t>マークアップ</a:t>
            </a:r>
            <a:endParaRPr lang="en-US" altLang="ja-JP" sz="2000" dirty="0"/>
          </a:p>
          <a:p>
            <a:pPr algn="ctr"/>
            <a:r>
              <a:rPr lang="ja-JP" altLang="en-US" sz="2000" dirty="0"/>
              <a:t>意味・構造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96400" y="1916832"/>
            <a:ext cx="1944216" cy="1728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CSS</a:t>
            </a:r>
          </a:p>
          <a:p>
            <a:pPr algn="ctr"/>
            <a:r>
              <a:rPr lang="ja-JP" altLang="en-US" sz="2000" dirty="0"/>
              <a:t>スタイルシート</a:t>
            </a:r>
            <a:endParaRPr lang="en-US" altLang="ja-JP" sz="2000" dirty="0"/>
          </a:p>
          <a:p>
            <a:pPr algn="ctr"/>
            <a:r>
              <a:rPr lang="ja-JP" altLang="en-US" sz="2000" dirty="0"/>
              <a:t>表現・デザイン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184232" y="3861048"/>
            <a:ext cx="1944216" cy="172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JavaScript</a:t>
            </a:r>
          </a:p>
          <a:p>
            <a:pPr algn="ctr"/>
            <a:r>
              <a:rPr lang="ja-JP" altLang="en-US" sz="2000" dirty="0"/>
              <a:t>スクリプト</a:t>
            </a:r>
            <a:endParaRPr lang="en-US" altLang="ja-JP" sz="2000" dirty="0"/>
          </a:p>
          <a:p>
            <a:pPr algn="ctr"/>
            <a:r>
              <a:rPr lang="ja-JP" altLang="en-US" sz="2000" dirty="0"/>
              <a:t>動的処理</a:t>
            </a:r>
          </a:p>
        </p:txBody>
      </p:sp>
      <p:cxnSp>
        <p:nvCxnSpPr>
          <p:cNvPr id="8" name="直線コネクタ 7"/>
          <p:cNvCxnSpPr>
            <a:stCxn id="4" idx="3"/>
            <a:endCxn id="5" idx="1"/>
          </p:cNvCxnSpPr>
          <p:nvPr/>
        </p:nvCxnSpPr>
        <p:spPr>
          <a:xfrm>
            <a:off x="8616280" y="2780928"/>
            <a:ext cx="1080120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4" idx="2"/>
            <a:endCxn id="6" idx="1"/>
          </p:cNvCxnSpPr>
          <p:nvPr/>
        </p:nvCxnSpPr>
        <p:spPr>
          <a:xfrm>
            <a:off x="7644172" y="3645024"/>
            <a:ext cx="540060" cy="108012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2"/>
            <a:endCxn id="6" idx="3"/>
          </p:cNvCxnSpPr>
          <p:nvPr/>
        </p:nvCxnSpPr>
        <p:spPr>
          <a:xfrm flipH="1">
            <a:off x="10128448" y="3645024"/>
            <a:ext cx="540060" cy="108012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10" y="3789040"/>
            <a:ext cx="5154313" cy="2905334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885134" y="3861048"/>
            <a:ext cx="102190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4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簡単な</a:t>
            </a:r>
            <a:r>
              <a:rPr kumimoji="1" lang="en-US" altLang="ja-JP" dirty="0"/>
              <a:t>JavaScript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の中に埋め込む</a:t>
            </a:r>
            <a:endParaRPr kumimoji="1" lang="en-US" altLang="ja-JP" dirty="0"/>
          </a:p>
          <a:p>
            <a:pPr lvl="1"/>
            <a:r>
              <a:rPr lang="en-US" altLang="ja-JP" dirty="0"/>
              <a:t>script </a:t>
            </a:r>
            <a:r>
              <a:rPr lang="ja-JP" altLang="en-US" dirty="0"/>
              <a:t>要素</a:t>
            </a:r>
            <a:endParaRPr lang="en-US" altLang="ja-JP" dirty="0"/>
          </a:p>
          <a:p>
            <a:pPr lvl="2"/>
            <a:r>
              <a:rPr kumimoji="1" lang="ja-JP" altLang="en-US" dirty="0"/>
              <a:t>タグ</a:t>
            </a:r>
            <a:r>
              <a:rPr lang="ja-JP" altLang="en-US" dirty="0"/>
              <a:t>で囲んでプログラムを記述</a:t>
            </a:r>
            <a:endParaRPr lang="en-US" altLang="ja-JP" dirty="0"/>
          </a:p>
          <a:p>
            <a:pPr lvl="3"/>
            <a:r>
              <a:rPr kumimoji="1" lang="en-US" altLang="ja-JP" dirty="0"/>
              <a:t>console.log: </a:t>
            </a:r>
            <a:r>
              <a:rPr kumimoji="1" lang="ja-JP" altLang="en-US" dirty="0"/>
              <a:t>ブラウザのコンソールに出力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157" y="4005064"/>
            <a:ext cx="6263428" cy="278092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5743254" y="363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結果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4112" y="3034444"/>
            <a:ext cx="4961731" cy="382355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0876863" y="2667215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3"/>
                </a:solidFill>
              </a:rPr>
              <a:t>index.html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12224" y="5229200"/>
            <a:ext cx="3948809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6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2086</Words>
  <Application>Microsoft Office PowerPoint</Application>
  <PresentationFormat>ワイド画面</PresentationFormat>
  <Paragraphs>544</Paragraphs>
  <Slides>68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3" baseType="lpstr">
      <vt:lpstr>ＭＳ Ｐゴシック</vt:lpstr>
      <vt:lpstr>メイリオ</vt:lpstr>
      <vt:lpstr>Arial</vt:lpstr>
      <vt:lpstr>Calibri</vt:lpstr>
      <vt:lpstr>Office テーマ</vt:lpstr>
      <vt:lpstr>JavaScript入門</vt:lpstr>
      <vt:lpstr>PowerPoint プレゼンテーション</vt:lpstr>
      <vt:lpstr>PowerPoint プレゼンテーション</vt:lpstr>
      <vt:lpstr>今週と来週</vt:lpstr>
      <vt:lpstr>本日の目的</vt:lpstr>
      <vt:lpstr>本日の目的</vt:lpstr>
      <vt:lpstr>JavaScript</vt:lpstr>
      <vt:lpstr>JavaScriptでできること</vt:lpstr>
      <vt:lpstr>簡単なJavaScript</vt:lpstr>
      <vt:lpstr>JavaScriptファイルの導入</vt:lpstr>
      <vt:lpstr>本日の目的</vt:lpstr>
      <vt:lpstr>アラートダイアログボックス</vt:lpstr>
      <vt:lpstr>動的な値の表示</vt:lpstr>
      <vt:lpstr>確認ダイアログボックスの表示</vt:lpstr>
      <vt:lpstr>変数について</vt:lpstr>
      <vt:lpstr>分岐</vt:lpstr>
      <vt:lpstr>数あてゲーム！</vt:lpstr>
      <vt:lpstr>数あてゲーム！</vt:lpstr>
      <vt:lpstr>数あてゲーム！</vt:lpstr>
      <vt:lpstr>数あてゲーム！</vt:lpstr>
      <vt:lpstr>数あてゲーム！</vt:lpstr>
      <vt:lpstr>数あてゲーム！</vt:lpstr>
      <vt:lpstr>数あてゲーム！</vt:lpstr>
      <vt:lpstr>数あてゲーム！</vt:lpstr>
      <vt:lpstr>数あてゲーム！</vt:lpstr>
      <vt:lpstr>数あてゲーム！</vt:lpstr>
      <vt:lpstr>課題</vt:lpstr>
      <vt:lpstr>PowerPoint プレゼンテーション</vt:lpstr>
      <vt:lpstr>JavaScript入門(2)</vt:lpstr>
      <vt:lpstr>本日の目的</vt:lpstr>
      <vt:lpstr>本日の目的</vt:lpstr>
      <vt:lpstr>「要素」の挿入</vt:lpstr>
      <vt:lpstr>本日の目的</vt:lpstr>
      <vt:lpstr>繰り返し</vt:lpstr>
      <vt:lpstr>本日の目的</vt:lpstr>
      <vt:lpstr>演算</vt:lpstr>
      <vt:lpstr>別の繰り返し</vt:lpstr>
      <vt:lpstr>本日の目的</vt:lpstr>
      <vt:lpstr>関数</vt:lpstr>
      <vt:lpstr>本日の目的</vt:lpstr>
      <vt:lpstr>配列</vt:lpstr>
      <vt:lpstr>配列の回し方</vt:lpstr>
      <vt:lpstr>本日の目的</vt:lpstr>
      <vt:lpstr>オブジェクト</vt:lpstr>
      <vt:lpstr>本日の目的</vt:lpstr>
      <vt:lpstr>カウントダウンタイマー</vt:lpstr>
      <vt:lpstr>時間差を表示</vt:lpstr>
      <vt:lpstr>1秒ごと再計算</vt:lpstr>
      <vt:lpstr>本日の目的</vt:lpstr>
      <vt:lpstr>やりたいこと</vt:lpstr>
      <vt:lpstr>HTML</vt:lpstr>
      <vt:lpstr>選択されたら遷移</vt:lpstr>
      <vt:lpstr>メニューの切り替え</vt:lpstr>
      <vt:lpstr>ファイル名からの要素のプロパティの設定</vt:lpstr>
      <vt:lpstr>本日の目的</vt:lpstr>
      <vt:lpstr>クッキー（Cookie）</vt:lpstr>
      <vt:lpstr>クッキーの保存・読み込み</vt:lpstr>
      <vt:lpstr>Cookieの関数の呼び出し</vt:lpstr>
      <vt:lpstr>Tips:クッキーの削除</vt:lpstr>
      <vt:lpstr>本日の目的</vt:lpstr>
      <vt:lpstr>画像選択</vt:lpstr>
      <vt:lpstr>CSSでの描画</vt:lpstr>
      <vt:lpstr>JavaScriptでの画像の差し替え</vt:lpstr>
      <vt:lpstr>本日の目的</vt:lpstr>
      <vt:lpstr>フォームへの応答</vt:lpstr>
      <vt:lpstr>入力値の取得</vt:lpstr>
      <vt:lpstr>データの送信をキャンセル</vt:lpstr>
      <vt:lpstr>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Takashi Imagire</dc:creator>
  <cp:lastModifiedBy>Imagire Takashi</cp:lastModifiedBy>
  <cp:revision>257</cp:revision>
  <dcterms:created xsi:type="dcterms:W3CDTF">2015-11-07T12:15:52Z</dcterms:created>
  <dcterms:modified xsi:type="dcterms:W3CDTF">2018-11-12T02:39:53Z</dcterms:modified>
</cp:coreProperties>
</file>