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74" r:id="rId3"/>
    <p:sldId id="413" r:id="rId4"/>
    <p:sldId id="261" r:id="rId5"/>
    <p:sldId id="509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3" r:id="rId17"/>
    <p:sldId id="425" r:id="rId18"/>
    <p:sldId id="507" r:id="rId19"/>
    <p:sldId id="452" r:id="rId20"/>
    <p:sldId id="455" r:id="rId21"/>
    <p:sldId id="456" r:id="rId22"/>
    <p:sldId id="458" r:id="rId23"/>
    <p:sldId id="446" r:id="rId24"/>
    <p:sldId id="454" r:id="rId25"/>
    <p:sldId id="453" r:id="rId26"/>
    <p:sldId id="468" r:id="rId27"/>
    <p:sldId id="524" r:id="rId28"/>
    <p:sldId id="525" r:id="rId29"/>
    <p:sldId id="493" r:id="rId30"/>
    <p:sldId id="494" r:id="rId31"/>
    <p:sldId id="495" r:id="rId32"/>
    <p:sldId id="496" r:id="rId33"/>
    <p:sldId id="497" r:id="rId34"/>
    <p:sldId id="498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2" r:id="rId44"/>
    <p:sldId id="543" r:id="rId45"/>
    <p:sldId id="527" r:id="rId46"/>
    <p:sldId id="503" r:id="rId47"/>
    <p:sldId id="529" r:id="rId48"/>
    <p:sldId id="530" r:id="rId49"/>
    <p:sldId id="531" r:id="rId50"/>
    <p:sldId id="532" r:id="rId51"/>
    <p:sldId id="544" r:id="rId52"/>
    <p:sldId id="546" r:id="rId53"/>
    <p:sldId id="547" r:id="rId54"/>
    <p:sldId id="28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3366CC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3" autoAdjust="0"/>
    <p:restoredTop sz="91511" autoAdjust="0"/>
  </p:normalViewPr>
  <p:slideViewPr>
    <p:cSldViewPr>
      <p:cViewPr varScale="1">
        <p:scale>
          <a:sx n="116" d="100"/>
          <a:sy n="116" d="100"/>
        </p:scale>
        <p:origin x="14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2F68-D149-4F65-8008-1E3D3CADDDF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877E-8492-4EA7-B53E-69F6E2E9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7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21-10-2019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70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6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76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98253-652D-4A6A-96DA-7429C60A3A48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65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15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7C7C-D714-B343-B15B-10A5F1D7D926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E70D-C951-7B4E-B1CC-2C74C5214A1F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B4F8-83FA-2546-9BA3-FEBA77808E88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8B18-3FB2-814C-931E-FAF291064F94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295C-4C7A-8E45-83DF-9006221D5225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DC10-699B-8348-AF3C-5C27596F9616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012E-4F95-9044-A2D6-E273303ED147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463-95F5-0243-9217-3343C1174432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BE1-101D-6F43-BF25-77B167B79DEA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9675-C721-1D44-AED4-0A92E6FDF72D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0170-7A7E-704A-A90D-97A6A9D3B594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429A-C118-374C-99FB-F73214D98872}" type="datetime1">
              <a:rPr lang="en-US" smtClean="0"/>
              <a:t>10/21/2019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Hyderabad-Programming-Geeks-Grou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usesource.com/docs/broker/5.3/getting_started/FuseMBStartedKeyJMS.html" TargetMode="External"/><Relationship Id="rId4" Type="http://schemas.openxmlformats.org/officeDocument/2006/relationships/hyperlink" Target="mailto:credit@http://img.my.csdn.net/uploads/201112/31/0_132531651250vt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redit@http://img.my.csdn.net/uploads/201112/31/0_132531651250vt.gi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fusesource.com/docs/broker/5.3/getting_started/FuseMBStartedKeyJM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afka.apache.org/desig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ziq.com/blog/hype-around-apache-spar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cluster-overview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wendell/strataconf/api/core/spark/DoubleRDDFunctions.html" TargetMode="External"/><Relationship Id="rId2" Type="http://schemas.openxmlformats.org/officeDocument/2006/relationships/hyperlink" Target="http://www.cs.berkeley.edu/~pwendell/strataconf/api/core/spark/PairRDDFunc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berkeley.edu/~pwendell/strataconf/api/core/spark/SequenceFileRDDFunc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wnlo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loudera.com/blog/2014/03/letting-it-flow-with-spark-stream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etup.com/Big-Data-Hyderabad/" TargetMode="External"/><Relationship Id="rId5" Type="http://schemas.openxmlformats.org/officeDocument/2006/relationships/hyperlink" Target="http://www.meetup.com/DataAnalyticsGroup/" TargetMode="External"/><Relationship Id="rId4" Type="http://schemas.openxmlformats.org/officeDocument/2006/relationships/hyperlink" Target="http://www.meetup.com/Hyderabad-Apache-Solr-Lucene-Grou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66" y="312738"/>
            <a:ext cx="7704856" cy="43354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 time Analytics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 Apache Kafka and Spark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sz="2000" b="1" dirty="0" smtClean="0"/>
              <a:t>October 2014 Meetup</a:t>
            </a:r>
            <a:r>
              <a:rPr lang="en-IN" sz="1100" b="1" dirty="0" smtClean="0"/>
              <a:t/>
            </a:r>
            <a:br>
              <a:rPr lang="en-IN" sz="1100" b="1" dirty="0" smtClean="0"/>
            </a:br>
            <a:r>
              <a:rPr lang="en-IN" sz="1100" b="1" dirty="0" smtClean="0"/>
              <a:t/>
            </a:r>
            <a:br>
              <a:rPr lang="en-IN" sz="1100" b="1" dirty="0" smtClean="0"/>
            </a:br>
            <a:r>
              <a:rPr lang="en-US" sz="1800" dirty="0"/>
              <a:t>Organized by </a:t>
            </a:r>
            <a:r>
              <a:rPr lang="en-US" sz="1800" b="1" dirty="0" smtClean="0"/>
              <a:t>Big Data Hyderabad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://www.meetup.com</a:t>
            </a:r>
            <a:r>
              <a:rPr lang="en-US" sz="1800" dirty="0" smtClean="0">
                <a:hlinkClick r:id="rId3"/>
              </a:rPr>
              <a:t>/Big-Data-Hyderabad/</a:t>
            </a:r>
            <a:endParaRPr lang="en-IN" sz="1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6553200" cy="10668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Rahul Jain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@rahuldausa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5287608"/>
            <a:ext cx="657225" cy="569034"/>
          </a:xfrm>
          <a:prstGeom prst="rect">
            <a:avLst/>
          </a:prstGeom>
        </p:spPr>
      </p:pic>
      <p:sp>
        <p:nvSpPr>
          <p:cNvPr id="6" name="AutoShape 2" descr="data:image/jpeg;base64,/9j/4AAQSkZJRgABAQAAAQABAAD/2wCEAAkGBxQTBhQUExQWFBUUFx4YGBYXFRgdHRsaGB8ZHR4YIBcZHisiHxwlHBYXIjEhJSorMi8uGCAzODMsNyktLi0BCgoKDg0OGxAQGi4iHyU0LDc3Liw3NCwuLC0sLDcsKzc0LDQsNzQ0NDQsLCs0LC8yLzQsNjcsLCssNC0sLCwsLP/AABEIAH0BkwMBIgACEQEDEQH/xAAcAAEAAgMBAQEAAAAAAAAAAAAABgcEBQgDAgH/xABQEAABAwIEAwMFCA8FBwUAAAABAAIDBBEFBhIhBzFBE1FhIjJxgZEIFGJyobGy0RcjJjU3QlJUc3SDk7PB0jZDksLhFRYzgqLD8SUnNERT/8QAGQEBAAMBAQAAAAAAAAAAAAAAAAECAwQF/8QAIhEBAAICAgICAwEAAAAAAAAAAAECAxEhMQQSQfATQlEi/9oADAMBAAIRAxEAPwC8UREBERAREQEXlUVDGR6nua0d7iAPlWskzRSB1jOw+i5HtAsqzasdyjcNwixKTFIZTaOVjz3NcCfYstTExPSRERSCIiAiIgIiICIiAiIgIiICIiAiIgIiICIiAiIgIiICIiAiIgIiICIiAiIgIiICIiAiIgIiICIvH30y/nt/xBB7KIZvzkKd5ihs6X8Zx3DPDxd4dOvctnnDGfeuCuePPf5DPjEHf1AE+xVLhlE+or9IO5N3OO9h1J8d/aVyeRmtExSncs721xD6mqZqiqu4vlefSfYByHoWbHgFQR/w7elzfrU6wnCWRQBrBbvPU+JK2jIApp4Md3nlX0/qqqiiliN3sc3x6f4hspHl7OUkTw2YmSPvO7m+N+o8Cpw7DmujsRzUAzZl3sHdpGPIPMd3iPD5lTJgth/1STU15hZ1PO18IewhzXC4I6heirzh3jJFSadx8l9yzwcNyPWN/V4qw104skXrtrWdwIiLRIiIgIiICIiAiIgIiICIiAiIgIiICIiAiIgIiICIiAiIgIiICIiAiIgIiICIiAiIgIiIIXxYxN8OWQI3FpmkEZIJB06XOO479IHoJVYZaytU1bu0hYCxjxdznAbixIF+Ztb2qweNX9n4P04+hIsvg/8A2R/bP/yoNXxUqSa+GLo2PWR4uJH+Q+1fmQqQe83P6udb1N/1JXzxShIxuN3R0WkelrnE/TCyciSg4bp6teflsf5/IuLFz5M7+/YY/ul0bdl6tC+GBezAvSWesBsVj4zTCSic08iLe1ZLQvCvkAiJPIblUtpaFPYfUGLFGO5dm8E+o7/zV4qhowZcRAH94+3+I/6q+ByXn+FPEqY36iIu5qIi8qqASUr2Ovpe0tNiQbOFjYjkd+aD8fVxgbvYPS4L2XLvGHJUOG4nCIZJHtma51pCCW6SBYOAFxv1XTOG/e6L4jfmCDJREQEREBEXzI8NjLnEAAXJJsABzJPcg+kUeyjm+HEHVBgDtEEnZ6zaz9r6m2/F7rqQoNTW5lpIcTbBLUxMmfa0bngO35bdL9L81tlTudeDktZnR9SyoY2GZwdIHau0bYAENAFnctrkWv1srhY2zQO7vQfqIiAiIgIiICIiAiIgIiICIiAiIg+XvAG5A9JXxHUMc+zXNJ52DgTbvso7nnJMGJ0rGzPljMerS6N1vOte7SCHDyR9Yuqf4DU/Z8R6mMG4ZFI2/fpkYL/Ig6HREQEREBERAREQVhxpxOM0MMDXtdIJC9wBBLQGubuByuXfIVuODwP+5wPfK+3jyHzg+xVznnLs9HjDp5Wxvjnnkc2znEHU5zg1ws0g6T07jura4fYqyoytE+ONsIbdhjb5oLedvA8999+qDH4jYUZsD1sF3QHXbvZbyh8x/wCVV9lfGewrrnzHbO8O4+r+auxU9n7AG02Ja4fMk8os/IJ7vgnu6eiy5M+O0WjJRlePmFkU9S17AQb3HRZjHKmcHzBLBsx12/ku3H+nqUjjz4QzeLfwf/otK+ZSY54RFoWK6UAKEZ7zCG05hYbvds634rfrPzLQYnnaeRtmARDvG7vafqWFl3Apayt8kHTfypDew9fU+CwzeT7x64/km++Ibrh1gxkxUSuHkxb+l3Qfz9QVqLEwrDmQUTY2DYdepPUlZa6MGL8dNT20pXUChnELPrMPbHFGzt6uewihB/KOkOdbexdsANyQR0JEzXNtXjMkvHR8vYuqXQTvZHC0i57AOaLF2wsW61ssmeY5sxU2EGtdPTaY265KeNgOlvXdzd7DnZ3ouphwyzoMUy/2haGTRu0StHLVa4c2++lw6HlYje11HsxZlxSoweeBmDSgTRPj1OnZ5OtpbfTbe172uFj8B8sVdFHV++onQ6yzSHEb21XOxPeEEc90t986L9HJ87VeWG/e6L4jfmCo33S33zov0cnztV5Yb97oviN+YIK0gz1WYpmCWmwoxQwwi76mVpcTvYFjRtYm9r3uBfbkYziOecXwjNDIsQkZUxOs64Y0B0ZNiWOa1tnDuPUdxurLgocMweWabVHS++SC4Ofz06j5DCbgXedm+CqTjtmKnrWUclP2jg3tR2joZGNdfsyA0vaNVt725XHeg6IikDow4G4IuD3gqto8x12K4zUxYdNHS09MdBqHR9o+SS581pOkN2O/o77Cb5fbqyzTg9aeMX9LGrnjD8XrcuZuljfHrikdu11w2VgJ0yMf0dY+PMgjlYJdhGfcTos/Mw/ECyoEkrI9YYGn7aQGSNLQARuLgjvUg43UWISYDIYJIo6OOLXMNTxK8gm7NmkFltO1xc3us7K2IYVi2NsroxerhjDezkNnMAJOrRezrF5GsX59Ft+J/wCD6u/QOQVBwYZipwic4eaQM7Ua/fHaX1aRy0DlZXBhYxUZfn98GldV79gI9fZ8hbXex86/LwUH9zaPuaqv04+g1W+goas4j4zT5rhpatkERfJGC1rAbse7TcO1HY7q+Vz5xg/DDSein/iuV0Z1xJ1NlKqmabOjhcWn4VrD5SEETxbPNRVZmdQYS2Nz4/8AjVMtzHHbYgBvM32v3326qK5wzBjuD1kck9RFVQSOsD2TQ243LDYBzSRe255HuWT7mqJv+za1345kYD8UBxHylyuGsoo5Yg2WNkjQQ4B7Q4BzeTrEcx3oNW7MkbMoiulDmM7ATFp84XaDo36kkAekKDUtRjeI4F78p6iGka/U6CnEQcXMBNtcjwbONugty5dJfxFwJ9bkyop4vPc0Fgva7mEODb+NretUvw94nTYWfeVbE90UbiOVpIbndtj5zb3NtiL7G1ggm/B/iHU12KS0lW1vaxRl4ka3SfIc1jmubyvd43FuqmGfc5w4ZhPaSAvkedMUQO73eno0bXPiOZIC+Mj0OHFstXQaXGqeXySAknU46iwg7ssTfRYKnuLWJOl4vQRljpWwOhYIQfPLnNeWi+13agL+hBMqv/eOXCPfbZKeHye0FK1l3Ftr6SXNPl26X9nJbfhJxBOJ0UjJmtbUQ2LtOzXtdezgCdiCLEeItzsFRnTE/wATBJj8aoY35mlRHgfk2uo8zyy1MDoWGAtGot3cXMI5E8gD7UEvz9n99NjUNBRxtlrJ9NjJfQwPNgSBuTsTboN9+Simea/H8NibVPq4podQDmsiaA0nkC1zdWknYEO59ysnGsu0RxmPEJw1ktONpXP0gDcDVc2NtRtfvUM4l53oarJdXBBI6d2gbxxSOY0tc1wJk06QNud0Ex4fZn/2jleOp0hrzdsjRyD27G3gdiPSoRxIzdjVDPJIyCBtI11mS21GxNhqu/Yk/BWT7nY/cTJ+sO+ixbHjt+Def48f02oIxWcR685NpWU7DPiFTG+VxihLuziD3Na/s2g7mwAuLbHwW/4L5hr6qjqBXBx7J4a2R7Ax2rfVGWgDzfJ6fjLz4A0IGTO3cdUkry3UebY4vJbGD+SCHG3wippnHEHU+U6uZmz44XuafhaTpPtsgiWM56qKjMxw/CWRvljv21RLcxx2NiABzIO1+/ax5iK5yxzHcIqWSy1EVVA82v2TQ0O56HAAOFxexueS9vc2NBpq153kL2Ak8yLPPP03Vx1tFHNDpljZI24dpe0OF27g2I5g9UGPgOI++MFgn0lnbRtk0nm3UAbeq6564c4v71z9WyNifPM7tI4oIxu9zpL7u5NaA0kuPILpMDZc/wDBX8KtZ8Sb+K1BnZwxnMsFOal4ZDC3dzYWxPDR8K+p1vG6nXCXOzsTwJ7pQ0Twu0v0iwIO7XAXNrgEHxafQpVj0Ydgc7XC4MTwQeo0lU37mXzsQ/Yf99BeaIiAiIgIiIK345n7naf9YH8OVZnBc/cb+2f/AJVgcdz9zlP+sj+HKs3gp/Yv9s//ACoJpile2DD3yv8ANYL+nuA8SbD1qla/MckkzzL5bXuLtJ/Fv0ae4Da3gpJxOx3XVinYfJj3f4v7v+UH2nwVesifNWsijGp8jg1o8T/LqT3BcOXPb8mqz0wvad6hMci5airZpHuLxEzybDY6zva/LYG/rClLuGsOraaUDxDD8tgpNl3CG0mDxwM30DynflOO7nes3WyXTOGtubRy19Y+VZ5owqhwvDmzzRzVILwwN1NG5BN7eSCNl65W4rUU1dHTiGSm1kNZqDNGo8m+QTa529JUvzPlqCvoRFUBxY1weNLi03AI5j0lc058wltDmmpp4nOLYS0scT5Q1MZINx1Bfa/hdXrSteoTERHTq5F+Dkv1WSLmfPTJMK4v++g06XTCpb8JshPaNuepJkHhcLphaPNuVKbEcO7KpZe27HtNnMPe138jcHuQZmB41BV4c2ankbIxwvcHcfBI5hw6grIZWxmrdEHtMjRqcwOBcAeRLeYCqKHgHG2t1CulDPyWxAPt3dpqt/0qfZdyLS0WEyw0zXMdMwtfNqvKbi2rUeVr3AAAvvZBVfulvvnRfo5PnarofWdjlrtbX7ODXbv0svb5FX1TwMo5Ji59VWPcebnSRkn0kx3UlyZw/hw7tBHNPKyRukxzPaWAdbNa0C56oKw4MCPEs4VVVXkT1DGtdE1+43LrlrDtZlmgDpqvzXt7pGujfLSRMe1z4e07Rrd9GsR6QbbAnQ6w5+St7V8CaY4n2kNTNCy99AAJHg2Qm49YKklTwtoXZV95BrmN1iTtQbyGQAjWXEWOxIta1ig3eX6+NuS4JtQMbKZjiRvs1gv8xURyrmijzDS1EFRTtHZuuyNzru7M7CQOABa4HY6TtcbrYZF4aQ4bUPc2eaYSNLDG8gR2dbfQObrC1z0JWiruCkbcX7ehrJaJ17gBuvTfo1we0geBJQQHOmU3YLnakkpJXESyB0QJ8sFrmgxm3nNOoDxBIPjdvEtpdw9rdt+wcSPQLn5itblzhvHDjAq6uolr6lttEkuzWW3Bay5sQSeZNr3FjuptPC18DmPAc1wLXNPIgixB8CCgpP3OmOQsoKmnkkYyQyCRoc4DUC0NNr87EDbxVxUGMQTVEjIZmSOitrDHB2nVe1yO+xVX1PASkdXlzKmZkZN+zs0keAeeg5bgn0qc0eSaeDLD6OmMlO2TzpY3fbSdru1kHewt4DlZBUPGD8MNJ6Kf+K5XfmnC/fWXKin5GWJzAe4kGx9tlXkvAiidIXOqatxO5JfGSfWY1MslZOjw2nkZHNPK1+naZ4cGBurZoAAbfUb+gdyCjODGZxhua5YKn7Uye0by7bRJGXadXcLuc092pdLtcCy4IIO9+lu+6g2eOFtHiNQZTqgnPOWO3lW2Gph2PpFjsN1ocJ4KMZGGT19RNCP7ll42HwI1u29FkEyznnKKhyw6rFpxq0MDHCznkkW1i4AGk3O/JaGHCaDMOVo6iSMNlLdLnxmz43t5sLreUBe4DgRYgqT1WUaR+WfeJhDae1gxtxpN76g7nqvvc8ze97qBUHBuWmqnmjxWenY/m0RXJHi5sjQT46UEX4WUM+H8XJaEP7Rga5slr6XNDQ9jy3o4XaPDURdeHHfD5KbPUNawWbIGOa/uliPL02DD/wCFcWTMkU+HMe6Mvlnl3lnlN3vubnfoL7+PUlbXH8DgrMMdBURiSN3TkQejgRuCO9BiZOzTBiGDsmheCSBrjv5THdWkc+fI9Rutq+ujFY2IyMEjgS1moaiBzIbzsFUUvAKIV2qKtljZ0aYgXD9oHD6KnWTeH1Hhzy+JrnzOFnTSHU8g9B0b42Av1ugqbPOLe/8Ai9HRVTyyjimbHo1aQTYEknvc7yb9ARbvVkcVH09Nw5ngb2cWtmiKJoA1EEbNY3uAuT0A3XjnvhPTYjiJnEj4JnWD3NAc19gACWkjcAAXBCycp8L6SjD3OL6mV7DGZJTyY4aS1oHmggkdT4oND7nOdpyhMwEamzkkdQC1tjbu2PsW247fg3m+PH9NqwML4K01PjbZ4qqoaGODgwFo5EHSXgXLdrEdyzsy8JoK3Enyz1VWdbi4M7Rmhl+jWuYbBA4Dn/24h+PJ9MqX5lwz3zl6op72M0T2A9xc0gH1GxVewcC6NkmplVWMcORa+MH2iNWdQUoioY4wXOEbGsDnG7iGgC5ceZNtyg5r4QZlGGZwkhqvtTJftUmr+7kYfJJ7gDqaT435BdMseCwEEEEXBB2I77qE544YUmIzdq7VDPaxljt5VuWpp2d6djtzUewngm1jNE1fUSw//iwGNp8CNbufhZBalNUski1Mc17bkXaQRcGxFx3EEKg+Cn4VKz4k38Vqs7HeHFNUYRDTMknpYIA4COB4aH69Ny/UDrN28z+Ue9RyLgRRNkDm1NW1w5EPjBHoIjQWRjp/9En/AET/AKJVNe5m87EP2H/fU/zJw6irKCCKSqq2shjEdmyj7Za3lv1NOp23NaCk4HUkU4fHVVjHD8ZkkbT7WsugmWbs50mHRMNU8tMhOhrWlzja1zYdBcbnvW1wjFIqnDWTwPD45Bdrhf5juCDsQVFeI/DuPFYYryuhkhuGvDdYLXWuC3UO4b3UgyrgEdDgMVNESWRg7u5kuJc5x9JJNkG2REQEREFZcej9zdP+sj+HKvvhLXNi4fl7jb7e5oJ5XdpAueguV5cfj9zdN+sj+FKszgpGHZELXAOa6aQEEXBB03BB6IIjmnB3MqnujJka4l3wgSSTfv36qQ8IsuHtHVkrSDuyEOFtvxpLf9I9Du9b2vyEDUgwTmOO93RPb2gt1DHag5voJcB0AUwhiDIQ1osGiwHgFhXx6Vt7QpFI3t9oiLdcXP8AxtytMzMctYG6oJ2tJcCPIc1jYy0i99wwEHxPcugFzNxwxB7+IE7HOu2BrGxt6NDo2PO3eXPNz4DuQXDwtzu7EsPkD49ElPoa9wdcPLg7ygLDT5p23581OFG8kZOp8Ow/TCCXyBvayFzjrc2++kmzR5R2AHrUkQEREBERAREQEREBERAREQEREBERAREQEREBERAREQEREBERAREQEREBERAREQEREBERAREQVrx6pXOynE9ouIqhrneDSyRl/wDE5o9arzJXEiXDsMdC2FkrS8vF3FpBIAI2BuNrroipp2yQOY9oexws5rgCCD0IKjLuHGGE/wDxI/UXfWgr08cZfzOP967+lPs5S/mcf7139KsH7G2GfmjPa760+xthn5pH7XfWgr37Ocv5nH+9d/Svh3HaUf8A04/3zv6VYn2NcL/NI/a7618nhlhX5nH7XfWgrg8e5vzKP987+hVpj2JzYnmx0mgCWqe1rWN5A2bG0XPg0brpL7GGFfmcftf/AFLPwbJNBS1YlgpY2SDk+1yL7Gxde23cg34Gy/URAREQEREBERAREQEREBERAREQEREBERAREQEREBERAREQEREBERAREQEREBERAREQEREBERAREQ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2" descr="Image result for apache spark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apache spark log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5286"/>
            <a:ext cx="1828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5" y="228600"/>
            <a:ext cx="2609385" cy="13716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Point to Point Messaging </a:t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dirty="0" smtClean="0">
                <a:solidFill>
                  <a:srgbClr val="C10000"/>
                </a:solidFill>
              </a:rPr>
              <a:t>(Queue)</a:t>
            </a:r>
            <a:endParaRPr lang="en-IN" dirty="0">
              <a:solidFill>
                <a:srgbClr val="C1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376400" cy="36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4"/>
              </a:rPr>
              <a:t>Credit: </a:t>
            </a:r>
            <a:r>
              <a:rPr lang="en-IN" sz="1200" dirty="0" smtClean="0">
                <a:hlinkClick r:id="rId5"/>
              </a:rPr>
              <a:t>http://fusesource.com/docs/broker/5.3/getting_started/FuseMBStartedKeyJMS.html</a:t>
            </a:r>
            <a:endParaRPr lang="en-IN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0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Publish-Subscribe Messaging </a:t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dirty="0" smtClean="0">
                <a:solidFill>
                  <a:srgbClr val="C10000"/>
                </a:solidFill>
              </a:rPr>
              <a:t>(Topic)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237312"/>
            <a:ext cx="594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hlinkClick r:id="rId3"/>
              </a:rPr>
              <a:t>Credit: </a:t>
            </a:r>
            <a:r>
              <a:rPr lang="en-IN" sz="1200" dirty="0" smtClean="0">
                <a:hlinkClick r:id="rId4"/>
              </a:rPr>
              <a:t>http://fusesource.com/docs/broker/5.3/getting_started/FuseMBStartedKeyJMS.html</a:t>
            </a:r>
            <a:endParaRPr lang="en-IN" sz="1200" dirty="0"/>
          </a:p>
        </p:txBody>
      </p:sp>
      <p:pic>
        <p:nvPicPr>
          <p:cNvPr id="3074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54754"/>
            <a:ext cx="6709202" cy="36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1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Apache Kafka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60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Overview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apache project initially developed at LinkedIn</a:t>
            </a:r>
          </a:p>
          <a:p>
            <a:r>
              <a:rPr lang="en-US" dirty="0" smtClean="0"/>
              <a:t>Distributed publish-subscribe messaging 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Designed </a:t>
            </a:r>
            <a:r>
              <a:rPr lang="en-US" sz="3200" dirty="0"/>
              <a:t>for processing of </a:t>
            </a:r>
            <a:r>
              <a:rPr lang="en-US" sz="3200" dirty="0" smtClean="0"/>
              <a:t>real time activity </a:t>
            </a:r>
            <a:r>
              <a:rPr lang="en-US" sz="3200" dirty="0"/>
              <a:t>stream </a:t>
            </a:r>
            <a:r>
              <a:rPr lang="en-US" sz="3200" dirty="0" smtClean="0"/>
              <a:t>data e.g. logs, metrics collections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Written in Scala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/>
              <a:t>Does not follow JMS Standards, neither uses JMS APIs</a:t>
            </a:r>
            <a:endParaRPr lang="en-US" sz="31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Persistent messaging</a:t>
            </a:r>
          </a:p>
          <a:p>
            <a:pPr lvl="1"/>
            <a:r>
              <a:rPr lang="en-US" dirty="0" smtClean="0"/>
              <a:t>High-throughput</a:t>
            </a:r>
          </a:p>
          <a:p>
            <a:pPr lvl="1"/>
            <a:r>
              <a:rPr lang="en-US" dirty="0" smtClean="0"/>
              <a:t>Supports both queue and topic semantics </a:t>
            </a:r>
          </a:p>
          <a:p>
            <a:pPr lvl="1"/>
            <a:r>
              <a:rPr lang="en-US" dirty="0" smtClean="0"/>
              <a:t>Uses Zookeeper for forming a cluster of nodes (producer/consumer/broker)</a:t>
            </a:r>
          </a:p>
          <a:p>
            <a:pPr marL="457200" lvl="1" indent="0">
              <a:buNone/>
            </a:pPr>
            <a:r>
              <a:rPr lang="en-US" dirty="0" smtClean="0"/>
              <a:t>and many more… </a:t>
            </a:r>
          </a:p>
          <a:p>
            <a:r>
              <a:rPr lang="en-IN" dirty="0" smtClean="0">
                <a:hlinkClick r:id="rId3"/>
              </a:rPr>
              <a:t>http://kafka.apache.org/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9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4129"/>
    </mc:Choice>
    <mc:Fallback xmlns="">
      <p:transition advTm="15412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How it works</a:t>
            </a:r>
            <a:endParaRPr lang="en-IN" dirty="0">
              <a:solidFill>
                <a:srgbClr val="C1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6907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3" y="6237312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4"/>
              </a:rPr>
              <a:t>http://kafka.apache.org/design.html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2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Real time transfer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3356993"/>
            <a:ext cx="1368152" cy="7147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465508" y="4060906"/>
            <a:ext cx="1410748" cy="7199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Consumer3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sp>
        <p:nvSpPr>
          <p:cNvPr id="9" name="Oval 8"/>
          <p:cNvSpPr/>
          <p:nvPr/>
        </p:nvSpPr>
        <p:spPr>
          <a:xfrm>
            <a:off x="2323373" y="40284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cxnSp>
        <p:nvCxnSpPr>
          <p:cNvPr id="11" name="Straight Arrow Connector 10"/>
          <p:cNvCxnSpPr>
            <a:stCxn id="55" idx="3"/>
            <a:endCxn id="9" idx="2"/>
          </p:cNvCxnSpPr>
          <p:nvPr/>
        </p:nvCxnSpPr>
        <p:spPr>
          <a:xfrm>
            <a:off x="1667678" y="3922039"/>
            <a:ext cx="655695" cy="60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65508" y="5059754"/>
            <a:ext cx="1410748" cy="7455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Consumer4</a:t>
            </a:r>
          </a:p>
          <a:p>
            <a:pPr algn="ctr"/>
            <a:r>
              <a:rPr lang="en-US" dirty="0" smtClean="0"/>
              <a:t>(Group2)</a:t>
            </a:r>
            <a:endParaRPr lang="en-IN" dirty="0" smtClean="0"/>
          </a:p>
        </p:txBody>
      </p: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 flipV="1">
            <a:off x="4148337" y="4780885"/>
            <a:ext cx="1317171" cy="65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88809" y="3465054"/>
            <a:ext cx="1368152" cy="71476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299525" y="3564656"/>
            <a:ext cx="1368152" cy="71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3379CD"/>
                </a:solidFill>
              </a:rPr>
              <a:t>Producer</a:t>
            </a:r>
            <a:endParaRPr lang="en-IN" sz="1200" dirty="0">
              <a:solidFill>
                <a:srgbClr val="3379CD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03523" y="1987838"/>
            <a:ext cx="1368152" cy="7147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55" idx="3"/>
            <a:endCxn id="38" idx="1"/>
          </p:cNvCxnSpPr>
          <p:nvPr/>
        </p:nvCxnSpPr>
        <p:spPr>
          <a:xfrm flipV="1">
            <a:off x="1667677" y="2345221"/>
            <a:ext cx="835846" cy="1576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4148337" y="4420896"/>
            <a:ext cx="1317171" cy="104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</p:cNvCxnSpPr>
          <p:nvPr/>
        </p:nvCxnSpPr>
        <p:spPr>
          <a:xfrm flipV="1">
            <a:off x="3159655" y="2708819"/>
            <a:ext cx="0" cy="1319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464546" y="2997002"/>
            <a:ext cx="1411710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Consumer2</a:t>
            </a:r>
          </a:p>
          <a:p>
            <a:pPr algn="ctr"/>
            <a:r>
              <a:rPr lang="en-US" dirty="0" smtClean="0"/>
              <a:t>(Group1)</a:t>
            </a:r>
            <a:endParaRPr lang="en-IN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5443364" y="1988840"/>
            <a:ext cx="1432892" cy="71997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Consumer1</a:t>
            </a:r>
          </a:p>
          <a:p>
            <a:pPr algn="ctr"/>
            <a:r>
              <a:rPr lang="en-US" dirty="0" smtClean="0"/>
              <a:t>(Group1)</a:t>
            </a:r>
            <a:endParaRPr lang="en-IN" dirty="0"/>
          </a:p>
        </p:txBody>
      </p:sp>
      <p:cxnSp>
        <p:nvCxnSpPr>
          <p:cNvPr id="92" name="Straight Arrow Connector 91"/>
          <p:cNvCxnSpPr>
            <a:stCxn id="62" idx="1"/>
          </p:cNvCxnSpPr>
          <p:nvPr/>
        </p:nvCxnSpPr>
        <p:spPr>
          <a:xfrm flipH="1">
            <a:off x="4024386" y="3356992"/>
            <a:ext cx="1440160" cy="106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1"/>
          </p:cNvCxnSpPr>
          <p:nvPr/>
        </p:nvCxnSpPr>
        <p:spPr>
          <a:xfrm flipH="1">
            <a:off x="3882988" y="2348830"/>
            <a:ext cx="1560376" cy="1930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7863214">
            <a:off x="1101171" y="2611148"/>
            <a:ext cx="178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  <a:r>
              <a:rPr lang="en-US" sz="1200" dirty="0" smtClean="0"/>
              <a:t>et Kafka broker address</a:t>
            </a:r>
            <a:endParaRPr lang="en-IN" sz="1200" dirty="0"/>
          </a:p>
        </p:txBody>
      </p:sp>
      <p:sp>
        <p:nvSpPr>
          <p:cNvPr id="48" name="TextBox 47"/>
          <p:cNvSpPr txBox="1"/>
          <p:nvPr/>
        </p:nvSpPr>
        <p:spPr>
          <a:xfrm rot="2540227">
            <a:off x="1532572" y="4345242"/>
            <a:ext cx="90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Streaming </a:t>
            </a:r>
            <a:endParaRPr lang="en-IN" sz="1200" dirty="0"/>
          </a:p>
        </p:txBody>
      </p:sp>
      <p:sp>
        <p:nvSpPr>
          <p:cNvPr id="51" name="TextBox 50"/>
          <p:cNvSpPr txBox="1"/>
          <p:nvPr/>
        </p:nvSpPr>
        <p:spPr>
          <a:xfrm rot="1744845">
            <a:off x="3987593" y="5001479"/>
            <a:ext cx="120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Fetch messages</a:t>
            </a:r>
            <a:endParaRPr lang="en-IN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918751" y="1920549"/>
            <a:ext cx="1449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Update Consumed</a:t>
            </a:r>
          </a:p>
          <a:p>
            <a:r>
              <a:rPr lang="en-US" sz="1100" dirty="0" smtClean="0"/>
              <a:t>Message offset</a:t>
            </a:r>
            <a:endParaRPr lang="en-IN" sz="1100" dirty="0"/>
          </a:p>
        </p:txBody>
      </p:sp>
      <p:cxnSp>
        <p:nvCxnSpPr>
          <p:cNvPr id="8" name="Straight Arrow Connector 7"/>
          <p:cNvCxnSpPr>
            <a:stCxn id="38" idx="3"/>
          </p:cNvCxnSpPr>
          <p:nvPr/>
        </p:nvCxnSpPr>
        <p:spPr>
          <a:xfrm>
            <a:off x="3871675" y="2345221"/>
            <a:ext cx="1496164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8" idx="3"/>
          </p:cNvCxnSpPr>
          <p:nvPr/>
        </p:nvCxnSpPr>
        <p:spPr>
          <a:xfrm>
            <a:off x="3871675" y="2345221"/>
            <a:ext cx="1543240" cy="968905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2988" y="2351436"/>
            <a:ext cx="1531927" cy="2069459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871675" y="2345221"/>
            <a:ext cx="1543240" cy="302535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6876256" y="2135992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Brace 21"/>
          <p:cNvSpPr/>
          <p:nvPr/>
        </p:nvSpPr>
        <p:spPr>
          <a:xfrm>
            <a:off x="7524328" y="1988840"/>
            <a:ext cx="1152128" cy="396044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524328" y="2504295"/>
            <a:ext cx="1085393" cy="5924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Topology</a:t>
            </a:r>
            <a:endParaRPr lang="en-IN" sz="1600" dirty="0"/>
          </a:p>
        </p:txBody>
      </p:sp>
      <p:sp>
        <p:nvSpPr>
          <p:cNvPr id="46" name="Right Brace 45"/>
          <p:cNvSpPr/>
          <p:nvPr/>
        </p:nvSpPr>
        <p:spPr>
          <a:xfrm>
            <a:off x="6876256" y="4221088"/>
            <a:ext cx="576064" cy="1329062"/>
          </a:xfrm>
          <a:prstGeom prst="rightBrace">
            <a:avLst>
              <a:gd name="adj1" fmla="val 8333"/>
              <a:gd name="adj2" fmla="val 491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68344" y="4525788"/>
            <a:ext cx="1175320" cy="5924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</a:t>
            </a:r>
          </a:p>
          <a:p>
            <a:pPr algn="ctr"/>
            <a:r>
              <a:rPr lang="en-US" dirty="0" smtClean="0"/>
              <a:t>Topology</a:t>
            </a:r>
            <a:endParaRPr lang="en-IN" dirty="0"/>
          </a:p>
        </p:txBody>
      </p:sp>
      <p:sp>
        <p:nvSpPr>
          <p:cNvPr id="53" name="Oval 52"/>
          <p:cNvSpPr/>
          <p:nvPr/>
        </p:nvSpPr>
        <p:spPr>
          <a:xfrm>
            <a:off x="2475773" y="4180845"/>
            <a:ext cx="1672564" cy="9946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Kafka Broker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4365" y="1295400"/>
            <a:ext cx="829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does not </a:t>
            </a:r>
            <a:r>
              <a:rPr lang="en-US" b="1" i="1" dirty="0">
                <a:latin typeface="Trebuchet MS" pitchFamily="34" charset="0"/>
              </a:rPr>
              <a:t>Push</a:t>
            </a:r>
            <a:r>
              <a:rPr lang="en-US" b="1" dirty="0"/>
              <a:t> </a:t>
            </a:r>
            <a:r>
              <a:rPr lang="en-US" dirty="0"/>
              <a:t>messages to Consumer, Consumer </a:t>
            </a:r>
            <a:r>
              <a:rPr lang="en-US" b="1" i="1" dirty="0">
                <a:latin typeface="Trebuchet MS" pitchFamily="34" charset="0"/>
              </a:rPr>
              <a:t>Polls</a:t>
            </a:r>
            <a:r>
              <a:rPr lang="en-US" dirty="0"/>
              <a:t> messages from Broker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4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3"/>
    </mc:Choice>
    <mc:Fallback xmlns="">
      <p:transition spd="slow" advTm="3326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625"/>
            <a:ext cx="4176464" cy="33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04456" cy="341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5777341"/>
            <a:ext cx="705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Credit : http://research.microsoft.com/en-us/UM/people/srikanth/netdb11/netdb11papers/netdb11-final12.pdf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515719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Producer Performance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515719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Consumer Performance</a:t>
            </a:r>
            <a:endParaRPr lang="en-IN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About Apache Spark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Initially started at UC Berkeley in 2009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Fast </a:t>
            </a:r>
            <a:r>
              <a:rPr lang="en-US" dirty="0"/>
              <a:t>and general </a:t>
            </a:r>
            <a:r>
              <a:rPr lang="en-US" dirty="0" smtClean="0"/>
              <a:t>purpose cluster computing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10x (on disk) - 100x (In-Memory) faster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popular for running </a:t>
            </a:r>
            <a:r>
              <a:rPr lang="en-US" i="1" dirty="0" smtClean="0">
                <a:solidFill>
                  <a:srgbClr val="3366CC"/>
                </a:solidFill>
              </a:rPr>
              <a:t>Iterative Machine Learning Algorithms.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high level APIs in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Java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Scala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Integration with Hadoop and its eco-system and can </a:t>
            </a:r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b="1" dirty="0" smtClean="0"/>
              <a:t>existing data.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4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286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Why Spark ?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1.bp.blogspot.com/-5jPBJdzFNB4/U1JvZntaNiI/AAAAAAAAK9Q/qULv_4oJScg/s1600/Spark-iter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95850"/>
            <a:ext cx="56673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3.bp.blogspot.com/-5Qd1GPlZbzM/U1JrIa2X_fI/AAAAAAAAK9A/807KsQEw7uw/s1600/MapReduce-iter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088242"/>
            <a:ext cx="56197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707242"/>
            <a:ext cx="275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</a:rPr>
              <a:t>Hadoop </a:t>
            </a:r>
            <a:r>
              <a:rPr lang="en-US" b="1" dirty="0">
                <a:solidFill>
                  <a:srgbClr val="3366CC"/>
                </a:solidFill>
              </a:rPr>
              <a:t>execution flow </a:t>
            </a:r>
          </a:p>
          <a:p>
            <a:endParaRPr lang="en-US" b="1" dirty="0">
              <a:solidFill>
                <a:srgbClr val="33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526518"/>
            <a:ext cx="243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CC"/>
                </a:solidFill>
              </a:rPr>
              <a:t>Spark execution flow </a:t>
            </a:r>
            <a:endParaRPr lang="en-US" b="1" dirty="0">
              <a:solidFill>
                <a:srgbClr val="3366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496" y="6272749"/>
            <a:ext cx="55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http://www.wiziq.com/blog/hype-around-apache-spark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46667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of Machine Learning Algorithms are iterative because each iteration can improve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Disk based approach each iteration’s output is written to disk making it slow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Spark Stack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069278" cy="4495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CC"/>
                </a:solidFill>
                <a:cs typeface="Consolas" panose="020B0609020204030204" pitchFamily="49" charset="0"/>
              </a:rPr>
              <a:t>Spark SQL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 SQL and unstructured data processing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366CC"/>
                </a:solidFill>
              </a:rPr>
              <a:t>MLib</a:t>
            </a:r>
            <a:endParaRPr lang="en-US" dirty="0" smtClean="0">
              <a:solidFill>
                <a:srgbClr val="3366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Machine Learning Algorithms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3366CC"/>
                </a:solidFill>
                <a:cs typeface="Consolas" panose="020B0609020204030204" pitchFamily="49" charset="0"/>
              </a:rPr>
              <a:t>GraphX</a:t>
            </a:r>
            <a:endParaRPr lang="en-US" dirty="0" smtClean="0">
              <a:solidFill>
                <a:srgbClr val="3366CC"/>
              </a:solidFill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Graph Processing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3366CC"/>
                </a:solidFill>
              </a:rPr>
              <a:t>Spark Streaming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stream processing of live data streams</a:t>
            </a:r>
            <a:endParaRPr lang="en-US" dirty="0" smtClean="0"/>
          </a:p>
        </p:txBody>
      </p:sp>
      <p:pic>
        <p:nvPicPr>
          <p:cNvPr id="1026" name="Picture 2" descr="https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5014356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0563" y="4800600"/>
            <a:ext cx="247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http://spark.apache.org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7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About 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162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Big data/Search Consultant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8+ years of learning experience.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Worked (got a chance) on High volume distributed applications.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Still a learner (and beginner)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Execution Flow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pic>
        <p:nvPicPr>
          <p:cNvPr id="1026" name="Picture 2" descr="Spark clust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90" y="1572491"/>
            <a:ext cx="7166452" cy="29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6400800"/>
            <a:ext cx="567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spark.apache.org/docs/latest/cluster-overview.html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Jar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User Program and its dependencies except Hadoop &amp; Spark Jars bundled into a Jar file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Driver Program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process to start the execution (main() function)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Cluster Manager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external service to manage resources on the cluster (standalone manager, YARN, Apache </a:t>
            </a:r>
            <a:r>
              <a:rPr lang="en-US" dirty="0" err="1" smtClean="0"/>
              <a:t>Mesos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Deploy Mode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cluster</a:t>
            </a:r>
            <a:r>
              <a:rPr lang="en-US" dirty="0" smtClean="0"/>
              <a:t> :  Driver inside the cluster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</a:t>
            </a:r>
            <a:r>
              <a:rPr lang="en-US" b="1" dirty="0" smtClean="0"/>
              <a:t>lient</a:t>
            </a:r>
            <a:r>
              <a:rPr lang="en-US" dirty="0" smtClean="0"/>
              <a:t> : Driver outside of Cluster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Terminology</a:t>
            </a:r>
            <a:r>
              <a:rPr lang="en-US" dirty="0">
                <a:solidFill>
                  <a:schemeClr val="accent2"/>
                </a:solidFill>
              </a:rPr>
              <a:t> (contd.)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Worker Node : </a:t>
            </a:r>
            <a:r>
              <a:rPr lang="en-US" sz="1800" dirty="0" smtClean="0"/>
              <a:t>Node that run the application program in cluster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Executor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Process launched on a worker node, that runs the Tasks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Keep data in memory or disk storage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: </a:t>
            </a:r>
            <a:r>
              <a:rPr lang="en-US" sz="1800" dirty="0" smtClean="0"/>
              <a:t>A unit of work that will be sent to executor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Job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Consists multiple tasks 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Created based on a Action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Stage : </a:t>
            </a:r>
            <a:r>
              <a:rPr lang="en-US" sz="1800" dirty="0" smtClean="0"/>
              <a:t>Each Job is divided into smaller set of tasks called Stages that is sequential and depend on each other</a:t>
            </a:r>
          </a:p>
          <a:p>
            <a:pPr>
              <a:lnSpc>
                <a:spcPct val="120000"/>
              </a:lnSpc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SparkContext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represents </a:t>
            </a:r>
            <a:r>
              <a:rPr lang="en-US" sz="1800" dirty="0"/>
              <a:t>the connection to a Spark cluster, and can be used to create RDDs, accumulators and broadcast variables on that cluster.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0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Resilient Distributed Dataset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40000"/>
              </a:lnSpc>
            </a:pPr>
            <a:r>
              <a:rPr lang="en-US" dirty="0"/>
              <a:t>Resilient Distributed Dataset (RDD</a:t>
            </a:r>
            <a:r>
              <a:rPr lang="en-US" dirty="0" smtClean="0"/>
              <a:t>) is a basic Abstraction in Spark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Immutable, Partitioned collection of elements that can be operated in parallel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Basic Operations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m</a:t>
            </a:r>
            <a:r>
              <a:rPr lang="en-US" dirty="0" smtClean="0"/>
              <a:t>ap</a:t>
            </a:r>
          </a:p>
          <a:p>
            <a:pPr lvl="1" fontAlgn="base">
              <a:lnSpc>
                <a:spcPct val="140000"/>
              </a:lnSpc>
            </a:pPr>
            <a:r>
              <a:rPr lang="en-US" dirty="0" smtClean="0"/>
              <a:t>filter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p</a:t>
            </a:r>
            <a:r>
              <a:rPr lang="en-US" dirty="0" smtClean="0"/>
              <a:t>ersist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Multiple Implementation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2"/>
              </a:rPr>
              <a:t>PairRDDFunctions</a:t>
            </a:r>
            <a:r>
              <a:rPr lang="en-US" dirty="0" smtClean="0"/>
              <a:t> : RDD of Key-Value Pairs, </a:t>
            </a:r>
            <a:r>
              <a:rPr lang="en-US" dirty="0" err="1" smtClean="0"/>
              <a:t>groupByKey</a:t>
            </a:r>
            <a:r>
              <a:rPr lang="en-US" dirty="0" smtClean="0"/>
              <a:t>, Join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3"/>
              </a:rPr>
              <a:t>DoubleRDDFunctions</a:t>
            </a:r>
            <a:r>
              <a:rPr lang="en-US" dirty="0" smtClean="0"/>
              <a:t> : Operation related to double  values</a:t>
            </a:r>
          </a:p>
          <a:p>
            <a:pPr lvl="1" fontAlgn="base">
              <a:lnSpc>
                <a:spcPct val="140000"/>
              </a:lnSpc>
            </a:pPr>
            <a:r>
              <a:rPr lang="en-US" dirty="0" err="1" smtClean="0">
                <a:hlinkClick r:id="rId4"/>
              </a:rPr>
              <a:t>SequenceFileRDDFunctions</a:t>
            </a:r>
            <a:r>
              <a:rPr lang="en-US" dirty="0" smtClean="0"/>
              <a:t>  :  Operation related to </a:t>
            </a:r>
            <a:r>
              <a:rPr lang="en-US" dirty="0" err="1" smtClean="0"/>
              <a:t>SequenceFiles</a:t>
            </a:r>
            <a:endParaRPr lang="en-US" dirty="0" smtClean="0"/>
          </a:p>
          <a:p>
            <a:pPr fontAlgn="base">
              <a:lnSpc>
                <a:spcPct val="140000"/>
              </a:lnSpc>
            </a:pPr>
            <a:r>
              <a:rPr lang="en-US" dirty="0" smtClean="0"/>
              <a:t>RDD main characteristics:</a:t>
            </a:r>
          </a:p>
          <a:p>
            <a:pPr lvl="1" fontAlgn="base">
              <a:lnSpc>
                <a:spcPct val="140000"/>
              </a:lnSpc>
            </a:pPr>
            <a:r>
              <a:rPr lang="en-US" dirty="0" smtClean="0"/>
              <a:t>A </a:t>
            </a:r>
            <a:r>
              <a:rPr lang="en-US" dirty="0"/>
              <a:t>list of partitions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A function for computing each split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A list of dependencies on other RDDs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Optionally, a </a:t>
            </a:r>
            <a:r>
              <a:rPr lang="en-US" dirty="0" err="1"/>
              <a:t>Partitioner</a:t>
            </a:r>
            <a:r>
              <a:rPr lang="en-US" dirty="0"/>
              <a:t> for key-value RDDs (e.g. to say that the RDD is hash-partitioned)</a:t>
            </a:r>
          </a:p>
          <a:p>
            <a:pPr lvl="1" fontAlgn="base">
              <a:lnSpc>
                <a:spcPct val="140000"/>
              </a:lnSpc>
            </a:pPr>
            <a:r>
              <a:rPr lang="en-US" dirty="0"/>
              <a:t>Optionally, a list of preferred locations to compute each split on (e.g. block locations for an HDFS file)</a:t>
            </a:r>
          </a:p>
          <a:p>
            <a:pPr fontAlgn="base">
              <a:lnSpc>
                <a:spcPct val="140000"/>
              </a:lnSpc>
            </a:pPr>
            <a:r>
              <a:rPr lang="en-US" dirty="0" smtClean="0"/>
              <a:t>Custom RDD can be also implemented (by overriding functions)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3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 </a:t>
            </a:r>
            <a:r>
              <a:rPr lang="en-US" dirty="0" smtClean="0">
                <a:solidFill>
                  <a:srgbClr val="C00000"/>
                </a:solidFill>
              </a:rPr>
              <a:t>Deployment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724400"/>
          </a:xfrm>
        </p:spPr>
        <p:txBody>
          <a:bodyPr>
            <a:normAutofit/>
          </a:bodyPr>
          <a:lstStyle/>
          <a:p>
            <a:r>
              <a:rPr lang="en-US" dirty="0"/>
              <a:t>Standalone Deploy Mode</a:t>
            </a:r>
          </a:p>
          <a:p>
            <a:pPr lvl="1"/>
            <a:r>
              <a:rPr lang="en-US" dirty="0"/>
              <a:t>simplest way to deploy Spark on a private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Amazon EC2</a:t>
            </a:r>
            <a:endParaRPr lang="en-US" dirty="0"/>
          </a:p>
          <a:p>
            <a:pPr lvl="1"/>
            <a:r>
              <a:rPr lang="en-US" dirty="0" smtClean="0"/>
              <a:t>EC2 scripts are available</a:t>
            </a:r>
          </a:p>
          <a:p>
            <a:pPr lvl="1"/>
            <a:r>
              <a:rPr lang="en-US" dirty="0" smtClean="0"/>
              <a:t>Very quick launching a new cluster</a:t>
            </a:r>
            <a:endParaRPr lang="en-US" dirty="0"/>
          </a:p>
          <a:p>
            <a:r>
              <a:rPr lang="en-US" dirty="0" smtClean="0"/>
              <a:t>Apache </a:t>
            </a:r>
            <a:r>
              <a:rPr lang="en-US" dirty="0" err="1"/>
              <a:t>Mesos</a:t>
            </a:r>
            <a:endParaRPr lang="en-US" dirty="0"/>
          </a:p>
          <a:p>
            <a:r>
              <a:rPr lang="en-US" dirty="0"/>
              <a:t>Hadoop YARN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Monitoring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9492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2" y="1330037"/>
            <a:ext cx="8936688" cy="529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Monitoring </a:t>
            </a:r>
            <a:r>
              <a:rPr lang="en-US" dirty="0" smtClean="0">
                <a:solidFill>
                  <a:srgbClr val="3366CC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3366CC"/>
                </a:solidFill>
              </a:rPr>
              <a:t>Stages</a:t>
            </a:r>
            <a:endParaRPr lang="en-US" dirty="0">
              <a:solidFill>
                <a:srgbClr val="3366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1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58483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start getting hands dirty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71600"/>
            <a:ext cx="2609385" cy="1371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Kafka Installation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79CD"/>
                </a:solidFill>
              </a:rPr>
              <a:t>Download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kafka.apache.org/downloads.html</a:t>
            </a:r>
            <a:endParaRPr lang="en-US" dirty="0" smtClean="0"/>
          </a:p>
          <a:p>
            <a:endParaRPr lang="en-US" dirty="0" smtClean="0">
              <a:solidFill>
                <a:srgbClr val="3379CD"/>
              </a:solidFill>
            </a:endParaRPr>
          </a:p>
          <a:p>
            <a:r>
              <a:rPr lang="en-US" dirty="0" err="1" smtClean="0">
                <a:solidFill>
                  <a:srgbClr val="3379CD"/>
                </a:solidFill>
              </a:rPr>
              <a:t>Untar</a:t>
            </a:r>
            <a:r>
              <a:rPr lang="en-US" dirty="0" smtClean="0">
                <a:solidFill>
                  <a:srgbClr val="3379CD"/>
                </a:solidFill>
              </a:rPr>
              <a:t> it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&gt; tar -</a:t>
            </a:r>
            <a:r>
              <a:rPr lang="en-US" dirty="0" err="1">
                <a:latin typeface="Consolas"/>
                <a:cs typeface="Consolas"/>
              </a:rPr>
              <a:t>xzf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kafka</a:t>
            </a:r>
            <a:r>
              <a:rPr lang="en-US" dirty="0" smtClean="0">
                <a:latin typeface="Consolas"/>
                <a:cs typeface="Consolas"/>
              </a:rPr>
              <a:t>_&lt;version&gt;.</a:t>
            </a:r>
            <a:r>
              <a:rPr lang="en-US" dirty="0">
                <a:latin typeface="Consolas"/>
                <a:cs typeface="Consolas"/>
              </a:rPr>
              <a:t>tgz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&gt; cd </a:t>
            </a:r>
            <a:r>
              <a:rPr lang="en-US" dirty="0" err="1" smtClean="0">
                <a:latin typeface="Consolas"/>
                <a:cs typeface="Consolas"/>
              </a:rPr>
              <a:t>kafka</a:t>
            </a:r>
            <a:r>
              <a:rPr lang="en-US" dirty="0" smtClean="0">
                <a:latin typeface="Consolas"/>
                <a:cs typeface="Consolas"/>
              </a:rPr>
              <a:t>_</a:t>
            </a:r>
            <a:r>
              <a:rPr lang="en-US" dirty="0">
                <a:latin typeface="Consolas"/>
                <a:cs typeface="Consolas"/>
              </a:rPr>
              <a:t>&lt;version&gt;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 Servers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79CD"/>
                </a:solidFill>
              </a:rPr>
              <a:t>Start the Zookeeper server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Monaco"/>
                <a:cs typeface="Monaco"/>
              </a:rPr>
              <a:t>&gt; bin/zookeeper-server-start.sh </a:t>
            </a:r>
            <a:r>
              <a:rPr lang="en-US" sz="2000" b="1" dirty="0" err="1" smtClean="0">
                <a:latin typeface="Monaco"/>
                <a:cs typeface="Monaco"/>
              </a:rPr>
              <a:t>config</a:t>
            </a:r>
            <a:r>
              <a:rPr lang="en-US" sz="2000" b="1" dirty="0" smtClean="0">
                <a:latin typeface="Monaco"/>
                <a:cs typeface="Monaco"/>
              </a:rPr>
              <a:t>/</a:t>
            </a:r>
            <a:r>
              <a:rPr lang="en-US" sz="2000" b="1" dirty="0" err="1" smtClean="0">
                <a:latin typeface="Monaco"/>
                <a:cs typeface="Monaco"/>
              </a:rPr>
              <a:t>zookeeper.properties</a:t>
            </a:r>
            <a:endParaRPr lang="en-US" sz="2000" b="1" dirty="0" smtClean="0">
              <a:latin typeface="Monaco"/>
              <a:cs typeface="Monaco"/>
            </a:endParaRPr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u="sng" dirty="0" smtClean="0">
                <a:solidFill>
                  <a:schemeClr val="accent6">
                    <a:lumMod val="75000"/>
                  </a:schemeClr>
                </a:solidFill>
              </a:rPr>
              <a:t>Pre-requisite</a:t>
            </a:r>
            <a:r>
              <a:rPr lang="en-US" dirty="0" smtClean="0"/>
              <a:t>: Zookeeper should be up and running</a:t>
            </a:r>
            <a:r>
              <a:rPr lang="en-US" dirty="0" smtClean="0">
                <a:solidFill>
                  <a:srgbClr val="3379CD"/>
                </a:solidFill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>
                <a:solidFill>
                  <a:srgbClr val="3379CD"/>
                </a:solidFill>
              </a:rPr>
              <a:t>Now Start the Kafka Server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Monaco"/>
                <a:cs typeface="Monaco"/>
              </a:rPr>
              <a:t>&gt; bin/kafka-server-start.sh </a:t>
            </a:r>
            <a:r>
              <a:rPr lang="en-US" sz="2000" b="1" dirty="0" err="1" smtClean="0">
                <a:latin typeface="Monaco"/>
                <a:cs typeface="Monaco"/>
              </a:rPr>
              <a:t>config</a:t>
            </a:r>
            <a:r>
              <a:rPr lang="en-US" sz="2000" b="1" dirty="0" smtClean="0">
                <a:latin typeface="Monaco"/>
                <a:cs typeface="Monaco"/>
              </a:rPr>
              <a:t>/</a:t>
            </a:r>
            <a:r>
              <a:rPr lang="en-US" sz="2000" b="1" dirty="0" err="1" smtClean="0">
                <a:latin typeface="Monaco"/>
                <a:cs typeface="Monaco"/>
              </a:rPr>
              <a:t>server.properties</a:t>
            </a:r>
            <a:endParaRPr lang="en-US" sz="2000" b="1" dirty="0">
              <a:latin typeface="Monaco"/>
              <a:cs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Quick Questionnaire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How many people know/work on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Scala</a:t>
            </a:r>
            <a:r>
              <a:rPr lang="en-US" sz="2800" b="1" i="1" dirty="0" smtClean="0">
                <a:solidFill>
                  <a:srgbClr val="FF0000"/>
                </a:solidFill>
              </a:rPr>
              <a:t> ?</a:t>
            </a: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>
              <a:solidFill>
                <a:srgbClr val="00B0F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How </a:t>
            </a:r>
            <a:r>
              <a:rPr lang="en-US" sz="2800" dirty="0">
                <a:solidFill>
                  <a:srgbClr val="00B0F0"/>
                </a:solidFill>
              </a:rPr>
              <a:t>many people </a:t>
            </a:r>
            <a:r>
              <a:rPr lang="en-US" sz="2800" b="1" dirty="0" smtClean="0">
                <a:solidFill>
                  <a:srgbClr val="00B0F0"/>
                </a:solidFill>
              </a:rPr>
              <a:t>know/work on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b="1" i="1" u="sng" dirty="0" smtClean="0">
                <a:solidFill>
                  <a:srgbClr val="00B0F0"/>
                </a:solidFill>
              </a:rPr>
              <a:t>Apache Kafka</a:t>
            </a:r>
            <a:r>
              <a:rPr lang="en-US" sz="2800" dirty="0" smtClean="0">
                <a:solidFill>
                  <a:srgbClr val="00B0F0"/>
                </a:solidFill>
              </a:rPr>
              <a:t>?</a:t>
            </a:r>
            <a:endParaRPr lang="en-US" sz="2800" dirty="0">
              <a:solidFill>
                <a:srgbClr val="00B0F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How </a:t>
            </a:r>
            <a:r>
              <a:rPr lang="en-US" sz="2800" dirty="0">
                <a:solidFill>
                  <a:srgbClr val="92D050"/>
                </a:solidFill>
              </a:rPr>
              <a:t>many people </a:t>
            </a:r>
            <a:r>
              <a:rPr lang="en-US" sz="2800" dirty="0" smtClean="0">
                <a:solidFill>
                  <a:srgbClr val="92D050"/>
                </a:solidFill>
              </a:rPr>
              <a:t>know/heard/are using </a:t>
            </a:r>
            <a:r>
              <a:rPr lang="en-US" sz="2800" b="1" i="1" u="sng" dirty="0" smtClean="0">
                <a:solidFill>
                  <a:srgbClr val="92D050"/>
                </a:solidFill>
              </a:rPr>
              <a:t>Apache Spark</a:t>
            </a:r>
            <a:r>
              <a:rPr lang="en-US" sz="2800" dirty="0" smtClean="0">
                <a:solidFill>
                  <a:srgbClr val="92D050"/>
                </a:solidFill>
              </a:rPr>
              <a:t> ?</a:t>
            </a:r>
            <a:endParaRPr lang="en-US" sz="28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Create/List Topics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Create a topic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sz="2200" b="1" dirty="0">
                <a:latin typeface="Monaco"/>
                <a:cs typeface="Monaco"/>
              </a:rPr>
              <a:t>bin/kafka-topics.sh </a:t>
            </a:r>
            <a:r>
              <a:rPr lang="en-US" sz="2200" b="1" dirty="0">
                <a:solidFill>
                  <a:srgbClr val="FF0000"/>
                </a:solidFill>
                <a:latin typeface="Monaco"/>
                <a:cs typeface="Monaco"/>
              </a:rPr>
              <a:t>--create </a:t>
            </a:r>
            <a:r>
              <a:rPr lang="en-US" sz="2200" b="1" dirty="0">
                <a:latin typeface="Monaco"/>
                <a:cs typeface="Monaco"/>
              </a:rPr>
              <a:t>--zookeeper localhost:2181 </a:t>
            </a:r>
            <a:r>
              <a:rPr lang="en-US" sz="2200" b="1" dirty="0">
                <a:solidFill>
                  <a:srgbClr val="FF6600"/>
                </a:solidFill>
                <a:latin typeface="Monaco"/>
                <a:cs typeface="Monaco"/>
              </a:rPr>
              <a:t>--replication-factor </a:t>
            </a:r>
            <a:r>
              <a:rPr lang="en-US" sz="2200" b="1" dirty="0">
                <a:latin typeface="Monaco"/>
                <a:cs typeface="Monaco"/>
              </a:rPr>
              <a:t>1 --partitions 1 </a:t>
            </a:r>
            <a:r>
              <a:rPr lang="en-US" sz="2200" b="1" dirty="0">
                <a:solidFill>
                  <a:srgbClr val="FF6600"/>
                </a:solidFill>
                <a:latin typeface="Monaco"/>
                <a:cs typeface="Monaco"/>
              </a:rPr>
              <a:t>--topic </a:t>
            </a:r>
            <a:r>
              <a:rPr lang="en-US" sz="2200" b="1" dirty="0">
                <a:latin typeface="Monaco"/>
                <a:cs typeface="Monaco"/>
              </a:rPr>
              <a:t>test</a:t>
            </a:r>
            <a:r>
              <a:rPr lang="en-US" sz="2200" dirty="0">
                <a:latin typeface="Monaco"/>
                <a:cs typeface="Monaco"/>
              </a:rPr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List down all topics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200" b="1" dirty="0" smtClean="0">
                <a:latin typeface="Monaco"/>
                <a:cs typeface="Monaco"/>
              </a:rPr>
              <a:t>bin/</a:t>
            </a:r>
            <a:r>
              <a:rPr lang="en-US" sz="2200" b="1" dirty="0" err="1" smtClean="0">
                <a:latin typeface="Monaco"/>
                <a:cs typeface="Monaco"/>
              </a:rPr>
              <a:t>kafka-topics.sh</a:t>
            </a:r>
            <a:r>
              <a:rPr lang="en-US" sz="2200" b="1" dirty="0" smtClean="0"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Monaco"/>
                <a:cs typeface="Monaco"/>
              </a:rPr>
              <a:t>--list </a:t>
            </a:r>
            <a:r>
              <a:rPr lang="en-US" sz="2200" b="1" dirty="0" smtClean="0">
                <a:solidFill>
                  <a:srgbClr val="FF6600"/>
                </a:solidFill>
                <a:latin typeface="Monaco"/>
                <a:cs typeface="Monaco"/>
              </a:rPr>
              <a:t>--zookeeper</a:t>
            </a:r>
            <a:r>
              <a:rPr lang="en-US" sz="2200" b="1" dirty="0" smtClean="0">
                <a:latin typeface="Monaco"/>
                <a:cs typeface="Monaco"/>
              </a:rPr>
              <a:t> localhost:2181</a:t>
            </a:r>
            <a:r>
              <a:rPr lang="en-US" sz="2200" dirty="0" smtClean="0">
                <a:latin typeface="Monaco"/>
                <a:cs typeface="Monaco"/>
              </a:rPr>
              <a:t>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Monaco"/>
                <a:cs typeface="Monaco"/>
              </a:rPr>
              <a:t>Output: test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0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Producer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Send some Messages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400" b="1" dirty="0" smtClean="0">
                <a:latin typeface="Monaco"/>
                <a:cs typeface="Monaco"/>
              </a:rPr>
              <a:t>bin</a:t>
            </a:r>
            <a:r>
              <a:rPr lang="en-US" sz="2400" b="1" dirty="0">
                <a:latin typeface="Monaco"/>
                <a:cs typeface="Monaco"/>
              </a:rPr>
              <a:t>/kafka-console-producer.sh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--broker-list </a:t>
            </a:r>
            <a:r>
              <a:rPr lang="en-US" sz="2400" b="1" dirty="0">
                <a:latin typeface="Monaco"/>
                <a:cs typeface="Monaco"/>
              </a:rPr>
              <a:t>localhost:9092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--topic </a:t>
            </a:r>
            <a:r>
              <a:rPr lang="en-US" sz="2400" b="1" dirty="0">
                <a:latin typeface="Monaco"/>
                <a:cs typeface="Monaco"/>
              </a:rPr>
              <a:t>test</a:t>
            </a:r>
            <a:r>
              <a:rPr lang="en-US" sz="2400" dirty="0">
                <a:latin typeface="Monaco"/>
                <a:cs typeface="Monaco"/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Now type on console: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This </a:t>
            </a:r>
            <a:r>
              <a:rPr lang="en-US" sz="2000" dirty="0">
                <a:latin typeface="Consolas"/>
                <a:cs typeface="Consolas"/>
              </a:rPr>
              <a:t>is a message 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onsolas"/>
              </a:rPr>
              <a:t>This is another message</a:t>
            </a:r>
            <a:endParaRPr lang="en-US" sz="2000" dirty="0" smtClean="0">
              <a:solidFill>
                <a:srgbClr val="0070C0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3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Consumer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Receive some Messages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sz="2400" b="1" dirty="0" smtClean="0">
                <a:latin typeface="Monaco"/>
                <a:cs typeface="Monaco"/>
              </a:rPr>
              <a:t>bin/kafka-console-consumer.sh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--zookeeper </a:t>
            </a:r>
            <a:r>
              <a:rPr lang="en-US" sz="2400" b="1" dirty="0">
                <a:latin typeface="Monaco"/>
                <a:cs typeface="Monaco"/>
              </a:rPr>
              <a:t>localhost:2181 </a:t>
            </a:r>
            <a:r>
              <a:rPr lang="en-US" sz="2400" b="1" dirty="0">
                <a:solidFill>
                  <a:srgbClr val="FF6600"/>
                </a:solidFill>
                <a:latin typeface="Monaco"/>
                <a:cs typeface="Monaco"/>
              </a:rPr>
              <a:t>--topic</a:t>
            </a:r>
            <a:r>
              <a:rPr lang="en-US" sz="2400" b="1" dirty="0">
                <a:latin typeface="Monaco"/>
                <a:cs typeface="Monaco"/>
              </a:rPr>
              <a:t> test </a:t>
            </a:r>
            <a:r>
              <a:rPr lang="en-US" sz="2400" b="1" dirty="0">
                <a:solidFill>
                  <a:srgbClr val="FF0000"/>
                </a:solidFill>
                <a:latin typeface="Monaco"/>
                <a:cs typeface="Monaco"/>
              </a:rPr>
              <a:t>--from-beginning</a:t>
            </a:r>
            <a:r>
              <a:rPr lang="en-US" sz="2400" dirty="0">
                <a:latin typeface="Monaco"/>
                <a:cs typeface="Monaco"/>
              </a:rPr>
              <a:t> </a:t>
            </a:r>
            <a:endParaRPr lang="en-US" sz="2400" dirty="0" smtClean="0">
              <a:latin typeface="Monaco"/>
              <a:cs typeface="Monaco"/>
            </a:endParaRPr>
          </a:p>
          <a:p>
            <a:pPr marL="457200" lvl="1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a message </a:t>
            </a:r>
          </a:p>
          <a:p>
            <a:pPr marL="457200" lvl="1" indent="0">
              <a:buNone/>
            </a:pPr>
            <a:r>
              <a:rPr lang="en-US" sz="2000" dirty="0"/>
              <a:t>This is another </a:t>
            </a:r>
            <a:r>
              <a:rPr lang="en-US" sz="2000" dirty="0" smtClean="0"/>
              <a:t>message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Multi-Broker Cluster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78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3379CD"/>
                </a:solidFill>
              </a:rPr>
              <a:t>Copy </a:t>
            </a:r>
            <a:r>
              <a:rPr lang="en-US" dirty="0" err="1" smtClean="0">
                <a:solidFill>
                  <a:srgbClr val="3379CD"/>
                </a:solidFill>
              </a:rPr>
              <a:t>configs</a:t>
            </a:r>
            <a:endParaRPr lang="en-US" dirty="0" smtClean="0">
              <a:solidFill>
                <a:srgbClr val="3379CD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latin typeface="Consolas"/>
                <a:cs typeface="Consolas"/>
              </a:rPr>
              <a:t>&gt; </a:t>
            </a:r>
            <a:r>
              <a:rPr lang="en-US" sz="2900" dirty="0" err="1">
                <a:latin typeface="Consolas"/>
                <a:cs typeface="Consolas"/>
              </a:rPr>
              <a:t>cp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server.properties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/server-1.properties </a:t>
            </a:r>
          </a:p>
          <a:p>
            <a:pPr marL="457200" lvl="1" indent="0">
              <a:buNone/>
            </a:pPr>
            <a:r>
              <a:rPr lang="en-US" sz="2900" dirty="0">
                <a:latin typeface="Consolas"/>
                <a:cs typeface="Consolas"/>
              </a:rPr>
              <a:t>&gt; </a:t>
            </a:r>
            <a:r>
              <a:rPr lang="en-US" sz="2900" dirty="0" err="1" smtClean="0">
                <a:latin typeface="Consolas"/>
                <a:cs typeface="Consolas"/>
              </a:rPr>
              <a:t>cp</a:t>
            </a:r>
            <a:r>
              <a:rPr lang="en-US" sz="2900" dirty="0" smtClean="0">
                <a:latin typeface="Consolas"/>
                <a:cs typeface="Consolas"/>
              </a:rPr>
              <a:t> </a:t>
            </a:r>
            <a:r>
              <a:rPr lang="en-US" sz="2900" dirty="0" err="1">
                <a:latin typeface="Consolas"/>
                <a:cs typeface="Consolas"/>
              </a:rPr>
              <a:t>config</a:t>
            </a:r>
            <a:r>
              <a:rPr lang="en-US" sz="2900" dirty="0">
                <a:latin typeface="Consolas"/>
                <a:cs typeface="Consolas"/>
              </a:rPr>
              <a:t>/</a:t>
            </a:r>
            <a:r>
              <a:rPr lang="en-US" sz="2900" dirty="0" err="1">
                <a:latin typeface="Consolas"/>
                <a:cs typeface="Consolas"/>
              </a:rPr>
              <a:t>server.properties</a:t>
            </a: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err="1" smtClean="0">
                <a:latin typeface="Consolas"/>
                <a:cs typeface="Consolas"/>
              </a:rPr>
              <a:t>config</a:t>
            </a:r>
            <a:r>
              <a:rPr lang="en-US" sz="2900" dirty="0" smtClean="0">
                <a:latin typeface="Consolas"/>
                <a:cs typeface="Consolas"/>
              </a:rPr>
              <a:t>/server-2.properties</a:t>
            </a:r>
          </a:p>
          <a:p>
            <a:endParaRPr lang="en-US" dirty="0" smtClean="0">
              <a:solidFill>
                <a:srgbClr val="3379CD"/>
              </a:solidFill>
            </a:endParaRPr>
          </a:p>
          <a:p>
            <a:r>
              <a:rPr lang="en-US" dirty="0" smtClean="0">
                <a:solidFill>
                  <a:srgbClr val="3379CD"/>
                </a:solidFill>
              </a:rPr>
              <a:t>Changes in the </a:t>
            </a:r>
            <a:r>
              <a:rPr lang="en-US" dirty="0" err="1" smtClean="0">
                <a:solidFill>
                  <a:srgbClr val="3379CD"/>
                </a:solidFill>
              </a:rPr>
              <a:t>config</a:t>
            </a:r>
            <a:r>
              <a:rPr lang="en-US" dirty="0" smtClean="0">
                <a:solidFill>
                  <a:srgbClr val="3379CD"/>
                </a:solidFill>
              </a:rPr>
              <a:t> files.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config</a:t>
            </a:r>
            <a:r>
              <a:rPr lang="en-US" dirty="0"/>
              <a:t>/server-1.properties: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Monaco"/>
                <a:cs typeface="Monaco"/>
              </a:rPr>
              <a:t>    broker.id=1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port=9093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latin typeface="Monaco"/>
                <a:cs typeface="Monaco"/>
              </a:rPr>
              <a:t>log.dir</a:t>
            </a:r>
            <a:r>
              <a:rPr lang="en-US" dirty="0">
                <a:latin typeface="Monaco"/>
                <a:cs typeface="Monaco"/>
              </a:rPr>
              <a:t>=/</a:t>
            </a:r>
            <a:r>
              <a:rPr lang="en-US" dirty="0" err="1">
                <a:latin typeface="Monaco"/>
                <a:cs typeface="Monaco"/>
              </a:rPr>
              <a:t>tmp</a:t>
            </a:r>
            <a:r>
              <a:rPr lang="en-US" dirty="0">
                <a:latin typeface="Monaco"/>
                <a:cs typeface="Monaco"/>
              </a:rPr>
              <a:t>/kafka-logs-1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err="1"/>
              <a:t>config</a:t>
            </a:r>
            <a:r>
              <a:rPr lang="en-US" dirty="0"/>
              <a:t>/server-2.properties: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Monaco"/>
                <a:cs typeface="Monaco"/>
              </a:rPr>
              <a:t>    broker.id=2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port=9094</a:t>
            </a:r>
          </a:p>
          <a:p>
            <a:pPr marL="457200" lvl="1" indent="0">
              <a:buNone/>
            </a:pPr>
            <a:r>
              <a:rPr lang="en-US" dirty="0">
                <a:latin typeface="Monaco"/>
                <a:cs typeface="Monaco"/>
              </a:rPr>
              <a:t>    </a:t>
            </a:r>
            <a:r>
              <a:rPr lang="en-US" dirty="0" err="1">
                <a:latin typeface="Monaco"/>
                <a:cs typeface="Monaco"/>
              </a:rPr>
              <a:t>log.dir</a:t>
            </a:r>
            <a:r>
              <a:rPr lang="en-US" dirty="0">
                <a:latin typeface="Monaco"/>
                <a:cs typeface="Monaco"/>
              </a:rPr>
              <a:t>=/</a:t>
            </a:r>
            <a:r>
              <a:rPr lang="en-US" dirty="0" err="1">
                <a:latin typeface="Monaco"/>
                <a:cs typeface="Monaco"/>
              </a:rPr>
              <a:t>tmp</a:t>
            </a:r>
            <a:r>
              <a:rPr lang="en-US" dirty="0">
                <a:latin typeface="Monaco"/>
                <a:cs typeface="Monaco"/>
              </a:rPr>
              <a:t>/kafka-logs-2</a:t>
            </a:r>
          </a:p>
          <a:p>
            <a:pPr>
              <a:buFont typeface="Wingdings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7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 with New Nodes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3379CD"/>
                </a:solidFill>
              </a:rPr>
              <a:t>Start other Nodes with new </a:t>
            </a:r>
            <a:r>
              <a:rPr lang="en-US" dirty="0" err="1" smtClean="0">
                <a:solidFill>
                  <a:srgbClr val="3379CD"/>
                </a:solidFill>
              </a:rPr>
              <a:t>configs</a:t>
            </a:r>
            <a:endParaRPr lang="en-US" dirty="0" smtClean="0">
              <a:solidFill>
                <a:srgbClr val="3379CD"/>
              </a:solidFill>
            </a:endParaRPr>
          </a:p>
          <a:p>
            <a:pPr marL="457200" lvl="1" indent="0">
              <a:buNone/>
            </a:pPr>
            <a:r>
              <a:rPr lang="en-US" sz="2600" dirty="0" smtClean="0">
                <a:latin typeface="Consolas"/>
                <a:cs typeface="Consolas"/>
              </a:rPr>
              <a:t>&gt; </a:t>
            </a:r>
            <a:r>
              <a:rPr lang="en-US" sz="2600" dirty="0">
                <a:latin typeface="Consolas"/>
                <a:cs typeface="Consolas"/>
              </a:rPr>
              <a:t>bin/kafka-server-start.sh </a:t>
            </a:r>
            <a:r>
              <a:rPr lang="en-US" sz="2600" dirty="0" err="1">
                <a:latin typeface="Consolas"/>
                <a:cs typeface="Consolas"/>
              </a:rPr>
              <a:t>config</a:t>
            </a:r>
            <a:r>
              <a:rPr lang="en-US" sz="2600" dirty="0">
                <a:latin typeface="Consolas"/>
                <a:cs typeface="Consolas"/>
              </a:rPr>
              <a:t>/</a:t>
            </a:r>
            <a:r>
              <a:rPr lang="en-US" sz="2600" dirty="0">
                <a:solidFill>
                  <a:srgbClr val="00B050"/>
                </a:solidFill>
                <a:latin typeface="Consolas"/>
                <a:cs typeface="Consolas"/>
              </a:rPr>
              <a:t>server-1.properties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&amp;</a:t>
            </a:r>
            <a:endParaRPr lang="en-US" sz="2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2600" dirty="0">
                <a:latin typeface="Consolas"/>
                <a:cs typeface="Consolas"/>
              </a:rPr>
              <a:t>&gt; bin/kafka-server-start.sh </a:t>
            </a:r>
            <a:r>
              <a:rPr lang="en-US" sz="2600" dirty="0" err="1">
                <a:latin typeface="Consolas"/>
                <a:cs typeface="Consolas"/>
              </a:rPr>
              <a:t>config</a:t>
            </a:r>
            <a:r>
              <a:rPr lang="en-US" sz="2600" dirty="0">
                <a:latin typeface="Consolas"/>
                <a:cs typeface="Consolas"/>
              </a:rPr>
              <a:t>/</a:t>
            </a:r>
            <a:r>
              <a:rPr lang="en-US" sz="2600" dirty="0">
                <a:solidFill>
                  <a:srgbClr val="0070C0"/>
                </a:solidFill>
                <a:latin typeface="Consolas"/>
                <a:cs typeface="Consolas"/>
              </a:rPr>
              <a:t>server-2.properties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smtClean="0">
                <a:latin typeface="Consolas"/>
                <a:cs typeface="Consolas"/>
              </a:rPr>
              <a:t>&amp;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79CD"/>
                </a:solidFill>
              </a:rPr>
              <a:t>Create a new topic with replication factor as 3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&gt; </a:t>
            </a:r>
            <a:r>
              <a:rPr lang="en-US" dirty="0">
                <a:latin typeface="Consolas"/>
                <a:cs typeface="Consolas"/>
              </a:rPr>
              <a:t>bin/kafka-topics.sh 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--create </a:t>
            </a:r>
            <a:r>
              <a:rPr lang="en-US" dirty="0">
                <a:latin typeface="Consolas"/>
                <a:cs typeface="Consolas"/>
              </a:rPr>
              <a:t>--zookeeper localhost:2181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--replication-factor </a:t>
            </a:r>
            <a:r>
              <a:rPr lang="en-US" dirty="0">
                <a:latin typeface="Consolas"/>
                <a:cs typeface="Consolas"/>
              </a:rPr>
              <a:t>3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--partitions </a:t>
            </a:r>
            <a:r>
              <a:rPr lang="en-US" dirty="0">
                <a:latin typeface="Consolas"/>
                <a:cs typeface="Consolas"/>
              </a:rPr>
              <a:t>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--topic </a:t>
            </a:r>
            <a:r>
              <a:rPr lang="en-US" dirty="0" smtClean="0">
                <a:latin typeface="Consolas"/>
                <a:cs typeface="Consolas"/>
              </a:rPr>
              <a:t>my-replicated-topic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79CD"/>
                </a:solidFill>
              </a:rPr>
              <a:t>List down the all topics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&gt; bin/kafka-topics.sh 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--describe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--zookeeper</a:t>
            </a:r>
            <a:r>
              <a:rPr lang="en-US" dirty="0">
                <a:latin typeface="Consolas"/>
                <a:cs typeface="Consolas"/>
              </a:rPr>
              <a:t> localhost:2181 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--topic </a:t>
            </a:r>
            <a:r>
              <a:rPr lang="en-US" dirty="0" smtClean="0">
                <a:latin typeface="Consolas"/>
                <a:cs typeface="Consolas"/>
              </a:rPr>
              <a:t>my-replicated-topic</a:t>
            </a:r>
          </a:p>
          <a:p>
            <a:pPr marL="457200" lvl="1" indent="0">
              <a:buNone/>
            </a:pPr>
            <a:r>
              <a:rPr lang="en-US" sz="2100" dirty="0" err="1"/>
              <a:t>Topic:my-replicated-topic</a:t>
            </a:r>
            <a:r>
              <a:rPr lang="en-US" sz="2100" dirty="0"/>
              <a:t> PartitionCount:1 ReplicationFactor:3 </a:t>
            </a:r>
            <a:r>
              <a:rPr lang="en-US" sz="2100" dirty="0" err="1"/>
              <a:t>Configs</a:t>
            </a:r>
            <a:r>
              <a:rPr lang="en-US" sz="2100" dirty="0"/>
              <a:t>: </a:t>
            </a: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Topic</a:t>
            </a:r>
            <a:r>
              <a:rPr lang="en-US" sz="2100" dirty="0"/>
              <a:t>: my-replicated-topic Partition: 0 Leader: 1 Replicas: 1,2,0 </a:t>
            </a:r>
            <a:r>
              <a:rPr lang="en-US" sz="2100" dirty="0" err="1"/>
              <a:t>Isr</a:t>
            </a:r>
            <a:r>
              <a:rPr lang="en-US" sz="2100" dirty="0"/>
              <a:t>: 1,2,0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2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C10000"/>
                </a:solidFill>
              </a:rPr>
              <a:t/>
            </a:r>
            <a:br>
              <a:rPr lang="en-US" sz="5400" dirty="0" smtClean="0">
                <a:solidFill>
                  <a:srgbClr val="C10000"/>
                </a:solidFill>
              </a:rPr>
            </a:br>
            <a:r>
              <a:rPr lang="en-US" sz="5400" dirty="0" smtClean="0">
                <a:solidFill>
                  <a:srgbClr val="C10000"/>
                </a:solidFill>
              </a:rPr>
              <a:t>Let’s move to </a:t>
            </a:r>
            <a:br>
              <a:rPr lang="en-US" sz="5400" dirty="0" smtClean="0">
                <a:solidFill>
                  <a:srgbClr val="C10000"/>
                </a:solidFill>
              </a:rPr>
            </a:br>
            <a:r>
              <a:rPr lang="en-US" sz="5400" dirty="0" smtClean="0">
                <a:solidFill>
                  <a:srgbClr val="C10000"/>
                </a:solidFill>
              </a:rPr>
              <a:t>Apache Spark</a:t>
            </a:r>
            <a:endParaRPr lang="en-US" sz="5400" dirty="0">
              <a:solidFill>
                <a:srgbClr val="C10000"/>
              </a:solidFill>
            </a:endParaRPr>
          </a:p>
        </p:txBody>
      </p:sp>
      <p:pic>
        <p:nvPicPr>
          <p:cNvPr id="3" name="Picture 7" descr="http://upload.wikimedia.org/wikipedia/commons/e/ea/Spark-logo-192x1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292608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Spark Shell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1752600"/>
            <a:ext cx="6172200" cy="3539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./bin/spark-shell --master local[</a:t>
            </a:r>
            <a:r>
              <a:rPr lang="en-US" dirty="0">
                <a:solidFill>
                  <a:srgbClr val="800080"/>
                </a:solidFill>
                <a:latin typeface="Consola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397" y="3717561"/>
            <a:ext cx="6172200" cy="3539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./bin/run-example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SparkPi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10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8" y="2365849"/>
            <a:ext cx="784860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--master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option specifies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cs typeface="Arial" pitchFamily="34" charset="0"/>
              </a:rPr>
              <a:t>master URL for a distributed cluster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, or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to run locally with one thread, or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local[N]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to run locally with N threads. You should start by using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Menlo"/>
                <a:cs typeface="Arial" pitchFamily="34" charset="0"/>
              </a:rPr>
              <a:t>local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 for testing.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14396" y="4263646"/>
            <a:ext cx="769620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This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 will run 10 iterations to calculate the value of Pi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4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2396484"/>
            <a:ext cx="8458200" cy="14619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Number of items in this 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ees0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First item in this 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res1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Apache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4072884"/>
            <a:ext cx="8458200" cy="9910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"Spark"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dd4af09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5292084"/>
            <a:ext cx="8077200" cy="11849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 smtClean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Simplier</a:t>
            </a:r>
            <a:r>
              <a:rPr lang="en-US" b="1" dirty="0" smtClean="0">
                <a:solidFill>
                  <a:srgbClr val="3366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Single liner: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textFile.filter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(line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)).count()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many lines contain "Spark"?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res3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Long =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391983"/>
            <a:ext cx="8286997" cy="7140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"README.md"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MappedRDD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ee9b6e3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operations…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4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Map - Reduce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1451042"/>
            <a:ext cx="7976133" cy="9079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res4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1" y="2625084"/>
            <a:ext cx="7976133" cy="11849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java.lang.Math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res5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4052236"/>
            <a:ext cx="7976133" cy="16281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wordCounts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ShuffledAggregatedRDD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f027b8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wordCounts.collect</a:t>
            </a:r>
            <a:r>
              <a:rPr lang="en-US" alt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5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With Caching…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676400"/>
            <a:ext cx="7239000" cy="22929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res7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spark.RDD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FilteredRDD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e51082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res8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res9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0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we are going to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learn/see today ?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1628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Apache Zookeeper (Overview)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Apache Kafka – Hands-on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Apache Spark – Hands-on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Spark Streaming (Explore)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With HDFS…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2091894"/>
            <a:ext cx="7696200" cy="146191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lines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spark.textFile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(“</a:t>
            </a:r>
            <a:r>
              <a:rPr lang="en-US" dirty="0" err="1" smtClean="0">
                <a:solidFill>
                  <a:srgbClr val="008080"/>
                </a:solidFill>
                <a:latin typeface="Consolas"/>
              </a:rPr>
              <a:t>hdfs</a:t>
            </a:r>
            <a:r>
              <a:rPr lang="en-US" dirty="0" smtClean="0">
                <a:solidFill>
                  <a:srgbClr val="008080"/>
                </a:solidFill>
                <a:latin typeface="Consolas"/>
              </a:rPr>
              <a:t>: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//...”)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errors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lines.filter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line.startsWith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(“ERROR”))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/>
              </a:rPr>
            </a:br>
            <a:r>
              <a:rPr lang="en-US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(Total </a:t>
            </a:r>
            <a:r>
              <a:rPr lang="en-US" dirty="0">
                <a:solidFill>
                  <a:srgbClr val="008080"/>
                </a:solidFill>
                <a:latin typeface="Consolas"/>
              </a:rPr>
              <a:t>errors: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errors.count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Standalone (Scala)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/*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SimpleApp.scala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*/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._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org.apache.spark.SparkConf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SimpleApp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Array[String]) {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"YOUR_SPARK_HOME/README.md"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// Should be some file on your system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"Simple Application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                 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setMaster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800000"/>
                </a:solidFill>
                <a:latin typeface="Consolas"/>
              </a:rPr>
              <a:t>“local"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SparkContext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sc.textFile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2).cache()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line.contains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)).count()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(line =&gt;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line.contains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)).count()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/>
              </a:rPr>
              <a:t>"Lines with a: %s, Lines with b: %</a:t>
            </a:r>
            <a:r>
              <a:rPr lang="en-US" sz="1600" dirty="0" err="1">
                <a:solidFill>
                  <a:srgbClr val="800000"/>
                </a:solidFill>
                <a:latin typeface="Consolas"/>
              </a:rPr>
              <a:t>s"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} 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</a:rPr>
              <a:t/>
            </a:r>
            <a:br>
              <a:rPr lang="en-US" sz="1300" dirty="0">
                <a:latin typeface="Consolas"/>
              </a:rPr>
            </a:br>
            <a:r>
              <a:rPr lang="en-US" sz="1300" dirty="0" smtClean="0">
                <a:latin typeface="Consolas"/>
              </a:rPr>
              <a:t/>
            </a:r>
            <a:br>
              <a:rPr lang="en-US" sz="1300" dirty="0" smtClean="0">
                <a:latin typeface="Consolas"/>
              </a:rPr>
            </a:br>
            <a:endParaRPr lang="en-US" sz="13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6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Standalone (Java)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8000"/>
                </a:solidFill>
                <a:latin typeface="Consolas"/>
              </a:rPr>
              <a:t>/* SimpleApp.java */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org.apache.spark.api.java.*;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org.apache.spark.SparkConf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import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org.apache.spark.api.java.function.Function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SimpleApp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{ </a:t>
            </a:r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 { </a:t>
            </a:r>
            <a:endParaRPr lang="en-US" sz="13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String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"YOUR_SPARK_HOME/README.md"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300" dirty="0">
                <a:solidFill>
                  <a:srgbClr val="008000"/>
                </a:solidFill>
                <a:latin typeface="Consolas"/>
              </a:rPr>
              <a:t>// Should be some file on your system </a:t>
            </a:r>
            <a:br>
              <a:rPr lang="en-US" sz="1300" dirty="0">
                <a:solidFill>
                  <a:srgbClr val="008000"/>
                </a:solidFill>
                <a:latin typeface="Consolas"/>
              </a:rPr>
            </a:br>
            <a:r>
              <a:rPr lang="en-US" sz="13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"Simple Application</a:t>
            </a:r>
            <a:r>
              <a:rPr lang="en-US" sz="1300" dirty="0" smtClean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setMaster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("local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JavaSparkContext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JavaSparkContext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JavaRDD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&lt;String&gt;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sc.textFile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logFile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).cache();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Function&lt;String, Boolean&gt;() {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Boolean call(String s)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s.contains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"a"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}).count();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logData.filter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Function&lt;String, Boolean&gt;() {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Boolean call(String s) { </a:t>
            </a:r>
            <a:r>
              <a:rPr lang="en-US" sz="13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s.contains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"b"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}).count();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"Lines with a: 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numAs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>
                <a:solidFill>
                  <a:srgbClr val="800000"/>
                </a:solidFill>
                <a:latin typeface="Consolas"/>
              </a:rPr>
              <a:t>", lines with b: 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numBs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  } </a:t>
            </a:r>
            <a:br>
              <a:rPr lang="en-US" sz="1300" dirty="0">
                <a:solidFill>
                  <a:srgbClr val="000000"/>
                </a:solidFill>
                <a:latin typeface="Consolas"/>
              </a:rPr>
            </a:b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300" dirty="0"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</a:rPr>
              <a:t/>
            </a:r>
            <a:br>
              <a:rPr lang="en-US" sz="1300" dirty="0">
                <a:latin typeface="Consolas"/>
              </a:rPr>
            </a:br>
            <a:endParaRPr lang="en-US" sz="13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0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Job Submission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SPARK_HOME/bin/spark-submit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--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800000"/>
                </a:solidFill>
                <a:latin typeface="Consolas"/>
              </a:rPr>
              <a:t>SimpleApp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--master local[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] \ </a:t>
            </a:r>
            <a:br>
              <a:rPr lang="en-US" sz="2400" dirty="0">
                <a:solidFill>
                  <a:srgbClr val="000000"/>
                </a:solidFill>
                <a:latin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</a:rPr>
              <a:t>  target/scala-</a:t>
            </a:r>
            <a:r>
              <a:rPr lang="en-US" sz="2400" dirty="0">
                <a:solidFill>
                  <a:srgbClr val="800080"/>
                </a:solidFill>
                <a:latin typeface="Consolas"/>
              </a:rPr>
              <a:t>2.10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2400" dirty="0">
                <a:solidFill>
                  <a:srgbClr val="C00000"/>
                </a:solidFill>
                <a:latin typeface="Consolas"/>
              </a:rPr>
              <a:t>simple-project_2.10-1.0.jar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/>
            </a:r>
            <a:br>
              <a:rPr lang="en-US" sz="2400" dirty="0">
                <a:latin typeface="Consolas"/>
              </a:rPr>
            </a:br>
            <a:endParaRPr lang="en-US" sz="2400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6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Configuration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259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SparkConf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() </a:t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setMaster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"local"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setAppName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800000"/>
                </a:solidFill>
                <a:latin typeface="Consolas"/>
              </a:rPr>
              <a:t>CountingSheep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.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800000"/>
                </a:solidFill>
                <a:latin typeface="Consolas"/>
              </a:rPr>
              <a:t>spark.executor.memory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200" dirty="0" smtClean="0">
                <a:solidFill>
                  <a:srgbClr val="800000"/>
                </a:solidFill>
                <a:latin typeface="Consolas"/>
              </a:rPr>
              <a:t>"1g"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endParaRPr lang="en-US" sz="2200" dirty="0">
              <a:latin typeface="Consolas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SparkContext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/>
              </a:rPr>
              <a:t>conf</a:t>
            </a:r>
            <a:r>
              <a:rPr lang="en-US" sz="2200" dirty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2200" dirty="0">
                <a:solidFill>
                  <a:srgbClr val="000000"/>
                </a:solidFill>
                <a:latin typeface="Consolas"/>
              </a:rPr>
            </a:br>
            <a:r>
              <a:rPr lang="en-US" sz="2200" dirty="0">
                <a:latin typeface="Consolas"/>
              </a:rPr>
              <a:t/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/>
            </a:r>
            <a:br>
              <a:rPr lang="en-US" sz="2200" dirty="0">
                <a:latin typeface="Consolas"/>
              </a:rPr>
            </a:br>
            <a:endParaRPr lang="en-US" sz="2200" dirty="0">
              <a:latin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2636912"/>
            <a:ext cx="8735683" cy="147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00000"/>
                </a:solidFill>
              </a:rPr>
              <a:t>Let’s discuss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Real-time Clickstream Analytics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8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Analytics High </a:t>
            </a:r>
            <a:r>
              <a:rPr lang="en-US" dirty="0">
                <a:solidFill>
                  <a:srgbClr val="C10000"/>
                </a:solidFill>
              </a:rPr>
              <a:t>L</a:t>
            </a:r>
            <a:r>
              <a:rPr lang="en-US" dirty="0" smtClean="0">
                <a:solidFill>
                  <a:srgbClr val="C10000"/>
                </a:solidFill>
              </a:rPr>
              <a:t>evel Flow</a:t>
            </a:r>
            <a:endParaRPr lang="en-US" dirty="0">
              <a:solidFill>
                <a:srgbClr val="C1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897" r="-1889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09600" y="6248400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http://blog.cloudera.com/blog/2014/03/letting-it-flow-with-spark-streaming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4800" y="121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clickstream</a:t>
            </a:r>
            <a:r>
              <a:rPr lang="en-US" dirty="0">
                <a:latin typeface="+mj-lt"/>
              </a:rPr>
              <a:t> is the recording of the parts of the screen a computer user clicks on </a:t>
            </a:r>
            <a:r>
              <a:rPr lang="en-US" dirty="0" smtClean="0">
                <a:latin typeface="+mj-lt"/>
              </a:rPr>
              <a:t>while web browsing.</a:t>
            </a:r>
            <a:endParaRPr lang="en-US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4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cs typeface="Consolas" panose="020B0609020204030204" pitchFamily="49" charset="0"/>
              </a:rPr>
              <a:t>Spark Streaming</a:t>
            </a:r>
            <a:endParaRPr lang="en-US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Makes </a:t>
            </a:r>
            <a:r>
              <a:rPr lang="en-US" sz="2400" dirty="0"/>
              <a:t>it easy to build scalable fault-tolerant streaming applications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Ease </a:t>
            </a:r>
            <a:r>
              <a:rPr lang="en-US" sz="2000" dirty="0"/>
              <a:t>of Use</a:t>
            </a:r>
          </a:p>
          <a:p>
            <a:pPr lvl="1"/>
            <a:r>
              <a:rPr lang="en-US" sz="2000" dirty="0"/>
              <a:t>Fault Tolerance</a:t>
            </a:r>
          </a:p>
          <a:p>
            <a:pPr lvl="1"/>
            <a:r>
              <a:rPr lang="en-US" sz="2000" dirty="0"/>
              <a:t>Combine streaming with batch and interactive queries.</a:t>
            </a:r>
            <a:endParaRPr lang="en-US" sz="2000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Multiple Input/Outputs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6057" b="-260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362200" y="6248400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3"/>
              </a:rPr>
              <a:t>http://spark.apache.org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2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7373" b="-77373"/>
          <a:stretch/>
        </p:blipFill>
        <p:spPr>
          <a:xfrm>
            <a:off x="304800" y="990600"/>
            <a:ext cx="8229600" cy="4678363"/>
          </a:xfrm>
        </p:spPr>
      </p:pic>
      <p:sp>
        <p:nvSpPr>
          <p:cNvPr id="6" name="TextBox 5"/>
          <p:cNvSpPr txBox="1"/>
          <p:nvPr/>
        </p:nvSpPr>
        <p:spPr>
          <a:xfrm>
            <a:off x="2362200" y="6248400"/>
            <a:ext cx="5317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 : </a:t>
            </a:r>
            <a:r>
              <a:rPr lang="en-US" sz="1100" dirty="0" smtClean="0">
                <a:hlinkClick r:id="rId3"/>
              </a:rPr>
              <a:t>http://spark.apache.org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10000"/>
                </a:solidFill>
              </a:rPr>
              <a:t>Apache Zookeeper </a:t>
            </a:r>
            <a:r>
              <a:rPr lang="en-US" baseline="30000" dirty="0" smtClean="0">
                <a:solidFill>
                  <a:srgbClr val="C10000"/>
                </a:solidFill>
              </a:rPr>
              <a:t>TM</a:t>
            </a:r>
            <a:endParaRPr lang="en-IN" baseline="30000" dirty="0">
              <a:solidFill>
                <a:srgbClr val="C10000"/>
              </a:solidFill>
            </a:endParaRPr>
          </a:p>
        </p:txBody>
      </p:sp>
      <p:pic>
        <p:nvPicPr>
          <p:cNvPr id="4098" name="Picture 2" descr="C:\Users\ivy4488\Desktop\kafka\download (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790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2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Spark Streaming Terminology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Spark Context</a:t>
            </a:r>
          </a:p>
          <a:p>
            <a:pPr lvl="1"/>
            <a:r>
              <a:rPr lang="en-US" dirty="0" smtClean="0"/>
              <a:t>An object with configuration parameters</a:t>
            </a:r>
          </a:p>
          <a:p>
            <a:r>
              <a:rPr lang="en-US" dirty="0" smtClean="0"/>
              <a:t>Discretized Steams (</a:t>
            </a:r>
            <a:r>
              <a:rPr lang="en-US" dirty="0" err="1" smtClean="0"/>
              <a:t>DStreams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Stream from input sources or generated after transformation</a:t>
            </a:r>
          </a:p>
          <a:p>
            <a:pPr lvl="1"/>
            <a:r>
              <a:rPr lang="en-US" dirty="0" smtClean="0"/>
              <a:t>Continuous series of RDDs</a:t>
            </a:r>
          </a:p>
          <a:p>
            <a:r>
              <a:rPr lang="en-US" dirty="0" smtClean="0"/>
              <a:t>Input </a:t>
            </a:r>
            <a:r>
              <a:rPr lang="en-US" dirty="0" err="1" smtClean="0"/>
              <a:t>DSteams</a:t>
            </a:r>
            <a:endParaRPr lang="en-US" dirty="0" smtClean="0"/>
          </a:p>
          <a:p>
            <a:pPr lvl="1"/>
            <a:r>
              <a:rPr lang="en-US" dirty="0" smtClean="0"/>
              <a:t>Stream of raw data from input sources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00313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Spark Context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828799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().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setAppName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”</a:t>
            </a:r>
            <a:r>
              <a:rPr lang="en-US" b="1" dirty="0" err="1" smtClean="0">
                <a:solidFill>
                  <a:srgbClr val="2A00FF"/>
                </a:solidFill>
                <a:latin typeface="Monaco"/>
              </a:rPr>
              <a:t>PageViewsCount</a:t>
            </a:r>
            <a:r>
              <a:rPr lang="en-US" b="1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sparkConf.setMaster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Monaco"/>
              </a:rPr>
              <a:t>"local[2]"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  <a:r>
              <a:rPr lang="en-US" dirty="0" smtClean="0">
                <a:solidFill>
                  <a:srgbClr val="65B042"/>
                </a:solidFill>
                <a:latin typeface="Monaco"/>
              </a:rPr>
              <a:t>//running locally with 2 threads</a:t>
            </a:r>
          </a:p>
          <a:p>
            <a:pPr marL="0" indent="0">
              <a:buNone/>
            </a:pPr>
            <a:endParaRPr lang="en-US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F7F5F"/>
                </a:solidFill>
                <a:latin typeface="Monaco"/>
              </a:rPr>
              <a:t>// Create the context with a 5 second batch size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JavaStreamingContext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jssc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JavaStreamingContext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sparkConf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Duration(5000));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3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Reading from Kafka Stream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752600"/>
            <a:ext cx="8458200" cy="274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numThreads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Monaco"/>
              </a:rPr>
              <a:t>[3]);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Map&lt;String, Integer&gt;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topicMap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HashMap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&lt;String, Integer&gt;();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String[] topics 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args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[2].split(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","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Monaco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(String topic: topics)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topicMap.put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(topic,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numThreads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JavaPairReceiverInputDStream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&lt;String, String&gt; messages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KafkaUtils.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createStream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jssc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/>
              <a:t>&lt;</a:t>
            </a:r>
            <a:r>
              <a:rPr lang="en-US" dirty="0" err="1"/>
              <a:t>zkQuorum</a:t>
            </a:r>
            <a:r>
              <a:rPr lang="en-US" dirty="0"/>
              <a:t>&gt;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dirty="0"/>
              <a:t>&lt;group&gt; </a:t>
            </a:r>
            <a:r>
              <a:rPr lang="en-US" i="1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topicMap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Processing of Stream</a:t>
            </a:r>
            <a:endParaRPr lang="en-US" dirty="0">
              <a:solidFill>
                <a:srgbClr val="C1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3185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/**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 *  Incoming: </a:t>
            </a:r>
          </a:p>
          <a:p>
            <a:r>
              <a:rPr lang="en-US" sz="1400" dirty="0">
                <a:solidFill>
                  <a:srgbClr val="3F5FBF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   // (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192.168.2.82,1412977327392,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www.example.com,192.168.2.82)</a:t>
            </a:r>
            <a:r>
              <a:rPr lang="fr-FR" sz="1400" dirty="0" smtClean="0">
                <a:solidFill>
                  <a:srgbClr val="3F5FBF"/>
                </a:solidFill>
                <a:latin typeface="Monaco"/>
              </a:rPr>
              <a:t> </a:t>
            </a:r>
          </a:p>
          <a:p>
            <a:r>
              <a:rPr lang="fr-FR" sz="1400" dirty="0" smtClean="0">
                <a:solidFill>
                  <a:srgbClr val="3F5FBF"/>
                </a:solidFill>
                <a:latin typeface="Monaco"/>
              </a:rPr>
              <a:t>     /</a:t>
            </a:r>
            <a:r>
              <a:rPr lang="fr-FR" sz="1400" dirty="0">
                <a:solidFill>
                  <a:srgbClr val="3F5FBF"/>
                </a:solidFill>
                <a:latin typeface="Monaco"/>
              </a:rPr>
              <a:t>/ 192.168.2.82: </a:t>
            </a:r>
            <a:r>
              <a:rPr lang="fr-FR" sz="1400" dirty="0" err="1">
                <a:solidFill>
                  <a:srgbClr val="800000"/>
                </a:solidFill>
                <a:latin typeface="Monaco"/>
              </a:rPr>
              <a:t>key</a:t>
            </a:r>
            <a:r>
              <a:rPr lang="fr-FR" sz="1400" dirty="0">
                <a:solidFill>
                  <a:srgbClr val="800000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3F5FBF"/>
                </a:solidFill>
                <a:latin typeface="Monaco"/>
              </a:rPr>
              <a:t>: </a:t>
            </a:r>
            <a:r>
              <a:rPr lang="fr-FR" sz="1400" b="1" dirty="0">
                <a:solidFill>
                  <a:srgbClr val="C10000"/>
                </a:solidFill>
                <a:latin typeface="Monaco"/>
              </a:rPr>
              <a:t>tuple2._1()</a:t>
            </a:r>
          </a:p>
          <a:p>
            <a:r>
              <a:rPr lang="en-US" sz="1400" dirty="0">
                <a:solidFill>
                  <a:srgbClr val="3F5FBF"/>
                </a:solidFill>
                <a:latin typeface="Monaco"/>
              </a:rPr>
              <a:t>    </a:t>
            </a:r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/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/ 1412977327392,www.example.com,192.168.2.82: </a:t>
            </a:r>
            <a:r>
              <a:rPr lang="en-US" sz="1400" dirty="0">
                <a:solidFill>
                  <a:srgbClr val="800000"/>
                </a:solidFill>
                <a:latin typeface="Monaco"/>
              </a:rPr>
              <a:t>value</a:t>
            </a:r>
            <a:r>
              <a:rPr lang="en-US" sz="1400" dirty="0">
                <a:solidFill>
                  <a:srgbClr val="3F5FBF"/>
                </a:solidFill>
                <a:latin typeface="Monaco"/>
              </a:rPr>
              <a:t>: </a:t>
            </a:r>
            <a:r>
              <a:rPr lang="en-US" sz="1400" b="1" dirty="0">
                <a:solidFill>
                  <a:srgbClr val="C10000"/>
                </a:solidFill>
                <a:latin typeface="Monaco"/>
              </a:rPr>
              <a:t>tuple2._2()</a:t>
            </a:r>
          </a:p>
          <a:p>
            <a:r>
              <a:rPr lang="en-US" sz="1400" dirty="0" smtClean="0">
                <a:solidFill>
                  <a:srgbClr val="3F5FBF"/>
                </a:solidFill>
                <a:latin typeface="Monaco"/>
              </a:rPr>
              <a:t> */</a:t>
            </a:r>
          </a:p>
          <a:p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// Method signature: 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messages.map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(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InputArgs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, </a:t>
            </a:r>
            <a:r>
              <a:rPr lang="en-US" sz="1400" dirty="0" err="1" smtClean="0">
                <a:solidFill>
                  <a:srgbClr val="C10000"/>
                </a:solidFill>
                <a:latin typeface="Monaco"/>
              </a:rPr>
              <a:t>OutputArgs</a:t>
            </a:r>
            <a:r>
              <a:rPr lang="en-US" sz="1400" dirty="0" smtClean="0">
                <a:solidFill>
                  <a:srgbClr val="C10000"/>
                </a:solidFill>
                <a:latin typeface="Monaco"/>
              </a:rPr>
              <a:t>)</a:t>
            </a:r>
            <a:endParaRPr lang="en-US" sz="1300" dirty="0" smtClean="0">
              <a:solidFill>
                <a:srgbClr val="C10000"/>
              </a:solidFill>
              <a:latin typeface="Monaco"/>
            </a:endParaRPr>
          </a:p>
          <a:p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JavaDStream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&lt;Tuple2&lt;String, String&gt;&gt; events =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messages.map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660066"/>
                </a:solidFill>
                <a:latin typeface="Monaco"/>
              </a:rPr>
              <a:t>Function&lt;Tuple2&lt;String, String&gt;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300" b="1" u="sng" dirty="0">
                <a:solidFill>
                  <a:srgbClr val="0000FF"/>
                </a:solidFill>
                <a:latin typeface="Monaco"/>
              </a:rPr>
              <a:t>Tuple2&lt;String, String&gt;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&gt;()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300" dirty="0">
                <a:solidFill>
                  <a:srgbClr val="646464"/>
                </a:solidFill>
                <a:latin typeface="Monaco"/>
              </a:rPr>
              <a:t>@Override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Monaco"/>
              </a:rPr>
              <a:t>Tuple2&lt;String, String&gt;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call(</a:t>
            </a:r>
            <a:r>
              <a:rPr lang="en-US" sz="1300" b="1" dirty="0">
                <a:solidFill>
                  <a:srgbClr val="660066"/>
                </a:solidFill>
                <a:latin typeface="Monaco"/>
              </a:rPr>
              <a:t>Tuple2&lt;String, String&gt; tuple2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300" dirty="0" smtClean="0">
                <a:solidFill>
                  <a:srgbClr val="000000"/>
                </a:solidFill>
                <a:latin typeface="Monaco"/>
              </a:rPr>
              <a:t>String</a:t>
            </a:r>
            <a:r>
              <a:rPr lang="fr-FR" sz="1300" dirty="0">
                <a:solidFill>
                  <a:srgbClr val="000000"/>
                </a:solidFill>
                <a:latin typeface="Monaco"/>
              </a:rPr>
              <a:t>[] parts = tuple2._2().split(</a:t>
            </a:r>
            <a:r>
              <a:rPr lang="fr-FR" sz="1300" dirty="0">
                <a:solidFill>
                  <a:srgbClr val="2A00FF"/>
                </a:solidFill>
                <a:latin typeface="Monaco"/>
              </a:rPr>
              <a:t>","</a:t>
            </a:r>
            <a:r>
              <a:rPr lang="fr-FR" sz="13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       return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Tuple2&lt;&gt;(parts[2], parts[1]);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    }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);</a:t>
            </a:r>
            <a:endParaRPr lang="en-US" sz="13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12610"/>
            <a:ext cx="8763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JavaPairDStream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&lt;String, Long&gt;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pageCountsByUrl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events.map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Function&lt;Tuple2&lt;</a:t>
            </a:r>
            <a:r>
              <a:rPr lang="en-US" sz="1300" b="1" u="sng" dirty="0" err="1">
                <a:solidFill>
                  <a:srgbClr val="000000"/>
                </a:solidFill>
                <a:latin typeface="Monaco"/>
              </a:rPr>
              <a:t>String,String</a:t>
            </a:r>
            <a:r>
              <a:rPr lang="en-US" sz="1300" b="1" u="sng" dirty="0">
                <a:solidFill>
                  <a:srgbClr val="000000"/>
                </a:solidFill>
                <a:latin typeface="Monaco"/>
              </a:rPr>
              <a:t>&gt;, String&gt;(){</a:t>
            </a:r>
          </a:p>
          <a:p>
            <a:endParaRPr lang="en-US" sz="1300" dirty="0">
              <a:latin typeface="Monaco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300" dirty="0" smtClean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1300" dirty="0">
                <a:solidFill>
                  <a:srgbClr val="646464"/>
                </a:solidFill>
                <a:latin typeface="Monaco"/>
              </a:rPr>
              <a:t>Override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   public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String call(Tuple2&lt;String, String&gt; </a:t>
            </a:r>
            <a:r>
              <a:rPr lang="en-US" sz="1300" b="1" dirty="0" err="1">
                <a:solidFill>
                  <a:srgbClr val="000000"/>
                </a:solidFill>
                <a:latin typeface="Monaco"/>
              </a:rPr>
              <a:t>pageView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Monaco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 Exception {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Monaco"/>
              </a:rPr>
              <a:t>pageView._2();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    }</a:t>
            </a:r>
            <a:endParaRPr lang="en-US" sz="1300" dirty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   }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en-US" sz="1300" dirty="0" err="1">
                <a:solidFill>
                  <a:srgbClr val="000000"/>
                </a:solidFill>
                <a:latin typeface="Monaco"/>
              </a:rPr>
              <a:t>countByValue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13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endParaRPr lang="en-US" sz="13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System.</a:t>
            </a:r>
            <a:r>
              <a:rPr lang="en-US" sz="13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Monaco"/>
              </a:rPr>
              <a:t>out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3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"Page counts by </a:t>
            </a:r>
            <a:r>
              <a:rPr lang="en-US" sz="1300" i="1" dirty="0" err="1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url</a:t>
            </a:r>
            <a:r>
              <a:rPr lang="en-US" sz="1300" i="1" dirty="0">
                <a:solidFill>
                  <a:srgbClr val="2A00FF"/>
                </a:solidFill>
                <a:highlight>
                  <a:srgbClr val="D4D4D4"/>
                </a:highlight>
                <a:latin typeface="Monaco"/>
              </a:rPr>
              <a:t>:"</a:t>
            </a:r>
            <a:r>
              <a:rPr lang="en-US" sz="1300" i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endParaRPr lang="en-US" sz="13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13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Monaco"/>
              </a:rPr>
              <a:t>pageCountsByUrl.print</a:t>
            </a:r>
            <a:r>
              <a:rPr lang="en-US" sz="1300" dirty="0">
                <a:solidFill>
                  <a:srgbClr val="000000"/>
                </a:solidFill>
                <a:latin typeface="Monaco"/>
              </a:rPr>
              <a:t>();</a:t>
            </a:r>
            <a:endParaRPr lang="en-US" sz="13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8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25" y="1700808"/>
            <a:ext cx="8229600" cy="2592288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C10000"/>
                </a:solidFill>
              </a:rPr>
              <a:t>Thanks!</a:t>
            </a:r>
            <a:r>
              <a:rPr lang="en-US" dirty="0" smtClean="0">
                <a:solidFill>
                  <a:srgbClr val="C10000"/>
                </a:solidFill>
              </a:rPr>
              <a:t/>
            </a:r>
            <a:br>
              <a:rPr lang="en-US" dirty="0" smtClean="0">
                <a:solidFill>
                  <a:srgbClr val="C10000"/>
                </a:solidFill>
              </a:rPr>
            </a:br>
            <a:r>
              <a:rPr lang="en-US" sz="2200" dirty="0" smtClean="0">
                <a:solidFill>
                  <a:srgbClr val="C10000"/>
                </a:solidFill>
              </a:rPr>
              <a:t/>
            </a:r>
            <a:br>
              <a:rPr lang="en-US" sz="2200" dirty="0" smtClean="0">
                <a:solidFill>
                  <a:srgbClr val="C10000"/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@rahuldausa on twitter and slideshare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http://www.linkedin.com/in/rahuldausa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495800"/>
            <a:ext cx="8320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Join us </a:t>
            </a:r>
            <a:r>
              <a:rPr lang="en-US" sz="1600" dirty="0"/>
              <a:t>@ For </a:t>
            </a:r>
            <a:r>
              <a:rPr lang="en-US" sz="1600" dirty="0" err="1"/>
              <a:t>Solr</a:t>
            </a:r>
            <a:r>
              <a:rPr lang="en-US" sz="1600" dirty="0"/>
              <a:t>, </a:t>
            </a:r>
            <a:r>
              <a:rPr lang="en-US" sz="1600" dirty="0" err="1"/>
              <a:t>Lucene</a:t>
            </a:r>
            <a:r>
              <a:rPr lang="en-US" sz="1600" dirty="0"/>
              <a:t>, </a:t>
            </a:r>
            <a:r>
              <a:rPr lang="en-US" sz="1600" dirty="0" err="1"/>
              <a:t>Elasticsearch</a:t>
            </a:r>
            <a:r>
              <a:rPr lang="en-US" sz="1600" dirty="0"/>
              <a:t>, Machine Learning, IR</a:t>
            </a:r>
          </a:p>
          <a:p>
            <a:pPr algn="ctr"/>
            <a:r>
              <a:rPr lang="en-US" sz="1600" dirty="0" smtClean="0">
                <a:hlinkClick r:id="rId4"/>
              </a:rPr>
              <a:t>http://www.meetup.com/Hyderabad-Apache-Solr-Lucene-Group/</a:t>
            </a:r>
            <a:endParaRPr lang="en-US" sz="1600" dirty="0"/>
          </a:p>
          <a:p>
            <a:pPr algn="ctr"/>
            <a:r>
              <a:rPr lang="en-US" sz="1600" dirty="0" smtClean="0">
                <a:hlinkClick r:id="rId5"/>
              </a:rPr>
              <a:t>http://www.meetup.com/DataAnalyticsGroup/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Join us </a:t>
            </a:r>
            <a:r>
              <a:rPr lang="en-US" sz="1600" dirty="0"/>
              <a:t>@ For Hadoop, Spark, Cascading, Scala, NoSQL, Crawlers and all cutting edge technologies.</a:t>
            </a:r>
          </a:p>
          <a:p>
            <a:pPr algn="ctr"/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://www.meetup.com</a:t>
            </a:r>
            <a:r>
              <a:rPr lang="en-US" sz="1600" dirty="0" smtClean="0">
                <a:hlinkClick r:id="rId6"/>
              </a:rPr>
              <a:t>/Big-Data-Hyderabad/</a:t>
            </a:r>
            <a:endParaRPr lang="en-US" sz="1600" dirty="0"/>
          </a:p>
          <a:p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10000"/>
                </a:solidFill>
              </a:rPr>
              <a:t>What is Zookeeper</a:t>
            </a:r>
            <a:endParaRPr lang="en-IN" dirty="0">
              <a:solidFill>
                <a:srgbClr val="C1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99" y="1447801"/>
            <a:ext cx="6571009" cy="48460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Open source, High Performance coordination service for distributed applications</a:t>
            </a:r>
          </a:p>
          <a:p>
            <a:r>
              <a:rPr lang="en-US" dirty="0" smtClean="0"/>
              <a:t>Centralized service for 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Locks and Synchronization for providing coordination between distributed systems</a:t>
            </a:r>
          </a:p>
          <a:p>
            <a:pPr lvl="1"/>
            <a:r>
              <a:rPr lang="en-US" dirty="0" smtClean="0"/>
              <a:t>Naming service (Registry)</a:t>
            </a:r>
          </a:p>
          <a:p>
            <a:pPr lvl="1"/>
            <a:r>
              <a:rPr lang="en-US" dirty="0" smtClean="0"/>
              <a:t>Group Membership</a:t>
            </a:r>
            <a:endParaRPr lang="en-IN" dirty="0" smtClean="0">
              <a:hlinkClick r:id="rId3"/>
            </a:endParaRP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hierarchical namespace</a:t>
            </a:r>
          </a:p>
          <a:p>
            <a:pPr lvl="1"/>
            <a:r>
              <a:rPr lang="en-US" dirty="0" smtClean="0"/>
              <a:t>provides watcher on a znode</a:t>
            </a:r>
          </a:p>
          <a:p>
            <a:pPr lvl="1"/>
            <a:r>
              <a:rPr lang="en-US" dirty="0" smtClean="0"/>
              <a:t>allows to form a cluster of nodes</a:t>
            </a:r>
          </a:p>
          <a:p>
            <a:r>
              <a:rPr lang="en-US" dirty="0" smtClean="0"/>
              <a:t>Supports a large volume of request for data retrieval and update</a:t>
            </a:r>
          </a:p>
          <a:p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://zookeeper.apache.org</a:t>
            </a:r>
            <a:r>
              <a:rPr lang="en-IN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42" y="404664"/>
            <a:ext cx="2057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6" y="3177902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7" y="4869160"/>
            <a:ext cx="24688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 : h</a:t>
            </a:r>
            <a:r>
              <a:rPr lang="en-IN" sz="900" dirty="0" smtClean="0"/>
              <a:t>ttp</a:t>
            </a:r>
            <a:r>
              <a:rPr lang="en-IN" sz="900" dirty="0"/>
              <a:t>://</a:t>
            </a:r>
            <a:r>
              <a:rPr lang="en-IN" sz="900" dirty="0" smtClean="0"/>
              <a:t>zookeeper.apache.org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8124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870"/>
    </mc:Choice>
    <mc:Fallback xmlns="">
      <p:transition spd="slow" advTm="1878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22114"/>
          </a:xfrm>
        </p:spPr>
        <p:txBody>
          <a:bodyPr/>
          <a:lstStyle/>
          <a:p>
            <a:r>
              <a:rPr lang="en-US" dirty="0" smtClean="0"/>
              <a:t>Zookeeper 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Configuration Management</a:t>
            </a:r>
          </a:p>
          <a:p>
            <a:pPr marL="742950" lvl="2" indent="-342900"/>
            <a:r>
              <a:rPr lang="en-US" dirty="0" smtClean="0"/>
              <a:t>Cluster member nodes Bootstrapping configuration from a central source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Cluster Management</a:t>
            </a:r>
          </a:p>
          <a:p>
            <a:pPr marL="742950" lvl="2" indent="-342900"/>
            <a:r>
              <a:rPr lang="en-US" sz="2400" dirty="0" smtClean="0"/>
              <a:t>Node Join/Leave</a:t>
            </a:r>
          </a:p>
          <a:p>
            <a:pPr marL="742950" lvl="2" indent="-342900"/>
            <a:r>
              <a:rPr lang="en-US" dirty="0" smtClean="0"/>
              <a:t>Node Status in real time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Naming Service – e.g. DNS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Distributed Synchronization – locks, barriers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Leader election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/>
              <a:t>Centralized and Highly reliable Registry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6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Zookeeper 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5194920" cy="4713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Hierarchical Namespace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node is called “znode”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Each znode has data(stores data in byte[] array) and can have children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znode</a:t>
            </a:r>
          </a:p>
          <a:p>
            <a:pPr lvl="1"/>
            <a:r>
              <a:rPr lang="en-US" sz="2200" dirty="0" smtClean="0"/>
              <a:t>Maintains “Stat” structure with version of data changes , ACL changes and timestamp</a:t>
            </a:r>
          </a:p>
          <a:p>
            <a:pPr lvl="1"/>
            <a:r>
              <a:rPr lang="en-US" sz="2200" dirty="0" smtClean="0"/>
              <a:t>Version number increases with each changes</a:t>
            </a:r>
            <a:endParaRPr lang="en-IN" sz="2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5"/>
            <a:ext cx="287464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0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recall basic concepts of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Messaging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00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9160</TotalTime>
  <Words>1825</Words>
  <Application>Microsoft Office PowerPoint</Application>
  <PresentationFormat>화면 슬라이드 쇼(4:3)</PresentationFormat>
  <Paragraphs>385</Paragraphs>
  <Slides>54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Helvetica Neue</vt:lpstr>
      <vt:lpstr>Menlo</vt:lpstr>
      <vt:lpstr>Monaco</vt:lpstr>
      <vt:lpstr>Arial</vt:lpstr>
      <vt:lpstr>Calibri</vt:lpstr>
      <vt:lpstr>Consolas</vt:lpstr>
      <vt:lpstr>Trebuchet MS</vt:lpstr>
      <vt:lpstr>Wingdings</vt:lpstr>
      <vt:lpstr>Office Theme</vt:lpstr>
      <vt:lpstr> Real time Analytics  with Apache Kafka and Spark October 2014 Meetup  Organized by Big Data Hyderabad. http://www.meetup.com/Big-Data-Hyderabad/</vt:lpstr>
      <vt:lpstr>About Me</vt:lpstr>
      <vt:lpstr>Quick Questionnaire</vt:lpstr>
      <vt:lpstr>What we are going to  learn/see today ? </vt:lpstr>
      <vt:lpstr>Apache Zookeeper TM</vt:lpstr>
      <vt:lpstr>What is Zookeeper</vt:lpstr>
      <vt:lpstr>Zookeeper Use cases</vt:lpstr>
      <vt:lpstr>Zookeeper Data Model</vt:lpstr>
      <vt:lpstr>Let’s recall basic concepts of Messaging System</vt:lpstr>
      <vt:lpstr>Point to Point Messaging  (Queue)</vt:lpstr>
      <vt:lpstr>Publish-Subscribe Messaging  (Topic)</vt:lpstr>
      <vt:lpstr>PowerPoint 프레젠테이션</vt:lpstr>
      <vt:lpstr>Overview</vt:lpstr>
      <vt:lpstr>How it works</vt:lpstr>
      <vt:lpstr>Real time transfer</vt:lpstr>
      <vt:lpstr>Performance Numbers</vt:lpstr>
      <vt:lpstr>About Apache Spark</vt:lpstr>
      <vt:lpstr>So Why Spark ?</vt:lpstr>
      <vt:lpstr>Spark Stack</vt:lpstr>
      <vt:lpstr>Execution Flow</vt:lpstr>
      <vt:lpstr>Terminology</vt:lpstr>
      <vt:lpstr>Terminology (contd.)</vt:lpstr>
      <vt:lpstr>Resilient Distributed Dataset (RDD)</vt:lpstr>
      <vt:lpstr>Cluster Deployment</vt:lpstr>
      <vt:lpstr>Monitoring</vt:lpstr>
      <vt:lpstr>Monitoring – Stages</vt:lpstr>
      <vt:lpstr>PowerPoint 프레젠테이션</vt:lpstr>
      <vt:lpstr>Kafka Installation</vt:lpstr>
      <vt:lpstr>Start Servers</vt:lpstr>
      <vt:lpstr>Create/List Topics</vt:lpstr>
      <vt:lpstr>Producer</vt:lpstr>
      <vt:lpstr>Consumer</vt:lpstr>
      <vt:lpstr>Multi-Broker Cluster</vt:lpstr>
      <vt:lpstr>Start with New Nodes</vt:lpstr>
      <vt:lpstr> Let’s move to  Apache Spark</vt:lpstr>
      <vt:lpstr>Spark Shell</vt:lpstr>
      <vt:lpstr>Basic operations…</vt:lpstr>
      <vt:lpstr>Map - Reduce</vt:lpstr>
      <vt:lpstr>With Caching…</vt:lpstr>
      <vt:lpstr>With HDFS…</vt:lpstr>
      <vt:lpstr>Standalone (Scala)</vt:lpstr>
      <vt:lpstr>Standalone (Java)</vt:lpstr>
      <vt:lpstr>Job Submission</vt:lpstr>
      <vt:lpstr>Configuration</vt:lpstr>
      <vt:lpstr>PowerPoint 프레젠테이션</vt:lpstr>
      <vt:lpstr>Analytics High Level Flow</vt:lpstr>
      <vt:lpstr>Spark Streaming</vt:lpstr>
      <vt:lpstr>Support Multiple Input/Outputs</vt:lpstr>
      <vt:lpstr>Streaming Flow</vt:lpstr>
      <vt:lpstr>Spark Streaming Terminology</vt:lpstr>
      <vt:lpstr>Spark Context</vt:lpstr>
      <vt:lpstr>Reading from Kafka Stream</vt:lpstr>
      <vt:lpstr>Processing of Stream</vt:lpstr>
      <vt:lpstr>Thanks!  @rahuldausa on twitter and slideshare http://www.linkedin.com/in/rahuldausa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김경호</cp:lastModifiedBy>
  <cp:revision>2354</cp:revision>
  <dcterms:created xsi:type="dcterms:W3CDTF">2014-04-10T07:01:18Z</dcterms:created>
  <dcterms:modified xsi:type="dcterms:W3CDTF">2019-10-21T00:48:06Z</dcterms:modified>
</cp:coreProperties>
</file>