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4"/>
    <p:sldMasterId id="2147483729" r:id="rId5"/>
  </p:sldMasterIdLst>
  <p:notesMasterIdLst>
    <p:notesMasterId r:id="rId10"/>
  </p:notesMasterIdLst>
  <p:handoutMasterIdLst>
    <p:handoutMasterId r:id="rId11"/>
  </p:handoutMasterIdLst>
  <p:sldIdLst>
    <p:sldId id="421" r:id="rId6"/>
    <p:sldId id="458" r:id="rId7"/>
    <p:sldId id="425" r:id="rId8"/>
    <p:sldId id="457" r:id="rId9"/>
  </p:sldIdLst>
  <p:sldSz cx="9144000" cy="5143500" type="screen16x9"/>
  <p:notesSz cx="6805613" cy="9939338"/>
  <p:defaultTextStyle>
    <a:defPPr>
      <a:defRPr lang="en-US"/>
    </a:defPPr>
    <a:lvl1pPr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1pPr>
    <a:lvl2pPr marL="4572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2pPr>
    <a:lvl3pPr marL="9144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3pPr>
    <a:lvl4pPr marL="13716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4pPr>
    <a:lvl5pPr marL="18288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541E"/>
    <a:srgbClr val="66FF33"/>
    <a:srgbClr val="003399"/>
    <a:srgbClr val="B4CC3A"/>
    <a:srgbClr val="FCD6A5"/>
    <a:srgbClr val="00FFFF"/>
    <a:srgbClr val="0066FF"/>
    <a:srgbClr val="1288C0"/>
    <a:srgbClr val="FFFFFF"/>
    <a:srgbClr val="52A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85" autoAdjust="0"/>
    <p:restoredTop sz="94675" autoAdjust="0"/>
  </p:normalViewPr>
  <p:slideViewPr>
    <p:cSldViewPr snapToGrid="0">
      <p:cViewPr>
        <p:scale>
          <a:sx n="110" d="100"/>
          <a:sy n="110" d="100"/>
        </p:scale>
        <p:origin x="-210" y="-588"/>
      </p:cViewPr>
      <p:guideLst>
        <p:guide orient="horz" pos="3104"/>
        <p:guide orient="horz" pos="2432"/>
        <p:guide orient="horz" pos="834"/>
        <p:guide pos="3064"/>
        <p:guide pos="3757"/>
        <p:guide pos="1082"/>
        <p:guide pos="390"/>
        <p:guide pos="37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4"/>
            <a:ext cx="2949099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514" y="4"/>
            <a:ext cx="2949099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9442375"/>
            <a:ext cx="2949099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514" y="9442375"/>
            <a:ext cx="2949099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273D68B-0CA8-4788-90D5-2D086E039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27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4"/>
            <a:ext cx="2949099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514" y="4"/>
            <a:ext cx="2949099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2463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417" y="4721187"/>
            <a:ext cx="4990783" cy="447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442375"/>
            <a:ext cx="2949099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514" y="9442375"/>
            <a:ext cx="2949099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0ED41AE-736E-48F5-8701-1355F6D9E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348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24637" cy="3727450"/>
          </a:xfrm>
          <a:ln/>
        </p:spPr>
      </p:sp>
      <p:sp>
        <p:nvSpPr>
          <p:cNvPr id="362499" name="Notes Placeholder 2"/>
          <p:cNvSpPr>
            <a:spLocks noGrp="1"/>
          </p:cNvSpPr>
          <p:nvPr>
            <p:ph type="body" idx="1"/>
          </p:nvPr>
        </p:nvSpPr>
        <p:spPr>
          <a:xfrm>
            <a:off x="681178" y="4721865"/>
            <a:ext cx="5443257" cy="495466"/>
          </a:xfrm>
          <a:noFill/>
          <a:ln/>
        </p:spPr>
        <p:txBody>
          <a:bodyPr lIns="93003" tIns="46502" rIns="93003" bIns="46502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62500" name="Slide Number Placeholder 3"/>
          <p:cNvSpPr txBox="1">
            <a:spLocks noGrp="1"/>
          </p:cNvSpPr>
          <p:nvPr/>
        </p:nvSpPr>
        <p:spPr bwMode="auto">
          <a:xfrm>
            <a:off x="3857443" y="9640615"/>
            <a:ext cx="2948173" cy="298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003" tIns="46502" rIns="93003" bIns="46502" anchor="b"/>
          <a:lstStyle/>
          <a:p>
            <a:pPr algn="r" defTabSz="930124">
              <a:spcAft>
                <a:spcPct val="0"/>
              </a:spcAft>
            </a:pPr>
            <a:fld id="{25D0C98D-B820-4AAD-8953-01AD43B47104}" type="slidenum">
              <a:rPr lang="en-US" sz="1600">
                <a:solidFill>
                  <a:srgbClr val="000000"/>
                </a:solidFill>
                <a:latin typeface="Calibri" pitchFamily="34" charset="0"/>
                <a:cs typeface="Arial" pitchFamily="-65" charset="0"/>
              </a:rPr>
              <a:pPr algn="r" defTabSz="930124">
                <a:spcAft>
                  <a:spcPct val="0"/>
                </a:spcAft>
              </a:pPr>
              <a:t>1</a:t>
            </a:fld>
            <a:endParaRPr lang="en-US" sz="1600" dirty="0">
              <a:solidFill>
                <a:srgbClr val="000000"/>
              </a:solidFill>
              <a:latin typeface="Calibri" pitchFamily="34" charset="0"/>
              <a:cs typeface="Arial" pitchFamily="-65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24637" cy="3727450"/>
          </a:xfrm>
          <a:ln/>
        </p:spPr>
      </p:sp>
      <p:sp>
        <p:nvSpPr>
          <p:cNvPr id="362499" name="Notes Placeholder 2"/>
          <p:cNvSpPr>
            <a:spLocks noGrp="1"/>
          </p:cNvSpPr>
          <p:nvPr>
            <p:ph type="body" idx="1"/>
          </p:nvPr>
        </p:nvSpPr>
        <p:spPr>
          <a:xfrm>
            <a:off x="681178" y="4721865"/>
            <a:ext cx="5443257" cy="495466"/>
          </a:xfrm>
          <a:noFill/>
          <a:ln/>
        </p:spPr>
        <p:txBody>
          <a:bodyPr lIns="93003" tIns="46502" rIns="93003" bIns="46502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62500" name="Slide Number Placeholder 3"/>
          <p:cNvSpPr txBox="1">
            <a:spLocks noGrp="1"/>
          </p:cNvSpPr>
          <p:nvPr/>
        </p:nvSpPr>
        <p:spPr bwMode="auto">
          <a:xfrm>
            <a:off x="3857443" y="9640615"/>
            <a:ext cx="2948173" cy="298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003" tIns="46502" rIns="93003" bIns="46502" anchor="b"/>
          <a:lstStyle/>
          <a:p>
            <a:pPr algn="r" defTabSz="930124">
              <a:spcAft>
                <a:spcPct val="0"/>
              </a:spcAft>
            </a:pPr>
            <a:fld id="{25D0C98D-B820-4AAD-8953-01AD43B47104}" type="slidenum">
              <a:rPr lang="en-US" sz="1600">
                <a:solidFill>
                  <a:srgbClr val="000000"/>
                </a:solidFill>
                <a:latin typeface="Calibri" pitchFamily="34" charset="0"/>
                <a:cs typeface="Arial" pitchFamily="-65" charset="0"/>
              </a:rPr>
              <a:pPr algn="r" defTabSz="930124">
                <a:spcAft>
                  <a:spcPct val="0"/>
                </a:spcAft>
              </a:pPr>
              <a:t>2</a:t>
            </a:fld>
            <a:endParaRPr lang="en-US" sz="1600" dirty="0">
              <a:solidFill>
                <a:srgbClr val="000000"/>
              </a:solidFill>
              <a:latin typeface="Calibri" pitchFamily="34" charset="0"/>
              <a:cs typeface="Arial" pitchFamily="-65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24637" cy="3727450"/>
          </a:xfrm>
          <a:ln/>
        </p:spPr>
      </p:sp>
      <p:sp>
        <p:nvSpPr>
          <p:cNvPr id="362499" name="Notes Placeholder 2"/>
          <p:cNvSpPr>
            <a:spLocks noGrp="1"/>
          </p:cNvSpPr>
          <p:nvPr>
            <p:ph type="body" idx="1"/>
          </p:nvPr>
        </p:nvSpPr>
        <p:spPr>
          <a:xfrm>
            <a:off x="681178" y="4721865"/>
            <a:ext cx="5443257" cy="495466"/>
          </a:xfrm>
          <a:noFill/>
          <a:ln/>
        </p:spPr>
        <p:txBody>
          <a:bodyPr lIns="93003" tIns="46502" rIns="93003" bIns="46502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62500" name="Slide Number Placeholder 3"/>
          <p:cNvSpPr txBox="1">
            <a:spLocks noGrp="1"/>
          </p:cNvSpPr>
          <p:nvPr/>
        </p:nvSpPr>
        <p:spPr bwMode="auto">
          <a:xfrm>
            <a:off x="3857443" y="9640615"/>
            <a:ext cx="2948173" cy="298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003" tIns="46502" rIns="93003" bIns="46502" anchor="b"/>
          <a:lstStyle/>
          <a:p>
            <a:pPr algn="r" defTabSz="930124">
              <a:spcAft>
                <a:spcPct val="0"/>
              </a:spcAft>
            </a:pPr>
            <a:fld id="{25D0C98D-B820-4AAD-8953-01AD43B47104}" type="slidenum">
              <a:rPr lang="en-US" sz="1600">
                <a:solidFill>
                  <a:srgbClr val="000000"/>
                </a:solidFill>
                <a:latin typeface="Calibri" pitchFamily="34" charset="0"/>
                <a:cs typeface="Arial" pitchFamily="-65" charset="0"/>
              </a:rPr>
              <a:pPr algn="r" defTabSz="930124">
                <a:spcAft>
                  <a:spcPct val="0"/>
                </a:spcAft>
              </a:pPr>
              <a:t>3</a:t>
            </a:fld>
            <a:endParaRPr lang="en-US" sz="1600" dirty="0">
              <a:solidFill>
                <a:srgbClr val="000000"/>
              </a:solidFill>
              <a:latin typeface="Calibri" pitchFamily="34" charset="0"/>
              <a:cs typeface="Arial" pitchFamily="-65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3853366" y="9438921"/>
            <a:ext cx="2950675" cy="498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64" tIns="47433" rIns="94864" bIns="47433" anchor="b"/>
          <a:lstStyle/>
          <a:p>
            <a:pPr algn="r" eaLnBrk="0" hangingPunct="0">
              <a:spcAft>
                <a:spcPct val="0"/>
              </a:spcAft>
            </a:pPr>
            <a:fld id="{389036A7-AD99-4931-B600-4BC00283AA53}" type="slidenum">
              <a:rPr lang="en-US" sz="1000" i="1">
                <a:solidFill>
                  <a:srgbClr val="000000"/>
                </a:solidFill>
                <a:latin typeface="Arial" pitchFamily="34" charset="0"/>
                <a:cs typeface="Arial" pitchFamily="-65" charset="0"/>
              </a:rPr>
              <a:pPr algn="r" eaLnBrk="0" hangingPunct="0">
                <a:spcAft>
                  <a:spcPct val="0"/>
                </a:spcAft>
              </a:pPr>
              <a:t>4</a:t>
            </a:fld>
            <a:endParaRPr lang="en-US" sz="1000" i="1" dirty="0">
              <a:solidFill>
                <a:srgbClr val="000000"/>
              </a:solidFill>
              <a:latin typeface="Arial" pitchFamily="34" charset="0"/>
              <a:cs typeface="Arial" pitchFamily="-65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 bwMode="gray">
          <a:xfrm>
            <a:off x="236929" y="4948476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/>
                </a:solidFill>
              </a:rPr>
              <a:t>© 2010 VMware Inc. All rights reserved</a:t>
            </a:r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white">
          <a:xfrm>
            <a:off x="224584" y="4767904"/>
            <a:ext cx="2133600" cy="3571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Subtitle 2"/>
          <p:cNvSpPr>
            <a:spLocks noGrp="1"/>
          </p:cNvSpPr>
          <p:nvPr userDrawn="1">
            <p:ph type="subTitle" idx="4294967295"/>
          </p:nvPr>
        </p:nvSpPr>
        <p:spPr>
          <a:xfrm>
            <a:off x="381000" y="800100"/>
            <a:ext cx="6400800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buNone/>
            </a:pPr>
            <a:r>
              <a:rPr lang="en-US" sz="2000" dirty="0" smtClean="0">
                <a:latin typeface="Gotham Medium" pitchFamily="50" charset="0"/>
                <a:cs typeface="Gotham Medium" pitchFamily="50" charset="0"/>
              </a:rPr>
              <a:t>&lt;TOPIC&gt;</a:t>
            </a:r>
            <a:endParaRPr lang="en-US" sz="2000" dirty="0">
              <a:latin typeface="Gotham Medium" pitchFamily="50" charset="0"/>
              <a:cs typeface="Gotham Medium" pitchFamily="50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blipFill dpi="0" rotWithShape="0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 bwMode="gray">
          <a:xfrm>
            <a:off x="6524625" y="5022034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 smtClean="0">
                <a:solidFill>
                  <a:schemeClr val="bg2">
                    <a:lumMod val="75000"/>
                  </a:schemeClr>
                </a:solidFill>
              </a:rPr>
              <a:t>© 2009 VMware Inc. All rights reserved</a:t>
            </a:r>
          </a:p>
        </p:txBody>
      </p:sp>
      <p:sp>
        <p:nvSpPr>
          <p:cNvPr id="6" name="Subtitle 2"/>
          <p:cNvSpPr>
            <a:spLocks noGrp="1"/>
          </p:cNvSpPr>
          <p:nvPr userDrawn="1">
            <p:ph type="subTitle" idx="4294967295"/>
          </p:nvPr>
        </p:nvSpPr>
        <p:spPr>
          <a:xfrm>
            <a:off x="381000" y="800100"/>
            <a:ext cx="6400800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buNone/>
            </a:pPr>
            <a:r>
              <a:rPr lang="en-US" sz="2000" dirty="0" smtClean="0">
                <a:latin typeface="Gotham Medium" pitchFamily="50" charset="0"/>
                <a:cs typeface="Gotham Medium" pitchFamily="50" charset="0"/>
              </a:rPr>
              <a:t>&lt;TOPIC&gt;</a:t>
            </a:r>
            <a:endParaRPr lang="en-US" sz="2000" dirty="0">
              <a:latin typeface="Gotham Medium" pitchFamily="50" charset="0"/>
              <a:cs typeface="Gotham Medium" pitchFamily="50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589788"/>
            <a:ext cx="8385048" cy="3758184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0" y="588169"/>
            <a:ext cx="7630668" cy="809720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234210"/>
            <a:ext cx="8858250" cy="314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1950" y="1657827"/>
            <a:ext cx="7592568" cy="2811304"/>
          </a:xfrm>
        </p:spPr>
        <p:txBody>
          <a:bodyPr/>
          <a:lstStyle>
            <a:lvl1pPr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1621631"/>
            <a:ext cx="7254240" cy="931069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234210"/>
            <a:ext cx="8858250" cy="314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6" y="2614612"/>
            <a:ext cx="7267575" cy="471488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588169"/>
            <a:ext cx="4038600" cy="3755231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588169"/>
            <a:ext cx="4038600" cy="3755231"/>
          </a:xfrm>
        </p:spPr>
        <p:txBody>
          <a:bodyPr/>
          <a:lstStyle>
            <a:lvl1pPr marL="114300" indent="-11430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589788"/>
            <a:ext cx="8385048" cy="3758184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0" y="588169"/>
            <a:ext cx="7630668" cy="809720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234210"/>
            <a:ext cx="8858250" cy="314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1950" y="1657827"/>
            <a:ext cx="7592568" cy="2811304"/>
          </a:xfrm>
        </p:spPr>
        <p:txBody>
          <a:bodyPr/>
          <a:lstStyle>
            <a:lvl1pPr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1621631"/>
            <a:ext cx="7254240" cy="931069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234210"/>
            <a:ext cx="8858250" cy="314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6" y="2614612"/>
            <a:ext cx="7267575" cy="471488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588169"/>
            <a:ext cx="4038600" cy="3755231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588169"/>
            <a:ext cx="4038600" cy="3755231"/>
          </a:xfrm>
        </p:spPr>
        <p:txBody>
          <a:bodyPr/>
          <a:lstStyle>
            <a:lvl1pPr marL="114300" indent="-11430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128588"/>
            <a:ext cx="8382000" cy="2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588169"/>
            <a:ext cx="8382000" cy="3755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47625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0662" name="Line 6"/>
          <p:cNvSpPr>
            <a:spLocks noChangeShapeType="1"/>
          </p:cNvSpPr>
          <p:nvPr userDrawn="1"/>
        </p:nvSpPr>
        <p:spPr bwMode="auto">
          <a:xfrm>
            <a:off x="184150" y="47625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4457700"/>
            <a:ext cx="83820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4"/>
          <p:cNvSpPr txBox="1">
            <a:spLocks noChangeArrowheads="1"/>
          </p:cNvSpPr>
          <p:nvPr userDrawn="1"/>
        </p:nvSpPr>
        <p:spPr bwMode="white">
          <a:xfrm>
            <a:off x="321673" y="4825866"/>
            <a:ext cx="457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A03F51-2955-4EA9-BE4E-42B6F90C747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28" r:id="rId2"/>
    <p:sldLayoutId id="2147483710" r:id="rId3"/>
    <p:sldLayoutId id="2147483726" r:id="rId4"/>
    <p:sldLayoutId id="2147483727" r:id="rId5"/>
    <p:sldLayoutId id="2147483712" r:id="rId6"/>
    <p:sldLayoutId id="2147483736" r:id="rId7"/>
    <p:sldLayoutId id="2147483738" r:id="rId8"/>
    <p:sldLayoutId id="2147483739" r:id="rId9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114300" indent="-114300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rgbClr val="246978"/>
        </a:buClr>
        <a:buFont typeface="Arial" pitchFamily="34" charset="0"/>
        <a:buChar char=" 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rgbClr val="246978"/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Wingdings" pitchFamily="2" charset="2"/>
        <a:buChar char="§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128588"/>
            <a:ext cx="8382000" cy="2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588169"/>
            <a:ext cx="8382000" cy="3755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47625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0662" name="Line 6"/>
          <p:cNvSpPr>
            <a:spLocks noChangeShapeType="1"/>
          </p:cNvSpPr>
          <p:nvPr userDrawn="1"/>
        </p:nvSpPr>
        <p:spPr bwMode="auto">
          <a:xfrm>
            <a:off x="184150" y="47625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4457700"/>
            <a:ext cx="83820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4"/>
          <p:cNvSpPr txBox="1">
            <a:spLocks noChangeArrowheads="1"/>
          </p:cNvSpPr>
          <p:nvPr userDrawn="1"/>
        </p:nvSpPr>
        <p:spPr bwMode="white">
          <a:xfrm>
            <a:off x="454025" y="4834890"/>
            <a:ext cx="457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A03F51-2955-4EA9-BE4E-42B6F90C747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114300" indent="-114300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rgbClr val="246978"/>
        </a:buClr>
        <a:buFont typeface="Arial" pitchFamily="34" charset="0"/>
        <a:buChar char=" 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rgbClr val="246978"/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Wingdings" pitchFamily="2" charset="2"/>
        <a:buChar char="§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vSphere 4.1 </a:t>
            </a:r>
            <a:r>
              <a:rPr lang="ko-KR" altLang="en-US" smtClean="0"/>
              <a:t>키트 및 에디션</a:t>
            </a:r>
          </a:p>
        </p:txBody>
      </p:sp>
      <p:sp>
        <p:nvSpPr>
          <p:cNvPr id="216" name="AutoShape 51"/>
          <p:cNvSpPr>
            <a:spLocks noChangeArrowheads="1"/>
          </p:cNvSpPr>
          <p:nvPr/>
        </p:nvSpPr>
        <p:spPr bwMode="auto">
          <a:xfrm>
            <a:off x="5132916" y="1581776"/>
            <a:ext cx="1234440" cy="2697718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28575" algn="ctr">
            <a:solidFill>
              <a:srgbClr val="FFFFFF"/>
            </a:solidFill>
            <a:round/>
            <a:headEnd/>
            <a:tailEnd/>
          </a:ln>
        </p:spPr>
        <p:txBody>
          <a:bodyPr wrap="none" lIns="18288" rIns="18288" anchor="ctr"/>
          <a:lstStyle/>
          <a:p>
            <a:pPr fontAlgn="auto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80000"/>
              <a:defRPr/>
            </a:pPr>
            <a:r>
              <a:rPr lang="en-US" altLang="ko-KR" sz="1100" b="1" kern="0" smtClean="0">
                <a:solidFill>
                  <a:sysClr val="windowText" lastClr="000000"/>
                </a:solidFill>
                <a:latin typeface="Arial" pitchFamily="34" charset="0"/>
                <a:ea typeface="Gulim" pitchFamily="34" charset="-127"/>
                <a:cs typeface="Arial" pitchFamily="34" charset="0"/>
              </a:rPr>
              <a:t>ADVANCED</a:t>
            </a:r>
            <a:endParaRPr lang="ko-KR" altLang="en-US" sz="1100" b="1" kern="0">
              <a:solidFill>
                <a:sysClr val="windowText" lastClr="000000"/>
              </a:solidFill>
              <a:latin typeface="Arial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218" name="AutoShape 51"/>
          <p:cNvSpPr>
            <a:spLocks noChangeArrowheads="1"/>
          </p:cNvSpPr>
          <p:nvPr/>
        </p:nvSpPr>
        <p:spPr bwMode="auto">
          <a:xfrm>
            <a:off x="3923982" y="1935737"/>
            <a:ext cx="1234440" cy="2343757"/>
          </a:xfrm>
          <a:prstGeom prst="roundRect">
            <a:avLst>
              <a:gd name="adj" fmla="val 16667"/>
            </a:avLst>
          </a:prstGeom>
          <a:solidFill>
            <a:srgbClr val="339966"/>
          </a:solidFill>
          <a:ln w="28575" algn="ctr">
            <a:solidFill>
              <a:srgbClr val="FFFFFF"/>
            </a:solidFill>
            <a:round/>
            <a:headEnd/>
            <a:tailEnd/>
          </a:ln>
        </p:spPr>
        <p:txBody>
          <a:bodyPr wrap="none" lIns="18288" rIns="18288" anchor="ctr"/>
          <a:lstStyle/>
          <a:p>
            <a:pPr fontAlgn="auto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80000"/>
              <a:defRPr/>
            </a:pPr>
            <a:r>
              <a:rPr lang="en-US" altLang="ko-KR" sz="1100" b="1" kern="0" smtClean="0">
                <a:solidFill>
                  <a:srgbClr val="FFFFFF"/>
                </a:solidFill>
                <a:latin typeface="Arial" pitchFamily="34" charset="0"/>
                <a:ea typeface="Gulim" pitchFamily="34" charset="-127"/>
                <a:cs typeface="Arial" pitchFamily="34" charset="0"/>
              </a:rPr>
              <a:t>STANDARD</a:t>
            </a:r>
            <a:endParaRPr lang="ko-KR" altLang="en-US" sz="1100" b="1" kern="0">
              <a:solidFill>
                <a:srgbClr val="FFFFFF"/>
              </a:solidFill>
              <a:latin typeface="Arial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219" name="AutoShape 51"/>
          <p:cNvSpPr>
            <a:spLocks noChangeArrowheads="1"/>
          </p:cNvSpPr>
          <p:nvPr/>
        </p:nvSpPr>
        <p:spPr bwMode="auto">
          <a:xfrm>
            <a:off x="6341850" y="1216753"/>
            <a:ext cx="1234440" cy="3062741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28575" algn="ctr">
            <a:solidFill>
              <a:srgbClr val="FFFFFF"/>
            </a:solidFill>
            <a:round/>
            <a:headEnd/>
            <a:tailEnd/>
          </a:ln>
        </p:spPr>
        <p:txBody>
          <a:bodyPr lIns="18288" rIns="18288" anchor="ctr"/>
          <a:lstStyle/>
          <a:p>
            <a:pPr fontAlgn="auto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80000"/>
              <a:defRPr/>
            </a:pPr>
            <a:r>
              <a:rPr lang="en-US" altLang="ko-KR" sz="1100" b="1" kern="0" smtClean="0">
                <a:solidFill>
                  <a:srgbClr val="FFFFFF"/>
                </a:solidFill>
                <a:latin typeface="Arial" pitchFamily="34" charset="0"/>
                <a:ea typeface="Gulim" pitchFamily="34" charset="-127"/>
                <a:cs typeface="Arial" pitchFamily="34" charset="0"/>
              </a:rPr>
              <a:t>ENTERPRISE</a:t>
            </a:r>
            <a:endParaRPr lang="ko-KR" altLang="en-US" sz="1100" b="1" kern="0">
              <a:solidFill>
                <a:srgbClr val="FFFFFF"/>
              </a:solidFill>
              <a:latin typeface="Arial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272" name="AutoShape 51"/>
          <p:cNvSpPr>
            <a:spLocks noChangeArrowheads="1"/>
          </p:cNvSpPr>
          <p:nvPr/>
        </p:nvSpPr>
        <p:spPr bwMode="auto">
          <a:xfrm>
            <a:off x="7550785" y="895976"/>
            <a:ext cx="1234440" cy="3383518"/>
          </a:xfrm>
          <a:prstGeom prst="roundRect">
            <a:avLst>
              <a:gd name="adj" fmla="val 16667"/>
            </a:avLst>
          </a:prstGeom>
          <a:solidFill>
            <a:srgbClr val="D9541E"/>
          </a:solidFill>
          <a:ln w="28575" algn="ctr">
            <a:solidFill>
              <a:srgbClr val="FFFFFF"/>
            </a:solidFill>
            <a:round/>
            <a:headEnd/>
            <a:tailEnd/>
          </a:ln>
        </p:spPr>
        <p:txBody>
          <a:bodyPr lIns="18288" rIns="18288" anchor="ctr"/>
          <a:lstStyle/>
          <a:p>
            <a:pPr fontAlgn="auto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80000"/>
              <a:defRPr/>
            </a:pPr>
            <a:r>
              <a:rPr lang="en-US" altLang="ko-KR" sz="1100" b="1" kern="0" dirty="0" smtClean="0">
                <a:solidFill>
                  <a:srgbClr val="FFFFFF"/>
                </a:solidFill>
                <a:latin typeface="Arial" pitchFamily="34" charset="0"/>
                <a:ea typeface="Gulim" pitchFamily="34" charset="-127"/>
                <a:cs typeface="Arial" pitchFamily="34" charset="0"/>
              </a:rPr>
              <a:t>ENTERPRISE </a:t>
            </a:r>
          </a:p>
          <a:p>
            <a:pPr fontAlgn="auto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80000"/>
              <a:defRPr/>
            </a:pPr>
            <a:r>
              <a:rPr lang="en-US" altLang="ko-KR" sz="1100" b="1" kern="0" dirty="0" smtClean="0">
                <a:solidFill>
                  <a:srgbClr val="FFFFFF"/>
                </a:solidFill>
                <a:latin typeface="Arial" pitchFamily="34" charset="0"/>
                <a:ea typeface="Gulim" pitchFamily="34" charset="-127"/>
                <a:cs typeface="Arial" pitchFamily="34" charset="0"/>
              </a:rPr>
              <a:t>Plus</a:t>
            </a:r>
            <a:r>
              <a:rPr lang="ko-KR" altLang="en-US" sz="1100" b="1" kern="0" dirty="0" smtClean="0">
                <a:solidFill>
                  <a:srgbClr val="FFFFFF"/>
                </a:solidFill>
                <a:latin typeface="Arial" pitchFamily="34" charset="0"/>
                <a:ea typeface="Gulim" pitchFamily="34" charset="-127"/>
                <a:cs typeface="Arial" pitchFamily="34" charset="0"/>
              </a:rPr>
              <a:t> </a:t>
            </a:r>
            <a:endParaRPr lang="ko-KR" altLang="en-US" sz="1100" b="1" kern="0" dirty="0">
              <a:solidFill>
                <a:srgbClr val="FFFFFF"/>
              </a:solidFill>
              <a:latin typeface="Arial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89" name="AutoShape 51"/>
          <p:cNvSpPr>
            <a:spLocks noChangeArrowheads="1"/>
          </p:cNvSpPr>
          <p:nvPr/>
        </p:nvSpPr>
        <p:spPr bwMode="auto">
          <a:xfrm>
            <a:off x="1506114" y="2687905"/>
            <a:ext cx="1234440" cy="1595038"/>
          </a:xfrm>
          <a:prstGeom prst="roundRect">
            <a:avLst>
              <a:gd name="adj" fmla="val 16667"/>
            </a:avLst>
          </a:prstGeom>
          <a:solidFill>
            <a:srgbClr val="2D4372"/>
          </a:solidFill>
          <a:ln w="28575" algn="ctr">
            <a:solidFill>
              <a:srgbClr val="FFFFFF"/>
            </a:solidFill>
            <a:round/>
            <a:headEnd/>
            <a:tailEnd/>
          </a:ln>
        </p:spPr>
        <p:txBody>
          <a:bodyPr lIns="18288" rIns="18288" anchor="ctr"/>
          <a:lstStyle/>
          <a:p>
            <a:pPr fontAlgn="auto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80000"/>
              <a:defRPr/>
            </a:pPr>
            <a:r>
              <a:rPr lang="en-US" altLang="ko-KR" sz="1100" b="1" kern="0" smtClean="0">
                <a:solidFill>
                  <a:srgbClr val="FFFFFF"/>
                </a:solidFill>
                <a:latin typeface="Arial" pitchFamily="34" charset="0"/>
                <a:ea typeface="Gulim" pitchFamily="34" charset="-127"/>
                <a:cs typeface="Arial" pitchFamily="34" charset="0"/>
              </a:rPr>
              <a:t>ESSENTIALS</a:t>
            </a:r>
            <a:endParaRPr lang="ko-KR" altLang="en-US" sz="1100" b="1" kern="0">
              <a:solidFill>
                <a:srgbClr val="FFFFFF"/>
              </a:solidFill>
              <a:latin typeface="Arial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94" name="AutoShape 51"/>
          <p:cNvSpPr>
            <a:spLocks noChangeArrowheads="1"/>
          </p:cNvSpPr>
          <p:nvPr/>
        </p:nvSpPr>
        <p:spPr bwMode="auto">
          <a:xfrm>
            <a:off x="2715048" y="2356066"/>
            <a:ext cx="1234440" cy="1936095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28575" algn="ctr">
            <a:solidFill>
              <a:srgbClr val="FFFFFF"/>
            </a:solidFill>
            <a:round/>
            <a:headEnd/>
            <a:tailEnd/>
          </a:ln>
        </p:spPr>
        <p:txBody>
          <a:bodyPr lIns="18288" rIns="18288" anchor="ctr"/>
          <a:lstStyle/>
          <a:p>
            <a:pPr fontAlgn="auto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80000"/>
              <a:defRPr/>
            </a:pPr>
            <a:r>
              <a:rPr lang="en-US" altLang="ko-KR" sz="1100" b="1" kern="0" smtClean="0">
                <a:solidFill>
                  <a:srgbClr val="FFFFFF"/>
                </a:solidFill>
                <a:latin typeface="Arial" pitchFamily="34" charset="0"/>
                <a:ea typeface="Gulim" pitchFamily="34" charset="-127"/>
                <a:cs typeface="Arial" pitchFamily="34" charset="0"/>
              </a:rPr>
              <a:t>ESSENTIALS </a:t>
            </a:r>
            <a:endParaRPr lang="ko-KR" altLang="en-US" sz="1100" b="1" kern="0" smtClean="0">
              <a:solidFill>
                <a:srgbClr val="FFFFFF"/>
              </a:solidFill>
              <a:latin typeface="Arial" pitchFamily="34" charset="0"/>
              <a:ea typeface="Gulim" pitchFamily="34" charset="-127"/>
              <a:cs typeface="Arial" pitchFamily="34" charset="0"/>
            </a:endParaRPr>
          </a:p>
          <a:p>
            <a:pPr fontAlgn="auto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80000"/>
              <a:defRPr/>
            </a:pPr>
            <a:r>
              <a:rPr lang="en-US" altLang="ko-KR" sz="1100" b="1" kern="0" smtClean="0">
                <a:solidFill>
                  <a:srgbClr val="FFFFFF"/>
                </a:solidFill>
                <a:latin typeface="Arial" pitchFamily="34" charset="0"/>
                <a:ea typeface="Gulim" pitchFamily="34" charset="-127"/>
                <a:cs typeface="Arial" pitchFamily="34" charset="0"/>
              </a:rPr>
              <a:t>PLUS</a:t>
            </a:r>
            <a:endParaRPr lang="ko-KR" altLang="en-US" sz="1100" b="1" kern="0">
              <a:solidFill>
                <a:srgbClr val="FFFFFF"/>
              </a:solidFill>
              <a:latin typeface="Arial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109" name="AutoShape 51"/>
          <p:cNvSpPr>
            <a:spLocks noChangeArrowheads="1"/>
          </p:cNvSpPr>
          <p:nvPr/>
        </p:nvSpPr>
        <p:spPr bwMode="auto">
          <a:xfrm>
            <a:off x="297180" y="3008682"/>
            <a:ext cx="1234440" cy="1289012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rgbClr val="FFFFFF"/>
            </a:solidFill>
            <a:round/>
            <a:headEnd/>
            <a:tailEnd/>
          </a:ln>
        </p:spPr>
        <p:txBody>
          <a:bodyPr lIns="18288" rIns="18288" anchor="ctr"/>
          <a:lstStyle/>
          <a:p>
            <a:pPr fontAlgn="auto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80000"/>
              <a:defRPr/>
            </a:pPr>
            <a:r>
              <a:rPr lang="en-US" altLang="ko-KR" sz="1100" b="1" kern="0" dirty="0" err="1" smtClean="0">
                <a:solidFill>
                  <a:srgbClr val="FFFFFF"/>
                </a:solidFill>
                <a:latin typeface="Arial" pitchFamily="34" charset="0"/>
                <a:ea typeface="Gulim" pitchFamily="34" charset="-127"/>
                <a:cs typeface="Arial" pitchFamily="34" charset="0"/>
              </a:rPr>
              <a:t>vSphere</a:t>
            </a:r>
            <a:r>
              <a:rPr lang="en-US" altLang="ko-KR" sz="1100" b="1" kern="0" dirty="0" smtClean="0">
                <a:solidFill>
                  <a:srgbClr val="FFFFFF"/>
                </a:solidFill>
                <a:latin typeface="Arial" pitchFamily="34" charset="0"/>
                <a:ea typeface="Gulim" pitchFamily="34" charset="-127"/>
                <a:cs typeface="Arial" pitchFamily="34" charset="0"/>
              </a:rPr>
              <a:t> Hypervisor</a:t>
            </a:r>
            <a:endParaRPr lang="ko-KR" altLang="en-US" sz="1100" b="1" kern="0" dirty="0">
              <a:solidFill>
                <a:srgbClr val="FFFFFF"/>
              </a:solidFill>
              <a:latin typeface="Arial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546" y="265838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Arial" pitchFamily="34" charset="0"/>
                <a:ea typeface="Gulim" pitchFamily="34" charset="-127"/>
                <a:cs typeface="Arial" pitchFamily="34" charset="0"/>
              </a:rPr>
              <a:t>$0</a:t>
            </a:r>
            <a:endParaRPr lang="ko-KR" altLang="en-US" sz="1800" b="1" kern="0" dirty="0" smtClean="0">
              <a:solidFill>
                <a:srgbClr val="000000"/>
              </a:solidFill>
              <a:latin typeface="Arial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366714" y="4347092"/>
            <a:ext cx="8418512" cy="17691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l">
              <a:tabLst>
                <a:tab pos="8229600" algn="r"/>
              </a:tabLst>
            </a:pPr>
            <a:r>
              <a:rPr lang="ko-KR" altLang="en-US" sz="1800" b="1" dirty="0" smtClean="0">
                <a:solidFill>
                  <a:srgbClr val="000000"/>
                </a:solidFill>
                <a:latin typeface="Arial" pitchFamily="34" charset="0"/>
                <a:ea typeface="Gulim" pitchFamily="34" charset="-127"/>
                <a:cs typeface="Arial" pitchFamily="34" charset="0"/>
              </a:rPr>
              <a:t>중소기업	대기업</a:t>
            </a:r>
          </a:p>
        </p:txBody>
      </p:sp>
      <p:cxnSp>
        <p:nvCxnSpPr>
          <p:cNvPr id="145" name="Straight Arrow Connector 144"/>
          <p:cNvCxnSpPr/>
          <p:nvPr/>
        </p:nvCxnSpPr>
        <p:spPr bwMode="auto">
          <a:xfrm>
            <a:off x="1364343" y="4447834"/>
            <a:ext cx="6415314" cy="1191"/>
          </a:xfrm>
          <a:prstGeom prst="straightConnector1">
            <a:avLst/>
          </a:prstGeom>
          <a:solidFill>
            <a:srgbClr val="0095D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0" name="직선 연결선 299"/>
          <p:cNvCxnSpPr/>
          <p:nvPr/>
        </p:nvCxnSpPr>
        <p:spPr bwMode="auto">
          <a:xfrm>
            <a:off x="257175" y="2980233"/>
            <a:ext cx="8515350" cy="0"/>
          </a:xfrm>
          <a:prstGeom prst="line">
            <a:avLst/>
          </a:prstGeom>
          <a:solidFill>
            <a:srgbClr val="0095D3"/>
          </a:solidFill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61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vSphere</a:t>
            </a:r>
            <a:r>
              <a:rPr lang="en-US" altLang="ko-KR" dirty="0" smtClean="0"/>
              <a:t> 4.1 </a:t>
            </a:r>
            <a:r>
              <a:rPr lang="ko-KR" altLang="en-US" dirty="0" err="1" smtClean="0"/>
              <a:t>에디션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중소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기업을 위한 키트</a:t>
            </a:r>
          </a:p>
        </p:txBody>
      </p:sp>
      <p:grpSp>
        <p:nvGrpSpPr>
          <p:cNvPr id="122" name="그룹 121"/>
          <p:cNvGrpSpPr/>
          <p:nvPr/>
        </p:nvGrpSpPr>
        <p:grpSpPr>
          <a:xfrm>
            <a:off x="6488795" y="1935423"/>
            <a:ext cx="2232557" cy="2095975"/>
            <a:chOff x="6488795" y="2530617"/>
            <a:chExt cx="2232557" cy="2095975"/>
          </a:xfrm>
        </p:grpSpPr>
        <p:sp>
          <p:nvSpPr>
            <p:cNvPr id="149" name="AutoShape 51"/>
            <p:cNvSpPr>
              <a:spLocks noChangeArrowheads="1"/>
            </p:cNvSpPr>
            <p:nvPr/>
          </p:nvSpPr>
          <p:spPr bwMode="auto">
            <a:xfrm>
              <a:off x="6511109" y="4358546"/>
              <a:ext cx="2210243" cy="268046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54000" rIns="54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87000"/>
                </a:lnSpc>
                <a:buClr>
                  <a:srgbClr val="333333"/>
                </a:buClr>
                <a:buSzPct val="80000"/>
              </a:pPr>
              <a:r>
                <a:rPr lang="en-US" altLang="ko-KR" sz="900" b="1" dirty="0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VMware 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제안 </a:t>
              </a:r>
              <a:r>
                <a:rPr lang="ko-KR" altLang="en-US" sz="900" b="1" dirty="0" err="1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에디션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 구분</a:t>
              </a:r>
              <a:r>
                <a:rPr lang="en-US" altLang="ko-KR" sz="900" b="1" dirty="0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 </a:t>
              </a:r>
              <a:endParaRPr lang="en-US" altLang="ko-KR" sz="900" b="1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50" name="AutoShape 53"/>
            <p:cNvSpPr>
              <a:spLocks noChangeArrowheads="1"/>
            </p:cNvSpPr>
            <p:nvPr/>
          </p:nvSpPr>
          <p:spPr bwMode="auto">
            <a:xfrm>
              <a:off x="6511109" y="4049263"/>
              <a:ext cx="2210243" cy="28351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87000"/>
                </a:lnSpc>
                <a:buClr>
                  <a:srgbClr val="333333"/>
                </a:buClr>
                <a:buSzPct val="80000"/>
                <a:defRPr/>
              </a:pP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라이선스 패키지당 </a:t>
              </a: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 </a:t>
              </a: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지원  통합 서버 수 </a:t>
              </a:r>
              <a:endParaRPr lang="en-US" altLang="ko-KR" sz="9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55" name="AutoShape 50"/>
            <p:cNvSpPr>
              <a:spLocks noChangeArrowheads="1"/>
            </p:cNvSpPr>
            <p:nvPr/>
          </p:nvSpPr>
          <p:spPr bwMode="auto">
            <a:xfrm>
              <a:off x="6488795" y="2530617"/>
              <a:ext cx="2210243" cy="14691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7000"/>
                </a:lnSpc>
                <a:buClr>
                  <a:srgbClr val="333333"/>
                </a:buClr>
                <a:buSzPct val="80000"/>
              </a:pP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D2D </a:t>
              </a: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기반 스토리지 백업 기능</a:t>
              </a:r>
              <a:endParaRPr lang="en-US" altLang="ko-KR" sz="8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60" name="AutoShape 52"/>
            <p:cNvSpPr>
              <a:spLocks noChangeArrowheads="1"/>
            </p:cNvSpPr>
            <p:nvPr/>
          </p:nvSpPr>
          <p:spPr bwMode="auto">
            <a:xfrm>
              <a:off x="6504822" y="2879272"/>
              <a:ext cx="2210243" cy="14691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87000"/>
                </a:lnSpc>
                <a:buClr>
                  <a:srgbClr val="333333"/>
                </a:buClr>
                <a:buSzPct val="80000"/>
              </a:pPr>
              <a:r>
                <a:rPr lang="ko-KR" altLang="en-US" sz="800" dirty="0" err="1" smtClean="0">
                  <a:latin typeface="Times New Roman" pitchFamily="18" charset="0"/>
                  <a:ea typeface="굴림" pitchFamily="50" charset="-127"/>
                </a:rPr>
                <a:t>가상머신</a:t>
              </a: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 라이브 </a:t>
              </a:r>
              <a:r>
                <a:rPr lang="ko-KR" altLang="en-US" sz="800" dirty="0" err="1" smtClean="0">
                  <a:latin typeface="Times New Roman" pitchFamily="18" charset="0"/>
                  <a:ea typeface="굴림" pitchFamily="50" charset="-127"/>
                </a:rPr>
                <a:t>마이그레이션</a:t>
              </a: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 기능</a:t>
              </a:r>
              <a:endParaRPr lang="en-US" altLang="ko-KR" sz="8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61" name="AutoShape 49"/>
            <p:cNvSpPr>
              <a:spLocks noChangeArrowheads="1"/>
            </p:cNvSpPr>
            <p:nvPr/>
          </p:nvSpPr>
          <p:spPr bwMode="auto">
            <a:xfrm>
              <a:off x="6504822" y="3750420"/>
              <a:ext cx="2210243" cy="26804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err="1" smtClean="0">
                  <a:latin typeface="Times New Roman" pitchFamily="18" charset="0"/>
                  <a:ea typeface="굴림" pitchFamily="50" charset="-127"/>
                </a:rPr>
                <a:t>가상머신당</a:t>
              </a: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 최대 할당 </a:t>
              </a:r>
              <a:r>
                <a:rPr lang="ko-KR" altLang="en-US" sz="800" b="1" u="sng" dirty="0" smtClean="0">
                  <a:latin typeface="Times New Roman" pitchFamily="18" charset="0"/>
                  <a:ea typeface="굴림" pitchFamily="50" charset="-127"/>
                </a:rPr>
                <a:t>가상 </a:t>
              </a:r>
              <a:r>
                <a:rPr lang="en-US" altLang="ko-KR" sz="800" b="1" u="sng" dirty="0" smtClean="0">
                  <a:latin typeface="Times New Roman" pitchFamily="18" charset="0"/>
                  <a:ea typeface="굴림" pitchFamily="50" charset="-127"/>
                </a:rPr>
                <a:t>CPU </a:t>
              </a: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수</a:t>
              </a:r>
              <a:endParaRPr lang="ko-KR" altLang="en-US" sz="3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62" name="AutoShape 48"/>
            <p:cNvSpPr>
              <a:spLocks noChangeArrowheads="1"/>
            </p:cNvSpPr>
            <p:nvPr/>
          </p:nvSpPr>
          <p:spPr bwMode="auto">
            <a:xfrm>
              <a:off x="6504822" y="3576448"/>
              <a:ext cx="2210243" cy="14691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87000"/>
                </a:lnSpc>
                <a:buClr>
                  <a:srgbClr val="333333"/>
                </a:buClr>
                <a:buSzPct val="80000"/>
              </a:pP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중</a:t>
              </a:r>
              <a:r>
                <a:rPr lang="ko-KR" altLang="en-US" sz="800" dirty="0">
                  <a:latin typeface="Times New Roman" pitchFamily="18" charset="0"/>
                  <a:ea typeface="굴림" pitchFamily="50" charset="-127"/>
                </a:rPr>
                <a:t>앙 </a:t>
              </a: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관리 콘솔용 에이전트</a:t>
              </a:r>
              <a:endParaRPr lang="en-US" altLang="ko-KR" sz="8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63" name="AutoShape 53"/>
            <p:cNvSpPr>
              <a:spLocks noChangeArrowheads="1"/>
            </p:cNvSpPr>
            <p:nvPr/>
          </p:nvSpPr>
          <p:spPr bwMode="auto">
            <a:xfrm>
              <a:off x="6504822" y="3402476"/>
              <a:ext cx="2210243" cy="14691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87000"/>
                </a:lnSpc>
                <a:buClr>
                  <a:srgbClr val="333333"/>
                </a:buClr>
                <a:buSzPct val="80000"/>
              </a:pPr>
              <a:r>
                <a:rPr lang="ko-KR" altLang="en-US" sz="800" dirty="0">
                  <a:latin typeface="Times New Roman" pitchFamily="18" charset="0"/>
                  <a:ea typeface="굴림" pitchFamily="50" charset="-127"/>
                </a:rPr>
                <a:t>제 </a:t>
              </a: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3</a:t>
              </a: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사 백업 소프트웨어 통합 지원 기능</a:t>
              </a:r>
              <a:endParaRPr lang="en-US" altLang="ko-KR" sz="8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64" name="AutoShape 52"/>
            <p:cNvSpPr>
              <a:spLocks noChangeArrowheads="1"/>
            </p:cNvSpPr>
            <p:nvPr/>
          </p:nvSpPr>
          <p:spPr bwMode="auto">
            <a:xfrm>
              <a:off x="6504822" y="3228504"/>
              <a:ext cx="2210243" cy="14691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87000"/>
                </a:lnSpc>
                <a:buClr>
                  <a:srgbClr val="333333"/>
                </a:buClr>
                <a:buSzPct val="80000"/>
              </a:pPr>
              <a:r>
                <a:rPr lang="ko-KR" altLang="en-US" sz="800" dirty="0" err="1" smtClean="0">
                  <a:latin typeface="Times New Roman" pitchFamily="18" charset="0"/>
                  <a:ea typeface="굴림" pitchFamily="50" charset="-127"/>
                </a:rPr>
                <a:t>가상머</a:t>
              </a:r>
              <a:r>
                <a:rPr lang="ko-KR" altLang="en-US" sz="800" dirty="0" err="1">
                  <a:latin typeface="Times New Roman" pitchFamily="18" charset="0"/>
                  <a:ea typeface="굴림" pitchFamily="50" charset="-127"/>
                </a:rPr>
                <a:t>신</a:t>
              </a: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/</a:t>
              </a: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가상화 엔진 패치 적용 관리 기능</a:t>
              </a:r>
              <a:endParaRPr lang="en-US" altLang="ko-KR" sz="8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65" name="AutoShape 52"/>
            <p:cNvSpPr>
              <a:spLocks noChangeArrowheads="1"/>
            </p:cNvSpPr>
            <p:nvPr/>
          </p:nvSpPr>
          <p:spPr bwMode="auto">
            <a:xfrm>
              <a:off x="6490699" y="2705300"/>
              <a:ext cx="2212279" cy="14691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87000"/>
                </a:lnSpc>
                <a:buClr>
                  <a:srgbClr val="333333"/>
                </a:buClr>
                <a:buSzPct val="80000"/>
                <a:defRPr/>
              </a:pPr>
              <a:r>
                <a:rPr lang="ko-KR" altLang="en-US" sz="800" dirty="0" err="1" smtClean="0">
                  <a:latin typeface="Times New Roman" pitchFamily="18" charset="0"/>
                  <a:ea typeface="굴림" pitchFamily="50" charset="-127"/>
                </a:rPr>
                <a:t>고가용성</a:t>
              </a: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 기능</a:t>
              </a:r>
              <a:endParaRPr lang="en-US" altLang="ko-KR" sz="8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66" name="AutoShape 52"/>
            <p:cNvSpPr>
              <a:spLocks noChangeArrowheads="1"/>
            </p:cNvSpPr>
            <p:nvPr/>
          </p:nvSpPr>
          <p:spPr bwMode="auto">
            <a:xfrm>
              <a:off x="6504822" y="3054532"/>
              <a:ext cx="2210243" cy="14691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87000"/>
                </a:lnSpc>
                <a:buClr>
                  <a:srgbClr val="333333"/>
                </a:buClr>
                <a:buSzPct val="80000"/>
              </a:pP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스토리지 </a:t>
              </a: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Thin </a:t>
              </a: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제공 기능</a:t>
              </a:r>
              <a:endParaRPr lang="en-US" altLang="ko-KR" sz="8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</p:grpSp>
      <p:sp>
        <p:nvSpPr>
          <p:cNvPr id="170" name="왼쪽 화살표 169"/>
          <p:cNvSpPr/>
          <p:nvPr/>
        </p:nvSpPr>
        <p:spPr>
          <a:xfrm>
            <a:off x="5954387" y="3198212"/>
            <a:ext cx="399479" cy="2338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123" name="그룹 122"/>
          <p:cNvGrpSpPr/>
          <p:nvPr/>
        </p:nvGrpSpPr>
        <p:grpSpPr>
          <a:xfrm>
            <a:off x="4484688" y="1949600"/>
            <a:ext cx="1324443" cy="2095975"/>
            <a:chOff x="4582180" y="2544794"/>
            <a:chExt cx="1226951" cy="2095975"/>
          </a:xfrm>
        </p:grpSpPr>
        <p:sp>
          <p:nvSpPr>
            <p:cNvPr id="174" name="AutoShape 51"/>
            <p:cNvSpPr>
              <a:spLocks noChangeArrowheads="1"/>
            </p:cNvSpPr>
            <p:nvPr/>
          </p:nvSpPr>
          <p:spPr bwMode="auto">
            <a:xfrm>
              <a:off x="4586178" y="4372723"/>
              <a:ext cx="1217439" cy="268046"/>
            </a:xfrm>
            <a:prstGeom prst="roundRect">
              <a:avLst>
                <a:gd name="adj" fmla="val 16667"/>
              </a:avLst>
            </a:prstGeom>
            <a:solidFill>
              <a:srgbClr val="003399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54000" rIns="54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</a:pPr>
              <a:r>
                <a:rPr lang="en-US" altLang="ko-KR" sz="900" b="1" dirty="0" smtClean="0">
                  <a:solidFill>
                    <a:srgbClr val="FFFFFF"/>
                  </a:solidFill>
                  <a:latin typeface="Times New Roman" pitchFamily="18" charset="0"/>
                  <a:ea typeface="굴림" pitchFamily="50" charset="-127"/>
                </a:rPr>
                <a:t>Essentials Plus</a:t>
              </a:r>
              <a:endParaRPr lang="en-US" altLang="ko-KR" sz="900" b="1" dirty="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75" name="AutoShape 53"/>
            <p:cNvSpPr>
              <a:spLocks noChangeArrowheads="1"/>
            </p:cNvSpPr>
            <p:nvPr/>
          </p:nvSpPr>
          <p:spPr bwMode="auto">
            <a:xfrm>
              <a:off x="4586178" y="4063440"/>
              <a:ext cx="1217439" cy="28351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  <a:defRPr/>
              </a:pP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3 </a:t>
              </a: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호스트</a:t>
              </a: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 / 6 </a:t>
              </a: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프로세서</a:t>
              </a:r>
              <a:endParaRPr lang="en-US" altLang="ko-KR" sz="800" dirty="0" smtClean="0">
                <a:latin typeface="Times New Roman" pitchFamily="18" charset="0"/>
                <a:ea typeface="굴림" pitchFamily="50" charset="-127"/>
              </a:endParaRPr>
            </a:p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  <a:defRPr/>
              </a:pP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6 </a:t>
              </a: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물리 코어</a:t>
              </a:r>
              <a:endParaRPr lang="en-US" altLang="ko-KR" sz="9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80" name="AutoShape 50"/>
            <p:cNvSpPr>
              <a:spLocks noChangeArrowheads="1"/>
            </p:cNvSpPr>
            <p:nvPr/>
          </p:nvSpPr>
          <p:spPr bwMode="auto">
            <a:xfrm>
              <a:off x="4582180" y="2544794"/>
              <a:ext cx="1226949" cy="14691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7000"/>
                </a:lnSpc>
                <a:buClr>
                  <a:srgbClr val="333333"/>
                </a:buClr>
                <a:buSzPct val="80000"/>
              </a:pPr>
              <a:r>
                <a:rPr lang="en-US" altLang="ko-KR" sz="800" dirty="0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Data Recovery</a:t>
              </a:r>
              <a:endParaRPr lang="en-US" altLang="ko-KR" sz="800" baseline="3000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85" name="AutoShape 52"/>
            <p:cNvSpPr>
              <a:spLocks noChangeArrowheads="1"/>
            </p:cNvSpPr>
            <p:nvPr/>
          </p:nvSpPr>
          <p:spPr bwMode="auto">
            <a:xfrm>
              <a:off x="4582715" y="2893449"/>
              <a:ext cx="1217439" cy="146910"/>
            </a:xfrm>
            <a:prstGeom prst="roundRect">
              <a:avLst>
                <a:gd name="adj" fmla="val 16667"/>
              </a:avLst>
            </a:prstGeom>
            <a:solidFill>
              <a:srgbClr val="B4CC3A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</a:pPr>
              <a:r>
                <a:rPr lang="en-US" altLang="ko-KR" sz="800" b="1" dirty="0" err="1" smtClean="0">
                  <a:latin typeface="Times New Roman" pitchFamily="18" charset="0"/>
                  <a:ea typeface="굴림" pitchFamily="50" charset="-127"/>
                </a:rPr>
                <a:t>vMotion</a:t>
              </a:r>
              <a:endParaRPr lang="en-US" altLang="ko-KR" sz="800" b="1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86" name="AutoShape 49"/>
            <p:cNvSpPr>
              <a:spLocks noChangeArrowheads="1"/>
            </p:cNvSpPr>
            <p:nvPr/>
          </p:nvSpPr>
          <p:spPr bwMode="auto">
            <a:xfrm>
              <a:off x="4582715" y="3764597"/>
              <a:ext cx="1217439" cy="26804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4-way </a:t>
              </a:r>
              <a:r>
                <a:rPr lang="en-US" altLang="ko-KR" sz="800" dirty="0" err="1" smtClean="0">
                  <a:latin typeface="Times New Roman" pitchFamily="18" charset="0"/>
                  <a:ea typeface="굴림" pitchFamily="50" charset="-127"/>
                </a:rPr>
                <a:t>vSMP</a:t>
              </a:r>
              <a:endParaRPr lang="ko-KR" altLang="en-US" sz="3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87" name="AutoShape 48"/>
            <p:cNvSpPr>
              <a:spLocks noChangeArrowheads="1"/>
            </p:cNvSpPr>
            <p:nvPr/>
          </p:nvSpPr>
          <p:spPr bwMode="auto">
            <a:xfrm>
              <a:off x="4582715" y="3590625"/>
              <a:ext cx="1217439" cy="14691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</a:pP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VC Agent</a:t>
              </a:r>
              <a:endParaRPr lang="en-US" altLang="ko-KR" sz="8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88" name="AutoShape 53"/>
            <p:cNvSpPr>
              <a:spLocks noChangeArrowheads="1"/>
            </p:cNvSpPr>
            <p:nvPr/>
          </p:nvSpPr>
          <p:spPr bwMode="auto">
            <a:xfrm>
              <a:off x="4582715" y="3416653"/>
              <a:ext cx="1217439" cy="14691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</a:pP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VCB/</a:t>
              </a:r>
              <a:r>
                <a:rPr lang="en-US" altLang="ko-KR" sz="800" dirty="0" err="1" smtClean="0">
                  <a:latin typeface="Times New Roman" pitchFamily="18" charset="0"/>
                  <a:ea typeface="굴림" pitchFamily="50" charset="-127"/>
                </a:rPr>
                <a:t>vStorage</a:t>
              </a: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 APIs</a:t>
              </a:r>
              <a:endParaRPr lang="en-US" altLang="ko-KR" sz="8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89" name="AutoShape 52"/>
            <p:cNvSpPr>
              <a:spLocks noChangeArrowheads="1"/>
            </p:cNvSpPr>
            <p:nvPr/>
          </p:nvSpPr>
          <p:spPr bwMode="auto">
            <a:xfrm>
              <a:off x="4582715" y="3242681"/>
              <a:ext cx="1217439" cy="14691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</a:pPr>
              <a:r>
                <a:rPr lang="en-US" altLang="ko-KR" sz="800" dirty="0">
                  <a:latin typeface="Times New Roman" pitchFamily="18" charset="0"/>
                  <a:ea typeface="굴림" pitchFamily="50" charset="-127"/>
                </a:rPr>
                <a:t>Update Manager</a:t>
              </a:r>
              <a:endParaRPr lang="en-US" altLang="ko-KR" sz="8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90" name="AutoShape 52"/>
            <p:cNvSpPr>
              <a:spLocks noChangeArrowheads="1"/>
            </p:cNvSpPr>
            <p:nvPr/>
          </p:nvSpPr>
          <p:spPr bwMode="auto">
            <a:xfrm>
              <a:off x="4582180" y="2719477"/>
              <a:ext cx="1226951" cy="14691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  <a:defRPr/>
              </a:pPr>
              <a:r>
                <a:rPr lang="en-US" altLang="ko-KR" sz="800" dirty="0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High Availability</a:t>
              </a:r>
              <a:endParaRPr lang="en-US" altLang="ko-KR" sz="800" baseline="3000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91" name="AutoShape 52"/>
            <p:cNvSpPr>
              <a:spLocks noChangeArrowheads="1"/>
            </p:cNvSpPr>
            <p:nvPr/>
          </p:nvSpPr>
          <p:spPr bwMode="auto">
            <a:xfrm>
              <a:off x="4582715" y="3068709"/>
              <a:ext cx="1217439" cy="14691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</a:pP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Thin Provisioning</a:t>
              </a:r>
              <a:endParaRPr lang="en-US" altLang="ko-KR" sz="8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2744152" y="2466427"/>
            <a:ext cx="1324523" cy="1572060"/>
            <a:chOff x="2744152" y="3061621"/>
            <a:chExt cx="1324523" cy="1572060"/>
          </a:xfrm>
        </p:grpSpPr>
        <p:sp>
          <p:nvSpPr>
            <p:cNvPr id="197" name="AutoShape 51"/>
            <p:cNvSpPr>
              <a:spLocks noChangeArrowheads="1"/>
            </p:cNvSpPr>
            <p:nvPr/>
          </p:nvSpPr>
          <p:spPr bwMode="auto">
            <a:xfrm>
              <a:off x="2747909" y="4365635"/>
              <a:ext cx="1320766" cy="268046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50000"/>
              </a:schemeClr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54000" rIns="54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</a:pPr>
              <a:r>
                <a:rPr lang="en-US" altLang="ko-KR" sz="900" b="1" dirty="0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Essentials</a:t>
              </a:r>
              <a:endParaRPr lang="en-US" altLang="ko-KR" sz="900" b="1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98" name="AutoShape 53"/>
            <p:cNvSpPr>
              <a:spLocks noChangeArrowheads="1"/>
            </p:cNvSpPr>
            <p:nvPr/>
          </p:nvSpPr>
          <p:spPr bwMode="auto">
            <a:xfrm>
              <a:off x="2747909" y="4056352"/>
              <a:ext cx="1320766" cy="28351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  <a:defRPr/>
              </a:pPr>
              <a:r>
                <a:rPr lang="en-US" altLang="ko-KR" sz="800" dirty="0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3 </a:t>
              </a:r>
              <a:r>
                <a:rPr lang="ko-KR" altLang="en-US" sz="800" dirty="0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호스트 </a:t>
              </a:r>
              <a:r>
                <a:rPr lang="en-US" altLang="ko-KR" sz="800" dirty="0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/ 6 </a:t>
              </a:r>
              <a:r>
                <a:rPr lang="ko-KR" altLang="en-US" sz="800" dirty="0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프로세서</a:t>
              </a:r>
              <a:endParaRPr lang="en-US" altLang="ko-KR" sz="800" dirty="0" smtClean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endParaRPr>
            </a:p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  <a:defRPr/>
              </a:pPr>
              <a:r>
                <a:rPr lang="en-US" altLang="ko-KR" sz="800" dirty="0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6 </a:t>
              </a:r>
              <a:r>
                <a:rPr lang="ko-KR" altLang="en-US" sz="800" dirty="0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물리 코어</a:t>
              </a:r>
              <a:endParaRPr lang="en-US" altLang="ko-KR" sz="900" baseline="3000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07" name="AutoShape 49"/>
            <p:cNvSpPr>
              <a:spLocks noChangeArrowheads="1"/>
            </p:cNvSpPr>
            <p:nvPr/>
          </p:nvSpPr>
          <p:spPr bwMode="auto">
            <a:xfrm>
              <a:off x="2744152" y="3757509"/>
              <a:ext cx="1320766" cy="268046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4-way </a:t>
              </a:r>
              <a:r>
                <a:rPr lang="en-US" altLang="ko-KR" sz="800" dirty="0" err="1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vSMP</a:t>
              </a:r>
              <a:endParaRPr lang="ko-KR" altLang="en-US" sz="300" baseline="3000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08" name="AutoShape 48"/>
            <p:cNvSpPr>
              <a:spLocks noChangeArrowheads="1"/>
            </p:cNvSpPr>
            <p:nvPr/>
          </p:nvSpPr>
          <p:spPr bwMode="auto">
            <a:xfrm>
              <a:off x="2744152" y="3583537"/>
              <a:ext cx="1320766" cy="14691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</a:pPr>
              <a:r>
                <a:rPr lang="en-US" altLang="ko-KR" sz="800" dirty="0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VC Agent</a:t>
              </a:r>
              <a:endParaRPr lang="en-US" altLang="ko-KR" sz="80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09" name="AutoShape 53"/>
            <p:cNvSpPr>
              <a:spLocks noChangeArrowheads="1"/>
            </p:cNvSpPr>
            <p:nvPr/>
          </p:nvSpPr>
          <p:spPr bwMode="auto">
            <a:xfrm>
              <a:off x="2744152" y="3409565"/>
              <a:ext cx="1320766" cy="14691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</a:pPr>
              <a:r>
                <a:rPr lang="en-US" altLang="ko-KR" sz="800" dirty="0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VCB/</a:t>
              </a:r>
              <a:r>
                <a:rPr lang="en-US" altLang="ko-KR" sz="800" dirty="0" err="1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vStorage</a:t>
              </a:r>
              <a:r>
                <a:rPr lang="en-US" altLang="ko-KR" sz="800" dirty="0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 APIs</a:t>
              </a:r>
              <a:endParaRPr lang="en-US" altLang="ko-KR" sz="800" baseline="3000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10" name="AutoShape 52"/>
            <p:cNvSpPr>
              <a:spLocks noChangeArrowheads="1"/>
            </p:cNvSpPr>
            <p:nvPr/>
          </p:nvSpPr>
          <p:spPr bwMode="auto">
            <a:xfrm>
              <a:off x="2744152" y="3235593"/>
              <a:ext cx="1320766" cy="14691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</a:pPr>
              <a:r>
                <a:rPr lang="en-US" altLang="ko-KR" sz="800" dirty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Update Manager</a:t>
              </a:r>
              <a:endParaRPr lang="en-US" altLang="ko-KR" sz="800" baseline="3000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12" name="AutoShape 52"/>
            <p:cNvSpPr>
              <a:spLocks noChangeArrowheads="1"/>
            </p:cNvSpPr>
            <p:nvPr/>
          </p:nvSpPr>
          <p:spPr bwMode="auto">
            <a:xfrm>
              <a:off x="2744152" y="3061621"/>
              <a:ext cx="1320766" cy="14691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</a:pPr>
              <a:r>
                <a:rPr lang="en-US" altLang="ko-KR" sz="800" dirty="0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Thin Provisioning</a:t>
              </a:r>
              <a:endParaRPr lang="en-US" altLang="ko-KR" sz="800" baseline="3000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949466" y="3002519"/>
            <a:ext cx="1307960" cy="1050144"/>
            <a:chOff x="949465" y="3597713"/>
            <a:chExt cx="1354919" cy="1050144"/>
          </a:xfrm>
        </p:grpSpPr>
        <p:sp>
          <p:nvSpPr>
            <p:cNvPr id="227" name="AutoShape 51"/>
            <p:cNvSpPr>
              <a:spLocks noChangeArrowheads="1"/>
            </p:cNvSpPr>
            <p:nvPr/>
          </p:nvSpPr>
          <p:spPr bwMode="auto">
            <a:xfrm>
              <a:off x="953308" y="4379811"/>
              <a:ext cx="1351076" cy="268046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54000" rIns="54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</a:pPr>
              <a:r>
                <a:rPr lang="en-US" altLang="ko-KR" sz="900" b="1" dirty="0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Free </a:t>
              </a:r>
              <a:r>
                <a:rPr lang="en-US" altLang="ko-KR" sz="900" b="1" dirty="0" err="1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ESXi</a:t>
              </a:r>
              <a:endParaRPr lang="en-US" altLang="ko-KR" sz="900" b="1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35" name="AutoShape 53"/>
            <p:cNvSpPr>
              <a:spLocks noChangeArrowheads="1"/>
            </p:cNvSpPr>
            <p:nvPr/>
          </p:nvSpPr>
          <p:spPr bwMode="auto">
            <a:xfrm>
              <a:off x="953308" y="4070528"/>
              <a:ext cx="1351076" cy="28351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  <a:defRPr/>
              </a:pPr>
              <a:r>
                <a:rPr lang="ko-KR" altLang="en-US" sz="800" dirty="0" err="1" smtClean="0">
                  <a:latin typeface="Times New Roman" pitchFamily="18" charset="0"/>
                  <a:ea typeface="굴림" pitchFamily="50" charset="-127"/>
                </a:rPr>
                <a:t>싱글</a:t>
              </a: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 서버 </a:t>
              </a:r>
              <a:r>
                <a:rPr lang="en-US" altLang="ko-KR" sz="800" dirty="0" err="1" smtClean="0">
                  <a:latin typeface="Times New Roman" pitchFamily="18" charset="0"/>
                  <a:ea typeface="굴림" pitchFamily="50" charset="-127"/>
                </a:rPr>
                <a:t>ESXi</a:t>
              </a: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 </a:t>
              </a:r>
              <a:endParaRPr lang="en-US" altLang="ko-KR" sz="9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70" name="AutoShape 49"/>
            <p:cNvSpPr>
              <a:spLocks noChangeArrowheads="1"/>
            </p:cNvSpPr>
            <p:nvPr/>
          </p:nvSpPr>
          <p:spPr bwMode="auto">
            <a:xfrm>
              <a:off x="949465" y="3771685"/>
              <a:ext cx="1351076" cy="26804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P2V Converter</a:t>
              </a:r>
            </a:p>
          </p:txBody>
        </p:sp>
        <p:sp>
          <p:nvSpPr>
            <p:cNvPr id="271" name="AutoShape 48"/>
            <p:cNvSpPr>
              <a:spLocks noChangeArrowheads="1"/>
            </p:cNvSpPr>
            <p:nvPr/>
          </p:nvSpPr>
          <p:spPr bwMode="auto">
            <a:xfrm>
              <a:off x="949465" y="3597713"/>
              <a:ext cx="1351076" cy="14691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</a:pP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VC Agent</a:t>
              </a:r>
              <a:endParaRPr lang="en-US" altLang="ko-KR" sz="800" dirty="0">
                <a:latin typeface="Times New Roman" pitchFamily="18" charset="0"/>
                <a:ea typeface="굴림" pitchFamily="50" charset="-127"/>
              </a:endParaRPr>
            </a:p>
          </p:txBody>
        </p:sp>
      </p:grpSp>
      <p:cxnSp>
        <p:nvCxnSpPr>
          <p:cNvPr id="304" name="직선 연결선 303"/>
          <p:cNvCxnSpPr/>
          <p:nvPr/>
        </p:nvCxnSpPr>
        <p:spPr bwMode="auto">
          <a:xfrm>
            <a:off x="257175" y="2458498"/>
            <a:ext cx="8515350" cy="0"/>
          </a:xfrm>
          <a:prstGeom prst="line">
            <a:avLst/>
          </a:prstGeom>
          <a:solidFill>
            <a:srgbClr val="0095D3"/>
          </a:solidFill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grpSp>
        <p:nvGrpSpPr>
          <p:cNvPr id="11" name="그룹 319"/>
          <p:cNvGrpSpPr/>
          <p:nvPr/>
        </p:nvGrpSpPr>
        <p:grpSpPr>
          <a:xfrm>
            <a:off x="237849" y="591939"/>
            <a:ext cx="2241073" cy="914441"/>
            <a:chOff x="237849" y="591939"/>
            <a:chExt cx="2241073" cy="914441"/>
          </a:xfrm>
        </p:grpSpPr>
        <p:sp>
          <p:nvSpPr>
            <p:cNvPr id="318" name="모서리가 둥근 직사각형 317"/>
            <p:cNvSpPr/>
            <p:nvPr/>
          </p:nvSpPr>
          <p:spPr bwMode="auto">
            <a:xfrm>
              <a:off x="237849" y="591981"/>
              <a:ext cx="2241073" cy="914399"/>
            </a:xfrm>
            <a:prstGeom prst="roundRect">
              <a:avLst/>
            </a:prstGeom>
            <a:solidFill>
              <a:srgbClr val="FFC000"/>
            </a:solidFill>
            <a:ln w="12700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lIns="0" tIns="0" rIns="0" bIns="0" rtlCol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 sz="1800" dirty="0" err="1" smtClean="0">
                <a:solidFill>
                  <a:srgbClr val="FFFFFF"/>
                </a:solidFill>
              </a:endParaRPr>
            </a:p>
          </p:txBody>
        </p:sp>
        <p:grpSp>
          <p:nvGrpSpPr>
            <p:cNvPr id="12" name="Group 96"/>
            <p:cNvGrpSpPr/>
            <p:nvPr/>
          </p:nvGrpSpPr>
          <p:grpSpPr>
            <a:xfrm>
              <a:off x="385896" y="830674"/>
              <a:ext cx="1844391" cy="633881"/>
              <a:chOff x="2783337" y="1284540"/>
              <a:chExt cx="2273511" cy="972198"/>
            </a:xfrm>
          </p:grpSpPr>
          <p:sp>
            <p:nvSpPr>
              <p:cNvPr id="256" name="AutoShape 50"/>
              <p:cNvSpPr>
                <a:spLocks noChangeArrowheads="1"/>
              </p:cNvSpPr>
              <p:nvPr/>
            </p:nvSpPr>
            <p:spPr bwMode="auto">
              <a:xfrm>
                <a:off x="2783337" y="1382119"/>
                <a:ext cx="380508" cy="135004"/>
              </a:xfrm>
              <a:prstGeom prst="roundRect">
                <a:avLst>
                  <a:gd name="adj" fmla="val 16667"/>
                </a:avLst>
              </a:prstGeom>
              <a:solidFill>
                <a:srgbClr val="FCD6A5"/>
              </a:solidFill>
              <a:ln w="12700" algn="ctr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lnSpc>
                    <a:spcPct val="13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4D4D"/>
                  </a:buClr>
                  <a:buSzPct val="80000"/>
                  <a:defRPr/>
                </a:pPr>
                <a:endParaRPr lang="ko-KR" altLang="en-US" sz="1050" b="1" kern="0" baseline="30000">
                  <a:solidFill>
                    <a:srgbClr val="FFFFFF"/>
                  </a:solidFill>
                  <a:latin typeface="Arial" pitchFamily="34" charset="0"/>
                  <a:ea typeface="Gulim" pitchFamily="34" charset="-127"/>
                  <a:cs typeface="Arial" pitchFamily="34" charset="0"/>
                </a:endParaRPr>
              </a:p>
            </p:txBody>
          </p:sp>
          <p:sp>
            <p:nvSpPr>
              <p:cNvPr id="257" name="AutoShape 50"/>
              <p:cNvSpPr>
                <a:spLocks noChangeArrowheads="1"/>
              </p:cNvSpPr>
              <p:nvPr/>
            </p:nvSpPr>
            <p:spPr bwMode="auto">
              <a:xfrm>
                <a:off x="2783337" y="1624183"/>
                <a:ext cx="380508" cy="135004"/>
              </a:xfrm>
              <a:prstGeom prst="roundRect">
                <a:avLst>
                  <a:gd name="adj" fmla="val 16667"/>
                </a:avLst>
              </a:prstGeom>
              <a:solidFill>
                <a:srgbClr val="B4CC3A"/>
              </a:solidFill>
              <a:ln w="12700" algn="ctr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lnSpc>
                    <a:spcPct val="13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4D4D"/>
                  </a:buClr>
                  <a:buSzPct val="80000"/>
                  <a:defRPr/>
                </a:pPr>
                <a:endParaRPr lang="ko-KR" altLang="en-US" sz="1050" b="1" kern="0" baseline="30000">
                  <a:solidFill>
                    <a:srgbClr val="FFFFFF"/>
                  </a:solidFill>
                  <a:latin typeface="Arial" pitchFamily="34" charset="0"/>
                  <a:ea typeface="Gulim" pitchFamily="34" charset="-127"/>
                  <a:cs typeface="Arial" pitchFamily="34" charset="0"/>
                </a:endParaRPr>
              </a:p>
            </p:txBody>
          </p:sp>
          <p:sp>
            <p:nvSpPr>
              <p:cNvPr id="258" name="AutoShape 50"/>
              <p:cNvSpPr>
                <a:spLocks noChangeArrowheads="1"/>
              </p:cNvSpPr>
              <p:nvPr/>
            </p:nvSpPr>
            <p:spPr bwMode="auto">
              <a:xfrm>
                <a:off x="2783337" y="1834426"/>
                <a:ext cx="380508" cy="135004"/>
              </a:xfrm>
              <a:prstGeom prst="roundRect">
                <a:avLst>
                  <a:gd name="adj" fmla="val 16667"/>
                </a:avLst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lnSpc>
                    <a:spcPct val="13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4D4D"/>
                  </a:buClr>
                  <a:buSzPct val="80000"/>
                  <a:defRPr/>
                </a:pPr>
                <a:endParaRPr lang="ko-KR" altLang="en-US" sz="1050" b="1" kern="0" baseline="30000">
                  <a:solidFill>
                    <a:srgbClr val="FFFFFF"/>
                  </a:solidFill>
                  <a:latin typeface="Arial" pitchFamily="34" charset="0"/>
                  <a:ea typeface="Gulim" pitchFamily="34" charset="-127"/>
                  <a:cs typeface="Arial" pitchFamily="34" charset="0"/>
                </a:endParaRPr>
              </a:p>
            </p:txBody>
          </p:sp>
          <p:sp>
            <p:nvSpPr>
              <p:cNvPr id="259" name="AutoShape 50"/>
              <p:cNvSpPr>
                <a:spLocks noChangeArrowheads="1"/>
              </p:cNvSpPr>
              <p:nvPr/>
            </p:nvSpPr>
            <p:spPr bwMode="auto">
              <a:xfrm>
                <a:off x="2783337" y="2022847"/>
                <a:ext cx="380508" cy="13500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lnSpc>
                    <a:spcPct val="13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4D4D"/>
                  </a:buClr>
                  <a:buSzPct val="80000"/>
                  <a:defRPr/>
                </a:pPr>
                <a:endParaRPr lang="ko-KR" altLang="en-US" sz="1050" b="1" kern="0" baseline="30000">
                  <a:solidFill>
                    <a:srgbClr val="FFFFFF"/>
                  </a:solidFill>
                  <a:latin typeface="Arial" pitchFamily="34" charset="0"/>
                  <a:ea typeface="Gulim" pitchFamily="34" charset="-127"/>
                  <a:cs typeface="Arial" pitchFamily="34" charset="0"/>
                </a:endParaRPr>
              </a:p>
            </p:txBody>
          </p:sp>
          <p:sp>
            <p:nvSpPr>
              <p:cNvPr id="260" name="TextBox 140"/>
              <p:cNvSpPr txBox="1">
                <a:spLocks noChangeArrowheads="1"/>
              </p:cNvSpPr>
              <p:nvPr/>
            </p:nvSpPr>
            <p:spPr bwMode="auto">
              <a:xfrm>
                <a:off x="3116746" y="1284540"/>
                <a:ext cx="1496776" cy="330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800" b="1" kern="0" dirty="0" smtClean="0">
                    <a:solidFill>
                      <a:sysClr val="windowText" lastClr="000000"/>
                    </a:solidFill>
                    <a:latin typeface="Arial" pitchFamily="34" charset="0"/>
                    <a:ea typeface="Gulim" pitchFamily="34" charset="-127"/>
                    <a:cs typeface="Arial" pitchFamily="34" charset="0"/>
                  </a:rPr>
                  <a:t>= 4.1 </a:t>
                </a:r>
                <a:r>
                  <a:rPr lang="ko-KR" altLang="en-US" sz="800" b="1" kern="0" dirty="0" smtClean="0">
                    <a:solidFill>
                      <a:sysClr val="windowText" lastClr="000000"/>
                    </a:solidFill>
                    <a:latin typeface="Arial" pitchFamily="34" charset="0"/>
                    <a:ea typeface="Gulim" pitchFamily="34" charset="-127"/>
                    <a:cs typeface="Arial" pitchFamily="34" charset="0"/>
                  </a:rPr>
                  <a:t>릴리스의 새로운 기능</a:t>
                </a:r>
                <a:endParaRPr lang="ko-KR" altLang="en-US" sz="800" b="1" kern="0" dirty="0">
                  <a:solidFill>
                    <a:sysClr val="windowText" lastClr="000000"/>
                  </a:solidFill>
                  <a:latin typeface="Arial" pitchFamily="34" charset="0"/>
                  <a:ea typeface="Gulim" pitchFamily="34" charset="-127"/>
                  <a:cs typeface="Arial" pitchFamily="34" charset="0"/>
                </a:endParaRPr>
              </a:p>
            </p:txBody>
          </p:sp>
          <p:sp>
            <p:nvSpPr>
              <p:cNvPr id="261" name="TextBox 141"/>
              <p:cNvSpPr txBox="1">
                <a:spLocks noChangeArrowheads="1"/>
              </p:cNvSpPr>
              <p:nvPr/>
            </p:nvSpPr>
            <p:spPr bwMode="auto">
              <a:xfrm>
                <a:off x="3116746" y="1514856"/>
                <a:ext cx="1343906" cy="330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800" b="1" kern="0" dirty="0" smtClean="0">
                    <a:solidFill>
                      <a:sysClr val="windowText" lastClr="000000"/>
                    </a:solidFill>
                    <a:latin typeface="Arial" pitchFamily="34" charset="0"/>
                    <a:ea typeface="Gulim" pitchFamily="34" charset="-127"/>
                    <a:cs typeface="Arial" pitchFamily="34" charset="0"/>
                  </a:rPr>
                  <a:t>= </a:t>
                </a:r>
                <a:r>
                  <a:rPr lang="ko-KR" altLang="en-US" sz="800" b="1" kern="0" dirty="0" smtClean="0">
                    <a:solidFill>
                      <a:sysClr val="windowText" lastClr="000000"/>
                    </a:solidFill>
                    <a:latin typeface="Arial" pitchFamily="34" charset="0"/>
                    <a:ea typeface="Gulim" pitchFamily="34" charset="-127"/>
                    <a:cs typeface="Arial" pitchFamily="34" charset="0"/>
                  </a:rPr>
                  <a:t>기존 기능 축소 </a:t>
                </a:r>
                <a:r>
                  <a:rPr lang="ko-KR" altLang="en-US" sz="800" b="1" kern="0" dirty="0" err="1" smtClean="0">
                    <a:solidFill>
                      <a:sysClr val="windowText" lastClr="000000"/>
                    </a:solidFill>
                    <a:latin typeface="Arial" pitchFamily="34" charset="0"/>
                    <a:ea typeface="Gulim" pitchFamily="34" charset="-127"/>
                    <a:cs typeface="Arial" pitchFamily="34" charset="0"/>
                  </a:rPr>
                  <a:t>에디션</a:t>
                </a:r>
                <a:endParaRPr lang="ko-KR" altLang="en-US" sz="800" b="1" kern="0" dirty="0">
                  <a:solidFill>
                    <a:sysClr val="windowText" lastClr="000000"/>
                  </a:solidFill>
                  <a:latin typeface="Arial" pitchFamily="34" charset="0"/>
                  <a:ea typeface="Gulim" pitchFamily="34" charset="-127"/>
                  <a:cs typeface="Arial" pitchFamily="34" charset="0"/>
                </a:endParaRPr>
              </a:p>
            </p:txBody>
          </p:sp>
          <p:sp>
            <p:nvSpPr>
              <p:cNvPr id="262" name="TextBox 142"/>
              <p:cNvSpPr txBox="1">
                <a:spLocks noChangeArrowheads="1"/>
              </p:cNvSpPr>
              <p:nvPr/>
            </p:nvSpPr>
            <p:spPr bwMode="auto">
              <a:xfrm>
                <a:off x="3116746" y="1725901"/>
                <a:ext cx="1940102" cy="330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800" b="1" kern="0" dirty="0" smtClean="0">
                    <a:solidFill>
                      <a:sysClr val="windowText" lastClr="000000"/>
                    </a:solidFill>
                    <a:latin typeface="Arial" pitchFamily="34" charset="0"/>
                    <a:ea typeface="Gulim" pitchFamily="34" charset="-127"/>
                    <a:cs typeface="Arial" pitchFamily="34" charset="0"/>
                  </a:rPr>
                  <a:t>= </a:t>
                </a:r>
                <a:r>
                  <a:rPr lang="ko-KR" altLang="en-US" sz="800" b="1" kern="0" dirty="0" smtClean="0">
                    <a:solidFill>
                      <a:sysClr val="windowText" lastClr="000000"/>
                    </a:solidFill>
                    <a:latin typeface="Arial" pitchFamily="34" charset="0"/>
                    <a:ea typeface="Gulim" pitchFamily="34" charset="-127"/>
                    <a:cs typeface="Arial" pitchFamily="34" charset="0"/>
                  </a:rPr>
                  <a:t>특정 </a:t>
                </a:r>
                <a:r>
                  <a:rPr lang="ko-KR" altLang="en-US" sz="800" b="1" kern="0" dirty="0" err="1" smtClean="0">
                    <a:solidFill>
                      <a:sysClr val="windowText" lastClr="000000"/>
                    </a:solidFill>
                    <a:latin typeface="Arial" pitchFamily="34" charset="0"/>
                    <a:ea typeface="Gulim" pitchFamily="34" charset="-127"/>
                    <a:cs typeface="Arial" pitchFamily="34" charset="0"/>
                  </a:rPr>
                  <a:t>에디션의</a:t>
                </a:r>
                <a:r>
                  <a:rPr lang="ko-KR" altLang="en-US" sz="800" b="1" kern="0" dirty="0" smtClean="0">
                    <a:solidFill>
                      <a:sysClr val="windowText" lastClr="000000"/>
                    </a:solidFill>
                    <a:latin typeface="Arial" pitchFamily="34" charset="0"/>
                    <a:ea typeface="Gulim" pitchFamily="34" charset="-127"/>
                    <a:cs typeface="Arial" pitchFamily="34" charset="0"/>
                  </a:rPr>
                  <a:t> 기능 또는 사용 권한</a:t>
                </a:r>
                <a:endParaRPr lang="ko-KR" altLang="en-US" sz="800" b="1" kern="0" dirty="0">
                  <a:solidFill>
                    <a:sysClr val="windowText" lastClr="000000"/>
                  </a:solidFill>
                  <a:latin typeface="Arial" pitchFamily="34" charset="0"/>
                  <a:ea typeface="Gulim" pitchFamily="34" charset="-127"/>
                  <a:cs typeface="Arial" pitchFamily="34" charset="0"/>
                </a:endParaRPr>
              </a:p>
            </p:txBody>
          </p:sp>
          <p:sp>
            <p:nvSpPr>
              <p:cNvPr id="263" name="TextBox 143"/>
              <p:cNvSpPr txBox="1">
                <a:spLocks noChangeArrowheads="1"/>
              </p:cNvSpPr>
              <p:nvPr/>
            </p:nvSpPr>
            <p:spPr bwMode="auto">
              <a:xfrm>
                <a:off x="3116746" y="1926307"/>
                <a:ext cx="747709" cy="330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800" b="1" kern="0" dirty="0" smtClean="0">
                    <a:solidFill>
                      <a:sysClr val="windowText" lastClr="000000"/>
                    </a:solidFill>
                    <a:latin typeface="Arial" pitchFamily="34" charset="0"/>
                    <a:ea typeface="Gulim" pitchFamily="34" charset="-127"/>
                    <a:cs typeface="Arial" pitchFamily="34" charset="0"/>
                  </a:rPr>
                  <a:t>= </a:t>
                </a:r>
                <a:r>
                  <a:rPr lang="ko-KR" altLang="en-US" sz="800" b="1" kern="0" dirty="0" smtClean="0">
                    <a:solidFill>
                      <a:sysClr val="windowText" lastClr="000000"/>
                    </a:solidFill>
                    <a:latin typeface="Arial" pitchFamily="34" charset="0"/>
                    <a:ea typeface="Gulim" pitchFamily="34" charset="-127"/>
                    <a:cs typeface="Arial" pitchFamily="34" charset="0"/>
                  </a:rPr>
                  <a:t>기능 유지</a:t>
                </a:r>
                <a:endParaRPr lang="ko-KR" altLang="en-US" sz="800" b="1" kern="0" dirty="0">
                  <a:solidFill>
                    <a:sysClr val="windowText" lastClr="000000"/>
                  </a:solidFill>
                  <a:latin typeface="Arial" pitchFamily="34" charset="0"/>
                  <a:ea typeface="Gulim" pitchFamily="34" charset="-127"/>
                  <a:cs typeface="Arial" pitchFamily="34" charset="0"/>
                </a:endParaRPr>
              </a:p>
            </p:txBody>
          </p:sp>
        </p:grpSp>
        <p:sp>
          <p:nvSpPr>
            <p:cNvPr id="81" name="TextBox 140"/>
            <p:cNvSpPr txBox="1">
              <a:spLocks noChangeArrowheads="1"/>
            </p:cNvSpPr>
            <p:nvPr/>
          </p:nvSpPr>
          <p:spPr bwMode="auto">
            <a:xfrm>
              <a:off x="285471" y="591939"/>
              <a:ext cx="373486" cy="227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100" b="1" kern="0" dirty="0" smtClean="0">
                  <a:solidFill>
                    <a:sysClr val="windowText" lastClr="000000"/>
                  </a:solidFill>
                  <a:latin typeface="Arial" pitchFamily="34" charset="0"/>
                  <a:ea typeface="Gulim" pitchFamily="34" charset="-127"/>
                  <a:cs typeface="Arial" pitchFamily="34" charset="0"/>
                </a:rPr>
                <a:t>범례</a:t>
              </a:r>
              <a:endParaRPr lang="ko-KR" altLang="en-US" sz="1100" b="1" kern="0" dirty="0">
                <a:solidFill>
                  <a:sysClr val="windowText" lastClr="000000"/>
                </a:solidFill>
                <a:latin typeface="Arial" pitchFamily="34" charset="0"/>
                <a:ea typeface="Gulim" pitchFamily="34" charset="-127"/>
                <a:cs typeface="Arial" pitchFamily="34" charset="0"/>
              </a:endParaRP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2760005" y="4043744"/>
            <a:ext cx="130303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333333"/>
                </a:solidFill>
                <a:latin typeface="+mn-lt"/>
                <a:ea typeface="+mn-ea"/>
              </a:rPr>
              <a:t>6 </a:t>
            </a:r>
            <a:r>
              <a:rPr lang="ko-KR" altLang="en-US" sz="1200" b="1" dirty="0" smtClean="0">
                <a:solidFill>
                  <a:srgbClr val="333333"/>
                </a:solidFill>
                <a:latin typeface="+mn-lt"/>
                <a:ea typeface="+mn-ea"/>
              </a:rPr>
              <a:t>개 프로세서까지 지원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4484688" y="4052370"/>
            <a:ext cx="130303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333333"/>
                </a:solidFill>
                <a:latin typeface="+mn-lt"/>
                <a:ea typeface="+mn-ea"/>
              </a:rPr>
              <a:t>6 </a:t>
            </a:r>
            <a:r>
              <a:rPr lang="ko-KR" altLang="en-US" sz="1200" b="1" dirty="0" smtClean="0">
                <a:solidFill>
                  <a:srgbClr val="333333"/>
                </a:solidFill>
                <a:latin typeface="+mn-lt"/>
                <a:ea typeface="+mn-ea"/>
              </a:rPr>
              <a:t>개 프로세서까지 지원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954388" y="4055407"/>
            <a:ext cx="130303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333333"/>
                </a:solidFill>
                <a:latin typeface="+mn-lt"/>
                <a:ea typeface="+mn-ea"/>
              </a:rPr>
              <a:t>무 </a:t>
            </a:r>
            <a:r>
              <a:rPr lang="ko-KR" altLang="en-US" sz="1200" b="1" dirty="0" err="1" smtClean="0">
                <a:solidFill>
                  <a:srgbClr val="333333"/>
                </a:solidFill>
                <a:latin typeface="+mn-lt"/>
                <a:ea typeface="+mn-ea"/>
              </a:rPr>
              <a:t>료</a:t>
            </a:r>
            <a:r>
              <a:rPr lang="ko-KR" altLang="en-US" sz="1200" b="1" dirty="0" smtClean="0">
                <a:solidFill>
                  <a:srgbClr val="333333"/>
                </a:solidFill>
                <a:latin typeface="+mn-lt"/>
                <a:ea typeface="+mn-ea"/>
              </a:rPr>
              <a:t> 배 포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739877" y="1875635"/>
            <a:ext cx="1744811" cy="5632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ko-KR" altLang="en-US" sz="900" b="1" dirty="0" smtClean="0">
                <a:solidFill>
                  <a:srgbClr val="333333"/>
                </a:solidFill>
                <a:latin typeface="+mn-lt"/>
                <a:ea typeface="+mn-ea"/>
              </a:rPr>
              <a:t>가상화 기술을 적용한 효율적 인프라 활용</a:t>
            </a:r>
            <a:endParaRPr lang="en-US" altLang="ko-KR" sz="900" b="1" dirty="0" smtClean="0">
              <a:solidFill>
                <a:srgbClr val="333333"/>
              </a:solidFill>
              <a:latin typeface="+mn-lt"/>
              <a:ea typeface="+mn-ea"/>
            </a:endParaRPr>
          </a:p>
          <a:p>
            <a:pPr algn="l">
              <a:buFont typeface="Arial" pitchFamily="34" charset="0"/>
              <a:buChar char="•"/>
            </a:pPr>
            <a:r>
              <a:rPr lang="ko-KR" altLang="en-US" sz="900" b="1" dirty="0" smtClean="0">
                <a:solidFill>
                  <a:srgbClr val="333333"/>
                </a:solidFill>
                <a:latin typeface="+mn-lt"/>
                <a:ea typeface="+mn-ea"/>
              </a:rPr>
              <a:t>인프라 관리 시간 단축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484688" y="1004813"/>
            <a:ext cx="1744811" cy="8956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ko-KR" altLang="en-US" sz="900" b="1" dirty="0" smtClean="0">
                <a:solidFill>
                  <a:srgbClr val="333333"/>
                </a:solidFill>
                <a:latin typeface="+mn-lt"/>
                <a:ea typeface="+mn-ea"/>
              </a:rPr>
              <a:t>가상화 인프라 위의 애플리케이션 가용성 향상</a:t>
            </a:r>
            <a:endParaRPr lang="en-US" altLang="ko-KR" sz="900" b="1" dirty="0" smtClean="0">
              <a:solidFill>
                <a:srgbClr val="333333"/>
              </a:solidFill>
              <a:latin typeface="+mn-lt"/>
              <a:ea typeface="+mn-ea"/>
            </a:endParaRPr>
          </a:p>
          <a:p>
            <a:pPr algn="l">
              <a:buFont typeface="Arial" pitchFamily="34" charset="0"/>
              <a:buChar char="•"/>
            </a:pPr>
            <a:r>
              <a:rPr lang="ko-KR" altLang="en-US" sz="900" b="1" dirty="0" smtClean="0">
                <a:solidFill>
                  <a:srgbClr val="333333"/>
                </a:solidFill>
                <a:latin typeface="+mn-lt"/>
                <a:ea typeface="+mn-ea"/>
              </a:rPr>
              <a:t>비즈니스 데이터 보안 강화</a:t>
            </a:r>
            <a:endParaRPr lang="en-US" altLang="ko-KR" sz="900" b="1" dirty="0" smtClean="0">
              <a:solidFill>
                <a:srgbClr val="333333"/>
              </a:solidFill>
              <a:latin typeface="+mn-lt"/>
              <a:ea typeface="+mn-ea"/>
            </a:endParaRPr>
          </a:p>
          <a:p>
            <a:pPr algn="l">
              <a:buFont typeface="Arial" pitchFamily="34" charset="0"/>
              <a:buChar char="•"/>
            </a:pPr>
            <a:r>
              <a:rPr lang="ko-KR" altLang="en-US" sz="900" b="1" dirty="0" smtClean="0">
                <a:solidFill>
                  <a:srgbClr val="333333"/>
                </a:solidFill>
                <a:latin typeface="+mn-lt"/>
                <a:ea typeface="+mn-ea"/>
              </a:rPr>
              <a:t>서비스 중단 없는 </a:t>
            </a:r>
            <a:r>
              <a:rPr lang="en-US" altLang="ko-KR" sz="900" b="1" dirty="0" smtClean="0">
                <a:solidFill>
                  <a:srgbClr val="333333"/>
                </a:solidFill>
                <a:latin typeface="+mn-lt"/>
                <a:ea typeface="+mn-ea"/>
              </a:rPr>
              <a:t>VM</a:t>
            </a:r>
            <a:r>
              <a:rPr lang="ko-KR" altLang="en-US" sz="900" b="1" dirty="0" smtClean="0">
                <a:solidFill>
                  <a:srgbClr val="333333"/>
                </a:solidFill>
                <a:latin typeface="+mn-lt"/>
                <a:ea typeface="+mn-ea"/>
              </a:rPr>
              <a:t>의  라이브 마이그레이션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0" name="직선 연결선 299"/>
          <p:cNvCxnSpPr/>
          <p:nvPr/>
        </p:nvCxnSpPr>
        <p:spPr bwMode="auto">
          <a:xfrm>
            <a:off x="257175" y="2695575"/>
            <a:ext cx="8515350" cy="0"/>
          </a:xfrm>
          <a:prstGeom prst="line">
            <a:avLst/>
          </a:prstGeom>
          <a:solidFill>
            <a:srgbClr val="0095D3"/>
          </a:solidFill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61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vSphere</a:t>
            </a:r>
            <a:r>
              <a:rPr lang="en-US" altLang="ko-KR" dirty="0" smtClean="0"/>
              <a:t> 4.1 </a:t>
            </a:r>
            <a:r>
              <a:rPr lang="ko-KR" altLang="en-US" dirty="0" err="1" smtClean="0"/>
              <a:t>에디션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중견기업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대기업용 </a:t>
            </a:r>
            <a:r>
              <a:rPr lang="ko-KR" altLang="en-US" dirty="0" err="1" smtClean="0"/>
              <a:t>에디션</a:t>
            </a:r>
            <a:endParaRPr lang="ko-KR" altLang="en-US" dirty="0" smtClean="0"/>
          </a:p>
        </p:txBody>
      </p:sp>
      <p:grpSp>
        <p:nvGrpSpPr>
          <p:cNvPr id="172" name="그룹 171"/>
          <p:cNvGrpSpPr/>
          <p:nvPr/>
        </p:nvGrpSpPr>
        <p:grpSpPr>
          <a:xfrm>
            <a:off x="4895920" y="579752"/>
            <a:ext cx="1032434" cy="4046840"/>
            <a:chOff x="4855604" y="579752"/>
            <a:chExt cx="1032434" cy="4046840"/>
          </a:xfrm>
        </p:grpSpPr>
        <p:sp>
          <p:nvSpPr>
            <p:cNvPr id="126" name="AutoShape 51"/>
            <p:cNvSpPr>
              <a:spLocks noChangeArrowheads="1"/>
            </p:cNvSpPr>
            <p:nvPr/>
          </p:nvSpPr>
          <p:spPr bwMode="auto">
            <a:xfrm>
              <a:off x="4867436" y="4358546"/>
              <a:ext cx="1016000" cy="268046"/>
            </a:xfrm>
            <a:prstGeom prst="roundRect">
              <a:avLst>
                <a:gd name="adj" fmla="val 16667"/>
              </a:avLst>
            </a:prstGeom>
            <a:solidFill>
              <a:srgbClr val="D9541E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54000" rIns="54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</a:pPr>
              <a:r>
                <a:rPr lang="en-US" altLang="ko-KR" sz="900" b="1" dirty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ENTERPRISE</a:t>
              </a:r>
              <a:br>
                <a:rPr lang="en-US" altLang="ko-KR" sz="900" b="1" dirty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</a:br>
              <a:r>
                <a:rPr lang="en-US" altLang="ko-KR" sz="900" b="1" dirty="0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PLUS</a:t>
              </a:r>
              <a:endParaRPr lang="en-US" altLang="ko-KR" sz="900" b="1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27" name="AutoShape 53"/>
            <p:cNvSpPr>
              <a:spLocks noChangeArrowheads="1"/>
            </p:cNvSpPr>
            <p:nvPr/>
          </p:nvSpPr>
          <p:spPr bwMode="auto">
            <a:xfrm>
              <a:off x="4867436" y="4049263"/>
              <a:ext cx="1016000" cy="28351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  <a:defRPr/>
              </a:pPr>
              <a:r>
                <a:rPr lang="en-US" altLang="ko-KR" sz="800" dirty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12 </a:t>
              </a:r>
              <a:r>
                <a:rPr lang="ko-KR" altLang="en-US" sz="800" dirty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코어</a:t>
              </a:r>
              <a:r>
                <a:rPr lang="en-US" altLang="ko-KR" sz="800" dirty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 / CPU</a:t>
              </a:r>
            </a:p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메모리 제한 없음</a:t>
              </a:r>
              <a:endParaRPr lang="en-US" altLang="ko-KR" sz="900" baseline="3000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28" name="AutoShape 50"/>
            <p:cNvSpPr>
              <a:spLocks noChangeArrowheads="1"/>
            </p:cNvSpPr>
            <p:nvPr/>
          </p:nvSpPr>
          <p:spPr bwMode="auto">
            <a:xfrm>
              <a:off x="4861214" y="928337"/>
              <a:ext cx="1016000" cy="14691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7000"/>
                </a:lnSpc>
                <a:buClr>
                  <a:srgbClr val="333333"/>
                </a:buClr>
                <a:buSzPct val="80000"/>
                <a:defRPr/>
              </a:pPr>
              <a:r>
                <a:rPr lang="en-US" altLang="ko-KR" sz="800" dirty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Distributed Switch</a:t>
              </a:r>
              <a:endParaRPr lang="en-US" altLang="ko-KR" sz="800" baseline="3000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29" name="AutoShape 50"/>
            <p:cNvSpPr>
              <a:spLocks noChangeArrowheads="1"/>
            </p:cNvSpPr>
            <p:nvPr/>
          </p:nvSpPr>
          <p:spPr bwMode="auto">
            <a:xfrm>
              <a:off x="4861214" y="754365"/>
              <a:ext cx="1016000" cy="14691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7000"/>
                </a:lnSpc>
                <a:buClr>
                  <a:srgbClr val="333333"/>
                </a:buClr>
                <a:buSzPct val="80000"/>
                <a:defRPr/>
              </a:pPr>
              <a:r>
                <a:rPr lang="en-US" altLang="ko-KR" sz="800" dirty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Host Profiles</a:t>
              </a:r>
              <a:endParaRPr lang="en-US" altLang="ko-KR" sz="800" baseline="3000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30" name="AutoShape 50"/>
            <p:cNvSpPr>
              <a:spLocks noChangeArrowheads="1"/>
            </p:cNvSpPr>
            <p:nvPr/>
          </p:nvSpPr>
          <p:spPr bwMode="auto">
            <a:xfrm>
              <a:off x="4855712" y="1466173"/>
              <a:ext cx="1032326" cy="14691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7000"/>
                </a:lnSpc>
                <a:buClr>
                  <a:srgbClr val="333333"/>
                </a:buClr>
                <a:buSzPct val="80000"/>
              </a:pPr>
              <a:r>
                <a:rPr lang="en-US" altLang="ko-KR" sz="800">
                  <a:latin typeface="Times New Roman" pitchFamily="18" charset="0"/>
                  <a:ea typeface="굴림" pitchFamily="50" charset="-127"/>
                </a:rPr>
                <a:t>DRS / DPM</a:t>
              </a:r>
              <a:endParaRPr lang="en-US" altLang="ko-KR" sz="800" baseline="300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31" name="AutoShape 50"/>
            <p:cNvSpPr>
              <a:spLocks noChangeArrowheads="1"/>
            </p:cNvSpPr>
            <p:nvPr/>
          </p:nvSpPr>
          <p:spPr bwMode="auto">
            <a:xfrm>
              <a:off x="4855712" y="1649165"/>
              <a:ext cx="1032326" cy="14691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7000"/>
                </a:lnSpc>
                <a:buClr>
                  <a:srgbClr val="333333"/>
                </a:buClr>
                <a:buSzPct val="80000"/>
              </a:pPr>
              <a:r>
                <a:rPr lang="en-US" altLang="ko-KR" sz="800" dirty="0">
                  <a:latin typeface="Times New Roman" pitchFamily="18" charset="0"/>
                  <a:ea typeface="굴림" pitchFamily="50" charset="-127"/>
                </a:rPr>
                <a:t>Storage </a:t>
              </a:r>
              <a:r>
                <a:rPr lang="en-US" altLang="ko-KR" sz="800" dirty="0" err="1" smtClean="0">
                  <a:latin typeface="Times New Roman" pitchFamily="18" charset="0"/>
                  <a:ea typeface="굴림" pitchFamily="50" charset="-127"/>
                </a:rPr>
                <a:t>vMotion</a:t>
              </a:r>
              <a:endParaRPr lang="en-US" altLang="ko-KR" sz="8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32" name="AutoShape 50"/>
            <p:cNvSpPr>
              <a:spLocks noChangeArrowheads="1"/>
            </p:cNvSpPr>
            <p:nvPr/>
          </p:nvSpPr>
          <p:spPr bwMode="auto">
            <a:xfrm>
              <a:off x="4864100" y="2530617"/>
              <a:ext cx="1023937" cy="14691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7000"/>
                </a:lnSpc>
                <a:buClr>
                  <a:srgbClr val="333333"/>
                </a:buClr>
                <a:buSzPct val="80000"/>
              </a:pP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Hot Add</a:t>
              </a:r>
              <a:endParaRPr lang="en-US" altLang="ko-KR" sz="8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33" name="AutoShape 50"/>
            <p:cNvSpPr>
              <a:spLocks noChangeArrowheads="1"/>
            </p:cNvSpPr>
            <p:nvPr/>
          </p:nvSpPr>
          <p:spPr bwMode="auto">
            <a:xfrm>
              <a:off x="4857178" y="2181385"/>
              <a:ext cx="1030859" cy="14691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7000"/>
                </a:lnSpc>
                <a:buClr>
                  <a:srgbClr val="333333"/>
                </a:buClr>
                <a:buSzPct val="80000"/>
                <a:defRPr/>
              </a:pP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Data Recovery</a:t>
              </a:r>
              <a:endParaRPr lang="en-US" altLang="ko-KR" sz="8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34" name="AutoShape 50"/>
            <p:cNvSpPr>
              <a:spLocks noChangeArrowheads="1"/>
            </p:cNvSpPr>
            <p:nvPr/>
          </p:nvSpPr>
          <p:spPr bwMode="auto">
            <a:xfrm>
              <a:off x="4857178" y="2007412"/>
              <a:ext cx="1030859" cy="14691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7000"/>
                </a:lnSpc>
                <a:buClr>
                  <a:srgbClr val="333333"/>
                </a:buClr>
                <a:buSzPct val="80000"/>
                <a:defRPr/>
              </a:pPr>
              <a:r>
                <a:rPr lang="en-US" altLang="ko-KR" sz="800" dirty="0" err="1" smtClean="0">
                  <a:latin typeface="Times New Roman" pitchFamily="18" charset="0"/>
                  <a:ea typeface="굴림" pitchFamily="50" charset="-127"/>
                </a:rPr>
                <a:t>vShield</a:t>
              </a: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 Zones</a:t>
              </a:r>
              <a:endParaRPr lang="en-US" altLang="ko-KR" sz="8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35" name="AutoShape 50"/>
            <p:cNvSpPr>
              <a:spLocks noChangeArrowheads="1"/>
            </p:cNvSpPr>
            <p:nvPr/>
          </p:nvSpPr>
          <p:spPr bwMode="auto">
            <a:xfrm>
              <a:off x="4857178" y="1833441"/>
              <a:ext cx="1030859" cy="146910"/>
            </a:xfrm>
            <a:prstGeom prst="roundRect">
              <a:avLst>
                <a:gd name="adj" fmla="val 16667"/>
              </a:avLst>
            </a:prstGeom>
            <a:solidFill>
              <a:srgbClr val="FCD6A5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7000"/>
                </a:lnSpc>
                <a:buClr>
                  <a:srgbClr val="333333"/>
                </a:buClr>
                <a:buSzPct val="80000"/>
                <a:defRPr/>
              </a:pPr>
              <a:r>
                <a:rPr lang="en-US" altLang="ko-KR" sz="800" b="1" dirty="0" err="1" smtClean="0">
                  <a:latin typeface="Times New Roman" pitchFamily="18" charset="0"/>
                  <a:ea typeface="굴림" pitchFamily="50" charset="-127"/>
                </a:rPr>
                <a:t>vSPC</a:t>
              </a:r>
              <a:endParaRPr lang="en-US" altLang="ko-KR" sz="800" b="1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36" name="AutoShape 50"/>
            <p:cNvSpPr>
              <a:spLocks noChangeArrowheads="1"/>
            </p:cNvSpPr>
            <p:nvPr/>
          </p:nvSpPr>
          <p:spPr bwMode="auto">
            <a:xfrm>
              <a:off x="4857178" y="2356645"/>
              <a:ext cx="1030859" cy="14691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7000"/>
                </a:lnSpc>
                <a:buClr>
                  <a:srgbClr val="333333"/>
                </a:buClr>
                <a:buSzPct val="80000"/>
                <a:defRPr/>
              </a:pP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Fault Tolerance</a:t>
              </a:r>
              <a:endParaRPr lang="en-US" altLang="ko-KR" sz="8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37" name="AutoShape 52"/>
            <p:cNvSpPr>
              <a:spLocks noChangeArrowheads="1"/>
            </p:cNvSpPr>
            <p:nvPr/>
          </p:nvSpPr>
          <p:spPr bwMode="auto">
            <a:xfrm>
              <a:off x="4864546" y="2879272"/>
              <a:ext cx="1016000" cy="14691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</a:pPr>
              <a:r>
                <a:rPr lang="en-US" altLang="ko-KR" sz="800" dirty="0" err="1" smtClean="0">
                  <a:latin typeface="Times New Roman" pitchFamily="18" charset="0"/>
                  <a:ea typeface="굴림" pitchFamily="50" charset="-127"/>
                </a:rPr>
                <a:t>vMotion</a:t>
              </a:r>
              <a:endParaRPr lang="en-US" altLang="ko-KR" sz="8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38" name="AutoShape 49"/>
            <p:cNvSpPr>
              <a:spLocks noChangeArrowheads="1"/>
            </p:cNvSpPr>
            <p:nvPr/>
          </p:nvSpPr>
          <p:spPr bwMode="auto">
            <a:xfrm>
              <a:off x="4864546" y="3750420"/>
              <a:ext cx="1016000" cy="26804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8-way </a:t>
              </a:r>
              <a:r>
                <a:rPr lang="en-US" altLang="ko-KR" sz="800" dirty="0" err="1" smtClean="0">
                  <a:latin typeface="Times New Roman" pitchFamily="18" charset="0"/>
                  <a:ea typeface="굴림" pitchFamily="50" charset="-127"/>
                </a:rPr>
                <a:t>vSMP</a:t>
              </a:r>
              <a:endParaRPr lang="ko-KR" altLang="en-US" sz="3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39" name="AutoShape 48"/>
            <p:cNvSpPr>
              <a:spLocks noChangeArrowheads="1"/>
            </p:cNvSpPr>
            <p:nvPr/>
          </p:nvSpPr>
          <p:spPr bwMode="auto">
            <a:xfrm>
              <a:off x="4864546" y="3576448"/>
              <a:ext cx="1016000" cy="14691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</a:pP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VC Agent</a:t>
              </a:r>
              <a:endParaRPr lang="en-US" altLang="ko-KR" sz="8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40" name="AutoShape 53"/>
            <p:cNvSpPr>
              <a:spLocks noChangeArrowheads="1"/>
            </p:cNvSpPr>
            <p:nvPr/>
          </p:nvSpPr>
          <p:spPr bwMode="auto">
            <a:xfrm>
              <a:off x="4864546" y="3402476"/>
              <a:ext cx="1016000" cy="14691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</a:pP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VCB/</a:t>
              </a:r>
              <a:r>
                <a:rPr lang="en-US" altLang="ko-KR" sz="800" dirty="0" err="1" smtClean="0">
                  <a:latin typeface="Times New Roman" pitchFamily="18" charset="0"/>
                  <a:ea typeface="굴림" pitchFamily="50" charset="-127"/>
                </a:rPr>
                <a:t>vStorage</a:t>
              </a: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 APIs</a:t>
              </a:r>
              <a:endParaRPr lang="en-US" altLang="ko-KR" sz="8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41" name="AutoShape 52"/>
            <p:cNvSpPr>
              <a:spLocks noChangeArrowheads="1"/>
            </p:cNvSpPr>
            <p:nvPr/>
          </p:nvSpPr>
          <p:spPr bwMode="auto">
            <a:xfrm>
              <a:off x="4864546" y="3228504"/>
              <a:ext cx="1016000" cy="14691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</a:pPr>
              <a:r>
                <a:rPr lang="en-US" altLang="ko-KR" sz="800" dirty="0">
                  <a:latin typeface="Times New Roman" pitchFamily="18" charset="0"/>
                  <a:ea typeface="굴림" pitchFamily="50" charset="-127"/>
                </a:rPr>
                <a:t>Update Manager</a:t>
              </a:r>
              <a:endParaRPr lang="en-US" altLang="ko-KR" sz="8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42" name="AutoShape 52"/>
            <p:cNvSpPr>
              <a:spLocks noChangeArrowheads="1"/>
            </p:cNvSpPr>
            <p:nvPr/>
          </p:nvSpPr>
          <p:spPr bwMode="auto">
            <a:xfrm>
              <a:off x="4864100" y="2705300"/>
              <a:ext cx="1023938" cy="14691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  <a:defRPr/>
              </a:pP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High Availability</a:t>
              </a:r>
              <a:endParaRPr lang="en-US" altLang="ko-KR" sz="8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43" name="AutoShape 52"/>
            <p:cNvSpPr>
              <a:spLocks noChangeArrowheads="1"/>
            </p:cNvSpPr>
            <p:nvPr/>
          </p:nvSpPr>
          <p:spPr bwMode="auto">
            <a:xfrm>
              <a:off x="4864546" y="3054532"/>
              <a:ext cx="1016000" cy="14691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</a:pP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Thin Provisioning</a:t>
              </a:r>
              <a:endParaRPr lang="en-US" altLang="ko-KR" sz="8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44" name="AutoShape 50"/>
            <p:cNvSpPr>
              <a:spLocks noChangeArrowheads="1"/>
            </p:cNvSpPr>
            <p:nvPr/>
          </p:nvSpPr>
          <p:spPr bwMode="auto">
            <a:xfrm>
              <a:off x="4855604" y="1291346"/>
              <a:ext cx="1032434" cy="14691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7000"/>
                </a:lnSpc>
                <a:buClr>
                  <a:srgbClr val="333333"/>
                </a:buClr>
                <a:buSzPct val="80000"/>
                <a:defRPr/>
              </a:pP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Multi-</a:t>
              </a:r>
              <a:r>
                <a:rPr lang="en-US" altLang="ko-KR" sz="800" dirty="0" err="1" smtClean="0">
                  <a:latin typeface="Times New Roman" pitchFamily="18" charset="0"/>
                  <a:ea typeface="굴림" pitchFamily="50" charset="-127"/>
                </a:rPr>
                <a:t>pathing</a:t>
              </a:r>
              <a:endParaRPr lang="en-US" altLang="ko-KR" sz="8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45" name="AutoShape 50"/>
            <p:cNvSpPr>
              <a:spLocks noChangeArrowheads="1"/>
            </p:cNvSpPr>
            <p:nvPr/>
          </p:nvSpPr>
          <p:spPr bwMode="auto">
            <a:xfrm>
              <a:off x="4855604" y="1109641"/>
              <a:ext cx="1032434" cy="146910"/>
            </a:xfrm>
            <a:prstGeom prst="roundRect">
              <a:avLst>
                <a:gd name="adj" fmla="val 16667"/>
              </a:avLst>
            </a:prstGeom>
            <a:solidFill>
              <a:srgbClr val="FCD6A5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7000"/>
                </a:lnSpc>
                <a:buClr>
                  <a:srgbClr val="333333"/>
                </a:buClr>
                <a:buSzPct val="80000"/>
                <a:defRPr/>
              </a:pPr>
              <a:r>
                <a:rPr lang="en-US" altLang="ko-KR" sz="800" b="1" dirty="0" err="1" smtClean="0">
                  <a:latin typeface="Times New Roman" pitchFamily="18" charset="0"/>
                  <a:ea typeface="굴림" pitchFamily="50" charset="-127"/>
                </a:rPr>
                <a:t>vAAI</a:t>
              </a:r>
              <a:endParaRPr lang="en-US" altLang="ko-KR" sz="800" b="1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46" name="AutoShape 50"/>
            <p:cNvSpPr>
              <a:spLocks noChangeArrowheads="1"/>
            </p:cNvSpPr>
            <p:nvPr/>
          </p:nvSpPr>
          <p:spPr bwMode="auto">
            <a:xfrm>
              <a:off x="4863624" y="579752"/>
              <a:ext cx="1016000" cy="146910"/>
            </a:xfrm>
            <a:prstGeom prst="roundRect">
              <a:avLst>
                <a:gd name="adj" fmla="val 16667"/>
              </a:avLst>
            </a:prstGeom>
            <a:solidFill>
              <a:srgbClr val="FCD6A5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7000"/>
                </a:lnSpc>
                <a:buClr>
                  <a:srgbClr val="333333"/>
                </a:buClr>
                <a:buSzPct val="80000"/>
                <a:defRPr/>
              </a:pPr>
              <a:r>
                <a:rPr lang="en-US" altLang="ko-KR" sz="800" b="1" dirty="0" smtClean="0">
                  <a:latin typeface="Times New Roman" pitchFamily="18" charset="0"/>
                  <a:ea typeface="굴림" pitchFamily="50" charset="-127"/>
                </a:rPr>
                <a:t>I/O Control</a:t>
              </a:r>
              <a:endParaRPr lang="en-US" altLang="ko-KR" sz="800" b="1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6485369" y="579752"/>
            <a:ext cx="2235983" cy="4046840"/>
            <a:chOff x="5665167" y="707554"/>
            <a:chExt cx="1027832" cy="4985221"/>
          </a:xfrm>
          <a:solidFill>
            <a:schemeClr val="bg1"/>
          </a:solidFill>
        </p:grpSpPr>
        <p:sp>
          <p:nvSpPr>
            <p:cNvPr id="149" name="AutoShape 51"/>
            <p:cNvSpPr>
              <a:spLocks noChangeArrowheads="1"/>
            </p:cNvSpPr>
            <p:nvPr/>
          </p:nvSpPr>
          <p:spPr bwMode="auto">
            <a:xfrm>
              <a:off x="5676999" y="5362575"/>
              <a:ext cx="1016000" cy="33020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54000" rIns="54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87000"/>
                </a:lnSpc>
                <a:buClr>
                  <a:srgbClr val="333333"/>
                </a:buClr>
                <a:buSzPct val="80000"/>
              </a:pPr>
              <a:r>
                <a:rPr lang="en-US" altLang="ko-KR" sz="900" b="1" dirty="0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VMware 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제안 </a:t>
              </a:r>
              <a:r>
                <a:rPr lang="ko-KR" altLang="en-US" sz="900" b="1" dirty="0" err="1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에디션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 구분</a:t>
              </a:r>
              <a:r>
                <a:rPr lang="en-US" altLang="ko-KR" sz="900" b="1" dirty="0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 </a:t>
              </a:r>
              <a:endParaRPr lang="en-US" altLang="ko-KR" sz="900" b="1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50" name="AutoShape 53"/>
            <p:cNvSpPr>
              <a:spLocks noChangeArrowheads="1"/>
            </p:cNvSpPr>
            <p:nvPr/>
          </p:nvSpPr>
          <p:spPr bwMode="auto">
            <a:xfrm>
              <a:off x="5676999" y="4981575"/>
              <a:ext cx="1016000" cy="349250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87000"/>
                </a:lnSpc>
                <a:buClr>
                  <a:srgbClr val="333333"/>
                </a:buClr>
                <a:buSzPct val="80000"/>
                <a:defRPr/>
              </a:pP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통합 서버</a:t>
              </a: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: </a:t>
              </a:r>
              <a:r>
                <a:rPr lang="ko-KR" altLang="en-US" sz="800" dirty="0" err="1" smtClean="0">
                  <a:latin typeface="Times New Roman" pitchFamily="18" charset="0"/>
                  <a:ea typeface="굴림" pitchFamily="50" charset="-127"/>
                </a:rPr>
                <a:t>패키지별</a:t>
              </a: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 </a:t>
              </a: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1 way CPU</a:t>
              </a: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당 지원 </a:t>
              </a: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Core</a:t>
              </a: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수</a:t>
              </a:r>
              <a:endParaRPr lang="en-US" altLang="ko-KR" sz="800" dirty="0">
                <a:latin typeface="Times New Roman" pitchFamily="18" charset="0"/>
                <a:ea typeface="굴림" pitchFamily="50" charset="-127"/>
              </a:endParaRPr>
            </a:p>
            <a:p>
              <a:pPr>
                <a:lnSpc>
                  <a:spcPct val="87000"/>
                </a:lnSpc>
                <a:buClr>
                  <a:srgbClr val="333333"/>
                </a:buClr>
                <a:buSzPct val="80000"/>
                <a:defRPr/>
              </a:pP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통합 서버</a:t>
              </a: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: </a:t>
              </a: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인지 메모리</a:t>
              </a:r>
              <a:endParaRPr lang="en-US" altLang="ko-KR" sz="9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51" name="AutoShape 50"/>
            <p:cNvSpPr>
              <a:spLocks noChangeArrowheads="1"/>
            </p:cNvSpPr>
            <p:nvPr/>
          </p:nvSpPr>
          <p:spPr bwMode="auto">
            <a:xfrm>
              <a:off x="5670777" y="1136969"/>
              <a:ext cx="1016000" cy="180975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7000"/>
                </a:lnSpc>
                <a:buClr>
                  <a:srgbClr val="333333"/>
                </a:buClr>
                <a:buSzPct val="80000"/>
                <a:defRPr/>
              </a:pP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가상 통합 분산 스위치 기능</a:t>
              </a:r>
              <a:endParaRPr lang="en-US" altLang="ko-KR" sz="8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52" name="AutoShape 50"/>
            <p:cNvSpPr>
              <a:spLocks noChangeArrowheads="1"/>
            </p:cNvSpPr>
            <p:nvPr/>
          </p:nvSpPr>
          <p:spPr bwMode="auto">
            <a:xfrm>
              <a:off x="5670777" y="922656"/>
              <a:ext cx="1016000" cy="180975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7000"/>
                </a:lnSpc>
                <a:buClr>
                  <a:srgbClr val="333333"/>
                </a:buClr>
                <a:buSzPct val="80000"/>
                <a:defRPr/>
              </a:pP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통합 서버 템플릿 적용 기능</a:t>
              </a:r>
              <a:endParaRPr lang="en-US" altLang="ko-KR" sz="8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53" name="AutoShape 50"/>
            <p:cNvSpPr>
              <a:spLocks noChangeArrowheads="1"/>
            </p:cNvSpPr>
            <p:nvPr/>
          </p:nvSpPr>
          <p:spPr bwMode="auto">
            <a:xfrm>
              <a:off x="5665275" y="1799518"/>
              <a:ext cx="1016000" cy="18097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7000"/>
                </a:lnSpc>
                <a:buClr>
                  <a:srgbClr val="333333"/>
                </a:buClr>
                <a:buSzPct val="80000"/>
              </a:pP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VM </a:t>
              </a: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부하 분산 관리 기능</a:t>
              </a: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/ </a:t>
              </a: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유휴 전력 관리 기능</a:t>
              </a:r>
              <a:endParaRPr lang="en-US" altLang="ko-KR" sz="8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54" name="AutoShape 50"/>
            <p:cNvSpPr>
              <a:spLocks noChangeArrowheads="1"/>
            </p:cNvSpPr>
            <p:nvPr/>
          </p:nvSpPr>
          <p:spPr bwMode="auto">
            <a:xfrm>
              <a:off x="5665275" y="2024943"/>
              <a:ext cx="1016000" cy="180975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7000"/>
                </a:lnSpc>
                <a:buClr>
                  <a:srgbClr val="333333"/>
                </a:buClr>
                <a:buSzPct val="80000"/>
              </a:pP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스토리지 온라인 </a:t>
              </a:r>
              <a:r>
                <a:rPr lang="ko-KR" altLang="en-US" sz="800" dirty="0" err="1" smtClean="0">
                  <a:latin typeface="Times New Roman" pitchFamily="18" charset="0"/>
                  <a:ea typeface="굴림" pitchFamily="50" charset="-127"/>
                </a:rPr>
                <a:t>마이그레이션</a:t>
              </a: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 기능</a:t>
              </a:r>
              <a:endParaRPr lang="en-US" altLang="ko-KR" sz="8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55" name="AutoShape 50"/>
            <p:cNvSpPr>
              <a:spLocks noChangeArrowheads="1"/>
            </p:cNvSpPr>
            <p:nvPr/>
          </p:nvSpPr>
          <p:spPr bwMode="auto">
            <a:xfrm>
              <a:off x="5666742" y="3110785"/>
              <a:ext cx="1016000" cy="18097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7000"/>
                </a:lnSpc>
                <a:buClr>
                  <a:srgbClr val="333333"/>
                </a:buClr>
                <a:buSzPct val="80000"/>
              </a:pPr>
              <a:r>
                <a:rPr lang="ko-KR" altLang="en-US" sz="800" dirty="0" err="1" smtClean="0">
                  <a:latin typeface="Times New Roman" pitchFamily="18" charset="0"/>
                  <a:ea typeface="굴림" pitchFamily="50" charset="-127"/>
                </a:rPr>
                <a:t>가상머신용</a:t>
              </a: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 리소스 온라인 추가 기능</a:t>
              </a:r>
              <a:endParaRPr lang="en-US" altLang="ko-KR" sz="8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56" name="AutoShape 50"/>
            <p:cNvSpPr>
              <a:spLocks noChangeArrowheads="1"/>
            </p:cNvSpPr>
            <p:nvPr/>
          </p:nvSpPr>
          <p:spPr bwMode="auto">
            <a:xfrm>
              <a:off x="5666742" y="2680573"/>
              <a:ext cx="1016000" cy="18097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7000"/>
                </a:lnSpc>
                <a:buClr>
                  <a:srgbClr val="333333"/>
                </a:buClr>
                <a:buSzPct val="80000"/>
                <a:defRPr/>
              </a:pP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D2D </a:t>
              </a: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기반 스토리지 백업 기능</a:t>
              </a:r>
              <a:endParaRPr lang="en-US" altLang="ko-KR" sz="8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57" name="AutoShape 50"/>
            <p:cNvSpPr>
              <a:spLocks noChangeArrowheads="1"/>
            </p:cNvSpPr>
            <p:nvPr/>
          </p:nvSpPr>
          <p:spPr bwMode="auto">
            <a:xfrm>
              <a:off x="5666742" y="2466260"/>
              <a:ext cx="1016000" cy="18097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7000"/>
                </a:lnSpc>
                <a:buClr>
                  <a:srgbClr val="333333"/>
                </a:buClr>
                <a:buSzPct val="80000"/>
                <a:defRPr/>
              </a:pP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가상 방화벽 구성 기능</a:t>
              </a:r>
              <a:endParaRPr lang="en-US" altLang="ko-KR" sz="8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58" name="AutoShape 50"/>
            <p:cNvSpPr>
              <a:spLocks noChangeArrowheads="1"/>
            </p:cNvSpPr>
            <p:nvPr/>
          </p:nvSpPr>
          <p:spPr bwMode="auto">
            <a:xfrm>
              <a:off x="5666742" y="2251948"/>
              <a:ext cx="1016000" cy="180975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7000"/>
                </a:lnSpc>
                <a:buClr>
                  <a:srgbClr val="333333"/>
                </a:buClr>
                <a:buSzPct val="80000"/>
                <a:defRPr/>
              </a:pP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가상 시리얼 포트지원 기능</a:t>
              </a:r>
              <a:endParaRPr lang="en-US" altLang="ko-KR" sz="8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59" name="AutoShape 50"/>
            <p:cNvSpPr>
              <a:spLocks noChangeArrowheads="1"/>
            </p:cNvSpPr>
            <p:nvPr/>
          </p:nvSpPr>
          <p:spPr bwMode="auto">
            <a:xfrm>
              <a:off x="5666742" y="2896473"/>
              <a:ext cx="1016000" cy="18097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7000"/>
                </a:lnSpc>
                <a:buClr>
                  <a:srgbClr val="333333"/>
                </a:buClr>
                <a:buSzPct val="80000"/>
                <a:defRPr/>
              </a:pPr>
              <a:r>
                <a:rPr lang="ko-KR" altLang="en-US" sz="800" dirty="0" err="1" smtClean="0">
                  <a:latin typeface="Times New Roman" pitchFamily="18" charset="0"/>
                  <a:ea typeface="굴림" pitchFamily="50" charset="-127"/>
                </a:rPr>
                <a:t>가상머신</a:t>
              </a: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 </a:t>
              </a:r>
              <a:r>
                <a:rPr lang="ko-KR" altLang="en-US" sz="800" dirty="0" err="1" smtClean="0">
                  <a:latin typeface="Times New Roman" pitchFamily="18" charset="0"/>
                  <a:ea typeface="굴림" pitchFamily="50" charset="-127"/>
                </a:rPr>
                <a:t>무중단</a:t>
              </a: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 서비스 기능</a:t>
              </a:r>
              <a:endParaRPr lang="en-US" altLang="ko-KR" sz="8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60" name="AutoShape 52"/>
            <p:cNvSpPr>
              <a:spLocks noChangeArrowheads="1"/>
            </p:cNvSpPr>
            <p:nvPr/>
          </p:nvSpPr>
          <p:spPr bwMode="auto">
            <a:xfrm>
              <a:off x="5674109" y="3540286"/>
              <a:ext cx="1016000" cy="18097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87000"/>
                </a:lnSpc>
                <a:buClr>
                  <a:srgbClr val="333333"/>
                </a:buClr>
                <a:buSzPct val="80000"/>
              </a:pPr>
              <a:r>
                <a:rPr lang="ko-KR" altLang="en-US" sz="800" dirty="0" err="1" smtClean="0">
                  <a:latin typeface="Times New Roman" pitchFamily="18" charset="0"/>
                  <a:ea typeface="굴림" pitchFamily="50" charset="-127"/>
                </a:rPr>
                <a:t>가상머신</a:t>
              </a: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 라이브 </a:t>
              </a:r>
              <a:r>
                <a:rPr lang="ko-KR" altLang="en-US" sz="800" dirty="0" err="1" smtClean="0">
                  <a:latin typeface="Times New Roman" pitchFamily="18" charset="0"/>
                  <a:ea typeface="굴림" pitchFamily="50" charset="-127"/>
                </a:rPr>
                <a:t>마이그레이션</a:t>
              </a: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 기능</a:t>
              </a:r>
              <a:endParaRPr lang="en-US" altLang="ko-KR" sz="8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61" name="AutoShape 49"/>
            <p:cNvSpPr>
              <a:spLocks noChangeArrowheads="1"/>
            </p:cNvSpPr>
            <p:nvPr/>
          </p:nvSpPr>
          <p:spPr bwMode="auto">
            <a:xfrm>
              <a:off x="5674109" y="4613436"/>
              <a:ext cx="1016000" cy="330200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err="1" smtClean="0">
                  <a:latin typeface="Times New Roman" pitchFamily="18" charset="0"/>
                  <a:ea typeface="굴림" pitchFamily="50" charset="-127"/>
                </a:rPr>
                <a:t>가상머신당</a:t>
              </a: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 최대 할당 </a:t>
              </a:r>
              <a:r>
                <a:rPr lang="ko-KR" altLang="en-US" sz="800" b="1" u="sng" dirty="0" smtClean="0">
                  <a:latin typeface="Times New Roman" pitchFamily="18" charset="0"/>
                  <a:ea typeface="굴림" pitchFamily="50" charset="-127"/>
                </a:rPr>
                <a:t>가상 </a:t>
              </a:r>
              <a:r>
                <a:rPr lang="en-US" altLang="ko-KR" sz="800" b="1" u="sng" dirty="0" smtClean="0">
                  <a:latin typeface="Times New Roman" pitchFamily="18" charset="0"/>
                  <a:ea typeface="굴림" pitchFamily="50" charset="-127"/>
                </a:rPr>
                <a:t>CPU </a:t>
              </a: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수</a:t>
              </a:r>
              <a:endParaRPr lang="ko-KR" altLang="en-US" sz="3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62" name="AutoShape 48"/>
            <p:cNvSpPr>
              <a:spLocks noChangeArrowheads="1"/>
            </p:cNvSpPr>
            <p:nvPr/>
          </p:nvSpPr>
          <p:spPr bwMode="auto">
            <a:xfrm>
              <a:off x="5674109" y="4399124"/>
              <a:ext cx="1016000" cy="180975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87000"/>
                </a:lnSpc>
                <a:buClr>
                  <a:srgbClr val="333333"/>
                </a:buClr>
                <a:buSzPct val="80000"/>
              </a:pP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중</a:t>
              </a:r>
              <a:r>
                <a:rPr lang="ko-KR" altLang="en-US" sz="800" dirty="0">
                  <a:latin typeface="Times New Roman" pitchFamily="18" charset="0"/>
                  <a:ea typeface="굴림" pitchFamily="50" charset="-127"/>
                </a:rPr>
                <a:t>앙 </a:t>
              </a: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관리 콘솔용 에이전트</a:t>
              </a:r>
              <a:endParaRPr lang="en-US" altLang="ko-KR" sz="8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63" name="AutoShape 53"/>
            <p:cNvSpPr>
              <a:spLocks noChangeArrowheads="1"/>
            </p:cNvSpPr>
            <p:nvPr/>
          </p:nvSpPr>
          <p:spPr bwMode="auto">
            <a:xfrm>
              <a:off x="5674109" y="4184811"/>
              <a:ext cx="1016000" cy="18097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87000"/>
                </a:lnSpc>
                <a:buClr>
                  <a:srgbClr val="333333"/>
                </a:buClr>
                <a:buSzPct val="80000"/>
              </a:pPr>
              <a:r>
                <a:rPr lang="ko-KR" altLang="en-US" sz="800" dirty="0">
                  <a:latin typeface="Times New Roman" pitchFamily="18" charset="0"/>
                  <a:ea typeface="굴림" pitchFamily="50" charset="-127"/>
                </a:rPr>
                <a:t>제 </a:t>
              </a: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3</a:t>
              </a: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사 백업 소프트웨어 통합 지원 기능</a:t>
              </a:r>
              <a:endParaRPr lang="en-US" altLang="ko-KR" sz="8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64" name="AutoShape 52"/>
            <p:cNvSpPr>
              <a:spLocks noChangeArrowheads="1"/>
            </p:cNvSpPr>
            <p:nvPr/>
          </p:nvSpPr>
          <p:spPr bwMode="auto">
            <a:xfrm>
              <a:off x="5674109" y="3970499"/>
              <a:ext cx="1016000" cy="18097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87000"/>
                </a:lnSpc>
                <a:buClr>
                  <a:srgbClr val="333333"/>
                </a:buClr>
                <a:buSzPct val="80000"/>
              </a:pPr>
              <a:r>
                <a:rPr lang="ko-KR" altLang="en-US" sz="800" dirty="0" err="1" smtClean="0">
                  <a:latin typeface="Times New Roman" pitchFamily="18" charset="0"/>
                  <a:ea typeface="굴림" pitchFamily="50" charset="-127"/>
                </a:rPr>
                <a:t>가상머</a:t>
              </a:r>
              <a:r>
                <a:rPr lang="ko-KR" altLang="en-US" sz="800" dirty="0" err="1">
                  <a:latin typeface="Times New Roman" pitchFamily="18" charset="0"/>
                  <a:ea typeface="굴림" pitchFamily="50" charset="-127"/>
                </a:rPr>
                <a:t>신</a:t>
              </a: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/</a:t>
              </a: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가상화 엔진 패치 적용 관리 기능</a:t>
              </a:r>
              <a:endParaRPr lang="en-US" altLang="ko-KR" sz="8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65" name="AutoShape 52"/>
            <p:cNvSpPr>
              <a:spLocks noChangeArrowheads="1"/>
            </p:cNvSpPr>
            <p:nvPr/>
          </p:nvSpPr>
          <p:spPr bwMode="auto">
            <a:xfrm>
              <a:off x="5667617" y="3325974"/>
              <a:ext cx="1016936" cy="18097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87000"/>
                </a:lnSpc>
                <a:buClr>
                  <a:srgbClr val="333333"/>
                </a:buClr>
                <a:buSzPct val="80000"/>
                <a:defRPr/>
              </a:pPr>
              <a:r>
                <a:rPr lang="ko-KR" altLang="en-US" sz="800" dirty="0" err="1" smtClean="0">
                  <a:latin typeface="Times New Roman" pitchFamily="18" charset="0"/>
                  <a:ea typeface="굴림" pitchFamily="50" charset="-127"/>
                </a:rPr>
                <a:t>고가용성</a:t>
              </a: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 기능</a:t>
              </a:r>
              <a:endParaRPr lang="en-US" altLang="ko-KR" sz="8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66" name="AutoShape 52"/>
            <p:cNvSpPr>
              <a:spLocks noChangeArrowheads="1"/>
            </p:cNvSpPr>
            <p:nvPr/>
          </p:nvSpPr>
          <p:spPr bwMode="auto">
            <a:xfrm>
              <a:off x="5674109" y="3756186"/>
              <a:ext cx="1016000" cy="180975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87000"/>
                </a:lnSpc>
                <a:buClr>
                  <a:srgbClr val="333333"/>
                </a:buClr>
                <a:buSzPct val="80000"/>
              </a:pP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스토리지 </a:t>
              </a: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Thin </a:t>
              </a: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제공 기능</a:t>
              </a:r>
              <a:endParaRPr lang="en-US" altLang="ko-KR" sz="8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67" name="AutoShape 50"/>
            <p:cNvSpPr>
              <a:spLocks noChangeArrowheads="1"/>
            </p:cNvSpPr>
            <p:nvPr/>
          </p:nvSpPr>
          <p:spPr bwMode="auto">
            <a:xfrm>
              <a:off x="5665167" y="1584152"/>
              <a:ext cx="1016000" cy="180975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7000"/>
                </a:lnSpc>
                <a:buClr>
                  <a:srgbClr val="333333"/>
                </a:buClr>
                <a:buSzPct val="80000"/>
                <a:defRPr/>
              </a:pP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스토리지 다중 경로 지정 </a:t>
              </a: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API </a:t>
              </a: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지원 기능</a:t>
              </a:r>
              <a:endParaRPr lang="en-US" altLang="ko-KR" sz="8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68" name="AutoShape 50"/>
            <p:cNvSpPr>
              <a:spLocks noChangeArrowheads="1"/>
            </p:cNvSpPr>
            <p:nvPr/>
          </p:nvSpPr>
          <p:spPr bwMode="auto">
            <a:xfrm>
              <a:off x="5665167" y="1360314"/>
              <a:ext cx="1016000" cy="180975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7000"/>
                </a:lnSpc>
                <a:buClr>
                  <a:srgbClr val="333333"/>
                </a:buClr>
                <a:buSzPct val="80000"/>
                <a:defRPr/>
              </a:pP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스토리지 솔루션 연계 </a:t>
              </a: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API</a:t>
              </a: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 지원 기능</a:t>
              </a:r>
              <a:endParaRPr lang="en-US" altLang="ko-KR" sz="8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69" name="AutoShape 50"/>
            <p:cNvSpPr>
              <a:spLocks noChangeArrowheads="1"/>
            </p:cNvSpPr>
            <p:nvPr/>
          </p:nvSpPr>
          <p:spPr bwMode="auto">
            <a:xfrm>
              <a:off x="5673187" y="707554"/>
              <a:ext cx="1016000" cy="180975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7000"/>
                </a:lnSpc>
                <a:buClr>
                  <a:srgbClr val="333333"/>
                </a:buClr>
                <a:buSzPct val="80000"/>
                <a:defRPr/>
              </a:pPr>
              <a:r>
                <a:rPr lang="ko-KR" altLang="en-US" sz="800" dirty="0" err="1" smtClean="0">
                  <a:latin typeface="Times New Roman" pitchFamily="18" charset="0"/>
                  <a:ea typeface="굴림" pitchFamily="50" charset="-127"/>
                </a:rPr>
                <a:t>가상머신</a:t>
              </a: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 </a:t>
              </a: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(</a:t>
              </a: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네트워크</a:t>
              </a: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 &amp; </a:t>
              </a: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스토리지</a:t>
              </a: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)  IO </a:t>
              </a:r>
              <a:r>
                <a:rPr lang="ko-KR" altLang="en-US" sz="800" dirty="0" smtClean="0">
                  <a:latin typeface="Times New Roman" pitchFamily="18" charset="0"/>
                  <a:ea typeface="굴림" pitchFamily="50" charset="-127"/>
                </a:rPr>
                <a:t>제어 기능</a:t>
              </a:r>
              <a:endParaRPr lang="en-US" altLang="ko-KR" sz="8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</p:grpSp>
      <p:sp>
        <p:nvSpPr>
          <p:cNvPr id="170" name="왼쪽 화살표 169"/>
          <p:cNvSpPr/>
          <p:nvPr/>
        </p:nvSpPr>
        <p:spPr>
          <a:xfrm>
            <a:off x="6057899" y="2672026"/>
            <a:ext cx="399479" cy="2338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195" name="그룹 194"/>
          <p:cNvGrpSpPr/>
          <p:nvPr/>
        </p:nvGrpSpPr>
        <p:grpSpPr>
          <a:xfrm>
            <a:off x="3741577" y="1123818"/>
            <a:ext cx="1032434" cy="3516951"/>
            <a:chOff x="3436777" y="1123818"/>
            <a:chExt cx="1032434" cy="3516951"/>
          </a:xfrm>
        </p:grpSpPr>
        <p:sp>
          <p:nvSpPr>
            <p:cNvPr id="174" name="AutoShape 51"/>
            <p:cNvSpPr>
              <a:spLocks noChangeArrowheads="1"/>
            </p:cNvSpPr>
            <p:nvPr/>
          </p:nvSpPr>
          <p:spPr bwMode="auto">
            <a:xfrm>
              <a:off x="3448609" y="4372723"/>
              <a:ext cx="1016000" cy="268046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54000" rIns="54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</a:pPr>
              <a:r>
                <a:rPr lang="en-US" altLang="ko-KR" sz="900" b="1" dirty="0" smtClean="0">
                  <a:latin typeface="Times New Roman" pitchFamily="18" charset="0"/>
                  <a:ea typeface="굴림" pitchFamily="50" charset="-127"/>
                </a:rPr>
                <a:t>ENTERPRISE</a:t>
              </a:r>
              <a:endParaRPr lang="en-US" altLang="ko-KR" sz="900" b="1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75" name="AutoShape 53"/>
            <p:cNvSpPr>
              <a:spLocks noChangeArrowheads="1"/>
            </p:cNvSpPr>
            <p:nvPr/>
          </p:nvSpPr>
          <p:spPr bwMode="auto">
            <a:xfrm>
              <a:off x="3448609" y="4063440"/>
              <a:ext cx="1016000" cy="28351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  <a:defRPr/>
              </a:pPr>
              <a:r>
                <a:rPr lang="en-US" altLang="ko-KR" sz="800" dirty="0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6 </a:t>
              </a:r>
              <a:r>
                <a:rPr lang="ko-KR" altLang="en-US" sz="800" dirty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코어</a:t>
              </a:r>
              <a:r>
                <a:rPr lang="en-US" altLang="ko-KR" sz="800" dirty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 / CPU</a:t>
              </a:r>
            </a:p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  <a:defRPr/>
              </a:pPr>
              <a:r>
                <a:rPr lang="en-US" altLang="ko-KR" sz="800" dirty="0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256 GB </a:t>
              </a:r>
              <a:r>
                <a:rPr lang="ko-KR" altLang="en-US" sz="800" dirty="0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물리 메모리 </a:t>
              </a:r>
              <a:endParaRPr lang="en-US" altLang="ko-KR" sz="900" baseline="3000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78" name="AutoShape 50"/>
            <p:cNvSpPr>
              <a:spLocks noChangeArrowheads="1"/>
            </p:cNvSpPr>
            <p:nvPr/>
          </p:nvSpPr>
          <p:spPr bwMode="auto">
            <a:xfrm>
              <a:off x="3436885" y="1480350"/>
              <a:ext cx="1032326" cy="14691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7000"/>
                </a:lnSpc>
                <a:buClr>
                  <a:srgbClr val="333333"/>
                </a:buClr>
                <a:buSzPct val="80000"/>
              </a:pPr>
              <a:r>
                <a:rPr lang="en-US" altLang="ko-KR" sz="80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DRS / DPM</a:t>
              </a:r>
              <a:endParaRPr lang="en-US" altLang="ko-KR" sz="800" baseline="3000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79" name="AutoShape 50"/>
            <p:cNvSpPr>
              <a:spLocks noChangeArrowheads="1"/>
            </p:cNvSpPr>
            <p:nvPr/>
          </p:nvSpPr>
          <p:spPr bwMode="auto">
            <a:xfrm>
              <a:off x="3436885" y="1663342"/>
              <a:ext cx="1032326" cy="14691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7000"/>
                </a:lnSpc>
                <a:buClr>
                  <a:srgbClr val="333333"/>
                </a:buClr>
                <a:buSzPct val="80000"/>
              </a:pPr>
              <a:r>
                <a:rPr lang="en-US" altLang="ko-KR" sz="800" dirty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Storage </a:t>
              </a:r>
              <a:r>
                <a:rPr lang="en-US" altLang="ko-KR" sz="800" dirty="0" err="1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vMotion</a:t>
              </a:r>
              <a:endParaRPr lang="en-US" altLang="ko-KR" sz="800" baseline="3000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80" name="AutoShape 50"/>
            <p:cNvSpPr>
              <a:spLocks noChangeArrowheads="1"/>
            </p:cNvSpPr>
            <p:nvPr/>
          </p:nvSpPr>
          <p:spPr bwMode="auto">
            <a:xfrm>
              <a:off x="3445273" y="2544794"/>
              <a:ext cx="1023937" cy="14691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7000"/>
                </a:lnSpc>
                <a:buClr>
                  <a:srgbClr val="333333"/>
                </a:buClr>
                <a:buSzPct val="80000"/>
              </a:pP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Hot Add</a:t>
              </a:r>
              <a:endParaRPr lang="en-US" altLang="ko-KR" sz="8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81" name="AutoShape 50"/>
            <p:cNvSpPr>
              <a:spLocks noChangeArrowheads="1"/>
            </p:cNvSpPr>
            <p:nvPr/>
          </p:nvSpPr>
          <p:spPr bwMode="auto">
            <a:xfrm>
              <a:off x="3438351" y="2195562"/>
              <a:ext cx="1030859" cy="14691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7000"/>
                </a:lnSpc>
                <a:buClr>
                  <a:srgbClr val="333333"/>
                </a:buClr>
                <a:buSzPct val="80000"/>
                <a:defRPr/>
              </a:pP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Data Recovery</a:t>
              </a:r>
              <a:endParaRPr lang="en-US" altLang="ko-KR" sz="8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82" name="AutoShape 50"/>
            <p:cNvSpPr>
              <a:spLocks noChangeArrowheads="1"/>
            </p:cNvSpPr>
            <p:nvPr/>
          </p:nvSpPr>
          <p:spPr bwMode="auto">
            <a:xfrm>
              <a:off x="3438351" y="2021589"/>
              <a:ext cx="1030859" cy="14691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7000"/>
                </a:lnSpc>
                <a:buClr>
                  <a:srgbClr val="333333"/>
                </a:buClr>
                <a:buSzPct val="80000"/>
                <a:defRPr/>
              </a:pPr>
              <a:r>
                <a:rPr lang="en-US" altLang="ko-KR" sz="800" dirty="0" err="1" smtClean="0">
                  <a:latin typeface="Times New Roman" pitchFamily="18" charset="0"/>
                  <a:ea typeface="굴림" pitchFamily="50" charset="-127"/>
                </a:rPr>
                <a:t>vShield</a:t>
              </a: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 Zones</a:t>
              </a:r>
              <a:endParaRPr lang="en-US" altLang="ko-KR" sz="8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83" name="AutoShape 50"/>
            <p:cNvSpPr>
              <a:spLocks noChangeArrowheads="1"/>
            </p:cNvSpPr>
            <p:nvPr/>
          </p:nvSpPr>
          <p:spPr bwMode="auto">
            <a:xfrm>
              <a:off x="3438351" y="1847618"/>
              <a:ext cx="1030859" cy="146910"/>
            </a:xfrm>
            <a:prstGeom prst="roundRect">
              <a:avLst>
                <a:gd name="adj" fmla="val 16667"/>
              </a:avLst>
            </a:prstGeom>
            <a:solidFill>
              <a:srgbClr val="FCD6A5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7000"/>
                </a:lnSpc>
                <a:buClr>
                  <a:srgbClr val="333333"/>
                </a:buClr>
                <a:buSzPct val="80000"/>
                <a:defRPr/>
              </a:pPr>
              <a:r>
                <a:rPr lang="en-US" altLang="ko-KR" sz="800" b="1" dirty="0" err="1" smtClean="0">
                  <a:latin typeface="Times New Roman" pitchFamily="18" charset="0"/>
                  <a:ea typeface="굴림" pitchFamily="50" charset="-127"/>
                </a:rPr>
                <a:t>vSPC</a:t>
              </a:r>
              <a:endParaRPr lang="en-US" altLang="ko-KR" sz="800" b="1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84" name="AutoShape 50"/>
            <p:cNvSpPr>
              <a:spLocks noChangeArrowheads="1"/>
            </p:cNvSpPr>
            <p:nvPr/>
          </p:nvSpPr>
          <p:spPr bwMode="auto">
            <a:xfrm>
              <a:off x="3438351" y="2370822"/>
              <a:ext cx="1030859" cy="14691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7000"/>
                </a:lnSpc>
                <a:buClr>
                  <a:srgbClr val="333333"/>
                </a:buClr>
                <a:buSzPct val="80000"/>
                <a:defRPr/>
              </a:pP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Fault Tolerance</a:t>
              </a:r>
              <a:endParaRPr lang="en-US" altLang="ko-KR" sz="8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85" name="AutoShape 52"/>
            <p:cNvSpPr>
              <a:spLocks noChangeArrowheads="1"/>
            </p:cNvSpPr>
            <p:nvPr/>
          </p:nvSpPr>
          <p:spPr bwMode="auto">
            <a:xfrm>
              <a:off x="3445719" y="2893449"/>
              <a:ext cx="1016000" cy="14691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</a:pPr>
              <a:r>
                <a:rPr lang="en-US" altLang="ko-KR" sz="800" dirty="0" err="1" smtClean="0">
                  <a:latin typeface="Times New Roman" pitchFamily="18" charset="0"/>
                  <a:ea typeface="굴림" pitchFamily="50" charset="-127"/>
                </a:rPr>
                <a:t>vMotion</a:t>
              </a:r>
              <a:endParaRPr lang="en-US" altLang="ko-KR" sz="8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86" name="AutoShape 49"/>
            <p:cNvSpPr>
              <a:spLocks noChangeArrowheads="1"/>
            </p:cNvSpPr>
            <p:nvPr/>
          </p:nvSpPr>
          <p:spPr bwMode="auto">
            <a:xfrm>
              <a:off x="3445719" y="3764597"/>
              <a:ext cx="1016000" cy="26804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4-way </a:t>
              </a:r>
              <a:r>
                <a:rPr lang="en-US" altLang="ko-KR" sz="800" dirty="0" err="1" smtClean="0">
                  <a:latin typeface="Times New Roman" pitchFamily="18" charset="0"/>
                  <a:ea typeface="굴림" pitchFamily="50" charset="-127"/>
                </a:rPr>
                <a:t>vSMP</a:t>
              </a:r>
              <a:endParaRPr lang="ko-KR" altLang="en-US" sz="3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87" name="AutoShape 48"/>
            <p:cNvSpPr>
              <a:spLocks noChangeArrowheads="1"/>
            </p:cNvSpPr>
            <p:nvPr/>
          </p:nvSpPr>
          <p:spPr bwMode="auto">
            <a:xfrm>
              <a:off x="3445719" y="3590625"/>
              <a:ext cx="1016000" cy="14691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</a:pP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VC Agent</a:t>
              </a:r>
              <a:endParaRPr lang="en-US" altLang="ko-KR" sz="8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88" name="AutoShape 53"/>
            <p:cNvSpPr>
              <a:spLocks noChangeArrowheads="1"/>
            </p:cNvSpPr>
            <p:nvPr/>
          </p:nvSpPr>
          <p:spPr bwMode="auto">
            <a:xfrm>
              <a:off x="3445719" y="3416653"/>
              <a:ext cx="1016000" cy="14691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</a:pP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VCB/</a:t>
              </a:r>
              <a:r>
                <a:rPr lang="en-US" altLang="ko-KR" sz="800" dirty="0" err="1" smtClean="0">
                  <a:latin typeface="Times New Roman" pitchFamily="18" charset="0"/>
                  <a:ea typeface="굴림" pitchFamily="50" charset="-127"/>
                </a:rPr>
                <a:t>vStorage</a:t>
              </a: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 APIs</a:t>
              </a:r>
              <a:endParaRPr lang="en-US" altLang="ko-KR" sz="8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89" name="AutoShape 52"/>
            <p:cNvSpPr>
              <a:spLocks noChangeArrowheads="1"/>
            </p:cNvSpPr>
            <p:nvPr/>
          </p:nvSpPr>
          <p:spPr bwMode="auto">
            <a:xfrm>
              <a:off x="3445719" y="3242681"/>
              <a:ext cx="1016000" cy="14691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</a:pPr>
              <a:r>
                <a:rPr lang="en-US" altLang="ko-KR" sz="800" dirty="0">
                  <a:latin typeface="Times New Roman" pitchFamily="18" charset="0"/>
                  <a:ea typeface="굴림" pitchFamily="50" charset="-127"/>
                </a:rPr>
                <a:t>Update Manager</a:t>
              </a:r>
              <a:endParaRPr lang="en-US" altLang="ko-KR" sz="8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90" name="AutoShape 52"/>
            <p:cNvSpPr>
              <a:spLocks noChangeArrowheads="1"/>
            </p:cNvSpPr>
            <p:nvPr/>
          </p:nvSpPr>
          <p:spPr bwMode="auto">
            <a:xfrm>
              <a:off x="3445273" y="2719477"/>
              <a:ext cx="1023938" cy="14691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  <a:defRPr/>
              </a:pP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High Availability</a:t>
              </a:r>
              <a:endParaRPr lang="en-US" altLang="ko-KR" sz="8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91" name="AutoShape 52"/>
            <p:cNvSpPr>
              <a:spLocks noChangeArrowheads="1"/>
            </p:cNvSpPr>
            <p:nvPr/>
          </p:nvSpPr>
          <p:spPr bwMode="auto">
            <a:xfrm>
              <a:off x="3445719" y="3068709"/>
              <a:ext cx="1016000" cy="14691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</a:pP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Thin Provisioning</a:t>
              </a:r>
              <a:endParaRPr lang="en-US" altLang="ko-KR" sz="8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92" name="AutoShape 50"/>
            <p:cNvSpPr>
              <a:spLocks noChangeArrowheads="1"/>
            </p:cNvSpPr>
            <p:nvPr/>
          </p:nvSpPr>
          <p:spPr bwMode="auto">
            <a:xfrm>
              <a:off x="3436777" y="1305523"/>
              <a:ext cx="1032434" cy="146910"/>
            </a:xfrm>
            <a:prstGeom prst="roundRect">
              <a:avLst>
                <a:gd name="adj" fmla="val 16667"/>
              </a:avLst>
            </a:prstGeom>
            <a:solidFill>
              <a:srgbClr val="B4CC3A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7000"/>
                </a:lnSpc>
                <a:buClr>
                  <a:srgbClr val="333333"/>
                </a:buClr>
                <a:buSzPct val="80000"/>
                <a:defRPr/>
              </a:pPr>
              <a:r>
                <a:rPr lang="en-US" altLang="ko-KR" sz="800" b="1" dirty="0" smtClean="0">
                  <a:latin typeface="Times New Roman" pitchFamily="18" charset="0"/>
                  <a:ea typeface="굴림" pitchFamily="50" charset="-127"/>
                </a:rPr>
                <a:t>Multi-</a:t>
              </a:r>
              <a:r>
                <a:rPr lang="en-US" altLang="ko-KR" sz="800" b="1" dirty="0" err="1" smtClean="0">
                  <a:latin typeface="Times New Roman" pitchFamily="18" charset="0"/>
                  <a:ea typeface="굴림" pitchFamily="50" charset="-127"/>
                </a:rPr>
                <a:t>pathing</a:t>
              </a:r>
              <a:endParaRPr lang="en-US" altLang="ko-KR" sz="800" b="1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93" name="AutoShape 50"/>
            <p:cNvSpPr>
              <a:spLocks noChangeArrowheads="1"/>
            </p:cNvSpPr>
            <p:nvPr/>
          </p:nvSpPr>
          <p:spPr bwMode="auto">
            <a:xfrm>
              <a:off x="3436777" y="1123818"/>
              <a:ext cx="1032434" cy="146910"/>
            </a:xfrm>
            <a:prstGeom prst="roundRect">
              <a:avLst>
                <a:gd name="adj" fmla="val 16667"/>
              </a:avLst>
            </a:prstGeom>
            <a:solidFill>
              <a:srgbClr val="FCD6A5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7000"/>
                </a:lnSpc>
                <a:buClr>
                  <a:srgbClr val="333333"/>
                </a:buClr>
                <a:buSzPct val="80000"/>
                <a:defRPr/>
              </a:pPr>
              <a:r>
                <a:rPr lang="en-US" altLang="ko-KR" sz="800" b="1" dirty="0" err="1" smtClean="0">
                  <a:latin typeface="Times New Roman" pitchFamily="18" charset="0"/>
                  <a:ea typeface="굴림" pitchFamily="50" charset="-127"/>
                </a:rPr>
                <a:t>vAAI</a:t>
              </a:r>
              <a:endParaRPr lang="en-US" altLang="ko-KR" sz="800" b="1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</p:grpSp>
      <p:grpSp>
        <p:nvGrpSpPr>
          <p:cNvPr id="215" name="그룹 214"/>
          <p:cNvGrpSpPr/>
          <p:nvPr/>
        </p:nvGrpSpPr>
        <p:grpSpPr>
          <a:xfrm>
            <a:off x="2577993" y="1840530"/>
            <a:ext cx="1030860" cy="2793151"/>
            <a:chOff x="2006493" y="1840530"/>
            <a:chExt cx="1030860" cy="2793151"/>
          </a:xfrm>
        </p:grpSpPr>
        <p:sp>
          <p:nvSpPr>
            <p:cNvPr id="197" name="AutoShape 51"/>
            <p:cNvSpPr>
              <a:spLocks noChangeArrowheads="1"/>
            </p:cNvSpPr>
            <p:nvPr/>
          </p:nvSpPr>
          <p:spPr bwMode="auto">
            <a:xfrm>
              <a:off x="2016751" y="4365635"/>
              <a:ext cx="1016000" cy="268046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54000" rIns="54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</a:pPr>
              <a:r>
                <a:rPr lang="en-US" altLang="ko-KR" sz="900" b="1" dirty="0" smtClean="0">
                  <a:latin typeface="Times New Roman" pitchFamily="18" charset="0"/>
                  <a:ea typeface="굴림" pitchFamily="50" charset="-127"/>
                </a:rPr>
                <a:t>ADVANCED</a:t>
              </a:r>
              <a:endParaRPr lang="en-US" altLang="ko-KR" sz="900" b="1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98" name="AutoShape 53"/>
            <p:cNvSpPr>
              <a:spLocks noChangeArrowheads="1"/>
            </p:cNvSpPr>
            <p:nvPr/>
          </p:nvSpPr>
          <p:spPr bwMode="auto">
            <a:xfrm>
              <a:off x="2016751" y="4056352"/>
              <a:ext cx="1016000" cy="28351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  <a:defRPr/>
              </a:pPr>
              <a:r>
                <a:rPr lang="en-US" altLang="ko-KR" sz="800" dirty="0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12 </a:t>
              </a:r>
              <a:r>
                <a:rPr lang="ko-KR" altLang="en-US" sz="800" dirty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코어</a:t>
              </a:r>
              <a:r>
                <a:rPr lang="en-US" altLang="ko-KR" sz="800" dirty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 / CPU</a:t>
              </a:r>
            </a:p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  <a:defRPr/>
              </a:pPr>
              <a:r>
                <a:rPr lang="en-US" altLang="ko-KR" sz="800" dirty="0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256 GB </a:t>
              </a:r>
              <a:r>
                <a:rPr lang="ko-KR" altLang="en-US" sz="800" dirty="0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물리 메모리 </a:t>
              </a:r>
              <a:endParaRPr lang="en-US" altLang="ko-KR" sz="900" baseline="3000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01" name="AutoShape 50"/>
            <p:cNvSpPr>
              <a:spLocks noChangeArrowheads="1"/>
            </p:cNvSpPr>
            <p:nvPr/>
          </p:nvSpPr>
          <p:spPr bwMode="auto">
            <a:xfrm>
              <a:off x="2013415" y="2537706"/>
              <a:ext cx="1023937" cy="14691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7000"/>
                </a:lnSpc>
                <a:buClr>
                  <a:srgbClr val="333333"/>
                </a:buClr>
                <a:buSzPct val="80000"/>
              </a:pPr>
              <a:r>
                <a:rPr lang="en-US" altLang="ko-KR" sz="800" dirty="0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Hot Add</a:t>
              </a:r>
              <a:endParaRPr lang="en-US" altLang="ko-KR" sz="800" baseline="3000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02" name="AutoShape 50"/>
            <p:cNvSpPr>
              <a:spLocks noChangeArrowheads="1"/>
            </p:cNvSpPr>
            <p:nvPr/>
          </p:nvSpPr>
          <p:spPr bwMode="auto">
            <a:xfrm>
              <a:off x="2006493" y="2188474"/>
              <a:ext cx="1030859" cy="14691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7000"/>
                </a:lnSpc>
                <a:buClr>
                  <a:srgbClr val="333333"/>
                </a:buClr>
                <a:buSzPct val="80000"/>
                <a:defRPr/>
              </a:pPr>
              <a:r>
                <a:rPr lang="en-US" altLang="ko-KR" sz="800" dirty="0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Data Recovery</a:t>
              </a:r>
              <a:endParaRPr lang="en-US" altLang="ko-KR" sz="800" baseline="3000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03" name="AutoShape 50"/>
            <p:cNvSpPr>
              <a:spLocks noChangeArrowheads="1"/>
            </p:cNvSpPr>
            <p:nvPr/>
          </p:nvSpPr>
          <p:spPr bwMode="auto">
            <a:xfrm>
              <a:off x="2006493" y="2014501"/>
              <a:ext cx="1030859" cy="14691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7000"/>
                </a:lnSpc>
                <a:buClr>
                  <a:srgbClr val="333333"/>
                </a:buClr>
                <a:buSzPct val="80000"/>
                <a:defRPr/>
              </a:pPr>
              <a:r>
                <a:rPr lang="en-US" altLang="ko-KR" sz="800" dirty="0" err="1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vShield</a:t>
              </a:r>
              <a:r>
                <a:rPr lang="en-US" altLang="ko-KR" sz="800" dirty="0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 Zones</a:t>
              </a:r>
              <a:endParaRPr lang="en-US" altLang="ko-KR" sz="800" baseline="3000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04" name="AutoShape 50"/>
            <p:cNvSpPr>
              <a:spLocks noChangeArrowheads="1"/>
            </p:cNvSpPr>
            <p:nvPr/>
          </p:nvSpPr>
          <p:spPr bwMode="auto">
            <a:xfrm>
              <a:off x="2006493" y="1840530"/>
              <a:ext cx="1030859" cy="146910"/>
            </a:xfrm>
            <a:prstGeom prst="roundRect">
              <a:avLst>
                <a:gd name="adj" fmla="val 16667"/>
              </a:avLst>
            </a:prstGeom>
            <a:solidFill>
              <a:srgbClr val="FCD6A5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7000"/>
                </a:lnSpc>
                <a:buClr>
                  <a:srgbClr val="333333"/>
                </a:buClr>
                <a:buSzPct val="80000"/>
                <a:defRPr/>
              </a:pPr>
              <a:r>
                <a:rPr lang="en-US" altLang="ko-KR" sz="800" b="1" dirty="0" err="1" smtClean="0">
                  <a:latin typeface="Times New Roman" pitchFamily="18" charset="0"/>
                  <a:ea typeface="굴림" pitchFamily="50" charset="-127"/>
                </a:rPr>
                <a:t>vSPC</a:t>
              </a:r>
              <a:endParaRPr lang="en-US" altLang="ko-KR" sz="800" b="1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05" name="AutoShape 50"/>
            <p:cNvSpPr>
              <a:spLocks noChangeArrowheads="1"/>
            </p:cNvSpPr>
            <p:nvPr/>
          </p:nvSpPr>
          <p:spPr bwMode="auto">
            <a:xfrm>
              <a:off x="2006493" y="2363734"/>
              <a:ext cx="1030859" cy="14691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7000"/>
                </a:lnSpc>
                <a:buClr>
                  <a:srgbClr val="333333"/>
                </a:buClr>
                <a:buSzPct val="80000"/>
                <a:defRPr/>
              </a:pPr>
              <a:r>
                <a:rPr lang="en-US" altLang="ko-KR" sz="800" dirty="0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Fault Tolerance</a:t>
              </a:r>
              <a:endParaRPr lang="en-US" altLang="ko-KR" sz="800" baseline="3000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06" name="AutoShape 52"/>
            <p:cNvSpPr>
              <a:spLocks noChangeArrowheads="1"/>
            </p:cNvSpPr>
            <p:nvPr/>
          </p:nvSpPr>
          <p:spPr bwMode="auto">
            <a:xfrm>
              <a:off x="2013861" y="2886361"/>
              <a:ext cx="1016000" cy="14691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</a:pPr>
              <a:r>
                <a:rPr lang="en-US" altLang="ko-KR" sz="800" dirty="0" err="1" smtClean="0">
                  <a:latin typeface="Times New Roman" pitchFamily="18" charset="0"/>
                  <a:ea typeface="굴림" pitchFamily="50" charset="-127"/>
                </a:rPr>
                <a:t>vMotion</a:t>
              </a:r>
              <a:endParaRPr lang="en-US" altLang="ko-KR" sz="8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07" name="AutoShape 49"/>
            <p:cNvSpPr>
              <a:spLocks noChangeArrowheads="1"/>
            </p:cNvSpPr>
            <p:nvPr/>
          </p:nvSpPr>
          <p:spPr bwMode="auto">
            <a:xfrm>
              <a:off x="2013861" y="3757509"/>
              <a:ext cx="1016000" cy="26804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4-way </a:t>
              </a:r>
              <a:r>
                <a:rPr lang="en-US" altLang="ko-KR" sz="800" dirty="0" err="1" smtClean="0">
                  <a:latin typeface="Times New Roman" pitchFamily="18" charset="0"/>
                  <a:ea typeface="굴림" pitchFamily="50" charset="-127"/>
                </a:rPr>
                <a:t>vSMP</a:t>
              </a:r>
              <a:endParaRPr lang="ko-KR" altLang="en-US" sz="3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08" name="AutoShape 48"/>
            <p:cNvSpPr>
              <a:spLocks noChangeArrowheads="1"/>
            </p:cNvSpPr>
            <p:nvPr/>
          </p:nvSpPr>
          <p:spPr bwMode="auto">
            <a:xfrm>
              <a:off x="2013861" y="3583537"/>
              <a:ext cx="1016000" cy="14691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</a:pP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VC Agent</a:t>
              </a:r>
              <a:endParaRPr lang="en-US" altLang="ko-KR" sz="8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09" name="AutoShape 53"/>
            <p:cNvSpPr>
              <a:spLocks noChangeArrowheads="1"/>
            </p:cNvSpPr>
            <p:nvPr/>
          </p:nvSpPr>
          <p:spPr bwMode="auto">
            <a:xfrm>
              <a:off x="2013861" y="3409565"/>
              <a:ext cx="1016000" cy="14691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</a:pP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VCB/</a:t>
              </a:r>
              <a:r>
                <a:rPr lang="en-US" altLang="ko-KR" sz="800" dirty="0" err="1" smtClean="0">
                  <a:latin typeface="Times New Roman" pitchFamily="18" charset="0"/>
                  <a:ea typeface="굴림" pitchFamily="50" charset="-127"/>
                </a:rPr>
                <a:t>vStorage</a:t>
              </a: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 APIs</a:t>
              </a:r>
              <a:endParaRPr lang="en-US" altLang="ko-KR" sz="8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10" name="AutoShape 52"/>
            <p:cNvSpPr>
              <a:spLocks noChangeArrowheads="1"/>
            </p:cNvSpPr>
            <p:nvPr/>
          </p:nvSpPr>
          <p:spPr bwMode="auto">
            <a:xfrm>
              <a:off x="2013861" y="3235593"/>
              <a:ext cx="1016000" cy="14691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</a:pPr>
              <a:r>
                <a:rPr lang="en-US" altLang="ko-KR" sz="800" dirty="0">
                  <a:latin typeface="Times New Roman" pitchFamily="18" charset="0"/>
                  <a:ea typeface="굴림" pitchFamily="50" charset="-127"/>
                </a:rPr>
                <a:t>Update Manager</a:t>
              </a:r>
              <a:endParaRPr lang="en-US" altLang="ko-KR" sz="8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11" name="AutoShape 52"/>
            <p:cNvSpPr>
              <a:spLocks noChangeArrowheads="1"/>
            </p:cNvSpPr>
            <p:nvPr/>
          </p:nvSpPr>
          <p:spPr bwMode="auto">
            <a:xfrm>
              <a:off x="2013415" y="2712389"/>
              <a:ext cx="1023938" cy="14691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  <a:defRPr/>
              </a:pP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High Availability</a:t>
              </a:r>
              <a:endParaRPr lang="en-US" altLang="ko-KR" sz="8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12" name="AutoShape 52"/>
            <p:cNvSpPr>
              <a:spLocks noChangeArrowheads="1"/>
            </p:cNvSpPr>
            <p:nvPr/>
          </p:nvSpPr>
          <p:spPr bwMode="auto">
            <a:xfrm>
              <a:off x="2013861" y="3061621"/>
              <a:ext cx="1016000" cy="14691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</a:pPr>
              <a:r>
                <a:rPr lang="en-US" altLang="ko-KR" sz="800" dirty="0" smtClean="0">
                  <a:latin typeface="Times New Roman" pitchFamily="18" charset="0"/>
                  <a:ea typeface="굴림" pitchFamily="50" charset="-127"/>
                </a:rPr>
                <a:t>Thin Provisioning</a:t>
              </a:r>
              <a:endParaRPr lang="en-US" altLang="ko-KR" sz="800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</p:grpSp>
      <p:grpSp>
        <p:nvGrpSpPr>
          <p:cNvPr id="297" name="그룹 296"/>
          <p:cNvGrpSpPr/>
          <p:nvPr/>
        </p:nvGrpSpPr>
        <p:grpSpPr>
          <a:xfrm>
            <a:off x="1390078" y="2726565"/>
            <a:ext cx="1023938" cy="1921292"/>
            <a:chOff x="570928" y="2726565"/>
            <a:chExt cx="1023938" cy="1921292"/>
          </a:xfrm>
        </p:grpSpPr>
        <p:sp>
          <p:nvSpPr>
            <p:cNvPr id="227" name="AutoShape 51"/>
            <p:cNvSpPr>
              <a:spLocks noChangeArrowheads="1"/>
            </p:cNvSpPr>
            <p:nvPr/>
          </p:nvSpPr>
          <p:spPr bwMode="auto">
            <a:xfrm>
              <a:off x="574264" y="4379811"/>
              <a:ext cx="1016000" cy="268046"/>
            </a:xfrm>
            <a:prstGeom prst="roundRect">
              <a:avLst>
                <a:gd name="adj" fmla="val 16667"/>
              </a:avLst>
            </a:prstGeom>
            <a:solidFill>
              <a:srgbClr val="66FF33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54000" rIns="54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</a:pPr>
              <a:r>
                <a:rPr lang="en-US" altLang="ko-KR" sz="900" b="1" dirty="0" smtClean="0">
                  <a:latin typeface="Times New Roman" pitchFamily="18" charset="0"/>
                  <a:ea typeface="굴림" pitchFamily="50" charset="-127"/>
                </a:rPr>
                <a:t>SRANDARD</a:t>
              </a:r>
              <a:endParaRPr lang="en-US" altLang="ko-KR" sz="900" b="1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35" name="AutoShape 53"/>
            <p:cNvSpPr>
              <a:spLocks noChangeArrowheads="1"/>
            </p:cNvSpPr>
            <p:nvPr/>
          </p:nvSpPr>
          <p:spPr bwMode="auto">
            <a:xfrm>
              <a:off x="574264" y="4070528"/>
              <a:ext cx="1016000" cy="28351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  <a:defRPr/>
              </a:pPr>
              <a:r>
                <a:rPr lang="en-US" altLang="ko-KR" sz="800" dirty="0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6 </a:t>
              </a:r>
              <a:r>
                <a:rPr lang="ko-KR" altLang="en-US" sz="800" dirty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코어</a:t>
              </a:r>
              <a:r>
                <a:rPr lang="en-US" altLang="ko-KR" sz="800" dirty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 / CPU</a:t>
              </a:r>
            </a:p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  <a:defRPr/>
              </a:pPr>
              <a:r>
                <a:rPr lang="en-US" altLang="ko-KR" sz="800" dirty="0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256 GB </a:t>
              </a:r>
              <a:r>
                <a:rPr lang="ko-KR" altLang="en-US" sz="800" dirty="0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물리 메모리 </a:t>
              </a:r>
              <a:endParaRPr lang="en-US" altLang="ko-KR" sz="900" baseline="3000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69" name="AutoShape 52"/>
            <p:cNvSpPr>
              <a:spLocks noChangeArrowheads="1"/>
            </p:cNvSpPr>
            <p:nvPr/>
          </p:nvSpPr>
          <p:spPr bwMode="auto">
            <a:xfrm>
              <a:off x="571374" y="2900537"/>
              <a:ext cx="1016000" cy="146910"/>
            </a:xfrm>
            <a:prstGeom prst="roundRect">
              <a:avLst>
                <a:gd name="adj" fmla="val 16667"/>
              </a:avLst>
            </a:prstGeom>
            <a:solidFill>
              <a:srgbClr val="B4CC3A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</a:pPr>
              <a:r>
                <a:rPr lang="en-US" altLang="ko-KR" sz="800" b="1" dirty="0" err="1" smtClean="0">
                  <a:latin typeface="Times New Roman" pitchFamily="18" charset="0"/>
                  <a:ea typeface="굴림" pitchFamily="50" charset="-127"/>
                </a:rPr>
                <a:t>vMotion</a:t>
              </a:r>
              <a:endParaRPr lang="en-US" altLang="ko-KR" sz="800" b="1" baseline="3000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70" name="AutoShape 49"/>
            <p:cNvSpPr>
              <a:spLocks noChangeArrowheads="1"/>
            </p:cNvSpPr>
            <p:nvPr/>
          </p:nvSpPr>
          <p:spPr bwMode="auto">
            <a:xfrm>
              <a:off x="571374" y="3771685"/>
              <a:ext cx="1016000" cy="268046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4-way </a:t>
              </a:r>
              <a:r>
                <a:rPr lang="en-US" altLang="ko-KR" sz="800" dirty="0" err="1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vSMP</a:t>
              </a:r>
              <a:endParaRPr lang="ko-KR" altLang="en-US" sz="300" baseline="3000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71" name="AutoShape 48"/>
            <p:cNvSpPr>
              <a:spLocks noChangeArrowheads="1"/>
            </p:cNvSpPr>
            <p:nvPr/>
          </p:nvSpPr>
          <p:spPr bwMode="auto">
            <a:xfrm>
              <a:off x="571374" y="3597713"/>
              <a:ext cx="1016000" cy="14691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</a:pPr>
              <a:r>
                <a:rPr lang="en-US" altLang="ko-KR" sz="800" dirty="0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VC Agent</a:t>
              </a:r>
              <a:endParaRPr lang="en-US" altLang="ko-KR" sz="80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77" name="AutoShape 53"/>
            <p:cNvSpPr>
              <a:spLocks noChangeArrowheads="1"/>
            </p:cNvSpPr>
            <p:nvPr/>
          </p:nvSpPr>
          <p:spPr bwMode="auto">
            <a:xfrm>
              <a:off x="571374" y="3423741"/>
              <a:ext cx="1016000" cy="14691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</a:pPr>
              <a:r>
                <a:rPr lang="en-US" altLang="ko-KR" sz="800" dirty="0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VCB/</a:t>
              </a:r>
              <a:r>
                <a:rPr lang="en-US" altLang="ko-KR" sz="800" dirty="0" err="1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vStorage</a:t>
              </a:r>
              <a:r>
                <a:rPr lang="en-US" altLang="ko-KR" sz="800" dirty="0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 APIs</a:t>
              </a:r>
              <a:endParaRPr lang="en-US" altLang="ko-KR" sz="800" baseline="3000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91" name="AutoShape 52"/>
            <p:cNvSpPr>
              <a:spLocks noChangeArrowheads="1"/>
            </p:cNvSpPr>
            <p:nvPr/>
          </p:nvSpPr>
          <p:spPr bwMode="auto">
            <a:xfrm>
              <a:off x="571374" y="3249769"/>
              <a:ext cx="1016000" cy="14691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</a:pPr>
              <a:r>
                <a:rPr lang="en-US" altLang="ko-KR" sz="800" dirty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Update Manager</a:t>
              </a:r>
              <a:endParaRPr lang="en-US" altLang="ko-KR" sz="800" baseline="3000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95" name="AutoShape 52"/>
            <p:cNvSpPr>
              <a:spLocks noChangeArrowheads="1"/>
            </p:cNvSpPr>
            <p:nvPr/>
          </p:nvSpPr>
          <p:spPr bwMode="auto">
            <a:xfrm>
              <a:off x="570928" y="2726565"/>
              <a:ext cx="1023938" cy="14691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  <a:defRPr/>
              </a:pPr>
              <a:r>
                <a:rPr lang="en-US" altLang="ko-KR" sz="800" dirty="0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High Availability</a:t>
              </a:r>
              <a:endParaRPr lang="en-US" altLang="ko-KR" sz="800" baseline="3000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96" name="AutoShape 52"/>
            <p:cNvSpPr>
              <a:spLocks noChangeArrowheads="1"/>
            </p:cNvSpPr>
            <p:nvPr/>
          </p:nvSpPr>
          <p:spPr bwMode="auto">
            <a:xfrm>
              <a:off x="571374" y="3075797"/>
              <a:ext cx="1016000" cy="14691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7000"/>
                </a:lnSpc>
                <a:buClr>
                  <a:srgbClr val="333333"/>
                </a:buClr>
                <a:buSzPct val="80000"/>
              </a:pPr>
              <a:r>
                <a:rPr lang="en-US" altLang="ko-KR" sz="800" dirty="0" smtClean="0">
                  <a:solidFill>
                    <a:schemeClr val="bg1"/>
                  </a:solidFill>
                  <a:latin typeface="Times New Roman" pitchFamily="18" charset="0"/>
                  <a:ea typeface="굴림" pitchFamily="50" charset="-127"/>
                </a:rPr>
                <a:t>Thin Provisioning</a:t>
              </a:r>
              <a:endParaRPr lang="en-US" altLang="ko-KR" sz="800" baseline="3000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</p:grpSp>
      <p:cxnSp>
        <p:nvCxnSpPr>
          <p:cNvPr id="304" name="직선 연결선 303"/>
          <p:cNvCxnSpPr/>
          <p:nvPr/>
        </p:nvCxnSpPr>
        <p:spPr bwMode="auto">
          <a:xfrm>
            <a:off x="257175" y="1828800"/>
            <a:ext cx="8515350" cy="0"/>
          </a:xfrm>
          <a:prstGeom prst="line">
            <a:avLst/>
          </a:prstGeom>
          <a:solidFill>
            <a:srgbClr val="0095D3"/>
          </a:solidFill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05" name="직선 연결선 304"/>
          <p:cNvCxnSpPr/>
          <p:nvPr/>
        </p:nvCxnSpPr>
        <p:spPr bwMode="auto">
          <a:xfrm>
            <a:off x="257175" y="1095375"/>
            <a:ext cx="8515350" cy="0"/>
          </a:xfrm>
          <a:prstGeom prst="line">
            <a:avLst/>
          </a:prstGeom>
          <a:solidFill>
            <a:srgbClr val="0095D3"/>
          </a:solidFill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grpSp>
        <p:nvGrpSpPr>
          <p:cNvPr id="308" name="그룹 307"/>
          <p:cNvGrpSpPr/>
          <p:nvPr/>
        </p:nvGrpSpPr>
        <p:grpSpPr>
          <a:xfrm>
            <a:off x="334320" y="2705102"/>
            <a:ext cx="1018230" cy="904863"/>
            <a:chOff x="334320" y="2705102"/>
            <a:chExt cx="1018230" cy="904863"/>
          </a:xfrm>
        </p:grpSpPr>
        <p:sp>
          <p:nvSpPr>
            <p:cNvPr id="306" name="TextBox 305"/>
            <p:cNvSpPr txBox="1"/>
            <p:nvPr/>
          </p:nvSpPr>
          <p:spPr>
            <a:xfrm>
              <a:off x="334320" y="2705102"/>
              <a:ext cx="909223" cy="9048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dirty="0" smtClean="0">
                  <a:solidFill>
                    <a:srgbClr val="333333"/>
                  </a:solidFill>
                  <a:latin typeface="+mn-lt"/>
                  <a:ea typeface="+mn-ea"/>
                </a:rPr>
                <a:t>서버에</a:t>
              </a:r>
              <a:r>
                <a:rPr lang="en-US" altLang="ko-KR" sz="800" dirty="0" smtClean="0">
                  <a:solidFill>
                    <a:srgbClr val="333333"/>
                  </a:solidFill>
                  <a:latin typeface="+mn-lt"/>
                  <a:ea typeface="+mn-ea"/>
                </a:rPr>
                <a:t> </a:t>
              </a:r>
            </a:p>
            <a:p>
              <a:pPr algn="l"/>
              <a:r>
                <a:rPr lang="ko-KR" altLang="en-US" sz="800" dirty="0" err="1" smtClean="0">
                  <a:solidFill>
                    <a:srgbClr val="333333"/>
                  </a:solidFill>
                  <a:latin typeface="+mn-lt"/>
                  <a:ea typeface="+mn-ea"/>
                </a:rPr>
                <a:t>고가용성을</a:t>
              </a:r>
              <a:endParaRPr lang="en-US" altLang="ko-KR" sz="800" dirty="0" smtClean="0">
                <a:solidFill>
                  <a:srgbClr val="333333"/>
                </a:solidFill>
                <a:latin typeface="+mn-lt"/>
                <a:ea typeface="+mn-ea"/>
              </a:endParaRPr>
            </a:p>
            <a:p>
              <a:pPr algn="l"/>
              <a:r>
                <a:rPr lang="ko-KR" altLang="en-US" sz="800" dirty="0" smtClean="0">
                  <a:solidFill>
                    <a:srgbClr val="333333"/>
                  </a:solidFill>
                  <a:latin typeface="+mn-lt"/>
                  <a:ea typeface="+mn-ea"/>
                </a:rPr>
                <a:t>추가하여</a:t>
              </a:r>
              <a:endParaRPr lang="en-US" altLang="ko-KR" sz="800" dirty="0" smtClean="0">
                <a:solidFill>
                  <a:srgbClr val="333333"/>
                </a:solidFill>
                <a:latin typeface="+mn-lt"/>
                <a:ea typeface="+mn-ea"/>
              </a:endParaRPr>
            </a:p>
            <a:p>
              <a:pPr algn="l"/>
              <a:r>
                <a:rPr lang="ko-KR" altLang="en-US" sz="800" dirty="0" smtClean="0">
                  <a:solidFill>
                    <a:srgbClr val="333333"/>
                  </a:solidFill>
                  <a:latin typeface="+mn-lt"/>
                  <a:ea typeface="+mn-ea"/>
                </a:rPr>
                <a:t>예상치 못한</a:t>
              </a:r>
              <a:endParaRPr lang="en-US" altLang="ko-KR" sz="800" dirty="0" smtClean="0">
                <a:solidFill>
                  <a:srgbClr val="333333"/>
                </a:solidFill>
                <a:latin typeface="+mn-lt"/>
                <a:ea typeface="+mn-ea"/>
              </a:endParaRPr>
            </a:p>
            <a:p>
              <a:pPr algn="l"/>
              <a:r>
                <a:rPr lang="ko-KR" altLang="en-US" sz="800" dirty="0" smtClean="0">
                  <a:solidFill>
                    <a:srgbClr val="333333"/>
                  </a:solidFill>
                  <a:latin typeface="+mn-lt"/>
                  <a:ea typeface="+mn-ea"/>
                </a:rPr>
                <a:t>다운타임 방지</a:t>
              </a:r>
            </a:p>
          </p:txBody>
        </p:sp>
        <p:sp>
          <p:nvSpPr>
            <p:cNvPr id="307" name="왼쪽 중괄호 306"/>
            <p:cNvSpPr/>
            <p:nvPr/>
          </p:nvSpPr>
          <p:spPr bwMode="auto">
            <a:xfrm>
              <a:off x="1136393" y="2733675"/>
              <a:ext cx="216157" cy="839356"/>
            </a:xfrm>
            <a:prstGeom prst="leftBrace">
              <a:avLst>
                <a:gd name="adj1" fmla="val 26244"/>
                <a:gd name="adj2" fmla="val 48745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rgbClr val="0095D3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309" name="그룹 308"/>
          <p:cNvGrpSpPr/>
          <p:nvPr/>
        </p:nvGrpSpPr>
        <p:grpSpPr>
          <a:xfrm>
            <a:off x="1517402" y="1819186"/>
            <a:ext cx="1023516" cy="867929"/>
            <a:chOff x="329034" y="2705102"/>
            <a:chExt cx="1023516" cy="867929"/>
          </a:xfrm>
        </p:grpSpPr>
        <p:sp>
          <p:nvSpPr>
            <p:cNvPr id="310" name="TextBox 309"/>
            <p:cNvSpPr txBox="1"/>
            <p:nvPr/>
          </p:nvSpPr>
          <p:spPr>
            <a:xfrm>
              <a:off x="329034" y="2705102"/>
              <a:ext cx="90922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dirty="0" smtClean="0">
                  <a:solidFill>
                    <a:srgbClr val="333333"/>
                  </a:solidFill>
                  <a:latin typeface="+mn-lt"/>
                  <a:ea typeface="+mn-ea"/>
                </a:rPr>
                <a:t>서버 장애 시에도 데이터 손실이 없도록 하는 보안 기능과 </a:t>
              </a:r>
              <a:r>
                <a:rPr lang="ko-KR" altLang="en-US" sz="800" dirty="0" err="1" smtClean="0">
                  <a:solidFill>
                    <a:srgbClr val="333333"/>
                  </a:solidFill>
                  <a:latin typeface="+mn-lt"/>
                  <a:ea typeface="+mn-ea"/>
                </a:rPr>
                <a:t>무중단</a:t>
              </a:r>
              <a:r>
                <a:rPr lang="ko-KR" altLang="en-US" sz="800" dirty="0" smtClean="0">
                  <a:solidFill>
                    <a:srgbClr val="333333"/>
                  </a:solidFill>
                  <a:latin typeface="+mn-lt"/>
                  <a:ea typeface="+mn-ea"/>
                </a:rPr>
                <a:t> 가용성</a:t>
              </a:r>
            </a:p>
          </p:txBody>
        </p:sp>
        <p:sp>
          <p:nvSpPr>
            <p:cNvPr id="311" name="왼쪽 중괄호 310"/>
            <p:cNvSpPr/>
            <p:nvPr/>
          </p:nvSpPr>
          <p:spPr bwMode="auto">
            <a:xfrm>
              <a:off x="1136393" y="2733675"/>
              <a:ext cx="216157" cy="839356"/>
            </a:xfrm>
            <a:prstGeom prst="leftBrace">
              <a:avLst>
                <a:gd name="adj1" fmla="val 26244"/>
                <a:gd name="adj2" fmla="val 48745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rgbClr val="0095D3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312" name="그룹 311"/>
          <p:cNvGrpSpPr/>
          <p:nvPr/>
        </p:nvGrpSpPr>
        <p:grpSpPr>
          <a:xfrm>
            <a:off x="2642785" y="1126265"/>
            <a:ext cx="1075916" cy="665538"/>
            <a:chOff x="330999" y="2758752"/>
            <a:chExt cx="1042028" cy="789216"/>
          </a:xfrm>
        </p:grpSpPr>
        <p:sp>
          <p:nvSpPr>
            <p:cNvPr id="313" name="TextBox 312"/>
            <p:cNvSpPr txBox="1"/>
            <p:nvPr/>
          </p:nvSpPr>
          <p:spPr>
            <a:xfrm>
              <a:off x="330999" y="2811667"/>
              <a:ext cx="924584" cy="6934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dirty="0" smtClean="0">
                  <a:solidFill>
                    <a:srgbClr val="333333"/>
                  </a:solidFill>
                  <a:latin typeface="+mn-lt"/>
                  <a:ea typeface="+mn-ea"/>
                </a:rPr>
                <a:t>전용 </a:t>
              </a:r>
              <a:r>
                <a:rPr lang="ko-KR" altLang="en-US" sz="800" dirty="0" err="1" smtClean="0">
                  <a:solidFill>
                    <a:srgbClr val="333333"/>
                  </a:solidFill>
                  <a:latin typeface="+mn-lt"/>
                  <a:ea typeface="+mn-ea"/>
                </a:rPr>
                <a:t>클라우드</a:t>
              </a:r>
              <a:r>
                <a:rPr lang="ko-KR" altLang="en-US" sz="800" dirty="0" smtClean="0">
                  <a:solidFill>
                    <a:srgbClr val="333333"/>
                  </a:solidFill>
                  <a:latin typeface="+mn-lt"/>
                  <a:ea typeface="+mn-ea"/>
                </a:rPr>
                <a:t> 기반을 위한 자동화된 리소스 및 전원 관리</a:t>
              </a:r>
            </a:p>
          </p:txBody>
        </p:sp>
        <p:sp>
          <p:nvSpPr>
            <p:cNvPr id="314" name="왼쪽 중괄호 313"/>
            <p:cNvSpPr/>
            <p:nvPr/>
          </p:nvSpPr>
          <p:spPr bwMode="auto">
            <a:xfrm>
              <a:off x="1156870" y="2758752"/>
              <a:ext cx="216157" cy="789216"/>
            </a:xfrm>
            <a:prstGeom prst="leftBrace">
              <a:avLst>
                <a:gd name="adj1" fmla="val 26244"/>
                <a:gd name="adj2" fmla="val 48745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rgbClr val="0095D3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315" name="그룹 314"/>
          <p:cNvGrpSpPr/>
          <p:nvPr/>
        </p:nvGrpSpPr>
        <p:grpSpPr>
          <a:xfrm>
            <a:off x="3012779" y="512566"/>
            <a:ext cx="1851624" cy="584775"/>
            <a:chOff x="-419967" y="2681337"/>
            <a:chExt cx="1793296" cy="949089"/>
          </a:xfrm>
        </p:grpSpPr>
        <p:sp>
          <p:nvSpPr>
            <p:cNvPr id="316" name="TextBox 315"/>
            <p:cNvSpPr txBox="1"/>
            <p:nvPr/>
          </p:nvSpPr>
          <p:spPr>
            <a:xfrm>
              <a:off x="-419967" y="2681337"/>
              <a:ext cx="1793296" cy="9490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dirty="0" smtClean="0">
                  <a:solidFill>
                    <a:srgbClr val="333333"/>
                  </a:solidFill>
                  <a:latin typeface="+mn-lt"/>
                  <a:ea typeface="+mn-ea"/>
                </a:rPr>
                <a:t>미션 </a:t>
              </a:r>
              <a:r>
                <a:rPr lang="ko-KR" altLang="en-US" sz="800" dirty="0" err="1" smtClean="0">
                  <a:solidFill>
                    <a:srgbClr val="333333"/>
                  </a:solidFill>
                  <a:latin typeface="+mn-lt"/>
                  <a:ea typeface="+mn-ea"/>
                </a:rPr>
                <a:t>크리티컬</a:t>
              </a:r>
              <a:r>
                <a:rPr lang="ko-KR" altLang="en-US" sz="800" dirty="0" smtClean="0">
                  <a:solidFill>
                    <a:srgbClr val="333333"/>
                  </a:solidFill>
                  <a:latin typeface="+mn-lt"/>
                  <a:ea typeface="+mn-ea"/>
                </a:rPr>
                <a:t> 애플리케이션의 우선 순위를 지정하기 위한 정책 기반 컴퓨팅</a:t>
              </a:r>
              <a:r>
                <a:rPr lang="en-US" altLang="ko-KR" sz="800" dirty="0" smtClean="0">
                  <a:solidFill>
                    <a:srgbClr val="333333"/>
                  </a:solidFill>
                  <a:latin typeface="+mn-lt"/>
                  <a:ea typeface="+mn-ea"/>
                </a:rPr>
                <a:t>, </a:t>
              </a:r>
              <a:r>
                <a:rPr lang="ko-KR" altLang="en-US" sz="800" dirty="0" smtClean="0">
                  <a:solidFill>
                    <a:srgbClr val="333333"/>
                  </a:solidFill>
                  <a:latin typeface="+mn-lt"/>
                  <a:ea typeface="+mn-ea"/>
                </a:rPr>
                <a:t>네트워크</a:t>
              </a:r>
              <a:r>
                <a:rPr lang="en-US" altLang="ko-KR" sz="800" dirty="0" smtClean="0">
                  <a:solidFill>
                    <a:srgbClr val="333333"/>
                  </a:solidFill>
                  <a:latin typeface="+mn-lt"/>
                  <a:ea typeface="+mn-ea"/>
                </a:rPr>
                <a:t>, </a:t>
              </a:r>
              <a:r>
                <a:rPr lang="ko-KR" altLang="en-US" sz="800" dirty="0" smtClean="0">
                  <a:solidFill>
                    <a:srgbClr val="333333"/>
                  </a:solidFill>
                  <a:latin typeface="+mn-lt"/>
                  <a:ea typeface="+mn-ea"/>
                </a:rPr>
                <a:t>스토리지 자원 관리</a:t>
              </a:r>
            </a:p>
          </p:txBody>
        </p:sp>
        <p:sp>
          <p:nvSpPr>
            <p:cNvPr id="317" name="왼쪽 중괄호 316"/>
            <p:cNvSpPr/>
            <p:nvPr/>
          </p:nvSpPr>
          <p:spPr bwMode="auto">
            <a:xfrm>
              <a:off x="1218300" y="2793065"/>
              <a:ext cx="143139" cy="789215"/>
            </a:xfrm>
            <a:prstGeom prst="leftBrace">
              <a:avLst>
                <a:gd name="adj1" fmla="val 26244"/>
                <a:gd name="adj2" fmla="val 48745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rgbClr val="0095D3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320" name="그룹 319"/>
          <p:cNvGrpSpPr/>
          <p:nvPr/>
        </p:nvGrpSpPr>
        <p:grpSpPr>
          <a:xfrm>
            <a:off x="237849" y="591939"/>
            <a:ext cx="2241073" cy="914441"/>
            <a:chOff x="237849" y="591939"/>
            <a:chExt cx="2241073" cy="914441"/>
          </a:xfrm>
        </p:grpSpPr>
        <p:sp>
          <p:nvSpPr>
            <p:cNvPr id="318" name="모서리가 둥근 직사각형 317"/>
            <p:cNvSpPr/>
            <p:nvPr/>
          </p:nvSpPr>
          <p:spPr bwMode="auto">
            <a:xfrm>
              <a:off x="237849" y="591981"/>
              <a:ext cx="2241073" cy="914399"/>
            </a:xfrm>
            <a:prstGeom prst="roundRect">
              <a:avLst/>
            </a:prstGeom>
            <a:solidFill>
              <a:srgbClr val="FFC000"/>
            </a:solidFill>
            <a:ln w="12700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lIns="0" tIns="0" rIns="0" bIns="0" rtlCol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 sz="1800" dirty="0" err="1" smtClean="0">
                <a:solidFill>
                  <a:srgbClr val="FFFFFF"/>
                </a:solidFill>
              </a:endParaRPr>
            </a:p>
          </p:txBody>
        </p:sp>
        <p:grpSp>
          <p:nvGrpSpPr>
            <p:cNvPr id="2" name="Group 96"/>
            <p:cNvGrpSpPr/>
            <p:nvPr/>
          </p:nvGrpSpPr>
          <p:grpSpPr>
            <a:xfrm>
              <a:off x="385896" y="830674"/>
              <a:ext cx="1844391" cy="633881"/>
              <a:chOff x="2783337" y="1284540"/>
              <a:chExt cx="2273511" cy="972198"/>
            </a:xfrm>
          </p:grpSpPr>
          <p:sp>
            <p:nvSpPr>
              <p:cNvPr id="256" name="AutoShape 50"/>
              <p:cNvSpPr>
                <a:spLocks noChangeArrowheads="1"/>
              </p:cNvSpPr>
              <p:nvPr/>
            </p:nvSpPr>
            <p:spPr bwMode="auto">
              <a:xfrm>
                <a:off x="2783337" y="1382119"/>
                <a:ext cx="380508" cy="135004"/>
              </a:xfrm>
              <a:prstGeom prst="roundRect">
                <a:avLst>
                  <a:gd name="adj" fmla="val 16667"/>
                </a:avLst>
              </a:prstGeom>
              <a:solidFill>
                <a:srgbClr val="FCD6A5"/>
              </a:solidFill>
              <a:ln w="12700" algn="ctr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lnSpc>
                    <a:spcPct val="13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4D4D"/>
                  </a:buClr>
                  <a:buSzPct val="80000"/>
                  <a:defRPr/>
                </a:pPr>
                <a:endParaRPr lang="ko-KR" altLang="en-US" sz="1050" b="1" kern="0" baseline="30000">
                  <a:solidFill>
                    <a:srgbClr val="FFFFFF"/>
                  </a:solidFill>
                  <a:latin typeface="Arial" pitchFamily="34" charset="0"/>
                  <a:ea typeface="Gulim" pitchFamily="34" charset="-127"/>
                  <a:cs typeface="Arial" pitchFamily="34" charset="0"/>
                </a:endParaRPr>
              </a:p>
            </p:txBody>
          </p:sp>
          <p:sp>
            <p:nvSpPr>
              <p:cNvPr id="257" name="AutoShape 50"/>
              <p:cNvSpPr>
                <a:spLocks noChangeArrowheads="1"/>
              </p:cNvSpPr>
              <p:nvPr/>
            </p:nvSpPr>
            <p:spPr bwMode="auto">
              <a:xfrm>
                <a:off x="2783337" y="1624183"/>
                <a:ext cx="380508" cy="135004"/>
              </a:xfrm>
              <a:prstGeom prst="roundRect">
                <a:avLst>
                  <a:gd name="adj" fmla="val 16667"/>
                </a:avLst>
              </a:prstGeom>
              <a:solidFill>
                <a:srgbClr val="B4CC3A"/>
              </a:solidFill>
              <a:ln w="12700" algn="ctr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lnSpc>
                    <a:spcPct val="13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4D4D"/>
                  </a:buClr>
                  <a:buSzPct val="80000"/>
                  <a:defRPr/>
                </a:pPr>
                <a:endParaRPr lang="ko-KR" altLang="en-US" sz="1050" b="1" kern="0" baseline="30000">
                  <a:solidFill>
                    <a:srgbClr val="FFFFFF"/>
                  </a:solidFill>
                  <a:latin typeface="Arial" pitchFamily="34" charset="0"/>
                  <a:ea typeface="Gulim" pitchFamily="34" charset="-127"/>
                  <a:cs typeface="Arial" pitchFamily="34" charset="0"/>
                </a:endParaRPr>
              </a:p>
            </p:txBody>
          </p:sp>
          <p:sp>
            <p:nvSpPr>
              <p:cNvPr id="258" name="AutoShape 50"/>
              <p:cNvSpPr>
                <a:spLocks noChangeArrowheads="1"/>
              </p:cNvSpPr>
              <p:nvPr/>
            </p:nvSpPr>
            <p:spPr bwMode="auto">
              <a:xfrm>
                <a:off x="2783337" y="1834426"/>
                <a:ext cx="380508" cy="135004"/>
              </a:xfrm>
              <a:prstGeom prst="roundRect">
                <a:avLst>
                  <a:gd name="adj" fmla="val 16667"/>
                </a:avLst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lnSpc>
                    <a:spcPct val="13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4D4D"/>
                  </a:buClr>
                  <a:buSzPct val="80000"/>
                  <a:defRPr/>
                </a:pPr>
                <a:endParaRPr lang="ko-KR" altLang="en-US" sz="1050" b="1" kern="0" baseline="30000">
                  <a:solidFill>
                    <a:srgbClr val="FFFFFF"/>
                  </a:solidFill>
                  <a:latin typeface="Arial" pitchFamily="34" charset="0"/>
                  <a:ea typeface="Gulim" pitchFamily="34" charset="-127"/>
                  <a:cs typeface="Arial" pitchFamily="34" charset="0"/>
                </a:endParaRPr>
              </a:p>
            </p:txBody>
          </p:sp>
          <p:sp>
            <p:nvSpPr>
              <p:cNvPr id="259" name="AutoShape 50"/>
              <p:cNvSpPr>
                <a:spLocks noChangeArrowheads="1"/>
              </p:cNvSpPr>
              <p:nvPr/>
            </p:nvSpPr>
            <p:spPr bwMode="auto">
              <a:xfrm>
                <a:off x="2783337" y="2022847"/>
                <a:ext cx="380508" cy="13500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lnSpc>
                    <a:spcPct val="13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4D4D"/>
                  </a:buClr>
                  <a:buSzPct val="80000"/>
                  <a:defRPr/>
                </a:pPr>
                <a:endParaRPr lang="ko-KR" altLang="en-US" sz="1050" b="1" kern="0" baseline="30000">
                  <a:solidFill>
                    <a:srgbClr val="FFFFFF"/>
                  </a:solidFill>
                  <a:latin typeface="Arial" pitchFamily="34" charset="0"/>
                  <a:ea typeface="Gulim" pitchFamily="34" charset="-127"/>
                  <a:cs typeface="Arial" pitchFamily="34" charset="0"/>
                </a:endParaRPr>
              </a:p>
            </p:txBody>
          </p:sp>
          <p:sp>
            <p:nvSpPr>
              <p:cNvPr id="260" name="TextBox 140"/>
              <p:cNvSpPr txBox="1">
                <a:spLocks noChangeArrowheads="1"/>
              </p:cNvSpPr>
              <p:nvPr/>
            </p:nvSpPr>
            <p:spPr bwMode="auto">
              <a:xfrm>
                <a:off x="3116746" y="1284540"/>
                <a:ext cx="1496776" cy="330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800" b="1" kern="0" dirty="0" smtClean="0">
                    <a:solidFill>
                      <a:sysClr val="windowText" lastClr="000000"/>
                    </a:solidFill>
                    <a:latin typeface="Arial" pitchFamily="34" charset="0"/>
                    <a:ea typeface="Gulim" pitchFamily="34" charset="-127"/>
                    <a:cs typeface="Arial" pitchFamily="34" charset="0"/>
                  </a:rPr>
                  <a:t>= 4.1 </a:t>
                </a:r>
                <a:r>
                  <a:rPr lang="ko-KR" altLang="en-US" sz="800" b="1" kern="0" dirty="0" smtClean="0">
                    <a:solidFill>
                      <a:sysClr val="windowText" lastClr="000000"/>
                    </a:solidFill>
                    <a:latin typeface="Arial" pitchFamily="34" charset="0"/>
                    <a:ea typeface="Gulim" pitchFamily="34" charset="-127"/>
                    <a:cs typeface="Arial" pitchFamily="34" charset="0"/>
                  </a:rPr>
                  <a:t>릴리스의 새로운 기능</a:t>
                </a:r>
                <a:endParaRPr lang="ko-KR" altLang="en-US" sz="800" b="1" kern="0" dirty="0">
                  <a:solidFill>
                    <a:sysClr val="windowText" lastClr="000000"/>
                  </a:solidFill>
                  <a:latin typeface="Arial" pitchFamily="34" charset="0"/>
                  <a:ea typeface="Gulim" pitchFamily="34" charset="-127"/>
                  <a:cs typeface="Arial" pitchFamily="34" charset="0"/>
                </a:endParaRPr>
              </a:p>
            </p:txBody>
          </p:sp>
          <p:sp>
            <p:nvSpPr>
              <p:cNvPr id="261" name="TextBox 141"/>
              <p:cNvSpPr txBox="1">
                <a:spLocks noChangeArrowheads="1"/>
              </p:cNvSpPr>
              <p:nvPr/>
            </p:nvSpPr>
            <p:spPr bwMode="auto">
              <a:xfrm>
                <a:off x="3116746" y="1514856"/>
                <a:ext cx="1343906" cy="330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800" b="1" kern="0" dirty="0" smtClean="0">
                    <a:solidFill>
                      <a:sysClr val="windowText" lastClr="000000"/>
                    </a:solidFill>
                    <a:latin typeface="Arial" pitchFamily="34" charset="0"/>
                    <a:ea typeface="Gulim" pitchFamily="34" charset="-127"/>
                    <a:cs typeface="Arial" pitchFamily="34" charset="0"/>
                  </a:rPr>
                  <a:t>= </a:t>
                </a:r>
                <a:r>
                  <a:rPr lang="ko-KR" altLang="en-US" sz="800" b="1" kern="0" dirty="0" smtClean="0">
                    <a:solidFill>
                      <a:sysClr val="windowText" lastClr="000000"/>
                    </a:solidFill>
                    <a:latin typeface="Arial" pitchFamily="34" charset="0"/>
                    <a:ea typeface="Gulim" pitchFamily="34" charset="-127"/>
                    <a:cs typeface="Arial" pitchFamily="34" charset="0"/>
                  </a:rPr>
                  <a:t>기존 기능 축소 </a:t>
                </a:r>
                <a:r>
                  <a:rPr lang="ko-KR" altLang="en-US" sz="800" b="1" kern="0" dirty="0" err="1" smtClean="0">
                    <a:solidFill>
                      <a:sysClr val="windowText" lastClr="000000"/>
                    </a:solidFill>
                    <a:latin typeface="Arial" pitchFamily="34" charset="0"/>
                    <a:ea typeface="Gulim" pitchFamily="34" charset="-127"/>
                    <a:cs typeface="Arial" pitchFamily="34" charset="0"/>
                  </a:rPr>
                  <a:t>에디션</a:t>
                </a:r>
                <a:endParaRPr lang="ko-KR" altLang="en-US" sz="800" b="1" kern="0" dirty="0">
                  <a:solidFill>
                    <a:sysClr val="windowText" lastClr="000000"/>
                  </a:solidFill>
                  <a:latin typeface="Arial" pitchFamily="34" charset="0"/>
                  <a:ea typeface="Gulim" pitchFamily="34" charset="-127"/>
                  <a:cs typeface="Arial" pitchFamily="34" charset="0"/>
                </a:endParaRPr>
              </a:p>
            </p:txBody>
          </p:sp>
          <p:sp>
            <p:nvSpPr>
              <p:cNvPr id="262" name="TextBox 142"/>
              <p:cNvSpPr txBox="1">
                <a:spLocks noChangeArrowheads="1"/>
              </p:cNvSpPr>
              <p:nvPr/>
            </p:nvSpPr>
            <p:spPr bwMode="auto">
              <a:xfrm>
                <a:off x="3116746" y="1725901"/>
                <a:ext cx="1940102" cy="330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800" b="1" kern="0" dirty="0" smtClean="0">
                    <a:solidFill>
                      <a:sysClr val="windowText" lastClr="000000"/>
                    </a:solidFill>
                    <a:latin typeface="Arial" pitchFamily="34" charset="0"/>
                    <a:ea typeface="Gulim" pitchFamily="34" charset="-127"/>
                    <a:cs typeface="Arial" pitchFamily="34" charset="0"/>
                  </a:rPr>
                  <a:t>= </a:t>
                </a:r>
                <a:r>
                  <a:rPr lang="ko-KR" altLang="en-US" sz="800" b="1" kern="0" dirty="0" smtClean="0">
                    <a:solidFill>
                      <a:sysClr val="windowText" lastClr="000000"/>
                    </a:solidFill>
                    <a:latin typeface="Arial" pitchFamily="34" charset="0"/>
                    <a:ea typeface="Gulim" pitchFamily="34" charset="-127"/>
                    <a:cs typeface="Arial" pitchFamily="34" charset="0"/>
                  </a:rPr>
                  <a:t>특정 </a:t>
                </a:r>
                <a:r>
                  <a:rPr lang="ko-KR" altLang="en-US" sz="800" b="1" kern="0" dirty="0" err="1" smtClean="0">
                    <a:solidFill>
                      <a:sysClr val="windowText" lastClr="000000"/>
                    </a:solidFill>
                    <a:latin typeface="Arial" pitchFamily="34" charset="0"/>
                    <a:ea typeface="Gulim" pitchFamily="34" charset="-127"/>
                    <a:cs typeface="Arial" pitchFamily="34" charset="0"/>
                  </a:rPr>
                  <a:t>에디션의</a:t>
                </a:r>
                <a:r>
                  <a:rPr lang="ko-KR" altLang="en-US" sz="800" b="1" kern="0" dirty="0" smtClean="0">
                    <a:solidFill>
                      <a:sysClr val="windowText" lastClr="000000"/>
                    </a:solidFill>
                    <a:latin typeface="Arial" pitchFamily="34" charset="0"/>
                    <a:ea typeface="Gulim" pitchFamily="34" charset="-127"/>
                    <a:cs typeface="Arial" pitchFamily="34" charset="0"/>
                  </a:rPr>
                  <a:t> 기능 또는 사용 권한</a:t>
                </a:r>
                <a:endParaRPr lang="ko-KR" altLang="en-US" sz="800" b="1" kern="0" dirty="0">
                  <a:solidFill>
                    <a:sysClr val="windowText" lastClr="000000"/>
                  </a:solidFill>
                  <a:latin typeface="Arial" pitchFamily="34" charset="0"/>
                  <a:ea typeface="Gulim" pitchFamily="34" charset="-127"/>
                  <a:cs typeface="Arial" pitchFamily="34" charset="0"/>
                </a:endParaRPr>
              </a:p>
            </p:txBody>
          </p:sp>
          <p:sp>
            <p:nvSpPr>
              <p:cNvPr id="263" name="TextBox 143"/>
              <p:cNvSpPr txBox="1">
                <a:spLocks noChangeArrowheads="1"/>
              </p:cNvSpPr>
              <p:nvPr/>
            </p:nvSpPr>
            <p:spPr bwMode="auto">
              <a:xfrm>
                <a:off x="3116746" y="1926307"/>
                <a:ext cx="747709" cy="330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800" b="1" kern="0" dirty="0" smtClean="0">
                    <a:solidFill>
                      <a:sysClr val="windowText" lastClr="000000"/>
                    </a:solidFill>
                    <a:latin typeface="Arial" pitchFamily="34" charset="0"/>
                    <a:ea typeface="Gulim" pitchFamily="34" charset="-127"/>
                    <a:cs typeface="Arial" pitchFamily="34" charset="0"/>
                  </a:rPr>
                  <a:t>= </a:t>
                </a:r>
                <a:r>
                  <a:rPr lang="ko-KR" altLang="en-US" sz="800" b="1" kern="0" dirty="0" smtClean="0">
                    <a:solidFill>
                      <a:sysClr val="windowText" lastClr="000000"/>
                    </a:solidFill>
                    <a:latin typeface="Arial" pitchFamily="34" charset="0"/>
                    <a:ea typeface="Gulim" pitchFamily="34" charset="-127"/>
                    <a:cs typeface="Arial" pitchFamily="34" charset="0"/>
                  </a:rPr>
                  <a:t>기능 유지</a:t>
                </a:r>
                <a:endParaRPr lang="ko-KR" altLang="en-US" sz="800" b="1" kern="0" dirty="0">
                  <a:solidFill>
                    <a:sysClr val="windowText" lastClr="000000"/>
                  </a:solidFill>
                  <a:latin typeface="Arial" pitchFamily="34" charset="0"/>
                  <a:ea typeface="Gulim" pitchFamily="34" charset="-127"/>
                  <a:cs typeface="Arial" pitchFamily="34" charset="0"/>
                </a:endParaRPr>
              </a:p>
            </p:txBody>
          </p:sp>
        </p:grpSp>
        <p:sp>
          <p:nvSpPr>
            <p:cNvPr id="81" name="TextBox 140"/>
            <p:cNvSpPr txBox="1">
              <a:spLocks noChangeArrowheads="1"/>
            </p:cNvSpPr>
            <p:nvPr/>
          </p:nvSpPr>
          <p:spPr bwMode="auto">
            <a:xfrm>
              <a:off x="285471" y="591939"/>
              <a:ext cx="373486" cy="227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100" b="1" kern="0" dirty="0" smtClean="0">
                  <a:solidFill>
                    <a:sysClr val="windowText" lastClr="000000"/>
                  </a:solidFill>
                  <a:latin typeface="Arial" pitchFamily="34" charset="0"/>
                  <a:ea typeface="Gulim" pitchFamily="34" charset="-127"/>
                  <a:cs typeface="Arial" pitchFamily="34" charset="0"/>
                </a:rPr>
                <a:t>범례</a:t>
              </a:r>
              <a:endParaRPr lang="ko-KR" altLang="en-US" sz="1100" b="1" kern="0" dirty="0">
                <a:solidFill>
                  <a:sysClr val="windowText" lastClr="000000"/>
                </a:solidFill>
                <a:latin typeface="Arial" pitchFamily="34" charset="0"/>
                <a:ea typeface="Gulim" pitchFamily="34" charset="-127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231654" y="955234"/>
          <a:ext cx="8626595" cy="32308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616777"/>
                <a:gridCol w="1127606"/>
                <a:gridCol w="1201479"/>
                <a:gridCol w="1307805"/>
                <a:gridCol w="13729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aseline="0" dirty="0"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 err="1" smtClean="0">
                          <a:solidFill>
                            <a:srgbClr val="333333"/>
                          </a:solidFill>
                          <a:latin typeface="Times New Roman" pitchFamily="18" charset="0"/>
                          <a:ea typeface="굴림" pitchFamily="50" charset="-127"/>
                          <a:cs typeface="Arial" pitchFamily="34" charset="0"/>
                        </a:rPr>
                        <a:t>vSphere</a:t>
                      </a:r>
                      <a:r>
                        <a:rPr lang="en-US" altLang="ko-KR" sz="1400" b="1" baseline="0" dirty="0" smtClean="0">
                          <a:solidFill>
                            <a:srgbClr val="333333"/>
                          </a:solidFill>
                          <a:latin typeface="Times New Roman" pitchFamily="18" charset="0"/>
                          <a:ea typeface="굴림" pitchFamily="50" charset="-127"/>
                          <a:cs typeface="Arial" pitchFamily="34" charset="0"/>
                        </a:rPr>
                        <a:t> Standard</a:t>
                      </a:r>
                      <a:endParaRPr lang="ko-KR" altLang="en-US" sz="1400" b="1" baseline="0" dirty="0" smtClean="0">
                        <a:solidFill>
                          <a:srgbClr val="333333"/>
                        </a:solidFill>
                        <a:latin typeface="Times New Roman" pitchFamily="18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0" hangingPunct="0">
                        <a:spcAft>
                          <a:spcPct val="0"/>
                        </a:spcAft>
                      </a:pPr>
                      <a:r>
                        <a:rPr lang="en-US" altLang="ko-KR" sz="1400" b="1" baseline="0" dirty="0" err="1" smtClean="0">
                          <a:solidFill>
                            <a:srgbClr val="333333"/>
                          </a:solidFill>
                          <a:latin typeface="Times New Roman" pitchFamily="18" charset="0"/>
                          <a:ea typeface="굴림" pitchFamily="50" charset="-127"/>
                          <a:cs typeface="Arial" pitchFamily="34" charset="0"/>
                        </a:rPr>
                        <a:t>vSphere</a:t>
                      </a:r>
                      <a:r>
                        <a:rPr lang="en-US" altLang="ko-KR" sz="1400" b="1" baseline="0" dirty="0" smtClean="0">
                          <a:solidFill>
                            <a:srgbClr val="333333"/>
                          </a:solidFill>
                          <a:latin typeface="Times New Roman" pitchFamily="18" charset="0"/>
                          <a:ea typeface="굴림" pitchFamily="50" charset="-127"/>
                          <a:cs typeface="Arial" pitchFamily="34" charset="0"/>
                        </a:rPr>
                        <a:t> </a:t>
                      </a:r>
                      <a:endParaRPr lang="ko-KR" altLang="en-US" sz="1400" b="1" baseline="0" dirty="0" smtClean="0">
                        <a:solidFill>
                          <a:srgbClr val="333333"/>
                        </a:solidFill>
                        <a:latin typeface="Times New Roman" pitchFamily="18" charset="0"/>
                        <a:ea typeface="굴림" pitchFamily="50" charset="-127"/>
                        <a:cs typeface="Arial" pitchFamily="34" charset="0"/>
                      </a:endParaRPr>
                    </a:p>
                    <a:p>
                      <a:pPr algn="ctr" eaLnBrk="0" hangingPunct="0">
                        <a:spcAft>
                          <a:spcPct val="0"/>
                        </a:spcAft>
                      </a:pPr>
                      <a:r>
                        <a:rPr lang="en-US" altLang="ko-KR" sz="1400" b="1" baseline="0" dirty="0" smtClean="0">
                          <a:solidFill>
                            <a:srgbClr val="333333"/>
                          </a:solidFill>
                          <a:latin typeface="Times New Roman" pitchFamily="18" charset="0"/>
                          <a:ea typeface="굴림" pitchFamily="50" charset="-127"/>
                          <a:cs typeface="Arial" pitchFamily="34" charset="0"/>
                        </a:rPr>
                        <a:t>Advanced</a:t>
                      </a:r>
                      <a:endParaRPr lang="ko-KR" altLang="en-US" sz="1400" b="1" baseline="0" dirty="0" smtClean="0">
                        <a:solidFill>
                          <a:srgbClr val="333333"/>
                        </a:solidFill>
                        <a:latin typeface="Times New Roman" pitchFamily="18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 err="1" smtClean="0">
                          <a:solidFill>
                            <a:srgbClr val="333333"/>
                          </a:solidFill>
                          <a:latin typeface="Times New Roman" pitchFamily="18" charset="0"/>
                          <a:ea typeface="굴림" pitchFamily="50" charset="-127"/>
                          <a:cs typeface="Arial" pitchFamily="34" charset="0"/>
                        </a:rPr>
                        <a:t>vSphere</a:t>
                      </a:r>
                      <a:r>
                        <a:rPr lang="en-US" altLang="ko-KR" sz="1400" b="1" baseline="0" dirty="0" smtClean="0">
                          <a:solidFill>
                            <a:srgbClr val="333333"/>
                          </a:solidFill>
                          <a:latin typeface="Times New Roman" pitchFamily="18" charset="0"/>
                          <a:ea typeface="굴림" pitchFamily="50" charset="-127"/>
                          <a:cs typeface="Arial" pitchFamily="34" charset="0"/>
                        </a:rPr>
                        <a:t> Enterprise</a:t>
                      </a:r>
                      <a:endParaRPr lang="ko-KR" altLang="en-US" sz="1400" b="1" baseline="0" dirty="0" smtClean="0">
                        <a:solidFill>
                          <a:srgbClr val="333333"/>
                        </a:solidFill>
                        <a:latin typeface="Times New Roman" pitchFamily="18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0" hangingPunct="0">
                        <a:spcAft>
                          <a:spcPct val="0"/>
                        </a:spcAft>
                      </a:pPr>
                      <a:r>
                        <a:rPr lang="en-US" altLang="ko-KR" sz="1400" b="1" baseline="0" dirty="0" err="1" smtClean="0">
                          <a:solidFill>
                            <a:srgbClr val="333333"/>
                          </a:solidFill>
                          <a:latin typeface="Times New Roman" pitchFamily="18" charset="0"/>
                          <a:ea typeface="굴림" pitchFamily="50" charset="-127"/>
                          <a:cs typeface="Arial" pitchFamily="34" charset="0"/>
                        </a:rPr>
                        <a:t>vSphere</a:t>
                      </a:r>
                      <a:r>
                        <a:rPr lang="en-US" altLang="ko-KR" sz="1400" b="1" baseline="0" dirty="0" smtClean="0">
                          <a:solidFill>
                            <a:srgbClr val="333333"/>
                          </a:solidFill>
                          <a:latin typeface="Times New Roman" pitchFamily="18" charset="0"/>
                          <a:ea typeface="굴림" pitchFamily="50" charset="-127"/>
                          <a:cs typeface="Arial" pitchFamily="34" charset="0"/>
                        </a:rPr>
                        <a:t> </a:t>
                      </a:r>
                      <a:endParaRPr lang="ko-KR" altLang="en-US" sz="1400" b="1" baseline="0" dirty="0" smtClean="0">
                        <a:solidFill>
                          <a:srgbClr val="333333"/>
                        </a:solidFill>
                        <a:latin typeface="Times New Roman" pitchFamily="18" charset="0"/>
                        <a:ea typeface="굴림" pitchFamily="50" charset="-127"/>
                        <a:cs typeface="Arial" pitchFamily="34" charset="0"/>
                      </a:endParaRPr>
                    </a:p>
                    <a:p>
                      <a:pPr algn="ctr" eaLnBrk="0" hangingPunct="0">
                        <a:spcAft>
                          <a:spcPct val="0"/>
                        </a:spcAft>
                      </a:pPr>
                      <a:r>
                        <a:rPr lang="en-US" altLang="ko-KR" sz="1400" b="1" baseline="0" dirty="0" smtClean="0">
                          <a:solidFill>
                            <a:srgbClr val="333333"/>
                          </a:solidFill>
                          <a:latin typeface="Times New Roman" pitchFamily="18" charset="0"/>
                          <a:ea typeface="굴림" pitchFamily="50" charset="-127"/>
                          <a:cs typeface="Arial" pitchFamily="34" charset="0"/>
                        </a:rPr>
                        <a:t>Enterprise Plus</a:t>
                      </a:r>
                      <a:endParaRPr lang="ko-KR" altLang="en-US" sz="1400" b="1" baseline="0" dirty="0" smtClean="0">
                        <a:solidFill>
                          <a:srgbClr val="333333"/>
                        </a:solidFill>
                        <a:latin typeface="Times New Roman" pitchFamily="18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1.</a:t>
                      </a:r>
                      <a:r>
                        <a:rPr lang="ko-KR" altLang="en-US" sz="1400" b="1" u="sng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 통합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–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물리적 시스템을 가상 </a:t>
                      </a:r>
                      <a:r>
                        <a:rPr lang="ko-KR" altLang="en-US" sz="1400" b="1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머신으로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 변환 및 라이브 </a:t>
                      </a:r>
                      <a:r>
                        <a:rPr lang="ko-KR" altLang="en-US" sz="1400" b="1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마이그레이션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(</a:t>
                      </a:r>
                      <a:r>
                        <a:rPr lang="en-US" altLang="ko-KR" sz="1400" b="1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vMotion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)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활용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b="1" u="sng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가용성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–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애플리케이션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HA(High Availability)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및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FT(Fault Tolerance)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제공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3. </a:t>
                      </a:r>
                      <a:r>
                        <a:rPr lang="ko-KR" altLang="en-US" sz="1400" b="1" u="sng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자원 관리 자동화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–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수작업이 필요 없는 로드 </a:t>
                      </a:r>
                      <a:r>
                        <a:rPr lang="ko-KR" altLang="en-US" sz="1400" b="1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밸런싱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(DRS),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전원 관리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(DPM)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및 라이브 스토리지 </a:t>
                      </a:r>
                      <a:r>
                        <a:rPr lang="ko-KR" altLang="en-US" sz="1400" b="1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마이그레이션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(Storage </a:t>
                      </a:r>
                      <a:r>
                        <a:rPr lang="en-US" altLang="ko-KR" sz="1400" b="1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vMotion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)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기능 제공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4.</a:t>
                      </a:r>
                      <a:r>
                        <a:rPr lang="ko-KR" altLang="en-US" sz="1400" b="1" u="sng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 운영 간소화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–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운영 비용 추가 절감을 위한 고급 네트워킹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(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분산 네트워크 스위치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)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및 호스트 구성 템플릿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(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호스트 프로필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)</a:t>
                      </a:r>
                      <a:endParaRPr lang="ko-KR" altLang="en-US" sz="1400" b="1" dirty="0" smtClean="0">
                        <a:solidFill>
                          <a:srgbClr val="000000"/>
                        </a:solidFill>
                        <a:latin typeface="Arial" pitchFamily="34" charset="0"/>
                        <a:ea typeface="Gulim" pitchFamily="34" charset="-127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554" name="Rectangle 5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/>
          <a:lstStyle/>
          <a:p>
            <a:pPr eaLnBrk="1" hangingPunct="1"/>
            <a:r>
              <a:rPr lang="en-US" altLang="ko-KR" smtClean="0"/>
              <a:t>VMware vSphere </a:t>
            </a:r>
            <a:r>
              <a:rPr lang="ko-KR" altLang="en-US" smtClean="0"/>
              <a:t>중견기업 및 대기업용 에디션</a:t>
            </a:r>
          </a:p>
        </p:txBody>
      </p:sp>
      <p:sp>
        <p:nvSpPr>
          <p:cNvPr id="57" name="Oval 56"/>
          <p:cNvSpPr/>
          <p:nvPr/>
        </p:nvSpPr>
        <p:spPr bwMode="auto">
          <a:xfrm>
            <a:off x="4237691" y="1620055"/>
            <a:ext cx="246997" cy="246286"/>
          </a:xfrm>
          <a:prstGeom prst="ellipse">
            <a:avLst/>
          </a:prstGeom>
          <a:solidFill>
            <a:srgbClr val="D9541E"/>
          </a:solidFill>
          <a:ln>
            <a:noFill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95D3"/>
              </a:solidFill>
              <a:latin typeface="Arial" pitchFamily="34" charset="0"/>
              <a:ea typeface="Gulim" pitchFamily="34" charset="-127"/>
              <a:cs typeface="Arial" pitchFamily="34" charset="0"/>
            </a:endParaRPr>
          </a:p>
        </p:txBody>
      </p:sp>
      <p:pic>
        <p:nvPicPr>
          <p:cNvPr id="59" name="Picture 4" descr="C:\Users\testuser\AppData\Local\Temp\VMwareDnD\5f59da66\VMW_09Q3_BXSHT_vSphere4_REBRAND_MedRe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6840" y="448147"/>
            <a:ext cx="1193151" cy="1038829"/>
          </a:xfrm>
          <a:prstGeom prst="rect">
            <a:avLst/>
          </a:prstGeom>
          <a:noFill/>
        </p:spPr>
      </p:pic>
      <p:sp>
        <p:nvSpPr>
          <p:cNvPr id="50" name="Oval 56"/>
          <p:cNvSpPr/>
          <p:nvPr/>
        </p:nvSpPr>
        <p:spPr bwMode="auto">
          <a:xfrm>
            <a:off x="5476864" y="1623596"/>
            <a:ext cx="246997" cy="246286"/>
          </a:xfrm>
          <a:prstGeom prst="ellipse">
            <a:avLst/>
          </a:prstGeom>
          <a:solidFill>
            <a:srgbClr val="D9541E"/>
          </a:solidFill>
          <a:ln>
            <a:noFill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95D3"/>
              </a:solidFill>
              <a:latin typeface="Arial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51" name="Oval 56"/>
          <p:cNvSpPr/>
          <p:nvPr/>
        </p:nvSpPr>
        <p:spPr bwMode="auto">
          <a:xfrm>
            <a:off x="6686387" y="1620917"/>
            <a:ext cx="246997" cy="246286"/>
          </a:xfrm>
          <a:prstGeom prst="ellipse">
            <a:avLst/>
          </a:prstGeom>
          <a:solidFill>
            <a:srgbClr val="D9541E"/>
          </a:solidFill>
          <a:ln>
            <a:noFill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95D3"/>
              </a:solidFill>
              <a:latin typeface="Arial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52" name="Oval 56"/>
          <p:cNvSpPr/>
          <p:nvPr/>
        </p:nvSpPr>
        <p:spPr bwMode="auto">
          <a:xfrm>
            <a:off x="8066377" y="1616505"/>
            <a:ext cx="246997" cy="246286"/>
          </a:xfrm>
          <a:prstGeom prst="ellipse">
            <a:avLst/>
          </a:prstGeom>
          <a:solidFill>
            <a:srgbClr val="D9541E"/>
          </a:solidFill>
          <a:ln>
            <a:noFill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95D3"/>
              </a:solidFill>
              <a:latin typeface="Arial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60" name="Oval 56"/>
          <p:cNvSpPr/>
          <p:nvPr/>
        </p:nvSpPr>
        <p:spPr bwMode="auto">
          <a:xfrm>
            <a:off x="5476864" y="2149711"/>
            <a:ext cx="246997" cy="246286"/>
          </a:xfrm>
          <a:prstGeom prst="ellipse">
            <a:avLst/>
          </a:prstGeom>
          <a:solidFill>
            <a:srgbClr val="D9541E"/>
          </a:solidFill>
          <a:ln>
            <a:noFill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95D3"/>
              </a:solidFill>
              <a:latin typeface="Arial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61" name="Oval 56"/>
          <p:cNvSpPr/>
          <p:nvPr/>
        </p:nvSpPr>
        <p:spPr bwMode="auto">
          <a:xfrm>
            <a:off x="6686387" y="2147032"/>
            <a:ext cx="246997" cy="246286"/>
          </a:xfrm>
          <a:prstGeom prst="ellipse">
            <a:avLst/>
          </a:prstGeom>
          <a:solidFill>
            <a:srgbClr val="D9541E"/>
          </a:solidFill>
          <a:ln>
            <a:noFill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95D3"/>
              </a:solidFill>
              <a:latin typeface="Arial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62" name="Oval 56"/>
          <p:cNvSpPr/>
          <p:nvPr/>
        </p:nvSpPr>
        <p:spPr bwMode="auto">
          <a:xfrm>
            <a:off x="8066377" y="2142620"/>
            <a:ext cx="246997" cy="246286"/>
          </a:xfrm>
          <a:prstGeom prst="ellipse">
            <a:avLst/>
          </a:prstGeom>
          <a:solidFill>
            <a:srgbClr val="D9541E"/>
          </a:solidFill>
          <a:ln>
            <a:noFill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95D3"/>
              </a:solidFill>
              <a:latin typeface="Arial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69" name="Oval 56"/>
          <p:cNvSpPr/>
          <p:nvPr/>
        </p:nvSpPr>
        <p:spPr bwMode="auto">
          <a:xfrm>
            <a:off x="6686387" y="2894455"/>
            <a:ext cx="246997" cy="246286"/>
          </a:xfrm>
          <a:prstGeom prst="ellipse">
            <a:avLst/>
          </a:prstGeom>
          <a:solidFill>
            <a:srgbClr val="D9541E"/>
          </a:solidFill>
          <a:ln>
            <a:noFill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95D3"/>
              </a:solidFill>
              <a:latin typeface="Arial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70" name="Oval 56"/>
          <p:cNvSpPr/>
          <p:nvPr/>
        </p:nvSpPr>
        <p:spPr bwMode="auto">
          <a:xfrm>
            <a:off x="8066377" y="2890043"/>
            <a:ext cx="246997" cy="246286"/>
          </a:xfrm>
          <a:prstGeom prst="ellipse">
            <a:avLst/>
          </a:prstGeom>
          <a:solidFill>
            <a:srgbClr val="D9541E"/>
          </a:solidFill>
          <a:ln>
            <a:noFill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95D3"/>
              </a:solidFill>
              <a:latin typeface="Arial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76" name="Oval 56"/>
          <p:cNvSpPr/>
          <p:nvPr/>
        </p:nvSpPr>
        <p:spPr bwMode="auto">
          <a:xfrm>
            <a:off x="8066377" y="3654688"/>
            <a:ext cx="246997" cy="246286"/>
          </a:xfrm>
          <a:prstGeom prst="ellipse">
            <a:avLst/>
          </a:prstGeom>
          <a:solidFill>
            <a:srgbClr val="D9541E"/>
          </a:solidFill>
          <a:ln>
            <a:noFill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95D3"/>
              </a:solidFill>
              <a:latin typeface="Arial" pitchFamily="34" charset="0"/>
              <a:ea typeface="Gulim" pitchFamily="34" charset="-127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TIKrX5BPEuxca3GbwySNA"/>
</p:tagLst>
</file>

<file path=ppt/theme/theme1.xml><?xml version="1.0" encoding="utf-8"?>
<a:theme xmlns:a="http://schemas.openxmlformats.org/drawingml/2006/main" name="VMware Confidential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95D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95D3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Mware Non-Confidential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95D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95D3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Num xmlns="9dcbec72-3960-4f56-9cda-6a0f2f55c913">4</Num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104E0F979AB64C818DCC88122BB19D" ma:contentTypeVersion="1" ma:contentTypeDescription="Create a new document." ma:contentTypeScope="" ma:versionID="1619e63ab26ef3744bf8f9f92ba24d09">
  <xsd:schema xmlns:xsd="http://www.w3.org/2001/XMLSchema" xmlns:p="http://schemas.microsoft.com/office/2006/metadata/properties" xmlns:ns2="9dcbec72-3960-4f56-9cda-6a0f2f55c913" targetNamespace="http://schemas.microsoft.com/office/2006/metadata/properties" ma:root="true" ma:fieldsID="4fbc3cd1c8774479e5d393edbc1cb84e" ns2:_="">
    <xsd:import namespace="9dcbec72-3960-4f56-9cda-6a0f2f55c913"/>
    <xsd:element name="properties">
      <xsd:complexType>
        <xsd:sequence>
          <xsd:element name="documentManagement">
            <xsd:complexType>
              <xsd:all>
                <xsd:element ref="ns2:Num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dcbec72-3960-4f56-9cda-6a0f2f55c913" elementFormDefault="qualified">
    <xsd:import namespace="http://schemas.microsoft.com/office/2006/documentManagement/types"/>
    <xsd:element name="Num" ma:index="8" nillable="true" ma:displayName="Num" ma:internalName="Num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2C9819A-AC91-4798-A736-9B3FE66935E4}">
  <ds:schemaRefs>
    <ds:schemaRef ds:uri="9dcbec72-3960-4f56-9cda-6a0f2f55c913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ADF3012-D3F7-45E7-9C1C-C2BA1CB7AD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B5CF4E-6C2A-41A6-8199-E320927018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cbec72-3960-4f56-9cda-6a0f2f55c91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VMware_template_091002</Template>
  <TotalTime>13199</TotalTime>
  <Words>622</Words>
  <Application>Microsoft Office PowerPoint</Application>
  <PresentationFormat>화면 슬라이드 쇼(16:9)</PresentationFormat>
  <Paragraphs>176</Paragraphs>
  <Slides>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6" baseType="lpstr">
      <vt:lpstr>VMware Confidential</vt:lpstr>
      <vt:lpstr>VMware Non-Confidential</vt:lpstr>
      <vt:lpstr>vSphere 4.1 키트 및 에디션</vt:lpstr>
      <vt:lpstr>vSphere 4.1 에디션 – 중소 기업을 위한 키트</vt:lpstr>
      <vt:lpstr>vSphere 4.1 에디션 – 중견기업 및 대기업용 에디션</vt:lpstr>
      <vt:lpstr>VMware vSphere 중견기업 및 대기업용 에디션</vt:lpstr>
    </vt:vector>
  </TitlesOfParts>
  <Company>—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presentation</dc:title>
  <dc:creator>—</dc:creator>
  <cp:lastModifiedBy>Deugsun Park</cp:lastModifiedBy>
  <cp:revision>324</cp:revision>
  <dcterms:created xsi:type="dcterms:W3CDTF">2009-09-29T17:45:03Z</dcterms:created>
  <dcterms:modified xsi:type="dcterms:W3CDTF">2010-12-01T07:06:13Z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0x010100EB104E0F979AB64C818DCC88122BB19D</vt:lpwstr>
  </property>
</Properties>
</file>