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  <p:sldMasterId id="2147483737" r:id="rId6"/>
  </p:sldMasterIdLst>
  <p:notesMasterIdLst>
    <p:notesMasterId r:id="rId34"/>
  </p:notesMasterIdLst>
  <p:handoutMasterIdLst>
    <p:handoutMasterId r:id="rId35"/>
  </p:handoutMasterIdLst>
  <p:sldIdLst>
    <p:sldId id="258" r:id="rId7"/>
    <p:sldId id="426" r:id="rId8"/>
    <p:sldId id="484" r:id="rId9"/>
    <p:sldId id="489" r:id="rId10"/>
    <p:sldId id="433" r:id="rId11"/>
    <p:sldId id="436" r:id="rId12"/>
    <p:sldId id="439" r:id="rId13"/>
    <p:sldId id="434" r:id="rId14"/>
    <p:sldId id="435" r:id="rId15"/>
    <p:sldId id="437" r:id="rId16"/>
    <p:sldId id="438" r:id="rId17"/>
    <p:sldId id="488" r:id="rId18"/>
    <p:sldId id="490" r:id="rId19"/>
    <p:sldId id="442" r:id="rId20"/>
    <p:sldId id="443" r:id="rId21"/>
    <p:sldId id="444" r:id="rId22"/>
    <p:sldId id="446" r:id="rId23"/>
    <p:sldId id="451" r:id="rId24"/>
    <p:sldId id="447" r:id="rId25"/>
    <p:sldId id="452" r:id="rId26"/>
    <p:sldId id="448" r:id="rId27"/>
    <p:sldId id="449" r:id="rId28"/>
    <p:sldId id="450" r:id="rId29"/>
    <p:sldId id="408" r:id="rId30"/>
    <p:sldId id="485" r:id="rId31"/>
    <p:sldId id="453" r:id="rId32"/>
    <p:sldId id="483" r:id="rId33"/>
  </p:sldIdLst>
  <p:sldSz cx="9144000" cy="6858000" type="screen4x3"/>
  <p:notesSz cx="6805613" cy="9939338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DB43F"/>
    <a:srgbClr val="F6F6F7"/>
    <a:srgbClr val="3795D3"/>
    <a:srgbClr val="3590C9"/>
    <a:srgbClr val="6DB33F"/>
    <a:srgbClr val="0095D3"/>
    <a:srgbClr val="5D5D5F"/>
    <a:srgbClr val="F8F9FB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5" autoAdjust="0"/>
    <p:restoredTop sz="92308" autoAdjust="0"/>
  </p:normalViewPr>
  <p:slideViewPr>
    <p:cSldViewPr>
      <p:cViewPr varScale="1">
        <p:scale>
          <a:sx n="100" d="100"/>
          <a:sy n="100" d="100"/>
        </p:scale>
        <p:origin x="-102" y="-360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scene3d>
              <a:camera prst="orthographicFront"/>
              <a:lightRig rig="threePt" dir="t"/>
            </a:scene3d>
            <a:sp3d prstMaterial="metal">
              <a:bevelT w="88900" h="889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scene3d>
                <a:camera prst="orthographicFront"/>
                <a:lightRig rig="threePt" dir="t"/>
              </a:scene3d>
              <a:sp3d prstMaterial="metal">
                <a:bevelT w="88900" h="88900"/>
              </a:sp3d>
            </c:spPr>
          </c:dPt>
          <c:cat>
            <c:strRef>
              <c:f>Sheet1!$A$2:$A$6</c:f>
              <c:strCache>
                <c:ptCount val="5"/>
                <c:pt idx="0">
                  <c:v>Data management software</c:v>
                </c:pt>
                <c:pt idx="1">
                  <c:v>Security software/appliances</c:v>
                </c:pt>
                <c:pt idx="2">
                  <c:v>Business intelligence &amp; analytics</c:v>
                </c:pt>
                <c:pt idx="3">
                  <c:v>Desktop virtualization</c:v>
                </c:pt>
                <c:pt idx="4">
                  <c:v>Server virtualization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36</c:v>
                </c:pt>
                <c:pt idx="2">
                  <c:v>38</c:v>
                </c:pt>
                <c:pt idx="3">
                  <c:v>38</c:v>
                </c:pt>
                <c:pt idx="4">
                  <c:v>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83977216"/>
        <c:axId val="242810176"/>
      </c:barChart>
      <c:catAx>
        <c:axId val="28397721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</c:spPr>
        <c:txPr>
          <a:bodyPr/>
          <a:lstStyle/>
          <a:p>
            <a:pPr>
              <a:defRPr sz="1400"/>
            </a:pPr>
            <a:endParaRPr lang="ko-KR"/>
          </a:p>
        </c:txPr>
        <c:crossAx val="242810176"/>
        <c:crosses val="autoZero"/>
        <c:auto val="1"/>
        <c:lblAlgn val="ctr"/>
        <c:lblOffset val="100"/>
        <c:noMultiLvlLbl val="0"/>
      </c:catAx>
      <c:valAx>
        <c:axId val="242810176"/>
        <c:scaling>
          <c:orientation val="minMax"/>
          <c:max val="6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2"/>
            </a:solidFill>
          </a:ln>
        </c:spPr>
        <c:txPr>
          <a:bodyPr/>
          <a:lstStyle/>
          <a:p>
            <a:pPr>
              <a:defRPr sz="1400"/>
            </a:pPr>
            <a:endParaRPr lang="ko-KR"/>
          </a:p>
        </c:txPr>
        <c:crossAx val="283977216"/>
        <c:crosses val="autoZero"/>
        <c:crossBetween val="between"/>
        <c:majorUnit val="10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51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51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5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4" y="4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17" y="4721187"/>
            <a:ext cx="4990783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4" y="9442375"/>
            <a:ext cx="294909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1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3EB8-94ED-4AA0-ACA2-1F68D0EE206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2950"/>
            <a:ext cx="4970463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Test Procedures &amp; Environment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rPr>
              <a:t>For workload testing, we chose the open-source DVD Store Version 2 (DS2) test application, created by Dell. DS2 is a simulated on-line, transactional DVD movie rental/purchase web application which includes a back-end database component, load drivers, and a web application layer.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EEECDE-D2A7-4461-B797-6719D435326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ko-KR" altLang="en-US" baseline="0" dirty="0" smtClean="0"/>
              <a:t>왜 </a:t>
            </a:r>
            <a:r>
              <a:rPr lang="en-US" altLang="ko-KR" baseline="0" dirty="0" smtClean="0"/>
              <a:t>PC </a:t>
            </a:r>
            <a:r>
              <a:rPr lang="ko-KR" altLang="en-US" baseline="0" dirty="0" smtClean="0"/>
              <a:t>관리 부서 담당자 분들이 웃지 않는지</a:t>
            </a:r>
            <a:r>
              <a:rPr lang="en-US" altLang="ko-KR" baseline="0" dirty="0" smtClean="0"/>
              <a:t>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FED4CA-3388-4A9D-98DD-0B202C725A7B}" type="slidenum">
              <a:rPr lang="en-US"/>
              <a:pPr/>
              <a:t>24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33" lvl="1" indent="-171433">
              <a:spcBef>
                <a:spcPct val="0"/>
              </a:spcBef>
              <a:spcAft>
                <a:spcPct val="25000"/>
              </a:spcAft>
              <a:buFont typeface="Arial"/>
              <a:buChar char="•"/>
            </a:pPr>
            <a:r>
              <a:rPr lang="en-US" sz="1000" b="1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Desktop virtualization can help IT organizations simplify the management of the desktop infrastructure and the technology is ready now.</a:t>
            </a:r>
          </a:p>
          <a:p>
            <a:pPr marL="171433" lvl="1" indent="-171433">
              <a:spcBef>
                <a:spcPct val="0"/>
              </a:spcBef>
              <a:spcAft>
                <a:spcPct val="25000"/>
              </a:spcAft>
              <a:buFont typeface="Arial"/>
              <a:buChar char="•"/>
            </a:pPr>
            <a:r>
              <a:rPr lang="en-US" sz="1000" b="1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Desktop virtualization is past the point of being an experiment and has reached a tipping point of mass adoption…why?</a:t>
            </a:r>
          </a:p>
          <a:p>
            <a:pPr marL="412708" lvl="2" indent="-231751" defTabSz="914306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defRPr/>
            </a:pPr>
            <a:r>
              <a:rPr lang="en-US" b="1" dirty="0" smtClean="0"/>
              <a:t>Lower TCO by 50% - </a:t>
            </a:r>
            <a:r>
              <a:rPr lang="en-US" b="0" dirty="0" smtClean="0"/>
              <a:t>Organizations are leveraging</a:t>
            </a:r>
            <a:r>
              <a:rPr lang="en-US" b="0" baseline="0" dirty="0" smtClean="0"/>
              <a:t> technology such as application virtualization and storage optimization to reduce the overall cost of the virtual desktop environment.  </a:t>
            </a:r>
            <a:r>
              <a:rPr lang="en-US" dirty="0" smtClean="0"/>
              <a:t>This also </a:t>
            </a:r>
            <a:r>
              <a:rPr lang="en-US" baseline="0" dirty="0" smtClean="0"/>
              <a:t>includes reduction in component costs such as storage and thin clients.  See the IDC TOC/ROI study – “</a:t>
            </a:r>
            <a:r>
              <a:rPr lang="en-US" b="1" dirty="0" smtClean="0"/>
              <a:t>Quantifying the Business Value of VMware View”</a:t>
            </a:r>
            <a:endParaRPr lang="en-US" dirty="0" smtClean="0"/>
          </a:p>
          <a:p>
            <a:pPr marL="412708" lvl="2" indent="-231751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Ease Windows 7 Migration</a:t>
            </a:r>
            <a:r>
              <a:rPr lang="en-US" b="1" baseline="0" dirty="0" smtClean="0">
                <a:solidFill>
                  <a:schemeClr val="tx2"/>
                </a:solidFill>
              </a:rPr>
              <a:t> - </a:t>
            </a:r>
            <a:r>
              <a:rPr lang="en-US" dirty="0" smtClean="0">
                <a:solidFill>
                  <a:schemeClr val="tx2"/>
                </a:solidFill>
              </a:rPr>
              <a:t>Disruptive events like Windows 7 and new compliance mandates can be handled</a:t>
            </a:r>
            <a:r>
              <a:rPr lang="en-US" baseline="0" dirty="0" smtClean="0">
                <a:solidFill>
                  <a:schemeClr val="tx2"/>
                </a:solidFill>
              </a:rPr>
              <a:t> more efficiently with virtual desktops, requiring fewer</a:t>
            </a:r>
            <a:r>
              <a:rPr lang="en-US" dirty="0" smtClean="0">
                <a:solidFill>
                  <a:schemeClr val="tx2"/>
                </a:solidFill>
              </a:rPr>
              <a:t> IT resources</a:t>
            </a:r>
          </a:p>
          <a:p>
            <a:pPr marL="412708" lvl="2" indent="-231751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b="1" dirty="0" smtClean="0"/>
              <a:t>Technology is ready –</a:t>
            </a:r>
            <a:r>
              <a:rPr lang="en-US" b="1" baseline="0" dirty="0" smtClean="0"/>
              <a:t> </a:t>
            </a:r>
            <a:r>
              <a:rPr lang="en-US" baseline="0" dirty="0" smtClean="0"/>
              <a:t>Specific desktop enhancements have been made in VMware vSphere and VMware View to ensure best in class scalability, availability, performance and manageability</a:t>
            </a:r>
            <a:endParaRPr lang="en-US" dirty="0" smtClean="0"/>
          </a:p>
          <a:p>
            <a:pPr marL="412708" lvl="2" indent="-231751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b="1" dirty="0" smtClean="0"/>
              <a:t>User adoption is on the rise – </a:t>
            </a:r>
            <a:r>
              <a:rPr lang="en-US" dirty="0" smtClean="0"/>
              <a:t>More and more customers are adopting virtual desktop solutions and moving from pilots to</a:t>
            </a:r>
            <a:r>
              <a:rPr lang="en-US" baseline="0" dirty="0" smtClean="0"/>
              <a:t> larger production deployments</a:t>
            </a:r>
            <a:endParaRPr lang="en-US" dirty="0" smtClean="0"/>
          </a:p>
          <a:p>
            <a:pPr marL="412708" lvl="2" indent="-231751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Broad ecosystem</a:t>
            </a:r>
            <a:r>
              <a:rPr lang="en-US" b="1" baseline="0" dirty="0" smtClean="0">
                <a:solidFill>
                  <a:schemeClr val="tx2"/>
                </a:solidFill>
              </a:rPr>
              <a:t> of partners  - </a:t>
            </a:r>
            <a:r>
              <a:rPr lang="en-US" b="0" baseline="0" dirty="0" smtClean="0">
                <a:solidFill>
                  <a:schemeClr val="tx2"/>
                </a:solidFill>
              </a:rPr>
              <a:t>this </a:t>
            </a:r>
            <a:r>
              <a:rPr lang="en-US" baseline="0" dirty="0" smtClean="0">
                <a:solidFill>
                  <a:schemeClr val="tx2"/>
                </a:solidFill>
              </a:rPr>
              <a:t>includes important infrastructure such as network, storage, security, server, thin clients, etc. companies that have been tested with and have built solutions around virtual desktops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A0AA11-9254-4439-936B-382679E010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 smtClean="0"/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7C96B-85DF-4E68-A188-2B395E0086EF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© 2010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30200"/>
            <a:ext cx="8382000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2010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0" y="784226"/>
            <a:ext cx="7630668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Font typeface="Arial" pitchFamily="34" charset="0"/>
              <a:buChar char=" 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114300" indent="-114300">
              <a:buFont typeface="Arial" pitchFamily="34" charset="0"/>
              <a:buChar char=" "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114300" indent="-11430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77517" y="5943600"/>
            <a:ext cx="83820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Insert Course Title Here – Revision [Insert Letter Here]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 userDrawn="1"/>
        </p:nvSpPr>
        <p:spPr bwMode="auto">
          <a:xfrm>
            <a:off x="185493" y="6382512"/>
            <a:ext cx="3654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l" eaLnBrk="0" hangingPunct="0"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</a:rPr>
              <a:t>SOLUTION</a:t>
            </a:r>
            <a:r>
              <a:rPr lang="en-US" sz="1000" dirty="0" smtClean="0">
                <a:solidFill>
                  <a:srgbClr val="FFFFFF"/>
                </a:solidFill>
              </a:rPr>
              <a:t>TRACK  | VMware vSphere 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</a:p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2425" y="784225"/>
            <a:ext cx="8382000" cy="5006975"/>
          </a:xfrm>
        </p:spPr>
        <p:txBody>
          <a:bodyPr/>
          <a:lstStyle>
            <a:lvl2pPr marL="628650" indent="-400050">
              <a:buSzPct val="95000"/>
              <a:buFont typeface="+mj-lt"/>
              <a:buAutoNum type="arabicPeriod"/>
              <a:defRPr baseline="0"/>
            </a:lvl2pPr>
            <a:lvl3pPr marL="800100" indent="-342900">
              <a:buFont typeface="+mj-lt"/>
              <a:buAutoNum type="alphaLcParenR"/>
              <a:defRPr/>
            </a:lvl3pPr>
            <a:lvl4pPr marL="914400" indent="-230188">
              <a:buFont typeface="Wingdings" pitchFamily="2" charset="2"/>
              <a:buChar char="§"/>
              <a:defRPr/>
            </a:lvl4pPr>
            <a:lvl5pPr marL="1144588" indent="-230188">
              <a:buFont typeface="Arial" pitchFamily="34" charset="0"/>
              <a:buChar char="•"/>
              <a:defRPr/>
            </a:lvl5pPr>
            <a:lvl6pPr marL="1376363" indent="-231775">
              <a:spcBef>
                <a:spcPts val="600"/>
              </a:spcBef>
              <a:spcAft>
                <a:spcPts val="0"/>
              </a:spcAft>
              <a:buClr>
                <a:srgbClr val="246978"/>
              </a:buClr>
              <a:buSzPct val="140000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mw_front_pix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8838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425" y="177140"/>
            <a:ext cx="8471350" cy="1470025"/>
          </a:xfrm>
          <a:noFill/>
        </p:spPr>
        <p:txBody>
          <a:bodyPr wrap="square" lIns="91440" rIns="91440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Aft>
                <a:spcPct val="0"/>
              </a:spcAft>
              <a:defRPr/>
            </a:pPr>
            <a:endParaRPr lang="en-US" sz="1600" dirty="0">
              <a:solidFill>
                <a:srgbClr val="333333"/>
              </a:solidFill>
              <a:cs typeface="Arial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Aft>
                <a:spcPct val="0"/>
              </a:spcAft>
              <a:defRPr/>
            </a:pPr>
            <a:endParaRPr lang="en-US" sz="1600" dirty="0">
              <a:solidFill>
                <a:srgbClr val="333333"/>
              </a:solidFill>
              <a:cs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white">
          <a:xfrm>
            <a:off x="454025" y="64468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5DE019-56CE-4300-8115-3AC38A7A52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8"/>
          <p:cNvSpPr txBox="1">
            <a:spLocks/>
          </p:cNvSpPr>
          <p:nvPr userDrawn="1"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1450"/>
            <a:ext cx="8382000" cy="333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2425" y="784225"/>
            <a:ext cx="8382000" cy="50069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377825" y="5943600"/>
            <a:ext cx="8382000" cy="228600"/>
          </a:xfrm>
          <a:prstGeom prst="rect">
            <a:avLst/>
          </a:prstGeom>
        </p:spPr>
        <p:txBody>
          <a:bodyPr/>
          <a:lstStyle>
            <a:lvl1pPr>
              <a:defRPr dirty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sz="16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8191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10" r:id="rId3"/>
    <p:sldLayoutId id="2147483726" r:id="rId4"/>
    <p:sldLayoutId id="2147483727" r:id="rId5"/>
    <p:sldLayoutId id="2147483712" r:id="rId6"/>
    <p:sldLayoutId id="2147483736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나눔고딕" pitchFamily="50" charset="-127"/>
          <a:ea typeface="나눔고딕" pitchFamily="50" charset="-127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나눔고딕" pitchFamily="50" charset="-127"/>
          <a:ea typeface="나눔고딕" pitchFamily="50" charset="-127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나눔고딕" pitchFamily="50" charset="-127"/>
          <a:ea typeface="나눔고딕" pitchFamily="50" charset="-127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나눔고딕" pitchFamily="50" charset="-127"/>
          <a:ea typeface="나눔고딕" pitchFamily="50" charset="-127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나눔고딕" pitchFamily="50" charset="-127"/>
          <a:ea typeface="나눔고딕" pitchFamily="50" charset="-127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5493" y="6382512"/>
            <a:ext cx="36549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</a:rPr>
              <a:t>SOLUTION</a:t>
            </a:r>
            <a:r>
              <a:rPr lang="en-US" dirty="0" smtClean="0">
                <a:solidFill>
                  <a:srgbClr val="FFFFFF"/>
                </a:solidFill>
              </a:rPr>
              <a:t>TRACK  | VMware vSphere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rgbClr val="C0C0C0">
                    <a:lumMod val="75000"/>
                  </a:srgbClr>
                </a:solidFill>
              </a:rPr>
              <a:t>© 2010 VMware Inc. All rights reserved</a:t>
            </a: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white">
          <a:xfrm>
            <a:off x="4612332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A03F51-2955-4EA9-BE4E-42B6F90C74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114300" indent="-114300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246978"/>
        </a:buClr>
        <a:buFont typeface="Arial" pitchFamily="34" charset="0"/>
        <a:buChar char=" 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517525" indent="-288925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246978"/>
        </a:buClr>
        <a:buSzPct val="140000"/>
        <a:buFont typeface="Wingdings" pitchFamily="2" charset="2"/>
        <a:buChar char="§"/>
        <a:defRPr sz="2000">
          <a:solidFill>
            <a:srgbClr val="333333"/>
          </a:solidFill>
          <a:latin typeface="+mn-lt"/>
          <a:ea typeface="+mn-ea"/>
        </a:defRPr>
      </a:lvl2pPr>
      <a:lvl3pPr marL="738188" indent="-220663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SzPct val="140000"/>
        <a:buFont typeface="Arial" pitchFamily="34" charset="0"/>
        <a:buChar char="•"/>
        <a:defRPr sz="1800">
          <a:solidFill>
            <a:srgbClr val="333333"/>
          </a:solidFill>
          <a:latin typeface="+mn-lt"/>
          <a:ea typeface="+mn-ea"/>
        </a:defRPr>
      </a:lvl3pPr>
      <a:lvl4pPr marL="969963" indent="-231775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SzPct val="140000"/>
        <a:buFont typeface="Arial" charset="0"/>
        <a:buChar char="­"/>
        <a:tabLst/>
        <a:defRPr sz="1700">
          <a:solidFill>
            <a:srgbClr val="333333"/>
          </a:solidFill>
          <a:latin typeface="+mn-lt"/>
          <a:ea typeface="+mn-ea"/>
        </a:defRPr>
      </a:lvl4pPr>
      <a:lvl5pPr marL="1200150" indent="-230188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246978"/>
        </a:buClr>
        <a:buSzPct val="140000"/>
        <a:buFont typeface="Arial" charset="0"/>
        <a:buChar char="­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://www.eweek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citrix.com/proddocs/topic/xendesktop-bdx/cds-install-overview-bd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anejagroup.com/uploads/FreeSampleReport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hyperlink" Target="http://kb.vmware.com/kb/1020233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gif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rix.com/English/ps2/products/subfeature.asp?contentID=230040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hyperlink" Target="http://communities.vmware.com/blogs/gunnarb" TargetMode="External"/><Relationship Id="rId4" Type="http://schemas.openxmlformats.org/officeDocument/2006/relationships/hyperlink" Target="http://www.teradici.com/pcoip/pcoip-products/vmware-view-clients.ph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VMware View</a:t>
            </a:r>
            <a:r>
              <a:rPr lang="ko-KR" altLang="en-US" dirty="0"/>
              <a:t> </a:t>
            </a:r>
            <a:r>
              <a:rPr lang="en-US" altLang="ko-KR" dirty="0" smtClean="0"/>
              <a:t>4.5</a:t>
            </a:r>
            <a:r>
              <a:rPr lang="ko-KR" altLang="en-US" dirty="0" smtClean="0"/>
              <a:t>와 데스크탑 가상화</a:t>
            </a:r>
            <a:endParaRPr lang="en-US" dirty="0" smtClean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191000"/>
            <a:ext cx="4629150" cy="1676400"/>
          </a:xfrm>
        </p:spPr>
        <p:txBody>
          <a:bodyPr/>
          <a:lstStyle/>
          <a:p>
            <a:pPr marL="0" indent="0" algn="r" eaLnBrk="1" hangingPunct="1"/>
            <a:r>
              <a:rPr lang="en-US" altLang="ko-KR" sz="2800" b="1" i="0" dirty="0" smtClean="0">
                <a:solidFill>
                  <a:schemeClr val="bg1"/>
                </a:solidFill>
              </a:rPr>
              <a:t>VMware Korea</a:t>
            </a:r>
          </a:p>
          <a:p>
            <a:pPr marL="0" indent="0" algn="r" eaLnBrk="1" hangingPunct="1"/>
            <a:r>
              <a:rPr lang="ko-KR" altLang="en-US" b="1" i="0" dirty="0" smtClean="0">
                <a:solidFill>
                  <a:schemeClr val="bg1"/>
                </a:solidFill>
              </a:rPr>
              <a:t>프리세일즈 엔지니어링 그룹 임경훈 과장</a:t>
            </a:r>
            <a:endParaRPr lang="en-US" altLang="ko-KR" b="1" i="0" dirty="0" smtClean="0">
              <a:solidFill>
                <a:schemeClr val="bg1"/>
              </a:solidFill>
            </a:endParaRPr>
          </a:p>
          <a:p>
            <a:pPr marL="0" indent="0" algn="r" eaLnBrk="1" hangingPunct="1"/>
            <a:r>
              <a:rPr lang="en-US" b="1" i="0" dirty="0" smtClean="0">
                <a:solidFill>
                  <a:schemeClr val="bg1"/>
                </a:solidFill>
              </a:rPr>
              <a:t>khlim@vmware.com</a:t>
            </a:r>
          </a:p>
          <a:p>
            <a:pPr marL="0" indent="0" algn="r" eaLnBrk="1" hangingPunct="1"/>
            <a:r>
              <a:rPr lang="en-US" b="1" i="0" dirty="0" smtClean="0">
                <a:solidFill>
                  <a:schemeClr val="bg1"/>
                </a:solidFill>
              </a:rPr>
              <a:t>02-6001-3898</a:t>
            </a:r>
          </a:p>
          <a:p>
            <a:pPr marL="0" indent="0" algn="r" eaLnBrk="1" hangingPunct="1"/>
            <a:r>
              <a:rPr lang="en-US" b="1" i="0" dirty="0" smtClean="0">
                <a:solidFill>
                  <a:schemeClr val="bg1"/>
                </a:solidFill>
              </a:rPr>
              <a:t>2010.12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고객 사례 분석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#3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1644" y="1853184"/>
            <a:ext cx="7583156" cy="23378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사막 한 가운데서 데스크탑 연결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공공기관 </a:t>
            </a:r>
            <a:r>
              <a:rPr lang="en-US" altLang="ko-KR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K1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17844" y="3276600"/>
            <a:ext cx="7583156" cy="23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위성 인터넷 통해 지구 반바퀴 돌아 접속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타국에 따로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환경 꾸미지 않아도 됨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관리 편의성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데이터 보안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** </a:t>
            </a:r>
            <a:r>
              <a:rPr lang="en-US" altLang="ko-KR" sz="1800" dirty="0" err="1" smtClean="0">
                <a:latin typeface="맑은 고딕" pitchFamily="50" charset="-127"/>
                <a:ea typeface="맑은 고딕" pitchFamily="50" charset="-127"/>
              </a:rPr>
              <a:t>VMworld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2010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유럽에서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미국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DC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접속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906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고객 사례 분석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#4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1644" y="1853184"/>
            <a:ext cx="7583156" cy="23378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논리적인 망분리를 효과적으로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공공기관 </a:t>
            </a:r>
            <a:r>
              <a:rPr lang="en-US" altLang="ko-KR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K2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17844" y="3276600"/>
            <a:ext cx="7583156" cy="23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망분리 및 스마트워크 동시 해결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외주 인력에 대한 정보 보안 근본적 해결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중앙 집중화된 데스크탑 관리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821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데스크톱 가상화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(VDI)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시장 상황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11429"/>
              </p:ext>
            </p:extLst>
          </p:nvPr>
        </p:nvGraphicFramePr>
        <p:xfrm>
          <a:off x="228600" y="762000"/>
          <a:ext cx="8686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286000"/>
                <a:gridCol w="2209800"/>
                <a:gridCol w="2057400"/>
              </a:tblGrid>
              <a:tr h="1605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itchFamily="50" charset="-127"/>
                          <a:ea typeface="나눔고딕" pitchFamily="50" charset="-127"/>
                        </a:rPr>
                        <a:t>VMware </a:t>
                      </a:r>
                      <a:endParaRPr lang="ko-KR" altLang="en-US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itchFamily="50" charset="-127"/>
                          <a:ea typeface="나눔고딕" pitchFamily="50" charset="-127"/>
                        </a:rPr>
                        <a:t>Citrix</a:t>
                      </a:r>
                      <a:endParaRPr lang="ko-KR" altLang="en-US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나눔고딕" pitchFamily="50" charset="-127"/>
                          <a:ea typeface="나눔고딕" pitchFamily="50" charset="-127"/>
                        </a:rPr>
                        <a:t>Microsoft</a:t>
                      </a:r>
                      <a:endParaRPr lang="ko-KR" altLang="en-US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한마디로 요약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서버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가상화 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No.1</a:t>
                      </a:r>
                      <a:endParaRPr lang="en-US" altLang="ko-KR" sz="16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데톱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시장 급성장 중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국내에서 가장 많이 알려짐</a:t>
                      </a:r>
                      <a:endParaRPr lang="en-US" altLang="ko-KR" sz="14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MS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와의 공생관계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Citrix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와 공생관계</a:t>
                      </a:r>
                      <a:endParaRPr lang="en-US" altLang="ko-KR" sz="16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나눔고딕" pitchFamily="50" charset="-127"/>
                          <a:ea typeface="나눔고딕" pitchFamily="50" charset="-127"/>
                        </a:rPr>
                        <a:t>하지만 자사제품도 있음</a:t>
                      </a:r>
                      <a:endParaRPr lang="ko-KR" altLang="en-US" sz="14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국내 시장 순위</a:t>
                      </a:r>
                      <a:r>
                        <a:rPr lang="en-US" altLang="ko-KR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*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2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(3500 Copy – 20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개사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1 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(6500 Copy – 10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개사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거의 미미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엔드유저 가상화 </a:t>
                      </a:r>
                      <a:endParaRPr lang="en-US" altLang="ko-KR" sz="1800" b="1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방식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VDI(View)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VDI(</a:t>
                      </a:r>
                      <a:r>
                        <a:rPr lang="en-US" altLang="ko-KR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XenDesktop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), App(</a:t>
                      </a:r>
                      <a:r>
                        <a:rPr lang="en-US" altLang="ko-KR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XenApp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App(Terminal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Service, 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App-V), VDI 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가상화 플랫폼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vSphere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vSphere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Hyper-V, </a:t>
                      </a:r>
                      <a:r>
                        <a:rPr lang="en-US" altLang="ko-KR" sz="1600" baseline="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XenServer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Hyper-V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장점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vSphere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의 높은 성능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기능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안정성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관리 편의성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낮은 네트워크 대역폭 사용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VPN, WAN 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가속기 등 자체 </a:t>
                      </a:r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HW </a:t>
                      </a:r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기술 보유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…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동영상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원활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원활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  <a:tr h="292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나눔고딕" pitchFamily="50" charset="-127"/>
                          <a:ea typeface="나눔고딕" pitchFamily="50" charset="-127"/>
                        </a:rPr>
                        <a:t>3D</a:t>
                      </a:r>
                      <a:endParaRPr lang="ko-KR" altLang="en-US" sz="1800" b="1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HW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방식 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빠름 </a:t>
                      </a:r>
                      <a:endParaRPr lang="en-US" altLang="ko-KR" sz="16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SW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방식 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느림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HW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방식 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빠름 </a:t>
                      </a:r>
                      <a:endParaRPr lang="en-US" altLang="ko-KR" sz="1600" baseline="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SW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방식 </a:t>
                      </a:r>
                      <a:r>
                        <a:rPr lang="en-US" altLang="ko-KR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lang="ko-KR" altLang="en-US" sz="16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느림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고딕" pitchFamily="50" charset="-127"/>
                          <a:ea typeface="나눔고딕" pitchFamily="50" charset="-127"/>
                        </a:rPr>
                        <a:t>X</a:t>
                      </a:r>
                      <a:endParaRPr lang="ko-KR" altLang="en-US" sz="16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4800" y="5789069"/>
            <a:ext cx="8305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* VMware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는 라이센스를 동시 접속자 기준으로 구매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. Citrix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는 접속 대상자 모두 구매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전체 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2000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명 중 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200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명 동시 접속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algn="l"/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** 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시장 정보 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다우기술 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2010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년 </a:t>
            </a:r>
            <a:r>
              <a:rPr lang="en-US" altLang="ko-KR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ko-KR" altLang="en-US" sz="1200" dirty="0" smtClean="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rPr>
              <a:t>월 기준 정보</a:t>
            </a:r>
          </a:p>
        </p:txBody>
      </p:sp>
    </p:spTree>
    <p:extLst>
      <p:ext uri="{BB962C8B-B14F-4D97-AF65-F5344CB8AC3E}">
        <p14:creationId xmlns:p14="http://schemas.microsoft.com/office/powerpoint/2010/main" val="25030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www.thehumphries.org/clap_hands/clap-hand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23924"/>
            <a:ext cx="2333625" cy="26574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VMware View™ 4.5 </a:t>
            </a:r>
            <a:r>
              <a:rPr lang="en-US" altLang="ko-KR" dirty="0" err="1" smtClean="0"/>
              <a:t>eWEEK</a:t>
            </a:r>
            <a:r>
              <a:rPr lang="ko-KR" altLang="en-US" dirty="0" smtClean="0"/>
              <a:t>지 선정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올해의 </a:t>
            </a:r>
            <a:r>
              <a:rPr lang="ko-KR" altLang="en-US" dirty="0"/>
              <a:t>제품상 수상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914400"/>
            <a:ext cx="8385048" cy="5010912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</a:t>
            </a:r>
            <a:r>
              <a:rPr lang="ko-KR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VMware </a:t>
            </a:r>
            <a:r>
              <a:rPr lang="ko-KR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View™ 4.5 Awarded eWEEK 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                 </a:t>
            </a:r>
            <a:r>
              <a:rPr lang="ko-KR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2010 </a:t>
            </a:r>
            <a:r>
              <a:rPr lang="ko-KR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Product of the Year Honors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dirty="0" smtClean="0"/>
              <a:t> - Apple </a:t>
            </a:r>
            <a:r>
              <a:rPr lang="en-US" altLang="ko-KR" dirty="0" err="1" smtClean="0"/>
              <a:t>iPad</a:t>
            </a:r>
            <a:r>
              <a:rPr lang="en-US" altLang="ko-KR" dirty="0" smtClean="0"/>
              <a:t>, RHEL 6, VMware View 4.5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Microsoft, Citrix </a:t>
            </a:r>
            <a:r>
              <a:rPr lang="ko-KR" altLang="en-US" dirty="0" smtClean="0"/>
              <a:t>제품이 언급 되었지만 그 중에서 </a:t>
            </a:r>
            <a:r>
              <a:rPr lang="en-US" altLang="ko-KR" dirty="0" smtClean="0"/>
              <a:t>Best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오프라인 데스크탑</a:t>
            </a:r>
            <a:r>
              <a:rPr lang="en-US" altLang="ko-KR" dirty="0" smtClean="0"/>
              <a:t>(Local-mode)</a:t>
            </a:r>
            <a:r>
              <a:rPr lang="ko-KR" altLang="en-US" dirty="0" smtClean="0"/>
              <a:t>과 동시접속자 기준 라이센스 특징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146" name="Picture 2" descr="eWeek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990600"/>
            <a:ext cx="2162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685800" y="4419600"/>
            <a:ext cx="7772400" cy="12954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ko-KR" sz="1800" dirty="0"/>
              <a:t>I'm recognizing VMware View 4.5 as a "best of" product in 2010, </a:t>
            </a:r>
            <a:endParaRPr lang="en-US" altLang="ko-KR" sz="1800" dirty="0" smtClean="0"/>
          </a:p>
          <a:p>
            <a:r>
              <a:rPr lang="en-US" altLang="ko-KR" sz="1800" dirty="0" smtClean="0"/>
              <a:t>but </a:t>
            </a:r>
            <a:r>
              <a:rPr lang="en-US" altLang="ko-KR" sz="1800" dirty="0"/>
              <a:t>I expect even more progress in the coming year.</a:t>
            </a:r>
            <a:endParaRPr lang="ko-KR" altLang="en-US" sz="1800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17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View 4.5 </a:t>
            </a:r>
            <a:r>
              <a:rPr lang="en-US" sz="3600" dirty="0" err="1" smtClean="0"/>
              <a:t>vs</a:t>
            </a:r>
            <a:r>
              <a:rPr lang="en-US" sz="3600" dirty="0" smtClean="0"/>
              <a:t> </a:t>
            </a:r>
            <a:r>
              <a:rPr lang="en-US" sz="3600" dirty="0" err="1" smtClean="0"/>
              <a:t>XenDesktop</a:t>
            </a:r>
            <a:r>
              <a:rPr lang="en-US" sz="3600" dirty="0" smtClean="0"/>
              <a:t>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0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주요 기능  비교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762000"/>
          <a:ext cx="7391400" cy="531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895600"/>
                <a:gridCol w="2590800"/>
              </a:tblGrid>
              <a:tr h="2094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비교 사항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VMware View</a:t>
                      </a:r>
                      <a:r>
                        <a:rPr lang="en-US" sz="1400" baseline="0" dirty="0" smtClean="0"/>
                        <a:t> 4.5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Citrix </a:t>
                      </a:r>
                      <a:r>
                        <a:rPr lang="en-US" sz="1400" dirty="0" err="1" smtClean="0"/>
                        <a:t>XenDesktop</a:t>
                      </a:r>
                      <a:r>
                        <a:rPr lang="en-US" sz="1400" baseline="0" dirty="0" smtClean="0"/>
                        <a:t> 4</a:t>
                      </a:r>
                      <a:endParaRPr lang="en-US" sz="1400" dirty="0"/>
                    </a:p>
                  </a:txBody>
                  <a:tcPr/>
                </a:tc>
              </a:tr>
              <a:tr h="2722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가상화 플랫폼</a:t>
                      </a:r>
                      <a:endParaRPr 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vSphere</a:t>
                      </a:r>
                      <a:r>
                        <a:rPr lang="en-US" sz="1000" b="1" baseline="0" dirty="0" smtClean="0"/>
                        <a:t> 4.1 for VMware View</a:t>
                      </a:r>
                    </a:p>
                    <a:p>
                      <a:pPr algn="ctr"/>
                      <a:r>
                        <a:rPr lang="ko-KR" altLang="en-US" sz="1000" baseline="0" dirty="0" smtClean="0"/>
                        <a:t>업계 최고의 안정성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성능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기능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확장성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Hyper-V, </a:t>
                      </a:r>
                      <a:r>
                        <a:rPr lang="en-US" altLang="ko-KR" sz="1000" b="1" dirty="0" err="1" smtClean="0"/>
                        <a:t>XenServer</a:t>
                      </a:r>
                      <a:r>
                        <a:rPr lang="en-US" altLang="ko-KR" sz="1000" b="1" dirty="0" smtClean="0"/>
                        <a:t>, vSphere</a:t>
                      </a:r>
                      <a:r>
                        <a:rPr lang="en-US" altLang="ko-KR" sz="1000" b="1" baseline="0" dirty="0" smtClean="0"/>
                        <a:t> 4.1</a:t>
                      </a:r>
                    </a:p>
                    <a:p>
                      <a:pPr algn="ctr" latinLnBrk="1"/>
                      <a:r>
                        <a:rPr lang="ko-KR" altLang="en-US" sz="1000" baseline="0" dirty="0" smtClean="0"/>
                        <a:t>부족한 레퍼런스</a:t>
                      </a:r>
                      <a:endParaRPr lang="en-US" altLang="ko-KR" sz="1000" baseline="0" dirty="0" smtClean="0"/>
                    </a:p>
                  </a:txBody>
                  <a:tcPr anchor="ctr" anchorCtr="1"/>
                </a:tc>
              </a:tr>
              <a:tr h="2722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원격 프로토콜</a:t>
                      </a:r>
                      <a:endParaRPr 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PCoIP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ICA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6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단일화된 관리 도구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View Administrator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err="1" smtClean="0"/>
                        <a:t>XenCenter</a:t>
                      </a:r>
                      <a:r>
                        <a:rPr lang="en-US" altLang="ko-KR" sz="1000" dirty="0" smtClean="0"/>
                        <a:t>, DDC,</a:t>
                      </a:r>
                      <a:r>
                        <a:rPr lang="en-US" altLang="ko-KR" sz="1000" baseline="0" dirty="0" smtClean="0"/>
                        <a:t> PVS, Console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177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AD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스키마 무수정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effectLst>
                          <a:glow rad="228600">
                            <a:schemeClr val="accent4">
                              <a:satMod val="175000"/>
                              <a:alpha val="40000"/>
                            </a:schemeClr>
                          </a:glow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/>
                    </a:p>
                  </a:txBody>
                  <a:tcPr anchor="ctr" anchorCtr="1"/>
                </a:tc>
              </a:tr>
              <a:tr h="2722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즉시 사용 가능한</a:t>
                      </a:r>
                      <a:endParaRPr lang="en-US" altLang="ko-KR" sz="1000" b="1" dirty="0" smtClean="0"/>
                    </a:p>
                    <a:p>
                      <a:pPr algn="ctr"/>
                      <a:r>
                        <a:rPr lang="ko-KR" altLang="en-US" sz="1000" b="1" dirty="0" smtClean="0"/>
                        <a:t>애플리케이션 가상화</a:t>
                      </a:r>
                      <a:endParaRPr 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ThinApp</a:t>
                      </a:r>
                      <a:r>
                        <a:rPr lang="en-US" sz="1000" baseline="0" dirty="0" smtClean="0"/>
                        <a:t> – Premier </a:t>
                      </a:r>
                      <a:r>
                        <a:rPr lang="ko-KR" altLang="en-US" sz="1000" baseline="0" dirty="0" smtClean="0"/>
                        <a:t>라이센스 번들로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포함됨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  <a:p>
                      <a:pPr algn="ctr"/>
                      <a:r>
                        <a:rPr lang="en-US" sz="1000" dirty="0" err="1" smtClean="0"/>
                        <a:t>XenApp</a:t>
                      </a:r>
                      <a:r>
                        <a:rPr lang="en-US" sz="1000" dirty="0" smtClean="0"/>
                        <a:t> </a:t>
                      </a:r>
                      <a:r>
                        <a:rPr lang="ko-KR" altLang="en-US" sz="1000" dirty="0" smtClean="0"/>
                        <a:t>별도 구매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추가 </a:t>
                      </a:r>
                      <a:r>
                        <a:rPr lang="en-US" altLang="ko-KR" sz="1000" dirty="0" smtClean="0"/>
                        <a:t>Infra </a:t>
                      </a:r>
                      <a:r>
                        <a:rPr lang="ko-KR" altLang="en-US" sz="1000" dirty="0" smtClean="0"/>
                        <a:t>구축 필요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즉시 사용 가능한</a:t>
                      </a:r>
                      <a:endParaRPr lang="en-US" altLang="ko-KR" sz="1000" b="1" dirty="0" smtClean="0"/>
                    </a:p>
                    <a:p>
                      <a:pPr algn="ctr" latinLnBrk="1"/>
                      <a:r>
                        <a:rPr lang="en-US" altLang="ko-KR" sz="1000" b="1" dirty="0" smtClean="0"/>
                        <a:t>Offline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데스크톱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Local</a:t>
                      </a:r>
                      <a:r>
                        <a:rPr lang="en-US" altLang="ko-KR" sz="1000" baseline="0" dirty="0" smtClean="0"/>
                        <a:t> Mode</a:t>
                      </a:r>
                      <a:endParaRPr lang="ko-KR" alt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err="1" smtClean="0"/>
                        <a:t>XenClient</a:t>
                      </a:r>
                      <a:r>
                        <a:rPr lang="ko-KR" altLang="en-US" sz="1000" dirty="0" smtClean="0"/>
                        <a:t>는 </a:t>
                      </a:r>
                      <a:r>
                        <a:rPr lang="en-US" altLang="ko-KR" sz="1000" dirty="0" smtClean="0"/>
                        <a:t>Bare Metal </a:t>
                      </a:r>
                      <a:r>
                        <a:rPr lang="ko-KR" altLang="en-US" sz="1000" dirty="0" smtClean="0"/>
                        <a:t>사전 구성 필요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3769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한국내 서비스 조직이 있는</a:t>
                      </a:r>
                      <a:endParaRPr lang="en-US" altLang="ko-KR" sz="1000" b="1" dirty="0" smtClean="0"/>
                    </a:p>
                    <a:p>
                      <a:pPr algn="ctr"/>
                      <a:r>
                        <a:rPr lang="en-US" sz="1000" b="1" dirty="0" smtClean="0"/>
                        <a:t> </a:t>
                      </a:r>
                      <a:r>
                        <a:rPr lang="ko-KR" altLang="en-US" sz="1000" b="1" dirty="0" smtClean="0"/>
                        <a:t>대형 </a:t>
                      </a:r>
                      <a:r>
                        <a:rPr lang="en-US" sz="1000" b="1" dirty="0" smtClean="0"/>
                        <a:t>Zero Client </a:t>
                      </a:r>
                      <a:r>
                        <a:rPr lang="ko-KR" altLang="en-US" sz="1000" b="1" dirty="0" smtClean="0"/>
                        <a:t>제조사</a:t>
                      </a:r>
                      <a:endParaRPr 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  <a:p>
                      <a:pPr algn="ctr"/>
                      <a:r>
                        <a:rPr lang="ko-KR" altLang="en-US" sz="1000" dirty="0" smtClean="0"/>
                        <a:t>삼성</a:t>
                      </a:r>
                      <a:r>
                        <a:rPr lang="en-US" altLang="ko-KR" sz="1000" dirty="0" smtClean="0"/>
                        <a:t>, IBM, HP, Dell </a:t>
                      </a:r>
                      <a:r>
                        <a:rPr lang="ko-KR" altLang="en-US" sz="1000" baseline="0" dirty="0" smtClean="0"/>
                        <a:t>등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 anchor="ctr" anchorCtr="1"/>
                </a:tc>
              </a:tr>
              <a:tr h="28269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다양한 고급 메모리 관리능력</a:t>
                      </a:r>
                      <a:endParaRPr 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ko-KR" altLang="en-US" sz="1000" dirty="0" smtClean="0"/>
                        <a:t>메모리 반환 지원</a:t>
                      </a:r>
                      <a:r>
                        <a:rPr lang="en-US" altLang="ko-KR" sz="1000" dirty="0" smtClean="0"/>
                        <a:t>, De-Dup</a:t>
                      </a:r>
                      <a:r>
                        <a:rPr lang="ko-KR" altLang="en-US" sz="1000" baseline="0" dirty="0" smtClean="0"/>
                        <a:t> 지원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압축 지원</a:t>
                      </a:r>
                      <a:endParaRPr lang="en-US" sz="1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1000" dirty="0" smtClean="0"/>
                        <a:t>De-Dup </a:t>
                      </a:r>
                      <a:r>
                        <a:rPr lang="ko-KR" altLang="en-US" sz="1000" dirty="0" smtClean="0"/>
                        <a:t>미지원</a:t>
                      </a:r>
                      <a:r>
                        <a:rPr lang="en-US" sz="1000" dirty="0" smtClean="0"/>
                        <a:t>, </a:t>
                      </a:r>
                      <a:r>
                        <a:rPr lang="ko-KR" altLang="en-US" sz="1000" dirty="0" smtClean="0"/>
                        <a:t>압축 미지원</a:t>
                      </a:r>
                      <a:endParaRPr lang="en-US" sz="1000" dirty="0"/>
                    </a:p>
                  </a:txBody>
                  <a:tcPr anchor="ctr" anchorCtr="1"/>
                </a:tc>
              </a:tr>
              <a:tr h="17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스토리지 오버커밋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 anchorCtr="1"/>
                </a:tc>
              </a:tr>
              <a:tr h="1779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/>
                        <a:t>데스크톱 풀 자동 관리</a:t>
                      </a:r>
                      <a:endParaRPr 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</a:tr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성능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 로그</a:t>
                      </a:r>
                      <a:r>
                        <a:rPr lang="en-US" altLang="ko-KR" sz="1000" b="1" dirty="0" smtClean="0"/>
                        <a:t>,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Export </a:t>
                      </a:r>
                      <a:r>
                        <a:rPr lang="ko-KR" altLang="en-US" sz="1000" b="1" dirty="0" smtClean="0"/>
                        <a:t>관리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모든 성능 정보 </a:t>
                      </a:r>
                      <a:r>
                        <a:rPr lang="en-US" altLang="ko-KR" sz="1000" baseline="0" dirty="0" smtClean="0"/>
                        <a:t>Export </a:t>
                      </a:r>
                      <a:r>
                        <a:rPr lang="ko-KR" altLang="en-US" sz="1000" baseline="0" dirty="0" smtClean="0"/>
                        <a:t>가능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장기적 관리 가능</a:t>
                      </a:r>
                      <a:endParaRPr lang="ko-KR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effectLst>
                            <a:glow rad="2286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</a:t>
                      </a:r>
                      <a:endParaRPr lang="en-US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Export </a:t>
                      </a:r>
                      <a:r>
                        <a:rPr lang="ko-KR" altLang="en-US" sz="1000" dirty="0" smtClean="0"/>
                        <a:t>불가</a:t>
                      </a:r>
                      <a:r>
                        <a:rPr lang="en-US" altLang="ko-KR" sz="1000" dirty="0" smtClean="0"/>
                        <a:t>. </a:t>
                      </a:r>
                      <a:r>
                        <a:rPr lang="ko-KR" altLang="en-US" sz="1000" dirty="0" smtClean="0"/>
                        <a:t>장기적 관점의 성능측정 불가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과금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VMware Chargeback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 anchorCtr="1"/>
                </a:tc>
              </a:tr>
              <a:tr h="17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엔드포인트 보안 기능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 anchorCtr="1"/>
                </a:tc>
              </a:tr>
              <a:tr h="17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데스크톱 </a:t>
                      </a:r>
                      <a:r>
                        <a:rPr lang="en-US" altLang="ko-KR" sz="1000" b="1" dirty="0" smtClean="0"/>
                        <a:t>Fault-Tolerance(FT)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 anchorCtr="1"/>
                </a:tc>
              </a:tr>
              <a:tr h="167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라이센스</a:t>
                      </a:r>
                      <a:endParaRPr lang="ko-KR" altLang="en-US" sz="1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Powered</a:t>
                      </a:r>
                      <a:r>
                        <a:rPr lang="en-US" altLang="ko-KR" sz="1000" baseline="0" dirty="0" smtClean="0"/>
                        <a:t> on VM </a:t>
                      </a:r>
                      <a:r>
                        <a:rPr lang="ko-KR" altLang="en-US" sz="1000" baseline="0" dirty="0" smtClean="0"/>
                        <a:t>수 기준</a:t>
                      </a:r>
                      <a:endParaRPr lang="ko-KR" altLang="en-US" sz="10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사용자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장비 수 기준</a:t>
                      </a:r>
                      <a:endParaRPr lang="ko-KR" altLang="en-US" sz="1000" dirty="0"/>
                    </a:p>
                  </a:txBody>
                  <a:tcPr anchor="ctr" anchorCtr="1"/>
                </a:tc>
              </a:tr>
            </a:tbl>
          </a:graphicData>
        </a:graphic>
      </p:graphicFrame>
      <p:pic>
        <p:nvPicPr>
          <p:cNvPr id="20482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961" y="1737952"/>
            <a:ext cx="261668" cy="228600"/>
          </a:xfrm>
          <a:prstGeom prst="rect">
            <a:avLst/>
          </a:prstGeom>
          <a:noFill/>
        </p:spPr>
      </p:pic>
      <p:pic>
        <p:nvPicPr>
          <p:cNvPr id="6" name="Picture 5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1760143"/>
            <a:ext cx="166686" cy="190496"/>
          </a:xfrm>
          <a:prstGeom prst="rect">
            <a:avLst/>
          </a:prstGeom>
        </p:spPr>
      </p:pic>
      <p:pic>
        <p:nvPicPr>
          <p:cNvPr id="8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2162912"/>
            <a:ext cx="261668" cy="228600"/>
          </a:xfrm>
          <a:prstGeom prst="rect">
            <a:avLst/>
          </a:prstGeom>
          <a:noFill/>
        </p:spPr>
      </p:pic>
      <p:pic>
        <p:nvPicPr>
          <p:cNvPr id="9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2400304"/>
            <a:ext cx="261668" cy="228600"/>
          </a:xfrm>
          <a:prstGeom prst="rect">
            <a:avLst/>
          </a:prstGeom>
          <a:noFill/>
        </p:spPr>
      </p:pic>
      <p:pic>
        <p:nvPicPr>
          <p:cNvPr id="10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2790096"/>
            <a:ext cx="261668" cy="228600"/>
          </a:xfrm>
          <a:prstGeom prst="rect">
            <a:avLst/>
          </a:prstGeom>
          <a:noFill/>
        </p:spPr>
      </p:pic>
      <p:pic>
        <p:nvPicPr>
          <p:cNvPr id="11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3220920"/>
            <a:ext cx="261668" cy="228600"/>
          </a:xfrm>
          <a:prstGeom prst="rect">
            <a:avLst/>
          </a:prstGeom>
          <a:noFill/>
        </p:spPr>
      </p:pic>
      <p:pic>
        <p:nvPicPr>
          <p:cNvPr id="12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3610712"/>
            <a:ext cx="261668" cy="228600"/>
          </a:xfrm>
          <a:prstGeom prst="rect">
            <a:avLst/>
          </a:prstGeom>
          <a:noFill/>
        </p:spPr>
      </p:pic>
      <p:pic>
        <p:nvPicPr>
          <p:cNvPr id="13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4032744"/>
            <a:ext cx="261668" cy="228600"/>
          </a:xfrm>
          <a:prstGeom prst="rect">
            <a:avLst/>
          </a:prstGeom>
          <a:noFill/>
        </p:spPr>
      </p:pic>
      <p:pic>
        <p:nvPicPr>
          <p:cNvPr id="14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4311168"/>
            <a:ext cx="261668" cy="228600"/>
          </a:xfrm>
          <a:prstGeom prst="rect">
            <a:avLst/>
          </a:prstGeom>
          <a:noFill/>
        </p:spPr>
      </p:pic>
      <p:pic>
        <p:nvPicPr>
          <p:cNvPr id="15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4525112"/>
            <a:ext cx="261668" cy="228600"/>
          </a:xfrm>
          <a:prstGeom prst="rect">
            <a:avLst/>
          </a:prstGeom>
          <a:noFill/>
        </p:spPr>
      </p:pic>
      <p:pic>
        <p:nvPicPr>
          <p:cNvPr id="16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4929560"/>
            <a:ext cx="261668" cy="228600"/>
          </a:xfrm>
          <a:prstGeom prst="rect">
            <a:avLst/>
          </a:prstGeom>
          <a:noFill/>
        </p:spPr>
      </p:pic>
      <p:pic>
        <p:nvPicPr>
          <p:cNvPr id="17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5336936"/>
            <a:ext cx="261668" cy="228600"/>
          </a:xfrm>
          <a:prstGeom prst="rect">
            <a:avLst/>
          </a:prstGeom>
          <a:noFill/>
        </p:spPr>
      </p:pic>
      <p:pic>
        <p:nvPicPr>
          <p:cNvPr id="18" name="Picture 2" descr="http://www.law.columbia.edu/ipimages/Information_technology/images/checkmar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132" y="5591912"/>
            <a:ext cx="261668" cy="228600"/>
          </a:xfrm>
          <a:prstGeom prst="rect">
            <a:avLst/>
          </a:prstGeom>
          <a:noFill/>
        </p:spPr>
      </p:pic>
      <p:pic>
        <p:nvPicPr>
          <p:cNvPr id="20" name="Picture 19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162912"/>
            <a:ext cx="166686" cy="190496"/>
          </a:xfrm>
          <a:prstGeom prst="rect">
            <a:avLst/>
          </a:prstGeom>
        </p:spPr>
      </p:pic>
      <p:pic>
        <p:nvPicPr>
          <p:cNvPr id="21" name="Picture 20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429616"/>
            <a:ext cx="166686" cy="190496"/>
          </a:xfrm>
          <a:prstGeom prst="rect">
            <a:avLst/>
          </a:prstGeom>
        </p:spPr>
      </p:pic>
      <p:pic>
        <p:nvPicPr>
          <p:cNvPr id="22" name="Picture 21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2810616"/>
            <a:ext cx="166686" cy="190496"/>
          </a:xfrm>
          <a:prstGeom prst="rect">
            <a:avLst/>
          </a:prstGeom>
        </p:spPr>
      </p:pic>
      <p:pic>
        <p:nvPicPr>
          <p:cNvPr id="23" name="Picture 22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3285400"/>
            <a:ext cx="166686" cy="190496"/>
          </a:xfrm>
          <a:prstGeom prst="rect">
            <a:avLst/>
          </a:prstGeom>
        </p:spPr>
      </p:pic>
      <p:pic>
        <p:nvPicPr>
          <p:cNvPr id="24" name="Picture 23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3625368"/>
            <a:ext cx="166686" cy="190496"/>
          </a:xfrm>
          <a:prstGeom prst="rect">
            <a:avLst/>
          </a:prstGeom>
        </p:spPr>
      </p:pic>
      <p:pic>
        <p:nvPicPr>
          <p:cNvPr id="25" name="Picture 24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050328"/>
            <a:ext cx="166686" cy="190496"/>
          </a:xfrm>
          <a:prstGeom prst="rect">
            <a:avLst/>
          </a:prstGeom>
        </p:spPr>
      </p:pic>
      <p:pic>
        <p:nvPicPr>
          <p:cNvPr id="26" name="Picture 25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308240"/>
            <a:ext cx="166686" cy="190496"/>
          </a:xfrm>
          <a:prstGeom prst="rect">
            <a:avLst/>
          </a:prstGeom>
        </p:spPr>
      </p:pic>
      <p:pic>
        <p:nvPicPr>
          <p:cNvPr id="27" name="Picture 26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4548560"/>
            <a:ext cx="166686" cy="190496"/>
          </a:xfrm>
          <a:prstGeom prst="rect">
            <a:avLst/>
          </a:prstGeom>
        </p:spPr>
      </p:pic>
      <p:pic>
        <p:nvPicPr>
          <p:cNvPr id="28" name="Picture 27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5020416"/>
            <a:ext cx="166686" cy="190496"/>
          </a:xfrm>
          <a:prstGeom prst="rect">
            <a:avLst/>
          </a:prstGeom>
        </p:spPr>
      </p:pic>
      <p:pic>
        <p:nvPicPr>
          <p:cNvPr id="29" name="Picture 28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5357456"/>
            <a:ext cx="166686" cy="190496"/>
          </a:xfrm>
          <a:prstGeom prst="rect">
            <a:avLst/>
          </a:prstGeom>
        </p:spPr>
      </p:pic>
      <p:pic>
        <p:nvPicPr>
          <p:cNvPr id="30" name="Picture 29" descr="525px-X_mar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5630016"/>
            <a:ext cx="166686" cy="1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8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비교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간편한 설치 및 구성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838200"/>
          <a:ext cx="6858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/>
                <a:gridCol w="640080"/>
                <a:gridCol w="3200400"/>
              </a:tblGrid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VMware View 4.5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단계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Citrix </a:t>
                      </a:r>
                      <a:r>
                        <a:rPr lang="en-US" sz="1400" dirty="0" err="1" smtClean="0"/>
                        <a:t>XenDesktop</a:t>
                      </a:r>
                      <a:r>
                        <a:rPr lang="en-US" sz="1400" dirty="0" smtClean="0"/>
                        <a:t> 4</a:t>
                      </a:r>
                      <a:r>
                        <a:rPr lang="en-US" sz="1000" b="0" dirty="0" smtClean="0"/>
                        <a:t>(1)</a:t>
                      </a:r>
                      <a:endParaRPr lang="en-US" sz="1400" b="0" dirty="0"/>
                    </a:p>
                  </a:txBody>
                  <a:tcPr/>
                </a:tc>
              </a:tr>
              <a:tr h="206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vSphere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가상화 환경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vCenter 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구성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가상화 환경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관리툴 구성</a:t>
                      </a:r>
                      <a:endParaRPr lang="en-US" sz="1400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View Connection Server </a:t>
                      </a:r>
                      <a:r>
                        <a:rPr lang="ko-KR" altLang="en-US" sz="1400" b="1" u="sng" dirty="0" smtClean="0"/>
                        <a:t>설치</a:t>
                      </a:r>
                      <a:r>
                        <a:rPr lang="en-US" altLang="ko-KR" sz="1000" dirty="0" smtClean="0"/>
                        <a:t>(2)(3)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라이센스 서버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2224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View Composer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>vCenter</a:t>
                      </a:r>
                      <a:r>
                        <a:rPr lang="ko-KR" altLang="en-US" sz="1400" dirty="0" smtClean="0"/>
                        <a:t>에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Desktop Delivery Controller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데스크톱용 </a:t>
                      </a:r>
                      <a:r>
                        <a:rPr lang="en-US" altLang="ko-KR" sz="1400" dirty="0" smtClean="0"/>
                        <a:t>VM </a:t>
                      </a:r>
                      <a:r>
                        <a:rPr lang="ko-KR" altLang="en-US" sz="1400" dirty="0" smtClean="0"/>
                        <a:t>구성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AD </a:t>
                      </a:r>
                      <a:r>
                        <a:rPr lang="ko-KR" altLang="en-US" sz="1400" dirty="0" smtClean="0"/>
                        <a:t>설정변경</a:t>
                      </a:r>
                      <a:endParaRPr lang="en-US" sz="1400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View Agent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Management Console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풀 구성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Provisioning Service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2224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접속용 </a:t>
                      </a:r>
                      <a:r>
                        <a:rPr lang="en-US" altLang="ko-KR" sz="1400" dirty="0" smtClean="0"/>
                        <a:t>View Client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XenDesktop</a:t>
                      </a:r>
                      <a:r>
                        <a:rPr lang="en-US" altLang="ko-KR" sz="1400" dirty="0" smtClean="0"/>
                        <a:t> Setup Wizard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접속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데스크톱용 </a:t>
                      </a:r>
                      <a:r>
                        <a:rPr lang="en-US" altLang="ko-KR" sz="1400" dirty="0" smtClean="0"/>
                        <a:t>VM </a:t>
                      </a:r>
                      <a:r>
                        <a:rPr lang="ko-KR" altLang="en-US" sz="1400" dirty="0" smtClean="0"/>
                        <a:t>구성</a:t>
                      </a:r>
                      <a:endParaRPr lang="en-US" sz="1400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/>
                        <a:t>Virtual Desktop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Agent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/>
                        <a:t>XenApp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풀 구성</a:t>
                      </a:r>
                      <a:endParaRPr lang="en-US" sz="1400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접속용 </a:t>
                      </a:r>
                      <a:r>
                        <a:rPr lang="en-US" altLang="ko-KR" sz="1400" dirty="0" smtClean="0"/>
                        <a:t>Receiver </a:t>
                      </a:r>
                      <a:r>
                        <a:rPr lang="ko-KR" altLang="en-US" sz="1400" b="1" u="sng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/>
                        <a:t>접속</a:t>
                      </a:r>
                      <a:endParaRPr lang="en-US" sz="1400" dirty="0"/>
                    </a:p>
                  </a:txBody>
                  <a:tcPr/>
                </a:tc>
              </a:tr>
              <a:tr h="1933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4</a:t>
                      </a:r>
                      <a:r>
                        <a:rPr lang="ko-KR" altLang="en-US" sz="1400" b="1" dirty="0" smtClean="0"/>
                        <a:t>건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 smtClean="0"/>
                        <a:t>설치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8</a:t>
                      </a:r>
                      <a:r>
                        <a:rPr lang="ko-KR" altLang="en-US" sz="1400" b="1" dirty="0" smtClean="0"/>
                        <a:t>건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5486400"/>
            <a:ext cx="7467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333333"/>
                </a:solidFill>
                <a:latin typeface="Arial"/>
              </a:rPr>
              <a:t>주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</a:rPr>
              <a:t>1 : 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  <a:hlinkClick r:id="rId3"/>
              </a:rPr>
              <a:t>http://support.citrix.com/proddocs/topic/xendesktop-bdx/cds-install-overview-bdx.html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</a:rPr>
              <a:t> </a:t>
            </a:r>
          </a:p>
          <a:p>
            <a:pPr lvl="0" algn="l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주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2 : AD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</a:rPr>
              <a:t>는 설정변경 없이 설치 과정 중 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Join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</a:rPr>
              <a:t>만 하면 됨</a:t>
            </a:r>
            <a:endParaRPr lang="en-US" altLang="ko-KR" sz="1000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lvl="0" algn="l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주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3 : 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</a:rPr>
              <a:t>라이센스는 서버 구성 없이 키값만 넣어주면 됨</a:t>
            </a:r>
            <a:endParaRPr lang="en-US" altLang="ko-KR" sz="1000" dirty="0" smtClean="0">
              <a:solidFill>
                <a:srgbClr val="333333"/>
              </a:solidFill>
              <a:latin typeface="Arial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주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4 : VMware ThinApp 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기능은 기본 설치됨</a:t>
            </a:r>
            <a:endParaRPr lang="en-US" altLang="ko-KR" sz="1000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주</a:t>
            </a:r>
            <a:r>
              <a:rPr lang="en-US" altLang="ko-KR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5 : 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전체 단계 중 설치 이후 </a:t>
            </a:r>
            <a:r>
              <a:rPr lang="ko-KR" altLang="en-US" sz="1000" b="1" dirty="0" smtClean="0">
                <a:solidFill>
                  <a:srgbClr val="333333"/>
                </a:solidFill>
                <a:latin typeface="Arial"/>
                <a:ea typeface="ＭＳ Ｐゴシック"/>
              </a:rPr>
              <a:t>부가적인 설정 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단계는 </a:t>
            </a:r>
            <a:r>
              <a:rPr lang="ko-KR" altLang="en-US" sz="1000" b="1" dirty="0" smtClean="0">
                <a:solidFill>
                  <a:srgbClr val="333333"/>
                </a:solidFill>
                <a:latin typeface="Arial"/>
                <a:ea typeface="ＭＳ Ｐゴシック"/>
              </a:rPr>
              <a:t>제외</a:t>
            </a:r>
            <a:r>
              <a:rPr lang="ko-KR" altLang="en-US" sz="1000" dirty="0" smtClean="0">
                <a:solidFill>
                  <a:srgbClr val="333333"/>
                </a:solidFill>
                <a:latin typeface="Arial"/>
                <a:ea typeface="ＭＳ Ｐゴシック"/>
              </a:rPr>
              <a:t>함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908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비교 </a:t>
            </a:r>
            <a:r>
              <a:rPr lang="en-US" altLang="ko-KR" dirty="0"/>
              <a:t>2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운영상 확실한 이점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914400"/>
            <a:ext cx="5362575" cy="50109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 smtClean="0"/>
              <a:t>데스크톱 가상화를 통한 비용 절감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높은 자원 활용율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높은 </a:t>
            </a:r>
            <a:r>
              <a:rPr lang="en-US" altLang="ko-KR" sz="1600" dirty="0" smtClean="0"/>
              <a:t>ROI, </a:t>
            </a:r>
            <a:r>
              <a:rPr lang="ko-KR" altLang="en-US" sz="1600" dirty="0" smtClean="0"/>
              <a:t>동시접속자 기준 라이센스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관리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운영 공수 절약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통합된 관리 환경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복잡하고 불필요한 관리 절차 간소화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자동화된 애플리케이션 가상화 지원</a:t>
            </a:r>
            <a:endParaRPr lang="en-US" sz="1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 smtClean="0"/>
              <a:t>vSphere v4.1</a:t>
            </a:r>
            <a:r>
              <a:rPr lang="ko-KR" altLang="en-US" sz="1800" dirty="0" smtClean="0"/>
              <a:t>의 모든 기능 활용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 err="1" smtClean="0"/>
              <a:t>vMotion</a:t>
            </a:r>
            <a:r>
              <a:rPr lang="en-US" altLang="ko-KR" sz="1600" dirty="0" smtClean="0"/>
              <a:t>, Storage </a:t>
            </a:r>
            <a:r>
              <a:rPr lang="en-US" altLang="ko-KR" sz="1600" dirty="0" err="1" smtClean="0"/>
              <a:t>vMotion</a:t>
            </a:r>
            <a:r>
              <a:rPr lang="en-US" altLang="ko-KR" sz="1600" dirty="0" smtClean="0"/>
              <a:t>, HA, FT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메모리 오버 커밋</a:t>
            </a:r>
            <a:endParaRPr lang="en-US" altLang="ko-KR" sz="16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IT </a:t>
            </a:r>
            <a:r>
              <a:rPr lang="ko-KR" altLang="en-US" sz="1800" dirty="0" smtClean="0"/>
              <a:t>만족도 향상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빠른 데스크톱 배포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애플리케이션 호환성 고민 해소 </a:t>
            </a:r>
            <a:r>
              <a:rPr lang="en-US" altLang="ko-KR" sz="1600" dirty="0" smtClean="0"/>
              <a:t>(Win 7, IE6)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 smtClean="0"/>
              <a:t>고가용성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비지니스 연속성</a:t>
            </a:r>
            <a:endParaRPr lang="en-US" sz="1800" dirty="0" smtClean="0"/>
          </a:p>
        </p:txBody>
      </p:sp>
      <p:pic>
        <p:nvPicPr>
          <p:cNvPr id="6" name="Picture 2" descr="C:\Users\kellyp\AppData\Local\Microsoft\Windows\Temporary Internet Files\Content.IE5\02J1XUIY\MCj0432631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5146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 bwMode="auto">
          <a:xfrm rot="5400000">
            <a:off x="6437251" y="4076699"/>
            <a:ext cx="1752598" cy="4"/>
          </a:xfrm>
          <a:prstGeom prst="line">
            <a:avLst/>
          </a:prstGeom>
          <a:solidFill>
            <a:srgbClr val="0095D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7" descr="VMW_09Q3_DGRM_View4_Marketecture_DC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9150" y="1143000"/>
            <a:ext cx="2135250" cy="280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r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3791" y="934891"/>
            <a:ext cx="400046" cy="60652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627750" y="4747147"/>
            <a:ext cx="1079318" cy="1196453"/>
            <a:chOff x="4370839" y="2660378"/>
            <a:chExt cx="1079318" cy="1196453"/>
          </a:xfrm>
        </p:grpSpPr>
        <p:pic>
          <p:nvPicPr>
            <p:cNvPr id="9" name="Picture 8" descr="Laptop1.png"/>
            <p:cNvPicPr>
              <a:picLocks noChangeAspect="1"/>
            </p:cNvPicPr>
            <p:nvPr/>
          </p:nvPicPr>
          <p:blipFill>
            <a:blip r:embed="rId6" cstate="print">
              <a:lum contrast="5000"/>
            </a:blip>
            <a:stretch>
              <a:fillRect/>
            </a:stretch>
          </p:blipFill>
          <p:spPr>
            <a:xfrm>
              <a:off x="4370839" y="2660378"/>
              <a:ext cx="1079318" cy="1196453"/>
            </a:xfrm>
            <a:prstGeom prst="rect">
              <a:avLst/>
            </a:prstGeom>
          </p:spPr>
        </p:pic>
        <p:pic>
          <p:nvPicPr>
            <p:cNvPr id="11" name="Picture 10" descr="Trio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3476" y="2807873"/>
              <a:ext cx="351402" cy="532772"/>
            </a:xfrm>
            <a:prstGeom prst="rect">
              <a:avLst/>
            </a:prstGeom>
          </p:spPr>
        </p:pic>
      </p:grpSp>
      <p:pic>
        <p:nvPicPr>
          <p:cNvPr id="12" name="Picture 384" descr="ICON_Server_Rack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8750" y="3962400"/>
            <a:ext cx="561169" cy="441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6239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33337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</a:rPr>
              <a:t>비교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: </a:t>
            </a:r>
            <a:r>
              <a:rPr lang="ko-KR" altLang="en-US" dirty="0" smtClean="0">
                <a:solidFill>
                  <a:srgbClr val="000000"/>
                </a:solidFill>
              </a:rPr>
              <a:t>강력한 </a:t>
            </a:r>
            <a:r>
              <a:rPr lang="en-US" altLang="ko-KR" dirty="0" smtClean="0">
                <a:solidFill>
                  <a:srgbClr val="000000"/>
                </a:solidFill>
              </a:rPr>
              <a:t>VMware Hypervisor</a:t>
            </a:r>
            <a:r>
              <a:rPr lang="ko-KR" altLang="en-US" dirty="0" smtClean="0">
                <a:solidFill>
                  <a:srgbClr val="000000"/>
                </a:solidFill>
              </a:rPr>
              <a:t> 성능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943600"/>
            <a:ext cx="6533840" cy="38779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ko-KR" altLang="en-US" sz="800" dirty="0" smtClean="0">
                <a:solidFill>
                  <a:srgbClr val="333333"/>
                </a:solidFill>
                <a:latin typeface="Arial"/>
                <a:ea typeface="ＭＳ Ｐゴシック"/>
              </a:rPr>
              <a:t>참조 </a:t>
            </a:r>
            <a:r>
              <a:rPr lang="en-US" altLang="ko-KR" sz="800" dirty="0" smtClean="0">
                <a:solidFill>
                  <a:srgbClr val="333333"/>
                </a:solidFill>
                <a:latin typeface="Arial"/>
                <a:ea typeface="ＭＳ Ｐゴシック"/>
              </a:rPr>
              <a:t>: </a:t>
            </a:r>
            <a:r>
              <a:rPr lang="en-US" sz="800" dirty="0" smtClean="0">
                <a:solidFill>
                  <a:srgbClr val="333333"/>
                </a:solidFill>
                <a:latin typeface="Arial"/>
                <a:ea typeface="ＭＳ Ｐゴシック"/>
              </a:rPr>
              <a:t>“</a:t>
            </a:r>
            <a:r>
              <a:rPr lang="en-US" sz="800" i="1" dirty="0" smtClean="0">
                <a:solidFill>
                  <a:srgbClr val="333333"/>
                </a:solidFill>
                <a:latin typeface="Arial"/>
                <a:ea typeface="ＭＳ Ｐゴシック"/>
              </a:rPr>
              <a:t>Hypervisor Shootout: Maximizing Workload Density in the Virtualization Platform</a:t>
            </a:r>
            <a:r>
              <a:rPr lang="en-US" sz="800" dirty="0" smtClean="0">
                <a:solidFill>
                  <a:srgbClr val="333333"/>
                </a:solidFill>
                <a:latin typeface="Arial"/>
                <a:ea typeface="ＭＳ Ｐゴシック"/>
              </a:rPr>
              <a:t>” </a:t>
            </a:r>
            <a:r>
              <a:rPr lang="en-US" sz="800" dirty="0" smtClean="0">
                <a:solidFill>
                  <a:srgbClr val="333333"/>
                </a:solidFill>
                <a:latin typeface="Arial"/>
                <a:ea typeface="ＭＳ Ｐゴシック"/>
                <a:hlinkClick r:id="rId3"/>
              </a:rPr>
              <a:t>http://tanejagroup.com/uploads/FreeSampleReport.pdf</a:t>
            </a:r>
            <a:r>
              <a:rPr lang="en-US" sz="800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</a:p>
          <a:p>
            <a:pPr algn="l"/>
            <a:r>
              <a:rPr lang="en-US" sz="800" dirty="0" smtClean="0">
                <a:solidFill>
                  <a:srgbClr val="333333"/>
                </a:solidFill>
                <a:latin typeface="Arial"/>
                <a:ea typeface="ＭＳ Ｐゴシック"/>
              </a:rPr>
              <a:t>VMware ESXi configured for best scalability per VMware KB </a:t>
            </a:r>
            <a:r>
              <a:rPr lang="en-US" sz="800" dirty="0" smtClean="0">
                <a:solidFill>
                  <a:srgbClr val="333333"/>
                </a:solidFill>
                <a:latin typeface="Arial"/>
                <a:ea typeface="ＭＳ Ｐゴシック"/>
                <a:hlinkClick r:id="rId4"/>
              </a:rPr>
              <a:t>1020233 </a:t>
            </a:r>
            <a:endParaRPr lang="en-US" sz="800" dirty="0" smtClean="0">
              <a:solidFill>
                <a:srgbClr val="333333"/>
              </a:solidFill>
              <a:latin typeface="Arial"/>
              <a:ea typeface="ＭＳ Ｐゴシック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6468016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6934200" y="3251537"/>
            <a:ext cx="2362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더 많은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VM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을 담더라도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solidFill>
                  <a:srgbClr val="000000"/>
                </a:solidFill>
              </a:rPr>
              <a:t>얼마나 많은 처리가 가능한지가</a:t>
            </a:r>
            <a:endParaRPr lang="en-US" altLang="ko-KR" sz="1200" b="1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중요한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Key Point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 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VM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집적도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= 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서버비용 절감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6200000" flipV="1">
            <a:off x="6477000" y="3048000"/>
            <a:ext cx="685800" cy="228600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6324600" y="3962400"/>
            <a:ext cx="990600" cy="228600"/>
          </a:xfrm>
          <a:prstGeom prst="straightConnector1">
            <a:avLst/>
          </a:prstGeom>
          <a:solidFill>
            <a:srgbClr val="0095D3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8" name="Rectangle 17"/>
          <p:cNvSpPr/>
          <p:nvPr/>
        </p:nvSpPr>
        <p:spPr>
          <a:xfrm>
            <a:off x="6705600" y="838200"/>
            <a:ext cx="243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DVD Store Version 2 (DS2) </a:t>
            </a:r>
          </a:p>
          <a:p>
            <a:pPr algn="l"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test application, </a:t>
            </a:r>
          </a:p>
          <a:p>
            <a:pPr algn="l">
              <a:spcAft>
                <a:spcPts val="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created by Dell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27608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비교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스토리지 활용 극대화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914400"/>
            <a:ext cx="7724775" cy="50109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View Composer</a:t>
            </a:r>
            <a:r>
              <a:rPr lang="ko-KR" altLang="en-US" sz="1800" dirty="0" smtClean="0"/>
              <a:t>를 통한 </a:t>
            </a:r>
            <a:r>
              <a:rPr lang="en-US" sz="1800" dirty="0" smtClean="0"/>
              <a:t>Linked Clone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도입 초기 고객의 과도한 스토리지 </a:t>
            </a:r>
            <a:r>
              <a:rPr lang="ko-KR" altLang="en-US" sz="1600" b="1" u="sng" dirty="0" smtClean="0">
                <a:solidFill>
                  <a:srgbClr val="FF0000"/>
                </a:solidFill>
              </a:rPr>
              <a:t>투자 방지</a:t>
            </a:r>
            <a:endParaRPr lang="en-US" altLang="ko-KR" sz="1600" b="1" u="sng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마스터 이미지의 </a:t>
            </a:r>
            <a:r>
              <a:rPr lang="en-US" sz="1600" dirty="0" smtClean="0"/>
              <a:t>Replica</a:t>
            </a:r>
            <a:r>
              <a:rPr lang="ko-KR" altLang="en-US" sz="1600" dirty="0" smtClean="0"/>
              <a:t>를 통해 대량의 데스크톱 배포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스냅샷을 통한 다양한 유형별 </a:t>
            </a:r>
            <a:r>
              <a:rPr lang="en-US" altLang="ko-KR" sz="1600" dirty="0" smtClean="0"/>
              <a:t>VM </a:t>
            </a:r>
            <a:r>
              <a:rPr lang="ko-KR" altLang="en-US" sz="1600" dirty="0" smtClean="0"/>
              <a:t>배포 가능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사용자 개인데이터</a:t>
            </a:r>
            <a:r>
              <a:rPr lang="en-US" altLang="ko-KR" sz="1600" dirty="0" smtClean="0"/>
              <a:t>(Persona) </a:t>
            </a:r>
            <a:r>
              <a:rPr lang="ko-KR" altLang="en-US" sz="1600" dirty="0" smtClean="0"/>
              <a:t>유지 가능</a:t>
            </a:r>
            <a:endParaRPr lang="en-US" altLang="ko-KR" sz="1600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 smtClean="0"/>
              <a:t>유지할 데이터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삭제할 데이터</a:t>
            </a:r>
            <a:r>
              <a:rPr lang="en-US" altLang="ko-KR" sz="1400" dirty="0" smtClean="0"/>
              <a:t>(Paging File, Temp)</a:t>
            </a:r>
            <a:r>
              <a:rPr lang="ko-KR" altLang="en-US" sz="1400" dirty="0" smtClean="0"/>
              <a:t> 따로 관리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SW </a:t>
            </a:r>
            <a:r>
              <a:rPr lang="ko-KR" altLang="en-US" sz="1600" dirty="0" smtClean="0"/>
              <a:t>업데이트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패치 적용에 따른 사용자 피해 최소화</a:t>
            </a:r>
            <a:endParaRPr lang="en-US" sz="1600" dirty="0" smtClean="0"/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ko-KR" altLang="en-US" sz="1400" dirty="0" smtClean="0"/>
              <a:t>사용자의 로그오프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이후 자동 적용</a:t>
            </a:r>
            <a:endParaRPr lang="en-US" sz="14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 smtClean="0"/>
              <a:t>계층 스토리지</a:t>
            </a:r>
            <a:r>
              <a:rPr lang="en-US" altLang="ko-KR" sz="1800" dirty="0" smtClean="0"/>
              <a:t>(</a:t>
            </a:r>
            <a:r>
              <a:rPr lang="en-US" sz="1800" dirty="0" smtClean="0"/>
              <a:t>Tiered Storage)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성능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용량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가격을 고려하여 데이터의 가치에 따라 스토리지별 차등 보관</a:t>
            </a:r>
            <a:endParaRPr lang="en-US" altLang="ko-KR" sz="16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en-US" sz="1800" dirty="0" smtClean="0"/>
              <a:t>스토리지 오버커밋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Linked Clone </a:t>
            </a:r>
            <a:r>
              <a:rPr lang="ko-KR" altLang="en-US" sz="1600" dirty="0" smtClean="0"/>
              <a:t>내 델타 디스크들을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용량보다 더 많이 할당 가능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/>
              <a:t>	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델타 디스크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스냅샷 기술에 기반하여 배포된 원본 </a:t>
            </a:r>
            <a:r>
              <a:rPr lang="en-US" altLang="ko-KR" sz="1100" dirty="0" smtClean="0"/>
              <a:t>OS </a:t>
            </a:r>
            <a:r>
              <a:rPr lang="ko-KR" altLang="en-US" sz="1100" dirty="0" smtClean="0"/>
              <a:t>데이터 외 사용자의 쓰기 데이터만 따로 보관함</a:t>
            </a:r>
            <a:r>
              <a:rPr lang="en-US" altLang="ko-KR" sz="1100" dirty="0" smtClean="0"/>
              <a:t>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Aggressive </a:t>
            </a:r>
            <a:r>
              <a:rPr lang="ko-KR" altLang="en-US" sz="1600" dirty="0" smtClean="0"/>
              <a:t>선택시 원래 용량대비 </a:t>
            </a:r>
            <a:r>
              <a:rPr lang="en-US" altLang="ko-KR" sz="1600" dirty="0" smtClean="0"/>
              <a:t>15</a:t>
            </a:r>
            <a:r>
              <a:rPr lang="ko-KR" altLang="en-US" sz="1600" dirty="0" smtClean="0"/>
              <a:t>배까지 할당 가능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9021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VMware View</a:t>
            </a:r>
            <a:r>
              <a:rPr lang="ko-KR" altLang="en-US" dirty="0" smtClean="0"/>
              <a:t>와 데스크톱 가상화 시장 상황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VMware View 4.5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XenDesktop</a:t>
            </a:r>
            <a:r>
              <a:rPr lang="en-US" dirty="0" smtClean="0"/>
              <a:t> 4</a:t>
            </a:r>
          </a:p>
          <a:p>
            <a:pPr marL="457200" indent="-457200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</a:t>
            </a:r>
            <a:r>
              <a:rPr lang="en-US" altLang="ko-KR" dirty="0"/>
              <a:t>5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관리 화면 비교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633929"/>
            <a:ext cx="4129747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VMware View Administrator: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ko-KR" altLang="en-US" sz="2000" dirty="0" smtClean="0"/>
              <a:t>웹 브라우저를 통한 단일 화면 관리</a:t>
            </a:r>
            <a:endParaRPr lang="en-US" sz="2000" dirty="0"/>
          </a:p>
        </p:txBody>
      </p:sp>
      <p:grpSp>
        <p:nvGrpSpPr>
          <p:cNvPr id="3" name="Group 11"/>
          <p:cNvGrpSpPr/>
          <p:nvPr/>
        </p:nvGrpSpPr>
        <p:grpSpPr>
          <a:xfrm>
            <a:off x="4814519" y="1308017"/>
            <a:ext cx="3687627" cy="3056448"/>
            <a:chOff x="81087" y="1042485"/>
            <a:chExt cx="4438194" cy="3945930"/>
          </a:xfrm>
        </p:grpSpPr>
        <p:pic>
          <p:nvPicPr>
            <p:cNvPr id="7" name="Picture 6" descr="Access Management Console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780" y="1042485"/>
              <a:ext cx="2404822" cy="2046285"/>
            </a:xfrm>
            <a:prstGeom prst="rect">
              <a:avLst/>
            </a:prstGeom>
          </p:spPr>
        </p:pic>
        <p:pic>
          <p:nvPicPr>
            <p:cNvPr id="8" name="Picture 7" descr="Image Builder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7537" y="1311246"/>
              <a:ext cx="2011744" cy="2263538"/>
            </a:xfrm>
            <a:prstGeom prst="rect">
              <a:avLst/>
            </a:prstGeom>
          </p:spPr>
        </p:pic>
        <p:pic>
          <p:nvPicPr>
            <p:cNvPr id="10" name="Picture 9" descr="XenCent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87" y="2674110"/>
              <a:ext cx="2482413" cy="1793988"/>
            </a:xfrm>
            <a:prstGeom prst="rect">
              <a:avLst/>
            </a:prstGeom>
          </p:spPr>
        </p:pic>
        <p:pic>
          <p:nvPicPr>
            <p:cNvPr id="11" name="Picture 10" descr="XenDesktop Setup Wizard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006" y="2209919"/>
              <a:ext cx="3196987" cy="2155435"/>
            </a:xfrm>
            <a:prstGeom prst="rect">
              <a:avLst/>
            </a:prstGeom>
          </p:spPr>
        </p:pic>
        <p:pic>
          <p:nvPicPr>
            <p:cNvPr id="9" name="Picture 8" descr="Provisioning Server Wizard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2675" y="3088770"/>
              <a:ext cx="2556606" cy="189964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724400" y="4633929"/>
            <a:ext cx="4129747" cy="113877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XenDesktop: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통합되지 않은                            여러가지 콘솔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마법사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툴 등등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1219200"/>
            <a:ext cx="3851527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810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비교 </a:t>
            </a:r>
            <a:r>
              <a:rPr lang="en-US" altLang="ko-KR" dirty="0" smtClean="0"/>
              <a:t>6 : </a:t>
            </a:r>
            <a:r>
              <a:rPr lang="ko-KR" altLang="en-US" dirty="0" smtClean="0"/>
              <a:t>지금 바로 사용 가능한 오프라인 데스크톱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914400"/>
            <a:ext cx="5362575" cy="4800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1800" dirty="0" err="1" smtClean="0"/>
              <a:t>XenClient</a:t>
            </a:r>
            <a:r>
              <a:rPr lang="ko-KR" altLang="en-US" sz="1800" dirty="0" smtClean="0"/>
              <a:t>는 배어메탈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</a:t>
            </a:r>
            <a:endParaRPr lang="en-US" altLang="ko-KR" sz="18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altLang="ko-KR" sz="1400" dirty="0" smtClean="0"/>
              <a:t>PC</a:t>
            </a:r>
            <a:r>
              <a:rPr lang="ko-KR" altLang="en-US" sz="1400" dirty="0" smtClean="0"/>
              <a:t>에 이미 설치된 </a:t>
            </a:r>
            <a:r>
              <a:rPr lang="en-US" altLang="ko-KR" sz="1400" dirty="0" smtClean="0"/>
              <a:t>OS</a:t>
            </a:r>
            <a:r>
              <a:rPr lang="ko-KR" altLang="en-US" sz="1400" dirty="0" smtClean="0"/>
              <a:t>를 삭제하고 배어메탈 하이퍼바이저 설치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후 다시 </a:t>
            </a:r>
            <a:r>
              <a:rPr lang="en-US" altLang="ko-KR" sz="1400" dirty="0" smtClean="0"/>
              <a:t>OS</a:t>
            </a:r>
            <a:r>
              <a:rPr lang="ko-KR" altLang="en-US" sz="1400" dirty="0" smtClean="0"/>
              <a:t>를 설치하는 구조</a:t>
            </a:r>
            <a:endParaRPr lang="en-US" sz="14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dirty="0" smtClean="0"/>
              <a:t>IT </a:t>
            </a:r>
            <a:r>
              <a:rPr lang="ko-KR" altLang="en-US" sz="1800" dirty="0" smtClean="0"/>
              <a:t>관리 비용의 증가 초래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400" dirty="0" smtClean="0"/>
              <a:t>제한된 </a:t>
            </a:r>
            <a:r>
              <a:rPr lang="en-US" altLang="ko-KR" sz="1400" dirty="0" smtClean="0"/>
              <a:t>HW</a:t>
            </a:r>
            <a:r>
              <a:rPr lang="ko-KR" altLang="en-US" sz="1400" dirty="0" smtClean="0"/>
              <a:t>만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지원</a:t>
            </a:r>
            <a:r>
              <a:rPr lang="en-US" altLang="ko-KR" sz="1400" dirty="0" smtClean="0"/>
              <a:t>(Dell, HP, Lenovo), </a:t>
            </a:r>
            <a:r>
              <a:rPr lang="ko-KR" altLang="en-US" sz="1400" dirty="0" smtClean="0"/>
              <a:t>다양성의 제한</a:t>
            </a:r>
            <a:r>
              <a:rPr lang="en-US" altLang="ko-KR" sz="800" dirty="0" smtClean="0"/>
              <a:t>(1)</a:t>
            </a:r>
            <a:endParaRPr lang="en-US" sz="14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400" dirty="0" smtClean="0"/>
              <a:t>PC </a:t>
            </a:r>
            <a:r>
              <a:rPr lang="ko-KR" altLang="en-US" sz="1400" dirty="0" smtClean="0"/>
              <a:t>인프라 관리 부서에서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작은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하이퍼바이저 운영까지 담당해야 함</a:t>
            </a:r>
            <a:endParaRPr lang="en-US" altLang="ko-KR" sz="14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400" dirty="0" smtClean="0"/>
              <a:t>문제 발생시 배어메탈 환경에 익숙치 않은 담당자들이 업체에 크게 의존하는 상황 발생 </a:t>
            </a:r>
            <a:endParaRPr lang="en-US" altLang="ko-KR" sz="14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400" dirty="0" smtClean="0"/>
              <a:t>갖 출시되어 안정성 확인이 필요한 상황</a:t>
            </a:r>
            <a:r>
              <a:rPr lang="en-US" altLang="ko-KR" sz="1200" dirty="0" smtClean="0"/>
              <a:t>(2010</a:t>
            </a:r>
            <a:r>
              <a:rPr lang="ko-KR" altLang="en-US" sz="1200" dirty="0" smtClean="0"/>
              <a:t>년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일 출시</a:t>
            </a:r>
            <a:r>
              <a:rPr lang="en-US" altLang="ko-KR" sz="1200" dirty="0" smtClean="0"/>
              <a:t>)</a:t>
            </a:r>
            <a:endParaRPr lang="en-US" sz="1400" dirty="0" smtClean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1800" dirty="0" smtClean="0"/>
              <a:t>View : We Keep it Simple!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600" dirty="0" smtClean="0"/>
              <a:t>단지 </a:t>
            </a:r>
            <a:r>
              <a:rPr lang="en-US" altLang="ko-KR" sz="1600" dirty="0" smtClean="0"/>
              <a:t>View Client with Local Mode </a:t>
            </a:r>
            <a:r>
              <a:rPr lang="ko-KR" altLang="en-US" sz="1600" dirty="0" smtClean="0"/>
              <a:t>설치만 하면 오프라인 데스크톱 환경 바로 사용 가능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600" dirty="0" smtClean="0"/>
              <a:t>개인은 기존 윈도우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환경을 그대로 사용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ko-KR" altLang="en-US" sz="1600" dirty="0" smtClean="0"/>
              <a:t>고객의 기존 투자 보호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유지보수의 간편함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1600" dirty="0" smtClean="0"/>
              <a:t>VMware Workstation</a:t>
            </a:r>
            <a:r>
              <a:rPr lang="ko-KR" altLang="en-US" sz="1600" dirty="0" smtClean="0"/>
              <a:t>을 통해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년 넘게 검증된 기술</a:t>
            </a:r>
            <a:endParaRPr lang="en-US" sz="16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867400" y="1066800"/>
            <a:ext cx="2971800" cy="18288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19800" y="2438400"/>
            <a:ext cx="2667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</a:rPr>
              <a:t>PC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하드웨어</a:t>
            </a:r>
            <a:endParaRPr lang="en-US" sz="1200" b="1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19800" y="2133600"/>
            <a:ext cx="2667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tx1"/>
                </a:solidFill>
              </a:rPr>
              <a:t>배어메탈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Xen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하이퍼바이저</a:t>
            </a:r>
            <a:endParaRPr lang="en-US" sz="1200" b="1" dirty="0" err="1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019800" y="1485900"/>
            <a:ext cx="609600" cy="5715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Control 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Domain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705600" y="1485900"/>
            <a:ext cx="609600" cy="5715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Service</a:t>
            </a:r>
          </a:p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91400" y="1143000"/>
            <a:ext cx="609600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solidFill>
                  <a:schemeClr val="bg1"/>
                </a:solidFill>
              </a:rPr>
              <a:t>개인용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077200" y="1143000"/>
            <a:ext cx="609600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 smtClean="0">
                <a:solidFill>
                  <a:schemeClr val="bg1"/>
                </a:solidFill>
              </a:rPr>
              <a:t>업무용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289560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333333"/>
                </a:solidFill>
                <a:latin typeface="+mn-lt"/>
                <a:ea typeface="+mn-ea"/>
              </a:rPr>
              <a:t>XenClient</a:t>
            </a:r>
            <a:r>
              <a:rPr 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 </a:t>
            </a:r>
            <a:r>
              <a:rPr lang="ko-KR" alt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구성도</a:t>
            </a:r>
            <a:endParaRPr lang="en-US" sz="1200" b="1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867400" y="3609201"/>
            <a:ext cx="2971800" cy="1600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19800" y="4752201"/>
            <a:ext cx="2667000" cy="304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</a:rPr>
              <a:t>PC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하드웨어</a:t>
            </a:r>
            <a:endParaRPr lang="en-US" sz="1200" b="1" dirty="0" err="1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19800" y="4447401"/>
            <a:ext cx="2667000" cy="304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 sz="1200" b="1" dirty="0" smtClean="0">
                <a:solidFill>
                  <a:schemeClr val="tx1"/>
                </a:solidFill>
              </a:rPr>
              <a:t>윈도우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OS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개인용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324600" y="3702985"/>
            <a:ext cx="2057400" cy="381000"/>
          </a:xfrm>
          <a:prstGeom prst="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solidFill>
                  <a:schemeClr val="tx1"/>
                </a:solidFill>
              </a:rPr>
              <a:t>업무용 </a:t>
            </a:r>
            <a:r>
              <a:rPr lang="en-US" sz="1100" b="1" dirty="0" smtClean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5209401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View Local Mode </a:t>
            </a:r>
            <a:r>
              <a:rPr lang="ko-KR" altLang="en-US" sz="1200" b="1" dirty="0" smtClean="0">
                <a:solidFill>
                  <a:srgbClr val="333333"/>
                </a:solidFill>
                <a:latin typeface="+mn-lt"/>
                <a:ea typeface="+mn-ea"/>
              </a:rPr>
              <a:t>구성도</a:t>
            </a:r>
            <a:endParaRPr lang="en-US" sz="1200" b="1" dirty="0" err="1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19800" y="4142601"/>
            <a:ext cx="2667000" cy="304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</a:rPr>
              <a:t>View Client with Local Mode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5971401"/>
            <a:ext cx="617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</a:rPr>
              <a:t>주 </a:t>
            </a:r>
            <a:r>
              <a:rPr lang="en-US" altLang="ko-KR" sz="1200" dirty="0" smtClean="0">
                <a:solidFill>
                  <a:schemeClr val="tx1"/>
                </a:solidFill>
              </a:rPr>
              <a:t>1 : </a:t>
            </a:r>
            <a:r>
              <a:rPr lang="en-US" sz="1200" dirty="0" smtClean="0">
                <a:solidFill>
                  <a:schemeClr val="tx1"/>
                </a:solidFill>
                <a:hlinkClick r:id="rId3"/>
              </a:rPr>
              <a:t>http://www.citrix.com/English/ps2/products/subfeature.asp?contentID=2300408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92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비교 </a:t>
            </a:r>
            <a:r>
              <a:rPr lang="en-US" altLang="ko-KR" dirty="0" smtClean="0"/>
              <a:t>7 : </a:t>
            </a:r>
            <a:r>
              <a:rPr lang="ko-KR" altLang="en-US" dirty="0" smtClean="0"/>
              <a:t>검증된 </a:t>
            </a:r>
            <a:r>
              <a:rPr lang="en-US" altLang="ko-KR" dirty="0" smtClean="0"/>
              <a:t>Zero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52425" y="914400"/>
            <a:ext cx="5362575" cy="50109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1800" dirty="0" smtClean="0"/>
              <a:t>Citrix ICA</a:t>
            </a:r>
            <a:r>
              <a:rPr lang="ko-KR" altLang="en-US" sz="1800" dirty="0" smtClean="0"/>
              <a:t>용 </a:t>
            </a:r>
            <a:r>
              <a:rPr lang="en-US" altLang="ko-KR" sz="1800" dirty="0" smtClean="0"/>
              <a:t>Zero Client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해외 중소기업 제품으로 국내 지원 체계 없음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다중 모니터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 지원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View PCoIP</a:t>
            </a:r>
            <a:r>
              <a:rPr lang="ko-KR" altLang="en-US" sz="1800" dirty="0" smtClean="0"/>
              <a:t>용 </a:t>
            </a:r>
            <a:r>
              <a:rPr lang="en-US" altLang="ko-KR" sz="1800" dirty="0" smtClean="0"/>
              <a:t>Zero Client</a:t>
            </a:r>
            <a:endParaRPr lang="en-US" sz="18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14</a:t>
            </a:r>
            <a:r>
              <a:rPr lang="ko-KR" altLang="en-US" sz="1600" dirty="0" smtClean="0"/>
              <a:t>개사 </a:t>
            </a:r>
            <a:r>
              <a:rPr lang="en-US" altLang="ko-KR" sz="1600" dirty="0" smtClean="0"/>
              <a:t>21</a:t>
            </a:r>
            <a:r>
              <a:rPr lang="ko-KR" altLang="en-US" sz="1600" dirty="0" smtClean="0"/>
              <a:t>개 제품</a:t>
            </a:r>
            <a:r>
              <a:rPr lang="en-US" altLang="ko-KR" sz="1100" dirty="0" smtClean="0"/>
              <a:t>(1)</a:t>
            </a:r>
            <a:endParaRPr lang="en-US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삼성</a:t>
            </a:r>
            <a:r>
              <a:rPr lang="en-US" altLang="ko-KR" sz="1600" dirty="0" smtClean="0"/>
              <a:t>, IBM, HP, Dell </a:t>
            </a:r>
            <a:r>
              <a:rPr lang="ko-KR" altLang="en-US" sz="1600" dirty="0" smtClean="0"/>
              <a:t>등 글로벌 대형 업체 지원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다중 모니터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최대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 지원</a:t>
            </a:r>
            <a:endParaRPr lang="en-US" altLang="ko-KR" sz="1600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ko-KR" altLang="en-US" sz="1600" dirty="0" smtClean="0"/>
              <a:t>커뮤니티 등을 통한 다양한 사례 정보 제공</a:t>
            </a:r>
            <a:r>
              <a:rPr lang="en-US" altLang="ko-KR" sz="1100" dirty="0" smtClean="0"/>
              <a:t>(2)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sz="1600" dirty="0"/>
              <a:t>LG</a:t>
            </a:r>
            <a:r>
              <a:rPr lang="ko-KR" altLang="en-US" sz="1600" dirty="0"/>
              <a:t>도 </a:t>
            </a:r>
            <a:r>
              <a:rPr lang="ko-KR" altLang="en-US" sz="1600" dirty="0" smtClean="0"/>
              <a:t>참여하였으며 내년 초 제품 출시</a:t>
            </a:r>
            <a:endParaRPr lang="en-US" altLang="ko-KR" sz="1600" dirty="0" smtClean="0"/>
          </a:p>
        </p:txBody>
      </p:sp>
      <p:pic>
        <p:nvPicPr>
          <p:cNvPr id="8194" name="Picture 2" descr="http://t1.gstatic.com/images?q=tbn:PgN9WXWU5FfTmM:http://www.teradici.com/media/logos/vmware_ready_certified.gif&amp;t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105400"/>
            <a:ext cx="1447800" cy="87974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5791200"/>
            <a:ext cx="5943600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ko-KR" altLang="en-US" sz="1200" dirty="0" smtClean="0">
                <a:solidFill>
                  <a:schemeClr val="tx1"/>
                </a:solidFill>
              </a:rPr>
              <a:t>주 </a:t>
            </a:r>
            <a:r>
              <a:rPr lang="en-US" altLang="ko-KR" sz="1200" dirty="0" smtClean="0">
                <a:solidFill>
                  <a:schemeClr val="tx1"/>
                </a:solidFill>
              </a:rPr>
              <a:t>1 : </a:t>
            </a:r>
            <a:r>
              <a:rPr lang="en-US" altLang="ko-KR" sz="1200" dirty="0" smtClean="0">
                <a:solidFill>
                  <a:schemeClr val="tx1"/>
                </a:solidFill>
                <a:hlinkClick r:id="rId4"/>
              </a:rPr>
              <a:t>http://www.teradici.com/pcoip/pcoip-products/vmware-view-clients.php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l">
              <a:spcAft>
                <a:spcPts val="300"/>
              </a:spcAft>
            </a:pPr>
            <a:r>
              <a:rPr lang="ko-KR" altLang="en-US" sz="1200" dirty="0" smtClean="0">
                <a:solidFill>
                  <a:schemeClr val="tx1"/>
                </a:solidFill>
              </a:rPr>
              <a:t>주 </a:t>
            </a:r>
            <a:r>
              <a:rPr lang="en-US" altLang="ko-KR" sz="1200" dirty="0" smtClean="0">
                <a:solidFill>
                  <a:schemeClr val="tx1"/>
                </a:solidFill>
              </a:rPr>
              <a:t>2 : </a:t>
            </a:r>
            <a:r>
              <a:rPr lang="en-US" altLang="ko-KR" sz="1200" dirty="0" smtClean="0">
                <a:solidFill>
                  <a:schemeClr val="tx1"/>
                </a:solidFill>
                <a:hlinkClick r:id="rId5"/>
              </a:rPr>
              <a:t>http://communities.vmware.com/blogs/gunnarb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196" name="Picture 4" descr="http://anews.jc.icross.co.kr/img/newswire/10/02/2039103817_20100203091621_953565462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2438400"/>
            <a:ext cx="3108960" cy="259080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838200"/>
            <a:ext cx="2667000" cy="153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3733800"/>
            <a:ext cx="1095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3369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VDI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가상화의 비교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45880"/>
              </p:ext>
            </p:extLst>
          </p:nvPr>
        </p:nvGraphicFramePr>
        <p:xfrm>
          <a:off x="609600" y="762001"/>
          <a:ext cx="8000999" cy="5470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13"/>
                <a:gridCol w="3134412"/>
                <a:gridCol w="2804474"/>
              </a:tblGrid>
              <a:tr h="2050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비교 사항</a:t>
                      </a:r>
                      <a:endParaRPr lang="en-US" sz="15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VMware View</a:t>
                      </a:r>
                      <a:r>
                        <a:rPr lang="en-US" sz="15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4.5</a:t>
                      </a:r>
                      <a:endParaRPr lang="en-US" sz="15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Citrix </a:t>
                      </a:r>
                      <a:r>
                        <a:rPr lang="en-US" sz="15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XenApp</a:t>
                      </a:r>
                      <a:r>
                        <a:rPr lang="en-US" sz="15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6</a:t>
                      </a:r>
                      <a:endParaRPr lang="en-US" sz="15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</a:tr>
              <a:tr h="2733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기반 플랫폼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VMware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vSphere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4.1 for Desktop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Windows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2003, 2008 R2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원격 프로토콜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PCoIP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ICA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가상화 원리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가상화 기술 기반 데스크탑 가상화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가상 세션을 통한 애플리케이션 가상화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MS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터미널 서버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독립적 </a:t>
                      </a: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환경 제공</a:t>
                      </a:r>
                      <a:endParaRPr lang="en-US" altLang="ko-KR" sz="11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데이터 중앙 관리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algn="ctr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사용자에게 개별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Windows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데스크톱 제공</a:t>
                      </a:r>
                      <a:endParaRPr 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서버에 기반 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만 지원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OS, 32bit,</a:t>
                      </a:r>
                      <a:r>
                        <a:rPr lang="en-US" sz="11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64bit </a:t>
                      </a:r>
                      <a:r>
                        <a:rPr lang="ko-KR" altLang="en-US" sz="11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호환성</a:t>
                      </a:r>
                      <a:endParaRPr 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개별적 </a:t>
                      </a:r>
                      <a:r>
                        <a:rPr lang="en-US" altLang="ko-KR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OS </a:t>
                      </a:r>
                      <a:r>
                        <a:rPr lang="ko-KR" altLang="en-US" sz="11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제공으로 선택 가능</a:t>
                      </a:r>
                      <a:endParaRPr lang="en-US" altLang="ko-KR" sz="11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중앙 서버의 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에 종속적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낮은 서버 자원 사용률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신속한 구축 및 활용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Anywhere, Any</a:t>
                      </a:r>
                      <a:r>
                        <a:rPr lang="en-US" altLang="ko-KR" sz="11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Device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개인용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가상화만으로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 제공 불가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Zero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Client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LG,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IBM, HP, Dell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오프라인 사용 가능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로컬모드 제공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Offline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Plugin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패치 관리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엔드포린트 보안 기능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 중앙 관리되므로 가능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가상화는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와는 관계 없음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무중단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무데이터 손실 기능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Fault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Tolerance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데스크탑 기능 제공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MSCS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구성하나 다운타임 있음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  <a:tr h="165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라이센스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Powered on VM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기준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동시접속자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1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기준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299199"/>
            <a:ext cx="5105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** VDI</a:t>
            </a:r>
            <a:r>
              <a:rPr lang="ko-KR" altLang="en-US" sz="9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Virtual Desktop Infrastructure</a:t>
            </a:r>
          </a:p>
          <a:p>
            <a:pPr algn="l"/>
            <a:r>
              <a:rPr lang="en-US" altLang="ko-KR" sz="9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** SBC : Server Based Computing</a:t>
            </a:r>
            <a:endParaRPr lang="ko-KR" altLang="en-US" sz="900" dirty="0" err="1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6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 and Answers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View</a:t>
            </a:r>
            <a:r>
              <a:rPr lang="ko-KR" altLang="en-US" dirty="0" smtClean="0"/>
              <a:t>을 위한 </a:t>
            </a:r>
            <a:r>
              <a:rPr lang="en-US" dirty="0" smtClean="0"/>
              <a:t>RFI</a:t>
            </a:r>
            <a:r>
              <a:rPr lang="ko-KR" altLang="en-US" dirty="0" smtClean="0"/>
              <a:t>용 시방서 항목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762001"/>
            <a:ext cx="8534400" cy="520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en-US" altLang="zh-CN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Bare-metal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기반의 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Hypervisor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방식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을 적용한 데스크톱 가상화 인프라를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x86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서버 위에 구성 제공해야 한다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.</a:t>
            </a: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중앙에 통합 서버 위에 있는 가상 데스크톱의 화면 정보를 실 사용자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PC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환경로 전송하는 화면 전송 프로토콜을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PCoIP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프로토콜과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RDP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프로토콜을 모두 지원해야 한다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.</a:t>
            </a: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VDI (Virtual Desktop Infrastructure)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 클라이언트로 </a:t>
            </a:r>
            <a:r>
              <a:rPr kumimoji="1" lang="en-US" altLang="ko-KR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OS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 없는 제로 </a:t>
            </a:r>
            <a:r>
              <a:rPr kumimoji="1" lang="en-US" altLang="ko-KR" sz="10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ThinClient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지원해야 한다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.</a:t>
            </a: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가상 데스크톱용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통합 서버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의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장애 발생시 가상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데스크톱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머신이 가용한 다른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통합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서버에서 자동 재시작해 주는 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HA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기능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중앙의 가상 데스크톱에 로컬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VDI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클라이언트의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USB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장치를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Mapping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하여 업무를 수행 할 수 있어야 한다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.</a:t>
            </a:r>
            <a:endParaRPr kumimoji="1" lang="en-US" altLang="zh-CN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구동중인 가상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데스크톱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머신을 다른 통합 서버로 무중단 실시간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온라인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마이그레이션 기능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동시 </a:t>
            </a:r>
            <a:r>
              <a:rPr kumimoji="1" lang="en-US" altLang="ko-KR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4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개 이상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제공 </a:t>
            </a:r>
            <a:r>
              <a:rPr kumimoji="1" lang="en-US" altLang="zh-CN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(VMware </a:t>
            </a:r>
            <a:r>
              <a:rPr kumimoji="1" lang="en-US" altLang="zh-CN" sz="105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VMotion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은 최대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8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개 지원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)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고 가용성을 보장해 주는 하이퍼바이저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통합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서버 간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가상머신 단위 워크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로드밸런싱 기능 제공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사용하지 않는 물리적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통합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서버의 전원을 효율적으로 최적화 시켜주는 기능 제공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물리적 서버와 가상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데스크톱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머신에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중앙 제어 관리 방식의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안정된 업데이트 및 패치기능 제공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특정 가상 데스크톱 머신에 대한 무중단 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&amp;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무데이터 손실의 </a:t>
            </a:r>
            <a:r>
              <a:rPr kumimoji="1" lang="en-US" altLang="ko-KR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Fault Tolerance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기능 지원</a:t>
            </a:r>
            <a:endParaRPr kumimoji="1" lang="en-US" altLang="ko-KR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데스크톱 가상화 인프라에 대한 재난 복구 환경 자동화 솔루션과 연계가 가능한 기능을 제공해야 한다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kumimoji="1" lang="en-US" altLang="ko-KR" sz="105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네트워크가 고립된 환경에서도 중앙의 가상 데스크톱을 다운로드 받아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현 </a:t>
            </a:r>
            <a:r>
              <a:rPr kumimoji="1" lang="en-US" altLang="ko-KR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PC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업무에 영향을 주지 않고 수행할 수 있는 기능</a:t>
            </a:r>
            <a:r>
              <a:rPr kumimoji="1"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을 제공해야 한다</a:t>
            </a:r>
            <a:r>
              <a:rPr kumimoji="1"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kumimoji="1" lang="ko-KR" altLang="en-US" sz="105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가상 데스크톱 머신 단위로 가상화 기술이 제공하는 스냅샷 기능을 이용한 스케줄 디스크 백업 기능을 기본적으로 제공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메모리 사용의 효율성을 높이기 위한 가상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데스크톱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머신간 메모리 공유 기능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및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가상 데스크톱 머신들이 사용중인 가상 메모리에 대한 가상화 기술을 적용한 메모리 중복 제거 기능 </a:t>
            </a:r>
            <a:r>
              <a:rPr kumimoji="1" lang="zh-CN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제공</a:t>
            </a:r>
            <a:endParaRPr kumimoji="1" lang="en-US" altLang="ko-KR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Times New Roman" pitchFamily="18" charset="0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가상머신 그룹 단위의 보안 네트워크 환경 </a:t>
            </a:r>
            <a:r>
              <a:rPr kumimoji="1" lang="en-US" altLang="ko-KR" sz="105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QoS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를 제공하는 가상 머신 방화벽 보호 기능 지원 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가상화 인프라의 바이러스 침투 대응 보안 </a:t>
            </a:r>
            <a:r>
              <a:rPr kumimoji="1" lang="en-US" altLang="ko-KR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API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아키텍쳐 기능 제공 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eaLnBrk="0" hangingPunct="0">
              <a:spcBef>
                <a:spcPts val="200"/>
              </a:spcBef>
              <a:spcAft>
                <a:spcPts val="0"/>
              </a:spcAft>
              <a:buFontTx/>
              <a:buChar char="•"/>
            </a:pP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가상 데스크톱에 설치되는 애플리케이션을 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OS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버전에 의존적이지 않은 표준 애플리케이션 가상화를 통한 배포 관리 기능을 제공하여야 한다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 (ThinApp)</a:t>
            </a:r>
          </a:p>
          <a:p>
            <a:pPr algn="l" latinLnBrk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가상 데스크톱 이미지용 총 소요되는 스토리지 량을 절약 할 수 있는 데스크톱  이미지 관리 템플릿 연계 할용 최적화 기능을 제공해야 한다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algn="l" latinLnBrk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가상데스크톱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프로비전닝을 위한 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Persistent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Non-Persistent </a:t>
            </a:r>
            <a:r>
              <a:rPr lang="ko-KR" altLang="en-US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모드를 모두 지원해야 한다</a:t>
            </a:r>
            <a:r>
              <a:rPr lang="en-US" altLang="ko-KR" sz="1050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 latinLnBrk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05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latinLnBrk="1">
              <a:spcBef>
                <a:spcPts val="200"/>
              </a:spcBef>
              <a:spcAft>
                <a:spcPts val="0"/>
              </a:spcAft>
            </a:pPr>
            <a:r>
              <a:rPr lang="ko-KR" altLang="en-US" sz="1050" b="1" dirty="0" smtClean="0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지원체계</a:t>
            </a:r>
            <a:endParaRPr lang="en-US" altLang="ko-KR" sz="1050" b="1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latinLnBrk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가상화 솔루션 전문 벤더에서 운영하는 국내</a:t>
            </a:r>
            <a:r>
              <a:rPr kumimoji="1" lang="en-US" altLang="ko-KR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,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한국어 기술 지원센터 지원을 받을 수 있는 </a:t>
            </a:r>
            <a:r>
              <a:rPr kumimoji="1" lang="zh-CN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제품</a:t>
            </a:r>
            <a:endParaRPr kumimoji="1" lang="ko-KR" altLang="en-US" sz="105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  <a:p>
            <a:pPr lvl="0" algn="l" latinLnBrk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 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제로 </a:t>
            </a:r>
            <a:r>
              <a:rPr kumimoji="1" lang="en-US" altLang="ko-KR" sz="105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ThinClient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는 </a:t>
            </a:r>
            <a:r>
              <a:rPr kumimoji="1" lang="ko-KR" altLang="en-US" sz="105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전국적인 지원 체계</a:t>
            </a:r>
            <a:r>
              <a:rPr kumimoji="1" lang="ko-KR" altLang="en-US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가  있어야 한다</a:t>
            </a:r>
            <a:r>
              <a:rPr kumimoji="1" lang="en-US" altLang="ko-KR" sz="105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Times New Roman" pitchFamily="18" charset="0"/>
              </a:rPr>
              <a:t>.</a:t>
            </a:r>
            <a:endParaRPr kumimoji="1" lang="ko-KR" altLang="en-US" sz="105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latinLnBrk="1">
              <a:spcBef>
                <a:spcPts val="2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ko-KR" sz="1050" dirty="0" smtClean="0">
              <a:solidFill>
                <a:srgbClr val="0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13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VMware View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pic>
        <p:nvPicPr>
          <p:cNvPr id="5" name="Picture 3" descr="DGRM_VMware_View_AD_VC_R2_Q109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47792"/>
            <a:ext cx="7625777" cy="54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7778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VMware View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카페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자료실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None/>
            </a:pPr>
            <a:r>
              <a:rPr lang="en-US" altLang="ko-KR" dirty="0"/>
              <a:t>http://cafe.naver.com/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vmware</a:t>
            </a:r>
            <a:r>
              <a:rPr lang="en-US" altLang="ko-KR" dirty="0"/>
              <a:t>korea</a:t>
            </a:r>
            <a:endParaRPr lang="en-US" altLang="ko-KR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 smtClean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/>
          </a:p>
          <a:p>
            <a:pPr marL="457200" indent="-457200">
              <a:spcBef>
                <a:spcPts val="0"/>
              </a:spcBef>
              <a:buNone/>
            </a:pPr>
            <a:endParaRPr lang="en-US" altLang="ko-KR" dirty="0"/>
          </a:p>
          <a:p>
            <a:pPr marL="457200" indent="-457200" algn="ctr">
              <a:spcBef>
                <a:spcPts val="0"/>
              </a:spcBef>
              <a:buNone/>
            </a:pPr>
            <a:r>
              <a:rPr lang="en-US" altLang="ko-KR" dirty="0" smtClean="0"/>
              <a:t>http://www.</a:t>
            </a:r>
            <a:r>
              <a:rPr lang="en-US" altLang="ko-KR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webhard</a:t>
            </a:r>
            <a:r>
              <a:rPr lang="en-US" altLang="ko-KR" dirty="0" smtClean="0"/>
              <a:t>.co.kr</a:t>
            </a:r>
          </a:p>
          <a:p>
            <a:pPr marL="457200" indent="-4572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 smtClean="0"/>
              <a:t>    ID : </a:t>
            </a:r>
            <a:r>
              <a:rPr lang="en-US" altLang="ko-KR" sz="1200" dirty="0" err="1" smtClean="0"/>
              <a:t>vmware</a:t>
            </a:r>
            <a:r>
              <a:rPr lang="en-US" altLang="ko-KR" sz="1200" dirty="0" smtClean="0"/>
              <a:t>,  PW: guest</a:t>
            </a:r>
          </a:p>
          <a:p>
            <a:pPr marL="457200" indent="-45720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200" dirty="0" smtClean="0"/>
              <a:t>    </a:t>
            </a:r>
            <a:r>
              <a:rPr lang="ko-KR" altLang="en-US" sz="1200" dirty="0" smtClean="0"/>
              <a:t>내리기 전용 </a:t>
            </a:r>
            <a:r>
              <a:rPr lang="en-US" altLang="ko-KR" sz="1200" dirty="0" smtClean="0"/>
              <a:t>-&gt; VMware View 4.5 </a:t>
            </a:r>
            <a:r>
              <a:rPr lang="ko-KR" altLang="en-US" sz="1200" dirty="0" smtClean="0"/>
              <a:t>자료</a:t>
            </a:r>
            <a:endParaRPr lang="en-US" altLang="ko-KR" sz="1200" dirty="0" smtClean="0"/>
          </a:p>
          <a:p>
            <a:pPr marL="457200" indent="-457200">
              <a:spcBef>
                <a:spcPts val="0"/>
              </a:spcBef>
              <a:buNone/>
            </a:pPr>
            <a:r>
              <a:rPr lang="en-US" altLang="ko-KR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631876"/>
            <a:ext cx="2362200" cy="3537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267200" cy="217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713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altLang="ko-KR" sz="3600" dirty="0"/>
              <a:t>VMware View</a:t>
            </a:r>
            <a:r>
              <a:rPr lang="ko-KR" altLang="en-US" sz="3600" dirty="0"/>
              <a:t>와 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sz="3600" dirty="0" smtClean="0"/>
              <a:t>데스크톱 </a:t>
            </a:r>
            <a:r>
              <a:rPr lang="ko-KR" altLang="en-US" sz="3600" dirty="0"/>
              <a:t>가상화 시장 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374970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642503" y="2673891"/>
          <a:ext cx="7801102" cy="290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97844" y="1060455"/>
            <a:ext cx="8107264" cy="14995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156070" tIns="78035" rIns="156070" bIns="78035">
            <a:spAutoFit/>
          </a:bodyPr>
          <a:lstStyle/>
          <a:p>
            <a:pPr>
              <a:defRPr/>
            </a:pPr>
            <a:r>
              <a:rPr lang="en-US" sz="2800" b="1" dirty="0" smtClean="0"/>
              <a:t>2010 Key Tech Trends to Watch</a:t>
            </a:r>
            <a:endParaRPr lang="en-US" sz="2800" b="1" dirty="0" smtClean="0">
              <a:solidFill>
                <a:schemeClr val="accent1"/>
              </a:solidFill>
              <a:ea typeface="ＭＳ Ｐゴシック" pitchFamily="34" charset="-128"/>
              <a:cs typeface="+mn-cs"/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Which of the following technologies do you expect to deploy despite tightening budgets?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2822" y="6385882"/>
            <a:ext cx="3175728" cy="24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004" tIns="39002" rIns="78004" bIns="39002" anchor="b">
            <a:spAutoFit/>
          </a:bodyPr>
          <a:lstStyle/>
          <a:p>
            <a:pPr algn="l" defTabSz="780349"/>
            <a:r>
              <a:rPr lang="en-US" sz="1050" dirty="0">
                <a:solidFill>
                  <a:schemeClr val="bg1"/>
                </a:solidFill>
              </a:rPr>
              <a:t>Source</a:t>
            </a:r>
            <a:r>
              <a:rPr lang="en-US" sz="1050" dirty="0" smtClean="0">
                <a:solidFill>
                  <a:schemeClr val="bg1"/>
                </a:solidFill>
              </a:rPr>
              <a:t>: Goldman Sachs IT Spending Survey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예산이 부족해도 </a:t>
            </a:r>
            <a:r>
              <a:rPr lang="en-US" dirty="0" smtClean="0"/>
              <a:t>Virtualization</a:t>
            </a:r>
            <a:r>
              <a:rPr lang="ko-KR" altLang="en-US" dirty="0" smtClean="0"/>
              <a:t>은 한다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49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고객이 데스크톱 가상화를 찾는 이유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90600" y="2590800"/>
            <a:ext cx="7267575" cy="233781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보안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정보 유출 방지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망분리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스마트워크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재택 근무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모바일 워크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dirty="0" smtClean="0"/>
              <a:t>관리의 효율성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800" dirty="0" err="1" smtClean="0"/>
              <a:t>CxO</a:t>
            </a:r>
            <a:r>
              <a:rPr lang="ko-KR" altLang="en-US" sz="2800" dirty="0" smtClean="0"/>
              <a:t>의 강력한 의지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왜 데스크톱 가상화인가</a:t>
            </a:r>
            <a:r>
              <a:rPr lang="en-US" altLang="ko-KR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?</a:t>
            </a:r>
            <a:r>
              <a:rPr lang="en-US" altLang="ko-K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”</a:t>
            </a:r>
            <a:r>
              <a:rPr lang="ko-KR" altLang="en-US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88013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가벼운 몸풀기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용어 정리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762000"/>
            <a:ext cx="7964156" cy="142341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정보 보안</a:t>
            </a:r>
            <a:endParaRPr lang="en-US" altLang="ko-KR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400" dirty="0" smtClean="0"/>
              <a:t>정보를 여러 위협에서 보호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400" dirty="0" smtClean="0"/>
              <a:t>위협</a:t>
            </a:r>
            <a:r>
              <a:rPr lang="en-US" altLang="ko-KR" sz="2400" dirty="0" smtClean="0"/>
              <a:t>? </a:t>
            </a:r>
            <a:r>
              <a:rPr lang="ko-KR" altLang="en-US" sz="2400" dirty="0"/>
              <a:t>허락되지 않은 접근</a:t>
            </a:r>
            <a:r>
              <a:rPr lang="en-US" altLang="ko-KR" sz="2400" dirty="0"/>
              <a:t>, </a:t>
            </a:r>
            <a:r>
              <a:rPr lang="ko-KR" altLang="en-US" sz="2400" dirty="0"/>
              <a:t>수정</a:t>
            </a:r>
            <a:r>
              <a:rPr lang="en-US" altLang="ko-KR" sz="2400" dirty="0"/>
              <a:t>, </a:t>
            </a:r>
            <a:r>
              <a:rPr lang="ko-KR" altLang="en-US" sz="2400" dirty="0"/>
              <a:t>유</a:t>
            </a:r>
            <a:r>
              <a:rPr lang="ko-KR" altLang="en-US" sz="2400" dirty="0" smtClean="0"/>
              <a:t>출</a:t>
            </a:r>
            <a:r>
              <a:rPr lang="en-US" altLang="ko-KR" sz="2400" dirty="0"/>
              <a:t>, </a:t>
            </a:r>
            <a:r>
              <a:rPr lang="ko-KR" altLang="en-US" sz="2400" dirty="0"/>
              <a:t>훼손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파괴 등</a:t>
            </a:r>
            <a:endParaRPr lang="en-US" altLang="ko-KR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81000" y="2438400"/>
            <a:ext cx="7964156" cy="142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ko-KR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스마트워크</a:t>
            </a:r>
            <a:endParaRPr lang="en-US" altLang="ko-KR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400" dirty="0"/>
              <a:t>정보통신기술을 이용하여 시간과 장소의 제약 없이 업무를 수행하는 유연한 </a:t>
            </a:r>
            <a:r>
              <a:rPr lang="ko-KR" altLang="en-US" sz="2400" dirty="0" smtClean="0"/>
              <a:t>근무형태 </a:t>
            </a:r>
            <a:endParaRPr lang="en-US" altLang="ko-KR" sz="24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1000" y="4114800"/>
            <a:ext cx="8229600" cy="142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망분리</a:t>
            </a:r>
            <a:endParaRPr lang="en-US" altLang="ko-KR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400" dirty="0" smtClean="0"/>
              <a:t>내부 업무용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외부 인터넷용 </a:t>
            </a:r>
            <a:r>
              <a:rPr lang="en-US" altLang="ko-KR" sz="2400" dirty="0" smtClean="0"/>
              <a:t>Network </a:t>
            </a:r>
            <a:r>
              <a:rPr lang="ko-KR" altLang="en-US" sz="2400" dirty="0" smtClean="0"/>
              <a:t>분리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400" dirty="0" smtClean="0"/>
              <a:t>물리적 </a:t>
            </a:r>
            <a:r>
              <a:rPr lang="en-US" altLang="ko-KR" sz="2400" dirty="0" smtClean="0"/>
              <a:t>: PC 2</a:t>
            </a:r>
            <a:r>
              <a:rPr lang="ko-KR" altLang="en-US" sz="2400" dirty="0" smtClean="0"/>
              <a:t>대를 각 네트워크 용도로 사용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ko-KR" altLang="en-US" sz="2400" dirty="0" smtClean="0"/>
              <a:t>논리적 </a:t>
            </a:r>
            <a:r>
              <a:rPr lang="en-US" altLang="ko-KR" sz="2400" dirty="0" smtClean="0"/>
              <a:t>: PC 1</a:t>
            </a:r>
            <a:r>
              <a:rPr lang="ko-KR" altLang="en-US" sz="2400" dirty="0" smtClean="0"/>
              <a:t>대에 가상으로 분리된 네트워크 </a:t>
            </a:r>
            <a:r>
              <a:rPr lang="en-US" altLang="ko-KR" sz="2400" dirty="0" smtClean="0"/>
              <a:t>PC </a:t>
            </a:r>
            <a:r>
              <a:rPr lang="ko-KR" altLang="en-US" sz="2400" dirty="0" smtClean="0"/>
              <a:t>가동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43997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21" name="Picture 2" descr="http://www.microsoft.com/presspass/_resources/images/bla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4075" y="-155575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3" descr="http://www.microsoft.com/presspass/_resources/images/blank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-155575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시대의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환경에 제기된 숙제들</a:t>
            </a:r>
            <a:endParaRPr lang="en-US" dirty="0"/>
          </a:p>
        </p:txBody>
      </p:sp>
      <p:grpSp>
        <p:nvGrpSpPr>
          <p:cNvPr id="2" name="Oval 10"/>
          <p:cNvGrpSpPr>
            <a:grpSpLocks/>
          </p:cNvGrpSpPr>
          <p:nvPr/>
        </p:nvGrpSpPr>
        <p:grpSpPr bwMode="auto">
          <a:xfrm>
            <a:off x="3225007" y="2163763"/>
            <a:ext cx="2693987" cy="2693987"/>
            <a:chOff x="1859" y="1363"/>
            <a:chExt cx="1697" cy="1697"/>
          </a:xfrm>
        </p:grpSpPr>
        <p:pic>
          <p:nvPicPr>
            <p:cNvPr id="38" name="Oval 10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9" y="1363"/>
              <a:ext cx="1697" cy="1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2163" y="1632"/>
              <a:ext cx="1128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508254" y="1181417"/>
            <a:ext cx="3073146" cy="680924"/>
          </a:xfrm>
          <a:prstGeom prst="roundRect">
            <a:avLst>
              <a:gd name="adj" fmla="val 6806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관리할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데스크톱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PC</a:t>
            </a:r>
            <a:r>
              <a:rPr lang="ko-KR" altLang="en-US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수는 </a:t>
            </a:r>
            <a:r>
              <a:rPr lang="ko-KR" altLang="en-US" sz="1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증가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 인력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수는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제자리</a:t>
            </a:r>
            <a:endParaRPr lang="en-US" sz="19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32250" y="1183049"/>
            <a:ext cx="4587875" cy="600146"/>
          </a:xfrm>
          <a:prstGeom prst="roundRect">
            <a:avLst>
              <a:gd name="adj" fmla="val 9165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anchor="ctr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아이폰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갤럭시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통한 업무 필요성 급증</a:t>
            </a:r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하지만 스마트폰 전용 업무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S/W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개발비는 너무 높아</a:t>
            </a:r>
            <a:endParaRPr lang="en-US" sz="14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04800" y="3540494"/>
            <a:ext cx="2882107" cy="922365"/>
          </a:xfrm>
          <a:prstGeom prst="roundRect">
            <a:avLst>
              <a:gd name="adj" fmla="val 4595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미래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내다보는</a:t>
            </a:r>
            <a:r>
              <a:rPr lang="ko-KR" altLang="en-US" sz="1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1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</a:t>
            </a:r>
            <a:r>
              <a:rPr lang="ko-KR" altLang="en-US" sz="1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관리 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보다는</a:t>
            </a:r>
            <a:r>
              <a:rPr lang="ko-KR" altLang="en-US" sz="1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장애 해결</a:t>
            </a: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</a:t>
            </a:r>
            <a:r>
              <a:rPr lang="ko-KR" altLang="en-US" sz="1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19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급급한 현실</a:t>
            </a:r>
            <a:endParaRPr lang="en-US" sz="10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04800" y="4953000"/>
            <a:ext cx="5029200" cy="716304"/>
          </a:xfrm>
          <a:prstGeom prst="roundRect">
            <a:avLst>
              <a:gd name="adj" fmla="val 8411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각 지점에 흩어진 수많은 직원들을 </a:t>
            </a:r>
            <a:endParaRPr lang="en-US" altLang="ko-KR" sz="18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동일한 높은 수준으로 지원할 수는 없을가</a:t>
            </a:r>
            <a:r>
              <a:rPr lang="en-US" altLang="ko-KR" sz="1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09600" y="2306522"/>
            <a:ext cx="2362200" cy="796010"/>
          </a:xfrm>
          <a:prstGeom prst="roundRect">
            <a:avLst>
              <a:gd name="adj" fmla="val 7457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윈도우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7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환경에서 </a:t>
            </a:r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기존 애플리케이션을 </a:t>
            </a:r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 쓸수는 없을까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966618" y="2133600"/>
            <a:ext cx="2882107" cy="1550988"/>
          </a:xfrm>
          <a:prstGeom prst="roundRect">
            <a:avLst>
              <a:gd name="adj" fmla="val 6437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꾸준히 발생하는</a:t>
            </a:r>
            <a:endParaRPr lang="en-US" sz="16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PC HDD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데이터 손실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지하철 혹은 택시에 </a:t>
            </a:r>
            <a:endParaRPr lang="en-US" altLang="ko-KR" sz="16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두고내린 노트북</a:t>
            </a:r>
            <a:r>
              <a:rPr lang="en-US" altLang="ko-KR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PC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 유출</a:t>
            </a:r>
            <a:endParaRPr lang="en-US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" y="5879068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데스크톱 관리 문제에 대한 궁극적인 해결책은 없을까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sz="20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867400" y="4267200"/>
            <a:ext cx="3048000" cy="796010"/>
          </a:xfrm>
          <a:prstGeom prst="roundRect">
            <a:avLst>
              <a:gd name="adj" fmla="val 7457"/>
            </a:avLst>
          </a:prstGeom>
          <a:gradFill flip="none" rotWithShape="1">
            <a:gsLst>
              <a:gs pos="0">
                <a:srgbClr val="0083B8">
                  <a:shade val="30000"/>
                  <a:satMod val="115000"/>
                </a:srgbClr>
              </a:gs>
              <a:gs pos="50000">
                <a:srgbClr val="0083B8">
                  <a:shade val="67500"/>
                  <a:satMod val="115000"/>
                </a:srgbClr>
              </a:gs>
              <a:gs pos="100000">
                <a:srgbClr val="0083B8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448BD2"/>
            </a:solidFill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91440" bIns="91440" anchor="ctr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계속해서 발표되는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OS 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보안패치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업무 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SW</a:t>
            </a: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업그레이드에 따른 </a:t>
            </a:r>
            <a:endParaRPr lang="en-US" altLang="ko-KR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사용자 업무 피해가 증가</a:t>
            </a:r>
            <a:endParaRPr lang="en-US" sz="14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010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고객 사례 분석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#1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1644" y="1853184"/>
            <a:ext cx="7583156" cy="23378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정보 유출에 따른 피해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소송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직원 관리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중앙 집중화된 데이터 관리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허가된 사용자 외 데스크톱 사용 불가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정보 유출에 대한 근본적인 해결책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None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 연구소</a:t>
            </a:r>
            <a:r>
              <a:rPr lang="ko-KR" altLang="en-US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74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고객 사례 분석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#2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41644" y="1853184"/>
            <a:ext cx="7583156" cy="233781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문서 뷰어를 빠르게 조회하고 싶다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스마트워크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재택근무 지원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762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공공기관 </a:t>
            </a:r>
            <a:r>
              <a:rPr lang="en-US" altLang="ko-KR" sz="4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</a:t>
            </a:r>
            <a:endParaRPr lang="ko-KR" altLang="en-US" sz="4800" b="1" dirty="0" smtClean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17844" y="3276600"/>
            <a:ext cx="8573756" cy="23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나눔고딕" pitchFamily="50" charset="-127"/>
                <a:ea typeface="나눔고딕" pitchFamily="50" charset="-127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문서 정보를 일일이 다운로드 받지 않아도 됨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언제 어디서나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어떤 장치로도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같은 데스크탑 환경 접속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정부의 스마트워크 드라이브에 부합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None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676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charset="0"/>
            <a:ea typeface="ＭＳ Ｐゴシック" pitchFamily="34" charset="-128"/>
            <a:cs typeface="+mn-cs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104E0F979AB64C818DCC88122BB19D" ma:contentTypeVersion="1" ma:contentTypeDescription="Create a new document." ma:contentTypeScope="" ma:versionID="1619e63ab26ef3744bf8f9f92ba24d09">
  <xsd:schema xmlns:xsd="http://www.w3.org/2001/XMLSchema" xmlns:p="http://schemas.microsoft.com/office/2006/metadata/properties" xmlns:ns2="9dcbec72-3960-4f56-9cda-6a0f2f55c913" targetNamespace="http://schemas.microsoft.com/office/2006/metadata/properties" ma:root="true" ma:fieldsID="4fbc3cd1c8774479e5d393edbc1cb84e" ns2:_="">
    <xsd:import namespace="9dcbec72-3960-4f56-9cda-6a0f2f55c913"/>
    <xsd:element name="properties">
      <xsd:complexType>
        <xsd:sequence>
          <xsd:element name="documentManagement">
            <xsd:complexType>
              <xsd:all>
                <xsd:element ref="ns2:Num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dcbec72-3960-4f56-9cda-6a0f2f55c913" elementFormDefault="qualified">
    <xsd:import namespace="http://schemas.microsoft.com/office/2006/documentManagement/types"/>
    <xsd:element name="Num" ma:index="8" nillable="true" ma:displayName="Num" ma:internalName="Num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Num xmlns="9dcbec72-3960-4f56-9cda-6a0f2f55c913">13</Num>
  </documentManagement>
</p:properties>
</file>

<file path=customXml/itemProps1.xml><?xml version="1.0" encoding="utf-8"?>
<ds:datastoreItem xmlns:ds="http://schemas.openxmlformats.org/officeDocument/2006/customXml" ds:itemID="{BDFCB953-9927-47B4-AE19-CB02465F2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13D3ED-F54F-4BD6-BE8D-6EB559900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cbec72-3960-4f56-9cda-6a0f2f55c91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CE282CB-DE69-433C-8DF1-C75922C5834B}">
  <ds:schemaRefs>
    <ds:schemaRef ds:uri="http://www.w3.org/XML/1998/namespace"/>
    <ds:schemaRef ds:uri="9dcbec72-3960-4f56-9cda-6a0f2f55c913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VMware_template_091002</Template>
  <TotalTime>27412</TotalTime>
  <Words>2541</Words>
  <Application>Microsoft Office PowerPoint</Application>
  <PresentationFormat>On-screen Show (4:3)</PresentationFormat>
  <Paragraphs>461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VMware Confidential</vt:lpstr>
      <vt:lpstr>VMware Non-Confidential</vt:lpstr>
      <vt:lpstr>Blank</vt:lpstr>
      <vt:lpstr>VMware View 4.5와 데스크탑 가상화</vt:lpstr>
      <vt:lpstr>순서</vt:lpstr>
      <vt:lpstr>VMware View와  데스크톱 가상화 시장 상황</vt:lpstr>
      <vt:lpstr>예산이 부족해도 Virtualization은 한다</vt:lpstr>
      <vt:lpstr>고객이 데스크톱 가상화를 찾는 이유</vt:lpstr>
      <vt:lpstr>가벼운 몸풀기 : 용어 정리</vt:lpstr>
      <vt:lpstr>현 시대의 IT 환경에 제기된 숙제들</vt:lpstr>
      <vt:lpstr>고객 사례 분석 #1</vt:lpstr>
      <vt:lpstr>고객 사례 분석 #2</vt:lpstr>
      <vt:lpstr>고객 사례 분석 #3</vt:lpstr>
      <vt:lpstr>고객 사례 분석 #4</vt:lpstr>
      <vt:lpstr>데스크톱 가상화(VDI) 시장 상황</vt:lpstr>
      <vt:lpstr>VMware View™ 4.5 eWEEK지 선정 올해의 제품상 수상</vt:lpstr>
      <vt:lpstr>View 4.5 vs XenDesktop 4</vt:lpstr>
      <vt:lpstr>주요 기능  비교</vt:lpstr>
      <vt:lpstr>비교 1 : 간편한 설치 및 구성</vt:lpstr>
      <vt:lpstr>비교 2 : 운영상 확실한 이점</vt:lpstr>
      <vt:lpstr>비교 3 : 강력한 VMware Hypervisor 성능</vt:lpstr>
      <vt:lpstr>비교 4 : 스토리지 활용 극대화</vt:lpstr>
      <vt:lpstr>비교 5 : 관리 화면 비교</vt:lpstr>
      <vt:lpstr>비교 6 : 지금 바로 사용 가능한 오프라인 데스크톱</vt:lpstr>
      <vt:lpstr>비교 7 : 검증된 Zero Client</vt:lpstr>
      <vt:lpstr>VDI와 App 가상화의 비교</vt:lpstr>
      <vt:lpstr>Questions and Answers</vt:lpstr>
      <vt:lpstr>VMware View을 위한 RFI용 시방서 항목</vt:lpstr>
      <vt:lpstr>VMware View의 구조</vt:lpstr>
      <vt:lpstr>VMware View 카페 &amp; 자료실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Kyung-Hoon LIM</cp:lastModifiedBy>
  <cp:revision>817</cp:revision>
  <dcterms:created xsi:type="dcterms:W3CDTF">2010-08-13T22:36:23Z</dcterms:created>
  <dcterms:modified xsi:type="dcterms:W3CDTF">2010-12-20T11:34:44Z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0x010100EB104E0F979AB64C818DCC88122BB19D</vt:lpwstr>
  </property>
  <property fmtid="{D5CDD505-2E9C-101B-9397-08002B2CF9AE}" pid="3" name="Order">
    <vt:r8>4900</vt:r8>
  </property>
</Properties>
</file>