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013052"/>
          </a:xfrm>
          <a:prstGeom prst="rect">
            <a:avLst/>
          </a:prstGeom>
          <a:noFill/>
        </p:spPr>
        <p:txBody>
          <a:bodyPr wrap="square" rtlCol="0">
            <a:spAutoFit/>
          </a:bodyPr>
          <a:lstStyle/>
          <a:p>
            <a:r>
              <a:rPr lang="en-US" sz="2400" dirty="0"/>
              <a:t>STUDENT NAME:</a:t>
            </a:r>
            <a:r>
              <a:rPr lang="en-GB" sz="2400" dirty="0"/>
              <a:t> KOKILA N</a:t>
            </a:r>
            <a:endParaRPr lang="en-US" sz="2400" dirty="0"/>
          </a:p>
          <a:p>
            <a:r>
              <a:rPr lang="en-US" sz="2400" dirty="0"/>
              <a:t>REGISTER NO:</a:t>
            </a:r>
            <a:r>
              <a:rPr lang="en-GB" sz="2400" dirty="0"/>
              <a:t> 312204092 ( DDAB6084CB1AE218EDF45A75D4A28BA6 )</a:t>
            </a:r>
            <a:endParaRPr lang="en-US" sz="2400" dirty="0"/>
          </a:p>
          <a:p>
            <a:r>
              <a:rPr lang="en-US" sz="2400" dirty="0"/>
              <a:t>DEPARTMENT:</a:t>
            </a:r>
            <a:r>
              <a:rPr lang="en-GB" sz="2400" dirty="0"/>
              <a:t> B.COM ( COMMERCE )</a:t>
            </a:r>
            <a:endParaRPr lang="en-US" sz="2400" dirty="0"/>
          </a:p>
          <a:p>
            <a:r>
              <a:rPr lang="en-US" sz="2400" dirty="0"/>
              <a:t>COLLEGE</a:t>
            </a:r>
            <a:r>
              <a:rPr lang="en-GB" sz="2400" dirty="0"/>
              <a:t> : SRIRAM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0C80159-2040-CE9C-6F08-DD3DB1E32E74}"/>
              </a:ext>
            </a:extLst>
          </p:cNvPr>
          <p:cNvSpPr txBox="1"/>
          <p:nvPr/>
        </p:nvSpPr>
        <p:spPr>
          <a:xfrm>
            <a:off x="153882" y="1120676"/>
            <a:ext cx="9808355" cy="2308324"/>
          </a:xfrm>
          <a:prstGeom prst="rect">
            <a:avLst/>
          </a:prstGeom>
          <a:noFill/>
        </p:spPr>
        <p:txBody>
          <a:bodyPr wrap="square">
            <a:spAutoFit/>
          </a:bodyPr>
          <a:lstStyle/>
          <a:p>
            <a:r>
              <a:rPr lang="en-GB" b="1" dirty="0"/>
              <a:t>Define the Structure:</a:t>
            </a:r>
          </a:p>
          <a:p>
            <a:r>
              <a:rPr lang="en-GB" b="1" dirty="0"/>
              <a:t>a. Sheets to Include:</a:t>
            </a:r>
            <a:endParaRPr lang="en-GB" dirty="0"/>
          </a:p>
          <a:p>
            <a:pPr>
              <a:buFont typeface="Arial" panose="020B0604020202020204" pitchFamily="34" charset="0"/>
              <a:buChar char="•"/>
            </a:pPr>
            <a:r>
              <a:rPr lang="en-GB" b="1" dirty="0"/>
              <a:t>Employee Information</a:t>
            </a:r>
            <a:endParaRPr lang="en-GB" dirty="0"/>
          </a:p>
          <a:p>
            <a:pPr>
              <a:buFont typeface="Arial" panose="020B0604020202020204" pitchFamily="34" charset="0"/>
              <a:buChar char="•"/>
            </a:pPr>
            <a:r>
              <a:rPr lang="en-GB" b="1" dirty="0"/>
              <a:t>Salary Details</a:t>
            </a:r>
            <a:endParaRPr lang="en-GB" dirty="0"/>
          </a:p>
          <a:p>
            <a:pPr>
              <a:buFont typeface="Arial" panose="020B0604020202020204" pitchFamily="34" charset="0"/>
              <a:buChar char="•"/>
            </a:pPr>
            <a:r>
              <a:rPr lang="en-GB" b="1" dirty="0"/>
              <a:t>Overtime and Additional Compensation</a:t>
            </a:r>
            <a:r>
              <a:rPr lang="en-GB" dirty="0"/>
              <a:t> (if applicable)</a:t>
            </a:r>
          </a:p>
          <a:p>
            <a:pPr>
              <a:buFont typeface="Arial" panose="020B0604020202020204" pitchFamily="34" charset="0"/>
              <a:buChar char="•"/>
            </a:pPr>
            <a:r>
              <a:rPr lang="en-GB" b="1" dirty="0"/>
              <a:t>Payroll Summary</a:t>
            </a:r>
            <a:endParaRPr lang="en-GB" dirty="0"/>
          </a:p>
          <a:p>
            <a:pPr>
              <a:buFont typeface="Arial" panose="020B0604020202020204" pitchFamily="34" charset="0"/>
              <a:buChar char="•"/>
            </a:pPr>
            <a:r>
              <a:rPr lang="en-GB" b="1" dirty="0"/>
              <a:t>Departmental Summary</a:t>
            </a:r>
            <a:endParaRPr lang="en-GB" dirty="0"/>
          </a:p>
          <a:p>
            <a:pPr>
              <a:buFont typeface="Arial" panose="020B0604020202020204" pitchFamily="34" charset="0"/>
              <a:buChar char="•"/>
            </a:pPr>
            <a:r>
              <a:rPr lang="en-GB" b="1" dirty="0"/>
              <a:t>Compliance and Exception Reports</a:t>
            </a:r>
            <a:endParaRPr lang="en-GB" dirty="0"/>
          </a:p>
        </p:txBody>
      </p:sp>
      <p:sp>
        <p:nvSpPr>
          <p:cNvPr id="7" name="TextBox 6">
            <a:extLst>
              <a:ext uri="{FF2B5EF4-FFF2-40B4-BE49-F238E27FC236}">
                <a16:creationId xmlns:a16="http://schemas.microsoft.com/office/drawing/2014/main" id="{EF81E461-0EEA-B394-0D83-18E4D8C900AA}"/>
              </a:ext>
            </a:extLst>
          </p:cNvPr>
          <p:cNvSpPr txBox="1"/>
          <p:nvPr/>
        </p:nvSpPr>
        <p:spPr>
          <a:xfrm>
            <a:off x="376365" y="3500340"/>
            <a:ext cx="8386944" cy="2585323"/>
          </a:xfrm>
          <a:prstGeom prst="rect">
            <a:avLst/>
          </a:prstGeom>
          <a:noFill/>
        </p:spPr>
        <p:txBody>
          <a:bodyPr wrap="square">
            <a:spAutoFit/>
          </a:bodyPr>
          <a:lstStyle/>
          <a:p>
            <a:r>
              <a:rPr lang="en-GB" b="1" dirty="0"/>
              <a:t>Design the Data Entry Sheets:</a:t>
            </a:r>
          </a:p>
          <a:p>
            <a:r>
              <a:rPr lang="en-GB" b="1" dirty="0"/>
              <a:t>a. Employee Information Sheet:</a:t>
            </a:r>
          </a:p>
          <a:p>
            <a:pPr>
              <a:buFont typeface="Arial" panose="020B0604020202020204" pitchFamily="34" charset="0"/>
              <a:buChar char="•"/>
            </a:pPr>
            <a:r>
              <a:rPr lang="en-GB" b="1" dirty="0"/>
              <a:t>Columns:</a:t>
            </a:r>
          </a:p>
          <a:p>
            <a:pPr marL="742950" lvl="1" indent="-285750">
              <a:buFont typeface="Arial" panose="020B0604020202020204" pitchFamily="34" charset="0"/>
              <a:buChar char="•"/>
            </a:pPr>
            <a:r>
              <a:rPr lang="en-GB" b="1" dirty="0"/>
              <a:t>Employee ID</a:t>
            </a:r>
          </a:p>
          <a:p>
            <a:pPr marL="742950" lvl="1" indent="-285750">
              <a:buFont typeface="Arial" panose="020B0604020202020204" pitchFamily="34" charset="0"/>
              <a:buChar char="•"/>
            </a:pPr>
            <a:r>
              <a:rPr lang="en-GB" b="1" dirty="0"/>
              <a:t>Name</a:t>
            </a:r>
          </a:p>
          <a:p>
            <a:pPr marL="742950" lvl="1" indent="-285750">
              <a:buFont typeface="Arial" panose="020B0604020202020204" pitchFamily="34" charset="0"/>
              <a:buChar char="•"/>
            </a:pPr>
            <a:r>
              <a:rPr lang="en-GB" b="1" dirty="0"/>
              <a:t>Department</a:t>
            </a:r>
          </a:p>
          <a:p>
            <a:pPr marL="742950" lvl="1" indent="-285750">
              <a:buFont typeface="Arial" panose="020B0604020202020204" pitchFamily="34" charset="0"/>
              <a:buChar char="•"/>
            </a:pPr>
            <a:r>
              <a:rPr lang="en-GB" b="1" dirty="0"/>
              <a:t>Position</a:t>
            </a:r>
          </a:p>
          <a:p>
            <a:pPr marL="742950" lvl="1" indent="-285750">
              <a:buFont typeface="Arial" panose="020B0604020202020204" pitchFamily="34" charset="0"/>
              <a:buChar char="•"/>
            </a:pPr>
            <a:r>
              <a:rPr lang="en-GB" b="1" dirty="0"/>
              <a:t>Hire Date</a:t>
            </a:r>
          </a:p>
          <a:p>
            <a:pPr>
              <a:buFont typeface="Arial" panose="020B0604020202020204" pitchFamily="34" charset="0"/>
              <a:buChar char="•"/>
            </a:pPr>
            <a:r>
              <a:rPr lang="en-GB" b="1" dirty="0"/>
              <a:t>Purpose: Store basic employee details.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35A07E6B-EAAF-DD62-8992-2AEF7EDA0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1143634"/>
            <a:ext cx="7439025" cy="4819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4EA0E8-0F43-DA74-C9E2-2CF859802ED9}"/>
              </a:ext>
            </a:extLst>
          </p:cNvPr>
          <p:cNvSpPr txBox="1"/>
          <p:nvPr/>
        </p:nvSpPr>
        <p:spPr>
          <a:xfrm>
            <a:off x="1062968" y="2027057"/>
            <a:ext cx="8652067" cy="2031325"/>
          </a:xfrm>
          <a:prstGeom prst="rect">
            <a:avLst/>
          </a:prstGeom>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GB" b="1" i="1" u="sng" dirty="0"/>
              <a:t>Employee Salary Management Using Excel</a:t>
            </a:r>
          </a:p>
          <a:p>
            <a:r>
              <a:rPr lang="en-GB" b="1" i="1" u="sng" dirty="0"/>
              <a:t>Effectiveness: Using Excel for employee salary management offers a versatile and cost-effective solution for tracking and processing payroll. By leveraging Excel’s capabilities, organizations can streamline salary calculations, maintain comprehensive records, and generate insightful reports. This approach is especially advantageous for small to medium-sized businesses or those seeking an affordable alternative to specialized payroll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a:t>
            </a:r>
            <a:r>
              <a:rPr lang="en-GB" sz="4400" b="1" dirty="0">
                <a:solidFill>
                  <a:srgbClr val="0F0F0F"/>
                </a:solidFill>
                <a:latin typeface="Times New Roman" panose="02020603050405020304" pitchFamily="18" charset="0"/>
                <a:cs typeface="Times New Roman" panose="02020603050405020304" pitchFamily="18" charset="0"/>
              </a:rPr>
              <a:t>U</a:t>
            </a:r>
            <a:r>
              <a:rPr lang="en-US" sz="4400" b="1" dirty="0">
                <a:solidFill>
                  <a:srgbClr val="0F0F0F"/>
                </a:solidFill>
                <a:latin typeface="Times New Roman" panose="02020603050405020304" pitchFamily="18" charset="0"/>
                <a:cs typeface="Times New Roman" panose="02020603050405020304" pitchFamily="18" charset="0"/>
              </a:rPr>
              <a:t>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DEF909F-151F-608E-D569-786D4965CCC4}"/>
              </a:ext>
            </a:extLst>
          </p:cNvPr>
          <p:cNvSpPr txBox="1"/>
          <p:nvPr/>
        </p:nvSpPr>
        <p:spPr>
          <a:xfrm>
            <a:off x="163254" y="1395710"/>
            <a:ext cx="8983218" cy="923330"/>
          </a:xfrm>
          <a:prstGeom prst="rect">
            <a:avLst/>
          </a:prstGeom>
          <a:noFill/>
        </p:spPr>
        <p:txBody>
          <a:bodyPr wrap="square">
            <a:spAutoFit/>
          </a:bodyPr>
          <a:lstStyle/>
          <a:p>
            <a:r>
              <a:rPr lang="en-GB" b="1" dirty="0"/>
              <a:t>Objective:</a:t>
            </a:r>
            <a:r>
              <a:rPr lang="en-GB" dirty="0"/>
              <a:t> To create an efficient and comprehensive Excel spreadsheet that manages and </a:t>
            </a:r>
            <a:r>
              <a:rPr lang="en-GB" dirty="0" err="1"/>
              <a:t>analyzes</a:t>
            </a:r>
            <a:r>
              <a:rPr lang="en-GB" dirty="0"/>
              <a:t> employee salary information for a company. The goal is to enable accurate tracking of salary details, generate useful reports, and ensure compliance with payroll regulations.</a:t>
            </a:r>
            <a:endParaRPr lang="en-US" dirty="0"/>
          </a:p>
        </p:txBody>
      </p:sp>
      <p:sp>
        <p:nvSpPr>
          <p:cNvPr id="13" name="TextBox 12">
            <a:extLst>
              <a:ext uri="{FF2B5EF4-FFF2-40B4-BE49-F238E27FC236}">
                <a16:creationId xmlns:a16="http://schemas.microsoft.com/office/drawing/2014/main" id="{712DE486-AD56-0D74-A5DA-7F302D1B7C70}"/>
              </a:ext>
            </a:extLst>
          </p:cNvPr>
          <p:cNvSpPr txBox="1"/>
          <p:nvPr/>
        </p:nvSpPr>
        <p:spPr>
          <a:xfrm>
            <a:off x="163254" y="2472035"/>
            <a:ext cx="7685408" cy="642710"/>
          </a:xfrm>
          <a:prstGeom prst="rect">
            <a:avLst/>
          </a:prstGeom>
          <a:noFill/>
        </p:spPr>
        <p:txBody>
          <a:bodyPr wrap="square">
            <a:spAutoFit/>
          </a:bodyPr>
          <a:lstStyle/>
          <a:p>
            <a:r>
              <a:rPr lang="en-GB" b="1" dirty="0"/>
              <a:t>Data Entry:</a:t>
            </a:r>
            <a:endParaRPr lang="en-GB" dirty="0"/>
          </a:p>
          <a:p>
            <a:pPr>
              <a:buFont typeface="Arial" panose="020B0604020202020204" pitchFamily="34" charset="0"/>
              <a:buChar char="•"/>
            </a:pPr>
            <a:r>
              <a:rPr lang="en-GB" b="1" dirty="0"/>
              <a:t>Employee Details:</a:t>
            </a:r>
            <a:r>
              <a:rPr lang="en-GB" dirty="0"/>
              <a:t> Name, Employee ID, Department, Position, and Hire Date.</a:t>
            </a:r>
          </a:p>
        </p:txBody>
      </p:sp>
      <p:sp>
        <p:nvSpPr>
          <p:cNvPr id="15" name="TextBox 14">
            <a:extLst>
              <a:ext uri="{FF2B5EF4-FFF2-40B4-BE49-F238E27FC236}">
                <a16:creationId xmlns:a16="http://schemas.microsoft.com/office/drawing/2014/main" id="{710159BF-76F0-83FD-B33B-52E8D7603A5C}"/>
              </a:ext>
            </a:extLst>
          </p:cNvPr>
          <p:cNvSpPr txBox="1"/>
          <p:nvPr/>
        </p:nvSpPr>
        <p:spPr>
          <a:xfrm>
            <a:off x="163254" y="3114745"/>
            <a:ext cx="7141564" cy="646331"/>
          </a:xfrm>
          <a:prstGeom prst="rect">
            <a:avLst/>
          </a:prstGeom>
          <a:noFill/>
        </p:spPr>
        <p:txBody>
          <a:bodyPr wrap="square">
            <a:spAutoFit/>
          </a:bodyPr>
          <a:lstStyle/>
          <a:p>
            <a:r>
              <a:rPr lang="en-GB" b="1"/>
              <a:t>Calculations:</a:t>
            </a:r>
            <a:endParaRPr lang="en-GB"/>
          </a:p>
          <a:p>
            <a:pPr>
              <a:buFont typeface="Arial" panose="020B0604020202020204" pitchFamily="34" charset="0"/>
              <a:buChar char="•"/>
            </a:pPr>
            <a:r>
              <a:rPr lang="en-GB" b="1" dirty="0"/>
              <a:t>Gross Salary Calculation:</a:t>
            </a:r>
            <a:r>
              <a:rPr lang="en-GB" dirty="0"/>
              <a:t> Sum of Base Salary and Bonuses.</a:t>
            </a:r>
          </a:p>
        </p:txBody>
      </p:sp>
      <p:sp>
        <p:nvSpPr>
          <p:cNvPr id="17" name="TextBox 16">
            <a:extLst>
              <a:ext uri="{FF2B5EF4-FFF2-40B4-BE49-F238E27FC236}">
                <a16:creationId xmlns:a16="http://schemas.microsoft.com/office/drawing/2014/main" id="{C17B69D5-CB3E-80DE-EDD2-6411B76F2E81}"/>
              </a:ext>
            </a:extLst>
          </p:cNvPr>
          <p:cNvSpPr txBox="1"/>
          <p:nvPr/>
        </p:nvSpPr>
        <p:spPr>
          <a:xfrm rot="10800000" flipV="1">
            <a:off x="163253" y="3800144"/>
            <a:ext cx="7500006" cy="642710"/>
          </a:xfrm>
          <a:prstGeom prst="rect">
            <a:avLst/>
          </a:prstGeom>
          <a:noFill/>
        </p:spPr>
        <p:txBody>
          <a:bodyPr wrap="square">
            <a:spAutoFit/>
          </a:bodyPr>
          <a:lstStyle/>
          <a:p>
            <a:r>
              <a:rPr lang="en-GB" b="1" dirty="0"/>
              <a:t>Data Analysis:</a:t>
            </a:r>
            <a:endParaRPr lang="en-GB" dirty="0"/>
          </a:p>
          <a:p>
            <a:pPr>
              <a:buFont typeface="Arial" panose="020B0604020202020204" pitchFamily="34" charset="0"/>
              <a:buChar char="•"/>
            </a:pPr>
            <a:r>
              <a:rPr lang="en-GB" b="1" dirty="0"/>
              <a:t>Departmental Salary Summary:</a:t>
            </a:r>
            <a:r>
              <a:rPr lang="en-GB" dirty="0"/>
              <a:t> Total and average salary per department.</a:t>
            </a:r>
          </a:p>
        </p:txBody>
      </p:sp>
      <p:sp>
        <p:nvSpPr>
          <p:cNvPr id="19" name="TextBox 18">
            <a:extLst>
              <a:ext uri="{FF2B5EF4-FFF2-40B4-BE49-F238E27FC236}">
                <a16:creationId xmlns:a16="http://schemas.microsoft.com/office/drawing/2014/main" id="{6A729C20-D290-9981-0B8E-73B75837C23A}"/>
              </a:ext>
            </a:extLst>
          </p:cNvPr>
          <p:cNvSpPr txBox="1"/>
          <p:nvPr/>
        </p:nvSpPr>
        <p:spPr>
          <a:xfrm>
            <a:off x="239369" y="4481923"/>
            <a:ext cx="7922313" cy="646331"/>
          </a:xfrm>
          <a:prstGeom prst="rect">
            <a:avLst/>
          </a:prstGeom>
          <a:noFill/>
        </p:spPr>
        <p:txBody>
          <a:bodyPr wrap="square">
            <a:spAutoFit/>
          </a:bodyPr>
          <a:lstStyle/>
          <a:p>
            <a:r>
              <a:rPr lang="en-GB" b="1" dirty="0"/>
              <a:t>Reporting:</a:t>
            </a:r>
            <a:endParaRPr lang="en-GB" dirty="0"/>
          </a:p>
          <a:p>
            <a:pPr>
              <a:buFont typeface="Arial" panose="020B0604020202020204" pitchFamily="34" charset="0"/>
              <a:buChar char="•"/>
            </a:pPr>
            <a:r>
              <a:rPr lang="en-GB" b="1" dirty="0"/>
              <a:t>Salary Report:</a:t>
            </a:r>
            <a:r>
              <a:rPr lang="en-GB" dirty="0"/>
              <a:t> Detailed report of salaries paid, including breakdowns and totals.</a:t>
            </a:r>
          </a:p>
        </p:txBody>
      </p:sp>
      <p:sp>
        <p:nvSpPr>
          <p:cNvPr id="21" name="TextBox 20">
            <a:extLst>
              <a:ext uri="{FF2B5EF4-FFF2-40B4-BE49-F238E27FC236}">
                <a16:creationId xmlns:a16="http://schemas.microsoft.com/office/drawing/2014/main" id="{2A579A9B-D30E-F66D-3745-05C16E6822AE}"/>
              </a:ext>
            </a:extLst>
          </p:cNvPr>
          <p:cNvSpPr txBox="1"/>
          <p:nvPr/>
        </p:nvSpPr>
        <p:spPr>
          <a:xfrm>
            <a:off x="223246" y="5128254"/>
            <a:ext cx="7380018" cy="646331"/>
          </a:xfrm>
          <a:prstGeom prst="rect">
            <a:avLst/>
          </a:prstGeom>
          <a:noFill/>
        </p:spPr>
        <p:txBody>
          <a:bodyPr wrap="square">
            <a:spAutoFit/>
          </a:bodyPr>
          <a:lstStyle/>
          <a:p>
            <a:r>
              <a:rPr lang="en-GB" b="1" dirty="0"/>
              <a:t>User Interface:</a:t>
            </a:r>
            <a:endParaRPr lang="en-GB" dirty="0"/>
          </a:p>
          <a:p>
            <a:pPr>
              <a:buFont typeface="Arial" panose="020B0604020202020204" pitchFamily="34" charset="0"/>
              <a:buChar char="•"/>
            </a:pPr>
            <a:r>
              <a:rPr lang="en-GB" b="1" dirty="0"/>
              <a:t>Data Validation:</a:t>
            </a:r>
            <a:r>
              <a:rPr lang="en-GB" dirty="0"/>
              <a:t> Prevent entry errors with dropdowns and validation rules.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87193" y="1457532"/>
            <a:ext cx="11863901" cy="1569660"/>
          </a:xfrm>
          <a:prstGeom prst="rect">
            <a:avLst/>
          </a:prstGeom>
          <a:noFill/>
        </p:spPr>
        <p:txBody>
          <a:bodyPr wrap="square" rtlCol="0">
            <a:spAutoFit/>
          </a:bodyPr>
          <a:lstStyle/>
          <a:p>
            <a:pPr algn="l">
              <a:buFont typeface="Arial" panose="020B0604020202020204" pitchFamily="34" charset="0"/>
              <a:buChar char="•"/>
            </a:pPr>
            <a:r>
              <a:rPr lang="en-GB" sz="2400" b="1"/>
              <a:t>Objective:</a:t>
            </a:r>
            <a:r>
              <a:rPr lang="en-GB" sz="2400"/>
              <a:t> Develop an Excel-based system to efficiently manage, calculate, and report employee salary data. This system aims to streamline payroll processes, ensure accurate salary tracking, and facilitate comprehensive reporting for decision-making and compliance purposes.</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7852D4-E0A3-60FB-62D8-8B347B88A254}"/>
              </a:ext>
            </a:extLst>
          </p:cNvPr>
          <p:cNvSpPr txBox="1"/>
          <p:nvPr/>
        </p:nvSpPr>
        <p:spPr>
          <a:xfrm>
            <a:off x="247114" y="3105834"/>
            <a:ext cx="9515090" cy="646331"/>
          </a:xfrm>
          <a:prstGeom prst="rect">
            <a:avLst/>
          </a:prstGeom>
          <a:noFill/>
        </p:spPr>
        <p:txBody>
          <a:bodyPr wrap="square">
            <a:spAutoFit/>
          </a:bodyPr>
          <a:lstStyle/>
          <a:p>
            <a:r>
              <a:rPr lang="en-GB" b="1" dirty="0"/>
              <a:t>Scope:</a:t>
            </a:r>
            <a:r>
              <a:rPr lang="en-GB" dirty="0"/>
              <a:t> The project will encompass the following components:</a:t>
            </a:r>
          </a:p>
          <a:p>
            <a:pPr>
              <a:buFont typeface="+mj-lt"/>
              <a:buAutoNum type="arabicPeriod"/>
            </a:pPr>
            <a:r>
              <a:rPr lang="en-GB" b="1" dirty="0"/>
              <a:t>Data Management:</a:t>
            </a:r>
            <a:r>
              <a:rPr lang="en-GB" dirty="0"/>
              <a:t> Collection and organization of employee salary details.</a:t>
            </a:r>
          </a:p>
        </p:txBody>
      </p:sp>
      <p:sp>
        <p:nvSpPr>
          <p:cNvPr id="14" name="TextBox 13">
            <a:extLst>
              <a:ext uri="{FF2B5EF4-FFF2-40B4-BE49-F238E27FC236}">
                <a16:creationId xmlns:a16="http://schemas.microsoft.com/office/drawing/2014/main" id="{C57EF10B-0F68-C7E7-88DE-201263245909}"/>
              </a:ext>
            </a:extLst>
          </p:cNvPr>
          <p:cNvSpPr txBox="1"/>
          <p:nvPr/>
        </p:nvSpPr>
        <p:spPr>
          <a:xfrm>
            <a:off x="247113" y="3761452"/>
            <a:ext cx="11257433" cy="646331"/>
          </a:xfrm>
          <a:prstGeom prst="rect">
            <a:avLst/>
          </a:prstGeom>
          <a:noFill/>
        </p:spPr>
        <p:txBody>
          <a:bodyPr wrap="square">
            <a:spAutoFit/>
          </a:bodyPr>
          <a:lstStyle/>
          <a:p>
            <a:r>
              <a:rPr lang="en-GB" b="1" dirty="0"/>
              <a:t>Data Entry Sheet:</a:t>
            </a:r>
            <a:endParaRPr lang="en-GB" dirty="0"/>
          </a:p>
          <a:p>
            <a:pPr>
              <a:buFont typeface="Arial" panose="020B0604020202020204" pitchFamily="34" charset="0"/>
              <a:buChar char="•"/>
            </a:pPr>
            <a:r>
              <a:rPr lang="en-GB" b="1" dirty="0"/>
              <a:t>Employee Information:</a:t>
            </a:r>
            <a:r>
              <a:rPr lang="en-GB" dirty="0"/>
              <a:t> Captures essential details such as Name, Employee ID, Department, Position, and Hire Date.</a:t>
            </a:r>
          </a:p>
        </p:txBody>
      </p:sp>
      <p:sp>
        <p:nvSpPr>
          <p:cNvPr id="16" name="TextBox 15">
            <a:extLst>
              <a:ext uri="{FF2B5EF4-FFF2-40B4-BE49-F238E27FC236}">
                <a16:creationId xmlns:a16="http://schemas.microsoft.com/office/drawing/2014/main" id="{F99EA32C-AE7C-F5D1-2A04-E1E0A9FDF61E}"/>
              </a:ext>
            </a:extLst>
          </p:cNvPr>
          <p:cNvSpPr txBox="1"/>
          <p:nvPr/>
        </p:nvSpPr>
        <p:spPr>
          <a:xfrm>
            <a:off x="247112" y="4407783"/>
            <a:ext cx="10394931" cy="646331"/>
          </a:xfrm>
          <a:prstGeom prst="rect">
            <a:avLst/>
          </a:prstGeom>
          <a:noFill/>
        </p:spPr>
        <p:txBody>
          <a:bodyPr wrap="square">
            <a:spAutoFit/>
          </a:bodyPr>
          <a:lstStyle/>
          <a:p>
            <a:r>
              <a:rPr lang="en-GB" b="1" dirty="0"/>
              <a:t>Calculation Sheets:</a:t>
            </a:r>
            <a:endParaRPr lang="en-GB" dirty="0"/>
          </a:p>
          <a:p>
            <a:pPr>
              <a:buFont typeface="Arial" panose="020B0604020202020204" pitchFamily="34" charset="0"/>
              <a:buChar char="•"/>
            </a:pPr>
            <a:r>
              <a:rPr lang="en-GB" b="1" dirty="0"/>
              <a:t>Gross Salary Calculation:</a:t>
            </a:r>
            <a:r>
              <a:rPr lang="en-GB" dirty="0"/>
              <a:t> Uses formulas to add Base Salary and Bonuses.</a:t>
            </a:r>
          </a:p>
        </p:txBody>
      </p:sp>
      <p:sp>
        <p:nvSpPr>
          <p:cNvPr id="18" name="TextBox 17">
            <a:extLst>
              <a:ext uri="{FF2B5EF4-FFF2-40B4-BE49-F238E27FC236}">
                <a16:creationId xmlns:a16="http://schemas.microsoft.com/office/drawing/2014/main" id="{077CEB8B-CC05-F981-3596-3D0C89A2E134}"/>
              </a:ext>
            </a:extLst>
          </p:cNvPr>
          <p:cNvSpPr txBox="1"/>
          <p:nvPr/>
        </p:nvSpPr>
        <p:spPr>
          <a:xfrm>
            <a:off x="247110" y="5047742"/>
            <a:ext cx="8553643" cy="661990"/>
          </a:xfrm>
          <a:prstGeom prst="rect">
            <a:avLst/>
          </a:prstGeom>
          <a:noFill/>
        </p:spPr>
        <p:txBody>
          <a:bodyPr wrap="square">
            <a:spAutoFit/>
          </a:bodyPr>
          <a:lstStyle/>
          <a:p>
            <a:r>
              <a:rPr lang="en-GB" b="1" dirty="0"/>
              <a:t>Analysis Sheets:</a:t>
            </a:r>
            <a:endParaRPr lang="en-GB" dirty="0"/>
          </a:p>
          <a:p>
            <a:pPr>
              <a:buFont typeface="Arial" panose="020B0604020202020204" pitchFamily="34" charset="0"/>
              <a:buChar char="•"/>
            </a:pPr>
            <a:r>
              <a:rPr lang="en-GB" b="1" dirty="0"/>
              <a:t>Departmental Summaries:</a:t>
            </a:r>
            <a:r>
              <a:rPr lang="en-GB" dirty="0"/>
              <a:t> Provides total and average salary data by department.</a:t>
            </a:r>
          </a:p>
        </p:txBody>
      </p:sp>
      <p:sp>
        <p:nvSpPr>
          <p:cNvPr id="20" name="TextBox 19">
            <a:extLst>
              <a:ext uri="{FF2B5EF4-FFF2-40B4-BE49-F238E27FC236}">
                <a16:creationId xmlns:a16="http://schemas.microsoft.com/office/drawing/2014/main" id="{20A720E9-E696-8D67-12B9-7EDCD72BBBD0}"/>
              </a:ext>
            </a:extLst>
          </p:cNvPr>
          <p:cNvSpPr txBox="1"/>
          <p:nvPr/>
        </p:nvSpPr>
        <p:spPr>
          <a:xfrm>
            <a:off x="247109" y="5721581"/>
            <a:ext cx="9752209" cy="646331"/>
          </a:xfrm>
          <a:prstGeom prst="rect">
            <a:avLst/>
          </a:prstGeom>
          <a:noFill/>
        </p:spPr>
        <p:txBody>
          <a:bodyPr wrap="square">
            <a:spAutoFit/>
          </a:bodyPr>
          <a:lstStyle/>
          <a:p>
            <a:r>
              <a:rPr lang="en-GB" b="1" dirty="0"/>
              <a:t>Reporting Sheets:</a:t>
            </a:r>
            <a:endParaRPr lang="en-GB" dirty="0"/>
          </a:p>
          <a:p>
            <a:pPr>
              <a:buFont typeface="Arial" panose="020B0604020202020204" pitchFamily="34" charset="0"/>
              <a:buChar char="•"/>
            </a:pPr>
            <a:r>
              <a:rPr lang="en-GB" b="1" dirty="0"/>
              <a:t>Salary Report:</a:t>
            </a:r>
            <a:r>
              <a:rPr lang="en-GB" dirty="0"/>
              <a:t> Detailed breakdown of salaries including individual and departmental summaries.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DFD3F85-E602-6587-3FA5-AACA6DA1649B}"/>
              </a:ext>
            </a:extLst>
          </p:cNvPr>
          <p:cNvSpPr txBox="1"/>
          <p:nvPr/>
        </p:nvSpPr>
        <p:spPr>
          <a:xfrm>
            <a:off x="1278169" y="1857374"/>
            <a:ext cx="7472780" cy="369332"/>
          </a:xfrm>
          <a:prstGeom prst="rect">
            <a:avLst/>
          </a:prstGeom>
          <a:noFill/>
        </p:spPr>
        <p:txBody>
          <a:bodyPr wrap="square">
            <a:spAutoFit/>
          </a:bodyPr>
          <a:lstStyle/>
          <a:p>
            <a:r>
              <a:rPr lang="en-GB" b="1" dirty="0"/>
              <a:t>Payroll Administrators</a:t>
            </a:r>
            <a:endParaRPr lang="en-US" b="1" dirty="0"/>
          </a:p>
        </p:txBody>
      </p:sp>
      <p:sp>
        <p:nvSpPr>
          <p:cNvPr id="11" name="TextBox 10">
            <a:extLst>
              <a:ext uri="{FF2B5EF4-FFF2-40B4-BE49-F238E27FC236}">
                <a16:creationId xmlns:a16="http://schemas.microsoft.com/office/drawing/2014/main" id="{FC24E3BE-66DD-EA1E-E5A2-3D1C4A87D08D}"/>
              </a:ext>
            </a:extLst>
          </p:cNvPr>
          <p:cNvSpPr txBox="1"/>
          <p:nvPr/>
        </p:nvSpPr>
        <p:spPr>
          <a:xfrm>
            <a:off x="1278169" y="2282056"/>
            <a:ext cx="9067232" cy="369332"/>
          </a:xfrm>
          <a:prstGeom prst="rect">
            <a:avLst/>
          </a:prstGeom>
          <a:noFill/>
        </p:spPr>
        <p:txBody>
          <a:bodyPr wrap="square">
            <a:spAutoFit/>
          </a:bodyPr>
          <a:lstStyle/>
          <a:p>
            <a:r>
              <a:rPr lang="en-GB" b="1" dirty="0"/>
              <a:t>HR Managers</a:t>
            </a:r>
            <a:endParaRPr lang="en-US" b="1" dirty="0"/>
          </a:p>
        </p:txBody>
      </p:sp>
      <p:sp>
        <p:nvSpPr>
          <p:cNvPr id="13" name="TextBox 12">
            <a:extLst>
              <a:ext uri="{FF2B5EF4-FFF2-40B4-BE49-F238E27FC236}">
                <a16:creationId xmlns:a16="http://schemas.microsoft.com/office/drawing/2014/main" id="{CBC577A1-263B-3C55-4BD1-A38D84EA0B8C}"/>
              </a:ext>
            </a:extLst>
          </p:cNvPr>
          <p:cNvSpPr txBox="1"/>
          <p:nvPr/>
        </p:nvSpPr>
        <p:spPr>
          <a:xfrm>
            <a:off x="1278169" y="2740363"/>
            <a:ext cx="6099708" cy="369332"/>
          </a:xfrm>
          <a:prstGeom prst="rect">
            <a:avLst/>
          </a:prstGeom>
          <a:noFill/>
        </p:spPr>
        <p:txBody>
          <a:bodyPr wrap="square">
            <a:spAutoFit/>
          </a:bodyPr>
          <a:lstStyle/>
          <a:p>
            <a:r>
              <a:rPr lang="en-GB" b="1" dirty="0"/>
              <a:t>Finance Department</a:t>
            </a:r>
            <a:endParaRPr lang="en-US" b="1" dirty="0"/>
          </a:p>
        </p:txBody>
      </p:sp>
      <p:sp>
        <p:nvSpPr>
          <p:cNvPr id="15" name="TextBox 14">
            <a:extLst>
              <a:ext uri="{FF2B5EF4-FFF2-40B4-BE49-F238E27FC236}">
                <a16:creationId xmlns:a16="http://schemas.microsoft.com/office/drawing/2014/main" id="{D9AE295F-464D-C002-B1CB-8EA22576649E}"/>
              </a:ext>
            </a:extLst>
          </p:cNvPr>
          <p:cNvSpPr txBox="1"/>
          <p:nvPr/>
        </p:nvSpPr>
        <p:spPr>
          <a:xfrm>
            <a:off x="1278169" y="3219708"/>
            <a:ext cx="6099708" cy="369332"/>
          </a:xfrm>
          <a:prstGeom prst="rect">
            <a:avLst/>
          </a:prstGeom>
          <a:noFill/>
        </p:spPr>
        <p:txBody>
          <a:bodyPr wrap="square">
            <a:spAutoFit/>
          </a:bodyPr>
          <a:lstStyle/>
          <a:p>
            <a:r>
              <a:rPr lang="en-GB" b="1" dirty="0"/>
              <a:t>Department Heads</a:t>
            </a:r>
            <a:endParaRPr lang="en-US" b="1" dirty="0"/>
          </a:p>
        </p:txBody>
      </p:sp>
      <p:sp>
        <p:nvSpPr>
          <p:cNvPr id="17" name="TextBox 16">
            <a:extLst>
              <a:ext uri="{FF2B5EF4-FFF2-40B4-BE49-F238E27FC236}">
                <a16:creationId xmlns:a16="http://schemas.microsoft.com/office/drawing/2014/main" id="{28418519-8170-897E-78F5-CD71A6E2A6B9}"/>
              </a:ext>
            </a:extLst>
          </p:cNvPr>
          <p:cNvSpPr txBox="1"/>
          <p:nvPr/>
        </p:nvSpPr>
        <p:spPr>
          <a:xfrm>
            <a:off x="1278169" y="3664333"/>
            <a:ext cx="6099708" cy="369332"/>
          </a:xfrm>
          <a:prstGeom prst="rect">
            <a:avLst/>
          </a:prstGeom>
          <a:noFill/>
        </p:spPr>
        <p:txBody>
          <a:bodyPr wrap="square">
            <a:spAutoFit/>
          </a:bodyPr>
          <a:lstStyle/>
          <a:p>
            <a:r>
              <a:rPr lang="en-US" b="1" dirty="0"/>
              <a:t>Accountants Validate Payroll records</a:t>
            </a:r>
          </a:p>
        </p:txBody>
      </p:sp>
      <p:sp>
        <p:nvSpPr>
          <p:cNvPr id="19" name="TextBox 18">
            <a:extLst>
              <a:ext uri="{FF2B5EF4-FFF2-40B4-BE49-F238E27FC236}">
                <a16:creationId xmlns:a16="http://schemas.microsoft.com/office/drawing/2014/main" id="{39B72737-6985-7BBD-6726-C649115CE021}"/>
              </a:ext>
            </a:extLst>
          </p:cNvPr>
          <p:cNvSpPr txBox="1"/>
          <p:nvPr/>
        </p:nvSpPr>
        <p:spPr>
          <a:xfrm>
            <a:off x="1278169" y="4089015"/>
            <a:ext cx="6099708" cy="369332"/>
          </a:xfrm>
          <a:prstGeom prst="rect">
            <a:avLst/>
          </a:prstGeom>
          <a:noFill/>
        </p:spPr>
        <p:txBody>
          <a:bodyPr wrap="square">
            <a:spAutoFit/>
          </a:bodyPr>
          <a:lstStyle/>
          <a:p>
            <a:r>
              <a:rPr lang="en-US" b="1" dirty="0"/>
              <a:t>Executives/Seniors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31C89A8-98DE-6F31-67A8-9E370BFBC9AA}"/>
              </a:ext>
            </a:extLst>
          </p:cNvPr>
          <p:cNvSpPr txBox="1"/>
          <p:nvPr/>
        </p:nvSpPr>
        <p:spPr>
          <a:xfrm>
            <a:off x="3344329" y="1551744"/>
            <a:ext cx="6099708" cy="1200329"/>
          </a:xfrm>
          <a:prstGeom prst="rect">
            <a:avLst/>
          </a:prstGeom>
          <a:noFill/>
        </p:spPr>
        <p:txBody>
          <a:bodyPr wrap="square">
            <a:spAutoFit/>
          </a:bodyPr>
          <a:lstStyle/>
          <a:p>
            <a:r>
              <a:rPr lang="en-GB" b="1" dirty="0"/>
              <a:t>Centralized Data Management:</a:t>
            </a:r>
            <a:endParaRPr lang="en-GB" dirty="0"/>
          </a:p>
          <a:p>
            <a:pPr>
              <a:buFont typeface="Arial" panose="020B0604020202020204" pitchFamily="34" charset="0"/>
              <a:buChar char="•"/>
            </a:pPr>
            <a:r>
              <a:rPr lang="en-GB" dirty="0"/>
              <a:t>Consolidates all employee salary information in one place, including base salaries, bonuses, deductions, and payment details.</a:t>
            </a:r>
          </a:p>
        </p:txBody>
      </p:sp>
      <p:sp>
        <p:nvSpPr>
          <p:cNvPr id="12" name="TextBox 11">
            <a:extLst>
              <a:ext uri="{FF2B5EF4-FFF2-40B4-BE49-F238E27FC236}">
                <a16:creationId xmlns:a16="http://schemas.microsoft.com/office/drawing/2014/main" id="{1265D5A5-5EDD-61F8-D16A-7C31E2A21287}"/>
              </a:ext>
            </a:extLst>
          </p:cNvPr>
          <p:cNvSpPr txBox="1"/>
          <p:nvPr/>
        </p:nvSpPr>
        <p:spPr>
          <a:xfrm>
            <a:off x="3344081" y="2696776"/>
            <a:ext cx="6099708" cy="923330"/>
          </a:xfrm>
          <a:prstGeom prst="rect">
            <a:avLst/>
          </a:prstGeom>
          <a:noFill/>
        </p:spPr>
        <p:txBody>
          <a:bodyPr wrap="square">
            <a:spAutoFit/>
          </a:bodyPr>
          <a:lstStyle/>
          <a:p>
            <a:r>
              <a:rPr lang="en-GB" b="1" dirty="0"/>
              <a:t>Automated Calculations:</a:t>
            </a:r>
            <a:endParaRPr lang="en-GB" dirty="0"/>
          </a:p>
          <a:p>
            <a:pPr>
              <a:buFont typeface="Arial" panose="020B0604020202020204" pitchFamily="34" charset="0"/>
              <a:buChar char="•"/>
            </a:pPr>
            <a:r>
              <a:rPr lang="en-GB" dirty="0"/>
              <a:t>Automatically computes gross and net salaries, annual projections, and overtime pay using built-in formulas.</a:t>
            </a:r>
          </a:p>
        </p:txBody>
      </p:sp>
      <p:sp>
        <p:nvSpPr>
          <p:cNvPr id="14" name="TextBox 13">
            <a:extLst>
              <a:ext uri="{FF2B5EF4-FFF2-40B4-BE49-F238E27FC236}">
                <a16:creationId xmlns:a16="http://schemas.microsoft.com/office/drawing/2014/main" id="{E608A0D1-02A3-89BC-DDA6-E5478CE19513}"/>
              </a:ext>
            </a:extLst>
          </p:cNvPr>
          <p:cNvSpPr txBox="1"/>
          <p:nvPr/>
        </p:nvSpPr>
        <p:spPr>
          <a:xfrm>
            <a:off x="3344081" y="3685767"/>
            <a:ext cx="7018311" cy="923330"/>
          </a:xfrm>
          <a:prstGeom prst="rect">
            <a:avLst/>
          </a:prstGeom>
          <a:noFill/>
        </p:spPr>
        <p:txBody>
          <a:bodyPr wrap="square">
            <a:spAutoFit/>
          </a:bodyPr>
          <a:lstStyle/>
          <a:p>
            <a:r>
              <a:rPr lang="en-GB" b="1" dirty="0"/>
              <a:t>Comprehensive Reporting:</a:t>
            </a:r>
            <a:endParaRPr lang="en-GB" dirty="0"/>
          </a:p>
          <a:p>
            <a:pPr>
              <a:buFont typeface="Arial" panose="020B0604020202020204" pitchFamily="34" charset="0"/>
              <a:buChar char="•"/>
            </a:pPr>
            <a:r>
              <a:rPr lang="en-GB" dirty="0"/>
              <a:t>Generates detailed salary reports, departmental summaries, and payroll overviews.</a:t>
            </a:r>
          </a:p>
        </p:txBody>
      </p:sp>
      <p:sp>
        <p:nvSpPr>
          <p:cNvPr id="16" name="TextBox 15">
            <a:extLst>
              <a:ext uri="{FF2B5EF4-FFF2-40B4-BE49-F238E27FC236}">
                <a16:creationId xmlns:a16="http://schemas.microsoft.com/office/drawing/2014/main" id="{E8375328-7D29-3EBD-4386-6B2CB78A2082}"/>
              </a:ext>
            </a:extLst>
          </p:cNvPr>
          <p:cNvSpPr txBox="1"/>
          <p:nvPr/>
        </p:nvSpPr>
        <p:spPr>
          <a:xfrm>
            <a:off x="3344081" y="4674758"/>
            <a:ext cx="6099708" cy="923330"/>
          </a:xfrm>
          <a:prstGeom prst="rect">
            <a:avLst/>
          </a:prstGeom>
          <a:noFill/>
        </p:spPr>
        <p:txBody>
          <a:bodyPr wrap="square">
            <a:spAutoFit/>
          </a:bodyPr>
          <a:lstStyle/>
          <a:p>
            <a:r>
              <a:rPr lang="en-GB" b="1" dirty="0"/>
              <a:t>Advanced Data Analysis:</a:t>
            </a:r>
            <a:endParaRPr lang="en-GB" dirty="0"/>
          </a:p>
          <a:p>
            <a:pPr>
              <a:buFont typeface="Arial" panose="020B0604020202020204" pitchFamily="34" charset="0"/>
              <a:buChar char="•"/>
            </a:pPr>
            <a:r>
              <a:rPr lang="en-GB" dirty="0" err="1"/>
              <a:t>Analyzes</a:t>
            </a:r>
            <a:r>
              <a:rPr lang="en-GB" dirty="0"/>
              <a:t> salary trends and departmental expenses to support strategic decision-making.</a:t>
            </a:r>
          </a:p>
        </p:txBody>
      </p:sp>
      <p:sp>
        <p:nvSpPr>
          <p:cNvPr id="18" name="TextBox 17">
            <a:extLst>
              <a:ext uri="{FF2B5EF4-FFF2-40B4-BE49-F238E27FC236}">
                <a16:creationId xmlns:a16="http://schemas.microsoft.com/office/drawing/2014/main" id="{28C5B22F-5008-37AB-9042-676DA35E231C}"/>
              </a:ext>
            </a:extLst>
          </p:cNvPr>
          <p:cNvSpPr txBox="1"/>
          <p:nvPr/>
        </p:nvSpPr>
        <p:spPr>
          <a:xfrm>
            <a:off x="3298962" y="5663749"/>
            <a:ext cx="6099708" cy="923330"/>
          </a:xfrm>
          <a:prstGeom prst="rect">
            <a:avLst/>
          </a:prstGeom>
          <a:noFill/>
        </p:spPr>
        <p:txBody>
          <a:bodyPr wrap="square">
            <a:spAutoFit/>
          </a:bodyPr>
          <a:lstStyle/>
          <a:p>
            <a:r>
              <a:rPr lang="en-GB" b="1" dirty="0"/>
              <a:t>User-Friendly Interface:</a:t>
            </a:r>
            <a:endParaRPr lang="en-GB" dirty="0"/>
          </a:p>
          <a:p>
            <a:pPr>
              <a:buFont typeface="Arial" panose="020B0604020202020204" pitchFamily="34" charset="0"/>
              <a:buChar char="•"/>
            </a:pPr>
            <a:r>
              <a:rPr lang="en-GB" dirty="0"/>
              <a:t>Features intuitive data entry forms, validation rules, and navigational aids to simplify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DEC91-6AB0-8F25-6FD5-6B4B43946BD1}"/>
              </a:ext>
            </a:extLst>
          </p:cNvPr>
          <p:cNvSpPr txBox="1"/>
          <p:nvPr/>
        </p:nvSpPr>
        <p:spPr>
          <a:xfrm>
            <a:off x="271923" y="1143634"/>
            <a:ext cx="14511162" cy="1754326"/>
          </a:xfrm>
          <a:prstGeom prst="rect">
            <a:avLst/>
          </a:prstGeom>
          <a:noFill/>
        </p:spPr>
        <p:txBody>
          <a:bodyPr wrap="square">
            <a:spAutoFit/>
          </a:bodyPr>
          <a:lstStyle/>
          <a:p>
            <a:r>
              <a:rPr lang="en-GB" b="1" dirty="0"/>
              <a:t>Employee Information Sheet:</a:t>
            </a:r>
            <a:endParaRPr lang="en-GB" dirty="0"/>
          </a:p>
          <a:p>
            <a:pPr>
              <a:buFont typeface="Arial" panose="020B0604020202020204" pitchFamily="34" charset="0"/>
              <a:buChar char="•"/>
            </a:pPr>
            <a:r>
              <a:rPr lang="en-GB" b="1" dirty="0"/>
              <a:t>Employee ID:</a:t>
            </a:r>
            <a:r>
              <a:rPr lang="en-GB" dirty="0"/>
              <a:t> Unique identifier for each employee.</a:t>
            </a:r>
          </a:p>
          <a:p>
            <a:pPr>
              <a:buFont typeface="Arial" panose="020B0604020202020204" pitchFamily="34" charset="0"/>
              <a:buChar char="•"/>
            </a:pPr>
            <a:r>
              <a:rPr lang="en-GB" b="1" dirty="0"/>
              <a:t>Name:</a:t>
            </a:r>
            <a:r>
              <a:rPr lang="en-GB" dirty="0"/>
              <a:t> Full name of the employee.</a:t>
            </a:r>
          </a:p>
          <a:p>
            <a:pPr>
              <a:buFont typeface="Arial" panose="020B0604020202020204" pitchFamily="34" charset="0"/>
              <a:buChar char="•"/>
            </a:pPr>
            <a:r>
              <a:rPr lang="en-GB" b="1" dirty="0"/>
              <a:t>Department:</a:t>
            </a:r>
            <a:r>
              <a:rPr lang="en-GB" dirty="0"/>
              <a:t> Department where the employee works.</a:t>
            </a:r>
          </a:p>
          <a:p>
            <a:pPr>
              <a:buFont typeface="Arial" panose="020B0604020202020204" pitchFamily="34" charset="0"/>
              <a:buChar char="•"/>
            </a:pPr>
            <a:r>
              <a:rPr lang="en-GB" b="1" dirty="0"/>
              <a:t>Position:</a:t>
            </a:r>
            <a:r>
              <a:rPr lang="en-GB" dirty="0"/>
              <a:t> Job title or role of the employee.</a:t>
            </a:r>
          </a:p>
          <a:p>
            <a:pPr>
              <a:buFont typeface="Arial" panose="020B0604020202020204" pitchFamily="34" charset="0"/>
              <a:buChar char="•"/>
            </a:pPr>
            <a:r>
              <a:rPr lang="en-GB" b="1" dirty="0"/>
              <a:t>Hire Date:</a:t>
            </a:r>
            <a:r>
              <a:rPr lang="en-GB" dirty="0"/>
              <a:t> The date when the employee joined the company.</a:t>
            </a:r>
          </a:p>
        </p:txBody>
      </p:sp>
      <p:sp>
        <p:nvSpPr>
          <p:cNvPr id="10" name="TextBox 9">
            <a:extLst>
              <a:ext uri="{FF2B5EF4-FFF2-40B4-BE49-F238E27FC236}">
                <a16:creationId xmlns:a16="http://schemas.microsoft.com/office/drawing/2014/main" id="{21421C6F-96B4-73E0-BC9E-F4DC2A9283B2}"/>
              </a:ext>
            </a:extLst>
          </p:cNvPr>
          <p:cNvSpPr txBox="1"/>
          <p:nvPr/>
        </p:nvSpPr>
        <p:spPr>
          <a:xfrm>
            <a:off x="271923" y="3429000"/>
            <a:ext cx="7391338" cy="2031325"/>
          </a:xfrm>
          <a:prstGeom prst="rect">
            <a:avLst/>
          </a:prstGeom>
          <a:noFill/>
        </p:spPr>
        <p:txBody>
          <a:bodyPr wrap="square">
            <a:spAutoFit/>
          </a:bodyPr>
          <a:lstStyle/>
          <a:p>
            <a:r>
              <a:rPr lang="en-GB" b="1" dirty="0"/>
              <a:t>Departmental Salary Summary Sheet:</a:t>
            </a:r>
            <a:endParaRPr lang="en-GB" dirty="0"/>
          </a:p>
          <a:p>
            <a:pPr>
              <a:buFont typeface="Arial" panose="020B0604020202020204" pitchFamily="34" charset="0"/>
              <a:buChar char="•"/>
            </a:pPr>
            <a:r>
              <a:rPr lang="en-GB" b="1" dirty="0"/>
              <a:t>Department:</a:t>
            </a:r>
            <a:r>
              <a:rPr lang="en-GB" dirty="0"/>
              <a:t> Name of the department.</a:t>
            </a:r>
          </a:p>
          <a:p>
            <a:pPr>
              <a:buFont typeface="Arial" panose="020B0604020202020204" pitchFamily="34" charset="0"/>
              <a:buChar char="•"/>
            </a:pPr>
            <a:r>
              <a:rPr lang="en-GB" b="1" dirty="0"/>
              <a:t>Total Salary:</a:t>
            </a:r>
            <a:r>
              <a:rPr lang="en-GB" dirty="0"/>
              <a:t> Sum of all salaries paid within the department.</a:t>
            </a:r>
          </a:p>
          <a:p>
            <a:pPr>
              <a:buFont typeface="Arial" panose="020B0604020202020204" pitchFamily="34" charset="0"/>
              <a:buChar char="•"/>
            </a:pPr>
            <a:r>
              <a:rPr lang="en-GB" b="1" dirty="0"/>
              <a:t>Average Salary:</a:t>
            </a:r>
            <a:r>
              <a:rPr lang="en-GB" dirty="0"/>
              <a:t> Average salary within the department.</a:t>
            </a:r>
          </a:p>
          <a:p>
            <a:pPr>
              <a:buFont typeface="Arial" panose="020B0604020202020204" pitchFamily="34" charset="0"/>
              <a:buChar char="•"/>
            </a:pPr>
            <a:r>
              <a:rPr lang="en-GB" b="1" dirty="0"/>
              <a:t>Number of Employees:</a:t>
            </a:r>
            <a:r>
              <a:rPr lang="en-GB" dirty="0"/>
              <a:t> Total number of employees in the department.</a:t>
            </a:r>
          </a:p>
          <a:p>
            <a:pPr>
              <a:buFont typeface="Arial" panose="020B0604020202020204" pitchFamily="34" charset="0"/>
              <a:buChar char="•"/>
            </a:pPr>
            <a:r>
              <a:rPr lang="en-GB" b="1" dirty="0"/>
              <a:t>Total Bonuses:</a:t>
            </a:r>
            <a:r>
              <a:rPr lang="en-GB" dirty="0"/>
              <a:t> Total bonuses paid within the department.</a:t>
            </a:r>
          </a:p>
          <a:p>
            <a:pPr>
              <a:buFont typeface="Arial" panose="020B0604020202020204" pitchFamily="34" charset="0"/>
              <a:buChar char="•"/>
            </a:pPr>
            <a:r>
              <a:rPr lang="en-GB" b="1" dirty="0"/>
              <a:t>Total Deductions:</a:t>
            </a:r>
            <a:r>
              <a:rPr lang="en-GB" dirty="0"/>
              <a:t> Total deductions made within the department.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38425" y="1857375"/>
            <a:ext cx="8534018" cy="3539430"/>
          </a:xfrm>
          <a:prstGeom prst="rect">
            <a:avLst/>
          </a:prstGeom>
          <a:noFill/>
        </p:spPr>
        <p:txBody>
          <a:bodyPr wrap="square" rtlCol="0">
            <a:spAutoFit/>
          </a:bodyPr>
          <a:lstStyle/>
          <a:p>
            <a:r>
              <a:rPr lang="en-GB" sz="2800"/>
              <a:t>Seamless Automation:</a:t>
            </a:r>
          </a:p>
          <a:p>
            <a:r>
              <a:rPr lang="en-GB" sz="2800"/>
              <a:t>Automated Calculations: Our solution automates complex salary calculations, including gross and net salaries, annual projections, and overtime pay, reducing manual errors and saving time.</a:t>
            </a:r>
          </a:p>
          <a:p>
            <a:r>
              <a:rPr lang="en-GB" sz="2800"/>
              <a:t>Dynamic Updates: Formulas and linked cells ensure that any update in one part of the dataset reflects throughout the system, maintaining consistency and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kokilakokila91864@gmail.com</cp:lastModifiedBy>
  <cp:revision>13</cp:revision>
  <dcterms:created xsi:type="dcterms:W3CDTF">2024-03-29T15:07:22Z</dcterms:created>
  <dcterms:modified xsi:type="dcterms:W3CDTF">2024-09-05T13:32:57Z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